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5.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4" r:id="rId1"/>
    <p:sldMasterId id="2147483691" r:id="rId2"/>
  </p:sldMasterIdLst>
  <p:notesMasterIdLst>
    <p:notesMasterId r:id="rId101"/>
  </p:notesMasterIdLst>
  <p:handoutMasterIdLst>
    <p:handoutMasterId r:id="rId102"/>
  </p:handoutMasterIdLst>
  <p:sldIdLst>
    <p:sldId id="410" r:id="rId3"/>
    <p:sldId id="259" r:id="rId4"/>
    <p:sldId id="1108" r:id="rId5"/>
    <p:sldId id="294" r:id="rId6"/>
    <p:sldId id="1107" r:id="rId7"/>
    <p:sldId id="258" r:id="rId8"/>
    <p:sldId id="261" r:id="rId9"/>
    <p:sldId id="276" r:id="rId10"/>
    <p:sldId id="295" r:id="rId11"/>
    <p:sldId id="268" r:id="rId12"/>
    <p:sldId id="265" r:id="rId13"/>
    <p:sldId id="1103" r:id="rId14"/>
    <p:sldId id="1061" r:id="rId15"/>
    <p:sldId id="270" r:id="rId16"/>
    <p:sldId id="269" r:id="rId17"/>
    <p:sldId id="713" r:id="rId18"/>
    <p:sldId id="272" r:id="rId19"/>
    <p:sldId id="714" r:id="rId20"/>
    <p:sldId id="1094" r:id="rId21"/>
    <p:sldId id="716" r:id="rId22"/>
    <p:sldId id="749" r:id="rId23"/>
    <p:sldId id="417" r:id="rId24"/>
    <p:sldId id="4476" r:id="rId25"/>
    <p:sldId id="4478" r:id="rId26"/>
    <p:sldId id="4479" r:id="rId27"/>
    <p:sldId id="6224" r:id="rId28"/>
    <p:sldId id="5155" r:id="rId29"/>
    <p:sldId id="5156" r:id="rId30"/>
    <p:sldId id="5157" r:id="rId31"/>
    <p:sldId id="5158" r:id="rId32"/>
    <p:sldId id="1095" r:id="rId33"/>
    <p:sldId id="274" r:id="rId34"/>
    <p:sldId id="278" r:id="rId35"/>
    <p:sldId id="5160" r:id="rId36"/>
    <p:sldId id="1096" r:id="rId37"/>
    <p:sldId id="279" r:id="rId38"/>
    <p:sldId id="280" r:id="rId39"/>
    <p:sldId id="285" r:id="rId40"/>
    <p:sldId id="1104" r:id="rId41"/>
    <p:sldId id="286" r:id="rId42"/>
    <p:sldId id="1102" r:id="rId43"/>
    <p:sldId id="6228" r:id="rId44"/>
    <p:sldId id="5164" r:id="rId45"/>
    <p:sldId id="6227" r:id="rId46"/>
    <p:sldId id="287" r:id="rId47"/>
    <p:sldId id="288" r:id="rId48"/>
    <p:sldId id="289" r:id="rId49"/>
    <p:sldId id="290" r:id="rId50"/>
    <p:sldId id="291" r:id="rId51"/>
    <p:sldId id="292" r:id="rId52"/>
    <p:sldId id="1097" r:id="rId53"/>
    <p:sldId id="1098" r:id="rId54"/>
    <p:sldId id="1099" r:id="rId55"/>
    <p:sldId id="296" r:id="rId56"/>
    <p:sldId id="297" r:id="rId57"/>
    <p:sldId id="1100" r:id="rId58"/>
    <p:sldId id="257" r:id="rId59"/>
    <p:sldId id="304" r:id="rId60"/>
    <p:sldId id="306" r:id="rId61"/>
    <p:sldId id="307" r:id="rId62"/>
    <p:sldId id="308" r:id="rId63"/>
    <p:sldId id="309" r:id="rId64"/>
    <p:sldId id="284" r:id="rId65"/>
    <p:sldId id="490" r:id="rId66"/>
    <p:sldId id="517" r:id="rId67"/>
    <p:sldId id="6231" r:id="rId68"/>
    <p:sldId id="6232" r:id="rId69"/>
    <p:sldId id="491" r:id="rId70"/>
    <p:sldId id="492" r:id="rId71"/>
    <p:sldId id="556" r:id="rId72"/>
    <p:sldId id="6233" r:id="rId73"/>
    <p:sldId id="6234" r:id="rId74"/>
    <p:sldId id="1088" r:id="rId75"/>
    <p:sldId id="1089" r:id="rId76"/>
    <p:sldId id="1090" r:id="rId77"/>
    <p:sldId id="1091" r:id="rId78"/>
    <p:sldId id="300" r:id="rId79"/>
    <p:sldId id="613" r:id="rId80"/>
    <p:sldId id="614" r:id="rId81"/>
    <p:sldId id="615" r:id="rId82"/>
    <p:sldId id="617" r:id="rId83"/>
    <p:sldId id="618" r:id="rId84"/>
    <p:sldId id="283" r:id="rId85"/>
    <p:sldId id="1068" r:id="rId86"/>
    <p:sldId id="6235" r:id="rId87"/>
    <p:sldId id="6236" r:id="rId88"/>
    <p:sldId id="6237" r:id="rId89"/>
    <p:sldId id="6238" r:id="rId90"/>
    <p:sldId id="6239" r:id="rId91"/>
    <p:sldId id="1069" r:id="rId92"/>
    <p:sldId id="623" r:id="rId93"/>
    <p:sldId id="624" r:id="rId94"/>
    <p:sldId id="625" r:id="rId95"/>
    <p:sldId id="546" r:id="rId96"/>
    <p:sldId id="500" r:id="rId97"/>
    <p:sldId id="6225" r:id="rId98"/>
    <p:sldId id="6229" r:id="rId99"/>
    <p:sldId id="6230" r:id="rId10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简介" id="{CB6BBEF7-9717-4733-A929-535518E6EBF6}">
          <p14:sldIdLst/>
        </p14:section>
        <p14:section name="编写演示文稿" id="{16378913-E5ED-4281-BAF5-F1F938CB0BED}">
          <p14:sldIdLst>
            <p14:sldId id="410"/>
            <p14:sldId id="259"/>
            <p14:sldId id="1108"/>
            <p14:sldId id="294"/>
            <p14:sldId id="1107"/>
            <p14:sldId id="258"/>
            <p14:sldId id="261"/>
            <p14:sldId id="276"/>
            <p14:sldId id="295"/>
            <p14:sldId id="268"/>
            <p14:sldId id="265"/>
            <p14:sldId id="1103"/>
            <p14:sldId id="1061"/>
            <p14:sldId id="270"/>
            <p14:sldId id="269"/>
            <p14:sldId id="713"/>
            <p14:sldId id="272"/>
            <p14:sldId id="714"/>
            <p14:sldId id="1094"/>
            <p14:sldId id="716"/>
            <p14:sldId id="749"/>
            <p14:sldId id="417"/>
            <p14:sldId id="4476"/>
            <p14:sldId id="4478"/>
            <p14:sldId id="4479"/>
            <p14:sldId id="6224"/>
            <p14:sldId id="5155"/>
            <p14:sldId id="5156"/>
            <p14:sldId id="5157"/>
            <p14:sldId id="5158"/>
            <p14:sldId id="1095"/>
            <p14:sldId id="274"/>
            <p14:sldId id="278"/>
            <p14:sldId id="5160"/>
            <p14:sldId id="1096"/>
            <p14:sldId id="279"/>
            <p14:sldId id="280"/>
            <p14:sldId id="285"/>
            <p14:sldId id="1104"/>
            <p14:sldId id="286"/>
            <p14:sldId id="1102"/>
            <p14:sldId id="6228"/>
            <p14:sldId id="5164"/>
            <p14:sldId id="6227"/>
            <p14:sldId id="287"/>
            <p14:sldId id="288"/>
            <p14:sldId id="289"/>
            <p14:sldId id="290"/>
            <p14:sldId id="291"/>
            <p14:sldId id="292"/>
            <p14:sldId id="1097"/>
            <p14:sldId id="1098"/>
            <p14:sldId id="1099"/>
            <p14:sldId id="296"/>
            <p14:sldId id="297"/>
            <p14:sldId id="1100"/>
            <p14:sldId id="257"/>
            <p14:sldId id="304"/>
            <p14:sldId id="306"/>
            <p14:sldId id="307"/>
            <p14:sldId id="308"/>
            <p14:sldId id="309"/>
            <p14:sldId id="284"/>
            <p14:sldId id="490"/>
            <p14:sldId id="517"/>
            <p14:sldId id="6231"/>
            <p14:sldId id="6232"/>
            <p14:sldId id="491"/>
            <p14:sldId id="492"/>
            <p14:sldId id="556"/>
            <p14:sldId id="6233"/>
            <p14:sldId id="6234"/>
            <p14:sldId id="1088"/>
            <p14:sldId id="1089"/>
            <p14:sldId id="1090"/>
            <p14:sldId id="1091"/>
            <p14:sldId id="300"/>
            <p14:sldId id="613"/>
            <p14:sldId id="614"/>
            <p14:sldId id="615"/>
            <p14:sldId id="617"/>
            <p14:sldId id="618"/>
            <p14:sldId id="283"/>
            <p14:sldId id="1068"/>
            <p14:sldId id="6235"/>
            <p14:sldId id="6236"/>
            <p14:sldId id="6237"/>
            <p14:sldId id="6238"/>
            <p14:sldId id="6239"/>
            <p14:sldId id="1069"/>
            <p14:sldId id="623"/>
            <p14:sldId id="624"/>
            <p14:sldId id="625"/>
            <p14:sldId id="546"/>
            <p14:sldId id="500"/>
            <p14:sldId id="6225"/>
            <p14:sldId id="6229"/>
            <p14:sldId id="623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62" autoAdjust="0"/>
    <p:restoredTop sz="98978" autoAdjust="0"/>
  </p:normalViewPr>
  <p:slideViewPr>
    <p:cSldViewPr>
      <p:cViewPr varScale="1">
        <p:scale>
          <a:sx n="96" d="100"/>
          <a:sy n="96" d="100"/>
        </p:scale>
        <p:origin x="513" y="60"/>
      </p:cViewPr>
      <p:guideLst>
        <p:guide orient="horz" pos="2160"/>
        <p:guide pos="288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8" d="100"/>
          <a:sy n="78" d="100"/>
        </p:scale>
        <p:origin x="2772" y="3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handoutMaster" Target="handoutMasters/handout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12421AE-34B8-4193-81E3-24573B8F55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2DDBD22-30BD-4C89-AF3A-41B93CCE59E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58DE9C-AA78-4177-A800-22A3AC02AF49}" type="datetimeFigureOut">
              <a:rPr lang="zh-CN" altLang="en-US" smtClean="0"/>
              <a:t>2022/12/19</a:t>
            </a:fld>
            <a:endParaRPr lang="zh-CN" altLang="en-US"/>
          </a:p>
        </p:txBody>
      </p:sp>
      <p:sp>
        <p:nvSpPr>
          <p:cNvPr id="4" name="页脚占位符 3">
            <a:extLst>
              <a:ext uri="{FF2B5EF4-FFF2-40B4-BE49-F238E27FC236}">
                <a16:creationId xmlns:a16="http://schemas.microsoft.com/office/drawing/2014/main" id="{5616CCB4-E0B0-4EFC-AEAF-C086E9F815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53C501D-4CE0-416D-87CB-7FE19EAF8A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2B95B1-D5D2-4E5A-9CAB-D06A813DDA28}" type="slidenum">
              <a:rPr lang="zh-CN" altLang="en-US" smtClean="0"/>
              <a:t>‹#›</a:t>
            </a:fld>
            <a:endParaRPr lang="zh-CN" altLang="en-US"/>
          </a:p>
        </p:txBody>
      </p:sp>
    </p:spTree>
    <p:extLst>
      <p:ext uri="{BB962C8B-B14F-4D97-AF65-F5344CB8AC3E}">
        <p14:creationId xmlns:p14="http://schemas.microsoft.com/office/powerpoint/2010/main" val="1911102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00F830A1-3891-4B82-A120-081866556DA0}" type="datetimeFigureOut">
              <a:pPr/>
              <a:t>2022/12/19</a:t>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58CC9574-A819-4FE4-99A7-1E27AD09ADC2}" type="slidenum">
              <a:pPr/>
              <a:t>‹#›</a:t>
            </a:fld>
            <a:endParaRPr lang="zh-CN"/>
          </a:p>
        </p:txBody>
      </p:sp>
    </p:spTree>
    <p:extLst>
      <p:ext uri="{BB962C8B-B14F-4D97-AF65-F5344CB8AC3E}">
        <p14:creationId xmlns:p14="http://schemas.microsoft.com/office/powerpoint/2010/main" val="1605138722"/>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pPr/>
              <a:t>1</a:t>
            </a:fld>
            <a:endParaRPr lang="zh-CN" dirty="0">
              <a:solidFill>
                <a:prstClr val="black"/>
              </a:solidFill>
            </a:endParaRPr>
          </a:p>
        </p:txBody>
      </p:sp>
    </p:spTree>
    <p:extLst>
      <p:ext uri="{BB962C8B-B14F-4D97-AF65-F5344CB8AC3E}">
        <p14:creationId xmlns:p14="http://schemas.microsoft.com/office/powerpoint/2010/main" val="1334580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A980909-6785-48BC-8E10-1E779B2A00F4}" type="slidenum">
              <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de-DE">
              <a:latin typeface="Arial" pitchFamily="34" charset="0"/>
            </a:endParaRPr>
          </a:p>
        </p:txBody>
      </p:sp>
    </p:spTree>
    <p:extLst>
      <p:ext uri="{BB962C8B-B14F-4D97-AF65-F5344CB8AC3E}">
        <p14:creationId xmlns:p14="http://schemas.microsoft.com/office/powerpoint/2010/main" val="3763024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A980909-6785-48BC-8E10-1E779B2A00F4}" type="slidenum">
              <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de-DE">
              <a:latin typeface="Arial" pitchFamily="34" charset="0"/>
            </a:endParaRPr>
          </a:p>
        </p:txBody>
      </p:sp>
    </p:spTree>
    <p:extLst>
      <p:ext uri="{BB962C8B-B14F-4D97-AF65-F5344CB8AC3E}">
        <p14:creationId xmlns:p14="http://schemas.microsoft.com/office/powerpoint/2010/main" val="623249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18779AC-434E-4670-8243-18058EA1EB6C}" type="slidenum">
              <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Arial" panose="020B0604020202020204" pitchFamily="34" charset="0"/>
            </a:endParaRPr>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de-DE">
              <a:latin typeface="Arial" pitchFamily="34" charset="0"/>
            </a:endParaRPr>
          </a:p>
        </p:txBody>
      </p:sp>
    </p:spTree>
    <p:extLst>
      <p:ext uri="{BB962C8B-B14F-4D97-AF65-F5344CB8AC3E}">
        <p14:creationId xmlns:p14="http://schemas.microsoft.com/office/powerpoint/2010/main" val="647108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4D1194F-19CA-4C87-8460-C82A5C47FE9B}" type="slidenum">
              <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Arial" panose="020B0604020202020204" pitchFamily="34" charset="0"/>
            </a:endParaRPr>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de-DE">
              <a:latin typeface="Arial" pitchFamily="34" charset="0"/>
            </a:endParaRPr>
          </a:p>
        </p:txBody>
      </p:sp>
    </p:spTree>
    <p:extLst>
      <p:ext uri="{BB962C8B-B14F-4D97-AF65-F5344CB8AC3E}">
        <p14:creationId xmlns:p14="http://schemas.microsoft.com/office/powerpoint/2010/main" val="117391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4D1194F-19CA-4C87-8460-C82A5C47FE9B}" type="slidenum">
              <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Arial" panose="020B0604020202020204" pitchFamily="34" charset="0"/>
            </a:endParaRPr>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de-DE">
              <a:latin typeface="Arial" pitchFamily="34" charset="0"/>
            </a:endParaRPr>
          </a:p>
        </p:txBody>
      </p:sp>
    </p:spTree>
    <p:extLst>
      <p:ext uri="{BB962C8B-B14F-4D97-AF65-F5344CB8AC3E}">
        <p14:creationId xmlns:p14="http://schemas.microsoft.com/office/powerpoint/2010/main" val="123110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B9BAD58-B8DF-4D73-B56F-053FE191C72D}" type="slidenum">
              <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Arial" panose="020B0604020202020204" pitchFamily="34" charset="0"/>
            </a:endParaRPr>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de-DE" dirty="0">
              <a:latin typeface="Arial" pitchFamily="34" charset="0"/>
            </a:endParaRPr>
          </a:p>
        </p:txBody>
      </p:sp>
    </p:spTree>
    <p:extLst>
      <p:ext uri="{BB962C8B-B14F-4D97-AF65-F5344CB8AC3E}">
        <p14:creationId xmlns:p14="http://schemas.microsoft.com/office/powerpoint/2010/main" val="259610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A7DFBA0-0042-4DD8-AF18-ECE382B93C71}" type="slidenum">
              <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Arial" panose="020B0604020202020204" pitchFamily="34" charset="0"/>
            </a:endParaRPr>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de-DE">
              <a:latin typeface="Arial" pitchFamily="34" charset="0"/>
            </a:endParaRPr>
          </a:p>
        </p:txBody>
      </p:sp>
    </p:spTree>
    <p:extLst>
      <p:ext uri="{BB962C8B-B14F-4D97-AF65-F5344CB8AC3E}">
        <p14:creationId xmlns:p14="http://schemas.microsoft.com/office/powerpoint/2010/main" val="1587500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110231-5CFD-4A0E-91EE-72926F70FC68}" type="slidenum">
              <a:rPr lang="zh-CN" altLang="en-US"/>
              <a:pPr/>
              <a:t>64</a:t>
            </a:fld>
            <a:endParaRPr lang="en-US" altLang="zh-CN"/>
          </a:p>
        </p:txBody>
      </p:sp>
      <p:sp>
        <p:nvSpPr>
          <p:cNvPr id="1209346" name="Rectangle 2"/>
          <p:cNvSpPr>
            <a:spLocks noGrp="1" noRot="1" noChangeAspect="1" noChangeArrowheads="1" noTextEdit="1"/>
          </p:cNvSpPr>
          <p:nvPr>
            <p:ph type="sldImg"/>
          </p:nvPr>
        </p:nvSpPr>
        <p:spPr>
          <a:ln/>
        </p:spPr>
      </p:sp>
      <p:sp>
        <p:nvSpPr>
          <p:cNvPr id="1209347" name="Rectangle 3"/>
          <p:cNvSpPr>
            <a:spLocks noGrp="1" noChangeArrowheads="1"/>
          </p:cNvSpPr>
          <p:nvPr>
            <p:ph type="body" idx="1"/>
          </p:nvPr>
        </p:nvSpPr>
        <p:spPr/>
        <p:txBody>
          <a:bodyPr/>
          <a:lstStyle/>
          <a:p>
            <a:endParaRPr lang="zh-CN" altLang="en-US" dirty="0">
              <a:latin typeface="Times New Roman" pitchFamily="18" charset="0"/>
            </a:endParaRPr>
          </a:p>
          <a:p>
            <a:endParaRPr lang="zh-CN" altLang="en-US" dirty="0">
              <a:latin typeface="Times New Roman" pitchFamily="18" charset="0"/>
            </a:endParaRPr>
          </a:p>
        </p:txBody>
      </p:sp>
    </p:spTree>
    <p:extLst>
      <p:ext uri="{BB962C8B-B14F-4D97-AF65-F5344CB8AC3E}">
        <p14:creationId xmlns:p14="http://schemas.microsoft.com/office/powerpoint/2010/main" val="82286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2A5BB8-1735-4730-8A7D-727C19642528}" type="slidenum">
              <a:rPr lang="zh-CN" altLang="en-US" smtClean="0"/>
              <a:t>3</a:t>
            </a:fld>
            <a:endParaRPr lang="zh-CN" altLang="en-US"/>
          </a:p>
        </p:txBody>
      </p:sp>
    </p:spTree>
    <p:extLst>
      <p:ext uri="{BB962C8B-B14F-4D97-AF65-F5344CB8AC3E}">
        <p14:creationId xmlns:p14="http://schemas.microsoft.com/office/powerpoint/2010/main" val="733277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AEC196B9-8D1A-9D48-8B02-CB59335ADCBC}" type="slidenum">
              <a:rPr lang="en-US">
                <a:solidFill>
                  <a:prstClr val="black"/>
                </a:solidFill>
              </a:rPr>
              <a:pPr/>
              <a:t>16</a:t>
            </a:fld>
            <a:endParaRPr lang="en-US">
              <a:solidFill>
                <a:prstClr val="black"/>
              </a:solidFill>
            </a:endParaRPr>
          </a:p>
        </p:txBody>
      </p:sp>
      <p:sp>
        <p:nvSpPr>
          <p:cNvPr id="1651714" name="Rectangle 2"/>
          <p:cNvSpPr>
            <a:spLocks noGrp="1" noRot="1" noChangeAspect="1" noChangeArrowheads="1" noTextEdit="1"/>
          </p:cNvSpPr>
          <p:nvPr>
            <p:ph type="sldImg"/>
          </p:nvPr>
        </p:nvSpPr>
        <p:spPr bwMode="auto">
          <a:xfrm>
            <a:off x="1266825" y="727075"/>
            <a:ext cx="4779963" cy="3584575"/>
          </a:xfrm>
          <a:prstGeom prst="rect">
            <a:avLst/>
          </a:prstGeom>
          <a:solidFill>
            <a:srgbClr val="FFFFFF"/>
          </a:solidFill>
          <a:ln>
            <a:solidFill>
              <a:srgbClr val="000000"/>
            </a:solidFill>
            <a:miter lim="800000"/>
            <a:headEnd/>
            <a:tailEnd/>
          </a:ln>
        </p:spPr>
      </p:sp>
      <p:sp>
        <p:nvSpPr>
          <p:cNvPr id="1651715" name="Rectangle 3"/>
          <p:cNvSpPr>
            <a:spLocks noGrp="1" noChangeArrowheads="1"/>
          </p:cNvSpPr>
          <p:nvPr>
            <p:ph type="body" idx="1"/>
          </p:nvPr>
        </p:nvSpPr>
        <p:spPr bwMode="auto">
          <a:xfrm>
            <a:off x="973139" y="4557713"/>
            <a:ext cx="5367337" cy="4322762"/>
          </a:xfrm>
          <a:prstGeom prst="rect">
            <a:avLst/>
          </a:prstGeom>
          <a:solidFill>
            <a:srgbClr val="FFFFFF"/>
          </a:solidFill>
          <a:ln>
            <a:solidFill>
              <a:srgbClr val="000000"/>
            </a:solidFill>
            <a:miter lim="800000"/>
            <a:headEnd/>
            <a:tailEnd/>
          </a:ln>
        </p:spPr>
        <p:txBody>
          <a:bodyPr lIns="95070" tIns="47536" rIns="95070" bIns="47536">
            <a:prstTxWarp prst="textNoShape">
              <a:avLst/>
            </a:prstTxWarp>
          </a:bodyPr>
          <a:lstStyle/>
          <a:p>
            <a:r>
              <a:rPr lang="en-US" altLang="ko-KR">
                <a:ea typeface="굴림" charset="-127"/>
                <a:cs typeface="굴림" charset="-127"/>
              </a:rPr>
              <a:t>Relaxes the contiguous allocation requirement.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AEC196B9-8D1A-9D48-8B02-CB59335ADCBC}" type="slidenum">
              <a:rPr lang="en-US">
                <a:solidFill>
                  <a:prstClr val="black"/>
                </a:solidFill>
              </a:rPr>
              <a:pPr/>
              <a:t>18</a:t>
            </a:fld>
            <a:endParaRPr lang="en-US">
              <a:solidFill>
                <a:prstClr val="black"/>
              </a:solidFill>
            </a:endParaRPr>
          </a:p>
        </p:txBody>
      </p:sp>
      <p:sp>
        <p:nvSpPr>
          <p:cNvPr id="1651714" name="Rectangle 2"/>
          <p:cNvSpPr>
            <a:spLocks noGrp="1" noRot="1" noChangeAspect="1" noChangeArrowheads="1" noTextEdit="1"/>
          </p:cNvSpPr>
          <p:nvPr>
            <p:ph type="sldImg"/>
          </p:nvPr>
        </p:nvSpPr>
        <p:spPr bwMode="auto">
          <a:xfrm>
            <a:off x="1266825" y="727075"/>
            <a:ext cx="4779963" cy="3584575"/>
          </a:xfrm>
          <a:prstGeom prst="rect">
            <a:avLst/>
          </a:prstGeom>
          <a:solidFill>
            <a:srgbClr val="FFFFFF"/>
          </a:solidFill>
          <a:ln>
            <a:solidFill>
              <a:srgbClr val="000000"/>
            </a:solidFill>
            <a:miter lim="800000"/>
            <a:headEnd/>
            <a:tailEnd/>
          </a:ln>
        </p:spPr>
      </p:sp>
      <p:sp>
        <p:nvSpPr>
          <p:cNvPr id="1651715" name="Rectangle 3"/>
          <p:cNvSpPr>
            <a:spLocks noGrp="1" noChangeArrowheads="1"/>
          </p:cNvSpPr>
          <p:nvPr>
            <p:ph type="body" idx="1"/>
          </p:nvPr>
        </p:nvSpPr>
        <p:spPr bwMode="auto">
          <a:xfrm>
            <a:off x="973139" y="4557713"/>
            <a:ext cx="5367337" cy="4322762"/>
          </a:xfrm>
          <a:prstGeom prst="rect">
            <a:avLst/>
          </a:prstGeom>
          <a:solidFill>
            <a:srgbClr val="FFFFFF"/>
          </a:solidFill>
          <a:ln>
            <a:solidFill>
              <a:srgbClr val="000000"/>
            </a:solidFill>
            <a:miter lim="800000"/>
            <a:headEnd/>
            <a:tailEnd/>
          </a:ln>
        </p:spPr>
        <p:txBody>
          <a:bodyPr lIns="95070" tIns="47536" rIns="95070" bIns="47536">
            <a:prstTxWarp prst="textNoShape">
              <a:avLst/>
            </a:prstTxWarp>
          </a:bodyPr>
          <a:lstStyle/>
          <a:p>
            <a:r>
              <a:rPr lang="en-US" altLang="ko-KR">
                <a:ea typeface="굴림" charset="-127"/>
                <a:cs typeface="굴림" charset="-127"/>
              </a:rPr>
              <a:t>Relaxes the contiguous allocation requirement.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AEC196B9-8D1A-9D48-8B02-CB59335ADCBC}" type="slidenum">
              <a:rPr lang="en-US">
                <a:solidFill>
                  <a:prstClr val="black"/>
                </a:solidFill>
              </a:rPr>
              <a:pPr/>
              <a:t>20</a:t>
            </a:fld>
            <a:endParaRPr lang="en-US">
              <a:solidFill>
                <a:prstClr val="black"/>
              </a:solidFill>
            </a:endParaRPr>
          </a:p>
        </p:txBody>
      </p:sp>
      <p:sp>
        <p:nvSpPr>
          <p:cNvPr id="1651714" name="Rectangle 2"/>
          <p:cNvSpPr>
            <a:spLocks noGrp="1" noRot="1" noChangeAspect="1" noChangeArrowheads="1" noTextEdit="1"/>
          </p:cNvSpPr>
          <p:nvPr>
            <p:ph type="sldImg"/>
          </p:nvPr>
        </p:nvSpPr>
        <p:spPr bwMode="auto">
          <a:xfrm>
            <a:off x="1266825" y="727075"/>
            <a:ext cx="4779963" cy="3584575"/>
          </a:xfrm>
          <a:prstGeom prst="rect">
            <a:avLst/>
          </a:prstGeom>
          <a:solidFill>
            <a:srgbClr val="FFFFFF"/>
          </a:solidFill>
          <a:ln>
            <a:solidFill>
              <a:srgbClr val="000000"/>
            </a:solidFill>
            <a:miter lim="800000"/>
            <a:headEnd/>
            <a:tailEnd/>
          </a:ln>
        </p:spPr>
      </p:sp>
      <p:sp>
        <p:nvSpPr>
          <p:cNvPr id="1651715" name="Rectangle 3"/>
          <p:cNvSpPr>
            <a:spLocks noGrp="1" noChangeArrowheads="1"/>
          </p:cNvSpPr>
          <p:nvPr>
            <p:ph type="body" idx="1"/>
          </p:nvPr>
        </p:nvSpPr>
        <p:spPr bwMode="auto">
          <a:xfrm>
            <a:off x="973139" y="4557713"/>
            <a:ext cx="5367337" cy="4322762"/>
          </a:xfrm>
          <a:prstGeom prst="rect">
            <a:avLst/>
          </a:prstGeom>
          <a:solidFill>
            <a:srgbClr val="FFFFFF"/>
          </a:solidFill>
          <a:ln>
            <a:solidFill>
              <a:srgbClr val="000000"/>
            </a:solidFill>
            <a:miter lim="800000"/>
            <a:headEnd/>
            <a:tailEnd/>
          </a:ln>
        </p:spPr>
        <p:txBody>
          <a:bodyPr lIns="95070" tIns="47536" rIns="95070" bIns="47536">
            <a:prstTxWarp prst="textNoShape">
              <a:avLst/>
            </a:prstTxWarp>
          </a:bodyPr>
          <a:lstStyle/>
          <a:p>
            <a:r>
              <a:rPr lang="en-US" altLang="ko-KR">
                <a:ea typeface="굴림" charset="-127"/>
                <a:cs typeface="굴림" charset="-127"/>
              </a:rPr>
              <a:t>Relaxes the contiguous allocation requirement.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28AE6671-26A6-D44B-B232-F62ECF464D72}" type="slidenum">
              <a:rPr lang="en-US"/>
              <a:pPr/>
              <a:t>21</a:t>
            </a:fld>
            <a:endParaRPr lang="en-US"/>
          </a:p>
        </p:txBody>
      </p:sp>
      <p:sp>
        <p:nvSpPr>
          <p:cNvPr id="1620994" name="Rectangle 2"/>
          <p:cNvSpPr>
            <a:spLocks noGrp="1" noRot="1" noChangeAspect="1" noChangeArrowheads="1" noTextEdit="1"/>
          </p:cNvSpPr>
          <p:nvPr>
            <p:ph type="sldImg"/>
          </p:nvPr>
        </p:nvSpPr>
        <p:spPr bwMode="auto">
          <a:xfrm>
            <a:off x="1257300" y="719138"/>
            <a:ext cx="4800600" cy="3600450"/>
          </a:xfrm>
          <a:prstGeom prst="rect">
            <a:avLst/>
          </a:prstGeom>
          <a:solidFill>
            <a:srgbClr val="FFFFFF"/>
          </a:solidFill>
          <a:ln>
            <a:solidFill>
              <a:srgbClr val="000000"/>
            </a:solidFill>
            <a:miter lim="800000"/>
            <a:headEnd/>
            <a:tailEnd/>
          </a:ln>
        </p:spPr>
      </p:sp>
      <p:sp>
        <p:nvSpPr>
          <p:cNvPr id="1620995" name="Rectangle 3"/>
          <p:cNvSpPr>
            <a:spLocks noGrp="1" noChangeArrowheads="1"/>
          </p:cNvSpPr>
          <p:nvPr>
            <p:ph type="body" idx="1"/>
          </p:nvPr>
        </p:nvSpPr>
        <p:spPr bwMode="auto">
          <a:xfrm>
            <a:off x="977900" y="4560888"/>
            <a:ext cx="5359400" cy="4321175"/>
          </a:xfrm>
          <a:prstGeom prst="rect">
            <a:avLst/>
          </a:prstGeom>
          <a:solidFill>
            <a:srgbClr val="FFFFFF"/>
          </a:solidFill>
          <a:ln>
            <a:solidFill>
              <a:srgbClr val="000000"/>
            </a:solidFill>
            <a:miter lim="800000"/>
            <a:headEnd/>
            <a:tailEnd/>
          </a:ln>
        </p:spPr>
        <p:txBody>
          <a:bodyPr lIns="95079" tIns="47540" rIns="95079" bIns="47540">
            <a:prstTxWarp prst="textNoShape">
              <a:avLst/>
            </a:prstTxWarp>
          </a:bodyPr>
          <a:lstStyle/>
          <a:p>
            <a:endParaRPr lang="ko-KR" altLang="en-US">
              <a:ea typeface="AppleMyungjo" charset="-127"/>
              <a:cs typeface="AppleMyungjo" charset="-127"/>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dirty="0"/>
          </a:p>
        </p:txBody>
      </p:sp>
      <p:sp>
        <p:nvSpPr>
          <p:cNvPr id="4" name="Slide Number Placeholder 3"/>
          <p:cNvSpPr>
            <a:spLocks noGrp="1"/>
          </p:cNvSpPr>
          <p:nvPr>
            <p:ph type="sldNum" sz="quarter" idx="10"/>
          </p:nvPr>
        </p:nvSpPr>
        <p:spPr/>
        <p:txBody>
          <a:bodyPr/>
          <a:lstStyle/>
          <a:p>
            <a:fld id="{2B891980-0BF3-461C-95D4-87E094E9751C}" type="slidenum">
              <a:rPr lang="en-US" altLang="zh-CN" smtClean="0">
                <a:solidFill>
                  <a:prstClr val="black"/>
                </a:solidFill>
              </a:rPr>
              <a:pPr/>
              <a:t>22</a:t>
            </a:fld>
            <a:endParaRPr lang="zh-CN" dirty="0">
              <a:solidFill>
                <a:prstClr val="black"/>
              </a:solidFill>
            </a:endParaRPr>
          </a:p>
        </p:txBody>
      </p:sp>
    </p:spTree>
    <p:extLst>
      <p:ext uri="{BB962C8B-B14F-4D97-AF65-F5344CB8AC3E}">
        <p14:creationId xmlns:p14="http://schemas.microsoft.com/office/powerpoint/2010/main" val="525496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76280C-89A2-46A1-978F-A8865D02BEFA}" type="slidenum">
              <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de-DE">
              <a:latin typeface="Arial" pitchFamily="34" charset="0"/>
            </a:endParaRPr>
          </a:p>
        </p:txBody>
      </p:sp>
    </p:spTree>
    <p:extLst>
      <p:ext uri="{BB962C8B-B14F-4D97-AF65-F5344CB8AC3E}">
        <p14:creationId xmlns:p14="http://schemas.microsoft.com/office/powerpoint/2010/main" val="4146086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Verdana" pitchFamily="34" charset="0"/>
                <a:ea typeface="MS PGothic" pitchFamily="34" charset="-128"/>
              </a:defRPr>
            </a:lvl1pPr>
            <a:lvl2pPr marL="742950" indent="-285750">
              <a:defRPr sz="2400">
                <a:solidFill>
                  <a:schemeClr val="tx1"/>
                </a:solidFill>
                <a:latin typeface="Verdana" pitchFamily="34" charset="0"/>
                <a:ea typeface="MS PGothic" pitchFamily="34" charset="-128"/>
              </a:defRPr>
            </a:lvl2pPr>
            <a:lvl3pPr marL="1143000" indent="-228600">
              <a:defRPr sz="2400">
                <a:solidFill>
                  <a:schemeClr val="tx1"/>
                </a:solidFill>
                <a:latin typeface="Verdana" pitchFamily="34" charset="0"/>
                <a:ea typeface="MS PGothic" pitchFamily="34" charset="-128"/>
              </a:defRPr>
            </a:lvl3pPr>
            <a:lvl4pPr marL="1600200" indent="-228600">
              <a:defRPr sz="2400">
                <a:solidFill>
                  <a:schemeClr val="tx1"/>
                </a:solidFill>
                <a:latin typeface="Verdana" pitchFamily="34" charset="0"/>
                <a:ea typeface="MS PGothic" pitchFamily="34" charset="-128"/>
              </a:defRPr>
            </a:lvl4pPr>
            <a:lvl5pPr marL="2057400" indent="-228600">
              <a:defRPr sz="2400">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11110F8-E7C0-4E31-A647-94ED3DF6F3FE}" type="slidenum">
              <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sz="1200" b="0"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de-DE">
              <a:latin typeface="Arial" pitchFamily="34" charset="0"/>
            </a:endParaRPr>
          </a:p>
        </p:txBody>
      </p:sp>
    </p:spTree>
    <p:extLst>
      <p:ext uri="{BB962C8B-B14F-4D97-AF65-F5344CB8AC3E}">
        <p14:creationId xmlns:p14="http://schemas.microsoft.com/office/powerpoint/2010/main" val="2874466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E78695-1147-4058-BCA3-3513F80B2DA2}"/>
              </a:ext>
            </a:extLst>
          </p:cNvPr>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D038DA0C-93E6-422C-BA85-9F133462DC3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B174907-91E4-41F2-9921-4D75A74DF1DC}"/>
              </a:ext>
            </a:extLst>
          </p:cNvPr>
          <p:cNvSpPr>
            <a:spLocks noGrp="1"/>
          </p:cNvSpPr>
          <p:nvPr>
            <p:ph type="dt" sz="half" idx="10"/>
          </p:nvPr>
        </p:nvSpPr>
        <p:spPr/>
        <p:txBody>
          <a:bodyPr/>
          <a:lstStyle/>
          <a:p>
            <a:fld id="{A258050E-B668-4FA7-85AD-C750C80A6E9B}" type="datetimeFigureOut">
              <a:rPr lang="zh-CN" altLang="en-US" smtClean="0"/>
              <a:pPr/>
              <a:t>2022/12/19</a:t>
            </a:fld>
            <a:endParaRPr kumimoji="0" lang="zh-CN"/>
          </a:p>
        </p:txBody>
      </p:sp>
      <p:sp>
        <p:nvSpPr>
          <p:cNvPr id="5" name="页脚占位符 4">
            <a:extLst>
              <a:ext uri="{FF2B5EF4-FFF2-40B4-BE49-F238E27FC236}">
                <a16:creationId xmlns:a16="http://schemas.microsoft.com/office/drawing/2014/main" id="{BDD38B43-4DEB-4526-8AF0-264235BB44B2}"/>
              </a:ext>
            </a:extLst>
          </p:cNvPr>
          <p:cNvSpPr>
            <a:spLocks noGrp="1"/>
          </p:cNvSpPr>
          <p:nvPr>
            <p:ph type="ftr" sz="quarter" idx="11"/>
          </p:nvPr>
        </p:nvSpPr>
        <p:spPr/>
        <p:txBody>
          <a:bodyPr/>
          <a:lstStyle/>
          <a:p>
            <a:endParaRPr kumimoji="0" lang="zh-CN"/>
          </a:p>
        </p:txBody>
      </p:sp>
      <p:sp>
        <p:nvSpPr>
          <p:cNvPr id="6" name="灯片编号占位符 5">
            <a:extLst>
              <a:ext uri="{FF2B5EF4-FFF2-40B4-BE49-F238E27FC236}">
                <a16:creationId xmlns:a16="http://schemas.microsoft.com/office/drawing/2014/main" id="{6FCD17F4-8414-4EB5-9E9B-8FC1FE779D41}"/>
              </a:ext>
            </a:extLst>
          </p:cNvPr>
          <p:cNvSpPr>
            <a:spLocks noGrp="1"/>
          </p:cNvSpPr>
          <p:nvPr>
            <p:ph type="sldNum" sz="quarter" idx="12"/>
          </p:nvPr>
        </p:nvSpPr>
        <p:spPr/>
        <p:txBody>
          <a:bodyPr/>
          <a:lstStyle/>
          <a:p>
            <a:fld id="{240D5ECE-8B49-45CD-BE81-EF81920D1969}" type="slidenum">
              <a:rPr lang="en-US" altLang="zh-CN" smtClean="0"/>
              <a:pPr/>
              <a:t>‹#›</a:t>
            </a:fld>
            <a:endParaRPr kumimoji="0" lang="zh-CN" altLang="en-US"/>
          </a:p>
        </p:txBody>
      </p:sp>
    </p:spTree>
    <p:extLst>
      <p:ext uri="{BB962C8B-B14F-4D97-AF65-F5344CB8AC3E}">
        <p14:creationId xmlns:p14="http://schemas.microsoft.com/office/powerpoint/2010/main" val="2869491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20120-EBDE-4E51-BDB2-3B726DE4D35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1B40AD8-217E-4895-9383-2C75CF34DFC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5DF5C40-2140-4879-9911-5D46C2BF9F82}"/>
              </a:ext>
            </a:extLst>
          </p:cNvPr>
          <p:cNvSpPr>
            <a:spLocks noGrp="1"/>
          </p:cNvSpPr>
          <p:nvPr>
            <p:ph type="dt" sz="half" idx="10"/>
          </p:nvPr>
        </p:nvSpPr>
        <p:spPr/>
        <p:txBody>
          <a:bodyPr/>
          <a:lstStyle/>
          <a:p>
            <a:fld id="{A258050E-B668-4FA7-85AD-C750C80A6E9B}" type="datetimeFigureOut">
              <a:rPr lang="zh-CN" altLang="en-US" smtClean="0"/>
              <a:pPr/>
              <a:t>2022/12/19</a:t>
            </a:fld>
            <a:endParaRPr kumimoji="0" lang="zh-CN"/>
          </a:p>
        </p:txBody>
      </p:sp>
      <p:sp>
        <p:nvSpPr>
          <p:cNvPr id="5" name="页脚占位符 4">
            <a:extLst>
              <a:ext uri="{FF2B5EF4-FFF2-40B4-BE49-F238E27FC236}">
                <a16:creationId xmlns:a16="http://schemas.microsoft.com/office/drawing/2014/main" id="{4DBFA95F-9DA9-4AD5-A251-97059691D7DF}"/>
              </a:ext>
            </a:extLst>
          </p:cNvPr>
          <p:cNvSpPr>
            <a:spLocks noGrp="1"/>
          </p:cNvSpPr>
          <p:nvPr>
            <p:ph type="ftr" sz="quarter" idx="11"/>
          </p:nvPr>
        </p:nvSpPr>
        <p:spPr/>
        <p:txBody>
          <a:bodyPr/>
          <a:lstStyle/>
          <a:p>
            <a:endParaRPr kumimoji="0" lang="zh-CN"/>
          </a:p>
        </p:txBody>
      </p:sp>
      <p:sp>
        <p:nvSpPr>
          <p:cNvPr id="6" name="灯片编号占位符 5">
            <a:extLst>
              <a:ext uri="{FF2B5EF4-FFF2-40B4-BE49-F238E27FC236}">
                <a16:creationId xmlns:a16="http://schemas.microsoft.com/office/drawing/2014/main" id="{C9796D78-34F4-42D7-9E62-C685FA587F7F}"/>
              </a:ext>
            </a:extLst>
          </p:cNvPr>
          <p:cNvSpPr>
            <a:spLocks noGrp="1"/>
          </p:cNvSpPr>
          <p:nvPr>
            <p:ph type="sldNum" sz="quarter" idx="12"/>
          </p:nvPr>
        </p:nvSpPr>
        <p:spPr/>
        <p:txBody>
          <a:bodyPr/>
          <a:lstStyle/>
          <a:p>
            <a:fld id="{240D5ECE-8B49-45CD-BE81-EF81920D1969}" type="slidenum">
              <a:rPr lang="en-US" altLang="zh-CN" smtClean="0"/>
              <a:pPr/>
              <a:t>‹#›</a:t>
            </a:fld>
            <a:endParaRPr kumimoji="0" lang="zh-CN" altLang="en-US"/>
          </a:p>
        </p:txBody>
      </p:sp>
    </p:spTree>
    <p:extLst>
      <p:ext uri="{BB962C8B-B14F-4D97-AF65-F5344CB8AC3E}">
        <p14:creationId xmlns:p14="http://schemas.microsoft.com/office/powerpoint/2010/main" val="3160311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B6F139A-DF2A-440C-B159-324AA21B6A5F}"/>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7016A9B-4052-42D5-AEF1-C9C64291D6A2}"/>
              </a:ext>
            </a:extLst>
          </p:cNvPr>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8B62D4-1816-4F34-8D3E-CE034222C40C}"/>
              </a:ext>
            </a:extLst>
          </p:cNvPr>
          <p:cNvSpPr>
            <a:spLocks noGrp="1"/>
          </p:cNvSpPr>
          <p:nvPr>
            <p:ph type="dt" sz="half" idx="10"/>
          </p:nvPr>
        </p:nvSpPr>
        <p:spPr/>
        <p:txBody>
          <a:bodyPr/>
          <a:lstStyle/>
          <a:p>
            <a:fld id="{A258050E-B668-4FA7-85AD-C750C80A6E9B}" type="datetimeFigureOut">
              <a:rPr lang="zh-CN" altLang="en-US" smtClean="0"/>
              <a:pPr/>
              <a:t>2022/12/19</a:t>
            </a:fld>
            <a:endParaRPr kumimoji="0" lang="zh-CN"/>
          </a:p>
        </p:txBody>
      </p:sp>
      <p:sp>
        <p:nvSpPr>
          <p:cNvPr id="5" name="页脚占位符 4">
            <a:extLst>
              <a:ext uri="{FF2B5EF4-FFF2-40B4-BE49-F238E27FC236}">
                <a16:creationId xmlns:a16="http://schemas.microsoft.com/office/drawing/2014/main" id="{6FE12C07-2851-453C-AF56-AB6E060D2778}"/>
              </a:ext>
            </a:extLst>
          </p:cNvPr>
          <p:cNvSpPr>
            <a:spLocks noGrp="1"/>
          </p:cNvSpPr>
          <p:nvPr>
            <p:ph type="ftr" sz="quarter" idx="11"/>
          </p:nvPr>
        </p:nvSpPr>
        <p:spPr/>
        <p:txBody>
          <a:bodyPr/>
          <a:lstStyle/>
          <a:p>
            <a:endParaRPr kumimoji="0" lang="zh-CN"/>
          </a:p>
        </p:txBody>
      </p:sp>
      <p:sp>
        <p:nvSpPr>
          <p:cNvPr id="6" name="灯片编号占位符 5">
            <a:extLst>
              <a:ext uri="{FF2B5EF4-FFF2-40B4-BE49-F238E27FC236}">
                <a16:creationId xmlns:a16="http://schemas.microsoft.com/office/drawing/2014/main" id="{0A3328BA-F0D1-45AB-883C-50386046CAF1}"/>
              </a:ext>
            </a:extLst>
          </p:cNvPr>
          <p:cNvSpPr>
            <a:spLocks noGrp="1"/>
          </p:cNvSpPr>
          <p:nvPr>
            <p:ph type="sldNum" sz="quarter" idx="12"/>
          </p:nvPr>
        </p:nvSpPr>
        <p:spPr/>
        <p:txBody>
          <a:bodyPr/>
          <a:lstStyle/>
          <a:p>
            <a:fld id="{240D5ECE-8B49-45CD-BE81-EF81920D1969}" type="slidenum">
              <a:rPr lang="en-US" altLang="zh-CN" smtClean="0"/>
              <a:pPr/>
              <a:t>‹#›</a:t>
            </a:fld>
            <a:endParaRPr kumimoji="0" lang="zh-CN" altLang="en-US"/>
          </a:p>
        </p:txBody>
      </p:sp>
    </p:spTree>
    <p:extLst>
      <p:ext uri="{BB962C8B-B14F-4D97-AF65-F5344CB8AC3E}">
        <p14:creationId xmlns:p14="http://schemas.microsoft.com/office/powerpoint/2010/main" val="1672221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5539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35" b="0" i="0">
                <a:solidFill>
                  <a:schemeClr val="tx1"/>
                </a:solidFill>
                <a:latin typeface="Tahoma"/>
                <a:cs typeface="Tahoma"/>
              </a:defRPr>
            </a:lvl1pPr>
          </a:lstStyle>
          <a:p>
            <a:pPr marL="11206">
              <a:spcBef>
                <a:spcPts val="88"/>
              </a:spcBef>
            </a:pPr>
            <a:r>
              <a:rPr lang="en-US" spc="-4"/>
              <a:t>CIS </a:t>
            </a:r>
            <a:r>
              <a:rPr lang="en-US"/>
              <a:t>371:</a:t>
            </a:r>
            <a:r>
              <a:rPr lang="en-US" spc="-4"/>
              <a:t> Comp.</a:t>
            </a:r>
            <a:r>
              <a:rPr lang="en-US"/>
              <a:t> </a:t>
            </a:r>
            <a:r>
              <a:rPr lang="en-US" spc="-4"/>
              <a:t>Org.</a:t>
            </a:r>
            <a:r>
              <a:rPr lang="en-US" spc="379"/>
              <a:t> </a:t>
            </a:r>
            <a:r>
              <a:rPr lang="en-US"/>
              <a:t>|</a:t>
            </a:r>
            <a:r>
              <a:rPr lang="en-US" spc="383"/>
              <a:t> </a:t>
            </a:r>
            <a:r>
              <a:rPr lang="en-US" spc="-22"/>
              <a:t>Prof.</a:t>
            </a:r>
            <a:r>
              <a:rPr lang="en-US" spc="-4"/>
              <a:t> </a:t>
            </a:r>
            <a:r>
              <a:rPr lang="en-US"/>
              <a:t>Milo</a:t>
            </a:r>
            <a:r>
              <a:rPr lang="en-US" spc="-4"/>
              <a:t> </a:t>
            </a:r>
            <a:r>
              <a:rPr lang="en-US"/>
              <a:t>Martin</a:t>
            </a:r>
            <a:r>
              <a:rPr lang="en-US" spc="383"/>
              <a:t> </a:t>
            </a:r>
            <a:r>
              <a:rPr lang="en-US"/>
              <a:t>|</a:t>
            </a:r>
            <a:r>
              <a:rPr lang="en-US" spc="379"/>
              <a:t> </a:t>
            </a:r>
            <a:r>
              <a:rPr lang="en-US"/>
              <a:t>Virtual </a:t>
            </a:r>
            <a:r>
              <a:rPr lang="en-US" spc="-4"/>
              <a:t>Memory</a:t>
            </a:r>
            <a:endParaRPr lang="en-US" spc="-4"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12/19/2022</a:t>
            </a:fld>
            <a:endParaRPr lang="en-US"/>
          </a:p>
        </p:txBody>
      </p:sp>
      <p:sp>
        <p:nvSpPr>
          <p:cNvPr id="6" name="Holder 6"/>
          <p:cNvSpPr>
            <a:spLocks noGrp="1"/>
          </p:cNvSpPr>
          <p:nvPr>
            <p:ph type="sldNum" sz="quarter" idx="7"/>
          </p:nvPr>
        </p:nvSpPr>
        <p:spPr/>
        <p:txBody>
          <a:bodyPr lIns="0" tIns="0" rIns="0" bIns="0"/>
          <a:lstStyle>
            <a:lvl1pPr>
              <a:defRPr sz="1235" b="0" i="0">
                <a:solidFill>
                  <a:schemeClr val="tx1"/>
                </a:solidFill>
                <a:latin typeface="Tahoma"/>
                <a:cs typeface="Tahoma"/>
              </a:defRPr>
            </a:lvl1pPr>
          </a:lstStyle>
          <a:p>
            <a:pPr marL="118789">
              <a:spcBef>
                <a:spcPts val="88"/>
              </a:spcBef>
            </a:pPr>
            <a:fld id="{81D60167-4931-47E6-BA6A-407CBD079E47}" type="slidenum">
              <a:rPr lang="en-US" altLang="zh-CN" smtClean="0"/>
              <a:pPr marL="118789">
                <a:spcBef>
                  <a:spcPts val="88"/>
                </a:spcBef>
              </a:pPr>
              <a:t>‹#›</a:t>
            </a:fld>
            <a:endParaRPr lang="en-US" altLang="zh-CN" dirty="0"/>
          </a:p>
        </p:txBody>
      </p:sp>
    </p:spTree>
    <p:extLst>
      <p:ext uri="{BB962C8B-B14F-4D97-AF65-F5344CB8AC3E}">
        <p14:creationId xmlns:p14="http://schemas.microsoft.com/office/powerpoint/2010/main" val="4231248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681182" y="674594"/>
            <a:ext cx="7781636" cy="488916"/>
          </a:xfrm>
        </p:spPr>
        <p:txBody>
          <a:bodyPr lIns="0" tIns="0" rIns="0" bIns="0"/>
          <a:lstStyle>
            <a:lvl1pPr>
              <a:defRPr sz="3177" b="0" i="0" u="heavy">
                <a:solidFill>
                  <a:srgbClr val="6B02FF"/>
                </a:solidFill>
                <a:latin typeface="Tahoma"/>
                <a:cs typeface="Tahoma"/>
              </a:defRPr>
            </a:lvl1pPr>
          </a:lstStyle>
          <a:p>
            <a:endParaRPr/>
          </a:p>
        </p:txBody>
      </p:sp>
      <p:sp>
        <p:nvSpPr>
          <p:cNvPr id="3" name="Holder 3"/>
          <p:cNvSpPr>
            <a:spLocks noGrp="1"/>
          </p:cNvSpPr>
          <p:nvPr>
            <p:ph type="body" idx="1"/>
          </p:nvPr>
        </p:nvSpPr>
        <p:spPr>
          <a:xfrm>
            <a:off x="755073" y="2524909"/>
            <a:ext cx="7633854" cy="325923"/>
          </a:xfrm>
        </p:spPr>
        <p:txBody>
          <a:bodyPr lIns="0" tIns="0" rIns="0" bIns="0"/>
          <a:lstStyle>
            <a:lvl1pPr>
              <a:defRPr sz="2118" b="0" i="0">
                <a:solidFill>
                  <a:srgbClr val="FF0909"/>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defRPr sz="1235" b="0" i="0">
                <a:solidFill>
                  <a:schemeClr val="tx1"/>
                </a:solidFill>
                <a:latin typeface="Tahoma"/>
                <a:cs typeface="Tahoma"/>
              </a:defRPr>
            </a:lvl1pPr>
          </a:lstStyle>
          <a:p>
            <a:pPr marL="11206">
              <a:spcBef>
                <a:spcPts val="88"/>
              </a:spcBef>
            </a:pPr>
            <a:r>
              <a:rPr lang="en-US" spc="-4"/>
              <a:t>CIS </a:t>
            </a:r>
            <a:r>
              <a:rPr lang="en-US"/>
              <a:t>371:</a:t>
            </a:r>
            <a:r>
              <a:rPr lang="en-US" spc="-4"/>
              <a:t> Comp.</a:t>
            </a:r>
            <a:r>
              <a:rPr lang="en-US"/>
              <a:t> </a:t>
            </a:r>
            <a:r>
              <a:rPr lang="en-US" spc="-4"/>
              <a:t>Org.</a:t>
            </a:r>
            <a:r>
              <a:rPr lang="en-US" spc="379"/>
              <a:t> </a:t>
            </a:r>
            <a:r>
              <a:rPr lang="en-US"/>
              <a:t>|</a:t>
            </a:r>
            <a:r>
              <a:rPr lang="en-US" spc="383"/>
              <a:t> </a:t>
            </a:r>
            <a:r>
              <a:rPr lang="en-US" spc="-22"/>
              <a:t>Prof.</a:t>
            </a:r>
            <a:r>
              <a:rPr lang="en-US" spc="-4"/>
              <a:t> </a:t>
            </a:r>
            <a:r>
              <a:rPr lang="en-US"/>
              <a:t>Milo</a:t>
            </a:r>
            <a:r>
              <a:rPr lang="en-US" spc="-4"/>
              <a:t> </a:t>
            </a:r>
            <a:r>
              <a:rPr lang="en-US"/>
              <a:t>Martin</a:t>
            </a:r>
            <a:r>
              <a:rPr lang="en-US" spc="383"/>
              <a:t> </a:t>
            </a:r>
            <a:r>
              <a:rPr lang="en-US"/>
              <a:t>|</a:t>
            </a:r>
            <a:r>
              <a:rPr lang="en-US" spc="379"/>
              <a:t> </a:t>
            </a:r>
            <a:r>
              <a:rPr lang="en-US"/>
              <a:t>Virtual </a:t>
            </a:r>
            <a:r>
              <a:rPr lang="en-US" spc="-4"/>
              <a:t>Memory</a:t>
            </a:r>
            <a:endParaRPr lang="en-US" spc="-4"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12/19/2022</a:t>
            </a:fld>
            <a:endParaRPr lang="en-US"/>
          </a:p>
        </p:txBody>
      </p:sp>
      <p:sp>
        <p:nvSpPr>
          <p:cNvPr id="6" name="Holder 6"/>
          <p:cNvSpPr>
            <a:spLocks noGrp="1"/>
          </p:cNvSpPr>
          <p:nvPr>
            <p:ph type="sldNum" sz="quarter" idx="7"/>
          </p:nvPr>
        </p:nvSpPr>
        <p:spPr/>
        <p:txBody>
          <a:bodyPr lIns="0" tIns="0" rIns="0" bIns="0"/>
          <a:lstStyle>
            <a:lvl1pPr>
              <a:defRPr sz="1235" b="0" i="0">
                <a:solidFill>
                  <a:schemeClr val="tx1"/>
                </a:solidFill>
                <a:latin typeface="Tahoma"/>
                <a:cs typeface="Tahoma"/>
              </a:defRPr>
            </a:lvl1pPr>
          </a:lstStyle>
          <a:p>
            <a:pPr marL="118789">
              <a:spcBef>
                <a:spcPts val="88"/>
              </a:spcBef>
            </a:pPr>
            <a:fld id="{81D60167-4931-47E6-BA6A-407CBD079E47}" type="slidenum">
              <a:rPr lang="en-US" altLang="zh-CN" smtClean="0"/>
              <a:pPr marL="118789">
                <a:spcBef>
                  <a:spcPts val="88"/>
                </a:spcBef>
              </a:pPr>
              <a:t>‹#›</a:t>
            </a:fld>
            <a:endParaRPr lang="en-US" altLang="zh-CN" dirty="0"/>
          </a:p>
        </p:txBody>
      </p:sp>
    </p:spTree>
    <p:extLst>
      <p:ext uri="{BB962C8B-B14F-4D97-AF65-F5344CB8AC3E}">
        <p14:creationId xmlns:p14="http://schemas.microsoft.com/office/powerpoint/2010/main" val="1425377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681182" y="674594"/>
            <a:ext cx="7781636" cy="488916"/>
          </a:xfrm>
        </p:spPr>
        <p:txBody>
          <a:bodyPr lIns="0" tIns="0" rIns="0" bIns="0"/>
          <a:lstStyle>
            <a:lvl1pPr>
              <a:defRPr sz="3177" b="0" i="0" u="heavy">
                <a:solidFill>
                  <a:srgbClr val="6B02FF"/>
                </a:solidFill>
                <a:latin typeface="Tahoma"/>
                <a:cs typeface="Tahoma"/>
              </a:defRPr>
            </a:lvl1pPr>
          </a:lstStyle>
          <a:p>
            <a:endParaRPr/>
          </a:p>
        </p:txBody>
      </p:sp>
      <p:sp>
        <p:nvSpPr>
          <p:cNvPr id="3" name="Holder 3"/>
          <p:cNvSpPr>
            <a:spLocks noGrp="1"/>
          </p:cNvSpPr>
          <p:nvPr>
            <p:ph sz="half" idx="2"/>
          </p:nvPr>
        </p:nvSpPr>
        <p:spPr>
          <a:xfrm>
            <a:off x="457200" y="1577340"/>
            <a:ext cx="3977640" cy="3693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3693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35" b="0" i="0">
                <a:solidFill>
                  <a:schemeClr val="tx1"/>
                </a:solidFill>
                <a:latin typeface="Tahoma"/>
                <a:cs typeface="Tahoma"/>
              </a:defRPr>
            </a:lvl1pPr>
          </a:lstStyle>
          <a:p>
            <a:pPr marL="11206">
              <a:spcBef>
                <a:spcPts val="88"/>
              </a:spcBef>
            </a:pPr>
            <a:r>
              <a:rPr lang="en-US" spc="-4"/>
              <a:t>CIS </a:t>
            </a:r>
            <a:r>
              <a:rPr lang="en-US"/>
              <a:t>371:</a:t>
            </a:r>
            <a:r>
              <a:rPr lang="en-US" spc="-4"/>
              <a:t> Comp.</a:t>
            </a:r>
            <a:r>
              <a:rPr lang="en-US"/>
              <a:t> </a:t>
            </a:r>
            <a:r>
              <a:rPr lang="en-US" spc="-4"/>
              <a:t>Org.</a:t>
            </a:r>
            <a:r>
              <a:rPr lang="en-US" spc="379"/>
              <a:t> </a:t>
            </a:r>
            <a:r>
              <a:rPr lang="en-US"/>
              <a:t>|</a:t>
            </a:r>
            <a:r>
              <a:rPr lang="en-US" spc="383"/>
              <a:t> </a:t>
            </a:r>
            <a:r>
              <a:rPr lang="en-US" spc="-22"/>
              <a:t>Prof.</a:t>
            </a:r>
            <a:r>
              <a:rPr lang="en-US" spc="-4"/>
              <a:t> </a:t>
            </a:r>
            <a:r>
              <a:rPr lang="en-US"/>
              <a:t>Milo</a:t>
            </a:r>
            <a:r>
              <a:rPr lang="en-US" spc="-4"/>
              <a:t> </a:t>
            </a:r>
            <a:r>
              <a:rPr lang="en-US"/>
              <a:t>Martin</a:t>
            </a:r>
            <a:r>
              <a:rPr lang="en-US" spc="383"/>
              <a:t> </a:t>
            </a:r>
            <a:r>
              <a:rPr lang="en-US"/>
              <a:t>|</a:t>
            </a:r>
            <a:r>
              <a:rPr lang="en-US" spc="379"/>
              <a:t> </a:t>
            </a:r>
            <a:r>
              <a:rPr lang="en-US"/>
              <a:t>Virtual </a:t>
            </a:r>
            <a:r>
              <a:rPr lang="en-US" spc="-4"/>
              <a:t>Memory</a:t>
            </a:r>
            <a:endParaRPr lang="en-US" spc="-4"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12/19/2022</a:t>
            </a:fld>
            <a:endParaRPr lang="en-US"/>
          </a:p>
        </p:txBody>
      </p:sp>
      <p:sp>
        <p:nvSpPr>
          <p:cNvPr id="7" name="Holder 7"/>
          <p:cNvSpPr>
            <a:spLocks noGrp="1"/>
          </p:cNvSpPr>
          <p:nvPr>
            <p:ph type="sldNum" sz="quarter" idx="7"/>
          </p:nvPr>
        </p:nvSpPr>
        <p:spPr/>
        <p:txBody>
          <a:bodyPr lIns="0" tIns="0" rIns="0" bIns="0"/>
          <a:lstStyle>
            <a:lvl1pPr>
              <a:defRPr sz="1235" b="0" i="0">
                <a:solidFill>
                  <a:schemeClr val="tx1"/>
                </a:solidFill>
                <a:latin typeface="Tahoma"/>
                <a:cs typeface="Tahoma"/>
              </a:defRPr>
            </a:lvl1pPr>
          </a:lstStyle>
          <a:p>
            <a:pPr marL="118789">
              <a:spcBef>
                <a:spcPts val="88"/>
              </a:spcBef>
            </a:pPr>
            <a:fld id="{81D60167-4931-47E6-BA6A-407CBD079E47}" type="slidenum">
              <a:rPr lang="en-US" altLang="zh-CN" smtClean="0"/>
              <a:pPr marL="118789">
                <a:spcBef>
                  <a:spcPts val="88"/>
                </a:spcBef>
              </a:pPr>
              <a:t>‹#›</a:t>
            </a:fld>
            <a:endParaRPr lang="en-US" altLang="zh-CN" dirty="0"/>
          </a:p>
        </p:txBody>
      </p:sp>
    </p:spTree>
    <p:extLst>
      <p:ext uri="{BB962C8B-B14F-4D97-AF65-F5344CB8AC3E}">
        <p14:creationId xmlns:p14="http://schemas.microsoft.com/office/powerpoint/2010/main" val="1662767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681182" y="674594"/>
            <a:ext cx="7781636" cy="488916"/>
          </a:xfrm>
        </p:spPr>
        <p:txBody>
          <a:bodyPr lIns="0" tIns="0" rIns="0" bIns="0"/>
          <a:lstStyle>
            <a:lvl1pPr>
              <a:defRPr sz="3177" b="0" i="0" u="heavy">
                <a:solidFill>
                  <a:srgbClr val="6B02FF"/>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1235" b="0" i="0">
                <a:solidFill>
                  <a:schemeClr val="tx1"/>
                </a:solidFill>
                <a:latin typeface="Tahoma"/>
                <a:cs typeface="Tahoma"/>
              </a:defRPr>
            </a:lvl1pPr>
          </a:lstStyle>
          <a:p>
            <a:pPr marL="11206">
              <a:spcBef>
                <a:spcPts val="88"/>
              </a:spcBef>
            </a:pPr>
            <a:r>
              <a:rPr lang="en-US" spc="-4"/>
              <a:t>CIS </a:t>
            </a:r>
            <a:r>
              <a:rPr lang="en-US"/>
              <a:t>371:</a:t>
            </a:r>
            <a:r>
              <a:rPr lang="en-US" spc="-4"/>
              <a:t> Comp.</a:t>
            </a:r>
            <a:r>
              <a:rPr lang="en-US"/>
              <a:t> </a:t>
            </a:r>
            <a:r>
              <a:rPr lang="en-US" spc="-4"/>
              <a:t>Org.</a:t>
            </a:r>
            <a:r>
              <a:rPr lang="en-US" spc="379"/>
              <a:t> </a:t>
            </a:r>
            <a:r>
              <a:rPr lang="en-US"/>
              <a:t>|</a:t>
            </a:r>
            <a:r>
              <a:rPr lang="en-US" spc="383"/>
              <a:t> </a:t>
            </a:r>
            <a:r>
              <a:rPr lang="en-US" spc="-22"/>
              <a:t>Prof.</a:t>
            </a:r>
            <a:r>
              <a:rPr lang="en-US" spc="-4"/>
              <a:t> </a:t>
            </a:r>
            <a:r>
              <a:rPr lang="en-US"/>
              <a:t>Milo</a:t>
            </a:r>
            <a:r>
              <a:rPr lang="en-US" spc="-4"/>
              <a:t> </a:t>
            </a:r>
            <a:r>
              <a:rPr lang="en-US"/>
              <a:t>Martin</a:t>
            </a:r>
            <a:r>
              <a:rPr lang="en-US" spc="383"/>
              <a:t> </a:t>
            </a:r>
            <a:r>
              <a:rPr lang="en-US"/>
              <a:t>|</a:t>
            </a:r>
            <a:r>
              <a:rPr lang="en-US" spc="379"/>
              <a:t> </a:t>
            </a:r>
            <a:r>
              <a:rPr lang="en-US"/>
              <a:t>Virtual </a:t>
            </a:r>
            <a:r>
              <a:rPr lang="en-US" spc="-4"/>
              <a:t>Memory</a:t>
            </a:r>
            <a:endParaRPr lang="en-US" spc="-4"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12/19/2022</a:t>
            </a:fld>
            <a:endParaRPr lang="en-US"/>
          </a:p>
        </p:txBody>
      </p:sp>
      <p:sp>
        <p:nvSpPr>
          <p:cNvPr id="5" name="Holder 5"/>
          <p:cNvSpPr>
            <a:spLocks noGrp="1"/>
          </p:cNvSpPr>
          <p:nvPr>
            <p:ph type="sldNum" sz="quarter" idx="7"/>
          </p:nvPr>
        </p:nvSpPr>
        <p:spPr/>
        <p:txBody>
          <a:bodyPr lIns="0" tIns="0" rIns="0" bIns="0"/>
          <a:lstStyle>
            <a:lvl1pPr>
              <a:defRPr sz="1235" b="0" i="0">
                <a:solidFill>
                  <a:schemeClr val="tx1"/>
                </a:solidFill>
                <a:latin typeface="Tahoma"/>
                <a:cs typeface="Tahoma"/>
              </a:defRPr>
            </a:lvl1pPr>
          </a:lstStyle>
          <a:p>
            <a:pPr marL="118789">
              <a:spcBef>
                <a:spcPts val="88"/>
              </a:spcBef>
            </a:pPr>
            <a:fld id="{81D60167-4931-47E6-BA6A-407CBD079E47}" type="slidenum">
              <a:rPr lang="en-US" altLang="zh-CN" smtClean="0"/>
              <a:pPr marL="118789">
                <a:spcBef>
                  <a:spcPts val="88"/>
                </a:spcBef>
              </a:pPr>
              <a:t>‹#›</a:t>
            </a:fld>
            <a:endParaRPr lang="en-US" altLang="zh-CN" dirty="0"/>
          </a:p>
        </p:txBody>
      </p:sp>
    </p:spTree>
    <p:extLst>
      <p:ext uri="{BB962C8B-B14F-4D97-AF65-F5344CB8AC3E}">
        <p14:creationId xmlns:p14="http://schemas.microsoft.com/office/powerpoint/2010/main" val="2756080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415635" y="403412"/>
            <a:ext cx="8312726" cy="5490434"/>
          </a:xfrm>
          <a:prstGeom prst="rect">
            <a:avLst/>
          </a:prstGeom>
        </p:spPr>
      </p:pic>
      <p:sp>
        <p:nvSpPr>
          <p:cNvPr id="2" name="Holder 2"/>
          <p:cNvSpPr>
            <a:spLocks noGrp="1"/>
          </p:cNvSpPr>
          <p:nvPr>
            <p:ph type="ftr" sz="quarter" idx="5"/>
          </p:nvPr>
        </p:nvSpPr>
        <p:spPr/>
        <p:txBody>
          <a:bodyPr lIns="0" tIns="0" rIns="0" bIns="0"/>
          <a:lstStyle>
            <a:lvl1pPr>
              <a:defRPr sz="1235" b="0" i="0">
                <a:solidFill>
                  <a:schemeClr val="tx1"/>
                </a:solidFill>
                <a:latin typeface="Tahoma"/>
                <a:cs typeface="Tahoma"/>
              </a:defRPr>
            </a:lvl1pPr>
          </a:lstStyle>
          <a:p>
            <a:pPr marL="11206">
              <a:spcBef>
                <a:spcPts val="88"/>
              </a:spcBef>
            </a:pPr>
            <a:r>
              <a:rPr lang="en-US" spc="-4"/>
              <a:t>CIS </a:t>
            </a:r>
            <a:r>
              <a:rPr lang="en-US"/>
              <a:t>371:</a:t>
            </a:r>
            <a:r>
              <a:rPr lang="en-US" spc="-4"/>
              <a:t> Comp.</a:t>
            </a:r>
            <a:r>
              <a:rPr lang="en-US"/>
              <a:t> </a:t>
            </a:r>
            <a:r>
              <a:rPr lang="en-US" spc="-4"/>
              <a:t>Org.</a:t>
            </a:r>
            <a:r>
              <a:rPr lang="en-US" spc="379"/>
              <a:t> </a:t>
            </a:r>
            <a:r>
              <a:rPr lang="en-US"/>
              <a:t>|</a:t>
            </a:r>
            <a:r>
              <a:rPr lang="en-US" spc="383"/>
              <a:t> </a:t>
            </a:r>
            <a:r>
              <a:rPr lang="en-US" spc="-22"/>
              <a:t>Prof.</a:t>
            </a:r>
            <a:r>
              <a:rPr lang="en-US" spc="-4"/>
              <a:t> </a:t>
            </a:r>
            <a:r>
              <a:rPr lang="en-US"/>
              <a:t>Milo</a:t>
            </a:r>
            <a:r>
              <a:rPr lang="en-US" spc="-4"/>
              <a:t> </a:t>
            </a:r>
            <a:r>
              <a:rPr lang="en-US"/>
              <a:t>Martin</a:t>
            </a:r>
            <a:r>
              <a:rPr lang="en-US" spc="383"/>
              <a:t> </a:t>
            </a:r>
            <a:r>
              <a:rPr lang="en-US"/>
              <a:t>|</a:t>
            </a:r>
            <a:r>
              <a:rPr lang="en-US" spc="379"/>
              <a:t> </a:t>
            </a:r>
            <a:r>
              <a:rPr lang="en-US"/>
              <a:t>Virtual </a:t>
            </a:r>
            <a:r>
              <a:rPr lang="en-US" spc="-4"/>
              <a:t>Memory</a:t>
            </a:r>
            <a:endParaRPr lang="en-US" spc="-4"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12/19/2022</a:t>
            </a:fld>
            <a:endParaRPr lang="en-US"/>
          </a:p>
        </p:txBody>
      </p:sp>
      <p:sp>
        <p:nvSpPr>
          <p:cNvPr id="4" name="Holder 4"/>
          <p:cNvSpPr>
            <a:spLocks noGrp="1"/>
          </p:cNvSpPr>
          <p:nvPr>
            <p:ph type="sldNum" sz="quarter" idx="7"/>
          </p:nvPr>
        </p:nvSpPr>
        <p:spPr/>
        <p:txBody>
          <a:bodyPr lIns="0" tIns="0" rIns="0" bIns="0"/>
          <a:lstStyle>
            <a:lvl1pPr>
              <a:defRPr sz="1235" b="0" i="0">
                <a:solidFill>
                  <a:schemeClr val="tx1"/>
                </a:solidFill>
                <a:latin typeface="Tahoma"/>
                <a:cs typeface="Tahoma"/>
              </a:defRPr>
            </a:lvl1pPr>
          </a:lstStyle>
          <a:p>
            <a:pPr marL="118789">
              <a:spcBef>
                <a:spcPts val="88"/>
              </a:spcBef>
            </a:pPr>
            <a:fld id="{81D60167-4931-47E6-BA6A-407CBD079E47}" type="slidenum">
              <a:rPr lang="en-US" altLang="zh-CN" smtClean="0"/>
              <a:pPr marL="118789">
                <a:spcBef>
                  <a:spcPts val="88"/>
                </a:spcBef>
              </a:pPr>
              <a:t>‹#›</a:t>
            </a:fld>
            <a:endParaRPr lang="en-US" altLang="zh-CN" dirty="0"/>
          </a:p>
        </p:txBody>
      </p:sp>
    </p:spTree>
    <p:extLst>
      <p:ext uri="{BB962C8B-B14F-4D97-AF65-F5344CB8AC3E}">
        <p14:creationId xmlns:p14="http://schemas.microsoft.com/office/powerpoint/2010/main" val="219465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2D4E0F5-9F41-4817-A684-700F78621047}"/>
              </a:ext>
            </a:extLst>
          </p:cNvPr>
          <p:cNvSpPr>
            <a:spLocks noGrp="1"/>
          </p:cNvSpPr>
          <p:nvPr>
            <p:ph type="dt" sz="half" idx="10"/>
          </p:nvPr>
        </p:nvSpPr>
        <p:spPr/>
        <p:txBody>
          <a:bodyPr/>
          <a:lstStyle/>
          <a:p>
            <a:endParaRPr lang="en-US" altLang="zh-CN"/>
          </a:p>
        </p:txBody>
      </p:sp>
      <p:sp>
        <p:nvSpPr>
          <p:cNvPr id="3" name="页脚占位符 2">
            <a:extLst>
              <a:ext uri="{FF2B5EF4-FFF2-40B4-BE49-F238E27FC236}">
                <a16:creationId xmlns:a16="http://schemas.microsoft.com/office/drawing/2014/main" id="{3D078C8B-8A65-4EF4-8DFB-DD0B5CF53104}"/>
              </a:ext>
            </a:extLst>
          </p:cNvPr>
          <p:cNvSpPr>
            <a:spLocks noGrp="1"/>
          </p:cNvSpPr>
          <p:nvPr>
            <p:ph type="ftr" sz="quarter" idx="11"/>
          </p:nvPr>
        </p:nvSpPr>
        <p:spPr/>
        <p:txBody>
          <a:bodyPr/>
          <a:lstStyle/>
          <a:p>
            <a:endParaRPr lang="en-US" altLang="zh-CN"/>
          </a:p>
        </p:txBody>
      </p:sp>
      <p:sp>
        <p:nvSpPr>
          <p:cNvPr id="4" name="灯片编号占位符 3">
            <a:extLst>
              <a:ext uri="{FF2B5EF4-FFF2-40B4-BE49-F238E27FC236}">
                <a16:creationId xmlns:a16="http://schemas.microsoft.com/office/drawing/2014/main" id="{F7C46B56-76B9-4670-AF24-00214CE74FB3}"/>
              </a:ext>
            </a:extLst>
          </p:cNvPr>
          <p:cNvSpPr>
            <a:spLocks noGrp="1"/>
          </p:cNvSpPr>
          <p:nvPr>
            <p:ph type="sldNum" sz="quarter" idx="12"/>
          </p:nvPr>
        </p:nvSpPr>
        <p:spPr/>
        <p:txBody>
          <a:bodyPr/>
          <a:lstStyle/>
          <a:p>
            <a:fld id="{D22246CE-2131-43E2-86B9-9323ACEA5F35}" type="slidenum">
              <a:rPr lang="en-US" altLang="zh-CN" smtClean="0"/>
              <a:pPr/>
              <a:t>‹#›</a:t>
            </a:fld>
            <a:endParaRPr lang="en-US" altLang="zh-CN"/>
          </a:p>
        </p:txBody>
      </p:sp>
    </p:spTree>
    <p:extLst>
      <p:ext uri="{BB962C8B-B14F-4D97-AF65-F5344CB8AC3E}">
        <p14:creationId xmlns:p14="http://schemas.microsoft.com/office/powerpoint/2010/main" val="1173895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259632" y="260648"/>
            <a:ext cx="7021513" cy="676275"/>
          </a:xfrm>
        </p:spPr>
        <p:txBody>
          <a:bodyPr/>
          <a:lstStyle/>
          <a:p>
            <a:r>
              <a:rPr lang="zh-CN" altLang="en-US"/>
              <a:t>单击此处编辑母版标题样式</a:t>
            </a:r>
          </a:p>
        </p:txBody>
      </p:sp>
      <p:sp>
        <p:nvSpPr>
          <p:cNvPr id="3" name="文本占位符 2"/>
          <p:cNvSpPr>
            <a:spLocks noGrp="1"/>
          </p:cNvSpPr>
          <p:nvPr>
            <p:ph type="body" sz="half" idx="1"/>
          </p:nvPr>
        </p:nvSpPr>
        <p:spPr>
          <a:xfrm>
            <a:off x="539750" y="1393825"/>
            <a:ext cx="3924300" cy="47720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16450" y="1393825"/>
            <a:ext cx="3924300" cy="23098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16450" y="3856038"/>
            <a:ext cx="3924300" cy="23098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641292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231775"/>
            <a:ext cx="7021513" cy="676275"/>
          </a:xfrm>
        </p:spPr>
        <p:txBody>
          <a:bodyPr/>
          <a:lstStyle/>
          <a:p>
            <a:r>
              <a:rPr lang="zh-CN" altLang="en-US"/>
              <a:t>单击此处编辑母版标题样式</a:t>
            </a:r>
          </a:p>
        </p:txBody>
      </p:sp>
      <p:sp>
        <p:nvSpPr>
          <p:cNvPr id="3" name="表格占位符 2"/>
          <p:cNvSpPr>
            <a:spLocks noGrp="1"/>
          </p:cNvSpPr>
          <p:nvPr>
            <p:ph type="tbl" idx="1"/>
          </p:nvPr>
        </p:nvSpPr>
        <p:spPr>
          <a:xfrm>
            <a:off x="539750" y="1393825"/>
            <a:ext cx="8001000" cy="4772025"/>
          </a:xfrm>
        </p:spPr>
        <p:txBody>
          <a:bodyPr/>
          <a:lstStyle/>
          <a:p>
            <a:endParaRPr lang="zh-CN" altLang="en-US"/>
          </a:p>
        </p:txBody>
      </p:sp>
    </p:spTree>
    <p:extLst>
      <p:ext uri="{BB962C8B-B14F-4D97-AF65-F5344CB8AC3E}">
        <p14:creationId xmlns:p14="http://schemas.microsoft.com/office/powerpoint/2010/main" val="2110222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55749-1267-4ECE-95D8-9E5BCE9DE781}"/>
              </a:ext>
            </a:extLst>
          </p:cNvPr>
          <p:cNvSpPr>
            <a:spLocks noGrp="1"/>
          </p:cNvSpPr>
          <p:nvPr>
            <p:ph type="title"/>
          </p:nvPr>
        </p:nvSpPr>
        <p:spPr>
          <a:xfrm>
            <a:off x="628650" y="365127"/>
            <a:ext cx="7886700" cy="615602"/>
          </a:xfrm>
        </p:spPr>
        <p:txBody>
          <a:bodyPr/>
          <a:lstStyle>
            <a:lvl1pPr>
              <a:defRPr b="1">
                <a:solidFill>
                  <a:srgbClr val="C00000"/>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22EF1CA9-7DBD-435F-AF96-D4EF0D3F6DA1}"/>
              </a:ext>
            </a:extLst>
          </p:cNvPr>
          <p:cNvSpPr>
            <a:spLocks noGrp="1"/>
          </p:cNvSpPr>
          <p:nvPr>
            <p:ph idx="1"/>
          </p:nvPr>
        </p:nvSpPr>
        <p:spPr>
          <a:xfrm>
            <a:off x="628650" y="1268760"/>
            <a:ext cx="7886700" cy="4908203"/>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Rectangle 11">
            <a:extLst>
              <a:ext uri="{FF2B5EF4-FFF2-40B4-BE49-F238E27FC236}">
                <a16:creationId xmlns:a16="http://schemas.microsoft.com/office/drawing/2014/main" id="{2D7F91BD-B67B-4619-AD7B-16DBB2BF869F}"/>
              </a:ext>
            </a:extLst>
          </p:cNvPr>
          <p:cNvSpPr/>
          <p:nvPr userDrawn="1"/>
        </p:nvSpPr>
        <p:spPr>
          <a:xfrm>
            <a:off x="8655660" y="6253281"/>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solidFill>
                  <a:srgbClr val="FF6600"/>
                </a:solidFill>
              </a:rPr>
              <a:t>           </a:t>
            </a:r>
          </a:p>
        </p:txBody>
      </p:sp>
    </p:spTree>
    <p:extLst>
      <p:ext uri="{BB962C8B-B14F-4D97-AF65-F5344CB8AC3E}">
        <p14:creationId xmlns:p14="http://schemas.microsoft.com/office/powerpoint/2010/main" val="21357735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5_Title and 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96875" y="1362075"/>
            <a:ext cx="3870325"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idx="10"/>
          </p:nvPr>
        </p:nvSpPr>
        <p:spPr>
          <a:xfrm>
            <a:off x="4572000" y="1362075"/>
            <a:ext cx="3870325"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5146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95DB42-5FB4-4306-B714-CC5501B6244A}"/>
              </a:ext>
            </a:extLst>
          </p:cNvPr>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18286286-4B5F-4A01-90D7-19F8E831B48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29D9485-0CAB-4264-8D1B-E4ECF0E8268A}"/>
              </a:ext>
            </a:extLst>
          </p:cNvPr>
          <p:cNvSpPr>
            <a:spLocks noGrp="1"/>
          </p:cNvSpPr>
          <p:nvPr>
            <p:ph type="dt" sz="half" idx="10"/>
          </p:nvPr>
        </p:nvSpPr>
        <p:spPr/>
        <p:txBody>
          <a:bodyPr/>
          <a:lstStyle/>
          <a:p>
            <a:fld id="{A258050E-B668-4FA7-85AD-C750C80A6E9B}" type="datetimeFigureOut">
              <a:rPr lang="zh-CN" altLang="en-US" smtClean="0"/>
              <a:pPr/>
              <a:t>2022/12/19</a:t>
            </a:fld>
            <a:endParaRPr kumimoji="0" lang="zh-CN"/>
          </a:p>
        </p:txBody>
      </p:sp>
      <p:sp>
        <p:nvSpPr>
          <p:cNvPr id="5" name="页脚占位符 4">
            <a:extLst>
              <a:ext uri="{FF2B5EF4-FFF2-40B4-BE49-F238E27FC236}">
                <a16:creationId xmlns:a16="http://schemas.microsoft.com/office/drawing/2014/main" id="{4C4323F4-CC2B-4B0F-8F7B-D3E8D5B0D159}"/>
              </a:ext>
            </a:extLst>
          </p:cNvPr>
          <p:cNvSpPr>
            <a:spLocks noGrp="1"/>
          </p:cNvSpPr>
          <p:nvPr>
            <p:ph type="ftr" sz="quarter" idx="11"/>
          </p:nvPr>
        </p:nvSpPr>
        <p:spPr/>
        <p:txBody>
          <a:bodyPr/>
          <a:lstStyle/>
          <a:p>
            <a:endParaRPr kumimoji="0" lang="zh-CN"/>
          </a:p>
        </p:txBody>
      </p:sp>
      <p:sp>
        <p:nvSpPr>
          <p:cNvPr id="6" name="灯片编号占位符 5">
            <a:extLst>
              <a:ext uri="{FF2B5EF4-FFF2-40B4-BE49-F238E27FC236}">
                <a16:creationId xmlns:a16="http://schemas.microsoft.com/office/drawing/2014/main" id="{05183D97-8B35-4276-8189-F8AE4F233DE6}"/>
              </a:ext>
            </a:extLst>
          </p:cNvPr>
          <p:cNvSpPr>
            <a:spLocks noGrp="1"/>
          </p:cNvSpPr>
          <p:nvPr>
            <p:ph type="sldNum" sz="quarter" idx="12"/>
          </p:nvPr>
        </p:nvSpPr>
        <p:spPr/>
        <p:txBody>
          <a:bodyPr/>
          <a:lstStyle/>
          <a:p>
            <a:fld id="{240D5ECE-8B49-45CD-BE81-EF81920D1969}" type="slidenum">
              <a:rPr lang="en-US" altLang="zh-CN" smtClean="0"/>
              <a:pPr/>
              <a:t>‹#›</a:t>
            </a:fld>
            <a:endParaRPr kumimoji="0" lang="zh-CN" altLang="en-US"/>
          </a:p>
        </p:txBody>
      </p:sp>
    </p:spTree>
    <p:extLst>
      <p:ext uri="{BB962C8B-B14F-4D97-AF65-F5344CB8AC3E}">
        <p14:creationId xmlns:p14="http://schemas.microsoft.com/office/powerpoint/2010/main" val="918269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B75D10-8747-40B7-ADB1-D0F2908533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C400F3F-D79A-4CE8-B384-460D4093EEDA}"/>
              </a:ext>
            </a:extLst>
          </p:cNvPr>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D49C5E1-1D80-4006-8C17-404C0EB12023}"/>
              </a:ext>
            </a:extLst>
          </p:cNvPr>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C502F64-0C7C-4614-9587-85A1340C2C62}"/>
              </a:ext>
            </a:extLst>
          </p:cNvPr>
          <p:cNvSpPr>
            <a:spLocks noGrp="1"/>
          </p:cNvSpPr>
          <p:nvPr>
            <p:ph type="dt" sz="half" idx="10"/>
          </p:nvPr>
        </p:nvSpPr>
        <p:spPr/>
        <p:txBody>
          <a:bodyPr/>
          <a:lstStyle/>
          <a:p>
            <a:fld id="{BF2A2AA9-7E7B-489B-B680-AA2BADC4AAC3}" type="datetimeFigureOut">
              <a:rPr lang="zh-CN" altLang="en-US" smtClean="0"/>
              <a:t>2022/12/19</a:t>
            </a:fld>
            <a:endParaRPr lang="zh-CN" altLang="en-US"/>
          </a:p>
        </p:txBody>
      </p:sp>
      <p:sp>
        <p:nvSpPr>
          <p:cNvPr id="6" name="页脚占位符 5">
            <a:extLst>
              <a:ext uri="{FF2B5EF4-FFF2-40B4-BE49-F238E27FC236}">
                <a16:creationId xmlns:a16="http://schemas.microsoft.com/office/drawing/2014/main" id="{D092C05B-B4D8-4C76-AA36-0C4366CBAD5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24F9B79-D89A-44B3-8BA5-37EBD2FCB893}"/>
              </a:ext>
            </a:extLst>
          </p:cNvPr>
          <p:cNvSpPr>
            <a:spLocks noGrp="1"/>
          </p:cNvSpPr>
          <p:nvPr>
            <p:ph type="sldNum" sz="quarter" idx="12"/>
          </p:nvPr>
        </p:nvSpPr>
        <p:spPr/>
        <p:txBody>
          <a:bodyPr/>
          <a:lstStyle/>
          <a:p>
            <a:fld id="{0AAA5DEB-985B-4FD9-AAF7-89D1D196C7EE}" type="slidenum">
              <a:rPr lang="zh-CN" altLang="en-US" smtClean="0"/>
              <a:t>‹#›</a:t>
            </a:fld>
            <a:endParaRPr lang="zh-CN" altLang="en-US"/>
          </a:p>
        </p:txBody>
      </p:sp>
    </p:spTree>
    <p:extLst>
      <p:ext uri="{BB962C8B-B14F-4D97-AF65-F5344CB8AC3E}">
        <p14:creationId xmlns:p14="http://schemas.microsoft.com/office/powerpoint/2010/main" val="1696459300"/>
      </p:ext>
    </p:extLst>
  </p:cSld>
  <p:clrMapOvr>
    <a:masterClrMapping/>
  </p:clrMapOvr>
  <p:transition spd="slow">
    <p:random/>
    <p:sndAc>
      <p:stSnd>
        <p:snd r:embed="rId1" name="projctor.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2C8FE6-ADA1-4180-8178-AB8CB9DD38CF}"/>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C078B2C-9DAE-4C0A-BA13-654A31020BB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a:extLst>
              <a:ext uri="{FF2B5EF4-FFF2-40B4-BE49-F238E27FC236}">
                <a16:creationId xmlns:a16="http://schemas.microsoft.com/office/drawing/2014/main" id="{BB4C7F46-16C4-4B2F-91C6-BC9DDDC29377}"/>
              </a:ext>
            </a:extLst>
          </p:cNvPr>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6CE3286-DCE1-400F-A407-78A7C071627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154C3CEC-C80C-4596-86DE-4C320A18F5D0}"/>
              </a:ext>
            </a:extLst>
          </p:cNvPr>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A25657E5-BD12-411B-B9B9-06AD8CB45FFF}"/>
              </a:ext>
            </a:extLst>
          </p:cNvPr>
          <p:cNvSpPr>
            <a:spLocks noGrp="1"/>
          </p:cNvSpPr>
          <p:nvPr>
            <p:ph type="dt" sz="half" idx="10"/>
          </p:nvPr>
        </p:nvSpPr>
        <p:spPr/>
        <p:txBody>
          <a:bodyPr/>
          <a:lstStyle/>
          <a:p>
            <a:fld id="{A258050E-B668-4FA7-85AD-C750C80A6E9B}" type="datetimeFigureOut">
              <a:rPr lang="zh-CN" altLang="en-US" smtClean="0"/>
              <a:pPr/>
              <a:t>2022/12/19</a:t>
            </a:fld>
            <a:endParaRPr kumimoji="0" lang="zh-CN"/>
          </a:p>
        </p:txBody>
      </p:sp>
      <p:sp>
        <p:nvSpPr>
          <p:cNvPr id="8" name="页脚占位符 7">
            <a:extLst>
              <a:ext uri="{FF2B5EF4-FFF2-40B4-BE49-F238E27FC236}">
                <a16:creationId xmlns:a16="http://schemas.microsoft.com/office/drawing/2014/main" id="{D9DC42CB-8261-4A87-8C0D-728999A53BFF}"/>
              </a:ext>
            </a:extLst>
          </p:cNvPr>
          <p:cNvSpPr>
            <a:spLocks noGrp="1"/>
          </p:cNvSpPr>
          <p:nvPr>
            <p:ph type="ftr" sz="quarter" idx="11"/>
          </p:nvPr>
        </p:nvSpPr>
        <p:spPr/>
        <p:txBody>
          <a:bodyPr/>
          <a:lstStyle/>
          <a:p>
            <a:endParaRPr kumimoji="0" lang="zh-CN"/>
          </a:p>
        </p:txBody>
      </p:sp>
      <p:sp>
        <p:nvSpPr>
          <p:cNvPr id="9" name="灯片编号占位符 8">
            <a:extLst>
              <a:ext uri="{FF2B5EF4-FFF2-40B4-BE49-F238E27FC236}">
                <a16:creationId xmlns:a16="http://schemas.microsoft.com/office/drawing/2014/main" id="{56C0135C-C18A-4768-8B5A-61D931656EB0}"/>
              </a:ext>
            </a:extLst>
          </p:cNvPr>
          <p:cNvSpPr>
            <a:spLocks noGrp="1"/>
          </p:cNvSpPr>
          <p:nvPr>
            <p:ph type="sldNum" sz="quarter" idx="12"/>
          </p:nvPr>
        </p:nvSpPr>
        <p:spPr/>
        <p:txBody>
          <a:bodyPr/>
          <a:lstStyle/>
          <a:p>
            <a:fld id="{240D5ECE-8B49-45CD-BE81-EF81920D1969}" type="slidenum">
              <a:rPr lang="en-US" altLang="zh-CN" smtClean="0"/>
              <a:pPr/>
              <a:t>‹#›</a:t>
            </a:fld>
            <a:endParaRPr kumimoji="0" lang="zh-CN" altLang="en-US"/>
          </a:p>
        </p:txBody>
      </p:sp>
    </p:spTree>
    <p:extLst>
      <p:ext uri="{BB962C8B-B14F-4D97-AF65-F5344CB8AC3E}">
        <p14:creationId xmlns:p14="http://schemas.microsoft.com/office/powerpoint/2010/main" val="2333048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A5F50-6F50-4370-939D-082E55F5604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3260F47-F367-4525-B1E5-8F4C25855D92}"/>
              </a:ext>
            </a:extLst>
          </p:cNvPr>
          <p:cNvSpPr>
            <a:spLocks noGrp="1"/>
          </p:cNvSpPr>
          <p:nvPr>
            <p:ph type="dt" sz="half" idx="10"/>
          </p:nvPr>
        </p:nvSpPr>
        <p:spPr/>
        <p:txBody>
          <a:bodyPr/>
          <a:lstStyle/>
          <a:p>
            <a:fld id="{A258050E-B668-4FA7-85AD-C750C80A6E9B}" type="datetimeFigureOut">
              <a:rPr lang="zh-CN" altLang="en-US" smtClean="0"/>
              <a:pPr/>
              <a:t>2022/12/19</a:t>
            </a:fld>
            <a:endParaRPr kumimoji="0" lang="zh-CN"/>
          </a:p>
        </p:txBody>
      </p:sp>
      <p:sp>
        <p:nvSpPr>
          <p:cNvPr id="4" name="页脚占位符 3">
            <a:extLst>
              <a:ext uri="{FF2B5EF4-FFF2-40B4-BE49-F238E27FC236}">
                <a16:creationId xmlns:a16="http://schemas.microsoft.com/office/drawing/2014/main" id="{B75E4481-2BE8-4BF7-A739-A921E29CB82D}"/>
              </a:ext>
            </a:extLst>
          </p:cNvPr>
          <p:cNvSpPr>
            <a:spLocks noGrp="1"/>
          </p:cNvSpPr>
          <p:nvPr>
            <p:ph type="ftr" sz="quarter" idx="11"/>
          </p:nvPr>
        </p:nvSpPr>
        <p:spPr/>
        <p:txBody>
          <a:bodyPr/>
          <a:lstStyle/>
          <a:p>
            <a:endParaRPr kumimoji="0" lang="zh-CN"/>
          </a:p>
        </p:txBody>
      </p:sp>
      <p:sp>
        <p:nvSpPr>
          <p:cNvPr id="5" name="灯片编号占位符 4">
            <a:extLst>
              <a:ext uri="{FF2B5EF4-FFF2-40B4-BE49-F238E27FC236}">
                <a16:creationId xmlns:a16="http://schemas.microsoft.com/office/drawing/2014/main" id="{FF8C43AD-0931-43CE-8981-389E124BDEE3}"/>
              </a:ext>
            </a:extLst>
          </p:cNvPr>
          <p:cNvSpPr>
            <a:spLocks noGrp="1"/>
          </p:cNvSpPr>
          <p:nvPr>
            <p:ph type="sldNum" sz="quarter" idx="12"/>
          </p:nvPr>
        </p:nvSpPr>
        <p:spPr/>
        <p:txBody>
          <a:bodyPr/>
          <a:lstStyle/>
          <a:p>
            <a:fld id="{240D5ECE-8B49-45CD-BE81-EF81920D1969}" type="slidenum">
              <a:rPr lang="en-US" altLang="zh-CN" smtClean="0"/>
              <a:pPr/>
              <a:t>‹#›</a:t>
            </a:fld>
            <a:endParaRPr kumimoji="0" lang="zh-CN" altLang="en-US"/>
          </a:p>
        </p:txBody>
      </p:sp>
    </p:spTree>
    <p:extLst>
      <p:ext uri="{BB962C8B-B14F-4D97-AF65-F5344CB8AC3E}">
        <p14:creationId xmlns:p14="http://schemas.microsoft.com/office/powerpoint/2010/main" val="4167141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2D4E0F5-9F41-4817-A684-700F78621047}"/>
              </a:ext>
            </a:extLst>
          </p:cNvPr>
          <p:cNvSpPr>
            <a:spLocks noGrp="1"/>
          </p:cNvSpPr>
          <p:nvPr>
            <p:ph type="dt" sz="half" idx="10"/>
          </p:nvPr>
        </p:nvSpPr>
        <p:spPr/>
        <p:txBody>
          <a:bodyPr/>
          <a:lstStyle/>
          <a:p>
            <a:endParaRPr lang="en-US" altLang="zh-CN"/>
          </a:p>
        </p:txBody>
      </p:sp>
      <p:sp>
        <p:nvSpPr>
          <p:cNvPr id="3" name="页脚占位符 2">
            <a:extLst>
              <a:ext uri="{FF2B5EF4-FFF2-40B4-BE49-F238E27FC236}">
                <a16:creationId xmlns:a16="http://schemas.microsoft.com/office/drawing/2014/main" id="{3D078C8B-8A65-4EF4-8DFB-DD0B5CF53104}"/>
              </a:ext>
            </a:extLst>
          </p:cNvPr>
          <p:cNvSpPr>
            <a:spLocks noGrp="1"/>
          </p:cNvSpPr>
          <p:nvPr>
            <p:ph type="ftr" sz="quarter" idx="11"/>
          </p:nvPr>
        </p:nvSpPr>
        <p:spPr/>
        <p:txBody>
          <a:bodyPr/>
          <a:lstStyle/>
          <a:p>
            <a:endParaRPr lang="en-US" altLang="zh-CN"/>
          </a:p>
        </p:txBody>
      </p:sp>
      <p:sp>
        <p:nvSpPr>
          <p:cNvPr id="4" name="灯片编号占位符 3">
            <a:extLst>
              <a:ext uri="{FF2B5EF4-FFF2-40B4-BE49-F238E27FC236}">
                <a16:creationId xmlns:a16="http://schemas.microsoft.com/office/drawing/2014/main" id="{F7C46B56-76B9-4670-AF24-00214CE74FB3}"/>
              </a:ext>
            </a:extLst>
          </p:cNvPr>
          <p:cNvSpPr>
            <a:spLocks noGrp="1"/>
          </p:cNvSpPr>
          <p:nvPr>
            <p:ph type="sldNum" sz="quarter" idx="12"/>
          </p:nvPr>
        </p:nvSpPr>
        <p:spPr/>
        <p:txBody>
          <a:bodyPr/>
          <a:lstStyle/>
          <a:p>
            <a:fld id="{D22246CE-2131-43E2-86B9-9323ACEA5F35}" type="slidenum">
              <a:rPr lang="en-US" altLang="zh-CN" smtClean="0"/>
              <a:pPr/>
              <a:t>‹#›</a:t>
            </a:fld>
            <a:endParaRPr lang="en-US" altLang="zh-CN"/>
          </a:p>
        </p:txBody>
      </p:sp>
    </p:spTree>
    <p:extLst>
      <p:ext uri="{BB962C8B-B14F-4D97-AF65-F5344CB8AC3E}">
        <p14:creationId xmlns:p14="http://schemas.microsoft.com/office/powerpoint/2010/main" val="2474482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96327-F7B4-4FE8-BCFB-671A2B5A7F03}"/>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B7B80353-FEF3-4B96-986C-8C2684992E4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D023B8B-82CD-4C27-B963-0FB607D82D4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615D60C7-9E52-495E-8CAE-5489DF01BC61}"/>
              </a:ext>
            </a:extLst>
          </p:cNvPr>
          <p:cNvSpPr>
            <a:spLocks noGrp="1"/>
          </p:cNvSpPr>
          <p:nvPr>
            <p:ph type="dt" sz="half" idx="10"/>
          </p:nvPr>
        </p:nvSpPr>
        <p:spPr/>
        <p:txBody>
          <a:bodyPr/>
          <a:lstStyle/>
          <a:p>
            <a:fld id="{A258050E-B668-4FA7-85AD-C750C80A6E9B}" type="datetimeFigureOut">
              <a:rPr lang="zh-CN" altLang="en-US" smtClean="0"/>
              <a:pPr/>
              <a:t>2022/12/19</a:t>
            </a:fld>
            <a:endParaRPr kumimoji="0" lang="zh-CN"/>
          </a:p>
        </p:txBody>
      </p:sp>
      <p:sp>
        <p:nvSpPr>
          <p:cNvPr id="6" name="页脚占位符 5">
            <a:extLst>
              <a:ext uri="{FF2B5EF4-FFF2-40B4-BE49-F238E27FC236}">
                <a16:creationId xmlns:a16="http://schemas.microsoft.com/office/drawing/2014/main" id="{AEB5EBB4-400E-4683-9D52-6091C1BF47C0}"/>
              </a:ext>
            </a:extLst>
          </p:cNvPr>
          <p:cNvSpPr>
            <a:spLocks noGrp="1"/>
          </p:cNvSpPr>
          <p:nvPr>
            <p:ph type="ftr" sz="quarter" idx="11"/>
          </p:nvPr>
        </p:nvSpPr>
        <p:spPr/>
        <p:txBody>
          <a:bodyPr/>
          <a:lstStyle/>
          <a:p>
            <a:endParaRPr kumimoji="0" lang="zh-CN"/>
          </a:p>
        </p:txBody>
      </p:sp>
      <p:sp>
        <p:nvSpPr>
          <p:cNvPr id="7" name="灯片编号占位符 6">
            <a:extLst>
              <a:ext uri="{FF2B5EF4-FFF2-40B4-BE49-F238E27FC236}">
                <a16:creationId xmlns:a16="http://schemas.microsoft.com/office/drawing/2014/main" id="{313423DA-D0CB-4194-9CD3-C4AFA054915E}"/>
              </a:ext>
            </a:extLst>
          </p:cNvPr>
          <p:cNvSpPr>
            <a:spLocks noGrp="1"/>
          </p:cNvSpPr>
          <p:nvPr>
            <p:ph type="sldNum" sz="quarter" idx="12"/>
          </p:nvPr>
        </p:nvSpPr>
        <p:spPr/>
        <p:txBody>
          <a:bodyPr/>
          <a:lstStyle/>
          <a:p>
            <a:fld id="{240D5ECE-8B49-45CD-BE81-EF81920D1969}" type="slidenum">
              <a:rPr lang="en-US" altLang="zh-CN" smtClean="0"/>
              <a:pPr/>
              <a:t>‹#›</a:t>
            </a:fld>
            <a:endParaRPr kumimoji="0" lang="zh-CN" altLang="en-US"/>
          </a:p>
        </p:txBody>
      </p:sp>
    </p:spTree>
    <p:extLst>
      <p:ext uri="{BB962C8B-B14F-4D97-AF65-F5344CB8AC3E}">
        <p14:creationId xmlns:p14="http://schemas.microsoft.com/office/powerpoint/2010/main" val="3479222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FF0DF-5B63-4CC7-8ADA-9BF18275A944}"/>
              </a:ext>
            </a:extLst>
          </p:cNvPr>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EF3567F0-9D9E-44D9-99B3-D7A13CBB06B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5A957E16-32D2-467C-91F0-F6CD1AFD1F0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4">
            <a:extLst>
              <a:ext uri="{FF2B5EF4-FFF2-40B4-BE49-F238E27FC236}">
                <a16:creationId xmlns:a16="http://schemas.microsoft.com/office/drawing/2014/main" id="{5C77E5A7-47FB-4B55-B3DB-D5FA88C9FF8F}"/>
              </a:ext>
            </a:extLst>
          </p:cNvPr>
          <p:cNvSpPr>
            <a:spLocks noGrp="1"/>
          </p:cNvSpPr>
          <p:nvPr>
            <p:ph type="dt" sz="half" idx="10"/>
          </p:nvPr>
        </p:nvSpPr>
        <p:spPr/>
        <p:txBody>
          <a:bodyPr/>
          <a:lstStyle/>
          <a:p>
            <a:fld id="{A258050E-B668-4FA7-85AD-C750C80A6E9B}" type="datetimeFigureOut">
              <a:rPr lang="zh-CN" altLang="en-US" smtClean="0"/>
              <a:pPr/>
              <a:t>2022/12/19</a:t>
            </a:fld>
            <a:endParaRPr kumimoji="0" lang="zh-CN"/>
          </a:p>
        </p:txBody>
      </p:sp>
      <p:sp>
        <p:nvSpPr>
          <p:cNvPr id="6" name="页脚占位符 5">
            <a:extLst>
              <a:ext uri="{FF2B5EF4-FFF2-40B4-BE49-F238E27FC236}">
                <a16:creationId xmlns:a16="http://schemas.microsoft.com/office/drawing/2014/main" id="{5664B39A-5159-401E-9179-CE6AA1A1FD5F}"/>
              </a:ext>
            </a:extLst>
          </p:cNvPr>
          <p:cNvSpPr>
            <a:spLocks noGrp="1"/>
          </p:cNvSpPr>
          <p:nvPr>
            <p:ph type="ftr" sz="quarter" idx="11"/>
          </p:nvPr>
        </p:nvSpPr>
        <p:spPr/>
        <p:txBody>
          <a:bodyPr/>
          <a:lstStyle/>
          <a:p>
            <a:endParaRPr kumimoji="0" lang="zh-CN"/>
          </a:p>
        </p:txBody>
      </p:sp>
      <p:sp>
        <p:nvSpPr>
          <p:cNvPr id="7" name="灯片编号占位符 6">
            <a:extLst>
              <a:ext uri="{FF2B5EF4-FFF2-40B4-BE49-F238E27FC236}">
                <a16:creationId xmlns:a16="http://schemas.microsoft.com/office/drawing/2014/main" id="{31B22D53-F2AF-45C9-9369-189B879774CF}"/>
              </a:ext>
            </a:extLst>
          </p:cNvPr>
          <p:cNvSpPr>
            <a:spLocks noGrp="1"/>
          </p:cNvSpPr>
          <p:nvPr>
            <p:ph type="sldNum" sz="quarter" idx="12"/>
          </p:nvPr>
        </p:nvSpPr>
        <p:spPr/>
        <p:txBody>
          <a:bodyPr/>
          <a:lstStyle/>
          <a:p>
            <a:fld id="{240D5ECE-8B49-45CD-BE81-EF81920D1969}" type="slidenum">
              <a:rPr lang="en-US" altLang="zh-CN" smtClean="0"/>
              <a:pPr/>
              <a:t>‹#›</a:t>
            </a:fld>
            <a:endParaRPr kumimoji="0" lang="zh-CN" altLang="en-US"/>
          </a:p>
        </p:txBody>
      </p:sp>
    </p:spTree>
    <p:extLst>
      <p:ext uri="{BB962C8B-B14F-4D97-AF65-F5344CB8AC3E}">
        <p14:creationId xmlns:p14="http://schemas.microsoft.com/office/powerpoint/2010/main" val="2439907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AD62428-1C91-4E69-B6CC-6A0542593AB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871DBEE-4AC2-4E2E-A382-28178C951C0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83B2FA5-7BF0-4D9C-907A-EC272B7CB95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258050E-B668-4FA7-85AD-C750C80A6E9B}" type="datetimeFigureOut">
              <a:rPr lang="zh-CN" altLang="en-US" smtClean="0"/>
              <a:pPr/>
              <a:t>2022/12/19</a:t>
            </a:fld>
            <a:endParaRPr kumimoji="0" lang="zh-CN"/>
          </a:p>
        </p:txBody>
      </p:sp>
      <p:sp>
        <p:nvSpPr>
          <p:cNvPr id="5" name="页脚占位符 4">
            <a:extLst>
              <a:ext uri="{FF2B5EF4-FFF2-40B4-BE49-F238E27FC236}">
                <a16:creationId xmlns:a16="http://schemas.microsoft.com/office/drawing/2014/main" id="{78BF537D-5619-4B7A-A6B8-EAC3A50340A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0" lang="zh-CN"/>
          </a:p>
        </p:txBody>
      </p:sp>
      <p:sp>
        <p:nvSpPr>
          <p:cNvPr id="6" name="灯片编号占位符 5">
            <a:extLst>
              <a:ext uri="{FF2B5EF4-FFF2-40B4-BE49-F238E27FC236}">
                <a16:creationId xmlns:a16="http://schemas.microsoft.com/office/drawing/2014/main" id="{34ACCFBD-6456-4DE3-AE13-BCF5ECFB493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0D5ECE-8B49-45CD-BE81-EF81920D1969}" type="slidenum">
              <a:rPr lang="en-US" altLang="zh-CN" smtClean="0"/>
              <a:pPr/>
              <a:t>‹#›</a:t>
            </a:fld>
            <a:endParaRPr kumimoji="0" lang="zh-CN" altLang="en-US"/>
          </a:p>
        </p:txBody>
      </p:sp>
    </p:spTree>
    <p:extLst>
      <p:ext uri="{BB962C8B-B14F-4D97-AF65-F5344CB8AC3E}">
        <p14:creationId xmlns:p14="http://schemas.microsoft.com/office/powerpoint/2010/main" val="105741190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81182" y="674594"/>
            <a:ext cx="7781636" cy="553998"/>
          </a:xfrm>
          <a:prstGeom prst="rect">
            <a:avLst/>
          </a:prstGeom>
        </p:spPr>
        <p:txBody>
          <a:bodyPr wrap="square" lIns="0" tIns="0" rIns="0" bIns="0">
            <a:spAutoFit/>
          </a:bodyPr>
          <a:lstStyle>
            <a:lvl1pPr>
              <a:defRPr sz="3600" b="0" i="0" u="heavy">
                <a:solidFill>
                  <a:srgbClr val="6B02FF"/>
                </a:solidFill>
                <a:latin typeface="Tahoma"/>
                <a:cs typeface="Tahoma"/>
              </a:defRPr>
            </a:lvl1pPr>
          </a:lstStyle>
          <a:p>
            <a:endParaRPr/>
          </a:p>
        </p:txBody>
      </p:sp>
      <p:sp>
        <p:nvSpPr>
          <p:cNvPr id="3" name="Holder 3"/>
          <p:cNvSpPr>
            <a:spLocks noGrp="1"/>
          </p:cNvSpPr>
          <p:nvPr>
            <p:ph type="body" idx="1"/>
          </p:nvPr>
        </p:nvSpPr>
        <p:spPr>
          <a:xfrm>
            <a:off x="755073" y="2524909"/>
            <a:ext cx="7633854" cy="369332"/>
          </a:xfrm>
          <a:prstGeom prst="rect">
            <a:avLst/>
          </a:prstGeom>
        </p:spPr>
        <p:txBody>
          <a:bodyPr wrap="square" lIns="0" tIns="0" rIns="0" bIns="0">
            <a:spAutoFit/>
          </a:bodyPr>
          <a:lstStyle>
            <a:lvl1pPr>
              <a:defRPr sz="2400" b="0" i="0">
                <a:solidFill>
                  <a:srgbClr val="FF0909"/>
                </a:solidFill>
                <a:latin typeface="Tahoma"/>
                <a:cs typeface="Tahoma"/>
              </a:defRPr>
            </a:lvl1pPr>
          </a:lstStyle>
          <a:p>
            <a:endParaRPr/>
          </a:p>
        </p:txBody>
      </p:sp>
      <p:sp>
        <p:nvSpPr>
          <p:cNvPr id="4" name="Holder 4"/>
          <p:cNvSpPr>
            <a:spLocks noGrp="1"/>
          </p:cNvSpPr>
          <p:nvPr>
            <p:ph type="ftr" sz="quarter" idx="5"/>
          </p:nvPr>
        </p:nvSpPr>
        <p:spPr>
          <a:xfrm>
            <a:off x="764308" y="6080234"/>
            <a:ext cx="4278745" cy="190052"/>
          </a:xfrm>
          <a:prstGeom prst="rect">
            <a:avLst/>
          </a:prstGeom>
        </p:spPr>
        <p:txBody>
          <a:bodyPr wrap="square" lIns="0" tIns="0" rIns="0" bIns="0">
            <a:spAutoFit/>
          </a:bodyPr>
          <a:lstStyle>
            <a:lvl1pPr>
              <a:defRPr sz="1235" b="0" i="0">
                <a:solidFill>
                  <a:schemeClr val="tx1"/>
                </a:solidFill>
                <a:latin typeface="Tahoma"/>
                <a:cs typeface="Tahoma"/>
              </a:defRPr>
            </a:lvl1pPr>
          </a:lstStyle>
          <a:p>
            <a:pPr marL="11206">
              <a:spcBef>
                <a:spcPts val="88"/>
              </a:spcBef>
            </a:pPr>
            <a:r>
              <a:rPr lang="en-US" spc="-4"/>
              <a:t>CIS </a:t>
            </a:r>
            <a:r>
              <a:rPr lang="en-US"/>
              <a:t>371:</a:t>
            </a:r>
            <a:r>
              <a:rPr lang="en-US" spc="-4"/>
              <a:t> Comp.</a:t>
            </a:r>
            <a:r>
              <a:rPr lang="en-US"/>
              <a:t> </a:t>
            </a:r>
            <a:r>
              <a:rPr lang="en-US" spc="-4"/>
              <a:t>Org.</a:t>
            </a:r>
            <a:r>
              <a:rPr lang="en-US" spc="379"/>
              <a:t> </a:t>
            </a:r>
            <a:r>
              <a:rPr lang="en-US"/>
              <a:t>|</a:t>
            </a:r>
            <a:r>
              <a:rPr lang="en-US" spc="383"/>
              <a:t> </a:t>
            </a:r>
            <a:r>
              <a:rPr lang="en-US" spc="-22"/>
              <a:t>Prof.</a:t>
            </a:r>
            <a:r>
              <a:rPr lang="en-US" spc="-4"/>
              <a:t> </a:t>
            </a:r>
            <a:r>
              <a:rPr lang="en-US"/>
              <a:t>Milo</a:t>
            </a:r>
            <a:r>
              <a:rPr lang="en-US" spc="-4"/>
              <a:t> </a:t>
            </a:r>
            <a:r>
              <a:rPr lang="en-US"/>
              <a:t>Martin</a:t>
            </a:r>
            <a:r>
              <a:rPr lang="en-US" spc="383"/>
              <a:t> </a:t>
            </a:r>
            <a:r>
              <a:rPr lang="en-US"/>
              <a:t>|</a:t>
            </a:r>
            <a:r>
              <a:rPr lang="en-US" spc="379"/>
              <a:t> </a:t>
            </a:r>
            <a:r>
              <a:rPr lang="en-US"/>
              <a:t>Virtual </a:t>
            </a:r>
            <a:r>
              <a:rPr lang="en-US" spc="-4"/>
              <a:t>Memory</a:t>
            </a:r>
            <a:endParaRPr lang="en-US" spc="-4" dirty="0"/>
          </a:p>
        </p:txBody>
      </p:sp>
      <p:sp>
        <p:nvSpPr>
          <p:cNvPr id="5" name="Holder 5"/>
          <p:cNvSpPr>
            <a:spLocks noGrp="1"/>
          </p:cNvSpPr>
          <p:nvPr>
            <p:ph type="dt" sz="half" idx="6"/>
          </p:nvPr>
        </p:nvSpPr>
        <p:spPr>
          <a:xfrm>
            <a:off x="457200" y="6377940"/>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12/19/2022</a:t>
            </a:fld>
            <a:endParaRPr lang="en-US"/>
          </a:p>
        </p:txBody>
      </p:sp>
      <p:sp>
        <p:nvSpPr>
          <p:cNvPr id="6" name="Holder 6"/>
          <p:cNvSpPr>
            <a:spLocks noGrp="1"/>
          </p:cNvSpPr>
          <p:nvPr>
            <p:ph type="sldNum" sz="quarter" idx="7"/>
          </p:nvPr>
        </p:nvSpPr>
        <p:spPr>
          <a:xfrm>
            <a:off x="7815289" y="6080234"/>
            <a:ext cx="245917" cy="570156"/>
          </a:xfrm>
          <a:prstGeom prst="rect">
            <a:avLst/>
          </a:prstGeom>
        </p:spPr>
        <p:txBody>
          <a:bodyPr wrap="square" lIns="0" tIns="0" rIns="0" bIns="0">
            <a:spAutoFit/>
          </a:bodyPr>
          <a:lstStyle>
            <a:lvl1pPr>
              <a:defRPr sz="1235" b="0" i="0">
                <a:solidFill>
                  <a:schemeClr val="tx1"/>
                </a:solidFill>
                <a:latin typeface="Tahoma"/>
                <a:cs typeface="Tahoma"/>
              </a:defRPr>
            </a:lvl1pPr>
          </a:lstStyle>
          <a:p>
            <a:pPr marL="118789">
              <a:spcBef>
                <a:spcPts val="88"/>
              </a:spcBef>
            </a:pPr>
            <a:fld id="{81D60167-4931-47E6-BA6A-407CBD079E47}" type="slidenum">
              <a:rPr lang="en-US" altLang="zh-CN" smtClean="0"/>
              <a:pPr marL="118789">
                <a:spcBef>
                  <a:spcPts val="88"/>
                </a:spcBef>
              </a:pPr>
              <a:t>‹#›</a:t>
            </a:fld>
            <a:endParaRPr lang="en-US" altLang="zh-CN" dirty="0"/>
          </a:p>
        </p:txBody>
      </p:sp>
    </p:spTree>
    <p:extLst>
      <p:ext uri="{BB962C8B-B14F-4D97-AF65-F5344CB8AC3E}">
        <p14:creationId xmlns:p14="http://schemas.microsoft.com/office/powerpoint/2010/main" val="287177886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9" r:id="rId6"/>
    <p:sldLayoutId id="2147483700" r:id="rId7"/>
    <p:sldLayoutId id="2147483701" r:id="rId8"/>
    <p:sldLayoutId id="2147483702" r:id="rId9"/>
  </p:sldLayoutIdLst>
  <p:txStyles>
    <p:titleStyle>
      <a:lvl1pPr>
        <a:defRPr>
          <a:latin typeface="+mj-lt"/>
          <a:ea typeface="+mj-ea"/>
          <a:cs typeface="+mj-cs"/>
        </a:defRPr>
      </a:lvl1pPr>
    </p:titleStyle>
    <p:bodyStyle>
      <a:lvl1pPr marL="0">
        <a:defRPr>
          <a:latin typeface="+mn-lt"/>
          <a:ea typeface="+mn-ea"/>
          <a:cs typeface="+mn-cs"/>
        </a:defRPr>
      </a:lvl1pPr>
      <a:lvl2pPr marL="403433">
        <a:defRPr>
          <a:latin typeface="+mn-lt"/>
          <a:ea typeface="+mn-ea"/>
          <a:cs typeface="+mn-cs"/>
        </a:defRPr>
      </a:lvl2pPr>
      <a:lvl3pPr marL="806867">
        <a:defRPr>
          <a:latin typeface="+mn-lt"/>
          <a:ea typeface="+mn-ea"/>
          <a:cs typeface="+mn-cs"/>
        </a:defRPr>
      </a:lvl3pPr>
      <a:lvl4pPr marL="1210300">
        <a:defRPr>
          <a:latin typeface="+mn-lt"/>
          <a:ea typeface="+mn-ea"/>
          <a:cs typeface="+mn-cs"/>
        </a:defRPr>
      </a:lvl4pPr>
      <a:lvl5pPr marL="1613733">
        <a:defRPr>
          <a:latin typeface="+mn-lt"/>
          <a:ea typeface="+mn-ea"/>
          <a:cs typeface="+mn-cs"/>
        </a:defRPr>
      </a:lvl5pPr>
      <a:lvl6pPr marL="2017166">
        <a:defRPr>
          <a:latin typeface="+mn-lt"/>
          <a:ea typeface="+mn-ea"/>
          <a:cs typeface="+mn-cs"/>
        </a:defRPr>
      </a:lvl6pPr>
      <a:lvl7pPr marL="2420600">
        <a:defRPr>
          <a:latin typeface="+mn-lt"/>
          <a:ea typeface="+mn-ea"/>
          <a:cs typeface="+mn-cs"/>
        </a:defRPr>
      </a:lvl7pPr>
      <a:lvl8pPr marL="2824033">
        <a:defRPr>
          <a:latin typeface="+mn-lt"/>
          <a:ea typeface="+mn-ea"/>
          <a:cs typeface="+mn-cs"/>
        </a:defRPr>
      </a:lvl8pPr>
      <a:lvl9pPr marL="3227466">
        <a:defRPr>
          <a:latin typeface="+mn-lt"/>
          <a:ea typeface="+mn-ea"/>
          <a:cs typeface="+mn-cs"/>
        </a:defRPr>
      </a:lvl9pPr>
    </p:bodyStyle>
    <p:otherStyle>
      <a:lvl1pPr marL="0">
        <a:defRPr>
          <a:latin typeface="+mn-lt"/>
          <a:ea typeface="+mn-ea"/>
          <a:cs typeface="+mn-cs"/>
        </a:defRPr>
      </a:lvl1pPr>
      <a:lvl2pPr marL="403433">
        <a:defRPr>
          <a:latin typeface="+mn-lt"/>
          <a:ea typeface="+mn-ea"/>
          <a:cs typeface="+mn-cs"/>
        </a:defRPr>
      </a:lvl2pPr>
      <a:lvl3pPr marL="806867">
        <a:defRPr>
          <a:latin typeface="+mn-lt"/>
          <a:ea typeface="+mn-ea"/>
          <a:cs typeface="+mn-cs"/>
        </a:defRPr>
      </a:lvl3pPr>
      <a:lvl4pPr marL="1210300">
        <a:defRPr>
          <a:latin typeface="+mn-lt"/>
          <a:ea typeface="+mn-ea"/>
          <a:cs typeface="+mn-cs"/>
        </a:defRPr>
      </a:lvl4pPr>
      <a:lvl5pPr marL="1613733">
        <a:defRPr>
          <a:latin typeface="+mn-lt"/>
          <a:ea typeface="+mn-ea"/>
          <a:cs typeface="+mn-cs"/>
        </a:defRPr>
      </a:lvl5pPr>
      <a:lvl6pPr marL="2017166">
        <a:defRPr>
          <a:latin typeface="+mn-lt"/>
          <a:ea typeface="+mn-ea"/>
          <a:cs typeface="+mn-cs"/>
        </a:defRPr>
      </a:lvl6pPr>
      <a:lvl7pPr marL="2420600">
        <a:defRPr>
          <a:latin typeface="+mn-lt"/>
          <a:ea typeface="+mn-ea"/>
          <a:cs typeface="+mn-cs"/>
        </a:defRPr>
      </a:lvl7pPr>
      <a:lvl8pPr marL="2824033">
        <a:defRPr>
          <a:latin typeface="+mn-lt"/>
          <a:ea typeface="+mn-ea"/>
          <a:cs typeface="+mn-cs"/>
        </a:defRPr>
      </a:lvl8pPr>
      <a:lvl9pPr marL="322746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13.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5.png"/><Relationship Id="rId5" Type="http://schemas.openxmlformats.org/officeDocument/2006/relationships/notesSlide" Target="../notesSlides/notesSlide8.xml"/><Relationship Id="rId4"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notesSlide" Target="../notesSlides/notesSlide9.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Layout" Target="../slideLayouts/slideLayout13.xml"/><Relationship Id="rId5" Type="http://schemas.openxmlformats.org/officeDocument/2006/relationships/tags" Target="../tags/tag8.xml"/><Relationship Id="rId4" Type="http://schemas.openxmlformats.org/officeDocument/2006/relationships/tags" Target="../tags/tag7.xml"/></Relationships>
</file>

<file path=ppt/slides/_rels/slide25.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56.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notesSlide" Target="../notesSlides/notesSlide10.xml"/><Relationship Id="rId5" Type="http://schemas.openxmlformats.org/officeDocument/2006/relationships/slideLayout" Target="../slideLayouts/slideLayout13.xml"/><Relationship Id="rId4" Type="http://schemas.openxmlformats.org/officeDocument/2006/relationships/tags" Target="../tags/tag12.xml"/></Relationships>
</file>

<file path=ppt/slides/_rels/slide2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57.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notesSlide" Target="../notesSlides/notesSlide11.xml"/><Relationship Id="rId5" Type="http://schemas.openxmlformats.org/officeDocument/2006/relationships/slideLayout" Target="../slideLayouts/slideLayout13.xml"/><Relationship Id="rId4" Type="http://schemas.openxmlformats.org/officeDocument/2006/relationships/tags" Target="../tags/tag16.xml"/></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18.xml"/><Relationship Id="rId7" Type="http://schemas.openxmlformats.org/officeDocument/2006/relationships/slideLayout" Target="../slideLayouts/slideLayout13.xml"/><Relationship Id="rId2" Type="http://schemas.openxmlformats.org/officeDocument/2006/relationships/tags" Target="../tags/tag17.xml"/><Relationship Id="rId1" Type="http://schemas.openxmlformats.org/officeDocument/2006/relationships/vmlDrawing" Target="../drawings/vmlDrawing1.vml"/><Relationship Id="rId6" Type="http://schemas.openxmlformats.org/officeDocument/2006/relationships/tags" Target="../tags/tag21.xml"/><Relationship Id="rId5" Type="http://schemas.openxmlformats.org/officeDocument/2006/relationships/tags" Target="../tags/tag20.xml"/><Relationship Id="rId10" Type="http://schemas.openxmlformats.org/officeDocument/2006/relationships/image" Target="../media/image58.wmf"/><Relationship Id="rId4" Type="http://schemas.openxmlformats.org/officeDocument/2006/relationships/tags" Target="../tags/tag19.xml"/><Relationship Id="rId9"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23.xml"/><Relationship Id="rId7" Type="http://schemas.openxmlformats.org/officeDocument/2006/relationships/notesSlide" Target="../notesSlides/notesSlide13.xml"/><Relationship Id="rId2" Type="http://schemas.openxmlformats.org/officeDocument/2006/relationships/tags" Target="../tags/tag22.xml"/><Relationship Id="rId1" Type="http://schemas.openxmlformats.org/officeDocument/2006/relationships/vmlDrawing" Target="../drawings/vmlDrawing2.vml"/><Relationship Id="rId6" Type="http://schemas.openxmlformats.org/officeDocument/2006/relationships/slideLayout" Target="../slideLayouts/slideLayout20.xml"/><Relationship Id="rId5" Type="http://schemas.openxmlformats.org/officeDocument/2006/relationships/tags" Target="../tags/tag25.xml"/><Relationship Id="rId4" Type="http://schemas.openxmlformats.org/officeDocument/2006/relationships/tags" Target="../tags/tag24.xml"/><Relationship Id="rId9" Type="http://schemas.openxmlformats.org/officeDocument/2006/relationships/image" Target="../media/image59.wmf"/></Relationships>
</file>

<file path=ppt/slides/_rels/slide29.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tags" Target="../tags/tag27.xml"/><Relationship Id="rId7" Type="http://schemas.openxmlformats.org/officeDocument/2006/relationships/oleObject" Target="../embeddings/oleObject3.bin"/><Relationship Id="rId2" Type="http://schemas.openxmlformats.org/officeDocument/2006/relationships/tags" Target="../tags/tag26.xml"/><Relationship Id="rId1" Type="http://schemas.openxmlformats.org/officeDocument/2006/relationships/vmlDrawing" Target="../drawings/vmlDrawing3.vml"/><Relationship Id="rId6" Type="http://schemas.openxmlformats.org/officeDocument/2006/relationships/notesSlide" Target="../notesSlides/notesSlide14.xml"/><Relationship Id="rId5" Type="http://schemas.openxmlformats.org/officeDocument/2006/relationships/slideLayout" Target="../slideLayouts/slideLayout20.xml"/><Relationship Id="rId4" Type="http://schemas.openxmlformats.org/officeDocument/2006/relationships/tags" Target="../tags/tag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30.xml"/><Relationship Id="rId7" Type="http://schemas.openxmlformats.org/officeDocument/2006/relationships/notesSlide" Target="../notesSlides/notesSlide15.xml"/><Relationship Id="rId2" Type="http://schemas.openxmlformats.org/officeDocument/2006/relationships/tags" Target="../tags/tag29.xml"/><Relationship Id="rId1" Type="http://schemas.openxmlformats.org/officeDocument/2006/relationships/vmlDrawing" Target="../drawings/vmlDrawing4.vml"/><Relationship Id="rId6" Type="http://schemas.openxmlformats.org/officeDocument/2006/relationships/slideLayout" Target="../slideLayouts/slideLayout20.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image" Target="../media/image5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3.xml"/><Relationship Id="rId5" Type="http://schemas.openxmlformats.org/officeDocument/2006/relationships/image" Target="../media/image64.png"/><Relationship Id="rId4" Type="http://schemas.openxmlformats.org/officeDocument/2006/relationships/image" Target="../media/image63.png"/></Relationships>
</file>

<file path=ppt/slides/_rels/slide3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3.xml"/><Relationship Id="rId5" Type="http://schemas.openxmlformats.org/officeDocument/2006/relationships/image" Target="../media/image72.png"/><Relationship Id="rId4" Type="http://schemas.openxmlformats.org/officeDocument/2006/relationships/image" Target="../media/image7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75.jp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8" Type="http://schemas.openxmlformats.org/officeDocument/2006/relationships/notesSlide" Target="../notesSlides/notesSlide16.xml"/><Relationship Id="rId3" Type="http://schemas.openxmlformats.org/officeDocument/2006/relationships/tags" Target="../tags/tag34.xml"/><Relationship Id="rId7" Type="http://schemas.openxmlformats.org/officeDocument/2006/relationships/slideLayout" Target="../slideLayouts/slideLayout13.xml"/><Relationship Id="rId2" Type="http://schemas.openxmlformats.org/officeDocument/2006/relationships/tags" Target="../tags/tag33.xml"/><Relationship Id="rId1" Type="http://schemas.openxmlformats.org/officeDocument/2006/relationships/vmlDrawing" Target="../drawings/vmlDrawing5.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76.wmf"/><Relationship Id="rId4" Type="http://schemas.openxmlformats.org/officeDocument/2006/relationships/tags" Target="../tags/tag35.xml"/><Relationship Id="rId9" Type="http://schemas.openxmlformats.org/officeDocument/2006/relationships/oleObject" Target="../embeddings/oleObject5.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13.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png"/></Relationships>
</file>

<file path=ppt/slides/_rels/slide4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image" Target="../media/image87.png"/><Relationship Id="rId1" Type="http://schemas.openxmlformats.org/officeDocument/2006/relationships/slideLayout" Target="../slideLayouts/slideLayout13.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49.xml.rels><?xml version="1.0" encoding="UTF-8" standalone="yes"?>
<Relationships xmlns="http://schemas.openxmlformats.org/package/2006/relationships"><Relationship Id="rId8" Type="http://schemas.openxmlformats.org/officeDocument/2006/relationships/image" Target="../media/image99.png"/><Relationship Id="rId13" Type="http://schemas.openxmlformats.org/officeDocument/2006/relationships/image" Target="../media/image104.png"/><Relationship Id="rId3" Type="http://schemas.openxmlformats.org/officeDocument/2006/relationships/image" Target="../media/image94.png"/><Relationship Id="rId7" Type="http://schemas.openxmlformats.org/officeDocument/2006/relationships/image" Target="../media/image98.png"/><Relationship Id="rId12" Type="http://schemas.openxmlformats.org/officeDocument/2006/relationships/image" Target="../media/image103.png"/><Relationship Id="rId2" Type="http://schemas.openxmlformats.org/officeDocument/2006/relationships/image" Target="../media/image73.png"/><Relationship Id="rId1" Type="http://schemas.openxmlformats.org/officeDocument/2006/relationships/slideLayout" Target="../slideLayouts/slideLayout13.xml"/><Relationship Id="rId6" Type="http://schemas.openxmlformats.org/officeDocument/2006/relationships/image" Target="../media/image97.png"/><Relationship Id="rId11" Type="http://schemas.openxmlformats.org/officeDocument/2006/relationships/image" Target="../media/image102.png"/><Relationship Id="rId5" Type="http://schemas.openxmlformats.org/officeDocument/2006/relationships/image" Target="../media/image96.png"/><Relationship Id="rId10" Type="http://schemas.openxmlformats.org/officeDocument/2006/relationships/image" Target="../media/image101.png"/><Relationship Id="rId4" Type="http://schemas.openxmlformats.org/officeDocument/2006/relationships/image" Target="../media/image95.png"/><Relationship Id="rId9" Type="http://schemas.openxmlformats.org/officeDocument/2006/relationships/image" Target="../media/image1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60.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6.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13.xml"/><Relationship Id="rId4" Type="http://schemas.openxmlformats.org/officeDocument/2006/relationships/image" Target="../media/image11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13.xml"/><Relationship Id="rId4" Type="http://schemas.openxmlformats.org/officeDocument/2006/relationships/image" Target="../media/image89.png"/></Relationships>
</file>

<file path=ppt/slides/_rels/slide6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13.xml"/><Relationship Id="rId4" Type="http://schemas.openxmlformats.org/officeDocument/2006/relationships/image" Target="../media/image8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image" Target="../media/image24.png"/><Relationship Id="rId16"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7.xml"/><Relationship Id="rId1" Type="http://schemas.openxmlformats.org/officeDocument/2006/relationships/vmlDrawing" Target="../drawings/vmlDrawing6.vml"/><Relationship Id="rId4" Type="http://schemas.openxmlformats.org/officeDocument/2006/relationships/image" Target="../media/image116.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8"/>
          <p:cNvSpPr txBox="1">
            <a:spLocks/>
          </p:cNvSpPr>
          <p:nvPr/>
        </p:nvSpPr>
        <p:spPr>
          <a:xfrm>
            <a:off x="588580" y="78904"/>
            <a:ext cx="7871852"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zh-CN" altLang="en-US" sz="2800" b="1" dirty="0">
                <a:solidFill>
                  <a:srgbClr val="0000FF"/>
                </a:solidFill>
                <a:latin typeface="华文中宋" panose="02010600040101010101" pitchFamily="2" charset="-122"/>
                <a:ea typeface="华文中宋" panose="02010600040101010101" pitchFamily="2" charset="-122"/>
              </a:rPr>
              <a:t>虚拟存储器（</a:t>
            </a:r>
            <a:r>
              <a:rPr lang="en-US" altLang="zh-CN" sz="2800" b="1" dirty="0">
                <a:solidFill>
                  <a:srgbClr val="C00000"/>
                </a:solidFill>
                <a:latin typeface="华文中宋" panose="02010600040101010101" pitchFamily="2" charset="-122"/>
                <a:ea typeface="华文中宋" panose="02010600040101010101" pitchFamily="2" charset="-122"/>
              </a:rPr>
              <a:t>Virtual memory</a:t>
            </a:r>
            <a:r>
              <a:rPr lang="zh-CN" altLang="en-US" sz="2800" b="1" dirty="0">
                <a:solidFill>
                  <a:srgbClr val="0000FF"/>
                </a:solidFill>
                <a:latin typeface="华文中宋" panose="02010600040101010101" pitchFamily="2" charset="-122"/>
                <a:ea typeface="华文中宋" panose="02010600040101010101" pitchFamily="2" charset="-122"/>
              </a:rPr>
              <a:t>）</a:t>
            </a:r>
            <a:endParaRPr lang="zh-CN" altLang="en-US" sz="2800" b="1" dirty="0">
              <a:solidFill>
                <a:srgbClr val="FF0000"/>
              </a:solidFill>
              <a:latin typeface="华文中宋" panose="02010600040101010101" pitchFamily="2" charset="-122"/>
              <a:ea typeface="华文中宋" panose="02010600040101010101" pitchFamily="2" charset="-122"/>
            </a:endParaRPr>
          </a:p>
        </p:txBody>
      </p:sp>
      <p:sp>
        <p:nvSpPr>
          <p:cNvPr id="7" name="Text Box 12"/>
          <p:cNvSpPr txBox="1">
            <a:spLocks noChangeArrowheads="1"/>
          </p:cNvSpPr>
          <p:nvPr/>
        </p:nvSpPr>
        <p:spPr bwMode="auto">
          <a:xfrm>
            <a:off x="2060443" y="2060848"/>
            <a:ext cx="6482435" cy="102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lvl1pPr>
              <a:defRPr sz="2600" b="1">
                <a:solidFill>
                  <a:schemeClr val="tx1"/>
                </a:solidFill>
                <a:latin typeface="Tahoma" pitchFamily="34" charset="0"/>
                <a:ea typeface="宋体" pitchFamily="2" charset="-122"/>
              </a:defRPr>
            </a:lvl1pPr>
            <a:lvl2pPr marL="742950" indent="-285750">
              <a:defRPr sz="2600" b="1">
                <a:solidFill>
                  <a:schemeClr val="tx1"/>
                </a:solidFill>
                <a:latin typeface="Tahoma" pitchFamily="34" charset="0"/>
                <a:ea typeface="宋体" pitchFamily="2" charset="-122"/>
              </a:defRPr>
            </a:lvl2pPr>
            <a:lvl3pPr marL="1143000" indent="-228600">
              <a:defRPr sz="2600" b="1">
                <a:solidFill>
                  <a:schemeClr val="tx1"/>
                </a:solidFill>
                <a:latin typeface="Tahoma" pitchFamily="34" charset="0"/>
                <a:ea typeface="宋体" pitchFamily="2" charset="-122"/>
              </a:defRPr>
            </a:lvl3pPr>
            <a:lvl4pPr marL="1600200" indent="-228600">
              <a:defRPr sz="2600" b="1">
                <a:solidFill>
                  <a:schemeClr val="tx1"/>
                </a:solidFill>
                <a:latin typeface="Tahoma" pitchFamily="34" charset="0"/>
                <a:ea typeface="宋体" pitchFamily="2" charset="-122"/>
              </a:defRPr>
            </a:lvl4pPr>
            <a:lvl5pPr marL="2057400" indent="-228600">
              <a:defRPr sz="26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sz="26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sz="26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sz="26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sz="2600" b="1">
                <a:solidFill>
                  <a:schemeClr val="tx1"/>
                </a:solidFill>
                <a:latin typeface="Tahoma" pitchFamily="34" charset="0"/>
                <a:ea typeface="宋体" pitchFamily="2" charset="-122"/>
              </a:defRPr>
            </a:lvl9pPr>
          </a:lstStyle>
          <a:p>
            <a:pPr indent="361950" algn="l">
              <a:spcBef>
                <a:spcPct val="50000"/>
              </a:spcBef>
            </a:pPr>
            <a:r>
              <a:rPr lang="zh-CN" altLang="en-US" sz="3000" dirty="0">
                <a:solidFill>
                  <a:srgbClr val="C00000"/>
                </a:solidFill>
                <a:latin typeface="Times New Roman" pitchFamily="18" charset="0"/>
              </a:rPr>
              <a:t>要运行的程序必须先调进内存，然后才能运行。</a:t>
            </a:r>
          </a:p>
        </p:txBody>
      </p:sp>
      <p:sp>
        <p:nvSpPr>
          <p:cNvPr id="12" name="Text Box 17"/>
          <p:cNvSpPr txBox="1">
            <a:spLocks noChangeArrowheads="1"/>
          </p:cNvSpPr>
          <p:nvPr/>
        </p:nvSpPr>
        <p:spPr bwMode="auto">
          <a:xfrm>
            <a:off x="2060443" y="1481893"/>
            <a:ext cx="5861050" cy="561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9092" tIns="49545" rIns="99092" bIns="49545">
            <a:spAutoFit/>
          </a:bodyPr>
          <a:lstStyle>
            <a:lvl1pPr>
              <a:defRPr sz="2600" b="1">
                <a:solidFill>
                  <a:schemeClr val="tx1"/>
                </a:solidFill>
                <a:latin typeface="Tahoma" pitchFamily="34" charset="0"/>
                <a:ea typeface="宋体" pitchFamily="2" charset="-122"/>
              </a:defRPr>
            </a:lvl1pPr>
            <a:lvl2pPr marL="742950" indent="-285750">
              <a:defRPr sz="2600" b="1">
                <a:solidFill>
                  <a:schemeClr val="tx1"/>
                </a:solidFill>
                <a:latin typeface="Tahoma" pitchFamily="34" charset="0"/>
                <a:ea typeface="宋体" pitchFamily="2" charset="-122"/>
              </a:defRPr>
            </a:lvl2pPr>
            <a:lvl3pPr marL="1143000" indent="-228600">
              <a:defRPr sz="2600" b="1">
                <a:solidFill>
                  <a:schemeClr val="tx1"/>
                </a:solidFill>
                <a:latin typeface="Tahoma" pitchFamily="34" charset="0"/>
                <a:ea typeface="宋体" pitchFamily="2" charset="-122"/>
              </a:defRPr>
            </a:lvl3pPr>
            <a:lvl4pPr marL="1600200" indent="-228600">
              <a:defRPr sz="2600" b="1">
                <a:solidFill>
                  <a:schemeClr val="tx1"/>
                </a:solidFill>
                <a:latin typeface="Tahoma" pitchFamily="34" charset="0"/>
                <a:ea typeface="宋体" pitchFamily="2" charset="-122"/>
              </a:defRPr>
            </a:lvl4pPr>
            <a:lvl5pPr marL="2057400" indent="-228600">
              <a:defRPr sz="26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sz="26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sz="26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sz="26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sz="2600" b="1">
                <a:solidFill>
                  <a:schemeClr val="tx1"/>
                </a:solidFill>
                <a:latin typeface="Tahoma" pitchFamily="34" charset="0"/>
                <a:ea typeface="宋体" pitchFamily="2" charset="-122"/>
              </a:defRPr>
            </a:lvl9pPr>
          </a:lstStyle>
          <a:p>
            <a:pPr algn="l" eaLnBrk="1" hangingPunct="1">
              <a:buClr>
                <a:srgbClr val="FF0000"/>
              </a:buClr>
            </a:pPr>
            <a:r>
              <a:rPr kumimoji="1" lang="zh-CN" altLang="en-US" sz="3000" dirty="0">
                <a:solidFill>
                  <a:srgbClr val="0000FF"/>
                </a:solidFill>
                <a:latin typeface="华文行楷" pitchFamily="2" charset="-122"/>
                <a:ea typeface="华文行楷" pitchFamily="2" charset="-122"/>
              </a:rPr>
              <a:t>冯</a:t>
            </a:r>
            <a:r>
              <a:rPr kumimoji="1" lang="en-US" altLang="zh-CN" sz="3000" dirty="0">
                <a:solidFill>
                  <a:srgbClr val="0000FF"/>
                </a:solidFill>
                <a:latin typeface="Times New Roman" pitchFamily="18" charset="0"/>
                <a:ea typeface="华文行楷" pitchFamily="2" charset="-122"/>
              </a:rPr>
              <a:t>·</a:t>
            </a:r>
            <a:r>
              <a:rPr kumimoji="1" lang="zh-CN" altLang="en-US" sz="3000" dirty="0">
                <a:solidFill>
                  <a:srgbClr val="0000FF"/>
                </a:solidFill>
                <a:latin typeface="华文行楷" pitchFamily="2" charset="-122"/>
                <a:ea typeface="华文行楷" pitchFamily="2" charset="-122"/>
              </a:rPr>
              <a:t>若依曼</a:t>
            </a:r>
            <a:r>
              <a:rPr kumimoji="1" lang="en-US" altLang="zh-CN" sz="3000" dirty="0">
                <a:solidFill>
                  <a:srgbClr val="0000FF"/>
                </a:solidFill>
                <a:latin typeface="Arial" pitchFamily="34" charset="0"/>
                <a:ea typeface="华文行楷" pitchFamily="2" charset="-122"/>
              </a:rPr>
              <a:t>(</a:t>
            </a:r>
            <a:r>
              <a:rPr kumimoji="1" lang="en-US" altLang="zh-CN" sz="3000" i="1" dirty="0">
                <a:solidFill>
                  <a:srgbClr val="0000FF"/>
                </a:solidFill>
                <a:latin typeface="Arial" pitchFamily="34" charset="0"/>
                <a:ea typeface="华文行楷" pitchFamily="2" charset="-122"/>
              </a:rPr>
              <a:t>Von ·</a:t>
            </a:r>
            <a:r>
              <a:rPr kumimoji="1" lang="en-US" altLang="zh-CN" sz="3000" i="1" dirty="0" err="1">
                <a:solidFill>
                  <a:srgbClr val="0000FF"/>
                </a:solidFill>
                <a:latin typeface="Arial" pitchFamily="34" charset="0"/>
                <a:ea typeface="华文行楷" pitchFamily="2" charset="-122"/>
              </a:rPr>
              <a:t>Nouma</a:t>
            </a:r>
            <a:r>
              <a:rPr kumimoji="1" lang="en-US" altLang="zh-CN" sz="3000" dirty="0">
                <a:solidFill>
                  <a:srgbClr val="0000FF"/>
                </a:solidFill>
                <a:latin typeface="Arial" pitchFamily="34" charset="0"/>
                <a:ea typeface="华文行楷" pitchFamily="2" charset="-122"/>
              </a:rPr>
              <a:t>)</a:t>
            </a:r>
            <a:endParaRPr kumimoji="1" lang="en-US" altLang="zh-CN" sz="3000" dirty="0">
              <a:latin typeface="宋体" pitchFamily="2" charset="-122"/>
            </a:endParaRPr>
          </a:p>
        </p:txBody>
      </p:sp>
      <p:pic>
        <p:nvPicPr>
          <p:cNvPr id="13" name="Picture 18" descr="1169279747843592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15705" y="1371669"/>
            <a:ext cx="1251634" cy="1676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2"/>
          <p:cNvSpPr>
            <a:spLocks noChangeArrowheads="1"/>
          </p:cNvSpPr>
          <p:nvPr/>
        </p:nvSpPr>
        <p:spPr bwMode="auto">
          <a:xfrm>
            <a:off x="1511366" y="4108187"/>
            <a:ext cx="1296634" cy="93746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a:t>CPU</a:t>
            </a:r>
            <a:endParaRPr lang="zh-CN" altLang="en-US" sz="2400" b="1" dirty="0"/>
          </a:p>
        </p:txBody>
      </p:sp>
      <p:sp>
        <p:nvSpPr>
          <p:cNvPr id="15" name="Rectangle 2"/>
          <p:cNvSpPr>
            <a:spLocks noChangeArrowheads="1"/>
          </p:cNvSpPr>
          <p:nvPr/>
        </p:nvSpPr>
        <p:spPr bwMode="auto">
          <a:xfrm>
            <a:off x="3924198" y="3800833"/>
            <a:ext cx="1368152" cy="155216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000" b="1" dirty="0"/>
          </a:p>
        </p:txBody>
      </p:sp>
      <p:sp>
        <p:nvSpPr>
          <p:cNvPr id="2" name="流程图: 磁盘 1"/>
          <p:cNvSpPr/>
          <p:nvPr/>
        </p:nvSpPr>
        <p:spPr>
          <a:xfrm>
            <a:off x="6372200" y="4157946"/>
            <a:ext cx="1728192" cy="837943"/>
          </a:xfrm>
          <a:prstGeom prst="flowChartMagneticDisk">
            <a:avLst/>
          </a:prstGeom>
          <a:no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a:solidFill>
                  <a:schemeClr val="tx1"/>
                </a:solidFill>
              </a:rPr>
              <a:t>Disk</a:t>
            </a:r>
            <a:endParaRPr lang="zh-CN" altLang="en-US" sz="2400" b="1" dirty="0">
              <a:solidFill>
                <a:schemeClr val="tx1"/>
              </a:solidFill>
            </a:endParaRPr>
          </a:p>
        </p:txBody>
      </p:sp>
      <p:sp>
        <p:nvSpPr>
          <p:cNvPr id="17" name="Rectangle 2"/>
          <p:cNvSpPr>
            <a:spLocks noChangeArrowheads="1"/>
          </p:cNvSpPr>
          <p:nvPr/>
        </p:nvSpPr>
        <p:spPr bwMode="auto">
          <a:xfrm>
            <a:off x="3923928" y="4108187"/>
            <a:ext cx="1368152" cy="623684"/>
          </a:xfrm>
          <a:prstGeom prst="rect">
            <a:avLst/>
          </a:prstGeom>
          <a:solidFill>
            <a:schemeClr val="accent1">
              <a:lumMod val="60000"/>
              <a:lumOff val="40000"/>
            </a:schemeClr>
          </a:solidFill>
          <a:ln w="25400">
            <a:solidFill>
              <a:schemeClr val="tx1"/>
            </a:solidFill>
            <a:miter lim="800000"/>
            <a:headEnd/>
            <a:tailEnd/>
          </a:ln>
          <a:effectLst/>
        </p:spPr>
        <p:txBody>
          <a:bodyPr wrap="none" anchor="ctr"/>
          <a:lstStyle/>
          <a:p>
            <a:pPr algn="ctr"/>
            <a:r>
              <a:rPr lang="en-US" altLang="zh-CN" sz="2000" b="1" dirty="0"/>
              <a:t>program</a:t>
            </a:r>
            <a:endParaRPr lang="zh-CN" altLang="en-US" sz="2000" b="1" dirty="0"/>
          </a:p>
        </p:txBody>
      </p:sp>
      <p:cxnSp>
        <p:nvCxnSpPr>
          <p:cNvPr id="18" name="直接箭头连接符 17"/>
          <p:cNvCxnSpPr>
            <a:stCxn id="2" idx="2"/>
            <a:endCxn id="15" idx="3"/>
          </p:cNvCxnSpPr>
          <p:nvPr/>
        </p:nvCxnSpPr>
        <p:spPr>
          <a:xfrm flipH="1">
            <a:off x="5292350" y="4576918"/>
            <a:ext cx="1079850" cy="0"/>
          </a:xfrm>
          <a:prstGeom prst="straightConnector1">
            <a:avLst/>
          </a:prstGeom>
          <a:ln w="381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5" idx="1"/>
            <a:endCxn id="14" idx="3"/>
          </p:cNvCxnSpPr>
          <p:nvPr/>
        </p:nvCxnSpPr>
        <p:spPr>
          <a:xfrm flipH="1">
            <a:off x="2808000" y="4576918"/>
            <a:ext cx="1116198" cy="0"/>
          </a:xfrm>
          <a:prstGeom prst="straightConnector1">
            <a:avLst/>
          </a:prstGeom>
          <a:ln w="38100">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H="1">
            <a:off x="5292080" y="4571109"/>
            <a:ext cx="1079849" cy="0"/>
          </a:xfrm>
          <a:prstGeom prst="straightConnector1">
            <a:avLst/>
          </a:prstGeom>
          <a:ln w="50800">
            <a:tailEnd type="triangle"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a:off x="2807731" y="4576918"/>
            <a:ext cx="1116197" cy="0"/>
          </a:xfrm>
          <a:prstGeom prst="straightConnector1">
            <a:avLst/>
          </a:prstGeom>
          <a:ln w="50800">
            <a:tailEnd type="triangle" w="med" len="lg"/>
          </a:ln>
        </p:spPr>
        <p:style>
          <a:lnRef idx="1">
            <a:schemeClr val="accent1"/>
          </a:lnRef>
          <a:fillRef idx="0">
            <a:schemeClr val="accent1"/>
          </a:fillRef>
          <a:effectRef idx="0">
            <a:schemeClr val="accent1"/>
          </a:effectRef>
          <a:fontRef idx="minor">
            <a:schemeClr val="tx1"/>
          </a:fontRef>
        </p:style>
      </p:cxnSp>
      <p:sp>
        <p:nvSpPr>
          <p:cNvPr id="34" name="Text Box 17"/>
          <p:cNvSpPr txBox="1">
            <a:spLocks noChangeArrowheads="1"/>
          </p:cNvSpPr>
          <p:nvPr/>
        </p:nvSpPr>
        <p:spPr bwMode="auto">
          <a:xfrm>
            <a:off x="3874991" y="3208197"/>
            <a:ext cx="1466026"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lvl1pPr>
              <a:defRPr sz="2600" b="1">
                <a:solidFill>
                  <a:schemeClr val="tx1"/>
                </a:solidFill>
                <a:latin typeface="Tahoma" pitchFamily="34" charset="0"/>
                <a:ea typeface="宋体" pitchFamily="2" charset="-122"/>
              </a:defRPr>
            </a:lvl1pPr>
            <a:lvl2pPr marL="742950" indent="-285750">
              <a:defRPr sz="2600" b="1">
                <a:solidFill>
                  <a:schemeClr val="tx1"/>
                </a:solidFill>
                <a:latin typeface="Tahoma" pitchFamily="34" charset="0"/>
                <a:ea typeface="宋体" pitchFamily="2" charset="-122"/>
              </a:defRPr>
            </a:lvl2pPr>
            <a:lvl3pPr marL="1143000" indent="-228600">
              <a:defRPr sz="2600" b="1">
                <a:solidFill>
                  <a:schemeClr val="tx1"/>
                </a:solidFill>
                <a:latin typeface="Tahoma" pitchFamily="34" charset="0"/>
                <a:ea typeface="宋体" pitchFamily="2" charset="-122"/>
              </a:defRPr>
            </a:lvl3pPr>
            <a:lvl4pPr marL="1600200" indent="-228600">
              <a:defRPr sz="2600" b="1">
                <a:solidFill>
                  <a:schemeClr val="tx1"/>
                </a:solidFill>
                <a:latin typeface="Tahoma" pitchFamily="34" charset="0"/>
                <a:ea typeface="宋体" pitchFamily="2" charset="-122"/>
              </a:defRPr>
            </a:lvl4pPr>
            <a:lvl5pPr marL="2057400" indent="-228600">
              <a:defRPr sz="26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sz="26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sz="26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sz="26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sz="2600" b="1">
                <a:solidFill>
                  <a:schemeClr val="tx1"/>
                </a:solidFill>
                <a:latin typeface="Tahoma" pitchFamily="34" charset="0"/>
                <a:ea typeface="宋体" pitchFamily="2" charset="-122"/>
              </a:defRPr>
            </a:lvl9pPr>
          </a:lstStyle>
          <a:p>
            <a:pPr algn="ctr" eaLnBrk="1" hangingPunct="1">
              <a:buClr>
                <a:srgbClr val="FF0000"/>
              </a:buClr>
            </a:pPr>
            <a:r>
              <a:rPr kumimoji="1" lang="en-US" altLang="zh-CN" sz="2400" dirty="0">
                <a:solidFill>
                  <a:srgbClr val="0000FF"/>
                </a:solidFill>
                <a:latin typeface="+mn-lt"/>
                <a:ea typeface="华文行楷" pitchFamily="2" charset="-122"/>
              </a:rPr>
              <a:t>Memory</a:t>
            </a:r>
            <a:endParaRPr kumimoji="1" lang="en-US" altLang="zh-CN" sz="2400" dirty="0">
              <a:latin typeface="+mn-lt"/>
            </a:endParaRPr>
          </a:p>
        </p:txBody>
      </p:sp>
      <p:sp>
        <p:nvSpPr>
          <p:cNvPr id="35" name="Text Box 17"/>
          <p:cNvSpPr txBox="1">
            <a:spLocks noChangeArrowheads="1"/>
          </p:cNvSpPr>
          <p:nvPr/>
        </p:nvSpPr>
        <p:spPr bwMode="auto">
          <a:xfrm>
            <a:off x="5451750" y="3566138"/>
            <a:ext cx="92045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lvl1pPr>
              <a:defRPr sz="2600" b="1">
                <a:solidFill>
                  <a:schemeClr val="tx1"/>
                </a:solidFill>
                <a:latin typeface="Tahoma" pitchFamily="34" charset="0"/>
                <a:ea typeface="宋体" pitchFamily="2" charset="-122"/>
              </a:defRPr>
            </a:lvl1pPr>
            <a:lvl2pPr marL="742950" indent="-285750">
              <a:defRPr sz="2600" b="1">
                <a:solidFill>
                  <a:schemeClr val="tx1"/>
                </a:solidFill>
                <a:latin typeface="Tahoma" pitchFamily="34" charset="0"/>
                <a:ea typeface="宋体" pitchFamily="2" charset="-122"/>
              </a:defRPr>
            </a:lvl2pPr>
            <a:lvl3pPr marL="1143000" indent="-228600">
              <a:defRPr sz="2600" b="1">
                <a:solidFill>
                  <a:schemeClr val="tx1"/>
                </a:solidFill>
                <a:latin typeface="Tahoma" pitchFamily="34" charset="0"/>
                <a:ea typeface="宋体" pitchFamily="2" charset="-122"/>
              </a:defRPr>
            </a:lvl3pPr>
            <a:lvl4pPr marL="1600200" indent="-228600">
              <a:defRPr sz="2600" b="1">
                <a:solidFill>
                  <a:schemeClr val="tx1"/>
                </a:solidFill>
                <a:latin typeface="Tahoma" pitchFamily="34" charset="0"/>
                <a:ea typeface="宋体" pitchFamily="2" charset="-122"/>
              </a:defRPr>
            </a:lvl4pPr>
            <a:lvl5pPr marL="2057400" indent="-228600">
              <a:defRPr sz="26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sz="26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sz="26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sz="26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sz="2600" b="1">
                <a:solidFill>
                  <a:schemeClr val="tx1"/>
                </a:solidFill>
                <a:latin typeface="Tahoma" pitchFamily="34" charset="0"/>
                <a:ea typeface="宋体" pitchFamily="2" charset="-122"/>
              </a:defRPr>
            </a:lvl9pPr>
          </a:lstStyle>
          <a:p>
            <a:pPr algn="ctr" eaLnBrk="1" hangingPunct="1">
              <a:buClr>
                <a:srgbClr val="FF0000"/>
              </a:buClr>
            </a:pPr>
            <a:r>
              <a:rPr kumimoji="1" lang="zh-CN" altLang="en-US" sz="2400" dirty="0">
                <a:latin typeface="+mn-ea"/>
                <a:ea typeface="+mn-ea"/>
              </a:rPr>
              <a:t>调入</a:t>
            </a:r>
            <a:endParaRPr kumimoji="1" lang="en-US" altLang="zh-CN" sz="2400" dirty="0">
              <a:latin typeface="+mn-ea"/>
              <a:ea typeface="+mn-ea"/>
            </a:endParaRPr>
          </a:p>
        </p:txBody>
      </p:sp>
      <p:sp>
        <p:nvSpPr>
          <p:cNvPr id="36" name="Text Box 17"/>
          <p:cNvSpPr txBox="1">
            <a:spLocks noChangeArrowheads="1"/>
          </p:cNvSpPr>
          <p:nvPr/>
        </p:nvSpPr>
        <p:spPr bwMode="auto">
          <a:xfrm>
            <a:off x="2905604" y="3548942"/>
            <a:ext cx="920450" cy="469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lvl1pPr>
              <a:defRPr sz="2600" b="1">
                <a:solidFill>
                  <a:schemeClr val="tx1"/>
                </a:solidFill>
                <a:latin typeface="Tahoma" pitchFamily="34" charset="0"/>
                <a:ea typeface="宋体" pitchFamily="2" charset="-122"/>
              </a:defRPr>
            </a:lvl1pPr>
            <a:lvl2pPr marL="742950" indent="-285750">
              <a:defRPr sz="2600" b="1">
                <a:solidFill>
                  <a:schemeClr val="tx1"/>
                </a:solidFill>
                <a:latin typeface="Tahoma" pitchFamily="34" charset="0"/>
                <a:ea typeface="宋体" pitchFamily="2" charset="-122"/>
              </a:defRPr>
            </a:lvl2pPr>
            <a:lvl3pPr marL="1143000" indent="-228600">
              <a:defRPr sz="2600" b="1">
                <a:solidFill>
                  <a:schemeClr val="tx1"/>
                </a:solidFill>
                <a:latin typeface="Tahoma" pitchFamily="34" charset="0"/>
                <a:ea typeface="宋体" pitchFamily="2" charset="-122"/>
              </a:defRPr>
            </a:lvl3pPr>
            <a:lvl4pPr marL="1600200" indent="-228600">
              <a:defRPr sz="2600" b="1">
                <a:solidFill>
                  <a:schemeClr val="tx1"/>
                </a:solidFill>
                <a:latin typeface="Tahoma" pitchFamily="34" charset="0"/>
                <a:ea typeface="宋体" pitchFamily="2" charset="-122"/>
              </a:defRPr>
            </a:lvl4pPr>
            <a:lvl5pPr marL="2057400" indent="-228600">
              <a:defRPr sz="2600" b="1">
                <a:solidFill>
                  <a:schemeClr val="tx1"/>
                </a:solidFill>
                <a:latin typeface="Tahoma" pitchFamily="34" charset="0"/>
                <a:ea typeface="宋体" pitchFamily="2" charset="-122"/>
              </a:defRPr>
            </a:lvl5pPr>
            <a:lvl6pPr marL="2514600" indent="-228600" algn="ctr" eaLnBrk="0" fontAlgn="base" hangingPunct="0">
              <a:spcBef>
                <a:spcPct val="0"/>
              </a:spcBef>
              <a:spcAft>
                <a:spcPct val="0"/>
              </a:spcAft>
              <a:defRPr sz="2600" b="1">
                <a:solidFill>
                  <a:schemeClr val="tx1"/>
                </a:solidFill>
                <a:latin typeface="Tahoma" pitchFamily="34" charset="0"/>
                <a:ea typeface="宋体" pitchFamily="2" charset="-122"/>
              </a:defRPr>
            </a:lvl6pPr>
            <a:lvl7pPr marL="2971800" indent="-228600" algn="ctr" eaLnBrk="0" fontAlgn="base" hangingPunct="0">
              <a:spcBef>
                <a:spcPct val="0"/>
              </a:spcBef>
              <a:spcAft>
                <a:spcPct val="0"/>
              </a:spcAft>
              <a:defRPr sz="2600" b="1">
                <a:solidFill>
                  <a:schemeClr val="tx1"/>
                </a:solidFill>
                <a:latin typeface="Tahoma" pitchFamily="34" charset="0"/>
                <a:ea typeface="宋体" pitchFamily="2" charset="-122"/>
              </a:defRPr>
            </a:lvl7pPr>
            <a:lvl8pPr marL="3429000" indent="-228600" algn="ctr" eaLnBrk="0" fontAlgn="base" hangingPunct="0">
              <a:spcBef>
                <a:spcPct val="0"/>
              </a:spcBef>
              <a:spcAft>
                <a:spcPct val="0"/>
              </a:spcAft>
              <a:defRPr sz="2600" b="1">
                <a:solidFill>
                  <a:schemeClr val="tx1"/>
                </a:solidFill>
                <a:latin typeface="Tahoma" pitchFamily="34" charset="0"/>
                <a:ea typeface="宋体" pitchFamily="2" charset="-122"/>
              </a:defRPr>
            </a:lvl8pPr>
            <a:lvl9pPr marL="3886200" indent="-228600" algn="ctr" eaLnBrk="0" fontAlgn="base" hangingPunct="0">
              <a:spcBef>
                <a:spcPct val="0"/>
              </a:spcBef>
              <a:spcAft>
                <a:spcPct val="0"/>
              </a:spcAft>
              <a:defRPr sz="2600" b="1">
                <a:solidFill>
                  <a:schemeClr val="tx1"/>
                </a:solidFill>
                <a:latin typeface="Tahoma" pitchFamily="34" charset="0"/>
                <a:ea typeface="宋体" pitchFamily="2" charset="-122"/>
              </a:defRPr>
            </a:lvl9pPr>
          </a:lstStyle>
          <a:p>
            <a:pPr algn="ctr" eaLnBrk="1" hangingPunct="1">
              <a:buClr>
                <a:srgbClr val="FF0000"/>
              </a:buClr>
            </a:pPr>
            <a:r>
              <a:rPr kumimoji="1" lang="zh-CN" altLang="en-US" sz="2400" dirty="0">
                <a:latin typeface="+mn-ea"/>
                <a:ea typeface="+mn-ea"/>
              </a:rPr>
              <a:t>运行</a:t>
            </a:r>
            <a:endParaRPr kumimoji="1" lang="en-US" altLang="zh-CN" sz="2400" dirty="0">
              <a:latin typeface="+mn-ea"/>
              <a:ea typeface="+mn-ea"/>
            </a:endParaRPr>
          </a:p>
        </p:txBody>
      </p:sp>
      <p:sp>
        <p:nvSpPr>
          <p:cNvPr id="3" name="笑脸 2"/>
          <p:cNvSpPr/>
          <p:nvPr/>
        </p:nvSpPr>
        <p:spPr>
          <a:xfrm>
            <a:off x="6516216" y="0"/>
            <a:ext cx="2448272" cy="2210136"/>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06214906"/>
      </p:ext>
    </p:extLst>
  </p:cSld>
  <p:clrMapOvr>
    <a:masterClrMapping/>
  </p:clrMapOvr>
  <mc:AlternateContent xmlns:mc="http://schemas.openxmlformats.org/markup-compatibility/2006">
    <mc:Choice xmlns:p14="http://schemas.microsoft.com/office/powerpoint/2010/main" Requires="p14">
      <p:transition spd="slow" p14:dur="1399">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1000"/>
                                        <p:tgtEl>
                                          <p:spTgt spid="4"/>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1000"/>
                                        <p:tgtEl>
                                          <p:spTgt spid="17"/>
                                        </p:tgtEl>
                                      </p:cBhvr>
                                    </p:animEffect>
                                  </p:childTnLst>
                                </p:cTn>
                              </p:par>
                            </p:childTnLst>
                          </p:cTn>
                        </p:par>
                        <p:par>
                          <p:cTn id="17" fill="hold">
                            <p:stCondLst>
                              <p:cond delay="2000"/>
                            </p:stCondLst>
                            <p:childTnLst>
                              <p:par>
                                <p:cTn id="18" presetID="22" presetClass="exit" presetSubtype="2" fill="hold" nodeType="afterEffect">
                                  <p:stCondLst>
                                    <p:cond delay="0"/>
                                  </p:stCondLst>
                                  <p:childTnLst>
                                    <p:animEffect transition="out" filter="wipe(right)">
                                      <p:cBhvr>
                                        <p:cTn id="19" dur="1000"/>
                                        <p:tgtEl>
                                          <p:spTgt spid="4"/>
                                        </p:tgtEl>
                                      </p:cBhvr>
                                    </p:animEffect>
                                    <p:set>
                                      <p:cBhvr>
                                        <p:cTn id="20" dur="1" fill="hold">
                                          <p:stCondLst>
                                            <p:cond delay="999"/>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barn(inVertical)">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right)">
                                      <p:cBhvr>
                                        <p:cTn id="3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5" grpId="0"/>
      <p:bldP spid="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3528" y="131063"/>
            <a:ext cx="8783960" cy="859537"/>
            <a:chOff x="360040" y="131063"/>
            <a:chExt cx="8783960" cy="859537"/>
          </a:xfrm>
        </p:grpSpPr>
        <p:pic>
          <p:nvPicPr>
            <p:cNvPr id="3" name="object 3"/>
            <p:cNvPicPr/>
            <p:nvPr/>
          </p:nvPicPr>
          <p:blipFill>
            <a:blip r:embed="rId2" cstate="print"/>
            <a:stretch>
              <a:fillRect/>
            </a:stretch>
          </p:blipFill>
          <p:spPr>
            <a:xfrm>
              <a:off x="2971800" y="131063"/>
              <a:ext cx="3296412" cy="832104"/>
            </a:xfrm>
            <a:prstGeom prst="rect">
              <a:avLst/>
            </a:prstGeom>
          </p:spPr>
        </p:pic>
        <p:sp>
          <p:nvSpPr>
            <p:cNvPr id="4" name="object 4"/>
            <p:cNvSpPr/>
            <p:nvPr/>
          </p:nvSpPr>
          <p:spPr>
            <a:xfrm>
              <a:off x="360040" y="224296"/>
              <a:ext cx="8783960" cy="766304"/>
            </a:xfrm>
            <a:custGeom>
              <a:avLst/>
              <a:gdLst/>
              <a:ahLst/>
              <a:cxnLst/>
              <a:rect l="l" t="t" r="r" b="b"/>
              <a:pathLst>
                <a:path w="9144000" h="990600">
                  <a:moveTo>
                    <a:pt x="9144000" y="0"/>
                  </a:moveTo>
                  <a:lnTo>
                    <a:pt x="0" y="0"/>
                  </a:lnTo>
                  <a:lnTo>
                    <a:pt x="0" y="990600"/>
                  </a:lnTo>
                  <a:lnTo>
                    <a:pt x="9144000" y="990600"/>
                  </a:lnTo>
                  <a:lnTo>
                    <a:pt x="9144000" y="0"/>
                  </a:lnTo>
                  <a:close/>
                </a:path>
              </a:pathLst>
            </a:custGeom>
            <a:solidFill>
              <a:schemeClr val="bg1"/>
            </a:solidFill>
          </p:spPr>
          <p:txBody>
            <a:bodyPr wrap="square" lIns="0" tIns="0" rIns="0" bIns="0" rtlCol="0"/>
            <a:lstStyle/>
            <a:p>
              <a:endParaRPr>
                <a:latin typeface="微软雅黑" panose="020B0503020204020204" pitchFamily="34" charset="-122"/>
                <a:ea typeface="微软雅黑" panose="020B0503020204020204" pitchFamily="34" charset="-122"/>
              </a:endParaRPr>
            </a:p>
          </p:txBody>
        </p:sp>
      </p:grpSp>
      <p:sp>
        <p:nvSpPr>
          <p:cNvPr id="5" name="object 5"/>
          <p:cNvSpPr txBox="1">
            <a:spLocks noGrp="1"/>
          </p:cNvSpPr>
          <p:nvPr>
            <p:ph type="title"/>
          </p:nvPr>
        </p:nvSpPr>
        <p:spPr>
          <a:xfrm>
            <a:off x="2598628" y="224296"/>
            <a:ext cx="4019895" cy="520014"/>
          </a:xfrm>
          <a:prstGeom prst="rect">
            <a:avLst/>
          </a:prstGeom>
        </p:spPr>
        <p:txBody>
          <a:bodyPr vert="horz" wrap="square" lIns="0" tIns="12065" rIns="0" bIns="0" rtlCol="0">
            <a:spAutoFit/>
          </a:bodyPr>
          <a:lstStyle/>
          <a:p>
            <a:pPr marL="12700">
              <a:lnSpc>
                <a:spcPct val="100000"/>
              </a:lnSpc>
              <a:spcBef>
                <a:spcPts val="95"/>
              </a:spcBef>
            </a:pPr>
            <a:r>
              <a:rPr lang="zh-CN" altLang="en-US" spc="-5" dirty="0"/>
              <a:t>以页为单位</a:t>
            </a:r>
            <a:endParaRPr spc="-5" dirty="0"/>
          </a:p>
        </p:txBody>
      </p:sp>
      <p:sp>
        <p:nvSpPr>
          <p:cNvPr id="6" name="object 6"/>
          <p:cNvSpPr txBox="1"/>
          <p:nvPr/>
        </p:nvSpPr>
        <p:spPr>
          <a:xfrm>
            <a:off x="915416" y="1501266"/>
            <a:ext cx="7386320" cy="1166986"/>
          </a:xfrm>
          <a:prstGeom prst="rect">
            <a:avLst/>
          </a:prstGeom>
        </p:spPr>
        <p:txBody>
          <a:bodyPr vert="horz" wrap="square" lIns="0" tIns="12700" rIns="0" bIns="0" rtlCol="0">
            <a:spAutoFit/>
          </a:bodyPr>
          <a:lstStyle/>
          <a:p>
            <a:pPr marL="3810" algn="ctr">
              <a:lnSpc>
                <a:spcPct val="100000"/>
              </a:lnSpc>
              <a:spcBef>
                <a:spcPts val="100"/>
              </a:spcBef>
            </a:pPr>
            <a:r>
              <a:rPr lang="zh-CN" altLang="en-US" sz="2400" b="1" u="heavy" spc="-5" dirty="0">
                <a:solidFill>
                  <a:srgbClr val="0000FF"/>
                </a:solidFill>
                <a:uFill>
                  <a:solidFill>
                    <a:srgbClr val="0000FF"/>
                  </a:solidFill>
                </a:uFill>
                <a:latin typeface="微软雅黑" panose="020B0503020204020204" pitchFamily="34" charset="-122"/>
                <a:ea typeface="微软雅黑" panose="020B0503020204020204" pitchFamily="34" charset="-122"/>
                <a:cs typeface="Tahoma"/>
              </a:rPr>
              <a:t>页 </a:t>
            </a:r>
            <a:r>
              <a:rPr sz="2400" b="1" u="heavy" spc="-5" dirty="0">
                <a:solidFill>
                  <a:srgbClr val="0000FF"/>
                </a:solidFill>
                <a:uFill>
                  <a:solidFill>
                    <a:srgbClr val="0000FF"/>
                  </a:solidFill>
                </a:uFill>
                <a:latin typeface="微软雅黑" panose="020B0503020204020204" pitchFamily="34" charset="-122"/>
                <a:ea typeface="微软雅黑" panose="020B0503020204020204" pitchFamily="34" charset="-122"/>
                <a:cs typeface="Tahoma"/>
              </a:rPr>
              <a:t>Page</a:t>
            </a:r>
            <a:endParaRPr sz="2400" dirty="0">
              <a:latin typeface="微软雅黑" panose="020B0503020204020204" pitchFamily="34" charset="-122"/>
              <a:ea typeface="微软雅黑" panose="020B0503020204020204" pitchFamily="34" charset="-122"/>
              <a:cs typeface="Tahoma"/>
            </a:endParaRPr>
          </a:p>
          <a:p>
            <a:pPr>
              <a:lnSpc>
                <a:spcPct val="100000"/>
              </a:lnSpc>
              <a:spcBef>
                <a:spcPts val="55"/>
              </a:spcBef>
            </a:pPr>
            <a:endParaRPr sz="2850" dirty="0">
              <a:latin typeface="微软雅黑" panose="020B0503020204020204" pitchFamily="34" charset="-122"/>
              <a:ea typeface="微软雅黑" panose="020B0503020204020204" pitchFamily="34" charset="-122"/>
              <a:cs typeface="Tahoma"/>
            </a:endParaRPr>
          </a:p>
          <a:p>
            <a:pPr marL="12700" marR="5080" algn="ctr">
              <a:lnSpc>
                <a:spcPts val="2590"/>
              </a:lnSpc>
            </a:pPr>
            <a:r>
              <a:rPr lang="zh-CN" altLang="en-US" sz="2400" dirty="0">
                <a:latin typeface="微软雅黑" panose="020B0503020204020204" pitchFamily="34" charset="-122"/>
                <a:ea typeface="微软雅黑" panose="020B0503020204020204" pitchFamily="34" charset="-122"/>
                <a:cs typeface="Tahoma"/>
              </a:rPr>
              <a:t>内存管理硬件记录内存以页为单位，常常一页</a:t>
            </a:r>
            <a:r>
              <a:rPr sz="2400" spc="-20" dirty="0">
                <a:latin typeface="微软雅黑" panose="020B0503020204020204" pitchFamily="34" charset="-122"/>
                <a:ea typeface="微软雅黑" panose="020B0503020204020204" pitchFamily="34" charset="-122"/>
                <a:cs typeface="Tahoma"/>
              </a:rPr>
              <a:t> </a:t>
            </a:r>
            <a:r>
              <a:rPr sz="2400" dirty="0">
                <a:latin typeface="微软雅黑" panose="020B0503020204020204" pitchFamily="34" charset="-122"/>
                <a:ea typeface="微软雅黑" panose="020B0503020204020204" pitchFamily="34" charset="-122"/>
                <a:cs typeface="Tahoma"/>
              </a:rPr>
              <a:t>4kB.</a:t>
            </a:r>
          </a:p>
        </p:txBody>
      </p:sp>
      <p:pic>
        <p:nvPicPr>
          <p:cNvPr id="7" name="object 7"/>
          <p:cNvPicPr/>
          <p:nvPr/>
        </p:nvPicPr>
        <p:blipFill>
          <a:blip r:embed="rId3" cstate="print"/>
          <a:stretch>
            <a:fillRect/>
          </a:stretch>
        </p:blipFill>
        <p:spPr>
          <a:xfrm>
            <a:off x="3200400" y="3984127"/>
            <a:ext cx="2971800" cy="2797671"/>
          </a:xfrm>
          <a:prstGeom prst="rect">
            <a:avLst/>
          </a:prstGeom>
        </p:spPr>
      </p:pic>
      <p:sp>
        <p:nvSpPr>
          <p:cNvPr id="9" name="矩形 8">
            <a:extLst>
              <a:ext uri="{FF2B5EF4-FFF2-40B4-BE49-F238E27FC236}">
                <a16:creationId xmlns:a16="http://schemas.microsoft.com/office/drawing/2014/main" id="{8147667E-75A9-4D0E-8BF1-43A3B2CEBA58}"/>
              </a:ext>
            </a:extLst>
          </p:cNvPr>
          <p:cNvSpPr/>
          <p:nvPr/>
        </p:nvSpPr>
        <p:spPr>
          <a:xfrm>
            <a:off x="403107" y="374978"/>
            <a:ext cx="1971950" cy="400110"/>
          </a:xfrm>
          <a:prstGeom prst="rect">
            <a:avLst/>
          </a:prstGeom>
        </p:spPr>
        <p:txBody>
          <a:bodyPr wrap="none">
            <a:spAutoFit/>
          </a:bodyPr>
          <a:lstStyle/>
          <a:p>
            <a:r>
              <a:rPr lang="zh-CN" altLang="en-US" sz="2000" spc="-9" dirty="0">
                <a:latin typeface="微软雅黑" panose="020B0503020204020204" pitchFamily="34" charset="-122"/>
                <a:ea typeface="微软雅黑" panose="020B0503020204020204" pitchFamily="34" charset="-122"/>
                <a:cs typeface="黑体"/>
              </a:rPr>
              <a:t>每次交换多少？</a:t>
            </a:r>
            <a:endParaRPr lang="zh-CN"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136" y="696203"/>
            <a:ext cx="5572991" cy="451225"/>
          </a:xfrm>
          <a:prstGeom prst="rect">
            <a:avLst/>
          </a:prstGeom>
        </p:spPr>
        <p:txBody>
          <a:bodyPr vert="horz" wrap="square" lIns="0" tIns="20141" rIns="0" bIns="0" rtlCol="0" anchor="ctr">
            <a:spAutoFit/>
          </a:bodyPr>
          <a:lstStyle/>
          <a:p>
            <a:pPr marL="20141">
              <a:lnSpc>
                <a:spcPct val="100000"/>
              </a:lnSpc>
              <a:spcBef>
                <a:spcPts val="159"/>
              </a:spcBef>
            </a:pPr>
            <a:r>
              <a:rPr sz="2800" spc="-9" dirty="0"/>
              <a:t>Virtual Memory Organization</a:t>
            </a:r>
          </a:p>
        </p:txBody>
      </p:sp>
      <p:pic>
        <p:nvPicPr>
          <p:cNvPr id="4" name="object 4"/>
          <p:cNvPicPr/>
          <p:nvPr/>
        </p:nvPicPr>
        <p:blipFill>
          <a:blip r:embed="rId2" cstate="print"/>
          <a:stretch>
            <a:fillRect/>
          </a:stretch>
        </p:blipFill>
        <p:spPr>
          <a:xfrm>
            <a:off x="6179154" y="1518514"/>
            <a:ext cx="2643431" cy="4203006"/>
          </a:xfrm>
          <a:prstGeom prst="rect">
            <a:avLst/>
          </a:prstGeom>
        </p:spPr>
      </p:pic>
      <p:sp>
        <p:nvSpPr>
          <p:cNvPr id="5" name="矩形 4">
            <a:extLst>
              <a:ext uri="{FF2B5EF4-FFF2-40B4-BE49-F238E27FC236}">
                <a16:creationId xmlns:a16="http://schemas.microsoft.com/office/drawing/2014/main" id="{F8B7C607-753A-4983-9359-6307B1511262}"/>
              </a:ext>
            </a:extLst>
          </p:cNvPr>
          <p:cNvSpPr/>
          <p:nvPr/>
        </p:nvSpPr>
        <p:spPr>
          <a:xfrm>
            <a:off x="7247613" y="2424769"/>
            <a:ext cx="1224136" cy="276999"/>
          </a:xfrm>
          <a:prstGeom prst="rect">
            <a:avLst/>
          </a:prstGeom>
        </p:spPr>
        <p:txBody>
          <a:bodyPr wrap="square">
            <a:spAutoFit/>
          </a:bodyPr>
          <a:lstStyle/>
          <a:p>
            <a:r>
              <a:rPr lang="zh-CN" altLang="en-US" sz="1200" dirty="0">
                <a:solidFill>
                  <a:srgbClr val="000000"/>
                </a:solidFill>
                <a:latin typeface="微软雅黑" panose="020B0503020204020204" pitchFamily="34" charset="-122"/>
                <a:ea typeface="微软雅黑" panose="020B0503020204020204" pitchFamily="34" charset="-122"/>
              </a:rPr>
              <a:t>内存管理单元</a:t>
            </a:r>
            <a:endParaRPr lang="zh-CN" altLang="en-US" sz="1200" dirty="0">
              <a:latin typeface="微软雅黑" panose="020B0503020204020204" pitchFamily="34" charset="-122"/>
              <a:ea typeface="微软雅黑" panose="020B0503020204020204" pitchFamily="34" charset="-122"/>
            </a:endParaRPr>
          </a:p>
        </p:txBody>
      </p:sp>
      <p:grpSp>
        <p:nvGrpSpPr>
          <p:cNvPr id="6" name="object 5">
            <a:extLst>
              <a:ext uri="{FF2B5EF4-FFF2-40B4-BE49-F238E27FC236}">
                <a16:creationId xmlns:a16="http://schemas.microsoft.com/office/drawing/2014/main" id="{6CE006DA-A876-4E19-8390-670F43305EBF}"/>
              </a:ext>
            </a:extLst>
          </p:cNvPr>
          <p:cNvGrpSpPr/>
          <p:nvPr/>
        </p:nvGrpSpPr>
        <p:grpSpPr>
          <a:xfrm>
            <a:off x="0" y="1628800"/>
            <a:ext cx="6064063" cy="2966757"/>
            <a:chOff x="1584526" y="2198890"/>
            <a:chExt cx="6872605" cy="3362325"/>
          </a:xfrm>
          <a:solidFill>
            <a:schemeClr val="bg2"/>
          </a:solidFill>
        </p:grpSpPr>
        <p:sp>
          <p:nvSpPr>
            <p:cNvPr id="7" name="object 6">
              <a:extLst>
                <a:ext uri="{FF2B5EF4-FFF2-40B4-BE49-F238E27FC236}">
                  <a16:creationId xmlns:a16="http://schemas.microsoft.com/office/drawing/2014/main" id="{34018004-C1D6-4B00-AFEF-9A45CD162F3C}"/>
                </a:ext>
              </a:extLst>
            </p:cNvPr>
            <p:cNvSpPr/>
            <p:nvPr/>
          </p:nvSpPr>
          <p:spPr>
            <a:xfrm>
              <a:off x="1675014" y="3656215"/>
              <a:ext cx="1143000" cy="1066800"/>
            </a:xfrm>
            <a:custGeom>
              <a:avLst/>
              <a:gdLst/>
              <a:ahLst/>
              <a:cxnLst/>
              <a:rect l="l" t="t" r="r" b="b"/>
              <a:pathLst>
                <a:path w="1143000" h="1066800">
                  <a:moveTo>
                    <a:pt x="727096" y="0"/>
                  </a:moveTo>
                  <a:lnTo>
                    <a:pt x="415903" y="0"/>
                  </a:lnTo>
                  <a:lnTo>
                    <a:pt x="367400" y="2798"/>
                  </a:lnTo>
                  <a:lnTo>
                    <a:pt x="320540" y="10984"/>
                  </a:lnTo>
                  <a:lnTo>
                    <a:pt x="275636" y="24246"/>
                  </a:lnTo>
                  <a:lnTo>
                    <a:pt x="232999" y="42272"/>
                  </a:lnTo>
                  <a:lnTo>
                    <a:pt x="192942" y="64751"/>
                  </a:lnTo>
                  <a:lnTo>
                    <a:pt x="155776" y="91369"/>
                  </a:lnTo>
                  <a:lnTo>
                    <a:pt x="121815" y="121815"/>
                  </a:lnTo>
                  <a:lnTo>
                    <a:pt x="91369" y="155776"/>
                  </a:lnTo>
                  <a:lnTo>
                    <a:pt x="64751" y="192942"/>
                  </a:lnTo>
                  <a:lnTo>
                    <a:pt x="42272" y="232999"/>
                  </a:lnTo>
                  <a:lnTo>
                    <a:pt x="24246" y="275635"/>
                  </a:lnTo>
                  <a:lnTo>
                    <a:pt x="10984" y="320539"/>
                  </a:lnTo>
                  <a:lnTo>
                    <a:pt x="2798" y="367399"/>
                  </a:lnTo>
                  <a:lnTo>
                    <a:pt x="0" y="415902"/>
                  </a:lnTo>
                  <a:lnTo>
                    <a:pt x="0" y="650896"/>
                  </a:lnTo>
                  <a:lnTo>
                    <a:pt x="2798" y="699399"/>
                  </a:lnTo>
                  <a:lnTo>
                    <a:pt x="10984" y="746259"/>
                  </a:lnTo>
                  <a:lnTo>
                    <a:pt x="24246" y="791163"/>
                  </a:lnTo>
                  <a:lnTo>
                    <a:pt x="42272" y="833799"/>
                  </a:lnTo>
                  <a:lnTo>
                    <a:pt x="64751" y="873856"/>
                  </a:lnTo>
                  <a:lnTo>
                    <a:pt x="91369" y="911021"/>
                  </a:lnTo>
                  <a:lnTo>
                    <a:pt x="121815" y="944983"/>
                  </a:lnTo>
                  <a:lnTo>
                    <a:pt x="155776" y="975429"/>
                  </a:lnTo>
                  <a:lnTo>
                    <a:pt x="192942" y="1002047"/>
                  </a:lnTo>
                  <a:lnTo>
                    <a:pt x="232999" y="1024525"/>
                  </a:lnTo>
                  <a:lnTo>
                    <a:pt x="275636" y="1042552"/>
                  </a:lnTo>
                  <a:lnTo>
                    <a:pt x="320540" y="1055814"/>
                  </a:lnTo>
                  <a:lnTo>
                    <a:pt x="367400" y="1064000"/>
                  </a:lnTo>
                  <a:lnTo>
                    <a:pt x="415903" y="1066798"/>
                  </a:lnTo>
                  <a:lnTo>
                    <a:pt x="727096" y="1066798"/>
                  </a:lnTo>
                  <a:lnTo>
                    <a:pt x="775599" y="1064000"/>
                  </a:lnTo>
                  <a:lnTo>
                    <a:pt x="822459" y="1055814"/>
                  </a:lnTo>
                  <a:lnTo>
                    <a:pt x="867363" y="1042552"/>
                  </a:lnTo>
                  <a:lnTo>
                    <a:pt x="910000" y="1024525"/>
                  </a:lnTo>
                  <a:lnTo>
                    <a:pt x="950057" y="1002047"/>
                  </a:lnTo>
                  <a:lnTo>
                    <a:pt x="987223" y="975429"/>
                  </a:lnTo>
                  <a:lnTo>
                    <a:pt x="1021184" y="944983"/>
                  </a:lnTo>
                  <a:lnTo>
                    <a:pt x="1051630" y="911021"/>
                  </a:lnTo>
                  <a:lnTo>
                    <a:pt x="1078248" y="873856"/>
                  </a:lnTo>
                  <a:lnTo>
                    <a:pt x="1100727" y="833799"/>
                  </a:lnTo>
                  <a:lnTo>
                    <a:pt x="1118753" y="791163"/>
                  </a:lnTo>
                  <a:lnTo>
                    <a:pt x="1132015" y="746259"/>
                  </a:lnTo>
                  <a:lnTo>
                    <a:pt x="1140201" y="699399"/>
                  </a:lnTo>
                  <a:lnTo>
                    <a:pt x="1143000" y="650896"/>
                  </a:lnTo>
                  <a:lnTo>
                    <a:pt x="1143000" y="415902"/>
                  </a:lnTo>
                  <a:lnTo>
                    <a:pt x="1140201" y="367399"/>
                  </a:lnTo>
                  <a:lnTo>
                    <a:pt x="1132015" y="320539"/>
                  </a:lnTo>
                  <a:lnTo>
                    <a:pt x="1118753" y="275635"/>
                  </a:lnTo>
                  <a:lnTo>
                    <a:pt x="1100727" y="232999"/>
                  </a:lnTo>
                  <a:lnTo>
                    <a:pt x="1078248" y="192942"/>
                  </a:lnTo>
                  <a:lnTo>
                    <a:pt x="1051630" y="155776"/>
                  </a:lnTo>
                  <a:lnTo>
                    <a:pt x="1021184" y="121815"/>
                  </a:lnTo>
                  <a:lnTo>
                    <a:pt x="987223" y="91369"/>
                  </a:lnTo>
                  <a:lnTo>
                    <a:pt x="950057" y="64751"/>
                  </a:lnTo>
                  <a:lnTo>
                    <a:pt x="910000" y="42272"/>
                  </a:lnTo>
                  <a:lnTo>
                    <a:pt x="867363" y="24246"/>
                  </a:lnTo>
                  <a:lnTo>
                    <a:pt x="822459" y="10984"/>
                  </a:lnTo>
                  <a:lnTo>
                    <a:pt x="775599" y="2798"/>
                  </a:lnTo>
                  <a:lnTo>
                    <a:pt x="727096" y="0"/>
                  </a:lnTo>
                  <a:close/>
                </a:path>
              </a:pathLst>
            </a:custGeom>
            <a:grpFill/>
          </p:spPr>
          <p:txBody>
            <a:bodyPr wrap="square" lIns="0" tIns="0" rIns="0" bIns="0" rtlCol="0"/>
            <a:lstStyle/>
            <a:p>
              <a:endParaRPr sz="1588"/>
            </a:p>
          </p:txBody>
        </p:sp>
        <p:sp>
          <p:nvSpPr>
            <p:cNvPr id="8" name="object 7">
              <a:extLst>
                <a:ext uri="{FF2B5EF4-FFF2-40B4-BE49-F238E27FC236}">
                  <a16:creationId xmlns:a16="http://schemas.microsoft.com/office/drawing/2014/main" id="{E8EC5A33-89A9-40D6-B304-E11C6C599A10}"/>
                </a:ext>
              </a:extLst>
            </p:cNvPr>
            <p:cNvSpPr/>
            <p:nvPr/>
          </p:nvSpPr>
          <p:spPr>
            <a:xfrm>
              <a:off x="1598814" y="3580015"/>
              <a:ext cx="1143000" cy="1066800"/>
            </a:xfrm>
            <a:custGeom>
              <a:avLst/>
              <a:gdLst/>
              <a:ahLst/>
              <a:cxnLst/>
              <a:rect l="l" t="t" r="r" b="b"/>
              <a:pathLst>
                <a:path w="1143000" h="1066800">
                  <a:moveTo>
                    <a:pt x="727096" y="0"/>
                  </a:moveTo>
                  <a:lnTo>
                    <a:pt x="415903" y="0"/>
                  </a:lnTo>
                  <a:lnTo>
                    <a:pt x="367400" y="2798"/>
                  </a:lnTo>
                  <a:lnTo>
                    <a:pt x="320540" y="10984"/>
                  </a:lnTo>
                  <a:lnTo>
                    <a:pt x="275636" y="24246"/>
                  </a:lnTo>
                  <a:lnTo>
                    <a:pt x="232999" y="42272"/>
                  </a:lnTo>
                  <a:lnTo>
                    <a:pt x="192942" y="64751"/>
                  </a:lnTo>
                  <a:lnTo>
                    <a:pt x="155776" y="91369"/>
                  </a:lnTo>
                  <a:lnTo>
                    <a:pt x="121815" y="121815"/>
                  </a:lnTo>
                  <a:lnTo>
                    <a:pt x="91369" y="155776"/>
                  </a:lnTo>
                  <a:lnTo>
                    <a:pt x="64751" y="192942"/>
                  </a:lnTo>
                  <a:lnTo>
                    <a:pt x="42272" y="232999"/>
                  </a:lnTo>
                  <a:lnTo>
                    <a:pt x="24246" y="275635"/>
                  </a:lnTo>
                  <a:lnTo>
                    <a:pt x="10984" y="320539"/>
                  </a:lnTo>
                  <a:lnTo>
                    <a:pt x="2798" y="367399"/>
                  </a:lnTo>
                  <a:lnTo>
                    <a:pt x="0" y="415902"/>
                  </a:lnTo>
                  <a:lnTo>
                    <a:pt x="0" y="650896"/>
                  </a:lnTo>
                  <a:lnTo>
                    <a:pt x="2798" y="699399"/>
                  </a:lnTo>
                  <a:lnTo>
                    <a:pt x="10984" y="746259"/>
                  </a:lnTo>
                  <a:lnTo>
                    <a:pt x="24246" y="791163"/>
                  </a:lnTo>
                  <a:lnTo>
                    <a:pt x="42272" y="833799"/>
                  </a:lnTo>
                  <a:lnTo>
                    <a:pt x="64751" y="873856"/>
                  </a:lnTo>
                  <a:lnTo>
                    <a:pt x="91369" y="911021"/>
                  </a:lnTo>
                  <a:lnTo>
                    <a:pt x="121815" y="944983"/>
                  </a:lnTo>
                  <a:lnTo>
                    <a:pt x="155776" y="975429"/>
                  </a:lnTo>
                  <a:lnTo>
                    <a:pt x="192942" y="1002047"/>
                  </a:lnTo>
                  <a:lnTo>
                    <a:pt x="232999" y="1024525"/>
                  </a:lnTo>
                  <a:lnTo>
                    <a:pt x="275636" y="1042552"/>
                  </a:lnTo>
                  <a:lnTo>
                    <a:pt x="320540" y="1055814"/>
                  </a:lnTo>
                  <a:lnTo>
                    <a:pt x="367400" y="1064000"/>
                  </a:lnTo>
                  <a:lnTo>
                    <a:pt x="415903" y="1066798"/>
                  </a:lnTo>
                  <a:lnTo>
                    <a:pt x="727096" y="1066798"/>
                  </a:lnTo>
                  <a:lnTo>
                    <a:pt x="775599" y="1064000"/>
                  </a:lnTo>
                  <a:lnTo>
                    <a:pt x="822459" y="1055814"/>
                  </a:lnTo>
                  <a:lnTo>
                    <a:pt x="867363" y="1042552"/>
                  </a:lnTo>
                  <a:lnTo>
                    <a:pt x="910000" y="1024525"/>
                  </a:lnTo>
                  <a:lnTo>
                    <a:pt x="950057" y="1002047"/>
                  </a:lnTo>
                  <a:lnTo>
                    <a:pt x="987223" y="975429"/>
                  </a:lnTo>
                  <a:lnTo>
                    <a:pt x="1021184" y="944983"/>
                  </a:lnTo>
                  <a:lnTo>
                    <a:pt x="1051630" y="911021"/>
                  </a:lnTo>
                  <a:lnTo>
                    <a:pt x="1078248" y="873856"/>
                  </a:lnTo>
                  <a:lnTo>
                    <a:pt x="1100727" y="833799"/>
                  </a:lnTo>
                  <a:lnTo>
                    <a:pt x="1118753" y="791163"/>
                  </a:lnTo>
                  <a:lnTo>
                    <a:pt x="1132015" y="746259"/>
                  </a:lnTo>
                  <a:lnTo>
                    <a:pt x="1140201" y="699399"/>
                  </a:lnTo>
                  <a:lnTo>
                    <a:pt x="1142999" y="650896"/>
                  </a:lnTo>
                  <a:lnTo>
                    <a:pt x="1142999" y="415902"/>
                  </a:lnTo>
                  <a:lnTo>
                    <a:pt x="1140201" y="367399"/>
                  </a:lnTo>
                  <a:lnTo>
                    <a:pt x="1132015" y="320539"/>
                  </a:lnTo>
                  <a:lnTo>
                    <a:pt x="1118753" y="275635"/>
                  </a:lnTo>
                  <a:lnTo>
                    <a:pt x="1100727" y="232999"/>
                  </a:lnTo>
                  <a:lnTo>
                    <a:pt x="1078248" y="192942"/>
                  </a:lnTo>
                  <a:lnTo>
                    <a:pt x="1051630" y="155776"/>
                  </a:lnTo>
                  <a:lnTo>
                    <a:pt x="1021184" y="121815"/>
                  </a:lnTo>
                  <a:lnTo>
                    <a:pt x="987223" y="91369"/>
                  </a:lnTo>
                  <a:lnTo>
                    <a:pt x="950057" y="64751"/>
                  </a:lnTo>
                  <a:lnTo>
                    <a:pt x="910000" y="42272"/>
                  </a:lnTo>
                  <a:lnTo>
                    <a:pt x="867363" y="24246"/>
                  </a:lnTo>
                  <a:lnTo>
                    <a:pt x="822459" y="10984"/>
                  </a:lnTo>
                  <a:lnTo>
                    <a:pt x="775599" y="2798"/>
                  </a:lnTo>
                  <a:lnTo>
                    <a:pt x="727096" y="0"/>
                  </a:lnTo>
                  <a:close/>
                </a:path>
              </a:pathLst>
            </a:custGeom>
            <a:grpFill/>
          </p:spPr>
          <p:txBody>
            <a:bodyPr wrap="square" lIns="0" tIns="0" rIns="0" bIns="0" rtlCol="0"/>
            <a:lstStyle/>
            <a:p>
              <a:endParaRPr sz="1588"/>
            </a:p>
          </p:txBody>
        </p:sp>
        <p:sp>
          <p:nvSpPr>
            <p:cNvPr id="9" name="object 8">
              <a:extLst>
                <a:ext uri="{FF2B5EF4-FFF2-40B4-BE49-F238E27FC236}">
                  <a16:creationId xmlns:a16="http://schemas.microsoft.com/office/drawing/2014/main" id="{FA4AA2BC-F3B9-474A-80CB-2DA0039FEF53}"/>
                </a:ext>
              </a:extLst>
            </p:cNvPr>
            <p:cNvSpPr/>
            <p:nvPr/>
          </p:nvSpPr>
          <p:spPr>
            <a:xfrm>
              <a:off x="1598814" y="3580015"/>
              <a:ext cx="1143000" cy="1066800"/>
            </a:xfrm>
            <a:custGeom>
              <a:avLst/>
              <a:gdLst/>
              <a:ahLst/>
              <a:cxnLst/>
              <a:rect l="l" t="t" r="r" b="b"/>
              <a:pathLst>
                <a:path w="1143000" h="1066800">
                  <a:moveTo>
                    <a:pt x="0" y="415902"/>
                  </a:moveTo>
                  <a:lnTo>
                    <a:pt x="2798" y="367399"/>
                  </a:lnTo>
                  <a:lnTo>
                    <a:pt x="10984" y="320540"/>
                  </a:lnTo>
                  <a:lnTo>
                    <a:pt x="24246" y="275635"/>
                  </a:lnTo>
                  <a:lnTo>
                    <a:pt x="42272" y="232999"/>
                  </a:lnTo>
                  <a:lnTo>
                    <a:pt x="64751" y="192942"/>
                  </a:lnTo>
                  <a:lnTo>
                    <a:pt x="91369" y="155776"/>
                  </a:lnTo>
                  <a:lnTo>
                    <a:pt x="121815" y="121815"/>
                  </a:lnTo>
                  <a:lnTo>
                    <a:pt x="155776" y="91369"/>
                  </a:lnTo>
                  <a:lnTo>
                    <a:pt x="192942" y="64751"/>
                  </a:lnTo>
                  <a:lnTo>
                    <a:pt x="232999" y="42272"/>
                  </a:lnTo>
                  <a:lnTo>
                    <a:pt x="275636" y="24246"/>
                  </a:lnTo>
                  <a:lnTo>
                    <a:pt x="320540" y="10984"/>
                  </a:lnTo>
                  <a:lnTo>
                    <a:pt x="367399" y="2798"/>
                  </a:lnTo>
                  <a:lnTo>
                    <a:pt x="415902" y="0"/>
                  </a:lnTo>
                  <a:lnTo>
                    <a:pt x="727096" y="0"/>
                  </a:lnTo>
                  <a:lnTo>
                    <a:pt x="775599" y="2798"/>
                  </a:lnTo>
                  <a:lnTo>
                    <a:pt x="822459" y="10984"/>
                  </a:lnTo>
                  <a:lnTo>
                    <a:pt x="867363" y="24246"/>
                  </a:lnTo>
                  <a:lnTo>
                    <a:pt x="910000" y="42272"/>
                  </a:lnTo>
                  <a:lnTo>
                    <a:pt x="950057" y="64751"/>
                  </a:lnTo>
                  <a:lnTo>
                    <a:pt x="987222" y="91369"/>
                  </a:lnTo>
                  <a:lnTo>
                    <a:pt x="1021184" y="121815"/>
                  </a:lnTo>
                  <a:lnTo>
                    <a:pt x="1051630" y="155776"/>
                  </a:lnTo>
                  <a:lnTo>
                    <a:pt x="1078248" y="192942"/>
                  </a:lnTo>
                  <a:lnTo>
                    <a:pt x="1100726" y="232999"/>
                  </a:lnTo>
                  <a:lnTo>
                    <a:pt x="1118753" y="275635"/>
                  </a:lnTo>
                  <a:lnTo>
                    <a:pt x="1132015" y="320540"/>
                  </a:lnTo>
                  <a:lnTo>
                    <a:pt x="1140201" y="367399"/>
                  </a:lnTo>
                  <a:lnTo>
                    <a:pt x="1142999" y="415902"/>
                  </a:lnTo>
                  <a:lnTo>
                    <a:pt x="1142999" y="650896"/>
                  </a:lnTo>
                  <a:lnTo>
                    <a:pt x="1140201" y="699399"/>
                  </a:lnTo>
                  <a:lnTo>
                    <a:pt x="1132015" y="746259"/>
                  </a:lnTo>
                  <a:lnTo>
                    <a:pt x="1118753" y="791163"/>
                  </a:lnTo>
                  <a:lnTo>
                    <a:pt x="1100726" y="833800"/>
                  </a:lnTo>
                  <a:lnTo>
                    <a:pt x="1078248" y="873857"/>
                  </a:lnTo>
                  <a:lnTo>
                    <a:pt x="1051630" y="911022"/>
                  </a:lnTo>
                  <a:lnTo>
                    <a:pt x="1021184" y="944984"/>
                  </a:lnTo>
                  <a:lnTo>
                    <a:pt x="987222" y="975430"/>
                  </a:lnTo>
                  <a:lnTo>
                    <a:pt x="950057" y="1002048"/>
                  </a:lnTo>
                  <a:lnTo>
                    <a:pt x="910000" y="1024526"/>
                  </a:lnTo>
                  <a:lnTo>
                    <a:pt x="867363" y="1042553"/>
                  </a:lnTo>
                  <a:lnTo>
                    <a:pt x="822459" y="1055815"/>
                  </a:lnTo>
                  <a:lnTo>
                    <a:pt x="775599" y="1064001"/>
                  </a:lnTo>
                  <a:lnTo>
                    <a:pt x="727096" y="1066799"/>
                  </a:lnTo>
                  <a:lnTo>
                    <a:pt x="415902" y="1066799"/>
                  </a:lnTo>
                  <a:lnTo>
                    <a:pt x="367399" y="1064001"/>
                  </a:lnTo>
                  <a:lnTo>
                    <a:pt x="320540" y="1055815"/>
                  </a:lnTo>
                  <a:lnTo>
                    <a:pt x="275636" y="1042553"/>
                  </a:lnTo>
                  <a:lnTo>
                    <a:pt x="232999" y="1024526"/>
                  </a:lnTo>
                  <a:lnTo>
                    <a:pt x="192942" y="1002048"/>
                  </a:lnTo>
                  <a:lnTo>
                    <a:pt x="155776" y="975430"/>
                  </a:lnTo>
                  <a:lnTo>
                    <a:pt x="121815" y="944984"/>
                  </a:lnTo>
                  <a:lnTo>
                    <a:pt x="91369" y="911022"/>
                  </a:lnTo>
                  <a:lnTo>
                    <a:pt x="64751" y="873857"/>
                  </a:lnTo>
                  <a:lnTo>
                    <a:pt x="42272" y="833800"/>
                  </a:lnTo>
                  <a:lnTo>
                    <a:pt x="24246" y="791163"/>
                  </a:lnTo>
                  <a:lnTo>
                    <a:pt x="10984" y="746259"/>
                  </a:lnTo>
                  <a:lnTo>
                    <a:pt x="2798" y="699399"/>
                  </a:lnTo>
                  <a:lnTo>
                    <a:pt x="0" y="650896"/>
                  </a:lnTo>
                  <a:lnTo>
                    <a:pt x="0" y="415902"/>
                  </a:lnTo>
                  <a:close/>
                </a:path>
              </a:pathLst>
            </a:custGeom>
            <a:grpFill/>
            <a:ln w="28574">
              <a:solidFill>
                <a:srgbClr val="000000"/>
              </a:solidFill>
            </a:ln>
          </p:spPr>
          <p:txBody>
            <a:bodyPr wrap="square" lIns="0" tIns="0" rIns="0" bIns="0" rtlCol="0"/>
            <a:lstStyle/>
            <a:p>
              <a:endParaRPr sz="1588"/>
            </a:p>
          </p:txBody>
        </p:sp>
        <p:sp>
          <p:nvSpPr>
            <p:cNvPr id="10" name="object 9">
              <a:extLst>
                <a:ext uri="{FF2B5EF4-FFF2-40B4-BE49-F238E27FC236}">
                  <a16:creationId xmlns:a16="http://schemas.microsoft.com/office/drawing/2014/main" id="{7341486A-A391-4647-A845-5A372182745C}"/>
                </a:ext>
              </a:extLst>
            </p:cNvPr>
            <p:cNvSpPr/>
            <p:nvPr/>
          </p:nvSpPr>
          <p:spPr>
            <a:xfrm>
              <a:off x="6780403" y="2284615"/>
              <a:ext cx="1676400" cy="3276600"/>
            </a:xfrm>
            <a:custGeom>
              <a:avLst/>
              <a:gdLst/>
              <a:ahLst/>
              <a:cxnLst/>
              <a:rect l="l" t="t" r="r" b="b"/>
              <a:pathLst>
                <a:path w="1676400" h="3276600">
                  <a:moveTo>
                    <a:pt x="1676400" y="0"/>
                  </a:moveTo>
                  <a:lnTo>
                    <a:pt x="0" y="0"/>
                  </a:lnTo>
                  <a:lnTo>
                    <a:pt x="0" y="3200400"/>
                  </a:lnTo>
                  <a:lnTo>
                    <a:pt x="0" y="3276600"/>
                  </a:lnTo>
                  <a:lnTo>
                    <a:pt x="1676400" y="3276600"/>
                  </a:lnTo>
                  <a:lnTo>
                    <a:pt x="1676400" y="3200400"/>
                  </a:lnTo>
                  <a:lnTo>
                    <a:pt x="1676400" y="0"/>
                  </a:lnTo>
                  <a:close/>
                </a:path>
              </a:pathLst>
            </a:custGeom>
            <a:grpFill/>
          </p:spPr>
          <p:txBody>
            <a:bodyPr wrap="square" lIns="0" tIns="0" rIns="0" bIns="0" rtlCol="0"/>
            <a:lstStyle/>
            <a:p>
              <a:endParaRPr sz="1588"/>
            </a:p>
          </p:txBody>
        </p:sp>
        <p:sp>
          <p:nvSpPr>
            <p:cNvPr id="11" name="object 10">
              <a:extLst>
                <a:ext uri="{FF2B5EF4-FFF2-40B4-BE49-F238E27FC236}">
                  <a16:creationId xmlns:a16="http://schemas.microsoft.com/office/drawing/2014/main" id="{7B1BF950-FE2C-4EFB-9785-B66E0F49C603}"/>
                </a:ext>
              </a:extLst>
            </p:cNvPr>
            <p:cNvSpPr/>
            <p:nvPr/>
          </p:nvSpPr>
          <p:spPr>
            <a:xfrm>
              <a:off x="6704214" y="2208415"/>
              <a:ext cx="1676400" cy="3276600"/>
            </a:xfrm>
            <a:custGeom>
              <a:avLst/>
              <a:gdLst/>
              <a:ahLst/>
              <a:cxnLst/>
              <a:rect l="l" t="t" r="r" b="b"/>
              <a:pathLst>
                <a:path w="1676400" h="3276600">
                  <a:moveTo>
                    <a:pt x="1676400" y="0"/>
                  </a:moveTo>
                  <a:lnTo>
                    <a:pt x="0" y="0"/>
                  </a:lnTo>
                  <a:lnTo>
                    <a:pt x="0" y="3276598"/>
                  </a:lnTo>
                  <a:lnTo>
                    <a:pt x="1676400" y="3276598"/>
                  </a:lnTo>
                  <a:lnTo>
                    <a:pt x="1676400" y="0"/>
                  </a:lnTo>
                  <a:close/>
                </a:path>
              </a:pathLst>
            </a:custGeom>
            <a:grpFill/>
          </p:spPr>
          <p:txBody>
            <a:bodyPr wrap="square" lIns="0" tIns="0" rIns="0" bIns="0" rtlCol="0"/>
            <a:lstStyle/>
            <a:p>
              <a:endParaRPr sz="1588"/>
            </a:p>
          </p:txBody>
        </p:sp>
        <p:sp>
          <p:nvSpPr>
            <p:cNvPr id="12" name="object 11">
              <a:extLst>
                <a:ext uri="{FF2B5EF4-FFF2-40B4-BE49-F238E27FC236}">
                  <a16:creationId xmlns:a16="http://schemas.microsoft.com/office/drawing/2014/main" id="{38C1483C-C22E-4697-8FE7-FFF0213924F1}"/>
                </a:ext>
              </a:extLst>
            </p:cNvPr>
            <p:cNvSpPr/>
            <p:nvPr/>
          </p:nvSpPr>
          <p:spPr>
            <a:xfrm>
              <a:off x="6704214" y="2208415"/>
              <a:ext cx="1676400" cy="3276600"/>
            </a:xfrm>
            <a:custGeom>
              <a:avLst/>
              <a:gdLst/>
              <a:ahLst/>
              <a:cxnLst/>
              <a:rect l="l" t="t" r="r" b="b"/>
              <a:pathLst>
                <a:path w="1676400" h="3276600">
                  <a:moveTo>
                    <a:pt x="0" y="0"/>
                  </a:moveTo>
                  <a:lnTo>
                    <a:pt x="1676399" y="0"/>
                  </a:lnTo>
                  <a:lnTo>
                    <a:pt x="1676399" y="3276599"/>
                  </a:lnTo>
                  <a:lnTo>
                    <a:pt x="0" y="3276599"/>
                  </a:lnTo>
                  <a:lnTo>
                    <a:pt x="0" y="0"/>
                  </a:lnTo>
                  <a:close/>
                </a:path>
              </a:pathLst>
            </a:custGeom>
            <a:grpFill/>
            <a:ln w="19049">
              <a:solidFill>
                <a:srgbClr val="000000"/>
              </a:solidFill>
            </a:ln>
          </p:spPr>
          <p:txBody>
            <a:bodyPr wrap="square" lIns="0" tIns="0" rIns="0" bIns="0" rtlCol="0"/>
            <a:lstStyle/>
            <a:p>
              <a:endParaRPr sz="1588"/>
            </a:p>
          </p:txBody>
        </p:sp>
      </p:grpSp>
      <p:graphicFrame>
        <p:nvGraphicFramePr>
          <p:cNvPr id="13" name="object 12">
            <a:extLst>
              <a:ext uri="{FF2B5EF4-FFF2-40B4-BE49-F238E27FC236}">
                <a16:creationId xmlns:a16="http://schemas.microsoft.com/office/drawing/2014/main" id="{919F72C5-41C4-4950-8346-5B68CF521204}"/>
              </a:ext>
            </a:extLst>
          </p:cNvPr>
          <p:cNvGraphicFramePr>
            <a:graphicFrameLocks noGrp="1"/>
          </p:cNvGraphicFramePr>
          <p:nvPr>
            <p:extLst>
              <p:ext uri="{D42A27DB-BD31-4B8C-83A1-F6EECF244321}">
                <p14:modId xmlns:p14="http://schemas.microsoft.com/office/powerpoint/2010/main" val="508879310"/>
              </p:ext>
            </p:extLst>
          </p:nvPr>
        </p:nvGraphicFramePr>
        <p:xfrm>
          <a:off x="5114085" y="1763270"/>
          <a:ext cx="806824" cy="2622176"/>
        </p:xfrm>
        <a:graphic>
          <a:graphicData uri="http://schemas.openxmlformats.org/drawingml/2006/table">
            <a:tbl>
              <a:tblPr firstRow="1" bandRow="1">
                <a:tableStyleId>{2D5ABB26-0587-4C30-8999-92F81FD0307C}</a:tableStyleId>
              </a:tblPr>
              <a:tblGrid>
                <a:gridCol w="806824">
                  <a:extLst>
                    <a:ext uri="{9D8B030D-6E8A-4147-A177-3AD203B41FA5}">
                      <a16:colId xmlns:a16="http://schemas.microsoft.com/office/drawing/2014/main" val="20000"/>
                    </a:ext>
                  </a:extLst>
                </a:gridCol>
              </a:tblGrid>
              <a:tr h="201706">
                <a:tc>
                  <a:txBody>
                    <a:bodyPr/>
                    <a:lstStyle/>
                    <a:p>
                      <a:pPr>
                        <a:lnSpc>
                          <a:spcPct val="100000"/>
                        </a:lnSpc>
                      </a:pPr>
                      <a:endParaRPr sz="11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solidFill>
                      <a:srgbClr val="FFFFFF"/>
                    </a:solidFill>
                  </a:tcPr>
                </a:tc>
                <a:extLst>
                  <a:ext uri="{0D108BD9-81ED-4DB2-BD59-A6C34878D82A}">
                    <a16:rowId xmlns:a16="http://schemas.microsoft.com/office/drawing/2014/main" val="10000"/>
                  </a:ext>
                </a:extLst>
              </a:tr>
              <a:tr h="201706">
                <a:tc>
                  <a:txBody>
                    <a:bodyPr/>
                    <a:lstStyle/>
                    <a:p>
                      <a:pPr>
                        <a:lnSpc>
                          <a:spcPct val="100000"/>
                        </a:lnSpc>
                      </a:pPr>
                      <a:endParaRPr sz="1100">
                        <a:latin typeface="Times New Roman"/>
                        <a:cs typeface="Times New Roman"/>
                      </a:endParaRPr>
                    </a:p>
                  </a:txBody>
                  <a:tcPr marL="0" marR="0" marT="0" marB="0">
                    <a:lnL w="19050">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solidFill>
                      <a:srgbClr val="FFFFFF"/>
                    </a:solidFill>
                  </a:tcPr>
                </a:tc>
                <a:extLst>
                  <a:ext uri="{0D108BD9-81ED-4DB2-BD59-A6C34878D82A}">
                    <a16:rowId xmlns:a16="http://schemas.microsoft.com/office/drawing/2014/main" val="10001"/>
                  </a:ext>
                </a:extLst>
              </a:tr>
              <a:tr h="201706">
                <a:tc>
                  <a:txBody>
                    <a:bodyPr/>
                    <a:lstStyle/>
                    <a:p>
                      <a:pPr>
                        <a:lnSpc>
                          <a:spcPct val="100000"/>
                        </a:lnSpc>
                      </a:pPr>
                      <a:endParaRPr sz="1100">
                        <a:latin typeface="Times New Roman"/>
                        <a:cs typeface="Times New Roman"/>
                      </a:endParaRPr>
                    </a:p>
                  </a:txBody>
                  <a:tcPr marL="0" marR="0" marT="0" marB="0">
                    <a:lnL w="19050">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solidFill>
                      <a:srgbClr val="FFFFFF"/>
                    </a:solidFill>
                  </a:tcPr>
                </a:tc>
                <a:extLst>
                  <a:ext uri="{0D108BD9-81ED-4DB2-BD59-A6C34878D82A}">
                    <a16:rowId xmlns:a16="http://schemas.microsoft.com/office/drawing/2014/main" val="10002"/>
                  </a:ext>
                </a:extLst>
              </a:tr>
              <a:tr h="201706">
                <a:tc>
                  <a:txBody>
                    <a:bodyPr/>
                    <a:lstStyle/>
                    <a:p>
                      <a:pPr>
                        <a:lnSpc>
                          <a:spcPct val="100000"/>
                        </a:lnSpc>
                      </a:pPr>
                      <a:endParaRPr sz="1100">
                        <a:latin typeface="Times New Roman"/>
                        <a:cs typeface="Times New Roman"/>
                      </a:endParaRPr>
                    </a:p>
                  </a:txBody>
                  <a:tcPr marL="0" marR="0" marT="0" marB="0">
                    <a:lnL w="19050">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solidFill>
                      <a:srgbClr val="FFFFFF"/>
                    </a:solidFill>
                  </a:tcPr>
                </a:tc>
                <a:extLst>
                  <a:ext uri="{0D108BD9-81ED-4DB2-BD59-A6C34878D82A}">
                    <a16:rowId xmlns:a16="http://schemas.microsoft.com/office/drawing/2014/main" val="10003"/>
                  </a:ext>
                </a:extLst>
              </a:tr>
              <a:tr h="201706">
                <a:tc>
                  <a:txBody>
                    <a:bodyPr/>
                    <a:lstStyle/>
                    <a:p>
                      <a:pPr>
                        <a:lnSpc>
                          <a:spcPct val="100000"/>
                        </a:lnSpc>
                      </a:pPr>
                      <a:endParaRPr sz="1100">
                        <a:latin typeface="Times New Roman"/>
                        <a:cs typeface="Times New Roman"/>
                      </a:endParaRPr>
                    </a:p>
                  </a:txBody>
                  <a:tcPr marL="0" marR="0" marT="0" marB="0">
                    <a:lnL w="19050">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solidFill>
                      <a:srgbClr val="FFFFFF"/>
                    </a:solidFill>
                  </a:tcPr>
                </a:tc>
                <a:extLst>
                  <a:ext uri="{0D108BD9-81ED-4DB2-BD59-A6C34878D82A}">
                    <a16:rowId xmlns:a16="http://schemas.microsoft.com/office/drawing/2014/main" val="10004"/>
                  </a:ext>
                </a:extLst>
              </a:tr>
              <a:tr h="201706">
                <a:tc>
                  <a:txBody>
                    <a:bodyPr/>
                    <a:lstStyle/>
                    <a:p>
                      <a:pPr>
                        <a:lnSpc>
                          <a:spcPct val="100000"/>
                        </a:lnSpc>
                      </a:pPr>
                      <a:endParaRPr sz="1100">
                        <a:latin typeface="Times New Roman"/>
                        <a:cs typeface="Times New Roman"/>
                      </a:endParaRPr>
                    </a:p>
                  </a:txBody>
                  <a:tcPr marL="0" marR="0" marT="0" marB="0">
                    <a:lnL w="19050">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solidFill>
                      <a:srgbClr val="FFFFFF"/>
                    </a:solidFill>
                  </a:tcPr>
                </a:tc>
                <a:extLst>
                  <a:ext uri="{0D108BD9-81ED-4DB2-BD59-A6C34878D82A}">
                    <a16:rowId xmlns:a16="http://schemas.microsoft.com/office/drawing/2014/main" val="10005"/>
                  </a:ext>
                </a:extLst>
              </a:tr>
              <a:tr h="201706">
                <a:tc>
                  <a:txBody>
                    <a:bodyPr/>
                    <a:lstStyle/>
                    <a:p>
                      <a:pPr>
                        <a:lnSpc>
                          <a:spcPct val="100000"/>
                        </a:lnSpc>
                      </a:pPr>
                      <a:endParaRPr sz="1100">
                        <a:latin typeface="Times New Roman"/>
                        <a:cs typeface="Times New Roman"/>
                      </a:endParaRPr>
                    </a:p>
                  </a:txBody>
                  <a:tcPr marL="0" marR="0" marT="0" marB="0">
                    <a:lnL w="19050">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solidFill>
                      <a:srgbClr val="FFFFFF"/>
                    </a:solidFill>
                  </a:tcPr>
                </a:tc>
                <a:extLst>
                  <a:ext uri="{0D108BD9-81ED-4DB2-BD59-A6C34878D82A}">
                    <a16:rowId xmlns:a16="http://schemas.microsoft.com/office/drawing/2014/main" val="10006"/>
                  </a:ext>
                </a:extLst>
              </a:tr>
              <a:tr h="201705">
                <a:tc>
                  <a:txBody>
                    <a:bodyPr/>
                    <a:lstStyle/>
                    <a:p>
                      <a:pPr>
                        <a:lnSpc>
                          <a:spcPct val="100000"/>
                        </a:lnSpc>
                      </a:pPr>
                      <a:endParaRPr sz="1100">
                        <a:latin typeface="Times New Roman"/>
                        <a:cs typeface="Times New Roman"/>
                      </a:endParaRPr>
                    </a:p>
                  </a:txBody>
                  <a:tcPr marL="0" marR="0" marT="0" marB="0">
                    <a:lnL w="19050">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solidFill>
                      <a:srgbClr val="FFFFFF"/>
                    </a:solidFill>
                  </a:tcPr>
                </a:tc>
                <a:extLst>
                  <a:ext uri="{0D108BD9-81ED-4DB2-BD59-A6C34878D82A}">
                    <a16:rowId xmlns:a16="http://schemas.microsoft.com/office/drawing/2014/main" val="10007"/>
                  </a:ext>
                </a:extLst>
              </a:tr>
              <a:tr h="201705">
                <a:tc>
                  <a:txBody>
                    <a:bodyPr/>
                    <a:lstStyle/>
                    <a:p>
                      <a:pPr>
                        <a:lnSpc>
                          <a:spcPct val="100000"/>
                        </a:lnSpc>
                      </a:pPr>
                      <a:endParaRPr sz="1100">
                        <a:latin typeface="Times New Roman"/>
                        <a:cs typeface="Times New Roman"/>
                      </a:endParaRPr>
                    </a:p>
                  </a:txBody>
                  <a:tcPr marL="0" marR="0" marT="0" marB="0">
                    <a:lnL w="19050">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solidFill>
                      <a:srgbClr val="FFFFFF"/>
                    </a:solidFill>
                  </a:tcPr>
                </a:tc>
                <a:extLst>
                  <a:ext uri="{0D108BD9-81ED-4DB2-BD59-A6C34878D82A}">
                    <a16:rowId xmlns:a16="http://schemas.microsoft.com/office/drawing/2014/main" val="10008"/>
                  </a:ext>
                </a:extLst>
              </a:tr>
              <a:tr h="201706">
                <a:tc>
                  <a:txBody>
                    <a:bodyPr/>
                    <a:lstStyle/>
                    <a:p>
                      <a:pPr>
                        <a:lnSpc>
                          <a:spcPct val="100000"/>
                        </a:lnSpc>
                      </a:pPr>
                      <a:endParaRPr sz="1100">
                        <a:latin typeface="Times New Roman"/>
                        <a:cs typeface="Times New Roman"/>
                      </a:endParaRPr>
                    </a:p>
                  </a:txBody>
                  <a:tcPr marL="0" marR="0" marT="0" marB="0">
                    <a:lnL w="19050">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solidFill>
                      <a:srgbClr val="FFFFFF"/>
                    </a:solidFill>
                  </a:tcPr>
                </a:tc>
                <a:extLst>
                  <a:ext uri="{0D108BD9-81ED-4DB2-BD59-A6C34878D82A}">
                    <a16:rowId xmlns:a16="http://schemas.microsoft.com/office/drawing/2014/main" val="10009"/>
                  </a:ext>
                </a:extLst>
              </a:tr>
              <a:tr h="201706">
                <a:tc>
                  <a:txBody>
                    <a:bodyPr/>
                    <a:lstStyle/>
                    <a:p>
                      <a:pPr>
                        <a:lnSpc>
                          <a:spcPct val="100000"/>
                        </a:lnSpc>
                      </a:pPr>
                      <a:endParaRPr sz="1100">
                        <a:latin typeface="Times New Roman"/>
                        <a:cs typeface="Times New Roman"/>
                      </a:endParaRPr>
                    </a:p>
                  </a:txBody>
                  <a:tcPr marL="0" marR="0" marT="0" marB="0">
                    <a:lnL w="19050">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solidFill>
                      <a:srgbClr val="FFFFFF"/>
                    </a:solidFill>
                  </a:tcPr>
                </a:tc>
                <a:extLst>
                  <a:ext uri="{0D108BD9-81ED-4DB2-BD59-A6C34878D82A}">
                    <a16:rowId xmlns:a16="http://schemas.microsoft.com/office/drawing/2014/main" val="10010"/>
                  </a:ext>
                </a:extLst>
              </a:tr>
              <a:tr h="201706">
                <a:tc>
                  <a:txBody>
                    <a:bodyPr/>
                    <a:lstStyle/>
                    <a:p>
                      <a:pPr>
                        <a:lnSpc>
                          <a:spcPct val="100000"/>
                        </a:lnSpc>
                      </a:pPr>
                      <a:endParaRPr sz="1100">
                        <a:latin typeface="Times New Roman"/>
                        <a:cs typeface="Times New Roman"/>
                      </a:endParaRPr>
                    </a:p>
                  </a:txBody>
                  <a:tcPr marL="0" marR="0" marT="0" marB="0">
                    <a:lnL w="19050">
                      <a:solidFill>
                        <a:srgbClr val="000000"/>
                      </a:solidFill>
                      <a:prstDash val="solid"/>
                    </a:lnL>
                    <a:lnR w="19050">
                      <a:solidFill>
                        <a:srgbClr val="000000"/>
                      </a:solidFill>
                      <a:prstDash val="solid"/>
                    </a:lnR>
                    <a:lnT w="28575">
                      <a:solidFill>
                        <a:srgbClr val="000000"/>
                      </a:solidFill>
                      <a:prstDash val="solid"/>
                    </a:lnT>
                    <a:lnB w="28575">
                      <a:solidFill>
                        <a:srgbClr val="000000"/>
                      </a:solidFill>
                      <a:prstDash val="solid"/>
                    </a:lnB>
                    <a:solidFill>
                      <a:srgbClr val="FFFFFF"/>
                    </a:solidFill>
                  </a:tcPr>
                </a:tc>
                <a:extLst>
                  <a:ext uri="{0D108BD9-81ED-4DB2-BD59-A6C34878D82A}">
                    <a16:rowId xmlns:a16="http://schemas.microsoft.com/office/drawing/2014/main" val="10011"/>
                  </a:ext>
                </a:extLst>
              </a:tr>
              <a:tr h="201706">
                <a:tc>
                  <a:txBody>
                    <a:bodyPr/>
                    <a:lstStyle/>
                    <a:p>
                      <a:pPr>
                        <a:lnSpc>
                          <a:spcPct val="100000"/>
                        </a:lnSpc>
                      </a:pPr>
                      <a:endParaRPr sz="11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val="10012"/>
                  </a:ext>
                </a:extLst>
              </a:tr>
            </a:tbl>
          </a:graphicData>
        </a:graphic>
      </p:graphicFrame>
      <p:sp>
        <p:nvSpPr>
          <p:cNvPr id="14" name="object 13">
            <a:extLst>
              <a:ext uri="{FF2B5EF4-FFF2-40B4-BE49-F238E27FC236}">
                <a16:creationId xmlns:a16="http://schemas.microsoft.com/office/drawing/2014/main" id="{F2334A3C-7F1A-4C99-AEC6-8DB618643D53}"/>
              </a:ext>
            </a:extLst>
          </p:cNvPr>
          <p:cNvSpPr txBox="1"/>
          <p:nvPr/>
        </p:nvSpPr>
        <p:spPr>
          <a:xfrm>
            <a:off x="4787712" y="1712283"/>
            <a:ext cx="233082" cy="447332"/>
          </a:xfrm>
          <a:prstGeom prst="rect">
            <a:avLst/>
          </a:prstGeom>
        </p:spPr>
        <p:txBody>
          <a:bodyPr vert="horz" wrap="square" lIns="0" tIns="11206" rIns="0" bIns="0" rtlCol="0">
            <a:spAutoFit/>
          </a:bodyPr>
          <a:lstStyle/>
          <a:p>
            <a:pPr marL="11206">
              <a:lnSpc>
                <a:spcPts val="1747"/>
              </a:lnSpc>
              <a:spcBef>
                <a:spcPts val="88"/>
              </a:spcBef>
            </a:pPr>
            <a:r>
              <a:rPr sz="1588" b="1" dirty="0">
                <a:latin typeface="Comic Sans MS"/>
                <a:cs typeface="Comic Sans MS"/>
              </a:rPr>
              <a:t>0:</a:t>
            </a:r>
            <a:endParaRPr sz="1588">
              <a:latin typeface="Comic Sans MS"/>
              <a:cs typeface="Comic Sans MS"/>
            </a:endParaRPr>
          </a:p>
          <a:p>
            <a:pPr marL="11206">
              <a:lnSpc>
                <a:spcPts val="1747"/>
              </a:lnSpc>
            </a:pPr>
            <a:r>
              <a:rPr sz="1588" b="1" dirty="0">
                <a:latin typeface="Comic Sans MS"/>
                <a:cs typeface="Comic Sans MS"/>
              </a:rPr>
              <a:t>1:</a:t>
            </a:r>
            <a:endParaRPr sz="1588">
              <a:latin typeface="Comic Sans MS"/>
              <a:cs typeface="Comic Sans MS"/>
            </a:endParaRPr>
          </a:p>
        </p:txBody>
      </p:sp>
      <p:sp>
        <p:nvSpPr>
          <p:cNvPr id="15" name="object 14">
            <a:extLst>
              <a:ext uri="{FF2B5EF4-FFF2-40B4-BE49-F238E27FC236}">
                <a16:creationId xmlns:a16="http://schemas.microsoft.com/office/drawing/2014/main" id="{658A148B-019B-431C-BEDC-9991DED11902}"/>
              </a:ext>
            </a:extLst>
          </p:cNvPr>
          <p:cNvSpPr txBox="1"/>
          <p:nvPr/>
        </p:nvSpPr>
        <p:spPr>
          <a:xfrm>
            <a:off x="4586007" y="4132753"/>
            <a:ext cx="520513" cy="255678"/>
          </a:xfrm>
          <a:prstGeom prst="rect">
            <a:avLst/>
          </a:prstGeom>
        </p:spPr>
        <p:txBody>
          <a:bodyPr vert="horz" wrap="square" lIns="0" tIns="11206" rIns="0" bIns="0" rtlCol="0">
            <a:spAutoFit/>
          </a:bodyPr>
          <a:lstStyle/>
          <a:p>
            <a:pPr marL="11206">
              <a:spcBef>
                <a:spcPts val="88"/>
              </a:spcBef>
            </a:pPr>
            <a:r>
              <a:rPr sz="1588" b="1" dirty="0">
                <a:latin typeface="Comic Sans MS"/>
                <a:cs typeface="Comic Sans MS"/>
              </a:rPr>
              <a:t>N-1:</a:t>
            </a:r>
            <a:endParaRPr sz="1588">
              <a:latin typeface="Comic Sans MS"/>
              <a:cs typeface="Comic Sans MS"/>
            </a:endParaRPr>
          </a:p>
        </p:txBody>
      </p:sp>
      <p:sp>
        <p:nvSpPr>
          <p:cNvPr id="16" name="object 15">
            <a:extLst>
              <a:ext uri="{FF2B5EF4-FFF2-40B4-BE49-F238E27FC236}">
                <a16:creationId xmlns:a16="http://schemas.microsoft.com/office/drawing/2014/main" id="{3CE57606-AAC7-4D70-BFE4-9D733390185A}"/>
              </a:ext>
            </a:extLst>
          </p:cNvPr>
          <p:cNvSpPr txBox="1"/>
          <p:nvPr/>
        </p:nvSpPr>
        <p:spPr>
          <a:xfrm>
            <a:off x="282948" y="3121983"/>
            <a:ext cx="1663512" cy="782360"/>
          </a:xfrm>
          <a:prstGeom prst="rect">
            <a:avLst/>
          </a:prstGeom>
        </p:spPr>
        <p:txBody>
          <a:bodyPr vert="horz" wrap="square" lIns="0" tIns="11206" rIns="0" bIns="0" rtlCol="0">
            <a:spAutoFit/>
          </a:bodyPr>
          <a:lstStyle/>
          <a:p>
            <a:pPr marL="11206">
              <a:spcBef>
                <a:spcPts val="88"/>
              </a:spcBef>
            </a:pPr>
            <a:r>
              <a:rPr sz="1765" b="1" dirty="0">
                <a:latin typeface="Comic Sans MS"/>
                <a:cs typeface="Comic Sans MS"/>
              </a:rPr>
              <a:t>CPU</a:t>
            </a:r>
            <a:endParaRPr sz="1765">
              <a:latin typeface="Comic Sans MS"/>
              <a:cs typeface="Comic Sans MS"/>
            </a:endParaRPr>
          </a:p>
          <a:p>
            <a:pPr marL="683595">
              <a:spcBef>
                <a:spcPts val="2153"/>
              </a:spcBef>
            </a:pPr>
            <a:r>
              <a:rPr sz="1412" b="1" spc="-4" dirty="0">
                <a:latin typeface="Courier New"/>
                <a:cs typeface="Courier New"/>
              </a:rPr>
              <a:t>Load</a:t>
            </a:r>
            <a:r>
              <a:rPr sz="1412" b="1" spc="-79" dirty="0">
                <a:latin typeface="Courier New"/>
                <a:cs typeface="Courier New"/>
              </a:rPr>
              <a:t> </a:t>
            </a:r>
            <a:r>
              <a:rPr sz="1412" b="1" spc="-4" dirty="0">
                <a:latin typeface="Courier New"/>
                <a:cs typeface="Courier New"/>
              </a:rPr>
              <a:t>0xf0</a:t>
            </a:r>
            <a:endParaRPr sz="1412">
              <a:latin typeface="Courier New"/>
              <a:cs typeface="Courier New"/>
            </a:endParaRPr>
          </a:p>
        </p:txBody>
      </p:sp>
      <p:grpSp>
        <p:nvGrpSpPr>
          <p:cNvPr id="17" name="object 16">
            <a:extLst>
              <a:ext uri="{FF2B5EF4-FFF2-40B4-BE49-F238E27FC236}">
                <a16:creationId xmlns:a16="http://schemas.microsoft.com/office/drawing/2014/main" id="{44D76079-7D29-4907-AC28-32C9DE4C5E87}"/>
              </a:ext>
            </a:extLst>
          </p:cNvPr>
          <p:cNvGrpSpPr/>
          <p:nvPr/>
        </p:nvGrpSpPr>
        <p:grpSpPr>
          <a:xfrm>
            <a:off x="2021262" y="2301152"/>
            <a:ext cx="1151404" cy="2159934"/>
            <a:chOff x="3875289" y="2960890"/>
            <a:chExt cx="1304925" cy="2447925"/>
          </a:xfrm>
          <a:solidFill>
            <a:schemeClr val="bg2"/>
          </a:solidFill>
        </p:grpSpPr>
        <p:sp>
          <p:nvSpPr>
            <p:cNvPr id="18" name="object 17">
              <a:extLst>
                <a:ext uri="{FF2B5EF4-FFF2-40B4-BE49-F238E27FC236}">
                  <a16:creationId xmlns:a16="http://schemas.microsoft.com/office/drawing/2014/main" id="{BFE35959-732F-4208-AE36-A9F41EC98AC2}"/>
                </a:ext>
              </a:extLst>
            </p:cNvPr>
            <p:cNvSpPr/>
            <p:nvPr/>
          </p:nvSpPr>
          <p:spPr>
            <a:xfrm>
              <a:off x="3961003" y="3046615"/>
              <a:ext cx="1219200" cy="2362200"/>
            </a:xfrm>
            <a:custGeom>
              <a:avLst/>
              <a:gdLst/>
              <a:ahLst/>
              <a:cxnLst/>
              <a:rect l="l" t="t" r="r" b="b"/>
              <a:pathLst>
                <a:path w="1219200" h="2362200">
                  <a:moveTo>
                    <a:pt x="1219200" y="0"/>
                  </a:moveTo>
                  <a:lnTo>
                    <a:pt x="0" y="0"/>
                  </a:lnTo>
                  <a:lnTo>
                    <a:pt x="0" y="2286000"/>
                  </a:lnTo>
                  <a:lnTo>
                    <a:pt x="0" y="2362200"/>
                  </a:lnTo>
                  <a:lnTo>
                    <a:pt x="1219200" y="2362200"/>
                  </a:lnTo>
                  <a:lnTo>
                    <a:pt x="1219200" y="2286000"/>
                  </a:lnTo>
                  <a:lnTo>
                    <a:pt x="1219200" y="0"/>
                  </a:lnTo>
                  <a:close/>
                </a:path>
              </a:pathLst>
            </a:custGeom>
            <a:grpFill/>
          </p:spPr>
          <p:txBody>
            <a:bodyPr wrap="square" lIns="0" tIns="0" rIns="0" bIns="0" rtlCol="0"/>
            <a:lstStyle/>
            <a:p>
              <a:endParaRPr sz="1588"/>
            </a:p>
          </p:txBody>
        </p:sp>
        <p:sp>
          <p:nvSpPr>
            <p:cNvPr id="19" name="object 18">
              <a:extLst>
                <a:ext uri="{FF2B5EF4-FFF2-40B4-BE49-F238E27FC236}">
                  <a16:creationId xmlns:a16="http://schemas.microsoft.com/office/drawing/2014/main" id="{E0EEC276-6DE5-4110-A5EF-77E2E8660A4C}"/>
                </a:ext>
              </a:extLst>
            </p:cNvPr>
            <p:cNvSpPr/>
            <p:nvPr/>
          </p:nvSpPr>
          <p:spPr>
            <a:xfrm>
              <a:off x="3884814" y="2970415"/>
              <a:ext cx="1219200" cy="2362200"/>
            </a:xfrm>
            <a:custGeom>
              <a:avLst/>
              <a:gdLst/>
              <a:ahLst/>
              <a:cxnLst/>
              <a:rect l="l" t="t" r="r" b="b"/>
              <a:pathLst>
                <a:path w="1219200" h="2362200">
                  <a:moveTo>
                    <a:pt x="1219198" y="0"/>
                  </a:moveTo>
                  <a:lnTo>
                    <a:pt x="0" y="0"/>
                  </a:lnTo>
                  <a:lnTo>
                    <a:pt x="0" y="2362198"/>
                  </a:lnTo>
                  <a:lnTo>
                    <a:pt x="1219198" y="2362198"/>
                  </a:lnTo>
                  <a:lnTo>
                    <a:pt x="1219198" y="0"/>
                  </a:lnTo>
                  <a:close/>
                </a:path>
              </a:pathLst>
            </a:custGeom>
            <a:grpFill/>
          </p:spPr>
          <p:txBody>
            <a:bodyPr wrap="square" lIns="0" tIns="0" rIns="0" bIns="0" rtlCol="0"/>
            <a:lstStyle/>
            <a:p>
              <a:endParaRPr sz="1588"/>
            </a:p>
          </p:txBody>
        </p:sp>
        <p:sp>
          <p:nvSpPr>
            <p:cNvPr id="20" name="object 19">
              <a:extLst>
                <a:ext uri="{FF2B5EF4-FFF2-40B4-BE49-F238E27FC236}">
                  <a16:creationId xmlns:a16="http://schemas.microsoft.com/office/drawing/2014/main" id="{064AD462-C0D0-4BE4-AC3A-03042B465CFB}"/>
                </a:ext>
              </a:extLst>
            </p:cNvPr>
            <p:cNvSpPr/>
            <p:nvPr/>
          </p:nvSpPr>
          <p:spPr>
            <a:xfrm>
              <a:off x="3884814" y="2970415"/>
              <a:ext cx="1219200" cy="2362200"/>
            </a:xfrm>
            <a:custGeom>
              <a:avLst/>
              <a:gdLst/>
              <a:ahLst/>
              <a:cxnLst/>
              <a:rect l="l" t="t" r="r" b="b"/>
              <a:pathLst>
                <a:path w="1219200" h="2362200">
                  <a:moveTo>
                    <a:pt x="0" y="0"/>
                  </a:moveTo>
                  <a:lnTo>
                    <a:pt x="1219199" y="0"/>
                  </a:lnTo>
                  <a:lnTo>
                    <a:pt x="1219199" y="2362199"/>
                  </a:lnTo>
                  <a:lnTo>
                    <a:pt x="0" y="2362199"/>
                  </a:lnTo>
                  <a:lnTo>
                    <a:pt x="0" y="0"/>
                  </a:lnTo>
                  <a:close/>
                </a:path>
              </a:pathLst>
            </a:custGeom>
            <a:grpFill/>
            <a:ln w="19049">
              <a:solidFill>
                <a:srgbClr val="000000"/>
              </a:solidFill>
            </a:ln>
          </p:spPr>
          <p:txBody>
            <a:bodyPr wrap="square" lIns="0" tIns="0" rIns="0" bIns="0" rtlCol="0"/>
            <a:lstStyle/>
            <a:p>
              <a:endParaRPr sz="1588"/>
            </a:p>
          </p:txBody>
        </p:sp>
        <p:sp>
          <p:nvSpPr>
            <p:cNvPr id="21" name="object 20">
              <a:extLst>
                <a:ext uri="{FF2B5EF4-FFF2-40B4-BE49-F238E27FC236}">
                  <a16:creationId xmlns:a16="http://schemas.microsoft.com/office/drawing/2014/main" id="{189A133F-1C1F-45EE-84D9-F3EA82286732}"/>
                </a:ext>
              </a:extLst>
            </p:cNvPr>
            <p:cNvSpPr/>
            <p:nvPr/>
          </p:nvSpPr>
          <p:spPr>
            <a:xfrm>
              <a:off x="4494414" y="3122815"/>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grpFill/>
          </p:spPr>
          <p:txBody>
            <a:bodyPr wrap="square" lIns="0" tIns="0" rIns="0" bIns="0" rtlCol="0"/>
            <a:lstStyle/>
            <a:p>
              <a:endParaRPr sz="1588"/>
            </a:p>
          </p:txBody>
        </p:sp>
        <p:sp>
          <p:nvSpPr>
            <p:cNvPr id="22" name="object 21">
              <a:extLst>
                <a:ext uri="{FF2B5EF4-FFF2-40B4-BE49-F238E27FC236}">
                  <a16:creationId xmlns:a16="http://schemas.microsoft.com/office/drawing/2014/main" id="{39B01955-B347-43EC-B69B-39D091563613}"/>
                </a:ext>
              </a:extLst>
            </p:cNvPr>
            <p:cNvSpPr/>
            <p:nvPr/>
          </p:nvSpPr>
          <p:spPr>
            <a:xfrm>
              <a:off x="4494414" y="3122815"/>
              <a:ext cx="533400" cy="228600"/>
            </a:xfrm>
            <a:custGeom>
              <a:avLst/>
              <a:gdLst/>
              <a:ahLst/>
              <a:cxnLst/>
              <a:rect l="l" t="t" r="r" b="b"/>
              <a:pathLst>
                <a:path w="533400" h="228600">
                  <a:moveTo>
                    <a:pt x="0" y="0"/>
                  </a:moveTo>
                  <a:lnTo>
                    <a:pt x="533399" y="0"/>
                  </a:lnTo>
                  <a:lnTo>
                    <a:pt x="533399" y="228599"/>
                  </a:lnTo>
                  <a:lnTo>
                    <a:pt x="0" y="228599"/>
                  </a:lnTo>
                  <a:lnTo>
                    <a:pt x="0" y="0"/>
                  </a:lnTo>
                  <a:close/>
                </a:path>
              </a:pathLst>
            </a:custGeom>
            <a:grpFill/>
            <a:ln w="19049">
              <a:solidFill>
                <a:srgbClr val="000000"/>
              </a:solidFill>
            </a:ln>
          </p:spPr>
          <p:txBody>
            <a:bodyPr wrap="square" lIns="0" tIns="0" rIns="0" bIns="0" rtlCol="0"/>
            <a:lstStyle/>
            <a:p>
              <a:endParaRPr sz="1588"/>
            </a:p>
          </p:txBody>
        </p:sp>
        <p:sp>
          <p:nvSpPr>
            <p:cNvPr id="23" name="object 22">
              <a:extLst>
                <a:ext uri="{FF2B5EF4-FFF2-40B4-BE49-F238E27FC236}">
                  <a16:creationId xmlns:a16="http://schemas.microsoft.com/office/drawing/2014/main" id="{A375E6E5-8488-42FD-A622-F48A33353792}"/>
                </a:ext>
              </a:extLst>
            </p:cNvPr>
            <p:cNvSpPr/>
            <p:nvPr/>
          </p:nvSpPr>
          <p:spPr>
            <a:xfrm>
              <a:off x="4494414" y="3351415"/>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grpFill/>
          </p:spPr>
          <p:txBody>
            <a:bodyPr wrap="square" lIns="0" tIns="0" rIns="0" bIns="0" rtlCol="0"/>
            <a:lstStyle/>
            <a:p>
              <a:endParaRPr sz="1588"/>
            </a:p>
          </p:txBody>
        </p:sp>
        <p:sp>
          <p:nvSpPr>
            <p:cNvPr id="24" name="object 23">
              <a:extLst>
                <a:ext uri="{FF2B5EF4-FFF2-40B4-BE49-F238E27FC236}">
                  <a16:creationId xmlns:a16="http://schemas.microsoft.com/office/drawing/2014/main" id="{A4497319-DAF9-4F3C-8914-C04718BF1BB2}"/>
                </a:ext>
              </a:extLst>
            </p:cNvPr>
            <p:cNvSpPr/>
            <p:nvPr/>
          </p:nvSpPr>
          <p:spPr>
            <a:xfrm>
              <a:off x="4494414" y="3351415"/>
              <a:ext cx="533400" cy="228600"/>
            </a:xfrm>
            <a:custGeom>
              <a:avLst/>
              <a:gdLst/>
              <a:ahLst/>
              <a:cxnLst/>
              <a:rect l="l" t="t" r="r" b="b"/>
              <a:pathLst>
                <a:path w="533400" h="228600">
                  <a:moveTo>
                    <a:pt x="0" y="0"/>
                  </a:moveTo>
                  <a:lnTo>
                    <a:pt x="533399" y="0"/>
                  </a:lnTo>
                  <a:lnTo>
                    <a:pt x="533399" y="228600"/>
                  </a:lnTo>
                  <a:lnTo>
                    <a:pt x="0" y="228600"/>
                  </a:lnTo>
                  <a:lnTo>
                    <a:pt x="0" y="0"/>
                  </a:lnTo>
                  <a:close/>
                </a:path>
              </a:pathLst>
            </a:custGeom>
            <a:grpFill/>
            <a:ln w="19049">
              <a:solidFill>
                <a:srgbClr val="000000"/>
              </a:solidFill>
            </a:ln>
          </p:spPr>
          <p:txBody>
            <a:bodyPr wrap="square" lIns="0" tIns="0" rIns="0" bIns="0" rtlCol="0"/>
            <a:lstStyle/>
            <a:p>
              <a:endParaRPr sz="1588"/>
            </a:p>
          </p:txBody>
        </p:sp>
        <p:sp>
          <p:nvSpPr>
            <p:cNvPr id="25" name="object 24">
              <a:extLst>
                <a:ext uri="{FF2B5EF4-FFF2-40B4-BE49-F238E27FC236}">
                  <a16:creationId xmlns:a16="http://schemas.microsoft.com/office/drawing/2014/main" id="{D12ADDF1-8C9F-4FF9-9874-D735BF4325BF}"/>
                </a:ext>
              </a:extLst>
            </p:cNvPr>
            <p:cNvSpPr/>
            <p:nvPr/>
          </p:nvSpPr>
          <p:spPr>
            <a:xfrm>
              <a:off x="4494414" y="3580015"/>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grpFill/>
          </p:spPr>
          <p:txBody>
            <a:bodyPr wrap="square" lIns="0" tIns="0" rIns="0" bIns="0" rtlCol="0"/>
            <a:lstStyle/>
            <a:p>
              <a:endParaRPr sz="1588"/>
            </a:p>
          </p:txBody>
        </p:sp>
        <p:sp>
          <p:nvSpPr>
            <p:cNvPr id="26" name="object 25">
              <a:extLst>
                <a:ext uri="{FF2B5EF4-FFF2-40B4-BE49-F238E27FC236}">
                  <a16:creationId xmlns:a16="http://schemas.microsoft.com/office/drawing/2014/main" id="{4370766B-18C9-4D1E-85E5-D1DD63DD30D1}"/>
                </a:ext>
              </a:extLst>
            </p:cNvPr>
            <p:cNvSpPr/>
            <p:nvPr/>
          </p:nvSpPr>
          <p:spPr>
            <a:xfrm>
              <a:off x="4494414" y="3580015"/>
              <a:ext cx="533400" cy="228600"/>
            </a:xfrm>
            <a:custGeom>
              <a:avLst/>
              <a:gdLst/>
              <a:ahLst/>
              <a:cxnLst/>
              <a:rect l="l" t="t" r="r" b="b"/>
              <a:pathLst>
                <a:path w="533400" h="228600">
                  <a:moveTo>
                    <a:pt x="0" y="0"/>
                  </a:moveTo>
                  <a:lnTo>
                    <a:pt x="533399" y="0"/>
                  </a:lnTo>
                  <a:lnTo>
                    <a:pt x="533399" y="228599"/>
                  </a:lnTo>
                  <a:lnTo>
                    <a:pt x="0" y="228599"/>
                  </a:lnTo>
                  <a:lnTo>
                    <a:pt x="0" y="0"/>
                  </a:lnTo>
                  <a:close/>
                </a:path>
              </a:pathLst>
            </a:custGeom>
            <a:grpFill/>
            <a:ln w="19049">
              <a:solidFill>
                <a:srgbClr val="000000"/>
              </a:solidFill>
            </a:ln>
          </p:spPr>
          <p:txBody>
            <a:bodyPr wrap="square" lIns="0" tIns="0" rIns="0" bIns="0" rtlCol="0"/>
            <a:lstStyle/>
            <a:p>
              <a:endParaRPr sz="1588"/>
            </a:p>
          </p:txBody>
        </p:sp>
        <p:sp>
          <p:nvSpPr>
            <p:cNvPr id="27" name="object 26">
              <a:extLst>
                <a:ext uri="{FF2B5EF4-FFF2-40B4-BE49-F238E27FC236}">
                  <a16:creationId xmlns:a16="http://schemas.microsoft.com/office/drawing/2014/main" id="{72F102A8-DE80-4F1E-95B2-9C2EA2EAB8B0}"/>
                </a:ext>
              </a:extLst>
            </p:cNvPr>
            <p:cNvSpPr/>
            <p:nvPr/>
          </p:nvSpPr>
          <p:spPr>
            <a:xfrm>
              <a:off x="4494414" y="3808615"/>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grpFill/>
          </p:spPr>
          <p:txBody>
            <a:bodyPr wrap="square" lIns="0" tIns="0" rIns="0" bIns="0" rtlCol="0"/>
            <a:lstStyle/>
            <a:p>
              <a:endParaRPr sz="1588"/>
            </a:p>
          </p:txBody>
        </p:sp>
        <p:sp>
          <p:nvSpPr>
            <p:cNvPr id="28" name="object 27">
              <a:extLst>
                <a:ext uri="{FF2B5EF4-FFF2-40B4-BE49-F238E27FC236}">
                  <a16:creationId xmlns:a16="http://schemas.microsoft.com/office/drawing/2014/main" id="{DBF3549E-0667-498B-8343-F5D2D088A8A2}"/>
                </a:ext>
              </a:extLst>
            </p:cNvPr>
            <p:cNvSpPr/>
            <p:nvPr/>
          </p:nvSpPr>
          <p:spPr>
            <a:xfrm>
              <a:off x="4494414" y="3808615"/>
              <a:ext cx="533400" cy="228600"/>
            </a:xfrm>
            <a:custGeom>
              <a:avLst/>
              <a:gdLst/>
              <a:ahLst/>
              <a:cxnLst/>
              <a:rect l="l" t="t" r="r" b="b"/>
              <a:pathLst>
                <a:path w="533400" h="228600">
                  <a:moveTo>
                    <a:pt x="0" y="0"/>
                  </a:moveTo>
                  <a:lnTo>
                    <a:pt x="533399" y="0"/>
                  </a:lnTo>
                  <a:lnTo>
                    <a:pt x="533399" y="228599"/>
                  </a:lnTo>
                  <a:lnTo>
                    <a:pt x="0" y="228599"/>
                  </a:lnTo>
                  <a:lnTo>
                    <a:pt x="0" y="0"/>
                  </a:lnTo>
                  <a:close/>
                </a:path>
              </a:pathLst>
            </a:custGeom>
            <a:grpFill/>
            <a:ln w="19049">
              <a:solidFill>
                <a:srgbClr val="000000"/>
              </a:solidFill>
            </a:ln>
          </p:spPr>
          <p:txBody>
            <a:bodyPr wrap="square" lIns="0" tIns="0" rIns="0" bIns="0" rtlCol="0"/>
            <a:lstStyle/>
            <a:p>
              <a:endParaRPr sz="1588"/>
            </a:p>
          </p:txBody>
        </p:sp>
        <p:sp>
          <p:nvSpPr>
            <p:cNvPr id="29" name="object 28">
              <a:extLst>
                <a:ext uri="{FF2B5EF4-FFF2-40B4-BE49-F238E27FC236}">
                  <a16:creationId xmlns:a16="http://schemas.microsoft.com/office/drawing/2014/main" id="{673449F4-E4BB-4C18-8047-0DEA124A4612}"/>
                </a:ext>
              </a:extLst>
            </p:cNvPr>
            <p:cNvSpPr/>
            <p:nvPr/>
          </p:nvSpPr>
          <p:spPr>
            <a:xfrm>
              <a:off x="4494414" y="4037215"/>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grpFill/>
          </p:spPr>
          <p:txBody>
            <a:bodyPr wrap="square" lIns="0" tIns="0" rIns="0" bIns="0" rtlCol="0"/>
            <a:lstStyle/>
            <a:p>
              <a:endParaRPr sz="1588"/>
            </a:p>
          </p:txBody>
        </p:sp>
        <p:sp>
          <p:nvSpPr>
            <p:cNvPr id="30" name="object 29">
              <a:extLst>
                <a:ext uri="{FF2B5EF4-FFF2-40B4-BE49-F238E27FC236}">
                  <a16:creationId xmlns:a16="http://schemas.microsoft.com/office/drawing/2014/main" id="{6F7179F3-68CC-45F5-A3D8-0ADD2A664BD3}"/>
                </a:ext>
              </a:extLst>
            </p:cNvPr>
            <p:cNvSpPr/>
            <p:nvPr/>
          </p:nvSpPr>
          <p:spPr>
            <a:xfrm>
              <a:off x="4494414" y="4037215"/>
              <a:ext cx="533400" cy="228600"/>
            </a:xfrm>
            <a:custGeom>
              <a:avLst/>
              <a:gdLst/>
              <a:ahLst/>
              <a:cxnLst/>
              <a:rect l="l" t="t" r="r" b="b"/>
              <a:pathLst>
                <a:path w="533400" h="228600">
                  <a:moveTo>
                    <a:pt x="0" y="0"/>
                  </a:moveTo>
                  <a:lnTo>
                    <a:pt x="533399" y="0"/>
                  </a:lnTo>
                  <a:lnTo>
                    <a:pt x="533399" y="228600"/>
                  </a:lnTo>
                  <a:lnTo>
                    <a:pt x="0" y="228600"/>
                  </a:lnTo>
                  <a:lnTo>
                    <a:pt x="0" y="0"/>
                  </a:lnTo>
                  <a:close/>
                </a:path>
              </a:pathLst>
            </a:custGeom>
            <a:grpFill/>
            <a:ln w="19049">
              <a:solidFill>
                <a:srgbClr val="000000"/>
              </a:solidFill>
            </a:ln>
          </p:spPr>
          <p:txBody>
            <a:bodyPr wrap="square" lIns="0" tIns="0" rIns="0" bIns="0" rtlCol="0"/>
            <a:lstStyle/>
            <a:p>
              <a:endParaRPr sz="1588"/>
            </a:p>
          </p:txBody>
        </p:sp>
        <p:sp>
          <p:nvSpPr>
            <p:cNvPr id="31" name="object 30">
              <a:extLst>
                <a:ext uri="{FF2B5EF4-FFF2-40B4-BE49-F238E27FC236}">
                  <a16:creationId xmlns:a16="http://schemas.microsoft.com/office/drawing/2014/main" id="{DC9076BE-D6D2-4F3C-9101-977EDD26A0F3}"/>
                </a:ext>
              </a:extLst>
            </p:cNvPr>
            <p:cNvSpPr/>
            <p:nvPr/>
          </p:nvSpPr>
          <p:spPr>
            <a:xfrm>
              <a:off x="4494414" y="4494415"/>
              <a:ext cx="533400" cy="228600"/>
            </a:xfrm>
            <a:custGeom>
              <a:avLst/>
              <a:gdLst/>
              <a:ahLst/>
              <a:cxnLst/>
              <a:rect l="l" t="t" r="r" b="b"/>
              <a:pathLst>
                <a:path w="533400" h="228600">
                  <a:moveTo>
                    <a:pt x="533400" y="0"/>
                  </a:moveTo>
                  <a:lnTo>
                    <a:pt x="0" y="0"/>
                  </a:lnTo>
                  <a:lnTo>
                    <a:pt x="0" y="228599"/>
                  </a:lnTo>
                  <a:lnTo>
                    <a:pt x="533400" y="228599"/>
                  </a:lnTo>
                  <a:lnTo>
                    <a:pt x="533400" y="0"/>
                  </a:lnTo>
                  <a:close/>
                </a:path>
              </a:pathLst>
            </a:custGeom>
            <a:grpFill/>
          </p:spPr>
          <p:txBody>
            <a:bodyPr wrap="square" lIns="0" tIns="0" rIns="0" bIns="0" rtlCol="0"/>
            <a:lstStyle/>
            <a:p>
              <a:endParaRPr sz="1588"/>
            </a:p>
          </p:txBody>
        </p:sp>
        <p:sp>
          <p:nvSpPr>
            <p:cNvPr id="32" name="object 31">
              <a:extLst>
                <a:ext uri="{FF2B5EF4-FFF2-40B4-BE49-F238E27FC236}">
                  <a16:creationId xmlns:a16="http://schemas.microsoft.com/office/drawing/2014/main" id="{5A708A43-86CA-4BBF-9B62-D961D337C204}"/>
                </a:ext>
              </a:extLst>
            </p:cNvPr>
            <p:cNvSpPr/>
            <p:nvPr/>
          </p:nvSpPr>
          <p:spPr>
            <a:xfrm>
              <a:off x="4494414" y="4494415"/>
              <a:ext cx="533400" cy="228600"/>
            </a:xfrm>
            <a:custGeom>
              <a:avLst/>
              <a:gdLst/>
              <a:ahLst/>
              <a:cxnLst/>
              <a:rect l="l" t="t" r="r" b="b"/>
              <a:pathLst>
                <a:path w="533400" h="228600">
                  <a:moveTo>
                    <a:pt x="0" y="0"/>
                  </a:moveTo>
                  <a:lnTo>
                    <a:pt x="533399" y="0"/>
                  </a:lnTo>
                  <a:lnTo>
                    <a:pt x="533399" y="228599"/>
                  </a:lnTo>
                  <a:lnTo>
                    <a:pt x="0" y="228599"/>
                  </a:lnTo>
                  <a:lnTo>
                    <a:pt x="0" y="0"/>
                  </a:lnTo>
                  <a:close/>
                </a:path>
              </a:pathLst>
            </a:custGeom>
            <a:grpFill/>
            <a:ln w="19049">
              <a:solidFill>
                <a:srgbClr val="000000"/>
              </a:solidFill>
            </a:ln>
          </p:spPr>
          <p:txBody>
            <a:bodyPr wrap="square" lIns="0" tIns="0" rIns="0" bIns="0" rtlCol="0"/>
            <a:lstStyle/>
            <a:p>
              <a:endParaRPr sz="1588"/>
            </a:p>
          </p:txBody>
        </p:sp>
        <p:sp>
          <p:nvSpPr>
            <p:cNvPr id="33" name="object 32">
              <a:extLst>
                <a:ext uri="{FF2B5EF4-FFF2-40B4-BE49-F238E27FC236}">
                  <a16:creationId xmlns:a16="http://schemas.microsoft.com/office/drawing/2014/main" id="{A82B510D-96D4-44DA-BF88-0B718BA2674D}"/>
                </a:ext>
              </a:extLst>
            </p:cNvPr>
            <p:cNvSpPr/>
            <p:nvPr/>
          </p:nvSpPr>
          <p:spPr>
            <a:xfrm>
              <a:off x="4494414" y="4265815"/>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grpFill/>
          </p:spPr>
          <p:txBody>
            <a:bodyPr wrap="square" lIns="0" tIns="0" rIns="0" bIns="0" rtlCol="0"/>
            <a:lstStyle/>
            <a:p>
              <a:endParaRPr sz="1588"/>
            </a:p>
          </p:txBody>
        </p:sp>
        <p:sp>
          <p:nvSpPr>
            <p:cNvPr id="34" name="object 33">
              <a:extLst>
                <a:ext uri="{FF2B5EF4-FFF2-40B4-BE49-F238E27FC236}">
                  <a16:creationId xmlns:a16="http://schemas.microsoft.com/office/drawing/2014/main" id="{0C23495D-A707-4DDD-BE5E-6B8DB7EF0A2D}"/>
                </a:ext>
              </a:extLst>
            </p:cNvPr>
            <p:cNvSpPr/>
            <p:nvPr/>
          </p:nvSpPr>
          <p:spPr>
            <a:xfrm>
              <a:off x="4494414" y="4265815"/>
              <a:ext cx="533400" cy="228600"/>
            </a:xfrm>
            <a:custGeom>
              <a:avLst/>
              <a:gdLst/>
              <a:ahLst/>
              <a:cxnLst/>
              <a:rect l="l" t="t" r="r" b="b"/>
              <a:pathLst>
                <a:path w="533400" h="228600">
                  <a:moveTo>
                    <a:pt x="0" y="0"/>
                  </a:moveTo>
                  <a:lnTo>
                    <a:pt x="533399" y="0"/>
                  </a:lnTo>
                  <a:lnTo>
                    <a:pt x="533399" y="228599"/>
                  </a:lnTo>
                  <a:lnTo>
                    <a:pt x="0" y="228599"/>
                  </a:lnTo>
                  <a:lnTo>
                    <a:pt x="0" y="0"/>
                  </a:lnTo>
                  <a:close/>
                </a:path>
              </a:pathLst>
            </a:custGeom>
            <a:grpFill/>
            <a:ln w="19049">
              <a:solidFill>
                <a:srgbClr val="000000"/>
              </a:solidFill>
            </a:ln>
          </p:spPr>
          <p:txBody>
            <a:bodyPr wrap="square" lIns="0" tIns="0" rIns="0" bIns="0" rtlCol="0"/>
            <a:lstStyle/>
            <a:p>
              <a:endParaRPr sz="1588"/>
            </a:p>
          </p:txBody>
        </p:sp>
        <p:sp>
          <p:nvSpPr>
            <p:cNvPr id="35" name="object 34">
              <a:extLst>
                <a:ext uri="{FF2B5EF4-FFF2-40B4-BE49-F238E27FC236}">
                  <a16:creationId xmlns:a16="http://schemas.microsoft.com/office/drawing/2014/main" id="{4C1AE6C4-4CB2-4A8C-9DD1-DC3671AC7CB1}"/>
                </a:ext>
              </a:extLst>
            </p:cNvPr>
            <p:cNvSpPr/>
            <p:nvPr/>
          </p:nvSpPr>
          <p:spPr>
            <a:xfrm>
              <a:off x="4494414" y="4723014"/>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grpFill/>
          </p:spPr>
          <p:txBody>
            <a:bodyPr wrap="square" lIns="0" tIns="0" rIns="0" bIns="0" rtlCol="0"/>
            <a:lstStyle/>
            <a:p>
              <a:endParaRPr sz="1588"/>
            </a:p>
          </p:txBody>
        </p:sp>
        <p:sp>
          <p:nvSpPr>
            <p:cNvPr id="36" name="object 35">
              <a:extLst>
                <a:ext uri="{FF2B5EF4-FFF2-40B4-BE49-F238E27FC236}">
                  <a16:creationId xmlns:a16="http://schemas.microsoft.com/office/drawing/2014/main" id="{D9BAE21A-FAC4-44E2-A0FB-04094F868D77}"/>
                </a:ext>
              </a:extLst>
            </p:cNvPr>
            <p:cNvSpPr/>
            <p:nvPr/>
          </p:nvSpPr>
          <p:spPr>
            <a:xfrm>
              <a:off x="4494414" y="4723014"/>
              <a:ext cx="533400" cy="228600"/>
            </a:xfrm>
            <a:custGeom>
              <a:avLst/>
              <a:gdLst/>
              <a:ahLst/>
              <a:cxnLst/>
              <a:rect l="l" t="t" r="r" b="b"/>
              <a:pathLst>
                <a:path w="533400" h="228600">
                  <a:moveTo>
                    <a:pt x="0" y="0"/>
                  </a:moveTo>
                  <a:lnTo>
                    <a:pt x="533399" y="0"/>
                  </a:lnTo>
                  <a:lnTo>
                    <a:pt x="533399" y="228599"/>
                  </a:lnTo>
                  <a:lnTo>
                    <a:pt x="0" y="228599"/>
                  </a:lnTo>
                  <a:lnTo>
                    <a:pt x="0" y="0"/>
                  </a:lnTo>
                  <a:close/>
                </a:path>
              </a:pathLst>
            </a:custGeom>
            <a:grpFill/>
            <a:ln w="19049">
              <a:solidFill>
                <a:srgbClr val="000000"/>
              </a:solidFill>
            </a:ln>
          </p:spPr>
          <p:txBody>
            <a:bodyPr wrap="square" lIns="0" tIns="0" rIns="0" bIns="0" rtlCol="0"/>
            <a:lstStyle/>
            <a:p>
              <a:endParaRPr sz="1588"/>
            </a:p>
          </p:txBody>
        </p:sp>
        <p:sp>
          <p:nvSpPr>
            <p:cNvPr id="37" name="object 36">
              <a:extLst>
                <a:ext uri="{FF2B5EF4-FFF2-40B4-BE49-F238E27FC236}">
                  <a16:creationId xmlns:a16="http://schemas.microsoft.com/office/drawing/2014/main" id="{648789A4-C4B3-41FE-B67B-C65812E34212}"/>
                </a:ext>
              </a:extLst>
            </p:cNvPr>
            <p:cNvSpPr/>
            <p:nvPr/>
          </p:nvSpPr>
          <p:spPr>
            <a:xfrm>
              <a:off x="4494414" y="4951614"/>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grpFill/>
          </p:spPr>
          <p:txBody>
            <a:bodyPr wrap="square" lIns="0" tIns="0" rIns="0" bIns="0" rtlCol="0"/>
            <a:lstStyle/>
            <a:p>
              <a:endParaRPr sz="1588"/>
            </a:p>
          </p:txBody>
        </p:sp>
        <p:sp>
          <p:nvSpPr>
            <p:cNvPr id="38" name="object 37">
              <a:extLst>
                <a:ext uri="{FF2B5EF4-FFF2-40B4-BE49-F238E27FC236}">
                  <a16:creationId xmlns:a16="http://schemas.microsoft.com/office/drawing/2014/main" id="{7D936126-711B-4C15-8841-10C7F3410C63}"/>
                </a:ext>
              </a:extLst>
            </p:cNvPr>
            <p:cNvSpPr/>
            <p:nvPr/>
          </p:nvSpPr>
          <p:spPr>
            <a:xfrm>
              <a:off x="4494414" y="4951614"/>
              <a:ext cx="533400" cy="228600"/>
            </a:xfrm>
            <a:custGeom>
              <a:avLst/>
              <a:gdLst/>
              <a:ahLst/>
              <a:cxnLst/>
              <a:rect l="l" t="t" r="r" b="b"/>
              <a:pathLst>
                <a:path w="533400" h="228600">
                  <a:moveTo>
                    <a:pt x="0" y="0"/>
                  </a:moveTo>
                  <a:lnTo>
                    <a:pt x="533399" y="0"/>
                  </a:lnTo>
                  <a:lnTo>
                    <a:pt x="533399" y="228600"/>
                  </a:lnTo>
                  <a:lnTo>
                    <a:pt x="0" y="228600"/>
                  </a:lnTo>
                  <a:lnTo>
                    <a:pt x="0" y="0"/>
                  </a:lnTo>
                  <a:close/>
                </a:path>
              </a:pathLst>
            </a:custGeom>
            <a:grpFill/>
            <a:ln w="19049">
              <a:solidFill>
                <a:srgbClr val="000000"/>
              </a:solidFill>
            </a:ln>
          </p:spPr>
          <p:txBody>
            <a:bodyPr wrap="square" lIns="0" tIns="0" rIns="0" bIns="0" rtlCol="0"/>
            <a:lstStyle/>
            <a:p>
              <a:endParaRPr sz="1588"/>
            </a:p>
          </p:txBody>
        </p:sp>
      </p:grpSp>
      <p:sp>
        <p:nvSpPr>
          <p:cNvPr id="39" name="object 38">
            <a:extLst>
              <a:ext uri="{FF2B5EF4-FFF2-40B4-BE49-F238E27FC236}">
                <a16:creationId xmlns:a16="http://schemas.microsoft.com/office/drawing/2014/main" id="{6D5460C7-57C2-4BF4-9456-E84975C85153}"/>
              </a:ext>
            </a:extLst>
          </p:cNvPr>
          <p:cNvSpPr txBox="1"/>
          <p:nvPr/>
        </p:nvSpPr>
        <p:spPr>
          <a:xfrm>
            <a:off x="2300006" y="2384636"/>
            <a:ext cx="233082" cy="447332"/>
          </a:xfrm>
          <a:prstGeom prst="rect">
            <a:avLst/>
          </a:prstGeom>
        </p:spPr>
        <p:txBody>
          <a:bodyPr vert="horz" wrap="square" lIns="0" tIns="11206" rIns="0" bIns="0" rtlCol="0">
            <a:spAutoFit/>
          </a:bodyPr>
          <a:lstStyle/>
          <a:p>
            <a:pPr marL="11206">
              <a:lnSpc>
                <a:spcPts val="1747"/>
              </a:lnSpc>
              <a:spcBef>
                <a:spcPts val="88"/>
              </a:spcBef>
            </a:pPr>
            <a:r>
              <a:rPr sz="1588" b="1" dirty="0">
                <a:latin typeface="Comic Sans MS"/>
                <a:cs typeface="Comic Sans MS"/>
              </a:rPr>
              <a:t>0:</a:t>
            </a:r>
            <a:endParaRPr sz="1588">
              <a:latin typeface="Comic Sans MS"/>
              <a:cs typeface="Comic Sans MS"/>
            </a:endParaRPr>
          </a:p>
          <a:p>
            <a:pPr marL="11206">
              <a:lnSpc>
                <a:spcPts val="1747"/>
              </a:lnSpc>
            </a:pPr>
            <a:r>
              <a:rPr sz="1588" b="1" dirty="0">
                <a:latin typeface="Comic Sans MS"/>
                <a:cs typeface="Comic Sans MS"/>
              </a:rPr>
              <a:t>1:</a:t>
            </a:r>
            <a:endParaRPr sz="1588">
              <a:latin typeface="Comic Sans MS"/>
              <a:cs typeface="Comic Sans MS"/>
            </a:endParaRPr>
          </a:p>
        </p:txBody>
      </p:sp>
      <p:sp>
        <p:nvSpPr>
          <p:cNvPr id="40" name="object 39">
            <a:extLst>
              <a:ext uri="{FF2B5EF4-FFF2-40B4-BE49-F238E27FC236}">
                <a16:creationId xmlns:a16="http://schemas.microsoft.com/office/drawing/2014/main" id="{549BD709-402F-487C-84E6-9ACC7E39E91E}"/>
              </a:ext>
            </a:extLst>
          </p:cNvPr>
          <p:cNvSpPr txBox="1"/>
          <p:nvPr/>
        </p:nvSpPr>
        <p:spPr>
          <a:xfrm>
            <a:off x="2098300" y="3998283"/>
            <a:ext cx="463924" cy="255678"/>
          </a:xfrm>
          <a:prstGeom prst="rect">
            <a:avLst/>
          </a:prstGeom>
        </p:spPr>
        <p:txBody>
          <a:bodyPr vert="horz" wrap="square" lIns="0" tIns="11206" rIns="0" bIns="0" rtlCol="0">
            <a:spAutoFit/>
          </a:bodyPr>
          <a:lstStyle/>
          <a:p>
            <a:pPr marL="11206">
              <a:spcBef>
                <a:spcPts val="88"/>
              </a:spcBef>
            </a:pPr>
            <a:r>
              <a:rPr sz="1588" b="1" dirty="0">
                <a:latin typeface="Comic Sans MS"/>
                <a:cs typeface="Comic Sans MS"/>
              </a:rPr>
              <a:t>P-1:</a:t>
            </a:r>
            <a:endParaRPr sz="1588">
              <a:latin typeface="Comic Sans MS"/>
              <a:cs typeface="Comic Sans MS"/>
            </a:endParaRPr>
          </a:p>
        </p:txBody>
      </p:sp>
      <p:sp>
        <p:nvSpPr>
          <p:cNvPr id="41" name="object 40">
            <a:extLst>
              <a:ext uri="{FF2B5EF4-FFF2-40B4-BE49-F238E27FC236}">
                <a16:creationId xmlns:a16="http://schemas.microsoft.com/office/drawing/2014/main" id="{F6E5EF73-A08A-404C-9BA1-F52801C4C65F}"/>
              </a:ext>
            </a:extLst>
          </p:cNvPr>
          <p:cNvSpPr txBox="1"/>
          <p:nvPr/>
        </p:nvSpPr>
        <p:spPr>
          <a:xfrm>
            <a:off x="2031066" y="1981224"/>
            <a:ext cx="1089772" cy="255678"/>
          </a:xfrm>
          <a:prstGeom prst="rect">
            <a:avLst/>
          </a:prstGeom>
        </p:spPr>
        <p:txBody>
          <a:bodyPr vert="horz" wrap="square" lIns="0" tIns="11206" rIns="0" bIns="0" rtlCol="0">
            <a:spAutoFit/>
          </a:bodyPr>
          <a:lstStyle/>
          <a:p>
            <a:pPr marL="11206">
              <a:spcBef>
                <a:spcPts val="88"/>
              </a:spcBef>
            </a:pPr>
            <a:r>
              <a:rPr sz="1588" b="1" dirty="0">
                <a:latin typeface="Comic Sans MS"/>
                <a:cs typeface="Comic Sans MS"/>
              </a:rPr>
              <a:t>Page</a:t>
            </a:r>
            <a:r>
              <a:rPr sz="1588" b="1" spc="-75" dirty="0">
                <a:latin typeface="Comic Sans MS"/>
                <a:cs typeface="Comic Sans MS"/>
              </a:rPr>
              <a:t> </a:t>
            </a:r>
            <a:r>
              <a:rPr sz="1588" b="1" spc="-4" dirty="0">
                <a:latin typeface="Comic Sans MS"/>
                <a:cs typeface="Comic Sans MS"/>
              </a:rPr>
              <a:t>Table</a:t>
            </a:r>
            <a:endParaRPr sz="1588">
              <a:latin typeface="Comic Sans MS"/>
              <a:cs typeface="Comic Sans MS"/>
            </a:endParaRPr>
          </a:p>
        </p:txBody>
      </p:sp>
      <p:grpSp>
        <p:nvGrpSpPr>
          <p:cNvPr id="42" name="object 41">
            <a:extLst>
              <a:ext uri="{FF2B5EF4-FFF2-40B4-BE49-F238E27FC236}">
                <a16:creationId xmlns:a16="http://schemas.microsoft.com/office/drawing/2014/main" id="{8656059E-C34A-4C94-B4D7-584E46729573}"/>
              </a:ext>
            </a:extLst>
          </p:cNvPr>
          <p:cNvGrpSpPr/>
          <p:nvPr/>
        </p:nvGrpSpPr>
        <p:grpSpPr>
          <a:xfrm>
            <a:off x="995923" y="2706708"/>
            <a:ext cx="3992096" cy="2418790"/>
            <a:chOff x="2713239" y="3420520"/>
            <a:chExt cx="4524375" cy="2741295"/>
          </a:xfrm>
          <a:solidFill>
            <a:schemeClr val="bg2"/>
          </a:solidFill>
        </p:grpSpPr>
        <p:sp>
          <p:nvSpPr>
            <p:cNvPr id="43" name="object 42">
              <a:extLst>
                <a:ext uri="{FF2B5EF4-FFF2-40B4-BE49-F238E27FC236}">
                  <a16:creationId xmlns:a16="http://schemas.microsoft.com/office/drawing/2014/main" id="{D3AC763B-A6C6-4154-8B5C-906A44651EC3}"/>
                </a:ext>
              </a:extLst>
            </p:cNvPr>
            <p:cNvSpPr/>
            <p:nvPr/>
          </p:nvSpPr>
          <p:spPr>
            <a:xfrm>
              <a:off x="2741814" y="3740137"/>
              <a:ext cx="1619885" cy="220979"/>
            </a:xfrm>
            <a:custGeom>
              <a:avLst/>
              <a:gdLst/>
              <a:ahLst/>
              <a:cxnLst/>
              <a:rect l="l" t="t" r="r" b="b"/>
              <a:pathLst>
                <a:path w="1619885" h="220979">
                  <a:moveTo>
                    <a:pt x="0" y="220878"/>
                  </a:moveTo>
                  <a:lnTo>
                    <a:pt x="1619773" y="0"/>
                  </a:lnTo>
                </a:path>
              </a:pathLst>
            </a:custGeom>
            <a:grpFill/>
            <a:ln w="57149">
              <a:solidFill>
                <a:srgbClr val="000000"/>
              </a:solidFill>
            </a:ln>
          </p:spPr>
          <p:txBody>
            <a:bodyPr wrap="square" lIns="0" tIns="0" rIns="0" bIns="0" rtlCol="0"/>
            <a:lstStyle/>
            <a:p>
              <a:endParaRPr sz="1588"/>
            </a:p>
          </p:txBody>
        </p:sp>
        <p:sp>
          <p:nvSpPr>
            <p:cNvPr id="44" name="object 43">
              <a:extLst>
                <a:ext uri="{FF2B5EF4-FFF2-40B4-BE49-F238E27FC236}">
                  <a16:creationId xmlns:a16="http://schemas.microsoft.com/office/drawing/2014/main" id="{F3F45ABD-6EC4-4C5D-BA36-DB2F37427ED1}"/>
                </a:ext>
              </a:extLst>
            </p:cNvPr>
            <p:cNvSpPr/>
            <p:nvPr/>
          </p:nvSpPr>
          <p:spPr>
            <a:xfrm>
              <a:off x="4236753" y="3670641"/>
              <a:ext cx="181610" cy="170180"/>
            </a:xfrm>
            <a:custGeom>
              <a:avLst/>
              <a:gdLst/>
              <a:ahLst/>
              <a:cxnLst/>
              <a:rect l="l" t="t" r="r" b="b"/>
              <a:pathLst>
                <a:path w="181610" h="170179">
                  <a:moveTo>
                    <a:pt x="0" y="0"/>
                  </a:moveTo>
                  <a:lnTo>
                    <a:pt x="23166" y="169877"/>
                  </a:lnTo>
                  <a:lnTo>
                    <a:pt x="181461" y="61774"/>
                  </a:lnTo>
                  <a:lnTo>
                    <a:pt x="0" y="0"/>
                  </a:lnTo>
                  <a:close/>
                </a:path>
              </a:pathLst>
            </a:custGeom>
            <a:grpFill/>
          </p:spPr>
          <p:txBody>
            <a:bodyPr wrap="square" lIns="0" tIns="0" rIns="0" bIns="0" rtlCol="0"/>
            <a:lstStyle/>
            <a:p>
              <a:endParaRPr sz="1588"/>
            </a:p>
          </p:txBody>
        </p:sp>
        <p:pic>
          <p:nvPicPr>
            <p:cNvPr id="45" name="object 44">
              <a:extLst>
                <a:ext uri="{FF2B5EF4-FFF2-40B4-BE49-F238E27FC236}">
                  <a16:creationId xmlns:a16="http://schemas.microsoft.com/office/drawing/2014/main" id="{D0C9F5F5-7F67-451E-8E62-3DB37CE3C6C7}"/>
                </a:ext>
              </a:extLst>
            </p:cNvPr>
            <p:cNvPicPr/>
            <p:nvPr/>
          </p:nvPicPr>
          <p:blipFill>
            <a:blip r:embed="rId3" cstate="print"/>
            <a:stretch>
              <a:fillRect/>
            </a:stretch>
          </p:blipFill>
          <p:spPr>
            <a:xfrm>
              <a:off x="4621414" y="3602240"/>
              <a:ext cx="165100" cy="165099"/>
            </a:xfrm>
            <a:prstGeom prst="rect">
              <a:avLst/>
            </a:prstGeom>
            <a:grpFill/>
          </p:spPr>
        </p:pic>
        <p:pic>
          <p:nvPicPr>
            <p:cNvPr id="46" name="object 45">
              <a:extLst>
                <a:ext uri="{FF2B5EF4-FFF2-40B4-BE49-F238E27FC236}">
                  <a16:creationId xmlns:a16="http://schemas.microsoft.com/office/drawing/2014/main" id="{A98D1528-D0FC-4E56-9358-FF66AB533E99}"/>
                </a:ext>
              </a:extLst>
            </p:cNvPr>
            <p:cNvPicPr/>
            <p:nvPr/>
          </p:nvPicPr>
          <p:blipFill>
            <a:blip r:embed="rId3" cstate="print"/>
            <a:stretch>
              <a:fillRect/>
            </a:stretch>
          </p:blipFill>
          <p:spPr>
            <a:xfrm>
              <a:off x="4630939" y="4526164"/>
              <a:ext cx="165100" cy="165099"/>
            </a:xfrm>
            <a:prstGeom prst="rect">
              <a:avLst/>
            </a:prstGeom>
            <a:grpFill/>
          </p:spPr>
        </p:pic>
        <p:sp>
          <p:nvSpPr>
            <p:cNvPr id="47" name="object 46">
              <a:extLst>
                <a:ext uri="{FF2B5EF4-FFF2-40B4-BE49-F238E27FC236}">
                  <a16:creationId xmlns:a16="http://schemas.microsoft.com/office/drawing/2014/main" id="{711323EF-62FB-479B-9C28-01F867640341}"/>
                </a:ext>
              </a:extLst>
            </p:cNvPr>
            <p:cNvSpPr/>
            <p:nvPr/>
          </p:nvSpPr>
          <p:spPr>
            <a:xfrm>
              <a:off x="4713489" y="3694315"/>
              <a:ext cx="2472055" cy="1082040"/>
            </a:xfrm>
            <a:custGeom>
              <a:avLst/>
              <a:gdLst/>
              <a:ahLst/>
              <a:cxnLst/>
              <a:rect l="l" t="t" r="r" b="b"/>
              <a:pathLst>
                <a:path w="2472054" h="1082039">
                  <a:moveTo>
                    <a:pt x="0" y="0"/>
                  </a:moveTo>
                  <a:lnTo>
                    <a:pt x="2471771" y="1081982"/>
                  </a:lnTo>
                </a:path>
              </a:pathLst>
            </a:custGeom>
            <a:grpFill/>
            <a:ln w="57149">
              <a:solidFill>
                <a:srgbClr val="000000"/>
              </a:solidFill>
            </a:ln>
          </p:spPr>
          <p:txBody>
            <a:bodyPr wrap="square" lIns="0" tIns="0" rIns="0" bIns="0" rtlCol="0"/>
            <a:lstStyle/>
            <a:p>
              <a:endParaRPr sz="1588"/>
            </a:p>
          </p:txBody>
        </p:sp>
        <p:sp>
          <p:nvSpPr>
            <p:cNvPr id="48" name="object 47">
              <a:extLst>
                <a:ext uri="{FF2B5EF4-FFF2-40B4-BE49-F238E27FC236}">
                  <a16:creationId xmlns:a16="http://schemas.microsoft.com/office/drawing/2014/main" id="{0A9D6F9B-5BD1-4DEA-959F-BF1CA5B0D62A}"/>
                </a:ext>
              </a:extLst>
            </p:cNvPr>
            <p:cNvSpPr/>
            <p:nvPr/>
          </p:nvSpPr>
          <p:spPr>
            <a:xfrm>
              <a:off x="7046177" y="4651932"/>
              <a:ext cx="191770" cy="157480"/>
            </a:xfrm>
            <a:custGeom>
              <a:avLst/>
              <a:gdLst/>
              <a:ahLst/>
              <a:cxnLst/>
              <a:rect l="l" t="t" r="r" b="b"/>
              <a:pathLst>
                <a:path w="191770" h="157479">
                  <a:moveTo>
                    <a:pt x="68751" y="0"/>
                  </a:moveTo>
                  <a:lnTo>
                    <a:pt x="0" y="157062"/>
                  </a:lnTo>
                  <a:lnTo>
                    <a:pt x="191437" y="147283"/>
                  </a:lnTo>
                  <a:lnTo>
                    <a:pt x="68751" y="0"/>
                  </a:lnTo>
                  <a:close/>
                </a:path>
              </a:pathLst>
            </a:custGeom>
            <a:grpFill/>
          </p:spPr>
          <p:txBody>
            <a:bodyPr wrap="square" lIns="0" tIns="0" rIns="0" bIns="0" rtlCol="0"/>
            <a:lstStyle/>
            <a:p>
              <a:endParaRPr sz="1588"/>
            </a:p>
          </p:txBody>
        </p:sp>
        <p:sp>
          <p:nvSpPr>
            <p:cNvPr id="49" name="object 48">
              <a:extLst>
                <a:ext uri="{FF2B5EF4-FFF2-40B4-BE49-F238E27FC236}">
                  <a16:creationId xmlns:a16="http://schemas.microsoft.com/office/drawing/2014/main" id="{9C876EB1-4782-4751-9C51-B2EC7CD4982A}"/>
                </a:ext>
              </a:extLst>
            </p:cNvPr>
            <p:cNvSpPr/>
            <p:nvPr/>
          </p:nvSpPr>
          <p:spPr>
            <a:xfrm>
              <a:off x="4723013" y="3451263"/>
              <a:ext cx="2463165" cy="1119505"/>
            </a:xfrm>
            <a:custGeom>
              <a:avLst/>
              <a:gdLst/>
              <a:ahLst/>
              <a:cxnLst/>
              <a:rect l="l" t="t" r="r" b="b"/>
              <a:pathLst>
                <a:path w="2463165" h="1119504">
                  <a:moveTo>
                    <a:pt x="0" y="1119350"/>
                  </a:moveTo>
                  <a:lnTo>
                    <a:pt x="2462572" y="0"/>
                  </a:lnTo>
                </a:path>
              </a:pathLst>
            </a:custGeom>
            <a:grpFill/>
            <a:ln w="57149">
              <a:solidFill>
                <a:srgbClr val="000000"/>
              </a:solidFill>
            </a:ln>
          </p:spPr>
          <p:txBody>
            <a:bodyPr wrap="square" lIns="0" tIns="0" rIns="0" bIns="0" rtlCol="0"/>
            <a:lstStyle/>
            <a:p>
              <a:endParaRPr sz="1588"/>
            </a:p>
          </p:txBody>
        </p:sp>
        <p:sp>
          <p:nvSpPr>
            <p:cNvPr id="50" name="object 49">
              <a:extLst>
                <a:ext uri="{FF2B5EF4-FFF2-40B4-BE49-F238E27FC236}">
                  <a16:creationId xmlns:a16="http://schemas.microsoft.com/office/drawing/2014/main" id="{C4831047-B502-485E-ABC4-7C491524F1D4}"/>
                </a:ext>
              </a:extLst>
            </p:cNvPr>
            <p:cNvSpPr/>
            <p:nvPr/>
          </p:nvSpPr>
          <p:spPr>
            <a:xfrm>
              <a:off x="7046057" y="3420520"/>
              <a:ext cx="191770" cy="156210"/>
            </a:xfrm>
            <a:custGeom>
              <a:avLst/>
              <a:gdLst/>
              <a:ahLst/>
              <a:cxnLst/>
              <a:rect l="l" t="t" r="r" b="b"/>
              <a:pathLst>
                <a:path w="191770" h="156210">
                  <a:moveTo>
                    <a:pt x="0" y="0"/>
                  </a:moveTo>
                  <a:lnTo>
                    <a:pt x="70946" y="156083"/>
                  </a:lnTo>
                  <a:lnTo>
                    <a:pt x="191555" y="7094"/>
                  </a:lnTo>
                  <a:lnTo>
                    <a:pt x="0" y="0"/>
                  </a:lnTo>
                  <a:close/>
                </a:path>
              </a:pathLst>
            </a:custGeom>
            <a:grpFill/>
          </p:spPr>
          <p:txBody>
            <a:bodyPr wrap="square" lIns="0" tIns="0" rIns="0" bIns="0" rtlCol="0"/>
            <a:lstStyle/>
            <a:p>
              <a:endParaRPr sz="1588"/>
            </a:p>
          </p:txBody>
        </p:sp>
        <p:sp>
          <p:nvSpPr>
            <p:cNvPr id="51" name="object 50">
              <a:extLst>
                <a:ext uri="{FF2B5EF4-FFF2-40B4-BE49-F238E27FC236}">
                  <a16:creationId xmlns:a16="http://schemas.microsoft.com/office/drawing/2014/main" id="{B7C6A606-505A-4A39-B704-247211F8A961}"/>
                </a:ext>
              </a:extLst>
            </p:cNvPr>
            <p:cNvSpPr/>
            <p:nvPr/>
          </p:nvSpPr>
          <p:spPr>
            <a:xfrm>
              <a:off x="2741814" y="4265814"/>
              <a:ext cx="1620520" cy="294640"/>
            </a:xfrm>
            <a:custGeom>
              <a:avLst/>
              <a:gdLst/>
              <a:ahLst/>
              <a:cxnLst/>
              <a:rect l="l" t="t" r="r" b="b"/>
              <a:pathLst>
                <a:path w="1620520" h="294639">
                  <a:moveTo>
                    <a:pt x="1620171" y="294576"/>
                  </a:moveTo>
                  <a:lnTo>
                    <a:pt x="0" y="0"/>
                  </a:lnTo>
                </a:path>
              </a:pathLst>
            </a:custGeom>
            <a:grpFill/>
            <a:ln w="57149">
              <a:solidFill>
                <a:srgbClr val="000000"/>
              </a:solidFill>
            </a:ln>
          </p:spPr>
          <p:txBody>
            <a:bodyPr wrap="square" lIns="0" tIns="0" rIns="0" bIns="0" rtlCol="0"/>
            <a:lstStyle/>
            <a:p>
              <a:endParaRPr sz="1588"/>
            </a:p>
          </p:txBody>
        </p:sp>
        <p:sp>
          <p:nvSpPr>
            <p:cNvPr id="52" name="object 51">
              <a:extLst>
                <a:ext uri="{FF2B5EF4-FFF2-40B4-BE49-F238E27FC236}">
                  <a16:creationId xmlns:a16="http://schemas.microsoft.com/office/drawing/2014/main" id="{43C78CBA-3D98-4466-A38C-AE6796E25787}"/>
                </a:ext>
              </a:extLst>
            </p:cNvPr>
            <p:cNvSpPr/>
            <p:nvPr/>
          </p:nvSpPr>
          <p:spPr>
            <a:xfrm>
              <a:off x="4234195" y="4455603"/>
              <a:ext cx="184150" cy="168910"/>
            </a:xfrm>
            <a:custGeom>
              <a:avLst/>
              <a:gdLst/>
              <a:ahLst/>
              <a:cxnLst/>
              <a:rect l="l" t="t" r="r" b="b"/>
              <a:pathLst>
                <a:path w="184150" h="168910">
                  <a:moveTo>
                    <a:pt x="30669" y="0"/>
                  </a:moveTo>
                  <a:lnTo>
                    <a:pt x="0" y="168683"/>
                  </a:lnTo>
                  <a:lnTo>
                    <a:pt x="184019" y="115011"/>
                  </a:lnTo>
                  <a:lnTo>
                    <a:pt x="30669" y="0"/>
                  </a:lnTo>
                  <a:close/>
                </a:path>
              </a:pathLst>
            </a:custGeom>
            <a:grpFill/>
          </p:spPr>
          <p:txBody>
            <a:bodyPr wrap="square" lIns="0" tIns="0" rIns="0" bIns="0" rtlCol="0"/>
            <a:lstStyle/>
            <a:p>
              <a:endParaRPr sz="1588"/>
            </a:p>
          </p:txBody>
        </p:sp>
        <p:sp>
          <p:nvSpPr>
            <p:cNvPr id="53" name="object 52">
              <a:extLst>
                <a:ext uri="{FF2B5EF4-FFF2-40B4-BE49-F238E27FC236}">
                  <a16:creationId xmlns:a16="http://schemas.microsoft.com/office/drawing/2014/main" id="{3E7ACB70-C188-46F6-B82D-0118AAD80A35}"/>
                </a:ext>
              </a:extLst>
            </p:cNvPr>
            <p:cNvSpPr/>
            <p:nvPr/>
          </p:nvSpPr>
          <p:spPr>
            <a:xfrm>
              <a:off x="4494414" y="4723014"/>
              <a:ext cx="533400" cy="228600"/>
            </a:xfrm>
            <a:custGeom>
              <a:avLst/>
              <a:gdLst/>
              <a:ahLst/>
              <a:cxnLst/>
              <a:rect l="l" t="t" r="r" b="b"/>
              <a:pathLst>
                <a:path w="533400" h="228600">
                  <a:moveTo>
                    <a:pt x="0" y="228599"/>
                  </a:moveTo>
                  <a:lnTo>
                    <a:pt x="533399" y="0"/>
                  </a:lnTo>
                </a:path>
              </a:pathLst>
            </a:custGeom>
            <a:grpFill/>
            <a:ln w="19049">
              <a:solidFill>
                <a:srgbClr val="000000"/>
              </a:solidFill>
            </a:ln>
          </p:spPr>
          <p:txBody>
            <a:bodyPr wrap="square" lIns="0" tIns="0" rIns="0" bIns="0" rtlCol="0"/>
            <a:lstStyle/>
            <a:p>
              <a:endParaRPr sz="1588"/>
            </a:p>
          </p:txBody>
        </p:sp>
        <p:sp>
          <p:nvSpPr>
            <p:cNvPr id="54" name="object 53">
              <a:extLst>
                <a:ext uri="{FF2B5EF4-FFF2-40B4-BE49-F238E27FC236}">
                  <a16:creationId xmlns:a16="http://schemas.microsoft.com/office/drawing/2014/main" id="{8D94B7F0-14BC-4A07-A80D-719A3F98BD80}"/>
                </a:ext>
              </a:extLst>
            </p:cNvPr>
            <p:cNvSpPr/>
            <p:nvPr/>
          </p:nvSpPr>
          <p:spPr>
            <a:xfrm>
              <a:off x="4494414" y="4723014"/>
              <a:ext cx="533400" cy="228600"/>
            </a:xfrm>
            <a:custGeom>
              <a:avLst/>
              <a:gdLst/>
              <a:ahLst/>
              <a:cxnLst/>
              <a:rect l="l" t="t" r="r" b="b"/>
              <a:pathLst>
                <a:path w="533400" h="228600">
                  <a:moveTo>
                    <a:pt x="533399" y="228599"/>
                  </a:moveTo>
                  <a:lnTo>
                    <a:pt x="0" y="0"/>
                  </a:lnTo>
                </a:path>
              </a:pathLst>
            </a:custGeom>
            <a:grpFill/>
            <a:ln w="19049">
              <a:solidFill>
                <a:srgbClr val="000000"/>
              </a:solidFill>
            </a:ln>
          </p:spPr>
          <p:txBody>
            <a:bodyPr wrap="square" lIns="0" tIns="0" rIns="0" bIns="0" rtlCol="0"/>
            <a:lstStyle/>
            <a:p>
              <a:endParaRPr sz="1588"/>
            </a:p>
          </p:txBody>
        </p:sp>
        <p:sp>
          <p:nvSpPr>
            <p:cNvPr id="55" name="object 54">
              <a:extLst>
                <a:ext uri="{FF2B5EF4-FFF2-40B4-BE49-F238E27FC236}">
                  <a16:creationId xmlns:a16="http://schemas.microsoft.com/office/drawing/2014/main" id="{3749D1F0-466F-4F21-BC20-5F1686FC337D}"/>
                </a:ext>
              </a:extLst>
            </p:cNvPr>
            <p:cNvSpPr/>
            <p:nvPr/>
          </p:nvSpPr>
          <p:spPr>
            <a:xfrm>
              <a:off x="4494414" y="4037215"/>
              <a:ext cx="533400" cy="228600"/>
            </a:xfrm>
            <a:custGeom>
              <a:avLst/>
              <a:gdLst/>
              <a:ahLst/>
              <a:cxnLst/>
              <a:rect l="l" t="t" r="r" b="b"/>
              <a:pathLst>
                <a:path w="533400" h="228600">
                  <a:moveTo>
                    <a:pt x="0" y="228600"/>
                  </a:moveTo>
                  <a:lnTo>
                    <a:pt x="533399" y="0"/>
                  </a:lnTo>
                </a:path>
              </a:pathLst>
            </a:custGeom>
            <a:grpFill/>
            <a:ln w="19049">
              <a:solidFill>
                <a:srgbClr val="000000"/>
              </a:solidFill>
            </a:ln>
          </p:spPr>
          <p:txBody>
            <a:bodyPr wrap="square" lIns="0" tIns="0" rIns="0" bIns="0" rtlCol="0"/>
            <a:lstStyle/>
            <a:p>
              <a:endParaRPr sz="1588"/>
            </a:p>
          </p:txBody>
        </p:sp>
        <p:sp>
          <p:nvSpPr>
            <p:cNvPr id="56" name="object 55">
              <a:extLst>
                <a:ext uri="{FF2B5EF4-FFF2-40B4-BE49-F238E27FC236}">
                  <a16:creationId xmlns:a16="http://schemas.microsoft.com/office/drawing/2014/main" id="{96BAF0C8-5308-4E86-92DD-10E71AE265F8}"/>
                </a:ext>
              </a:extLst>
            </p:cNvPr>
            <p:cNvSpPr/>
            <p:nvPr/>
          </p:nvSpPr>
          <p:spPr>
            <a:xfrm>
              <a:off x="4494414" y="4037215"/>
              <a:ext cx="533400" cy="228600"/>
            </a:xfrm>
            <a:custGeom>
              <a:avLst/>
              <a:gdLst/>
              <a:ahLst/>
              <a:cxnLst/>
              <a:rect l="l" t="t" r="r" b="b"/>
              <a:pathLst>
                <a:path w="533400" h="228600">
                  <a:moveTo>
                    <a:pt x="533399" y="228600"/>
                  </a:moveTo>
                  <a:lnTo>
                    <a:pt x="0" y="0"/>
                  </a:lnTo>
                </a:path>
              </a:pathLst>
            </a:custGeom>
            <a:grpFill/>
            <a:ln w="19049">
              <a:solidFill>
                <a:srgbClr val="000000"/>
              </a:solidFill>
            </a:ln>
          </p:spPr>
          <p:txBody>
            <a:bodyPr wrap="square" lIns="0" tIns="0" rIns="0" bIns="0" rtlCol="0"/>
            <a:lstStyle/>
            <a:p>
              <a:endParaRPr sz="1588"/>
            </a:p>
          </p:txBody>
        </p:sp>
        <p:sp>
          <p:nvSpPr>
            <p:cNvPr id="57" name="object 56">
              <a:extLst>
                <a:ext uri="{FF2B5EF4-FFF2-40B4-BE49-F238E27FC236}">
                  <a16:creationId xmlns:a16="http://schemas.microsoft.com/office/drawing/2014/main" id="{68A2DE05-C07C-47E6-8EC6-03828E7903C0}"/>
                </a:ext>
              </a:extLst>
            </p:cNvPr>
            <p:cNvSpPr/>
            <p:nvPr/>
          </p:nvSpPr>
          <p:spPr>
            <a:xfrm>
              <a:off x="5256403" y="5485015"/>
              <a:ext cx="1295400" cy="533400"/>
            </a:xfrm>
            <a:custGeom>
              <a:avLst/>
              <a:gdLst/>
              <a:ahLst/>
              <a:cxnLst/>
              <a:rect l="l" t="t" r="r" b="b"/>
              <a:pathLst>
                <a:path w="1295400" h="533400">
                  <a:moveTo>
                    <a:pt x="1295400" y="152400"/>
                  </a:moveTo>
                  <a:lnTo>
                    <a:pt x="1262380" y="104228"/>
                  </a:lnTo>
                  <a:lnTo>
                    <a:pt x="1206969" y="75488"/>
                  </a:lnTo>
                  <a:lnTo>
                    <a:pt x="1170432" y="62395"/>
                  </a:lnTo>
                  <a:lnTo>
                    <a:pt x="1128534" y="50292"/>
                  </a:lnTo>
                  <a:lnTo>
                    <a:pt x="1081671" y="39268"/>
                  </a:lnTo>
                  <a:lnTo>
                    <a:pt x="1030224" y="29413"/>
                  </a:lnTo>
                  <a:lnTo>
                    <a:pt x="974610" y="20815"/>
                  </a:lnTo>
                  <a:lnTo>
                    <a:pt x="915212" y="13563"/>
                  </a:lnTo>
                  <a:lnTo>
                    <a:pt x="852424" y="7772"/>
                  </a:lnTo>
                  <a:lnTo>
                    <a:pt x="786650" y="3517"/>
                  </a:lnTo>
                  <a:lnTo>
                    <a:pt x="718273" y="901"/>
                  </a:lnTo>
                  <a:lnTo>
                    <a:pt x="647700" y="0"/>
                  </a:lnTo>
                  <a:lnTo>
                    <a:pt x="577126" y="901"/>
                  </a:lnTo>
                  <a:lnTo>
                    <a:pt x="508762" y="3517"/>
                  </a:lnTo>
                  <a:lnTo>
                    <a:pt x="442976" y="7772"/>
                  </a:lnTo>
                  <a:lnTo>
                    <a:pt x="380199" y="13563"/>
                  </a:lnTo>
                  <a:lnTo>
                    <a:pt x="320802" y="20815"/>
                  </a:lnTo>
                  <a:lnTo>
                    <a:pt x="265176" y="29413"/>
                  </a:lnTo>
                  <a:lnTo>
                    <a:pt x="213741" y="39268"/>
                  </a:lnTo>
                  <a:lnTo>
                    <a:pt x="166878" y="50292"/>
                  </a:lnTo>
                  <a:lnTo>
                    <a:pt x="124968" y="62395"/>
                  </a:lnTo>
                  <a:lnTo>
                    <a:pt x="88430" y="75488"/>
                  </a:lnTo>
                  <a:lnTo>
                    <a:pt x="33020" y="104228"/>
                  </a:lnTo>
                  <a:lnTo>
                    <a:pt x="3810" y="135801"/>
                  </a:lnTo>
                  <a:lnTo>
                    <a:pt x="0" y="152400"/>
                  </a:lnTo>
                  <a:lnTo>
                    <a:pt x="0" y="533400"/>
                  </a:lnTo>
                  <a:lnTo>
                    <a:pt x="1295400" y="533400"/>
                  </a:lnTo>
                  <a:lnTo>
                    <a:pt x="1295400" y="152400"/>
                  </a:lnTo>
                  <a:close/>
                </a:path>
              </a:pathLst>
            </a:custGeom>
            <a:grpFill/>
          </p:spPr>
          <p:txBody>
            <a:bodyPr wrap="square" lIns="0" tIns="0" rIns="0" bIns="0" rtlCol="0"/>
            <a:lstStyle/>
            <a:p>
              <a:endParaRPr sz="1588"/>
            </a:p>
          </p:txBody>
        </p:sp>
        <p:sp>
          <p:nvSpPr>
            <p:cNvPr id="58" name="object 57">
              <a:extLst>
                <a:ext uri="{FF2B5EF4-FFF2-40B4-BE49-F238E27FC236}">
                  <a16:creationId xmlns:a16="http://schemas.microsoft.com/office/drawing/2014/main" id="{D8D7B42C-4203-47EC-9651-9FBEA0A1B5B8}"/>
                </a:ext>
              </a:extLst>
            </p:cNvPr>
            <p:cNvSpPr/>
            <p:nvPr/>
          </p:nvSpPr>
          <p:spPr>
            <a:xfrm>
              <a:off x="5256414" y="5485014"/>
              <a:ext cx="1295400" cy="304800"/>
            </a:xfrm>
            <a:custGeom>
              <a:avLst/>
              <a:gdLst/>
              <a:ahLst/>
              <a:cxnLst/>
              <a:rect l="l" t="t" r="r" b="b"/>
              <a:pathLst>
                <a:path w="1295400" h="304800">
                  <a:moveTo>
                    <a:pt x="0" y="152400"/>
                  </a:moveTo>
                  <a:lnTo>
                    <a:pt x="33020" y="104229"/>
                  </a:lnTo>
                  <a:lnTo>
                    <a:pt x="88429" y="75480"/>
                  </a:lnTo>
                  <a:lnTo>
                    <a:pt x="124968" y="62394"/>
                  </a:lnTo>
                  <a:lnTo>
                    <a:pt x="166869" y="50291"/>
                  </a:lnTo>
                  <a:lnTo>
                    <a:pt x="213736" y="39263"/>
                  </a:lnTo>
                  <a:lnTo>
                    <a:pt x="265176" y="29404"/>
                  </a:lnTo>
                  <a:lnTo>
                    <a:pt x="320793" y="20807"/>
                  </a:lnTo>
                  <a:lnTo>
                    <a:pt x="380191" y="13564"/>
                  </a:lnTo>
                  <a:lnTo>
                    <a:pt x="442976" y="7769"/>
                  </a:lnTo>
                  <a:lnTo>
                    <a:pt x="508753" y="3515"/>
                  </a:lnTo>
                  <a:lnTo>
                    <a:pt x="577125" y="894"/>
                  </a:lnTo>
                  <a:lnTo>
                    <a:pt x="647699" y="0"/>
                  </a:lnTo>
                  <a:lnTo>
                    <a:pt x="718273" y="894"/>
                  </a:lnTo>
                  <a:lnTo>
                    <a:pt x="786646" y="3515"/>
                  </a:lnTo>
                  <a:lnTo>
                    <a:pt x="852423" y="7769"/>
                  </a:lnTo>
                  <a:lnTo>
                    <a:pt x="915208" y="13564"/>
                  </a:lnTo>
                  <a:lnTo>
                    <a:pt x="974606" y="20807"/>
                  </a:lnTo>
                  <a:lnTo>
                    <a:pt x="1030223" y="29404"/>
                  </a:lnTo>
                  <a:lnTo>
                    <a:pt x="1081662" y="39263"/>
                  </a:lnTo>
                  <a:lnTo>
                    <a:pt x="1128530" y="50291"/>
                  </a:lnTo>
                  <a:lnTo>
                    <a:pt x="1170431" y="62394"/>
                  </a:lnTo>
                  <a:lnTo>
                    <a:pt x="1206969" y="75480"/>
                  </a:lnTo>
                  <a:lnTo>
                    <a:pt x="1262379" y="104229"/>
                  </a:lnTo>
                  <a:lnTo>
                    <a:pt x="1291599" y="135794"/>
                  </a:lnTo>
                  <a:lnTo>
                    <a:pt x="1295399" y="152400"/>
                  </a:lnTo>
                  <a:lnTo>
                    <a:pt x="1291599" y="169005"/>
                  </a:lnTo>
                  <a:lnTo>
                    <a:pt x="1262379" y="200570"/>
                  </a:lnTo>
                  <a:lnTo>
                    <a:pt x="1206969" y="229319"/>
                  </a:lnTo>
                  <a:lnTo>
                    <a:pt x="1170431" y="242405"/>
                  </a:lnTo>
                  <a:lnTo>
                    <a:pt x="1128530" y="254508"/>
                  </a:lnTo>
                  <a:lnTo>
                    <a:pt x="1081662" y="265536"/>
                  </a:lnTo>
                  <a:lnTo>
                    <a:pt x="1030223" y="275395"/>
                  </a:lnTo>
                  <a:lnTo>
                    <a:pt x="974606" y="283992"/>
                  </a:lnTo>
                  <a:lnTo>
                    <a:pt x="915208" y="291235"/>
                  </a:lnTo>
                  <a:lnTo>
                    <a:pt x="852423" y="297030"/>
                  </a:lnTo>
                  <a:lnTo>
                    <a:pt x="786646" y="301284"/>
                  </a:lnTo>
                  <a:lnTo>
                    <a:pt x="718273" y="303905"/>
                  </a:lnTo>
                  <a:lnTo>
                    <a:pt x="647699" y="304799"/>
                  </a:lnTo>
                  <a:lnTo>
                    <a:pt x="577125" y="303905"/>
                  </a:lnTo>
                  <a:lnTo>
                    <a:pt x="508753" y="301284"/>
                  </a:lnTo>
                  <a:lnTo>
                    <a:pt x="442976" y="297030"/>
                  </a:lnTo>
                  <a:lnTo>
                    <a:pt x="380191" y="291235"/>
                  </a:lnTo>
                  <a:lnTo>
                    <a:pt x="320793" y="283992"/>
                  </a:lnTo>
                  <a:lnTo>
                    <a:pt x="265176" y="275395"/>
                  </a:lnTo>
                  <a:lnTo>
                    <a:pt x="213736" y="265536"/>
                  </a:lnTo>
                  <a:lnTo>
                    <a:pt x="166869" y="254508"/>
                  </a:lnTo>
                  <a:lnTo>
                    <a:pt x="124968" y="242405"/>
                  </a:lnTo>
                  <a:lnTo>
                    <a:pt x="88429" y="229319"/>
                  </a:lnTo>
                  <a:lnTo>
                    <a:pt x="33020" y="200570"/>
                  </a:lnTo>
                  <a:lnTo>
                    <a:pt x="3800" y="169005"/>
                  </a:lnTo>
                  <a:lnTo>
                    <a:pt x="0" y="152400"/>
                  </a:lnTo>
                  <a:close/>
                </a:path>
              </a:pathLst>
            </a:custGeom>
            <a:grpFill/>
            <a:ln w="19049">
              <a:solidFill>
                <a:srgbClr val="000000"/>
              </a:solidFill>
            </a:ln>
          </p:spPr>
          <p:txBody>
            <a:bodyPr wrap="square" lIns="0" tIns="0" rIns="0" bIns="0" rtlCol="0"/>
            <a:lstStyle/>
            <a:p>
              <a:endParaRPr sz="1588"/>
            </a:p>
          </p:txBody>
        </p:sp>
        <p:sp>
          <p:nvSpPr>
            <p:cNvPr id="59" name="object 58">
              <a:extLst>
                <a:ext uri="{FF2B5EF4-FFF2-40B4-BE49-F238E27FC236}">
                  <a16:creationId xmlns:a16="http://schemas.microsoft.com/office/drawing/2014/main" id="{F9537525-0347-4015-B8D7-E76EB838251A}"/>
                </a:ext>
              </a:extLst>
            </p:cNvPr>
            <p:cNvSpPr/>
            <p:nvPr/>
          </p:nvSpPr>
          <p:spPr>
            <a:xfrm>
              <a:off x="5256414" y="5637414"/>
              <a:ext cx="0" cy="381000"/>
            </a:xfrm>
            <a:custGeom>
              <a:avLst/>
              <a:gdLst/>
              <a:ahLst/>
              <a:cxnLst/>
              <a:rect l="l" t="t" r="r" b="b"/>
              <a:pathLst>
                <a:path h="381000">
                  <a:moveTo>
                    <a:pt x="0" y="0"/>
                  </a:moveTo>
                  <a:lnTo>
                    <a:pt x="1" y="380999"/>
                  </a:lnTo>
                </a:path>
              </a:pathLst>
            </a:custGeom>
            <a:grpFill/>
            <a:ln w="19049">
              <a:solidFill>
                <a:srgbClr val="000000"/>
              </a:solidFill>
            </a:ln>
          </p:spPr>
          <p:txBody>
            <a:bodyPr wrap="square" lIns="0" tIns="0" rIns="0" bIns="0" rtlCol="0"/>
            <a:lstStyle/>
            <a:p>
              <a:endParaRPr sz="1588"/>
            </a:p>
          </p:txBody>
        </p:sp>
        <p:sp>
          <p:nvSpPr>
            <p:cNvPr id="60" name="object 59">
              <a:extLst>
                <a:ext uri="{FF2B5EF4-FFF2-40B4-BE49-F238E27FC236}">
                  <a16:creationId xmlns:a16="http://schemas.microsoft.com/office/drawing/2014/main" id="{ED17A451-74E0-41AE-B3D0-6F7D5B01429C}"/>
                </a:ext>
              </a:extLst>
            </p:cNvPr>
            <p:cNvSpPr/>
            <p:nvPr/>
          </p:nvSpPr>
          <p:spPr>
            <a:xfrm>
              <a:off x="6551812" y="5637414"/>
              <a:ext cx="0" cy="381000"/>
            </a:xfrm>
            <a:custGeom>
              <a:avLst/>
              <a:gdLst/>
              <a:ahLst/>
              <a:cxnLst/>
              <a:rect l="l" t="t" r="r" b="b"/>
              <a:pathLst>
                <a:path h="381000">
                  <a:moveTo>
                    <a:pt x="0" y="0"/>
                  </a:moveTo>
                  <a:lnTo>
                    <a:pt x="0" y="380999"/>
                  </a:lnTo>
                </a:path>
              </a:pathLst>
            </a:custGeom>
            <a:grpFill/>
            <a:ln w="19049">
              <a:solidFill>
                <a:srgbClr val="000000"/>
              </a:solidFill>
            </a:ln>
          </p:spPr>
          <p:txBody>
            <a:bodyPr wrap="square" lIns="0" tIns="0" rIns="0" bIns="0" rtlCol="0"/>
            <a:lstStyle/>
            <a:p>
              <a:endParaRPr sz="1588"/>
            </a:p>
          </p:txBody>
        </p:sp>
        <p:sp>
          <p:nvSpPr>
            <p:cNvPr id="61" name="object 60">
              <a:extLst>
                <a:ext uri="{FF2B5EF4-FFF2-40B4-BE49-F238E27FC236}">
                  <a16:creationId xmlns:a16="http://schemas.microsoft.com/office/drawing/2014/main" id="{43CFDEB1-3B05-4709-AB60-DCD7F6F59E63}"/>
                </a:ext>
              </a:extLst>
            </p:cNvPr>
            <p:cNvSpPr/>
            <p:nvPr/>
          </p:nvSpPr>
          <p:spPr>
            <a:xfrm>
              <a:off x="5256414" y="6018414"/>
              <a:ext cx="1295400" cy="133350"/>
            </a:xfrm>
            <a:custGeom>
              <a:avLst/>
              <a:gdLst/>
              <a:ahLst/>
              <a:cxnLst/>
              <a:rect l="l" t="t" r="r" b="b"/>
              <a:pathLst>
                <a:path w="1295400" h="133350">
                  <a:moveTo>
                    <a:pt x="1295400" y="0"/>
                  </a:moveTo>
                  <a:lnTo>
                    <a:pt x="0" y="0"/>
                  </a:lnTo>
                  <a:lnTo>
                    <a:pt x="29489" y="13868"/>
                  </a:lnTo>
                  <a:lnTo>
                    <a:pt x="69418" y="33985"/>
                  </a:lnTo>
                  <a:lnTo>
                    <a:pt x="118414" y="56692"/>
                  </a:lnTo>
                  <a:lnTo>
                    <a:pt x="175107" y="78333"/>
                  </a:lnTo>
                  <a:lnTo>
                    <a:pt x="238125" y="95250"/>
                  </a:lnTo>
                  <a:lnTo>
                    <a:pt x="281852" y="103268"/>
                  </a:lnTo>
                  <a:lnTo>
                    <a:pt x="330175" y="110579"/>
                  </a:lnTo>
                  <a:lnTo>
                    <a:pt x="382032" y="117071"/>
                  </a:lnTo>
                  <a:lnTo>
                    <a:pt x="436364" y="122634"/>
                  </a:lnTo>
                  <a:lnTo>
                    <a:pt x="492109" y="127155"/>
                  </a:lnTo>
                  <a:lnTo>
                    <a:pt x="548208" y="130522"/>
                  </a:lnTo>
                  <a:lnTo>
                    <a:pt x="603600" y="132624"/>
                  </a:lnTo>
                  <a:lnTo>
                    <a:pt x="657225" y="133350"/>
                  </a:lnTo>
                  <a:lnTo>
                    <a:pt x="710979" y="132624"/>
                  </a:lnTo>
                  <a:lnTo>
                    <a:pt x="766688" y="130522"/>
                  </a:lnTo>
                  <a:lnTo>
                    <a:pt x="823177" y="127155"/>
                  </a:lnTo>
                  <a:lnTo>
                    <a:pt x="879276" y="122634"/>
                  </a:lnTo>
                  <a:lnTo>
                    <a:pt x="933812" y="117071"/>
                  </a:lnTo>
                  <a:lnTo>
                    <a:pt x="985614" y="110579"/>
                  </a:lnTo>
                  <a:lnTo>
                    <a:pt x="1033509" y="103268"/>
                  </a:lnTo>
                  <a:lnTo>
                    <a:pt x="1076325" y="95250"/>
                  </a:lnTo>
                  <a:lnTo>
                    <a:pt x="1135531" y="78638"/>
                  </a:lnTo>
                  <a:lnTo>
                    <a:pt x="1186128" y="57607"/>
                  </a:lnTo>
                  <a:lnTo>
                    <a:pt x="1229029" y="35356"/>
                  </a:lnTo>
                  <a:lnTo>
                    <a:pt x="1265148" y="15087"/>
                  </a:lnTo>
                  <a:lnTo>
                    <a:pt x="1295400" y="0"/>
                  </a:lnTo>
                  <a:close/>
                </a:path>
              </a:pathLst>
            </a:custGeom>
            <a:grpFill/>
          </p:spPr>
          <p:txBody>
            <a:bodyPr wrap="square" lIns="0" tIns="0" rIns="0" bIns="0" rtlCol="0"/>
            <a:lstStyle/>
            <a:p>
              <a:endParaRPr sz="1588"/>
            </a:p>
          </p:txBody>
        </p:sp>
        <p:sp>
          <p:nvSpPr>
            <p:cNvPr id="62" name="object 61">
              <a:extLst>
                <a:ext uri="{FF2B5EF4-FFF2-40B4-BE49-F238E27FC236}">
                  <a16:creationId xmlns:a16="http://schemas.microsoft.com/office/drawing/2014/main" id="{0F062B29-BB1B-44F5-87D8-CE8000CF261B}"/>
                </a:ext>
              </a:extLst>
            </p:cNvPr>
            <p:cNvSpPr/>
            <p:nvPr/>
          </p:nvSpPr>
          <p:spPr>
            <a:xfrm>
              <a:off x="5256414" y="6018414"/>
              <a:ext cx="1295400" cy="133350"/>
            </a:xfrm>
            <a:custGeom>
              <a:avLst/>
              <a:gdLst/>
              <a:ahLst/>
              <a:cxnLst/>
              <a:rect l="l" t="t" r="r" b="b"/>
              <a:pathLst>
                <a:path w="1295400" h="133350">
                  <a:moveTo>
                    <a:pt x="0" y="0"/>
                  </a:moveTo>
                  <a:lnTo>
                    <a:pt x="29489" y="13868"/>
                  </a:lnTo>
                  <a:lnTo>
                    <a:pt x="69418" y="33985"/>
                  </a:lnTo>
                  <a:lnTo>
                    <a:pt x="118414" y="56692"/>
                  </a:lnTo>
                  <a:lnTo>
                    <a:pt x="175107" y="78333"/>
                  </a:lnTo>
                  <a:lnTo>
                    <a:pt x="238124" y="95249"/>
                  </a:lnTo>
                  <a:lnTo>
                    <a:pt x="281852" y="103268"/>
                  </a:lnTo>
                  <a:lnTo>
                    <a:pt x="330175" y="110579"/>
                  </a:lnTo>
                  <a:lnTo>
                    <a:pt x="382032" y="117071"/>
                  </a:lnTo>
                  <a:lnTo>
                    <a:pt x="436364" y="122634"/>
                  </a:lnTo>
                  <a:lnTo>
                    <a:pt x="492109" y="127155"/>
                  </a:lnTo>
                  <a:lnTo>
                    <a:pt x="548208" y="130522"/>
                  </a:lnTo>
                  <a:lnTo>
                    <a:pt x="603600" y="132624"/>
                  </a:lnTo>
                  <a:lnTo>
                    <a:pt x="657224" y="133349"/>
                  </a:lnTo>
                  <a:lnTo>
                    <a:pt x="710979" y="132624"/>
                  </a:lnTo>
                  <a:lnTo>
                    <a:pt x="766687" y="130522"/>
                  </a:lnTo>
                  <a:lnTo>
                    <a:pt x="823177" y="127155"/>
                  </a:lnTo>
                  <a:lnTo>
                    <a:pt x="879276" y="122634"/>
                  </a:lnTo>
                  <a:lnTo>
                    <a:pt x="933812" y="117071"/>
                  </a:lnTo>
                  <a:lnTo>
                    <a:pt x="985614" y="110579"/>
                  </a:lnTo>
                  <a:lnTo>
                    <a:pt x="1033508" y="103268"/>
                  </a:lnTo>
                  <a:lnTo>
                    <a:pt x="1076324" y="95249"/>
                  </a:lnTo>
                  <a:lnTo>
                    <a:pt x="1135532" y="78638"/>
                  </a:lnTo>
                  <a:lnTo>
                    <a:pt x="1186128" y="57607"/>
                  </a:lnTo>
                  <a:lnTo>
                    <a:pt x="1229029" y="35356"/>
                  </a:lnTo>
                  <a:lnTo>
                    <a:pt x="1265148" y="15087"/>
                  </a:lnTo>
                  <a:lnTo>
                    <a:pt x="1295399" y="0"/>
                  </a:lnTo>
                </a:path>
              </a:pathLst>
            </a:custGeom>
            <a:grpFill/>
            <a:ln w="19049">
              <a:solidFill>
                <a:srgbClr val="000000"/>
              </a:solidFill>
            </a:ln>
          </p:spPr>
          <p:txBody>
            <a:bodyPr wrap="square" lIns="0" tIns="0" rIns="0" bIns="0" rtlCol="0"/>
            <a:lstStyle/>
            <a:p>
              <a:endParaRPr sz="1588"/>
            </a:p>
          </p:txBody>
        </p:sp>
      </p:grpSp>
      <p:grpSp>
        <p:nvGrpSpPr>
          <p:cNvPr id="63" name="object 63">
            <a:extLst>
              <a:ext uri="{FF2B5EF4-FFF2-40B4-BE49-F238E27FC236}">
                <a16:creationId xmlns:a16="http://schemas.microsoft.com/office/drawing/2014/main" id="{24FDFFE5-C5AD-4EFA-9EE8-1CEEF6BF283E}"/>
              </a:ext>
            </a:extLst>
          </p:cNvPr>
          <p:cNvGrpSpPr/>
          <p:nvPr/>
        </p:nvGrpSpPr>
        <p:grpSpPr>
          <a:xfrm>
            <a:off x="2752444" y="3301277"/>
            <a:ext cx="1180540" cy="1227044"/>
            <a:chOff x="4703962" y="4094365"/>
            <a:chExt cx="1337945" cy="1390650"/>
          </a:xfrm>
        </p:grpSpPr>
        <p:sp>
          <p:nvSpPr>
            <p:cNvPr id="64" name="object 64">
              <a:extLst>
                <a:ext uri="{FF2B5EF4-FFF2-40B4-BE49-F238E27FC236}">
                  <a16:creationId xmlns:a16="http://schemas.microsoft.com/office/drawing/2014/main" id="{7CA32256-4C39-4A14-AF0A-AB9FCE840432}"/>
                </a:ext>
              </a:extLst>
            </p:cNvPr>
            <p:cNvSpPr/>
            <p:nvPr/>
          </p:nvSpPr>
          <p:spPr>
            <a:xfrm>
              <a:off x="4723012" y="4113415"/>
              <a:ext cx="1264920" cy="1329055"/>
            </a:xfrm>
            <a:custGeom>
              <a:avLst/>
              <a:gdLst/>
              <a:ahLst/>
              <a:cxnLst/>
              <a:rect l="l" t="t" r="r" b="b"/>
              <a:pathLst>
                <a:path w="1264920" h="1329054">
                  <a:moveTo>
                    <a:pt x="0" y="0"/>
                  </a:moveTo>
                  <a:lnTo>
                    <a:pt x="42068" y="3968"/>
                  </a:lnTo>
                  <a:lnTo>
                    <a:pt x="99218" y="7937"/>
                  </a:lnTo>
                  <a:lnTo>
                    <a:pt x="167481" y="12699"/>
                  </a:lnTo>
                  <a:lnTo>
                    <a:pt x="242887" y="19049"/>
                  </a:lnTo>
                  <a:lnTo>
                    <a:pt x="400049" y="37306"/>
                  </a:lnTo>
                  <a:lnTo>
                    <a:pt x="473868" y="50799"/>
                  </a:lnTo>
                  <a:lnTo>
                    <a:pt x="540543" y="69056"/>
                  </a:lnTo>
                  <a:lnTo>
                    <a:pt x="661193" y="114300"/>
                  </a:lnTo>
                  <a:lnTo>
                    <a:pt x="777874" y="169862"/>
                  </a:lnTo>
                  <a:lnTo>
                    <a:pt x="884237" y="239712"/>
                  </a:lnTo>
                  <a:lnTo>
                    <a:pt x="977899" y="325437"/>
                  </a:lnTo>
                  <a:lnTo>
                    <a:pt x="1019174" y="376237"/>
                  </a:lnTo>
                  <a:lnTo>
                    <a:pt x="1057274" y="433387"/>
                  </a:lnTo>
                  <a:lnTo>
                    <a:pt x="1123949" y="559593"/>
                  </a:lnTo>
                  <a:lnTo>
                    <a:pt x="1177924" y="694531"/>
                  </a:lnTo>
                  <a:lnTo>
                    <a:pt x="1219993" y="828674"/>
                  </a:lnTo>
                  <a:lnTo>
                    <a:pt x="1235868" y="897731"/>
                  </a:lnTo>
                  <a:lnTo>
                    <a:pt x="1246187" y="971549"/>
                  </a:lnTo>
                  <a:lnTo>
                    <a:pt x="1258093" y="1123155"/>
                  </a:lnTo>
                  <a:lnTo>
                    <a:pt x="1260474" y="1196181"/>
                  </a:lnTo>
                  <a:lnTo>
                    <a:pt x="1262062" y="1263649"/>
                  </a:lnTo>
                  <a:lnTo>
                    <a:pt x="1264443" y="1323181"/>
                  </a:lnTo>
                  <a:lnTo>
                    <a:pt x="1264732" y="1329054"/>
                  </a:lnTo>
                </a:path>
              </a:pathLst>
            </a:custGeom>
            <a:ln w="38099">
              <a:solidFill>
                <a:srgbClr val="000000"/>
              </a:solidFill>
              <a:prstDash val="dash"/>
            </a:ln>
          </p:spPr>
          <p:txBody>
            <a:bodyPr wrap="square" lIns="0" tIns="0" rIns="0" bIns="0" rtlCol="0"/>
            <a:lstStyle/>
            <a:p>
              <a:endParaRPr sz="1588"/>
            </a:p>
          </p:txBody>
        </p:sp>
        <p:sp>
          <p:nvSpPr>
            <p:cNvPr id="65" name="object 65">
              <a:extLst>
                <a:ext uri="{FF2B5EF4-FFF2-40B4-BE49-F238E27FC236}">
                  <a16:creationId xmlns:a16="http://schemas.microsoft.com/office/drawing/2014/main" id="{BE7A2F83-FE67-4143-BFC7-F21CF86DA67B}"/>
                </a:ext>
              </a:extLst>
            </p:cNvPr>
            <p:cNvSpPr/>
            <p:nvPr/>
          </p:nvSpPr>
          <p:spPr>
            <a:xfrm>
              <a:off x="5927141" y="5368046"/>
              <a:ext cx="114300" cy="117475"/>
            </a:xfrm>
            <a:custGeom>
              <a:avLst/>
              <a:gdLst/>
              <a:ahLst/>
              <a:cxnLst/>
              <a:rect l="l" t="t" r="r" b="b"/>
              <a:pathLst>
                <a:path w="114300" h="117475">
                  <a:moveTo>
                    <a:pt x="114162" y="0"/>
                  </a:moveTo>
                  <a:lnTo>
                    <a:pt x="0" y="5614"/>
                  </a:lnTo>
                  <a:lnTo>
                    <a:pt x="62696" y="116969"/>
                  </a:lnTo>
                  <a:lnTo>
                    <a:pt x="114162" y="0"/>
                  </a:lnTo>
                  <a:close/>
                </a:path>
              </a:pathLst>
            </a:custGeom>
            <a:solidFill>
              <a:srgbClr val="000000"/>
            </a:solidFill>
          </p:spPr>
          <p:txBody>
            <a:bodyPr wrap="square" lIns="0" tIns="0" rIns="0" bIns="0" rtlCol="0"/>
            <a:lstStyle/>
            <a:p>
              <a:endParaRPr sz="1588"/>
            </a:p>
          </p:txBody>
        </p:sp>
        <p:sp>
          <p:nvSpPr>
            <p:cNvPr id="66" name="object 66">
              <a:extLst>
                <a:ext uri="{FF2B5EF4-FFF2-40B4-BE49-F238E27FC236}">
                  <a16:creationId xmlns:a16="http://schemas.microsoft.com/office/drawing/2014/main" id="{D708FDEA-D557-4B57-8D04-7590FC738CE7}"/>
                </a:ext>
              </a:extLst>
            </p:cNvPr>
            <p:cNvSpPr/>
            <p:nvPr/>
          </p:nvSpPr>
          <p:spPr>
            <a:xfrm>
              <a:off x="4799214" y="4837314"/>
              <a:ext cx="986790" cy="605790"/>
            </a:xfrm>
            <a:custGeom>
              <a:avLst/>
              <a:gdLst/>
              <a:ahLst/>
              <a:cxnLst/>
              <a:rect l="l" t="t" r="r" b="b"/>
              <a:pathLst>
                <a:path w="986789" h="605789">
                  <a:moveTo>
                    <a:pt x="0" y="0"/>
                  </a:moveTo>
                  <a:lnTo>
                    <a:pt x="33337" y="1587"/>
                  </a:lnTo>
                  <a:lnTo>
                    <a:pt x="77787" y="3968"/>
                  </a:lnTo>
                  <a:lnTo>
                    <a:pt x="130968" y="6349"/>
                  </a:lnTo>
                  <a:lnTo>
                    <a:pt x="189706" y="8731"/>
                  </a:lnTo>
                  <a:lnTo>
                    <a:pt x="311943" y="17462"/>
                  </a:lnTo>
                  <a:lnTo>
                    <a:pt x="370681" y="23812"/>
                  </a:lnTo>
                  <a:lnTo>
                    <a:pt x="422274" y="32543"/>
                  </a:lnTo>
                  <a:lnTo>
                    <a:pt x="516731" y="53974"/>
                  </a:lnTo>
                  <a:lnTo>
                    <a:pt x="607218" y="80168"/>
                  </a:lnTo>
                  <a:lnTo>
                    <a:pt x="690562" y="113506"/>
                  </a:lnTo>
                  <a:lnTo>
                    <a:pt x="763587" y="153987"/>
                  </a:lnTo>
                  <a:lnTo>
                    <a:pt x="825499" y="204787"/>
                  </a:lnTo>
                  <a:lnTo>
                    <a:pt x="877887" y="264318"/>
                  </a:lnTo>
                  <a:lnTo>
                    <a:pt x="919956" y="327818"/>
                  </a:lnTo>
                  <a:lnTo>
                    <a:pt x="953293" y="391318"/>
                  </a:lnTo>
                  <a:lnTo>
                    <a:pt x="973931" y="458787"/>
                  </a:lnTo>
                  <a:lnTo>
                    <a:pt x="982662" y="530224"/>
                  </a:lnTo>
                  <a:lnTo>
                    <a:pt x="985837" y="596106"/>
                  </a:lnTo>
                  <a:lnTo>
                    <a:pt x="986395" y="605183"/>
                  </a:lnTo>
                </a:path>
              </a:pathLst>
            </a:custGeom>
            <a:ln w="38099">
              <a:solidFill>
                <a:srgbClr val="000000"/>
              </a:solidFill>
              <a:prstDash val="dash"/>
            </a:ln>
          </p:spPr>
          <p:txBody>
            <a:bodyPr wrap="square" lIns="0" tIns="0" rIns="0" bIns="0" rtlCol="0"/>
            <a:lstStyle/>
            <a:p>
              <a:endParaRPr sz="1588"/>
            </a:p>
          </p:txBody>
        </p:sp>
        <p:sp>
          <p:nvSpPr>
            <p:cNvPr id="67" name="object 67">
              <a:extLst>
                <a:ext uri="{FF2B5EF4-FFF2-40B4-BE49-F238E27FC236}">
                  <a16:creationId xmlns:a16="http://schemas.microsoft.com/office/drawing/2014/main" id="{62C0CD62-ABEE-4BCF-870D-8BAFFB016E6C}"/>
                </a:ext>
              </a:extLst>
            </p:cNvPr>
            <p:cNvSpPr/>
            <p:nvPr/>
          </p:nvSpPr>
          <p:spPr>
            <a:xfrm>
              <a:off x="5724164" y="5367420"/>
              <a:ext cx="114300" cy="118110"/>
            </a:xfrm>
            <a:custGeom>
              <a:avLst/>
              <a:gdLst/>
              <a:ahLst/>
              <a:cxnLst/>
              <a:rect l="l" t="t" r="r" b="b"/>
              <a:pathLst>
                <a:path w="114300" h="118110">
                  <a:moveTo>
                    <a:pt x="114084" y="0"/>
                  </a:moveTo>
                  <a:lnTo>
                    <a:pt x="0" y="7020"/>
                  </a:lnTo>
                  <a:lnTo>
                    <a:pt x="64061" y="117594"/>
                  </a:lnTo>
                  <a:lnTo>
                    <a:pt x="114084" y="0"/>
                  </a:lnTo>
                  <a:close/>
                </a:path>
              </a:pathLst>
            </a:custGeom>
            <a:solidFill>
              <a:srgbClr val="000000"/>
            </a:solidFill>
          </p:spPr>
          <p:txBody>
            <a:bodyPr wrap="square" lIns="0" tIns="0" rIns="0" bIns="0" rtlCol="0"/>
            <a:lstStyle/>
            <a:p>
              <a:endParaRPr sz="1588"/>
            </a:p>
          </p:txBody>
        </p:sp>
      </p:grpSp>
      <p:sp>
        <p:nvSpPr>
          <p:cNvPr id="68" name="object 68">
            <a:extLst>
              <a:ext uri="{FF2B5EF4-FFF2-40B4-BE49-F238E27FC236}">
                <a16:creationId xmlns:a16="http://schemas.microsoft.com/office/drawing/2014/main" id="{F0C0E877-769C-4135-8CD2-801C925B5978}"/>
              </a:ext>
            </a:extLst>
          </p:cNvPr>
          <p:cNvSpPr txBox="1"/>
          <p:nvPr/>
        </p:nvSpPr>
        <p:spPr>
          <a:xfrm>
            <a:off x="924485" y="2156552"/>
            <a:ext cx="679637" cy="263040"/>
          </a:xfrm>
          <a:prstGeom prst="rect">
            <a:avLst/>
          </a:prstGeom>
        </p:spPr>
        <p:txBody>
          <a:bodyPr vert="horz" wrap="square" lIns="0" tIns="11766" rIns="0" bIns="0" rtlCol="0">
            <a:spAutoFit/>
          </a:bodyPr>
          <a:lstStyle/>
          <a:p>
            <a:pPr marL="11206">
              <a:spcBef>
                <a:spcPts val="93"/>
              </a:spcBef>
            </a:pPr>
            <a:r>
              <a:rPr sz="1632" b="1" i="1" spc="-22" dirty="0">
                <a:latin typeface="Comic Sans MS"/>
                <a:cs typeface="Comic Sans MS"/>
              </a:rPr>
              <a:t>Virtu</a:t>
            </a:r>
            <a:r>
              <a:rPr sz="1632" b="1" i="1" spc="-31" dirty="0">
                <a:latin typeface="Comic Sans MS"/>
                <a:cs typeface="Comic Sans MS"/>
              </a:rPr>
              <a:t>a</a:t>
            </a:r>
            <a:r>
              <a:rPr sz="1632" b="1" i="1" spc="-13" dirty="0">
                <a:latin typeface="Comic Sans MS"/>
                <a:cs typeface="Comic Sans MS"/>
              </a:rPr>
              <a:t>l</a:t>
            </a:r>
            <a:endParaRPr sz="1632">
              <a:latin typeface="Comic Sans MS"/>
              <a:cs typeface="Comic Sans MS"/>
            </a:endParaRPr>
          </a:p>
        </p:txBody>
      </p:sp>
      <p:sp>
        <p:nvSpPr>
          <p:cNvPr id="69" name="object 69">
            <a:extLst>
              <a:ext uri="{FF2B5EF4-FFF2-40B4-BE49-F238E27FC236}">
                <a16:creationId xmlns:a16="http://schemas.microsoft.com/office/drawing/2014/main" id="{9F12B9BC-0165-4274-8A92-151D43D0FB41}"/>
              </a:ext>
            </a:extLst>
          </p:cNvPr>
          <p:cNvSpPr txBox="1"/>
          <p:nvPr/>
        </p:nvSpPr>
        <p:spPr>
          <a:xfrm>
            <a:off x="767603" y="2347052"/>
            <a:ext cx="1219200" cy="621407"/>
          </a:xfrm>
          <a:prstGeom prst="rect">
            <a:avLst/>
          </a:prstGeom>
        </p:spPr>
        <p:txBody>
          <a:bodyPr vert="horz" wrap="square" lIns="0" tIns="11766" rIns="0" bIns="0" rtlCol="0">
            <a:spAutoFit/>
          </a:bodyPr>
          <a:lstStyle/>
          <a:p>
            <a:pPr marL="11206">
              <a:spcBef>
                <a:spcPts val="93"/>
              </a:spcBef>
            </a:pPr>
            <a:r>
              <a:rPr sz="1632" b="1" i="1" spc="-31" dirty="0">
                <a:latin typeface="Comic Sans MS"/>
                <a:cs typeface="Comic Sans MS"/>
              </a:rPr>
              <a:t>Addresses</a:t>
            </a:r>
            <a:endParaRPr sz="1632">
              <a:latin typeface="Comic Sans MS"/>
              <a:cs typeface="Comic Sans MS"/>
            </a:endParaRPr>
          </a:p>
          <a:p>
            <a:pPr marL="131116">
              <a:spcBef>
                <a:spcPts val="1129"/>
              </a:spcBef>
            </a:pPr>
            <a:r>
              <a:rPr sz="1412" b="1" spc="-4" dirty="0">
                <a:latin typeface="Courier New"/>
                <a:cs typeface="Courier New"/>
              </a:rPr>
              <a:t>Store</a:t>
            </a:r>
            <a:r>
              <a:rPr sz="1412" b="1" spc="-79" dirty="0">
                <a:latin typeface="Courier New"/>
                <a:cs typeface="Courier New"/>
              </a:rPr>
              <a:t> </a:t>
            </a:r>
            <a:r>
              <a:rPr sz="1412" b="1" spc="-4" dirty="0">
                <a:latin typeface="Courier New"/>
                <a:cs typeface="Courier New"/>
              </a:rPr>
              <a:t>0x10</a:t>
            </a:r>
            <a:endParaRPr sz="1412">
              <a:latin typeface="Courier New"/>
              <a:cs typeface="Courier New"/>
            </a:endParaRPr>
          </a:p>
        </p:txBody>
      </p:sp>
      <p:sp>
        <p:nvSpPr>
          <p:cNvPr id="70" name="object 70">
            <a:extLst>
              <a:ext uri="{FF2B5EF4-FFF2-40B4-BE49-F238E27FC236}">
                <a16:creationId xmlns:a16="http://schemas.microsoft.com/office/drawing/2014/main" id="{11C42AAC-4673-4CA9-992E-D083CFDAB420}"/>
              </a:ext>
            </a:extLst>
          </p:cNvPr>
          <p:cNvSpPr txBox="1"/>
          <p:nvPr/>
        </p:nvSpPr>
        <p:spPr>
          <a:xfrm>
            <a:off x="3423396" y="2223787"/>
            <a:ext cx="784412" cy="263040"/>
          </a:xfrm>
          <a:prstGeom prst="rect">
            <a:avLst/>
          </a:prstGeom>
        </p:spPr>
        <p:txBody>
          <a:bodyPr vert="horz" wrap="square" lIns="0" tIns="11766" rIns="0" bIns="0" rtlCol="0">
            <a:spAutoFit/>
          </a:bodyPr>
          <a:lstStyle/>
          <a:p>
            <a:pPr marL="11206">
              <a:spcBef>
                <a:spcPts val="93"/>
              </a:spcBef>
            </a:pPr>
            <a:r>
              <a:rPr sz="1632" b="1" i="1" spc="-22" dirty="0">
                <a:latin typeface="Comic Sans MS"/>
                <a:cs typeface="Comic Sans MS"/>
              </a:rPr>
              <a:t>Physical</a:t>
            </a:r>
            <a:endParaRPr sz="1632">
              <a:latin typeface="Comic Sans MS"/>
              <a:cs typeface="Comic Sans MS"/>
            </a:endParaRPr>
          </a:p>
        </p:txBody>
      </p:sp>
      <p:sp>
        <p:nvSpPr>
          <p:cNvPr id="71" name="object 71">
            <a:extLst>
              <a:ext uri="{FF2B5EF4-FFF2-40B4-BE49-F238E27FC236}">
                <a16:creationId xmlns:a16="http://schemas.microsoft.com/office/drawing/2014/main" id="{1B4E43B5-E8C9-43F5-B6DE-5B55621CBCA4}"/>
              </a:ext>
            </a:extLst>
          </p:cNvPr>
          <p:cNvSpPr txBox="1"/>
          <p:nvPr/>
        </p:nvSpPr>
        <p:spPr>
          <a:xfrm>
            <a:off x="3322543" y="2414287"/>
            <a:ext cx="1024218" cy="263040"/>
          </a:xfrm>
          <a:prstGeom prst="rect">
            <a:avLst/>
          </a:prstGeom>
        </p:spPr>
        <p:txBody>
          <a:bodyPr vert="horz" wrap="square" lIns="0" tIns="11766" rIns="0" bIns="0" rtlCol="0">
            <a:spAutoFit/>
          </a:bodyPr>
          <a:lstStyle/>
          <a:p>
            <a:pPr marL="11206">
              <a:spcBef>
                <a:spcPts val="93"/>
              </a:spcBef>
            </a:pPr>
            <a:r>
              <a:rPr sz="1632" b="1" i="1" spc="-31" dirty="0">
                <a:latin typeface="Comic Sans MS"/>
                <a:cs typeface="Comic Sans MS"/>
              </a:rPr>
              <a:t>Addresses</a:t>
            </a:r>
            <a:endParaRPr sz="1632">
              <a:latin typeface="Comic Sans MS"/>
              <a:cs typeface="Comic Sans MS"/>
            </a:endParaRPr>
          </a:p>
        </p:txBody>
      </p:sp>
      <p:sp>
        <p:nvSpPr>
          <p:cNvPr id="72" name="object 62">
            <a:extLst>
              <a:ext uri="{FF2B5EF4-FFF2-40B4-BE49-F238E27FC236}">
                <a16:creationId xmlns:a16="http://schemas.microsoft.com/office/drawing/2014/main" id="{0151C9EE-A9E6-4E56-8D7D-E96E44415934}"/>
              </a:ext>
            </a:extLst>
          </p:cNvPr>
          <p:cNvSpPr txBox="1"/>
          <p:nvPr/>
        </p:nvSpPr>
        <p:spPr>
          <a:xfrm>
            <a:off x="476749" y="5271061"/>
            <a:ext cx="5103364" cy="927476"/>
          </a:xfrm>
          <a:prstGeom prst="rect">
            <a:avLst/>
          </a:prstGeom>
        </p:spPr>
        <p:txBody>
          <a:bodyPr vert="horz" wrap="square" lIns="0" tIns="143996" rIns="0" bIns="0" rtlCol="0">
            <a:spAutoFit/>
          </a:bodyPr>
          <a:lstStyle/>
          <a:p>
            <a:pPr>
              <a:lnSpc>
                <a:spcPct val="150000"/>
              </a:lnSpc>
              <a:spcBef>
                <a:spcPts val="1209"/>
              </a:spcBef>
            </a:pPr>
            <a:r>
              <a:rPr spc="-9" dirty="0">
                <a:latin typeface="微软雅黑" panose="020B0503020204020204" pitchFamily="34" charset="-122"/>
                <a:ea typeface="微软雅黑" panose="020B0503020204020204" pitchFamily="34" charset="-122"/>
              </a:rPr>
              <a:t>Address Translation:</a:t>
            </a:r>
            <a:r>
              <a:rPr lang="zh-CN" altLang="en-US" spc="-9" dirty="0">
                <a:latin typeface="微软雅黑" panose="020B0503020204020204" pitchFamily="34" charset="-122"/>
                <a:ea typeface="微软雅黑" panose="020B0503020204020204" pitchFamily="34" charset="-122"/>
              </a:rPr>
              <a:t>通过操作系统管理的查找表（页表）硬件将虚拟地址转换为物理地址</a:t>
            </a:r>
            <a:endParaRPr spc="-9" dirty="0">
              <a:latin typeface="微软雅黑" panose="020B0503020204020204" pitchFamily="34" charset="-122"/>
              <a:ea typeface="微软雅黑" panose="020B0503020204020204" pitchFamily="34" charset="-122"/>
            </a:endParaRPr>
          </a:p>
        </p:txBody>
      </p:sp>
      <p:sp>
        <p:nvSpPr>
          <p:cNvPr id="73" name="矩形 72">
            <a:extLst>
              <a:ext uri="{FF2B5EF4-FFF2-40B4-BE49-F238E27FC236}">
                <a16:creationId xmlns:a16="http://schemas.microsoft.com/office/drawing/2014/main" id="{22F876D6-CFBB-4B67-8FCE-F1728B20AB3A}"/>
              </a:ext>
            </a:extLst>
          </p:cNvPr>
          <p:cNvSpPr/>
          <p:nvPr/>
        </p:nvSpPr>
        <p:spPr>
          <a:xfrm>
            <a:off x="1687835" y="4759956"/>
            <a:ext cx="2410916" cy="369332"/>
          </a:xfrm>
          <a:prstGeom prst="rect">
            <a:avLst/>
          </a:prstGeom>
        </p:spPr>
        <p:txBody>
          <a:bodyPr wrap="none">
            <a:spAutoFit/>
          </a:bodyPr>
          <a:lstStyle/>
          <a:p>
            <a:pPr marL="1706187" algn="ctr">
              <a:spcBef>
                <a:spcPts val="1134"/>
              </a:spcBef>
            </a:pPr>
            <a:r>
              <a:rPr lang="en-US" altLang="zh-CN" b="1" dirty="0">
                <a:latin typeface="微软雅黑" panose="020B0503020204020204" pitchFamily="34" charset="-122"/>
                <a:ea typeface="微软雅黑" panose="020B0503020204020204" pitchFamily="34" charset="-122"/>
                <a:cs typeface="Comic Sans MS"/>
              </a:rPr>
              <a:t>Disk</a:t>
            </a:r>
            <a:endParaRPr lang="en-US" altLang="zh-CN" dirty="0">
              <a:latin typeface="微软雅黑" panose="020B0503020204020204" pitchFamily="34" charset="-122"/>
              <a:ea typeface="微软雅黑" panose="020B0503020204020204" pitchFamily="34" charset="-122"/>
              <a:cs typeface="Comic Sans MS"/>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DBC6436F-63FF-4576-9671-0D4EBDCFA04E}"/>
              </a:ext>
            </a:extLst>
          </p:cNvPr>
          <p:cNvSpPr txBox="1"/>
          <p:nvPr/>
        </p:nvSpPr>
        <p:spPr>
          <a:xfrm>
            <a:off x="755576" y="1228507"/>
            <a:ext cx="7056784" cy="5152821"/>
          </a:xfrm>
          <a:prstGeom prst="rect">
            <a:avLst/>
          </a:prstGeom>
        </p:spPr>
        <p:txBody>
          <a:bodyPr vert="horz" wrap="square" lIns="0" tIns="76835" rIns="0" bIns="0" rtlCol="0">
            <a:spAutoFit/>
          </a:bodyPr>
          <a:lstStyle/>
          <a:p>
            <a:pPr marL="354965" indent="-342900">
              <a:lnSpc>
                <a:spcPct val="150000"/>
              </a:lnSpc>
              <a:spcBef>
                <a:spcPts val="605"/>
              </a:spcBef>
              <a:buClr>
                <a:srgbClr val="E3DDD2"/>
              </a:buClr>
              <a:buSzPct val="95000"/>
              <a:buFont typeface="Wingdings" panose="05000000000000000000" pitchFamily="2" charset="2"/>
              <a:buChar char="Ø"/>
              <a:tabLst>
                <a:tab pos="318770" algn="l"/>
                <a:tab pos="319405" algn="l"/>
              </a:tabLst>
            </a:pPr>
            <a:r>
              <a:rPr lang="zh-CN" altLang="en-US" sz="2000" dirty="0">
                <a:latin typeface="微软雅黑" panose="020B0503020204020204" pitchFamily="34" charset="-122"/>
                <a:ea typeface="微软雅黑" panose="020B0503020204020204" pitchFamily="34" charset="-122"/>
              </a:rPr>
              <a:t>在缓存中，我们处理以块</a:t>
            </a:r>
            <a:r>
              <a:rPr lang="en-US" altLang="zh-CN" sz="2000" dirty="0">
                <a:latin typeface="微软雅黑" panose="020B0503020204020204" pitchFamily="34" charset="-122"/>
                <a:ea typeface="微软雅黑" panose="020B0503020204020204" pitchFamily="34" charset="-122"/>
              </a:rPr>
              <a:t>(</a:t>
            </a:r>
            <a:r>
              <a:rPr lang="en-US" altLang="zh-CN" sz="2000" i="1" spc="-5" dirty="0">
                <a:solidFill>
                  <a:srgbClr val="0070C0"/>
                </a:solidFill>
                <a:latin typeface="微软雅黑" panose="020B0503020204020204" pitchFamily="34" charset="-122"/>
                <a:ea typeface="微软雅黑" panose="020B0503020204020204" pitchFamily="34" charset="-122"/>
                <a:cs typeface="Calibri"/>
              </a:rPr>
              <a:t>blocks</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为单位</a:t>
            </a:r>
            <a:endParaRPr sz="2000" dirty="0">
              <a:solidFill>
                <a:srgbClr val="0070C0"/>
              </a:solidFill>
              <a:latin typeface="微软雅黑" panose="020B0503020204020204" pitchFamily="34" charset="-122"/>
              <a:ea typeface="微软雅黑" panose="020B0503020204020204" pitchFamily="34" charset="-122"/>
              <a:cs typeface="Calibri"/>
            </a:endParaRPr>
          </a:p>
          <a:p>
            <a:pPr marL="611505" lvl="1" indent="-255270">
              <a:lnSpc>
                <a:spcPct val="150000"/>
              </a:lnSpc>
              <a:spcBef>
                <a:spcPts val="440"/>
              </a:spcBef>
              <a:buSzPct val="88571"/>
              <a:buFont typeface="Wingdings"/>
              <a:buChar char=""/>
              <a:tabLst>
                <a:tab pos="611505" algn="l"/>
                <a:tab pos="612140" algn="l"/>
              </a:tabLst>
            </a:pPr>
            <a:r>
              <a:rPr lang="zh-CN" altLang="en-US" sz="2000" dirty="0">
                <a:solidFill>
                  <a:srgbClr val="7030A0"/>
                </a:solidFill>
                <a:latin typeface="微软雅黑" panose="020B0503020204020204" pitchFamily="34" charset="-122"/>
                <a:ea typeface="微软雅黑" panose="020B0503020204020204" pitchFamily="34" charset="-122"/>
                <a:cs typeface="Calibri"/>
              </a:rPr>
              <a:t>现代系统一般</a:t>
            </a:r>
            <a:r>
              <a:rPr sz="2000" spc="-30" dirty="0">
                <a:solidFill>
                  <a:srgbClr val="7030A0"/>
                </a:solidFill>
                <a:latin typeface="微软雅黑" panose="020B0503020204020204" pitchFamily="34" charset="-122"/>
                <a:ea typeface="微软雅黑" panose="020B0503020204020204" pitchFamily="34" charset="-122"/>
                <a:cs typeface="Calibri"/>
              </a:rPr>
              <a:t> </a:t>
            </a:r>
            <a:r>
              <a:rPr sz="2000" spc="-5" dirty="0">
                <a:solidFill>
                  <a:srgbClr val="7030A0"/>
                </a:solidFill>
                <a:latin typeface="微软雅黑" panose="020B0503020204020204" pitchFamily="34" charset="-122"/>
                <a:ea typeface="微软雅黑" panose="020B0503020204020204" pitchFamily="34" charset="-122"/>
                <a:cs typeface="Calibri"/>
              </a:rPr>
              <a:t>~64B</a:t>
            </a:r>
            <a:r>
              <a:rPr sz="2000" spc="-15" dirty="0">
                <a:solidFill>
                  <a:srgbClr val="7030A0"/>
                </a:solidFill>
                <a:latin typeface="微软雅黑" panose="020B0503020204020204" pitchFamily="34" charset="-122"/>
                <a:ea typeface="微软雅黑" panose="020B0503020204020204" pitchFamily="34" charset="-122"/>
                <a:cs typeface="Calibri"/>
              </a:rPr>
              <a:t> </a:t>
            </a:r>
            <a:r>
              <a:rPr lang="zh-CN" altLang="en-US" sz="2000" spc="-15" dirty="0">
                <a:solidFill>
                  <a:srgbClr val="7030A0"/>
                </a:solidFill>
                <a:latin typeface="微软雅黑" panose="020B0503020204020204" pitchFamily="34" charset="-122"/>
                <a:ea typeface="微软雅黑" panose="020B0503020204020204" pitchFamily="34" charset="-122"/>
                <a:cs typeface="Calibri"/>
              </a:rPr>
              <a:t>为块大小</a:t>
            </a:r>
            <a:endParaRPr sz="2000" dirty="0">
              <a:solidFill>
                <a:srgbClr val="7030A0"/>
              </a:solidFill>
              <a:latin typeface="微软雅黑" panose="020B0503020204020204" pitchFamily="34" charset="-122"/>
              <a:ea typeface="微软雅黑" panose="020B0503020204020204" pitchFamily="34" charset="-122"/>
              <a:cs typeface="Calibri"/>
            </a:endParaRPr>
          </a:p>
          <a:p>
            <a:pPr marL="354965" indent="-342900">
              <a:lnSpc>
                <a:spcPct val="150000"/>
              </a:lnSpc>
              <a:spcBef>
                <a:spcPts val="580"/>
              </a:spcBef>
              <a:buClr>
                <a:srgbClr val="E3DDD2"/>
              </a:buClr>
              <a:buSzPct val="95000"/>
              <a:buFont typeface="Wingdings" panose="05000000000000000000" pitchFamily="2" charset="2"/>
              <a:buChar char="Ø"/>
              <a:tabLst>
                <a:tab pos="318770" algn="l"/>
                <a:tab pos="319405" algn="l"/>
              </a:tabLst>
            </a:pPr>
            <a:r>
              <a:rPr lang="zh-CN" altLang="en-US" sz="2000" spc="-5" dirty="0">
                <a:latin typeface="微软雅黑" panose="020B0503020204020204" pitchFamily="34" charset="-122"/>
                <a:ea typeface="微软雅黑" panose="020B0503020204020204" pitchFamily="34" charset="-122"/>
                <a:cs typeface="Calibri"/>
              </a:rPr>
              <a:t>虚拟存储器中</a:t>
            </a:r>
            <a:r>
              <a:rPr sz="2000" dirty="0">
                <a:latin typeface="微软雅黑" panose="020B0503020204020204" pitchFamily="34" charset="-122"/>
                <a:ea typeface="微软雅黑" panose="020B0503020204020204" pitchFamily="34" charset="-122"/>
                <a:cs typeface="Calibri"/>
              </a:rPr>
              <a:t>,</a:t>
            </a:r>
            <a:r>
              <a:rPr sz="2000" spc="-15" dirty="0">
                <a:latin typeface="微软雅黑" panose="020B0503020204020204" pitchFamily="34" charset="-122"/>
                <a:ea typeface="微软雅黑" panose="020B0503020204020204" pitchFamily="34" charset="-122"/>
                <a:cs typeface="Calibri"/>
              </a:rPr>
              <a:t> </a:t>
            </a:r>
            <a:r>
              <a:rPr lang="zh-CN" altLang="en-US" sz="2000" spc="-15" dirty="0">
                <a:latin typeface="微软雅黑" panose="020B0503020204020204" pitchFamily="34" charset="-122"/>
                <a:ea typeface="微软雅黑" panose="020B0503020204020204" pitchFamily="34" charset="-122"/>
                <a:cs typeface="Calibri"/>
              </a:rPr>
              <a:t>我们处理以页</a:t>
            </a:r>
            <a:r>
              <a:rPr lang="en-US" altLang="zh-CN" sz="2000" spc="-15" dirty="0">
                <a:latin typeface="微软雅黑" panose="020B0503020204020204" pitchFamily="34" charset="-122"/>
                <a:ea typeface="微软雅黑" panose="020B0503020204020204" pitchFamily="34" charset="-122"/>
                <a:cs typeface="Calibri"/>
              </a:rPr>
              <a:t>(</a:t>
            </a:r>
            <a:r>
              <a:rPr lang="en-US" altLang="zh-CN" sz="2000" i="1" dirty="0">
                <a:solidFill>
                  <a:srgbClr val="0070C0"/>
                </a:solidFill>
                <a:latin typeface="微软雅黑" panose="020B0503020204020204" pitchFamily="34" charset="-122"/>
                <a:ea typeface="微软雅黑" panose="020B0503020204020204" pitchFamily="34" charset="-122"/>
                <a:cs typeface="Calibri"/>
              </a:rPr>
              <a:t>pages</a:t>
            </a:r>
            <a:r>
              <a:rPr lang="en-US" altLang="zh-CN" sz="2000" spc="-15" dirty="0">
                <a:latin typeface="微软雅黑" panose="020B0503020204020204" pitchFamily="34" charset="-122"/>
                <a:ea typeface="微软雅黑" panose="020B0503020204020204" pitchFamily="34" charset="-122"/>
                <a:cs typeface="Calibri"/>
              </a:rPr>
              <a:t>)</a:t>
            </a:r>
            <a:r>
              <a:rPr lang="zh-CN" altLang="en-US" sz="2000" spc="-15" dirty="0">
                <a:latin typeface="微软雅黑" panose="020B0503020204020204" pitchFamily="34" charset="-122"/>
                <a:ea typeface="微软雅黑" panose="020B0503020204020204" pitchFamily="34" charset="-122"/>
                <a:cs typeface="Calibri"/>
              </a:rPr>
              <a:t>为单位</a:t>
            </a:r>
            <a:r>
              <a:rPr sz="2000" spc="-5" dirty="0">
                <a:latin typeface="微软雅黑" panose="020B0503020204020204" pitchFamily="34" charset="-122"/>
                <a:ea typeface="微软雅黑" panose="020B0503020204020204" pitchFamily="34" charset="-122"/>
                <a:cs typeface="Calibri"/>
              </a:rPr>
              <a:t> </a:t>
            </a:r>
            <a:endParaRPr sz="2000" dirty="0">
              <a:solidFill>
                <a:srgbClr val="0070C0"/>
              </a:solidFill>
              <a:latin typeface="微软雅黑" panose="020B0503020204020204" pitchFamily="34" charset="-122"/>
              <a:ea typeface="微软雅黑" panose="020B0503020204020204" pitchFamily="34" charset="-122"/>
              <a:cs typeface="Calibri"/>
            </a:endParaRPr>
          </a:p>
          <a:p>
            <a:pPr marL="611505" lvl="1" indent="-255270">
              <a:lnSpc>
                <a:spcPct val="150000"/>
              </a:lnSpc>
              <a:spcBef>
                <a:spcPts val="440"/>
              </a:spcBef>
              <a:buSzPct val="88571"/>
              <a:buFont typeface="Wingdings"/>
              <a:buChar char=""/>
              <a:tabLst>
                <a:tab pos="611505" algn="l"/>
                <a:tab pos="612140" algn="l"/>
              </a:tabLst>
            </a:pPr>
            <a:r>
              <a:rPr lang="zh-CN" altLang="en-US" sz="2000" spc="-30" dirty="0">
                <a:solidFill>
                  <a:srgbClr val="7030A0"/>
                </a:solidFill>
                <a:latin typeface="微软雅黑" panose="020B0503020204020204" pitchFamily="34" charset="-122"/>
                <a:ea typeface="微软雅黑" panose="020B0503020204020204" pitchFamily="34" charset="-122"/>
                <a:cs typeface="Calibri"/>
              </a:rPr>
              <a:t>现代系统中通常</a:t>
            </a:r>
            <a:r>
              <a:rPr sz="2000" spc="-30" dirty="0">
                <a:solidFill>
                  <a:srgbClr val="7030A0"/>
                </a:solidFill>
                <a:latin typeface="微软雅黑" panose="020B0503020204020204" pitchFamily="34" charset="-122"/>
                <a:ea typeface="微软雅黑" panose="020B0503020204020204" pitchFamily="34" charset="-122"/>
                <a:cs typeface="Calibri"/>
              </a:rPr>
              <a:t> </a:t>
            </a:r>
            <a:r>
              <a:rPr sz="2000" dirty="0">
                <a:solidFill>
                  <a:srgbClr val="7030A0"/>
                </a:solidFill>
                <a:latin typeface="微软雅黑" panose="020B0503020204020204" pitchFamily="34" charset="-122"/>
                <a:ea typeface="微软雅黑" panose="020B0503020204020204" pitchFamily="34" charset="-122"/>
                <a:cs typeface="Calibri"/>
              </a:rPr>
              <a:t>~4</a:t>
            </a:r>
            <a:r>
              <a:rPr sz="2000" spc="-15" dirty="0">
                <a:solidFill>
                  <a:srgbClr val="7030A0"/>
                </a:solidFill>
                <a:latin typeface="微软雅黑" panose="020B0503020204020204" pitchFamily="34" charset="-122"/>
                <a:ea typeface="微软雅黑" panose="020B0503020204020204" pitchFamily="34" charset="-122"/>
                <a:cs typeface="Calibri"/>
              </a:rPr>
              <a:t> </a:t>
            </a:r>
            <a:r>
              <a:rPr sz="2000" dirty="0">
                <a:solidFill>
                  <a:srgbClr val="7030A0"/>
                </a:solidFill>
                <a:latin typeface="微软雅黑" panose="020B0503020204020204" pitchFamily="34" charset="-122"/>
                <a:ea typeface="微软雅黑" panose="020B0503020204020204" pitchFamily="34" charset="-122"/>
                <a:cs typeface="Calibri"/>
              </a:rPr>
              <a:t>KiB</a:t>
            </a:r>
            <a:r>
              <a:rPr sz="2000" spc="-15" dirty="0">
                <a:solidFill>
                  <a:srgbClr val="7030A0"/>
                </a:solidFill>
                <a:latin typeface="微软雅黑" panose="020B0503020204020204" pitchFamily="34" charset="-122"/>
                <a:ea typeface="微软雅黑" panose="020B0503020204020204" pitchFamily="34" charset="-122"/>
                <a:cs typeface="Calibri"/>
              </a:rPr>
              <a:t> </a:t>
            </a:r>
            <a:r>
              <a:rPr lang="zh-CN" altLang="en-US" sz="2000" spc="-15" dirty="0">
                <a:solidFill>
                  <a:srgbClr val="7030A0"/>
                </a:solidFill>
                <a:latin typeface="微软雅黑" panose="020B0503020204020204" pitchFamily="34" charset="-122"/>
                <a:ea typeface="微软雅黑" panose="020B0503020204020204" pitchFamily="34" charset="-122"/>
                <a:cs typeface="Calibri"/>
              </a:rPr>
              <a:t>为一页</a:t>
            </a:r>
            <a:endParaRPr sz="2000" dirty="0">
              <a:solidFill>
                <a:srgbClr val="7030A0"/>
              </a:solidFill>
              <a:latin typeface="微软雅黑" panose="020B0503020204020204" pitchFamily="34" charset="-122"/>
              <a:ea typeface="微软雅黑" panose="020B0503020204020204" pitchFamily="34" charset="-122"/>
              <a:cs typeface="Calibri"/>
            </a:endParaRPr>
          </a:p>
          <a:p>
            <a:pPr marL="354965" indent="-342900">
              <a:lnSpc>
                <a:spcPct val="150000"/>
              </a:lnSpc>
              <a:spcBef>
                <a:spcPts val="580"/>
              </a:spcBef>
              <a:buClr>
                <a:srgbClr val="E3DDD2"/>
              </a:buClr>
              <a:buSzPct val="95000"/>
              <a:buFont typeface="Wingdings" panose="05000000000000000000" pitchFamily="2" charset="2"/>
              <a:buChar char="Ø"/>
              <a:tabLst>
                <a:tab pos="318770" algn="l"/>
                <a:tab pos="319405" algn="l"/>
              </a:tabLst>
            </a:pPr>
            <a:r>
              <a:rPr lang="zh-CN" altLang="en-US" sz="2000" dirty="0">
                <a:latin typeface="微软雅黑" panose="020B0503020204020204" pitchFamily="34" charset="-122"/>
                <a:ea typeface="微软雅黑" panose="020B0503020204020204" pitchFamily="34" charset="-122"/>
              </a:rPr>
              <a:t>常见的混淆点</a:t>
            </a:r>
            <a:r>
              <a:rPr sz="2000" spc="-5" dirty="0">
                <a:latin typeface="微软雅黑" panose="020B0503020204020204" pitchFamily="34" charset="-122"/>
                <a:ea typeface="微软雅黑" panose="020B0503020204020204" pitchFamily="34" charset="-122"/>
                <a:cs typeface="Calibri"/>
              </a:rPr>
              <a:t>:</a:t>
            </a:r>
            <a:endParaRPr sz="2000" dirty="0">
              <a:latin typeface="微软雅黑" panose="020B0503020204020204" pitchFamily="34" charset="-122"/>
              <a:ea typeface="微软雅黑" panose="020B0503020204020204" pitchFamily="34" charset="-122"/>
              <a:cs typeface="Calibri"/>
            </a:endParaRPr>
          </a:p>
          <a:p>
            <a:pPr marL="611505" lvl="1" indent="-255270">
              <a:lnSpc>
                <a:spcPct val="150000"/>
              </a:lnSpc>
              <a:spcBef>
                <a:spcPts val="440"/>
              </a:spcBef>
              <a:buSzPct val="88571"/>
              <a:buFont typeface="Wingdings"/>
              <a:buChar char=""/>
              <a:tabLst>
                <a:tab pos="611505" algn="l"/>
                <a:tab pos="612140" algn="l"/>
              </a:tabLst>
            </a:pPr>
            <a:r>
              <a:rPr sz="2000" spc="-10" dirty="0">
                <a:solidFill>
                  <a:srgbClr val="7030A0"/>
                </a:solidFill>
                <a:latin typeface="微软雅黑" panose="020B0503020204020204" pitchFamily="34" charset="-122"/>
                <a:ea typeface="微软雅黑" panose="020B0503020204020204" pitchFamily="34" charset="-122"/>
                <a:cs typeface="Calibri"/>
              </a:rPr>
              <a:t>Bytes,</a:t>
            </a:r>
            <a:endParaRPr sz="2000" dirty="0">
              <a:solidFill>
                <a:srgbClr val="7030A0"/>
              </a:solidFill>
              <a:latin typeface="微软雅黑" panose="020B0503020204020204" pitchFamily="34" charset="-122"/>
              <a:ea typeface="微软雅黑" panose="020B0503020204020204" pitchFamily="34" charset="-122"/>
              <a:cs typeface="Calibri"/>
            </a:endParaRPr>
          </a:p>
          <a:p>
            <a:pPr marL="611505" lvl="1" indent="-255270">
              <a:lnSpc>
                <a:spcPct val="150000"/>
              </a:lnSpc>
              <a:spcBef>
                <a:spcPts val="420"/>
              </a:spcBef>
              <a:buSzPct val="88571"/>
              <a:buFont typeface="Wingdings"/>
              <a:buChar char=""/>
              <a:tabLst>
                <a:tab pos="611505" algn="l"/>
                <a:tab pos="612140" algn="l"/>
              </a:tabLst>
            </a:pPr>
            <a:r>
              <a:rPr sz="2000" spc="-20" dirty="0">
                <a:solidFill>
                  <a:srgbClr val="7030A0"/>
                </a:solidFill>
                <a:latin typeface="微软雅黑" panose="020B0503020204020204" pitchFamily="34" charset="-122"/>
                <a:ea typeface="微软雅黑" panose="020B0503020204020204" pitchFamily="34" charset="-122"/>
                <a:cs typeface="Calibri"/>
              </a:rPr>
              <a:t>Words,</a:t>
            </a:r>
            <a:endParaRPr sz="2000" dirty="0">
              <a:solidFill>
                <a:srgbClr val="7030A0"/>
              </a:solidFill>
              <a:latin typeface="微软雅黑" panose="020B0503020204020204" pitchFamily="34" charset="-122"/>
              <a:ea typeface="微软雅黑" panose="020B0503020204020204" pitchFamily="34" charset="-122"/>
              <a:cs typeface="Calibri"/>
            </a:endParaRPr>
          </a:p>
          <a:p>
            <a:pPr marL="611505" lvl="1" indent="-255270">
              <a:lnSpc>
                <a:spcPct val="150000"/>
              </a:lnSpc>
              <a:spcBef>
                <a:spcPts val="420"/>
              </a:spcBef>
              <a:buSzPct val="88571"/>
              <a:buFont typeface="Wingdings"/>
              <a:buChar char=""/>
              <a:tabLst>
                <a:tab pos="611505" algn="l"/>
                <a:tab pos="612140" algn="l"/>
              </a:tabLst>
            </a:pPr>
            <a:r>
              <a:rPr sz="2000" spc="-5" dirty="0">
                <a:solidFill>
                  <a:srgbClr val="7030A0"/>
                </a:solidFill>
                <a:latin typeface="微软雅黑" panose="020B0503020204020204" pitchFamily="34" charset="-122"/>
                <a:ea typeface="微软雅黑" panose="020B0503020204020204" pitchFamily="34" charset="-122"/>
                <a:cs typeface="Calibri"/>
              </a:rPr>
              <a:t>Blocks,</a:t>
            </a:r>
            <a:endParaRPr sz="2000" dirty="0">
              <a:solidFill>
                <a:srgbClr val="7030A0"/>
              </a:solidFill>
              <a:latin typeface="微软雅黑" panose="020B0503020204020204" pitchFamily="34" charset="-122"/>
              <a:ea typeface="微软雅黑" panose="020B0503020204020204" pitchFamily="34" charset="-122"/>
              <a:cs typeface="Calibri"/>
            </a:endParaRPr>
          </a:p>
          <a:p>
            <a:pPr marL="611505" lvl="1" indent="-255270">
              <a:lnSpc>
                <a:spcPct val="150000"/>
              </a:lnSpc>
              <a:spcBef>
                <a:spcPts val="420"/>
              </a:spcBef>
              <a:buSzPct val="88571"/>
              <a:buFont typeface="Wingdings"/>
              <a:buChar char=""/>
              <a:tabLst>
                <a:tab pos="611505" algn="l"/>
                <a:tab pos="612140" algn="l"/>
              </a:tabLst>
            </a:pPr>
            <a:r>
              <a:rPr sz="2000" spc="-15" dirty="0">
                <a:solidFill>
                  <a:srgbClr val="7030A0"/>
                </a:solidFill>
                <a:latin typeface="微软雅黑" panose="020B0503020204020204" pitchFamily="34" charset="-122"/>
                <a:ea typeface="微软雅黑" panose="020B0503020204020204" pitchFamily="34" charset="-122"/>
                <a:cs typeface="Calibri"/>
              </a:rPr>
              <a:t>Pages</a:t>
            </a:r>
            <a:endParaRPr sz="2000" dirty="0">
              <a:solidFill>
                <a:srgbClr val="7030A0"/>
              </a:solidFill>
              <a:latin typeface="微软雅黑" panose="020B0503020204020204" pitchFamily="34" charset="-122"/>
              <a:ea typeface="微软雅黑" panose="020B0503020204020204" pitchFamily="34" charset="-122"/>
              <a:cs typeface="Calibri"/>
            </a:endParaRPr>
          </a:p>
          <a:p>
            <a:pPr marL="840105" lvl="2" indent="-205104">
              <a:lnSpc>
                <a:spcPct val="150000"/>
              </a:lnSpc>
              <a:spcBef>
                <a:spcPts val="370"/>
              </a:spcBef>
              <a:buFont typeface="Wingdings 2"/>
              <a:buChar char=""/>
              <a:tabLst>
                <a:tab pos="840105" algn="l"/>
                <a:tab pos="840740" algn="l"/>
              </a:tabLst>
            </a:pPr>
            <a:r>
              <a:rPr lang="zh-CN" altLang="en-US" sz="2000" dirty="0">
                <a:latin typeface="微软雅黑" panose="020B0503020204020204" pitchFamily="34" charset="-122"/>
                <a:ea typeface="微软雅黑" panose="020B0503020204020204" pitchFamily="34" charset="-122"/>
              </a:rPr>
              <a:t>都只是看待存储器的不同方式</a:t>
            </a:r>
            <a:r>
              <a:rPr sz="2000" dirty="0">
                <a:solidFill>
                  <a:srgbClr val="00BDE1"/>
                </a:solidFill>
                <a:latin typeface="微软雅黑" panose="020B0503020204020204" pitchFamily="34" charset="-122"/>
                <a:ea typeface="微软雅黑" panose="020B0503020204020204" pitchFamily="34" charset="-122"/>
                <a:cs typeface="Calibri"/>
              </a:rPr>
              <a:t>!</a:t>
            </a:r>
            <a:endParaRPr sz="2000" dirty="0">
              <a:solidFill>
                <a:prstClr val="black"/>
              </a:solidFill>
              <a:latin typeface="微软雅黑" panose="020B0503020204020204" pitchFamily="34" charset="-122"/>
              <a:ea typeface="微软雅黑" panose="020B0503020204020204" pitchFamily="34" charset="-122"/>
              <a:cs typeface="Calibri"/>
            </a:endParaRPr>
          </a:p>
        </p:txBody>
      </p:sp>
      <p:sp>
        <p:nvSpPr>
          <p:cNvPr id="5" name="object 3">
            <a:extLst>
              <a:ext uri="{FF2B5EF4-FFF2-40B4-BE49-F238E27FC236}">
                <a16:creationId xmlns:a16="http://schemas.microsoft.com/office/drawing/2014/main" id="{06FF5279-804C-40BC-98FD-AD9138098597}"/>
              </a:ext>
            </a:extLst>
          </p:cNvPr>
          <p:cNvSpPr txBox="1">
            <a:spLocks noGrp="1"/>
          </p:cNvSpPr>
          <p:nvPr>
            <p:ph type="title"/>
          </p:nvPr>
        </p:nvSpPr>
        <p:spPr>
          <a:xfrm>
            <a:off x="827584" y="476672"/>
            <a:ext cx="7920880" cy="444352"/>
          </a:xfrm>
          <a:prstGeom prst="rect">
            <a:avLst/>
          </a:prstGeom>
        </p:spPr>
        <p:txBody>
          <a:bodyPr vert="horz" wrap="square" lIns="0" tIns="13335" rIns="0" bIns="0" rtlCol="0">
            <a:spAutoFit/>
          </a:bodyPr>
          <a:lstStyle/>
          <a:p>
            <a:pPr marL="12700">
              <a:spcBef>
                <a:spcPts val="105"/>
              </a:spcBef>
            </a:pPr>
            <a:r>
              <a:rPr lang="zh-CN" altLang="en-US" sz="2800" b="1" u="none" dirty="0">
                <a:solidFill>
                  <a:srgbClr val="C00000"/>
                </a:solidFill>
                <a:latin typeface="微软雅黑" panose="020B0503020204020204" pitchFamily="34" charset="-122"/>
                <a:ea typeface="微软雅黑" panose="020B0503020204020204" pitchFamily="34" charset="-122"/>
              </a:rPr>
              <a:t>缓存中的块</a:t>
            </a:r>
            <a:r>
              <a:rPr sz="2800" b="1" u="none" dirty="0">
                <a:solidFill>
                  <a:srgbClr val="C00000"/>
                </a:solidFill>
                <a:latin typeface="微软雅黑" panose="020B0503020204020204" pitchFamily="34" charset="-122"/>
                <a:ea typeface="微软雅黑" panose="020B0503020204020204" pitchFamily="34" charset="-122"/>
              </a:rPr>
              <a:t>Blocks</a:t>
            </a:r>
            <a:r>
              <a:rPr lang="zh-CN" altLang="en-US" sz="2800" b="1" u="none" dirty="0">
                <a:solidFill>
                  <a:srgbClr val="C00000"/>
                </a:solidFill>
                <a:latin typeface="微软雅黑" panose="020B0503020204020204" pitchFamily="34" charset="-122"/>
                <a:ea typeface="微软雅黑" panose="020B0503020204020204" pitchFamily="34" charset="-122"/>
              </a:rPr>
              <a:t>与</a:t>
            </a:r>
            <a:r>
              <a:rPr sz="2800" b="1" u="none" dirty="0">
                <a:solidFill>
                  <a:srgbClr val="C00000"/>
                </a:solidFill>
                <a:latin typeface="微软雅黑" panose="020B0503020204020204" pitchFamily="34" charset="-122"/>
                <a:ea typeface="微软雅黑" panose="020B0503020204020204" pitchFamily="34" charset="-122"/>
              </a:rPr>
              <a:t> </a:t>
            </a:r>
            <a:r>
              <a:rPr lang="zh-CN" altLang="en-US" sz="2800" b="1" u="none" dirty="0">
                <a:solidFill>
                  <a:srgbClr val="C00000"/>
                </a:solidFill>
                <a:latin typeface="微软雅黑" panose="020B0503020204020204" pitchFamily="34" charset="-122"/>
                <a:ea typeface="微软雅黑" panose="020B0503020204020204" pitchFamily="34" charset="-122"/>
              </a:rPr>
              <a:t>虚拟存储器中的页</a:t>
            </a:r>
            <a:r>
              <a:rPr sz="2800" b="1" u="none" dirty="0">
                <a:solidFill>
                  <a:srgbClr val="C00000"/>
                </a:solidFill>
                <a:latin typeface="微软雅黑" panose="020B0503020204020204" pitchFamily="34" charset="-122"/>
                <a:ea typeface="微软雅黑" panose="020B0503020204020204" pitchFamily="34" charset="-122"/>
              </a:rPr>
              <a:t> Pages</a:t>
            </a:r>
          </a:p>
        </p:txBody>
      </p:sp>
    </p:spTree>
    <p:extLst>
      <p:ext uri="{BB962C8B-B14F-4D97-AF65-F5344CB8AC3E}">
        <p14:creationId xmlns:p14="http://schemas.microsoft.com/office/powerpoint/2010/main" val="474227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1849" y="1903805"/>
            <a:ext cx="1335786" cy="109312"/>
          </a:xfrm>
          <a:prstGeom prst="rect">
            <a:avLst/>
          </a:prstGeom>
        </p:spPr>
        <p:txBody>
          <a:bodyPr vert="horz" wrap="square" lIns="0" tIns="7798" rIns="0" bIns="0" rtlCol="0">
            <a:spAutoFit/>
          </a:bodyPr>
          <a:lstStyle/>
          <a:p>
            <a:pPr marL="5776">
              <a:spcBef>
                <a:spcPts val="61"/>
              </a:spcBef>
            </a:pPr>
            <a:r>
              <a:rPr sz="659" b="1" spc="14" dirty="0">
                <a:solidFill>
                  <a:srgbClr val="FFFFFF"/>
                </a:solidFill>
                <a:latin typeface="Arial"/>
                <a:cs typeface="Arial"/>
              </a:rPr>
              <a:t>Computer </a:t>
            </a:r>
            <a:r>
              <a:rPr sz="659" b="1" spc="9" dirty="0">
                <a:solidFill>
                  <a:srgbClr val="FFFFFF"/>
                </a:solidFill>
                <a:latin typeface="Arial"/>
                <a:cs typeface="Arial"/>
              </a:rPr>
              <a:t>Science </a:t>
            </a:r>
            <a:r>
              <a:rPr sz="659" b="1" spc="14" dirty="0">
                <a:solidFill>
                  <a:srgbClr val="FFFFFF"/>
                </a:solidFill>
                <a:latin typeface="Arial"/>
                <a:cs typeface="Arial"/>
              </a:rPr>
              <a:t>61C </a:t>
            </a:r>
            <a:r>
              <a:rPr sz="659" b="1" dirty="0">
                <a:solidFill>
                  <a:srgbClr val="FFFFFF"/>
                </a:solidFill>
                <a:latin typeface="Arial"/>
                <a:cs typeface="Arial"/>
              </a:rPr>
              <a:t>Fall</a:t>
            </a:r>
            <a:r>
              <a:rPr sz="659" b="1" spc="-59" dirty="0">
                <a:solidFill>
                  <a:srgbClr val="FFFFFF"/>
                </a:solidFill>
                <a:latin typeface="Arial"/>
                <a:cs typeface="Arial"/>
              </a:rPr>
              <a:t> </a:t>
            </a:r>
            <a:r>
              <a:rPr sz="659" b="1" spc="7" dirty="0">
                <a:solidFill>
                  <a:srgbClr val="FFFFFF"/>
                </a:solidFill>
                <a:latin typeface="Arial"/>
                <a:cs typeface="Arial"/>
              </a:rPr>
              <a:t>2016</a:t>
            </a:r>
            <a:endParaRPr sz="659">
              <a:latin typeface="Arial"/>
              <a:cs typeface="Arial"/>
            </a:endParaRPr>
          </a:p>
        </p:txBody>
      </p:sp>
      <p:sp>
        <p:nvSpPr>
          <p:cNvPr id="6" name="object 6"/>
          <p:cNvSpPr txBox="1">
            <a:spLocks noGrp="1"/>
          </p:cNvSpPr>
          <p:nvPr>
            <p:ph type="title"/>
          </p:nvPr>
        </p:nvSpPr>
        <p:spPr>
          <a:xfrm>
            <a:off x="279708" y="222708"/>
            <a:ext cx="6163664" cy="450781"/>
          </a:xfrm>
          <a:prstGeom prst="rect">
            <a:avLst/>
          </a:prstGeom>
        </p:spPr>
        <p:txBody>
          <a:bodyPr vert="horz" wrap="square" lIns="0" tIns="7509" rIns="0" bIns="0" rtlCol="0" anchor="ctr" anchorCtr="0">
            <a:spAutoFit/>
          </a:bodyPr>
          <a:lstStyle/>
          <a:p>
            <a:pPr marL="5776">
              <a:spcBef>
                <a:spcPts val="59"/>
              </a:spcBef>
            </a:pPr>
            <a:r>
              <a:rPr sz="3200" b="1" dirty="0">
                <a:solidFill>
                  <a:srgbClr val="C00000"/>
                </a:solidFill>
                <a:latin typeface="+mn-lt"/>
                <a:ea typeface="+mn-ea"/>
                <a:cs typeface="+mn-cs"/>
              </a:rPr>
              <a:t>Bytes, Words, Blocks, Pages</a:t>
            </a:r>
          </a:p>
        </p:txBody>
      </p:sp>
      <p:sp>
        <p:nvSpPr>
          <p:cNvPr id="7" name="object 7"/>
          <p:cNvSpPr txBox="1"/>
          <p:nvPr/>
        </p:nvSpPr>
        <p:spPr>
          <a:xfrm>
            <a:off x="119276" y="1960834"/>
            <a:ext cx="2673884" cy="1734838"/>
          </a:xfrm>
          <a:prstGeom prst="rect">
            <a:avLst/>
          </a:prstGeom>
        </p:spPr>
        <p:txBody>
          <a:bodyPr vert="horz" wrap="square" lIns="0" tIns="6354" rIns="0" bIns="0" rtlCol="0">
            <a:spAutoFit/>
          </a:bodyPr>
          <a:lstStyle/>
          <a:p>
            <a:pPr marL="5776">
              <a:lnSpc>
                <a:spcPts val="2747"/>
              </a:lnSpc>
              <a:spcBef>
                <a:spcPts val="50"/>
              </a:spcBef>
            </a:pPr>
            <a:r>
              <a:rPr sz="2000" spc="-27" dirty="0">
                <a:latin typeface="Calibri" panose="020F0502020204030204" pitchFamily="34" charset="0"/>
                <a:ea typeface="微软雅黑" panose="020B0503020204020204" pitchFamily="34" charset="-122"/>
                <a:cs typeface="Calibri" panose="020F0502020204030204" pitchFamily="34" charset="0"/>
              </a:rPr>
              <a:t>Ex: </a:t>
            </a:r>
            <a:r>
              <a:rPr lang="zh-CN" altLang="en-US" sz="2000" spc="-27" dirty="0">
                <a:latin typeface="Calibri" panose="020F0502020204030204" pitchFamily="34" charset="0"/>
                <a:ea typeface="微软雅黑" panose="020B0503020204020204" pitchFamily="34" charset="-122"/>
                <a:cs typeface="Calibri" panose="020F0502020204030204" pitchFamily="34" charset="0"/>
              </a:rPr>
              <a:t>内存容量</a:t>
            </a:r>
            <a:r>
              <a:rPr lang="en-US" altLang="zh-CN" sz="2000" spc="-27" dirty="0">
                <a:latin typeface="Calibri" panose="020F0502020204030204" pitchFamily="34" charset="0"/>
                <a:ea typeface="微软雅黑" panose="020B0503020204020204" pitchFamily="34" charset="-122"/>
                <a:cs typeface="Calibri" panose="020F0502020204030204" pitchFamily="34" charset="0"/>
              </a:rPr>
              <a:t>:</a:t>
            </a:r>
            <a:r>
              <a:rPr sz="2000" spc="23" dirty="0">
                <a:latin typeface="Calibri" panose="020F0502020204030204" pitchFamily="34" charset="0"/>
                <a:ea typeface="微软雅黑" panose="020B0503020204020204" pitchFamily="34" charset="-122"/>
                <a:cs typeface="Calibri" panose="020F0502020204030204" pitchFamily="34" charset="0"/>
              </a:rPr>
              <a:t>16kB</a:t>
            </a:r>
            <a:r>
              <a:rPr sz="2000" spc="16" dirty="0">
                <a:latin typeface="Calibri" panose="020F0502020204030204" pitchFamily="34" charset="0"/>
                <a:ea typeface="微软雅黑" panose="020B0503020204020204" pitchFamily="34" charset="-122"/>
                <a:cs typeface="Calibri" panose="020F0502020204030204" pitchFamily="34" charset="0"/>
              </a:rPr>
              <a:t> </a:t>
            </a:r>
            <a:r>
              <a:rPr spc="-14" dirty="0">
                <a:latin typeface="Calibri" panose="020F0502020204030204" pitchFamily="34" charset="0"/>
                <a:ea typeface="微软雅黑" panose="020B0503020204020204" pitchFamily="34" charset="-122"/>
                <a:cs typeface="Calibri" panose="020F0502020204030204" pitchFamily="34" charset="0"/>
              </a:rPr>
              <a:t>DRAM,</a:t>
            </a:r>
            <a:endParaRPr dirty="0">
              <a:latin typeface="Calibri" panose="020F0502020204030204" pitchFamily="34" charset="0"/>
              <a:ea typeface="微软雅黑" panose="020B0503020204020204" pitchFamily="34" charset="-122"/>
              <a:cs typeface="Calibri" panose="020F0502020204030204" pitchFamily="34" charset="0"/>
            </a:endParaRPr>
          </a:p>
          <a:p>
            <a:pPr marL="5776" marR="71044">
              <a:lnSpc>
                <a:spcPts val="2738"/>
              </a:lnSpc>
              <a:spcBef>
                <a:spcPts val="98"/>
              </a:spcBef>
            </a:pPr>
            <a:r>
              <a:rPr lang="zh-CN" altLang="en-US" sz="2000" spc="30" dirty="0">
                <a:latin typeface="Calibri" panose="020F0502020204030204" pitchFamily="34" charset="0"/>
                <a:ea typeface="微软雅黑" panose="020B0503020204020204" pitchFamily="34" charset="-122"/>
                <a:cs typeface="Calibri" panose="020F0502020204030204" pitchFamily="34" charset="0"/>
              </a:rPr>
              <a:t>页</a:t>
            </a:r>
            <a:r>
              <a:rPr lang="en-US" altLang="zh-CN" sz="2000" spc="30" dirty="0">
                <a:latin typeface="Calibri" panose="020F0502020204030204" pitchFamily="34" charset="0"/>
                <a:ea typeface="微软雅黑" panose="020B0503020204020204" pitchFamily="34" charset="-122"/>
                <a:cs typeface="Calibri" panose="020F0502020204030204" pitchFamily="34" charset="0"/>
              </a:rPr>
              <a:t>:</a:t>
            </a:r>
            <a:r>
              <a:rPr sz="2000" spc="30" dirty="0">
                <a:latin typeface="Calibri" panose="020F0502020204030204" pitchFamily="34" charset="0"/>
                <a:ea typeface="微软雅黑" panose="020B0503020204020204" pitchFamily="34" charset="-122"/>
                <a:cs typeface="Calibri" panose="020F0502020204030204" pitchFamily="34" charset="0"/>
              </a:rPr>
              <a:t>4kB </a:t>
            </a:r>
            <a:r>
              <a:rPr lang="en-US" altLang="zh-CN" sz="2000" spc="30" dirty="0">
                <a:latin typeface="Calibri" panose="020F0502020204030204" pitchFamily="34" charset="0"/>
                <a:ea typeface="微软雅黑" panose="020B0503020204020204" pitchFamily="34" charset="-122"/>
                <a:cs typeface="Calibri" panose="020F0502020204030204" pitchFamily="34" charset="0"/>
              </a:rPr>
              <a:t>,</a:t>
            </a:r>
            <a:r>
              <a:rPr sz="2000" spc="-16" dirty="0">
                <a:latin typeface="Calibri" panose="020F0502020204030204" pitchFamily="34" charset="0"/>
                <a:ea typeface="微软雅黑" panose="020B0503020204020204" pitchFamily="34" charset="-122"/>
                <a:cs typeface="Calibri" panose="020F0502020204030204" pitchFamily="34" charset="0"/>
              </a:rPr>
              <a:t>Pages </a:t>
            </a:r>
            <a:r>
              <a:rPr sz="2000" spc="-20" dirty="0">
                <a:latin typeface="Calibri" panose="020F0502020204030204" pitchFamily="34" charset="0"/>
                <a:ea typeface="微软雅黑" panose="020B0503020204020204" pitchFamily="34" charset="-122"/>
                <a:cs typeface="Calibri" panose="020F0502020204030204" pitchFamily="34" charset="0"/>
              </a:rPr>
              <a:t>(for</a:t>
            </a:r>
            <a:r>
              <a:rPr sz="2000" spc="-43" dirty="0">
                <a:latin typeface="Calibri" panose="020F0502020204030204" pitchFamily="34" charset="0"/>
                <a:ea typeface="微软雅黑" panose="020B0503020204020204" pitchFamily="34" charset="-122"/>
                <a:cs typeface="Calibri" panose="020F0502020204030204" pitchFamily="34" charset="0"/>
              </a:rPr>
              <a:t> </a:t>
            </a:r>
            <a:r>
              <a:rPr sz="2000" spc="-52" dirty="0">
                <a:latin typeface="Calibri" panose="020F0502020204030204" pitchFamily="34" charset="0"/>
                <a:ea typeface="微软雅黑" panose="020B0503020204020204" pitchFamily="34" charset="-122"/>
                <a:cs typeface="Calibri" panose="020F0502020204030204" pitchFamily="34" charset="0"/>
              </a:rPr>
              <a:t>VM),  </a:t>
            </a:r>
            <a:endParaRPr lang="en-US" altLang="zh-CN" sz="2000" spc="-52" dirty="0">
              <a:latin typeface="Calibri" panose="020F0502020204030204" pitchFamily="34" charset="0"/>
              <a:ea typeface="微软雅黑" panose="020B0503020204020204" pitchFamily="34" charset="-122"/>
              <a:cs typeface="Calibri" panose="020F0502020204030204" pitchFamily="34" charset="0"/>
            </a:endParaRPr>
          </a:p>
          <a:p>
            <a:pPr marL="5776" marR="71044">
              <a:lnSpc>
                <a:spcPts val="2738"/>
              </a:lnSpc>
              <a:spcBef>
                <a:spcPts val="98"/>
              </a:spcBef>
            </a:pPr>
            <a:r>
              <a:rPr lang="zh-CN" altLang="en-US" sz="2000" spc="-9" dirty="0">
                <a:latin typeface="Calibri" panose="020F0502020204030204" pitchFamily="34" charset="0"/>
                <a:ea typeface="微软雅黑" panose="020B0503020204020204" pitchFamily="34" charset="-122"/>
                <a:cs typeface="Calibri" panose="020F0502020204030204" pitchFamily="34" charset="0"/>
              </a:rPr>
              <a:t>缓存块大小</a:t>
            </a:r>
            <a:r>
              <a:rPr lang="en-US" altLang="zh-CN" sz="2000" spc="-9" dirty="0">
                <a:latin typeface="Calibri" panose="020F0502020204030204" pitchFamily="34" charset="0"/>
                <a:ea typeface="微软雅黑" panose="020B0503020204020204" pitchFamily="34" charset="-122"/>
                <a:cs typeface="Calibri" panose="020F0502020204030204" pitchFamily="34" charset="0"/>
              </a:rPr>
              <a:t>:</a:t>
            </a:r>
            <a:r>
              <a:rPr sz="2000" spc="11" dirty="0">
                <a:latin typeface="Calibri" panose="020F0502020204030204" pitchFamily="34" charset="0"/>
                <a:ea typeface="微软雅黑" panose="020B0503020204020204" pitchFamily="34" charset="-122"/>
                <a:cs typeface="Calibri" panose="020F0502020204030204" pitchFamily="34" charset="0"/>
              </a:rPr>
              <a:t>128B </a:t>
            </a:r>
            <a:r>
              <a:rPr sz="2000" spc="43" dirty="0">
                <a:latin typeface="Calibri" panose="020F0502020204030204" pitchFamily="34" charset="0"/>
                <a:ea typeface="微软雅黑" panose="020B0503020204020204" pitchFamily="34" charset="-122"/>
                <a:cs typeface="Calibri" panose="020F0502020204030204" pitchFamily="34" charset="0"/>
              </a:rPr>
              <a:t>blocks </a:t>
            </a:r>
            <a:r>
              <a:rPr sz="2000" spc="-20" dirty="0">
                <a:latin typeface="Calibri" panose="020F0502020204030204" pitchFamily="34" charset="0"/>
                <a:ea typeface="微软雅黑" panose="020B0503020204020204" pitchFamily="34" charset="-122"/>
                <a:cs typeface="Calibri" panose="020F0502020204030204" pitchFamily="34" charset="0"/>
              </a:rPr>
              <a:t>(for  </a:t>
            </a:r>
            <a:r>
              <a:rPr sz="2000" spc="-9" dirty="0">
                <a:latin typeface="Calibri" panose="020F0502020204030204" pitchFamily="34" charset="0"/>
                <a:ea typeface="微软雅黑" panose="020B0503020204020204" pitchFamily="34" charset="-122"/>
                <a:cs typeface="Calibri" panose="020F0502020204030204" pitchFamily="34" charset="0"/>
              </a:rPr>
              <a:t>caches),</a:t>
            </a:r>
            <a:endParaRPr sz="2000" dirty="0">
              <a:latin typeface="Calibri" panose="020F0502020204030204" pitchFamily="34" charset="0"/>
              <a:ea typeface="微软雅黑" panose="020B0503020204020204" pitchFamily="34" charset="-122"/>
              <a:cs typeface="Calibri" panose="020F0502020204030204" pitchFamily="34" charset="0"/>
            </a:endParaRPr>
          </a:p>
          <a:p>
            <a:pPr marL="5776">
              <a:lnSpc>
                <a:spcPts val="2647"/>
              </a:lnSpc>
            </a:pPr>
            <a:r>
              <a:rPr sz="2000" spc="23" dirty="0">
                <a:latin typeface="Calibri" panose="020F0502020204030204" pitchFamily="34" charset="0"/>
                <a:ea typeface="微软雅黑" panose="020B0503020204020204" pitchFamily="34" charset="-122"/>
                <a:cs typeface="Calibri" panose="020F0502020204030204" pitchFamily="34" charset="0"/>
              </a:rPr>
              <a:t>4B </a:t>
            </a:r>
            <a:r>
              <a:rPr sz="2000" spc="34" dirty="0">
                <a:latin typeface="Calibri" panose="020F0502020204030204" pitchFamily="34" charset="0"/>
                <a:ea typeface="微软雅黑" panose="020B0503020204020204" pitchFamily="34" charset="-122"/>
                <a:cs typeface="Calibri" panose="020F0502020204030204" pitchFamily="34" charset="0"/>
              </a:rPr>
              <a:t>words </a:t>
            </a:r>
            <a:r>
              <a:rPr sz="2000" spc="-20" dirty="0">
                <a:latin typeface="Calibri" panose="020F0502020204030204" pitchFamily="34" charset="0"/>
                <a:ea typeface="微软雅黑" panose="020B0503020204020204" pitchFamily="34" charset="-122"/>
                <a:cs typeface="Calibri" panose="020F0502020204030204" pitchFamily="34" charset="0"/>
              </a:rPr>
              <a:t>(for</a:t>
            </a:r>
            <a:r>
              <a:rPr sz="2000" spc="-80" dirty="0">
                <a:latin typeface="Calibri" panose="020F0502020204030204" pitchFamily="34" charset="0"/>
                <a:ea typeface="微软雅黑" panose="020B0503020204020204" pitchFamily="34" charset="-122"/>
                <a:cs typeface="Calibri" panose="020F0502020204030204" pitchFamily="34" charset="0"/>
              </a:rPr>
              <a:t> </a:t>
            </a:r>
            <a:r>
              <a:rPr sz="2000" spc="20" dirty="0">
                <a:latin typeface="Calibri" panose="020F0502020204030204" pitchFamily="34" charset="0"/>
                <a:ea typeface="微软雅黑" panose="020B0503020204020204" pitchFamily="34" charset="-122"/>
                <a:cs typeface="Calibri" panose="020F0502020204030204" pitchFamily="34" charset="0"/>
              </a:rPr>
              <a:t>lw/sw)</a:t>
            </a:r>
            <a:endParaRPr sz="2000" dirty="0">
              <a:latin typeface="Calibri" panose="020F0502020204030204" pitchFamily="34" charset="0"/>
              <a:ea typeface="微软雅黑" panose="020B0503020204020204" pitchFamily="34" charset="-122"/>
              <a:cs typeface="Calibri" panose="020F0502020204030204" pitchFamily="34" charset="0"/>
            </a:endParaRPr>
          </a:p>
        </p:txBody>
      </p:sp>
      <p:sp>
        <p:nvSpPr>
          <p:cNvPr id="8" name="object 8"/>
          <p:cNvSpPr txBox="1"/>
          <p:nvPr/>
        </p:nvSpPr>
        <p:spPr>
          <a:xfrm>
            <a:off x="3346624" y="3689436"/>
            <a:ext cx="211126" cy="912173"/>
          </a:xfrm>
          <a:prstGeom prst="rect">
            <a:avLst/>
          </a:prstGeom>
        </p:spPr>
        <p:txBody>
          <a:bodyPr vert="horz" wrap="square" lIns="0" tIns="0" rIns="0" bIns="0" rtlCol="0">
            <a:spAutoFit/>
          </a:bodyPr>
          <a:lstStyle/>
          <a:p>
            <a:pPr>
              <a:lnSpc>
                <a:spcPts val="1553"/>
              </a:lnSpc>
            </a:pPr>
            <a:r>
              <a:rPr sz="1342" spc="2" dirty="0">
                <a:latin typeface="Calibri"/>
                <a:cs typeface="Calibri"/>
              </a:rPr>
              <a:t>e</a:t>
            </a:r>
            <a:r>
              <a:rPr sz="1342" spc="-43" dirty="0">
                <a:latin typeface="Calibri"/>
                <a:cs typeface="Calibri"/>
              </a:rPr>
              <a:t> </a:t>
            </a:r>
            <a:r>
              <a:rPr sz="1342" spc="2" dirty="0">
                <a:latin typeface="Calibri"/>
                <a:cs typeface="Calibri"/>
              </a:rPr>
              <a:t>2</a:t>
            </a:r>
            <a:endParaRPr sz="1342">
              <a:latin typeface="Calibri"/>
              <a:cs typeface="Calibri"/>
            </a:endParaRPr>
          </a:p>
          <a:p>
            <a:pPr>
              <a:lnSpc>
                <a:spcPct val="100000"/>
              </a:lnSpc>
            </a:pPr>
            <a:endParaRPr sz="1637">
              <a:latin typeface="Calibri"/>
              <a:cs typeface="Calibri"/>
            </a:endParaRPr>
          </a:p>
          <a:p>
            <a:pPr>
              <a:spcBef>
                <a:spcPts val="7"/>
              </a:spcBef>
            </a:pPr>
            <a:endParaRPr sz="1615">
              <a:latin typeface="Calibri"/>
              <a:cs typeface="Calibri"/>
            </a:endParaRPr>
          </a:p>
          <a:p>
            <a:pPr>
              <a:lnSpc>
                <a:spcPct val="100000"/>
              </a:lnSpc>
            </a:pPr>
            <a:r>
              <a:rPr sz="1342" spc="2" dirty="0">
                <a:latin typeface="Calibri"/>
                <a:cs typeface="Calibri"/>
              </a:rPr>
              <a:t>e</a:t>
            </a:r>
            <a:r>
              <a:rPr sz="1342" spc="-43" dirty="0">
                <a:latin typeface="Calibri"/>
                <a:cs typeface="Calibri"/>
              </a:rPr>
              <a:t> </a:t>
            </a:r>
            <a:r>
              <a:rPr sz="1342" spc="2" dirty="0">
                <a:latin typeface="Calibri"/>
                <a:cs typeface="Calibri"/>
              </a:rPr>
              <a:t>1</a:t>
            </a:r>
            <a:endParaRPr sz="1342">
              <a:latin typeface="Calibri"/>
              <a:cs typeface="Calibri"/>
            </a:endParaRPr>
          </a:p>
        </p:txBody>
      </p:sp>
      <p:sp>
        <p:nvSpPr>
          <p:cNvPr id="9" name="object 9"/>
          <p:cNvSpPr/>
          <p:nvPr/>
        </p:nvSpPr>
        <p:spPr>
          <a:xfrm>
            <a:off x="2825756" y="2939951"/>
            <a:ext cx="157166" cy="2914650"/>
          </a:xfrm>
          <a:prstGeom prst="rect">
            <a:avLst/>
          </a:prstGeom>
          <a:blipFill>
            <a:blip r:embed="rId2" cstate="print"/>
            <a:stretch>
              <a:fillRect/>
            </a:stretch>
          </a:blipFill>
        </p:spPr>
        <p:txBody>
          <a:bodyPr wrap="square" lIns="0" tIns="0" rIns="0" bIns="0" rtlCol="0"/>
          <a:lstStyle/>
          <a:p>
            <a:endParaRPr sz="819"/>
          </a:p>
        </p:txBody>
      </p:sp>
      <p:sp>
        <p:nvSpPr>
          <p:cNvPr id="10" name="object 10"/>
          <p:cNvSpPr/>
          <p:nvPr/>
        </p:nvSpPr>
        <p:spPr>
          <a:xfrm>
            <a:off x="2904339" y="3000002"/>
            <a:ext cx="0" cy="2766017"/>
          </a:xfrm>
          <a:custGeom>
            <a:avLst/>
            <a:gdLst/>
            <a:ahLst/>
            <a:cxnLst/>
            <a:rect l="l" t="t" r="r" b="b"/>
            <a:pathLst>
              <a:path h="6081395">
                <a:moveTo>
                  <a:pt x="0" y="0"/>
                </a:moveTo>
                <a:lnTo>
                  <a:pt x="0" y="6081298"/>
                </a:lnTo>
              </a:path>
            </a:pathLst>
          </a:custGeom>
          <a:ln w="41883">
            <a:solidFill>
              <a:srgbClr val="4F81BD"/>
            </a:solidFill>
          </a:ln>
        </p:spPr>
        <p:txBody>
          <a:bodyPr wrap="square" lIns="0" tIns="0" rIns="0" bIns="0" rtlCol="0"/>
          <a:lstStyle/>
          <a:p>
            <a:endParaRPr sz="819"/>
          </a:p>
        </p:txBody>
      </p:sp>
      <p:sp>
        <p:nvSpPr>
          <p:cNvPr id="11" name="object 11"/>
          <p:cNvSpPr/>
          <p:nvPr/>
        </p:nvSpPr>
        <p:spPr>
          <a:xfrm>
            <a:off x="2854420" y="5711813"/>
            <a:ext cx="99838" cy="99925"/>
          </a:xfrm>
          <a:prstGeom prst="rect">
            <a:avLst/>
          </a:prstGeom>
          <a:blipFill>
            <a:blip r:embed="rId3" cstate="print"/>
            <a:stretch>
              <a:fillRect/>
            </a:stretch>
          </a:blipFill>
        </p:spPr>
        <p:txBody>
          <a:bodyPr wrap="square" lIns="0" tIns="0" rIns="0" bIns="0" rtlCol="0"/>
          <a:lstStyle/>
          <a:p>
            <a:endParaRPr sz="819"/>
          </a:p>
        </p:txBody>
      </p:sp>
      <p:sp>
        <p:nvSpPr>
          <p:cNvPr id="12" name="object 12"/>
          <p:cNvSpPr/>
          <p:nvPr/>
        </p:nvSpPr>
        <p:spPr>
          <a:xfrm>
            <a:off x="2854420" y="2954238"/>
            <a:ext cx="99838" cy="99925"/>
          </a:xfrm>
          <a:prstGeom prst="rect">
            <a:avLst/>
          </a:prstGeom>
          <a:blipFill>
            <a:blip r:embed="rId4" cstate="print"/>
            <a:stretch>
              <a:fillRect/>
            </a:stretch>
          </a:blipFill>
        </p:spPr>
        <p:txBody>
          <a:bodyPr wrap="square" lIns="0" tIns="0" rIns="0" bIns="0" rtlCol="0"/>
          <a:lstStyle/>
          <a:p>
            <a:endParaRPr sz="819"/>
          </a:p>
        </p:txBody>
      </p:sp>
      <p:sp>
        <p:nvSpPr>
          <p:cNvPr id="13" name="object 13"/>
          <p:cNvSpPr txBox="1"/>
          <p:nvPr/>
        </p:nvSpPr>
        <p:spPr>
          <a:xfrm>
            <a:off x="2589786" y="4175518"/>
            <a:ext cx="233654" cy="419769"/>
          </a:xfrm>
          <a:prstGeom prst="rect">
            <a:avLst/>
          </a:prstGeom>
        </p:spPr>
        <p:txBody>
          <a:bodyPr vert="horz" wrap="square" lIns="0" tIns="6642" rIns="0" bIns="0" rtlCol="0">
            <a:spAutoFit/>
          </a:bodyPr>
          <a:lstStyle/>
          <a:p>
            <a:pPr marL="5776">
              <a:spcBef>
                <a:spcPts val="52"/>
              </a:spcBef>
            </a:pPr>
            <a:r>
              <a:rPr sz="1342" spc="2" dirty="0">
                <a:latin typeface="Calibri"/>
                <a:cs typeface="Calibri"/>
              </a:rPr>
              <a:t>16</a:t>
            </a:r>
            <a:endParaRPr sz="1342">
              <a:latin typeface="Calibri"/>
              <a:cs typeface="Calibri"/>
            </a:endParaRPr>
          </a:p>
          <a:p>
            <a:pPr marL="5776">
              <a:spcBef>
                <a:spcPts val="41"/>
              </a:spcBef>
            </a:pPr>
            <a:r>
              <a:rPr sz="1342" dirty="0">
                <a:latin typeface="Calibri"/>
                <a:cs typeface="Calibri"/>
              </a:rPr>
              <a:t>K</a:t>
            </a:r>
            <a:r>
              <a:rPr sz="1342" spc="2" dirty="0">
                <a:latin typeface="Calibri"/>
                <a:cs typeface="Calibri"/>
              </a:rPr>
              <a:t>iB</a:t>
            </a:r>
            <a:endParaRPr sz="1342">
              <a:latin typeface="Calibri"/>
              <a:cs typeface="Calibri"/>
            </a:endParaRPr>
          </a:p>
        </p:txBody>
      </p:sp>
      <p:graphicFrame>
        <p:nvGraphicFramePr>
          <p:cNvPr id="14" name="object 14"/>
          <p:cNvGraphicFramePr>
            <a:graphicFrameLocks noGrp="1"/>
          </p:cNvGraphicFramePr>
          <p:nvPr/>
        </p:nvGraphicFramePr>
        <p:xfrm>
          <a:off x="7300912" y="2319157"/>
          <a:ext cx="1766992" cy="3524866"/>
        </p:xfrm>
        <a:graphic>
          <a:graphicData uri="http://schemas.openxmlformats.org/drawingml/2006/table">
            <a:tbl>
              <a:tblPr firstRow="1" bandRow="1">
                <a:tableStyleId>{2D5ABB26-0587-4C30-8999-92F81FD0307C}</a:tableStyleId>
              </a:tblPr>
              <a:tblGrid>
                <a:gridCol w="1766992">
                  <a:extLst>
                    <a:ext uri="{9D8B030D-6E8A-4147-A177-3AD203B41FA5}">
                      <a16:colId xmlns:a16="http://schemas.microsoft.com/office/drawing/2014/main" val="20000"/>
                    </a:ext>
                  </a:extLst>
                </a:gridCol>
              </a:tblGrid>
              <a:tr h="107701">
                <a:tc>
                  <a:txBody>
                    <a:bodyPr/>
                    <a:lstStyle/>
                    <a:p>
                      <a:pPr marL="826769">
                        <a:lnSpc>
                          <a:spcPts val="1755"/>
                        </a:lnSpc>
                      </a:pPr>
                      <a:r>
                        <a:rPr sz="900" spc="-15" dirty="0">
                          <a:latin typeface="Calibri"/>
                          <a:cs typeface="Calibri"/>
                        </a:rPr>
                        <a:t>Word</a:t>
                      </a:r>
                      <a:r>
                        <a:rPr sz="900" dirty="0">
                          <a:latin typeface="Calibri"/>
                          <a:cs typeface="Calibri"/>
                        </a:rPr>
                        <a:t> </a:t>
                      </a:r>
                      <a:r>
                        <a:rPr sz="900" spc="10" dirty="0">
                          <a:latin typeface="Calibri"/>
                          <a:cs typeface="Calibri"/>
                        </a:rPr>
                        <a:t>31</a:t>
                      </a:r>
                      <a:endParaRPr sz="9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107202">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107202">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r h="107202">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r h="107201">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4"/>
                  </a:ext>
                </a:extLst>
              </a:tr>
              <a:tr h="107202">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5"/>
                  </a:ext>
                </a:extLst>
              </a:tr>
              <a:tr h="107202">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6"/>
                  </a:ext>
                </a:extLst>
              </a:tr>
              <a:tr h="107201">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7"/>
                  </a:ext>
                </a:extLst>
              </a:tr>
              <a:tr h="107202">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8"/>
                  </a:ext>
                </a:extLst>
              </a:tr>
              <a:tr h="107202">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9"/>
                  </a:ext>
                </a:extLst>
              </a:tr>
              <a:tr h="107202">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10"/>
                  </a:ext>
                </a:extLst>
              </a:tr>
              <a:tr h="107201">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11"/>
                  </a:ext>
                </a:extLst>
              </a:tr>
              <a:tr h="107202">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12"/>
                  </a:ext>
                </a:extLst>
              </a:tr>
              <a:tr h="107202">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13"/>
                  </a:ext>
                </a:extLst>
              </a:tr>
              <a:tr h="107201">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14"/>
                  </a:ext>
                </a:extLst>
              </a:tr>
              <a:tr h="107202">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15"/>
                  </a:ext>
                </a:extLst>
              </a:tr>
              <a:tr h="107202">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16"/>
                  </a:ext>
                </a:extLst>
              </a:tr>
              <a:tr h="107201">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17"/>
                  </a:ext>
                </a:extLst>
              </a:tr>
              <a:tr h="107202">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18"/>
                  </a:ext>
                </a:extLst>
              </a:tr>
              <a:tr h="107202">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19"/>
                  </a:ext>
                </a:extLst>
              </a:tr>
              <a:tr h="107201">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20"/>
                  </a:ext>
                </a:extLst>
              </a:tr>
              <a:tr h="107202">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21"/>
                  </a:ext>
                </a:extLst>
              </a:tr>
              <a:tr h="107202">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22"/>
                  </a:ext>
                </a:extLst>
              </a:tr>
              <a:tr h="107201">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23"/>
                  </a:ext>
                </a:extLst>
              </a:tr>
              <a:tr h="107202">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24"/>
                  </a:ext>
                </a:extLst>
              </a:tr>
              <a:tr h="107202">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25"/>
                  </a:ext>
                </a:extLst>
              </a:tr>
              <a:tr h="107201">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26"/>
                  </a:ext>
                </a:extLst>
              </a:tr>
              <a:tr h="107202">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27"/>
                  </a:ext>
                </a:extLst>
              </a:tr>
              <a:tr h="107202">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28"/>
                  </a:ext>
                </a:extLst>
              </a:tr>
              <a:tr h="107202">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29"/>
                  </a:ext>
                </a:extLst>
              </a:tr>
              <a:tr h="107201">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30"/>
                  </a:ext>
                </a:extLst>
              </a:tr>
              <a:tr h="107202">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31"/>
                  </a:ext>
                </a:extLst>
              </a:tr>
            </a:tbl>
          </a:graphicData>
        </a:graphic>
      </p:graphicFrame>
      <p:graphicFrame>
        <p:nvGraphicFramePr>
          <p:cNvPr id="15" name="object 15"/>
          <p:cNvGraphicFramePr>
            <a:graphicFrameLocks noGrp="1"/>
          </p:cNvGraphicFramePr>
          <p:nvPr>
            <p:extLst>
              <p:ext uri="{D42A27DB-BD31-4B8C-83A1-F6EECF244321}">
                <p14:modId xmlns:p14="http://schemas.microsoft.com/office/powerpoint/2010/main" val="971920940"/>
              </p:ext>
            </p:extLst>
          </p:nvPr>
        </p:nvGraphicFramePr>
        <p:xfrm>
          <a:off x="3071812" y="2947806"/>
          <a:ext cx="1652909" cy="3300976"/>
        </p:xfrm>
        <a:graphic>
          <a:graphicData uri="http://schemas.openxmlformats.org/drawingml/2006/table">
            <a:tbl>
              <a:tblPr firstRow="1" bandRow="1">
                <a:tableStyleId>{2D5ABB26-0587-4C30-8999-92F81FD0307C}</a:tableStyleId>
              </a:tblPr>
              <a:tblGrid>
                <a:gridCol w="285064">
                  <a:extLst>
                    <a:ext uri="{9D8B030D-6E8A-4147-A177-3AD203B41FA5}">
                      <a16:colId xmlns:a16="http://schemas.microsoft.com/office/drawing/2014/main" val="20000"/>
                    </a:ext>
                  </a:extLst>
                </a:gridCol>
                <a:gridCol w="1085958">
                  <a:extLst>
                    <a:ext uri="{9D8B030D-6E8A-4147-A177-3AD203B41FA5}">
                      <a16:colId xmlns:a16="http://schemas.microsoft.com/office/drawing/2014/main" val="20001"/>
                    </a:ext>
                  </a:extLst>
                </a:gridCol>
                <a:gridCol w="281887">
                  <a:extLst>
                    <a:ext uri="{9D8B030D-6E8A-4147-A177-3AD203B41FA5}">
                      <a16:colId xmlns:a16="http://schemas.microsoft.com/office/drawing/2014/main" val="20002"/>
                    </a:ext>
                  </a:extLst>
                </a:gridCol>
              </a:tblGrid>
              <a:tr h="516019">
                <a:tc gridSpan="3">
                  <a:txBody>
                    <a:bodyPr/>
                    <a:lstStyle/>
                    <a:p>
                      <a:pPr marL="52069">
                        <a:lnSpc>
                          <a:spcPct val="100000"/>
                        </a:lnSpc>
                        <a:spcBef>
                          <a:spcPts val="265"/>
                        </a:spcBef>
                      </a:pPr>
                      <a:r>
                        <a:rPr sz="1300" spc="-15" dirty="0">
                          <a:latin typeface="Calibri"/>
                          <a:cs typeface="Calibri"/>
                        </a:rPr>
                        <a:t>Page</a:t>
                      </a:r>
                      <a:r>
                        <a:rPr sz="1300" spc="-5" dirty="0">
                          <a:latin typeface="Calibri"/>
                          <a:cs typeface="Calibri"/>
                        </a:rPr>
                        <a:t> </a:t>
                      </a:r>
                      <a:r>
                        <a:rPr sz="1300" spc="5" dirty="0">
                          <a:latin typeface="Calibri"/>
                          <a:cs typeface="Calibri"/>
                        </a:rPr>
                        <a:t>3</a:t>
                      </a:r>
                      <a:endParaRPr sz="1300">
                        <a:latin typeface="Calibri"/>
                        <a:cs typeface="Calibri"/>
                      </a:endParaRPr>
                    </a:p>
                  </a:txBody>
                  <a:tcPr marL="0" marR="0" marT="15307" marB="0">
                    <a:lnL w="28575">
                      <a:solidFill>
                        <a:srgbClr val="000000"/>
                      </a:solidFill>
                      <a:prstDash val="solid"/>
                    </a:lnL>
                    <a:lnR w="28575">
                      <a:solidFill>
                        <a:srgbClr val="000000"/>
                      </a:solidFill>
                      <a:prstDash val="solid"/>
                    </a:lnR>
                    <a:lnT w="28575">
                      <a:solidFill>
                        <a:srgbClr val="000000"/>
                      </a:solidFill>
                      <a:prstDash val="solid"/>
                    </a:lnT>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97165">
                <a:tc>
                  <a:txBody>
                    <a:bodyPr/>
                    <a:lstStyle/>
                    <a:p>
                      <a:pPr>
                        <a:lnSpc>
                          <a:spcPct val="100000"/>
                        </a:lnSpc>
                      </a:pPr>
                      <a:endParaRPr sz="1200">
                        <a:latin typeface="Times New Roman"/>
                        <a:cs typeface="Times New Roman"/>
                      </a:endParaRPr>
                    </a:p>
                  </a:txBody>
                  <a:tcPr marL="0" marR="0" marT="0" marB="0">
                    <a:lnL w="28575">
                      <a:solidFill>
                        <a:srgbClr val="000000"/>
                      </a:solidFill>
                      <a:prstDash val="solid"/>
                    </a:lnL>
                    <a:lnR w="53975">
                      <a:solidFill>
                        <a:srgbClr val="000000"/>
                      </a:solidFill>
                      <a:prstDash val="solid"/>
                    </a:lnR>
                    <a:lnB w="28575">
                      <a:solidFill>
                        <a:srgbClr val="000000"/>
                      </a:solidFill>
                      <a:prstDash val="solid"/>
                    </a:lnB>
                  </a:tcPr>
                </a:tc>
                <a:tc rowSpan="2">
                  <a:txBody>
                    <a:bodyPr/>
                    <a:lstStyle/>
                    <a:p>
                      <a:pPr marL="95885" marR="438784">
                        <a:lnSpc>
                          <a:spcPct val="102499"/>
                        </a:lnSpc>
                        <a:spcBef>
                          <a:spcPts val="560"/>
                        </a:spcBef>
                      </a:pPr>
                      <a:endParaRPr lang="en-US" altLang="zh-CN" sz="1800" spc="5" dirty="0">
                        <a:latin typeface="微软雅黑" panose="020B0503020204020204" pitchFamily="34" charset="-122"/>
                        <a:ea typeface="微软雅黑" panose="020B0503020204020204" pitchFamily="34" charset="-122"/>
                        <a:cs typeface="Calibri"/>
                      </a:endParaRPr>
                    </a:p>
                  </a:txBody>
                  <a:tcPr marL="0" marR="0" marT="32348" marB="0">
                    <a:lnL w="53975">
                      <a:solidFill>
                        <a:srgbClr val="000000"/>
                      </a:solidFill>
                      <a:prstDash val="solid"/>
                    </a:lnL>
                    <a:lnR w="53975">
                      <a:solidFill>
                        <a:srgbClr val="000000"/>
                      </a:solidFill>
                      <a:prstDash val="solid"/>
                    </a:lnR>
                    <a:lnT w="53975">
                      <a:solidFill>
                        <a:srgbClr val="000000"/>
                      </a:solidFill>
                      <a:prstDash val="solid"/>
                    </a:lnT>
                  </a:tcPr>
                </a:tc>
                <a:tc>
                  <a:txBody>
                    <a:bodyPr/>
                    <a:lstStyle/>
                    <a:p>
                      <a:pPr>
                        <a:lnSpc>
                          <a:spcPct val="100000"/>
                        </a:lnSpc>
                      </a:pPr>
                      <a:endParaRPr sz="1200">
                        <a:latin typeface="Times New Roman"/>
                        <a:cs typeface="Times New Roman"/>
                      </a:endParaRPr>
                    </a:p>
                  </a:txBody>
                  <a:tcPr marL="0" marR="0" marT="0" marB="0">
                    <a:lnL w="53975">
                      <a:solidFill>
                        <a:srgbClr val="000000"/>
                      </a:solidFill>
                      <a:prstDash val="solid"/>
                    </a:lnL>
                    <a:lnR w="28575">
                      <a:solidFill>
                        <a:srgbClr val="000000"/>
                      </a:solidFill>
                      <a:prstDash val="solid"/>
                    </a:lnR>
                    <a:lnB w="28575">
                      <a:solidFill>
                        <a:srgbClr val="000000"/>
                      </a:solidFill>
                      <a:prstDash val="solid"/>
                    </a:lnB>
                  </a:tcPr>
                </a:tc>
                <a:extLst>
                  <a:ext uri="{0D108BD9-81ED-4DB2-BD59-A6C34878D82A}">
                    <a16:rowId xmlns:a16="http://schemas.microsoft.com/office/drawing/2014/main" val="10001"/>
                  </a:ext>
                </a:extLst>
              </a:tr>
              <a:tr h="266439">
                <a:tc>
                  <a:txBody>
                    <a:bodyPr/>
                    <a:lstStyle/>
                    <a:p>
                      <a:pPr marR="21590" algn="r">
                        <a:lnSpc>
                          <a:spcPct val="100000"/>
                        </a:lnSpc>
                        <a:spcBef>
                          <a:spcPts val="285"/>
                        </a:spcBef>
                      </a:pPr>
                      <a:r>
                        <a:rPr sz="1300" spc="-65" dirty="0">
                          <a:latin typeface="Calibri"/>
                          <a:cs typeface="Calibri"/>
                        </a:rPr>
                        <a:t>P</a:t>
                      </a:r>
                      <a:r>
                        <a:rPr sz="1300" dirty="0">
                          <a:latin typeface="Calibri"/>
                          <a:cs typeface="Calibri"/>
                        </a:rPr>
                        <a:t>ag</a:t>
                      </a:r>
                    </a:p>
                  </a:txBody>
                  <a:tcPr marL="0" marR="0" marT="16463" marB="0">
                    <a:lnL w="28575">
                      <a:solidFill>
                        <a:srgbClr val="000000"/>
                      </a:solidFill>
                      <a:prstDash val="solid"/>
                    </a:lnL>
                    <a:lnR w="53975">
                      <a:solidFill>
                        <a:srgbClr val="000000"/>
                      </a:solidFill>
                      <a:prstDash val="solid"/>
                    </a:lnR>
                    <a:lnT w="28575">
                      <a:solidFill>
                        <a:srgbClr val="000000"/>
                      </a:solidFill>
                      <a:prstDash val="solid"/>
                    </a:lnT>
                  </a:tcPr>
                </a:tc>
                <a:tc vMerge="1">
                  <a:txBody>
                    <a:bodyPr/>
                    <a:lstStyle/>
                    <a:p>
                      <a:endParaRPr/>
                    </a:p>
                  </a:txBody>
                  <a:tcPr marL="0" marR="0" marT="71120" marB="0">
                    <a:lnL w="53975">
                      <a:solidFill>
                        <a:srgbClr val="000000"/>
                      </a:solidFill>
                      <a:prstDash val="solid"/>
                    </a:lnL>
                    <a:lnR w="53975">
                      <a:solidFill>
                        <a:srgbClr val="000000"/>
                      </a:solidFill>
                      <a:prstDash val="solid"/>
                    </a:lnR>
                    <a:lnT w="53975">
                      <a:solidFill>
                        <a:srgbClr val="000000"/>
                      </a:solidFill>
                      <a:prstDash val="solid"/>
                    </a:lnT>
                  </a:tcPr>
                </a:tc>
                <a:tc rowSpan="4">
                  <a:txBody>
                    <a:bodyPr/>
                    <a:lstStyle/>
                    <a:p>
                      <a:pPr>
                        <a:lnSpc>
                          <a:spcPct val="100000"/>
                        </a:lnSpc>
                      </a:pPr>
                      <a:endParaRPr sz="1500">
                        <a:latin typeface="Times New Roman"/>
                        <a:cs typeface="Times New Roman"/>
                      </a:endParaRPr>
                    </a:p>
                  </a:txBody>
                  <a:tcPr marL="0" marR="0" marT="0" marB="0">
                    <a:lnL w="539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r h="209550">
                <a:tc>
                  <a:txBody>
                    <a:bodyPr/>
                    <a:lstStyle/>
                    <a:p>
                      <a:pPr>
                        <a:lnSpc>
                          <a:spcPct val="100000"/>
                        </a:lnSpc>
                      </a:pPr>
                      <a:endParaRPr sz="1300" dirty="0">
                        <a:latin typeface="Times New Roman"/>
                        <a:cs typeface="Times New Roman"/>
                      </a:endParaRPr>
                    </a:p>
                  </a:txBody>
                  <a:tcPr marL="0" marR="0" marT="0" marB="0">
                    <a:lnL w="28575">
                      <a:solidFill>
                        <a:srgbClr val="000000"/>
                      </a:solidFill>
                      <a:prstDash val="solid"/>
                    </a:lnL>
                    <a:lnR w="53975">
                      <a:solidFill>
                        <a:srgbClr val="000000"/>
                      </a:solidFill>
                      <a:prstDash val="solid"/>
                    </a:lnR>
                  </a:tcPr>
                </a:tc>
                <a:tc>
                  <a:txBody>
                    <a:bodyPr/>
                    <a:lstStyle/>
                    <a:p>
                      <a:pPr marL="95885">
                        <a:lnSpc>
                          <a:spcPts val="3420"/>
                        </a:lnSpc>
                      </a:pPr>
                      <a:endParaRPr sz="1300" dirty="0">
                        <a:latin typeface="Calibri"/>
                        <a:cs typeface="Calibri"/>
                      </a:endParaRPr>
                    </a:p>
                  </a:txBody>
                  <a:tcPr marL="0" marR="0" marT="0" marB="0">
                    <a:lnL w="53975">
                      <a:solidFill>
                        <a:srgbClr val="000000"/>
                      </a:solidFill>
                      <a:prstDash val="solid"/>
                    </a:lnL>
                    <a:lnR w="53975">
                      <a:solidFill>
                        <a:srgbClr val="000000"/>
                      </a:solidFill>
                      <a:prstDash val="solid"/>
                    </a:lnR>
                  </a:tcPr>
                </a:tc>
                <a:tc vMerge="1">
                  <a:txBody>
                    <a:bodyPr/>
                    <a:lstStyle/>
                    <a:p>
                      <a:endParaRPr/>
                    </a:p>
                  </a:txBody>
                  <a:tcPr marL="0" marR="0" marT="0" marB="0">
                    <a:lnL w="539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r h="209550">
                <a:tc>
                  <a:txBody>
                    <a:bodyPr/>
                    <a:lstStyle/>
                    <a:p>
                      <a:pPr>
                        <a:lnSpc>
                          <a:spcPct val="100000"/>
                        </a:lnSpc>
                      </a:pPr>
                      <a:endParaRPr sz="1300" dirty="0">
                        <a:latin typeface="Times New Roman"/>
                        <a:cs typeface="Times New Roman"/>
                      </a:endParaRPr>
                    </a:p>
                  </a:txBody>
                  <a:tcPr marL="0" marR="0" marT="0" marB="0">
                    <a:lnL w="28575">
                      <a:solidFill>
                        <a:srgbClr val="000000"/>
                      </a:solidFill>
                      <a:prstDash val="solid"/>
                    </a:lnL>
                    <a:lnR w="53975">
                      <a:solidFill>
                        <a:srgbClr val="000000"/>
                      </a:solidFill>
                      <a:prstDash val="solid"/>
                    </a:lnR>
                  </a:tcPr>
                </a:tc>
                <a:tc>
                  <a:txBody>
                    <a:bodyPr/>
                    <a:lstStyle/>
                    <a:p>
                      <a:pPr marL="95885">
                        <a:lnSpc>
                          <a:spcPts val="3420"/>
                        </a:lnSpc>
                      </a:pPr>
                      <a:endParaRPr sz="1300" dirty="0">
                        <a:latin typeface="Calibri"/>
                        <a:cs typeface="Calibri"/>
                      </a:endParaRPr>
                    </a:p>
                  </a:txBody>
                  <a:tcPr marL="0" marR="0" marT="0" marB="0">
                    <a:lnL w="53975">
                      <a:solidFill>
                        <a:srgbClr val="000000"/>
                      </a:solidFill>
                      <a:prstDash val="solid"/>
                    </a:lnL>
                    <a:lnR w="53975">
                      <a:solidFill>
                        <a:srgbClr val="000000"/>
                      </a:solidFill>
                      <a:prstDash val="solid"/>
                    </a:lnR>
                  </a:tcPr>
                </a:tc>
                <a:tc vMerge="1">
                  <a:txBody>
                    <a:bodyPr/>
                    <a:lstStyle/>
                    <a:p>
                      <a:endParaRPr/>
                    </a:p>
                  </a:txBody>
                  <a:tcPr marL="0" marR="0" marT="0" marB="0">
                    <a:lnL w="539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4"/>
                  </a:ext>
                </a:extLst>
              </a:tr>
              <a:tr h="27645">
                <a:tc>
                  <a:txBody>
                    <a:bodyPr/>
                    <a:lstStyle/>
                    <a:p>
                      <a:pPr>
                        <a:lnSpc>
                          <a:spcPct val="100000"/>
                        </a:lnSpc>
                      </a:pPr>
                      <a:endParaRPr sz="100">
                        <a:latin typeface="Times New Roman"/>
                        <a:cs typeface="Times New Roman"/>
                      </a:endParaRPr>
                    </a:p>
                  </a:txBody>
                  <a:tcPr marL="0" marR="0" marT="0" marB="0">
                    <a:lnL w="28575">
                      <a:solidFill>
                        <a:srgbClr val="000000"/>
                      </a:solidFill>
                      <a:prstDash val="solid"/>
                    </a:lnL>
                    <a:lnR w="53975">
                      <a:solidFill>
                        <a:srgbClr val="000000"/>
                      </a:solidFill>
                      <a:prstDash val="solid"/>
                    </a:lnR>
                    <a:lnB w="28575">
                      <a:solidFill>
                        <a:srgbClr val="000000"/>
                      </a:solidFill>
                      <a:prstDash val="solid"/>
                    </a:lnB>
                  </a:tcPr>
                </a:tc>
                <a:tc rowSpan="2">
                  <a:txBody>
                    <a:bodyPr/>
                    <a:lstStyle/>
                    <a:p>
                      <a:pPr marL="95885">
                        <a:lnSpc>
                          <a:spcPts val="3420"/>
                        </a:lnSpc>
                      </a:pPr>
                      <a:endParaRPr sz="1300" dirty="0">
                        <a:latin typeface="Calibri"/>
                        <a:cs typeface="Calibri"/>
                      </a:endParaRPr>
                    </a:p>
                  </a:txBody>
                  <a:tcPr marL="0" marR="0" marT="0" marB="0">
                    <a:lnL w="53975">
                      <a:solidFill>
                        <a:srgbClr val="000000"/>
                      </a:solidFill>
                      <a:prstDash val="solid"/>
                    </a:lnL>
                    <a:lnR w="53975">
                      <a:solidFill>
                        <a:srgbClr val="000000"/>
                      </a:solidFill>
                      <a:prstDash val="solid"/>
                    </a:lnR>
                  </a:tcPr>
                </a:tc>
                <a:tc vMerge="1">
                  <a:txBody>
                    <a:bodyPr/>
                    <a:lstStyle/>
                    <a:p>
                      <a:endParaRPr/>
                    </a:p>
                  </a:txBody>
                  <a:tcPr marL="0" marR="0" marT="0" marB="0">
                    <a:lnL w="539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5"/>
                  </a:ext>
                </a:extLst>
              </a:tr>
              <a:tr h="391455">
                <a:tc>
                  <a:txBody>
                    <a:bodyPr/>
                    <a:lstStyle/>
                    <a:p>
                      <a:pPr marR="21590" algn="r">
                        <a:lnSpc>
                          <a:spcPct val="100000"/>
                        </a:lnSpc>
                        <a:spcBef>
                          <a:spcPts val="225"/>
                        </a:spcBef>
                      </a:pPr>
                      <a:r>
                        <a:rPr sz="1300" spc="-65" dirty="0">
                          <a:latin typeface="Calibri"/>
                          <a:cs typeface="Calibri"/>
                        </a:rPr>
                        <a:t>P</a:t>
                      </a:r>
                      <a:r>
                        <a:rPr sz="1300" dirty="0">
                          <a:latin typeface="Calibri"/>
                          <a:cs typeface="Calibri"/>
                        </a:rPr>
                        <a:t>ag</a:t>
                      </a:r>
                      <a:r>
                        <a:rPr lang="en-US" sz="1300" dirty="0">
                          <a:latin typeface="Calibri"/>
                          <a:cs typeface="Calibri"/>
                        </a:rPr>
                        <a:t>e1</a:t>
                      </a:r>
                      <a:endParaRPr sz="1300" dirty="0">
                        <a:latin typeface="Calibri"/>
                        <a:cs typeface="Calibri"/>
                      </a:endParaRPr>
                    </a:p>
                  </a:txBody>
                  <a:tcPr marL="0" marR="0" marT="12997" marB="0">
                    <a:lnL w="28575">
                      <a:solidFill>
                        <a:srgbClr val="000000"/>
                      </a:solidFill>
                      <a:prstDash val="solid"/>
                    </a:lnL>
                    <a:lnR w="53975">
                      <a:solidFill>
                        <a:srgbClr val="000000"/>
                      </a:solidFill>
                      <a:prstDash val="solid"/>
                    </a:lnR>
                    <a:lnT w="28575">
                      <a:solidFill>
                        <a:srgbClr val="000000"/>
                      </a:solidFill>
                      <a:prstDash val="solid"/>
                    </a:lnT>
                  </a:tcPr>
                </a:tc>
                <a:tc vMerge="1">
                  <a:txBody>
                    <a:bodyPr/>
                    <a:lstStyle/>
                    <a:p>
                      <a:endParaRPr/>
                    </a:p>
                  </a:txBody>
                  <a:tcPr marL="0" marR="0" marT="0" marB="0">
                    <a:lnL w="53975">
                      <a:solidFill>
                        <a:srgbClr val="000000"/>
                      </a:solidFill>
                      <a:prstDash val="solid"/>
                    </a:lnL>
                    <a:lnR w="53975">
                      <a:solidFill>
                        <a:srgbClr val="000000"/>
                      </a:solidFill>
                      <a:prstDash val="solid"/>
                    </a:lnR>
                  </a:tcPr>
                </a:tc>
                <a:tc rowSpan="2">
                  <a:txBody>
                    <a:bodyPr/>
                    <a:lstStyle/>
                    <a:p>
                      <a:pPr>
                        <a:lnSpc>
                          <a:spcPct val="100000"/>
                        </a:lnSpc>
                      </a:pPr>
                      <a:endParaRPr sz="1500">
                        <a:latin typeface="Times New Roman"/>
                        <a:cs typeface="Times New Roman"/>
                      </a:endParaRPr>
                    </a:p>
                  </a:txBody>
                  <a:tcPr marL="0" marR="0" marT="0" marB="0">
                    <a:lnL w="53975">
                      <a:solidFill>
                        <a:srgbClr val="000000"/>
                      </a:solidFill>
                      <a:prstDash val="solid"/>
                    </a:lnL>
                    <a:lnR w="28575">
                      <a:solidFill>
                        <a:srgbClr val="000000"/>
                      </a:solidFill>
                      <a:prstDash val="solid"/>
                    </a:lnR>
                    <a:lnT w="28575">
                      <a:solidFill>
                        <a:srgbClr val="000000"/>
                      </a:solidFill>
                      <a:prstDash val="solid"/>
                    </a:lnT>
                  </a:tcPr>
                </a:tc>
                <a:extLst>
                  <a:ext uri="{0D108BD9-81ED-4DB2-BD59-A6C34878D82A}">
                    <a16:rowId xmlns:a16="http://schemas.microsoft.com/office/drawing/2014/main" val="10006"/>
                  </a:ext>
                </a:extLst>
              </a:tr>
              <a:tr h="252675">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53975">
                      <a:solidFill>
                        <a:srgbClr val="000000"/>
                      </a:solidFill>
                      <a:prstDash val="solid"/>
                    </a:lnR>
                  </a:tcPr>
                </a:tc>
                <a:tc>
                  <a:txBody>
                    <a:bodyPr/>
                    <a:lstStyle/>
                    <a:p>
                      <a:pPr marL="95885">
                        <a:lnSpc>
                          <a:spcPts val="3420"/>
                        </a:lnSpc>
                      </a:pPr>
                      <a:r>
                        <a:rPr sz="1300" spc="-605" dirty="0">
                          <a:latin typeface="Calibri"/>
                          <a:cs typeface="Calibri"/>
                        </a:rPr>
                        <a:t>-­‐ </a:t>
                      </a:r>
                      <a:r>
                        <a:rPr sz="1300" spc="5" dirty="0">
                          <a:latin typeface="Calibri"/>
                          <a:cs typeface="Calibri"/>
                        </a:rPr>
                        <a:t>4096</a:t>
                      </a:r>
                      <a:r>
                        <a:rPr sz="1300" spc="-35" dirty="0">
                          <a:latin typeface="Calibri"/>
                          <a:cs typeface="Calibri"/>
                        </a:rPr>
                        <a:t> </a:t>
                      </a:r>
                      <a:r>
                        <a:rPr sz="1300" spc="-30" dirty="0">
                          <a:latin typeface="Calibri"/>
                          <a:cs typeface="Calibri"/>
                        </a:rPr>
                        <a:t>Words</a:t>
                      </a:r>
                      <a:endParaRPr sz="1300">
                        <a:latin typeface="Calibri"/>
                        <a:cs typeface="Calibri"/>
                      </a:endParaRPr>
                    </a:p>
                  </a:txBody>
                  <a:tcPr marL="0" marR="0" marT="0" marB="0">
                    <a:lnL w="53975">
                      <a:solidFill>
                        <a:srgbClr val="000000"/>
                      </a:solidFill>
                      <a:prstDash val="solid"/>
                    </a:lnL>
                    <a:lnR w="53975">
                      <a:solidFill>
                        <a:srgbClr val="000000"/>
                      </a:solidFill>
                      <a:prstDash val="solid"/>
                    </a:lnR>
                    <a:lnB w="53975">
                      <a:solidFill>
                        <a:srgbClr val="000000"/>
                      </a:solidFill>
                      <a:prstDash val="solid"/>
                    </a:lnB>
                  </a:tcPr>
                </a:tc>
                <a:tc vMerge="1">
                  <a:txBody>
                    <a:bodyPr/>
                    <a:lstStyle/>
                    <a:p>
                      <a:endParaRPr/>
                    </a:p>
                  </a:txBody>
                  <a:tcPr marL="0" marR="0" marT="0" marB="0">
                    <a:lnL w="53975">
                      <a:solidFill>
                        <a:srgbClr val="000000"/>
                      </a:solidFill>
                      <a:prstDash val="solid"/>
                    </a:lnL>
                    <a:lnR w="28575">
                      <a:solidFill>
                        <a:srgbClr val="000000"/>
                      </a:solidFill>
                      <a:prstDash val="solid"/>
                    </a:lnR>
                    <a:lnT w="28575">
                      <a:solidFill>
                        <a:srgbClr val="000000"/>
                      </a:solidFill>
                      <a:prstDash val="solid"/>
                    </a:lnT>
                  </a:tcPr>
                </a:tc>
                <a:extLst>
                  <a:ext uri="{0D108BD9-81ED-4DB2-BD59-A6C34878D82A}">
                    <a16:rowId xmlns:a16="http://schemas.microsoft.com/office/drawing/2014/main" val="10007"/>
                  </a:ext>
                </a:extLst>
              </a:tr>
              <a:tr h="69054">
                <a:tc gridSpan="3">
                  <a:txBody>
                    <a:bodyPr/>
                    <a:lstStyle/>
                    <a:p>
                      <a:pPr>
                        <a:lnSpc>
                          <a:spcPct val="100000"/>
                        </a:lnSpc>
                      </a:pPr>
                      <a:endParaRPr sz="4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8"/>
                  </a:ext>
                </a:extLst>
              </a:tr>
              <a:tr h="713184">
                <a:tc gridSpan="3">
                  <a:txBody>
                    <a:bodyPr/>
                    <a:lstStyle/>
                    <a:p>
                      <a:pPr marL="52069">
                        <a:lnSpc>
                          <a:spcPct val="100000"/>
                        </a:lnSpc>
                        <a:spcBef>
                          <a:spcPts val="244"/>
                        </a:spcBef>
                      </a:pPr>
                      <a:r>
                        <a:rPr sz="1300" spc="-15" dirty="0">
                          <a:latin typeface="Calibri"/>
                          <a:cs typeface="Calibri"/>
                        </a:rPr>
                        <a:t>Page</a:t>
                      </a:r>
                      <a:r>
                        <a:rPr sz="1300" spc="-5" dirty="0">
                          <a:latin typeface="Calibri"/>
                          <a:cs typeface="Calibri"/>
                        </a:rPr>
                        <a:t> </a:t>
                      </a:r>
                      <a:r>
                        <a:rPr sz="1300" spc="5" dirty="0">
                          <a:latin typeface="Calibri"/>
                          <a:cs typeface="Calibri"/>
                        </a:rPr>
                        <a:t>0</a:t>
                      </a:r>
                      <a:endParaRPr sz="1300" dirty="0">
                        <a:latin typeface="Calibri"/>
                        <a:cs typeface="Calibri"/>
                      </a:endParaRPr>
                    </a:p>
                  </a:txBody>
                  <a:tcPr marL="0" marR="0" marT="14152"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9"/>
                  </a:ext>
                </a:extLst>
              </a:tr>
            </a:tbl>
          </a:graphicData>
        </a:graphic>
      </p:graphicFrame>
      <p:graphicFrame>
        <p:nvGraphicFramePr>
          <p:cNvPr id="16" name="object 16"/>
          <p:cNvGraphicFramePr>
            <a:graphicFrameLocks noGrp="1"/>
          </p:cNvGraphicFramePr>
          <p:nvPr>
            <p:extLst>
              <p:ext uri="{D42A27DB-BD31-4B8C-83A1-F6EECF244321}">
                <p14:modId xmlns:p14="http://schemas.microsoft.com/office/powerpoint/2010/main" val="3392926715"/>
              </p:ext>
            </p:extLst>
          </p:nvPr>
        </p:nvGraphicFramePr>
        <p:xfrm>
          <a:off x="5072062" y="2319157"/>
          <a:ext cx="1767281" cy="3526769"/>
        </p:xfrm>
        <a:graphic>
          <a:graphicData uri="http://schemas.openxmlformats.org/drawingml/2006/table">
            <a:tbl>
              <a:tblPr firstRow="1" bandRow="1">
                <a:tableStyleId>{2D5ABB26-0587-4C30-8999-92F81FD0307C}</a:tableStyleId>
              </a:tblPr>
              <a:tblGrid>
                <a:gridCol w="148010">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179111">
                  <a:extLst>
                    <a:ext uri="{9D8B030D-6E8A-4147-A177-3AD203B41FA5}">
                      <a16:colId xmlns:a16="http://schemas.microsoft.com/office/drawing/2014/main" val="20002"/>
                    </a:ext>
                  </a:extLst>
                </a:gridCol>
              </a:tblGrid>
              <a:tr h="107701">
                <a:tc gridSpan="3">
                  <a:txBody>
                    <a:bodyPr/>
                    <a:lstStyle/>
                    <a:p>
                      <a:pPr marL="575310">
                        <a:lnSpc>
                          <a:spcPts val="1755"/>
                        </a:lnSpc>
                      </a:pPr>
                      <a:r>
                        <a:rPr sz="900" spc="5" dirty="0">
                          <a:latin typeface="Calibri"/>
                          <a:cs typeface="Calibri"/>
                        </a:rPr>
                        <a:t>Block</a:t>
                      </a:r>
                      <a:r>
                        <a:rPr sz="900" spc="-5" dirty="0">
                          <a:latin typeface="Calibri"/>
                          <a:cs typeface="Calibri"/>
                        </a:rPr>
                        <a:t> </a:t>
                      </a:r>
                      <a:r>
                        <a:rPr sz="900" spc="10" dirty="0">
                          <a:latin typeface="Calibri"/>
                          <a:cs typeface="Calibri"/>
                        </a:rPr>
                        <a:t>31</a:t>
                      </a:r>
                      <a:endParaRPr sz="900">
                        <a:latin typeface="Calibri"/>
                        <a:cs typeface="Calibri"/>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07202">
                <a:tc gridSpan="3">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107202">
                <a:tc gridSpan="3">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2"/>
                  </a:ext>
                </a:extLst>
              </a:tr>
              <a:tr h="107202">
                <a:tc gridSpan="3">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r h="107201">
                <a:tc gridSpan="3">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4"/>
                  </a:ext>
                </a:extLst>
              </a:tr>
              <a:tr h="107202">
                <a:tc gridSpan="3">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r h="107202">
                <a:tc gridSpan="3">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6"/>
                  </a:ext>
                </a:extLst>
              </a:tr>
              <a:tr h="51356">
                <a:tc gridSpan="3">
                  <a:txBody>
                    <a:bodyPr/>
                    <a:lstStyle/>
                    <a:p>
                      <a:pPr>
                        <a:lnSpc>
                          <a:spcPct val="100000"/>
                        </a:lnSpc>
                      </a:pPr>
                      <a:endParaRPr sz="2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0">
                <a:tc>
                  <a:txBody>
                    <a:bodyPr/>
                    <a:lstStyle/>
                    <a:p>
                      <a:pPr>
                        <a:lnSpc>
                          <a:spcPct val="100000"/>
                        </a:lnSpc>
                      </a:pPr>
                      <a:endParaRPr sz="300">
                        <a:latin typeface="Times New Roman"/>
                        <a:cs typeface="Times New Roman"/>
                      </a:endParaRPr>
                    </a:p>
                  </a:txBody>
                  <a:tcPr marL="0" marR="0" marT="0" marB="0">
                    <a:lnL w="28575">
                      <a:solidFill>
                        <a:srgbClr val="000000"/>
                      </a:solidFill>
                      <a:prstDash val="solid"/>
                    </a:lnL>
                    <a:lnR w="53975">
                      <a:solidFill>
                        <a:srgbClr val="000000"/>
                      </a:solidFill>
                      <a:prstDash val="solid"/>
                    </a:lnR>
                    <a:lnB w="28575">
                      <a:solidFill>
                        <a:srgbClr val="000000"/>
                      </a:solidFill>
                      <a:prstDash val="solid"/>
                    </a:lnB>
                  </a:tcPr>
                </a:tc>
                <a:tc rowSpan="11">
                  <a:txBody>
                    <a:bodyPr/>
                    <a:lstStyle/>
                    <a:p>
                      <a:pPr marL="95885" marR="173355">
                        <a:lnSpc>
                          <a:spcPct val="150000"/>
                        </a:lnSpc>
                        <a:spcBef>
                          <a:spcPts val="560"/>
                        </a:spcBef>
                      </a:pPr>
                      <a:r>
                        <a:rPr lang="zh-CN" altLang="en-US" sz="1400" spc="5" dirty="0">
                          <a:latin typeface="微软雅黑" panose="020B0503020204020204" pitchFamily="34" charset="-122"/>
                          <a:ea typeface="微软雅黑" panose="020B0503020204020204" pitchFamily="34" charset="-122"/>
                          <a:cs typeface="Calibri"/>
                        </a:rPr>
                        <a:t>一页有</a:t>
                      </a:r>
                      <a:r>
                        <a:rPr lang="en-US" altLang="zh-CN" sz="1400" spc="5" dirty="0">
                          <a:latin typeface="微软雅黑" panose="020B0503020204020204" pitchFamily="34" charset="-122"/>
                          <a:ea typeface="微软雅黑" panose="020B0503020204020204" pitchFamily="34" charset="-122"/>
                          <a:cs typeface="Calibri"/>
                        </a:rPr>
                        <a:t>32</a:t>
                      </a:r>
                      <a:r>
                        <a:rPr lang="zh-CN" altLang="en-US" sz="1400" spc="5" dirty="0">
                          <a:latin typeface="微软雅黑" panose="020B0503020204020204" pitchFamily="34" charset="-122"/>
                          <a:ea typeface="微软雅黑" panose="020B0503020204020204" pitchFamily="34" charset="-122"/>
                          <a:cs typeface="Calibri"/>
                        </a:rPr>
                        <a:t>块或有</a:t>
                      </a:r>
                      <a:r>
                        <a:rPr lang="en-US" altLang="zh-CN" sz="1400" spc="5" dirty="0">
                          <a:latin typeface="微软雅黑" panose="020B0503020204020204" pitchFamily="34" charset="-122"/>
                          <a:ea typeface="微软雅黑" panose="020B0503020204020204" pitchFamily="34" charset="-122"/>
                          <a:cs typeface="Calibri"/>
                        </a:rPr>
                        <a:t>1024</a:t>
                      </a:r>
                      <a:r>
                        <a:rPr lang="zh-CN" altLang="en-US" sz="1400" spc="5" dirty="0">
                          <a:latin typeface="微软雅黑" panose="020B0503020204020204" pitchFamily="34" charset="-122"/>
                          <a:ea typeface="微软雅黑" panose="020B0503020204020204" pitchFamily="34" charset="-122"/>
                          <a:cs typeface="Calibri"/>
                        </a:rPr>
                        <a:t>个字</a:t>
                      </a:r>
                      <a:endParaRPr sz="1400" dirty="0">
                        <a:latin typeface="微软雅黑" panose="020B0503020204020204" pitchFamily="34" charset="-122"/>
                        <a:ea typeface="微软雅黑" panose="020B0503020204020204" pitchFamily="34" charset="-122"/>
                        <a:cs typeface="Calibri"/>
                      </a:endParaRPr>
                    </a:p>
                  </a:txBody>
                  <a:tcPr marL="0" marR="0" marT="32348" marB="0">
                    <a:lnL w="53975">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tcPr>
                </a:tc>
                <a:tc>
                  <a:txBody>
                    <a:bodyPr/>
                    <a:lstStyle/>
                    <a:p>
                      <a:pPr>
                        <a:lnSpc>
                          <a:spcPct val="100000"/>
                        </a:lnSpc>
                      </a:pPr>
                      <a:endParaRPr sz="300">
                        <a:latin typeface="Times New Roman"/>
                        <a:cs typeface="Times New Roman"/>
                      </a:endParaRPr>
                    </a:p>
                  </a:txBody>
                  <a:tcPr marL="0" marR="0" marT="0" marB="0">
                    <a:lnL w="53975">
                      <a:solidFill>
                        <a:srgbClr val="000000"/>
                      </a:solidFill>
                      <a:prstDash val="solid"/>
                    </a:lnL>
                    <a:lnR w="28575">
                      <a:solidFill>
                        <a:srgbClr val="000000"/>
                      </a:solidFill>
                      <a:prstDash val="solid"/>
                    </a:lnR>
                    <a:lnB w="28575">
                      <a:solidFill>
                        <a:srgbClr val="000000"/>
                      </a:solidFill>
                      <a:prstDash val="solid"/>
                    </a:lnB>
                  </a:tcPr>
                </a:tc>
                <a:extLst>
                  <a:ext uri="{0D108BD9-81ED-4DB2-BD59-A6C34878D82A}">
                    <a16:rowId xmlns:a16="http://schemas.microsoft.com/office/drawing/2014/main" val="10008"/>
                  </a:ext>
                </a:extLst>
              </a:tr>
              <a:tr h="107202">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53975">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a:p>
                  </a:txBody>
                  <a:tcPr marL="0" marR="0" marT="71120" marB="0">
                    <a:lnL w="53975">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tcPr>
                </a:tc>
                <a:tc>
                  <a:txBody>
                    <a:bodyPr/>
                    <a:lstStyle/>
                    <a:p>
                      <a:pPr>
                        <a:lnSpc>
                          <a:spcPct val="100000"/>
                        </a:lnSpc>
                      </a:pPr>
                      <a:endParaRPr sz="600">
                        <a:latin typeface="Times New Roman"/>
                        <a:cs typeface="Times New Roman"/>
                      </a:endParaRPr>
                    </a:p>
                  </a:txBody>
                  <a:tcPr marL="0" marR="0" marT="0" marB="0">
                    <a:lnL w="539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9"/>
                  </a:ext>
                </a:extLst>
              </a:tr>
              <a:tr h="107202">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53975">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a:p>
                  </a:txBody>
                  <a:tcPr marL="0" marR="0" marT="71120" marB="0">
                    <a:lnL w="53975">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tcPr>
                </a:tc>
                <a:tc>
                  <a:txBody>
                    <a:bodyPr/>
                    <a:lstStyle/>
                    <a:p>
                      <a:pPr>
                        <a:lnSpc>
                          <a:spcPct val="100000"/>
                        </a:lnSpc>
                      </a:pPr>
                      <a:endParaRPr sz="600">
                        <a:latin typeface="Times New Roman"/>
                        <a:cs typeface="Times New Roman"/>
                      </a:endParaRPr>
                    </a:p>
                  </a:txBody>
                  <a:tcPr marL="0" marR="0" marT="0" marB="0">
                    <a:lnL w="539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10"/>
                  </a:ext>
                </a:extLst>
              </a:tr>
              <a:tr h="107202">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53975">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a:p>
                  </a:txBody>
                  <a:tcPr marL="0" marR="0" marT="71120" marB="0">
                    <a:lnL w="53975">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tcPr>
                </a:tc>
                <a:tc>
                  <a:txBody>
                    <a:bodyPr/>
                    <a:lstStyle/>
                    <a:p>
                      <a:pPr>
                        <a:lnSpc>
                          <a:spcPct val="100000"/>
                        </a:lnSpc>
                      </a:pPr>
                      <a:endParaRPr sz="600">
                        <a:latin typeface="Times New Roman"/>
                        <a:cs typeface="Times New Roman"/>
                      </a:endParaRPr>
                    </a:p>
                  </a:txBody>
                  <a:tcPr marL="0" marR="0" marT="0" marB="0">
                    <a:lnL w="539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11"/>
                  </a:ext>
                </a:extLst>
              </a:tr>
              <a:tr h="107201">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53975">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a:p>
                  </a:txBody>
                  <a:tcPr marL="0" marR="0" marT="71120" marB="0">
                    <a:lnL w="53975">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tcPr>
                </a:tc>
                <a:tc>
                  <a:txBody>
                    <a:bodyPr/>
                    <a:lstStyle/>
                    <a:p>
                      <a:pPr>
                        <a:lnSpc>
                          <a:spcPct val="100000"/>
                        </a:lnSpc>
                      </a:pPr>
                      <a:endParaRPr sz="600">
                        <a:latin typeface="Times New Roman"/>
                        <a:cs typeface="Times New Roman"/>
                      </a:endParaRPr>
                    </a:p>
                  </a:txBody>
                  <a:tcPr marL="0" marR="0" marT="0" marB="0">
                    <a:lnL w="539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12"/>
                  </a:ext>
                </a:extLst>
              </a:tr>
              <a:tr h="107202">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53975">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a:p>
                  </a:txBody>
                  <a:tcPr marL="0" marR="0" marT="71120" marB="0">
                    <a:lnL w="53975">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tcPr>
                </a:tc>
                <a:tc>
                  <a:txBody>
                    <a:bodyPr/>
                    <a:lstStyle/>
                    <a:p>
                      <a:pPr>
                        <a:lnSpc>
                          <a:spcPct val="100000"/>
                        </a:lnSpc>
                      </a:pPr>
                      <a:endParaRPr sz="600">
                        <a:latin typeface="Times New Roman"/>
                        <a:cs typeface="Times New Roman"/>
                      </a:endParaRPr>
                    </a:p>
                  </a:txBody>
                  <a:tcPr marL="0" marR="0" marT="0" marB="0">
                    <a:lnL w="539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13"/>
                  </a:ext>
                </a:extLst>
              </a:tr>
              <a:tr h="107202">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53975">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a:p>
                  </a:txBody>
                  <a:tcPr marL="0" marR="0" marT="71120" marB="0">
                    <a:lnL w="53975">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tcPr>
                </a:tc>
                <a:tc>
                  <a:txBody>
                    <a:bodyPr/>
                    <a:lstStyle/>
                    <a:p>
                      <a:pPr>
                        <a:lnSpc>
                          <a:spcPct val="100000"/>
                        </a:lnSpc>
                      </a:pPr>
                      <a:endParaRPr sz="600">
                        <a:latin typeface="Times New Roman"/>
                        <a:cs typeface="Times New Roman"/>
                      </a:endParaRPr>
                    </a:p>
                  </a:txBody>
                  <a:tcPr marL="0" marR="0" marT="0" marB="0">
                    <a:lnL w="539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14"/>
                  </a:ext>
                </a:extLst>
              </a:tr>
              <a:tr h="107201">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53975">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a:p>
                  </a:txBody>
                  <a:tcPr marL="0" marR="0" marT="71120" marB="0">
                    <a:lnL w="53975">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tcPr>
                </a:tc>
                <a:tc>
                  <a:txBody>
                    <a:bodyPr/>
                    <a:lstStyle/>
                    <a:p>
                      <a:pPr>
                        <a:lnSpc>
                          <a:spcPct val="100000"/>
                        </a:lnSpc>
                      </a:pPr>
                      <a:endParaRPr sz="600">
                        <a:latin typeface="Times New Roman"/>
                        <a:cs typeface="Times New Roman"/>
                      </a:endParaRPr>
                    </a:p>
                  </a:txBody>
                  <a:tcPr marL="0" marR="0" marT="0" marB="0">
                    <a:lnL w="539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15"/>
                  </a:ext>
                </a:extLst>
              </a:tr>
              <a:tr h="107202">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53975">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a:p>
                  </a:txBody>
                  <a:tcPr marL="0" marR="0" marT="71120" marB="0">
                    <a:lnL w="53975">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tcPr>
                </a:tc>
                <a:tc>
                  <a:txBody>
                    <a:bodyPr/>
                    <a:lstStyle/>
                    <a:p>
                      <a:pPr>
                        <a:lnSpc>
                          <a:spcPct val="100000"/>
                        </a:lnSpc>
                      </a:pPr>
                      <a:endParaRPr sz="600">
                        <a:latin typeface="Times New Roman"/>
                        <a:cs typeface="Times New Roman"/>
                      </a:endParaRPr>
                    </a:p>
                  </a:txBody>
                  <a:tcPr marL="0" marR="0" marT="0" marB="0">
                    <a:lnL w="539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16"/>
                  </a:ext>
                </a:extLst>
              </a:tr>
              <a:tr h="107202">
                <a:tc>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53975">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a:p>
                  </a:txBody>
                  <a:tcPr marL="0" marR="0" marT="71120" marB="0">
                    <a:lnL w="53975">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tcPr>
                </a:tc>
                <a:tc>
                  <a:txBody>
                    <a:bodyPr/>
                    <a:lstStyle/>
                    <a:p>
                      <a:pPr>
                        <a:lnSpc>
                          <a:spcPct val="100000"/>
                        </a:lnSpc>
                      </a:pPr>
                      <a:endParaRPr sz="600">
                        <a:latin typeface="Times New Roman"/>
                        <a:cs typeface="Times New Roman"/>
                      </a:endParaRPr>
                    </a:p>
                  </a:txBody>
                  <a:tcPr marL="0" marR="0" marT="0" marB="0">
                    <a:lnL w="539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17"/>
                  </a:ext>
                </a:extLst>
              </a:tr>
              <a:tr h="114718">
                <a:tc>
                  <a:txBody>
                    <a:bodyPr/>
                    <a:lstStyle/>
                    <a:p>
                      <a:pPr>
                        <a:lnSpc>
                          <a:spcPct val="100000"/>
                        </a:lnSpc>
                      </a:pPr>
                      <a:endParaRPr sz="700">
                        <a:latin typeface="Times New Roman"/>
                        <a:cs typeface="Times New Roman"/>
                      </a:endParaRPr>
                    </a:p>
                  </a:txBody>
                  <a:tcPr marL="0" marR="0" marT="0" marB="0">
                    <a:lnL w="28575">
                      <a:solidFill>
                        <a:srgbClr val="000000"/>
                      </a:solidFill>
                      <a:prstDash val="solid"/>
                    </a:lnL>
                    <a:lnR w="53975">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a:p>
                  </a:txBody>
                  <a:tcPr marL="0" marR="0" marT="71120" marB="0">
                    <a:lnL w="53975">
                      <a:solidFill>
                        <a:srgbClr val="000000"/>
                      </a:solidFill>
                      <a:prstDash val="solid"/>
                    </a:lnL>
                    <a:lnR w="53975">
                      <a:solidFill>
                        <a:srgbClr val="000000"/>
                      </a:solidFill>
                      <a:prstDash val="solid"/>
                    </a:lnR>
                    <a:lnT w="53975">
                      <a:solidFill>
                        <a:srgbClr val="000000"/>
                      </a:solidFill>
                      <a:prstDash val="solid"/>
                    </a:lnT>
                    <a:lnB w="53975">
                      <a:solidFill>
                        <a:srgbClr val="000000"/>
                      </a:solidFill>
                      <a:prstDash val="solid"/>
                    </a:lnB>
                  </a:tcPr>
                </a:tc>
                <a:tc>
                  <a:txBody>
                    <a:bodyPr/>
                    <a:lstStyle/>
                    <a:p>
                      <a:pPr>
                        <a:lnSpc>
                          <a:spcPct val="100000"/>
                        </a:lnSpc>
                      </a:pPr>
                      <a:endParaRPr sz="700">
                        <a:latin typeface="Times New Roman"/>
                        <a:cs typeface="Times New Roman"/>
                      </a:endParaRPr>
                    </a:p>
                  </a:txBody>
                  <a:tcPr marL="0" marR="0" marT="0" marB="0">
                    <a:lnL w="539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18"/>
                  </a:ext>
                </a:extLst>
              </a:tr>
              <a:tr h="99685">
                <a:tc gridSpan="3">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cap="flat" cmpd="sng" algn="ctr">
                      <a:solidFill>
                        <a:srgbClr val="000000"/>
                      </a:solidFill>
                      <a:prstDash val="solid"/>
                      <a:round/>
                      <a:headEnd type="none" w="med" len="med"/>
                      <a:tailEnd type="none" w="med" len="me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9"/>
                  </a:ext>
                </a:extLst>
              </a:tr>
              <a:tr h="107202">
                <a:tc gridSpan="3">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20"/>
                  </a:ext>
                </a:extLst>
              </a:tr>
              <a:tr h="107201">
                <a:tc gridSpan="3">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21"/>
                  </a:ext>
                </a:extLst>
              </a:tr>
              <a:tr h="107202">
                <a:tc gridSpan="3">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22"/>
                  </a:ext>
                </a:extLst>
              </a:tr>
              <a:tr h="107202">
                <a:tc gridSpan="3">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23"/>
                  </a:ext>
                </a:extLst>
              </a:tr>
              <a:tr h="107201">
                <a:tc gridSpan="3">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24"/>
                  </a:ext>
                </a:extLst>
              </a:tr>
              <a:tr h="107202">
                <a:tc gridSpan="3">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25"/>
                  </a:ext>
                </a:extLst>
              </a:tr>
              <a:tr h="107202">
                <a:tc gridSpan="3">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26"/>
                  </a:ext>
                </a:extLst>
              </a:tr>
              <a:tr h="107201">
                <a:tc gridSpan="3">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27"/>
                  </a:ext>
                </a:extLst>
              </a:tr>
              <a:tr h="107202">
                <a:tc gridSpan="3">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28"/>
                  </a:ext>
                </a:extLst>
              </a:tr>
              <a:tr h="107202">
                <a:tc gridSpan="3">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29"/>
                  </a:ext>
                </a:extLst>
              </a:tr>
              <a:tr h="107202">
                <a:tc gridSpan="3">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30"/>
                  </a:ext>
                </a:extLst>
              </a:tr>
              <a:tr h="107201">
                <a:tc gridSpan="3">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31"/>
                  </a:ext>
                </a:extLst>
              </a:tr>
              <a:tr h="107202">
                <a:tc gridSpan="3">
                  <a:txBody>
                    <a:bodyPr/>
                    <a:lstStyle/>
                    <a:p>
                      <a:pPr>
                        <a:lnSpc>
                          <a:spcPct val="100000"/>
                        </a:lnSpc>
                      </a:pPr>
                      <a:endParaRPr sz="600" dirty="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32"/>
                  </a:ext>
                </a:extLst>
              </a:tr>
            </a:tbl>
          </a:graphicData>
        </a:graphic>
      </p:graphicFrame>
      <p:sp>
        <p:nvSpPr>
          <p:cNvPr id="17" name="object 17"/>
          <p:cNvSpPr txBox="1"/>
          <p:nvPr/>
        </p:nvSpPr>
        <p:spPr>
          <a:xfrm>
            <a:off x="5332986" y="5680468"/>
            <a:ext cx="344272" cy="143803"/>
          </a:xfrm>
          <a:prstGeom prst="rect">
            <a:avLst/>
          </a:prstGeom>
        </p:spPr>
        <p:txBody>
          <a:bodyPr vert="horz" wrap="square" lIns="0" tIns="7220" rIns="0" bIns="0" rtlCol="0">
            <a:spAutoFit/>
          </a:bodyPr>
          <a:lstStyle/>
          <a:p>
            <a:pPr marL="5776">
              <a:spcBef>
                <a:spcPts val="57"/>
              </a:spcBef>
            </a:pPr>
            <a:r>
              <a:rPr sz="887" spc="2" dirty="0">
                <a:latin typeface="Calibri"/>
                <a:cs typeface="Calibri"/>
              </a:rPr>
              <a:t>Block</a:t>
            </a:r>
            <a:r>
              <a:rPr sz="887" spc="-27" dirty="0">
                <a:latin typeface="Calibri"/>
                <a:cs typeface="Calibri"/>
              </a:rPr>
              <a:t> </a:t>
            </a:r>
            <a:r>
              <a:rPr sz="887" spc="5" dirty="0">
                <a:latin typeface="Calibri"/>
                <a:cs typeface="Calibri"/>
              </a:rPr>
              <a:t>0</a:t>
            </a:r>
            <a:endParaRPr sz="887">
              <a:latin typeface="Calibri"/>
              <a:cs typeface="Calibri"/>
            </a:endParaRPr>
          </a:p>
        </p:txBody>
      </p:sp>
      <p:sp>
        <p:nvSpPr>
          <p:cNvPr id="18" name="object 18"/>
          <p:cNvSpPr/>
          <p:nvPr/>
        </p:nvSpPr>
        <p:spPr>
          <a:xfrm>
            <a:off x="4690861" y="2305426"/>
            <a:ext cx="427458" cy="2126300"/>
          </a:xfrm>
          <a:prstGeom prst="rect">
            <a:avLst/>
          </a:prstGeom>
          <a:blipFill>
            <a:blip r:embed="rId5" cstate="print"/>
            <a:stretch>
              <a:fillRect/>
            </a:stretch>
          </a:blipFill>
        </p:spPr>
        <p:txBody>
          <a:bodyPr wrap="square" lIns="0" tIns="0" rIns="0" bIns="0" rtlCol="0"/>
          <a:lstStyle/>
          <a:p>
            <a:endParaRPr sz="819"/>
          </a:p>
        </p:txBody>
      </p:sp>
      <p:sp>
        <p:nvSpPr>
          <p:cNvPr id="19" name="object 19"/>
          <p:cNvSpPr/>
          <p:nvPr/>
        </p:nvSpPr>
        <p:spPr>
          <a:xfrm>
            <a:off x="4733139" y="2325589"/>
            <a:ext cx="343117" cy="2057544"/>
          </a:xfrm>
          <a:custGeom>
            <a:avLst/>
            <a:gdLst/>
            <a:ahLst/>
            <a:cxnLst/>
            <a:rect l="l" t="t" r="r" b="b"/>
            <a:pathLst>
              <a:path w="754379" h="4523740">
                <a:moveTo>
                  <a:pt x="0" y="4523422"/>
                </a:moveTo>
                <a:lnTo>
                  <a:pt x="753903" y="0"/>
                </a:lnTo>
              </a:path>
            </a:pathLst>
          </a:custGeom>
          <a:ln w="41883">
            <a:solidFill>
              <a:srgbClr val="4F81BD"/>
            </a:solidFill>
          </a:ln>
        </p:spPr>
        <p:txBody>
          <a:bodyPr wrap="square" lIns="0" tIns="0" rIns="0" bIns="0" rtlCol="0"/>
          <a:lstStyle/>
          <a:p>
            <a:endParaRPr sz="819"/>
          </a:p>
        </p:txBody>
      </p:sp>
      <p:sp>
        <p:nvSpPr>
          <p:cNvPr id="20" name="object 20"/>
          <p:cNvSpPr/>
          <p:nvPr/>
        </p:nvSpPr>
        <p:spPr>
          <a:xfrm>
            <a:off x="4686864" y="5041803"/>
            <a:ext cx="435451" cy="882646"/>
          </a:xfrm>
          <a:prstGeom prst="rect">
            <a:avLst/>
          </a:prstGeom>
          <a:blipFill>
            <a:blip r:embed="rId6" cstate="print"/>
            <a:stretch>
              <a:fillRect/>
            </a:stretch>
          </a:blipFill>
        </p:spPr>
        <p:txBody>
          <a:bodyPr wrap="square" lIns="0" tIns="0" rIns="0" bIns="0" rtlCol="0"/>
          <a:lstStyle/>
          <a:p>
            <a:endParaRPr sz="819"/>
          </a:p>
        </p:txBody>
      </p:sp>
      <p:sp>
        <p:nvSpPr>
          <p:cNvPr id="21" name="object 21"/>
          <p:cNvSpPr/>
          <p:nvPr/>
        </p:nvSpPr>
        <p:spPr>
          <a:xfrm>
            <a:off x="4733139" y="5068788"/>
            <a:ext cx="343117" cy="800317"/>
          </a:xfrm>
          <a:custGeom>
            <a:avLst/>
            <a:gdLst/>
            <a:ahLst/>
            <a:cxnLst/>
            <a:rect l="l" t="t" r="r" b="b"/>
            <a:pathLst>
              <a:path w="754379" h="1759584">
                <a:moveTo>
                  <a:pt x="0" y="0"/>
                </a:moveTo>
                <a:lnTo>
                  <a:pt x="753903" y="1759109"/>
                </a:lnTo>
              </a:path>
            </a:pathLst>
          </a:custGeom>
          <a:ln w="41883">
            <a:solidFill>
              <a:srgbClr val="4F81BD"/>
            </a:solidFill>
          </a:ln>
        </p:spPr>
        <p:txBody>
          <a:bodyPr wrap="square" lIns="0" tIns="0" rIns="0" bIns="0" rtlCol="0"/>
          <a:lstStyle/>
          <a:p>
            <a:endParaRPr sz="819"/>
          </a:p>
        </p:txBody>
      </p:sp>
      <p:sp>
        <p:nvSpPr>
          <p:cNvPr id="22" name="object 22"/>
          <p:cNvSpPr txBox="1"/>
          <p:nvPr/>
        </p:nvSpPr>
        <p:spPr>
          <a:xfrm>
            <a:off x="7733286" y="5680468"/>
            <a:ext cx="350915" cy="143803"/>
          </a:xfrm>
          <a:prstGeom prst="rect">
            <a:avLst/>
          </a:prstGeom>
        </p:spPr>
        <p:txBody>
          <a:bodyPr vert="horz" wrap="square" lIns="0" tIns="7220" rIns="0" bIns="0" rtlCol="0">
            <a:spAutoFit/>
          </a:bodyPr>
          <a:lstStyle/>
          <a:p>
            <a:pPr marL="5776">
              <a:spcBef>
                <a:spcPts val="57"/>
              </a:spcBef>
            </a:pPr>
            <a:r>
              <a:rPr sz="887" spc="-7" dirty="0">
                <a:latin typeface="Calibri"/>
                <a:cs typeface="Calibri"/>
              </a:rPr>
              <a:t>Word</a:t>
            </a:r>
            <a:r>
              <a:rPr sz="887" spc="-30" dirty="0">
                <a:latin typeface="Calibri"/>
                <a:cs typeface="Calibri"/>
              </a:rPr>
              <a:t> </a:t>
            </a:r>
            <a:r>
              <a:rPr sz="887" spc="5" dirty="0">
                <a:latin typeface="Calibri"/>
                <a:cs typeface="Calibri"/>
              </a:rPr>
              <a:t>0</a:t>
            </a:r>
            <a:endParaRPr sz="887">
              <a:latin typeface="Calibri"/>
              <a:cs typeface="Calibri"/>
            </a:endParaRPr>
          </a:p>
        </p:txBody>
      </p:sp>
      <p:sp>
        <p:nvSpPr>
          <p:cNvPr id="23" name="object 23"/>
          <p:cNvSpPr/>
          <p:nvPr/>
        </p:nvSpPr>
        <p:spPr>
          <a:xfrm>
            <a:off x="6804517" y="2304065"/>
            <a:ext cx="543539" cy="2243322"/>
          </a:xfrm>
          <a:prstGeom prst="rect">
            <a:avLst/>
          </a:prstGeom>
          <a:blipFill>
            <a:blip r:embed="rId7" cstate="print"/>
            <a:stretch>
              <a:fillRect/>
            </a:stretch>
          </a:blipFill>
        </p:spPr>
        <p:txBody>
          <a:bodyPr wrap="square" lIns="0" tIns="0" rIns="0" bIns="0" rtlCol="0"/>
          <a:lstStyle/>
          <a:p>
            <a:endParaRPr sz="819"/>
          </a:p>
        </p:txBody>
      </p:sp>
      <p:sp>
        <p:nvSpPr>
          <p:cNvPr id="24" name="object 24"/>
          <p:cNvSpPr/>
          <p:nvPr/>
        </p:nvSpPr>
        <p:spPr>
          <a:xfrm>
            <a:off x="6847689" y="2325588"/>
            <a:ext cx="457200" cy="2171917"/>
          </a:xfrm>
          <a:custGeom>
            <a:avLst/>
            <a:gdLst/>
            <a:ahLst/>
            <a:cxnLst/>
            <a:rect l="l" t="t" r="r" b="b"/>
            <a:pathLst>
              <a:path w="1005205" h="4775200">
                <a:moveTo>
                  <a:pt x="0" y="4774723"/>
                </a:moveTo>
                <a:lnTo>
                  <a:pt x="1005205" y="0"/>
                </a:lnTo>
              </a:path>
            </a:pathLst>
          </a:custGeom>
          <a:ln w="41883">
            <a:solidFill>
              <a:srgbClr val="4F81BD"/>
            </a:solidFill>
          </a:ln>
        </p:spPr>
        <p:txBody>
          <a:bodyPr wrap="square" lIns="0" tIns="0" rIns="0" bIns="0" rtlCol="0"/>
          <a:lstStyle/>
          <a:p>
            <a:endParaRPr sz="819"/>
          </a:p>
        </p:txBody>
      </p:sp>
      <p:sp>
        <p:nvSpPr>
          <p:cNvPr id="25" name="object 25"/>
          <p:cNvSpPr/>
          <p:nvPr/>
        </p:nvSpPr>
        <p:spPr>
          <a:xfrm>
            <a:off x="6801913" y="4585609"/>
            <a:ext cx="548753" cy="1280683"/>
          </a:xfrm>
          <a:prstGeom prst="rect">
            <a:avLst/>
          </a:prstGeom>
          <a:blipFill>
            <a:blip r:embed="rId8" cstate="print"/>
            <a:stretch>
              <a:fillRect/>
            </a:stretch>
          </a:blipFill>
        </p:spPr>
        <p:txBody>
          <a:bodyPr wrap="square" lIns="0" tIns="0" rIns="0" bIns="0" rtlCol="0"/>
          <a:lstStyle/>
          <a:p>
            <a:endParaRPr sz="819"/>
          </a:p>
        </p:txBody>
      </p:sp>
      <p:sp>
        <p:nvSpPr>
          <p:cNvPr id="26" name="object 26"/>
          <p:cNvSpPr/>
          <p:nvPr/>
        </p:nvSpPr>
        <p:spPr>
          <a:xfrm>
            <a:off x="6847689" y="4611588"/>
            <a:ext cx="457200" cy="1200331"/>
          </a:xfrm>
          <a:custGeom>
            <a:avLst/>
            <a:gdLst/>
            <a:ahLst/>
            <a:cxnLst/>
            <a:rect l="l" t="t" r="r" b="b"/>
            <a:pathLst>
              <a:path w="1005205" h="2639059">
                <a:moveTo>
                  <a:pt x="0" y="0"/>
                </a:moveTo>
                <a:lnTo>
                  <a:pt x="1005205" y="2638663"/>
                </a:lnTo>
              </a:path>
            </a:pathLst>
          </a:custGeom>
          <a:ln w="41883">
            <a:solidFill>
              <a:srgbClr val="4F81BD"/>
            </a:solidFill>
          </a:ln>
        </p:spPr>
        <p:txBody>
          <a:bodyPr wrap="square" lIns="0" tIns="0" rIns="0" bIns="0" rtlCol="0"/>
          <a:lstStyle/>
          <a:p>
            <a:endParaRPr sz="819"/>
          </a:p>
        </p:txBody>
      </p:sp>
      <p:sp>
        <p:nvSpPr>
          <p:cNvPr id="27" name="object 27"/>
          <p:cNvSpPr txBox="1"/>
          <p:nvPr/>
        </p:nvSpPr>
        <p:spPr>
          <a:xfrm>
            <a:off x="2875536" y="2575318"/>
            <a:ext cx="734755" cy="213238"/>
          </a:xfrm>
          <a:prstGeom prst="rect">
            <a:avLst/>
          </a:prstGeom>
        </p:spPr>
        <p:txBody>
          <a:bodyPr vert="horz" wrap="square" lIns="0" tIns="6642" rIns="0" bIns="0" rtlCol="0">
            <a:spAutoFit/>
          </a:bodyPr>
          <a:lstStyle/>
          <a:p>
            <a:pPr marL="5776">
              <a:spcBef>
                <a:spcPts val="52"/>
              </a:spcBef>
            </a:pPr>
            <a:r>
              <a:rPr sz="1342" spc="2" dirty="0">
                <a:latin typeface="Calibri"/>
                <a:cs typeface="Calibri"/>
              </a:rPr>
              <a:t>1</a:t>
            </a:r>
            <a:r>
              <a:rPr sz="1342" spc="-27" dirty="0">
                <a:latin typeface="Calibri"/>
                <a:cs typeface="Calibri"/>
              </a:rPr>
              <a:t> </a:t>
            </a:r>
            <a:r>
              <a:rPr sz="1342" spc="2" dirty="0">
                <a:latin typeface="Calibri"/>
                <a:cs typeface="Calibri"/>
              </a:rPr>
              <a:t>Memory</a:t>
            </a:r>
            <a:endParaRPr sz="1342" dirty="0">
              <a:latin typeface="Calibri"/>
              <a:cs typeface="Calibri"/>
            </a:endParaRPr>
          </a:p>
        </p:txBody>
      </p:sp>
      <p:sp>
        <p:nvSpPr>
          <p:cNvPr id="28" name="object 28"/>
          <p:cNvSpPr txBox="1"/>
          <p:nvPr/>
        </p:nvSpPr>
        <p:spPr>
          <a:xfrm>
            <a:off x="5275836" y="2060968"/>
            <a:ext cx="468753" cy="213238"/>
          </a:xfrm>
          <a:prstGeom prst="rect">
            <a:avLst/>
          </a:prstGeom>
        </p:spPr>
        <p:txBody>
          <a:bodyPr vert="horz" wrap="square" lIns="0" tIns="6642" rIns="0" bIns="0" rtlCol="0">
            <a:spAutoFit/>
          </a:bodyPr>
          <a:lstStyle/>
          <a:p>
            <a:pPr marL="5776">
              <a:spcBef>
                <a:spcPts val="52"/>
              </a:spcBef>
            </a:pPr>
            <a:r>
              <a:rPr sz="1342" spc="2" dirty="0">
                <a:latin typeface="Calibri"/>
                <a:cs typeface="Calibri"/>
              </a:rPr>
              <a:t>1</a:t>
            </a:r>
            <a:r>
              <a:rPr sz="1342" spc="-39" dirty="0">
                <a:latin typeface="Calibri"/>
                <a:cs typeface="Calibri"/>
              </a:rPr>
              <a:t> </a:t>
            </a:r>
            <a:r>
              <a:rPr sz="1342" spc="-7" dirty="0">
                <a:latin typeface="Calibri"/>
                <a:cs typeface="Calibri"/>
              </a:rPr>
              <a:t>Page</a:t>
            </a:r>
            <a:endParaRPr sz="1342">
              <a:latin typeface="Calibri"/>
              <a:cs typeface="Calibri"/>
            </a:endParaRPr>
          </a:p>
        </p:txBody>
      </p:sp>
      <p:sp>
        <p:nvSpPr>
          <p:cNvPr id="29" name="object 29"/>
          <p:cNvSpPr txBox="1"/>
          <p:nvPr/>
        </p:nvSpPr>
        <p:spPr>
          <a:xfrm>
            <a:off x="7504686" y="2060968"/>
            <a:ext cx="510920" cy="213238"/>
          </a:xfrm>
          <a:prstGeom prst="rect">
            <a:avLst/>
          </a:prstGeom>
        </p:spPr>
        <p:txBody>
          <a:bodyPr vert="horz" wrap="square" lIns="0" tIns="6642" rIns="0" bIns="0" rtlCol="0">
            <a:spAutoFit/>
          </a:bodyPr>
          <a:lstStyle/>
          <a:p>
            <a:pPr marL="5776">
              <a:spcBef>
                <a:spcPts val="52"/>
              </a:spcBef>
            </a:pPr>
            <a:r>
              <a:rPr sz="1342" spc="2" dirty="0">
                <a:latin typeface="Calibri"/>
                <a:cs typeface="Calibri"/>
              </a:rPr>
              <a:t>1</a:t>
            </a:r>
            <a:r>
              <a:rPr sz="1342" spc="-30" dirty="0">
                <a:latin typeface="Calibri"/>
                <a:cs typeface="Calibri"/>
              </a:rPr>
              <a:t> </a:t>
            </a:r>
            <a:r>
              <a:rPr sz="1342" dirty="0">
                <a:latin typeface="Calibri"/>
                <a:cs typeface="Calibri"/>
              </a:rPr>
              <a:t>Block</a:t>
            </a:r>
            <a:endParaRPr sz="1342">
              <a:latin typeface="Calibri"/>
              <a:cs typeface="Calibri"/>
            </a:endParaRPr>
          </a:p>
        </p:txBody>
      </p:sp>
      <p:sp>
        <p:nvSpPr>
          <p:cNvPr id="32" name="矩形 31">
            <a:extLst>
              <a:ext uri="{FF2B5EF4-FFF2-40B4-BE49-F238E27FC236}">
                <a16:creationId xmlns:a16="http://schemas.microsoft.com/office/drawing/2014/main" id="{5E0669CC-C23D-424A-A20E-D21FE4724060}"/>
              </a:ext>
            </a:extLst>
          </p:cNvPr>
          <p:cNvSpPr/>
          <p:nvPr/>
        </p:nvSpPr>
        <p:spPr>
          <a:xfrm>
            <a:off x="152721" y="4736727"/>
            <a:ext cx="4572000" cy="1218860"/>
          </a:xfrm>
          <a:prstGeom prst="rect">
            <a:avLst/>
          </a:prstGeom>
        </p:spPr>
        <p:txBody>
          <a:bodyPr>
            <a:spAutoFit/>
          </a:bodyPr>
          <a:lstStyle/>
          <a:p>
            <a:pPr>
              <a:lnSpc>
                <a:spcPct val="125000"/>
              </a:lnSpc>
            </a:pPr>
            <a:r>
              <a:rPr lang="zh-CN" altLang="en-US" sz="2000" b="1" dirty="0"/>
              <a:t>物理内存空间</a:t>
            </a:r>
            <a:endParaRPr lang="en-US" altLang="zh-CN" sz="2000" b="1" dirty="0"/>
          </a:p>
          <a:p>
            <a:pPr indent="-15875">
              <a:lnSpc>
                <a:spcPct val="125000"/>
              </a:lnSpc>
              <a:buFont typeface="Wingdings" pitchFamily="2" charset="2"/>
              <a:buChar char="Ø"/>
            </a:pPr>
            <a:r>
              <a:rPr lang="en-US" altLang="zh-CN" sz="2000" b="1" dirty="0"/>
              <a:t> </a:t>
            </a:r>
            <a:r>
              <a:rPr lang="zh-CN" altLang="en-US" sz="2000" b="1" dirty="0"/>
              <a:t>大小：</a:t>
            </a:r>
            <a:r>
              <a:rPr lang="en-US" altLang="zh-CN" sz="2000" b="1" dirty="0"/>
              <a:t>16KiB = 2</a:t>
            </a:r>
            <a:r>
              <a:rPr lang="en-US" altLang="zh-CN" sz="2000" b="1" baseline="30000" dirty="0"/>
              <a:t>14</a:t>
            </a:r>
            <a:endParaRPr lang="en-US" altLang="zh-CN" sz="2000" b="1" dirty="0"/>
          </a:p>
          <a:p>
            <a:pPr indent="-15875">
              <a:lnSpc>
                <a:spcPct val="125000"/>
              </a:lnSpc>
              <a:buFont typeface="Wingdings" pitchFamily="2" charset="2"/>
              <a:buChar char="Ø"/>
            </a:pPr>
            <a:r>
              <a:rPr lang="zh-CN" altLang="en-US" sz="2000" b="1" dirty="0"/>
              <a:t>页大小：</a:t>
            </a:r>
            <a:r>
              <a:rPr lang="en-US" altLang="zh-CN" sz="2000" b="1" dirty="0"/>
              <a:t>4KB = 2</a:t>
            </a:r>
            <a:r>
              <a:rPr lang="en-US" altLang="zh-CN" sz="2000" b="1" baseline="30000" dirty="0"/>
              <a:t>12 </a:t>
            </a:r>
          </a:p>
        </p:txBody>
      </p:sp>
      <p:sp>
        <p:nvSpPr>
          <p:cNvPr id="33" name="Text Box 9">
            <a:extLst>
              <a:ext uri="{FF2B5EF4-FFF2-40B4-BE49-F238E27FC236}">
                <a16:creationId xmlns:a16="http://schemas.microsoft.com/office/drawing/2014/main" id="{D1595F46-106C-4B99-AA1A-1591738E9CA2}"/>
              </a:ext>
            </a:extLst>
          </p:cNvPr>
          <p:cNvSpPr txBox="1">
            <a:spLocks noChangeArrowheads="1"/>
          </p:cNvSpPr>
          <p:nvPr/>
        </p:nvSpPr>
        <p:spPr bwMode="auto">
          <a:xfrm>
            <a:off x="179512" y="749348"/>
            <a:ext cx="3928917" cy="84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9092" tIns="49545" rIns="99092" bIns="49545">
            <a:spAutoFit/>
          </a:bodyPr>
          <a:lstStyle>
            <a:defPPr>
              <a:defRPr lang="zh-CN"/>
            </a:defPPr>
            <a:lvl1pPr marL="457200" indent="-457200" latinLnBrk="1">
              <a:buFont typeface="Wingdings" pitchFamily="2" charset="2"/>
              <a:buChar char="n"/>
              <a:defRPr sz="3200">
                <a:ea typeface="华文中宋" panose="02010600040101010101" pitchFamily="2" charset="-122"/>
              </a:defRPr>
            </a:lvl1pPr>
          </a:lstStyle>
          <a:p>
            <a:pPr>
              <a:lnSpc>
                <a:spcPct val="125000"/>
              </a:lnSpc>
            </a:pPr>
            <a:r>
              <a:rPr lang="zh-CN" altLang="en-US" sz="2000" dirty="0"/>
              <a:t>虚地址空间</a:t>
            </a:r>
            <a:endParaRPr lang="en-US" altLang="zh-CN" sz="2000" dirty="0"/>
          </a:p>
          <a:p>
            <a:pPr indent="-15875">
              <a:lnSpc>
                <a:spcPct val="125000"/>
              </a:lnSpc>
              <a:buFont typeface="Wingdings" pitchFamily="2" charset="2"/>
              <a:buChar char="Ø"/>
            </a:pPr>
            <a:r>
              <a:rPr lang="en-US" altLang="zh-CN" sz="2000" dirty="0"/>
              <a:t> </a:t>
            </a:r>
            <a:r>
              <a:rPr lang="zh-CN" altLang="en-US" sz="2000" dirty="0"/>
              <a:t>页大小：</a:t>
            </a:r>
            <a:r>
              <a:rPr lang="en-US" altLang="zh-CN" sz="2000" dirty="0"/>
              <a:t>4KB = 2</a:t>
            </a:r>
            <a:r>
              <a:rPr lang="en-US" altLang="zh-CN" sz="2000" baseline="30000" dirty="0"/>
              <a:t>12</a:t>
            </a:r>
            <a:endParaRPr lang="en-US" altLang="zh-CN" sz="2000" dirty="0"/>
          </a:p>
        </p:txBody>
      </p:sp>
      <p:sp>
        <p:nvSpPr>
          <p:cNvPr id="34" name="矩形 33">
            <a:extLst>
              <a:ext uri="{FF2B5EF4-FFF2-40B4-BE49-F238E27FC236}">
                <a16:creationId xmlns:a16="http://schemas.microsoft.com/office/drawing/2014/main" id="{9173BD95-F37F-42B6-B957-24CA88DE7BBF}"/>
              </a:ext>
            </a:extLst>
          </p:cNvPr>
          <p:cNvSpPr/>
          <p:nvPr/>
        </p:nvSpPr>
        <p:spPr>
          <a:xfrm>
            <a:off x="3610291" y="834084"/>
            <a:ext cx="4172937" cy="646331"/>
          </a:xfrm>
          <a:prstGeom prst="rect">
            <a:avLst/>
          </a:prstGeom>
        </p:spPr>
        <p:txBody>
          <a:bodyPr wrap="none">
            <a:spAutoFit/>
          </a:bodyPr>
          <a:lstStyle/>
          <a:p>
            <a:pPr marL="457200" indent="-457200">
              <a:buFont typeface="Wingdings" pitchFamily="2" charset="2"/>
              <a:buChar char="n"/>
            </a:pPr>
            <a:r>
              <a:rPr lang="zh-CN" altLang="en-US" b="1" dirty="0">
                <a:latin typeface="+mn-ea"/>
              </a:rPr>
              <a:t>虚拟地址 </a:t>
            </a:r>
            <a:r>
              <a:rPr lang="en-US" altLang="zh-CN" b="1" dirty="0">
                <a:latin typeface="+mn-ea"/>
              </a:rPr>
              <a:t>(</a:t>
            </a:r>
            <a:r>
              <a:rPr lang="en-US" altLang="zh-CN" b="1" dirty="0">
                <a:solidFill>
                  <a:srgbClr val="C00000"/>
                </a:solidFill>
              </a:rPr>
              <a:t>virtual address</a:t>
            </a:r>
            <a:r>
              <a:rPr lang="en-US" altLang="zh-CN" b="1" dirty="0">
                <a:latin typeface="+mn-ea"/>
              </a:rPr>
              <a:t>)</a:t>
            </a:r>
          </a:p>
          <a:p>
            <a:r>
              <a:rPr lang="zh-CN" altLang="en-US" b="1" dirty="0">
                <a:latin typeface="+mn-ea"/>
              </a:rPr>
              <a:t> 用户编程的地址空间，又称逻辑地址。</a:t>
            </a:r>
          </a:p>
        </p:txBody>
      </p:sp>
      <p:sp>
        <p:nvSpPr>
          <p:cNvPr id="2" name="矩形 1">
            <a:extLst>
              <a:ext uri="{FF2B5EF4-FFF2-40B4-BE49-F238E27FC236}">
                <a16:creationId xmlns:a16="http://schemas.microsoft.com/office/drawing/2014/main" id="{082E7E4B-8754-4D7C-9C0B-A139F0A8904D}"/>
              </a:ext>
            </a:extLst>
          </p:cNvPr>
          <p:cNvSpPr/>
          <p:nvPr/>
        </p:nvSpPr>
        <p:spPr>
          <a:xfrm>
            <a:off x="4686864" y="1451531"/>
            <a:ext cx="2040943" cy="584775"/>
          </a:xfrm>
          <a:prstGeom prst="rect">
            <a:avLst/>
          </a:prstGeom>
        </p:spPr>
        <p:txBody>
          <a:bodyPr wrap="none">
            <a:spAutoFit/>
          </a:bodyPr>
          <a:lstStyle/>
          <a:p>
            <a:r>
              <a:rPr lang="zh-CN" altLang="en-US" sz="1600" dirty="0">
                <a:solidFill>
                  <a:srgbClr val="002060"/>
                </a:solidFill>
                <a:latin typeface="微软雅黑" panose="020B0503020204020204" pitchFamily="34" charset="-122"/>
                <a:ea typeface="微软雅黑" panose="020B0503020204020204" pitchFamily="34" charset="-122"/>
              </a:rPr>
              <a:t>每页的块</a:t>
            </a:r>
            <a:r>
              <a:rPr lang="en-US" altLang="zh-CN" sz="1600" dirty="0">
                <a:solidFill>
                  <a:srgbClr val="002060"/>
                </a:solidFill>
                <a:latin typeface="微软雅黑" panose="020B0503020204020204" pitchFamily="34" charset="-122"/>
                <a:ea typeface="微软雅黑" panose="020B0503020204020204" pitchFamily="34" charset="-122"/>
              </a:rPr>
              <a:t>blocks</a:t>
            </a:r>
            <a:r>
              <a:rPr lang="zh-CN" altLang="en-US" sz="1600" dirty="0">
                <a:solidFill>
                  <a:srgbClr val="002060"/>
                </a:solidFill>
                <a:latin typeface="微软雅黑" panose="020B0503020204020204" pitchFamily="34" charset="-122"/>
                <a:ea typeface="微软雅黑" panose="020B0503020204020204" pitchFamily="34" charset="-122"/>
              </a:rPr>
              <a:t>数量</a:t>
            </a:r>
            <a:endParaRPr lang="en-US" altLang="zh-CN" sz="1600" dirty="0">
              <a:solidFill>
                <a:srgbClr val="002060"/>
              </a:solidFill>
              <a:latin typeface="微软雅黑" panose="020B0503020204020204" pitchFamily="34" charset="-122"/>
              <a:ea typeface="微软雅黑" panose="020B0503020204020204" pitchFamily="34" charset="-122"/>
            </a:endParaRPr>
          </a:p>
          <a:p>
            <a:r>
              <a:rPr lang="en-US" altLang="zh-CN" sz="1600" dirty="0">
                <a:solidFill>
                  <a:srgbClr val="002060"/>
                </a:solidFill>
                <a:latin typeface="微软雅黑" panose="020B0503020204020204" pitchFamily="34" charset="-122"/>
                <a:ea typeface="微软雅黑" panose="020B0503020204020204" pitchFamily="34" charset="-122"/>
              </a:rPr>
              <a:t>4kB/128=32blocks</a:t>
            </a:r>
            <a:endParaRPr lang="zh-CN" altLang="en-US" sz="1600" dirty="0">
              <a:solidFill>
                <a:srgbClr val="002060"/>
              </a:solidFill>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F4018A8B-DD10-4B9F-93FA-9240C808C4B3}"/>
              </a:ext>
            </a:extLst>
          </p:cNvPr>
          <p:cNvSpPr/>
          <p:nvPr/>
        </p:nvSpPr>
        <p:spPr>
          <a:xfrm>
            <a:off x="6991695" y="1448303"/>
            <a:ext cx="1928733" cy="584775"/>
          </a:xfrm>
          <a:prstGeom prst="rect">
            <a:avLst/>
          </a:prstGeom>
        </p:spPr>
        <p:txBody>
          <a:bodyPr wrap="none">
            <a:spAutoFit/>
          </a:bodyPr>
          <a:lstStyle/>
          <a:p>
            <a:r>
              <a:rPr lang="en-US" altLang="zh-CN" sz="1600" dirty="0">
                <a:solidFill>
                  <a:srgbClr val="002060"/>
                </a:solidFill>
                <a:latin typeface="微软雅黑" panose="020B0503020204020204" pitchFamily="34" charset="-122"/>
                <a:ea typeface="微软雅黑" panose="020B0503020204020204" pitchFamily="34" charset="-122"/>
              </a:rPr>
              <a:t>Cache</a:t>
            </a:r>
            <a:r>
              <a:rPr lang="zh-CN" altLang="en-US" sz="1600" dirty="0">
                <a:solidFill>
                  <a:srgbClr val="002060"/>
                </a:solidFill>
                <a:latin typeface="微软雅黑" panose="020B0503020204020204" pitchFamily="34" charset="-122"/>
                <a:ea typeface="微软雅黑" panose="020B0503020204020204" pitchFamily="34" charset="-122"/>
              </a:rPr>
              <a:t>的每行</a:t>
            </a:r>
            <a:r>
              <a:rPr lang="en-US" altLang="zh-CN" sz="1600" dirty="0">
                <a:solidFill>
                  <a:srgbClr val="002060"/>
                </a:solidFill>
                <a:latin typeface="微软雅黑" panose="020B0503020204020204" pitchFamily="34" charset="-122"/>
                <a:ea typeface="微软雅黑" panose="020B0503020204020204" pitchFamily="34" charset="-122"/>
              </a:rPr>
              <a:t>block</a:t>
            </a:r>
          </a:p>
          <a:p>
            <a:r>
              <a:rPr lang="zh-CN" altLang="en-US" sz="1600" dirty="0">
                <a:solidFill>
                  <a:srgbClr val="002060"/>
                </a:solidFill>
                <a:latin typeface="微软雅黑" panose="020B0503020204020204" pitchFamily="34" charset="-122"/>
                <a:ea typeface="微软雅黑" panose="020B0503020204020204" pitchFamily="34" charset="-122"/>
              </a:rPr>
              <a:t>有</a:t>
            </a:r>
            <a:r>
              <a:rPr lang="en-US" altLang="zh-CN" sz="1600" dirty="0">
                <a:solidFill>
                  <a:srgbClr val="002060"/>
                </a:solidFill>
                <a:latin typeface="微软雅黑" panose="020B0503020204020204" pitchFamily="34" charset="-122"/>
                <a:ea typeface="微软雅黑" panose="020B0503020204020204" pitchFamily="34" charset="-122"/>
              </a:rPr>
              <a:t>128B=32W</a:t>
            </a:r>
            <a:endParaRPr lang="zh-CN" altLang="en-US" sz="1600" dirty="0">
              <a:solidFill>
                <a:srgbClr val="00206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75D45300-8121-416D-BE70-E0D2DC96FC96}"/>
              </a:ext>
            </a:extLst>
          </p:cNvPr>
          <p:cNvSpPr/>
          <p:nvPr/>
        </p:nvSpPr>
        <p:spPr>
          <a:xfrm>
            <a:off x="3648671" y="3619916"/>
            <a:ext cx="785770" cy="1526187"/>
          </a:xfrm>
          <a:prstGeom prst="rect">
            <a:avLst/>
          </a:prstGeom>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内存有</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页，</a:t>
            </a:r>
            <a:r>
              <a:rPr lang="en-US" altLang="zh-CN" sz="1600" dirty="0">
                <a:latin typeface="微软雅黑" panose="020B0503020204020204" pitchFamily="34" charset="-122"/>
                <a:ea typeface="微软雅黑" panose="020B0503020204020204" pitchFamily="34" charset="-122"/>
              </a:rPr>
              <a:t>32</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4=128</a:t>
            </a:r>
            <a:r>
              <a:rPr lang="zh-CN" altLang="en-US" sz="1600" dirty="0">
                <a:latin typeface="微软雅黑" panose="020B0503020204020204" pitchFamily="34" charset="-122"/>
                <a:ea typeface="微软雅黑" panose="020B0503020204020204" pitchFamily="34" charset="-122"/>
              </a:rPr>
              <a:t>块。</a:t>
            </a:r>
          </a:p>
        </p:txBody>
      </p:sp>
    </p:spTree>
    <p:extLst>
      <p:ext uri="{BB962C8B-B14F-4D97-AF65-F5344CB8AC3E}">
        <p14:creationId xmlns:p14="http://schemas.microsoft.com/office/powerpoint/2010/main" val="1536469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75920" y="117218"/>
            <a:ext cx="5965190" cy="444352"/>
          </a:xfrm>
          <a:prstGeom prst="rect">
            <a:avLst/>
          </a:prstGeom>
        </p:spPr>
        <p:txBody>
          <a:bodyPr vert="horz" wrap="square" lIns="0" tIns="13335" rIns="0" bIns="0" rtlCol="0">
            <a:spAutoFit/>
          </a:bodyPr>
          <a:lstStyle/>
          <a:p>
            <a:pPr marL="12700">
              <a:lnSpc>
                <a:spcPct val="100000"/>
              </a:lnSpc>
              <a:spcBef>
                <a:spcPts val="105"/>
              </a:spcBef>
            </a:pPr>
            <a:r>
              <a:rPr lang="zh-CN" altLang="en-US" sz="2800" b="1" dirty="0">
                <a:solidFill>
                  <a:srgbClr val="C00000"/>
                </a:solidFill>
                <a:latin typeface="微软雅黑" panose="020B0503020204020204" pitchFamily="34" charset="-122"/>
                <a:ea typeface="微软雅黑" panose="020B0503020204020204" pitchFamily="34" charset="-122"/>
                <a:cs typeface="+mn-cs"/>
              </a:rPr>
              <a:t>地址转换问题</a:t>
            </a:r>
            <a:endParaRPr sz="2800" b="1" dirty="0">
              <a:solidFill>
                <a:srgbClr val="C00000"/>
              </a:solidFill>
              <a:latin typeface="微软雅黑" panose="020B0503020204020204" pitchFamily="34" charset="-122"/>
              <a:ea typeface="微软雅黑" panose="020B0503020204020204" pitchFamily="34" charset="-122"/>
              <a:cs typeface="+mn-cs"/>
            </a:endParaRPr>
          </a:p>
        </p:txBody>
      </p:sp>
      <p:sp>
        <p:nvSpPr>
          <p:cNvPr id="6" name="object 6"/>
          <p:cNvSpPr txBox="1"/>
          <p:nvPr/>
        </p:nvSpPr>
        <p:spPr>
          <a:xfrm>
            <a:off x="171863" y="646216"/>
            <a:ext cx="8800273" cy="3357458"/>
          </a:xfrm>
          <a:prstGeom prst="rect">
            <a:avLst/>
          </a:prstGeom>
        </p:spPr>
        <p:txBody>
          <a:bodyPr vert="horz" wrap="square" lIns="0" tIns="13335" rIns="0" bIns="0" rtlCol="0">
            <a:spAutoFit/>
          </a:bodyPr>
          <a:lstStyle/>
          <a:p>
            <a:pPr marL="393700" marR="91440" indent="-343535">
              <a:lnSpc>
                <a:spcPct val="150000"/>
              </a:lnSpc>
              <a:spcBef>
                <a:spcPts val="105"/>
              </a:spcBef>
              <a:buFont typeface="Wingdings" panose="05000000000000000000" pitchFamily="2" charset="2"/>
              <a:buChar char="Ø"/>
              <a:tabLst>
                <a:tab pos="393700" algn="l"/>
                <a:tab pos="394335" algn="l"/>
              </a:tabLst>
            </a:pPr>
            <a:r>
              <a:rPr lang="zh-CN" altLang="en-US" sz="2000" dirty="0">
                <a:latin typeface="微软雅黑" panose="020B0503020204020204" pitchFamily="34" charset="-122"/>
                <a:ea typeface="微软雅黑" panose="020B0503020204020204" pitchFamily="34" charset="-122"/>
              </a:rPr>
              <a:t>我们希望虚拟页可以映射到物理内存的任意位置，因此页面放置应该是完全关联的</a:t>
            </a:r>
            <a:endParaRPr sz="2000" dirty="0">
              <a:latin typeface="微软雅黑" panose="020B0503020204020204" pitchFamily="34" charset="-122"/>
              <a:ea typeface="微软雅黑" panose="020B0503020204020204" pitchFamily="34" charset="-122"/>
              <a:cs typeface="Calibri"/>
            </a:endParaRPr>
          </a:p>
          <a:p>
            <a:pPr marL="794385" lvl="1" indent="-287020">
              <a:lnSpc>
                <a:spcPct val="150000"/>
              </a:lnSpc>
              <a:spcBef>
                <a:spcPts val="409"/>
              </a:spcBef>
              <a:buFont typeface="Arial"/>
              <a:buChar char="–"/>
              <a:tabLst>
                <a:tab pos="794385" algn="l"/>
                <a:tab pos="795020" algn="l"/>
              </a:tabLst>
            </a:pPr>
            <a:r>
              <a:rPr sz="2000" spc="-5" dirty="0">
                <a:latin typeface="微软雅黑" panose="020B0503020204020204" pitchFamily="34" charset="-122"/>
                <a:ea typeface="微软雅黑" panose="020B0503020204020204" pitchFamily="34" charset="-122"/>
                <a:cs typeface="Calibri"/>
              </a:rPr>
              <a:t>1GB</a:t>
            </a:r>
            <a:r>
              <a:rPr sz="2000" spc="15" dirty="0">
                <a:latin typeface="微软雅黑" panose="020B0503020204020204" pitchFamily="34" charset="-122"/>
                <a:ea typeface="微软雅黑" panose="020B0503020204020204" pitchFamily="34" charset="-122"/>
                <a:cs typeface="Calibri"/>
              </a:rPr>
              <a:t> </a:t>
            </a:r>
            <a:r>
              <a:rPr lang="zh-CN" altLang="en-US" sz="2000" spc="-20" dirty="0">
                <a:latin typeface="微软雅黑" panose="020B0503020204020204" pitchFamily="34" charset="-122"/>
                <a:ea typeface="微软雅黑" panose="020B0503020204020204" pitchFamily="34" charset="-122"/>
                <a:cs typeface="Calibri"/>
              </a:rPr>
              <a:t>物理内存</a:t>
            </a:r>
            <a:r>
              <a:rPr sz="2000" spc="-20" dirty="0">
                <a:latin typeface="微软雅黑" panose="020B0503020204020204" pitchFamily="34" charset="-122"/>
                <a:ea typeface="微软雅黑" panose="020B0503020204020204" pitchFamily="34" charset="-122"/>
                <a:cs typeface="Calibri"/>
              </a:rPr>
              <a:t>,</a:t>
            </a:r>
            <a:r>
              <a:rPr sz="2000" spc="30" dirty="0">
                <a:latin typeface="微软雅黑" panose="020B0503020204020204" pitchFamily="34" charset="-122"/>
                <a:ea typeface="微软雅黑" panose="020B0503020204020204" pitchFamily="34" charset="-122"/>
                <a:cs typeface="Calibri"/>
              </a:rPr>
              <a:t> </a:t>
            </a:r>
            <a:r>
              <a:rPr sz="2000" spc="-5" dirty="0">
                <a:latin typeface="微软雅黑" panose="020B0503020204020204" pitchFamily="34" charset="-122"/>
                <a:ea typeface="微软雅黑" panose="020B0503020204020204" pitchFamily="34" charset="-122"/>
                <a:cs typeface="Calibri"/>
              </a:rPr>
              <a:t>4KB</a:t>
            </a:r>
            <a:r>
              <a:rPr sz="2000" spc="15" dirty="0">
                <a:latin typeface="微软雅黑" panose="020B0503020204020204" pitchFamily="34" charset="-122"/>
                <a:ea typeface="微软雅黑" panose="020B0503020204020204" pitchFamily="34" charset="-122"/>
                <a:cs typeface="Calibri"/>
              </a:rPr>
              <a:t> </a:t>
            </a:r>
            <a:r>
              <a:rPr lang="zh-CN" altLang="en-US" sz="2000" spc="-10" dirty="0">
                <a:latin typeface="微软雅黑" panose="020B0503020204020204" pitchFamily="34" charset="-122"/>
                <a:ea typeface="微软雅黑" panose="020B0503020204020204" pitchFamily="34" charset="-122"/>
                <a:cs typeface="Calibri"/>
              </a:rPr>
              <a:t>页大小，那么分成</a:t>
            </a:r>
            <a:r>
              <a:rPr sz="2000" spc="-5" dirty="0">
                <a:latin typeface="微软雅黑" panose="020B0503020204020204" pitchFamily="34" charset="-122"/>
                <a:ea typeface="微软雅黑" panose="020B0503020204020204" pitchFamily="34" charset="-122"/>
                <a:cs typeface="Calibri"/>
              </a:rPr>
              <a:t> </a:t>
            </a:r>
            <a:r>
              <a:rPr sz="2000" spc="-10" dirty="0">
                <a:latin typeface="微软雅黑" panose="020B0503020204020204" pitchFamily="34" charset="-122"/>
                <a:ea typeface="微软雅黑" panose="020B0503020204020204" pitchFamily="34" charset="-122"/>
                <a:cs typeface="Calibri"/>
              </a:rPr>
              <a:t>256K</a:t>
            </a:r>
            <a:r>
              <a:rPr sz="2000" spc="35" dirty="0">
                <a:latin typeface="微软雅黑" panose="020B0503020204020204" pitchFamily="34" charset="-122"/>
                <a:ea typeface="微软雅黑" panose="020B0503020204020204" pitchFamily="34" charset="-122"/>
                <a:cs typeface="Calibri"/>
              </a:rPr>
              <a:t> </a:t>
            </a:r>
            <a:r>
              <a:rPr sz="2000" spc="-5" dirty="0">
                <a:latin typeface="微软雅黑" panose="020B0503020204020204" pitchFamily="34" charset="-122"/>
                <a:ea typeface="微软雅黑" panose="020B0503020204020204" pitchFamily="34" charset="-122"/>
                <a:cs typeface="Calibri"/>
              </a:rPr>
              <a:t>=</a:t>
            </a:r>
            <a:r>
              <a:rPr sz="2000" spc="5" dirty="0">
                <a:latin typeface="微软雅黑" panose="020B0503020204020204" pitchFamily="34" charset="-122"/>
                <a:ea typeface="微软雅黑" panose="020B0503020204020204" pitchFamily="34" charset="-122"/>
                <a:cs typeface="Calibri"/>
              </a:rPr>
              <a:t> </a:t>
            </a:r>
            <a:r>
              <a:rPr sz="2000" spc="10" dirty="0">
                <a:latin typeface="微软雅黑" panose="020B0503020204020204" pitchFamily="34" charset="-122"/>
                <a:ea typeface="微软雅黑" panose="020B0503020204020204" pitchFamily="34" charset="-122"/>
                <a:cs typeface="Calibri"/>
              </a:rPr>
              <a:t>2</a:t>
            </a:r>
            <a:r>
              <a:rPr sz="2000" spc="15" baseline="26455" dirty="0">
                <a:latin typeface="微软雅黑" panose="020B0503020204020204" pitchFamily="34" charset="-122"/>
                <a:ea typeface="微软雅黑" panose="020B0503020204020204" pitchFamily="34" charset="-122"/>
                <a:cs typeface="Calibri"/>
              </a:rPr>
              <a:t>18</a:t>
            </a:r>
            <a:r>
              <a:rPr sz="2000" spc="202" baseline="26455" dirty="0">
                <a:latin typeface="微软雅黑" panose="020B0503020204020204" pitchFamily="34" charset="-122"/>
                <a:ea typeface="微软雅黑" panose="020B0503020204020204" pitchFamily="34" charset="-122"/>
                <a:cs typeface="Calibri"/>
              </a:rPr>
              <a:t> </a:t>
            </a:r>
            <a:r>
              <a:rPr lang="zh-CN" altLang="en-US" sz="2000" spc="-10" dirty="0">
                <a:latin typeface="微软雅黑" panose="020B0503020204020204" pitchFamily="34" charset="-122"/>
                <a:ea typeface="微软雅黑" panose="020B0503020204020204" pitchFamily="34" charset="-122"/>
                <a:cs typeface="Calibri"/>
              </a:rPr>
              <a:t>页帧</a:t>
            </a:r>
            <a:r>
              <a:rPr lang="en-US" altLang="zh-CN" sz="2000" spc="-10" dirty="0">
                <a:latin typeface="微软雅黑" panose="020B0503020204020204" pitchFamily="34" charset="-122"/>
                <a:ea typeface="微软雅黑" panose="020B0503020204020204" pitchFamily="34" charset="-122"/>
                <a:cs typeface="Calibri"/>
              </a:rPr>
              <a:t>(2^30/2^12) (</a:t>
            </a:r>
            <a:r>
              <a:rPr lang="zh-CN" altLang="en-US" sz="2000" b="1" spc="-10" dirty="0">
                <a:latin typeface="微软雅黑" panose="020B0503020204020204" pitchFamily="34" charset="-122"/>
                <a:ea typeface="微软雅黑" panose="020B0503020204020204" pitchFamily="34" charset="-122"/>
                <a:cs typeface="Arial"/>
              </a:rPr>
              <a:t>物理内存有</a:t>
            </a:r>
            <a:r>
              <a:rPr lang="en-US" altLang="zh-CN" sz="2000" spc="10" dirty="0">
                <a:latin typeface="微软雅黑" panose="020B0503020204020204" pitchFamily="34" charset="-122"/>
                <a:ea typeface="微软雅黑" panose="020B0503020204020204" pitchFamily="34" charset="-122"/>
                <a:cs typeface="Calibri"/>
              </a:rPr>
              <a:t>2</a:t>
            </a:r>
            <a:r>
              <a:rPr lang="en-US" altLang="zh-CN" sz="2000" spc="15" baseline="26455" dirty="0">
                <a:latin typeface="微软雅黑" panose="020B0503020204020204" pitchFamily="34" charset="-122"/>
                <a:ea typeface="微软雅黑" panose="020B0503020204020204" pitchFamily="34" charset="-122"/>
                <a:cs typeface="Calibri"/>
              </a:rPr>
              <a:t>18</a:t>
            </a:r>
            <a:r>
              <a:rPr lang="zh-CN" altLang="en-US" sz="2000" spc="-10" dirty="0">
                <a:latin typeface="微软雅黑" panose="020B0503020204020204" pitchFamily="34" charset="-122"/>
                <a:ea typeface="微软雅黑" panose="020B0503020204020204" pitchFamily="34" charset="-122"/>
                <a:cs typeface="Calibri"/>
              </a:rPr>
              <a:t>页），处理器</a:t>
            </a:r>
            <a:r>
              <a:rPr lang="en-US" altLang="zh-CN" sz="2000" spc="-10" dirty="0">
                <a:latin typeface="微软雅黑" panose="020B0503020204020204" pitchFamily="34" charset="-122"/>
                <a:ea typeface="微软雅黑" panose="020B0503020204020204" pitchFamily="34" charset="-122"/>
                <a:cs typeface="Calibri"/>
              </a:rPr>
              <a:t>4</a:t>
            </a:r>
            <a:r>
              <a:rPr lang="en-US" altLang="zh-CN" sz="2000" spc="-5" dirty="0">
                <a:latin typeface="微软雅黑" panose="020B0503020204020204" pitchFamily="34" charset="-122"/>
                <a:ea typeface="微软雅黑" panose="020B0503020204020204" pitchFamily="34" charset="-122"/>
                <a:cs typeface="Calibri"/>
              </a:rPr>
              <a:t>GB</a:t>
            </a:r>
            <a:r>
              <a:rPr lang="zh-CN" altLang="en-US" sz="2000" spc="-5" dirty="0">
                <a:latin typeface="微软雅黑" panose="020B0503020204020204" pitchFamily="34" charset="-122"/>
                <a:ea typeface="微软雅黑" panose="020B0503020204020204" pitchFamily="34" charset="-122"/>
                <a:cs typeface="Calibri"/>
              </a:rPr>
              <a:t>，虚拟页</a:t>
            </a:r>
            <a:r>
              <a:rPr lang="en-US" altLang="zh-CN" sz="2000" spc="10" dirty="0">
                <a:latin typeface="微软雅黑" panose="020B0503020204020204" pitchFamily="34" charset="-122"/>
                <a:ea typeface="微软雅黑" panose="020B0503020204020204" pitchFamily="34" charset="-122"/>
                <a:cs typeface="Calibri"/>
              </a:rPr>
              <a:t>2</a:t>
            </a:r>
            <a:r>
              <a:rPr lang="en-US" altLang="zh-CN" sz="2000" spc="15" baseline="26455" dirty="0">
                <a:latin typeface="微软雅黑" panose="020B0503020204020204" pitchFamily="34" charset="-122"/>
                <a:ea typeface="微软雅黑" panose="020B0503020204020204" pitchFamily="34" charset="-122"/>
                <a:cs typeface="Calibri"/>
              </a:rPr>
              <a:t>20</a:t>
            </a:r>
            <a:r>
              <a:rPr lang="zh-CN" altLang="en-US" sz="2000" spc="202" baseline="26455" dirty="0">
                <a:latin typeface="微软雅黑" panose="020B0503020204020204" pitchFamily="34" charset="-122"/>
                <a:ea typeface="微软雅黑" panose="020B0503020204020204" pitchFamily="34" charset="-122"/>
                <a:cs typeface="Calibri"/>
              </a:rPr>
              <a:t> </a:t>
            </a:r>
            <a:r>
              <a:rPr lang="zh-CN" altLang="en-US" sz="2000" spc="-10" dirty="0">
                <a:latin typeface="微软雅黑" panose="020B0503020204020204" pitchFamily="34" charset="-122"/>
                <a:ea typeface="微软雅黑" panose="020B0503020204020204" pitchFamily="34" charset="-122"/>
                <a:cs typeface="Calibri"/>
              </a:rPr>
              <a:t>页</a:t>
            </a:r>
            <a:endParaRPr sz="2000" dirty="0">
              <a:latin typeface="微软雅黑" panose="020B0503020204020204" pitchFamily="34" charset="-122"/>
              <a:ea typeface="微软雅黑" panose="020B0503020204020204" pitchFamily="34" charset="-122"/>
              <a:cs typeface="Calibri"/>
            </a:endParaRPr>
          </a:p>
          <a:p>
            <a:pPr marL="393700" indent="-343535">
              <a:lnSpc>
                <a:spcPct val="150000"/>
              </a:lnSpc>
              <a:spcBef>
                <a:spcPts val="450"/>
              </a:spcBef>
              <a:buFont typeface="Wingdings" panose="05000000000000000000" pitchFamily="2" charset="2"/>
              <a:buChar char="Ø"/>
              <a:tabLst>
                <a:tab pos="393700" algn="l"/>
                <a:tab pos="394335" algn="l"/>
              </a:tabLst>
            </a:pPr>
            <a:r>
              <a:rPr lang="zh-CN" altLang="en-US" sz="2000" spc="-35" dirty="0">
                <a:latin typeface="微软雅黑" panose="020B0503020204020204" pitchFamily="34" charset="-122"/>
                <a:ea typeface="微软雅黑" panose="020B0503020204020204" pitchFamily="34" charset="-122"/>
                <a:cs typeface="Calibri"/>
              </a:rPr>
              <a:t>如果采用类似缓存技术处理方法</a:t>
            </a:r>
            <a:endParaRPr sz="2000" dirty="0">
              <a:latin typeface="微软雅黑" panose="020B0503020204020204" pitchFamily="34" charset="-122"/>
              <a:ea typeface="微软雅黑" panose="020B0503020204020204" pitchFamily="34" charset="-122"/>
              <a:cs typeface="Calibri"/>
            </a:endParaRPr>
          </a:p>
          <a:p>
            <a:pPr marL="794385" lvl="1" indent="-287020">
              <a:lnSpc>
                <a:spcPct val="150000"/>
              </a:lnSpc>
              <a:spcBef>
                <a:spcPts val="445"/>
              </a:spcBef>
              <a:buFont typeface="Arial"/>
              <a:buChar char="–"/>
              <a:tabLst>
                <a:tab pos="794385" algn="l"/>
                <a:tab pos="795020" algn="l"/>
              </a:tabLst>
            </a:pPr>
            <a:r>
              <a:rPr sz="2000" spc="-55" dirty="0">
                <a:latin typeface="微软雅黑" panose="020B0503020204020204" pitchFamily="34" charset="-122"/>
                <a:ea typeface="微软雅黑" panose="020B0503020204020204" pitchFamily="34" charset="-122"/>
                <a:cs typeface="Calibri"/>
              </a:rPr>
              <a:t>TAG</a:t>
            </a:r>
            <a:r>
              <a:rPr sz="2000" spc="-5" dirty="0">
                <a:latin typeface="微软雅黑" panose="020B0503020204020204" pitchFamily="34" charset="-122"/>
                <a:ea typeface="微软雅黑" panose="020B0503020204020204" pitchFamily="34" charset="-122"/>
                <a:cs typeface="Calibri"/>
              </a:rPr>
              <a:t> </a:t>
            </a:r>
            <a:r>
              <a:rPr sz="2000" dirty="0">
                <a:latin typeface="微软雅黑" panose="020B0503020204020204" pitchFamily="34" charset="-122"/>
                <a:ea typeface="微软雅黑" panose="020B0503020204020204" pitchFamily="34" charset="-122"/>
                <a:cs typeface="Calibri"/>
              </a:rPr>
              <a:t>=</a:t>
            </a:r>
            <a:r>
              <a:rPr sz="2000" spc="-10" dirty="0">
                <a:latin typeface="微软雅黑" panose="020B0503020204020204" pitchFamily="34" charset="-122"/>
                <a:ea typeface="微软雅黑" panose="020B0503020204020204" pitchFamily="34" charset="-122"/>
                <a:cs typeface="Calibri"/>
              </a:rPr>
              <a:t> </a:t>
            </a:r>
            <a:r>
              <a:rPr sz="2000" spc="-5" dirty="0">
                <a:latin typeface="微软雅黑" panose="020B0503020204020204" pitchFamily="34" charset="-122"/>
                <a:ea typeface="微软雅黑" panose="020B0503020204020204" pitchFamily="34" charset="-122"/>
                <a:cs typeface="Calibri"/>
              </a:rPr>
              <a:t>VPN</a:t>
            </a:r>
            <a:r>
              <a:rPr sz="2000" spc="5" dirty="0">
                <a:latin typeface="微软雅黑" panose="020B0503020204020204" pitchFamily="34" charset="-122"/>
                <a:ea typeface="微软雅黑" panose="020B0503020204020204" pitchFamily="34" charset="-122"/>
                <a:cs typeface="Calibri"/>
              </a:rPr>
              <a:t> </a:t>
            </a:r>
            <a:r>
              <a:rPr lang="zh-CN" altLang="en-US" sz="2000" spc="5" dirty="0">
                <a:latin typeface="微软雅黑" panose="020B0503020204020204" pitchFamily="34" charset="-122"/>
                <a:ea typeface="微软雅黑" panose="020B0503020204020204" pitchFamily="34" charset="-122"/>
                <a:cs typeface="Calibri"/>
              </a:rPr>
              <a:t>存储每帧的虚拟页号，</a:t>
            </a:r>
            <a:r>
              <a:rPr sz="2000" spc="-50" dirty="0">
                <a:latin typeface="微软雅黑" panose="020B0503020204020204" pitchFamily="34" charset="-122"/>
                <a:ea typeface="微软雅黑" panose="020B0503020204020204" pitchFamily="34" charset="-122"/>
                <a:cs typeface="Calibri"/>
              </a:rPr>
              <a:t>TAG</a:t>
            </a:r>
            <a:r>
              <a:rPr sz="2000" spc="-5" dirty="0">
                <a:latin typeface="微软雅黑" panose="020B0503020204020204" pitchFamily="34" charset="-122"/>
                <a:ea typeface="微软雅黑" panose="020B0503020204020204" pitchFamily="34" charset="-122"/>
                <a:cs typeface="Calibri"/>
              </a:rPr>
              <a:t> =</a:t>
            </a:r>
            <a:r>
              <a:rPr sz="2000" spc="5" dirty="0">
                <a:latin typeface="微软雅黑" panose="020B0503020204020204" pitchFamily="34" charset="-122"/>
                <a:ea typeface="微软雅黑" panose="020B0503020204020204" pitchFamily="34" charset="-122"/>
                <a:cs typeface="Calibri"/>
              </a:rPr>
              <a:t> </a:t>
            </a:r>
            <a:r>
              <a:rPr sz="2000" spc="-5" dirty="0">
                <a:latin typeface="微软雅黑" panose="020B0503020204020204" pitchFamily="34" charset="-122"/>
                <a:ea typeface="微软雅黑" panose="020B0503020204020204" pitchFamily="34" charset="-122"/>
                <a:cs typeface="Calibri"/>
              </a:rPr>
              <a:t>20</a:t>
            </a:r>
            <a:r>
              <a:rPr sz="2000" dirty="0">
                <a:latin typeface="微软雅黑" panose="020B0503020204020204" pitchFamily="34" charset="-122"/>
                <a:ea typeface="微软雅黑" panose="020B0503020204020204" pitchFamily="34" charset="-122"/>
                <a:cs typeface="Calibri"/>
              </a:rPr>
              <a:t> </a:t>
            </a:r>
            <a:r>
              <a:rPr sz="2000" spc="-5" dirty="0">
                <a:latin typeface="微软雅黑" panose="020B0503020204020204" pitchFamily="34" charset="-122"/>
                <a:ea typeface="微软雅黑" panose="020B0503020204020204" pitchFamily="34" charset="-122"/>
                <a:cs typeface="Calibri"/>
              </a:rPr>
              <a:t>+</a:t>
            </a:r>
            <a:r>
              <a:rPr sz="2000" spc="10" dirty="0">
                <a:latin typeface="微软雅黑" panose="020B0503020204020204" pitchFamily="34" charset="-122"/>
                <a:ea typeface="微软雅黑" panose="020B0503020204020204" pitchFamily="34" charset="-122"/>
                <a:cs typeface="Calibri"/>
              </a:rPr>
              <a:t> </a:t>
            </a:r>
            <a:r>
              <a:rPr sz="2000" spc="-5" dirty="0">
                <a:latin typeface="微软雅黑" panose="020B0503020204020204" pitchFamily="34" charset="-122"/>
                <a:ea typeface="微软雅黑" panose="020B0503020204020204" pitchFamily="34" charset="-122"/>
                <a:cs typeface="Calibri"/>
              </a:rPr>
              <a:t>1</a:t>
            </a:r>
            <a:r>
              <a:rPr sz="2000" dirty="0">
                <a:latin typeface="微软雅黑" panose="020B0503020204020204" pitchFamily="34" charset="-122"/>
                <a:ea typeface="微软雅黑" panose="020B0503020204020204" pitchFamily="34" charset="-122"/>
                <a:cs typeface="Calibri"/>
              </a:rPr>
              <a:t> </a:t>
            </a:r>
            <a:r>
              <a:rPr sz="2000" spc="-5" dirty="0">
                <a:latin typeface="微软雅黑" panose="020B0503020204020204" pitchFamily="34" charset="-122"/>
                <a:ea typeface="微软雅黑" panose="020B0503020204020204" pitchFamily="34" charset="-122"/>
                <a:cs typeface="Calibri"/>
              </a:rPr>
              <a:t>=</a:t>
            </a:r>
            <a:r>
              <a:rPr sz="2000" spc="5" dirty="0">
                <a:latin typeface="微软雅黑" panose="020B0503020204020204" pitchFamily="34" charset="-122"/>
                <a:ea typeface="微软雅黑" panose="020B0503020204020204" pitchFamily="34" charset="-122"/>
                <a:cs typeface="Calibri"/>
              </a:rPr>
              <a:t> </a:t>
            </a:r>
            <a:r>
              <a:rPr sz="2000" spc="-5" dirty="0">
                <a:latin typeface="微软雅黑" panose="020B0503020204020204" pitchFamily="34" charset="-122"/>
                <a:ea typeface="微软雅黑" panose="020B0503020204020204" pitchFamily="34" charset="-122"/>
                <a:cs typeface="Calibri"/>
              </a:rPr>
              <a:t>21</a:t>
            </a:r>
            <a:r>
              <a:rPr sz="2000" spc="15" dirty="0">
                <a:latin typeface="微软雅黑" panose="020B0503020204020204" pitchFamily="34" charset="-122"/>
                <a:ea typeface="微软雅黑" panose="020B0503020204020204" pitchFamily="34" charset="-122"/>
                <a:cs typeface="Calibri"/>
              </a:rPr>
              <a:t> </a:t>
            </a:r>
            <a:r>
              <a:rPr sz="2000" spc="-5" dirty="0">
                <a:latin typeface="微软雅黑" panose="020B0503020204020204" pitchFamily="34" charset="-122"/>
                <a:ea typeface="微软雅黑" panose="020B0503020204020204" pitchFamily="34" charset="-122"/>
                <a:cs typeface="Calibri"/>
              </a:rPr>
              <a:t>bits,</a:t>
            </a:r>
            <a:r>
              <a:rPr sz="2000" spc="-15" dirty="0">
                <a:latin typeface="微软雅黑" panose="020B0503020204020204" pitchFamily="34" charset="-122"/>
                <a:ea typeface="微软雅黑" panose="020B0503020204020204" pitchFamily="34" charset="-122"/>
                <a:cs typeface="Calibri"/>
              </a:rPr>
              <a:t> </a:t>
            </a:r>
            <a:r>
              <a:rPr lang="zh-CN" altLang="en-US" sz="2000" spc="-20" dirty="0">
                <a:latin typeface="微软雅黑" panose="020B0503020204020204" pitchFamily="34" charset="-122"/>
                <a:ea typeface="微软雅黑" panose="020B0503020204020204" pitchFamily="34" charset="-122"/>
                <a:cs typeface="Calibri"/>
              </a:rPr>
              <a:t>标识位</a:t>
            </a:r>
            <a:r>
              <a:rPr lang="en-US" altLang="zh-CN" sz="2000" spc="-20" dirty="0">
                <a:latin typeface="微软雅黑" panose="020B0503020204020204" pitchFamily="34" charset="-122"/>
                <a:ea typeface="微软雅黑" panose="020B0503020204020204" pitchFamily="34" charset="-122"/>
                <a:cs typeface="Calibri"/>
              </a:rPr>
              <a:t>21</a:t>
            </a:r>
            <a:r>
              <a:rPr lang="zh-CN" altLang="en-US" sz="2000" spc="-20" dirty="0">
                <a:latin typeface="微软雅黑" panose="020B0503020204020204" pitchFamily="34" charset="-122"/>
                <a:ea typeface="微软雅黑" panose="020B0503020204020204" pitchFamily="34" charset="-122"/>
                <a:cs typeface="Calibri"/>
              </a:rPr>
              <a:t>，比较器</a:t>
            </a:r>
            <a:r>
              <a:rPr lang="en-US" altLang="zh-CN" sz="2000" spc="10" dirty="0">
                <a:latin typeface="微软雅黑" panose="020B0503020204020204" pitchFamily="34" charset="-122"/>
                <a:ea typeface="微软雅黑" panose="020B0503020204020204" pitchFamily="34" charset="-122"/>
                <a:cs typeface="Calibri"/>
              </a:rPr>
              <a:t>2</a:t>
            </a:r>
            <a:r>
              <a:rPr lang="en-US" altLang="zh-CN" sz="2000" spc="15" baseline="26455" dirty="0">
                <a:latin typeface="微软雅黑" panose="020B0503020204020204" pitchFamily="34" charset="-122"/>
                <a:ea typeface="微软雅黑" panose="020B0503020204020204" pitchFamily="34" charset="-122"/>
                <a:cs typeface="Calibri"/>
              </a:rPr>
              <a:t>18</a:t>
            </a:r>
            <a:r>
              <a:rPr lang="zh-CN" altLang="en-US" sz="2000" spc="202" baseline="26455" dirty="0">
                <a:latin typeface="微软雅黑" panose="020B0503020204020204" pitchFamily="34" charset="-122"/>
                <a:ea typeface="微软雅黑" panose="020B0503020204020204" pitchFamily="34" charset="-122"/>
                <a:cs typeface="Calibri"/>
              </a:rPr>
              <a:t> </a:t>
            </a:r>
            <a:r>
              <a:rPr lang="zh-CN" altLang="en-US" sz="2000" spc="-10" dirty="0">
                <a:latin typeface="微软雅黑" panose="020B0503020204020204" pitchFamily="34" charset="-122"/>
                <a:ea typeface="微软雅黑" panose="020B0503020204020204" pitchFamily="34" charset="-122"/>
                <a:cs typeface="Calibri"/>
              </a:rPr>
              <a:t>个</a:t>
            </a:r>
            <a:r>
              <a:rPr lang="zh-CN" altLang="en-US" sz="2000" spc="-20" dirty="0">
                <a:latin typeface="微软雅黑" panose="020B0503020204020204" pitchFamily="34" charset="-122"/>
                <a:ea typeface="微软雅黑" panose="020B0503020204020204" pitchFamily="34" charset="-122"/>
                <a:cs typeface="Calibri"/>
              </a:rPr>
              <a:t>，硬件太庞大，</a:t>
            </a:r>
            <a:r>
              <a:rPr lang="zh-CN" altLang="en-US" sz="2000" spc="-20" dirty="0">
                <a:solidFill>
                  <a:srgbClr val="C00000"/>
                </a:solidFill>
                <a:latin typeface="微软雅黑" panose="020B0503020204020204" pitchFamily="34" charset="-122"/>
                <a:ea typeface="微软雅黑" panose="020B0503020204020204" pitchFamily="34" charset="-122"/>
                <a:cs typeface="Calibri"/>
              </a:rPr>
              <a:t>不可行</a:t>
            </a:r>
            <a:r>
              <a:rPr lang="zh-CN" altLang="en-US" sz="2000" spc="-20" dirty="0">
                <a:latin typeface="微软雅黑" panose="020B0503020204020204" pitchFamily="34" charset="-122"/>
                <a:ea typeface="微软雅黑" panose="020B0503020204020204" pitchFamily="34" charset="-122"/>
                <a:cs typeface="Calibri"/>
              </a:rPr>
              <a:t>。</a:t>
            </a:r>
            <a:endParaRPr sz="2000" dirty="0">
              <a:latin typeface="微软雅黑" panose="020B0503020204020204" pitchFamily="34" charset="-122"/>
              <a:ea typeface="微软雅黑" panose="020B0503020204020204" pitchFamily="34" charset="-122"/>
              <a:cs typeface="Calibri"/>
            </a:endParaRPr>
          </a:p>
        </p:txBody>
      </p:sp>
      <p:graphicFrame>
        <p:nvGraphicFramePr>
          <p:cNvPr id="8" name="object 8"/>
          <p:cNvGraphicFramePr>
            <a:graphicFrameLocks noGrp="1"/>
          </p:cNvGraphicFramePr>
          <p:nvPr/>
        </p:nvGraphicFramePr>
        <p:xfrm>
          <a:off x="7301483" y="4329684"/>
          <a:ext cx="838200" cy="2362200"/>
        </p:xfrm>
        <a:graphic>
          <a:graphicData uri="http://schemas.openxmlformats.org/drawingml/2006/table">
            <a:tbl>
              <a:tblPr firstRow="1" bandRow="1">
                <a:tableStyleId>{2D5ABB26-0587-4C30-8999-92F81FD0307C}</a:tableStyleId>
              </a:tblPr>
              <a:tblGrid>
                <a:gridCol w="838200">
                  <a:extLst>
                    <a:ext uri="{9D8B030D-6E8A-4147-A177-3AD203B41FA5}">
                      <a16:colId xmlns:a16="http://schemas.microsoft.com/office/drawing/2014/main" val="20000"/>
                    </a:ext>
                  </a:extLst>
                </a:gridCol>
              </a:tblGrid>
              <a:tr h="533400">
                <a:tc>
                  <a:txBody>
                    <a:bodyPr/>
                    <a:lstStyle/>
                    <a:p>
                      <a:pPr marL="197485">
                        <a:lnSpc>
                          <a:spcPct val="100000"/>
                        </a:lnSpc>
                        <a:spcBef>
                          <a:spcPts val="625"/>
                        </a:spcBef>
                      </a:pPr>
                      <a:r>
                        <a:rPr sz="1200" dirty="0">
                          <a:latin typeface="Arial"/>
                          <a:cs typeface="Arial"/>
                        </a:rPr>
                        <a:t>Frame</a:t>
                      </a:r>
                      <a:endParaRPr sz="1200">
                        <a:latin typeface="Arial"/>
                        <a:cs typeface="Arial"/>
                      </a:endParaRPr>
                    </a:p>
                    <a:p>
                      <a:pPr marL="252095">
                        <a:lnSpc>
                          <a:spcPct val="100000"/>
                        </a:lnSpc>
                      </a:pPr>
                      <a:r>
                        <a:rPr sz="1200" spc="-5" dirty="0">
                          <a:latin typeface="Arial"/>
                          <a:cs typeface="Arial"/>
                        </a:rPr>
                        <a:t>2</a:t>
                      </a:r>
                      <a:r>
                        <a:rPr sz="1200" spc="-7" baseline="24305" dirty="0">
                          <a:latin typeface="Arial"/>
                          <a:cs typeface="Arial"/>
                        </a:rPr>
                        <a:t>18</a:t>
                      </a:r>
                      <a:r>
                        <a:rPr sz="1200" spc="-5" dirty="0">
                          <a:latin typeface="Arial"/>
                          <a:cs typeface="Arial"/>
                        </a:rPr>
                        <a:t>-1</a:t>
                      </a:r>
                      <a:endParaRPr sz="1200">
                        <a:latin typeface="Arial"/>
                        <a:cs typeface="Arial"/>
                      </a:endParaRPr>
                    </a:p>
                  </a:txBody>
                  <a:tcPr marL="0" marR="0" marT="7937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6E6E6"/>
                    </a:solidFill>
                  </a:tcPr>
                </a:tc>
                <a:extLst>
                  <a:ext uri="{0D108BD9-81ED-4DB2-BD59-A6C34878D82A}">
                    <a16:rowId xmlns:a16="http://schemas.microsoft.com/office/drawing/2014/main" val="10000"/>
                  </a:ext>
                </a:extLst>
              </a:tr>
              <a:tr h="228600">
                <a:tc>
                  <a:txBody>
                    <a:bodyPr/>
                    <a:lstStyle/>
                    <a:p>
                      <a:pPr marL="91440">
                        <a:lnSpc>
                          <a:spcPct val="100000"/>
                        </a:lnSpc>
                        <a:spcBef>
                          <a:spcPts val="145"/>
                        </a:spcBef>
                      </a:pPr>
                      <a:r>
                        <a:rPr sz="1200" dirty="0">
                          <a:latin typeface="Arial"/>
                          <a:cs typeface="Arial"/>
                        </a:rPr>
                        <a:t>…</a:t>
                      </a:r>
                      <a:endParaRPr sz="1200">
                        <a:latin typeface="Arial"/>
                        <a:cs typeface="Arial"/>
                      </a:endParaRPr>
                    </a:p>
                  </a:txBody>
                  <a:tcPr marL="0" marR="0" marT="1841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1"/>
                  </a:ext>
                </a:extLst>
              </a:tr>
              <a:tr h="533400">
                <a:tc>
                  <a:txBody>
                    <a:bodyPr/>
                    <a:lstStyle/>
                    <a:p>
                      <a:pPr>
                        <a:lnSpc>
                          <a:spcPct val="100000"/>
                        </a:lnSpc>
                        <a:spcBef>
                          <a:spcPts val="25"/>
                        </a:spcBef>
                      </a:pPr>
                      <a:endParaRPr sz="1150">
                        <a:latin typeface="Times New Roman"/>
                        <a:cs typeface="Times New Roman"/>
                      </a:endParaRPr>
                    </a:p>
                    <a:p>
                      <a:pPr marR="127635" algn="r">
                        <a:lnSpc>
                          <a:spcPct val="100000"/>
                        </a:lnSpc>
                      </a:pPr>
                      <a:r>
                        <a:rPr sz="1200" dirty="0">
                          <a:latin typeface="Arial"/>
                          <a:cs typeface="Arial"/>
                        </a:rPr>
                        <a:t>Frame</a:t>
                      </a:r>
                      <a:r>
                        <a:rPr sz="1200" spc="-55" dirty="0">
                          <a:latin typeface="Arial"/>
                          <a:cs typeface="Arial"/>
                        </a:rPr>
                        <a:t> </a:t>
                      </a:r>
                      <a:r>
                        <a:rPr sz="1200" spc="-5" dirty="0">
                          <a:latin typeface="Arial"/>
                          <a:cs typeface="Arial"/>
                        </a:rPr>
                        <a:t>2</a:t>
                      </a:r>
                      <a:endParaRPr sz="1200">
                        <a:latin typeface="Arial"/>
                        <a:cs typeface="Arial"/>
                      </a:endParaRPr>
                    </a:p>
                  </a:txBody>
                  <a:tcPr marL="0" marR="0" marT="317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6E6E6"/>
                    </a:solidFill>
                  </a:tcPr>
                </a:tc>
                <a:extLst>
                  <a:ext uri="{0D108BD9-81ED-4DB2-BD59-A6C34878D82A}">
                    <a16:rowId xmlns:a16="http://schemas.microsoft.com/office/drawing/2014/main" val="10002"/>
                  </a:ext>
                </a:extLst>
              </a:tr>
              <a:tr h="533400">
                <a:tc>
                  <a:txBody>
                    <a:bodyPr/>
                    <a:lstStyle/>
                    <a:p>
                      <a:pPr>
                        <a:lnSpc>
                          <a:spcPct val="100000"/>
                        </a:lnSpc>
                        <a:spcBef>
                          <a:spcPts val="25"/>
                        </a:spcBef>
                      </a:pPr>
                      <a:endParaRPr sz="1150">
                        <a:latin typeface="Times New Roman"/>
                        <a:cs typeface="Times New Roman"/>
                      </a:endParaRPr>
                    </a:p>
                    <a:p>
                      <a:pPr marR="127635" algn="r">
                        <a:lnSpc>
                          <a:spcPct val="100000"/>
                        </a:lnSpc>
                      </a:pPr>
                      <a:r>
                        <a:rPr sz="1200" dirty="0">
                          <a:latin typeface="Arial"/>
                          <a:cs typeface="Arial"/>
                        </a:rPr>
                        <a:t>Frame</a:t>
                      </a:r>
                      <a:r>
                        <a:rPr sz="1200" spc="-55" dirty="0">
                          <a:latin typeface="Arial"/>
                          <a:cs typeface="Arial"/>
                        </a:rPr>
                        <a:t> </a:t>
                      </a:r>
                      <a:r>
                        <a:rPr sz="1200" spc="-5" dirty="0">
                          <a:latin typeface="Arial"/>
                          <a:cs typeface="Arial"/>
                        </a:rPr>
                        <a:t>1</a:t>
                      </a:r>
                      <a:endParaRPr sz="1200">
                        <a:latin typeface="Arial"/>
                        <a:cs typeface="Arial"/>
                      </a:endParaRPr>
                    </a:p>
                  </a:txBody>
                  <a:tcPr marL="0" marR="0" marT="317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6E6E6"/>
                    </a:solidFill>
                  </a:tcPr>
                </a:tc>
                <a:extLst>
                  <a:ext uri="{0D108BD9-81ED-4DB2-BD59-A6C34878D82A}">
                    <a16:rowId xmlns:a16="http://schemas.microsoft.com/office/drawing/2014/main" val="10003"/>
                  </a:ext>
                </a:extLst>
              </a:tr>
              <a:tr h="533400">
                <a:tc>
                  <a:txBody>
                    <a:bodyPr/>
                    <a:lstStyle/>
                    <a:p>
                      <a:pPr>
                        <a:lnSpc>
                          <a:spcPct val="100000"/>
                        </a:lnSpc>
                        <a:spcBef>
                          <a:spcPts val="25"/>
                        </a:spcBef>
                      </a:pPr>
                      <a:endParaRPr sz="1150">
                        <a:latin typeface="Times New Roman"/>
                        <a:cs typeface="Times New Roman"/>
                      </a:endParaRPr>
                    </a:p>
                    <a:p>
                      <a:pPr marR="127635" algn="r">
                        <a:lnSpc>
                          <a:spcPct val="100000"/>
                        </a:lnSpc>
                      </a:pPr>
                      <a:r>
                        <a:rPr sz="1200" dirty="0">
                          <a:latin typeface="Arial"/>
                          <a:cs typeface="Arial"/>
                        </a:rPr>
                        <a:t>Frame</a:t>
                      </a:r>
                      <a:r>
                        <a:rPr sz="1200" spc="-55" dirty="0">
                          <a:latin typeface="Arial"/>
                          <a:cs typeface="Arial"/>
                        </a:rPr>
                        <a:t> </a:t>
                      </a:r>
                      <a:r>
                        <a:rPr sz="1200" spc="-5" dirty="0">
                          <a:latin typeface="Arial"/>
                          <a:cs typeface="Arial"/>
                        </a:rPr>
                        <a:t>0</a:t>
                      </a:r>
                      <a:endParaRPr sz="1200">
                        <a:latin typeface="Arial"/>
                        <a:cs typeface="Arial"/>
                      </a:endParaRPr>
                    </a:p>
                  </a:txBody>
                  <a:tcPr marL="0" marR="0" marT="317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6E6E6"/>
                    </a:solidFill>
                  </a:tcPr>
                </a:tc>
                <a:extLst>
                  <a:ext uri="{0D108BD9-81ED-4DB2-BD59-A6C34878D82A}">
                    <a16:rowId xmlns:a16="http://schemas.microsoft.com/office/drawing/2014/main" val="10004"/>
                  </a:ext>
                </a:extLst>
              </a:tr>
            </a:tbl>
          </a:graphicData>
        </a:graphic>
      </p:graphicFrame>
      <p:sp>
        <p:nvSpPr>
          <p:cNvPr id="9" name="object 9"/>
          <p:cNvSpPr/>
          <p:nvPr/>
        </p:nvSpPr>
        <p:spPr>
          <a:xfrm>
            <a:off x="7315961" y="4877561"/>
            <a:ext cx="838200" cy="228600"/>
          </a:xfrm>
          <a:custGeom>
            <a:avLst/>
            <a:gdLst/>
            <a:ahLst/>
            <a:cxnLst/>
            <a:rect l="l" t="t" r="r" b="b"/>
            <a:pathLst>
              <a:path w="838200" h="228600">
                <a:moveTo>
                  <a:pt x="838200" y="0"/>
                </a:moveTo>
                <a:lnTo>
                  <a:pt x="0" y="0"/>
                </a:lnTo>
                <a:lnTo>
                  <a:pt x="0" y="228600"/>
                </a:lnTo>
                <a:lnTo>
                  <a:pt x="838200" y="228600"/>
                </a:lnTo>
                <a:lnTo>
                  <a:pt x="838200" y="0"/>
                </a:lnTo>
                <a:close/>
              </a:path>
            </a:pathLst>
          </a:custGeom>
          <a:solidFill>
            <a:srgbClr val="FFFFFF"/>
          </a:solidFill>
        </p:spPr>
        <p:txBody>
          <a:bodyPr wrap="square" lIns="0" tIns="0" rIns="0" bIns="0" rtlCol="0"/>
          <a:lstStyle/>
          <a:p>
            <a:endParaRPr/>
          </a:p>
        </p:txBody>
      </p:sp>
      <p:grpSp>
        <p:nvGrpSpPr>
          <p:cNvPr id="10" name="object 10"/>
          <p:cNvGrpSpPr/>
          <p:nvPr/>
        </p:nvGrpSpPr>
        <p:grpSpPr>
          <a:xfrm>
            <a:off x="671956" y="4786757"/>
            <a:ext cx="2086610" cy="257810"/>
            <a:chOff x="671956" y="4786757"/>
            <a:chExt cx="2086610" cy="257810"/>
          </a:xfrm>
        </p:grpSpPr>
        <p:sp>
          <p:nvSpPr>
            <p:cNvPr id="11" name="object 11"/>
            <p:cNvSpPr/>
            <p:nvPr/>
          </p:nvSpPr>
          <p:spPr>
            <a:xfrm>
              <a:off x="686561" y="4801362"/>
              <a:ext cx="1219200" cy="228600"/>
            </a:xfrm>
            <a:custGeom>
              <a:avLst/>
              <a:gdLst/>
              <a:ahLst/>
              <a:cxnLst/>
              <a:rect l="l" t="t" r="r" b="b"/>
              <a:pathLst>
                <a:path w="1219200" h="228600">
                  <a:moveTo>
                    <a:pt x="1219200" y="0"/>
                  </a:moveTo>
                  <a:lnTo>
                    <a:pt x="0" y="0"/>
                  </a:lnTo>
                  <a:lnTo>
                    <a:pt x="0" y="228600"/>
                  </a:lnTo>
                  <a:lnTo>
                    <a:pt x="1219200" y="228600"/>
                  </a:lnTo>
                  <a:lnTo>
                    <a:pt x="1219200" y="0"/>
                  </a:lnTo>
                  <a:close/>
                </a:path>
              </a:pathLst>
            </a:custGeom>
            <a:solidFill>
              <a:srgbClr val="E6E6E6"/>
            </a:solidFill>
          </p:spPr>
          <p:txBody>
            <a:bodyPr wrap="square" lIns="0" tIns="0" rIns="0" bIns="0" rtlCol="0"/>
            <a:lstStyle/>
            <a:p>
              <a:endParaRPr/>
            </a:p>
          </p:txBody>
        </p:sp>
        <p:sp>
          <p:nvSpPr>
            <p:cNvPr id="12" name="object 12"/>
            <p:cNvSpPr/>
            <p:nvPr/>
          </p:nvSpPr>
          <p:spPr>
            <a:xfrm>
              <a:off x="686561" y="4801362"/>
              <a:ext cx="1219200" cy="228600"/>
            </a:xfrm>
            <a:custGeom>
              <a:avLst/>
              <a:gdLst/>
              <a:ahLst/>
              <a:cxnLst/>
              <a:rect l="l" t="t" r="r" b="b"/>
              <a:pathLst>
                <a:path w="1219200" h="228600">
                  <a:moveTo>
                    <a:pt x="0" y="228600"/>
                  </a:moveTo>
                  <a:lnTo>
                    <a:pt x="1219200" y="228600"/>
                  </a:lnTo>
                  <a:lnTo>
                    <a:pt x="1219200" y="0"/>
                  </a:lnTo>
                  <a:lnTo>
                    <a:pt x="0" y="0"/>
                  </a:lnTo>
                  <a:lnTo>
                    <a:pt x="0" y="228600"/>
                  </a:lnTo>
                  <a:close/>
                </a:path>
              </a:pathLst>
            </a:custGeom>
            <a:ln w="28956">
              <a:solidFill>
                <a:srgbClr val="000000"/>
              </a:solidFill>
            </a:ln>
          </p:spPr>
          <p:txBody>
            <a:bodyPr wrap="square" lIns="0" tIns="0" rIns="0" bIns="0" rtlCol="0"/>
            <a:lstStyle/>
            <a:p>
              <a:endParaRPr/>
            </a:p>
          </p:txBody>
        </p:sp>
        <p:sp>
          <p:nvSpPr>
            <p:cNvPr id="13" name="object 13"/>
            <p:cNvSpPr/>
            <p:nvPr/>
          </p:nvSpPr>
          <p:spPr>
            <a:xfrm>
              <a:off x="1905762" y="4801362"/>
              <a:ext cx="838200" cy="228600"/>
            </a:xfrm>
            <a:custGeom>
              <a:avLst/>
              <a:gdLst/>
              <a:ahLst/>
              <a:cxnLst/>
              <a:rect l="l" t="t" r="r" b="b"/>
              <a:pathLst>
                <a:path w="838200" h="228600">
                  <a:moveTo>
                    <a:pt x="838200" y="0"/>
                  </a:moveTo>
                  <a:lnTo>
                    <a:pt x="0" y="0"/>
                  </a:lnTo>
                  <a:lnTo>
                    <a:pt x="0" y="228600"/>
                  </a:lnTo>
                  <a:lnTo>
                    <a:pt x="838200" y="228600"/>
                  </a:lnTo>
                  <a:lnTo>
                    <a:pt x="838200" y="0"/>
                  </a:lnTo>
                  <a:close/>
                </a:path>
              </a:pathLst>
            </a:custGeom>
            <a:solidFill>
              <a:srgbClr val="E6E6E6"/>
            </a:solidFill>
          </p:spPr>
          <p:txBody>
            <a:bodyPr wrap="square" lIns="0" tIns="0" rIns="0" bIns="0" rtlCol="0"/>
            <a:lstStyle/>
            <a:p>
              <a:endParaRPr/>
            </a:p>
          </p:txBody>
        </p:sp>
        <p:sp>
          <p:nvSpPr>
            <p:cNvPr id="14" name="object 14"/>
            <p:cNvSpPr/>
            <p:nvPr/>
          </p:nvSpPr>
          <p:spPr>
            <a:xfrm>
              <a:off x="1905762" y="4801362"/>
              <a:ext cx="838200" cy="228600"/>
            </a:xfrm>
            <a:custGeom>
              <a:avLst/>
              <a:gdLst/>
              <a:ahLst/>
              <a:cxnLst/>
              <a:rect l="l" t="t" r="r" b="b"/>
              <a:pathLst>
                <a:path w="838200" h="228600">
                  <a:moveTo>
                    <a:pt x="0" y="228600"/>
                  </a:moveTo>
                  <a:lnTo>
                    <a:pt x="838200" y="228600"/>
                  </a:lnTo>
                  <a:lnTo>
                    <a:pt x="838200" y="0"/>
                  </a:lnTo>
                  <a:lnTo>
                    <a:pt x="0" y="0"/>
                  </a:lnTo>
                  <a:lnTo>
                    <a:pt x="0" y="228600"/>
                  </a:lnTo>
                  <a:close/>
                </a:path>
              </a:pathLst>
            </a:custGeom>
            <a:ln w="28956">
              <a:solidFill>
                <a:srgbClr val="000000"/>
              </a:solidFill>
            </a:ln>
          </p:spPr>
          <p:txBody>
            <a:bodyPr wrap="square" lIns="0" tIns="0" rIns="0" bIns="0" rtlCol="0"/>
            <a:lstStyle/>
            <a:p>
              <a:endParaRPr/>
            </a:p>
          </p:txBody>
        </p:sp>
      </p:grpSp>
      <p:sp>
        <p:nvSpPr>
          <p:cNvPr id="15" name="object 15"/>
          <p:cNvSpPr txBox="1"/>
          <p:nvPr/>
        </p:nvSpPr>
        <p:spPr>
          <a:xfrm>
            <a:off x="764540" y="4807457"/>
            <a:ext cx="1619250" cy="208279"/>
          </a:xfrm>
          <a:prstGeom prst="rect">
            <a:avLst/>
          </a:prstGeom>
        </p:spPr>
        <p:txBody>
          <a:bodyPr vert="horz" wrap="square" lIns="0" tIns="12700" rIns="0" bIns="0" rtlCol="0">
            <a:spAutoFit/>
          </a:bodyPr>
          <a:lstStyle/>
          <a:p>
            <a:pPr marL="12700">
              <a:lnSpc>
                <a:spcPct val="100000"/>
              </a:lnSpc>
              <a:spcBef>
                <a:spcPts val="100"/>
              </a:spcBef>
              <a:tabLst>
                <a:tab pos="1231900" algn="l"/>
              </a:tabLst>
            </a:pPr>
            <a:r>
              <a:rPr sz="1200" spc="-5" dirty="0">
                <a:latin typeface="Arial"/>
                <a:cs typeface="Arial"/>
              </a:rPr>
              <a:t>VPN	o</a:t>
            </a:r>
            <a:r>
              <a:rPr sz="1200" spc="-10" dirty="0">
                <a:latin typeface="Arial"/>
                <a:cs typeface="Arial"/>
              </a:rPr>
              <a:t>f</a:t>
            </a:r>
            <a:r>
              <a:rPr sz="1200" spc="10" dirty="0">
                <a:latin typeface="Arial"/>
                <a:cs typeface="Arial"/>
              </a:rPr>
              <a:t>f</a:t>
            </a:r>
            <a:r>
              <a:rPr sz="1200" spc="-5" dirty="0">
                <a:latin typeface="Arial"/>
                <a:cs typeface="Arial"/>
              </a:rPr>
              <a:t>se</a:t>
            </a:r>
            <a:r>
              <a:rPr sz="1200" dirty="0">
                <a:latin typeface="Arial"/>
                <a:cs typeface="Arial"/>
              </a:rPr>
              <a:t>t</a:t>
            </a:r>
            <a:endParaRPr sz="1200">
              <a:latin typeface="Arial"/>
              <a:cs typeface="Arial"/>
            </a:endParaRPr>
          </a:p>
        </p:txBody>
      </p:sp>
      <p:sp>
        <p:nvSpPr>
          <p:cNvPr id="16" name="object 16"/>
          <p:cNvSpPr txBox="1"/>
          <p:nvPr/>
        </p:nvSpPr>
        <p:spPr>
          <a:xfrm>
            <a:off x="5159628" y="5048124"/>
            <a:ext cx="1363980" cy="577215"/>
          </a:xfrm>
          <a:prstGeom prst="rect">
            <a:avLst/>
          </a:prstGeom>
        </p:spPr>
        <p:txBody>
          <a:bodyPr vert="horz" wrap="square" lIns="0" tIns="83820" rIns="0" bIns="0" rtlCol="0">
            <a:spAutoFit/>
          </a:bodyPr>
          <a:lstStyle/>
          <a:p>
            <a:pPr marL="38100">
              <a:lnSpc>
                <a:spcPct val="100000"/>
              </a:lnSpc>
              <a:spcBef>
                <a:spcPts val="660"/>
              </a:spcBef>
            </a:pPr>
            <a:r>
              <a:rPr sz="1600" spc="-5" dirty="0">
                <a:latin typeface="Arial"/>
                <a:cs typeface="Arial"/>
              </a:rPr>
              <a:t>Page</a:t>
            </a:r>
            <a:r>
              <a:rPr sz="1600" spc="-35" dirty="0">
                <a:latin typeface="Arial"/>
                <a:cs typeface="Arial"/>
              </a:rPr>
              <a:t> </a:t>
            </a:r>
            <a:r>
              <a:rPr sz="1600" spc="-5" dirty="0">
                <a:latin typeface="Arial"/>
                <a:cs typeface="Arial"/>
              </a:rPr>
              <a:t>Frame #</a:t>
            </a:r>
            <a:endParaRPr sz="1600">
              <a:latin typeface="Arial"/>
              <a:cs typeface="Arial"/>
            </a:endParaRPr>
          </a:p>
          <a:p>
            <a:pPr marL="190500">
              <a:lnSpc>
                <a:spcPct val="100000"/>
              </a:lnSpc>
              <a:spcBef>
                <a:spcPts val="425"/>
              </a:spcBef>
            </a:pPr>
            <a:r>
              <a:rPr sz="1200" spc="-5" dirty="0">
                <a:latin typeface="Arial"/>
                <a:cs typeface="Arial"/>
              </a:rPr>
              <a:t>2</a:t>
            </a:r>
            <a:r>
              <a:rPr sz="1200" spc="-7" baseline="24305" dirty="0">
                <a:latin typeface="Arial"/>
                <a:cs typeface="Arial"/>
              </a:rPr>
              <a:t>18</a:t>
            </a:r>
            <a:r>
              <a:rPr sz="1200" spc="-5" dirty="0">
                <a:latin typeface="Arial"/>
                <a:cs typeface="Arial"/>
              </a:rPr>
              <a:t>-1</a:t>
            </a:r>
            <a:endParaRPr sz="1200">
              <a:latin typeface="Arial"/>
              <a:cs typeface="Arial"/>
            </a:endParaRPr>
          </a:p>
        </p:txBody>
      </p:sp>
      <p:grpSp>
        <p:nvGrpSpPr>
          <p:cNvPr id="17" name="object 17"/>
          <p:cNvGrpSpPr/>
          <p:nvPr/>
        </p:nvGrpSpPr>
        <p:grpSpPr>
          <a:xfrm>
            <a:off x="1138237" y="5031359"/>
            <a:ext cx="314325" cy="1527175"/>
            <a:chOff x="1138237" y="5031359"/>
            <a:chExt cx="314325" cy="1527175"/>
          </a:xfrm>
        </p:grpSpPr>
        <p:sp>
          <p:nvSpPr>
            <p:cNvPr id="18" name="object 18"/>
            <p:cNvSpPr/>
            <p:nvPr/>
          </p:nvSpPr>
          <p:spPr>
            <a:xfrm>
              <a:off x="1143000" y="5410200"/>
              <a:ext cx="304800" cy="228600"/>
            </a:xfrm>
            <a:custGeom>
              <a:avLst/>
              <a:gdLst/>
              <a:ahLst/>
              <a:cxnLst/>
              <a:rect l="l" t="t" r="r" b="b"/>
              <a:pathLst>
                <a:path w="304800" h="228600">
                  <a:moveTo>
                    <a:pt x="152400" y="0"/>
                  </a:moveTo>
                  <a:lnTo>
                    <a:pt x="104231" y="5827"/>
                  </a:lnTo>
                  <a:lnTo>
                    <a:pt x="62396" y="22055"/>
                  </a:lnTo>
                  <a:lnTo>
                    <a:pt x="29405" y="46798"/>
                  </a:lnTo>
                  <a:lnTo>
                    <a:pt x="7769" y="78175"/>
                  </a:lnTo>
                  <a:lnTo>
                    <a:pt x="0" y="114300"/>
                  </a:lnTo>
                  <a:lnTo>
                    <a:pt x="7769" y="150424"/>
                  </a:lnTo>
                  <a:lnTo>
                    <a:pt x="29405" y="181801"/>
                  </a:lnTo>
                  <a:lnTo>
                    <a:pt x="62396" y="206544"/>
                  </a:lnTo>
                  <a:lnTo>
                    <a:pt x="104231" y="222772"/>
                  </a:lnTo>
                  <a:lnTo>
                    <a:pt x="152400" y="228600"/>
                  </a:lnTo>
                  <a:lnTo>
                    <a:pt x="200582" y="222772"/>
                  </a:lnTo>
                  <a:lnTo>
                    <a:pt x="242419" y="206544"/>
                  </a:lnTo>
                  <a:lnTo>
                    <a:pt x="275405" y="181801"/>
                  </a:lnTo>
                  <a:lnTo>
                    <a:pt x="297033" y="150424"/>
                  </a:lnTo>
                  <a:lnTo>
                    <a:pt x="304800" y="114300"/>
                  </a:lnTo>
                  <a:lnTo>
                    <a:pt x="297033" y="78175"/>
                  </a:lnTo>
                  <a:lnTo>
                    <a:pt x="275405" y="46798"/>
                  </a:lnTo>
                  <a:lnTo>
                    <a:pt x="242419" y="22055"/>
                  </a:lnTo>
                  <a:lnTo>
                    <a:pt x="200582" y="5827"/>
                  </a:lnTo>
                  <a:lnTo>
                    <a:pt x="152400" y="0"/>
                  </a:lnTo>
                  <a:close/>
                </a:path>
              </a:pathLst>
            </a:custGeom>
            <a:solidFill>
              <a:srgbClr val="E6E6E6"/>
            </a:solidFill>
          </p:spPr>
          <p:txBody>
            <a:bodyPr wrap="square" lIns="0" tIns="0" rIns="0" bIns="0" rtlCol="0"/>
            <a:lstStyle/>
            <a:p>
              <a:endParaRPr/>
            </a:p>
          </p:txBody>
        </p:sp>
        <p:sp>
          <p:nvSpPr>
            <p:cNvPr id="19" name="object 19"/>
            <p:cNvSpPr/>
            <p:nvPr/>
          </p:nvSpPr>
          <p:spPr>
            <a:xfrm>
              <a:off x="1143000" y="5410200"/>
              <a:ext cx="304800" cy="228600"/>
            </a:xfrm>
            <a:custGeom>
              <a:avLst/>
              <a:gdLst/>
              <a:ahLst/>
              <a:cxnLst/>
              <a:rect l="l" t="t" r="r" b="b"/>
              <a:pathLst>
                <a:path w="304800" h="228600">
                  <a:moveTo>
                    <a:pt x="0" y="114300"/>
                  </a:moveTo>
                  <a:lnTo>
                    <a:pt x="29405" y="46798"/>
                  </a:lnTo>
                  <a:lnTo>
                    <a:pt x="62396" y="22055"/>
                  </a:lnTo>
                  <a:lnTo>
                    <a:pt x="104231" y="5827"/>
                  </a:lnTo>
                  <a:lnTo>
                    <a:pt x="152400" y="0"/>
                  </a:lnTo>
                  <a:lnTo>
                    <a:pt x="200582" y="5827"/>
                  </a:lnTo>
                  <a:lnTo>
                    <a:pt x="242419" y="22055"/>
                  </a:lnTo>
                  <a:lnTo>
                    <a:pt x="275405" y="46798"/>
                  </a:lnTo>
                  <a:lnTo>
                    <a:pt x="297033" y="78175"/>
                  </a:lnTo>
                  <a:lnTo>
                    <a:pt x="304800" y="114300"/>
                  </a:lnTo>
                  <a:lnTo>
                    <a:pt x="297033" y="150424"/>
                  </a:lnTo>
                  <a:lnTo>
                    <a:pt x="275405" y="181801"/>
                  </a:lnTo>
                  <a:lnTo>
                    <a:pt x="242419" y="206544"/>
                  </a:lnTo>
                  <a:lnTo>
                    <a:pt x="200582" y="222772"/>
                  </a:lnTo>
                  <a:lnTo>
                    <a:pt x="152400" y="228600"/>
                  </a:lnTo>
                  <a:lnTo>
                    <a:pt x="104231" y="222772"/>
                  </a:lnTo>
                  <a:lnTo>
                    <a:pt x="62396" y="206544"/>
                  </a:lnTo>
                  <a:lnTo>
                    <a:pt x="29405" y="181801"/>
                  </a:lnTo>
                  <a:lnTo>
                    <a:pt x="7769" y="150424"/>
                  </a:lnTo>
                  <a:lnTo>
                    <a:pt x="0" y="114300"/>
                  </a:lnTo>
                  <a:close/>
                </a:path>
              </a:pathLst>
            </a:custGeom>
            <a:ln w="9144">
              <a:solidFill>
                <a:srgbClr val="000000"/>
              </a:solidFill>
            </a:ln>
          </p:spPr>
          <p:txBody>
            <a:bodyPr wrap="square" lIns="0" tIns="0" rIns="0" bIns="0" rtlCol="0"/>
            <a:lstStyle/>
            <a:p>
              <a:endParaRPr/>
            </a:p>
          </p:txBody>
        </p:sp>
        <p:sp>
          <p:nvSpPr>
            <p:cNvPr id="20" name="object 20"/>
            <p:cNvSpPr/>
            <p:nvPr/>
          </p:nvSpPr>
          <p:spPr>
            <a:xfrm>
              <a:off x="1239672" y="5031359"/>
              <a:ext cx="111760" cy="381635"/>
            </a:xfrm>
            <a:custGeom>
              <a:avLst/>
              <a:gdLst/>
              <a:ahLst/>
              <a:cxnLst/>
              <a:rect l="l" t="t" r="r" b="b"/>
              <a:pathLst>
                <a:path w="111759" h="381635">
                  <a:moveTo>
                    <a:pt x="11150" y="273685"/>
                  </a:moveTo>
                  <a:lnTo>
                    <a:pt x="1651" y="279019"/>
                  </a:lnTo>
                  <a:lnTo>
                    <a:pt x="0" y="285115"/>
                  </a:lnTo>
                  <a:lnTo>
                    <a:pt x="2717" y="289814"/>
                  </a:lnTo>
                  <a:lnTo>
                    <a:pt x="54965" y="381127"/>
                  </a:lnTo>
                  <a:lnTo>
                    <a:pt x="66585" y="361569"/>
                  </a:lnTo>
                  <a:lnTo>
                    <a:pt x="45186" y="361442"/>
                  </a:lnTo>
                  <a:lnTo>
                    <a:pt x="45496" y="324748"/>
                  </a:lnTo>
                  <a:lnTo>
                    <a:pt x="19840" y="279908"/>
                  </a:lnTo>
                  <a:lnTo>
                    <a:pt x="17195" y="275336"/>
                  </a:lnTo>
                  <a:lnTo>
                    <a:pt x="11150" y="273685"/>
                  </a:lnTo>
                  <a:close/>
                </a:path>
                <a:path w="111759" h="381635">
                  <a:moveTo>
                    <a:pt x="45496" y="324748"/>
                  </a:moveTo>
                  <a:lnTo>
                    <a:pt x="45186" y="361442"/>
                  </a:lnTo>
                  <a:lnTo>
                    <a:pt x="64998" y="361569"/>
                  </a:lnTo>
                  <a:lnTo>
                    <a:pt x="65040" y="356616"/>
                  </a:lnTo>
                  <a:lnTo>
                    <a:pt x="46583" y="356489"/>
                  </a:lnTo>
                  <a:lnTo>
                    <a:pt x="55284" y="341856"/>
                  </a:lnTo>
                  <a:lnTo>
                    <a:pt x="45496" y="324748"/>
                  </a:lnTo>
                  <a:close/>
                </a:path>
                <a:path w="111759" h="381635">
                  <a:moveTo>
                    <a:pt x="100558" y="274320"/>
                  </a:moveTo>
                  <a:lnTo>
                    <a:pt x="94462" y="275971"/>
                  </a:lnTo>
                  <a:lnTo>
                    <a:pt x="65307" y="325001"/>
                  </a:lnTo>
                  <a:lnTo>
                    <a:pt x="64998" y="361569"/>
                  </a:lnTo>
                  <a:lnTo>
                    <a:pt x="66585" y="361569"/>
                  </a:lnTo>
                  <a:lnTo>
                    <a:pt x="111480" y="286004"/>
                  </a:lnTo>
                  <a:lnTo>
                    <a:pt x="109956" y="279908"/>
                  </a:lnTo>
                  <a:lnTo>
                    <a:pt x="100558" y="274320"/>
                  </a:lnTo>
                  <a:close/>
                </a:path>
                <a:path w="111759" h="381635">
                  <a:moveTo>
                    <a:pt x="55284" y="341856"/>
                  </a:moveTo>
                  <a:lnTo>
                    <a:pt x="46583" y="356489"/>
                  </a:lnTo>
                  <a:lnTo>
                    <a:pt x="63728" y="356616"/>
                  </a:lnTo>
                  <a:lnTo>
                    <a:pt x="55284" y="341856"/>
                  </a:lnTo>
                  <a:close/>
                </a:path>
                <a:path w="111759" h="381635">
                  <a:moveTo>
                    <a:pt x="65307" y="325001"/>
                  </a:moveTo>
                  <a:lnTo>
                    <a:pt x="55284" y="341856"/>
                  </a:lnTo>
                  <a:lnTo>
                    <a:pt x="63728" y="356616"/>
                  </a:lnTo>
                  <a:lnTo>
                    <a:pt x="65040" y="356616"/>
                  </a:lnTo>
                  <a:lnTo>
                    <a:pt x="65307" y="325001"/>
                  </a:lnTo>
                  <a:close/>
                </a:path>
                <a:path w="111759" h="381635">
                  <a:moveTo>
                    <a:pt x="48234" y="0"/>
                  </a:moveTo>
                  <a:lnTo>
                    <a:pt x="45496" y="324748"/>
                  </a:lnTo>
                  <a:lnTo>
                    <a:pt x="55284" y="341856"/>
                  </a:lnTo>
                  <a:lnTo>
                    <a:pt x="65307" y="325001"/>
                  </a:lnTo>
                  <a:lnTo>
                    <a:pt x="68046" y="254"/>
                  </a:lnTo>
                  <a:lnTo>
                    <a:pt x="48234" y="0"/>
                  </a:lnTo>
                  <a:close/>
                </a:path>
              </a:pathLst>
            </a:custGeom>
            <a:solidFill>
              <a:srgbClr val="000000"/>
            </a:solidFill>
          </p:spPr>
          <p:txBody>
            <a:bodyPr wrap="square" lIns="0" tIns="0" rIns="0" bIns="0" rtlCol="0"/>
            <a:lstStyle/>
            <a:p>
              <a:endParaRPr/>
            </a:p>
          </p:txBody>
        </p:sp>
        <p:sp>
          <p:nvSpPr>
            <p:cNvPr id="21" name="object 21"/>
            <p:cNvSpPr/>
            <p:nvPr/>
          </p:nvSpPr>
          <p:spPr>
            <a:xfrm>
              <a:off x="1143000" y="5638800"/>
              <a:ext cx="304800" cy="228600"/>
            </a:xfrm>
            <a:custGeom>
              <a:avLst/>
              <a:gdLst/>
              <a:ahLst/>
              <a:cxnLst/>
              <a:rect l="l" t="t" r="r" b="b"/>
              <a:pathLst>
                <a:path w="304800" h="228600">
                  <a:moveTo>
                    <a:pt x="152400" y="0"/>
                  </a:moveTo>
                  <a:lnTo>
                    <a:pt x="104231" y="5826"/>
                  </a:lnTo>
                  <a:lnTo>
                    <a:pt x="62396" y="22051"/>
                  </a:lnTo>
                  <a:lnTo>
                    <a:pt x="29405" y="46793"/>
                  </a:lnTo>
                  <a:lnTo>
                    <a:pt x="7769" y="78170"/>
                  </a:lnTo>
                  <a:lnTo>
                    <a:pt x="0" y="114300"/>
                  </a:lnTo>
                  <a:lnTo>
                    <a:pt x="7769" y="150429"/>
                  </a:lnTo>
                  <a:lnTo>
                    <a:pt x="29405" y="181806"/>
                  </a:lnTo>
                  <a:lnTo>
                    <a:pt x="62396" y="206548"/>
                  </a:lnTo>
                  <a:lnTo>
                    <a:pt x="104231" y="222773"/>
                  </a:lnTo>
                  <a:lnTo>
                    <a:pt x="152400" y="228600"/>
                  </a:lnTo>
                  <a:lnTo>
                    <a:pt x="200582" y="222773"/>
                  </a:lnTo>
                  <a:lnTo>
                    <a:pt x="242419" y="206548"/>
                  </a:lnTo>
                  <a:lnTo>
                    <a:pt x="275405" y="181806"/>
                  </a:lnTo>
                  <a:lnTo>
                    <a:pt x="297033" y="150429"/>
                  </a:lnTo>
                  <a:lnTo>
                    <a:pt x="304800" y="114300"/>
                  </a:lnTo>
                  <a:lnTo>
                    <a:pt x="297033" y="78170"/>
                  </a:lnTo>
                  <a:lnTo>
                    <a:pt x="275405" y="46793"/>
                  </a:lnTo>
                  <a:lnTo>
                    <a:pt x="242419" y="22051"/>
                  </a:lnTo>
                  <a:lnTo>
                    <a:pt x="200582" y="5826"/>
                  </a:lnTo>
                  <a:lnTo>
                    <a:pt x="152400" y="0"/>
                  </a:lnTo>
                  <a:close/>
                </a:path>
              </a:pathLst>
            </a:custGeom>
            <a:solidFill>
              <a:srgbClr val="E6E6E6"/>
            </a:solidFill>
          </p:spPr>
          <p:txBody>
            <a:bodyPr wrap="square" lIns="0" tIns="0" rIns="0" bIns="0" rtlCol="0"/>
            <a:lstStyle/>
            <a:p>
              <a:endParaRPr/>
            </a:p>
          </p:txBody>
        </p:sp>
        <p:sp>
          <p:nvSpPr>
            <p:cNvPr id="22" name="object 22"/>
            <p:cNvSpPr/>
            <p:nvPr/>
          </p:nvSpPr>
          <p:spPr>
            <a:xfrm>
              <a:off x="1143000" y="5638800"/>
              <a:ext cx="304800" cy="228600"/>
            </a:xfrm>
            <a:custGeom>
              <a:avLst/>
              <a:gdLst/>
              <a:ahLst/>
              <a:cxnLst/>
              <a:rect l="l" t="t" r="r" b="b"/>
              <a:pathLst>
                <a:path w="304800" h="228600">
                  <a:moveTo>
                    <a:pt x="0" y="114300"/>
                  </a:moveTo>
                  <a:lnTo>
                    <a:pt x="29405" y="46793"/>
                  </a:lnTo>
                  <a:lnTo>
                    <a:pt x="62396" y="22051"/>
                  </a:lnTo>
                  <a:lnTo>
                    <a:pt x="104231" y="5826"/>
                  </a:lnTo>
                  <a:lnTo>
                    <a:pt x="152400" y="0"/>
                  </a:lnTo>
                  <a:lnTo>
                    <a:pt x="200582" y="5826"/>
                  </a:lnTo>
                  <a:lnTo>
                    <a:pt x="242419" y="22051"/>
                  </a:lnTo>
                  <a:lnTo>
                    <a:pt x="275405" y="46793"/>
                  </a:lnTo>
                  <a:lnTo>
                    <a:pt x="297033" y="78170"/>
                  </a:lnTo>
                  <a:lnTo>
                    <a:pt x="304800" y="114300"/>
                  </a:lnTo>
                  <a:lnTo>
                    <a:pt x="297033" y="150429"/>
                  </a:lnTo>
                  <a:lnTo>
                    <a:pt x="275405" y="181806"/>
                  </a:lnTo>
                  <a:lnTo>
                    <a:pt x="242419" y="206548"/>
                  </a:lnTo>
                  <a:lnTo>
                    <a:pt x="200582" y="222773"/>
                  </a:lnTo>
                  <a:lnTo>
                    <a:pt x="152400" y="228600"/>
                  </a:lnTo>
                  <a:lnTo>
                    <a:pt x="104231" y="222773"/>
                  </a:lnTo>
                  <a:lnTo>
                    <a:pt x="62396" y="206548"/>
                  </a:lnTo>
                  <a:lnTo>
                    <a:pt x="29405" y="181806"/>
                  </a:lnTo>
                  <a:lnTo>
                    <a:pt x="7769" y="150429"/>
                  </a:lnTo>
                  <a:lnTo>
                    <a:pt x="0" y="114300"/>
                  </a:lnTo>
                  <a:close/>
                </a:path>
              </a:pathLst>
            </a:custGeom>
            <a:ln w="9144">
              <a:solidFill>
                <a:srgbClr val="000000"/>
              </a:solidFill>
            </a:ln>
          </p:spPr>
          <p:txBody>
            <a:bodyPr wrap="square" lIns="0" tIns="0" rIns="0" bIns="0" rtlCol="0"/>
            <a:lstStyle/>
            <a:p>
              <a:endParaRPr/>
            </a:p>
          </p:txBody>
        </p:sp>
        <p:sp>
          <p:nvSpPr>
            <p:cNvPr id="23" name="object 23"/>
            <p:cNvSpPr/>
            <p:nvPr/>
          </p:nvSpPr>
          <p:spPr>
            <a:xfrm>
              <a:off x="1143000" y="5867400"/>
              <a:ext cx="304800" cy="228600"/>
            </a:xfrm>
            <a:custGeom>
              <a:avLst/>
              <a:gdLst/>
              <a:ahLst/>
              <a:cxnLst/>
              <a:rect l="l" t="t" r="r" b="b"/>
              <a:pathLst>
                <a:path w="304800" h="228600">
                  <a:moveTo>
                    <a:pt x="152400" y="0"/>
                  </a:moveTo>
                  <a:lnTo>
                    <a:pt x="104231" y="5826"/>
                  </a:lnTo>
                  <a:lnTo>
                    <a:pt x="62396" y="22051"/>
                  </a:lnTo>
                  <a:lnTo>
                    <a:pt x="29405" y="46793"/>
                  </a:lnTo>
                  <a:lnTo>
                    <a:pt x="7769" y="78170"/>
                  </a:lnTo>
                  <a:lnTo>
                    <a:pt x="0" y="114300"/>
                  </a:lnTo>
                  <a:lnTo>
                    <a:pt x="7769" y="150429"/>
                  </a:lnTo>
                  <a:lnTo>
                    <a:pt x="29405" y="181806"/>
                  </a:lnTo>
                  <a:lnTo>
                    <a:pt x="62396" y="206548"/>
                  </a:lnTo>
                  <a:lnTo>
                    <a:pt x="104231" y="222773"/>
                  </a:lnTo>
                  <a:lnTo>
                    <a:pt x="152400" y="228600"/>
                  </a:lnTo>
                  <a:lnTo>
                    <a:pt x="200582" y="222773"/>
                  </a:lnTo>
                  <a:lnTo>
                    <a:pt x="242419" y="206548"/>
                  </a:lnTo>
                  <a:lnTo>
                    <a:pt x="275405" y="181806"/>
                  </a:lnTo>
                  <a:lnTo>
                    <a:pt x="297033" y="150429"/>
                  </a:lnTo>
                  <a:lnTo>
                    <a:pt x="304800" y="114300"/>
                  </a:lnTo>
                  <a:lnTo>
                    <a:pt x="297033" y="78170"/>
                  </a:lnTo>
                  <a:lnTo>
                    <a:pt x="275405" y="46793"/>
                  </a:lnTo>
                  <a:lnTo>
                    <a:pt x="242419" y="22051"/>
                  </a:lnTo>
                  <a:lnTo>
                    <a:pt x="200582" y="5826"/>
                  </a:lnTo>
                  <a:lnTo>
                    <a:pt x="152400" y="0"/>
                  </a:lnTo>
                  <a:close/>
                </a:path>
              </a:pathLst>
            </a:custGeom>
            <a:solidFill>
              <a:srgbClr val="E6E6E6"/>
            </a:solidFill>
          </p:spPr>
          <p:txBody>
            <a:bodyPr wrap="square" lIns="0" tIns="0" rIns="0" bIns="0" rtlCol="0"/>
            <a:lstStyle/>
            <a:p>
              <a:endParaRPr/>
            </a:p>
          </p:txBody>
        </p:sp>
        <p:sp>
          <p:nvSpPr>
            <p:cNvPr id="24" name="object 24"/>
            <p:cNvSpPr/>
            <p:nvPr/>
          </p:nvSpPr>
          <p:spPr>
            <a:xfrm>
              <a:off x="1143000" y="5867400"/>
              <a:ext cx="304800" cy="228600"/>
            </a:xfrm>
            <a:custGeom>
              <a:avLst/>
              <a:gdLst/>
              <a:ahLst/>
              <a:cxnLst/>
              <a:rect l="l" t="t" r="r" b="b"/>
              <a:pathLst>
                <a:path w="304800" h="228600">
                  <a:moveTo>
                    <a:pt x="0" y="114300"/>
                  </a:moveTo>
                  <a:lnTo>
                    <a:pt x="29405" y="46793"/>
                  </a:lnTo>
                  <a:lnTo>
                    <a:pt x="62396" y="22051"/>
                  </a:lnTo>
                  <a:lnTo>
                    <a:pt x="104231" y="5826"/>
                  </a:lnTo>
                  <a:lnTo>
                    <a:pt x="152400" y="0"/>
                  </a:lnTo>
                  <a:lnTo>
                    <a:pt x="200582" y="5826"/>
                  </a:lnTo>
                  <a:lnTo>
                    <a:pt x="242419" y="22051"/>
                  </a:lnTo>
                  <a:lnTo>
                    <a:pt x="275405" y="46793"/>
                  </a:lnTo>
                  <a:lnTo>
                    <a:pt x="297033" y="78170"/>
                  </a:lnTo>
                  <a:lnTo>
                    <a:pt x="304800" y="114300"/>
                  </a:lnTo>
                  <a:lnTo>
                    <a:pt x="297033" y="150429"/>
                  </a:lnTo>
                  <a:lnTo>
                    <a:pt x="275405" y="181806"/>
                  </a:lnTo>
                  <a:lnTo>
                    <a:pt x="242419" y="206548"/>
                  </a:lnTo>
                  <a:lnTo>
                    <a:pt x="200582" y="222773"/>
                  </a:lnTo>
                  <a:lnTo>
                    <a:pt x="152400" y="228600"/>
                  </a:lnTo>
                  <a:lnTo>
                    <a:pt x="104231" y="222773"/>
                  </a:lnTo>
                  <a:lnTo>
                    <a:pt x="62396" y="206548"/>
                  </a:lnTo>
                  <a:lnTo>
                    <a:pt x="29405" y="181806"/>
                  </a:lnTo>
                  <a:lnTo>
                    <a:pt x="7769" y="150429"/>
                  </a:lnTo>
                  <a:lnTo>
                    <a:pt x="0" y="114300"/>
                  </a:lnTo>
                  <a:close/>
                </a:path>
              </a:pathLst>
            </a:custGeom>
            <a:ln w="9144">
              <a:solidFill>
                <a:srgbClr val="000000"/>
              </a:solidFill>
            </a:ln>
          </p:spPr>
          <p:txBody>
            <a:bodyPr wrap="square" lIns="0" tIns="0" rIns="0" bIns="0" rtlCol="0"/>
            <a:lstStyle/>
            <a:p>
              <a:endParaRPr/>
            </a:p>
          </p:txBody>
        </p:sp>
        <p:sp>
          <p:nvSpPr>
            <p:cNvPr id="25" name="object 25"/>
            <p:cNvSpPr/>
            <p:nvPr/>
          </p:nvSpPr>
          <p:spPr>
            <a:xfrm>
              <a:off x="1143000" y="6096000"/>
              <a:ext cx="304800" cy="228600"/>
            </a:xfrm>
            <a:custGeom>
              <a:avLst/>
              <a:gdLst/>
              <a:ahLst/>
              <a:cxnLst/>
              <a:rect l="l" t="t" r="r" b="b"/>
              <a:pathLst>
                <a:path w="304800" h="228600">
                  <a:moveTo>
                    <a:pt x="152400" y="0"/>
                  </a:moveTo>
                  <a:lnTo>
                    <a:pt x="104231" y="5826"/>
                  </a:lnTo>
                  <a:lnTo>
                    <a:pt x="62396" y="22051"/>
                  </a:lnTo>
                  <a:lnTo>
                    <a:pt x="29405" y="46793"/>
                  </a:lnTo>
                  <a:lnTo>
                    <a:pt x="7769" y="78170"/>
                  </a:lnTo>
                  <a:lnTo>
                    <a:pt x="0" y="114300"/>
                  </a:lnTo>
                  <a:lnTo>
                    <a:pt x="7769" y="150429"/>
                  </a:lnTo>
                  <a:lnTo>
                    <a:pt x="29405" y="181806"/>
                  </a:lnTo>
                  <a:lnTo>
                    <a:pt x="62396" y="206548"/>
                  </a:lnTo>
                  <a:lnTo>
                    <a:pt x="104231" y="222773"/>
                  </a:lnTo>
                  <a:lnTo>
                    <a:pt x="152400" y="228600"/>
                  </a:lnTo>
                  <a:lnTo>
                    <a:pt x="200582" y="222773"/>
                  </a:lnTo>
                  <a:lnTo>
                    <a:pt x="242419" y="206548"/>
                  </a:lnTo>
                  <a:lnTo>
                    <a:pt x="275405" y="181806"/>
                  </a:lnTo>
                  <a:lnTo>
                    <a:pt x="297033" y="150429"/>
                  </a:lnTo>
                  <a:lnTo>
                    <a:pt x="304800" y="114300"/>
                  </a:lnTo>
                  <a:lnTo>
                    <a:pt x="297033" y="78170"/>
                  </a:lnTo>
                  <a:lnTo>
                    <a:pt x="275405" y="46793"/>
                  </a:lnTo>
                  <a:lnTo>
                    <a:pt x="242419" y="22051"/>
                  </a:lnTo>
                  <a:lnTo>
                    <a:pt x="200582" y="5826"/>
                  </a:lnTo>
                  <a:lnTo>
                    <a:pt x="152400" y="0"/>
                  </a:lnTo>
                  <a:close/>
                </a:path>
              </a:pathLst>
            </a:custGeom>
            <a:solidFill>
              <a:srgbClr val="E6E6E6"/>
            </a:solidFill>
          </p:spPr>
          <p:txBody>
            <a:bodyPr wrap="square" lIns="0" tIns="0" rIns="0" bIns="0" rtlCol="0"/>
            <a:lstStyle/>
            <a:p>
              <a:endParaRPr/>
            </a:p>
          </p:txBody>
        </p:sp>
        <p:sp>
          <p:nvSpPr>
            <p:cNvPr id="26" name="object 26"/>
            <p:cNvSpPr/>
            <p:nvPr/>
          </p:nvSpPr>
          <p:spPr>
            <a:xfrm>
              <a:off x="1143000" y="6096000"/>
              <a:ext cx="304800" cy="228600"/>
            </a:xfrm>
            <a:custGeom>
              <a:avLst/>
              <a:gdLst/>
              <a:ahLst/>
              <a:cxnLst/>
              <a:rect l="l" t="t" r="r" b="b"/>
              <a:pathLst>
                <a:path w="304800" h="228600">
                  <a:moveTo>
                    <a:pt x="0" y="114300"/>
                  </a:moveTo>
                  <a:lnTo>
                    <a:pt x="29405" y="46793"/>
                  </a:lnTo>
                  <a:lnTo>
                    <a:pt x="62396" y="22051"/>
                  </a:lnTo>
                  <a:lnTo>
                    <a:pt x="104231" y="5826"/>
                  </a:lnTo>
                  <a:lnTo>
                    <a:pt x="152400" y="0"/>
                  </a:lnTo>
                  <a:lnTo>
                    <a:pt x="200582" y="5826"/>
                  </a:lnTo>
                  <a:lnTo>
                    <a:pt x="242419" y="22051"/>
                  </a:lnTo>
                  <a:lnTo>
                    <a:pt x="275405" y="46793"/>
                  </a:lnTo>
                  <a:lnTo>
                    <a:pt x="297033" y="78170"/>
                  </a:lnTo>
                  <a:lnTo>
                    <a:pt x="304800" y="114300"/>
                  </a:lnTo>
                  <a:lnTo>
                    <a:pt x="297033" y="150429"/>
                  </a:lnTo>
                  <a:lnTo>
                    <a:pt x="275405" y="181806"/>
                  </a:lnTo>
                  <a:lnTo>
                    <a:pt x="242419" y="206548"/>
                  </a:lnTo>
                  <a:lnTo>
                    <a:pt x="200582" y="222773"/>
                  </a:lnTo>
                  <a:lnTo>
                    <a:pt x="152400" y="228600"/>
                  </a:lnTo>
                  <a:lnTo>
                    <a:pt x="104231" y="222773"/>
                  </a:lnTo>
                  <a:lnTo>
                    <a:pt x="62396" y="206548"/>
                  </a:lnTo>
                  <a:lnTo>
                    <a:pt x="29405" y="181806"/>
                  </a:lnTo>
                  <a:lnTo>
                    <a:pt x="7769" y="150429"/>
                  </a:lnTo>
                  <a:lnTo>
                    <a:pt x="0" y="114300"/>
                  </a:lnTo>
                  <a:close/>
                </a:path>
              </a:pathLst>
            </a:custGeom>
            <a:ln w="9144">
              <a:solidFill>
                <a:srgbClr val="000000"/>
              </a:solidFill>
            </a:ln>
          </p:spPr>
          <p:txBody>
            <a:bodyPr wrap="square" lIns="0" tIns="0" rIns="0" bIns="0" rtlCol="0"/>
            <a:lstStyle/>
            <a:p>
              <a:endParaRPr/>
            </a:p>
          </p:txBody>
        </p:sp>
        <p:sp>
          <p:nvSpPr>
            <p:cNvPr id="27" name="object 27"/>
            <p:cNvSpPr/>
            <p:nvPr/>
          </p:nvSpPr>
          <p:spPr>
            <a:xfrm>
              <a:off x="1143000" y="6324600"/>
              <a:ext cx="304800" cy="228600"/>
            </a:xfrm>
            <a:custGeom>
              <a:avLst/>
              <a:gdLst/>
              <a:ahLst/>
              <a:cxnLst/>
              <a:rect l="l" t="t" r="r" b="b"/>
              <a:pathLst>
                <a:path w="304800" h="228600">
                  <a:moveTo>
                    <a:pt x="152400" y="0"/>
                  </a:moveTo>
                  <a:lnTo>
                    <a:pt x="104231" y="5826"/>
                  </a:lnTo>
                  <a:lnTo>
                    <a:pt x="62396" y="22051"/>
                  </a:lnTo>
                  <a:lnTo>
                    <a:pt x="29405" y="46793"/>
                  </a:lnTo>
                  <a:lnTo>
                    <a:pt x="7769" y="78170"/>
                  </a:lnTo>
                  <a:lnTo>
                    <a:pt x="0" y="114300"/>
                  </a:lnTo>
                  <a:lnTo>
                    <a:pt x="7769" y="150429"/>
                  </a:lnTo>
                  <a:lnTo>
                    <a:pt x="29405" y="181806"/>
                  </a:lnTo>
                  <a:lnTo>
                    <a:pt x="62396" y="206548"/>
                  </a:lnTo>
                  <a:lnTo>
                    <a:pt x="104231" y="222773"/>
                  </a:lnTo>
                  <a:lnTo>
                    <a:pt x="152400" y="228600"/>
                  </a:lnTo>
                  <a:lnTo>
                    <a:pt x="200582" y="222773"/>
                  </a:lnTo>
                  <a:lnTo>
                    <a:pt x="242419" y="206548"/>
                  </a:lnTo>
                  <a:lnTo>
                    <a:pt x="275405" y="181806"/>
                  </a:lnTo>
                  <a:lnTo>
                    <a:pt x="297033" y="150429"/>
                  </a:lnTo>
                  <a:lnTo>
                    <a:pt x="304800" y="114300"/>
                  </a:lnTo>
                  <a:lnTo>
                    <a:pt x="297033" y="78170"/>
                  </a:lnTo>
                  <a:lnTo>
                    <a:pt x="275405" y="46793"/>
                  </a:lnTo>
                  <a:lnTo>
                    <a:pt x="242419" y="22051"/>
                  </a:lnTo>
                  <a:lnTo>
                    <a:pt x="200582" y="5826"/>
                  </a:lnTo>
                  <a:lnTo>
                    <a:pt x="152400" y="0"/>
                  </a:lnTo>
                  <a:close/>
                </a:path>
              </a:pathLst>
            </a:custGeom>
            <a:solidFill>
              <a:srgbClr val="E6E6E6"/>
            </a:solidFill>
          </p:spPr>
          <p:txBody>
            <a:bodyPr wrap="square" lIns="0" tIns="0" rIns="0" bIns="0" rtlCol="0"/>
            <a:lstStyle/>
            <a:p>
              <a:endParaRPr/>
            </a:p>
          </p:txBody>
        </p:sp>
        <p:sp>
          <p:nvSpPr>
            <p:cNvPr id="28" name="object 28"/>
            <p:cNvSpPr/>
            <p:nvPr/>
          </p:nvSpPr>
          <p:spPr>
            <a:xfrm>
              <a:off x="1143000" y="6324600"/>
              <a:ext cx="304800" cy="228600"/>
            </a:xfrm>
            <a:custGeom>
              <a:avLst/>
              <a:gdLst/>
              <a:ahLst/>
              <a:cxnLst/>
              <a:rect l="l" t="t" r="r" b="b"/>
              <a:pathLst>
                <a:path w="304800" h="228600">
                  <a:moveTo>
                    <a:pt x="0" y="114300"/>
                  </a:moveTo>
                  <a:lnTo>
                    <a:pt x="29405" y="46793"/>
                  </a:lnTo>
                  <a:lnTo>
                    <a:pt x="62396" y="22051"/>
                  </a:lnTo>
                  <a:lnTo>
                    <a:pt x="104231" y="5826"/>
                  </a:lnTo>
                  <a:lnTo>
                    <a:pt x="152400" y="0"/>
                  </a:lnTo>
                  <a:lnTo>
                    <a:pt x="200582" y="5826"/>
                  </a:lnTo>
                  <a:lnTo>
                    <a:pt x="242419" y="22051"/>
                  </a:lnTo>
                  <a:lnTo>
                    <a:pt x="275405" y="46793"/>
                  </a:lnTo>
                  <a:lnTo>
                    <a:pt x="297033" y="78170"/>
                  </a:lnTo>
                  <a:lnTo>
                    <a:pt x="304800" y="114300"/>
                  </a:lnTo>
                  <a:lnTo>
                    <a:pt x="297033" y="150429"/>
                  </a:lnTo>
                  <a:lnTo>
                    <a:pt x="275405" y="181806"/>
                  </a:lnTo>
                  <a:lnTo>
                    <a:pt x="242419" y="206548"/>
                  </a:lnTo>
                  <a:lnTo>
                    <a:pt x="200582" y="222773"/>
                  </a:lnTo>
                  <a:lnTo>
                    <a:pt x="152400" y="228600"/>
                  </a:lnTo>
                  <a:lnTo>
                    <a:pt x="104231" y="222773"/>
                  </a:lnTo>
                  <a:lnTo>
                    <a:pt x="62396" y="206548"/>
                  </a:lnTo>
                  <a:lnTo>
                    <a:pt x="29405" y="181806"/>
                  </a:lnTo>
                  <a:lnTo>
                    <a:pt x="7769" y="150429"/>
                  </a:lnTo>
                  <a:lnTo>
                    <a:pt x="0" y="114300"/>
                  </a:lnTo>
                  <a:close/>
                </a:path>
              </a:pathLst>
            </a:custGeom>
            <a:ln w="9144">
              <a:solidFill>
                <a:srgbClr val="000000"/>
              </a:solidFill>
            </a:ln>
          </p:spPr>
          <p:txBody>
            <a:bodyPr wrap="square" lIns="0" tIns="0" rIns="0" bIns="0" rtlCol="0"/>
            <a:lstStyle/>
            <a:p>
              <a:endParaRPr/>
            </a:p>
          </p:txBody>
        </p:sp>
      </p:grpSp>
      <p:sp>
        <p:nvSpPr>
          <p:cNvPr id="29" name="object 29"/>
          <p:cNvSpPr txBox="1"/>
          <p:nvPr/>
        </p:nvSpPr>
        <p:spPr>
          <a:xfrm>
            <a:off x="1266571" y="5385612"/>
            <a:ext cx="130175" cy="1169035"/>
          </a:xfrm>
          <a:prstGeom prst="rect">
            <a:avLst/>
          </a:prstGeom>
        </p:spPr>
        <p:txBody>
          <a:bodyPr vert="horz" wrap="square" lIns="0" tIns="27939" rIns="0" bIns="0" rtlCol="0">
            <a:spAutoFit/>
          </a:bodyPr>
          <a:lstStyle/>
          <a:p>
            <a:pPr marL="12700">
              <a:lnSpc>
                <a:spcPct val="100000"/>
              </a:lnSpc>
              <a:spcBef>
                <a:spcPts val="219"/>
              </a:spcBef>
            </a:pPr>
            <a:r>
              <a:rPr sz="1400" dirty="0">
                <a:latin typeface="Arial"/>
                <a:cs typeface="Arial"/>
              </a:rPr>
              <a:t>=</a:t>
            </a:r>
            <a:endParaRPr sz="1400">
              <a:latin typeface="Arial"/>
              <a:cs typeface="Arial"/>
            </a:endParaRPr>
          </a:p>
          <a:p>
            <a:pPr marL="12700">
              <a:lnSpc>
                <a:spcPct val="100000"/>
              </a:lnSpc>
              <a:spcBef>
                <a:spcPts val="120"/>
              </a:spcBef>
            </a:pPr>
            <a:r>
              <a:rPr sz="1400" dirty="0">
                <a:latin typeface="Arial"/>
                <a:cs typeface="Arial"/>
              </a:rPr>
              <a:t>=</a:t>
            </a:r>
            <a:endParaRPr sz="1400">
              <a:latin typeface="Arial"/>
              <a:cs typeface="Arial"/>
            </a:endParaRPr>
          </a:p>
          <a:p>
            <a:pPr marL="12700">
              <a:lnSpc>
                <a:spcPct val="100000"/>
              </a:lnSpc>
              <a:spcBef>
                <a:spcPts val="120"/>
              </a:spcBef>
            </a:pPr>
            <a:r>
              <a:rPr sz="1400" dirty="0">
                <a:latin typeface="Arial"/>
                <a:cs typeface="Arial"/>
              </a:rPr>
              <a:t>=</a:t>
            </a:r>
            <a:endParaRPr sz="1400">
              <a:latin typeface="Arial"/>
              <a:cs typeface="Arial"/>
            </a:endParaRPr>
          </a:p>
          <a:p>
            <a:pPr marL="12700">
              <a:lnSpc>
                <a:spcPct val="100000"/>
              </a:lnSpc>
              <a:spcBef>
                <a:spcPts val="120"/>
              </a:spcBef>
            </a:pPr>
            <a:r>
              <a:rPr sz="1400" dirty="0">
                <a:latin typeface="Arial"/>
                <a:cs typeface="Arial"/>
              </a:rPr>
              <a:t>=</a:t>
            </a:r>
            <a:endParaRPr sz="1400">
              <a:latin typeface="Arial"/>
              <a:cs typeface="Arial"/>
            </a:endParaRPr>
          </a:p>
          <a:p>
            <a:pPr marL="12700">
              <a:lnSpc>
                <a:spcPct val="100000"/>
              </a:lnSpc>
              <a:spcBef>
                <a:spcPts val="120"/>
              </a:spcBef>
            </a:pPr>
            <a:r>
              <a:rPr sz="1400" dirty="0">
                <a:latin typeface="Arial"/>
                <a:cs typeface="Arial"/>
              </a:rPr>
              <a:t>=</a:t>
            </a:r>
            <a:endParaRPr sz="1400">
              <a:latin typeface="Arial"/>
              <a:cs typeface="Arial"/>
            </a:endParaRPr>
          </a:p>
        </p:txBody>
      </p:sp>
      <p:sp>
        <p:nvSpPr>
          <p:cNvPr id="30" name="object 30"/>
          <p:cNvSpPr/>
          <p:nvPr/>
        </p:nvSpPr>
        <p:spPr>
          <a:xfrm>
            <a:off x="1448562" y="5469508"/>
            <a:ext cx="2071370" cy="1026160"/>
          </a:xfrm>
          <a:custGeom>
            <a:avLst/>
            <a:gdLst/>
            <a:ahLst/>
            <a:cxnLst/>
            <a:rect l="l" t="t" r="r" b="b"/>
            <a:pathLst>
              <a:path w="2071370" h="1026160">
                <a:moveTo>
                  <a:pt x="2057400" y="961834"/>
                </a:moveTo>
                <a:lnTo>
                  <a:pt x="56286" y="960297"/>
                </a:lnTo>
                <a:lnTo>
                  <a:pt x="39293" y="970191"/>
                </a:lnTo>
                <a:lnTo>
                  <a:pt x="54000" y="961618"/>
                </a:lnTo>
                <a:lnTo>
                  <a:pt x="56286" y="960297"/>
                </a:lnTo>
                <a:lnTo>
                  <a:pt x="105537" y="931583"/>
                </a:lnTo>
                <a:lnTo>
                  <a:pt x="107188" y="925512"/>
                </a:lnTo>
                <a:lnTo>
                  <a:pt x="101600" y="916063"/>
                </a:lnTo>
                <a:lnTo>
                  <a:pt x="95631" y="914463"/>
                </a:lnTo>
                <a:lnTo>
                  <a:pt x="90805" y="917219"/>
                </a:lnTo>
                <a:lnTo>
                  <a:pt x="0" y="970153"/>
                </a:lnTo>
                <a:lnTo>
                  <a:pt x="95504" y="1025982"/>
                </a:lnTo>
                <a:lnTo>
                  <a:pt x="101600" y="1024394"/>
                </a:lnTo>
                <a:lnTo>
                  <a:pt x="104394" y="1019670"/>
                </a:lnTo>
                <a:lnTo>
                  <a:pt x="107061" y="1014945"/>
                </a:lnTo>
                <a:lnTo>
                  <a:pt x="105537" y="1008888"/>
                </a:lnTo>
                <a:lnTo>
                  <a:pt x="56273" y="980109"/>
                </a:lnTo>
                <a:lnTo>
                  <a:pt x="2057400" y="981659"/>
                </a:lnTo>
                <a:lnTo>
                  <a:pt x="2057400" y="961834"/>
                </a:lnTo>
                <a:close/>
              </a:path>
              <a:path w="2071370" h="1026160">
                <a:moveTo>
                  <a:pt x="2057400" y="504634"/>
                </a:moveTo>
                <a:lnTo>
                  <a:pt x="56286" y="503097"/>
                </a:lnTo>
                <a:lnTo>
                  <a:pt x="39293" y="512991"/>
                </a:lnTo>
                <a:lnTo>
                  <a:pt x="54000" y="504418"/>
                </a:lnTo>
                <a:lnTo>
                  <a:pt x="56286" y="503097"/>
                </a:lnTo>
                <a:lnTo>
                  <a:pt x="105537" y="474383"/>
                </a:lnTo>
                <a:lnTo>
                  <a:pt x="107188" y="468325"/>
                </a:lnTo>
                <a:lnTo>
                  <a:pt x="101600" y="458863"/>
                </a:lnTo>
                <a:lnTo>
                  <a:pt x="95631" y="457263"/>
                </a:lnTo>
                <a:lnTo>
                  <a:pt x="90805" y="460019"/>
                </a:lnTo>
                <a:lnTo>
                  <a:pt x="0" y="512953"/>
                </a:lnTo>
                <a:lnTo>
                  <a:pt x="95504" y="568794"/>
                </a:lnTo>
                <a:lnTo>
                  <a:pt x="101600" y="567194"/>
                </a:lnTo>
                <a:lnTo>
                  <a:pt x="104394" y="562470"/>
                </a:lnTo>
                <a:lnTo>
                  <a:pt x="107061" y="557745"/>
                </a:lnTo>
                <a:lnTo>
                  <a:pt x="105537" y="551688"/>
                </a:lnTo>
                <a:lnTo>
                  <a:pt x="56273" y="522909"/>
                </a:lnTo>
                <a:lnTo>
                  <a:pt x="2057400" y="524446"/>
                </a:lnTo>
                <a:lnTo>
                  <a:pt x="2057400" y="504634"/>
                </a:lnTo>
                <a:close/>
              </a:path>
              <a:path w="2071370" h="1026160">
                <a:moveTo>
                  <a:pt x="2057400" y="47498"/>
                </a:moveTo>
                <a:lnTo>
                  <a:pt x="56362" y="45885"/>
                </a:lnTo>
                <a:lnTo>
                  <a:pt x="100838" y="19939"/>
                </a:lnTo>
                <a:lnTo>
                  <a:pt x="105537" y="17145"/>
                </a:lnTo>
                <a:lnTo>
                  <a:pt x="107188" y="11176"/>
                </a:lnTo>
                <a:lnTo>
                  <a:pt x="104394" y="6350"/>
                </a:lnTo>
                <a:lnTo>
                  <a:pt x="101600" y="1651"/>
                </a:lnTo>
                <a:lnTo>
                  <a:pt x="95631" y="0"/>
                </a:lnTo>
                <a:lnTo>
                  <a:pt x="0" y="55753"/>
                </a:lnTo>
                <a:lnTo>
                  <a:pt x="95504" y="111633"/>
                </a:lnTo>
                <a:lnTo>
                  <a:pt x="101600" y="109982"/>
                </a:lnTo>
                <a:lnTo>
                  <a:pt x="104394" y="105283"/>
                </a:lnTo>
                <a:lnTo>
                  <a:pt x="107061" y="100584"/>
                </a:lnTo>
                <a:lnTo>
                  <a:pt x="105537" y="94488"/>
                </a:lnTo>
                <a:lnTo>
                  <a:pt x="100838" y="91694"/>
                </a:lnTo>
                <a:lnTo>
                  <a:pt x="56248" y="65697"/>
                </a:lnTo>
                <a:lnTo>
                  <a:pt x="2057400" y="67310"/>
                </a:lnTo>
                <a:lnTo>
                  <a:pt x="2057400" y="47498"/>
                </a:lnTo>
                <a:close/>
              </a:path>
              <a:path w="2071370" h="1026160">
                <a:moveTo>
                  <a:pt x="2071116" y="731710"/>
                </a:moveTo>
                <a:lnTo>
                  <a:pt x="70002" y="730173"/>
                </a:lnTo>
                <a:lnTo>
                  <a:pt x="53009" y="740067"/>
                </a:lnTo>
                <a:lnTo>
                  <a:pt x="67716" y="731494"/>
                </a:lnTo>
                <a:lnTo>
                  <a:pt x="70002" y="730173"/>
                </a:lnTo>
                <a:lnTo>
                  <a:pt x="119253" y="701459"/>
                </a:lnTo>
                <a:lnTo>
                  <a:pt x="120904" y="695401"/>
                </a:lnTo>
                <a:lnTo>
                  <a:pt x="115316" y="685939"/>
                </a:lnTo>
                <a:lnTo>
                  <a:pt x="109347" y="684339"/>
                </a:lnTo>
                <a:lnTo>
                  <a:pt x="104521" y="687095"/>
                </a:lnTo>
                <a:lnTo>
                  <a:pt x="13716" y="740029"/>
                </a:lnTo>
                <a:lnTo>
                  <a:pt x="109220" y="795870"/>
                </a:lnTo>
                <a:lnTo>
                  <a:pt x="115316" y="794270"/>
                </a:lnTo>
                <a:lnTo>
                  <a:pt x="118110" y="789546"/>
                </a:lnTo>
                <a:lnTo>
                  <a:pt x="120777" y="784821"/>
                </a:lnTo>
                <a:lnTo>
                  <a:pt x="119253" y="778764"/>
                </a:lnTo>
                <a:lnTo>
                  <a:pt x="69989" y="749985"/>
                </a:lnTo>
                <a:lnTo>
                  <a:pt x="2071116" y="751522"/>
                </a:lnTo>
                <a:lnTo>
                  <a:pt x="2071116" y="731710"/>
                </a:lnTo>
                <a:close/>
              </a:path>
            </a:pathLst>
          </a:custGeom>
          <a:solidFill>
            <a:srgbClr val="000000"/>
          </a:solidFill>
        </p:spPr>
        <p:txBody>
          <a:bodyPr wrap="square" lIns="0" tIns="0" rIns="0" bIns="0" rtlCol="0"/>
          <a:lstStyle/>
          <a:p>
            <a:endParaRPr/>
          </a:p>
        </p:txBody>
      </p:sp>
      <p:sp>
        <p:nvSpPr>
          <p:cNvPr id="31" name="object 31"/>
          <p:cNvSpPr txBox="1"/>
          <p:nvPr/>
        </p:nvSpPr>
        <p:spPr>
          <a:xfrm>
            <a:off x="336702" y="3973880"/>
            <a:ext cx="1805939" cy="598882"/>
          </a:xfrm>
          <a:prstGeom prst="rect">
            <a:avLst/>
          </a:prstGeom>
        </p:spPr>
        <p:txBody>
          <a:bodyPr vert="horz" wrap="square" lIns="0" tIns="161290" rIns="0" bIns="0" rtlCol="0">
            <a:spAutoFit/>
          </a:bodyPr>
          <a:lstStyle/>
          <a:p>
            <a:pPr marL="779780">
              <a:lnSpc>
                <a:spcPts val="1565"/>
              </a:lnSpc>
              <a:spcBef>
                <a:spcPts val="819"/>
              </a:spcBef>
            </a:pPr>
            <a:r>
              <a:rPr sz="1400" b="1" spc="-5" dirty="0">
                <a:latin typeface="Arial"/>
                <a:cs typeface="Arial"/>
              </a:rPr>
              <a:t>Processor</a:t>
            </a:r>
            <a:endParaRPr sz="1400" dirty="0">
              <a:latin typeface="Arial"/>
              <a:cs typeface="Arial"/>
            </a:endParaRPr>
          </a:p>
          <a:p>
            <a:pPr marL="12700">
              <a:lnSpc>
                <a:spcPts val="1805"/>
              </a:lnSpc>
            </a:pPr>
            <a:r>
              <a:rPr sz="1600" spc="-30" dirty="0">
                <a:solidFill>
                  <a:srgbClr val="6F2F9F"/>
                </a:solidFill>
                <a:latin typeface="Arial"/>
                <a:cs typeface="Arial"/>
              </a:rPr>
              <a:t>V</a:t>
            </a:r>
            <a:r>
              <a:rPr sz="1600" spc="-5" dirty="0">
                <a:solidFill>
                  <a:srgbClr val="6F2F9F"/>
                </a:solidFill>
                <a:latin typeface="Arial"/>
                <a:cs typeface="Arial"/>
              </a:rPr>
              <a:t>irt</a:t>
            </a:r>
            <a:r>
              <a:rPr sz="1600" spc="-10" dirty="0">
                <a:solidFill>
                  <a:srgbClr val="6F2F9F"/>
                </a:solidFill>
                <a:latin typeface="Arial"/>
                <a:cs typeface="Arial"/>
              </a:rPr>
              <a:t>u</a:t>
            </a:r>
            <a:r>
              <a:rPr sz="1600" spc="-5" dirty="0">
                <a:solidFill>
                  <a:srgbClr val="6F2F9F"/>
                </a:solidFill>
                <a:latin typeface="Arial"/>
                <a:cs typeface="Arial"/>
              </a:rPr>
              <a:t>al</a:t>
            </a:r>
            <a:r>
              <a:rPr sz="1600" spc="-95" dirty="0">
                <a:solidFill>
                  <a:srgbClr val="6F2F9F"/>
                </a:solidFill>
                <a:latin typeface="Arial"/>
                <a:cs typeface="Arial"/>
              </a:rPr>
              <a:t> </a:t>
            </a:r>
            <a:r>
              <a:rPr sz="1600" spc="-5" dirty="0">
                <a:solidFill>
                  <a:srgbClr val="6F2F9F"/>
                </a:solidFill>
                <a:latin typeface="Arial"/>
                <a:cs typeface="Arial"/>
              </a:rPr>
              <a:t>Address</a:t>
            </a:r>
            <a:endParaRPr sz="1600" dirty="0">
              <a:latin typeface="Arial"/>
              <a:cs typeface="Arial"/>
            </a:endParaRPr>
          </a:p>
        </p:txBody>
      </p:sp>
      <p:sp>
        <p:nvSpPr>
          <p:cNvPr id="32" name="object 32"/>
          <p:cNvSpPr/>
          <p:nvPr/>
        </p:nvSpPr>
        <p:spPr>
          <a:xfrm>
            <a:off x="6934961" y="4039361"/>
            <a:ext cx="1828800" cy="2750820"/>
          </a:xfrm>
          <a:custGeom>
            <a:avLst/>
            <a:gdLst/>
            <a:ahLst/>
            <a:cxnLst/>
            <a:rect l="l" t="t" r="r" b="b"/>
            <a:pathLst>
              <a:path w="1828800" h="2750820">
                <a:moveTo>
                  <a:pt x="0" y="156210"/>
                </a:moveTo>
                <a:lnTo>
                  <a:pt x="7967" y="106850"/>
                </a:lnTo>
                <a:lnTo>
                  <a:pt x="30150" y="63971"/>
                </a:lnTo>
                <a:lnTo>
                  <a:pt x="63971" y="30150"/>
                </a:lnTo>
                <a:lnTo>
                  <a:pt x="106850" y="7967"/>
                </a:lnTo>
                <a:lnTo>
                  <a:pt x="156210" y="0"/>
                </a:lnTo>
                <a:lnTo>
                  <a:pt x="1672590" y="0"/>
                </a:lnTo>
                <a:lnTo>
                  <a:pt x="1721949" y="7967"/>
                </a:lnTo>
                <a:lnTo>
                  <a:pt x="1764828" y="30150"/>
                </a:lnTo>
                <a:lnTo>
                  <a:pt x="1798649" y="63971"/>
                </a:lnTo>
                <a:lnTo>
                  <a:pt x="1820832" y="106850"/>
                </a:lnTo>
                <a:lnTo>
                  <a:pt x="1828800" y="156210"/>
                </a:lnTo>
                <a:lnTo>
                  <a:pt x="1828800" y="2594546"/>
                </a:lnTo>
                <a:lnTo>
                  <a:pt x="1820832" y="2643941"/>
                </a:lnTo>
                <a:lnTo>
                  <a:pt x="1798649" y="2686840"/>
                </a:lnTo>
                <a:lnTo>
                  <a:pt x="1764828" y="2720668"/>
                </a:lnTo>
                <a:lnTo>
                  <a:pt x="1721949" y="2742853"/>
                </a:lnTo>
                <a:lnTo>
                  <a:pt x="1672590" y="2750820"/>
                </a:lnTo>
                <a:lnTo>
                  <a:pt x="156210" y="2750820"/>
                </a:lnTo>
                <a:lnTo>
                  <a:pt x="106850" y="2742853"/>
                </a:lnTo>
                <a:lnTo>
                  <a:pt x="63971" y="2720668"/>
                </a:lnTo>
                <a:lnTo>
                  <a:pt x="30150" y="2686840"/>
                </a:lnTo>
                <a:lnTo>
                  <a:pt x="7967" y="2643941"/>
                </a:lnTo>
                <a:lnTo>
                  <a:pt x="0" y="2594546"/>
                </a:lnTo>
                <a:lnTo>
                  <a:pt x="0" y="156210"/>
                </a:lnTo>
                <a:close/>
              </a:path>
            </a:pathLst>
          </a:custGeom>
          <a:ln w="25908">
            <a:solidFill>
              <a:srgbClr val="A1A1A1"/>
            </a:solidFill>
          </a:ln>
        </p:spPr>
        <p:txBody>
          <a:bodyPr wrap="square" lIns="0" tIns="0" rIns="0" bIns="0" rtlCol="0"/>
          <a:lstStyle/>
          <a:p>
            <a:endParaRPr/>
          </a:p>
        </p:txBody>
      </p:sp>
      <p:sp>
        <p:nvSpPr>
          <p:cNvPr id="33" name="object 33"/>
          <p:cNvSpPr txBox="1"/>
          <p:nvPr/>
        </p:nvSpPr>
        <p:spPr>
          <a:xfrm>
            <a:off x="7112254" y="4054602"/>
            <a:ext cx="1478915" cy="239395"/>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Arial"/>
                <a:cs typeface="Arial"/>
              </a:rPr>
              <a:t>Physical</a:t>
            </a:r>
            <a:r>
              <a:rPr sz="1400" b="1" spc="-30" dirty="0">
                <a:latin typeface="Arial"/>
                <a:cs typeface="Arial"/>
              </a:rPr>
              <a:t> </a:t>
            </a:r>
            <a:r>
              <a:rPr sz="1400" b="1" dirty="0">
                <a:latin typeface="Arial"/>
                <a:cs typeface="Arial"/>
              </a:rPr>
              <a:t>Memory</a:t>
            </a:r>
            <a:endParaRPr sz="1400" dirty="0">
              <a:latin typeface="Arial"/>
              <a:cs typeface="Arial"/>
            </a:endParaRPr>
          </a:p>
        </p:txBody>
      </p:sp>
      <p:sp>
        <p:nvSpPr>
          <p:cNvPr id="34" name="object 34"/>
          <p:cNvSpPr/>
          <p:nvPr/>
        </p:nvSpPr>
        <p:spPr>
          <a:xfrm>
            <a:off x="119634" y="4344161"/>
            <a:ext cx="2929255" cy="2452370"/>
          </a:xfrm>
          <a:custGeom>
            <a:avLst/>
            <a:gdLst/>
            <a:ahLst/>
            <a:cxnLst/>
            <a:rect l="l" t="t" r="r" b="b"/>
            <a:pathLst>
              <a:path w="2929255" h="2452370">
                <a:moveTo>
                  <a:pt x="0" y="209550"/>
                </a:moveTo>
                <a:lnTo>
                  <a:pt x="5534" y="161512"/>
                </a:lnTo>
                <a:lnTo>
                  <a:pt x="21297" y="117410"/>
                </a:lnTo>
                <a:lnTo>
                  <a:pt x="46033" y="78501"/>
                </a:lnTo>
                <a:lnTo>
                  <a:pt x="78483" y="46046"/>
                </a:lnTo>
                <a:lnTo>
                  <a:pt x="117388" y="21304"/>
                </a:lnTo>
                <a:lnTo>
                  <a:pt x="161492" y="5536"/>
                </a:lnTo>
                <a:lnTo>
                  <a:pt x="209537" y="0"/>
                </a:lnTo>
                <a:lnTo>
                  <a:pt x="2719578" y="0"/>
                </a:lnTo>
                <a:lnTo>
                  <a:pt x="2767615" y="5536"/>
                </a:lnTo>
                <a:lnTo>
                  <a:pt x="2811717" y="21304"/>
                </a:lnTo>
                <a:lnTo>
                  <a:pt x="2850626" y="46046"/>
                </a:lnTo>
                <a:lnTo>
                  <a:pt x="2883081" y="78501"/>
                </a:lnTo>
                <a:lnTo>
                  <a:pt x="2907823" y="117410"/>
                </a:lnTo>
                <a:lnTo>
                  <a:pt x="2923591" y="161512"/>
                </a:lnTo>
                <a:lnTo>
                  <a:pt x="2929128" y="209550"/>
                </a:lnTo>
                <a:lnTo>
                  <a:pt x="2929128" y="2242578"/>
                </a:lnTo>
                <a:lnTo>
                  <a:pt x="2923591" y="2290623"/>
                </a:lnTo>
                <a:lnTo>
                  <a:pt x="2907823" y="2334727"/>
                </a:lnTo>
                <a:lnTo>
                  <a:pt x="2883081" y="2373632"/>
                </a:lnTo>
                <a:lnTo>
                  <a:pt x="2850626" y="2406082"/>
                </a:lnTo>
                <a:lnTo>
                  <a:pt x="2811717" y="2430818"/>
                </a:lnTo>
                <a:lnTo>
                  <a:pt x="2767615" y="2446581"/>
                </a:lnTo>
                <a:lnTo>
                  <a:pt x="2719578" y="2452116"/>
                </a:lnTo>
                <a:lnTo>
                  <a:pt x="209537" y="2452116"/>
                </a:lnTo>
                <a:lnTo>
                  <a:pt x="161492" y="2446581"/>
                </a:lnTo>
                <a:lnTo>
                  <a:pt x="117388" y="2430818"/>
                </a:lnTo>
                <a:lnTo>
                  <a:pt x="78483" y="2406082"/>
                </a:lnTo>
                <a:lnTo>
                  <a:pt x="46033" y="2373632"/>
                </a:lnTo>
                <a:lnTo>
                  <a:pt x="21297" y="2334727"/>
                </a:lnTo>
                <a:lnTo>
                  <a:pt x="5534" y="2290623"/>
                </a:lnTo>
                <a:lnTo>
                  <a:pt x="0" y="2242578"/>
                </a:lnTo>
                <a:lnTo>
                  <a:pt x="0" y="209550"/>
                </a:lnTo>
                <a:close/>
              </a:path>
            </a:pathLst>
          </a:custGeom>
          <a:ln w="25908">
            <a:solidFill>
              <a:srgbClr val="A1A1A1"/>
            </a:solidFill>
          </a:ln>
        </p:spPr>
        <p:txBody>
          <a:bodyPr wrap="square" lIns="0" tIns="0" rIns="0" bIns="0" rtlCol="0"/>
          <a:lstStyle/>
          <a:p>
            <a:endParaRPr/>
          </a:p>
        </p:txBody>
      </p:sp>
      <p:graphicFrame>
        <p:nvGraphicFramePr>
          <p:cNvPr id="35" name="object 35"/>
          <p:cNvGraphicFramePr>
            <a:graphicFrameLocks noGrp="1"/>
          </p:cNvGraphicFramePr>
          <p:nvPr/>
        </p:nvGraphicFramePr>
        <p:xfrm>
          <a:off x="3491484" y="5396484"/>
          <a:ext cx="1600200" cy="1142999"/>
        </p:xfrm>
        <a:graphic>
          <a:graphicData uri="http://schemas.openxmlformats.org/drawingml/2006/table">
            <a:tbl>
              <a:tblPr firstRow="1" bandRow="1">
                <a:tableStyleId>{2D5ABB26-0587-4C30-8999-92F81FD0307C}</a:tableStyleId>
              </a:tblPr>
              <a:tblGrid>
                <a:gridCol w="304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304800">
                  <a:extLst>
                    <a:ext uri="{9D8B030D-6E8A-4147-A177-3AD203B41FA5}">
                      <a16:colId xmlns:a16="http://schemas.microsoft.com/office/drawing/2014/main" val="20002"/>
                    </a:ext>
                  </a:extLst>
                </a:gridCol>
              </a:tblGrid>
              <a:tr h="228600">
                <a:tc>
                  <a:txBody>
                    <a:bodyPr/>
                    <a:lstStyle/>
                    <a:p>
                      <a:pPr marR="12700" algn="ctr">
                        <a:lnSpc>
                          <a:spcPct val="100000"/>
                        </a:lnSpc>
                        <a:spcBef>
                          <a:spcPts val="145"/>
                        </a:spcBef>
                      </a:pPr>
                      <a:r>
                        <a:rPr sz="1200" dirty="0">
                          <a:latin typeface="Arial"/>
                          <a:cs typeface="Arial"/>
                        </a:rPr>
                        <a:t>V</a:t>
                      </a:r>
                      <a:endParaRPr sz="1200">
                        <a:latin typeface="Arial"/>
                        <a:cs typeface="Arial"/>
                      </a:endParaRPr>
                    </a:p>
                  </a:txBody>
                  <a:tcPr marL="0" marR="0" marT="1841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6E6E6"/>
                    </a:solidFill>
                  </a:tcPr>
                </a:tc>
                <a:tc>
                  <a:txBody>
                    <a:bodyPr/>
                    <a:lstStyle/>
                    <a:p>
                      <a:pPr marL="90805">
                        <a:lnSpc>
                          <a:spcPct val="100000"/>
                        </a:lnSpc>
                        <a:spcBef>
                          <a:spcPts val="145"/>
                        </a:spcBef>
                      </a:pPr>
                      <a:r>
                        <a:rPr sz="1200" spc="-125" dirty="0">
                          <a:latin typeface="Arial"/>
                          <a:cs typeface="Arial"/>
                        </a:rPr>
                        <a:t>T</a:t>
                      </a:r>
                      <a:r>
                        <a:rPr sz="1200" dirty="0">
                          <a:latin typeface="Arial"/>
                          <a:cs typeface="Arial"/>
                        </a:rPr>
                        <a:t>ag</a:t>
                      </a:r>
                      <a:r>
                        <a:rPr sz="1200" spc="-20" dirty="0">
                          <a:latin typeface="Arial"/>
                          <a:cs typeface="Arial"/>
                        </a:rPr>
                        <a:t> </a:t>
                      </a:r>
                      <a:r>
                        <a:rPr sz="1200" dirty="0">
                          <a:latin typeface="Arial"/>
                          <a:cs typeface="Arial"/>
                        </a:rPr>
                        <a:t>(VPN)</a:t>
                      </a:r>
                      <a:endParaRPr sz="1200">
                        <a:latin typeface="Arial"/>
                        <a:cs typeface="Arial"/>
                      </a:endParaRPr>
                    </a:p>
                  </a:txBody>
                  <a:tcPr marL="0" marR="0" marT="1841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6E6E6"/>
                    </a:solidFill>
                  </a:tcPr>
                </a:tc>
                <a:tc>
                  <a:txBody>
                    <a:bodyPr/>
                    <a:lstStyle/>
                    <a:p>
                      <a:pPr marL="91440">
                        <a:lnSpc>
                          <a:spcPct val="100000"/>
                        </a:lnSpc>
                        <a:spcBef>
                          <a:spcPts val="145"/>
                        </a:spcBef>
                      </a:pPr>
                      <a:r>
                        <a:rPr sz="1200" dirty="0">
                          <a:latin typeface="Arial"/>
                          <a:cs typeface="Arial"/>
                        </a:rPr>
                        <a:t>M</a:t>
                      </a:r>
                      <a:endParaRPr sz="1200">
                        <a:latin typeface="Arial"/>
                        <a:cs typeface="Arial"/>
                      </a:endParaRPr>
                    </a:p>
                  </a:txBody>
                  <a:tcPr marL="0" marR="0" marT="1841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6E6E6"/>
                    </a:solidFill>
                  </a:tcPr>
                </a:tc>
                <a:extLst>
                  <a:ext uri="{0D108BD9-81ED-4DB2-BD59-A6C34878D82A}">
                    <a16:rowId xmlns:a16="http://schemas.microsoft.com/office/drawing/2014/main" val="10000"/>
                  </a:ext>
                </a:extLst>
              </a:tr>
              <a:tr h="228600">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6E6E6"/>
                    </a:solidFill>
                  </a:tcPr>
                </a:tc>
                <a:tc>
                  <a:txBody>
                    <a:bodyPr/>
                    <a:lstStyle/>
                    <a:p>
                      <a:pPr algn="ctr">
                        <a:lnSpc>
                          <a:spcPct val="100000"/>
                        </a:lnSpc>
                        <a:spcBef>
                          <a:spcPts val="145"/>
                        </a:spcBef>
                      </a:pPr>
                      <a:r>
                        <a:rPr sz="1200" dirty="0">
                          <a:latin typeface="Arial"/>
                          <a:cs typeface="Arial"/>
                        </a:rPr>
                        <a:t>…</a:t>
                      </a:r>
                      <a:endParaRPr sz="1200">
                        <a:latin typeface="Arial"/>
                        <a:cs typeface="Arial"/>
                      </a:endParaRPr>
                    </a:p>
                  </a:txBody>
                  <a:tcPr marL="0" marR="0" marT="1841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6E6E6"/>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6E6E6"/>
                    </a:solidFill>
                  </a:tcPr>
                </a:tc>
                <a:extLst>
                  <a:ext uri="{0D108BD9-81ED-4DB2-BD59-A6C34878D82A}">
                    <a16:rowId xmlns:a16="http://schemas.microsoft.com/office/drawing/2014/main" val="10001"/>
                  </a:ext>
                </a:extLst>
              </a:tr>
              <a:tr h="228600">
                <a:tc>
                  <a:txBody>
                    <a:bodyPr/>
                    <a:lstStyle/>
                    <a:p>
                      <a:pPr marR="12700" algn="ctr">
                        <a:lnSpc>
                          <a:spcPct val="100000"/>
                        </a:lnSpc>
                        <a:spcBef>
                          <a:spcPts val="145"/>
                        </a:spcBef>
                      </a:pPr>
                      <a:r>
                        <a:rPr sz="1200" dirty="0">
                          <a:latin typeface="Arial"/>
                          <a:cs typeface="Arial"/>
                        </a:rPr>
                        <a:t>V</a:t>
                      </a:r>
                      <a:endParaRPr sz="1200">
                        <a:latin typeface="Arial"/>
                        <a:cs typeface="Arial"/>
                      </a:endParaRPr>
                    </a:p>
                  </a:txBody>
                  <a:tcPr marL="0" marR="0" marT="1841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6E6E6"/>
                    </a:solidFill>
                  </a:tcPr>
                </a:tc>
                <a:tc>
                  <a:txBody>
                    <a:bodyPr/>
                    <a:lstStyle/>
                    <a:p>
                      <a:pPr marL="90805">
                        <a:lnSpc>
                          <a:spcPct val="100000"/>
                        </a:lnSpc>
                        <a:spcBef>
                          <a:spcPts val="145"/>
                        </a:spcBef>
                      </a:pPr>
                      <a:r>
                        <a:rPr sz="1200" spc="-125" dirty="0">
                          <a:latin typeface="Arial"/>
                          <a:cs typeface="Arial"/>
                        </a:rPr>
                        <a:t>T</a:t>
                      </a:r>
                      <a:r>
                        <a:rPr sz="1200" dirty="0">
                          <a:latin typeface="Arial"/>
                          <a:cs typeface="Arial"/>
                        </a:rPr>
                        <a:t>ag</a:t>
                      </a:r>
                      <a:r>
                        <a:rPr sz="1200" spc="-20" dirty="0">
                          <a:latin typeface="Arial"/>
                          <a:cs typeface="Arial"/>
                        </a:rPr>
                        <a:t> </a:t>
                      </a:r>
                      <a:r>
                        <a:rPr sz="1200" dirty="0">
                          <a:latin typeface="Arial"/>
                          <a:cs typeface="Arial"/>
                        </a:rPr>
                        <a:t>(VPN)</a:t>
                      </a:r>
                      <a:endParaRPr sz="1200">
                        <a:latin typeface="Arial"/>
                        <a:cs typeface="Arial"/>
                      </a:endParaRPr>
                    </a:p>
                  </a:txBody>
                  <a:tcPr marL="0" marR="0" marT="1841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6E6E6"/>
                    </a:solidFill>
                  </a:tcPr>
                </a:tc>
                <a:tc>
                  <a:txBody>
                    <a:bodyPr/>
                    <a:lstStyle/>
                    <a:p>
                      <a:pPr marL="91440">
                        <a:lnSpc>
                          <a:spcPct val="100000"/>
                        </a:lnSpc>
                        <a:spcBef>
                          <a:spcPts val="145"/>
                        </a:spcBef>
                      </a:pPr>
                      <a:r>
                        <a:rPr sz="1200" dirty="0">
                          <a:latin typeface="Arial"/>
                          <a:cs typeface="Arial"/>
                        </a:rPr>
                        <a:t>M</a:t>
                      </a:r>
                      <a:endParaRPr sz="1200">
                        <a:latin typeface="Arial"/>
                        <a:cs typeface="Arial"/>
                      </a:endParaRPr>
                    </a:p>
                  </a:txBody>
                  <a:tcPr marL="0" marR="0" marT="1841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6E6E6"/>
                    </a:solidFill>
                  </a:tcPr>
                </a:tc>
                <a:extLst>
                  <a:ext uri="{0D108BD9-81ED-4DB2-BD59-A6C34878D82A}">
                    <a16:rowId xmlns:a16="http://schemas.microsoft.com/office/drawing/2014/main" val="10002"/>
                  </a:ext>
                </a:extLst>
              </a:tr>
              <a:tr h="228600">
                <a:tc>
                  <a:txBody>
                    <a:bodyPr/>
                    <a:lstStyle/>
                    <a:p>
                      <a:pPr marR="12700" algn="ctr">
                        <a:lnSpc>
                          <a:spcPct val="100000"/>
                        </a:lnSpc>
                        <a:spcBef>
                          <a:spcPts val="150"/>
                        </a:spcBef>
                      </a:pPr>
                      <a:r>
                        <a:rPr sz="1200" dirty="0">
                          <a:latin typeface="Arial"/>
                          <a:cs typeface="Arial"/>
                        </a:rPr>
                        <a:t>V</a:t>
                      </a:r>
                      <a:endParaRPr sz="1200">
                        <a:latin typeface="Arial"/>
                        <a:cs typeface="Arial"/>
                      </a:endParaRPr>
                    </a:p>
                  </a:txBody>
                  <a:tcPr marL="0" marR="0" marT="1905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6E6E6"/>
                    </a:solidFill>
                  </a:tcPr>
                </a:tc>
                <a:tc>
                  <a:txBody>
                    <a:bodyPr/>
                    <a:lstStyle/>
                    <a:p>
                      <a:pPr marL="90805">
                        <a:lnSpc>
                          <a:spcPct val="100000"/>
                        </a:lnSpc>
                        <a:spcBef>
                          <a:spcPts val="150"/>
                        </a:spcBef>
                      </a:pPr>
                      <a:r>
                        <a:rPr sz="1200" spc="-125" dirty="0">
                          <a:latin typeface="Arial"/>
                          <a:cs typeface="Arial"/>
                        </a:rPr>
                        <a:t>T</a:t>
                      </a:r>
                      <a:r>
                        <a:rPr sz="1200" dirty="0">
                          <a:latin typeface="Arial"/>
                          <a:cs typeface="Arial"/>
                        </a:rPr>
                        <a:t>ag</a:t>
                      </a:r>
                      <a:r>
                        <a:rPr sz="1200" spc="-20" dirty="0">
                          <a:latin typeface="Arial"/>
                          <a:cs typeface="Arial"/>
                        </a:rPr>
                        <a:t> </a:t>
                      </a:r>
                      <a:r>
                        <a:rPr sz="1200" dirty="0">
                          <a:latin typeface="Arial"/>
                          <a:cs typeface="Arial"/>
                        </a:rPr>
                        <a:t>(VPN)</a:t>
                      </a:r>
                      <a:endParaRPr sz="1200">
                        <a:latin typeface="Arial"/>
                        <a:cs typeface="Arial"/>
                      </a:endParaRPr>
                    </a:p>
                  </a:txBody>
                  <a:tcPr marL="0" marR="0" marT="1905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6E6E6"/>
                    </a:solidFill>
                  </a:tcPr>
                </a:tc>
                <a:tc>
                  <a:txBody>
                    <a:bodyPr/>
                    <a:lstStyle/>
                    <a:p>
                      <a:pPr marL="91440">
                        <a:lnSpc>
                          <a:spcPct val="100000"/>
                        </a:lnSpc>
                        <a:spcBef>
                          <a:spcPts val="150"/>
                        </a:spcBef>
                      </a:pPr>
                      <a:r>
                        <a:rPr sz="1200" dirty="0">
                          <a:latin typeface="Arial"/>
                          <a:cs typeface="Arial"/>
                        </a:rPr>
                        <a:t>M</a:t>
                      </a:r>
                      <a:endParaRPr sz="1200">
                        <a:latin typeface="Arial"/>
                        <a:cs typeface="Arial"/>
                      </a:endParaRPr>
                    </a:p>
                  </a:txBody>
                  <a:tcPr marL="0" marR="0" marT="1905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6E6E6"/>
                    </a:solidFill>
                  </a:tcPr>
                </a:tc>
                <a:extLst>
                  <a:ext uri="{0D108BD9-81ED-4DB2-BD59-A6C34878D82A}">
                    <a16:rowId xmlns:a16="http://schemas.microsoft.com/office/drawing/2014/main" val="10003"/>
                  </a:ext>
                </a:extLst>
              </a:tr>
              <a:tr h="228599">
                <a:tc>
                  <a:txBody>
                    <a:bodyPr/>
                    <a:lstStyle/>
                    <a:p>
                      <a:pPr marR="12700" algn="ctr">
                        <a:lnSpc>
                          <a:spcPct val="100000"/>
                        </a:lnSpc>
                        <a:spcBef>
                          <a:spcPts val="150"/>
                        </a:spcBef>
                      </a:pPr>
                      <a:r>
                        <a:rPr sz="1200" dirty="0">
                          <a:latin typeface="Arial"/>
                          <a:cs typeface="Arial"/>
                        </a:rPr>
                        <a:t>V</a:t>
                      </a:r>
                      <a:endParaRPr sz="1200">
                        <a:latin typeface="Arial"/>
                        <a:cs typeface="Arial"/>
                      </a:endParaRPr>
                    </a:p>
                  </a:txBody>
                  <a:tcPr marL="0" marR="0" marT="1905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6E6E6"/>
                    </a:solidFill>
                  </a:tcPr>
                </a:tc>
                <a:tc>
                  <a:txBody>
                    <a:bodyPr/>
                    <a:lstStyle/>
                    <a:p>
                      <a:pPr marL="90805">
                        <a:lnSpc>
                          <a:spcPct val="100000"/>
                        </a:lnSpc>
                        <a:spcBef>
                          <a:spcPts val="150"/>
                        </a:spcBef>
                      </a:pPr>
                      <a:r>
                        <a:rPr sz="1200" spc="-125" dirty="0">
                          <a:latin typeface="Arial"/>
                          <a:cs typeface="Arial"/>
                        </a:rPr>
                        <a:t>T</a:t>
                      </a:r>
                      <a:r>
                        <a:rPr sz="1200" dirty="0">
                          <a:latin typeface="Arial"/>
                          <a:cs typeface="Arial"/>
                        </a:rPr>
                        <a:t>ag</a:t>
                      </a:r>
                      <a:r>
                        <a:rPr sz="1200" spc="-20" dirty="0">
                          <a:latin typeface="Arial"/>
                          <a:cs typeface="Arial"/>
                        </a:rPr>
                        <a:t> </a:t>
                      </a:r>
                      <a:r>
                        <a:rPr sz="1200" dirty="0">
                          <a:latin typeface="Arial"/>
                          <a:cs typeface="Arial"/>
                        </a:rPr>
                        <a:t>(VPN)</a:t>
                      </a:r>
                      <a:endParaRPr sz="1200">
                        <a:latin typeface="Arial"/>
                        <a:cs typeface="Arial"/>
                      </a:endParaRPr>
                    </a:p>
                  </a:txBody>
                  <a:tcPr marL="0" marR="0" marT="1905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6E6E6"/>
                    </a:solidFill>
                  </a:tcPr>
                </a:tc>
                <a:tc>
                  <a:txBody>
                    <a:bodyPr/>
                    <a:lstStyle/>
                    <a:p>
                      <a:pPr marL="91440">
                        <a:lnSpc>
                          <a:spcPct val="100000"/>
                        </a:lnSpc>
                        <a:spcBef>
                          <a:spcPts val="150"/>
                        </a:spcBef>
                      </a:pPr>
                      <a:r>
                        <a:rPr sz="1200" dirty="0">
                          <a:latin typeface="Arial"/>
                          <a:cs typeface="Arial"/>
                        </a:rPr>
                        <a:t>M</a:t>
                      </a:r>
                      <a:endParaRPr sz="1200">
                        <a:latin typeface="Arial"/>
                        <a:cs typeface="Arial"/>
                      </a:endParaRPr>
                    </a:p>
                  </a:txBody>
                  <a:tcPr marL="0" marR="0" marT="1905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6E6E6"/>
                    </a:solidFill>
                  </a:tcPr>
                </a:tc>
                <a:extLst>
                  <a:ext uri="{0D108BD9-81ED-4DB2-BD59-A6C34878D82A}">
                    <a16:rowId xmlns:a16="http://schemas.microsoft.com/office/drawing/2014/main" val="10004"/>
                  </a:ext>
                </a:extLst>
              </a:tr>
            </a:tbl>
          </a:graphicData>
        </a:graphic>
      </p:graphicFrame>
      <p:sp>
        <p:nvSpPr>
          <p:cNvPr id="36" name="object 36"/>
          <p:cNvSpPr txBox="1"/>
          <p:nvPr/>
        </p:nvSpPr>
        <p:spPr>
          <a:xfrm>
            <a:off x="5337428" y="5828182"/>
            <a:ext cx="110489" cy="711835"/>
          </a:xfrm>
          <a:prstGeom prst="rect">
            <a:avLst/>
          </a:prstGeom>
        </p:spPr>
        <p:txBody>
          <a:bodyPr vert="horz" wrap="square" lIns="0" tIns="58419" rIns="0" bIns="0" rtlCol="0">
            <a:spAutoFit/>
          </a:bodyPr>
          <a:lstStyle/>
          <a:p>
            <a:pPr marL="12700">
              <a:lnSpc>
                <a:spcPct val="100000"/>
              </a:lnSpc>
              <a:spcBef>
                <a:spcPts val="459"/>
              </a:spcBef>
            </a:pPr>
            <a:r>
              <a:rPr sz="1200" spc="-5" dirty="0">
                <a:latin typeface="Arial"/>
                <a:cs typeface="Arial"/>
              </a:rPr>
              <a:t>2</a:t>
            </a:r>
            <a:endParaRPr sz="1200">
              <a:latin typeface="Arial"/>
              <a:cs typeface="Arial"/>
            </a:endParaRPr>
          </a:p>
          <a:p>
            <a:pPr marL="12700">
              <a:lnSpc>
                <a:spcPct val="100000"/>
              </a:lnSpc>
              <a:spcBef>
                <a:spcPts val="365"/>
              </a:spcBef>
            </a:pPr>
            <a:r>
              <a:rPr sz="1200" spc="-5" dirty="0">
                <a:latin typeface="Arial"/>
                <a:cs typeface="Arial"/>
              </a:rPr>
              <a:t>1</a:t>
            </a:r>
            <a:endParaRPr sz="1200">
              <a:latin typeface="Arial"/>
              <a:cs typeface="Arial"/>
            </a:endParaRPr>
          </a:p>
          <a:p>
            <a:pPr marL="12700">
              <a:lnSpc>
                <a:spcPct val="100000"/>
              </a:lnSpc>
              <a:spcBef>
                <a:spcPts val="359"/>
              </a:spcBef>
            </a:pPr>
            <a:r>
              <a:rPr sz="1200" spc="-5" dirty="0">
                <a:latin typeface="Arial"/>
                <a:cs typeface="Arial"/>
              </a:rPr>
              <a:t>0</a:t>
            </a:r>
            <a:endParaRPr sz="1200">
              <a:latin typeface="Arial"/>
              <a:cs typeface="Arial"/>
            </a:endParaRPr>
          </a:p>
        </p:txBody>
      </p:sp>
      <p:cxnSp>
        <p:nvCxnSpPr>
          <p:cNvPr id="3" name="直接连接符 2">
            <a:extLst>
              <a:ext uri="{FF2B5EF4-FFF2-40B4-BE49-F238E27FC236}">
                <a16:creationId xmlns:a16="http://schemas.microsoft.com/office/drawing/2014/main" id="{91B1CFE7-1D63-4008-81DE-2D813E6EE40C}"/>
              </a:ext>
            </a:extLst>
          </p:cNvPr>
          <p:cNvCxnSpPr>
            <a:cxnSpLocks/>
          </p:cNvCxnSpPr>
          <p:nvPr/>
        </p:nvCxnSpPr>
        <p:spPr>
          <a:xfrm>
            <a:off x="1004317" y="4653136"/>
            <a:ext cx="3927723" cy="2143395"/>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直接连接符 36">
            <a:extLst>
              <a:ext uri="{FF2B5EF4-FFF2-40B4-BE49-F238E27FC236}">
                <a16:creationId xmlns:a16="http://schemas.microsoft.com/office/drawing/2014/main" id="{80B3A79D-8354-4E0B-BFEC-B520D8C35BAB}"/>
              </a:ext>
            </a:extLst>
          </p:cNvPr>
          <p:cNvCxnSpPr>
            <a:cxnSpLocks/>
          </p:cNvCxnSpPr>
          <p:nvPr/>
        </p:nvCxnSpPr>
        <p:spPr>
          <a:xfrm flipV="1">
            <a:off x="1710054" y="4779135"/>
            <a:ext cx="3296922" cy="1874519"/>
          </a:xfrm>
          <a:prstGeom prst="line">
            <a:avLst/>
          </a:prstGeom>
        </p:spPr>
        <p:style>
          <a:lnRef idx="3">
            <a:schemeClr val="accent2"/>
          </a:lnRef>
          <a:fillRef idx="0">
            <a:schemeClr val="accent2"/>
          </a:fillRef>
          <a:effectRef idx="2">
            <a:schemeClr val="accent2"/>
          </a:effectRef>
          <a:fontRef idx="minor">
            <a:schemeClr val="tx1"/>
          </a:fontRef>
        </p:style>
      </p:cxnSp>
      <p:cxnSp>
        <p:nvCxnSpPr>
          <p:cNvPr id="40" name="直接连接符 39">
            <a:extLst>
              <a:ext uri="{FF2B5EF4-FFF2-40B4-BE49-F238E27FC236}">
                <a16:creationId xmlns:a16="http://schemas.microsoft.com/office/drawing/2014/main" id="{B0CE8F72-0E28-4892-A5EA-1BE36AEAAC90}"/>
              </a:ext>
            </a:extLst>
          </p:cNvPr>
          <p:cNvCxnSpPr>
            <a:cxnSpLocks/>
          </p:cNvCxnSpPr>
          <p:nvPr/>
        </p:nvCxnSpPr>
        <p:spPr>
          <a:xfrm flipV="1">
            <a:off x="2065068" y="2723345"/>
            <a:ext cx="1333165" cy="1060182"/>
          </a:xfrm>
          <a:prstGeom prst="line">
            <a:avLst/>
          </a:prstGeom>
        </p:spPr>
        <p:style>
          <a:lnRef idx="3">
            <a:schemeClr val="accent2"/>
          </a:lnRef>
          <a:fillRef idx="0">
            <a:schemeClr val="accent2"/>
          </a:fillRef>
          <a:effectRef idx="2">
            <a:schemeClr val="accent2"/>
          </a:effectRef>
          <a:fontRef idx="minor">
            <a:schemeClr val="tx1"/>
          </a:fontRef>
        </p:style>
      </p:cxnSp>
      <p:cxnSp>
        <p:nvCxnSpPr>
          <p:cNvPr id="41" name="直接连接符 40">
            <a:extLst>
              <a:ext uri="{FF2B5EF4-FFF2-40B4-BE49-F238E27FC236}">
                <a16:creationId xmlns:a16="http://schemas.microsoft.com/office/drawing/2014/main" id="{9269BF10-99B4-4990-AF3D-4AB2564B1183}"/>
              </a:ext>
            </a:extLst>
          </p:cNvPr>
          <p:cNvCxnSpPr>
            <a:cxnSpLocks/>
          </p:cNvCxnSpPr>
          <p:nvPr/>
        </p:nvCxnSpPr>
        <p:spPr>
          <a:xfrm flipH="1" flipV="1">
            <a:off x="2267744" y="2829477"/>
            <a:ext cx="1773541" cy="974460"/>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ppt_x"/>
                                          </p:val>
                                        </p:tav>
                                        <p:tav tm="100000">
                                          <p:val>
                                            <p:strVal val="#ppt_x"/>
                                          </p:val>
                                        </p:tav>
                                      </p:tavLst>
                                    </p:anim>
                                    <p:anim calcmode="lin" valueType="num">
                                      <p:cBhvr additive="base">
                                        <p:cTn id="1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9" grpId="0"/>
      <p:bldP spid="30" grpId="0" animBg="1"/>
      <p:bldP spid="34" grpId="0" animBg="1"/>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object 9"/>
          <p:cNvPicPr/>
          <p:nvPr/>
        </p:nvPicPr>
        <p:blipFill>
          <a:blip r:embed="rId2" cstate="print"/>
          <a:stretch>
            <a:fillRect/>
          </a:stretch>
        </p:blipFill>
        <p:spPr>
          <a:xfrm>
            <a:off x="531812" y="968273"/>
            <a:ext cx="8080438" cy="5210175"/>
          </a:xfrm>
          <a:prstGeom prst="rect">
            <a:avLst/>
          </a:prstGeom>
        </p:spPr>
      </p:pic>
      <p:sp>
        <p:nvSpPr>
          <p:cNvPr id="10" name="矩形 9">
            <a:extLst>
              <a:ext uri="{FF2B5EF4-FFF2-40B4-BE49-F238E27FC236}">
                <a16:creationId xmlns:a16="http://schemas.microsoft.com/office/drawing/2014/main" id="{96ED8DA6-7FAA-413F-A564-69CF50B2E5FA}"/>
              </a:ext>
            </a:extLst>
          </p:cNvPr>
          <p:cNvSpPr/>
          <p:nvPr/>
        </p:nvSpPr>
        <p:spPr>
          <a:xfrm>
            <a:off x="179512" y="836712"/>
            <a:ext cx="2200263"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用户编程的地址空间，又称逻辑地址。</a:t>
            </a:r>
          </a:p>
        </p:txBody>
      </p:sp>
      <p:sp>
        <p:nvSpPr>
          <p:cNvPr id="11" name="矩形 10">
            <a:extLst>
              <a:ext uri="{FF2B5EF4-FFF2-40B4-BE49-F238E27FC236}">
                <a16:creationId xmlns:a16="http://schemas.microsoft.com/office/drawing/2014/main" id="{ED0CBFFE-6576-4AA1-A1FF-6DB0BDC71730}"/>
              </a:ext>
            </a:extLst>
          </p:cNvPr>
          <p:cNvSpPr/>
          <p:nvPr/>
        </p:nvSpPr>
        <p:spPr>
          <a:xfrm>
            <a:off x="4355976" y="871860"/>
            <a:ext cx="1333057" cy="369332"/>
          </a:xfrm>
          <a:prstGeom prst="rect">
            <a:avLst/>
          </a:prstGeom>
        </p:spPr>
        <p:txBody>
          <a:bodyPr wrap="none">
            <a:spAutoFit/>
          </a:bodyPr>
          <a:lstStyle/>
          <a:p>
            <a:r>
              <a:rPr lang="zh-CN" altLang="en-US" spc="-9" dirty="0">
                <a:latin typeface="微软雅黑" panose="020B0503020204020204" pitchFamily="34" charset="-122"/>
                <a:ea typeface="微软雅黑" panose="020B0503020204020204" pitchFamily="34" charset="-122"/>
                <a:cs typeface="黑体"/>
              </a:rPr>
              <a:t>实地址格式</a:t>
            </a:r>
            <a:endParaRPr lang="zh-CN" altLang="en-US"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6523DEB3-F957-4CB2-9D58-5BC2DEE31860}"/>
              </a:ext>
            </a:extLst>
          </p:cNvPr>
          <p:cNvSpPr/>
          <p:nvPr/>
        </p:nvSpPr>
        <p:spPr>
          <a:xfrm>
            <a:off x="2339752" y="6220665"/>
            <a:ext cx="2940805" cy="369332"/>
          </a:xfrm>
          <a:prstGeom prst="rect">
            <a:avLst/>
          </a:prstGeom>
        </p:spPr>
        <p:txBody>
          <a:bodyPr wrap="none">
            <a:spAutoFit/>
          </a:bodyPr>
          <a:lstStyle/>
          <a:p>
            <a:r>
              <a:rPr lang="zh-CN" altLang="en-US" b="1" spc="-9" dirty="0">
                <a:latin typeface="微软雅黑" panose="020B0503020204020204" pitchFamily="34" charset="-122"/>
                <a:ea typeface="微软雅黑" panose="020B0503020204020204" pitchFamily="34" charset="-122"/>
                <a:cs typeface="黑体"/>
              </a:rPr>
              <a:t>虚地址与实地址的转换问题</a:t>
            </a:r>
            <a:endParaRPr lang="zh-CN" altLang="en-US" dirty="0">
              <a:latin typeface="微软雅黑" panose="020B0503020204020204" pitchFamily="34" charset="-122"/>
              <a:ea typeface="微软雅黑" panose="020B0503020204020204" pitchFamily="34" charset="-122"/>
            </a:endParaRPr>
          </a:p>
        </p:txBody>
      </p:sp>
      <p:sp>
        <p:nvSpPr>
          <p:cNvPr id="13" name="object 7">
            <a:extLst>
              <a:ext uri="{FF2B5EF4-FFF2-40B4-BE49-F238E27FC236}">
                <a16:creationId xmlns:a16="http://schemas.microsoft.com/office/drawing/2014/main" id="{BAEA4E53-FEA8-4049-98D5-5F37B73FFD5D}"/>
              </a:ext>
            </a:extLst>
          </p:cNvPr>
          <p:cNvSpPr txBox="1"/>
          <p:nvPr/>
        </p:nvSpPr>
        <p:spPr>
          <a:xfrm>
            <a:off x="593408" y="285508"/>
            <a:ext cx="7957184" cy="443711"/>
          </a:xfrm>
          <a:prstGeom prst="rect">
            <a:avLst/>
          </a:prstGeom>
        </p:spPr>
        <p:txBody>
          <a:bodyPr vert="horz" wrap="square" lIns="0" tIns="12700" rIns="0" bIns="0" rtlCol="0">
            <a:spAutoFit/>
          </a:bodyPr>
          <a:lstStyle/>
          <a:p>
            <a:pPr marL="12065">
              <a:lnSpc>
                <a:spcPct val="100000"/>
              </a:lnSpc>
              <a:spcBef>
                <a:spcPts val="100"/>
              </a:spcBef>
              <a:tabLst>
                <a:tab pos="355600" algn="l"/>
                <a:tab pos="356235" algn="l"/>
              </a:tabLst>
            </a:pPr>
            <a:r>
              <a:rPr lang="zh-CN" altLang="en-US" sz="2800" b="1" spc="-5" dirty="0">
                <a:solidFill>
                  <a:srgbClr val="C00000"/>
                </a:solidFill>
                <a:latin typeface="微软雅黑" panose="020B0503020204020204" pitchFamily="34" charset="-122"/>
                <a:ea typeface="微软雅黑" panose="020B0503020204020204" pitchFamily="34" charset="-122"/>
                <a:cs typeface="Calibri"/>
              </a:rPr>
              <a:t>查表的全相联方式实现 </a:t>
            </a:r>
            <a:r>
              <a:rPr sz="2800" b="1" dirty="0">
                <a:solidFill>
                  <a:srgbClr val="C00000"/>
                </a:solidFill>
                <a:latin typeface="微软雅黑" panose="020B0503020204020204" pitchFamily="34" charset="-122"/>
                <a:ea typeface="微软雅黑" panose="020B0503020204020204" pitchFamily="34" charset="-122"/>
                <a:cs typeface="Calibri"/>
              </a:rPr>
              <a:t>look-up</a:t>
            </a:r>
            <a:r>
              <a:rPr sz="2800" b="1" spc="-15" dirty="0">
                <a:solidFill>
                  <a:srgbClr val="C00000"/>
                </a:solidFill>
                <a:latin typeface="微软雅黑" panose="020B0503020204020204" pitchFamily="34" charset="-122"/>
                <a:ea typeface="微软雅黑" panose="020B0503020204020204" pitchFamily="34" charset="-122"/>
                <a:cs typeface="Calibri"/>
              </a:rPr>
              <a:t> </a:t>
            </a:r>
            <a:r>
              <a:rPr sz="2800" b="1" spc="-5" dirty="0">
                <a:solidFill>
                  <a:srgbClr val="C00000"/>
                </a:solidFill>
                <a:latin typeface="微软雅黑" panose="020B0503020204020204" pitchFamily="34" charset="-122"/>
                <a:ea typeface="微软雅黑" panose="020B0503020204020204" pitchFamily="34" charset="-122"/>
                <a:cs typeface="Calibri"/>
              </a:rPr>
              <a:t>table</a:t>
            </a:r>
            <a:r>
              <a:rPr sz="2800" b="1" spc="-15" dirty="0">
                <a:solidFill>
                  <a:srgbClr val="C00000"/>
                </a:solidFill>
                <a:latin typeface="微软雅黑" panose="020B0503020204020204" pitchFamily="34" charset="-122"/>
                <a:ea typeface="微软雅黑" panose="020B0503020204020204" pitchFamily="34" charset="-122"/>
                <a:cs typeface="Calibri"/>
              </a:rPr>
              <a:t> </a:t>
            </a:r>
            <a:endParaRPr sz="2800" b="1" dirty="0">
              <a:solidFill>
                <a:srgbClr val="C00000"/>
              </a:solidFill>
              <a:latin typeface="微软雅黑" panose="020B0503020204020204" pitchFamily="34" charset="-122"/>
              <a:ea typeface="微软雅黑" panose="020B0503020204020204" pitchFamily="34" charset="-122"/>
              <a:cs typeface="Calibri"/>
            </a:endParaRPr>
          </a:p>
        </p:txBody>
      </p:sp>
      <p:sp>
        <p:nvSpPr>
          <p:cNvPr id="14" name="Rectangle 2">
            <a:extLst>
              <a:ext uri="{FF2B5EF4-FFF2-40B4-BE49-F238E27FC236}">
                <a16:creationId xmlns:a16="http://schemas.microsoft.com/office/drawing/2014/main" id="{F3AEDC4F-2219-45EC-9E58-229178D3BB04}"/>
              </a:ext>
            </a:extLst>
          </p:cNvPr>
          <p:cNvSpPr txBox="1">
            <a:spLocks noChangeArrowheads="1"/>
          </p:cNvSpPr>
          <p:nvPr/>
        </p:nvSpPr>
        <p:spPr bwMode="auto">
          <a:xfrm>
            <a:off x="2699792" y="5245066"/>
            <a:ext cx="3312368" cy="720080"/>
          </a:xfrm>
          <a:prstGeom prst="rect">
            <a:avLst/>
          </a:prstGeom>
          <a:solidFill>
            <a:schemeClr val="bg2"/>
          </a:solidFill>
          <a:ln w="9525">
            <a:noFill/>
            <a:miter lim="800000"/>
            <a:headEnd/>
            <a:tailEnd/>
          </a:ln>
        </p:spPr>
        <p:txBody>
          <a:bodyPr vert="horz" wrap="square" lIns="90488" tIns="44450" rIns="90488" bIns="44450" numCol="1" anchor="t" anchorCtr="0" compatLnSpc="1">
            <a:prstTxWarp prst="textNoShape">
              <a:avLst/>
            </a:prstTxWarp>
          </a:bodyPr>
          <a:lstStyle>
            <a:lvl1pPr marL="234950" indent="-234950" eaLnBrk="0" hangingPunct="0">
              <a:spcBef>
                <a:spcPts val="0"/>
              </a:spcBef>
              <a:buClr>
                <a:srgbClr val="000080"/>
              </a:buClr>
              <a:buSzPct val="85000"/>
              <a:buFont typeface="Wingdings" charset="2"/>
              <a:buChar char="§"/>
              <a:defRPr>
                <a:latin typeface="Calibri"/>
                <a:ea typeface="굴림" charset="-127"/>
                <a:cs typeface="굴림" charset="-127"/>
              </a:defRPr>
            </a:lvl1pPr>
            <a:lvl2pPr marL="690563" indent="-234950" eaLnBrk="0" hangingPunct="0">
              <a:spcBef>
                <a:spcPts val="0"/>
              </a:spcBef>
              <a:buFont typeface="Lucida Grande"/>
              <a:buChar char="-"/>
              <a:defRPr>
                <a:latin typeface="Calibri"/>
                <a:cs typeface="Helvetica"/>
              </a:defRPr>
            </a:lvl2pPr>
            <a:lvl3pPr marL="911225" indent="-220663" eaLnBrk="0" hangingPunct="0">
              <a:spcBef>
                <a:spcPts val="0"/>
              </a:spcBef>
              <a:buFont typeface="Lucida Grande"/>
              <a:buChar char="-"/>
              <a:defRPr sz="2000">
                <a:latin typeface="Calibri"/>
                <a:cs typeface="Helvetica"/>
              </a:defRPr>
            </a:lvl3pPr>
            <a:lvl4pPr marL="1035050" indent="-179388" eaLnBrk="0" hangingPunct="0">
              <a:spcBef>
                <a:spcPts val="0"/>
              </a:spcBef>
              <a:buFont typeface="Lucida Grande"/>
              <a:buChar char="-"/>
              <a:defRPr sz="1800">
                <a:latin typeface="Calibri"/>
                <a:cs typeface="Helvetica"/>
              </a:defRPr>
            </a:lvl4pPr>
            <a:lvl5pPr marL="1201738" indent="-166688" eaLnBrk="0" hangingPunct="0">
              <a:spcBef>
                <a:spcPts val="0"/>
              </a:spcBef>
              <a:buFont typeface="Lucida Grande"/>
              <a:buChar char="-"/>
              <a:defRPr sz="1800">
                <a:latin typeface="Calibri"/>
                <a:cs typeface="Helvetica"/>
              </a:defRPr>
            </a:lvl5pPr>
            <a:lvl6pPr marL="2514600" indent="-228600" fontAlgn="base">
              <a:spcBef>
                <a:spcPct val="20000"/>
              </a:spcBef>
              <a:spcAft>
                <a:spcPct val="0"/>
              </a:spcAft>
              <a:buChar char="»"/>
              <a:defRPr sz="1400">
                <a:latin typeface="+mn-lt"/>
              </a:defRPr>
            </a:lvl6pPr>
            <a:lvl7pPr marL="2971800" indent="-228600" fontAlgn="base">
              <a:spcBef>
                <a:spcPct val="20000"/>
              </a:spcBef>
              <a:spcAft>
                <a:spcPct val="0"/>
              </a:spcAft>
              <a:buChar char="»"/>
              <a:defRPr sz="1400">
                <a:latin typeface="+mn-lt"/>
              </a:defRPr>
            </a:lvl7pPr>
            <a:lvl8pPr marL="3429000" indent="-228600" fontAlgn="base">
              <a:spcBef>
                <a:spcPct val="20000"/>
              </a:spcBef>
              <a:spcAft>
                <a:spcPct val="0"/>
              </a:spcAft>
              <a:buChar char="»"/>
              <a:defRPr sz="1400">
                <a:latin typeface="+mn-lt"/>
              </a:defRPr>
            </a:lvl8pPr>
            <a:lvl9pPr marL="3886200" indent="-228600" fontAlgn="base">
              <a:spcBef>
                <a:spcPct val="20000"/>
              </a:spcBef>
              <a:spcAft>
                <a:spcPct val="0"/>
              </a:spcAft>
              <a:buChar char="»"/>
              <a:defRPr sz="1400">
                <a:latin typeface="+mn-lt"/>
              </a:defRPr>
            </a:lvl9pPr>
          </a:lstStyle>
          <a:p>
            <a:pPr marL="0" indent="0">
              <a:buNone/>
            </a:pPr>
            <a:r>
              <a:rPr lang="zh-CN" altLang="en-US" dirty="0">
                <a:latin typeface="微软雅黑" panose="020B0503020204020204" pitchFamily="34" charset="-122"/>
                <a:ea typeface="微软雅黑" panose="020B0503020204020204" pitchFamily="34" charset="-122"/>
              </a:rPr>
              <a:t>页表包含虚拟地址空间中每个固定大小页面的起始物理地址</a:t>
            </a:r>
            <a:endParaRPr lang="en-US" altLang="ko-KR" sz="24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0690" name="Rectangle 2"/>
          <p:cNvSpPr>
            <a:spLocks noGrp="1" noChangeArrowheads="1"/>
          </p:cNvSpPr>
          <p:nvPr>
            <p:ph idx="1"/>
          </p:nvPr>
        </p:nvSpPr>
        <p:spPr>
          <a:xfrm>
            <a:off x="698500" y="914400"/>
            <a:ext cx="7683500" cy="861774"/>
          </a:xfrm>
          <a:noFill/>
          <a:ln/>
        </p:spPr>
        <p:txBody>
          <a:bodyPr/>
          <a:lstStyle/>
          <a:p>
            <a:r>
              <a:rPr lang="zh-CN" altLang="en-US" sz="2400" dirty="0">
                <a:latin typeface="微软雅黑" panose="020B0503020204020204" pitchFamily="34" charset="-122"/>
                <a:ea typeface="微软雅黑" panose="020B0503020204020204" pitchFamily="34" charset="-122"/>
              </a:rPr>
              <a:t>程序生成的（虚拟或逻辑）地址拆分为</a:t>
            </a:r>
            <a:r>
              <a:rPr lang="en-US" altLang="ko-KR" sz="2800" dirty="0">
                <a:latin typeface="微软雅黑" panose="020B0503020204020204" pitchFamily="34" charset="-122"/>
                <a:ea typeface="微软雅黑" panose="020B0503020204020204" pitchFamily="34" charset="-122"/>
                <a:cs typeface="굴림" charset="-127"/>
              </a:rPr>
              <a:t>:</a:t>
            </a:r>
          </a:p>
          <a:p>
            <a:pPr>
              <a:buNone/>
            </a:pPr>
            <a:endParaRPr lang="en-US" altLang="ko-KR" sz="2800" dirty="0">
              <a:latin typeface="微软雅黑" panose="020B0503020204020204" pitchFamily="34" charset="-122"/>
              <a:ea typeface="微软雅黑" panose="020B0503020204020204" pitchFamily="34" charset="-122"/>
              <a:cs typeface="굴림" charset="-127"/>
            </a:endParaRPr>
          </a:p>
        </p:txBody>
      </p:sp>
      <p:sp>
        <p:nvSpPr>
          <p:cNvPr id="50" name="Slide Number Placeholder 5"/>
          <p:cNvSpPr>
            <a:spLocks noGrp="1"/>
          </p:cNvSpPr>
          <p:nvPr>
            <p:ph type="sldNum" sz="quarter" idx="12"/>
          </p:nvPr>
        </p:nvSpPr>
        <p:spPr/>
        <p:txBody>
          <a:bodyPr/>
          <a:lstStyle/>
          <a:p>
            <a:endParaRPr lang="en-US" dirty="0">
              <a:solidFill>
                <a:srgbClr val="FBBA03"/>
              </a:solidFill>
            </a:endParaRPr>
          </a:p>
        </p:txBody>
      </p:sp>
      <p:sp>
        <p:nvSpPr>
          <p:cNvPr id="1650710" name="Rectangle 22"/>
          <p:cNvSpPr>
            <a:spLocks noChangeArrowheads="1"/>
          </p:cNvSpPr>
          <p:nvPr/>
        </p:nvSpPr>
        <p:spPr bwMode="auto">
          <a:xfrm>
            <a:off x="533400" y="4114800"/>
            <a:ext cx="2209800"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a:spcBef>
                <a:spcPct val="0"/>
              </a:spcBef>
            </a:pPr>
            <a:r>
              <a:rPr lang="en-US" altLang="ko-KR" sz="1800" dirty="0">
                <a:solidFill>
                  <a:srgbClr val="000000"/>
                </a:solidFill>
                <a:latin typeface="Calibri"/>
                <a:ea typeface="굴림" charset="-127"/>
                <a:cs typeface="굴림" charset="-127"/>
              </a:rPr>
              <a:t>Job 1</a:t>
            </a:r>
            <a:r>
              <a:rPr lang="zh-CN" altLang="en-US" sz="1800" dirty="0">
                <a:solidFill>
                  <a:srgbClr val="000000"/>
                </a:solidFill>
                <a:latin typeface="Calibri"/>
                <a:ea typeface="굴림" charset="-127"/>
                <a:cs typeface="굴림" charset="-127"/>
              </a:rPr>
              <a:t>的虚拟页号</a:t>
            </a:r>
            <a:endParaRPr lang="en-US" altLang="ko-KR" sz="1800" dirty="0">
              <a:solidFill>
                <a:srgbClr val="000000"/>
              </a:solidFill>
              <a:latin typeface="Calibri"/>
              <a:ea typeface="굴림" charset="-127"/>
              <a:cs typeface="굴림" charset="-127"/>
            </a:endParaRPr>
          </a:p>
        </p:txBody>
      </p:sp>
      <p:sp>
        <p:nvSpPr>
          <p:cNvPr id="1650711" name="Rectangle 23"/>
          <p:cNvSpPr>
            <a:spLocks noChangeArrowheads="1"/>
          </p:cNvSpPr>
          <p:nvPr/>
        </p:nvSpPr>
        <p:spPr bwMode="auto">
          <a:xfrm>
            <a:off x="3088269" y="4113746"/>
            <a:ext cx="1465146"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a:spcBef>
                <a:spcPct val="0"/>
              </a:spcBef>
            </a:pPr>
            <a:r>
              <a:rPr lang="en-US" altLang="ko-KR" sz="1800" dirty="0">
                <a:solidFill>
                  <a:srgbClr val="000000"/>
                </a:solidFill>
                <a:latin typeface="微软雅黑" panose="020B0503020204020204" pitchFamily="34" charset="-122"/>
                <a:ea typeface="微软雅黑" panose="020B0503020204020204" pitchFamily="34" charset="-122"/>
                <a:cs typeface="굴림" charset="-127"/>
              </a:rPr>
              <a:t>Job 1</a:t>
            </a:r>
            <a:r>
              <a:rPr lang="zh-CN" altLang="en-US" sz="1800" dirty="0">
                <a:solidFill>
                  <a:srgbClr val="000000"/>
                </a:solidFill>
                <a:latin typeface="微软雅黑" panose="020B0503020204020204" pitchFamily="34" charset="-122"/>
                <a:ea typeface="微软雅黑" panose="020B0503020204020204" pitchFamily="34" charset="-122"/>
                <a:cs typeface="굴림" charset="-127"/>
              </a:rPr>
              <a:t>的页表</a:t>
            </a:r>
            <a:endParaRPr lang="en-US" altLang="ko-KR" sz="1800" dirty="0">
              <a:solidFill>
                <a:srgbClr val="000000"/>
              </a:solidFill>
              <a:latin typeface="微软雅黑" panose="020B0503020204020204" pitchFamily="34" charset="-122"/>
              <a:ea typeface="微软雅黑" panose="020B0503020204020204" pitchFamily="34" charset="-122"/>
              <a:cs typeface="굴림" charset="-127"/>
            </a:endParaRPr>
          </a:p>
        </p:txBody>
      </p:sp>
      <p:sp>
        <p:nvSpPr>
          <p:cNvPr id="49" name="Rectangle 2"/>
          <p:cNvSpPr txBox="1">
            <a:spLocks noChangeArrowheads="1"/>
          </p:cNvSpPr>
          <p:nvPr/>
        </p:nvSpPr>
        <p:spPr bwMode="auto">
          <a:xfrm>
            <a:off x="546364" y="2206944"/>
            <a:ext cx="7156913" cy="503737"/>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lvl1pPr marL="234950" indent="-234950" eaLnBrk="0" hangingPunct="0">
              <a:spcBef>
                <a:spcPts val="0"/>
              </a:spcBef>
              <a:buClr>
                <a:srgbClr val="000080"/>
              </a:buClr>
              <a:buSzPct val="85000"/>
              <a:buFont typeface="Wingdings" charset="2"/>
              <a:buChar char="§"/>
              <a:defRPr>
                <a:latin typeface="Calibri"/>
                <a:ea typeface="굴림" charset="-127"/>
                <a:cs typeface="굴림" charset="-127"/>
              </a:defRPr>
            </a:lvl1pPr>
            <a:lvl2pPr marL="690563" indent="-234950" eaLnBrk="0" hangingPunct="0">
              <a:spcBef>
                <a:spcPts val="0"/>
              </a:spcBef>
              <a:buFont typeface="Lucida Grande"/>
              <a:buChar char="-"/>
              <a:defRPr>
                <a:latin typeface="Calibri"/>
                <a:cs typeface="Helvetica"/>
              </a:defRPr>
            </a:lvl2pPr>
            <a:lvl3pPr marL="911225" indent="-220663" eaLnBrk="0" hangingPunct="0">
              <a:spcBef>
                <a:spcPts val="0"/>
              </a:spcBef>
              <a:buFont typeface="Lucida Grande"/>
              <a:buChar char="-"/>
              <a:defRPr sz="2000">
                <a:latin typeface="Calibri"/>
                <a:cs typeface="Helvetica"/>
              </a:defRPr>
            </a:lvl3pPr>
            <a:lvl4pPr marL="1035050" indent="-179388" eaLnBrk="0" hangingPunct="0">
              <a:spcBef>
                <a:spcPts val="0"/>
              </a:spcBef>
              <a:buFont typeface="Lucida Grande"/>
              <a:buChar char="-"/>
              <a:defRPr sz="1800">
                <a:latin typeface="Calibri"/>
                <a:cs typeface="Helvetica"/>
              </a:defRPr>
            </a:lvl4pPr>
            <a:lvl5pPr marL="1201738" indent="-166688" eaLnBrk="0" hangingPunct="0">
              <a:spcBef>
                <a:spcPts val="0"/>
              </a:spcBef>
              <a:buFont typeface="Lucida Grande"/>
              <a:buChar char="-"/>
              <a:defRPr sz="1800">
                <a:latin typeface="Calibri"/>
                <a:cs typeface="Helvetica"/>
              </a:defRPr>
            </a:lvl5pPr>
            <a:lvl6pPr marL="2514600" indent="-228600" fontAlgn="base">
              <a:spcBef>
                <a:spcPct val="20000"/>
              </a:spcBef>
              <a:spcAft>
                <a:spcPct val="0"/>
              </a:spcAft>
              <a:buChar char="»"/>
              <a:defRPr sz="1400">
                <a:latin typeface="+mn-lt"/>
              </a:defRPr>
            </a:lvl6pPr>
            <a:lvl7pPr marL="2971800" indent="-228600" fontAlgn="base">
              <a:spcBef>
                <a:spcPct val="20000"/>
              </a:spcBef>
              <a:spcAft>
                <a:spcPct val="0"/>
              </a:spcAft>
              <a:buChar char="»"/>
              <a:defRPr sz="1400">
                <a:latin typeface="+mn-lt"/>
              </a:defRPr>
            </a:lvl7pPr>
            <a:lvl8pPr marL="3429000" indent="-228600" fontAlgn="base">
              <a:spcBef>
                <a:spcPct val="20000"/>
              </a:spcBef>
              <a:spcAft>
                <a:spcPct val="0"/>
              </a:spcAft>
              <a:buChar char="»"/>
              <a:defRPr sz="1400">
                <a:latin typeface="+mn-lt"/>
              </a:defRPr>
            </a:lvl8pPr>
            <a:lvl9pPr marL="3886200" indent="-228600" fontAlgn="base">
              <a:spcBef>
                <a:spcPct val="20000"/>
              </a:spcBef>
              <a:spcAft>
                <a:spcPct val="0"/>
              </a:spcAft>
              <a:buChar char="»"/>
              <a:defRPr sz="1400">
                <a:latin typeface="+mn-lt"/>
              </a:defRPr>
            </a:lvl9pPr>
          </a:lstStyle>
          <a:p>
            <a:pPr marL="0" indent="0">
              <a:buNone/>
            </a:pPr>
            <a:r>
              <a:rPr lang="zh-CN" altLang="en-US" sz="2000" dirty="0">
                <a:latin typeface="微软雅黑" panose="020B0503020204020204" pitchFamily="34" charset="-122"/>
                <a:ea typeface="微软雅黑" panose="020B0503020204020204" pitchFamily="34" charset="-122"/>
              </a:rPr>
              <a:t>页表包含虚拟地址空间中每个固定大小页面的起始物理地址</a:t>
            </a:r>
            <a:endParaRPr lang="en-US" altLang="ko-KR" sz="2800" dirty="0">
              <a:solidFill>
                <a:prstClr val="black"/>
              </a:solidFill>
              <a:latin typeface="微软雅黑" panose="020B0503020204020204" pitchFamily="34" charset="-122"/>
              <a:ea typeface="微软雅黑" panose="020B0503020204020204" pitchFamily="34" charset="-122"/>
            </a:endParaRPr>
          </a:p>
        </p:txBody>
      </p:sp>
      <p:sp>
        <p:nvSpPr>
          <p:cNvPr id="52" name="Rectangle 23"/>
          <p:cNvSpPr>
            <a:spLocks noChangeArrowheads="1"/>
          </p:cNvSpPr>
          <p:nvPr/>
        </p:nvSpPr>
        <p:spPr bwMode="auto">
          <a:xfrm>
            <a:off x="7509211" y="3352800"/>
            <a:ext cx="163478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a:spcBef>
                <a:spcPct val="0"/>
              </a:spcBef>
            </a:pPr>
            <a:r>
              <a:rPr lang="zh-CN" altLang="en-US" dirty="0">
                <a:solidFill>
                  <a:srgbClr val="000000"/>
                </a:solidFill>
                <a:latin typeface="微软雅黑" panose="020B0503020204020204" pitchFamily="34" charset="-122"/>
                <a:ea typeface="微软雅黑" panose="020B0503020204020204" pitchFamily="34" charset="-122"/>
                <a:cs typeface="굴림" charset="-127"/>
              </a:rPr>
              <a:t>物理内存页</a:t>
            </a:r>
            <a:endParaRPr lang="en-US" altLang="ko-KR" sz="1800" dirty="0">
              <a:solidFill>
                <a:srgbClr val="000000"/>
              </a:solidFill>
              <a:latin typeface="微软雅黑" panose="020B0503020204020204" pitchFamily="34" charset="-122"/>
              <a:ea typeface="微软雅黑" panose="020B0503020204020204" pitchFamily="34" charset="-122"/>
              <a:cs typeface="굴림" charset="-127"/>
            </a:endParaRPr>
          </a:p>
        </p:txBody>
      </p:sp>
      <p:grpSp>
        <p:nvGrpSpPr>
          <p:cNvPr id="3" name="Group 2"/>
          <p:cNvGrpSpPr/>
          <p:nvPr/>
        </p:nvGrpSpPr>
        <p:grpSpPr>
          <a:xfrm>
            <a:off x="2123728" y="1603709"/>
            <a:ext cx="3886200" cy="381000"/>
            <a:chOff x="5257800" y="457200"/>
            <a:chExt cx="3429000" cy="381000"/>
          </a:xfrm>
        </p:grpSpPr>
        <p:sp>
          <p:nvSpPr>
            <p:cNvPr id="2" name="Rectangle 1"/>
            <p:cNvSpPr/>
            <p:nvPr/>
          </p:nvSpPr>
          <p:spPr>
            <a:xfrm>
              <a:off x="5257800" y="457200"/>
              <a:ext cx="2286000" cy="381000"/>
            </a:xfrm>
            <a:prstGeom prst="rect">
              <a:avLst/>
            </a:prstGeom>
            <a:ln w="12700">
              <a:solidFill>
                <a:schemeClr val="tx1"/>
              </a:solidFill>
            </a:ln>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800" dirty="0">
                  <a:solidFill>
                    <a:srgbClr val="000000"/>
                  </a:solidFill>
                  <a:latin typeface="Calibri"/>
                  <a:ea typeface="ＭＳ Ｐゴシック"/>
                  <a:cs typeface="Calibri"/>
                </a:rPr>
                <a:t>Page Number</a:t>
              </a:r>
            </a:p>
          </p:txBody>
        </p:sp>
        <p:sp>
          <p:nvSpPr>
            <p:cNvPr id="53" name="Rectangle 52"/>
            <p:cNvSpPr/>
            <p:nvPr/>
          </p:nvSpPr>
          <p:spPr>
            <a:xfrm>
              <a:off x="7543800" y="457200"/>
              <a:ext cx="1143000" cy="381000"/>
            </a:xfrm>
            <a:prstGeom prst="rect">
              <a:avLst/>
            </a:prstGeom>
            <a:ln w="12700">
              <a:solidFill>
                <a:schemeClr val="tx1"/>
              </a:solidFill>
            </a:ln>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sz="1800" dirty="0">
                  <a:solidFill>
                    <a:srgbClr val="000000"/>
                  </a:solidFill>
                  <a:latin typeface="Calibri"/>
                  <a:ea typeface="ＭＳ Ｐゴシック"/>
                  <a:cs typeface="Calibri"/>
                </a:rPr>
                <a:t>Offset</a:t>
              </a:r>
            </a:p>
          </p:txBody>
        </p:sp>
      </p:grpSp>
      <p:grpSp>
        <p:nvGrpSpPr>
          <p:cNvPr id="5" name="Group 4"/>
          <p:cNvGrpSpPr/>
          <p:nvPr/>
        </p:nvGrpSpPr>
        <p:grpSpPr>
          <a:xfrm>
            <a:off x="1066800" y="3124200"/>
            <a:ext cx="1219200" cy="914400"/>
            <a:chOff x="1066800" y="3124200"/>
            <a:chExt cx="1219200" cy="914400"/>
          </a:xfrm>
        </p:grpSpPr>
        <p:sp>
          <p:nvSpPr>
            <p:cNvPr id="4" name="Rectangle 3"/>
            <p:cNvSpPr/>
            <p:nvPr/>
          </p:nvSpPr>
          <p:spPr>
            <a:xfrm>
              <a:off x="1066800" y="3124200"/>
              <a:ext cx="1219200" cy="228600"/>
            </a:xfrm>
            <a:prstGeom prst="rect">
              <a:avLst/>
            </a:prstGeom>
            <a:solidFill>
              <a:schemeClr val="bg1"/>
            </a:solid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0</a:t>
              </a:r>
            </a:p>
          </p:txBody>
        </p:sp>
        <p:sp>
          <p:nvSpPr>
            <p:cNvPr id="55" name="Rectangle 54"/>
            <p:cNvSpPr/>
            <p:nvPr/>
          </p:nvSpPr>
          <p:spPr>
            <a:xfrm>
              <a:off x="1066800" y="3352800"/>
              <a:ext cx="1219200" cy="228600"/>
            </a:xfrm>
            <a:prstGeom prst="rect">
              <a:avLst/>
            </a:prstGeom>
            <a:solidFill>
              <a:schemeClr val="bg1"/>
            </a:solid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1</a:t>
              </a:r>
            </a:p>
          </p:txBody>
        </p:sp>
        <p:sp>
          <p:nvSpPr>
            <p:cNvPr id="56" name="Rectangle 55"/>
            <p:cNvSpPr/>
            <p:nvPr/>
          </p:nvSpPr>
          <p:spPr>
            <a:xfrm>
              <a:off x="1066800" y="3581400"/>
              <a:ext cx="1219200" cy="228600"/>
            </a:xfrm>
            <a:prstGeom prst="rect">
              <a:avLst/>
            </a:prstGeom>
            <a:solidFill>
              <a:schemeClr val="bg1"/>
            </a:solid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2</a:t>
              </a:r>
            </a:p>
          </p:txBody>
        </p:sp>
        <p:sp>
          <p:nvSpPr>
            <p:cNvPr id="57" name="Rectangle 56"/>
            <p:cNvSpPr/>
            <p:nvPr/>
          </p:nvSpPr>
          <p:spPr>
            <a:xfrm>
              <a:off x="1066800" y="3810000"/>
              <a:ext cx="1219200" cy="228600"/>
            </a:xfrm>
            <a:prstGeom prst="rect">
              <a:avLst/>
            </a:prstGeom>
            <a:solidFill>
              <a:schemeClr val="bg1"/>
            </a:solid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3</a:t>
              </a:r>
            </a:p>
          </p:txBody>
        </p:sp>
      </p:grpSp>
      <p:grpSp>
        <p:nvGrpSpPr>
          <p:cNvPr id="58" name="Group 57"/>
          <p:cNvGrpSpPr/>
          <p:nvPr/>
        </p:nvGrpSpPr>
        <p:grpSpPr>
          <a:xfrm>
            <a:off x="2971800" y="3124200"/>
            <a:ext cx="304800" cy="914400"/>
            <a:chOff x="1066800" y="3124200"/>
            <a:chExt cx="1219200" cy="914400"/>
          </a:xfrm>
        </p:grpSpPr>
        <p:sp>
          <p:nvSpPr>
            <p:cNvPr id="59" name="Rectangle 58"/>
            <p:cNvSpPr/>
            <p:nvPr/>
          </p:nvSpPr>
          <p:spPr>
            <a:xfrm>
              <a:off x="1066800" y="3124200"/>
              <a:ext cx="1219200" cy="228600"/>
            </a:xfrm>
            <a:prstGeom prst="rect">
              <a:avLst/>
            </a:prstGeom>
            <a:solidFill>
              <a:schemeClr val="bg1"/>
            </a:solidFill>
            <a:ln w="12700">
              <a:no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0</a:t>
              </a:r>
            </a:p>
          </p:txBody>
        </p:sp>
        <p:sp>
          <p:nvSpPr>
            <p:cNvPr id="60" name="Rectangle 59"/>
            <p:cNvSpPr/>
            <p:nvPr/>
          </p:nvSpPr>
          <p:spPr>
            <a:xfrm>
              <a:off x="1066800" y="3352800"/>
              <a:ext cx="1219200" cy="228600"/>
            </a:xfrm>
            <a:prstGeom prst="rect">
              <a:avLst/>
            </a:prstGeom>
            <a:solidFill>
              <a:schemeClr val="bg1"/>
            </a:solidFill>
            <a:ln w="12700">
              <a:no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1</a:t>
              </a:r>
            </a:p>
          </p:txBody>
        </p:sp>
        <p:sp>
          <p:nvSpPr>
            <p:cNvPr id="61" name="Rectangle 60"/>
            <p:cNvSpPr/>
            <p:nvPr/>
          </p:nvSpPr>
          <p:spPr>
            <a:xfrm>
              <a:off x="1066800" y="3581400"/>
              <a:ext cx="1219200" cy="228600"/>
            </a:xfrm>
            <a:prstGeom prst="rect">
              <a:avLst/>
            </a:prstGeom>
            <a:solidFill>
              <a:schemeClr val="bg1"/>
            </a:solidFill>
            <a:ln w="12700">
              <a:no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2</a:t>
              </a:r>
            </a:p>
          </p:txBody>
        </p:sp>
        <p:sp>
          <p:nvSpPr>
            <p:cNvPr id="62" name="Rectangle 61"/>
            <p:cNvSpPr/>
            <p:nvPr/>
          </p:nvSpPr>
          <p:spPr>
            <a:xfrm>
              <a:off x="1066800" y="3810000"/>
              <a:ext cx="1219200" cy="228600"/>
            </a:xfrm>
            <a:prstGeom prst="rect">
              <a:avLst/>
            </a:prstGeom>
            <a:solidFill>
              <a:schemeClr val="bg1"/>
            </a:solidFill>
            <a:ln w="12700">
              <a:no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3</a:t>
              </a:r>
            </a:p>
          </p:txBody>
        </p:sp>
      </p:grpSp>
      <p:grpSp>
        <p:nvGrpSpPr>
          <p:cNvPr id="63" name="Group 62"/>
          <p:cNvGrpSpPr/>
          <p:nvPr/>
        </p:nvGrpSpPr>
        <p:grpSpPr>
          <a:xfrm>
            <a:off x="3276600" y="3124200"/>
            <a:ext cx="1219200" cy="914400"/>
            <a:chOff x="1066800" y="3124200"/>
            <a:chExt cx="1219200" cy="914400"/>
          </a:xfrm>
        </p:grpSpPr>
        <p:sp>
          <p:nvSpPr>
            <p:cNvPr id="64" name="Rectangle 63"/>
            <p:cNvSpPr/>
            <p:nvPr/>
          </p:nvSpPr>
          <p:spPr>
            <a:xfrm>
              <a:off x="1066800" y="3124200"/>
              <a:ext cx="1219200" cy="228600"/>
            </a:xfrm>
            <a:prstGeom prst="rect">
              <a:avLst/>
            </a:prstGeom>
            <a:solidFill>
              <a:schemeClr val="bg1"/>
            </a:solid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65" name="Rectangle 64"/>
            <p:cNvSpPr/>
            <p:nvPr/>
          </p:nvSpPr>
          <p:spPr>
            <a:xfrm>
              <a:off x="1066800" y="3352800"/>
              <a:ext cx="1219200" cy="228600"/>
            </a:xfrm>
            <a:prstGeom prst="rect">
              <a:avLst/>
            </a:prstGeom>
            <a:solidFill>
              <a:schemeClr val="bg1"/>
            </a:solid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66" name="Rectangle 65"/>
            <p:cNvSpPr/>
            <p:nvPr/>
          </p:nvSpPr>
          <p:spPr>
            <a:xfrm>
              <a:off x="1066800" y="3581400"/>
              <a:ext cx="1219200" cy="228600"/>
            </a:xfrm>
            <a:prstGeom prst="rect">
              <a:avLst/>
            </a:prstGeom>
            <a:solidFill>
              <a:schemeClr val="bg1"/>
            </a:solid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67" name="Rectangle 66"/>
            <p:cNvSpPr/>
            <p:nvPr/>
          </p:nvSpPr>
          <p:spPr>
            <a:xfrm>
              <a:off x="1066800" y="3810000"/>
              <a:ext cx="1219200" cy="228600"/>
            </a:xfrm>
            <a:prstGeom prst="rect">
              <a:avLst/>
            </a:prstGeom>
            <a:solidFill>
              <a:schemeClr val="bg1"/>
            </a:solid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grpSp>
      <p:sp>
        <p:nvSpPr>
          <p:cNvPr id="1650714" name="Line 26"/>
          <p:cNvSpPr>
            <a:spLocks noChangeShapeType="1"/>
          </p:cNvSpPr>
          <p:nvPr/>
        </p:nvSpPr>
        <p:spPr bwMode="auto">
          <a:xfrm>
            <a:off x="4343401" y="3200400"/>
            <a:ext cx="2133600" cy="381000"/>
          </a:xfrm>
          <a:prstGeom prst="line">
            <a:avLst/>
          </a:prstGeom>
          <a:noFill/>
          <a:ln w="25400">
            <a:solidFill>
              <a:schemeClr val="tx1"/>
            </a:solidFill>
            <a:round/>
            <a:headEnd/>
            <a:tailEnd type="triangle" w="lg" len="lg"/>
          </a:ln>
          <a:effectLst/>
        </p:spPr>
        <p:txBody>
          <a:bodyPr wrap="none" anchor="ctr">
            <a:prstTxWarp prst="textNoShape">
              <a:avLst/>
            </a:prstTxWarp>
          </a:bodyPr>
          <a:lstStyle/>
          <a:p>
            <a:pPr algn="ctr"/>
            <a:endParaRPr lang="en-US" dirty="0">
              <a:solidFill>
                <a:srgbClr val="000000"/>
              </a:solidFill>
              <a:latin typeface="Calibri"/>
              <a:ea typeface="ＭＳ Ｐゴシック"/>
              <a:cs typeface="ＭＳ Ｐゴシック"/>
            </a:endParaRPr>
          </a:p>
        </p:txBody>
      </p:sp>
      <p:sp>
        <p:nvSpPr>
          <p:cNvPr id="1650713" name="Line 25"/>
          <p:cNvSpPr>
            <a:spLocks noChangeShapeType="1"/>
          </p:cNvSpPr>
          <p:nvPr/>
        </p:nvSpPr>
        <p:spPr bwMode="auto">
          <a:xfrm flipV="1">
            <a:off x="4343400" y="3111500"/>
            <a:ext cx="2130425" cy="393700"/>
          </a:xfrm>
          <a:prstGeom prst="line">
            <a:avLst/>
          </a:prstGeom>
          <a:noFill/>
          <a:ln w="25400">
            <a:solidFill>
              <a:schemeClr val="tx1"/>
            </a:solidFill>
            <a:round/>
            <a:headEnd/>
            <a:tailEnd type="triangle" w="lg" len="lg"/>
          </a:ln>
          <a:effectLst/>
        </p:spPr>
        <p:txBody>
          <a:bodyPr wrap="none" anchor="ctr">
            <a:prstTxWarp prst="textNoShape">
              <a:avLst/>
            </a:prstTxWarp>
          </a:bodyPr>
          <a:lstStyle/>
          <a:p>
            <a:pPr algn="ctr"/>
            <a:endParaRPr lang="en-US" dirty="0">
              <a:solidFill>
                <a:srgbClr val="000000"/>
              </a:solidFill>
              <a:latin typeface="Calibri"/>
              <a:ea typeface="ＭＳ Ｐゴシック"/>
              <a:cs typeface="ＭＳ Ｐゴシック"/>
            </a:endParaRPr>
          </a:p>
        </p:txBody>
      </p:sp>
      <p:sp>
        <p:nvSpPr>
          <p:cNvPr id="1650712" name="Line 24"/>
          <p:cNvSpPr>
            <a:spLocks noChangeShapeType="1"/>
          </p:cNvSpPr>
          <p:nvPr/>
        </p:nvSpPr>
        <p:spPr bwMode="auto">
          <a:xfrm>
            <a:off x="4343400" y="3657600"/>
            <a:ext cx="2133600" cy="1295400"/>
          </a:xfrm>
          <a:prstGeom prst="line">
            <a:avLst/>
          </a:prstGeom>
          <a:noFill/>
          <a:ln w="25400">
            <a:solidFill>
              <a:schemeClr val="tx1"/>
            </a:solidFill>
            <a:round/>
            <a:headEnd/>
            <a:tailEnd type="triangle" w="lg" len="lg"/>
          </a:ln>
          <a:effectLst/>
        </p:spPr>
        <p:txBody>
          <a:bodyPr wrap="none" anchor="ctr">
            <a:prstTxWarp prst="textNoShape">
              <a:avLst/>
            </a:prstTxWarp>
          </a:bodyPr>
          <a:lstStyle/>
          <a:p>
            <a:pPr algn="ctr"/>
            <a:endParaRPr lang="en-US" dirty="0">
              <a:solidFill>
                <a:srgbClr val="000000"/>
              </a:solidFill>
              <a:latin typeface="Calibri"/>
              <a:ea typeface="ＭＳ Ｐゴシック"/>
              <a:cs typeface="ＭＳ Ｐゴシック"/>
            </a:endParaRPr>
          </a:p>
        </p:txBody>
      </p:sp>
      <p:sp>
        <p:nvSpPr>
          <p:cNvPr id="1650715" name="Line 27"/>
          <p:cNvSpPr>
            <a:spLocks noChangeShapeType="1"/>
          </p:cNvSpPr>
          <p:nvPr/>
        </p:nvSpPr>
        <p:spPr bwMode="auto">
          <a:xfrm>
            <a:off x="4343400" y="3962400"/>
            <a:ext cx="2133600" cy="304800"/>
          </a:xfrm>
          <a:prstGeom prst="line">
            <a:avLst/>
          </a:prstGeom>
          <a:noFill/>
          <a:ln w="25400">
            <a:solidFill>
              <a:schemeClr val="tx1"/>
            </a:solidFill>
            <a:round/>
            <a:headEnd/>
            <a:tailEnd type="triangle" w="lg" len="lg"/>
          </a:ln>
          <a:effectLst/>
        </p:spPr>
        <p:txBody>
          <a:bodyPr wrap="none" anchor="ctr">
            <a:prstTxWarp prst="textNoShape">
              <a:avLst/>
            </a:prstTxWarp>
          </a:bodyPr>
          <a:lstStyle/>
          <a:p>
            <a:pPr algn="ctr"/>
            <a:endParaRPr lang="en-US" dirty="0">
              <a:solidFill>
                <a:srgbClr val="000000"/>
              </a:solidFill>
              <a:latin typeface="Calibri"/>
              <a:ea typeface="ＭＳ Ｐゴシック"/>
              <a:cs typeface="ＭＳ Ｐゴシック"/>
            </a:endParaRPr>
          </a:p>
        </p:txBody>
      </p:sp>
      <p:sp>
        <p:nvSpPr>
          <p:cNvPr id="69" name="Rectangle 68"/>
          <p:cNvSpPr/>
          <p:nvPr/>
        </p:nvSpPr>
        <p:spPr>
          <a:xfrm>
            <a:off x="6477000" y="2895600"/>
            <a:ext cx="1219200" cy="228600"/>
          </a:xfrm>
          <a:prstGeom prst="rect">
            <a:avLst/>
          </a:prstGeom>
          <a:solidFill>
            <a:schemeClr val="bg1"/>
          </a:solid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1</a:t>
            </a:r>
          </a:p>
        </p:txBody>
      </p:sp>
      <p:sp>
        <p:nvSpPr>
          <p:cNvPr id="73" name="Rectangle 72"/>
          <p:cNvSpPr/>
          <p:nvPr/>
        </p:nvSpPr>
        <p:spPr>
          <a:xfrm>
            <a:off x="6477000" y="3124200"/>
            <a:ext cx="1219200" cy="228600"/>
          </a:xfrm>
          <a:prstGeom prst="rect">
            <a:avLst/>
          </a:prstGeom>
          <a:solidFill>
            <a:schemeClr val="bg1"/>
          </a:solid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74" name="Rectangle 73"/>
          <p:cNvSpPr/>
          <p:nvPr/>
        </p:nvSpPr>
        <p:spPr>
          <a:xfrm>
            <a:off x="6477000" y="3352800"/>
            <a:ext cx="1219200" cy="228600"/>
          </a:xfrm>
          <a:prstGeom prst="rect">
            <a:avLst/>
          </a:prstGeom>
          <a:solidFill>
            <a:schemeClr val="bg1"/>
          </a:solid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0</a:t>
            </a:r>
          </a:p>
        </p:txBody>
      </p:sp>
      <p:sp>
        <p:nvSpPr>
          <p:cNvPr id="75" name="Rectangle 74"/>
          <p:cNvSpPr/>
          <p:nvPr/>
        </p:nvSpPr>
        <p:spPr>
          <a:xfrm>
            <a:off x="6477000" y="3581400"/>
            <a:ext cx="1219200" cy="228600"/>
          </a:xfrm>
          <a:prstGeom prst="rect">
            <a:avLst/>
          </a:prstGeom>
          <a:solidFill>
            <a:schemeClr val="bg1"/>
          </a:solid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76" name="Rectangle 75"/>
          <p:cNvSpPr/>
          <p:nvPr/>
        </p:nvSpPr>
        <p:spPr>
          <a:xfrm>
            <a:off x="6477000" y="3810000"/>
            <a:ext cx="1219200" cy="228600"/>
          </a:xfrm>
          <a:prstGeom prst="rect">
            <a:avLst/>
          </a:prstGeom>
          <a:solidFill>
            <a:schemeClr val="bg1"/>
          </a:solid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77" name="Rectangle 76"/>
          <p:cNvSpPr/>
          <p:nvPr/>
        </p:nvSpPr>
        <p:spPr>
          <a:xfrm>
            <a:off x="6477000" y="4038600"/>
            <a:ext cx="1219200" cy="228600"/>
          </a:xfrm>
          <a:prstGeom prst="rect">
            <a:avLst/>
          </a:prstGeom>
          <a:solidFill>
            <a:schemeClr val="bg1"/>
          </a:solid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3</a:t>
            </a:r>
          </a:p>
        </p:txBody>
      </p:sp>
      <p:sp>
        <p:nvSpPr>
          <p:cNvPr id="78" name="Rectangle 77"/>
          <p:cNvSpPr/>
          <p:nvPr/>
        </p:nvSpPr>
        <p:spPr>
          <a:xfrm>
            <a:off x="6477000" y="4267200"/>
            <a:ext cx="1219200" cy="228600"/>
          </a:xfrm>
          <a:prstGeom prst="rect">
            <a:avLst/>
          </a:prstGeom>
          <a:solidFill>
            <a:schemeClr val="bg1"/>
          </a:solid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79" name="Rectangle 78"/>
          <p:cNvSpPr/>
          <p:nvPr/>
        </p:nvSpPr>
        <p:spPr>
          <a:xfrm>
            <a:off x="6477000" y="4495800"/>
            <a:ext cx="1219200" cy="228600"/>
          </a:xfrm>
          <a:prstGeom prst="rect">
            <a:avLst/>
          </a:prstGeom>
          <a:solidFill>
            <a:schemeClr val="bg1"/>
          </a:solid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80" name="Rectangle 79"/>
          <p:cNvSpPr/>
          <p:nvPr/>
        </p:nvSpPr>
        <p:spPr>
          <a:xfrm>
            <a:off x="6477000" y="4724400"/>
            <a:ext cx="1219200" cy="228600"/>
          </a:xfrm>
          <a:prstGeom prst="rect">
            <a:avLst/>
          </a:prstGeom>
          <a:solidFill>
            <a:schemeClr val="bg1"/>
          </a:solid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2</a:t>
            </a:r>
          </a:p>
        </p:txBody>
      </p:sp>
      <p:sp>
        <p:nvSpPr>
          <p:cNvPr id="81" name="Rectangle 80"/>
          <p:cNvSpPr/>
          <p:nvPr/>
        </p:nvSpPr>
        <p:spPr>
          <a:xfrm>
            <a:off x="6477000" y="4953000"/>
            <a:ext cx="1219200" cy="228600"/>
          </a:xfrm>
          <a:prstGeom prst="rect">
            <a:avLst/>
          </a:prstGeom>
          <a:solidFill>
            <a:schemeClr val="bg1"/>
          </a:solid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82" name="Rectangle 81"/>
          <p:cNvSpPr/>
          <p:nvPr/>
        </p:nvSpPr>
        <p:spPr>
          <a:xfrm>
            <a:off x="6477000" y="5181600"/>
            <a:ext cx="1219200" cy="228600"/>
          </a:xfrm>
          <a:prstGeom prst="rect">
            <a:avLst/>
          </a:prstGeom>
          <a:solidFill>
            <a:schemeClr val="bg1"/>
          </a:solid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83" name="Rectangle 2"/>
          <p:cNvSpPr txBox="1">
            <a:spLocks noChangeArrowheads="1"/>
          </p:cNvSpPr>
          <p:nvPr/>
        </p:nvSpPr>
        <p:spPr bwMode="auto">
          <a:xfrm>
            <a:off x="395536" y="5850191"/>
            <a:ext cx="8534400" cy="379053"/>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defPPr>
              <a:defRPr lang="en-US"/>
            </a:defPPr>
            <a:lvl1pPr marL="234950" indent="-234950" eaLnBrk="0" hangingPunct="0">
              <a:spcBef>
                <a:spcPts val="0"/>
              </a:spcBef>
              <a:buClr>
                <a:srgbClr val="000080"/>
              </a:buClr>
              <a:buSzPct val="85000"/>
              <a:buFont typeface="Wingdings" charset="2"/>
              <a:buChar char="§"/>
              <a:defRPr>
                <a:latin typeface="Calibri"/>
                <a:ea typeface="굴림" charset="-127"/>
                <a:cs typeface="굴림" charset="-127"/>
              </a:defRPr>
            </a:lvl1pPr>
            <a:lvl2pPr marL="690563" indent="-234950" eaLnBrk="0" hangingPunct="0">
              <a:spcBef>
                <a:spcPts val="0"/>
              </a:spcBef>
              <a:buFont typeface="Lucida Grande"/>
              <a:buChar char="-"/>
              <a:defRPr>
                <a:latin typeface="Calibri"/>
                <a:cs typeface="Helvetica"/>
              </a:defRPr>
            </a:lvl2pPr>
            <a:lvl3pPr marL="911225" indent="-220663" eaLnBrk="0" hangingPunct="0">
              <a:spcBef>
                <a:spcPts val="0"/>
              </a:spcBef>
              <a:buFont typeface="Lucida Grande"/>
              <a:buChar char="-"/>
              <a:defRPr sz="2000">
                <a:latin typeface="Calibri"/>
                <a:cs typeface="Helvetica"/>
              </a:defRPr>
            </a:lvl3pPr>
            <a:lvl4pPr marL="1035050" indent="-179388" eaLnBrk="0" hangingPunct="0">
              <a:spcBef>
                <a:spcPts val="0"/>
              </a:spcBef>
              <a:buFont typeface="Lucida Grande"/>
              <a:buChar char="-"/>
              <a:defRPr sz="1800">
                <a:latin typeface="Calibri"/>
                <a:cs typeface="Helvetica"/>
              </a:defRPr>
            </a:lvl4pPr>
            <a:lvl5pPr marL="1201738" indent="-166688" eaLnBrk="0" hangingPunct="0">
              <a:spcBef>
                <a:spcPts val="0"/>
              </a:spcBef>
              <a:buFont typeface="Lucida Grande"/>
              <a:buChar char="-"/>
              <a:defRPr sz="1800">
                <a:latin typeface="Calibri"/>
                <a:cs typeface="Helvetica"/>
              </a:defRPr>
            </a:lvl5pPr>
            <a:lvl6pPr marL="2514600" indent="-228600" fontAlgn="base">
              <a:spcBef>
                <a:spcPct val="20000"/>
              </a:spcBef>
              <a:spcAft>
                <a:spcPct val="0"/>
              </a:spcAft>
              <a:buChar char="»"/>
              <a:defRPr sz="1400">
                <a:latin typeface="+mn-lt"/>
              </a:defRPr>
            </a:lvl6pPr>
            <a:lvl7pPr marL="2971800" indent="-228600" fontAlgn="base">
              <a:spcBef>
                <a:spcPct val="20000"/>
              </a:spcBef>
              <a:spcAft>
                <a:spcPct val="0"/>
              </a:spcAft>
              <a:buChar char="»"/>
              <a:defRPr sz="1400">
                <a:latin typeface="+mn-lt"/>
              </a:defRPr>
            </a:lvl7pPr>
            <a:lvl8pPr marL="3429000" indent="-228600" fontAlgn="base">
              <a:spcBef>
                <a:spcPct val="20000"/>
              </a:spcBef>
              <a:spcAft>
                <a:spcPct val="0"/>
              </a:spcAft>
              <a:buChar char="»"/>
              <a:defRPr sz="1400">
                <a:latin typeface="+mn-lt"/>
              </a:defRPr>
            </a:lvl8pPr>
            <a:lvl9pPr marL="3886200" indent="-228600" fontAlgn="base">
              <a:spcBef>
                <a:spcPct val="20000"/>
              </a:spcBef>
              <a:spcAft>
                <a:spcPct val="0"/>
              </a:spcAft>
              <a:buChar char="»"/>
              <a:defRPr sz="1400">
                <a:latin typeface="+mn-lt"/>
              </a:defRPr>
            </a:lvl9pPr>
          </a:lstStyle>
          <a:p>
            <a:pPr marL="0" indent="0">
              <a:buNone/>
            </a:pPr>
            <a:r>
              <a:rPr lang="zh-CN" altLang="en-US" sz="2000" dirty="0">
                <a:latin typeface="微软雅黑" panose="020B0503020204020204" pitchFamily="34" charset="-122"/>
                <a:ea typeface="微软雅黑" panose="020B0503020204020204" pitchFamily="34" charset="-122"/>
              </a:rPr>
              <a:t>分页使得使用非连续物理内存页面存储大的连续虚拟内存空间成为可能</a:t>
            </a:r>
            <a:endParaRPr lang="en-US" altLang="ko-KR" sz="2800" dirty="0">
              <a:solidFill>
                <a:prstClr val="black"/>
              </a:solidFill>
              <a:latin typeface="微软雅黑" panose="020B0503020204020204" pitchFamily="34" charset="-122"/>
              <a:ea typeface="微软雅黑" panose="020B0503020204020204" pitchFamily="34" charset="-122"/>
            </a:endParaRPr>
          </a:p>
        </p:txBody>
      </p:sp>
      <p:sp>
        <p:nvSpPr>
          <p:cNvPr id="44" name="矩形 43">
            <a:extLst>
              <a:ext uri="{FF2B5EF4-FFF2-40B4-BE49-F238E27FC236}">
                <a16:creationId xmlns:a16="http://schemas.microsoft.com/office/drawing/2014/main" id="{C3B13402-391C-4A20-8792-E420AA281615}"/>
              </a:ext>
            </a:extLst>
          </p:cNvPr>
          <p:cNvSpPr/>
          <p:nvPr/>
        </p:nvSpPr>
        <p:spPr>
          <a:xfrm>
            <a:off x="2667001" y="4922428"/>
            <a:ext cx="2307683" cy="400110"/>
          </a:xfrm>
          <a:prstGeom prst="rect">
            <a:avLst/>
          </a:prstGeom>
        </p:spPr>
        <p:txBody>
          <a:bodyPr wrap="none">
            <a:spAutoFit/>
          </a:bodyPr>
          <a:lstStyle/>
          <a:p>
            <a:r>
              <a:rPr lang="en-US" altLang="zh-CN" sz="2000" spc="5" dirty="0">
                <a:solidFill>
                  <a:srgbClr val="002060"/>
                </a:solidFill>
                <a:latin typeface="微软雅黑" panose="020B0503020204020204" pitchFamily="34" charset="-122"/>
                <a:ea typeface="微软雅黑" panose="020B0503020204020204" pitchFamily="34" charset="-122"/>
                <a:cs typeface="Calibri"/>
              </a:rPr>
              <a:t> </a:t>
            </a:r>
            <a:r>
              <a:rPr lang="zh-CN" altLang="en-US" sz="2000" b="1" dirty="0">
                <a:solidFill>
                  <a:srgbClr val="002060"/>
                </a:solidFill>
                <a:latin typeface="微软雅黑" panose="020B0503020204020204" pitchFamily="34" charset="-122"/>
                <a:ea typeface="微软雅黑" panose="020B0503020204020204" pitchFamily="34" charset="-122"/>
                <a:cs typeface="Calibri"/>
              </a:rPr>
              <a:t>虚拟页作为表索引</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45" name="object 7">
            <a:extLst>
              <a:ext uri="{FF2B5EF4-FFF2-40B4-BE49-F238E27FC236}">
                <a16:creationId xmlns:a16="http://schemas.microsoft.com/office/drawing/2014/main" id="{6113AC66-616C-4CEC-BB99-58F3E3C97D31}"/>
              </a:ext>
            </a:extLst>
          </p:cNvPr>
          <p:cNvSpPr txBox="1"/>
          <p:nvPr/>
        </p:nvSpPr>
        <p:spPr>
          <a:xfrm>
            <a:off x="593408" y="285508"/>
            <a:ext cx="7957184" cy="443711"/>
          </a:xfrm>
          <a:prstGeom prst="rect">
            <a:avLst/>
          </a:prstGeom>
        </p:spPr>
        <p:txBody>
          <a:bodyPr vert="horz" wrap="square" lIns="0" tIns="12700" rIns="0" bIns="0" rtlCol="0">
            <a:spAutoFit/>
          </a:bodyPr>
          <a:lstStyle/>
          <a:p>
            <a:pPr marL="12065">
              <a:lnSpc>
                <a:spcPct val="100000"/>
              </a:lnSpc>
              <a:spcBef>
                <a:spcPts val="100"/>
              </a:spcBef>
              <a:tabLst>
                <a:tab pos="355600" algn="l"/>
                <a:tab pos="356235" algn="l"/>
              </a:tabLst>
            </a:pPr>
            <a:r>
              <a:rPr lang="zh-CN" altLang="en-US" sz="2800" b="1" spc="-5" dirty="0">
                <a:solidFill>
                  <a:srgbClr val="C00000"/>
                </a:solidFill>
                <a:latin typeface="微软雅黑" panose="020B0503020204020204" pitchFamily="34" charset="-122"/>
                <a:ea typeface="微软雅黑" panose="020B0503020204020204" pitchFamily="34" charset="-122"/>
                <a:cs typeface="Calibri"/>
              </a:rPr>
              <a:t>查表的全相联方式实现 </a:t>
            </a:r>
            <a:r>
              <a:rPr sz="2800" b="1" dirty="0">
                <a:solidFill>
                  <a:srgbClr val="C00000"/>
                </a:solidFill>
                <a:latin typeface="微软雅黑" panose="020B0503020204020204" pitchFamily="34" charset="-122"/>
                <a:ea typeface="微软雅黑" panose="020B0503020204020204" pitchFamily="34" charset="-122"/>
                <a:cs typeface="Calibri"/>
              </a:rPr>
              <a:t>look-up</a:t>
            </a:r>
            <a:r>
              <a:rPr sz="2800" b="1" spc="-15" dirty="0">
                <a:solidFill>
                  <a:srgbClr val="C00000"/>
                </a:solidFill>
                <a:latin typeface="微软雅黑" panose="020B0503020204020204" pitchFamily="34" charset="-122"/>
                <a:ea typeface="微软雅黑" panose="020B0503020204020204" pitchFamily="34" charset="-122"/>
                <a:cs typeface="Calibri"/>
              </a:rPr>
              <a:t> </a:t>
            </a:r>
            <a:r>
              <a:rPr sz="2800" b="1" spc="-5" dirty="0">
                <a:solidFill>
                  <a:srgbClr val="C00000"/>
                </a:solidFill>
                <a:latin typeface="微软雅黑" panose="020B0503020204020204" pitchFamily="34" charset="-122"/>
                <a:ea typeface="微软雅黑" panose="020B0503020204020204" pitchFamily="34" charset="-122"/>
                <a:cs typeface="Calibri"/>
              </a:rPr>
              <a:t>table</a:t>
            </a:r>
            <a:r>
              <a:rPr sz="2800" b="1" spc="-15" dirty="0">
                <a:solidFill>
                  <a:srgbClr val="C00000"/>
                </a:solidFill>
                <a:latin typeface="微软雅黑" panose="020B0503020204020204" pitchFamily="34" charset="-122"/>
                <a:ea typeface="微软雅黑" panose="020B0503020204020204" pitchFamily="34" charset="-122"/>
                <a:cs typeface="Calibri"/>
              </a:rPr>
              <a:t> </a:t>
            </a:r>
            <a:endParaRPr sz="2800" b="1" dirty="0">
              <a:solidFill>
                <a:srgbClr val="C00000"/>
              </a:solidFill>
              <a:latin typeface="微软雅黑" panose="020B0503020204020204" pitchFamily="34" charset="-122"/>
              <a:ea typeface="微软雅黑" panose="020B0503020204020204" pitchFamily="34" charset="-122"/>
              <a:cs typeface="Calibri"/>
            </a:endParaRPr>
          </a:p>
        </p:txBody>
      </p:sp>
    </p:spTree>
    <p:extLst>
      <p:ext uri="{BB962C8B-B14F-4D97-AF65-F5344CB8AC3E}">
        <p14:creationId xmlns:p14="http://schemas.microsoft.com/office/powerpoint/2010/main" val="196877334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4472178" y="3589782"/>
            <a:ext cx="4462780" cy="3200400"/>
          </a:xfrm>
          <a:custGeom>
            <a:avLst/>
            <a:gdLst/>
            <a:ahLst/>
            <a:cxnLst/>
            <a:rect l="l" t="t" r="r" b="b"/>
            <a:pathLst>
              <a:path w="4462780" h="3200400">
                <a:moveTo>
                  <a:pt x="0" y="273430"/>
                </a:moveTo>
                <a:lnTo>
                  <a:pt x="4405" y="224283"/>
                </a:lnTo>
                <a:lnTo>
                  <a:pt x="17107" y="178025"/>
                </a:lnTo>
                <a:lnTo>
                  <a:pt x="37333" y="135429"/>
                </a:lnTo>
                <a:lnTo>
                  <a:pt x="64310" y="97266"/>
                </a:lnTo>
                <a:lnTo>
                  <a:pt x="97266" y="64310"/>
                </a:lnTo>
                <a:lnTo>
                  <a:pt x="135429" y="37333"/>
                </a:lnTo>
                <a:lnTo>
                  <a:pt x="178025" y="17107"/>
                </a:lnTo>
                <a:lnTo>
                  <a:pt x="224283" y="4405"/>
                </a:lnTo>
                <a:lnTo>
                  <a:pt x="273431" y="0"/>
                </a:lnTo>
                <a:lnTo>
                  <a:pt x="4188841" y="0"/>
                </a:lnTo>
                <a:lnTo>
                  <a:pt x="4237988" y="4405"/>
                </a:lnTo>
                <a:lnTo>
                  <a:pt x="4284246" y="17107"/>
                </a:lnTo>
                <a:lnTo>
                  <a:pt x="4326842" y="37333"/>
                </a:lnTo>
                <a:lnTo>
                  <a:pt x="4365005" y="64310"/>
                </a:lnTo>
                <a:lnTo>
                  <a:pt x="4397961" y="97266"/>
                </a:lnTo>
                <a:lnTo>
                  <a:pt x="4424938" y="135429"/>
                </a:lnTo>
                <a:lnTo>
                  <a:pt x="4445164" y="178025"/>
                </a:lnTo>
                <a:lnTo>
                  <a:pt x="4457866" y="224283"/>
                </a:lnTo>
                <a:lnTo>
                  <a:pt x="4462272" y="273430"/>
                </a:lnTo>
                <a:lnTo>
                  <a:pt x="4462272" y="2926918"/>
                </a:lnTo>
                <a:lnTo>
                  <a:pt x="4457866" y="2976077"/>
                </a:lnTo>
                <a:lnTo>
                  <a:pt x="4445164" y="3022345"/>
                </a:lnTo>
                <a:lnTo>
                  <a:pt x="4424938" y="3064950"/>
                </a:lnTo>
                <a:lnTo>
                  <a:pt x="4397961" y="3103119"/>
                </a:lnTo>
                <a:lnTo>
                  <a:pt x="4365005" y="3136080"/>
                </a:lnTo>
                <a:lnTo>
                  <a:pt x="4326842" y="3163061"/>
                </a:lnTo>
                <a:lnTo>
                  <a:pt x="4284246" y="3183290"/>
                </a:lnTo>
                <a:lnTo>
                  <a:pt x="4237988" y="3195993"/>
                </a:lnTo>
                <a:lnTo>
                  <a:pt x="4188841" y="3200399"/>
                </a:lnTo>
                <a:lnTo>
                  <a:pt x="273431" y="3200399"/>
                </a:lnTo>
                <a:lnTo>
                  <a:pt x="224283" y="3195993"/>
                </a:lnTo>
                <a:lnTo>
                  <a:pt x="178025" y="3183290"/>
                </a:lnTo>
                <a:lnTo>
                  <a:pt x="135429" y="3163061"/>
                </a:lnTo>
                <a:lnTo>
                  <a:pt x="97266" y="3136080"/>
                </a:lnTo>
                <a:lnTo>
                  <a:pt x="64310" y="3103119"/>
                </a:lnTo>
                <a:lnTo>
                  <a:pt x="37333" y="3064950"/>
                </a:lnTo>
                <a:lnTo>
                  <a:pt x="17107" y="3022345"/>
                </a:lnTo>
                <a:lnTo>
                  <a:pt x="4405" y="2976077"/>
                </a:lnTo>
                <a:lnTo>
                  <a:pt x="0" y="2926918"/>
                </a:lnTo>
                <a:lnTo>
                  <a:pt x="0" y="273430"/>
                </a:lnTo>
                <a:close/>
              </a:path>
            </a:pathLst>
          </a:custGeom>
          <a:ln w="25908">
            <a:solidFill>
              <a:srgbClr val="A1A1A1"/>
            </a:solidFill>
          </a:ln>
        </p:spPr>
        <p:txBody>
          <a:bodyPr wrap="square" lIns="0" tIns="0" rIns="0" bIns="0" rtlCol="0"/>
          <a:lstStyle/>
          <a:p>
            <a:endParaRPr/>
          </a:p>
        </p:txBody>
      </p:sp>
      <p:sp>
        <p:nvSpPr>
          <p:cNvPr id="6" name="object 6"/>
          <p:cNvSpPr txBox="1">
            <a:spLocks noGrp="1"/>
          </p:cNvSpPr>
          <p:nvPr>
            <p:ph type="title"/>
          </p:nvPr>
        </p:nvSpPr>
        <p:spPr>
          <a:xfrm>
            <a:off x="827583" y="264886"/>
            <a:ext cx="4039437" cy="505908"/>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C00000"/>
                </a:solidFill>
                <a:latin typeface="微软雅黑" panose="020B0503020204020204" pitchFamily="34" charset="-122"/>
                <a:ea typeface="微软雅黑" panose="020B0503020204020204" pitchFamily="34" charset="-122"/>
                <a:cs typeface="+mn-cs"/>
              </a:rPr>
              <a:t>Page Tables</a:t>
            </a:r>
            <a:r>
              <a:rPr lang="en-US" altLang="zh-CN" sz="3200" b="1" dirty="0">
                <a:solidFill>
                  <a:srgbClr val="C00000"/>
                </a:solidFill>
                <a:latin typeface="微软雅黑" panose="020B0503020204020204" pitchFamily="34" charset="-122"/>
                <a:ea typeface="微软雅黑" panose="020B0503020204020204" pitchFamily="34" charset="-122"/>
                <a:cs typeface="+mn-cs"/>
              </a:rPr>
              <a:t> </a:t>
            </a:r>
            <a:r>
              <a:rPr lang="zh-CN" altLang="en-US" sz="3200" b="1" dirty="0">
                <a:solidFill>
                  <a:srgbClr val="C00000"/>
                </a:solidFill>
                <a:latin typeface="微软雅黑" panose="020B0503020204020204" pitchFamily="34" charset="-122"/>
                <a:ea typeface="微软雅黑" panose="020B0503020204020204" pitchFamily="34" charset="-122"/>
                <a:cs typeface="+mn-cs"/>
              </a:rPr>
              <a:t>页表</a:t>
            </a:r>
            <a:endParaRPr sz="3200" b="1" dirty="0">
              <a:solidFill>
                <a:srgbClr val="C00000"/>
              </a:solidFill>
              <a:latin typeface="微软雅黑" panose="020B0503020204020204" pitchFamily="34" charset="-122"/>
              <a:ea typeface="微软雅黑" panose="020B0503020204020204" pitchFamily="34" charset="-122"/>
              <a:cs typeface="+mn-cs"/>
            </a:endParaRPr>
          </a:p>
        </p:txBody>
      </p:sp>
      <p:sp>
        <p:nvSpPr>
          <p:cNvPr id="7" name="object 7"/>
          <p:cNvSpPr txBox="1"/>
          <p:nvPr/>
        </p:nvSpPr>
        <p:spPr>
          <a:xfrm>
            <a:off x="345807" y="794143"/>
            <a:ext cx="8546673" cy="2668487"/>
          </a:xfrm>
          <a:prstGeom prst="rect">
            <a:avLst/>
          </a:prstGeom>
        </p:spPr>
        <p:txBody>
          <a:bodyPr vert="horz" wrap="square" lIns="0" tIns="70485" rIns="0" bIns="0" rtlCol="0">
            <a:spAutoFit/>
          </a:bodyPr>
          <a:lstStyle/>
          <a:p>
            <a:pPr marL="355600" indent="-342900">
              <a:lnSpc>
                <a:spcPct val="125000"/>
              </a:lnSpc>
              <a:spcBef>
                <a:spcPts val="555"/>
              </a:spcBef>
              <a:buFont typeface="Wingdings" panose="05000000000000000000" pitchFamily="2" charset="2"/>
              <a:buChar char="Ø"/>
              <a:tabLst>
                <a:tab pos="354965" algn="l"/>
                <a:tab pos="355600" algn="l"/>
              </a:tabLst>
            </a:pPr>
            <a:r>
              <a:rPr spc="-45" dirty="0">
                <a:latin typeface="微软雅黑" panose="020B0503020204020204" pitchFamily="34" charset="-122"/>
                <a:ea typeface="微软雅黑" panose="020B0503020204020204" pitchFamily="34" charset="-122"/>
                <a:cs typeface="Calibri"/>
              </a:rPr>
              <a:t>VA</a:t>
            </a:r>
            <a:r>
              <a:rPr spc="-20" dirty="0">
                <a:latin typeface="微软雅黑" panose="020B0503020204020204" pitchFamily="34" charset="-122"/>
                <a:ea typeface="微软雅黑" panose="020B0503020204020204" pitchFamily="34" charset="-122"/>
                <a:cs typeface="Calibri"/>
              </a:rPr>
              <a:t> </a:t>
            </a:r>
            <a:r>
              <a:rPr lang="zh-CN" altLang="en-US" dirty="0">
                <a:latin typeface="微软雅黑" panose="020B0503020204020204" pitchFamily="34" charset="-122"/>
                <a:ea typeface="微软雅黑" panose="020B0503020204020204" pitchFamily="34" charset="-122"/>
                <a:cs typeface="Calibri"/>
              </a:rPr>
              <a:t>虚拟地址拆分为</a:t>
            </a:r>
            <a:r>
              <a:rPr spc="-10" dirty="0">
                <a:latin typeface="微软雅黑" panose="020B0503020204020204" pitchFamily="34" charset="-122"/>
                <a:ea typeface="微软雅黑" panose="020B0503020204020204" pitchFamily="34" charset="-122"/>
                <a:cs typeface="Calibri"/>
              </a:rPr>
              <a:t>:</a:t>
            </a:r>
            <a:endParaRPr dirty="0">
              <a:latin typeface="微软雅黑" panose="020B0503020204020204" pitchFamily="34" charset="-122"/>
              <a:ea typeface="微软雅黑" panose="020B0503020204020204" pitchFamily="34" charset="-122"/>
              <a:cs typeface="Calibri"/>
            </a:endParaRPr>
          </a:p>
          <a:p>
            <a:pPr marL="756285" lvl="1" indent="-287020">
              <a:lnSpc>
                <a:spcPct val="125000"/>
              </a:lnSpc>
              <a:spcBef>
                <a:spcPts val="405"/>
              </a:spcBef>
              <a:buFont typeface="Arial"/>
              <a:buChar char="–"/>
              <a:tabLst>
                <a:tab pos="756285" algn="l"/>
                <a:tab pos="756920" algn="l"/>
              </a:tabLst>
            </a:pPr>
            <a:r>
              <a:rPr spc="-5" dirty="0">
                <a:latin typeface="微软雅黑" panose="020B0503020204020204" pitchFamily="34" charset="-122"/>
                <a:ea typeface="微软雅黑" panose="020B0503020204020204" pitchFamily="34" charset="-122"/>
                <a:cs typeface="Calibri"/>
              </a:rPr>
              <a:t>VPN</a:t>
            </a:r>
            <a:r>
              <a:rPr spc="10" dirty="0">
                <a:latin typeface="微软雅黑" panose="020B0503020204020204" pitchFamily="34" charset="-122"/>
                <a:ea typeface="微软雅黑" panose="020B0503020204020204" pitchFamily="34" charset="-122"/>
                <a:cs typeface="Calibri"/>
              </a:rPr>
              <a:t> </a:t>
            </a:r>
            <a:r>
              <a:rPr lang="zh-CN" altLang="en-US" spc="10" dirty="0">
                <a:latin typeface="微软雅黑" panose="020B0503020204020204" pitchFamily="34" charset="-122"/>
                <a:ea typeface="微软雅黑" panose="020B0503020204020204" pitchFamily="34" charset="-122"/>
                <a:cs typeface="Calibri"/>
              </a:rPr>
              <a:t>虚拟页</a:t>
            </a:r>
            <a:r>
              <a:rPr spc="-10" dirty="0">
                <a:latin typeface="微软雅黑" panose="020B0503020204020204" pitchFamily="34" charset="-122"/>
                <a:ea typeface="微软雅黑" panose="020B0503020204020204" pitchFamily="34" charset="-122"/>
                <a:cs typeface="Calibri"/>
              </a:rPr>
              <a:t>(upper</a:t>
            </a:r>
            <a:r>
              <a:rPr spc="15" dirty="0">
                <a:latin typeface="微软雅黑" panose="020B0503020204020204" pitchFamily="34" charset="-122"/>
                <a:ea typeface="微软雅黑" panose="020B0503020204020204" pitchFamily="34" charset="-122"/>
                <a:cs typeface="Calibri"/>
              </a:rPr>
              <a:t> </a:t>
            </a:r>
            <a:r>
              <a:rPr spc="-5" dirty="0">
                <a:latin typeface="微软雅黑" panose="020B0503020204020204" pitchFamily="34" charset="-122"/>
                <a:ea typeface="微软雅黑" panose="020B0503020204020204" pitchFamily="34" charset="-122"/>
                <a:cs typeface="Calibri"/>
              </a:rPr>
              <a:t>bits) +</a:t>
            </a:r>
            <a:r>
              <a:rPr spc="5" dirty="0">
                <a:latin typeface="微软雅黑" panose="020B0503020204020204" pitchFamily="34" charset="-122"/>
                <a:ea typeface="微软雅黑" panose="020B0503020204020204" pitchFamily="34" charset="-122"/>
                <a:cs typeface="Calibri"/>
              </a:rPr>
              <a:t> </a:t>
            </a:r>
            <a:r>
              <a:rPr lang="zh-CN" altLang="en-US" spc="5" dirty="0">
                <a:latin typeface="微软雅黑" panose="020B0503020204020204" pitchFamily="34" charset="-122"/>
                <a:ea typeface="微软雅黑" panose="020B0503020204020204" pitchFamily="34" charset="-122"/>
                <a:cs typeface="Calibri"/>
              </a:rPr>
              <a:t>页内偏移</a:t>
            </a:r>
            <a:r>
              <a:rPr spc="-10" dirty="0">
                <a:latin typeface="微软雅黑" panose="020B0503020204020204" pitchFamily="34" charset="-122"/>
                <a:ea typeface="微软雅黑" panose="020B0503020204020204" pitchFamily="34" charset="-122"/>
                <a:cs typeface="Calibri"/>
              </a:rPr>
              <a:t>:</a:t>
            </a:r>
            <a:r>
              <a:rPr spc="40" dirty="0">
                <a:latin typeface="微软雅黑" panose="020B0503020204020204" pitchFamily="34" charset="-122"/>
                <a:ea typeface="微软雅黑" panose="020B0503020204020204" pitchFamily="34" charset="-122"/>
                <a:cs typeface="Calibri"/>
              </a:rPr>
              <a:t> </a:t>
            </a:r>
            <a:r>
              <a:rPr lang="zh-CN" altLang="en-US" spc="-5" dirty="0">
                <a:latin typeface="微软雅黑" panose="020B0503020204020204" pitchFamily="34" charset="-122"/>
                <a:ea typeface="微软雅黑" panose="020B0503020204020204" pitchFamily="34" charset="-122"/>
                <a:cs typeface="Calibri"/>
              </a:rPr>
              <a:t>取决于页大小</a:t>
            </a:r>
            <a:r>
              <a:rPr spc="-5" dirty="0">
                <a:latin typeface="微软雅黑" panose="020B0503020204020204" pitchFamily="34" charset="-122"/>
                <a:ea typeface="微软雅黑" panose="020B0503020204020204" pitchFamily="34" charset="-122"/>
                <a:cs typeface="Calibri"/>
              </a:rPr>
              <a:t>(i.e.</a:t>
            </a:r>
            <a:r>
              <a:rPr spc="-15" dirty="0">
                <a:latin typeface="微软雅黑" panose="020B0503020204020204" pitchFamily="34" charset="-122"/>
                <a:ea typeface="微软雅黑" panose="020B0503020204020204" pitchFamily="34" charset="-122"/>
                <a:cs typeface="Calibri"/>
              </a:rPr>
              <a:t> </a:t>
            </a:r>
            <a:r>
              <a:rPr spc="-5" dirty="0">
                <a:latin typeface="微软雅黑" panose="020B0503020204020204" pitchFamily="34" charset="-122"/>
                <a:ea typeface="微软雅黑" panose="020B0503020204020204" pitchFamily="34" charset="-122"/>
                <a:cs typeface="Calibri"/>
              </a:rPr>
              <a:t>4KB</a:t>
            </a:r>
            <a:r>
              <a:rPr spc="10" dirty="0">
                <a:latin typeface="微软雅黑" panose="020B0503020204020204" pitchFamily="34" charset="-122"/>
                <a:ea typeface="微软雅黑" panose="020B0503020204020204" pitchFamily="34" charset="-122"/>
                <a:cs typeface="Calibri"/>
              </a:rPr>
              <a:t> </a:t>
            </a:r>
            <a:r>
              <a:rPr spc="-5" dirty="0">
                <a:latin typeface="微软雅黑" panose="020B0503020204020204" pitchFamily="34" charset="-122"/>
                <a:ea typeface="微软雅黑" panose="020B0503020204020204" pitchFamily="34" charset="-122"/>
                <a:cs typeface="Calibri"/>
              </a:rPr>
              <a:t>page)</a:t>
            </a:r>
            <a:endParaRPr dirty="0">
              <a:latin typeface="微软雅黑" panose="020B0503020204020204" pitchFamily="34" charset="-122"/>
              <a:ea typeface="微软雅黑" panose="020B0503020204020204" pitchFamily="34" charset="-122"/>
              <a:cs typeface="Calibri"/>
            </a:endParaRPr>
          </a:p>
          <a:p>
            <a:pPr marL="355600" marR="5080" indent="-342900">
              <a:lnSpc>
                <a:spcPct val="125000"/>
              </a:lnSpc>
              <a:spcBef>
                <a:spcPts val="415"/>
              </a:spcBef>
              <a:buFont typeface="Wingdings" panose="05000000000000000000" pitchFamily="2" charset="2"/>
              <a:buChar char="Ø"/>
              <a:tabLst>
                <a:tab pos="354965" algn="l"/>
                <a:tab pos="355600" algn="l"/>
              </a:tabLst>
            </a:pPr>
            <a:r>
              <a:rPr spc="-5" dirty="0">
                <a:latin typeface="微软雅黑" panose="020B0503020204020204" pitchFamily="34" charset="-122"/>
                <a:ea typeface="微软雅黑" panose="020B0503020204020204" pitchFamily="34" charset="-122"/>
                <a:cs typeface="Calibri"/>
              </a:rPr>
              <a:t>MMU</a:t>
            </a:r>
            <a:r>
              <a:rPr lang="zh-CN" altLang="en-US" spc="-5" dirty="0">
                <a:latin typeface="微软雅黑" panose="020B0503020204020204" pitchFamily="34" charset="-122"/>
                <a:ea typeface="微软雅黑" panose="020B0503020204020204" pitchFamily="34" charset="-122"/>
                <a:cs typeface="Calibri"/>
              </a:rPr>
              <a:t>内存管理单元通过虚拟页号和</a:t>
            </a:r>
            <a:r>
              <a:rPr lang="zh-CN" altLang="en-US" b="1" spc="-5" dirty="0">
                <a:latin typeface="微软雅黑" panose="020B0503020204020204" pitchFamily="34" charset="-122"/>
                <a:ea typeface="微软雅黑" panose="020B0503020204020204" pitchFamily="34" charset="-122"/>
                <a:cs typeface="Calibri"/>
              </a:rPr>
              <a:t>页表基地址寄存器</a:t>
            </a:r>
            <a:r>
              <a:rPr spc="-5" dirty="0">
                <a:latin typeface="微软雅黑" panose="020B0503020204020204" pitchFamily="34" charset="-122"/>
                <a:ea typeface="微软雅黑" panose="020B0503020204020204" pitchFamily="34" charset="-122"/>
                <a:cs typeface="Calibri"/>
              </a:rPr>
              <a:t>VPN</a:t>
            </a:r>
            <a:r>
              <a:rPr dirty="0">
                <a:latin typeface="微软雅黑" panose="020B0503020204020204" pitchFamily="34" charset="-122"/>
                <a:ea typeface="微软雅黑" panose="020B0503020204020204" pitchFamily="34" charset="-122"/>
                <a:cs typeface="Calibri"/>
              </a:rPr>
              <a:t> &amp;</a:t>
            </a:r>
            <a:r>
              <a:rPr spc="15" dirty="0">
                <a:latin typeface="微软雅黑" panose="020B0503020204020204" pitchFamily="34" charset="-122"/>
                <a:ea typeface="微软雅黑" panose="020B0503020204020204" pitchFamily="34" charset="-122"/>
                <a:cs typeface="Calibri"/>
              </a:rPr>
              <a:t> </a:t>
            </a:r>
            <a:r>
              <a:rPr b="1" spc="-10" dirty="0">
                <a:latin typeface="微软雅黑" panose="020B0503020204020204" pitchFamily="34" charset="-122"/>
                <a:ea typeface="微软雅黑" panose="020B0503020204020204" pitchFamily="34" charset="-122"/>
                <a:cs typeface="Calibri"/>
              </a:rPr>
              <a:t>PTBR</a:t>
            </a:r>
            <a:r>
              <a:rPr spc="-5" dirty="0">
                <a:latin typeface="微软雅黑" panose="020B0503020204020204" pitchFamily="34" charset="-122"/>
                <a:ea typeface="微软雅黑" panose="020B0503020204020204" pitchFamily="34" charset="-122"/>
                <a:cs typeface="Calibri"/>
              </a:rPr>
              <a:t> </a:t>
            </a:r>
            <a:r>
              <a:rPr lang="zh-CN" altLang="en-US" spc="-5" dirty="0">
                <a:latin typeface="微软雅黑" panose="020B0503020204020204" pitchFamily="34" charset="-122"/>
                <a:ea typeface="微软雅黑" panose="020B0503020204020204" pitchFamily="34" charset="-122"/>
                <a:cs typeface="Calibri"/>
              </a:rPr>
              <a:t>访问内存中的页表</a:t>
            </a:r>
            <a:r>
              <a:rPr lang="zh-CN" altLang="en-US" spc="-10" dirty="0">
                <a:latin typeface="微软雅黑" panose="020B0503020204020204" pitchFamily="34" charset="-122"/>
                <a:ea typeface="微软雅黑" panose="020B0503020204020204" pitchFamily="34" charset="-122"/>
                <a:cs typeface="Calibri"/>
              </a:rPr>
              <a:t>，查取在内存中的物理页号</a:t>
            </a:r>
            <a:r>
              <a:rPr spc="-10" dirty="0">
                <a:latin typeface="微软雅黑" panose="020B0503020204020204" pitchFamily="34" charset="-122"/>
                <a:ea typeface="微软雅黑" panose="020B0503020204020204" pitchFamily="34" charset="-122"/>
                <a:cs typeface="Calibri"/>
              </a:rPr>
              <a:t> </a:t>
            </a:r>
            <a:r>
              <a:rPr spc="-390" dirty="0">
                <a:latin typeface="微软雅黑" panose="020B0503020204020204" pitchFamily="34" charset="-122"/>
                <a:ea typeface="微软雅黑" panose="020B0503020204020204" pitchFamily="34" charset="-122"/>
                <a:cs typeface="Calibri"/>
              </a:rPr>
              <a:t> </a:t>
            </a:r>
            <a:r>
              <a:rPr spc="-5" dirty="0">
                <a:latin typeface="微软雅黑" panose="020B0503020204020204" pitchFamily="34" charset="-122"/>
                <a:ea typeface="微软雅黑" panose="020B0503020204020204" pitchFamily="34" charset="-122"/>
                <a:cs typeface="Calibri"/>
              </a:rPr>
              <a:t>(i.e.</a:t>
            </a:r>
            <a:r>
              <a:rPr spc="5" dirty="0">
                <a:latin typeface="微软雅黑" panose="020B0503020204020204" pitchFamily="34" charset="-122"/>
                <a:ea typeface="微软雅黑" panose="020B0503020204020204" pitchFamily="34" charset="-122"/>
                <a:cs typeface="Calibri"/>
              </a:rPr>
              <a:t> </a:t>
            </a:r>
            <a:r>
              <a:rPr lang="zh-CN" altLang="en-US" spc="-20" dirty="0">
                <a:latin typeface="微软雅黑" panose="020B0503020204020204" pitchFamily="34" charset="-122"/>
                <a:ea typeface="微软雅黑" panose="020B0503020204020204" pitchFamily="34" charset="-122"/>
                <a:cs typeface="Calibri"/>
              </a:rPr>
              <a:t>就像数组访问，虚拟页号</a:t>
            </a:r>
            <a:r>
              <a:rPr spc="-5" dirty="0">
                <a:latin typeface="微软雅黑" panose="020B0503020204020204" pitchFamily="34" charset="-122"/>
                <a:ea typeface="微软雅黑" panose="020B0503020204020204" pitchFamily="34" charset="-122"/>
                <a:cs typeface="Calibri"/>
              </a:rPr>
              <a:t>VPN</a:t>
            </a:r>
            <a:r>
              <a:rPr spc="10" dirty="0">
                <a:latin typeface="微软雅黑" panose="020B0503020204020204" pitchFamily="34" charset="-122"/>
                <a:ea typeface="微软雅黑" panose="020B0503020204020204" pitchFamily="34" charset="-122"/>
                <a:cs typeface="Calibri"/>
              </a:rPr>
              <a:t> </a:t>
            </a:r>
            <a:r>
              <a:rPr lang="zh-CN" altLang="en-US" spc="10" dirty="0">
                <a:latin typeface="微软雅黑" panose="020B0503020204020204" pitchFamily="34" charset="-122"/>
                <a:ea typeface="微软雅黑" panose="020B0503020204020204" pitchFamily="34" charset="-122"/>
                <a:cs typeface="Calibri"/>
              </a:rPr>
              <a:t>作为地址索引</a:t>
            </a:r>
            <a:r>
              <a:rPr spc="-5" dirty="0">
                <a:latin typeface="微软雅黑" panose="020B0503020204020204" pitchFamily="34" charset="-122"/>
                <a:ea typeface="微软雅黑" panose="020B0503020204020204" pitchFamily="34" charset="-122"/>
                <a:cs typeface="Calibri"/>
              </a:rPr>
              <a:t>:</a:t>
            </a:r>
            <a:r>
              <a:rPr spc="55" dirty="0">
                <a:latin typeface="微软雅黑" panose="020B0503020204020204" pitchFamily="34" charset="-122"/>
                <a:ea typeface="微软雅黑" panose="020B0503020204020204" pitchFamily="34" charset="-122"/>
                <a:cs typeface="Calibri"/>
              </a:rPr>
              <a:t> </a:t>
            </a:r>
            <a:r>
              <a:rPr spc="-5" dirty="0">
                <a:solidFill>
                  <a:srgbClr val="006FC0"/>
                </a:solidFill>
                <a:latin typeface="微软雅黑" panose="020B0503020204020204" pitchFamily="34" charset="-122"/>
                <a:ea typeface="微软雅黑" panose="020B0503020204020204" pitchFamily="34" charset="-122"/>
                <a:cs typeface="Calibri"/>
              </a:rPr>
              <a:t>PTBR[VPN]</a:t>
            </a:r>
            <a:r>
              <a:rPr spc="-15" dirty="0">
                <a:solidFill>
                  <a:srgbClr val="006FC0"/>
                </a:solidFill>
                <a:latin typeface="微软雅黑" panose="020B0503020204020204" pitchFamily="34" charset="-122"/>
                <a:ea typeface="微软雅黑" panose="020B0503020204020204" pitchFamily="34" charset="-122"/>
                <a:cs typeface="Calibri"/>
              </a:rPr>
              <a:t> </a:t>
            </a:r>
            <a:r>
              <a:rPr dirty="0">
                <a:latin typeface="微软雅黑" panose="020B0503020204020204" pitchFamily="34" charset="-122"/>
                <a:ea typeface="微软雅黑" panose="020B0503020204020204" pitchFamily="34" charset="-122"/>
                <a:cs typeface="Calibri"/>
              </a:rPr>
              <a:t>)</a:t>
            </a:r>
          </a:p>
          <a:p>
            <a:pPr marL="756285" marR="107314" lvl="1" indent="-287020">
              <a:lnSpc>
                <a:spcPct val="125000"/>
              </a:lnSpc>
              <a:spcBef>
                <a:spcPts val="405"/>
              </a:spcBef>
              <a:buFont typeface="Arial"/>
              <a:buChar char="–"/>
              <a:tabLst>
                <a:tab pos="756285" algn="l"/>
                <a:tab pos="756920" algn="l"/>
              </a:tabLst>
            </a:pPr>
            <a:r>
              <a:rPr lang="zh-CN" altLang="en-US" dirty="0">
                <a:latin typeface="微软雅黑" panose="020B0503020204020204" pitchFamily="34" charset="-122"/>
                <a:ea typeface="微软雅黑" panose="020B0503020204020204" pitchFamily="34" charset="-122"/>
              </a:rPr>
              <a:t>每个条目称为页表条目 </a:t>
            </a:r>
            <a:r>
              <a:rPr lang="en-US" altLang="zh-CN" dirty="0">
                <a:latin typeface="微软雅黑" panose="020B0503020204020204" pitchFamily="34" charset="-122"/>
                <a:ea typeface="微软雅黑" panose="020B0503020204020204" pitchFamily="34" charset="-122"/>
              </a:rPr>
              <a:t>(PTE)</a:t>
            </a:r>
            <a:r>
              <a:rPr lang="zh-CN" altLang="en-US" dirty="0">
                <a:latin typeface="微软雅黑" panose="020B0503020204020204" pitchFamily="34" charset="-122"/>
                <a:ea typeface="微软雅黑" panose="020B0503020204020204" pitchFamily="34" charset="-122"/>
              </a:rPr>
              <a:t>，保存物理帧号和簿记信息</a:t>
            </a:r>
            <a:endParaRPr dirty="0">
              <a:latin typeface="微软雅黑" panose="020B0503020204020204" pitchFamily="34" charset="-122"/>
              <a:ea typeface="微软雅黑" panose="020B0503020204020204" pitchFamily="34" charset="-122"/>
              <a:cs typeface="Calibri"/>
            </a:endParaRPr>
          </a:p>
          <a:p>
            <a:pPr marL="355600" indent="-342900">
              <a:lnSpc>
                <a:spcPct val="125000"/>
              </a:lnSpc>
              <a:spcBef>
                <a:spcPts val="409"/>
              </a:spcBef>
              <a:buFont typeface="Wingdings" panose="05000000000000000000" pitchFamily="2" charset="2"/>
              <a:buChar char="Ø"/>
              <a:tabLst>
                <a:tab pos="354965" algn="l"/>
                <a:tab pos="355600" algn="l"/>
              </a:tabLst>
            </a:pPr>
            <a:r>
              <a:rPr lang="zh-CN" altLang="en-US" dirty="0">
                <a:latin typeface="微软雅黑" panose="020B0503020204020204" pitchFamily="34" charset="-122"/>
                <a:ea typeface="微软雅黑" panose="020B0503020204020204" pitchFamily="34" charset="-122"/>
              </a:rPr>
              <a:t>物理帧与偏移量组合形成物理地址。对于 </a:t>
            </a:r>
            <a:r>
              <a:rPr lang="en-US" altLang="zh-CN" dirty="0">
                <a:latin typeface="微软雅黑" panose="020B0503020204020204" pitchFamily="34" charset="-122"/>
                <a:ea typeface="微软雅黑" panose="020B0503020204020204" pitchFamily="34" charset="-122"/>
              </a:rPr>
              <a:t>20 </a:t>
            </a:r>
            <a:r>
              <a:rPr lang="zh-CN" altLang="en-US" dirty="0">
                <a:latin typeface="微软雅黑" panose="020B0503020204020204" pitchFamily="34" charset="-122"/>
                <a:ea typeface="微软雅黑" panose="020B0503020204020204" pitchFamily="34" charset="-122"/>
              </a:rPr>
              <a:t>位 </a:t>
            </a:r>
            <a:r>
              <a:rPr lang="en-US" altLang="zh-CN" dirty="0">
                <a:latin typeface="微软雅黑" panose="020B0503020204020204" pitchFamily="34" charset="-122"/>
                <a:ea typeface="微软雅黑" panose="020B0503020204020204" pitchFamily="34" charset="-122"/>
              </a:rPr>
              <a:t>VPN</a:t>
            </a:r>
            <a:r>
              <a:rPr lang="zh-CN" altLang="en-US" dirty="0">
                <a:latin typeface="微软雅黑" panose="020B0503020204020204" pitchFamily="34" charset="-122"/>
                <a:ea typeface="微软雅黑" panose="020B0503020204020204" pitchFamily="34" charset="-122"/>
              </a:rPr>
              <a:t>，页表有多大</a:t>
            </a:r>
            <a:r>
              <a:rPr spc="-5" dirty="0">
                <a:latin typeface="微软雅黑" panose="020B0503020204020204" pitchFamily="34" charset="-122"/>
                <a:ea typeface="微软雅黑" panose="020B0503020204020204" pitchFamily="34" charset="-122"/>
                <a:cs typeface="Calibri"/>
              </a:rPr>
              <a:t>?</a:t>
            </a:r>
            <a:r>
              <a:rPr spc="10" dirty="0">
                <a:latin typeface="微软雅黑" panose="020B0503020204020204" pitchFamily="34" charset="-122"/>
                <a:ea typeface="微软雅黑" panose="020B0503020204020204" pitchFamily="34" charset="-122"/>
                <a:cs typeface="Calibri"/>
              </a:rPr>
              <a:t> </a:t>
            </a:r>
            <a:r>
              <a:rPr spc="-5" dirty="0">
                <a:latin typeface="微软雅黑" panose="020B0503020204020204" pitchFamily="34" charset="-122"/>
                <a:ea typeface="微软雅黑" panose="020B0503020204020204" pitchFamily="34" charset="-122"/>
                <a:cs typeface="Calibri"/>
              </a:rPr>
              <a:t>(See</a:t>
            </a:r>
            <a:r>
              <a:rPr spc="10" dirty="0">
                <a:latin typeface="微软雅黑" panose="020B0503020204020204" pitchFamily="34" charset="-122"/>
                <a:ea typeface="微软雅黑" panose="020B0503020204020204" pitchFamily="34" charset="-122"/>
                <a:cs typeface="Calibri"/>
              </a:rPr>
              <a:t> </a:t>
            </a:r>
            <a:r>
              <a:rPr spc="-5" dirty="0">
                <a:latin typeface="微软雅黑" panose="020B0503020204020204" pitchFamily="34" charset="-122"/>
                <a:ea typeface="微软雅黑" panose="020B0503020204020204" pitchFamily="34" charset="-122"/>
                <a:cs typeface="Calibri"/>
              </a:rPr>
              <a:t>below)</a:t>
            </a:r>
            <a:endParaRPr dirty="0">
              <a:latin typeface="微软雅黑" panose="020B0503020204020204" pitchFamily="34" charset="-122"/>
              <a:ea typeface="微软雅黑" panose="020B0503020204020204" pitchFamily="34" charset="-122"/>
              <a:cs typeface="Calibri"/>
            </a:endParaRPr>
          </a:p>
        </p:txBody>
      </p:sp>
      <p:sp>
        <p:nvSpPr>
          <p:cNvPr id="8" name="object 8"/>
          <p:cNvSpPr txBox="1"/>
          <p:nvPr/>
        </p:nvSpPr>
        <p:spPr>
          <a:xfrm>
            <a:off x="8538464" y="4804409"/>
            <a:ext cx="268605" cy="269240"/>
          </a:xfrm>
          <a:prstGeom prst="rect">
            <a:avLst/>
          </a:prstGeom>
        </p:spPr>
        <p:txBody>
          <a:bodyPr vert="horz" wrap="square" lIns="0" tIns="12065" rIns="0" bIns="0" rtlCol="0">
            <a:spAutoFit/>
          </a:bodyPr>
          <a:lstStyle/>
          <a:p>
            <a:pPr marL="12700">
              <a:lnSpc>
                <a:spcPct val="100000"/>
              </a:lnSpc>
              <a:spcBef>
                <a:spcPts val="95"/>
              </a:spcBef>
            </a:pPr>
            <a:r>
              <a:rPr sz="1600" spc="-125" dirty="0">
                <a:latin typeface="Arial"/>
                <a:cs typeface="Arial"/>
              </a:rPr>
              <a:t>VA</a:t>
            </a:r>
            <a:endParaRPr sz="1600">
              <a:latin typeface="Arial"/>
              <a:cs typeface="Arial"/>
            </a:endParaRPr>
          </a:p>
        </p:txBody>
      </p:sp>
      <p:grpSp>
        <p:nvGrpSpPr>
          <p:cNvPr id="9" name="object 9"/>
          <p:cNvGrpSpPr/>
          <p:nvPr/>
        </p:nvGrpSpPr>
        <p:grpSpPr>
          <a:xfrm>
            <a:off x="6853237" y="4747069"/>
            <a:ext cx="1609725" cy="390525"/>
            <a:chOff x="6853237" y="4747069"/>
            <a:chExt cx="1609725" cy="390525"/>
          </a:xfrm>
        </p:grpSpPr>
        <p:sp>
          <p:nvSpPr>
            <p:cNvPr id="10" name="object 10"/>
            <p:cNvSpPr/>
            <p:nvPr/>
          </p:nvSpPr>
          <p:spPr>
            <a:xfrm>
              <a:off x="6858000" y="4751832"/>
              <a:ext cx="1600200" cy="381000"/>
            </a:xfrm>
            <a:custGeom>
              <a:avLst/>
              <a:gdLst/>
              <a:ahLst/>
              <a:cxnLst/>
              <a:rect l="l" t="t" r="r" b="b"/>
              <a:pathLst>
                <a:path w="1600200" h="381000">
                  <a:moveTo>
                    <a:pt x="1600200" y="0"/>
                  </a:moveTo>
                  <a:lnTo>
                    <a:pt x="0" y="0"/>
                  </a:lnTo>
                  <a:lnTo>
                    <a:pt x="0" y="381000"/>
                  </a:lnTo>
                  <a:lnTo>
                    <a:pt x="1600200" y="381000"/>
                  </a:lnTo>
                  <a:lnTo>
                    <a:pt x="1600200" y="0"/>
                  </a:lnTo>
                  <a:close/>
                </a:path>
              </a:pathLst>
            </a:custGeom>
            <a:solidFill>
              <a:srgbClr val="DDDDDD"/>
            </a:solidFill>
          </p:spPr>
          <p:txBody>
            <a:bodyPr wrap="square" lIns="0" tIns="0" rIns="0" bIns="0" rtlCol="0"/>
            <a:lstStyle/>
            <a:p>
              <a:endParaRPr/>
            </a:p>
          </p:txBody>
        </p:sp>
        <p:sp>
          <p:nvSpPr>
            <p:cNvPr id="11" name="object 11"/>
            <p:cNvSpPr/>
            <p:nvPr/>
          </p:nvSpPr>
          <p:spPr>
            <a:xfrm>
              <a:off x="6858000" y="4751832"/>
              <a:ext cx="1600200" cy="381000"/>
            </a:xfrm>
            <a:custGeom>
              <a:avLst/>
              <a:gdLst/>
              <a:ahLst/>
              <a:cxnLst/>
              <a:rect l="l" t="t" r="r" b="b"/>
              <a:pathLst>
                <a:path w="1600200" h="381000">
                  <a:moveTo>
                    <a:pt x="0" y="381000"/>
                  </a:moveTo>
                  <a:lnTo>
                    <a:pt x="1600200" y="381000"/>
                  </a:lnTo>
                  <a:lnTo>
                    <a:pt x="1600200" y="0"/>
                  </a:lnTo>
                  <a:lnTo>
                    <a:pt x="0" y="0"/>
                  </a:lnTo>
                  <a:lnTo>
                    <a:pt x="0" y="381000"/>
                  </a:lnTo>
                  <a:close/>
                </a:path>
              </a:pathLst>
            </a:custGeom>
            <a:ln w="9144">
              <a:solidFill>
                <a:srgbClr val="000000"/>
              </a:solidFill>
            </a:ln>
          </p:spPr>
          <p:txBody>
            <a:bodyPr wrap="square" lIns="0" tIns="0" rIns="0" bIns="0" rtlCol="0"/>
            <a:lstStyle/>
            <a:p>
              <a:endParaRPr/>
            </a:p>
          </p:txBody>
        </p:sp>
      </p:grpSp>
      <p:sp>
        <p:nvSpPr>
          <p:cNvPr id="12" name="object 12"/>
          <p:cNvSpPr txBox="1"/>
          <p:nvPr/>
        </p:nvSpPr>
        <p:spPr>
          <a:xfrm>
            <a:off x="7018273" y="4818126"/>
            <a:ext cx="1292860" cy="239395"/>
          </a:xfrm>
          <a:prstGeom prst="rect">
            <a:avLst/>
          </a:prstGeom>
        </p:spPr>
        <p:txBody>
          <a:bodyPr vert="horz" wrap="square" lIns="0" tIns="12700" rIns="0" bIns="0" rtlCol="0">
            <a:spAutoFit/>
          </a:bodyPr>
          <a:lstStyle/>
          <a:p>
            <a:pPr>
              <a:lnSpc>
                <a:spcPct val="100000"/>
              </a:lnSpc>
              <a:spcBef>
                <a:spcPts val="100"/>
              </a:spcBef>
            </a:pPr>
            <a:r>
              <a:rPr sz="1400" spc="-5" dirty="0">
                <a:latin typeface="Arial"/>
                <a:cs typeface="Arial"/>
              </a:rPr>
              <a:t>Offset</a:t>
            </a:r>
            <a:r>
              <a:rPr sz="1400" spc="-70" dirty="0">
                <a:latin typeface="Arial"/>
                <a:cs typeface="Arial"/>
              </a:rPr>
              <a:t> </a:t>
            </a:r>
            <a:r>
              <a:rPr sz="1400" spc="-5" dirty="0">
                <a:latin typeface="Arial"/>
                <a:cs typeface="Arial"/>
              </a:rPr>
              <a:t>w/in</a:t>
            </a:r>
            <a:r>
              <a:rPr sz="1400" spc="-35" dirty="0">
                <a:latin typeface="Arial"/>
                <a:cs typeface="Arial"/>
              </a:rPr>
              <a:t> </a:t>
            </a:r>
            <a:r>
              <a:rPr sz="1400" dirty="0">
                <a:latin typeface="Arial"/>
                <a:cs typeface="Arial"/>
              </a:rPr>
              <a:t>page</a:t>
            </a:r>
            <a:endParaRPr sz="1400">
              <a:latin typeface="Arial"/>
              <a:cs typeface="Arial"/>
            </a:endParaRPr>
          </a:p>
        </p:txBody>
      </p:sp>
      <p:grpSp>
        <p:nvGrpSpPr>
          <p:cNvPr id="13" name="object 13"/>
          <p:cNvGrpSpPr/>
          <p:nvPr/>
        </p:nvGrpSpPr>
        <p:grpSpPr>
          <a:xfrm>
            <a:off x="4643437" y="4747069"/>
            <a:ext cx="2219325" cy="390525"/>
            <a:chOff x="4643437" y="4747069"/>
            <a:chExt cx="2219325" cy="390525"/>
          </a:xfrm>
        </p:grpSpPr>
        <p:sp>
          <p:nvSpPr>
            <p:cNvPr id="14" name="object 14"/>
            <p:cNvSpPr/>
            <p:nvPr/>
          </p:nvSpPr>
          <p:spPr>
            <a:xfrm>
              <a:off x="4648200" y="4751832"/>
              <a:ext cx="2209800" cy="381000"/>
            </a:xfrm>
            <a:custGeom>
              <a:avLst/>
              <a:gdLst/>
              <a:ahLst/>
              <a:cxnLst/>
              <a:rect l="l" t="t" r="r" b="b"/>
              <a:pathLst>
                <a:path w="2209800" h="381000">
                  <a:moveTo>
                    <a:pt x="2209800" y="0"/>
                  </a:moveTo>
                  <a:lnTo>
                    <a:pt x="0" y="0"/>
                  </a:lnTo>
                  <a:lnTo>
                    <a:pt x="0" y="381000"/>
                  </a:lnTo>
                  <a:lnTo>
                    <a:pt x="2209800" y="381000"/>
                  </a:lnTo>
                  <a:lnTo>
                    <a:pt x="2209800" y="0"/>
                  </a:lnTo>
                  <a:close/>
                </a:path>
              </a:pathLst>
            </a:custGeom>
            <a:solidFill>
              <a:srgbClr val="CCFF99"/>
            </a:solidFill>
          </p:spPr>
          <p:txBody>
            <a:bodyPr wrap="square" lIns="0" tIns="0" rIns="0" bIns="0" rtlCol="0"/>
            <a:lstStyle/>
            <a:p>
              <a:endParaRPr/>
            </a:p>
          </p:txBody>
        </p:sp>
        <p:sp>
          <p:nvSpPr>
            <p:cNvPr id="15" name="object 15"/>
            <p:cNvSpPr/>
            <p:nvPr/>
          </p:nvSpPr>
          <p:spPr>
            <a:xfrm>
              <a:off x="4648200" y="4751832"/>
              <a:ext cx="2209800" cy="381000"/>
            </a:xfrm>
            <a:custGeom>
              <a:avLst/>
              <a:gdLst/>
              <a:ahLst/>
              <a:cxnLst/>
              <a:rect l="l" t="t" r="r" b="b"/>
              <a:pathLst>
                <a:path w="2209800" h="381000">
                  <a:moveTo>
                    <a:pt x="0" y="381000"/>
                  </a:moveTo>
                  <a:lnTo>
                    <a:pt x="2209800" y="381000"/>
                  </a:lnTo>
                  <a:lnTo>
                    <a:pt x="2209800" y="0"/>
                  </a:lnTo>
                  <a:lnTo>
                    <a:pt x="0" y="0"/>
                  </a:lnTo>
                  <a:lnTo>
                    <a:pt x="0" y="381000"/>
                  </a:lnTo>
                  <a:close/>
                </a:path>
              </a:pathLst>
            </a:custGeom>
            <a:ln w="9144">
              <a:solidFill>
                <a:srgbClr val="000000"/>
              </a:solidFill>
            </a:ln>
          </p:spPr>
          <p:txBody>
            <a:bodyPr wrap="square" lIns="0" tIns="0" rIns="0" bIns="0" rtlCol="0"/>
            <a:lstStyle/>
            <a:p>
              <a:endParaRPr/>
            </a:p>
          </p:txBody>
        </p:sp>
      </p:grpSp>
      <p:sp>
        <p:nvSpPr>
          <p:cNvPr id="16" name="object 16"/>
          <p:cNvSpPr txBox="1"/>
          <p:nvPr/>
        </p:nvSpPr>
        <p:spPr>
          <a:xfrm>
            <a:off x="4930140" y="4818126"/>
            <a:ext cx="1659255" cy="239395"/>
          </a:xfrm>
          <a:prstGeom prst="rect">
            <a:avLst/>
          </a:prstGeom>
        </p:spPr>
        <p:txBody>
          <a:bodyPr vert="horz" wrap="square" lIns="0" tIns="12700" rIns="0" bIns="0" rtlCol="0">
            <a:spAutoFit/>
          </a:bodyPr>
          <a:lstStyle/>
          <a:p>
            <a:pPr>
              <a:lnSpc>
                <a:spcPct val="100000"/>
              </a:lnSpc>
              <a:spcBef>
                <a:spcPts val="100"/>
              </a:spcBef>
            </a:pPr>
            <a:r>
              <a:rPr sz="1400" spc="-5" dirty="0">
                <a:latin typeface="Arial"/>
                <a:cs typeface="Arial"/>
              </a:rPr>
              <a:t>Virtual</a:t>
            </a:r>
            <a:r>
              <a:rPr sz="1400" spc="-50" dirty="0">
                <a:latin typeface="Arial"/>
                <a:cs typeface="Arial"/>
              </a:rPr>
              <a:t> </a:t>
            </a:r>
            <a:r>
              <a:rPr sz="1400" dirty="0">
                <a:latin typeface="Arial"/>
                <a:cs typeface="Arial"/>
              </a:rPr>
              <a:t>Page</a:t>
            </a:r>
            <a:r>
              <a:rPr sz="1400" spc="-30" dirty="0">
                <a:latin typeface="Arial"/>
                <a:cs typeface="Arial"/>
              </a:rPr>
              <a:t> </a:t>
            </a:r>
            <a:r>
              <a:rPr sz="1400" spc="-5" dirty="0">
                <a:latin typeface="Arial"/>
                <a:cs typeface="Arial"/>
              </a:rPr>
              <a:t>Number</a:t>
            </a:r>
            <a:endParaRPr sz="1400">
              <a:latin typeface="Arial"/>
              <a:cs typeface="Arial"/>
            </a:endParaRPr>
          </a:p>
        </p:txBody>
      </p:sp>
      <p:sp>
        <p:nvSpPr>
          <p:cNvPr id="17" name="object 17"/>
          <p:cNvSpPr txBox="1"/>
          <p:nvPr/>
        </p:nvSpPr>
        <p:spPr>
          <a:xfrm>
            <a:off x="4651628" y="4537709"/>
            <a:ext cx="180975"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31</a:t>
            </a:r>
            <a:endParaRPr sz="1100">
              <a:latin typeface="Arial"/>
              <a:cs typeface="Arial"/>
            </a:endParaRPr>
          </a:p>
        </p:txBody>
      </p:sp>
      <p:sp>
        <p:nvSpPr>
          <p:cNvPr id="18" name="object 18"/>
          <p:cNvSpPr txBox="1"/>
          <p:nvPr/>
        </p:nvSpPr>
        <p:spPr>
          <a:xfrm>
            <a:off x="6557009" y="4537709"/>
            <a:ext cx="1704339" cy="193675"/>
          </a:xfrm>
          <a:prstGeom prst="rect">
            <a:avLst/>
          </a:prstGeom>
        </p:spPr>
        <p:txBody>
          <a:bodyPr vert="horz" wrap="square" lIns="0" tIns="12700" rIns="0" bIns="0" rtlCol="0">
            <a:spAutoFit/>
          </a:bodyPr>
          <a:lstStyle/>
          <a:p>
            <a:pPr marL="12700">
              <a:lnSpc>
                <a:spcPct val="100000"/>
              </a:lnSpc>
              <a:spcBef>
                <a:spcPts val="100"/>
              </a:spcBef>
              <a:tabLst>
                <a:tab pos="393065" algn="l"/>
                <a:tab pos="1612900" algn="l"/>
              </a:tabLst>
            </a:pPr>
            <a:r>
              <a:rPr sz="1100" spc="-5" dirty="0">
                <a:latin typeface="Arial"/>
                <a:cs typeface="Arial"/>
              </a:rPr>
              <a:t>1</a:t>
            </a:r>
            <a:r>
              <a:rPr sz="1100" dirty="0">
                <a:latin typeface="Arial"/>
                <a:cs typeface="Arial"/>
              </a:rPr>
              <a:t>2	</a:t>
            </a:r>
            <a:r>
              <a:rPr sz="1100" spc="-5" dirty="0">
                <a:latin typeface="Arial"/>
                <a:cs typeface="Arial"/>
              </a:rPr>
              <a:t>1</a:t>
            </a:r>
            <a:r>
              <a:rPr sz="1100" dirty="0">
                <a:latin typeface="Arial"/>
                <a:cs typeface="Arial"/>
              </a:rPr>
              <a:t>1	0</a:t>
            </a:r>
            <a:endParaRPr sz="1100">
              <a:latin typeface="Arial"/>
              <a:cs typeface="Arial"/>
            </a:endParaRPr>
          </a:p>
        </p:txBody>
      </p:sp>
      <p:sp>
        <p:nvSpPr>
          <p:cNvPr id="19" name="object 19"/>
          <p:cNvSpPr txBox="1"/>
          <p:nvPr/>
        </p:nvSpPr>
        <p:spPr>
          <a:xfrm>
            <a:off x="626668" y="5866282"/>
            <a:ext cx="2577465" cy="756920"/>
          </a:xfrm>
          <a:prstGeom prst="rect">
            <a:avLst/>
          </a:prstGeom>
        </p:spPr>
        <p:txBody>
          <a:bodyPr vert="horz" wrap="square" lIns="0" tIns="12065" rIns="0" bIns="0" rtlCol="0">
            <a:spAutoFit/>
          </a:bodyPr>
          <a:lstStyle/>
          <a:p>
            <a:pPr marL="635" algn="ctr">
              <a:lnSpc>
                <a:spcPct val="100000"/>
              </a:lnSpc>
              <a:spcBef>
                <a:spcPts val="95"/>
              </a:spcBef>
            </a:pPr>
            <a:r>
              <a:rPr lang="zh-CN" altLang="en-US" sz="1600" spc="-5" dirty="0">
                <a:latin typeface="Arial"/>
                <a:cs typeface="Arial"/>
              </a:rPr>
              <a:t>页表大小</a:t>
            </a:r>
            <a:endParaRPr sz="1600" dirty="0">
              <a:latin typeface="Arial"/>
              <a:cs typeface="Arial"/>
            </a:endParaRPr>
          </a:p>
          <a:p>
            <a:pPr algn="ctr">
              <a:lnSpc>
                <a:spcPct val="100000"/>
              </a:lnSpc>
              <a:spcBef>
                <a:spcPts val="5"/>
              </a:spcBef>
            </a:pPr>
            <a:r>
              <a:rPr sz="1600" spc="-5" dirty="0">
                <a:latin typeface="Arial"/>
                <a:cs typeface="Arial"/>
              </a:rPr>
              <a:t>=</a:t>
            </a:r>
            <a:r>
              <a:rPr sz="1600" dirty="0">
                <a:latin typeface="Arial"/>
                <a:cs typeface="Arial"/>
              </a:rPr>
              <a:t> 2</a:t>
            </a:r>
            <a:r>
              <a:rPr sz="1575" baseline="26455" dirty="0">
                <a:latin typeface="Arial"/>
                <a:cs typeface="Arial"/>
              </a:rPr>
              <a:t>20</a:t>
            </a:r>
            <a:r>
              <a:rPr sz="1575" spc="202" baseline="26455" dirty="0">
                <a:latin typeface="Arial"/>
                <a:cs typeface="Arial"/>
              </a:rPr>
              <a:t> </a:t>
            </a:r>
            <a:r>
              <a:rPr lang="zh-CN" altLang="en-US" sz="1600" spc="-5" dirty="0">
                <a:latin typeface="Arial"/>
                <a:cs typeface="Arial"/>
              </a:rPr>
              <a:t>条目</a:t>
            </a:r>
            <a:r>
              <a:rPr sz="1600" spc="-5" dirty="0">
                <a:latin typeface="Arial"/>
                <a:cs typeface="Arial"/>
              </a:rPr>
              <a:t> *</a:t>
            </a:r>
            <a:r>
              <a:rPr sz="1600" spc="5" dirty="0">
                <a:latin typeface="Arial"/>
                <a:cs typeface="Arial"/>
              </a:rPr>
              <a:t> </a:t>
            </a:r>
            <a:r>
              <a:rPr sz="1600" spc="-5" dirty="0">
                <a:latin typeface="Arial"/>
                <a:cs typeface="Arial"/>
              </a:rPr>
              <a:t>18</a:t>
            </a:r>
            <a:r>
              <a:rPr sz="1600" dirty="0">
                <a:latin typeface="Arial"/>
                <a:cs typeface="Arial"/>
              </a:rPr>
              <a:t> </a:t>
            </a:r>
            <a:r>
              <a:rPr sz="1600" spc="-5" dirty="0">
                <a:latin typeface="Arial"/>
                <a:cs typeface="Arial"/>
              </a:rPr>
              <a:t>bits</a:t>
            </a:r>
            <a:endParaRPr sz="1600" dirty="0">
              <a:latin typeface="Arial"/>
              <a:cs typeface="Arial"/>
            </a:endParaRPr>
          </a:p>
          <a:p>
            <a:pPr algn="ctr">
              <a:lnSpc>
                <a:spcPct val="100000"/>
              </a:lnSpc>
            </a:pPr>
            <a:r>
              <a:rPr sz="1600" spc="-5" dirty="0">
                <a:latin typeface="Arial"/>
                <a:cs typeface="Arial"/>
              </a:rPr>
              <a:t>= approx.</a:t>
            </a:r>
            <a:r>
              <a:rPr sz="1600" spc="10" dirty="0">
                <a:latin typeface="Arial"/>
                <a:cs typeface="Arial"/>
              </a:rPr>
              <a:t> </a:t>
            </a:r>
            <a:r>
              <a:rPr sz="1600" spc="-5" dirty="0">
                <a:latin typeface="Arial"/>
                <a:cs typeface="Arial"/>
              </a:rPr>
              <a:t>2</a:t>
            </a:r>
            <a:r>
              <a:rPr sz="1575" spc="-7" baseline="26455" dirty="0">
                <a:latin typeface="Arial"/>
                <a:cs typeface="Arial"/>
              </a:rPr>
              <a:t>20</a:t>
            </a:r>
            <a:r>
              <a:rPr sz="1600" spc="-5" dirty="0">
                <a:latin typeface="Arial"/>
                <a:cs typeface="Arial"/>
              </a:rPr>
              <a:t>*4bytes</a:t>
            </a:r>
            <a:r>
              <a:rPr sz="1600" spc="15" dirty="0">
                <a:latin typeface="Arial"/>
                <a:cs typeface="Arial"/>
              </a:rPr>
              <a:t> </a:t>
            </a:r>
            <a:r>
              <a:rPr sz="1600" spc="-5" dirty="0">
                <a:latin typeface="Arial"/>
                <a:cs typeface="Arial"/>
              </a:rPr>
              <a:t>=</a:t>
            </a:r>
            <a:r>
              <a:rPr sz="1600" dirty="0">
                <a:latin typeface="Arial"/>
                <a:cs typeface="Arial"/>
              </a:rPr>
              <a:t> </a:t>
            </a:r>
            <a:r>
              <a:rPr sz="1600" spc="-5" dirty="0">
                <a:latin typeface="Arial"/>
                <a:cs typeface="Arial"/>
              </a:rPr>
              <a:t>4MB</a:t>
            </a:r>
            <a:endParaRPr sz="1600" dirty="0">
              <a:latin typeface="Arial"/>
              <a:cs typeface="Arial"/>
            </a:endParaRPr>
          </a:p>
        </p:txBody>
      </p:sp>
      <p:grpSp>
        <p:nvGrpSpPr>
          <p:cNvPr id="20" name="object 20"/>
          <p:cNvGrpSpPr/>
          <p:nvPr/>
        </p:nvGrpSpPr>
        <p:grpSpPr>
          <a:xfrm>
            <a:off x="4660201" y="3834193"/>
            <a:ext cx="3054985" cy="2491105"/>
            <a:chOff x="4660201" y="3834193"/>
            <a:chExt cx="3054985" cy="2491105"/>
          </a:xfrm>
        </p:grpSpPr>
        <p:sp>
          <p:nvSpPr>
            <p:cNvPr id="21" name="object 21"/>
            <p:cNvSpPr/>
            <p:nvPr/>
          </p:nvSpPr>
          <p:spPr>
            <a:xfrm>
              <a:off x="7603109" y="5133594"/>
              <a:ext cx="111760" cy="1191895"/>
            </a:xfrm>
            <a:custGeom>
              <a:avLst/>
              <a:gdLst/>
              <a:ahLst/>
              <a:cxnLst/>
              <a:rect l="l" t="t" r="r" b="b"/>
              <a:pathLst>
                <a:path w="111759" h="1191895">
                  <a:moveTo>
                    <a:pt x="11049" y="1084516"/>
                  </a:moveTo>
                  <a:lnTo>
                    <a:pt x="6350" y="1087272"/>
                  </a:lnTo>
                  <a:lnTo>
                    <a:pt x="1524" y="1090028"/>
                  </a:lnTo>
                  <a:lnTo>
                    <a:pt x="0" y="1096098"/>
                  </a:lnTo>
                  <a:lnTo>
                    <a:pt x="2794" y="1100823"/>
                  </a:lnTo>
                  <a:lnTo>
                    <a:pt x="55752" y="1191691"/>
                  </a:lnTo>
                  <a:lnTo>
                    <a:pt x="67210" y="1172032"/>
                  </a:lnTo>
                  <a:lnTo>
                    <a:pt x="45847" y="1172032"/>
                  </a:lnTo>
                  <a:lnTo>
                    <a:pt x="45847" y="1135472"/>
                  </a:lnTo>
                  <a:lnTo>
                    <a:pt x="19812" y="1090841"/>
                  </a:lnTo>
                  <a:lnTo>
                    <a:pt x="17145" y="1086116"/>
                  </a:lnTo>
                  <a:lnTo>
                    <a:pt x="11049" y="1084516"/>
                  </a:lnTo>
                  <a:close/>
                </a:path>
                <a:path w="111759" h="1191895">
                  <a:moveTo>
                    <a:pt x="45847" y="1135472"/>
                  </a:moveTo>
                  <a:lnTo>
                    <a:pt x="45847" y="1172032"/>
                  </a:lnTo>
                  <a:lnTo>
                    <a:pt x="65659" y="1172032"/>
                  </a:lnTo>
                  <a:lnTo>
                    <a:pt x="65659" y="1167041"/>
                  </a:lnTo>
                  <a:lnTo>
                    <a:pt x="47244" y="1167041"/>
                  </a:lnTo>
                  <a:lnTo>
                    <a:pt x="55752" y="1152454"/>
                  </a:lnTo>
                  <a:lnTo>
                    <a:pt x="45847" y="1135472"/>
                  </a:lnTo>
                  <a:close/>
                </a:path>
                <a:path w="111759" h="1191895">
                  <a:moveTo>
                    <a:pt x="100457" y="1084516"/>
                  </a:moveTo>
                  <a:lnTo>
                    <a:pt x="94361" y="1086116"/>
                  </a:lnTo>
                  <a:lnTo>
                    <a:pt x="91694" y="1090841"/>
                  </a:lnTo>
                  <a:lnTo>
                    <a:pt x="65659" y="1135472"/>
                  </a:lnTo>
                  <a:lnTo>
                    <a:pt x="65659" y="1172032"/>
                  </a:lnTo>
                  <a:lnTo>
                    <a:pt x="67210" y="1172032"/>
                  </a:lnTo>
                  <a:lnTo>
                    <a:pt x="108712" y="1100823"/>
                  </a:lnTo>
                  <a:lnTo>
                    <a:pt x="111506" y="1096098"/>
                  </a:lnTo>
                  <a:lnTo>
                    <a:pt x="109982" y="1090028"/>
                  </a:lnTo>
                  <a:lnTo>
                    <a:pt x="105156" y="1087272"/>
                  </a:lnTo>
                  <a:lnTo>
                    <a:pt x="100457" y="1084516"/>
                  </a:lnTo>
                  <a:close/>
                </a:path>
                <a:path w="111759" h="1191895">
                  <a:moveTo>
                    <a:pt x="55752" y="1152454"/>
                  </a:moveTo>
                  <a:lnTo>
                    <a:pt x="47244" y="1167041"/>
                  </a:lnTo>
                  <a:lnTo>
                    <a:pt x="64262" y="1167041"/>
                  </a:lnTo>
                  <a:lnTo>
                    <a:pt x="55752" y="1152454"/>
                  </a:lnTo>
                  <a:close/>
                </a:path>
                <a:path w="111759" h="1191895">
                  <a:moveTo>
                    <a:pt x="65659" y="1135472"/>
                  </a:moveTo>
                  <a:lnTo>
                    <a:pt x="55752" y="1152454"/>
                  </a:lnTo>
                  <a:lnTo>
                    <a:pt x="64262" y="1167041"/>
                  </a:lnTo>
                  <a:lnTo>
                    <a:pt x="65659" y="1167041"/>
                  </a:lnTo>
                  <a:lnTo>
                    <a:pt x="65659" y="1135472"/>
                  </a:lnTo>
                  <a:close/>
                </a:path>
                <a:path w="111759" h="1191895">
                  <a:moveTo>
                    <a:pt x="65659" y="0"/>
                  </a:moveTo>
                  <a:lnTo>
                    <a:pt x="45847" y="0"/>
                  </a:lnTo>
                  <a:lnTo>
                    <a:pt x="45847" y="1135472"/>
                  </a:lnTo>
                  <a:lnTo>
                    <a:pt x="55752" y="1152454"/>
                  </a:lnTo>
                  <a:lnTo>
                    <a:pt x="65659" y="1135472"/>
                  </a:lnTo>
                  <a:lnTo>
                    <a:pt x="65659" y="0"/>
                  </a:lnTo>
                  <a:close/>
                </a:path>
              </a:pathLst>
            </a:custGeom>
            <a:solidFill>
              <a:srgbClr val="000000"/>
            </a:solidFill>
          </p:spPr>
          <p:txBody>
            <a:bodyPr wrap="square" lIns="0" tIns="0" rIns="0" bIns="0" rtlCol="0"/>
            <a:lstStyle/>
            <a:p>
              <a:endParaRPr/>
            </a:p>
          </p:txBody>
        </p:sp>
        <p:sp>
          <p:nvSpPr>
            <p:cNvPr id="22" name="object 22"/>
            <p:cNvSpPr/>
            <p:nvPr/>
          </p:nvSpPr>
          <p:spPr>
            <a:xfrm>
              <a:off x="4664964" y="3838955"/>
              <a:ext cx="2667000" cy="381000"/>
            </a:xfrm>
            <a:custGeom>
              <a:avLst/>
              <a:gdLst/>
              <a:ahLst/>
              <a:cxnLst/>
              <a:rect l="l" t="t" r="r" b="b"/>
              <a:pathLst>
                <a:path w="2667000" h="381000">
                  <a:moveTo>
                    <a:pt x="2666999" y="0"/>
                  </a:moveTo>
                  <a:lnTo>
                    <a:pt x="0" y="0"/>
                  </a:lnTo>
                  <a:lnTo>
                    <a:pt x="0" y="381000"/>
                  </a:lnTo>
                  <a:lnTo>
                    <a:pt x="2666999" y="381000"/>
                  </a:lnTo>
                  <a:lnTo>
                    <a:pt x="2666999" y="0"/>
                  </a:lnTo>
                  <a:close/>
                </a:path>
              </a:pathLst>
            </a:custGeom>
            <a:solidFill>
              <a:srgbClr val="EBEBEB"/>
            </a:solidFill>
          </p:spPr>
          <p:txBody>
            <a:bodyPr wrap="square" lIns="0" tIns="0" rIns="0" bIns="0" rtlCol="0"/>
            <a:lstStyle/>
            <a:p>
              <a:endParaRPr/>
            </a:p>
          </p:txBody>
        </p:sp>
        <p:sp>
          <p:nvSpPr>
            <p:cNvPr id="23" name="object 23"/>
            <p:cNvSpPr/>
            <p:nvPr/>
          </p:nvSpPr>
          <p:spPr>
            <a:xfrm>
              <a:off x="4664964" y="3838955"/>
              <a:ext cx="2667000" cy="381000"/>
            </a:xfrm>
            <a:custGeom>
              <a:avLst/>
              <a:gdLst/>
              <a:ahLst/>
              <a:cxnLst/>
              <a:rect l="l" t="t" r="r" b="b"/>
              <a:pathLst>
                <a:path w="2667000" h="381000">
                  <a:moveTo>
                    <a:pt x="0" y="381000"/>
                  </a:moveTo>
                  <a:lnTo>
                    <a:pt x="2666999" y="381000"/>
                  </a:lnTo>
                  <a:lnTo>
                    <a:pt x="2666999" y="0"/>
                  </a:lnTo>
                  <a:lnTo>
                    <a:pt x="0" y="0"/>
                  </a:lnTo>
                  <a:lnTo>
                    <a:pt x="0" y="381000"/>
                  </a:lnTo>
                  <a:close/>
                </a:path>
              </a:pathLst>
            </a:custGeom>
            <a:ln w="9144">
              <a:solidFill>
                <a:srgbClr val="000000"/>
              </a:solidFill>
            </a:ln>
          </p:spPr>
          <p:txBody>
            <a:bodyPr wrap="square" lIns="0" tIns="0" rIns="0" bIns="0" rtlCol="0"/>
            <a:lstStyle/>
            <a:p>
              <a:endParaRPr/>
            </a:p>
          </p:txBody>
        </p:sp>
      </p:grpSp>
      <p:sp>
        <p:nvSpPr>
          <p:cNvPr id="24" name="object 24"/>
          <p:cNvSpPr txBox="1"/>
          <p:nvPr/>
        </p:nvSpPr>
        <p:spPr>
          <a:xfrm>
            <a:off x="4757292" y="3904615"/>
            <a:ext cx="2452370" cy="239395"/>
          </a:xfrm>
          <a:prstGeom prst="rect">
            <a:avLst/>
          </a:prstGeom>
        </p:spPr>
        <p:txBody>
          <a:bodyPr vert="horz" wrap="square" lIns="0" tIns="12700" rIns="0" bIns="0" rtlCol="0">
            <a:spAutoFit/>
          </a:bodyPr>
          <a:lstStyle/>
          <a:p>
            <a:pPr>
              <a:lnSpc>
                <a:spcPct val="100000"/>
              </a:lnSpc>
              <a:spcBef>
                <a:spcPts val="100"/>
              </a:spcBef>
            </a:pPr>
            <a:r>
              <a:rPr sz="1400" dirty="0">
                <a:latin typeface="Arial"/>
                <a:cs typeface="Arial"/>
              </a:rPr>
              <a:t>PTBR</a:t>
            </a:r>
            <a:r>
              <a:rPr sz="1400" spc="-15" dirty="0">
                <a:latin typeface="Arial"/>
                <a:cs typeface="Arial"/>
              </a:rPr>
              <a:t> </a:t>
            </a:r>
            <a:r>
              <a:rPr sz="1400" dirty="0">
                <a:latin typeface="Arial"/>
                <a:cs typeface="Arial"/>
              </a:rPr>
              <a:t>=</a:t>
            </a:r>
            <a:r>
              <a:rPr sz="1400" spc="-20" dirty="0">
                <a:latin typeface="Arial"/>
                <a:cs typeface="Arial"/>
              </a:rPr>
              <a:t> </a:t>
            </a:r>
            <a:r>
              <a:rPr sz="1400" dirty="0">
                <a:latin typeface="Arial"/>
                <a:cs typeface="Arial"/>
              </a:rPr>
              <a:t>Page</a:t>
            </a:r>
            <a:r>
              <a:rPr sz="1400" spc="-50" dirty="0">
                <a:latin typeface="Arial"/>
                <a:cs typeface="Arial"/>
              </a:rPr>
              <a:t> </a:t>
            </a:r>
            <a:r>
              <a:rPr sz="1400" spc="-35" dirty="0">
                <a:latin typeface="Arial"/>
                <a:cs typeface="Arial"/>
              </a:rPr>
              <a:t>Table</a:t>
            </a:r>
            <a:r>
              <a:rPr sz="1400" spc="-30" dirty="0">
                <a:latin typeface="Arial"/>
                <a:cs typeface="Arial"/>
              </a:rPr>
              <a:t> </a:t>
            </a:r>
            <a:r>
              <a:rPr sz="1400" dirty="0">
                <a:latin typeface="Arial"/>
                <a:cs typeface="Arial"/>
              </a:rPr>
              <a:t>Base</a:t>
            </a:r>
            <a:r>
              <a:rPr sz="1400" spc="-25" dirty="0">
                <a:latin typeface="Arial"/>
                <a:cs typeface="Arial"/>
              </a:rPr>
              <a:t> </a:t>
            </a:r>
            <a:r>
              <a:rPr sz="1400" spc="-5" dirty="0">
                <a:latin typeface="Arial"/>
                <a:cs typeface="Arial"/>
              </a:rPr>
              <a:t>Reg.</a:t>
            </a:r>
            <a:endParaRPr sz="1400" dirty="0">
              <a:latin typeface="Arial"/>
              <a:cs typeface="Arial"/>
            </a:endParaRPr>
          </a:p>
        </p:txBody>
      </p:sp>
      <p:sp>
        <p:nvSpPr>
          <p:cNvPr id="25" name="object 25"/>
          <p:cNvSpPr txBox="1"/>
          <p:nvPr/>
        </p:nvSpPr>
        <p:spPr>
          <a:xfrm>
            <a:off x="8555228" y="6377432"/>
            <a:ext cx="268605" cy="269240"/>
          </a:xfrm>
          <a:prstGeom prst="rect">
            <a:avLst/>
          </a:prstGeom>
        </p:spPr>
        <p:txBody>
          <a:bodyPr vert="horz" wrap="square" lIns="0" tIns="12065" rIns="0" bIns="0" rtlCol="0">
            <a:spAutoFit/>
          </a:bodyPr>
          <a:lstStyle/>
          <a:p>
            <a:pPr marL="12700">
              <a:lnSpc>
                <a:spcPct val="100000"/>
              </a:lnSpc>
              <a:spcBef>
                <a:spcPts val="95"/>
              </a:spcBef>
            </a:pPr>
            <a:r>
              <a:rPr sz="1600" spc="-125" dirty="0">
                <a:latin typeface="Arial"/>
                <a:cs typeface="Arial"/>
              </a:rPr>
              <a:t>PA</a:t>
            </a:r>
            <a:endParaRPr sz="1600">
              <a:latin typeface="Arial"/>
              <a:cs typeface="Arial"/>
            </a:endParaRPr>
          </a:p>
        </p:txBody>
      </p:sp>
      <p:sp>
        <p:nvSpPr>
          <p:cNvPr id="26" name="object 26"/>
          <p:cNvSpPr txBox="1"/>
          <p:nvPr/>
        </p:nvSpPr>
        <p:spPr>
          <a:xfrm>
            <a:off x="4686046" y="6110732"/>
            <a:ext cx="180975"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31</a:t>
            </a:r>
            <a:endParaRPr sz="1100">
              <a:latin typeface="Arial"/>
              <a:cs typeface="Arial"/>
            </a:endParaRPr>
          </a:p>
        </p:txBody>
      </p:sp>
      <p:sp>
        <p:nvSpPr>
          <p:cNvPr id="27" name="object 27"/>
          <p:cNvSpPr txBox="1"/>
          <p:nvPr/>
        </p:nvSpPr>
        <p:spPr>
          <a:xfrm>
            <a:off x="6591427" y="6110732"/>
            <a:ext cx="562610" cy="193675"/>
          </a:xfrm>
          <a:prstGeom prst="rect">
            <a:avLst/>
          </a:prstGeom>
        </p:spPr>
        <p:txBody>
          <a:bodyPr vert="horz" wrap="square" lIns="0" tIns="12700" rIns="0" bIns="0" rtlCol="0">
            <a:spAutoFit/>
          </a:bodyPr>
          <a:lstStyle/>
          <a:p>
            <a:pPr marL="12700">
              <a:lnSpc>
                <a:spcPct val="100000"/>
              </a:lnSpc>
              <a:spcBef>
                <a:spcPts val="100"/>
              </a:spcBef>
              <a:tabLst>
                <a:tab pos="393700" algn="l"/>
              </a:tabLst>
            </a:pPr>
            <a:r>
              <a:rPr sz="1100" spc="-5" dirty="0">
                <a:latin typeface="Arial"/>
                <a:cs typeface="Arial"/>
              </a:rPr>
              <a:t>1</a:t>
            </a:r>
            <a:r>
              <a:rPr sz="1100" dirty="0">
                <a:latin typeface="Arial"/>
                <a:cs typeface="Arial"/>
              </a:rPr>
              <a:t>2	</a:t>
            </a:r>
            <a:r>
              <a:rPr sz="1100" spc="-5" dirty="0">
                <a:latin typeface="Arial"/>
                <a:cs typeface="Arial"/>
              </a:rPr>
              <a:t>11</a:t>
            </a:r>
            <a:endParaRPr sz="1100">
              <a:latin typeface="Arial"/>
              <a:cs typeface="Arial"/>
            </a:endParaRPr>
          </a:p>
        </p:txBody>
      </p:sp>
      <p:sp>
        <p:nvSpPr>
          <p:cNvPr id="28" name="object 28"/>
          <p:cNvSpPr txBox="1"/>
          <p:nvPr/>
        </p:nvSpPr>
        <p:spPr>
          <a:xfrm>
            <a:off x="8115681" y="6110732"/>
            <a:ext cx="10350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Arial"/>
                <a:cs typeface="Arial"/>
              </a:rPr>
              <a:t>0</a:t>
            </a:r>
            <a:endParaRPr sz="1100">
              <a:latin typeface="Arial"/>
              <a:cs typeface="Arial"/>
            </a:endParaRPr>
          </a:p>
        </p:txBody>
      </p:sp>
      <p:grpSp>
        <p:nvGrpSpPr>
          <p:cNvPr id="29" name="object 29"/>
          <p:cNvGrpSpPr/>
          <p:nvPr/>
        </p:nvGrpSpPr>
        <p:grpSpPr>
          <a:xfrm>
            <a:off x="2517520" y="4783709"/>
            <a:ext cx="3246120" cy="870585"/>
            <a:chOff x="2517520" y="4783709"/>
            <a:chExt cx="3246120" cy="870585"/>
          </a:xfrm>
        </p:grpSpPr>
        <p:sp>
          <p:nvSpPr>
            <p:cNvPr id="30" name="object 30"/>
            <p:cNvSpPr/>
            <p:nvPr/>
          </p:nvSpPr>
          <p:spPr>
            <a:xfrm>
              <a:off x="2989325" y="4783709"/>
              <a:ext cx="2774315" cy="588645"/>
            </a:xfrm>
            <a:custGeom>
              <a:avLst/>
              <a:gdLst/>
              <a:ahLst/>
              <a:cxnLst/>
              <a:rect l="l" t="t" r="r" b="b"/>
              <a:pathLst>
                <a:path w="2774315" h="588645">
                  <a:moveTo>
                    <a:pt x="819785" y="55753"/>
                  </a:moveTo>
                  <a:lnTo>
                    <a:pt x="819785" y="584073"/>
                  </a:lnTo>
                  <a:lnTo>
                    <a:pt x="824229" y="588518"/>
                  </a:lnTo>
                  <a:lnTo>
                    <a:pt x="2769870" y="588518"/>
                  </a:lnTo>
                  <a:lnTo>
                    <a:pt x="2774315" y="584073"/>
                  </a:lnTo>
                  <a:lnTo>
                    <a:pt x="2774315" y="578612"/>
                  </a:lnTo>
                  <a:lnTo>
                    <a:pt x="839597" y="578612"/>
                  </a:lnTo>
                  <a:lnTo>
                    <a:pt x="829690" y="568706"/>
                  </a:lnTo>
                  <a:lnTo>
                    <a:pt x="839597" y="568706"/>
                  </a:lnTo>
                  <a:lnTo>
                    <a:pt x="839597" y="65659"/>
                  </a:lnTo>
                  <a:lnTo>
                    <a:pt x="829690" y="65659"/>
                  </a:lnTo>
                  <a:lnTo>
                    <a:pt x="819785" y="55753"/>
                  </a:lnTo>
                  <a:close/>
                </a:path>
                <a:path w="2774315" h="588645">
                  <a:moveTo>
                    <a:pt x="839597" y="568706"/>
                  </a:moveTo>
                  <a:lnTo>
                    <a:pt x="829690" y="568706"/>
                  </a:lnTo>
                  <a:lnTo>
                    <a:pt x="839597" y="578612"/>
                  </a:lnTo>
                  <a:lnTo>
                    <a:pt x="839597" y="568706"/>
                  </a:lnTo>
                  <a:close/>
                </a:path>
                <a:path w="2774315" h="588645">
                  <a:moveTo>
                    <a:pt x="2754503" y="568706"/>
                  </a:moveTo>
                  <a:lnTo>
                    <a:pt x="839597" y="568706"/>
                  </a:lnTo>
                  <a:lnTo>
                    <a:pt x="839597" y="578612"/>
                  </a:lnTo>
                  <a:lnTo>
                    <a:pt x="2754503" y="578612"/>
                  </a:lnTo>
                  <a:lnTo>
                    <a:pt x="2754503" y="568706"/>
                  </a:lnTo>
                  <a:close/>
                </a:path>
                <a:path w="2774315" h="588645">
                  <a:moveTo>
                    <a:pt x="2774315" y="350012"/>
                  </a:moveTo>
                  <a:lnTo>
                    <a:pt x="2754503" y="350012"/>
                  </a:lnTo>
                  <a:lnTo>
                    <a:pt x="2754503" y="578612"/>
                  </a:lnTo>
                  <a:lnTo>
                    <a:pt x="2764409" y="568706"/>
                  </a:lnTo>
                  <a:lnTo>
                    <a:pt x="2774315" y="568706"/>
                  </a:lnTo>
                  <a:lnTo>
                    <a:pt x="2774315" y="350012"/>
                  </a:lnTo>
                  <a:close/>
                </a:path>
                <a:path w="2774315" h="588645">
                  <a:moveTo>
                    <a:pt x="2774315" y="568706"/>
                  </a:moveTo>
                  <a:lnTo>
                    <a:pt x="2764409" y="568706"/>
                  </a:lnTo>
                  <a:lnTo>
                    <a:pt x="2754503" y="578612"/>
                  </a:lnTo>
                  <a:lnTo>
                    <a:pt x="2774315" y="578612"/>
                  </a:lnTo>
                  <a:lnTo>
                    <a:pt x="2774315" y="568706"/>
                  </a:lnTo>
                  <a:close/>
                </a:path>
                <a:path w="2774315" h="588645">
                  <a:moveTo>
                    <a:pt x="95504" y="0"/>
                  </a:moveTo>
                  <a:lnTo>
                    <a:pt x="90805" y="2794"/>
                  </a:lnTo>
                  <a:lnTo>
                    <a:pt x="0" y="55753"/>
                  </a:lnTo>
                  <a:lnTo>
                    <a:pt x="90805" y="108712"/>
                  </a:lnTo>
                  <a:lnTo>
                    <a:pt x="95504" y="111506"/>
                  </a:lnTo>
                  <a:lnTo>
                    <a:pt x="101600" y="109982"/>
                  </a:lnTo>
                  <a:lnTo>
                    <a:pt x="104393" y="105156"/>
                  </a:lnTo>
                  <a:lnTo>
                    <a:pt x="107187" y="100457"/>
                  </a:lnTo>
                  <a:lnTo>
                    <a:pt x="105537" y="94361"/>
                  </a:lnTo>
                  <a:lnTo>
                    <a:pt x="100837" y="91694"/>
                  </a:lnTo>
                  <a:lnTo>
                    <a:pt x="56206" y="65659"/>
                  </a:lnTo>
                  <a:lnTo>
                    <a:pt x="19557" y="65659"/>
                  </a:lnTo>
                  <a:lnTo>
                    <a:pt x="19557" y="45847"/>
                  </a:lnTo>
                  <a:lnTo>
                    <a:pt x="56206" y="45847"/>
                  </a:lnTo>
                  <a:lnTo>
                    <a:pt x="100837" y="19812"/>
                  </a:lnTo>
                  <a:lnTo>
                    <a:pt x="105537" y="17145"/>
                  </a:lnTo>
                  <a:lnTo>
                    <a:pt x="107187" y="11049"/>
                  </a:lnTo>
                  <a:lnTo>
                    <a:pt x="104393" y="6350"/>
                  </a:lnTo>
                  <a:lnTo>
                    <a:pt x="101600" y="1524"/>
                  </a:lnTo>
                  <a:lnTo>
                    <a:pt x="95504" y="0"/>
                  </a:lnTo>
                  <a:close/>
                </a:path>
                <a:path w="2774315" h="588645">
                  <a:moveTo>
                    <a:pt x="56206" y="45847"/>
                  </a:moveTo>
                  <a:lnTo>
                    <a:pt x="19557" y="45847"/>
                  </a:lnTo>
                  <a:lnTo>
                    <a:pt x="19557" y="65659"/>
                  </a:lnTo>
                  <a:lnTo>
                    <a:pt x="56206" y="65659"/>
                  </a:lnTo>
                  <a:lnTo>
                    <a:pt x="53811" y="64262"/>
                  </a:lnTo>
                  <a:lnTo>
                    <a:pt x="24637" y="64262"/>
                  </a:lnTo>
                  <a:lnTo>
                    <a:pt x="24637" y="47244"/>
                  </a:lnTo>
                  <a:lnTo>
                    <a:pt x="53811" y="47244"/>
                  </a:lnTo>
                  <a:lnTo>
                    <a:pt x="56206" y="45847"/>
                  </a:lnTo>
                  <a:close/>
                </a:path>
                <a:path w="2774315" h="588645">
                  <a:moveTo>
                    <a:pt x="835151" y="45847"/>
                  </a:moveTo>
                  <a:lnTo>
                    <a:pt x="56206" y="45847"/>
                  </a:lnTo>
                  <a:lnTo>
                    <a:pt x="39224" y="55753"/>
                  </a:lnTo>
                  <a:lnTo>
                    <a:pt x="56206" y="65659"/>
                  </a:lnTo>
                  <a:lnTo>
                    <a:pt x="819785" y="65659"/>
                  </a:lnTo>
                  <a:lnTo>
                    <a:pt x="819785" y="55753"/>
                  </a:lnTo>
                  <a:lnTo>
                    <a:pt x="839597" y="55753"/>
                  </a:lnTo>
                  <a:lnTo>
                    <a:pt x="839597" y="50292"/>
                  </a:lnTo>
                  <a:lnTo>
                    <a:pt x="835151" y="45847"/>
                  </a:lnTo>
                  <a:close/>
                </a:path>
                <a:path w="2774315" h="588645">
                  <a:moveTo>
                    <a:pt x="839597" y="55753"/>
                  </a:moveTo>
                  <a:lnTo>
                    <a:pt x="819785" y="55753"/>
                  </a:lnTo>
                  <a:lnTo>
                    <a:pt x="829690" y="65659"/>
                  </a:lnTo>
                  <a:lnTo>
                    <a:pt x="839597" y="65659"/>
                  </a:lnTo>
                  <a:lnTo>
                    <a:pt x="839597" y="55753"/>
                  </a:lnTo>
                  <a:close/>
                </a:path>
                <a:path w="2774315" h="588645">
                  <a:moveTo>
                    <a:pt x="24637" y="47244"/>
                  </a:moveTo>
                  <a:lnTo>
                    <a:pt x="24637" y="64262"/>
                  </a:lnTo>
                  <a:lnTo>
                    <a:pt x="39224" y="55753"/>
                  </a:lnTo>
                  <a:lnTo>
                    <a:pt x="24637" y="47244"/>
                  </a:lnTo>
                  <a:close/>
                </a:path>
                <a:path w="2774315" h="588645">
                  <a:moveTo>
                    <a:pt x="39224" y="55753"/>
                  </a:moveTo>
                  <a:lnTo>
                    <a:pt x="24637" y="64262"/>
                  </a:lnTo>
                  <a:lnTo>
                    <a:pt x="53811" y="64262"/>
                  </a:lnTo>
                  <a:lnTo>
                    <a:pt x="39224" y="55753"/>
                  </a:lnTo>
                  <a:close/>
                </a:path>
                <a:path w="2774315" h="588645">
                  <a:moveTo>
                    <a:pt x="53811" y="47244"/>
                  </a:moveTo>
                  <a:lnTo>
                    <a:pt x="24637" y="47244"/>
                  </a:lnTo>
                  <a:lnTo>
                    <a:pt x="39224" y="55753"/>
                  </a:lnTo>
                  <a:lnTo>
                    <a:pt x="53811" y="47244"/>
                  </a:lnTo>
                  <a:close/>
                </a:path>
              </a:pathLst>
            </a:custGeom>
            <a:solidFill>
              <a:srgbClr val="000000"/>
            </a:solidFill>
          </p:spPr>
          <p:txBody>
            <a:bodyPr wrap="square" lIns="0" tIns="0" rIns="0" bIns="0" rtlCol="0"/>
            <a:lstStyle/>
            <a:p>
              <a:endParaRPr/>
            </a:p>
          </p:txBody>
        </p:sp>
        <p:sp>
          <p:nvSpPr>
            <p:cNvPr id="31" name="object 31"/>
            <p:cNvSpPr/>
            <p:nvPr/>
          </p:nvSpPr>
          <p:spPr>
            <a:xfrm>
              <a:off x="2532125" y="5182362"/>
              <a:ext cx="228600" cy="228600"/>
            </a:xfrm>
            <a:custGeom>
              <a:avLst/>
              <a:gdLst/>
              <a:ahLst/>
              <a:cxnLst/>
              <a:rect l="l" t="t" r="r" b="b"/>
              <a:pathLst>
                <a:path w="228600" h="228600">
                  <a:moveTo>
                    <a:pt x="228600" y="0"/>
                  </a:moveTo>
                  <a:lnTo>
                    <a:pt x="0" y="0"/>
                  </a:lnTo>
                  <a:lnTo>
                    <a:pt x="0" y="228600"/>
                  </a:lnTo>
                  <a:lnTo>
                    <a:pt x="228600" y="228600"/>
                  </a:lnTo>
                  <a:lnTo>
                    <a:pt x="228600" y="0"/>
                  </a:lnTo>
                  <a:close/>
                </a:path>
              </a:pathLst>
            </a:custGeom>
            <a:solidFill>
              <a:srgbClr val="EBEBEB"/>
            </a:solidFill>
          </p:spPr>
          <p:txBody>
            <a:bodyPr wrap="square" lIns="0" tIns="0" rIns="0" bIns="0" rtlCol="0"/>
            <a:lstStyle/>
            <a:p>
              <a:endParaRPr/>
            </a:p>
          </p:txBody>
        </p:sp>
        <p:sp>
          <p:nvSpPr>
            <p:cNvPr id="32" name="object 32"/>
            <p:cNvSpPr/>
            <p:nvPr/>
          </p:nvSpPr>
          <p:spPr>
            <a:xfrm>
              <a:off x="2532125" y="5182362"/>
              <a:ext cx="228600" cy="457200"/>
            </a:xfrm>
            <a:custGeom>
              <a:avLst/>
              <a:gdLst/>
              <a:ahLst/>
              <a:cxnLst/>
              <a:rect l="l" t="t" r="r" b="b"/>
              <a:pathLst>
                <a:path w="228600" h="457200">
                  <a:moveTo>
                    <a:pt x="0" y="228600"/>
                  </a:moveTo>
                  <a:lnTo>
                    <a:pt x="228600" y="228600"/>
                  </a:lnTo>
                  <a:lnTo>
                    <a:pt x="228600" y="0"/>
                  </a:lnTo>
                  <a:lnTo>
                    <a:pt x="0" y="0"/>
                  </a:lnTo>
                  <a:lnTo>
                    <a:pt x="0" y="228600"/>
                  </a:lnTo>
                  <a:close/>
                </a:path>
                <a:path w="228600" h="457200">
                  <a:moveTo>
                    <a:pt x="0" y="457200"/>
                  </a:moveTo>
                  <a:lnTo>
                    <a:pt x="228600" y="457200"/>
                  </a:lnTo>
                  <a:lnTo>
                    <a:pt x="228600" y="228600"/>
                  </a:lnTo>
                  <a:lnTo>
                    <a:pt x="0" y="228600"/>
                  </a:lnTo>
                  <a:lnTo>
                    <a:pt x="0" y="457200"/>
                  </a:lnTo>
                  <a:close/>
                </a:path>
              </a:pathLst>
            </a:custGeom>
            <a:ln w="28956">
              <a:solidFill>
                <a:srgbClr val="000000"/>
              </a:solidFill>
            </a:ln>
          </p:spPr>
          <p:txBody>
            <a:bodyPr wrap="square" lIns="0" tIns="0" rIns="0" bIns="0" rtlCol="0"/>
            <a:lstStyle/>
            <a:p>
              <a:endParaRPr/>
            </a:p>
          </p:txBody>
        </p:sp>
      </p:grpSp>
      <p:sp>
        <p:nvSpPr>
          <p:cNvPr id="33" name="object 33"/>
          <p:cNvSpPr txBox="1"/>
          <p:nvPr/>
        </p:nvSpPr>
        <p:spPr>
          <a:xfrm>
            <a:off x="2551557" y="4060316"/>
            <a:ext cx="323850" cy="193675"/>
          </a:xfrm>
          <a:prstGeom prst="rect">
            <a:avLst/>
          </a:prstGeom>
        </p:spPr>
        <p:txBody>
          <a:bodyPr vert="horz" wrap="square" lIns="0" tIns="12700" rIns="0" bIns="0" rtlCol="0">
            <a:spAutoFit/>
          </a:bodyPr>
          <a:lstStyle/>
          <a:p>
            <a:pPr marL="12700">
              <a:lnSpc>
                <a:spcPct val="100000"/>
              </a:lnSpc>
              <a:spcBef>
                <a:spcPts val="100"/>
              </a:spcBef>
            </a:pPr>
            <a:r>
              <a:rPr sz="1100" spc="15" dirty="0">
                <a:latin typeface="Arial"/>
                <a:cs typeface="Arial"/>
              </a:rPr>
              <a:t>f</a:t>
            </a:r>
            <a:r>
              <a:rPr sz="1100" spc="-10" dirty="0">
                <a:latin typeface="Arial"/>
                <a:cs typeface="Arial"/>
              </a:rPr>
              <a:t>l</a:t>
            </a:r>
            <a:r>
              <a:rPr sz="1100" dirty="0">
                <a:latin typeface="Arial"/>
                <a:cs typeface="Arial"/>
              </a:rPr>
              <a:t>a</a:t>
            </a:r>
            <a:r>
              <a:rPr sz="1100" spc="5" dirty="0">
                <a:latin typeface="Arial"/>
                <a:cs typeface="Arial"/>
              </a:rPr>
              <a:t>g</a:t>
            </a:r>
            <a:r>
              <a:rPr sz="1100" dirty="0">
                <a:latin typeface="Arial"/>
                <a:cs typeface="Arial"/>
              </a:rPr>
              <a:t>s</a:t>
            </a:r>
            <a:endParaRPr sz="1100">
              <a:latin typeface="Arial"/>
              <a:cs typeface="Arial"/>
            </a:endParaRPr>
          </a:p>
        </p:txBody>
      </p:sp>
      <p:grpSp>
        <p:nvGrpSpPr>
          <p:cNvPr id="34" name="object 34"/>
          <p:cNvGrpSpPr/>
          <p:nvPr/>
        </p:nvGrpSpPr>
        <p:grpSpPr>
          <a:xfrm>
            <a:off x="2746120" y="4220717"/>
            <a:ext cx="3267710" cy="1433830"/>
            <a:chOff x="2746120" y="4220717"/>
            <a:chExt cx="3267710" cy="1433830"/>
          </a:xfrm>
        </p:grpSpPr>
        <p:sp>
          <p:nvSpPr>
            <p:cNvPr id="35" name="object 35"/>
            <p:cNvSpPr/>
            <p:nvPr/>
          </p:nvSpPr>
          <p:spPr>
            <a:xfrm>
              <a:off x="2989198" y="4220717"/>
              <a:ext cx="3024505" cy="229235"/>
            </a:xfrm>
            <a:custGeom>
              <a:avLst/>
              <a:gdLst/>
              <a:ahLst/>
              <a:cxnLst/>
              <a:rect l="l" t="t" r="r" b="b"/>
              <a:pathLst>
                <a:path w="3024504" h="229235">
                  <a:moveTo>
                    <a:pt x="3024504" y="0"/>
                  </a:moveTo>
                  <a:lnTo>
                    <a:pt x="2995549" y="0"/>
                  </a:lnTo>
                  <a:lnTo>
                    <a:pt x="2995549" y="115823"/>
                  </a:lnTo>
                  <a:lnTo>
                    <a:pt x="3024504" y="115823"/>
                  </a:lnTo>
                  <a:lnTo>
                    <a:pt x="3024504" y="0"/>
                  </a:lnTo>
                  <a:close/>
                </a:path>
                <a:path w="3024504" h="229235">
                  <a:moveTo>
                    <a:pt x="2969260" y="147446"/>
                  </a:moveTo>
                  <a:lnTo>
                    <a:pt x="2853436" y="147446"/>
                  </a:lnTo>
                  <a:lnTo>
                    <a:pt x="2853436" y="176402"/>
                  </a:lnTo>
                  <a:lnTo>
                    <a:pt x="2969260" y="176402"/>
                  </a:lnTo>
                  <a:lnTo>
                    <a:pt x="2969260" y="147446"/>
                  </a:lnTo>
                  <a:close/>
                </a:path>
                <a:path w="3024504" h="229235">
                  <a:moveTo>
                    <a:pt x="2766567" y="147446"/>
                  </a:moveTo>
                  <a:lnTo>
                    <a:pt x="2650743" y="147446"/>
                  </a:lnTo>
                  <a:lnTo>
                    <a:pt x="2650743" y="176402"/>
                  </a:lnTo>
                  <a:lnTo>
                    <a:pt x="2766567" y="176402"/>
                  </a:lnTo>
                  <a:lnTo>
                    <a:pt x="2766567" y="147446"/>
                  </a:lnTo>
                  <a:close/>
                </a:path>
                <a:path w="3024504" h="229235">
                  <a:moveTo>
                    <a:pt x="2563876" y="147446"/>
                  </a:moveTo>
                  <a:lnTo>
                    <a:pt x="2448052" y="147446"/>
                  </a:lnTo>
                  <a:lnTo>
                    <a:pt x="2448052" y="176402"/>
                  </a:lnTo>
                  <a:lnTo>
                    <a:pt x="2563876" y="176402"/>
                  </a:lnTo>
                  <a:lnTo>
                    <a:pt x="2563876" y="147446"/>
                  </a:lnTo>
                  <a:close/>
                </a:path>
                <a:path w="3024504" h="229235">
                  <a:moveTo>
                    <a:pt x="2361184" y="147446"/>
                  </a:moveTo>
                  <a:lnTo>
                    <a:pt x="2245360" y="147446"/>
                  </a:lnTo>
                  <a:lnTo>
                    <a:pt x="2245360" y="176402"/>
                  </a:lnTo>
                  <a:lnTo>
                    <a:pt x="2361184" y="176402"/>
                  </a:lnTo>
                  <a:lnTo>
                    <a:pt x="2361184" y="147446"/>
                  </a:lnTo>
                  <a:close/>
                </a:path>
                <a:path w="3024504" h="229235">
                  <a:moveTo>
                    <a:pt x="2158491" y="147446"/>
                  </a:moveTo>
                  <a:lnTo>
                    <a:pt x="2042667" y="147446"/>
                  </a:lnTo>
                  <a:lnTo>
                    <a:pt x="2042667" y="176402"/>
                  </a:lnTo>
                  <a:lnTo>
                    <a:pt x="2158491" y="176402"/>
                  </a:lnTo>
                  <a:lnTo>
                    <a:pt x="2158491" y="147446"/>
                  </a:lnTo>
                  <a:close/>
                </a:path>
                <a:path w="3024504" h="229235">
                  <a:moveTo>
                    <a:pt x="1955800" y="147446"/>
                  </a:moveTo>
                  <a:lnTo>
                    <a:pt x="1839976" y="147446"/>
                  </a:lnTo>
                  <a:lnTo>
                    <a:pt x="1839976" y="176402"/>
                  </a:lnTo>
                  <a:lnTo>
                    <a:pt x="1955800" y="176402"/>
                  </a:lnTo>
                  <a:lnTo>
                    <a:pt x="1955800" y="147446"/>
                  </a:lnTo>
                  <a:close/>
                </a:path>
                <a:path w="3024504" h="229235">
                  <a:moveTo>
                    <a:pt x="1753108" y="147446"/>
                  </a:moveTo>
                  <a:lnTo>
                    <a:pt x="1637284" y="147446"/>
                  </a:lnTo>
                  <a:lnTo>
                    <a:pt x="1637284" y="176402"/>
                  </a:lnTo>
                  <a:lnTo>
                    <a:pt x="1753108" y="176402"/>
                  </a:lnTo>
                  <a:lnTo>
                    <a:pt x="1753108" y="147446"/>
                  </a:lnTo>
                  <a:close/>
                </a:path>
                <a:path w="3024504" h="229235">
                  <a:moveTo>
                    <a:pt x="1550415" y="147446"/>
                  </a:moveTo>
                  <a:lnTo>
                    <a:pt x="1434591" y="147446"/>
                  </a:lnTo>
                  <a:lnTo>
                    <a:pt x="1434591" y="176402"/>
                  </a:lnTo>
                  <a:lnTo>
                    <a:pt x="1550415" y="176402"/>
                  </a:lnTo>
                  <a:lnTo>
                    <a:pt x="1550415" y="147446"/>
                  </a:lnTo>
                  <a:close/>
                </a:path>
                <a:path w="3024504" h="229235">
                  <a:moveTo>
                    <a:pt x="1347724" y="147446"/>
                  </a:moveTo>
                  <a:lnTo>
                    <a:pt x="1231900" y="147446"/>
                  </a:lnTo>
                  <a:lnTo>
                    <a:pt x="1231900" y="176402"/>
                  </a:lnTo>
                  <a:lnTo>
                    <a:pt x="1347724" y="176402"/>
                  </a:lnTo>
                  <a:lnTo>
                    <a:pt x="1347724" y="147446"/>
                  </a:lnTo>
                  <a:close/>
                </a:path>
                <a:path w="3024504" h="229235">
                  <a:moveTo>
                    <a:pt x="1145031" y="147446"/>
                  </a:moveTo>
                  <a:lnTo>
                    <a:pt x="1029208" y="147446"/>
                  </a:lnTo>
                  <a:lnTo>
                    <a:pt x="1029208" y="176402"/>
                  </a:lnTo>
                  <a:lnTo>
                    <a:pt x="1145031" y="176402"/>
                  </a:lnTo>
                  <a:lnTo>
                    <a:pt x="1145031" y="147446"/>
                  </a:lnTo>
                  <a:close/>
                </a:path>
                <a:path w="3024504" h="229235">
                  <a:moveTo>
                    <a:pt x="942339" y="147446"/>
                  </a:moveTo>
                  <a:lnTo>
                    <a:pt x="826515" y="147446"/>
                  </a:lnTo>
                  <a:lnTo>
                    <a:pt x="826515" y="176402"/>
                  </a:lnTo>
                  <a:lnTo>
                    <a:pt x="942339" y="176402"/>
                  </a:lnTo>
                  <a:lnTo>
                    <a:pt x="942339" y="147446"/>
                  </a:lnTo>
                  <a:close/>
                </a:path>
                <a:path w="3024504" h="229235">
                  <a:moveTo>
                    <a:pt x="739648" y="147446"/>
                  </a:moveTo>
                  <a:lnTo>
                    <a:pt x="623824" y="147446"/>
                  </a:lnTo>
                  <a:lnTo>
                    <a:pt x="623824" y="176402"/>
                  </a:lnTo>
                  <a:lnTo>
                    <a:pt x="739648" y="176402"/>
                  </a:lnTo>
                  <a:lnTo>
                    <a:pt x="739648" y="147446"/>
                  </a:lnTo>
                  <a:close/>
                </a:path>
                <a:path w="3024504" h="229235">
                  <a:moveTo>
                    <a:pt x="536955" y="147446"/>
                  </a:moveTo>
                  <a:lnTo>
                    <a:pt x="421131" y="147446"/>
                  </a:lnTo>
                  <a:lnTo>
                    <a:pt x="421131" y="176402"/>
                  </a:lnTo>
                  <a:lnTo>
                    <a:pt x="536955" y="176402"/>
                  </a:lnTo>
                  <a:lnTo>
                    <a:pt x="536955" y="147446"/>
                  </a:lnTo>
                  <a:close/>
                </a:path>
                <a:path w="3024504" h="229235">
                  <a:moveTo>
                    <a:pt x="334263" y="147446"/>
                  </a:moveTo>
                  <a:lnTo>
                    <a:pt x="218439" y="147446"/>
                  </a:lnTo>
                  <a:lnTo>
                    <a:pt x="218439" y="176402"/>
                  </a:lnTo>
                  <a:lnTo>
                    <a:pt x="334263" y="176402"/>
                  </a:lnTo>
                  <a:lnTo>
                    <a:pt x="334263" y="147446"/>
                  </a:lnTo>
                  <a:close/>
                </a:path>
                <a:path w="3024504" h="229235">
                  <a:moveTo>
                    <a:pt x="115315" y="94741"/>
                  </a:moveTo>
                  <a:lnTo>
                    <a:pt x="0" y="161924"/>
                  </a:lnTo>
                  <a:lnTo>
                    <a:pt x="115315" y="229107"/>
                  </a:lnTo>
                  <a:lnTo>
                    <a:pt x="124078" y="226821"/>
                  </a:lnTo>
                  <a:lnTo>
                    <a:pt x="128143" y="219836"/>
                  </a:lnTo>
                  <a:lnTo>
                    <a:pt x="132206" y="212978"/>
                  </a:lnTo>
                  <a:lnTo>
                    <a:pt x="129920" y="204088"/>
                  </a:lnTo>
                  <a:lnTo>
                    <a:pt x="122936" y="200151"/>
                  </a:lnTo>
                  <a:lnTo>
                    <a:pt x="82223" y="176402"/>
                  </a:lnTo>
                  <a:lnTo>
                    <a:pt x="28828" y="176402"/>
                  </a:lnTo>
                  <a:lnTo>
                    <a:pt x="28828" y="147446"/>
                  </a:lnTo>
                  <a:lnTo>
                    <a:pt x="82223" y="147446"/>
                  </a:lnTo>
                  <a:lnTo>
                    <a:pt x="122936" y="123697"/>
                  </a:lnTo>
                  <a:lnTo>
                    <a:pt x="129920" y="119760"/>
                  </a:lnTo>
                  <a:lnTo>
                    <a:pt x="132206" y="110870"/>
                  </a:lnTo>
                  <a:lnTo>
                    <a:pt x="128143" y="104012"/>
                  </a:lnTo>
                  <a:lnTo>
                    <a:pt x="124078" y="97027"/>
                  </a:lnTo>
                  <a:lnTo>
                    <a:pt x="115315" y="94741"/>
                  </a:lnTo>
                  <a:close/>
                </a:path>
                <a:path w="3024504" h="229235">
                  <a:moveTo>
                    <a:pt x="82223" y="147446"/>
                  </a:moveTo>
                  <a:lnTo>
                    <a:pt x="28828" y="147446"/>
                  </a:lnTo>
                  <a:lnTo>
                    <a:pt x="28828" y="176402"/>
                  </a:lnTo>
                  <a:lnTo>
                    <a:pt x="82223" y="176402"/>
                  </a:lnTo>
                  <a:lnTo>
                    <a:pt x="78739" y="174370"/>
                  </a:lnTo>
                  <a:lnTo>
                    <a:pt x="36068" y="174370"/>
                  </a:lnTo>
                  <a:lnTo>
                    <a:pt x="36068" y="149478"/>
                  </a:lnTo>
                  <a:lnTo>
                    <a:pt x="78739" y="149478"/>
                  </a:lnTo>
                  <a:lnTo>
                    <a:pt x="82223" y="147446"/>
                  </a:lnTo>
                  <a:close/>
                </a:path>
                <a:path w="3024504" h="229235">
                  <a:moveTo>
                    <a:pt x="131571" y="147446"/>
                  </a:moveTo>
                  <a:lnTo>
                    <a:pt x="82223" y="147446"/>
                  </a:lnTo>
                  <a:lnTo>
                    <a:pt x="57403" y="161924"/>
                  </a:lnTo>
                  <a:lnTo>
                    <a:pt x="82223" y="176402"/>
                  </a:lnTo>
                  <a:lnTo>
                    <a:pt x="131571" y="176402"/>
                  </a:lnTo>
                  <a:lnTo>
                    <a:pt x="131571" y="147446"/>
                  </a:lnTo>
                  <a:close/>
                </a:path>
                <a:path w="3024504" h="229235">
                  <a:moveTo>
                    <a:pt x="36068" y="149478"/>
                  </a:moveTo>
                  <a:lnTo>
                    <a:pt x="36068" y="174370"/>
                  </a:lnTo>
                  <a:lnTo>
                    <a:pt x="57403" y="161924"/>
                  </a:lnTo>
                  <a:lnTo>
                    <a:pt x="36068" y="149478"/>
                  </a:lnTo>
                  <a:close/>
                </a:path>
                <a:path w="3024504" h="229235">
                  <a:moveTo>
                    <a:pt x="57403" y="161924"/>
                  </a:moveTo>
                  <a:lnTo>
                    <a:pt x="36068" y="174370"/>
                  </a:lnTo>
                  <a:lnTo>
                    <a:pt x="78739" y="174370"/>
                  </a:lnTo>
                  <a:lnTo>
                    <a:pt x="57403" y="161924"/>
                  </a:lnTo>
                  <a:close/>
                </a:path>
                <a:path w="3024504" h="229235">
                  <a:moveTo>
                    <a:pt x="78739" y="149478"/>
                  </a:moveTo>
                  <a:lnTo>
                    <a:pt x="36068" y="149478"/>
                  </a:lnTo>
                  <a:lnTo>
                    <a:pt x="57403" y="161924"/>
                  </a:lnTo>
                  <a:lnTo>
                    <a:pt x="78739" y="149478"/>
                  </a:lnTo>
                  <a:close/>
                </a:path>
              </a:pathLst>
            </a:custGeom>
            <a:solidFill>
              <a:srgbClr val="000000"/>
            </a:solidFill>
          </p:spPr>
          <p:txBody>
            <a:bodyPr wrap="square" lIns="0" tIns="0" rIns="0" bIns="0" rtlCol="0"/>
            <a:lstStyle/>
            <a:p>
              <a:endParaRPr/>
            </a:p>
          </p:txBody>
        </p:sp>
        <p:sp>
          <p:nvSpPr>
            <p:cNvPr id="36" name="object 36"/>
            <p:cNvSpPr/>
            <p:nvPr/>
          </p:nvSpPr>
          <p:spPr>
            <a:xfrm>
              <a:off x="3742181" y="5095493"/>
              <a:ext cx="152400" cy="76200"/>
            </a:xfrm>
            <a:custGeom>
              <a:avLst/>
              <a:gdLst/>
              <a:ahLst/>
              <a:cxnLst/>
              <a:rect l="l" t="t" r="r" b="b"/>
              <a:pathLst>
                <a:path w="152400" h="76200">
                  <a:moveTo>
                    <a:pt x="0" y="76199"/>
                  </a:moveTo>
                  <a:lnTo>
                    <a:pt x="152400" y="0"/>
                  </a:lnTo>
                </a:path>
              </a:pathLst>
            </a:custGeom>
            <a:ln w="19812">
              <a:solidFill>
                <a:srgbClr val="000000"/>
              </a:solidFill>
            </a:ln>
          </p:spPr>
          <p:txBody>
            <a:bodyPr wrap="square" lIns="0" tIns="0" rIns="0" bIns="0" rtlCol="0"/>
            <a:lstStyle/>
            <a:p>
              <a:endParaRPr/>
            </a:p>
          </p:txBody>
        </p:sp>
        <p:sp>
          <p:nvSpPr>
            <p:cNvPr id="37" name="object 37"/>
            <p:cNvSpPr/>
            <p:nvPr/>
          </p:nvSpPr>
          <p:spPr>
            <a:xfrm>
              <a:off x="2760725" y="5182361"/>
              <a:ext cx="228600" cy="457200"/>
            </a:xfrm>
            <a:custGeom>
              <a:avLst/>
              <a:gdLst/>
              <a:ahLst/>
              <a:cxnLst/>
              <a:rect l="l" t="t" r="r" b="b"/>
              <a:pathLst>
                <a:path w="228600" h="457200">
                  <a:moveTo>
                    <a:pt x="0" y="228600"/>
                  </a:moveTo>
                  <a:lnTo>
                    <a:pt x="228600" y="228600"/>
                  </a:lnTo>
                  <a:lnTo>
                    <a:pt x="228600" y="0"/>
                  </a:lnTo>
                  <a:lnTo>
                    <a:pt x="0" y="0"/>
                  </a:lnTo>
                  <a:lnTo>
                    <a:pt x="0" y="228600"/>
                  </a:lnTo>
                  <a:close/>
                </a:path>
                <a:path w="228600" h="457200">
                  <a:moveTo>
                    <a:pt x="0" y="457200"/>
                  </a:moveTo>
                  <a:lnTo>
                    <a:pt x="228600" y="457200"/>
                  </a:lnTo>
                  <a:lnTo>
                    <a:pt x="228600" y="228600"/>
                  </a:lnTo>
                  <a:lnTo>
                    <a:pt x="0" y="228600"/>
                  </a:lnTo>
                  <a:lnTo>
                    <a:pt x="0" y="457200"/>
                  </a:lnTo>
                  <a:close/>
                </a:path>
              </a:pathLst>
            </a:custGeom>
            <a:ln w="28956">
              <a:solidFill>
                <a:srgbClr val="000000"/>
              </a:solidFill>
            </a:ln>
          </p:spPr>
          <p:txBody>
            <a:bodyPr wrap="square" lIns="0" tIns="0" rIns="0" bIns="0" rtlCol="0"/>
            <a:lstStyle/>
            <a:p>
              <a:endParaRPr/>
            </a:p>
          </p:txBody>
        </p:sp>
      </p:grpSp>
      <p:sp>
        <p:nvSpPr>
          <p:cNvPr id="38" name="object 38"/>
          <p:cNvSpPr txBox="1"/>
          <p:nvPr/>
        </p:nvSpPr>
        <p:spPr>
          <a:xfrm>
            <a:off x="3973829" y="5033009"/>
            <a:ext cx="180975"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20</a:t>
            </a:r>
            <a:endParaRPr sz="1100">
              <a:latin typeface="Arial"/>
              <a:cs typeface="Arial"/>
            </a:endParaRPr>
          </a:p>
        </p:txBody>
      </p:sp>
      <p:sp>
        <p:nvSpPr>
          <p:cNvPr id="39" name="object 39"/>
          <p:cNvSpPr/>
          <p:nvPr/>
        </p:nvSpPr>
        <p:spPr>
          <a:xfrm>
            <a:off x="1603247" y="4953761"/>
            <a:ext cx="4418965" cy="1371600"/>
          </a:xfrm>
          <a:custGeom>
            <a:avLst/>
            <a:gdLst/>
            <a:ahLst/>
            <a:cxnLst/>
            <a:rect l="l" t="t" r="r" b="b"/>
            <a:pathLst>
              <a:path w="4418965" h="1371600">
                <a:moveTo>
                  <a:pt x="4361053" y="1284732"/>
                </a:moveTo>
                <a:lnTo>
                  <a:pt x="4332097" y="1284732"/>
                </a:lnTo>
                <a:lnTo>
                  <a:pt x="4375531" y="1371600"/>
                </a:lnTo>
                <a:lnTo>
                  <a:pt x="4411726" y="1299210"/>
                </a:lnTo>
                <a:lnTo>
                  <a:pt x="4361053" y="1299210"/>
                </a:lnTo>
                <a:lnTo>
                  <a:pt x="4361053" y="1284732"/>
                </a:lnTo>
                <a:close/>
              </a:path>
              <a:path w="4418965" h="1371600">
                <a:moveTo>
                  <a:pt x="4361053" y="818807"/>
                </a:moveTo>
                <a:lnTo>
                  <a:pt x="4361053" y="1299210"/>
                </a:lnTo>
                <a:lnTo>
                  <a:pt x="4390009" y="1299210"/>
                </a:lnTo>
                <a:lnTo>
                  <a:pt x="4390009" y="833285"/>
                </a:lnTo>
                <a:lnTo>
                  <a:pt x="4375531" y="833285"/>
                </a:lnTo>
                <a:lnTo>
                  <a:pt x="4361053" y="818807"/>
                </a:lnTo>
                <a:close/>
              </a:path>
              <a:path w="4418965" h="1371600">
                <a:moveTo>
                  <a:pt x="4418965" y="1284732"/>
                </a:moveTo>
                <a:lnTo>
                  <a:pt x="4390009" y="1284732"/>
                </a:lnTo>
                <a:lnTo>
                  <a:pt x="4390009" y="1299210"/>
                </a:lnTo>
                <a:lnTo>
                  <a:pt x="4411726" y="1299210"/>
                </a:lnTo>
                <a:lnTo>
                  <a:pt x="4418965" y="1284732"/>
                </a:lnTo>
                <a:close/>
              </a:path>
              <a:path w="4418965" h="1371600">
                <a:moveTo>
                  <a:pt x="28956" y="0"/>
                </a:moveTo>
                <a:lnTo>
                  <a:pt x="0" y="0"/>
                </a:lnTo>
                <a:lnTo>
                  <a:pt x="0" y="833285"/>
                </a:lnTo>
                <a:lnTo>
                  <a:pt x="4361053" y="833285"/>
                </a:lnTo>
                <a:lnTo>
                  <a:pt x="4361053" y="818807"/>
                </a:lnTo>
                <a:lnTo>
                  <a:pt x="28956" y="818807"/>
                </a:lnTo>
                <a:lnTo>
                  <a:pt x="14478" y="804329"/>
                </a:lnTo>
                <a:lnTo>
                  <a:pt x="28956" y="804329"/>
                </a:lnTo>
                <a:lnTo>
                  <a:pt x="28956" y="0"/>
                </a:lnTo>
                <a:close/>
              </a:path>
              <a:path w="4418965" h="1371600">
                <a:moveTo>
                  <a:pt x="4390009" y="804329"/>
                </a:moveTo>
                <a:lnTo>
                  <a:pt x="28956" y="804329"/>
                </a:lnTo>
                <a:lnTo>
                  <a:pt x="28956" y="818807"/>
                </a:lnTo>
                <a:lnTo>
                  <a:pt x="4361053" y="818807"/>
                </a:lnTo>
                <a:lnTo>
                  <a:pt x="4375531" y="833285"/>
                </a:lnTo>
                <a:lnTo>
                  <a:pt x="4390009" y="833285"/>
                </a:lnTo>
                <a:lnTo>
                  <a:pt x="4390009" y="804329"/>
                </a:lnTo>
                <a:close/>
              </a:path>
              <a:path w="4418965" h="1371600">
                <a:moveTo>
                  <a:pt x="28956" y="804329"/>
                </a:moveTo>
                <a:lnTo>
                  <a:pt x="14478" y="804329"/>
                </a:lnTo>
                <a:lnTo>
                  <a:pt x="28956" y="818807"/>
                </a:lnTo>
                <a:lnTo>
                  <a:pt x="28956" y="804329"/>
                </a:lnTo>
                <a:close/>
              </a:path>
            </a:pathLst>
          </a:custGeom>
          <a:solidFill>
            <a:srgbClr val="000000"/>
          </a:solidFill>
        </p:spPr>
        <p:txBody>
          <a:bodyPr wrap="square" lIns="0" tIns="0" rIns="0" bIns="0" rtlCol="0"/>
          <a:lstStyle/>
          <a:p>
            <a:endParaRPr/>
          </a:p>
        </p:txBody>
      </p:sp>
      <p:sp>
        <p:nvSpPr>
          <p:cNvPr id="40" name="object 40"/>
          <p:cNvSpPr txBox="1"/>
          <p:nvPr/>
        </p:nvSpPr>
        <p:spPr>
          <a:xfrm>
            <a:off x="718515" y="3517372"/>
            <a:ext cx="2339975" cy="568960"/>
          </a:xfrm>
          <a:prstGeom prst="rect">
            <a:avLst/>
          </a:prstGeom>
        </p:spPr>
        <p:txBody>
          <a:bodyPr vert="horz" wrap="square" lIns="0" tIns="103505" rIns="0" bIns="0" rtlCol="0">
            <a:spAutoFit/>
          </a:bodyPr>
          <a:lstStyle/>
          <a:p>
            <a:pPr marL="12700">
              <a:lnSpc>
                <a:spcPct val="100000"/>
              </a:lnSpc>
              <a:spcBef>
                <a:spcPts val="815"/>
              </a:spcBef>
            </a:pPr>
            <a:r>
              <a:rPr sz="1400" b="1" spc="-5" dirty="0">
                <a:latin typeface="Arial"/>
                <a:cs typeface="Arial"/>
              </a:rPr>
              <a:t>Page</a:t>
            </a:r>
            <a:r>
              <a:rPr sz="1400" b="1" spc="-30" dirty="0">
                <a:latin typeface="Arial"/>
                <a:cs typeface="Arial"/>
              </a:rPr>
              <a:t> </a:t>
            </a:r>
            <a:r>
              <a:rPr sz="1400" b="1" spc="-25" dirty="0">
                <a:latin typeface="Arial"/>
                <a:cs typeface="Arial"/>
              </a:rPr>
              <a:t>Table </a:t>
            </a:r>
            <a:r>
              <a:rPr sz="1400" b="1" dirty="0">
                <a:latin typeface="Arial"/>
                <a:cs typeface="Arial"/>
              </a:rPr>
              <a:t>in</a:t>
            </a:r>
            <a:r>
              <a:rPr sz="1400" b="1" spc="-20" dirty="0">
                <a:latin typeface="Arial"/>
                <a:cs typeface="Arial"/>
              </a:rPr>
              <a:t> </a:t>
            </a:r>
            <a:r>
              <a:rPr sz="1400" b="1" dirty="0">
                <a:latin typeface="Arial"/>
                <a:cs typeface="Arial"/>
              </a:rPr>
              <a:t>Main</a:t>
            </a:r>
            <a:r>
              <a:rPr sz="1400" b="1" spc="-55" dirty="0">
                <a:latin typeface="Arial"/>
                <a:cs typeface="Arial"/>
              </a:rPr>
              <a:t> </a:t>
            </a:r>
            <a:r>
              <a:rPr sz="1400" b="1" dirty="0">
                <a:latin typeface="Arial"/>
                <a:cs typeface="Arial"/>
              </a:rPr>
              <a:t>Memory</a:t>
            </a:r>
            <a:endParaRPr sz="1400">
              <a:latin typeface="Arial"/>
              <a:cs typeface="Arial"/>
            </a:endParaRPr>
          </a:p>
          <a:p>
            <a:pPr marR="160655" algn="r">
              <a:lnSpc>
                <a:spcPct val="100000"/>
              </a:lnSpc>
              <a:spcBef>
                <a:spcPts val="565"/>
              </a:spcBef>
            </a:pPr>
            <a:r>
              <a:rPr sz="1100" dirty="0">
                <a:latin typeface="Arial"/>
                <a:cs typeface="Arial"/>
              </a:rPr>
              <a:t>Other</a:t>
            </a:r>
            <a:endParaRPr sz="1100">
              <a:latin typeface="Arial"/>
              <a:cs typeface="Arial"/>
            </a:endParaRPr>
          </a:p>
        </p:txBody>
      </p:sp>
      <p:grpSp>
        <p:nvGrpSpPr>
          <p:cNvPr id="41" name="object 41"/>
          <p:cNvGrpSpPr/>
          <p:nvPr/>
        </p:nvGrpSpPr>
        <p:grpSpPr>
          <a:xfrm>
            <a:off x="362711" y="3573779"/>
            <a:ext cx="3563620" cy="3225165"/>
            <a:chOff x="362711" y="3573779"/>
            <a:chExt cx="3563620" cy="3225165"/>
          </a:xfrm>
        </p:grpSpPr>
        <p:sp>
          <p:nvSpPr>
            <p:cNvPr id="42" name="object 42"/>
            <p:cNvSpPr/>
            <p:nvPr/>
          </p:nvSpPr>
          <p:spPr>
            <a:xfrm>
              <a:off x="3763517" y="5715761"/>
              <a:ext cx="152400" cy="76200"/>
            </a:xfrm>
            <a:custGeom>
              <a:avLst/>
              <a:gdLst/>
              <a:ahLst/>
              <a:cxnLst/>
              <a:rect l="l" t="t" r="r" b="b"/>
              <a:pathLst>
                <a:path w="152400" h="76200">
                  <a:moveTo>
                    <a:pt x="0" y="76200"/>
                  </a:moveTo>
                  <a:lnTo>
                    <a:pt x="152400" y="0"/>
                  </a:lnTo>
                </a:path>
              </a:pathLst>
            </a:custGeom>
            <a:ln w="19812">
              <a:solidFill>
                <a:srgbClr val="000000"/>
              </a:solidFill>
            </a:ln>
          </p:spPr>
          <p:txBody>
            <a:bodyPr wrap="square" lIns="0" tIns="0" rIns="0" bIns="0" rtlCol="0"/>
            <a:lstStyle/>
            <a:p>
              <a:endParaRPr/>
            </a:p>
          </p:txBody>
        </p:sp>
        <p:sp>
          <p:nvSpPr>
            <p:cNvPr id="43" name="object 43"/>
            <p:cNvSpPr/>
            <p:nvPr/>
          </p:nvSpPr>
          <p:spPr>
            <a:xfrm>
              <a:off x="375665" y="3586733"/>
              <a:ext cx="3080385" cy="3199130"/>
            </a:xfrm>
            <a:custGeom>
              <a:avLst/>
              <a:gdLst/>
              <a:ahLst/>
              <a:cxnLst/>
              <a:rect l="l" t="t" r="r" b="b"/>
              <a:pathLst>
                <a:path w="3080385" h="3199129">
                  <a:moveTo>
                    <a:pt x="0" y="263143"/>
                  </a:moveTo>
                  <a:lnTo>
                    <a:pt x="4240" y="215854"/>
                  </a:lnTo>
                  <a:lnTo>
                    <a:pt x="16465" y="171341"/>
                  </a:lnTo>
                  <a:lnTo>
                    <a:pt x="35932" y="130349"/>
                  </a:lnTo>
                  <a:lnTo>
                    <a:pt x="61897" y="93621"/>
                  </a:lnTo>
                  <a:lnTo>
                    <a:pt x="93617" y="61902"/>
                  </a:lnTo>
                  <a:lnTo>
                    <a:pt x="130349" y="35936"/>
                  </a:lnTo>
                  <a:lnTo>
                    <a:pt x="171349" y="16467"/>
                  </a:lnTo>
                  <a:lnTo>
                    <a:pt x="215874" y="4240"/>
                  </a:lnTo>
                  <a:lnTo>
                    <a:pt x="263182" y="0"/>
                  </a:lnTo>
                  <a:lnTo>
                    <a:pt x="2816860" y="0"/>
                  </a:lnTo>
                  <a:lnTo>
                    <a:pt x="2864149" y="4240"/>
                  </a:lnTo>
                  <a:lnTo>
                    <a:pt x="2908662" y="16467"/>
                  </a:lnTo>
                  <a:lnTo>
                    <a:pt x="2949654" y="35936"/>
                  </a:lnTo>
                  <a:lnTo>
                    <a:pt x="2986382" y="61902"/>
                  </a:lnTo>
                  <a:lnTo>
                    <a:pt x="3018101" y="93621"/>
                  </a:lnTo>
                  <a:lnTo>
                    <a:pt x="3044067" y="130349"/>
                  </a:lnTo>
                  <a:lnTo>
                    <a:pt x="3063536" y="171341"/>
                  </a:lnTo>
                  <a:lnTo>
                    <a:pt x="3075763" y="215854"/>
                  </a:lnTo>
                  <a:lnTo>
                    <a:pt x="3080004" y="263143"/>
                  </a:lnTo>
                  <a:lnTo>
                    <a:pt x="3080004" y="2935693"/>
                  </a:lnTo>
                  <a:lnTo>
                    <a:pt x="3075763" y="2983001"/>
                  </a:lnTo>
                  <a:lnTo>
                    <a:pt x="3063536" y="3027526"/>
                  </a:lnTo>
                  <a:lnTo>
                    <a:pt x="3044067" y="3068526"/>
                  </a:lnTo>
                  <a:lnTo>
                    <a:pt x="3018101" y="3105258"/>
                  </a:lnTo>
                  <a:lnTo>
                    <a:pt x="2986382" y="3136978"/>
                  </a:lnTo>
                  <a:lnTo>
                    <a:pt x="2949654" y="3162943"/>
                  </a:lnTo>
                  <a:lnTo>
                    <a:pt x="2908662" y="3182410"/>
                  </a:lnTo>
                  <a:lnTo>
                    <a:pt x="2864149" y="3194635"/>
                  </a:lnTo>
                  <a:lnTo>
                    <a:pt x="2816860" y="3198876"/>
                  </a:lnTo>
                  <a:lnTo>
                    <a:pt x="263182" y="3198876"/>
                  </a:lnTo>
                  <a:lnTo>
                    <a:pt x="215874" y="3194635"/>
                  </a:lnTo>
                  <a:lnTo>
                    <a:pt x="171349" y="3182410"/>
                  </a:lnTo>
                  <a:lnTo>
                    <a:pt x="130349" y="3162943"/>
                  </a:lnTo>
                  <a:lnTo>
                    <a:pt x="93617" y="3136978"/>
                  </a:lnTo>
                  <a:lnTo>
                    <a:pt x="61897" y="3105258"/>
                  </a:lnTo>
                  <a:lnTo>
                    <a:pt x="35932" y="3068526"/>
                  </a:lnTo>
                  <a:lnTo>
                    <a:pt x="16465" y="3027526"/>
                  </a:lnTo>
                  <a:lnTo>
                    <a:pt x="4240" y="2983001"/>
                  </a:lnTo>
                  <a:lnTo>
                    <a:pt x="0" y="2935693"/>
                  </a:lnTo>
                  <a:lnTo>
                    <a:pt x="0" y="263143"/>
                  </a:lnTo>
                  <a:close/>
                </a:path>
              </a:pathLst>
            </a:custGeom>
            <a:ln w="25908">
              <a:solidFill>
                <a:srgbClr val="A1A1A1"/>
              </a:solidFill>
            </a:ln>
          </p:spPr>
          <p:txBody>
            <a:bodyPr wrap="square" lIns="0" tIns="0" rIns="0" bIns="0" rtlCol="0"/>
            <a:lstStyle/>
            <a:p>
              <a:endParaRPr/>
            </a:p>
          </p:txBody>
        </p:sp>
      </p:grpSp>
      <p:sp>
        <p:nvSpPr>
          <p:cNvPr id="44" name="object 44"/>
          <p:cNvSpPr txBox="1"/>
          <p:nvPr/>
        </p:nvSpPr>
        <p:spPr>
          <a:xfrm>
            <a:off x="3783329" y="5841593"/>
            <a:ext cx="180975"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18</a:t>
            </a:r>
            <a:endParaRPr sz="1100">
              <a:latin typeface="Arial"/>
              <a:cs typeface="Arial"/>
            </a:endParaRPr>
          </a:p>
        </p:txBody>
      </p:sp>
      <p:sp>
        <p:nvSpPr>
          <p:cNvPr id="45" name="object 45"/>
          <p:cNvSpPr txBox="1"/>
          <p:nvPr/>
        </p:nvSpPr>
        <p:spPr>
          <a:xfrm>
            <a:off x="7895970" y="3643960"/>
            <a:ext cx="896619" cy="240029"/>
          </a:xfrm>
          <a:prstGeom prst="rect">
            <a:avLst/>
          </a:prstGeom>
        </p:spPr>
        <p:txBody>
          <a:bodyPr vert="horz" wrap="square" lIns="0" tIns="13335" rIns="0" bIns="0" rtlCol="0">
            <a:spAutoFit/>
          </a:bodyPr>
          <a:lstStyle/>
          <a:p>
            <a:pPr marL="12700">
              <a:lnSpc>
                <a:spcPct val="100000"/>
              </a:lnSpc>
              <a:spcBef>
                <a:spcPts val="105"/>
              </a:spcBef>
            </a:pPr>
            <a:r>
              <a:rPr sz="1400" b="1" dirty="0">
                <a:latin typeface="Arial"/>
                <a:cs typeface="Arial"/>
              </a:rPr>
              <a:t>Pr</a:t>
            </a:r>
            <a:r>
              <a:rPr sz="1400" b="1" spc="-5" dirty="0">
                <a:latin typeface="Arial"/>
                <a:cs typeface="Arial"/>
              </a:rPr>
              <a:t>o</a:t>
            </a:r>
            <a:r>
              <a:rPr sz="1400" b="1" dirty="0">
                <a:latin typeface="Arial"/>
                <a:cs typeface="Arial"/>
              </a:rPr>
              <a:t>ce</a:t>
            </a:r>
            <a:r>
              <a:rPr sz="1400" b="1" spc="-10" dirty="0">
                <a:latin typeface="Arial"/>
                <a:cs typeface="Arial"/>
              </a:rPr>
              <a:t>s</a:t>
            </a:r>
            <a:r>
              <a:rPr sz="1400" b="1" dirty="0">
                <a:latin typeface="Arial"/>
                <a:cs typeface="Arial"/>
              </a:rPr>
              <a:t>s</a:t>
            </a:r>
            <a:r>
              <a:rPr sz="1400" b="1" spc="-10" dirty="0">
                <a:latin typeface="Arial"/>
                <a:cs typeface="Arial"/>
              </a:rPr>
              <a:t>o</a:t>
            </a:r>
            <a:r>
              <a:rPr sz="1400" b="1" dirty="0">
                <a:latin typeface="Arial"/>
                <a:cs typeface="Arial"/>
              </a:rPr>
              <a:t>r</a:t>
            </a:r>
            <a:endParaRPr sz="1400">
              <a:latin typeface="Arial"/>
              <a:cs typeface="Arial"/>
            </a:endParaRPr>
          </a:p>
        </p:txBody>
      </p:sp>
      <p:sp>
        <p:nvSpPr>
          <p:cNvPr id="46" name="object 46"/>
          <p:cNvSpPr txBox="1"/>
          <p:nvPr/>
        </p:nvSpPr>
        <p:spPr>
          <a:xfrm>
            <a:off x="5531230" y="3799713"/>
            <a:ext cx="789940" cy="193675"/>
          </a:xfrm>
          <a:prstGeom prst="rect">
            <a:avLst/>
          </a:prstGeom>
        </p:spPr>
        <p:txBody>
          <a:bodyPr vert="horz" wrap="square" lIns="0" tIns="12700" rIns="0" bIns="0" rtlCol="0">
            <a:spAutoFit/>
          </a:bodyPr>
          <a:lstStyle/>
          <a:p>
            <a:pPr>
              <a:lnSpc>
                <a:spcPct val="100000"/>
              </a:lnSpc>
              <a:spcBef>
                <a:spcPts val="100"/>
              </a:spcBef>
            </a:pPr>
            <a:r>
              <a:rPr sz="1100" b="1" spc="-5" dirty="0">
                <a:solidFill>
                  <a:srgbClr val="006FC0"/>
                </a:solidFill>
                <a:latin typeface="Arial"/>
                <a:cs typeface="Arial"/>
              </a:rPr>
              <a:t>0xc0008000</a:t>
            </a:r>
            <a:endParaRPr sz="1100">
              <a:latin typeface="Arial"/>
              <a:cs typeface="Arial"/>
            </a:endParaRPr>
          </a:p>
        </p:txBody>
      </p:sp>
      <p:sp>
        <p:nvSpPr>
          <p:cNvPr id="47" name="object 47"/>
          <p:cNvSpPr txBox="1"/>
          <p:nvPr/>
        </p:nvSpPr>
        <p:spPr>
          <a:xfrm>
            <a:off x="74066" y="4045077"/>
            <a:ext cx="2316480" cy="208279"/>
          </a:xfrm>
          <a:prstGeom prst="rect">
            <a:avLst/>
          </a:prstGeom>
        </p:spPr>
        <p:txBody>
          <a:bodyPr vert="horz" wrap="square" lIns="0" tIns="12700" rIns="0" bIns="0" rtlCol="0">
            <a:spAutoFit/>
          </a:bodyPr>
          <a:lstStyle/>
          <a:p>
            <a:pPr marL="38100">
              <a:lnSpc>
                <a:spcPct val="100000"/>
              </a:lnSpc>
              <a:spcBef>
                <a:spcPts val="100"/>
              </a:spcBef>
            </a:pPr>
            <a:r>
              <a:rPr sz="1650" b="1" spc="-7" baseline="10101" dirty="0">
                <a:solidFill>
                  <a:srgbClr val="006FC0"/>
                </a:solidFill>
                <a:latin typeface="Arial"/>
                <a:cs typeface="Arial"/>
              </a:rPr>
              <a:t>0xc0008000 </a:t>
            </a:r>
            <a:r>
              <a:rPr sz="1200" spc="-5" dirty="0">
                <a:latin typeface="Arial"/>
                <a:cs typeface="Arial"/>
              </a:rPr>
              <a:t>Page</a:t>
            </a:r>
            <a:r>
              <a:rPr sz="1200" spc="-30" dirty="0">
                <a:latin typeface="Arial"/>
                <a:cs typeface="Arial"/>
              </a:rPr>
              <a:t> </a:t>
            </a:r>
            <a:r>
              <a:rPr sz="1200" dirty="0">
                <a:latin typeface="Arial"/>
                <a:cs typeface="Arial"/>
              </a:rPr>
              <a:t>Frame</a:t>
            </a:r>
            <a:r>
              <a:rPr sz="1200" spc="-20" dirty="0">
                <a:latin typeface="Arial"/>
                <a:cs typeface="Arial"/>
              </a:rPr>
              <a:t> </a:t>
            </a:r>
            <a:r>
              <a:rPr sz="1200" dirty="0">
                <a:latin typeface="Arial"/>
                <a:cs typeface="Arial"/>
              </a:rPr>
              <a:t>Number</a:t>
            </a:r>
            <a:endParaRPr sz="1200">
              <a:latin typeface="Arial"/>
              <a:cs typeface="Arial"/>
            </a:endParaRPr>
          </a:p>
        </p:txBody>
      </p:sp>
      <p:sp>
        <p:nvSpPr>
          <p:cNvPr id="48" name="object 48"/>
          <p:cNvSpPr txBox="1"/>
          <p:nvPr/>
        </p:nvSpPr>
        <p:spPr>
          <a:xfrm>
            <a:off x="54660" y="4177607"/>
            <a:ext cx="582295" cy="778510"/>
          </a:xfrm>
          <a:prstGeom prst="rect">
            <a:avLst/>
          </a:prstGeom>
        </p:spPr>
        <p:txBody>
          <a:bodyPr vert="horz" wrap="square" lIns="0" tIns="6350" rIns="0" bIns="0" rtlCol="0">
            <a:spAutoFit/>
          </a:bodyPr>
          <a:lstStyle/>
          <a:p>
            <a:pPr marL="12700" marR="5080" indent="6350" algn="just">
              <a:lnSpc>
                <a:spcPct val="150900"/>
              </a:lnSpc>
              <a:spcBef>
                <a:spcPts val="50"/>
              </a:spcBef>
            </a:pPr>
            <a:r>
              <a:rPr sz="1100" b="1" spc="-10" dirty="0">
                <a:solidFill>
                  <a:srgbClr val="006FC0"/>
                </a:solidFill>
                <a:latin typeface="Arial"/>
                <a:cs typeface="Arial"/>
              </a:rPr>
              <a:t>P</a:t>
            </a:r>
            <a:r>
              <a:rPr sz="1100" b="1" spc="-20" dirty="0">
                <a:solidFill>
                  <a:srgbClr val="006FC0"/>
                </a:solidFill>
                <a:latin typeface="Arial"/>
                <a:cs typeface="Arial"/>
              </a:rPr>
              <a:t>T</a:t>
            </a:r>
            <a:r>
              <a:rPr sz="1100" b="1" spc="-10" dirty="0">
                <a:solidFill>
                  <a:srgbClr val="006FC0"/>
                </a:solidFill>
                <a:latin typeface="Arial"/>
                <a:cs typeface="Arial"/>
              </a:rPr>
              <a:t>BR</a:t>
            </a:r>
            <a:r>
              <a:rPr sz="1100" b="1" dirty="0">
                <a:solidFill>
                  <a:srgbClr val="006FC0"/>
                </a:solidFill>
                <a:latin typeface="Arial"/>
                <a:cs typeface="Arial"/>
              </a:rPr>
              <a:t>[0]  </a:t>
            </a:r>
            <a:r>
              <a:rPr sz="1100" b="1" spc="-5" dirty="0">
                <a:solidFill>
                  <a:srgbClr val="006FC0"/>
                </a:solidFill>
                <a:latin typeface="Arial"/>
                <a:cs typeface="Arial"/>
              </a:rPr>
              <a:t>P</a:t>
            </a:r>
            <a:r>
              <a:rPr sz="1100" b="1" spc="-15" dirty="0">
                <a:solidFill>
                  <a:srgbClr val="006FC0"/>
                </a:solidFill>
                <a:latin typeface="Arial"/>
                <a:cs typeface="Arial"/>
              </a:rPr>
              <a:t>T</a:t>
            </a:r>
            <a:r>
              <a:rPr sz="1100" b="1" spc="-10" dirty="0">
                <a:solidFill>
                  <a:srgbClr val="006FC0"/>
                </a:solidFill>
                <a:latin typeface="Arial"/>
                <a:cs typeface="Arial"/>
              </a:rPr>
              <a:t>BR</a:t>
            </a:r>
            <a:r>
              <a:rPr sz="1100" b="1" dirty="0">
                <a:solidFill>
                  <a:srgbClr val="006FC0"/>
                </a:solidFill>
                <a:latin typeface="Arial"/>
                <a:cs typeface="Arial"/>
              </a:rPr>
              <a:t>[1]  </a:t>
            </a:r>
            <a:r>
              <a:rPr sz="1100" b="1" spc="-5" dirty="0">
                <a:solidFill>
                  <a:srgbClr val="006FC0"/>
                </a:solidFill>
                <a:latin typeface="Arial"/>
                <a:cs typeface="Arial"/>
              </a:rPr>
              <a:t>P</a:t>
            </a:r>
            <a:r>
              <a:rPr sz="1100" b="1" spc="-15" dirty="0">
                <a:solidFill>
                  <a:srgbClr val="006FC0"/>
                </a:solidFill>
                <a:latin typeface="Arial"/>
                <a:cs typeface="Arial"/>
              </a:rPr>
              <a:t>T</a:t>
            </a:r>
            <a:r>
              <a:rPr sz="1100" b="1" spc="-10" dirty="0">
                <a:solidFill>
                  <a:srgbClr val="006FC0"/>
                </a:solidFill>
                <a:latin typeface="Arial"/>
                <a:cs typeface="Arial"/>
              </a:rPr>
              <a:t>BR</a:t>
            </a:r>
            <a:r>
              <a:rPr sz="1100" b="1" dirty="0">
                <a:solidFill>
                  <a:srgbClr val="006FC0"/>
                </a:solidFill>
                <a:latin typeface="Arial"/>
                <a:cs typeface="Arial"/>
              </a:rPr>
              <a:t>[2]</a:t>
            </a:r>
            <a:endParaRPr sz="1100">
              <a:latin typeface="Arial"/>
              <a:cs typeface="Arial"/>
            </a:endParaRPr>
          </a:p>
        </p:txBody>
      </p:sp>
      <p:sp>
        <p:nvSpPr>
          <p:cNvPr id="49" name="object 49"/>
          <p:cNvSpPr txBox="1"/>
          <p:nvPr/>
        </p:nvSpPr>
        <p:spPr>
          <a:xfrm>
            <a:off x="471322" y="5200269"/>
            <a:ext cx="165735" cy="193675"/>
          </a:xfrm>
          <a:prstGeom prst="rect">
            <a:avLst/>
          </a:prstGeom>
        </p:spPr>
        <p:txBody>
          <a:bodyPr vert="horz" wrap="square" lIns="0" tIns="12700" rIns="0" bIns="0" rtlCol="0">
            <a:spAutoFit/>
          </a:bodyPr>
          <a:lstStyle/>
          <a:p>
            <a:pPr marL="12700">
              <a:lnSpc>
                <a:spcPct val="100000"/>
              </a:lnSpc>
              <a:spcBef>
                <a:spcPts val="100"/>
              </a:spcBef>
            </a:pPr>
            <a:r>
              <a:rPr sz="1100" b="1" dirty="0">
                <a:solidFill>
                  <a:srgbClr val="006FC0"/>
                </a:solidFill>
                <a:latin typeface="Arial"/>
                <a:cs typeface="Arial"/>
              </a:rPr>
              <a:t>…</a:t>
            </a:r>
            <a:endParaRPr sz="1100">
              <a:latin typeface="Arial"/>
              <a:cs typeface="Arial"/>
            </a:endParaRPr>
          </a:p>
        </p:txBody>
      </p:sp>
      <p:graphicFrame>
        <p:nvGraphicFramePr>
          <p:cNvPr id="50" name="object 50"/>
          <p:cNvGraphicFramePr>
            <a:graphicFrameLocks noGrp="1"/>
          </p:cNvGraphicFramePr>
          <p:nvPr/>
        </p:nvGraphicFramePr>
        <p:xfrm>
          <a:off x="688848" y="4253484"/>
          <a:ext cx="2286000" cy="1371600"/>
        </p:xfrm>
        <a:graphic>
          <a:graphicData uri="http://schemas.openxmlformats.org/drawingml/2006/table">
            <a:tbl>
              <a:tblPr firstRow="1" bandRow="1">
                <a:tableStyleId>{2D5ABB26-0587-4C30-8999-92F81FD0307C}</a:tableStyleId>
              </a:tblPr>
              <a:tblGrid>
                <a:gridCol w="1828800">
                  <a:extLst>
                    <a:ext uri="{9D8B030D-6E8A-4147-A177-3AD203B41FA5}">
                      <a16:colId xmlns:a16="http://schemas.microsoft.com/office/drawing/2014/main" val="20000"/>
                    </a:ext>
                  </a:extLst>
                </a:gridCol>
                <a:gridCol w="228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tblGrid>
              <a:tr h="228600">
                <a:tc>
                  <a:txBody>
                    <a:bodyPr/>
                    <a:lstStyle/>
                    <a:p>
                      <a:pPr algn="ctr">
                        <a:lnSpc>
                          <a:spcPct val="100000"/>
                        </a:lnSpc>
                        <a:spcBef>
                          <a:spcPts val="145"/>
                        </a:spcBef>
                      </a:pPr>
                      <a:r>
                        <a:rPr sz="1200" dirty="0">
                          <a:latin typeface="Arial"/>
                          <a:cs typeface="Arial"/>
                        </a:rPr>
                        <a:t>PTE</a:t>
                      </a:r>
                      <a:endParaRPr sz="1200">
                        <a:latin typeface="Arial"/>
                        <a:cs typeface="Arial"/>
                      </a:endParaRPr>
                    </a:p>
                  </a:txBody>
                  <a:tcPr marL="0" marR="0" marT="1841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0"/>
                  </a:ext>
                </a:extLst>
              </a:tr>
              <a:tr h="228600">
                <a:tc>
                  <a:txBody>
                    <a:bodyPr/>
                    <a:lstStyle/>
                    <a:p>
                      <a:pPr algn="ctr">
                        <a:lnSpc>
                          <a:spcPct val="100000"/>
                        </a:lnSpc>
                        <a:spcBef>
                          <a:spcPts val="145"/>
                        </a:spcBef>
                      </a:pPr>
                      <a:r>
                        <a:rPr sz="1200" dirty="0">
                          <a:latin typeface="Arial"/>
                          <a:cs typeface="Arial"/>
                        </a:rPr>
                        <a:t>PTE</a:t>
                      </a:r>
                      <a:endParaRPr sz="1200">
                        <a:latin typeface="Arial"/>
                        <a:cs typeface="Arial"/>
                      </a:endParaRPr>
                    </a:p>
                  </a:txBody>
                  <a:tcPr marL="0" marR="0" marT="18415"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1"/>
                  </a:ext>
                </a:extLst>
              </a:tr>
              <a:tr h="228600">
                <a:tc>
                  <a:txBody>
                    <a:bodyPr/>
                    <a:lstStyle/>
                    <a:p>
                      <a:pPr marL="708025">
                        <a:lnSpc>
                          <a:spcPct val="100000"/>
                        </a:lnSpc>
                        <a:spcBef>
                          <a:spcPts val="260"/>
                        </a:spcBef>
                      </a:pPr>
                      <a:r>
                        <a:rPr sz="1100" b="1" spc="-5" dirty="0">
                          <a:solidFill>
                            <a:srgbClr val="006FC0"/>
                          </a:solidFill>
                          <a:latin typeface="Arial"/>
                          <a:cs typeface="Arial"/>
                        </a:rPr>
                        <a:t>0x0021b</a:t>
                      </a:r>
                      <a:endParaRPr sz="1100">
                        <a:latin typeface="Arial"/>
                        <a:cs typeface="Arial"/>
                      </a:endParaRPr>
                    </a:p>
                  </a:txBody>
                  <a:tcPr marL="0" marR="0" marT="3302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FFFFCC"/>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FFFFCC"/>
                    </a:solidFill>
                  </a:tcPr>
                </a:tc>
                <a:extLst>
                  <a:ext uri="{0D108BD9-81ED-4DB2-BD59-A6C34878D82A}">
                    <a16:rowId xmlns:a16="http://schemas.microsoft.com/office/drawing/2014/main" val="10002"/>
                  </a:ext>
                </a:extLst>
              </a:tr>
              <a:tr h="228600">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T w="38100">
                      <a:solidFill>
                        <a:srgbClr val="000000"/>
                      </a:solidFill>
                      <a:prstDash val="solid"/>
                    </a:lnT>
                    <a:lnB w="38100">
                      <a:solidFill>
                        <a:srgbClr val="000000"/>
                      </a:solidFill>
                      <a:prstDash val="solid"/>
                    </a:lnB>
                    <a:solidFill>
                      <a:srgbClr val="EBEBEB"/>
                    </a:solidFill>
                  </a:tcPr>
                </a:tc>
                <a:tc rowSpan="3" gridSpan="2">
                  <a:txBody>
                    <a:bodyPr/>
                    <a:lstStyle/>
                    <a:p>
                      <a:pPr>
                        <a:lnSpc>
                          <a:spcPct val="100000"/>
                        </a:lnSpc>
                      </a:pPr>
                      <a:endParaRPr sz="1500">
                        <a:latin typeface="Times New Roman"/>
                        <a:cs typeface="Times New Roman"/>
                      </a:endParaRPr>
                    </a:p>
                  </a:txBody>
                  <a:tcPr marL="0" marR="0" marT="0" marB="0">
                    <a:lnT w="38100">
                      <a:solidFill>
                        <a:srgbClr val="000000"/>
                      </a:solidFill>
                      <a:prstDash val="solid"/>
                    </a:lnT>
                  </a:tcPr>
                </a:tc>
                <a:tc rowSpan="3" hMerge="1">
                  <a:txBody>
                    <a:bodyPr/>
                    <a:lstStyle/>
                    <a:p>
                      <a:endParaRPr/>
                    </a:p>
                  </a:txBody>
                  <a:tcPr marL="0" marR="0" marT="0" marB="0"/>
                </a:tc>
                <a:extLst>
                  <a:ext uri="{0D108BD9-81ED-4DB2-BD59-A6C34878D82A}">
                    <a16:rowId xmlns:a16="http://schemas.microsoft.com/office/drawing/2014/main" val="10003"/>
                  </a:ext>
                </a:extLst>
              </a:tr>
              <a:tr h="228600">
                <a:tc>
                  <a:txBody>
                    <a:bodyPr/>
                    <a:lstStyle/>
                    <a:p>
                      <a:pPr marL="90805">
                        <a:lnSpc>
                          <a:spcPct val="100000"/>
                        </a:lnSpc>
                        <a:spcBef>
                          <a:spcPts val="145"/>
                        </a:spcBef>
                      </a:pPr>
                      <a:r>
                        <a:rPr sz="1200" dirty="0">
                          <a:latin typeface="Arial"/>
                          <a:cs typeface="Arial"/>
                        </a:rPr>
                        <a:t>…</a:t>
                      </a:r>
                      <a:endParaRPr sz="1200">
                        <a:latin typeface="Arial"/>
                        <a:cs typeface="Arial"/>
                      </a:endParaRPr>
                    </a:p>
                  </a:txBody>
                  <a:tcPr marL="0" marR="0" marT="18415" marB="0">
                    <a:lnL w="38100">
                      <a:solidFill>
                        <a:srgbClr val="000000"/>
                      </a:solidFill>
                      <a:prstDash val="solid"/>
                    </a:lnL>
                    <a:lnT w="38100">
                      <a:solidFill>
                        <a:srgbClr val="000000"/>
                      </a:solidFill>
                      <a:prstDash val="solid"/>
                    </a:lnT>
                    <a:lnB w="38100">
                      <a:solidFill>
                        <a:srgbClr val="000000"/>
                      </a:solidFill>
                      <a:prstDash val="solid"/>
                    </a:lnB>
                    <a:solidFill>
                      <a:srgbClr val="EBEBEB"/>
                    </a:solidFill>
                  </a:tcPr>
                </a:tc>
                <a:tc gridSpan="2" vMerge="1">
                  <a:txBody>
                    <a:bodyPr/>
                    <a:lstStyle/>
                    <a:p>
                      <a:endParaRPr/>
                    </a:p>
                  </a:txBody>
                  <a:tcPr marL="0" marR="0" marT="0" marB="0">
                    <a:lnT w="38100">
                      <a:solidFill>
                        <a:srgbClr val="000000"/>
                      </a:solidFill>
                      <a:prstDash val="solid"/>
                    </a:lnT>
                  </a:tcPr>
                </a:tc>
                <a:tc hMerge="1" vMerge="1">
                  <a:txBody>
                    <a:bodyPr/>
                    <a:lstStyle/>
                    <a:p>
                      <a:endParaRPr/>
                    </a:p>
                  </a:txBody>
                  <a:tcPr marL="0" marR="0" marT="0" marB="0"/>
                </a:tc>
                <a:extLst>
                  <a:ext uri="{0D108BD9-81ED-4DB2-BD59-A6C34878D82A}">
                    <a16:rowId xmlns:a16="http://schemas.microsoft.com/office/drawing/2014/main" val="10004"/>
                  </a:ext>
                </a:extLst>
              </a:tr>
              <a:tr h="228600">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T w="38100">
                      <a:solidFill>
                        <a:srgbClr val="000000"/>
                      </a:solidFill>
                      <a:prstDash val="solid"/>
                    </a:lnT>
                    <a:lnB w="38100">
                      <a:solidFill>
                        <a:srgbClr val="000000"/>
                      </a:solidFill>
                      <a:prstDash val="solid"/>
                    </a:lnB>
                    <a:solidFill>
                      <a:srgbClr val="EBEBEB"/>
                    </a:solidFill>
                  </a:tcPr>
                </a:tc>
                <a:tc gridSpan="2" vMerge="1">
                  <a:txBody>
                    <a:bodyPr/>
                    <a:lstStyle/>
                    <a:p>
                      <a:endParaRPr/>
                    </a:p>
                  </a:txBody>
                  <a:tcPr marL="0" marR="0" marT="0" marB="0">
                    <a:lnT w="38100">
                      <a:solidFill>
                        <a:srgbClr val="000000"/>
                      </a:solidFill>
                      <a:prstDash val="solid"/>
                    </a:lnT>
                  </a:tcPr>
                </a:tc>
                <a:tc hMerge="1" vMerge="1">
                  <a:txBody>
                    <a:bodyPr/>
                    <a:lstStyle/>
                    <a:p>
                      <a:endParaRPr/>
                    </a:p>
                  </a:txBody>
                  <a:tcPr marL="0" marR="0" marT="0" marB="0"/>
                </a:tc>
                <a:extLst>
                  <a:ext uri="{0D108BD9-81ED-4DB2-BD59-A6C34878D82A}">
                    <a16:rowId xmlns:a16="http://schemas.microsoft.com/office/drawing/2014/main" val="10005"/>
                  </a:ext>
                </a:extLst>
              </a:tr>
            </a:tbl>
          </a:graphicData>
        </a:graphic>
      </p:graphicFrame>
      <p:sp>
        <p:nvSpPr>
          <p:cNvPr id="51" name="object 51"/>
          <p:cNvSpPr txBox="1"/>
          <p:nvPr/>
        </p:nvSpPr>
        <p:spPr>
          <a:xfrm>
            <a:off x="5702808" y="4717744"/>
            <a:ext cx="556895" cy="194310"/>
          </a:xfrm>
          <a:prstGeom prst="rect">
            <a:avLst/>
          </a:prstGeom>
        </p:spPr>
        <p:txBody>
          <a:bodyPr vert="horz" wrap="square" lIns="0" tIns="13335" rIns="0" bIns="0" rtlCol="0">
            <a:spAutoFit/>
          </a:bodyPr>
          <a:lstStyle/>
          <a:p>
            <a:pPr>
              <a:lnSpc>
                <a:spcPct val="100000"/>
              </a:lnSpc>
              <a:spcBef>
                <a:spcPts val="105"/>
              </a:spcBef>
            </a:pPr>
            <a:r>
              <a:rPr sz="1100" b="1" spc="-5" dirty="0">
                <a:solidFill>
                  <a:srgbClr val="6F2F9F"/>
                </a:solidFill>
                <a:latin typeface="Arial"/>
                <a:cs typeface="Arial"/>
              </a:rPr>
              <a:t>0x00002</a:t>
            </a:r>
            <a:endParaRPr sz="1100">
              <a:latin typeface="Arial"/>
              <a:cs typeface="Arial"/>
            </a:endParaRPr>
          </a:p>
        </p:txBody>
      </p:sp>
      <p:sp>
        <p:nvSpPr>
          <p:cNvPr id="52" name="object 52"/>
          <p:cNvSpPr txBox="1"/>
          <p:nvPr/>
        </p:nvSpPr>
        <p:spPr>
          <a:xfrm>
            <a:off x="7440803" y="4717744"/>
            <a:ext cx="409575" cy="194310"/>
          </a:xfrm>
          <a:prstGeom prst="rect">
            <a:avLst/>
          </a:prstGeom>
        </p:spPr>
        <p:txBody>
          <a:bodyPr vert="horz" wrap="square" lIns="0" tIns="13335" rIns="0" bIns="0" rtlCol="0">
            <a:spAutoFit/>
          </a:bodyPr>
          <a:lstStyle/>
          <a:p>
            <a:pPr>
              <a:lnSpc>
                <a:spcPct val="100000"/>
              </a:lnSpc>
              <a:spcBef>
                <a:spcPts val="105"/>
              </a:spcBef>
            </a:pPr>
            <a:r>
              <a:rPr sz="1100" b="1" spc="-5" dirty="0">
                <a:solidFill>
                  <a:srgbClr val="6F2F9F"/>
                </a:solidFill>
                <a:latin typeface="Arial"/>
                <a:cs typeface="Arial"/>
              </a:rPr>
              <a:t>0x2d8</a:t>
            </a:r>
            <a:endParaRPr sz="1100">
              <a:latin typeface="Arial"/>
              <a:cs typeface="Arial"/>
            </a:endParaRPr>
          </a:p>
        </p:txBody>
      </p:sp>
      <p:graphicFrame>
        <p:nvGraphicFramePr>
          <p:cNvPr id="53" name="object 53"/>
          <p:cNvGraphicFramePr>
            <a:graphicFrameLocks noGrp="1"/>
          </p:cNvGraphicFramePr>
          <p:nvPr/>
        </p:nvGraphicFramePr>
        <p:xfrm>
          <a:off x="4678679" y="6320028"/>
          <a:ext cx="3775075" cy="381000"/>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565275">
                  <a:extLst>
                    <a:ext uri="{9D8B030D-6E8A-4147-A177-3AD203B41FA5}">
                      <a16:colId xmlns:a16="http://schemas.microsoft.com/office/drawing/2014/main" val="20002"/>
                    </a:ext>
                  </a:extLst>
                </a:gridCol>
              </a:tblGrid>
              <a:tr h="381000">
                <a:tc>
                  <a:txBody>
                    <a:bodyPr/>
                    <a:lstStyle/>
                    <a:p>
                      <a:pPr marL="91440">
                        <a:lnSpc>
                          <a:spcPct val="100000"/>
                        </a:lnSpc>
                        <a:spcBef>
                          <a:spcPts val="625"/>
                        </a:spcBef>
                      </a:pPr>
                      <a:r>
                        <a:rPr sz="1400" spc="-5" dirty="0">
                          <a:latin typeface="Arial"/>
                          <a:cs typeface="Arial"/>
                        </a:rPr>
                        <a:t>00</a:t>
                      </a:r>
                      <a:endParaRPr sz="1400">
                        <a:latin typeface="Arial"/>
                        <a:cs typeface="Arial"/>
                      </a:endParaRPr>
                    </a:p>
                  </a:txBody>
                  <a:tcPr marL="0" marR="0" marT="793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9D9D9"/>
                    </a:solidFill>
                  </a:tcPr>
                </a:tc>
                <a:tc>
                  <a:txBody>
                    <a:bodyPr/>
                    <a:lstStyle/>
                    <a:p>
                      <a:pPr marL="711835">
                        <a:lnSpc>
                          <a:spcPts val="865"/>
                        </a:lnSpc>
                      </a:pPr>
                      <a:r>
                        <a:rPr sz="1100" b="1" spc="-5" dirty="0">
                          <a:solidFill>
                            <a:srgbClr val="006FC0"/>
                          </a:solidFill>
                          <a:latin typeface="Arial"/>
                          <a:cs typeface="Arial"/>
                        </a:rPr>
                        <a:t>0x0021b</a:t>
                      </a:r>
                      <a:endParaRPr sz="1100">
                        <a:latin typeface="Arial"/>
                        <a:cs typeface="Arial"/>
                      </a:endParaRPr>
                    </a:p>
                    <a:p>
                      <a:pPr marL="337820">
                        <a:lnSpc>
                          <a:spcPts val="1440"/>
                        </a:lnSpc>
                      </a:pPr>
                      <a:r>
                        <a:rPr sz="1400" spc="-5" dirty="0">
                          <a:latin typeface="Arial"/>
                          <a:cs typeface="Arial"/>
                        </a:rPr>
                        <a:t>Phys.</a:t>
                      </a:r>
                      <a:r>
                        <a:rPr sz="1400" spc="-30" dirty="0">
                          <a:latin typeface="Arial"/>
                          <a:cs typeface="Arial"/>
                        </a:rPr>
                        <a:t> </a:t>
                      </a:r>
                      <a:r>
                        <a:rPr sz="1400" spc="-5" dirty="0">
                          <a:latin typeface="Arial"/>
                          <a:cs typeface="Arial"/>
                        </a:rPr>
                        <a:t>Frame</a:t>
                      </a:r>
                      <a:r>
                        <a:rPr sz="1400" spc="-40" dirty="0">
                          <a:latin typeface="Arial"/>
                          <a:cs typeface="Arial"/>
                        </a:rPr>
                        <a:t> </a:t>
                      </a:r>
                      <a:r>
                        <a:rPr sz="1400" dirty="0">
                          <a:latin typeface="Arial"/>
                          <a:cs typeface="Arial"/>
                        </a:rPr>
                        <a:t>#</a:t>
                      </a:r>
                      <a:endParaRPr sz="1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CC"/>
                    </a:solidFill>
                  </a:tcPr>
                </a:tc>
                <a:tc>
                  <a:txBody>
                    <a:bodyPr/>
                    <a:lstStyle/>
                    <a:p>
                      <a:pPr marR="65405" algn="ctr">
                        <a:lnSpc>
                          <a:spcPts val="890"/>
                        </a:lnSpc>
                      </a:pPr>
                      <a:r>
                        <a:rPr sz="1100" b="1" spc="-5" dirty="0">
                          <a:solidFill>
                            <a:srgbClr val="006FC0"/>
                          </a:solidFill>
                          <a:latin typeface="Arial"/>
                          <a:cs typeface="Arial"/>
                        </a:rPr>
                        <a:t>0x2d8</a:t>
                      </a:r>
                      <a:endParaRPr sz="1100">
                        <a:latin typeface="Arial"/>
                        <a:cs typeface="Arial"/>
                      </a:endParaRPr>
                    </a:p>
                    <a:p>
                      <a:pPr marR="27305" algn="ctr">
                        <a:lnSpc>
                          <a:spcPts val="1415"/>
                        </a:lnSpc>
                      </a:pPr>
                      <a:r>
                        <a:rPr sz="1400" spc="-5" dirty="0">
                          <a:latin typeface="Arial"/>
                          <a:cs typeface="Arial"/>
                        </a:rPr>
                        <a:t>Offset</a:t>
                      </a:r>
                      <a:r>
                        <a:rPr sz="1400" spc="-60" dirty="0">
                          <a:latin typeface="Arial"/>
                          <a:cs typeface="Arial"/>
                        </a:rPr>
                        <a:t> </a:t>
                      </a:r>
                      <a:r>
                        <a:rPr sz="1400" spc="-5" dirty="0">
                          <a:latin typeface="Arial"/>
                          <a:cs typeface="Arial"/>
                        </a:rPr>
                        <a:t>w/in</a:t>
                      </a:r>
                      <a:r>
                        <a:rPr sz="1400" spc="-30" dirty="0">
                          <a:latin typeface="Arial"/>
                          <a:cs typeface="Arial"/>
                        </a:rPr>
                        <a:t> </a:t>
                      </a:r>
                      <a:r>
                        <a:rPr sz="1400" dirty="0">
                          <a:latin typeface="Arial"/>
                          <a:cs typeface="Arial"/>
                        </a:rPr>
                        <a:t>page</a:t>
                      </a:r>
                      <a:endParaRPr sz="1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DDDDD"/>
                    </a:solidFill>
                  </a:tcPr>
                </a:tc>
                <a:extLst>
                  <a:ext uri="{0D108BD9-81ED-4DB2-BD59-A6C34878D82A}">
                    <a16:rowId xmlns:a16="http://schemas.microsoft.com/office/drawing/2014/main" val="10000"/>
                  </a:ext>
                </a:extLst>
              </a:tr>
            </a:tbl>
          </a:graphicData>
        </a:graphic>
      </p:graphicFrame>
      <p:sp>
        <p:nvSpPr>
          <p:cNvPr id="54" name="object 24">
            <a:extLst>
              <a:ext uri="{FF2B5EF4-FFF2-40B4-BE49-F238E27FC236}">
                <a16:creationId xmlns:a16="http://schemas.microsoft.com/office/drawing/2014/main" id="{74E0B34B-129D-4972-80D5-75A86C393C9E}"/>
              </a:ext>
            </a:extLst>
          </p:cNvPr>
          <p:cNvSpPr txBox="1"/>
          <p:nvPr/>
        </p:nvSpPr>
        <p:spPr>
          <a:xfrm>
            <a:off x="5170098" y="568757"/>
            <a:ext cx="3578365" cy="579646"/>
          </a:xfrm>
          <a:prstGeom prst="rect">
            <a:avLst/>
          </a:prstGeom>
        </p:spPr>
        <p:txBody>
          <a:bodyPr vert="horz" wrap="square" lIns="0" tIns="12700" rIns="0" bIns="0" rtlCol="0">
            <a:spAutoFit/>
          </a:bodyPr>
          <a:lstStyle/>
          <a:p>
            <a:pPr>
              <a:lnSpc>
                <a:spcPct val="100000"/>
              </a:lnSpc>
              <a:spcBef>
                <a:spcPts val="100"/>
              </a:spcBef>
            </a:pPr>
            <a:r>
              <a:rPr b="1" dirty="0">
                <a:solidFill>
                  <a:srgbClr val="7030A0"/>
                </a:solidFill>
                <a:latin typeface="微软雅黑" panose="020B0503020204020204" pitchFamily="34" charset="-122"/>
                <a:ea typeface="微软雅黑" panose="020B0503020204020204" pitchFamily="34" charset="-122"/>
                <a:cs typeface="Arial"/>
              </a:rPr>
              <a:t>PTBR</a:t>
            </a:r>
            <a:r>
              <a:rPr b="1" spc="-15" dirty="0">
                <a:solidFill>
                  <a:srgbClr val="7030A0"/>
                </a:solidFill>
                <a:latin typeface="微软雅黑" panose="020B0503020204020204" pitchFamily="34" charset="-122"/>
                <a:ea typeface="微软雅黑" panose="020B0503020204020204" pitchFamily="34" charset="-122"/>
                <a:cs typeface="Arial"/>
              </a:rPr>
              <a:t> </a:t>
            </a:r>
            <a:r>
              <a:rPr b="1" dirty="0">
                <a:solidFill>
                  <a:srgbClr val="7030A0"/>
                </a:solidFill>
                <a:latin typeface="微软雅黑" panose="020B0503020204020204" pitchFamily="34" charset="-122"/>
                <a:ea typeface="微软雅黑" panose="020B0503020204020204" pitchFamily="34" charset="-122"/>
                <a:cs typeface="Arial"/>
              </a:rPr>
              <a:t>=</a:t>
            </a:r>
            <a:r>
              <a:rPr b="1" spc="-20" dirty="0">
                <a:solidFill>
                  <a:srgbClr val="7030A0"/>
                </a:solidFill>
                <a:latin typeface="微软雅黑" panose="020B0503020204020204" pitchFamily="34" charset="-122"/>
                <a:ea typeface="微软雅黑" panose="020B0503020204020204" pitchFamily="34" charset="-122"/>
                <a:cs typeface="Arial"/>
              </a:rPr>
              <a:t> </a:t>
            </a:r>
            <a:r>
              <a:rPr b="1" dirty="0">
                <a:solidFill>
                  <a:srgbClr val="7030A0"/>
                </a:solidFill>
                <a:latin typeface="微软雅黑" panose="020B0503020204020204" pitchFamily="34" charset="-122"/>
                <a:ea typeface="微软雅黑" panose="020B0503020204020204" pitchFamily="34" charset="-122"/>
                <a:cs typeface="Arial"/>
              </a:rPr>
              <a:t>Page</a:t>
            </a:r>
            <a:r>
              <a:rPr b="1" spc="-50" dirty="0">
                <a:solidFill>
                  <a:srgbClr val="7030A0"/>
                </a:solidFill>
                <a:latin typeface="微软雅黑" panose="020B0503020204020204" pitchFamily="34" charset="-122"/>
                <a:ea typeface="微软雅黑" panose="020B0503020204020204" pitchFamily="34" charset="-122"/>
                <a:cs typeface="Arial"/>
              </a:rPr>
              <a:t> </a:t>
            </a:r>
            <a:r>
              <a:rPr b="1" spc="-35" dirty="0">
                <a:solidFill>
                  <a:srgbClr val="7030A0"/>
                </a:solidFill>
                <a:latin typeface="微软雅黑" panose="020B0503020204020204" pitchFamily="34" charset="-122"/>
                <a:ea typeface="微软雅黑" panose="020B0503020204020204" pitchFamily="34" charset="-122"/>
                <a:cs typeface="Arial"/>
              </a:rPr>
              <a:t>Table</a:t>
            </a:r>
            <a:r>
              <a:rPr b="1" spc="-30" dirty="0">
                <a:solidFill>
                  <a:srgbClr val="7030A0"/>
                </a:solidFill>
                <a:latin typeface="微软雅黑" panose="020B0503020204020204" pitchFamily="34" charset="-122"/>
                <a:ea typeface="微软雅黑" panose="020B0503020204020204" pitchFamily="34" charset="-122"/>
                <a:cs typeface="Arial"/>
              </a:rPr>
              <a:t> </a:t>
            </a:r>
            <a:r>
              <a:rPr b="1" dirty="0">
                <a:solidFill>
                  <a:srgbClr val="7030A0"/>
                </a:solidFill>
                <a:latin typeface="微软雅黑" panose="020B0503020204020204" pitchFamily="34" charset="-122"/>
                <a:ea typeface="微软雅黑" panose="020B0503020204020204" pitchFamily="34" charset="-122"/>
                <a:cs typeface="Arial"/>
              </a:rPr>
              <a:t>Base</a:t>
            </a:r>
            <a:r>
              <a:rPr b="1" spc="-25" dirty="0">
                <a:solidFill>
                  <a:srgbClr val="7030A0"/>
                </a:solidFill>
                <a:latin typeface="微软雅黑" panose="020B0503020204020204" pitchFamily="34" charset="-122"/>
                <a:ea typeface="微软雅黑" panose="020B0503020204020204" pitchFamily="34" charset="-122"/>
                <a:cs typeface="Arial"/>
              </a:rPr>
              <a:t> </a:t>
            </a:r>
            <a:r>
              <a:rPr b="1" spc="-5" dirty="0">
                <a:solidFill>
                  <a:srgbClr val="7030A0"/>
                </a:solidFill>
                <a:latin typeface="微软雅黑" panose="020B0503020204020204" pitchFamily="34" charset="-122"/>
                <a:ea typeface="微软雅黑" panose="020B0503020204020204" pitchFamily="34" charset="-122"/>
                <a:cs typeface="Arial"/>
              </a:rPr>
              <a:t>Reg</a:t>
            </a:r>
            <a:endParaRPr lang="en-US" altLang="zh-CN" b="1" spc="-5" dirty="0">
              <a:solidFill>
                <a:srgbClr val="7030A0"/>
              </a:solidFill>
              <a:latin typeface="微软雅黑" panose="020B0503020204020204" pitchFamily="34" charset="-122"/>
              <a:ea typeface="微软雅黑" panose="020B0503020204020204" pitchFamily="34" charset="-122"/>
              <a:cs typeface="Arial"/>
            </a:endParaRPr>
          </a:p>
          <a:p>
            <a:pPr>
              <a:lnSpc>
                <a:spcPct val="100000"/>
              </a:lnSpc>
              <a:spcBef>
                <a:spcPts val="100"/>
              </a:spcBef>
            </a:pPr>
            <a:r>
              <a:rPr lang="en-US" altLang="zh-CN" b="1" spc="-5" dirty="0">
                <a:solidFill>
                  <a:srgbClr val="7030A0"/>
                </a:solidFill>
                <a:latin typeface="微软雅黑" panose="020B0503020204020204" pitchFamily="34" charset="-122"/>
                <a:ea typeface="微软雅黑" panose="020B0503020204020204" pitchFamily="34" charset="-122"/>
                <a:cs typeface="Arial"/>
              </a:rPr>
              <a:t>(</a:t>
            </a:r>
            <a:r>
              <a:rPr lang="zh-CN" altLang="en-US" b="1" spc="-5" dirty="0">
                <a:solidFill>
                  <a:srgbClr val="7030A0"/>
                </a:solidFill>
                <a:latin typeface="微软雅黑" panose="020B0503020204020204" pitchFamily="34" charset="-122"/>
                <a:ea typeface="微软雅黑" panose="020B0503020204020204" pitchFamily="34" charset="-122"/>
                <a:cs typeface="Calibri"/>
              </a:rPr>
              <a:t>页表基地址寄存器</a:t>
            </a:r>
            <a:r>
              <a:rPr lang="en-US" altLang="zh-CN" b="1" spc="-5" dirty="0">
                <a:solidFill>
                  <a:srgbClr val="7030A0"/>
                </a:solidFill>
                <a:latin typeface="微软雅黑" panose="020B0503020204020204" pitchFamily="34" charset="-122"/>
                <a:ea typeface="微软雅黑" panose="020B0503020204020204" pitchFamily="34" charset="-122"/>
                <a:cs typeface="Arial"/>
              </a:rPr>
              <a:t>)</a:t>
            </a:r>
            <a:r>
              <a:rPr b="1" spc="-5" dirty="0">
                <a:solidFill>
                  <a:srgbClr val="7030A0"/>
                </a:solidFill>
                <a:latin typeface="微软雅黑" panose="020B0503020204020204" pitchFamily="34" charset="-122"/>
                <a:ea typeface="微软雅黑" panose="020B0503020204020204" pitchFamily="34" charset="-122"/>
                <a:cs typeface="Arial"/>
              </a:rPr>
              <a:t>.</a:t>
            </a:r>
            <a:endParaRPr b="1" dirty="0">
              <a:solidFill>
                <a:srgbClr val="7030A0"/>
              </a:solidFill>
              <a:latin typeface="微软雅黑" panose="020B0503020204020204" pitchFamily="34" charset="-122"/>
              <a:ea typeface="微软雅黑" panose="020B0503020204020204" pitchFamily="34" charset="-122"/>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0691" name="Rectangle 3"/>
          <p:cNvSpPr>
            <a:spLocks noGrp="1" noChangeArrowheads="1"/>
          </p:cNvSpPr>
          <p:nvPr>
            <p:ph type="title"/>
          </p:nvPr>
        </p:nvSpPr>
        <p:spPr>
          <a:xfrm>
            <a:off x="762000" y="228600"/>
            <a:ext cx="7781636" cy="582211"/>
          </a:xfrm>
          <a:noFill/>
          <a:ln/>
        </p:spPr>
        <p:txBody>
          <a:bodyPr lIns="90488" tIns="44450" rIns="90488" bIns="44450"/>
          <a:lstStyle/>
          <a:p>
            <a:r>
              <a:rPr lang="en-US" altLang="ko-KR" sz="3200" b="1" dirty="0">
                <a:solidFill>
                  <a:srgbClr val="C00000"/>
                </a:solidFill>
                <a:latin typeface="+mn-lt"/>
                <a:ea typeface="+mn-ea"/>
                <a:cs typeface="+mn-cs"/>
              </a:rPr>
              <a:t>Private Address Space per User</a:t>
            </a:r>
          </a:p>
        </p:txBody>
      </p:sp>
      <p:sp>
        <p:nvSpPr>
          <p:cNvPr id="50" name="Slide Number Placeholder 5"/>
          <p:cNvSpPr>
            <a:spLocks noGrp="1"/>
          </p:cNvSpPr>
          <p:nvPr>
            <p:ph type="sldNum" sz="quarter" idx="12"/>
          </p:nvPr>
        </p:nvSpPr>
        <p:spPr/>
        <p:txBody>
          <a:bodyPr/>
          <a:lstStyle/>
          <a:p>
            <a:endParaRPr lang="en-US" dirty="0">
              <a:solidFill>
                <a:srgbClr val="FBBA03"/>
              </a:solidFill>
            </a:endParaRPr>
          </a:p>
        </p:txBody>
      </p:sp>
      <p:sp>
        <p:nvSpPr>
          <p:cNvPr id="1650710" name="Rectangle 22"/>
          <p:cNvSpPr>
            <a:spLocks noChangeArrowheads="1"/>
          </p:cNvSpPr>
          <p:nvPr/>
        </p:nvSpPr>
        <p:spPr bwMode="auto">
          <a:xfrm>
            <a:off x="533400" y="2057400"/>
            <a:ext cx="2209800"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a:spcBef>
                <a:spcPct val="0"/>
              </a:spcBef>
            </a:pPr>
            <a:r>
              <a:rPr lang="en-US" altLang="ko-KR" sz="1800" dirty="0">
                <a:solidFill>
                  <a:srgbClr val="000000"/>
                </a:solidFill>
                <a:latin typeface="Calibri"/>
                <a:ea typeface="굴림" charset="-127"/>
                <a:cs typeface="굴림" charset="-127"/>
              </a:rPr>
              <a:t>Virtual Address Space Pages for Job 1</a:t>
            </a:r>
          </a:p>
        </p:txBody>
      </p:sp>
      <p:sp>
        <p:nvSpPr>
          <p:cNvPr id="1650711" name="Rectangle 23"/>
          <p:cNvSpPr>
            <a:spLocks noChangeArrowheads="1"/>
          </p:cNvSpPr>
          <p:nvPr/>
        </p:nvSpPr>
        <p:spPr bwMode="auto">
          <a:xfrm>
            <a:off x="3200400" y="2057400"/>
            <a:ext cx="1200412" cy="643766"/>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a:spcBef>
                <a:spcPct val="0"/>
              </a:spcBef>
            </a:pPr>
            <a:r>
              <a:rPr lang="en-US" altLang="ko-KR" sz="1800" dirty="0">
                <a:solidFill>
                  <a:srgbClr val="000000"/>
                </a:solidFill>
                <a:latin typeface="Calibri"/>
                <a:ea typeface="굴림" charset="-127"/>
                <a:cs typeface="굴림" charset="-127"/>
              </a:rPr>
              <a:t>Page Table </a:t>
            </a:r>
          </a:p>
          <a:p>
            <a:pPr algn="ctr">
              <a:spcBef>
                <a:spcPct val="0"/>
              </a:spcBef>
            </a:pPr>
            <a:r>
              <a:rPr lang="en-US" altLang="ko-KR" sz="1800" dirty="0">
                <a:solidFill>
                  <a:srgbClr val="000000"/>
                </a:solidFill>
                <a:latin typeface="Calibri"/>
                <a:ea typeface="굴림" charset="-127"/>
                <a:cs typeface="굴림" charset="-127"/>
              </a:rPr>
              <a:t>for Job 1</a:t>
            </a:r>
          </a:p>
        </p:txBody>
      </p:sp>
      <p:sp>
        <p:nvSpPr>
          <p:cNvPr id="52" name="Rectangle 23"/>
          <p:cNvSpPr>
            <a:spLocks noChangeArrowheads="1"/>
          </p:cNvSpPr>
          <p:nvPr/>
        </p:nvSpPr>
        <p:spPr bwMode="auto">
          <a:xfrm>
            <a:off x="7509211" y="2209800"/>
            <a:ext cx="1634789" cy="1197764"/>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a:spcBef>
                <a:spcPct val="0"/>
              </a:spcBef>
            </a:pPr>
            <a:r>
              <a:rPr lang="en-US" altLang="ko-KR" sz="2400" dirty="0">
                <a:solidFill>
                  <a:srgbClr val="000000"/>
                </a:solidFill>
                <a:latin typeface="Calibri"/>
                <a:ea typeface="굴림" charset="-127"/>
                <a:cs typeface="굴림" charset="-127"/>
              </a:rPr>
              <a:t>Physical Memory</a:t>
            </a:r>
          </a:p>
          <a:p>
            <a:pPr algn="ctr">
              <a:spcBef>
                <a:spcPct val="0"/>
              </a:spcBef>
            </a:pPr>
            <a:r>
              <a:rPr lang="en-US" altLang="ko-KR" sz="2400" dirty="0">
                <a:solidFill>
                  <a:srgbClr val="000000"/>
                </a:solidFill>
                <a:latin typeface="Calibri"/>
                <a:ea typeface="굴림" charset="-127"/>
                <a:cs typeface="굴림" charset="-127"/>
              </a:rPr>
              <a:t>Pages</a:t>
            </a:r>
          </a:p>
        </p:txBody>
      </p:sp>
      <p:grpSp>
        <p:nvGrpSpPr>
          <p:cNvPr id="5" name="Group 4"/>
          <p:cNvGrpSpPr/>
          <p:nvPr/>
        </p:nvGrpSpPr>
        <p:grpSpPr>
          <a:xfrm>
            <a:off x="1066800" y="1066800"/>
            <a:ext cx="1219200" cy="914400"/>
            <a:chOff x="1066800" y="3124200"/>
            <a:chExt cx="1219200" cy="914400"/>
          </a:xfrm>
          <a:solidFill>
            <a:schemeClr val="accent5">
              <a:lumMod val="60000"/>
              <a:lumOff val="40000"/>
            </a:schemeClr>
          </a:solidFill>
        </p:grpSpPr>
        <p:sp>
          <p:nvSpPr>
            <p:cNvPr id="4" name="Rectangle 3"/>
            <p:cNvSpPr/>
            <p:nvPr/>
          </p:nvSpPr>
          <p:spPr>
            <a:xfrm>
              <a:off x="1066800" y="31242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0</a:t>
              </a:r>
            </a:p>
          </p:txBody>
        </p:sp>
        <p:sp>
          <p:nvSpPr>
            <p:cNvPr id="55" name="Rectangle 54"/>
            <p:cNvSpPr/>
            <p:nvPr/>
          </p:nvSpPr>
          <p:spPr>
            <a:xfrm>
              <a:off x="1066800" y="33528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1</a:t>
              </a:r>
            </a:p>
          </p:txBody>
        </p:sp>
        <p:sp>
          <p:nvSpPr>
            <p:cNvPr id="56" name="Rectangle 55"/>
            <p:cNvSpPr/>
            <p:nvPr/>
          </p:nvSpPr>
          <p:spPr>
            <a:xfrm>
              <a:off x="1066800" y="35814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2</a:t>
              </a:r>
            </a:p>
          </p:txBody>
        </p:sp>
        <p:sp>
          <p:nvSpPr>
            <p:cNvPr id="57" name="Rectangle 56"/>
            <p:cNvSpPr/>
            <p:nvPr/>
          </p:nvSpPr>
          <p:spPr>
            <a:xfrm>
              <a:off x="1066800" y="38100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3</a:t>
              </a:r>
            </a:p>
          </p:txBody>
        </p:sp>
      </p:grpSp>
      <p:grpSp>
        <p:nvGrpSpPr>
          <p:cNvPr id="58" name="Group 57"/>
          <p:cNvGrpSpPr/>
          <p:nvPr/>
        </p:nvGrpSpPr>
        <p:grpSpPr>
          <a:xfrm>
            <a:off x="2971800" y="1066800"/>
            <a:ext cx="304800" cy="914400"/>
            <a:chOff x="1066800" y="3124200"/>
            <a:chExt cx="1219200" cy="914400"/>
          </a:xfrm>
        </p:grpSpPr>
        <p:sp>
          <p:nvSpPr>
            <p:cNvPr id="59" name="Rectangle 58"/>
            <p:cNvSpPr/>
            <p:nvPr/>
          </p:nvSpPr>
          <p:spPr>
            <a:xfrm>
              <a:off x="1066800" y="3124200"/>
              <a:ext cx="1219200" cy="228600"/>
            </a:xfrm>
            <a:prstGeom prst="rect">
              <a:avLst/>
            </a:prstGeom>
            <a:solidFill>
              <a:schemeClr val="bg1"/>
            </a:solidFill>
            <a:ln w="12700">
              <a:no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0</a:t>
              </a:r>
            </a:p>
          </p:txBody>
        </p:sp>
        <p:sp>
          <p:nvSpPr>
            <p:cNvPr id="60" name="Rectangle 59"/>
            <p:cNvSpPr/>
            <p:nvPr/>
          </p:nvSpPr>
          <p:spPr>
            <a:xfrm>
              <a:off x="1066800" y="3352800"/>
              <a:ext cx="1219200" cy="228600"/>
            </a:xfrm>
            <a:prstGeom prst="rect">
              <a:avLst/>
            </a:prstGeom>
            <a:solidFill>
              <a:schemeClr val="bg1"/>
            </a:solidFill>
            <a:ln w="12700">
              <a:no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1</a:t>
              </a:r>
            </a:p>
          </p:txBody>
        </p:sp>
        <p:sp>
          <p:nvSpPr>
            <p:cNvPr id="61" name="Rectangle 60"/>
            <p:cNvSpPr/>
            <p:nvPr/>
          </p:nvSpPr>
          <p:spPr>
            <a:xfrm>
              <a:off x="1066800" y="3581400"/>
              <a:ext cx="1219200" cy="228600"/>
            </a:xfrm>
            <a:prstGeom prst="rect">
              <a:avLst/>
            </a:prstGeom>
            <a:solidFill>
              <a:schemeClr val="bg1"/>
            </a:solidFill>
            <a:ln w="12700">
              <a:no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2</a:t>
              </a:r>
            </a:p>
          </p:txBody>
        </p:sp>
        <p:sp>
          <p:nvSpPr>
            <p:cNvPr id="62" name="Rectangle 61"/>
            <p:cNvSpPr/>
            <p:nvPr/>
          </p:nvSpPr>
          <p:spPr>
            <a:xfrm>
              <a:off x="1066800" y="3810000"/>
              <a:ext cx="1219200" cy="228600"/>
            </a:xfrm>
            <a:prstGeom prst="rect">
              <a:avLst/>
            </a:prstGeom>
            <a:solidFill>
              <a:schemeClr val="bg1"/>
            </a:solidFill>
            <a:ln w="12700">
              <a:no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3</a:t>
              </a:r>
            </a:p>
          </p:txBody>
        </p:sp>
      </p:grpSp>
      <p:grpSp>
        <p:nvGrpSpPr>
          <p:cNvPr id="63" name="Group 62"/>
          <p:cNvGrpSpPr/>
          <p:nvPr/>
        </p:nvGrpSpPr>
        <p:grpSpPr>
          <a:xfrm>
            <a:off x="3276600" y="1066800"/>
            <a:ext cx="1219200" cy="914400"/>
            <a:chOff x="1066800" y="3124200"/>
            <a:chExt cx="1219200" cy="914400"/>
          </a:xfrm>
          <a:solidFill>
            <a:srgbClr val="BFF944"/>
          </a:solidFill>
        </p:grpSpPr>
        <p:sp>
          <p:nvSpPr>
            <p:cNvPr id="64" name="Rectangle 63"/>
            <p:cNvSpPr/>
            <p:nvPr/>
          </p:nvSpPr>
          <p:spPr>
            <a:xfrm>
              <a:off x="1066800" y="31242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65" name="Rectangle 64"/>
            <p:cNvSpPr/>
            <p:nvPr/>
          </p:nvSpPr>
          <p:spPr>
            <a:xfrm>
              <a:off x="1066800" y="33528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66" name="Rectangle 65"/>
            <p:cNvSpPr/>
            <p:nvPr/>
          </p:nvSpPr>
          <p:spPr>
            <a:xfrm>
              <a:off x="1066800" y="35814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67" name="Rectangle 66"/>
            <p:cNvSpPr/>
            <p:nvPr/>
          </p:nvSpPr>
          <p:spPr>
            <a:xfrm>
              <a:off x="1066800" y="38100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grpSp>
      <p:sp>
        <p:nvSpPr>
          <p:cNvPr id="1650714" name="Line 26"/>
          <p:cNvSpPr>
            <a:spLocks noChangeShapeType="1"/>
          </p:cNvSpPr>
          <p:nvPr/>
        </p:nvSpPr>
        <p:spPr bwMode="auto">
          <a:xfrm>
            <a:off x="4343401" y="1143000"/>
            <a:ext cx="2133600" cy="381000"/>
          </a:xfrm>
          <a:prstGeom prst="line">
            <a:avLst/>
          </a:prstGeom>
          <a:noFill/>
          <a:ln w="25400">
            <a:solidFill>
              <a:schemeClr val="tx1"/>
            </a:solidFill>
            <a:round/>
            <a:headEnd/>
            <a:tailEnd type="triangle" w="lg" len="lg"/>
          </a:ln>
          <a:effectLst/>
        </p:spPr>
        <p:txBody>
          <a:bodyPr wrap="none" anchor="ctr">
            <a:prstTxWarp prst="textNoShape">
              <a:avLst/>
            </a:prstTxWarp>
          </a:bodyPr>
          <a:lstStyle/>
          <a:p>
            <a:pPr algn="ctr"/>
            <a:endParaRPr lang="en-US" dirty="0">
              <a:solidFill>
                <a:srgbClr val="000000"/>
              </a:solidFill>
              <a:latin typeface="Calibri"/>
              <a:ea typeface="ＭＳ Ｐゴシック"/>
              <a:cs typeface="ＭＳ Ｐゴシック"/>
            </a:endParaRPr>
          </a:p>
        </p:txBody>
      </p:sp>
      <p:sp>
        <p:nvSpPr>
          <p:cNvPr id="1650713" name="Line 25"/>
          <p:cNvSpPr>
            <a:spLocks noChangeShapeType="1"/>
          </p:cNvSpPr>
          <p:nvPr/>
        </p:nvSpPr>
        <p:spPr bwMode="auto">
          <a:xfrm flipV="1">
            <a:off x="4343400" y="1054100"/>
            <a:ext cx="2130425" cy="393700"/>
          </a:xfrm>
          <a:prstGeom prst="line">
            <a:avLst/>
          </a:prstGeom>
          <a:noFill/>
          <a:ln w="25400">
            <a:solidFill>
              <a:schemeClr val="tx1"/>
            </a:solidFill>
            <a:round/>
            <a:headEnd/>
            <a:tailEnd type="triangle" w="lg" len="lg"/>
          </a:ln>
          <a:effectLst/>
        </p:spPr>
        <p:txBody>
          <a:bodyPr wrap="none" anchor="ctr">
            <a:prstTxWarp prst="textNoShape">
              <a:avLst/>
            </a:prstTxWarp>
          </a:bodyPr>
          <a:lstStyle/>
          <a:p>
            <a:pPr algn="ctr"/>
            <a:endParaRPr lang="en-US" dirty="0">
              <a:solidFill>
                <a:srgbClr val="000000"/>
              </a:solidFill>
              <a:latin typeface="Calibri"/>
              <a:ea typeface="ＭＳ Ｐゴシック"/>
              <a:cs typeface="ＭＳ Ｐゴシック"/>
            </a:endParaRPr>
          </a:p>
        </p:txBody>
      </p:sp>
      <p:sp>
        <p:nvSpPr>
          <p:cNvPr id="1650712" name="Line 24"/>
          <p:cNvSpPr>
            <a:spLocks noChangeShapeType="1"/>
          </p:cNvSpPr>
          <p:nvPr/>
        </p:nvSpPr>
        <p:spPr bwMode="auto">
          <a:xfrm>
            <a:off x="4343400" y="1600200"/>
            <a:ext cx="2133600" cy="1295400"/>
          </a:xfrm>
          <a:prstGeom prst="line">
            <a:avLst/>
          </a:prstGeom>
          <a:noFill/>
          <a:ln w="25400">
            <a:solidFill>
              <a:schemeClr val="tx1"/>
            </a:solidFill>
            <a:round/>
            <a:headEnd/>
            <a:tailEnd type="triangle" w="lg" len="lg"/>
          </a:ln>
          <a:effectLst/>
        </p:spPr>
        <p:txBody>
          <a:bodyPr wrap="none" anchor="ctr">
            <a:prstTxWarp prst="textNoShape">
              <a:avLst/>
            </a:prstTxWarp>
          </a:bodyPr>
          <a:lstStyle/>
          <a:p>
            <a:pPr algn="ctr"/>
            <a:endParaRPr lang="en-US" dirty="0">
              <a:solidFill>
                <a:srgbClr val="000000"/>
              </a:solidFill>
              <a:latin typeface="Calibri"/>
              <a:ea typeface="ＭＳ Ｐゴシック"/>
              <a:cs typeface="ＭＳ Ｐゴシック"/>
            </a:endParaRPr>
          </a:p>
        </p:txBody>
      </p:sp>
      <p:sp>
        <p:nvSpPr>
          <p:cNvPr id="1650715" name="Line 27"/>
          <p:cNvSpPr>
            <a:spLocks noChangeShapeType="1"/>
          </p:cNvSpPr>
          <p:nvPr/>
        </p:nvSpPr>
        <p:spPr bwMode="auto">
          <a:xfrm>
            <a:off x="4343400" y="1905000"/>
            <a:ext cx="2133600" cy="304800"/>
          </a:xfrm>
          <a:prstGeom prst="line">
            <a:avLst/>
          </a:prstGeom>
          <a:noFill/>
          <a:ln w="25400">
            <a:solidFill>
              <a:schemeClr val="tx1"/>
            </a:solidFill>
            <a:round/>
            <a:headEnd/>
            <a:tailEnd type="triangle" w="lg" len="lg"/>
          </a:ln>
          <a:effectLst/>
        </p:spPr>
        <p:txBody>
          <a:bodyPr wrap="none" anchor="ctr">
            <a:prstTxWarp prst="textNoShape">
              <a:avLst/>
            </a:prstTxWarp>
          </a:bodyPr>
          <a:lstStyle/>
          <a:p>
            <a:pPr algn="ctr"/>
            <a:endParaRPr lang="en-US" dirty="0">
              <a:solidFill>
                <a:srgbClr val="000000"/>
              </a:solidFill>
              <a:latin typeface="Calibri"/>
              <a:ea typeface="ＭＳ Ｐゴシック"/>
              <a:cs typeface="ＭＳ Ｐゴシック"/>
            </a:endParaRPr>
          </a:p>
        </p:txBody>
      </p:sp>
      <p:sp>
        <p:nvSpPr>
          <p:cNvPr id="69" name="Rectangle 68"/>
          <p:cNvSpPr/>
          <p:nvPr/>
        </p:nvSpPr>
        <p:spPr>
          <a:xfrm>
            <a:off x="6477000" y="838200"/>
            <a:ext cx="1219200" cy="228600"/>
          </a:xfrm>
          <a:prstGeom prst="rect">
            <a:avLst/>
          </a:prstGeom>
          <a:solidFill>
            <a:srgbClr val="BFF944"/>
          </a:solid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1</a:t>
            </a:r>
          </a:p>
        </p:txBody>
      </p:sp>
      <p:sp>
        <p:nvSpPr>
          <p:cNvPr id="73" name="Rectangle 72"/>
          <p:cNvSpPr/>
          <p:nvPr/>
        </p:nvSpPr>
        <p:spPr>
          <a:xfrm>
            <a:off x="6477000" y="1066800"/>
            <a:ext cx="1219200" cy="228600"/>
          </a:xfrm>
          <a:prstGeom prst="rect">
            <a:avLst/>
          </a:prstGeom>
          <a:solidFill>
            <a:schemeClr val="bg1"/>
          </a:solid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74" name="Rectangle 73"/>
          <p:cNvSpPr/>
          <p:nvPr/>
        </p:nvSpPr>
        <p:spPr>
          <a:xfrm>
            <a:off x="6477000" y="1295400"/>
            <a:ext cx="1219200" cy="228600"/>
          </a:xfrm>
          <a:prstGeom prst="rect">
            <a:avLst/>
          </a:prstGeom>
          <a:solidFill>
            <a:srgbClr val="BFF944"/>
          </a:solid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0</a:t>
            </a:r>
          </a:p>
        </p:txBody>
      </p:sp>
      <p:sp>
        <p:nvSpPr>
          <p:cNvPr id="75" name="Rectangle 74"/>
          <p:cNvSpPr/>
          <p:nvPr/>
        </p:nvSpPr>
        <p:spPr>
          <a:xfrm>
            <a:off x="6477000" y="1524000"/>
            <a:ext cx="1219200" cy="228600"/>
          </a:xfrm>
          <a:prstGeom prst="rect">
            <a:avLst/>
          </a:prstGeom>
          <a:solidFill>
            <a:schemeClr val="bg1"/>
          </a:solid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76" name="Rectangle 75"/>
          <p:cNvSpPr/>
          <p:nvPr/>
        </p:nvSpPr>
        <p:spPr>
          <a:xfrm>
            <a:off x="6477000" y="1752600"/>
            <a:ext cx="1219200" cy="228600"/>
          </a:xfrm>
          <a:prstGeom prst="rect">
            <a:avLst/>
          </a:prstGeom>
          <a:solidFill>
            <a:srgbClr val="FFEF85"/>
          </a:solid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1</a:t>
            </a:r>
          </a:p>
        </p:txBody>
      </p:sp>
      <p:sp>
        <p:nvSpPr>
          <p:cNvPr id="77" name="Rectangle 76"/>
          <p:cNvSpPr/>
          <p:nvPr/>
        </p:nvSpPr>
        <p:spPr>
          <a:xfrm>
            <a:off x="6477000" y="1981200"/>
            <a:ext cx="1219200" cy="228600"/>
          </a:xfrm>
          <a:prstGeom prst="rect">
            <a:avLst/>
          </a:prstGeom>
          <a:solidFill>
            <a:srgbClr val="BFF944"/>
          </a:solid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3</a:t>
            </a:r>
          </a:p>
        </p:txBody>
      </p:sp>
      <p:sp>
        <p:nvSpPr>
          <p:cNvPr id="78" name="Rectangle 77"/>
          <p:cNvSpPr/>
          <p:nvPr/>
        </p:nvSpPr>
        <p:spPr>
          <a:xfrm>
            <a:off x="6477000" y="2209800"/>
            <a:ext cx="1219200" cy="228600"/>
          </a:xfrm>
          <a:prstGeom prst="rect">
            <a:avLst/>
          </a:prstGeom>
          <a:solidFill>
            <a:srgbClr val="FFEF85"/>
          </a:solid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3</a:t>
            </a:r>
          </a:p>
        </p:txBody>
      </p:sp>
      <p:sp>
        <p:nvSpPr>
          <p:cNvPr id="79" name="Rectangle 78"/>
          <p:cNvSpPr/>
          <p:nvPr/>
        </p:nvSpPr>
        <p:spPr>
          <a:xfrm>
            <a:off x="6477000" y="2438400"/>
            <a:ext cx="1219200" cy="228600"/>
          </a:xfrm>
          <a:prstGeom prst="rect">
            <a:avLst/>
          </a:prstGeom>
          <a:solidFill>
            <a:srgbClr val="FDB9FE"/>
          </a:solid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3</a:t>
            </a:r>
          </a:p>
        </p:txBody>
      </p:sp>
      <p:sp>
        <p:nvSpPr>
          <p:cNvPr id="80" name="Rectangle 79"/>
          <p:cNvSpPr/>
          <p:nvPr/>
        </p:nvSpPr>
        <p:spPr>
          <a:xfrm>
            <a:off x="6477000" y="2667000"/>
            <a:ext cx="1219200" cy="228600"/>
          </a:xfrm>
          <a:prstGeom prst="rect">
            <a:avLst/>
          </a:prstGeom>
          <a:solidFill>
            <a:srgbClr val="BFF944"/>
          </a:solid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2</a:t>
            </a:r>
          </a:p>
        </p:txBody>
      </p:sp>
      <p:sp>
        <p:nvSpPr>
          <p:cNvPr id="81" name="Rectangle 80"/>
          <p:cNvSpPr/>
          <p:nvPr/>
        </p:nvSpPr>
        <p:spPr>
          <a:xfrm>
            <a:off x="6477000" y="2895600"/>
            <a:ext cx="1219200" cy="228600"/>
          </a:xfrm>
          <a:prstGeom prst="rect">
            <a:avLst/>
          </a:prstGeom>
          <a:solidFill>
            <a:schemeClr val="bg1"/>
          </a:solid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82" name="Rectangle 81"/>
          <p:cNvSpPr/>
          <p:nvPr/>
        </p:nvSpPr>
        <p:spPr>
          <a:xfrm>
            <a:off x="6477000" y="3124200"/>
            <a:ext cx="1219200" cy="228600"/>
          </a:xfrm>
          <a:prstGeom prst="rect">
            <a:avLst/>
          </a:prstGeom>
          <a:solidFill>
            <a:schemeClr val="bg1"/>
          </a:solid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43" name="Rectangle 42"/>
          <p:cNvSpPr/>
          <p:nvPr/>
        </p:nvSpPr>
        <p:spPr>
          <a:xfrm>
            <a:off x="6477000" y="3352800"/>
            <a:ext cx="1219200" cy="228600"/>
          </a:xfrm>
          <a:prstGeom prst="rect">
            <a:avLst/>
          </a:prstGeom>
          <a:solidFill>
            <a:srgbClr val="FFEF85"/>
          </a:solid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0</a:t>
            </a:r>
          </a:p>
        </p:txBody>
      </p:sp>
      <p:sp>
        <p:nvSpPr>
          <p:cNvPr id="44" name="Rectangle 43"/>
          <p:cNvSpPr/>
          <p:nvPr/>
        </p:nvSpPr>
        <p:spPr>
          <a:xfrm>
            <a:off x="6477000" y="3581400"/>
            <a:ext cx="1219200" cy="228600"/>
          </a:xfrm>
          <a:prstGeom prst="rect">
            <a:avLst/>
          </a:prstGeom>
          <a:solidFill>
            <a:srgbClr val="FDB9FE"/>
          </a:solid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0</a:t>
            </a:r>
          </a:p>
        </p:txBody>
      </p:sp>
      <p:sp>
        <p:nvSpPr>
          <p:cNvPr id="45" name="Rectangle 44"/>
          <p:cNvSpPr/>
          <p:nvPr/>
        </p:nvSpPr>
        <p:spPr>
          <a:xfrm>
            <a:off x="6477000" y="4495800"/>
            <a:ext cx="1219200" cy="228600"/>
          </a:xfrm>
          <a:prstGeom prst="rect">
            <a:avLst/>
          </a:prstGeom>
          <a:solidFill>
            <a:schemeClr val="bg1"/>
          </a:solid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46" name="Rectangle 45"/>
          <p:cNvSpPr/>
          <p:nvPr/>
        </p:nvSpPr>
        <p:spPr>
          <a:xfrm>
            <a:off x="6477000" y="4038600"/>
            <a:ext cx="1219200" cy="228600"/>
          </a:xfrm>
          <a:prstGeom prst="rect">
            <a:avLst/>
          </a:prstGeom>
          <a:solidFill>
            <a:schemeClr val="bg1"/>
          </a:solid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47" name="Rectangle 46"/>
          <p:cNvSpPr/>
          <p:nvPr/>
        </p:nvSpPr>
        <p:spPr>
          <a:xfrm>
            <a:off x="6477000" y="4267200"/>
            <a:ext cx="1219200" cy="228600"/>
          </a:xfrm>
          <a:prstGeom prst="rect">
            <a:avLst/>
          </a:prstGeom>
          <a:solidFill>
            <a:srgbClr val="FDB9FE"/>
          </a:solid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2</a:t>
            </a:r>
          </a:p>
        </p:txBody>
      </p:sp>
      <p:sp>
        <p:nvSpPr>
          <p:cNvPr id="48" name="Rectangle 47"/>
          <p:cNvSpPr/>
          <p:nvPr/>
        </p:nvSpPr>
        <p:spPr>
          <a:xfrm>
            <a:off x="6477000" y="3810000"/>
            <a:ext cx="1219200" cy="228600"/>
          </a:xfrm>
          <a:prstGeom prst="rect">
            <a:avLst/>
          </a:prstGeom>
          <a:solidFill>
            <a:srgbClr val="FFEF85"/>
          </a:solid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2</a:t>
            </a:r>
          </a:p>
        </p:txBody>
      </p:sp>
      <p:sp>
        <p:nvSpPr>
          <p:cNvPr id="51" name="Rectangle 50"/>
          <p:cNvSpPr/>
          <p:nvPr/>
        </p:nvSpPr>
        <p:spPr>
          <a:xfrm>
            <a:off x="6477000" y="4724400"/>
            <a:ext cx="1219200" cy="228600"/>
          </a:xfrm>
          <a:prstGeom prst="rect">
            <a:avLst/>
          </a:prstGeom>
          <a:solidFill>
            <a:srgbClr val="FDB9FE"/>
          </a:solid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1</a:t>
            </a:r>
          </a:p>
        </p:txBody>
      </p:sp>
      <p:sp>
        <p:nvSpPr>
          <p:cNvPr id="54" name="Rectangle 53"/>
          <p:cNvSpPr/>
          <p:nvPr/>
        </p:nvSpPr>
        <p:spPr>
          <a:xfrm>
            <a:off x="6477000" y="4953000"/>
            <a:ext cx="1219200" cy="228600"/>
          </a:xfrm>
          <a:prstGeom prst="rect">
            <a:avLst/>
          </a:prstGeom>
          <a:solidFill>
            <a:schemeClr val="bg1"/>
          </a:solid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68" name="Rectangle 67"/>
          <p:cNvSpPr/>
          <p:nvPr/>
        </p:nvSpPr>
        <p:spPr>
          <a:xfrm>
            <a:off x="6477000" y="5181600"/>
            <a:ext cx="1219200" cy="228600"/>
          </a:xfrm>
          <a:prstGeom prst="rect">
            <a:avLst/>
          </a:prstGeom>
          <a:solidFill>
            <a:srgbClr val="DE7B78"/>
          </a:solid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70" name="Rectangle 69"/>
          <p:cNvSpPr/>
          <p:nvPr/>
        </p:nvSpPr>
        <p:spPr>
          <a:xfrm>
            <a:off x="6477000" y="5410200"/>
            <a:ext cx="1219200" cy="228600"/>
          </a:xfrm>
          <a:prstGeom prst="rect">
            <a:avLst/>
          </a:prstGeom>
          <a:solidFill>
            <a:srgbClr val="DE7B78"/>
          </a:solid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Operating</a:t>
            </a:r>
          </a:p>
        </p:txBody>
      </p:sp>
      <p:sp>
        <p:nvSpPr>
          <p:cNvPr id="71" name="Rectangle 70"/>
          <p:cNvSpPr/>
          <p:nvPr/>
        </p:nvSpPr>
        <p:spPr>
          <a:xfrm>
            <a:off x="6477000" y="5638800"/>
            <a:ext cx="1219200" cy="228600"/>
          </a:xfrm>
          <a:prstGeom prst="rect">
            <a:avLst/>
          </a:prstGeom>
          <a:solidFill>
            <a:srgbClr val="DE7B78"/>
          </a:solid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System</a:t>
            </a:r>
          </a:p>
        </p:txBody>
      </p:sp>
      <p:sp>
        <p:nvSpPr>
          <p:cNvPr id="72" name="Rectangle 71"/>
          <p:cNvSpPr/>
          <p:nvPr/>
        </p:nvSpPr>
        <p:spPr>
          <a:xfrm>
            <a:off x="6477000" y="5867400"/>
            <a:ext cx="1219200" cy="228600"/>
          </a:xfrm>
          <a:prstGeom prst="rect">
            <a:avLst/>
          </a:prstGeom>
          <a:solidFill>
            <a:srgbClr val="DE7B78"/>
          </a:solid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Pages</a:t>
            </a:r>
          </a:p>
        </p:txBody>
      </p:sp>
      <p:sp>
        <p:nvSpPr>
          <p:cNvPr id="84" name="Rectangle 22"/>
          <p:cNvSpPr>
            <a:spLocks noChangeArrowheads="1"/>
          </p:cNvSpPr>
          <p:nvPr/>
        </p:nvSpPr>
        <p:spPr bwMode="auto">
          <a:xfrm>
            <a:off x="609600" y="3810000"/>
            <a:ext cx="2209800"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a:spcBef>
                <a:spcPct val="0"/>
              </a:spcBef>
            </a:pPr>
            <a:r>
              <a:rPr lang="en-US" altLang="ko-KR" sz="1800" dirty="0">
                <a:solidFill>
                  <a:srgbClr val="000000"/>
                </a:solidFill>
                <a:latin typeface="Calibri"/>
                <a:ea typeface="굴림" charset="-127"/>
                <a:cs typeface="굴림" charset="-127"/>
              </a:rPr>
              <a:t>Virtual Address Space Pages for Job 2</a:t>
            </a:r>
          </a:p>
        </p:txBody>
      </p:sp>
      <p:sp>
        <p:nvSpPr>
          <p:cNvPr id="85" name="Rectangle 23"/>
          <p:cNvSpPr>
            <a:spLocks noChangeArrowheads="1"/>
          </p:cNvSpPr>
          <p:nvPr/>
        </p:nvSpPr>
        <p:spPr bwMode="auto">
          <a:xfrm>
            <a:off x="3276600" y="3810000"/>
            <a:ext cx="1200412" cy="643766"/>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a:spcBef>
                <a:spcPct val="0"/>
              </a:spcBef>
            </a:pPr>
            <a:r>
              <a:rPr lang="en-US" altLang="ko-KR" sz="1800" dirty="0">
                <a:solidFill>
                  <a:srgbClr val="000000"/>
                </a:solidFill>
                <a:latin typeface="Calibri"/>
                <a:ea typeface="굴림" charset="-127"/>
                <a:cs typeface="굴림" charset="-127"/>
              </a:rPr>
              <a:t>Page Table </a:t>
            </a:r>
          </a:p>
          <a:p>
            <a:pPr algn="ctr">
              <a:spcBef>
                <a:spcPct val="0"/>
              </a:spcBef>
            </a:pPr>
            <a:r>
              <a:rPr lang="en-US" altLang="ko-KR" sz="1800" dirty="0">
                <a:solidFill>
                  <a:srgbClr val="000000"/>
                </a:solidFill>
                <a:latin typeface="Calibri"/>
                <a:ea typeface="굴림" charset="-127"/>
                <a:cs typeface="굴림" charset="-127"/>
              </a:rPr>
              <a:t>for Job 2</a:t>
            </a:r>
          </a:p>
        </p:txBody>
      </p:sp>
      <p:grpSp>
        <p:nvGrpSpPr>
          <p:cNvPr id="86" name="Group 85"/>
          <p:cNvGrpSpPr/>
          <p:nvPr/>
        </p:nvGrpSpPr>
        <p:grpSpPr>
          <a:xfrm>
            <a:off x="1143000" y="2819400"/>
            <a:ext cx="1219200" cy="914400"/>
            <a:chOff x="1066800" y="3124200"/>
            <a:chExt cx="1219200" cy="914400"/>
          </a:xfrm>
          <a:solidFill>
            <a:srgbClr val="FFEF85"/>
          </a:solidFill>
        </p:grpSpPr>
        <p:sp>
          <p:nvSpPr>
            <p:cNvPr id="87" name="Rectangle 86"/>
            <p:cNvSpPr/>
            <p:nvPr/>
          </p:nvSpPr>
          <p:spPr>
            <a:xfrm>
              <a:off x="1066800" y="31242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0</a:t>
              </a:r>
            </a:p>
          </p:txBody>
        </p:sp>
        <p:sp>
          <p:nvSpPr>
            <p:cNvPr id="88" name="Rectangle 87"/>
            <p:cNvSpPr/>
            <p:nvPr/>
          </p:nvSpPr>
          <p:spPr>
            <a:xfrm>
              <a:off x="1066800" y="33528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1</a:t>
              </a:r>
            </a:p>
          </p:txBody>
        </p:sp>
        <p:sp>
          <p:nvSpPr>
            <p:cNvPr id="89" name="Rectangle 88"/>
            <p:cNvSpPr/>
            <p:nvPr/>
          </p:nvSpPr>
          <p:spPr>
            <a:xfrm>
              <a:off x="1066800" y="35814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2</a:t>
              </a:r>
            </a:p>
          </p:txBody>
        </p:sp>
        <p:sp>
          <p:nvSpPr>
            <p:cNvPr id="90" name="Rectangle 89"/>
            <p:cNvSpPr/>
            <p:nvPr/>
          </p:nvSpPr>
          <p:spPr>
            <a:xfrm>
              <a:off x="1066800" y="38100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3</a:t>
              </a:r>
            </a:p>
          </p:txBody>
        </p:sp>
      </p:grpSp>
      <p:grpSp>
        <p:nvGrpSpPr>
          <p:cNvPr id="91" name="Group 90"/>
          <p:cNvGrpSpPr/>
          <p:nvPr/>
        </p:nvGrpSpPr>
        <p:grpSpPr>
          <a:xfrm>
            <a:off x="3048000" y="2819400"/>
            <a:ext cx="304800" cy="914400"/>
            <a:chOff x="1066800" y="3124200"/>
            <a:chExt cx="1219200" cy="914400"/>
          </a:xfrm>
          <a:noFill/>
        </p:grpSpPr>
        <p:sp>
          <p:nvSpPr>
            <p:cNvPr id="92" name="Rectangle 91"/>
            <p:cNvSpPr/>
            <p:nvPr/>
          </p:nvSpPr>
          <p:spPr>
            <a:xfrm>
              <a:off x="1066800" y="3124200"/>
              <a:ext cx="1219200" cy="228600"/>
            </a:xfrm>
            <a:prstGeom prst="rect">
              <a:avLst/>
            </a:prstGeom>
            <a:grpFill/>
            <a:ln w="12700">
              <a:no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0</a:t>
              </a:r>
            </a:p>
          </p:txBody>
        </p:sp>
        <p:sp>
          <p:nvSpPr>
            <p:cNvPr id="93" name="Rectangle 92"/>
            <p:cNvSpPr/>
            <p:nvPr/>
          </p:nvSpPr>
          <p:spPr>
            <a:xfrm>
              <a:off x="1066800" y="3352800"/>
              <a:ext cx="1219200" cy="228600"/>
            </a:xfrm>
            <a:prstGeom prst="rect">
              <a:avLst/>
            </a:prstGeom>
            <a:grpFill/>
            <a:ln w="12700">
              <a:no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1</a:t>
              </a:r>
            </a:p>
          </p:txBody>
        </p:sp>
        <p:sp>
          <p:nvSpPr>
            <p:cNvPr id="94" name="Rectangle 93"/>
            <p:cNvSpPr/>
            <p:nvPr/>
          </p:nvSpPr>
          <p:spPr>
            <a:xfrm>
              <a:off x="1066800" y="3581400"/>
              <a:ext cx="1219200" cy="228600"/>
            </a:xfrm>
            <a:prstGeom prst="rect">
              <a:avLst/>
            </a:prstGeom>
            <a:grpFill/>
            <a:ln w="12700">
              <a:no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2</a:t>
              </a:r>
            </a:p>
          </p:txBody>
        </p:sp>
        <p:sp>
          <p:nvSpPr>
            <p:cNvPr id="95" name="Rectangle 94"/>
            <p:cNvSpPr/>
            <p:nvPr/>
          </p:nvSpPr>
          <p:spPr>
            <a:xfrm>
              <a:off x="1066800" y="3810000"/>
              <a:ext cx="1219200" cy="228600"/>
            </a:xfrm>
            <a:prstGeom prst="rect">
              <a:avLst/>
            </a:prstGeom>
            <a:grpFill/>
            <a:ln w="12700">
              <a:no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3</a:t>
              </a:r>
            </a:p>
          </p:txBody>
        </p:sp>
      </p:grpSp>
      <p:grpSp>
        <p:nvGrpSpPr>
          <p:cNvPr id="96" name="Group 95"/>
          <p:cNvGrpSpPr/>
          <p:nvPr/>
        </p:nvGrpSpPr>
        <p:grpSpPr>
          <a:xfrm>
            <a:off x="3352800" y="2819400"/>
            <a:ext cx="1219200" cy="914400"/>
            <a:chOff x="1066800" y="3124200"/>
            <a:chExt cx="1219200" cy="914400"/>
          </a:xfrm>
          <a:solidFill>
            <a:srgbClr val="FFEF85"/>
          </a:solidFill>
        </p:grpSpPr>
        <p:sp>
          <p:nvSpPr>
            <p:cNvPr id="97" name="Rectangle 96"/>
            <p:cNvSpPr/>
            <p:nvPr/>
          </p:nvSpPr>
          <p:spPr>
            <a:xfrm>
              <a:off x="1066800" y="31242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98" name="Rectangle 97"/>
            <p:cNvSpPr/>
            <p:nvPr/>
          </p:nvSpPr>
          <p:spPr>
            <a:xfrm>
              <a:off x="1066800" y="33528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99" name="Rectangle 98"/>
            <p:cNvSpPr/>
            <p:nvPr/>
          </p:nvSpPr>
          <p:spPr>
            <a:xfrm>
              <a:off x="1066800" y="35814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100" name="Rectangle 99"/>
            <p:cNvSpPr/>
            <p:nvPr/>
          </p:nvSpPr>
          <p:spPr>
            <a:xfrm>
              <a:off x="1066800" y="38100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grpSp>
      <p:sp>
        <p:nvSpPr>
          <p:cNvPr id="101" name="Line 27"/>
          <p:cNvSpPr>
            <a:spLocks noChangeShapeType="1"/>
          </p:cNvSpPr>
          <p:nvPr/>
        </p:nvSpPr>
        <p:spPr bwMode="auto">
          <a:xfrm flipV="1">
            <a:off x="4495800" y="2438400"/>
            <a:ext cx="1981200" cy="1219200"/>
          </a:xfrm>
          <a:prstGeom prst="line">
            <a:avLst/>
          </a:prstGeom>
          <a:noFill/>
          <a:ln w="25400">
            <a:solidFill>
              <a:schemeClr val="tx1"/>
            </a:solidFill>
            <a:round/>
            <a:headEnd/>
            <a:tailEnd type="triangle" w="lg" len="lg"/>
          </a:ln>
          <a:effectLst/>
        </p:spPr>
        <p:txBody>
          <a:bodyPr wrap="none" anchor="ctr">
            <a:prstTxWarp prst="textNoShape">
              <a:avLst/>
            </a:prstTxWarp>
          </a:bodyPr>
          <a:lstStyle/>
          <a:p>
            <a:pPr algn="ctr"/>
            <a:endParaRPr lang="en-US" dirty="0">
              <a:solidFill>
                <a:srgbClr val="000000"/>
              </a:solidFill>
              <a:latin typeface="Calibri"/>
              <a:ea typeface="ＭＳ Ｐゴシック"/>
              <a:cs typeface="ＭＳ Ｐゴシック"/>
            </a:endParaRPr>
          </a:p>
        </p:txBody>
      </p:sp>
      <p:sp>
        <p:nvSpPr>
          <p:cNvPr id="102" name="Line 27"/>
          <p:cNvSpPr>
            <a:spLocks noChangeShapeType="1"/>
          </p:cNvSpPr>
          <p:nvPr/>
        </p:nvSpPr>
        <p:spPr bwMode="auto">
          <a:xfrm>
            <a:off x="4495800" y="2971800"/>
            <a:ext cx="1981200" cy="609600"/>
          </a:xfrm>
          <a:prstGeom prst="line">
            <a:avLst/>
          </a:prstGeom>
          <a:noFill/>
          <a:ln w="25400">
            <a:solidFill>
              <a:schemeClr val="tx1"/>
            </a:solidFill>
            <a:round/>
            <a:headEnd/>
            <a:tailEnd type="triangle" w="lg" len="lg"/>
          </a:ln>
          <a:effectLst/>
        </p:spPr>
        <p:txBody>
          <a:bodyPr wrap="none" anchor="ctr">
            <a:prstTxWarp prst="textNoShape">
              <a:avLst/>
            </a:prstTxWarp>
          </a:bodyPr>
          <a:lstStyle/>
          <a:p>
            <a:pPr algn="ctr"/>
            <a:endParaRPr lang="en-US" dirty="0">
              <a:solidFill>
                <a:srgbClr val="000000"/>
              </a:solidFill>
              <a:latin typeface="Calibri"/>
              <a:ea typeface="ＭＳ Ｐゴシック"/>
              <a:cs typeface="ＭＳ Ｐゴシック"/>
            </a:endParaRPr>
          </a:p>
        </p:txBody>
      </p:sp>
      <p:sp>
        <p:nvSpPr>
          <p:cNvPr id="103" name="Line 27"/>
          <p:cNvSpPr>
            <a:spLocks noChangeShapeType="1"/>
          </p:cNvSpPr>
          <p:nvPr/>
        </p:nvSpPr>
        <p:spPr bwMode="auto">
          <a:xfrm flipV="1">
            <a:off x="4495800" y="1981200"/>
            <a:ext cx="1981200" cy="1219200"/>
          </a:xfrm>
          <a:prstGeom prst="line">
            <a:avLst/>
          </a:prstGeom>
          <a:noFill/>
          <a:ln w="25400">
            <a:solidFill>
              <a:schemeClr val="tx1"/>
            </a:solidFill>
            <a:round/>
            <a:headEnd/>
            <a:tailEnd type="triangle" w="lg" len="lg"/>
          </a:ln>
          <a:effectLst/>
        </p:spPr>
        <p:txBody>
          <a:bodyPr wrap="none" anchor="ctr">
            <a:prstTxWarp prst="textNoShape">
              <a:avLst/>
            </a:prstTxWarp>
          </a:bodyPr>
          <a:lstStyle/>
          <a:p>
            <a:pPr algn="ctr"/>
            <a:endParaRPr lang="en-US" dirty="0">
              <a:solidFill>
                <a:srgbClr val="000000"/>
              </a:solidFill>
              <a:latin typeface="Calibri"/>
              <a:ea typeface="ＭＳ Ｐゴシック"/>
              <a:cs typeface="ＭＳ Ｐゴシック"/>
            </a:endParaRPr>
          </a:p>
        </p:txBody>
      </p:sp>
      <p:sp>
        <p:nvSpPr>
          <p:cNvPr id="104" name="Line 27"/>
          <p:cNvSpPr>
            <a:spLocks noChangeShapeType="1"/>
          </p:cNvSpPr>
          <p:nvPr/>
        </p:nvSpPr>
        <p:spPr bwMode="auto">
          <a:xfrm>
            <a:off x="4495800" y="3352800"/>
            <a:ext cx="1981200" cy="685800"/>
          </a:xfrm>
          <a:prstGeom prst="line">
            <a:avLst/>
          </a:prstGeom>
          <a:noFill/>
          <a:ln w="25400">
            <a:solidFill>
              <a:schemeClr val="tx1"/>
            </a:solidFill>
            <a:round/>
            <a:headEnd/>
            <a:tailEnd type="triangle" w="lg" len="lg"/>
          </a:ln>
          <a:effectLst/>
        </p:spPr>
        <p:txBody>
          <a:bodyPr wrap="none" anchor="ctr">
            <a:prstTxWarp prst="textNoShape">
              <a:avLst/>
            </a:prstTxWarp>
          </a:bodyPr>
          <a:lstStyle/>
          <a:p>
            <a:pPr algn="ctr"/>
            <a:endParaRPr lang="en-US" dirty="0">
              <a:solidFill>
                <a:srgbClr val="000000"/>
              </a:solidFill>
              <a:latin typeface="Calibri"/>
              <a:ea typeface="ＭＳ Ｐゴシック"/>
              <a:cs typeface="ＭＳ Ｐゴシック"/>
            </a:endParaRPr>
          </a:p>
        </p:txBody>
      </p:sp>
      <p:sp>
        <p:nvSpPr>
          <p:cNvPr id="105" name="Rectangle 22"/>
          <p:cNvSpPr>
            <a:spLocks noChangeArrowheads="1"/>
          </p:cNvSpPr>
          <p:nvPr/>
        </p:nvSpPr>
        <p:spPr bwMode="auto">
          <a:xfrm>
            <a:off x="762000" y="5562600"/>
            <a:ext cx="2209800"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a:spcBef>
                <a:spcPct val="0"/>
              </a:spcBef>
            </a:pPr>
            <a:r>
              <a:rPr lang="en-US" altLang="ko-KR" sz="1800" dirty="0">
                <a:solidFill>
                  <a:srgbClr val="000000"/>
                </a:solidFill>
                <a:latin typeface="Calibri"/>
                <a:ea typeface="굴림" charset="-127"/>
                <a:cs typeface="굴림" charset="-127"/>
              </a:rPr>
              <a:t>Virtual Address Space Pages for Job 3</a:t>
            </a:r>
          </a:p>
        </p:txBody>
      </p:sp>
      <p:sp>
        <p:nvSpPr>
          <p:cNvPr id="106" name="Rectangle 23"/>
          <p:cNvSpPr>
            <a:spLocks noChangeArrowheads="1"/>
          </p:cNvSpPr>
          <p:nvPr/>
        </p:nvSpPr>
        <p:spPr bwMode="auto">
          <a:xfrm>
            <a:off x="3429000" y="5562600"/>
            <a:ext cx="1200412" cy="643766"/>
          </a:xfrm>
          <a:prstGeom prst="rect">
            <a:avLst/>
          </a:prstGeom>
          <a:noFill/>
          <a:ln w="25400">
            <a:noFill/>
            <a:miter lim="800000"/>
            <a:headEnd/>
            <a:tailEnd/>
          </a:ln>
          <a:effectLst/>
        </p:spPr>
        <p:txBody>
          <a:bodyPr wrap="none" lIns="90488" tIns="44450" rIns="90488" bIns="44450">
            <a:prstTxWarp prst="textNoShape">
              <a:avLst/>
            </a:prstTxWarp>
            <a:spAutoFit/>
          </a:bodyPr>
          <a:lstStyle/>
          <a:p>
            <a:pPr algn="ctr">
              <a:spcBef>
                <a:spcPct val="0"/>
              </a:spcBef>
            </a:pPr>
            <a:r>
              <a:rPr lang="en-US" altLang="ko-KR" sz="1800" dirty="0">
                <a:solidFill>
                  <a:srgbClr val="000000"/>
                </a:solidFill>
                <a:latin typeface="Calibri"/>
                <a:ea typeface="굴림" charset="-127"/>
                <a:cs typeface="굴림" charset="-127"/>
              </a:rPr>
              <a:t>Page Table </a:t>
            </a:r>
          </a:p>
          <a:p>
            <a:pPr algn="ctr">
              <a:spcBef>
                <a:spcPct val="0"/>
              </a:spcBef>
            </a:pPr>
            <a:r>
              <a:rPr lang="en-US" altLang="ko-KR" sz="1800" dirty="0">
                <a:solidFill>
                  <a:srgbClr val="000000"/>
                </a:solidFill>
                <a:latin typeface="Calibri"/>
                <a:ea typeface="굴림" charset="-127"/>
                <a:cs typeface="굴림" charset="-127"/>
              </a:rPr>
              <a:t>for Job 3</a:t>
            </a:r>
          </a:p>
        </p:txBody>
      </p:sp>
      <p:grpSp>
        <p:nvGrpSpPr>
          <p:cNvPr id="107" name="Group 106"/>
          <p:cNvGrpSpPr/>
          <p:nvPr/>
        </p:nvGrpSpPr>
        <p:grpSpPr>
          <a:xfrm>
            <a:off x="1295400" y="4572000"/>
            <a:ext cx="1219200" cy="914400"/>
            <a:chOff x="1066800" y="3124200"/>
            <a:chExt cx="1219200" cy="914400"/>
          </a:xfrm>
          <a:solidFill>
            <a:srgbClr val="FDB9FE"/>
          </a:solidFill>
        </p:grpSpPr>
        <p:sp>
          <p:nvSpPr>
            <p:cNvPr id="108" name="Rectangle 107"/>
            <p:cNvSpPr/>
            <p:nvPr/>
          </p:nvSpPr>
          <p:spPr>
            <a:xfrm>
              <a:off x="1066800" y="31242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0</a:t>
              </a:r>
            </a:p>
          </p:txBody>
        </p:sp>
        <p:sp>
          <p:nvSpPr>
            <p:cNvPr id="109" name="Rectangle 108"/>
            <p:cNvSpPr/>
            <p:nvPr/>
          </p:nvSpPr>
          <p:spPr>
            <a:xfrm>
              <a:off x="1066800" y="33528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1</a:t>
              </a:r>
            </a:p>
          </p:txBody>
        </p:sp>
        <p:sp>
          <p:nvSpPr>
            <p:cNvPr id="110" name="Rectangle 109"/>
            <p:cNvSpPr/>
            <p:nvPr/>
          </p:nvSpPr>
          <p:spPr>
            <a:xfrm>
              <a:off x="1066800" y="35814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2</a:t>
              </a:r>
            </a:p>
          </p:txBody>
        </p:sp>
        <p:sp>
          <p:nvSpPr>
            <p:cNvPr id="111" name="Rectangle 110"/>
            <p:cNvSpPr/>
            <p:nvPr/>
          </p:nvSpPr>
          <p:spPr>
            <a:xfrm>
              <a:off x="1066800" y="38100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3</a:t>
              </a:r>
            </a:p>
          </p:txBody>
        </p:sp>
      </p:grpSp>
      <p:grpSp>
        <p:nvGrpSpPr>
          <p:cNvPr id="112" name="Group 111"/>
          <p:cNvGrpSpPr/>
          <p:nvPr/>
        </p:nvGrpSpPr>
        <p:grpSpPr>
          <a:xfrm>
            <a:off x="3200400" y="4572000"/>
            <a:ext cx="304800" cy="914400"/>
            <a:chOff x="1066800" y="3124200"/>
            <a:chExt cx="1219200" cy="914400"/>
          </a:xfrm>
          <a:noFill/>
        </p:grpSpPr>
        <p:sp>
          <p:nvSpPr>
            <p:cNvPr id="113" name="Rectangle 112"/>
            <p:cNvSpPr/>
            <p:nvPr/>
          </p:nvSpPr>
          <p:spPr>
            <a:xfrm>
              <a:off x="1066800" y="3124200"/>
              <a:ext cx="1219200" cy="228600"/>
            </a:xfrm>
            <a:prstGeom prst="rect">
              <a:avLst/>
            </a:prstGeom>
            <a:grpFill/>
            <a:ln w="12700">
              <a:no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0</a:t>
              </a:r>
            </a:p>
          </p:txBody>
        </p:sp>
        <p:sp>
          <p:nvSpPr>
            <p:cNvPr id="114" name="Rectangle 113"/>
            <p:cNvSpPr/>
            <p:nvPr/>
          </p:nvSpPr>
          <p:spPr>
            <a:xfrm>
              <a:off x="1066800" y="3352800"/>
              <a:ext cx="1219200" cy="228600"/>
            </a:xfrm>
            <a:prstGeom prst="rect">
              <a:avLst/>
            </a:prstGeom>
            <a:grpFill/>
            <a:ln w="12700">
              <a:no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1</a:t>
              </a:r>
            </a:p>
          </p:txBody>
        </p:sp>
        <p:sp>
          <p:nvSpPr>
            <p:cNvPr id="115" name="Rectangle 114"/>
            <p:cNvSpPr/>
            <p:nvPr/>
          </p:nvSpPr>
          <p:spPr>
            <a:xfrm>
              <a:off x="1066800" y="3581400"/>
              <a:ext cx="1219200" cy="228600"/>
            </a:xfrm>
            <a:prstGeom prst="rect">
              <a:avLst/>
            </a:prstGeom>
            <a:grpFill/>
            <a:ln w="12700">
              <a:no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2</a:t>
              </a:r>
            </a:p>
          </p:txBody>
        </p:sp>
        <p:sp>
          <p:nvSpPr>
            <p:cNvPr id="116" name="Rectangle 115"/>
            <p:cNvSpPr/>
            <p:nvPr/>
          </p:nvSpPr>
          <p:spPr>
            <a:xfrm>
              <a:off x="1066800" y="3810000"/>
              <a:ext cx="1219200" cy="228600"/>
            </a:xfrm>
            <a:prstGeom prst="rect">
              <a:avLst/>
            </a:prstGeom>
            <a:grpFill/>
            <a:ln w="12700">
              <a:no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3</a:t>
              </a:r>
            </a:p>
          </p:txBody>
        </p:sp>
      </p:grpSp>
      <p:grpSp>
        <p:nvGrpSpPr>
          <p:cNvPr id="117" name="Group 116"/>
          <p:cNvGrpSpPr/>
          <p:nvPr/>
        </p:nvGrpSpPr>
        <p:grpSpPr>
          <a:xfrm>
            <a:off x="3505200" y="4572000"/>
            <a:ext cx="1219200" cy="914400"/>
            <a:chOff x="1066800" y="3124200"/>
            <a:chExt cx="1219200" cy="914400"/>
          </a:xfrm>
          <a:solidFill>
            <a:srgbClr val="FDB9FE"/>
          </a:solidFill>
        </p:grpSpPr>
        <p:sp>
          <p:nvSpPr>
            <p:cNvPr id="118" name="Rectangle 117"/>
            <p:cNvSpPr/>
            <p:nvPr/>
          </p:nvSpPr>
          <p:spPr>
            <a:xfrm>
              <a:off x="1066800" y="31242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119" name="Rectangle 118"/>
            <p:cNvSpPr/>
            <p:nvPr/>
          </p:nvSpPr>
          <p:spPr>
            <a:xfrm>
              <a:off x="1066800" y="33528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120" name="Rectangle 119"/>
            <p:cNvSpPr/>
            <p:nvPr/>
          </p:nvSpPr>
          <p:spPr>
            <a:xfrm>
              <a:off x="1066800" y="35814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121" name="Rectangle 120"/>
            <p:cNvSpPr/>
            <p:nvPr/>
          </p:nvSpPr>
          <p:spPr>
            <a:xfrm>
              <a:off x="1066800" y="38100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grpSp>
      <p:sp>
        <p:nvSpPr>
          <p:cNvPr id="122" name="Line 27"/>
          <p:cNvSpPr>
            <a:spLocks noChangeShapeType="1"/>
          </p:cNvSpPr>
          <p:nvPr/>
        </p:nvSpPr>
        <p:spPr bwMode="auto">
          <a:xfrm flipV="1">
            <a:off x="4648200" y="2667000"/>
            <a:ext cx="1828800" cy="2743200"/>
          </a:xfrm>
          <a:prstGeom prst="line">
            <a:avLst/>
          </a:prstGeom>
          <a:noFill/>
          <a:ln w="25400">
            <a:solidFill>
              <a:schemeClr val="tx1"/>
            </a:solidFill>
            <a:round/>
            <a:headEnd/>
            <a:tailEnd type="triangle" w="lg" len="lg"/>
          </a:ln>
          <a:effectLst/>
        </p:spPr>
        <p:txBody>
          <a:bodyPr wrap="none" anchor="ctr">
            <a:prstTxWarp prst="textNoShape">
              <a:avLst/>
            </a:prstTxWarp>
          </a:bodyPr>
          <a:lstStyle/>
          <a:p>
            <a:pPr algn="ctr"/>
            <a:endParaRPr lang="en-US" dirty="0">
              <a:solidFill>
                <a:srgbClr val="000000"/>
              </a:solidFill>
              <a:latin typeface="Calibri"/>
              <a:ea typeface="ＭＳ Ｐゴシック"/>
              <a:cs typeface="ＭＳ Ｐゴシック"/>
            </a:endParaRPr>
          </a:p>
        </p:txBody>
      </p:sp>
      <p:sp>
        <p:nvSpPr>
          <p:cNvPr id="123" name="Line 27"/>
          <p:cNvSpPr>
            <a:spLocks noChangeShapeType="1"/>
          </p:cNvSpPr>
          <p:nvPr/>
        </p:nvSpPr>
        <p:spPr bwMode="auto">
          <a:xfrm flipV="1">
            <a:off x="4648200" y="4495800"/>
            <a:ext cx="1828800" cy="685800"/>
          </a:xfrm>
          <a:prstGeom prst="line">
            <a:avLst/>
          </a:prstGeom>
          <a:noFill/>
          <a:ln w="25400">
            <a:solidFill>
              <a:schemeClr val="tx1"/>
            </a:solidFill>
            <a:round/>
            <a:headEnd/>
            <a:tailEnd type="triangle" w="lg" len="lg"/>
          </a:ln>
          <a:effectLst/>
        </p:spPr>
        <p:txBody>
          <a:bodyPr wrap="none" anchor="ctr">
            <a:prstTxWarp prst="textNoShape">
              <a:avLst/>
            </a:prstTxWarp>
          </a:bodyPr>
          <a:lstStyle/>
          <a:p>
            <a:pPr algn="ctr"/>
            <a:endParaRPr lang="en-US" dirty="0">
              <a:solidFill>
                <a:srgbClr val="000000"/>
              </a:solidFill>
              <a:latin typeface="Calibri"/>
              <a:ea typeface="ＭＳ Ｐゴシック"/>
              <a:cs typeface="ＭＳ Ｐゴシック"/>
            </a:endParaRPr>
          </a:p>
        </p:txBody>
      </p:sp>
      <p:sp>
        <p:nvSpPr>
          <p:cNvPr id="124" name="Line 27"/>
          <p:cNvSpPr>
            <a:spLocks noChangeShapeType="1"/>
          </p:cNvSpPr>
          <p:nvPr/>
        </p:nvSpPr>
        <p:spPr bwMode="auto">
          <a:xfrm flipV="1">
            <a:off x="4648200" y="3810000"/>
            <a:ext cx="1828800" cy="914400"/>
          </a:xfrm>
          <a:prstGeom prst="line">
            <a:avLst/>
          </a:prstGeom>
          <a:noFill/>
          <a:ln w="25400">
            <a:solidFill>
              <a:schemeClr val="tx1"/>
            </a:solidFill>
            <a:round/>
            <a:headEnd/>
            <a:tailEnd type="triangle" w="lg" len="lg"/>
          </a:ln>
          <a:effectLst/>
        </p:spPr>
        <p:txBody>
          <a:bodyPr wrap="none" anchor="ctr">
            <a:prstTxWarp prst="textNoShape">
              <a:avLst/>
            </a:prstTxWarp>
          </a:bodyPr>
          <a:lstStyle/>
          <a:p>
            <a:pPr algn="ctr"/>
            <a:endParaRPr lang="en-US" dirty="0">
              <a:solidFill>
                <a:srgbClr val="000000"/>
              </a:solidFill>
              <a:latin typeface="Calibri"/>
              <a:ea typeface="ＭＳ Ｐゴシック"/>
              <a:cs typeface="ＭＳ Ｐゴシック"/>
            </a:endParaRPr>
          </a:p>
        </p:txBody>
      </p:sp>
      <p:sp>
        <p:nvSpPr>
          <p:cNvPr id="125" name="Line 27"/>
          <p:cNvSpPr>
            <a:spLocks noChangeShapeType="1"/>
          </p:cNvSpPr>
          <p:nvPr/>
        </p:nvSpPr>
        <p:spPr bwMode="auto">
          <a:xfrm flipV="1">
            <a:off x="4648200" y="4953000"/>
            <a:ext cx="1828800" cy="0"/>
          </a:xfrm>
          <a:prstGeom prst="line">
            <a:avLst/>
          </a:prstGeom>
          <a:noFill/>
          <a:ln w="25400">
            <a:solidFill>
              <a:schemeClr val="tx1"/>
            </a:solidFill>
            <a:round/>
            <a:headEnd/>
            <a:tailEnd type="triangle" w="lg" len="lg"/>
          </a:ln>
          <a:effectLst/>
        </p:spPr>
        <p:txBody>
          <a:bodyPr wrap="none" anchor="ctr">
            <a:prstTxWarp prst="textNoShape">
              <a:avLst/>
            </a:prstTxWarp>
          </a:bodyPr>
          <a:lstStyle/>
          <a:p>
            <a:pPr algn="ctr"/>
            <a:endParaRPr lang="en-US" dirty="0">
              <a:solidFill>
                <a:srgbClr val="000000"/>
              </a:solidFill>
              <a:latin typeface="Calibri"/>
              <a:ea typeface="ＭＳ Ｐゴシック"/>
              <a:cs typeface="ＭＳ Ｐゴシック"/>
            </a:endParaRPr>
          </a:p>
        </p:txBody>
      </p:sp>
      <p:sp>
        <p:nvSpPr>
          <p:cNvPr id="126" name="Rectangle 125"/>
          <p:cNvSpPr/>
          <p:nvPr/>
        </p:nvSpPr>
        <p:spPr>
          <a:xfrm>
            <a:off x="6477000" y="6096000"/>
            <a:ext cx="1219200" cy="228600"/>
          </a:xfrm>
          <a:prstGeom prst="rect">
            <a:avLst/>
          </a:prstGeom>
          <a:solidFill>
            <a:srgbClr val="DE7B78"/>
          </a:solid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Tree>
    <p:extLst>
      <p:ext uri="{BB962C8B-B14F-4D97-AF65-F5344CB8AC3E}">
        <p14:creationId xmlns:p14="http://schemas.microsoft.com/office/powerpoint/2010/main" val="164569044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187618" y="385001"/>
            <a:ext cx="5522548" cy="505908"/>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C00000"/>
                </a:solidFill>
                <a:latin typeface="微软雅黑" panose="020B0503020204020204" pitchFamily="34" charset="-122"/>
                <a:ea typeface="微软雅黑" panose="020B0503020204020204" pitchFamily="34" charset="-122"/>
                <a:cs typeface="+mn-cs"/>
              </a:rPr>
              <a:t>Page Table Entries</a:t>
            </a:r>
            <a:r>
              <a:rPr lang="en-US" altLang="zh-CN" sz="3200" b="1" dirty="0">
                <a:solidFill>
                  <a:srgbClr val="C00000"/>
                </a:solidFill>
                <a:latin typeface="微软雅黑" panose="020B0503020204020204" pitchFamily="34" charset="-122"/>
                <a:ea typeface="微软雅黑" panose="020B0503020204020204" pitchFamily="34" charset="-122"/>
                <a:cs typeface="+mn-cs"/>
              </a:rPr>
              <a:t> </a:t>
            </a:r>
            <a:r>
              <a:rPr lang="zh-CN" altLang="en-US" sz="3200" b="1" dirty="0">
                <a:solidFill>
                  <a:srgbClr val="C00000"/>
                </a:solidFill>
                <a:latin typeface="微软雅黑" panose="020B0503020204020204" pitchFamily="34" charset="-122"/>
                <a:ea typeface="微软雅黑" panose="020B0503020204020204" pitchFamily="34" charset="-122"/>
                <a:cs typeface="+mn-cs"/>
              </a:rPr>
              <a:t>页表条目</a:t>
            </a:r>
            <a:endParaRPr sz="3200" b="1" dirty="0">
              <a:solidFill>
                <a:srgbClr val="C00000"/>
              </a:solidFill>
              <a:latin typeface="微软雅黑" panose="020B0503020204020204" pitchFamily="34" charset="-122"/>
              <a:ea typeface="微软雅黑" panose="020B0503020204020204" pitchFamily="34" charset="-122"/>
              <a:cs typeface="+mn-cs"/>
            </a:endParaRPr>
          </a:p>
        </p:txBody>
      </p:sp>
      <p:graphicFrame>
        <p:nvGraphicFramePr>
          <p:cNvPr id="6" name="object 6"/>
          <p:cNvGraphicFramePr>
            <a:graphicFrameLocks noGrp="1"/>
          </p:cNvGraphicFramePr>
          <p:nvPr/>
        </p:nvGraphicFramePr>
        <p:xfrm>
          <a:off x="2348483" y="4856988"/>
          <a:ext cx="4952997" cy="1834894"/>
        </p:xfrm>
        <a:graphic>
          <a:graphicData uri="http://schemas.openxmlformats.org/drawingml/2006/table">
            <a:tbl>
              <a:tblPr firstRow="1" bandRow="1">
                <a:tableStyleId>{2D5ABB26-0587-4C30-8999-92F81FD0307C}</a:tableStyleId>
              </a:tblPr>
              <a:tblGrid>
                <a:gridCol w="2987040">
                  <a:extLst>
                    <a:ext uri="{9D8B030D-6E8A-4147-A177-3AD203B41FA5}">
                      <a16:colId xmlns:a16="http://schemas.microsoft.com/office/drawing/2014/main" val="20000"/>
                    </a:ext>
                  </a:extLst>
                </a:gridCol>
                <a:gridCol w="373379">
                  <a:extLst>
                    <a:ext uri="{9D8B030D-6E8A-4147-A177-3AD203B41FA5}">
                      <a16:colId xmlns:a16="http://schemas.microsoft.com/office/drawing/2014/main" val="20001"/>
                    </a:ext>
                  </a:extLst>
                </a:gridCol>
                <a:gridCol w="373379">
                  <a:extLst>
                    <a:ext uri="{9D8B030D-6E8A-4147-A177-3AD203B41FA5}">
                      <a16:colId xmlns:a16="http://schemas.microsoft.com/office/drawing/2014/main" val="20002"/>
                    </a:ext>
                  </a:extLst>
                </a:gridCol>
                <a:gridCol w="373379">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464820">
                  <a:extLst>
                    <a:ext uri="{9D8B030D-6E8A-4147-A177-3AD203B41FA5}">
                      <a16:colId xmlns:a16="http://schemas.microsoft.com/office/drawing/2014/main" val="20005"/>
                    </a:ext>
                  </a:extLst>
                </a:gridCol>
              </a:tblGrid>
              <a:tr h="368807">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53975">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900">
                        <a:latin typeface="Times New Roman"/>
                        <a:cs typeface="Times New Roman"/>
                      </a:endParaRPr>
                    </a:p>
                  </a:txBody>
                  <a:tcPr marL="0" marR="0" marT="0" marB="0">
                    <a:lnL w="53975">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0"/>
                  </a:ext>
                </a:extLst>
              </a:tr>
              <a:tr h="367283">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53975">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900">
                        <a:latin typeface="Times New Roman"/>
                        <a:cs typeface="Times New Roman"/>
                      </a:endParaRPr>
                    </a:p>
                  </a:txBody>
                  <a:tcPr marL="0" marR="0" marT="0" marB="0">
                    <a:lnL w="53975">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1"/>
                  </a:ext>
                </a:extLst>
              </a:tr>
              <a:tr h="368808">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FFFFCC"/>
                    </a:solidFill>
                  </a:tcPr>
                </a:tc>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FFFFCC"/>
                    </a:solidFill>
                  </a:tcPr>
                </a:tc>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FFFFCC"/>
                    </a:solidFill>
                  </a:tcPr>
                </a:tc>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FFFFCC"/>
                    </a:solidFill>
                  </a:tcPr>
                </a:tc>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53975">
                      <a:solidFill>
                        <a:srgbClr val="000000"/>
                      </a:solidFill>
                      <a:prstDash val="solid"/>
                    </a:lnR>
                    <a:lnT w="38100">
                      <a:solidFill>
                        <a:srgbClr val="000000"/>
                      </a:solidFill>
                      <a:prstDash val="solid"/>
                    </a:lnT>
                    <a:lnB w="38100">
                      <a:solidFill>
                        <a:srgbClr val="000000"/>
                      </a:solidFill>
                      <a:prstDash val="solid"/>
                    </a:lnB>
                    <a:solidFill>
                      <a:srgbClr val="FFFFCC"/>
                    </a:solidFill>
                  </a:tcPr>
                </a:tc>
                <a:tc>
                  <a:txBody>
                    <a:bodyPr/>
                    <a:lstStyle/>
                    <a:p>
                      <a:pPr>
                        <a:lnSpc>
                          <a:spcPct val="100000"/>
                        </a:lnSpc>
                      </a:pPr>
                      <a:endParaRPr sz="1900">
                        <a:latin typeface="Times New Roman"/>
                        <a:cs typeface="Times New Roman"/>
                      </a:endParaRPr>
                    </a:p>
                  </a:txBody>
                  <a:tcPr marL="0" marR="0" marT="0" marB="0">
                    <a:lnL w="53975">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FFFFCC"/>
                    </a:solidFill>
                  </a:tcPr>
                </a:tc>
                <a:extLst>
                  <a:ext uri="{0D108BD9-81ED-4DB2-BD59-A6C34878D82A}">
                    <a16:rowId xmlns:a16="http://schemas.microsoft.com/office/drawing/2014/main" val="10002"/>
                  </a:ext>
                </a:extLst>
              </a:tr>
              <a:tr h="364998">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53975">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900">
                        <a:latin typeface="Times New Roman"/>
                        <a:cs typeface="Times New Roman"/>
                      </a:endParaRPr>
                    </a:p>
                  </a:txBody>
                  <a:tcPr marL="0" marR="0" marT="0" marB="0">
                    <a:lnL w="53975">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3"/>
                  </a:ext>
                </a:extLst>
              </a:tr>
              <a:tr h="364998">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53975">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900">
                        <a:latin typeface="Times New Roman"/>
                        <a:cs typeface="Times New Roman"/>
                      </a:endParaRPr>
                    </a:p>
                  </a:txBody>
                  <a:tcPr marL="0" marR="0" marT="0" marB="0">
                    <a:lnL w="53975">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4"/>
                  </a:ext>
                </a:extLst>
              </a:tr>
            </a:tbl>
          </a:graphicData>
        </a:graphic>
      </p:graphicFrame>
      <p:sp>
        <p:nvSpPr>
          <p:cNvPr id="8" name="object 8"/>
          <p:cNvSpPr/>
          <p:nvPr/>
        </p:nvSpPr>
        <p:spPr>
          <a:xfrm>
            <a:off x="5480177" y="3059716"/>
            <a:ext cx="1925254" cy="1812004"/>
          </a:xfrm>
          <a:custGeom>
            <a:avLst/>
            <a:gdLst/>
            <a:ahLst/>
            <a:cxnLst/>
            <a:rect l="l" t="t" r="r" b="b"/>
            <a:pathLst>
              <a:path w="2065020" h="1724660">
                <a:moveTo>
                  <a:pt x="2063877" y="0"/>
                </a:moveTo>
                <a:lnTo>
                  <a:pt x="50292" y="0"/>
                </a:lnTo>
                <a:lnTo>
                  <a:pt x="45847" y="4445"/>
                </a:lnTo>
                <a:lnTo>
                  <a:pt x="45847" y="1668208"/>
                </a:lnTo>
                <a:lnTo>
                  <a:pt x="19812" y="1623568"/>
                </a:lnTo>
                <a:lnTo>
                  <a:pt x="17145" y="1618869"/>
                </a:lnTo>
                <a:lnTo>
                  <a:pt x="11049" y="1617218"/>
                </a:lnTo>
                <a:lnTo>
                  <a:pt x="6350" y="1620012"/>
                </a:lnTo>
                <a:lnTo>
                  <a:pt x="1524" y="1622806"/>
                </a:lnTo>
                <a:lnTo>
                  <a:pt x="0" y="1628902"/>
                </a:lnTo>
                <a:lnTo>
                  <a:pt x="2794" y="1633601"/>
                </a:lnTo>
                <a:lnTo>
                  <a:pt x="55753" y="1724406"/>
                </a:lnTo>
                <a:lnTo>
                  <a:pt x="67157" y="1704848"/>
                </a:lnTo>
                <a:lnTo>
                  <a:pt x="108712" y="1633601"/>
                </a:lnTo>
                <a:lnTo>
                  <a:pt x="111506" y="1628902"/>
                </a:lnTo>
                <a:lnTo>
                  <a:pt x="109982" y="1622806"/>
                </a:lnTo>
                <a:lnTo>
                  <a:pt x="105156" y="1620012"/>
                </a:lnTo>
                <a:lnTo>
                  <a:pt x="100457" y="1617218"/>
                </a:lnTo>
                <a:lnTo>
                  <a:pt x="94361" y="1618869"/>
                </a:lnTo>
                <a:lnTo>
                  <a:pt x="91694" y="1623568"/>
                </a:lnTo>
                <a:lnTo>
                  <a:pt x="65659" y="1668208"/>
                </a:lnTo>
                <a:lnTo>
                  <a:pt x="65659" y="19812"/>
                </a:lnTo>
                <a:lnTo>
                  <a:pt x="2063877" y="19812"/>
                </a:lnTo>
                <a:lnTo>
                  <a:pt x="2063877" y="9906"/>
                </a:lnTo>
                <a:lnTo>
                  <a:pt x="2063877" y="0"/>
                </a:lnTo>
                <a:close/>
              </a:path>
              <a:path w="2065020" h="1724660">
                <a:moveTo>
                  <a:pt x="2064258" y="304800"/>
                </a:moveTo>
                <a:lnTo>
                  <a:pt x="423672" y="304800"/>
                </a:lnTo>
                <a:lnTo>
                  <a:pt x="419227" y="309245"/>
                </a:lnTo>
                <a:lnTo>
                  <a:pt x="419227" y="1668208"/>
                </a:lnTo>
                <a:lnTo>
                  <a:pt x="393192" y="1623568"/>
                </a:lnTo>
                <a:lnTo>
                  <a:pt x="390525" y="1618869"/>
                </a:lnTo>
                <a:lnTo>
                  <a:pt x="384429" y="1617218"/>
                </a:lnTo>
                <a:lnTo>
                  <a:pt x="379730" y="1620012"/>
                </a:lnTo>
                <a:lnTo>
                  <a:pt x="374904" y="1622806"/>
                </a:lnTo>
                <a:lnTo>
                  <a:pt x="373380" y="1628902"/>
                </a:lnTo>
                <a:lnTo>
                  <a:pt x="376174" y="1633601"/>
                </a:lnTo>
                <a:lnTo>
                  <a:pt x="429133" y="1724406"/>
                </a:lnTo>
                <a:lnTo>
                  <a:pt x="440537" y="1704848"/>
                </a:lnTo>
                <a:lnTo>
                  <a:pt x="482092" y="1633601"/>
                </a:lnTo>
                <a:lnTo>
                  <a:pt x="484886" y="1628902"/>
                </a:lnTo>
                <a:lnTo>
                  <a:pt x="483362" y="1622806"/>
                </a:lnTo>
                <a:lnTo>
                  <a:pt x="478536" y="1620012"/>
                </a:lnTo>
                <a:lnTo>
                  <a:pt x="473837" y="1617218"/>
                </a:lnTo>
                <a:lnTo>
                  <a:pt x="467741" y="1618869"/>
                </a:lnTo>
                <a:lnTo>
                  <a:pt x="465074" y="1623568"/>
                </a:lnTo>
                <a:lnTo>
                  <a:pt x="439039" y="1668208"/>
                </a:lnTo>
                <a:lnTo>
                  <a:pt x="439039" y="324612"/>
                </a:lnTo>
                <a:lnTo>
                  <a:pt x="2064258" y="324612"/>
                </a:lnTo>
                <a:lnTo>
                  <a:pt x="2064258" y="314706"/>
                </a:lnTo>
                <a:lnTo>
                  <a:pt x="2064258" y="304800"/>
                </a:lnTo>
                <a:close/>
              </a:path>
              <a:path w="2065020" h="1724660">
                <a:moveTo>
                  <a:pt x="2064385" y="1219200"/>
                </a:moveTo>
                <a:lnTo>
                  <a:pt x="1601724" y="1219200"/>
                </a:lnTo>
                <a:lnTo>
                  <a:pt x="1597279" y="1223645"/>
                </a:lnTo>
                <a:lnTo>
                  <a:pt x="1597279" y="1668208"/>
                </a:lnTo>
                <a:lnTo>
                  <a:pt x="1571244" y="1623568"/>
                </a:lnTo>
                <a:lnTo>
                  <a:pt x="1568577" y="1618869"/>
                </a:lnTo>
                <a:lnTo>
                  <a:pt x="1562481" y="1617218"/>
                </a:lnTo>
                <a:lnTo>
                  <a:pt x="1557782" y="1620012"/>
                </a:lnTo>
                <a:lnTo>
                  <a:pt x="1552956" y="1622806"/>
                </a:lnTo>
                <a:lnTo>
                  <a:pt x="1551432" y="1628902"/>
                </a:lnTo>
                <a:lnTo>
                  <a:pt x="1554226" y="1633601"/>
                </a:lnTo>
                <a:lnTo>
                  <a:pt x="1607185" y="1724406"/>
                </a:lnTo>
                <a:lnTo>
                  <a:pt x="1618589" y="1704848"/>
                </a:lnTo>
                <a:lnTo>
                  <a:pt x="1660144" y="1633601"/>
                </a:lnTo>
                <a:lnTo>
                  <a:pt x="1662938" y="1628902"/>
                </a:lnTo>
                <a:lnTo>
                  <a:pt x="1661414" y="1622806"/>
                </a:lnTo>
                <a:lnTo>
                  <a:pt x="1656588" y="1620012"/>
                </a:lnTo>
                <a:lnTo>
                  <a:pt x="1651889" y="1617218"/>
                </a:lnTo>
                <a:lnTo>
                  <a:pt x="1645793" y="1618869"/>
                </a:lnTo>
                <a:lnTo>
                  <a:pt x="1643126" y="1623568"/>
                </a:lnTo>
                <a:lnTo>
                  <a:pt x="1617091" y="1668208"/>
                </a:lnTo>
                <a:lnTo>
                  <a:pt x="1617091" y="1239012"/>
                </a:lnTo>
                <a:lnTo>
                  <a:pt x="2064385" y="1239012"/>
                </a:lnTo>
                <a:lnTo>
                  <a:pt x="2064385" y="1229106"/>
                </a:lnTo>
                <a:lnTo>
                  <a:pt x="2064385" y="1219200"/>
                </a:lnTo>
                <a:close/>
              </a:path>
              <a:path w="2065020" h="1724660">
                <a:moveTo>
                  <a:pt x="2064512" y="609600"/>
                </a:moveTo>
                <a:lnTo>
                  <a:pt x="798576" y="609600"/>
                </a:lnTo>
                <a:lnTo>
                  <a:pt x="794131" y="614045"/>
                </a:lnTo>
                <a:lnTo>
                  <a:pt x="794131" y="1668208"/>
                </a:lnTo>
                <a:lnTo>
                  <a:pt x="768096" y="1623568"/>
                </a:lnTo>
                <a:lnTo>
                  <a:pt x="765429" y="1618869"/>
                </a:lnTo>
                <a:lnTo>
                  <a:pt x="759333" y="1617218"/>
                </a:lnTo>
                <a:lnTo>
                  <a:pt x="754634" y="1620012"/>
                </a:lnTo>
                <a:lnTo>
                  <a:pt x="749808" y="1622806"/>
                </a:lnTo>
                <a:lnTo>
                  <a:pt x="748284" y="1628902"/>
                </a:lnTo>
                <a:lnTo>
                  <a:pt x="751078" y="1633601"/>
                </a:lnTo>
                <a:lnTo>
                  <a:pt x="804037" y="1724406"/>
                </a:lnTo>
                <a:lnTo>
                  <a:pt x="815441" y="1704848"/>
                </a:lnTo>
                <a:lnTo>
                  <a:pt x="856996" y="1633601"/>
                </a:lnTo>
                <a:lnTo>
                  <a:pt x="859790" y="1628902"/>
                </a:lnTo>
                <a:lnTo>
                  <a:pt x="858266" y="1622806"/>
                </a:lnTo>
                <a:lnTo>
                  <a:pt x="853440" y="1620012"/>
                </a:lnTo>
                <a:lnTo>
                  <a:pt x="848741" y="1617218"/>
                </a:lnTo>
                <a:lnTo>
                  <a:pt x="842645" y="1618869"/>
                </a:lnTo>
                <a:lnTo>
                  <a:pt x="839978" y="1623568"/>
                </a:lnTo>
                <a:lnTo>
                  <a:pt x="813943" y="1668208"/>
                </a:lnTo>
                <a:lnTo>
                  <a:pt x="804037" y="1685188"/>
                </a:lnTo>
                <a:lnTo>
                  <a:pt x="813930" y="1668208"/>
                </a:lnTo>
                <a:lnTo>
                  <a:pt x="813943" y="629412"/>
                </a:lnTo>
                <a:lnTo>
                  <a:pt x="2064512" y="629412"/>
                </a:lnTo>
                <a:lnTo>
                  <a:pt x="2064512" y="619506"/>
                </a:lnTo>
                <a:lnTo>
                  <a:pt x="2064512" y="609600"/>
                </a:lnTo>
                <a:close/>
              </a:path>
              <a:path w="2065020" h="1724660">
                <a:moveTo>
                  <a:pt x="2064766" y="914400"/>
                </a:moveTo>
                <a:lnTo>
                  <a:pt x="1171943" y="914400"/>
                </a:lnTo>
                <a:lnTo>
                  <a:pt x="1167511" y="918845"/>
                </a:lnTo>
                <a:lnTo>
                  <a:pt x="1167511" y="1668208"/>
                </a:lnTo>
                <a:lnTo>
                  <a:pt x="1141476" y="1623568"/>
                </a:lnTo>
                <a:lnTo>
                  <a:pt x="1138796" y="1618869"/>
                </a:lnTo>
                <a:lnTo>
                  <a:pt x="1132713" y="1617218"/>
                </a:lnTo>
                <a:lnTo>
                  <a:pt x="1128014" y="1620012"/>
                </a:lnTo>
                <a:lnTo>
                  <a:pt x="1123188" y="1622806"/>
                </a:lnTo>
                <a:lnTo>
                  <a:pt x="1121664" y="1628902"/>
                </a:lnTo>
                <a:lnTo>
                  <a:pt x="1124445" y="1633601"/>
                </a:lnTo>
                <a:lnTo>
                  <a:pt x="1177417" y="1724406"/>
                </a:lnTo>
                <a:lnTo>
                  <a:pt x="1188821" y="1704848"/>
                </a:lnTo>
                <a:lnTo>
                  <a:pt x="1230376" y="1633601"/>
                </a:lnTo>
                <a:lnTo>
                  <a:pt x="1233170" y="1628902"/>
                </a:lnTo>
                <a:lnTo>
                  <a:pt x="1231519" y="1622806"/>
                </a:lnTo>
                <a:lnTo>
                  <a:pt x="1222121" y="1617218"/>
                </a:lnTo>
                <a:lnTo>
                  <a:pt x="1216025" y="1618869"/>
                </a:lnTo>
                <a:lnTo>
                  <a:pt x="1213358" y="1623568"/>
                </a:lnTo>
                <a:lnTo>
                  <a:pt x="1187323" y="1668208"/>
                </a:lnTo>
                <a:lnTo>
                  <a:pt x="1177417" y="1685188"/>
                </a:lnTo>
                <a:lnTo>
                  <a:pt x="1187310" y="1668208"/>
                </a:lnTo>
                <a:lnTo>
                  <a:pt x="1187323" y="934212"/>
                </a:lnTo>
                <a:lnTo>
                  <a:pt x="2064766" y="934212"/>
                </a:lnTo>
                <a:lnTo>
                  <a:pt x="2064766" y="924306"/>
                </a:lnTo>
                <a:lnTo>
                  <a:pt x="2064766" y="914400"/>
                </a:lnTo>
                <a:close/>
              </a:path>
            </a:pathLst>
          </a:custGeom>
          <a:solidFill>
            <a:srgbClr val="000000"/>
          </a:solidFill>
        </p:spPr>
        <p:txBody>
          <a:bodyPr wrap="square" lIns="0" tIns="0" rIns="0" bIns="0" rtlCol="0"/>
          <a:lstStyle/>
          <a:p>
            <a:endParaRPr/>
          </a:p>
        </p:txBody>
      </p:sp>
      <p:sp>
        <p:nvSpPr>
          <p:cNvPr id="9" name="矩形 8">
            <a:extLst>
              <a:ext uri="{FF2B5EF4-FFF2-40B4-BE49-F238E27FC236}">
                <a16:creationId xmlns:a16="http://schemas.microsoft.com/office/drawing/2014/main" id="{A3B82C53-1326-4D36-8776-4D8000376494}"/>
              </a:ext>
            </a:extLst>
          </p:cNvPr>
          <p:cNvSpPr/>
          <p:nvPr/>
        </p:nvSpPr>
        <p:spPr>
          <a:xfrm>
            <a:off x="431540" y="1175097"/>
            <a:ext cx="8280920" cy="1884618"/>
          </a:xfrm>
          <a:prstGeom prst="rect">
            <a:avLst/>
          </a:prstGeom>
        </p:spPr>
        <p:txBody>
          <a:bodyPr wrap="square">
            <a:spAutoFit/>
          </a:bodyPr>
          <a:lstStyle/>
          <a:p>
            <a:pPr>
              <a:lnSpc>
                <a:spcPct val="150000"/>
              </a:lnSpc>
              <a:spcBef>
                <a:spcPct val="0"/>
              </a:spcBef>
            </a:pPr>
            <a:r>
              <a:rPr lang="zh-CN" altLang="en-US" sz="2000" dirty="0">
                <a:latin typeface="微软雅黑" panose="020B0503020204020204" pitchFamily="34" charset="-122"/>
                <a:ea typeface="微软雅黑" panose="020B0503020204020204" pitchFamily="34" charset="-122"/>
              </a:rPr>
              <a:t>每个进程有一个页表</a:t>
            </a:r>
          </a:p>
          <a:p>
            <a:pPr>
              <a:lnSpc>
                <a:spcPct val="150000"/>
              </a:lnSpc>
              <a:spcBef>
                <a:spcPct val="0"/>
              </a:spcBef>
            </a:pPr>
            <a:r>
              <a:rPr lang="zh-CN" altLang="en-US" sz="2000" dirty="0">
                <a:latin typeface="微软雅黑" panose="020B0503020204020204" pitchFamily="34" charset="-122"/>
                <a:ea typeface="微软雅黑" panose="020B0503020204020204" pitchFamily="34" charset="-122"/>
              </a:rPr>
              <a:t>典型页表中有</a:t>
            </a:r>
            <a:r>
              <a:rPr lang="zh-CN" altLang="en-US" sz="2000" dirty="0">
                <a:solidFill>
                  <a:srgbClr val="FF0000"/>
                </a:solidFill>
                <a:latin typeface="微软雅黑" panose="020B0503020204020204" pitchFamily="34" charset="-122"/>
                <a:ea typeface="微软雅黑" panose="020B0503020204020204" pitchFamily="34" charset="-122"/>
              </a:rPr>
              <a:t>装入位或有效位</a:t>
            </a:r>
            <a:r>
              <a:rPr lang="en-US" altLang="zh-CN" sz="2000" dirty="0">
                <a:solidFill>
                  <a:srgbClr val="FF0000"/>
                </a:solidFill>
                <a:latin typeface="微软雅黑" panose="020B0503020204020204" pitchFamily="34" charset="-122"/>
                <a:ea typeface="微软雅黑" panose="020B0503020204020204" pitchFamily="34" charset="-122"/>
              </a:rPr>
              <a:t>(Valid / Present </a:t>
            </a:r>
            <a:r>
              <a:rPr lang="zh-CN" altLang="en-US" sz="2000" dirty="0">
                <a:solidFill>
                  <a:srgbClr val="FF0000"/>
                </a:solidFill>
                <a:latin typeface="微软雅黑" panose="020B0503020204020204" pitchFamily="34" charset="-122"/>
                <a:ea typeface="微软雅黑" panose="020B0503020204020204" pitchFamily="34" charset="-122"/>
              </a:rPr>
              <a:t>）、修改</a:t>
            </a:r>
            <a:r>
              <a:rPr lang="en-US" altLang="zh-CN" sz="2000" dirty="0">
                <a:solidFill>
                  <a:srgbClr val="FF0000"/>
                </a:solidFill>
                <a:latin typeface="微软雅黑" panose="020B0503020204020204" pitchFamily="34" charset="-122"/>
                <a:ea typeface="微软雅黑" panose="020B0503020204020204" pitchFamily="34" charset="-122"/>
              </a:rPr>
              <a:t>(Dirt)</a:t>
            </a:r>
            <a:r>
              <a:rPr lang="zh-CN" altLang="en-US" sz="2000" dirty="0">
                <a:solidFill>
                  <a:srgbClr val="FF0000"/>
                </a:solidFill>
                <a:latin typeface="微软雅黑" panose="020B0503020204020204" pitchFamily="34" charset="-122"/>
                <a:ea typeface="微软雅黑" panose="020B0503020204020204" pitchFamily="34" charset="-122"/>
              </a:rPr>
              <a:t>位、替换控制位</a:t>
            </a:r>
            <a:r>
              <a:rPr lang="en-US" altLang="zh-CN" sz="2000" dirty="0">
                <a:solidFill>
                  <a:srgbClr val="FF0000"/>
                </a:solidFill>
                <a:latin typeface="微软雅黑" panose="020B0503020204020204" pitchFamily="34" charset="-122"/>
                <a:ea typeface="微软雅黑" panose="020B0503020204020204" pitchFamily="34" charset="-122"/>
              </a:rPr>
              <a:t>(Referenced )</a:t>
            </a:r>
            <a:r>
              <a:rPr lang="zh-CN" altLang="en-US" sz="2000" dirty="0">
                <a:solidFill>
                  <a:srgbClr val="FF0000"/>
                </a:solidFill>
                <a:latin typeface="微软雅黑" panose="020B0503020204020204" pitchFamily="34" charset="-122"/>
                <a:ea typeface="微软雅黑" panose="020B0503020204020204" pitchFamily="34" charset="-122"/>
              </a:rPr>
              <a:t>、访问权限位</a:t>
            </a:r>
            <a:r>
              <a:rPr lang="en-US" altLang="zh-CN" sz="2000" dirty="0">
                <a:solidFill>
                  <a:srgbClr val="FF0000"/>
                </a:solidFill>
                <a:latin typeface="微软雅黑" panose="020B0503020204020204" pitchFamily="34" charset="-122"/>
                <a:ea typeface="微软雅黑" panose="020B0503020204020204" pitchFamily="34" charset="-122"/>
              </a:rPr>
              <a:t>(Protection)</a:t>
            </a:r>
            <a:r>
              <a:rPr lang="zh-CN" altLang="en-US" sz="2000" dirty="0">
                <a:solidFill>
                  <a:srgbClr val="FF0000"/>
                </a:solidFill>
                <a:latin typeface="微软雅黑" panose="020B0503020204020204" pitchFamily="34" charset="-122"/>
                <a:ea typeface="微软雅黑" panose="020B0503020204020204" pitchFamily="34" charset="-122"/>
              </a:rPr>
              <a:t>、禁止缓存位</a:t>
            </a:r>
            <a:r>
              <a:rPr lang="en-US" altLang="zh-CN" sz="2000" dirty="0">
                <a:solidFill>
                  <a:srgbClr val="FF0000"/>
                </a:solidFill>
                <a:latin typeface="微软雅黑" panose="020B0503020204020204" pitchFamily="34" charset="-122"/>
                <a:ea typeface="微软雅黑" panose="020B0503020204020204" pitchFamily="34" charset="-122"/>
              </a:rPr>
              <a:t>(Cacheable)</a:t>
            </a:r>
            <a:r>
              <a:rPr lang="zh-CN" altLang="en-US" sz="2000" dirty="0">
                <a:solidFill>
                  <a:srgbClr val="FF0000"/>
                </a:solidFill>
                <a:latin typeface="微软雅黑" panose="020B0503020204020204" pitchFamily="34" charset="-122"/>
                <a:ea typeface="微软雅黑" panose="020B0503020204020204" pitchFamily="34" charset="-122"/>
              </a:rPr>
              <a:t>、实页号</a:t>
            </a:r>
            <a:r>
              <a:rPr lang="en-US" altLang="zh-CN" sz="2000" dirty="0">
                <a:solidFill>
                  <a:srgbClr val="FF0000"/>
                </a:solidFill>
                <a:latin typeface="微软雅黑" panose="020B0503020204020204" pitchFamily="34" charset="-122"/>
                <a:ea typeface="微软雅黑" panose="020B0503020204020204" pitchFamily="34" charset="-122"/>
              </a:rPr>
              <a:t>(Page Frame Number)</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CD352C9C-10B0-4057-9FB3-8324C47F4827}"/>
              </a:ext>
            </a:extLst>
          </p:cNvPr>
          <p:cNvSpPr/>
          <p:nvPr/>
        </p:nvSpPr>
        <p:spPr>
          <a:xfrm>
            <a:off x="179512" y="4908950"/>
            <a:ext cx="2065020" cy="1422954"/>
          </a:xfrm>
          <a:prstGeom prst="rect">
            <a:avLst/>
          </a:prstGeom>
        </p:spPr>
        <p:txBody>
          <a:bodyPr wrap="square">
            <a:spAutoFit/>
          </a:bodyPr>
          <a:lstStyle/>
          <a:p>
            <a:pPr>
              <a:lnSpc>
                <a:spcPct val="150000"/>
              </a:lnSpc>
              <a:spcBef>
                <a:spcPct val="0"/>
              </a:spcBef>
            </a:pPr>
            <a:r>
              <a:rPr lang="zh-CN" altLang="en-US" sz="2000" b="1" dirty="0">
                <a:latin typeface="微软雅黑" panose="020B0503020204020204" pitchFamily="34" charset="-122"/>
                <a:ea typeface="微软雅黑" panose="020B0503020204020204" pitchFamily="34" charset="-122"/>
              </a:rPr>
              <a:t>页表在主存中的首址记录在</a:t>
            </a:r>
            <a:r>
              <a:rPr lang="zh-CN" altLang="en-US" sz="2000" b="1" dirty="0">
                <a:solidFill>
                  <a:srgbClr val="C00000"/>
                </a:solidFill>
                <a:latin typeface="微软雅黑" panose="020B0503020204020204" pitchFamily="34" charset="-122"/>
                <a:ea typeface="微软雅黑" panose="020B0503020204020204" pitchFamily="34" charset="-122"/>
              </a:rPr>
              <a:t>页表基址寄存器中</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137" y="696204"/>
            <a:ext cx="2548655" cy="451225"/>
          </a:xfrm>
          <a:prstGeom prst="rect">
            <a:avLst/>
          </a:prstGeom>
        </p:spPr>
        <p:txBody>
          <a:bodyPr vert="horz" wrap="square" lIns="0" tIns="20141" rIns="0" bIns="0" rtlCol="0" anchor="ctr">
            <a:spAutoFit/>
          </a:bodyPr>
          <a:lstStyle/>
          <a:p>
            <a:pPr marL="20141">
              <a:lnSpc>
                <a:spcPct val="100000"/>
              </a:lnSpc>
              <a:spcBef>
                <a:spcPts val="159"/>
              </a:spcBef>
            </a:pPr>
            <a:r>
              <a:rPr sz="2800" spc="-16" dirty="0">
                <a:cs typeface="Arial"/>
              </a:rPr>
              <a:t>Motivations</a:t>
            </a:r>
            <a:endParaRPr sz="2800" dirty="0">
              <a:cs typeface="Arial"/>
            </a:endParaRPr>
          </a:p>
        </p:txBody>
      </p:sp>
      <p:sp>
        <p:nvSpPr>
          <p:cNvPr id="3" name="object 3"/>
          <p:cNvSpPr txBox="1"/>
          <p:nvPr/>
        </p:nvSpPr>
        <p:spPr>
          <a:xfrm>
            <a:off x="510494" y="1412776"/>
            <a:ext cx="7717012" cy="1205296"/>
          </a:xfrm>
          <a:prstGeom prst="rect">
            <a:avLst/>
          </a:prstGeom>
        </p:spPr>
        <p:txBody>
          <a:bodyPr vert="horz" wrap="square" lIns="0" tIns="18127" rIns="0" bIns="0" rtlCol="0">
            <a:spAutoFit/>
          </a:bodyPr>
          <a:lstStyle/>
          <a:p>
            <a:pPr marL="60423" marR="48338">
              <a:lnSpc>
                <a:spcPct val="118900"/>
              </a:lnSpc>
              <a:spcBef>
                <a:spcPts val="143"/>
              </a:spcBef>
            </a:pPr>
            <a:r>
              <a:rPr lang="zh-CN" altLang="en-US" sz="2000" b="1" spc="16" dirty="0">
                <a:latin typeface="微软雅黑" panose="020B0503020204020204" pitchFamily="34" charset="-122"/>
                <a:ea typeface="微软雅黑" panose="020B0503020204020204" pitchFamily="34" charset="-122"/>
                <a:cs typeface="Arial"/>
              </a:rPr>
              <a:t>物理内存空间可能没有处理器可以跨越的那么大空间</a:t>
            </a:r>
            <a:r>
              <a:rPr sz="2000" spc="24" dirty="0">
                <a:latin typeface="微软雅黑" panose="020B0503020204020204" pitchFamily="34" charset="-122"/>
                <a:ea typeface="微软雅黑" panose="020B0503020204020204" pitchFamily="34" charset="-122"/>
                <a:cs typeface="Arial"/>
              </a:rPr>
              <a:t>,</a:t>
            </a:r>
            <a:r>
              <a:rPr sz="2000" dirty="0">
                <a:latin typeface="微软雅黑" panose="020B0503020204020204" pitchFamily="34" charset="-122"/>
                <a:ea typeface="微软雅黑" panose="020B0503020204020204" pitchFamily="34" charset="-122"/>
                <a:cs typeface="Arial"/>
              </a:rPr>
              <a:t> </a:t>
            </a:r>
            <a:r>
              <a:rPr lang="zh-CN" altLang="en-US" sz="2000" dirty="0">
                <a:latin typeface="微软雅黑" panose="020B0503020204020204" pitchFamily="34" charset="-122"/>
                <a:ea typeface="微软雅黑" panose="020B0503020204020204" pitchFamily="34" charset="-122"/>
                <a:cs typeface="Arial"/>
              </a:rPr>
              <a:t>例如</a:t>
            </a:r>
            <a:r>
              <a:rPr sz="2000" spc="16" dirty="0">
                <a:latin typeface="微软雅黑" panose="020B0503020204020204" pitchFamily="34" charset="-122"/>
                <a:ea typeface="微软雅黑" panose="020B0503020204020204" pitchFamily="34" charset="-122"/>
                <a:cs typeface="Arial"/>
              </a:rPr>
              <a:t>.</a:t>
            </a:r>
            <a:endParaRPr sz="2000" dirty="0">
              <a:latin typeface="微软雅黑" panose="020B0503020204020204" pitchFamily="34" charset="-122"/>
              <a:ea typeface="微软雅黑" panose="020B0503020204020204" pitchFamily="34" charset="-122"/>
              <a:cs typeface="Arial"/>
            </a:endParaRPr>
          </a:p>
          <a:p>
            <a:pPr marL="499495" indent="-281973">
              <a:spcBef>
                <a:spcPts val="817"/>
              </a:spcBef>
              <a:buClr>
                <a:srgbClr val="006EBE"/>
              </a:buClr>
              <a:buSzPct val="115789"/>
              <a:buFont typeface="Lucida Sans Unicode"/>
              <a:buChar char="►"/>
              <a:tabLst>
                <a:tab pos="500502" algn="l"/>
              </a:tabLst>
            </a:pPr>
            <a:r>
              <a:rPr lang="zh-CN" altLang="en-US" sz="2000" spc="32" dirty="0">
                <a:latin typeface="微软雅黑" panose="020B0503020204020204" pitchFamily="34" charset="-122"/>
                <a:ea typeface="微软雅黑" panose="020B0503020204020204" pitchFamily="34" charset="-122"/>
                <a:cs typeface="Arial"/>
              </a:rPr>
              <a:t>处理器</a:t>
            </a:r>
            <a:r>
              <a:rPr lang="en-US" altLang="zh-CN" sz="2000" spc="16" dirty="0">
                <a:latin typeface="微软雅黑" panose="020B0503020204020204" pitchFamily="34" charset="-122"/>
                <a:ea typeface="微软雅黑" panose="020B0503020204020204" pitchFamily="34" charset="-122"/>
                <a:cs typeface="Arial"/>
              </a:rPr>
              <a:t>32-bit</a:t>
            </a:r>
            <a:r>
              <a:rPr lang="zh-CN" altLang="en-US" sz="2000" spc="16" dirty="0">
                <a:latin typeface="微软雅黑" panose="020B0503020204020204" pitchFamily="34" charset="-122"/>
                <a:ea typeface="微软雅黑" panose="020B0503020204020204" pitchFamily="34" charset="-122"/>
                <a:cs typeface="Arial"/>
              </a:rPr>
              <a:t>地址</a:t>
            </a:r>
            <a:r>
              <a:rPr lang="zh-CN" altLang="en-US" sz="2000" spc="32" dirty="0">
                <a:latin typeface="微软雅黑" panose="020B0503020204020204" pitchFamily="34" charset="-122"/>
                <a:ea typeface="微软雅黑" panose="020B0503020204020204" pitchFamily="34" charset="-122"/>
                <a:cs typeface="Arial"/>
              </a:rPr>
              <a:t>编址，可以寻址</a:t>
            </a:r>
            <a:r>
              <a:rPr sz="2000" spc="32" dirty="0">
                <a:latin typeface="微软雅黑" panose="020B0503020204020204" pitchFamily="34" charset="-122"/>
                <a:ea typeface="微软雅黑" panose="020B0503020204020204" pitchFamily="34" charset="-122"/>
                <a:cs typeface="Arial"/>
              </a:rPr>
              <a:t>4G</a:t>
            </a:r>
            <a:r>
              <a:rPr sz="2000" spc="16" dirty="0">
                <a:latin typeface="微软雅黑" panose="020B0503020204020204" pitchFamily="34" charset="-122"/>
                <a:ea typeface="微软雅黑" panose="020B0503020204020204" pitchFamily="34" charset="-122"/>
                <a:cs typeface="Arial"/>
              </a:rPr>
              <a:t> </a:t>
            </a:r>
            <a:r>
              <a:rPr sz="2000" spc="8" dirty="0">
                <a:latin typeface="微软雅黑" panose="020B0503020204020204" pitchFamily="34" charset="-122"/>
                <a:ea typeface="微软雅黑" panose="020B0503020204020204" pitchFamily="34" charset="-122"/>
                <a:cs typeface="Arial"/>
              </a:rPr>
              <a:t>bytes</a:t>
            </a:r>
            <a:endParaRPr sz="2000" dirty="0">
              <a:latin typeface="微软雅黑" panose="020B0503020204020204" pitchFamily="34" charset="-122"/>
              <a:ea typeface="微软雅黑" panose="020B0503020204020204" pitchFamily="34" charset="-122"/>
              <a:cs typeface="Arial"/>
            </a:endParaRPr>
          </a:p>
          <a:p>
            <a:pPr marL="499495" indent="-281973">
              <a:spcBef>
                <a:spcPts val="817"/>
              </a:spcBef>
              <a:buClr>
                <a:srgbClr val="006EBE"/>
              </a:buClr>
              <a:buSzPct val="115789"/>
              <a:buFont typeface="Lucida Sans Unicode"/>
              <a:buChar char="►"/>
              <a:tabLst>
                <a:tab pos="500502" algn="l"/>
              </a:tabLst>
            </a:pPr>
            <a:r>
              <a:rPr lang="zh-CN" altLang="en-US" sz="2000" spc="24" dirty="0">
                <a:latin typeface="微软雅黑" panose="020B0503020204020204" pitchFamily="34" charset="-122"/>
                <a:ea typeface="微软雅黑" panose="020B0503020204020204" pitchFamily="34" charset="-122"/>
                <a:cs typeface="Arial"/>
              </a:rPr>
              <a:t>但实际内存只安装了</a:t>
            </a:r>
            <a:r>
              <a:rPr sz="2000" spc="32" dirty="0">
                <a:latin typeface="微软雅黑" panose="020B0503020204020204" pitchFamily="34" charset="-122"/>
                <a:ea typeface="微软雅黑" panose="020B0503020204020204" pitchFamily="34" charset="-122"/>
                <a:cs typeface="Arial"/>
              </a:rPr>
              <a:t>1GB</a:t>
            </a:r>
            <a:endParaRPr sz="2000" dirty="0">
              <a:latin typeface="微软雅黑" panose="020B0503020204020204" pitchFamily="34" charset="-122"/>
              <a:ea typeface="微软雅黑" panose="020B0503020204020204" pitchFamily="34" charset="-122"/>
              <a:cs typeface="Arial"/>
            </a:endParaRPr>
          </a:p>
        </p:txBody>
      </p:sp>
      <p:sp>
        <p:nvSpPr>
          <p:cNvPr id="4" name="object 4"/>
          <p:cNvSpPr txBox="1"/>
          <p:nvPr/>
        </p:nvSpPr>
        <p:spPr>
          <a:xfrm>
            <a:off x="683568" y="2987891"/>
            <a:ext cx="7200799" cy="907598"/>
          </a:xfrm>
          <a:prstGeom prst="rect">
            <a:avLst/>
          </a:prstGeom>
          <a:solidFill>
            <a:srgbClr val="E5F2E5"/>
          </a:solidFill>
        </p:spPr>
        <p:txBody>
          <a:bodyPr vert="horz" wrap="square" lIns="0" tIns="38268" rIns="0" bIns="0" rtlCol="0">
            <a:spAutoFit/>
          </a:bodyPr>
          <a:lstStyle/>
          <a:p>
            <a:pPr marL="77543" marR="800602">
              <a:lnSpc>
                <a:spcPct val="150000"/>
              </a:lnSpc>
              <a:spcBef>
                <a:spcPts val="301"/>
              </a:spcBef>
            </a:pPr>
            <a:r>
              <a:rPr lang="zh-CN" altLang="en-US" sz="2000" spc="24" dirty="0">
                <a:latin typeface="微软雅黑" panose="020B0503020204020204" pitchFamily="34" charset="-122"/>
                <a:ea typeface="微软雅黑" panose="020B0503020204020204" pitchFamily="34" charset="-122"/>
                <a:cs typeface="Arial"/>
              </a:rPr>
              <a:t>如果要同时运行许多程序，它们需要耗费的全部内存空间</a:t>
            </a:r>
            <a:r>
              <a:rPr lang="zh-CN" altLang="en-US" sz="2000" spc="24" dirty="0">
                <a:solidFill>
                  <a:srgbClr val="FFC000"/>
                </a:solidFill>
                <a:latin typeface="微软雅黑" panose="020B0503020204020204" pitchFamily="34" charset="-122"/>
                <a:ea typeface="微软雅黑" panose="020B0503020204020204" pitchFamily="34" charset="-122"/>
                <a:cs typeface="Arial"/>
              </a:rPr>
              <a:t>大于</a:t>
            </a:r>
            <a:r>
              <a:rPr lang="zh-CN" altLang="en-US" sz="2000" spc="24" dirty="0">
                <a:latin typeface="微软雅黑" panose="020B0503020204020204" pitchFamily="34" charset="-122"/>
                <a:ea typeface="微软雅黑" panose="020B0503020204020204" pitchFamily="34" charset="-122"/>
                <a:cs typeface="Arial"/>
              </a:rPr>
              <a:t>实际安装的内存容量怎么办？</a:t>
            </a:r>
            <a:endParaRPr sz="2000" dirty="0">
              <a:latin typeface="微软雅黑" panose="020B0503020204020204" pitchFamily="34" charset="-122"/>
              <a:ea typeface="微软雅黑" panose="020B0503020204020204" pitchFamily="34" charset="-122"/>
              <a:cs typeface="Arial"/>
            </a:endParaRPr>
          </a:p>
        </p:txBody>
      </p:sp>
      <p:sp>
        <p:nvSpPr>
          <p:cNvPr id="5" name="object 5"/>
          <p:cNvSpPr txBox="1"/>
          <p:nvPr/>
        </p:nvSpPr>
        <p:spPr>
          <a:xfrm>
            <a:off x="683568" y="4081634"/>
            <a:ext cx="5861706" cy="1222066"/>
          </a:xfrm>
          <a:prstGeom prst="rect">
            <a:avLst/>
          </a:prstGeom>
        </p:spPr>
        <p:txBody>
          <a:bodyPr vert="horz" wrap="square" lIns="0" tIns="92647" rIns="0" bIns="0" rtlCol="0">
            <a:spAutoFit/>
          </a:bodyPr>
          <a:lstStyle/>
          <a:p>
            <a:pPr marL="60423">
              <a:spcBef>
                <a:spcPts val="728"/>
              </a:spcBef>
            </a:pPr>
            <a:r>
              <a:rPr lang="zh-CN" altLang="en-US" sz="2000" spc="8" dirty="0">
                <a:latin typeface="微软雅黑" panose="020B0503020204020204" pitchFamily="34" charset="-122"/>
                <a:ea typeface="微软雅黑" panose="020B0503020204020204" pitchFamily="34" charset="-122"/>
                <a:cs typeface="Arial"/>
              </a:rPr>
              <a:t>术语</a:t>
            </a:r>
            <a:r>
              <a:rPr sz="2000" spc="8" dirty="0">
                <a:latin typeface="微软雅黑" panose="020B0503020204020204" pitchFamily="34" charset="-122"/>
                <a:ea typeface="微软雅黑" panose="020B0503020204020204" pitchFamily="34" charset="-122"/>
                <a:cs typeface="Arial"/>
              </a:rPr>
              <a:t>:</a:t>
            </a:r>
            <a:endParaRPr sz="2000" dirty="0">
              <a:latin typeface="微软雅黑" panose="020B0503020204020204" pitchFamily="34" charset="-122"/>
              <a:ea typeface="微软雅黑" panose="020B0503020204020204" pitchFamily="34" charset="-122"/>
              <a:cs typeface="Arial"/>
            </a:endParaRPr>
          </a:p>
          <a:p>
            <a:pPr marL="499495" indent="-281973">
              <a:spcBef>
                <a:spcPts val="817"/>
              </a:spcBef>
              <a:buClr>
                <a:srgbClr val="006EBE"/>
              </a:buClr>
              <a:buSzPct val="115789"/>
              <a:buFont typeface="Lucida Sans Unicode"/>
              <a:buChar char="►"/>
              <a:tabLst>
                <a:tab pos="500502" algn="l"/>
              </a:tabLst>
            </a:pPr>
            <a:r>
              <a:rPr lang="zh-CN" altLang="en-US" sz="2000" spc="32" dirty="0">
                <a:latin typeface="微软雅黑" panose="020B0503020204020204" pitchFamily="34" charset="-122"/>
                <a:ea typeface="微软雅黑" panose="020B0503020204020204" pitchFamily="34" charset="-122"/>
                <a:cs typeface="Arial"/>
              </a:rPr>
              <a:t>运行的程序叫做进程</a:t>
            </a:r>
            <a:r>
              <a:rPr lang="en-US" altLang="zh-CN" sz="2000" spc="32" dirty="0">
                <a:latin typeface="微软雅黑" panose="020B0503020204020204" pitchFamily="34" charset="-122"/>
                <a:ea typeface="微软雅黑" panose="020B0503020204020204" pitchFamily="34" charset="-122"/>
                <a:cs typeface="Arial"/>
              </a:rPr>
              <a:t>(</a:t>
            </a:r>
            <a:r>
              <a:rPr sz="2000" spc="24" dirty="0">
                <a:latin typeface="微软雅黑" panose="020B0503020204020204" pitchFamily="34" charset="-122"/>
                <a:ea typeface="微软雅黑" panose="020B0503020204020204" pitchFamily="34" charset="-122"/>
                <a:cs typeface="Arial"/>
              </a:rPr>
              <a:t>process</a:t>
            </a:r>
            <a:r>
              <a:rPr lang="en-US" altLang="zh-CN" sz="2000" spc="24" dirty="0">
                <a:latin typeface="微软雅黑" panose="020B0503020204020204" pitchFamily="34" charset="-122"/>
                <a:ea typeface="微软雅黑" panose="020B0503020204020204" pitchFamily="34" charset="-122"/>
                <a:cs typeface="Arial"/>
              </a:rPr>
              <a:t>)</a:t>
            </a:r>
            <a:r>
              <a:rPr lang="zh-CN" altLang="en-US" sz="2000" spc="24" dirty="0">
                <a:latin typeface="微软雅黑" panose="020B0503020204020204" pitchFamily="34" charset="-122"/>
                <a:ea typeface="微软雅黑" panose="020B0503020204020204" pitchFamily="34" charset="-122"/>
                <a:cs typeface="Arial"/>
              </a:rPr>
              <a:t>或线程</a:t>
            </a:r>
            <a:r>
              <a:rPr lang="en-US" altLang="zh-CN" sz="2000" spc="24" dirty="0">
                <a:latin typeface="微软雅黑" panose="020B0503020204020204" pitchFamily="34" charset="-122"/>
                <a:ea typeface="微软雅黑" panose="020B0503020204020204" pitchFamily="34" charset="-122"/>
                <a:cs typeface="Arial"/>
              </a:rPr>
              <a:t>(</a:t>
            </a:r>
            <a:r>
              <a:rPr sz="2000" spc="16" dirty="0">
                <a:solidFill>
                  <a:srgbClr val="006EBE"/>
                </a:solidFill>
                <a:latin typeface="微软雅黑" panose="020B0503020204020204" pitchFamily="34" charset="-122"/>
                <a:ea typeface="微软雅黑" panose="020B0503020204020204" pitchFamily="34" charset="-122"/>
                <a:cs typeface="Arial"/>
              </a:rPr>
              <a:t>thread</a:t>
            </a:r>
            <a:r>
              <a:rPr lang="en-US" altLang="zh-CN" sz="2000" spc="16" dirty="0">
                <a:solidFill>
                  <a:srgbClr val="006EBE"/>
                </a:solidFill>
                <a:latin typeface="微软雅黑" panose="020B0503020204020204" pitchFamily="34" charset="-122"/>
                <a:ea typeface="微软雅黑" panose="020B0503020204020204" pitchFamily="34" charset="-122"/>
                <a:cs typeface="Arial"/>
              </a:rPr>
              <a:t>)</a:t>
            </a:r>
            <a:endParaRPr sz="2000" dirty="0">
              <a:latin typeface="微软雅黑" panose="020B0503020204020204" pitchFamily="34" charset="-122"/>
              <a:ea typeface="微软雅黑" panose="020B0503020204020204" pitchFamily="34" charset="-122"/>
              <a:cs typeface="Arial"/>
            </a:endParaRPr>
          </a:p>
          <a:p>
            <a:pPr marL="499495" indent="-281973">
              <a:spcBef>
                <a:spcPts val="817"/>
              </a:spcBef>
              <a:buClr>
                <a:srgbClr val="006EBE"/>
              </a:buClr>
              <a:buSzPct val="115789"/>
              <a:buFont typeface="Lucida Sans Unicode"/>
              <a:buChar char="►"/>
              <a:tabLst>
                <a:tab pos="500502" algn="l"/>
              </a:tabLst>
            </a:pPr>
            <a:r>
              <a:rPr lang="zh-CN" altLang="en-US" sz="2000" spc="16" dirty="0">
                <a:latin typeface="微软雅黑" panose="020B0503020204020204" pitchFamily="34" charset="-122"/>
                <a:ea typeface="微软雅黑" panose="020B0503020204020204" pitchFamily="34" charset="-122"/>
                <a:cs typeface="Arial"/>
              </a:rPr>
              <a:t>操作系统</a:t>
            </a:r>
            <a:r>
              <a:rPr sz="2000" spc="24" dirty="0">
                <a:latin typeface="微软雅黑" panose="020B0503020204020204" pitchFamily="34" charset="-122"/>
                <a:ea typeface="微软雅黑" panose="020B0503020204020204" pitchFamily="34" charset="-122"/>
                <a:cs typeface="Arial"/>
              </a:rPr>
              <a:t>(</a:t>
            </a:r>
            <a:r>
              <a:rPr sz="2000" spc="24" dirty="0">
                <a:solidFill>
                  <a:srgbClr val="006EBE"/>
                </a:solidFill>
                <a:latin typeface="微软雅黑" panose="020B0503020204020204" pitchFamily="34" charset="-122"/>
                <a:ea typeface="微软雅黑" panose="020B0503020204020204" pitchFamily="34" charset="-122"/>
                <a:cs typeface="Arial"/>
              </a:rPr>
              <a:t>OS</a:t>
            </a:r>
            <a:r>
              <a:rPr sz="2000" spc="24" dirty="0">
                <a:latin typeface="微软雅黑" panose="020B0503020204020204" pitchFamily="34" charset="-122"/>
                <a:ea typeface="微软雅黑" panose="020B0503020204020204" pitchFamily="34" charset="-122"/>
                <a:cs typeface="Arial"/>
              </a:rPr>
              <a:t>)</a:t>
            </a:r>
            <a:r>
              <a:rPr sz="2000" spc="8" dirty="0">
                <a:latin typeface="微软雅黑" panose="020B0503020204020204" pitchFamily="34" charset="-122"/>
                <a:ea typeface="微软雅黑" panose="020B0503020204020204" pitchFamily="34" charset="-122"/>
                <a:cs typeface="Arial"/>
              </a:rPr>
              <a:t> </a:t>
            </a:r>
            <a:r>
              <a:rPr lang="zh-CN" altLang="en-US" sz="2000" spc="16" dirty="0">
                <a:latin typeface="微软雅黑" panose="020B0503020204020204" pitchFamily="34" charset="-122"/>
                <a:ea typeface="微软雅黑" panose="020B0503020204020204" pitchFamily="34" charset="-122"/>
                <a:cs typeface="Arial"/>
              </a:rPr>
              <a:t>控制这些线程</a:t>
            </a:r>
            <a:endParaRPr sz="2000" dirty="0">
              <a:latin typeface="微软雅黑" panose="020B0503020204020204" pitchFamily="34" charset="-122"/>
              <a:ea typeface="微软雅黑" panose="020B0503020204020204" pitchFamily="34" charset="-122"/>
              <a:cs typeface="Arial"/>
            </a:endParaRPr>
          </a:p>
        </p:txBody>
      </p:sp>
      <p:sp>
        <p:nvSpPr>
          <p:cNvPr id="8" name="矩形 7">
            <a:extLst>
              <a:ext uri="{FF2B5EF4-FFF2-40B4-BE49-F238E27FC236}">
                <a16:creationId xmlns:a16="http://schemas.microsoft.com/office/drawing/2014/main" id="{43511E83-60AD-4093-8BDD-5D6544ED9E78}"/>
              </a:ext>
            </a:extLst>
          </p:cNvPr>
          <p:cNvSpPr/>
          <p:nvPr/>
        </p:nvSpPr>
        <p:spPr>
          <a:xfrm>
            <a:off x="755576" y="5445224"/>
            <a:ext cx="6192688" cy="961289"/>
          </a:xfrm>
          <a:prstGeom prst="rect">
            <a:avLst/>
          </a:prstGeom>
        </p:spPr>
        <p:txBody>
          <a:bodyPr wrap="square">
            <a:spAutoFit/>
          </a:bodyPr>
          <a:lstStyle/>
          <a:p>
            <a:pPr>
              <a:lnSpc>
                <a:spcPct val="150000"/>
              </a:lnSpc>
            </a:pPr>
            <a:r>
              <a:rPr lang="zh-CN" altLang="en-US" sz="2000" b="1" dirty="0">
                <a:solidFill>
                  <a:srgbClr val="FF0000"/>
                </a:solidFill>
                <a:latin typeface="微软雅黑" panose="020B0503020204020204" pitchFamily="34" charset="-122"/>
                <a:ea typeface="微软雅黑" panose="020B0503020204020204" pitchFamily="34" charset="-122"/>
              </a:rPr>
              <a:t>虚拟存储器：用户感觉到的不再是处处受主存容量限制的存储系统，而是一个容量充分大的存储器</a:t>
            </a:r>
            <a:r>
              <a:rPr lang="zh-CN" altLang="en-US" sz="2000" b="1" dirty="0">
                <a:latin typeface="微软雅黑" panose="020B0503020204020204" pitchFamily="34" charset="-122"/>
                <a:ea typeface="微软雅黑" panose="020B0503020204020204" pitchFamily="34" charset="-122"/>
              </a:rPr>
              <a:t>。</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0691" name="Rectangle 3"/>
          <p:cNvSpPr>
            <a:spLocks noGrp="1" noChangeArrowheads="1"/>
          </p:cNvSpPr>
          <p:nvPr>
            <p:ph type="title"/>
          </p:nvPr>
        </p:nvSpPr>
        <p:spPr>
          <a:xfrm>
            <a:off x="757382" y="150236"/>
            <a:ext cx="7781636" cy="582211"/>
          </a:xfrm>
          <a:noFill/>
          <a:ln/>
        </p:spPr>
        <p:txBody>
          <a:bodyPr lIns="90488" tIns="44450" rIns="90488" bIns="44450"/>
          <a:lstStyle/>
          <a:p>
            <a:r>
              <a:rPr lang="en-US" altLang="ko-KR" sz="3200" b="1" dirty="0">
                <a:solidFill>
                  <a:srgbClr val="C00000"/>
                </a:solidFill>
                <a:latin typeface="+mn-lt"/>
                <a:ea typeface="+mn-ea"/>
                <a:cs typeface="+mn-cs"/>
              </a:rPr>
              <a:t>Page Tables Live in Memory</a:t>
            </a:r>
          </a:p>
        </p:txBody>
      </p:sp>
      <p:sp>
        <p:nvSpPr>
          <p:cNvPr id="50" name="Slide Number Placeholder 5"/>
          <p:cNvSpPr>
            <a:spLocks noGrp="1"/>
          </p:cNvSpPr>
          <p:nvPr>
            <p:ph type="sldNum" sz="quarter" idx="12"/>
          </p:nvPr>
        </p:nvSpPr>
        <p:spPr/>
        <p:txBody>
          <a:bodyPr/>
          <a:lstStyle/>
          <a:p>
            <a:endParaRPr lang="en-US" dirty="0">
              <a:solidFill>
                <a:srgbClr val="FBBA03"/>
              </a:solidFill>
            </a:endParaRPr>
          </a:p>
        </p:txBody>
      </p:sp>
      <p:sp>
        <p:nvSpPr>
          <p:cNvPr id="1650710" name="Rectangle 22"/>
          <p:cNvSpPr>
            <a:spLocks noChangeArrowheads="1"/>
          </p:cNvSpPr>
          <p:nvPr/>
        </p:nvSpPr>
        <p:spPr bwMode="auto">
          <a:xfrm>
            <a:off x="76200" y="5638800"/>
            <a:ext cx="2209800"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a:spcBef>
                <a:spcPct val="0"/>
              </a:spcBef>
            </a:pPr>
            <a:r>
              <a:rPr lang="en-US" altLang="ko-KR" sz="1800" dirty="0">
                <a:solidFill>
                  <a:srgbClr val="000000"/>
                </a:solidFill>
                <a:latin typeface="Calibri"/>
                <a:ea typeface="굴림" charset="-127"/>
                <a:cs typeface="굴림" charset="-127"/>
              </a:rPr>
              <a:t>Virtual Address Space Pages for Job 1</a:t>
            </a:r>
          </a:p>
        </p:txBody>
      </p:sp>
      <p:sp>
        <p:nvSpPr>
          <p:cNvPr id="52" name="Rectangle 23"/>
          <p:cNvSpPr>
            <a:spLocks noChangeArrowheads="1"/>
          </p:cNvSpPr>
          <p:nvPr/>
        </p:nvSpPr>
        <p:spPr bwMode="auto">
          <a:xfrm>
            <a:off x="2514600" y="838200"/>
            <a:ext cx="1634789" cy="1197764"/>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a:spcBef>
                <a:spcPct val="0"/>
              </a:spcBef>
            </a:pPr>
            <a:r>
              <a:rPr lang="en-US" altLang="ko-KR" sz="2400" dirty="0">
                <a:solidFill>
                  <a:srgbClr val="000000"/>
                </a:solidFill>
                <a:latin typeface="Calibri"/>
                <a:ea typeface="굴림" charset="-127"/>
                <a:cs typeface="굴림" charset="-127"/>
              </a:rPr>
              <a:t>Physical Memory</a:t>
            </a:r>
          </a:p>
          <a:p>
            <a:pPr algn="ctr">
              <a:spcBef>
                <a:spcPct val="0"/>
              </a:spcBef>
            </a:pPr>
            <a:r>
              <a:rPr lang="en-US" altLang="ko-KR" sz="2400" dirty="0">
                <a:solidFill>
                  <a:srgbClr val="000000"/>
                </a:solidFill>
                <a:latin typeface="Calibri"/>
                <a:ea typeface="굴림" charset="-127"/>
                <a:cs typeface="굴림" charset="-127"/>
              </a:rPr>
              <a:t>Pages</a:t>
            </a:r>
          </a:p>
        </p:txBody>
      </p:sp>
      <p:grpSp>
        <p:nvGrpSpPr>
          <p:cNvPr id="5" name="Group 4"/>
          <p:cNvGrpSpPr/>
          <p:nvPr/>
        </p:nvGrpSpPr>
        <p:grpSpPr>
          <a:xfrm>
            <a:off x="609600" y="4648200"/>
            <a:ext cx="1219200" cy="914400"/>
            <a:chOff x="1066800" y="3124200"/>
            <a:chExt cx="1219200" cy="914400"/>
          </a:xfrm>
          <a:solidFill>
            <a:schemeClr val="accent5">
              <a:lumMod val="60000"/>
              <a:lumOff val="40000"/>
            </a:schemeClr>
          </a:solidFill>
        </p:grpSpPr>
        <p:sp>
          <p:nvSpPr>
            <p:cNvPr id="4" name="Rectangle 3"/>
            <p:cNvSpPr/>
            <p:nvPr/>
          </p:nvSpPr>
          <p:spPr>
            <a:xfrm>
              <a:off x="1066800" y="31242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0</a:t>
              </a:r>
            </a:p>
          </p:txBody>
        </p:sp>
        <p:sp>
          <p:nvSpPr>
            <p:cNvPr id="55" name="Rectangle 54"/>
            <p:cNvSpPr/>
            <p:nvPr/>
          </p:nvSpPr>
          <p:spPr>
            <a:xfrm>
              <a:off x="1066800" y="33528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1</a:t>
              </a:r>
            </a:p>
          </p:txBody>
        </p:sp>
        <p:sp>
          <p:nvSpPr>
            <p:cNvPr id="56" name="Rectangle 55"/>
            <p:cNvSpPr/>
            <p:nvPr/>
          </p:nvSpPr>
          <p:spPr>
            <a:xfrm>
              <a:off x="1066800" y="35814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2</a:t>
              </a:r>
            </a:p>
          </p:txBody>
        </p:sp>
        <p:sp>
          <p:nvSpPr>
            <p:cNvPr id="57" name="Rectangle 56"/>
            <p:cNvSpPr/>
            <p:nvPr/>
          </p:nvSpPr>
          <p:spPr>
            <a:xfrm>
              <a:off x="1066800" y="38100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3</a:t>
              </a:r>
            </a:p>
          </p:txBody>
        </p:sp>
      </p:grpSp>
      <p:grpSp>
        <p:nvGrpSpPr>
          <p:cNvPr id="63" name="Group 62"/>
          <p:cNvGrpSpPr/>
          <p:nvPr/>
        </p:nvGrpSpPr>
        <p:grpSpPr>
          <a:xfrm>
            <a:off x="4038600" y="5410200"/>
            <a:ext cx="1219200" cy="914400"/>
            <a:chOff x="1066800" y="3124200"/>
            <a:chExt cx="1219200" cy="914400"/>
          </a:xfrm>
          <a:solidFill>
            <a:srgbClr val="BFF944"/>
          </a:solidFill>
        </p:grpSpPr>
        <p:sp>
          <p:nvSpPr>
            <p:cNvPr id="64" name="Rectangle 63"/>
            <p:cNvSpPr/>
            <p:nvPr/>
          </p:nvSpPr>
          <p:spPr>
            <a:xfrm>
              <a:off x="1066800" y="31242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65" name="Rectangle 64"/>
            <p:cNvSpPr/>
            <p:nvPr/>
          </p:nvSpPr>
          <p:spPr>
            <a:xfrm>
              <a:off x="1066800" y="33528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Page Table</a:t>
              </a:r>
            </a:p>
          </p:txBody>
        </p:sp>
        <p:sp>
          <p:nvSpPr>
            <p:cNvPr id="66" name="Rectangle 65"/>
            <p:cNvSpPr/>
            <p:nvPr/>
          </p:nvSpPr>
          <p:spPr>
            <a:xfrm>
              <a:off x="1066800" y="35814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for Job 1</a:t>
              </a:r>
            </a:p>
          </p:txBody>
        </p:sp>
        <p:sp>
          <p:nvSpPr>
            <p:cNvPr id="67" name="Rectangle 66"/>
            <p:cNvSpPr/>
            <p:nvPr/>
          </p:nvSpPr>
          <p:spPr>
            <a:xfrm>
              <a:off x="1066800" y="38100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grpSp>
      <p:sp>
        <p:nvSpPr>
          <p:cNvPr id="69" name="Rectangle 68"/>
          <p:cNvSpPr/>
          <p:nvPr/>
        </p:nvSpPr>
        <p:spPr>
          <a:xfrm>
            <a:off x="4038600" y="838200"/>
            <a:ext cx="1219200" cy="228600"/>
          </a:xfrm>
          <a:prstGeom prst="rect">
            <a:avLst/>
          </a:prstGeom>
          <a:solidFill>
            <a:srgbClr val="BFF944"/>
          </a:solid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1</a:t>
            </a:r>
          </a:p>
        </p:txBody>
      </p:sp>
      <p:sp>
        <p:nvSpPr>
          <p:cNvPr id="73" name="Rectangle 72"/>
          <p:cNvSpPr/>
          <p:nvPr/>
        </p:nvSpPr>
        <p:spPr>
          <a:xfrm>
            <a:off x="4038600" y="1066800"/>
            <a:ext cx="1219200" cy="228600"/>
          </a:xfrm>
          <a:prstGeom prst="rect">
            <a:avLst/>
          </a:prstGeom>
          <a:solidFill>
            <a:schemeClr val="bg1"/>
          </a:solid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74" name="Rectangle 73"/>
          <p:cNvSpPr/>
          <p:nvPr/>
        </p:nvSpPr>
        <p:spPr>
          <a:xfrm>
            <a:off x="4038600" y="1295400"/>
            <a:ext cx="1219200" cy="228600"/>
          </a:xfrm>
          <a:prstGeom prst="rect">
            <a:avLst/>
          </a:prstGeom>
          <a:solidFill>
            <a:srgbClr val="BFF944"/>
          </a:solid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0</a:t>
            </a:r>
          </a:p>
        </p:txBody>
      </p:sp>
      <p:sp>
        <p:nvSpPr>
          <p:cNvPr id="75" name="Rectangle 74"/>
          <p:cNvSpPr/>
          <p:nvPr/>
        </p:nvSpPr>
        <p:spPr>
          <a:xfrm>
            <a:off x="4038600" y="1524000"/>
            <a:ext cx="1219200" cy="228600"/>
          </a:xfrm>
          <a:prstGeom prst="rect">
            <a:avLst/>
          </a:prstGeom>
          <a:solidFill>
            <a:schemeClr val="bg1"/>
          </a:solid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76" name="Rectangle 75"/>
          <p:cNvSpPr/>
          <p:nvPr/>
        </p:nvSpPr>
        <p:spPr>
          <a:xfrm>
            <a:off x="4038600" y="1752600"/>
            <a:ext cx="1219200" cy="228600"/>
          </a:xfrm>
          <a:prstGeom prst="rect">
            <a:avLst/>
          </a:prstGeom>
          <a:solidFill>
            <a:srgbClr val="FFEF85"/>
          </a:solid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1</a:t>
            </a:r>
          </a:p>
        </p:txBody>
      </p:sp>
      <p:sp>
        <p:nvSpPr>
          <p:cNvPr id="77" name="Rectangle 76"/>
          <p:cNvSpPr/>
          <p:nvPr/>
        </p:nvSpPr>
        <p:spPr>
          <a:xfrm>
            <a:off x="4038600" y="1981200"/>
            <a:ext cx="1219200" cy="228600"/>
          </a:xfrm>
          <a:prstGeom prst="rect">
            <a:avLst/>
          </a:prstGeom>
          <a:solidFill>
            <a:srgbClr val="BFF944"/>
          </a:solid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3</a:t>
            </a:r>
          </a:p>
        </p:txBody>
      </p:sp>
      <p:sp>
        <p:nvSpPr>
          <p:cNvPr id="78" name="Rectangle 77"/>
          <p:cNvSpPr/>
          <p:nvPr/>
        </p:nvSpPr>
        <p:spPr>
          <a:xfrm>
            <a:off x="4038600" y="2209800"/>
            <a:ext cx="1219200" cy="228600"/>
          </a:xfrm>
          <a:prstGeom prst="rect">
            <a:avLst/>
          </a:prstGeom>
          <a:solidFill>
            <a:srgbClr val="FFEF85"/>
          </a:solid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3</a:t>
            </a:r>
          </a:p>
        </p:txBody>
      </p:sp>
      <p:sp>
        <p:nvSpPr>
          <p:cNvPr id="79" name="Rectangle 78"/>
          <p:cNvSpPr/>
          <p:nvPr/>
        </p:nvSpPr>
        <p:spPr>
          <a:xfrm>
            <a:off x="4038600" y="2438400"/>
            <a:ext cx="1219200" cy="228600"/>
          </a:xfrm>
          <a:prstGeom prst="rect">
            <a:avLst/>
          </a:prstGeom>
          <a:solidFill>
            <a:srgbClr val="FFFFFF"/>
          </a:solid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80" name="Rectangle 79"/>
          <p:cNvSpPr/>
          <p:nvPr/>
        </p:nvSpPr>
        <p:spPr>
          <a:xfrm>
            <a:off x="4038600" y="2667000"/>
            <a:ext cx="1219200" cy="228600"/>
          </a:xfrm>
          <a:prstGeom prst="rect">
            <a:avLst/>
          </a:prstGeom>
          <a:solidFill>
            <a:srgbClr val="BFF944"/>
          </a:solid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2</a:t>
            </a:r>
          </a:p>
        </p:txBody>
      </p:sp>
      <p:sp>
        <p:nvSpPr>
          <p:cNvPr id="81" name="Rectangle 80"/>
          <p:cNvSpPr/>
          <p:nvPr/>
        </p:nvSpPr>
        <p:spPr>
          <a:xfrm>
            <a:off x="4038600" y="2895600"/>
            <a:ext cx="1219200" cy="228600"/>
          </a:xfrm>
          <a:prstGeom prst="rect">
            <a:avLst/>
          </a:prstGeom>
          <a:solidFill>
            <a:schemeClr val="bg1"/>
          </a:solid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82" name="Rectangle 81"/>
          <p:cNvSpPr/>
          <p:nvPr/>
        </p:nvSpPr>
        <p:spPr>
          <a:xfrm>
            <a:off x="4038600" y="3124200"/>
            <a:ext cx="1219200" cy="228600"/>
          </a:xfrm>
          <a:prstGeom prst="rect">
            <a:avLst/>
          </a:prstGeom>
          <a:solidFill>
            <a:schemeClr val="bg1"/>
          </a:solid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43" name="Rectangle 42"/>
          <p:cNvSpPr/>
          <p:nvPr/>
        </p:nvSpPr>
        <p:spPr>
          <a:xfrm>
            <a:off x="4038600" y="3352800"/>
            <a:ext cx="1219200" cy="228600"/>
          </a:xfrm>
          <a:prstGeom prst="rect">
            <a:avLst/>
          </a:prstGeom>
          <a:solidFill>
            <a:srgbClr val="FFEF85"/>
          </a:solid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0</a:t>
            </a:r>
          </a:p>
        </p:txBody>
      </p:sp>
      <p:sp>
        <p:nvSpPr>
          <p:cNvPr id="44" name="Rectangle 43"/>
          <p:cNvSpPr/>
          <p:nvPr/>
        </p:nvSpPr>
        <p:spPr>
          <a:xfrm>
            <a:off x="4038600" y="3581400"/>
            <a:ext cx="1219200" cy="228600"/>
          </a:xfrm>
          <a:prstGeom prst="rect">
            <a:avLst/>
          </a:prstGeom>
          <a:solidFill>
            <a:srgbClr val="FFFFFF"/>
          </a:solid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46" name="Rectangle 45"/>
          <p:cNvSpPr/>
          <p:nvPr/>
        </p:nvSpPr>
        <p:spPr>
          <a:xfrm>
            <a:off x="4038600" y="4038600"/>
            <a:ext cx="1219200" cy="228600"/>
          </a:xfrm>
          <a:prstGeom prst="rect">
            <a:avLst/>
          </a:prstGeom>
          <a:solidFill>
            <a:schemeClr val="bg1"/>
          </a:solid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47" name="Rectangle 46"/>
          <p:cNvSpPr/>
          <p:nvPr/>
        </p:nvSpPr>
        <p:spPr>
          <a:xfrm>
            <a:off x="4038600" y="4267200"/>
            <a:ext cx="1219200" cy="228600"/>
          </a:xfrm>
          <a:prstGeom prst="rect">
            <a:avLst/>
          </a:prstGeom>
          <a:solidFill>
            <a:srgbClr val="FFFFFF"/>
          </a:solid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48" name="Rectangle 47"/>
          <p:cNvSpPr/>
          <p:nvPr/>
        </p:nvSpPr>
        <p:spPr>
          <a:xfrm>
            <a:off x="4038600" y="3810000"/>
            <a:ext cx="1219200" cy="228600"/>
          </a:xfrm>
          <a:prstGeom prst="rect">
            <a:avLst/>
          </a:prstGeom>
          <a:solidFill>
            <a:srgbClr val="FFEF85"/>
          </a:solid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2</a:t>
            </a:r>
          </a:p>
        </p:txBody>
      </p:sp>
      <p:sp>
        <p:nvSpPr>
          <p:cNvPr id="84" name="Rectangle 22"/>
          <p:cNvSpPr>
            <a:spLocks noChangeArrowheads="1"/>
          </p:cNvSpPr>
          <p:nvPr/>
        </p:nvSpPr>
        <p:spPr bwMode="auto">
          <a:xfrm>
            <a:off x="76200" y="3505200"/>
            <a:ext cx="2209800"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a:spcBef>
                <a:spcPct val="0"/>
              </a:spcBef>
            </a:pPr>
            <a:r>
              <a:rPr lang="en-US" altLang="ko-KR" sz="1800" dirty="0">
                <a:solidFill>
                  <a:srgbClr val="000000"/>
                </a:solidFill>
                <a:latin typeface="Calibri"/>
                <a:ea typeface="굴림" charset="-127"/>
                <a:cs typeface="굴림" charset="-127"/>
              </a:rPr>
              <a:t>Virtual Address Space Pages for Job 2</a:t>
            </a:r>
          </a:p>
        </p:txBody>
      </p:sp>
      <p:grpSp>
        <p:nvGrpSpPr>
          <p:cNvPr id="86" name="Group 85"/>
          <p:cNvGrpSpPr/>
          <p:nvPr/>
        </p:nvGrpSpPr>
        <p:grpSpPr>
          <a:xfrm>
            <a:off x="609600" y="2514600"/>
            <a:ext cx="1219200" cy="914400"/>
            <a:chOff x="1066800" y="3124200"/>
            <a:chExt cx="1219200" cy="914400"/>
          </a:xfrm>
          <a:solidFill>
            <a:srgbClr val="FFEF85"/>
          </a:solidFill>
        </p:grpSpPr>
        <p:sp>
          <p:nvSpPr>
            <p:cNvPr id="87" name="Rectangle 86"/>
            <p:cNvSpPr/>
            <p:nvPr/>
          </p:nvSpPr>
          <p:spPr>
            <a:xfrm>
              <a:off x="1066800" y="31242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0</a:t>
              </a:r>
            </a:p>
          </p:txBody>
        </p:sp>
        <p:sp>
          <p:nvSpPr>
            <p:cNvPr id="88" name="Rectangle 87"/>
            <p:cNvSpPr/>
            <p:nvPr/>
          </p:nvSpPr>
          <p:spPr>
            <a:xfrm>
              <a:off x="1066800" y="33528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1</a:t>
              </a:r>
            </a:p>
          </p:txBody>
        </p:sp>
        <p:sp>
          <p:nvSpPr>
            <p:cNvPr id="89" name="Rectangle 88"/>
            <p:cNvSpPr/>
            <p:nvPr/>
          </p:nvSpPr>
          <p:spPr>
            <a:xfrm>
              <a:off x="1066800" y="35814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2</a:t>
              </a:r>
            </a:p>
          </p:txBody>
        </p:sp>
        <p:sp>
          <p:nvSpPr>
            <p:cNvPr id="90" name="Rectangle 89"/>
            <p:cNvSpPr/>
            <p:nvPr/>
          </p:nvSpPr>
          <p:spPr>
            <a:xfrm>
              <a:off x="1066800" y="38100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3</a:t>
              </a:r>
            </a:p>
          </p:txBody>
        </p:sp>
      </p:grpSp>
      <p:grpSp>
        <p:nvGrpSpPr>
          <p:cNvPr id="96" name="Group 95"/>
          <p:cNvGrpSpPr/>
          <p:nvPr/>
        </p:nvGrpSpPr>
        <p:grpSpPr>
          <a:xfrm>
            <a:off x="4038600" y="4495800"/>
            <a:ext cx="1219200" cy="914400"/>
            <a:chOff x="1066800" y="3124200"/>
            <a:chExt cx="1219200" cy="914400"/>
          </a:xfrm>
          <a:solidFill>
            <a:srgbClr val="FFEF85"/>
          </a:solidFill>
        </p:grpSpPr>
        <p:sp>
          <p:nvSpPr>
            <p:cNvPr id="97" name="Rectangle 96"/>
            <p:cNvSpPr/>
            <p:nvPr/>
          </p:nvSpPr>
          <p:spPr>
            <a:xfrm>
              <a:off x="1066800" y="31242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sp>
          <p:nvSpPr>
            <p:cNvPr id="98" name="Rectangle 97"/>
            <p:cNvSpPr/>
            <p:nvPr/>
          </p:nvSpPr>
          <p:spPr>
            <a:xfrm>
              <a:off x="1066800" y="33528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Page Table</a:t>
              </a:r>
            </a:p>
          </p:txBody>
        </p:sp>
        <p:sp>
          <p:nvSpPr>
            <p:cNvPr id="99" name="Rectangle 98"/>
            <p:cNvSpPr/>
            <p:nvPr/>
          </p:nvSpPr>
          <p:spPr>
            <a:xfrm>
              <a:off x="1066800" y="35814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r>
                <a:rPr lang="en-US" sz="1800" dirty="0">
                  <a:solidFill>
                    <a:prstClr val="black"/>
                  </a:solidFill>
                  <a:latin typeface="Calibri"/>
                  <a:ea typeface="ＭＳ Ｐゴシック"/>
                  <a:cs typeface="Calibri"/>
                </a:rPr>
                <a:t>for Job 2</a:t>
              </a:r>
            </a:p>
          </p:txBody>
        </p:sp>
        <p:sp>
          <p:nvSpPr>
            <p:cNvPr id="100" name="Rectangle 99"/>
            <p:cNvSpPr/>
            <p:nvPr/>
          </p:nvSpPr>
          <p:spPr>
            <a:xfrm>
              <a:off x="1066800" y="3810000"/>
              <a:ext cx="1219200" cy="228600"/>
            </a:xfrm>
            <a:prstGeom prst="rect">
              <a:avLst/>
            </a:prstGeom>
            <a:grpFill/>
            <a:ln w="12700">
              <a:solidFill>
                <a:schemeClr val="tx1"/>
              </a:solidFill>
            </a:ln>
          </p:spPr>
          <p:txBody>
            <a:bodyPr vert="horz" wrap="none" lIns="0" tIns="0" rIns="0" bIns="0" numCol="1" rtlCol="0" anchor="ctr" anchorCtr="0" compatLnSpc="1">
              <a:prstTxWarp prst="textNoShape">
                <a:avLst/>
              </a:prstTxWarp>
              <a:noAutofit/>
            </a:bodyPr>
            <a:lstStyle/>
            <a:p>
              <a:pPr algn="ctr"/>
              <a:endParaRPr lang="en-US" sz="1800" dirty="0">
                <a:solidFill>
                  <a:prstClr val="black"/>
                </a:solidFill>
                <a:latin typeface="Calibri"/>
                <a:ea typeface="ＭＳ Ｐゴシック"/>
                <a:cs typeface="Calibri"/>
              </a:endParaRPr>
            </a:p>
          </p:txBody>
        </p:sp>
      </p:grpSp>
      <p:sp>
        <p:nvSpPr>
          <p:cNvPr id="127" name="Line 27"/>
          <p:cNvSpPr>
            <a:spLocks noChangeShapeType="1"/>
          </p:cNvSpPr>
          <p:nvPr/>
        </p:nvSpPr>
        <p:spPr bwMode="auto">
          <a:xfrm>
            <a:off x="1828800" y="2667000"/>
            <a:ext cx="2209800" cy="2743200"/>
          </a:xfrm>
          <a:prstGeom prst="line">
            <a:avLst/>
          </a:prstGeom>
          <a:noFill/>
          <a:ln w="28575">
            <a:solidFill>
              <a:schemeClr val="tx1"/>
            </a:solidFill>
            <a:round/>
            <a:headEnd/>
            <a:tailEnd type="triangle" w="lg" len="lg"/>
          </a:ln>
          <a:effectLst/>
        </p:spPr>
        <p:txBody>
          <a:bodyPr wrap="none" anchor="ctr">
            <a:prstTxWarp prst="textNoShape">
              <a:avLst/>
            </a:prstTxWarp>
          </a:bodyPr>
          <a:lstStyle/>
          <a:p>
            <a:pPr algn="ctr"/>
            <a:endParaRPr lang="en-US" dirty="0">
              <a:solidFill>
                <a:srgbClr val="000000"/>
              </a:solidFill>
              <a:latin typeface="Calibri"/>
              <a:ea typeface="ＭＳ Ｐゴシック"/>
              <a:cs typeface="ＭＳ Ｐゴシック"/>
            </a:endParaRPr>
          </a:p>
        </p:txBody>
      </p:sp>
      <p:sp>
        <p:nvSpPr>
          <p:cNvPr id="1650695" name="Freeform 1650694"/>
          <p:cNvSpPr/>
          <p:nvPr/>
        </p:nvSpPr>
        <p:spPr>
          <a:xfrm>
            <a:off x="5240262" y="3576270"/>
            <a:ext cx="474738" cy="1771424"/>
          </a:xfrm>
          <a:custGeom>
            <a:avLst/>
            <a:gdLst>
              <a:gd name="connsiteX0" fmla="*/ 0 w 819403"/>
              <a:gd name="connsiteY0" fmla="*/ 1771424 h 1877517"/>
              <a:gd name="connsiteX1" fmla="*/ 142043 w 819403"/>
              <a:gd name="connsiteY1" fmla="*/ 1729645 h 1877517"/>
              <a:gd name="connsiteX2" fmla="*/ 818835 w 819403"/>
              <a:gd name="connsiteY2" fmla="*/ 342587 h 1877517"/>
              <a:gd name="connsiteX3" fmla="*/ 16711 w 819403"/>
              <a:gd name="connsiteY3" fmla="*/ 0 h 1877517"/>
              <a:gd name="connsiteX0" fmla="*/ 0 w 818835"/>
              <a:gd name="connsiteY0" fmla="*/ 1771424 h 1771424"/>
              <a:gd name="connsiteX1" fmla="*/ 818835 w 818835"/>
              <a:gd name="connsiteY1" fmla="*/ 342587 h 1771424"/>
              <a:gd name="connsiteX2" fmla="*/ 16711 w 818835"/>
              <a:gd name="connsiteY2" fmla="*/ 0 h 1771424"/>
              <a:gd name="connsiteX0" fmla="*/ 0 w 676792"/>
              <a:gd name="connsiteY0" fmla="*/ 1771424 h 1771424"/>
              <a:gd name="connsiteX1" fmla="*/ 676792 w 676792"/>
              <a:gd name="connsiteY1" fmla="*/ 835578 h 1771424"/>
              <a:gd name="connsiteX2" fmla="*/ 16711 w 676792"/>
              <a:gd name="connsiteY2" fmla="*/ 0 h 1771424"/>
            </a:gdLst>
            <a:ahLst/>
            <a:cxnLst>
              <a:cxn ang="0">
                <a:pos x="connsiteX0" y="connsiteY0"/>
              </a:cxn>
              <a:cxn ang="0">
                <a:pos x="connsiteX1" y="connsiteY1"/>
              </a:cxn>
              <a:cxn ang="0">
                <a:pos x="connsiteX2" y="connsiteY2"/>
              </a:cxn>
            </a:cxnLst>
            <a:rect l="l" t="t" r="r" b="b"/>
            <a:pathLst>
              <a:path w="676792" h="1771424">
                <a:moveTo>
                  <a:pt x="0" y="1771424"/>
                </a:moveTo>
                <a:cubicBezTo>
                  <a:pt x="170591" y="1473750"/>
                  <a:pt x="674007" y="1130815"/>
                  <a:pt x="676792" y="835578"/>
                </a:cubicBezTo>
                <a:cubicBezTo>
                  <a:pt x="655903" y="547304"/>
                  <a:pt x="407328" y="27156"/>
                  <a:pt x="16711" y="0"/>
                </a:cubicBezTo>
              </a:path>
            </a:pathLst>
          </a:custGeom>
          <a:ln w="28575" cmpd="sng">
            <a:solidFill>
              <a:srgbClr val="000000"/>
            </a:solidFill>
            <a:headEnd type="none"/>
            <a:tailEnd type="triangle" w="lg" len="lg"/>
          </a:ln>
        </p:spPr>
        <p:txBody>
          <a:bodyPr rtlCol="0" anchor="ctr"/>
          <a:lstStyle/>
          <a:p>
            <a:pPr algn="ct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30" name="Line 27"/>
          <p:cNvSpPr>
            <a:spLocks noChangeShapeType="1"/>
          </p:cNvSpPr>
          <p:nvPr/>
        </p:nvSpPr>
        <p:spPr bwMode="auto">
          <a:xfrm>
            <a:off x="1828800" y="4800600"/>
            <a:ext cx="2209800" cy="1524000"/>
          </a:xfrm>
          <a:prstGeom prst="line">
            <a:avLst/>
          </a:prstGeom>
          <a:noFill/>
          <a:ln w="28575">
            <a:solidFill>
              <a:schemeClr val="tx1"/>
            </a:solidFill>
            <a:round/>
            <a:headEnd/>
            <a:tailEnd type="triangle" w="lg" len="lg"/>
          </a:ln>
          <a:effectLst/>
        </p:spPr>
        <p:txBody>
          <a:bodyPr wrap="none" anchor="ctr">
            <a:prstTxWarp prst="textNoShape">
              <a:avLst/>
            </a:prstTxWarp>
          </a:bodyPr>
          <a:lstStyle/>
          <a:p>
            <a:pPr algn="ctr"/>
            <a:endParaRPr lang="en-US" dirty="0">
              <a:solidFill>
                <a:srgbClr val="000000"/>
              </a:solidFill>
              <a:latin typeface="Calibri"/>
              <a:ea typeface="ＭＳ Ｐゴシック"/>
              <a:cs typeface="ＭＳ Ｐゴシック"/>
            </a:endParaRPr>
          </a:p>
        </p:txBody>
      </p:sp>
      <p:sp>
        <p:nvSpPr>
          <p:cNvPr id="131" name="Freeform 130"/>
          <p:cNvSpPr/>
          <p:nvPr/>
        </p:nvSpPr>
        <p:spPr>
          <a:xfrm>
            <a:off x="5257800" y="1524000"/>
            <a:ext cx="990600" cy="4724400"/>
          </a:xfrm>
          <a:custGeom>
            <a:avLst/>
            <a:gdLst>
              <a:gd name="connsiteX0" fmla="*/ 0 w 819403"/>
              <a:gd name="connsiteY0" fmla="*/ 1771424 h 1877517"/>
              <a:gd name="connsiteX1" fmla="*/ 142043 w 819403"/>
              <a:gd name="connsiteY1" fmla="*/ 1729645 h 1877517"/>
              <a:gd name="connsiteX2" fmla="*/ 818835 w 819403"/>
              <a:gd name="connsiteY2" fmla="*/ 342587 h 1877517"/>
              <a:gd name="connsiteX3" fmla="*/ 16711 w 819403"/>
              <a:gd name="connsiteY3" fmla="*/ 0 h 1877517"/>
              <a:gd name="connsiteX0" fmla="*/ 0 w 818835"/>
              <a:gd name="connsiteY0" fmla="*/ 1771424 h 1771424"/>
              <a:gd name="connsiteX1" fmla="*/ 818835 w 818835"/>
              <a:gd name="connsiteY1" fmla="*/ 342587 h 1771424"/>
              <a:gd name="connsiteX2" fmla="*/ 16711 w 818835"/>
              <a:gd name="connsiteY2" fmla="*/ 0 h 1771424"/>
              <a:gd name="connsiteX0" fmla="*/ 0 w 676792"/>
              <a:gd name="connsiteY0" fmla="*/ 1771424 h 1771424"/>
              <a:gd name="connsiteX1" fmla="*/ 676792 w 676792"/>
              <a:gd name="connsiteY1" fmla="*/ 835578 h 1771424"/>
              <a:gd name="connsiteX2" fmla="*/ 16711 w 676792"/>
              <a:gd name="connsiteY2" fmla="*/ 0 h 1771424"/>
            </a:gdLst>
            <a:ahLst/>
            <a:cxnLst>
              <a:cxn ang="0">
                <a:pos x="connsiteX0" y="connsiteY0"/>
              </a:cxn>
              <a:cxn ang="0">
                <a:pos x="connsiteX1" y="connsiteY1"/>
              </a:cxn>
              <a:cxn ang="0">
                <a:pos x="connsiteX2" y="connsiteY2"/>
              </a:cxn>
            </a:cxnLst>
            <a:rect l="l" t="t" r="r" b="b"/>
            <a:pathLst>
              <a:path w="676792" h="1771424">
                <a:moveTo>
                  <a:pt x="0" y="1771424"/>
                </a:moveTo>
                <a:cubicBezTo>
                  <a:pt x="170591" y="1473750"/>
                  <a:pt x="674007" y="1130815"/>
                  <a:pt x="676792" y="835578"/>
                </a:cubicBezTo>
                <a:cubicBezTo>
                  <a:pt x="655903" y="547304"/>
                  <a:pt x="407328" y="27156"/>
                  <a:pt x="16711" y="0"/>
                </a:cubicBezTo>
              </a:path>
            </a:pathLst>
          </a:custGeom>
          <a:ln w="28575" cmpd="sng">
            <a:solidFill>
              <a:srgbClr val="000000"/>
            </a:solidFill>
            <a:headEnd type="none"/>
            <a:tailEnd type="triangle" w="lg" len="lg"/>
          </a:ln>
        </p:spPr>
        <p:txBody>
          <a:bodyPr rtlCol="0" anchor="ctr"/>
          <a:lstStyle/>
          <a:p>
            <a:pPr algn="ct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32" name="Rectangle 22"/>
          <p:cNvSpPr>
            <a:spLocks noChangeArrowheads="1"/>
          </p:cNvSpPr>
          <p:nvPr/>
        </p:nvSpPr>
        <p:spPr bwMode="auto">
          <a:xfrm>
            <a:off x="6324600" y="1295400"/>
            <a:ext cx="2514600" cy="1287340"/>
          </a:xfrm>
          <a:prstGeom prst="rect">
            <a:avLst/>
          </a:prstGeom>
          <a:noFill/>
          <a:ln w="25400">
            <a:noFill/>
            <a:miter lim="800000"/>
            <a:headEnd/>
            <a:tailEnd/>
          </a:ln>
          <a:effectLst/>
        </p:spPr>
        <p:txBody>
          <a:bodyPr wrap="square" lIns="90488" tIns="44450" rIns="90488" bIns="44450">
            <a:prstTxWarp prst="textNoShape">
              <a:avLst/>
            </a:prstTxWarp>
            <a:spAutoFit/>
          </a:bodyPr>
          <a:lstStyle/>
          <a:p>
            <a:pPr>
              <a:lnSpc>
                <a:spcPct val="150000"/>
              </a:lnSpc>
              <a:spcBef>
                <a:spcPct val="0"/>
              </a:spcBef>
            </a:pPr>
            <a:r>
              <a:rPr lang="zh-CN" altLang="en-US" dirty="0">
                <a:latin typeface="微软雅黑" panose="020B0503020204020204" pitchFamily="34" charset="-122"/>
                <a:ea typeface="微软雅黑" panose="020B0503020204020204" pitchFamily="34" charset="-122"/>
              </a:rPr>
              <a:t>简单的线性页表太大，所以常用分层页表（见后文）</a:t>
            </a:r>
            <a:endParaRPr lang="en-US" altLang="ko-KR" sz="1800" i="1" dirty="0">
              <a:solidFill>
                <a:srgbClr val="000000"/>
              </a:solidFill>
              <a:latin typeface="微软雅黑" panose="020B0503020204020204" pitchFamily="34" charset="-122"/>
              <a:ea typeface="微软雅黑" panose="020B0503020204020204" pitchFamily="34" charset="-122"/>
              <a:cs typeface="굴림" charset="-127"/>
            </a:endParaRPr>
          </a:p>
        </p:txBody>
      </p:sp>
      <p:sp>
        <p:nvSpPr>
          <p:cNvPr id="133" name="Rectangle 22"/>
          <p:cNvSpPr>
            <a:spLocks noChangeArrowheads="1"/>
          </p:cNvSpPr>
          <p:nvPr/>
        </p:nvSpPr>
        <p:spPr bwMode="auto">
          <a:xfrm>
            <a:off x="6400800" y="4038600"/>
            <a:ext cx="2514600" cy="1702838"/>
          </a:xfrm>
          <a:prstGeom prst="rect">
            <a:avLst/>
          </a:prstGeom>
          <a:noFill/>
          <a:ln w="25400">
            <a:noFill/>
            <a:miter lim="800000"/>
            <a:headEnd/>
            <a:tailEnd/>
          </a:ln>
          <a:effectLst/>
        </p:spPr>
        <p:txBody>
          <a:bodyPr wrap="square" lIns="90488" tIns="44450" rIns="90488" bIns="44450">
            <a:prstTxWarp prst="textNoShape">
              <a:avLst/>
            </a:prstTxWarp>
            <a:spAutoFit/>
          </a:bodyPr>
          <a:lstStyle/>
          <a:p>
            <a:pPr>
              <a:lnSpc>
                <a:spcPct val="150000"/>
              </a:lnSpc>
              <a:spcBef>
                <a:spcPct val="0"/>
              </a:spcBef>
            </a:pPr>
            <a:r>
              <a:rPr lang="zh-CN" altLang="en-US" dirty="0">
                <a:latin typeface="微软雅黑" panose="020B0503020204020204" pitchFamily="34" charset="-122"/>
                <a:ea typeface="微软雅黑" panose="020B0503020204020204" pitchFamily="34" charset="-122"/>
              </a:rPr>
              <a:t>现代操作系统常见的将页表放置在内核的虚拟内存中（页表可以交换到辅助存储）</a:t>
            </a:r>
            <a:endParaRPr lang="en-US" altLang="ko-KR" sz="1800" i="1" dirty="0">
              <a:solidFill>
                <a:srgbClr val="000000"/>
              </a:solidFill>
              <a:latin typeface="微软雅黑" panose="020B0503020204020204" pitchFamily="34" charset="-122"/>
              <a:ea typeface="微软雅黑" panose="020B0503020204020204" pitchFamily="34" charset="-122"/>
              <a:cs typeface="굴림" charset="-127"/>
            </a:endParaRPr>
          </a:p>
        </p:txBody>
      </p:sp>
    </p:spTree>
    <p:extLst>
      <p:ext uri="{BB962C8B-B14F-4D97-AF65-F5344CB8AC3E}">
        <p14:creationId xmlns:p14="http://schemas.microsoft.com/office/powerpoint/2010/main" val="586244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p>
            <a:endParaRPr lang="en-US" b="0" dirty="0">
              <a:solidFill>
                <a:srgbClr val="FBBA03"/>
              </a:solidFill>
            </a:endParaRPr>
          </a:p>
        </p:txBody>
      </p:sp>
      <p:sp>
        <p:nvSpPr>
          <p:cNvPr id="1619970" name="Rectangle 2"/>
          <p:cNvSpPr>
            <a:spLocks noGrp="1" noChangeArrowheads="1"/>
          </p:cNvSpPr>
          <p:nvPr>
            <p:ph type="title"/>
          </p:nvPr>
        </p:nvSpPr>
        <p:spPr>
          <a:xfrm>
            <a:off x="327025" y="0"/>
            <a:ext cx="7162800" cy="578685"/>
          </a:xfrm>
          <a:noFill/>
          <a:ln/>
        </p:spPr>
        <p:txBody>
          <a:bodyPr lIns="90488" tIns="44450" rIns="90488" bIns="44450"/>
          <a:lstStyle/>
          <a:p>
            <a:r>
              <a:rPr lang="en-US" altLang="ko-KR" sz="3200" b="1" dirty="0">
                <a:solidFill>
                  <a:srgbClr val="C00000"/>
                </a:solidFill>
                <a:latin typeface="+mn-lt"/>
                <a:ea typeface="+mn-ea"/>
                <a:cs typeface="+mn-cs"/>
              </a:rPr>
              <a:t>Linear Page Table</a:t>
            </a:r>
          </a:p>
        </p:txBody>
      </p:sp>
      <p:grpSp>
        <p:nvGrpSpPr>
          <p:cNvPr id="2" name="Group 3"/>
          <p:cNvGrpSpPr>
            <a:grpSpLocks/>
          </p:cNvGrpSpPr>
          <p:nvPr/>
        </p:nvGrpSpPr>
        <p:grpSpPr bwMode="auto">
          <a:xfrm>
            <a:off x="5826125" y="5892800"/>
            <a:ext cx="2362200" cy="254000"/>
            <a:chOff x="816" y="576"/>
            <a:chExt cx="1632" cy="144"/>
          </a:xfrm>
        </p:grpSpPr>
        <p:sp>
          <p:nvSpPr>
            <p:cNvPr id="1619972" name="Rectangle 4"/>
            <p:cNvSpPr>
              <a:spLocks noChangeArrowheads="1"/>
            </p:cNvSpPr>
            <p:nvPr/>
          </p:nvSpPr>
          <p:spPr bwMode="auto">
            <a:xfrm>
              <a:off x="816" y="576"/>
              <a:ext cx="1056" cy="144"/>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spcBef>
                  <a:spcPct val="0"/>
                </a:spcBef>
              </a:pPr>
              <a:r>
                <a:rPr lang="en-US" altLang="ko-KR" sz="1800">
                  <a:solidFill>
                    <a:srgbClr val="56127A"/>
                  </a:solidFill>
                  <a:latin typeface="Verdana" charset="0"/>
                  <a:ea typeface="굴림" charset="-127"/>
                  <a:cs typeface="굴림" charset="-127"/>
                </a:rPr>
                <a:t>VPN</a:t>
              </a:r>
              <a:endParaRPr lang="en-US" altLang="ko-KR" sz="2800">
                <a:solidFill>
                  <a:srgbClr val="56127A"/>
                </a:solidFill>
                <a:latin typeface="Verdana" charset="0"/>
                <a:ea typeface="굴림" charset="-127"/>
                <a:cs typeface="굴림" charset="-127"/>
              </a:endParaRPr>
            </a:p>
          </p:txBody>
        </p:sp>
        <p:sp>
          <p:nvSpPr>
            <p:cNvPr id="1619973" name="Rectangle 5"/>
            <p:cNvSpPr>
              <a:spLocks noChangeArrowheads="1"/>
            </p:cNvSpPr>
            <p:nvPr/>
          </p:nvSpPr>
          <p:spPr bwMode="auto">
            <a:xfrm>
              <a:off x="1872" y="576"/>
              <a:ext cx="576" cy="144"/>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spcBef>
                  <a:spcPct val="0"/>
                </a:spcBef>
              </a:pPr>
              <a:r>
                <a:rPr lang="en-US" altLang="ko-KR" sz="1800">
                  <a:solidFill>
                    <a:srgbClr val="56127A"/>
                  </a:solidFill>
                  <a:ea typeface="굴림" charset="-127"/>
                  <a:cs typeface="굴림" charset="-127"/>
                </a:rPr>
                <a:t>Offset</a:t>
              </a:r>
              <a:endParaRPr lang="en-US" altLang="ko-KR" sz="2800">
                <a:solidFill>
                  <a:srgbClr val="56127A"/>
                </a:solidFill>
                <a:ea typeface="굴림" charset="-127"/>
                <a:cs typeface="굴림" charset="-127"/>
              </a:endParaRPr>
            </a:p>
          </p:txBody>
        </p:sp>
      </p:grpSp>
      <p:sp>
        <p:nvSpPr>
          <p:cNvPr id="1619974" name="Line 6"/>
          <p:cNvSpPr>
            <a:spLocks noChangeShapeType="1"/>
          </p:cNvSpPr>
          <p:nvPr/>
        </p:nvSpPr>
        <p:spPr bwMode="auto">
          <a:xfrm flipV="1">
            <a:off x="6651625" y="3378200"/>
            <a:ext cx="914400" cy="630238"/>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1619975" name="Text Box 7"/>
          <p:cNvSpPr txBox="1">
            <a:spLocks noChangeArrowheads="1"/>
          </p:cNvSpPr>
          <p:nvPr/>
        </p:nvSpPr>
        <p:spPr bwMode="auto">
          <a:xfrm>
            <a:off x="6083300" y="6110288"/>
            <a:ext cx="1909763" cy="366712"/>
          </a:xfrm>
          <a:prstGeom prst="rect">
            <a:avLst/>
          </a:prstGeom>
          <a:noFill/>
          <a:ln w="25400">
            <a:noFill/>
            <a:miter lim="800000"/>
            <a:headEnd/>
            <a:tailEnd/>
          </a:ln>
          <a:effectLst/>
        </p:spPr>
        <p:txBody>
          <a:bodyPr wrap="none" anchor="ctr">
            <a:prstTxWarp prst="textNoShape">
              <a:avLst/>
            </a:prstTxWarp>
            <a:spAutoFit/>
          </a:bodyPr>
          <a:lstStyle/>
          <a:p>
            <a:pPr>
              <a:spcBef>
                <a:spcPct val="0"/>
              </a:spcBef>
            </a:pPr>
            <a:r>
              <a:rPr lang="en-US" altLang="ko-KR" sz="1800">
                <a:solidFill>
                  <a:srgbClr val="56127A"/>
                </a:solidFill>
                <a:latin typeface="Verdana" charset="0"/>
                <a:ea typeface="굴림" charset="-127"/>
                <a:cs typeface="굴림" charset="-127"/>
              </a:rPr>
              <a:t>Virtual address</a:t>
            </a:r>
            <a:endParaRPr lang="en-US" altLang="ko-KR">
              <a:solidFill>
                <a:srgbClr val="56127A"/>
              </a:solidFill>
              <a:latin typeface="Verdana" charset="0"/>
              <a:ea typeface="굴림" charset="-127"/>
              <a:cs typeface="굴림" charset="-127"/>
            </a:endParaRPr>
          </a:p>
        </p:txBody>
      </p:sp>
      <p:sp>
        <p:nvSpPr>
          <p:cNvPr id="1619976" name="Rectangle 8"/>
          <p:cNvSpPr>
            <a:spLocks noChangeArrowheads="1"/>
          </p:cNvSpPr>
          <p:nvPr/>
        </p:nvSpPr>
        <p:spPr bwMode="auto">
          <a:xfrm>
            <a:off x="3581400" y="5892800"/>
            <a:ext cx="2016125" cy="2794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a:spcBef>
                <a:spcPct val="0"/>
              </a:spcBef>
            </a:pPr>
            <a:r>
              <a:rPr lang="en-US" altLang="ko-KR" sz="1800" dirty="0">
                <a:solidFill>
                  <a:srgbClr val="56127A"/>
                </a:solidFill>
                <a:latin typeface="Verdana" charset="0"/>
                <a:ea typeface="굴림" charset="-127"/>
                <a:cs typeface="굴림" charset="-127"/>
              </a:rPr>
              <a:t>PT Base Register</a:t>
            </a:r>
          </a:p>
        </p:txBody>
      </p:sp>
      <p:sp>
        <p:nvSpPr>
          <p:cNvPr id="1619977" name="Text Box 9"/>
          <p:cNvSpPr txBox="1">
            <a:spLocks noChangeArrowheads="1"/>
          </p:cNvSpPr>
          <p:nvPr/>
        </p:nvSpPr>
        <p:spPr bwMode="auto">
          <a:xfrm>
            <a:off x="6689725" y="4730750"/>
            <a:ext cx="649288" cy="366713"/>
          </a:xfrm>
          <a:prstGeom prst="rect">
            <a:avLst/>
          </a:prstGeom>
          <a:noFill/>
          <a:ln w="25400">
            <a:noFill/>
            <a:miter lim="800000"/>
            <a:headEnd/>
            <a:tailEnd/>
          </a:ln>
          <a:effectLst/>
        </p:spPr>
        <p:txBody>
          <a:bodyPr wrap="none" anchor="ctr">
            <a:prstTxWarp prst="textNoShape">
              <a:avLst/>
            </a:prstTxWarp>
            <a:spAutoFit/>
          </a:bodyPr>
          <a:lstStyle/>
          <a:p>
            <a:pPr>
              <a:spcBef>
                <a:spcPct val="0"/>
              </a:spcBef>
            </a:pPr>
            <a:r>
              <a:rPr lang="en-US" altLang="ko-KR" sz="1800">
                <a:solidFill>
                  <a:srgbClr val="56127A"/>
                </a:solidFill>
                <a:latin typeface="Verdana" charset="0"/>
                <a:ea typeface="굴림" charset="-127"/>
                <a:cs typeface="굴림" charset="-127"/>
              </a:rPr>
              <a:t>VPN</a:t>
            </a:r>
            <a:endParaRPr lang="en-US" altLang="ko-KR" sz="1800" i="1">
              <a:solidFill>
                <a:srgbClr val="56127A"/>
              </a:solidFill>
              <a:latin typeface="Verdana" charset="0"/>
              <a:ea typeface="굴림" charset="-127"/>
              <a:cs typeface="굴림" charset="-127"/>
            </a:endParaRPr>
          </a:p>
        </p:txBody>
      </p:sp>
      <p:grpSp>
        <p:nvGrpSpPr>
          <p:cNvPr id="3" name="Group 10"/>
          <p:cNvGrpSpPr>
            <a:grpSpLocks/>
          </p:cNvGrpSpPr>
          <p:nvPr/>
        </p:nvGrpSpPr>
        <p:grpSpPr bwMode="auto">
          <a:xfrm>
            <a:off x="7369175" y="923925"/>
            <a:ext cx="1622425" cy="4778375"/>
            <a:chOff x="4356" y="758"/>
            <a:chExt cx="1022" cy="3010"/>
          </a:xfrm>
        </p:grpSpPr>
        <p:sp>
          <p:nvSpPr>
            <p:cNvPr id="1619979" name="Rectangle 11"/>
            <p:cNvSpPr>
              <a:spLocks noChangeArrowheads="1"/>
            </p:cNvSpPr>
            <p:nvPr/>
          </p:nvSpPr>
          <p:spPr bwMode="auto">
            <a:xfrm>
              <a:off x="4520" y="1448"/>
              <a:ext cx="752" cy="848"/>
            </a:xfrm>
            <a:prstGeom prst="rect">
              <a:avLst/>
            </a:prstGeom>
            <a:solidFill>
              <a:schemeClr val="accent1"/>
            </a:solidFill>
            <a:ln w="9525">
              <a:noFill/>
              <a:miter lim="800000"/>
              <a:headEnd/>
              <a:tailEnd/>
            </a:ln>
            <a:effectLst/>
          </p:spPr>
          <p:txBody>
            <a:bodyPr wrap="none" anchor="ctr">
              <a:prstTxWarp prst="textNoShape">
                <a:avLst/>
              </a:prstTxWarp>
              <a:spAutoFit/>
            </a:bodyPr>
            <a:lstStyle/>
            <a:p>
              <a:endParaRPr lang="en-US"/>
            </a:p>
          </p:txBody>
        </p:sp>
        <p:sp>
          <p:nvSpPr>
            <p:cNvPr id="1619980" name="Rectangle 12"/>
            <p:cNvSpPr>
              <a:spLocks noChangeArrowheads="1"/>
            </p:cNvSpPr>
            <p:nvPr/>
          </p:nvSpPr>
          <p:spPr bwMode="auto">
            <a:xfrm>
              <a:off x="4512" y="1152"/>
              <a:ext cx="768" cy="1152"/>
            </a:xfrm>
            <a:prstGeom prst="rect">
              <a:avLst/>
            </a:prstGeom>
            <a:noFill/>
            <a:ln w="25400">
              <a:solidFill>
                <a:schemeClr val="tx1"/>
              </a:solidFill>
              <a:miter lim="800000"/>
              <a:headEnd/>
              <a:tailEnd/>
            </a:ln>
            <a:effectLst/>
          </p:spPr>
          <p:txBody>
            <a:bodyPr wrap="none" anchor="ctr">
              <a:prstTxWarp prst="textNoShape">
                <a:avLst/>
              </a:prstTxWarp>
            </a:bodyPr>
            <a:lstStyle/>
            <a:p>
              <a:endParaRPr lang="en-US"/>
            </a:p>
          </p:txBody>
        </p:sp>
        <p:sp>
          <p:nvSpPr>
            <p:cNvPr id="1619981" name="Rectangle 13"/>
            <p:cNvSpPr>
              <a:spLocks noChangeArrowheads="1"/>
            </p:cNvSpPr>
            <p:nvPr/>
          </p:nvSpPr>
          <p:spPr bwMode="auto">
            <a:xfrm>
              <a:off x="4512" y="1658"/>
              <a:ext cx="768" cy="136"/>
            </a:xfrm>
            <a:prstGeom prst="rect">
              <a:avLst/>
            </a:prstGeom>
            <a:noFill/>
            <a:ln w="25400">
              <a:solidFill>
                <a:schemeClr val="tx1"/>
              </a:solidFill>
              <a:miter lim="800000"/>
              <a:headEnd/>
              <a:tailEnd/>
            </a:ln>
            <a:effectLst/>
          </p:spPr>
          <p:txBody>
            <a:bodyPr wrap="none" anchor="ctr">
              <a:prstTxWarp prst="textNoShape">
                <a:avLst/>
              </a:prstTxWarp>
            </a:bodyPr>
            <a:lstStyle/>
            <a:p>
              <a:pPr>
                <a:spcBef>
                  <a:spcPct val="0"/>
                </a:spcBef>
              </a:pPr>
              <a:r>
                <a:rPr lang="en-US" altLang="ko-KR" sz="1400">
                  <a:solidFill>
                    <a:srgbClr val="FF0000"/>
                  </a:solidFill>
                  <a:latin typeface="Verdana" charset="0"/>
                  <a:ea typeface="굴림" charset="-127"/>
                  <a:cs typeface="굴림" charset="-127"/>
                </a:rPr>
                <a:t>Data word</a:t>
              </a:r>
            </a:p>
          </p:txBody>
        </p:sp>
        <p:sp>
          <p:nvSpPr>
            <p:cNvPr id="1619982" name="Rectangle 14" descr="40%"/>
            <p:cNvSpPr>
              <a:spLocks noChangeArrowheads="1"/>
            </p:cNvSpPr>
            <p:nvPr/>
          </p:nvSpPr>
          <p:spPr bwMode="auto">
            <a:xfrm>
              <a:off x="4512" y="2304"/>
              <a:ext cx="768" cy="1248"/>
            </a:xfrm>
            <a:prstGeom prst="rect">
              <a:avLst/>
            </a:prstGeom>
            <a:pattFill prst="pct4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endParaRPr lang="en-US"/>
            </a:p>
          </p:txBody>
        </p:sp>
        <p:sp>
          <p:nvSpPr>
            <p:cNvPr id="1619983" name="Freeform 15" descr="40%"/>
            <p:cNvSpPr>
              <a:spLocks/>
            </p:cNvSpPr>
            <p:nvPr/>
          </p:nvSpPr>
          <p:spPr bwMode="auto">
            <a:xfrm>
              <a:off x="4512" y="3432"/>
              <a:ext cx="768" cy="336"/>
            </a:xfrm>
            <a:custGeom>
              <a:avLst/>
              <a:gdLst/>
              <a:ahLst/>
              <a:cxnLst>
                <a:cxn ang="0">
                  <a:pos x="0" y="0"/>
                </a:cxn>
                <a:cxn ang="0">
                  <a:pos x="0" y="528"/>
                </a:cxn>
                <a:cxn ang="0">
                  <a:pos x="336" y="192"/>
                </a:cxn>
                <a:cxn ang="0">
                  <a:pos x="480" y="432"/>
                </a:cxn>
                <a:cxn ang="0">
                  <a:pos x="672" y="288"/>
                </a:cxn>
                <a:cxn ang="0">
                  <a:pos x="912" y="432"/>
                </a:cxn>
                <a:cxn ang="0">
                  <a:pos x="912" y="0"/>
                </a:cxn>
                <a:cxn ang="0">
                  <a:pos x="0" y="0"/>
                </a:cxn>
              </a:cxnLst>
              <a:rect l="0" t="0" r="r" b="b"/>
              <a:pathLst>
                <a:path w="912" h="528">
                  <a:moveTo>
                    <a:pt x="0" y="0"/>
                  </a:moveTo>
                  <a:lnTo>
                    <a:pt x="0" y="528"/>
                  </a:lnTo>
                  <a:lnTo>
                    <a:pt x="336" y="192"/>
                  </a:lnTo>
                  <a:lnTo>
                    <a:pt x="480" y="432"/>
                  </a:lnTo>
                  <a:lnTo>
                    <a:pt x="672" y="288"/>
                  </a:lnTo>
                  <a:lnTo>
                    <a:pt x="912" y="432"/>
                  </a:lnTo>
                  <a:lnTo>
                    <a:pt x="912" y="0"/>
                  </a:lnTo>
                  <a:lnTo>
                    <a:pt x="0" y="0"/>
                  </a:lnTo>
                  <a:close/>
                </a:path>
              </a:pathLst>
            </a:custGeom>
            <a:pattFill prst="pct40">
              <a:fgClr>
                <a:schemeClr val="accent1"/>
              </a:fgClr>
              <a:bgClr>
                <a:srgbClr val="FFFFFF"/>
              </a:bgClr>
            </a:pattFill>
            <a:ln w="25400" cap="flat" cmpd="sng">
              <a:noFill/>
              <a:prstDash val="solid"/>
              <a:round/>
              <a:headEnd/>
              <a:tailEnd/>
            </a:ln>
            <a:effectLst/>
          </p:spPr>
          <p:txBody>
            <a:bodyPr wrap="none" anchor="ctr">
              <a:prstTxWarp prst="textNoShape">
                <a:avLst/>
              </a:prstTxWarp>
            </a:bodyPr>
            <a:lstStyle/>
            <a:p>
              <a:endParaRPr lang="en-US"/>
            </a:p>
          </p:txBody>
        </p:sp>
        <p:sp>
          <p:nvSpPr>
            <p:cNvPr id="1619984" name="Freeform 16" descr="40%"/>
            <p:cNvSpPr>
              <a:spLocks/>
            </p:cNvSpPr>
            <p:nvPr/>
          </p:nvSpPr>
          <p:spPr bwMode="auto">
            <a:xfrm>
              <a:off x="4512" y="960"/>
              <a:ext cx="768" cy="480"/>
            </a:xfrm>
            <a:custGeom>
              <a:avLst/>
              <a:gdLst/>
              <a:ahLst/>
              <a:cxnLst>
                <a:cxn ang="0">
                  <a:pos x="0" y="480"/>
                </a:cxn>
                <a:cxn ang="0">
                  <a:pos x="912" y="480"/>
                </a:cxn>
                <a:cxn ang="0">
                  <a:pos x="912" y="0"/>
                </a:cxn>
                <a:cxn ang="0">
                  <a:pos x="528" y="192"/>
                </a:cxn>
                <a:cxn ang="0">
                  <a:pos x="480" y="48"/>
                </a:cxn>
                <a:cxn ang="0">
                  <a:pos x="96" y="192"/>
                </a:cxn>
                <a:cxn ang="0">
                  <a:pos x="0" y="96"/>
                </a:cxn>
                <a:cxn ang="0">
                  <a:pos x="0" y="480"/>
                </a:cxn>
              </a:cxnLst>
              <a:rect l="0" t="0" r="r" b="b"/>
              <a:pathLst>
                <a:path w="912" h="480">
                  <a:moveTo>
                    <a:pt x="0" y="480"/>
                  </a:moveTo>
                  <a:lnTo>
                    <a:pt x="912" y="480"/>
                  </a:lnTo>
                  <a:lnTo>
                    <a:pt x="912" y="0"/>
                  </a:lnTo>
                  <a:lnTo>
                    <a:pt x="528" y="192"/>
                  </a:lnTo>
                  <a:lnTo>
                    <a:pt x="480" y="48"/>
                  </a:lnTo>
                  <a:lnTo>
                    <a:pt x="96" y="192"/>
                  </a:lnTo>
                  <a:lnTo>
                    <a:pt x="0" y="96"/>
                  </a:lnTo>
                  <a:lnTo>
                    <a:pt x="0" y="480"/>
                  </a:lnTo>
                  <a:close/>
                </a:path>
              </a:pathLst>
            </a:custGeom>
            <a:pattFill prst="pct40">
              <a:fgClr>
                <a:schemeClr val="accent1"/>
              </a:fgClr>
              <a:bgClr>
                <a:srgbClr val="FFFFFF"/>
              </a:bgClr>
            </a:pattFill>
            <a:ln w="25400" cap="flat" cmpd="sng">
              <a:solidFill>
                <a:schemeClr val="tx1"/>
              </a:solidFill>
              <a:prstDash val="solid"/>
              <a:round/>
              <a:headEnd/>
              <a:tailEnd/>
            </a:ln>
            <a:effectLst/>
          </p:spPr>
          <p:txBody>
            <a:bodyPr wrap="none" anchor="ctr">
              <a:prstTxWarp prst="textNoShape">
                <a:avLst/>
              </a:prstTxWarp>
            </a:bodyPr>
            <a:lstStyle/>
            <a:p>
              <a:endParaRPr lang="en-US"/>
            </a:p>
          </p:txBody>
        </p:sp>
        <p:sp>
          <p:nvSpPr>
            <p:cNvPr id="1619985" name="Text Box 17"/>
            <p:cNvSpPr txBox="1">
              <a:spLocks noChangeArrowheads="1"/>
            </p:cNvSpPr>
            <p:nvPr/>
          </p:nvSpPr>
          <p:spPr bwMode="auto">
            <a:xfrm>
              <a:off x="4356" y="758"/>
              <a:ext cx="1022" cy="250"/>
            </a:xfrm>
            <a:prstGeom prst="rect">
              <a:avLst/>
            </a:prstGeom>
            <a:noFill/>
            <a:ln w="25400">
              <a:noFill/>
              <a:miter lim="800000"/>
              <a:headEnd/>
              <a:tailEnd/>
            </a:ln>
            <a:effectLst/>
          </p:spPr>
          <p:txBody>
            <a:bodyPr wrap="none" anchor="ctr">
              <a:prstTxWarp prst="textNoShape">
                <a:avLst/>
              </a:prstTxWarp>
              <a:spAutoFit/>
            </a:bodyPr>
            <a:lstStyle/>
            <a:p>
              <a:pPr>
                <a:spcBef>
                  <a:spcPct val="0"/>
                </a:spcBef>
              </a:pPr>
              <a:r>
                <a:rPr lang="en-US" altLang="ko-KR" sz="2000">
                  <a:solidFill>
                    <a:srgbClr val="56127A"/>
                  </a:solidFill>
                  <a:latin typeface="Verdana" charset="0"/>
                  <a:ea typeface="굴림" charset="-127"/>
                  <a:cs typeface="굴림" charset="-127"/>
                </a:rPr>
                <a:t>Data Pages</a:t>
              </a:r>
              <a:endParaRPr lang="en-US" altLang="ko-KR">
                <a:solidFill>
                  <a:srgbClr val="56127A"/>
                </a:solidFill>
                <a:latin typeface="Verdana" charset="0"/>
                <a:ea typeface="굴림" charset="-127"/>
                <a:cs typeface="굴림" charset="-127"/>
              </a:endParaRPr>
            </a:p>
          </p:txBody>
        </p:sp>
        <p:sp>
          <p:nvSpPr>
            <p:cNvPr id="1619986" name="Line 18"/>
            <p:cNvSpPr>
              <a:spLocks noChangeShapeType="1"/>
            </p:cNvSpPr>
            <p:nvPr/>
          </p:nvSpPr>
          <p:spPr bwMode="auto">
            <a:xfrm flipV="1">
              <a:off x="4416" y="1728"/>
              <a:ext cx="0" cy="576"/>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grpSp>
      <p:sp>
        <p:nvSpPr>
          <p:cNvPr id="1619987" name="Text Box 19"/>
          <p:cNvSpPr txBox="1">
            <a:spLocks noChangeArrowheads="1"/>
          </p:cNvSpPr>
          <p:nvPr/>
        </p:nvSpPr>
        <p:spPr bwMode="auto">
          <a:xfrm>
            <a:off x="6665913" y="2754313"/>
            <a:ext cx="869950" cy="366712"/>
          </a:xfrm>
          <a:prstGeom prst="rect">
            <a:avLst/>
          </a:prstGeom>
          <a:noFill/>
          <a:ln w="25400">
            <a:noFill/>
            <a:miter lim="800000"/>
            <a:headEnd/>
            <a:tailEnd/>
          </a:ln>
          <a:effectLst/>
        </p:spPr>
        <p:txBody>
          <a:bodyPr wrap="none" anchor="ctr">
            <a:prstTxWarp prst="textNoShape">
              <a:avLst/>
            </a:prstTxWarp>
            <a:spAutoFit/>
          </a:bodyPr>
          <a:lstStyle/>
          <a:p>
            <a:pPr>
              <a:spcBef>
                <a:spcPct val="0"/>
              </a:spcBef>
            </a:pPr>
            <a:r>
              <a:rPr lang="en-US" altLang="ko-KR" sz="1800">
                <a:solidFill>
                  <a:srgbClr val="56127A"/>
                </a:solidFill>
                <a:latin typeface="Verdana" charset="0"/>
                <a:ea typeface="굴림" charset="-127"/>
                <a:cs typeface="굴림" charset="-127"/>
              </a:rPr>
              <a:t>Offset</a:t>
            </a:r>
          </a:p>
        </p:txBody>
      </p:sp>
      <p:sp>
        <p:nvSpPr>
          <p:cNvPr id="1619988" name="Rectangle 20" descr="40%"/>
          <p:cNvSpPr>
            <a:spLocks noChangeArrowheads="1"/>
          </p:cNvSpPr>
          <p:nvPr/>
        </p:nvSpPr>
        <p:spPr bwMode="auto">
          <a:xfrm>
            <a:off x="5026025" y="5486400"/>
            <a:ext cx="1600200" cy="241300"/>
          </a:xfrm>
          <a:prstGeom prst="rect">
            <a:avLst/>
          </a:prstGeom>
          <a:pattFill prst="pct40">
            <a:fgClr>
              <a:srgbClr val="FFCC66"/>
            </a:fgClr>
            <a:bgClr>
              <a:schemeClr val="bg1"/>
            </a:bgClr>
          </a:pattFill>
          <a:ln w="25400">
            <a:solidFill>
              <a:schemeClr val="tx2"/>
            </a:solidFill>
            <a:miter lim="800000"/>
            <a:headEnd/>
            <a:tailEnd/>
          </a:ln>
          <a:effectLst/>
        </p:spPr>
        <p:txBody>
          <a:bodyPr wrap="none" anchor="ctr">
            <a:prstTxWarp prst="textNoShape">
              <a:avLst/>
            </a:prstTxWarp>
          </a:bodyPr>
          <a:lstStyle/>
          <a:p>
            <a:pPr>
              <a:spcBef>
                <a:spcPct val="0"/>
              </a:spcBef>
            </a:pPr>
            <a:r>
              <a:rPr lang="en-US" altLang="ko-KR">
                <a:solidFill>
                  <a:srgbClr val="56127A"/>
                </a:solidFill>
                <a:latin typeface="Verdana" charset="0"/>
                <a:ea typeface="굴림" charset="-127"/>
                <a:cs typeface="굴림" charset="-127"/>
              </a:rPr>
              <a:t>PPN</a:t>
            </a:r>
          </a:p>
        </p:txBody>
      </p:sp>
      <p:sp>
        <p:nvSpPr>
          <p:cNvPr id="1619989" name="Rectangle 21" descr="Wide upward diagonal"/>
          <p:cNvSpPr>
            <a:spLocks noChangeArrowheads="1"/>
          </p:cNvSpPr>
          <p:nvPr/>
        </p:nvSpPr>
        <p:spPr bwMode="auto">
          <a:xfrm>
            <a:off x="5026025" y="4767263"/>
            <a:ext cx="1600200" cy="239712"/>
          </a:xfrm>
          <a:prstGeom prst="rect">
            <a:avLst/>
          </a:prstGeom>
          <a:pattFill prst="wdUpDiag">
            <a:fgClr>
              <a:schemeClr val="tx1"/>
            </a:fgClr>
            <a:bgClr>
              <a:srgbClr val="FFFFFF"/>
            </a:bgClr>
          </a:pattFill>
          <a:ln w="25400">
            <a:solidFill>
              <a:schemeClr val="tx1"/>
            </a:solidFill>
            <a:miter lim="800000"/>
            <a:headEnd/>
            <a:tailEnd/>
          </a:ln>
          <a:effectLst/>
        </p:spPr>
        <p:txBody>
          <a:bodyPr wrap="none" anchor="ctr">
            <a:prstTxWarp prst="textNoShape">
              <a:avLst/>
            </a:prstTxWarp>
          </a:bodyPr>
          <a:lstStyle/>
          <a:p>
            <a:pPr>
              <a:spcBef>
                <a:spcPct val="0"/>
              </a:spcBef>
            </a:pPr>
            <a:endParaRPr lang="ko-KR" altLang="en-US">
              <a:ea typeface="굴림" charset="-127"/>
              <a:cs typeface="굴림" charset="-127"/>
            </a:endParaRPr>
          </a:p>
        </p:txBody>
      </p:sp>
      <p:sp>
        <p:nvSpPr>
          <p:cNvPr id="1619990" name="Rectangle 22" descr="40%"/>
          <p:cNvSpPr>
            <a:spLocks noChangeArrowheads="1"/>
          </p:cNvSpPr>
          <p:nvPr/>
        </p:nvSpPr>
        <p:spPr bwMode="auto">
          <a:xfrm>
            <a:off x="5026025" y="5246688"/>
            <a:ext cx="1600200" cy="239712"/>
          </a:xfrm>
          <a:prstGeom prst="rect">
            <a:avLst/>
          </a:prstGeom>
          <a:pattFill prst="pct40">
            <a:fgClr>
              <a:srgbClr val="FFCC66"/>
            </a:fgClr>
            <a:bgClr>
              <a:schemeClr val="bg1"/>
            </a:bgClr>
          </a:pattFill>
          <a:ln w="25400">
            <a:solidFill>
              <a:schemeClr val="tx2"/>
            </a:solidFill>
            <a:miter lim="800000"/>
            <a:headEnd/>
            <a:tailEnd/>
          </a:ln>
          <a:effectLst/>
        </p:spPr>
        <p:txBody>
          <a:bodyPr wrap="none" anchor="ctr">
            <a:prstTxWarp prst="textNoShape">
              <a:avLst/>
            </a:prstTxWarp>
          </a:bodyPr>
          <a:lstStyle/>
          <a:p>
            <a:pPr>
              <a:spcBef>
                <a:spcPct val="0"/>
              </a:spcBef>
            </a:pPr>
            <a:r>
              <a:rPr lang="en-US" altLang="ko-KR">
                <a:solidFill>
                  <a:srgbClr val="56127A"/>
                </a:solidFill>
                <a:latin typeface="Verdana" charset="0"/>
                <a:ea typeface="굴림" charset="-127"/>
                <a:cs typeface="굴림" charset="-127"/>
              </a:rPr>
              <a:t>PPN</a:t>
            </a:r>
          </a:p>
        </p:txBody>
      </p:sp>
      <p:sp>
        <p:nvSpPr>
          <p:cNvPr id="1619991" name="Freeform 23" descr="Wide upward diagonal"/>
          <p:cNvSpPr>
            <a:spLocks/>
          </p:cNvSpPr>
          <p:nvPr/>
        </p:nvSpPr>
        <p:spPr bwMode="auto">
          <a:xfrm>
            <a:off x="5026025" y="2827338"/>
            <a:ext cx="1600200" cy="762000"/>
          </a:xfrm>
          <a:custGeom>
            <a:avLst/>
            <a:gdLst/>
            <a:ahLst/>
            <a:cxnLst>
              <a:cxn ang="0">
                <a:pos x="0" y="432"/>
              </a:cxn>
              <a:cxn ang="0">
                <a:pos x="1488" y="432"/>
              </a:cxn>
              <a:cxn ang="0">
                <a:pos x="1488" y="0"/>
              </a:cxn>
              <a:cxn ang="0">
                <a:pos x="1296" y="96"/>
              </a:cxn>
              <a:cxn ang="0">
                <a:pos x="1152" y="48"/>
              </a:cxn>
              <a:cxn ang="0">
                <a:pos x="1008" y="288"/>
              </a:cxn>
              <a:cxn ang="0">
                <a:pos x="576" y="48"/>
              </a:cxn>
              <a:cxn ang="0">
                <a:pos x="240" y="192"/>
              </a:cxn>
              <a:cxn ang="0">
                <a:pos x="0" y="96"/>
              </a:cxn>
              <a:cxn ang="0">
                <a:pos x="0" y="432"/>
              </a:cxn>
            </a:cxnLst>
            <a:rect l="0" t="0" r="r" b="b"/>
            <a:pathLst>
              <a:path w="1488" h="432">
                <a:moveTo>
                  <a:pt x="0" y="432"/>
                </a:moveTo>
                <a:lnTo>
                  <a:pt x="1488" y="432"/>
                </a:lnTo>
                <a:lnTo>
                  <a:pt x="1488" y="0"/>
                </a:lnTo>
                <a:lnTo>
                  <a:pt x="1296" y="96"/>
                </a:lnTo>
                <a:lnTo>
                  <a:pt x="1152" y="48"/>
                </a:lnTo>
                <a:lnTo>
                  <a:pt x="1008" y="288"/>
                </a:lnTo>
                <a:lnTo>
                  <a:pt x="576" y="48"/>
                </a:lnTo>
                <a:lnTo>
                  <a:pt x="240" y="192"/>
                </a:lnTo>
                <a:lnTo>
                  <a:pt x="0" y="96"/>
                </a:lnTo>
                <a:lnTo>
                  <a:pt x="0" y="432"/>
                </a:lnTo>
                <a:close/>
              </a:path>
            </a:pathLst>
          </a:custGeom>
          <a:pattFill prst="wdUpDiag">
            <a:fgClr>
              <a:srgbClr val="000000"/>
            </a:fgClr>
            <a:bgClr>
              <a:schemeClr val="bg1"/>
            </a:bgClr>
          </a:pattFill>
          <a:ln w="25400" cap="flat" cmpd="sng">
            <a:solidFill>
              <a:schemeClr val="tx1"/>
            </a:solidFill>
            <a:prstDash val="solid"/>
            <a:round/>
            <a:headEnd/>
            <a:tailEnd/>
          </a:ln>
          <a:effectLst/>
        </p:spPr>
        <p:txBody>
          <a:bodyPr wrap="none" anchor="ctr">
            <a:prstTxWarp prst="textNoShape">
              <a:avLst/>
            </a:prstTxWarp>
          </a:bodyPr>
          <a:lstStyle/>
          <a:p>
            <a:endParaRPr lang="en-US"/>
          </a:p>
        </p:txBody>
      </p:sp>
      <p:sp>
        <p:nvSpPr>
          <p:cNvPr id="1619992" name="Freeform 24" descr="Wide upward diagonal"/>
          <p:cNvSpPr>
            <a:spLocks/>
          </p:cNvSpPr>
          <p:nvPr/>
        </p:nvSpPr>
        <p:spPr bwMode="auto">
          <a:xfrm>
            <a:off x="5026025" y="2370138"/>
            <a:ext cx="1600200" cy="800100"/>
          </a:xfrm>
          <a:custGeom>
            <a:avLst/>
            <a:gdLst/>
            <a:ahLst/>
            <a:cxnLst>
              <a:cxn ang="0">
                <a:pos x="0" y="336"/>
              </a:cxn>
              <a:cxn ang="0">
                <a:pos x="0" y="0"/>
              </a:cxn>
              <a:cxn ang="0">
                <a:pos x="1488" y="0"/>
              </a:cxn>
              <a:cxn ang="0">
                <a:pos x="1488" y="240"/>
              </a:cxn>
              <a:cxn ang="0">
                <a:pos x="1296" y="336"/>
              </a:cxn>
              <a:cxn ang="0">
                <a:pos x="1104" y="240"/>
              </a:cxn>
              <a:cxn ang="0">
                <a:pos x="960" y="480"/>
              </a:cxn>
              <a:cxn ang="0">
                <a:pos x="576" y="240"/>
              </a:cxn>
              <a:cxn ang="0">
                <a:pos x="240" y="384"/>
              </a:cxn>
              <a:cxn ang="0">
                <a:pos x="0" y="336"/>
              </a:cxn>
            </a:cxnLst>
            <a:rect l="0" t="0" r="r" b="b"/>
            <a:pathLst>
              <a:path w="1488" h="480">
                <a:moveTo>
                  <a:pt x="0" y="336"/>
                </a:moveTo>
                <a:lnTo>
                  <a:pt x="0" y="0"/>
                </a:lnTo>
                <a:lnTo>
                  <a:pt x="1488" y="0"/>
                </a:lnTo>
                <a:lnTo>
                  <a:pt x="1488" y="240"/>
                </a:lnTo>
                <a:lnTo>
                  <a:pt x="1296" y="336"/>
                </a:lnTo>
                <a:lnTo>
                  <a:pt x="1104" y="240"/>
                </a:lnTo>
                <a:lnTo>
                  <a:pt x="960" y="480"/>
                </a:lnTo>
                <a:lnTo>
                  <a:pt x="576" y="240"/>
                </a:lnTo>
                <a:lnTo>
                  <a:pt x="240" y="384"/>
                </a:lnTo>
                <a:lnTo>
                  <a:pt x="0" y="336"/>
                </a:lnTo>
                <a:close/>
              </a:path>
            </a:pathLst>
          </a:custGeom>
          <a:pattFill prst="wdUpDiag">
            <a:fgClr>
              <a:srgbClr val="000000"/>
            </a:fgClr>
            <a:bgClr>
              <a:schemeClr val="bg1"/>
            </a:bgClr>
          </a:pattFill>
          <a:ln w="25400" cap="flat" cmpd="sng">
            <a:solidFill>
              <a:schemeClr val="tx1"/>
            </a:solidFill>
            <a:prstDash val="solid"/>
            <a:round/>
            <a:headEnd/>
            <a:tailEnd/>
          </a:ln>
          <a:effectLst/>
        </p:spPr>
        <p:txBody>
          <a:bodyPr wrap="none" anchor="ctr">
            <a:prstTxWarp prst="textNoShape">
              <a:avLst/>
            </a:prstTxWarp>
          </a:bodyPr>
          <a:lstStyle/>
          <a:p>
            <a:endParaRPr lang="en-US"/>
          </a:p>
        </p:txBody>
      </p:sp>
      <p:sp>
        <p:nvSpPr>
          <p:cNvPr id="1619993" name="Rectangle 25"/>
          <p:cNvSpPr>
            <a:spLocks noChangeArrowheads="1"/>
          </p:cNvSpPr>
          <p:nvPr/>
        </p:nvSpPr>
        <p:spPr bwMode="auto">
          <a:xfrm>
            <a:off x="5026025" y="1912938"/>
            <a:ext cx="1600200" cy="2413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a:spcBef>
                <a:spcPct val="0"/>
              </a:spcBef>
            </a:pPr>
            <a:r>
              <a:rPr lang="en-US" altLang="ko-KR">
                <a:solidFill>
                  <a:srgbClr val="56127A"/>
                </a:solidFill>
                <a:latin typeface="Verdana" charset="0"/>
                <a:ea typeface="굴림" charset="-127"/>
                <a:cs typeface="굴림" charset="-127"/>
              </a:rPr>
              <a:t>DPN</a:t>
            </a:r>
          </a:p>
        </p:txBody>
      </p:sp>
      <p:sp>
        <p:nvSpPr>
          <p:cNvPr id="1619994" name="Rectangle 26" descr="40%"/>
          <p:cNvSpPr>
            <a:spLocks noChangeArrowheads="1"/>
          </p:cNvSpPr>
          <p:nvPr/>
        </p:nvSpPr>
        <p:spPr bwMode="auto">
          <a:xfrm>
            <a:off x="5026025" y="2141538"/>
            <a:ext cx="1600200" cy="239712"/>
          </a:xfrm>
          <a:prstGeom prst="rect">
            <a:avLst/>
          </a:prstGeom>
          <a:pattFill prst="pct40">
            <a:fgClr>
              <a:srgbClr val="FFCC66"/>
            </a:fgClr>
            <a:bgClr>
              <a:schemeClr val="bg1"/>
            </a:bgClr>
          </a:pattFill>
          <a:ln w="25400">
            <a:solidFill>
              <a:schemeClr val="tx1"/>
            </a:solidFill>
            <a:miter lim="800000"/>
            <a:headEnd/>
            <a:tailEnd/>
          </a:ln>
          <a:effectLst/>
        </p:spPr>
        <p:txBody>
          <a:bodyPr wrap="none" anchor="ctr">
            <a:prstTxWarp prst="textNoShape">
              <a:avLst/>
            </a:prstTxWarp>
          </a:bodyPr>
          <a:lstStyle/>
          <a:p>
            <a:pPr>
              <a:spcBef>
                <a:spcPct val="0"/>
              </a:spcBef>
            </a:pPr>
            <a:r>
              <a:rPr lang="en-US" altLang="ko-KR">
                <a:solidFill>
                  <a:srgbClr val="56127A"/>
                </a:solidFill>
                <a:latin typeface="Verdana" charset="0"/>
                <a:ea typeface="굴림" charset="-127"/>
                <a:cs typeface="굴림" charset="-127"/>
              </a:rPr>
              <a:t>PPN</a:t>
            </a:r>
          </a:p>
        </p:txBody>
      </p:sp>
      <p:sp>
        <p:nvSpPr>
          <p:cNvPr id="1619995" name="Rectangle 27" descr="40%"/>
          <p:cNvSpPr>
            <a:spLocks noChangeArrowheads="1"/>
          </p:cNvSpPr>
          <p:nvPr/>
        </p:nvSpPr>
        <p:spPr bwMode="auto">
          <a:xfrm>
            <a:off x="5026025" y="1684338"/>
            <a:ext cx="1600200" cy="239712"/>
          </a:xfrm>
          <a:prstGeom prst="rect">
            <a:avLst/>
          </a:prstGeom>
          <a:pattFill prst="pct40">
            <a:fgClr>
              <a:srgbClr val="FFCC66"/>
            </a:fgClr>
            <a:bgClr>
              <a:schemeClr val="bg1"/>
            </a:bgClr>
          </a:pattFill>
          <a:ln w="25400">
            <a:solidFill>
              <a:schemeClr val="tx1"/>
            </a:solidFill>
            <a:miter lim="800000"/>
            <a:headEnd/>
            <a:tailEnd/>
          </a:ln>
          <a:effectLst/>
        </p:spPr>
        <p:txBody>
          <a:bodyPr wrap="none" anchor="ctr">
            <a:prstTxWarp prst="textNoShape">
              <a:avLst/>
            </a:prstTxWarp>
          </a:bodyPr>
          <a:lstStyle/>
          <a:p>
            <a:pPr>
              <a:spcBef>
                <a:spcPct val="0"/>
              </a:spcBef>
            </a:pPr>
            <a:r>
              <a:rPr lang="en-US" altLang="ko-KR">
                <a:solidFill>
                  <a:srgbClr val="56127A"/>
                </a:solidFill>
                <a:latin typeface="Verdana" charset="0"/>
                <a:ea typeface="굴림" charset="-127"/>
                <a:cs typeface="굴림" charset="-127"/>
              </a:rPr>
              <a:t>PPN</a:t>
            </a:r>
          </a:p>
        </p:txBody>
      </p:sp>
      <p:sp>
        <p:nvSpPr>
          <p:cNvPr id="1619996" name="Rectangle 28" descr="40%"/>
          <p:cNvSpPr>
            <a:spLocks noChangeArrowheads="1"/>
          </p:cNvSpPr>
          <p:nvPr/>
        </p:nvSpPr>
        <p:spPr bwMode="auto">
          <a:xfrm>
            <a:off x="5026025" y="1455738"/>
            <a:ext cx="1600200" cy="239712"/>
          </a:xfrm>
          <a:prstGeom prst="rect">
            <a:avLst/>
          </a:prstGeom>
          <a:pattFill prst="pct40">
            <a:fgClr>
              <a:srgbClr val="FFCC66"/>
            </a:fgClr>
            <a:bgClr>
              <a:schemeClr val="bg1"/>
            </a:bgClr>
          </a:pattFill>
          <a:ln w="25400">
            <a:solidFill>
              <a:schemeClr val="tx1"/>
            </a:solidFill>
            <a:miter lim="800000"/>
            <a:headEnd/>
            <a:tailEnd/>
          </a:ln>
          <a:effectLst/>
        </p:spPr>
        <p:txBody>
          <a:bodyPr wrap="none" anchor="ctr">
            <a:prstTxWarp prst="textNoShape">
              <a:avLst/>
            </a:prstTxWarp>
          </a:bodyPr>
          <a:lstStyle/>
          <a:p>
            <a:pPr>
              <a:spcBef>
                <a:spcPct val="0"/>
              </a:spcBef>
            </a:pPr>
            <a:r>
              <a:rPr lang="en-US" altLang="ko-KR">
                <a:solidFill>
                  <a:srgbClr val="56127A"/>
                </a:solidFill>
                <a:latin typeface="Verdana" charset="0"/>
                <a:ea typeface="굴림" charset="-127"/>
                <a:cs typeface="굴림" charset="-127"/>
              </a:rPr>
              <a:t>PPN</a:t>
            </a:r>
          </a:p>
        </p:txBody>
      </p:sp>
      <p:sp>
        <p:nvSpPr>
          <p:cNvPr id="1619997" name="Text Box 29"/>
          <p:cNvSpPr txBox="1">
            <a:spLocks noChangeArrowheads="1"/>
          </p:cNvSpPr>
          <p:nvPr/>
        </p:nvSpPr>
        <p:spPr bwMode="auto">
          <a:xfrm>
            <a:off x="5026025" y="1074738"/>
            <a:ext cx="1576388" cy="396875"/>
          </a:xfrm>
          <a:prstGeom prst="rect">
            <a:avLst/>
          </a:prstGeom>
          <a:noFill/>
          <a:ln w="25400">
            <a:noFill/>
            <a:miter lim="800000"/>
            <a:headEnd/>
            <a:tailEnd/>
          </a:ln>
          <a:effectLst/>
        </p:spPr>
        <p:txBody>
          <a:bodyPr wrap="none" anchor="ctr">
            <a:prstTxWarp prst="textNoShape">
              <a:avLst/>
            </a:prstTxWarp>
            <a:spAutoFit/>
          </a:bodyPr>
          <a:lstStyle/>
          <a:p>
            <a:pPr>
              <a:spcBef>
                <a:spcPct val="0"/>
              </a:spcBef>
            </a:pPr>
            <a:r>
              <a:rPr lang="en-US" altLang="ko-KR" sz="2000">
                <a:solidFill>
                  <a:srgbClr val="56127A"/>
                </a:solidFill>
                <a:latin typeface="Verdana" charset="0"/>
                <a:ea typeface="굴림" charset="-127"/>
                <a:cs typeface="굴림" charset="-127"/>
              </a:rPr>
              <a:t>Page Table</a:t>
            </a:r>
          </a:p>
        </p:txBody>
      </p:sp>
      <p:sp>
        <p:nvSpPr>
          <p:cNvPr id="1619998" name="Line 30"/>
          <p:cNvSpPr>
            <a:spLocks noChangeShapeType="1"/>
          </p:cNvSpPr>
          <p:nvPr/>
        </p:nvSpPr>
        <p:spPr bwMode="auto">
          <a:xfrm flipV="1">
            <a:off x="6740525" y="4013200"/>
            <a:ext cx="0" cy="1684338"/>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1619999" name="Rectangle 31"/>
          <p:cNvSpPr>
            <a:spLocks noChangeArrowheads="1"/>
          </p:cNvSpPr>
          <p:nvPr/>
        </p:nvSpPr>
        <p:spPr bwMode="auto">
          <a:xfrm>
            <a:off x="5026025" y="5006975"/>
            <a:ext cx="1600200" cy="239713"/>
          </a:xfrm>
          <a:prstGeom prst="rect">
            <a:avLst/>
          </a:prstGeom>
          <a:solidFill>
            <a:srgbClr val="FFCC66"/>
          </a:solidFill>
          <a:ln w="25400">
            <a:solidFill>
              <a:schemeClr val="tx2"/>
            </a:solidFill>
            <a:miter lim="800000"/>
            <a:headEnd/>
            <a:tailEnd/>
          </a:ln>
          <a:effectLst/>
        </p:spPr>
        <p:txBody>
          <a:bodyPr wrap="none" anchor="ctr">
            <a:prstTxWarp prst="textNoShape">
              <a:avLst/>
            </a:prstTxWarp>
          </a:bodyPr>
          <a:lstStyle/>
          <a:p>
            <a:pPr>
              <a:spcBef>
                <a:spcPct val="0"/>
              </a:spcBef>
            </a:pPr>
            <a:r>
              <a:rPr lang="en-US" altLang="ko-KR">
                <a:solidFill>
                  <a:srgbClr val="56127A"/>
                </a:solidFill>
                <a:latin typeface="Verdana" charset="0"/>
                <a:ea typeface="굴림" charset="-127"/>
                <a:cs typeface="굴림" charset="-127"/>
              </a:rPr>
              <a:t>DPN</a:t>
            </a:r>
          </a:p>
        </p:txBody>
      </p:sp>
      <p:sp>
        <p:nvSpPr>
          <p:cNvPr id="1620000" name="Rectangle 32" descr="40%"/>
          <p:cNvSpPr>
            <a:spLocks noChangeArrowheads="1"/>
          </p:cNvSpPr>
          <p:nvPr/>
        </p:nvSpPr>
        <p:spPr bwMode="auto">
          <a:xfrm>
            <a:off x="5026025" y="4046538"/>
            <a:ext cx="1600200" cy="239712"/>
          </a:xfrm>
          <a:prstGeom prst="rect">
            <a:avLst/>
          </a:prstGeom>
          <a:pattFill prst="pct40">
            <a:fgClr>
              <a:srgbClr val="FFCC66"/>
            </a:fgClr>
            <a:bgClr>
              <a:schemeClr val="bg1"/>
            </a:bgClr>
          </a:pattFill>
          <a:ln w="25400">
            <a:solidFill>
              <a:schemeClr val="tx1"/>
            </a:solidFill>
            <a:miter lim="800000"/>
            <a:headEnd/>
            <a:tailEnd/>
          </a:ln>
          <a:effectLst/>
        </p:spPr>
        <p:txBody>
          <a:bodyPr wrap="none" anchor="ctr">
            <a:prstTxWarp prst="textNoShape">
              <a:avLst/>
            </a:prstTxWarp>
          </a:bodyPr>
          <a:lstStyle/>
          <a:p>
            <a:pPr>
              <a:spcBef>
                <a:spcPct val="0"/>
              </a:spcBef>
            </a:pPr>
            <a:r>
              <a:rPr lang="en-US" altLang="ko-KR">
                <a:solidFill>
                  <a:srgbClr val="56127A"/>
                </a:solidFill>
                <a:latin typeface="Verdana" charset="0"/>
                <a:ea typeface="굴림" charset="-127"/>
                <a:cs typeface="굴림" charset="-127"/>
              </a:rPr>
              <a:t>PPN</a:t>
            </a:r>
          </a:p>
        </p:txBody>
      </p:sp>
      <p:sp>
        <p:nvSpPr>
          <p:cNvPr id="1620001" name="Rectangle 33"/>
          <p:cNvSpPr>
            <a:spLocks noChangeArrowheads="1"/>
          </p:cNvSpPr>
          <p:nvPr/>
        </p:nvSpPr>
        <p:spPr bwMode="auto">
          <a:xfrm>
            <a:off x="5026025" y="4527550"/>
            <a:ext cx="1600200" cy="239713"/>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a:spcBef>
                <a:spcPct val="0"/>
              </a:spcBef>
            </a:pPr>
            <a:r>
              <a:rPr lang="en-US" altLang="ko-KR">
                <a:solidFill>
                  <a:srgbClr val="56127A"/>
                </a:solidFill>
                <a:latin typeface="Verdana" charset="0"/>
                <a:ea typeface="굴림" charset="-127"/>
                <a:cs typeface="굴림" charset="-127"/>
              </a:rPr>
              <a:t>DPN</a:t>
            </a:r>
          </a:p>
        </p:txBody>
      </p:sp>
      <p:sp>
        <p:nvSpPr>
          <p:cNvPr id="1620002" name="Rectangle 34"/>
          <p:cNvSpPr>
            <a:spLocks noChangeArrowheads="1"/>
          </p:cNvSpPr>
          <p:nvPr/>
        </p:nvSpPr>
        <p:spPr bwMode="auto">
          <a:xfrm>
            <a:off x="5026025" y="4286250"/>
            <a:ext cx="1600200" cy="2413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a:spcBef>
                <a:spcPct val="0"/>
              </a:spcBef>
            </a:pPr>
            <a:r>
              <a:rPr lang="en-US" altLang="ko-KR">
                <a:solidFill>
                  <a:srgbClr val="56127A"/>
                </a:solidFill>
                <a:latin typeface="Verdana" charset="0"/>
                <a:ea typeface="굴림" charset="-127"/>
                <a:cs typeface="굴림" charset="-127"/>
              </a:rPr>
              <a:t>DPN</a:t>
            </a:r>
          </a:p>
        </p:txBody>
      </p:sp>
      <p:sp>
        <p:nvSpPr>
          <p:cNvPr id="1620003" name="Rectangle 35"/>
          <p:cNvSpPr>
            <a:spLocks noChangeArrowheads="1"/>
          </p:cNvSpPr>
          <p:nvPr/>
        </p:nvSpPr>
        <p:spPr bwMode="auto">
          <a:xfrm>
            <a:off x="5026025" y="3589338"/>
            <a:ext cx="1600200" cy="23971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a:spcBef>
                <a:spcPct val="0"/>
              </a:spcBef>
            </a:pPr>
            <a:r>
              <a:rPr lang="en-US" altLang="ko-KR">
                <a:solidFill>
                  <a:srgbClr val="56127A"/>
                </a:solidFill>
                <a:latin typeface="Verdana" charset="0"/>
                <a:ea typeface="굴림" charset="-127"/>
                <a:cs typeface="굴림" charset="-127"/>
              </a:rPr>
              <a:t>DPN</a:t>
            </a:r>
          </a:p>
        </p:txBody>
      </p:sp>
      <p:sp>
        <p:nvSpPr>
          <p:cNvPr id="1620004" name="Rectangle 36" descr="40%"/>
          <p:cNvSpPr>
            <a:spLocks noChangeArrowheads="1"/>
          </p:cNvSpPr>
          <p:nvPr/>
        </p:nvSpPr>
        <p:spPr bwMode="auto">
          <a:xfrm>
            <a:off x="5026025" y="3817938"/>
            <a:ext cx="1600200" cy="239712"/>
          </a:xfrm>
          <a:prstGeom prst="rect">
            <a:avLst/>
          </a:prstGeom>
          <a:pattFill prst="pct40">
            <a:fgClr>
              <a:srgbClr val="FFCC66"/>
            </a:fgClr>
            <a:bgClr>
              <a:schemeClr val="bg1"/>
            </a:bgClr>
          </a:pattFill>
          <a:ln w="25400">
            <a:solidFill>
              <a:schemeClr val="accent2"/>
            </a:solidFill>
            <a:miter lim="800000"/>
            <a:headEnd/>
            <a:tailEnd/>
          </a:ln>
          <a:effectLst/>
        </p:spPr>
        <p:txBody>
          <a:bodyPr wrap="none" anchor="ctr">
            <a:prstTxWarp prst="textNoShape">
              <a:avLst/>
            </a:prstTxWarp>
          </a:bodyPr>
          <a:lstStyle/>
          <a:p>
            <a:pPr>
              <a:spcBef>
                <a:spcPct val="0"/>
              </a:spcBef>
            </a:pPr>
            <a:r>
              <a:rPr lang="en-US" altLang="ko-KR">
                <a:solidFill>
                  <a:srgbClr val="56127A"/>
                </a:solidFill>
                <a:latin typeface="Verdana" charset="0"/>
                <a:ea typeface="굴림" charset="-127"/>
                <a:cs typeface="굴림" charset="-127"/>
              </a:rPr>
              <a:t>PPN</a:t>
            </a:r>
          </a:p>
        </p:txBody>
      </p:sp>
      <p:sp>
        <p:nvSpPr>
          <p:cNvPr id="1620005" name="Freeform 37"/>
          <p:cNvSpPr>
            <a:spLocks/>
          </p:cNvSpPr>
          <p:nvPr/>
        </p:nvSpPr>
        <p:spPr bwMode="auto">
          <a:xfrm>
            <a:off x="4556125" y="5626100"/>
            <a:ext cx="457200" cy="254000"/>
          </a:xfrm>
          <a:custGeom>
            <a:avLst/>
            <a:gdLst/>
            <a:ahLst/>
            <a:cxnLst>
              <a:cxn ang="0">
                <a:pos x="0" y="160"/>
              </a:cxn>
              <a:cxn ang="0">
                <a:pos x="0" y="0"/>
              </a:cxn>
              <a:cxn ang="0">
                <a:pos x="288" y="0"/>
              </a:cxn>
            </a:cxnLst>
            <a:rect l="0" t="0" r="r" b="b"/>
            <a:pathLst>
              <a:path w="288" h="160">
                <a:moveTo>
                  <a:pt x="0" y="160"/>
                </a:moveTo>
                <a:lnTo>
                  <a:pt x="0" y="0"/>
                </a:lnTo>
                <a:lnTo>
                  <a:pt x="288" y="0"/>
                </a:lnTo>
              </a:path>
            </a:pathLst>
          </a:custGeom>
          <a:noFill/>
          <a:ln w="9525" cap="flat" cmpd="sng">
            <a:solidFill>
              <a:schemeClr val="tx1"/>
            </a:solidFill>
            <a:prstDash val="solid"/>
            <a:round/>
            <a:headEnd type="none" w="med" len="med"/>
            <a:tailEnd type="triangle" w="med" len="med"/>
          </a:ln>
          <a:effectLst/>
        </p:spPr>
        <p:txBody>
          <a:bodyPr wrap="none" anchor="ctr">
            <a:prstTxWarp prst="textNoShape">
              <a:avLst/>
            </a:prstTxWarp>
            <a:spAutoFit/>
          </a:bodyPr>
          <a:lstStyle/>
          <a:p>
            <a:endParaRPr lang="en-US"/>
          </a:p>
        </p:txBody>
      </p:sp>
      <p:sp>
        <p:nvSpPr>
          <p:cNvPr id="1620006" name="Rectangle 38"/>
          <p:cNvSpPr>
            <a:spLocks noGrp="1" noChangeArrowheads="1"/>
          </p:cNvSpPr>
          <p:nvPr>
            <p:ph type="body" idx="1"/>
          </p:nvPr>
        </p:nvSpPr>
        <p:spPr>
          <a:xfrm>
            <a:off x="681038" y="1565143"/>
            <a:ext cx="4189412" cy="3902158"/>
          </a:xfrm>
          <a:noFill/>
          <a:ln/>
        </p:spPr>
        <p:txBody>
          <a:bodyPr/>
          <a:lstStyle/>
          <a:p>
            <a:pPr marL="342900" indent="-342900">
              <a:lnSpc>
                <a:spcPct val="150000"/>
              </a:lnSpc>
            </a:pPr>
            <a:r>
              <a:rPr lang="zh-CN" altLang="en-US" dirty="0">
                <a:latin typeface="微软雅黑" panose="020B0503020204020204" pitchFamily="34" charset="-122"/>
                <a:ea typeface="微软雅黑" panose="020B0503020204020204" pitchFamily="34" charset="-122"/>
                <a:cs typeface="굴림" charset="-127"/>
              </a:rPr>
              <a:t>页表条目</a:t>
            </a:r>
            <a:r>
              <a:rPr lang="en-US" altLang="ko-KR" dirty="0">
                <a:latin typeface="微软雅黑" panose="020B0503020204020204" pitchFamily="34" charset="-122"/>
                <a:ea typeface="微软雅黑" panose="020B0503020204020204" pitchFamily="34" charset="-122"/>
                <a:cs typeface="굴림" charset="-127"/>
              </a:rPr>
              <a:t>(PTE)</a:t>
            </a:r>
            <a:r>
              <a:rPr lang="zh-CN" altLang="en-US" dirty="0">
                <a:latin typeface="微软雅黑" panose="020B0503020204020204" pitchFamily="34" charset="-122"/>
                <a:ea typeface="微软雅黑" panose="020B0503020204020204" pitchFamily="34" charset="-122"/>
                <a:cs typeface="굴림" charset="-127"/>
              </a:rPr>
              <a:t>包含</a:t>
            </a:r>
            <a:r>
              <a:rPr lang="en-US" altLang="ko-KR" dirty="0">
                <a:latin typeface="微软雅黑" panose="020B0503020204020204" pitchFamily="34" charset="-122"/>
                <a:ea typeface="微软雅黑" panose="020B0503020204020204" pitchFamily="34" charset="-122"/>
                <a:cs typeface="굴림" charset="-127"/>
              </a:rPr>
              <a:t>:</a:t>
            </a:r>
          </a:p>
          <a:p>
            <a:pPr marL="742950" lvl="1" indent="-285750">
              <a:lnSpc>
                <a:spcPct val="150000"/>
              </a:lnSpc>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cs typeface="굴림" charset="-127"/>
              </a:rPr>
              <a:t>有效位表示页是否在内存</a:t>
            </a:r>
            <a:endParaRPr lang="en-US" altLang="ko-KR" dirty="0">
              <a:latin typeface="微软雅黑" panose="020B0503020204020204" pitchFamily="34" charset="-122"/>
              <a:ea typeface="微软雅黑" panose="020B0503020204020204" pitchFamily="34" charset="-122"/>
              <a:cs typeface="굴림" charset="-127"/>
            </a:endParaRPr>
          </a:p>
          <a:p>
            <a:pPr marL="742950" lvl="1" indent="-285750">
              <a:lnSpc>
                <a:spcPct val="150000"/>
              </a:lnSpc>
              <a:buFont typeface="Wingdings" panose="05000000000000000000" pitchFamily="2" charset="2"/>
              <a:buChar char="u"/>
            </a:pPr>
            <a:r>
              <a:rPr lang="en-US" altLang="ko-KR" dirty="0">
                <a:latin typeface="微软雅黑" panose="020B0503020204020204" pitchFamily="34" charset="-122"/>
                <a:ea typeface="微软雅黑" panose="020B0503020204020204" pitchFamily="34" charset="-122"/>
                <a:cs typeface="굴림" charset="-127"/>
              </a:rPr>
              <a:t>PPN (</a:t>
            </a:r>
            <a:r>
              <a:rPr lang="zh-CN" altLang="en-US" dirty="0">
                <a:latin typeface="微软雅黑" panose="020B0503020204020204" pitchFamily="34" charset="-122"/>
                <a:ea typeface="微软雅黑" panose="020B0503020204020204" pitchFamily="34" charset="-122"/>
                <a:cs typeface="굴림" charset="-127"/>
              </a:rPr>
              <a:t>物理页号</a:t>
            </a:r>
            <a:r>
              <a:rPr lang="en-US" altLang="ko-KR" dirty="0">
                <a:latin typeface="微软雅黑" panose="020B0503020204020204" pitchFamily="34" charset="-122"/>
                <a:ea typeface="微软雅黑" panose="020B0503020204020204" pitchFamily="34" charset="-122"/>
                <a:cs typeface="굴림" charset="-127"/>
              </a:rPr>
              <a:t>) for a memory-resident page</a:t>
            </a:r>
          </a:p>
          <a:p>
            <a:pPr marL="742950" lvl="1" indent="-285750">
              <a:lnSpc>
                <a:spcPct val="150000"/>
              </a:lnSpc>
              <a:buFont typeface="Wingdings" panose="05000000000000000000" pitchFamily="2" charset="2"/>
              <a:buChar char="u"/>
            </a:pPr>
            <a:r>
              <a:rPr lang="en-US" altLang="ko-KR" dirty="0">
                <a:latin typeface="微软雅黑" panose="020B0503020204020204" pitchFamily="34" charset="-122"/>
                <a:ea typeface="微软雅黑" panose="020B0503020204020204" pitchFamily="34" charset="-122"/>
                <a:cs typeface="굴림" charset="-127"/>
              </a:rPr>
              <a:t>DPN (</a:t>
            </a:r>
            <a:r>
              <a:rPr lang="zh-CN" altLang="en-US" dirty="0">
                <a:latin typeface="微软雅黑" panose="020B0503020204020204" pitchFamily="34" charset="-122"/>
                <a:ea typeface="微软雅黑" panose="020B0503020204020204" pitchFamily="34" charset="-122"/>
                <a:cs typeface="굴림" charset="-127"/>
              </a:rPr>
              <a:t>硬盘页号</a:t>
            </a:r>
            <a:r>
              <a:rPr lang="en-US" altLang="ko-KR" dirty="0">
                <a:latin typeface="微软雅黑" panose="020B0503020204020204" pitchFamily="34" charset="-122"/>
                <a:ea typeface="微软雅黑" panose="020B0503020204020204" pitchFamily="34" charset="-122"/>
                <a:cs typeface="굴림" charset="-127"/>
              </a:rPr>
              <a:t>) for a page on the disk</a:t>
            </a:r>
          </a:p>
          <a:p>
            <a:pPr marL="742950" lvl="1" indent="-285750">
              <a:lnSpc>
                <a:spcPct val="150000"/>
              </a:lnSpc>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cs typeface="굴림" charset="-127"/>
              </a:rPr>
              <a:t>用于保护和使用的状态位</a:t>
            </a:r>
            <a:endParaRPr lang="en-US" altLang="ko-KR" dirty="0">
              <a:latin typeface="微软雅黑" panose="020B0503020204020204" pitchFamily="34" charset="-122"/>
              <a:ea typeface="微软雅黑" panose="020B0503020204020204" pitchFamily="34" charset="-122"/>
              <a:cs typeface="굴림" charset="-127"/>
            </a:endParaRPr>
          </a:p>
          <a:p>
            <a:pPr marL="342900" indent="-342900">
              <a:lnSpc>
                <a:spcPct val="150000"/>
              </a:lnSpc>
              <a:spcBef>
                <a:spcPct val="0"/>
              </a:spcBef>
            </a:pPr>
            <a:r>
              <a:rPr lang="zh-CN" altLang="en-US" dirty="0">
                <a:latin typeface="微软雅黑" panose="020B0503020204020204" pitchFamily="34" charset="-122"/>
                <a:ea typeface="微软雅黑" panose="020B0503020204020204" pitchFamily="34" charset="-122"/>
              </a:rPr>
              <a:t>每当活动用户进程发生变化时，操作系统都会设置页表基址寄存器</a:t>
            </a:r>
            <a:endParaRPr lang="en-US" altLang="ko-KR" dirty="0">
              <a:latin typeface="微软雅黑" panose="020B0503020204020204" pitchFamily="34" charset="-122"/>
              <a:ea typeface="微软雅黑" panose="020B0503020204020204" pitchFamily="34" charset="-122"/>
              <a:cs typeface="굴림" charset="-127"/>
            </a:endParaRPr>
          </a:p>
        </p:txBody>
      </p:sp>
      <p:sp>
        <p:nvSpPr>
          <p:cNvPr id="1620007" name="Rectangle 39" descr="40%"/>
          <p:cNvSpPr>
            <a:spLocks noChangeArrowheads="1"/>
          </p:cNvSpPr>
          <p:nvPr/>
        </p:nvSpPr>
        <p:spPr bwMode="auto">
          <a:xfrm>
            <a:off x="219418" y="2601724"/>
            <a:ext cx="842278" cy="181352"/>
          </a:xfrm>
          <a:prstGeom prst="rect">
            <a:avLst/>
          </a:prstGeom>
          <a:pattFill prst="pct40">
            <a:fgClr>
              <a:srgbClr val="FFA74F"/>
            </a:fgClr>
            <a:bgClr>
              <a:srgbClr val="FFFFFF"/>
            </a:bgClr>
          </a:pattFill>
          <a:ln w="9525">
            <a:noFill/>
            <a:miter lim="800000"/>
            <a:headEnd/>
            <a:tailEnd/>
          </a:ln>
          <a:effectLst/>
        </p:spPr>
        <p:txBody>
          <a:bodyPr wrap="square" anchor="ctr">
            <a:prstTxWarp prst="textNoShape">
              <a:avLst/>
            </a:prstTxWarp>
            <a:spAutoFit/>
          </a:bodyPr>
          <a:lstStyle/>
          <a:p>
            <a:endParaRPr lang="en-US"/>
          </a:p>
        </p:txBody>
      </p:sp>
      <p:sp>
        <p:nvSpPr>
          <p:cNvPr id="1620008" name="Rectangle 40"/>
          <p:cNvSpPr>
            <a:spLocks noChangeArrowheads="1"/>
          </p:cNvSpPr>
          <p:nvPr/>
        </p:nvSpPr>
        <p:spPr bwMode="auto">
          <a:xfrm>
            <a:off x="176214" y="3424233"/>
            <a:ext cx="854074" cy="181352"/>
          </a:xfrm>
          <a:prstGeom prst="rect">
            <a:avLst/>
          </a:prstGeom>
          <a:solidFill>
            <a:srgbClr val="FFCC66"/>
          </a:solidFill>
          <a:ln w="9525">
            <a:noFill/>
            <a:miter lim="800000"/>
            <a:headEnd/>
            <a:tailEnd/>
          </a:ln>
          <a:effectLst/>
        </p:spPr>
        <p:txBody>
          <a:bodyPr wrap="square" anchor="ctr">
            <a:prstTxWarp prst="textNoShape">
              <a:avLst/>
            </a:prstTxWarp>
            <a:spAutoFit/>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a:spLocks/>
          </p:cNvSpPr>
          <p:nvPr/>
        </p:nvSpPr>
        <p:spPr>
          <a:xfrm>
            <a:off x="588580" y="78904"/>
            <a:ext cx="6946584" cy="685800"/>
          </a:xfrm>
          <a:prstGeom prst="rect">
            <a:avLst/>
          </a:prstGeom>
        </p:spPr>
        <p:txBody>
          <a:bodyPr vert="horz" lIns="91440" tIns="45720" rIns="91440" bIns="45720" rtlCol="0" anchor="ctr" anchorCtr="0">
            <a:normAutofit/>
          </a:bodyPr>
          <a:lstStyle>
            <a:lvl1pPr algn="l" defTabSz="914400" rtl="0" eaLnBrk="1" latinLnBrk="0" hangingPunct="1">
              <a:spcBef>
                <a:spcPct val="0"/>
              </a:spcBef>
              <a:buNone/>
              <a:defRPr kumimoji="0" lang="zh-CN" sz="3000" b="0" kern="1200">
                <a:solidFill>
                  <a:schemeClr val="tx1">
                    <a:lumMod val="85000"/>
                    <a:lumOff val="15000"/>
                  </a:schemeClr>
                </a:solidFill>
                <a:latin typeface="+mj-lt"/>
                <a:ea typeface="+mj-ea"/>
                <a:cs typeface="+mj-cs"/>
              </a:defRPr>
            </a:lvl1pPr>
          </a:lstStyle>
          <a:p>
            <a:pPr>
              <a:spcBef>
                <a:spcPts val="0"/>
              </a:spcBef>
            </a:pPr>
            <a:r>
              <a:rPr lang="zh-CN" altLang="en-US" sz="3200" b="1" dirty="0">
                <a:solidFill>
                  <a:srgbClr val="0000FF"/>
                </a:solidFill>
                <a:latin typeface="华文中宋" panose="02010600040101010101" pitchFamily="2" charset="-122"/>
                <a:ea typeface="华文中宋" panose="02010600040101010101" pitchFamily="2" charset="-122"/>
              </a:rPr>
              <a:t>页的存储和查找</a:t>
            </a:r>
          </a:p>
        </p:txBody>
      </p:sp>
      <p:grpSp>
        <p:nvGrpSpPr>
          <p:cNvPr id="29" name="组合 28"/>
          <p:cNvGrpSpPr/>
          <p:nvPr/>
        </p:nvGrpSpPr>
        <p:grpSpPr>
          <a:xfrm>
            <a:off x="1940297" y="1582154"/>
            <a:ext cx="6448127" cy="717190"/>
            <a:chOff x="1115616" y="1592744"/>
            <a:chExt cx="6448127" cy="717190"/>
          </a:xfrm>
        </p:grpSpPr>
        <p:sp>
          <p:nvSpPr>
            <p:cNvPr id="31" name="矩形 30"/>
            <p:cNvSpPr/>
            <p:nvPr/>
          </p:nvSpPr>
          <p:spPr>
            <a:xfrm>
              <a:off x="5508105" y="1942246"/>
              <a:ext cx="2055638"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400" dirty="0">
                  <a:solidFill>
                    <a:schemeClr val="tx1"/>
                  </a:solidFill>
                </a:rPr>
                <a:t>页内偏移</a:t>
              </a:r>
            </a:p>
          </p:txBody>
        </p:sp>
        <p:sp>
          <p:nvSpPr>
            <p:cNvPr id="32" name="矩形 31"/>
            <p:cNvSpPr/>
            <p:nvPr/>
          </p:nvSpPr>
          <p:spPr>
            <a:xfrm>
              <a:off x="1115616" y="1942246"/>
              <a:ext cx="4392489"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400" dirty="0">
                  <a:solidFill>
                    <a:schemeClr val="tx1"/>
                  </a:solidFill>
                </a:rPr>
                <a:t>虚拟页号</a:t>
              </a:r>
            </a:p>
          </p:txBody>
        </p:sp>
        <p:sp>
          <p:nvSpPr>
            <p:cNvPr id="36" name="矩形 35"/>
            <p:cNvSpPr/>
            <p:nvPr/>
          </p:nvSpPr>
          <p:spPr>
            <a:xfrm>
              <a:off x="5330642" y="1592744"/>
              <a:ext cx="2055638" cy="338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b="1" dirty="0">
                  <a:solidFill>
                    <a:schemeClr val="tx1"/>
                  </a:solidFill>
                </a:rPr>
                <a:t>11                            0</a:t>
              </a:r>
              <a:endParaRPr lang="zh-CN" altLang="en-US" sz="1600" b="1" dirty="0">
                <a:solidFill>
                  <a:schemeClr val="tx1"/>
                </a:solidFill>
              </a:endParaRPr>
            </a:p>
          </p:txBody>
        </p:sp>
        <p:sp>
          <p:nvSpPr>
            <p:cNvPr id="37" name="矩形 36"/>
            <p:cNvSpPr/>
            <p:nvPr/>
          </p:nvSpPr>
          <p:spPr>
            <a:xfrm>
              <a:off x="1136177" y="1603386"/>
              <a:ext cx="4371928" cy="338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b="1" dirty="0">
                  <a:solidFill>
                    <a:schemeClr val="tx1"/>
                  </a:solidFill>
                </a:rPr>
                <a:t>31                                                                 12</a:t>
              </a:r>
              <a:endParaRPr lang="zh-CN" altLang="en-US" sz="1600" b="1" dirty="0">
                <a:solidFill>
                  <a:schemeClr val="tx1"/>
                </a:solidFill>
              </a:endParaRPr>
            </a:p>
          </p:txBody>
        </p:sp>
      </p:grpSp>
      <p:sp>
        <p:nvSpPr>
          <p:cNvPr id="38" name="矩形 37"/>
          <p:cNvSpPr/>
          <p:nvPr/>
        </p:nvSpPr>
        <p:spPr>
          <a:xfrm>
            <a:off x="3665251" y="1470987"/>
            <a:ext cx="203317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b="1" dirty="0">
                <a:solidFill>
                  <a:srgbClr val="C00000"/>
                </a:solidFill>
              </a:rPr>
              <a:t>虚拟地址</a:t>
            </a:r>
          </a:p>
        </p:txBody>
      </p:sp>
      <p:grpSp>
        <p:nvGrpSpPr>
          <p:cNvPr id="6" name="组合 5"/>
          <p:cNvGrpSpPr/>
          <p:nvPr/>
        </p:nvGrpSpPr>
        <p:grpSpPr>
          <a:xfrm>
            <a:off x="1891453" y="2780928"/>
            <a:ext cx="5056811" cy="2223780"/>
            <a:chOff x="1059859" y="3335812"/>
            <a:chExt cx="5056811" cy="2223780"/>
          </a:xfrm>
        </p:grpSpPr>
        <p:grpSp>
          <p:nvGrpSpPr>
            <p:cNvPr id="4" name="组合 3"/>
            <p:cNvGrpSpPr/>
            <p:nvPr/>
          </p:nvGrpSpPr>
          <p:grpSpPr>
            <a:xfrm>
              <a:off x="1059859" y="3335812"/>
              <a:ext cx="5056811" cy="367688"/>
              <a:chOff x="1459405" y="3335812"/>
              <a:chExt cx="5056811" cy="367688"/>
            </a:xfrm>
          </p:grpSpPr>
          <p:sp>
            <p:nvSpPr>
              <p:cNvPr id="40" name="矩形 39"/>
              <p:cNvSpPr/>
              <p:nvPr/>
            </p:nvSpPr>
            <p:spPr>
              <a:xfrm>
                <a:off x="2337780" y="3335812"/>
                <a:ext cx="4178436"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41" name="矩形 40"/>
              <p:cNvSpPr/>
              <p:nvPr/>
            </p:nvSpPr>
            <p:spPr>
              <a:xfrm>
                <a:off x="1459405" y="3335812"/>
                <a:ext cx="880347"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grpSp>
        <p:grpSp>
          <p:nvGrpSpPr>
            <p:cNvPr id="46" name="组合 45"/>
            <p:cNvGrpSpPr/>
            <p:nvPr/>
          </p:nvGrpSpPr>
          <p:grpSpPr>
            <a:xfrm>
              <a:off x="1059859" y="3709384"/>
              <a:ext cx="5056811" cy="367688"/>
              <a:chOff x="1459405" y="3335812"/>
              <a:chExt cx="5056811" cy="367688"/>
            </a:xfrm>
          </p:grpSpPr>
          <p:sp>
            <p:nvSpPr>
              <p:cNvPr id="47" name="矩形 46"/>
              <p:cNvSpPr/>
              <p:nvPr/>
            </p:nvSpPr>
            <p:spPr>
              <a:xfrm>
                <a:off x="2337780" y="3335812"/>
                <a:ext cx="4178436"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48" name="矩形 47"/>
              <p:cNvSpPr/>
              <p:nvPr/>
            </p:nvSpPr>
            <p:spPr>
              <a:xfrm>
                <a:off x="1459405" y="3335812"/>
                <a:ext cx="880347"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grpSp>
        <p:grpSp>
          <p:nvGrpSpPr>
            <p:cNvPr id="49" name="组合 48"/>
            <p:cNvGrpSpPr/>
            <p:nvPr/>
          </p:nvGrpSpPr>
          <p:grpSpPr>
            <a:xfrm>
              <a:off x="1059859" y="4077072"/>
              <a:ext cx="5056811" cy="367688"/>
              <a:chOff x="1459405" y="3335812"/>
              <a:chExt cx="5056811" cy="367688"/>
            </a:xfrm>
          </p:grpSpPr>
          <p:sp>
            <p:nvSpPr>
              <p:cNvPr id="50" name="矩形 49"/>
              <p:cNvSpPr/>
              <p:nvPr/>
            </p:nvSpPr>
            <p:spPr>
              <a:xfrm>
                <a:off x="2337780" y="3335812"/>
                <a:ext cx="4178436" cy="367688"/>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51" name="矩形 50"/>
              <p:cNvSpPr/>
              <p:nvPr/>
            </p:nvSpPr>
            <p:spPr>
              <a:xfrm>
                <a:off x="1459405" y="3335812"/>
                <a:ext cx="880347"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grpSp>
        <p:grpSp>
          <p:nvGrpSpPr>
            <p:cNvPr id="52" name="组合 51"/>
            <p:cNvGrpSpPr/>
            <p:nvPr/>
          </p:nvGrpSpPr>
          <p:grpSpPr>
            <a:xfrm>
              <a:off x="1059859" y="4450644"/>
              <a:ext cx="5056811" cy="367688"/>
              <a:chOff x="1459405" y="3335812"/>
              <a:chExt cx="5056811" cy="367688"/>
            </a:xfrm>
          </p:grpSpPr>
          <p:sp>
            <p:nvSpPr>
              <p:cNvPr id="53" name="矩形 52"/>
              <p:cNvSpPr/>
              <p:nvPr/>
            </p:nvSpPr>
            <p:spPr>
              <a:xfrm>
                <a:off x="2337780" y="3335812"/>
                <a:ext cx="4178436"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54" name="矩形 53"/>
              <p:cNvSpPr/>
              <p:nvPr/>
            </p:nvSpPr>
            <p:spPr>
              <a:xfrm>
                <a:off x="1459405" y="3335812"/>
                <a:ext cx="880347"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grpSp>
        <p:grpSp>
          <p:nvGrpSpPr>
            <p:cNvPr id="55" name="组合 54"/>
            <p:cNvGrpSpPr/>
            <p:nvPr/>
          </p:nvGrpSpPr>
          <p:grpSpPr>
            <a:xfrm>
              <a:off x="1059859" y="4818332"/>
              <a:ext cx="5056811" cy="367688"/>
              <a:chOff x="1459405" y="3335812"/>
              <a:chExt cx="5056811" cy="367688"/>
            </a:xfrm>
          </p:grpSpPr>
          <p:sp>
            <p:nvSpPr>
              <p:cNvPr id="56" name="矩形 55"/>
              <p:cNvSpPr/>
              <p:nvPr/>
            </p:nvSpPr>
            <p:spPr>
              <a:xfrm>
                <a:off x="2337780" y="3335812"/>
                <a:ext cx="4178436"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57" name="矩形 56"/>
              <p:cNvSpPr/>
              <p:nvPr/>
            </p:nvSpPr>
            <p:spPr>
              <a:xfrm>
                <a:off x="1459405" y="3335812"/>
                <a:ext cx="880347"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grpSp>
        <p:grpSp>
          <p:nvGrpSpPr>
            <p:cNvPr id="58" name="组合 57"/>
            <p:cNvGrpSpPr/>
            <p:nvPr/>
          </p:nvGrpSpPr>
          <p:grpSpPr>
            <a:xfrm>
              <a:off x="1059859" y="5191904"/>
              <a:ext cx="5056811" cy="367688"/>
              <a:chOff x="1459405" y="3335812"/>
              <a:chExt cx="5056811" cy="367688"/>
            </a:xfrm>
          </p:grpSpPr>
          <p:sp>
            <p:nvSpPr>
              <p:cNvPr id="59" name="矩形 58"/>
              <p:cNvSpPr/>
              <p:nvPr/>
            </p:nvSpPr>
            <p:spPr>
              <a:xfrm>
                <a:off x="2337780" y="3335812"/>
                <a:ext cx="4178436"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sp>
            <p:nvSpPr>
              <p:cNvPr id="60" name="矩形 59"/>
              <p:cNvSpPr/>
              <p:nvPr/>
            </p:nvSpPr>
            <p:spPr>
              <a:xfrm>
                <a:off x="1459405" y="3335812"/>
                <a:ext cx="880347"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dirty="0">
                  <a:solidFill>
                    <a:schemeClr val="tx1"/>
                  </a:solidFill>
                </a:endParaRPr>
              </a:p>
            </p:txBody>
          </p:sp>
        </p:grpSp>
      </p:grpSp>
      <p:sp>
        <p:nvSpPr>
          <p:cNvPr id="61" name="矩形 60"/>
          <p:cNvSpPr/>
          <p:nvPr/>
        </p:nvSpPr>
        <p:spPr>
          <a:xfrm>
            <a:off x="1331640" y="1084034"/>
            <a:ext cx="6448127"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dirty="0">
                <a:solidFill>
                  <a:schemeClr val="tx1"/>
                </a:solidFill>
              </a:rPr>
              <a:t>页表寄存器</a:t>
            </a:r>
          </a:p>
        </p:txBody>
      </p:sp>
      <p:cxnSp>
        <p:nvCxnSpPr>
          <p:cNvPr id="62" name="直接箭头连接符 61"/>
          <p:cNvCxnSpPr>
            <a:stCxn id="61" idx="1"/>
            <a:endCxn id="41" idx="1"/>
          </p:cNvCxnSpPr>
          <p:nvPr/>
        </p:nvCxnSpPr>
        <p:spPr>
          <a:xfrm rot="10800000" flipH="1" flipV="1">
            <a:off x="1331639" y="1267878"/>
            <a:ext cx="559813" cy="1696894"/>
          </a:xfrm>
          <a:prstGeom prst="bentConnector3">
            <a:avLst>
              <a:gd name="adj1" fmla="val -40835"/>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32" idx="2"/>
          </p:cNvCxnSpPr>
          <p:nvPr/>
        </p:nvCxnSpPr>
        <p:spPr>
          <a:xfrm flipH="1">
            <a:off x="4136541" y="2299344"/>
            <a:ext cx="1" cy="1222844"/>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923621" y="5464449"/>
            <a:ext cx="203317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b="1" dirty="0">
                <a:solidFill>
                  <a:srgbClr val="C00000"/>
                </a:solidFill>
              </a:rPr>
              <a:t>物理地址</a:t>
            </a:r>
          </a:p>
        </p:txBody>
      </p:sp>
      <p:cxnSp>
        <p:nvCxnSpPr>
          <p:cNvPr id="72" name="直接箭头连接符 71"/>
          <p:cNvCxnSpPr>
            <a:endCxn id="78" idx="2"/>
          </p:cNvCxnSpPr>
          <p:nvPr/>
        </p:nvCxnSpPr>
        <p:spPr>
          <a:xfrm flipH="1">
            <a:off x="4854797" y="3726331"/>
            <a:ext cx="4250" cy="1819832"/>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6332786" y="5547294"/>
            <a:ext cx="2055638"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dirty="0">
                <a:solidFill>
                  <a:schemeClr val="tx1"/>
                </a:solidFill>
              </a:rPr>
              <a:t>页内偏移</a:t>
            </a:r>
          </a:p>
        </p:txBody>
      </p:sp>
      <p:sp>
        <p:nvSpPr>
          <p:cNvPr id="76" name="矩形 75"/>
          <p:cNvSpPr/>
          <p:nvPr/>
        </p:nvSpPr>
        <p:spPr>
          <a:xfrm>
            <a:off x="3030887" y="5547294"/>
            <a:ext cx="3301899" cy="3676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dirty="0">
                <a:solidFill>
                  <a:schemeClr val="tx1"/>
                </a:solidFill>
              </a:rPr>
              <a:t>物理页号</a:t>
            </a:r>
          </a:p>
        </p:txBody>
      </p:sp>
      <p:sp>
        <p:nvSpPr>
          <p:cNvPr id="77" name="矩形 76"/>
          <p:cNvSpPr/>
          <p:nvPr/>
        </p:nvSpPr>
        <p:spPr>
          <a:xfrm>
            <a:off x="6505747" y="5207304"/>
            <a:ext cx="2055638" cy="338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b="1" dirty="0">
                <a:solidFill>
                  <a:schemeClr val="tx1"/>
                </a:solidFill>
              </a:rPr>
              <a:t>11                            0</a:t>
            </a:r>
            <a:endParaRPr lang="zh-CN" altLang="en-US" sz="1600" b="1" dirty="0">
              <a:solidFill>
                <a:schemeClr val="tx1"/>
              </a:solidFill>
            </a:endParaRPr>
          </a:p>
        </p:txBody>
      </p:sp>
      <p:sp>
        <p:nvSpPr>
          <p:cNvPr id="78" name="矩形 77"/>
          <p:cNvSpPr/>
          <p:nvPr/>
        </p:nvSpPr>
        <p:spPr>
          <a:xfrm>
            <a:off x="3203847" y="5193772"/>
            <a:ext cx="3301899" cy="352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600" b="1" dirty="0">
                <a:solidFill>
                  <a:schemeClr val="tx1"/>
                </a:solidFill>
              </a:rPr>
              <a:t>29                                              12</a:t>
            </a:r>
            <a:endParaRPr lang="zh-CN" altLang="en-US" sz="1600" b="1" dirty="0">
              <a:solidFill>
                <a:schemeClr val="tx1"/>
              </a:solidFill>
            </a:endParaRPr>
          </a:p>
        </p:txBody>
      </p:sp>
      <p:cxnSp>
        <p:nvCxnSpPr>
          <p:cNvPr id="82" name="直接箭头连接符 81"/>
          <p:cNvCxnSpPr>
            <a:stCxn id="31" idx="2"/>
            <a:endCxn id="75" idx="0"/>
          </p:cNvCxnSpPr>
          <p:nvPr/>
        </p:nvCxnSpPr>
        <p:spPr>
          <a:xfrm>
            <a:off x="7360605" y="2299344"/>
            <a:ext cx="0" cy="3247950"/>
          </a:xfrm>
          <a:prstGeom prst="straightConnector1">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88" name="矩形 87"/>
          <p:cNvSpPr/>
          <p:nvPr/>
        </p:nvSpPr>
        <p:spPr>
          <a:xfrm>
            <a:off x="1699807" y="2348880"/>
            <a:ext cx="1216009"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dirty="0">
                <a:solidFill>
                  <a:schemeClr val="tx1"/>
                </a:solidFill>
              </a:rPr>
              <a:t>有效位</a:t>
            </a:r>
          </a:p>
        </p:txBody>
      </p:sp>
      <p:sp>
        <p:nvSpPr>
          <p:cNvPr id="91" name="矩形 90"/>
          <p:cNvSpPr/>
          <p:nvPr/>
        </p:nvSpPr>
        <p:spPr>
          <a:xfrm>
            <a:off x="4555703" y="2348880"/>
            <a:ext cx="1777083"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2000" dirty="0">
                <a:solidFill>
                  <a:schemeClr val="tx1"/>
                </a:solidFill>
              </a:rPr>
              <a:t>物理页号</a:t>
            </a:r>
          </a:p>
        </p:txBody>
      </p:sp>
    </p:spTree>
    <p:extLst>
      <p:ext uri="{BB962C8B-B14F-4D97-AF65-F5344CB8AC3E}">
        <p14:creationId xmlns:p14="http://schemas.microsoft.com/office/powerpoint/2010/main" val="2273616155"/>
      </p:ext>
    </p:extLst>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ChangeArrowheads="1"/>
          </p:cNvSpPr>
          <p:nvPr>
            <p:ph type="title"/>
            <p:custDataLst>
              <p:tags r:id="rId1"/>
            </p:custDataLst>
          </p:nvPr>
        </p:nvSpPr>
        <p:spPr>
          <a:xfrm>
            <a:off x="533400" y="418633"/>
            <a:ext cx="7781636" cy="430887"/>
          </a:xfrm>
        </p:spPr>
        <p:txBody>
          <a:bodyPr/>
          <a:lstStyle/>
          <a:p>
            <a:r>
              <a:rPr lang="zh-CN" altLang="en-US" sz="2800" b="1" u="none" dirty="0">
                <a:solidFill>
                  <a:srgbClr val="C00000"/>
                </a:solidFill>
                <a:latin typeface="微软雅黑" panose="020B0503020204020204" pitchFamily="34" charset="-122"/>
                <a:ea typeface="微软雅黑" panose="020B0503020204020204" pitchFamily="34" charset="-122"/>
              </a:rPr>
              <a:t>地址变换</a:t>
            </a:r>
            <a:endParaRPr lang="en-US" sz="2800" b="1" u="none" dirty="0">
              <a:solidFill>
                <a:srgbClr val="C00000"/>
              </a:solidFill>
              <a:latin typeface="微软雅黑" panose="020B0503020204020204" pitchFamily="34" charset="-122"/>
              <a:ea typeface="微软雅黑" panose="020B0503020204020204" pitchFamily="34" charset="-122"/>
            </a:endParaRPr>
          </a:p>
        </p:txBody>
      </p:sp>
      <p:sp>
        <p:nvSpPr>
          <p:cNvPr id="125954" name="Rectangle 3"/>
          <p:cNvSpPr>
            <a:spLocks noChangeArrowheads="1"/>
          </p:cNvSpPr>
          <p:nvPr>
            <p:custDataLst>
              <p:tags r:id="rId2"/>
            </p:custDataLst>
          </p:nvPr>
        </p:nvSpPr>
        <p:spPr bwMode="auto">
          <a:xfrm>
            <a:off x="0" y="1230313"/>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125955" name="Rectangle 4"/>
          <p:cNvSpPr>
            <a:spLocks noChangeArrowheads="1"/>
          </p:cNvSpPr>
          <p:nvPr>
            <p:custDataLst>
              <p:tags r:id="rId3"/>
            </p:custDataLst>
          </p:nvPr>
        </p:nvSpPr>
        <p:spPr bwMode="auto">
          <a:xfrm>
            <a:off x="0" y="673100"/>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2" name="Content Placeholder 1">
            <a:extLst>
              <a:ext uri="{FF2B5EF4-FFF2-40B4-BE49-F238E27FC236}">
                <a16:creationId xmlns:a16="http://schemas.microsoft.com/office/drawing/2014/main" id="{4603F5D3-68F4-DD45-92F8-ACD153AB06B7}"/>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F085BDD1-3D6D-3443-8323-9BA0ACED1676}"/>
              </a:ext>
            </a:extLst>
          </p:cNvPr>
          <p:cNvPicPr>
            <a:picLocks noChangeAspect="1"/>
          </p:cNvPicPr>
          <p:nvPr/>
        </p:nvPicPr>
        <p:blipFill>
          <a:blip r:embed="rId6"/>
          <a:stretch>
            <a:fillRect/>
          </a:stretch>
        </p:blipFill>
        <p:spPr>
          <a:xfrm>
            <a:off x="533400" y="1155066"/>
            <a:ext cx="7451014" cy="5036186"/>
          </a:xfrm>
          <a:prstGeom prst="rect">
            <a:avLst/>
          </a:prstGeom>
        </p:spPr>
      </p:pic>
    </p:spTree>
    <p:extLst>
      <p:ext uri="{BB962C8B-B14F-4D97-AF65-F5344CB8AC3E}">
        <p14:creationId xmlns:p14="http://schemas.microsoft.com/office/powerpoint/2010/main" val="2949093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ChangeArrowheads="1"/>
          </p:cNvSpPr>
          <p:nvPr>
            <p:custDataLst>
              <p:tags r:id="rId1"/>
            </p:custDataLst>
          </p:nvPr>
        </p:nvSpPr>
        <p:spPr bwMode="auto">
          <a:xfrm>
            <a:off x="533400" y="1066800"/>
            <a:ext cx="80772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p:txBody>
      </p:sp>
      <p:sp>
        <p:nvSpPr>
          <p:cNvPr id="130050" name="Rectangle 3"/>
          <p:cNvSpPr>
            <a:spLocks noGrp="1" noChangeArrowheads="1"/>
          </p:cNvSpPr>
          <p:nvPr>
            <p:ph type="title"/>
            <p:custDataLst>
              <p:tags r:id="rId2"/>
            </p:custDataLst>
          </p:nvPr>
        </p:nvSpPr>
        <p:spPr/>
        <p:txBody>
          <a:bodyPr/>
          <a:lstStyle/>
          <a:p>
            <a:r>
              <a:rPr lang="en-US" b="1" dirty="0">
                <a:solidFill>
                  <a:srgbClr val="C00000"/>
                </a:solidFill>
                <a:latin typeface="微软雅黑" panose="020B0503020204020204" pitchFamily="34" charset="-122"/>
                <a:ea typeface="微软雅黑" panose="020B0503020204020204" pitchFamily="34" charset="-122"/>
              </a:rPr>
              <a:t>Virtual Memory Example</a:t>
            </a:r>
          </a:p>
        </p:txBody>
      </p:sp>
      <p:sp>
        <p:nvSpPr>
          <p:cNvPr id="130053" name="Rectangle 6"/>
          <p:cNvSpPr>
            <a:spLocks noGrp="1" noChangeArrowheads="1"/>
          </p:cNvSpPr>
          <p:nvPr>
            <p:ph idx="1"/>
            <p:custDataLst>
              <p:tags r:id="rId3"/>
            </p:custDataLst>
          </p:nvPr>
        </p:nvSpPr>
        <p:spPr>
          <a:xfrm>
            <a:off x="609600" y="1295400"/>
            <a:ext cx="7772400" cy="4252896"/>
          </a:xfrm>
        </p:spPr>
        <p:txBody>
          <a:bodyPr/>
          <a:lstStyle/>
          <a:p>
            <a:pPr>
              <a:lnSpc>
                <a:spcPct val="150000"/>
              </a:lnSpc>
            </a:pPr>
            <a:r>
              <a:rPr lang="en-US" dirty="0">
                <a:solidFill>
                  <a:srgbClr val="0432FF"/>
                </a:solidFill>
                <a:latin typeface="微软雅黑" panose="020B0503020204020204" pitchFamily="34" charset="-122"/>
                <a:ea typeface="微软雅黑" panose="020B0503020204020204" pitchFamily="34" charset="-122"/>
              </a:rPr>
              <a:t>System</a:t>
            </a:r>
            <a:r>
              <a:rPr lang="en-US" dirty="0">
                <a:latin typeface="微软雅黑" panose="020B0503020204020204" pitchFamily="34" charset="-122"/>
                <a:ea typeface="微软雅黑" panose="020B0503020204020204" pitchFamily="34" charset="-122"/>
              </a:rPr>
              <a:t>:</a:t>
            </a:r>
          </a:p>
          <a:p>
            <a:pPr lvl="1">
              <a:lnSpc>
                <a:spcPct val="150000"/>
              </a:lnSpc>
            </a:pPr>
            <a:r>
              <a:rPr lang="zh-CN" altLang="en-US" dirty="0">
                <a:latin typeface="微软雅黑" panose="020B0503020204020204" pitchFamily="34" charset="-122"/>
                <a:ea typeface="微软雅黑" panose="020B0503020204020204" pitchFamily="34" charset="-122"/>
              </a:rPr>
              <a:t>虚拟内存</a:t>
            </a:r>
            <a:r>
              <a:rPr lang="en-US" dirty="0">
                <a:latin typeface="微软雅黑" panose="020B0503020204020204" pitchFamily="34" charset="-122"/>
                <a:ea typeface="微软雅黑" panose="020B0503020204020204" pitchFamily="34" charset="-122"/>
              </a:rPr>
              <a:t>: 2 GB = 2</a:t>
            </a:r>
            <a:r>
              <a:rPr lang="en-US" b="1" baseline="30000" dirty="0">
                <a:solidFill>
                  <a:schemeClr val="accent2"/>
                </a:solidFill>
                <a:latin typeface="微软雅黑" panose="020B0503020204020204" pitchFamily="34" charset="-122"/>
                <a:ea typeface="微软雅黑" panose="020B0503020204020204" pitchFamily="34" charset="-122"/>
              </a:rPr>
              <a:t>31</a:t>
            </a:r>
            <a:r>
              <a:rPr lang="en-US" dirty="0">
                <a:latin typeface="微软雅黑" panose="020B0503020204020204" pitchFamily="34" charset="-122"/>
                <a:ea typeface="微软雅黑" panose="020B0503020204020204" pitchFamily="34" charset="-122"/>
              </a:rPr>
              <a:t> bytes</a:t>
            </a:r>
          </a:p>
          <a:p>
            <a:pPr lvl="1">
              <a:lnSpc>
                <a:spcPct val="150000"/>
              </a:lnSpc>
            </a:pPr>
            <a:r>
              <a:rPr lang="zh-CN" altLang="en-US" dirty="0">
                <a:latin typeface="微软雅黑" panose="020B0503020204020204" pitchFamily="34" charset="-122"/>
                <a:ea typeface="微软雅黑" panose="020B0503020204020204" pitchFamily="34" charset="-122"/>
              </a:rPr>
              <a:t>物理内存空间</a:t>
            </a:r>
            <a:r>
              <a:rPr lang="en-US" dirty="0">
                <a:latin typeface="微软雅黑" panose="020B0503020204020204" pitchFamily="34" charset="-122"/>
                <a:ea typeface="微软雅黑" panose="020B0503020204020204" pitchFamily="34" charset="-122"/>
              </a:rPr>
              <a:t>: 128 MB = 2</a:t>
            </a:r>
            <a:r>
              <a:rPr lang="en-US" b="1" baseline="30000" dirty="0">
                <a:solidFill>
                  <a:srgbClr val="FF3300"/>
                </a:solidFill>
                <a:latin typeface="微软雅黑" panose="020B0503020204020204" pitchFamily="34" charset="-122"/>
                <a:ea typeface="微软雅黑" panose="020B0503020204020204" pitchFamily="34" charset="-122"/>
              </a:rPr>
              <a:t>27</a:t>
            </a:r>
            <a:r>
              <a:rPr lang="en-US" dirty="0">
                <a:latin typeface="微软雅黑" panose="020B0503020204020204" pitchFamily="34" charset="-122"/>
                <a:ea typeface="微软雅黑" panose="020B0503020204020204" pitchFamily="34" charset="-122"/>
              </a:rPr>
              <a:t> bytes</a:t>
            </a:r>
          </a:p>
          <a:p>
            <a:pPr lvl="1">
              <a:lnSpc>
                <a:spcPct val="150000"/>
              </a:lnSpc>
            </a:pPr>
            <a:r>
              <a:rPr lang="zh-CN" altLang="en-US" dirty="0">
                <a:latin typeface="微软雅黑" panose="020B0503020204020204" pitchFamily="34" charset="-122"/>
                <a:ea typeface="微软雅黑" panose="020B0503020204020204" pitchFamily="34" charset="-122"/>
              </a:rPr>
              <a:t>页大小</a:t>
            </a:r>
            <a:r>
              <a:rPr lang="en-US" dirty="0">
                <a:latin typeface="微软雅黑" panose="020B0503020204020204" pitchFamily="34" charset="-122"/>
                <a:ea typeface="微软雅黑" panose="020B0503020204020204" pitchFamily="34" charset="-122"/>
              </a:rPr>
              <a:t>: 4 KB = 2</a:t>
            </a:r>
            <a:r>
              <a:rPr lang="en-US" b="1" baseline="30000" dirty="0">
                <a:solidFill>
                  <a:srgbClr val="0432FF"/>
                </a:solidFill>
                <a:latin typeface="微软雅黑" panose="020B0503020204020204" pitchFamily="34" charset="-122"/>
                <a:ea typeface="微软雅黑" panose="020B0503020204020204" pitchFamily="34" charset="-122"/>
              </a:rPr>
              <a:t>12</a:t>
            </a:r>
            <a:r>
              <a:rPr lang="en-US" dirty="0">
                <a:solidFill>
                  <a:schemeClr val="accent1"/>
                </a:solidFill>
                <a:latin typeface="微软雅黑" panose="020B0503020204020204" pitchFamily="34" charset="-122"/>
                <a:ea typeface="微软雅黑" panose="020B0503020204020204" pitchFamily="34" charset="-122"/>
              </a:rPr>
              <a:t> </a:t>
            </a:r>
            <a:r>
              <a:rPr lang="en-US" dirty="0">
                <a:latin typeface="微软雅黑" panose="020B0503020204020204" pitchFamily="34" charset="-122"/>
                <a:ea typeface="微软雅黑" panose="020B0503020204020204" pitchFamily="34" charset="-122"/>
              </a:rPr>
              <a:t>bytes</a:t>
            </a:r>
          </a:p>
          <a:p>
            <a:pPr>
              <a:lnSpc>
                <a:spcPct val="150000"/>
              </a:lnSpc>
            </a:pPr>
            <a:r>
              <a:rPr lang="en-US" dirty="0">
                <a:solidFill>
                  <a:srgbClr val="0432FF"/>
                </a:solidFill>
                <a:latin typeface="微软雅黑" panose="020B0503020204020204" pitchFamily="34" charset="-122"/>
                <a:ea typeface="微软雅黑" panose="020B0503020204020204" pitchFamily="34" charset="-122"/>
              </a:rPr>
              <a:t>Organization</a:t>
            </a:r>
            <a:r>
              <a:rPr lang="en-US" dirty="0">
                <a:latin typeface="微软雅黑" panose="020B0503020204020204" pitchFamily="34" charset="-122"/>
                <a:ea typeface="微软雅黑" panose="020B0503020204020204" pitchFamily="34" charset="-122"/>
              </a:rPr>
              <a:t>:</a:t>
            </a:r>
          </a:p>
          <a:p>
            <a:pPr lvl="1">
              <a:lnSpc>
                <a:spcPct val="150000"/>
              </a:lnSpc>
            </a:pPr>
            <a:r>
              <a:rPr lang="zh-CN" altLang="en-US" dirty="0">
                <a:latin typeface="微软雅黑" panose="020B0503020204020204" pitchFamily="34" charset="-122"/>
                <a:ea typeface="微软雅黑" panose="020B0503020204020204" pitchFamily="34" charset="-122"/>
              </a:rPr>
              <a:t>虚拟地址</a:t>
            </a:r>
            <a:r>
              <a:rPr lang="en-US" dirty="0">
                <a:latin typeface="微软雅黑" panose="020B0503020204020204" pitchFamily="34" charset="-122"/>
                <a:ea typeface="微软雅黑" panose="020B0503020204020204" pitchFamily="34" charset="-122"/>
              </a:rPr>
              <a:t>: </a:t>
            </a:r>
            <a:r>
              <a:rPr lang="en-US" b="1" dirty="0">
                <a:solidFill>
                  <a:schemeClr val="accent2"/>
                </a:solidFill>
                <a:latin typeface="微软雅黑" panose="020B0503020204020204" pitchFamily="34" charset="-122"/>
                <a:ea typeface="微软雅黑" panose="020B0503020204020204" pitchFamily="34" charset="-122"/>
              </a:rPr>
              <a:t>31</a:t>
            </a:r>
            <a:r>
              <a:rPr lang="en-US" dirty="0">
                <a:latin typeface="微软雅黑" panose="020B0503020204020204" pitchFamily="34" charset="-122"/>
                <a:ea typeface="微软雅黑" panose="020B0503020204020204" pitchFamily="34" charset="-122"/>
              </a:rPr>
              <a:t> bits</a:t>
            </a:r>
          </a:p>
          <a:p>
            <a:pPr lvl="1">
              <a:lnSpc>
                <a:spcPct val="150000"/>
              </a:lnSpc>
            </a:pPr>
            <a:r>
              <a:rPr lang="zh-CN" altLang="en-US" dirty="0">
                <a:latin typeface="微软雅黑" panose="020B0503020204020204" pitchFamily="34" charset="-122"/>
                <a:ea typeface="微软雅黑" panose="020B0503020204020204" pitchFamily="34" charset="-122"/>
              </a:rPr>
              <a:t>物理地址</a:t>
            </a:r>
            <a:r>
              <a:rPr lang="en-US" dirty="0">
                <a:latin typeface="微软雅黑" panose="020B0503020204020204" pitchFamily="34" charset="-122"/>
                <a:ea typeface="微软雅黑" panose="020B0503020204020204" pitchFamily="34" charset="-122"/>
              </a:rPr>
              <a:t>: </a:t>
            </a:r>
            <a:r>
              <a:rPr lang="en-US" b="1" dirty="0">
                <a:solidFill>
                  <a:srgbClr val="FF3300"/>
                </a:solidFill>
                <a:latin typeface="微软雅黑" panose="020B0503020204020204" pitchFamily="34" charset="-122"/>
                <a:ea typeface="微软雅黑" panose="020B0503020204020204" pitchFamily="34" charset="-122"/>
              </a:rPr>
              <a:t>27</a:t>
            </a:r>
            <a:r>
              <a:rPr lang="en-US" dirty="0">
                <a:latin typeface="微软雅黑" panose="020B0503020204020204" pitchFamily="34" charset="-122"/>
                <a:ea typeface="微软雅黑" panose="020B0503020204020204" pitchFamily="34" charset="-122"/>
              </a:rPr>
              <a:t> bits</a:t>
            </a:r>
          </a:p>
          <a:p>
            <a:pPr lvl="1">
              <a:lnSpc>
                <a:spcPct val="150000"/>
              </a:lnSpc>
            </a:pPr>
            <a:r>
              <a:rPr lang="zh-CN" altLang="en-US" dirty="0">
                <a:latin typeface="微软雅黑" panose="020B0503020204020204" pitchFamily="34" charset="-122"/>
                <a:ea typeface="微软雅黑" panose="020B0503020204020204" pitchFamily="34" charset="-122"/>
              </a:rPr>
              <a:t>页</a:t>
            </a:r>
            <a:r>
              <a:rPr lang="en-US" dirty="0">
                <a:latin typeface="微软雅黑" panose="020B0503020204020204" pitchFamily="34" charset="-122"/>
                <a:ea typeface="微软雅黑" panose="020B0503020204020204" pitchFamily="34" charset="-122"/>
              </a:rPr>
              <a:t> offset: </a:t>
            </a:r>
            <a:r>
              <a:rPr lang="en-US" b="1" dirty="0">
                <a:solidFill>
                  <a:srgbClr val="0432FF"/>
                </a:solidFill>
                <a:latin typeface="微软雅黑" panose="020B0503020204020204" pitchFamily="34" charset="-122"/>
                <a:ea typeface="微软雅黑" panose="020B0503020204020204" pitchFamily="34" charset="-122"/>
              </a:rPr>
              <a:t>12</a:t>
            </a:r>
            <a:r>
              <a:rPr lang="en-US" dirty="0">
                <a:latin typeface="微软雅黑" panose="020B0503020204020204" pitchFamily="34" charset="-122"/>
                <a:ea typeface="微软雅黑" panose="020B0503020204020204" pitchFamily="34" charset="-122"/>
              </a:rPr>
              <a:t> bits</a:t>
            </a:r>
          </a:p>
          <a:p>
            <a:pPr lvl="1">
              <a:lnSpc>
                <a:spcPct val="150000"/>
              </a:lnSpc>
            </a:pPr>
            <a:r>
              <a:rPr 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虚拟页 </a:t>
            </a:r>
            <a:r>
              <a:rPr lang="en-US" dirty="0">
                <a:latin typeface="微软雅黑" panose="020B0503020204020204" pitchFamily="34" charset="-122"/>
                <a:ea typeface="微软雅黑" panose="020B0503020204020204" pitchFamily="34" charset="-122"/>
              </a:rPr>
              <a:t>Virtual pages = 2</a:t>
            </a:r>
            <a:r>
              <a:rPr lang="en-US" baseline="30000" dirty="0">
                <a:latin typeface="微软雅黑" panose="020B0503020204020204" pitchFamily="34" charset="-122"/>
                <a:ea typeface="微软雅黑" panose="020B0503020204020204" pitchFamily="34" charset="-122"/>
              </a:rPr>
              <a:t>31</a:t>
            </a:r>
            <a:r>
              <a:rPr lang="en-US" dirty="0">
                <a:latin typeface="微软雅黑" panose="020B0503020204020204" pitchFamily="34" charset="-122"/>
                <a:ea typeface="微软雅黑" panose="020B0503020204020204" pitchFamily="34" charset="-122"/>
              </a:rPr>
              <a:t>/2</a:t>
            </a:r>
            <a:r>
              <a:rPr lang="en-US" baseline="30000" dirty="0">
                <a:latin typeface="微软雅黑" panose="020B0503020204020204" pitchFamily="34" charset="-122"/>
                <a:ea typeface="微软雅黑" panose="020B0503020204020204" pitchFamily="34" charset="-122"/>
              </a:rPr>
              <a:t>12</a:t>
            </a:r>
            <a:r>
              <a:rPr lang="en-US" dirty="0">
                <a:latin typeface="微软雅黑" panose="020B0503020204020204" pitchFamily="34" charset="-122"/>
                <a:ea typeface="微软雅黑" panose="020B0503020204020204" pitchFamily="34" charset="-122"/>
              </a:rPr>
              <a:t> = </a:t>
            </a:r>
            <a:r>
              <a:rPr lang="en-US" b="1" dirty="0">
                <a:latin typeface="微软雅黑" panose="020B0503020204020204" pitchFamily="34" charset="-122"/>
                <a:ea typeface="微软雅黑" panose="020B0503020204020204" pitchFamily="34" charset="-122"/>
              </a:rPr>
              <a:t>2</a:t>
            </a:r>
            <a:r>
              <a:rPr lang="en-US" b="1" baseline="30000" dirty="0">
                <a:latin typeface="微软雅黑" panose="020B0503020204020204" pitchFamily="34" charset="-122"/>
                <a:ea typeface="微软雅黑" panose="020B0503020204020204" pitchFamily="34" charset="-122"/>
              </a:rPr>
              <a:t>19</a:t>
            </a:r>
            <a:r>
              <a:rPr lang="en-US" dirty="0">
                <a:latin typeface="微软雅黑" panose="020B0503020204020204" pitchFamily="34" charset="-122"/>
                <a:ea typeface="微软雅黑" panose="020B0503020204020204" pitchFamily="34" charset="-122"/>
              </a:rPr>
              <a:t>  (VPN = 19 bits)</a:t>
            </a:r>
          </a:p>
          <a:p>
            <a:pPr lvl="1">
              <a:lnSpc>
                <a:spcPct val="150000"/>
              </a:lnSpc>
            </a:pPr>
            <a:r>
              <a:rPr lang="en-US"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物理页 </a:t>
            </a:r>
            <a:r>
              <a:rPr lang="en-US" dirty="0">
                <a:latin typeface="微软雅黑" panose="020B0503020204020204" pitchFamily="34" charset="-122"/>
                <a:ea typeface="微软雅黑" panose="020B0503020204020204" pitchFamily="34" charset="-122"/>
              </a:rPr>
              <a:t>Physical pages = 2</a:t>
            </a:r>
            <a:r>
              <a:rPr lang="en-US" baseline="30000" dirty="0">
                <a:latin typeface="微软雅黑" panose="020B0503020204020204" pitchFamily="34" charset="-122"/>
                <a:ea typeface="微软雅黑" panose="020B0503020204020204" pitchFamily="34" charset="-122"/>
              </a:rPr>
              <a:t>27</a:t>
            </a:r>
            <a:r>
              <a:rPr lang="en-US" dirty="0">
                <a:latin typeface="微软雅黑" panose="020B0503020204020204" pitchFamily="34" charset="-122"/>
                <a:ea typeface="微软雅黑" panose="020B0503020204020204" pitchFamily="34" charset="-122"/>
              </a:rPr>
              <a:t>/2</a:t>
            </a:r>
            <a:r>
              <a:rPr lang="en-US" baseline="30000" dirty="0">
                <a:latin typeface="微软雅黑" panose="020B0503020204020204" pitchFamily="34" charset="-122"/>
                <a:ea typeface="微软雅黑" panose="020B0503020204020204" pitchFamily="34" charset="-122"/>
              </a:rPr>
              <a:t>12</a:t>
            </a:r>
            <a:r>
              <a:rPr lang="en-US" dirty="0">
                <a:latin typeface="微软雅黑" panose="020B0503020204020204" pitchFamily="34" charset="-122"/>
                <a:ea typeface="微软雅黑" panose="020B0503020204020204" pitchFamily="34" charset="-122"/>
              </a:rPr>
              <a:t> = </a:t>
            </a:r>
            <a:r>
              <a:rPr lang="en-US" b="1" dirty="0">
                <a:latin typeface="微软雅黑" panose="020B0503020204020204" pitchFamily="34" charset="-122"/>
                <a:ea typeface="微软雅黑" panose="020B0503020204020204" pitchFamily="34" charset="-122"/>
              </a:rPr>
              <a:t>2</a:t>
            </a:r>
            <a:r>
              <a:rPr lang="en-US" b="1" baseline="30000" dirty="0">
                <a:latin typeface="微软雅黑" panose="020B0503020204020204" pitchFamily="34" charset="-122"/>
                <a:ea typeface="微软雅黑" panose="020B0503020204020204" pitchFamily="34" charset="-122"/>
              </a:rPr>
              <a:t>15</a:t>
            </a:r>
            <a:r>
              <a:rPr lang="en-US" dirty="0">
                <a:latin typeface="微软雅黑" panose="020B0503020204020204" pitchFamily="34" charset="-122"/>
                <a:ea typeface="微软雅黑" panose="020B0503020204020204" pitchFamily="34" charset="-122"/>
              </a:rPr>
              <a:t> (PPN = 15 bits)</a:t>
            </a:r>
          </a:p>
        </p:txBody>
      </p:sp>
      <p:sp>
        <p:nvSpPr>
          <p:cNvPr id="130051" name="Rectangle 4"/>
          <p:cNvSpPr>
            <a:spLocks noChangeArrowheads="1"/>
          </p:cNvSpPr>
          <p:nvPr>
            <p:custDataLst>
              <p:tags r:id="rId4"/>
            </p:custDataLst>
          </p:nvPr>
        </p:nvSpPr>
        <p:spPr bwMode="auto">
          <a:xfrm>
            <a:off x="0" y="1230313"/>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130052" name="Rectangle 5"/>
          <p:cNvSpPr>
            <a:spLocks noChangeArrowheads="1"/>
          </p:cNvSpPr>
          <p:nvPr>
            <p:custDataLst>
              <p:tags r:id="rId5"/>
            </p:custDataLst>
          </p:nvPr>
        </p:nvSpPr>
        <p:spPr bwMode="auto">
          <a:xfrm>
            <a:off x="0" y="673100"/>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Tree>
    <p:extLst>
      <p:ext uri="{BB962C8B-B14F-4D97-AF65-F5344CB8AC3E}">
        <p14:creationId xmlns:p14="http://schemas.microsoft.com/office/powerpoint/2010/main" val="2230884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ChangeArrowheads="1"/>
          </p:cNvSpPr>
          <p:nvPr>
            <p:custDataLst>
              <p:tags r:id="rId1"/>
            </p:custDataLst>
          </p:nvPr>
        </p:nvSpPr>
        <p:spPr bwMode="auto">
          <a:xfrm>
            <a:off x="533400" y="1066800"/>
            <a:ext cx="80772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p:txBody>
      </p:sp>
      <p:sp>
        <p:nvSpPr>
          <p:cNvPr id="136194" name="Rectangle 3"/>
          <p:cNvSpPr>
            <a:spLocks noGrp="1" noChangeArrowheads="1"/>
          </p:cNvSpPr>
          <p:nvPr>
            <p:ph type="title"/>
            <p:custDataLst>
              <p:tags r:id="rId2"/>
            </p:custDataLst>
          </p:nvPr>
        </p:nvSpPr>
        <p:spPr>
          <a:xfrm>
            <a:off x="820039" y="416265"/>
            <a:ext cx="7781636" cy="488916"/>
          </a:xfrm>
        </p:spPr>
        <p:txBody>
          <a:bodyPr/>
          <a:lstStyle/>
          <a:p>
            <a:r>
              <a:rPr lang="en-US" b="1" dirty="0">
                <a:solidFill>
                  <a:srgbClr val="C00000"/>
                </a:solidFill>
                <a:latin typeface="微软雅黑" panose="020B0503020204020204" pitchFamily="34" charset="-122"/>
                <a:ea typeface="微软雅黑" panose="020B0503020204020204" pitchFamily="34" charset="-122"/>
              </a:rPr>
              <a:t>Virtual Memory Example </a:t>
            </a:r>
          </a:p>
        </p:txBody>
      </p:sp>
      <p:sp>
        <p:nvSpPr>
          <p:cNvPr id="136195" name="Rectangle 4"/>
          <p:cNvSpPr>
            <a:spLocks noChangeArrowheads="1"/>
          </p:cNvSpPr>
          <p:nvPr>
            <p:custDataLst>
              <p:tags r:id="rId3"/>
            </p:custDataLst>
          </p:nvPr>
        </p:nvSpPr>
        <p:spPr bwMode="auto">
          <a:xfrm>
            <a:off x="0" y="1230313"/>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136196" name="Rectangle 5"/>
          <p:cNvSpPr>
            <a:spLocks noChangeArrowheads="1"/>
          </p:cNvSpPr>
          <p:nvPr>
            <p:custDataLst>
              <p:tags r:id="rId4"/>
            </p:custDataLst>
          </p:nvPr>
        </p:nvSpPr>
        <p:spPr bwMode="auto">
          <a:xfrm>
            <a:off x="0" y="673100"/>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pic>
        <p:nvPicPr>
          <p:cNvPr id="2" name="Picture 1">
            <a:extLst>
              <a:ext uri="{FF2B5EF4-FFF2-40B4-BE49-F238E27FC236}">
                <a16:creationId xmlns:a16="http://schemas.microsoft.com/office/drawing/2014/main" id="{386FB98C-D398-504B-90DA-D7CEF2D59EB2}"/>
              </a:ext>
            </a:extLst>
          </p:cNvPr>
          <p:cNvPicPr>
            <a:picLocks noChangeAspect="1"/>
          </p:cNvPicPr>
          <p:nvPr/>
        </p:nvPicPr>
        <p:blipFill>
          <a:blip r:embed="rId7"/>
          <a:stretch>
            <a:fillRect/>
          </a:stretch>
        </p:blipFill>
        <p:spPr>
          <a:xfrm>
            <a:off x="92075" y="999671"/>
            <a:ext cx="8672286" cy="5360336"/>
          </a:xfrm>
          <a:prstGeom prst="rect">
            <a:avLst/>
          </a:prstGeom>
        </p:spPr>
      </p:pic>
      <p:sp>
        <p:nvSpPr>
          <p:cNvPr id="3" name="矩形 2">
            <a:extLst>
              <a:ext uri="{FF2B5EF4-FFF2-40B4-BE49-F238E27FC236}">
                <a16:creationId xmlns:a16="http://schemas.microsoft.com/office/drawing/2014/main" id="{A229B4E2-28C9-47B0-A265-9B969393CC3E}"/>
              </a:ext>
            </a:extLst>
          </p:cNvPr>
          <p:cNvSpPr/>
          <p:nvPr/>
        </p:nvSpPr>
        <p:spPr>
          <a:xfrm>
            <a:off x="250160" y="1598613"/>
            <a:ext cx="4572000" cy="1289905"/>
          </a:xfrm>
          <a:prstGeom prst="rect">
            <a:avLst/>
          </a:prstGeom>
        </p:spPr>
        <p:txBody>
          <a:bodyPr>
            <a:spAutoFit/>
          </a:bodyPr>
          <a:lstStyle/>
          <a:p>
            <a:pPr lvl="1">
              <a:lnSpc>
                <a:spcPct val="150000"/>
              </a:lnSpc>
            </a:pPr>
            <a:r>
              <a:rPr lang="zh-CN" altLang="en-US" dirty="0">
                <a:latin typeface="微软雅黑" panose="020B0503020204020204" pitchFamily="34" charset="-122"/>
                <a:ea typeface="微软雅黑" panose="020B0503020204020204" pitchFamily="34" charset="-122"/>
              </a:rPr>
              <a:t>虚拟内存</a:t>
            </a:r>
            <a:r>
              <a:rPr lang="en-US" altLang="zh-CN" dirty="0">
                <a:latin typeface="微软雅黑" panose="020B0503020204020204" pitchFamily="34" charset="-122"/>
                <a:ea typeface="微软雅黑" panose="020B0503020204020204" pitchFamily="34" charset="-122"/>
              </a:rPr>
              <a:t>: 2 GB = 2</a:t>
            </a:r>
            <a:r>
              <a:rPr lang="en-US" altLang="zh-CN" b="1" baseline="30000" dirty="0">
                <a:solidFill>
                  <a:schemeClr val="accent2"/>
                </a:solidFill>
                <a:latin typeface="微软雅黑" panose="020B0503020204020204" pitchFamily="34" charset="-122"/>
                <a:ea typeface="微软雅黑" panose="020B0503020204020204" pitchFamily="34" charset="-122"/>
              </a:rPr>
              <a:t>31</a:t>
            </a:r>
            <a:r>
              <a:rPr lang="en-US" altLang="zh-CN" dirty="0">
                <a:latin typeface="微软雅黑" panose="020B0503020204020204" pitchFamily="34" charset="-122"/>
                <a:ea typeface="微软雅黑" panose="020B0503020204020204" pitchFamily="34" charset="-122"/>
              </a:rPr>
              <a:t> bytes</a:t>
            </a:r>
          </a:p>
          <a:p>
            <a:pPr lvl="1">
              <a:lnSpc>
                <a:spcPct val="150000"/>
              </a:lnSpc>
            </a:pPr>
            <a:r>
              <a:rPr lang="zh-CN" altLang="en-US" dirty="0">
                <a:latin typeface="微软雅黑" panose="020B0503020204020204" pitchFamily="34" charset="-122"/>
                <a:ea typeface="微软雅黑" panose="020B0503020204020204" pitchFamily="34" charset="-122"/>
              </a:rPr>
              <a:t>物理内存空间</a:t>
            </a:r>
            <a:r>
              <a:rPr lang="en-US" altLang="zh-CN" dirty="0">
                <a:latin typeface="微软雅黑" panose="020B0503020204020204" pitchFamily="34" charset="-122"/>
                <a:ea typeface="微软雅黑" panose="020B0503020204020204" pitchFamily="34" charset="-122"/>
              </a:rPr>
              <a:t>: 128 MB = 2</a:t>
            </a:r>
            <a:r>
              <a:rPr lang="en-US" altLang="zh-CN" b="1" baseline="30000" dirty="0">
                <a:solidFill>
                  <a:srgbClr val="FF3300"/>
                </a:solidFill>
                <a:latin typeface="微软雅黑" panose="020B0503020204020204" pitchFamily="34" charset="-122"/>
                <a:ea typeface="微软雅黑" panose="020B0503020204020204" pitchFamily="34" charset="-122"/>
              </a:rPr>
              <a:t>27</a:t>
            </a:r>
            <a:r>
              <a:rPr lang="en-US" altLang="zh-CN" dirty="0">
                <a:latin typeface="微软雅黑" panose="020B0503020204020204" pitchFamily="34" charset="-122"/>
                <a:ea typeface="微软雅黑" panose="020B0503020204020204" pitchFamily="34" charset="-122"/>
              </a:rPr>
              <a:t> bytes</a:t>
            </a:r>
          </a:p>
          <a:p>
            <a:pPr lvl="1">
              <a:lnSpc>
                <a:spcPct val="150000"/>
              </a:lnSpc>
            </a:pPr>
            <a:r>
              <a:rPr lang="zh-CN" altLang="en-US" dirty="0">
                <a:latin typeface="微软雅黑" panose="020B0503020204020204" pitchFamily="34" charset="-122"/>
                <a:ea typeface="微软雅黑" panose="020B0503020204020204" pitchFamily="34" charset="-122"/>
              </a:rPr>
              <a:t>页大小</a:t>
            </a:r>
            <a:r>
              <a:rPr lang="en-US" altLang="zh-CN" dirty="0">
                <a:latin typeface="微软雅黑" panose="020B0503020204020204" pitchFamily="34" charset="-122"/>
                <a:ea typeface="微软雅黑" panose="020B0503020204020204" pitchFamily="34" charset="-122"/>
              </a:rPr>
              <a:t>: 4 KB = 2</a:t>
            </a:r>
            <a:r>
              <a:rPr lang="en-US" altLang="zh-CN" b="1" baseline="30000" dirty="0">
                <a:solidFill>
                  <a:srgbClr val="0432FF"/>
                </a:solidFill>
                <a:latin typeface="微软雅黑" panose="020B0503020204020204" pitchFamily="34" charset="-122"/>
                <a:ea typeface="微软雅黑" panose="020B0503020204020204" pitchFamily="34" charset="-122"/>
              </a:rPr>
              <a:t>12</a:t>
            </a:r>
            <a:r>
              <a:rPr lang="en-US" altLang="zh-CN" dirty="0">
                <a:solidFill>
                  <a:schemeClr val="accent1"/>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bytes</a:t>
            </a:r>
          </a:p>
        </p:txBody>
      </p:sp>
    </p:spTree>
    <p:extLst>
      <p:ext uri="{BB962C8B-B14F-4D97-AF65-F5344CB8AC3E}">
        <p14:creationId xmlns:p14="http://schemas.microsoft.com/office/powerpoint/2010/main" val="1999469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ChangeArrowheads="1"/>
          </p:cNvSpPr>
          <p:nvPr>
            <p:custDataLst>
              <p:tags r:id="rId1"/>
            </p:custDataLst>
          </p:nvPr>
        </p:nvSpPr>
        <p:spPr bwMode="auto">
          <a:xfrm>
            <a:off x="533400" y="1066800"/>
            <a:ext cx="80772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p:txBody>
      </p:sp>
      <p:sp>
        <p:nvSpPr>
          <p:cNvPr id="136194" name="Rectangle 3"/>
          <p:cNvSpPr>
            <a:spLocks noGrp="1" noChangeArrowheads="1"/>
          </p:cNvSpPr>
          <p:nvPr>
            <p:ph type="title"/>
            <p:custDataLst>
              <p:tags r:id="rId2"/>
            </p:custDataLst>
          </p:nvPr>
        </p:nvSpPr>
        <p:spPr>
          <a:xfrm>
            <a:off x="681182" y="295292"/>
            <a:ext cx="7781636" cy="488916"/>
          </a:xfrm>
        </p:spPr>
        <p:txBody>
          <a:bodyPr/>
          <a:lstStyle/>
          <a:p>
            <a:r>
              <a:rPr lang="zh-CN" altLang="en-US" b="1" u="none" dirty="0">
                <a:solidFill>
                  <a:srgbClr val="C00000"/>
                </a:solidFill>
                <a:latin typeface="微软雅黑" panose="020B0503020204020204" pitchFamily="34" charset="-122"/>
                <a:ea typeface="微软雅黑" panose="020B0503020204020204" pitchFamily="34" charset="-122"/>
              </a:rPr>
              <a:t>页表</a:t>
            </a:r>
            <a:endParaRPr lang="en-US" b="1" u="none" dirty="0">
              <a:solidFill>
                <a:srgbClr val="C00000"/>
              </a:solidFill>
              <a:latin typeface="微软雅黑" panose="020B0503020204020204" pitchFamily="34" charset="-122"/>
              <a:ea typeface="微软雅黑" panose="020B0503020204020204" pitchFamily="34" charset="-122"/>
            </a:endParaRPr>
          </a:p>
        </p:txBody>
      </p:sp>
      <p:sp>
        <p:nvSpPr>
          <p:cNvPr id="136195" name="Rectangle 4"/>
          <p:cNvSpPr>
            <a:spLocks noChangeArrowheads="1"/>
          </p:cNvSpPr>
          <p:nvPr>
            <p:custDataLst>
              <p:tags r:id="rId3"/>
            </p:custDataLst>
          </p:nvPr>
        </p:nvSpPr>
        <p:spPr bwMode="auto">
          <a:xfrm>
            <a:off x="0" y="1230313"/>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136196" name="Rectangle 5"/>
          <p:cNvSpPr>
            <a:spLocks noChangeArrowheads="1"/>
          </p:cNvSpPr>
          <p:nvPr>
            <p:custDataLst>
              <p:tags r:id="rId4"/>
            </p:custDataLst>
          </p:nvPr>
        </p:nvSpPr>
        <p:spPr bwMode="auto">
          <a:xfrm>
            <a:off x="0" y="673100"/>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pic>
        <p:nvPicPr>
          <p:cNvPr id="3" name="Picture 2">
            <a:extLst>
              <a:ext uri="{FF2B5EF4-FFF2-40B4-BE49-F238E27FC236}">
                <a16:creationId xmlns:a16="http://schemas.microsoft.com/office/drawing/2014/main" id="{A3ECB64E-298B-B342-A6E1-7F0AB462DF58}"/>
              </a:ext>
            </a:extLst>
          </p:cNvPr>
          <p:cNvPicPr>
            <a:picLocks noChangeAspect="1"/>
          </p:cNvPicPr>
          <p:nvPr/>
        </p:nvPicPr>
        <p:blipFill>
          <a:blip r:embed="rId7"/>
          <a:stretch>
            <a:fillRect/>
          </a:stretch>
        </p:blipFill>
        <p:spPr>
          <a:xfrm>
            <a:off x="2891383" y="990600"/>
            <a:ext cx="3052217" cy="5327650"/>
          </a:xfrm>
          <a:prstGeom prst="rect">
            <a:avLst/>
          </a:prstGeom>
        </p:spPr>
      </p:pic>
    </p:spTree>
    <p:extLst>
      <p:ext uri="{BB962C8B-B14F-4D97-AF65-F5344CB8AC3E}">
        <p14:creationId xmlns:p14="http://schemas.microsoft.com/office/powerpoint/2010/main" val="4290661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ChangeArrowheads="1"/>
          </p:cNvSpPr>
          <p:nvPr>
            <p:custDataLst>
              <p:tags r:id="rId2"/>
            </p:custDataLst>
          </p:nvPr>
        </p:nvSpPr>
        <p:spPr bwMode="auto">
          <a:xfrm>
            <a:off x="533400" y="990600"/>
            <a:ext cx="8077200" cy="518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p:txBody>
      </p:sp>
      <p:sp>
        <p:nvSpPr>
          <p:cNvPr id="140290" name="Rectangle 3"/>
          <p:cNvSpPr>
            <a:spLocks noGrp="1" noChangeArrowheads="1"/>
          </p:cNvSpPr>
          <p:nvPr>
            <p:ph type="title"/>
            <p:custDataLst>
              <p:tags r:id="rId3"/>
            </p:custDataLst>
          </p:nvPr>
        </p:nvSpPr>
        <p:spPr>
          <a:xfrm>
            <a:off x="681182" y="478572"/>
            <a:ext cx="7781636" cy="488916"/>
          </a:xfrm>
        </p:spPr>
        <p:txBody>
          <a:bodyPr/>
          <a:lstStyle/>
          <a:p>
            <a:r>
              <a:rPr lang="zh-CN" altLang="en-US" b="1" u="none" dirty="0">
                <a:solidFill>
                  <a:srgbClr val="C00000"/>
                </a:solidFill>
                <a:latin typeface="微软雅黑" panose="020B0503020204020204" pitchFamily="34" charset="-122"/>
                <a:ea typeface="微软雅黑" panose="020B0503020204020204" pitchFamily="34" charset="-122"/>
              </a:rPr>
              <a:t>页表转换例子</a:t>
            </a:r>
            <a:endParaRPr lang="en-US" b="1" u="none" dirty="0">
              <a:solidFill>
                <a:srgbClr val="C00000"/>
              </a:solidFill>
              <a:latin typeface="微软雅黑" panose="020B0503020204020204" pitchFamily="34" charset="-122"/>
              <a:ea typeface="微软雅黑" panose="020B0503020204020204" pitchFamily="34" charset="-122"/>
            </a:endParaRPr>
          </a:p>
        </p:txBody>
      </p:sp>
      <p:graphicFrame>
        <p:nvGraphicFramePr>
          <p:cNvPr id="140293" name="Object 2"/>
          <p:cNvGraphicFramePr>
            <a:graphicFrameLocks noGrp="1" noChangeAspect="1"/>
          </p:cNvGraphicFramePr>
          <p:nvPr>
            <p:ph idx="1"/>
            <p:custDataLst>
              <p:tags r:id="rId4"/>
            </p:custDataLst>
            <p:extLst>
              <p:ext uri="{D42A27DB-BD31-4B8C-83A1-F6EECF244321}">
                <p14:modId xmlns:p14="http://schemas.microsoft.com/office/powerpoint/2010/main" val="2208216413"/>
              </p:ext>
            </p:extLst>
          </p:nvPr>
        </p:nvGraphicFramePr>
        <p:xfrm>
          <a:off x="2135188" y="1079906"/>
          <a:ext cx="4418012" cy="5299522"/>
        </p:xfrm>
        <a:graphic>
          <a:graphicData uri="http://schemas.openxmlformats.org/presentationml/2006/ole">
            <mc:AlternateContent xmlns:mc="http://schemas.openxmlformats.org/markup-compatibility/2006">
              <mc:Choice xmlns:v="urn:schemas-microsoft-com:vml" Requires="v">
                <p:oleObj spid="_x0000_s12334" name="VISIO" r:id="rId9" imgW="2680716" imgH="3215640" progId="Visio.Drawing.6">
                  <p:embed/>
                </p:oleObj>
              </mc:Choice>
              <mc:Fallback>
                <p:oleObj name="VISIO" r:id="rId9" imgW="2680716" imgH="3215640" progId="Visio.Drawing.6">
                  <p:embed/>
                  <p:pic>
                    <p:nvPicPr>
                      <p:cNvPr id="140293"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5188" y="1079906"/>
                        <a:ext cx="4418012" cy="5299522"/>
                      </a:xfrm>
                      <a:prstGeom prst="rect">
                        <a:avLst/>
                      </a:prstGeom>
                      <a:noFill/>
                      <a:ln>
                        <a:noFill/>
                      </a:ln>
                    </p:spPr>
                  </p:pic>
                </p:oleObj>
              </mc:Fallback>
            </mc:AlternateContent>
          </a:graphicData>
        </a:graphic>
      </p:graphicFrame>
      <p:sp>
        <p:nvSpPr>
          <p:cNvPr id="140291" name="Rectangle 4"/>
          <p:cNvSpPr>
            <a:spLocks noChangeArrowheads="1"/>
          </p:cNvSpPr>
          <p:nvPr>
            <p:custDataLst>
              <p:tags r:id="rId5"/>
            </p:custDataLst>
          </p:nvPr>
        </p:nvSpPr>
        <p:spPr bwMode="auto">
          <a:xfrm>
            <a:off x="0" y="1154113"/>
            <a:ext cx="18415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140292" name="Rectangle 5"/>
          <p:cNvSpPr>
            <a:spLocks noChangeArrowheads="1"/>
          </p:cNvSpPr>
          <p:nvPr>
            <p:custDataLst>
              <p:tags r:id="rId6"/>
            </p:custDataLst>
          </p:nvPr>
        </p:nvSpPr>
        <p:spPr bwMode="auto">
          <a:xfrm>
            <a:off x="0" y="673100"/>
            <a:ext cx="18415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3" name="TextBox 2">
            <a:extLst>
              <a:ext uri="{FF2B5EF4-FFF2-40B4-BE49-F238E27FC236}">
                <a16:creationId xmlns:a16="http://schemas.microsoft.com/office/drawing/2014/main" id="{DA324966-A8D6-6242-A3AE-35619894D755}"/>
              </a:ext>
            </a:extLst>
          </p:cNvPr>
          <p:cNvSpPr txBox="1"/>
          <p:nvPr/>
        </p:nvSpPr>
        <p:spPr>
          <a:xfrm>
            <a:off x="2277119" y="2182374"/>
            <a:ext cx="1925143" cy="646331"/>
          </a:xfrm>
          <a:prstGeom prst="rect">
            <a:avLst/>
          </a:prstGeom>
          <a:noFill/>
        </p:spPr>
        <p:txBody>
          <a:bodyPr wrap="square" rtlCol="0">
            <a:spAutoFit/>
          </a:bodyPr>
          <a:lstStyle/>
          <a:p>
            <a:pPr lvl="0" fontAlgn="base">
              <a:spcBef>
                <a:spcPct val="0"/>
              </a:spcBef>
              <a:spcAft>
                <a:spcPct val="0"/>
              </a:spcAft>
              <a:defRPr/>
            </a:pPr>
            <a:r>
              <a:rPr lang="zh-CN" altLang="en-US" dirty="0">
                <a:solidFill>
                  <a:srgbClr val="FF0000"/>
                </a:solidFill>
                <a:latin typeface="微软雅黑" panose="020B0503020204020204" pitchFamily="34" charset="-122"/>
                <a:ea typeface="微软雅黑" panose="020B0503020204020204" pitchFamily="34" charset="-122"/>
              </a:rPr>
              <a:t>用虚拟页号</a:t>
            </a:r>
            <a:r>
              <a:rPr lang="en-US" altLang="zh-CN" dirty="0">
                <a:solidFill>
                  <a:srgbClr val="FF0000"/>
                </a:solidFill>
                <a:latin typeface="微软雅黑" panose="020B0503020204020204" pitchFamily="34" charset="-122"/>
                <a:ea typeface="微软雅黑" panose="020B0503020204020204" pitchFamily="34" charset="-122"/>
              </a:rPr>
              <a:t>VPN</a:t>
            </a:r>
            <a:r>
              <a:rPr lang="zh-CN" altLang="en-US" dirty="0">
                <a:solidFill>
                  <a:srgbClr val="FF0000"/>
                </a:solidFill>
                <a:latin typeface="微软雅黑" panose="020B0503020204020204" pitchFamily="34" charset="-122"/>
                <a:ea typeface="微软雅黑" panose="020B0503020204020204" pitchFamily="34" charset="-122"/>
              </a:rPr>
              <a:t>做页表的索引</a:t>
            </a:r>
            <a:endParaRPr kumimoji="0" 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p:txBody>
      </p:sp>
      <p:sp>
        <p:nvSpPr>
          <p:cNvPr id="10" name="TextBox 9">
            <a:extLst>
              <a:ext uri="{FF2B5EF4-FFF2-40B4-BE49-F238E27FC236}">
                <a16:creationId xmlns:a16="http://schemas.microsoft.com/office/drawing/2014/main" id="{625E65F5-7898-A64D-A71A-C1E1CF740A46}"/>
              </a:ext>
            </a:extLst>
          </p:cNvPr>
          <p:cNvSpPr txBox="1"/>
          <p:nvPr/>
        </p:nvSpPr>
        <p:spPr>
          <a:xfrm>
            <a:off x="3142548" y="6321348"/>
            <a:ext cx="2967479"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页表给出</a:t>
            </a:r>
            <a:r>
              <a:rPr kumimoji="0" 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PPN</a:t>
            </a:r>
            <a:r>
              <a:rPr kumimoji="0" lang="zh-CN" alt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物理内存页号</a:t>
            </a:r>
            <a:endParaRPr kumimoji="0" 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p:txBody>
      </p:sp>
      <p:sp>
        <p:nvSpPr>
          <p:cNvPr id="12" name="TextBox 11">
            <a:extLst>
              <a:ext uri="{FF2B5EF4-FFF2-40B4-BE49-F238E27FC236}">
                <a16:creationId xmlns:a16="http://schemas.microsoft.com/office/drawing/2014/main" id="{2D88224A-0D01-4445-BAD2-01D5ADD652D3}"/>
              </a:ext>
            </a:extLst>
          </p:cNvPr>
          <p:cNvSpPr txBox="1"/>
          <p:nvPr/>
        </p:nvSpPr>
        <p:spPr>
          <a:xfrm>
            <a:off x="707044" y="3998566"/>
            <a:ext cx="2789429" cy="120032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页表位于物理内存，它的地址由</a:t>
            </a:r>
            <a:r>
              <a:rPr lang="zh-CN" altLang="en-US" dirty="0">
                <a:solidFill>
                  <a:srgbClr val="000000"/>
                </a:solidFill>
                <a:latin typeface="微软雅黑" panose="020B0503020204020204" pitchFamily="34" charset="-122"/>
                <a:ea typeface="微软雅黑" panose="020B0503020204020204" pitchFamily="34" charset="-122"/>
              </a:rPr>
              <a:t>页表基址寄存器</a:t>
            </a:r>
            <a:r>
              <a:rPr kumimoji="0" 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PTBR (Page Table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Base Register)</a:t>
            </a:r>
            <a:r>
              <a:rPr kumimoji="0" lang="zh-CN" alt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给出</a:t>
            </a:r>
            <a:endParaRPr kumimoji="0" 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p:txBody>
      </p:sp>
      <p:sp>
        <p:nvSpPr>
          <p:cNvPr id="14" name="TextBox 13">
            <a:extLst>
              <a:ext uri="{FF2B5EF4-FFF2-40B4-BE49-F238E27FC236}">
                <a16:creationId xmlns:a16="http://schemas.microsoft.com/office/drawing/2014/main" id="{6AE95A83-8392-C844-BCD5-553A991D9B32}"/>
              </a:ext>
            </a:extLst>
          </p:cNvPr>
          <p:cNvSpPr txBox="1"/>
          <p:nvPr/>
        </p:nvSpPr>
        <p:spPr>
          <a:xfrm>
            <a:off x="6348264" y="5981056"/>
            <a:ext cx="2492990" cy="369332"/>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页内偏移在转换中不变</a:t>
            </a:r>
            <a:endParaRPr kumimoji="0" 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p:txBody>
      </p:sp>
      <p:cxnSp>
        <p:nvCxnSpPr>
          <p:cNvPr id="6" name="Straight Arrow Connector 5">
            <a:extLst>
              <a:ext uri="{FF2B5EF4-FFF2-40B4-BE49-F238E27FC236}">
                <a16:creationId xmlns:a16="http://schemas.microsoft.com/office/drawing/2014/main" id="{550F301C-3D50-7042-8AE3-1D0217743295}"/>
              </a:ext>
            </a:extLst>
          </p:cNvPr>
          <p:cNvCxnSpPr>
            <a:cxnSpLocks/>
          </p:cNvCxnSpPr>
          <p:nvPr/>
        </p:nvCxnSpPr>
        <p:spPr bwMode="auto">
          <a:xfrm>
            <a:off x="2135188" y="5181600"/>
            <a:ext cx="2209006" cy="368096"/>
          </a:xfrm>
          <a:prstGeom prst="straightConnector1">
            <a:avLst/>
          </a:prstGeom>
          <a:solidFill>
            <a:srgbClr val="C0C0C0"/>
          </a:solidFill>
          <a:ln w="41275" cap="flat" cmpd="sng" algn="ctr">
            <a:solidFill>
              <a:srgbClr val="C00000"/>
            </a:solidFill>
            <a:prstDash val="solid"/>
            <a:round/>
            <a:headEnd type="none" w="med" len="med"/>
            <a:tailEnd type="triangle"/>
          </a:ln>
          <a:effectLst/>
        </p:spPr>
      </p:cxnSp>
    </p:spTree>
    <p:extLst>
      <p:ext uri="{BB962C8B-B14F-4D97-AF65-F5344CB8AC3E}">
        <p14:creationId xmlns:p14="http://schemas.microsoft.com/office/powerpoint/2010/main" val="394449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2"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ChangeArrowheads="1"/>
          </p:cNvSpPr>
          <p:nvPr>
            <p:ph type="title"/>
            <p:custDataLst>
              <p:tags r:id="rId2"/>
            </p:custDataLst>
          </p:nvPr>
        </p:nvSpPr>
        <p:spPr>
          <a:xfrm>
            <a:off x="228600" y="210979"/>
            <a:ext cx="8915400" cy="492443"/>
          </a:xfrm>
        </p:spPr>
        <p:txBody>
          <a:bodyPr anchor="ctr"/>
          <a:lstStyle/>
          <a:p>
            <a:r>
              <a:rPr lang="zh-CN" altLang="en-US" sz="3200" b="1" u="none" dirty="0">
                <a:solidFill>
                  <a:srgbClr val="C00000"/>
                </a:solidFill>
                <a:latin typeface="微软雅黑" panose="020B0503020204020204" pitchFamily="34" charset="-122"/>
                <a:ea typeface="微软雅黑" panose="020B0503020204020204" pitchFamily="34" charset="-122"/>
                <a:cs typeface="Garamond" charset="0"/>
              </a:rPr>
              <a:t>页表转换实例</a:t>
            </a:r>
            <a:r>
              <a:rPr lang="en-US" altLang="zh-CN" sz="3200" b="1" u="none" dirty="0">
                <a:solidFill>
                  <a:srgbClr val="C00000"/>
                </a:solidFill>
                <a:latin typeface="微软雅黑" panose="020B0503020204020204" pitchFamily="34" charset="-122"/>
                <a:ea typeface="微软雅黑" panose="020B0503020204020204" pitchFamily="34" charset="-122"/>
                <a:cs typeface="Garamond" charset="0"/>
              </a:rPr>
              <a:t>1</a:t>
            </a:r>
            <a:endParaRPr lang="en-US" sz="3200" b="1" u="none" dirty="0">
              <a:solidFill>
                <a:srgbClr val="C00000"/>
              </a:solidFill>
              <a:latin typeface="微软雅黑" panose="020B0503020204020204" pitchFamily="34" charset="-122"/>
              <a:ea typeface="微软雅黑" panose="020B0503020204020204" pitchFamily="34" charset="-122"/>
              <a:cs typeface="Garamond" charset="0"/>
            </a:endParaRPr>
          </a:p>
        </p:txBody>
      </p:sp>
      <p:sp>
        <p:nvSpPr>
          <p:cNvPr id="2" name="Content Placeholder 1"/>
          <p:cNvSpPr>
            <a:spLocks noGrp="1"/>
          </p:cNvSpPr>
          <p:nvPr>
            <p:ph idx="1"/>
          </p:nvPr>
        </p:nvSpPr>
        <p:spPr>
          <a:xfrm>
            <a:off x="396875" y="1362075"/>
            <a:ext cx="5183237" cy="2575064"/>
          </a:xfrm>
        </p:spPr>
        <p:txBody>
          <a:bodyPr/>
          <a:lstStyle/>
          <a:p>
            <a:pPr>
              <a:lnSpc>
                <a:spcPct val="150000"/>
              </a:lnSpc>
            </a:pPr>
            <a:r>
              <a:rPr lang="zh-CN" altLang="en-US" dirty="0">
                <a:latin typeface="Tahoma" charset="0"/>
                <a:ea typeface="Tahoma" charset="0"/>
                <a:cs typeface="Tahoma" charset="0"/>
              </a:rPr>
              <a:t>虚拟地址</a:t>
            </a:r>
            <a:r>
              <a:rPr lang="en-US" dirty="0">
                <a:latin typeface="Tahoma" charset="0"/>
                <a:ea typeface="Tahoma" charset="0"/>
                <a:cs typeface="Tahoma" charset="0"/>
              </a:rPr>
              <a:t>0x5F20</a:t>
            </a:r>
            <a:r>
              <a:rPr lang="zh-CN" altLang="en-US" dirty="0">
                <a:latin typeface="Tahoma" charset="0"/>
                <a:ea typeface="Tahoma" charset="0"/>
                <a:cs typeface="Tahoma" charset="0"/>
              </a:rPr>
              <a:t>的物理地址是什么</a:t>
            </a:r>
            <a:r>
              <a:rPr lang="en-US" dirty="0">
                <a:latin typeface="Tahoma" charset="0"/>
                <a:ea typeface="Tahoma" charset="0"/>
                <a:cs typeface="Tahoma" charset="0"/>
              </a:rPr>
              <a:t>? </a:t>
            </a:r>
          </a:p>
          <a:p>
            <a:pPr>
              <a:lnSpc>
                <a:spcPct val="150000"/>
              </a:lnSpc>
            </a:pPr>
            <a:r>
              <a:rPr lang="zh-CN" altLang="en-US" dirty="0">
                <a:latin typeface="Tahoma" charset="0"/>
                <a:ea typeface="Tahoma" charset="0"/>
                <a:cs typeface="Tahoma" charset="0"/>
              </a:rPr>
              <a:t>首先找到页表入口地址，然后按照</a:t>
            </a:r>
            <a:r>
              <a:rPr lang="en-US" dirty="0">
                <a:latin typeface="Tahoma" charset="0"/>
                <a:ea typeface="Tahoma" charset="0"/>
                <a:cs typeface="Tahoma" charset="0"/>
              </a:rPr>
              <a:t> VPN</a:t>
            </a:r>
            <a:r>
              <a:rPr lang="zh-CN" altLang="en-US" dirty="0">
                <a:latin typeface="Tahoma" charset="0"/>
                <a:ea typeface="Tahoma" charset="0"/>
                <a:cs typeface="Tahoma" charset="0"/>
              </a:rPr>
              <a:t>找到物理页</a:t>
            </a:r>
            <a:endParaRPr lang="en-US" dirty="0">
              <a:latin typeface="Tahoma" charset="0"/>
              <a:ea typeface="Tahoma" charset="0"/>
              <a:cs typeface="Tahoma" charset="0"/>
            </a:endParaRPr>
          </a:p>
          <a:p>
            <a:pPr>
              <a:lnSpc>
                <a:spcPct val="150000"/>
              </a:lnSpc>
            </a:pPr>
            <a:r>
              <a:rPr lang="zh-CN" altLang="en-US" dirty="0">
                <a:latin typeface="Tahoma" charset="0"/>
                <a:ea typeface="Tahoma" charset="0"/>
                <a:cs typeface="Tahoma" charset="0"/>
              </a:rPr>
              <a:t>查找地址页表项的地址：</a:t>
            </a:r>
            <a:endParaRPr lang="en-US" dirty="0">
              <a:latin typeface="Tahoma" charset="0"/>
              <a:ea typeface="Tahoma" charset="0"/>
              <a:cs typeface="Tahoma" charset="0"/>
            </a:endParaRPr>
          </a:p>
          <a:p>
            <a:pPr lvl="1">
              <a:lnSpc>
                <a:spcPct val="150000"/>
              </a:lnSpc>
            </a:pPr>
            <a:r>
              <a:rPr lang="en-US" dirty="0">
                <a:latin typeface="Tahoma" charset="0"/>
                <a:ea typeface="Tahoma" charset="0"/>
                <a:cs typeface="Tahoma" charset="0"/>
              </a:rPr>
              <a:t>PTBR + VPN*PTE-size</a:t>
            </a:r>
          </a:p>
        </p:txBody>
      </p:sp>
      <p:graphicFrame>
        <p:nvGraphicFramePr>
          <p:cNvPr id="7" name="Content Placeholder 6"/>
          <p:cNvGraphicFramePr>
            <a:graphicFrameLocks noGrp="1" noChangeAspect="1"/>
          </p:cNvGraphicFramePr>
          <p:nvPr>
            <p:ph idx="10"/>
            <p:custDataLst>
              <p:tags r:id="rId3"/>
            </p:custDataLst>
          </p:nvPr>
        </p:nvGraphicFramePr>
        <p:xfrm>
          <a:off x="6172200" y="2043684"/>
          <a:ext cx="2638958" cy="4128516"/>
        </p:xfrm>
        <a:graphic>
          <a:graphicData uri="http://schemas.openxmlformats.org/presentationml/2006/ole">
            <mc:AlternateContent xmlns:mc="http://schemas.openxmlformats.org/markup-compatibility/2006">
              <mc:Choice xmlns:v="urn:schemas-microsoft-com:vml" Requires="v">
                <p:oleObj spid="_x0000_s13357" name="VISIO" r:id="rId8" imgW="1466088" imgH="2293620" progId="Visio.Drawing.6">
                  <p:embed/>
                </p:oleObj>
              </mc:Choice>
              <mc:Fallback>
                <p:oleObj name="VISIO" r:id="rId8" imgW="1466088" imgH="2293620" progId="Visio.Drawing.6">
                  <p:embed/>
                  <p:pic>
                    <p:nvPicPr>
                      <p:cNvPr id="7" name="Content Placeholder 6"/>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2200" y="2043684"/>
                        <a:ext cx="2638958" cy="4128516"/>
                      </a:xfrm>
                      <a:prstGeom prst="rect">
                        <a:avLst/>
                      </a:prstGeom>
                      <a:noFill/>
                      <a:ln>
                        <a:noFill/>
                      </a:ln>
                      <a:effectLst/>
                    </p:spPr>
                  </p:pic>
                </p:oleObj>
              </mc:Fallback>
            </mc:AlternateContent>
          </a:graphicData>
        </a:graphic>
      </p:graphicFrame>
      <p:sp>
        <p:nvSpPr>
          <p:cNvPr id="144386" name="Rectangle 3"/>
          <p:cNvSpPr>
            <a:spLocks noChangeArrowheads="1"/>
          </p:cNvSpPr>
          <p:nvPr>
            <p:custDataLst>
              <p:tags r:id="rId4"/>
            </p:custDataLst>
          </p:nvPr>
        </p:nvSpPr>
        <p:spPr bwMode="auto">
          <a:xfrm>
            <a:off x="0" y="1230313"/>
            <a:ext cx="18415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144387" name="Rectangle 4"/>
          <p:cNvSpPr>
            <a:spLocks noChangeArrowheads="1"/>
          </p:cNvSpPr>
          <p:nvPr>
            <p:custDataLst>
              <p:tags r:id="rId5"/>
            </p:custDataLst>
          </p:nvPr>
        </p:nvSpPr>
        <p:spPr bwMode="auto">
          <a:xfrm>
            <a:off x="0" y="673100"/>
            <a:ext cx="18415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9" name="Slide Number Placeholder 3">
            <a:extLst>
              <a:ext uri="{FF2B5EF4-FFF2-40B4-BE49-F238E27FC236}">
                <a16:creationId xmlns:a16="http://schemas.microsoft.com/office/drawing/2014/main" id="{378C865D-588D-BE49-9907-7221A4CAF4D2}"/>
              </a:ext>
            </a:extLst>
          </p:cNvPr>
          <p:cNvSpPr txBox="1">
            <a:spLocks/>
          </p:cNvSpPr>
          <p:nvPr/>
        </p:nvSpPr>
        <p:spPr>
          <a:xfrm>
            <a:off x="6777038" y="631825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en-US"/>
            </a:defPPr>
            <a:lvl1pPr algn="l" rtl="0" fontAlgn="base">
              <a:spcBef>
                <a:spcPct val="20000"/>
              </a:spcBef>
              <a:spcAft>
                <a:spcPct val="0"/>
              </a:spcAft>
              <a:buClr>
                <a:schemeClr val="accent1"/>
              </a:buClr>
              <a:buSzPct val="65000"/>
              <a:buFont typeface="Wingdings" pitchFamily="2" charset="2"/>
              <a:buChar char="n"/>
              <a:defRPr sz="2400" kern="1200">
                <a:solidFill>
                  <a:schemeClr val="tx1"/>
                </a:solidFill>
                <a:latin typeface="Tahoma" panose="020B0604030504040204" pitchFamily="34" charset="0"/>
                <a:ea typeface="ＭＳ Ｐゴシック" panose="020B0600070205080204" pitchFamily="34" charset="-128"/>
                <a:cs typeface="+mn-cs"/>
              </a:defRPr>
            </a:lvl1pPr>
            <a:lvl2pPr marL="742950" indent="-285750" algn="l" rtl="0" fontAlgn="base">
              <a:spcBef>
                <a:spcPct val="20000"/>
              </a:spcBef>
              <a:spcAft>
                <a:spcPct val="0"/>
              </a:spcAft>
              <a:buClr>
                <a:schemeClr val="accent2"/>
              </a:buClr>
              <a:buSzPct val="60000"/>
              <a:buFont typeface="Wingdings" pitchFamily="2" charset="2"/>
              <a:buChar char="q"/>
              <a:defRPr sz="2200" kern="1200">
                <a:solidFill>
                  <a:schemeClr val="tx1"/>
                </a:solidFill>
                <a:latin typeface="Tahoma" panose="020B0604030504040204" pitchFamily="34" charset="0"/>
                <a:ea typeface="ＭＳ Ｐゴシック" panose="020B0600070205080204" pitchFamily="34" charset="-128"/>
                <a:cs typeface="+mn-cs"/>
              </a:defRPr>
            </a:lvl2pPr>
            <a:lvl3pPr marL="1143000" indent="-228600" algn="l" rtl="0" fontAlgn="base">
              <a:spcBef>
                <a:spcPct val="20000"/>
              </a:spcBef>
              <a:spcAft>
                <a:spcPct val="0"/>
              </a:spcAft>
              <a:buClr>
                <a:schemeClr val="accent1"/>
              </a:buClr>
              <a:buSzPct val="65000"/>
              <a:buFont typeface="Wingdings" pitchFamily="2" charset="2"/>
              <a:buChar char="n"/>
              <a:defRPr sz="2000" kern="1200">
                <a:solidFill>
                  <a:schemeClr val="tx1"/>
                </a:solidFill>
                <a:latin typeface="Tahoma" panose="020B0604030504040204" pitchFamily="34" charset="0"/>
                <a:ea typeface="ＭＳ Ｐゴシック" panose="020B0600070205080204" pitchFamily="34" charset="-128"/>
                <a:cs typeface="+mn-cs"/>
              </a:defRPr>
            </a:lvl3pPr>
            <a:lvl4pPr marL="1600200" indent="-228600" algn="l" rtl="0" fontAlgn="base">
              <a:spcBef>
                <a:spcPct val="20000"/>
              </a:spcBef>
              <a:spcAft>
                <a:spcPct val="0"/>
              </a:spcAft>
              <a:buClr>
                <a:schemeClr val="accent2"/>
              </a:buClr>
              <a:buSzPct val="70000"/>
              <a:buFont typeface="Wingdings" pitchFamily="2" charset="2"/>
              <a:buChar char="q"/>
              <a:defRPr kern="1200">
                <a:solidFill>
                  <a:schemeClr val="tx1"/>
                </a:solidFill>
                <a:latin typeface="Tahoma" panose="020B0604030504040204" pitchFamily="34" charset="0"/>
                <a:ea typeface="ＭＳ Ｐゴシック" panose="020B0600070205080204" pitchFamily="34" charset="-128"/>
                <a:cs typeface="+mn-cs"/>
              </a:defRPr>
            </a:lvl4pPr>
            <a:lvl5pPr marL="2057400" indent="-228600" algn="l" rtl="0" fontAlgn="base">
              <a:spcBef>
                <a:spcPct val="20000"/>
              </a:spcBef>
              <a:spcAft>
                <a:spcPct val="0"/>
              </a:spcAft>
              <a:buClr>
                <a:schemeClr val="accent1"/>
              </a:buClr>
              <a:buSzPct val="75000"/>
              <a:buFont typeface="Wingdings" pitchFamily="2" charset="2"/>
              <a:buChar char="§"/>
              <a:defRPr sz="1600" kern="1200">
                <a:solidFill>
                  <a:schemeClr val="tx1"/>
                </a:solidFill>
                <a:latin typeface="Tahoma" panose="020B0604030504040204" pitchFamily="34" charset="0"/>
                <a:ea typeface="ＭＳ Ｐゴシック" panose="020B0600070205080204" pitchFamily="34" charset="-128"/>
                <a:cs typeface="+mn-cs"/>
              </a:defRPr>
            </a:lvl5pPr>
            <a:lvl6pPr marL="2514600" indent="-228600" algn="l" defTabSz="914400" rtl="0" eaLnBrk="0" fontAlgn="base" latinLnBrk="0" hangingPunct="0">
              <a:spcBef>
                <a:spcPct val="20000"/>
              </a:spcBef>
              <a:spcAft>
                <a:spcPct val="0"/>
              </a:spcAft>
              <a:buClr>
                <a:schemeClr val="accent1"/>
              </a:buClr>
              <a:buSzPct val="75000"/>
              <a:buFont typeface="Wingdings" pitchFamily="2" charset="2"/>
              <a:buChar char="§"/>
              <a:defRPr sz="1600" kern="1200">
                <a:solidFill>
                  <a:schemeClr val="tx1"/>
                </a:solidFill>
                <a:latin typeface="Tahoma" panose="020B0604030504040204" pitchFamily="34" charset="0"/>
                <a:ea typeface="ＭＳ Ｐゴシック" panose="020B0600070205080204" pitchFamily="34" charset="-128"/>
                <a:cs typeface="+mn-cs"/>
              </a:defRPr>
            </a:lvl6pPr>
            <a:lvl7pPr marL="2971800" indent="-228600" algn="l" defTabSz="914400" rtl="0" eaLnBrk="0" fontAlgn="base" latinLnBrk="0" hangingPunct="0">
              <a:spcBef>
                <a:spcPct val="20000"/>
              </a:spcBef>
              <a:spcAft>
                <a:spcPct val="0"/>
              </a:spcAft>
              <a:buClr>
                <a:schemeClr val="accent1"/>
              </a:buClr>
              <a:buSzPct val="75000"/>
              <a:buFont typeface="Wingdings" pitchFamily="2" charset="2"/>
              <a:buChar char="§"/>
              <a:defRPr sz="1600" kern="1200">
                <a:solidFill>
                  <a:schemeClr val="tx1"/>
                </a:solidFill>
                <a:latin typeface="Tahoma" panose="020B0604030504040204" pitchFamily="34" charset="0"/>
                <a:ea typeface="ＭＳ Ｐゴシック" panose="020B0600070205080204" pitchFamily="34" charset="-128"/>
                <a:cs typeface="+mn-cs"/>
              </a:defRPr>
            </a:lvl7pPr>
            <a:lvl8pPr marL="3429000" indent="-228600" algn="l" defTabSz="914400" rtl="0" eaLnBrk="0" fontAlgn="base" latinLnBrk="0" hangingPunct="0">
              <a:spcBef>
                <a:spcPct val="20000"/>
              </a:spcBef>
              <a:spcAft>
                <a:spcPct val="0"/>
              </a:spcAft>
              <a:buClr>
                <a:schemeClr val="accent1"/>
              </a:buClr>
              <a:buSzPct val="75000"/>
              <a:buFont typeface="Wingdings" pitchFamily="2" charset="2"/>
              <a:buChar char="§"/>
              <a:defRPr sz="1600" kern="1200">
                <a:solidFill>
                  <a:schemeClr val="tx1"/>
                </a:solidFill>
                <a:latin typeface="Tahoma" panose="020B0604030504040204" pitchFamily="34" charset="0"/>
                <a:ea typeface="ＭＳ Ｐゴシック" panose="020B0600070205080204" pitchFamily="34" charset="-128"/>
                <a:cs typeface="+mn-cs"/>
              </a:defRPr>
            </a:lvl8pPr>
            <a:lvl9pPr marL="3886200" indent="-228600" algn="l" defTabSz="914400" rtl="0" eaLnBrk="0" fontAlgn="base" latinLnBrk="0" hangingPunct="0">
              <a:spcBef>
                <a:spcPct val="20000"/>
              </a:spcBef>
              <a:spcAft>
                <a:spcPct val="0"/>
              </a:spcAft>
              <a:buClr>
                <a:schemeClr val="accent1"/>
              </a:buClr>
              <a:buSzPct val="75000"/>
              <a:buFont typeface="Wingdings" pitchFamily="2" charset="2"/>
              <a:buChar char="§"/>
              <a:defRPr sz="1600" kern="1200">
                <a:solidFill>
                  <a:schemeClr val="tx1"/>
                </a:solidFill>
                <a:latin typeface="Tahoma" panose="020B0604030504040204" pitchFamily="34" charset="0"/>
                <a:ea typeface="ＭＳ Ｐゴシック" panose="020B0600070205080204" pitchFamily="34" charset="-128"/>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628414B-0796-8641-B452-F4B6FCBF9525}"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33147226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9817" y="1598613"/>
            <a:ext cx="4022725" cy="3960058"/>
          </a:xfrm>
        </p:spPr>
        <p:txBody>
          <a:bodyPr/>
          <a:lstStyle/>
          <a:p>
            <a:pPr>
              <a:lnSpc>
                <a:spcPct val="150000"/>
              </a:lnSpc>
            </a:pPr>
            <a:r>
              <a:rPr lang="zh-CN" altLang="en-US" dirty="0">
                <a:latin typeface="Tahoma" charset="0"/>
                <a:ea typeface="Tahoma" charset="0"/>
                <a:cs typeface="Tahoma" charset="0"/>
              </a:rPr>
              <a:t>虚拟地址</a:t>
            </a:r>
            <a:r>
              <a:rPr lang="en-US" altLang="zh-CN" dirty="0">
                <a:latin typeface="Tahoma" charset="0"/>
                <a:ea typeface="Tahoma" charset="0"/>
                <a:cs typeface="Tahoma" charset="0"/>
              </a:rPr>
              <a:t>0x5F20</a:t>
            </a:r>
            <a:r>
              <a:rPr lang="zh-CN" altLang="en-US" dirty="0">
                <a:latin typeface="Tahoma" charset="0"/>
                <a:ea typeface="Tahoma" charset="0"/>
                <a:cs typeface="Tahoma" charset="0"/>
              </a:rPr>
              <a:t>的物理地址是什么</a:t>
            </a:r>
            <a:r>
              <a:rPr lang="en-US" altLang="zh-CN" dirty="0">
                <a:latin typeface="Tahoma" charset="0"/>
                <a:ea typeface="Tahoma" charset="0"/>
                <a:cs typeface="Tahoma" charset="0"/>
              </a:rPr>
              <a:t>? </a:t>
            </a:r>
          </a:p>
          <a:p>
            <a:pPr lvl="1">
              <a:lnSpc>
                <a:spcPct val="150000"/>
              </a:lnSpc>
            </a:pPr>
            <a:r>
              <a:rPr lang="zh-CN" altLang="en-US" dirty="0">
                <a:latin typeface="Tahoma" charset="0"/>
                <a:ea typeface="Tahoma" charset="0"/>
                <a:cs typeface="Tahoma" charset="0"/>
              </a:rPr>
              <a:t>页内偏移</a:t>
            </a:r>
            <a:r>
              <a:rPr lang="en-US" altLang="zh-CN" dirty="0">
                <a:latin typeface="Tahoma" charset="0"/>
                <a:ea typeface="Tahoma" charset="0"/>
                <a:cs typeface="Tahoma" charset="0"/>
              </a:rPr>
              <a:t>12</a:t>
            </a:r>
            <a:r>
              <a:rPr lang="zh-CN" altLang="en-US" dirty="0">
                <a:latin typeface="Tahoma" charset="0"/>
                <a:ea typeface="Tahoma" charset="0"/>
                <a:cs typeface="Tahoma" charset="0"/>
              </a:rPr>
              <a:t>位</a:t>
            </a:r>
            <a:endParaRPr lang="en-US" altLang="zh-CN" dirty="0">
              <a:latin typeface="Tahoma" charset="0"/>
              <a:ea typeface="Tahoma" charset="0"/>
              <a:cs typeface="Tahoma" charset="0"/>
            </a:endParaRPr>
          </a:p>
          <a:p>
            <a:pPr lvl="1">
              <a:lnSpc>
                <a:spcPct val="150000"/>
              </a:lnSpc>
            </a:pPr>
            <a:r>
              <a:rPr lang="en-US" altLang="zh-CN" dirty="0">
                <a:solidFill>
                  <a:schemeClr val="tx1"/>
                </a:solidFill>
                <a:latin typeface="Tahoma" charset="0"/>
                <a:ea typeface="Tahoma" charset="0"/>
                <a:cs typeface="Tahoma" charset="0"/>
              </a:rPr>
              <a:t>0x</a:t>
            </a:r>
            <a:r>
              <a:rPr lang="en-US" altLang="zh-CN" dirty="0">
                <a:solidFill>
                  <a:srgbClr val="C00000"/>
                </a:solidFill>
                <a:latin typeface="Tahoma" charset="0"/>
                <a:ea typeface="Tahoma" charset="0"/>
                <a:cs typeface="Tahoma" charset="0"/>
              </a:rPr>
              <a:t>5</a:t>
            </a:r>
            <a:r>
              <a:rPr lang="en-US" altLang="zh-CN" dirty="0">
                <a:solidFill>
                  <a:srgbClr val="7030A0"/>
                </a:solidFill>
                <a:latin typeface="Tahoma" charset="0"/>
                <a:ea typeface="Tahoma" charset="0"/>
                <a:cs typeface="Tahoma" charset="0"/>
              </a:rPr>
              <a:t>F20</a:t>
            </a:r>
            <a:endParaRPr lang="en-US" dirty="0">
              <a:solidFill>
                <a:srgbClr val="7030A0"/>
              </a:solidFill>
              <a:latin typeface="Tahoma" charset="0"/>
              <a:ea typeface="Tahoma" charset="0"/>
              <a:cs typeface="Tahoma" charset="0"/>
            </a:endParaRPr>
          </a:p>
          <a:p>
            <a:pPr lvl="1">
              <a:lnSpc>
                <a:spcPct val="150000"/>
              </a:lnSpc>
            </a:pPr>
            <a:r>
              <a:rPr lang="en-US" dirty="0">
                <a:latin typeface="Tahoma" charset="0"/>
                <a:ea typeface="Tahoma" charset="0"/>
                <a:cs typeface="Tahoma" charset="0"/>
              </a:rPr>
              <a:t>VPN = 5</a:t>
            </a:r>
          </a:p>
          <a:p>
            <a:pPr lvl="1">
              <a:lnSpc>
                <a:spcPct val="150000"/>
              </a:lnSpc>
            </a:pPr>
            <a:r>
              <a:rPr lang="zh-CN" altLang="en-US" dirty="0">
                <a:latin typeface="Tahoma" charset="0"/>
                <a:ea typeface="Tahoma" charset="0"/>
                <a:cs typeface="Tahoma" charset="0"/>
              </a:rPr>
              <a:t>页表的第</a:t>
            </a:r>
            <a:r>
              <a:rPr lang="en-US" dirty="0">
                <a:latin typeface="Tahoma" charset="0"/>
                <a:ea typeface="Tahoma" charset="0"/>
                <a:cs typeface="Tahoma" charset="0"/>
              </a:rPr>
              <a:t> 5</a:t>
            </a:r>
            <a:r>
              <a:rPr lang="zh-CN" altLang="en-US" dirty="0">
                <a:latin typeface="Tahoma" charset="0"/>
                <a:ea typeface="Tahoma" charset="0"/>
                <a:cs typeface="Tahoma" charset="0"/>
              </a:rPr>
              <a:t>项</a:t>
            </a:r>
            <a:r>
              <a:rPr lang="en-US" altLang="zh-CN" dirty="0">
                <a:latin typeface="Tahoma" charset="0"/>
                <a:ea typeface="Tahoma" charset="0"/>
                <a:cs typeface="Tahoma" charset="0"/>
              </a:rPr>
              <a:t> V=1</a:t>
            </a:r>
            <a:r>
              <a:rPr lang="zh-CN" altLang="en-US" dirty="0">
                <a:latin typeface="Tahoma" charset="0"/>
                <a:ea typeface="Tahoma" charset="0"/>
                <a:cs typeface="Tahoma" charset="0"/>
              </a:rPr>
              <a:t>表示物理页在内存中，取到</a:t>
            </a:r>
            <a:r>
              <a:rPr lang="en-US" altLang="zh-CN" dirty="0">
                <a:latin typeface="Tahoma" charset="0"/>
                <a:ea typeface="Tahoma" charset="0"/>
                <a:cs typeface="Tahoma" charset="0"/>
              </a:rPr>
              <a:t>0x0001</a:t>
            </a:r>
            <a:r>
              <a:rPr lang="zh-CN" altLang="en-US" dirty="0">
                <a:latin typeface="Tahoma" charset="0"/>
                <a:ea typeface="Tahoma" charset="0"/>
                <a:cs typeface="Tahoma" charset="0"/>
              </a:rPr>
              <a:t>的物理页号</a:t>
            </a:r>
            <a:endParaRPr lang="en-US" dirty="0">
              <a:latin typeface="Tahoma" charset="0"/>
              <a:ea typeface="Tahoma" charset="0"/>
              <a:cs typeface="Tahoma" charset="0"/>
            </a:endParaRPr>
          </a:p>
          <a:p>
            <a:pPr lvl="1">
              <a:lnSpc>
                <a:spcPct val="150000"/>
              </a:lnSpc>
            </a:pPr>
            <a:r>
              <a:rPr lang="en-US" dirty="0">
                <a:latin typeface="Tahoma" charset="0"/>
                <a:ea typeface="Tahoma" charset="0"/>
                <a:cs typeface="Tahoma" charset="0"/>
              </a:rPr>
              <a:t>Physical address is 0x</a:t>
            </a:r>
            <a:r>
              <a:rPr lang="en-US" dirty="0">
                <a:solidFill>
                  <a:srgbClr val="C00000"/>
                </a:solidFill>
                <a:latin typeface="Tahoma" charset="0"/>
                <a:ea typeface="Tahoma" charset="0"/>
                <a:cs typeface="Tahoma" charset="0"/>
              </a:rPr>
              <a:t>1</a:t>
            </a:r>
            <a:r>
              <a:rPr lang="en-US" dirty="0">
                <a:latin typeface="Tahoma" charset="0"/>
                <a:ea typeface="Tahoma" charset="0"/>
                <a:cs typeface="Tahoma" charset="0"/>
              </a:rPr>
              <a:t>F20</a:t>
            </a:r>
          </a:p>
          <a:p>
            <a:pPr marL="457200" lvl="1" indent="0">
              <a:lnSpc>
                <a:spcPct val="150000"/>
              </a:lnSpc>
              <a:buNone/>
            </a:pPr>
            <a:endParaRPr lang="de-CH" dirty="0">
              <a:latin typeface="Tahoma" charset="0"/>
              <a:ea typeface="Tahoma" charset="0"/>
              <a:cs typeface="Tahoma" charset="0"/>
            </a:endParaRPr>
          </a:p>
        </p:txBody>
      </p:sp>
      <p:graphicFrame>
        <p:nvGraphicFramePr>
          <p:cNvPr id="4" name="Content Placeholder 3"/>
          <p:cNvGraphicFramePr>
            <a:graphicFrameLocks noGrp="1" noChangeAspect="1"/>
          </p:cNvGraphicFramePr>
          <p:nvPr>
            <p:ph idx="10"/>
            <p:custDataLst>
              <p:tags r:id="rId2"/>
            </p:custDataLst>
          </p:nvPr>
        </p:nvGraphicFramePr>
        <p:xfrm>
          <a:off x="4021138" y="914400"/>
          <a:ext cx="4818062" cy="5779394"/>
        </p:xfrm>
        <a:graphic>
          <a:graphicData uri="http://schemas.openxmlformats.org/presentationml/2006/ole">
            <mc:AlternateContent xmlns:mc="http://schemas.openxmlformats.org/markup-compatibility/2006">
              <mc:Choice xmlns:v="urn:schemas-microsoft-com:vml" Requires="v">
                <p:oleObj spid="_x0000_s14381" name="VISIO" r:id="rId7" imgW="2680716" imgH="3215640" progId="Visio.Drawing.6">
                  <p:embed/>
                </p:oleObj>
              </mc:Choice>
              <mc:Fallback>
                <p:oleObj name="VISIO" r:id="rId7" imgW="2680716" imgH="3215640" progId="Visio.Drawing.6">
                  <p:embed/>
                  <p:pic>
                    <p:nvPicPr>
                      <p:cNvPr id="4" name="Content Placeholder 3"/>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21138" y="914400"/>
                        <a:ext cx="4818062" cy="5779394"/>
                      </a:xfrm>
                      <a:prstGeom prst="rect">
                        <a:avLst/>
                      </a:prstGeom>
                      <a:noFill/>
                      <a:ln>
                        <a:noFill/>
                      </a:ln>
                      <a:effectLst/>
                    </p:spPr>
                  </p:pic>
                </p:oleObj>
              </mc:Fallback>
            </mc:AlternateContent>
          </a:graphicData>
        </a:graphic>
      </p:graphicFrame>
      <p:sp>
        <p:nvSpPr>
          <p:cNvPr id="144386" name="Rectangle 3"/>
          <p:cNvSpPr>
            <a:spLocks noChangeArrowheads="1"/>
          </p:cNvSpPr>
          <p:nvPr>
            <p:custDataLst>
              <p:tags r:id="rId3"/>
            </p:custDataLst>
          </p:nvPr>
        </p:nvSpPr>
        <p:spPr bwMode="auto">
          <a:xfrm>
            <a:off x="0" y="1230313"/>
            <a:ext cx="18415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10" name="Rectangle 2">
            <a:extLst>
              <a:ext uri="{FF2B5EF4-FFF2-40B4-BE49-F238E27FC236}">
                <a16:creationId xmlns:a16="http://schemas.microsoft.com/office/drawing/2014/main" id="{B5F8526A-72DE-4BDB-BDB6-23FFCE22A278}"/>
              </a:ext>
            </a:extLst>
          </p:cNvPr>
          <p:cNvSpPr>
            <a:spLocks noGrp="1" noChangeArrowheads="1"/>
          </p:cNvSpPr>
          <p:nvPr>
            <p:ph type="title"/>
            <p:custDataLst>
              <p:tags r:id="rId4"/>
            </p:custDataLst>
          </p:nvPr>
        </p:nvSpPr>
        <p:spPr>
          <a:xfrm>
            <a:off x="228600" y="210979"/>
            <a:ext cx="8915400" cy="492443"/>
          </a:xfrm>
        </p:spPr>
        <p:txBody>
          <a:bodyPr anchor="ctr"/>
          <a:lstStyle/>
          <a:p>
            <a:r>
              <a:rPr lang="zh-CN" altLang="en-US" sz="3200" b="1" u="none" dirty="0">
                <a:solidFill>
                  <a:srgbClr val="C00000"/>
                </a:solidFill>
                <a:latin typeface="微软雅黑" panose="020B0503020204020204" pitchFamily="34" charset="-122"/>
                <a:ea typeface="微软雅黑" panose="020B0503020204020204" pitchFamily="34" charset="-122"/>
                <a:cs typeface="Garamond" charset="0"/>
              </a:rPr>
              <a:t>页表转换实例</a:t>
            </a:r>
            <a:r>
              <a:rPr lang="en-US" altLang="zh-CN" sz="3200" b="1" u="none" dirty="0">
                <a:solidFill>
                  <a:srgbClr val="C00000"/>
                </a:solidFill>
                <a:latin typeface="微软雅黑" panose="020B0503020204020204" pitchFamily="34" charset="-122"/>
                <a:ea typeface="微软雅黑" panose="020B0503020204020204" pitchFamily="34" charset="-122"/>
                <a:cs typeface="Garamond" charset="0"/>
              </a:rPr>
              <a:t>1</a:t>
            </a:r>
            <a:endParaRPr lang="en-US" sz="3200" b="1" u="none" dirty="0">
              <a:solidFill>
                <a:srgbClr val="C00000"/>
              </a:solidFill>
              <a:latin typeface="微软雅黑" panose="020B0503020204020204" pitchFamily="34" charset="-122"/>
              <a:ea typeface="微软雅黑" panose="020B0503020204020204" pitchFamily="34" charset="-122"/>
              <a:cs typeface="Garamond" charset="0"/>
            </a:endParaRPr>
          </a:p>
        </p:txBody>
      </p:sp>
    </p:spTree>
    <p:extLst>
      <p:ext uri="{BB962C8B-B14F-4D97-AF65-F5344CB8AC3E}">
        <p14:creationId xmlns:p14="http://schemas.microsoft.com/office/powerpoint/2010/main" val="192720359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71600" y="564945"/>
            <a:ext cx="5256584" cy="567463"/>
          </a:xfrm>
          <a:prstGeom prst="rect">
            <a:avLst/>
          </a:prstGeom>
        </p:spPr>
        <p:txBody>
          <a:bodyPr vert="horz" wrap="square" lIns="0" tIns="13335" rIns="0" bIns="0" rtlCol="0" anchor="ctr">
            <a:spAutoFit/>
          </a:bodyPr>
          <a:lstStyle/>
          <a:p>
            <a:pPr marL="12700">
              <a:lnSpc>
                <a:spcPct val="100000"/>
              </a:lnSpc>
              <a:spcBef>
                <a:spcPts val="105"/>
              </a:spcBef>
            </a:pPr>
            <a:r>
              <a:rPr spc="-95" dirty="0"/>
              <a:t>V</a:t>
            </a:r>
            <a:r>
              <a:rPr spc="-170" dirty="0"/>
              <a:t>i</a:t>
            </a:r>
            <a:r>
              <a:rPr spc="-105" dirty="0"/>
              <a:t>r</a:t>
            </a:r>
            <a:r>
              <a:rPr spc="-225" dirty="0"/>
              <a:t>t</a:t>
            </a:r>
            <a:r>
              <a:rPr spc="-110" dirty="0"/>
              <a:t>u</a:t>
            </a:r>
            <a:r>
              <a:rPr spc="15" dirty="0"/>
              <a:t>a</a:t>
            </a:r>
            <a:r>
              <a:rPr spc="-200" dirty="0"/>
              <a:t>l</a:t>
            </a:r>
            <a:r>
              <a:rPr spc="-370" dirty="0"/>
              <a:t> </a:t>
            </a:r>
            <a:r>
              <a:rPr spc="245" dirty="0"/>
              <a:t>M</a:t>
            </a:r>
            <a:r>
              <a:rPr spc="-114" dirty="0"/>
              <a:t>emo</a:t>
            </a:r>
            <a:r>
              <a:rPr spc="-130" dirty="0"/>
              <a:t>r</a:t>
            </a:r>
            <a:r>
              <a:rPr spc="10" dirty="0"/>
              <a:t>y</a:t>
            </a:r>
            <a:r>
              <a:rPr lang="en-US" altLang="zh-CN" spc="10" dirty="0"/>
              <a:t> </a:t>
            </a:r>
            <a:r>
              <a:rPr lang="zh-CN" altLang="en-US" sz="3600" dirty="0"/>
              <a:t>虚拟内存 </a:t>
            </a:r>
            <a:endParaRPr spc="10" dirty="0"/>
          </a:p>
        </p:txBody>
      </p:sp>
      <p:sp>
        <p:nvSpPr>
          <p:cNvPr id="6" name="矩形 5">
            <a:extLst>
              <a:ext uri="{FF2B5EF4-FFF2-40B4-BE49-F238E27FC236}">
                <a16:creationId xmlns:a16="http://schemas.microsoft.com/office/drawing/2014/main" id="{F4B728F8-EA2B-4D6B-9073-658D06F035FC}"/>
              </a:ext>
            </a:extLst>
          </p:cNvPr>
          <p:cNvSpPr/>
          <p:nvPr/>
        </p:nvSpPr>
        <p:spPr>
          <a:xfrm>
            <a:off x="467544" y="1484784"/>
            <a:ext cx="8136904" cy="5116272"/>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rPr>
              <a:t>虚拟内存 </a:t>
            </a:r>
            <a:r>
              <a:rPr lang="en-US" altLang="zh-CN" sz="2400" b="1" dirty="0">
                <a:solidFill>
                  <a:srgbClr val="000000"/>
                </a:solidFill>
                <a:latin typeface="微软雅黑" panose="020B0503020204020204" pitchFamily="34" charset="-122"/>
                <a:ea typeface="微软雅黑" panose="020B0503020204020204" pitchFamily="34" charset="-122"/>
              </a:rPr>
              <a:t>- </a:t>
            </a:r>
            <a:r>
              <a:rPr lang="zh-CN" altLang="en-US" sz="2400" b="1" dirty="0">
                <a:solidFill>
                  <a:srgbClr val="000000"/>
                </a:solidFill>
                <a:latin typeface="微软雅黑" panose="020B0503020204020204" pitchFamily="34" charset="-122"/>
                <a:ea typeface="微软雅黑" panose="020B0503020204020204" pitchFamily="34" charset="-122"/>
              </a:rPr>
              <a:t>内存层次结构的下一级： </a:t>
            </a:r>
            <a:endParaRPr lang="en-US" altLang="zh-CN" sz="2400" b="1" dirty="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7030A0"/>
                </a:solidFill>
                <a:latin typeface="微软雅黑" panose="020B0503020204020204" pitchFamily="34" charset="-122"/>
                <a:ea typeface="微软雅黑" panose="020B0503020204020204" pitchFamily="34" charset="-122"/>
              </a:rPr>
              <a:t>    为程序提供非常大的主内存的错觉：工作“页面”驻留在主内存中   </a:t>
            </a:r>
            <a:endParaRPr lang="en-US" altLang="zh-CN" sz="2000" dirty="0">
              <a:solidFill>
                <a:srgbClr val="7030A0"/>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7030A0"/>
                </a:solidFill>
                <a:latin typeface="微软雅黑" panose="020B0503020204020204" pitchFamily="34" charset="-122"/>
                <a:ea typeface="微软雅黑" panose="020B0503020204020204" pitchFamily="34" charset="-122"/>
              </a:rPr>
              <a:t>    </a:t>
            </a:r>
            <a:r>
              <a:rPr lang="zh-CN" altLang="en-US" sz="2000" dirty="0">
                <a:solidFill>
                  <a:srgbClr val="7030A0"/>
                </a:solidFill>
                <a:latin typeface="微软雅黑" panose="020B0503020204020204" pitchFamily="34" charset="-122"/>
                <a:ea typeface="微软雅黑" panose="020B0503020204020204" pitchFamily="34" charset="-122"/>
              </a:rPr>
              <a:t>，</a:t>
            </a:r>
            <a:r>
              <a:rPr lang="en-US" altLang="zh-CN" sz="2000" dirty="0">
                <a:solidFill>
                  <a:srgbClr val="7030A0"/>
                </a:solidFill>
                <a:latin typeface="微软雅黑" panose="020B0503020204020204" pitchFamily="34" charset="-122"/>
                <a:ea typeface="微软雅黑" panose="020B0503020204020204" pitchFamily="34" charset="-122"/>
              </a:rPr>
              <a:t> </a:t>
            </a:r>
            <a:r>
              <a:rPr lang="zh-CN" altLang="en-US" sz="2000" dirty="0">
                <a:solidFill>
                  <a:srgbClr val="7030A0"/>
                </a:solidFill>
                <a:latin typeface="微软雅黑" panose="020B0503020204020204" pitchFamily="34" charset="-122"/>
                <a:ea typeface="微软雅黑" panose="020B0503020204020204" pitchFamily="34" charset="-122"/>
              </a:rPr>
              <a:t>其他的在磁盘上。 </a:t>
            </a:r>
            <a:endParaRPr lang="en-US" altLang="zh-CN" sz="2000" dirty="0">
              <a:solidFill>
                <a:srgbClr val="7030A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7030A0"/>
                </a:solidFill>
                <a:latin typeface="微软雅黑" panose="020B0503020204020204" pitchFamily="34" charset="-122"/>
                <a:ea typeface="微软雅黑" panose="020B0503020204020204" pitchFamily="34" charset="-122"/>
              </a:rPr>
              <a:t>    需求分页：提供运行大于主内存 </a:t>
            </a:r>
            <a:r>
              <a:rPr lang="en-US" altLang="zh-CN" sz="2000" dirty="0">
                <a:solidFill>
                  <a:srgbClr val="7030A0"/>
                </a:solidFill>
                <a:latin typeface="微软雅黑" panose="020B0503020204020204" pitchFamily="34" charset="-122"/>
                <a:ea typeface="微软雅黑" panose="020B0503020204020204" pitchFamily="34" charset="-122"/>
              </a:rPr>
              <a:t>(DRAM) </a:t>
            </a:r>
            <a:r>
              <a:rPr lang="zh-CN" altLang="en-US" sz="2000" dirty="0">
                <a:solidFill>
                  <a:srgbClr val="7030A0"/>
                </a:solidFill>
                <a:latin typeface="微软雅黑" panose="020B0503020204020204" pitchFamily="34" charset="-122"/>
                <a:ea typeface="微软雅黑" panose="020B0503020204020204" pitchFamily="34" charset="-122"/>
              </a:rPr>
              <a:t>的程序的能力 </a:t>
            </a:r>
            <a:endParaRPr lang="en-US" altLang="zh-CN" sz="2000" dirty="0">
              <a:solidFill>
                <a:srgbClr val="7030A0"/>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7030A0"/>
                </a:solidFill>
                <a:latin typeface="微软雅黑" panose="020B0503020204020204" pitchFamily="34" charset="-122"/>
                <a:ea typeface="微软雅黑" panose="020B0503020204020204" pitchFamily="34" charset="-122"/>
              </a:rPr>
              <a:t>    隐藏机器配置之间的差异 </a:t>
            </a:r>
            <a:endParaRPr lang="en-US" altLang="zh-CN" sz="2000" dirty="0">
              <a:solidFill>
                <a:srgbClr val="7030A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rPr>
              <a:t>还允许操作系统共享内存，不同程序之间进行保护</a:t>
            </a:r>
            <a:endParaRPr lang="en-US" altLang="zh-CN" sz="2400" b="1"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rPr>
              <a:t>今天，对于保护而言，比内存层次结构更重要 </a:t>
            </a:r>
            <a:endParaRPr lang="en-US" altLang="zh-CN" sz="2400" b="1"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400" b="1" dirty="0">
                <a:solidFill>
                  <a:srgbClr val="000000"/>
                </a:solidFill>
                <a:latin typeface="微软雅黑" panose="020B0503020204020204" pitchFamily="34" charset="-122"/>
                <a:ea typeface="微软雅黑" panose="020B0503020204020204" pitchFamily="34" charset="-122"/>
              </a:rPr>
              <a:t>每个进程都认为它自己拥有所有内存 （从历史上看，它早于缓存）</a:t>
            </a:r>
            <a:br>
              <a:rPr lang="zh-CN" altLang="en-US" sz="2000" dirty="0">
                <a:solidFill>
                  <a:srgbClr val="5F6368"/>
                </a:solidFill>
                <a:latin typeface="微软雅黑" panose="020B0503020204020204" pitchFamily="34" charset="-122"/>
                <a:ea typeface="微软雅黑" panose="020B0503020204020204" pitchFamily="34" charset="-122"/>
              </a:rPr>
            </a:b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6875" y="1362075"/>
            <a:ext cx="4022725" cy="3267561"/>
          </a:xfrm>
        </p:spPr>
        <p:txBody>
          <a:bodyPr/>
          <a:lstStyle/>
          <a:p>
            <a:pPr>
              <a:lnSpc>
                <a:spcPct val="150000"/>
              </a:lnSpc>
            </a:pPr>
            <a:r>
              <a:rPr lang="zh-CN" altLang="en-US" dirty="0">
                <a:latin typeface="Tahoma" charset="0"/>
                <a:ea typeface="Tahoma" charset="0"/>
                <a:cs typeface="Tahoma" charset="0"/>
              </a:rPr>
              <a:t>虚拟地址</a:t>
            </a:r>
            <a:r>
              <a:rPr lang="en-US" altLang="zh-CN" dirty="0">
                <a:latin typeface="Tahoma" charset="0"/>
                <a:ea typeface="Tahoma" charset="0"/>
                <a:cs typeface="Tahoma" charset="0"/>
              </a:rPr>
              <a:t>0x73E0</a:t>
            </a:r>
            <a:r>
              <a:rPr lang="zh-CN" altLang="en-US" dirty="0">
                <a:latin typeface="Tahoma" charset="0"/>
                <a:ea typeface="Tahoma" charset="0"/>
                <a:cs typeface="Tahoma" charset="0"/>
              </a:rPr>
              <a:t>的物理地址是什么</a:t>
            </a:r>
            <a:r>
              <a:rPr lang="en-US" altLang="zh-CN" dirty="0">
                <a:latin typeface="Tahoma" charset="0"/>
                <a:ea typeface="Tahoma" charset="0"/>
                <a:cs typeface="Tahoma" charset="0"/>
              </a:rPr>
              <a:t>? </a:t>
            </a:r>
          </a:p>
          <a:p>
            <a:pPr>
              <a:lnSpc>
                <a:spcPct val="150000"/>
              </a:lnSpc>
            </a:pPr>
            <a:r>
              <a:rPr lang="en-US" altLang="zh-CN" dirty="0">
                <a:solidFill>
                  <a:schemeClr val="tx1"/>
                </a:solidFill>
                <a:latin typeface="Tahoma" charset="0"/>
                <a:ea typeface="Tahoma" charset="0"/>
                <a:cs typeface="Tahoma" charset="0"/>
              </a:rPr>
              <a:t>0x</a:t>
            </a:r>
            <a:r>
              <a:rPr lang="en-US" altLang="zh-CN" dirty="0">
                <a:latin typeface="Tahoma" charset="0"/>
                <a:ea typeface="Tahoma" charset="0"/>
                <a:cs typeface="Tahoma" charset="0"/>
              </a:rPr>
              <a:t>7</a:t>
            </a:r>
            <a:r>
              <a:rPr lang="en-US" altLang="zh-CN" dirty="0">
                <a:solidFill>
                  <a:srgbClr val="7030A0"/>
                </a:solidFill>
                <a:latin typeface="Tahoma" charset="0"/>
                <a:ea typeface="Tahoma" charset="0"/>
                <a:cs typeface="Tahoma" charset="0"/>
              </a:rPr>
              <a:t>3E0</a:t>
            </a:r>
            <a:endParaRPr lang="en-US" dirty="0">
              <a:solidFill>
                <a:srgbClr val="7030A0"/>
              </a:solidFill>
              <a:latin typeface="Tahoma" charset="0"/>
              <a:ea typeface="Tahoma" charset="0"/>
              <a:cs typeface="Tahoma" charset="0"/>
            </a:endParaRPr>
          </a:p>
          <a:p>
            <a:pPr marL="457200" lvl="1" indent="0">
              <a:lnSpc>
                <a:spcPct val="150000"/>
              </a:lnSpc>
              <a:buNone/>
            </a:pPr>
            <a:r>
              <a:rPr lang="en-US" altLang="zh-CN" dirty="0">
                <a:latin typeface="Tahoma" charset="0"/>
                <a:ea typeface="Tahoma" charset="0"/>
                <a:cs typeface="Tahoma" charset="0"/>
              </a:rPr>
              <a:t>VPN=7</a:t>
            </a:r>
          </a:p>
          <a:p>
            <a:pPr marL="457200" lvl="1" indent="0">
              <a:lnSpc>
                <a:spcPct val="150000"/>
              </a:lnSpc>
              <a:buNone/>
            </a:pPr>
            <a:r>
              <a:rPr lang="zh-CN" altLang="en-US" dirty="0">
                <a:latin typeface="Tahoma" charset="0"/>
                <a:ea typeface="Tahoma" charset="0"/>
                <a:cs typeface="Tahoma" charset="0"/>
              </a:rPr>
              <a:t>页表第七项 </a:t>
            </a:r>
            <a:r>
              <a:rPr lang="en-US" altLang="zh-CN" dirty="0">
                <a:latin typeface="Tahoma" charset="0"/>
                <a:ea typeface="Tahoma" charset="0"/>
                <a:cs typeface="Tahoma" charset="0"/>
              </a:rPr>
              <a:t>V=0</a:t>
            </a:r>
            <a:r>
              <a:rPr lang="zh-CN" altLang="en-US" dirty="0">
                <a:latin typeface="Tahoma" charset="0"/>
                <a:ea typeface="Tahoma" charset="0"/>
                <a:cs typeface="Tahoma" charset="0"/>
              </a:rPr>
              <a:t>，表示</a:t>
            </a:r>
            <a:r>
              <a:rPr lang="en-US" altLang="zh-CN" dirty="0">
                <a:latin typeface="Tahoma" charset="0"/>
                <a:ea typeface="Tahoma" charset="0"/>
                <a:cs typeface="Tahoma" charset="0"/>
              </a:rPr>
              <a:t>VPN=7</a:t>
            </a:r>
            <a:r>
              <a:rPr lang="zh-CN" altLang="en-US" dirty="0">
                <a:latin typeface="Tahoma" charset="0"/>
                <a:ea typeface="Tahoma" charset="0"/>
                <a:cs typeface="Tahoma" charset="0"/>
              </a:rPr>
              <a:t>的页不在内存中，缺页。</a:t>
            </a:r>
            <a:endParaRPr lang="en-US" altLang="zh-CN" dirty="0">
              <a:latin typeface="Tahoma" charset="0"/>
              <a:ea typeface="Tahoma" charset="0"/>
              <a:cs typeface="Tahoma" charset="0"/>
            </a:endParaRPr>
          </a:p>
          <a:p>
            <a:pPr marL="457200" lvl="1" indent="0">
              <a:lnSpc>
                <a:spcPct val="150000"/>
              </a:lnSpc>
              <a:buNone/>
            </a:pPr>
            <a:r>
              <a:rPr lang="zh-CN" altLang="en-US" dirty="0">
                <a:latin typeface="Tahoma" charset="0"/>
                <a:ea typeface="Tahoma" charset="0"/>
                <a:cs typeface="Tahoma" charset="0"/>
              </a:rPr>
              <a:t>必须从硬盘交换到内存。</a:t>
            </a:r>
            <a:endParaRPr lang="de-CH" dirty="0">
              <a:latin typeface="Tahoma" charset="0"/>
              <a:ea typeface="Tahoma" charset="0"/>
              <a:cs typeface="Tahoma" charset="0"/>
            </a:endParaRPr>
          </a:p>
        </p:txBody>
      </p:sp>
      <p:graphicFrame>
        <p:nvGraphicFramePr>
          <p:cNvPr id="6" name="Content Placeholder 5"/>
          <p:cNvGraphicFramePr>
            <a:graphicFrameLocks noGrp="1" noChangeAspect="1"/>
          </p:cNvGraphicFramePr>
          <p:nvPr>
            <p:ph idx="10"/>
            <p:custDataLst>
              <p:tags r:id="rId2"/>
            </p:custDataLst>
          </p:nvPr>
        </p:nvGraphicFramePr>
        <p:xfrm>
          <a:off x="6124042" y="2043684"/>
          <a:ext cx="2638958" cy="4128516"/>
        </p:xfrm>
        <a:graphic>
          <a:graphicData uri="http://schemas.openxmlformats.org/presentationml/2006/ole">
            <mc:AlternateContent xmlns:mc="http://schemas.openxmlformats.org/markup-compatibility/2006">
              <mc:Choice xmlns:v="urn:schemas-microsoft-com:vml" Requires="v">
                <p:oleObj spid="_x0000_s15406" name="VISIO" r:id="rId8" imgW="1466088" imgH="2293620" progId="Visio.Drawing.6">
                  <p:embed/>
                </p:oleObj>
              </mc:Choice>
              <mc:Fallback>
                <p:oleObj name="VISIO" r:id="rId8" imgW="1466088" imgH="2293620" progId="Visio.Drawing.6">
                  <p:embed/>
                  <p:pic>
                    <p:nvPicPr>
                      <p:cNvPr id="6" name="Content Placeholder 5"/>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24042" y="2043684"/>
                        <a:ext cx="2638958" cy="41285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48482" name="Rectangle 3"/>
          <p:cNvSpPr>
            <a:spLocks noChangeArrowheads="1"/>
          </p:cNvSpPr>
          <p:nvPr>
            <p:custDataLst>
              <p:tags r:id="rId3"/>
            </p:custDataLst>
          </p:nvPr>
        </p:nvSpPr>
        <p:spPr bwMode="auto">
          <a:xfrm>
            <a:off x="0" y="1230313"/>
            <a:ext cx="18415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148483" name="Rectangle 4"/>
          <p:cNvSpPr>
            <a:spLocks noChangeArrowheads="1"/>
          </p:cNvSpPr>
          <p:nvPr>
            <p:custDataLst>
              <p:tags r:id="rId4"/>
            </p:custDataLst>
          </p:nvPr>
        </p:nvSpPr>
        <p:spPr bwMode="auto">
          <a:xfrm>
            <a:off x="0" y="673100"/>
            <a:ext cx="18415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10" name="Rectangle 2">
            <a:extLst>
              <a:ext uri="{FF2B5EF4-FFF2-40B4-BE49-F238E27FC236}">
                <a16:creationId xmlns:a16="http://schemas.microsoft.com/office/drawing/2014/main" id="{368C8668-B490-48D3-A30E-C43881E193B4}"/>
              </a:ext>
            </a:extLst>
          </p:cNvPr>
          <p:cNvSpPr>
            <a:spLocks noGrp="1" noChangeArrowheads="1"/>
          </p:cNvSpPr>
          <p:nvPr>
            <p:ph type="title"/>
            <p:custDataLst>
              <p:tags r:id="rId5"/>
            </p:custDataLst>
          </p:nvPr>
        </p:nvSpPr>
        <p:spPr>
          <a:xfrm>
            <a:off x="228600" y="210979"/>
            <a:ext cx="8915400" cy="492443"/>
          </a:xfrm>
        </p:spPr>
        <p:txBody>
          <a:bodyPr anchor="ctr"/>
          <a:lstStyle/>
          <a:p>
            <a:r>
              <a:rPr lang="zh-CN" altLang="en-US" sz="3200" b="1" u="none" dirty="0">
                <a:solidFill>
                  <a:srgbClr val="C00000"/>
                </a:solidFill>
                <a:latin typeface="微软雅黑" panose="020B0503020204020204" pitchFamily="34" charset="-122"/>
                <a:ea typeface="微软雅黑" panose="020B0503020204020204" pitchFamily="34" charset="-122"/>
                <a:cs typeface="Garamond" charset="0"/>
              </a:rPr>
              <a:t>页表转换实例</a:t>
            </a:r>
            <a:r>
              <a:rPr lang="en-US" altLang="zh-CN" sz="3200" b="1" u="none" dirty="0">
                <a:solidFill>
                  <a:srgbClr val="C00000"/>
                </a:solidFill>
                <a:latin typeface="微软雅黑" panose="020B0503020204020204" pitchFamily="34" charset="-122"/>
                <a:ea typeface="微软雅黑" panose="020B0503020204020204" pitchFamily="34" charset="-122"/>
                <a:cs typeface="Garamond" charset="0"/>
              </a:rPr>
              <a:t>2</a:t>
            </a:r>
            <a:endParaRPr lang="en-US" sz="3200" b="1" u="none" dirty="0">
              <a:solidFill>
                <a:srgbClr val="C00000"/>
              </a:solidFill>
              <a:latin typeface="微软雅黑" panose="020B0503020204020204" pitchFamily="34" charset="-122"/>
              <a:ea typeface="微软雅黑" panose="020B0503020204020204" pitchFamily="34" charset="-122"/>
              <a:cs typeface="Garamond" charset="0"/>
            </a:endParaRPr>
          </a:p>
        </p:txBody>
      </p:sp>
    </p:spTree>
    <p:extLst>
      <p:ext uri="{BB962C8B-B14F-4D97-AF65-F5344CB8AC3E}">
        <p14:creationId xmlns:p14="http://schemas.microsoft.com/office/powerpoint/2010/main" val="122685176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332101" y="461899"/>
            <a:ext cx="4481830" cy="505908"/>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C00000"/>
                </a:solidFill>
                <a:latin typeface="+mn-lt"/>
                <a:ea typeface="+mn-ea"/>
                <a:cs typeface="+mn-cs"/>
              </a:rPr>
              <a:t>Page Table Example</a:t>
            </a:r>
          </a:p>
        </p:txBody>
      </p:sp>
      <p:sp>
        <p:nvSpPr>
          <p:cNvPr id="6" name="object 6"/>
          <p:cNvSpPr txBox="1"/>
          <p:nvPr/>
        </p:nvSpPr>
        <p:spPr>
          <a:xfrm>
            <a:off x="529711" y="1180993"/>
            <a:ext cx="8219440" cy="320601"/>
          </a:xfrm>
          <a:prstGeom prst="rect">
            <a:avLst/>
          </a:prstGeom>
        </p:spPr>
        <p:txBody>
          <a:bodyPr vert="horz" wrap="square" lIns="0" tIns="12700" rIns="0" bIns="0" rtlCol="0">
            <a:spAutoFit/>
          </a:bodyPr>
          <a:lstStyle/>
          <a:p>
            <a:pPr marL="355600" indent="-343535">
              <a:lnSpc>
                <a:spcPct val="100000"/>
              </a:lnSpc>
              <a:spcBef>
                <a:spcPts val="100"/>
              </a:spcBef>
              <a:buFont typeface="Arial"/>
              <a:buChar char="•"/>
              <a:tabLst>
                <a:tab pos="355600" algn="l"/>
                <a:tab pos="356235" algn="l"/>
              </a:tabLst>
            </a:pPr>
            <a:r>
              <a:rPr lang="zh-CN" altLang="en-US" sz="2000" spc="-5" dirty="0">
                <a:latin typeface="微软雅黑" panose="020B0503020204020204" pitchFamily="34" charset="-122"/>
                <a:ea typeface="微软雅黑" panose="020B0503020204020204" pitchFamily="34" charset="-122"/>
                <a:cs typeface="Calibri"/>
              </a:rPr>
              <a:t>假设系统</a:t>
            </a:r>
            <a:r>
              <a:rPr sz="2000" spc="-5" dirty="0">
                <a:latin typeface="微软雅黑" panose="020B0503020204020204" pitchFamily="34" charset="-122"/>
                <a:ea typeface="微软雅黑" panose="020B0503020204020204" pitchFamily="34" charset="-122"/>
                <a:cs typeface="Calibri"/>
              </a:rPr>
              <a:t>8-bit</a:t>
            </a:r>
            <a:r>
              <a:rPr lang="en-US" altLang="zh-CN" sz="2000" spc="-5" dirty="0">
                <a:latin typeface="微软雅黑" panose="020B0503020204020204" pitchFamily="34" charset="-122"/>
                <a:ea typeface="微软雅黑" panose="020B0503020204020204" pitchFamily="34" charset="-122"/>
                <a:cs typeface="Calibri"/>
              </a:rPr>
              <a:t> </a:t>
            </a:r>
            <a:r>
              <a:rPr lang="zh-CN" altLang="en-US" sz="2000" spc="-5" dirty="0">
                <a:latin typeface="微软雅黑" panose="020B0503020204020204" pitchFamily="34" charset="-122"/>
                <a:ea typeface="微软雅黑" panose="020B0503020204020204" pitchFamily="34" charset="-122"/>
                <a:cs typeface="Calibri"/>
              </a:rPr>
              <a:t>虚拟地址</a:t>
            </a:r>
            <a:r>
              <a:rPr sz="2000" spc="-5" dirty="0">
                <a:latin typeface="微软雅黑" panose="020B0503020204020204" pitchFamily="34" charset="-122"/>
                <a:ea typeface="微软雅黑" panose="020B0503020204020204" pitchFamily="34" charset="-122"/>
                <a:cs typeface="Calibri"/>
              </a:rPr>
              <a:t> </a:t>
            </a:r>
            <a:r>
              <a:rPr sz="2000" spc="-35" dirty="0">
                <a:latin typeface="微软雅黑" panose="020B0503020204020204" pitchFamily="34" charset="-122"/>
                <a:ea typeface="微软雅黑" panose="020B0503020204020204" pitchFamily="34" charset="-122"/>
                <a:cs typeface="Calibri"/>
              </a:rPr>
              <a:t>VAs,</a:t>
            </a:r>
            <a:r>
              <a:rPr sz="2000" spc="5" dirty="0">
                <a:latin typeface="微软雅黑" panose="020B0503020204020204" pitchFamily="34" charset="-122"/>
                <a:ea typeface="微软雅黑" panose="020B0503020204020204" pitchFamily="34" charset="-122"/>
                <a:cs typeface="Calibri"/>
              </a:rPr>
              <a:t> </a:t>
            </a:r>
            <a:r>
              <a:rPr sz="2000" spc="-5" dirty="0">
                <a:latin typeface="微软雅黑" panose="020B0503020204020204" pitchFamily="34" charset="-122"/>
                <a:ea typeface="微软雅黑" panose="020B0503020204020204" pitchFamily="34" charset="-122"/>
                <a:cs typeface="Calibri"/>
              </a:rPr>
              <a:t>10-bit </a:t>
            </a:r>
            <a:r>
              <a:rPr lang="zh-CN" altLang="en-US" sz="2000" spc="-5" dirty="0">
                <a:latin typeface="微软雅黑" panose="020B0503020204020204" pitchFamily="34" charset="-122"/>
                <a:ea typeface="微软雅黑" panose="020B0503020204020204" pitchFamily="34" charset="-122"/>
                <a:cs typeface="Calibri"/>
              </a:rPr>
              <a:t>物理地址</a:t>
            </a:r>
            <a:r>
              <a:rPr sz="2000" spc="-50" dirty="0">
                <a:latin typeface="微软雅黑" panose="020B0503020204020204" pitchFamily="34" charset="-122"/>
                <a:ea typeface="微软雅黑" panose="020B0503020204020204" pitchFamily="34" charset="-122"/>
                <a:cs typeface="Calibri"/>
              </a:rPr>
              <a:t>PAs,</a:t>
            </a:r>
            <a:r>
              <a:rPr sz="2000" spc="5" dirty="0">
                <a:latin typeface="微软雅黑" panose="020B0503020204020204" pitchFamily="34" charset="-122"/>
                <a:ea typeface="微软雅黑" panose="020B0503020204020204" pitchFamily="34" charset="-122"/>
                <a:cs typeface="Calibri"/>
              </a:rPr>
              <a:t> </a:t>
            </a:r>
            <a:r>
              <a:rPr sz="2000" spc="-10" dirty="0">
                <a:latin typeface="微软雅黑" panose="020B0503020204020204" pitchFamily="34" charset="-122"/>
                <a:ea typeface="微软雅黑" panose="020B0503020204020204" pitchFamily="34" charset="-122"/>
                <a:cs typeface="Calibri"/>
              </a:rPr>
              <a:t>32-byte</a:t>
            </a:r>
            <a:r>
              <a:rPr lang="zh-CN" altLang="en-US" sz="2000" spc="-10" dirty="0">
                <a:latin typeface="微软雅黑" panose="020B0503020204020204" pitchFamily="34" charset="-122"/>
                <a:ea typeface="微软雅黑" panose="020B0503020204020204" pitchFamily="34" charset="-122"/>
                <a:cs typeface="Calibri"/>
              </a:rPr>
              <a:t>的页大小</a:t>
            </a:r>
            <a:r>
              <a:rPr sz="2000" spc="-10" dirty="0">
                <a:latin typeface="微软雅黑" panose="020B0503020204020204" pitchFamily="34" charset="-122"/>
                <a:ea typeface="微软雅黑" panose="020B0503020204020204" pitchFamily="34" charset="-122"/>
                <a:cs typeface="Calibri"/>
              </a:rPr>
              <a:t>.</a:t>
            </a:r>
            <a:endParaRPr sz="2000" dirty="0">
              <a:latin typeface="微软雅黑" panose="020B0503020204020204" pitchFamily="34" charset="-122"/>
              <a:ea typeface="微软雅黑" panose="020B0503020204020204" pitchFamily="34" charset="-122"/>
              <a:cs typeface="Calibri"/>
            </a:endParaRPr>
          </a:p>
        </p:txBody>
      </p:sp>
      <p:graphicFrame>
        <p:nvGraphicFramePr>
          <p:cNvPr id="7" name="object 7"/>
          <p:cNvGraphicFramePr>
            <a:graphicFrameLocks noGrp="1"/>
          </p:cNvGraphicFramePr>
          <p:nvPr/>
        </p:nvGraphicFramePr>
        <p:xfrm>
          <a:off x="6527800" y="2227326"/>
          <a:ext cx="1515744" cy="4526020"/>
        </p:xfrm>
        <a:graphic>
          <a:graphicData uri="http://schemas.openxmlformats.org/drawingml/2006/table">
            <a:tbl>
              <a:tblPr firstRow="1" bandRow="1">
                <a:tableStyleId>{2D5ABB26-0587-4C30-8999-92F81FD0307C}</a:tableStyleId>
              </a:tblPr>
              <a:tblGrid>
                <a:gridCol w="628650">
                  <a:extLst>
                    <a:ext uri="{9D8B030D-6E8A-4147-A177-3AD203B41FA5}">
                      <a16:colId xmlns:a16="http://schemas.microsoft.com/office/drawing/2014/main" val="20000"/>
                    </a:ext>
                  </a:extLst>
                </a:gridCol>
                <a:gridCol w="887094">
                  <a:extLst>
                    <a:ext uri="{9D8B030D-6E8A-4147-A177-3AD203B41FA5}">
                      <a16:colId xmlns:a16="http://schemas.microsoft.com/office/drawing/2014/main" val="20001"/>
                    </a:ext>
                  </a:extLst>
                </a:gridCol>
              </a:tblGrid>
              <a:tr h="502920">
                <a:tc>
                  <a:txBody>
                    <a:bodyPr/>
                    <a:lstStyle/>
                    <a:p>
                      <a:pPr marR="83820" algn="r">
                        <a:lnSpc>
                          <a:spcPct val="100000"/>
                        </a:lnSpc>
                        <a:spcBef>
                          <a:spcPts val="244"/>
                        </a:spcBef>
                      </a:pPr>
                      <a:r>
                        <a:rPr sz="1800" b="1" spc="-5" dirty="0">
                          <a:latin typeface="Calibri"/>
                          <a:cs typeface="Calibri"/>
                        </a:rPr>
                        <a:t>VPN</a:t>
                      </a:r>
                      <a:endParaRPr sz="1800">
                        <a:latin typeface="Calibri"/>
                        <a:cs typeface="Calibri"/>
                      </a:endParaRPr>
                    </a:p>
                  </a:txBody>
                  <a:tcPr marL="0" marR="0" marT="31114" marB="0">
                    <a:lnL w="12700">
                      <a:solidFill>
                        <a:srgbClr val="FFFFFF"/>
                      </a:solidFill>
                      <a:prstDash val="solid"/>
                    </a:lnL>
                    <a:lnT w="12700">
                      <a:solidFill>
                        <a:srgbClr val="FFFFFF"/>
                      </a:solidFill>
                      <a:prstDash val="solid"/>
                    </a:lnT>
                    <a:lnB w="38100">
                      <a:solidFill>
                        <a:srgbClr val="FFFFFF"/>
                      </a:solidFill>
                      <a:prstDash val="solid"/>
                    </a:lnB>
                  </a:tcPr>
                </a:tc>
                <a:tc>
                  <a:txBody>
                    <a:bodyPr/>
                    <a:lstStyle/>
                    <a:p>
                      <a:pPr marL="104775">
                        <a:lnSpc>
                          <a:spcPct val="100000"/>
                        </a:lnSpc>
                        <a:spcBef>
                          <a:spcPts val="244"/>
                        </a:spcBef>
                      </a:pPr>
                      <a:r>
                        <a:rPr sz="1800" b="1" spc="-20" dirty="0">
                          <a:latin typeface="Calibri"/>
                          <a:cs typeface="Calibri"/>
                        </a:rPr>
                        <a:t>P1-VAS</a:t>
                      </a:r>
                      <a:endParaRPr sz="1800">
                        <a:latin typeface="Calibri"/>
                        <a:cs typeface="Calibri"/>
                      </a:endParaRPr>
                    </a:p>
                  </a:txBody>
                  <a:tcPr marL="0" marR="0" marT="31114" marB="0">
                    <a:lnB w="12700">
                      <a:solidFill>
                        <a:srgbClr val="000000"/>
                      </a:solidFill>
                      <a:prstDash val="solid"/>
                    </a:lnB>
                  </a:tcPr>
                </a:tc>
                <a:extLst>
                  <a:ext uri="{0D108BD9-81ED-4DB2-BD59-A6C34878D82A}">
                    <a16:rowId xmlns:a16="http://schemas.microsoft.com/office/drawing/2014/main" val="10000"/>
                  </a:ext>
                </a:extLst>
              </a:tr>
              <a:tr h="502919">
                <a:tc>
                  <a:txBody>
                    <a:bodyPr/>
                    <a:lstStyle/>
                    <a:p>
                      <a:pPr marR="83185" algn="r">
                        <a:lnSpc>
                          <a:spcPct val="100000"/>
                        </a:lnSpc>
                        <a:spcBef>
                          <a:spcPts val="245"/>
                        </a:spcBef>
                      </a:pPr>
                      <a:r>
                        <a:rPr sz="1800" dirty="0">
                          <a:latin typeface="Calibri"/>
                          <a:cs typeface="Calibri"/>
                        </a:rPr>
                        <a:t>0</a:t>
                      </a:r>
                      <a:endParaRPr sz="1800">
                        <a:latin typeface="Calibri"/>
                        <a:cs typeface="Calibri"/>
                      </a:endParaRPr>
                    </a:p>
                  </a:txBody>
                  <a:tcPr marL="0" marR="0" marT="31115" marB="0">
                    <a:lnL w="12700">
                      <a:solidFill>
                        <a:srgbClr val="FFFFFF"/>
                      </a:solidFill>
                      <a:prstDash val="solid"/>
                    </a:lnL>
                    <a:lnR w="12700">
                      <a:solidFill>
                        <a:srgbClr val="000000"/>
                      </a:solidFill>
                      <a:prstDash val="solid"/>
                    </a:lnR>
                    <a:lnT w="38100">
                      <a:solidFill>
                        <a:srgbClr val="FFFFFF"/>
                      </a:solidFill>
                      <a:prstDash val="solid"/>
                    </a:lnT>
                    <a:lnB w="12700">
                      <a:solidFill>
                        <a:srgbClr val="FFFFFF"/>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99"/>
                    </a:solidFill>
                  </a:tcPr>
                </a:tc>
                <a:extLst>
                  <a:ext uri="{0D108BD9-81ED-4DB2-BD59-A6C34878D82A}">
                    <a16:rowId xmlns:a16="http://schemas.microsoft.com/office/drawing/2014/main" val="10001"/>
                  </a:ext>
                </a:extLst>
              </a:tr>
              <a:tr h="502920">
                <a:tc>
                  <a:txBody>
                    <a:bodyPr/>
                    <a:lstStyle/>
                    <a:p>
                      <a:pPr marR="83185" algn="r">
                        <a:lnSpc>
                          <a:spcPct val="100000"/>
                        </a:lnSpc>
                        <a:spcBef>
                          <a:spcPts val="245"/>
                        </a:spcBef>
                      </a:pPr>
                      <a:r>
                        <a:rPr sz="1800" dirty="0">
                          <a:latin typeface="Calibri"/>
                          <a:cs typeface="Calibri"/>
                        </a:rPr>
                        <a:t>1</a:t>
                      </a:r>
                      <a:endParaRPr sz="1800">
                        <a:latin typeface="Calibri"/>
                        <a:cs typeface="Calibri"/>
                      </a:endParaRPr>
                    </a:p>
                  </a:txBody>
                  <a:tcPr marL="0" marR="0" marT="31115" marB="0">
                    <a:lnL w="12700">
                      <a:solidFill>
                        <a:srgbClr val="FFFFFF"/>
                      </a:solidFill>
                      <a:prstDash val="solid"/>
                    </a:lnL>
                    <a:lnR w="12700">
                      <a:solidFill>
                        <a:srgbClr val="000000"/>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99"/>
                    </a:solidFill>
                  </a:tcPr>
                </a:tc>
                <a:extLst>
                  <a:ext uri="{0D108BD9-81ED-4DB2-BD59-A6C34878D82A}">
                    <a16:rowId xmlns:a16="http://schemas.microsoft.com/office/drawing/2014/main" val="10002"/>
                  </a:ext>
                </a:extLst>
              </a:tr>
              <a:tr h="502793">
                <a:tc>
                  <a:txBody>
                    <a:bodyPr/>
                    <a:lstStyle/>
                    <a:p>
                      <a:pPr marR="83185" algn="r">
                        <a:lnSpc>
                          <a:spcPct val="100000"/>
                        </a:lnSpc>
                        <a:spcBef>
                          <a:spcPts val="245"/>
                        </a:spcBef>
                      </a:pPr>
                      <a:r>
                        <a:rPr sz="1800" dirty="0">
                          <a:latin typeface="Calibri"/>
                          <a:cs typeface="Calibri"/>
                        </a:rPr>
                        <a:t>2</a:t>
                      </a:r>
                      <a:endParaRPr sz="1800">
                        <a:latin typeface="Calibri"/>
                        <a:cs typeface="Calibri"/>
                      </a:endParaRPr>
                    </a:p>
                  </a:txBody>
                  <a:tcPr marL="0" marR="0" marT="31115" marB="0">
                    <a:lnL w="12700">
                      <a:solidFill>
                        <a:srgbClr val="FFFFFF"/>
                      </a:solidFill>
                      <a:prstDash val="solid"/>
                    </a:lnL>
                    <a:lnR w="12700">
                      <a:solidFill>
                        <a:srgbClr val="000000"/>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99"/>
                    </a:solidFill>
                  </a:tcPr>
                </a:tc>
                <a:extLst>
                  <a:ext uri="{0D108BD9-81ED-4DB2-BD59-A6C34878D82A}">
                    <a16:rowId xmlns:a16="http://schemas.microsoft.com/office/drawing/2014/main" val="10003"/>
                  </a:ext>
                </a:extLst>
              </a:tr>
              <a:tr h="502919">
                <a:tc>
                  <a:txBody>
                    <a:bodyPr/>
                    <a:lstStyle/>
                    <a:p>
                      <a:pPr marR="83185" algn="r">
                        <a:lnSpc>
                          <a:spcPct val="100000"/>
                        </a:lnSpc>
                        <a:spcBef>
                          <a:spcPts val="245"/>
                        </a:spcBef>
                      </a:pPr>
                      <a:r>
                        <a:rPr sz="1800" dirty="0">
                          <a:latin typeface="Calibri"/>
                          <a:cs typeface="Calibri"/>
                        </a:rPr>
                        <a:t>3</a:t>
                      </a:r>
                      <a:endParaRPr sz="1800">
                        <a:latin typeface="Calibri"/>
                        <a:cs typeface="Calibri"/>
                      </a:endParaRPr>
                    </a:p>
                  </a:txBody>
                  <a:tcPr marL="0" marR="0" marT="31115" marB="0">
                    <a:lnL w="12700">
                      <a:solidFill>
                        <a:srgbClr val="FFFFFF"/>
                      </a:solidFill>
                      <a:prstDash val="solid"/>
                    </a:lnL>
                    <a:lnR w="12700">
                      <a:solidFill>
                        <a:srgbClr val="000000"/>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99"/>
                    </a:solidFill>
                  </a:tcPr>
                </a:tc>
                <a:extLst>
                  <a:ext uri="{0D108BD9-81ED-4DB2-BD59-A6C34878D82A}">
                    <a16:rowId xmlns:a16="http://schemas.microsoft.com/office/drawing/2014/main" val="10004"/>
                  </a:ext>
                </a:extLst>
              </a:tr>
              <a:tr h="502919">
                <a:tc>
                  <a:txBody>
                    <a:bodyPr/>
                    <a:lstStyle/>
                    <a:p>
                      <a:pPr marR="83185" algn="r">
                        <a:lnSpc>
                          <a:spcPct val="100000"/>
                        </a:lnSpc>
                        <a:spcBef>
                          <a:spcPts val="250"/>
                        </a:spcBef>
                      </a:pPr>
                      <a:r>
                        <a:rPr sz="1800" dirty="0">
                          <a:latin typeface="Calibri"/>
                          <a:cs typeface="Calibri"/>
                        </a:rPr>
                        <a:t>4</a:t>
                      </a:r>
                      <a:endParaRPr sz="1800">
                        <a:latin typeface="Calibri"/>
                        <a:cs typeface="Calibri"/>
                      </a:endParaRPr>
                    </a:p>
                  </a:txBody>
                  <a:tcPr marL="0" marR="0" marT="31750" marB="0">
                    <a:lnL w="12700">
                      <a:solidFill>
                        <a:srgbClr val="FFFFFF"/>
                      </a:solidFill>
                      <a:prstDash val="solid"/>
                    </a:lnL>
                    <a:lnR w="12700">
                      <a:solidFill>
                        <a:srgbClr val="000000"/>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99"/>
                    </a:solidFill>
                  </a:tcPr>
                </a:tc>
                <a:extLst>
                  <a:ext uri="{0D108BD9-81ED-4DB2-BD59-A6C34878D82A}">
                    <a16:rowId xmlns:a16="http://schemas.microsoft.com/office/drawing/2014/main" val="10005"/>
                  </a:ext>
                </a:extLst>
              </a:tr>
              <a:tr h="502856">
                <a:tc>
                  <a:txBody>
                    <a:bodyPr/>
                    <a:lstStyle/>
                    <a:p>
                      <a:pPr marR="83185" algn="r">
                        <a:lnSpc>
                          <a:spcPct val="100000"/>
                        </a:lnSpc>
                        <a:spcBef>
                          <a:spcPts val="250"/>
                        </a:spcBef>
                      </a:pPr>
                      <a:r>
                        <a:rPr sz="1800" dirty="0">
                          <a:latin typeface="Calibri"/>
                          <a:cs typeface="Calibri"/>
                        </a:rPr>
                        <a:t>5</a:t>
                      </a:r>
                      <a:endParaRPr sz="1800">
                        <a:latin typeface="Calibri"/>
                        <a:cs typeface="Calibri"/>
                      </a:endParaRPr>
                    </a:p>
                  </a:txBody>
                  <a:tcPr marL="0" marR="0" marT="31750" marB="0">
                    <a:lnL w="12700">
                      <a:solidFill>
                        <a:srgbClr val="FFFFFF"/>
                      </a:solidFill>
                      <a:prstDash val="solid"/>
                    </a:lnL>
                    <a:lnR w="12700">
                      <a:solidFill>
                        <a:srgbClr val="000000"/>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99"/>
                    </a:solidFill>
                  </a:tcPr>
                </a:tc>
                <a:extLst>
                  <a:ext uri="{0D108BD9-81ED-4DB2-BD59-A6C34878D82A}">
                    <a16:rowId xmlns:a16="http://schemas.microsoft.com/office/drawing/2014/main" val="10006"/>
                  </a:ext>
                </a:extLst>
              </a:tr>
              <a:tr h="502894">
                <a:tc>
                  <a:txBody>
                    <a:bodyPr/>
                    <a:lstStyle/>
                    <a:p>
                      <a:pPr marR="83185" algn="r">
                        <a:lnSpc>
                          <a:spcPct val="100000"/>
                        </a:lnSpc>
                        <a:spcBef>
                          <a:spcPts val="250"/>
                        </a:spcBef>
                      </a:pPr>
                      <a:r>
                        <a:rPr sz="1800" dirty="0">
                          <a:latin typeface="Calibri"/>
                          <a:cs typeface="Calibri"/>
                        </a:rPr>
                        <a:t>6</a:t>
                      </a:r>
                      <a:endParaRPr sz="1800">
                        <a:latin typeface="Calibri"/>
                        <a:cs typeface="Calibri"/>
                      </a:endParaRPr>
                    </a:p>
                  </a:txBody>
                  <a:tcPr marL="0" marR="0" marT="31750" marB="0">
                    <a:lnL w="12700">
                      <a:solidFill>
                        <a:srgbClr val="FFFFFF"/>
                      </a:solidFill>
                      <a:prstDash val="solid"/>
                    </a:lnL>
                    <a:lnR w="12700">
                      <a:solidFill>
                        <a:srgbClr val="000000"/>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99"/>
                    </a:solidFill>
                  </a:tcPr>
                </a:tc>
                <a:extLst>
                  <a:ext uri="{0D108BD9-81ED-4DB2-BD59-A6C34878D82A}">
                    <a16:rowId xmlns:a16="http://schemas.microsoft.com/office/drawing/2014/main" val="10007"/>
                  </a:ext>
                </a:extLst>
              </a:tr>
              <a:tr h="502880">
                <a:tc>
                  <a:txBody>
                    <a:bodyPr/>
                    <a:lstStyle/>
                    <a:p>
                      <a:pPr marR="83185" algn="r">
                        <a:lnSpc>
                          <a:spcPct val="100000"/>
                        </a:lnSpc>
                        <a:spcBef>
                          <a:spcPts val="250"/>
                        </a:spcBef>
                      </a:pPr>
                      <a:r>
                        <a:rPr sz="1800" dirty="0">
                          <a:latin typeface="Calibri"/>
                          <a:cs typeface="Calibri"/>
                        </a:rPr>
                        <a:t>7</a:t>
                      </a:r>
                      <a:endParaRPr sz="1800">
                        <a:latin typeface="Calibri"/>
                        <a:cs typeface="Calibri"/>
                      </a:endParaRPr>
                    </a:p>
                  </a:txBody>
                  <a:tcPr marL="0" marR="0" marT="31750" marB="0">
                    <a:lnL w="12700">
                      <a:solidFill>
                        <a:srgbClr val="FFFFFF"/>
                      </a:solidFill>
                      <a:prstDash val="solid"/>
                    </a:lnL>
                    <a:lnR w="12700">
                      <a:solidFill>
                        <a:srgbClr val="000000"/>
                      </a:solidFill>
                      <a:prstDash val="solid"/>
                    </a:lnR>
                    <a:lnT w="12700">
                      <a:solidFill>
                        <a:srgbClr val="FFFFFF"/>
                      </a:solidFill>
                      <a:prstDash val="solid"/>
                    </a:lnT>
                    <a:lnB w="12700">
                      <a:solidFill>
                        <a:srgbClr val="FFFFFF"/>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FF99"/>
                    </a:solidFill>
                  </a:tcPr>
                </a:tc>
                <a:extLst>
                  <a:ext uri="{0D108BD9-81ED-4DB2-BD59-A6C34878D82A}">
                    <a16:rowId xmlns:a16="http://schemas.microsoft.com/office/drawing/2014/main" val="10008"/>
                  </a:ext>
                </a:extLst>
              </a:tr>
            </a:tbl>
          </a:graphicData>
        </a:graphic>
      </p:graphicFrame>
      <p:sp>
        <p:nvSpPr>
          <p:cNvPr id="8" name="object 8"/>
          <p:cNvSpPr txBox="1"/>
          <p:nvPr/>
        </p:nvSpPr>
        <p:spPr>
          <a:xfrm>
            <a:off x="1825498" y="4579621"/>
            <a:ext cx="241300" cy="227329"/>
          </a:xfrm>
          <a:prstGeom prst="rect">
            <a:avLst/>
          </a:prstGeom>
        </p:spPr>
        <p:txBody>
          <a:bodyPr vert="horz" wrap="square" lIns="0" tIns="0" rIns="0" bIns="0" rtlCol="0">
            <a:spAutoFit/>
          </a:bodyPr>
          <a:lstStyle/>
          <a:p>
            <a:pPr>
              <a:lnSpc>
                <a:spcPts val="1764"/>
              </a:lnSpc>
            </a:pPr>
            <a:r>
              <a:rPr sz="1600" spc="-125" dirty="0">
                <a:latin typeface="Arial"/>
                <a:cs typeface="Arial"/>
              </a:rPr>
              <a:t>VA</a:t>
            </a:r>
            <a:endParaRPr sz="1600">
              <a:latin typeface="Arial"/>
              <a:cs typeface="Arial"/>
            </a:endParaRPr>
          </a:p>
        </p:txBody>
      </p:sp>
      <p:grpSp>
        <p:nvGrpSpPr>
          <p:cNvPr id="9" name="object 9"/>
          <p:cNvGrpSpPr/>
          <p:nvPr/>
        </p:nvGrpSpPr>
        <p:grpSpPr>
          <a:xfrm>
            <a:off x="56197" y="2578417"/>
            <a:ext cx="1699895" cy="1990725"/>
            <a:chOff x="56197" y="2578417"/>
            <a:chExt cx="1699895" cy="1990725"/>
          </a:xfrm>
        </p:grpSpPr>
        <p:sp>
          <p:nvSpPr>
            <p:cNvPr id="10" name="object 10"/>
            <p:cNvSpPr/>
            <p:nvPr/>
          </p:nvSpPr>
          <p:spPr>
            <a:xfrm>
              <a:off x="950976" y="2583179"/>
              <a:ext cx="800100" cy="381000"/>
            </a:xfrm>
            <a:custGeom>
              <a:avLst/>
              <a:gdLst/>
              <a:ahLst/>
              <a:cxnLst/>
              <a:rect l="l" t="t" r="r" b="b"/>
              <a:pathLst>
                <a:path w="800100" h="381000">
                  <a:moveTo>
                    <a:pt x="800100" y="0"/>
                  </a:moveTo>
                  <a:lnTo>
                    <a:pt x="0" y="0"/>
                  </a:lnTo>
                  <a:lnTo>
                    <a:pt x="0" y="381000"/>
                  </a:lnTo>
                  <a:lnTo>
                    <a:pt x="800100" y="381000"/>
                  </a:lnTo>
                  <a:lnTo>
                    <a:pt x="800100" y="0"/>
                  </a:lnTo>
                  <a:close/>
                </a:path>
              </a:pathLst>
            </a:custGeom>
            <a:solidFill>
              <a:srgbClr val="DDDDDD"/>
            </a:solidFill>
          </p:spPr>
          <p:txBody>
            <a:bodyPr wrap="square" lIns="0" tIns="0" rIns="0" bIns="0" rtlCol="0"/>
            <a:lstStyle/>
            <a:p>
              <a:endParaRPr/>
            </a:p>
          </p:txBody>
        </p:sp>
        <p:sp>
          <p:nvSpPr>
            <p:cNvPr id="11" name="object 11"/>
            <p:cNvSpPr/>
            <p:nvPr/>
          </p:nvSpPr>
          <p:spPr>
            <a:xfrm>
              <a:off x="950976" y="2583179"/>
              <a:ext cx="800100" cy="381000"/>
            </a:xfrm>
            <a:custGeom>
              <a:avLst/>
              <a:gdLst/>
              <a:ahLst/>
              <a:cxnLst/>
              <a:rect l="l" t="t" r="r" b="b"/>
              <a:pathLst>
                <a:path w="800100" h="381000">
                  <a:moveTo>
                    <a:pt x="0" y="381000"/>
                  </a:moveTo>
                  <a:lnTo>
                    <a:pt x="800100" y="381000"/>
                  </a:lnTo>
                  <a:lnTo>
                    <a:pt x="800100" y="0"/>
                  </a:lnTo>
                  <a:lnTo>
                    <a:pt x="0" y="0"/>
                  </a:lnTo>
                  <a:lnTo>
                    <a:pt x="0" y="381000"/>
                  </a:lnTo>
                  <a:close/>
                </a:path>
              </a:pathLst>
            </a:custGeom>
            <a:ln w="9144">
              <a:solidFill>
                <a:srgbClr val="000000"/>
              </a:solidFill>
            </a:ln>
          </p:spPr>
          <p:txBody>
            <a:bodyPr wrap="square" lIns="0" tIns="0" rIns="0" bIns="0" rtlCol="0"/>
            <a:lstStyle/>
            <a:p>
              <a:endParaRPr/>
            </a:p>
          </p:txBody>
        </p:sp>
        <p:sp>
          <p:nvSpPr>
            <p:cNvPr id="12" name="object 12"/>
            <p:cNvSpPr/>
            <p:nvPr/>
          </p:nvSpPr>
          <p:spPr>
            <a:xfrm>
              <a:off x="239268" y="2583179"/>
              <a:ext cx="701040" cy="381000"/>
            </a:xfrm>
            <a:custGeom>
              <a:avLst/>
              <a:gdLst/>
              <a:ahLst/>
              <a:cxnLst/>
              <a:rect l="l" t="t" r="r" b="b"/>
              <a:pathLst>
                <a:path w="701040" h="381000">
                  <a:moveTo>
                    <a:pt x="701040" y="0"/>
                  </a:moveTo>
                  <a:lnTo>
                    <a:pt x="0" y="0"/>
                  </a:lnTo>
                  <a:lnTo>
                    <a:pt x="0" y="381000"/>
                  </a:lnTo>
                  <a:lnTo>
                    <a:pt x="701040" y="381000"/>
                  </a:lnTo>
                  <a:lnTo>
                    <a:pt x="701040" y="0"/>
                  </a:lnTo>
                  <a:close/>
                </a:path>
              </a:pathLst>
            </a:custGeom>
            <a:solidFill>
              <a:srgbClr val="CCFF99"/>
            </a:solidFill>
          </p:spPr>
          <p:txBody>
            <a:bodyPr wrap="square" lIns="0" tIns="0" rIns="0" bIns="0" rtlCol="0"/>
            <a:lstStyle/>
            <a:p>
              <a:endParaRPr/>
            </a:p>
          </p:txBody>
        </p:sp>
        <p:sp>
          <p:nvSpPr>
            <p:cNvPr id="13" name="object 13"/>
            <p:cNvSpPr/>
            <p:nvPr/>
          </p:nvSpPr>
          <p:spPr>
            <a:xfrm>
              <a:off x="239268" y="2583179"/>
              <a:ext cx="701040" cy="381000"/>
            </a:xfrm>
            <a:custGeom>
              <a:avLst/>
              <a:gdLst/>
              <a:ahLst/>
              <a:cxnLst/>
              <a:rect l="l" t="t" r="r" b="b"/>
              <a:pathLst>
                <a:path w="701040" h="381000">
                  <a:moveTo>
                    <a:pt x="0" y="381000"/>
                  </a:moveTo>
                  <a:lnTo>
                    <a:pt x="701040" y="381000"/>
                  </a:lnTo>
                  <a:lnTo>
                    <a:pt x="701040" y="0"/>
                  </a:lnTo>
                  <a:lnTo>
                    <a:pt x="0" y="0"/>
                  </a:lnTo>
                  <a:lnTo>
                    <a:pt x="0" y="381000"/>
                  </a:lnTo>
                  <a:close/>
                </a:path>
              </a:pathLst>
            </a:custGeom>
            <a:ln w="9144">
              <a:solidFill>
                <a:srgbClr val="000000"/>
              </a:solidFill>
            </a:ln>
          </p:spPr>
          <p:txBody>
            <a:bodyPr wrap="square" lIns="0" tIns="0" rIns="0" bIns="0" rtlCol="0"/>
            <a:lstStyle/>
            <a:p>
              <a:endParaRPr/>
            </a:p>
          </p:txBody>
        </p:sp>
        <p:sp>
          <p:nvSpPr>
            <p:cNvPr id="14" name="object 14"/>
            <p:cNvSpPr/>
            <p:nvPr/>
          </p:nvSpPr>
          <p:spPr>
            <a:xfrm>
              <a:off x="1295273" y="2964941"/>
              <a:ext cx="111760" cy="1219200"/>
            </a:xfrm>
            <a:custGeom>
              <a:avLst/>
              <a:gdLst/>
              <a:ahLst/>
              <a:cxnLst/>
              <a:rect l="l" t="t" r="r" b="b"/>
              <a:pathLst>
                <a:path w="111759" h="1219200">
                  <a:moveTo>
                    <a:pt x="11049" y="1112012"/>
                  </a:moveTo>
                  <a:lnTo>
                    <a:pt x="6350" y="1114806"/>
                  </a:lnTo>
                  <a:lnTo>
                    <a:pt x="1524" y="1117600"/>
                  </a:lnTo>
                  <a:lnTo>
                    <a:pt x="0" y="1123696"/>
                  </a:lnTo>
                  <a:lnTo>
                    <a:pt x="2793" y="1128395"/>
                  </a:lnTo>
                  <a:lnTo>
                    <a:pt x="55753" y="1219200"/>
                  </a:lnTo>
                  <a:lnTo>
                    <a:pt x="67159" y="1199642"/>
                  </a:lnTo>
                  <a:lnTo>
                    <a:pt x="45846" y="1199642"/>
                  </a:lnTo>
                  <a:lnTo>
                    <a:pt x="45846" y="1162993"/>
                  </a:lnTo>
                  <a:lnTo>
                    <a:pt x="19812" y="1118362"/>
                  </a:lnTo>
                  <a:lnTo>
                    <a:pt x="17145" y="1113663"/>
                  </a:lnTo>
                  <a:lnTo>
                    <a:pt x="11049" y="1112012"/>
                  </a:lnTo>
                  <a:close/>
                </a:path>
                <a:path w="111759" h="1219200">
                  <a:moveTo>
                    <a:pt x="45846" y="1162993"/>
                  </a:moveTo>
                  <a:lnTo>
                    <a:pt x="45846" y="1199642"/>
                  </a:lnTo>
                  <a:lnTo>
                    <a:pt x="65659" y="1199642"/>
                  </a:lnTo>
                  <a:lnTo>
                    <a:pt x="65659" y="1194562"/>
                  </a:lnTo>
                  <a:lnTo>
                    <a:pt x="47243" y="1194562"/>
                  </a:lnTo>
                  <a:lnTo>
                    <a:pt x="55753" y="1179975"/>
                  </a:lnTo>
                  <a:lnTo>
                    <a:pt x="45846" y="1162993"/>
                  </a:lnTo>
                  <a:close/>
                </a:path>
                <a:path w="111759" h="1219200">
                  <a:moveTo>
                    <a:pt x="100457" y="1112012"/>
                  </a:moveTo>
                  <a:lnTo>
                    <a:pt x="94361" y="1113663"/>
                  </a:lnTo>
                  <a:lnTo>
                    <a:pt x="91693" y="1118362"/>
                  </a:lnTo>
                  <a:lnTo>
                    <a:pt x="65659" y="1162993"/>
                  </a:lnTo>
                  <a:lnTo>
                    <a:pt x="65659" y="1199642"/>
                  </a:lnTo>
                  <a:lnTo>
                    <a:pt x="67159" y="1199642"/>
                  </a:lnTo>
                  <a:lnTo>
                    <a:pt x="108712" y="1128395"/>
                  </a:lnTo>
                  <a:lnTo>
                    <a:pt x="111506" y="1123696"/>
                  </a:lnTo>
                  <a:lnTo>
                    <a:pt x="109982" y="1117600"/>
                  </a:lnTo>
                  <a:lnTo>
                    <a:pt x="105156" y="1114806"/>
                  </a:lnTo>
                  <a:lnTo>
                    <a:pt x="100457" y="1112012"/>
                  </a:lnTo>
                  <a:close/>
                </a:path>
                <a:path w="111759" h="1219200">
                  <a:moveTo>
                    <a:pt x="55753" y="1179975"/>
                  </a:moveTo>
                  <a:lnTo>
                    <a:pt x="47243" y="1194562"/>
                  </a:lnTo>
                  <a:lnTo>
                    <a:pt x="64262" y="1194562"/>
                  </a:lnTo>
                  <a:lnTo>
                    <a:pt x="55753" y="1179975"/>
                  </a:lnTo>
                  <a:close/>
                </a:path>
                <a:path w="111759" h="1219200">
                  <a:moveTo>
                    <a:pt x="65659" y="1162993"/>
                  </a:moveTo>
                  <a:lnTo>
                    <a:pt x="55753" y="1179975"/>
                  </a:lnTo>
                  <a:lnTo>
                    <a:pt x="64262" y="1194562"/>
                  </a:lnTo>
                  <a:lnTo>
                    <a:pt x="65659" y="1194562"/>
                  </a:lnTo>
                  <a:lnTo>
                    <a:pt x="65659" y="1162993"/>
                  </a:lnTo>
                  <a:close/>
                </a:path>
                <a:path w="111759" h="1219200">
                  <a:moveTo>
                    <a:pt x="65659" y="0"/>
                  </a:moveTo>
                  <a:lnTo>
                    <a:pt x="45846" y="0"/>
                  </a:lnTo>
                  <a:lnTo>
                    <a:pt x="45846" y="1162993"/>
                  </a:lnTo>
                  <a:lnTo>
                    <a:pt x="55753" y="1179975"/>
                  </a:lnTo>
                  <a:lnTo>
                    <a:pt x="65659" y="1162993"/>
                  </a:lnTo>
                  <a:lnTo>
                    <a:pt x="65659" y="0"/>
                  </a:lnTo>
                  <a:close/>
                </a:path>
              </a:pathLst>
            </a:custGeom>
            <a:solidFill>
              <a:srgbClr val="000000"/>
            </a:solidFill>
          </p:spPr>
          <p:txBody>
            <a:bodyPr wrap="square" lIns="0" tIns="0" rIns="0" bIns="0" rtlCol="0"/>
            <a:lstStyle/>
            <a:p>
              <a:endParaRPr/>
            </a:p>
          </p:txBody>
        </p:sp>
        <p:sp>
          <p:nvSpPr>
            <p:cNvPr id="15" name="object 15"/>
            <p:cNvSpPr/>
            <p:nvPr/>
          </p:nvSpPr>
          <p:spPr>
            <a:xfrm>
              <a:off x="950976" y="4183379"/>
              <a:ext cx="800100" cy="381000"/>
            </a:xfrm>
            <a:custGeom>
              <a:avLst/>
              <a:gdLst/>
              <a:ahLst/>
              <a:cxnLst/>
              <a:rect l="l" t="t" r="r" b="b"/>
              <a:pathLst>
                <a:path w="800100" h="381000">
                  <a:moveTo>
                    <a:pt x="800100" y="0"/>
                  </a:moveTo>
                  <a:lnTo>
                    <a:pt x="0" y="0"/>
                  </a:lnTo>
                  <a:lnTo>
                    <a:pt x="0" y="381000"/>
                  </a:lnTo>
                  <a:lnTo>
                    <a:pt x="800100" y="381000"/>
                  </a:lnTo>
                  <a:lnTo>
                    <a:pt x="800100" y="0"/>
                  </a:lnTo>
                  <a:close/>
                </a:path>
              </a:pathLst>
            </a:custGeom>
            <a:solidFill>
              <a:srgbClr val="DDDDDD"/>
            </a:solidFill>
          </p:spPr>
          <p:txBody>
            <a:bodyPr wrap="square" lIns="0" tIns="0" rIns="0" bIns="0" rtlCol="0"/>
            <a:lstStyle/>
            <a:p>
              <a:endParaRPr/>
            </a:p>
          </p:txBody>
        </p:sp>
        <p:sp>
          <p:nvSpPr>
            <p:cNvPr id="16" name="object 16"/>
            <p:cNvSpPr/>
            <p:nvPr/>
          </p:nvSpPr>
          <p:spPr>
            <a:xfrm>
              <a:off x="950976" y="4183379"/>
              <a:ext cx="800100" cy="381000"/>
            </a:xfrm>
            <a:custGeom>
              <a:avLst/>
              <a:gdLst/>
              <a:ahLst/>
              <a:cxnLst/>
              <a:rect l="l" t="t" r="r" b="b"/>
              <a:pathLst>
                <a:path w="800100" h="381000">
                  <a:moveTo>
                    <a:pt x="0" y="381000"/>
                  </a:moveTo>
                  <a:lnTo>
                    <a:pt x="800100" y="381000"/>
                  </a:lnTo>
                  <a:lnTo>
                    <a:pt x="800100" y="0"/>
                  </a:lnTo>
                  <a:lnTo>
                    <a:pt x="0" y="0"/>
                  </a:lnTo>
                  <a:lnTo>
                    <a:pt x="0" y="381000"/>
                  </a:lnTo>
                  <a:close/>
                </a:path>
              </a:pathLst>
            </a:custGeom>
            <a:ln w="9144">
              <a:solidFill>
                <a:srgbClr val="000000"/>
              </a:solidFill>
            </a:ln>
          </p:spPr>
          <p:txBody>
            <a:bodyPr wrap="square" lIns="0" tIns="0" rIns="0" bIns="0" rtlCol="0"/>
            <a:lstStyle/>
            <a:p>
              <a:endParaRPr/>
            </a:p>
          </p:txBody>
        </p:sp>
        <p:sp>
          <p:nvSpPr>
            <p:cNvPr id="17" name="object 17"/>
            <p:cNvSpPr/>
            <p:nvPr/>
          </p:nvSpPr>
          <p:spPr>
            <a:xfrm>
              <a:off x="60960" y="4183379"/>
              <a:ext cx="885825" cy="381000"/>
            </a:xfrm>
            <a:custGeom>
              <a:avLst/>
              <a:gdLst/>
              <a:ahLst/>
              <a:cxnLst/>
              <a:rect l="l" t="t" r="r" b="b"/>
              <a:pathLst>
                <a:path w="885825" h="381000">
                  <a:moveTo>
                    <a:pt x="885444" y="0"/>
                  </a:moveTo>
                  <a:lnTo>
                    <a:pt x="0" y="0"/>
                  </a:lnTo>
                  <a:lnTo>
                    <a:pt x="0" y="381000"/>
                  </a:lnTo>
                  <a:lnTo>
                    <a:pt x="885444" y="381000"/>
                  </a:lnTo>
                  <a:lnTo>
                    <a:pt x="885444" y="0"/>
                  </a:lnTo>
                  <a:close/>
                </a:path>
              </a:pathLst>
            </a:custGeom>
            <a:solidFill>
              <a:srgbClr val="FFFFCC"/>
            </a:solidFill>
          </p:spPr>
          <p:txBody>
            <a:bodyPr wrap="square" lIns="0" tIns="0" rIns="0" bIns="0" rtlCol="0"/>
            <a:lstStyle/>
            <a:p>
              <a:endParaRPr/>
            </a:p>
          </p:txBody>
        </p:sp>
        <p:sp>
          <p:nvSpPr>
            <p:cNvPr id="18" name="object 18"/>
            <p:cNvSpPr/>
            <p:nvPr/>
          </p:nvSpPr>
          <p:spPr>
            <a:xfrm>
              <a:off x="60960" y="4183379"/>
              <a:ext cx="885825" cy="381000"/>
            </a:xfrm>
            <a:custGeom>
              <a:avLst/>
              <a:gdLst/>
              <a:ahLst/>
              <a:cxnLst/>
              <a:rect l="l" t="t" r="r" b="b"/>
              <a:pathLst>
                <a:path w="885825" h="381000">
                  <a:moveTo>
                    <a:pt x="0" y="381000"/>
                  </a:moveTo>
                  <a:lnTo>
                    <a:pt x="885444" y="381000"/>
                  </a:lnTo>
                  <a:lnTo>
                    <a:pt x="885444" y="0"/>
                  </a:lnTo>
                  <a:lnTo>
                    <a:pt x="0" y="0"/>
                  </a:lnTo>
                  <a:lnTo>
                    <a:pt x="0" y="381000"/>
                  </a:lnTo>
                  <a:close/>
                </a:path>
              </a:pathLst>
            </a:custGeom>
            <a:ln w="9144">
              <a:solidFill>
                <a:srgbClr val="000000"/>
              </a:solidFill>
            </a:ln>
          </p:spPr>
          <p:txBody>
            <a:bodyPr wrap="square" lIns="0" tIns="0" rIns="0" bIns="0" rtlCol="0"/>
            <a:lstStyle/>
            <a:p>
              <a:endParaRPr/>
            </a:p>
          </p:txBody>
        </p:sp>
        <p:sp>
          <p:nvSpPr>
            <p:cNvPr id="19" name="object 19"/>
            <p:cNvSpPr/>
            <p:nvPr/>
          </p:nvSpPr>
          <p:spPr>
            <a:xfrm>
              <a:off x="96012" y="3268979"/>
              <a:ext cx="984885" cy="533400"/>
            </a:xfrm>
            <a:custGeom>
              <a:avLst/>
              <a:gdLst/>
              <a:ahLst/>
              <a:cxnLst/>
              <a:rect l="l" t="t" r="r" b="b"/>
              <a:pathLst>
                <a:path w="984885" h="533400">
                  <a:moveTo>
                    <a:pt x="895604" y="0"/>
                  </a:moveTo>
                  <a:lnTo>
                    <a:pt x="88900" y="0"/>
                  </a:lnTo>
                  <a:lnTo>
                    <a:pt x="54296" y="6979"/>
                  </a:lnTo>
                  <a:lnTo>
                    <a:pt x="26038" y="26019"/>
                  </a:lnTo>
                  <a:lnTo>
                    <a:pt x="6986" y="54274"/>
                  </a:lnTo>
                  <a:lnTo>
                    <a:pt x="0" y="88900"/>
                  </a:lnTo>
                  <a:lnTo>
                    <a:pt x="0" y="444500"/>
                  </a:lnTo>
                  <a:lnTo>
                    <a:pt x="6986" y="479125"/>
                  </a:lnTo>
                  <a:lnTo>
                    <a:pt x="26038" y="507380"/>
                  </a:lnTo>
                  <a:lnTo>
                    <a:pt x="54296" y="526420"/>
                  </a:lnTo>
                  <a:lnTo>
                    <a:pt x="88900" y="533400"/>
                  </a:lnTo>
                  <a:lnTo>
                    <a:pt x="895604" y="533400"/>
                  </a:lnTo>
                  <a:lnTo>
                    <a:pt x="930207" y="526420"/>
                  </a:lnTo>
                  <a:lnTo>
                    <a:pt x="958465" y="507380"/>
                  </a:lnTo>
                  <a:lnTo>
                    <a:pt x="977517" y="479125"/>
                  </a:lnTo>
                  <a:lnTo>
                    <a:pt x="984504" y="444500"/>
                  </a:lnTo>
                  <a:lnTo>
                    <a:pt x="984504" y="88900"/>
                  </a:lnTo>
                  <a:lnTo>
                    <a:pt x="977517" y="54274"/>
                  </a:lnTo>
                  <a:lnTo>
                    <a:pt x="958465" y="26019"/>
                  </a:lnTo>
                  <a:lnTo>
                    <a:pt x="930207" y="6979"/>
                  </a:lnTo>
                  <a:lnTo>
                    <a:pt x="895604" y="0"/>
                  </a:lnTo>
                  <a:close/>
                </a:path>
              </a:pathLst>
            </a:custGeom>
            <a:solidFill>
              <a:srgbClr val="CCEBFF"/>
            </a:solidFill>
          </p:spPr>
          <p:txBody>
            <a:bodyPr wrap="square" lIns="0" tIns="0" rIns="0" bIns="0" rtlCol="0"/>
            <a:lstStyle/>
            <a:p>
              <a:endParaRPr/>
            </a:p>
          </p:txBody>
        </p:sp>
        <p:sp>
          <p:nvSpPr>
            <p:cNvPr id="20" name="object 20"/>
            <p:cNvSpPr/>
            <p:nvPr/>
          </p:nvSpPr>
          <p:spPr>
            <a:xfrm>
              <a:off x="96012" y="3268979"/>
              <a:ext cx="984885" cy="533400"/>
            </a:xfrm>
            <a:custGeom>
              <a:avLst/>
              <a:gdLst/>
              <a:ahLst/>
              <a:cxnLst/>
              <a:rect l="l" t="t" r="r" b="b"/>
              <a:pathLst>
                <a:path w="984885" h="533400">
                  <a:moveTo>
                    <a:pt x="0" y="88900"/>
                  </a:moveTo>
                  <a:lnTo>
                    <a:pt x="6986" y="54274"/>
                  </a:lnTo>
                  <a:lnTo>
                    <a:pt x="26038" y="26019"/>
                  </a:lnTo>
                  <a:lnTo>
                    <a:pt x="54296" y="6979"/>
                  </a:lnTo>
                  <a:lnTo>
                    <a:pt x="88900" y="0"/>
                  </a:lnTo>
                  <a:lnTo>
                    <a:pt x="895604" y="0"/>
                  </a:lnTo>
                  <a:lnTo>
                    <a:pt x="930207" y="6979"/>
                  </a:lnTo>
                  <a:lnTo>
                    <a:pt x="958465" y="26019"/>
                  </a:lnTo>
                  <a:lnTo>
                    <a:pt x="977517" y="54274"/>
                  </a:lnTo>
                  <a:lnTo>
                    <a:pt x="984504" y="88900"/>
                  </a:lnTo>
                  <a:lnTo>
                    <a:pt x="984504" y="444500"/>
                  </a:lnTo>
                  <a:lnTo>
                    <a:pt x="977517" y="479125"/>
                  </a:lnTo>
                  <a:lnTo>
                    <a:pt x="958465" y="507380"/>
                  </a:lnTo>
                  <a:lnTo>
                    <a:pt x="930207" y="526420"/>
                  </a:lnTo>
                  <a:lnTo>
                    <a:pt x="895604" y="533400"/>
                  </a:lnTo>
                  <a:lnTo>
                    <a:pt x="88900" y="533400"/>
                  </a:lnTo>
                  <a:lnTo>
                    <a:pt x="54296" y="526420"/>
                  </a:lnTo>
                  <a:lnTo>
                    <a:pt x="26038" y="507380"/>
                  </a:lnTo>
                  <a:lnTo>
                    <a:pt x="6986" y="479125"/>
                  </a:lnTo>
                  <a:lnTo>
                    <a:pt x="0" y="444500"/>
                  </a:lnTo>
                  <a:lnTo>
                    <a:pt x="0" y="88900"/>
                  </a:lnTo>
                  <a:close/>
                </a:path>
              </a:pathLst>
            </a:custGeom>
            <a:ln w="9144">
              <a:solidFill>
                <a:srgbClr val="000000"/>
              </a:solidFill>
            </a:ln>
          </p:spPr>
          <p:txBody>
            <a:bodyPr wrap="square" lIns="0" tIns="0" rIns="0" bIns="0" rtlCol="0"/>
            <a:lstStyle/>
            <a:p>
              <a:endParaRPr/>
            </a:p>
          </p:txBody>
        </p:sp>
      </p:grpSp>
      <p:sp>
        <p:nvSpPr>
          <p:cNvPr id="21" name="object 21"/>
          <p:cNvSpPr txBox="1"/>
          <p:nvPr/>
        </p:nvSpPr>
        <p:spPr>
          <a:xfrm>
            <a:off x="367385" y="3322446"/>
            <a:ext cx="441959" cy="239395"/>
          </a:xfrm>
          <a:prstGeom prst="rect">
            <a:avLst/>
          </a:prstGeom>
        </p:spPr>
        <p:txBody>
          <a:bodyPr vert="horz" wrap="square" lIns="0" tIns="13335" rIns="0" bIns="0" rtlCol="0">
            <a:spAutoFit/>
          </a:bodyPr>
          <a:lstStyle/>
          <a:p>
            <a:pPr marL="12700">
              <a:lnSpc>
                <a:spcPct val="100000"/>
              </a:lnSpc>
              <a:spcBef>
                <a:spcPts val="105"/>
              </a:spcBef>
            </a:pPr>
            <a:r>
              <a:rPr sz="1400" spc="-5" dirty="0">
                <a:latin typeface="Arial"/>
                <a:cs typeface="Arial"/>
              </a:rPr>
              <a:t>Page</a:t>
            </a:r>
            <a:endParaRPr sz="1400">
              <a:latin typeface="Arial"/>
              <a:cs typeface="Arial"/>
            </a:endParaRPr>
          </a:p>
        </p:txBody>
      </p:sp>
      <p:grpSp>
        <p:nvGrpSpPr>
          <p:cNvPr id="22" name="object 22"/>
          <p:cNvGrpSpPr/>
          <p:nvPr/>
        </p:nvGrpSpPr>
        <p:grpSpPr>
          <a:xfrm>
            <a:off x="471423" y="2220086"/>
            <a:ext cx="5226050" cy="4566920"/>
            <a:chOff x="471423" y="2220086"/>
            <a:chExt cx="5226050" cy="4566920"/>
          </a:xfrm>
        </p:grpSpPr>
        <p:sp>
          <p:nvSpPr>
            <p:cNvPr id="23" name="object 23"/>
            <p:cNvSpPr/>
            <p:nvPr/>
          </p:nvSpPr>
          <p:spPr>
            <a:xfrm>
              <a:off x="471424" y="2964941"/>
              <a:ext cx="173990" cy="1219200"/>
            </a:xfrm>
            <a:custGeom>
              <a:avLst/>
              <a:gdLst/>
              <a:ahLst/>
              <a:cxnLst/>
              <a:rect l="l" t="t" r="r" b="b"/>
              <a:pathLst>
                <a:path w="173990" h="1219200">
                  <a:moveTo>
                    <a:pt x="127838" y="840359"/>
                  </a:moveTo>
                  <a:lnTo>
                    <a:pt x="108496" y="836041"/>
                  </a:lnTo>
                  <a:lnTo>
                    <a:pt x="36271" y="1162088"/>
                  </a:lnTo>
                  <a:lnTo>
                    <a:pt x="18872" y="1107821"/>
                  </a:lnTo>
                  <a:lnTo>
                    <a:pt x="13296" y="1104900"/>
                  </a:lnTo>
                  <a:lnTo>
                    <a:pt x="8077" y="1106551"/>
                  </a:lnTo>
                  <a:lnTo>
                    <a:pt x="2870" y="1108329"/>
                  </a:lnTo>
                  <a:lnTo>
                    <a:pt x="0" y="1113790"/>
                  </a:lnTo>
                  <a:lnTo>
                    <a:pt x="1676" y="1119124"/>
                  </a:lnTo>
                  <a:lnTo>
                    <a:pt x="33769" y="1219200"/>
                  </a:lnTo>
                  <a:lnTo>
                    <a:pt x="49504" y="1202182"/>
                  </a:lnTo>
                  <a:lnTo>
                    <a:pt x="105181" y="1141984"/>
                  </a:lnTo>
                  <a:lnTo>
                    <a:pt x="108889" y="1137920"/>
                  </a:lnTo>
                  <a:lnTo>
                    <a:pt x="108635" y="1131697"/>
                  </a:lnTo>
                  <a:lnTo>
                    <a:pt x="100609" y="1124331"/>
                  </a:lnTo>
                  <a:lnTo>
                    <a:pt x="94335" y="1124585"/>
                  </a:lnTo>
                  <a:lnTo>
                    <a:pt x="90627" y="1128522"/>
                  </a:lnTo>
                  <a:lnTo>
                    <a:pt x="55626" y="1166380"/>
                  </a:lnTo>
                  <a:lnTo>
                    <a:pt x="127838" y="840359"/>
                  </a:lnTo>
                  <a:close/>
                </a:path>
                <a:path w="173990" h="1219200">
                  <a:moveTo>
                    <a:pt x="173901" y="209550"/>
                  </a:moveTo>
                  <a:lnTo>
                    <a:pt x="172339" y="203454"/>
                  </a:lnTo>
                  <a:lnTo>
                    <a:pt x="162915" y="197866"/>
                  </a:lnTo>
                  <a:lnTo>
                    <a:pt x="156832" y="199517"/>
                  </a:lnTo>
                  <a:lnTo>
                    <a:pt x="127812" y="248615"/>
                  </a:lnTo>
                  <a:lnTo>
                    <a:pt x="129197" y="0"/>
                  </a:lnTo>
                  <a:lnTo>
                    <a:pt x="109385" y="0"/>
                  </a:lnTo>
                  <a:lnTo>
                    <a:pt x="108000" y="248539"/>
                  </a:lnTo>
                  <a:lnTo>
                    <a:pt x="82270" y="203835"/>
                  </a:lnTo>
                  <a:lnTo>
                    <a:pt x="79540" y="199009"/>
                  </a:lnTo>
                  <a:lnTo>
                    <a:pt x="73482" y="197485"/>
                  </a:lnTo>
                  <a:lnTo>
                    <a:pt x="68745" y="200152"/>
                  </a:lnTo>
                  <a:lnTo>
                    <a:pt x="63995" y="202946"/>
                  </a:lnTo>
                  <a:lnTo>
                    <a:pt x="62369" y="208915"/>
                  </a:lnTo>
                  <a:lnTo>
                    <a:pt x="65100" y="213741"/>
                  </a:lnTo>
                  <a:lnTo>
                    <a:pt x="117602" y="304800"/>
                  </a:lnTo>
                  <a:lnTo>
                    <a:pt x="129146" y="285242"/>
                  </a:lnTo>
                  <a:lnTo>
                    <a:pt x="171107" y="214249"/>
                  </a:lnTo>
                  <a:lnTo>
                    <a:pt x="173901" y="209550"/>
                  </a:lnTo>
                  <a:close/>
                </a:path>
              </a:pathLst>
            </a:custGeom>
            <a:solidFill>
              <a:srgbClr val="000000"/>
            </a:solidFill>
          </p:spPr>
          <p:txBody>
            <a:bodyPr wrap="square" lIns="0" tIns="0" rIns="0" bIns="0" rtlCol="0"/>
            <a:lstStyle/>
            <a:p>
              <a:endParaRPr/>
            </a:p>
          </p:txBody>
        </p:sp>
        <p:sp>
          <p:nvSpPr>
            <p:cNvPr id="24" name="object 24"/>
            <p:cNvSpPr/>
            <p:nvPr/>
          </p:nvSpPr>
          <p:spPr>
            <a:xfrm>
              <a:off x="3855846" y="2735745"/>
              <a:ext cx="792480" cy="502920"/>
            </a:xfrm>
            <a:custGeom>
              <a:avLst/>
              <a:gdLst/>
              <a:ahLst/>
              <a:cxnLst/>
              <a:rect l="l" t="t" r="r" b="b"/>
              <a:pathLst>
                <a:path w="792479" h="502919">
                  <a:moveTo>
                    <a:pt x="792302" y="0"/>
                  </a:moveTo>
                  <a:lnTo>
                    <a:pt x="0" y="0"/>
                  </a:lnTo>
                  <a:lnTo>
                    <a:pt x="0" y="502881"/>
                  </a:lnTo>
                  <a:lnTo>
                    <a:pt x="792302" y="502881"/>
                  </a:lnTo>
                  <a:lnTo>
                    <a:pt x="792302" y="0"/>
                  </a:lnTo>
                  <a:close/>
                </a:path>
              </a:pathLst>
            </a:custGeom>
            <a:solidFill>
              <a:srgbClr val="FFFFCC"/>
            </a:solidFill>
          </p:spPr>
          <p:txBody>
            <a:bodyPr wrap="square" lIns="0" tIns="0" rIns="0" bIns="0" rtlCol="0"/>
            <a:lstStyle/>
            <a:p>
              <a:endParaRPr/>
            </a:p>
          </p:txBody>
        </p:sp>
        <p:sp>
          <p:nvSpPr>
            <p:cNvPr id="25" name="object 25"/>
            <p:cNvSpPr/>
            <p:nvPr/>
          </p:nvSpPr>
          <p:spPr>
            <a:xfrm>
              <a:off x="4648200" y="2735745"/>
              <a:ext cx="1036955" cy="502920"/>
            </a:xfrm>
            <a:custGeom>
              <a:avLst/>
              <a:gdLst/>
              <a:ahLst/>
              <a:cxnLst/>
              <a:rect l="l" t="t" r="r" b="b"/>
              <a:pathLst>
                <a:path w="1036954" h="502919">
                  <a:moveTo>
                    <a:pt x="1036332" y="0"/>
                  </a:moveTo>
                  <a:lnTo>
                    <a:pt x="0" y="0"/>
                  </a:lnTo>
                  <a:lnTo>
                    <a:pt x="0" y="502881"/>
                  </a:lnTo>
                  <a:lnTo>
                    <a:pt x="1036332" y="502881"/>
                  </a:lnTo>
                  <a:lnTo>
                    <a:pt x="1036332" y="0"/>
                  </a:lnTo>
                  <a:close/>
                </a:path>
              </a:pathLst>
            </a:custGeom>
            <a:solidFill>
              <a:srgbClr val="CCFF99"/>
            </a:solidFill>
          </p:spPr>
          <p:txBody>
            <a:bodyPr wrap="square" lIns="0" tIns="0" rIns="0" bIns="0" rtlCol="0"/>
            <a:lstStyle/>
            <a:p>
              <a:endParaRPr/>
            </a:p>
          </p:txBody>
        </p:sp>
        <p:sp>
          <p:nvSpPr>
            <p:cNvPr id="26" name="object 26"/>
            <p:cNvSpPr/>
            <p:nvPr/>
          </p:nvSpPr>
          <p:spPr>
            <a:xfrm>
              <a:off x="4648200" y="3238538"/>
              <a:ext cx="1036955" cy="502920"/>
            </a:xfrm>
            <a:custGeom>
              <a:avLst/>
              <a:gdLst/>
              <a:ahLst/>
              <a:cxnLst/>
              <a:rect l="l" t="t" r="r" b="b"/>
              <a:pathLst>
                <a:path w="1036954" h="502920">
                  <a:moveTo>
                    <a:pt x="1036332" y="0"/>
                  </a:moveTo>
                  <a:lnTo>
                    <a:pt x="0" y="0"/>
                  </a:lnTo>
                  <a:lnTo>
                    <a:pt x="0" y="502881"/>
                  </a:lnTo>
                  <a:lnTo>
                    <a:pt x="1036332" y="502881"/>
                  </a:lnTo>
                  <a:lnTo>
                    <a:pt x="1036332" y="0"/>
                  </a:lnTo>
                  <a:close/>
                </a:path>
              </a:pathLst>
            </a:custGeom>
            <a:solidFill>
              <a:srgbClr val="F8F8F8"/>
            </a:solidFill>
          </p:spPr>
          <p:txBody>
            <a:bodyPr wrap="square" lIns="0" tIns="0" rIns="0" bIns="0" rtlCol="0"/>
            <a:lstStyle/>
            <a:p>
              <a:endParaRPr/>
            </a:p>
          </p:txBody>
        </p:sp>
        <p:sp>
          <p:nvSpPr>
            <p:cNvPr id="27" name="object 27"/>
            <p:cNvSpPr/>
            <p:nvPr/>
          </p:nvSpPr>
          <p:spPr>
            <a:xfrm>
              <a:off x="3855846" y="3741458"/>
              <a:ext cx="792480" cy="502920"/>
            </a:xfrm>
            <a:custGeom>
              <a:avLst/>
              <a:gdLst/>
              <a:ahLst/>
              <a:cxnLst/>
              <a:rect l="l" t="t" r="r" b="b"/>
              <a:pathLst>
                <a:path w="792479" h="502920">
                  <a:moveTo>
                    <a:pt x="792302" y="0"/>
                  </a:moveTo>
                  <a:lnTo>
                    <a:pt x="0" y="0"/>
                  </a:lnTo>
                  <a:lnTo>
                    <a:pt x="0" y="502881"/>
                  </a:lnTo>
                  <a:lnTo>
                    <a:pt x="792302" y="502881"/>
                  </a:lnTo>
                  <a:lnTo>
                    <a:pt x="792302" y="0"/>
                  </a:lnTo>
                  <a:close/>
                </a:path>
              </a:pathLst>
            </a:custGeom>
            <a:solidFill>
              <a:srgbClr val="FFFFCC"/>
            </a:solidFill>
          </p:spPr>
          <p:txBody>
            <a:bodyPr wrap="square" lIns="0" tIns="0" rIns="0" bIns="0" rtlCol="0"/>
            <a:lstStyle/>
            <a:p>
              <a:endParaRPr/>
            </a:p>
          </p:txBody>
        </p:sp>
        <p:sp>
          <p:nvSpPr>
            <p:cNvPr id="28" name="object 28"/>
            <p:cNvSpPr/>
            <p:nvPr/>
          </p:nvSpPr>
          <p:spPr>
            <a:xfrm>
              <a:off x="4648200" y="3741458"/>
              <a:ext cx="1036955" cy="502920"/>
            </a:xfrm>
            <a:custGeom>
              <a:avLst/>
              <a:gdLst/>
              <a:ahLst/>
              <a:cxnLst/>
              <a:rect l="l" t="t" r="r" b="b"/>
              <a:pathLst>
                <a:path w="1036954" h="502920">
                  <a:moveTo>
                    <a:pt x="1036332" y="0"/>
                  </a:moveTo>
                  <a:lnTo>
                    <a:pt x="0" y="0"/>
                  </a:lnTo>
                  <a:lnTo>
                    <a:pt x="0" y="502881"/>
                  </a:lnTo>
                  <a:lnTo>
                    <a:pt x="1036332" y="502881"/>
                  </a:lnTo>
                  <a:lnTo>
                    <a:pt x="1036332" y="0"/>
                  </a:lnTo>
                  <a:close/>
                </a:path>
              </a:pathLst>
            </a:custGeom>
            <a:solidFill>
              <a:srgbClr val="CCFF99"/>
            </a:solidFill>
          </p:spPr>
          <p:txBody>
            <a:bodyPr wrap="square" lIns="0" tIns="0" rIns="0" bIns="0" rtlCol="0"/>
            <a:lstStyle/>
            <a:p>
              <a:endParaRPr/>
            </a:p>
          </p:txBody>
        </p:sp>
        <p:sp>
          <p:nvSpPr>
            <p:cNvPr id="29" name="object 29"/>
            <p:cNvSpPr/>
            <p:nvPr/>
          </p:nvSpPr>
          <p:spPr>
            <a:xfrm>
              <a:off x="4648200" y="4244378"/>
              <a:ext cx="1036955" cy="502920"/>
            </a:xfrm>
            <a:custGeom>
              <a:avLst/>
              <a:gdLst/>
              <a:ahLst/>
              <a:cxnLst/>
              <a:rect l="l" t="t" r="r" b="b"/>
              <a:pathLst>
                <a:path w="1036954" h="502920">
                  <a:moveTo>
                    <a:pt x="1036332" y="0"/>
                  </a:moveTo>
                  <a:lnTo>
                    <a:pt x="0" y="0"/>
                  </a:lnTo>
                  <a:lnTo>
                    <a:pt x="0" y="502881"/>
                  </a:lnTo>
                  <a:lnTo>
                    <a:pt x="1036332" y="502881"/>
                  </a:lnTo>
                  <a:lnTo>
                    <a:pt x="1036332" y="0"/>
                  </a:lnTo>
                  <a:close/>
                </a:path>
              </a:pathLst>
            </a:custGeom>
            <a:solidFill>
              <a:srgbClr val="F8F8F8"/>
            </a:solidFill>
          </p:spPr>
          <p:txBody>
            <a:bodyPr wrap="square" lIns="0" tIns="0" rIns="0" bIns="0" rtlCol="0"/>
            <a:lstStyle/>
            <a:p>
              <a:endParaRPr/>
            </a:p>
          </p:txBody>
        </p:sp>
        <p:sp>
          <p:nvSpPr>
            <p:cNvPr id="30" name="object 30"/>
            <p:cNvSpPr/>
            <p:nvPr/>
          </p:nvSpPr>
          <p:spPr>
            <a:xfrm>
              <a:off x="4648200" y="4747298"/>
              <a:ext cx="1036955" cy="502920"/>
            </a:xfrm>
            <a:custGeom>
              <a:avLst/>
              <a:gdLst/>
              <a:ahLst/>
              <a:cxnLst/>
              <a:rect l="l" t="t" r="r" b="b"/>
              <a:pathLst>
                <a:path w="1036954" h="502920">
                  <a:moveTo>
                    <a:pt x="1036332" y="0"/>
                  </a:moveTo>
                  <a:lnTo>
                    <a:pt x="0" y="0"/>
                  </a:lnTo>
                  <a:lnTo>
                    <a:pt x="0" y="502881"/>
                  </a:lnTo>
                  <a:lnTo>
                    <a:pt x="1036332" y="502881"/>
                  </a:lnTo>
                  <a:lnTo>
                    <a:pt x="1036332" y="0"/>
                  </a:lnTo>
                  <a:close/>
                </a:path>
              </a:pathLst>
            </a:custGeom>
            <a:solidFill>
              <a:srgbClr val="F1F1F1"/>
            </a:solidFill>
          </p:spPr>
          <p:txBody>
            <a:bodyPr wrap="square" lIns="0" tIns="0" rIns="0" bIns="0" rtlCol="0"/>
            <a:lstStyle/>
            <a:p>
              <a:endParaRPr/>
            </a:p>
          </p:txBody>
        </p:sp>
        <p:sp>
          <p:nvSpPr>
            <p:cNvPr id="31" name="object 31"/>
            <p:cNvSpPr/>
            <p:nvPr/>
          </p:nvSpPr>
          <p:spPr>
            <a:xfrm>
              <a:off x="4648200" y="5250129"/>
              <a:ext cx="1036955" cy="502920"/>
            </a:xfrm>
            <a:custGeom>
              <a:avLst/>
              <a:gdLst/>
              <a:ahLst/>
              <a:cxnLst/>
              <a:rect l="l" t="t" r="r" b="b"/>
              <a:pathLst>
                <a:path w="1036954" h="502920">
                  <a:moveTo>
                    <a:pt x="1036332" y="0"/>
                  </a:moveTo>
                  <a:lnTo>
                    <a:pt x="0" y="0"/>
                  </a:lnTo>
                  <a:lnTo>
                    <a:pt x="0" y="502881"/>
                  </a:lnTo>
                  <a:lnTo>
                    <a:pt x="1036332" y="502881"/>
                  </a:lnTo>
                  <a:lnTo>
                    <a:pt x="1036332" y="0"/>
                  </a:lnTo>
                  <a:close/>
                </a:path>
              </a:pathLst>
            </a:custGeom>
            <a:solidFill>
              <a:srgbClr val="F8F8F8"/>
            </a:solidFill>
          </p:spPr>
          <p:txBody>
            <a:bodyPr wrap="square" lIns="0" tIns="0" rIns="0" bIns="0" rtlCol="0"/>
            <a:lstStyle/>
            <a:p>
              <a:endParaRPr/>
            </a:p>
          </p:txBody>
        </p:sp>
        <p:sp>
          <p:nvSpPr>
            <p:cNvPr id="32" name="object 32"/>
            <p:cNvSpPr/>
            <p:nvPr/>
          </p:nvSpPr>
          <p:spPr>
            <a:xfrm>
              <a:off x="4648200" y="5753011"/>
              <a:ext cx="1036955" cy="518159"/>
            </a:xfrm>
            <a:custGeom>
              <a:avLst/>
              <a:gdLst/>
              <a:ahLst/>
              <a:cxnLst/>
              <a:rect l="l" t="t" r="r" b="b"/>
              <a:pathLst>
                <a:path w="1036954" h="518160">
                  <a:moveTo>
                    <a:pt x="1036332" y="0"/>
                  </a:moveTo>
                  <a:lnTo>
                    <a:pt x="0" y="0"/>
                  </a:lnTo>
                  <a:lnTo>
                    <a:pt x="0" y="518160"/>
                  </a:lnTo>
                  <a:lnTo>
                    <a:pt x="1036332" y="518160"/>
                  </a:lnTo>
                  <a:lnTo>
                    <a:pt x="1036332" y="0"/>
                  </a:lnTo>
                  <a:close/>
                </a:path>
              </a:pathLst>
            </a:custGeom>
            <a:solidFill>
              <a:srgbClr val="CCEBFF"/>
            </a:solidFill>
          </p:spPr>
          <p:txBody>
            <a:bodyPr wrap="square" lIns="0" tIns="0" rIns="0" bIns="0" rtlCol="0"/>
            <a:lstStyle/>
            <a:p>
              <a:endParaRPr/>
            </a:p>
          </p:txBody>
        </p:sp>
        <p:sp>
          <p:nvSpPr>
            <p:cNvPr id="33" name="object 33"/>
            <p:cNvSpPr/>
            <p:nvPr/>
          </p:nvSpPr>
          <p:spPr>
            <a:xfrm>
              <a:off x="3855846" y="6271174"/>
              <a:ext cx="792480" cy="502920"/>
            </a:xfrm>
            <a:custGeom>
              <a:avLst/>
              <a:gdLst/>
              <a:ahLst/>
              <a:cxnLst/>
              <a:rect l="l" t="t" r="r" b="b"/>
              <a:pathLst>
                <a:path w="792479" h="502920">
                  <a:moveTo>
                    <a:pt x="792302" y="0"/>
                  </a:moveTo>
                  <a:lnTo>
                    <a:pt x="0" y="0"/>
                  </a:lnTo>
                  <a:lnTo>
                    <a:pt x="0" y="502881"/>
                  </a:lnTo>
                  <a:lnTo>
                    <a:pt x="792302" y="502881"/>
                  </a:lnTo>
                  <a:lnTo>
                    <a:pt x="792302" y="0"/>
                  </a:lnTo>
                  <a:close/>
                </a:path>
              </a:pathLst>
            </a:custGeom>
            <a:solidFill>
              <a:srgbClr val="FFFFCC"/>
            </a:solidFill>
          </p:spPr>
          <p:txBody>
            <a:bodyPr wrap="square" lIns="0" tIns="0" rIns="0" bIns="0" rtlCol="0"/>
            <a:lstStyle/>
            <a:p>
              <a:endParaRPr/>
            </a:p>
          </p:txBody>
        </p:sp>
        <p:sp>
          <p:nvSpPr>
            <p:cNvPr id="34" name="object 34"/>
            <p:cNvSpPr/>
            <p:nvPr/>
          </p:nvSpPr>
          <p:spPr>
            <a:xfrm>
              <a:off x="4648200" y="6271174"/>
              <a:ext cx="1036955" cy="502920"/>
            </a:xfrm>
            <a:custGeom>
              <a:avLst/>
              <a:gdLst/>
              <a:ahLst/>
              <a:cxnLst/>
              <a:rect l="l" t="t" r="r" b="b"/>
              <a:pathLst>
                <a:path w="1036954" h="502920">
                  <a:moveTo>
                    <a:pt x="1036332" y="0"/>
                  </a:moveTo>
                  <a:lnTo>
                    <a:pt x="0" y="0"/>
                  </a:lnTo>
                  <a:lnTo>
                    <a:pt x="0" y="502881"/>
                  </a:lnTo>
                  <a:lnTo>
                    <a:pt x="1036332" y="502881"/>
                  </a:lnTo>
                  <a:lnTo>
                    <a:pt x="1036332" y="0"/>
                  </a:lnTo>
                  <a:close/>
                </a:path>
              </a:pathLst>
            </a:custGeom>
            <a:solidFill>
              <a:srgbClr val="CCFF99"/>
            </a:solidFill>
          </p:spPr>
          <p:txBody>
            <a:bodyPr wrap="square" lIns="0" tIns="0" rIns="0" bIns="0" rtlCol="0"/>
            <a:lstStyle/>
            <a:p>
              <a:endParaRPr/>
            </a:p>
          </p:txBody>
        </p:sp>
        <p:sp>
          <p:nvSpPr>
            <p:cNvPr id="35" name="object 35"/>
            <p:cNvSpPr/>
            <p:nvPr/>
          </p:nvSpPr>
          <p:spPr>
            <a:xfrm>
              <a:off x="4648200" y="2716656"/>
              <a:ext cx="0" cy="4064000"/>
            </a:xfrm>
            <a:custGeom>
              <a:avLst/>
              <a:gdLst/>
              <a:ahLst/>
              <a:cxnLst/>
              <a:rect l="l" t="t" r="r" b="b"/>
              <a:pathLst>
                <a:path h="4064000">
                  <a:moveTo>
                    <a:pt x="0" y="0"/>
                  </a:moveTo>
                  <a:lnTo>
                    <a:pt x="0" y="4063749"/>
                  </a:lnTo>
                </a:path>
              </a:pathLst>
            </a:custGeom>
            <a:ln w="12700">
              <a:solidFill>
                <a:srgbClr val="000000"/>
              </a:solidFill>
            </a:ln>
          </p:spPr>
          <p:txBody>
            <a:bodyPr wrap="square" lIns="0" tIns="0" rIns="0" bIns="0" rtlCol="0"/>
            <a:lstStyle/>
            <a:p>
              <a:endParaRPr/>
            </a:p>
          </p:txBody>
        </p:sp>
        <p:sp>
          <p:nvSpPr>
            <p:cNvPr id="36" name="object 36"/>
            <p:cNvSpPr/>
            <p:nvPr/>
          </p:nvSpPr>
          <p:spPr>
            <a:xfrm>
              <a:off x="3849496" y="2716656"/>
              <a:ext cx="805180" cy="38100"/>
            </a:xfrm>
            <a:custGeom>
              <a:avLst/>
              <a:gdLst/>
              <a:ahLst/>
              <a:cxnLst/>
              <a:rect l="l" t="t" r="r" b="b"/>
              <a:pathLst>
                <a:path w="805179" h="38100">
                  <a:moveTo>
                    <a:pt x="0" y="38100"/>
                  </a:moveTo>
                  <a:lnTo>
                    <a:pt x="805052" y="38100"/>
                  </a:lnTo>
                  <a:lnTo>
                    <a:pt x="805052" y="0"/>
                  </a:lnTo>
                  <a:lnTo>
                    <a:pt x="0" y="0"/>
                  </a:lnTo>
                  <a:lnTo>
                    <a:pt x="0" y="38100"/>
                  </a:lnTo>
                  <a:close/>
                </a:path>
              </a:pathLst>
            </a:custGeom>
            <a:solidFill>
              <a:srgbClr val="FFFFFF"/>
            </a:solidFill>
          </p:spPr>
          <p:txBody>
            <a:bodyPr wrap="square" lIns="0" tIns="0" rIns="0" bIns="0" rtlCol="0"/>
            <a:lstStyle/>
            <a:p>
              <a:endParaRPr/>
            </a:p>
          </p:txBody>
        </p:sp>
        <p:sp>
          <p:nvSpPr>
            <p:cNvPr id="37" name="object 37"/>
            <p:cNvSpPr/>
            <p:nvPr/>
          </p:nvSpPr>
          <p:spPr>
            <a:xfrm>
              <a:off x="4654550" y="2729356"/>
              <a:ext cx="1036319" cy="12700"/>
            </a:xfrm>
            <a:custGeom>
              <a:avLst/>
              <a:gdLst/>
              <a:ahLst/>
              <a:cxnLst/>
              <a:rect l="l" t="t" r="r" b="b"/>
              <a:pathLst>
                <a:path w="1036320" h="12700">
                  <a:moveTo>
                    <a:pt x="0" y="12700"/>
                  </a:moveTo>
                  <a:lnTo>
                    <a:pt x="1036320" y="12700"/>
                  </a:lnTo>
                  <a:lnTo>
                    <a:pt x="1036320" y="0"/>
                  </a:lnTo>
                  <a:lnTo>
                    <a:pt x="0" y="0"/>
                  </a:lnTo>
                  <a:lnTo>
                    <a:pt x="0" y="12700"/>
                  </a:lnTo>
                  <a:close/>
                </a:path>
              </a:pathLst>
            </a:custGeom>
            <a:solidFill>
              <a:srgbClr val="000000"/>
            </a:solidFill>
          </p:spPr>
          <p:txBody>
            <a:bodyPr wrap="square" lIns="0" tIns="0" rIns="0" bIns="0" rtlCol="0"/>
            <a:lstStyle/>
            <a:p>
              <a:endParaRPr/>
            </a:p>
          </p:txBody>
        </p:sp>
        <p:sp>
          <p:nvSpPr>
            <p:cNvPr id="38" name="object 38"/>
            <p:cNvSpPr/>
            <p:nvPr/>
          </p:nvSpPr>
          <p:spPr>
            <a:xfrm>
              <a:off x="3849496" y="3238626"/>
              <a:ext cx="798830" cy="0"/>
            </a:xfrm>
            <a:custGeom>
              <a:avLst/>
              <a:gdLst/>
              <a:ahLst/>
              <a:cxnLst/>
              <a:rect l="l" t="t" r="r" b="b"/>
              <a:pathLst>
                <a:path w="798829">
                  <a:moveTo>
                    <a:pt x="0" y="0"/>
                  </a:moveTo>
                  <a:lnTo>
                    <a:pt x="798702" y="0"/>
                  </a:lnTo>
                </a:path>
              </a:pathLst>
            </a:custGeom>
            <a:ln w="12700">
              <a:solidFill>
                <a:srgbClr val="FFFFFF"/>
              </a:solidFill>
            </a:ln>
          </p:spPr>
          <p:txBody>
            <a:bodyPr wrap="square" lIns="0" tIns="0" rIns="0" bIns="0" rtlCol="0"/>
            <a:lstStyle/>
            <a:p>
              <a:endParaRPr/>
            </a:p>
          </p:txBody>
        </p:sp>
        <p:sp>
          <p:nvSpPr>
            <p:cNvPr id="39" name="object 39"/>
            <p:cNvSpPr/>
            <p:nvPr/>
          </p:nvSpPr>
          <p:spPr>
            <a:xfrm>
              <a:off x="4648200" y="3238626"/>
              <a:ext cx="1042669" cy="0"/>
            </a:xfrm>
            <a:custGeom>
              <a:avLst/>
              <a:gdLst/>
              <a:ahLst/>
              <a:cxnLst/>
              <a:rect l="l" t="t" r="r" b="b"/>
              <a:pathLst>
                <a:path w="1042670">
                  <a:moveTo>
                    <a:pt x="0" y="0"/>
                  </a:moveTo>
                  <a:lnTo>
                    <a:pt x="1042670" y="0"/>
                  </a:lnTo>
                </a:path>
              </a:pathLst>
            </a:custGeom>
            <a:ln w="12700">
              <a:solidFill>
                <a:srgbClr val="000000"/>
              </a:solidFill>
            </a:ln>
          </p:spPr>
          <p:txBody>
            <a:bodyPr wrap="square" lIns="0" tIns="0" rIns="0" bIns="0" rtlCol="0"/>
            <a:lstStyle/>
            <a:p>
              <a:endParaRPr/>
            </a:p>
          </p:txBody>
        </p:sp>
        <p:sp>
          <p:nvSpPr>
            <p:cNvPr id="40" name="object 40"/>
            <p:cNvSpPr/>
            <p:nvPr/>
          </p:nvSpPr>
          <p:spPr>
            <a:xfrm>
              <a:off x="3849496" y="3735069"/>
              <a:ext cx="798830" cy="12700"/>
            </a:xfrm>
            <a:custGeom>
              <a:avLst/>
              <a:gdLst/>
              <a:ahLst/>
              <a:cxnLst/>
              <a:rect l="l" t="t" r="r" b="b"/>
              <a:pathLst>
                <a:path w="798829" h="12700">
                  <a:moveTo>
                    <a:pt x="0" y="12699"/>
                  </a:moveTo>
                  <a:lnTo>
                    <a:pt x="798702" y="12699"/>
                  </a:lnTo>
                  <a:lnTo>
                    <a:pt x="798702" y="0"/>
                  </a:lnTo>
                  <a:lnTo>
                    <a:pt x="0" y="0"/>
                  </a:lnTo>
                  <a:lnTo>
                    <a:pt x="0" y="12699"/>
                  </a:lnTo>
                  <a:close/>
                </a:path>
              </a:pathLst>
            </a:custGeom>
            <a:solidFill>
              <a:srgbClr val="FFFFFF"/>
            </a:solidFill>
          </p:spPr>
          <p:txBody>
            <a:bodyPr wrap="square" lIns="0" tIns="0" rIns="0" bIns="0" rtlCol="0"/>
            <a:lstStyle/>
            <a:p>
              <a:endParaRPr/>
            </a:p>
          </p:txBody>
        </p:sp>
        <p:sp>
          <p:nvSpPr>
            <p:cNvPr id="41" name="object 41"/>
            <p:cNvSpPr/>
            <p:nvPr/>
          </p:nvSpPr>
          <p:spPr>
            <a:xfrm>
              <a:off x="4648200" y="3741419"/>
              <a:ext cx="1042669" cy="0"/>
            </a:xfrm>
            <a:custGeom>
              <a:avLst/>
              <a:gdLst/>
              <a:ahLst/>
              <a:cxnLst/>
              <a:rect l="l" t="t" r="r" b="b"/>
              <a:pathLst>
                <a:path w="1042670">
                  <a:moveTo>
                    <a:pt x="0" y="0"/>
                  </a:moveTo>
                  <a:lnTo>
                    <a:pt x="1042670" y="0"/>
                  </a:lnTo>
                </a:path>
              </a:pathLst>
            </a:custGeom>
            <a:ln w="12700">
              <a:solidFill>
                <a:srgbClr val="000000"/>
              </a:solidFill>
            </a:ln>
          </p:spPr>
          <p:txBody>
            <a:bodyPr wrap="square" lIns="0" tIns="0" rIns="0" bIns="0" rtlCol="0"/>
            <a:lstStyle/>
            <a:p>
              <a:endParaRPr/>
            </a:p>
          </p:txBody>
        </p:sp>
        <p:sp>
          <p:nvSpPr>
            <p:cNvPr id="42" name="object 42"/>
            <p:cNvSpPr/>
            <p:nvPr/>
          </p:nvSpPr>
          <p:spPr>
            <a:xfrm>
              <a:off x="3849496" y="4244339"/>
              <a:ext cx="798830" cy="0"/>
            </a:xfrm>
            <a:custGeom>
              <a:avLst/>
              <a:gdLst/>
              <a:ahLst/>
              <a:cxnLst/>
              <a:rect l="l" t="t" r="r" b="b"/>
              <a:pathLst>
                <a:path w="798829">
                  <a:moveTo>
                    <a:pt x="0" y="0"/>
                  </a:moveTo>
                  <a:lnTo>
                    <a:pt x="798702" y="0"/>
                  </a:lnTo>
                </a:path>
              </a:pathLst>
            </a:custGeom>
            <a:ln w="12700">
              <a:solidFill>
                <a:srgbClr val="FFFFFF"/>
              </a:solidFill>
            </a:ln>
          </p:spPr>
          <p:txBody>
            <a:bodyPr wrap="square" lIns="0" tIns="0" rIns="0" bIns="0" rtlCol="0"/>
            <a:lstStyle/>
            <a:p>
              <a:endParaRPr/>
            </a:p>
          </p:txBody>
        </p:sp>
        <p:sp>
          <p:nvSpPr>
            <p:cNvPr id="43" name="object 43"/>
            <p:cNvSpPr/>
            <p:nvPr/>
          </p:nvSpPr>
          <p:spPr>
            <a:xfrm>
              <a:off x="4648200" y="4244339"/>
              <a:ext cx="1042669" cy="0"/>
            </a:xfrm>
            <a:custGeom>
              <a:avLst/>
              <a:gdLst/>
              <a:ahLst/>
              <a:cxnLst/>
              <a:rect l="l" t="t" r="r" b="b"/>
              <a:pathLst>
                <a:path w="1042670">
                  <a:moveTo>
                    <a:pt x="0" y="0"/>
                  </a:moveTo>
                  <a:lnTo>
                    <a:pt x="1042670" y="0"/>
                  </a:lnTo>
                </a:path>
              </a:pathLst>
            </a:custGeom>
            <a:ln w="12700">
              <a:solidFill>
                <a:srgbClr val="000000"/>
              </a:solidFill>
            </a:ln>
          </p:spPr>
          <p:txBody>
            <a:bodyPr wrap="square" lIns="0" tIns="0" rIns="0" bIns="0" rtlCol="0"/>
            <a:lstStyle/>
            <a:p>
              <a:endParaRPr/>
            </a:p>
          </p:txBody>
        </p:sp>
        <p:sp>
          <p:nvSpPr>
            <p:cNvPr id="44" name="object 44"/>
            <p:cNvSpPr/>
            <p:nvPr/>
          </p:nvSpPr>
          <p:spPr>
            <a:xfrm>
              <a:off x="3849496" y="4747260"/>
              <a:ext cx="798830" cy="0"/>
            </a:xfrm>
            <a:custGeom>
              <a:avLst/>
              <a:gdLst/>
              <a:ahLst/>
              <a:cxnLst/>
              <a:rect l="l" t="t" r="r" b="b"/>
              <a:pathLst>
                <a:path w="798829">
                  <a:moveTo>
                    <a:pt x="0" y="0"/>
                  </a:moveTo>
                  <a:lnTo>
                    <a:pt x="798702" y="0"/>
                  </a:lnTo>
                </a:path>
              </a:pathLst>
            </a:custGeom>
            <a:ln w="12700">
              <a:solidFill>
                <a:srgbClr val="FFFFFF"/>
              </a:solidFill>
            </a:ln>
          </p:spPr>
          <p:txBody>
            <a:bodyPr wrap="square" lIns="0" tIns="0" rIns="0" bIns="0" rtlCol="0"/>
            <a:lstStyle/>
            <a:p>
              <a:endParaRPr/>
            </a:p>
          </p:txBody>
        </p:sp>
        <p:sp>
          <p:nvSpPr>
            <p:cNvPr id="45" name="object 45"/>
            <p:cNvSpPr/>
            <p:nvPr/>
          </p:nvSpPr>
          <p:spPr>
            <a:xfrm>
              <a:off x="4648200" y="4747260"/>
              <a:ext cx="1042669" cy="0"/>
            </a:xfrm>
            <a:custGeom>
              <a:avLst/>
              <a:gdLst/>
              <a:ahLst/>
              <a:cxnLst/>
              <a:rect l="l" t="t" r="r" b="b"/>
              <a:pathLst>
                <a:path w="1042670">
                  <a:moveTo>
                    <a:pt x="0" y="0"/>
                  </a:moveTo>
                  <a:lnTo>
                    <a:pt x="1042670" y="0"/>
                  </a:lnTo>
                </a:path>
              </a:pathLst>
            </a:custGeom>
            <a:ln w="12700">
              <a:solidFill>
                <a:srgbClr val="000000"/>
              </a:solidFill>
            </a:ln>
          </p:spPr>
          <p:txBody>
            <a:bodyPr wrap="square" lIns="0" tIns="0" rIns="0" bIns="0" rtlCol="0"/>
            <a:lstStyle/>
            <a:p>
              <a:endParaRPr/>
            </a:p>
          </p:txBody>
        </p:sp>
        <p:sp>
          <p:nvSpPr>
            <p:cNvPr id="46" name="object 46"/>
            <p:cNvSpPr/>
            <p:nvPr/>
          </p:nvSpPr>
          <p:spPr>
            <a:xfrm>
              <a:off x="3849496" y="5250179"/>
              <a:ext cx="798830" cy="0"/>
            </a:xfrm>
            <a:custGeom>
              <a:avLst/>
              <a:gdLst/>
              <a:ahLst/>
              <a:cxnLst/>
              <a:rect l="l" t="t" r="r" b="b"/>
              <a:pathLst>
                <a:path w="798829">
                  <a:moveTo>
                    <a:pt x="0" y="0"/>
                  </a:moveTo>
                  <a:lnTo>
                    <a:pt x="798702" y="0"/>
                  </a:lnTo>
                </a:path>
              </a:pathLst>
            </a:custGeom>
            <a:ln w="12700">
              <a:solidFill>
                <a:srgbClr val="FFFFFF"/>
              </a:solidFill>
            </a:ln>
          </p:spPr>
          <p:txBody>
            <a:bodyPr wrap="square" lIns="0" tIns="0" rIns="0" bIns="0" rtlCol="0"/>
            <a:lstStyle/>
            <a:p>
              <a:endParaRPr/>
            </a:p>
          </p:txBody>
        </p:sp>
        <p:sp>
          <p:nvSpPr>
            <p:cNvPr id="47" name="object 47"/>
            <p:cNvSpPr/>
            <p:nvPr/>
          </p:nvSpPr>
          <p:spPr>
            <a:xfrm>
              <a:off x="4648200" y="5250179"/>
              <a:ext cx="1042669" cy="0"/>
            </a:xfrm>
            <a:custGeom>
              <a:avLst/>
              <a:gdLst/>
              <a:ahLst/>
              <a:cxnLst/>
              <a:rect l="l" t="t" r="r" b="b"/>
              <a:pathLst>
                <a:path w="1042670">
                  <a:moveTo>
                    <a:pt x="0" y="0"/>
                  </a:moveTo>
                  <a:lnTo>
                    <a:pt x="1042670" y="0"/>
                  </a:lnTo>
                </a:path>
              </a:pathLst>
            </a:custGeom>
            <a:ln w="12700">
              <a:solidFill>
                <a:srgbClr val="000000"/>
              </a:solidFill>
            </a:ln>
          </p:spPr>
          <p:txBody>
            <a:bodyPr wrap="square" lIns="0" tIns="0" rIns="0" bIns="0" rtlCol="0"/>
            <a:lstStyle/>
            <a:p>
              <a:endParaRPr/>
            </a:p>
          </p:txBody>
        </p:sp>
        <p:sp>
          <p:nvSpPr>
            <p:cNvPr id="48" name="object 48"/>
            <p:cNvSpPr/>
            <p:nvPr/>
          </p:nvSpPr>
          <p:spPr>
            <a:xfrm>
              <a:off x="3849496" y="5753011"/>
              <a:ext cx="798830" cy="0"/>
            </a:xfrm>
            <a:custGeom>
              <a:avLst/>
              <a:gdLst/>
              <a:ahLst/>
              <a:cxnLst/>
              <a:rect l="l" t="t" r="r" b="b"/>
              <a:pathLst>
                <a:path w="798829">
                  <a:moveTo>
                    <a:pt x="0" y="0"/>
                  </a:moveTo>
                  <a:lnTo>
                    <a:pt x="798702" y="0"/>
                  </a:lnTo>
                </a:path>
              </a:pathLst>
            </a:custGeom>
            <a:ln w="12700">
              <a:solidFill>
                <a:srgbClr val="FFFFFF"/>
              </a:solidFill>
            </a:ln>
          </p:spPr>
          <p:txBody>
            <a:bodyPr wrap="square" lIns="0" tIns="0" rIns="0" bIns="0" rtlCol="0"/>
            <a:lstStyle/>
            <a:p>
              <a:endParaRPr/>
            </a:p>
          </p:txBody>
        </p:sp>
        <p:sp>
          <p:nvSpPr>
            <p:cNvPr id="49" name="object 49"/>
            <p:cNvSpPr/>
            <p:nvPr/>
          </p:nvSpPr>
          <p:spPr>
            <a:xfrm>
              <a:off x="4648200" y="5753011"/>
              <a:ext cx="1042669" cy="0"/>
            </a:xfrm>
            <a:custGeom>
              <a:avLst/>
              <a:gdLst/>
              <a:ahLst/>
              <a:cxnLst/>
              <a:rect l="l" t="t" r="r" b="b"/>
              <a:pathLst>
                <a:path w="1042670">
                  <a:moveTo>
                    <a:pt x="0" y="0"/>
                  </a:moveTo>
                  <a:lnTo>
                    <a:pt x="1042670" y="0"/>
                  </a:lnTo>
                </a:path>
              </a:pathLst>
            </a:custGeom>
            <a:ln w="12700">
              <a:solidFill>
                <a:srgbClr val="000000"/>
              </a:solidFill>
            </a:ln>
          </p:spPr>
          <p:txBody>
            <a:bodyPr wrap="square" lIns="0" tIns="0" rIns="0" bIns="0" rtlCol="0"/>
            <a:lstStyle/>
            <a:p>
              <a:endParaRPr/>
            </a:p>
          </p:txBody>
        </p:sp>
        <p:sp>
          <p:nvSpPr>
            <p:cNvPr id="50" name="object 50"/>
            <p:cNvSpPr/>
            <p:nvPr/>
          </p:nvSpPr>
          <p:spPr>
            <a:xfrm>
              <a:off x="3849496" y="6264821"/>
              <a:ext cx="798830" cy="12700"/>
            </a:xfrm>
            <a:custGeom>
              <a:avLst/>
              <a:gdLst/>
              <a:ahLst/>
              <a:cxnLst/>
              <a:rect l="l" t="t" r="r" b="b"/>
              <a:pathLst>
                <a:path w="798829" h="12700">
                  <a:moveTo>
                    <a:pt x="0" y="12699"/>
                  </a:moveTo>
                  <a:lnTo>
                    <a:pt x="798702" y="12699"/>
                  </a:lnTo>
                  <a:lnTo>
                    <a:pt x="798702" y="0"/>
                  </a:lnTo>
                  <a:lnTo>
                    <a:pt x="0" y="0"/>
                  </a:lnTo>
                  <a:lnTo>
                    <a:pt x="0" y="12699"/>
                  </a:lnTo>
                  <a:close/>
                </a:path>
              </a:pathLst>
            </a:custGeom>
            <a:solidFill>
              <a:srgbClr val="FFFFFF"/>
            </a:solidFill>
          </p:spPr>
          <p:txBody>
            <a:bodyPr wrap="square" lIns="0" tIns="0" rIns="0" bIns="0" rtlCol="0"/>
            <a:lstStyle/>
            <a:p>
              <a:endParaRPr/>
            </a:p>
          </p:txBody>
        </p:sp>
        <p:sp>
          <p:nvSpPr>
            <p:cNvPr id="51" name="object 51"/>
            <p:cNvSpPr/>
            <p:nvPr/>
          </p:nvSpPr>
          <p:spPr>
            <a:xfrm>
              <a:off x="4648200" y="6264821"/>
              <a:ext cx="1042669" cy="12700"/>
            </a:xfrm>
            <a:custGeom>
              <a:avLst/>
              <a:gdLst/>
              <a:ahLst/>
              <a:cxnLst/>
              <a:rect l="l" t="t" r="r" b="b"/>
              <a:pathLst>
                <a:path w="1042670" h="12700">
                  <a:moveTo>
                    <a:pt x="0" y="12699"/>
                  </a:moveTo>
                  <a:lnTo>
                    <a:pt x="1042670" y="12699"/>
                  </a:lnTo>
                  <a:lnTo>
                    <a:pt x="1042670" y="0"/>
                  </a:lnTo>
                  <a:lnTo>
                    <a:pt x="0" y="0"/>
                  </a:lnTo>
                  <a:lnTo>
                    <a:pt x="0" y="12699"/>
                  </a:lnTo>
                  <a:close/>
                </a:path>
              </a:pathLst>
            </a:custGeom>
            <a:solidFill>
              <a:srgbClr val="000000"/>
            </a:solidFill>
          </p:spPr>
          <p:txBody>
            <a:bodyPr wrap="square" lIns="0" tIns="0" rIns="0" bIns="0" rtlCol="0"/>
            <a:lstStyle/>
            <a:p>
              <a:endParaRPr/>
            </a:p>
          </p:txBody>
        </p:sp>
        <p:sp>
          <p:nvSpPr>
            <p:cNvPr id="52" name="object 52"/>
            <p:cNvSpPr/>
            <p:nvPr/>
          </p:nvSpPr>
          <p:spPr>
            <a:xfrm>
              <a:off x="3855846" y="2226436"/>
              <a:ext cx="0" cy="4554220"/>
            </a:xfrm>
            <a:custGeom>
              <a:avLst/>
              <a:gdLst/>
              <a:ahLst/>
              <a:cxnLst/>
              <a:rect l="l" t="t" r="r" b="b"/>
              <a:pathLst>
                <a:path h="4554220">
                  <a:moveTo>
                    <a:pt x="0" y="0"/>
                  </a:moveTo>
                  <a:lnTo>
                    <a:pt x="0" y="4553969"/>
                  </a:lnTo>
                </a:path>
              </a:pathLst>
            </a:custGeom>
            <a:ln w="12700">
              <a:solidFill>
                <a:srgbClr val="FFFFFF"/>
              </a:solidFill>
            </a:ln>
          </p:spPr>
          <p:txBody>
            <a:bodyPr wrap="square" lIns="0" tIns="0" rIns="0" bIns="0" rtlCol="0"/>
            <a:lstStyle/>
            <a:p>
              <a:endParaRPr/>
            </a:p>
          </p:txBody>
        </p:sp>
        <p:sp>
          <p:nvSpPr>
            <p:cNvPr id="53" name="object 53"/>
            <p:cNvSpPr/>
            <p:nvPr/>
          </p:nvSpPr>
          <p:spPr>
            <a:xfrm>
              <a:off x="5684520" y="2729356"/>
              <a:ext cx="0" cy="4051300"/>
            </a:xfrm>
            <a:custGeom>
              <a:avLst/>
              <a:gdLst/>
              <a:ahLst/>
              <a:cxnLst/>
              <a:rect l="l" t="t" r="r" b="b"/>
              <a:pathLst>
                <a:path h="4051300">
                  <a:moveTo>
                    <a:pt x="0" y="0"/>
                  </a:moveTo>
                  <a:lnTo>
                    <a:pt x="0" y="4051049"/>
                  </a:lnTo>
                </a:path>
              </a:pathLst>
            </a:custGeom>
            <a:ln w="12700">
              <a:solidFill>
                <a:srgbClr val="000000"/>
              </a:solidFill>
            </a:ln>
          </p:spPr>
          <p:txBody>
            <a:bodyPr wrap="square" lIns="0" tIns="0" rIns="0" bIns="0" rtlCol="0"/>
            <a:lstStyle/>
            <a:p>
              <a:endParaRPr/>
            </a:p>
          </p:txBody>
        </p:sp>
        <p:sp>
          <p:nvSpPr>
            <p:cNvPr id="54" name="object 54"/>
            <p:cNvSpPr/>
            <p:nvPr/>
          </p:nvSpPr>
          <p:spPr>
            <a:xfrm>
              <a:off x="3849496" y="6774056"/>
              <a:ext cx="798830" cy="0"/>
            </a:xfrm>
            <a:custGeom>
              <a:avLst/>
              <a:gdLst/>
              <a:ahLst/>
              <a:cxnLst/>
              <a:rect l="l" t="t" r="r" b="b"/>
              <a:pathLst>
                <a:path w="798829">
                  <a:moveTo>
                    <a:pt x="0" y="0"/>
                  </a:moveTo>
                  <a:lnTo>
                    <a:pt x="798702" y="0"/>
                  </a:lnTo>
                </a:path>
              </a:pathLst>
            </a:custGeom>
            <a:ln w="12700">
              <a:solidFill>
                <a:srgbClr val="FFFFFF"/>
              </a:solidFill>
            </a:ln>
          </p:spPr>
          <p:txBody>
            <a:bodyPr wrap="square" lIns="0" tIns="0" rIns="0" bIns="0" rtlCol="0"/>
            <a:lstStyle/>
            <a:p>
              <a:endParaRPr/>
            </a:p>
          </p:txBody>
        </p:sp>
        <p:sp>
          <p:nvSpPr>
            <p:cNvPr id="55" name="object 55"/>
            <p:cNvSpPr/>
            <p:nvPr/>
          </p:nvSpPr>
          <p:spPr>
            <a:xfrm>
              <a:off x="4648200" y="6774056"/>
              <a:ext cx="1042669" cy="0"/>
            </a:xfrm>
            <a:custGeom>
              <a:avLst/>
              <a:gdLst/>
              <a:ahLst/>
              <a:cxnLst/>
              <a:rect l="l" t="t" r="r" b="b"/>
              <a:pathLst>
                <a:path w="1042670">
                  <a:moveTo>
                    <a:pt x="0" y="0"/>
                  </a:moveTo>
                  <a:lnTo>
                    <a:pt x="1042670" y="0"/>
                  </a:lnTo>
                </a:path>
              </a:pathLst>
            </a:custGeom>
            <a:ln w="12700">
              <a:solidFill>
                <a:srgbClr val="000000"/>
              </a:solidFill>
            </a:ln>
          </p:spPr>
          <p:txBody>
            <a:bodyPr wrap="square" lIns="0" tIns="0" rIns="0" bIns="0" rtlCol="0"/>
            <a:lstStyle/>
            <a:p>
              <a:endParaRPr/>
            </a:p>
          </p:txBody>
        </p:sp>
      </p:grpSp>
      <p:sp>
        <p:nvSpPr>
          <p:cNvPr id="56" name="object 56"/>
          <p:cNvSpPr txBox="1"/>
          <p:nvPr/>
        </p:nvSpPr>
        <p:spPr>
          <a:xfrm>
            <a:off x="8188832" y="2716149"/>
            <a:ext cx="327660" cy="193675"/>
          </a:xfrm>
          <a:prstGeom prst="rect">
            <a:avLst/>
          </a:prstGeom>
        </p:spPr>
        <p:txBody>
          <a:bodyPr vert="horz" wrap="square" lIns="0" tIns="13335" rIns="0" bIns="0" rtlCol="0">
            <a:spAutoFit/>
          </a:bodyPr>
          <a:lstStyle/>
          <a:p>
            <a:pPr marL="12700">
              <a:lnSpc>
                <a:spcPct val="100000"/>
              </a:lnSpc>
              <a:spcBef>
                <a:spcPts val="105"/>
              </a:spcBef>
            </a:pPr>
            <a:r>
              <a:rPr sz="1100" dirty="0">
                <a:latin typeface="Arial"/>
                <a:cs typeface="Arial"/>
              </a:rPr>
              <a:t>0</a:t>
            </a:r>
            <a:r>
              <a:rPr sz="1100" spc="-15" dirty="0">
                <a:latin typeface="Arial"/>
                <a:cs typeface="Arial"/>
              </a:rPr>
              <a:t>x</a:t>
            </a:r>
            <a:r>
              <a:rPr sz="1100" dirty="0">
                <a:latin typeface="Arial"/>
                <a:cs typeface="Arial"/>
              </a:rPr>
              <a:t>00</a:t>
            </a:r>
            <a:endParaRPr sz="1100">
              <a:latin typeface="Arial"/>
              <a:cs typeface="Arial"/>
            </a:endParaRPr>
          </a:p>
        </p:txBody>
      </p:sp>
      <p:sp>
        <p:nvSpPr>
          <p:cNvPr id="57" name="object 57"/>
          <p:cNvSpPr txBox="1"/>
          <p:nvPr/>
        </p:nvSpPr>
        <p:spPr>
          <a:xfrm>
            <a:off x="8188832" y="3038449"/>
            <a:ext cx="335280" cy="388620"/>
          </a:xfrm>
          <a:prstGeom prst="rect">
            <a:avLst/>
          </a:prstGeom>
        </p:spPr>
        <p:txBody>
          <a:bodyPr vert="horz" wrap="square" lIns="0" tIns="26669" rIns="0" bIns="0" rtlCol="0">
            <a:spAutoFit/>
          </a:bodyPr>
          <a:lstStyle/>
          <a:p>
            <a:pPr marL="12700">
              <a:lnSpc>
                <a:spcPct val="100000"/>
              </a:lnSpc>
              <a:spcBef>
                <a:spcPts val="209"/>
              </a:spcBef>
            </a:pPr>
            <a:r>
              <a:rPr sz="1100" dirty="0">
                <a:latin typeface="Arial"/>
                <a:cs typeface="Arial"/>
              </a:rPr>
              <a:t>0</a:t>
            </a:r>
            <a:r>
              <a:rPr sz="1100" spc="-15" dirty="0">
                <a:latin typeface="Arial"/>
                <a:cs typeface="Arial"/>
              </a:rPr>
              <a:t>x</a:t>
            </a:r>
            <a:r>
              <a:rPr sz="1100" dirty="0">
                <a:latin typeface="Arial"/>
                <a:cs typeface="Arial"/>
              </a:rPr>
              <a:t>1F</a:t>
            </a:r>
            <a:endParaRPr sz="1100">
              <a:latin typeface="Arial"/>
              <a:cs typeface="Arial"/>
            </a:endParaRPr>
          </a:p>
          <a:p>
            <a:pPr marL="12700">
              <a:lnSpc>
                <a:spcPct val="100000"/>
              </a:lnSpc>
              <a:spcBef>
                <a:spcPts val="110"/>
              </a:spcBef>
            </a:pPr>
            <a:r>
              <a:rPr sz="1100" spc="-5" dirty="0">
                <a:latin typeface="Arial"/>
                <a:cs typeface="Arial"/>
              </a:rPr>
              <a:t>0x20</a:t>
            </a:r>
            <a:endParaRPr sz="1100">
              <a:latin typeface="Arial"/>
              <a:cs typeface="Arial"/>
            </a:endParaRPr>
          </a:p>
        </p:txBody>
      </p:sp>
      <p:sp>
        <p:nvSpPr>
          <p:cNvPr id="58" name="object 58"/>
          <p:cNvSpPr txBox="1"/>
          <p:nvPr/>
        </p:nvSpPr>
        <p:spPr>
          <a:xfrm>
            <a:off x="8188832" y="3568700"/>
            <a:ext cx="335280" cy="354965"/>
          </a:xfrm>
          <a:prstGeom prst="rect">
            <a:avLst/>
          </a:prstGeom>
        </p:spPr>
        <p:txBody>
          <a:bodyPr vert="horz" wrap="square" lIns="0" tIns="13335" rIns="0" bIns="0" rtlCol="0">
            <a:spAutoFit/>
          </a:bodyPr>
          <a:lstStyle/>
          <a:p>
            <a:pPr marL="12700">
              <a:lnSpc>
                <a:spcPts val="1295"/>
              </a:lnSpc>
              <a:spcBef>
                <a:spcPts val="105"/>
              </a:spcBef>
            </a:pPr>
            <a:r>
              <a:rPr sz="1100" dirty="0">
                <a:latin typeface="Arial"/>
                <a:cs typeface="Arial"/>
              </a:rPr>
              <a:t>0</a:t>
            </a:r>
            <a:r>
              <a:rPr sz="1100" spc="-15" dirty="0">
                <a:latin typeface="Arial"/>
                <a:cs typeface="Arial"/>
              </a:rPr>
              <a:t>x</a:t>
            </a:r>
            <a:r>
              <a:rPr sz="1100" dirty="0">
                <a:latin typeface="Arial"/>
                <a:cs typeface="Arial"/>
              </a:rPr>
              <a:t>3F</a:t>
            </a:r>
            <a:endParaRPr sz="1100">
              <a:latin typeface="Arial"/>
              <a:cs typeface="Arial"/>
            </a:endParaRPr>
          </a:p>
          <a:p>
            <a:pPr marL="12700">
              <a:lnSpc>
                <a:spcPts val="1295"/>
              </a:lnSpc>
            </a:pPr>
            <a:r>
              <a:rPr sz="1100" spc="-5" dirty="0">
                <a:latin typeface="Arial"/>
                <a:cs typeface="Arial"/>
              </a:rPr>
              <a:t>0x40</a:t>
            </a:r>
            <a:endParaRPr sz="1100">
              <a:latin typeface="Arial"/>
              <a:cs typeface="Arial"/>
            </a:endParaRPr>
          </a:p>
        </p:txBody>
      </p:sp>
      <p:sp>
        <p:nvSpPr>
          <p:cNvPr id="59" name="object 59"/>
          <p:cNvSpPr txBox="1"/>
          <p:nvPr/>
        </p:nvSpPr>
        <p:spPr>
          <a:xfrm>
            <a:off x="8188832" y="4064584"/>
            <a:ext cx="335915" cy="194310"/>
          </a:xfrm>
          <a:prstGeom prst="rect">
            <a:avLst/>
          </a:prstGeom>
        </p:spPr>
        <p:txBody>
          <a:bodyPr vert="horz" wrap="square" lIns="0" tIns="13335" rIns="0" bIns="0" rtlCol="0">
            <a:spAutoFit/>
          </a:bodyPr>
          <a:lstStyle/>
          <a:p>
            <a:pPr marL="12700">
              <a:lnSpc>
                <a:spcPct val="100000"/>
              </a:lnSpc>
              <a:spcBef>
                <a:spcPts val="105"/>
              </a:spcBef>
            </a:pPr>
            <a:r>
              <a:rPr sz="1100" dirty="0">
                <a:latin typeface="Arial"/>
                <a:cs typeface="Arial"/>
              </a:rPr>
              <a:t>0</a:t>
            </a:r>
            <a:r>
              <a:rPr sz="1100" spc="-20" dirty="0">
                <a:latin typeface="Arial"/>
                <a:cs typeface="Arial"/>
              </a:rPr>
              <a:t>x</a:t>
            </a:r>
            <a:r>
              <a:rPr sz="1100" dirty="0">
                <a:latin typeface="Arial"/>
                <a:cs typeface="Arial"/>
              </a:rPr>
              <a:t>5F</a:t>
            </a:r>
            <a:endParaRPr sz="1100">
              <a:latin typeface="Arial"/>
              <a:cs typeface="Arial"/>
            </a:endParaRPr>
          </a:p>
        </p:txBody>
      </p:sp>
      <p:sp>
        <p:nvSpPr>
          <p:cNvPr id="60" name="object 60"/>
          <p:cNvSpPr txBox="1"/>
          <p:nvPr/>
        </p:nvSpPr>
        <p:spPr>
          <a:xfrm>
            <a:off x="8178800" y="6232652"/>
            <a:ext cx="342900"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Arial"/>
                <a:cs typeface="Arial"/>
              </a:rPr>
              <a:t>0</a:t>
            </a:r>
            <a:r>
              <a:rPr sz="1100" spc="-15" dirty="0">
                <a:latin typeface="Arial"/>
                <a:cs typeface="Arial"/>
              </a:rPr>
              <a:t>x</a:t>
            </a:r>
            <a:r>
              <a:rPr sz="1100" spc="-5" dirty="0">
                <a:latin typeface="Arial"/>
                <a:cs typeface="Arial"/>
              </a:rPr>
              <a:t>E</a:t>
            </a:r>
            <a:r>
              <a:rPr sz="1100" dirty="0">
                <a:latin typeface="Arial"/>
                <a:cs typeface="Arial"/>
              </a:rPr>
              <a:t>0</a:t>
            </a:r>
            <a:endParaRPr sz="1100">
              <a:latin typeface="Arial"/>
              <a:cs typeface="Arial"/>
            </a:endParaRPr>
          </a:p>
        </p:txBody>
      </p:sp>
      <p:sp>
        <p:nvSpPr>
          <p:cNvPr id="61" name="object 61"/>
          <p:cNvSpPr txBox="1"/>
          <p:nvPr/>
        </p:nvSpPr>
        <p:spPr>
          <a:xfrm>
            <a:off x="8178800" y="6567931"/>
            <a:ext cx="34353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Arial"/>
                <a:cs typeface="Arial"/>
              </a:rPr>
              <a:t>0</a:t>
            </a:r>
            <a:r>
              <a:rPr sz="1100" spc="-15" dirty="0">
                <a:latin typeface="Arial"/>
                <a:cs typeface="Arial"/>
              </a:rPr>
              <a:t>x</a:t>
            </a:r>
            <a:r>
              <a:rPr sz="1100" dirty="0">
                <a:latin typeface="Arial"/>
                <a:cs typeface="Arial"/>
              </a:rPr>
              <a:t>FF</a:t>
            </a:r>
            <a:endParaRPr sz="1100">
              <a:latin typeface="Arial"/>
              <a:cs typeface="Arial"/>
            </a:endParaRPr>
          </a:p>
        </p:txBody>
      </p:sp>
      <p:sp>
        <p:nvSpPr>
          <p:cNvPr id="62" name="object 62"/>
          <p:cNvSpPr txBox="1"/>
          <p:nvPr/>
        </p:nvSpPr>
        <p:spPr>
          <a:xfrm>
            <a:off x="4427601" y="3257169"/>
            <a:ext cx="1416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1</a:t>
            </a:r>
            <a:endParaRPr sz="1800">
              <a:latin typeface="Calibri"/>
              <a:cs typeface="Calibri"/>
            </a:endParaRPr>
          </a:p>
        </p:txBody>
      </p:sp>
      <p:graphicFrame>
        <p:nvGraphicFramePr>
          <p:cNvPr id="63" name="object 63"/>
          <p:cNvGraphicFramePr>
            <a:graphicFrameLocks noGrp="1"/>
          </p:cNvGraphicFramePr>
          <p:nvPr/>
        </p:nvGraphicFramePr>
        <p:xfrm>
          <a:off x="60960" y="2232786"/>
          <a:ext cx="5628636" cy="4541264"/>
        </p:xfrm>
        <a:graphic>
          <a:graphicData uri="http://schemas.openxmlformats.org/drawingml/2006/table">
            <a:tbl>
              <a:tblPr firstRow="1" bandRow="1">
                <a:tableStyleId>{2D5ABB26-0587-4C30-8999-92F81FD0307C}</a:tableStyleId>
              </a:tblPr>
              <a:tblGrid>
                <a:gridCol w="321945">
                  <a:extLst>
                    <a:ext uri="{9D8B030D-6E8A-4147-A177-3AD203B41FA5}">
                      <a16:colId xmlns:a16="http://schemas.microsoft.com/office/drawing/2014/main" val="20000"/>
                    </a:ext>
                  </a:extLst>
                </a:gridCol>
                <a:gridCol w="563245">
                  <a:extLst>
                    <a:ext uri="{9D8B030D-6E8A-4147-A177-3AD203B41FA5}">
                      <a16:colId xmlns:a16="http://schemas.microsoft.com/office/drawing/2014/main" val="20001"/>
                    </a:ext>
                  </a:extLst>
                </a:gridCol>
                <a:gridCol w="129540">
                  <a:extLst>
                    <a:ext uri="{9D8B030D-6E8A-4147-A177-3AD203B41FA5}">
                      <a16:colId xmlns:a16="http://schemas.microsoft.com/office/drawing/2014/main" val="20002"/>
                    </a:ext>
                  </a:extLst>
                </a:gridCol>
                <a:gridCol w="671830">
                  <a:extLst>
                    <a:ext uri="{9D8B030D-6E8A-4147-A177-3AD203B41FA5}">
                      <a16:colId xmlns:a16="http://schemas.microsoft.com/office/drawing/2014/main" val="20003"/>
                    </a:ext>
                  </a:extLst>
                </a:gridCol>
                <a:gridCol w="423544">
                  <a:extLst>
                    <a:ext uri="{9D8B030D-6E8A-4147-A177-3AD203B41FA5}">
                      <a16:colId xmlns:a16="http://schemas.microsoft.com/office/drawing/2014/main" val="20004"/>
                    </a:ext>
                  </a:extLst>
                </a:gridCol>
                <a:gridCol w="268605">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709929">
                  <a:extLst>
                    <a:ext uri="{9D8B030D-6E8A-4147-A177-3AD203B41FA5}">
                      <a16:colId xmlns:a16="http://schemas.microsoft.com/office/drawing/2014/main" val="20007"/>
                    </a:ext>
                  </a:extLst>
                </a:gridCol>
                <a:gridCol w="817244">
                  <a:extLst>
                    <a:ext uri="{9D8B030D-6E8A-4147-A177-3AD203B41FA5}">
                      <a16:colId xmlns:a16="http://schemas.microsoft.com/office/drawing/2014/main" val="20008"/>
                    </a:ext>
                  </a:extLst>
                </a:gridCol>
                <a:gridCol w="1036954">
                  <a:extLst>
                    <a:ext uri="{9D8B030D-6E8A-4147-A177-3AD203B41FA5}">
                      <a16:colId xmlns:a16="http://schemas.microsoft.com/office/drawing/2014/main" val="20009"/>
                    </a:ext>
                  </a:extLst>
                </a:gridCol>
              </a:tblGrid>
              <a:tr h="350392">
                <a:tc>
                  <a:txBody>
                    <a:bodyPr/>
                    <a:lstStyle/>
                    <a:p>
                      <a:pPr>
                        <a:lnSpc>
                          <a:spcPct val="100000"/>
                        </a:lnSpc>
                        <a:spcBef>
                          <a:spcPts val="15"/>
                        </a:spcBef>
                      </a:pPr>
                      <a:endParaRPr sz="1000">
                        <a:latin typeface="Times New Roman"/>
                        <a:cs typeface="Times New Roman"/>
                      </a:endParaRPr>
                    </a:p>
                    <a:p>
                      <a:pPr marR="17145" algn="r">
                        <a:lnSpc>
                          <a:spcPct val="100000"/>
                        </a:lnSpc>
                        <a:spcBef>
                          <a:spcPts val="5"/>
                        </a:spcBef>
                      </a:pPr>
                      <a:r>
                        <a:rPr sz="1100" dirty="0">
                          <a:latin typeface="Arial"/>
                          <a:cs typeface="Arial"/>
                        </a:rPr>
                        <a:t>7</a:t>
                      </a:r>
                      <a:endParaRPr sz="1100">
                        <a:latin typeface="Arial"/>
                        <a:cs typeface="Arial"/>
                      </a:endParaRPr>
                    </a:p>
                  </a:txBody>
                  <a:tcPr marL="0" marR="0" marT="1905"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spcBef>
                          <a:spcPts val="15"/>
                        </a:spcBef>
                      </a:pPr>
                      <a:endParaRPr sz="1000">
                        <a:latin typeface="Times New Roman"/>
                        <a:cs typeface="Times New Roman"/>
                      </a:endParaRPr>
                    </a:p>
                    <a:p>
                      <a:pPr marL="13335">
                        <a:lnSpc>
                          <a:spcPct val="100000"/>
                        </a:lnSpc>
                        <a:spcBef>
                          <a:spcPts val="5"/>
                        </a:spcBef>
                      </a:pPr>
                      <a:r>
                        <a:rPr sz="1100" dirty="0">
                          <a:latin typeface="Arial"/>
                          <a:cs typeface="Arial"/>
                        </a:rPr>
                        <a:t>4</a:t>
                      </a:r>
                      <a:endParaRPr sz="1100">
                        <a:latin typeface="Arial"/>
                        <a:cs typeface="Arial"/>
                      </a:endParaRPr>
                    </a:p>
                  </a:txBody>
                  <a:tcPr marL="0" marR="0" marT="1905" marB="0"/>
                </a:tc>
                <a:tc>
                  <a:txBody>
                    <a:bodyPr/>
                    <a:lstStyle/>
                    <a:p>
                      <a:pPr>
                        <a:lnSpc>
                          <a:spcPct val="100000"/>
                        </a:lnSpc>
                        <a:spcBef>
                          <a:spcPts val="15"/>
                        </a:spcBef>
                      </a:pPr>
                      <a:endParaRPr sz="1000">
                        <a:latin typeface="Times New Roman"/>
                        <a:cs typeface="Times New Roman"/>
                      </a:endParaRPr>
                    </a:p>
                    <a:p>
                      <a:pPr marR="80645" algn="r">
                        <a:lnSpc>
                          <a:spcPct val="100000"/>
                        </a:lnSpc>
                        <a:spcBef>
                          <a:spcPts val="5"/>
                        </a:spcBef>
                      </a:pPr>
                      <a:r>
                        <a:rPr sz="1100" dirty="0">
                          <a:latin typeface="Arial"/>
                          <a:cs typeface="Arial"/>
                        </a:rPr>
                        <a:t>0</a:t>
                      </a:r>
                      <a:endParaRPr sz="1100">
                        <a:latin typeface="Arial"/>
                        <a:cs typeface="Arial"/>
                      </a:endParaRPr>
                    </a:p>
                  </a:txBody>
                  <a:tcPr marL="0" marR="0" marT="1905" marB="0"/>
                </a:tc>
                <a:tc gridSpan="3">
                  <a:txBody>
                    <a:bodyPr/>
                    <a:lstStyle/>
                    <a:p>
                      <a:pPr>
                        <a:lnSpc>
                          <a:spcPct val="100000"/>
                        </a:lnSpc>
                      </a:pPr>
                      <a:endParaRPr sz="17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marL="231140">
                        <a:lnSpc>
                          <a:spcPct val="100000"/>
                        </a:lnSpc>
                        <a:spcBef>
                          <a:spcPts val="240"/>
                        </a:spcBef>
                      </a:pPr>
                      <a:r>
                        <a:rPr sz="1800" b="1" dirty="0">
                          <a:latin typeface="Calibri"/>
                          <a:cs typeface="Calibri"/>
                        </a:rPr>
                        <a:t>PFN</a:t>
                      </a:r>
                      <a:endParaRPr sz="1800">
                        <a:latin typeface="Calibri"/>
                        <a:cs typeface="Calibri"/>
                      </a:endParaRPr>
                    </a:p>
                  </a:txBody>
                  <a:tcPr marL="0" marR="0" marT="30480" marB="0">
                    <a:lnT w="12700">
                      <a:solidFill>
                        <a:srgbClr val="FFFFFF"/>
                      </a:solidFill>
                      <a:prstDash val="solid"/>
                    </a:lnT>
                  </a:tcPr>
                </a:tc>
                <a:tc>
                  <a:txBody>
                    <a:bodyPr/>
                    <a:lstStyle/>
                    <a:p>
                      <a:pPr algn="ctr">
                        <a:lnSpc>
                          <a:spcPct val="100000"/>
                        </a:lnSpc>
                        <a:spcBef>
                          <a:spcPts val="270"/>
                        </a:spcBef>
                      </a:pPr>
                      <a:r>
                        <a:rPr sz="1400" b="1" spc="-15" dirty="0">
                          <a:latin typeface="Calibri"/>
                          <a:cs typeface="Calibri"/>
                        </a:rPr>
                        <a:t>Phys</a:t>
                      </a:r>
                      <a:r>
                        <a:rPr sz="1400" b="1" spc="-35" dirty="0">
                          <a:latin typeface="Calibri"/>
                          <a:cs typeface="Calibri"/>
                        </a:rPr>
                        <a:t> </a:t>
                      </a:r>
                      <a:r>
                        <a:rPr sz="1400" b="1" spc="-5" dirty="0">
                          <a:latin typeface="Calibri"/>
                          <a:cs typeface="Calibri"/>
                        </a:rPr>
                        <a:t>Mem</a:t>
                      </a:r>
                      <a:endParaRPr sz="1400">
                        <a:latin typeface="Calibri"/>
                        <a:cs typeface="Calibri"/>
                      </a:endParaRPr>
                    </a:p>
                  </a:txBody>
                  <a:tcPr marL="0" marR="0" marT="34290" marB="0">
                    <a:lnT w="12700">
                      <a:solidFill>
                        <a:srgbClr val="FFFFFF"/>
                      </a:solidFill>
                      <a:prstDash val="solid"/>
                    </a:lnT>
                  </a:tcPr>
                </a:tc>
                <a:extLst>
                  <a:ext uri="{0D108BD9-81ED-4DB2-BD59-A6C34878D82A}">
                    <a16:rowId xmlns:a16="http://schemas.microsoft.com/office/drawing/2014/main" val="10000"/>
                  </a:ext>
                </a:extLst>
              </a:tr>
              <a:tr h="655447">
                <a:tc>
                  <a:txBody>
                    <a:bodyPr/>
                    <a:lstStyle/>
                    <a:p>
                      <a:pPr>
                        <a:lnSpc>
                          <a:spcPct val="100000"/>
                        </a:lnSpc>
                      </a:pPr>
                      <a:endParaRPr sz="1700">
                        <a:latin typeface="Times New Roman"/>
                        <a:cs typeface="Times New Roman"/>
                      </a:endParaRPr>
                    </a:p>
                  </a:txBody>
                  <a:tcPr marL="0" marR="0" marT="0" marB="0"/>
                </a:tc>
                <a:tc>
                  <a:txBody>
                    <a:bodyPr/>
                    <a:lstStyle/>
                    <a:p>
                      <a:pPr marL="24765">
                        <a:lnSpc>
                          <a:spcPct val="100000"/>
                        </a:lnSpc>
                        <a:spcBef>
                          <a:spcPts val="615"/>
                        </a:spcBef>
                      </a:pPr>
                      <a:r>
                        <a:rPr sz="1400" spc="-5" dirty="0">
                          <a:latin typeface="Arial"/>
                          <a:cs typeface="Arial"/>
                        </a:rPr>
                        <a:t>VPN</a:t>
                      </a:r>
                      <a:endParaRPr sz="1400">
                        <a:latin typeface="Arial"/>
                        <a:cs typeface="Arial"/>
                      </a:endParaRPr>
                    </a:p>
                  </a:txBody>
                  <a:tcPr marL="0" marR="0" marT="78105" marB="0"/>
                </a:tc>
                <a:tc>
                  <a:txBody>
                    <a:bodyPr/>
                    <a:lstStyle/>
                    <a:p>
                      <a:pPr>
                        <a:lnSpc>
                          <a:spcPct val="100000"/>
                        </a:lnSpc>
                      </a:pPr>
                      <a:endParaRPr sz="1700">
                        <a:latin typeface="Times New Roman"/>
                        <a:cs typeface="Times New Roman"/>
                      </a:endParaRPr>
                    </a:p>
                  </a:txBody>
                  <a:tcPr marL="0" marR="0" marT="0" marB="0"/>
                </a:tc>
                <a:tc>
                  <a:txBody>
                    <a:bodyPr/>
                    <a:lstStyle/>
                    <a:p>
                      <a:pPr marL="37465">
                        <a:lnSpc>
                          <a:spcPct val="100000"/>
                        </a:lnSpc>
                        <a:spcBef>
                          <a:spcPts val="615"/>
                        </a:spcBef>
                      </a:pPr>
                      <a:r>
                        <a:rPr sz="1400" spc="-5" dirty="0">
                          <a:latin typeface="Arial"/>
                          <a:cs typeface="Arial"/>
                        </a:rPr>
                        <a:t>Offset</a:t>
                      </a:r>
                      <a:endParaRPr sz="1400">
                        <a:latin typeface="Arial"/>
                        <a:cs typeface="Arial"/>
                      </a:endParaRPr>
                    </a:p>
                  </a:txBody>
                  <a:tcPr marL="0" marR="0" marT="78105" marB="0"/>
                </a:tc>
                <a:tc gridSpan="3">
                  <a:txBody>
                    <a:bodyPr/>
                    <a:lstStyle/>
                    <a:p>
                      <a:pPr>
                        <a:lnSpc>
                          <a:spcPct val="100000"/>
                        </a:lnSpc>
                      </a:pPr>
                      <a:endParaRPr sz="17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marR="83820" algn="r">
                        <a:lnSpc>
                          <a:spcPct val="100000"/>
                        </a:lnSpc>
                        <a:spcBef>
                          <a:spcPts val="1445"/>
                        </a:spcBef>
                      </a:pPr>
                      <a:r>
                        <a:rPr sz="1800" dirty="0">
                          <a:latin typeface="Calibri"/>
                          <a:cs typeface="Calibri"/>
                        </a:rPr>
                        <a:t>0</a:t>
                      </a:r>
                      <a:endParaRPr sz="1800">
                        <a:latin typeface="Calibri"/>
                        <a:cs typeface="Calibri"/>
                      </a:endParaRPr>
                    </a:p>
                  </a:txBody>
                  <a:tcPr marL="0" marR="0" marT="183515" marB="0"/>
                </a:tc>
                <a:tc>
                  <a:txBody>
                    <a:bodyPr/>
                    <a:lstStyle/>
                    <a:p>
                      <a:pPr marL="635" algn="ctr">
                        <a:lnSpc>
                          <a:spcPct val="100000"/>
                        </a:lnSpc>
                        <a:spcBef>
                          <a:spcPts val="1445"/>
                        </a:spcBef>
                      </a:pPr>
                      <a:r>
                        <a:rPr sz="1800" spc="-5" dirty="0">
                          <a:latin typeface="Calibri"/>
                          <a:cs typeface="Calibri"/>
                        </a:rPr>
                        <a:t>VP</a:t>
                      </a:r>
                      <a:r>
                        <a:rPr sz="1800" spc="-35" dirty="0">
                          <a:latin typeface="Calibri"/>
                          <a:cs typeface="Calibri"/>
                        </a:rPr>
                        <a:t> </a:t>
                      </a:r>
                      <a:r>
                        <a:rPr sz="1800" dirty="0">
                          <a:latin typeface="Calibri"/>
                          <a:cs typeface="Calibri"/>
                        </a:rPr>
                        <a:t>3</a:t>
                      </a:r>
                      <a:endParaRPr sz="1800">
                        <a:latin typeface="Calibri"/>
                        <a:cs typeface="Calibri"/>
                      </a:endParaRPr>
                    </a:p>
                  </a:txBody>
                  <a:tcPr marL="0" marR="0" marT="183515" marB="0"/>
                </a:tc>
                <a:extLst>
                  <a:ext uri="{0D108BD9-81ED-4DB2-BD59-A6C34878D82A}">
                    <a16:rowId xmlns:a16="http://schemas.microsoft.com/office/drawing/2014/main" val="10001"/>
                  </a:ext>
                </a:extLst>
              </a:tr>
              <a:tr h="204977">
                <a:tc gridSpan="4">
                  <a:txBody>
                    <a:bodyPr/>
                    <a:lstStyle/>
                    <a:p>
                      <a:pPr>
                        <a:lnSpc>
                          <a:spcPct val="100000"/>
                        </a:lnSpc>
                      </a:pPr>
                      <a:endParaRPr sz="12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1200">
                        <a:latin typeface="Times New Roman"/>
                        <a:cs typeface="Times New Roman"/>
                      </a:endParaRPr>
                    </a:p>
                  </a:txBody>
                  <a:tcPr marL="0" marR="0" marT="0" marB="0">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200">
                        <a:latin typeface="Times New Roman"/>
                        <a:cs typeface="Times New Roman"/>
                      </a:endParaRPr>
                    </a:p>
                  </a:txBody>
                  <a:tcPr marL="0" marR="0" marT="0" marB="0">
                    <a:lnB w="1270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tc>
                <a:tc>
                  <a:txBody>
                    <a:bodyPr/>
                    <a:lstStyle/>
                    <a:p>
                      <a:pPr>
                        <a:lnSpc>
                          <a:spcPct val="100000"/>
                        </a:lnSpc>
                      </a:pPr>
                      <a:endParaRPr sz="1200">
                        <a:latin typeface="Times New Roman"/>
                        <a:cs typeface="Times New Roman"/>
                      </a:endParaRPr>
                    </a:p>
                  </a:txBody>
                  <a:tcPr marL="0" marR="0" marT="0" marB="0">
                    <a:solidFill>
                      <a:srgbClr val="F8F8F8"/>
                    </a:solidFill>
                  </a:tcPr>
                </a:tc>
                <a:extLst>
                  <a:ext uri="{0D108BD9-81ED-4DB2-BD59-A6C34878D82A}">
                    <a16:rowId xmlns:a16="http://schemas.microsoft.com/office/drawing/2014/main" val="10002"/>
                  </a:ext>
                </a:extLst>
              </a:tr>
              <a:tr h="301307">
                <a:tc gridSpan="2">
                  <a:txBody>
                    <a:bodyPr/>
                    <a:lstStyle/>
                    <a:p>
                      <a:pPr marL="314325">
                        <a:lnSpc>
                          <a:spcPts val="1445"/>
                        </a:lnSpc>
                        <a:spcBef>
                          <a:spcPts val="830"/>
                        </a:spcBef>
                      </a:pPr>
                      <a:r>
                        <a:rPr sz="1400" spc="-35" dirty="0">
                          <a:latin typeface="Arial"/>
                          <a:cs typeface="Arial"/>
                        </a:rPr>
                        <a:t>Table</a:t>
                      </a:r>
                      <a:endParaRPr sz="1400">
                        <a:latin typeface="Arial"/>
                        <a:cs typeface="Arial"/>
                      </a:endParaRPr>
                    </a:p>
                  </a:txBody>
                  <a:tcPr marL="0" marR="0" marT="105410" marB="0"/>
                </a:tc>
                <a:tc hMerge="1">
                  <a:txBody>
                    <a:bodyPr/>
                    <a:lstStyle/>
                    <a:p>
                      <a:endParaRPr/>
                    </a:p>
                  </a:txBody>
                  <a:tcPr marL="0" marR="0" marT="0" marB="0"/>
                </a:tc>
                <a:tc gridSpan="2">
                  <a:txBody>
                    <a:bodyPr/>
                    <a:lstStyle/>
                    <a:p>
                      <a:pPr>
                        <a:lnSpc>
                          <a:spcPct val="100000"/>
                        </a:lnSpc>
                      </a:pPr>
                      <a:endParaRPr sz="170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1700">
                        <a:latin typeface="Times New Roman"/>
                        <a:cs typeface="Times New Roman"/>
                      </a:endParaRPr>
                    </a:p>
                  </a:txBody>
                  <a:tcPr marL="0" marR="0" marT="0" marB="0">
                    <a:lnT w="12700" cap="flat" cmpd="sng" algn="ctr">
                      <a:solidFill>
                        <a:srgbClr val="000000"/>
                      </a:solidFill>
                      <a:prstDash val="solid"/>
                      <a:round/>
                      <a:headEnd type="none" w="med" len="med"/>
                      <a:tailEnd type="none" w="med" len="med"/>
                    </a:lnT>
                  </a:tcPr>
                </a:tc>
                <a:tc>
                  <a:txBody>
                    <a:bodyPr/>
                    <a:lstStyle/>
                    <a:p>
                      <a:pPr>
                        <a:lnSpc>
                          <a:spcPct val="100000"/>
                        </a:lnSpc>
                      </a:pPr>
                      <a:endParaRPr sz="1700">
                        <a:latin typeface="Times New Roman"/>
                        <a:cs typeface="Times New Roman"/>
                      </a:endParaRPr>
                    </a:p>
                  </a:txBody>
                  <a:tcPr marL="0" marR="0" marT="0" marB="0">
                    <a:lnR w="12700">
                      <a:solidFill>
                        <a:srgbClr val="000000"/>
                      </a:solidFill>
                      <a:prstDash val="solid"/>
                    </a:lnR>
                    <a:lnT w="12700">
                      <a:solidFill>
                        <a:srgbClr val="FFFFFF"/>
                      </a:solidFill>
                      <a:prstDash val="solid"/>
                    </a:lnT>
                  </a:tcPr>
                </a:tc>
                <a:tc>
                  <a:txBody>
                    <a:bodyPr/>
                    <a:lstStyle/>
                    <a:p>
                      <a:pPr marR="281305" algn="r">
                        <a:lnSpc>
                          <a:spcPct val="100000"/>
                        </a:lnSpc>
                        <a:spcBef>
                          <a:spcPts val="275"/>
                        </a:spcBef>
                      </a:pPr>
                      <a:r>
                        <a:rPr sz="1400" b="1" dirty="0">
                          <a:latin typeface="Calibri"/>
                          <a:cs typeface="Calibri"/>
                        </a:rPr>
                        <a:t>V</a:t>
                      </a:r>
                      <a:endParaRPr sz="140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solidFill>
                      <a:srgbClr val="CCEBFF"/>
                    </a:solidFill>
                  </a:tcPr>
                </a:tc>
                <a:tc>
                  <a:txBody>
                    <a:bodyPr/>
                    <a:lstStyle/>
                    <a:p>
                      <a:pPr marR="15240" algn="ctr">
                        <a:lnSpc>
                          <a:spcPct val="100000"/>
                        </a:lnSpc>
                        <a:spcBef>
                          <a:spcPts val="275"/>
                        </a:spcBef>
                      </a:pPr>
                      <a:r>
                        <a:rPr sz="1400" b="1" spc="-5" dirty="0">
                          <a:latin typeface="Calibri"/>
                          <a:cs typeface="Calibri"/>
                        </a:rPr>
                        <a:t>Entry</a:t>
                      </a:r>
                      <a:endParaRPr sz="1400">
                        <a:latin typeface="Calibri"/>
                        <a:cs typeface="Calibri"/>
                      </a:endParaRPr>
                    </a:p>
                  </a:txBody>
                  <a:tcPr marL="0" marR="0" marT="34925" marB="0">
                    <a:lnL w="12700">
                      <a:solidFill>
                        <a:srgbClr val="000000"/>
                      </a:solidFill>
                      <a:prstDash val="solid"/>
                    </a:lnL>
                    <a:lnT w="12700">
                      <a:solidFill>
                        <a:srgbClr val="000000"/>
                      </a:solidFill>
                      <a:prstDash val="solid"/>
                    </a:lnT>
                    <a:solidFill>
                      <a:srgbClr val="CCEBFF"/>
                    </a:solidFill>
                  </a:tcPr>
                </a:tc>
                <a:tc gridSpan="2">
                  <a:txBody>
                    <a:bodyPr/>
                    <a:lstStyle/>
                    <a:p>
                      <a:pPr>
                        <a:lnSpc>
                          <a:spcPct val="100000"/>
                        </a:lnSpc>
                      </a:pPr>
                      <a:endParaRPr sz="1700">
                        <a:latin typeface="Times New Roman"/>
                        <a:cs typeface="Times New Roman"/>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r h="308292">
                <a:tc gridSpan="2">
                  <a:txBody>
                    <a:bodyPr/>
                    <a:lstStyle/>
                    <a:p>
                      <a:pPr>
                        <a:lnSpc>
                          <a:spcPct val="100000"/>
                        </a:lnSpc>
                      </a:pPr>
                      <a:endParaRPr sz="1700">
                        <a:latin typeface="Times New Roman"/>
                        <a:cs typeface="Times New Roman"/>
                      </a:endParaRPr>
                    </a:p>
                  </a:txBody>
                  <a:tcPr marL="0" marR="0" marT="0" marB="0"/>
                </a:tc>
                <a:tc hMerge="1">
                  <a:txBody>
                    <a:bodyPr/>
                    <a:lstStyle/>
                    <a:p>
                      <a:endParaRPr/>
                    </a:p>
                  </a:txBody>
                  <a:tcPr marL="0" marR="0" marT="0" marB="0"/>
                </a:tc>
                <a:tc gridSpan="2">
                  <a:txBody>
                    <a:bodyPr/>
                    <a:lstStyle/>
                    <a:p>
                      <a:pPr>
                        <a:lnSpc>
                          <a:spcPct val="100000"/>
                        </a:lnSpc>
                      </a:pPr>
                      <a:endParaRPr sz="170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1700">
                        <a:latin typeface="Times New Roman"/>
                        <a:cs typeface="Times New Roman"/>
                      </a:endParaRPr>
                    </a:p>
                  </a:txBody>
                  <a:tcPr marL="0" marR="0" marT="0" marB="0">
                    <a:lnB w="12700">
                      <a:solidFill>
                        <a:srgbClr val="FFFFFF"/>
                      </a:solidFill>
                      <a:prstDash val="solid"/>
                    </a:lnB>
                  </a:tcPr>
                </a:tc>
                <a:tc>
                  <a:txBody>
                    <a:bodyPr/>
                    <a:lstStyle/>
                    <a:p>
                      <a:pPr marL="86360">
                        <a:lnSpc>
                          <a:spcPct val="100000"/>
                        </a:lnSpc>
                        <a:spcBef>
                          <a:spcPts val="300"/>
                        </a:spcBef>
                      </a:pPr>
                      <a:r>
                        <a:rPr sz="1400" dirty="0">
                          <a:latin typeface="Calibri"/>
                          <a:cs typeface="Calibri"/>
                        </a:rPr>
                        <a:t>0</a:t>
                      </a:r>
                      <a:endParaRPr sz="1400">
                        <a:latin typeface="Calibri"/>
                        <a:cs typeface="Calibri"/>
                      </a:endParaRPr>
                    </a:p>
                  </a:txBody>
                  <a:tcPr marL="0" marR="0" marT="38100" marB="0">
                    <a:lnR w="12700">
                      <a:solidFill>
                        <a:srgbClr val="000000"/>
                      </a:solidFill>
                      <a:prstDash val="solid"/>
                    </a:lnR>
                    <a:lnB w="12700">
                      <a:solidFill>
                        <a:srgbClr val="FFFFFF"/>
                      </a:solidFill>
                      <a:prstDash val="solid"/>
                    </a:lnB>
                  </a:tcPr>
                </a:tc>
                <a:tc>
                  <a:txBody>
                    <a:bodyPr/>
                    <a:lstStyle/>
                    <a:p>
                      <a:pPr marR="288925" algn="r">
                        <a:lnSpc>
                          <a:spcPct val="100000"/>
                        </a:lnSpc>
                        <a:spcBef>
                          <a:spcPts val="300"/>
                        </a:spcBef>
                      </a:pPr>
                      <a:r>
                        <a:rPr sz="1400" dirty="0">
                          <a:latin typeface="Calibri"/>
                          <a:cs typeface="Calibri"/>
                        </a:rPr>
                        <a:t>0</a:t>
                      </a:r>
                      <a:endParaRPr sz="1400">
                        <a:latin typeface="Calibri"/>
                        <a:cs typeface="Calibri"/>
                      </a:endParaRPr>
                    </a:p>
                  </a:txBody>
                  <a:tcPr marL="0" marR="0" marT="38100" marB="0">
                    <a:lnL w="12700">
                      <a:solidFill>
                        <a:srgbClr val="000000"/>
                      </a:solidFill>
                      <a:prstDash val="solid"/>
                    </a:lnL>
                    <a:lnR w="12700">
                      <a:solidFill>
                        <a:srgbClr val="000000"/>
                      </a:solidFill>
                      <a:prstDash val="solid"/>
                    </a:lnR>
                    <a:lnB w="12700">
                      <a:solidFill>
                        <a:srgbClr val="000000"/>
                      </a:solidFill>
                      <a:prstDash val="solid"/>
                    </a:lnB>
                    <a:solidFill>
                      <a:srgbClr val="CCEBFF"/>
                    </a:solidFill>
                  </a:tcPr>
                </a:tc>
                <a:tc>
                  <a:txBody>
                    <a:bodyPr/>
                    <a:lstStyle/>
                    <a:p>
                      <a:pPr marR="14604" algn="ctr">
                        <a:lnSpc>
                          <a:spcPct val="100000"/>
                        </a:lnSpc>
                        <a:spcBef>
                          <a:spcPts val="300"/>
                        </a:spcBef>
                      </a:pPr>
                      <a:r>
                        <a:rPr sz="1400" dirty="0">
                          <a:latin typeface="Calibri"/>
                          <a:cs typeface="Calibri"/>
                        </a:rPr>
                        <a:t>0x1a</a:t>
                      </a:r>
                      <a:endParaRPr sz="1400">
                        <a:latin typeface="Calibri"/>
                        <a:cs typeface="Calibri"/>
                      </a:endParaRPr>
                    </a:p>
                  </a:txBody>
                  <a:tcPr marL="0" marR="0" marT="38100" marB="0">
                    <a:lnL w="12700">
                      <a:solidFill>
                        <a:srgbClr val="000000"/>
                      </a:solidFill>
                      <a:prstDash val="solid"/>
                    </a:lnL>
                    <a:lnB w="12700">
                      <a:solidFill>
                        <a:srgbClr val="000000"/>
                      </a:solidFill>
                      <a:prstDash val="solid"/>
                    </a:lnB>
                    <a:solidFill>
                      <a:srgbClr val="CCEBFF"/>
                    </a:solidFill>
                  </a:tcPr>
                </a:tc>
                <a:tc gridSpan="2">
                  <a:txBody>
                    <a:bodyPr/>
                    <a:lstStyle/>
                    <a:p>
                      <a:pPr marL="608330">
                        <a:lnSpc>
                          <a:spcPts val="2110"/>
                        </a:lnSpc>
                        <a:spcBef>
                          <a:spcPts val="219"/>
                        </a:spcBef>
                        <a:tabLst>
                          <a:tab pos="1127125" algn="l"/>
                        </a:tabLst>
                      </a:pPr>
                      <a:r>
                        <a:rPr sz="1800" dirty="0">
                          <a:latin typeface="Calibri"/>
                          <a:cs typeface="Calibri"/>
                        </a:rPr>
                        <a:t>2	</a:t>
                      </a:r>
                      <a:r>
                        <a:rPr sz="1800" spc="-5" dirty="0">
                          <a:latin typeface="Calibri"/>
                          <a:cs typeface="Calibri"/>
                        </a:rPr>
                        <a:t>VP</a:t>
                      </a:r>
                      <a:r>
                        <a:rPr sz="1800" spc="-35" dirty="0">
                          <a:latin typeface="Calibri"/>
                          <a:cs typeface="Calibri"/>
                        </a:rPr>
                        <a:t> </a:t>
                      </a:r>
                      <a:r>
                        <a:rPr sz="1800" dirty="0">
                          <a:latin typeface="Calibri"/>
                          <a:cs typeface="Calibri"/>
                        </a:rPr>
                        <a:t>1</a:t>
                      </a:r>
                      <a:endParaRPr sz="1800">
                        <a:latin typeface="Calibri"/>
                        <a:cs typeface="Calibri"/>
                      </a:endParaRPr>
                    </a:p>
                  </a:txBody>
                  <a:tcPr marL="0" marR="0" marT="27939" marB="0"/>
                </a:tc>
                <a:tc hMerge="1">
                  <a:txBody>
                    <a:bodyPr/>
                    <a:lstStyle/>
                    <a:p>
                      <a:endParaRPr/>
                    </a:p>
                  </a:txBody>
                  <a:tcPr marL="0" marR="0" marT="0" marB="0"/>
                </a:tc>
                <a:extLst>
                  <a:ext uri="{0D108BD9-81ED-4DB2-BD59-A6C34878D82A}">
                    <a16:rowId xmlns:a16="http://schemas.microsoft.com/office/drawing/2014/main" val="10004"/>
                  </a:ext>
                </a:extLst>
              </a:tr>
              <a:tr h="304800">
                <a:tc gridSpan="2">
                  <a:txBody>
                    <a:bodyPr/>
                    <a:lstStyle/>
                    <a:p>
                      <a:pPr marL="87630">
                        <a:lnSpc>
                          <a:spcPts val="715"/>
                        </a:lnSpc>
                      </a:pPr>
                      <a:r>
                        <a:rPr sz="1100" dirty="0">
                          <a:latin typeface="Arial"/>
                          <a:cs typeface="Arial"/>
                        </a:rPr>
                        <a:t>9</a:t>
                      </a:r>
                      <a:endParaRPr sz="1100">
                        <a:latin typeface="Arial"/>
                        <a:cs typeface="Arial"/>
                      </a:endParaRPr>
                    </a:p>
                  </a:txBody>
                  <a:tcPr marL="0" marR="0" marT="0" marB="0"/>
                </a:tc>
                <a:tc hMerge="1">
                  <a:txBody>
                    <a:bodyPr/>
                    <a:lstStyle/>
                    <a:p>
                      <a:endParaRPr/>
                    </a:p>
                  </a:txBody>
                  <a:tcPr marL="0" marR="0" marT="0" marB="0"/>
                </a:tc>
                <a:tc gridSpan="2">
                  <a:txBody>
                    <a:bodyPr/>
                    <a:lstStyle/>
                    <a:p>
                      <a:pPr marL="635">
                        <a:lnSpc>
                          <a:spcPts val="840"/>
                        </a:lnSpc>
                        <a:tabLst>
                          <a:tab pos="592455" algn="l"/>
                        </a:tabLst>
                      </a:pPr>
                      <a:r>
                        <a:rPr sz="1100" dirty="0">
                          <a:latin typeface="Arial"/>
                          <a:cs typeface="Arial"/>
                        </a:rPr>
                        <a:t>4	</a:t>
                      </a:r>
                      <a:r>
                        <a:rPr sz="1650" baseline="5050" dirty="0">
                          <a:latin typeface="Arial"/>
                          <a:cs typeface="Arial"/>
                        </a:rPr>
                        <a:t>0</a:t>
                      </a:r>
                      <a:endParaRPr sz="1650" baseline="5050">
                        <a:latin typeface="Arial"/>
                        <a:cs typeface="Arial"/>
                      </a:endParaRPr>
                    </a:p>
                  </a:txBody>
                  <a:tcPr marL="0" marR="0" marT="0" marB="0"/>
                </a:tc>
                <a:tc hMerge="1">
                  <a:txBody>
                    <a:bodyPr/>
                    <a:lstStyle/>
                    <a:p>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FFFFFF"/>
                      </a:solidFill>
                      <a:prstDash val="solid"/>
                    </a:lnT>
                  </a:tcPr>
                </a:tc>
                <a:tc>
                  <a:txBody>
                    <a:bodyPr/>
                    <a:lstStyle/>
                    <a:p>
                      <a:pPr marL="86360">
                        <a:lnSpc>
                          <a:spcPct val="100000"/>
                        </a:lnSpc>
                        <a:spcBef>
                          <a:spcPts val="275"/>
                        </a:spcBef>
                      </a:pPr>
                      <a:r>
                        <a:rPr sz="1400" dirty="0">
                          <a:latin typeface="Calibri"/>
                          <a:cs typeface="Calibri"/>
                        </a:rPr>
                        <a:t>1</a:t>
                      </a:r>
                      <a:endParaRPr sz="1400">
                        <a:latin typeface="Calibri"/>
                        <a:cs typeface="Calibri"/>
                      </a:endParaRPr>
                    </a:p>
                  </a:txBody>
                  <a:tcPr marL="0" marR="0" marT="34925" marB="0">
                    <a:lnR w="12700">
                      <a:solidFill>
                        <a:srgbClr val="000000"/>
                      </a:solidFill>
                      <a:prstDash val="solid"/>
                    </a:lnR>
                    <a:lnT w="12700">
                      <a:solidFill>
                        <a:srgbClr val="FFFFFF"/>
                      </a:solidFill>
                      <a:prstDash val="solid"/>
                    </a:lnT>
                  </a:tcPr>
                </a:tc>
                <a:tc>
                  <a:txBody>
                    <a:bodyPr/>
                    <a:lstStyle/>
                    <a:p>
                      <a:pPr marR="288925" algn="r">
                        <a:lnSpc>
                          <a:spcPct val="100000"/>
                        </a:lnSpc>
                        <a:spcBef>
                          <a:spcPts val="275"/>
                        </a:spcBef>
                      </a:pPr>
                      <a:r>
                        <a:rPr sz="1400" dirty="0">
                          <a:latin typeface="Calibri"/>
                          <a:cs typeface="Calibri"/>
                        </a:rPr>
                        <a:t>1</a:t>
                      </a:r>
                      <a:endParaRPr sz="140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R="15875" algn="ctr">
                        <a:lnSpc>
                          <a:spcPct val="100000"/>
                        </a:lnSpc>
                        <a:spcBef>
                          <a:spcPts val="275"/>
                        </a:spcBef>
                      </a:pPr>
                      <a:r>
                        <a:rPr sz="1400" dirty="0">
                          <a:latin typeface="Calibri"/>
                          <a:cs typeface="Calibri"/>
                        </a:rPr>
                        <a:t>0x02</a:t>
                      </a:r>
                      <a:endParaRPr sz="1400">
                        <a:latin typeface="Calibri"/>
                        <a:cs typeface="Calibri"/>
                      </a:endParaRPr>
                    </a:p>
                  </a:txBody>
                  <a:tcPr marL="0" marR="0" marT="34925" marB="0">
                    <a:lnL w="12700">
                      <a:solidFill>
                        <a:srgbClr val="000000"/>
                      </a:solidFill>
                      <a:prstDash val="solid"/>
                    </a:lnL>
                    <a:lnT w="12700">
                      <a:solidFill>
                        <a:srgbClr val="000000"/>
                      </a:solidFill>
                      <a:prstDash val="solid"/>
                    </a:lnT>
                    <a:lnB w="12700">
                      <a:solidFill>
                        <a:srgbClr val="000000"/>
                      </a:solidFill>
                      <a:prstDash val="solid"/>
                    </a:lnB>
                    <a:solidFill>
                      <a:srgbClr val="CCEBFF"/>
                    </a:solidFill>
                  </a:tcPr>
                </a:tc>
                <a:tc gridSpan="2">
                  <a:txBody>
                    <a:bodyPr/>
                    <a:lstStyle/>
                    <a:p>
                      <a:pPr>
                        <a:lnSpc>
                          <a:spcPct val="100000"/>
                        </a:lnSpc>
                      </a:pPr>
                      <a:endParaRPr sz="1700">
                        <a:latin typeface="Times New Roman"/>
                        <a:cs typeface="Times New Roman"/>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r h="304800">
                <a:tc gridSpan="2">
                  <a:txBody>
                    <a:bodyPr/>
                    <a:lstStyle/>
                    <a:p>
                      <a:pPr marL="264160">
                        <a:lnSpc>
                          <a:spcPts val="925"/>
                        </a:lnSpc>
                      </a:pPr>
                      <a:r>
                        <a:rPr sz="1400" spc="-5" dirty="0">
                          <a:latin typeface="Arial"/>
                          <a:cs typeface="Arial"/>
                        </a:rPr>
                        <a:t>PFN</a:t>
                      </a:r>
                      <a:endParaRPr sz="1400">
                        <a:latin typeface="Arial"/>
                        <a:cs typeface="Arial"/>
                      </a:endParaRPr>
                    </a:p>
                  </a:txBody>
                  <a:tcPr marL="0" marR="0" marT="0" marB="0"/>
                </a:tc>
                <a:tc hMerge="1">
                  <a:txBody>
                    <a:bodyPr/>
                    <a:lstStyle/>
                    <a:p>
                      <a:endParaRPr/>
                    </a:p>
                  </a:txBody>
                  <a:tcPr marL="0" marR="0" marT="0" marB="0"/>
                </a:tc>
                <a:tc gridSpan="2">
                  <a:txBody>
                    <a:bodyPr/>
                    <a:lstStyle/>
                    <a:p>
                      <a:pPr marL="167005">
                        <a:lnSpc>
                          <a:spcPts val="925"/>
                        </a:lnSpc>
                      </a:pPr>
                      <a:r>
                        <a:rPr sz="1400" spc="-5" dirty="0">
                          <a:latin typeface="Arial"/>
                          <a:cs typeface="Arial"/>
                        </a:rPr>
                        <a:t>Offset</a:t>
                      </a:r>
                      <a:endParaRPr sz="1400">
                        <a:latin typeface="Arial"/>
                        <a:cs typeface="Arial"/>
                      </a:endParaRPr>
                    </a:p>
                  </a:txBody>
                  <a:tcPr marL="0" marR="0" marT="0" marB="0"/>
                </a:tc>
                <a:tc hMerge="1">
                  <a:txBody>
                    <a:bodyPr/>
                    <a:lstStyle/>
                    <a:p>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marL="86360">
                        <a:lnSpc>
                          <a:spcPct val="100000"/>
                        </a:lnSpc>
                        <a:spcBef>
                          <a:spcPts val="275"/>
                        </a:spcBef>
                      </a:pPr>
                      <a:r>
                        <a:rPr sz="1400" dirty="0">
                          <a:latin typeface="Calibri"/>
                          <a:cs typeface="Calibri"/>
                        </a:rPr>
                        <a:t>2</a:t>
                      </a:r>
                      <a:endParaRPr sz="1400">
                        <a:latin typeface="Calibri"/>
                        <a:cs typeface="Calibri"/>
                      </a:endParaRPr>
                    </a:p>
                  </a:txBody>
                  <a:tcPr marL="0" marR="0" marT="34925" marB="0">
                    <a:lnR w="12700">
                      <a:solidFill>
                        <a:srgbClr val="000000"/>
                      </a:solidFill>
                      <a:prstDash val="solid"/>
                    </a:lnR>
                  </a:tcPr>
                </a:tc>
                <a:tc>
                  <a:txBody>
                    <a:bodyPr/>
                    <a:lstStyle/>
                    <a:p>
                      <a:pPr marR="288925" algn="r">
                        <a:lnSpc>
                          <a:spcPct val="100000"/>
                        </a:lnSpc>
                        <a:spcBef>
                          <a:spcPts val="275"/>
                        </a:spcBef>
                      </a:pPr>
                      <a:r>
                        <a:rPr sz="1400" dirty="0">
                          <a:latin typeface="Calibri"/>
                          <a:cs typeface="Calibri"/>
                        </a:rPr>
                        <a:t>1</a:t>
                      </a:r>
                      <a:endParaRPr sz="140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R="15875" algn="ctr">
                        <a:lnSpc>
                          <a:spcPct val="100000"/>
                        </a:lnSpc>
                        <a:spcBef>
                          <a:spcPts val="275"/>
                        </a:spcBef>
                      </a:pPr>
                      <a:r>
                        <a:rPr sz="1400" dirty="0">
                          <a:latin typeface="Calibri"/>
                          <a:cs typeface="Calibri"/>
                        </a:rPr>
                        <a:t>0x18</a:t>
                      </a:r>
                      <a:endParaRPr sz="1400">
                        <a:latin typeface="Calibri"/>
                        <a:cs typeface="Calibri"/>
                      </a:endParaRPr>
                    </a:p>
                  </a:txBody>
                  <a:tcPr marL="0" marR="0" marT="34925" marB="0">
                    <a:lnL w="12700">
                      <a:solidFill>
                        <a:srgbClr val="000000"/>
                      </a:solidFill>
                      <a:prstDash val="solid"/>
                    </a:lnL>
                    <a:lnT w="12700">
                      <a:solidFill>
                        <a:srgbClr val="000000"/>
                      </a:solidFill>
                      <a:prstDash val="solid"/>
                    </a:lnT>
                    <a:lnB w="12700">
                      <a:solidFill>
                        <a:srgbClr val="000000"/>
                      </a:solidFill>
                      <a:prstDash val="solid"/>
                    </a:lnB>
                    <a:solidFill>
                      <a:srgbClr val="CCEBFF"/>
                    </a:solidFill>
                  </a:tcPr>
                </a:tc>
                <a:tc gridSpan="2">
                  <a:txBody>
                    <a:bodyPr/>
                    <a:lstStyle/>
                    <a:p>
                      <a:pPr marL="608330">
                        <a:lnSpc>
                          <a:spcPts val="1510"/>
                        </a:lnSpc>
                      </a:pPr>
                      <a:r>
                        <a:rPr sz="1800" dirty="0">
                          <a:latin typeface="Calibri"/>
                          <a:cs typeface="Calibri"/>
                        </a:rPr>
                        <a:t>3</a:t>
                      </a:r>
                      <a:endParaRPr sz="1800">
                        <a:latin typeface="Calibri"/>
                        <a:cs typeface="Calibri"/>
                      </a:endParaRPr>
                    </a:p>
                  </a:txBody>
                  <a:tcPr marL="0" marR="0" marT="0" marB="0"/>
                </a:tc>
                <a:tc hMerge="1">
                  <a:txBody>
                    <a:bodyPr/>
                    <a:lstStyle/>
                    <a:p>
                      <a:endParaRPr/>
                    </a:p>
                  </a:txBody>
                  <a:tcPr marL="0" marR="0" marT="0" marB="0"/>
                </a:tc>
                <a:extLst>
                  <a:ext uri="{0D108BD9-81ED-4DB2-BD59-A6C34878D82A}">
                    <a16:rowId xmlns:a16="http://schemas.microsoft.com/office/drawing/2014/main" val="10006"/>
                  </a:ext>
                </a:extLst>
              </a:tr>
              <a:tr h="79375">
                <a:tc gridSpan="2">
                  <a:txBody>
                    <a:bodyPr/>
                    <a:lstStyle/>
                    <a:p>
                      <a:pPr>
                        <a:lnSpc>
                          <a:spcPct val="100000"/>
                        </a:lnSpc>
                      </a:pPr>
                      <a:endParaRPr sz="300">
                        <a:latin typeface="Times New Roman"/>
                        <a:cs typeface="Times New Roman"/>
                      </a:endParaRPr>
                    </a:p>
                  </a:txBody>
                  <a:tcPr marL="0" marR="0" marT="0" marB="0"/>
                </a:tc>
                <a:tc hMerge="1">
                  <a:txBody>
                    <a:bodyPr/>
                    <a:lstStyle/>
                    <a:p>
                      <a:endParaRPr/>
                    </a:p>
                  </a:txBody>
                  <a:tcPr marL="0" marR="0" marT="0" marB="0"/>
                </a:tc>
                <a:tc gridSpan="2">
                  <a:txBody>
                    <a:bodyPr/>
                    <a:lstStyle/>
                    <a:p>
                      <a:pPr>
                        <a:lnSpc>
                          <a:spcPct val="100000"/>
                        </a:lnSpc>
                      </a:pPr>
                      <a:endParaRPr sz="30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300">
                        <a:latin typeface="Times New Roman"/>
                        <a:cs typeface="Times New Roman"/>
                      </a:endParaRPr>
                    </a:p>
                  </a:txBody>
                  <a:tcPr marL="0" marR="0" marT="0" marB="0"/>
                </a:tc>
                <a:tc>
                  <a:txBody>
                    <a:bodyPr/>
                    <a:lstStyle/>
                    <a:p>
                      <a:pPr>
                        <a:lnSpc>
                          <a:spcPct val="100000"/>
                        </a:lnSpc>
                      </a:pPr>
                      <a:endParaRPr sz="300">
                        <a:latin typeface="Times New Roman"/>
                        <a:cs typeface="Times New Roman"/>
                      </a:endParaRPr>
                    </a:p>
                  </a:txBody>
                  <a:tcPr marL="0" marR="0" marT="0" marB="0">
                    <a:lnR w="12700">
                      <a:solidFill>
                        <a:srgbClr val="000000"/>
                      </a:solidFill>
                      <a:prstDash val="solid"/>
                    </a:lnR>
                  </a:tcPr>
                </a:tc>
                <a:tc>
                  <a:txBody>
                    <a:bodyPr/>
                    <a:lstStyle/>
                    <a:p>
                      <a:pPr>
                        <a:lnSpc>
                          <a:spcPct val="100000"/>
                        </a:lnSpc>
                      </a:pPr>
                      <a:endParaRPr sz="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solidFill>
                      <a:srgbClr val="CCEBFF"/>
                    </a:solidFill>
                  </a:tcPr>
                </a:tc>
                <a:tc>
                  <a:txBody>
                    <a:bodyPr/>
                    <a:lstStyle/>
                    <a:p>
                      <a:pPr>
                        <a:lnSpc>
                          <a:spcPct val="100000"/>
                        </a:lnSpc>
                      </a:pPr>
                      <a:endParaRPr sz="300">
                        <a:latin typeface="Times New Roman"/>
                        <a:cs typeface="Times New Roman"/>
                      </a:endParaRPr>
                    </a:p>
                  </a:txBody>
                  <a:tcPr marL="0" marR="0" marT="0" marB="0">
                    <a:lnL w="12700">
                      <a:solidFill>
                        <a:srgbClr val="000000"/>
                      </a:solidFill>
                      <a:prstDash val="solid"/>
                    </a:lnL>
                    <a:lnT w="12700">
                      <a:solidFill>
                        <a:srgbClr val="000000"/>
                      </a:solidFill>
                      <a:prstDash val="solid"/>
                    </a:lnT>
                    <a:solidFill>
                      <a:srgbClr val="CCEBFF"/>
                    </a:solidFill>
                  </a:tcPr>
                </a:tc>
                <a:tc gridSpan="2">
                  <a:txBody>
                    <a:bodyPr/>
                    <a:lstStyle/>
                    <a:p>
                      <a:pPr>
                        <a:lnSpc>
                          <a:spcPct val="100000"/>
                        </a:lnSpc>
                      </a:pPr>
                      <a:endParaRPr sz="300">
                        <a:latin typeface="Times New Roman"/>
                        <a:cs typeface="Times New Roman"/>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225425">
                <a:tc gridSpan="2">
                  <a:txBody>
                    <a:bodyPr/>
                    <a:lstStyle/>
                    <a:p>
                      <a:pPr>
                        <a:lnSpc>
                          <a:spcPct val="100000"/>
                        </a:lnSpc>
                      </a:pPr>
                      <a:endParaRPr sz="1300">
                        <a:latin typeface="Times New Roman"/>
                        <a:cs typeface="Times New Roman"/>
                      </a:endParaRPr>
                    </a:p>
                  </a:txBody>
                  <a:tcPr marL="0" marR="0" marT="0" marB="0"/>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1300">
                        <a:latin typeface="Times New Roman"/>
                        <a:cs typeface="Times New Roman"/>
                      </a:endParaRPr>
                    </a:p>
                  </a:txBody>
                  <a:tcPr marL="0" marR="0" marT="0" marB="0"/>
                </a:tc>
                <a:tc>
                  <a:txBody>
                    <a:bodyPr/>
                    <a:lstStyle/>
                    <a:p>
                      <a:pPr marL="86360">
                        <a:lnSpc>
                          <a:spcPts val="1335"/>
                        </a:lnSpc>
                      </a:pPr>
                      <a:r>
                        <a:rPr sz="1400" dirty="0">
                          <a:latin typeface="Calibri"/>
                          <a:cs typeface="Calibri"/>
                        </a:rPr>
                        <a:t>3</a:t>
                      </a:r>
                      <a:endParaRPr sz="1400">
                        <a:latin typeface="Calibri"/>
                        <a:cs typeface="Calibri"/>
                      </a:endParaRPr>
                    </a:p>
                  </a:txBody>
                  <a:tcPr marL="0" marR="0" marT="0" marB="0">
                    <a:lnR w="12700">
                      <a:solidFill>
                        <a:srgbClr val="000000"/>
                      </a:solidFill>
                      <a:prstDash val="solid"/>
                    </a:lnR>
                  </a:tcPr>
                </a:tc>
                <a:tc>
                  <a:txBody>
                    <a:bodyPr/>
                    <a:lstStyle/>
                    <a:p>
                      <a:pPr marR="288925" algn="r">
                        <a:lnSpc>
                          <a:spcPts val="1335"/>
                        </a:lnSpc>
                      </a:pPr>
                      <a:r>
                        <a:rPr sz="1400" dirty="0">
                          <a:latin typeface="Calibri"/>
                          <a:cs typeface="Calibri"/>
                        </a:rPr>
                        <a:t>1</a:t>
                      </a:r>
                      <a:endParaRPr sz="1400">
                        <a:latin typeface="Calibri"/>
                        <a:cs typeface="Calibri"/>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solidFill>
                      <a:srgbClr val="CCEBFF"/>
                    </a:solidFill>
                  </a:tcPr>
                </a:tc>
                <a:tc>
                  <a:txBody>
                    <a:bodyPr/>
                    <a:lstStyle/>
                    <a:p>
                      <a:pPr marR="15875" algn="ctr">
                        <a:lnSpc>
                          <a:spcPts val="1335"/>
                        </a:lnSpc>
                      </a:pPr>
                      <a:r>
                        <a:rPr sz="1400" dirty="0">
                          <a:latin typeface="Calibri"/>
                          <a:cs typeface="Calibri"/>
                        </a:rPr>
                        <a:t>0x00</a:t>
                      </a:r>
                      <a:endParaRPr sz="1400">
                        <a:latin typeface="Calibri"/>
                        <a:cs typeface="Calibri"/>
                      </a:endParaRPr>
                    </a:p>
                  </a:txBody>
                  <a:tcPr marL="0" marR="0" marT="0" marB="0">
                    <a:lnL w="12700">
                      <a:solidFill>
                        <a:srgbClr val="000000"/>
                      </a:solidFill>
                      <a:prstDash val="solid"/>
                    </a:lnL>
                    <a:lnB w="12700">
                      <a:solidFill>
                        <a:srgbClr val="000000"/>
                      </a:solidFill>
                      <a:prstDash val="solid"/>
                    </a:lnB>
                    <a:solidFill>
                      <a:srgbClr val="CCEBFF"/>
                    </a:solidFill>
                  </a:tcPr>
                </a:tc>
                <a:tc gridSpan="2">
                  <a:txBody>
                    <a:bodyPr/>
                    <a:lstStyle/>
                    <a:p>
                      <a:pPr>
                        <a:lnSpc>
                          <a:spcPct val="100000"/>
                        </a:lnSpc>
                      </a:pPr>
                      <a:endParaRPr sz="1300">
                        <a:latin typeface="Times New Roman"/>
                        <a:cs typeface="Times New Roman"/>
                      </a:endParaRPr>
                    </a:p>
                  </a:txBody>
                  <a:tcPr marL="0" marR="0" marT="0" marB="0"/>
                </a:tc>
                <a:tc hMerge="1">
                  <a:txBody>
                    <a:bodyPr/>
                    <a:lstStyle/>
                    <a:p>
                      <a:endParaRPr/>
                    </a:p>
                  </a:txBody>
                  <a:tcPr marL="0" marR="0" marT="0" marB="0"/>
                </a:tc>
                <a:extLst>
                  <a:ext uri="{0D108BD9-81ED-4DB2-BD59-A6C34878D82A}">
                    <a16:rowId xmlns:a16="http://schemas.microsoft.com/office/drawing/2014/main" val="10008"/>
                  </a:ext>
                </a:extLst>
              </a:tr>
              <a:tr h="293687">
                <a:tc gridSpan="2">
                  <a:txBody>
                    <a:bodyPr/>
                    <a:lstStyle/>
                    <a:p>
                      <a:pPr>
                        <a:lnSpc>
                          <a:spcPct val="100000"/>
                        </a:lnSpc>
                      </a:pPr>
                      <a:endParaRPr sz="1700">
                        <a:latin typeface="Times New Roman"/>
                        <a:cs typeface="Times New Roman"/>
                      </a:endParaRPr>
                    </a:p>
                  </a:txBody>
                  <a:tcPr marL="0" marR="0" marT="0" marB="0"/>
                </a:tc>
                <a:tc hMerge="1">
                  <a:txBody>
                    <a:bodyPr/>
                    <a:lstStyle/>
                    <a:p>
                      <a:endParaRPr/>
                    </a:p>
                  </a:txBody>
                  <a:tcPr marL="0" marR="0" marT="0" marB="0"/>
                </a:tc>
                <a:tc gridSpan="2">
                  <a:txBody>
                    <a:bodyPr/>
                    <a:lstStyle/>
                    <a:p>
                      <a:pPr>
                        <a:lnSpc>
                          <a:spcPct val="100000"/>
                        </a:lnSpc>
                      </a:pPr>
                      <a:endParaRPr sz="170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marL="86360">
                        <a:lnSpc>
                          <a:spcPct val="100000"/>
                        </a:lnSpc>
                        <a:spcBef>
                          <a:spcPts val="275"/>
                        </a:spcBef>
                      </a:pPr>
                      <a:r>
                        <a:rPr sz="1400" dirty="0">
                          <a:latin typeface="Calibri"/>
                          <a:cs typeface="Calibri"/>
                        </a:rPr>
                        <a:t>4</a:t>
                      </a:r>
                      <a:endParaRPr sz="1400">
                        <a:latin typeface="Calibri"/>
                        <a:cs typeface="Calibri"/>
                      </a:endParaRPr>
                    </a:p>
                  </a:txBody>
                  <a:tcPr marL="0" marR="0" marT="34925" marB="0">
                    <a:lnR w="12700">
                      <a:solidFill>
                        <a:srgbClr val="000000"/>
                      </a:solidFill>
                      <a:prstDash val="solid"/>
                    </a:lnR>
                  </a:tcPr>
                </a:tc>
                <a:tc>
                  <a:txBody>
                    <a:bodyPr/>
                    <a:lstStyle/>
                    <a:p>
                      <a:pPr marR="288925" algn="r">
                        <a:lnSpc>
                          <a:spcPct val="100000"/>
                        </a:lnSpc>
                        <a:spcBef>
                          <a:spcPts val="275"/>
                        </a:spcBef>
                      </a:pPr>
                      <a:r>
                        <a:rPr sz="1400" dirty="0">
                          <a:latin typeface="Calibri"/>
                          <a:cs typeface="Calibri"/>
                        </a:rPr>
                        <a:t>0</a:t>
                      </a:r>
                      <a:endParaRPr sz="140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solidFill>
                      <a:srgbClr val="CCEBFF"/>
                    </a:solidFill>
                  </a:tcPr>
                </a:tc>
                <a:tc>
                  <a:txBody>
                    <a:bodyPr/>
                    <a:lstStyle/>
                    <a:p>
                      <a:pPr marR="15875" algn="ctr">
                        <a:lnSpc>
                          <a:spcPct val="100000"/>
                        </a:lnSpc>
                        <a:spcBef>
                          <a:spcPts val="275"/>
                        </a:spcBef>
                      </a:pPr>
                      <a:r>
                        <a:rPr sz="1400" dirty="0">
                          <a:latin typeface="Calibri"/>
                          <a:cs typeface="Calibri"/>
                        </a:rPr>
                        <a:t>0x10</a:t>
                      </a:r>
                      <a:endParaRPr sz="1400">
                        <a:latin typeface="Calibri"/>
                        <a:cs typeface="Calibri"/>
                      </a:endParaRPr>
                    </a:p>
                  </a:txBody>
                  <a:tcPr marL="0" marR="0" marT="34925" marB="0">
                    <a:lnL w="12700">
                      <a:solidFill>
                        <a:srgbClr val="000000"/>
                      </a:solidFill>
                      <a:prstDash val="solid"/>
                    </a:lnL>
                    <a:lnT w="12700">
                      <a:solidFill>
                        <a:srgbClr val="000000"/>
                      </a:solidFill>
                      <a:prstDash val="solid"/>
                    </a:lnT>
                    <a:solidFill>
                      <a:srgbClr val="CCEBFF"/>
                    </a:solidFill>
                  </a:tcPr>
                </a:tc>
                <a:tc gridSpan="2">
                  <a:txBody>
                    <a:bodyPr/>
                    <a:lstStyle/>
                    <a:p>
                      <a:pPr>
                        <a:lnSpc>
                          <a:spcPct val="100000"/>
                        </a:lnSpc>
                      </a:pPr>
                      <a:endParaRPr sz="1700">
                        <a:latin typeface="Times New Roman"/>
                        <a:cs typeface="Times New Roman"/>
                      </a:endParaRPr>
                    </a:p>
                  </a:txBody>
                  <a:tcPr marL="0" marR="0" marT="0" marB="0"/>
                </a:tc>
                <a:tc hMerge="1">
                  <a:txBody>
                    <a:bodyPr/>
                    <a:lstStyle/>
                    <a:p>
                      <a:endParaRPr/>
                    </a:p>
                  </a:txBody>
                  <a:tcPr marL="0" marR="0" marT="0" marB="0"/>
                </a:tc>
                <a:extLst>
                  <a:ext uri="{0D108BD9-81ED-4DB2-BD59-A6C34878D82A}">
                    <a16:rowId xmlns:a16="http://schemas.microsoft.com/office/drawing/2014/main" val="10009"/>
                  </a:ext>
                </a:extLst>
              </a:tr>
              <a:tr h="315912">
                <a:tc gridSpan="2">
                  <a:txBody>
                    <a:bodyPr/>
                    <a:lstStyle/>
                    <a:p>
                      <a:pPr>
                        <a:lnSpc>
                          <a:spcPct val="100000"/>
                        </a:lnSpc>
                      </a:pPr>
                      <a:endParaRPr sz="1700">
                        <a:latin typeface="Times New Roman"/>
                        <a:cs typeface="Times New Roman"/>
                      </a:endParaRPr>
                    </a:p>
                  </a:txBody>
                  <a:tcPr marL="0" marR="0" marT="0" marB="0"/>
                </a:tc>
                <a:tc hMerge="1">
                  <a:txBody>
                    <a:bodyPr/>
                    <a:lstStyle/>
                    <a:p>
                      <a:endParaRPr/>
                    </a:p>
                  </a:txBody>
                  <a:tcPr marL="0" marR="0" marT="0" marB="0"/>
                </a:tc>
                <a:tc gridSpan="2">
                  <a:txBody>
                    <a:bodyPr/>
                    <a:lstStyle/>
                    <a:p>
                      <a:pPr>
                        <a:lnSpc>
                          <a:spcPct val="100000"/>
                        </a:lnSpc>
                      </a:pPr>
                      <a:endParaRPr sz="170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1700">
                        <a:latin typeface="Times New Roman"/>
                        <a:cs typeface="Times New Roman"/>
                      </a:endParaRPr>
                    </a:p>
                  </a:txBody>
                  <a:tcPr marL="0" marR="0" marT="0" marB="0">
                    <a:lnB w="12700">
                      <a:solidFill>
                        <a:srgbClr val="FFFFFF"/>
                      </a:solidFill>
                      <a:prstDash val="solid"/>
                    </a:lnB>
                  </a:tcPr>
                </a:tc>
                <a:tc>
                  <a:txBody>
                    <a:bodyPr/>
                    <a:lstStyle/>
                    <a:p>
                      <a:pPr marL="86360">
                        <a:lnSpc>
                          <a:spcPct val="100000"/>
                        </a:lnSpc>
                        <a:spcBef>
                          <a:spcPts val="365"/>
                        </a:spcBef>
                      </a:pPr>
                      <a:r>
                        <a:rPr sz="1400" dirty="0">
                          <a:latin typeface="Calibri"/>
                          <a:cs typeface="Calibri"/>
                        </a:rPr>
                        <a:t>5</a:t>
                      </a:r>
                      <a:endParaRPr sz="1400">
                        <a:latin typeface="Calibri"/>
                        <a:cs typeface="Calibri"/>
                      </a:endParaRPr>
                    </a:p>
                  </a:txBody>
                  <a:tcPr marL="0" marR="0" marT="46355" marB="0">
                    <a:lnR w="12700">
                      <a:solidFill>
                        <a:srgbClr val="000000"/>
                      </a:solidFill>
                      <a:prstDash val="solid"/>
                    </a:lnR>
                    <a:lnB w="12700">
                      <a:solidFill>
                        <a:srgbClr val="FFFFFF"/>
                      </a:solidFill>
                      <a:prstDash val="solid"/>
                    </a:lnB>
                  </a:tcPr>
                </a:tc>
                <a:tc>
                  <a:txBody>
                    <a:bodyPr/>
                    <a:lstStyle/>
                    <a:p>
                      <a:pPr marR="288925" algn="r">
                        <a:lnSpc>
                          <a:spcPct val="100000"/>
                        </a:lnSpc>
                        <a:spcBef>
                          <a:spcPts val="365"/>
                        </a:spcBef>
                      </a:pPr>
                      <a:r>
                        <a:rPr sz="1400" dirty="0">
                          <a:latin typeface="Calibri"/>
                          <a:cs typeface="Calibri"/>
                        </a:rPr>
                        <a:t>1</a:t>
                      </a:r>
                      <a:endParaRPr sz="1400">
                        <a:latin typeface="Calibri"/>
                        <a:cs typeface="Calibri"/>
                      </a:endParaRPr>
                    </a:p>
                  </a:txBody>
                  <a:tcPr marL="0" marR="0" marT="46355" marB="0">
                    <a:lnL w="12700">
                      <a:solidFill>
                        <a:srgbClr val="000000"/>
                      </a:solidFill>
                      <a:prstDash val="solid"/>
                    </a:lnL>
                    <a:lnR w="12700">
                      <a:solidFill>
                        <a:srgbClr val="000000"/>
                      </a:solidFill>
                      <a:prstDash val="solid"/>
                    </a:lnR>
                    <a:lnB w="12700">
                      <a:solidFill>
                        <a:srgbClr val="000000"/>
                      </a:solidFill>
                      <a:prstDash val="solid"/>
                    </a:lnB>
                    <a:solidFill>
                      <a:srgbClr val="CCEBFF"/>
                    </a:solidFill>
                  </a:tcPr>
                </a:tc>
                <a:tc>
                  <a:txBody>
                    <a:bodyPr/>
                    <a:lstStyle/>
                    <a:p>
                      <a:pPr marR="15240" algn="ctr">
                        <a:lnSpc>
                          <a:spcPct val="100000"/>
                        </a:lnSpc>
                        <a:spcBef>
                          <a:spcPts val="365"/>
                        </a:spcBef>
                      </a:pPr>
                      <a:r>
                        <a:rPr sz="1400" dirty="0">
                          <a:latin typeface="Calibri"/>
                          <a:cs typeface="Calibri"/>
                        </a:rPr>
                        <a:t>0x1F</a:t>
                      </a:r>
                      <a:endParaRPr sz="1400">
                        <a:latin typeface="Calibri"/>
                        <a:cs typeface="Calibri"/>
                      </a:endParaRPr>
                    </a:p>
                  </a:txBody>
                  <a:tcPr marL="0" marR="0" marT="46355" marB="0">
                    <a:lnL w="12700">
                      <a:solidFill>
                        <a:srgbClr val="000000"/>
                      </a:solidFill>
                      <a:prstDash val="solid"/>
                    </a:lnL>
                    <a:lnB w="12700">
                      <a:solidFill>
                        <a:srgbClr val="000000"/>
                      </a:solidFill>
                      <a:prstDash val="solid"/>
                    </a:lnB>
                    <a:solidFill>
                      <a:srgbClr val="CCEBFF"/>
                    </a:solidFill>
                  </a:tcPr>
                </a:tc>
                <a:tc gridSpan="2">
                  <a:txBody>
                    <a:bodyPr/>
                    <a:lstStyle/>
                    <a:p>
                      <a:pPr>
                        <a:lnSpc>
                          <a:spcPct val="100000"/>
                        </a:lnSpc>
                      </a:pPr>
                      <a:endParaRPr sz="1700">
                        <a:latin typeface="Times New Roman"/>
                        <a:cs typeface="Times New Roman"/>
                      </a:endParaRPr>
                    </a:p>
                  </a:txBody>
                  <a:tcPr marL="0" marR="0" marT="0" marB="0"/>
                </a:tc>
                <a:tc hMerge="1">
                  <a:txBody>
                    <a:bodyPr/>
                    <a:lstStyle/>
                    <a:p>
                      <a:endParaRPr/>
                    </a:p>
                  </a:txBody>
                  <a:tcPr marL="0" marR="0" marT="0" marB="0"/>
                </a:tc>
                <a:extLst>
                  <a:ext uri="{0D108BD9-81ED-4DB2-BD59-A6C34878D82A}">
                    <a16:rowId xmlns:a16="http://schemas.microsoft.com/office/drawing/2014/main" val="10010"/>
                  </a:ext>
                </a:extLst>
              </a:tr>
              <a:tr h="304812">
                <a:tc gridSpan="2">
                  <a:txBody>
                    <a:bodyPr/>
                    <a:lstStyle/>
                    <a:p>
                      <a:pPr>
                        <a:lnSpc>
                          <a:spcPct val="100000"/>
                        </a:lnSpc>
                      </a:pPr>
                      <a:endParaRPr sz="1700" dirty="0">
                        <a:latin typeface="Times New Roman"/>
                        <a:cs typeface="Times New Roman"/>
                      </a:endParaRPr>
                    </a:p>
                  </a:txBody>
                  <a:tcPr marL="0" marR="0" marT="0" marB="0"/>
                </a:tc>
                <a:tc hMerge="1">
                  <a:txBody>
                    <a:bodyPr/>
                    <a:lstStyle/>
                    <a:p>
                      <a:endParaRPr/>
                    </a:p>
                  </a:txBody>
                  <a:tcPr marL="0" marR="0" marT="0" marB="0"/>
                </a:tc>
                <a:tc gridSpan="2">
                  <a:txBody>
                    <a:bodyPr/>
                    <a:lstStyle/>
                    <a:p>
                      <a:pPr>
                        <a:lnSpc>
                          <a:spcPct val="100000"/>
                        </a:lnSpc>
                      </a:pPr>
                      <a:endParaRPr sz="1700" dirty="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FFFFFF"/>
                      </a:solidFill>
                      <a:prstDash val="solid"/>
                    </a:lnT>
                    <a:lnB w="12700">
                      <a:solidFill>
                        <a:srgbClr val="FFFFFF"/>
                      </a:solidFill>
                      <a:prstDash val="solid"/>
                    </a:lnB>
                  </a:tcPr>
                </a:tc>
                <a:tc>
                  <a:txBody>
                    <a:bodyPr/>
                    <a:lstStyle/>
                    <a:p>
                      <a:pPr marL="86360">
                        <a:lnSpc>
                          <a:spcPct val="100000"/>
                        </a:lnSpc>
                        <a:spcBef>
                          <a:spcPts val="275"/>
                        </a:spcBef>
                      </a:pPr>
                      <a:r>
                        <a:rPr sz="1400" dirty="0">
                          <a:latin typeface="Calibri"/>
                          <a:cs typeface="Calibri"/>
                        </a:rPr>
                        <a:t>6</a:t>
                      </a:r>
                      <a:endParaRPr sz="1400">
                        <a:latin typeface="Calibri"/>
                        <a:cs typeface="Calibri"/>
                      </a:endParaRPr>
                    </a:p>
                  </a:txBody>
                  <a:tcPr marL="0" marR="0" marT="34925" marB="0">
                    <a:lnR w="12700">
                      <a:solidFill>
                        <a:srgbClr val="000000"/>
                      </a:solidFill>
                      <a:prstDash val="solid"/>
                    </a:lnR>
                    <a:lnT w="12700">
                      <a:solidFill>
                        <a:srgbClr val="FFFFFF"/>
                      </a:solidFill>
                      <a:prstDash val="solid"/>
                    </a:lnT>
                    <a:lnB w="12700">
                      <a:solidFill>
                        <a:srgbClr val="FFFFFF"/>
                      </a:solidFill>
                      <a:prstDash val="solid"/>
                    </a:lnB>
                  </a:tcPr>
                </a:tc>
                <a:tc>
                  <a:txBody>
                    <a:bodyPr/>
                    <a:lstStyle/>
                    <a:p>
                      <a:pPr marR="288925" algn="r">
                        <a:lnSpc>
                          <a:spcPct val="100000"/>
                        </a:lnSpc>
                        <a:spcBef>
                          <a:spcPts val="275"/>
                        </a:spcBef>
                      </a:pPr>
                      <a:r>
                        <a:rPr sz="1400" dirty="0">
                          <a:latin typeface="Calibri"/>
                          <a:cs typeface="Calibri"/>
                        </a:rPr>
                        <a:t>0</a:t>
                      </a:r>
                      <a:endParaRPr sz="140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R="15875" algn="ctr">
                        <a:lnSpc>
                          <a:spcPct val="100000"/>
                        </a:lnSpc>
                        <a:spcBef>
                          <a:spcPts val="275"/>
                        </a:spcBef>
                      </a:pPr>
                      <a:r>
                        <a:rPr sz="1400" dirty="0">
                          <a:latin typeface="Calibri"/>
                          <a:cs typeface="Calibri"/>
                        </a:rPr>
                        <a:t>0x15</a:t>
                      </a:r>
                      <a:endParaRPr sz="1400">
                        <a:latin typeface="Calibri"/>
                        <a:cs typeface="Calibri"/>
                      </a:endParaRPr>
                    </a:p>
                  </a:txBody>
                  <a:tcPr marL="0" marR="0" marT="34925" marB="0">
                    <a:lnL w="12700">
                      <a:solidFill>
                        <a:srgbClr val="000000"/>
                      </a:solidFill>
                      <a:prstDash val="solid"/>
                    </a:lnL>
                    <a:lnT w="12700">
                      <a:solidFill>
                        <a:srgbClr val="000000"/>
                      </a:solidFill>
                      <a:prstDash val="solid"/>
                    </a:lnT>
                    <a:lnB w="12700">
                      <a:solidFill>
                        <a:srgbClr val="000000"/>
                      </a:solidFill>
                      <a:prstDash val="solid"/>
                    </a:lnB>
                    <a:solidFill>
                      <a:srgbClr val="CCEBFF"/>
                    </a:solidFill>
                  </a:tcPr>
                </a:tc>
                <a:tc gridSpan="2">
                  <a:txBody>
                    <a:bodyPr/>
                    <a:lstStyle/>
                    <a:p>
                      <a:pPr>
                        <a:lnSpc>
                          <a:spcPct val="100000"/>
                        </a:lnSpc>
                      </a:pPr>
                      <a:endParaRPr sz="1700">
                        <a:latin typeface="Times New Roman"/>
                        <a:cs typeface="Times New Roman"/>
                      </a:endParaRPr>
                    </a:p>
                  </a:txBody>
                  <a:tcPr marL="0" marR="0" marT="0" marB="0"/>
                </a:tc>
                <a:tc hMerge="1">
                  <a:txBody>
                    <a:bodyPr/>
                    <a:lstStyle/>
                    <a:p>
                      <a:endParaRPr/>
                    </a:p>
                  </a:txBody>
                  <a:tcPr marL="0" marR="0" marT="0" marB="0"/>
                </a:tc>
                <a:extLst>
                  <a:ext uri="{0D108BD9-81ED-4DB2-BD59-A6C34878D82A}">
                    <a16:rowId xmlns:a16="http://schemas.microsoft.com/office/drawing/2014/main" val="10011"/>
                  </a:ext>
                </a:extLst>
              </a:tr>
              <a:tr h="304800">
                <a:tc gridSpan="2">
                  <a:txBody>
                    <a:bodyPr/>
                    <a:lstStyle/>
                    <a:p>
                      <a:pPr>
                        <a:lnSpc>
                          <a:spcPct val="100000"/>
                        </a:lnSpc>
                      </a:pPr>
                      <a:endParaRPr sz="1700">
                        <a:latin typeface="Times New Roman"/>
                        <a:cs typeface="Times New Roman"/>
                      </a:endParaRPr>
                    </a:p>
                  </a:txBody>
                  <a:tcPr marL="0" marR="0" marT="0" marB="0"/>
                </a:tc>
                <a:tc hMerge="1">
                  <a:txBody>
                    <a:bodyPr/>
                    <a:lstStyle/>
                    <a:p>
                      <a:endParaRPr/>
                    </a:p>
                  </a:txBody>
                  <a:tcPr marL="0" marR="0" marT="0" marB="0"/>
                </a:tc>
                <a:tc gridSpan="2">
                  <a:txBody>
                    <a:bodyPr/>
                    <a:lstStyle/>
                    <a:p>
                      <a:pPr>
                        <a:lnSpc>
                          <a:spcPct val="100000"/>
                        </a:lnSpc>
                      </a:pPr>
                      <a:endParaRPr sz="1700">
                        <a:latin typeface="Times New Roman"/>
                        <a:cs typeface="Times New Roman"/>
                      </a:endParaRPr>
                    </a:p>
                  </a:txBody>
                  <a:tcPr marL="0" marR="0" marT="0" marB="0"/>
                </a:tc>
                <a:tc hMerge="1">
                  <a:txBody>
                    <a:bodyPr/>
                    <a:lstStyle/>
                    <a:p>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FFFFFF"/>
                      </a:solidFill>
                      <a:prstDash val="solid"/>
                    </a:lnT>
                    <a:lnB w="12700">
                      <a:solidFill>
                        <a:srgbClr val="FFFFFF"/>
                      </a:solidFill>
                      <a:prstDash val="solid"/>
                    </a:lnB>
                  </a:tcPr>
                </a:tc>
                <a:tc>
                  <a:txBody>
                    <a:bodyPr/>
                    <a:lstStyle/>
                    <a:p>
                      <a:pPr marL="86360">
                        <a:lnSpc>
                          <a:spcPct val="100000"/>
                        </a:lnSpc>
                        <a:spcBef>
                          <a:spcPts val="275"/>
                        </a:spcBef>
                      </a:pPr>
                      <a:r>
                        <a:rPr sz="1400" dirty="0">
                          <a:latin typeface="Calibri"/>
                          <a:cs typeface="Calibri"/>
                        </a:rPr>
                        <a:t>7</a:t>
                      </a:r>
                      <a:endParaRPr sz="1400">
                        <a:latin typeface="Calibri"/>
                        <a:cs typeface="Calibri"/>
                      </a:endParaRPr>
                    </a:p>
                  </a:txBody>
                  <a:tcPr marL="0" marR="0" marT="34925" marB="0">
                    <a:lnR w="12700">
                      <a:solidFill>
                        <a:srgbClr val="000000"/>
                      </a:solidFill>
                      <a:prstDash val="solid"/>
                    </a:lnR>
                    <a:lnT w="12700">
                      <a:solidFill>
                        <a:srgbClr val="FFFFFF"/>
                      </a:solidFill>
                      <a:prstDash val="solid"/>
                    </a:lnT>
                    <a:lnB w="12700">
                      <a:solidFill>
                        <a:srgbClr val="FFFFFF"/>
                      </a:solidFill>
                      <a:prstDash val="solid"/>
                    </a:lnB>
                  </a:tcPr>
                </a:tc>
                <a:tc>
                  <a:txBody>
                    <a:bodyPr/>
                    <a:lstStyle/>
                    <a:p>
                      <a:pPr marR="288290" algn="r">
                        <a:lnSpc>
                          <a:spcPct val="100000"/>
                        </a:lnSpc>
                        <a:spcBef>
                          <a:spcPts val="275"/>
                        </a:spcBef>
                      </a:pPr>
                      <a:r>
                        <a:rPr sz="1400" dirty="0">
                          <a:latin typeface="Calibri"/>
                          <a:cs typeface="Calibri"/>
                        </a:rPr>
                        <a:t>0</a:t>
                      </a:r>
                      <a:endParaRPr sz="140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CEBFF"/>
                    </a:solidFill>
                  </a:tcPr>
                </a:tc>
                <a:tc>
                  <a:txBody>
                    <a:bodyPr/>
                    <a:lstStyle/>
                    <a:p>
                      <a:pPr marR="15240" algn="ctr">
                        <a:lnSpc>
                          <a:spcPct val="100000"/>
                        </a:lnSpc>
                        <a:spcBef>
                          <a:spcPts val="275"/>
                        </a:spcBef>
                      </a:pPr>
                      <a:r>
                        <a:rPr sz="1400" spc="-5" dirty="0">
                          <a:latin typeface="Calibri"/>
                          <a:cs typeface="Calibri"/>
                        </a:rPr>
                        <a:t>0x0A</a:t>
                      </a:r>
                      <a:endParaRPr sz="1400">
                        <a:latin typeface="Calibri"/>
                        <a:cs typeface="Calibri"/>
                      </a:endParaRPr>
                    </a:p>
                  </a:txBody>
                  <a:tcPr marL="0" marR="0" marT="34925" marB="0">
                    <a:lnL w="12700">
                      <a:solidFill>
                        <a:srgbClr val="000000"/>
                      </a:solidFill>
                      <a:prstDash val="solid"/>
                    </a:lnL>
                    <a:lnT w="12700">
                      <a:solidFill>
                        <a:srgbClr val="000000"/>
                      </a:solidFill>
                      <a:prstDash val="solid"/>
                    </a:lnT>
                    <a:lnB w="12700">
                      <a:solidFill>
                        <a:srgbClr val="000000"/>
                      </a:solidFill>
                      <a:prstDash val="solid"/>
                    </a:lnB>
                    <a:solidFill>
                      <a:srgbClr val="CCEBFF"/>
                    </a:solidFill>
                  </a:tcPr>
                </a:tc>
                <a:tc gridSpan="2">
                  <a:txBody>
                    <a:bodyPr/>
                    <a:lstStyle/>
                    <a:p>
                      <a:pPr marL="1012825">
                        <a:lnSpc>
                          <a:spcPts val="944"/>
                        </a:lnSpc>
                      </a:pPr>
                      <a:r>
                        <a:rPr sz="1400" spc="-5" dirty="0">
                          <a:latin typeface="Calibri"/>
                          <a:cs typeface="Calibri"/>
                        </a:rPr>
                        <a:t>PT</a:t>
                      </a:r>
                      <a:r>
                        <a:rPr sz="1400" spc="-35" dirty="0">
                          <a:latin typeface="Calibri"/>
                          <a:cs typeface="Calibri"/>
                        </a:rPr>
                        <a:t> </a:t>
                      </a:r>
                      <a:r>
                        <a:rPr sz="1400" spc="-10" dirty="0">
                          <a:latin typeface="Calibri"/>
                          <a:cs typeface="Calibri"/>
                        </a:rPr>
                        <a:t>for</a:t>
                      </a:r>
                      <a:r>
                        <a:rPr sz="1400" spc="-50" dirty="0">
                          <a:latin typeface="Calibri"/>
                          <a:cs typeface="Calibri"/>
                        </a:rPr>
                        <a:t> </a:t>
                      </a:r>
                      <a:r>
                        <a:rPr sz="1400" spc="-5" dirty="0">
                          <a:latin typeface="Calibri"/>
                          <a:cs typeface="Calibri"/>
                        </a:rPr>
                        <a:t>P1</a:t>
                      </a:r>
                      <a:endParaRPr sz="1400">
                        <a:latin typeface="Calibri"/>
                        <a:cs typeface="Calibri"/>
                      </a:endParaRPr>
                    </a:p>
                    <a:p>
                      <a:pPr marL="957580">
                        <a:lnSpc>
                          <a:spcPts val="1355"/>
                        </a:lnSpc>
                      </a:pPr>
                      <a:r>
                        <a:rPr sz="1400" spc="-5" dirty="0">
                          <a:latin typeface="Calibri"/>
                          <a:cs typeface="Calibri"/>
                        </a:rPr>
                        <a:t>(OS</a:t>
                      </a:r>
                      <a:r>
                        <a:rPr sz="1400" spc="-45" dirty="0">
                          <a:latin typeface="Calibri"/>
                          <a:cs typeface="Calibri"/>
                        </a:rPr>
                        <a:t> </a:t>
                      </a:r>
                      <a:r>
                        <a:rPr sz="1400" dirty="0">
                          <a:latin typeface="Calibri"/>
                          <a:cs typeface="Calibri"/>
                        </a:rPr>
                        <a:t>Owns)</a:t>
                      </a:r>
                      <a:endParaRPr sz="1400">
                        <a:latin typeface="Calibri"/>
                        <a:cs typeface="Calibri"/>
                      </a:endParaRPr>
                    </a:p>
                  </a:txBody>
                  <a:tcPr marL="0" marR="0" marT="0" marB="0"/>
                </a:tc>
                <a:tc hMerge="1">
                  <a:txBody>
                    <a:bodyPr/>
                    <a:lstStyle/>
                    <a:p>
                      <a:endParaRPr/>
                    </a:p>
                  </a:txBody>
                  <a:tcPr marL="0" marR="0" marT="0" marB="0"/>
                </a:tc>
                <a:extLst>
                  <a:ext uri="{0D108BD9-81ED-4DB2-BD59-A6C34878D82A}">
                    <a16:rowId xmlns:a16="http://schemas.microsoft.com/office/drawing/2014/main" val="10012"/>
                  </a:ext>
                </a:extLst>
              </a:tr>
              <a:tr h="220359">
                <a:tc gridSpan="2">
                  <a:txBody>
                    <a:bodyPr/>
                    <a:lstStyle/>
                    <a:p>
                      <a:pPr>
                        <a:lnSpc>
                          <a:spcPct val="100000"/>
                        </a:lnSpc>
                      </a:pPr>
                      <a:endParaRPr sz="1300" dirty="0">
                        <a:latin typeface="Times New Roman"/>
                        <a:cs typeface="Times New Roman"/>
                      </a:endParaRPr>
                    </a:p>
                  </a:txBody>
                  <a:tcPr marL="0" marR="0" marT="0" marB="0"/>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tc>
                <a:tc hMerge="1">
                  <a:txBody>
                    <a:bodyPr/>
                    <a:lstStyle/>
                    <a:p>
                      <a:endParaRPr/>
                    </a:p>
                  </a:txBody>
                  <a:tcPr marL="0" marR="0" marT="0" marB="0"/>
                </a:tc>
                <a:tc>
                  <a:txBody>
                    <a:bodyPr/>
                    <a:lstStyle/>
                    <a:p>
                      <a:pPr marL="95250">
                        <a:lnSpc>
                          <a:spcPts val="1635"/>
                        </a:lnSpc>
                      </a:pPr>
                      <a:r>
                        <a:rPr sz="1600" spc="-125" dirty="0">
                          <a:latin typeface="Arial"/>
                          <a:cs typeface="Arial"/>
                        </a:rPr>
                        <a:t>PA</a:t>
                      </a:r>
                      <a:endParaRPr sz="1600">
                        <a:latin typeface="Arial"/>
                        <a:cs typeface="Arial"/>
                      </a:endParaRPr>
                    </a:p>
                  </a:txBody>
                  <a:tcPr marL="0" marR="0" marT="0" marB="0">
                    <a:lnT w="12700">
                      <a:solidFill>
                        <a:srgbClr val="FFFFFF"/>
                      </a:solidFill>
                      <a:prstDash val="solid"/>
                    </a:lnT>
                  </a:tcPr>
                </a:tc>
                <a:tc>
                  <a:txBody>
                    <a:bodyPr/>
                    <a:lstStyle/>
                    <a:p>
                      <a:pPr>
                        <a:lnSpc>
                          <a:spcPct val="100000"/>
                        </a:lnSpc>
                      </a:pPr>
                      <a:endParaRPr sz="1300">
                        <a:latin typeface="Times New Roman"/>
                        <a:cs typeface="Times New Roman"/>
                      </a:endParaRPr>
                    </a:p>
                  </a:txBody>
                  <a:tcPr marL="0" marR="0" marT="0" marB="0">
                    <a:lnT w="12700">
                      <a:solidFill>
                        <a:srgbClr val="FFFFFF"/>
                      </a:solidFill>
                      <a:prstDash val="solid"/>
                    </a:lnT>
                  </a:tcPr>
                </a:tc>
                <a:tc>
                  <a:txBody>
                    <a:bodyPr/>
                    <a:lstStyle/>
                    <a:p>
                      <a:pPr>
                        <a:lnSpc>
                          <a:spcPct val="100000"/>
                        </a:lnSpc>
                      </a:pPr>
                      <a:endParaRPr sz="1300">
                        <a:latin typeface="Times New Roman"/>
                        <a:cs typeface="Times New Roman"/>
                      </a:endParaRPr>
                    </a:p>
                  </a:txBody>
                  <a:tcPr marL="0" marR="0" marT="0" marB="0">
                    <a:lnT w="12700">
                      <a:solidFill>
                        <a:srgbClr val="000000"/>
                      </a:solidFill>
                      <a:prstDash val="solid"/>
                    </a:lnT>
                  </a:tcPr>
                </a:tc>
                <a:tc>
                  <a:txBody>
                    <a:bodyPr/>
                    <a:lstStyle/>
                    <a:p>
                      <a:pPr>
                        <a:lnSpc>
                          <a:spcPct val="100000"/>
                        </a:lnSpc>
                      </a:pPr>
                      <a:endParaRPr sz="1300">
                        <a:latin typeface="Times New Roman"/>
                        <a:cs typeface="Times New Roman"/>
                      </a:endParaRPr>
                    </a:p>
                  </a:txBody>
                  <a:tcPr marL="0" marR="0" marT="0" marB="0">
                    <a:lnT w="12700">
                      <a:solidFill>
                        <a:srgbClr val="000000"/>
                      </a:solidFill>
                      <a:prstDash val="solid"/>
                    </a:lnT>
                  </a:tcPr>
                </a:tc>
                <a:tc gridSpan="2">
                  <a:txBody>
                    <a:bodyPr/>
                    <a:lstStyle/>
                    <a:p>
                      <a:pPr>
                        <a:lnSpc>
                          <a:spcPct val="100000"/>
                        </a:lnSpc>
                      </a:pPr>
                      <a:endParaRPr sz="1300">
                        <a:latin typeface="Times New Roman"/>
                        <a:cs typeface="Times New Roman"/>
                      </a:endParaRPr>
                    </a:p>
                  </a:txBody>
                  <a:tcPr marL="0" marR="0" marT="0" marB="0"/>
                </a:tc>
                <a:tc hMerge="1">
                  <a:txBody>
                    <a:bodyPr/>
                    <a:lstStyle/>
                    <a:p>
                      <a:endParaRPr/>
                    </a:p>
                  </a:txBody>
                  <a:tcPr marL="0" marR="0" marT="0" marB="0"/>
                </a:tc>
                <a:extLst>
                  <a:ext uri="{0D108BD9-81ED-4DB2-BD59-A6C34878D82A}">
                    <a16:rowId xmlns:a16="http://schemas.microsoft.com/office/drawing/2014/main" val="10013"/>
                  </a:ext>
                </a:extLst>
              </a:tr>
              <a:tr h="366879">
                <a:tc gridSpan="8">
                  <a:txBody>
                    <a:bodyPr/>
                    <a:lstStyle/>
                    <a:p>
                      <a:pPr marL="2479040">
                        <a:lnSpc>
                          <a:spcPts val="1570"/>
                        </a:lnSpc>
                      </a:pPr>
                      <a:r>
                        <a:rPr sz="1600" b="1" spc="-5" dirty="0">
                          <a:latin typeface="Arial"/>
                          <a:cs typeface="Arial"/>
                        </a:rPr>
                        <a:t>Page</a:t>
                      </a:r>
                      <a:r>
                        <a:rPr sz="1600" b="1" spc="-40" dirty="0">
                          <a:latin typeface="Arial"/>
                          <a:cs typeface="Arial"/>
                        </a:rPr>
                        <a:t> </a:t>
                      </a:r>
                      <a:r>
                        <a:rPr sz="1600" b="1" spc="-30" dirty="0">
                          <a:latin typeface="Arial"/>
                          <a:cs typeface="Arial"/>
                        </a:rPr>
                        <a:t>Table</a:t>
                      </a:r>
                      <a:endParaRPr sz="1600">
                        <a:latin typeface="Arial"/>
                        <a:cs typeface="Arial"/>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L="492759">
                        <a:lnSpc>
                          <a:spcPts val="1340"/>
                        </a:lnSpc>
                        <a:tabLst>
                          <a:tab pos="1127125" algn="l"/>
                        </a:tabLst>
                      </a:pPr>
                      <a:r>
                        <a:rPr sz="1800" spc="-5" dirty="0">
                          <a:latin typeface="Calibri"/>
                          <a:cs typeface="Calibri"/>
                        </a:rPr>
                        <a:t>31	VP</a:t>
                      </a:r>
                      <a:r>
                        <a:rPr sz="1800" spc="-40" dirty="0">
                          <a:latin typeface="Calibri"/>
                          <a:cs typeface="Calibri"/>
                        </a:rPr>
                        <a:t> </a:t>
                      </a:r>
                      <a:r>
                        <a:rPr sz="1800" dirty="0">
                          <a:latin typeface="Calibri"/>
                          <a:cs typeface="Calibri"/>
                        </a:rPr>
                        <a:t>5</a:t>
                      </a:r>
                    </a:p>
                  </a:txBody>
                  <a:tcPr marL="0" marR="0" marT="0" marB="0"/>
                </a:tc>
                <a:tc hMerge="1">
                  <a:txBody>
                    <a:bodyPr/>
                    <a:lstStyle/>
                    <a:p>
                      <a:endParaRPr/>
                    </a:p>
                  </a:txBody>
                  <a:tcPr marL="0" marR="0" marT="0" marB="0"/>
                </a:tc>
                <a:extLst>
                  <a:ext uri="{0D108BD9-81ED-4DB2-BD59-A6C34878D82A}">
                    <a16:rowId xmlns:a16="http://schemas.microsoft.com/office/drawing/2014/main" val="10014"/>
                  </a:ext>
                </a:extLst>
              </a:tr>
            </a:tbl>
          </a:graphicData>
        </a:graphic>
      </p:graphicFrame>
      <p:sp>
        <p:nvSpPr>
          <p:cNvPr id="64" name="object 64"/>
          <p:cNvSpPr txBox="1"/>
          <p:nvPr/>
        </p:nvSpPr>
        <p:spPr>
          <a:xfrm>
            <a:off x="5822950" y="2715260"/>
            <a:ext cx="405130" cy="193675"/>
          </a:xfrm>
          <a:prstGeom prst="rect">
            <a:avLst/>
          </a:prstGeom>
        </p:spPr>
        <p:txBody>
          <a:bodyPr vert="horz" wrap="square" lIns="0" tIns="13335" rIns="0" bIns="0" rtlCol="0">
            <a:spAutoFit/>
          </a:bodyPr>
          <a:lstStyle/>
          <a:p>
            <a:pPr marL="12700">
              <a:lnSpc>
                <a:spcPct val="100000"/>
              </a:lnSpc>
              <a:spcBef>
                <a:spcPts val="105"/>
              </a:spcBef>
            </a:pPr>
            <a:r>
              <a:rPr sz="1100" dirty="0">
                <a:latin typeface="Arial"/>
                <a:cs typeface="Arial"/>
              </a:rPr>
              <a:t>0</a:t>
            </a:r>
            <a:r>
              <a:rPr sz="1100" spc="-15" dirty="0">
                <a:latin typeface="Arial"/>
                <a:cs typeface="Arial"/>
              </a:rPr>
              <a:t>x</a:t>
            </a:r>
            <a:r>
              <a:rPr sz="1100" dirty="0">
                <a:latin typeface="Arial"/>
                <a:cs typeface="Arial"/>
              </a:rPr>
              <a:t>0</a:t>
            </a:r>
            <a:r>
              <a:rPr sz="1100" spc="-5" dirty="0">
                <a:latin typeface="Arial"/>
                <a:cs typeface="Arial"/>
              </a:rPr>
              <a:t>0</a:t>
            </a:r>
            <a:r>
              <a:rPr sz="1100" dirty="0">
                <a:latin typeface="Arial"/>
                <a:cs typeface="Arial"/>
              </a:rPr>
              <a:t>0</a:t>
            </a:r>
            <a:endParaRPr sz="1100">
              <a:latin typeface="Arial"/>
              <a:cs typeface="Arial"/>
            </a:endParaRPr>
          </a:p>
        </p:txBody>
      </p:sp>
      <p:sp>
        <p:nvSpPr>
          <p:cNvPr id="65" name="object 65"/>
          <p:cNvSpPr txBox="1"/>
          <p:nvPr/>
        </p:nvSpPr>
        <p:spPr>
          <a:xfrm>
            <a:off x="5822950" y="3036524"/>
            <a:ext cx="413384" cy="389890"/>
          </a:xfrm>
          <a:prstGeom prst="rect">
            <a:avLst/>
          </a:prstGeom>
        </p:spPr>
        <p:txBody>
          <a:bodyPr vert="horz" wrap="square" lIns="0" tIns="27305" rIns="0" bIns="0" rtlCol="0">
            <a:spAutoFit/>
          </a:bodyPr>
          <a:lstStyle/>
          <a:p>
            <a:pPr marL="12700">
              <a:lnSpc>
                <a:spcPct val="100000"/>
              </a:lnSpc>
              <a:spcBef>
                <a:spcPts val="215"/>
              </a:spcBef>
            </a:pPr>
            <a:r>
              <a:rPr sz="1100" dirty="0">
                <a:latin typeface="Arial"/>
                <a:cs typeface="Arial"/>
              </a:rPr>
              <a:t>0</a:t>
            </a:r>
            <a:r>
              <a:rPr sz="1100" spc="-20" dirty="0">
                <a:latin typeface="Arial"/>
                <a:cs typeface="Arial"/>
              </a:rPr>
              <a:t>x</a:t>
            </a:r>
            <a:r>
              <a:rPr sz="1100" dirty="0">
                <a:latin typeface="Arial"/>
                <a:cs typeface="Arial"/>
              </a:rPr>
              <a:t>0</a:t>
            </a:r>
            <a:r>
              <a:rPr sz="1100" spc="-10" dirty="0">
                <a:latin typeface="Arial"/>
                <a:cs typeface="Arial"/>
              </a:rPr>
              <a:t>1</a:t>
            </a:r>
            <a:r>
              <a:rPr sz="1100" dirty="0">
                <a:latin typeface="Arial"/>
                <a:cs typeface="Arial"/>
              </a:rPr>
              <a:t>F</a:t>
            </a:r>
            <a:endParaRPr sz="1100">
              <a:latin typeface="Arial"/>
              <a:cs typeface="Arial"/>
            </a:endParaRPr>
          </a:p>
          <a:p>
            <a:pPr marL="12700">
              <a:lnSpc>
                <a:spcPct val="100000"/>
              </a:lnSpc>
              <a:spcBef>
                <a:spcPts val="110"/>
              </a:spcBef>
            </a:pPr>
            <a:r>
              <a:rPr sz="1100" spc="-5" dirty="0">
                <a:latin typeface="Arial"/>
                <a:cs typeface="Arial"/>
              </a:rPr>
              <a:t>0x020</a:t>
            </a:r>
            <a:endParaRPr sz="1100">
              <a:latin typeface="Arial"/>
              <a:cs typeface="Arial"/>
            </a:endParaRPr>
          </a:p>
        </p:txBody>
      </p:sp>
      <p:sp>
        <p:nvSpPr>
          <p:cNvPr id="66" name="object 66"/>
          <p:cNvSpPr txBox="1"/>
          <p:nvPr/>
        </p:nvSpPr>
        <p:spPr>
          <a:xfrm>
            <a:off x="5822950" y="3567810"/>
            <a:ext cx="413384" cy="354965"/>
          </a:xfrm>
          <a:prstGeom prst="rect">
            <a:avLst/>
          </a:prstGeom>
        </p:spPr>
        <p:txBody>
          <a:bodyPr vert="horz" wrap="square" lIns="0" tIns="13335" rIns="0" bIns="0" rtlCol="0">
            <a:spAutoFit/>
          </a:bodyPr>
          <a:lstStyle/>
          <a:p>
            <a:pPr marL="12700">
              <a:lnSpc>
                <a:spcPts val="1295"/>
              </a:lnSpc>
              <a:spcBef>
                <a:spcPts val="105"/>
              </a:spcBef>
            </a:pPr>
            <a:r>
              <a:rPr sz="1100" dirty="0">
                <a:latin typeface="Arial"/>
                <a:cs typeface="Arial"/>
              </a:rPr>
              <a:t>0</a:t>
            </a:r>
            <a:r>
              <a:rPr sz="1100" spc="-15" dirty="0">
                <a:latin typeface="Arial"/>
                <a:cs typeface="Arial"/>
              </a:rPr>
              <a:t>x</a:t>
            </a:r>
            <a:r>
              <a:rPr sz="1100" dirty="0">
                <a:latin typeface="Arial"/>
                <a:cs typeface="Arial"/>
              </a:rPr>
              <a:t>0</a:t>
            </a:r>
            <a:r>
              <a:rPr sz="1100" spc="-5" dirty="0">
                <a:latin typeface="Arial"/>
                <a:cs typeface="Arial"/>
              </a:rPr>
              <a:t>3</a:t>
            </a:r>
            <a:r>
              <a:rPr sz="1100" dirty="0">
                <a:latin typeface="Arial"/>
                <a:cs typeface="Arial"/>
              </a:rPr>
              <a:t>F</a:t>
            </a:r>
            <a:endParaRPr sz="1100">
              <a:latin typeface="Arial"/>
              <a:cs typeface="Arial"/>
            </a:endParaRPr>
          </a:p>
          <a:p>
            <a:pPr marL="12700">
              <a:lnSpc>
                <a:spcPts val="1295"/>
              </a:lnSpc>
            </a:pPr>
            <a:r>
              <a:rPr sz="1100" spc="-5" dirty="0">
                <a:latin typeface="Arial"/>
                <a:cs typeface="Arial"/>
              </a:rPr>
              <a:t>0x040</a:t>
            </a:r>
            <a:endParaRPr sz="1100">
              <a:latin typeface="Arial"/>
              <a:cs typeface="Arial"/>
            </a:endParaRPr>
          </a:p>
        </p:txBody>
      </p:sp>
      <p:sp>
        <p:nvSpPr>
          <p:cNvPr id="67" name="object 67"/>
          <p:cNvSpPr txBox="1"/>
          <p:nvPr/>
        </p:nvSpPr>
        <p:spPr>
          <a:xfrm>
            <a:off x="5822950" y="4063694"/>
            <a:ext cx="413384" cy="194310"/>
          </a:xfrm>
          <a:prstGeom prst="rect">
            <a:avLst/>
          </a:prstGeom>
        </p:spPr>
        <p:txBody>
          <a:bodyPr vert="horz" wrap="square" lIns="0" tIns="13335" rIns="0" bIns="0" rtlCol="0">
            <a:spAutoFit/>
          </a:bodyPr>
          <a:lstStyle/>
          <a:p>
            <a:pPr marL="12700">
              <a:lnSpc>
                <a:spcPct val="100000"/>
              </a:lnSpc>
              <a:spcBef>
                <a:spcPts val="105"/>
              </a:spcBef>
            </a:pPr>
            <a:r>
              <a:rPr sz="1100" dirty="0">
                <a:latin typeface="Arial"/>
                <a:cs typeface="Arial"/>
              </a:rPr>
              <a:t>0</a:t>
            </a:r>
            <a:r>
              <a:rPr sz="1100" spc="-20" dirty="0">
                <a:latin typeface="Arial"/>
                <a:cs typeface="Arial"/>
              </a:rPr>
              <a:t>x</a:t>
            </a:r>
            <a:r>
              <a:rPr sz="1100" dirty="0">
                <a:latin typeface="Arial"/>
                <a:cs typeface="Arial"/>
              </a:rPr>
              <a:t>0</a:t>
            </a:r>
            <a:r>
              <a:rPr sz="1100" spc="-10" dirty="0">
                <a:latin typeface="Arial"/>
                <a:cs typeface="Arial"/>
              </a:rPr>
              <a:t>5</a:t>
            </a:r>
            <a:r>
              <a:rPr sz="1100" dirty="0">
                <a:latin typeface="Arial"/>
                <a:cs typeface="Arial"/>
              </a:rPr>
              <a:t>F</a:t>
            </a:r>
            <a:endParaRPr sz="1100">
              <a:latin typeface="Arial"/>
              <a:cs typeface="Arial"/>
            </a:endParaRPr>
          </a:p>
        </p:txBody>
      </p:sp>
      <p:sp>
        <p:nvSpPr>
          <p:cNvPr id="68" name="object 68"/>
          <p:cNvSpPr txBox="1"/>
          <p:nvPr/>
        </p:nvSpPr>
        <p:spPr>
          <a:xfrm>
            <a:off x="5812916" y="6231737"/>
            <a:ext cx="420370"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Arial"/>
                <a:cs typeface="Arial"/>
              </a:rPr>
              <a:t>0</a:t>
            </a:r>
            <a:r>
              <a:rPr sz="1100" spc="-15" dirty="0">
                <a:latin typeface="Arial"/>
                <a:cs typeface="Arial"/>
              </a:rPr>
              <a:t>x</a:t>
            </a:r>
            <a:r>
              <a:rPr sz="1100" dirty="0">
                <a:latin typeface="Arial"/>
                <a:cs typeface="Arial"/>
              </a:rPr>
              <a:t>3</a:t>
            </a:r>
            <a:r>
              <a:rPr sz="1100" spc="-10" dirty="0">
                <a:latin typeface="Arial"/>
                <a:cs typeface="Arial"/>
              </a:rPr>
              <a:t>E</a:t>
            </a:r>
            <a:r>
              <a:rPr sz="1100" dirty="0">
                <a:latin typeface="Arial"/>
                <a:cs typeface="Arial"/>
              </a:rPr>
              <a:t>0</a:t>
            </a:r>
            <a:endParaRPr sz="1100">
              <a:latin typeface="Arial"/>
              <a:cs typeface="Arial"/>
            </a:endParaRPr>
          </a:p>
        </p:txBody>
      </p:sp>
      <p:sp>
        <p:nvSpPr>
          <p:cNvPr id="69" name="object 69"/>
          <p:cNvSpPr txBox="1"/>
          <p:nvPr/>
        </p:nvSpPr>
        <p:spPr>
          <a:xfrm>
            <a:off x="5812916" y="6567017"/>
            <a:ext cx="420370"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Arial"/>
                <a:cs typeface="Arial"/>
              </a:rPr>
              <a:t>0</a:t>
            </a:r>
            <a:r>
              <a:rPr sz="1100" spc="-15" dirty="0">
                <a:latin typeface="Arial"/>
                <a:cs typeface="Arial"/>
              </a:rPr>
              <a:t>x</a:t>
            </a:r>
            <a:r>
              <a:rPr sz="1100" dirty="0">
                <a:latin typeface="Arial"/>
                <a:cs typeface="Arial"/>
              </a:rPr>
              <a:t>3</a:t>
            </a:r>
            <a:r>
              <a:rPr sz="1100" spc="-5" dirty="0">
                <a:latin typeface="Arial"/>
                <a:cs typeface="Arial"/>
              </a:rPr>
              <a:t>F</a:t>
            </a:r>
            <a:r>
              <a:rPr sz="1100" dirty="0">
                <a:latin typeface="Arial"/>
                <a:cs typeface="Arial"/>
              </a:rPr>
              <a:t>F</a:t>
            </a:r>
            <a:endParaRPr sz="1100">
              <a:latin typeface="Arial"/>
              <a:cs typeface="Arial"/>
            </a:endParaRPr>
          </a:p>
        </p:txBody>
      </p:sp>
      <p:grpSp>
        <p:nvGrpSpPr>
          <p:cNvPr id="70" name="object 70"/>
          <p:cNvGrpSpPr/>
          <p:nvPr/>
        </p:nvGrpSpPr>
        <p:grpSpPr>
          <a:xfrm>
            <a:off x="1727200" y="3430904"/>
            <a:ext cx="2092960" cy="2769235"/>
            <a:chOff x="1727200" y="3430904"/>
            <a:chExt cx="2092960" cy="2769235"/>
          </a:xfrm>
        </p:grpSpPr>
        <p:sp>
          <p:nvSpPr>
            <p:cNvPr id="71" name="object 71"/>
            <p:cNvSpPr/>
            <p:nvPr/>
          </p:nvSpPr>
          <p:spPr>
            <a:xfrm>
              <a:off x="1752600" y="4358004"/>
              <a:ext cx="685165" cy="609600"/>
            </a:xfrm>
            <a:custGeom>
              <a:avLst/>
              <a:gdLst/>
              <a:ahLst/>
              <a:cxnLst/>
              <a:rect l="l" t="t" r="r" b="b"/>
              <a:pathLst>
                <a:path w="685164" h="609600">
                  <a:moveTo>
                    <a:pt x="684949" y="0"/>
                  </a:moveTo>
                  <a:lnTo>
                    <a:pt x="0" y="0"/>
                  </a:lnTo>
                  <a:lnTo>
                    <a:pt x="0" y="304800"/>
                  </a:lnTo>
                  <a:lnTo>
                    <a:pt x="0" y="609600"/>
                  </a:lnTo>
                  <a:lnTo>
                    <a:pt x="684949" y="609600"/>
                  </a:lnTo>
                  <a:lnTo>
                    <a:pt x="684949" y="304800"/>
                  </a:lnTo>
                  <a:lnTo>
                    <a:pt x="684949" y="0"/>
                  </a:lnTo>
                  <a:close/>
                </a:path>
              </a:pathLst>
            </a:custGeom>
            <a:solidFill>
              <a:srgbClr val="FFFFFF"/>
            </a:solidFill>
          </p:spPr>
          <p:txBody>
            <a:bodyPr wrap="square" lIns="0" tIns="0" rIns="0" bIns="0" rtlCol="0"/>
            <a:lstStyle/>
            <a:p>
              <a:endParaRPr/>
            </a:p>
          </p:txBody>
        </p:sp>
        <p:sp>
          <p:nvSpPr>
            <p:cNvPr id="72" name="object 72"/>
            <p:cNvSpPr/>
            <p:nvPr/>
          </p:nvSpPr>
          <p:spPr>
            <a:xfrm>
              <a:off x="1746250" y="3748404"/>
              <a:ext cx="697865" cy="0"/>
            </a:xfrm>
            <a:custGeom>
              <a:avLst/>
              <a:gdLst/>
              <a:ahLst/>
              <a:cxnLst/>
              <a:rect l="l" t="t" r="r" b="b"/>
              <a:pathLst>
                <a:path w="697864">
                  <a:moveTo>
                    <a:pt x="0" y="0"/>
                  </a:moveTo>
                  <a:lnTo>
                    <a:pt x="697611" y="0"/>
                  </a:lnTo>
                </a:path>
              </a:pathLst>
            </a:custGeom>
            <a:ln w="38100">
              <a:solidFill>
                <a:srgbClr val="FFFFFF"/>
              </a:solidFill>
            </a:ln>
          </p:spPr>
          <p:txBody>
            <a:bodyPr wrap="square" lIns="0" tIns="0" rIns="0" bIns="0" rtlCol="0"/>
            <a:lstStyle/>
            <a:p>
              <a:endParaRPr/>
            </a:p>
          </p:txBody>
        </p:sp>
        <p:sp>
          <p:nvSpPr>
            <p:cNvPr id="73" name="object 73"/>
            <p:cNvSpPr/>
            <p:nvPr/>
          </p:nvSpPr>
          <p:spPr>
            <a:xfrm>
              <a:off x="2443861" y="3748404"/>
              <a:ext cx="1370330" cy="0"/>
            </a:xfrm>
            <a:custGeom>
              <a:avLst/>
              <a:gdLst/>
              <a:ahLst/>
              <a:cxnLst/>
              <a:rect l="l" t="t" r="r" b="b"/>
              <a:pathLst>
                <a:path w="1370329">
                  <a:moveTo>
                    <a:pt x="0" y="0"/>
                  </a:moveTo>
                  <a:lnTo>
                    <a:pt x="1369949" y="0"/>
                  </a:lnTo>
                </a:path>
              </a:pathLst>
            </a:custGeom>
            <a:ln w="12700">
              <a:solidFill>
                <a:srgbClr val="000000"/>
              </a:solidFill>
            </a:ln>
          </p:spPr>
          <p:txBody>
            <a:bodyPr wrap="square" lIns="0" tIns="0" rIns="0" bIns="0" rtlCol="0"/>
            <a:lstStyle/>
            <a:p>
              <a:endParaRPr/>
            </a:p>
          </p:txBody>
        </p:sp>
        <p:sp>
          <p:nvSpPr>
            <p:cNvPr id="74" name="object 74"/>
            <p:cNvSpPr/>
            <p:nvPr/>
          </p:nvSpPr>
          <p:spPr>
            <a:xfrm>
              <a:off x="1746250" y="4358004"/>
              <a:ext cx="691515" cy="0"/>
            </a:xfrm>
            <a:custGeom>
              <a:avLst/>
              <a:gdLst/>
              <a:ahLst/>
              <a:cxnLst/>
              <a:rect l="l" t="t" r="r" b="b"/>
              <a:pathLst>
                <a:path w="691514">
                  <a:moveTo>
                    <a:pt x="0" y="0"/>
                  </a:moveTo>
                  <a:lnTo>
                    <a:pt x="691261" y="0"/>
                  </a:lnTo>
                </a:path>
              </a:pathLst>
            </a:custGeom>
            <a:ln w="12700">
              <a:solidFill>
                <a:srgbClr val="FFFFFF"/>
              </a:solidFill>
            </a:ln>
          </p:spPr>
          <p:txBody>
            <a:bodyPr wrap="square" lIns="0" tIns="0" rIns="0" bIns="0" rtlCol="0"/>
            <a:lstStyle/>
            <a:p>
              <a:endParaRPr/>
            </a:p>
          </p:txBody>
        </p:sp>
        <p:sp>
          <p:nvSpPr>
            <p:cNvPr id="75" name="object 75"/>
            <p:cNvSpPr/>
            <p:nvPr/>
          </p:nvSpPr>
          <p:spPr>
            <a:xfrm>
              <a:off x="1746250" y="4656454"/>
              <a:ext cx="691515" cy="12700"/>
            </a:xfrm>
            <a:custGeom>
              <a:avLst/>
              <a:gdLst/>
              <a:ahLst/>
              <a:cxnLst/>
              <a:rect l="l" t="t" r="r" b="b"/>
              <a:pathLst>
                <a:path w="691514" h="12700">
                  <a:moveTo>
                    <a:pt x="0" y="12700"/>
                  </a:moveTo>
                  <a:lnTo>
                    <a:pt x="691261" y="12700"/>
                  </a:lnTo>
                  <a:lnTo>
                    <a:pt x="691261" y="0"/>
                  </a:lnTo>
                  <a:lnTo>
                    <a:pt x="0" y="0"/>
                  </a:lnTo>
                  <a:lnTo>
                    <a:pt x="0" y="12700"/>
                  </a:lnTo>
                  <a:close/>
                </a:path>
              </a:pathLst>
            </a:custGeom>
            <a:solidFill>
              <a:srgbClr val="FFFFFF"/>
            </a:solidFill>
          </p:spPr>
          <p:txBody>
            <a:bodyPr wrap="square" lIns="0" tIns="0" rIns="0" bIns="0" rtlCol="0"/>
            <a:lstStyle/>
            <a:p>
              <a:endParaRPr/>
            </a:p>
          </p:txBody>
        </p:sp>
        <p:sp>
          <p:nvSpPr>
            <p:cNvPr id="76" name="object 76"/>
            <p:cNvSpPr/>
            <p:nvPr/>
          </p:nvSpPr>
          <p:spPr>
            <a:xfrm>
              <a:off x="1746250" y="4967604"/>
              <a:ext cx="691515" cy="304800"/>
            </a:xfrm>
            <a:custGeom>
              <a:avLst/>
              <a:gdLst/>
              <a:ahLst/>
              <a:cxnLst/>
              <a:rect l="l" t="t" r="r" b="b"/>
              <a:pathLst>
                <a:path w="691514" h="304800">
                  <a:moveTo>
                    <a:pt x="0" y="0"/>
                  </a:moveTo>
                  <a:lnTo>
                    <a:pt x="691261" y="0"/>
                  </a:lnTo>
                </a:path>
                <a:path w="691514" h="304800">
                  <a:moveTo>
                    <a:pt x="0" y="304800"/>
                  </a:moveTo>
                  <a:lnTo>
                    <a:pt x="691261" y="304800"/>
                  </a:lnTo>
                </a:path>
              </a:pathLst>
            </a:custGeom>
            <a:ln w="12700">
              <a:solidFill>
                <a:srgbClr val="FFFFFF"/>
              </a:solidFill>
            </a:ln>
          </p:spPr>
          <p:txBody>
            <a:bodyPr wrap="square" lIns="0" tIns="0" rIns="0" bIns="0" rtlCol="0"/>
            <a:lstStyle/>
            <a:p>
              <a:endParaRPr/>
            </a:p>
          </p:txBody>
        </p:sp>
        <p:sp>
          <p:nvSpPr>
            <p:cNvPr id="77" name="object 77"/>
            <p:cNvSpPr/>
            <p:nvPr/>
          </p:nvSpPr>
          <p:spPr>
            <a:xfrm>
              <a:off x="2437511" y="5272404"/>
              <a:ext cx="1376680" cy="0"/>
            </a:xfrm>
            <a:custGeom>
              <a:avLst/>
              <a:gdLst/>
              <a:ahLst/>
              <a:cxnLst/>
              <a:rect l="l" t="t" r="r" b="b"/>
              <a:pathLst>
                <a:path w="1376679">
                  <a:moveTo>
                    <a:pt x="0" y="0"/>
                  </a:moveTo>
                  <a:lnTo>
                    <a:pt x="1376299" y="0"/>
                  </a:lnTo>
                </a:path>
              </a:pathLst>
            </a:custGeom>
            <a:ln w="12700">
              <a:solidFill>
                <a:srgbClr val="000000"/>
              </a:solidFill>
            </a:ln>
          </p:spPr>
          <p:txBody>
            <a:bodyPr wrap="square" lIns="0" tIns="0" rIns="0" bIns="0" rtlCol="0"/>
            <a:lstStyle/>
            <a:p>
              <a:endParaRPr/>
            </a:p>
          </p:txBody>
        </p:sp>
        <p:sp>
          <p:nvSpPr>
            <p:cNvPr id="78" name="object 78"/>
            <p:cNvSpPr/>
            <p:nvPr/>
          </p:nvSpPr>
          <p:spPr>
            <a:xfrm>
              <a:off x="1752600" y="3437254"/>
              <a:ext cx="0" cy="2756535"/>
            </a:xfrm>
            <a:custGeom>
              <a:avLst/>
              <a:gdLst/>
              <a:ahLst/>
              <a:cxnLst/>
              <a:rect l="l" t="t" r="r" b="b"/>
              <a:pathLst>
                <a:path h="2756535">
                  <a:moveTo>
                    <a:pt x="0" y="0"/>
                  </a:moveTo>
                  <a:lnTo>
                    <a:pt x="0" y="2755912"/>
                  </a:lnTo>
                </a:path>
              </a:pathLst>
            </a:custGeom>
            <a:ln w="12700">
              <a:solidFill>
                <a:srgbClr val="FFFFFF"/>
              </a:solidFill>
            </a:ln>
          </p:spPr>
          <p:txBody>
            <a:bodyPr wrap="square" lIns="0" tIns="0" rIns="0" bIns="0" rtlCol="0"/>
            <a:lstStyle/>
            <a:p>
              <a:endParaRPr/>
            </a:p>
          </p:txBody>
        </p:sp>
        <p:sp>
          <p:nvSpPr>
            <p:cNvPr id="79" name="object 79"/>
            <p:cNvSpPr/>
            <p:nvPr/>
          </p:nvSpPr>
          <p:spPr>
            <a:xfrm>
              <a:off x="3807460" y="3437254"/>
              <a:ext cx="0" cy="2756535"/>
            </a:xfrm>
            <a:custGeom>
              <a:avLst/>
              <a:gdLst/>
              <a:ahLst/>
              <a:cxnLst/>
              <a:rect l="l" t="t" r="r" b="b"/>
              <a:pathLst>
                <a:path h="2756535">
                  <a:moveTo>
                    <a:pt x="0" y="0"/>
                  </a:moveTo>
                  <a:lnTo>
                    <a:pt x="0" y="2755912"/>
                  </a:lnTo>
                </a:path>
              </a:pathLst>
            </a:custGeom>
            <a:ln w="12700">
              <a:solidFill>
                <a:srgbClr val="000000"/>
              </a:solidFill>
            </a:ln>
          </p:spPr>
          <p:txBody>
            <a:bodyPr wrap="square" lIns="0" tIns="0" rIns="0" bIns="0" rtlCol="0"/>
            <a:lstStyle/>
            <a:p>
              <a:endParaRPr/>
            </a:p>
          </p:txBody>
        </p:sp>
      </p:grpSp>
      <p:sp>
        <p:nvSpPr>
          <p:cNvPr id="80" name="object 80"/>
          <p:cNvSpPr/>
          <p:nvPr/>
        </p:nvSpPr>
        <p:spPr>
          <a:xfrm>
            <a:off x="3797808" y="3444240"/>
            <a:ext cx="935355" cy="2816225"/>
          </a:xfrm>
          <a:custGeom>
            <a:avLst/>
            <a:gdLst/>
            <a:ahLst/>
            <a:cxnLst/>
            <a:rect l="l" t="t" r="r" b="b"/>
            <a:pathLst>
              <a:path w="935354" h="2816225">
                <a:moveTo>
                  <a:pt x="858774" y="2347582"/>
                </a:moveTo>
                <a:lnTo>
                  <a:pt x="9143" y="0"/>
                </a:lnTo>
              </a:path>
              <a:path w="935354" h="2816225">
                <a:moveTo>
                  <a:pt x="935101" y="2815666"/>
                </a:moveTo>
                <a:lnTo>
                  <a:pt x="0" y="2743200"/>
                </a:lnTo>
              </a:path>
            </a:pathLst>
          </a:custGeom>
          <a:ln w="9144">
            <a:solidFill>
              <a:srgbClr val="000000"/>
            </a:solidFill>
          </a:ln>
        </p:spPr>
        <p:txBody>
          <a:bodyPr wrap="square" lIns="0" tIns="0" rIns="0" bIns="0" rtlCol="0"/>
          <a:lstStyle/>
          <a:p>
            <a:endParaRPr/>
          </a:p>
        </p:txBody>
      </p:sp>
      <p:sp>
        <p:nvSpPr>
          <p:cNvPr id="81" name="object 6">
            <a:extLst>
              <a:ext uri="{FF2B5EF4-FFF2-40B4-BE49-F238E27FC236}">
                <a16:creationId xmlns:a16="http://schemas.microsoft.com/office/drawing/2014/main" id="{15D528F7-1492-43C6-B555-634DB3A521FF}"/>
              </a:ext>
            </a:extLst>
          </p:cNvPr>
          <p:cNvSpPr txBox="1"/>
          <p:nvPr/>
        </p:nvSpPr>
        <p:spPr>
          <a:xfrm>
            <a:off x="529711" y="1714780"/>
            <a:ext cx="8219440" cy="382156"/>
          </a:xfrm>
          <a:prstGeom prst="rect">
            <a:avLst/>
          </a:prstGeom>
        </p:spPr>
        <p:txBody>
          <a:bodyPr vert="horz" wrap="square" lIns="0" tIns="12700" rIns="0" bIns="0" rtlCol="0">
            <a:spAutoFit/>
          </a:bodyPr>
          <a:lstStyle/>
          <a:p>
            <a:pPr marL="12065">
              <a:lnSpc>
                <a:spcPct val="100000"/>
              </a:lnSpc>
              <a:spcBef>
                <a:spcPts val="100"/>
              </a:spcBef>
              <a:tabLst>
                <a:tab pos="355600" algn="l"/>
                <a:tab pos="356235" algn="l"/>
              </a:tabLst>
            </a:pPr>
            <a:r>
              <a:rPr lang="en-US" sz="2400" dirty="0">
                <a:latin typeface="Calibri"/>
                <a:cs typeface="Calibri"/>
              </a:rPr>
              <a:t>VP=8-5=3bits,PP=10-5=5bits</a:t>
            </a:r>
            <a:endParaRPr sz="2400" dirty="0">
              <a:latin typeface="Calibri"/>
              <a:cs typeface="Calibri"/>
            </a:endParaRPr>
          </a:p>
        </p:txBody>
      </p:sp>
    </p:spTree>
    <p:extLst>
      <p:ext uri="{BB962C8B-B14F-4D97-AF65-F5344CB8AC3E}">
        <p14:creationId xmlns:p14="http://schemas.microsoft.com/office/powerpoint/2010/main" val="3621058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363163" y="443627"/>
            <a:ext cx="4389755" cy="502382"/>
          </a:xfrm>
          <a:prstGeom prst="rect">
            <a:avLst/>
          </a:prstGeom>
        </p:spPr>
        <p:txBody>
          <a:bodyPr vert="horz" wrap="square" lIns="0" tIns="13335" rIns="0" bIns="0" rtlCol="0">
            <a:spAutoFit/>
          </a:bodyPr>
          <a:lstStyle/>
          <a:p>
            <a:pPr marL="12700">
              <a:spcBef>
                <a:spcPts val="105"/>
              </a:spcBef>
            </a:pPr>
            <a:r>
              <a:rPr sz="3200" b="1" dirty="0">
                <a:solidFill>
                  <a:srgbClr val="C00000"/>
                </a:solidFill>
                <a:latin typeface="+mn-lt"/>
                <a:ea typeface="+mn-ea"/>
                <a:cs typeface="+mn-cs"/>
              </a:rPr>
              <a:t>Page Table Exercise</a:t>
            </a:r>
          </a:p>
        </p:txBody>
      </p:sp>
      <p:graphicFrame>
        <p:nvGraphicFramePr>
          <p:cNvPr id="7" name="object 7"/>
          <p:cNvGraphicFramePr>
            <a:graphicFrameLocks noGrp="1"/>
          </p:cNvGraphicFramePr>
          <p:nvPr>
            <p:extLst/>
          </p:nvPr>
        </p:nvGraphicFramePr>
        <p:xfrm>
          <a:off x="2229536" y="1411350"/>
          <a:ext cx="6589976" cy="5160892"/>
        </p:xfrm>
        <a:graphic>
          <a:graphicData uri="http://schemas.openxmlformats.org/drawingml/2006/table">
            <a:tbl>
              <a:tblPr firstRow="1" bandRow="1">
                <a:tableStyleId>{2D5ABB26-0587-4C30-8999-92F81FD0307C}</a:tableStyleId>
              </a:tblPr>
              <a:tblGrid>
                <a:gridCol w="2239037">
                  <a:extLst>
                    <a:ext uri="{9D8B030D-6E8A-4147-A177-3AD203B41FA5}">
                      <a16:colId xmlns:a16="http://schemas.microsoft.com/office/drawing/2014/main" val="20000"/>
                    </a:ext>
                  </a:extLst>
                </a:gridCol>
                <a:gridCol w="2087238">
                  <a:extLst>
                    <a:ext uri="{9D8B030D-6E8A-4147-A177-3AD203B41FA5}">
                      <a16:colId xmlns:a16="http://schemas.microsoft.com/office/drawing/2014/main" val="20001"/>
                    </a:ext>
                  </a:extLst>
                </a:gridCol>
                <a:gridCol w="151799">
                  <a:extLst>
                    <a:ext uri="{9D8B030D-6E8A-4147-A177-3AD203B41FA5}">
                      <a16:colId xmlns:a16="http://schemas.microsoft.com/office/drawing/2014/main" val="20002"/>
                    </a:ext>
                  </a:extLst>
                </a:gridCol>
                <a:gridCol w="602768">
                  <a:extLst>
                    <a:ext uri="{9D8B030D-6E8A-4147-A177-3AD203B41FA5}">
                      <a16:colId xmlns:a16="http://schemas.microsoft.com/office/drawing/2014/main" val="20003"/>
                    </a:ext>
                  </a:extLst>
                </a:gridCol>
                <a:gridCol w="754567">
                  <a:extLst>
                    <a:ext uri="{9D8B030D-6E8A-4147-A177-3AD203B41FA5}">
                      <a16:colId xmlns:a16="http://schemas.microsoft.com/office/drawing/2014/main" val="20004"/>
                    </a:ext>
                  </a:extLst>
                </a:gridCol>
                <a:gridCol w="754567">
                  <a:extLst>
                    <a:ext uri="{9D8B030D-6E8A-4147-A177-3AD203B41FA5}">
                      <a16:colId xmlns:a16="http://schemas.microsoft.com/office/drawing/2014/main" val="20005"/>
                    </a:ext>
                  </a:extLst>
                </a:gridCol>
              </a:tblGrid>
              <a:tr h="502793">
                <a:tc rowSpan="7" gridSpan="2">
                  <a:txBody>
                    <a:bodyPr/>
                    <a:lstStyle/>
                    <a:p>
                      <a:pPr marL="16510" marR="0" lvl="0" indent="0" algn="r" defTabSz="914400" eaLnBrk="1" fontAlgn="auto" latinLnBrk="0" hangingPunct="1">
                        <a:lnSpc>
                          <a:spcPct val="100000"/>
                        </a:lnSpc>
                        <a:spcBef>
                          <a:spcPts val="1639"/>
                        </a:spcBef>
                        <a:spcAft>
                          <a:spcPts val="0"/>
                        </a:spcAft>
                        <a:buClrTx/>
                        <a:buSzTx/>
                        <a:buFontTx/>
                        <a:buNone/>
                        <a:tabLst/>
                        <a:defRPr/>
                      </a:pPr>
                      <a:endParaRPr sz="2400" dirty="0">
                        <a:latin typeface="Calibri"/>
                        <a:cs typeface="Calibri"/>
                      </a:endParaRPr>
                    </a:p>
                  </a:txBody>
                  <a:tcPr marL="0" marR="0" marT="208279" marB="0">
                    <a:lnR w="12700">
                      <a:solidFill>
                        <a:srgbClr val="FFFFFF"/>
                      </a:solidFill>
                      <a:prstDash val="solid"/>
                    </a:lnR>
                    <a:lnB w="12700">
                      <a:solidFill>
                        <a:srgbClr val="000000"/>
                      </a:solidFill>
                      <a:prstDash val="solid"/>
                    </a:lnB>
                  </a:tcPr>
                </a:tc>
                <a:tc rowSpan="7" hMerge="1">
                  <a:txBody>
                    <a:bodyPr/>
                    <a:lstStyle/>
                    <a:p>
                      <a:endParaRPr/>
                    </a:p>
                  </a:txBody>
                  <a:tcPr marL="0" marR="0" marT="0" marB="0"/>
                </a:tc>
                <a:tc gridSpan="2">
                  <a:txBody>
                    <a:bodyPr/>
                    <a:lstStyle/>
                    <a:p>
                      <a:pPr>
                        <a:lnSpc>
                          <a:spcPct val="100000"/>
                        </a:lnSpc>
                      </a:pPr>
                      <a:endParaRPr sz="2100">
                        <a:latin typeface="Times New Roman"/>
                        <a:cs typeface="Times New Roman"/>
                      </a:endParaRPr>
                    </a:p>
                  </a:txBody>
                  <a:tcPr marL="0" marR="0" marT="0" marB="0">
                    <a:lnL w="12700">
                      <a:solidFill>
                        <a:srgbClr val="FFFFFF"/>
                      </a:solidFill>
                      <a:prstDash val="solid"/>
                    </a:lnL>
                    <a:lnR w="12700">
                      <a:solidFill>
                        <a:srgbClr val="000000"/>
                      </a:solidFill>
                      <a:prstDash val="solid"/>
                    </a:lnR>
                    <a:lnT w="12700">
                      <a:solidFill>
                        <a:srgbClr val="FFFFFF"/>
                      </a:solidFill>
                      <a:prstDash val="solid"/>
                    </a:lnT>
                    <a:lnB w="38100">
                      <a:solidFill>
                        <a:srgbClr val="FFFFFF"/>
                      </a:solidFill>
                      <a:prstDash val="solid"/>
                    </a:lnB>
                  </a:tcPr>
                </a:tc>
                <a:tc hMerge="1">
                  <a:txBody>
                    <a:bodyPr/>
                    <a:lstStyle/>
                    <a:p>
                      <a:endParaRPr/>
                    </a:p>
                  </a:txBody>
                  <a:tcPr marL="0" marR="0" marT="0" marB="0"/>
                </a:tc>
                <a:tc>
                  <a:txBody>
                    <a:bodyPr/>
                    <a:lstStyle/>
                    <a:p>
                      <a:pPr marL="1270" algn="ctr">
                        <a:lnSpc>
                          <a:spcPct val="100000"/>
                        </a:lnSpc>
                        <a:spcBef>
                          <a:spcPts val="240"/>
                        </a:spcBef>
                      </a:pPr>
                      <a:r>
                        <a:rPr sz="1800" b="1" dirty="0">
                          <a:latin typeface="Calibri"/>
                          <a:cs typeface="Calibri"/>
                        </a:rPr>
                        <a:t>V</a:t>
                      </a:r>
                      <a:endParaRPr sz="180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DDDDD"/>
                    </a:solidFill>
                  </a:tcPr>
                </a:tc>
                <a:tc>
                  <a:txBody>
                    <a:bodyPr/>
                    <a:lstStyle/>
                    <a:p>
                      <a:pPr marL="127635">
                        <a:lnSpc>
                          <a:spcPct val="100000"/>
                        </a:lnSpc>
                        <a:spcBef>
                          <a:spcPts val="240"/>
                        </a:spcBef>
                      </a:pPr>
                      <a:r>
                        <a:rPr sz="1800" b="1" spc="-5" dirty="0">
                          <a:latin typeface="Calibri"/>
                          <a:cs typeface="Calibri"/>
                        </a:rPr>
                        <a:t>Entry</a:t>
                      </a:r>
                      <a:endParaRPr sz="1800" dirty="0">
                        <a:latin typeface="Calibri"/>
                        <a:cs typeface="Calibri"/>
                      </a:endParaRPr>
                    </a:p>
                  </a:txBody>
                  <a:tcPr marL="0" marR="0" marT="304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DDDDD"/>
                    </a:solidFill>
                  </a:tcPr>
                </a:tc>
                <a:extLst>
                  <a:ext uri="{0D108BD9-81ED-4DB2-BD59-A6C34878D82A}">
                    <a16:rowId xmlns:a16="http://schemas.microsoft.com/office/drawing/2014/main" val="10000"/>
                  </a:ext>
                </a:extLst>
              </a:tr>
              <a:tr h="502919">
                <a:tc gridSpan="2" vMerge="1">
                  <a:txBody>
                    <a:bodyPr/>
                    <a:lstStyle/>
                    <a:p>
                      <a:endParaRPr/>
                    </a:p>
                  </a:txBody>
                  <a:tcPr marL="0" marR="0" marT="208279" marB="0">
                    <a:lnR w="12700">
                      <a:solidFill>
                        <a:srgbClr val="FFFFFF"/>
                      </a:solidFill>
                      <a:prstDash val="solid"/>
                    </a:lnR>
                    <a:lnB w="12700">
                      <a:solidFill>
                        <a:srgbClr val="000000"/>
                      </a:solidFill>
                      <a:prstDash val="solid"/>
                    </a:lnB>
                  </a:tcPr>
                </a:tc>
                <a:tc hMerge="1" vMerge="1">
                  <a:txBody>
                    <a:bodyPr/>
                    <a:lstStyle/>
                    <a:p>
                      <a:endParaRPr/>
                    </a:p>
                  </a:txBody>
                  <a:tcPr marL="0" marR="0" marT="0" marB="0"/>
                </a:tc>
                <a:tc gridSpan="2">
                  <a:txBody>
                    <a:bodyPr/>
                    <a:lstStyle/>
                    <a:p>
                      <a:pPr marR="82550" algn="r">
                        <a:lnSpc>
                          <a:spcPct val="100000"/>
                        </a:lnSpc>
                        <a:spcBef>
                          <a:spcPts val="245"/>
                        </a:spcBef>
                      </a:pPr>
                      <a:r>
                        <a:rPr sz="1800" dirty="0">
                          <a:latin typeface="Calibri"/>
                          <a:cs typeface="Calibri"/>
                        </a:rPr>
                        <a:t>0</a:t>
                      </a:r>
                      <a:endParaRPr sz="1800">
                        <a:latin typeface="Calibri"/>
                        <a:cs typeface="Calibri"/>
                      </a:endParaRPr>
                    </a:p>
                  </a:txBody>
                  <a:tcPr marL="0" marR="0" marT="31115" marB="0">
                    <a:lnL w="12700">
                      <a:solidFill>
                        <a:srgbClr val="FFFFFF"/>
                      </a:solidFill>
                      <a:prstDash val="solid"/>
                    </a:lnL>
                    <a:lnR w="12700">
                      <a:solidFill>
                        <a:srgbClr val="000000"/>
                      </a:solidFill>
                      <a:prstDash val="solid"/>
                    </a:lnR>
                    <a:lnT w="38100">
                      <a:solidFill>
                        <a:srgbClr val="FFFFFF"/>
                      </a:solidFill>
                      <a:prstDash val="solid"/>
                    </a:lnT>
                    <a:lnB w="12700">
                      <a:solidFill>
                        <a:srgbClr val="FFFFFF"/>
                      </a:solidFill>
                      <a:prstDash val="solid"/>
                    </a:lnB>
                  </a:tcPr>
                </a:tc>
                <a:tc hMerge="1">
                  <a:txBody>
                    <a:bodyPr/>
                    <a:lstStyle/>
                    <a:p>
                      <a:endParaRPr/>
                    </a:p>
                  </a:txBody>
                  <a:tcPr marL="0" marR="0" marT="0" marB="0"/>
                </a:tc>
                <a:tc>
                  <a:txBody>
                    <a:bodyPr/>
                    <a:lstStyle/>
                    <a:p>
                      <a:pPr marL="635" algn="ctr">
                        <a:lnSpc>
                          <a:spcPct val="100000"/>
                        </a:lnSpc>
                        <a:spcBef>
                          <a:spcPts val="245"/>
                        </a:spcBef>
                      </a:pPr>
                      <a:r>
                        <a:rPr sz="1800" dirty="0">
                          <a:latin typeface="Calibri"/>
                          <a:cs typeface="Calibri"/>
                        </a:rPr>
                        <a:t>0</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158115">
                        <a:lnSpc>
                          <a:spcPct val="100000"/>
                        </a:lnSpc>
                        <a:spcBef>
                          <a:spcPts val="245"/>
                        </a:spcBef>
                      </a:pPr>
                      <a:r>
                        <a:rPr sz="1800" dirty="0">
                          <a:latin typeface="Calibri"/>
                          <a:cs typeface="Calibri"/>
                        </a:rPr>
                        <a:t>0x0E</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1"/>
                  </a:ext>
                </a:extLst>
              </a:tr>
              <a:tr h="502920">
                <a:tc gridSpan="2" vMerge="1">
                  <a:txBody>
                    <a:bodyPr/>
                    <a:lstStyle/>
                    <a:p>
                      <a:endParaRPr/>
                    </a:p>
                  </a:txBody>
                  <a:tcPr marL="0" marR="0" marT="208279" marB="0">
                    <a:lnR w="12700">
                      <a:solidFill>
                        <a:srgbClr val="FFFFFF"/>
                      </a:solidFill>
                      <a:prstDash val="solid"/>
                    </a:lnR>
                    <a:lnB w="12700">
                      <a:solidFill>
                        <a:srgbClr val="000000"/>
                      </a:solidFill>
                      <a:prstDash val="solid"/>
                    </a:lnB>
                  </a:tcPr>
                </a:tc>
                <a:tc hMerge="1" vMerge="1">
                  <a:txBody>
                    <a:bodyPr/>
                    <a:lstStyle/>
                    <a:p>
                      <a:endParaRPr/>
                    </a:p>
                  </a:txBody>
                  <a:tcPr marL="0" marR="0" marT="0" marB="0"/>
                </a:tc>
                <a:tc gridSpan="2">
                  <a:txBody>
                    <a:bodyPr/>
                    <a:lstStyle/>
                    <a:p>
                      <a:pPr marR="82550" algn="r">
                        <a:lnSpc>
                          <a:spcPct val="100000"/>
                        </a:lnSpc>
                        <a:spcBef>
                          <a:spcPts val="244"/>
                        </a:spcBef>
                      </a:pPr>
                      <a:r>
                        <a:rPr sz="1800" dirty="0">
                          <a:latin typeface="Calibri"/>
                          <a:cs typeface="Calibri"/>
                        </a:rPr>
                        <a:t>1</a:t>
                      </a:r>
                      <a:endParaRPr sz="1800">
                        <a:latin typeface="Calibri"/>
                        <a:cs typeface="Calibri"/>
                      </a:endParaRPr>
                    </a:p>
                  </a:txBody>
                  <a:tcPr marL="0" marR="0" marT="31114" marB="0">
                    <a:lnL w="12700">
                      <a:solidFill>
                        <a:srgbClr val="FFFFFF"/>
                      </a:solidFill>
                      <a:prstDash val="solid"/>
                    </a:lnL>
                    <a:lnR w="12700">
                      <a:solidFill>
                        <a:srgbClr val="000000"/>
                      </a:solidFill>
                      <a:prstDash val="solid"/>
                    </a:lnR>
                    <a:lnT w="12700">
                      <a:solidFill>
                        <a:srgbClr val="FFFFFF"/>
                      </a:solidFill>
                      <a:prstDash val="solid"/>
                    </a:lnT>
                    <a:lnB w="12700">
                      <a:solidFill>
                        <a:srgbClr val="FFFFFF"/>
                      </a:solidFill>
                      <a:prstDash val="solid"/>
                    </a:lnB>
                  </a:tcPr>
                </a:tc>
                <a:tc hMerge="1">
                  <a:txBody>
                    <a:bodyPr/>
                    <a:lstStyle/>
                    <a:p>
                      <a:endParaRPr/>
                    </a:p>
                  </a:txBody>
                  <a:tcPr marL="0" marR="0" marT="0" marB="0"/>
                </a:tc>
                <a:tc>
                  <a:txBody>
                    <a:bodyPr/>
                    <a:lstStyle/>
                    <a:p>
                      <a:pPr marL="635" algn="ctr">
                        <a:lnSpc>
                          <a:spcPct val="100000"/>
                        </a:lnSpc>
                        <a:spcBef>
                          <a:spcPts val="244"/>
                        </a:spcBef>
                      </a:pPr>
                      <a:r>
                        <a:rPr sz="1800" dirty="0">
                          <a:latin typeface="Calibri"/>
                          <a:cs typeface="Calibri"/>
                        </a:rPr>
                        <a:t>1</a:t>
                      </a:r>
                      <a:endParaRPr sz="1800">
                        <a:latin typeface="Calibri"/>
                        <a:cs typeface="Calibri"/>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8F8"/>
                    </a:solidFill>
                  </a:tcPr>
                </a:tc>
                <a:tc>
                  <a:txBody>
                    <a:bodyPr/>
                    <a:lstStyle/>
                    <a:p>
                      <a:pPr marL="158115">
                        <a:lnSpc>
                          <a:spcPct val="100000"/>
                        </a:lnSpc>
                        <a:spcBef>
                          <a:spcPts val="244"/>
                        </a:spcBef>
                      </a:pPr>
                      <a:r>
                        <a:rPr sz="1800" dirty="0">
                          <a:latin typeface="Calibri"/>
                          <a:cs typeface="Calibri"/>
                        </a:rPr>
                        <a:t>0x1E</a:t>
                      </a: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8F8"/>
                    </a:solidFill>
                  </a:tcPr>
                </a:tc>
                <a:extLst>
                  <a:ext uri="{0D108BD9-81ED-4DB2-BD59-A6C34878D82A}">
                    <a16:rowId xmlns:a16="http://schemas.microsoft.com/office/drawing/2014/main" val="10002"/>
                  </a:ext>
                </a:extLst>
              </a:tr>
              <a:tr h="502792">
                <a:tc gridSpan="2" vMerge="1">
                  <a:txBody>
                    <a:bodyPr/>
                    <a:lstStyle/>
                    <a:p>
                      <a:endParaRPr/>
                    </a:p>
                  </a:txBody>
                  <a:tcPr marL="0" marR="0" marT="208279" marB="0">
                    <a:lnR w="12700">
                      <a:solidFill>
                        <a:srgbClr val="FFFFFF"/>
                      </a:solidFill>
                      <a:prstDash val="solid"/>
                    </a:lnR>
                    <a:lnB w="12700">
                      <a:solidFill>
                        <a:srgbClr val="000000"/>
                      </a:solidFill>
                      <a:prstDash val="solid"/>
                    </a:lnB>
                  </a:tcPr>
                </a:tc>
                <a:tc hMerge="1" vMerge="1">
                  <a:txBody>
                    <a:bodyPr/>
                    <a:lstStyle/>
                    <a:p>
                      <a:endParaRPr/>
                    </a:p>
                  </a:txBody>
                  <a:tcPr marL="0" marR="0" marT="0" marB="0"/>
                </a:tc>
                <a:tc gridSpan="2">
                  <a:txBody>
                    <a:bodyPr/>
                    <a:lstStyle/>
                    <a:p>
                      <a:pPr marR="82550" algn="r">
                        <a:lnSpc>
                          <a:spcPct val="100000"/>
                        </a:lnSpc>
                        <a:spcBef>
                          <a:spcPts val="244"/>
                        </a:spcBef>
                      </a:pPr>
                      <a:r>
                        <a:rPr sz="1800" dirty="0">
                          <a:latin typeface="Calibri"/>
                          <a:cs typeface="Calibri"/>
                        </a:rPr>
                        <a:t>2</a:t>
                      </a:r>
                      <a:endParaRPr sz="1800">
                        <a:latin typeface="Calibri"/>
                        <a:cs typeface="Calibri"/>
                      </a:endParaRPr>
                    </a:p>
                  </a:txBody>
                  <a:tcPr marL="0" marR="0" marT="31114" marB="0">
                    <a:lnL w="12700">
                      <a:solidFill>
                        <a:srgbClr val="FFFFFF"/>
                      </a:solidFill>
                      <a:prstDash val="solid"/>
                    </a:lnL>
                    <a:lnR w="12700">
                      <a:solidFill>
                        <a:srgbClr val="000000"/>
                      </a:solidFill>
                      <a:prstDash val="solid"/>
                    </a:lnR>
                    <a:lnT w="12700">
                      <a:solidFill>
                        <a:srgbClr val="FFFFFF"/>
                      </a:solidFill>
                      <a:prstDash val="solid"/>
                    </a:lnT>
                    <a:lnB w="12700">
                      <a:solidFill>
                        <a:srgbClr val="FFFFFF"/>
                      </a:solidFill>
                      <a:prstDash val="solid"/>
                    </a:lnB>
                  </a:tcPr>
                </a:tc>
                <a:tc hMerge="1">
                  <a:txBody>
                    <a:bodyPr/>
                    <a:lstStyle/>
                    <a:p>
                      <a:endParaRPr/>
                    </a:p>
                  </a:txBody>
                  <a:tcPr marL="0" marR="0" marT="0" marB="0"/>
                </a:tc>
                <a:tc>
                  <a:txBody>
                    <a:bodyPr/>
                    <a:lstStyle/>
                    <a:p>
                      <a:pPr marL="635" algn="ctr">
                        <a:lnSpc>
                          <a:spcPct val="100000"/>
                        </a:lnSpc>
                        <a:spcBef>
                          <a:spcPts val="244"/>
                        </a:spcBef>
                      </a:pPr>
                      <a:r>
                        <a:rPr sz="1800" dirty="0">
                          <a:latin typeface="Calibri"/>
                          <a:cs typeface="Calibri"/>
                        </a:rPr>
                        <a:t>1</a:t>
                      </a:r>
                      <a:endParaRPr sz="1800">
                        <a:latin typeface="Calibri"/>
                        <a:cs typeface="Calibri"/>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156845">
                        <a:lnSpc>
                          <a:spcPct val="100000"/>
                        </a:lnSpc>
                        <a:spcBef>
                          <a:spcPts val="244"/>
                        </a:spcBef>
                      </a:pPr>
                      <a:r>
                        <a:rPr sz="1800" dirty="0">
                          <a:latin typeface="Calibri"/>
                          <a:cs typeface="Calibri"/>
                        </a:rPr>
                        <a:t>0x16</a:t>
                      </a:r>
                      <a:endParaRPr sz="1800">
                        <a:latin typeface="Calibri"/>
                        <a:cs typeface="Calibri"/>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3"/>
                  </a:ext>
                </a:extLst>
              </a:tr>
              <a:tr h="502920">
                <a:tc gridSpan="2" vMerge="1">
                  <a:txBody>
                    <a:bodyPr/>
                    <a:lstStyle/>
                    <a:p>
                      <a:endParaRPr/>
                    </a:p>
                  </a:txBody>
                  <a:tcPr marL="0" marR="0" marT="208279" marB="0">
                    <a:lnR w="12700">
                      <a:solidFill>
                        <a:srgbClr val="FFFFFF"/>
                      </a:solidFill>
                      <a:prstDash val="solid"/>
                    </a:lnR>
                    <a:lnB w="12700">
                      <a:solidFill>
                        <a:srgbClr val="000000"/>
                      </a:solidFill>
                      <a:prstDash val="solid"/>
                    </a:lnB>
                  </a:tcPr>
                </a:tc>
                <a:tc hMerge="1" vMerge="1">
                  <a:txBody>
                    <a:bodyPr/>
                    <a:lstStyle/>
                    <a:p>
                      <a:endParaRPr/>
                    </a:p>
                  </a:txBody>
                  <a:tcPr marL="0" marR="0" marT="0" marB="0"/>
                </a:tc>
                <a:tc gridSpan="2">
                  <a:txBody>
                    <a:bodyPr/>
                    <a:lstStyle/>
                    <a:p>
                      <a:pPr marR="82550" algn="r">
                        <a:lnSpc>
                          <a:spcPct val="100000"/>
                        </a:lnSpc>
                        <a:spcBef>
                          <a:spcPts val="245"/>
                        </a:spcBef>
                      </a:pPr>
                      <a:r>
                        <a:rPr sz="1800" dirty="0">
                          <a:latin typeface="Calibri"/>
                          <a:cs typeface="Calibri"/>
                        </a:rPr>
                        <a:t>3</a:t>
                      </a:r>
                      <a:endParaRPr sz="1800">
                        <a:latin typeface="Calibri"/>
                        <a:cs typeface="Calibri"/>
                      </a:endParaRPr>
                    </a:p>
                  </a:txBody>
                  <a:tcPr marL="0" marR="0" marT="31115" marB="0">
                    <a:lnL w="12700">
                      <a:solidFill>
                        <a:srgbClr val="FFFFFF"/>
                      </a:solidFill>
                      <a:prstDash val="solid"/>
                    </a:lnL>
                    <a:lnR w="12700">
                      <a:solidFill>
                        <a:srgbClr val="000000"/>
                      </a:solidFill>
                      <a:prstDash val="solid"/>
                    </a:lnR>
                    <a:lnT w="12700">
                      <a:solidFill>
                        <a:srgbClr val="FFFFFF"/>
                      </a:solidFill>
                      <a:prstDash val="solid"/>
                    </a:lnT>
                    <a:lnB w="12700">
                      <a:solidFill>
                        <a:srgbClr val="FFFFFF"/>
                      </a:solidFill>
                      <a:prstDash val="solid"/>
                    </a:lnB>
                  </a:tcPr>
                </a:tc>
                <a:tc hMerge="1">
                  <a:txBody>
                    <a:bodyPr/>
                    <a:lstStyle/>
                    <a:p>
                      <a:endParaRPr/>
                    </a:p>
                  </a:txBody>
                  <a:tcPr marL="0" marR="0" marT="0" marB="0"/>
                </a:tc>
                <a:tc>
                  <a:txBody>
                    <a:bodyPr/>
                    <a:lstStyle/>
                    <a:p>
                      <a:pPr marL="635" algn="ctr">
                        <a:lnSpc>
                          <a:spcPct val="100000"/>
                        </a:lnSpc>
                        <a:spcBef>
                          <a:spcPts val="245"/>
                        </a:spcBef>
                      </a:pPr>
                      <a:r>
                        <a:rPr sz="1800" dirty="0">
                          <a:latin typeface="Calibri"/>
                          <a:cs typeface="Calibri"/>
                        </a:rPr>
                        <a:t>1</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8F8"/>
                    </a:solidFill>
                  </a:tcPr>
                </a:tc>
                <a:tc>
                  <a:txBody>
                    <a:bodyPr/>
                    <a:lstStyle/>
                    <a:p>
                      <a:pPr marL="156845">
                        <a:lnSpc>
                          <a:spcPct val="100000"/>
                        </a:lnSpc>
                        <a:spcBef>
                          <a:spcPts val="245"/>
                        </a:spcBef>
                      </a:pPr>
                      <a:r>
                        <a:rPr sz="1800" dirty="0">
                          <a:latin typeface="Calibri"/>
                          <a:cs typeface="Calibri"/>
                        </a:rPr>
                        <a:t>0x06</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8F8"/>
                    </a:solidFill>
                  </a:tcPr>
                </a:tc>
                <a:extLst>
                  <a:ext uri="{0D108BD9-81ED-4DB2-BD59-A6C34878D82A}">
                    <a16:rowId xmlns:a16="http://schemas.microsoft.com/office/drawing/2014/main" val="10004"/>
                  </a:ext>
                </a:extLst>
              </a:tr>
              <a:tr h="502919">
                <a:tc gridSpan="2" vMerge="1">
                  <a:txBody>
                    <a:bodyPr/>
                    <a:lstStyle/>
                    <a:p>
                      <a:endParaRPr/>
                    </a:p>
                  </a:txBody>
                  <a:tcPr marL="0" marR="0" marT="208279" marB="0">
                    <a:lnR w="12700">
                      <a:solidFill>
                        <a:srgbClr val="FFFFFF"/>
                      </a:solidFill>
                      <a:prstDash val="solid"/>
                    </a:lnR>
                    <a:lnB w="12700">
                      <a:solidFill>
                        <a:srgbClr val="000000"/>
                      </a:solidFill>
                      <a:prstDash val="solid"/>
                    </a:lnB>
                  </a:tcPr>
                </a:tc>
                <a:tc hMerge="1" vMerge="1">
                  <a:txBody>
                    <a:bodyPr/>
                    <a:lstStyle/>
                    <a:p>
                      <a:endParaRPr/>
                    </a:p>
                  </a:txBody>
                  <a:tcPr marL="0" marR="0" marT="0" marB="0"/>
                </a:tc>
                <a:tc gridSpan="2">
                  <a:txBody>
                    <a:bodyPr/>
                    <a:lstStyle/>
                    <a:p>
                      <a:pPr marR="82550" algn="r">
                        <a:lnSpc>
                          <a:spcPct val="100000"/>
                        </a:lnSpc>
                        <a:spcBef>
                          <a:spcPts val="250"/>
                        </a:spcBef>
                      </a:pPr>
                      <a:r>
                        <a:rPr sz="1800" dirty="0">
                          <a:latin typeface="Calibri"/>
                          <a:cs typeface="Calibri"/>
                        </a:rPr>
                        <a:t>4</a:t>
                      </a:r>
                      <a:endParaRPr sz="1800">
                        <a:latin typeface="Calibri"/>
                        <a:cs typeface="Calibri"/>
                      </a:endParaRPr>
                    </a:p>
                  </a:txBody>
                  <a:tcPr marL="0" marR="0" marT="31750" marB="0">
                    <a:lnL w="12700">
                      <a:solidFill>
                        <a:srgbClr val="FFFFFF"/>
                      </a:solidFill>
                      <a:prstDash val="solid"/>
                    </a:lnL>
                    <a:lnR w="12700">
                      <a:solidFill>
                        <a:srgbClr val="000000"/>
                      </a:solidFill>
                      <a:prstDash val="solid"/>
                    </a:lnR>
                    <a:lnT w="12700">
                      <a:solidFill>
                        <a:srgbClr val="FFFFFF"/>
                      </a:solidFill>
                      <a:prstDash val="solid"/>
                    </a:lnT>
                    <a:lnB w="12700">
                      <a:solidFill>
                        <a:srgbClr val="FFFFFF"/>
                      </a:solidFill>
                      <a:prstDash val="solid"/>
                    </a:lnB>
                  </a:tcPr>
                </a:tc>
                <a:tc hMerge="1">
                  <a:txBody>
                    <a:bodyPr/>
                    <a:lstStyle/>
                    <a:p>
                      <a:endParaRPr/>
                    </a:p>
                  </a:txBody>
                  <a:tcPr marL="0" marR="0" marT="0" marB="0"/>
                </a:tc>
                <a:tc>
                  <a:txBody>
                    <a:bodyPr/>
                    <a:lstStyle/>
                    <a:p>
                      <a:pPr marL="635" algn="ctr">
                        <a:lnSpc>
                          <a:spcPct val="100000"/>
                        </a:lnSpc>
                        <a:spcBef>
                          <a:spcPts val="250"/>
                        </a:spcBef>
                      </a:pPr>
                      <a:r>
                        <a:rPr sz="1800" dirty="0">
                          <a:latin typeface="Calibri"/>
                          <a:cs typeface="Calibri"/>
                        </a:rPr>
                        <a:t>0</a:t>
                      </a:r>
                      <a:endParaRPr sz="1800">
                        <a:latin typeface="Calibri"/>
                        <a:cs typeface="Calibri"/>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a:txBody>
                    <a:bodyPr/>
                    <a:lstStyle/>
                    <a:p>
                      <a:pPr marL="152400">
                        <a:lnSpc>
                          <a:spcPct val="100000"/>
                        </a:lnSpc>
                        <a:spcBef>
                          <a:spcPts val="250"/>
                        </a:spcBef>
                      </a:pPr>
                      <a:r>
                        <a:rPr sz="1800" dirty="0">
                          <a:latin typeface="Calibri"/>
                          <a:cs typeface="Calibri"/>
                        </a:rPr>
                        <a:t>0x0B</a:t>
                      </a:r>
                      <a:endParaRPr sz="1800">
                        <a:latin typeface="Calibri"/>
                        <a:cs typeface="Calibri"/>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5"/>
                  </a:ext>
                </a:extLst>
              </a:tr>
              <a:tr h="289432">
                <a:tc gridSpan="2" vMerge="1">
                  <a:txBody>
                    <a:bodyPr/>
                    <a:lstStyle/>
                    <a:p>
                      <a:endParaRPr/>
                    </a:p>
                  </a:txBody>
                  <a:tcPr marL="0" marR="0" marT="208279" marB="0">
                    <a:lnR w="12700">
                      <a:solidFill>
                        <a:srgbClr val="FFFFFF"/>
                      </a:solidFill>
                      <a:prstDash val="solid"/>
                    </a:lnR>
                    <a:lnB w="12700">
                      <a:solidFill>
                        <a:srgbClr val="000000"/>
                      </a:solidFill>
                      <a:prstDash val="solid"/>
                    </a:lnB>
                  </a:tcPr>
                </a:tc>
                <a:tc hMerge="1" vMerge="1">
                  <a:txBody>
                    <a:bodyPr/>
                    <a:lstStyle/>
                    <a:p>
                      <a:endParaRPr/>
                    </a:p>
                  </a:txBody>
                  <a:tcPr marL="0" marR="0" marT="0" marB="0"/>
                </a:tc>
                <a:tc gridSpan="2">
                  <a:txBody>
                    <a:bodyPr/>
                    <a:lstStyle/>
                    <a:p>
                      <a:pPr marR="82550" algn="r">
                        <a:lnSpc>
                          <a:spcPts val="1930"/>
                        </a:lnSpc>
                        <a:spcBef>
                          <a:spcPts val="245"/>
                        </a:spcBef>
                      </a:pPr>
                      <a:r>
                        <a:rPr sz="1800" dirty="0">
                          <a:latin typeface="Calibri"/>
                          <a:cs typeface="Calibri"/>
                        </a:rPr>
                        <a:t>5</a:t>
                      </a:r>
                      <a:endParaRPr sz="1800">
                        <a:latin typeface="Calibri"/>
                        <a:cs typeface="Calibri"/>
                      </a:endParaRPr>
                    </a:p>
                  </a:txBody>
                  <a:tcPr marL="0" marR="0" marT="31115" marB="0">
                    <a:lnL w="12700">
                      <a:solidFill>
                        <a:srgbClr val="FFFFFF"/>
                      </a:solidFill>
                      <a:prstDash val="solid"/>
                    </a:lnL>
                    <a:lnR w="12700">
                      <a:solidFill>
                        <a:srgbClr val="000000"/>
                      </a:solidFill>
                      <a:prstDash val="solid"/>
                    </a:lnR>
                    <a:lnT w="12700">
                      <a:solidFill>
                        <a:srgbClr val="FFFFFF"/>
                      </a:solidFill>
                      <a:prstDash val="solid"/>
                    </a:lnT>
                  </a:tcPr>
                </a:tc>
                <a:tc hMerge="1">
                  <a:txBody>
                    <a:bodyPr/>
                    <a:lstStyle/>
                    <a:p>
                      <a:endParaRPr/>
                    </a:p>
                  </a:txBody>
                  <a:tcPr marL="0" marR="0" marT="0" marB="0"/>
                </a:tc>
                <a:tc rowSpan="2">
                  <a:txBody>
                    <a:bodyPr/>
                    <a:lstStyle/>
                    <a:p>
                      <a:pPr marL="635" algn="ctr">
                        <a:lnSpc>
                          <a:spcPct val="100000"/>
                        </a:lnSpc>
                        <a:spcBef>
                          <a:spcPts val="245"/>
                        </a:spcBef>
                      </a:pPr>
                      <a:r>
                        <a:rPr sz="1800" dirty="0">
                          <a:latin typeface="Calibri"/>
                          <a:cs typeface="Calibri"/>
                        </a:rPr>
                        <a:t>1</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8F8"/>
                    </a:solidFill>
                  </a:tcPr>
                </a:tc>
                <a:tc rowSpan="2">
                  <a:txBody>
                    <a:bodyPr/>
                    <a:lstStyle/>
                    <a:p>
                      <a:pPr marL="161290">
                        <a:lnSpc>
                          <a:spcPct val="100000"/>
                        </a:lnSpc>
                        <a:spcBef>
                          <a:spcPts val="245"/>
                        </a:spcBef>
                      </a:pPr>
                      <a:r>
                        <a:rPr sz="1800" dirty="0">
                          <a:latin typeface="Calibri"/>
                          <a:cs typeface="Calibri"/>
                        </a:rPr>
                        <a:t>0x1F</a:t>
                      </a:r>
                      <a:endParaRPr sz="1800">
                        <a:latin typeface="Calibri"/>
                        <a:cs typeface="Calibri"/>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8F8"/>
                    </a:solidFill>
                  </a:tcPr>
                </a:tc>
                <a:extLst>
                  <a:ext uri="{0D108BD9-81ED-4DB2-BD59-A6C34878D82A}">
                    <a16:rowId xmlns:a16="http://schemas.microsoft.com/office/drawing/2014/main" val="10006"/>
                  </a:ext>
                </a:extLst>
              </a:tr>
              <a:tr h="213487">
                <a:tc rowSpan="2">
                  <a:txBody>
                    <a:bodyPr/>
                    <a:lstStyle/>
                    <a:p>
                      <a:pPr marR="3175" algn="ctr">
                        <a:lnSpc>
                          <a:spcPct val="100000"/>
                        </a:lnSpc>
                        <a:spcBef>
                          <a:spcPts val="250"/>
                        </a:spcBef>
                      </a:pPr>
                      <a:r>
                        <a:rPr sz="1800" b="1" spc="-95" dirty="0">
                          <a:latin typeface="Calibri"/>
                          <a:cs typeface="Calibri"/>
                        </a:rPr>
                        <a:t>VA</a:t>
                      </a:r>
                      <a:endParaRPr sz="1800">
                        <a:latin typeface="Calibri"/>
                        <a:cs typeface="Calibri"/>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DDDDD"/>
                    </a:solidFill>
                  </a:tcPr>
                </a:tc>
                <a:tc rowSpan="2" gridSpan="2">
                  <a:txBody>
                    <a:bodyPr/>
                    <a:lstStyle/>
                    <a:p>
                      <a:pPr marR="7620" algn="ctr">
                        <a:lnSpc>
                          <a:spcPct val="100000"/>
                        </a:lnSpc>
                        <a:spcBef>
                          <a:spcPts val="250"/>
                        </a:spcBef>
                      </a:pPr>
                      <a:r>
                        <a:rPr sz="1800" b="1" spc="-120" dirty="0">
                          <a:latin typeface="Calibri"/>
                          <a:cs typeface="Calibri"/>
                        </a:rPr>
                        <a:t>PA</a:t>
                      </a:r>
                      <a:endParaRPr sz="1800">
                        <a:latin typeface="Calibri"/>
                        <a:cs typeface="Calibri"/>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DDDDD"/>
                    </a:solidFill>
                  </a:tcPr>
                </a:tc>
                <a:tc rowSpan="2" hMerge="1">
                  <a:txBody>
                    <a:bodyPr/>
                    <a:lstStyle/>
                    <a:p>
                      <a:endParaRPr/>
                    </a:p>
                  </a:txBody>
                  <a:tcPr marL="0" marR="0" marT="0" marB="0"/>
                </a:tc>
                <a:tc>
                  <a:txBody>
                    <a:bodyPr/>
                    <a:lstStyle/>
                    <a:p>
                      <a:pPr>
                        <a:lnSpc>
                          <a:spcPct val="100000"/>
                        </a:lnSpc>
                      </a:pP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B w="12700">
                      <a:solidFill>
                        <a:srgbClr val="FFFFFF"/>
                      </a:solidFill>
                      <a:prstDash val="solid"/>
                    </a:lnB>
                  </a:tcPr>
                </a:tc>
                <a:tc vMerge="1">
                  <a:txBody>
                    <a:bodyPr/>
                    <a:lstStyle/>
                    <a:p>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8F8"/>
                    </a:solidFill>
                  </a:tcPr>
                </a:tc>
                <a:tc vMerge="1">
                  <a:txBody>
                    <a:bodyPr/>
                    <a:lstStyle/>
                    <a:p>
                      <a:endParaRPr/>
                    </a:p>
                  </a:txBody>
                  <a:tcPr marL="0" marR="0" marT="311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8F8"/>
                    </a:solidFill>
                  </a:tcPr>
                </a:tc>
                <a:extLst>
                  <a:ext uri="{0D108BD9-81ED-4DB2-BD59-A6C34878D82A}">
                    <a16:rowId xmlns:a16="http://schemas.microsoft.com/office/drawing/2014/main" val="10007"/>
                  </a:ext>
                </a:extLst>
              </a:tr>
              <a:tr h="157352">
                <a:tc vMerge="1">
                  <a:txBody>
                    <a:bodyPr/>
                    <a:lstStyle/>
                    <a:p>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DDDDD"/>
                    </a:solidFill>
                  </a:tcPr>
                </a:tc>
                <a:tc gridSpan="2" vMerge="1">
                  <a:txBody>
                    <a:bodyPr/>
                    <a:lstStyle/>
                    <a:p>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DDDDD"/>
                    </a:solidFill>
                  </a:tcPr>
                </a:tc>
                <a:tc hMerge="1" vMerge="1">
                  <a:txBody>
                    <a:bodyPr/>
                    <a:lstStyle/>
                    <a:p>
                      <a:endParaRPr/>
                    </a:p>
                  </a:txBody>
                  <a:tcPr marL="0" marR="0" marT="0" marB="0"/>
                </a:tc>
                <a:tc rowSpan="2">
                  <a:txBody>
                    <a:bodyPr/>
                    <a:lstStyle/>
                    <a:p>
                      <a:pPr marL="398780">
                        <a:lnSpc>
                          <a:spcPct val="100000"/>
                        </a:lnSpc>
                        <a:spcBef>
                          <a:spcPts val="250"/>
                        </a:spcBef>
                      </a:pPr>
                      <a:r>
                        <a:rPr sz="1800" dirty="0">
                          <a:latin typeface="Calibri"/>
                          <a:cs typeface="Calibri"/>
                        </a:rPr>
                        <a:t>6</a:t>
                      </a:r>
                      <a:endParaRPr sz="1800">
                        <a:latin typeface="Calibri"/>
                        <a:cs typeface="Calibri"/>
                      </a:endParaRPr>
                    </a:p>
                  </a:txBody>
                  <a:tcPr marL="0" marR="0" marT="31750" marB="0">
                    <a:lnL w="12700">
                      <a:solidFill>
                        <a:srgbClr val="000000"/>
                      </a:solidFill>
                      <a:prstDash val="solid"/>
                    </a:lnL>
                    <a:lnR w="12700">
                      <a:solidFill>
                        <a:srgbClr val="000000"/>
                      </a:solidFill>
                      <a:prstDash val="solid"/>
                    </a:lnR>
                    <a:lnT w="12700">
                      <a:solidFill>
                        <a:srgbClr val="FFFFFF"/>
                      </a:solidFill>
                      <a:prstDash val="solid"/>
                    </a:lnT>
                    <a:lnB w="12700">
                      <a:solidFill>
                        <a:srgbClr val="FFFFFF"/>
                      </a:solidFill>
                      <a:prstDash val="solid"/>
                    </a:lnB>
                  </a:tcPr>
                </a:tc>
                <a:tc rowSpan="2">
                  <a:txBody>
                    <a:bodyPr/>
                    <a:lstStyle/>
                    <a:p>
                      <a:pPr marL="635" algn="ctr">
                        <a:lnSpc>
                          <a:spcPct val="100000"/>
                        </a:lnSpc>
                        <a:spcBef>
                          <a:spcPts val="250"/>
                        </a:spcBef>
                      </a:pPr>
                      <a:r>
                        <a:rPr sz="1800" dirty="0">
                          <a:latin typeface="Calibri"/>
                          <a:cs typeface="Calibri"/>
                        </a:rPr>
                        <a:t>0</a:t>
                      </a:r>
                      <a:endParaRPr sz="1800">
                        <a:latin typeface="Calibri"/>
                        <a:cs typeface="Calibri"/>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rowSpan="2">
                  <a:txBody>
                    <a:bodyPr/>
                    <a:lstStyle/>
                    <a:p>
                      <a:pPr marL="156845">
                        <a:lnSpc>
                          <a:spcPct val="100000"/>
                        </a:lnSpc>
                        <a:spcBef>
                          <a:spcPts val="250"/>
                        </a:spcBef>
                      </a:pPr>
                      <a:r>
                        <a:rPr sz="1800" dirty="0">
                          <a:latin typeface="Calibri"/>
                          <a:cs typeface="Calibri"/>
                        </a:rPr>
                        <a:t>0x15</a:t>
                      </a:r>
                      <a:endParaRPr sz="1800">
                        <a:latin typeface="Calibri"/>
                        <a:cs typeface="Calibri"/>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8"/>
                  </a:ext>
                </a:extLst>
              </a:tr>
              <a:tr h="370840">
                <a:tc>
                  <a:txBody>
                    <a:bodyPr/>
                    <a:lstStyle/>
                    <a:p>
                      <a:pPr marL="91440">
                        <a:lnSpc>
                          <a:spcPct val="100000"/>
                        </a:lnSpc>
                        <a:spcBef>
                          <a:spcPts val="260"/>
                        </a:spcBef>
                      </a:pPr>
                      <a:r>
                        <a:rPr sz="1800" spc="-5" dirty="0">
                          <a:latin typeface="Consolas"/>
                          <a:cs typeface="Consolas"/>
                        </a:rPr>
                        <a:t>0x2D</a:t>
                      </a:r>
                      <a:r>
                        <a:rPr sz="1800" spc="-30" dirty="0">
                          <a:latin typeface="Consolas"/>
                          <a:cs typeface="Consolas"/>
                        </a:rPr>
                        <a:t> </a:t>
                      </a:r>
                      <a:r>
                        <a:rPr sz="1800" dirty="0">
                          <a:latin typeface="Consolas"/>
                          <a:cs typeface="Consolas"/>
                        </a:rPr>
                        <a:t>=</a:t>
                      </a:r>
                      <a:r>
                        <a:rPr sz="1800" spc="-35" dirty="0">
                          <a:latin typeface="Consolas"/>
                          <a:cs typeface="Consolas"/>
                        </a:rPr>
                        <a:t> </a:t>
                      </a:r>
                      <a:r>
                        <a:rPr sz="1800" spc="-5" dirty="0">
                          <a:latin typeface="Consolas"/>
                          <a:cs typeface="Consolas"/>
                        </a:rPr>
                        <a:t>0010</a:t>
                      </a:r>
                      <a:r>
                        <a:rPr sz="1800" spc="-30" dirty="0">
                          <a:latin typeface="Consolas"/>
                          <a:cs typeface="Consolas"/>
                        </a:rPr>
                        <a:t> </a:t>
                      </a:r>
                      <a:r>
                        <a:rPr sz="1800" spc="-5" dirty="0">
                          <a:latin typeface="Consolas"/>
                          <a:cs typeface="Consolas"/>
                        </a:rPr>
                        <a:t>1101</a:t>
                      </a:r>
                      <a:endParaRPr sz="1800" dirty="0">
                        <a:latin typeface="Consolas"/>
                        <a:cs typeface="Consolas"/>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gridSpan="2">
                  <a:txBody>
                    <a:bodyPr/>
                    <a:lstStyle/>
                    <a:p>
                      <a:pPr algn="ctr">
                        <a:lnSpc>
                          <a:spcPct val="100000"/>
                        </a:lnSpc>
                        <a:spcBef>
                          <a:spcPts val="260"/>
                        </a:spcBef>
                      </a:pPr>
                      <a:r>
                        <a:rPr sz="1800" spc="-10" dirty="0">
                          <a:latin typeface="Consolas"/>
                          <a:cs typeface="Consolas"/>
                        </a:rPr>
                        <a:t>0x3CD</a:t>
                      </a:r>
                      <a:endParaRPr sz="1800">
                        <a:latin typeface="Consolas"/>
                        <a:cs typeface="Consolas"/>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hMerge="1">
                  <a:txBody>
                    <a:bodyPr/>
                    <a:lstStyle/>
                    <a:p>
                      <a:endParaRPr/>
                    </a:p>
                  </a:txBody>
                  <a:tcPr marL="0" marR="0" marT="0" marB="0"/>
                </a:tc>
                <a:tc vMerge="1">
                  <a:txBody>
                    <a:bodyPr/>
                    <a:lstStyle/>
                    <a:p>
                      <a:endParaRPr/>
                    </a:p>
                  </a:txBody>
                  <a:tcPr marL="0" marR="0" marT="31750" marB="0">
                    <a:lnL w="12700">
                      <a:solidFill>
                        <a:srgbClr val="000000"/>
                      </a:solidFill>
                      <a:prstDash val="solid"/>
                    </a:lnL>
                    <a:lnR w="12700">
                      <a:solidFill>
                        <a:srgbClr val="000000"/>
                      </a:solidFill>
                      <a:prstDash val="solid"/>
                    </a:lnR>
                    <a:lnT w="12700">
                      <a:solidFill>
                        <a:srgbClr val="FFFFFF"/>
                      </a:solidFill>
                      <a:prstDash val="solid"/>
                    </a:lnT>
                    <a:lnB w="12700">
                      <a:solidFill>
                        <a:srgbClr val="FFFFFF"/>
                      </a:solidFill>
                      <a:prstDash val="solid"/>
                    </a:lnB>
                  </a:tcPr>
                </a:tc>
                <a:tc vMerge="1">
                  <a:txBody>
                    <a:bodyPr/>
                    <a:lstStyle/>
                    <a:p>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vMerge="1">
                  <a:txBody>
                    <a:bodyPr/>
                    <a:lstStyle/>
                    <a:p>
                      <a:endParaRPr/>
                    </a:p>
                  </a:txBody>
                  <a:tcPr marL="0" marR="0" marT="317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extLst>
                  <a:ext uri="{0D108BD9-81ED-4DB2-BD59-A6C34878D82A}">
                    <a16:rowId xmlns:a16="http://schemas.microsoft.com/office/drawing/2014/main" val="10009"/>
                  </a:ext>
                </a:extLst>
              </a:tr>
              <a:tr h="370839">
                <a:tc>
                  <a:txBody>
                    <a:bodyPr/>
                    <a:lstStyle/>
                    <a:p>
                      <a:pPr marL="91440">
                        <a:lnSpc>
                          <a:spcPct val="100000"/>
                        </a:lnSpc>
                        <a:spcBef>
                          <a:spcPts val="260"/>
                        </a:spcBef>
                      </a:pPr>
                      <a:r>
                        <a:rPr sz="1800" spc="-5" dirty="0">
                          <a:latin typeface="Consolas"/>
                          <a:cs typeface="Consolas"/>
                        </a:rPr>
                        <a:t>0x7A</a:t>
                      </a:r>
                      <a:r>
                        <a:rPr sz="1800" spc="-30" dirty="0">
                          <a:latin typeface="Consolas"/>
                          <a:cs typeface="Consolas"/>
                        </a:rPr>
                        <a:t> </a:t>
                      </a:r>
                      <a:r>
                        <a:rPr sz="1800" dirty="0">
                          <a:latin typeface="Consolas"/>
                          <a:cs typeface="Consolas"/>
                        </a:rPr>
                        <a:t>=</a:t>
                      </a:r>
                      <a:r>
                        <a:rPr sz="1800" spc="-35" dirty="0">
                          <a:latin typeface="Consolas"/>
                          <a:cs typeface="Consolas"/>
                        </a:rPr>
                        <a:t> </a:t>
                      </a:r>
                      <a:r>
                        <a:rPr sz="1800" spc="-5" dirty="0">
                          <a:latin typeface="Consolas"/>
                          <a:cs typeface="Consolas"/>
                        </a:rPr>
                        <a:t>0111</a:t>
                      </a:r>
                      <a:r>
                        <a:rPr sz="1800" spc="-30" dirty="0">
                          <a:latin typeface="Consolas"/>
                          <a:cs typeface="Consolas"/>
                        </a:rPr>
                        <a:t> </a:t>
                      </a:r>
                      <a:r>
                        <a:rPr sz="1800" spc="-5" dirty="0">
                          <a:latin typeface="Consolas"/>
                          <a:cs typeface="Consolas"/>
                        </a:rPr>
                        <a:t>1010</a:t>
                      </a:r>
                      <a:endParaRPr sz="1800">
                        <a:latin typeface="Consolas"/>
                        <a:cs typeface="Consolas"/>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8F8"/>
                    </a:solidFill>
                  </a:tcPr>
                </a:tc>
                <a:tc gridSpan="2">
                  <a:txBody>
                    <a:bodyPr/>
                    <a:lstStyle/>
                    <a:p>
                      <a:pPr algn="ctr">
                        <a:lnSpc>
                          <a:spcPct val="100000"/>
                        </a:lnSpc>
                        <a:spcBef>
                          <a:spcPts val="260"/>
                        </a:spcBef>
                      </a:pPr>
                      <a:r>
                        <a:rPr sz="1800" spc="-10" dirty="0">
                          <a:latin typeface="Consolas"/>
                          <a:cs typeface="Consolas"/>
                        </a:rPr>
                        <a:t>0x0DA</a:t>
                      </a:r>
                      <a:endParaRPr sz="1800">
                        <a:latin typeface="Consolas"/>
                        <a:cs typeface="Consolas"/>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8F8"/>
                    </a:solidFill>
                  </a:tcPr>
                </a:tc>
                <a:tc hMerge="1">
                  <a:txBody>
                    <a:bodyPr/>
                    <a:lstStyle/>
                    <a:p>
                      <a:endParaRPr/>
                    </a:p>
                  </a:txBody>
                  <a:tcPr marL="0" marR="0" marT="0" marB="0"/>
                </a:tc>
                <a:tc rowSpan="2">
                  <a:txBody>
                    <a:bodyPr/>
                    <a:lstStyle/>
                    <a:p>
                      <a:pPr marL="398780">
                        <a:lnSpc>
                          <a:spcPct val="100000"/>
                        </a:lnSpc>
                        <a:spcBef>
                          <a:spcPts val="50"/>
                        </a:spcBef>
                      </a:pPr>
                      <a:r>
                        <a:rPr sz="1800" dirty="0">
                          <a:latin typeface="Calibri"/>
                          <a:cs typeface="Calibri"/>
                        </a:rPr>
                        <a:t>7</a:t>
                      </a:r>
                      <a:endParaRPr sz="1800">
                        <a:latin typeface="Calibri"/>
                        <a:cs typeface="Calibri"/>
                      </a:endParaRPr>
                    </a:p>
                  </a:txBody>
                  <a:tcPr marL="0" marR="0" marT="6350" marB="0">
                    <a:lnL w="12700">
                      <a:solidFill>
                        <a:srgbClr val="000000"/>
                      </a:solidFill>
                      <a:prstDash val="solid"/>
                    </a:lnL>
                    <a:lnR w="12700">
                      <a:solidFill>
                        <a:srgbClr val="000000"/>
                      </a:solidFill>
                      <a:prstDash val="solid"/>
                    </a:lnR>
                    <a:lnT w="12700">
                      <a:solidFill>
                        <a:srgbClr val="FFFFFF"/>
                      </a:solidFill>
                      <a:prstDash val="solid"/>
                    </a:lnT>
                    <a:lnB w="12700">
                      <a:solidFill>
                        <a:srgbClr val="FFFFFF"/>
                      </a:solidFill>
                      <a:prstDash val="solid"/>
                    </a:lnB>
                  </a:tcPr>
                </a:tc>
                <a:tc rowSpan="2">
                  <a:txBody>
                    <a:bodyPr/>
                    <a:lstStyle/>
                    <a:p>
                      <a:pPr marL="635" algn="ctr">
                        <a:lnSpc>
                          <a:spcPct val="100000"/>
                        </a:lnSpc>
                        <a:spcBef>
                          <a:spcPts val="50"/>
                        </a:spcBef>
                      </a:pPr>
                      <a:r>
                        <a:rPr sz="1800" dirty="0">
                          <a:latin typeface="Calibri"/>
                          <a:cs typeface="Calibri"/>
                        </a:rPr>
                        <a:t>0</a:t>
                      </a:r>
                      <a:endParaRPr sz="1800">
                        <a:latin typeface="Calibri"/>
                        <a:cs typeface="Calibri"/>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8F8"/>
                    </a:solidFill>
                  </a:tcPr>
                </a:tc>
                <a:tc rowSpan="2">
                  <a:txBody>
                    <a:bodyPr/>
                    <a:lstStyle/>
                    <a:p>
                      <a:pPr marL="147320">
                        <a:lnSpc>
                          <a:spcPct val="100000"/>
                        </a:lnSpc>
                        <a:spcBef>
                          <a:spcPts val="50"/>
                        </a:spcBef>
                      </a:pPr>
                      <a:r>
                        <a:rPr sz="1800" dirty="0">
                          <a:latin typeface="Calibri"/>
                          <a:cs typeface="Calibri"/>
                        </a:rPr>
                        <a:t>0x0A</a:t>
                      </a:r>
                      <a:endParaRPr sz="1800">
                        <a:latin typeface="Calibri"/>
                        <a:cs typeface="Calibri"/>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8F8"/>
                    </a:solidFill>
                  </a:tcPr>
                </a:tc>
                <a:extLst>
                  <a:ext uri="{0D108BD9-81ED-4DB2-BD59-A6C34878D82A}">
                    <a16:rowId xmlns:a16="http://schemas.microsoft.com/office/drawing/2014/main" val="10010"/>
                  </a:ext>
                </a:extLst>
              </a:tr>
              <a:tr h="106680">
                <a:tc rowSpan="2">
                  <a:txBody>
                    <a:bodyPr/>
                    <a:lstStyle/>
                    <a:p>
                      <a:pPr marL="91440">
                        <a:lnSpc>
                          <a:spcPct val="100000"/>
                        </a:lnSpc>
                        <a:spcBef>
                          <a:spcPts val="260"/>
                        </a:spcBef>
                      </a:pPr>
                      <a:r>
                        <a:rPr sz="1800" spc="-10" dirty="0">
                          <a:latin typeface="Consolas"/>
                          <a:cs typeface="Consolas"/>
                        </a:rPr>
                        <a:t>0xEF</a:t>
                      </a:r>
                      <a:r>
                        <a:rPr sz="1800" spc="-35" dirty="0">
                          <a:latin typeface="Consolas"/>
                          <a:cs typeface="Consolas"/>
                        </a:rPr>
                        <a:t> </a:t>
                      </a:r>
                      <a:r>
                        <a:rPr sz="1800" dirty="0">
                          <a:latin typeface="Consolas"/>
                          <a:cs typeface="Consolas"/>
                        </a:rPr>
                        <a:t>=</a:t>
                      </a:r>
                      <a:r>
                        <a:rPr sz="1800" spc="-30" dirty="0">
                          <a:latin typeface="Consolas"/>
                          <a:cs typeface="Consolas"/>
                        </a:rPr>
                        <a:t> </a:t>
                      </a:r>
                      <a:r>
                        <a:rPr sz="1800" spc="-5" dirty="0">
                          <a:latin typeface="Consolas"/>
                          <a:cs typeface="Consolas"/>
                        </a:rPr>
                        <a:t>1110</a:t>
                      </a:r>
                      <a:r>
                        <a:rPr sz="1800" spc="-30" dirty="0">
                          <a:latin typeface="Consolas"/>
                          <a:cs typeface="Consolas"/>
                        </a:rPr>
                        <a:t> </a:t>
                      </a:r>
                      <a:r>
                        <a:rPr sz="1800" spc="-5" dirty="0">
                          <a:latin typeface="Consolas"/>
                          <a:cs typeface="Consolas"/>
                        </a:rPr>
                        <a:t>1111</a:t>
                      </a:r>
                      <a:endParaRPr sz="1800">
                        <a:latin typeface="Consolas"/>
                        <a:cs typeface="Consolas"/>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rowSpan="2" gridSpan="2">
                  <a:txBody>
                    <a:bodyPr/>
                    <a:lstStyle/>
                    <a:p>
                      <a:pPr marL="685800">
                        <a:lnSpc>
                          <a:spcPct val="100000"/>
                        </a:lnSpc>
                        <a:spcBef>
                          <a:spcPts val="260"/>
                        </a:spcBef>
                      </a:pPr>
                      <a:r>
                        <a:rPr sz="1800" spc="-5" dirty="0">
                          <a:latin typeface="Consolas"/>
                          <a:cs typeface="Consolas"/>
                        </a:rPr>
                        <a:t>INVALID</a:t>
                      </a:r>
                      <a:endParaRPr sz="1800">
                        <a:latin typeface="Consolas"/>
                        <a:cs typeface="Consolas"/>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rowSpan="2" hMerge="1">
                  <a:txBody>
                    <a:bodyPr/>
                    <a:lstStyle/>
                    <a:p>
                      <a:endParaRPr/>
                    </a:p>
                  </a:txBody>
                  <a:tcPr marL="0" marR="0" marT="0" marB="0"/>
                </a:tc>
                <a:tc vMerge="1">
                  <a:txBody>
                    <a:bodyPr/>
                    <a:lstStyle/>
                    <a:p>
                      <a:endParaRPr/>
                    </a:p>
                  </a:txBody>
                  <a:tcPr marL="0" marR="0" marT="6350" marB="0">
                    <a:lnL w="12700">
                      <a:solidFill>
                        <a:srgbClr val="000000"/>
                      </a:solidFill>
                      <a:prstDash val="solid"/>
                    </a:lnL>
                    <a:lnR w="12700">
                      <a:solidFill>
                        <a:srgbClr val="000000"/>
                      </a:solidFill>
                      <a:prstDash val="solid"/>
                    </a:lnR>
                    <a:lnT w="12700">
                      <a:solidFill>
                        <a:srgbClr val="FFFFFF"/>
                      </a:solidFill>
                      <a:prstDash val="solid"/>
                    </a:lnT>
                    <a:lnB w="12700">
                      <a:solidFill>
                        <a:srgbClr val="FFFFFF"/>
                      </a:solidFill>
                      <a:prstDash val="solid"/>
                    </a:lnB>
                  </a:tcPr>
                </a:tc>
                <a:tc vMerge="1">
                  <a:txBody>
                    <a:bodyPr/>
                    <a:lstStyle/>
                    <a:p>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8F8"/>
                    </a:solidFill>
                  </a:tcPr>
                </a:tc>
                <a:tc vMerge="1">
                  <a:txBody>
                    <a:bodyPr/>
                    <a:lstStyle/>
                    <a:p>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8F8"/>
                    </a:solidFill>
                  </a:tcPr>
                </a:tc>
                <a:extLst>
                  <a:ext uri="{0D108BD9-81ED-4DB2-BD59-A6C34878D82A}">
                    <a16:rowId xmlns:a16="http://schemas.microsoft.com/office/drawing/2014/main" val="10011"/>
                  </a:ext>
                </a:extLst>
              </a:tr>
              <a:tr h="264159">
                <a:tc vMerge="1">
                  <a:txBody>
                    <a:bodyPr/>
                    <a:lstStyle/>
                    <a:p>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gridSpan="2" vMerge="1">
                  <a:txBody>
                    <a:bodyPr/>
                    <a:lstStyle/>
                    <a:p>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1F1F1"/>
                    </a:solidFill>
                  </a:tcPr>
                </a:tc>
                <a:tc hMerge="1" vMerge="1">
                  <a:txBody>
                    <a:bodyPr/>
                    <a:lstStyle/>
                    <a:p>
                      <a:endParaRPr/>
                    </a:p>
                  </a:txBody>
                  <a:tcPr marL="0" marR="0" marT="0" marB="0"/>
                </a:tc>
                <a:tc rowSpan="2" gridSpan="3">
                  <a:txBody>
                    <a:bodyPr/>
                    <a:lstStyle/>
                    <a:p>
                      <a:pPr marL="901700">
                        <a:lnSpc>
                          <a:spcPct val="100000"/>
                        </a:lnSpc>
                        <a:spcBef>
                          <a:spcPts val="445"/>
                        </a:spcBef>
                      </a:pPr>
                      <a:r>
                        <a:rPr sz="1600" b="1" spc="-5" dirty="0">
                          <a:latin typeface="Arial"/>
                          <a:cs typeface="Arial"/>
                        </a:rPr>
                        <a:t>Page</a:t>
                      </a:r>
                      <a:r>
                        <a:rPr sz="1600" b="1" spc="-40" dirty="0">
                          <a:latin typeface="Arial"/>
                          <a:cs typeface="Arial"/>
                        </a:rPr>
                        <a:t> </a:t>
                      </a:r>
                      <a:r>
                        <a:rPr sz="1600" b="1" spc="-30" dirty="0">
                          <a:latin typeface="Arial"/>
                          <a:cs typeface="Arial"/>
                        </a:rPr>
                        <a:t>Table</a:t>
                      </a:r>
                      <a:endParaRPr sz="1600" dirty="0">
                        <a:latin typeface="Arial"/>
                        <a:cs typeface="Arial"/>
                      </a:endParaRPr>
                    </a:p>
                  </a:txBody>
                  <a:tcPr marL="0" marR="0" marT="56515" marB="0">
                    <a:lnL w="12700">
                      <a:solidFill>
                        <a:srgbClr val="000000"/>
                      </a:solidFill>
                      <a:prstDash val="solid"/>
                    </a:lnL>
                    <a:lnT w="12700" cap="flat" cmpd="sng" algn="ctr">
                      <a:solidFill>
                        <a:srgbClr val="FFFFFF"/>
                      </a:solidFill>
                      <a:prstDash val="solid"/>
                      <a:round/>
                      <a:headEnd type="none" w="med" len="med"/>
                      <a:tailEnd type="none" w="med" len="med"/>
                    </a:lnT>
                  </a:tcPr>
                </a:tc>
                <a:tc rowSpan="2" hMerge="1">
                  <a:txBody>
                    <a:bodyPr/>
                    <a:lstStyle/>
                    <a:p>
                      <a:endParaRPr/>
                    </a:p>
                  </a:txBody>
                  <a:tcPr marL="0" marR="0" marT="0" marB="0"/>
                </a:tc>
                <a:tc rowSpan="2" hMerge="1">
                  <a:txBody>
                    <a:bodyPr/>
                    <a:lstStyle/>
                    <a:p>
                      <a:endParaRPr/>
                    </a:p>
                  </a:txBody>
                  <a:tcPr marL="0" marR="0" marT="0" marB="0"/>
                </a:tc>
                <a:extLst>
                  <a:ext uri="{0D108BD9-81ED-4DB2-BD59-A6C34878D82A}">
                    <a16:rowId xmlns:a16="http://schemas.microsoft.com/office/drawing/2014/main" val="10012"/>
                  </a:ext>
                </a:extLst>
              </a:tr>
              <a:tr h="370840">
                <a:tc>
                  <a:txBody>
                    <a:bodyPr/>
                    <a:lstStyle/>
                    <a:p>
                      <a:pPr marL="91440">
                        <a:lnSpc>
                          <a:spcPct val="100000"/>
                        </a:lnSpc>
                        <a:spcBef>
                          <a:spcPts val="260"/>
                        </a:spcBef>
                      </a:pPr>
                      <a:r>
                        <a:rPr sz="1800" spc="-10" dirty="0">
                          <a:latin typeface="Consolas"/>
                          <a:cs typeface="Consolas"/>
                        </a:rPr>
                        <a:t>0xA8</a:t>
                      </a:r>
                      <a:r>
                        <a:rPr sz="1800" spc="-35" dirty="0">
                          <a:latin typeface="Consolas"/>
                          <a:cs typeface="Consolas"/>
                        </a:rPr>
                        <a:t> </a:t>
                      </a:r>
                      <a:r>
                        <a:rPr sz="1800" dirty="0">
                          <a:latin typeface="Consolas"/>
                          <a:cs typeface="Consolas"/>
                        </a:rPr>
                        <a:t>=</a:t>
                      </a:r>
                      <a:r>
                        <a:rPr sz="1800" spc="-30" dirty="0">
                          <a:latin typeface="Consolas"/>
                          <a:cs typeface="Consolas"/>
                        </a:rPr>
                        <a:t> </a:t>
                      </a:r>
                      <a:r>
                        <a:rPr sz="1800" spc="-5" dirty="0">
                          <a:latin typeface="Consolas"/>
                          <a:cs typeface="Consolas"/>
                        </a:rPr>
                        <a:t>1010</a:t>
                      </a:r>
                      <a:r>
                        <a:rPr sz="1800" spc="-30" dirty="0">
                          <a:latin typeface="Consolas"/>
                          <a:cs typeface="Consolas"/>
                        </a:rPr>
                        <a:t> </a:t>
                      </a:r>
                      <a:r>
                        <a:rPr sz="1800" spc="-5" dirty="0">
                          <a:latin typeface="Consolas"/>
                          <a:cs typeface="Consolas"/>
                        </a:rPr>
                        <a:t>1000</a:t>
                      </a:r>
                      <a:endParaRPr sz="1800">
                        <a:latin typeface="Consolas"/>
                        <a:cs typeface="Consolas"/>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8F8"/>
                    </a:solidFill>
                  </a:tcPr>
                </a:tc>
                <a:tc gridSpan="2">
                  <a:txBody>
                    <a:bodyPr/>
                    <a:lstStyle/>
                    <a:p>
                      <a:pPr algn="ctr">
                        <a:lnSpc>
                          <a:spcPct val="100000"/>
                        </a:lnSpc>
                        <a:spcBef>
                          <a:spcPts val="260"/>
                        </a:spcBef>
                      </a:pPr>
                      <a:r>
                        <a:rPr sz="1800" spc="-10" dirty="0">
                          <a:latin typeface="Consolas"/>
                          <a:cs typeface="Consolas"/>
                        </a:rPr>
                        <a:t>0x3E8</a:t>
                      </a:r>
                      <a:endParaRPr sz="1800" dirty="0">
                        <a:latin typeface="Consolas"/>
                        <a:cs typeface="Consolas"/>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8F8"/>
                    </a:solidFill>
                  </a:tcPr>
                </a:tc>
                <a:tc hMerge="1">
                  <a:txBody>
                    <a:bodyPr/>
                    <a:lstStyle/>
                    <a:p>
                      <a:endParaRPr/>
                    </a:p>
                  </a:txBody>
                  <a:tcPr marL="0" marR="0" marT="0" marB="0"/>
                </a:tc>
                <a:tc gridSpan="3" vMerge="1">
                  <a:txBody>
                    <a:bodyPr/>
                    <a:lstStyle/>
                    <a:p>
                      <a:endParaRPr/>
                    </a:p>
                  </a:txBody>
                  <a:tcPr marL="0" marR="0" marT="56515"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3"/>
                  </a:ext>
                </a:extLst>
              </a:tr>
            </a:tbl>
          </a:graphicData>
        </a:graphic>
      </p:graphicFrame>
      <p:sp>
        <p:nvSpPr>
          <p:cNvPr id="8" name="object 8"/>
          <p:cNvSpPr txBox="1"/>
          <p:nvPr/>
        </p:nvSpPr>
        <p:spPr>
          <a:xfrm>
            <a:off x="1812798" y="4547692"/>
            <a:ext cx="268605" cy="269240"/>
          </a:xfrm>
          <a:prstGeom prst="rect">
            <a:avLst/>
          </a:prstGeom>
        </p:spPr>
        <p:txBody>
          <a:bodyPr vert="horz" wrap="square" lIns="0" tIns="12065" rIns="0" bIns="0" rtlCol="0">
            <a:spAutoFit/>
          </a:bodyPr>
          <a:lstStyle/>
          <a:p>
            <a:pPr marL="12700">
              <a:lnSpc>
                <a:spcPct val="100000"/>
              </a:lnSpc>
              <a:spcBef>
                <a:spcPts val="95"/>
              </a:spcBef>
            </a:pPr>
            <a:r>
              <a:rPr sz="1600" spc="-125" dirty="0">
                <a:latin typeface="Arial"/>
                <a:cs typeface="Arial"/>
              </a:rPr>
              <a:t>VA</a:t>
            </a:r>
            <a:endParaRPr sz="1600">
              <a:latin typeface="Arial"/>
              <a:cs typeface="Arial"/>
            </a:endParaRPr>
          </a:p>
        </p:txBody>
      </p:sp>
      <p:sp>
        <p:nvSpPr>
          <p:cNvPr id="9" name="object 9"/>
          <p:cNvSpPr/>
          <p:nvPr/>
        </p:nvSpPr>
        <p:spPr>
          <a:xfrm>
            <a:off x="934211" y="4495800"/>
            <a:ext cx="800100" cy="381000"/>
          </a:xfrm>
          <a:custGeom>
            <a:avLst/>
            <a:gdLst/>
            <a:ahLst/>
            <a:cxnLst/>
            <a:rect l="l" t="t" r="r" b="b"/>
            <a:pathLst>
              <a:path w="800100" h="381000">
                <a:moveTo>
                  <a:pt x="0" y="381000"/>
                </a:moveTo>
                <a:lnTo>
                  <a:pt x="800100" y="381000"/>
                </a:lnTo>
                <a:lnTo>
                  <a:pt x="800100" y="0"/>
                </a:lnTo>
                <a:lnTo>
                  <a:pt x="0" y="0"/>
                </a:lnTo>
                <a:lnTo>
                  <a:pt x="0" y="381000"/>
                </a:lnTo>
                <a:close/>
              </a:path>
            </a:pathLst>
          </a:custGeom>
          <a:ln w="9144">
            <a:solidFill>
              <a:srgbClr val="000000"/>
            </a:solidFill>
          </a:ln>
        </p:spPr>
        <p:txBody>
          <a:bodyPr wrap="square" lIns="0" tIns="0" rIns="0" bIns="0" rtlCol="0"/>
          <a:lstStyle/>
          <a:p>
            <a:endParaRPr/>
          </a:p>
        </p:txBody>
      </p:sp>
      <p:sp>
        <p:nvSpPr>
          <p:cNvPr id="10" name="object 10"/>
          <p:cNvSpPr txBox="1"/>
          <p:nvPr/>
        </p:nvSpPr>
        <p:spPr>
          <a:xfrm>
            <a:off x="933450" y="4500371"/>
            <a:ext cx="796290" cy="372110"/>
          </a:xfrm>
          <a:prstGeom prst="rect">
            <a:avLst/>
          </a:prstGeom>
          <a:solidFill>
            <a:srgbClr val="DDDDDD"/>
          </a:solidFill>
        </p:spPr>
        <p:txBody>
          <a:bodyPr vert="horz" wrap="square" lIns="0" tIns="74295" rIns="0" bIns="0" rtlCol="0">
            <a:spAutoFit/>
          </a:bodyPr>
          <a:lstStyle/>
          <a:p>
            <a:pPr marL="161925">
              <a:lnSpc>
                <a:spcPct val="100000"/>
              </a:lnSpc>
              <a:spcBef>
                <a:spcPts val="585"/>
              </a:spcBef>
            </a:pPr>
            <a:r>
              <a:rPr sz="1400" spc="-5" dirty="0">
                <a:latin typeface="Arial"/>
                <a:cs typeface="Arial"/>
              </a:rPr>
              <a:t>Offset</a:t>
            </a:r>
            <a:endParaRPr sz="1400">
              <a:latin typeface="Arial"/>
              <a:cs typeface="Arial"/>
            </a:endParaRPr>
          </a:p>
        </p:txBody>
      </p:sp>
      <p:sp>
        <p:nvSpPr>
          <p:cNvPr id="11" name="object 11"/>
          <p:cNvSpPr/>
          <p:nvPr/>
        </p:nvSpPr>
        <p:spPr>
          <a:xfrm>
            <a:off x="222504" y="4495800"/>
            <a:ext cx="701040" cy="381000"/>
          </a:xfrm>
          <a:custGeom>
            <a:avLst/>
            <a:gdLst/>
            <a:ahLst/>
            <a:cxnLst/>
            <a:rect l="l" t="t" r="r" b="b"/>
            <a:pathLst>
              <a:path w="701040" h="381000">
                <a:moveTo>
                  <a:pt x="0" y="381000"/>
                </a:moveTo>
                <a:lnTo>
                  <a:pt x="701040" y="381000"/>
                </a:lnTo>
                <a:lnTo>
                  <a:pt x="701040" y="0"/>
                </a:lnTo>
                <a:lnTo>
                  <a:pt x="0" y="0"/>
                </a:lnTo>
                <a:lnTo>
                  <a:pt x="0" y="381000"/>
                </a:lnTo>
                <a:close/>
              </a:path>
            </a:pathLst>
          </a:custGeom>
          <a:ln w="9144">
            <a:solidFill>
              <a:srgbClr val="000000"/>
            </a:solidFill>
          </a:ln>
        </p:spPr>
        <p:txBody>
          <a:bodyPr wrap="square" lIns="0" tIns="0" rIns="0" bIns="0" rtlCol="0"/>
          <a:lstStyle/>
          <a:p>
            <a:endParaRPr/>
          </a:p>
        </p:txBody>
      </p:sp>
      <p:sp>
        <p:nvSpPr>
          <p:cNvPr id="12" name="object 12"/>
          <p:cNvSpPr txBox="1"/>
          <p:nvPr/>
        </p:nvSpPr>
        <p:spPr>
          <a:xfrm>
            <a:off x="227075" y="4500371"/>
            <a:ext cx="697230" cy="372110"/>
          </a:xfrm>
          <a:prstGeom prst="rect">
            <a:avLst/>
          </a:prstGeom>
          <a:solidFill>
            <a:srgbClr val="CCFF99"/>
          </a:solidFill>
        </p:spPr>
        <p:txBody>
          <a:bodyPr vert="horz" wrap="square" lIns="0" tIns="74295" rIns="0" bIns="0" rtlCol="0">
            <a:spAutoFit/>
          </a:bodyPr>
          <a:lstStyle/>
          <a:p>
            <a:pPr marL="163195">
              <a:lnSpc>
                <a:spcPct val="100000"/>
              </a:lnSpc>
              <a:spcBef>
                <a:spcPts val="585"/>
              </a:spcBef>
            </a:pPr>
            <a:r>
              <a:rPr sz="1400" spc="-5" dirty="0">
                <a:latin typeface="Arial"/>
                <a:cs typeface="Arial"/>
              </a:rPr>
              <a:t>VPN</a:t>
            </a:r>
            <a:endParaRPr sz="1400">
              <a:latin typeface="Arial"/>
              <a:cs typeface="Arial"/>
            </a:endParaRPr>
          </a:p>
        </p:txBody>
      </p:sp>
      <p:sp>
        <p:nvSpPr>
          <p:cNvPr id="13" name="object 13"/>
          <p:cNvSpPr txBox="1"/>
          <p:nvPr/>
        </p:nvSpPr>
        <p:spPr>
          <a:xfrm>
            <a:off x="250342" y="4281296"/>
            <a:ext cx="10350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Arial"/>
                <a:cs typeface="Arial"/>
              </a:rPr>
              <a:t>7</a:t>
            </a:r>
            <a:endParaRPr sz="1100">
              <a:latin typeface="Arial"/>
              <a:cs typeface="Arial"/>
            </a:endParaRPr>
          </a:p>
        </p:txBody>
      </p:sp>
      <p:sp>
        <p:nvSpPr>
          <p:cNvPr id="14" name="object 14"/>
          <p:cNvSpPr txBox="1"/>
          <p:nvPr/>
        </p:nvSpPr>
        <p:spPr>
          <a:xfrm>
            <a:off x="929741" y="4281296"/>
            <a:ext cx="723900" cy="193675"/>
          </a:xfrm>
          <a:prstGeom prst="rect">
            <a:avLst/>
          </a:prstGeom>
        </p:spPr>
        <p:txBody>
          <a:bodyPr vert="horz" wrap="square" lIns="0" tIns="12700" rIns="0" bIns="0" rtlCol="0">
            <a:spAutoFit/>
          </a:bodyPr>
          <a:lstStyle/>
          <a:p>
            <a:pPr marL="12700">
              <a:lnSpc>
                <a:spcPct val="100000"/>
              </a:lnSpc>
              <a:spcBef>
                <a:spcPts val="100"/>
              </a:spcBef>
              <a:tabLst>
                <a:tab pos="633095" algn="l"/>
              </a:tabLst>
            </a:pPr>
            <a:r>
              <a:rPr sz="1100" dirty="0">
                <a:latin typeface="Arial"/>
                <a:cs typeface="Arial"/>
              </a:rPr>
              <a:t>4	0</a:t>
            </a:r>
            <a:endParaRPr sz="1100">
              <a:latin typeface="Arial"/>
              <a:cs typeface="Arial"/>
            </a:endParaRPr>
          </a:p>
        </p:txBody>
      </p:sp>
      <p:grpSp>
        <p:nvGrpSpPr>
          <p:cNvPr id="15" name="object 15"/>
          <p:cNvGrpSpPr/>
          <p:nvPr/>
        </p:nvGrpSpPr>
        <p:grpSpPr>
          <a:xfrm>
            <a:off x="929449" y="4877561"/>
            <a:ext cx="809625" cy="1604645"/>
            <a:chOff x="929449" y="4877561"/>
            <a:chExt cx="809625" cy="1604645"/>
          </a:xfrm>
        </p:grpSpPr>
        <p:sp>
          <p:nvSpPr>
            <p:cNvPr id="16" name="object 16"/>
            <p:cNvSpPr/>
            <p:nvPr/>
          </p:nvSpPr>
          <p:spPr>
            <a:xfrm>
              <a:off x="1278508" y="4877561"/>
              <a:ext cx="111760" cy="1219835"/>
            </a:xfrm>
            <a:custGeom>
              <a:avLst/>
              <a:gdLst/>
              <a:ahLst/>
              <a:cxnLst/>
              <a:rect l="l" t="t" r="r" b="b"/>
              <a:pathLst>
                <a:path w="111759" h="1219835">
                  <a:moveTo>
                    <a:pt x="11049" y="1112075"/>
                  </a:moveTo>
                  <a:lnTo>
                    <a:pt x="6350" y="1114831"/>
                  </a:lnTo>
                  <a:lnTo>
                    <a:pt x="1524" y="1117587"/>
                  </a:lnTo>
                  <a:lnTo>
                    <a:pt x="0" y="1123645"/>
                  </a:lnTo>
                  <a:lnTo>
                    <a:pt x="2793" y="1128369"/>
                  </a:lnTo>
                  <a:lnTo>
                    <a:pt x="55753" y="1219238"/>
                  </a:lnTo>
                  <a:lnTo>
                    <a:pt x="67203" y="1199591"/>
                  </a:lnTo>
                  <a:lnTo>
                    <a:pt x="45846" y="1199591"/>
                  </a:lnTo>
                  <a:lnTo>
                    <a:pt x="45846" y="1163018"/>
                  </a:lnTo>
                  <a:lnTo>
                    <a:pt x="19812" y="1118387"/>
                  </a:lnTo>
                  <a:lnTo>
                    <a:pt x="17144" y="1113663"/>
                  </a:lnTo>
                  <a:lnTo>
                    <a:pt x="11049" y="1112075"/>
                  </a:lnTo>
                  <a:close/>
                </a:path>
                <a:path w="111759" h="1219835">
                  <a:moveTo>
                    <a:pt x="45846" y="1163018"/>
                  </a:moveTo>
                  <a:lnTo>
                    <a:pt x="45846" y="1199591"/>
                  </a:lnTo>
                  <a:lnTo>
                    <a:pt x="65659" y="1199591"/>
                  </a:lnTo>
                  <a:lnTo>
                    <a:pt x="65659" y="1194587"/>
                  </a:lnTo>
                  <a:lnTo>
                    <a:pt x="47243" y="1194587"/>
                  </a:lnTo>
                  <a:lnTo>
                    <a:pt x="55753" y="1180000"/>
                  </a:lnTo>
                  <a:lnTo>
                    <a:pt x="45846" y="1163018"/>
                  </a:lnTo>
                  <a:close/>
                </a:path>
                <a:path w="111759" h="1219835">
                  <a:moveTo>
                    <a:pt x="100456" y="1112075"/>
                  </a:moveTo>
                  <a:lnTo>
                    <a:pt x="94360" y="1113663"/>
                  </a:lnTo>
                  <a:lnTo>
                    <a:pt x="91693" y="1118387"/>
                  </a:lnTo>
                  <a:lnTo>
                    <a:pt x="65659" y="1163018"/>
                  </a:lnTo>
                  <a:lnTo>
                    <a:pt x="65659" y="1199591"/>
                  </a:lnTo>
                  <a:lnTo>
                    <a:pt x="67203" y="1199591"/>
                  </a:lnTo>
                  <a:lnTo>
                    <a:pt x="108712" y="1128369"/>
                  </a:lnTo>
                  <a:lnTo>
                    <a:pt x="111506" y="1123645"/>
                  </a:lnTo>
                  <a:lnTo>
                    <a:pt x="109981" y="1117587"/>
                  </a:lnTo>
                  <a:lnTo>
                    <a:pt x="105156" y="1114831"/>
                  </a:lnTo>
                  <a:lnTo>
                    <a:pt x="100456" y="1112075"/>
                  </a:lnTo>
                  <a:close/>
                </a:path>
                <a:path w="111759" h="1219835">
                  <a:moveTo>
                    <a:pt x="55753" y="1180000"/>
                  </a:moveTo>
                  <a:lnTo>
                    <a:pt x="47243" y="1194587"/>
                  </a:lnTo>
                  <a:lnTo>
                    <a:pt x="64262" y="1194587"/>
                  </a:lnTo>
                  <a:lnTo>
                    <a:pt x="55753" y="1180000"/>
                  </a:lnTo>
                  <a:close/>
                </a:path>
                <a:path w="111759" h="1219835">
                  <a:moveTo>
                    <a:pt x="65659" y="1163018"/>
                  </a:moveTo>
                  <a:lnTo>
                    <a:pt x="55753" y="1180000"/>
                  </a:lnTo>
                  <a:lnTo>
                    <a:pt x="64262" y="1194587"/>
                  </a:lnTo>
                  <a:lnTo>
                    <a:pt x="65659" y="1194587"/>
                  </a:lnTo>
                  <a:lnTo>
                    <a:pt x="65659" y="1163018"/>
                  </a:lnTo>
                  <a:close/>
                </a:path>
                <a:path w="111759" h="1219835">
                  <a:moveTo>
                    <a:pt x="65659" y="0"/>
                  </a:moveTo>
                  <a:lnTo>
                    <a:pt x="45846" y="0"/>
                  </a:lnTo>
                  <a:lnTo>
                    <a:pt x="45846" y="1163018"/>
                  </a:lnTo>
                  <a:lnTo>
                    <a:pt x="55753" y="1180000"/>
                  </a:lnTo>
                  <a:lnTo>
                    <a:pt x="65659" y="1163018"/>
                  </a:lnTo>
                  <a:lnTo>
                    <a:pt x="65659" y="0"/>
                  </a:lnTo>
                  <a:close/>
                </a:path>
              </a:pathLst>
            </a:custGeom>
            <a:solidFill>
              <a:srgbClr val="000000"/>
            </a:solidFill>
          </p:spPr>
          <p:txBody>
            <a:bodyPr wrap="square" lIns="0" tIns="0" rIns="0" bIns="0" rtlCol="0"/>
            <a:lstStyle/>
            <a:p>
              <a:endParaRPr/>
            </a:p>
          </p:txBody>
        </p:sp>
        <p:sp>
          <p:nvSpPr>
            <p:cNvPr id="17" name="object 17"/>
            <p:cNvSpPr/>
            <p:nvPr/>
          </p:nvSpPr>
          <p:spPr>
            <a:xfrm>
              <a:off x="934211" y="6096000"/>
              <a:ext cx="800100" cy="381000"/>
            </a:xfrm>
            <a:custGeom>
              <a:avLst/>
              <a:gdLst/>
              <a:ahLst/>
              <a:cxnLst/>
              <a:rect l="l" t="t" r="r" b="b"/>
              <a:pathLst>
                <a:path w="800100" h="381000">
                  <a:moveTo>
                    <a:pt x="0" y="381000"/>
                  </a:moveTo>
                  <a:lnTo>
                    <a:pt x="800100" y="381000"/>
                  </a:lnTo>
                  <a:lnTo>
                    <a:pt x="800100" y="0"/>
                  </a:lnTo>
                  <a:lnTo>
                    <a:pt x="0" y="0"/>
                  </a:lnTo>
                  <a:lnTo>
                    <a:pt x="0" y="381000"/>
                  </a:lnTo>
                  <a:close/>
                </a:path>
              </a:pathLst>
            </a:custGeom>
            <a:ln w="9144">
              <a:solidFill>
                <a:srgbClr val="000000"/>
              </a:solidFill>
            </a:ln>
          </p:spPr>
          <p:txBody>
            <a:bodyPr wrap="square" lIns="0" tIns="0" rIns="0" bIns="0" rtlCol="0"/>
            <a:lstStyle/>
            <a:p>
              <a:endParaRPr/>
            </a:p>
          </p:txBody>
        </p:sp>
      </p:grpSp>
      <p:sp>
        <p:nvSpPr>
          <p:cNvPr id="18" name="object 18"/>
          <p:cNvSpPr txBox="1"/>
          <p:nvPr/>
        </p:nvSpPr>
        <p:spPr>
          <a:xfrm>
            <a:off x="938783" y="6100571"/>
            <a:ext cx="791210" cy="372110"/>
          </a:xfrm>
          <a:prstGeom prst="rect">
            <a:avLst/>
          </a:prstGeom>
          <a:solidFill>
            <a:srgbClr val="DDDDDD"/>
          </a:solidFill>
        </p:spPr>
        <p:txBody>
          <a:bodyPr vert="horz" wrap="square" lIns="0" tIns="74930" rIns="0" bIns="0" rtlCol="0">
            <a:spAutoFit/>
          </a:bodyPr>
          <a:lstStyle/>
          <a:p>
            <a:pPr marL="156845">
              <a:lnSpc>
                <a:spcPct val="100000"/>
              </a:lnSpc>
              <a:spcBef>
                <a:spcPts val="590"/>
              </a:spcBef>
            </a:pPr>
            <a:r>
              <a:rPr sz="1400" spc="-5" dirty="0">
                <a:latin typeface="Arial"/>
                <a:cs typeface="Arial"/>
              </a:rPr>
              <a:t>Offset</a:t>
            </a:r>
            <a:endParaRPr sz="1400">
              <a:latin typeface="Arial"/>
              <a:cs typeface="Arial"/>
            </a:endParaRPr>
          </a:p>
        </p:txBody>
      </p:sp>
      <p:sp>
        <p:nvSpPr>
          <p:cNvPr id="19" name="object 19"/>
          <p:cNvSpPr txBox="1"/>
          <p:nvPr/>
        </p:nvSpPr>
        <p:spPr>
          <a:xfrm>
            <a:off x="1829561" y="6148832"/>
            <a:ext cx="268605" cy="269240"/>
          </a:xfrm>
          <a:prstGeom prst="rect">
            <a:avLst/>
          </a:prstGeom>
        </p:spPr>
        <p:txBody>
          <a:bodyPr vert="horz" wrap="square" lIns="0" tIns="12065" rIns="0" bIns="0" rtlCol="0">
            <a:spAutoFit/>
          </a:bodyPr>
          <a:lstStyle/>
          <a:p>
            <a:pPr marL="12700">
              <a:lnSpc>
                <a:spcPct val="100000"/>
              </a:lnSpc>
              <a:spcBef>
                <a:spcPts val="95"/>
              </a:spcBef>
            </a:pPr>
            <a:r>
              <a:rPr sz="1600" spc="-125" dirty="0">
                <a:latin typeface="Arial"/>
                <a:cs typeface="Arial"/>
              </a:rPr>
              <a:t>PA</a:t>
            </a:r>
            <a:endParaRPr sz="1600">
              <a:latin typeface="Arial"/>
              <a:cs typeface="Arial"/>
            </a:endParaRPr>
          </a:p>
        </p:txBody>
      </p:sp>
      <p:sp>
        <p:nvSpPr>
          <p:cNvPr id="20" name="object 20"/>
          <p:cNvSpPr/>
          <p:nvPr/>
        </p:nvSpPr>
        <p:spPr>
          <a:xfrm>
            <a:off x="44196" y="6096000"/>
            <a:ext cx="885825" cy="381000"/>
          </a:xfrm>
          <a:custGeom>
            <a:avLst/>
            <a:gdLst/>
            <a:ahLst/>
            <a:cxnLst/>
            <a:rect l="l" t="t" r="r" b="b"/>
            <a:pathLst>
              <a:path w="885825" h="381000">
                <a:moveTo>
                  <a:pt x="0" y="381000"/>
                </a:moveTo>
                <a:lnTo>
                  <a:pt x="885444" y="381000"/>
                </a:lnTo>
                <a:lnTo>
                  <a:pt x="885444" y="0"/>
                </a:lnTo>
                <a:lnTo>
                  <a:pt x="0" y="0"/>
                </a:lnTo>
                <a:lnTo>
                  <a:pt x="0" y="381000"/>
                </a:lnTo>
                <a:close/>
              </a:path>
            </a:pathLst>
          </a:custGeom>
          <a:ln w="9144">
            <a:solidFill>
              <a:srgbClr val="000000"/>
            </a:solidFill>
          </a:ln>
        </p:spPr>
        <p:txBody>
          <a:bodyPr wrap="square" lIns="0" tIns="0" rIns="0" bIns="0" rtlCol="0"/>
          <a:lstStyle/>
          <a:p>
            <a:endParaRPr/>
          </a:p>
        </p:txBody>
      </p:sp>
      <p:sp>
        <p:nvSpPr>
          <p:cNvPr id="21" name="object 21"/>
          <p:cNvSpPr txBox="1"/>
          <p:nvPr/>
        </p:nvSpPr>
        <p:spPr>
          <a:xfrm>
            <a:off x="48767" y="6100571"/>
            <a:ext cx="876300" cy="372110"/>
          </a:xfrm>
          <a:prstGeom prst="rect">
            <a:avLst/>
          </a:prstGeom>
          <a:solidFill>
            <a:srgbClr val="FFFFCC"/>
          </a:solidFill>
        </p:spPr>
        <p:txBody>
          <a:bodyPr vert="horz" wrap="square" lIns="0" tIns="74930" rIns="0" bIns="0" rtlCol="0">
            <a:spAutoFit/>
          </a:bodyPr>
          <a:lstStyle/>
          <a:p>
            <a:pPr marL="259079">
              <a:lnSpc>
                <a:spcPct val="100000"/>
              </a:lnSpc>
              <a:spcBef>
                <a:spcPts val="590"/>
              </a:spcBef>
            </a:pPr>
            <a:r>
              <a:rPr sz="1400" spc="-5" dirty="0">
                <a:latin typeface="Arial"/>
                <a:cs typeface="Arial"/>
              </a:rPr>
              <a:t>PFN</a:t>
            </a:r>
            <a:endParaRPr sz="1400">
              <a:latin typeface="Arial"/>
              <a:cs typeface="Arial"/>
            </a:endParaRPr>
          </a:p>
        </p:txBody>
      </p:sp>
      <p:sp>
        <p:nvSpPr>
          <p:cNvPr id="22" name="object 22"/>
          <p:cNvSpPr txBox="1"/>
          <p:nvPr/>
        </p:nvSpPr>
        <p:spPr>
          <a:xfrm>
            <a:off x="917244" y="5892190"/>
            <a:ext cx="695325" cy="193675"/>
          </a:xfrm>
          <a:prstGeom prst="rect">
            <a:avLst/>
          </a:prstGeom>
        </p:spPr>
        <p:txBody>
          <a:bodyPr vert="horz" wrap="square" lIns="0" tIns="12700" rIns="0" bIns="0" rtlCol="0">
            <a:spAutoFit/>
          </a:bodyPr>
          <a:lstStyle/>
          <a:p>
            <a:pPr marL="12700">
              <a:lnSpc>
                <a:spcPct val="100000"/>
              </a:lnSpc>
              <a:spcBef>
                <a:spcPts val="100"/>
              </a:spcBef>
              <a:tabLst>
                <a:tab pos="603885" algn="l"/>
              </a:tabLst>
            </a:pPr>
            <a:r>
              <a:rPr sz="1100" dirty="0">
                <a:latin typeface="Arial"/>
                <a:cs typeface="Arial"/>
              </a:rPr>
              <a:t>4	</a:t>
            </a:r>
            <a:r>
              <a:rPr sz="1650" baseline="5050" dirty="0">
                <a:latin typeface="Arial"/>
                <a:cs typeface="Arial"/>
              </a:rPr>
              <a:t>0</a:t>
            </a:r>
            <a:endParaRPr sz="1650" baseline="5050">
              <a:latin typeface="Arial"/>
              <a:cs typeface="Arial"/>
            </a:endParaRPr>
          </a:p>
        </p:txBody>
      </p:sp>
      <p:sp>
        <p:nvSpPr>
          <p:cNvPr id="23" name="object 23"/>
          <p:cNvSpPr txBox="1"/>
          <p:nvPr/>
        </p:nvSpPr>
        <p:spPr>
          <a:xfrm>
            <a:off x="119583" y="5876645"/>
            <a:ext cx="10350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Arial"/>
                <a:cs typeface="Arial"/>
              </a:rPr>
              <a:t>9</a:t>
            </a:r>
            <a:endParaRPr sz="1100">
              <a:latin typeface="Arial"/>
              <a:cs typeface="Arial"/>
            </a:endParaRPr>
          </a:p>
        </p:txBody>
      </p:sp>
      <p:grpSp>
        <p:nvGrpSpPr>
          <p:cNvPr id="24" name="object 24"/>
          <p:cNvGrpSpPr/>
          <p:nvPr/>
        </p:nvGrpSpPr>
        <p:grpSpPr>
          <a:xfrm>
            <a:off x="74485" y="5176837"/>
            <a:ext cx="994410" cy="542925"/>
            <a:chOff x="74485" y="5176837"/>
            <a:chExt cx="994410" cy="542925"/>
          </a:xfrm>
        </p:grpSpPr>
        <p:sp>
          <p:nvSpPr>
            <p:cNvPr id="25" name="object 25"/>
            <p:cNvSpPr/>
            <p:nvPr/>
          </p:nvSpPr>
          <p:spPr>
            <a:xfrm>
              <a:off x="79247" y="5181600"/>
              <a:ext cx="984885" cy="533400"/>
            </a:xfrm>
            <a:custGeom>
              <a:avLst/>
              <a:gdLst/>
              <a:ahLst/>
              <a:cxnLst/>
              <a:rect l="l" t="t" r="r" b="b"/>
              <a:pathLst>
                <a:path w="984885" h="533400">
                  <a:moveTo>
                    <a:pt x="895604" y="0"/>
                  </a:moveTo>
                  <a:lnTo>
                    <a:pt x="88900" y="0"/>
                  </a:lnTo>
                  <a:lnTo>
                    <a:pt x="54296" y="6979"/>
                  </a:lnTo>
                  <a:lnTo>
                    <a:pt x="26038" y="26019"/>
                  </a:lnTo>
                  <a:lnTo>
                    <a:pt x="6986" y="54274"/>
                  </a:lnTo>
                  <a:lnTo>
                    <a:pt x="0" y="88900"/>
                  </a:lnTo>
                  <a:lnTo>
                    <a:pt x="0" y="444500"/>
                  </a:lnTo>
                  <a:lnTo>
                    <a:pt x="6986" y="479103"/>
                  </a:lnTo>
                  <a:lnTo>
                    <a:pt x="26038" y="507361"/>
                  </a:lnTo>
                  <a:lnTo>
                    <a:pt x="54296" y="526413"/>
                  </a:lnTo>
                  <a:lnTo>
                    <a:pt x="88900" y="533400"/>
                  </a:lnTo>
                  <a:lnTo>
                    <a:pt x="895604" y="533400"/>
                  </a:lnTo>
                  <a:lnTo>
                    <a:pt x="930207" y="526413"/>
                  </a:lnTo>
                  <a:lnTo>
                    <a:pt x="958465" y="507361"/>
                  </a:lnTo>
                  <a:lnTo>
                    <a:pt x="977517" y="479103"/>
                  </a:lnTo>
                  <a:lnTo>
                    <a:pt x="984504" y="444500"/>
                  </a:lnTo>
                  <a:lnTo>
                    <a:pt x="984504" y="88900"/>
                  </a:lnTo>
                  <a:lnTo>
                    <a:pt x="977517" y="54274"/>
                  </a:lnTo>
                  <a:lnTo>
                    <a:pt x="958465" y="26019"/>
                  </a:lnTo>
                  <a:lnTo>
                    <a:pt x="930207" y="6979"/>
                  </a:lnTo>
                  <a:lnTo>
                    <a:pt x="895604" y="0"/>
                  </a:lnTo>
                  <a:close/>
                </a:path>
              </a:pathLst>
            </a:custGeom>
            <a:solidFill>
              <a:srgbClr val="CCEBFF"/>
            </a:solidFill>
          </p:spPr>
          <p:txBody>
            <a:bodyPr wrap="square" lIns="0" tIns="0" rIns="0" bIns="0" rtlCol="0"/>
            <a:lstStyle/>
            <a:p>
              <a:endParaRPr/>
            </a:p>
          </p:txBody>
        </p:sp>
        <p:sp>
          <p:nvSpPr>
            <p:cNvPr id="26" name="object 26"/>
            <p:cNvSpPr/>
            <p:nvPr/>
          </p:nvSpPr>
          <p:spPr>
            <a:xfrm>
              <a:off x="79247" y="5181600"/>
              <a:ext cx="984885" cy="533400"/>
            </a:xfrm>
            <a:custGeom>
              <a:avLst/>
              <a:gdLst/>
              <a:ahLst/>
              <a:cxnLst/>
              <a:rect l="l" t="t" r="r" b="b"/>
              <a:pathLst>
                <a:path w="984885" h="533400">
                  <a:moveTo>
                    <a:pt x="0" y="88900"/>
                  </a:moveTo>
                  <a:lnTo>
                    <a:pt x="6986" y="54274"/>
                  </a:lnTo>
                  <a:lnTo>
                    <a:pt x="26038" y="26019"/>
                  </a:lnTo>
                  <a:lnTo>
                    <a:pt x="54296" y="6979"/>
                  </a:lnTo>
                  <a:lnTo>
                    <a:pt x="88900" y="0"/>
                  </a:lnTo>
                  <a:lnTo>
                    <a:pt x="895604" y="0"/>
                  </a:lnTo>
                  <a:lnTo>
                    <a:pt x="930207" y="6979"/>
                  </a:lnTo>
                  <a:lnTo>
                    <a:pt x="958465" y="26019"/>
                  </a:lnTo>
                  <a:lnTo>
                    <a:pt x="977517" y="54274"/>
                  </a:lnTo>
                  <a:lnTo>
                    <a:pt x="984504" y="88900"/>
                  </a:lnTo>
                  <a:lnTo>
                    <a:pt x="984504" y="444500"/>
                  </a:lnTo>
                  <a:lnTo>
                    <a:pt x="977517" y="479103"/>
                  </a:lnTo>
                  <a:lnTo>
                    <a:pt x="958465" y="507361"/>
                  </a:lnTo>
                  <a:lnTo>
                    <a:pt x="930207" y="526413"/>
                  </a:lnTo>
                  <a:lnTo>
                    <a:pt x="895604" y="533400"/>
                  </a:lnTo>
                  <a:lnTo>
                    <a:pt x="88900" y="533400"/>
                  </a:lnTo>
                  <a:lnTo>
                    <a:pt x="54296" y="526413"/>
                  </a:lnTo>
                  <a:lnTo>
                    <a:pt x="26038" y="507361"/>
                  </a:lnTo>
                  <a:lnTo>
                    <a:pt x="6986" y="479103"/>
                  </a:lnTo>
                  <a:lnTo>
                    <a:pt x="0" y="444500"/>
                  </a:lnTo>
                  <a:lnTo>
                    <a:pt x="0" y="88900"/>
                  </a:lnTo>
                  <a:close/>
                </a:path>
              </a:pathLst>
            </a:custGeom>
            <a:ln w="9144">
              <a:solidFill>
                <a:srgbClr val="000000"/>
              </a:solidFill>
            </a:ln>
          </p:spPr>
          <p:txBody>
            <a:bodyPr wrap="square" lIns="0" tIns="0" rIns="0" bIns="0" rtlCol="0"/>
            <a:lstStyle/>
            <a:p>
              <a:endParaRPr/>
            </a:p>
          </p:txBody>
        </p:sp>
      </p:grpSp>
      <p:sp>
        <p:nvSpPr>
          <p:cNvPr id="27" name="object 27"/>
          <p:cNvSpPr txBox="1"/>
          <p:nvPr/>
        </p:nvSpPr>
        <p:spPr>
          <a:xfrm>
            <a:off x="345744" y="5235397"/>
            <a:ext cx="450850" cy="453390"/>
          </a:xfrm>
          <a:prstGeom prst="rect">
            <a:avLst/>
          </a:prstGeom>
        </p:spPr>
        <p:txBody>
          <a:bodyPr vert="horz" wrap="square" lIns="0" tIns="13335" rIns="0" bIns="0" rtlCol="0">
            <a:spAutoFit/>
          </a:bodyPr>
          <a:lstStyle/>
          <a:p>
            <a:pPr marL="17145">
              <a:lnSpc>
                <a:spcPct val="100000"/>
              </a:lnSpc>
              <a:spcBef>
                <a:spcPts val="105"/>
              </a:spcBef>
            </a:pPr>
            <a:r>
              <a:rPr sz="1400" spc="-5" dirty="0">
                <a:latin typeface="Arial"/>
                <a:cs typeface="Arial"/>
              </a:rPr>
              <a:t>Page</a:t>
            </a:r>
            <a:endParaRPr sz="1400">
              <a:latin typeface="Arial"/>
              <a:cs typeface="Arial"/>
            </a:endParaRPr>
          </a:p>
          <a:p>
            <a:pPr marL="12700">
              <a:lnSpc>
                <a:spcPct val="100000"/>
              </a:lnSpc>
            </a:pPr>
            <a:r>
              <a:rPr sz="1400" spc="-165" dirty="0">
                <a:latin typeface="Arial"/>
                <a:cs typeface="Arial"/>
              </a:rPr>
              <a:t>T</a:t>
            </a:r>
            <a:r>
              <a:rPr sz="1400" dirty="0">
                <a:latin typeface="Arial"/>
                <a:cs typeface="Arial"/>
              </a:rPr>
              <a:t>able</a:t>
            </a:r>
            <a:endParaRPr sz="1400">
              <a:latin typeface="Arial"/>
              <a:cs typeface="Arial"/>
            </a:endParaRPr>
          </a:p>
        </p:txBody>
      </p:sp>
      <p:sp>
        <p:nvSpPr>
          <p:cNvPr id="28" name="object 28"/>
          <p:cNvSpPr/>
          <p:nvPr/>
        </p:nvSpPr>
        <p:spPr>
          <a:xfrm>
            <a:off x="454660" y="4877561"/>
            <a:ext cx="173990" cy="1219835"/>
          </a:xfrm>
          <a:custGeom>
            <a:avLst/>
            <a:gdLst/>
            <a:ahLst/>
            <a:cxnLst/>
            <a:rect l="l" t="t" r="r" b="b"/>
            <a:pathLst>
              <a:path w="173990" h="1219835">
                <a:moveTo>
                  <a:pt x="127838" y="840346"/>
                </a:moveTo>
                <a:lnTo>
                  <a:pt x="108496" y="836053"/>
                </a:lnTo>
                <a:lnTo>
                  <a:pt x="36271" y="1162126"/>
                </a:lnTo>
                <a:lnTo>
                  <a:pt x="18872" y="1107808"/>
                </a:lnTo>
                <a:lnTo>
                  <a:pt x="13296" y="1104938"/>
                </a:lnTo>
                <a:lnTo>
                  <a:pt x="2870" y="1108278"/>
                </a:lnTo>
                <a:lnTo>
                  <a:pt x="0" y="1113853"/>
                </a:lnTo>
                <a:lnTo>
                  <a:pt x="33769" y="1219238"/>
                </a:lnTo>
                <a:lnTo>
                  <a:pt x="49517" y="1202194"/>
                </a:lnTo>
                <a:lnTo>
                  <a:pt x="108889" y="1137970"/>
                </a:lnTo>
                <a:lnTo>
                  <a:pt x="108635" y="1131697"/>
                </a:lnTo>
                <a:lnTo>
                  <a:pt x="100609" y="1124280"/>
                </a:lnTo>
                <a:lnTo>
                  <a:pt x="94335" y="1124521"/>
                </a:lnTo>
                <a:lnTo>
                  <a:pt x="55626" y="1166418"/>
                </a:lnTo>
                <a:lnTo>
                  <a:pt x="127838" y="840346"/>
                </a:lnTo>
                <a:close/>
              </a:path>
              <a:path w="173990" h="1219835">
                <a:moveTo>
                  <a:pt x="173901" y="209550"/>
                </a:moveTo>
                <a:lnTo>
                  <a:pt x="172339" y="203454"/>
                </a:lnTo>
                <a:lnTo>
                  <a:pt x="162915" y="197866"/>
                </a:lnTo>
                <a:lnTo>
                  <a:pt x="156832" y="199517"/>
                </a:lnTo>
                <a:lnTo>
                  <a:pt x="127812" y="248615"/>
                </a:lnTo>
                <a:lnTo>
                  <a:pt x="129197" y="0"/>
                </a:lnTo>
                <a:lnTo>
                  <a:pt x="109385" y="0"/>
                </a:lnTo>
                <a:lnTo>
                  <a:pt x="108000" y="248539"/>
                </a:lnTo>
                <a:lnTo>
                  <a:pt x="82270" y="203835"/>
                </a:lnTo>
                <a:lnTo>
                  <a:pt x="79540" y="199009"/>
                </a:lnTo>
                <a:lnTo>
                  <a:pt x="73482" y="197485"/>
                </a:lnTo>
                <a:lnTo>
                  <a:pt x="68745" y="200152"/>
                </a:lnTo>
                <a:lnTo>
                  <a:pt x="63995" y="202946"/>
                </a:lnTo>
                <a:lnTo>
                  <a:pt x="62369" y="208915"/>
                </a:lnTo>
                <a:lnTo>
                  <a:pt x="65100" y="213741"/>
                </a:lnTo>
                <a:lnTo>
                  <a:pt x="117602" y="304800"/>
                </a:lnTo>
                <a:lnTo>
                  <a:pt x="129146" y="285242"/>
                </a:lnTo>
                <a:lnTo>
                  <a:pt x="171107" y="214249"/>
                </a:lnTo>
                <a:lnTo>
                  <a:pt x="173901" y="209550"/>
                </a:lnTo>
                <a:close/>
              </a:path>
            </a:pathLst>
          </a:custGeom>
          <a:solidFill>
            <a:srgbClr val="000000"/>
          </a:solidFill>
        </p:spPr>
        <p:txBody>
          <a:bodyPr wrap="square" lIns="0" tIns="0" rIns="0" bIns="0" rtlCol="0"/>
          <a:lstStyle/>
          <a:p>
            <a:endParaRPr/>
          </a:p>
        </p:txBody>
      </p:sp>
      <p:sp>
        <p:nvSpPr>
          <p:cNvPr id="30" name="矩形 29">
            <a:extLst>
              <a:ext uri="{FF2B5EF4-FFF2-40B4-BE49-F238E27FC236}">
                <a16:creationId xmlns:a16="http://schemas.microsoft.com/office/drawing/2014/main" id="{86AE43A2-6C9F-467F-B222-FA0EAD67F273}"/>
              </a:ext>
            </a:extLst>
          </p:cNvPr>
          <p:cNvSpPr/>
          <p:nvPr/>
        </p:nvSpPr>
        <p:spPr>
          <a:xfrm>
            <a:off x="796594" y="1198879"/>
            <a:ext cx="4648200" cy="1705403"/>
          </a:xfrm>
          <a:prstGeom prst="rect">
            <a:avLst/>
          </a:prstGeom>
        </p:spPr>
        <p:txBody>
          <a:bodyPr wrap="square">
            <a:spAutoFit/>
          </a:bodyPr>
          <a:lstStyle/>
          <a:p>
            <a:pPr>
              <a:lnSpc>
                <a:spcPct val="150000"/>
              </a:lnSpc>
              <a:spcAft>
                <a:spcPts val="0"/>
              </a:spcAft>
            </a:pPr>
            <a:r>
              <a:rPr lang="zh-CN" altLang="en-US" dirty="0">
                <a:latin typeface="微软雅黑" panose="020B0503020204020204" pitchFamily="34" charset="-122"/>
                <a:ea typeface="微软雅黑" panose="020B0503020204020204" pitchFamily="34" charset="-122"/>
              </a:rPr>
              <a:t>假设一个具有 </a:t>
            </a:r>
            <a:r>
              <a:rPr lang="en-US" altLang="zh-CN" dirty="0">
                <a:latin typeface="微软雅黑" panose="020B0503020204020204" pitchFamily="34" charset="-122"/>
                <a:ea typeface="微软雅黑" panose="020B0503020204020204" pitchFamily="34" charset="-122"/>
              </a:rPr>
              <a:t>8 </a:t>
            </a:r>
            <a:r>
              <a:rPr lang="zh-CN" altLang="en-US" dirty="0">
                <a:latin typeface="微软雅黑" panose="020B0503020204020204" pitchFamily="34" charset="-122"/>
                <a:ea typeface="微软雅黑" panose="020B0503020204020204" pitchFamily="34" charset="-122"/>
              </a:rPr>
              <a:t>位 虚拟地址</a:t>
            </a:r>
            <a:r>
              <a:rPr lang="en-US" altLang="zh-CN" dirty="0">
                <a:latin typeface="微软雅黑" panose="020B0503020204020204" pitchFamily="34" charset="-122"/>
                <a:ea typeface="微软雅黑" panose="020B0503020204020204" pitchFamily="34" charset="-122"/>
              </a:rPr>
              <a:t>VA</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10 </a:t>
            </a:r>
            <a:r>
              <a:rPr lang="zh-CN" altLang="en-US" dirty="0">
                <a:latin typeface="微软雅黑" panose="020B0503020204020204" pitchFamily="34" charset="-122"/>
                <a:ea typeface="微软雅黑" panose="020B0503020204020204" pitchFamily="34" charset="-122"/>
              </a:rPr>
              <a:t>位物理地址 </a:t>
            </a:r>
            <a:r>
              <a:rPr lang="en-US" altLang="zh-CN" dirty="0">
                <a:latin typeface="微软雅黑" panose="020B0503020204020204" pitchFamily="34" charset="-122"/>
                <a:ea typeface="微软雅黑" panose="020B0503020204020204" pitchFamily="34" charset="-122"/>
              </a:rPr>
              <a:t>PA </a:t>
            </a:r>
            <a:r>
              <a:rPr lang="zh-CN" altLang="en-US" dirty="0">
                <a:latin typeface="微软雅黑" panose="020B0503020204020204" pitchFamily="34" charset="-122"/>
                <a:ea typeface="微软雅黑" panose="020B0503020204020204" pitchFamily="34" charset="-122"/>
              </a:rPr>
              <a:t>和 </a:t>
            </a:r>
            <a:r>
              <a:rPr lang="en-US" altLang="zh-CN" dirty="0">
                <a:latin typeface="微软雅黑" panose="020B0503020204020204" pitchFamily="34" charset="-122"/>
                <a:ea typeface="微软雅黑" panose="020B0503020204020204" pitchFamily="34" charset="-122"/>
              </a:rPr>
              <a:t>32 </a:t>
            </a:r>
            <a:r>
              <a:rPr lang="zh-CN" altLang="en-US" dirty="0">
                <a:latin typeface="微软雅黑" panose="020B0503020204020204" pitchFamily="34" charset="-122"/>
                <a:ea typeface="微软雅黑" panose="020B0503020204020204" pitchFamily="34" charset="-122"/>
              </a:rPr>
              <a:t>字节页大小的系统。 根据</a:t>
            </a:r>
            <a:r>
              <a:rPr lang="en-US" altLang="zh-CN" dirty="0">
                <a:latin typeface="微软雅黑" panose="020B0503020204020204" pitchFamily="34" charset="-122"/>
                <a:ea typeface="微软雅黑" panose="020B0503020204020204" pitchFamily="34" charset="-122"/>
              </a:rPr>
              <a:t>VA</a:t>
            </a:r>
            <a:r>
              <a:rPr lang="zh-CN" altLang="en-US" dirty="0">
                <a:latin typeface="微软雅黑" panose="020B0503020204020204" pitchFamily="34" charset="-122"/>
                <a:ea typeface="微软雅黑" panose="020B0503020204020204" pitchFamily="34" charset="-122"/>
              </a:rPr>
              <a:t>填写下表相应的物理地址。 如果无法进行转换，请注明“无效”</a:t>
            </a:r>
            <a:endParaRPr lang="zh-CN" altLang="zh-CN" sz="24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4DE60246-9E67-4BFB-B155-1B116ED12C0C}"/>
              </a:ext>
            </a:extLst>
          </p:cNvPr>
          <p:cNvSpPr/>
          <p:nvPr/>
        </p:nvSpPr>
        <p:spPr>
          <a:xfrm>
            <a:off x="613131" y="2978136"/>
            <a:ext cx="6048671" cy="1328377"/>
          </a:xfrm>
          <a:prstGeom prst="rect">
            <a:avLst/>
          </a:prstGeom>
        </p:spPr>
        <p:txBody>
          <a:bodyPr wrap="square">
            <a:spAutoFit/>
          </a:bodyPr>
          <a:lstStyle/>
          <a:p>
            <a:pPr marL="91440">
              <a:lnSpc>
                <a:spcPct val="150000"/>
              </a:lnSpc>
              <a:spcBef>
                <a:spcPts val="260"/>
              </a:spcBef>
            </a:pPr>
            <a:r>
              <a:rPr lang="zh-CN" altLang="en-US" spc="-5" dirty="0">
                <a:latin typeface="微软雅黑" panose="020B0503020204020204" pitchFamily="34" charset="-122"/>
                <a:ea typeface="微软雅黑" panose="020B0503020204020204" pitchFamily="34" charset="-122"/>
                <a:cs typeface="Consolas"/>
              </a:rPr>
              <a:t>比如虚拟地址 </a:t>
            </a:r>
            <a:r>
              <a:rPr lang="en-US" altLang="zh-CN" spc="-5" dirty="0">
                <a:latin typeface="微软雅黑" panose="020B0503020204020204" pitchFamily="34" charset="-122"/>
                <a:ea typeface="微软雅黑" panose="020B0503020204020204" pitchFamily="34" charset="-122"/>
                <a:cs typeface="Consolas"/>
              </a:rPr>
              <a:t>0x2D</a:t>
            </a:r>
            <a:r>
              <a:rPr lang="en-US" altLang="zh-CN" spc="-30" dirty="0">
                <a:latin typeface="微软雅黑" panose="020B0503020204020204" pitchFamily="34" charset="-122"/>
                <a:ea typeface="微软雅黑" panose="020B0503020204020204" pitchFamily="34" charset="-122"/>
                <a:cs typeface="Consolas"/>
              </a:rPr>
              <a:t> </a:t>
            </a:r>
            <a:r>
              <a:rPr lang="en-US" altLang="zh-CN" dirty="0">
                <a:latin typeface="微软雅黑" panose="020B0503020204020204" pitchFamily="34" charset="-122"/>
                <a:ea typeface="微软雅黑" panose="020B0503020204020204" pitchFamily="34" charset="-122"/>
                <a:cs typeface="Consolas"/>
              </a:rPr>
              <a:t>=</a:t>
            </a:r>
            <a:r>
              <a:rPr lang="en-US" altLang="zh-CN" spc="-35" dirty="0">
                <a:latin typeface="微软雅黑" panose="020B0503020204020204" pitchFamily="34" charset="-122"/>
                <a:ea typeface="微软雅黑" panose="020B0503020204020204" pitchFamily="34" charset="-122"/>
                <a:cs typeface="Consolas"/>
              </a:rPr>
              <a:t> </a:t>
            </a:r>
            <a:r>
              <a:rPr lang="en-US" altLang="zh-CN" spc="-5" dirty="0">
                <a:solidFill>
                  <a:srgbClr val="00B050"/>
                </a:solidFill>
                <a:latin typeface="微软雅黑" panose="020B0503020204020204" pitchFamily="34" charset="-122"/>
                <a:ea typeface="微软雅黑" panose="020B0503020204020204" pitchFamily="34" charset="-122"/>
                <a:cs typeface="Consolas"/>
              </a:rPr>
              <a:t>001</a:t>
            </a:r>
            <a:r>
              <a:rPr lang="en-US" altLang="zh-CN" spc="-5" dirty="0">
                <a:latin typeface="微软雅黑" panose="020B0503020204020204" pitchFamily="34" charset="-122"/>
                <a:ea typeface="微软雅黑" panose="020B0503020204020204" pitchFamily="34" charset="-122"/>
                <a:cs typeface="Consolas"/>
              </a:rPr>
              <a:t>0</a:t>
            </a:r>
            <a:r>
              <a:rPr lang="en-US" altLang="zh-CN" spc="-30" dirty="0">
                <a:latin typeface="微软雅黑" panose="020B0503020204020204" pitchFamily="34" charset="-122"/>
                <a:ea typeface="微软雅黑" panose="020B0503020204020204" pitchFamily="34" charset="-122"/>
                <a:cs typeface="Consolas"/>
              </a:rPr>
              <a:t> </a:t>
            </a:r>
            <a:r>
              <a:rPr lang="en-US" altLang="zh-CN" spc="-5" dirty="0">
                <a:latin typeface="微软雅黑" panose="020B0503020204020204" pitchFamily="34" charset="-122"/>
                <a:ea typeface="微软雅黑" panose="020B0503020204020204" pitchFamily="34" charset="-122"/>
                <a:cs typeface="Consolas"/>
              </a:rPr>
              <a:t>1101</a:t>
            </a:r>
            <a:r>
              <a:rPr lang="zh-CN" altLang="en-US" spc="-5" dirty="0">
                <a:latin typeface="微软雅黑" panose="020B0503020204020204" pitchFamily="34" charset="-122"/>
                <a:ea typeface="微软雅黑" panose="020B0503020204020204" pitchFamily="34" charset="-122"/>
                <a:cs typeface="Consolas"/>
              </a:rPr>
              <a:t>，</a:t>
            </a:r>
            <a:r>
              <a:rPr lang="en-US" altLang="zh-CN" spc="-5" dirty="0">
                <a:latin typeface="微软雅黑" panose="020B0503020204020204" pitchFamily="34" charset="-122"/>
                <a:ea typeface="微软雅黑" panose="020B0503020204020204" pitchFamily="34" charset="-122"/>
                <a:cs typeface="Consolas"/>
              </a:rPr>
              <a:t>offset=5</a:t>
            </a:r>
            <a:r>
              <a:rPr lang="zh-CN" altLang="en-US" spc="-5" dirty="0">
                <a:latin typeface="微软雅黑" panose="020B0503020204020204" pitchFamily="34" charset="-122"/>
                <a:ea typeface="微软雅黑" panose="020B0503020204020204" pitchFamily="34" charset="-122"/>
                <a:cs typeface="Consolas"/>
              </a:rPr>
              <a:t>位，页号</a:t>
            </a:r>
            <a:r>
              <a:rPr lang="en-US" altLang="zh-CN" spc="-5" dirty="0">
                <a:latin typeface="微软雅黑" panose="020B0503020204020204" pitchFamily="34" charset="-122"/>
                <a:ea typeface="微软雅黑" panose="020B0503020204020204" pitchFamily="34" charset="-122"/>
                <a:cs typeface="Consolas"/>
              </a:rPr>
              <a:t>001</a:t>
            </a:r>
            <a:r>
              <a:rPr lang="zh-CN" altLang="en-US" spc="-5" dirty="0">
                <a:latin typeface="微软雅黑" panose="020B0503020204020204" pitchFamily="34" charset="-122"/>
                <a:ea typeface="微软雅黑" panose="020B0503020204020204" pitchFamily="34" charset="-122"/>
                <a:cs typeface="Consolas"/>
              </a:rPr>
              <a:t>，查页表，</a:t>
            </a:r>
            <a:r>
              <a:rPr lang="en-US" altLang="zh-CN" spc="-5" dirty="0">
                <a:latin typeface="微软雅黑" panose="020B0503020204020204" pitchFamily="34" charset="-122"/>
                <a:ea typeface="微软雅黑" panose="020B0503020204020204" pitchFamily="34" charset="-122"/>
                <a:cs typeface="Consolas"/>
              </a:rPr>
              <a:t>V=1</a:t>
            </a:r>
            <a:r>
              <a:rPr lang="zh-CN" altLang="en-US" spc="-5" dirty="0">
                <a:latin typeface="微软雅黑" panose="020B0503020204020204" pitchFamily="34" charset="-122"/>
                <a:ea typeface="微软雅黑" panose="020B0503020204020204" pitchFamily="34" charset="-122"/>
                <a:cs typeface="Consolas"/>
              </a:rPr>
              <a:t>，</a:t>
            </a:r>
            <a:r>
              <a:rPr lang="en-US" altLang="zh-CN" spc="-5" dirty="0">
                <a:latin typeface="微软雅黑" panose="020B0503020204020204" pitchFamily="34" charset="-122"/>
                <a:ea typeface="微软雅黑" panose="020B0503020204020204" pitchFamily="34" charset="-122"/>
                <a:cs typeface="Consolas"/>
              </a:rPr>
              <a:t>PFN=0x1E, </a:t>
            </a:r>
            <a:r>
              <a:rPr lang="zh-CN" altLang="en-US" spc="-5" dirty="0">
                <a:latin typeface="微软雅黑" panose="020B0503020204020204" pitchFamily="34" charset="-122"/>
                <a:ea typeface="微软雅黑" panose="020B0503020204020204" pitchFamily="34" charset="-122"/>
                <a:cs typeface="Consolas"/>
              </a:rPr>
              <a:t>组合成</a:t>
            </a:r>
            <a:endParaRPr lang="en-US" altLang="zh-CN" spc="-5" dirty="0">
              <a:latin typeface="微软雅黑" panose="020B0503020204020204" pitchFamily="34" charset="-122"/>
              <a:ea typeface="微软雅黑" panose="020B0503020204020204" pitchFamily="34" charset="-122"/>
              <a:cs typeface="Consolas"/>
            </a:endParaRPr>
          </a:p>
          <a:p>
            <a:pPr marL="91440">
              <a:lnSpc>
                <a:spcPct val="150000"/>
              </a:lnSpc>
              <a:spcBef>
                <a:spcPts val="260"/>
              </a:spcBef>
            </a:pPr>
            <a:r>
              <a:rPr lang="en-US" altLang="zh-CN" spc="-5" dirty="0">
                <a:latin typeface="微软雅黑" panose="020B0503020204020204" pitchFamily="34" charset="-122"/>
                <a:ea typeface="微软雅黑" panose="020B0503020204020204" pitchFamily="34" charset="-122"/>
                <a:cs typeface="Consolas"/>
              </a:rPr>
              <a:t>0001 1110 </a:t>
            </a:r>
            <a:r>
              <a:rPr lang="en-US" altLang="zh-CN" spc="-5" dirty="0">
                <a:solidFill>
                  <a:srgbClr val="7030A0"/>
                </a:solidFill>
                <a:latin typeface="微软雅黑" panose="020B0503020204020204" pitchFamily="34" charset="-122"/>
                <a:ea typeface="微软雅黑" panose="020B0503020204020204" pitchFamily="34" charset="-122"/>
                <a:cs typeface="Consolas"/>
              </a:rPr>
              <a:t>01101=</a:t>
            </a:r>
            <a:r>
              <a:rPr lang="en-US" altLang="zh-CN" spc="-5" dirty="0">
                <a:latin typeface="微软雅黑" panose="020B0503020204020204" pitchFamily="34" charset="-122"/>
                <a:ea typeface="微软雅黑" panose="020B0503020204020204" pitchFamily="34" charset="-122"/>
                <a:cs typeface="Consolas"/>
              </a:rPr>
              <a:t>0x3CD </a:t>
            </a:r>
            <a:endParaRPr lang="en-US" altLang="zh-CN" dirty="0">
              <a:latin typeface="微软雅黑" panose="020B0503020204020204" pitchFamily="34" charset="-122"/>
              <a:ea typeface="微软雅黑" panose="020B0503020204020204" pitchFamily="34" charset="-122"/>
              <a:cs typeface="Consolas"/>
            </a:endParaRPr>
          </a:p>
        </p:txBody>
      </p:sp>
      <p:sp>
        <p:nvSpPr>
          <p:cNvPr id="4" name="矩形 3">
            <a:extLst>
              <a:ext uri="{FF2B5EF4-FFF2-40B4-BE49-F238E27FC236}">
                <a16:creationId xmlns:a16="http://schemas.microsoft.com/office/drawing/2014/main" id="{99472D7F-604E-471F-8EBF-21DBFA1957A3}"/>
              </a:ext>
            </a:extLst>
          </p:cNvPr>
          <p:cNvSpPr/>
          <p:nvPr/>
        </p:nvSpPr>
        <p:spPr>
          <a:xfrm>
            <a:off x="3707904" y="3824737"/>
            <a:ext cx="2819362" cy="923330"/>
          </a:xfrm>
          <a:prstGeom prst="rect">
            <a:avLst/>
          </a:prstGeom>
        </p:spPr>
        <p:txBody>
          <a:bodyPr wrap="none">
            <a:spAutoFit/>
          </a:bodyPr>
          <a:lstStyle/>
          <a:p>
            <a:r>
              <a:rPr lang="en-US" altLang="zh-CN" spc="-5" dirty="0">
                <a:latin typeface="微软雅黑" panose="020B0503020204020204" pitchFamily="34" charset="-122"/>
                <a:ea typeface="微软雅黑" panose="020B0503020204020204" pitchFamily="34" charset="-122"/>
                <a:cs typeface="Consolas"/>
              </a:rPr>
              <a:t>0x7A=11</a:t>
            </a:r>
            <a:r>
              <a:rPr lang="en-US" altLang="zh-CN" spc="-5" dirty="0">
                <a:solidFill>
                  <a:srgbClr val="FF0000"/>
                </a:solidFill>
                <a:latin typeface="微软雅黑" panose="020B0503020204020204" pitchFamily="34" charset="-122"/>
                <a:ea typeface="微软雅黑" panose="020B0503020204020204" pitchFamily="34" charset="-122"/>
                <a:cs typeface="Consolas"/>
              </a:rPr>
              <a:t>11010</a:t>
            </a:r>
          </a:p>
          <a:p>
            <a:r>
              <a:rPr lang="en-US" altLang="zh-CN" spc="-5" dirty="0">
                <a:solidFill>
                  <a:srgbClr val="FF0000"/>
                </a:solidFill>
                <a:latin typeface="微软雅黑" panose="020B0503020204020204" pitchFamily="34" charset="-122"/>
                <a:ea typeface="微软雅黑" panose="020B0503020204020204" pitchFamily="34" charset="-122"/>
              </a:rPr>
              <a:t>VPN=3</a:t>
            </a:r>
            <a:r>
              <a:rPr lang="zh-CN" altLang="en-US" spc="-5" dirty="0">
                <a:solidFill>
                  <a:srgbClr val="FF0000"/>
                </a:solidFill>
                <a:latin typeface="微软雅黑" panose="020B0503020204020204" pitchFamily="34" charset="-122"/>
                <a:ea typeface="微软雅黑" panose="020B0503020204020204" pitchFamily="34" charset="-122"/>
              </a:rPr>
              <a:t>，查表</a:t>
            </a:r>
            <a:r>
              <a:rPr lang="en-US" altLang="zh-CN" spc="-5" dirty="0">
                <a:solidFill>
                  <a:srgbClr val="FF0000"/>
                </a:solidFill>
                <a:latin typeface="微软雅黑" panose="020B0503020204020204" pitchFamily="34" charset="-122"/>
                <a:ea typeface="微软雅黑" panose="020B0503020204020204" pitchFamily="34" charset="-122"/>
              </a:rPr>
              <a:t>PPN=0x06</a:t>
            </a:r>
          </a:p>
          <a:p>
            <a:r>
              <a:rPr lang="en-US" altLang="zh-CN" spc="-5" dirty="0">
                <a:latin typeface="微软雅黑" panose="020B0503020204020204" pitchFamily="34" charset="-122"/>
                <a:ea typeface="微软雅黑" panose="020B0503020204020204" pitchFamily="34" charset="-122"/>
                <a:cs typeface="Consolas"/>
              </a:rPr>
              <a:t>110</a:t>
            </a:r>
            <a:r>
              <a:rPr lang="en-US" altLang="zh-CN" spc="-5" dirty="0">
                <a:solidFill>
                  <a:srgbClr val="FF0000"/>
                </a:solidFill>
                <a:latin typeface="微软雅黑" panose="020B0503020204020204" pitchFamily="34" charset="-122"/>
                <a:ea typeface="微软雅黑" panose="020B0503020204020204" pitchFamily="34" charset="-122"/>
                <a:cs typeface="Consolas"/>
              </a:rPr>
              <a:t>11010=0x0DA</a:t>
            </a:r>
            <a:endParaRPr lang="zh-CN" altLang="en-US" dirty="0">
              <a:solidFill>
                <a:srgbClr val="FF0000"/>
              </a:solidFill>
            </a:endParaRPr>
          </a:p>
        </p:txBody>
      </p:sp>
      <p:sp>
        <p:nvSpPr>
          <p:cNvPr id="6" name="箭头: 右 5">
            <a:extLst>
              <a:ext uri="{FF2B5EF4-FFF2-40B4-BE49-F238E27FC236}">
                <a16:creationId xmlns:a16="http://schemas.microsoft.com/office/drawing/2014/main" id="{CE2BB0AA-786D-43C7-9CE4-A9AA141B8BCD}"/>
              </a:ext>
            </a:extLst>
          </p:cNvPr>
          <p:cNvSpPr/>
          <p:nvPr/>
        </p:nvSpPr>
        <p:spPr>
          <a:xfrm>
            <a:off x="3562990" y="4490953"/>
            <a:ext cx="186320" cy="13113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34263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3568" y="517203"/>
            <a:ext cx="6866149" cy="442203"/>
          </a:xfrm>
          <a:prstGeom prst="rect">
            <a:avLst/>
          </a:prstGeom>
        </p:spPr>
        <p:txBody>
          <a:bodyPr vert="horz" wrap="square" lIns="0" tIns="11206" rIns="0" bIns="0" rtlCol="0">
            <a:spAutoFit/>
          </a:bodyPr>
          <a:lstStyle/>
          <a:p>
            <a:pPr marL="11206">
              <a:spcBef>
                <a:spcPts val="88"/>
              </a:spcBef>
              <a:tabLst>
                <a:tab pos="7541401" algn="l"/>
              </a:tabLst>
            </a:pPr>
            <a:r>
              <a:rPr sz="2800" b="1" u="none" dirty="0">
                <a:latin typeface="微软雅黑" panose="020B0503020204020204" pitchFamily="34" charset="-122"/>
                <a:ea typeface="微软雅黑" panose="020B0503020204020204" pitchFamily="34" charset="-122"/>
              </a:rPr>
              <a:t> </a:t>
            </a:r>
            <a:r>
              <a:rPr lang="zh-CN" altLang="en-US" sz="2800" b="1" u="none" dirty="0">
                <a:latin typeface="微软雅黑" panose="020B0503020204020204" pitchFamily="34" charset="-122"/>
                <a:ea typeface="微软雅黑" panose="020B0503020204020204" pitchFamily="34" charset="-122"/>
              </a:rPr>
              <a:t>页表大小 </a:t>
            </a:r>
            <a:r>
              <a:rPr sz="2800" b="1" u="none" dirty="0">
                <a:solidFill>
                  <a:srgbClr val="C00000"/>
                </a:solidFill>
                <a:latin typeface="微软雅黑" panose="020B0503020204020204" pitchFamily="34" charset="-122"/>
                <a:ea typeface="微软雅黑" panose="020B0503020204020204" pitchFamily="34" charset="-122"/>
                <a:cs typeface="+mn-cs"/>
              </a:rPr>
              <a:t>Page Table Siz</a:t>
            </a:r>
            <a:r>
              <a:rPr lang="en-US" sz="2800" b="1" u="none" dirty="0">
                <a:solidFill>
                  <a:srgbClr val="C00000"/>
                </a:solidFill>
                <a:latin typeface="微软雅黑" panose="020B0503020204020204" pitchFamily="34" charset="-122"/>
                <a:ea typeface="微软雅黑" panose="020B0503020204020204" pitchFamily="34" charset="-122"/>
                <a:cs typeface="+mn-cs"/>
              </a:rPr>
              <a:t>e</a:t>
            </a:r>
            <a:endParaRPr sz="2800" b="1" u="none" dirty="0">
              <a:solidFill>
                <a:srgbClr val="C00000"/>
              </a:solidFill>
              <a:latin typeface="微软雅黑" panose="020B0503020204020204" pitchFamily="34" charset="-122"/>
              <a:ea typeface="微软雅黑" panose="020B0503020204020204" pitchFamily="34" charset="-122"/>
              <a:cs typeface="+mn-cs"/>
            </a:endParaRPr>
          </a:p>
        </p:txBody>
      </p:sp>
      <p:sp>
        <p:nvSpPr>
          <p:cNvPr id="3" name="object 3"/>
          <p:cNvSpPr txBox="1"/>
          <p:nvPr/>
        </p:nvSpPr>
        <p:spPr>
          <a:xfrm>
            <a:off x="876299" y="1381909"/>
            <a:ext cx="6312273" cy="1274094"/>
          </a:xfrm>
          <a:prstGeom prst="rect">
            <a:avLst/>
          </a:prstGeom>
        </p:spPr>
        <p:txBody>
          <a:bodyPr vert="horz" wrap="square" lIns="0" tIns="43143" rIns="0" bIns="0" rtlCol="0">
            <a:spAutoFit/>
          </a:bodyPr>
          <a:lstStyle/>
          <a:p>
            <a:pPr marL="313781" indent="-302575">
              <a:spcBef>
                <a:spcPts val="340"/>
              </a:spcBef>
              <a:buChar char="•"/>
              <a:tabLst>
                <a:tab pos="313221" algn="l"/>
                <a:tab pos="313781" algn="l"/>
              </a:tabLst>
            </a:pPr>
            <a:r>
              <a:rPr lang="zh-CN" altLang="en-US" sz="2118" dirty="0">
                <a:solidFill>
                  <a:srgbClr val="030305"/>
                </a:solidFill>
                <a:latin typeface="微软雅黑" panose="020B0503020204020204" pitchFamily="34" charset="-122"/>
                <a:ea typeface="微软雅黑" panose="020B0503020204020204" pitchFamily="34" charset="-122"/>
                <a:cs typeface="Tahoma"/>
              </a:rPr>
              <a:t>下面的机器页表有多大</a:t>
            </a:r>
            <a:r>
              <a:rPr sz="2118" spc="-4" dirty="0">
                <a:solidFill>
                  <a:srgbClr val="030305"/>
                </a:solidFill>
                <a:latin typeface="微软雅黑" panose="020B0503020204020204" pitchFamily="34" charset="-122"/>
                <a:ea typeface="微软雅黑" panose="020B0503020204020204" pitchFamily="34" charset="-122"/>
                <a:cs typeface="Tahoma"/>
              </a:rPr>
              <a:t>?</a:t>
            </a:r>
            <a:endParaRPr sz="2118" dirty="0">
              <a:latin typeface="微软雅黑" panose="020B0503020204020204" pitchFamily="34" charset="-122"/>
              <a:ea typeface="微软雅黑" panose="020B0503020204020204" pitchFamily="34" charset="-122"/>
              <a:cs typeface="Tahoma"/>
            </a:endParaRPr>
          </a:p>
          <a:p>
            <a:pPr marL="666786" lvl="1" indent="-252146">
              <a:spcBef>
                <a:spcPts val="212"/>
              </a:spcBef>
              <a:buChar char="•"/>
              <a:tabLst>
                <a:tab pos="666225" algn="l"/>
                <a:tab pos="666786" algn="l"/>
              </a:tabLst>
            </a:pPr>
            <a:r>
              <a:rPr sz="1765" dirty="0">
                <a:solidFill>
                  <a:srgbClr val="030305"/>
                </a:solidFill>
                <a:latin typeface="微软雅黑" panose="020B0503020204020204" pitchFamily="34" charset="-122"/>
                <a:ea typeface="微软雅黑" panose="020B0503020204020204" pitchFamily="34" charset="-122"/>
                <a:cs typeface="Tahoma"/>
              </a:rPr>
              <a:t>32-bit</a:t>
            </a:r>
            <a:r>
              <a:rPr sz="1765" spc="-44" dirty="0">
                <a:solidFill>
                  <a:srgbClr val="030305"/>
                </a:solidFill>
                <a:latin typeface="微软雅黑" panose="020B0503020204020204" pitchFamily="34" charset="-122"/>
                <a:ea typeface="微软雅黑" panose="020B0503020204020204" pitchFamily="34" charset="-122"/>
                <a:cs typeface="Tahoma"/>
              </a:rPr>
              <a:t> </a:t>
            </a:r>
            <a:r>
              <a:rPr lang="zh-CN" altLang="en-US" sz="1765" spc="-44" dirty="0">
                <a:solidFill>
                  <a:srgbClr val="030305"/>
                </a:solidFill>
                <a:latin typeface="微软雅黑" panose="020B0503020204020204" pitchFamily="34" charset="-122"/>
                <a:ea typeface="微软雅黑" panose="020B0503020204020204" pitchFamily="34" charset="-122"/>
                <a:cs typeface="Tahoma"/>
              </a:rPr>
              <a:t>机</a:t>
            </a:r>
            <a:endParaRPr sz="1765" dirty="0">
              <a:latin typeface="微软雅黑" panose="020B0503020204020204" pitchFamily="34" charset="-122"/>
              <a:ea typeface="微软雅黑" panose="020B0503020204020204" pitchFamily="34" charset="-122"/>
              <a:cs typeface="Tahoma"/>
            </a:endParaRPr>
          </a:p>
          <a:p>
            <a:pPr marL="666786" lvl="1" indent="-252146">
              <a:spcBef>
                <a:spcPts val="176"/>
              </a:spcBef>
              <a:buChar char="•"/>
              <a:tabLst>
                <a:tab pos="666225" algn="l"/>
                <a:tab pos="666786" algn="l"/>
              </a:tabLst>
            </a:pPr>
            <a:r>
              <a:rPr sz="1765" dirty="0">
                <a:solidFill>
                  <a:srgbClr val="030305"/>
                </a:solidFill>
                <a:latin typeface="微软雅黑" panose="020B0503020204020204" pitchFamily="34" charset="-122"/>
                <a:ea typeface="微软雅黑" panose="020B0503020204020204" pitchFamily="34" charset="-122"/>
                <a:cs typeface="Tahoma"/>
              </a:rPr>
              <a:t>4B</a:t>
            </a:r>
            <a:r>
              <a:rPr sz="1765" spc="-18" dirty="0">
                <a:solidFill>
                  <a:srgbClr val="030305"/>
                </a:solidFill>
                <a:latin typeface="微软雅黑" panose="020B0503020204020204" pitchFamily="34" charset="-122"/>
                <a:ea typeface="微软雅黑" panose="020B0503020204020204" pitchFamily="34" charset="-122"/>
                <a:cs typeface="Tahoma"/>
              </a:rPr>
              <a:t> </a:t>
            </a:r>
            <a:r>
              <a:rPr lang="zh-CN" altLang="en-US" sz="1765" spc="-18" dirty="0">
                <a:solidFill>
                  <a:srgbClr val="030305"/>
                </a:solidFill>
                <a:latin typeface="微软雅黑" panose="020B0503020204020204" pitchFamily="34" charset="-122"/>
                <a:ea typeface="微软雅黑" panose="020B0503020204020204" pitchFamily="34" charset="-122"/>
                <a:cs typeface="Tahoma"/>
              </a:rPr>
              <a:t>页表项</a:t>
            </a:r>
            <a:r>
              <a:rPr lang="en-US" altLang="zh-CN" sz="1765" spc="-18" dirty="0">
                <a:solidFill>
                  <a:srgbClr val="030305"/>
                </a:solidFill>
                <a:latin typeface="微软雅黑" panose="020B0503020204020204" pitchFamily="34" charset="-122"/>
                <a:ea typeface="微软雅黑" panose="020B0503020204020204" pitchFamily="34" charset="-122"/>
                <a:cs typeface="Tahoma"/>
              </a:rPr>
              <a:t>4</a:t>
            </a:r>
            <a:r>
              <a:rPr lang="zh-CN" altLang="en-US" sz="1765" spc="-18" dirty="0">
                <a:solidFill>
                  <a:srgbClr val="030305"/>
                </a:solidFill>
                <a:latin typeface="微软雅黑" panose="020B0503020204020204" pitchFamily="34" charset="-122"/>
                <a:ea typeface="微软雅黑" panose="020B0503020204020204" pitchFamily="34" charset="-122"/>
                <a:cs typeface="Tahoma"/>
              </a:rPr>
              <a:t>个字节</a:t>
            </a:r>
            <a:r>
              <a:rPr sz="1765" spc="-18" dirty="0">
                <a:solidFill>
                  <a:srgbClr val="030305"/>
                </a:solidFill>
                <a:latin typeface="微软雅黑" panose="020B0503020204020204" pitchFamily="34" charset="-122"/>
                <a:ea typeface="微软雅黑" panose="020B0503020204020204" pitchFamily="34" charset="-122"/>
                <a:cs typeface="Tahoma"/>
              </a:rPr>
              <a:t> </a:t>
            </a:r>
            <a:r>
              <a:rPr sz="1765" spc="-4" dirty="0">
                <a:solidFill>
                  <a:srgbClr val="030305"/>
                </a:solidFill>
                <a:latin typeface="微软雅黑" panose="020B0503020204020204" pitchFamily="34" charset="-122"/>
                <a:ea typeface="微软雅黑" panose="020B0503020204020204" pitchFamily="34" charset="-122"/>
                <a:cs typeface="Tahoma"/>
              </a:rPr>
              <a:t>(PTEs)</a:t>
            </a:r>
            <a:endParaRPr sz="1765" dirty="0">
              <a:latin typeface="微软雅黑" panose="020B0503020204020204" pitchFamily="34" charset="-122"/>
              <a:ea typeface="微软雅黑" panose="020B0503020204020204" pitchFamily="34" charset="-122"/>
              <a:cs typeface="Tahoma"/>
            </a:endParaRPr>
          </a:p>
          <a:p>
            <a:pPr marL="666786" lvl="1" indent="-252146">
              <a:spcBef>
                <a:spcPts val="265"/>
              </a:spcBef>
              <a:buChar char="•"/>
              <a:tabLst>
                <a:tab pos="666225" algn="l"/>
                <a:tab pos="666786" algn="l"/>
              </a:tabLst>
            </a:pPr>
            <a:r>
              <a:rPr sz="1765" dirty="0">
                <a:solidFill>
                  <a:srgbClr val="030305"/>
                </a:solidFill>
                <a:latin typeface="微软雅黑" panose="020B0503020204020204" pitchFamily="34" charset="-122"/>
                <a:ea typeface="微软雅黑" panose="020B0503020204020204" pitchFamily="34" charset="-122"/>
                <a:cs typeface="Tahoma"/>
              </a:rPr>
              <a:t>4KB</a:t>
            </a:r>
            <a:r>
              <a:rPr sz="1765" spc="-44" dirty="0">
                <a:solidFill>
                  <a:srgbClr val="030305"/>
                </a:solidFill>
                <a:latin typeface="微软雅黑" panose="020B0503020204020204" pitchFamily="34" charset="-122"/>
                <a:ea typeface="微软雅黑" panose="020B0503020204020204" pitchFamily="34" charset="-122"/>
                <a:cs typeface="Tahoma"/>
              </a:rPr>
              <a:t> </a:t>
            </a:r>
            <a:r>
              <a:rPr lang="zh-CN" altLang="en-US" sz="1765" spc="-44" dirty="0">
                <a:solidFill>
                  <a:srgbClr val="030305"/>
                </a:solidFill>
                <a:latin typeface="微软雅黑" panose="020B0503020204020204" pitchFamily="34" charset="-122"/>
                <a:ea typeface="微软雅黑" panose="020B0503020204020204" pitchFamily="34" charset="-122"/>
                <a:cs typeface="Tahoma"/>
              </a:rPr>
              <a:t>页大小</a:t>
            </a:r>
            <a:endParaRPr sz="1765" dirty="0">
              <a:latin typeface="微软雅黑" panose="020B0503020204020204" pitchFamily="34" charset="-122"/>
              <a:ea typeface="微软雅黑" panose="020B0503020204020204" pitchFamily="34" charset="-122"/>
              <a:cs typeface="Tahoma"/>
            </a:endParaRPr>
          </a:p>
        </p:txBody>
      </p:sp>
      <p:sp>
        <p:nvSpPr>
          <p:cNvPr id="4" name="object 4"/>
          <p:cNvSpPr txBox="1"/>
          <p:nvPr/>
        </p:nvSpPr>
        <p:spPr>
          <a:xfrm>
            <a:off x="885273" y="3573016"/>
            <a:ext cx="7776864" cy="2331306"/>
          </a:xfrm>
          <a:prstGeom prst="rect">
            <a:avLst/>
          </a:prstGeom>
        </p:spPr>
        <p:txBody>
          <a:bodyPr vert="horz" wrap="square" lIns="0" tIns="33618" rIns="0" bIns="0" rtlCol="0">
            <a:spAutoFit/>
          </a:bodyPr>
          <a:lstStyle/>
          <a:p>
            <a:pPr marL="666786" indent="-252146">
              <a:lnSpc>
                <a:spcPct val="150000"/>
              </a:lnSpc>
              <a:spcBef>
                <a:spcPts val="265"/>
              </a:spcBef>
              <a:buChar char="•"/>
              <a:tabLst>
                <a:tab pos="666225" algn="l"/>
                <a:tab pos="666786" algn="l"/>
              </a:tabLst>
            </a:pPr>
            <a:r>
              <a:rPr sz="1765" dirty="0">
                <a:solidFill>
                  <a:srgbClr val="030305"/>
                </a:solidFill>
                <a:latin typeface="微软雅黑" panose="020B0503020204020204" pitchFamily="34" charset="-122"/>
                <a:ea typeface="微软雅黑" panose="020B0503020204020204" pitchFamily="34" charset="-122"/>
                <a:cs typeface="Tahoma"/>
              </a:rPr>
              <a:t>32-bit</a:t>
            </a:r>
            <a:r>
              <a:rPr sz="1765" spc="-4" dirty="0">
                <a:solidFill>
                  <a:srgbClr val="030305"/>
                </a:solidFill>
                <a:latin typeface="微软雅黑" panose="020B0503020204020204" pitchFamily="34" charset="-122"/>
                <a:ea typeface="微软雅黑" panose="020B0503020204020204" pitchFamily="34" charset="-122"/>
                <a:cs typeface="Tahoma"/>
              </a:rPr>
              <a:t> </a:t>
            </a:r>
            <a:r>
              <a:rPr sz="1765" dirty="0">
                <a:solidFill>
                  <a:srgbClr val="030305"/>
                </a:solidFill>
                <a:latin typeface="微软雅黑" panose="020B0503020204020204" pitchFamily="34" charset="-122"/>
                <a:ea typeface="微软雅黑" panose="020B0503020204020204" pitchFamily="34" charset="-122"/>
                <a:cs typeface="Tahoma"/>
              </a:rPr>
              <a:t>machine</a:t>
            </a:r>
            <a:r>
              <a:rPr lang="en-US" altLang="zh-CN" sz="1765" dirty="0">
                <a:solidFill>
                  <a:srgbClr val="030305"/>
                </a:solidFill>
                <a:latin typeface="微软雅黑" panose="020B0503020204020204" pitchFamily="34" charset="-122"/>
                <a:ea typeface="微软雅黑" panose="020B0503020204020204" pitchFamily="34" charset="-122"/>
                <a:cs typeface="Tahoma"/>
              </a:rPr>
              <a:t>  </a:t>
            </a:r>
            <a:r>
              <a:rPr sz="1765" spc="-13" dirty="0">
                <a:solidFill>
                  <a:srgbClr val="030305"/>
                </a:solidFill>
                <a:latin typeface="微软雅黑" panose="020B0503020204020204" pitchFamily="34" charset="-122"/>
                <a:ea typeface="微软雅黑" panose="020B0503020204020204" pitchFamily="34" charset="-122"/>
                <a:cs typeface="Tahoma"/>
              </a:rPr>
              <a:t> </a:t>
            </a:r>
            <a:r>
              <a:rPr lang="en-US" altLang="zh-CN" sz="1765" spc="-13" dirty="0">
                <a:solidFill>
                  <a:srgbClr val="030305"/>
                </a:solidFill>
                <a:latin typeface="微软雅黑" panose="020B0503020204020204" pitchFamily="34" charset="-122"/>
                <a:ea typeface="微软雅黑" panose="020B0503020204020204" pitchFamily="34" charset="-122"/>
                <a:cs typeface="Tahoma"/>
              </a:rPr>
              <a:t>    </a:t>
            </a:r>
            <a:r>
              <a:rPr sz="1765" spc="-4" dirty="0">
                <a:solidFill>
                  <a:srgbClr val="030305"/>
                </a:solidFill>
                <a:latin typeface="微软雅黑" panose="020B0503020204020204" pitchFamily="34" charset="-122"/>
                <a:ea typeface="微软雅黑" panose="020B0503020204020204" pitchFamily="34" charset="-122"/>
                <a:cs typeface="Tahoma"/>
              </a:rPr>
              <a:t>32-bit </a:t>
            </a:r>
            <a:r>
              <a:rPr lang="zh-CN" altLang="en-US" sz="1765" spc="-4" dirty="0">
                <a:solidFill>
                  <a:srgbClr val="030305"/>
                </a:solidFill>
                <a:latin typeface="微软雅黑" panose="020B0503020204020204" pitchFamily="34" charset="-122"/>
                <a:ea typeface="微软雅黑" panose="020B0503020204020204" pitchFamily="34" charset="-122"/>
                <a:cs typeface="Tahoma"/>
              </a:rPr>
              <a:t>虚拟地址 </a:t>
            </a:r>
            <a:r>
              <a:rPr sz="1765" dirty="0">
                <a:solidFill>
                  <a:srgbClr val="030305"/>
                </a:solidFill>
                <a:latin typeface="微软雅黑" panose="020B0503020204020204" pitchFamily="34" charset="-122"/>
                <a:ea typeface="微软雅黑" panose="020B0503020204020204" pitchFamily="34" charset="-122"/>
                <a:cs typeface="Tahoma"/>
              </a:rPr>
              <a:t>VA</a:t>
            </a:r>
            <a:r>
              <a:rPr sz="1765" spc="-4" dirty="0">
                <a:solidFill>
                  <a:srgbClr val="030305"/>
                </a:solidFill>
                <a:latin typeface="微软雅黑" panose="020B0503020204020204" pitchFamily="34" charset="-122"/>
                <a:ea typeface="微软雅黑" panose="020B0503020204020204" pitchFamily="34" charset="-122"/>
                <a:cs typeface="Tahoma"/>
              </a:rPr>
              <a:t> </a:t>
            </a:r>
            <a:r>
              <a:rPr lang="en-US" altLang="zh-CN" sz="1765" spc="-4" dirty="0">
                <a:solidFill>
                  <a:srgbClr val="030305"/>
                </a:solidFill>
                <a:latin typeface="微软雅黑" panose="020B0503020204020204" pitchFamily="34" charset="-122"/>
                <a:ea typeface="微软雅黑" panose="020B0503020204020204" pitchFamily="34" charset="-122"/>
                <a:cs typeface="Tahoma"/>
              </a:rPr>
              <a:t>  </a:t>
            </a:r>
            <a:r>
              <a:rPr sz="1765" spc="106" dirty="0">
                <a:solidFill>
                  <a:srgbClr val="030305"/>
                </a:solidFill>
                <a:latin typeface="微软雅黑" panose="020B0503020204020204" pitchFamily="34" charset="-122"/>
                <a:ea typeface="微软雅黑" panose="020B0503020204020204" pitchFamily="34" charset="-122"/>
                <a:cs typeface="Times New Roman"/>
              </a:rPr>
              <a:t> </a:t>
            </a:r>
            <a:r>
              <a:rPr lang="en-US" altLang="zh-CN" sz="1765" spc="106" dirty="0">
                <a:solidFill>
                  <a:srgbClr val="030305"/>
                </a:solidFill>
                <a:latin typeface="微软雅黑" panose="020B0503020204020204" pitchFamily="34" charset="-122"/>
                <a:ea typeface="微软雅黑" panose="020B0503020204020204" pitchFamily="34" charset="-122"/>
                <a:cs typeface="Times New Roman"/>
              </a:rPr>
              <a:t>   </a:t>
            </a:r>
            <a:r>
              <a:rPr sz="1765" spc="-4" dirty="0">
                <a:solidFill>
                  <a:srgbClr val="030305"/>
                </a:solidFill>
                <a:latin typeface="微软雅黑" panose="020B0503020204020204" pitchFamily="34" charset="-122"/>
                <a:ea typeface="微软雅黑" panose="020B0503020204020204" pitchFamily="34" charset="-122"/>
                <a:cs typeface="Tahoma"/>
              </a:rPr>
              <a:t>2^32 </a:t>
            </a:r>
            <a:r>
              <a:rPr sz="1765" dirty="0">
                <a:solidFill>
                  <a:srgbClr val="030305"/>
                </a:solidFill>
                <a:latin typeface="微软雅黑" panose="020B0503020204020204" pitchFamily="34" charset="-122"/>
                <a:ea typeface="微软雅黑" panose="020B0503020204020204" pitchFamily="34" charset="-122"/>
                <a:cs typeface="Tahoma"/>
              </a:rPr>
              <a:t>=</a:t>
            </a:r>
            <a:r>
              <a:rPr sz="1765" spc="-4" dirty="0">
                <a:solidFill>
                  <a:srgbClr val="030305"/>
                </a:solidFill>
                <a:latin typeface="微软雅黑" panose="020B0503020204020204" pitchFamily="34" charset="-122"/>
                <a:ea typeface="微软雅黑" panose="020B0503020204020204" pitchFamily="34" charset="-122"/>
                <a:cs typeface="Tahoma"/>
              </a:rPr>
              <a:t> </a:t>
            </a:r>
            <a:r>
              <a:rPr sz="1765" dirty="0">
                <a:solidFill>
                  <a:srgbClr val="030305"/>
                </a:solidFill>
                <a:latin typeface="微软雅黑" panose="020B0503020204020204" pitchFamily="34" charset="-122"/>
                <a:ea typeface="微软雅黑" panose="020B0503020204020204" pitchFamily="34" charset="-122"/>
                <a:cs typeface="Tahoma"/>
              </a:rPr>
              <a:t>4GB</a:t>
            </a:r>
            <a:r>
              <a:rPr sz="1765" spc="-4" dirty="0">
                <a:solidFill>
                  <a:srgbClr val="030305"/>
                </a:solidFill>
                <a:latin typeface="微软雅黑" panose="020B0503020204020204" pitchFamily="34" charset="-122"/>
                <a:ea typeface="微软雅黑" panose="020B0503020204020204" pitchFamily="34" charset="-122"/>
                <a:cs typeface="Tahoma"/>
              </a:rPr>
              <a:t> </a:t>
            </a:r>
            <a:r>
              <a:rPr lang="zh-CN" altLang="en-US" sz="1765" spc="-4" dirty="0">
                <a:solidFill>
                  <a:srgbClr val="030305"/>
                </a:solidFill>
                <a:latin typeface="微软雅黑" panose="020B0503020204020204" pitchFamily="34" charset="-122"/>
                <a:ea typeface="微软雅黑" panose="020B0503020204020204" pitchFamily="34" charset="-122"/>
                <a:cs typeface="Tahoma"/>
              </a:rPr>
              <a:t>虚拟存储器</a:t>
            </a:r>
            <a:endParaRPr sz="1765" dirty="0">
              <a:latin typeface="微软雅黑" panose="020B0503020204020204" pitchFamily="34" charset="-122"/>
              <a:ea typeface="微软雅黑" panose="020B0503020204020204" pitchFamily="34" charset="-122"/>
              <a:cs typeface="Tahoma"/>
            </a:endParaRPr>
          </a:p>
          <a:p>
            <a:pPr marL="666786" indent="-252146">
              <a:lnSpc>
                <a:spcPct val="150000"/>
              </a:lnSpc>
              <a:spcBef>
                <a:spcPts val="176"/>
              </a:spcBef>
              <a:buChar char="•"/>
              <a:tabLst>
                <a:tab pos="666225" algn="l"/>
                <a:tab pos="666786" algn="l"/>
              </a:tabLst>
            </a:pPr>
            <a:r>
              <a:rPr lang="zh-CN" altLang="en-US" sz="1765" spc="-4" dirty="0">
                <a:solidFill>
                  <a:srgbClr val="030305"/>
                </a:solidFill>
                <a:latin typeface="微软雅黑" panose="020B0503020204020204" pitchFamily="34" charset="-122"/>
                <a:ea typeface="微软雅黑" panose="020B0503020204020204" pitchFamily="34" charset="-122"/>
                <a:cs typeface="Tahoma"/>
              </a:rPr>
              <a:t>虚拟存储器</a:t>
            </a:r>
            <a:r>
              <a:rPr lang="en-US" altLang="zh-CN" sz="1765" dirty="0">
                <a:solidFill>
                  <a:srgbClr val="030305"/>
                </a:solidFill>
                <a:latin typeface="微软雅黑" panose="020B0503020204020204" pitchFamily="34" charset="-122"/>
                <a:ea typeface="微软雅黑" panose="020B0503020204020204" pitchFamily="34" charset="-122"/>
                <a:cs typeface="Tahoma"/>
              </a:rPr>
              <a:t>4GB</a:t>
            </a:r>
            <a:r>
              <a:rPr sz="1765" spc="-4" dirty="0">
                <a:solidFill>
                  <a:srgbClr val="030305"/>
                </a:solidFill>
                <a:latin typeface="微软雅黑" panose="020B0503020204020204" pitchFamily="34" charset="-122"/>
                <a:ea typeface="微软雅黑" panose="020B0503020204020204" pitchFamily="34" charset="-122"/>
                <a:cs typeface="Tahoma"/>
              </a:rPr>
              <a:t> </a:t>
            </a:r>
            <a:r>
              <a:rPr sz="1765" dirty="0">
                <a:solidFill>
                  <a:srgbClr val="030305"/>
                </a:solidFill>
                <a:latin typeface="微软雅黑" panose="020B0503020204020204" pitchFamily="34" charset="-122"/>
                <a:ea typeface="微软雅黑" panose="020B0503020204020204" pitchFamily="34" charset="-122"/>
                <a:cs typeface="Tahoma"/>
              </a:rPr>
              <a:t>/</a:t>
            </a:r>
            <a:r>
              <a:rPr sz="1765" spc="-4" dirty="0">
                <a:solidFill>
                  <a:srgbClr val="030305"/>
                </a:solidFill>
                <a:latin typeface="微软雅黑" panose="020B0503020204020204" pitchFamily="34" charset="-122"/>
                <a:ea typeface="微软雅黑" panose="020B0503020204020204" pitchFamily="34" charset="-122"/>
                <a:cs typeface="Tahoma"/>
              </a:rPr>
              <a:t> </a:t>
            </a:r>
            <a:r>
              <a:rPr sz="1765" dirty="0">
                <a:solidFill>
                  <a:srgbClr val="030305"/>
                </a:solidFill>
                <a:latin typeface="微软雅黑" panose="020B0503020204020204" pitchFamily="34" charset="-122"/>
                <a:ea typeface="微软雅黑" panose="020B0503020204020204" pitchFamily="34" charset="-122"/>
                <a:cs typeface="Tahoma"/>
              </a:rPr>
              <a:t>4KB </a:t>
            </a:r>
            <a:r>
              <a:rPr lang="zh-CN" altLang="en-US" sz="1765" spc="-4" dirty="0">
                <a:solidFill>
                  <a:srgbClr val="030305"/>
                </a:solidFill>
                <a:latin typeface="微软雅黑" panose="020B0503020204020204" pitchFamily="34" charset="-122"/>
                <a:ea typeface="微软雅黑" panose="020B0503020204020204" pitchFamily="34" charset="-122"/>
                <a:cs typeface="Tahoma"/>
              </a:rPr>
              <a:t>页数</a:t>
            </a:r>
            <a:r>
              <a:rPr sz="1765" spc="110" dirty="0">
                <a:solidFill>
                  <a:srgbClr val="030305"/>
                </a:solidFill>
                <a:latin typeface="微软雅黑" panose="020B0503020204020204" pitchFamily="34" charset="-122"/>
                <a:ea typeface="微软雅黑" panose="020B0503020204020204" pitchFamily="34" charset="-122"/>
                <a:cs typeface="Times New Roman"/>
              </a:rPr>
              <a:t> </a:t>
            </a:r>
            <a:r>
              <a:rPr sz="1765" spc="-4" dirty="0">
                <a:solidFill>
                  <a:srgbClr val="030305"/>
                </a:solidFill>
                <a:latin typeface="微软雅黑" panose="020B0503020204020204" pitchFamily="34" charset="-122"/>
                <a:ea typeface="微软雅黑" panose="020B0503020204020204" pitchFamily="34" charset="-122"/>
                <a:cs typeface="Tahoma"/>
              </a:rPr>
              <a:t>1M VPs</a:t>
            </a:r>
            <a:r>
              <a:rPr lang="zh-CN" altLang="en-US" sz="1765" spc="-4" dirty="0">
                <a:solidFill>
                  <a:srgbClr val="030305"/>
                </a:solidFill>
                <a:latin typeface="微软雅黑" panose="020B0503020204020204" pitchFamily="34" charset="-122"/>
                <a:ea typeface="微软雅黑" panose="020B0503020204020204" pitchFamily="34" charset="-122"/>
                <a:cs typeface="Tahoma"/>
              </a:rPr>
              <a:t>，虚拟内存</a:t>
            </a:r>
            <a:r>
              <a:rPr lang="en-US" altLang="zh-CN" sz="1765" spc="-4" dirty="0">
                <a:solidFill>
                  <a:srgbClr val="030305"/>
                </a:solidFill>
                <a:latin typeface="微软雅黑" panose="020B0503020204020204" pitchFamily="34" charset="-122"/>
                <a:ea typeface="微软雅黑" panose="020B0503020204020204" pitchFamily="34" charset="-122"/>
                <a:cs typeface="Tahoma"/>
              </a:rPr>
              <a:t>1M</a:t>
            </a:r>
            <a:r>
              <a:rPr lang="zh-CN" altLang="en-US" sz="1765" spc="-4" dirty="0">
                <a:solidFill>
                  <a:srgbClr val="030305"/>
                </a:solidFill>
                <a:latin typeface="微软雅黑" panose="020B0503020204020204" pitchFamily="34" charset="-122"/>
                <a:ea typeface="微软雅黑" panose="020B0503020204020204" pitchFamily="34" charset="-122"/>
                <a:cs typeface="Tahoma"/>
              </a:rPr>
              <a:t>页</a:t>
            </a:r>
            <a:endParaRPr sz="1765" dirty="0">
              <a:latin typeface="微软雅黑" panose="020B0503020204020204" pitchFamily="34" charset="-122"/>
              <a:ea typeface="微软雅黑" panose="020B0503020204020204" pitchFamily="34" charset="-122"/>
              <a:cs typeface="Tahoma"/>
            </a:endParaRPr>
          </a:p>
          <a:p>
            <a:pPr marL="666786" indent="-252146">
              <a:lnSpc>
                <a:spcPct val="150000"/>
              </a:lnSpc>
              <a:spcBef>
                <a:spcPts val="265"/>
              </a:spcBef>
              <a:buChar char="•"/>
              <a:tabLst>
                <a:tab pos="666225" algn="l"/>
                <a:tab pos="666786" algn="l"/>
              </a:tabLst>
            </a:pPr>
            <a:r>
              <a:rPr sz="1765" b="1" dirty="0">
                <a:solidFill>
                  <a:srgbClr val="7030A0"/>
                </a:solidFill>
                <a:latin typeface="微软雅黑" panose="020B0503020204020204" pitchFamily="34" charset="-122"/>
                <a:ea typeface="微软雅黑" panose="020B0503020204020204" pitchFamily="34" charset="-122"/>
                <a:cs typeface="Tahoma"/>
              </a:rPr>
              <a:t>1M</a:t>
            </a:r>
            <a:r>
              <a:rPr sz="1765" b="1" spc="-9" dirty="0">
                <a:solidFill>
                  <a:srgbClr val="7030A0"/>
                </a:solidFill>
                <a:latin typeface="微软雅黑" panose="020B0503020204020204" pitchFamily="34" charset="-122"/>
                <a:ea typeface="微软雅黑" panose="020B0503020204020204" pitchFamily="34" charset="-122"/>
                <a:cs typeface="Tahoma"/>
              </a:rPr>
              <a:t> </a:t>
            </a:r>
            <a:r>
              <a:rPr sz="1765" b="1" dirty="0">
                <a:solidFill>
                  <a:srgbClr val="7030A0"/>
                </a:solidFill>
                <a:latin typeface="微软雅黑" panose="020B0503020204020204" pitchFamily="34" charset="-122"/>
                <a:ea typeface="微软雅黑" panose="020B0503020204020204" pitchFamily="34" charset="-122"/>
                <a:cs typeface="Tahoma"/>
              </a:rPr>
              <a:t>VPs</a:t>
            </a:r>
            <a:r>
              <a:rPr sz="1765" b="1" spc="-9" dirty="0">
                <a:solidFill>
                  <a:srgbClr val="7030A0"/>
                </a:solidFill>
                <a:latin typeface="微软雅黑" panose="020B0503020204020204" pitchFamily="34" charset="-122"/>
                <a:ea typeface="微软雅黑" panose="020B0503020204020204" pitchFamily="34" charset="-122"/>
                <a:cs typeface="Tahoma"/>
              </a:rPr>
              <a:t> </a:t>
            </a:r>
            <a:r>
              <a:rPr sz="1765" b="1" dirty="0">
                <a:solidFill>
                  <a:srgbClr val="7030A0"/>
                </a:solidFill>
                <a:latin typeface="微软雅黑" panose="020B0503020204020204" pitchFamily="34" charset="-122"/>
                <a:ea typeface="微软雅黑" panose="020B0503020204020204" pitchFamily="34" charset="-122"/>
                <a:cs typeface="Tahoma"/>
              </a:rPr>
              <a:t>*</a:t>
            </a:r>
            <a:r>
              <a:rPr sz="1765" b="1" spc="-4" dirty="0">
                <a:solidFill>
                  <a:srgbClr val="7030A0"/>
                </a:solidFill>
                <a:latin typeface="微软雅黑" panose="020B0503020204020204" pitchFamily="34" charset="-122"/>
                <a:ea typeface="微软雅黑" panose="020B0503020204020204" pitchFamily="34" charset="-122"/>
                <a:cs typeface="Tahoma"/>
              </a:rPr>
              <a:t> </a:t>
            </a:r>
            <a:r>
              <a:rPr sz="1765" b="1" dirty="0">
                <a:solidFill>
                  <a:srgbClr val="7030A0"/>
                </a:solidFill>
                <a:latin typeface="微软雅黑" panose="020B0503020204020204" pitchFamily="34" charset="-122"/>
                <a:ea typeface="微软雅黑" panose="020B0503020204020204" pitchFamily="34" charset="-122"/>
                <a:cs typeface="Tahoma"/>
              </a:rPr>
              <a:t>4</a:t>
            </a:r>
            <a:r>
              <a:rPr sz="1765" b="1" spc="-9" dirty="0">
                <a:solidFill>
                  <a:srgbClr val="7030A0"/>
                </a:solidFill>
                <a:latin typeface="微软雅黑" panose="020B0503020204020204" pitchFamily="34" charset="-122"/>
                <a:ea typeface="微软雅黑" panose="020B0503020204020204" pitchFamily="34" charset="-122"/>
                <a:cs typeface="Tahoma"/>
              </a:rPr>
              <a:t> </a:t>
            </a:r>
            <a:r>
              <a:rPr sz="1765" b="1" spc="-4" dirty="0">
                <a:solidFill>
                  <a:srgbClr val="7030A0"/>
                </a:solidFill>
                <a:latin typeface="微软雅黑" panose="020B0503020204020204" pitchFamily="34" charset="-122"/>
                <a:ea typeface="微软雅黑" panose="020B0503020204020204" pitchFamily="34" charset="-122"/>
                <a:cs typeface="Tahoma"/>
              </a:rPr>
              <a:t>Bytes </a:t>
            </a:r>
            <a:r>
              <a:rPr lang="zh-CN" altLang="en-US" sz="1765" b="1" spc="-4" dirty="0">
                <a:solidFill>
                  <a:srgbClr val="7030A0"/>
                </a:solidFill>
                <a:latin typeface="微软雅黑" panose="020B0503020204020204" pitchFamily="34" charset="-122"/>
                <a:ea typeface="微软雅黑" panose="020B0503020204020204" pitchFamily="34" charset="-122"/>
                <a:cs typeface="Tahoma"/>
              </a:rPr>
              <a:t>（每个虚拟页的页表项）</a:t>
            </a:r>
            <a:r>
              <a:rPr sz="1765" b="1" spc="101" dirty="0">
                <a:solidFill>
                  <a:srgbClr val="7030A0"/>
                </a:solidFill>
                <a:latin typeface="微软雅黑" panose="020B0503020204020204" pitchFamily="34" charset="-122"/>
                <a:ea typeface="微软雅黑" panose="020B0503020204020204" pitchFamily="34" charset="-122"/>
                <a:cs typeface="Times New Roman"/>
              </a:rPr>
              <a:t> </a:t>
            </a:r>
            <a:r>
              <a:rPr lang="en-US" altLang="zh-CN" sz="1765" b="1" spc="101" dirty="0">
                <a:solidFill>
                  <a:srgbClr val="7030A0"/>
                </a:solidFill>
                <a:latin typeface="微软雅黑" panose="020B0503020204020204" pitchFamily="34" charset="-122"/>
                <a:ea typeface="微软雅黑" panose="020B0503020204020204" pitchFamily="34" charset="-122"/>
                <a:cs typeface="Times New Roman"/>
              </a:rPr>
              <a:t>=</a:t>
            </a:r>
            <a:r>
              <a:rPr sz="1765" b="1" spc="-4" dirty="0">
                <a:solidFill>
                  <a:srgbClr val="7030A0"/>
                </a:solidFill>
                <a:latin typeface="微软雅黑" panose="020B0503020204020204" pitchFamily="34" charset="-122"/>
                <a:ea typeface="微软雅黑" panose="020B0503020204020204" pitchFamily="34" charset="-122"/>
                <a:cs typeface="Tahoma"/>
              </a:rPr>
              <a:t>4MB</a:t>
            </a:r>
            <a:r>
              <a:rPr lang="zh-CN" altLang="en-US" sz="1765" b="1" spc="-4" dirty="0">
                <a:solidFill>
                  <a:srgbClr val="7030A0"/>
                </a:solidFill>
                <a:latin typeface="微软雅黑" panose="020B0503020204020204" pitchFamily="34" charset="-122"/>
                <a:ea typeface="微软雅黑" panose="020B0503020204020204" pitchFamily="34" charset="-122"/>
                <a:cs typeface="Tahoma"/>
              </a:rPr>
              <a:t>（页表大小）</a:t>
            </a:r>
            <a:endParaRPr sz="1765" b="1" dirty="0">
              <a:solidFill>
                <a:srgbClr val="7030A0"/>
              </a:solidFill>
              <a:latin typeface="微软雅黑" panose="020B0503020204020204" pitchFamily="34" charset="-122"/>
              <a:ea typeface="微软雅黑" panose="020B0503020204020204" pitchFamily="34" charset="-122"/>
              <a:cs typeface="Tahoma"/>
            </a:endParaRPr>
          </a:p>
          <a:p>
            <a:pPr marL="313781" indent="-302575">
              <a:lnSpc>
                <a:spcPct val="150000"/>
              </a:lnSpc>
              <a:buChar char="•"/>
              <a:tabLst>
                <a:tab pos="313221" algn="l"/>
                <a:tab pos="313781" algn="l"/>
              </a:tabLst>
            </a:pPr>
            <a:r>
              <a:rPr lang="zh-CN" altLang="en-US" sz="2118" dirty="0">
                <a:solidFill>
                  <a:srgbClr val="030305"/>
                </a:solidFill>
                <a:latin typeface="微软雅黑" panose="020B0503020204020204" pitchFamily="34" charset="-122"/>
                <a:ea typeface="微软雅黑" panose="020B0503020204020204" pitchFamily="34" charset="-122"/>
                <a:cs typeface="Tahoma"/>
              </a:rPr>
              <a:t>如果页大小为</a:t>
            </a:r>
            <a:r>
              <a:rPr sz="2118" dirty="0">
                <a:solidFill>
                  <a:srgbClr val="030305"/>
                </a:solidFill>
                <a:latin typeface="微软雅黑" panose="020B0503020204020204" pitchFamily="34" charset="-122"/>
                <a:ea typeface="微软雅黑" panose="020B0503020204020204" pitchFamily="34" charset="-122"/>
                <a:cs typeface="Tahoma"/>
              </a:rPr>
              <a:t> 64KB </a:t>
            </a:r>
            <a:r>
              <a:rPr lang="zh-CN" altLang="en-US" sz="2118" dirty="0">
                <a:solidFill>
                  <a:srgbClr val="030305"/>
                </a:solidFill>
                <a:latin typeface="微软雅黑" panose="020B0503020204020204" pitchFamily="34" charset="-122"/>
                <a:ea typeface="微软雅黑" panose="020B0503020204020204" pitchFamily="34" charset="-122"/>
                <a:cs typeface="Tahoma"/>
              </a:rPr>
              <a:t>，页表多大</a:t>
            </a:r>
            <a:r>
              <a:rPr sz="2118" spc="-4" dirty="0">
                <a:solidFill>
                  <a:srgbClr val="030305"/>
                </a:solidFill>
                <a:latin typeface="微软雅黑" panose="020B0503020204020204" pitchFamily="34" charset="-122"/>
                <a:ea typeface="微软雅黑" panose="020B0503020204020204" pitchFamily="34" charset="-122"/>
                <a:cs typeface="Tahoma"/>
              </a:rPr>
              <a:t>?</a:t>
            </a:r>
            <a:r>
              <a:rPr lang="en-US" altLang="zh-CN" sz="2400" dirty="0">
                <a:solidFill>
                  <a:srgbClr val="030305"/>
                </a:solidFill>
                <a:latin typeface="微软雅黑" panose="020B0503020204020204" pitchFamily="34" charset="-122"/>
                <a:ea typeface="微软雅黑" panose="020B0503020204020204" pitchFamily="34" charset="-122"/>
                <a:cs typeface="Tahoma"/>
              </a:rPr>
              <a:t> </a:t>
            </a:r>
            <a:r>
              <a:rPr lang="en-US" altLang="zh-CN" sz="2000" dirty="0">
                <a:solidFill>
                  <a:srgbClr val="7030A0"/>
                </a:solidFill>
                <a:latin typeface="微软雅黑" panose="020B0503020204020204" pitchFamily="34" charset="-122"/>
                <a:ea typeface="微软雅黑" panose="020B0503020204020204" pitchFamily="34" charset="-122"/>
                <a:cs typeface="Tahoma"/>
              </a:rPr>
              <a:t>4GB</a:t>
            </a:r>
            <a:r>
              <a:rPr lang="en-US" altLang="zh-CN" sz="2000" spc="-4" dirty="0">
                <a:solidFill>
                  <a:srgbClr val="7030A0"/>
                </a:solidFill>
                <a:latin typeface="微软雅黑" panose="020B0503020204020204" pitchFamily="34" charset="-122"/>
                <a:ea typeface="微软雅黑" panose="020B0503020204020204" pitchFamily="34" charset="-122"/>
                <a:cs typeface="Tahoma"/>
              </a:rPr>
              <a:t> </a:t>
            </a:r>
            <a:r>
              <a:rPr lang="zh-CN" altLang="en-US" sz="2000" spc="-4" dirty="0">
                <a:solidFill>
                  <a:srgbClr val="7030A0"/>
                </a:solidFill>
                <a:latin typeface="微软雅黑" panose="020B0503020204020204" pitchFamily="34" charset="-122"/>
                <a:ea typeface="微软雅黑" panose="020B0503020204020204" pitchFamily="34" charset="-122"/>
                <a:cs typeface="Tahoma"/>
              </a:rPr>
              <a:t>*</a:t>
            </a:r>
            <a:r>
              <a:rPr lang="en-US" altLang="zh-CN" sz="2000" spc="-4" dirty="0">
                <a:solidFill>
                  <a:srgbClr val="7030A0"/>
                </a:solidFill>
                <a:latin typeface="微软雅黑" panose="020B0503020204020204" pitchFamily="34" charset="-122"/>
                <a:ea typeface="微软雅黑" panose="020B0503020204020204" pitchFamily="34" charset="-122"/>
                <a:cs typeface="Tahoma"/>
              </a:rPr>
              <a:t>4</a:t>
            </a:r>
            <a:r>
              <a:rPr lang="en-US" altLang="zh-CN" sz="2000" dirty="0">
                <a:solidFill>
                  <a:srgbClr val="7030A0"/>
                </a:solidFill>
                <a:latin typeface="微软雅黑" panose="020B0503020204020204" pitchFamily="34" charset="-122"/>
                <a:ea typeface="微软雅黑" panose="020B0503020204020204" pitchFamily="34" charset="-122"/>
                <a:cs typeface="Tahoma"/>
              </a:rPr>
              <a:t>/</a:t>
            </a:r>
            <a:r>
              <a:rPr lang="en-US" altLang="zh-CN" sz="2000" spc="-4" dirty="0">
                <a:solidFill>
                  <a:srgbClr val="7030A0"/>
                </a:solidFill>
                <a:latin typeface="微软雅黑" panose="020B0503020204020204" pitchFamily="34" charset="-122"/>
                <a:ea typeface="微软雅黑" panose="020B0503020204020204" pitchFamily="34" charset="-122"/>
                <a:cs typeface="Tahoma"/>
              </a:rPr>
              <a:t> 6</a:t>
            </a:r>
            <a:r>
              <a:rPr lang="en-US" altLang="zh-CN" sz="2000" dirty="0">
                <a:solidFill>
                  <a:srgbClr val="7030A0"/>
                </a:solidFill>
                <a:latin typeface="微软雅黑" panose="020B0503020204020204" pitchFamily="34" charset="-122"/>
                <a:ea typeface="微软雅黑" panose="020B0503020204020204" pitchFamily="34" charset="-122"/>
                <a:cs typeface="Tahoma"/>
              </a:rPr>
              <a:t>4KB =0.25MB</a:t>
            </a:r>
            <a:endParaRPr sz="2118" dirty="0">
              <a:solidFill>
                <a:srgbClr val="7030A0"/>
              </a:solidFill>
              <a:latin typeface="微软雅黑" panose="020B0503020204020204" pitchFamily="34" charset="-122"/>
              <a:ea typeface="微软雅黑" panose="020B0503020204020204" pitchFamily="34" charset="-122"/>
              <a:cs typeface="Tahoma"/>
            </a:endParaRPr>
          </a:p>
          <a:p>
            <a:pPr marL="313781" indent="-302575">
              <a:lnSpc>
                <a:spcPct val="150000"/>
              </a:lnSpc>
              <a:spcBef>
                <a:spcPts val="194"/>
              </a:spcBef>
              <a:buChar char="•"/>
              <a:tabLst>
                <a:tab pos="313221" algn="l"/>
                <a:tab pos="313781" algn="l"/>
              </a:tabLst>
            </a:pPr>
            <a:r>
              <a:rPr lang="zh-CN" altLang="en-US" sz="2118" dirty="0">
                <a:solidFill>
                  <a:srgbClr val="030305"/>
                </a:solidFill>
                <a:latin typeface="微软雅黑" panose="020B0503020204020204" pitchFamily="34" charset="-122"/>
                <a:ea typeface="微软雅黑" panose="020B0503020204020204" pitchFamily="34" charset="-122"/>
                <a:cs typeface="Tahoma"/>
              </a:rPr>
              <a:t>如果是</a:t>
            </a:r>
            <a:r>
              <a:rPr sz="2118" dirty="0">
                <a:solidFill>
                  <a:srgbClr val="030305"/>
                </a:solidFill>
                <a:latin typeface="微软雅黑" panose="020B0503020204020204" pitchFamily="34" charset="-122"/>
                <a:ea typeface="微软雅黑" panose="020B0503020204020204" pitchFamily="34" charset="-122"/>
                <a:cs typeface="Tahoma"/>
              </a:rPr>
              <a:t> </a:t>
            </a:r>
            <a:r>
              <a:rPr sz="2118" spc="-4" dirty="0">
                <a:solidFill>
                  <a:srgbClr val="030305"/>
                </a:solidFill>
                <a:latin typeface="微软雅黑" panose="020B0503020204020204" pitchFamily="34" charset="-122"/>
                <a:ea typeface="微软雅黑" panose="020B0503020204020204" pitchFamily="34" charset="-122"/>
                <a:cs typeface="Tahoma"/>
              </a:rPr>
              <a:t>64-bit</a:t>
            </a:r>
            <a:r>
              <a:rPr lang="en-US" altLang="zh-CN" sz="2118" spc="-4" dirty="0">
                <a:solidFill>
                  <a:srgbClr val="030305"/>
                </a:solidFill>
                <a:latin typeface="微软雅黑" panose="020B0503020204020204" pitchFamily="34" charset="-122"/>
                <a:ea typeface="微软雅黑" panose="020B0503020204020204" pitchFamily="34" charset="-122"/>
                <a:cs typeface="Tahoma"/>
              </a:rPr>
              <a:t> </a:t>
            </a:r>
            <a:r>
              <a:rPr lang="zh-CN" altLang="en-US" sz="2118" spc="-4" dirty="0">
                <a:solidFill>
                  <a:srgbClr val="030305"/>
                </a:solidFill>
                <a:latin typeface="微软雅黑" panose="020B0503020204020204" pitchFamily="34" charset="-122"/>
                <a:ea typeface="微软雅黑" panose="020B0503020204020204" pitchFamily="34" charset="-122"/>
                <a:cs typeface="Tahoma"/>
              </a:rPr>
              <a:t>机，页表多大</a:t>
            </a:r>
            <a:r>
              <a:rPr sz="2118" spc="-4" dirty="0">
                <a:solidFill>
                  <a:srgbClr val="030305"/>
                </a:solidFill>
                <a:latin typeface="微软雅黑" panose="020B0503020204020204" pitchFamily="34" charset="-122"/>
                <a:ea typeface="微软雅黑" panose="020B0503020204020204" pitchFamily="34" charset="-122"/>
                <a:cs typeface="Tahoma"/>
              </a:rPr>
              <a:t>?</a:t>
            </a:r>
            <a:endParaRPr sz="2118" dirty="0">
              <a:latin typeface="微软雅黑" panose="020B0503020204020204" pitchFamily="34" charset="-122"/>
              <a:ea typeface="微软雅黑" panose="020B0503020204020204" pitchFamily="34" charset="-122"/>
              <a:cs typeface="Tahoma"/>
            </a:endParaRPr>
          </a:p>
        </p:txBody>
      </p:sp>
      <p:sp>
        <p:nvSpPr>
          <p:cNvPr id="5" name="object 5"/>
          <p:cNvSpPr txBox="1"/>
          <p:nvPr/>
        </p:nvSpPr>
        <p:spPr>
          <a:xfrm>
            <a:off x="3697941" y="2823882"/>
            <a:ext cx="2151529" cy="257941"/>
          </a:xfrm>
          <a:prstGeom prst="rect">
            <a:avLst/>
          </a:prstGeom>
          <a:ln w="28574">
            <a:solidFill>
              <a:srgbClr val="000000"/>
            </a:solidFill>
          </a:ln>
        </p:spPr>
        <p:txBody>
          <a:bodyPr vert="horz" wrap="square" lIns="0" tIns="13447" rIns="0" bIns="0" rtlCol="0">
            <a:spAutoFit/>
          </a:bodyPr>
          <a:lstStyle/>
          <a:p>
            <a:pPr marL="416881">
              <a:spcBef>
                <a:spcPts val="106"/>
              </a:spcBef>
            </a:pPr>
            <a:r>
              <a:rPr sz="1588" spc="-4" dirty="0">
                <a:latin typeface="Arial"/>
                <a:cs typeface="Arial"/>
              </a:rPr>
              <a:t>POFS</a:t>
            </a:r>
            <a:r>
              <a:rPr sz="1588" spc="-18" dirty="0">
                <a:latin typeface="Arial"/>
                <a:cs typeface="Arial"/>
              </a:rPr>
              <a:t> </a:t>
            </a:r>
            <a:r>
              <a:rPr sz="1588" spc="-4" dirty="0">
                <a:latin typeface="Arial"/>
                <a:cs typeface="Arial"/>
              </a:rPr>
              <a:t>[12</a:t>
            </a:r>
            <a:r>
              <a:rPr sz="1588" spc="-18" dirty="0">
                <a:latin typeface="Arial"/>
                <a:cs typeface="Arial"/>
              </a:rPr>
              <a:t> </a:t>
            </a:r>
            <a:r>
              <a:rPr sz="1588" spc="-4" dirty="0">
                <a:latin typeface="Arial"/>
                <a:cs typeface="Arial"/>
              </a:rPr>
              <a:t>bits]</a:t>
            </a:r>
            <a:endParaRPr sz="1588">
              <a:latin typeface="Arial"/>
              <a:cs typeface="Arial"/>
            </a:endParaRPr>
          </a:p>
        </p:txBody>
      </p:sp>
      <p:sp>
        <p:nvSpPr>
          <p:cNvPr id="6" name="object 6"/>
          <p:cNvSpPr txBox="1"/>
          <p:nvPr/>
        </p:nvSpPr>
        <p:spPr>
          <a:xfrm>
            <a:off x="1546411" y="2823882"/>
            <a:ext cx="2151529" cy="257941"/>
          </a:xfrm>
          <a:prstGeom prst="rect">
            <a:avLst/>
          </a:prstGeom>
          <a:solidFill>
            <a:srgbClr val="F0DE94"/>
          </a:solidFill>
          <a:ln w="28574">
            <a:solidFill>
              <a:srgbClr val="000000"/>
            </a:solidFill>
          </a:ln>
        </p:spPr>
        <p:txBody>
          <a:bodyPr vert="horz" wrap="square" lIns="0" tIns="13447" rIns="0" bIns="0" rtlCol="0">
            <a:spAutoFit/>
          </a:bodyPr>
          <a:lstStyle/>
          <a:p>
            <a:pPr marL="495326">
              <a:spcBef>
                <a:spcPts val="106"/>
              </a:spcBef>
            </a:pPr>
            <a:r>
              <a:rPr sz="1588" dirty="0">
                <a:latin typeface="Arial"/>
                <a:cs typeface="Arial"/>
              </a:rPr>
              <a:t>VPN</a:t>
            </a:r>
            <a:r>
              <a:rPr sz="1588" spc="-22" dirty="0">
                <a:latin typeface="Arial"/>
                <a:cs typeface="Arial"/>
              </a:rPr>
              <a:t> </a:t>
            </a:r>
            <a:r>
              <a:rPr sz="1588" spc="-4" dirty="0">
                <a:latin typeface="Arial"/>
                <a:cs typeface="Arial"/>
              </a:rPr>
              <a:t>[20</a:t>
            </a:r>
            <a:r>
              <a:rPr sz="1588" spc="-18" dirty="0">
                <a:latin typeface="Arial"/>
                <a:cs typeface="Arial"/>
              </a:rPr>
              <a:t> </a:t>
            </a:r>
            <a:r>
              <a:rPr sz="1588" spc="-4" dirty="0">
                <a:latin typeface="Arial"/>
                <a:cs typeface="Arial"/>
              </a:rPr>
              <a:t>bits]</a:t>
            </a:r>
            <a:endParaRPr sz="1588">
              <a:latin typeface="Arial"/>
              <a:cs typeface="Arial"/>
            </a:endParaRPr>
          </a:p>
        </p:txBody>
      </p:sp>
      <p:sp>
        <p:nvSpPr>
          <p:cNvPr id="7" name="箭头: 右 6">
            <a:extLst>
              <a:ext uri="{FF2B5EF4-FFF2-40B4-BE49-F238E27FC236}">
                <a16:creationId xmlns:a16="http://schemas.microsoft.com/office/drawing/2014/main" id="{598BEC06-6500-4E5A-9ADD-A1057D1C0DDB}"/>
              </a:ext>
            </a:extLst>
          </p:cNvPr>
          <p:cNvSpPr/>
          <p:nvPr/>
        </p:nvSpPr>
        <p:spPr>
          <a:xfrm>
            <a:off x="5666439" y="3751616"/>
            <a:ext cx="330336" cy="14401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箭头: 右 7">
            <a:extLst>
              <a:ext uri="{FF2B5EF4-FFF2-40B4-BE49-F238E27FC236}">
                <a16:creationId xmlns:a16="http://schemas.microsoft.com/office/drawing/2014/main" id="{A62137AF-C3F8-4CD4-8446-E4045AB56FFD}"/>
              </a:ext>
            </a:extLst>
          </p:cNvPr>
          <p:cNvSpPr/>
          <p:nvPr/>
        </p:nvSpPr>
        <p:spPr>
          <a:xfrm>
            <a:off x="3275856" y="3751616"/>
            <a:ext cx="330336" cy="144016"/>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75396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249A27-595C-2B4A-8C05-14414721545F}"/>
              </a:ext>
            </a:extLst>
          </p:cNvPr>
          <p:cNvSpPr>
            <a:spLocks noGrp="1"/>
          </p:cNvSpPr>
          <p:nvPr>
            <p:ph idx="1"/>
          </p:nvPr>
        </p:nvSpPr>
        <p:spPr>
          <a:xfrm>
            <a:off x="249080" y="592067"/>
            <a:ext cx="8839200" cy="4888839"/>
          </a:xfrm>
        </p:spPr>
        <p:txBody>
          <a:bodyPr/>
          <a:lstStyle/>
          <a:p>
            <a:pPr>
              <a:buFont typeface="Wingdings" charset="0"/>
              <a:buChar char="n"/>
              <a:defRPr/>
            </a:pPr>
            <a:endParaRPr lang="en-US" dirty="0">
              <a:latin typeface="Tahoma" charset="0"/>
              <a:ea typeface="Tahoma" charset="0"/>
              <a:cs typeface="Tahoma" charset="0"/>
            </a:endParaRPr>
          </a:p>
          <a:p>
            <a:pPr>
              <a:buFont typeface="Wingdings" charset="0"/>
              <a:buChar char="n"/>
              <a:defRPr/>
            </a:pPr>
            <a:endParaRPr lang="en-US" dirty="0">
              <a:latin typeface="Tahoma" charset="0"/>
              <a:ea typeface="Tahoma" charset="0"/>
              <a:cs typeface="Tahoma" charset="0"/>
            </a:endParaRPr>
          </a:p>
          <a:p>
            <a:pPr>
              <a:buFont typeface="Wingdings" charset="0"/>
              <a:buChar char="n"/>
              <a:defRPr/>
            </a:pPr>
            <a:endParaRPr lang="en-US" dirty="0">
              <a:latin typeface="Tahoma" charset="0"/>
              <a:ea typeface="Tahoma" charset="0"/>
              <a:cs typeface="Tahoma" charset="0"/>
            </a:endParaRPr>
          </a:p>
          <a:p>
            <a:pPr>
              <a:buFont typeface="Wingdings" charset="0"/>
              <a:buChar char="n"/>
              <a:defRPr/>
            </a:pPr>
            <a:endParaRPr lang="en-US" dirty="0">
              <a:latin typeface="Tahoma" charset="0"/>
              <a:ea typeface="Tahoma" charset="0"/>
              <a:cs typeface="Tahoma" charset="0"/>
            </a:endParaRPr>
          </a:p>
          <a:p>
            <a:pPr>
              <a:buFont typeface="Wingdings" charset="0"/>
              <a:buChar char="n"/>
              <a:defRPr/>
            </a:pPr>
            <a:endParaRPr lang="en-US" dirty="0">
              <a:latin typeface="Tahoma" charset="0"/>
              <a:ea typeface="Tahoma" charset="0"/>
              <a:cs typeface="Tahoma" charset="0"/>
            </a:endParaRPr>
          </a:p>
          <a:p>
            <a:pPr>
              <a:buFont typeface="Wingdings" charset="0"/>
              <a:buChar char="n"/>
              <a:defRPr/>
            </a:pPr>
            <a:endParaRPr lang="en-US" dirty="0">
              <a:latin typeface="Tahoma" charset="0"/>
              <a:ea typeface="Tahoma" charset="0"/>
              <a:cs typeface="Tahoma" charset="0"/>
            </a:endParaRPr>
          </a:p>
          <a:p>
            <a:pPr>
              <a:buFont typeface="Wingdings" charset="0"/>
              <a:buChar char="n"/>
              <a:defRPr/>
            </a:pPr>
            <a:endParaRPr lang="en-US" dirty="0">
              <a:latin typeface="Tahoma" charset="0"/>
              <a:ea typeface="Tahoma" charset="0"/>
              <a:cs typeface="Tahoma" charset="0"/>
            </a:endParaRPr>
          </a:p>
          <a:p>
            <a:pPr marL="0" indent="0">
              <a:buFont typeface="Wingdings" charset="0"/>
              <a:buNone/>
              <a:defRPr/>
            </a:pPr>
            <a:endParaRPr lang="en-US" dirty="0">
              <a:latin typeface="Tahoma" charset="0"/>
              <a:ea typeface="Tahoma" charset="0"/>
              <a:cs typeface="Tahoma" charset="0"/>
            </a:endParaRPr>
          </a:p>
          <a:p>
            <a:pPr marL="0" indent="0">
              <a:buFont typeface="Wingdings" charset="0"/>
              <a:buNone/>
              <a:defRPr/>
            </a:pPr>
            <a:endParaRPr lang="en-US" b="1" dirty="0">
              <a:latin typeface="Tahoma" charset="0"/>
              <a:ea typeface="Tahoma" charset="0"/>
              <a:cs typeface="Tahoma" charset="0"/>
            </a:endParaRPr>
          </a:p>
          <a:p>
            <a:pPr marL="0" indent="0">
              <a:buFont typeface="Wingdings" charset="0"/>
              <a:buNone/>
              <a:defRPr/>
            </a:pPr>
            <a:endParaRPr lang="en-US" dirty="0">
              <a:latin typeface="Tahoma" charset="0"/>
              <a:ea typeface="Tahoma" charset="0"/>
              <a:cs typeface="Tahoma" charset="0"/>
            </a:endParaRPr>
          </a:p>
          <a:p>
            <a:pPr marL="0" indent="0">
              <a:buFont typeface="Wingdings" charset="0"/>
              <a:buNone/>
              <a:defRPr/>
            </a:pPr>
            <a:endParaRPr lang="en-US" dirty="0">
              <a:latin typeface="Tahoma" charset="0"/>
              <a:ea typeface="Tahoma" charset="0"/>
              <a:cs typeface="Tahoma" charset="0"/>
            </a:endParaRPr>
          </a:p>
          <a:p>
            <a:pPr>
              <a:buFont typeface="Wingdings" charset="0"/>
              <a:buChar char="n"/>
              <a:defRPr/>
            </a:pPr>
            <a:r>
              <a:rPr lang="zh-CN" altLang="en-US" dirty="0">
                <a:solidFill>
                  <a:srgbClr val="030305"/>
                </a:solidFill>
                <a:latin typeface="微软雅黑" panose="020B0503020204020204" pitchFamily="34" charset="-122"/>
                <a:ea typeface="微软雅黑" panose="020B0503020204020204" pitchFamily="34" charset="-122"/>
              </a:rPr>
              <a:t>如果是 </a:t>
            </a:r>
            <a:r>
              <a:rPr lang="en-US" altLang="zh-CN" spc="-4" dirty="0">
                <a:solidFill>
                  <a:srgbClr val="030305"/>
                </a:solidFill>
                <a:latin typeface="微软雅黑" panose="020B0503020204020204" pitchFamily="34" charset="-122"/>
                <a:ea typeface="微软雅黑" panose="020B0503020204020204" pitchFamily="34" charset="-122"/>
              </a:rPr>
              <a:t>64-bit </a:t>
            </a:r>
            <a:r>
              <a:rPr lang="zh-CN" altLang="en-US" spc="-4" dirty="0">
                <a:solidFill>
                  <a:srgbClr val="030305"/>
                </a:solidFill>
                <a:latin typeface="微软雅黑" panose="020B0503020204020204" pitchFamily="34" charset="-122"/>
                <a:ea typeface="微软雅黑" panose="020B0503020204020204" pitchFamily="34" charset="-122"/>
              </a:rPr>
              <a:t>机</a:t>
            </a:r>
            <a:r>
              <a:rPr lang="en-US" dirty="0">
                <a:latin typeface="Tahoma" charset="0"/>
                <a:ea typeface="Tahoma" charset="0"/>
                <a:cs typeface="Tahoma" charset="0"/>
              </a:rPr>
              <a:t>?</a:t>
            </a:r>
          </a:p>
          <a:p>
            <a:pPr>
              <a:defRPr/>
            </a:pPr>
            <a:r>
              <a:rPr lang="en-US" dirty="0">
                <a:latin typeface="Tahoma" charset="0"/>
                <a:ea typeface="Tahoma" charset="0"/>
                <a:cs typeface="Tahoma" charset="0"/>
              </a:rPr>
              <a:t>   </a:t>
            </a:r>
          </a:p>
          <a:p>
            <a:pPr>
              <a:defRPr/>
            </a:pPr>
            <a:r>
              <a:rPr lang="en-US" b="1" dirty="0">
                <a:latin typeface="Tahoma" charset="0"/>
                <a:ea typeface="Tahoma" charset="0"/>
                <a:cs typeface="Tahoma" charset="0"/>
              </a:rPr>
              <a:t>2</a:t>
            </a:r>
            <a:r>
              <a:rPr lang="en-US" b="1" baseline="30000" dirty="0">
                <a:latin typeface="Tahoma" charset="0"/>
                <a:ea typeface="Tahoma" charset="0"/>
                <a:cs typeface="Tahoma" charset="0"/>
              </a:rPr>
              <a:t>52</a:t>
            </a:r>
            <a:r>
              <a:rPr lang="en-US" b="1" dirty="0">
                <a:latin typeface="Tahoma" charset="0"/>
                <a:ea typeface="Tahoma" charset="0"/>
                <a:cs typeface="Tahoma" charset="0"/>
              </a:rPr>
              <a:t> entries x ~4 bytes </a:t>
            </a:r>
            <a:r>
              <a:rPr lang="en-US" b="1" dirty="0">
                <a:latin typeface="Tahoma" charset="0"/>
                <a:ea typeface="Tahoma" charset="0"/>
                <a:cs typeface="Tahoma" charset="0"/>
                <a:sym typeface="Symbol" charset="0"/>
              </a:rPr>
              <a:t></a:t>
            </a:r>
            <a:r>
              <a:rPr lang="en-US" b="1" dirty="0">
                <a:latin typeface="Tahoma" charset="0"/>
                <a:ea typeface="Tahoma" charset="0"/>
                <a:cs typeface="Tahoma" charset="0"/>
              </a:rPr>
              <a:t> 2</a:t>
            </a:r>
            <a:r>
              <a:rPr lang="en-US" b="1" baseline="30000" dirty="0">
                <a:latin typeface="Tahoma" charset="0"/>
                <a:ea typeface="Tahoma" charset="0"/>
                <a:cs typeface="Tahoma" charset="0"/>
              </a:rPr>
              <a:t>54</a:t>
            </a:r>
            <a:r>
              <a:rPr lang="en-US" b="1" dirty="0">
                <a:latin typeface="Tahoma" charset="0"/>
                <a:ea typeface="Tahoma" charset="0"/>
                <a:cs typeface="Tahoma" charset="0"/>
              </a:rPr>
              <a:t> bytes		</a:t>
            </a:r>
          </a:p>
          <a:p>
            <a:pPr>
              <a:buFont typeface="Wingdings" charset="0"/>
              <a:buNone/>
              <a:defRPr/>
            </a:pPr>
            <a:r>
              <a:rPr lang="en-US" dirty="0">
                <a:solidFill>
                  <a:srgbClr val="FF0000"/>
                </a:solidFill>
                <a:latin typeface="Tahoma" charset="0"/>
                <a:ea typeface="Tahoma" charset="0"/>
                <a:cs typeface="Tahoma" charset="0"/>
              </a:rPr>
              <a:t>		</a:t>
            </a:r>
            <a:endParaRPr lang="en-US" dirty="0">
              <a:latin typeface="Tahoma" charset="0"/>
              <a:ea typeface="Tahoma" charset="0"/>
              <a:cs typeface="Tahoma" charset="0"/>
            </a:endParaRPr>
          </a:p>
        </p:txBody>
      </p:sp>
      <p:sp>
        <p:nvSpPr>
          <p:cNvPr id="193539" name="Slide Number Placeholder 3">
            <a:extLst>
              <a:ext uri="{FF2B5EF4-FFF2-40B4-BE49-F238E27FC236}">
                <a16:creationId xmlns:a16="http://schemas.microsoft.com/office/drawing/2014/main" id="{49A3D937-16CD-5B4B-9ADE-27BAB17F2BD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sp>
        <p:nvSpPr>
          <p:cNvPr id="193540" name="Rectangle 4">
            <a:extLst>
              <a:ext uri="{FF2B5EF4-FFF2-40B4-BE49-F238E27FC236}">
                <a16:creationId xmlns:a16="http://schemas.microsoft.com/office/drawing/2014/main" id="{6CB1376E-F8CF-0B4D-87C0-9B90898FA712}"/>
              </a:ext>
            </a:extLst>
          </p:cNvPr>
          <p:cNvSpPr>
            <a:spLocks noChangeArrowheads="1"/>
          </p:cNvSpPr>
          <p:nvPr/>
        </p:nvSpPr>
        <p:spPr bwMode="auto">
          <a:xfrm>
            <a:off x="1139750" y="1524198"/>
            <a:ext cx="3962400" cy="381000"/>
          </a:xfrm>
          <a:prstGeom prst="rect">
            <a:avLst/>
          </a:prstGeom>
          <a:solidFill>
            <a:srgbClr val="C0C0C0"/>
          </a:solidFill>
          <a:ln w="19050">
            <a:solidFill>
              <a:schemeClr val="bg2"/>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VPN</a:t>
            </a:r>
          </a:p>
        </p:txBody>
      </p:sp>
      <p:sp>
        <p:nvSpPr>
          <p:cNvPr id="193541" name="Rectangle 5">
            <a:extLst>
              <a:ext uri="{FF2B5EF4-FFF2-40B4-BE49-F238E27FC236}">
                <a16:creationId xmlns:a16="http://schemas.microsoft.com/office/drawing/2014/main" id="{222BEB6E-EA84-7F42-8B5D-F341636C4BA6}"/>
              </a:ext>
            </a:extLst>
          </p:cNvPr>
          <p:cNvSpPr>
            <a:spLocks noChangeArrowheads="1"/>
          </p:cNvSpPr>
          <p:nvPr/>
        </p:nvSpPr>
        <p:spPr bwMode="auto">
          <a:xfrm>
            <a:off x="5025950" y="1524198"/>
            <a:ext cx="1752600" cy="381000"/>
          </a:xfrm>
          <a:prstGeom prst="rect">
            <a:avLst/>
          </a:prstGeom>
          <a:solidFill>
            <a:srgbClr val="C0C0C0"/>
          </a:solidFill>
          <a:ln w="19050">
            <a:solidFill>
              <a:schemeClr val="bg2"/>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mn-cs"/>
              </a:rPr>
              <a:t>Page Offset</a:t>
            </a:r>
          </a:p>
        </p:txBody>
      </p:sp>
      <p:sp>
        <p:nvSpPr>
          <p:cNvPr id="193542" name="Rectangle 6">
            <a:extLst>
              <a:ext uri="{FF2B5EF4-FFF2-40B4-BE49-F238E27FC236}">
                <a16:creationId xmlns:a16="http://schemas.microsoft.com/office/drawing/2014/main" id="{C22300A3-FDE0-CF46-82C0-3456540157D0}"/>
              </a:ext>
            </a:extLst>
          </p:cNvPr>
          <p:cNvSpPr>
            <a:spLocks noChangeArrowheads="1"/>
          </p:cNvSpPr>
          <p:nvPr/>
        </p:nvSpPr>
        <p:spPr bwMode="auto">
          <a:xfrm>
            <a:off x="2478013" y="2667198"/>
            <a:ext cx="1295400" cy="1447800"/>
          </a:xfrm>
          <a:prstGeom prst="rect">
            <a:avLst/>
          </a:prstGeom>
          <a:solidFill>
            <a:schemeClr val="bg1"/>
          </a:solidFill>
          <a:ln w="1905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page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table</a:t>
            </a:r>
          </a:p>
        </p:txBody>
      </p:sp>
      <p:sp>
        <p:nvSpPr>
          <p:cNvPr id="193543" name="Oval 7">
            <a:extLst>
              <a:ext uri="{FF2B5EF4-FFF2-40B4-BE49-F238E27FC236}">
                <a16:creationId xmlns:a16="http://schemas.microsoft.com/office/drawing/2014/main" id="{E9C76368-6AE1-8444-A3BE-8275C30101BB}"/>
              </a:ext>
            </a:extLst>
          </p:cNvPr>
          <p:cNvSpPr>
            <a:spLocks noChangeArrowheads="1"/>
          </p:cNvSpPr>
          <p:nvPr/>
        </p:nvSpPr>
        <p:spPr bwMode="auto">
          <a:xfrm>
            <a:off x="5364088" y="2852936"/>
            <a:ext cx="1066800" cy="1066800"/>
          </a:xfrm>
          <a:prstGeom prst="ellipse">
            <a:avLst/>
          </a:prstGeom>
          <a:solidFill>
            <a:schemeClr val="bg1"/>
          </a:solidFill>
          <a:ln w="19050">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concat</a:t>
            </a:r>
          </a:p>
        </p:txBody>
      </p:sp>
      <p:sp>
        <p:nvSpPr>
          <p:cNvPr id="193544" name="Rectangle 8">
            <a:extLst>
              <a:ext uri="{FF2B5EF4-FFF2-40B4-BE49-F238E27FC236}">
                <a16:creationId xmlns:a16="http://schemas.microsoft.com/office/drawing/2014/main" id="{16A911AE-5583-9046-8349-6663DD9044F5}"/>
              </a:ext>
            </a:extLst>
          </p:cNvPr>
          <p:cNvSpPr>
            <a:spLocks noChangeArrowheads="1"/>
          </p:cNvSpPr>
          <p:nvPr/>
        </p:nvSpPr>
        <p:spPr bwMode="auto">
          <a:xfrm>
            <a:off x="7664375" y="3187898"/>
            <a:ext cx="447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PA</a:t>
            </a:r>
          </a:p>
        </p:txBody>
      </p:sp>
      <p:grpSp>
        <p:nvGrpSpPr>
          <p:cNvPr id="193545" name="Group 9">
            <a:extLst>
              <a:ext uri="{FF2B5EF4-FFF2-40B4-BE49-F238E27FC236}">
                <a16:creationId xmlns:a16="http://schemas.microsoft.com/office/drawing/2014/main" id="{7034847C-C415-4246-8F64-D3FEC2B1F854}"/>
              </a:ext>
            </a:extLst>
          </p:cNvPr>
          <p:cNvGrpSpPr>
            <a:grpSpLocks/>
          </p:cNvGrpSpPr>
          <p:nvPr/>
        </p:nvGrpSpPr>
        <p:grpSpPr bwMode="auto">
          <a:xfrm>
            <a:off x="1143000" y="838200"/>
            <a:ext cx="5638800" cy="679450"/>
            <a:chOff x="3648" y="820"/>
            <a:chExt cx="1056" cy="428"/>
          </a:xfrm>
        </p:grpSpPr>
        <p:sp>
          <p:nvSpPr>
            <p:cNvPr id="193558" name="AutoShape 10">
              <a:extLst>
                <a:ext uri="{FF2B5EF4-FFF2-40B4-BE49-F238E27FC236}">
                  <a16:creationId xmlns:a16="http://schemas.microsoft.com/office/drawing/2014/main" id="{44B65D07-8708-284F-AEB0-63EE0DF2A425}"/>
                </a:ext>
              </a:extLst>
            </p:cNvPr>
            <p:cNvSpPr>
              <a:spLocks/>
            </p:cNvSpPr>
            <p:nvPr/>
          </p:nvSpPr>
          <p:spPr bwMode="auto">
            <a:xfrm rot="5400000">
              <a:off x="4104" y="648"/>
              <a:ext cx="144" cy="1056"/>
            </a:xfrm>
            <a:prstGeom prst="leftBrace">
              <a:avLst>
                <a:gd name="adj1" fmla="val 61111"/>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3559" name="Text Box 11">
              <a:extLst>
                <a:ext uri="{FF2B5EF4-FFF2-40B4-BE49-F238E27FC236}">
                  <a16:creationId xmlns:a16="http://schemas.microsoft.com/office/drawing/2014/main" id="{6880690E-7C67-8C47-926B-D5C79C7CA1FE}"/>
                </a:ext>
              </a:extLst>
            </p:cNvPr>
            <p:cNvSpPr txBox="1">
              <a:spLocks noChangeArrowheads="1"/>
            </p:cNvSpPr>
            <p:nvPr/>
          </p:nvSpPr>
          <p:spPr bwMode="auto">
            <a:xfrm>
              <a:off x="4079" y="820"/>
              <a:ext cx="17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64-bit</a:t>
              </a:r>
            </a:p>
          </p:txBody>
        </p:sp>
      </p:grpSp>
      <p:cxnSp>
        <p:nvCxnSpPr>
          <p:cNvPr id="193546" name="AutoShape 12">
            <a:extLst>
              <a:ext uri="{FF2B5EF4-FFF2-40B4-BE49-F238E27FC236}">
                <a16:creationId xmlns:a16="http://schemas.microsoft.com/office/drawing/2014/main" id="{3564D224-498D-F047-8A1D-21109D4828FF}"/>
              </a:ext>
            </a:extLst>
          </p:cNvPr>
          <p:cNvCxnSpPr>
            <a:cxnSpLocks noChangeShapeType="1"/>
            <a:stCxn id="193540" idx="2"/>
            <a:endCxn id="193542" idx="0"/>
          </p:cNvCxnSpPr>
          <p:nvPr/>
        </p:nvCxnSpPr>
        <p:spPr bwMode="auto">
          <a:xfrm rot="16200000" flipH="1">
            <a:off x="2751857" y="2283816"/>
            <a:ext cx="742950" cy="4763"/>
          </a:xfrm>
          <a:prstGeom prst="bentConnector3">
            <a:avLst>
              <a:gd name="adj1" fmla="val 50000"/>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93547" name="AutoShape 13">
            <a:extLst>
              <a:ext uri="{FF2B5EF4-FFF2-40B4-BE49-F238E27FC236}">
                <a16:creationId xmlns:a16="http://schemas.microsoft.com/office/drawing/2014/main" id="{06AEEFF6-CC23-6E42-BD87-6D912F9147C8}"/>
              </a:ext>
            </a:extLst>
          </p:cNvPr>
          <p:cNvCxnSpPr>
            <a:cxnSpLocks noChangeShapeType="1"/>
            <a:stCxn id="193541" idx="2"/>
            <a:endCxn id="193543" idx="0"/>
          </p:cNvCxnSpPr>
          <p:nvPr/>
        </p:nvCxnSpPr>
        <p:spPr bwMode="auto">
          <a:xfrm rot="5400000">
            <a:off x="5435525" y="2376686"/>
            <a:ext cx="928688" cy="4762"/>
          </a:xfrm>
          <a:prstGeom prst="bentConnector3">
            <a:avLst>
              <a:gd name="adj1" fmla="val 49917"/>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93548" name="AutoShape 14">
            <a:extLst>
              <a:ext uri="{FF2B5EF4-FFF2-40B4-BE49-F238E27FC236}">
                <a16:creationId xmlns:a16="http://schemas.microsoft.com/office/drawing/2014/main" id="{316DE5D9-09AA-3D46-A37C-374C901E22A6}"/>
              </a:ext>
            </a:extLst>
          </p:cNvPr>
          <p:cNvCxnSpPr>
            <a:cxnSpLocks noChangeShapeType="1"/>
            <a:stCxn id="193542" idx="3"/>
            <a:endCxn id="193543" idx="2"/>
          </p:cNvCxnSpPr>
          <p:nvPr/>
        </p:nvCxnSpPr>
        <p:spPr bwMode="auto">
          <a:xfrm flipV="1">
            <a:off x="3782938" y="3386336"/>
            <a:ext cx="1571625" cy="4762"/>
          </a:xfrm>
          <a:prstGeom prst="bentConnector3">
            <a:avLst>
              <a:gd name="adj1" fmla="val 50000"/>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93549" name="AutoShape 15">
            <a:extLst>
              <a:ext uri="{FF2B5EF4-FFF2-40B4-BE49-F238E27FC236}">
                <a16:creationId xmlns:a16="http://schemas.microsoft.com/office/drawing/2014/main" id="{7E02B447-7AAC-D445-8DC7-FA83BD73D681}"/>
              </a:ext>
            </a:extLst>
          </p:cNvPr>
          <p:cNvCxnSpPr>
            <a:cxnSpLocks noChangeShapeType="1"/>
            <a:stCxn id="193543" idx="6"/>
            <a:endCxn id="193544" idx="1"/>
          </p:cNvCxnSpPr>
          <p:nvPr/>
        </p:nvCxnSpPr>
        <p:spPr bwMode="auto">
          <a:xfrm>
            <a:off x="6430888" y="3386336"/>
            <a:ext cx="1233487" cy="1587"/>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3550" name="Line 16">
            <a:extLst>
              <a:ext uri="{FF2B5EF4-FFF2-40B4-BE49-F238E27FC236}">
                <a16:creationId xmlns:a16="http://schemas.microsoft.com/office/drawing/2014/main" id="{48ACC37E-A840-3041-A5A9-B717F086921A}"/>
              </a:ext>
            </a:extLst>
          </p:cNvPr>
          <p:cNvSpPr>
            <a:spLocks noChangeShapeType="1"/>
          </p:cNvSpPr>
          <p:nvPr/>
        </p:nvSpPr>
        <p:spPr bwMode="auto">
          <a:xfrm flipV="1">
            <a:off x="4340150" y="3276798"/>
            <a:ext cx="762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3551" name="Line 17">
            <a:extLst>
              <a:ext uri="{FF2B5EF4-FFF2-40B4-BE49-F238E27FC236}">
                <a16:creationId xmlns:a16="http://schemas.microsoft.com/office/drawing/2014/main" id="{E6A3EBBC-FD9B-074C-9C0C-41AE99DF5D18}"/>
              </a:ext>
            </a:extLst>
          </p:cNvPr>
          <p:cNvSpPr>
            <a:spLocks noChangeShapeType="1"/>
          </p:cNvSpPr>
          <p:nvPr/>
        </p:nvSpPr>
        <p:spPr bwMode="auto">
          <a:xfrm flipV="1">
            <a:off x="6930950" y="3276798"/>
            <a:ext cx="762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3552" name="Line 18">
            <a:extLst>
              <a:ext uri="{FF2B5EF4-FFF2-40B4-BE49-F238E27FC236}">
                <a16:creationId xmlns:a16="http://schemas.microsoft.com/office/drawing/2014/main" id="{E5A50608-C21F-174D-B02F-647EA0D3DC38}"/>
              </a:ext>
            </a:extLst>
          </p:cNvPr>
          <p:cNvSpPr>
            <a:spLocks noChangeShapeType="1"/>
          </p:cNvSpPr>
          <p:nvPr/>
        </p:nvSpPr>
        <p:spPr bwMode="auto">
          <a:xfrm rot="5400000" flipH="1" flipV="1">
            <a:off x="5864150" y="2133798"/>
            <a:ext cx="762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3553" name="Line 19">
            <a:extLst>
              <a:ext uri="{FF2B5EF4-FFF2-40B4-BE49-F238E27FC236}">
                <a16:creationId xmlns:a16="http://schemas.microsoft.com/office/drawing/2014/main" id="{207BFCBD-48C6-254B-9F7A-B234245FC2A4}"/>
              </a:ext>
            </a:extLst>
          </p:cNvPr>
          <p:cNvSpPr>
            <a:spLocks noChangeShapeType="1"/>
          </p:cNvSpPr>
          <p:nvPr/>
        </p:nvSpPr>
        <p:spPr bwMode="auto">
          <a:xfrm rot="5400000" flipH="1" flipV="1">
            <a:off x="3092375" y="2133798"/>
            <a:ext cx="7620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3554" name="Text Box 20">
            <a:extLst>
              <a:ext uri="{FF2B5EF4-FFF2-40B4-BE49-F238E27FC236}">
                <a16:creationId xmlns:a16="http://schemas.microsoft.com/office/drawing/2014/main" id="{71849F22-E937-7448-B67F-A8AAD2EDFD5E}"/>
              </a:ext>
            </a:extLst>
          </p:cNvPr>
          <p:cNvSpPr txBox="1">
            <a:spLocks noChangeArrowheads="1"/>
          </p:cNvSpPr>
          <p:nvPr/>
        </p:nvSpPr>
        <p:spPr bwMode="auto">
          <a:xfrm>
            <a:off x="5951463" y="1987748"/>
            <a:ext cx="925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12-bit</a:t>
            </a:r>
          </a:p>
        </p:txBody>
      </p:sp>
      <p:sp>
        <p:nvSpPr>
          <p:cNvPr id="193555" name="Text Box 21">
            <a:extLst>
              <a:ext uri="{FF2B5EF4-FFF2-40B4-BE49-F238E27FC236}">
                <a16:creationId xmlns:a16="http://schemas.microsoft.com/office/drawing/2014/main" id="{94A90841-21AA-A54E-9CD7-6AC0C26ABEBB}"/>
              </a:ext>
            </a:extLst>
          </p:cNvPr>
          <p:cNvSpPr txBox="1">
            <a:spLocks noChangeArrowheads="1"/>
          </p:cNvSpPr>
          <p:nvPr/>
        </p:nvSpPr>
        <p:spPr bwMode="auto">
          <a:xfrm>
            <a:off x="3209850" y="1987748"/>
            <a:ext cx="923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52-bit</a:t>
            </a:r>
          </a:p>
        </p:txBody>
      </p:sp>
      <p:sp>
        <p:nvSpPr>
          <p:cNvPr id="193556" name="Text Box 22">
            <a:extLst>
              <a:ext uri="{FF2B5EF4-FFF2-40B4-BE49-F238E27FC236}">
                <a16:creationId xmlns:a16="http://schemas.microsoft.com/office/drawing/2014/main" id="{9E315544-04DF-0244-9B17-58C841E3D135}"/>
              </a:ext>
            </a:extLst>
          </p:cNvPr>
          <p:cNvSpPr txBox="1">
            <a:spLocks noChangeArrowheads="1"/>
          </p:cNvSpPr>
          <p:nvPr/>
        </p:nvSpPr>
        <p:spPr bwMode="auto">
          <a:xfrm>
            <a:off x="3895650" y="3435548"/>
            <a:ext cx="923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28-bit</a:t>
            </a:r>
          </a:p>
        </p:txBody>
      </p:sp>
      <p:sp>
        <p:nvSpPr>
          <p:cNvPr id="193557" name="Text Box 23">
            <a:extLst>
              <a:ext uri="{FF2B5EF4-FFF2-40B4-BE49-F238E27FC236}">
                <a16:creationId xmlns:a16="http://schemas.microsoft.com/office/drawing/2014/main" id="{1CE4575E-840B-3E4E-A5F5-63DD312E57DE}"/>
              </a:ext>
            </a:extLst>
          </p:cNvPr>
          <p:cNvSpPr txBox="1">
            <a:spLocks noChangeArrowheads="1"/>
          </p:cNvSpPr>
          <p:nvPr/>
        </p:nvSpPr>
        <p:spPr bwMode="auto">
          <a:xfrm>
            <a:off x="6529313" y="3435548"/>
            <a:ext cx="923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rPr>
              <a:t>40-bit</a:t>
            </a:r>
          </a:p>
        </p:txBody>
      </p:sp>
      <p:sp>
        <p:nvSpPr>
          <p:cNvPr id="27" name="object 2">
            <a:extLst>
              <a:ext uri="{FF2B5EF4-FFF2-40B4-BE49-F238E27FC236}">
                <a16:creationId xmlns:a16="http://schemas.microsoft.com/office/drawing/2014/main" id="{A921CFB3-BCCB-4491-A53F-365DA9D38335}"/>
              </a:ext>
            </a:extLst>
          </p:cNvPr>
          <p:cNvSpPr txBox="1">
            <a:spLocks noGrp="1"/>
          </p:cNvSpPr>
          <p:nvPr>
            <p:ph type="title"/>
          </p:nvPr>
        </p:nvSpPr>
        <p:spPr>
          <a:xfrm>
            <a:off x="703950" y="333324"/>
            <a:ext cx="6866149" cy="442203"/>
          </a:xfrm>
          <a:prstGeom prst="rect">
            <a:avLst/>
          </a:prstGeom>
        </p:spPr>
        <p:txBody>
          <a:bodyPr vert="horz" wrap="square" lIns="0" tIns="11206" rIns="0" bIns="0" rtlCol="0">
            <a:spAutoFit/>
          </a:bodyPr>
          <a:lstStyle/>
          <a:p>
            <a:pPr marL="11206">
              <a:spcBef>
                <a:spcPts val="88"/>
              </a:spcBef>
              <a:tabLst>
                <a:tab pos="7541401" algn="l"/>
              </a:tabLst>
            </a:pPr>
            <a:r>
              <a:rPr sz="2800" b="1" u="none" dirty="0">
                <a:latin typeface="微软雅黑" panose="020B0503020204020204" pitchFamily="34" charset="-122"/>
                <a:ea typeface="微软雅黑" panose="020B0503020204020204" pitchFamily="34" charset="-122"/>
              </a:rPr>
              <a:t> </a:t>
            </a:r>
            <a:r>
              <a:rPr lang="zh-CN" altLang="en-US" sz="2800" b="1" u="none" dirty="0">
                <a:latin typeface="微软雅黑" panose="020B0503020204020204" pitchFamily="34" charset="-122"/>
                <a:ea typeface="微软雅黑" panose="020B0503020204020204" pitchFamily="34" charset="-122"/>
              </a:rPr>
              <a:t>页表大小 </a:t>
            </a:r>
            <a:r>
              <a:rPr sz="2800" b="1" u="none" dirty="0">
                <a:solidFill>
                  <a:srgbClr val="C00000"/>
                </a:solidFill>
                <a:latin typeface="微软雅黑" panose="020B0503020204020204" pitchFamily="34" charset="-122"/>
                <a:ea typeface="微软雅黑" panose="020B0503020204020204" pitchFamily="34" charset="-122"/>
                <a:cs typeface="+mn-cs"/>
              </a:rPr>
              <a:t>Page Table Siz</a:t>
            </a:r>
            <a:r>
              <a:rPr lang="en-US" sz="2800" b="1" u="none" dirty="0">
                <a:solidFill>
                  <a:srgbClr val="C00000"/>
                </a:solidFill>
                <a:latin typeface="微软雅黑" panose="020B0503020204020204" pitchFamily="34" charset="-122"/>
                <a:ea typeface="微软雅黑" panose="020B0503020204020204" pitchFamily="34" charset="-122"/>
                <a:cs typeface="+mn-cs"/>
              </a:rPr>
              <a:t>e</a:t>
            </a:r>
            <a:endParaRPr sz="2800" b="1" u="none" dirty="0">
              <a:solidFill>
                <a:srgbClr val="C00000"/>
              </a:solidFill>
              <a:latin typeface="微软雅黑" panose="020B0503020204020204" pitchFamily="34" charset="-122"/>
              <a:ea typeface="微软雅黑" panose="020B0503020204020204" pitchFamily="34" charset="-122"/>
              <a:cs typeface="+mn-cs"/>
            </a:endParaRPr>
          </a:p>
        </p:txBody>
      </p:sp>
      <p:sp>
        <p:nvSpPr>
          <p:cNvPr id="5" name="矩形 4">
            <a:extLst>
              <a:ext uri="{FF2B5EF4-FFF2-40B4-BE49-F238E27FC236}">
                <a16:creationId xmlns:a16="http://schemas.microsoft.com/office/drawing/2014/main" id="{B9F08FF1-8006-4DD5-8702-05417131C023}"/>
              </a:ext>
            </a:extLst>
          </p:cNvPr>
          <p:cNvSpPr/>
          <p:nvPr/>
        </p:nvSpPr>
        <p:spPr>
          <a:xfrm>
            <a:off x="245830" y="5259286"/>
            <a:ext cx="7642382" cy="1461426"/>
          </a:xfrm>
          <a:prstGeom prst="rect">
            <a:avLst/>
          </a:prstGeom>
        </p:spPr>
        <p:txBody>
          <a:bodyPr wrap="square">
            <a:spAutoFit/>
          </a:bodyPr>
          <a:lstStyle/>
          <a:p>
            <a:pPr marL="313781" indent="-302575">
              <a:lnSpc>
                <a:spcPct val="150000"/>
              </a:lnSpc>
              <a:spcBef>
                <a:spcPts val="282"/>
              </a:spcBef>
              <a:buChar char="•"/>
              <a:tabLst>
                <a:tab pos="313221" algn="l"/>
                <a:tab pos="313781" algn="l"/>
              </a:tabLst>
            </a:pPr>
            <a:r>
              <a:rPr lang="zh-CN" altLang="en-US" sz="2000" spc="-4" dirty="0">
                <a:solidFill>
                  <a:srgbClr val="030305"/>
                </a:solidFill>
                <a:latin typeface="微软雅黑" panose="020B0503020204020204" pitchFamily="34" charset="-122"/>
                <a:ea typeface="微软雅黑" panose="020B0503020204020204" pitchFamily="34" charset="-122"/>
                <a:cs typeface="Tahoma"/>
              </a:rPr>
              <a:t>页表将变得非常大，要采取措施降低页表大小</a:t>
            </a:r>
            <a:endParaRPr lang="en-US" altLang="zh-CN" sz="2000" spc="-4" dirty="0">
              <a:solidFill>
                <a:srgbClr val="030305"/>
              </a:solidFill>
              <a:latin typeface="微软雅黑" panose="020B0503020204020204" pitchFamily="34" charset="-122"/>
              <a:ea typeface="微软雅黑" panose="020B0503020204020204" pitchFamily="34" charset="-122"/>
              <a:cs typeface="Tahoma"/>
            </a:endParaRPr>
          </a:p>
          <a:p>
            <a:pPr marL="313781" indent="-302575">
              <a:lnSpc>
                <a:spcPct val="150000"/>
              </a:lnSpc>
              <a:spcBef>
                <a:spcPts val="282"/>
              </a:spcBef>
              <a:buChar char="•"/>
              <a:tabLst>
                <a:tab pos="313221" algn="l"/>
                <a:tab pos="313781" algn="l"/>
              </a:tabLst>
            </a:pPr>
            <a:r>
              <a:rPr lang="zh-CN" altLang="en-US" sz="2000" spc="-4" dirty="0">
                <a:solidFill>
                  <a:srgbClr val="030305"/>
                </a:solidFill>
                <a:latin typeface="微软雅黑" panose="020B0503020204020204" pitchFamily="34" charset="-122"/>
                <a:ea typeface="微软雅黑" panose="020B0503020204020204" pitchFamily="34" charset="-122"/>
                <a:cs typeface="Tahoma"/>
              </a:rPr>
              <a:t>想法：以分层的方式组织页表，这样物理内存中只需要一个小的第一级页表</a:t>
            </a:r>
            <a:endParaRPr lang="zh-CN" altLang="en-US" sz="2000" dirty="0">
              <a:latin typeface="微软雅黑" panose="020B0503020204020204" pitchFamily="34" charset="-122"/>
              <a:ea typeface="微软雅黑" panose="020B0503020204020204" pitchFamily="34" charset="-122"/>
              <a:cs typeface="Tahoma"/>
            </a:endParaRPr>
          </a:p>
        </p:txBody>
      </p:sp>
    </p:spTree>
    <p:extLst>
      <p:ext uri="{BB962C8B-B14F-4D97-AF65-F5344CB8AC3E}">
        <p14:creationId xmlns:p14="http://schemas.microsoft.com/office/powerpoint/2010/main" val="226044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985620" y="377902"/>
            <a:ext cx="5223510" cy="502382"/>
          </a:xfrm>
          <a:prstGeom prst="rect">
            <a:avLst/>
          </a:prstGeom>
        </p:spPr>
        <p:txBody>
          <a:bodyPr vert="horz" wrap="square" lIns="0" tIns="13335" rIns="0" bIns="0" rtlCol="0">
            <a:spAutoFit/>
          </a:bodyPr>
          <a:lstStyle/>
          <a:p>
            <a:pPr marL="12700">
              <a:spcBef>
                <a:spcPts val="105"/>
              </a:spcBef>
            </a:pPr>
            <a:r>
              <a:rPr sz="3200" b="1" dirty="0">
                <a:solidFill>
                  <a:srgbClr val="C00000"/>
                </a:solidFill>
                <a:latin typeface="+mn-lt"/>
                <a:ea typeface="+mn-ea"/>
                <a:cs typeface="+mn-cs"/>
              </a:rPr>
              <a:t>Multi-level Page Tables</a:t>
            </a:r>
          </a:p>
        </p:txBody>
      </p:sp>
      <p:sp>
        <p:nvSpPr>
          <p:cNvPr id="6" name="object 6"/>
          <p:cNvSpPr txBox="1"/>
          <p:nvPr/>
        </p:nvSpPr>
        <p:spPr>
          <a:xfrm>
            <a:off x="517525" y="980043"/>
            <a:ext cx="6661784" cy="691856"/>
          </a:xfrm>
          <a:prstGeom prst="rect">
            <a:avLst/>
          </a:prstGeom>
        </p:spPr>
        <p:txBody>
          <a:bodyPr vert="horz" wrap="square" lIns="0" tIns="73025" rIns="0" bIns="0" rtlCol="0">
            <a:spAutoFit/>
          </a:bodyPr>
          <a:lstStyle/>
          <a:p>
            <a:pPr marL="355600" indent="-342900">
              <a:lnSpc>
                <a:spcPct val="100000"/>
              </a:lnSpc>
              <a:spcBef>
                <a:spcPts val="575"/>
              </a:spcBef>
              <a:buFont typeface="Arial"/>
              <a:buChar char="•"/>
              <a:tabLst>
                <a:tab pos="354965" algn="l"/>
                <a:tab pos="355600" algn="l"/>
              </a:tabLst>
            </a:pPr>
            <a:r>
              <a:rPr lang="en-US" altLang="zh-CN" dirty="0">
                <a:latin typeface="微软雅黑" panose="020B0503020204020204" pitchFamily="34" charset="-122"/>
                <a:ea typeface="微软雅黑" panose="020B0503020204020204" pitchFamily="34" charset="-122"/>
              </a:rPr>
              <a:t>VPN</a:t>
            </a:r>
            <a:r>
              <a:rPr lang="zh-CN" altLang="en-US" dirty="0">
                <a:latin typeface="微软雅黑" panose="020B0503020204020204" pitchFamily="34" charset="-122"/>
                <a:ea typeface="微软雅黑" panose="020B0503020204020204" pitchFamily="34" charset="-122"/>
              </a:rPr>
              <a:t>被分解成字段来索引页表的每一级</a:t>
            </a:r>
            <a:endParaRPr sz="2000" dirty="0">
              <a:latin typeface="微软雅黑" panose="020B0503020204020204" pitchFamily="34" charset="-122"/>
              <a:ea typeface="微软雅黑" panose="020B0503020204020204" pitchFamily="34" charset="-122"/>
              <a:cs typeface="Calibri"/>
            </a:endParaRPr>
          </a:p>
          <a:p>
            <a:pPr marL="355600" indent="-342900">
              <a:lnSpc>
                <a:spcPct val="100000"/>
              </a:lnSpc>
              <a:spcBef>
                <a:spcPts val="480"/>
              </a:spcBef>
              <a:buFont typeface="Arial"/>
              <a:buChar char="•"/>
              <a:tabLst>
                <a:tab pos="354965" algn="l"/>
                <a:tab pos="355600" algn="l"/>
              </a:tabLst>
            </a:pPr>
            <a:r>
              <a:rPr lang="zh-CN" altLang="en-US" dirty="0">
                <a:latin typeface="微软雅黑" panose="020B0503020204020204" pitchFamily="34" charset="-122"/>
                <a:ea typeface="微软雅黑" panose="020B0503020204020204" pitchFamily="34" charset="-122"/>
              </a:rPr>
              <a:t>将多级页表想象成一棵树</a:t>
            </a:r>
            <a:endParaRPr sz="2000" dirty="0">
              <a:latin typeface="微软雅黑" panose="020B0503020204020204" pitchFamily="34" charset="-122"/>
              <a:ea typeface="微软雅黑" panose="020B0503020204020204" pitchFamily="34" charset="-122"/>
              <a:cs typeface="Calibri"/>
            </a:endParaRPr>
          </a:p>
        </p:txBody>
      </p:sp>
      <p:sp>
        <p:nvSpPr>
          <p:cNvPr id="7" name="object 7"/>
          <p:cNvSpPr txBox="1"/>
          <p:nvPr/>
        </p:nvSpPr>
        <p:spPr>
          <a:xfrm>
            <a:off x="934211" y="1708340"/>
            <a:ext cx="5137150" cy="683895"/>
          </a:xfrm>
          <a:prstGeom prst="rect">
            <a:avLst/>
          </a:prstGeom>
        </p:spPr>
        <p:txBody>
          <a:bodyPr vert="horz" wrap="square" lIns="0" tIns="67310" rIns="0" bIns="0" rtlCol="0">
            <a:spAutoFit/>
          </a:bodyPr>
          <a:lstStyle/>
          <a:p>
            <a:pPr marL="299085" indent="-287020">
              <a:lnSpc>
                <a:spcPct val="100000"/>
              </a:lnSpc>
              <a:spcBef>
                <a:spcPts val="530"/>
              </a:spcBef>
              <a:buFont typeface="Arial"/>
              <a:buChar char="–"/>
              <a:tabLst>
                <a:tab pos="299085" algn="l"/>
                <a:tab pos="299720" algn="l"/>
              </a:tabLst>
            </a:pPr>
            <a:r>
              <a:rPr lang="zh-CN" altLang="en-US" dirty="0">
                <a:latin typeface="微软雅黑" panose="020B0503020204020204" pitchFamily="34" charset="-122"/>
                <a:ea typeface="微软雅黑" panose="020B0503020204020204" pitchFamily="34" charset="-122"/>
              </a:rPr>
              <a:t>内部节点包含指向其他页表的指针</a:t>
            </a:r>
            <a:endParaRPr sz="1800" dirty="0">
              <a:latin typeface="微软雅黑" panose="020B0503020204020204" pitchFamily="34" charset="-122"/>
              <a:ea typeface="微软雅黑" panose="020B0503020204020204" pitchFamily="34" charset="-122"/>
              <a:cs typeface="Calibri"/>
            </a:endParaRPr>
          </a:p>
          <a:p>
            <a:pPr marL="299085" indent="-287020">
              <a:lnSpc>
                <a:spcPct val="100000"/>
              </a:lnSpc>
              <a:spcBef>
                <a:spcPts val="434"/>
              </a:spcBef>
              <a:buFont typeface="Arial"/>
              <a:buChar char="–"/>
              <a:tabLst>
                <a:tab pos="299085" algn="l"/>
                <a:tab pos="299720" algn="l"/>
              </a:tabLst>
            </a:pPr>
            <a:r>
              <a:rPr lang="zh-CN" altLang="en-US" dirty="0">
                <a:latin typeface="微软雅黑" panose="020B0503020204020204" pitchFamily="34" charset="-122"/>
                <a:ea typeface="微软雅黑" panose="020B0503020204020204" pitchFamily="34" charset="-122"/>
              </a:rPr>
              <a:t>叶子包含实际的转换</a:t>
            </a:r>
            <a:endParaRPr sz="1800" dirty="0">
              <a:latin typeface="微软雅黑" panose="020B0503020204020204" pitchFamily="34" charset="-122"/>
              <a:ea typeface="微软雅黑" panose="020B0503020204020204" pitchFamily="34" charset="-122"/>
              <a:cs typeface="Calibri"/>
            </a:endParaRPr>
          </a:p>
        </p:txBody>
      </p:sp>
      <p:sp>
        <p:nvSpPr>
          <p:cNvPr id="8" name="object 8"/>
          <p:cNvSpPr txBox="1"/>
          <p:nvPr/>
        </p:nvSpPr>
        <p:spPr>
          <a:xfrm>
            <a:off x="307340" y="3663822"/>
            <a:ext cx="422275" cy="361315"/>
          </a:xfrm>
          <a:prstGeom prst="rect">
            <a:avLst/>
          </a:prstGeom>
        </p:spPr>
        <p:txBody>
          <a:bodyPr vert="horz" wrap="square" lIns="0" tIns="12700" rIns="0" bIns="0" rtlCol="0">
            <a:spAutoFit/>
          </a:bodyPr>
          <a:lstStyle/>
          <a:p>
            <a:pPr marL="12700" marR="5080">
              <a:lnSpc>
                <a:spcPct val="100000"/>
              </a:lnSpc>
              <a:spcBef>
                <a:spcPts val="100"/>
              </a:spcBef>
            </a:pPr>
            <a:r>
              <a:rPr sz="1100" spc="-5" dirty="0">
                <a:latin typeface="Arial"/>
                <a:cs typeface="Arial"/>
              </a:rPr>
              <a:t>V</a:t>
            </a:r>
            <a:r>
              <a:rPr sz="1100" spc="-10" dirty="0">
                <a:latin typeface="Arial"/>
                <a:cs typeface="Arial"/>
              </a:rPr>
              <a:t>i</a:t>
            </a:r>
            <a:r>
              <a:rPr sz="1100" dirty="0">
                <a:latin typeface="Arial"/>
                <a:cs typeface="Arial"/>
              </a:rPr>
              <a:t>rtu</a:t>
            </a:r>
            <a:r>
              <a:rPr sz="1100" spc="-5" dirty="0">
                <a:latin typeface="Arial"/>
                <a:cs typeface="Arial"/>
              </a:rPr>
              <a:t>a</a:t>
            </a:r>
            <a:r>
              <a:rPr sz="1100" dirty="0">
                <a:latin typeface="Arial"/>
                <a:cs typeface="Arial"/>
              </a:rPr>
              <a:t>l  </a:t>
            </a:r>
            <a:r>
              <a:rPr sz="1100" spc="-5" dirty="0">
                <a:latin typeface="Arial"/>
                <a:cs typeface="Arial"/>
              </a:rPr>
              <a:t>Addr</a:t>
            </a:r>
            <a:endParaRPr sz="1100">
              <a:latin typeface="Arial"/>
              <a:cs typeface="Arial"/>
            </a:endParaRPr>
          </a:p>
        </p:txBody>
      </p:sp>
      <p:sp>
        <p:nvSpPr>
          <p:cNvPr id="9" name="object 9"/>
          <p:cNvSpPr txBox="1"/>
          <p:nvPr/>
        </p:nvSpPr>
        <p:spPr>
          <a:xfrm>
            <a:off x="1108963" y="2539365"/>
            <a:ext cx="257175" cy="186690"/>
          </a:xfrm>
          <a:prstGeom prst="rect">
            <a:avLst/>
          </a:prstGeom>
        </p:spPr>
        <p:txBody>
          <a:bodyPr vert="horz" wrap="square" lIns="0" tIns="13335" rIns="0" bIns="0" rtlCol="0">
            <a:spAutoFit/>
          </a:bodyPr>
          <a:lstStyle/>
          <a:p>
            <a:pPr marL="12700">
              <a:lnSpc>
                <a:spcPct val="100000"/>
              </a:lnSpc>
              <a:spcBef>
                <a:spcPts val="105"/>
              </a:spcBef>
            </a:pPr>
            <a:r>
              <a:rPr sz="1050" spc="-5" dirty="0">
                <a:latin typeface="Calibri"/>
                <a:cs typeface="Calibri"/>
              </a:rPr>
              <a:t>VP</a:t>
            </a:r>
            <a:r>
              <a:rPr sz="1050" dirty="0">
                <a:latin typeface="Calibri"/>
                <a:cs typeface="Calibri"/>
              </a:rPr>
              <a:t>N</a:t>
            </a:r>
            <a:endParaRPr sz="1050">
              <a:latin typeface="Calibri"/>
              <a:cs typeface="Calibri"/>
            </a:endParaRPr>
          </a:p>
        </p:txBody>
      </p:sp>
      <p:sp>
        <p:nvSpPr>
          <p:cNvPr id="10" name="object 10"/>
          <p:cNvSpPr/>
          <p:nvPr/>
        </p:nvSpPr>
        <p:spPr>
          <a:xfrm>
            <a:off x="789431" y="2732532"/>
            <a:ext cx="1115695" cy="86995"/>
          </a:xfrm>
          <a:custGeom>
            <a:avLst/>
            <a:gdLst/>
            <a:ahLst/>
            <a:cxnLst/>
            <a:rect l="l" t="t" r="r" b="b"/>
            <a:pathLst>
              <a:path w="1115695" h="86994">
                <a:moveTo>
                  <a:pt x="1115568" y="86867"/>
                </a:moveTo>
                <a:lnTo>
                  <a:pt x="1114990" y="69955"/>
                </a:lnTo>
                <a:lnTo>
                  <a:pt x="1113424" y="56149"/>
                </a:lnTo>
                <a:lnTo>
                  <a:pt x="1111121" y="46845"/>
                </a:lnTo>
                <a:lnTo>
                  <a:pt x="1108329" y="43433"/>
                </a:lnTo>
                <a:lnTo>
                  <a:pt x="548767" y="43433"/>
                </a:lnTo>
                <a:lnTo>
                  <a:pt x="545921" y="40022"/>
                </a:lnTo>
                <a:lnTo>
                  <a:pt x="543623" y="30718"/>
                </a:lnTo>
                <a:lnTo>
                  <a:pt x="542087" y="16912"/>
                </a:lnTo>
                <a:lnTo>
                  <a:pt x="541528" y="0"/>
                </a:lnTo>
                <a:lnTo>
                  <a:pt x="540950" y="16912"/>
                </a:lnTo>
                <a:lnTo>
                  <a:pt x="539384" y="30718"/>
                </a:lnTo>
                <a:lnTo>
                  <a:pt x="537081" y="40022"/>
                </a:lnTo>
                <a:lnTo>
                  <a:pt x="534289" y="43433"/>
                </a:lnTo>
                <a:lnTo>
                  <a:pt x="7239" y="43433"/>
                </a:lnTo>
                <a:lnTo>
                  <a:pt x="4420" y="46845"/>
                </a:lnTo>
                <a:lnTo>
                  <a:pt x="2119" y="56149"/>
                </a:lnTo>
                <a:lnTo>
                  <a:pt x="568" y="69955"/>
                </a:lnTo>
                <a:lnTo>
                  <a:pt x="0" y="86867"/>
                </a:lnTo>
              </a:path>
            </a:pathLst>
          </a:custGeom>
          <a:ln w="9144">
            <a:solidFill>
              <a:srgbClr val="000000"/>
            </a:solidFill>
          </a:ln>
        </p:spPr>
        <p:txBody>
          <a:bodyPr wrap="square" lIns="0" tIns="0" rIns="0" bIns="0" rtlCol="0"/>
          <a:lstStyle/>
          <a:p>
            <a:endParaRPr/>
          </a:p>
        </p:txBody>
      </p:sp>
      <p:sp>
        <p:nvSpPr>
          <p:cNvPr id="11" name="object 11"/>
          <p:cNvSpPr txBox="1"/>
          <p:nvPr/>
        </p:nvSpPr>
        <p:spPr>
          <a:xfrm>
            <a:off x="1937385" y="2764028"/>
            <a:ext cx="414020" cy="354330"/>
          </a:xfrm>
          <a:prstGeom prst="rect">
            <a:avLst/>
          </a:prstGeom>
        </p:spPr>
        <p:txBody>
          <a:bodyPr vert="horz" wrap="square" lIns="0" tIns="13335" rIns="0" bIns="0" rtlCol="0">
            <a:spAutoFit/>
          </a:bodyPr>
          <a:lstStyle/>
          <a:p>
            <a:pPr marL="12700">
              <a:lnSpc>
                <a:spcPct val="100000"/>
              </a:lnSpc>
              <a:spcBef>
                <a:spcPts val="105"/>
              </a:spcBef>
            </a:pPr>
            <a:r>
              <a:rPr sz="1050" spc="-5" dirty="0">
                <a:latin typeface="Calibri"/>
                <a:cs typeface="Calibri"/>
              </a:rPr>
              <a:t>offset</a:t>
            </a:r>
            <a:endParaRPr sz="1050">
              <a:latin typeface="Calibri"/>
              <a:cs typeface="Calibri"/>
            </a:endParaRPr>
          </a:p>
          <a:p>
            <a:pPr marL="37465">
              <a:lnSpc>
                <a:spcPct val="100000"/>
              </a:lnSpc>
              <a:spcBef>
                <a:spcPts val="60"/>
              </a:spcBef>
            </a:pPr>
            <a:r>
              <a:rPr sz="1050" dirty="0">
                <a:latin typeface="Calibri"/>
                <a:cs typeface="Calibri"/>
              </a:rPr>
              <a:t>12</a:t>
            </a:r>
            <a:r>
              <a:rPr sz="1050" spc="-10" dirty="0">
                <a:latin typeface="Calibri"/>
                <a:cs typeface="Calibri"/>
              </a:rPr>
              <a:t> </a:t>
            </a:r>
            <a:r>
              <a:rPr sz="1050" spc="-5" dirty="0">
                <a:latin typeface="Calibri"/>
                <a:cs typeface="Calibri"/>
              </a:rPr>
              <a:t>bi</a:t>
            </a:r>
            <a:r>
              <a:rPr sz="1050" spc="-10" dirty="0">
                <a:latin typeface="Calibri"/>
                <a:cs typeface="Calibri"/>
              </a:rPr>
              <a:t>t</a:t>
            </a:r>
            <a:r>
              <a:rPr sz="1050" dirty="0">
                <a:latin typeface="Calibri"/>
                <a:cs typeface="Calibri"/>
              </a:rPr>
              <a:t>s</a:t>
            </a:r>
            <a:endParaRPr sz="1050">
              <a:latin typeface="Calibri"/>
              <a:cs typeface="Calibri"/>
            </a:endParaRPr>
          </a:p>
        </p:txBody>
      </p:sp>
      <p:sp>
        <p:nvSpPr>
          <p:cNvPr id="12" name="object 12"/>
          <p:cNvSpPr txBox="1"/>
          <p:nvPr/>
        </p:nvSpPr>
        <p:spPr>
          <a:xfrm>
            <a:off x="2582417" y="3128010"/>
            <a:ext cx="574675" cy="228600"/>
          </a:xfrm>
          <a:prstGeom prst="rect">
            <a:avLst/>
          </a:prstGeom>
          <a:solidFill>
            <a:srgbClr val="FFFFCC"/>
          </a:solidFill>
          <a:ln w="25908">
            <a:solidFill>
              <a:srgbClr val="A1A1A1"/>
            </a:solidFill>
          </a:ln>
        </p:spPr>
        <p:txBody>
          <a:bodyPr vert="horz" wrap="square" lIns="0" tIns="25400" rIns="0" bIns="0" rtlCol="0">
            <a:spAutoFit/>
          </a:bodyPr>
          <a:lstStyle/>
          <a:p>
            <a:pPr marL="50800">
              <a:lnSpc>
                <a:spcPct val="100000"/>
              </a:lnSpc>
              <a:spcBef>
                <a:spcPts val="200"/>
              </a:spcBef>
            </a:pPr>
            <a:r>
              <a:rPr sz="1050" dirty="0">
                <a:latin typeface="Calibri"/>
                <a:cs typeface="Calibri"/>
              </a:rPr>
              <a:t>0xd0000</a:t>
            </a:r>
            <a:endParaRPr sz="1050">
              <a:latin typeface="Calibri"/>
              <a:cs typeface="Calibri"/>
            </a:endParaRPr>
          </a:p>
        </p:txBody>
      </p:sp>
      <p:sp>
        <p:nvSpPr>
          <p:cNvPr id="13" name="object 13"/>
          <p:cNvSpPr txBox="1"/>
          <p:nvPr/>
        </p:nvSpPr>
        <p:spPr>
          <a:xfrm>
            <a:off x="2563748" y="3364229"/>
            <a:ext cx="586740" cy="186690"/>
          </a:xfrm>
          <a:prstGeom prst="rect">
            <a:avLst/>
          </a:prstGeom>
        </p:spPr>
        <p:txBody>
          <a:bodyPr vert="horz" wrap="square" lIns="0" tIns="13335" rIns="0" bIns="0" rtlCol="0">
            <a:spAutoFit/>
          </a:bodyPr>
          <a:lstStyle/>
          <a:p>
            <a:pPr marL="12700">
              <a:lnSpc>
                <a:spcPct val="100000"/>
              </a:lnSpc>
              <a:spcBef>
                <a:spcPts val="105"/>
              </a:spcBef>
            </a:pPr>
            <a:r>
              <a:rPr sz="1050" spc="-5" dirty="0">
                <a:latin typeface="Calibri"/>
                <a:cs typeface="Calibri"/>
              </a:rPr>
              <a:t>PDBR/CR3</a:t>
            </a:r>
            <a:endParaRPr sz="1050">
              <a:latin typeface="Calibri"/>
              <a:cs typeface="Calibri"/>
            </a:endParaRPr>
          </a:p>
        </p:txBody>
      </p:sp>
      <p:grpSp>
        <p:nvGrpSpPr>
          <p:cNvPr id="14" name="object 14"/>
          <p:cNvGrpSpPr/>
          <p:nvPr/>
        </p:nvGrpSpPr>
        <p:grpSpPr>
          <a:xfrm>
            <a:off x="1662557" y="3416680"/>
            <a:ext cx="6734809" cy="3067050"/>
            <a:chOff x="1662557" y="3416680"/>
            <a:chExt cx="6734809" cy="3067050"/>
          </a:xfrm>
        </p:grpSpPr>
        <p:sp>
          <p:nvSpPr>
            <p:cNvPr id="15" name="object 15"/>
            <p:cNvSpPr/>
            <p:nvPr/>
          </p:nvSpPr>
          <p:spPr>
            <a:xfrm>
              <a:off x="4551426" y="3431285"/>
              <a:ext cx="685800" cy="66040"/>
            </a:xfrm>
            <a:custGeom>
              <a:avLst/>
              <a:gdLst/>
              <a:ahLst/>
              <a:cxnLst/>
              <a:rect l="l" t="t" r="r" b="b"/>
              <a:pathLst>
                <a:path w="685800" h="66039">
                  <a:moveTo>
                    <a:pt x="685800" y="0"/>
                  </a:moveTo>
                  <a:lnTo>
                    <a:pt x="0" y="0"/>
                  </a:lnTo>
                  <a:lnTo>
                    <a:pt x="0" y="65532"/>
                  </a:lnTo>
                  <a:lnTo>
                    <a:pt x="685800" y="65532"/>
                  </a:lnTo>
                  <a:lnTo>
                    <a:pt x="685800" y="0"/>
                  </a:lnTo>
                  <a:close/>
                </a:path>
              </a:pathLst>
            </a:custGeom>
            <a:solidFill>
              <a:srgbClr val="FFFF00"/>
            </a:solidFill>
          </p:spPr>
          <p:txBody>
            <a:bodyPr wrap="square" lIns="0" tIns="0" rIns="0" bIns="0" rtlCol="0"/>
            <a:lstStyle/>
            <a:p>
              <a:endParaRPr/>
            </a:p>
          </p:txBody>
        </p:sp>
        <p:sp>
          <p:nvSpPr>
            <p:cNvPr id="16" name="object 16"/>
            <p:cNvSpPr/>
            <p:nvPr/>
          </p:nvSpPr>
          <p:spPr>
            <a:xfrm>
              <a:off x="4551426" y="3431285"/>
              <a:ext cx="685800" cy="66040"/>
            </a:xfrm>
            <a:custGeom>
              <a:avLst/>
              <a:gdLst/>
              <a:ahLst/>
              <a:cxnLst/>
              <a:rect l="l" t="t" r="r" b="b"/>
              <a:pathLst>
                <a:path w="685800" h="66039">
                  <a:moveTo>
                    <a:pt x="0" y="65532"/>
                  </a:moveTo>
                  <a:lnTo>
                    <a:pt x="685800" y="65532"/>
                  </a:lnTo>
                  <a:lnTo>
                    <a:pt x="685800" y="0"/>
                  </a:lnTo>
                  <a:lnTo>
                    <a:pt x="0" y="0"/>
                  </a:lnTo>
                  <a:lnTo>
                    <a:pt x="0" y="65532"/>
                  </a:lnTo>
                  <a:close/>
                </a:path>
              </a:pathLst>
            </a:custGeom>
            <a:ln w="28956">
              <a:solidFill>
                <a:srgbClr val="000000"/>
              </a:solidFill>
            </a:ln>
          </p:spPr>
          <p:txBody>
            <a:bodyPr wrap="square" lIns="0" tIns="0" rIns="0" bIns="0" rtlCol="0"/>
            <a:lstStyle/>
            <a:p>
              <a:endParaRPr/>
            </a:p>
          </p:txBody>
        </p:sp>
        <p:sp>
          <p:nvSpPr>
            <p:cNvPr id="17" name="object 17"/>
            <p:cNvSpPr/>
            <p:nvPr/>
          </p:nvSpPr>
          <p:spPr>
            <a:xfrm>
              <a:off x="4551426" y="3496817"/>
              <a:ext cx="685800" cy="66040"/>
            </a:xfrm>
            <a:custGeom>
              <a:avLst/>
              <a:gdLst/>
              <a:ahLst/>
              <a:cxnLst/>
              <a:rect l="l" t="t" r="r" b="b"/>
              <a:pathLst>
                <a:path w="685800" h="66039">
                  <a:moveTo>
                    <a:pt x="685800" y="0"/>
                  </a:moveTo>
                  <a:lnTo>
                    <a:pt x="0" y="0"/>
                  </a:lnTo>
                  <a:lnTo>
                    <a:pt x="0" y="65532"/>
                  </a:lnTo>
                  <a:lnTo>
                    <a:pt x="685800" y="65532"/>
                  </a:lnTo>
                  <a:lnTo>
                    <a:pt x="685800" y="0"/>
                  </a:lnTo>
                  <a:close/>
                </a:path>
              </a:pathLst>
            </a:custGeom>
            <a:solidFill>
              <a:srgbClr val="000000"/>
            </a:solidFill>
          </p:spPr>
          <p:txBody>
            <a:bodyPr wrap="square" lIns="0" tIns="0" rIns="0" bIns="0" rtlCol="0"/>
            <a:lstStyle/>
            <a:p>
              <a:endParaRPr/>
            </a:p>
          </p:txBody>
        </p:sp>
        <p:sp>
          <p:nvSpPr>
            <p:cNvPr id="18" name="object 18"/>
            <p:cNvSpPr/>
            <p:nvPr/>
          </p:nvSpPr>
          <p:spPr>
            <a:xfrm>
              <a:off x="4551426" y="3496817"/>
              <a:ext cx="685800" cy="66040"/>
            </a:xfrm>
            <a:custGeom>
              <a:avLst/>
              <a:gdLst/>
              <a:ahLst/>
              <a:cxnLst/>
              <a:rect l="l" t="t" r="r" b="b"/>
              <a:pathLst>
                <a:path w="685800" h="66039">
                  <a:moveTo>
                    <a:pt x="0" y="65532"/>
                  </a:moveTo>
                  <a:lnTo>
                    <a:pt x="685800" y="65532"/>
                  </a:lnTo>
                  <a:lnTo>
                    <a:pt x="685800" y="0"/>
                  </a:lnTo>
                  <a:lnTo>
                    <a:pt x="0" y="0"/>
                  </a:lnTo>
                  <a:lnTo>
                    <a:pt x="0" y="65532"/>
                  </a:lnTo>
                  <a:close/>
                </a:path>
              </a:pathLst>
            </a:custGeom>
            <a:ln w="28956">
              <a:solidFill>
                <a:srgbClr val="000000"/>
              </a:solidFill>
            </a:ln>
          </p:spPr>
          <p:txBody>
            <a:bodyPr wrap="square" lIns="0" tIns="0" rIns="0" bIns="0" rtlCol="0"/>
            <a:lstStyle/>
            <a:p>
              <a:endParaRPr/>
            </a:p>
          </p:txBody>
        </p:sp>
        <p:sp>
          <p:nvSpPr>
            <p:cNvPr id="19" name="object 19"/>
            <p:cNvSpPr/>
            <p:nvPr/>
          </p:nvSpPr>
          <p:spPr>
            <a:xfrm>
              <a:off x="4551426" y="3562349"/>
              <a:ext cx="685800" cy="64135"/>
            </a:xfrm>
            <a:custGeom>
              <a:avLst/>
              <a:gdLst/>
              <a:ahLst/>
              <a:cxnLst/>
              <a:rect l="l" t="t" r="r" b="b"/>
              <a:pathLst>
                <a:path w="685800" h="64135">
                  <a:moveTo>
                    <a:pt x="685800" y="0"/>
                  </a:moveTo>
                  <a:lnTo>
                    <a:pt x="0" y="0"/>
                  </a:lnTo>
                  <a:lnTo>
                    <a:pt x="0" y="64007"/>
                  </a:lnTo>
                  <a:lnTo>
                    <a:pt x="685800" y="64007"/>
                  </a:lnTo>
                  <a:lnTo>
                    <a:pt x="685800" y="0"/>
                  </a:lnTo>
                  <a:close/>
                </a:path>
              </a:pathLst>
            </a:custGeom>
            <a:solidFill>
              <a:srgbClr val="FFFF00"/>
            </a:solidFill>
          </p:spPr>
          <p:txBody>
            <a:bodyPr wrap="square" lIns="0" tIns="0" rIns="0" bIns="0" rtlCol="0"/>
            <a:lstStyle/>
            <a:p>
              <a:endParaRPr/>
            </a:p>
          </p:txBody>
        </p:sp>
        <p:sp>
          <p:nvSpPr>
            <p:cNvPr id="20" name="object 20"/>
            <p:cNvSpPr/>
            <p:nvPr/>
          </p:nvSpPr>
          <p:spPr>
            <a:xfrm>
              <a:off x="4551426" y="3562349"/>
              <a:ext cx="685800" cy="64135"/>
            </a:xfrm>
            <a:custGeom>
              <a:avLst/>
              <a:gdLst/>
              <a:ahLst/>
              <a:cxnLst/>
              <a:rect l="l" t="t" r="r" b="b"/>
              <a:pathLst>
                <a:path w="685800" h="64135">
                  <a:moveTo>
                    <a:pt x="0" y="64007"/>
                  </a:moveTo>
                  <a:lnTo>
                    <a:pt x="685800" y="64007"/>
                  </a:lnTo>
                  <a:lnTo>
                    <a:pt x="685800" y="0"/>
                  </a:lnTo>
                  <a:lnTo>
                    <a:pt x="0" y="0"/>
                  </a:lnTo>
                  <a:lnTo>
                    <a:pt x="0" y="64007"/>
                  </a:lnTo>
                  <a:close/>
                </a:path>
              </a:pathLst>
            </a:custGeom>
            <a:ln w="28955">
              <a:solidFill>
                <a:srgbClr val="000000"/>
              </a:solidFill>
            </a:ln>
          </p:spPr>
          <p:txBody>
            <a:bodyPr wrap="square" lIns="0" tIns="0" rIns="0" bIns="0" rtlCol="0"/>
            <a:lstStyle/>
            <a:p>
              <a:endParaRPr/>
            </a:p>
          </p:txBody>
        </p:sp>
        <p:sp>
          <p:nvSpPr>
            <p:cNvPr id="21" name="object 21"/>
            <p:cNvSpPr/>
            <p:nvPr/>
          </p:nvSpPr>
          <p:spPr>
            <a:xfrm>
              <a:off x="4551426" y="3626357"/>
              <a:ext cx="685800" cy="169545"/>
            </a:xfrm>
            <a:custGeom>
              <a:avLst/>
              <a:gdLst/>
              <a:ahLst/>
              <a:cxnLst/>
              <a:rect l="l" t="t" r="r" b="b"/>
              <a:pathLst>
                <a:path w="685800" h="169545">
                  <a:moveTo>
                    <a:pt x="685800" y="0"/>
                  </a:moveTo>
                  <a:lnTo>
                    <a:pt x="0" y="0"/>
                  </a:lnTo>
                  <a:lnTo>
                    <a:pt x="0" y="169163"/>
                  </a:lnTo>
                  <a:lnTo>
                    <a:pt x="685800" y="169163"/>
                  </a:lnTo>
                  <a:lnTo>
                    <a:pt x="685800" y="0"/>
                  </a:lnTo>
                  <a:close/>
                </a:path>
              </a:pathLst>
            </a:custGeom>
            <a:solidFill>
              <a:srgbClr val="D9D9D9"/>
            </a:solidFill>
          </p:spPr>
          <p:txBody>
            <a:bodyPr wrap="square" lIns="0" tIns="0" rIns="0" bIns="0" rtlCol="0"/>
            <a:lstStyle/>
            <a:p>
              <a:endParaRPr/>
            </a:p>
          </p:txBody>
        </p:sp>
        <p:sp>
          <p:nvSpPr>
            <p:cNvPr id="22" name="object 22"/>
            <p:cNvSpPr/>
            <p:nvPr/>
          </p:nvSpPr>
          <p:spPr>
            <a:xfrm>
              <a:off x="4551426" y="3626357"/>
              <a:ext cx="685800" cy="169545"/>
            </a:xfrm>
            <a:custGeom>
              <a:avLst/>
              <a:gdLst/>
              <a:ahLst/>
              <a:cxnLst/>
              <a:rect l="l" t="t" r="r" b="b"/>
              <a:pathLst>
                <a:path w="685800" h="169545">
                  <a:moveTo>
                    <a:pt x="0" y="169163"/>
                  </a:moveTo>
                  <a:lnTo>
                    <a:pt x="685800" y="169163"/>
                  </a:lnTo>
                  <a:lnTo>
                    <a:pt x="685800" y="0"/>
                  </a:lnTo>
                  <a:lnTo>
                    <a:pt x="0" y="0"/>
                  </a:lnTo>
                  <a:lnTo>
                    <a:pt x="0" y="169163"/>
                  </a:lnTo>
                  <a:close/>
                </a:path>
              </a:pathLst>
            </a:custGeom>
            <a:ln w="28956">
              <a:solidFill>
                <a:srgbClr val="000000"/>
              </a:solidFill>
            </a:ln>
          </p:spPr>
          <p:txBody>
            <a:bodyPr wrap="square" lIns="0" tIns="0" rIns="0" bIns="0" rtlCol="0"/>
            <a:lstStyle/>
            <a:p>
              <a:endParaRPr/>
            </a:p>
          </p:txBody>
        </p:sp>
        <p:sp>
          <p:nvSpPr>
            <p:cNvPr id="23" name="object 23"/>
            <p:cNvSpPr/>
            <p:nvPr/>
          </p:nvSpPr>
          <p:spPr>
            <a:xfrm>
              <a:off x="4551426" y="3795521"/>
              <a:ext cx="685800" cy="64135"/>
            </a:xfrm>
            <a:custGeom>
              <a:avLst/>
              <a:gdLst/>
              <a:ahLst/>
              <a:cxnLst/>
              <a:rect l="l" t="t" r="r" b="b"/>
              <a:pathLst>
                <a:path w="685800" h="64135">
                  <a:moveTo>
                    <a:pt x="685800" y="0"/>
                  </a:moveTo>
                  <a:lnTo>
                    <a:pt x="0" y="0"/>
                  </a:lnTo>
                  <a:lnTo>
                    <a:pt x="0" y="64007"/>
                  </a:lnTo>
                  <a:lnTo>
                    <a:pt x="685800" y="64007"/>
                  </a:lnTo>
                  <a:lnTo>
                    <a:pt x="685800" y="0"/>
                  </a:lnTo>
                  <a:close/>
                </a:path>
              </a:pathLst>
            </a:custGeom>
            <a:solidFill>
              <a:srgbClr val="FFFF00"/>
            </a:solidFill>
          </p:spPr>
          <p:txBody>
            <a:bodyPr wrap="square" lIns="0" tIns="0" rIns="0" bIns="0" rtlCol="0"/>
            <a:lstStyle/>
            <a:p>
              <a:endParaRPr/>
            </a:p>
          </p:txBody>
        </p:sp>
        <p:sp>
          <p:nvSpPr>
            <p:cNvPr id="24" name="object 24"/>
            <p:cNvSpPr/>
            <p:nvPr/>
          </p:nvSpPr>
          <p:spPr>
            <a:xfrm>
              <a:off x="4551426" y="3795521"/>
              <a:ext cx="685800" cy="64135"/>
            </a:xfrm>
            <a:custGeom>
              <a:avLst/>
              <a:gdLst/>
              <a:ahLst/>
              <a:cxnLst/>
              <a:rect l="l" t="t" r="r" b="b"/>
              <a:pathLst>
                <a:path w="685800" h="64135">
                  <a:moveTo>
                    <a:pt x="0" y="64007"/>
                  </a:moveTo>
                  <a:lnTo>
                    <a:pt x="685800" y="64007"/>
                  </a:lnTo>
                  <a:lnTo>
                    <a:pt x="685800" y="0"/>
                  </a:lnTo>
                  <a:lnTo>
                    <a:pt x="0" y="0"/>
                  </a:lnTo>
                  <a:lnTo>
                    <a:pt x="0" y="64007"/>
                  </a:lnTo>
                  <a:close/>
                </a:path>
              </a:pathLst>
            </a:custGeom>
            <a:ln w="28955">
              <a:solidFill>
                <a:srgbClr val="000000"/>
              </a:solidFill>
            </a:ln>
          </p:spPr>
          <p:txBody>
            <a:bodyPr wrap="square" lIns="0" tIns="0" rIns="0" bIns="0" rtlCol="0"/>
            <a:lstStyle/>
            <a:p>
              <a:endParaRPr/>
            </a:p>
          </p:txBody>
        </p:sp>
        <p:sp>
          <p:nvSpPr>
            <p:cNvPr id="25" name="object 25"/>
            <p:cNvSpPr/>
            <p:nvPr/>
          </p:nvSpPr>
          <p:spPr>
            <a:xfrm>
              <a:off x="4551426" y="3859529"/>
              <a:ext cx="685800" cy="66040"/>
            </a:xfrm>
            <a:custGeom>
              <a:avLst/>
              <a:gdLst/>
              <a:ahLst/>
              <a:cxnLst/>
              <a:rect l="l" t="t" r="r" b="b"/>
              <a:pathLst>
                <a:path w="685800" h="66039">
                  <a:moveTo>
                    <a:pt x="685800" y="0"/>
                  </a:moveTo>
                  <a:lnTo>
                    <a:pt x="0" y="0"/>
                  </a:lnTo>
                  <a:lnTo>
                    <a:pt x="0" y="65532"/>
                  </a:lnTo>
                  <a:lnTo>
                    <a:pt x="685800" y="65532"/>
                  </a:lnTo>
                  <a:lnTo>
                    <a:pt x="685800" y="0"/>
                  </a:lnTo>
                  <a:close/>
                </a:path>
              </a:pathLst>
            </a:custGeom>
            <a:solidFill>
              <a:srgbClr val="FFFF00"/>
            </a:solidFill>
          </p:spPr>
          <p:txBody>
            <a:bodyPr wrap="square" lIns="0" tIns="0" rIns="0" bIns="0" rtlCol="0"/>
            <a:lstStyle/>
            <a:p>
              <a:endParaRPr/>
            </a:p>
          </p:txBody>
        </p:sp>
        <p:sp>
          <p:nvSpPr>
            <p:cNvPr id="26" name="object 26"/>
            <p:cNvSpPr/>
            <p:nvPr/>
          </p:nvSpPr>
          <p:spPr>
            <a:xfrm>
              <a:off x="4551426" y="3859529"/>
              <a:ext cx="685800" cy="66040"/>
            </a:xfrm>
            <a:custGeom>
              <a:avLst/>
              <a:gdLst/>
              <a:ahLst/>
              <a:cxnLst/>
              <a:rect l="l" t="t" r="r" b="b"/>
              <a:pathLst>
                <a:path w="685800" h="66039">
                  <a:moveTo>
                    <a:pt x="0" y="65532"/>
                  </a:moveTo>
                  <a:lnTo>
                    <a:pt x="685800" y="65532"/>
                  </a:lnTo>
                  <a:lnTo>
                    <a:pt x="685800" y="0"/>
                  </a:lnTo>
                  <a:lnTo>
                    <a:pt x="0" y="0"/>
                  </a:lnTo>
                  <a:lnTo>
                    <a:pt x="0" y="65532"/>
                  </a:lnTo>
                  <a:close/>
                </a:path>
              </a:pathLst>
            </a:custGeom>
            <a:ln w="28956">
              <a:solidFill>
                <a:srgbClr val="000000"/>
              </a:solidFill>
            </a:ln>
          </p:spPr>
          <p:txBody>
            <a:bodyPr wrap="square" lIns="0" tIns="0" rIns="0" bIns="0" rtlCol="0"/>
            <a:lstStyle/>
            <a:p>
              <a:endParaRPr/>
            </a:p>
          </p:txBody>
        </p:sp>
        <p:sp>
          <p:nvSpPr>
            <p:cNvPr id="27" name="object 27"/>
            <p:cNvSpPr/>
            <p:nvPr/>
          </p:nvSpPr>
          <p:spPr>
            <a:xfrm>
              <a:off x="3582161" y="4452366"/>
              <a:ext cx="685800" cy="64135"/>
            </a:xfrm>
            <a:custGeom>
              <a:avLst/>
              <a:gdLst/>
              <a:ahLst/>
              <a:cxnLst/>
              <a:rect l="l" t="t" r="r" b="b"/>
              <a:pathLst>
                <a:path w="685800" h="64135">
                  <a:moveTo>
                    <a:pt x="685800" y="0"/>
                  </a:moveTo>
                  <a:lnTo>
                    <a:pt x="0" y="0"/>
                  </a:lnTo>
                  <a:lnTo>
                    <a:pt x="0" y="64007"/>
                  </a:lnTo>
                  <a:lnTo>
                    <a:pt x="685800" y="64007"/>
                  </a:lnTo>
                  <a:lnTo>
                    <a:pt x="685800" y="0"/>
                  </a:lnTo>
                  <a:close/>
                </a:path>
              </a:pathLst>
            </a:custGeom>
            <a:solidFill>
              <a:srgbClr val="99CCFF"/>
            </a:solidFill>
          </p:spPr>
          <p:txBody>
            <a:bodyPr wrap="square" lIns="0" tIns="0" rIns="0" bIns="0" rtlCol="0"/>
            <a:lstStyle/>
            <a:p>
              <a:endParaRPr/>
            </a:p>
          </p:txBody>
        </p:sp>
        <p:sp>
          <p:nvSpPr>
            <p:cNvPr id="28" name="object 28"/>
            <p:cNvSpPr/>
            <p:nvPr/>
          </p:nvSpPr>
          <p:spPr>
            <a:xfrm>
              <a:off x="3582161" y="4452366"/>
              <a:ext cx="685800" cy="64135"/>
            </a:xfrm>
            <a:custGeom>
              <a:avLst/>
              <a:gdLst/>
              <a:ahLst/>
              <a:cxnLst/>
              <a:rect l="l" t="t" r="r" b="b"/>
              <a:pathLst>
                <a:path w="685800" h="64135">
                  <a:moveTo>
                    <a:pt x="0" y="64007"/>
                  </a:moveTo>
                  <a:lnTo>
                    <a:pt x="685800" y="64007"/>
                  </a:lnTo>
                  <a:lnTo>
                    <a:pt x="685800" y="0"/>
                  </a:lnTo>
                  <a:lnTo>
                    <a:pt x="0" y="0"/>
                  </a:lnTo>
                  <a:lnTo>
                    <a:pt x="0" y="64007"/>
                  </a:lnTo>
                  <a:close/>
                </a:path>
              </a:pathLst>
            </a:custGeom>
            <a:ln w="28955">
              <a:solidFill>
                <a:srgbClr val="000000"/>
              </a:solidFill>
            </a:ln>
          </p:spPr>
          <p:txBody>
            <a:bodyPr wrap="square" lIns="0" tIns="0" rIns="0" bIns="0" rtlCol="0"/>
            <a:lstStyle/>
            <a:p>
              <a:endParaRPr/>
            </a:p>
          </p:txBody>
        </p:sp>
        <p:sp>
          <p:nvSpPr>
            <p:cNvPr id="29" name="object 29"/>
            <p:cNvSpPr/>
            <p:nvPr/>
          </p:nvSpPr>
          <p:spPr>
            <a:xfrm>
              <a:off x="3582161" y="4516373"/>
              <a:ext cx="685800" cy="66040"/>
            </a:xfrm>
            <a:custGeom>
              <a:avLst/>
              <a:gdLst/>
              <a:ahLst/>
              <a:cxnLst/>
              <a:rect l="l" t="t" r="r" b="b"/>
              <a:pathLst>
                <a:path w="685800" h="66039">
                  <a:moveTo>
                    <a:pt x="685800" y="0"/>
                  </a:moveTo>
                  <a:lnTo>
                    <a:pt x="0" y="0"/>
                  </a:lnTo>
                  <a:lnTo>
                    <a:pt x="0" y="65531"/>
                  </a:lnTo>
                  <a:lnTo>
                    <a:pt x="685800" y="65531"/>
                  </a:lnTo>
                  <a:lnTo>
                    <a:pt x="685800" y="0"/>
                  </a:lnTo>
                  <a:close/>
                </a:path>
              </a:pathLst>
            </a:custGeom>
            <a:solidFill>
              <a:srgbClr val="99CCFF"/>
            </a:solidFill>
          </p:spPr>
          <p:txBody>
            <a:bodyPr wrap="square" lIns="0" tIns="0" rIns="0" bIns="0" rtlCol="0"/>
            <a:lstStyle/>
            <a:p>
              <a:endParaRPr/>
            </a:p>
          </p:txBody>
        </p:sp>
        <p:sp>
          <p:nvSpPr>
            <p:cNvPr id="30" name="object 30"/>
            <p:cNvSpPr/>
            <p:nvPr/>
          </p:nvSpPr>
          <p:spPr>
            <a:xfrm>
              <a:off x="3582161" y="4516373"/>
              <a:ext cx="685800" cy="66040"/>
            </a:xfrm>
            <a:custGeom>
              <a:avLst/>
              <a:gdLst/>
              <a:ahLst/>
              <a:cxnLst/>
              <a:rect l="l" t="t" r="r" b="b"/>
              <a:pathLst>
                <a:path w="685800" h="66039">
                  <a:moveTo>
                    <a:pt x="0" y="65531"/>
                  </a:moveTo>
                  <a:lnTo>
                    <a:pt x="685800" y="65531"/>
                  </a:lnTo>
                  <a:lnTo>
                    <a:pt x="685800" y="0"/>
                  </a:lnTo>
                  <a:lnTo>
                    <a:pt x="0" y="0"/>
                  </a:lnTo>
                  <a:lnTo>
                    <a:pt x="0" y="65531"/>
                  </a:lnTo>
                  <a:close/>
                </a:path>
              </a:pathLst>
            </a:custGeom>
            <a:ln w="28956">
              <a:solidFill>
                <a:srgbClr val="000000"/>
              </a:solidFill>
            </a:ln>
          </p:spPr>
          <p:txBody>
            <a:bodyPr wrap="square" lIns="0" tIns="0" rIns="0" bIns="0" rtlCol="0"/>
            <a:lstStyle/>
            <a:p>
              <a:endParaRPr/>
            </a:p>
          </p:txBody>
        </p:sp>
        <p:sp>
          <p:nvSpPr>
            <p:cNvPr id="31" name="object 31"/>
            <p:cNvSpPr/>
            <p:nvPr/>
          </p:nvSpPr>
          <p:spPr>
            <a:xfrm>
              <a:off x="3582161" y="4581905"/>
              <a:ext cx="685800" cy="64135"/>
            </a:xfrm>
            <a:custGeom>
              <a:avLst/>
              <a:gdLst/>
              <a:ahLst/>
              <a:cxnLst/>
              <a:rect l="l" t="t" r="r" b="b"/>
              <a:pathLst>
                <a:path w="685800" h="64135">
                  <a:moveTo>
                    <a:pt x="685800" y="0"/>
                  </a:moveTo>
                  <a:lnTo>
                    <a:pt x="0" y="0"/>
                  </a:lnTo>
                  <a:lnTo>
                    <a:pt x="0" y="64008"/>
                  </a:lnTo>
                  <a:lnTo>
                    <a:pt x="685800" y="64008"/>
                  </a:lnTo>
                  <a:lnTo>
                    <a:pt x="685800" y="0"/>
                  </a:lnTo>
                  <a:close/>
                </a:path>
              </a:pathLst>
            </a:custGeom>
            <a:solidFill>
              <a:srgbClr val="99CCFF"/>
            </a:solidFill>
          </p:spPr>
          <p:txBody>
            <a:bodyPr wrap="square" lIns="0" tIns="0" rIns="0" bIns="0" rtlCol="0"/>
            <a:lstStyle/>
            <a:p>
              <a:endParaRPr/>
            </a:p>
          </p:txBody>
        </p:sp>
        <p:sp>
          <p:nvSpPr>
            <p:cNvPr id="32" name="object 32"/>
            <p:cNvSpPr/>
            <p:nvPr/>
          </p:nvSpPr>
          <p:spPr>
            <a:xfrm>
              <a:off x="3582161" y="4581905"/>
              <a:ext cx="685800" cy="64135"/>
            </a:xfrm>
            <a:custGeom>
              <a:avLst/>
              <a:gdLst/>
              <a:ahLst/>
              <a:cxnLst/>
              <a:rect l="l" t="t" r="r" b="b"/>
              <a:pathLst>
                <a:path w="685800" h="64135">
                  <a:moveTo>
                    <a:pt x="0" y="64008"/>
                  </a:moveTo>
                  <a:lnTo>
                    <a:pt x="685800" y="64008"/>
                  </a:lnTo>
                  <a:lnTo>
                    <a:pt x="685800" y="0"/>
                  </a:lnTo>
                  <a:lnTo>
                    <a:pt x="0" y="0"/>
                  </a:lnTo>
                  <a:lnTo>
                    <a:pt x="0" y="64008"/>
                  </a:lnTo>
                  <a:close/>
                </a:path>
              </a:pathLst>
            </a:custGeom>
            <a:ln w="28955">
              <a:solidFill>
                <a:srgbClr val="000000"/>
              </a:solidFill>
            </a:ln>
          </p:spPr>
          <p:txBody>
            <a:bodyPr wrap="square" lIns="0" tIns="0" rIns="0" bIns="0" rtlCol="0"/>
            <a:lstStyle/>
            <a:p>
              <a:endParaRPr/>
            </a:p>
          </p:txBody>
        </p:sp>
        <p:sp>
          <p:nvSpPr>
            <p:cNvPr id="33" name="object 33"/>
            <p:cNvSpPr/>
            <p:nvPr/>
          </p:nvSpPr>
          <p:spPr>
            <a:xfrm>
              <a:off x="3582161" y="4645913"/>
              <a:ext cx="685800" cy="169545"/>
            </a:xfrm>
            <a:custGeom>
              <a:avLst/>
              <a:gdLst/>
              <a:ahLst/>
              <a:cxnLst/>
              <a:rect l="l" t="t" r="r" b="b"/>
              <a:pathLst>
                <a:path w="685800" h="169545">
                  <a:moveTo>
                    <a:pt x="685800" y="0"/>
                  </a:moveTo>
                  <a:lnTo>
                    <a:pt x="0" y="0"/>
                  </a:lnTo>
                  <a:lnTo>
                    <a:pt x="0" y="169163"/>
                  </a:lnTo>
                  <a:lnTo>
                    <a:pt x="685800" y="169163"/>
                  </a:lnTo>
                  <a:lnTo>
                    <a:pt x="685800" y="0"/>
                  </a:lnTo>
                  <a:close/>
                </a:path>
              </a:pathLst>
            </a:custGeom>
            <a:solidFill>
              <a:srgbClr val="D9D9D9"/>
            </a:solidFill>
          </p:spPr>
          <p:txBody>
            <a:bodyPr wrap="square" lIns="0" tIns="0" rIns="0" bIns="0" rtlCol="0"/>
            <a:lstStyle/>
            <a:p>
              <a:endParaRPr/>
            </a:p>
          </p:txBody>
        </p:sp>
        <p:sp>
          <p:nvSpPr>
            <p:cNvPr id="34" name="object 34"/>
            <p:cNvSpPr/>
            <p:nvPr/>
          </p:nvSpPr>
          <p:spPr>
            <a:xfrm>
              <a:off x="3582161" y="4645913"/>
              <a:ext cx="685800" cy="169545"/>
            </a:xfrm>
            <a:custGeom>
              <a:avLst/>
              <a:gdLst/>
              <a:ahLst/>
              <a:cxnLst/>
              <a:rect l="l" t="t" r="r" b="b"/>
              <a:pathLst>
                <a:path w="685800" h="169545">
                  <a:moveTo>
                    <a:pt x="0" y="169163"/>
                  </a:moveTo>
                  <a:lnTo>
                    <a:pt x="685800" y="169163"/>
                  </a:lnTo>
                  <a:lnTo>
                    <a:pt x="685800" y="0"/>
                  </a:lnTo>
                  <a:lnTo>
                    <a:pt x="0" y="0"/>
                  </a:lnTo>
                  <a:lnTo>
                    <a:pt x="0" y="169163"/>
                  </a:lnTo>
                  <a:close/>
                </a:path>
              </a:pathLst>
            </a:custGeom>
            <a:ln w="28956">
              <a:solidFill>
                <a:srgbClr val="000000"/>
              </a:solidFill>
            </a:ln>
          </p:spPr>
          <p:txBody>
            <a:bodyPr wrap="square" lIns="0" tIns="0" rIns="0" bIns="0" rtlCol="0"/>
            <a:lstStyle/>
            <a:p>
              <a:endParaRPr/>
            </a:p>
          </p:txBody>
        </p:sp>
        <p:sp>
          <p:nvSpPr>
            <p:cNvPr id="35" name="object 35"/>
            <p:cNvSpPr/>
            <p:nvPr/>
          </p:nvSpPr>
          <p:spPr>
            <a:xfrm>
              <a:off x="3582161" y="4815077"/>
              <a:ext cx="685800" cy="64135"/>
            </a:xfrm>
            <a:custGeom>
              <a:avLst/>
              <a:gdLst/>
              <a:ahLst/>
              <a:cxnLst/>
              <a:rect l="l" t="t" r="r" b="b"/>
              <a:pathLst>
                <a:path w="685800" h="64135">
                  <a:moveTo>
                    <a:pt x="685800" y="0"/>
                  </a:moveTo>
                  <a:lnTo>
                    <a:pt x="0" y="0"/>
                  </a:lnTo>
                  <a:lnTo>
                    <a:pt x="0" y="64008"/>
                  </a:lnTo>
                  <a:lnTo>
                    <a:pt x="685800" y="64008"/>
                  </a:lnTo>
                  <a:lnTo>
                    <a:pt x="685800" y="0"/>
                  </a:lnTo>
                  <a:close/>
                </a:path>
              </a:pathLst>
            </a:custGeom>
            <a:solidFill>
              <a:srgbClr val="99CCFF"/>
            </a:solidFill>
          </p:spPr>
          <p:txBody>
            <a:bodyPr wrap="square" lIns="0" tIns="0" rIns="0" bIns="0" rtlCol="0"/>
            <a:lstStyle/>
            <a:p>
              <a:endParaRPr/>
            </a:p>
          </p:txBody>
        </p:sp>
        <p:sp>
          <p:nvSpPr>
            <p:cNvPr id="36" name="object 36"/>
            <p:cNvSpPr/>
            <p:nvPr/>
          </p:nvSpPr>
          <p:spPr>
            <a:xfrm>
              <a:off x="3582161" y="4815077"/>
              <a:ext cx="685800" cy="64135"/>
            </a:xfrm>
            <a:custGeom>
              <a:avLst/>
              <a:gdLst/>
              <a:ahLst/>
              <a:cxnLst/>
              <a:rect l="l" t="t" r="r" b="b"/>
              <a:pathLst>
                <a:path w="685800" h="64135">
                  <a:moveTo>
                    <a:pt x="0" y="64008"/>
                  </a:moveTo>
                  <a:lnTo>
                    <a:pt x="685800" y="64008"/>
                  </a:lnTo>
                  <a:lnTo>
                    <a:pt x="685800" y="0"/>
                  </a:lnTo>
                  <a:lnTo>
                    <a:pt x="0" y="0"/>
                  </a:lnTo>
                  <a:lnTo>
                    <a:pt x="0" y="64008"/>
                  </a:lnTo>
                  <a:close/>
                </a:path>
              </a:pathLst>
            </a:custGeom>
            <a:ln w="28955">
              <a:solidFill>
                <a:srgbClr val="000000"/>
              </a:solidFill>
            </a:ln>
          </p:spPr>
          <p:txBody>
            <a:bodyPr wrap="square" lIns="0" tIns="0" rIns="0" bIns="0" rtlCol="0"/>
            <a:lstStyle/>
            <a:p>
              <a:endParaRPr/>
            </a:p>
          </p:txBody>
        </p:sp>
        <p:sp>
          <p:nvSpPr>
            <p:cNvPr id="37" name="object 37"/>
            <p:cNvSpPr/>
            <p:nvPr/>
          </p:nvSpPr>
          <p:spPr>
            <a:xfrm>
              <a:off x="3582161" y="4879086"/>
              <a:ext cx="685800" cy="66040"/>
            </a:xfrm>
            <a:custGeom>
              <a:avLst/>
              <a:gdLst/>
              <a:ahLst/>
              <a:cxnLst/>
              <a:rect l="l" t="t" r="r" b="b"/>
              <a:pathLst>
                <a:path w="685800" h="66039">
                  <a:moveTo>
                    <a:pt x="685800" y="0"/>
                  </a:moveTo>
                  <a:lnTo>
                    <a:pt x="0" y="0"/>
                  </a:lnTo>
                  <a:lnTo>
                    <a:pt x="0" y="65531"/>
                  </a:lnTo>
                  <a:lnTo>
                    <a:pt x="685800" y="65531"/>
                  </a:lnTo>
                  <a:lnTo>
                    <a:pt x="685800" y="0"/>
                  </a:lnTo>
                  <a:close/>
                </a:path>
              </a:pathLst>
            </a:custGeom>
            <a:solidFill>
              <a:srgbClr val="99CCFF"/>
            </a:solidFill>
          </p:spPr>
          <p:txBody>
            <a:bodyPr wrap="square" lIns="0" tIns="0" rIns="0" bIns="0" rtlCol="0"/>
            <a:lstStyle/>
            <a:p>
              <a:endParaRPr/>
            </a:p>
          </p:txBody>
        </p:sp>
        <p:sp>
          <p:nvSpPr>
            <p:cNvPr id="38" name="object 38"/>
            <p:cNvSpPr/>
            <p:nvPr/>
          </p:nvSpPr>
          <p:spPr>
            <a:xfrm>
              <a:off x="3582161" y="4879086"/>
              <a:ext cx="685800" cy="66040"/>
            </a:xfrm>
            <a:custGeom>
              <a:avLst/>
              <a:gdLst/>
              <a:ahLst/>
              <a:cxnLst/>
              <a:rect l="l" t="t" r="r" b="b"/>
              <a:pathLst>
                <a:path w="685800" h="66039">
                  <a:moveTo>
                    <a:pt x="0" y="65531"/>
                  </a:moveTo>
                  <a:lnTo>
                    <a:pt x="685800" y="65531"/>
                  </a:lnTo>
                  <a:lnTo>
                    <a:pt x="685800" y="0"/>
                  </a:lnTo>
                  <a:lnTo>
                    <a:pt x="0" y="0"/>
                  </a:lnTo>
                  <a:lnTo>
                    <a:pt x="0" y="65531"/>
                  </a:lnTo>
                  <a:close/>
                </a:path>
              </a:pathLst>
            </a:custGeom>
            <a:ln w="28956">
              <a:solidFill>
                <a:srgbClr val="000000"/>
              </a:solidFill>
            </a:ln>
          </p:spPr>
          <p:txBody>
            <a:bodyPr wrap="square" lIns="0" tIns="0" rIns="0" bIns="0" rtlCol="0"/>
            <a:lstStyle/>
            <a:p>
              <a:endParaRPr/>
            </a:p>
          </p:txBody>
        </p:sp>
        <p:sp>
          <p:nvSpPr>
            <p:cNvPr id="39" name="object 39"/>
            <p:cNvSpPr/>
            <p:nvPr/>
          </p:nvSpPr>
          <p:spPr>
            <a:xfrm>
              <a:off x="6172961" y="4452366"/>
              <a:ext cx="685800" cy="64135"/>
            </a:xfrm>
            <a:custGeom>
              <a:avLst/>
              <a:gdLst/>
              <a:ahLst/>
              <a:cxnLst/>
              <a:rect l="l" t="t" r="r" b="b"/>
              <a:pathLst>
                <a:path w="685800" h="64135">
                  <a:moveTo>
                    <a:pt x="685799" y="0"/>
                  </a:moveTo>
                  <a:lnTo>
                    <a:pt x="0" y="0"/>
                  </a:lnTo>
                  <a:lnTo>
                    <a:pt x="0" y="64007"/>
                  </a:lnTo>
                  <a:lnTo>
                    <a:pt x="685799" y="64007"/>
                  </a:lnTo>
                  <a:lnTo>
                    <a:pt x="685799" y="0"/>
                  </a:lnTo>
                  <a:close/>
                </a:path>
              </a:pathLst>
            </a:custGeom>
            <a:solidFill>
              <a:srgbClr val="99CCFF"/>
            </a:solidFill>
          </p:spPr>
          <p:txBody>
            <a:bodyPr wrap="square" lIns="0" tIns="0" rIns="0" bIns="0" rtlCol="0"/>
            <a:lstStyle/>
            <a:p>
              <a:endParaRPr/>
            </a:p>
          </p:txBody>
        </p:sp>
        <p:sp>
          <p:nvSpPr>
            <p:cNvPr id="40" name="object 40"/>
            <p:cNvSpPr/>
            <p:nvPr/>
          </p:nvSpPr>
          <p:spPr>
            <a:xfrm>
              <a:off x="6172961" y="4452366"/>
              <a:ext cx="685800" cy="64135"/>
            </a:xfrm>
            <a:custGeom>
              <a:avLst/>
              <a:gdLst/>
              <a:ahLst/>
              <a:cxnLst/>
              <a:rect l="l" t="t" r="r" b="b"/>
              <a:pathLst>
                <a:path w="685800" h="64135">
                  <a:moveTo>
                    <a:pt x="0" y="64007"/>
                  </a:moveTo>
                  <a:lnTo>
                    <a:pt x="685799" y="64007"/>
                  </a:lnTo>
                  <a:lnTo>
                    <a:pt x="685799" y="0"/>
                  </a:lnTo>
                  <a:lnTo>
                    <a:pt x="0" y="0"/>
                  </a:lnTo>
                  <a:lnTo>
                    <a:pt x="0" y="64007"/>
                  </a:lnTo>
                  <a:close/>
                </a:path>
              </a:pathLst>
            </a:custGeom>
            <a:ln w="28955">
              <a:solidFill>
                <a:srgbClr val="000000"/>
              </a:solidFill>
            </a:ln>
          </p:spPr>
          <p:txBody>
            <a:bodyPr wrap="square" lIns="0" tIns="0" rIns="0" bIns="0" rtlCol="0"/>
            <a:lstStyle/>
            <a:p>
              <a:endParaRPr/>
            </a:p>
          </p:txBody>
        </p:sp>
        <p:sp>
          <p:nvSpPr>
            <p:cNvPr id="41" name="object 41"/>
            <p:cNvSpPr/>
            <p:nvPr/>
          </p:nvSpPr>
          <p:spPr>
            <a:xfrm>
              <a:off x="6172961" y="4516373"/>
              <a:ext cx="685800" cy="66040"/>
            </a:xfrm>
            <a:custGeom>
              <a:avLst/>
              <a:gdLst/>
              <a:ahLst/>
              <a:cxnLst/>
              <a:rect l="l" t="t" r="r" b="b"/>
              <a:pathLst>
                <a:path w="685800" h="66039">
                  <a:moveTo>
                    <a:pt x="685799" y="0"/>
                  </a:moveTo>
                  <a:lnTo>
                    <a:pt x="0" y="0"/>
                  </a:lnTo>
                  <a:lnTo>
                    <a:pt x="0" y="65531"/>
                  </a:lnTo>
                  <a:lnTo>
                    <a:pt x="685799" y="65531"/>
                  </a:lnTo>
                  <a:lnTo>
                    <a:pt x="685799" y="0"/>
                  </a:lnTo>
                  <a:close/>
                </a:path>
              </a:pathLst>
            </a:custGeom>
            <a:solidFill>
              <a:srgbClr val="99CCFF"/>
            </a:solidFill>
          </p:spPr>
          <p:txBody>
            <a:bodyPr wrap="square" lIns="0" tIns="0" rIns="0" bIns="0" rtlCol="0"/>
            <a:lstStyle/>
            <a:p>
              <a:endParaRPr/>
            </a:p>
          </p:txBody>
        </p:sp>
        <p:sp>
          <p:nvSpPr>
            <p:cNvPr id="42" name="object 42"/>
            <p:cNvSpPr/>
            <p:nvPr/>
          </p:nvSpPr>
          <p:spPr>
            <a:xfrm>
              <a:off x="6172961" y="4516373"/>
              <a:ext cx="685800" cy="66040"/>
            </a:xfrm>
            <a:custGeom>
              <a:avLst/>
              <a:gdLst/>
              <a:ahLst/>
              <a:cxnLst/>
              <a:rect l="l" t="t" r="r" b="b"/>
              <a:pathLst>
                <a:path w="685800" h="66039">
                  <a:moveTo>
                    <a:pt x="0" y="65531"/>
                  </a:moveTo>
                  <a:lnTo>
                    <a:pt x="685799" y="65531"/>
                  </a:lnTo>
                  <a:lnTo>
                    <a:pt x="685799" y="0"/>
                  </a:lnTo>
                  <a:lnTo>
                    <a:pt x="0" y="0"/>
                  </a:lnTo>
                  <a:lnTo>
                    <a:pt x="0" y="65531"/>
                  </a:lnTo>
                  <a:close/>
                </a:path>
              </a:pathLst>
            </a:custGeom>
            <a:ln w="28956">
              <a:solidFill>
                <a:srgbClr val="000000"/>
              </a:solidFill>
            </a:ln>
          </p:spPr>
          <p:txBody>
            <a:bodyPr wrap="square" lIns="0" tIns="0" rIns="0" bIns="0" rtlCol="0"/>
            <a:lstStyle/>
            <a:p>
              <a:endParaRPr/>
            </a:p>
          </p:txBody>
        </p:sp>
        <p:sp>
          <p:nvSpPr>
            <p:cNvPr id="43" name="object 43"/>
            <p:cNvSpPr/>
            <p:nvPr/>
          </p:nvSpPr>
          <p:spPr>
            <a:xfrm>
              <a:off x="6172961" y="4581905"/>
              <a:ext cx="685800" cy="64135"/>
            </a:xfrm>
            <a:custGeom>
              <a:avLst/>
              <a:gdLst/>
              <a:ahLst/>
              <a:cxnLst/>
              <a:rect l="l" t="t" r="r" b="b"/>
              <a:pathLst>
                <a:path w="685800" h="64135">
                  <a:moveTo>
                    <a:pt x="685799" y="0"/>
                  </a:moveTo>
                  <a:lnTo>
                    <a:pt x="0" y="0"/>
                  </a:lnTo>
                  <a:lnTo>
                    <a:pt x="0" y="64008"/>
                  </a:lnTo>
                  <a:lnTo>
                    <a:pt x="685799" y="64008"/>
                  </a:lnTo>
                  <a:lnTo>
                    <a:pt x="685799" y="0"/>
                  </a:lnTo>
                  <a:close/>
                </a:path>
              </a:pathLst>
            </a:custGeom>
            <a:solidFill>
              <a:srgbClr val="99CCFF"/>
            </a:solidFill>
          </p:spPr>
          <p:txBody>
            <a:bodyPr wrap="square" lIns="0" tIns="0" rIns="0" bIns="0" rtlCol="0"/>
            <a:lstStyle/>
            <a:p>
              <a:endParaRPr/>
            </a:p>
          </p:txBody>
        </p:sp>
        <p:sp>
          <p:nvSpPr>
            <p:cNvPr id="44" name="object 44"/>
            <p:cNvSpPr/>
            <p:nvPr/>
          </p:nvSpPr>
          <p:spPr>
            <a:xfrm>
              <a:off x="6172961" y="4581905"/>
              <a:ext cx="685800" cy="64135"/>
            </a:xfrm>
            <a:custGeom>
              <a:avLst/>
              <a:gdLst/>
              <a:ahLst/>
              <a:cxnLst/>
              <a:rect l="l" t="t" r="r" b="b"/>
              <a:pathLst>
                <a:path w="685800" h="64135">
                  <a:moveTo>
                    <a:pt x="0" y="64008"/>
                  </a:moveTo>
                  <a:lnTo>
                    <a:pt x="685799" y="64008"/>
                  </a:lnTo>
                  <a:lnTo>
                    <a:pt x="685799" y="0"/>
                  </a:lnTo>
                  <a:lnTo>
                    <a:pt x="0" y="0"/>
                  </a:lnTo>
                  <a:lnTo>
                    <a:pt x="0" y="64008"/>
                  </a:lnTo>
                  <a:close/>
                </a:path>
              </a:pathLst>
            </a:custGeom>
            <a:ln w="28955">
              <a:solidFill>
                <a:srgbClr val="000000"/>
              </a:solidFill>
            </a:ln>
          </p:spPr>
          <p:txBody>
            <a:bodyPr wrap="square" lIns="0" tIns="0" rIns="0" bIns="0" rtlCol="0"/>
            <a:lstStyle/>
            <a:p>
              <a:endParaRPr/>
            </a:p>
          </p:txBody>
        </p:sp>
        <p:sp>
          <p:nvSpPr>
            <p:cNvPr id="45" name="object 45"/>
            <p:cNvSpPr/>
            <p:nvPr/>
          </p:nvSpPr>
          <p:spPr>
            <a:xfrm>
              <a:off x="6172961" y="4645913"/>
              <a:ext cx="685800" cy="169545"/>
            </a:xfrm>
            <a:custGeom>
              <a:avLst/>
              <a:gdLst/>
              <a:ahLst/>
              <a:cxnLst/>
              <a:rect l="l" t="t" r="r" b="b"/>
              <a:pathLst>
                <a:path w="685800" h="169545">
                  <a:moveTo>
                    <a:pt x="685799" y="0"/>
                  </a:moveTo>
                  <a:lnTo>
                    <a:pt x="0" y="0"/>
                  </a:lnTo>
                  <a:lnTo>
                    <a:pt x="0" y="169163"/>
                  </a:lnTo>
                  <a:lnTo>
                    <a:pt x="685799" y="169163"/>
                  </a:lnTo>
                  <a:lnTo>
                    <a:pt x="685799" y="0"/>
                  </a:lnTo>
                  <a:close/>
                </a:path>
              </a:pathLst>
            </a:custGeom>
            <a:solidFill>
              <a:srgbClr val="D9D9D9"/>
            </a:solidFill>
          </p:spPr>
          <p:txBody>
            <a:bodyPr wrap="square" lIns="0" tIns="0" rIns="0" bIns="0" rtlCol="0"/>
            <a:lstStyle/>
            <a:p>
              <a:endParaRPr/>
            </a:p>
          </p:txBody>
        </p:sp>
        <p:sp>
          <p:nvSpPr>
            <p:cNvPr id="46" name="object 46"/>
            <p:cNvSpPr/>
            <p:nvPr/>
          </p:nvSpPr>
          <p:spPr>
            <a:xfrm>
              <a:off x="6172961" y="4645913"/>
              <a:ext cx="685800" cy="169545"/>
            </a:xfrm>
            <a:custGeom>
              <a:avLst/>
              <a:gdLst/>
              <a:ahLst/>
              <a:cxnLst/>
              <a:rect l="l" t="t" r="r" b="b"/>
              <a:pathLst>
                <a:path w="685800" h="169545">
                  <a:moveTo>
                    <a:pt x="0" y="169163"/>
                  </a:moveTo>
                  <a:lnTo>
                    <a:pt x="685799" y="169163"/>
                  </a:lnTo>
                  <a:lnTo>
                    <a:pt x="685799" y="0"/>
                  </a:lnTo>
                  <a:lnTo>
                    <a:pt x="0" y="0"/>
                  </a:lnTo>
                  <a:lnTo>
                    <a:pt x="0" y="169163"/>
                  </a:lnTo>
                  <a:close/>
                </a:path>
              </a:pathLst>
            </a:custGeom>
            <a:ln w="28956">
              <a:solidFill>
                <a:srgbClr val="000000"/>
              </a:solidFill>
            </a:ln>
          </p:spPr>
          <p:txBody>
            <a:bodyPr wrap="square" lIns="0" tIns="0" rIns="0" bIns="0" rtlCol="0"/>
            <a:lstStyle/>
            <a:p>
              <a:endParaRPr/>
            </a:p>
          </p:txBody>
        </p:sp>
        <p:sp>
          <p:nvSpPr>
            <p:cNvPr id="47" name="object 47"/>
            <p:cNvSpPr/>
            <p:nvPr/>
          </p:nvSpPr>
          <p:spPr>
            <a:xfrm>
              <a:off x="6172961" y="4815077"/>
              <a:ext cx="685800" cy="64135"/>
            </a:xfrm>
            <a:custGeom>
              <a:avLst/>
              <a:gdLst/>
              <a:ahLst/>
              <a:cxnLst/>
              <a:rect l="l" t="t" r="r" b="b"/>
              <a:pathLst>
                <a:path w="685800" h="64135">
                  <a:moveTo>
                    <a:pt x="685799" y="0"/>
                  </a:moveTo>
                  <a:lnTo>
                    <a:pt x="0" y="0"/>
                  </a:lnTo>
                  <a:lnTo>
                    <a:pt x="0" y="64008"/>
                  </a:lnTo>
                  <a:lnTo>
                    <a:pt x="685799" y="64008"/>
                  </a:lnTo>
                  <a:lnTo>
                    <a:pt x="685799" y="0"/>
                  </a:lnTo>
                  <a:close/>
                </a:path>
              </a:pathLst>
            </a:custGeom>
            <a:solidFill>
              <a:srgbClr val="99CCFF"/>
            </a:solidFill>
          </p:spPr>
          <p:txBody>
            <a:bodyPr wrap="square" lIns="0" tIns="0" rIns="0" bIns="0" rtlCol="0"/>
            <a:lstStyle/>
            <a:p>
              <a:endParaRPr/>
            </a:p>
          </p:txBody>
        </p:sp>
        <p:sp>
          <p:nvSpPr>
            <p:cNvPr id="48" name="object 48"/>
            <p:cNvSpPr/>
            <p:nvPr/>
          </p:nvSpPr>
          <p:spPr>
            <a:xfrm>
              <a:off x="6172961" y="4815077"/>
              <a:ext cx="685800" cy="64135"/>
            </a:xfrm>
            <a:custGeom>
              <a:avLst/>
              <a:gdLst/>
              <a:ahLst/>
              <a:cxnLst/>
              <a:rect l="l" t="t" r="r" b="b"/>
              <a:pathLst>
                <a:path w="685800" h="64135">
                  <a:moveTo>
                    <a:pt x="0" y="64008"/>
                  </a:moveTo>
                  <a:lnTo>
                    <a:pt x="685799" y="64008"/>
                  </a:lnTo>
                  <a:lnTo>
                    <a:pt x="685799" y="0"/>
                  </a:lnTo>
                  <a:lnTo>
                    <a:pt x="0" y="0"/>
                  </a:lnTo>
                  <a:lnTo>
                    <a:pt x="0" y="64008"/>
                  </a:lnTo>
                  <a:close/>
                </a:path>
              </a:pathLst>
            </a:custGeom>
            <a:ln w="28955">
              <a:solidFill>
                <a:srgbClr val="000000"/>
              </a:solidFill>
            </a:ln>
          </p:spPr>
          <p:txBody>
            <a:bodyPr wrap="square" lIns="0" tIns="0" rIns="0" bIns="0" rtlCol="0"/>
            <a:lstStyle/>
            <a:p>
              <a:endParaRPr/>
            </a:p>
          </p:txBody>
        </p:sp>
        <p:sp>
          <p:nvSpPr>
            <p:cNvPr id="49" name="object 49"/>
            <p:cNvSpPr/>
            <p:nvPr/>
          </p:nvSpPr>
          <p:spPr>
            <a:xfrm>
              <a:off x="6172961" y="4879086"/>
              <a:ext cx="685800" cy="66040"/>
            </a:xfrm>
            <a:custGeom>
              <a:avLst/>
              <a:gdLst/>
              <a:ahLst/>
              <a:cxnLst/>
              <a:rect l="l" t="t" r="r" b="b"/>
              <a:pathLst>
                <a:path w="685800" h="66039">
                  <a:moveTo>
                    <a:pt x="685799" y="0"/>
                  </a:moveTo>
                  <a:lnTo>
                    <a:pt x="0" y="0"/>
                  </a:lnTo>
                  <a:lnTo>
                    <a:pt x="0" y="65531"/>
                  </a:lnTo>
                  <a:lnTo>
                    <a:pt x="685799" y="65531"/>
                  </a:lnTo>
                  <a:lnTo>
                    <a:pt x="685799" y="0"/>
                  </a:lnTo>
                  <a:close/>
                </a:path>
              </a:pathLst>
            </a:custGeom>
            <a:solidFill>
              <a:srgbClr val="99CCFF"/>
            </a:solidFill>
          </p:spPr>
          <p:txBody>
            <a:bodyPr wrap="square" lIns="0" tIns="0" rIns="0" bIns="0" rtlCol="0"/>
            <a:lstStyle/>
            <a:p>
              <a:endParaRPr/>
            </a:p>
          </p:txBody>
        </p:sp>
        <p:sp>
          <p:nvSpPr>
            <p:cNvPr id="50" name="object 50"/>
            <p:cNvSpPr/>
            <p:nvPr/>
          </p:nvSpPr>
          <p:spPr>
            <a:xfrm>
              <a:off x="6172961" y="4879086"/>
              <a:ext cx="685800" cy="66040"/>
            </a:xfrm>
            <a:custGeom>
              <a:avLst/>
              <a:gdLst/>
              <a:ahLst/>
              <a:cxnLst/>
              <a:rect l="l" t="t" r="r" b="b"/>
              <a:pathLst>
                <a:path w="685800" h="66039">
                  <a:moveTo>
                    <a:pt x="0" y="65531"/>
                  </a:moveTo>
                  <a:lnTo>
                    <a:pt x="685799" y="65531"/>
                  </a:lnTo>
                  <a:lnTo>
                    <a:pt x="685799" y="0"/>
                  </a:lnTo>
                  <a:lnTo>
                    <a:pt x="0" y="0"/>
                  </a:lnTo>
                  <a:lnTo>
                    <a:pt x="0" y="65531"/>
                  </a:lnTo>
                  <a:close/>
                </a:path>
              </a:pathLst>
            </a:custGeom>
            <a:ln w="28956">
              <a:solidFill>
                <a:srgbClr val="000000"/>
              </a:solidFill>
            </a:ln>
          </p:spPr>
          <p:txBody>
            <a:bodyPr wrap="square" lIns="0" tIns="0" rIns="0" bIns="0" rtlCol="0"/>
            <a:lstStyle/>
            <a:p>
              <a:endParaRPr/>
            </a:p>
          </p:txBody>
        </p:sp>
        <p:sp>
          <p:nvSpPr>
            <p:cNvPr id="51" name="object 51"/>
            <p:cNvSpPr/>
            <p:nvPr/>
          </p:nvSpPr>
          <p:spPr>
            <a:xfrm>
              <a:off x="1677162" y="5976366"/>
              <a:ext cx="685800" cy="64135"/>
            </a:xfrm>
            <a:custGeom>
              <a:avLst/>
              <a:gdLst/>
              <a:ahLst/>
              <a:cxnLst/>
              <a:rect l="l" t="t" r="r" b="b"/>
              <a:pathLst>
                <a:path w="685800" h="64135">
                  <a:moveTo>
                    <a:pt x="685800" y="0"/>
                  </a:moveTo>
                  <a:lnTo>
                    <a:pt x="0" y="0"/>
                  </a:lnTo>
                  <a:lnTo>
                    <a:pt x="0" y="64008"/>
                  </a:lnTo>
                  <a:lnTo>
                    <a:pt x="685800" y="64008"/>
                  </a:lnTo>
                  <a:lnTo>
                    <a:pt x="685800" y="0"/>
                  </a:lnTo>
                  <a:close/>
                </a:path>
              </a:pathLst>
            </a:custGeom>
            <a:solidFill>
              <a:srgbClr val="CCFF99"/>
            </a:solidFill>
          </p:spPr>
          <p:txBody>
            <a:bodyPr wrap="square" lIns="0" tIns="0" rIns="0" bIns="0" rtlCol="0"/>
            <a:lstStyle/>
            <a:p>
              <a:endParaRPr/>
            </a:p>
          </p:txBody>
        </p:sp>
        <p:sp>
          <p:nvSpPr>
            <p:cNvPr id="52" name="object 52"/>
            <p:cNvSpPr/>
            <p:nvPr/>
          </p:nvSpPr>
          <p:spPr>
            <a:xfrm>
              <a:off x="1677162" y="5976366"/>
              <a:ext cx="685800" cy="64135"/>
            </a:xfrm>
            <a:custGeom>
              <a:avLst/>
              <a:gdLst/>
              <a:ahLst/>
              <a:cxnLst/>
              <a:rect l="l" t="t" r="r" b="b"/>
              <a:pathLst>
                <a:path w="685800" h="64135">
                  <a:moveTo>
                    <a:pt x="0" y="64008"/>
                  </a:moveTo>
                  <a:lnTo>
                    <a:pt x="685800" y="64008"/>
                  </a:lnTo>
                  <a:lnTo>
                    <a:pt x="685800" y="0"/>
                  </a:lnTo>
                  <a:lnTo>
                    <a:pt x="0" y="0"/>
                  </a:lnTo>
                  <a:lnTo>
                    <a:pt x="0" y="64008"/>
                  </a:lnTo>
                  <a:close/>
                </a:path>
              </a:pathLst>
            </a:custGeom>
            <a:ln w="28955">
              <a:solidFill>
                <a:srgbClr val="000000"/>
              </a:solidFill>
            </a:ln>
          </p:spPr>
          <p:txBody>
            <a:bodyPr wrap="square" lIns="0" tIns="0" rIns="0" bIns="0" rtlCol="0"/>
            <a:lstStyle/>
            <a:p>
              <a:endParaRPr/>
            </a:p>
          </p:txBody>
        </p:sp>
        <p:sp>
          <p:nvSpPr>
            <p:cNvPr id="53" name="object 53"/>
            <p:cNvSpPr/>
            <p:nvPr/>
          </p:nvSpPr>
          <p:spPr>
            <a:xfrm>
              <a:off x="1677162" y="6040373"/>
              <a:ext cx="685800" cy="66040"/>
            </a:xfrm>
            <a:custGeom>
              <a:avLst/>
              <a:gdLst/>
              <a:ahLst/>
              <a:cxnLst/>
              <a:rect l="l" t="t" r="r" b="b"/>
              <a:pathLst>
                <a:path w="685800" h="66039">
                  <a:moveTo>
                    <a:pt x="685800" y="0"/>
                  </a:moveTo>
                  <a:lnTo>
                    <a:pt x="0" y="0"/>
                  </a:lnTo>
                  <a:lnTo>
                    <a:pt x="0" y="65531"/>
                  </a:lnTo>
                  <a:lnTo>
                    <a:pt x="685800" y="65531"/>
                  </a:lnTo>
                  <a:lnTo>
                    <a:pt x="685800" y="0"/>
                  </a:lnTo>
                  <a:close/>
                </a:path>
              </a:pathLst>
            </a:custGeom>
            <a:solidFill>
              <a:srgbClr val="CCFF99"/>
            </a:solidFill>
          </p:spPr>
          <p:txBody>
            <a:bodyPr wrap="square" lIns="0" tIns="0" rIns="0" bIns="0" rtlCol="0"/>
            <a:lstStyle/>
            <a:p>
              <a:endParaRPr/>
            </a:p>
          </p:txBody>
        </p:sp>
        <p:sp>
          <p:nvSpPr>
            <p:cNvPr id="54" name="object 54"/>
            <p:cNvSpPr/>
            <p:nvPr/>
          </p:nvSpPr>
          <p:spPr>
            <a:xfrm>
              <a:off x="1677162" y="6040373"/>
              <a:ext cx="685800" cy="66040"/>
            </a:xfrm>
            <a:custGeom>
              <a:avLst/>
              <a:gdLst/>
              <a:ahLst/>
              <a:cxnLst/>
              <a:rect l="l" t="t" r="r" b="b"/>
              <a:pathLst>
                <a:path w="685800" h="66039">
                  <a:moveTo>
                    <a:pt x="0" y="65531"/>
                  </a:moveTo>
                  <a:lnTo>
                    <a:pt x="685800" y="65531"/>
                  </a:lnTo>
                  <a:lnTo>
                    <a:pt x="685800" y="0"/>
                  </a:lnTo>
                  <a:lnTo>
                    <a:pt x="0" y="0"/>
                  </a:lnTo>
                  <a:lnTo>
                    <a:pt x="0" y="65531"/>
                  </a:lnTo>
                  <a:close/>
                </a:path>
              </a:pathLst>
            </a:custGeom>
            <a:ln w="28956">
              <a:solidFill>
                <a:srgbClr val="000000"/>
              </a:solidFill>
            </a:ln>
          </p:spPr>
          <p:txBody>
            <a:bodyPr wrap="square" lIns="0" tIns="0" rIns="0" bIns="0" rtlCol="0"/>
            <a:lstStyle/>
            <a:p>
              <a:endParaRPr/>
            </a:p>
          </p:txBody>
        </p:sp>
        <p:sp>
          <p:nvSpPr>
            <p:cNvPr id="55" name="object 55"/>
            <p:cNvSpPr/>
            <p:nvPr/>
          </p:nvSpPr>
          <p:spPr>
            <a:xfrm>
              <a:off x="1677162" y="6105905"/>
              <a:ext cx="685800" cy="64135"/>
            </a:xfrm>
            <a:custGeom>
              <a:avLst/>
              <a:gdLst/>
              <a:ahLst/>
              <a:cxnLst/>
              <a:rect l="l" t="t" r="r" b="b"/>
              <a:pathLst>
                <a:path w="685800" h="64135">
                  <a:moveTo>
                    <a:pt x="685800" y="0"/>
                  </a:moveTo>
                  <a:lnTo>
                    <a:pt x="0" y="0"/>
                  </a:lnTo>
                  <a:lnTo>
                    <a:pt x="0" y="64008"/>
                  </a:lnTo>
                  <a:lnTo>
                    <a:pt x="685800" y="64008"/>
                  </a:lnTo>
                  <a:lnTo>
                    <a:pt x="685800" y="0"/>
                  </a:lnTo>
                  <a:close/>
                </a:path>
              </a:pathLst>
            </a:custGeom>
            <a:solidFill>
              <a:srgbClr val="CCFF99"/>
            </a:solidFill>
          </p:spPr>
          <p:txBody>
            <a:bodyPr wrap="square" lIns="0" tIns="0" rIns="0" bIns="0" rtlCol="0"/>
            <a:lstStyle/>
            <a:p>
              <a:endParaRPr/>
            </a:p>
          </p:txBody>
        </p:sp>
        <p:sp>
          <p:nvSpPr>
            <p:cNvPr id="56" name="object 56"/>
            <p:cNvSpPr/>
            <p:nvPr/>
          </p:nvSpPr>
          <p:spPr>
            <a:xfrm>
              <a:off x="1677162" y="6105905"/>
              <a:ext cx="685800" cy="64135"/>
            </a:xfrm>
            <a:custGeom>
              <a:avLst/>
              <a:gdLst/>
              <a:ahLst/>
              <a:cxnLst/>
              <a:rect l="l" t="t" r="r" b="b"/>
              <a:pathLst>
                <a:path w="685800" h="64135">
                  <a:moveTo>
                    <a:pt x="0" y="64008"/>
                  </a:moveTo>
                  <a:lnTo>
                    <a:pt x="685800" y="64008"/>
                  </a:lnTo>
                  <a:lnTo>
                    <a:pt x="685800" y="0"/>
                  </a:lnTo>
                  <a:lnTo>
                    <a:pt x="0" y="0"/>
                  </a:lnTo>
                  <a:lnTo>
                    <a:pt x="0" y="64008"/>
                  </a:lnTo>
                  <a:close/>
                </a:path>
              </a:pathLst>
            </a:custGeom>
            <a:ln w="28955">
              <a:solidFill>
                <a:srgbClr val="000000"/>
              </a:solidFill>
            </a:ln>
          </p:spPr>
          <p:txBody>
            <a:bodyPr wrap="square" lIns="0" tIns="0" rIns="0" bIns="0" rtlCol="0"/>
            <a:lstStyle/>
            <a:p>
              <a:endParaRPr/>
            </a:p>
          </p:txBody>
        </p:sp>
        <p:sp>
          <p:nvSpPr>
            <p:cNvPr id="57" name="object 57"/>
            <p:cNvSpPr/>
            <p:nvPr/>
          </p:nvSpPr>
          <p:spPr>
            <a:xfrm>
              <a:off x="1677162" y="6169913"/>
              <a:ext cx="685800" cy="169545"/>
            </a:xfrm>
            <a:custGeom>
              <a:avLst/>
              <a:gdLst/>
              <a:ahLst/>
              <a:cxnLst/>
              <a:rect l="l" t="t" r="r" b="b"/>
              <a:pathLst>
                <a:path w="685800" h="169545">
                  <a:moveTo>
                    <a:pt x="685800" y="0"/>
                  </a:moveTo>
                  <a:lnTo>
                    <a:pt x="0" y="0"/>
                  </a:lnTo>
                  <a:lnTo>
                    <a:pt x="0" y="169164"/>
                  </a:lnTo>
                  <a:lnTo>
                    <a:pt x="685800" y="169164"/>
                  </a:lnTo>
                  <a:lnTo>
                    <a:pt x="685800" y="0"/>
                  </a:lnTo>
                  <a:close/>
                </a:path>
              </a:pathLst>
            </a:custGeom>
            <a:solidFill>
              <a:srgbClr val="D9D9D9"/>
            </a:solidFill>
          </p:spPr>
          <p:txBody>
            <a:bodyPr wrap="square" lIns="0" tIns="0" rIns="0" bIns="0" rtlCol="0"/>
            <a:lstStyle/>
            <a:p>
              <a:endParaRPr/>
            </a:p>
          </p:txBody>
        </p:sp>
        <p:sp>
          <p:nvSpPr>
            <p:cNvPr id="58" name="object 58"/>
            <p:cNvSpPr/>
            <p:nvPr/>
          </p:nvSpPr>
          <p:spPr>
            <a:xfrm>
              <a:off x="1677162" y="6169913"/>
              <a:ext cx="685800" cy="169545"/>
            </a:xfrm>
            <a:custGeom>
              <a:avLst/>
              <a:gdLst/>
              <a:ahLst/>
              <a:cxnLst/>
              <a:rect l="l" t="t" r="r" b="b"/>
              <a:pathLst>
                <a:path w="685800" h="169545">
                  <a:moveTo>
                    <a:pt x="0" y="169164"/>
                  </a:moveTo>
                  <a:lnTo>
                    <a:pt x="685800" y="169164"/>
                  </a:lnTo>
                  <a:lnTo>
                    <a:pt x="685800" y="0"/>
                  </a:lnTo>
                  <a:lnTo>
                    <a:pt x="0" y="0"/>
                  </a:lnTo>
                  <a:lnTo>
                    <a:pt x="0" y="169164"/>
                  </a:lnTo>
                  <a:close/>
                </a:path>
              </a:pathLst>
            </a:custGeom>
            <a:ln w="28956">
              <a:solidFill>
                <a:srgbClr val="000000"/>
              </a:solidFill>
            </a:ln>
          </p:spPr>
          <p:txBody>
            <a:bodyPr wrap="square" lIns="0" tIns="0" rIns="0" bIns="0" rtlCol="0"/>
            <a:lstStyle/>
            <a:p>
              <a:endParaRPr/>
            </a:p>
          </p:txBody>
        </p:sp>
        <p:sp>
          <p:nvSpPr>
            <p:cNvPr id="59" name="object 59"/>
            <p:cNvSpPr/>
            <p:nvPr/>
          </p:nvSpPr>
          <p:spPr>
            <a:xfrm>
              <a:off x="1677162" y="6339077"/>
              <a:ext cx="685800" cy="64135"/>
            </a:xfrm>
            <a:custGeom>
              <a:avLst/>
              <a:gdLst/>
              <a:ahLst/>
              <a:cxnLst/>
              <a:rect l="l" t="t" r="r" b="b"/>
              <a:pathLst>
                <a:path w="685800" h="64135">
                  <a:moveTo>
                    <a:pt x="685800" y="0"/>
                  </a:moveTo>
                  <a:lnTo>
                    <a:pt x="0" y="0"/>
                  </a:lnTo>
                  <a:lnTo>
                    <a:pt x="0" y="64008"/>
                  </a:lnTo>
                  <a:lnTo>
                    <a:pt x="685800" y="64008"/>
                  </a:lnTo>
                  <a:lnTo>
                    <a:pt x="685800" y="0"/>
                  </a:lnTo>
                  <a:close/>
                </a:path>
              </a:pathLst>
            </a:custGeom>
            <a:solidFill>
              <a:srgbClr val="CCFF99"/>
            </a:solidFill>
          </p:spPr>
          <p:txBody>
            <a:bodyPr wrap="square" lIns="0" tIns="0" rIns="0" bIns="0" rtlCol="0"/>
            <a:lstStyle/>
            <a:p>
              <a:endParaRPr/>
            </a:p>
          </p:txBody>
        </p:sp>
        <p:sp>
          <p:nvSpPr>
            <p:cNvPr id="60" name="object 60"/>
            <p:cNvSpPr/>
            <p:nvPr/>
          </p:nvSpPr>
          <p:spPr>
            <a:xfrm>
              <a:off x="1677162" y="6339077"/>
              <a:ext cx="685800" cy="64135"/>
            </a:xfrm>
            <a:custGeom>
              <a:avLst/>
              <a:gdLst/>
              <a:ahLst/>
              <a:cxnLst/>
              <a:rect l="l" t="t" r="r" b="b"/>
              <a:pathLst>
                <a:path w="685800" h="64135">
                  <a:moveTo>
                    <a:pt x="0" y="64008"/>
                  </a:moveTo>
                  <a:lnTo>
                    <a:pt x="685800" y="64008"/>
                  </a:lnTo>
                  <a:lnTo>
                    <a:pt x="685800" y="0"/>
                  </a:lnTo>
                  <a:lnTo>
                    <a:pt x="0" y="0"/>
                  </a:lnTo>
                  <a:lnTo>
                    <a:pt x="0" y="64008"/>
                  </a:lnTo>
                  <a:close/>
                </a:path>
              </a:pathLst>
            </a:custGeom>
            <a:ln w="28955">
              <a:solidFill>
                <a:srgbClr val="000000"/>
              </a:solidFill>
            </a:ln>
          </p:spPr>
          <p:txBody>
            <a:bodyPr wrap="square" lIns="0" tIns="0" rIns="0" bIns="0" rtlCol="0"/>
            <a:lstStyle/>
            <a:p>
              <a:endParaRPr/>
            </a:p>
          </p:txBody>
        </p:sp>
        <p:sp>
          <p:nvSpPr>
            <p:cNvPr id="61" name="object 61"/>
            <p:cNvSpPr/>
            <p:nvPr/>
          </p:nvSpPr>
          <p:spPr>
            <a:xfrm>
              <a:off x="1677162" y="6403085"/>
              <a:ext cx="685800" cy="66040"/>
            </a:xfrm>
            <a:custGeom>
              <a:avLst/>
              <a:gdLst/>
              <a:ahLst/>
              <a:cxnLst/>
              <a:rect l="l" t="t" r="r" b="b"/>
              <a:pathLst>
                <a:path w="685800" h="66039">
                  <a:moveTo>
                    <a:pt x="685800" y="0"/>
                  </a:moveTo>
                  <a:lnTo>
                    <a:pt x="0" y="0"/>
                  </a:lnTo>
                  <a:lnTo>
                    <a:pt x="0" y="65531"/>
                  </a:lnTo>
                  <a:lnTo>
                    <a:pt x="685800" y="65531"/>
                  </a:lnTo>
                  <a:lnTo>
                    <a:pt x="685800" y="0"/>
                  </a:lnTo>
                  <a:close/>
                </a:path>
              </a:pathLst>
            </a:custGeom>
            <a:solidFill>
              <a:srgbClr val="CCFF99"/>
            </a:solidFill>
          </p:spPr>
          <p:txBody>
            <a:bodyPr wrap="square" lIns="0" tIns="0" rIns="0" bIns="0" rtlCol="0"/>
            <a:lstStyle/>
            <a:p>
              <a:endParaRPr/>
            </a:p>
          </p:txBody>
        </p:sp>
        <p:sp>
          <p:nvSpPr>
            <p:cNvPr id="62" name="object 62"/>
            <p:cNvSpPr/>
            <p:nvPr/>
          </p:nvSpPr>
          <p:spPr>
            <a:xfrm>
              <a:off x="1677162" y="6403085"/>
              <a:ext cx="685800" cy="66040"/>
            </a:xfrm>
            <a:custGeom>
              <a:avLst/>
              <a:gdLst/>
              <a:ahLst/>
              <a:cxnLst/>
              <a:rect l="l" t="t" r="r" b="b"/>
              <a:pathLst>
                <a:path w="685800" h="66039">
                  <a:moveTo>
                    <a:pt x="0" y="65531"/>
                  </a:moveTo>
                  <a:lnTo>
                    <a:pt x="685800" y="65531"/>
                  </a:lnTo>
                  <a:lnTo>
                    <a:pt x="685800" y="0"/>
                  </a:lnTo>
                  <a:lnTo>
                    <a:pt x="0" y="0"/>
                  </a:lnTo>
                  <a:lnTo>
                    <a:pt x="0" y="65531"/>
                  </a:lnTo>
                  <a:close/>
                </a:path>
              </a:pathLst>
            </a:custGeom>
            <a:ln w="28956">
              <a:solidFill>
                <a:srgbClr val="000000"/>
              </a:solidFill>
            </a:ln>
          </p:spPr>
          <p:txBody>
            <a:bodyPr wrap="square" lIns="0" tIns="0" rIns="0" bIns="0" rtlCol="0"/>
            <a:lstStyle/>
            <a:p>
              <a:endParaRPr/>
            </a:p>
          </p:txBody>
        </p:sp>
        <p:sp>
          <p:nvSpPr>
            <p:cNvPr id="63" name="object 63"/>
            <p:cNvSpPr/>
            <p:nvPr/>
          </p:nvSpPr>
          <p:spPr>
            <a:xfrm>
              <a:off x="2591562" y="5976366"/>
              <a:ext cx="685800" cy="64135"/>
            </a:xfrm>
            <a:custGeom>
              <a:avLst/>
              <a:gdLst/>
              <a:ahLst/>
              <a:cxnLst/>
              <a:rect l="l" t="t" r="r" b="b"/>
              <a:pathLst>
                <a:path w="685800" h="64135">
                  <a:moveTo>
                    <a:pt x="685800" y="0"/>
                  </a:moveTo>
                  <a:lnTo>
                    <a:pt x="0" y="0"/>
                  </a:lnTo>
                  <a:lnTo>
                    <a:pt x="0" y="64008"/>
                  </a:lnTo>
                  <a:lnTo>
                    <a:pt x="685800" y="64008"/>
                  </a:lnTo>
                  <a:lnTo>
                    <a:pt x="685800" y="0"/>
                  </a:lnTo>
                  <a:close/>
                </a:path>
              </a:pathLst>
            </a:custGeom>
            <a:solidFill>
              <a:srgbClr val="CCFF99"/>
            </a:solidFill>
          </p:spPr>
          <p:txBody>
            <a:bodyPr wrap="square" lIns="0" tIns="0" rIns="0" bIns="0" rtlCol="0"/>
            <a:lstStyle/>
            <a:p>
              <a:endParaRPr/>
            </a:p>
          </p:txBody>
        </p:sp>
        <p:sp>
          <p:nvSpPr>
            <p:cNvPr id="64" name="object 64"/>
            <p:cNvSpPr/>
            <p:nvPr/>
          </p:nvSpPr>
          <p:spPr>
            <a:xfrm>
              <a:off x="2591562" y="5976366"/>
              <a:ext cx="685800" cy="64135"/>
            </a:xfrm>
            <a:custGeom>
              <a:avLst/>
              <a:gdLst/>
              <a:ahLst/>
              <a:cxnLst/>
              <a:rect l="l" t="t" r="r" b="b"/>
              <a:pathLst>
                <a:path w="685800" h="64135">
                  <a:moveTo>
                    <a:pt x="0" y="64008"/>
                  </a:moveTo>
                  <a:lnTo>
                    <a:pt x="685800" y="64008"/>
                  </a:lnTo>
                  <a:lnTo>
                    <a:pt x="685800" y="0"/>
                  </a:lnTo>
                  <a:lnTo>
                    <a:pt x="0" y="0"/>
                  </a:lnTo>
                  <a:lnTo>
                    <a:pt x="0" y="64008"/>
                  </a:lnTo>
                  <a:close/>
                </a:path>
              </a:pathLst>
            </a:custGeom>
            <a:ln w="28955">
              <a:solidFill>
                <a:srgbClr val="000000"/>
              </a:solidFill>
            </a:ln>
          </p:spPr>
          <p:txBody>
            <a:bodyPr wrap="square" lIns="0" tIns="0" rIns="0" bIns="0" rtlCol="0"/>
            <a:lstStyle/>
            <a:p>
              <a:endParaRPr/>
            </a:p>
          </p:txBody>
        </p:sp>
        <p:sp>
          <p:nvSpPr>
            <p:cNvPr id="65" name="object 65"/>
            <p:cNvSpPr/>
            <p:nvPr/>
          </p:nvSpPr>
          <p:spPr>
            <a:xfrm>
              <a:off x="2591562" y="6040373"/>
              <a:ext cx="685800" cy="66040"/>
            </a:xfrm>
            <a:custGeom>
              <a:avLst/>
              <a:gdLst/>
              <a:ahLst/>
              <a:cxnLst/>
              <a:rect l="l" t="t" r="r" b="b"/>
              <a:pathLst>
                <a:path w="685800" h="66039">
                  <a:moveTo>
                    <a:pt x="685800" y="0"/>
                  </a:moveTo>
                  <a:lnTo>
                    <a:pt x="0" y="0"/>
                  </a:lnTo>
                  <a:lnTo>
                    <a:pt x="0" y="65531"/>
                  </a:lnTo>
                  <a:lnTo>
                    <a:pt x="685800" y="65531"/>
                  </a:lnTo>
                  <a:lnTo>
                    <a:pt x="685800" y="0"/>
                  </a:lnTo>
                  <a:close/>
                </a:path>
              </a:pathLst>
            </a:custGeom>
            <a:solidFill>
              <a:srgbClr val="CCFF99"/>
            </a:solidFill>
          </p:spPr>
          <p:txBody>
            <a:bodyPr wrap="square" lIns="0" tIns="0" rIns="0" bIns="0" rtlCol="0"/>
            <a:lstStyle/>
            <a:p>
              <a:endParaRPr/>
            </a:p>
          </p:txBody>
        </p:sp>
        <p:sp>
          <p:nvSpPr>
            <p:cNvPr id="66" name="object 66"/>
            <p:cNvSpPr/>
            <p:nvPr/>
          </p:nvSpPr>
          <p:spPr>
            <a:xfrm>
              <a:off x="2591562" y="6040373"/>
              <a:ext cx="685800" cy="66040"/>
            </a:xfrm>
            <a:custGeom>
              <a:avLst/>
              <a:gdLst/>
              <a:ahLst/>
              <a:cxnLst/>
              <a:rect l="l" t="t" r="r" b="b"/>
              <a:pathLst>
                <a:path w="685800" h="66039">
                  <a:moveTo>
                    <a:pt x="0" y="65531"/>
                  </a:moveTo>
                  <a:lnTo>
                    <a:pt x="685800" y="65531"/>
                  </a:lnTo>
                  <a:lnTo>
                    <a:pt x="685800" y="0"/>
                  </a:lnTo>
                  <a:lnTo>
                    <a:pt x="0" y="0"/>
                  </a:lnTo>
                  <a:lnTo>
                    <a:pt x="0" y="65531"/>
                  </a:lnTo>
                  <a:close/>
                </a:path>
              </a:pathLst>
            </a:custGeom>
            <a:ln w="28956">
              <a:solidFill>
                <a:srgbClr val="000000"/>
              </a:solidFill>
            </a:ln>
          </p:spPr>
          <p:txBody>
            <a:bodyPr wrap="square" lIns="0" tIns="0" rIns="0" bIns="0" rtlCol="0"/>
            <a:lstStyle/>
            <a:p>
              <a:endParaRPr/>
            </a:p>
          </p:txBody>
        </p:sp>
        <p:sp>
          <p:nvSpPr>
            <p:cNvPr id="67" name="object 67"/>
            <p:cNvSpPr/>
            <p:nvPr/>
          </p:nvSpPr>
          <p:spPr>
            <a:xfrm>
              <a:off x="2591562" y="6105905"/>
              <a:ext cx="685800" cy="64135"/>
            </a:xfrm>
            <a:custGeom>
              <a:avLst/>
              <a:gdLst/>
              <a:ahLst/>
              <a:cxnLst/>
              <a:rect l="l" t="t" r="r" b="b"/>
              <a:pathLst>
                <a:path w="685800" h="64135">
                  <a:moveTo>
                    <a:pt x="685800" y="0"/>
                  </a:moveTo>
                  <a:lnTo>
                    <a:pt x="0" y="0"/>
                  </a:lnTo>
                  <a:lnTo>
                    <a:pt x="0" y="64008"/>
                  </a:lnTo>
                  <a:lnTo>
                    <a:pt x="685800" y="64008"/>
                  </a:lnTo>
                  <a:lnTo>
                    <a:pt x="685800" y="0"/>
                  </a:lnTo>
                  <a:close/>
                </a:path>
              </a:pathLst>
            </a:custGeom>
            <a:solidFill>
              <a:srgbClr val="CCFF99"/>
            </a:solidFill>
          </p:spPr>
          <p:txBody>
            <a:bodyPr wrap="square" lIns="0" tIns="0" rIns="0" bIns="0" rtlCol="0"/>
            <a:lstStyle/>
            <a:p>
              <a:endParaRPr/>
            </a:p>
          </p:txBody>
        </p:sp>
        <p:sp>
          <p:nvSpPr>
            <p:cNvPr id="68" name="object 68"/>
            <p:cNvSpPr/>
            <p:nvPr/>
          </p:nvSpPr>
          <p:spPr>
            <a:xfrm>
              <a:off x="2591562" y="6105905"/>
              <a:ext cx="685800" cy="64135"/>
            </a:xfrm>
            <a:custGeom>
              <a:avLst/>
              <a:gdLst/>
              <a:ahLst/>
              <a:cxnLst/>
              <a:rect l="l" t="t" r="r" b="b"/>
              <a:pathLst>
                <a:path w="685800" h="64135">
                  <a:moveTo>
                    <a:pt x="0" y="64008"/>
                  </a:moveTo>
                  <a:lnTo>
                    <a:pt x="685800" y="64008"/>
                  </a:lnTo>
                  <a:lnTo>
                    <a:pt x="685800" y="0"/>
                  </a:lnTo>
                  <a:lnTo>
                    <a:pt x="0" y="0"/>
                  </a:lnTo>
                  <a:lnTo>
                    <a:pt x="0" y="64008"/>
                  </a:lnTo>
                  <a:close/>
                </a:path>
              </a:pathLst>
            </a:custGeom>
            <a:ln w="28955">
              <a:solidFill>
                <a:srgbClr val="000000"/>
              </a:solidFill>
            </a:ln>
          </p:spPr>
          <p:txBody>
            <a:bodyPr wrap="square" lIns="0" tIns="0" rIns="0" bIns="0" rtlCol="0"/>
            <a:lstStyle/>
            <a:p>
              <a:endParaRPr/>
            </a:p>
          </p:txBody>
        </p:sp>
        <p:sp>
          <p:nvSpPr>
            <p:cNvPr id="69" name="object 69"/>
            <p:cNvSpPr/>
            <p:nvPr/>
          </p:nvSpPr>
          <p:spPr>
            <a:xfrm>
              <a:off x="2591562" y="6169913"/>
              <a:ext cx="685800" cy="169545"/>
            </a:xfrm>
            <a:custGeom>
              <a:avLst/>
              <a:gdLst/>
              <a:ahLst/>
              <a:cxnLst/>
              <a:rect l="l" t="t" r="r" b="b"/>
              <a:pathLst>
                <a:path w="685800" h="169545">
                  <a:moveTo>
                    <a:pt x="685800" y="0"/>
                  </a:moveTo>
                  <a:lnTo>
                    <a:pt x="0" y="0"/>
                  </a:lnTo>
                  <a:lnTo>
                    <a:pt x="0" y="169164"/>
                  </a:lnTo>
                  <a:lnTo>
                    <a:pt x="685800" y="169164"/>
                  </a:lnTo>
                  <a:lnTo>
                    <a:pt x="685800" y="0"/>
                  </a:lnTo>
                  <a:close/>
                </a:path>
              </a:pathLst>
            </a:custGeom>
            <a:solidFill>
              <a:srgbClr val="D9D9D9"/>
            </a:solidFill>
          </p:spPr>
          <p:txBody>
            <a:bodyPr wrap="square" lIns="0" tIns="0" rIns="0" bIns="0" rtlCol="0"/>
            <a:lstStyle/>
            <a:p>
              <a:endParaRPr/>
            </a:p>
          </p:txBody>
        </p:sp>
        <p:sp>
          <p:nvSpPr>
            <p:cNvPr id="70" name="object 70"/>
            <p:cNvSpPr/>
            <p:nvPr/>
          </p:nvSpPr>
          <p:spPr>
            <a:xfrm>
              <a:off x="2591562" y="6169913"/>
              <a:ext cx="685800" cy="169545"/>
            </a:xfrm>
            <a:custGeom>
              <a:avLst/>
              <a:gdLst/>
              <a:ahLst/>
              <a:cxnLst/>
              <a:rect l="l" t="t" r="r" b="b"/>
              <a:pathLst>
                <a:path w="685800" h="169545">
                  <a:moveTo>
                    <a:pt x="0" y="169164"/>
                  </a:moveTo>
                  <a:lnTo>
                    <a:pt x="685800" y="169164"/>
                  </a:lnTo>
                  <a:lnTo>
                    <a:pt x="685800" y="0"/>
                  </a:lnTo>
                  <a:lnTo>
                    <a:pt x="0" y="0"/>
                  </a:lnTo>
                  <a:lnTo>
                    <a:pt x="0" y="169164"/>
                  </a:lnTo>
                  <a:close/>
                </a:path>
              </a:pathLst>
            </a:custGeom>
            <a:ln w="28956">
              <a:solidFill>
                <a:srgbClr val="000000"/>
              </a:solidFill>
            </a:ln>
          </p:spPr>
          <p:txBody>
            <a:bodyPr wrap="square" lIns="0" tIns="0" rIns="0" bIns="0" rtlCol="0"/>
            <a:lstStyle/>
            <a:p>
              <a:endParaRPr/>
            </a:p>
          </p:txBody>
        </p:sp>
        <p:sp>
          <p:nvSpPr>
            <p:cNvPr id="71" name="object 71"/>
            <p:cNvSpPr/>
            <p:nvPr/>
          </p:nvSpPr>
          <p:spPr>
            <a:xfrm>
              <a:off x="2591562" y="6339077"/>
              <a:ext cx="685800" cy="64135"/>
            </a:xfrm>
            <a:custGeom>
              <a:avLst/>
              <a:gdLst/>
              <a:ahLst/>
              <a:cxnLst/>
              <a:rect l="l" t="t" r="r" b="b"/>
              <a:pathLst>
                <a:path w="685800" h="64135">
                  <a:moveTo>
                    <a:pt x="685800" y="0"/>
                  </a:moveTo>
                  <a:lnTo>
                    <a:pt x="0" y="0"/>
                  </a:lnTo>
                  <a:lnTo>
                    <a:pt x="0" y="64008"/>
                  </a:lnTo>
                  <a:lnTo>
                    <a:pt x="685800" y="64008"/>
                  </a:lnTo>
                  <a:lnTo>
                    <a:pt x="685800" y="0"/>
                  </a:lnTo>
                  <a:close/>
                </a:path>
              </a:pathLst>
            </a:custGeom>
            <a:solidFill>
              <a:srgbClr val="CCFF99"/>
            </a:solidFill>
          </p:spPr>
          <p:txBody>
            <a:bodyPr wrap="square" lIns="0" tIns="0" rIns="0" bIns="0" rtlCol="0"/>
            <a:lstStyle/>
            <a:p>
              <a:endParaRPr/>
            </a:p>
          </p:txBody>
        </p:sp>
        <p:sp>
          <p:nvSpPr>
            <p:cNvPr id="72" name="object 72"/>
            <p:cNvSpPr/>
            <p:nvPr/>
          </p:nvSpPr>
          <p:spPr>
            <a:xfrm>
              <a:off x="2591562" y="6339077"/>
              <a:ext cx="685800" cy="64135"/>
            </a:xfrm>
            <a:custGeom>
              <a:avLst/>
              <a:gdLst/>
              <a:ahLst/>
              <a:cxnLst/>
              <a:rect l="l" t="t" r="r" b="b"/>
              <a:pathLst>
                <a:path w="685800" h="64135">
                  <a:moveTo>
                    <a:pt x="0" y="64008"/>
                  </a:moveTo>
                  <a:lnTo>
                    <a:pt x="685800" y="64008"/>
                  </a:lnTo>
                  <a:lnTo>
                    <a:pt x="685800" y="0"/>
                  </a:lnTo>
                  <a:lnTo>
                    <a:pt x="0" y="0"/>
                  </a:lnTo>
                  <a:lnTo>
                    <a:pt x="0" y="64008"/>
                  </a:lnTo>
                  <a:close/>
                </a:path>
              </a:pathLst>
            </a:custGeom>
            <a:ln w="28955">
              <a:solidFill>
                <a:srgbClr val="000000"/>
              </a:solidFill>
            </a:ln>
          </p:spPr>
          <p:txBody>
            <a:bodyPr wrap="square" lIns="0" tIns="0" rIns="0" bIns="0" rtlCol="0"/>
            <a:lstStyle/>
            <a:p>
              <a:endParaRPr/>
            </a:p>
          </p:txBody>
        </p:sp>
        <p:sp>
          <p:nvSpPr>
            <p:cNvPr id="73" name="object 73"/>
            <p:cNvSpPr/>
            <p:nvPr/>
          </p:nvSpPr>
          <p:spPr>
            <a:xfrm>
              <a:off x="2591562" y="6403085"/>
              <a:ext cx="685800" cy="66040"/>
            </a:xfrm>
            <a:custGeom>
              <a:avLst/>
              <a:gdLst/>
              <a:ahLst/>
              <a:cxnLst/>
              <a:rect l="l" t="t" r="r" b="b"/>
              <a:pathLst>
                <a:path w="685800" h="66039">
                  <a:moveTo>
                    <a:pt x="685800" y="0"/>
                  </a:moveTo>
                  <a:lnTo>
                    <a:pt x="0" y="0"/>
                  </a:lnTo>
                  <a:lnTo>
                    <a:pt x="0" y="65531"/>
                  </a:lnTo>
                  <a:lnTo>
                    <a:pt x="685800" y="65531"/>
                  </a:lnTo>
                  <a:lnTo>
                    <a:pt x="685800" y="0"/>
                  </a:lnTo>
                  <a:close/>
                </a:path>
              </a:pathLst>
            </a:custGeom>
            <a:solidFill>
              <a:srgbClr val="CCFF99"/>
            </a:solidFill>
          </p:spPr>
          <p:txBody>
            <a:bodyPr wrap="square" lIns="0" tIns="0" rIns="0" bIns="0" rtlCol="0"/>
            <a:lstStyle/>
            <a:p>
              <a:endParaRPr/>
            </a:p>
          </p:txBody>
        </p:sp>
        <p:sp>
          <p:nvSpPr>
            <p:cNvPr id="74" name="object 74"/>
            <p:cNvSpPr/>
            <p:nvPr/>
          </p:nvSpPr>
          <p:spPr>
            <a:xfrm>
              <a:off x="2591562" y="6403085"/>
              <a:ext cx="685800" cy="66040"/>
            </a:xfrm>
            <a:custGeom>
              <a:avLst/>
              <a:gdLst/>
              <a:ahLst/>
              <a:cxnLst/>
              <a:rect l="l" t="t" r="r" b="b"/>
              <a:pathLst>
                <a:path w="685800" h="66039">
                  <a:moveTo>
                    <a:pt x="0" y="65531"/>
                  </a:moveTo>
                  <a:lnTo>
                    <a:pt x="685800" y="65531"/>
                  </a:lnTo>
                  <a:lnTo>
                    <a:pt x="685800" y="0"/>
                  </a:lnTo>
                  <a:lnTo>
                    <a:pt x="0" y="0"/>
                  </a:lnTo>
                  <a:lnTo>
                    <a:pt x="0" y="65531"/>
                  </a:lnTo>
                  <a:close/>
                </a:path>
              </a:pathLst>
            </a:custGeom>
            <a:ln w="28956">
              <a:solidFill>
                <a:srgbClr val="000000"/>
              </a:solidFill>
            </a:ln>
          </p:spPr>
          <p:txBody>
            <a:bodyPr wrap="square" lIns="0" tIns="0" rIns="0" bIns="0" rtlCol="0"/>
            <a:lstStyle/>
            <a:p>
              <a:endParaRPr/>
            </a:p>
          </p:txBody>
        </p:sp>
        <p:sp>
          <p:nvSpPr>
            <p:cNvPr id="75" name="object 75"/>
            <p:cNvSpPr/>
            <p:nvPr/>
          </p:nvSpPr>
          <p:spPr>
            <a:xfrm>
              <a:off x="3941826" y="5976366"/>
              <a:ext cx="685800" cy="64135"/>
            </a:xfrm>
            <a:custGeom>
              <a:avLst/>
              <a:gdLst/>
              <a:ahLst/>
              <a:cxnLst/>
              <a:rect l="l" t="t" r="r" b="b"/>
              <a:pathLst>
                <a:path w="685800" h="64135">
                  <a:moveTo>
                    <a:pt x="685800" y="0"/>
                  </a:moveTo>
                  <a:lnTo>
                    <a:pt x="0" y="0"/>
                  </a:lnTo>
                  <a:lnTo>
                    <a:pt x="0" y="64008"/>
                  </a:lnTo>
                  <a:lnTo>
                    <a:pt x="685800" y="64008"/>
                  </a:lnTo>
                  <a:lnTo>
                    <a:pt x="685800" y="0"/>
                  </a:lnTo>
                  <a:close/>
                </a:path>
              </a:pathLst>
            </a:custGeom>
            <a:solidFill>
              <a:srgbClr val="CCFF99"/>
            </a:solidFill>
          </p:spPr>
          <p:txBody>
            <a:bodyPr wrap="square" lIns="0" tIns="0" rIns="0" bIns="0" rtlCol="0"/>
            <a:lstStyle/>
            <a:p>
              <a:endParaRPr/>
            </a:p>
          </p:txBody>
        </p:sp>
        <p:sp>
          <p:nvSpPr>
            <p:cNvPr id="76" name="object 76"/>
            <p:cNvSpPr/>
            <p:nvPr/>
          </p:nvSpPr>
          <p:spPr>
            <a:xfrm>
              <a:off x="3941826" y="5976366"/>
              <a:ext cx="685800" cy="64135"/>
            </a:xfrm>
            <a:custGeom>
              <a:avLst/>
              <a:gdLst/>
              <a:ahLst/>
              <a:cxnLst/>
              <a:rect l="l" t="t" r="r" b="b"/>
              <a:pathLst>
                <a:path w="685800" h="64135">
                  <a:moveTo>
                    <a:pt x="0" y="64008"/>
                  </a:moveTo>
                  <a:lnTo>
                    <a:pt x="685800" y="64008"/>
                  </a:lnTo>
                  <a:lnTo>
                    <a:pt x="685800" y="0"/>
                  </a:lnTo>
                  <a:lnTo>
                    <a:pt x="0" y="0"/>
                  </a:lnTo>
                  <a:lnTo>
                    <a:pt x="0" y="64008"/>
                  </a:lnTo>
                  <a:close/>
                </a:path>
              </a:pathLst>
            </a:custGeom>
            <a:ln w="28955">
              <a:solidFill>
                <a:srgbClr val="000000"/>
              </a:solidFill>
            </a:ln>
          </p:spPr>
          <p:txBody>
            <a:bodyPr wrap="square" lIns="0" tIns="0" rIns="0" bIns="0" rtlCol="0"/>
            <a:lstStyle/>
            <a:p>
              <a:endParaRPr/>
            </a:p>
          </p:txBody>
        </p:sp>
        <p:sp>
          <p:nvSpPr>
            <p:cNvPr id="77" name="object 77"/>
            <p:cNvSpPr/>
            <p:nvPr/>
          </p:nvSpPr>
          <p:spPr>
            <a:xfrm>
              <a:off x="3941826" y="6040373"/>
              <a:ext cx="685800" cy="66040"/>
            </a:xfrm>
            <a:custGeom>
              <a:avLst/>
              <a:gdLst/>
              <a:ahLst/>
              <a:cxnLst/>
              <a:rect l="l" t="t" r="r" b="b"/>
              <a:pathLst>
                <a:path w="685800" h="66039">
                  <a:moveTo>
                    <a:pt x="685800" y="0"/>
                  </a:moveTo>
                  <a:lnTo>
                    <a:pt x="0" y="0"/>
                  </a:lnTo>
                  <a:lnTo>
                    <a:pt x="0" y="65531"/>
                  </a:lnTo>
                  <a:lnTo>
                    <a:pt x="685800" y="65531"/>
                  </a:lnTo>
                  <a:lnTo>
                    <a:pt x="685800" y="0"/>
                  </a:lnTo>
                  <a:close/>
                </a:path>
              </a:pathLst>
            </a:custGeom>
            <a:solidFill>
              <a:srgbClr val="CCFF99"/>
            </a:solidFill>
          </p:spPr>
          <p:txBody>
            <a:bodyPr wrap="square" lIns="0" tIns="0" rIns="0" bIns="0" rtlCol="0"/>
            <a:lstStyle/>
            <a:p>
              <a:endParaRPr/>
            </a:p>
          </p:txBody>
        </p:sp>
        <p:sp>
          <p:nvSpPr>
            <p:cNvPr id="78" name="object 78"/>
            <p:cNvSpPr/>
            <p:nvPr/>
          </p:nvSpPr>
          <p:spPr>
            <a:xfrm>
              <a:off x="3941826" y="6040373"/>
              <a:ext cx="685800" cy="66040"/>
            </a:xfrm>
            <a:custGeom>
              <a:avLst/>
              <a:gdLst/>
              <a:ahLst/>
              <a:cxnLst/>
              <a:rect l="l" t="t" r="r" b="b"/>
              <a:pathLst>
                <a:path w="685800" h="66039">
                  <a:moveTo>
                    <a:pt x="0" y="65531"/>
                  </a:moveTo>
                  <a:lnTo>
                    <a:pt x="685800" y="65531"/>
                  </a:lnTo>
                  <a:lnTo>
                    <a:pt x="685800" y="0"/>
                  </a:lnTo>
                  <a:lnTo>
                    <a:pt x="0" y="0"/>
                  </a:lnTo>
                  <a:lnTo>
                    <a:pt x="0" y="65531"/>
                  </a:lnTo>
                  <a:close/>
                </a:path>
              </a:pathLst>
            </a:custGeom>
            <a:ln w="28956">
              <a:solidFill>
                <a:srgbClr val="000000"/>
              </a:solidFill>
            </a:ln>
          </p:spPr>
          <p:txBody>
            <a:bodyPr wrap="square" lIns="0" tIns="0" rIns="0" bIns="0" rtlCol="0"/>
            <a:lstStyle/>
            <a:p>
              <a:endParaRPr/>
            </a:p>
          </p:txBody>
        </p:sp>
        <p:sp>
          <p:nvSpPr>
            <p:cNvPr id="79" name="object 79"/>
            <p:cNvSpPr/>
            <p:nvPr/>
          </p:nvSpPr>
          <p:spPr>
            <a:xfrm>
              <a:off x="3941826" y="6105905"/>
              <a:ext cx="685800" cy="64135"/>
            </a:xfrm>
            <a:custGeom>
              <a:avLst/>
              <a:gdLst/>
              <a:ahLst/>
              <a:cxnLst/>
              <a:rect l="l" t="t" r="r" b="b"/>
              <a:pathLst>
                <a:path w="685800" h="64135">
                  <a:moveTo>
                    <a:pt x="685800" y="0"/>
                  </a:moveTo>
                  <a:lnTo>
                    <a:pt x="0" y="0"/>
                  </a:lnTo>
                  <a:lnTo>
                    <a:pt x="0" y="64008"/>
                  </a:lnTo>
                  <a:lnTo>
                    <a:pt x="685800" y="64008"/>
                  </a:lnTo>
                  <a:lnTo>
                    <a:pt x="685800" y="0"/>
                  </a:lnTo>
                  <a:close/>
                </a:path>
              </a:pathLst>
            </a:custGeom>
            <a:solidFill>
              <a:srgbClr val="CCFF99"/>
            </a:solidFill>
          </p:spPr>
          <p:txBody>
            <a:bodyPr wrap="square" lIns="0" tIns="0" rIns="0" bIns="0" rtlCol="0"/>
            <a:lstStyle/>
            <a:p>
              <a:endParaRPr/>
            </a:p>
          </p:txBody>
        </p:sp>
        <p:sp>
          <p:nvSpPr>
            <p:cNvPr id="80" name="object 80"/>
            <p:cNvSpPr/>
            <p:nvPr/>
          </p:nvSpPr>
          <p:spPr>
            <a:xfrm>
              <a:off x="3941826" y="6105905"/>
              <a:ext cx="685800" cy="64135"/>
            </a:xfrm>
            <a:custGeom>
              <a:avLst/>
              <a:gdLst/>
              <a:ahLst/>
              <a:cxnLst/>
              <a:rect l="l" t="t" r="r" b="b"/>
              <a:pathLst>
                <a:path w="685800" h="64135">
                  <a:moveTo>
                    <a:pt x="0" y="64008"/>
                  </a:moveTo>
                  <a:lnTo>
                    <a:pt x="685800" y="64008"/>
                  </a:lnTo>
                  <a:lnTo>
                    <a:pt x="685800" y="0"/>
                  </a:lnTo>
                  <a:lnTo>
                    <a:pt x="0" y="0"/>
                  </a:lnTo>
                  <a:lnTo>
                    <a:pt x="0" y="64008"/>
                  </a:lnTo>
                  <a:close/>
                </a:path>
              </a:pathLst>
            </a:custGeom>
            <a:ln w="28955">
              <a:solidFill>
                <a:srgbClr val="000000"/>
              </a:solidFill>
            </a:ln>
          </p:spPr>
          <p:txBody>
            <a:bodyPr wrap="square" lIns="0" tIns="0" rIns="0" bIns="0" rtlCol="0"/>
            <a:lstStyle/>
            <a:p>
              <a:endParaRPr/>
            </a:p>
          </p:txBody>
        </p:sp>
        <p:sp>
          <p:nvSpPr>
            <p:cNvPr id="81" name="object 81"/>
            <p:cNvSpPr/>
            <p:nvPr/>
          </p:nvSpPr>
          <p:spPr>
            <a:xfrm>
              <a:off x="3941826" y="6169913"/>
              <a:ext cx="685800" cy="169545"/>
            </a:xfrm>
            <a:custGeom>
              <a:avLst/>
              <a:gdLst/>
              <a:ahLst/>
              <a:cxnLst/>
              <a:rect l="l" t="t" r="r" b="b"/>
              <a:pathLst>
                <a:path w="685800" h="169545">
                  <a:moveTo>
                    <a:pt x="685800" y="0"/>
                  </a:moveTo>
                  <a:lnTo>
                    <a:pt x="0" y="0"/>
                  </a:lnTo>
                  <a:lnTo>
                    <a:pt x="0" y="169164"/>
                  </a:lnTo>
                  <a:lnTo>
                    <a:pt x="685800" y="169164"/>
                  </a:lnTo>
                  <a:lnTo>
                    <a:pt x="685800" y="0"/>
                  </a:lnTo>
                  <a:close/>
                </a:path>
              </a:pathLst>
            </a:custGeom>
            <a:solidFill>
              <a:srgbClr val="D9D9D9"/>
            </a:solidFill>
          </p:spPr>
          <p:txBody>
            <a:bodyPr wrap="square" lIns="0" tIns="0" rIns="0" bIns="0" rtlCol="0"/>
            <a:lstStyle/>
            <a:p>
              <a:endParaRPr/>
            </a:p>
          </p:txBody>
        </p:sp>
        <p:sp>
          <p:nvSpPr>
            <p:cNvPr id="82" name="object 82"/>
            <p:cNvSpPr/>
            <p:nvPr/>
          </p:nvSpPr>
          <p:spPr>
            <a:xfrm>
              <a:off x="3941826" y="6169913"/>
              <a:ext cx="685800" cy="169545"/>
            </a:xfrm>
            <a:custGeom>
              <a:avLst/>
              <a:gdLst/>
              <a:ahLst/>
              <a:cxnLst/>
              <a:rect l="l" t="t" r="r" b="b"/>
              <a:pathLst>
                <a:path w="685800" h="169545">
                  <a:moveTo>
                    <a:pt x="0" y="169164"/>
                  </a:moveTo>
                  <a:lnTo>
                    <a:pt x="685800" y="169164"/>
                  </a:lnTo>
                  <a:lnTo>
                    <a:pt x="685800" y="0"/>
                  </a:lnTo>
                  <a:lnTo>
                    <a:pt x="0" y="0"/>
                  </a:lnTo>
                  <a:lnTo>
                    <a:pt x="0" y="169164"/>
                  </a:lnTo>
                  <a:close/>
                </a:path>
              </a:pathLst>
            </a:custGeom>
            <a:ln w="28956">
              <a:solidFill>
                <a:srgbClr val="000000"/>
              </a:solidFill>
            </a:ln>
          </p:spPr>
          <p:txBody>
            <a:bodyPr wrap="square" lIns="0" tIns="0" rIns="0" bIns="0" rtlCol="0"/>
            <a:lstStyle/>
            <a:p>
              <a:endParaRPr/>
            </a:p>
          </p:txBody>
        </p:sp>
        <p:sp>
          <p:nvSpPr>
            <p:cNvPr id="83" name="object 83"/>
            <p:cNvSpPr/>
            <p:nvPr/>
          </p:nvSpPr>
          <p:spPr>
            <a:xfrm>
              <a:off x="3941826" y="6339077"/>
              <a:ext cx="685800" cy="64135"/>
            </a:xfrm>
            <a:custGeom>
              <a:avLst/>
              <a:gdLst/>
              <a:ahLst/>
              <a:cxnLst/>
              <a:rect l="l" t="t" r="r" b="b"/>
              <a:pathLst>
                <a:path w="685800" h="64135">
                  <a:moveTo>
                    <a:pt x="685800" y="0"/>
                  </a:moveTo>
                  <a:lnTo>
                    <a:pt x="0" y="0"/>
                  </a:lnTo>
                  <a:lnTo>
                    <a:pt x="0" y="64008"/>
                  </a:lnTo>
                  <a:lnTo>
                    <a:pt x="685800" y="64008"/>
                  </a:lnTo>
                  <a:lnTo>
                    <a:pt x="685800" y="0"/>
                  </a:lnTo>
                  <a:close/>
                </a:path>
              </a:pathLst>
            </a:custGeom>
            <a:solidFill>
              <a:srgbClr val="CCFF99"/>
            </a:solidFill>
          </p:spPr>
          <p:txBody>
            <a:bodyPr wrap="square" lIns="0" tIns="0" rIns="0" bIns="0" rtlCol="0"/>
            <a:lstStyle/>
            <a:p>
              <a:endParaRPr/>
            </a:p>
          </p:txBody>
        </p:sp>
        <p:sp>
          <p:nvSpPr>
            <p:cNvPr id="84" name="object 84"/>
            <p:cNvSpPr/>
            <p:nvPr/>
          </p:nvSpPr>
          <p:spPr>
            <a:xfrm>
              <a:off x="3941826" y="6339077"/>
              <a:ext cx="685800" cy="64135"/>
            </a:xfrm>
            <a:custGeom>
              <a:avLst/>
              <a:gdLst/>
              <a:ahLst/>
              <a:cxnLst/>
              <a:rect l="l" t="t" r="r" b="b"/>
              <a:pathLst>
                <a:path w="685800" h="64135">
                  <a:moveTo>
                    <a:pt x="0" y="64008"/>
                  </a:moveTo>
                  <a:lnTo>
                    <a:pt x="685800" y="64008"/>
                  </a:lnTo>
                  <a:lnTo>
                    <a:pt x="685800" y="0"/>
                  </a:lnTo>
                  <a:lnTo>
                    <a:pt x="0" y="0"/>
                  </a:lnTo>
                  <a:lnTo>
                    <a:pt x="0" y="64008"/>
                  </a:lnTo>
                  <a:close/>
                </a:path>
              </a:pathLst>
            </a:custGeom>
            <a:ln w="28955">
              <a:solidFill>
                <a:srgbClr val="000000"/>
              </a:solidFill>
            </a:ln>
          </p:spPr>
          <p:txBody>
            <a:bodyPr wrap="square" lIns="0" tIns="0" rIns="0" bIns="0" rtlCol="0"/>
            <a:lstStyle/>
            <a:p>
              <a:endParaRPr/>
            </a:p>
          </p:txBody>
        </p:sp>
        <p:sp>
          <p:nvSpPr>
            <p:cNvPr id="85" name="object 85"/>
            <p:cNvSpPr/>
            <p:nvPr/>
          </p:nvSpPr>
          <p:spPr>
            <a:xfrm>
              <a:off x="3941826" y="6403085"/>
              <a:ext cx="685800" cy="66040"/>
            </a:xfrm>
            <a:custGeom>
              <a:avLst/>
              <a:gdLst/>
              <a:ahLst/>
              <a:cxnLst/>
              <a:rect l="l" t="t" r="r" b="b"/>
              <a:pathLst>
                <a:path w="685800" h="66039">
                  <a:moveTo>
                    <a:pt x="685800" y="0"/>
                  </a:moveTo>
                  <a:lnTo>
                    <a:pt x="0" y="0"/>
                  </a:lnTo>
                  <a:lnTo>
                    <a:pt x="0" y="65531"/>
                  </a:lnTo>
                  <a:lnTo>
                    <a:pt x="685800" y="65531"/>
                  </a:lnTo>
                  <a:lnTo>
                    <a:pt x="685800" y="0"/>
                  </a:lnTo>
                  <a:close/>
                </a:path>
              </a:pathLst>
            </a:custGeom>
            <a:solidFill>
              <a:srgbClr val="CCFF99"/>
            </a:solidFill>
          </p:spPr>
          <p:txBody>
            <a:bodyPr wrap="square" lIns="0" tIns="0" rIns="0" bIns="0" rtlCol="0"/>
            <a:lstStyle/>
            <a:p>
              <a:endParaRPr/>
            </a:p>
          </p:txBody>
        </p:sp>
        <p:sp>
          <p:nvSpPr>
            <p:cNvPr id="86" name="object 86"/>
            <p:cNvSpPr/>
            <p:nvPr/>
          </p:nvSpPr>
          <p:spPr>
            <a:xfrm>
              <a:off x="3941826" y="6403085"/>
              <a:ext cx="685800" cy="66040"/>
            </a:xfrm>
            <a:custGeom>
              <a:avLst/>
              <a:gdLst/>
              <a:ahLst/>
              <a:cxnLst/>
              <a:rect l="l" t="t" r="r" b="b"/>
              <a:pathLst>
                <a:path w="685800" h="66039">
                  <a:moveTo>
                    <a:pt x="0" y="65531"/>
                  </a:moveTo>
                  <a:lnTo>
                    <a:pt x="685800" y="65531"/>
                  </a:lnTo>
                  <a:lnTo>
                    <a:pt x="685800" y="0"/>
                  </a:lnTo>
                  <a:lnTo>
                    <a:pt x="0" y="0"/>
                  </a:lnTo>
                  <a:lnTo>
                    <a:pt x="0" y="65531"/>
                  </a:lnTo>
                  <a:close/>
                </a:path>
              </a:pathLst>
            </a:custGeom>
            <a:ln w="28956">
              <a:solidFill>
                <a:srgbClr val="000000"/>
              </a:solidFill>
            </a:ln>
          </p:spPr>
          <p:txBody>
            <a:bodyPr wrap="square" lIns="0" tIns="0" rIns="0" bIns="0" rtlCol="0"/>
            <a:lstStyle/>
            <a:p>
              <a:endParaRPr/>
            </a:p>
          </p:txBody>
        </p:sp>
        <p:sp>
          <p:nvSpPr>
            <p:cNvPr id="87" name="object 87"/>
            <p:cNvSpPr/>
            <p:nvPr/>
          </p:nvSpPr>
          <p:spPr>
            <a:xfrm>
              <a:off x="5487161" y="5976366"/>
              <a:ext cx="685800" cy="64135"/>
            </a:xfrm>
            <a:custGeom>
              <a:avLst/>
              <a:gdLst/>
              <a:ahLst/>
              <a:cxnLst/>
              <a:rect l="l" t="t" r="r" b="b"/>
              <a:pathLst>
                <a:path w="685800" h="64135">
                  <a:moveTo>
                    <a:pt x="685800" y="0"/>
                  </a:moveTo>
                  <a:lnTo>
                    <a:pt x="0" y="0"/>
                  </a:lnTo>
                  <a:lnTo>
                    <a:pt x="0" y="64008"/>
                  </a:lnTo>
                  <a:lnTo>
                    <a:pt x="685800" y="64008"/>
                  </a:lnTo>
                  <a:lnTo>
                    <a:pt x="685800" y="0"/>
                  </a:lnTo>
                  <a:close/>
                </a:path>
              </a:pathLst>
            </a:custGeom>
            <a:solidFill>
              <a:srgbClr val="CCFF99"/>
            </a:solidFill>
          </p:spPr>
          <p:txBody>
            <a:bodyPr wrap="square" lIns="0" tIns="0" rIns="0" bIns="0" rtlCol="0"/>
            <a:lstStyle/>
            <a:p>
              <a:endParaRPr/>
            </a:p>
          </p:txBody>
        </p:sp>
        <p:sp>
          <p:nvSpPr>
            <p:cNvPr id="88" name="object 88"/>
            <p:cNvSpPr/>
            <p:nvPr/>
          </p:nvSpPr>
          <p:spPr>
            <a:xfrm>
              <a:off x="5487161" y="5976366"/>
              <a:ext cx="685800" cy="64135"/>
            </a:xfrm>
            <a:custGeom>
              <a:avLst/>
              <a:gdLst/>
              <a:ahLst/>
              <a:cxnLst/>
              <a:rect l="l" t="t" r="r" b="b"/>
              <a:pathLst>
                <a:path w="685800" h="64135">
                  <a:moveTo>
                    <a:pt x="0" y="64008"/>
                  </a:moveTo>
                  <a:lnTo>
                    <a:pt x="685800" y="64008"/>
                  </a:lnTo>
                  <a:lnTo>
                    <a:pt x="685800" y="0"/>
                  </a:lnTo>
                  <a:lnTo>
                    <a:pt x="0" y="0"/>
                  </a:lnTo>
                  <a:lnTo>
                    <a:pt x="0" y="64008"/>
                  </a:lnTo>
                  <a:close/>
                </a:path>
              </a:pathLst>
            </a:custGeom>
            <a:ln w="28955">
              <a:solidFill>
                <a:srgbClr val="000000"/>
              </a:solidFill>
            </a:ln>
          </p:spPr>
          <p:txBody>
            <a:bodyPr wrap="square" lIns="0" tIns="0" rIns="0" bIns="0" rtlCol="0"/>
            <a:lstStyle/>
            <a:p>
              <a:endParaRPr/>
            </a:p>
          </p:txBody>
        </p:sp>
        <p:sp>
          <p:nvSpPr>
            <p:cNvPr id="89" name="object 89"/>
            <p:cNvSpPr/>
            <p:nvPr/>
          </p:nvSpPr>
          <p:spPr>
            <a:xfrm>
              <a:off x="5487161" y="6040373"/>
              <a:ext cx="685800" cy="66040"/>
            </a:xfrm>
            <a:custGeom>
              <a:avLst/>
              <a:gdLst/>
              <a:ahLst/>
              <a:cxnLst/>
              <a:rect l="l" t="t" r="r" b="b"/>
              <a:pathLst>
                <a:path w="685800" h="66039">
                  <a:moveTo>
                    <a:pt x="685800" y="0"/>
                  </a:moveTo>
                  <a:lnTo>
                    <a:pt x="0" y="0"/>
                  </a:lnTo>
                  <a:lnTo>
                    <a:pt x="0" y="65531"/>
                  </a:lnTo>
                  <a:lnTo>
                    <a:pt x="685800" y="65531"/>
                  </a:lnTo>
                  <a:lnTo>
                    <a:pt x="685800" y="0"/>
                  </a:lnTo>
                  <a:close/>
                </a:path>
              </a:pathLst>
            </a:custGeom>
            <a:solidFill>
              <a:srgbClr val="CCFF99"/>
            </a:solidFill>
          </p:spPr>
          <p:txBody>
            <a:bodyPr wrap="square" lIns="0" tIns="0" rIns="0" bIns="0" rtlCol="0"/>
            <a:lstStyle/>
            <a:p>
              <a:endParaRPr/>
            </a:p>
          </p:txBody>
        </p:sp>
        <p:sp>
          <p:nvSpPr>
            <p:cNvPr id="90" name="object 90"/>
            <p:cNvSpPr/>
            <p:nvPr/>
          </p:nvSpPr>
          <p:spPr>
            <a:xfrm>
              <a:off x="5487161" y="6040373"/>
              <a:ext cx="685800" cy="66040"/>
            </a:xfrm>
            <a:custGeom>
              <a:avLst/>
              <a:gdLst/>
              <a:ahLst/>
              <a:cxnLst/>
              <a:rect l="l" t="t" r="r" b="b"/>
              <a:pathLst>
                <a:path w="685800" h="66039">
                  <a:moveTo>
                    <a:pt x="0" y="65531"/>
                  </a:moveTo>
                  <a:lnTo>
                    <a:pt x="685800" y="65531"/>
                  </a:lnTo>
                  <a:lnTo>
                    <a:pt x="685800" y="0"/>
                  </a:lnTo>
                  <a:lnTo>
                    <a:pt x="0" y="0"/>
                  </a:lnTo>
                  <a:lnTo>
                    <a:pt x="0" y="65531"/>
                  </a:lnTo>
                  <a:close/>
                </a:path>
              </a:pathLst>
            </a:custGeom>
            <a:ln w="28956">
              <a:solidFill>
                <a:srgbClr val="000000"/>
              </a:solidFill>
            </a:ln>
          </p:spPr>
          <p:txBody>
            <a:bodyPr wrap="square" lIns="0" tIns="0" rIns="0" bIns="0" rtlCol="0"/>
            <a:lstStyle/>
            <a:p>
              <a:endParaRPr/>
            </a:p>
          </p:txBody>
        </p:sp>
        <p:sp>
          <p:nvSpPr>
            <p:cNvPr id="91" name="object 91"/>
            <p:cNvSpPr/>
            <p:nvPr/>
          </p:nvSpPr>
          <p:spPr>
            <a:xfrm>
              <a:off x="5487161" y="6105905"/>
              <a:ext cx="685800" cy="64135"/>
            </a:xfrm>
            <a:custGeom>
              <a:avLst/>
              <a:gdLst/>
              <a:ahLst/>
              <a:cxnLst/>
              <a:rect l="l" t="t" r="r" b="b"/>
              <a:pathLst>
                <a:path w="685800" h="64135">
                  <a:moveTo>
                    <a:pt x="685800" y="0"/>
                  </a:moveTo>
                  <a:lnTo>
                    <a:pt x="0" y="0"/>
                  </a:lnTo>
                  <a:lnTo>
                    <a:pt x="0" y="64008"/>
                  </a:lnTo>
                  <a:lnTo>
                    <a:pt x="685800" y="64008"/>
                  </a:lnTo>
                  <a:lnTo>
                    <a:pt x="685800" y="0"/>
                  </a:lnTo>
                  <a:close/>
                </a:path>
              </a:pathLst>
            </a:custGeom>
            <a:solidFill>
              <a:srgbClr val="CCFF99"/>
            </a:solidFill>
          </p:spPr>
          <p:txBody>
            <a:bodyPr wrap="square" lIns="0" tIns="0" rIns="0" bIns="0" rtlCol="0"/>
            <a:lstStyle/>
            <a:p>
              <a:endParaRPr/>
            </a:p>
          </p:txBody>
        </p:sp>
        <p:sp>
          <p:nvSpPr>
            <p:cNvPr id="92" name="object 92"/>
            <p:cNvSpPr/>
            <p:nvPr/>
          </p:nvSpPr>
          <p:spPr>
            <a:xfrm>
              <a:off x="5487161" y="6105905"/>
              <a:ext cx="685800" cy="64135"/>
            </a:xfrm>
            <a:custGeom>
              <a:avLst/>
              <a:gdLst/>
              <a:ahLst/>
              <a:cxnLst/>
              <a:rect l="l" t="t" r="r" b="b"/>
              <a:pathLst>
                <a:path w="685800" h="64135">
                  <a:moveTo>
                    <a:pt x="0" y="64008"/>
                  </a:moveTo>
                  <a:lnTo>
                    <a:pt x="685800" y="64008"/>
                  </a:lnTo>
                  <a:lnTo>
                    <a:pt x="685800" y="0"/>
                  </a:lnTo>
                  <a:lnTo>
                    <a:pt x="0" y="0"/>
                  </a:lnTo>
                  <a:lnTo>
                    <a:pt x="0" y="64008"/>
                  </a:lnTo>
                  <a:close/>
                </a:path>
              </a:pathLst>
            </a:custGeom>
            <a:ln w="28955">
              <a:solidFill>
                <a:srgbClr val="000000"/>
              </a:solidFill>
            </a:ln>
          </p:spPr>
          <p:txBody>
            <a:bodyPr wrap="square" lIns="0" tIns="0" rIns="0" bIns="0" rtlCol="0"/>
            <a:lstStyle/>
            <a:p>
              <a:endParaRPr/>
            </a:p>
          </p:txBody>
        </p:sp>
        <p:sp>
          <p:nvSpPr>
            <p:cNvPr id="93" name="object 93"/>
            <p:cNvSpPr/>
            <p:nvPr/>
          </p:nvSpPr>
          <p:spPr>
            <a:xfrm>
              <a:off x="5487161" y="6169913"/>
              <a:ext cx="685800" cy="169545"/>
            </a:xfrm>
            <a:custGeom>
              <a:avLst/>
              <a:gdLst/>
              <a:ahLst/>
              <a:cxnLst/>
              <a:rect l="l" t="t" r="r" b="b"/>
              <a:pathLst>
                <a:path w="685800" h="169545">
                  <a:moveTo>
                    <a:pt x="685800" y="0"/>
                  </a:moveTo>
                  <a:lnTo>
                    <a:pt x="0" y="0"/>
                  </a:lnTo>
                  <a:lnTo>
                    <a:pt x="0" y="169164"/>
                  </a:lnTo>
                  <a:lnTo>
                    <a:pt x="685800" y="169164"/>
                  </a:lnTo>
                  <a:lnTo>
                    <a:pt x="685800" y="0"/>
                  </a:lnTo>
                  <a:close/>
                </a:path>
              </a:pathLst>
            </a:custGeom>
            <a:solidFill>
              <a:srgbClr val="D9D9D9"/>
            </a:solidFill>
          </p:spPr>
          <p:txBody>
            <a:bodyPr wrap="square" lIns="0" tIns="0" rIns="0" bIns="0" rtlCol="0"/>
            <a:lstStyle/>
            <a:p>
              <a:endParaRPr/>
            </a:p>
          </p:txBody>
        </p:sp>
        <p:sp>
          <p:nvSpPr>
            <p:cNvPr id="94" name="object 94"/>
            <p:cNvSpPr/>
            <p:nvPr/>
          </p:nvSpPr>
          <p:spPr>
            <a:xfrm>
              <a:off x="5487161" y="6169913"/>
              <a:ext cx="685800" cy="169545"/>
            </a:xfrm>
            <a:custGeom>
              <a:avLst/>
              <a:gdLst/>
              <a:ahLst/>
              <a:cxnLst/>
              <a:rect l="l" t="t" r="r" b="b"/>
              <a:pathLst>
                <a:path w="685800" h="169545">
                  <a:moveTo>
                    <a:pt x="0" y="169164"/>
                  </a:moveTo>
                  <a:lnTo>
                    <a:pt x="685800" y="169164"/>
                  </a:lnTo>
                  <a:lnTo>
                    <a:pt x="685800" y="0"/>
                  </a:lnTo>
                  <a:lnTo>
                    <a:pt x="0" y="0"/>
                  </a:lnTo>
                  <a:lnTo>
                    <a:pt x="0" y="169164"/>
                  </a:lnTo>
                  <a:close/>
                </a:path>
              </a:pathLst>
            </a:custGeom>
            <a:ln w="28956">
              <a:solidFill>
                <a:srgbClr val="000000"/>
              </a:solidFill>
            </a:ln>
          </p:spPr>
          <p:txBody>
            <a:bodyPr wrap="square" lIns="0" tIns="0" rIns="0" bIns="0" rtlCol="0"/>
            <a:lstStyle/>
            <a:p>
              <a:endParaRPr/>
            </a:p>
          </p:txBody>
        </p:sp>
        <p:sp>
          <p:nvSpPr>
            <p:cNvPr id="95" name="object 95"/>
            <p:cNvSpPr/>
            <p:nvPr/>
          </p:nvSpPr>
          <p:spPr>
            <a:xfrm>
              <a:off x="5487161" y="6339077"/>
              <a:ext cx="685800" cy="64135"/>
            </a:xfrm>
            <a:custGeom>
              <a:avLst/>
              <a:gdLst/>
              <a:ahLst/>
              <a:cxnLst/>
              <a:rect l="l" t="t" r="r" b="b"/>
              <a:pathLst>
                <a:path w="685800" h="64135">
                  <a:moveTo>
                    <a:pt x="685800" y="0"/>
                  </a:moveTo>
                  <a:lnTo>
                    <a:pt x="0" y="0"/>
                  </a:lnTo>
                  <a:lnTo>
                    <a:pt x="0" y="64008"/>
                  </a:lnTo>
                  <a:lnTo>
                    <a:pt x="685800" y="64008"/>
                  </a:lnTo>
                  <a:lnTo>
                    <a:pt x="685800" y="0"/>
                  </a:lnTo>
                  <a:close/>
                </a:path>
              </a:pathLst>
            </a:custGeom>
            <a:solidFill>
              <a:srgbClr val="CCFF99"/>
            </a:solidFill>
          </p:spPr>
          <p:txBody>
            <a:bodyPr wrap="square" lIns="0" tIns="0" rIns="0" bIns="0" rtlCol="0"/>
            <a:lstStyle/>
            <a:p>
              <a:endParaRPr/>
            </a:p>
          </p:txBody>
        </p:sp>
        <p:sp>
          <p:nvSpPr>
            <p:cNvPr id="96" name="object 96"/>
            <p:cNvSpPr/>
            <p:nvPr/>
          </p:nvSpPr>
          <p:spPr>
            <a:xfrm>
              <a:off x="5487161" y="6339077"/>
              <a:ext cx="685800" cy="64135"/>
            </a:xfrm>
            <a:custGeom>
              <a:avLst/>
              <a:gdLst/>
              <a:ahLst/>
              <a:cxnLst/>
              <a:rect l="l" t="t" r="r" b="b"/>
              <a:pathLst>
                <a:path w="685800" h="64135">
                  <a:moveTo>
                    <a:pt x="0" y="64008"/>
                  </a:moveTo>
                  <a:lnTo>
                    <a:pt x="685800" y="64008"/>
                  </a:lnTo>
                  <a:lnTo>
                    <a:pt x="685800" y="0"/>
                  </a:lnTo>
                  <a:lnTo>
                    <a:pt x="0" y="0"/>
                  </a:lnTo>
                  <a:lnTo>
                    <a:pt x="0" y="64008"/>
                  </a:lnTo>
                  <a:close/>
                </a:path>
              </a:pathLst>
            </a:custGeom>
            <a:ln w="28955">
              <a:solidFill>
                <a:srgbClr val="000000"/>
              </a:solidFill>
            </a:ln>
          </p:spPr>
          <p:txBody>
            <a:bodyPr wrap="square" lIns="0" tIns="0" rIns="0" bIns="0" rtlCol="0"/>
            <a:lstStyle/>
            <a:p>
              <a:endParaRPr/>
            </a:p>
          </p:txBody>
        </p:sp>
        <p:sp>
          <p:nvSpPr>
            <p:cNvPr id="97" name="object 97"/>
            <p:cNvSpPr/>
            <p:nvPr/>
          </p:nvSpPr>
          <p:spPr>
            <a:xfrm>
              <a:off x="5487161" y="6403085"/>
              <a:ext cx="685800" cy="66040"/>
            </a:xfrm>
            <a:custGeom>
              <a:avLst/>
              <a:gdLst/>
              <a:ahLst/>
              <a:cxnLst/>
              <a:rect l="l" t="t" r="r" b="b"/>
              <a:pathLst>
                <a:path w="685800" h="66039">
                  <a:moveTo>
                    <a:pt x="685800" y="0"/>
                  </a:moveTo>
                  <a:lnTo>
                    <a:pt x="0" y="0"/>
                  </a:lnTo>
                  <a:lnTo>
                    <a:pt x="0" y="65531"/>
                  </a:lnTo>
                  <a:lnTo>
                    <a:pt x="685800" y="65531"/>
                  </a:lnTo>
                  <a:lnTo>
                    <a:pt x="685800" y="0"/>
                  </a:lnTo>
                  <a:close/>
                </a:path>
              </a:pathLst>
            </a:custGeom>
            <a:solidFill>
              <a:srgbClr val="CCFF99"/>
            </a:solidFill>
          </p:spPr>
          <p:txBody>
            <a:bodyPr wrap="square" lIns="0" tIns="0" rIns="0" bIns="0" rtlCol="0"/>
            <a:lstStyle/>
            <a:p>
              <a:endParaRPr/>
            </a:p>
          </p:txBody>
        </p:sp>
        <p:sp>
          <p:nvSpPr>
            <p:cNvPr id="98" name="object 98"/>
            <p:cNvSpPr/>
            <p:nvPr/>
          </p:nvSpPr>
          <p:spPr>
            <a:xfrm>
              <a:off x="5487161" y="6403085"/>
              <a:ext cx="685800" cy="66040"/>
            </a:xfrm>
            <a:custGeom>
              <a:avLst/>
              <a:gdLst/>
              <a:ahLst/>
              <a:cxnLst/>
              <a:rect l="l" t="t" r="r" b="b"/>
              <a:pathLst>
                <a:path w="685800" h="66039">
                  <a:moveTo>
                    <a:pt x="0" y="65531"/>
                  </a:moveTo>
                  <a:lnTo>
                    <a:pt x="685800" y="65531"/>
                  </a:lnTo>
                  <a:lnTo>
                    <a:pt x="685800" y="0"/>
                  </a:lnTo>
                  <a:lnTo>
                    <a:pt x="0" y="0"/>
                  </a:lnTo>
                  <a:lnTo>
                    <a:pt x="0" y="65531"/>
                  </a:lnTo>
                  <a:close/>
                </a:path>
              </a:pathLst>
            </a:custGeom>
            <a:ln w="28956">
              <a:solidFill>
                <a:srgbClr val="000000"/>
              </a:solidFill>
            </a:ln>
          </p:spPr>
          <p:txBody>
            <a:bodyPr wrap="square" lIns="0" tIns="0" rIns="0" bIns="0" rtlCol="0"/>
            <a:lstStyle/>
            <a:p>
              <a:endParaRPr/>
            </a:p>
          </p:txBody>
        </p:sp>
        <p:sp>
          <p:nvSpPr>
            <p:cNvPr id="99" name="object 99"/>
            <p:cNvSpPr/>
            <p:nvPr/>
          </p:nvSpPr>
          <p:spPr>
            <a:xfrm>
              <a:off x="6401561" y="5976366"/>
              <a:ext cx="685800" cy="64135"/>
            </a:xfrm>
            <a:custGeom>
              <a:avLst/>
              <a:gdLst/>
              <a:ahLst/>
              <a:cxnLst/>
              <a:rect l="l" t="t" r="r" b="b"/>
              <a:pathLst>
                <a:path w="685800" h="64135">
                  <a:moveTo>
                    <a:pt x="685799" y="0"/>
                  </a:moveTo>
                  <a:lnTo>
                    <a:pt x="0" y="0"/>
                  </a:lnTo>
                  <a:lnTo>
                    <a:pt x="0" y="64008"/>
                  </a:lnTo>
                  <a:lnTo>
                    <a:pt x="685799" y="64008"/>
                  </a:lnTo>
                  <a:lnTo>
                    <a:pt x="685799" y="0"/>
                  </a:lnTo>
                  <a:close/>
                </a:path>
              </a:pathLst>
            </a:custGeom>
            <a:solidFill>
              <a:srgbClr val="CCFF99"/>
            </a:solidFill>
          </p:spPr>
          <p:txBody>
            <a:bodyPr wrap="square" lIns="0" tIns="0" rIns="0" bIns="0" rtlCol="0"/>
            <a:lstStyle/>
            <a:p>
              <a:endParaRPr/>
            </a:p>
          </p:txBody>
        </p:sp>
        <p:sp>
          <p:nvSpPr>
            <p:cNvPr id="100" name="object 100"/>
            <p:cNvSpPr/>
            <p:nvPr/>
          </p:nvSpPr>
          <p:spPr>
            <a:xfrm>
              <a:off x="6401561" y="5976366"/>
              <a:ext cx="685800" cy="64135"/>
            </a:xfrm>
            <a:custGeom>
              <a:avLst/>
              <a:gdLst/>
              <a:ahLst/>
              <a:cxnLst/>
              <a:rect l="l" t="t" r="r" b="b"/>
              <a:pathLst>
                <a:path w="685800" h="64135">
                  <a:moveTo>
                    <a:pt x="0" y="64008"/>
                  </a:moveTo>
                  <a:lnTo>
                    <a:pt x="685799" y="64008"/>
                  </a:lnTo>
                  <a:lnTo>
                    <a:pt x="685799" y="0"/>
                  </a:lnTo>
                  <a:lnTo>
                    <a:pt x="0" y="0"/>
                  </a:lnTo>
                  <a:lnTo>
                    <a:pt x="0" y="64008"/>
                  </a:lnTo>
                  <a:close/>
                </a:path>
              </a:pathLst>
            </a:custGeom>
            <a:ln w="28956">
              <a:solidFill>
                <a:srgbClr val="000000"/>
              </a:solidFill>
            </a:ln>
          </p:spPr>
          <p:txBody>
            <a:bodyPr wrap="square" lIns="0" tIns="0" rIns="0" bIns="0" rtlCol="0"/>
            <a:lstStyle/>
            <a:p>
              <a:endParaRPr/>
            </a:p>
          </p:txBody>
        </p:sp>
        <p:sp>
          <p:nvSpPr>
            <p:cNvPr id="101" name="object 101"/>
            <p:cNvSpPr/>
            <p:nvPr/>
          </p:nvSpPr>
          <p:spPr>
            <a:xfrm>
              <a:off x="6401561" y="6040373"/>
              <a:ext cx="685800" cy="66040"/>
            </a:xfrm>
            <a:custGeom>
              <a:avLst/>
              <a:gdLst/>
              <a:ahLst/>
              <a:cxnLst/>
              <a:rect l="l" t="t" r="r" b="b"/>
              <a:pathLst>
                <a:path w="685800" h="66039">
                  <a:moveTo>
                    <a:pt x="685799" y="0"/>
                  </a:moveTo>
                  <a:lnTo>
                    <a:pt x="0" y="0"/>
                  </a:lnTo>
                  <a:lnTo>
                    <a:pt x="0" y="65531"/>
                  </a:lnTo>
                  <a:lnTo>
                    <a:pt x="685799" y="65531"/>
                  </a:lnTo>
                  <a:lnTo>
                    <a:pt x="685799" y="0"/>
                  </a:lnTo>
                  <a:close/>
                </a:path>
              </a:pathLst>
            </a:custGeom>
            <a:solidFill>
              <a:srgbClr val="CCFF99"/>
            </a:solidFill>
          </p:spPr>
          <p:txBody>
            <a:bodyPr wrap="square" lIns="0" tIns="0" rIns="0" bIns="0" rtlCol="0"/>
            <a:lstStyle/>
            <a:p>
              <a:endParaRPr/>
            </a:p>
          </p:txBody>
        </p:sp>
        <p:sp>
          <p:nvSpPr>
            <p:cNvPr id="102" name="object 102"/>
            <p:cNvSpPr/>
            <p:nvPr/>
          </p:nvSpPr>
          <p:spPr>
            <a:xfrm>
              <a:off x="6401561" y="6040373"/>
              <a:ext cx="685800" cy="66040"/>
            </a:xfrm>
            <a:custGeom>
              <a:avLst/>
              <a:gdLst/>
              <a:ahLst/>
              <a:cxnLst/>
              <a:rect l="l" t="t" r="r" b="b"/>
              <a:pathLst>
                <a:path w="685800" h="66039">
                  <a:moveTo>
                    <a:pt x="0" y="65531"/>
                  </a:moveTo>
                  <a:lnTo>
                    <a:pt x="685799" y="65531"/>
                  </a:lnTo>
                  <a:lnTo>
                    <a:pt x="685799" y="0"/>
                  </a:lnTo>
                  <a:lnTo>
                    <a:pt x="0" y="0"/>
                  </a:lnTo>
                  <a:lnTo>
                    <a:pt x="0" y="65531"/>
                  </a:lnTo>
                  <a:close/>
                </a:path>
              </a:pathLst>
            </a:custGeom>
            <a:ln w="28956">
              <a:solidFill>
                <a:srgbClr val="000000"/>
              </a:solidFill>
            </a:ln>
          </p:spPr>
          <p:txBody>
            <a:bodyPr wrap="square" lIns="0" tIns="0" rIns="0" bIns="0" rtlCol="0"/>
            <a:lstStyle/>
            <a:p>
              <a:endParaRPr/>
            </a:p>
          </p:txBody>
        </p:sp>
        <p:sp>
          <p:nvSpPr>
            <p:cNvPr id="103" name="object 103"/>
            <p:cNvSpPr/>
            <p:nvPr/>
          </p:nvSpPr>
          <p:spPr>
            <a:xfrm>
              <a:off x="6401561" y="6105905"/>
              <a:ext cx="685800" cy="64135"/>
            </a:xfrm>
            <a:custGeom>
              <a:avLst/>
              <a:gdLst/>
              <a:ahLst/>
              <a:cxnLst/>
              <a:rect l="l" t="t" r="r" b="b"/>
              <a:pathLst>
                <a:path w="685800" h="64135">
                  <a:moveTo>
                    <a:pt x="685799" y="0"/>
                  </a:moveTo>
                  <a:lnTo>
                    <a:pt x="0" y="0"/>
                  </a:lnTo>
                  <a:lnTo>
                    <a:pt x="0" y="64008"/>
                  </a:lnTo>
                  <a:lnTo>
                    <a:pt x="685799" y="64008"/>
                  </a:lnTo>
                  <a:lnTo>
                    <a:pt x="685799" y="0"/>
                  </a:lnTo>
                  <a:close/>
                </a:path>
              </a:pathLst>
            </a:custGeom>
            <a:solidFill>
              <a:srgbClr val="CCFF99"/>
            </a:solidFill>
          </p:spPr>
          <p:txBody>
            <a:bodyPr wrap="square" lIns="0" tIns="0" rIns="0" bIns="0" rtlCol="0"/>
            <a:lstStyle/>
            <a:p>
              <a:endParaRPr/>
            </a:p>
          </p:txBody>
        </p:sp>
        <p:sp>
          <p:nvSpPr>
            <p:cNvPr id="104" name="object 104"/>
            <p:cNvSpPr/>
            <p:nvPr/>
          </p:nvSpPr>
          <p:spPr>
            <a:xfrm>
              <a:off x="6401561" y="6105905"/>
              <a:ext cx="685800" cy="64135"/>
            </a:xfrm>
            <a:custGeom>
              <a:avLst/>
              <a:gdLst/>
              <a:ahLst/>
              <a:cxnLst/>
              <a:rect l="l" t="t" r="r" b="b"/>
              <a:pathLst>
                <a:path w="685800" h="64135">
                  <a:moveTo>
                    <a:pt x="0" y="64008"/>
                  </a:moveTo>
                  <a:lnTo>
                    <a:pt x="685799" y="64008"/>
                  </a:lnTo>
                  <a:lnTo>
                    <a:pt x="685799" y="0"/>
                  </a:lnTo>
                  <a:lnTo>
                    <a:pt x="0" y="0"/>
                  </a:lnTo>
                  <a:lnTo>
                    <a:pt x="0" y="64008"/>
                  </a:lnTo>
                  <a:close/>
                </a:path>
              </a:pathLst>
            </a:custGeom>
            <a:ln w="28955">
              <a:solidFill>
                <a:srgbClr val="000000"/>
              </a:solidFill>
            </a:ln>
          </p:spPr>
          <p:txBody>
            <a:bodyPr wrap="square" lIns="0" tIns="0" rIns="0" bIns="0" rtlCol="0"/>
            <a:lstStyle/>
            <a:p>
              <a:endParaRPr/>
            </a:p>
          </p:txBody>
        </p:sp>
        <p:sp>
          <p:nvSpPr>
            <p:cNvPr id="105" name="object 105"/>
            <p:cNvSpPr/>
            <p:nvPr/>
          </p:nvSpPr>
          <p:spPr>
            <a:xfrm>
              <a:off x="6401561" y="6169913"/>
              <a:ext cx="685800" cy="169545"/>
            </a:xfrm>
            <a:custGeom>
              <a:avLst/>
              <a:gdLst/>
              <a:ahLst/>
              <a:cxnLst/>
              <a:rect l="l" t="t" r="r" b="b"/>
              <a:pathLst>
                <a:path w="685800" h="169545">
                  <a:moveTo>
                    <a:pt x="685799" y="0"/>
                  </a:moveTo>
                  <a:lnTo>
                    <a:pt x="0" y="0"/>
                  </a:lnTo>
                  <a:lnTo>
                    <a:pt x="0" y="169164"/>
                  </a:lnTo>
                  <a:lnTo>
                    <a:pt x="685799" y="169164"/>
                  </a:lnTo>
                  <a:lnTo>
                    <a:pt x="685799" y="0"/>
                  </a:lnTo>
                  <a:close/>
                </a:path>
              </a:pathLst>
            </a:custGeom>
            <a:solidFill>
              <a:srgbClr val="D9D9D9"/>
            </a:solidFill>
          </p:spPr>
          <p:txBody>
            <a:bodyPr wrap="square" lIns="0" tIns="0" rIns="0" bIns="0" rtlCol="0"/>
            <a:lstStyle/>
            <a:p>
              <a:endParaRPr/>
            </a:p>
          </p:txBody>
        </p:sp>
        <p:sp>
          <p:nvSpPr>
            <p:cNvPr id="106" name="object 106"/>
            <p:cNvSpPr/>
            <p:nvPr/>
          </p:nvSpPr>
          <p:spPr>
            <a:xfrm>
              <a:off x="6401561" y="6169913"/>
              <a:ext cx="685800" cy="169545"/>
            </a:xfrm>
            <a:custGeom>
              <a:avLst/>
              <a:gdLst/>
              <a:ahLst/>
              <a:cxnLst/>
              <a:rect l="l" t="t" r="r" b="b"/>
              <a:pathLst>
                <a:path w="685800" h="169545">
                  <a:moveTo>
                    <a:pt x="0" y="169164"/>
                  </a:moveTo>
                  <a:lnTo>
                    <a:pt x="685799" y="169164"/>
                  </a:lnTo>
                  <a:lnTo>
                    <a:pt x="685799" y="0"/>
                  </a:lnTo>
                  <a:lnTo>
                    <a:pt x="0" y="0"/>
                  </a:lnTo>
                  <a:lnTo>
                    <a:pt x="0" y="169164"/>
                  </a:lnTo>
                  <a:close/>
                </a:path>
              </a:pathLst>
            </a:custGeom>
            <a:ln w="28956">
              <a:solidFill>
                <a:srgbClr val="000000"/>
              </a:solidFill>
            </a:ln>
          </p:spPr>
          <p:txBody>
            <a:bodyPr wrap="square" lIns="0" tIns="0" rIns="0" bIns="0" rtlCol="0"/>
            <a:lstStyle/>
            <a:p>
              <a:endParaRPr/>
            </a:p>
          </p:txBody>
        </p:sp>
        <p:sp>
          <p:nvSpPr>
            <p:cNvPr id="107" name="object 107"/>
            <p:cNvSpPr/>
            <p:nvPr/>
          </p:nvSpPr>
          <p:spPr>
            <a:xfrm>
              <a:off x="6401561" y="6339077"/>
              <a:ext cx="685800" cy="64135"/>
            </a:xfrm>
            <a:custGeom>
              <a:avLst/>
              <a:gdLst/>
              <a:ahLst/>
              <a:cxnLst/>
              <a:rect l="l" t="t" r="r" b="b"/>
              <a:pathLst>
                <a:path w="685800" h="64135">
                  <a:moveTo>
                    <a:pt x="685799" y="0"/>
                  </a:moveTo>
                  <a:lnTo>
                    <a:pt x="0" y="0"/>
                  </a:lnTo>
                  <a:lnTo>
                    <a:pt x="0" y="64008"/>
                  </a:lnTo>
                  <a:lnTo>
                    <a:pt x="685799" y="64008"/>
                  </a:lnTo>
                  <a:lnTo>
                    <a:pt x="685799" y="0"/>
                  </a:lnTo>
                  <a:close/>
                </a:path>
              </a:pathLst>
            </a:custGeom>
            <a:solidFill>
              <a:srgbClr val="CCFF99"/>
            </a:solidFill>
          </p:spPr>
          <p:txBody>
            <a:bodyPr wrap="square" lIns="0" tIns="0" rIns="0" bIns="0" rtlCol="0"/>
            <a:lstStyle/>
            <a:p>
              <a:endParaRPr/>
            </a:p>
          </p:txBody>
        </p:sp>
        <p:sp>
          <p:nvSpPr>
            <p:cNvPr id="108" name="object 108"/>
            <p:cNvSpPr/>
            <p:nvPr/>
          </p:nvSpPr>
          <p:spPr>
            <a:xfrm>
              <a:off x="6401561" y="6339077"/>
              <a:ext cx="685800" cy="64135"/>
            </a:xfrm>
            <a:custGeom>
              <a:avLst/>
              <a:gdLst/>
              <a:ahLst/>
              <a:cxnLst/>
              <a:rect l="l" t="t" r="r" b="b"/>
              <a:pathLst>
                <a:path w="685800" h="64135">
                  <a:moveTo>
                    <a:pt x="0" y="64008"/>
                  </a:moveTo>
                  <a:lnTo>
                    <a:pt x="685799" y="64008"/>
                  </a:lnTo>
                  <a:lnTo>
                    <a:pt x="685799" y="0"/>
                  </a:lnTo>
                  <a:lnTo>
                    <a:pt x="0" y="0"/>
                  </a:lnTo>
                  <a:lnTo>
                    <a:pt x="0" y="64008"/>
                  </a:lnTo>
                  <a:close/>
                </a:path>
              </a:pathLst>
            </a:custGeom>
            <a:ln w="28955">
              <a:solidFill>
                <a:srgbClr val="000000"/>
              </a:solidFill>
            </a:ln>
          </p:spPr>
          <p:txBody>
            <a:bodyPr wrap="square" lIns="0" tIns="0" rIns="0" bIns="0" rtlCol="0"/>
            <a:lstStyle/>
            <a:p>
              <a:endParaRPr/>
            </a:p>
          </p:txBody>
        </p:sp>
        <p:sp>
          <p:nvSpPr>
            <p:cNvPr id="109" name="object 109"/>
            <p:cNvSpPr/>
            <p:nvPr/>
          </p:nvSpPr>
          <p:spPr>
            <a:xfrm>
              <a:off x="6401561" y="6403085"/>
              <a:ext cx="685800" cy="66040"/>
            </a:xfrm>
            <a:custGeom>
              <a:avLst/>
              <a:gdLst/>
              <a:ahLst/>
              <a:cxnLst/>
              <a:rect l="l" t="t" r="r" b="b"/>
              <a:pathLst>
                <a:path w="685800" h="66039">
                  <a:moveTo>
                    <a:pt x="685799" y="0"/>
                  </a:moveTo>
                  <a:lnTo>
                    <a:pt x="0" y="0"/>
                  </a:lnTo>
                  <a:lnTo>
                    <a:pt x="0" y="65531"/>
                  </a:lnTo>
                  <a:lnTo>
                    <a:pt x="685799" y="65531"/>
                  </a:lnTo>
                  <a:lnTo>
                    <a:pt x="685799" y="0"/>
                  </a:lnTo>
                  <a:close/>
                </a:path>
              </a:pathLst>
            </a:custGeom>
            <a:solidFill>
              <a:srgbClr val="CCFF99"/>
            </a:solidFill>
          </p:spPr>
          <p:txBody>
            <a:bodyPr wrap="square" lIns="0" tIns="0" rIns="0" bIns="0" rtlCol="0"/>
            <a:lstStyle/>
            <a:p>
              <a:endParaRPr/>
            </a:p>
          </p:txBody>
        </p:sp>
        <p:sp>
          <p:nvSpPr>
            <p:cNvPr id="110" name="object 110"/>
            <p:cNvSpPr/>
            <p:nvPr/>
          </p:nvSpPr>
          <p:spPr>
            <a:xfrm>
              <a:off x="6401561" y="6403085"/>
              <a:ext cx="685800" cy="66040"/>
            </a:xfrm>
            <a:custGeom>
              <a:avLst/>
              <a:gdLst/>
              <a:ahLst/>
              <a:cxnLst/>
              <a:rect l="l" t="t" r="r" b="b"/>
              <a:pathLst>
                <a:path w="685800" h="66039">
                  <a:moveTo>
                    <a:pt x="0" y="65531"/>
                  </a:moveTo>
                  <a:lnTo>
                    <a:pt x="685799" y="65531"/>
                  </a:lnTo>
                  <a:lnTo>
                    <a:pt x="685799" y="0"/>
                  </a:lnTo>
                  <a:lnTo>
                    <a:pt x="0" y="0"/>
                  </a:lnTo>
                  <a:lnTo>
                    <a:pt x="0" y="65531"/>
                  </a:lnTo>
                  <a:close/>
                </a:path>
              </a:pathLst>
            </a:custGeom>
            <a:ln w="28956">
              <a:solidFill>
                <a:srgbClr val="000000"/>
              </a:solidFill>
            </a:ln>
          </p:spPr>
          <p:txBody>
            <a:bodyPr wrap="square" lIns="0" tIns="0" rIns="0" bIns="0" rtlCol="0"/>
            <a:lstStyle/>
            <a:p>
              <a:endParaRPr/>
            </a:p>
          </p:txBody>
        </p:sp>
        <p:sp>
          <p:nvSpPr>
            <p:cNvPr id="111" name="object 111"/>
            <p:cNvSpPr/>
            <p:nvPr/>
          </p:nvSpPr>
          <p:spPr>
            <a:xfrm>
              <a:off x="7696961" y="5976366"/>
              <a:ext cx="685800" cy="64135"/>
            </a:xfrm>
            <a:custGeom>
              <a:avLst/>
              <a:gdLst/>
              <a:ahLst/>
              <a:cxnLst/>
              <a:rect l="l" t="t" r="r" b="b"/>
              <a:pathLst>
                <a:path w="685800" h="64135">
                  <a:moveTo>
                    <a:pt x="685800" y="0"/>
                  </a:moveTo>
                  <a:lnTo>
                    <a:pt x="0" y="0"/>
                  </a:lnTo>
                  <a:lnTo>
                    <a:pt x="0" y="64008"/>
                  </a:lnTo>
                  <a:lnTo>
                    <a:pt x="685800" y="64008"/>
                  </a:lnTo>
                  <a:lnTo>
                    <a:pt x="685800" y="0"/>
                  </a:lnTo>
                  <a:close/>
                </a:path>
              </a:pathLst>
            </a:custGeom>
            <a:solidFill>
              <a:srgbClr val="CCFF99"/>
            </a:solidFill>
          </p:spPr>
          <p:txBody>
            <a:bodyPr wrap="square" lIns="0" tIns="0" rIns="0" bIns="0" rtlCol="0"/>
            <a:lstStyle/>
            <a:p>
              <a:endParaRPr/>
            </a:p>
          </p:txBody>
        </p:sp>
        <p:sp>
          <p:nvSpPr>
            <p:cNvPr id="112" name="object 112"/>
            <p:cNvSpPr/>
            <p:nvPr/>
          </p:nvSpPr>
          <p:spPr>
            <a:xfrm>
              <a:off x="7696961" y="5976366"/>
              <a:ext cx="685800" cy="64135"/>
            </a:xfrm>
            <a:custGeom>
              <a:avLst/>
              <a:gdLst/>
              <a:ahLst/>
              <a:cxnLst/>
              <a:rect l="l" t="t" r="r" b="b"/>
              <a:pathLst>
                <a:path w="685800" h="64135">
                  <a:moveTo>
                    <a:pt x="0" y="64008"/>
                  </a:moveTo>
                  <a:lnTo>
                    <a:pt x="685800" y="64008"/>
                  </a:lnTo>
                  <a:lnTo>
                    <a:pt x="685800" y="0"/>
                  </a:lnTo>
                  <a:lnTo>
                    <a:pt x="0" y="0"/>
                  </a:lnTo>
                  <a:lnTo>
                    <a:pt x="0" y="64008"/>
                  </a:lnTo>
                  <a:close/>
                </a:path>
              </a:pathLst>
            </a:custGeom>
            <a:ln w="28955">
              <a:solidFill>
                <a:srgbClr val="000000"/>
              </a:solidFill>
            </a:ln>
          </p:spPr>
          <p:txBody>
            <a:bodyPr wrap="square" lIns="0" tIns="0" rIns="0" bIns="0" rtlCol="0"/>
            <a:lstStyle/>
            <a:p>
              <a:endParaRPr/>
            </a:p>
          </p:txBody>
        </p:sp>
        <p:sp>
          <p:nvSpPr>
            <p:cNvPr id="113" name="object 113"/>
            <p:cNvSpPr/>
            <p:nvPr/>
          </p:nvSpPr>
          <p:spPr>
            <a:xfrm>
              <a:off x="7696961" y="6040373"/>
              <a:ext cx="685800" cy="66040"/>
            </a:xfrm>
            <a:custGeom>
              <a:avLst/>
              <a:gdLst/>
              <a:ahLst/>
              <a:cxnLst/>
              <a:rect l="l" t="t" r="r" b="b"/>
              <a:pathLst>
                <a:path w="685800" h="66039">
                  <a:moveTo>
                    <a:pt x="685800" y="0"/>
                  </a:moveTo>
                  <a:lnTo>
                    <a:pt x="0" y="0"/>
                  </a:lnTo>
                  <a:lnTo>
                    <a:pt x="0" y="65531"/>
                  </a:lnTo>
                  <a:lnTo>
                    <a:pt x="685800" y="65531"/>
                  </a:lnTo>
                  <a:lnTo>
                    <a:pt x="685800" y="0"/>
                  </a:lnTo>
                  <a:close/>
                </a:path>
              </a:pathLst>
            </a:custGeom>
            <a:solidFill>
              <a:srgbClr val="CCFF99"/>
            </a:solidFill>
          </p:spPr>
          <p:txBody>
            <a:bodyPr wrap="square" lIns="0" tIns="0" rIns="0" bIns="0" rtlCol="0"/>
            <a:lstStyle/>
            <a:p>
              <a:endParaRPr/>
            </a:p>
          </p:txBody>
        </p:sp>
        <p:sp>
          <p:nvSpPr>
            <p:cNvPr id="114" name="object 114"/>
            <p:cNvSpPr/>
            <p:nvPr/>
          </p:nvSpPr>
          <p:spPr>
            <a:xfrm>
              <a:off x="7696961" y="6040373"/>
              <a:ext cx="685800" cy="66040"/>
            </a:xfrm>
            <a:custGeom>
              <a:avLst/>
              <a:gdLst/>
              <a:ahLst/>
              <a:cxnLst/>
              <a:rect l="l" t="t" r="r" b="b"/>
              <a:pathLst>
                <a:path w="685800" h="66039">
                  <a:moveTo>
                    <a:pt x="0" y="65531"/>
                  </a:moveTo>
                  <a:lnTo>
                    <a:pt x="685800" y="65531"/>
                  </a:lnTo>
                  <a:lnTo>
                    <a:pt x="685800" y="0"/>
                  </a:lnTo>
                  <a:lnTo>
                    <a:pt x="0" y="0"/>
                  </a:lnTo>
                  <a:lnTo>
                    <a:pt x="0" y="65531"/>
                  </a:lnTo>
                  <a:close/>
                </a:path>
              </a:pathLst>
            </a:custGeom>
            <a:ln w="28956">
              <a:solidFill>
                <a:srgbClr val="000000"/>
              </a:solidFill>
            </a:ln>
          </p:spPr>
          <p:txBody>
            <a:bodyPr wrap="square" lIns="0" tIns="0" rIns="0" bIns="0" rtlCol="0"/>
            <a:lstStyle/>
            <a:p>
              <a:endParaRPr/>
            </a:p>
          </p:txBody>
        </p:sp>
        <p:sp>
          <p:nvSpPr>
            <p:cNvPr id="115" name="object 115"/>
            <p:cNvSpPr/>
            <p:nvPr/>
          </p:nvSpPr>
          <p:spPr>
            <a:xfrm>
              <a:off x="7696961" y="6105905"/>
              <a:ext cx="685800" cy="64135"/>
            </a:xfrm>
            <a:custGeom>
              <a:avLst/>
              <a:gdLst/>
              <a:ahLst/>
              <a:cxnLst/>
              <a:rect l="l" t="t" r="r" b="b"/>
              <a:pathLst>
                <a:path w="685800" h="64135">
                  <a:moveTo>
                    <a:pt x="685800" y="0"/>
                  </a:moveTo>
                  <a:lnTo>
                    <a:pt x="0" y="0"/>
                  </a:lnTo>
                  <a:lnTo>
                    <a:pt x="0" y="64008"/>
                  </a:lnTo>
                  <a:lnTo>
                    <a:pt x="685800" y="64008"/>
                  </a:lnTo>
                  <a:lnTo>
                    <a:pt x="685800" y="0"/>
                  </a:lnTo>
                  <a:close/>
                </a:path>
              </a:pathLst>
            </a:custGeom>
            <a:solidFill>
              <a:srgbClr val="CCFF99"/>
            </a:solidFill>
          </p:spPr>
          <p:txBody>
            <a:bodyPr wrap="square" lIns="0" tIns="0" rIns="0" bIns="0" rtlCol="0"/>
            <a:lstStyle/>
            <a:p>
              <a:endParaRPr/>
            </a:p>
          </p:txBody>
        </p:sp>
        <p:sp>
          <p:nvSpPr>
            <p:cNvPr id="116" name="object 116"/>
            <p:cNvSpPr/>
            <p:nvPr/>
          </p:nvSpPr>
          <p:spPr>
            <a:xfrm>
              <a:off x="7696961" y="6105905"/>
              <a:ext cx="685800" cy="64135"/>
            </a:xfrm>
            <a:custGeom>
              <a:avLst/>
              <a:gdLst/>
              <a:ahLst/>
              <a:cxnLst/>
              <a:rect l="l" t="t" r="r" b="b"/>
              <a:pathLst>
                <a:path w="685800" h="64135">
                  <a:moveTo>
                    <a:pt x="0" y="64008"/>
                  </a:moveTo>
                  <a:lnTo>
                    <a:pt x="685800" y="64008"/>
                  </a:lnTo>
                  <a:lnTo>
                    <a:pt x="685800" y="0"/>
                  </a:lnTo>
                  <a:lnTo>
                    <a:pt x="0" y="0"/>
                  </a:lnTo>
                  <a:lnTo>
                    <a:pt x="0" y="64008"/>
                  </a:lnTo>
                  <a:close/>
                </a:path>
              </a:pathLst>
            </a:custGeom>
            <a:ln w="28955">
              <a:solidFill>
                <a:srgbClr val="000000"/>
              </a:solidFill>
            </a:ln>
          </p:spPr>
          <p:txBody>
            <a:bodyPr wrap="square" lIns="0" tIns="0" rIns="0" bIns="0" rtlCol="0"/>
            <a:lstStyle/>
            <a:p>
              <a:endParaRPr/>
            </a:p>
          </p:txBody>
        </p:sp>
        <p:sp>
          <p:nvSpPr>
            <p:cNvPr id="117" name="object 117"/>
            <p:cNvSpPr/>
            <p:nvPr/>
          </p:nvSpPr>
          <p:spPr>
            <a:xfrm>
              <a:off x="7696961" y="6169913"/>
              <a:ext cx="685800" cy="169545"/>
            </a:xfrm>
            <a:custGeom>
              <a:avLst/>
              <a:gdLst/>
              <a:ahLst/>
              <a:cxnLst/>
              <a:rect l="l" t="t" r="r" b="b"/>
              <a:pathLst>
                <a:path w="685800" h="169545">
                  <a:moveTo>
                    <a:pt x="685800" y="0"/>
                  </a:moveTo>
                  <a:lnTo>
                    <a:pt x="0" y="0"/>
                  </a:lnTo>
                  <a:lnTo>
                    <a:pt x="0" y="169164"/>
                  </a:lnTo>
                  <a:lnTo>
                    <a:pt x="685800" y="169164"/>
                  </a:lnTo>
                  <a:lnTo>
                    <a:pt x="685800" y="0"/>
                  </a:lnTo>
                  <a:close/>
                </a:path>
              </a:pathLst>
            </a:custGeom>
            <a:solidFill>
              <a:srgbClr val="D9D9D9"/>
            </a:solidFill>
          </p:spPr>
          <p:txBody>
            <a:bodyPr wrap="square" lIns="0" tIns="0" rIns="0" bIns="0" rtlCol="0"/>
            <a:lstStyle/>
            <a:p>
              <a:endParaRPr/>
            </a:p>
          </p:txBody>
        </p:sp>
        <p:sp>
          <p:nvSpPr>
            <p:cNvPr id="118" name="object 118"/>
            <p:cNvSpPr/>
            <p:nvPr/>
          </p:nvSpPr>
          <p:spPr>
            <a:xfrm>
              <a:off x="7696961" y="6169913"/>
              <a:ext cx="685800" cy="169545"/>
            </a:xfrm>
            <a:custGeom>
              <a:avLst/>
              <a:gdLst/>
              <a:ahLst/>
              <a:cxnLst/>
              <a:rect l="l" t="t" r="r" b="b"/>
              <a:pathLst>
                <a:path w="685800" h="169545">
                  <a:moveTo>
                    <a:pt x="0" y="169164"/>
                  </a:moveTo>
                  <a:lnTo>
                    <a:pt x="685800" y="169164"/>
                  </a:lnTo>
                  <a:lnTo>
                    <a:pt x="685800" y="0"/>
                  </a:lnTo>
                  <a:lnTo>
                    <a:pt x="0" y="0"/>
                  </a:lnTo>
                  <a:lnTo>
                    <a:pt x="0" y="169164"/>
                  </a:lnTo>
                  <a:close/>
                </a:path>
              </a:pathLst>
            </a:custGeom>
            <a:ln w="28956">
              <a:solidFill>
                <a:srgbClr val="000000"/>
              </a:solidFill>
            </a:ln>
          </p:spPr>
          <p:txBody>
            <a:bodyPr wrap="square" lIns="0" tIns="0" rIns="0" bIns="0" rtlCol="0"/>
            <a:lstStyle/>
            <a:p>
              <a:endParaRPr/>
            </a:p>
          </p:txBody>
        </p:sp>
        <p:sp>
          <p:nvSpPr>
            <p:cNvPr id="119" name="object 119"/>
            <p:cNvSpPr/>
            <p:nvPr/>
          </p:nvSpPr>
          <p:spPr>
            <a:xfrm>
              <a:off x="7696961" y="6339077"/>
              <a:ext cx="685800" cy="64135"/>
            </a:xfrm>
            <a:custGeom>
              <a:avLst/>
              <a:gdLst/>
              <a:ahLst/>
              <a:cxnLst/>
              <a:rect l="l" t="t" r="r" b="b"/>
              <a:pathLst>
                <a:path w="685800" h="64135">
                  <a:moveTo>
                    <a:pt x="685800" y="0"/>
                  </a:moveTo>
                  <a:lnTo>
                    <a:pt x="0" y="0"/>
                  </a:lnTo>
                  <a:lnTo>
                    <a:pt x="0" y="64008"/>
                  </a:lnTo>
                  <a:lnTo>
                    <a:pt x="685800" y="64008"/>
                  </a:lnTo>
                  <a:lnTo>
                    <a:pt x="685800" y="0"/>
                  </a:lnTo>
                  <a:close/>
                </a:path>
              </a:pathLst>
            </a:custGeom>
            <a:solidFill>
              <a:srgbClr val="CCFF99"/>
            </a:solidFill>
          </p:spPr>
          <p:txBody>
            <a:bodyPr wrap="square" lIns="0" tIns="0" rIns="0" bIns="0" rtlCol="0"/>
            <a:lstStyle/>
            <a:p>
              <a:endParaRPr/>
            </a:p>
          </p:txBody>
        </p:sp>
        <p:sp>
          <p:nvSpPr>
            <p:cNvPr id="120" name="object 120"/>
            <p:cNvSpPr/>
            <p:nvPr/>
          </p:nvSpPr>
          <p:spPr>
            <a:xfrm>
              <a:off x="7696961" y="6339077"/>
              <a:ext cx="685800" cy="64135"/>
            </a:xfrm>
            <a:custGeom>
              <a:avLst/>
              <a:gdLst/>
              <a:ahLst/>
              <a:cxnLst/>
              <a:rect l="l" t="t" r="r" b="b"/>
              <a:pathLst>
                <a:path w="685800" h="64135">
                  <a:moveTo>
                    <a:pt x="0" y="64008"/>
                  </a:moveTo>
                  <a:lnTo>
                    <a:pt x="685800" y="64008"/>
                  </a:lnTo>
                  <a:lnTo>
                    <a:pt x="685800" y="0"/>
                  </a:lnTo>
                  <a:lnTo>
                    <a:pt x="0" y="0"/>
                  </a:lnTo>
                  <a:lnTo>
                    <a:pt x="0" y="64008"/>
                  </a:lnTo>
                  <a:close/>
                </a:path>
              </a:pathLst>
            </a:custGeom>
            <a:ln w="28955">
              <a:solidFill>
                <a:srgbClr val="000000"/>
              </a:solidFill>
            </a:ln>
          </p:spPr>
          <p:txBody>
            <a:bodyPr wrap="square" lIns="0" tIns="0" rIns="0" bIns="0" rtlCol="0"/>
            <a:lstStyle/>
            <a:p>
              <a:endParaRPr/>
            </a:p>
          </p:txBody>
        </p:sp>
        <p:sp>
          <p:nvSpPr>
            <p:cNvPr id="121" name="object 121"/>
            <p:cNvSpPr/>
            <p:nvPr/>
          </p:nvSpPr>
          <p:spPr>
            <a:xfrm>
              <a:off x="7696961" y="6403085"/>
              <a:ext cx="685800" cy="66040"/>
            </a:xfrm>
            <a:custGeom>
              <a:avLst/>
              <a:gdLst/>
              <a:ahLst/>
              <a:cxnLst/>
              <a:rect l="l" t="t" r="r" b="b"/>
              <a:pathLst>
                <a:path w="685800" h="66039">
                  <a:moveTo>
                    <a:pt x="685800" y="0"/>
                  </a:moveTo>
                  <a:lnTo>
                    <a:pt x="0" y="0"/>
                  </a:lnTo>
                  <a:lnTo>
                    <a:pt x="0" y="65531"/>
                  </a:lnTo>
                  <a:lnTo>
                    <a:pt x="685800" y="65531"/>
                  </a:lnTo>
                  <a:lnTo>
                    <a:pt x="685800" y="0"/>
                  </a:lnTo>
                  <a:close/>
                </a:path>
              </a:pathLst>
            </a:custGeom>
            <a:solidFill>
              <a:srgbClr val="CCFF99"/>
            </a:solidFill>
          </p:spPr>
          <p:txBody>
            <a:bodyPr wrap="square" lIns="0" tIns="0" rIns="0" bIns="0" rtlCol="0"/>
            <a:lstStyle/>
            <a:p>
              <a:endParaRPr/>
            </a:p>
          </p:txBody>
        </p:sp>
        <p:sp>
          <p:nvSpPr>
            <p:cNvPr id="122" name="object 122"/>
            <p:cNvSpPr/>
            <p:nvPr/>
          </p:nvSpPr>
          <p:spPr>
            <a:xfrm>
              <a:off x="7696961" y="6403085"/>
              <a:ext cx="685800" cy="66040"/>
            </a:xfrm>
            <a:custGeom>
              <a:avLst/>
              <a:gdLst/>
              <a:ahLst/>
              <a:cxnLst/>
              <a:rect l="l" t="t" r="r" b="b"/>
              <a:pathLst>
                <a:path w="685800" h="66039">
                  <a:moveTo>
                    <a:pt x="0" y="65531"/>
                  </a:moveTo>
                  <a:lnTo>
                    <a:pt x="685800" y="65531"/>
                  </a:lnTo>
                  <a:lnTo>
                    <a:pt x="685800" y="0"/>
                  </a:lnTo>
                  <a:lnTo>
                    <a:pt x="0" y="0"/>
                  </a:lnTo>
                  <a:lnTo>
                    <a:pt x="0" y="65531"/>
                  </a:lnTo>
                  <a:close/>
                </a:path>
              </a:pathLst>
            </a:custGeom>
            <a:ln w="28956">
              <a:solidFill>
                <a:srgbClr val="000000"/>
              </a:solidFill>
            </a:ln>
          </p:spPr>
          <p:txBody>
            <a:bodyPr wrap="square" lIns="0" tIns="0" rIns="0" bIns="0" rtlCol="0"/>
            <a:lstStyle/>
            <a:p>
              <a:endParaRPr/>
            </a:p>
          </p:txBody>
        </p:sp>
      </p:grpSp>
      <p:sp>
        <p:nvSpPr>
          <p:cNvPr id="123" name="object 123"/>
          <p:cNvSpPr txBox="1"/>
          <p:nvPr/>
        </p:nvSpPr>
        <p:spPr>
          <a:xfrm>
            <a:off x="3550411" y="6083604"/>
            <a:ext cx="118110" cy="186690"/>
          </a:xfrm>
          <a:prstGeom prst="rect">
            <a:avLst/>
          </a:prstGeom>
        </p:spPr>
        <p:txBody>
          <a:bodyPr vert="horz" wrap="square" lIns="0" tIns="13335" rIns="0" bIns="0" rtlCol="0">
            <a:spAutoFit/>
          </a:bodyPr>
          <a:lstStyle/>
          <a:p>
            <a:pPr marL="12700">
              <a:lnSpc>
                <a:spcPct val="100000"/>
              </a:lnSpc>
              <a:spcBef>
                <a:spcPts val="105"/>
              </a:spcBef>
            </a:pPr>
            <a:r>
              <a:rPr sz="1050" dirty="0">
                <a:latin typeface="Calibri"/>
                <a:cs typeface="Calibri"/>
              </a:rPr>
              <a:t>…</a:t>
            </a:r>
            <a:endParaRPr sz="1050">
              <a:latin typeface="Calibri"/>
              <a:cs typeface="Calibri"/>
            </a:endParaRPr>
          </a:p>
        </p:txBody>
      </p:sp>
      <p:graphicFrame>
        <p:nvGraphicFramePr>
          <p:cNvPr id="124" name="object 124"/>
          <p:cNvGraphicFramePr>
            <a:graphicFrameLocks noGrp="1"/>
          </p:cNvGraphicFramePr>
          <p:nvPr/>
        </p:nvGraphicFramePr>
        <p:xfrm>
          <a:off x="717804" y="3121914"/>
          <a:ext cx="1656079" cy="227837"/>
        </p:xfrm>
        <a:graphic>
          <a:graphicData uri="http://schemas.openxmlformats.org/drawingml/2006/table">
            <a:tbl>
              <a:tblPr firstRow="1" bandRow="1">
                <a:tableStyleId>{2D5ABB26-0587-4C30-8999-92F81FD0307C}</a:tableStyleId>
              </a:tblPr>
              <a:tblGrid>
                <a:gridCol w="431165">
                  <a:extLst>
                    <a:ext uri="{9D8B030D-6E8A-4147-A177-3AD203B41FA5}">
                      <a16:colId xmlns:a16="http://schemas.microsoft.com/office/drawing/2014/main" val="20000"/>
                    </a:ext>
                  </a:extLst>
                </a:gridCol>
                <a:gridCol w="439420">
                  <a:extLst>
                    <a:ext uri="{9D8B030D-6E8A-4147-A177-3AD203B41FA5}">
                      <a16:colId xmlns:a16="http://schemas.microsoft.com/office/drawing/2014/main" val="20001"/>
                    </a:ext>
                  </a:extLst>
                </a:gridCol>
                <a:gridCol w="377190">
                  <a:extLst>
                    <a:ext uri="{9D8B030D-6E8A-4147-A177-3AD203B41FA5}">
                      <a16:colId xmlns:a16="http://schemas.microsoft.com/office/drawing/2014/main" val="20002"/>
                    </a:ext>
                  </a:extLst>
                </a:gridCol>
                <a:gridCol w="408304">
                  <a:extLst>
                    <a:ext uri="{9D8B030D-6E8A-4147-A177-3AD203B41FA5}">
                      <a16:colId xmlns:a16="http://schemas.microsoft.com/office/drawing/2014/main" val="20003"/>
                    </a:ext>
                  </a:extLst>
                </a:gridCol>
              </a:tblGrid>
              <a:tr h="227837">
                <a:tc>
                  <a:txBody>
                    <a:bodyPr/>
                    <a:lstStyle/>
                    <a:p>
                      <a:pPr marL="93980">
                        <a:lnSpc>
                          <a:spcPct val="100000"/>
                        </a:lnSpc>
                        <a:spcBef>
                          <a:spcPts val="204"/>
                        </a:spcBef>
                      </a:pPr>
                      <a:r>
                        <a:rPr sz="1050" dirty="0">
                          <a:latin typeface="Calibri"/>
                          <a:cs typeface="Calibri"/>
                        </a:rPr>
                        <a:t>0x3f</a:t>
                      </a:r>
                      <a:endParaRPr sz="1050">
                        <a:latin typeface="Calibri"/>
                        <a:cs typeface="Calibri"/>
                      </a:endParaRPr>
                    </a:p>
                  </a:txBody>
                  <a:tcPr marL="0" marR="0" marT="26034" marB="0">
                    <a:lnL w="28575">
                      <a:solidFill>
                        <a:srgbClr val="A1A1A1"/>
                      </a:solidFill>
                      <a:prstDash val="solid"/>
                    </a:lnL>
                    <a:lnR w="38100">
                      <a:solidFill>
                        <a:srgbClr val="A1A1A1"/>
                      </a:solidFill>
                      <a:prstDash val="solid"/>
                    </a:lnR>
                    <a:lnT w="28575">
                      <a:solidFill>
                        <a:srgbClr val="A1A1A1"/>
                      </a:solidFill>
                      <a:prstDash val="solid"/>
                    </a:lnT>
                    <a:lnB w="28575">
                      <a:solidFill>
                        <a:srgbClr val="A1A1A1"/>
                      </a:solidFill>
                      <a:prstDash val="solid"/>
                    </a:lnB>
                    <a:solidFill>
                      <a:srgbClr val="FFFF00"/>
                    </a:solidFill>
                  </a:tcPr>
                </a:tc>
                <a:tc>
                  <a:txBody>
                    <a:bodyPr/>
                    <a:lstStyle/>
                    <a:p>
                      <a:pPr marL="84455">
                        <a:lnSpc>
                          <a:spcPct val="100000"/>
                        </a:lnSpc>
                        <a:spcBef>
                          <a:spcPts val="200"/>
                        </a:spcBef>
                      </a:pPr>
                      <a:r>
                        <a:rPr sz="1050" dirty="0">
                          <a:latin typeface="Calibri"/>
                          <a:cs typeface="Calibri"/>
                        </a:rPr>
                        <a:t>0x40</a:t>
                      </a:r>
                      <a:endParaRPr sz="1050">
                        <a:latin typeface="Calibri"/>
                        <a:cs typeface="Calibri"/>
                      </a:endParaRPr>
                    </a:p>
                  </a:txBody>
                  <a:tcPr marL="0" marR="0" marT="25400" marB="0">
                    <a:lnL w="38100">
                      <a:solidFill>
                        <a:srgbClr val="A1A1A1"/>
                      </a:solidFill>
                      <a:prstDash val="solid"/>
                    </a:lnL>
                    <a:lnR w="53975">
                      <a:solidFill>
                        <a:srgbClr val="A1A1A1"/>
                      </a:solidFill>
                      <a:prstDash val="solid"/>
                    </a:lnR>
                    <a:lnT w="28575">
                      <a:solidFill>
                        <a:srgbClr val="A1A1A1"/>
                      </a:solidFill>
                      <a:prstDash val="solid"/>
                    </a:lnT>
                    <a:lnB w="28575">
                      <a:solidFill>
                        <a:srgbClr val="A1A1A1"/>
                      </a:solidFill>
                      <a:prstDash val="solid"/>
                    </a:lnB>
                    <a:solidFill>
                      <a:srgbClr val="99CCFF"/>
                    </a:solidFill>
                  </a:tcPr>
                </a:tc>
                <a:tc>
                  <a:txBody>
                    <a:bodyPr/>
                    <a:lstStyle/>
                    <a:p>
                      <a:pPr marL="57785">
                        <a:lnSpc>
                          <a:spcPct val="100000"/>
                        </a:lnSpc>
                        <a:spcBef>
                          <a:spcPts val="200"/>
                        </a:spcBef>
                      </a:pPr>
                      <a:r>
                        <a:rPr sz="1050" dirty="0">
                          <a:latin typeface="Calibri"/>
                          <a:cs typeface="Calibri"/>
                        </a:rPr>
                        <a:t>0x35</a:t>
                      </a:r>
                      <a:endParaRPr sz="1050">
                        <a:latin typeface="Calibri"/>
                        <a:cs typeface="Calibri"/>
                      </a:endParaRPr>
                    </a:p>
                  </a:txBody>
                  <a:tcPr marL="0" marR="0" marT="25400" marB="0">
                    <a:lnL w="53975">
                      <a:solidFill>
                        <a:srgbClr val="A1A1A1"/>
                      </a:solidFill>
                      <a:prstDash val="solid"/>
                    </a:lnL>
                    <a:lnR w="38100">
                      <a:solidFill>
                        <a:srgbClr val="A1A1A1"/>
                      </a:solidFill>
                      <a:prstDash val="solid"/>
                    </a:lnR>
                    <a:lnT w="28575">
                      <a:solidFill>
                        <a:srgbClr val="A1A1A1"/>
                      </a:solidFill>
                      <a:prstDash val="solid"/>
                    </a:lnT>
                    <a:lnB w="28575">
                      <a:solidFill>
                        <a:srgbClr val="A1A1A1"/>
                      </a:solidFill>
                      <a:prstDash val="solid"/>
                    </a:lnB>
                    <a:solidFill>
                      <a:srgbClr val="CCFF99"/>
                    </a:solidFill>
                  </a:tcPr>
                </a:tc>
                <a:tc>
                  <a:txBody>
                    <a:bodyPr/>
                    <a:lstStyle/>
                    <a:p>
                      <a:pPr marL="38735">
                        <a:lnSpc>
                          <a:spcPct val="100000"/>
                        </a:lnSpc>
                        <a:spcBef>
                          <a:spcPts val="200"/>
                        </a:spcBef>
                      </a:pPr>
                      <a:r>
                        <a:rPr sz="1050" dirty="0">
                          <a:latin typeface="Calibri"/>
                          <a:cs typeface="Calibri"/>
                        </a:rPr>
                        <a:t>0x040</a:t>
                      </a:r>
                      <a:endParaRPr sz="1050">
                        <a:latin typeface="Calibri"/>
                        <a:cs typeface="Calibri"/>
                      </a:endParaRPr>
                    </a:p>
                  </a:txBody>
                  <a:tcPr marL="0" marR="0" marT="25400" marB="0">
                    <a:lnL w="38100">
                      <a:solidFill>
                        <a:srgbClr val="A1A1A1"/>
                      </a:solidFill>
                      <a:prstDash val="solid"/>
                    </a:lnL>
                    <a:lnR w="28575">
                      <a:solidFill>
                        <a:srgbClr val="A1A1A1"/>
                      </a:solidFill>
                      <a:prstDash val="solid"/>
                    </a:lnR>
                    <a:lnT w="28575">
                      <a:solidFill>
                        <a:srgbClr val="A1A1A1"/>
                      </a:solidFill>
                      <a:prstDash val="solid"/>
                    </a:lnT>
                    <a:lnB w="28575">
                      <a:solidFill>
                        <a:srgbClr val="A1A1A1"/>
                      </a:solidFill>
                      <a:prstDash val="solid"/>
                    </a:lnB>
                  </a:tcPr>
                </a:tc>
                <a:extLst>
                  <a:ext uri="{0D108BD9-81ED-4DB2-BD59-A6C34878D82A}">
                    <a16:rowId xmlns:a16="http://schemas.microsoft.com/office/drawing/2014/main" val="10000"/>
                  </a:ext>
                </a:extLst>
              </a:tr>
            </a:tbl>
          </a:graphicData>
        </a:graphic>
      </p:graphicFrame>
      <p:sp>
        <p:nvSpPr>
          <p:cNvPr id="125" name="object 125"/>
          <p:cNvSpPr/>
          <p:nvPr/>
        </p:nvSpPr>
        <p:spPr>
          <a:xfrm>
            <a:off x="1981962" y="3232403"/>
            <a:ext cx="6096000" cy="2807970"/>
          </a:xfrm>
          <a:custGeom>
            <a:avLst/>
            <a:gdLst/>
            <a:ahLst/>
            <a:cxnLst/>
            <a:rect l="l" t="t" r="r" b="b"/>
            <a:pathLst>
              <a:path w="6096000" h="2807970">
                <a:moveTo>
                  <a:pt x="1600200" y="1306068"/>
                </a:moveTo>
                <a:lnTo>
                  <a:pt x="947039" y="1306068"/>
                </a:lnTo>
                <a:lnTo>
                  <a:pt x="942594" y="1310513"/>
                </a:lnTo>
                <a:lnTo>
                  <a:pt x="942594" y="2666339"/>
                </a:lnTo>
                <a:lnTo>
                  <a:pt x="914400" y="2666339"/>
                </a:lnTo>
                <a:lnTo>
                  <a:pt x="952500" y="2742539"/>
                </a:lnTo>
                <a:lnTo>
                  <a:pt x="984250" y="2679039"/>
                </a:lnTo>
                <a:lnTo>
                  <a:pt x="990600" y="2666339"/>
                </a:lnTo>
                <a:lnTo>
                  <a:pt x="962406" y="2666339"/>
                </a:lnTo>
                <a:lnTo>
                  <a:pt x="962406" y="1325880"/>
                </a:lnTo>
                <a:lnTo>
                  <a:pt x="1600200" y="1325880"/>
                </a:lnTo>
                <a:lnTo>
                  <a:pt x="1600200" y="1315974"/>
                </a:lnTo>
                <a:lnTo>
                  <a:pt x="1600200" y="1306068"/>
                </a:lnTo>
                <a:close/>
              </a:path>
              <a:path w="6096000" h="2807970">
                <a:moveTo>
                  <a:pt x="1600200" y="1242060"/>
                </a:moveTo>
                <a:lnTo>
                  <a:pt x="32639" y="1242060"/>
                </a:lnTo>
                <a:lnTo>
                  <a:pt x="28194" y="1246505"/>
                </a:lnTo>
                <a:lnTo>
                  <a:pt x="28194" y="2667292"/>
                </a:lnTo>
                <a:lnTo>
                  <a:pt x="0" y="2667292"/>
                </a:lnTo>
                <a:lnTo>
                  <a:pt x="38100" y="2743492"/>
                </a:lnTo>
                <a:lnTo>
                  <a:pt x="69850" y="2679992"/>
                </a:lnTo>
                <a:lnTo>
                  <a:pt x="76200" y="2667292"/>
                </a:lnTo>
                <a:lnTo>
                  <a:pt x="48006" y="2667292"/>
                </a:lnTo>
                <a:lnTo>
                  <a:pt x="48006" y="1261872"/>
                </a:lnTo>
                <a:lnTo>
                  <a:pt x="1600200" y="1261872"/>
                </a:lnTo>
                <a:lnTo>
                  <a:pt x="1600200" y="1251966"/>
                </a:lnTo>
                <a:lnTo>
                  <a:pt x="1600200" y="1242060"/>
                </a:lnTo>
                <a:close/>
              </a:path>
              <a:path w="6096000" h="2807970">
                <a:moveTo>
                  <a:pt x="2340991" y="2667444"/>
                </a:moveTo>
                <a:lnTo>
                  <a:pt x="2312797" y="2667444"/>
                </a:lnTo>
                <a:lnTo>
                  <a:pt x="2312797" y="2238121"/>
                </a:lnTo>
                <a:lnTo>
                  <a:pt x="2312797" y="2222754"/>
                </a:lnTo>
                <a:lnTo>
                  <a:pt x="2308352" y="2218309"/>
                </a:lnTo>
                <a:lnTo>
                  <a:pt x="1381506" y="2218309"/>
                </a:lnTo>
                <a:lnTo>
                  <a:pt x="1381506" y="1690116"/>
                </a:lnTo>
                <a:lnTo>
                  <a:pt x="1600200" y="1690116"/>
                </a:lnTo>
                <a:lnTo>
                  <a:pt x="1600200" y="1680210"/>
                </a:lnTo>
                <a:lnTo>
                  <a:pt x="1600200" y="1670304"/>
                </a:lnTo>
                <a:lnTo>
                  <a:pt x="1366139" y="1670304"/>
                </a:lnTo>
                <a:lnTo>
                  <a:pt x="1361694" y="1674749"/>
                </a:lnTo>
                <a:lnTo>
                  <a:pt x="1361694" y="2233676"/>
                </a:lnTo>
                <a:lnTo>
                  <a:pt x="1366139" y="2238121"/>
                </a:lnTo>
                <a:lnTo>
                  <a:pt x="2292985" y="2238121"/>
                </a:lnTo>
                <a:lnTo>
                  <a:pt x="2292985" y="2667444"/>
                </a:lnTo>
                <a:lnTo>
                  <a:pt x="2264791" y="2667444"/>
                </a:lnTo>
                <a:lnTo>
                  <a:pt x="2302891" y="2743644"/>
                </a:lnTo>
                <a:lnTo>
                  <a:pt x="2334641" y="2680144"/>
                </a:lnTo>
                <a:lnTo>
                  <a:pt x="2340991" y="2667444"/>
                </a:lnTo>
                <a:close/>
              </a:path>
              <a:path w="6096000" h="2807970">
                <a:moveTo>
                  <a:pt x="2569591" y="222504"/>
                </a:moveTo>
                <a:lnTo>
                  <a:pt x="1937639" y="222504"/>
                </a:lnTo>
                <a:lnTo>
                  <a:pt x="1933194" y="226949"/>
                </a:lnTo>
                <a:lnTo>
                  <a:pt x="1933194" y="1143381"/>
                </a:lnTo>
                <a:lnTo>
                  <a:pt x="1905000" y="1143381"/>
                </a:lnTo>
                <a:lnTo>
                  <a:pt x="1943100" y="1219581"/>
                </a:lnTo>
                <a:lnTo>
                  <a:pt x="1974850" y="1156081"/>
                </a:lnTo>
                <a:lnTo>
                  <a:pt x="1981200" y="1143381"/>
                </a:lnTo>
                <a:lnTo>
                  <a:pt x="1953006" y="1143381"/>
                </a:lnTo>
                <a:lnTo>
                  <a:pt x="1953006" y="242316"/>
                </a:lnTo>
                <a:lnTo>
                  <a:pt x="2569591" y="242316"/>
                </a:lnTo>
                <a:lnTo>
                  <a:pt x="2569591" y="232410"/>
                </a:lnTo>
                <a:lnTo>
                  <a:pt x="2569591" y="222504"/>
                </a:lnTo>
                <a:close/>
              </a:path>
              <a:path w="6096000" h="2807970">
                <a:moveTo>
                  <a:pt x="2891282" y="1145794"/>
                </a:moveTo>
                <a:lnTo>
                  <a:pt x="2863088" y="1145794"/>
                </a:lnTo>
                <a:lnTo>
                  <a:pt x="2863088" y="785368"/>
                </a:lnTo>
                <a:lnTo>
                  <a:pt x="2863088" y="770001"/>
                </a:lnTo>
                <a:lnTo>
                  <a:pt x="2858643" y="765556"/>
                </a:lnTo>
                <a:lnTo>
                  <a:pt x="2350770" y="765556"/>
                </a:lnTo>
                <a:lnTo>
                  <a:pt x="2350770" y="306324"/>
                </a:lnTo>
                <a:lnTo>
                  <a:pt x="2569464" y="306324"/>
                </a:lnTo>
                <a:lnTo>
                  <a:pt x="2569464" y="296418"/>
                </a:lnTo>
                <a:lnTo>
                  <a:pt x="2569464" y="286512"/>
                </a:lnTo>
                <a:lnTo>
                  <a:pt x="2335403" y="286512"/>
                </a:lnTo>
                <a:lnTo>
                  <a:pt x="2330958" y="290957"/>
                </a:lnTo>
                <a:lnTo>
                  <a:pt x="2330958" y="780923"/>
                </a:lnTo>
                <a:lnTo>
                  <a:pt x="2335403" y="785368"/>
                </a:lnTo>
                <a:lnTo>
                  <a:pt x="2843276" y="785368"/>
                </a:lnTo>
                <a:lnTo>
                  <a:pt x="2843276" y="1145794"/>
                </a:lnTo>
                <a:lnTo>
                  <a:pt x="2815082" y="1145794"/>
                </a:lnTo>
                <a:lnTo>
                  <a:pt x="2853182" y="1221994"/>
                </a:lnTo>
                <a:lnTo>
                  <a:pt x="2884932" y="1158494"/>
                </a:lnTo>
                <a:lnTo>
                  <a:pt x="2891282" y="1145794"/>
                </a:lnTo>
                <a:close/>
              </a:path>
              <a:path w="6096000" h="2807970">
                <a:moveTo>
                  <a:pt x="2950718" y="123571"/>
                </a:moveTo>
                <a:lnTo>
                  <a:pt x="2922524" y="123571"/>
                </a:lnTo>
                <a:lnTo>
                  <a:pt x="2922524" y="19812"/>
                </a:lnTo>
                <a:lnTo>
                  <a:pt x="2922524" y="9906"/>
                </a:lnTo>
                <a:lnTo>
                  <a:pt x="2922524" y="4445"/>
                </a:lnTo>
                <a:lnTo>
                  <a:pt x="2918079" y="0"/>
                </a:lnTo>
                <a:lnTo>
                  <a:pt x="1175004" y="0"/>
                </a:lnTo>
                <a:lnTo>
                  <a:pt x="1175004" y="19812"/>
                </a:lnTo>
                <a:lnTo>
                  <a:pt x="2902712" y="19812"/>
                </a:lnTo>
                <a:lnTo>
                  <a:pt x="2902712" y="123571"/>
                </a:lnTo>
                <a:lnTo>
                  <a:pt x="2874518" y="123571"/>
                </a:lnTo>
                <a:lnTo>
                  <a:pt x="2912618" y="199771"/>
                </a:lnTo>
                <a:lnTo>
                  <a:pt x="2944368" y="136271"/>
                </a:lnTo>
                <a:lnTo>
                  <a:pt x="2950718" y="123571"/>
                </a:lnTo>
                <a:close/>
              </a:path>
              <a:path w="6096000" h="2807970">
                <a:moveTo>
                  <a:pt x="4191000" y="1242060"/>
                </a:moveTo>
                <a:lnTo>
                  <a:pt x="3842639" y="1242060"/>
                </a:lnTo>
                <a:lnTo>
                  <a:pt x="3838194" y="1246505"/>
                </a:lnTo>
                <a:lnTo>
                  <a:pt x="3838194" y="2667292"/>
                </a:lnTo>
                <a:lnTo>
                  <a:pt x="3810000" y="2667292"/>
                </a:lnTo>
                <a:lnTo>
                  <a:pt x="3848100" y="2743492"/>
                </a:lnTo>
                <a:lnTo>
                  <a:pt x="3879850" y="2679992"/>
                </a:lnTo>
                <a:lnTo>
                  <a:pt x="3886200" y="2667292"/>
                </a:lnTo>
                <a:lnTo>
                  <a:pt x="3858006" y="2667292"/>
                </a:lnTo>
                <a:lnTo>
                  <a:pt x="3858006" y="1261872"/>
                </a:lnTo>
                <a:lnTo>
                  <a:pt x="4191000" y="1261872"/>
                </a:lnTo>
                <a:lnTo>
                  <a:pt x="4191000" y="1251966"/>
                </a:lnTo>
                <a:lnTo>
                  <a:pt x="4191000" y="1242060"/>
                </a:lnTo>
                <a:close/>
              </a:path>
              <a:path w="6096000" h="2807970">
                <a:moveTo>
                  <a:pt x="4571860" y="1143635"/>
                </a:moveTo>
                <a:lnTo>
                  <a:pt x="4543679" y="1143635"/>
                </a:lnTo>
                <a:lnTo>
                  <a:pt x="4543679" y="670560"/>
                </a:lnTo>
                <a:lnTo>
                  <a:pt x="4543679" y="660654"/>
                </a:lnTo>
                <a:lnTo>
                  <a:pt x="4543679" y="655193"/>
                </a:lnTo>
                <a:lnTo>
                  <a:pt x="4539234" y="650748"/>
                </a:lnTo>
                <a:lnTo>
                  <a:pt x="3255264" y="650748"/>
                </a:lnTo>
                <a:lnTo>
                  <a:pt x="3255264" y="670560"/>
                </a:lnTo>
                <a:lnTo>
                  <a:pt x="4523867" y="670560"/>
                </a:lnTo>
                <a:lnTo>
                  <a:pt x="4523867" y="1143635"/>
                </a:lnTo>
                <a:lnTo>
                  <a:pt x="4495673" y="1143635"/>
                </a:lnTo>
                <a:lnTo>
                  <a:pt x="4533760" y="1219835"/>
                </a:lnTo>
                <a:lnTo>
                  <a:pt x="4565510" y="1156335"/>
                </a:lnTo>
                <a:lnTo>
                  <a:pt x="4571860" y="1143635"/>
                </a:lnTo>
                <a:close/>
              </a:path>
              <a:path w="6096000" h="2807970">
                <a:moveTo>
                  <a:pt x="4800600" y="2731300"/>
                </a:moveTo>
                <a:lnTo>
                  <a:pt x="4772406" y="2731300"/>
                </a:lnTo>
                <a:lnTo>
                  <a:pt x="4772406" y="2087880"/>
                </a:lnTo>
                <a:lnTo>
                  <a:pt x="4772406" y="2072513"/>
                </a:lnTo>
                <a:lnTo>
                  <a:pt x="4767961" y="2068080"/>
                </a:lnTo>
                <a:lnTo>
                  <a:pt x="3972306" y="2068080"/>
                </a:lnTo>
                <a:lnTo>
                  <a:pt x="3972306" y="1325880"/>
                </a:lnTo>
                <a:lnTo>
                  <a:pt x="4191000" y="1325880"/>
                </a:lnTo>
                <a:lnTo>
                  <a:pt x="4191000" y="1315974"/>
                </a:lnTo>
                <a:lnTo>
                  <a:pt x="4191000" y="1306068"/>
                </a:lnTo>
                <a:lnTo>
                  <a:pt x="3956939" y="1306068"/>
                </a:lnTo>
                <a:lnTo>
                  <a:pt x="3952494" y="1310513"/>
                </a:lnTo>
                <a:lnTo>
                  <a:pt x="3952494" y="2083435"/>
                </a:lnTo>
                <a:lnTo>
                  <a:pt x="3956939" y="2087880"/>
                </a:lnTo>
                <a:lnTo>
                  <a:pt x="4752594" y="2087880"/>
                </a:lnTo>
                <a:lnTo>
                  <a:pt x="4752594" y="2731300"/>
                </a:lnTo>
                <a:lnTo>
                  <a:pt x="4724400" y="2731300"/>
                </a:lnTo>
                <a:lnTo>
                  <a:pt x="4762500" y="2807500"/>
                </a:lnTo>
                <a:lnTo>
                  <a:pt x="4794250" y="2744000"/>
                </a:lnTo>
                <a:lnTo>
                  <a:pt x="4800600" y="2731300"/>
                </a:lnTo>
                <a:close/>
              </a:path>
              <a:path w="6096000" h="2807970">
                <a:moveTo>
                  <a:pt x="6096000" y="2667444"/>
                </a:moveTo>
                <a:lnTo>
                  <a:pt x="6067806" y="2667444"/>
                </a:lnTo>
                <a:lnTo>
                  <a:pt x="6067806" y="1690116"/>
                </a:lnTo>
                <a:lnTo>
                  <a:pt x="6067806" y="1680210"/>
                </a:lnTo>
                <a:lnTo>
                  <a:pt x="6067806" y="1674749"/>
                </a:lnTo>
                <a:lnTo>
                  <a:pt x="6063361" y="1670304"/>
                </a:lnTo>
                <a:lnTo>
                  <a:pt x="4876800" y="1670304"/>
                </a:lnTo>
                <a:lnTo>
                  <a:pt x="4876800" y="1690116"/>
                </a:lnTo>
                <a:lnTo>
                  <a:pt x="6047994" y="1690116"/>
                </a:lnTo>
                <a:lnTo>
                  <a:pt x="6047994" y="2667444"/>
                </a:lnTo>
                <a:lnTo>
                  <a:pt x="6019800" y="2667444"/>
                </a:lnTo>
                <a:lnTo>
                  <a:pt x="6057900" y="2743644"/>
                </a:lnTo>
                <a:lnTo>
                  <a:pt x="6089650" y="2680144"/>
                </a:lnTo>
                <a:lnTo>
                  <a:pt x="6096000" y="2667444"/>
                </a:lnTo>
                <a:close/>
              </a:path>
            </a:pathLst>
          </a:custGeom>
          <a:solidFill>
            <a:srgbClr val="000000"/>
          </a:solidFill>
        </p:spPr>
        <p:txBody>
          <a:bodyPr wrap="square" lIns="0" tIns="0" rIns="0" bIns="0" rtlCol="0"/>
          <a:lstStyle/>
          <a:p>
            <a:endParaRPr/>
          </a:p>
        </p:txBody>
      </p:sp>
      <p:sp>
        <p:nvSpPr>
          <p:cNvPr id="126" name="object 126"/>
          <p:cNvSpPr txBox="1"/>
          <p:nvPr/>
        </p:nvSpPr>
        <p:spPr>
          <a:xfrm>
            <a:off x="693826" y="2770378"/>
            <a:ext cx="321945" cy="341630"/>
          </a:xfrm>
          <a:prstGeom prst="rect">
            <a:avLst/>
          </a:prstGeom>
        </p:spPr>
        <p:txBody>
          <a:bodyPr vert="horz" wrap="square" lIns="0" tIns="22860" rIns="0" bIns="0" rtlCol="0">
            <a:spAutoFit/>
          </a:bodyPr>
          <a:lstStyle/>
          <a:p>
            <a:pPr marL="12700" marR="5080" indent="5715">
              <a:lnSpc>
                <a:spcPts val="1220"/>
              </a:lnSpc>
              <a:spcBef>
                <a:spcPts val="180"/>
              </a:spcBef>
            </a:pPr>
            <a:r>
              <a:rPr sz="1050" spc="-5" dirty="0">
                <a:latin typeface="Calibri"/>
                <a:cs typeface="Calibri"/>
              </a:rPr>
              <a:t>Idx1 </a:t>
            </a:r>
            <a:r>
              <a:rPr sz="1050" dirty="0">
                <a:latin typeface="Calibri"/>
                <a:cs typeface="Calibri"/>
              </a:rPr>
              <a:t> 6 </a:t>
            </a:r>
            <a:r>
              <a:rPr sz="1050" spc="-5" dirty="0">
                <a:latin typeface="Calibri"/>
                <a:cs typeface="Calibri"/>
              </a:rPr>
              <a:t>bi</a:t>
            </a:r>
            <a:r>
              <a:rPr sz="1050" spc="-10" dirty="0">
                <a:latin typeface="Calibri"/>
                <a:cs typeface="Calibri"/>
              </a:rPr>
              <a:t>t</a:t>
            </a:r>
            <a:r>
              <a:rPr sz="1050" dirty="0">
                <a:latin typeface="Calibri"/>
                <a:cs typeface="Calibri"/>
              </a:rPr>
              <a:t>s</a:t>
            </a:r>
            <a:endParaRPr sz="1050">
              <a:latin typeface="Calibri"/>
              <a:cs typeface="Calibri"/>
            </a:endParaRPr>
          </a:p>
        </p:txBody>
      </p:sp>
      <p:sp>
        <p:nvSpPr>
          <p:cNvPr id="127" name="object 127"/>
          <p:cNvSpPr txBox="1"/>
          <p:nvPr/>
        </p:nvSpPr>
        <p:spPr>
          <a:xfrm>
            <a:off x="1122680" y="2774950"/>
            <a:ext cx="704215" cy="339090"/>
          </a:xfrm>
          <a:prstGeom prst="rect">
            <a:avLst/>
          </a:prstGeom>
        </p:spPr>
        <p:txBody>
          <a:bodyPr vert="horz" wrap="square" lIns="0" tIns="24765" rIns="0" bIns="0" rtlCol="0">
            <a:spAutoFit/>
          </a:bodyPr>
          <a:lstStyle/>
          <a:p>
            <a:pPr marL="19050" marR="5080" indent="-6985">
              <a:lnSpc>
                <a:spcPts val="1200"/>
              </a:lnSpc>
              <a:spcBef>
                <a:spcPts val="195"/>
              </a:spcBef>
              <a:tabLst>
                <a:tab pos="413384" algn="l"/>
              </a:tabLst>
            </a:pPr>
            <a:r>
              <a:rPr sz="1050" spc="-5" dirty="0">
                <a:latin typeface="Calibri"/>
                <a:cs typeface="Calibri"/>
              </a:rPr>
              <a:t>Idx2	Idx3 </a:t>
            </a:r>
            <a:r>
              <a:rPr sz="1050" dirty="0">
                <a:latin typeface="Calibri"/>
                <a:cs typeface="Calibri"/>
              </a:rPr>
              <a:t> 7</a:t>
            </a:r>
            <a:r>
              <a:rPr sz="1050" spc="-20" dirty="0">
                <a:latin typeface="Calibri"/>
                <a:cs typeface="Calibri"/>
              </a:rPr>
              <a:t> </a:t>
            </a:r>
            <a:r>
              <a:rPr sz="1050" spc="-5" dirty="0">
                <a:latin typeface="Calibri"/>
                <a:cs typeface="Calibri"/>
              </a:rPr>
              <a:t>bits</a:t>
            </a:r>
            <a:r>
              <a:rPr sz="1050" spc="114" dirty="0">
                <a:latin typeface="Calibri"/>
                <a:cs typeface="Calibri"/>
              </a:rPr>
              <a:t> </a:t>
            </a:r>
            <a:r>
              <a:rPr sz="1050" dirty="0">
                <a:latin typeface="Calibri"/>
                <a:cs typeface="Calibri"/>
              </a:rPr>
              <a:t>7</a:t>
            </a:r>
            <a:r>
              <a:rPr sz="1050" spc="-15" dirty="0">
                <a:latin typeface="Calibri"/>
                <a:cs typeface="Calibri"/>
              </a:rPr>
              <a:t> </a:t>
            </a:r>
            <a:r>
              <a:rPr sz="1050" spc="-5" dirty="0">
                <a:latin typeface="Calibri"/>
                <a:cs typeface="Calibri"/>
              </a:rPr>
              <a:t>bits</a:t>
            </a:r>
            <a:endParaRPr sz="1050">
              <a:latin typeface="Calibri"/>
              <a:cs typeface="Calibri"/>
            </a:endParaRPr>
          </a:p>
        </p:txBody>
      </p:sp>
      <p:grpSp>
        <p:nvGrpSpPr>
          <p:cNvPr id="128" name="object 128"/>
          <p:cNvGrpSpPr/>
          <p:nvPr/>
        </p:nvGrpSpPr>
        <p:grpSpPr>
          <a:xfrm>
            <a:off x="934211" y="3362705"/>
            <a:ext cx="6763384" cy="2813685"/>
            <a:chOff x="934211" y="3362705"/>
            <a:chExt cx="6763384" cy="2813685"/>
          </a:xfrm>
        </p:grpSpPr>
        <p:sp>
          <p:nvSpPr>
            <p:cNvPr id="129" name="object 129"/>
            <p:cNvSpPr/>
            <p:nvPr/>
          </p:nvSpPr>
          <p:spPr>
            <a:xfrm>
              <a:off x="934211" y="3362705"/>
              <a:ext cx="3617595" cy="567690"/>
            </a:xfrm>
            <a:custGeom>
              <a:avLst/>
              <a:gdLst/>
              <a:ahLst/>
              <a:cxnLst/>
              <a:rect l="l" t="t" r="r" b="b"/>
              <a:pathLst>
                <a:path w="3617595" h="567689">
                  <a:moveTo>
                    <a:pt x="3540887" y="490982"/>
                  </a:moveTo>
                  <a:lnTo>
                    <a:pt x="3540887" y="567182"/>
                  </a:lnTo>
                  <a:lnTo>
                    <a:pt x="3597275" y="538988"/>
                  </a:lnTo>
                  <a:lnTo>
                    <a:pt x="3553587" y="538988"/>
                  </a:lnTo>
                  <a:lnTo>
                    <a:pt x="3553587" y="519176"/>
                  </a:lnTo>
                  <a:lnTo>
                    <a:pt x="3597275" y="519176"/>
                  </a:lnTo>
                  <a:lnTo>
                    <a:pt x="3540887" y="490982"/>
                  </a:lnTo>
                  <a:close/>
                </a:path>
                <a:path w="3617595" h="567689">
                  <a:moveTo>
                    <a:pt x="19812" y="0"/>
                  </a:moveTo>
                  <a:lnTo>
                    <a:pt x="0" y="0"/>
                  </a:lnTo>
                  <a:lnTo>
                    <a:pt x="0" y="534543"/>
                  </a:lnTo>
                  <a:lnTo>
                    <a:pt x="4432" y="538988"/>
                  </a:lnTo>
                  <a:lnTo>
                    <a:pt x="3540887" y="538988"/>
                  </a:lnTo>
                  <a:lnTo>
                    <a:pt x="3540887" y="529082"/>
                  </a:lnTo>
                  <a:lnTo>
                    <a:pt x="19812" y="529082"/>
                  </a:lnTo>
                  <a:lnTo>
                    <a:pt x="9906" y="519176"/>
                  </a:lnTo>
                  <a:lnTo>
                    <a:pt x="19812" y="519176"/>
                  </a:lnTo>
                  <a:lnTo>
                    <a:pt x="19812" y="0"/>
                  </a:lnTo>
                  <a:close/>
                </a:path>
                <a:path w="3617595" h="567689">
                  <a:moveTo>
                    <a:pt x="3597275" y="519176"/>
                  </a:moveTo>
                  <a:lnTo>
                    <a:pt x="3553587" y="519176"/>
                  </a:lnTo>
                  <a:lnTo>
                    <a:pt x="3553587" y="538988"/>
                  </a:lnTo>
                  <a:lnTo>
                    <a:pt x="3597275" y="538988"/>
                  </a:lnTo>
                  <a:lnTo>
                    <a:pt x="3617087" y="529082"/>
                  </a:lnTo>
                  <a:lnTo>
                    <a:pt x="3597275" y="519176"/>
                  </a:lnTo>
                  <a:close/>
                </a:path>
                <a:path w="3617595" h="567689">
                  <a:moveTo>
                    <a:pt x="19812" y="519176"/>
                  </a:moveTo>
                  <a:lnTo>
                    <a:pt x="9906" y="519176"/>
                  </a:lnTo>
                  <a:lnTo>
                    <a:pt x="19812" y="529082"/>
                  </a:lnTo>
                  <a:lnTo>
                    <a:pt x="19812" y="519176"/>
                  </a:lnTo>
                  <a:close/>
                </a:path>
                <a:path w="3617595" h="567689">
                  <a:moveTo>
                    <a:pt x="3540887" y="519176"/>
                  </a:moveTo>
                  <a:lnTo>
                    <a:pt x="19812" y="519176"/>
                  </a:lnTo>
                  <a:lnTo>
                    <a:pt x="19812" y="529082"/>
                  </a:lnTo>
                  <a:lnTo>
                    <a:pt x="3540887" y="529082"/>
                  </a:lnTo>
                  <a:lnTo>
                    <a:pt x="3540887" y="519176"/>
                  </a:lnTo>
                  <a:close/>
                </a:path>
              </a:pathLst>
            </a:custGeom>
            <a:solidFill>
              <a:srgbClr val="C00000"/>
            </a:solidFill>
          </p:spPr>
          <p:txBody>
            <a:bodyPr wrap="square" lIns="0" tIns="0" rIns="0" bIns="0" rtlCol="0"/>
            <a:lstStyle/>
            <a:p>
              <a:endParaRPr/>
            </a:p>
          </p:txBody>
        </p:sp>
        <p:sp>
          <p:nvSpPr>
            <p:cNvPr id="130" name="object 130"/>
            <p:cNvSpPr/>
            <p:nvPr/>
          </p:nvSpPr>
          <p:spPr>
            <a:xfrm>
              <a:off x="1370075" y="3362705"/>
              <a:ext cx="4803140" cy="1522730"/>
            </a:xfrm>
            <a:custGeom>
              <a:avLst/>
              <a:gdLst/>
              <a:ahLst/>
              <a:cxnLst/>
              <a:rect l="l" t="t" r="r" b="b"/>
              <a:pathLst>
                <a:path w="4803140" h="1522729">
                  <a:moveTo>
                    <a:pt x="4726686" y="1446530"/>
                  </a:moveTo>
                  <a:lnTo>
                    <a:pt x="4726686" y="1522730"/>
                  </a:lnTo>
                  <a:lnTo>
                    <a:pt x="4783074" y="1494536"/>
                  </a:lnTo>
                  <a:lnTo>
                    <a:pt x="4739386" y="1494536"/>
                  </a:lnTo>
                  <a:lnTo>
                    <a:pt x="4739386" y="1474724"/>
                  </a:lnTo>
                  <a:lnTo>
                    <a:pt x="4783074" y="1474724"/>
                  </a:lnTo>
                  <a:lnTo>
                    <a:pt x="4726686" y="1446530"/>
                  </a:lnTo>
                  <a:close/>
                </a:path>
                <a:path w="4803140" h="1522729">
                  <a:moveTo>
                    <a:pt x="19812" y="0"/>
                  </a:moveTo>
                  <a:lnTo>
                    <a:pt x="0" y="0"/>
                  </a:lnTo>
                  <a:lnTo>
                    <a:pt x="0" y="1490091"/>
                  </a:lnTo>
                  <a:lnTo>
                    <a:pt x="4445" y="1494536"/>
                  </a:lnTo>
                  <a:lnTo>
                    <a:pt x="4726686" y="1494536"/>
                  </a:lnTo>
                  <a:lnTo>
                    <a:pt x="4726686" y="1484630"/>
                  </a:lnTo>
                  <a:lnTo>
                    <a:pt x="19812" y="1484630"/>
                  </a:lnTo>
                  <a:lnTo>
                    <a:pt x="9906" y="1474724"/>
                  </a:lnTo>
                  <a:lnTo>
                    <a:pt x="19812" y="1474724"/>
                  </a:lnTo>
                  <a:lnTo>
                    <a:pt x="19812" y="0"/>
                  </a:lnTo>
                  <a:close/>
                </a:path>
                <a:path w="4803140" h="1522729">
                  <a:moveTo>
                    <a:pt x="4783074" y="1474724"/>
                  </a:moveTo>
                  <a:lnTo>
                    <a:pt x="4739386" y="1474724"/>
                  </a:lnTo>
                  <a:lnTo>
                    <a:pt x="4739386" y="1494536"/>
                  </a:lnTo>
                  <a:lnTo>
                    <a:pt x="4783074" y="1494536"/>
                  </a:lnTo>
                  <a:lnTo>
                    <a:pt x="4802886" y="1484630"/>
                  </a:lnTo>
                  <a:lnTo>
                    <a:pt x="4783074" y="1474724"/>
                  </a:lnTo>
                  <a:close/>
                </a:path>
                <a:path w="4803140" h="1522729">
                  <a:moveTo>
                    <a:pt x="19812" y="1474724"/>
                  </a:moveTo>
                  <a:lnTo>
                    <a:pt x="9906" y="1474724"/>
                  </a:lnTo>
                  <a:lnTo>
                    <a:pt x="19812" y="1484630"/>
                  </a:lnTo>
                  <a:lnTo>
                    <a:pt x="19812" y="1474724"/>
                  </a:lnTo>
                  <a:close/>
                </a:path>
                <a:path w="4803140" h="1522729">
                  <a:moveTo>
                    <a:pt x="4726686" y="1474724"/>
                  </a:moveTo>
                  <a:lnTo>
                    <a:pt x="19812" y="1474724"/>
                  </a:lnTo>
                  <a:lnTo>
                    <a:pt x="19812" y="1484630"/>
                  </a:lnTo>
                  <a:lnTo>
                    <a:pt x="4726686" y="1484630"/>
                  </a:lnTo>
                  <a:lnTo>
                    <a:pt x="4726686" y="1474724"/>
                  </a:lnTo>
                  <a:close/>
                </a:path>
              </a:pathLst>
            </a:custGeom>
            <a:solidFill>
              <a:srgbClr val="006FC0"/>
            </a:solidFill>
          </p:spPr>
          <p:txBody>
            <a:bodyPr wrap="square" lIns="0" tIns="0" rIns="0" bIns="0" rtlCol="0"/>
            <a:lstStyle/>
            <a:p>
              <a:endParaRPr/>
            </a:p>
          </p:txBody>
        </p:sp>
        <p:sp>
          <p:nvSpPr>
            <p:cNvPr id="131" name="object 131"/>
            <p:cNvSpPr/>
            <p:nvPr/>
          </p:nvSpPr>
          <p:spPr>
            <a:xfrm>
              <a:off x="1783079" y="3362705"/>
              <a:ext cx="5914390" cy="2813685"/>
            </a:xfrm>
            <a:custGeom>
              <a:avLst/>
              <a:gdLst/>
              <a:ahLst/>
              <a:cxnLst/>
              <a:rect l="l" t="t" r="r" b="b"/>
              <a:pathLst>
                <a:path w="5914390" h="2813685">
                  <a:moveTo>
                    <a:pt x="5838063" y="2737269"/>
                  </a:moveTo>
                  <a:lnTo>
                    <a:pt x="5838063" y="2813469"/>
                  </a:lnTo>
                  <a:lnTo>
                    <a:pt x="5894451" y="2785275"/>
                  </a:lnTo>
                  <a:lnTo>
                    <a:pt x="5850763" y="2785275"/>
                  </a:lnTo>
                  <a:lnTo>
                    <a:pt x="5850763" y="2765463"/>
                  </a:lnTo>
                  <a:lnTo>
                    <a:pt x="5894451" y="2765463"/>
                  </a:lnTo>
                  <a:lnTo>
                    <a:pt x="5838063" y="2737269"/>
                  </a:lnTo>
                  <a:close/>
                </a:path>
                <a:path w="5914390" h="2813685">
                  <a:moveTo>
                    <a:pt x="19812" y="0"/>
                  </a:moveTo>
                  <a:lnTo>
                    <a:pt x="0" y="0"/>
                  </a:lnTo>
                  <a:lnTo>
                    <a:pt x="0" y="2780842"/>
                  </a:lnTo>
                  <a:lnTo>
                    <a:pt x="4444" y="2785275"/>
                  </a:lnTo>
                  <a:lnTo>
                    <a:pt x="5838063" y="2785275"/>
                  </a:lnTo>
                  <a:lnTo>
                    <a:pt x="5838063" y="2775369"/>
                  </a:lnTo>
                  <a:lnTo>
                    <a:pt x="19812" y="2775369"/>
                  </a:lnTo>
                  <a:lnTo>
                    <a:pt x="9906" y="2765463"/>
                  </a:lnTo>
                  <a:lnTo>
                    <a:pt x="19812" y="2765463"/>
                  </a:lnTo>
                  <a:lnTo>
                    <a:pt x="19812" y="0"/>
                  </a:lnTo>
                  <a:close/>
                </a:path>
                <a:path w="5914390" h="2813685">
                  <a:moveTo>
                    <a:pt x="5894451" y="2765463"/>
                  </a:moveTo>
                  <a:lnTo>
                    <a:pt x="5850763" y="2765463"/>
                  </a:lnTo>
                  <a:lnTo>
                    <a:pt x="5850763" y="2785275"/>
                  </a:lnTo>
                  <a:lnTo>
                    <a:pt x="5894451" y="2785275"/>
                  </a:lnTo>
                  <a:lnTo>
                    <a:pt x="5914263" y="2775369"/>
                  </a:lnTo>
                  <a:lnTo>
                    <a:pt x="5894451" y="2765463"/>
                  </a:lnTo>
                  <a:close/>
                </a:path>
                <a:path w="5914390" h="2813685">
                  <a:moveTo>
                    <a:pt x="19812" y="2765463"/>
                  </a:moveTo>
                  <a:lnTo>
                    <a:pt x="9906" y="2765463"/>
                  </a:lnTo>
                  <a:lnTo>
                    <a:pt x="19812" y="2775369"/>
                  </a:lnTo>
                  <a:lnTo>
                    <a:pt x="19812" y="2765463"/>
                  </a:lnTo>
                  <a:close/>
                </a:path>
                <a:path w="5914390" h="2813685">
                  <a:moveTo>
                    <a:pt x="5838063" y="2765463"/>
                  </a:moveTo>
                  <a:lnTo>
                    <a:pt x="19812" y="2765463"/>
                  </a:lnTo>
                  <a:lnTo>
                    <a:pt x="19812" y="2775369"/>
                  </a:lnTo>
                  <a:lnTo>
                    <a:pt x="5838063" y="2775369"/>
                  </a:lnTo>
                  <a:lnTo>
                    <a:pt x="5838063" y="2765463"/>
                  </a:lnTo>
                  <a:close/>
                </a:path>
              </a:pathLst>
            </a:custGeom>
            <a:solidFill>
              <a:srgbClr val="6F2F9F"/>
            </a:solidFill>
          </p:spPr>
          <p:txBody>
            <a:bodyPr wrap="square" lIns="0" tIns="0" rIns="0" bIns="0" rtlCol="0"/>
            <a:lstStyle/>
            <a:p>
              <a:endParaRPr/>
            </a:p>
          </p:txBody>
        </p:sp>
      </p:grpSp>
      <p:sp>
        <p:nvSpPr>
          <p:cNvPr id="132" name="object 132"/>
          <p:cNvSpPr txBox="1"/>
          <p:nvPr/>
        </p:nvSpPr>
        <p:spPr>
          <a:xfrm>
            <a:off x="5220715" y="4643754"/>
            <a:ext cx="370840" cy="186690"/>
          </a:xfrm>
          <a:prstGeom prst="rect">
            <a:avLst/>
          </a:prstGeom>
        </p:spPr>
        <p:txBody>
          <a:bodyPr vert="horz" wrap="square" lIns="0" tIns="13335" rIns="0" bIns="0" rtlCol="0">
            <a:spAutoFit/>
          </a:bodyPr>
          <a:lstStyle/>
          <a:p>
            <a:pPr marL="12700">
              <a:lnSpc>
                <a:spcPct val="100000"/>
              </a:lnSpc>
              <a:spcBef>
                <a:spcPts val="105"/>
              </a:spcBef>
            </a:pPr>
            <a:r>
              <a:rPr sz="1050" dirty="0">
                <a:latin typeface="Calibri"/>
                <a:cs typeface="Calibri"/>
              </a:rPr>
              <a:t>[0</a:t>
            </a:r>
            <a:r>
              <a:rPr sz="1050" spc="-5" dirty="0">
                <a:latin typeface="Calibri"/>
                <a:cs typeface="Calibri"/>
              </a:rPr>
              <a:t>x</a:t>
            </a:r>
            <a:r>
              <a:rPr sz="1050" dirty="0">
                <a:latin typeface="Calibri"/>
                <a:cs typeface="Calibri"/>
              </a:rPr>
              <a:t>40]</a:t>
            </a:r>
            <a:endParaRPr sz="1050">
              <a:latin typeface="Calibri"/>
              <a:cs typeface="Calibri"/>
            </a:endParaRPr>
          </a:p>
        </p:txBody>
      </p:sp>
      <p:sp>
        <p:nvSpPr>
          <p:cNvPr id="133" name="object 133"/>
          <p:cNvSpPr txBox="1"/>
          <p:nvPr/>
        </p:nvSpPr>
        <p:spPr>
          <a:xfrm>
            <a:off x="5408167" y="3653789"/>
            <a:ext cx="968375" cy="186690"/>
          </a:xfrm>
          <a:prstGeom prst="rect">
            <a:avLst/>
          </a:prstGeom>
        </p:spPr>
        <p:txBody>
          <a:bodyPr vert="horz" wrap="square" lIns="0" tIns="13335" rIns="0" bIns="0" rtlCol="0">
            <a:spAutoFit/>
          </a:bodyPr>
          <a:lstStyle/>
          <a:p>
            <a:pPr marL="12700">
              <a:lnSpc>
                <a:spcPct val="100000"/>
              </a:lnSpc>
              <a:spcBef>
                <a:spcPts val="105"/>
              </a:spcBef>
            </a:pPr>
            <a:r>
              <a:rPr sz="1050" dirty="0">
                <a:latin typeface="Calibri"/>
                <a:cs typeface="Calibri"/>
              </a:rPr>
              <a:t>PT2[]</a:t>
            </a:r>
            <a:r>
              <a:rPr sz="1050" spc="-30" dirty="0">
                <a:latin typeface="Calibri"/>
                <a:cs typeface="Calibri"/>
              </a:rPr>
              <a:t> </a:t>
            </a:r>
            <a:r>
              <a:rPr sz="1050" dirty="0">
                <a:latin typeface="Calibri"/>
                <a:cs typeface="Calibri"/>
              </a:rPr>
              <a:t>=</a:t>
            </a:r>
            <a:r>
              <a:rPr sz="1050" spc="-20" dirty="0">
                <a:latin typeface="Calibri"/>
                <a:cs typeface="Calibri"/>
              </a:rPr>
              <a:t> </a:t>
            </a:r>
            <a:r>
              <a:rPr sz="1050" spc="-5" dirty="0">
                <a:latin typeface="Calibri"/>
                <a:cs typeface="Calibri"/>
              </a:rPr>
              <a:t>start</a:t>
            </a:r>
            <a:r>
              <a:rPr sz="1050" spc="-35" dirty="0">
                <a:latin typeface="Calibri"/>
                <a:cs typeface="Calibri"/>
              </a:rPr>
              <a:t> </a:t>
            </a:r>
            <a:r>
              <a:rPr sz="1050" spc="-5" dirty="0">
                <a:latin typeface="Calibri"/>
                <a:cs typeface="Calibri"/>
              </a:rPr>
              <a:t>addr</a:t>
            </a:r>
            <a:endParaRPr sz="1050">
              <a:latin typeface="Calibri"/>
              <a:cs typeface="Calibri"/>
            </a:endParaRPr>
          </a:p>
        </p:txBody>
      </p:sp>
      <p:sp>
        <p:nvSpPr>
          <p:cNvPr id="134" name="object 134"/>
          <p:cNvSpPr txBox="1"/>
          <p:nvPr/>
        </p:nvSpPr>
        <p:spPr>
          <a:xfrm>
            <a:off x="3817746" y="3014853"/>
            <a:ext cx="738505" cy="186690"/>
          </a:xfrm>
          <a:prstGeom prst="rect">
            <a:avLst/>
          </a:prstGeom>
        </p:spPr>
        <p:txBody>
          <a:bodyPr vert="horz" wrap="square" lIns="0" tIns="13335" rIns="0" bIns="0" rtlCol="0">
            <a:spAutoFit/>
          </a:bodyPr>
          <a:lstStyle/>
          <a:p>
            <a:pPr marL="12700">
              <a:lnSpc>
                <a:spcPct val="100000"/>
              </a:lnSpc>
              <a:spcBef>
                <a:spcPts val="105"/>
              </a:spcBef>
            </a:pPr>
            <a:r>
              <a:rPr sz="1050" spc="-5" dirty="0">
                <a:latin typeface="Calibri"/>
                <a:cs typeface="Calibri"/>
              </a:rPr>
              <a:t>PD</a:t>
            </a:r>
            <a:r>
              <a:rPr sz="1050" spc="-30" dirty="0">
                <a:latin typeface="Calibri"/>
                <a:cs typeface="Calibri"/>
              </a:rPr>
              <a:t> </a:t>
            </a:r>
            <a:r>
              <a:rPr sz="1050" spc="-5" dirty="0">
                <a:latin typeface="Calibri"/>
                <a:cs typeface="Calibri"/>
              </a:rPr>
              <a:t>start</a:t>
            </a:r>
            <a:r>
              <a:rPr sz="1050" spc="-40" dirty="0">
                <a:latin typeface="Calibri"/>
                <a:cs typeface="Calibri"/>
              </a:rPr>
              <a:t> </a:t>
            </a:r>
            <a:r>
              <a:rPr sz="1050" spc="-5" dirty="0">
                <a:latin typeface="Calibri"/>
                <a:cs typeface="Calibri"/>
              </a:rPr>
              <a:t>addr</a:t>
            </a:r>
            <a:endParaRPr sz="1050">
              <a:latin typeface="Calibri"/>
              <a:cs typeface="Calibri"/>
            </a:endParaRPr>
          </a:p>
        </p:txBody>
      </p:sp>
      <p:sp>
        <p:nvSpPr>
          <p:cNvPr id="135" name="object 135"/>
          <p:cNvSpPr txBox="1"/>
          <p:nvPr/>
        </p:nvSpPr>
        <p:spPr>
          <a:xfrm>
            <a:off x="3260852" y="3682110"/>
            <a:ext cx="343535" cy="186690"/>
          </a:xfrm>
          <a:prstGeom prst="rect">
            <a:avLst/>
          </a:prstGeom>
        </p:spPr>
        <p:txBody>
          <a:bodyPr vert="horz" wrap="square" lIns="0" tIns="13335" rIns="0" bIns="0" rtlCol="0">
            <a:spAutoFit/>
          </a:bodyPr>
          <a:lstStyle/>
          <a:p>
            <a:pPr marL="12700">
              <a:lnSpc>
                <a:spcPct val="100000"/>
              </a:lnSpc>
              <a:spcBef>
                <a:spcPts val="105"/>
              </a:spcBef>
            </a:pPr>
            <a:r>
              <a:rPr sz="1050" spc="-5" dirty="0">
                <a:latin typeface="Calibri"/>
                <a:cs typeface="Calibri"/>
              </a:rPr>
              <a:t>[0x3f]</a:t>
            </a:r>
            <a:endParaRPr sz="1050">
              <a:latin typeface="Calibri"/>
              <a:cs typeface="Calibri"/>
            </a:endParaRPr>
          </a:p>
        </p:txBody>
      </p:sp>
      <p:sp>
        <p:nvSpPr>
          <p:cNvPr id="136" name="object 136"/>
          <p:cNvSpPr txBox="1"/>
          <p:nvPr/>
        </p:nvSpPr>
        <p:spPr>
          <a:xfrm>
            <a:off x="7098538" y="5864758"/>
            <a:ext cx="428625" cy="405765"/>
          </a:xfrm>
          <a:prstGeom prst="rect">
            <a:avLst/>
          </a:prstGeom>
        </p:spPr>
        <p:txBody>
          <a:bodyPr vert="horz" wrap="square" lIns="0" tIns="41910" rIns="0" bIns="0" rtlCol="0">
            <a:spAutoFit/>
          </a:bodyPr>
          <a:lstStyle/>
          <a:p>
            <a:pPr marR="62230" algn="r">
              <a:lnSpc>
                <a:spcPct val="100000"/>
              </a:lnSpc>
              <a:spcBef>
                <a:spcPts val="330"/>
              </a:spcBef>
            </a:pPr>
            <a:r>
              <a:rPr sz="1050" dirty="0">
                <a:latin typeface="Calibri"/>
                <a:cs typeface="Calibri"/>
              </a:rPr>
              <a:t>[0</a:t>
            </a:r>
            <a:r>
              <a:rPr sz="1050" spc="-5" dirty="0">
                <a:latin typeface="Calibri"/>
                <a:cs typeface="Calibri"/>
              </a:rPr>
              <a:t>x</a:t>
            </a:r>
            <a:r>
              <a:rPr sz="1050" dirty="0">
                <a:latin typeface="Calibri"/>
                <a:cs typeface="Calibri"/>
              </a:rPr>
              <a:t>35]</a:t>
            </a:r>
            <a:endParaRPr sz="1050">
              <a:latin typeface="Calibri"/>
              <a:cs typeface="Calibri"/>
            </a:endParaRPr>
          </a:p>
          <a:p>
            <a:pPr marR="5080" algn="r">
              <a:lnSpc>
                <a:spcPct val="100000"/>
              </a:lnSpc>
              <a:spcBef>
                <a:spcPts val="240"/>
              </a:spcBef>
            </a:pPr>
            <a:r>
              <a:rPr sz="1050" dirty="0">
                <a:latin typeface="Calibri"/>
                <a:cs typeface="Calibri"/>
              </a:rPr>
              <a:t>…</a:t>
            </a:r>
            <a:endParaRPr sz="1050">
              <a:latin typeface="Calibri"/>
              <a:cs typeface="Calibri"/>
            </a:endParaRPr>
          </a:p>
        </p:txBody>
      </p:sp>
      <p:sp>
        <p:nvSpPr>
          <p:cNvPr id="137" name="object 137"/>
          <p:cNvSpPr txBox="1"/>
          <p:nvPr/>
        </p:nvSpPr>
        <p:spPr>
          <a:xfrm>
            <a:off x="7179309" y="4676902"/>
            <a:ext cx="969010" cy="186690"/>
          </a:xfrm>
          <a:prstGeom prst="rect">
            <a:avLst/>
          </a:prstGeom>
        </p:spPr>
        <p:txBody>
          <a:bodyPr vert="horz" wrap="square" lIns="0" tIns="13335" rIns="0" bIns="0" rtlCol="0">
            <a:spAutoFit/>
          </a:bodyPr>
          <a:lstStyle/>
          <a:p>
            <a:pPr marL="12700">
              <a:lnSpc>
                <a:spcPct val="100000"/>
              </a:lnSpc>
              <a:spcBef>
                <a:spcPts val="105"/>
              </a:spcBef>
            </a:pPr>
            <a:r>
              <a:rPr sz="1050" dirty="0">
                <a:latin typeface="Calibri"/>
                <a:cs typeface="Calibri"/>
              </a:rPr>
              <a:t>PT3[]</a:t>
            </a:r>
            <a:r>
              <a:rPr sz="1050" spc="-30" dirty="0">
                <a:latin typeface="Calibri"/>
                <a:cs typeface="Calibri"/>
              </a:rPr>
              <a:t> </a:t>
            </a:r>
            <a:r>
              <a:rPr sz="1050" dirty="0">
                <a:latin typeface="Calibri"/>
                <a:cs typeface="Calibri"/>
              </a:rPr>
              <a:t>=</a:t>
            </a:r>
            <a:r>
              <a:rPr sz="1050" spc="-20" dirty="0">
                <a:latin typeface="Calibri"/>
                <a:cs typeface="Calibri"/>
              </a:rPr>
              <a:t> </a:t>
            </a:r>
            <a:r>
              <a:rPr sz="1050" spc="-5" dirty="0">
                <a:latin typeface="Calibri"/>
                <a:cs typeface="Calibri"/>
              </a:rPr>
              <a:t>start</a:t>
            </a:r>
            <a:r>
              <a:rPr sz="1050" spc="-30" dirty="0">
                <a:latin typeface="Calibri"/>
                <a:cs typeface="Calibri"/>
              </a:rPr>
              <a:t> </a:t>
            </a:r>
            <a:r>
              <a:rPr sz="1050" spc="-5" dirty="0">
                <a:latin typeface="Calibri"/>
                <a:cs typeface="Calibri"/>
              </a:rPr>
              <a:t>addr</a:t>
            </a:r>
            <a:endParaRPr sz="1050">
              <a:latin typeface="Calibri"/>
              <a:cs typeface="Calibri"/>
            </a:endParaRPr>
          </a:p>
        </p:txBody>
      </p:sp>
      <p:sp>
        <p:nvSpPr>
          <p:cNvPr id="138" name="object 138"/>
          <p:cNvSpPr txBox="1"/>
          <p:nvPr/>
        </p:nvSpPr>
        <p:spPr>
          <a:xfrm>
            <a:off x="8358378" y="3681221"/>
            <a:ext cx="476884"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Level</a:t>
            </a:r>
            <a:r>
              <a:rPr sz="1100" spc="-55" dirty="0">
                <a:latin typeface="Arial"/>
                <a:cs typeface="Arial"/>
              </a:rPr>
              <a:t> </a:t>
            </a:r>
            <a:r>
              <a:rPr sz="1100" dirty="0">
                <a:latin typeface="Arial"/>
                <a:cs typeface="Arial"/>
              </a:rPr>
              <a:t>1</a:t>
            </a:r>
            <a:endParaRPr sz="1100">
              <a:latin typeface="Arial"/>
              <a:cs typeface="Arial"/>
            </a:endParaRPr>
          </a:p>
        </p:txBody>
      </p:sp>
      <p:sp>
        <p:nvSpPr>
          <p:cNvPr id="139" name="object 139"/>
          <p:cNvSpPr txBox="1"/>
          <p:nvPr/>
        </p:nvSpPr>
        <p:spPr>
          <a:xfrm>
            <a:off x="8379714" y="4612640"/>
            <a:ext cx="476884"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Level</a:t>
            </a:r>
            <a:r>
              <a:rPr sz="1100" spc="-55" dirty="0">
                <a:latin typeface="Arial"/>
                <a:cs typeface="Arial"/>
              </a:rPr>
              <a:t> </a:t>
            </a:r>
            <a:r>
              <a:rPr sz="1100" dirty="0">
                <a:latin typeface="Arial"/>
                <a:cs typeface="Arial"/>
              </a:rPr>
              <a:t>2</a:t>
            </a:r>
            <a:endParaRPr sz="1100">
              <a:latin typeface="Arial"/>
              <a:cs typeface="Arial"/>
            </a:endParaRPr>
          </a:p>
        </p:txBody>
      </p:sp>
      <p:sp>
        <p:nvSpPr>
          <p:cNvPr id="140" name="object 140"/>
          <p:cNvSpPr txBox="1"/>
          <p:nvPr/>
        </p:nvSpPr>
        <p:spPr>
          <a:xfrm>
            <a:off x="8399526" y="5855614"/>
            <a:ext cx="476884"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Level</a:t>
            </a:r>
            <a:r>
              <a:rPr sz="1100" spc="-55" dirty="0">
                <a:latin typeface="Arial"/>
                <a:cs typeface="Arial"/>
              </a:rPr>
              <a:t> </a:t>
            </a:r>
            <a:r>
              <a:rPr sz="1100" dirty="0">
                <a:latin typeface="Arial"/>
                <a:cs typeface="Arial"/>
              </a:rPr>
              <a:t>3</a:t>
            </a:r>
            <a:endParaRPr sz="1100">
              <a:latin typeface="Arial"/>
              <a:cs typeface="Arial"/>
            </a:endParaRPr>
          </a:p>
        </p:txBody>
      </p:sp>
      <p:grpSp>
        <p:nvGrpSpPr>
          <p:cNvPr id="141" name="object 141"/>
          <p:cNvGrpSpPr/>
          <p:nvPr/>
        </p:nvGrpSpPr>
        <p:grpSpPr>
          <a:xfrm>
            <a:off x="225529" y="5938988"/>
            <a:ext cx="8395970" cy="763270"/>
            <a:chOff x="225529" y="5938988"/>
            <a:chExt cx="8395970" cy="763270"/>
          </a:xfrm>
        </p:grpSpPr>
        <p:sp>
          <p:nvSpPr>
            <p:cNvPr id="142" name="object 142"/>
            <p:cNvSpPr/>
            <p:nvPr/>
          </p:nvSpPr>
          <p:spPr>
            <a:xfrm>
              <a:off x="8300466" y="6128004"/>
              <a:ext cx="321310" cy="574040"/>
            </a:xfrm>
            <a:custGeom>
              <a:avLst/>
              <a:gdLst/>
              <a:ahLst/>
              <a:cxnLst/>
              <a:rect l="l" t="t" r="r" b="b"/>
              <a:pathLst>
                <a:path w="321309" h="574040">
                  <a:moveTo>
                    <a:pt x="76200" y="497433"/>
                  </a:moveTo>
                  <a:lnTo>
                    <a:pt x="0" y="535533"/>
                  </a:lnTo>
                  <a:lnTo>
                    <a:pt x="76200" y="573633"/>
                  </a:lnTo>
                  <a:lnTo>
                    <a:pt x="76200" y="545439"/>
                  </a:lnTo>
                  <a:lnTo>
                    <a:pt x="63500" y="545439"/>
                  </a:lnTo>
                  <a:lnTo>
                    <a:pt x="63500" y="525627"/>
                  </a:lnTo>
                  <a:lnTo>
                    <a:pt x="76200" y="525627"/>
                  </a:lnTo>
                  <a:lnTo>
                    <a:pt x="76200" y="497433"/>
                  </a:lnTo>
                  <a:close/>
                </a:path>
                <a:path w="321309" h="574040">
                  <a:moveTo>
                    <a:pt x="76200" y="525627"/>
                  </a:moveTo>
                  <a:lnTo>
                    <a:pt x="63500" y="525627"/>
                  </a:lnTo>
                  <a:lnTo>
                    <a:pt x="63500" y="545439"/>
                  </a:lnTo>
                  <a:lnTo>
                    <a:pt x="76200" y="545439"/>
                  </a:lnTo>
                  <a:lnTo>
                    <a:pt x="76200" y="525627"/>
                  </a:lnTo>
                  <a:close/>
                </a:path>
                <a:path w="321309" h="574040">
                  <a:moveTo>
                    <a:pt x="301116" y="525627"/>
                  </a:moveTo>
                  <a:lnTo>
                    <a:pt x="76200" y="525627"/>
                  </a:lnTo>
                  <a:lnTo>
                    <a:pt x="76200" y="545439"/>
                  </a:lnTo>
                  <a:lnTo>
                    <a:pt x="316483" y="545439"/>
                  </a:lnTo>
                  <a:lnTo>
                    <a:pt x="320928" y="541007"/>
                  </a:lnTo>
                  <a:lnTo>
                    <a:pt x="320928" y="535533"/>
                  </a:lnTo>
                  <a:lnTo>
                    <a:pt x="301116" y="535533"/>
                  </a:lnTo>
                  <a:lnTo>
                    <a:pt x="301116" y="525627"/>
                  </a:lnTo>
                  <a:close/>
                </a:path>
                <a:path w="321309" h="574040">
                  <a:moveTo>
                    <a:pt x="301116" y="9906"/>
                  </a:moveTo>
                  <a:lnTo>
                    <a:pt x="301116" y="535533"/>
                  </a:lnTo>
                  <a:lnTo>
                    <a:pt x="311023" y="525627"/>
                  </a:lnTo>
                  <a:lnTo>
                    <a:pt x="320928" y="525627"/>
                  </a:lnTo>
                  <a:lnTo>
                    <a:pt x="320928" y="19812"/>
                  </a:lnTo>
                  <a:lnTo>
                    <a:pt x="311023" y="19812"/>
                  </a:lnTo>
                  <a:lnTo>
                    <a:pt x="301116" y="9906"/>
                  </a:lnTo>
                  <a:close/>
                </a:path>
                <a:path w="321309" h="574040">
                  <a:moveTo>
                    <a:pt x="320928" y="525627"/>
                  </a:moveTo>
                  <a:lnTo>
                    <a:pt x="311023" y="525627"/>
                  </a:lnTo>
                  <a:lnTo>
                    <a:pt x="301116" y="535533"/>
                  </a:lnTo>
                  <a:lnTo>
                    <a:pt x="320928" y="535533"/>
                  </a:lnTo>
                  <a:lnTo>
                    <a:pt x="320928" y="525627"/>
                  </a:lnTo>
                  <a:close/>
                </a:path>
                <a:path w="321309" h="574040">
                  <a:moveTo>
                    <a:pt x="316483" y="0"/>
                  </a:moveTo>
                  <a:lnTo>
                    <a:pt x="82423" y="0"/>
                  </a:lnTo>
                  <a:lnTo>
                    <a:pt x="82423" y="19812"/>
                  </a:lnTo>
                  <a:lnTo>
                    <a:pt x="301116" y="19812"/>
                  </a:lnTo>
                  <a:lnTo>
                    <a:pt x="301116" y="9906"/>
                  </a:lnTo>
                  <a:lnTo>
                    <a:pt x="320928" y="9906"/>
                  </a:lnTo>
                  <a:lnTo>
                    <a:pt x="320928" y="4432"/>
                  </a:lnTo>
                  <a:lnTo>
                    <a:pt x="316483" y="0"/>
                  </a:lnTo>
                  <a:close/>
                </a:path>
                <a:path w="321309" h="574040">
                  <a:moveTo>
                    <a:pt x="320928" y="9906"/>
                  </a:moveTo>
                  <a:lnTo>
                    <a:pt x="301116" y="9906"/>
                  </a:lnTo>
                  <a:lnTo>
                    <a:pt x="311023" y="19812"/>
                  </a:lnTo>
                  <a:lnTo>
                    <a:pt x="320928" y="19812"/>
                  </a:lnTo>
                  <a:lnTo>
                    <a:pt x="320928" y="9906"/>
                  </a:lnTo>
                  <a:close/>
                </a:path>
              </a:pathLst>
            </a:custGeom>
            <a:solidFill>
              <a:srgbClr val="FF0000"/>
            </a:solidFill>
          </p:spPr>
          <p:txBody>
            <a:bodyPr wrap="square" lIns="0" tIns="0" rIns="0" bIns="0" rtlCol="0"/>
            <a:lstStyle/>
            <a:p>
              <a:endParaRPr/>
            </a:p>
          </p:txBody>
        </p:sp>
        <p:pic>
          <p:nvPicPr>
            <p:cNvPr id="143" name="object 143"/>
            <p:cNvPicPr/>
            <p:nvPr/>
          </p:nvPicPr>
          <p:blipFill>
            <a:blip r:embed="rId2" cstate="print"/>
            <a:stretch>
              <a:fillRect/>
            </a:stretch>
          </p:blipFill>
          <p:spPr>
            <a:xfrm>
              <a:off x="225529" y="5938988"/>
              <a:ext cx="1231436" cy="682818"/>
            </a:xfrm>
            <a:prstGeom prst="rect">
              <a:avLst/>
            </a:prstGeom>
          </p:spPr>
        </p:pic>
        <p:pic>
          <p:nvPicPr>
            <p:cNvPr id="144" name="object 144"/>
            <p:cNvPicPr/>
            <p:nvPr/>
          </p:nvPicPr>
          <p:blipFill>
            <a:blip r:embed="rId3" cstate="print"/>
            <a:stretch>
              <a:fillRect/>
            </a:stretch>
          </p:blipFill>
          <p:spPr>
            <a:xfrm>
              <a:off x="242315" y="6030468"/>
              <a:ext cx="1228344" cy="541045"/>
            </a:xfrm>
            <a:prstGeom prst="rect">
              <a:avLst/>
            </a:prstGeom>
          </p:spPr>
        </p:pic>
      </p:grpSp>
      <p:sp>
        <p:nvSpPr>
          <p:cNvPr id="145" name="object 145"/>
          <p:cNvSpPr txBox="1"/>
          <p:nvPr/>
        </p:nvSpPr>
        <p:spPr>
          <a:xfrm>
            <a:off x="6775450" y="6538976"/>
            <a:ext cx="1446530"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Ph</a:t>
            </a:r>
            <a:r>
              <a:rPr sz="1400" spc="-20" dirty="0">
                <a:latin typeface="Arial"/>
                <a:cs typeface="Arial"/>
              </a:rPr>
              <a:t>y</a:t>
            </a:r>
            <a:r>
              <a:rPr sz="1400" dirty="0">
                <a:latin typeface="Arial"/>
                <a:cs typeface="Arial"/>
              </a:rPr>
              <a:t>s.</a:t>
            </a:r>
            <a:r>
              <a:rPr sz="1400" spc="-5" dirty="0">
                <a:latin typeface="Arial"/>
                <a:cs typeface="Arial"/>
              </a:rPr>
              <a:t> </a:t>
            </a:r>
            <a:r>
              <a:rPr sz="1400" spc="-10" dirty="0">
                <a:latin typeface="Arial"/>
                <a:cs typeface="Arial"/>
              </a:rPr>
              <a:t>F</a:t>
            </a:r>
            <a:r>
              <a:rPr sz="1400" dirty="0">
                <a:latin typeface="Arial"/>
                <a:cs typeface="Arial"/>
              </a:rPr>
              <a:t>ra</a:t>
            </a:r>
            <a:r>
              <a:rPr sz="1400" spc="-10" dirty="0">
                <a:latin typeface="Arial"/>
                <a:cs typeface="Arial"/>
              </a:rPr>
              <a:t>m</a:t>
            </a:r>
            <a:r>
              <a:rPr sz="1400" dirty="0">
                <a:latin typeface="Arial"/>
                <a:cs typeface="Arial"/>
              </a:rPr>
              <a:t>e</a:t>
            </a:r>
            <a:r>
              <a:rPr sz="1400" spc="-100" dirty="0">
                <a:latin typeface="Arial"/>
                <a:cs typeface="Arial"/>
              </a:rPr>
              <a:t> </a:t>
            </a:r>
            <a:r>
              <a:rPr sz="1400" spc="-5" dirty="0">
                <a:latin typeface="Arial"/>
                <a:cs typeface="Arial"/>
              </a:rPr>
              <a:t>Addr</a:t>
            </a:r>
            <a:endParaRPr sz="1400">
              <a:latin typeface="Arial"/>
              <a:cs typeface="Arial"/>
            </a:endParaRPr>
          </a:p>
        </p:txBody>
      </p:sp>
      <p:sp>
        <p:nvSpPr>
          <p:cNvPr id="146" name="object 146"/>
          <p:cNvSpPr txBox="1"/>
          <p:nvPr/>
        </p:nvSpPr>
        <p:spPr>
          <a:xfrm>
            <a:off x="278129" y="5971794"/>
            <a:ext cx="1130935" cy="670696"/>
          </a:xfrm>
          <a:prstGeom prst="rect">
            <a:avLst/>
          </a:prstGeom>
          <a:solidFill>
            <a:srgbClr val="DDDDDD"/>
          </a:solidFill>
          <a:ln w="38100">
            <a:solidFill>
              <a:srgbClr val="FFFFFF"/>
            </a:solidFill>
          </a:ln>
        </p:spPr>
        <p:txBody>
          <a:bodyPr vert="horz" wrap="square" lIns="0" tIns="115570" rIns="0" bIns="0" rtlCol="0">
            <a:spAutoFit/>
          </a:bodyPr>
          <a:lstStyle/>
          <a:p>
            <a:pPr marL="90170" marR="85090">
              <a:lnSpc>
                <a:spcPct val="100000"/>
              </a:lnSpc>
              <a:spcBef>
                <a:spcPts val="910"/>
              </a:spcBef>
            </a:pPr>
            <a:r>
              <a:rPr lang="zh-CN" altLang="en-US" dirty="0">
                <a:solidFill>
                  <a:srgbClr val="FF0000"/>
                </a:solidFill>
                <a:latin typeface="微软雅黑" panose="020B0503020204020204" pitchFamily="34" charset="-122"/>
                <a:ea typeface="微软雅黑" panose="020B0503020204020204" pitchFamily="34" charset="-122"/>
              </a:rPr>
              <a:t>在这个级别转换</a:t>
            </a:r>
            <a:endParaRPr sz="1100" dirty="0">
              <a:solidFill>
                <a:srgbClr val="FF0000"/>
              </a:solidFill>
              <a:latin typeface="微软雅黑" panose="020B0503020204020204" pitchFamily="34" charset="-122"/>
              <a:ea typeface="微软雅黑" panose="020B0503020204020204" pitchFamily="34" charset="-122"/>
              <a:cs typeface="Calibri"/>
            </a:endParaRPr>
          </a:p>
        </p:txBody>
      </p:sp>
      <p:sp>
        <p:nvSpPr>
          <p:cNvPr id="147" name="object 147"/>
          <p:cNvSpPr/>
          <p:nvPr/>
        </p:nvSpPr>
        <p:spPr>
          <a:xfrm>
            <a:off x="517398" y="2527554"/>
            <a:ext cx="2722245" cy="1065530"/>
          </a:xfrm>
          <a:custGeom>
            <a:avLst/>
            <a:gdLst/>
            <a:ahLst/>
            <a:cxnLst/>
            <a:rect l="l" t="t" r="r" b="b"/>
            <a:pathLst>
              <a:path w="2722245" h="1065529">
                <a:moveTo>
                  <a:pt x="0" y="91059"/>
                </a:moveTo>
                <a:lnTo>
                  <a:pt x="7153" y="55614"/>
                </a:lnTo>
                <a:lnTo>
                  <a:pt x="26660" y="26670"/>
                </a:lnTo>
                <a:lnTo>
                  <a:pt x="55592" y="7155"/>
                </a:lnTo>
                <a:lnTo>
                  <a:pt x="91020" y="0"/>
                </a:lnTo>
                <a:lnTo>
                  <a:pt x="2630804" y="0"/>
                </a:lnTo>
                <a:lnTo>
                  <a:pt x="2666249" y="7155"/>
                </a:lnTo>
                <a:lnTo>
                  <a:pt x="2695194" y="26670"/>
                </a:lnTo>
                <a:lnTo>
                  <a:pt x="2714708" y="55614"/>
                </a:lnTo>
                <a:lnTo>
                  <a:pt x="2721864" y="91059"/>
                </a:lnTo>
                <a:lnTo>
                  <a:pt x="2721864" y="974217"/>
                </a:lnTo>
                <a:lnTo>
                  <a:pt x="2714708" y="1009661"/>
                </a:lnTo>
                <a:lnTo>
                  <a:pt x="2695194" y="1038606"/>
                </a:lnTo>
                <a:lnTo>
                  <a:pt x="2666249" y="1058120"/>
                </a:lnTo>
                <a:lnTo>
                  <a:pt x="2630804" y="1065276"/>
                </a:lnTo>
                <a:lnTo>
                  <a:pt x="91020" y="1065276"/>
                </a:lnTo>
                <a:lnTo>
                  <a:pt x="55592" y="1058120"/>
                </a:lnTo>
                <a:lnTo>
                  <a:pt x="26660" y="1038605"/>
                </a:lnTo>
                <a:lnTo>
                  <a:pt x="7153" y="1009661"/>
                </a:lnTo>
                <a:lnTo>
                  <a:pt x="0" y="974217"/>
                </a:lnTo>
                <a:lnTo>
                  <a:pt x="0" y="91059"/>
                </a:lnTo>
                <a:close/>
              </a:path>
            </a:pathLst>
          </a:custGeom>
          <a:ln w="25908">
            <a:solidFill>
              <a:srgbClr val="A1A1A1"/>
            </a:solidFill>
          </a:ln>
        </p:spPr>
        <p:txBody>
          <a:bodyPr wrap="square" lIns="0" tIns="0" rIns="0" bIns="0" rtlCol="0"/>
          <a:lstStyle/>
          <a:p>
            <a:endParaRPr/>
          </a:p>
        </p:txBody>
      </p:sp>
      <p:sp>
        <p:nvSpPr>
          <p:cNvPr id="148" name="object 148"/>
          <p:cNvSpPr txBox="1"/>
          <p:nvPr/>
        </p:nvSpPr>
        <p:spPr>
          <a:xfrm>
            <a:off x="2302510" y="2518410"/>
            <a:ext cx="896619" cy="239395"/>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Arial"/>
                <a:cs typeface="Arial"/>
              </a:rPr>
              <a:t>Processor</a:t>
            </a:r>
            <a:endParaRPr sz="1400">
              <a:latin typeface="Arial"/>
              <a:cs typeface="Arial"/>
            </a:endParaRPr>
          </a:p>
        </p:txBody>
      </p:sp>
      <p:grpSp>
        <p:nvGrpSpPr>
          <p:cNvPr id="149" name="object 149"/>
          <p:cNvGrpSpPr/>
          <p:nvPr/>
        </p:nvGrpSpPr>
        <p:grpSpPr>
          <a:xfrm>
            <a:off x="4520184" y="2100067"/>
            <a:ext cx="4543425" cy="2988945"/>
            <a:chOff x="4520184" y="2100067"/>
            <a:chExt cx="4543425" cy="2988945"/>
          </a:xfrm>
        </p:grpSpPr>
        <p:sp>
          <p:nvSpPr>
            <p:cNvPr id="150" name="object 150"/>
            <p:cNvSpPr/>
            <p:nvPr/>
          </p:nvSpPr>
          <p:spPr>
            <a:xfrm>
              <a:off x="4533138" y="4455413"/>
              <a:ext cx="605155" cy="620395"/>
            </a:xfrm>
            <a:custGeom>
              <a:avLst/>
              <a:gdLst/>
              <a:ahLst/>
              <a:cxnLst/>
              <a:rect l="l" t="t" r="r" b="b"/>
              <a:pathLst>
                <a:path w="605154" h="620395">
                  <a:moveTo>
                    <a:pt x="302513" y="0"/>
                  </a:moveTo>
                  <a:lnTo>
                    <a:pt x="253430" y="4058"/>
                  </a:lnTo>
                  <a:lnTo>
                    <a:pt x="206873" y="15806"/>
                  </a:lnTo>
                  <a:lnTo>
                    <a:pt x="163465" y="34608"/>
                  </a:lnTo>
                  <a:lnTo>
                    <a:pt x="123828" y="59826"/>
                  </a:lnTo>
                  <a:lnTo>
                    <a:pt x="88582" y="90820"/>
                  </a:lnTo>
                  <a:lnTo>
                    <a:pt x="58350" y="126955"/>
                  </a:lnTo>
                  <a:lnTo>
                    <a:pt x="33755" y="167591"/>
                  </a:lnTo>
                  <a:lnTo>
                    <a:pt x="15416" y="212092"/>
                  </a:lnTo>
                  <a:lnTo>
                    <a:pt x="3957" y="259818"/>
                  </a:lnTo>
                  <a:lnTo>
                    <a:pt x="0" y="310134"/>
                  </a:lnTo>
                  <a:lnTo>
                    <a:pt x="3957" y="360449"/>
                  </a:lnTo>
                  <a:lnTo>
                    <a:pt x="15416" y="408175"/>
                  </a:lnTo>
                  <a:lnTo>
                    <a:pt x="33755" y="452676"/>
                  </a:lnTo>
                  <a:lnTo>
                    <a:pt x="58350" y="493312"/>
                  </a:lnTo>
                  <a:lnTo>
                    <a:pt x="88582" y="529447"/>
                  </a:lnTo>
                  <a:lnTo>
                    <a:pt x="123828" y="560441"/>
                  </a:lnTo>
                  <a:lnTo>
                    <a:pt x="163465" y="585659"/>
                  </a:lnTo>
                  <a:lnTo>
                    <a:pt x="206873" y="604461"/>
                  </a:lnTo>
                  <a:lnTo>
                    <a:pt x="253430" y="616209"/>
                  </a:lnTo>
                  <a:lnTo>
                    <a:pt x="302513" y="620268"/>
                  </a:lnTo>
                  <a:lnTo>
                    <a:pt x="351597" y="616209"/>
                  </a:lnTo>
                  <a:lnTo>
                    <a:pt x="398154" y="604461"/>
                  </a:lnTo>
                  <a:lnTo>
                    <a:pt x="441562" y="585659"/>
                  </a:lnTo>
                  <a:lnTo>
                    <a:pt x="463967" y="571404"/>
                  </a:lnTo>
                  <a:lnTo>
                    <a:pt x="303053" y="571404"/>
                  </a:lnTo>
                  <a:lnTo>
                    <a:pt x="260205" y="567754"/>
                  </a:lnTo>
                  <a:lnTo>
                    <a:pt x="218320" y="556609"/>
                  </a:lnTo>
                  <a:lnTo>
                    <a:pt x="178377" y="537963"/>
                  </a:lnTo>
                  <a:lnTo>
                    <a:pt x="141350" y="511810"/>
                  </a:lnTo>
                  <a:lnTo>
                    <a:pt x="108732" y="478718"/>
                  </a:lnTo>
                  <a:lnTo>
                    <a:pt x="83079" y="441264"/>
                  </a:lnTo>
                  <a:lnTo>
                    <a:pt x="64487" y="400487"/>
                  </a:lnTo>
                  <a:lnTo>
                    <a:pt x="53055" y="357423"/>
                  </a:lnTo>
                  <a:lnTo>
                    <a:pt x="48878" y="313112"/>
                  </a:lnTo>
                  <a:lnTo>
                    <a:pt x="52055" y="268590"/>
                  </a:lnTo>
                  <a:lnTo>
                    <a:pt x="62683" y="224897"/>
                  </a:lnTo>
                  <a:lnTo>
                    <a:pt x="80859" y="183069"/>
                  </a:lnTo>
                  <a:lnTo>
                    <a:pt x="106679" y="144144"/>
                  </a:lnTo>
                  <a:lnTo>
                    <a:pt x="174640" y="144144"/>
                  </a:lnTo>
                  <a:lnTo>
                    <a:pt x="140462" y="109093"/>
                  </a:lnTo>
                  <a:lnTo>
                    <a:pt x="177368" y="82822"/>
                  </a:lnTo>
                  <a:lnTo>
                    <a:pt x="217235" y="64023"/>
                  </a:lnTo>
                  <a:lnTo>
                    <a:pt x="259081" y="52702"/>
                  </a:lnTo>
                  <a:lnTo>
                    <a:pt x="301926" y="48863"/>
                  </a:lnTo>
                  <a:lnTo>
                    <a:pt x="463967" y="48863"/>
                  </a:lnTo>
                  <a:lnTo>
                    <a:pt x="441562" y="34608"/>
                  </a:lnTo>
                  <a:lnTo>
                    <a:pt x="398154" y="15806"/>
                  </a:lnTo>
                  <a:lnTo>
                    <a:pt x="351597" y="4058"/>
                  </a:lnTo>
                  <a:lnTo>
                    <a:pt x="302513" y="0"/>
                  </a:lnTo>
                  <a:close/>
                </a:path>
                <a:path w="605154" h="620395">
                  <a:moveTo>
                    <a:pt x="174640" y="144144"/>
                  </a:moveTo>
                  <a:lnTo>
                    <a:pt x="106679" y="144144"/>
                  </a:lnTo>
                  <a:lnTo>
                    <a:pt x="464565" y="511175"/>
                  </a:lnTo>
                  <a:lnTo>
                    <a:pt x="427622" y="537445"/>
                  </a:lnTo>
                  <a:lnTo>
                    <a:pt x="387738" y="556244"/>
                  </a:lnTo>
                  <a:lnTo>
                    <a:pt x="345890" y="567565"/>
                  </a:lnTo>
                  <a:lnTo>
                    <a:pt x="303053" y="571404"/>
                  </a:lnTo>
                  <a:lnTo>
                    <a:pt x="463967" y="571404"/>
                  </a:lnTo>
                  <a:lnTo>
                    <a:pt x="481199" y="560441"/>
                  </a:lnTo>
                  <a:lnTo>
                    <a:pt x="516445" y="529447"/>
                  </a:lnTo>
                  <a:lnTo>
                    <a:pt x="546677" y="493312"/>
                  </a:lnTo>
                  <a:lnTo>
                    <a:pt x="557081" y="476123"/>
                  </a:lnTo>
                  <a:lnTo>
                    <a:pt x="498348" y="476123"/>
                  </a:lnTo>
                  <a:lnTo>
                    <a:pt x="174640" y="144144"/>
                  </a:lnTo>
                  <a:close/>
                </a:path>
                <a:path w="605154" h="620395">
                  <a:moveTo>
                    <a:pt x="463967" y="48863"/>
                  </a:moveTo>
                  <a:lnTo>
                    <a:pt x="301926" y="48863"/>
                  </a:lnTo>
                  <a:lnTo>
                    <a:pt x="344789" y="52513"/>
                  </a:lnTo>
                  <a:lnTo>
                    <a:pt x="386689" y="63658"/>
                  </a:lnTo>
                  <a:lnTo>
                    <a:pt x="426645" y="82304"/>
                  </a:lnTo>
                  <a:lnTo>
                    <a:pt x="463676" y="108458"/>
                  </a:lnTo>
                  <a:lnTo>
                    <a:pt x="496295" y="141549"/>
                  </a:lnTo>
                  <a:lnTo>
                    <a:pt x="521948" y="179003"/>
                  </a:lnTo>
                  <a:lnTo>
                    <a:pt x="540540" y="219780"/>
                  </a:lnTo>
                  <a:lnTo>
                    <a:pt x="551972" y="262844"/>
                  </a:lnTo>
                  <a:lnTo>
                    <a:pt x="556149" y="307155"/>
                  </a:lnTo>
                  <a:lnTo>
                    <a:pt x="552972" y="351677"/>
                  </a:lnTo>
                  <a:lnTo>
                    <a:pt x="542344" y="395370"/>
                  </a:lnTo>
                  <a:lnTo>
                    <a:pt x="524168" y="437198"/>
                  </a:lnTo>
                  <a:lnTo>
                    <a:pt x="498348" y="476123"/>
                  </a:lnTo>
                  <a:lnTo>
                    <a:pt x="557081" y="476123"/>
                  </a:lnTo>
                  <a:lnTo>
                    <a:pt x="571272" y="452676"/>
                  </a:lnTo>
                  <a:lnTo>
                    <a:pt x="589611" y="408175"/>
                  </a:lnTo>
                  <a:lnTo>
                    <a:pt x="601070" y="360449"/>
                  </a:lnTo>
                  <a:lnTo>
                    <a:pt x="605027" y="310134"/>
                  </a:lnTo>
                  <a:lnTo>
                    <a:pt x="601070" y="259818"/>
                  </a:lnTo>
                  <a:lnTo>
                    <a:pt x="589611" y="212092"/>
                  </a:lnTo>
                  <a:lnTo>
                    <a:pt x="571272" y="167591"/>
                  </a:lnTo>
                  <a:lnTo>
                    <a:pt x="546677" y="126955"/>
                  </a:lnTo>
                  <a:lnTo>
                    <a:pt x="516445" y="90820"/>
                  </a:lnTo>
                  <a:lnTo>
                    <a:pt x="481199" y="59826"/>
                  </a:lnTo>
                  <a:lnTo>
                    <a:pt x="463967" y="48863"/>
                  </a:lnTo>
                  <a:close/>
                </a:path>
              </a:pathLst>
            </a:custGeom>
            <a:solidFill>
              <a:srgbClr val="C00000"/>
            </a:solidFill>
          </p:spPr>
          <p:txBody>
            <a:bodyPr wrap="square" lIns="0" tIns="0" rIns="0" bIns="0" rtlCol="0"/>
            <a:lstStyle/>
            <a:p>
              <a:endParaRPr/>
            </a:p>
          </p:txBody>
        </p:sp>
        <p:sp>
          <p:nvSpPr>
            <p:cNvPr id="151" name="object 151"/>
            <p:cNvSpPr/>
            <p:nvPr/>
          </p:nvSpPr>
          <p:spPr>
            <a:xfrm>
              <a:off x="4533138" y="4455413"/>
              <a:ext cx="605155" cy="620395"/>
            </a:xfrm>
            <a:custGeom>
              <a:avLst/>
              <a:gdLst/>
              <a:ahLst/>
              <a:cxnLst/>
              <a:rect l="l" t="t" r="r" b="b"/>
              <a:pathLst>
                <a:path w="605154" h="620395">
                  <a:moveTo>
                    <a:pt x="0" y="310134"/>
                  </a:moveTo>
                  <a:lnTo>
                    <a:pt x="3957" y="259818"/>
                  </a:lnTo>
                  <a:lnTo>
                    <a:pt x="15416" y="212092"/>
                  </a:lnTo>
                  <a:lnTo>
                    <a:pt x="33755" y="167591"/>
                  </a:lnTo>
                  <a:lnTo>
                    <a:pt x="58350" y="126955"/>
                  </a:lnTo>
                  <a:lnTo>
                    <a:pt x="88582" y="90820"/>
                  </a:lnTo>
                  <a:lnTo>
                    <a:pt x="123828" y="59826"/>
                  </a:lnTo>
                  <a:lnTo>
                    <a:pt x="163465" y="34608"/>
                  </a:lnTo>
                  <a:lnTo>
                    <a:pt x="206873" y="15806"/>
                  </a:lnTo>
                  <a:lnTo>
                    <a:pt x="253430" y="4058"/>
                  </a:lnTo>
                  <a:lnTo>
                    <a:pt x="302513" y="0"/>
                  </a:lnTo>
                  <a:lnTo>
                    <a:pt x="351597" y="4058"/>
                  </a:lnTo>
                  <a:lnTo>
                    <a:pt x="398154" y="15806"/>
                  </a:lnTo>
                  <a:lnTo>
                    <a:pt x="441562" y="34608"/>
                  </a:lnTo>
                  <a:lnTo>
                    <a:pt x="481199" y="59826"/>
                  </a:lnTo>
                  <a:lnTo>
                    <a:pt x="516445" y="90820"/>
                  </a:lnTo>
                  <a:lnTo>
                    <a:pt x="546677" y="126955"/>
                  </a:lnTo>
                  <a:lnTo>
                    <a:pt x="571272" y="167591"/>
                  </a:lnTo>
                  <a:lnTo>
                    <a:pt x="589611" y="212092"/>
                  </a:lnTo>
                  <a:lnTo>
                    <a:pt x="601070" y="259818"/>
                  </a:lnTo>
                  <a:lnTo>
                    <a:pt x="605027" y="310134"/>
                  </a:lnTo>
                  <a:lnTo>
                    <a:pt x="601070" y="360449"/>
                  </a:lnTo>
                  <a:lnTo>
                    <a:pt x="589611" y="408175"/>
                  </a:lnTo>
                  <a:lnTo>
                    <a:pt x="571272" y="452676"/>
                  </a:lnTo>
                  <a:lnTo>
                    <a:pt x="546677" y="493312"/>
                  </a:lnTo>
                  <a:lnTo>
                    <a:pt x="516445" y="529447"/>
                  </a:lnTo>
                  <a:lnTo>
                    <a:pt x="481199" y="560441"/>
                  </a:lnTo>
                  <a:lnTo>
                    <a:pt x="441562" y="585659"/>
                  </a:lnTo>
                  <a:lnTo>
                    <a:pt x="398154" y="604461"/>
                  </a:lnTo>
                  <a:lnTo>
                    <a:pt x="351597" y="616209"/>
                  </a:lnTo>
                  <a:lnTo>
                    <a:pt x="302513" y="620268"/>
                  </a:lnTo>
                  <a:lnTo>
                    <a:pt x="253430" y="616209"/>
                  </a:lnTo>
                  <a:lnTo>
                    <a:pt x="206873" y="604461"/>
                  </a:lnTo>
                  <a:lnTo>
                    <a:pt x="163465" y="585659"/>
                  </a:lnTo>
                  <a:lnTo>
                    <a:pt x="123828" y="560441"/>
                  </a:lnTo>
                  <a:lnTo>
                    <a:pt x="88582" y="529447"/>
                  </a:lnTo>
                  <a:lnTo>
                    <a:pt x="58350" y="493312"/>
                  </a:lnTo>
                  <a:lnTo>
                    <a:pt x="33755" y="452676"/>
                  </a:lnTo>
                  <a:lnTo>
                    <a:pt x="15416" y="408175"/>
                  </a:lnTo>
                  <a:lnTo>
                    <a:pt x="3957" y="360449"/>
                  </a:lnTo>
                  <a:lnTo>
                    <a:pt x="0" y="310134"/>
                  </a:lnTo>
                  <a:close/>
                </a:path>
                <a:path w="605154" h="620395">
                  <a:moveTo>
                    <a:pt x="498348" y="476123"/>
                  </a:moveTo>
                  <a:lnTo>
                    <a:pt x="524168" y="437198"/>
                  </a:lnTo>
                  <a:lnTo>
                    <a:pt x="542344" y="395370"/>
                  </a:lnTo>
                  <a:lnTo>
                    <a:pt x="552972" y="351677"/>
                  </a:lnTo>
                  <a:lnTo>
                    <a:pt x="556149" y="307155"/>
                  </a:lnTo>
                  <a:lnTo>
                    <a:pt x="551972" y="262844"/>
                  </a:lnTo>
                  <a:lnTo>
                    <a:pt x="540540" y="219780"/>
                  </a:lnTo>
                  <a:lnTo>
                    <a:pt x="521948" y="179003"/>
                  </a:lnTo>
                  <a:lnTo>
                    <a:pt x="496295" y="141549"/>
                  </a:lnTo>
                  <a:lnTo>
                    <a:pt x="463676" y="108458"/>
                  </a:lnTo>
                  <a:lnTo>
                    <a:pt x="426645" y="82304"/>
                  </a:lnTo>
                  <a:lnTo>
                    <a:pt x="386689" y="63658"/>
                  </a:lnTo>
                  <a:lnTo>
                    <a:pt x="344789" y="52513"/>
                  </a:lnTo>
                  <a:lnTo>
                    <a:pt x="301926" y="48863"/>
                  </a:lnTo>
                  <a:lnTo>
                    <a:pt x="259081" y="52702"/>
                  </a:lnTo>
                  <a:lnTo>
                    <a:pt x="217235" y="64023"/>
                  </a:lnTo>
                  <a:lnTo>
                    <a:pt x="177368" y="82822"/>
                  </a:lnTo>
                  <a:lnTo>
                    <a:pt x="140462" y="109093"/>
                  </a:lnTo>
                  <a:lnTo>
                    <a:pt x="498348" y="476123"/>
                  </a:lnTo>
                  <a:close/>
                </a:path>
                <a:path w="605154" h="620395">
                  <a:moveTo>
                    <a:pt x="106679" y="144144"/>
                  </a:moveTo>
                  <a:lnTo>
                    <a:pt x="80859" y="183069"/>
                  </a:lnTo>
                  <a:lnTo>
                    <a:pt x="62683" y="224897"/>
                  </a:lnTo>
                  <a:lnTo>
                    <a:pt x="52055" y="268590"/>
                  </a:lnTo>
                  <a:lnTo>
                    <a:pt x="48878" y="313112"/>
                  </a:lnTo>
                  <a:lnTo>
                    <a:pt x="53055" y="357423"/>
                  </a:lnTo>
                  <a:lnTo>
                    <a:pt x="64487" y="400487"/>
                  </a:lnTo>
                  <a:lnTo>
                    <a:pt x="83079" y="441264"/>
                  </a:lnTo>
                  <a:lnTo>
                    <a:pt x="108732" y="478718"/>
                  </a:lnTo>
                  <a:lnTo>
                    <a:pt x="141350" y="511810"/>
                  </a:lnTo>
                  <a:lnTo>
                    <a:pt x="178377" y="537963"/>
                  </a:lnTo>
                  <a:lnTo>
                    <a:pt x="218320" y="556609"/>
                  </a:lnTo>
                  <a:lnTo>
                    <a:pt x="260205" y="567754"/>
                  </a:lnTo>
                  <a:lnTo>
                    <a:pt x="303053" y="571404"/>
                  </a:lnTo>
                  <a:lnTo>
                    <a:pt x="345890" y="567565"/>
                  </a:lnTo>
                  <a:lnTo>
                    <a:pt x="387738" y="556244"/>
                  </a:lnTo>
                  <a:lnTo>
                    <a:pt x="427622" y="537445"/>
                  </a:lnTo>
                  <a:lnTo>
                    <a:pt x="464565" y="511175"/>
                  </a:lnTo>
                  <a:lnTo>
                    <a:pt x="106679" y="144144"/>
                  </a:lnTo>
                  <a:close/>
                </a:path>
              </a:pathLst>
            </a:custGeom>
            <a:ln w="25908">
              <a:solidFill>
                <a:srgbClr val="A1A1A1"/>
              </a:solidFill>
            </a:ln>
          </p:spPr>
          <p:txBody>
            <a:bodyPr wrap="square" lIns="0" tIns="0" rIns="0" bIns="0" rtlCol="0"/>
            <a:lstStyle/>
            <a:p>
              <a:endParaRPr/>
            </a:p>
          </p:txBody>
        </p:sp>
        <p:pic>
          <p:nvPicPr>
            <p:cNvPr id="152" name="object 152"/>
            <p:cNvPicPr/>
            <p:nvPr/>
          </p:nvPicPr>
          <p:blipFill>
            <a:blip r:embed="rId4" cstate="print"/>
            <a:stretch>
              <a:fillRect/>
            </a:stretch>
          </p:blipFill>
          <p:spPr>
            <a:xfrm>
              <a:off x="7011897" y="2100067"/>
              <a:ext cx="2051357" cy="784882"/>
            </a:xfrm>
            <a:prstGeom prst="rect">
              <a:avLst/>
            </a:prstGeom>
          </p:spPr>
        </p:pic>
        <p:pic>
          <p:nvPicPr>
            <p:cNvPr id="153" name="object 153"/>
            <p:cNvPicPr/>
            <p:nvPr/>
          </p:nvPicPr>
          <p:blipFill>
            <a:blip r:embed="rId5" cstate="print"/>
            <a:stretch>
              <a:fillRect/>
            </a:stretch>
          </p:blipFill>
          <p:spPr>
            <a:xfrm>
              <a:off x="7027164" y="2133612"/>
              <a:ext cx="1874520" cy="766559"/>
            </a:xfrm>
            <a:prstGeom prst="rect">
              <a:avLst/>
            </a:prstGeom>
          </p:spPr>
        </p:pic>
      </p:grpSp>
      <p:sp>
        <p:nvSpPr>
          <p:cNvPr id="154" name="object 154"/>
          <p:cNvSpPr txBox="1"/>
          <p:nvPr/>
        </p:nvSpPr>
        <p:spPr>
          <a:xfrm>
            <a:off x="7064502" y="2132838"/>
            <a:ext cx="1950720" cy="1166985"/>
          </a:xfrm>
          <a:prstGeom prst="rect">
            <a:avLst/>
          </a:prstGeom>
          <a:solidFill>
            <a:srgbClr val="DDDDDD"/>
          </a:solidFill>
          <a:ln w="38100">
            <a:solidFill>
              <a:srgbClr val="FFFFFF"/>
            </a:solidFill>
          </a:ln>
        </p:spPr>
        <p:txBody>
          <a:bodyPr vert="horz" wrap="square" lIns="0" tIns="58419" rIns="0" bIns="0" rtlCol="0">
            <a:spAutoFit/>
          </a:bodyPr>
          <a:lstStyle/>
          <a:p>
            <a:pPr marL="263525" marR="235585" indent="-172720" algn="just">
              <a:lnSpc>
                <a:spcPct val="100000"/>
              </a:lnSpc>
              <a:spcBef>
                <a:spcPts val="459"/>
              </a:spcBef>
              <a:buFont typeface="Arial"/>
              <a:buChar char="•"/>
              <a:tabLst>
                <a:tab pos="263525" algn="l"/>
              </a:tabLst>
            </a:pPr>
            <a:r>
              <a:rPr lang="zh-CN" altLang="en-US" dirty="0">
                <a:solidFill>
                  <a:srgbClr val="FF0000"/>
                </a:solidFill>
                <a:latin typeface="微软雅黑" panose="020B0503020204020204" pitchFamily="34" charset="-122"/>
                <a:ea typeface="微软雅黑" panose="020B0503020204020204" pitchFamily="34" charset="-122"/>
              </a:rPr>
              <a:t>一级未使用的条目意味着下一级没有表（节省空间）</a:t>
            </a:r>
            <a:endParaRPr sz="1200" dirty="0">
              <a:solidFill>
                <a:srgbClr val="FF0000"/>
              </a:solidFill>
              <a:latin typeface="微软雅黑" panose="020B0503020204020204" pitchFamily="34" charset="-122"/>
              <a:ea typeface="微软雅黑" panose="020B0503020204020204" pitchFamily="34" charset="-122"/>
              <a:cs typeface="Calibri"/>
            </a:endParaRPr>
          </a:p>
        </p:txBody>
      </p:sp>
      <p:sp>
        <p:nvSpPr>
          <p:cNvPr id="155" name="object 155"/>
          <p:cNvSpPr txBox="1"/>
          <p:nvPr/>
        </p:nvSpPr>
        <p:spPr>
          <a:xfrm>
            <a:off x="5333238" y="3318763"/>
            <a:ext cx="951865" cy="193675"/>
          </a:xfrm>
          <a:prstGeom prst="rect">
            <a:avLst/>
          </a:prstGeom>
        </p:spPr>
        <p:txBody>
          <a:bodyPr vert="horz" wrap="square" lIns="0" tIns="13335" rIns="0" bIns="0" rtlCol="0">
            <a:spAutoFit/>
          </a:bodyPr>
          <a:lstStyle/>
          <a:p>
            <a:pPr marL="12700">
              <a:lnSpc>
                <a:spcPct val="100000"/>
              </a:lnSpc>
              <a:spcBef>
                <a:spcPts val="105"/>
              </a:spcBef>
            </a:pPr>
            <a:r>
              <a:rPr sz="1100" dirty="0">
                <a:latin typeface="Arial"/>
                <a:cs typeface="Arial"/>
              </a:rPr>
              <a:t>Page</a:t>
            </a:r>
            <a:r>
              <a:rPr sz="1100" spc="-50" dirty="0">
                <a:latin typeface="Arial"/>
                <a:cs typeface="Arial"/>
              </a:rPr>
              <a:t> </a:t>
            </a:r>
            <a:r>
              <a:rPr sz="1100" spc="-5" dirty="0">
                <a:latin typeface="Arial"/>
                <a:cs typeface="Arial"/>
              </a:rPr>
              <a:t>Directory</a:t>
            </a:r>
            <a:endParaRPr sz="11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3186557" y="3497453"/>
            <a:ext cx="5886450" cy="3289300"/>
            <a:chOff x="3186557" y="3497453"/>
            <a:chExt cx="5886450" cy="3289300"/>
          </a:xfrm>
        </p:grpSpPr>
        <p:sp>
          <p:nvSpPr>
            <p:cNvPr id="6" name="object 6"/>
            <p:cNvSpPr/>
            <p:nvPr/>
          </p:nvSpPr>
          <p:spPr>
            <a:xfrm>
              <a:off x="8077200" y="5105400"/>
              <a:ext cx="990600" cy="1676400"/>
            </a:xfrm>
            <a:custGeom>
              <a:avLst/>
              <a:gdLst/>
              <a:ahLst/>
              <a:cxnLst/>
              <a:rect l="l" t="t" r="r" b="b"/>
              <a:pathLst>
                <a:path w="990600" h="1676400">
                  <a:moveTo>
                    <a:pt x="495300" y="0"/>
                  </a:moveTo>
                  <a:lnTo>
                    <a:pt x="433168" y="2176"/>
                  </a:lnTo>
                  <a:lnTo>
                    <a:pt x="373340" y="8533"/>
                  </a:lnTo>
                  <a:lnTo>
                    <a:pt x="316280" y="18807"/>
                  </a:lnTo>
                  <a:lnTo>
                    <a:pt x="262451" y="32736"/>
                  </a:lnTo>
                  <a:lnTo>
                    <a:pt x="212319" y="50060"/>
                  </a:lnTo>
                  <a:lnTo>
                    <a:pt x="166346" y="70515"/>
                  </a:lnTo>
                  <a:lnTo>
                    <a:pt x="124998" y="93840"/>
                  </a:lnTo>
                  <a:lnTo>
                    <a:pt x="88738" y="119774"/>
                  </a:lnTo>
                  <a:lnTo>
                    <a:pt x="58029" y="148054"/>
                  </a:lnTo>
                  <a:lnTo>
                    <a:pt x="33337" y="178418"/>
                  </a:lnTo>
                  <a:lnTo>
                    <a:pt x="3858" y="244353"/>
                  </a:lnTo>
                  <a:lnTo>
                    <a:pt x="0" y="279400"/>
                  </a:lnTo>
                  <a:lnTo>
                    <a:pt x="0" y="1397000"/>
                  </a:lnTo>
                  <a:lnTo>
                    <a:pt x="15126" y="1465794"/>
                  </a:lnTo>
                  <a:lnTo>
                    <a:pt x="58029" y="1528345"/>
                  </a:lnTo>
                  <a:lnTo>
                    <a:pt x="88738" y="1556625"/>
                  </a:lnTo>
                  <a:lnTo>
                    <a:pt x="124998" y="1582558"/>
                  </a:lnTo>
                  <a:lnTo>
                    <a:pt x="166346" y="1605883"/>
                  </a:lnTo>
                  <a:lnTo>
                    <a:pt x="212319" y="1626339"/>
                  </a:lnTo>
                  <a:lnTo>
                    <a:pt x="262451" y="1643662"/>
                  </a:lnTo>
                  <a:lnTo>
                    <a:pt x="316280" y="1657591"/>
                  </a:lnTo>
                  <a:lnTo>
                    <a:pt x="373340" y="1667865"/>
                  </a:lnTo>
                  <a:lnTo>
                    <a:pt x="433168" y="1674221"/>
                  </a:lnTo>
                  <a:lnTo>
                    <a:pt x="495300" y="1676398"/>
                  </a:lnTo>
                  <a:lnTo>
                    <a:pt x="557431" y="1674221"/>
                  </a:lnTo>
                  <a:lnTo>
                    <a:pt x="617259" y="1667865"/>
                  </a:lnTo>
                  <a:lnTo>
                    <a:pt x="674319" y="1657591"/>
                  </a:lnTo>
                  <a:lnTo>
                    <a:pt x="728148" y="1643662"/>
                  </a:lnTo>
                  <a:lnTo>
                    <a:pt x="778280" y="1626339"/>
                  </a:lnTo>
                  <a:lnTo>
                    <a:pt x="824253" y="1605883"/>
                  </a:lnTo>
                  <a:lnTo>
                    <a:pt x="865601" y="1582558"/>
                  </a:lnTo>
                  <a:lnTo>
                    <a:pt x="901861" y="1556625"/>
                  </a:lnTo>
                  <a:lnTo>
                    <a:pt x="932570" y="1528345"/>
                  </a:lnTo>
                  <a:lnTo>
                    <a:pt x="957262" y="1497981"/>
                  </a:lnTo>
                  <a:lnTo>
                    <a:pt x="986741" y="1432046"/>
                  </a:lnTo>
                  <a:lnTo>
                    <a:pt x="990600" y="1397000"/>
                  </a:lnTo>
                  <a:lnTo>
                    <a:pt x="990600" y="279400"/>
                  </a:lnTo>
                  <a:lnTo>
                    <a:pt x="975473" y="210605"/>
                  </a:lnTo>
                  <a:lnTo>
                    <a:pt x="932570" y="148054"/>
                  </a:lnTo>
                  <a:lnTo>
                    <a:pt x="901861" y="119774"/>
                  </a:lnTo>
                  <a:lnTo>
                    <a:pt x="865601" y="93840"/>
                  </a:lnTo>
                  <a:lnTo>
                    <a:pt x="824253" y="70515"/>
                  </a:lnTo>
                  <a:lnTo>
                    <a:pt x="778280" y="50060"/>
                  </a:lnTo>
                  <a:lnTo>
                    <a:pt x="728148" y="32736"/>
                  </a:lnTo>
                  <a:lnTo>
                    <a:pt x="674319" y="18807"/>
                  </a:lnTo>
                  <a:lnTo>
                    <a:pt x="617259" y="8533"/>
                  </a:lnTo>
                  <a:lnTo>
                    <a:pt x="557431" y="2176"/>
                  </a:lnTo>
                  <a:lnTo>
                    <a:pt x="495300" y="0"/>
                  </a:lnTo>
                  <a:close/>
                </a:path>
              </a:pathLst>
            </a:custGeom>
            <a:solidFill>
              <a:srgbClr val="DDDDDD"/>
            </a:solidFill>
          </p:spPr>
          <p:txBody>
            <a:bodyPr wrap="square" lIns="0" tIns="0" rIns="0" bIns="0" rtlCol="0"/>
            <a:lstStyle/>
            <a:p>
              <a:endParaRPr/>
            </a:p>
          </p:txBody>
        </p:sp>
        <p:sp>
          <p:nvSpPr>
            <p:cNvPr id="7" name="object 7"/>
            <p:cNvSpPr/>
            <p:nvPr/>
          </p:nvSpPr>
          <p:spPr>
            <a:xfrm>
              <a:off x="8077200" y="5105400"/>
              <a:ext cx="990600" cy="1676400"/>
            </a:xfrm>
            <a:custGeom>
              <a:avLst/>
              <a:gdLst/>
              <a:ahLst/>
              <a:cxnLst/>
              <a:rect l="l" t="t" r="r" b="b"/>
              <a:pathLst>
                <a:path w="990600" h="1676400">
                  <a:moveTo>
                    <a:pt x="990600" y="279400"/>
                  </a:moveTo>
                  <a:lnTo>
                    <a:pt x="975473" y="348194"/>
                  </a:lnTo>
                  <a:lnTo>
                    <a:pt x="932570" y="410745"/>
                  </a:lnTo>
                  <a:lnTo>
                    <a:pt x="901861" y="439025"/>
                  </a:lnTo>
                  <a:lnTo>
                    <a:pt x="865601" y="464959"/>
                  </a:lnTo>
                  <a:lnTo>
                    <a:pt x="824253" y="488284"/>
                  </a:lnTo>
                  <a:lnTo>
                    <a:pt x="778280" y="508739"/>
                  </a:lnTo>
                  <a:lnTo>
                    <a:pt x="728148" y="526063"/>
                  </a:lnTo>
                  <a:lnTo>
                    <a:pt x="674319" y="539992"/>
                  </a:lnTo>
                  <a:lnTo>
                    <a:pt x="617259" y="550266"/>
                  </a:lnTo>
                  <a:lnTo>
                    <a:pt x="557431" y="556623"/>
                  </a:lnTo>
                  <a:lnTo>
                    <a:pt x="495300" y="558800"/>
                  </a:lnTo>
                  <a:lnTo>
                    <a:pt x="433168" y="556623"/>
                  </a:lnTo>
                  <a:lnTo>
                    <a:pt x="373340" y="550266"/>
                  </a:lnTo>
                  <a:lnTo>
                    <a:pt x="316280" y="539992"/>
                  </a:lnTo>
                  <a:lnTo>
                    <a:pt x="262451" y="526063"/>
                  </a:lnTo>
                  <a:lnTo>
                    <a:pt x="212319" y="508739"/>
                  </a:lnTo>
                  <a:lnTo>
                    <a:pt x="166346" y="488284"/>
                  </a:lnTo>
                  <a:lnTo>
                    <a:pt x="124998" y="464959"/>
                  </a:lnTo>
                  <a:lnTo>
                    <a:pt x="88738" y="439025"/>
                  </a:lnTo>
                  <a:lnTo>
                    <a:pt x="58029" y="410745"/>
                  </a:lnTo>
                  <a:lnTo>
                    <a:pt x="33337" y="380381"/>
                  </a:lnTo>
                  <a:lnTo>
                    <a:pt x="3858" y="314446"/>
                  </a:lnTo>
                  <a:lnTo>
                    <a:pt x="0" y="279400"/>
                  </a:lnTo>
                </a:path>
                <a:path w="990600" h="1676400">
                  <a:moveTo>
                    <a:pt x="0" y="279400"/>
                  </a:moveTo>
                  <a:lnTo>
                    <a:pt x="15126" y="210605"/>
                  </a:lnTo>
                  <a:lnTo>
                    <a:pt x="58029" y="148054"/>
                  </a:lnTo>
                  <a:lnTo>
                    <a:pt x="88738" y="119774"/>
                  </a:lnTo>
                  <a:lnTo>
                    <a:pt x="124998" y="93840"/>
                  </a:lnTo>
                  <a:lnTo>
                    <a:pt x="166346" y="70515"/>
                  </a:lnTo>
                  <a:lnTo>
                    <a:pt x="212319" y="50060"/>
                  </a:lnTo>
                  <a:lnTo>
                    <a:pt x="262451" y="32736"/>
                  </a:lnTo>
                  <a:lnTo>
                    <a:pt x="316280" y="18807"/>
                  </a:lnTo>
                  <a:lnTo>
                    <a:pt x="373340" y="8533"/>
                  </a:lnTo>
                  <a:lnTo>
                    <a:pt x="433168" y="2176"/>
                  </a:lnTo>
                  <a:lnTo>
                    <a:pt x="495300" y="0"/>
                  </a:lnTo>
                  <a:lnTo>
                    <a:pt x="557431" y="2176"/>
                  </a:lnTo>
                  <a:lnTo>
                    <a:pt x="617259" y="8533"/>
                  </a:lnTo>
                  <a:lnTo>
                    <a:pt x="674319" y="18807"/>
                  </a:lnTo>
                  <a:lnTo>
                    <a:pt x="728148" y="32736"/>
                  </a:lnTo>
                  <a:lnTo>
                    <a:pt x="778280" y="50060"/>
                  </a:lnTo>
                  <a:lnTo>
                    <a:pt x="824253" y="70515"/>
                  </a:lnTo>
                  <a:lnTo>
                    <a:pt x="865601" y="93840"/>
                  </a:lnTo>
                  <a:lnTo>
                    <a:pt x="901861" y="119774"/>
                  </a:lnTo>
                  <a:lnTo>
                    <a:pt x="932570" y="148054"/>
                  </a:lnTo>
                  <a:lnTo>
                    <a:pt x="957262" y="178418"/>
                  </a:lnTo>
                  <a:lnTo>
                    <a:pt x="986741" y="244353"/>
                  </a:lnTo>
                  <a:lnTo>
                    <a:pt x="990600" y="279400"/>
                  </a:lnTo>
                  <a:lnTo>
                    <a:pt x="990600" y="1397000"/>
                  </a:lnTo>
                  <a:lnTo>
                    <a:pt x="975473" y="1465794"/>
                  </a:lnTo>
                  <a:lnTo>
                    <a:pt x="932570" y="1528345"/>
                  </a:lnTo>
                  <a:lnTo>
                    <a:pt x="901861" y="1556625"/>
                  </a:lnTo>
                  <a:lnTo>
                    <a:pt x="865601" y="1582558"/>
                  </a:lnTo>
                  <a:lnTo>
                    <a:pt x="824253" y="1605883"/>
                  </a:lnTo>
                  <a:lnTo>
                    <a:pt x="778280" y="1626339"/>
                  </a:lnTo>
                  <a:lnTo>
                    <a:pt x="728148" y="1643662"/>
                  </a:lnTo>
                  <a:lnTo>
                    <a:pt x="674319" y="1657591"/>
                  </a:lnTo>
                  <a:lnTo>
                    <a:pt x="617259" y="1667865"/>
                  </a:lnTo>
                  <a:lnTo>
                    <a:pt x="557431" y="1674221"/>
                  </a:lnTo>
                  <a:lnTo>
                    <a:pt x="495300" y="1676398"/>
                  </a:lnTo>
                  <a:lnTo>
                    <a:pt x="433168" y="1674221"/>
                  </a:lnTo>
                  <a:lnTo>
                    <a:pt x="373340" y="1667865"/>
                  </a:lnTo>
                  <a:lnTo>
                    <a:pt x="316280" y="1657591"/>
                  </a:lnTo>
                  <a:lnTo>
                    <a:pt x="262451" y="1643662"/>
                  </a:lnTo>
                  <a:lnTo>
                    <a:pt x="212319" y="1626339"/>
                  </a:lnTo>
                  <a:lnTo>
                    <a:pt x="166346" y="1605883"/>
                  </a:lnTo>
                  <a:lnTo>
                    <a:pt x="124998" y="1582558"/>
                  </a:lnTo>
                  <a:lnTo>
                    <a:pt x="88738" y="1556625"/>
                  </a:lnTo>
                  <a:lnTo>
                    <a:pt x="58029" y="1528345"/>
                  </a:lnTo>
                  <a:lnTo>
                    <a:pt x="33337" y="1497981"/>
                  </a:lnTo>
                  <a:lnTo>
                    <a:pt x="3858" y="1432046"/>
                  </a:lnTo>
                  <a:lnTo>
                    <a:pt x="0" y="1397000"/>
                  </a:lnTo>
                  <a:lnTo>
                    <a:pt x="0" y="279400"/>
                  </a:lnTo>
                  <a:close/>
                </a:path>
              </a:pathLst>
            </a:custGeom>
            <a:ln w="9144">
              <a:solidFill>
                <a:srgbClr val="000000"/>
              </a:solidFill>
            </a:ln>
          </p:spPr>
          <p:txBody>
            <a:bodyPr wrap="square" lIns="0" tIns="0" rIns="0" bIns="0" rtlCol="0"/>
            <a:lstStyle/>
            <a:p>
              <a:endParaRPr/>
            </a:p>
          </p:txBody>
        </p:sp>
        <p:sp>
          <p:nvSpPr>
            <p:cNvPr id="8" name="object 8"/>
            <p:cNvSpPr/>
            <p:nvPr/>
          </p:nvSpPr>
          <p:spPr>
            <a:xfrm>
              <a:off x="3201162" y="3512058"/>
              <a:ext cx="1066800" cy="114300"/>
            </a:xfrm>
            <a:custGeom>
              <a:avLst/>
              <a:gdLst/>
              <a:ahLst/>
              <a:cxnLst/>
              <a:rect l="l" t="t" r="r" b="b"/>
              <a:pathLst>
                <a:path w="1066800" h="114300">
                  <a:moveTo>
                    <a:pt x="1066800" y="0"/>
                  </a:moveTo>
                  <a:lnTo>
                    <a:pt x="0" y="0"/>
                  </a:lnTo>
                  <a:lnTo>
                    <a:pt x="0" y="114300"/>
                  </a:lnTo>
                  <a:lnTo>
                    <a:pt x="1066800" y="114300"/>
                  </a:lnTo>
                  <a:lnTo>
                    <a:pt x="1066800" y="0"/>
                  </a:lnTo>
                  <a:close/>
                </a:path>
              </a:pathLst>
            </a:custGeom>
            <a:solidFill>
              <a:srgbClr val="EBEBEB"/>
            </a:solidFill>
          </p:spPr>
          <p:txBody>
            <a:bodyPr wrap="square" lIns="0" tIns="0" rIns="0" bIns="0" rtlCol="0"/>
            <a:lstStyle/>
            <a:p>
              <a:endParaRPr/>
            </a:p>
          </p:txBody>
        </p:sp>
        <p:sp>
          <p:nvSpPr>
            <p:cNvPr id="9" name="object 9"/>
            <p:cNvSpPr/>
            <p:nvPr/>
          </p:nvSpPr>
          <p:spPr>
            <a:xfrm>
              <a:off x="3201162" y="3512058"/>
              <a:ext cx="1066800" cy="114300"/>
            </a:xfrm>
            <a:custGeom>
              <a:avLst/>
              <a:gdLst/>
              <a:ahLst/>
              <a:cxnLst/>
              <a:rect l="l" t="t" r="r" b="b"/>
              <a:pathLst>
                <a:path w="1066800" h="114300">
                  <a:moveTo>
                    <a:pt x="0" y="114300"/>
                  </a:moveTo>
                  <a:lnTo>
                    <a:pt x="1066800" y="114300"/>
                  </a:lnTo>
                  <a:lnTo>
                    <a:pt x="1066800" y="0"/>
                  </a:lnTo>
                  <a:lnTo>
                    <a:pt x="0" y="0"/>
                  </a:lnTo>
                  <a:lnTo>
                    <a:pt x="0" y="114300"/>
                  </a:lnTo>
                  <a:close/>
                </a:path>
              </a:pathLst>
            </a:custGeom>
            <a:ln w="28956">
              <a:solidFill>
                <a:srgbClr val="000000"/>
              </a:solidFill>
            </a:ln>
          </p:spPr>
          <p:txBody>
            <a:bodyPr wrap="square" lIns="0" tIns="0" rIns="0" bIns="0" rtlCol="0"/>
            <a:lstStyle/>
            <a:p>
              <a:endParaRPr/>
            </a:p>
          </p:txBody>
        </p:sp>
        <p:sp>
          <p:nvSpPr>
            <p:cNvPr id="10" name="object 10"/>
            <p:cNvSpPr/>
            <p:nvPr/>
          </p:nvSpPr>
          <p:spPr>
            <a:xfrm>
              <a:off x="3201162" y="3626358"/>
              <a:ext cx="1066800" cy="114300"/>
            </a:xfrm>
            <a:custGeom>
              <a:avLst/>
              <a:gdLst/>
              <a:ahLst/>
              <a:cxnLst/>
              <a:rect l="l" t="t" r="r" b="b"/>
              <a:pathLst>
                <a:path w="1066800" h="114300">
                  <a:moveTo>
                    <a:pt x="1066800" y="0"/>
                  </a:moveTo>
                  <a:lnTo>
                    <a:pt x="0" y="0"/>
                  </a:lnTo>
                  <a:lnTo>
                    <a:pt x="0" y="114300"/>
                  </a:lnTo>
                  <a:lnTo>
                    <a:pt x="1066800" y="114300"/>
                  </a:lnTo>
                  <a:lnTo>
                    <a:pt x="1066800" y="0"/>
                  </a:lnTo>
                  <a:close/>
                </a:path>
              </a:pathLst>
            </a:custGeom>
            <a:solidFill>
              <a:srgbClr val="EBEBEB"/>
            </a:solidFill>
          </p:spPr>
          <p:txBody>
            <a:bodyPr wrap="square" lIns="0" tIns="0" rIns="0" bIns="0" rtlCol="0"/>
            <a:lstStyle/>
            <a:p>
              <a:endParaRPr/>
            </a:p>
          </p:txBody>
        </p:sp>
        <p:sp>
          <p:nvSpPr>
            <p:cNvPr id="11" name="object 11"/>
            <p:cNvSpPr/>
            <p:nvPr/>
          </p:nvSpPr>
          <p:spPr>
            <a:xfrm>
              <a:off x="3201162" y="3626358"/>
              <a:ext cx="1066800" cy="114300"/>
            </a:xfrm>
            <a:custGeom>
              <a:avLst/>
              <a:gdLst/>
              <a:ahLst/>
              <a:cxnLst/>
              <a:rect l="l" t="t" r="r" b="b"/>
              <a:pathLst>
                <a:path w="1066800" h="114300">
                  <a:moveTo>
                    <a:pt x="0" y="114300"/>
                  </a:moveTo>
                  <a:lnTo>
                    <a:pt x="1066800" y="114300"/>
                  </a:lnTo>
                  <a:lnTo>
                    <a:pt x="1066800" y="0"/>
                  </a:lnTo>
                  <a:lnTo>
                    <a:pt x="0" y="0"/>
                  </a:lnTo>
                  <a:lnTo>
                    <a:pt x="0" y="114300"/>
                  </a:lnTo>
                  <a:close/>
                </a:path>
              </a:pathLst>
            </a:custGeom>
            <a:ln w="28956">
              <a:solidFill>
                <a:srgbClr val="000000"/>
              </a:solidFill>
            </a:ln>
          </p:spPr>
          <p:txBody>
            <a:bodyPr wrap="square" lIns="0" tIns="0" rIns="0" bIns="0" rtlCol="0"/>
            <a:lstStyle/>
            <a:p>
              <a:endParaRPr/>
            </a:p>
          </p:txBody>
        </p:sp>
        <p:sp>
          <p:nvSpPr>
            <p:cNvPr id="12" name="object 12"/>
            <p:cNvSpPr/>
            <p:nvPr/>
          </p:nvSpPr>
          <p:spPr>
            <a:xfrm>
              <a:off x="3201162" y="3740658"/>
              <a:ext cx="1066800" cy="114300"/>
            </a:xfrm>
            <a:custGeom>
              <a:avLst/>
              <a:gdLst/>
              <a:ahLst/>
              <a:cxnLst/>
              <a:rect l="l" t="t" r="r" b="b"/>
              <a:pathLst>
                <a:path w="1066800" h="114300">
                  <a:moveTo>
                    <a:pt x="1066800" y="0"/>
                  </a:moveTo>
                  <a:lnTo>
                    <a:pt x="0" y="0"/>
                  </a:lnTo>
                  <a:lnTo>
                    <a:pt x="0" y="114300"/>
                  </a:lnTo>
                  <a:lnTo>
                    <a:pt x="1066800" y="114300"/>
                  </a:lnTo>
                  <a:lnTo>
                    <a:pt x="1066800" y="0"/>
                  </a:lnTo>
                  <a:close/>
                </a:path>
              </a:pathLst>
            </a:custGeom>
            <a:solidFill>
              <a:srgbClr val="EBEBEB"/>
            </a:solidFill>
          </p:spPr>
          <p:txBody>
            <a:bodyPr wrap="square" lIns="0" tIns="0" rIns="0" bIns="0" rtlCol="0"/>
            <a:lstStyle/>
            <a:p>
              <a:endParaRPr/>
            </a:p>
          </p:txBody>
        </p:sp>
        <p:sp>
          <p:nvSpPr>
            <p:cNvPr id="13" name="object 13"/>
            <p:cNvSpPr/>
            <p:nvPr/>
          </p:nvSpPr>
          <p:spPr>
            <a:xfrm>
              <a:off x="3201162" y="3740658"/>
              <a:ext cx="1066800" cy="114300"/>
            </a:xfrm>
            <a:custGeom>
              <a:avLst/>
              <a:gdLst/>
              <a:ahLst/>
              <a:cxnLst/>
              <a:rect l="l" t="t" r="r" b="b"/>
              <a:pathLst>
                <a:path w="1066800" h="114300">
                  <a:moveTo>
                    <a:pt x="0" y="114300"/>
                  </a:moveTo>
                  <a:lnTo>
                    <a:pt x="1066800" y="114300"/>
                  </a:lnTo>
                  <a:lnTo>
                    <a:pt x="1066800" y="0"/>
                  </a:lnTo>
                  <a:lnTo>
                    <a:pt x="0" y="0"/>
                  </a:lnTo>
                  <a:lnTo>
                    <a:pt x="0" y="114300"/>
                  </a:lnTo>
                  <a:close/>
                </a:path>
              </a:pathLst>
            </a:custGeom>
            <a:ln w="28956">
              <a:solidFill>
                <a:srgbClr val="000000"/>
              </a:solidFill>
            </a:ln>
          </p:spPr>
          <p:txBody>
            <a:bodyPr wrap="square" lIns="0" tIns="0" rIns="0" bIns="0" rtlCol="0"/>
            <a:lstStyle/>
            <a:p>
              <a:endParaRPr/>
            </a:p>
          </p:txBody>
        </p:sp>
        <p:sp>
          <p:nvSpPr>
            <p:cNvPr id="14" name="object 14"/>
            <p:cNvSpPr/>
            <p:nvPr/>
          </p:nvSpPr>
          <p:spPr>
            <a:xfrm>
              <a:off x="3201162" y="3854958"/>
              <a:ext cx="1066800" cy="114300"/>
            </a:xfrm>
            <a:custGeom>
              <a:avLst/>
              <a:gdLst/>
              <a:ahLst/>
              <a:cxnLst/>
              <a:rect l="l" t="t" r="r" b="b"/>
              <a:pathLst>
                <a:path w="1066800" h="114300">
                  <a:moveTo>
                    <a:pt x="1066800" y="0"/>
                  </a:moveTo>
                  <a:lnTo>
                    <a:pt x="0" y="0"/>
                  </a:lnTo>
                  <a:lnTo>
                    <a:pt x="0" y="114300"/>
                  </a:lnTo>
                  <a:lnTo>
                    <a:pt x="1066800" y="114300"/>
                  </a:lnTo>
                  <a:lnTo>
                    <a:pt x="1066800" y="0"/>
                  </a:lnTo>
                  <a:close/>
                </a:path>
              </a:pathLst>
            </a:custGeom>
            <a:solidFill>
              <a:srgbClr val="EBEBEB"/>
            </a:solidFill>
          </p:spPr>
          <p:txBody>
            <a:bodyPr wrap="square" lIns="0" tIns="0" rIns="0" bIns="0" rtlCol="0"/>
            <a:lstStyle/>
            <a:p>
              <a:endParaRPr/>
            </a:p>
          </p:txBody>
        </p:sp>
        <p:sp>
          <p:nvSpPr>
            <p:cNvPr id="15" name="object 15"/>
            <p:cNvSpPr/>
            <p:nvPr/>
          </p:nvSpPr>
          <p:spPr>
            <a:xfrm>
              <a:off x="3201162" y="3854958"/>
              <a:ext cx="1066800" cy="114300"/>
            </a:xfrm>
            <a:custGeom>
              <a:avLst/>
              <a:gdLst/>
              <a:ahLst/>
              <a:cxnLst/>
              <a:rect l="l" t="t" r="r" b="b"/>
              <a:pathLst>
                <a:path w="1066800" h="114300">
                  <a:moveTo>
                    <a:pt x="0" y="114300"/>
                  </a:moveTo>
                  <a:lnTo>
                    <a:pt x="1066800" y="114300"/>
                  </a:lnTo>
                  <a:lnTo>
                    <a:pt x="1066800" y="0"/>
                  </a:lnTo>
                  <a:lnTo>
                    <a:pt x="0" y="0"/>
                  </a:lnTo>
                  <a:lnTo>
                    <a:pt x="0" y="114300"/>
                  </a:lnTo>
                  <a:close/>
                </a:path>
              </a:pathLst>
            </a:custGeom>
            <a:ln w="28956">
              <a:solidFill>
                <a:srgbClr val="000000"/>
              </a:solidFill>
            </a:ln>
          </p:spPr>
          <p:txBody>
            <a:bodyPr wrap="square" lIns="0" tIns="0" rIns="0" bIns="0" rtlCol="0"/>
            <a:lstStyle/>
            <a:p>
              <a:endParaRPr/>
            </a:p>
          </p:txBody>
        </p:sp>
        <p:sp>
          <p:nvSpPr>
            <p:cNvPr id="16" name="object 16"/>
            <p:cNvSpPr/>
            <p:nvPr/>
          </p:nvSpPr>
          <p:spPr>
            <a:xfrm>
              <a:off x="3201162" y="3963162"/>
              <a:ext cx="1066800" cy="114300"/>
            </a:xfrm>
            <a:custGeom>
              <a:avLst/>
              <a:gdLst/>
              <a:ahLst/>
              <a:cxnLst/>
              <a:rect l="l" t="t" r="r" b="b"/>
              <a:pathLst>
                <a:path w="1066800" h="114300">
                  <a:moveTo>
                    <a:pt x="1066800" y="0"/>
                  </a:moveTo>
                  <a:lnTo>
                    <a:pt x="0" y="0"/>
                  </a:lnTo>
                  <a:lnTo>
                    <a:pt x="0" y="114300"/>
                  </a:lnTo>
                  <a:lnTo>
                    <a:pt x="1066800" y="114300"/>
                  </a:lnTo>
                  <a:lnTo>
                    <a:pt x="1066800" y="0"/>
                  </a:lnTo>
                  <a:close/>
                </a:path>
              </a:pathLst>
            </a:custGeom>
            <a:solidFill>
              <a:srgbClr val="EBEBEB"/>
            </a:solidFill>
          </p:spPr>
          <p:txBody>
            <a:bodyPr wrap="square" lIns="0" tIns="0" rIns="0" bIns="0" rtlCol="0"/>
            <a:lstStyle/>
            <a:p>
              <a:endParaRPr/>
            </a:p>
          </p:txBody>
        </p:sp>
        <p:sp>
          <p:nvSpPr>
            <p:cNvPr id="17" name="object 17"/>
            <p:cNvSpPr/>
            <p:nvPr/>
          </p:nvSpPr>
          <p:spPr>
            <a:xfrm>
              <a:off x="3201162" y="3963162"/>
              <a:ext cx="1066800" cy="114300"/>
            </a:xfrm>
            <a:custGeom>
              <a:avLst/>
              <a:gdLst/>
              <a:ahLst/>
              <a:cxnLst/>
              <a:rect l="l" t="t" r="r" b="b"/>
              <a:pathLst>
                <a:path w="1066800" h="114300">
                  <a:moveTo>
                    <a:pt x="0" y="114300"/>
                  </a:moveTo>
                  <a:lnTo>
                    <a:pt x="1066800" y="114300"/>
                  </a:lnTo>
                  <a:lnTo>
                    <a:pt x="1066800" y="0"/>
                  </a:lnTo>
                  <a:lnTo>
                    <a:pt x="0" y="0"/>
                  </a:lnTo>
                  <a:lnTo>
                    <a:pt x="0" y="114300"/>
                  </a:lnTo>
                  <a:close/>
                </a:path>
              </a:pathLst>
            </a:custGeom>
            <a:ln w="28956">
              <a:solidFill>
                <a:srgbClr val="000000"/>
              </a:solidFill>
            </a:ln>
          </p:spPr>
          <p:txBody>
            <a:bodyPr wrap="square" lIns="0" tIns="0" rIns="0" bIns="0" rtlCol="0"/>
            <a:lstStyle/>
            <a:p>
              <a:endParaRPr/>
            </a:p>
          </p:txBody>
        </p:sp>
        <p:sp>
          <p:nvSpPr>
            <p:cNvPr id="18" name="object 18"/>
            <p:cNvSpPr/>
            <p:nvPr/>
          </p:nvSpPr>
          <p:spPr>
            <a:xfrm>
              <a:off x="3201162" y="4077462"/>
              <a:ext cx="1066800" cy="114300"/>
            </a:xfrm>
            <a:custGeom>
              <a:avLst/>
              <a:gdLst/>
              <a:ahLst/>
              <a:cxnLst/>
              <a:rect l="l" t="t" r="r" b="b"/>
              <a:pathLst>
                <a:path w="1066800" h="114300">
                  <a:moveTo>
                    <a:pt x="1066800" y="0"/>
                  </a:moveTo>
                  <a:lnTo>
                    <a:pt x="0" y="0"/>
                  </a:lnTo>
                  <a:lnTo>
                    <a:pt x="0" y="114300"/>
                  </a:lnTo>
                  <a:lnTo>
                    <a:pt x="1066800" y="114300"/>
                  </a:lnTo>
                  <a:lnTo>
                    <a:pt x="1066800" y="0"/>
                  </a:lnTo>
                  <a:close/>
                </a:path>
              </a:pathLst>
            </a:custGeom>
            <a:solidFill>
              <a:srgbClr val="EBEBEB"/>
            </a:solidFill>
          </p:spPr>
          <p:txBody>
            <a:bodyPr wrap="square" lIns="0" tIns="0" rIns="0" bIns="0" rtlCol="0"/>
            <a:lstStyle/>
            <a:p>
              <a:endParaRPr/>
            </a:p>
          </p:txBody>
        </p:sp>
        <p:sp>
          <p:nvSpPr>
            <p:cNvPr id="19" name="object 19"/>
            <p:cNvSpPr/>
            <p:nvPr/>
          </p:nvSpPr>
          <p:spPr>
            <a:xfrm>
              <a:off x="3201162" y="4077462"/>
              <a:ext cx="1066800" cy="114300"/>
            </a:xfrm>
            <a:custGeom>
              <a:avLst/>
              <a:gdLst/>
              <a:ahLst/>
              <a:cxnLst/>
              <a:rect l="l" t="t" r="r" b="b"/>
              <a:pathLst>
                <a:path w="1066800" h="114300">
                  <a:moveTo>
                    <a:pt x="0" y="114300"/>
                  </a:moveTo>
                  <a:lnTo>
                    <a:pt x="1066800" y="114300"/>
                  </a:lnTo>
                  <a:lnTo>
                    <a:pt x="1066800" y="0"/>
                  </a:lnTo>
                  <a:lnTo>
                    <a:pt x="0" y="0"/>
                  </a:lnTo>
                  <a:lnTo>
                    <a:pt x="0" y="114300"/>
                  </a:lnTo>
                  <a:close/>
                </a:path>
              </a:pathLst>
            </a:custGeom>
            <a:ln w="28956">
              <a:solidFill>
                <a:srgbClr val="000000"/>
              </a:solidFill>
            </a:ln>
          </p:spPr>
          <p:txBody>
            <a:bodyPr wrap="square" lIns="0" tIns="0" rIns="0" bIns="0" rtlCol="0"/>
            <a:lstStyle/>
            <a:p>
              <a:endParaRPr/>
            </a:p>
          </p:txBody>
        </p:sp>
        <p:sp>
          <p:nvSpPr>
            <p:cNvPr id="20" name="object 20"/>
            <p:cNvSpPr/>
            <p:nvPr/>
          </p:nvSpPr>
          <p:spPr>
            <a:xfrm>
              <a:off x="3201162" y="4191762"/>
              <a:ext cx="1066800" cy="114300"/>
            </a:xfrm>
            <a:custGeom>
              <a:avLst/>
              <a:gdLst/>
              <a:ahLst/>
              <a:cxnLst/>
              <a:rect l="l" t="t" r="r" b="b"/>
              <a:pathLst>
                <a:path w="1066800" h="114300">
                  <a:moveTo>
                    <a:pt x="1066800" y="0"/>
                  </a:moveTo>
                  <a:lnTo>
                    <a:pt x="0" y="0"/>
                  </a:lnTo>
                  <a:lnTo>
                    <a:pt x="0" y="114300"/>
                  </a:lnTo>
                  <a:lnTo>
                    <a:pt x="1066800" y="114300"/>
                  </a:lnTo>
                  <a:lnTo>
                    <a:pt x="1066800" y="0"/>
                  </a:lnTo>
                  <a:close/>
                </a:path>
              </a:pathLst>
            </a:custGeom>
            <a:solidFill>
              <a:srgbClr val="EBEBEB"/>
            </a:solidFill>
          </p:spPr>
          <p:txBody>
            <a:bodyPr wrap="square" lIns="0" tIns="0" rIns="0" bIns="0" rtlCol="0"/>
            <a:lstStyle/>
            <a:p>
              <a:endParaRPr/>
            </a:p>
          </p:txBody>
        </p:sp>
        <p:sp>
          <p:nvSpPr>
            <p:cNvPr id="21" name="object 21"/>
            <p:cNvSpPr/>
            <p:nvPr/>
          </p:nvSpPr>
          <p:spPr>
            <a:xfrm>
              <a:off x="3201162" y="4191762"/>
              <a:ext cx="1066800" cy="114300"/>
            </a:xfrm>
            <a:custGeom>
              <a:avLst/>
              <a:gdLst/>
              <a:ahLst/>
              <a:cxnLst/>
              <a:rect l="l" t="t" r="r" b="b"/>
              <a:pathLst>
                <a:path w="1066800" h="114300">
                  <a:moveTo>
                    <a:pt x="0" y="114300"/>
                  </a:moveTo>
                  <a:lnTo>
                    <a:pt x="1066800" y="114300"/>
                  </a:lnTo>
                  <a:lnTo>
                    <a:pt x="1066800" y="0"/>
                  </a:lnTo>
                  <a:lnTo>
                    <a:pt x="0" y="0"/>
                  </a:lnTo>
                  <a:lnTo>
                    <a:pt x="0" y="114300"/>
                  </a:lnTo>
                  <a:close/>
                </a:path>
              </a:pathLst>
            </a:custGeom>
            <a:ln w="28956">
              <a:solidFill>
                <a:srgbClr val="000000"/>
              </a:solidFill>
            </a:ln>
          </p:spPr>
          <p:txBody>
            <a:bodyPr wrap="square" lIns="0" tIns="0" rIns="0" bIns="0" rtlCol="0"/>
            <a:lstStyle/>
            <a:p>
              <a:endParaRPr/>
            </a:p>
          </p:txBody>
        </p:sp>
        <p:sp>
          <p:nvSpPr>
            <p:cNvPr id="22" name="object 22"/>
            <p:cNvSpPr/>
            <p:nvPr/>
          </p:nvSpPr>
          <p:spPr>
            <a:xfrm>
              <a:off x="3201162" y="4306062"/>
              <a:ext cx="1066800" cy="114300"/>
            </a:xfrm>
            <a:custGeom>
              <a:avLst/>
              <a:gdLst/>
              <a:ahLst/>
              <a:cxnLst/>
              <a:rect l="l" t="t" r="r" b="b"/>
              <a:pathLst>
                <a:path w="1066800" h="114300">
                  <a:moveTo>
                    <a:pt x="1066800" y="0"/>
                  </a:moveTo>
                  <a:lnTo>
                    <a:pt x="0" y="0"/>
                  </a:lnTo>
                  <a:lnTo>
                    <a:pt x="0" y="114300"/>
                  </a:lnTo>
                  <a:lnTo>
                    <a:pt x="1066800" y="114300"/>
                  </a:lnTo>
                  <a:lnTo>
                    <a:pt x="1066800" y="0"/>
                  </a:lnTo>
                  <a:close/>
                </a:path>
              </a:pathLst>
            </a:custGeom>
            <a:solidFill>
              <a:srgbClr val="EBEBEB"/>
            </a:solidFill>
          </p:spPr>
          <p:txBody>
            <a:bodyPr wrap="square" lIns="0" tIns="0" rIns="0" bIns="0" rtlCol="0"/>
            <a:lstStyle/>
            <a:p>
              <a:endParaRPr/>
            </a:p>
          </p:txBody>
        </p:sp>
        <p:sp>
          <p:nvSpPr>
            <p:cNvPr id="23" name="object 23"/>
            <p:cNvSpPr/>
            <p:nvPr/>
          </p:nvSpPr>
          <p:spPr>
            <a:xfrm>
              <a:off x="3201162" y="4306062"/>
              <a:ext cx="1066800" cy="114300"/>
            </a:xfrm>
            <a:custGeom>
              <a:avLst/>
              <a:gdLst/>
              <a:ahLst/>
              <a:cxnLst/>
              <a:rect l="l" t="t" r="r" b="b"/>
              <a:pathLst>
                <a:path w="1066800" h="114300">
                  <a:moveTo>
                    <a:pt x="0" y="114300"/>
                  </a:moveTo>
                  <a:lnTo>
                    <a:pt x="1066800" y="114300"/>
                  </a:lnTo>
                  <a:lnTo>
                    <a:pt x="1066800" y="0"/>
                  </a:lnTo>
                  <a:lnTo>
                    <a:pt x="0" y="0"/>
                  </a:lnTo>
                  <a:lnTo>
                    <a:pt x="0" y="114300"/>
                  </a:lnTo>
                  <a:close/>
                </a:path>
              </a:pathLst>
            </a:custGeom>
            <a:ln w="28956">
              <a:solidFill>
                <a:srgbClr val="000000"/>
              </a:solidFill>
            </a:ln>
          </p:spPr>
          <p:txBody>
            <a:bodyPr wrap="square" lIns="0" tIns="0" rIns="0" bIns="0" rtlCol="0"/>
            <a:lstStyle/>
            <a:p>
              <a:endParaRPr/>
            </a:p>
          </p:txBody>
        </p:sp>
      </p:grpSp>
      <p:graphicFrame>
        <p:nvGraphicFramePr>
          <p:cNvPr id="24" name="object 24"/>
          <p:cNvGraphicFramePr>
            <a:graphicFrameLocks noGrp="1"/>
          </p:cNvGraphicFramePr>
          <p:nvPr/>
        </p:nvGraphicFramePr>
        <p:xfrm>
          <a:off x="8292083" y="5725667"/>
          <a:ext cx="609600" cy="826005"/>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tblGrid>
              <a:tr h="166116">
                <a:tc>
                  <a:txBody>
                    <a:bodyPr/>
                    <a:lstStyle/>
                    <a:p>
                      <a:pPr>
                        <a:lnSpc>
                          <a:spcPct val="100000"/>
                        </a:lnSpc>
                      </a:pPr>
                      <a:endParaRPr sz="900">
                        <a:latin typeface="Times New Roman"/>
                        <a:cs typeface="Times New Roman"/>
                      </a:endParaRPr>
                    </a:p>
                  </a:txBody>
                  <a:tcPr marL="0" marR="0" marT="0" marB="0">
                    <a:lnR w="38100">
                      <a:solidFill>
                        <a:srgbClr val="000000"/>
                      </a:solidFill>
                      <a:prstDash val="solid"/>
                    </a:lnR>
                    <a:lnT w="38100">
                      <a:solidFill>
                        <a:srgbClr val="000000"/>
                      </a:solidFill>
                      <a:prstDash val="solid"/>
                    </a:lnT>
                    <a:lnB w="38100">
                      <a:solidFill>
                        <a:srgbClr val="000000"/>
                      </a:solidFill>
                      <a:prstDash val="solid"/>
                    </a:lnB>
                    <a:solidFill>
                      <a:srgbClr val="CCEBFF"/>
                    </a:solidFill>
                  </a:tcPr>
                </a:tc>
                <a:extLst>
                  <a:ext uri="{0D108BD9-81ED-4DB2-BD59-A6C34878D82A}">
                    <a16:rowId xmlns:a16="http://schemas.microsoft.com/office/drawing/2014/main" val="10000"/>
                  </a:ext>
                </a:extLst>
              </a:tr>
              <a:tr h="164591">
                <a:tc>
                  <a:txBody>
                    <a:bodyPr/>
                    <a:lstStyle/>
                    <a:p>
                      <a:pPr>
                        <a:lnSpc>
                          <a:spcPct val="100000"/>
                        </a:lnSpc>
                      </a:pPr>
                      <a:endParaRPr sz="900">
                        <a:latin typeface="Times New Roman"/>
                        <a:cs typeface="Times New Roman"/>
                      </a:endParaRPr>
                    </a:p>
                  </a:txBody>
                  <a:tcPr marL="0" marR="0" marT="0" marB="0">
                    <a:lnR w="38100">
                      <a:solidFill>
                        <a:srgbClr val="000000"/>
                      </a:solidFill>
                      <a:prstDash val="solid"/>
                    </a:lnR>
                    <a:lnT w="38100">
                      <a:solidFill>
                        <a:srgbClr val="000000"/>
                      </a:solidFill>
                      <a:prstDash val="solid"/>
                    </a:lnT>
                    <a:lnB w="38100">
                      <a:solidFill>
                        <a:srgbClr val="000000"/>
                      </a:solidFill>
                      <a:prstDash val="solid"/>
                    </a:lnB>
                    <a:solidFill>
                      <a:srgbClr val="CCEBFF"/>
                    </a:solidFill>
                  </a:tcPr>
                </a:tc>
                <a:extLst>
                  <a:ext uri="{0D108BD9-81ED-4DB2-BD59-A6C34878D82A}">
                    <a16:rowId xmlns:a16="http://schemas.microsoft.com/office/drawing/2014/main" val="10001"/>
                  </a:ext>
                </a:extLst>
              </a:tr>
              <a:tr h="166115">
                <a:tc>
                  <a:txBody>
                    <a:bodyPr/>
                    <a:lstStyle/>
                    <a:p>
                      <a:pPr>
                        <a:lnSpc>
                          <a:spcPct val="100000"/>
                        </a:lnSpc>
                      </a:pPr>
                      <a:endParaRPr sz="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CCEBFF"/>
                    </a:solidFill>
                  </a:tcPr>
                </a:tc>
                <a:extLst>
                  <a:ext uri="{0D108BD9-81ED-4DB2-BD59-A6C34878D82A}">
                    <a16:rowId xmlns:a16="http://schemas.microsoft.com/office/drawing/2014/main" val="10002"/>
                  </a:ext>
                </a:extLst>
              </a:tr>
              <a:tr h="164592">
                <a:tc>
                  <a:txBody>
                    <a:bodyPr/>
                    <a:lstStyle/>
                    <a:p>
                      <a:pPr>
                        <a:lnSpc>
                          <a:spcPct val="100000"/>
                        </a:lnSpc>
                      </a:pPr>
                      <a:endParaRPr sz="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CCEBFF"/>
                    </a:solidFill>
                  </a:tcPr>
                </a:tc>
                <a:extLst>
                  <a:ext uri="{0D108BD9-81ED-4DB2-BD59-A6C34878D82A}">
                    <a16:rowId xmlns:a16="http://schemas.microsoft.com/office/drawing/2014/main" val="10003"/>
                  </a:ext>
                </a:extLst>
              </a:tr>
              <a:tr h="164591">
                <a:tc>
                  <a:txBody>
                    <a:bodyPr/>
                    <a:lstStyle/>
                    <a:p>
                      <a:pPr>
                        <a:lnSpc>
                          <a:spcPct val="100000"/>
                        </a:lnSpc>
                      </a:pPr>
                      <a:endParaRPr sz="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CCEBFF"/>
                    </a:solidFill>
                  </a:tcPr>
                </a:tc>
                <a:extLst>
                  <a:ext uri="{0D108BD9-81ED-4DB2-BD59-A6C34878D82A}">
                    <a16:rowId xmlns:a16="http://schemas.microsoft.com/office/drawing/2014/main" val="10004"/>
                  </a:ext>
                </a:extLst>
              </a:tr>
            </a:tbl>
          </a:graphicData>
        </a:graphic>
      </p:graphicFrame>
      <p:sp>
        <p:nvSpPr>
          <p:cNvPr id="25" name="object 25"/>
          <p:cNvSpPr txBox="1">
            <a:spLocks noGrp="1"/>
          </p:cNvSpPr>
          <p:nvPr>
            <p:ph type="title"/>
          </p:nvPr>
        </p:nvSpPr>
        <p:spPr>
          <a:xfrm>
            <a:off x="1997621" y="333624"/>
            <a:ext cx="4095330" cy="505908"/>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C00000"/>
                </a:solidFill>
                <a:latin typeface="微软雅黑" panose="020B0503020204020204" pitchFamily="34" charset="-122"/>
                <a:ea typeface="微软雅黑" panose="020B0503020204020204" pitchFamily="34" charset="-122"/>
                <a:cs typeface="+mn-cs"/>
              </a:rPr>
              <a:t>Page Faults</a:t>
            </a:r>
            <a:r>
              <a:rPr lang="en-US" altLang="zh-CN" sz="3200" b="1" dirty="0">
                <a:solidFill>
                  <a:srgbClr val="C00000"/>
                </a:solidFill>
                <a:latin typeface="微软雅黑" panose="020B0503020204020204" pitchFamily="34" charset="-122"/>
                <a:ea typeface="微软雅黑" panose="020B0503020204020204" pitchFamily="34" charset="-122"/>
                <a:cs typeface="+mn-cs"/>
              </a:rPr>
              <a:t>  </a:t>
            </a:r>
            <a:r>
              <a:rPr lang="zh-CN" altLang="en-US" sz="3200" b="1" dirty="0">
                <a:solidFill>
                  <a:srgbClr val="C00000"/>
                </a:solidFill>
                <a:latin typeface="微软雅黑" panose="020B0503020204020204" pitchFamily="34" charset="-122"/>
                <a:ea typeface="微软雅黑" panose="020B0503020204020204" pitchFamily="34" charset="-122"/>
                <a:cs typeface="+mn-cs"/>
              </a:rPr>
              <a:t>页缺失</a:t>
            </a:r>
            <a:endParaRPr sz="3200" b="1" dirty="0">
              <a:solidFill>
                <a:srgbClr val="C00000"/>
              </a:solidFill>
              <a:latin typeface="微软雅黑" panose="020B0503020204020204" pitchFamily="34" charset="-122"/>
              <a:ea typeface="微软雅黑" panose="020B0503020204020204" pitchFamily="34" charset="-122"/>
              <a:cs typeface="+mn-cs"/>
            </a:endParaRPr>
          </a:p>
        </p:txBody>
      </p:sp>
      <p:graphicFrame>
        <p:nvGraphicFramePr>
          <p:cNvPr id="26" name="object 26"/>
          <p:cNvGraphicFramePr>
            <a:graphicFrameLocks noGrp="1"/>
          </p:cNvGraphicFramePr>
          <p:nvPr/>
        </p:nvGraphicFramePr>
        <p:xfrm>
          <a:off x="6158484" y="1738883"/>
          <a:ext cx="1066800" cy="1333496"/>
        </p:xfrm>
        <a:graphic>
          <a:graphicData uri="http://schemas.openxmlformats.org/drawingml/2006/table">
            <a:tbl>
              <a:tblPr firstRow="1" bandRow="1">
                <a:tableStyleId>{2D5ABB26-0587-4C30-8999-92F81FD0307C}</a:tableStyleId>
              </a:tblPr>
              <a:tblGrid>
                <a:gridCol w="1066800">
                  <a:extLst>
                    <a:ext uri="{9D8B030D-6E8A-4147-A177-3AD203B41FA5}">
                      <a16:colId xmlns:a16="http://schemas.microsoft.com/office/drawing/2014/main" val="20000"/>
                    </a:ext>
                  </a:extLst>
                </a:gridCol>
              </a:tblGrid>
              <a:tr h="114300">
                <a:tc>
                  <a:txBody>
                    <a:bodyPr/>
                    <a:lstStyle/>
                    <a:p>
                      <a:pPr>
                        <a:lnSpc>
                          <a:spcPct val="100000"/>
                        </a:lnSpc>
                      </a:pPr>
                      <a:endParaRPr sz="6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CCEBFF"/>
                    </a:solidFill>
                  </a:tcPr>
                </a:tc>
                <a:extLst>
                  <a:ext uri="{0D108BD9-81ED-4DB2-BD59-A6C34878D82A}">
                    <a16:rowId xmlns:a16="http://schemas.microsoft.com/office/drawing/2014/main" val="10000"/>
                  </a:ext>
                </a:extLst>
              </a:tr>
              <a:tr h="114300">
                <a:tc>
                  <a:txBody>
                    <a:bodyPr/>
                    <a:lstStyle/>
                    <a:p>
                      <a:pPr marL="153035">
                        <a:lnSpc>
                          <a:spcPts val="800"/>
                        </a:lnSpc>
                      </a:pPr>
                      <a:r>
                        <a:rPr sz="800" b="1" spc="-5" dirty="0">
                          <a:latin typeface="Arial"/>
                          <a:cs typeface="Arial"/>
                        </a:rPr>
                        <a:t>Uncached</a:t>
                      </a:r>
                      <a:r>
                        <a:rPr sz="800" b="1" spc="-15" dirty="0">
                          <a:latin typeface="Arial"/>
                          <a:cs typeface="Arial"/>
                        </a:rPr>
                        <a:t> </a:t>
                      </a:r>
                      <a:r>
                        <a:rPr sz="800" b="1" dirty="0">
                          <a:latin typeface="Arial"/>
                          <a:cs typeface="Arial"/>
                        </a:rPr>
                        <a:t>Page</a:t>
                      </a:r>
                      <a:endParaRPr sz="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1"/>
                  </a:ext>
                </a:extLst>
              </a:tr>
              <a:tr h="114300">
                <a:tc>
                  <a:txBody>
                    <a:bodyPr/>
                    <a:lstStyle/>
                    <a:p>
                      <a:pPr>
                        <a:lnSpc>
                          <a:spcPct val="100000"/>
                        </a:lnSpc>
                      </a:pPr>
                      <a:endParaRPr sz="6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2"/>
                  </a:ext>
                </a:extLst>
              </a:tr>
              <a:tr h="111251">
                <a:tc>
                  <a:txBody>
                    <a:bodyPr/>
                    <a:lstStyle/>
                    <a:p>
                      <a:pPr>
                        <a:lnSpc>
                          <a:spcPct val="100000"/>
                        </a:lnSpc>
                      </a:pPr>
                      <a:endParaRPr sz="5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3"/>
                  </a:ext>
                </a:extLst>
              </a:tr>
              <a:tr h="111251">
                <a:tc>
                  <a:txBody>
                    <a:bodyPr/>
                    <a:lstStyle/>
                    <a:p>
                      <a:pPr>
                        <a:lnSpc>
                          <a:spcPct val="100000"/>
                        </a:lnSpc>
                      </a:pPr>
                      <a:endParaRPr sz="5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4"/>
                  </a:ext>
                </a:extLst>
              </a:tr>
              <a:tr h="114300">
                <a:tc>
                  <a:txBody>
                    <a:bodyPr/>
                    <a:lstStyle/>
                    <a:p>
                      <a:pPr>
                        <a:lnSpc>
                          <a:spcPct val="100000"/>
                        </a:lnSpc>
                      </a:pPr>
                      <a:endParaRPr sz="6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5"/>
                  </a:ext>
                </a:extLst>
              </a:tr>
              <a:tr h="114300">
                <a:tc>
                  <a:txBody>
                    <a:bodyPr/>
                    <a:lstStyle/>
                    <a:p>
                      <a:pPr>
                        <a:lnSpc>
                          <a:spcPct val="100000"/>
                        </a:lnSpc>
                      </a:pPr>
                      <a:endParaRPr sz="6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CCEBFF"/>
                    </a:solidFill>
                  </a:tcPr>
                </a:tc>
                <a:extLst>
                  <a:ext uri="{0D108BD9-81ED-4DB2-BD59-A6C34878D82A}">
                    <a16:rowId xmlns:a16="http://schemas.microsoft.com/office/drawing/2014/main" val="10006"/>
                  </a:ext>
                </a:extLst>
              </a:tr>
              <a:tr h="427481">
                <a:tc>
                  <a:txBody>
                    <a:bodyPr/>
                    <a:lstStyle/>
                    <a:p>
                      <a:pPr>
                        <a:lnSpc>
                          <a:spcPct val="100000"/>
                        </a:lnSpc>
                      </a:pPr>
                      <a:endParaRPr sz="12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7"/>
                  </a:ext>
                </a:extLst>
              </a:tr>
              <a:tr h="112013">
                <a:tc>
                  <a:txBody>
                    <a:bodyPr/>
                    <a:lstStyle/>
                    <a:p>
                      <a:pPr>
                        <a:lnSpc>
                          <a:spcPct val="100000"/>
                        </a:lnSpc>
                      </a:pPr>
                      <a:endParaRPr sz="5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8"/>
                  </a:ext>
                </a:extLst>
              </a:tr>
            </a:tbl>
          </a:graphicData>
        </a:graphic>
      </p:graphicFrame>
      <p:sp>
        <p:nvSpPr>
          <p:cNvPr id="27" name="object 27"/>
          <p:cNvSpPr/>
          <p:nvPr/>
        </p:nvSpPr>
        <p:spPr>
          <a:xfrm>
            <a:off x="6172961" y="2547366"/>
            <a:ext cx="1066800" cy="429895"/>
          </a:xfrm>
          <a:custGeom>
            <a:avLst/>
            <a:gdLst/>
            <a:ahLst/>
            <a:cxnLst/>
            <a:rect l="l" t="t" r="r" b="b"/>
            <a:pathLst>
              <a:path w="1066800" h="429894">
                <a:moveTo>
                  <a:pt x="1066799" y="0"/>
                </a:moveTo>
                <a:lnTo>
                  <a:pt x="0" y="0"/>
                </a:lnTo>
                <a:lnTo>
                  <a:pt x="0" y="429767"/>
                </a:lnTo>
                <a:lnTo>
                  <a:pt x="1066799" y="429767"/>
                </a:lnTo>
                <a:lnTo>
                  <a:pt x="1066799" y="0"/>
                </a:lnTo>
                <a:close/>
              </a:path>
            </a:pathLst>
          </a:custGeom>
          <a:solidFill>
            <a:srgbClr val="FFFFFF"/>
          </a:solidFill>
        </p:spPr>
        <p:txBody>
          <a:bodyPr wrap="square" lIns="0" tIns="0" rIns="0" bIns="0" rtlCol="0"/>
          <a:lstStyle/>
          <a:p>
            <a:endParaRPr/>
          </a:p>
        </p:txBody>
      </p:sp>
      <p:graphicFrame>
        <p:nvGraphicFramePr>
          <p:cNvPr id="28" name="object 28"/>
          <p:cNvGraphicFramePr>
            <a:graphicFrameLocks noGrp="1"/>
          </p:cNvGraphicFramePr>
          <p:nvPr/>
        </p:nvGraphicFramePr>
        <p:xfrm>
          <a:off x="6156959" y="3262884"/>
          <a:ext cx="1066800" cy="1333497"/>
        </p:xfrm>
        <a:graphic>
          <a:graphicData uri="http://schemas.openxmlformats.org/drawingml/2006/table">
            <a:tbl>
              <a:tblPr firstRow="1" bandRow="1">
                <a:tableStyleId>{2D5ABB26-0587-4C30-8999-92F81FD0307C}</a:tableStyleId>
              </a:tblPr>
              <a:tblGrid>
                <a:gridCol w="1066800">
                  <a:extLst>
                    <a:ext uri="{9D8B030D-6E8A-4147-A177-3AD203B41FA5}">
                      <a16:colId xmlns:a16="http://schemas.microsoft.com/office/drawing/2014/main" val="20000"/>
                    </a:ext>
                  </a:extLst>
                </a:gridCol>
              </a:tblGrid>
              <a:tr h="114300">
                <a:tc>
                  <a:txBody>
                    <a:bodyPr/>
                    <a:lstStyle/>
                    <a:p>
                      <a:pPr>
                        <a:lnSpc>
                          <a:spcPct val="100000"/>
                        </a:lnSpc>
                      </a:pPr>
                      <a:endParaRPr sz="6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CCEBFF"/>
                    </a:solidFill>
                  </a:tcPr>
                </a:tc>
                <a:extLst>
                  <a:ext uri="{0D108BD9-81ED-4DB2-BD59-A6C34878D82A}">
                    <a16:rowId xmlns:a16="http://schemas.microsoft.com/office/drawing/2014/main" val="10000"/>
                  </a:ext>
                </a:extLst>
              </a:tr>
              <a:tr h="114300">
                <a:tc>
                  <a:txBody>
                    <a:bodyPr/>
                    <a:lstStyle/>
                    <a:p>
                      <a:pPr>
                        <a:lnSpc>
                          <a:spcPct val="100000"/>
                        </a:lnSpc>
                      </a:pPr>
                      <a:endParaRPr sz="6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CCEBFF"/>
                    </a:solidFill>
                  </a:tcPr>
                </a:tc>
                <a:extLst>
                  <a:ext uri="{0D108BD9-81ED-4DB2-BD59-A6C34878D82A}">
                    <a16:rowId xmlns:a16="http://schemas.microsoft.com/office/drawing/2014/main" val="10001"/>
                  </a:ext>
                </a:extLst>
              </a:tr>
              <a:tr h="114300">
                <a:tc>
                  <a:txBody>
                    <a:bodyPr/>
                    <a:lstStyle/>
                    <a:p>
                      <a:pPr>
                        <a:lnSpc>
                          <a:spcPct val="100000"/>
                        </a:lnSpc>
                      </a:pPr>
                      <a:endParaRPr sz="6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2"/>
                  </a:ext>
                </a:extLst>
              </a:tr>
              <a:tr h="111251">
                <a:tc>
                  <a:txBody>
                    <a:bodyPr/>
                    <a:lstStyle/>
                    <a:p>
                      <a:pPr>
                        <a:lnSpc>
                          <a:spcPct val="100000"/>
                        </a:lnSpc>
                      </a:pPr>
                      <a:endParaRPr sz="5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3"/>
                  </a:ext>
                </a:extLst>
              </a:tr>
              <a:tr h="111252">
                <a:tc>
                  <a:txBody>
                    <a:bodyPr/>
                    <a:lstStyle/>
                    <a:p>
                      <a:pPr>
                        <a:lnSpc>
                          <a:spcPct val="100000"/>
                        </a:lnSpc>
                      </a:pPr>
                      <a:endParaRPr sz="5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4"/>
                  </a:ext>
                </a:extLst>
              </a:tr>
              <a:tr h="114300">
                <a:tc>
                  <a:txBody>
                    <a:bodyPr/>
                    <a:lstStyle/>
                    <a:p>
                      <a:pPr>
                        <a:lnSpc>
                          <a:spcPct val="100000"/>
                        </a:lnSpc>
                      </a:pPr>
                      <a:endParaRPr sz="6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5"/>
                  </a:ext>
                </a:extLst>
              </a:tr>
              <a:tr h="114299">
                <a:tc>
                  <a:txBody>
                    <a:bodyPr/>
                    <a:lstStyle/>
                    <a:p>
                      <a:pPr marL="153035">
                        <a:lnSpc>
                          <a:spcPts val="800"/>
                        </a:lnSpc>
                      </a:pPr>
                      <a:r>
                        <a:rPr sz="800" b="1" spc="-5" dirty="0">
                          <a:latin typeface="Arial"/>
                          <a:cs typeface="Arial"/>
                        </a:rPr>
                        <a:t>Uncached</a:t>
                      </a:r>
                      <a:r>
                        <a:rPr sz="800" b="1" spc="-15" dirty="0">
                          <a:latin typeface="Arial"/>
                          <a:cs typeface="Arial"/>
                        </a:rPr>
                        <a:t> </a:t>
                      </a:r>
                      <a:r>
                        <a:rPr sz="800" b="1" dirty="0">
                          <a:latin typeface="Arial"/>
                          <a:cs typeface="Arial"/>
                        </a:rPr>
                        <a:t>Page</a:t>
                      </a:r>
                      <a:endParaRPr sz="800">
                        <a:latin typeface="Arial"/>
                        <a:cs typeface="Arial"/>
                      </a:endParaRPr>
                    </a:p>
                  </a:txBody>
                  <a:tcPr marL="0" marR="0" marT="0" marB="0">
                    <a:lnL w="38100">
                      <a:solidFill>
                        <a:srgbClr val="000000"/>
                      </a:solidFill>
                      <a:prstDash val="solid"/>
                    </a:lnL>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6"/>
                  </a:ext>
                </a:extLst>
              </a:tr>
              <a:tr h="427482">
                <a:tc>
                  <a:txBody>
                    <a:bodyPr/>
                    <a:lstStyle/>
                    <a:p>
                      <a:pPr>
                        <a:lnSpc>
                          <a:spcPct val="100000"/>
                        </a:lnSpc>
                      </a:pPr>
                      <a:endParaRPr sz="1200">
                        <a:latin typeface="Times New Roman"/>
                        <a:cs typeface="Times New Roman"/>
                      </a:endParaRPr>
                    </a:p>
                  </a:txBody>
                  <a:tcPr marL="0" marR="0" marT="0" marB="0">
                    <a:lnL w="38100">
                      <a:solidFill>
                        <a:srgbClr val="000000"/>
                      </a:solidFill>
                      <a:prstDash val="solid"/>
                    </a:lnL>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7"/>
                  </a:ext>
                </a:extLst>
              </a:tr>
              <a:tr h="112013">
                <a:tc>
                  <a:txBody>
                    <a:bodyPr/>
                    <a:lstStyle/>
                    <a:p>
                      <a:pPr>
                        <a:lnSpc>
                          <a:spcPct val="100000"/>
                        </a:lnSpc>
                      </a:pPr>
                      <a:endParaRPr sz="500">
                        <a:latin typeface="Times New Roman"/>
                        <a:cs typeface="Times New Roman"/>
                      </a:endParaRPr>
                    </a:p>
                  </a:txBody>
                  <a:tcPr marL="0" marR="0" marT="0" marB="0">
                    <a:lnL w="38100">
                      <a:solidFill>
                        <a:srgbClr val="000000"/>
                      </a:solidFill>
                      <a:prstDash val="solid"/>
                    </a:lnL>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8"/>
                  </a:ext>
                </a:extLst>
              </a:tr>
            </a:tbl>
          </a:graphicData>
        </a:graphic>
      </p:graphicFrame>
      <p:sp>
        <p:nvSpPr>
          <p:cNvPr id="29" name="object 29"/>
          <p:cNvSpPr/>
          <p:nvPr/>
        </p:nvSpPr>
        <p:spPr>
          <a:xfrm>
            <a:off x="6171438" y="4071365"/>
            <a:ext cx="1066800" cy="429895"/>
          </a:xfrm>
          <a:custGeom>
            <a:avLst/>
            <a:gdLst/>
            <a:ahLst/>
            <a:cxnLst/>
            <a:rect l="l" t="t" r="r" b="b"/>
            <a:pathLst>
              <a:path w="1066800" h="429895">
                <a:moveTo>
                  <a:pt x="1066800" y="0"/>
                </a:moveTo>
                <a:lnTo>
                  <a:pt x="0" y="0"/>
                </a:lnTo>
                <a:lnTo>
                  <a:pt x="0" y="429768"/>
                </a:lnTo>
                <a:lnTo>
                  <a:pt x="1066800" y="429768"/>
                </a:lnTo>
                <a:lnTo>
                  <a:pt x="1066800" y="0"/>
                </a:lnTo>
                <a:close/>
              </a:path>
            </a:pathLst>
          </a:custGeom>
          <a:solidFill>
            <a:srgbClr val="FFFFFF"/>
          </a:solidFill>
        </p:spPr>
        <p:txBody>
          <a:bodyPr wrap="square" lIns="0" tIns="0" rIns="0" bIns="0" rtlCol="0"/>
          <a:lstStyle/>
          <a:p>
            <a:endParaRPr/>
          </a:p>
        </p:txBody>
      </p:sp>
      <p:graphicFrame>
        <p:nvGraphicFramePr>
          <p:cNvPr id="30" name="object 30"/>
          <p:cNvGraphicFramePr>
            <a:graphicFrameLocks noGrp="1"/>
          </p:cNvGraphicFramePr>
          <p:nvPr/>
        </p:nvGraphicFramePr>
        <p:xfrm>
          <a:off x="6129528" y="5244084"/>
          <a:ext cx="1066800" cy="1333498"/>
        </p:xfrm>
        <a:graphic>
          <a:graphicData uri="http://schemas.openxmlformats.org/drawingml/2006/table">
            <a:tbl>
              <a:tblPr firstRow="1" bandRow="1">
                <a:tableStyleId>{2D5ABB26-0587-4C30-8999-92F81FD0307C}</a:tableStyleId>
              </a:tblPr>
              <a:tblGrid>
                <a:gridCol w="1066800">
                  <a:extLst>
                    <a:ext uri="{9D8B030D-6E8A-4147-A177-3AD203B41FA5}">
                      <a16:colId xmlns:a16="http://schemas.microsoft.com/office/drawing/2014/main" val="20000"/>
                    </a:ext>
                  </a:extLst>
                </a:gridCol>
              </a:tblGrid>
              <a:tr h="114300">
                <a:tc>
                  <a:txBody>
                    <a:bodyPr/>
                    <a:lstStyle/>
                    <a:p>
                      <a:pPr>
                        <a:lnSpc>
                          <a:spcPct val="100000"/>
                        </a:lnSpc>
                      </a:pPr>
                      <a:endParaRPr sz="6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CCEBFF"/>
                    </a:solidFill>
                  </a:tcPr>
                </a:tc>
                <a:extLst>
                  <a:ext uri="{0D108BD9-81ED-4DB2-BD59-A6C34878D82A}">
                    <a16:rowId xmlns:a16="http://schemas.microsoft.com/office/drawing/2014/main" val="10000"/>
                  </a:ext>
                </a:extLst>
              </a:tr>
              <a:tr h="114300">
                <a:tc>
                  <a:txBody>
                    <a:bodyPr/>
                    <a:lstStyle/>
                    <a:p>
                      <a:pPr>
                        <a:lnSpc>
                          <a:spcPct val="100000"/>
                        </a:lnSpc>
                      </a:pPr>
                      <a:endParaRPr sz="6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CCEBFF"/>
                    </a:solidFill>
                  </a:tcPr>
                </a:tc>
                <a:extLst>
                  <a:ext uri="{0D108BD9-81ED-4DB2-BD59-A6C34878D82A}">
                    <a16:rowId xmlns:a16="http://schemas.microsoft.com/office/drawing/2014/main" val="10001"/>
                  </a:ext>
                </a:extLst>
              </a:tr>
              <a:tr h="114300">
                <a:tc>
                  <a:txBody>
                    <a:bodyPr/>
                    <a:lstStyle/>
                    <a:p>
                      <a:pPr>
                        <a:lnSpc>
                          <a:spcPct val="100000"/>
                        </a:lnSpc>
                      </a:pPr>
                      <a:endParaRPr sz="6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2"/>
                  </a:ext>
                </a:extLst>
              </a:tr>
              <a:tr h="111251">
                <a:tc>
                  <a:txBody>
                    <a:bodyPr/>
                    <a:lstStyle/>
                    <a:p>
                      <a:pPr>
                        <a:lnSpc>
                          <a:spcPct val="100000"/>
                        </a:lnSpc>
                      </a:pPr>
                      <a:endParaRPr sz="5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3"/>
                  </a:ext>
                </a:extLst>
              </a:tr>
              <a:tr h="111252">
                <a:tc>
                  <a:txBody>
                    <a:bodyPr/>
                    <a:lstStyle/>
                    <a:p>
                      <a:pPr algn="ctr">
                        <a:lnSpc>
                          <a:spcPts val="775"/>
                        </a:lnSpc>
                      </a:pPr>
                      <a:r>
                        <a:rPr sz="800" b="1" spc="-5" dirty="0">
                          <a:latin typeface="Arial"/>
                          <a:cs typeface="Arial"/>
                        </a:rPr>
                        <a:t>Uncached</a:t>
                      </a:r>
                      <a:r>
                        <a:rPr sz="800" b="1" spc="-15" dirty="0">
                          <a:latin typeface="Arial"/>
                          <a:cs typeface="Arial"/>
                        </a:rPr>
                        <a:t> </a:t>
                      </a:r>
                      <a:r>
                        <a:rPr sz="800" b="1" dirty="0">
                          <a:latin typeface="Arial"/>
                          <a:cs typeface="Arial"/>
                        </a:rPr>
                        <a:t>Page</a:t>
                      </a:r>
                      <a:endParaRPr sz="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4"/>
                  </a:ext>
                </a:extLst>
              </a:tr>
              <a:tr h="114300">
                <a:tc>
                  <a:txBody>
                    <a:bodyPr/>
                    <a:lstStyle/>
                    <a:p>
                      <a:pPr algn="ctr">
                        <a:lnSpc>
                          <a:spcPts val="800"/>
                        </a:lnSpc>
                      </a:pPr>
                      <a:r>
                        <a:rPr sz="800" b="1" spc="-5" dirty="0">
                          <a:latin typeface="Arial"/>
                          <a:cs typeface="Arial"/>
                        </a:rPr>
                        <a:t>Uncached</a:t>
                      </a:r>
                      <a:r>
                        <a:rPr sz="800" b="1" spc="-15" dirty="0">
                          <a:latin typeface="Arial"/>
                          <a:cs typeface="Arial"/>
                        </a:rPr>
                        <a:t> </a:t>
                      </a:r>
                      <a:r>
                        <a:rPr sz="800" b="1" dirty="0">
                          <a:latin typeface="Arial"/>
                          <a:cs typeface="Arial"/>
                        </a:rPr>
                        <a:t>Page</a:t>
                      </a:r>
                      <a:endParaRPr sz="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5"/>
                  </a:ext>
                </a:extLst>
              </a:tr>
              <a:tr h="114300">
                <a:tc>
                  <a:txBody>
                    <a:bodyPr/>
                    <a:lstStyle/>
                    <a:p>
                      <a:pPr algn="ctr">
                        <a:lnSpc>
                          <a:spcPts val="800"/>
                        </a:lnSpc>
                      </a:pPr>
                      <a:r>
                        <a:rPr sz="800" b="1" spc="-5" dirty="0">
                          <a:latin typeface="Arial"/>
                          <a:cs typeface="Arial"/>
                        </a:rPr>
                        <a:t>Uncached</a:t>
                      </a:r>
                      <a:r>
                        <a:rPr sz="800" b="1" spc="-15" dirty="0">
                          <a:latin typeface="Arial"/>
                          <a:cs typeface="Arial"/>
                        </a:rPr>
                        <a:t> </a:t>
                      </a:r>
                      <a:r>
                        <a:rPr sz="800" b="1" dirty="0">
                          <a:latin typeface="Arial"/>
                          <a:cs typeface="Arial"/>
                        </a:rPr>
                        <a:t>Page</a:t>
                      </a:r>
                      <a:endParaRPr sz="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6"/>
                  </a:ext>
                </a:extLst>
              </a:tr>
              <a:tr h="427482">
                <a:tc>
                  <a:txBody>
                    <a:bodyPr/>
                    <a:lstStyle/>
                    <a:p>
                      <a:pPr>
                        <a:lnSpc>
                          <a:spcPct val="100000"/>
                        </a:lnSpc>
                      </a:pPr>
                      <a:endParaRPr sz="12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7"/>
                  </a:ext>
                </a:extLst>
              </a:tr>
              <a:tr h="112013">
                <a:tc>
                  <a:txBody>
                    <a:bodyPr/>
                    <a:lstStyle/>
                    <a:p>
                      <a:pPr algn="ctr">
                        <a:lnSpc>
                          <a:spcPts val="780"/>
                        </a:lnSpc>
                      </a:pPr>
                      <a:r>
                        <a:rPr sz="800" b="1" spc="-5" dirty="0">
                          <a:latin typeface="Arial"/>
                          <a:cs typeface="Arial"/>
                        </a:rPr>
                        <a:t>Uncached</a:t>
                      </a:r>
                      <a:r>
                        <a:rPr sz="800" b="1" spc="-15" dirty="0">
                          <a:latin typeface="Arial"/>
                          <a:cs typeface="Arial"/>
                        </a:rPr>
                        <a:t> </a:t>
                      </a:r>
                      <a:r>
                        <a:rPr sz="800" b="1" dirty="0">
                          <a:latin typeface="Arial"/>
                          <a:cs typeface="Arial"/>
                        </a:rPr>
                        <a:t>Page</a:t>
                      </a:r>
                      <a:endParaRPr sz="8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8"/>
                  </a:ext>
                </a:extLst>
              </a:tr>
            </a:tbl>
          </a:graphicData>
        </a:graphic>
      </p:graphicFrame>
      <p:sp>
        <p:nvSpPr>
          <p:cNvPr id="31" name="object 31"/>
          <p:cNvSpPr/>
          <p:nvPr/>
        </p:nvSpPr>
        <p:spPr>
          <a:xfrm>
            <a:off x="6144005" y="6052565"/>
            <a:ext cx="1066800" cy="429895"/>
          </a:xfrm>
          <a:custGeom>
            <a:avLst/>
            <a:gdLst/>
            <a:ahLst/>
            <a:cxnLst/>
            <a:rect l="l" t="t" r="r" b="b"/>
            <a:pathLst>
              <a:path w="1066800" h="429895">
                <a:moveTo>
                  <a:pt x="1066800" y="0"/>
                </a:moveTo>
                <a:lnTo>
                  <a:pt x="0" y="0"/>
                </a:lnTo>
                <a:lnTo>
                  <a:pt x="0" y="429768"/>
                </a:lnTo>
                <a:lnTo>
                  <a:pt x="1066800" y="429768"/>
                </a:lnTo>
                <a:lnTo>
                  <a:pt x="1066800" y="0"/>
                </a:lnTo>
                <a:close/>
              </a:path>
            </a:pathLst>
          </a:custGeom>
          <a:solidFill>
            <a:srgbClr val="FFFFFF"/>
          </a:solidFill>
        </p:spPr>
        <p:txBody>
          <a:bodyPr wrap="square" lIns="0" tIns="0" rIns="0" bIns="0" rtlCol="0"/>
          <a:lstStyle/>
          <a:p>
            <a:endParaRPr/>
          </a:p>
        </p:txBody>
      </p:sp>
      <p:sp>
        <p:nvSpPr>
          <p:cNvPr id="32" name="object 32"/>
          <p:cNvSpPr txBox="1"/>
          <p:nvPr/>
        </p:nvSpPr>
        <p:spPr>
          <a:xfrm>
            <a:off x="3031363" y="3459860"/>
            <a:ext cx="89535" cy="436880"/>
          </a:xfrm>
          <a:prstGeom prst="rect">
            <a:avLst/>
          </a:prstGeom>
        </p:spPr>
        <p:txBody>
          <a:bodyPr vert="horz" wrap="square" lIns="0" tIns="12700" rIns="0" bIns="0" rtlCol="0">
            <a:spAutoFit/>
          </a:bodyPr>
          <a:lstStyle/>
          <a:p>
            <a:pPr marL="12700">
              <a:lnSpc>
                <a:spcPct val="100000"/>
              </a:lnSpc>
              <a:spcBef>
                <a:spcPts val="100"/>
              </a:spcBef>
            </a:pPr>
            <a:r>
              <a:rPr sz="900" spc="-5" dirty="0">
                <a:latin typeface="Arial"/>
                <a:cs typeface="Arial"/>
              </a:rPr>
              <a:t>0</a:t>
            </a:r>
            <a:endParaRPr sz="900">
              <a:latin typeface="Arial"/>
              <a:cs typeface="Arial"/>
            </a:endParaRPr>
          </a:p>
          <a:p>
            <a:pPr marL="12700">
              <a:lnSpc>
                <a:spcPct val="100000"/>
              </a:lnSpc>
            </a:pPr>
            <a:r>
              <a:rPr sz="900" spc="-5" dirty="0">
                <a:latin typeface="Arial"/>
                <a:cs typeface="Arial"/>
              </a:rPr>
              <a:t>1</a:t>
            </a:r>
            <a:endParaRPr sz="900">
              <a:latin typeface="Arial"/>
              <a:cs typeface="Arial"/>
            </a:endParaRPr>
          </a:p>
          <a:p>
            <a:pPr marL="12700">
              <a:lnSpc>
                <a:spcPct val="100000"/>
              </a:lnSpc>
            </a:pPr>
            <a:r>
              <a:rPr sz="900" spc="-5" dirty="0">
                <a:latin typeface="Arial"/>
                <a:cs typeface="Arial"/>
              </a:rPr>
              <a:t>2</a:t>
            </a:r>
            <a:endParaRPr sz="900">
              <a:latin typeface="Arial"/>
              <a:cs typeface="Arial"/>
            </a:endParaRPr>
          </a:p>
        </p:txBody>
      </p:sp>
      <p:sp>
        <p:nvSpPr>
          <p:cNvPr id="33" name="object 33"/>
          <p:cNvSpPr txBox="1"/>
          <p:nvPr/>
        </p:nvSpPr>
        <p:spPr>
          <a:xfrm>
            <a:off x="2839339" y="4282820"/>
            <a:ext cx="281940"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Arial"/>
                <a:cs typeface="Arial"/>
              </a:rPr>
              <a:t>1023</a:t>
            </a:r>
            <a:endParaRPr sz="900">
              <a:latin typeface="Arial"/>
              <a:cs typeface="Arial"/>
            </a:endParaRPr>
          </a:p>
        </p:txBody>
      </p:sp>
      <p:sp>
        <p:nvSpPr>
          <p:cNvPr id="34" name="object 34"/>
          <p:cNvSpPr txBox="1"/>
          <p:nvPr/>
        </p:nvSpPr>
        <p:spPr>
          <a:xfrm>
            <a:off x="6003416" y="1758441"/>
            <a:ext cx="89535" cy="436880"/>
          </a:xfrm>
          <a:prstGeom prst="rect">
            <a:avLst/>
          </a:prstGeom>
        </p:spPr>
        <p:txBody>
          <a:bodyPr vert="horz" wrap="square" lIns="0" tIns="12700" rIns="0" bIns="0" rtlCol="0">
            <a:spAutoFit/>
          </a:bodyPr>
          <a:lstStyle/>
          <a:p>
            <a:pPr marL="12700">
              <a:lnSpc>
                <a:spcPct val="100000"/>
              </a:lnSpc>
              <a:spcBef>
                <a:spcPts val="100"/>
              </a:spcBef>
            </a:pPr>
            <a:r>
              <a:rPr sz="900" spc="-5" dirty="0">
                <a:latin typeface="Arial"/>
                <a:cs typeface="Arial"/>
              </a:rPr>
              <a:t>0</a:t>
            </a:r>
            <a:endParaRPr sz="900">
              <a:latin typeface="Arial"/>
              <a:cs typeface="Arial"/>
            </a:endParaRPr>
          </a:p>
          <a:p>
            <a:pPr marL="12700">
              <a:lnSpc>
                <a:spcPct val="100000"/>
              </a:lnSpc>
            </a:pPr>
            <a:r>
              <a:rPr sz="900" spc="-5" dirty="0">
                <a:latin typeface="Arial"/>
                <a:cs typeface="Arial"/>
              </a:rPr>
              <a:t>1</a:t>
            </a:r>
            <a:endParaRPr sz="900">
              <a:latin typeface="Arial"/>
              <a:cs typeface="Arial"/>
            </a:endParaRPr>
          </a:p>
          <a:p>
            <a:pPr marL="12700">
              <a:lnSpc>
                <a:spcPct val="100000"/>
              </a:lnSpc>
            </a:pPr>
            <a:r>
              <a:rPr sz="900" spc="-5" dirty="0">
                <a:latin typeface="Arial"/>
                <a:cs typeface="Arial"/>
              </a:rPr>
              <a:t>2</a:t>
            </a:r>
            <a:endParaRPr sz="900">
              <a:latin typeface="Arial"/>
              <a:cs typeface="Arial"/>
            </a:endParaRPr>
          </a:p>
        </p:txBody>
      </p:sp>
      <p:sp>
        <p:nvSpPr>
          <p:cNvPr id="35" name="object 35"/>
          <p:cNvSpPr txBox="1"/>
          <p:nvPr/>
        </p:nvSpPr>
        <p:spPr>
          <a:xfrm>
            <a:off x="5811392" y="2924683"/>
            <a:ext cx="281940"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Arial"/>
                <a:cs typeface="Arial"/>
              </a:rPr>
              <a:t>1023</a:t>
            </a:r>
            <a:endParaRPr sz="900">
              <a:latin typeface="Arial"/>
              <a:cs typeface="Arial"/>
            </a:endParaRPr>
          </a:p>
        </p:txBody>
      </p:sp>
      <p:sp>
        <p:nvSpPr>
          <p:cNvPr id="36" name="object 36"/>
          <p:cNvSpPr txBox="1"/>
          <p:nvPr/>
        </p:nvSpPr>
        <p:spPr>
          <a:xfrm>
            <a:off x="6009259" y="3293745"/>
            <a:ext cx="89535" cy="436880"/>
          </a:xfrm>
          <a:prstGeom prst="rect">
            <a:avLst/>
          </a:prstGeom>
        </p:spPr>
        <p:txBody>
          <a:bodyPr vert="horz" wrap="square" lIns="0" tIns="12700" rIns="0" bIns="0" rtlCol="0">
            <a:spAutoFit/>
          </a:bodyPr>
          <a:lstStyle/>
          <a:p>
            <a:pPr marL="12700">
              <a:lnSpc>
                <a:spcPct val="100000"/>
              </a:lnSpc>
              <a:spcBef>
                <a:spcPts val="100"/>
              </a:spcBef>
            </a:pPr>
            <a:r>
              <a:rPr sz="900" spc="-5" dirty="0">
                <a:latin typeface="Arial"/>
                <a:cs typeface="Arial"/>
              </a:rPr>
              <a:t>0</a:t>
            </a:r>
            <a:endParaRPr sz="900">
              <a:latin typeface="Arial"/>
              <a:cs typeface="Arial"/>
            </a:endParaRPr>
          </a:p>
          <a:p>
            <a:pPr marL="12700">
              <a:lnSpc>
                <a:spcPct val="100000"/>
              </a:lnSpc>
            </a:pPr>
            <a:r>
              <a:rPr sz="900" spc="-5" dirty="0">
                <a:latin typeface="Arial"/>
                <a:cs typeface="Arial"/>
              </a:rPr>
              <a:t>1</a:t>
            </a:r>
            <a:endParaRPr sz="900">
              <a:latin typeface="Arial"/>
              <a:cs typeface="Arial"/>
            </a:endParaRPr>
          </a:p>
          <a:p>
            <a:pPr marL="12700">
              <a:lnSpc>
                <a:spcPct val="100000"/>
              </a:lnSpc>
            </a:pPr>
            <a:r>
              <a:rPr sz="900" spc="-5" dirty="0">
                <a:latin typeface="Arial"/>
                <a:cs typeface="Arial"/>
              </a:rPr>
              <a:t>2</a:t>
            </a:r>
            <a:endParaRPr sz="900">
              <a:latin typeface="Arial"/>
              <a:cs typeface="Arial"/>
            </a:endParaRPr>
          </a:p>
        </p:txBody>
      </p:sp>
      <p:sp>
        <p:nvSpPr>
          <p:cNvPr id="37" name="object 37"/>
          <p:cNvSpPr txBox="1"/>
          <p:nvPr/>
        </p:nvSpPr>
        <p:spPr>
          <a:xfrm>
            <a:off x="5816853" y="4459985"/>
            <a:ext cx="281940"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Arial"/>
                <a:cs typeface="Arial"/>
              </a:rPr>
              <a:t>1023</a:t>
            </a:r>
            <a:endParaRPr sz="900">
              <a:latin typeface="Arial"/>
              <a:cs typeface="Arial"/>
            </a:endParaRPr>
          </a:p>
        </p:txBody>
      </p:sp>
      <p:sp>
        <p:nvSpPr>
          <p:cNvPr id="38" name="object 38"/>
          <p:cNvSpPr txBox="1"/>
          <p:nvPr/>
        </p:nvSpPr>
        <p:spPr>
          <a:xfrm>
            <a:off x="5974460" y="5226177"/>
            <a:ext cx="89535" cy="437515"/>
          </a:xfrm>
          <a:prstGeom prst="rect">
            <a:avLst/>
          </a:prstGeom>
        </p:spPr>
        <p:txBody>
          <a:bodyPr vert="horz" wrap="square" lIns="0" tIns="12700" rIns="0" bIns="0" rtlCol="0">
            <a:spAutoFit/>
          </a:bodyPr>
          <a:lstStyle/>
          <a:p>
            <a:pPr marL="12700">
              <a:lnSpc>
                <a:spcPct val="100000"/>
              </a:lnSpc>
              <a:spcBef>
                <a:spcPts val="100"/>
              </a:spcBef>
            </a:pPr>
            <a:r>
              <a:rPr sz="900" spc="-5" dirty="0">
                <a:latin typeface="Arial"/>
                <a:cs typeface="Arial"/>
              </a:rPr>
              <a:t>0</a:t>
            </a:r>
            <a:endParaRPr sz="900">
              <a:latin typeface="Arial"/>
              <a:cs typeface="Arial"/>
            </a:endParaRPr>
          </a:p>
          <a:p>
            <a:pPr marL="12700">
              <a:lnSpc>
                <a:spcPct val="100000"/>
              </a:lnSpc>
            </a:pPr>
            <a:r>
              <a:rPr sz="900" spc="-5" dirty="0">
                <a:latin typeface="Arial"/>
                <a:cs typeface="Arial"/>
              </a:rPr>
              <a:t>1</a:t>
            </a:r>
            <a:endParaRPr sz="900">
              <a:latin typeface="Arial"/>
              <a:cs typeface="Arial"/>
            </a:endParaRPr>
          </a:p>
          <a:p>
            <a:pPr marL="12700">
              <a:lnSpc>
                <a:spcPct val="100000"/>
              </a:lnSpc>
            </a:pPr>
            <a:r>
              <a:rPr sz="900" spc="-5" dirty="0">
                <a:latin typeface="Arial"/>
                <a:cs typeface="Arial"/>
              </a:rPr>
              <a:t>2</a:t>
            </a:r>
            <a:endParaRPr sz="900">
              <a:latin typeface="Arial"/>
              <a:cs typeface="Arial"/>
            </a:endParaRPr>
          </a:p>
        </p:txBody>
      </p:sp>
      <p:sp>
        <p:nvSpPr>
          <p:cNvPr id="39" name="object 39"/>
          <p:cNvSpPr txBox="1"/>
          <p:nvPr/>
        </p:nvSpPr>
        <p:spPr>
          <a:xfrm>
            <a:off x="5782436" y="6392367"/>
            <a:ext cx="281940"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Arial"/>
                <a:cs typeface="Arial"/>
              </a:rPr>
              <a:t>1023</a:t>
            </a:r>
            <a:endParaRPr sz="900">
              <a:latin typeface="Arial"/>
              <a:cs typeface="Arial"/>
            </a:endParaRPr>
          </a:p>
        </p:txBody>
      </p:sp>
      <p:sp>
        <p:nvSpPr>
          <p:cNvPr id="40" name="object 40"/>
          <p:cNvSpPr txBox="1"/>
          <p:nvPr/>
        </p:nvSpPr>
        <p:spPr>
          <a:xfrm>
            <a:off x="347573" y="2332482"/>
            <a:ext cx="180975" cy="193675"/>
          </a:xfrm>
          <a:prstGeom prst="rect">
            <a:avLst/>
          </a:prstGeom>
        </p:spPr>
        <p:txBody>
          <a:bodyPr vert="horz" wrap="square" lIns="0" tIns="13335" rIns="0" bIns="0" rtlCol="0">
            <a:spAutoFit/>
          </a:bodyPr>
          <a:lstStyle/>
          <a:p>
            <a:pPr marL="12700">
              <a:lnSpc>
                <a:spcPct val="100000"/>
              </a:lnSpc>
              <a:spcBef>
                <a:spcPts val="105"/>
              </a:spcBef>
            </a:pPr>
            <a:r>
              <a:rPr sz="1100" spc="-5" dirty="0">
                <a:latin typeface="Arial"/>
                <a:cs typeface="Arial"/>
              </a:rPr>
              <a:t>31</a:t>
            </a:r>
            <a:endParaRPr sz="1100">
              <a:latin typeface="Arial"/>
              <a:cs typeface="Arial"/>
            </a:endParaRPr>
          </a:p>
        </p:txBody>
      </p:sp>
      <p:sp>
        <p:nvSpPr>
          <p:cNvPr id="41" name="object 41"/>
          <p:cNvSpPr txBox="1"/>
          <p:nvPr/>
        </p:nvSpPr>
        <p:spPr>
          <a:xfrm>
            <a:off x="2252852" y="2332482"/>
            <a:ext cx="561975" cy="193675"/>
          </a:xfrm>
          <a:prstGeom prst="rect">
            <a:avLst/>
          </a:prstGeom>
        </p:spPr>
        <p:txBody>
          <a:bodyPr vert="horz" wrap="square" lIns="0" tIns="13335" rIns="0" bIns="0" rtlCol="0">
            <a:spAutoFit/>
          </a:bodyPr>
          <a:lstStyle/>
          <a:p>
            <a:pPr marL="12700">
              <a:lnSpc>
                <a:spcPct val="100000"/>
              </a:lnSpc>
              <a:spcBef>
                <a:spcPts val="105"/>
              </a:spcBef>
              <a:tabLst>
                <a:tab pos="393065" algn="l"/>
              </a:tabLst>
            </a:pPr>
            <a:r>
              <a:rPr sz="1100" spc="-5" dirty="0">
                <a:latin typeface="Arial"/>
                <a:cs typeface="Arial"/>
              </a:rPr>
              <a:t>1</a:t>
            </a:r>
            <a:r>
              <a:rPr sz="1100" dirty="0">
                <a:latin typeface="Arial"/>
                <a:cs typeface="Arial"/>
              </a:rPr>
              <a:t>2	</a:t>
            </a:r>
            <a:r>
              <a:rPr sz="1100" spc="-5" dirty="0">
                <a:latin typeface="Arial"/>
                <a:cs typeface="Arial"/>
              </a:rPr>
              <a:t>11</a:t>
            </a:r>
            <a:endParaRPr sz="1100">
              <a:latin typeface="Arial"/>
              <a:cs typeface="Arial"/>
            </a:endParaRPr>
          </a:p>
        </p:txBody>
      </p:sp>
      <p:sp>
        <p:nvSpPr>
          <p:cNvPr id="42" name="object 42"/>
          <p:cNvSpPr txBox="1"/>
          <p:nvPr/>
        </p:nvSpPr>
        <p:spPr>
          <a:xfrm>
            <a:off x="3853434" y="2332482"/>
            <a:ext cx="103505" cy="193675"/>
          </a:xfrm>
          <a:prstGeom prst="rect">
            <a:avLst/>
          </a:prstGeom>
        </p:spPr>
        <p:txBody>
          <a:bodyPr vert="horz" wrap="square" lIns="0" tIns="13335" rIns="0" bIns="0" rtlCol="0">
            <a:spAutoFit/>
          </a:bodyPr>
          <a:lstStyle/>
          <a:p>
            <a:pPr marL="12700">
              <a:lnSpc>
                <a:spcPct val="100000"/>
              </a:lnSpc>
              <a:spcBef>
                <a:spcPts val="105"/>
              </a:spcBef>
            </a:pPr>
            <a:r>
              <a:rPr sz="1100" dirty="0">
                <a:latin typeface="Arial"/>
                <a:cs typeface="Arial"/>
              </a:rPr>
              <a:t>0</a:t>
            </a:r>
            <a:endParaRPr sz="1100">
              <a:latin typeface="Arial"/>
              <a:cs typeface="Arial"/>
            </a:endParaRPr>
          </a:p>
        </p:txBody>
      </p:sp>
      <p:sp>
        <p:nvSpPr>
          <p:cNvPr id="43" name="object 43"/>
          <p:cNvSpPr txBox="1"/>
          <p:nvPr/>
        </p:nvSpPr>
        <p:spPr>
          <a:xfrm>
            <a:off x="1186078" y="2332482"/>
            <a:ext cx="409575" cy="193675"/>
          </a:xfrm>
          <a:prstGeom prst="rect">
            <a:avLst/>
          </a:prstGeom>
        </p:spPr>
        <p:txBody>
          <a:bodyPr vert="horz" wrap="square" lIns="0" tIns="13335" rIns="0" bIns="0" rtlCol="0">
            <a:spAutoFit/>
          </a:bodyPr>
          <a:lstStyle/>
          <a:p>
            <a:pPr marL="12700">
              <a:lnSpc>
                <a:spcPct val="100000"/>
              </a:lnSpc>
              <a:spcBef>
                <a:spcPts val="105"/>
              </a:spcBef>
            </a:pPr>
            <a:r>
              <a:rPr sz="1100" spc="-5" dirty="0">
                <a:latin typeface="Arial"/>
                <a:cs typeface="Arial"/>
              </a:rPr>
              <a:t>22</a:t>
            </a:r>
            <a:r>
              <a:rPr sz="1100" spc="190" dirty="0">
                <a:latin typeface="Arial"/>
                <a:cs typeface="Arial"/>
              </a:rPr>
              <a:t> </a:t>
            </a:r>
            <a:r>
              <a:rPr sz="1100" spc="-5" dirty="0">
                <a:latin typeface="Arial"/>
                <a:cs typeface="Arial"/>
              </a:rPr>
              <a:t>21</a:t>
            </a:r>
            <a:endParaRPr sz="1100">
              <a:latin typeface="Arial"/>
              <a:cs typeface="Arial"/>
            </a:endParaRPr>
          </a:p>
        </p:txBody>
      </p:sp>
      <p:graphicFrame>
        <p:nvGraphicFramePr>
          <p:cNvPr id="44" name="object 44"/>
          <p:cNvGraphicFramePr>
            <a:graphicFrameLocks noGrp="1"/>
          </p:cNvGraphicFramePr>
          <p:nvPr/>
        </p:nvGraphicFramePr>
        <p:xfrm>
          <a:off x="339852" y="2542032"/>
          <a:ext cx="3810000" cy="381000"/>
        </p:xfrm>
        <a:graphic>
          <a:graphicData uri="http://schemas.openxmlformats.org/drawingml/2006/table">
            <a:tbl>
              <a:tblPr firstRow="1" bandRow="1">
                <a:tableStyleId>{2D5ABB26-0587-4C30-8999-92F81FD0307C}</a:tableStyleId>
              </a:tblPr>
              <a:tblGrid>
                <a:gridCol w="10668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381000">
                <a:tc>
                  <a:txBody>
                    <a:bodyPr/>
                    <a:lstStyle/>
                    <a:p>
                      <a:pPr marL="320675">
                        <a:lnSpc>
                          <a:spcPts val="1465"/>
                        </a:lnSpc>
                      </a:pPr>
                      <a:r>
                        <a:rPr sz="1400" spc="-5" dirty="0">
                          <a:latin typeface="Arial"/>
                          <a:cs typeface="Arial"/>
                        </a:rPr>
                        <a:t>Level</a:t>
                      </a:r>
                      <a:endParaRPr sz="1400">
                        <a:latin typeface="Arial"/>
                        <a:cs typeface="Arial"/>
                      </a:endParaRPr>
                    </a:p>
                    <a:p>
                      <a:pPr marL="241935">
                        <a:lnSpc>
                          <a:spcPts val="1435"/>
                        </a:lnSpc>
                      </a:pPr>
                      <a:r>
                        <a:rPr sz="1400" dirty="0">
                          <a:latin typeface="Arial"/>
                          <a:cs typeface="Arial"/>
                        </a:rPr>
                        <a:t>Index</a:t>
                      </a:r>
                      <a:r>
                        <a:rPr sz="1400" spc="-65" dirty="0">
                          <a:latin typeface="Arial"/>
                          <a:cs typeface="Arial"/>
                        </a:rPr>
                        <a:t> </a:t>
                      </a:r>
                      <a:r>
                        <a:rPr sz="1400" dirty="0">
                          <a:latin typeface="Arial"/>
                          <a:cs typeface="Arial"/>
                        </a:rPr>
                        <a:t>1</a:t>
                      </a:r>
                      <a:endParaRPr sz="1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CCFF99"/>
                    </a:solidFill>
                  </a:tcPr>
                </a:tc>
                <a:tc>
                  <a:txBody>
                    <a:bodyPr/>
                    <a:lstStyle/>
                    <a:p>
                      <a:pPr marL="359410">
                        <a:lnSpc>
                          <a:spcPts val="1465"/>
                        </a:lnSpc>
                      </a:pPr>
                      <a:r>
                        <a:rPr sz="1400" spc="-5" dirty="0">
                          <a:latin typeface="Arial"/>
                          <a:cs typeface="Arial"/>
                        </a:rPr>
                        <a:t>Level</a:t>
                      </a:r>
                      <a:endParaRPr sz="1400">
                        <a:latin typeface="Arial"/>
                        <a:cs typeface="Arial"/>
                      </a:endParaRPr>
                    </a:p>
                    <a:p>
                      <a:pPr marL="280035">
                        <a:lnSpc>
                          <a:spcPts val="1435"/>
                        </a:lnSpc>
                      </a:pPr>
                      <a:r>
                        <a:rPr sz="1400" dirty="0">
                          <a:latin typeface="Arial"/>
                          <a:cs typeface="Arial"/>
                        </a:rPr>
                        <a:t>Index</a:t>
                      </a:r>
                      <a:r>
                        <a:rPr sz="1400" spc="-65" dirty="0">
                          <a:latin typeface="Arial"/>
                          <a:cs typeface="Arial"/>
                        </a:rPr>
                        <a:t> </a:t>
                      </a:r>
                      <a:r>
                        <a:rPr sz="1400" dirty="0">
                          <a:latin typeface="Arial"/>
                          <a:cs typeface="Arial"/>
                        </a:rPr>
                        <a:t>2</a:t>
                      </a:r>
                      <a:endParaRPr sz="1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CC"/>
                    </a:solidFill>
                  </a:tcPr>
                </a:tc>
                <a:tc>
                  <a:txBody>
                    <a:bodyPr/>
                    <a:lstStyle/>
                    <a:p>
                      <a:pPr marL="92075">
                        <a:lnSpc>
                          <a:spcPct val="100000"/>
                        </a:lnSpc>
                        <a:spcBef>
                          <a:spcPts val="625"/>
                        </a:spcBef>
                      </a:pPr>
                      <a:r>
                        <a:rPr sz="1400" spc="-5" dirty="0">
                          <a:latin typeface="Arial"/>
                          <a:cs typeface="Arial"/>
                        </a:rPr>
                        <a:t>Offset</a:t>
                      </a:r>
                      <a:r>
                        <a:rPr sz="1400" spc="-60" dirty="0">
                          <a:latin typeface="Arial"/>
                          <a:cs typeface="Arial"/>
                        </a:rPr>
                        <a:t> </a:t>
                      </a:r>
                      <a:r>
                        <a:rPr sz="1400" spc="-5" dirty="0">
                          <a:latin typeface="Arial"/>
                          <a:cs typeface="Arial"/>
                        </a:rPr>
                        <a:t>w/in</a:t>
                      </a:r>
                      <a:r>
                        <a:rPr sz="1400" spc="-30" dirty="0">
                          <a:latin typeface="Arial"/>
                          <a:cs typeface="Arial"/>
                        </a:rPr>
                        <a:t> </a:t>
                      </a:r>
                      <a:r>
                        <a:rPr sz="1400" dirty="0">
                          <a:latin typeface="Arial"/>
                          <a:cs typeface="Arial"/>
                        </a:rPr>
                        <a:t>page</a:t>
                      </a:r>
                      <a:endParaRPr sz="1400">
                        <a:latin typeface="Arial"/>
                        <a:cs typeface="Arial"/>
                      </a:endParaRPr>
                    </a:p>
                  </a:txBody>
                  <a:tcPr marL="0" marR="0" marT="793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DDDDD"/>
                    </a:solidFill>
                  </a:tcPr>
                </a:tc>
                <a:extLst>
                  <a:ext uri="{0D108BD9-81ED-4DB2-BD59-A6C34878D82A}">
                    <a16:rowId xmlns:a16="http://schemas.microsoft.com/office/drawing/2014/main" val="10000"/>
                  </a:ext>
                </a:extLst>
              </a:tr>
            </a:tbl>
          </a:graphicData>
        </a:graphic>
      </p:graphicFrame>
      <p:sp>
        <p:nvSpPr>
          <p:cNvPr id="45" name="object 45"/>
          <p:cNvSpPr/>
          <p:nvPr/>
        </p:nvSpPr>
        <p:spPr>
          <a:xfrm>
            <a:off x="864108" y="2928366"/>
            <a:ext cx="1879600" cy="1101725"/>
          </a:xfrm>
          <a:custGeom>
            <a:avLst/>
            <a:gdLst/>
            <a:ahLst/>
            <a:cxnLst/>
            <a:rect l="l" t="t" r="r" b="b"/>
            <a:pathLst>
              <a:path w="1879600" h="1101725">
                <a:moveTo>
                  <a:pt x="1821833" y="1034224"/>
                </a:moveTo>
                <a:lnTo>
                  <a:pt x="1749552" y="1076452"/>
                </a:lnTo>
                <a:lnTo>
                  <a:pt x="1747265" y="1085342"/>
                </a:lnTo>
                <a:lnTo>
                  <a:pt x="1751202" y="1092200"/>
                </a:lnTo>
                <a:lnTo>
                  <a:pt x="1755266" y="1099058"/>
                </a:lnTo>
                <a:lnTo>
                  <a:pt x="1764156" y="1101471"/>
                </a:lnTo>
                <a:lnTo>
                  <a:pt x="1854497" y="1048766"/>
                </a:lnTo>
                <a:lnTo>
                  <a:pt x="1850643" y="1048766"/>
                </a:lnTo>
                <a:lnTo>
                  <a:pt x="1850643" y="1046734"/>
                </a:lnTo>
                <a:lnTo>
                  <a:pt x="1843277" y="1046734"/>
                </a:lnTo>
                <a:lnTo>
                  <a:pt x="1821833" y="1034224"/>
                </a:lnTo>
                <a:close/>
              </a:path>
              <a:path w="1879600" h="1101725">
                <a:moveTo>
                  <a:pt x="28955" y="0"/>
                </a:moveTo>
                <a:lnTo>
                  <a:pt x="0" y="0"/>
                </a:lnTo>
                <a:lnTo>
                  <a:pt x="0" y="1042289"/>
                </a:lnTo>
                <a:lnTo>
                  <a:pt x="6476" y="1048766"/>
                </a:lnTo>
                <a:lnTo>
                  <a:pt x="1796904" y="1048766"/>
                </a:lnTo>
                <a:lnTo>
                  <a:pt x="1821724" y="1034288"/>
                </a:lnTo>
                <a:lnTo>
                  <a:pt x="28955" y="1034288"/>
                </a:lnTo>
                <a:lnTo>
                  <a:pt x="14478" y="1019810"/>
                </a:lnTo>
                <a:lnTo>
                  <a:pt x="28955" y="1019810"/>
                </a:lnTo>
                <a:lnTo>
                  <a:pt x="28955" y="0"/>
                </a:lnTo>
                <a:close/>
              </a:path>
              <a:path w="1879600" h="1101725">
                <a:moveTo>
                  <a:pt x="1854547" y="1019810"/>
                </a:moveTo>
                <a:lnTo>
                  <a:pt x="1850643" y="1019810"/>
                </a:lnTo>
                <a:lnTo>
                  <a:pt x="1850643" y="1048766"/>
                </a:lnTo>
                <a:lnTo>
                  <a:pt x="1854497" y="1048766"/>
                </a:lnTo>
                <a:lnTo>
                  <a:pt x="1879346" y="1034288"/>
                </a:lnTo>
                <a:lnTo>
                  <a:pt x="1854547" y="1019810"/>
                </a:lnTo>
                <a:close/>
              </a:path>
              <a:path w="1879600" h="1101725">
                <a:moveTo>
                  <a:pt x="1843277" y="1021715"/>
                </a:moveTo>
                <a:lnTo>
                  <a:pt x="1821833" y="1034224"/>
                </a:lnTo>
                <a:lnTo>
                  <a:pt x="1843277" y="1046734"/>
                </a:lnTo>
                <a:lnTo>
                  <a:pt x="1843277" y="1021715"/>
                </a:lnTo>
                <a:close/>
              </a:path>
              <a:path w="1879600" h="1101725">
                <a:moveTo>
                  <a:pt x="1850643" y="1021715"/>
                </a:moveTo>
                <a:lnTo>
                  <a:pt x="1843277" y="1021715"/>
                </a:lnTo>
                <a:lnTo>
                  <a:pt x="1843277" y="1046734"/>
                </a:lnTo>
                <a:lnTo>
                  <a:pt x="1850643" y="1046734"/>
                </a:lnTo>
                <a:lnTo>
                  <a:pt x="1850643" y="1021715"/>
                </a:lnTo>
                <a:close/>
              </a:path>
              <a:path w="1879600" h="1101725">
                <a:moveTo>
                  <a:pt x="28955" y="1019810"/>
                </a:moveTo>
                <a:lnTo>
                  <a:pt x="14478" y="1019810"/>
                </a:lnTo>
                <a:lnTo>
                  <a:pt x="28955" y="1034288"/>
                </a:lnTo>
                <a:lnTo>
                  <a:pt x="28955" y="1019810"/>
                </a:lnTo>
                <a:close/>
              </a:path>
              <a:path w="1879600" h="1101725">
                <a:moveTo>
                  <a:pt x="1797122" y="1019810"/>
                </a:moveTo>
                <a:lnTo>
                  <a:pt x="28955" y="1019810"/>
                </a:lnTo>
                <a:lnTo>
                  <a:pt x="28955" y="1034288"/>
                </a:lnTo>
                <a:lnTo>
                  <a:pt x="1821724" y="1034288"/>
                </a:lnTo>
                <a:lnTo>
                  <a:pt x="1797122" y="1019810"/>
                </a:lnTo>
                <a:close/>
              </a:path>
              <a:path w="1879600" h="1101725">
                <a:moveTo>
                  <a:pt x="1764156" y="966978"/>
                </a:moveTo>
                <a:lnTo>
                  <a:pt x="1755266" y="969391"/>
                </a:lnTo>
                <a:lnTo>
                  <a:pt x="1751202" y="976249"/>
                </a:lnTo>
                <a:lnTo>
                  <a:pt x="1747265" y="983234"/>
                </a:lnTo>
                <a:lnTo>
                  <a:pt x="1749552" y="991997"/>
                </a:lnTo>
                <a:lnTo>
                  <a:pt x="1821833" y="1034224"/>
                </a:lnTo>
                <a:lnTo>
                  <a:pt x="1843277" y="1021715"/>
                </a:lnTo>
                <a:lnTo>
                  <a:pt x="1850643" y="1021715"/>
                </a:lnTo>
                <a:lnTo>
                  <a:pt x="1850643" y="1019810"/>
                </a:lnTo>
                <a:lnTo>
                  <a:pt x="1854547" y="1019810"/>
                </a:lnTo>
                <a:lnTo>
                  <a:pt x="1764156" y="966978"/>
                </a:lnTo>
                <a:close/>
              </a:path>
            </a:pathLst>
          </a:custGeom>
          <a:solidFill>
            <a:srgbClr val="000000"/>
          </a:solidFill>
        </p:spPr>
        <p:txBody>
          <a:bodyPr wrap="square" lIns="0" tIns="0" rIns="0" bIns="0" rtlCol="0"/>
          <a:lstStyle/>
          <a:p>
            <a:endParaRPr/>
          </a:p>
        </p:txBody>
      </p:sp>
      <p:sp>
        <p:nvSpPr>
          <p:cNvPr id="46" name="object 46"/>
          <p:cNvSpPr txBox="1"/>
          <p:nvPr/>
        </p:nvSpPr>
        <p:spPr>
          <a:xfrm>
            <a:off x="2087372" y="2947543"/>
            <a:ext cx="180975" cy="193675"/>
          </a:xfrm>
          <a:prstGeom prst="rect">
            <a:avLst/>
          </a:prstGeom>
        </p:spPr>
        <p:txBody>
          <a:bodyPr vert="horz" wrap="square" lIns="0" tIns="13335" rIns="0" bIns="0" rtlCol="0">
            <a:spAutoFit/>
          </a:bodyPr>
          <a:lstStyle/>
          <a:p>
            <a:pPr marL="12700">
              <a:lnSpc>
                <a:spcPct val="100000"/>
              </a:lnSpc>
              <a:spcBef>
                <a:spcPts val="105"/>
              </a:spcBef>
            </a:pPr>
            <a:r>
              <a:rPr sz="1100" spc="-5" dirty="0">
                <a:latin typeface="Arial"/>
                <a:cs typeface="Arial"/>
              </a:rPr>
              <a:t>10</a:t>
            </a:r>
            <a:endParaRPr sz="1100">
              <a:latin typeface="Arial"/>
              <a:cs typeface="Arial"/>
            </a:endParaRPr>
          </a:p>
        </p:txBody>
      </p:sp>
      <p:sp>
        <p:nvSpPr>
          <p:cNvPr id="47" name="object 47"/>
          <p:cNvSpPr/>
          <p:nvPr/>
        </p:nvSpPr>
        <p:spPr>
          <a:xfrm>
            <a:off x="1904238" y="3010661"/>
            <a:ext cx="152400" cy="76200"/>
          </a:xfrm>
          <a:custGeom>
            <a:avLst/>
            <a:gdLst/>
            <a:ahLst/>
            <a:cxnLst/>
            <a:rect l="l" t="t" r="r" b="b"/>
            <a:pathLst>
              <a:path w="152400" h="76200">
                <a:moveTo>
                  <a:pt x="0" y="76200"/>
                </a:moveTo>
                <a:lnTo>
                  <a:pt x="152400" y="0"/>
                </a:lnTo>
              </a:path>
            </a:pathLst>
          </a:custGeom>
          <a:ln w="19812">
            <a:solidFill>
              <a:srgbClr val="000000"/>
            </a:solidFill>
          </a:ln>
        </p:spPr>
        <p:txBody>
          <a:bodyPr wrap="square" lIns="0" tIns="0" rIns="0" bIns="0" rtlCol="0"/>
          <a:lstStyle/>
          <a:p>
            <a:endParaRPr/>
          </a:p>
        </p:txBody>
      </p:sp>
      <p:sp>
        <p:nvSpPr>
          <p:cNvPr id="48" name="object 48"/>
          <p:cNvSpPr txBox="1"/>
          <p:nvPr/>
        </p:nvSpPr>
        <p:spPr>
          <a:xfrm>
            <a:off x="972718" y="2947543"/>
            <a:ext cx="180975" cy="193675"/>
          </a:xfrm>
          <a:prstGeom prst="rect">
            <a:avLst/>
          </a:prstGeom>
        </p:spPr>
        <p:txBody>
          <a:bodyPr vert="horz" wrap="square" lIns="0" tIns="13335" rIns="0" bIns="0" rtlCol="0">
            <a:spAutoFit/>
          </a:bodyPr>
          <a:lstStyle/>
          <a:p>
            <a:pPr marL="12700">
              <a:lnSpc>
                <a:spcPct val="100000"/>
              </a:lnSpc>
              <a:spcBef>
                <a:spcPts val="105"/>
              </a:spcBef>
            </a:pPr>
            <a:r>
              <a:rPr sz="1100" spc="-5" dirty="0">
                <a:latin typeface="Arial"/>
                <a:cs typeface="Arial"/>
              </a:rPr>
              <a:t>10</a:t>
            </a:r>
            <a:endParaRPr sz="1100">
              <a:latin typeface="Arial"/>
              <a:cs typeface="Arial"/>
            </a:endParaRPr>
          </a:p>
        </p:txBody>
      </p:sp>
      <p:grpSp>
        <p:nvGrpSpPr>
          <p:cNvPr id="49" name="object 49"/>
          <p:cNvGrpSpPr/>
          <p:nvPr/>
        </p:nvGrpSpPr>
        <p:grpSpPr>
          <a:xfrm>
            <a:off x="780033" y="1806829"/>
            <a:ext cx="7530465" cy="4676775"/>
            <a:chOff x="780033" y="1806829"/>
            <a:chExt cx="7530465" cy="4676775"/>
          </a:xfrm>
        </p:grpSpPr>
        <p:sp>
          <p:nvSpPr>
            <p:cNvPr id="50" name="object 50"/>
            <p:cNvSpPr/>
            <p:nvPr/>
          </p:nvSpPr>
          <p:spPr>
            <a:xfrm>
              <a:off x="790193" y="3010662"/>
              <a:ext cx="152400" cy="76200"/>
            </a:xfrm>
            <a:custGeom>
              <a:avLst/>
              <a:gdLst/>
              <a:ahLst/>
              <a:cxnLst/>
              <a:rect l="l" t="t" r="r" b="b"/>
              <a:pathLst>
                <a:path w="152400" h="76200">
                  <a:moveTo>
                    <a:pt x="0" y="76200"/>
                  </a:moveTo>
                  <a:lnTo>
                    <a:pt x="152400" y="0"/>
                  </a:lnTo>
                </a:path>
              </a:pathLst>
            </a:custGeom>
            <a:ln w="19812">
              <a:solidFill>
                <a:srgbClr val="000000"/>
              </a:solidFill>
            </a:ln>
          </p:spPr>
          <p:txBody>
            <a:bodyPr wrap="square" lIns="0" tIns="0" rIns="0" bIns="0" rtlCol="0"/>
            <a:lstStyle/>
            <a:p>
              <a:endParaRPr/>
            </a:p>
          </p:txBody>
        </p:sp>
        <p:sp>
          <p:nvSpPr>
            <p:cNvPr id="51" name="object 51"/>
            <p:cNvSpPr/>
            <p:nvPr/>
          </p:nvSpPr>
          <p:spPr>
            <a:xfrm>
              <a:off x="1969008" y="1806828"/>
              <a:ext cx="6341110" cy="4676775"/>
            </a:xfrm>
            <a:custGeom>
              <a:avLst/>
              <a:gdLst/>
              <a:ahLst/>
              <a:cxnLst/>
              <a:rect l="l" t="t" r="r" b="b"/>
              <a:pathLst>
                <a:path w="6341109" h="4676775">
                  <a:moveTo>
                    <a:pt x="3822192" y="3508883"/>
                  </a:moveTo>
                  <a:lnTo>
                    <a:pt x="3804856" y="3480562"/>
                  </a:lnTo>
                  <a:lnTo>
                    <a:pt x="3777742" y="3436239"/>
                  </a:lnTo>
                  <a:lnTo>
                    <a:pt x="3760876" y="3463175"/>
                  </a:lnTo>
                  <a:lnTo>
                    <a:pt x="2301494" y="2551049"/>
                  </a:lnTo>
                  <a:lnTo>
                    <a:pt x="2294763" y="2561717"/>
                  </a:lnTo>
                  <a:lnTo>
                    <a:pt x="3754183" y="3473869"/>
                  </a:lnTo>
                  <a:lnTo>
                    <a:pt x="3737356" y="3500755"/>
                  </a:lnTo>
                  <a:lnTo>
                    <a:pt x="3822192" y="3508883"/>
                  </a:lnTo>
                  <a:close/>
                </a:path>
                <a:path w="6341109" h="4676775">
                  <a:moveTo>
                    <a:pt x="3898392" y="1584071"/>
                  </a:moveTo>
                  <a:lnTo>
                    <a:pt x="3816604" y="1560195"/>
                  </a:lnTo>
                  <a:lnTo>
                    <a:pt x="3822255" y="1591437"/>
                  </a:lnTo>
                  <a:lnTo>
                    <a:pt x="2297049" y="1869059"/>
                  </a:lnTo>
                  <a:lnTo>
                    <a:pt x="2299335" y="1881632"/>
                  </a:lnTo>
                  <a:lnTo>
                    <a:pt x="3824528" y="1604010"/>
                  </a:lnTo>
                  <a:lnTo>
                    <a:pt x="3830193" y="1635252"/>
                  </a:lnTo>
                  <a:lnTo>
                    <a:pt x="3891610" y="1589151"/>
                  </a:lnTo>
                  <a:lnTo>
                    <a:pt x="3898392" y="1584071"/>
                  </a:lnTo>
                  <a:close/>
                </a:path>
                <a:path w="6341109" h="4676775">
                  <a:moveTo>
                    <a:pt x="3980180" y="60071"/>
                  </a:moveTo>
                  <a:lnTo>
                    <a:pt x="3899408" y="87503"/>
                  </a:lnTo>
                  <a:lnTo>
                    <a:pt x="3922001" y="109842"/>
                  </a:lnTo>
                  <a:lnTo>
                    <a:pt x="2293620" y="1756537"/>
                  </a:lnTo>
                  <a:lnTo>
                    <a:pt x="2302764" y="1765566"/>
                  </a:lnTo>
                  <a:lnTo>
                    <a:pt x="3931069" y="118808"/>
                  </a:lnTo>
                  <a:lnTo>
                    <a:pt x="3953637" y="141097"/>
                  </a:lnTo>
                  <a:lnTo>
                    <a:pt x="3966857" y="100711"/>
                  </a:lnTo>
                  <a:lnTo>
                    <a:pt x="3980180" y="60071"/>
                  </a:lnTo>
                  <a:close/>
                </a:path>
                <a:path w="6341109" h="4676775">
                  <a:moveTo>
                    <a:pt x="4174363" y="3959987"/>
                  </a:moveTo>
                  <a:lnTo>
                    <a:pt x="4149534" y="3945509"/>
                  </a:lnTo>
                  <a:lnTo>
                    <a:pt x="4059174" y="3892778"/>
                  </a:lnTo>
                  <a:lnTo>
                    <a:pt x="4050284" y="3895115"/>
                  </a:lnTo>
                  <a:lnTo>
                    <a:pt x="4046220" y="3902011"/>
                  </a:lnTo>
                  <a:lnTo>
                    <a:pt x="4042283" y="3908920"/>
                  </a:lnTo>
                  <a:lnTo>
                    <a:pt x="4044569" y="3917785"/>
                  </a:lnTo>
                  <a:lnTo>
                    <a:pt x="4092029" y="3945509"/>
                  </a:lnTo>
                  <a:lnTo>
                    <a:pt x="28956" y="3945509"/>
                  </a:lnTo>
                  <a:lnTo>
                    <a:pt x="28956" y="1121537"/>
                  </a:lnTo>
                  <a:lnTo>
                    <a:pt x="0" y="1121537"/>
                  </a:lnTo>
                  <a:lnTo>
                    <a:pt x="0" y="3967975"/>
                  </a:lnTo>
                  <a:lnTo>
                    <a:pt x="6477" y="3974465"/>
                  </a:lnTo>
                  <a:lnTo>
                    <a:pt x="4092029" y="3974465"/>
                  </a:lnTo>
                  <a:lnTo>
                    <a:pt x="4116844" y="3959987"/>
                  </a:lnTo>
                  <a:lnTo>
                    <a:pt x="4044569" y="4002176"/>
                  </a:lnTo>
                  <a:lnTo>
                    <a:pt x="4042283" y="4011041"/>
                  </a:lnTo>
                  <a:lnTo>
                    <a:pt x="4046220" y="4017949"/>
                  </a:lnTo>
                  <a:lnTo>
                    <a:pt x="4050284" y="4024858"/>
                  </a:lnTo>
                  <a:lnTo>
                    <a:pt x="4059174" y="4027195"/>
                  </a:lnTo>
                  <a:lnTo>
                    <a:pt x="4149534" y="3974465"/>
                  </a:lnTo>
                  <a:lnTo>
                    <a:pt x="4174363" y="3959987"/>
                  </a:lnTo>
                  <a:close/>
                </a:path>
                <a:path w="6341109" h="4676775">
                  <a:moveTo>
                    <a:pt x="6108192" y="1203833"/>
                  </a:moveTo>
                  <a:lnTo>
                    <a:pt x="6101042" y="1155446"/>
                  </a:lnTo>
                  <a:lnTo>
                    <a:pt x="6095746" y="1119505"/>
                  </a:lnTo>
                  <a:lnTo>
                    <a:pt x="6069787" y="1137653"/>
                  </a:lnTo>
                  <a:lnTo>
                    <a:pt x="5275199" y="0"/>
                  </a:lnTo>
                  <a:lnTo>
                    <a:pt x="5264785" y="7366"/>
                  </a:lnTo>
                  <a:lnTo>
                    <a:pt x="6059335" y="1144968"/>
                  </a:lnTo>
                  <a:lnTo>
                    <a:pt x="6033262" y="1163193"/>
                  </a:lnTo>
                  <a:lnTo>
                    <a:pt x="6108192" y="1203833"/>
                  </a:lnTo>
                  <a:close/>
                </a:path>
                <a:path w="6341109" h="4676775">
                  <a:moveTo>
                    <a:pt x="6341110" y="4591101"/>
                  </a:moveTo>
                  <a:lnTo>
                    <a:pt x="6311951" y="4603674"/>
                  </a:lnTo>
                  <a:lnTo>
                    <a:pt x="6272301" y="4511624"/>
                  </a:lnTo>
                  <a:lnTo>
                    <a:pt x="6336538" y="4512335"/>
                  </a:lnTo>
                  <a:lnTo>
                    <a:pt x="6319418" y="4488954"/>
                  </a:lnTo>
                  <a:lnTo>
                    <a:pt x="6286246" y="4443615"/>
                  </a:lnTo>
                  <a:lnTo>
                    <a:pt x="6271717" y="4471898"/>
                  </a:lnTo>
                  <a:lnTo>
                    <a:pt x="6265938" y="4468939"/>
                  </a:lnTo>
                  <a:lnTo>
                    <a:pt x="6265938" y="4483163"/>
                  </a:lnTo>
                  <a:lnTo>
                    <a:pt x="6262725" y="4489412"/>
                  </a:lnTo>
                  <a:lnTo>
                    <a:pt x="6258369" y="4479277"/>
                  </a:lnTo>
                  <a:lnTo>
                    <a:pt x="6265938" y="4483163"/>
                  </a:lnTo>
                  <a:lnTo>
                    <a:pt x="6265938" y="4468939"/>
                  </a:lnTo>
                  <a:lnTo>
                    <a:pt x="6250495" y="4461002"/>
                  </a:lnTo>
                  <a:lnTo>
                    <a:pt x="6090424" y="4089311"/>
                  </a:lnTo>
                  <a:lnTo>
                    <a:pt x="6263589" y="4159631"/>
                  </a:lnTo>
                  <a:lnTo>
                    <a:pt x="6251702" y="4189018"/>
                  </a:lnTo>
                  <a:lnTo>
                    <a:pt x="6336538" y="4182389"/>
                  </a:lnTo>
                  <a:lnTo>
                    <a:pt x="6320688" y="4164380"/>
                  </a:lnTo>
                  <a:lnTo>
                    <a:pt x="6280277" y="4118419"/>
                  </a:lnTo>
                  <a:lnTo>
                    <a:pt x="6268364" y="4147832"/>
                  </a:lnTo>
                  <a:lnTo>
                    <a:pt x="6083274" y="4072674"/>
                  </a:lnTo>
                  <a:lnTo>
                    <a:pt x="6066472" y="4033672"/>
                  </a:lnTo>
                  <a:lnTo>
                    <a:pt x="6066472" y="4065854"/>
                  </a:lnTo>
                  <a:lnTo>
                    <a:pt x="5738507" y="3932682"/>
                  </a:lnTo>
                  <a:lnTo>
                    <a:pt x="6027763" y="3975989"/>
                  </a:lnTo>
                  <a:lnTo>
                    <a:pt x="6066472" y="4065854"/>
                  </a:lnTo>
                  <a:lnTo>
                    <a:pt x="6066472" y="4033672"/>
                  </a:lnTo>
                  <a:lnTo>
                    <a:pt x="6042584" y="3978211"/>
                  </a:lnTo>
                  <a:lnTo>
                    <a:pt x="6260287" y="4010799"/>
                  </a:lnTo>
                  <a:lnTo>
                    <a:pt x="6255639" y="4042181"/>
                  </a:lnTo>
                  <a:lnTo>
                    <a:pt x="6336538" y="4015778"/>
                  </a:lnTo>
                  <a:lnTo>
                    <a:pt x="6332106" y="4012666"/>
                  </a:lnTo>
                  <a:lnTo>
                    <a:pt x="6266815" y="3966819"/>
                  </a:lnTo>
                  <a:lnTo>
                    <a:pt x="6262154" y="3998239"/>
                  </a:lnTo>
                  <a:lnTo>
                    <a:pt x="6036678" y="3964495"/>
                  </a:lnTo>
                  <a:lnTo>
                    <a:pt x="5687453" y="3153549"/>
                  </a:lnTo>
                  <a:lnTo>
                    <a:pt x="6053213" y="2856268"/>
                  </a:lnTo>
                  <a:lnTo>
                    <a:pt x="6073267" y="2880868"/>
                  </a:lnTo>
                  <a:lnTo>
                    <a:pt x="6092418" y="2838450"/>
                  </a:lnTo>
                  <a:lnTo>
                    <a:pt x="6108319" y="2803271"/>
                  </a:lnTo>
                  <a:lnTo>
                    <a:pt x="6025134" y="2821813"/>
                  </a:lnTo>
                  <a:lnTo>
                    <a:pt x="6045225" y="2846476"/>
                  </a:lnTo>
                  <a:lnTo>
                    <a:pt x="5682221" y="3141408"/>
                  </a:lnTo>
                  <a:lnTo>
                    <a:pt x="5671947" y="3117558"/>
                  </a:lnTo>
                  <a:lnTo>
                    <a:pt x="5671947" y="3149752"/>
                  </a:lnTo>
                  <a:lnTo>
                    <a:pt x="5387581" y="3380803"/>
                  </a:lnTo>
                  <a:lnTo>
                    <a:pt x="5607278" y="2999600"/>
                  </a:lnTo>
                  <a:lnTo>
                    <a:pt x="5671947" y="3149752"/>
                  </a:lnTo>
                  <a:lnTo>
                    <a:pt x="5671947" y="3117558"/>
                  </a:lnTo>
                  <a:lnTo>
                    <a:pt x="5615216" y="2985833"/>
                  </a:lnTo>
                  <a:lnTo>
                    <a:pt x="6046482" y="2237524"/>
                  </a:lnTo>
                  <a:lnTo>
                    <a:pt x="6068314" y="2281085"/>
                  </a:lnTo>
                  <a:lnTo>
                    <a:pt x="6039993" y="2295271"/>
                  </a:lnTo>
                  <a:lnTo>
                    <a:pt x="6108192" y="2346325"/>
                  </a:lnTo>
                  <a:lnTo>
                    <a:pt x="6108192" y="2292477"/>
                  </a:lnTo>
                  <a:lnTo>
                    <a:pt x="6108192" y="2261108"/>
                  </a:lnTo>
                  <a:lnTo>
                    <a:pt x="6079744" y="2275357"/>
                  </a:lnTo>
                  <a:lnTo>
                    <a:pt x="6054141" y="2224252"/>
                  </a:lnTo>
                  <a:lnTo>
                    <a:pt x="6075781" y="2186698"/>
                  </a:lnTo>
                  <a:lnTo>
                    <a:pt x="6103239" y="2202561"/>
                  </a:lnTo>
                  <a:lnTo>
                    <a:pt x="6105220" y="2169287"/>
                  </a:lnTo>
                  <a:lnTo>
                    <a:pt x="6108319" y="2117471"/>
                  </a:lnTo>
                  <a:lnTo>
                    <a:pt x="6037326" y="2164461"/>
                  </a:lnTo>
                  <a:lnTo>
                    <a:pt x="6064745" y="2180323"/>
                  </a:lnTo>
                  <a:lnTo>
                    <a:pt x="6047295" y="2210600"/>
                  </a:lnTo>
                  <a:lnTo>
                    <a:pt x="5852033" y="1820710"/>
                  </a:lnTo>
                  <a:lnTo>
                    <a:pt x="6033186" y="1874126"/>
                  </a:lnTo>
                  <a:lnTo>
                    <a:pt x="6024245" y="1904619"/>
                  </a:lnTo>
                  <a:lnTo>
                    <a:pt x="6108065" y="1889633"/>
                  </a:lnTo>
                  <a:lnTo>
                    <a:pt x="6095263" y="1877695"/>
                  </a:lnTo>
                  <a:lnTo>
                    <a:pt x="6045708" y="1831467"/>
                  </a:lnTo>
                  <a:lnTo>
                    <a:pt x="6036729" y="1862048"/>
                  </a:lnTo>
                  <a:lnTo>
                    <a:pt x="5844311" y="1805279"/>
                  </a:lnTo>
                  <a:lnTo>
                    <a:pt x="5684482" y="1486141"/>
                  </a:lnTo>
                  <a:lnTo>
                    <a:pt x="6033084" y="1446568"/>
                  </a:lnTo>
                  <a:lnTo>
                    <a:pt x="6036691" y="1478153"/>
                  </a:lnTo>
                  <a:lnTo>
                    <a:pt x="6106693" y="1432560"/>
                  </a:lnTo>
                  <a:lnTo>
                    <a:pt x="6108065" y="1431671"/>
                  </a:lnTo>
                  <a:lnTo>
                    <a:pt x="6028055" y="1402461"/>
                  </a:lnTo>
                  <a:lnTo>
                    <a:pt x="6031649" y="1433982"/>
                  </a:lnTo>
                  <a:lnTo>
                    <a:pt x="5678411" y="1474025"/>
                  </a:lnTo>
                  <a:lnTo>
                    <a:pt x="5275707" y="669925"/>
                  </a:lnTo>
                  <a:lnTo>
                    <a:pt x="5264277" y="675513"/>
                  </a:lnTo>
                  <a:lnTo>
                    <a:pt x="5664911" y="1475549"/>
                  </a:lnTo>
                  <a:lnTo>
                    <a:pt x="5267706" y="1520571"/>
                  </a:lnTo>
                  <a:lnTo>
                    <a:pt x="5269230" y="1533271"/>
                  </a:lnTo>
                  <a:lnTo>
                    <a:pt x="5670982" y="1487678"/>
                  </a:lnTo>
                  <a:lnTo>
                    <a:pt x="5827547" y="1800339"/>
                  </a:lnTo>
                  <a:lnTo>
                    <a:pt x="5270246" y="1635887"/>
                  </a:lnTo>
                  <a:lnTo>
                    <a:pt x="5266690" y="1648079"/>
                  </a:lnTo>
                  <a:lnTo>
                    <a:pt x="5835281" y="1815769"/>
                  </a:lnTo>
                  <a:lnTo>
                    <a:pt x="6039650" y="2223871"/>
                  </a:lnTo>
                  <a:lnTo>
                    <a:pt x="5608955" y="2971292"/>
                  </a:lnTo>
                  <a:lnTo>
                    <a:pt x="5274310" y="2194179"/>
                  </a:lnTo>
                  <a:lnTo>
                    <a:pt x="5262626" y="2199259"/>
                  </a:lnTo>
                  <a:lnTo>
                    <a:pt x="5601017" y="2985058"/>
                  </a:lnTo>
                  <a:lnTo>
                    <a:pt x="5360111" y="3403117"/>
                  </a:lnTo>
                  <a:lnTo>
                    <a:pt x="5236972" y="3503168"/>
                  </a:lnTo>
                  <a:lnTo>
                    <a:pt x="5245100" y="3513074"/>
                  </a:lnTo>
                  <a:lnTo>
                    <a:pt x="5342255" y="3434105"/>
                  </a:lnTo>
                  <a:lnTo>
                    <a:pt x="5235575" y="3619246"/>
                  </a:lnTo>
                  <a:lnTo>
                    <a:pt x="5246497" y="3625596"/>
                  </a:lnTo>
                  <a:lnTo>
                    <a:pt x="5369712" y="3411791"/>
                  </a:lnTo>
                  <a:lnTo>
                    <a:pt x="5677179" y="3161893"/>
                  </a:lnTo>
                  <a:lnTo>
                    <a:pt x="6021857" y="3962273"/>
                  </a:lnTo>
                  <a:lnTo>
                    <a:pt x="5688444" y="3912349"/>
                  </a:lnTo>
                  <a:lnTo>
                    <a:pt x="5243449" y="3731641"/>
                  </a:lnTo>
                  <a:lnTo>
                    <a:pt x="5238623" y="3743325"/>
                  </a:lnTo>
                  <a:lnTo>
                    <a:pt x="5635066" y="3904361"/>
                  </a:lnTo>
                  <a:lnTo>
                    <a:pt x="5241925" y="3845496"/>
                  </a:lnTo>
                  <a:lnTo>
                    <a:pt x="5240147" y="3858056"/>
                  </a:lnTo>
                  <a:lnTo>
                    <a:pt x="5685104" y="3924681"/>
                  </a:lnTo>
                  <a:lnTo>
                    <a:pt x="6073635" y="4082491"/>
                  </a:lnTo>
                  <a:lnTo>
                    <a:pt x="6232703" y="4451858"/>
                  </a:lnTo>
                  <a:lnTo>
                    <a:pt x="5243957" y="3943667"/>
                  </a:lnTo>
                  <a:lnTo>
                    <a:pt x="5238115" y="3954970"/>
                  </a:lnTo>
                  <a:lnTo>
                    <a:pt x="6240577" y="4470146"/>
                  </a:lnTo>
                  <a:lnTo>
                    <a:pt x="6255194" y="4504080"/>
                  </a:lnTo>
                  <a:lnTo>
                    <a:pt x="6251448" y="4511383"/>
                  </a:lnTo>
                  <a:lnTo>
                    <a:pt x="6258382" y="4511472"/>
                  </a:lnTo>
                  <a:lnTo>
                    <a:pt x="6300267" y="4608703"/>
                  </a:lnTo>
                  <a:lnTo>
                    <a:pt x="6271133" y="4621250"/>
                  </a:lnTo>
                  <a:lnTo>
                    <a:pt x="6336284" y="4676165"/>
                  </a:lnTo>
                  <a:lnTo>
                    <a:pt x="6339446" y="4620349"/>
                  </a:lnTo>
                  <a:lnTo>
                    <a:pt x="6341110" y="4591101"/>
                  </a:lnTo>
                  <a:close/>
                </a:path>
              </a:pathLst>
            </a:custGeom>
            <a:solidFill>
              <a:srgbClr val="000000"/>
            </a:solidFill>
          </p:spPr>
          <p:txBody>
            <a:bodyPr wrap="square" lIns="0" tIns="0" rIns="0" bIns="0" rtlCol="0"/>
            <a:lstStyle/>
            <a:p>
              <a:endParaRPr/>
            </a:p>
          </p:txBody>
        </p:sp>
      </p:grpSp>
      <p:sp>
        <p:nvSpPr>
          <p:cNvPr id="52" name="object 52"/>
          <p:cNvSpPr txBox="1"/>
          <p:nvPr/>
        </p:nvSpPr>
        <p:spPr>
          <a:xfrm>
            <a:off x="4502784" y="2040382"/>
            <a:ext cx="945515" cy="299720"/>
          </a:xfrm>
          <a:prstGeom prst="rect">
            <a:avLst/>
          </a:prstGeom>
        </p:spPr>
        <p:txBody>
          <a:bodyPr vert="horz" wrap="square" lIns="0" tIns="12700" rIns="0" bIns="0" rtlCol="0">
            <a:spAutoFit/>
          </a:bodyPr>
          <a:lstStyle/>
          <a:p>
            <a:pPr marL="135255" marR="30480" indent="-97790">
              <a:lnSpc>
                <a:spcPct val="100000"/>
              </a:lnSpc>
              <a:spcBef>
                <a:spcPts val="100"/>
              </a:spcBef>
            </a:pPr>
            <a:r>
              <a:rPr sz="900" spc="-5" dirty="0">
                <a:latin typeface="Arial"/>
                <a:cs typeface="Arial"/>
              </a:rPr>
              <a:t>Pointer</a:t>
            </a:r>
            <a:r>
              <a:rPr sz="900" spc="-45" dirty="0">
                <a:latin typeface="Arial"/>
                <a:cs typeface="Arial"/>
              </a:rPr>
              <a:t> </a:t>
            </a:r>
            <a:r>
              <a:rPr sz="900" dirty="0">
                <a:latin typeface="Arial"/>
                <a:cs typeface="Arial"/>
              </a:rPr>
              <a:t>to</a:t>
            </a:r>
            <a:r>
              <a:rPr sz="900" spc="-20" dirty="0">
                <a:latin typeface="Arial"/>
                <a:cs typeface="Arial"/>
              </a:rPr>
              <a:t> </a:t>
            </a:r>
            <a:r>
              <a:rPr sz="900" dirty="0">
                <a:latin typeface="Arial"/>
                <a:cs typeface="Arial"/>
              </a:rPr>
              <a:t>start</a:t>
            </a:r>
            <a:r>
              <a:rPr sz="900" spc="-40" dirty="0">
                <a:latin typeface="Arial"/>
                <a:cs typeface="Arial"/>
              </a:rPr>
              <a:t> </a:t>
            </a:r>
            <a:r>
              <a:rPr sz="900" dirty="0">
                <a:latin typeface="Arial"/>
                <a:cs typeface="Arial"/>
              </a:rPr>
              <a:t>of </a:t>
            </a:r>
            <a:r>
              <a:rPr sz="900" spc="-235" dirty="0">
                <a:latin typeface="Arial"/>
                <a:cs typeface="Arial"/>
              </a:rPr>
              <a:t> </a:t>
            </a:r>
            <a:r>
              <a:rPr sz="900" spc="-5" dirty="0">
                <a:latin typeface="Arial"/>
                <a:cs typeface="Arial"/>
              </a:rPr>
              <a:t>2</a:t>
            </a:r>
            <a:r>
              <a:rPr sz="900" spc="-7" baseline="27777" dirty="0">
                <a:latin typeface="Arial"/>
                <a:cs typeface="Arial"/>
              </a:rPr>
              <a:t>nd</a:t>
            </a:r>
            <a:r>
              <a:rPr sz="900" spc="89" baseline="27777" dirty="0">
                <a:latin typeface="Arial"/>
                <a:cs typeface="Arial"/>
              </a:rPr>
              <a:t> </a:t>
            </a:r>
            <a:r>
              <a:rPr sz="900" spc="-5" dirty="0">
                <a:latin typeface="Arial"/>
                <a:cs typeface="Arial"/>
              </a:rPr>
              <a:t>Level</a:t>
            </a:r>
            <a:r>
              <a:rPr sz="900" spc="-35" dirty="0">
                <a:latin typeface="Arial"/>
                <a:cs typeface="Arial"/>
              </a:rPr>
              <a:t> </a:t>
            </a:r>
            <a:r>
              <a:rPr sz="900" spc="-5" dirty="0">
                <a:latin typeface="Arial"/>
                <a:cs typeface="Arial"/>
              </a:rPr>
              <a:t>Table</a:t>
            </a:r>
            <a:endParaRPr sz="900">
              <a:latin typeface="Arial"/>
              <a:cs typeface="Arial"/>
            </a:endParaRPr>
          </a:p>
        </p:txBody>
      </p:sp>
      <p:sp>
        <p:nvSpPr>
          <p:cNvPr id="53" name="object 53"/>
          <p:cNvSpPr txBox="1"/>
          <p:nvPr/>
        </p:nvSpPr>
        <p:spPr>
          <a:xfrm>
            <a:off x="7319009" y="1514347"/>
            <a:ext cx="413384"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Arial"/>
                <a:cs typeface="Arial"/>
              </a:rPr>
              <a:t>PPFN’s</a:t>
            </a:r>
            <a:endParaRPr sz="900">
              <a:latin typeface="Arial"/>
              <a:cs typeface="Arial"/>
            </a:endParaRPr>
          </a:p>
        </p:txBody>
      </p:sp>
      <p:graphicFrame>
        <p:nvGraphicFramePr>
          <p:cNvPr id="54" name="object 54"/>
          <p:cNvGraphicFramePr>
            <a:graphicFrameLocks noGrp="1"/>
          </p:cNvGraphicFramePr>
          <p:nvPr/>
        </p:nvGraphicFramePr>
        <p:xfrm>
          <a:off x="8063483" y="1434083"/>
          <a:ext cx="609600" cy="350520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tblGrid>
              <a:tr h="1219200">
                <a:tc>
                  <a:txBody>
                    <a:bodyPr/>
                    <a:lstStyle/>
                    <a:p>
                      <a:pPr marL="92075" marR="178435">
                        <a:lnSpc>
                          <a:spcPct val="100000"/>
                        </a:lnSpc>
                        <a:spcBef>
                          <a:spcPts val="1160"/>
                        </a:spcBef>
                      </a:pPr>
                      <a:r>
                        <a:rPr sz="1200" dirty="0">
                          <a:latin typeface="Arial"/>
                          <a:cs typeface="Arial"/>
                        </a:rPr>
                        <a:t>I/O </a:t>
                      </a:r>
                      <a:r>
                        <a:rPr sz="1200" spc="5" dirty="0">
                          <a:latin typeface="Arial"/>
                          <a:cs typeface="Arial"/>
                        </a:rPr>
                        <a:t> </a:t>
                      </a:r>
                      <a:r>
                        <a:rPr sz="1200" spc="-5" dirty="0">
                          <a:latin typeface="Arial"/>
                          <a:cs typeface="Arial"/>
                        </a:rPr>
                        <a:t>and </a:t>
                      </a:r>
                      <a:r>
                        <a:rPr sz="1200" dirty="0">
                          <a:latin typeface="Arial"/>
                          <a:cs typeface="Arial"/>
                        </a:rPr>
                        <a:t> </a:t>
                      </a:r>
                      <a:r>
                        <a:rPr sz="1200" spc="-5" dirty="0">
                          <a:latin typeface="Arial"/>
                          <a:cs typeface="Arial"/>
                        </a:rPr>
                        <a:t>un- </a:t>
                      </a:r>
                      <a:r>
                        <a:rPr sz="1200" dirty="0">
                          <a:latin typeface="Arial"/>
                          <a:cs typeface="Arial"/>
                        </a:rPr>
                        <a:t> used  </a:t>
                      </a:r>
                      <a:r>
                        <a:rPr sz="1200" spc="-5" dirty="0">
                          <a:latin typeface="Arial"/>
                          <a:cs typeface="Arial"/>
                        </a:rPr>
                        <a:t>area</a:t>
                      </a:r>
                      <a:endParaRPr sz="1200">
                        <a:latin typeface="Arial"/>
                        <a:cs typeface="Arial"/>
                      </a:endParaRPr>
                    </a:p>
                  </a:txBody>
                  <a:tcPr marL="0" marR="0" marT="14732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6E6E6"/>
                    </a:solidFill>
                  </a:tcPr>
                </a:tc>
                <a:extLst>
                  <a:ext uri="{0D108BD9-81ED-4DB2-BD59-A6C34878D82A}">
                    <a16:rowId xmlns:a16="http://schemas.microsoft.com/office/drawing/2014/main" val="10000"/>
                  </a:ext>
                </a:extLst>
              </a:tr>
              <a:tr h="228600">
                <a:tc>
                  <a:txBody>
                    <a:bodyPr/>
                    <a:lstStyle/>
                    <a:p>
                      <a:pPr marR="24765" algn="ctr">
                        <a:lnSpc>
                          <a:spcPct val="100000"/>
                        </a:lnSpc>
                        <a:spcBef>
                          <a:spcPts val="140"/>
                        </a:spcBef>
                      </a:pPr>
                      <a:r>
                        <a:rPr sz="1200" dirty="0">
                          <a:latin typeface="Arial"/>
                          <a:cs typeface="Arial"/>
                        </a:rPr>
                        <a:t>frame</a:t>
                      </a:r>
                      <a:endParaRPr sz="1200">
                        <a:latin typeface="Arial"/>
                        <a:cs typeface="Arial"/>
                      </a:endParaRPr>
                    </a:p>
                  </a:txBody>
                  <a:tcPr marL="0" marR="0" marT="17780" marB="0">
                    <a:lnR w="38100">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228600">
                <a:tc>
                  <a:txBody>
                    <a:bodyPr/>
                    <a:lstStyle/>
                    <a:p>
                      <a:pPr>
                        <a:lnSpc>
                          <a:spcPct val="100000"/>
                        </a:lnSpc>
                      </a:pPr>
                      <a:endParaRPr sz="1200">
                        <a:latin typeface="Times New Roman"/>
                        <a:cs typeface="Times New Roman"/>
                      </a:endParaRPr>
                    </a:p>
                  </a:txBody>
                  <a:tcPr marL="0" marR="0" marT="0" marB="0">
                    <a:lnR w="38100">
                      <a:solidFill>
                        <a:srgbClr val="000000"/>
                      </a:solidFill>
                      <a:prstDash val="solid"/>
                    </a:lnR>
                    <a:lnT w="38100">
                      <a:solidFill>
                        <a:srgbClr val="000000"/>
                      </a:solidFill>
                      <a:prstDash val="solid"/>
                    </a:lnT>
                    <a:lnB w="38100">
                      <a:solidFill>
                        <a:srgbClr val="000000"/>
                      </a:solidFill>
                      <a:prstDash val="solid"/>
                    </a:lnB>
                    <a:solidFill>
                      <a:srgbClr val="CCEBFF"/>
                    </a:solidFill>
                  </a:tcPr>
                </a:tc>
                <a:extLst>
                  <a:ext uri="{0D108BD9-81ED-4DB2-BD59-A6C34878D82A}">
                    <a16:rowId xmlns:a16="http://schemas.microsoft.com/office/drawing/2014/main" val="10002"/>
                  </a:ext>
                </a:extLst>
              </a:tr>
              <a:tr h="228600">
                <a:tc>
                  <a:txBody>
                    <a:bodyPr/>
                    <a:lstStyle/>
                    <a:p>
                      <a:pPr>
                        <a:lnSpc>
                          <a:spcPct val="100000"/>
                        </a:lnSpc>
                      </a:pPr>
                      <a:endParaRPr sz="1200">
                        <a:latin typeface="Times New Roman"/>
                        <a:cs typeface="Times New Roman"/>
                      </a:endParaRPr>
                    </a:p>
                  </a:txBody>
                  <a:tcPr marL="0" marR="0" marT="0" marB="0">
                    <a:lnR w="38100">
                      <a:solidFill>
                        <a:srgbClr val="000000"/>
                      </a:solidFill>
                      <a:prstDash val="solid"/>
                    </a:lnR>
                    <a:lnT w="38100">
                      <a:solidFill>
                        <a:srgbClr val="000000"/>
                      </a:solidFill>
                      <a:prstDash val="solid"/>
                    </a:lnT>
                    <a:lnB w="38100">
                      <a:solidFill>
                        <a:srgbClr val="000000"/>
                      </a:solidFill>
                      <a:prstDash val="solid"/>
                    </a:lnB>
                    <a:solidFill>
                      <a:srgbClr val="CCEBFF"/>
                    </a:solidFill>
                  </a:tcPr>
                </a:tc>
                <a:extLst>
                  <a:ext uri="{0D108BD9-81ED-4DB2-BD59-A6C34878D82A}">
                    <a16:rowId xmlns:a16="http://schemas.microsoft.com/office/drawing/2014/main" val="10003"/>
                  </a:ext>
                </a:extLst>
              </a:tr>
              <a:tr h="228600">
                <a:tc>
                  <a:txBody>
                    <a:bodyPr/>
                    <a:lstStyle/>
                    <a:p>
                      <a:pPr>
                        <a:lnSpc>
                          <a:spcPct val="100000"/>
                        </a:lnSpc>
                      </a:pPr>
                      <a:endParaRPr sz="1200">
                        <a:latin typeface="Times New Roman"/>
                        <a:cs typeface="Times New Roman"/>
                      </a:endParaRPr>
                    </a:p>
                  </a:txBody>
                  <a:tcPr marL="0" marR="0" marT="0" marB="0">
                    <a:lnR w="38100">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4"/>
                  </a:ext>
                </a:extLst>
              </a:tr>
              <a:tr h="228600">
                <a:tc>
                  <a:txBody>
                    <a:bodyPr/>
                    <a:lstStyle/>
                    <a:p>
                      <a:pPr>
                        <a:lnSpc>
                          <a:spcPct val="100000"/>
                        </a:lnSpc>
                      </a:pPr>
                      <a:endParaRPr sz="1200">
                        <a:latin typeface="Times New Roman"/>
                        <a:cs typeface="Times New Roman"/>
                      </a:endParaRPr>
                    </a:p>
                  </a:txBody>
                  <a:tcPr marL="0" marR="0" marT="0" marB="0">
                    <a:lnR w="38100">
                      <a:solidFill>
                        <a:srgbClr val="000000"/>
                      </a:solidFill>
                      <a:prstDash val="solid"/>
                    </a:lnR>
                    <a:lnT w="38100">
                      <a:solidFill>
                        <a:srgbClr val="000000"/>
                      </a:solidFill>
                      <a:prstDash val="solid"/>
                    </a:lnT>
                    <a:lnB w="38100">
                      <a:solidFill>
                        <a:srgbClr val="000000"/>
                      </a:solidFill>
                      <a:prstDash val="solid"/>
                    </a:lnB>
                    <a:solidFill>
                      <a:srgbClr val="CCEBFF"/>
                    </a:solidFill>
                  </a:tcPr>
                </a:tc>
                <a:extLst>
                  <a:ext uri="{0D108BD9-81ED-4DB2-BD59-A6C34878D82A}">
                    <a16:rowId xmlns:a16="http://schemas.microsoft.com/office/drawing/2014/main" val="10005"/>
                  </a:ext>
                </a:extLst>
              </a:tr>
              <a:tr h="228600">
                <a:tc>
                  <a:txBody>
                    <a:bodyPr/>
                    <a:lstStyle/>
                    <a:p>
                      <a:pPr>
                        <a:lnSpc>
                          <a:spcPct val="100000"/>
                        </a:lnSpc>
                      </a:pPr>
                      <a:endParaRPr sz="1200">
                        <a:latin typeface="Times New Roman"/>
                        <a:cs typeface="Times New Roman"/>
                      </a:endParaRPr>
                    </a:p>
                  </a:txBody>
                  <a:tcPr marL="0" marR="0" marT="0" marB="0">
                    <a:lnR w="38100">
                      <a:solidFill>
                        <a:srgbClr val="000000"/>
                      </a:solidFill>
                      <a:prstDash val="solid"/>
                    </a:lnR>
                    <a:lnT w="38100">
                      <a:solidFill>
                        <a:srgbClr val="000000"/>
                      </a:solidFill>
                      <a:prstDash val="solid"/>
                    </a:lnT>
                    <a:lnB w="38100">
                      <a:solidFill>
                        <a:srgbClr val="000000"/>
                      </a:solidFill>
                      <a:prstDash val="solid"/>
                    </a:lnB>
                    <a:solidFill>
                      <a:srgbClr val="CCEBFF"/>
                    </a:solidFill>
                  </a:tcPr>
                </a:tc>
                <a:extLst>
                  <a:ext uri="{0D108BD9-81ED-4DB2-BD59-A6C34878D82A}">
                    <a16:rowId xmlns:a16="http://schemas.microsoft.com/office/drawing/2014/main" val="10006"/>
                  </a:ext>
                </a:extLst>
              </a:tr>
              <a:tr h="228600">
                <a:tc>
                  <a:txBody>
                    <a:bodyPr/>
                    <a:lstStyle/>
                    <a:p>
                      <a:pPr>
                        <a:lnSpc>
                          <a:spcPct val="100000"/>
                        </a:lnSpc>
                      </a:pPr>
                      <a:endParaRPr sz="1200">
                        <a:latin typeface="Times New Roman"/>
                        <a:cs typeface="Times New Roman"/>
                      </a:endParaRPr>
                    </a:p>
                  </a:txBody>
                  <a:tcPr marL="0" marR="0" marT="0" marB="0">
                    <a:lnR w="38100">
                      <a:solidFill>
                        <a:srgbClr val="000000"/>
                      </a:solidFill>
                      <a:prstDash val="solid"/>
                    </a:lnR>
                    <a:lnT w="38100">
                      <a:solidFill>
                        <a:srgbClr val="000000"/>
                      </a:solidFill>
                      <a:prstDash val="solid"/>
                    </a:lnT>
                    <a:lnB w="38100">
                      <a:solidFill>
                        <a:srgbClr val="000000"/>
                      </a:solidFill>
                      <a:prstDash val="solid"/>
                    </a:lnB>
                    <a:solidFill>
                      <a:srgbClr val="CCEBFF"/>
                    </a:solidFill>
                  </a:tcPr>
                </a:tc>
                <a:extLst>
                  <a:ext uri="{0D108BD9-81ED-4DB2-BD59-A6C34878D82A}">
                    <a16:rowId xmlns:a16="http://schemas.microsoft.com/office/drawing/2014/main" val="10007"/>
                  </a:ext>
                </a:extLst>
              </a:tr>
              <a:tr h="228600">
                <a:tc>
                  <a:txBody>
                    <a:bodyPr/>
                    <a:lstStyle/>
                    <a:p>
                      <a:pPr>
                        <a:lnSpc>
                          <a:spcPct val="100000"/>
                        </a:lnSpc>
                      </a:pPr>
                      <a:endParaRPr sz="1200">
                        <a:latin typeface="Times New Roman"/>
                        <a:cs typeface="Times New Roman"/>
                      </a:endParaRPr>
                    </a:p>
                  </a:txBody>
                  <a:tcPr marL="0" marR="0" marT="0" marB="0">
                    <a:lnR w="38100">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8"/>
                  </a:ext>
                </a:extLst>
              </a:tr>
              <a:tr h="228600">
                <a:tc>
                  <a:txBody>
                    <a:bodyPr/>
                    <a:lstStyle/>
                    <a:p>
                      <a:pPr>
                        <a:lnSpc>
                          <a:spcPct val="100000"/>
                        </a:lnSpc>
                      </a:pPr>
                      <a:endParaRPr sz="1200">
                        <a:latin typeface="Times New Roman"/>
                        <a:cs typeface="Times New Roman"/>
                      </a:endParaRPr>
                    </a:p>
                  </a:txBody>
                  <a:tcPr marL="0" marR="0" marT="0" marB="0">
                    <a:lnR w="38100">
                      <a:solidFill>
                        <a:srgbClr val="000000"/>
                      </a:solidFill>
                      <a:prstDash val="solid"/>
                    </a:lnR>
                    <a:lnT w="38100">
                      <a:solidFill>
                        <a:srgbClr val="000000"/>
                      </a:solidFill>
                      <a:prstDash val="solid"/>
                    </a:lnT>
                    <a:lnB w="38100">
                      <a:solidFill>
                        <a:srgbClr val="000000"/>
                      </a:solidFill>
                      <a:prstDash val="solid"/>
                    </a:lnB>
                    <a:solidFill>
                      <a:srgbClr val="CCEBFF"/>
                    </a:solidFill>
                  </a:tcPr>
                </a:tc>
                <a:extLst>
                  <a:ext uri="{0D108BD9-81ED-4DB2-BD59-A6C34878D82A}">
                    <a16:rowId xmlns:a16="http://schemas.microsoft.com/office/drawing/2014/main" val="10009"/>
                  </a:ext>
                </a:extLst>
              </a:tr>
              <a:tr h="228600">
                <a:tc>
                  <a:txBody>
                    <a:bodyPr/>
                    <a:lstStyle/>
                    <a:p>
                      <a:pPr marR="24765" algn="ctr">
                        <a:lnSpc>
                          <a:spcPct val="100000"/>
                        </a:lnSpc>
                        <a:spcBef>
                          <a:spcPts val="145"/>
                        </a:spcBef>
                      </a:pPr>
                      <a:r>
                        <a:rPr sz="1200" dirty="0">
                          <a:latin typeface="Arial"/>
                          <a:cs typeface="Arial"/>
                        </a:rPr>
                        <a:t>frame</a:t>
                      </a:r>
                      <a:endParaRPr sz="1200">
                        <a:latin typeface="Arial"/>
                        <a:cs typeface="Arial"/>
                      </a:endParaRPr>
                    </a:p>
                  </a:txBody>
                  <a:tcPr marL="0" marR="0" marT="18415" marB="0">
                    <a:lnR w="38100">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10"/>
                  </a:ext>
                </a:extLst>
              </a:tr>
            </a:tbl>
          </a:graphicData>
        </a:graphic>
      </p:graphicFrame>
      <p:sp>
        <p:nvSpPr>
          <p:cNvPr id="55" name="object 55"/>
          <p:cNvSpPr txBox="1"/>
          <p:nvPr/>
        </p:nvSpPr>
        <p:spPr>
          <a:xfrm>
            <a:off x="8767064" y="4742815"/>
            <a:ext cx="208279"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Arial"/>
                <a:cs typeface="Arial"/>
              </a:rPr>
              <a:t>0</a:t>
            </a:r>
            <a:r>
              <a:rPr sz="900" spc="-20" dirty="0">
                <a:latin typeface="Arial"/>
                <a:cs typeface="Arial"/>
              </a:rPr>
              <a:t>x</a:t>
            </a:r>
            <a:r>
              <a:rPr sz="900" spc="-5" dirty="0">
                <a:latin typeface="Arial"/>
                <a:cs typeface="Arial"/>
              </a:rPr>
              <a:t>0</a:t>
            </a:r>
            <a:endParaRPr sz="900">
              <a:latin typeface="Arial"/>
              <a:cs typeface="Arial"/>
            </a:endParaRPr>
          </a:p>
        </p:txBody>
      </p:sp>
      <p:sp>
        <p:nvSpPr>
          <p:cNvPr id="56" name="object 56"/>
          <p:cNvSpPr/>
          <p:nvPr/>
        </p:nvSpPr>
        <p:spPr>
          <a:xfrm>
            <a:off x="7232777" y="1923288"/>
            <a:ext cx="1090930" cy="4230370"/>
          </a:xfrm>
          <a:custGeom>
            <a:avLst/>
            <a:gdLst/>
            <a:ahLst/>
            <a:cxnLst/>
            <a:rect l="l" t="t" r="r" b="b"/>
            <a:pathLst>
              <a:path w="1090929" h="4230370">
                <a:moveTo>
                  <a:pt x="1047939" y="4157412"/>
                </a:moveTo>
                <a:lnTo>
                  <a:pt x="1017143" y="4165193"/>
                </a:lnTo>
                <a:lnTo>
                  <a:pt x="1072642" y="4229760"/>
                </a:lnTo>
                <a:lnTo>
                  <a:pt x="1085830" y="4169752"/>
                </a:lnTo>
                <a:lnTo>
                  <a:pt x="1051052" y="4169752"/>
                </a:lnTo>
                <a:lnTo>
                  <a:pt x="1047939" y="4157412"/>
                </a:lnTo>
                <a:close/>
              </a:path>
              <a:path w="1090929" h="4230370">
                <a:moveTo>
                  <a:pt x="1060138" y="4154329"/>
                </a:moveTo>
                <a:lnTo>
                  <a:pt x="1047939" y="4157412"/>
                </a:lnTo>
                <a:lnTo>
                  <a:pt x="1051052" y="4169752"/>
                </a:lnTo>
                <a:lnTo>
                  <a:pt x="1063244" y="4166641"/>
                </a:lnTo>
                <a:lnTo>
                  <a:pt x="1060138" y="4154329"/>
                </a:lnTo>
                <a:close/>
              </a:path>
              <a:path w="1090929" h="4230370">
                <a:moveTo>
                  <a:pt x="1090929" y="4146550"/>
                </a:moveTo>
                <a:lnTo>
                  <a:pt x="1060138" y="4154329"/>
                </a:lnTo>
                <a:lnTo>
                  <a:pt x="1063244" y="4166641"/>
                </a:lnTo>
                <a:lnTo>
                  <a:pt x="1051052" y="4169752"/>
                </a:lnTo>
                <a:lnTo>
                  <a:pt x="1085830" y="4169752"/>
                </a:lnTo>
                <a:lnTo>
                  <a:pt x="1090929" y="4146550"/>
                </a:lnTo>
                <a:close/>
              </a:path>
              <a:path w="1090929" h="4230370">
                <a:moveTo>
                  <a:pt x="12319" y="0"/>
                </a:moveTo>
                <a:lnTo>
                  <a:pt x="0" y="3048"/>
                </a:lnTo>
                <a:lnTo>
                  <a:pt x="1047939" y="4157412"/>
                </a:lnTo>
                <a:lnTo>
                  <a:pt x="1060138" y="4154329"/>
                </a:lnTo>
                <a:lnTo>
                  <a:pt x="12319" y="0"/>
                </a:lnTo>
                <a:close/>
              </a:path>
            </a:pathLst>
          </a:custGeom>
          <a:solidFill>
            <a:srgbClr val="000000"/>
          </a:solidFill>
        </p:spPr>
        <p:txBody>
          <a:bodyPr wrap="square" lIns="0" tIns="0" rIns="0" bIns="0" rtlCol="0"/>
          <a:lstStyle/>
          <a:p>
            <a:endParaRPr/>
          </a:p>
        </p:txBody>
      </p:sp>
      <p:grpSp>
        <p:nvGrpSpPr>
          <p:cNvPr id="57" name="object 57"/>
          <p:cNvGrpSpPr/>
          <p:nvPr/>
        </p:nvGrpSpPr>
        <p:grpSpPr>
          <a:xfrm>
            <a:off x="326136" y="5849046"/>
            <a:ext cx="7751445" cy="917575"/>
            <a:chOff x="326136" y="5849046"/>
            <a:chExt cx="7751445" cy="917575"/>
          </a:xfrm>
        </p:grpSpPr>
        <p:sp>
          <p:nvSpPr>
            <p:cNvPr id="58" name="object 58"/>
            <p:cNvSpPr/>
            <p:nvPr/>
          </p:nvSpPr>
          <p:spPr>
            <a:xfrm>
              <a:off x="7207122" y="5875451"/>
              <a:ext cx="870585" cy="684530"/>
            </a:xfrm>
            <a:custGeom>
              <a:avLst/>
              <a:gdLst/>
              <a:ahLst/>
              <a:cxnLst/>
              <a:rect l="l" t="t" r="r" b="b"/>
              <a:pathLst>
                <a:path w="870584" h="684529">
                  <a:moveTo>
                    <a:pt x="870204" y="607644"/>
                  </a:moveTo>
                  <a:lnTo>
                    <a:pt x="867257" y="606463"/>
                  </a:lnTo>
                  <a:lnTo>
                    <a:pt x="791210" y="575843"/>
                  </a:lnTo>
                  <a:lnTo>
                    <a:pt x="793750" y="607504"/>
                  </a:lnTo>
                  <a:lnTo>
                    <a:pt x="2413" y="671804"/>
                  </a:lnTo>
                  <a:lnTo>
                    <a:pt x="3429" y="684453"/>
                  </a:lnTo>
                  <a:lnTo>
                    <a:pt x="794753" y="620153"/>
                  </a:lnTo>
                  <a:lnTo>
                    <a:pt x="797306" y="651789"/>
                  </a:lnTo>
                  <a:lnTo>
                    <a:pt x="870204" y="607644"/>
                  </a:lnTo>
                  <a:close/>
                </a:path>
                <a:path w="870584" h="684529">
                  <a:moveTo>
                    <a:pt x="870204" y="525551"/>
                  </a:moveTo>
                  <a:lnTo>
                    <a:pt x="853465" y="504405"/>
                  </a:lnTo>
                  <a:lnTo>
                    <a:pt x="817372" y="458762"/>
                  </a:lnTo>
                  <a:lnTo>
                    <a:pt x="803859" y="487540"/>
                  </a:lnTo>
                  <a:lnTo>
                    <a:pt x="5588" y="114211"/>
                  </a:lnTo>
                  <a:lnTo>
                    <a:pt x="254" y="125717"/>
                  </a:lnTo>
                  <a:lnTo>
                    <a:pt x="798474" y="499021"/>
                  </a:lnTo>
                  <a:lnTo>
                    <a:pt x="784987" y="527786"/>
                  </a:lnTo>
                  <a:lnTo>
                    <a:pt x="870204" y="525551"/>
                  </a:lnTo>
                  <a:close/>
                </a:path>
                <a:path w="870584" h="684529">
                  <a:moveTo>
                    <a:pt x="870204" y="443636"/>
                  </a:moveTo>
                  <a:lnTo>
                    <a:pt x="853147" y="420687"/>
                  </a:lnTo>
                  <a:lnTo>
                    <a:pt x="819404" y="375285"/>
                  </a:lnTo>
                  <a:lnTo>
                    <a:pt x="805053" y="403644"/>
                  </a:lnTo>
                  <a:lnTo>
                    <a:pt x="5842" y="0"/>
                  </a:lnTo>
                  <a:lnTo>
                    <a:pt x="0" y="11328"/>
                  </a:lnTo>
                  <a:lnTo>
                    <a:pt x="799312" y="414972"/>
                  </a:lnTo>
                  <a:lnTo>
                    <a:pt x="784987" y="443293"/>
                  </a:lnTo>
                  <a:lnTo>
                    <a:pt x="870204" y="443636"/>
                  </a:lnTo>
                  <a:close/>
                </a:path>
              </a:pathLst>
            </a:custGeom>
            <a:solidFill>
              <a:srgbClr val="000000"/>
            </a:solidFill>
          </p:spPr>
          <p:txBody>
            <a:bodyPr wrap="square" lIns="0" tIns="0" rIns="0" bIns="0" rtlCol="0"/>
            <a:lstStyle/>
            <a:p>
              <a:endParaRPr/>
            </a:p>
          </p:txBody>
        </p:sp>
        <p:pic>
          <p:nvPicPr>
            <p:cNvPr id="59" name="object 59"/>
            <p:cNvPicPr/>
            <p:nvPr/>
          </p:nvPicPr>
          <p:blipFill>
            <a:blip r:embed="rId2" cstate="print"/>
            <a:stretch>
              <a:fillRect/>
            </a:stretch>
          </p:blipFill>
          <p:spPr>
            <a:xfrm>
              <a:off x="329167" y="5849046"/>
              <a:ext cx="4901217" cy="917578"/>
            </a:xfrm>
            <a:prstGeom prst="rect">
              <a:avLst/>
            </a:prstGeom>
          </p:spPr>
        </p:pic>
        <p:pic>
          <p:nvPicPr>
            <p:cNvPr id="60" name="object 60"/>
            <p:cNvPicPr/>
            <p:nvPr/>
          </p:nvPicPr>
          <p:blipFill>
            <a:blip r:embed="rId3" cstate="print"/>
            <a:stretch>
              <a:fillRect/>
            </a:stretch>
          </p:blipFill>
          <p:spPr>
            <a:xfrm>
              <a:off x="326136" y="5850629"/>
              <a:ext cx="4942332" cy="880884"/>
            </a:xfrm>
            <a:prstGeom prst="rect">
              <a:avLst/>
            </a:prstGeom>
          </p:spPr>
        </p:pic>
      </p:grpSp>
      <p:sp>
        <p:nvSpPr>
          <p:cNvPr id="61" name="object 61"/>
          <p:cNvSpPr txBox="1"/>
          <p:nvPr/>
        </p:nvSpPr>
        <p:spPr>
          <a:xfrm>
            <a:off x="381761" y="5881878"/>
            <a:ext cx="4800600" cy="865622"/>
          </a:xfrm>
          <a:prstGeom prst="rect">
            <a:avLst/>
          </a:prstGeom>
          <a:solidFill>
            <a:srgbClr val="FFFFCC"/>
          </a:solidFill>
          <a:ln w="38100">
            <a:solidFill>
              <a:srgbClr val="990000"/>
            </a:solidFill>
          </a:ln>
        </p:spPr>
        <p:txBody>
          <a:bodyPr vert="horz" wrap="square" lIns="0" tIns="34290" rIns="0" bIns="0" rtlCol="0">
            <a:spAutoFit/>
          </a:bodyPr>
          <a:lstStyle/>
          <a:p>
            <a:pPr marL="93980" marR="92075" indent="635">
              <a:lnSpc>
                <a:spcPct val="100000"/>
              </a:lnSpc>
              <a:spcBef>
                <a:spcPts val="270"/>
              </a:spcBef>
            </a:pPr>
            <a:r>
              <a:rPr lang="zh-CN" altLang="en-US" dirty="0">
                <a:latin typeface="微软雅黑" panose="020B0503020204020204" pitchFamily="34" charset="-122"/>
                <a:ea typeface="微软雅黑" panose="020B0503020204020204" pitchFamily="34" charset="-122"/>
              </a:rPr>
              <a:t>当</a:t>
            </a:r>
            <a:r>
              <a:rPr lang="en-US" altLang="zh-CN" dirty="0">
                <a:latin typeface="微软雅黑" panose="020B0503020204020204" pitchFamily="34" charset="-122"/>
                <a:ea typeface="微软雅黑" panose="020B0503020204020204" pitchFamily="34" charset="-122"/>
              </a:rPr>
              <a:t>HW</a:t>
            </a:r>
            <a:r>
              <a:rPr lang="zh-CN" altLang="en-US" dirty="0">
                <a:latin typeface="微软雅黑" panose="020B0503020204020204" pitchFamily="34" charset="-122"/>
                <a:ea typeface="微软雅黑" panose="020B0503020204020204" pitchFamily="34" charset="-122"/>
              </a:rPr>
              <a:t>遇到</a:t>
            </a:r>
            <a:r>
              <a:rPr lang="en-US" altLang="zh-CN" dirty="0">
                <a:latin typeface="微软雅黑" panose="020B0503020204020204" pitchFamily="34" charset="-122"/>
                <a:ea typeface="微软雅黑" panose="020B0503020204020204" pitchFamily="34" charset="-122"/>
              </a:rPr>
              <a:t>PTE</a:t>
            </a:r>
            <a:r>
              <a:rPr lang="zh-CN" altLang="en-US" dirty="0">
                <a:latin typeface="微软雅黑" panose="020B0503020204020204" pitchFamily="34" charset="-122"/>
                <a:ea typeface="微软雅黑" panose="020B0503020204020204" pitchFamily="34" charset="-122"/>
              </a:rPr>
              <a:t>页表项中的页面不在物理内存中时，会产生缺页异常，操作系统会接管并取回该页面，然后再恢复程序。</a:t>
            </a:r>
            <a:endParaRPr sz="1400" dirty="0">
              <a:latin typeface="微软雅黑" panose="020B0503020204020204" pitchFamily="34" charset="-122"/>
              <a:ea typeface="微软雅黑" panose="020B0503020204020204" pitchFamily="34" charset="-122"/>
              <a:cs typeface="Calibri"/>
            </a:endParaRPr>
          </a:p>
        </p:txBody>
      </p:sp>
      <p:sp>
        <p:nvSpPr>
          <p:cNvPr id="2" name="矩形 1">
            <a:extLst>
              <a:ext uri="{FF2B5EF4-FFF2-40B4-BE49-F238E27FC236}">
                <a16:creationId xmlns:a16="http://schemas.microsoft.com/office/drawing/2014/main" id="{CD0193F1-5C98-4930-91AD-6A4AE3D4775F}"/>
              </a:ext>
            </a:extLst>
          </p:cNvPr>
          <p:cNvSpPr/>
          <p:nvPr/>
        </p:nvSpPr>
        <p:spPr>
          <a:xfrm>
            <a:off x="403541" y="1195496"/>
            <a:ext cx="4572000" cy="874407"/>
          </a:xfrm>
          <a:prstGeom prst="rect">
            <a:avLst/>
          </a:prstGeom>
        </p:spPr>
        <p:txBody>
          <a:bodyPr>
            <a:spAutoFit/>
          </a:bodyPr>
          <a:lstStyle/>
          <a:p>
            <a:pPr>
              <a:lnSpc>
                <a:spcPct val="150000"/>
              </a:lnSpc>
            </a:pPr>
            <a:r>
              <a:rPr lang="zh-CN" altLang="en-US" dirty="0">
                <a:latin typeface="微软雅黑" panose="020B0503020204020204" pitchFamily="34" charset="-122"/>
                <a:ea typeface="微软雅黑" panose="020B0503020204020204" pitchFamily="34" charset="-122"/>
              </a:rPr>
              <a:t>将页面交换到内存空闲的框架中，重置表格以记录内存中的页面并设置验证位=“v”</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495425" y="461899"/>
            <a:ext cx="6151880" cy="502382"/>
          </a:xfrm>
          <a:prstGeom prst="rect">
            <a:avLst/>
          </a:prstGeom>
        </p:spPr>
        <p:txBody>
          <a:bodyPr vert="horz" wrap="square" lIns="0" tIns="13335" rIns="0" bIns="0" rtlCol="0">
            <a:spAutoFit/>
          </a:bodyPr>
          <a:lstStyle/>
          <a:p>
            <a:pPr marL="12700">
              <a:spcBef>
                <a:spcPts val="105"/>
              </a:spcBef>
            </a:pPr>
            <a:r>
              <a:rPr sz="3200" b="1" dirty="0">
                <a:solidFill>
                  <a:srgbClr val="C00000"/>
                </a:solidFill>
                <a:latin typeface="+mn-lt"/>
                <a:ea typeface="+mn-ea"/>
                <a:cs typeface="+mn-cs"/>
              </a:rPr>
              <a:t>SPARC VM Implementation</a:t>
            </a:r>
          </a:p>
        </p:txBody>
      </p:sp>
      <p:sp>
        <p:nvSpPr>
          <p:cNvPr id="6" name="object 6"/>
          <p:cNvSpPr txBox="1"/>
          <p:nvPr/>
        </p:nvSpPr>
        <p:spPr>
          <a:xfrm>
            <a:off x="3299586" y="2104389"/>
            <a:ext cx="103505" cy="193675"/>
          </a:xfrm>
          <a:prstGeom prst="rect">
            <a:avLst/>
          </a:prstGeom>
        </p:spPr>
        <p:txBody>
          <a:bodyPr vert="horz" wrap="square" lIns="0" tIns="13335" rIns="0" bIns="0" rtlCol="0">
            <a:spAutoFit/>
          </a:bodyPr>
          <a:lstStyle/>
          <a:p>
            <a:pPr marL="12700">
              <a:lnSpc>
                <a:spcPct val="100000"/>
              </a:lnSpc>
              <a:spcBef>
                <a:spcPts val="105"/>
              </a:spcBef>
            </a:pPr>
            <a:r>
              <a:rPr sz="1100" dirty="0">
                <a:latin typeface="Arial"/>
                <a:cs typeface="Arial"/>
              </a:rPr>
              <a:t>8</a:t>
            </a:r>
            <a:endParaRPr sz="1100">
              <a:latin typeface="Arial"/>
              <a:cs typeface="Arial"/>
            </a:endParaRPr>
          </a:p>
        </p:txBody>
      </p:sp>
      <p:sp>
        <p:nvSpPr>
          <p:cNvPr id="7" name="object 7"/>
          <p:cNvSpPr txBox="1"/>
          <p:nvPr/>
        </p:nvSpPr>
        <p:spPr>
          <a:xfrm>
            <a:off x="5525770" y="2104389"/>
            <a:ext cx="180975" cy="193675"/>
          </a:xfrm>
          <a:prstGeom prst="rect">
            <a:avLst/>
          </a:prstGeom>
        </p:spPr>
        <p:txBody>
          <a:bodyPr vert="horz" wrap="square" lIns="0" tIns="13335" rIns="0" bIns="0" rtlCol="0">
            <a:spAutoFit/>
          </a:bodyPr>
          <a:lstStyle/>
          <a:p>
            <a:pPr marL="12700">
              <a:lnSpc>
                <a:spcPct val="100000"/>
              </a:lnSpc>
              <a:spcBef>
                <a:spcPts val="105"/>
              </a:spcBef>
            </a:pPr>
            <a:r>
              <a:rPr sz="1100" spc="-5" dirty="0">
                <a:latin typeface="Arial"/>
                <a:cs typeface="Arial"/>
              </a:rPr>
              <a:t>11</a:t>
            </a:r>
            <a:endParaRPr sz="1100">
              <a:latin typeface="Arial"/>
              <a:cs typeface="Arial"/>
            </a:endParaRPr>
          </a:p>
        </p:txBody>
      </p:sp>
      <p:sp>
        <p:nvSpPr>
          <p:cNvPr id="8" name="object 8"/>
          <p:cNvSpPr txBox="1"/>
          <p:nvPr/>
        </p:nvSpPr>
        <p:spPr>
          <a:xfrm>
            <a:off x="6745351" y="2104389"/>
            <a:ext cx="103505" cy="193675"/>
          </a:xfrm>
          <a:prstGeom prst="rect">
            <a:avLst/>
          </a:prstGeom>
        </p:spPr>
        <p:txBody>
          <a:bodyPr vert="horz" wrap="square" lIns="0" tIns="13335" rIns="0" bIns="0" rtlCol="0">
            <a:spAutoFit/>
          </a:bodyPr>
          <a:lstStyle/>
          <a:p>
            <a:pPr marL="12700">
              <a:lnSpc>
                <a:spcPct val="100000"/>
              </a:lnSpc>
              <a:spcBef>
                <a:spcPts val="105"/>
              </a:spcBef>
            </a:pPr>
            <a:r>
              <a:rPr sz="1100" dirty="0">
                <a:latin typeface="Arial"/>
                <a:cs typeface="Arial"/>
              </a:rPr>
              <a:t>0</a:t>
            </a:r>
            <a:endParaRPr sz="1100">
              <a:latin typeface="Arial"/>
              <a:cs typeface="Arial"/>
            </a:endParaRPr>
          </a:p>
        </p:txBody>
      </p:sp>
      <p:sp>
        <p:nvSpPr>
          <p:cNvPr id="9" name="object 9"/>
          <p:cNvSpPr txBox="1"/>
          <p:nvPr/>
        </p:nvSpPr>
        <p:spPr>
          <a:xfrm>
            <a:off x="4112514" y="2104389"/>
            <a:ext cx="103505" cy="193675"/>
          </a:xfrm>
          <a:prstGeom prst="rect">
            <a:avLst/>
          </a:prstGeom>
        </p:spPr>
        <p:txBody>
          <a:bodyPr vert="horz" wrap="square" lIns="0" tIns="13335" rIns="0" bIns="0" rtlCol="0">
            <a:spAutoFit/>
          </a:bodyPr>
          <a:lstStyle/>
          <a:p>
            <a:pPr marL="12700">
              <a:lnSpc>
                <a:spcPct val="100000"/>
              </a:lnSpc>
              <a:spcBef>
                <a:spcPts val="105"/>
              </a:spcBef>
            </a:pPr>
            <a:r>
              <a:rPr sz="1100" dirty="0">
                <a:latin typeface="Arial"/>
                <a:cs typeface="Arial"/>
              </a:rPr>
              <a:t>6</a:t>
            </a:r>
            <a:endParaRPr sz="1100">
              <a:latin typeface="Arial"/>
              <a:cs typeface="Arial"/>
            </a:endParaRPr>
          </a:p>
        </p:txBody>
      </p:sp>
      <p:sp>
        <p:nvSpPr>
          <p:cNvPr id="10" name="object 10"/>
          <p:cNvSpPr/>
          <p:nvPr/>
        </p:nvSpPr>
        <p:spPr>
          <a:xfrm>
            <a:off x="3390138" y="3324605"/>
            <a:ext cx="762000" cy="542925"/>
          </a:xfrm>
          <a:custGeom>
            <a:avLst/>
            <a:gdLst/>
            <a:ahLst/>
            <a:cxnLst/>
            <a:rect l="l" t="t" r="r" b="b"/>
            <a:pathLst>
              <a:path w="762000" h="542925">
                <a:moveTo>
                  <a:pt x="762000" y="329184"/>
                </a:moveTo>
                <a:lnTo>
                  <a:pt x="0" y="329184"/>
                </a:lnTo>
                <a:lnTo>
                  <a:pt x="0" y="542544"/>
                </a:lnTo>
                <a:lnTo>
                  <a:pt x="762000" y="542544"/>
                </a:lnTo>
                <a:lnTo>
                  <a:pt x="762000" y="329184"/>
                </a:lnTo>
                <a:close/>
              </a:path>
              <a:path w="762000" h="542925">
                <a:moveTo>
                  <a:pt x="762000" y="0"/>
                </a:moveTo>
                <a:lnTo>
                  <a:pt x="0" y="0"/>
                </a:lnTo>
                <a:lnTo>
                  <a:pt x="0" y="214884"/>
                </a:lnTo>
                <a:lnTo>
                  <a:pt x="762000" y="214884"/>
                </a:lnTo>
                <a:lnTo>
                  <a:pt x="762000" y="0"/>
                </a:lnTo>
                <a:close/>
              </a:path>
            </a:pathLst>
          </a:custGeom>
          <a:solidFill>
            <a:srgbClr val="FFFFFF"/>
          </a:solidFill>
        </p:spPr>
        <p:txBody>
          <a:bodyPr wrap="square" lIns="0" tIns="0" rIns="0" bIns="0" rtlCol="0"/>
          <a:lstStyle/>
          <a:p>
            <a:endParaRPr/>
          </a:p>
        </p:txBody>
      </p:sp>
      <p:graphicFrame>
        <p:nvGraphicFramePr>
          <p:cNvPr id="11" name="object 11"/>
          <p:cNvGraphicFramePr>
            <a:graphicFrameLocks noGrp="1"/>
          </p:cNvGraphicFramePr>
          <p:nvPr/>
        </p:nvGraphicFramePr>
        <p:xfrm>
          <a:off x="3375659" y="3310128"/>
          <a:ext cx="762000" cy="542544"/>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tblGrid>
              <a:tr h="214884">
                <a:tc>
                  <a:txBody>
                    <a:bodyPr/>
                    <a:lstStyle/>
                    <a:p>
                      <a:pPr>
                        <a:lnSpc>
                          <a:spcPct val="100000"/>
                        </a:lnSpc>
                      </a:pPr>
                      <a:endParaRPr sz="12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0"/>
                  </a:ext>
                </a:extLst>
              </a:tr>
              <a:tr h="114300">
                <a:tc>
                  <a:txBody>
                    <a:bodyPr/>
                    <a:lstStyle/>
                    <a:p>
                      <a:pPr>
                        <a:lnSpc>
                          <a:spcPct val="100000"/>
                        </a:lnSpc>
                      </a:pPr>
                      <a:endParaRPr sz="6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1"/>
                  </a:ext>
                </a:extLst>
              </a:tr>
              <a:tr h="213360">
                <a:tc>
                  <a:txBody>
                    <a:bodyPr/>
                    <a:lstStyle/>
                    <a:p>
                      <a:pPr>
                        <a:lnSpc>
                          <a:spcPct val="100000"/>
                        </a:lnSpc>
                      </a:pPr>
                      <a:endParaRPr sz="12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
        <p:nvSpPr>
          <p:cNvPr id="12" name="object 12"/>
          <p:cNvSpPr txBox="1"/>
          <p:nvPr/>
        </p:nvSpPr>
        <p:spPr>
          <a:xfrm>
            <a:off x="1256538" y="2320289"/>
            <a:ext cx="1066800" cy="347980"/>
          </a:xfrm>
          <a:prstGeom prst="rect">
            <a:avLst/>
          </a:prstGeom>
          <a:solidFill>
            <a:srgbClr val="EBEBEB"/>
          </a:solidFill>
          <a:ln w="28955">
            <a:solidFill>
              <a:srgbClr val="000000"/>
            </a:solidFill>
          </a:ln>
        </p:spPr>
        <p:txBody>
          <a:bodyPr vert="horz" wrap="square" lIns="0" tIns="77470" rIns="0" bIns="0" rtlCol="0">
            <a:spAutoFit/>
          </a:bodyPr>
          <a:lstStyle/>
          <a:p>
            <a:pPr marL="90170">
              <a:lnSpc>
                <a:spcPct val="100000"/>
              </a:lnSpc>
              <a:spcBef>
                <a:spcPts val="610"/>
              </a:spcBef>
            </a:pPr>
            <a:r>
              <a:rPr sz="1200" spc="-5" dirty="0">
                <a:latin typeface="Arial"/>
                <a:cs typeface="Arial"/>
              </a:rPr>
              <a:t>Process</a:t>
            </a:r>
            <a:r>
              <a:rPr sz="1200" spc="-40" dirty="0">
                <a:latin typeface="Arial"/>
                <a:cs typeface="Arial"/>
              </a:rPr>
              <a:t> </a:t>
            </a:r>
            <a:r>
              <a:rPr sz="1200" dirty="0">
                <a:latin typeface="Arial"/>
                <a:cs typeface="Arial"/>
              </a:rPr>
              <a:t>ID</a:t>
            </a:r>
            <a:endParaRPr sz="1200">
              <a:latin typeface="Arial"/>
              <a:cs typeface="Arial"/>
            </a:endParaRPr>
          </a:p>
        </p:txBody>
      </p:sp>
      <p:graphicFrame>
        <p:nvGraphicFramePr>
          <p:cNvPr id="13" name="object 13"/>
          <p:cNvGraphicFramePr>
            <a:graphicFrameLocks noGrp="1"/>
          </p:cNvGraphicFramePr>
          <p:nvPr/>
        </p:nvGraphicFramePr>
        <p:xfrm>
          <a:off x="2699004" y="2281427"/>
          <a:ext cx="4418328" cy="381000"/>
        </p:xfrm>
        <a:graphic>
          <a:graphicData uri="http://schemas.openxmlformats.org/drawingml/2006/table">
            <a:tbl>
              <a:tblPr firstRow="1" bandRow="1">
                <a:tableStyleId>{2D5ABB26-0587-4C30-8999-92F81FD0307C}</a:tableStyleId>
              </a:tblPr>
              <a:tblGrid>
                <a:gridCol w="1066800">
                  <a:extLst>
                    <a:ext uri="{9D8B030D-6E8A-4147-A177-3AD203B41FA5}">
                      <a16:colId xmlns:a16="http://schemas.microsoft.com/office/drawing/2014/main" val="20000"/>
                    </a:ext>
                  </a:extLst>
                </a:gridCol>
                <a:gridCol w="900430">
                  <a:extLst>
                    <a:ext uri="{9D8B030D-6E8A-4147-A177-3AD203B41FA5}">
                      <a16:colId xmlns:a16="http://schemas.microsoft.com/office/drawing/2014/main" val="20001"/>
                    </a:ext>
                  </a:extLst>
                </a:gridCol>
                <a:gridCol w="851534">
                  <a:extLst>
                    <a:ext uri="{9D8B030D-6E8A-4147-A177-3AD203B41FA5}">
                      <a16:colId xmlns:a16="http://schemas.microsoft.com/office/drawing/2014/main" val="20002"/>
                    </a:ext>
                  </a:extLst>
                </a:gridCol>
                <a:gridCol w="1599564">
                  <a:extLst>
                    <a:ext uri="{9D8B030D-6E8A-4147-A177-3AD203B41FA5}">
                      <a16:colId xmlns:a16="http://schemas.microsoft.com/office/drawing/2014/main" val="20003"/>
                    </a:ext>
                  </a:extLst>
                </a:gridCol>
              </a:tblGrid>
              <a:tr h="381000">
                <a:tc>
                  <a:txBody>
                    <a:bodyPr/>
                    <a:lstStyle/>
                    <a:p>
                      <a:pPr marL="282575">
                        <a:lnSpc>
                          <a:spcPct val="100000"/>
                        </a:lnSpc>
                        <a:spcBef>
                          <a:spcPts val="745"/>
                        </a:spcBef>
                      </a:pPr>
                      <a:r>
                        <a:rPr sz="1200" dirty="0">
                          <a:latin typeface="Arial"/>
                          <a:cs typeface="Arial"/>
                        </a:rPr>
                        <a:t>Index</a:t>
                      </a:r>
                      <a:r>
                        <a:rPr sz="1200" spc="-65" dirty="0">
                          <a:latin typeface="Arial"/>
                          <a:cs typeface="Arial"/>
                        </a:rPr>
                        <a:t> </a:t>
                      </a:r>
                      <a:r>
                        <a:rPr sz="1200" spc="-5" dirty="0">
                          <a:latin typeface="Arial"/>
                          <a:cs typeface="Arial"/>
                        </a:rPr>
                        <a:t>1</a:t>
                      </a:r>
                      <a:endParaRPr sz="1200">
                        <a:latin typeface="Arial"/>
                        <a:cs typeface="Arial"/>
                      </a:endParaRPr>
                    </a:p>
                  </a:txBody>
                  <a:tcPr marL="0" marR="0" marT="9461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000"/>
                    </a:solidFill>
                  </a:tcPr>
                </a:tc>
                <a:tc>
                  <a:txBody>
                    <a:bodyPr/>
                    <a:lstStyle/>
                    <a:p>
                      <a:pPr marL="200025">
                        <a:lnSpc>
                          <a:spcPct val="100000"/>
                        </a:lnSpc>
                        <a:spcBef>
                          <a:spcPts val="745"/>
                        </a:spcBef>
                      </a:pPr>
                      <a:r>
                        <a:rPr sz="1200" dirty="0">
                          <a:latin typeface="Arial"/>
                          <a:cs typeface="Arial"/>
                        </a:rPr>
                        <a:t>Index</a:t>
                      </a:r>
                      <a:r>
                        <a:rPr sz="1200" spc="-65" dirty="0">
                          <a:latin typeface="Arial"/>
                          <a:cs typeface="Arial"/>
                        </a:rPr>
                        <a:t> </a:t>
                      </a:r>
                      <a:r>
                        <a:rPr sz="1200" spc="-5" dirty="0">
                          <a:latin typeface="Arial"/>
                          <a:cs typeface="Arial"/>
                        </a:rPr>
                        <a:t>2</a:t>
                      </a:r>
                      <a:endParaRPr sz="1200">
                        <a:latin typeface="Arial"/>
                        <a:cs typeface="Arial"/>
                      </a:endParaRPr>
                    </a:p>
                  </a:txBody>
                  <a:tcPr marL="0" marR="0" marT="9461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CC"/>
                    </a:solidFill>
                  </a:tcPr>
                </a:tc>
                <a:tc>
                  <a:txBody>
                    <a:bodyPr/>
                    <a:lstStyle/>
                    <a:p>
                      <a:pPr marL="175895">
                        <a:lnSpc>
                          <a:spcPct val="100000"/>
                        </a:lnSpc>
                        <a:spcBef>
                          <a:spcPts val="745"/>
                        </a:spcBef>
                      </a:pPr>
                      <a:r>
                        <a:rPr sz="1200" dirty="0">
                          <a:latin typeface="Arial"/>
                          <a:cs typeface="Arial"/>
                        </a:rPr>
                        <a:t>Index</a:t>
                      </a:r>
                      <a:r>
                        <a:rPr sz="1200" spc="-65" dirty="0">
                          <a:latin typeface="Arial"/>
                          <a:cs typeface="Arial"/>
                        </a:rPr>
                        <a:t> </a:t>
                      </a:r>
                      <a:r>
                        <a:rPr sz="1200" spc="-5" dirty="0">
                          <a:latin typeface="Arial"/>
                          <a:cs typeface="Arial"/>
                        </a:rPr>
                        <a:t>3</a:t>
                      </a:r>
                      <a:endParaRPr sz="1200">
                        <a:latin typeface="Arial"/>
                        <a:cs typeface="Arial"/>
                      </a:endParaRPr>
                    </a:p>
                  </a:txBody>
                  <a:tcPr marL="0" marR="0" marT="9461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CC"/>
                    </a:solidFill>
                  </a:tcPr>
                </a:tc>
                <a:tc>
                  <a:txBody>
                    <a:bodyPr/>
                    <a:lstStyle/>
                    <a:p>
                      <a:pPr marL="91440">
                        <a:lnSpc>
                          <a:spcPct val="100000"/>
                        </a:lnSpc>
                        <a:spcBef>
                          <a:spcPts val="620"/>
                        </a:spcBef>
                      </a:pPr>
                      <a:r>
                        <a:rPr sz="1400" spc="-5" dirty="0">
                          <a:latin typeface="Arial"/>
                          <a:cs typeface="Arial"/>
                        </a:rPr>
                        <a:t>Offset</a:t>
                      </a:r>
                      <a:r>
                        <a:rPr sz="1400" spc="-60" dirty="0">
                          <a:latin typeface="Arial"/>
                          <a:cs typeface="Arial"/>
                        </a:rPr>
                        <a:t> </a:t>
                      </a:r>
                      <a:r>
                        <a:rPr sz="1400" spc="-5" dirty="0">
                          <a:latin typeface="Arial"/>
                          <a:cs typeface="Arial"/>
                        </a:rPr>
                        <a:t>w/in</a:t>
                      </a:r>
                      <a:r>
                        <a:rPr sz="1400" spc="-30" dirty="0">
                          <a:latin typeface="Arial"/>
                          <a:cs typeface="Arial"/>
                        </a:rPr>
                        <a:t> </a:t>
                      </a:r>
                      <a:r>
                        <a:rPr sz="1400" dirty="0">
                          <a:latin typeface="Arial"/>
                          <a:cs typeface="Arial"/>
                        </a:rPr>
                        <a:t>page</a:t>
                      </a:r>
                      <a:endParaRPr sz="1400">
                        <a:latin typeface="Arial"/>
                        <a:cs typeface="Arial"/>
                      </a:endParaRPr>
                    </a:p>
                  </a:txBody>
                  <a:tcPr marL="0" marR="0" marT="787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DDDDD"/>
                    </a:solidFill>
                  </a:tcPr>
                </a:tc>
                <a:extLst>
                  <a:ext uri="{0D108BD9-81ED-4DB2-BD59-A6C34878D82A}">
                    <a16:rowId xmlns:a16="http://schemas.microsoft.com/office/drawing/2014/main" val="10000"/>
                  </a:ext>
                </a:extLst>
              </a:tr>
            </a:tbl>
          </a:graphicData>
        </a:graphic>
      </p:graphicFrame>
      <p:sp>
        <p:nvSpPr>
          <p:cNvPr id="14" name="object 14"/>
          <p:cNvSpPr txBox="1"/>
          <p:nvPr/>
        </p:nvSpPr>
        <p:spPr>
          <a:xfrm>
            <a:off x="5039359" y="2104389"/>
            <a:ext cx="103505" cy="193675"/>
          </a:xfrm>
          <a:prstGeom prst="rect">
            <a:avLst/>
          </a:prstGeom>
        </p:spPr>
        <p:txBody>
          <a:bodyPr vert="horz" wrap="square" lIns="0" tIns="13335" rIns="0" bIns="0" rtlCol="0">
            <a:spAutoFit/>
          </a:bodyPr>
          <a:lstStyle/>
          <a:p>
            <a:pPr marL="12700">
              <a:lnSpc>
                <a:spcPct val="100000"/>
              </a:lnSpc>
              <a:spcBef>
                <a:spcPts val="105"/>
              </a:spcBef>
            </a:pPr>
            <a:r>
              <a:rPr sz="1100" dirty="0">
                <a:latin typeface="Arial"/>
                <a:cs typeface="Arial"/>
              </a:rPr>
              <a:t>6</a:t>
            </a:r>
            <a:endParaRPr sz="1100">
              <a:latin typeface="Arial"/>
              <a:cs typeface="Arial"/>
            </a:endParaRPr>
          </a:p>
        </p:txBody>
      </p:sp>
      <p:graphicFrame>
        <p:nvGraphicFramePr>
          <p:cNvPr id="15" name="object 15"/>
          <p:cNvGraphicFramePr>
            <a:graphicFrameLocks noGrp="1"/>
          </p:cNvGraphicFramePr>
          <p:nvPr/>
        </p:nvGraphicFramePr>
        <p:xfrm>
          <a:off x="1470660" y="3320796"/>
          <a:ext cx="1066800" cy="908302"/>
        </p:xfrm>
        <a:graphic>
          <a:graphicData uri="http://schemas.openxmlformats.org/drawingml/2006/table">
            <a:tbl>
              <a:tblPr firstRow="1" bandRow="1">
                <a:tableStyleId>{2D5ABB26-0587-4C30-8999-92F81FD0307C}</a:tableStyleId>
              </a:tblPr>
              <a:tblGrid>
                <a:gridCol w="1066800">
                  <a:extLst>
                    <a:ext uri="{9D8B030D-6E8A-4147-A177-3AD203B41FA5}">
                      <a16:colId xmlns:a16="http://schemas.microsoft.com/office/drawing/2014/main" val="20000"/>
                    </a:ext>
                  </a:extLst>
                </a:gridCol>
              </a:tblGrid>
              <a:tr h="114300">
                <a:tc>
                  <a:txBody>
                    <a:bodyPr/>
                    <a:lstStyle/>
                    <a:p>
                      <a:pPr>
                        <a:lnSpc>
                          <a:spcPct val="100000"/>
                        </a:lnSpc>
                      </a:pPr>
                      <a:endParaRPr sz="600">
                        <a:latin typeface="Times New Roman"/>
                        <a:cs typeface="Times New Roman"/>
                      </a:endParaRPr>
                    </a:p>
                  </a:txBody>
                  <a:tcPr marL="0" marR="0" marT="0" marB="0">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0"/>
                  </a:ext>
                </a:extLst>
              </a:tr>
              <a:tr h="114300">
                <a:tc>
                  <a:txBody>
                    <a:bodyPr/>
                    <a:lstStyle/>
                    <a:p>
                      <a:pPr>
                        <a:lnSpc>
                          <a:spcPct val="100000"/>
                        </a:lnSpc>
                      </a:pPr>
                      <a:endParaRPr sz="600">
                        <a:latin typeface="Times New Roman"/>
                        <a:cs typeface="Times New Roman"/>
                      </a:endParaRPr>
                    </a:p>
                  </a:txBody>
                  <a:tcPr marL="0" marR="0" marT="0" marB="0">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1"/>
                  </a:ext>
                </a:extLst>
              </a:tr>
              <a:tr h="114300">
                <a:tc>
                  <a:txBody>
                    <a:bodyPr/>
                    <a:lstStyle/>
                    <a:p>
                      <a:pPr>
                        <a:lnSpc>
                          <a:spcPct val="100000"/>
                        </a:lnSpc>
                      </a:pPr>
                      <a:endParaRPr sz="600">
                        <a:latin typeface="Times New Roman"/>
                        <a:cs typeface="Times New Roman"/>
                      </a:endParaRPr>
                    </a:p>
                  </a:txBody>
                  <a:tcPr marL="0" marR="0" marT="0" marB="0">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2"/>
                  </a:ext>
                </a:extLst>
              </a:tr>
              <a:tr h="111251">
                <a:tc>
                  <a:txBody>
                    <a:bodyPr/>
                    <a:lstStyle/>
                    <a:p>
                      <a:pPr>
                        <a:lnSpc>
                          <a:spcPct val="100000"/>
                        </a:lnSpc>
                      </a:pPr>
                      <a:endParaRPr sz="5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3"/>
                  </a:ext>
                </a:extLst>
              </a:tr>
              <a:tr h="111251">
                <a:tc>
                  <a:txBody>
                    <a:bodyPr/>
                    <a:lstStyle/>
                    <a:p>
                      <a:pPr>
                        <a:lnSpc>
                          <a:spcPct val="100000"/>
                        </a:lnSpc>
                      </a:pPr>
                      <a:endParaRPr sz="5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4"/>
                  </a:ext>
                </a:extLst>
              </a:tr>
              <a:tr h="114300">
                <a:tc>
                  <a:txBody>
                    <a:bodyPr/>
                    <a:lstStyle/>
                    <a:p>
                      <a:pPr>
                        <a:lnSpc>
                          <a:spcPct val="100000"/>
                        </a:lnSpc>
                      </a:pPr>
                      <a:endParaRPr sz="6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5"/>
                  </a:ext>
                </a:extLst>
              </a:tr>
              <a:tr h="114300">
                <a:tc>
                  <a:txBody>
                    <a:bodyPr/>
                    <a:lstStyle/>
                    <a:p>
                      <a:pPr>
                        <a:lnSpc>
                          <a:spcPct val="100000"/>
                        </a:lnSpc>
                      </a:pPr>
                      <a:endParaRPr sz="6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6"/>
                  </a:ext>
                </a:extLst>
              </a:tr>
              <a:tr h="114300">
                <a:tc>
                  <a:txBody>
                    <a:bodyPr/>
                    <a:lstStyle/>
                    <a:p>
                      <a:pPr>
                        <a:lnSpc>
                          <a:spcPct val="100000"/>
                        </a:lnSpc>
                      </a:pPr>
                      <a:endParaRPr sz="6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7"/>
                  </a:ext>
                </a:extLst>
              </a:tr>
            </a:tbl>
          </a:graphicData>
        </a:graphic>
      </p:graphicFrame>
      <p:sp>
        <p:nvSpPr>
          <p:cNvPr id="16" name="object 16"/>
          <p:cNvSpPr txBox="1"/>
          <p:nvPr/>
        </p:nvSpPr>
        <p:spPr>
          <a:xfrm>
            <a:off x="1314450" y="3282822"/>
            <a:ext cx="89535"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Arial"/>
                <a:cs typeface="Arial"/>
              </a:rPr>
              <a:t>0</a:t>
            </a:r>
            <a:endParaRPr sz="900">
              <a:latin typeface="Arial"/>
              <a:cs typeface="Arial"/>
            </a:endParaRPr>
          </a:p>
        </p:txBody>
      </p:sp>
      <p:sp>
        <p:nvSpPr>
          <p:cNvPr id="17" name="object 17"/>
          <p:cNvSpPr txBox="1"/>
          <p:nvPr/>
        </p:nvSpPr>
        <p:spPr>
          <a:xfrm>
            <a:off x="1122375" y="4105782"/>
            <a:ext cx="281940"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Arial"/>
                <a:cs typeface="Arial"/>
              </a:rPr>
              <a:t>4095</a:t>
            </a:r>
            <a:endParaRPr sz="900">
              <a:latin typeface="Arial"/>
              <a:cs typeface="Arial"/>
            </a:endParaRPr>
          </a:p>
        </p:txBody>
      </p:sp>
      <p:sp>
        <p:nvSpPr>
          <p:cNvPr id="18" name="object 18"/>
          <p:cNvSpPr txBox="1"/>
          <p:nvPr/>
        </p:nvSpPr>
        <p:spPr>
          <a:xfrm>
            <a:off x="1255775" y="4486655"/>
            <a:ext cx="1600200" cy="536044"/>
          </a:xfrm>
          <a:prstGeom prst="rect">
            <a:avLst/>
          </a:prstGeom>
          <a:solidFill>
            <a:srgbClr val="DDDDDD"/>
          </a:solidFill>
          <a:ln w="9144">
            <a:solidFill>
              <a:srgbClr val="000000"/>
            </a:solidFill>
          </a:ln>
        </p:spPr>
        <p:txBody>
          <a:bodyPr vert="horz" wrap="square" lIns="0" tIns="43180" rIns="0" bIns="0" rtlCol="0">
            <a:spAutoFit/>
          </a:bodyPr>
          <a:lstStyle/>
          <a:p>
            <a:pPr marL="113030" marR="107950" algn="ctr">
              <a:lnSpc>
                <a:spcPct val="100000"/>
              </a:lnSpc>
              <a:spcBef>
                <a:spcPts val="340"/>
              </a:spcBef>
            </a:pPr>
            <a:r>
              <a:rPr sz="1600" spc="-15" dirty="0">
                <a:latin typeface="微软雅黑" panose="020B0503020204020204" pitchFamily="34" charset="-122"/>
                <a:ea typeface="微软雅黑" panose="020B0503020204020204" pitchFamily="34" charset="-122"/>
                <a:cs typeface="Arial"/>
              </a:rPr>
              <a:t>MMU </a:t>
            </a:r>
            <a:r>
              <a:rPr sz="1600" spc="-5" dirty="0">
                <a:latin typeface="微软雅黑" panose="020B0503020204020204" pitchFamily="34" charset="-122"/>
                <a:ea typeface="微软雅黑" panose="020B0503020204020204" pitchFamily="34" charset="-122"/>
                <a:cs typeface="Arial"/>
              </a:rPr>
              <a:t>4096</a:t>
            </a:r>
            <a:r>
              <a:rPr lang="zh-CN" altLang="en-US" sz="1600" spc="-5" dirty="0">
                <a:latin typeface="微软雅黑" panose="020B0503020204020204" pitchFamily="34" charset="-122"/>
                <a:ea typeface="微软雅黑" panose="020B0503020204020204" pitchFamily="34" charset="-122"/>
                <a:cs typeface="Arial"/>
              </a:rPr>
              <a:t>条目的表</a:t>
            </a:r>
            <a:endParaRPr sz="1600" dirty="0">
              <a:latin typeface="微软雅黑" panose="020B0503020204020204" pitchFamily="34" charset="-122"/>
              <a:ea typeface="微软雅黑" panose="020B0503020204020204" pitchFamily="34" charset="-122"/>
              <a:cs typeface="Arial"/>
            </a:endParaRPr>
          </a:p>
        </p:txBody>
      </p:sp>
      <p:sp>
        <p:nvSpPr>
          <p:cNvPr id="19" name="object 19"/>
          <p:cNvSpPr txBox="1"/>
          <p:nvPr/>
        </p:nvSpPr>
        <p:spPr>
          <a:xfrm>
            <a:off x="1648714" y="3086480"/>
            <a:ext cx="736600"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Arial"/>
                <a:cs typeface="Arial"/>
              </a:rPr>
              <a:t>Context</a:t>
            </a:r>
            <a:r>
              <a:rPr sz="900" spc="-50" dirty="0">
                <a:latin typeface="Arial"/>
                <a:cs typeface="Arial"/>
              </a:rPr>
              <a:t> </a:t>
            </a:r>
            <a:r>
              <a:rPr sz="900" spc="-5" dirty="0">
                <a:latin typeface="Arial"/>
                <a:cs typeface="Arial"/>
              </a:rPr>
              <a:t>Table</a:t>
            </a:r>
            <a:endParaRPr sz="900">
              <a:latin typeface="Arial"/>
              <a:cs typeface="Arial"/>
            </a:endParaRPr>
          </a:p>
        </p:txBody>
      </p:sp>
      <p:sp>
        <p:nvSpPr>
          <p:cNvPr id="20" name="object 20"/>
          <p:cNvSpPr/>
          <p:nvPr/>
        </p:nvSpPr>
        <p:spPr>
          <a:xfrm>
            <a:off x="1249425" y="2667000"/>
            <a:ext cx="546100" cy="1104900"/>
          </a:xfrm>
          <a:custGeom>
            <a:avLst/>
            <a:gdLst/>
            <a:ahLst/>
            <a:cxnLst/>
            <a:rect l="l" t="t" r="r" b="b"/>
            <a:pathLst>
              <a:path w="546100" h="1104900">
                <a:moveTo>
                  <a:pt x="158750" y="1028700"/>
                </a:moveTo>
                <a:lnTo>
                  <a:pt x="158750" y="1104900"/>
                </a:lnTo>
                <a:lnTo>
                  <a:pt x="222250" y="1073150"/>
                </a:lnTo>
                <a:lnTo>
                  <a:pt x="171450" y="1073150"/>
                </a:lnTo>
                <a:lnTo>
                  <a:pt x="171450" y="1060450"/>
                </a:lnTo>
                <a:lnTo>
                  <a:pt x="222250" y="1060450"/>
                </a:lnTo>
                <a:lnTo>
                  <a:pt x="158750" y="1028700"/>
                </a:lnTo>
                <a:close/>
              </a:path>
              <a:path w="546100" h="1104900">
                <a:moveTo>
                  <a:pt x="533400" y="257428"/>
                </a:moveTo>
                <a:lnTo>
                  <a:pt x="0" y="257428"/>
                </a:lnTo>
                <a:lnTo>
                  <a:pt x="0" y="1073150"/>
                </a:lnTo>
                <a:lnTo>
                  <a:pt x="158750" y="1073150"/>
                </a:lnTo>
                <a:lnTo>
                  <a:pt x="158750" y="1066800"/>
                </a:lnTo>
                <a:lnTo>
                  <a:pt x="12700" y="1066800"/>
                </a:lnTo>
                <a:lnTo>
                  <a:pt x="6350" y="1060450"/>
                </a:lnTo>
                <a:lnTo>
                  <a:pt x="12700" y="1060450"/>
                </a:lnTo>
                <a:lnTo>
                  <a:pt x="12700" y="270128"/>
                </a:lnTo>
                <a:lnTo>
                  <a:pt x="6350" y="270128"/>
                </a:lnTo>
                <a:lnTo>
                  <a:pt x="12700" y="263778"/>
                </a:lnTo>
                <a:lnTo>
                  <a:pt x="533400" y="263778"/>
                </a:lnTo>
                <a:lnTo>
                  <a:pt x="533400" y="257428"/>
                </a:lnTo>
                <a:close/>
              </a:path>
              <a:path w="546100" h="1104900">
                <a:moveTo>
                  <a:pt x="222250" y="1060450"/>
                </a:moveTo>
                <a:lnTo>
                  <a:pt x="171450" y="1060450"/>
                </a:lnTo>
                <a:lnTo>
                  <a:pt x="171450" y="1073150"/>
                </a:lnTo>
                <a:lnTo>
                  <a:pt x="222250" y="1073150"/>
                </a:lnTo>
                <a:lnTo>
                  <a:pt x="234950" y="1066800"/>
                </a:lnTo>
                <a:lnTo>
                  <a:pt x="222250" y="1060450"/>
                </a:lnTo>
                <a:close/>
              </a:path>
              <a:path w="546100" h="1104900">
                <a:moveTo>
                  <a:pt x="12700" y="1060450"/>
                </a:moveTo>
                <a:lnTo>
                  <a:pt x="6350" y="1060450"/>
                </a:lnTo>
                <a:lnTo>
                  <a:pt x="12700" y="1066800"/>
                </a:lnTo>
                <a:lnTo>
                  <a:pt x="12700" y="1060450"/>
                </a:lnTo>
                <a:close/>
              </a:path>
              <a:path w="546100" h="1104900">
                <a:moveTo>
                  <a:pt x="158750" y="1060450"/>
                </a:moveTo>
                <a:lnTo>
                  <a:pt x="12700" y="1060450"/>
                </a:lnTo>
                <a:lnTo>
                  <a:pt x="12700" y="1066800"/>
                </a:lnTo>
                <a:lnTo>
                  <a:pt x="158750" y="1066800"/>
                </a:lnTo>
                <a:lnTo>
                  <a:pt x="158750" y="1060450"/>
                </a:lnTo>
                <a:close/>
              </a:path>
              <a:path w="546100" h="1104900">
                <a:moveTo>
                  <a:pt x="12700" y="263778"/>
                </a:moveTo>
                <a:lnTo>
                  <a:pt x="6350" y="270128"/>
                </a:lnTo>
                <a:lnTo>
                  <a:pt x="12700" y="270128"/>
                </a:lnTo>
                <a:lnTo>
                  <a:pt x="12700" y="263778"/>
                </a:lnTo>
                <a:close/>
              </a:path>
              <a:path w="546100" h="1104900">
                <a:moveTo>
                  <a:pt x="546100" y="257428"/>
                </a:moveTo>
                <a:lnTo>
                  <a:pt x="539750" y="257428"/>
                </a:lnTo>
                <a:lnTo>
                  <a:pt x="533400" y="263778"/>
                </a:lnTo>
                <a:lnTo>
                  <a:pt x="12700" y="263778"/>
                </a:lnTo>
                <a:lnTo>
                  <a:pt x="12700" y="270128"/>
                </a:lnTo>
                <a:lnTo>
                  <a:pt x="546100" y="270128"/>
                </a:lnTo>
                <a:lnTo>
                  <a:pt x="546100" y="257428"/>
                </a:lnTo>
                <a:close/>
              </a:path>
              <a:path w="546100" h="1104900">
                <a:moveTo>
                  <a:pt x="546100" y="0"/>
                </a:moveTo>
                <a:lnTo>
                  <a:pt x="533400" y="0"/>
                </a:lnTo>
                <a:lnTo>
                  <a:pt x="533400" y="263778"/>
                </a:lnTo>
                <a:lnTo>
                  <a:pt x="539750" y="257428"/>
                </a:lnTo>
                <a:lnTo>
                  <a:pt x="546100" y="257428"/>
                </a:lnTo>
                <a:lnTo>
                  <a:pt x="546100" y="0"/>
                </a:lnTo>
                <a:close/>
              </a:path>
            </a:pathLst>
          </a:custGeom>
          <a:solidFill>
            <a:srgbClr val="000000"/>
          </a:solidFill>
        </p:spPr>
        <p:txBody>
          <a:bodyPr wrap="square" lIns="0" tIns="0" rIns="0" bIns="0" rtlCol="0"/>
          <a:lstStyle/>
          <a:p>
            <a:endParaRPr/>
          </a:p>
        </p:txBody>
      </p:sp>
      <p:graphicFrame>
        <p:nvGraphicFramePr>
          <p:cNvPr id="21" name="object 21"/>
          <p:cNvGraphicFramePr>
            <a:graphicFrameLocks noGrp="1"/>
          </p:cNvGraphicFramePr>
          <p:nvPr/>
        </p:nvGraphicFramePr>
        <p:xfrm>
          <a:off x="4419600" y="3418332"/>
          <a:ext cx="762000" cy="542542"/>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tblGrid>
              <a:tr h="213359">
                <a:tc>
                  <a:txBody>
                    <a:bodyPr/>
                    <a:lstStyle/>
                    <a:p>
                      <a:pPr>
                        <a:lnSpc>
                          <a:spcPct val="100000"/>
                        </a:lnSpc>
                      </a:pPr>
                      <a:endParaRPr sz="12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0"/>
                  </a:ext>
                </a:extLst>
              </a:tr>
              <a:tr h="114300">
                <a:tc>
                  <a:txBody>
                    <a:bodyPr/>
                    <a:lstStyle/>
                    <a:p>
                      <a:pPr>
                        <a:lnSpc>
                          <a:spcPct val="100000"/>
                        </a:lnSpc>
                      </a:pPr>
                      <a:endParaRPr sz="6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1"/>
                  </a:ext>
                </a:extLst>
              </a:tr>
              <a:tr h="214883">
                <a:tc>
                  <a:txBody>
                    <a:bodyPr/>
                    <a:lstStyle/>
                    <a:p>
                      <a:pPr>
                        <a:lnSpc>
                          <a:spcPct val="100000"/>
                        </a:lnSpc>
                      </a:pPr>
                      <a:endParaRPr sz="12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graphicFrame>
        <p:nvGraphicFramePr>
          <p:cNvPr id="22" name="object 22"/>
          <p:cNvGraphicFramePr>
            <a:graphicFrameLocks noGrp="1"/>
          </p:cNvGraphicFramePr>
          <p:nvPr/>
        </p:nvGraphicFramePr>
        <p:xfrm>
          <a:off x="6728459" y="3713988"/>
          <a:ext cx="762000" cy="1516379"/>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tblGrid>
              <a:tr h="653795">
                <a:tc>
                  <a:txBody>
                    <a:bodyPr/>
                    <a:lstStyle/>
                    <a:p>
                      <a:pPr>
                        <a:lnSpc>
                          <a:spcPct val="100000"/>
                        </a:lnSpc>
                      </a:pPr>
                      <a:endParaRPr sz="12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0"/>
                  </a:ext>
                </a:extLst>
              </a:tr>
              <a:tr h="114300">
                <a:tc>
                  <a:txBody>
                    <a:bodyPr/>
                    <a:lstStyle/>
                    <a:p>
                      <a:pPr>
                        <a:lnSpc>
                          <a:spcPct val="100000"/>
                        </a:lnSpc>
                      </a:pPr>
                      <a:endParaRPr sz="6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1"/>
                  </a:ext>
                </a:extLst>
              </a:tr>
              <a:tr h="748284">
                <a:tc>
                  <a:txBody>
                    <a:bodyPr/>
                    <a:lstStyle/>
                    <a:p>
                      <a:pPr>
                        <a:lnSpc>
                          <a:spcPct val="100000"/>
                        </a:lnSpc>
                      </a:pPr>
                      <a:endParaRPr sz="12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grpSp>
        <p:nvGrpSpPr>
          <p:cNvPr id="23" name="object 23"/>
          <p:cNvGrpSpPr/>
          <p:nvPr/>
        </p:nvGrpSpPr>
        <p:grpSpPr>
          <a:xfrm>
            <a:off x="2548382" y="2667000"/>
            <a:ext cx="4956810" cy="2578100"/>
            <a:chOff x="2548382" y="2667000"/>
            <a:chExt cx="4956810" cy="2578100"/>
          </a:xfrm>
        </p:grpSpPr>
        <p:sp>
          <p:nvSpPr>
            <p:cNvPr id="24" name="object 24"/>
            <p:cNvSpPr/>
            <p:nvPr/>
          </p:nvSpPr>
          <p:spPr>
            <a:xfrm>
              <a:off x="2548382" y="2666999"/>
              <a:ext cx="841375" cy="1072515"/>
            </a:xfrm>
            <a:custGeom>
              <a:avLst/>
              <a:gdLst/>
              <a:ahLst/>
              <a:cxnLst/>
              <a:rect l="l" t="t" r="r" b="b"/>
              <a:pathLst>
                <a:path w="841375" h="1072514">
                  <a:moveTo>
                    <a:pt x="39878" y="1055243"/>
                  </a:moveTo>
                  <a:lnTo>
                    <a:pt x="34290" y="1043813"/>
                  </a:lnTo>
                  <a:lnTo>
                    <a:pt x="0" y="1060577"/>
                  </a:lnTo>
                  <a:lnTo>
                    <a:pt x="5588" y="1072007"/>
                  </a:lnTo>
                  <a:lnTo>
                    <a:pt x="39878" y="1055243"/>
                  </a:lnTo>
                  <a:close/>
                </a:path>
                <a:path w="841375" h="1072514">
                  <a:moveTo>
                    <a:pt x="85471" y="1032891"/>
                  </a:moveTo>
                  <a:lnTo>
                    <a:pt x="79883" y="1021461"/>
                  </a:lnTo>
                  <a:lnTo>
                    <a:pt x="45593" y="1038225"/>
                  </a:lnTo>
                  <a:lnTo>
                    <a:pt x="51181" y="1049655"/>
                  </a:lnTo>
                  <a:lnTo>
                    <a:pt x="85471" y="1032891"/>
                  </a:lnTo>
                  <a:close/>
                </a:path>
                <a:path w="841375" h="1072514">
                  <a:moveTo>
                    <a:pt x="131064" y="1010666"/>
                  </a:moveTo>
                  <a:lnTo>
                    <a:pt x="125476" y="999236"/>
                  </a:lnTo>
                  <a:lnTo>
                    <a:pt x="91313" y="1016000"/>
                  </a:lnTo>
                  <a:lnTo>
                    <a:pt x="96901" y="1027303"/>
                  </a:lnTo>
                  <a:lnTo>
                    <a:pt x="131064" y="1010666"/>
                  </a:lnTo>
                  <a:close/>
                </a:path>
                <a:path w="841375" h="1072514">
                  <a:moveTo>
                    <a:pt x="176784" y="988314"/>
                  </a:moveTo>
                  <a:lnTo>
                    <a:pt x="171196" y="976884"/>
                  </a:lnTo>
                  <a:lnTo>
                    <a:pt x="136906" y="993648"/>
                  </a:lnTo>
                  <a:lnTo>
                    <a:pt x="142494" y="1005078"/>
                  </a:lnTo>
                  <a:lnTo>
                    <a:pt x="176784" y="988314"/>
                  </a:lnTo>
                  <a:close/>
                </a:path>
                <a:path w="841375" h="1072514">
                  <a:moveTo>
                    <a:pt x="222377" y="966089"/>
                  </a:moveTo>
                  <a:lnTo>
                    <a:pt x="216789" y="954659"/>
                  </a:lnTo>
                  <a:lnTo>
                    <a:pt x="182626" y="971423"/>
                  </a:lnTo>
                  <a:lnTo>
                    <a:pt x="188214" y="982726"/>
                  </a:lnTo>
                  <a:lnTo>
                    <a:pt x="222377" y="966089"/>
                  </a:lnTo>
                  <a:close/>
                </a:path>
                <a:path w="841375" h="1072514">
                  <a:moveTo>
                    <a:pt x="268097" y="943737"/>
                  </a:moveTo>
                  <a:lnTo>
                    <a:pt x="262509" y="932319"/>
                  </a:lnTo>
                  <a:lnTo>
                    <a:pt x="228219" y="949071"/>
                  </a:lnTo>
                  <a:lnTo>
                    <a:pt x="233807" y="960501"/>
                  </a:lnTo>
                  <a:lnTo>
                    <a:pt x="268097" y="943737"/>
                  </a:lnTo>
                  <a:close/>
                </a:path>
                <a:path w="841375" h="1072514">
                  <a:moveTo>
                    <a:pt x="313690" y="921512"/>
                  </a:moveTo>
                  <a:lnTo>
                    <a:pt x="308102" y="910094"/>
                  </a:lnTo>
                  <a:lnTo>
                    <a:pt x="273939" y="926731"/>
                  </a:lnTo>
                  <a:lnTo>
                    <a:pt x="279400" y="938149"/>
                  </a:lnTo>
                  <a:lnTo>
                    <a:pt x="313690" y="921512"/>
                  </a:lnTo>
                  <a:close/>
                </a:path>
                <a:path w="841375" h="1072514">
                  <a:moveTo>
                    <a:pt x="359283" y="899160"/>
                  </a:moveTo>
                  <a:lnTo>
                    <a:pt x="353822" y="887730"/>
                  </a:lnTo>
                  <a:lnTo>
                    <a:pt x="319532" y="904506"/>
                  </a:lnTo>
                  <a:lnTo>
                    <a:pt x="325120" y="915924"/>
                  </a:lnTo>
                  <a:lnTo>
                    <a:pt x="359283" y="899160"/>
                  </a:lnTo>
                  <a:close/>
                </a:path>
                <a:path w="841375" h="1072514">
                  <a:moveTo>
                    <a:pt x="405003" y="876820"/>
                  </a:moveTo>
                  <a:lnTo>
                    <a:pt x="399415" y="865505"/>
                  </a:lnTo>
                  <a:lnTo>
                    <a:pt x="365125" y="882142"/>
                  </a:lnTo>
                  <a:lnTo>
                    <a:pt x="370713" y="893572"/>
                  </a:lnTo>
                  <a:lnTo>
                    <a:pt x="405003" y="876820"/>
                  </a:lnTo>
                  <a:close/>
                </a:path>
                <a:path w="841375" h="1072514">
                  <a:moveTo>
                    <a:pt x="450596" y="854583"/>
                  </a:moveTo>
                  <a:lnTo>
                    <a:pt x="445008" y="843153"/>
                  </a:lnTo>
                  <a:lnTo>
                    <a:pt x="410845" y="859917"/>
                  </a:lnTo>
                  <a:lnTo>
                    <a:pt x="416433" y="871347"/>
                  </a:lnTo>
                  <a:lnTo>
                    <a:pt x="450596" y="854583"/>
                  </a:lnTo>
                  <a:close/>
                </a:path>
                <a:path w="841375" h="1072514">
                  <a:moveTo>
                    <a:pt x="496316" y="832231"/>
                  </a:moveTo>
                  <a:lnTo>
                    <a:pt x="490728" y="820928"/>
                  </a:lnTo>
                  <a:lnTo>
                    <a:pt x="456438" y="837565"/>
                  </a:lnTo>
                  <a:lnTo>
                    <a:pt x="462026" y="848995"/>
                  </a:lnTo>
                  <a:lnTo>
                    <a:pt x="496316" y="832231"/>
                  </a:lnTo>
                  <a:close/>
                </a:path>
                <a:path w="841375" h="1072514">
                  <a:moveTo>
                    <a:pt x="541909" y="810006"/>
                  </a:moveTo>
                  <a:lnTo>
                    <a:pt x="536321" y="798576"/>
                  </a:lnTo>
                  <a:lnTo>
                    <a:pt x="502158" y="815340"/>
                  </a:lnTo>
                  <a:lnTo>
                    <a:pt x="507746" y="826770"/>
                  </a:lnTo>
                  <a:lnTo>
                    <a:pt x="541909" y="810006"/>
                  </a:lnTo>
                  <a:close/>
                </a:path>
                <a:path w="841375" h="1072514">
                  <a:moveTo>
                    <a:pt x="587629" y="787654"/>
                  </a:moveTo>
                  <a:lnTo>
                    <a:pt x="582041" y="776224"/>
                  </a:lnTo>
                  <a:lnTo>
                    <a:pt x="547751" y="792988"/>
                  </a:lnTo>
                  <a:lnTo>
                    <a:pt x="553339" y="804418"/>
                  </a:lnTo>
                  <a:lnTo>
                    <a:pt x="587629" y="787654"/>
                  </a:lnTo>
                  <a:close/>
                </a:path>
                <a:path w="841375" h="1072514">
                  <a:moveTo>
                    <a:pt x="633222" y="765429"/>
                  </a:moveTo>
                  <a:lnTo>
                    <a:pt x="627634" y="753999"/>
                  </a:lnTo>
                  <a:lnTo>
                    <a:pt x="593344" y="770763"/>
                  </a:lnTo>
                  <a:lnTo>
                    <a:pt x="598932" y="782066"/>
                  </a:lnTo>
                  <a:lnTo>
                    <a:pt x="633222" y="765429"/>
                  </a:lnTo>
                  <a:close/>
                </a:path>
                <a:path w="841375" h="1072514">
                  <a:moveTo>
                    <a:pt x="678815" y="743077"/>
                  </a:moveTo>
                  <a:lnTo>
                    <a:pt x="673227" y="731647"/>
                  </a:lnTo>
                  <a:lnTo>
                    <a:pt x="639064" y="748411"/>
                  </a:lnTo>
                  <a:lnTo>
                    <a:pt x="644652" y="759841"/>
                  </a:lnTo>
                  <a:lnTo>
                    <a:pt x="678815" y="743077"/>
                  </a:lnTo>
                  <a:close/>
                </a:path>
                <a:path w="841375" h="1072514">
                  <a:moveTo>
                    <a:pt x="770128" y="698500"/>
                  </a:moveTo>
                  <a:lnTo>
                    <a:pt x="764540" y="687070"/>
                  </a:lnTo>
                  <a:lnTo>
                    <a:pt x="730377" y="703834"/>
                  </a:lnTo>
                  <a:lnTo>
                    <a:pt x="735965" y="715264"/>
                  </a:lnTo>
                  <a:lnTo>
                    <a:pt x="770128" y="698500"/>
                  </a:lnTo>
                  <a:close/>
                </a:path>
                <a:path w="841375" h="1072514">
                  <a:moveTo>
                    <a:pt x="840994" y="929005"/>
                  </a:moveTo>
                  <a:lnTo>
                    <a:pt x="828294" y="922655"/>
                  </a:lnTo>
                  <a:lnTo>
                    <a:pt x="764794" y="890905"/>
                  </a:lnTo>
                  <a:lnTo>
                    <a:pt x="764794" y="922655"/>
                  </a:lnTo>
                  <a:lnTo>
                    <a:pt x="694944" y="922655"/>
                  </a:lnTo>
                  <a:lnTo>
                    <a:pt x="694944" y="735215"/>
                  </a:lnTo>
                  <a:lnTo>
                    <a:pt x="724522" y="720852"/>
                  </a:lnTo>
                  <a:lnTo>
                    <a:pt x="718934" y="709422"/>
                  </a:lnTo>
                  <a:lnTo>
                    <a:pt x="694944" y="721067"/>
                  </a:lnTo>
                  <a:lnTo>
                    <a:pt x="694944" y="0"/>
                  </a:lnTo>
                  <a:lnTo>
                    <a:pt x="682244" y="0"/>
                  </a:lnTo>
                  <a:lnTo>
                    <a:pt x="682244" y="935355"/>
                  </a:lnTo>
                  <a:lnTo>
                    <a:pt x="764794" y="935355"/>
                  </a:lnTo>
                  <a:lnTo>
                    <a:pt x="764794" y="967105"/>
                  </a:lnTo>
                  <a:lnTo>
                    <a:pt x="828294" y="935355"/>
                  </a:lnTo>
                  <a:lnTo>
                    <a:pt x="840994" y="929005"/>
                  </a:lnTo>
                  <a:close/>
                </a:path>
                <a:path w="841375" h="1072514">
                  <a:moveTo>
                    <a:pt x="840994" y="656844"/>
                  </a:moveTo>
                  <a:lnTo>
                    <a:pt x="755777" y="656082"/>
                  </a:lnTo>
                  <a:lnTo>
                    <a:pt x="789305" y="724535"/>
                  </a:lnTo>
                  <a:lnTo>
                    <a:pt x="813447" y="692912"/>
                  </a:lnTo>
                  <a:lnTo>
                    <a:pt x="824014" y="679069"/>
                  </a:lnTo>
                  <a:lnTo>
                    <a:pt x="840994" y="656844"/>
                  </a:lnTo>
                  <a:close/>
                </a:path>
              </a:pathLst>
            </a:custGeom>
            <a:solidFill>
              <a:srgbClr val="000000"/>
            </a:solidFill>
          </p:spPr>
          <p:txBody>
            <a:bodyPr wrap="square" lIns="0" tIns="0" rIns="0" bIns="0" rtlCol="0"/>
            <a:lstStyle/>
            <a:p>
              <a:endParaRPr/>
            </a:p>
          </p:txBody>
        </p:sp>
        <p:sp>
          <p:nvSpPr>
            <p:cNvPr id="25" name="object 25"/>
            <p:cNvSpPr/>
            <p:nvPr/>
          </p:nvSpPr>
          <p:spPr>
            <a:xfrm>
              <a:off x="4434078" y="3432809"/>
              <a:ext cx="762000" cy="542925"/>
            </a:xfrm>
            <a:custGeom>
              <a:avLst/>
              <a:gdLst/>
              <a:ahLst/>
              <a:cxnLst/>
              <a:rect l="l" t="t" r="r" b="b"/>
              <a:pathLst>
                <a:path w="762000" h="542925">
                  <a:moveTo>
                    <a:pt x="762000" y="327672"/>
                  </a:moveTo>
                  <a:lnTo>
                    <a:pt x="0" y="327672"/>
                  </a:lnTo>
                  <a:lnTo>
                    <a:pt x="0" y="542544"/>
                  </a:lnTo>
                  <a:lnTo>
                    <a:pt x="762000" y="542544"/>
                  </a:lnTo>
                  <a:lnTo>
                    <a:pt x="762000" y="327672"/>
                  </a:lnTo>
                  <a:close/>
                </a:path>
                <a:path w="762000" h="542925">
                  <a:moveTo>
                    <a:pt x="762000" y="0"/>
                  </a:moveTo>
                  <a:lnTo>
                    <a:pt x="0" y="0"/>
                  </a:lnTo>
                  <a:lnTo>
                    <a:pt x="0" y="213360"/>
                  </a:lnTo>
                  <a:lnTo>
                    <a:pt x="762000" y="213360"/>
                  </a:lnTo>
                  <a:lnTo>
                    <a:pt x="762000" y="0"/>
                  </a:lnTo>
                  <a:close/>
                </a:path>
              </a:pathLst>
            </a:custGeom>
            <a:solidFill>
              <a:srgbClr val="FFFFFF"/>
            </a:solidFill>
          </p:spPr>
          <p:txBody>
            <a:bodyPr wrap="square" lIns="0" tIns="0" rIns="0" bIns="0" rtlCol="0"/>
            <a:lstStyle/>
            <a:p>
              <a:endParaRPr/>
            </a:p>
          </p:txBody>
        </p:sp>
        <p:sp>
          <p:nvSpPr>
            <p:cNvPr id="26" name="object 26"/>
            <p:cNvSpPr/>
            <p:nvPr/>
          </p:nvSpPr>
          <p:spPr>
            <a:xfrm>
              <a:off x="4148201" y="2666999"/>
              <a:ext cx="286385" cy="1074420"/>
            </a:xfrm>
            <a:custGeom>
              <a:avLst/>
              <a:gdLst/>
              <a:ahLst/>
              <a:cxnLst/>
              <a:rect l="l" t="t" r="r" b="b"/>
              <a:pathLst>
                <a:path w="286385" h="1074420">
                  <a:moveTo>
                    <a:pt x="39370" y="915797"/>
                  </a:moveTo>
                  <a:lnTo>
                    <a:pt x="32893" y="904748"/>
                  </a:lnTo>
                  <a:lnTo>
                    <a:pt x="0" y="923925"/>
                  </a:lnTo>
                  <a:lnTo>
                    <a:pt x="6350" y="934847"/>
                  </a:lnTo>
                  <a:lnTo>
                    <a:pt x="39370" y="915797"/>
                  </a:lnTo>
                  <a:close/>
                </a:path>
                <a:path w="286385" h="1074420">
                  <a:moveTo>
                    <a:pt x="127127" y="864743"/>
                  </a:moveTo>
                  <a:lnTo>
                    <a:pt x="120777" y="853694"/>
                  </a:lnTo>
                  <a:lnTo>
                    <a:pt x="87884" y="872883"/>
                  </a:lnTo>
                  <a:lnTo>
                    <a:pt x="94234" y="883932"/>
                  </a:lnTo>
                  <a:lnTo>
                    <a:pt x="127127" y="864743"/>
                  </a:lnTo>
                  <a:close/>
                </a:path>
                <a:path w="286385" h="1074420">
                  <a:moveTo>
                    <a:pt x="171069" y="839216"/>
                  </a:moveTo>
                  <a:lnTo>
                    <a:pt x="164719" y="828294"/>
                  </a:lnTo>
                  <a:lnTo>
                    <a:pt x="131826" y="847344"/>
                  </a:lnTo>
                  <a:lnTo>
                    <a:pt x="138176" y="858393"/>
                  </a:lnTo>
                  <a:lnTo>
                    <a:pt x="171069" y="839216"/>
                  </a:lnTo>
                  <a:close/>
                </a:path>
                <a:path w="286385" h="1074420">
                  <a:moveTo>
                    <a:pt x="215011" y="813689"/>
                  </a:moveTo>
                  <a:lnTo>
                    <a:pt x="208661" y="802767"/>
                  </a:lnTo>
                  <a:lnTo>
                    <a:pt x="175641" y="821817"/>
                  </a:lnTo>
                  <a:lnTo>
                    <a:pt x="182118" y="832866"/>
                  </a:lnTo>
                  <a:lnTo>
                    <a:pt x="215011" y="813689"/>
                  </a:lnTo>
                  <a:close/>
                </a:path>
                <a:path w="286385" h="1074420">
                  <a:moveTo>
                    <a:pt x="285115" y="1036193"/>
                  </a:moveTo>
                  <a:lnTo>
                    <a:pt x="272415" y="1029843"/>
                  </a:lnTo>
                  <a:lnTo>
                    <a:pt x="208915" y="998093"/>
                  </a:lnTo>
                  <a:lnTo>
                    <a:pt x="208915" y="1029843"/>
                  </a:lnTo>
                  <a:lnTo>
                    <a:pt x="78105" y="1029843"/>
                  </a:lnTo>
                  <a:lnTo>
                    <a:pt x="78105" y="893229"/>
                  </a:lnTo>
                  <a:lnTo>
                    <a:pt x="83185" y="890282"/>
                  </a:lnTo>
                  <a:lnTo>
                    <a:pt x="78105" y="881443"/>
                  </a:lnTo>
                  <a:lnTo>
                    <a:pt x="78105" y="0"/>
                  </a:lnTo>
                  <a:lnTo>
                    <a:pt x="65405" y="0"/>
                  </a:lnTo>
                  <a:lnTo>
                    <a:pt x="65405" y="885901"/>
                  </a:lnTo>
                  <a:lnTo>
                    <a:pt x="43942" y="898398"/>
                  </a:lnTo>
                  <a:lnTo>
                    <a:pt x="50292" y="909332"/>
                  </a:lnTo>
                  <a:lnTo>
                    <a:pt x="65405" y="900582"/>
                  </a:lnTo>
                  <a:lnTo>
                    <a:pt x="65405" y="1042543"/>
                  </a:lnTo>
                  <a:lnTo>
                    <a:pt x="208915" y="1042543"/>
                  </a:lnTo>
                  <a:lnTo>
                    <a:pt x="208915" y="1074293"/>
                  </a:lnTo>
                  <a:lnTo>
                    <a:pt x="272415" y="1042543"/>
                  </a:lnTo>
                  <a:lnTo>
                    <a:pt x="285115" y="1036193"/>
                  </a:lnTo>
                  <a:close/>
                </a:path>
                <a:path w="286385" h="1074420">
                  <a:moveTo>
                    <a:pt x="286131" y="765048"/>
                  </a:moveTo>
                  <a:lnTo>
                    <a:pt x="201168" y="770382"/>
                  </a:lnTo>
                  <a:lnTo>
                    <a:pt x="239395" y="836295"/>
                  </a:lnTo>
                  <a:lnTo>
                    <a:pt x="258381" y="807339"/>
                  </a:lnTo>
                  <a:lnTo>
                    <a:pt x="268795" y="791464"/>
                  </a:lnTo>
                  <a:lnTo>
                    <a:pt x="286131" y="765048"/>
                  </a:lnTo>
                  <a:close/>
                </a:path>
              </a:pathLst>
            </a:custGeom>
            <a:solidFill>
              <a:srgbClr val="000000"/>
            </a:solidFill>
          </p:spPr>
          <p:txBody>
            <a:bodyPr wrap="square" lIns="0" tIns="0" rIns="0" bIns="0" rtlCol="0"/>
            <a:lstStyle/>
            <a:p>
              <a:endParaRPr/>
            </a:p>
          </p:txBody>
        </p:sp>
        <p:sp>
          <p:nvSpPr>
            <p:cNvPr id="27" name="object 27"/>
            <p:cNvSpPr/>
            <p:nvPr/>
          </p:nvSpPr>
          <p:spPr>
            <a:xfrm>
              <a:off x="5459730" y="3582161"/>
              <a:ext cx="762000" cy="542925"/>
            </a:xfrm>
            <a:custGeom>
              <a:avLst/>
              <a:gdLst/>
              <a:ahLst/>
              <a:cxnLst/>
              <a:rect l="l" t="t" r="r" b="b"/>
              <a:pathLst>
                <a:path w="762000" h="542925">
                  <a:moveTo>
                    <a:pt x="762000" y="327660"/>
                  </a:moveTo>
                  <a:lnTo>
                    <a:pt x="0" y="327660"/>
                  </a:lnTo>
                  <a:lnTo>
                    <a:pt x="0" y="542544"/>
                  </a:lnTo>
                  <a:lnTo>
                    <a:pt x="762000" y="542544"/>
                  </a:lnTo>
                  <a:lnTo>
                    <a:pt x="762000" y="327660"/>
                  </a:lnTo>
                  <a:close/>
                </a:path>
                <a:path w="762000" h="542925">
                  <a:moveTo>
                    <a:pt x="762000" y="0"/>
                  </a:moveTo>
                  <a:lnTo>
                    <a:pt x="0" y="0"/>
                  </a:lnTo>
                  <a:lnTo>
                    <a:pt x="0" y="214884"/>
                  </a:lnTo>
                  <a:lnTo>
                    <a:pt x="762000" y="214884"/>
                  </a:lnTo>
                  <a:lnTo>
                    <a:pt x="762000" y="0"/>
                  </a:lnTo>
                  <a:close/>
                </a:path>
              </a:pathLst>
            </a:custGeom>
            <a:solidFill>
              <a:srgbClr val="FFFFFF"/>
            </a:solidFill>
          </p:spPr>
          <p:txBody>
            <a:bodyPr wrap="square" lIns="0" tIns="0" rIns="0" bIns="0" rtlCol="0"/>
            <a:lstStyle/>
            <a:p>
              <a:endParaRPr/>
            </a:p>
          </p:txBody>
        </p:sp>
        <p:sp>
          <p:nvSpPr>
            <p:cNvPr id="28" name="object 28"/>
            <p:cNvSpPr/>
            <p:nvPr/>
          </p:nvSpPr>
          <p:spPr>
            <a:xfrm>
              <a:off x="5192395" y="2666999"/>
              <a:ext cx="270510" cy="1224280"/>
            </a:xfrm>
            <a:custGeom>
              <a:avLst/>
              <a:gdLst/>
              <a:ahLst/>
              <a:cxnLst/>
              <a:rect l="l" t="t" r="r" b="b"/>
              <a:pathLst>
                <a:path w="270510" h="1224279">
                  <a:moveTo>
                    <a:pt x="39624" y="1023493"/>
                  </a:moveTo>
                  <a:lnTo>
                    <a:pt x="33782" y="1012190"/>
                  </a:lnTo>
                  <a:lnTo>
                    <a:pt x="0" y="1029843"/>
                  </a:lnTo>
                  <a:lnTo>
                    <a:pt x="5842" y="1041019"/>
                  </a:lnTo>
                  <a:lnTo>
                    <a:pt x="39624" y="1023493"/>
                  </a:lnTo>
                  <a:close/>
                </a:path>
                <a:path w="270510" h="1224279">
                  <a:moveTo>
                    <a:pt x="84709" y="999998"/>
                  </a:moveTo>
                  <a:lnTo>
                    <a:pt x="78867" y="988695"/>
                  </a:lnTo>
                  <a:lnTo>
                    <a:pt x="45085" y="1006348"/>
                  </a:lnTo>
                  <a:lnTo>
                    <a:pt x="50927" y="1017651"/>
                  </a:lnTo>
                  <a:lnTo>
                    <a:pt x="84709" y="999998"/>
                  </a:lnTo>
                  <a:close/>
                </a:path>
                <a:path w="270510" h="1224279">
                  <a:moveTo>
                    <a:pt x="266954" y="1185926"/>
                  </a:moveTo>
                  <a:lnTo>
                    <a:pt x="254254" y="1179576"/>
                  </a:lnTo>
                  <a:lnTo>
                    <a:pt x="190754" y="1147826"/>
                  </a:lnTo>
                  <a:lnTo>
                    <a:pt x="190754" y="1179576"/>
                  </a:lnTo>
                  <a:lnTo>
                    <a:pt x="135763" y="1179576"/>
                  </a:lnTo>
                  <a:lnTo>
                    <a:pt x="135763" y="960589"/>
                  </a:lnTo>
                  <a:lnTo>
                    <a:pt x="140970" y="970661"/>
                  </a:lnTo>
                  <a:lnTo>
                    <a:pt x="174879" y="953135"/>
                  </a:lnTo>
                  <a:lnTo>
                    <a:pt x="168910" y="941832"/>
                  </a:lnTo>
                  <a:lnTo>
                    <a:pt x="135763" y="959040"/>
                  </a:lnTo>
                  <a:lnTo>
                    <a:pt x="135763" y="0"/>
                  </a:lnTo>
                  <a:lnTo>
                    <a:pt x="123063" y="0"/>
                  </a:lnTo>
                  <a:lnTo>
                    <a:pt x="123063" y="965796"/>
                  </a:lnTo>
                  <a:lnTo>
                    <a:pt x="90043" y="982853"/>
                  </a:lnTo>
                  <a:lnTo>
                    <a:pt x="96012" y="994156"/>
                  </a:lnTo>
                  <a:lnTo>
                    <a:pt x="123063" y="980020"/>
                  </a:lnTo>
                  <a:lnTo>
                    <a:pt x="123063" y="1192276"/>
                  </a:lnTo>
                  <a:lnTo>
                    <a:pt x="190754" y="1192276"/>
                  </a:lnTo>
                  <a:lnTo>
                    <a:pt x="190754" y="1224026"/>
                  </a:lnTo>
                  <a:lnTo>
                    <a:pt x="254254" y="1192276"/>
                  </a:lnTo>
                  <a:lnTo>
                    <a:pt x="266954" y="1185926"/>
                  </a:lnTo>
                  <a:close/>
                </a:path>
                <a:path w="270510" h="1224279">
                  <a:moveTo>
                    <a:pt x="270510" y="896112"/>
                  </a:moveTo>
                  <a:lnTo>
                    <a:pt x="185293" y="897521"/>
                  </a:lnTo>
                  <a:lnTo>
                    <a:pt x="199961" y="925715"/>
                  </a:lnTo>
                  <a:lnTo>
                    <a:pt x="180213" y="935990"/>
                  </a:lnTo>
                  <a:lnTo>
                    <a:pt x="186055" y="947166"/>
                  </a:lnTo>
                  <a:lnTo>
                    <a:pt x="205790" y="936891"/>
                  </a:lnTo>
                  <a:lnTo>
                    <a:pt x="220472" y="965073"/>
                  </a:lnTo>
                  <a:lnTo>
                    <a:pt x="253276" y="919861"/>
                  </a:lnTo>
                  <a:lnTo>
                    <a:pt x="270510" y="896112"/>
                  </a:lnTo>
                  <a:close/>
                </a:path>
              </a:pathLst>
            </a:custGeom>
            <a:solidFill>
              <a:srgbClr val="000000"/>
            </a:solidFill>
          </p:spPr>
          <p:txBody>
            <a:bodyPr wrap="square" lIns="0" tIns="0" rIns="0" bIns="0" rtlCol="0"/>
            <a:lstStyle/>
            <a:p>
              <a:endParaRPr/>
            </a:p>
          </p:txBody>
        </p:sp>
        <p:sp>
          <p:nvSpPr>
            <p:cNvPr id="29" name="object 29"/>
            <p:cNvSpPr/>
            <p:nvPr/>
          </p:nvSpPr>
          <p:spPr>
            <a:xfrm>
              <a:off x="6742938" y="3728465"/>
              <a:ext cx="762000" cy="1516380"/>
            </a:xfrm>
            <a:custGeom>
              <a:avLst/>
              <a:gdLst/>
              <a:ahLst/>
              <a:cxnLst/>
              <a:rect l="l" t="t" r="r" b="b"/>
              <a:pathLst>
                <a:path w="762000" h="1516379">
                  <a:moveTo>
                    <a:pt x="762000" y="768096"/>
                  </a:moveTo>
                  <a:lnTo>
                    <a:pt x="0" y="768096"/>
                  </a:lnTo>
                  <a:lnTo>
                    <a:pt x="0" y="1516380"/>
                  </a:lnTo>
                  <a:lnTo>
                    <a:pt x="762000" y="1516380"/>
                  </a:lnTo>
                  <a:lnTo>
                    <a:pt x="762000" y="768096"/>
                  </a:lnTo>
                  <a:close/>
                </a:path>
                <a:path w="762000" h="1516379">
                  <a:moveTo>
                    <a:pt x="762000" y="0"/>
                  </a:moveTo>
                  <a:lnTo>
                    <a:pt x="0" y="0"/>
                  </a:lnTo>
                  <a:lnTo>
                    <a:pt x="0" y="653796"/>
                  </a:lnTo>
                  <a:lnTo>
                    <a:pt x="762000" y="653796"/>
                  </a:lnTo>
                  <a:lnTo>
                    <a:pt x="762000" y="0"/>
                  </a:lnTo>
                  <a:close/>
                </a:path>
              </a:pathLst>
            </a:custGeom>
            <a:solidFill>
              <a:srgbClr val="FFFFFF"/>
            </a:solidFill>
          </p:spPr>
          <p:txBody>
            <a:bodyPr wrap="square" lIns="0" tIns="0" rIns="0" bIns="0" rtlCol="0"/>
            <a:lstStyle/>
            <a:p>
              <a:endParaRPr/>
            </a:p>
          </p:txBody>
        </p:sp>
        <p:sp>
          <p:nvSpPr>
            <p:cNvPr id="30" name="object 30"/>
            <p:cNvSpPr/>
            <p:nvPr/>
          </p:nvSpPr>
          <p:spPr>
            <a:xfrm>
              <a:off x="6219444" y="2677667"/>
              <a:ext cx="523240" cy="1800225"/>
            </a:xfrm>
            <a:custGeom>
              <a:avLst/>
              <a:gdLst/>
              <a:ahLst/>
              <a:cxnLst/>
              <a:rect l="l" t="t" r="r" b="b"/>
              <a:pathLst>
                <a:path w="523240" h="1800225">
                  <a:moveTo>
                    <a:pt x="40005" y="1172210"/>
                  </a:moveTo>
                  <a:lnTo>
                    <a:pt x="37084" y="1159891"/>
                  </a:lnTo>
                  <a:lnTo>
                    <a:pt x="0" y="1168781"/>
                  </a:lnTo>
                  <a:lnTo>
                    <a:pt x="3048" y="1181100"/>
                  </a:lnTo>
                  <a:lnTo>
                    <a:pt x="40005" y="1172210"/>
                  </a:lnTo>
                  <a:close/>
                </a:path>
                <a:path w="523240" h="1800225">
                  <a:moveTo>
                    <a:pt x="89408" y="1160272"/>
                  </a:moveTo>
                  <a:lnTo>
                    <a:pt x="86487" y="1147953"/>
                  </a:lnTo>
                  <a:lnTo>
                    <a:pt x="49403" y="1156843"/>
                  </a:lnTo>
                  <a:lnTo>
                    <a:pt x="52451" y="1169162"/>
                  </a:lnTo>
                  <a:lnTo>
                    <a:pt x="89408" y="1160272"/>
                  </a:lnTo>
                  <a:close/>
                </a:path>
                <a:path w="523240" h="1800225">
                  <a:moveTo>
                    <a:pt x="138811" y="1148461"/>
                  </a:moveTo>
                  <a:lnTo>
                    <a:pt x="135890" y="1136142"/>
                  </a:lnTo>
                  <a:lnTo>
                    <a:pt x="98806" y="1145032"/>
                  </a:lnTo>
                  <a:lnTo>
                    <a:pt x="101854" y="1157351"/>
                  </a:lnTo>
                  <a:lnTo>
                    <a:pt x="138811" y="1148461"/>
                  </a:lnTo>
                  <a:close/>
                </a:path>
                <a:path w="523240" h="1800225">
                  <a:moveTo>
                    <a:pt x="188214" y="1136650"/>
                  </a:moveTo>
                  <a:lnTo>
                    <a:pt x="185293" y="1124204"/>
                  </a:lnTo>
                  <a:lnTo>
                    <a:pt x="148209" y="1133094"/>
                  </a:lnTo>
                  <a:lnTo>
                    <a:pt x="151257" y="1145540"/>
                  </a:lnTo>
                  <a:lnTo>
                    <a:pt x="188214" y="1136650"/>
                  </a:lnTo>
                  <a:close/>
                </a:path>
                <a:path w="523240" h="1800225">
                  <a:moveTo>
                    <a:pt x="287020" y="1112901"/>
                  </a:moveTo>
                  <a:lnTo>
                    <a:pt x="284099" y="1100582"/>
                  </a:lnTo>
                  <a:lnTo>
                    <a:pt x="247015" y="1109472"/>
                  </a:lnTo>
                  <a:lnTo>
                    <a:pt x="249936" y="1121791"/>
                  </a:lnTo>
                  <a:lnTo>
                    <a:pt x="287020" y="1112901"/>
                  </a:lnTo>
                  <a:close/>
                </a:path>
                <a:path w="523240" h="1800225">
                  <a:moveTo>
                    <a:pt x="336423" y="1101090"/>
                  </a:moveTo>
                  <a:lnTo>
                    <a:pt x="333502" y="1088644"/>
                  </a:lnTo>
                  <a:lnTo>
                    <a:pt x="296405" y="1097534"/>
                  </a:lnTo>
                  <a:lnTo>
                    <a:pt x="299326" y="1109980"/>
                  </a:lnTo>
                  <a:lnTo>
                    <a:pt x="336423" y="1101090"/>
                  </a:lnTo>
                  <a:close/>
                </a:path>
                <a:path w="523240" h="1800225">
                  <a:moveTo>
                    <a:pt x="385826" y="1089152"/>
                  </a:moveTo>
                  <a:lnTo>
                    <a:pt x="382905" y="1076833"/>
                  </a:lnTo>
                  <a:lnTo>
                    <a:pt x="345821" y="1085723"/>
                  </a:lnTo>
                  <a:lnTo>
                    <a:pt x="348729" y="1098042"/>
                  </a:lnTo>
                  <a:lnTo>
                    <a:pt x="385826" y="1089152"/>
                  </a:lnTo>
                  <a:close/>
                </a:path>
                <a:path w="523240" h="1800225">
                  <a:moveTo>
                    <a:pt x="435229" y="1077341"/>
                  </a:moveTo>
                  <a:lnTo>
                    <a:pt x="432308" y="1065022"/>
                  </a:lnTo>
                  <a:lnTo>
                    <a:pt x="395224" y="1073912"/>
                  </a:lnTo>
                  <a:lnTo>
                    <a:pt x="398145" y="1086231"/>
                  </a:lnTo>
                  <a:lnTo>
                    <a:pt x="435229" y="1077341"/>
                  </a:lnTo>
                  <a:close/>
                </a:path>
                <a:path w="523240" h="1800225">
                  <a:moveTo>
                    <a:pt x="521716" y="1050036"/>
                  </a:moveTo>
                  <a:lnTo>
                    <a:pt x="438785" y="1030732"/>
                  </a:lnTo>
                  <a:lnTo>
                    <a:pt x="446176" y="1061605"/>
                  </a:lnTo>
                  <a:lnTo>
                    <a:pt x="444627" y="1061974"/>
                  </a:lnTo>
                  <a:lnTo>
                    <a:pt x="447548" y="1074420"/>
                  </a:lnTo>
                  <a:lnTo>
                    <a:pt x="449160" y="1074026"/>
                  </a:lnTo>
                  <a:lnTo>
                    <a:pt x="456565" y="1104900"/>
                  </a:lnTo>
                  <a:lnTo>
                    <a:pt x="511454" y="1058672"/>
                  </a:lnTo>
                  <a:lnTo>
                    <a:pt x="521716" y="1050036"/>
                  </a:lnTo>
                  <a:close/>
                </a:path>
                <a:path w="523240" h="1800225">
                  <a:moveTo>
                    <a:pt x="522732" y="1761744"/>
                  </a:moveTo>
                  <a:lnTo>
                    <a:pt x="510032" y="1755394"/>
                  </a:lnTo>
                  <a:lnTo>
                    <a:pt x="446532" y="1723644"/>
                  </a:lnTo>
                  <a:lnTo>
                    <a:pt x="446532" y="1755394"/>
                  </a:lnTo>
                  <a:lnTo>
                    <a:pt x="224282" y="1755394"/>
                  </a:lnTo>
                  <a:lnTo>
                    <a:pt x="224282" y="1127912"/>
                  </a:lnTo>
                  <a:lnTo>
                    <a:pt x="237617" y="1124712"/>
                  </a:lnTo>
                  <a:lnTo>
                    <a:pt x="234696" y="1112393"/>
                  </a:lnTo>
                  <a:lnTo>
                    <a:pt x="224282" y="1114894"/>
                  </a:lnTo>
                  <a:lnTo>
                    <a:pt x="224282" y="0"/>
                  </a:lnTo>
                  <a:lnTo>
                    <a:pt x="211582" y="0"/>
                  </a:lnTo>
                  <a:lnTo>
                    <a:pt x="211582" y="1117942"/>
                  </a:lnTo>
                  <a:lnTo>
                    <a:pt x="197612" y="1121283"/>
                  </a:lnTo>
                  <a:lnTo>
                    <a:pt x="200533" y="1133602"/>
                  </a:lnTo>
                  <a:lnTo>
                    <a:pt x="211582" y="1130960"/>
                  </a:lnTo>
                  <a:lnTo>
                    <a:pt x="211582" y="1768094"/>
                  </a:lnTo>
                  <a:lnTo>
                    <a:pt x="446532" y="1768094"/>
                  </a:lnTo>
                  <a:lnTo>
                    <a:pt x="446532" y="1799844"/>
                  </a:lnTo>
                  <a:lnTo>
                    <a:pt x="510032" y="1768094"/>
                  </a:lnTo>
                  <a:lnTo>
                    <a:pt x="522732" y="1761744"/>
                  </a:lnTo>
                  <a:close/>
                </a:path>
              </a:pathLst>
            </a:custGeom>
            <a:solidFill>
              <a:srgbClr val="000000"/>
            </a:solidFill>
          </p:spPr>
          <p:txBody>
            <a:bodyPr wrap="square" lIns="0" tIns="0" rIns="0" bIns="0" rtlCol="0"/>
            <a:lstStyle/>
            <a:p>
              <a:endParaRPr/>
            </a:p>
          </p:txBody>
        </p:sp>
      </p:grpSp>
      <p:sp>
        <p:nvSpPr>
          <p:cNvPr id="31" name="object 31"/>
          <p:cNvSpPr txBox="1"/>
          <p:nvPr/>
        </p:nvSpPr>
        <p:spPr>
          <a:xfrm>
            <a:off x="3620770" y="3002407"/>
            <a:ext cx="299085" cy="299720"/>
          </a:xfrm>
          <a:prstGeom prst="rect">
            <a:avLst/>
          </a:prstGeom>
        </p:spPr>
        <p:txBody>
          <a:bodyPr vert="horz" wrap="square" lIns="0" tIns="12700" rIns="0" bIns="0" rtlCol="0">
            <a:spAutoFit/>
          </a:bodyPr>
          <a:lstStyle/>
          <a:p>
            <a:pPr marL="12700" marR="5080" indent="24130">
              <a:lnSpc>
                <a:spcPct val="100000"/>
              </a:lnSpc>
              <a:spcBef>
                <a:spcPts val="100"/>
              </a:spcBef>
            </a:pPr>
            <a:r>
              <a:rPr sz="900" dirty="0">
                <a:latin typeface="Arial"/>
                <a:cs typeface="Arial"/>
              </a:rPr>
              <a:t>First </a:t>
            </a:r>
            <a:r>
              <a:rPr sz="900" spc="-235" dirty="0">
                <a:latin typeface="Arial"/>
                <a:cs typeface="Arial"/>
              </a:rPr>
              <a:t> </a:t>
            </a:r>
            <a:r>
              <a:rPr sz="900" spc="-5" dirty="0">
                <a:latin typeface="Arial"/>
                <a:cs typeface="Arial"/>
              </a:rPr>
              <a:t>Le</a:t>
            </a:r>
            <a:r>
              <a:rPr sz="900" spc="-10" dirty="0">
                <a:latin typeface="Arial"/>
                <a:cs typeface="Arial"/>
              </a:rPr>
              <a:t>v</a:t>
            </a:r>
            <a:r>
              <a:rPr sz="900" spc="-5" dirty="0">
                <a:latin typeface="Arial"/>
                <a:cs typeface="Arial"/>
              </a:rPr>
              <a:t>el</a:t>
            </a:r>
            <a:endParaRPr sz="900">
              <a:latin typeface="Arial"/>
              <a:cs typeface="Arial"/>
            </a:endParaRPr>
          </a:p>
        </p:txBody>
      </p:sp>
      <p:sp>
        <p:nvSpPr>
          <p:cNvPr id="32" name="object 32"/>
          <p:cNvSpPr txBox="1"/>
          <p:nvPr/>
        </p:nvSpPr>
        <p:spPr>
          <a:xfrm>
            <a:off x="4608067" y="3088894"/>
            <a:ext cx="415290" cy="299720"/>
          </a:xfrm>
          <a:prstGeom prst="rect">
            <a:avLst/>
          </a:prstGeom>
        </p:spPr>
        <p:txBody>
          <a:bodyPr vert="horz" wrap="square" lIns="0" tIns="12700" rIns="0" bIns="0" rtlCol="0">
            <a:spAutoFit/>
          </a:bodyPr>
          <a:lstStyle/>
          <a:p>
            <a:pPr marL="70485" marR="5080" indent="-58419">
              <a:lnSpc>
                <a:spcPct val="100000"/>
              </a:lnSpc>
              <a:spcBef>
                <a:spcPts val="100"/>
              </a:spcBef>
            </a:pPr>
            <a:r>
              <a:rPr sz="900" spc="-5" dirty="0">
                <a:latin typeface="Arial"/>
                <a:cs typeface="Arial"/>
              </a:rPr>
              <a:t>Se</a:t>
            </a:r>
            <a:r>
              <a:rPr sz="900" spc="5" dirty="0">
                <a:latin typeface="Arial"/>
                <a:cs typeface="Arial"/>
              </a:rPr>
              <a:t>c</a:t>
            </a:r>
            <a:r>
              <a:rPr sz="900" spc="-5" dirty="0">
                <a:latin typeface="Arial"/>
                <a:cs typeface="Arial"/>
              </a:rPr>
              <a:t>ond  Level</a:t>
            </a:r>
            <a:endParaRPr sz="900">
              <a:latin typeface="Arial"/>
              <a:cs typeface="Arial"/>
            </a:endParaRPr>
          </a:p>
        </p:txBody>
      </p:sp>
      <p:sp>
        <p:nvSpPr>
          <p:cNvPr id="33" name="object 33"/>
          <p:cNvSpPr txBox="1"/>
          <p:nvPr/>
        </p:nvSpPr>
        <p:spPr>
          <a:xfrm>
            <a:off x="5695950" y="3230371"/>
            <a:ext cx="299085" cy="299720"/>
          </a:xfrm>
          <a:prstGeom prst="rect">
            <a:avLst/>
          </a:prstGeom>
        </p:spPr>
        <p:txBody>
          <a:bodyPr vert="horz" wrap="square" lIns="0" tIns="12700" rIns="0" bIns="0" rtlCol="0">
            <a:spAutoFit/>
          </a:bodyPr>
          <a:lstStyle/>
          <a:p>
            <a:pPr marL="12700" marR="5080" indent="5715">
              <a:lnSpc>
                <a:spcPct val="100000"/>
              </a:lnSpc>
              <a:spcBef>
                <a:spcPts val="100"/>
              </a:spcBef>
            </a:pPr>
            <a:r>
              <a:rPr sz="900" spc="-10" dirty="0">
                <a:latin typeface="Arial"/>
                <a:cs typeface="Arial"/>
              </a:rPr>
              <a:t>T</a:t>
            </a:r>
            <a:r>
              <a:rPr sz="900" spc="-5" dirty="0">
                <a:latin typeface="Arial"/>
                <a:cs typeface="Arial"/>
              </a:rPr>
              <a:t>hird  Le</a:t>
            </a:r>
            <a:r>
              <a:rPr sz="900" spc="-10" dirty="0">
                <a:latin typeface="Arial"/>
                <a:cs typeface="Arial"/>
              </a:rPr>
              <a:t>v</a:t>
            </a:r>
            <a:r>
              <a:rPr sz="900" spc="-5" dirty="0">
                <a:latin typeface="Arial"/>
                <a:cs typeface="Arial"/>
              </a:rPr>
              <a:t>el</a:t>
            </a:r>
            <a:endParaRPr sz="900">
              <a:latin typeface="Arial"/>
              <a:cs typeface="Arial"/>
            </a:endParaRPr>
          </a:p>
        </p:txBody>
      </p:sp>
      <p:sp>
        <p:nvSpPr>
          <p:cNvPr id="34" name="object 34"/>
          <p:cNvSpPr txBox="1"/>
          <p:nvPr/>
        </p:nvSpPr>
        <p:spPr>
          <a:xfrm>
            <a:off x="6973316" y="3381247"/>
            <a:ext cx="293370" cy="299720"/>
          </a:xfrm>
          <a:prstGeom prst="rect">
            <a:avLst/>
          </a:prstGeom>
        </p:spPr>
        <p:txBody>
          <a:bodyPr vert="horz" wrap="square" lIns="0" tIns="12700" rIns="0" bIns="0" rtlCol="0">
            <a:spAutoFit/>
          </a:bodyPr>
          <a:lstStyle/>
          <a:p>
            <a:pPr algn="ctr">
              <a:lnSpc>
                <a:spcPct val="100000"/>
              </a:lnSpc>
              <a:spcBef>
                <a:spcPts val="100"/>
              </a:spcBef>
            </a:pPr>
            <a:r>
              <a:rPr sz="900" spc="-5" dirty="0">
                <a:latin typeface="Arial"/>
                <a:cs typeface="Arial"/>
              </a:rPr>
              <a:t>4K</a:t>
            </a:r>
            <a:endParaRPr sz="900">
              <a:latin typeface="Arial"/>
              <a:cs typeface="Arial"/>
            </a:endParaRPr>
          </a:p>
          <a:p>
            <a:pPr algn="ctr">
              <a:lnSpc>
                <a:spcPct val="100000"/>
              </a:lnSpc>
            </a:pPr>
            <a:r>
              <a:rPr sz="900" spc="-5" dirty="0">
                <a:latin typeface="Arial"/>
                <a:cs typeface="Arial"/>
              </a:rPr>
              <a:t>Page</a:t>
            </a:r>
            <a:endParaRPr sz="900">
              <a:latin typeface="Arial"/>
              <a:cs typeface="Arial"/>
            </a:endParaRPr>
          </a:p>
        </p:txBody>
      </p:sp>
      <p:graphicFrame>
        <p:nvGraphicFramePr>
          <p:cNvPr id="35" name="object 35"/>
          <p:cNvGraphicFramePr>
            <a:graphicFrameLocks noGrp="1"/>
          </p:cNvGraphicFramePr>
          <p:nvPr/>
        </p:nvGraphicFramePr>
        <p:xfrm>
          <a:off x="5445252" y="3567684"/>
          <a:ext cx="762000" cy="542542"/>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tblGrid>
              <a:tr h="214883">
                <a:tc>
                  <a:txBody>
                    <a:bodyPr/>
                    <a:lstStyle/>
                    <a:p>
                      <a:pPr>
                        <a:lnSpc>
                          <a:spcPct val="100000"/>
                        </a:lnSpc>
                      </a:pPr>
                      <a:endParaRPr sz="12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0"/>
                  </a:ext>
                </a:extLst>
              </a:tr>
              <a:tr h="113538">
                <a:tc>
                  <a:txBody>
                    <a:bodyPr/>
                    <a:lstStyle/>
                    <a:p>
                      <a:pPr marL="236854">
                        <a:lnSpc>
                          <a:spcPts val="795"/>
                        </a:lnSpc>
                      </a:pPr>
                      <a:r>
                        <a:rPr sz="900" dirty="0">
                          <a:latin typeface="Arial"/>
                          <a:cs typeface="Arial"/>
                        </a:rPr>
                        <a:t>PPFN</a:t>
                      </a:r>
                      <a:endParaRPr sz="900">
                        <a:latin typeface="Arial"/>
                        <a:cs typeface="Arial"/>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1"/>
                  </a:ext>
                </a:extLst>
              </a:tr>
              <a:tr h="214121">
                <a:tc>
                  <a:txBody>
                    <a:bodyPr/>
                    <a:lstStyle/>
                    <a:p>
                      <a:pPr>
                        <a:lnSpc>
                          <a:spcPct val="100000"/>
                        </a:lnSpc>
                      </a:pPr>
                      <a:endParaRPr sz="12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
        <p:nvSpPr>
          <p:cNvPr id="36" name="object 36"/>
          <p:cNvSpPr txBox="1"/>
          <p:nvPr/>
        </p:nvSpPr>
        <p:spPr>
          <a:xfrm>
            <a:off x="7711567" y="4293870"/>
            <a:ext cx="421005" cy="299720"/>
          </a:xfrm>
          <a:prstGeom prst="rect">
            <a:avLst/>
          </a:prstGeom>
        </p:spPr>
        <p:txBody>
          <a:bodyPr vert="horz" wrap="square" lIns="0" tIns="12700" rIns="0" bIns="0" rtlCol="0">
            <a:spAutoFit/>
          </a:bodyPr>
          <a:lstStyle/>
          <a:p>
            <a:pPr marL="86995" marR="5080" indent="-74930">
              <a:lnSpc>
                <a:spcPct val="100000"/>
              </a:lnSpc>
              <a:spcBef>
                <a:spcPts val="100"/>
              </a:spcBef>
            </a:pPr>
            <a:r>
              <a:rPr sz="900" spc="-5" dirty="0">
                <a:latin typeface="Arial"/>
                <a:cs typeface="Arial"/>
              </a:rPr>
              <a:t>De</a:t>
            </a:r>
            <a:r>
              <a:rPr sz="900" dirty="0">
                <a:latin typeface="Arial"/>
                <a:cs typeface="Arial"/>
              </a:rPr>
              <a:t>s</a:t>
            </a:r>
            <a:r>
              <a:rPr sz="900" spc="-5" dirty="0">
                <a:latin typeface="Arial"/>
                <a:cs typeface="Arial"/>
              </a:rPr>
              <a:t>ired  word</a:t>
            </a:r>
            <a:endParaRPr sz="900">
              <a:latin typeface="Arial"/>
              <a:cs typeface="Arial"/>
            </a:endParaRPr>
          </a:p>
        </p:txBody>
      </p:sp>
      <p:sp>
        <p:nvSpPr>
          <p:cNvPr id="37" name="object 37"/>
          <p:cNvSpPr txBox="1"/>
          <p:nvPr/>
        </p:nvSpPr>
        <p:spPr>
          <a:xfrm>
            <a:off x="3592321" y="3925570"/>
            <a:ext cx="354965" cy="300355"/>
          </a:xfrm>
          <a:prstGeom prst="rect">
            <a:avLst/>
          </a:prstGeom>
        </p:spPr>
        <p:txBody>
          <a:bodyPr vert="horz" wrap="square" lIns="0" tIns="12700" rIns="0" bIns="0" rtlCol="0">
            <a:spAutoFit/>
          </a:bodyPr>
          <a:lstStyle/>
          <a:p>
            <a:pPr marL="38100">
              <a:lnSpc>
                <a:spcPct val="100000"/>
              </a:lnSpc>
              <a:spcBef>
                <a:spcPts val="100"/>
              </a:spcBef>
            </a:pPr>
            <a:r>
              <a:rPr sz="900" spc="-5" dirty="0">
                <a:latin typeface="Arial"/>
                <a:cs typeface="Arial"/>
              </a:rPr>
              <a:t>2</a:t>
            </a:r>
            <a:r>
              <a:rPr sz="900" spc="-7" baseline="27777" dirty="0">
                <a:latin typeface="Arial"/>
                <a:cs typeface="Arial"/>
              </a:rPr>
              <a:t>8</a:t>
            </a:r>
            <a:r>
              <a:rPr sz="900" spc="67" baseline="27777" dirty="0">
                <a:latin typeface="Arial"/>
                <a:cs typeface="Arial"/>
              </a:rPr>
              <a:t> </a:t>
            </a:r>
            <a:r>
              <a:rPr sz="900" spc="-5" dirty="0">
                <a:latin typeface="Arial"/>
                <a:cs typeface="Arial"/>
              </a:rPr>
              <a:t>*</a:t>
            </a:r>
            <a:r>
              <a:rPr sz="900" spc="-40" dirty="0">
                <a:latin typeface="Arial"/>
                <a:cs typeface="Arial"/>
              </a:rPr>
              <a:t> </a:t>
            </a:r>
            <a:r>
              <a:rPr sz="900" spc="-5" dirty="0">
                <a:latin typeface="Arial"/>
                <a:cs typeface="Arial"/>
              </a:rPr>
              <a:t>4</a:t>
            </a:r>
            <a:endParaRPr sz="900">
              <a:latin typeface="Arial"/>
              <a:cs typeface="Arial"/>
            </a:endParaRPr>
          </a:p>
          <a:p>
            <a:pPr marL="40640">
              <a:lnSpc>
                <a:spcPct val="100000"/>
              </a:lnSpc>
            </a:pPr>
            <a:r>
              <a:rPr sz="900" dirty="0">
                <a:latin typeface="Arial"/>
                <a:cs typeface="Arial"/>
              </a:rPr>
              <a:t>bytes</a:t>
            </a:r>
            <a:endParaRPr sz="900">
              <a:latin typeface="Arial"/>
              <a:cs typeface="Arial"/>
            </a:endParaRPr>
          </a:p>
        </p:txBody>
      </p:sp>
      <p:sp>
        <p:nvSpPr>
          <p:cNvPr id="38" name="object 38"/>
          <p:cNvSpPr txBox="1"/>
          <p:nvPr/>
        </p:nvSpPr>
        <p:spPr>
          <a:xfrm>
            <a:off x="4637532" y="4011548"/>
            <a:ext cx="354965" cy="299720"/>
          </a:xfrm>
          <a:prstGeom prst="rect">
            <a:avLst/>
          </a:prstGeom>
        </p:spPr>
        <p:txBody>
          <a:bodyPr vert="horz" wrap="square" lIns="0" tIns="12700" rIns="0" bIns="0" rtlCol="0">
            <a:spAutoFit/>
          </a:bodyPr>
          <a:lstStyle/>
          <a:p>
            <a:pPr marL="38100">
              <a:lnSpc>
                <a:spcPct val="100000"/>
              </a:lnSpc>
              <a:spcBef>
                <a:spcPts val="100"/>
              </a:spcBef>
            </a:pPr>
            <a:r>
              <a:rPr sz="900" spc="-5" dirty="0">
                <a:latin typeface="Arial"/>
                <a:cs typeface="Arial"/>
              </a:rPr>
              <a:t>2</a:t>
            </a:r>
            <a:r>
              <a:rPr sz="900" spc="-7" baseline="27777" dirty="0">
                <a:latin typeface="Arial"/>
                <a:cs typeface="Arial"/>
              </a:rPr>
              <a:t>6</a:t>
            </a:r>
            <a:r>
              <a:rPr sz="900" spc="67" baseline="27777" dirty="0">
                <a:latin typeface="Arial"/>
                <a:cs typeface="Arial"/>
              </a:rPr>
              <a:t> </a:t>
            </a:r>
            <a:r>
              <a:rPr sz="900" spc="-5" dirty="0">
                <a:latin typeface="Arial"/>
                <a:cs typeface="Arial"/>
              </a:rPr>
              <a:t>*</a:t>
            </a:r>
            <a:r>
              <a:rPr sz="900" spc="-40" dirty="0">
                <a:latin typeface="Arial"/>
                <a:cs typeface="Arial"/>
              </a:rPr>
              <a:t> </a:t>
            </a:r>
            <a:r>
              <a:rPr sz="900" spc="-5" dirty="0">
                <a:latin typeface="Arial"/>
                <a:cs typeface="Arial"/>
              </a:rPr>
              <a:t>4</a:t>
            </a:r>
            <a:endParaRPr sz="900">
              <a:latin typeface="Arial"/>
              <a:cs typeface="Arial"/>
            </a:endParaRPr>
          </a:p>
          <a:p>
            <a:pPr marL="40640">
              <a:lnSpc>
                <a:spcPct val="100000"/>
              </a:lnSpc>
            </a:pPr>
            <a:r>
              <a:rPr sz="900" spc="-5" dirty="0">
                <a:latin typeface="Arial"/>
                <a:cs typeface="Arial"/>
              </a:rPr>
              <a:t>bytes</a:t>
            </a:r>
            <a:endParaRPr sz="900">
              <a:latin typeface="Arial"/>
              <a:cs typeface="Arial"/>
            </a:endParaRPr>
          </a:p>
        </p:txBody>
      </p:sp>
      <p:sp>
        <p:nvSpPr>
          <p:cNvPr id="39" name="object 39"/>
          <p:cNvSpPr txBox="1"/>
          <p:nvPr/>
        </p:nvSpPr>
        <p:spPr>
          <a:xfrm>
            <a:off x="5672328" y="4188079"/>
            <a:ext cx="354965" cy="299720"/>
          </a:xfrm>
          <a:prstGeom prst="rect">
            <a:avLst/>
          </a:prstGeom>
        </p:spPr>
        <p:txBody>
          <a:bodyPr vert="horz" wrap="square" lIns="0" tIns="12700" rIns="0" bIns="0" rtlCol="0">
            <a:spAutoFit/>
          </a:bodyPr>
          <a:lstStyle/>
          <a:p>
            <a:pPr marL="38100">
              <a:lnSpc>
                <a:spcPct val="100000"/>
              </a:lnSpc>
              <a:spcBef>
                <a:spcPts val="100"/>
              </a:spcBef>
            </a:pPr>
            <a:r>
              <a:rPr sz="900" spc="-5" dirty="0">
                <a:latin typeface="Arial"/>
                <a:cs typeface="Arial"/>
              </a:rPr>
              <a:t>2</a:t>
            </a:r>
            <a:r>
              <a:rPr sz="900" spc="-7" baseline="27777" dirty="0">
                <a:latin typeface="Arial"/>
                <a:cs typeface="Arial"/>
              </a:rPr>
              <a:t>6</a:t>
            </a:r>
            <a:r>
              <a:rPr sz="900" spc="67" baseline="27777" dirty="0">
                <a:latin typeface="Arial"/>
                <a:cs typeface="Arial"/>
              </a:rPr>
              <a:t> </a:t>
            </a:r>
            <a:r>
              <a:rPr sz="900" spc="-5" dirty="0">
                <a:latin typeface="Arial"/>
                <a:cs typeface="Arial"/>
              </a:rPr>
              <a:t>*</a:t>
            </a:r>
            <a:r>
              <a:rPr sz="900" spc="-40" dirty="0">
                <a:latin typeface="Arial"/>
                <a:cs typeface="Arial"/>
              </a:rPr>
              <a:t> </a:t>
            </a:r>
            <a:r>
              <a:rPr sz="900" spc="-5" dirty="0">
                <a:latin typeface="Arial"/>
                <a:cs typeface="Arial"/>
              </a:rPr>
              <a:t>4</a:t>
            </a:r>
            <a:endParaRPr sz="900">
              <a:latin typeface="Arial"/>
              <a:cs typeface="Arial"/>
            </a:endParaRPr>
          </a:p>
          <a:p>
            <a:pPr marL="40640">
              <a:lnSpc>
                <a:spcPct val="100000"/>
              </a:lnSpc>
            </a:pPr>
            <a:r>
              <a:rPr sz="900" spc="-5" dirty="0">
                <a:latin typeface="Arial"/>
                <a:cs typeface="Arial"/>
              </a:rPr>
              <a:t>bytes</a:t>
            </a:r>
            <a:endParaRPr sz="900">
              <a:latin typeface="Arial"/>
              <a:cs typeface="Arial"/>
            </a:endParaRPr>
          </a:p>
        </p:txBody>
      </p:sp>
      <p:grpSp>
        <p:nvGrpSpPr>
          <p:cNvPr id="40" name="object 40"/>
          <p:cNvGrpSpPr/>
          <p:nvPr/>
        </p:nvGrpSpPr>
        <p:grpSpPr>
          <a:xfrm>
            <a:off x="2680379" y="5296789"/>
            <a:ext cx="4058920" cy="1175385"/>
            <a:chOff x="2580128" y="5599140"/>
            <a:chExt cx="4058920" cy="1175385"/>
          </a:xfrm>
        </p:grpSpPr>
        <p:pic>
          <p:nvPicPr>
            <p:cNvPr id="41" name="object 41"/>
            <p:cNvPicPr/>
            <p:nvPr/>
          </p:nvPicPr>
          <p:blipFill>
            <a:blip r:embed="rId2" cstate="print"/>
            <a:stretch>
              <a:fillRect/>
            </a:stretch>
          </p:blipFill>
          <p:spPr>
            <a:xfrm>
              <a:off x="2580128" y="5599140"/>
              <a:ext cx="4058418" cy="1175073"/>
            </a:xfrm>
            <a:prstGeom prst="rect">
              <a:avLst/>
            </a:prstGeom>
          </p:spPr>
        </p:pic>
        <p:pic>
          <p:nvPicPr>
            <p:cNvPr id="42" name="object 42"/>
            <p:cNvPicPr/>
            <p:nvPr/>
          </p:nvPicPr>
          <p:blipFill>
            <a:blip r:embed="rId3" cstate="print"/>
            <a:stretch>
              <a:fillRect/>
            </a:stretch>
          </p:blipFill>
          <p:spPr>
            <a:xfrm>
              <a:off x="2589275" y="5609844"/>
              <a:ext cx="4037076" cy="766559"/>
            </a:xfrm>
            <a:prstGeom prst="rect">
              <a:avLst/>
            </a:prstGeom>
          </p:spPr>
        </p:pic>
      </p:grpSp>
      <p:sp>
        <p:nvSpPr>
          <p:cNvPr id="43" name="object 43"/>
          <p:cNvSpPr txBox="1"/>
          <p:nvPr/>
        </p:nvSpPr>
        <p:spPr>
          <a:xfrm>
            <a:off x="2699004" y="5328062"/>
            <a:ext cx="3957954" cy="1234120"/>
          </a:xfrm>
          <a:prstGeom prst="rect">
            <a:avLst/>
          </a:prstGeom>
          <a:solidFill>
            <a:srgbClr val="FFFFCC"/>
          </a:solidFill>
          <a:ln w="38100">
            <a:solidFill>
              <a:srgbClr val="990000"/>
            </a:solidFill>
          </a:ln>
        </p:spPr>
        <p:txBody>
          <a:bodyPr vert="horz" wrap="square" lIns="0" tIns="36195" rIns="0" bIns="0" rtlCol="0">
            <a:spAutoFit/>
          </a:bodyPr>
          <a:lstStyle/>
          <a:p>
            <a:pPr marL="90805" marR="88265">
              <a:lnSpc>
                <a:spcPct val="150000"/>
              </a:lnSpc>
              <a:spcBef>
                <a:spcPts val="285"/>
              </a:spcBef>
            </a:pPr>
            <a:r>
              <a:rPr lang="zh-CN" altLang="en-US" dirty="0">
                <a:latin typeface="微软雅黑" panose="020B0503020204020204" pitchFamily="34" charset="-122"/>
                <a:ea typeface="微软雅黑" panose="020B0503020204020204" pitchFamily="34" charset="-122"/>
              </a:rPr>
              <a:t>获得与给定虚拟地址相对应的所需字需要访问内存多少次？ 对于 </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级或 </a:t>
            </a: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级表，这会改变吗？</a:t>
            </a:r>
            <a:endParaRPr sz="1200" dirty="0">
              <a:latin typeface="微软雅黑" panose="020B0503020204020204" pitchFamily="34" charset="-122"/>
              <a:ea typeface="微软雅黑" panose="020B0503020204020204" pitchFamily="34" charset="-122"/>
              <a:cs typeface="Calibri"/>
            </a:endParaRPr>
          </a:p>
        </p:txBody>
      </p:sp>
      <p:sp>
        <p:nvSpPr>
          <p:cNvPr id="44" name="object 44"/>
          <p:cNvSpPr txBox="1"/>
          <p:nvPr/>
        </p:nvSpPr>
        <p:spPr>
          <a:xfrm>
            <a:off x="2782316" y="1855088"/>
            <a:ext cx="1012190" cy="193675"/>
          </a:xfrm>
          <a:prstGeom prst="rect">
            <a:avLst/>
          </a:prstGeom>
        </p:spPr>
        <p:txBody>
          <a:bodyPr vert="horz" wrap="square" lIns="0" tIns="13335" rIns="0" bIns="0" rtlCol="0">
            <a:spAutoFit/>
          </a:bodyPr>
          <a:lstStyle/>
          <a:p>
            <a:pPr marL="12700">
              <a:lnSpc>
                <a:spcPct val="100000"/>
              </a:lnSpc>
              <a:spcBef>
                <a:spcPts val="105"/>
              </a:spcBef>
            </a:pPr>
            <a:r>
              <a:rPr sz="1100" spc="-5" dirty="0">
                <a:latin typeface="Arial"/>
                <a:cs typeface="Arial"/>
              </a:rPr>
              <a:t>Virtual</a:t>
            </a:r>
            <a:r>
              <a:rPr sz="1100" spc="-65" dirty="0">
                <a:latin typeface="Arial"/>
                <a:cs typeface="Arial"/>
              </a:rPr>
              <a:t> </a:t>
            </a:r>
            <a:r>
              <a:rPr sz="1100" dirty="0">
                <a:latin typeface="Arial"/>
                <a:cs typeface="Arial"/>
              </a:rPr>
              <a:t>Address:</a:t>
            </a:r>
            <a:endParaRPr sz="110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349245" y="461899"/>
            <a:ext cx="4442460" cy="505908"/>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C00000"/>
                </a:solidFill>
                <a:latin typeface="+mn-lt"/>
                <a:ea typeface="+mn-ea"/>
                <a:cs typeface="+mn-cs"/>
              </a:rPr>
              <a:t>Performance Issues</a:t>
            </a:r>
          </a:p>
        </p:txBody>
      </p:sp>
      <p:sp>
        <p:nvSpPr>
          <p:cNvPr id="6" name="object 6"/>
          <p:cNvSpPr txBox="1"/>
          <p:nvPr/>
        </p:nvSpPr>
        <p:spPr>
          <a:xfrm>
            <a:off x="611560" y="1124744"/>
            <a:ext cx="8216900" cy="5175263"/>
          </a:xfrm>
          <a:prstGeom prst="rect">
            <a:avLst/>
          </a:prstGeom>
        </p:spPr>
        <p:txBody>
          <a:bodyPr vert="horz" wrap="square" lIns="0" tIns="86360" rIns="0" bIns="0" rtlCol="0">
            <a:spAutoFit/>
          </a:bodyPr>
          <a:lstStyle/>
          <a:p>
            <a:pPr marL="355600" indent="-343535">
              <a:lnSpc>
                <a:spcPct val="150000"/>
              </a:lnSpc>
              <a:spcBef>
                <a:spcPts val="680"/>
              </a:spcBef>
              <a:buFont typeface="Wingdings" panose="05000000000000000000" pitchFamily="2" charset="2"/>
              <a:buChar char="Ø"/>
              <a:tabLst>
                <a:tab pos="355600" algn="l"/>
                <a:tab pos="356235" algn="l"/>
              </a:tabLst>
            </a:pPr>
            <a:r>
              <a:rPr lang="zh-CN" altLang="en-US" sz="2000" spc="-10" dirty="0">
                <a:latin typeface="微软雅黑" panose="020B0503020204020204" pitchFamily="34" charset="-122"/>
                <a:ea typeface="微软雅黑" panose="020B0503020204020204" pitchFamily="34" charset="-122"/>
                <a:cs typeface="Calibri"/>
              </a:rPr>
              <a:t>缓存命中时间 </a:t>
            </a:r>
            <a:r>
              <a:rPr sz="2000" spc="-5" dirty="0">
                <a:latin typeface="微软雅黑" panose="020B0503020204020204" pitchFamily="34" charset="-122"/>
                <a:ea typeface="微软雅黑" panose="020B0503020204020204" pitchFamily="34" charset="-122"/>
                <a:cs typeface="Calibri"/>
              </a:rPr>
              <a:t>hits</a:t>
            </a:r>
            <a:r>
              <a:rPr sz="2000" spc="-20" dirty="0">
                <a:latin typeface="微软雅黑" panose="020B0503020204020204" pitchFamily="34" charset="-122"/>
                <a:ea typeface="微软雅黑" panose="020B0503020204020204" pitchFamily="34" charset="-122"/>
                <a:cs typeface="Calibri"/>
              </a:rPr>
              <a:t> </a:t>
            </a:r>
            <a:r>
              <a:rPr sz="2000" dirty="0">
                <a:latin typeface="微软雅黑" panose="020B0503020204020204" pitchFamily="34" charset="-122"/>
                <a:ea typeface="微软雅黑" panose="020B0503020204020204" pitchFamily="34" charset="-122"/>
                <a:cs typeface="Calibri"/>
              </a:rPr>
              <a:t>= </a:t>
            </a:r>
            <a:r>
              <a:rPr sz="2000" spc="-5" dirty="0">
                <a:latin typeface="微软雅黑" panose="020B0503020204020204" pitchFamily="34" charset="-122"/>
                <a:ea typeface="微软雅黑" panose="020B0503020204020204" pitchFamily="34" charset="-122"/>
                <a:cs typeface="Calibri"/>
              </a:rPr>
              <a:t>10ns, </a:t>
            </a:r>
            <a:r>
              <a:rPr lang="zh-CN" altLang="en-US" sz="2000" dirty="0">
                <a:latin typeface="微软雅黑" panose="020B0503020204020204" pitchFamily="34" charset="-122"/>
                <a:ea typeface="微软雅黑" panose="020B0503020204020204" pitchFamily="34" charset="-122"/>
                <a:cs typeface="Calibri"/>
              </a:rPr>
              <a:t>内存访问时间</a:t>
            </a:r>
            <a:r>
              <a:rPr sz="2000" spc="-5" dirty="0">
                <a:latin typeface="微软雅黑" panose="020B0503020204020204" pitchFamily="34" charset="-122"/>
                <a:ea typeface="微软雅黑" panose="020B0503020204020204" pitchFamily="34" charset="-122"/>
                <a:cs typeface="Calibri"/>
              </a:rPr>
              <a:t>=100ns</a:t>
            </a:r>
            <a:endParaRPr sz="2000" dirty="0">
              <a:latin typeface="微软雅黑" panose="020B0503020204020204" pitchFamily="34" charset="-122"/>
              <a:ea typeface="微软雅黑" panose="020B0503020204020204" pitchFamily="34" charset="-122"/>
              <a:cs typeface="Calibri"/>
            </a:endParaRPr>
          </a:p>
          <a:p>
            <a:pPr marL="355600" indent="-343535">
              <a:lnSpc>
                <a:spcPct val="150000"/>
              </a:lnSpc>
              <a:spcBef>
                <a:spcPts val="580"/>
              </a:spcBef>
              <a:buFont typeface="Wingdings" panose="05000000000000000000" pitchFamily="2" charset="2"/>
              <a:buChar char="Ø"/>
              <a:tabLst>
                <a:tab pos="355600" algn="l"/>
                <a:tab pos="356235" algn="l"/>
              </a:tabLst>
            </a:pPr>
            <a:r>
              <a:rPr lang="zh-CN" altLang="en-US" sz="2000" spc="-10" dirty="0">
                <a:latin typeface="微软雅黑" panose="020B0503020204020204" pitchFamily="34" charset="-122"/>
                <a:ea typeface="微软雅黑" panose="020B0503020204020204" pitchFamily="34" charset="-122"/>
                <a:cs typeface="Calibri"/>
              </a:rPr>
              <a:t>假设程序访问位于缓存中的数据</a:t>
            </a:r>
            <a:r>
              <a:rPr sz="2000" spc="-5" dirty="0">
                <a:latin typeface="微软雅黑" panose="020B0503020204020204" pitchFamily="34" charset="-122"/>
                <a:ea typeface="微软雅黑" panose="020B0503020204020204" pitchFamily="34" charset="-122"/>
                <a:cs typeface="Calibri"/>
              </a:rPr>
              <a:t>…</a:t>
            </a:r>
            <a:endParaRPr sz="2000" dirty="0">
              <a:latin typeface="微软雅黑" panose="020B0503020204020204" pitchFamily="34" charset="-122"/>
              <a:ea typeface="微软雅黑" panose="020B0503020204020204" pitchFamily="34" charset="-122"/>
              <a:cs typeface="Calibri"/>
            </a:endParaRPr>
          </a:p>
          <a:p>
            <a:pPr marL="756285" lvl="1" indent="-287020">
              <a:lnSpc>
                <a:spcPct val="150000"/>
              </a:lnSpc>
              <a:spcBef>
                <a:spcPts val="505"/>
              </a:spcBef>
              <a:buFont typeface="Arial"/>
              <a:buChar char="–"/>
              <a:tabLst>
                <a:tab pos="756285" algn="l"/>
                <a:tab pos="756920" algn="l"/>
              </a:tabLst>
            </a:pPr>
            <a:r>
              <a:rPr lang="zh-CN" altLang="en-US" sz="2000" dirty="0">
                <a:latin typeface="微软雅黑" panose="020B0503020204020204" pitchFamily="34" charset="-122"/>
                <a:ea typeface="微软雅黑" panose="020B0503020204020204" pitchFamily="34" charset="-122"/>
                <a:cs typeface="Calibri"/>
              </a:rPr>
              <a:t>没有虚拟存储器</a:t>
            </a:r>
            <a:r>
              <a:rPr sz="2000" spc="-20" dirty="0">
                <a:latin typeface="微软雅黑" panose="020B0503020204020204" pitchFamily="34" charset="-122"/>
                <a:ea typeface="微软雅黑" panose="020B0503020204020204" pitchFamily="34" charset="-122"/>
                <a:cs typeface="Calibri"/>
              </a:rPr>
              <a:t> </a:t>
            </a:r>
            <a:r>
              <a:rPr sz="2000" dirty="0">
                <a:latin typeface="微软雅黑" panose="020B0503020204020204" pitchFamily="34" charset="-122"/>
                <a:ea typeface="微软雅黑" panose="020B0503020204020204" pitchFamily="34" charset="-122"/>
                <a:cs typeface="Calibri"/>
              </a:rPr>
              <a:t>VM, </a:t>
            </a:r>
            <a:r>
              <a:rPr lang="zh-CN" altLang="en-US" sz="2000" spc="-5" dirty="0">
                <a:latin typeface="微软雅黑" panose="020B0503020204020204" pitchFamily="34" charset="-122"/>
                <a:ea typeface="微软雅黑" panose="020B0503020204020204" pitchFamily="34" charset="-122"/>
                <a:cs typeface="Calibri"/>
              </a:rPr>
              <a:t>只需要</a:t>
            </a:r>
            <a:r>
              <a:rPr sz="2000" dirty="0">
                <a:latin typeface="微软雅黑" panose="020B0503020204020204" pitchFamily="34" charset="-122"/>
                <a:ea typeface="微软雅黑" panose="020B0503020204020204" pitchFamily="34" charset="-122"/>
                <a:cs typeface="Calibri"/>
              </a:rPr>
              <a:t>10ns</a:t>
            </a:r>
            <a:r>
              <a:rPr sz="2000" spc="-10" dirty="0">
                <a:latin typeface="微软雅黑" panose="020B0503020204020204" pitchFamily="34" charset="-122"/>
                <a:ea typeface="微软雅黑" panose="020B0503020204020204" pitchFamily="34" charset="-122"/>
                <a:cs typeface="Calibri"/>
              </a:rPr>
              <a:t> </a:t>
            </a:r>
            <a:r>
              <a:rPr lang="zh-CN" altLang="en-US" sz="2000" dirty="0">
                <a:latin typeface="微软雅黑" panose="020B0503020204020204" pitchFamily="34" charset="-122"/>
                <a:ea typeface="微软雅黑" panose="020B0503020204020204" pitchFamily="34" charset="-122"/>
                <a:cs typeface="Calibri"/>
              </a:rPr>
              <a:t>缓存访问时间</a:t>
            </a:r>
            <a:endParaRPr sz="2000" dirty="0">
              <a:latin typeface="微软雅黑" panose="020B0503020204020204" pitchFamily="34" charset="-122"/>
              <a:ea typeface="微软雅黑" panose="020B0503020204020204" pitchFamily="34" charset="-122"/>
              <a:cs typeface="Calibri"/>
            </a:endParaRPr>
          </a:p>
          <a:p>
            <a:pPr marL="756285" marR="5080" lvl="1" indent="-287020">
              <a:lnSpc>
                <a:spcPct val="150000"/>
              </a:lnSpc>
              <a:spcBef>
                <a:spcPts val="480"/>
              </a:spcBef>
              <a:buFont typeface="Arial"/>
              <a:buChar char="–"/>
              <a:tabLst>
                <a:tab pos="756285" algn="l"/>
                <a:tab pos="756920" algn="l"/>
              </a:tabLst>
            </a:pPr>
            <a:r>
              <a:rPr lang="zh-CN" altLang="en-US" sz="2000" dirty="0">
                <a:latin typeface="微软雅黑" panose="020B0503020204020204" pitchFamily="34" charset="-122"/>
                <a:ea typeface="微软雅黑" panose="020B0503020204020204" pitchFamily="34" charset="-122"/>
                <a:cs typeface="Calibri"/>
              </a:rPr>
              <a:t>虚拟存储</a:t>
            </a:r>
            <a:r>
              <a:rPr sz="2000" spc="5" dirty="0">
                <a:latin typeface="微软雅黑" panose="020B0503020204020204" pitchFamily="34" charset="-122"/>
                <a:ea typeface="微软雅黑" panose="020B0503020204020204" pitchFamily="34" charset="-122"/>
                <a:cs typeface="Calibri"/>
              </a:rPr>
              <a:t> </a:t>
            </a:r>
            <a:r>
              <a:rPr sz="2000" spc="-5" dirty="0">
                <a:latin typeface="微软雅黑" panose="020B0503020204020204" pitchFamily="34" charset="-122"/>
                <a:ea typeface="微软雅黑" panose="020B0503020204020204" pitchFamily="34" charset="-122"/>
                <a:cs typeface="Calibri"/>
              </a:rPr>
              <a:t>VM,</a:t>
            </a:r>
            <a:r>
              <a:rPr sz="2000" spc="-15" dirty="0">
                <a:latin typeface="微软雅黑" panose="020B0503020204020204" pitchFamily="34" charset="-122"/>
                <a:ea typeface="微软雅黑" panose="020B0503020204020204" pitchFamily="34" charset="-122"/>
                <a:cs typeface="Calibri"/>
              </a:rPr>
              <a:t> </a:t>
            </a:r>
            <a:r>
              <a:rPr lang="zh-CN" altLang="en-US" sz="2000" spc="-15" dirty="0">
                <a:latin typeface="微软雅黑" panose="020B0503020204020204" pitchFamily="34" charset="-122"/>
                <a:ea typeface="微软雅黑" panose="020B0503020204020204" pitchFamily="34" charset="-122"/>
                <a:cs typeface="Calibri"/>
              </a:rPr>
              <a:t>地址首先必须由页表进行转换</a:t>
            </a:r>
            <a:r>
              <a:rPr sz="2000" spc="5" dirty="0">
                <a:latin typeface="微软雅黑" panose="020B0503020204020204" pitchFamily="34" charset="-122"/>
                <a:ea typeface="微软雅黑" panose="020B0503020204020204" pitchFamily="34" charset="-122"/>
                <a:cs typeface="Calibri"/>
              </a:rPr>
              <a:t> </a:t>
            </a:r>
            <a:r>
              <a:rPr sz="2000" spc="-5" dirty="0">
                <a:latin typeface="微软雅黑" panose="020B0503020204020204" pitchFamily="34" charset="-122"/>
                <a:ea typeface="微软雅黑" panose="020B0503020204020204" pitchFamily="34" charset="-122"/>
                <a:cs typeface="Calibri"/>
              </a:rPr>
              <a:t>(</a:t>
            </a:r>
            <a:r>
              <a:rPr lang="zh-CN" altLang="en-US" sz="2000" dirty="0">
                <a:latin typeface="微软雅黑" panose="020B0503020204020204" pitchFamily="34" charset="-122"/>
                <a:ea typeface="微软雅黑" panose="020B0503020204020204" pitchFamily="34" charset="-122"/>
              </a:rPr>
              <a:t>页表在内存中</a:t>
            </a:r>
            <a:r>
              <a:rPr sz="2000" dirty="0">
                <a:latin typeface="微软雅黑" panose="020B0503020204020204" pitchFamily="34" charset="-122"/>
                <a:ea typeface="微软雅黑" panose="020B0503020204020204" pitchFamily="34" charset="-122"/>
                <a:cs typeface="Calibri"/>
              </a:rPr>
              <a:t>)</a:t>
            </a:r>
          </a:p>
          <a:p>
            <a:pPr marL="1155700" lvl="2" indent="-229235">
              <a:lnSpc>
                <a:spcPct val="150000"/>
              </a:lnSpc>
              <a:spcBef>
                <a:spcPts val="445"/>
              </a:spcBef>
              <a:buFont typeface="Arial"/>
              <a:buChar char="•"/>
              <a:tabLst>
                <a:tab pos="1155700" algn="l"/>
                <a:tab pos="1156335" algn="l"/>
              </a:tabLst>
            </a:pPr>
            <a:r>
              <a:rPr lang="zh-CN" altLang="en-US" sz="2000" dirty="0">
                <a:latin typeface="微软雅黑" panose="020B0503020204020204" pitchFamily="34" charset="-122"/>
                <a:ea typeface="微软雅黑" panose="020B0503020204020204" pitchFamily="34" charset="-122"/>
                <a:cs typeface="Calibri"/>
              </a:rPr>
              <a:t>如果采用单级页表，一次页表访问</a:t>
            </a:r>
            <a:r>
              <a:rPr sz="2000" spc="15" dirty="0">
                <a:latin typeface="微软雅黑" panose="020B0503020204020204" pitchFamily="34" charset="-122"/>
                <a:ea typeface="微软雅黑" panose="020B0503020204020204" pitchFamily="34" charset="-122"/>
                <a:cs typeface="Calibri"/>
              </a:rPr>
              <a:t> </a:t>
            </a:r>
            <a:r>
              <a:rPr sz="2000" spc="-5" dirty="0">
                <a:latin typeface="微软雅黑" panose="020B0503020204020204" pitchFamily="34" charset="-122"/>
                <a:ea typeface="微软雅黑" panose="020B0503020204020204" pitchFamily="34" charset="-122"/>
                <a:cs typeface="Calibri"/>
              </a:rPr>
              <a:t>(MM)</a:t>
            </a:r>
            <a:r>
              <a:rPr sz="2000" spc="30" dirty="0">
                <a:latin typeface="微软雅黑" panose="020B0503020204020204" pitchFamily="34" charset="-122"/>
                <a:ea typeface="微软雅黑" panose="020B0503020204020204" pitchFamily="34" charset="-122"/>
                <a:cs typeface="Calibri"/>
              </a:rPr>
              <a:t> </a:t>
            </a:r>
            <a:r>
              <a:rPr sz="2000" dirty="0">
                <a:latin typeface="微软雅黑" panose="020B0503020204020204" pitchFamily="34" charset="-122"/>
                <a:ea typeface="微软雅黑" panose="020B0503020204020204" pitchFamily="34" charset="-122"/>
                <a:cs typeface="Calibri"/>
              </a:rPr>
              <a:t>= 100ns</a:t>
            </a:r>
          </a:p>
          <a:p>
            <a:pPr marL="1155700" lvl="2" indent="-229235">
              <a:lnSpc>
                <a:spcPct val="150000"/>
              </a:lnSpc>
              <a:spcBef>
                <a:spcPts val="430"/>
              </a:spcBef>
              <a:buFont typeface="Arial"/>
              <a:buChar char="•"/>
              <a:tabLst>
                <a:tab pos="1155700" algn="l"/>
                <a:tab pos="1156335" algn="l"/>
              </a:tabLst>
            </a:pPr>
            <a:r>
              <a:rPr lang="zh-CN" altLang="en-US" sz="2000" dirty="0">
                <a:latin typeface="微软雅黑" panose="020B0503020204020204" pitchFamily="34" charset="-122"/>
                <a:ea typeface="微软雅黑" panose="020B0503020204020204" pitchFamily="34" charset="-122"/>
                <a:cs typeface="Calibri"/>
              </a:rPr>
              <a:t>如果二级页表，需访问页表两次</a:t>
            </a:r>
            <a:r>
              <a:rPr sz="2000" dirty="0">
                <a:latin typeface="微软雅黑" panose="020B0503020204020204" pitchFamily="34" charset="-122"/>
                <a:ea typeface="微软雅黑" panose="020B0503020204020204" pitchFamily="34" charset="-122"/>
                <a:cs typeface="Calibri"/>
              </a:rPr>
              <a:t>=</a:t>
            </a:r>
            <a:r>
              <a:rPr sz="2000" spc="15" dirty="0">
                <a:latin typeface="微软雅黑" panose="020B0503020204020204" pitchFamily="34" charset="-122"/>
                <a:ea typeface="微软雅黑" panose="020B0503020204020204" pitchFamily="34" charset="-122"/>
                <a:cs typeface="Calibri"/>
              </a:rPr>
              <a:t> </a:t>
            </a:r>
            <a:r>
              <a:rPr sz="2000" dirty="0">
                <a:latin typeface="微软雅黑" panose="020B0503020204020204" pitchFamily="34" charset="-122"/>
                <a:ea typeface="微软雅黑" panose="020B0503020204020204" pitchFamily="34" charset="-122"/>
                <a:cs typeface="Calibri"/>
              </a:rPr>
              <a:t>200ns</a:t>
            </a:r>
          </a:p>
          <a:p>
            <a:pPr marL="1155700" lvl="2" indent="-229235">
              <a:lnSpc>
                <a:spcPct val="150000"/>
              </a:lnSpc>
              <a:spcBef>
                <a:spcPts val="434"/>
              </a:spcBef>
              <a:buFont typeface="Arial"/>
              <a:buChar char="•"/>
              <a:tabLst>
                <a:tab pos="1155700" algn="l"/>
                <a:tab pos="1156335" algn="l"/>
              </a:tabLst>
            </a:pPr>
            <a:r>
              <a:rPr lang="zh-CN" altLang="en-US" sz="2000" dirty="0">
                <a:latin typeface="微软雅黑" panose="020B0503020204020204" pitchFamily="34" charset="-122"/>
                <a:ea typeface="微软雅黑" panose="020B0503020204020204" pitchFamily="34" charset="-122"/>
                <a:cs typeface="Calibri"/>
              </a:rPr>
              <a:t>如果三级页表，需访问页表三次</a:t>
            </a:r>
            <a:r>
              <a:rPr lang="en-US" altLang="zh-CN" sz="2000" dirty="0">
                <a:latin typeface="微软雅黑" panose="020B0503020204020204" pitchFamily="34" charset="-122"/>
                <a:ea typeface="微软雅黑" panose="020B0503020204020204" pitchFamily="34" charset="-122"/>
                <a:cs typeface="Calibri"/>
              </a:rPr>
              <a:t>=</a:t>
            </a:r>
            <a:r>
              <a:rPr lang="zh-CN" altLang="en-US" sz="2000" spc="15" dirty="0">
                <a:latin typeface="微软雅黑" panose="020B0503020204020204" pitchFamily="34" charset="-122"/>
                <a:ea typeface="微软雅黑" panose="020B0503020204020204" pitchFamily="34" charset="-122"/>
                <a:cs typeface="Calibri"/>
              </a:rPr>
              <a:t> </a:t>
            </a:r>
            <a:r>
              <a:rPr sz="2000" dirty="0">
                <a:latin typeface="微软雅黑" panose="020B0503020204020204" pitchFamily="34" charset="-122"/>
                <a:ea typeface="微软雅黑" panose="020B0503020204020204" pitchFamily="34" charset="-122"/>
                <a:cs typeface="Calibri"/>
              </a:rPr>
              <a:t>300ns</a:t>
            </a:r>
          </a:p>
          <a:p>
            <a:pPr marL="1155700" lvl="2" indent="-229235">
              <a:lnSpc>
                <a:spcPct val="150000"/>
              </a:lnSpc>
              <a:spcBef>
                <a:spcPts val="430"/>
              </a:spcBef>
              <a:buFont typeface="Arial"/>
              <a:buChar char="•"/>
              <a:tabLst>
                <a:tab pos="1155700" algn="l"/>
                <a:tab pos="1156335" algn="l"/>
              </a:tabLst>
            </a:pPr>
            <a:r>
              <a:rPr lang="zh-CN" altLang="en-US" sz="2000" spc="-25" dirty="0">
                <a:latin typeface="微软雅黑" panose="020B0503020204020204" pitchFamily="34" charset="-122"/>
                <a:ea typeface="微软雅黑" panose="020B0503020204020204" pitchFamily="34" charset="-122"/>
                <a:cs typeface="Calibri"/>
              </a:rPr>
              <a:t>最后得到物理地址，可以访问缓存</a:t>
            </a:r>
            <a:r>
              <a:rPr sz="2000" spc="30" dirty="0">
                <a:latin typeface="微软雅黑" panose="020B0503020204020204" pitchFamily="34" charset="-122"/>
                <a:ea typeface="微软雅黑" panose="020B0503020204020204" pitchFamily="34" charset="-122"/>
                <a:cs typeface="Calibri"/>
              </a:rPr>
              <a:t> </a:t>
            </a:r>
            <a:r>
              <a:rPr sz="2000" dirty="0">
                <a:latin typeface="微软雅黑" panose="020B0503020204020204" pitchFamily="34" charset="-122"/>
                <a:ea typeface="微软雅黑" panose="020B0503020204020204" pitchFamily="34" charset="-122"/>
                <a:cs typeface="Calibri"/>
              </a:rPr>
              <a:t>= 10</a:t>
            </a:r>
            <a:r>
              <a:rPr sz="2000" spc="5" dirty="0">
                <a:latin typeface="微软雅黑" panose="020B0503020204020204" pitchFamily="34" charset="-122"/>
                <a:ea typeface="微软雅黑" panose="020B0503020204020204" pitchFamily="34" charset="-122"/>
                <a:cs typeface="Calibri"/>
              </a:rPr>
              <a:t> </a:t>
            </a:r>
            <a:r>
              <a:rPr sz="2000" spc="-5" dirty="0">
                <a:latin typeface="微软雅黑" panose="020B0503020204020204" pitchFamily="34" charset="-122"/>
                <a:ea typeface="微软雅黑" panose="020B0503020204020204" pitchFamily="34" charset="-122"/>
                <a:cs typeface="Calibri"/>
              </a:rPr>
              <a:t>ns</a:t>
            </a:r>
            <a:r>
              <a:rPr sz="2000" spc="5" dirty="0">
                <a:latin typeface="微软雅黑" panose="020B0503020204020204" pitchFamily="34" charset="-122"/>
                <a:ea typeface="微软雅黑" panose="020B0503020204020204" pitchFamily="34" charset="-122"/>
                <a:cs typeface="Calibri"/>
              </a:rPr>
              <a:t> </a:t>
            </a:r>
            <a:r>
              <a:rPr sz="2000" spc="-10" dirty="0">
                <a:latin typeface="微软雅黑" panose="020B0503020204020204" pitchFamily="34" charset="-122"/>
                <a:ea typeface="微软雅黑" panose="020B0503020204020204" pitchFamily="34" charset="-122"/>
                <a:cs typeface="Calibri"/>
              </a:rPr>
              <a:t>(if</a:t>
            </a:r>
            <a:r>
              <a:rPr sz="2000" spc="25" dirty="0">
                <a:latin typeface="微软雅黑" panose="020B0503020204020204" pitchFamily="34" charset="-122"/>
                <a:ea typeface="微软雅黑" panose="020B0503020204020204" pitchFamily="34" charset="-122"/>
                <a:cs typeface="Calibri"/>
              </a:rPr>
              <a:t> </a:t>
            </a:r>
            <a:r>
              <a:rPr sz="2000" spc="-5" dirty="0">
                <a:latin typeface="微软雅黑" panose="020B0503020204020204" pitchFamily="34" charset="-122"/>
                <a:ea typeface="微软雅黑" panose="020B0503020204020204" pitchFamily="34" charset="-122"/>
                <a:cs typeface="Calibri"/>
              </a:rPr>
              <a:t>hit)</a:t>
            </a:r>
            <a:endParaRPr sz="2000" dirty="0">
              <a:latin typeface="微软雅黑" panose="020B0503020204020204" pitchFamily="34" charset="-122"/>
              <a:ea typeface="微软雅黑" panose="020B0503020204020204" pitchFamily="34" charset="-122"/>
              <a:cs typeface="Calibri"/>
            </a:endParaRPr>
          </a:p>
          <a:p>
            <a:pPr marL="1155700" lvl="2" indent="-229235">
              <a:lnSpc>
                <a:spcPct val="150000"/>
              </a:lnSpc>
              <a:spcBef>
                <a:spcPts val="434"/>
              </a:spcBef>
              <a:buFont typeface="Arial"/>
              <a:buChar char="•"/>
              <a:tabLst>
                <a:tab pos="1155700" algn="l"/>
                <a:tab pos="1156335" algn="l"/>
              </a:tabLst>
            </a:pPr>
            <a:r>
              <a:rPr lang="zh-CN" altLang="en-US" sz="2000" spc="-40" dirty="0">
                <a:latin typeface="微软雅黑" panose="020B0503020204020204" pitchFamily="34" charset="-122"/>
                <a:ea typeface="微软雅黑" panose="020B0503020204020204" pitchFamily="34" charset="-122"/>
                <a:cs typeface="Calibri"/>
              </a:rPr>
              <a:t>全部时间</a:t>
            </a:r>
            <a:r>
              <a:rPr sz="2000" spc="-5" dirty="0">
                <a:latin typeface="微软雅黑" panose="020B0503020204020204" pitchFamily="34" charset="-122"/>
                <a:ea typeface="微软雅黑" panose="020B0503020204020204" pitchFamily="34" charset="-122"/>
                <a:cs typeface="Calibri"/>
              </a:rPr>
              <a:t>100*L+10</a:t>
            </a:r>
            <a:r>
              <a:rPr sz="2000" spc="20" dirty="0">
                <a:latin typeface="微软雅黑" panose="020B0503020204020204" pitchFamily="34" charset="-122"/>
                <a:ea typeface="微软雅黑" panose="020B0503020204020204" pitchFamily="34" charset="-122"/>
                <a:cs typeface="Calibri"/>
              </a:rPr>
              <a:t> </a:t>
            </a:r>
            <a:r>
              <a:rPr sz="2000" spc="-10" dirty="0">
                <a:latin typeface="微软雅黑" panose="020B0503020204020204" pitchFamily="34" charset="-122"/>
                <a:ea typeface="微软雅黑" panose="020B0503020204020204" pitchFamily="34" charset="-122"/>
                <a:cs typeface="Calibri"/>
              </a:rPr>
              <a:t>(where</a:t>
            </a:r>
            <a:r>
              <a:rPr sz="2000" spc="15" dirty="0">
                <a:latin typeface="微软雅黑" panose="020B0503020204020204" pitchFamily="34" charset="-122"/>
                <a:ea typeface="微软雅黑" panose="020B0503020204020204" pitchFamily="34" charset="-122"/>
                <a:cs typeface="Calibri"/>
              </a:rPr>
              <a:t> </a:t>
            </a:r>
            <a:r>
              <a:rPr sz="2000" spc="-5" dirty="0">
                <a:latin typeface="微软雅黑" panose="020B0503020204020204" pitchFamily="34" charset="-122"/>
                <a:ea typeface="微软雅黑" panose="020B0503020204020204" pitchFamily="34" charset="-122"/>
                <a:cs typeface="Calibri"/>
              </a:rPr>
              <a:t>L=#</a:t>
            </a:r>
            <a:r>
              <a:rPr sz="2000" spc="15" dirty="0">
                <a:latin typeface="微软雅黑" panose="020B0503020204020204" pitchFamily="34" charset="-122"/>
                <a:ea typeface="微软雅黑" panose="020B0503020204020204" pitchFamily="34" charset="-122"/>
                <a:cs typeface="Calibri"/>
              </a:rPr>
              <a:t> </a:t>
            </a:r>
            <a:r>
              <a:rPr lang="zh-CN" altLang="en-US" sz="2000" spc="-5" dirty="0">
                <a:latin typeface="微软雅黑" panose="020B0503020204020204" pitchFamily="34" charset="-122"/>
                <a:ea typeface="微软雅黑" panose="020B0503020204020204" pitchFamily="34" charset="-122"/>
                <a:cs typeface="Calibri"/>
              </a:rPr>
              <a:t>页表级数</a:t>
            </a:r>
            <a:r>
              <a:rPr sz="2000" spc="-25" dirty="0">
                <a:latin typeface="微软雅黑" panose="020B0503020204020204" pitchFamily="34" charset="-122"/>
                <a:ea typeface="微软雅黑" panose="020B0503020204020204" pitchFamily="34" charset="-122"/>
                <a:cs typeface="Calibri"/>
              </a:rPr>
              <a:t>)</a:t>
            </a:r>
            <a:endParaRPr sz="2000" dirty="0">
              <a:latin typeface="微软雅黑" panose="020B0503020204020204" pitchFamily="34" charset="-122"/>
              <a:ea typeface="微软雅黑" panose="020B0503020204020204" pitchFamily="34" charset="-122"/>
              <a:cs typeface="Calibri"/>
            </a:endParaRPr>
          </a:p>
          <a:p>
            <a:pPr marL="355600" indent="-343535">
              <a:lnSpc>
                <a:spcPct val="150000"/>
              </a:lnSpc>
              <a:spcBef>
                <a:spcPts val="540"/>
              </a:spcBef>
              <a:buFont typeface="Wingdings" panose="05000000000000000000" pitchFamily="2" charset="2"/>
              <a:buChar char="Ø"/>
              <a:tabLst>
                <a:tab pos="355600" algn="l"/>
                <a:tab pos="356235" algn="l"/>
              </a:tabLst>
            </a:pPr>
            <a:r>
              <a:rPr lang="zh-CN" altLang="en-US" sz="2000" dirty="0">
                <a:latin typeface="微软雅黑" panose="020B0503020204020204" pitchFamily="34" charset="-122"/>
                <a:ea typeface="微软雅黑" panose="020B0503020204020204" pitchFamily="34" charset="-122"/>
              </a:rPr>
              <a:t>目前实施的转换成本极高</a:t>
            </a:r>
            <a:r>
              <a:rPr sz="2000" spc="-5" dirty="0">
                <a:latin typeface="微软雅黑" panose="020B0503020204020204" pitchFamily="34" charset="-122"/>
                <a:ea typeface="微软雅黑" panose="020B0503020204020204" pitchFamily="34" charset="-122"/>
                <a:cs typeface="Calibri"/>
              </a:rPr>
              <a:t>!!!</a:t>
            </a:r>
            <a:endParaRPr sz="2000" dirty="0">
              <a:latin typeface="微软雅黑" panose="020B0503020204020204" pitchFamily="34" charset="-122"/>
              <a:ea typeface="微软雅黑" panose="020B0503020204020204" pitchFamily="34" charset="-122"/>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576" y="305906"/>
            <a:ext cx="6921401" cy="624570"/>
          </a:xfrm>
          <a:prstGeom prst="rect">
            <a:avLst/>
          </a:prstGeom>
        </p:spPr>
        <p:txBody>
          <a:bodyPr vert="horz" wrap="square" lIns="0" tIns="8930" rIns="0" bIns="0" rtlCol="0">
            <a:spAutoFit/>
          </a:bodyPr>
          <a:lstStyle/>
          <a:p>
            <a:pPr marL="12700">
              <a:spcBef>
                <a:spcPts val="105"/>
              </a:spcBef>
              <a:tabLst>
                <a:tab pos="2045719" algn="l"/>
                <a:tab pos="2599785" algn="l"/>
                <a:tab pos="4589696" algn="l"/>
              </a:tabLst>
            </a:pPr>
            <a:r>
              <a:rPr sz="4000" b="1" dirty="0">
                <a:solidFill>
                  <a:srgbClr val="C00000"/>
                </a:solidFill>
                <a:latin typeface="微软雅黑" panose="020B0503020204020204" pitchFamily="34" charset="-122"/>
                <a:ea typeface="微软雅黑" panose="020B0503020204020204" pitchFamily="34" charset="-122"/>
                <a:cs typeface="+mn-cs"/>
              </a:rPr>
              <a:t>Cache+	Virtual</a:t>
            </a:r>
            <a:r>
              <a:rPr lang="en-US" altLang="zh-CN" sz="4000" b="1" dirty="0">
                <a:solidFill>
                  <a:srgbClr val="C00000"/>
                </a:solidFill>
                <a:latin typeface="微软雅黑" panose="020B0503020204020204" pitchFamily="34" charset="-122"/>
                <a:ea typeface="微软雅黑" panose="020B0503020204020204" pitchFamily="34" charset="-122"/>
                <a:cs typeface="+mn-cs"/>
              </a:rPr>
              <a:t> </a:t>
            </a:r>
            <a:r>
              <a:rPr sz="4000" b="1" dirty="0">
                <a:solidFill>
                  <a:srgbClr val="C00000"/>
                </a:solidFill>
                <a:latin typeface="微软雅黑" panose="020B0503020204020204" pitchFamily="34" charset="-122"/>
                <a:ea typeface="微软雅黑" panose="020B0503020204020204" pitchFamily="34" charset="-122"/>
                <a:cs typeface="+mn-cs"/>
              </a:rPr>
              <a:t>Memory</a:t>
            </a:r>
          </a:p>
        </p:txBody>
      </p:sp>
      <p:sp>
        <p:nvSpPr>
          <p:cNvPr id="3" name="object 3"/>
          <p:cNvSpPr txBox="1"/>
          <p:nvPr/>
        </p:nvSpPr>
        <p:spPr>
          <a:xfrm>
            <a:off x="1000125" y="4916344"/>
            <a:ext cx="210741" cy="674906"/>
          </a:xfrm>
          <a:prstGeom prst="rect">
            <a:avLst/>
          </a:prstGeom>
        </p:spPr>
        <p:txBody>
          <a:bodyPr vert="horz" wrap="square" lIns="0" tIns="9376" rIns="0" bIns="0" rtlCol="0">
            <a:spAutoFit/>
          </a:bodyPr>
          <a:lstStyle/>
          <a:p>
            <a:pPr marL="8929">
              <a:spcBef>
                <a:spcPts val="74"/>
              </a:spcBef>
            </a:pPr>
            <a:r>
              <a:rPr sz="4324" dirty="0">
                <a:latin typeface="Arial"/>
                <a:cs typeface="Arial"/>
              </a:rPr>
              <a:t>•</a:t>
            </a:r>
            <a:endParaRPr sz="4324">
              <a:latin typeface="Arial"/>
              <a:cs typeface="Arial"/>
            </a:endParaRPr>
          </a:p>
        </p:txBody>
      </p:sp>
      <p:sp>
        <p:nvSpPr>
          <p:cNvPr id="4" name="object 4"/>
          <p:cNvSpPr txBox="1"/>
          <p:nvPr/>
        </p:nvSpPr>
        <p:spPr>
          <a:xfrm>
            <a:off x="1401961" y="5063133"/>
            <a:ext cx="4962674" cy="398483"/>
          </a:xfrm>
          <a:prstGeom prst="rect">
            <a:avLst/>
          </a:prstGeom>
        </p:spPr>
        <p:txBody>
          <a:bodyPr vert="horz" wrap="square" lIns="0" tIns="8930" rIns="0" bIns="0" rtlCol="0">
            <a:spAutoFit/>
          </a:bodyPr>
          <a:lstStyle/>
          <a:p>
            <a:pPr marL="8929">
              <a:spcBef>
                <a:spcPts val="70"/>
              </a:spcBef>
            </a:pPr>
            <a:r>
              <a:rPr sz="2531" spc="-4" dirty="0">
                <a:latin typeface="微软雅黑" panose="020B0503020204020204" pitchFamily="34" charset="-122"/>
                <a:ea typeface="微软雅黑" panose="020B0503020204020204" pitchFamily="34" charset="-122"/>
                <a:cs typeface="Arial"/>
              </a:rPr>
              <a:t>TLB:</a:t>
            </a:r>
            <a:r>
              <a:rPr sz="2531" spc="-56" dirty="0">
                <a:latin typeface="微软雅黑" panose="020B0503020204020204" pitchFamily="34" charset="-122"/>
                <a:ea typeface="微软雅黑" panose="020B0503020204020204" pitchFamily="34" charset="-122"/>
                <a:cs typeface="Arial"/>
              </a:rPr>
              <a:t> </a:t>
            </a:r>
            <a:r>
              <a:rPr lang="zh-CN" altLang="en-US" sz="2531" spc="-11" dirty="0">
                <a:latin typeface="微软雅黑" panose="020B0503020204020204" pitchFamily="34" charset="-122"/>
                <a:ea typeface="微软雅黑" panose="020B0503020204020204" pitchFamily="34" charset="-122"/>
                <a:cs typeface="Arial"/>
              </a:rPr>
              <a:t>快表</a:t>
            </a:r>
            <a:endParaRPr sz="2531" dirty="0">
              <a:latin typeface="微软雅黑" panose="020B0503020204020204" pitchFamily="34" charset="-122"/>
              <a:ea typeface="微软雅黑" panose="020B0503020204020204" pitchFamily="34" charset="-122"/>
              <a:cs typeface="Arial"/>
            </a:endParaRPr>
          </a:p>
        </p:txBody>
      </p:sp>
      <p:sp>
        <p:nvSpPr>
          <p:cNvPr id="5" name="object 5"/>
          <p:cNvSpPr txBox="1"/>
          <p:nvPr/>
        </p:nvSpPr>
        <p:spPr>
          <a:xfrm>
            <a:off x="1312664" y="5500688"/>
            <a:ext cx="2960191" cy="333593"/>
          </a:xfrm>
          <a:prstGeom prst="rect">
            <a:avLst/>
          </a:prstGeom>
        </p:spPr>
        <p:txBody>
          <a:bodyPr vert="horz" wrap="square" lIns="0" tIns="8930" rIns="0" bIns="0" rtlCol="0">
            <a:spAutoFit/>
          </a:bodyPr>
          <a:lstStyle/>
          <a:p>
            <a:pPr marL="388874" indent="-380391">
              <a:spcBef>
                <a:spcPts val="70"/>
              </a:spcBef>
              <a:buSzPct val="170000"/>
              <a:buChar char="•"/>
              <a:tabLst>
                <a:tab pos="388874" algn="l"/>
                <a:tab pos="389321" algn="l"/>
              </a:tabLst>
            </a:pPr>
            <a:r>
              <a:rPr lang="zh-CN" altLang="en-US" sz="2109" dirty="0">
                <a:latin typeface="微软雅黑" panose="020B0503020204020204" pitchFamily="34" charset="-122"/>
                <a:ea typeface="微软雅黑" panose="020B0503020204020204" pitchFamily="34" charset="-122"/>
                <a:cs typeface="Arial"/>
              </a:rPr>
              <a:t>在缓存中的页表</a:t>
            </a:r>
            <a:endParaRPr sz="2109" dirty="0">
              <a:latin typeface="微软雅黑" panose="020B0503020204020204" pitchFamily="34" charset="-122"/>
              <a:ea typeface="微软雅黑" panose="020B0503020204020204" pitchFamily="34" charset="-122"/>
              <a:cs typeface="Arial"/>
            </a:endParaRPr>
          </a:p>
        </p:txBody>
      </p:sp>
      <p:sp>
        <p:nvSpPr>
          <p:cNvPr id="6" name="object 6"/>
          <p:cNvSpPr txBox="1"/>
          <p:nvPr/>
        </p:nvSpPr>
        <p:spPr>
          <a:xfrm>
            <a:off x="1625204" y="5777875"/>
            <a:ext cx="146446" cy="778459"/>
          </a:xfrm>
          <a:prstGeom prst="rect">
            <a:avLst/>
          </a:prstGeom>
        </p:spPr>
        <p:txBody>
          <a:bodyPr vert="horz" wrap="square" lIns="0" tIns="8930" rIns="0" bIns="0" rtlCol="0">
            <a:spAutoFit/>
          </a:bodyPr>
          <a:lstStyle/>
          <a:p>
            <a:pPr marL="8929">
              <a:lnSpc>
                <a:spcPts val="2960"/>
              </a:lnSpc>
              <a:spcBef>
                <a:spcPts val="70"/>
              </a:spcBef>
            </a:pPr>
            <a:r>
              <a:rPr sz="2883" dirty="0">
                <a:latin typeface="Arial"/>
                <a:cs typeface="Arial"/>
              </a:rPr>
              <a:t>•</a:t>
            </a:r>
            <a:endParaRPr sz="2883">
              <a:latin typeface="Arial"/>
              <a:cs typeface="Arial"/>
            </a:endParaRPr>
          </a:p>
          <a:p>
            <a:pPr marL="8929">
              <a:lnSpc>
                <a:spcPts val="2960"/>
              </a:lnSpc>
            </a:pPr>
            <a:r>
              <a:rPr sz="2883" dirty="0">
                <a:latin typeface="Arial"/>
                <a:cs typeface="Arial"/>
              </a:rPr>
              <a:t>•</a:t>
            </a:r>
            <a:endParaRPr sz="2883">
              <a:latin typeface="Arial"/>
              <a:cs typeface="Arial"/>
            </a:endParaRPr>
          </a:p>
        </p:txBody>
      </p:sp>
      <p:sp>
        <p:nvSpPr>
          <p:cNvPr id="7" name="object 7"/>
          <p:cNvSpPr txBox="1"/>
          <p:nvPr/>
        </p:nvSpPr>
        <p:spPr>
          <a:xfrm>
            <a:off x="1935509" y="5797615"/>
            <a:ext cx="4878288" cy="670216"/>
          </a:xfrm>
          <a:prstGeom prst="rect">
            <a:avLst/>
          </a:prstGeom>
        </p:spPr>
        <p:txBody>
          <a:bodyPr vert="horz" wrap="square" lIns="0" tIns="64294" rIns="0" bIns="0" rtlCol="0">
            <a:spAutoFit/>
          </a:bodyPr>
          <a:lstStyle/>
          <a:p>
            <a:pPr marL="8929">
              <a:spcBef>
                <a:spcPts val="506"/>
              </a:spcBef>
            </a:pPr>
            <a:r>
              <a:rPr lang="zh-CN" altLang="en-US" dirty="0">
                <a:latin typeface="微软雅黑" panose="020B0503020204020204" pitchFamily="34" charset="-122"/>
                <a:ea typeface="微软雅黑" panose="020B0503020204020204" pitchFamily="34" charset="-122"/>
                <a:cs typeface="Arial"/>
              </a:rPr>
              <a:t>小</a:t>
            </a:r>
            <a:r>
              <a:rPr dirty="0">
                <a:latin typeface="微软雅黑" panose="020B0503020204020204" pitchFamily="34" charset="-122"/>
                <a:ea typeface="微软雅黑" panose="020B0503020204020204" pitchFamily="34" charset="-122"/>
                <a:cs typeface="Arial"/>
              </a:rPr>
              <a:t>,</a:t>
            </a:r>
            <a:r>
              <a:rPr spc="-11" dirty="0">
                <a:latin typeface="微软雅黑" panose="020B0503020204020204" pitchFamily="34" charset="-122"/>
                <a:ea typeface="微软雅黑" panose="020B0503020204020204" pitchFamily="34" charset="-122"/>
                <a:cs typeface="Arial"/>
              </a:rPr>
              <a:t> </a:t>
            </a:r>
            <a:r>
              <a:rPr lang="zh-CN" altLang="en-US" spc="-11" dirty="0">
                <a:latin typeface="微软雅黑" panose="020B0503020204020204" pitchFamily="34" charset="-122"/>
                <a:ea typeface="微软雅黑" panose="020B0503020204020204" pitchFamily="34" charset="-122"/>
                <a:cs typeface="Arial"/>
              </a:rPr>
              <a:t>高的相联性</a:t>
            </a:r>
            <a:endParaRPr dirty="0">
              <a:latin typeface="微软雅黑" panose="020B0503020204020204" pitchFamily="34" charset="-122"/>
              <a:ea typeface="微软雅黑" panose="020B0503020204020204" pitchFamily="34" charset="-122"/>
              <a:cs typeface="Arial"/>
            </a:endParaRPr>
          </a:p>
          <a:p>
            <a:pPr marL="8929">
              <a:spcBef>
                <a:spcPts val="436"/>
              </a:spcBef>
            </a:pPr>
            <a:r>
              <a:rPr lang="zh-CN" altLang="en-US" spc="-4" dirty="0">
                <a:latin typeface="微软雅黑" panose="020B0503020204020204" pitchFamily="34" charset="-122"/>
                <a:ea typeface="微软雅黑" panose="020B0503020204020204" pitchFamily="34" charset="-122"/>
                <a:cs typeface="Arial"/>
              </a:rPr>
              <a:t>缺失代价</a:t>
            </a:r>
            <a:r>
              <a:rPr spc="-4" dirty="0">
                <a:latin typeface="微软雅黑" panose="020B0503020204020204" pitchFamily="34" charset="-122"/>
                <a:ea typeface="微软雅黑" panose="020B0503020204020204" pitchFamily="34" charset="-122"/>
                <a:cs typeface="Arial"/>
              </a:rPr>
              <a:t>:</a:t>
            </a:r>
            <a:r>
              <a:rPr spc="-7" dirty="0">
                <a:latin typeface="微软雅黑" panose="020B0503020204020204" pitchFamily="34" charset="-122"/>
                <a:ea typeface="微软雅黑" panose="020B0503020204020204" pitchFamily="34" charset="-122"/>
                <a:cs typeface="Arial"/>
              </a:rPr>
              <a:t> </a:t>
            </a:r>
            <a:r>
              <a:rPr lang="zh-CN" altLang="en-US" spc="-7" dirty="0">
                <a:latin typeface="微软雅黑" panose="020B0503020204020204" pitchFamily="34" charset="-122"/>
                <a:ea typeface="微软雅黑" panose="020B0503020204020204" pitchFamily="34" charset="-122"/>
                <a:cs typeface="Arial"/>
              </a:rPr>
              <a:t>访问在内存中的页表</a:t>
            </a:r>
            <a:endParaRPr dirty="0">
              <a:latin typeface="微软雅黑" panose="020B0503020204020204" pitchFamily="34" charset="-122"/>
              <a:ea typeface="微软雅黑" panose="020B0503020204020204" pitchFamily="34" charset="-122"/>
              <a:cs typeface="Arial"/>
            </a:endParaRPr>
          </a:p>
        </p:txBody>
      </p:sp>
      <p:sp>
        <p:nvSpPr>
          <p:cNvPr id="8" name="object 8"/>
          <p:cNvSpPr/>
          <p:nvPr/>
        </p:nvSpPr>
        <p:spPr>
          <a:xfrm>
            <a:off x="1794867" y="1544836"/>
            <a:ext cx="1178719" cy="1187648"/>
          </a:xfrm>
          <a:custGeom>
            <a:avLst/>
            <a:gdLst/>
            <a:ahLst/>
            <a:cxnLst/>
            <a:rect l="l" t="t" r="r" b="b"/>
            <a:pathLst>
              <a:path w="1676400" h="1689100">
                <a:moveTo>
                  <a:pt x="0" y="1498600"/>
                </a:moveTo>
                <a:lnTo>
                  <a:pt x="0" y="190500"/>
                </a:lnTo>
                <a:lnTo>
                  <a:pt x="5031" y="146819"/>
                </a:lnTo>
                <a:lnTo>
                  <a:pt x="19362" y="106722"/>
                </a:lnTo>
                <a:lnTo>
                  <a:pt x="41850" y="71351"/>
                </a:lnTo>
                <a:lnTo>
                  <a:pt x="71351" y="41850"/>
                </a:lnTo>
                <a:lnTo>
                  <a:pt x="106722" y="19362"/>
                </a:lnTo>
                <a:lnTo>
                  <a:pt x="146819" y="5031"/>
                </a:lnTo>
                <a:lnTo>
                  <a:pt x="190500" y="0"/>
                </a:lnTo>
                <a:lnTo>
                  <a:pt x="1485900" y="0"/>
                </a:lnTo>
                <a:lnTo>
                  <a:pt x="1529580" y="5031"/>
                </a:lnTo>
                <a:lnTo>
                  <a:pt x="1569677" y="19362"/>
                </a:lnTo>
                <a:lnTo>
                  <a:pt x="1605048" y="41850"/>
                </a:lnTo>
                <a:lnTo>
                  <a:pt x="1634549" y="71351"/>
                </a:lnTo>
                <a:lnTo>
                  <a:pt x="1657037" y="106722"/>
                </a:lnTo>
                <a:lnTo>
                  <a:pt x="1671368" y="146819"/>
                </a:lnTo>
                <a:lnTo>
                  <a:pt x="1676400" y="190500"/>
                </a:lnTo>
                <a:lnTo>
                  <a:pt x="1676400" y="1498600"/>
                </a:lnTo>
                <a:lnTo>
                  <a:pt x="1671368" y="1542280"/>
                </a:lnTo>
                <a:lnTo>
                  <a:pt x="1657037" y="1582377"/>
                </a:lnTo>
                <a:lnTo>
                  <a:pt x="1634549" y="1617748"/>
                </a:lnTo>
                <a:lnTo>
                  <a:pt x="1605048" y="1647249"/>
                </a:lnTo>
                <a:lnTo>
                  <a:pt x="1569677" y="1669737"/>
                </a:lnTo>
                <a:lnTo>
                  <a:pt x="1529580" y="1684068"/>
                </a:lnTo>
                <a:lnTo>
                  <a:pt x="1485900" y="1689100"/>
                </a:lnTo>
                <a:lnTo>
                  <a:pt x="190500" y="1689100"/>
                </a:lnTo>
                <a:lnTo>
                  <a:pt x="146819" y="1684068"/>
                </a:lnTo>
                <a:lnTo>
                  <a:pt x="106722" y="1669737"/>
                </a:lnTo>
                <a:lnTo>
                  <a:pt x="71351" y="1647249"/>
                </a:lnTo>
                <a:lnTo>
                  <a:pt x="41850" y="1617748"/>
                </a:lnTo>
                <a:lnTo>
                  <a:pt x="19362" y="1582377"/>
                </a:lnTo>
                <a:lnTo>
                  <a:pt x="5031" y="1542280"/>
                </a:lnTo>
                <a:lnTo>
                  <a:pt x="0" y="1498600"/>
                </a:lnTo>
                <a:close/>
              </a:path>
            </a:pathLst>
          </a:custGeom>
          <a:ln w="25400">
            <a:solidFill>
              <a:srgbClr val="000000"/>
            </a:solidFill>
          </a:ln>
        </p:spPr>
        <p:txBody>
          <a:bodyPr wrap="square" lIns="0" tIns="0" rIns="0" bIns="0" rtlCol="0"/>
          <a:lstStyle/>
          <a:p>
            <a:endParaRPr sz="1266"/>
          </a:p>
        </p:txBody>
      </p:sp>
      <p:sp>
        <p:nvSpPr>
          <p:cNvPr id="9" name="object 9"/>
          <p:cNvSpPr txBox="1"/>
          <p:nvPr/>
        </p:nvSpPr>
        <p:spPr>
          <a:xfrm>
            <a:off x="1852740" y="1982391"/>
            <a:ext cx="1063526" cy="290313"/>
          </a:xfrm>
          <a:prstGeom prst="rect">
            <a:avLst/>
          </a:prstGeom>
        </p:spPr>
        <p:txBody>
          <a:bodyPr vert="horz" wrap="square" lIns="0" tIns="8930" rIns="0" bIns="0" rtlCol="0">
            <a:spAutoFit/>
          </a:bodyPr>
          <a:lstStyle/>
          <a:p>
            <a:pPr marL="8929">
              <a:spcBef>
                <a:spcPts val="70"/>
              </a:spcBef>
            </a:pPr>
            <a:r>
              <a:rPr sz="1828" dirty="0">
                <a:latin typeface="Arial"/>
                <a:cs typeface="Arial"/>
              </a:rPr>
              <a:t>Processor</a:t>
            </a:r>
            <a:endParaRPr sz="1828">
              <a:latin typeface="Arial"/>
              <a:cs typeface="Arial"/>
            </a:endParaRPr>
          </a:p>
        </p:txBody>
      </p:sp>
      <p:sp>
        <p:nvSpPr>
          <p:cNvPr id="10" name="object 10"/>
          <p:cNvSpPr/>
          <p:nvPr/>
        </p:nvSpPr>
        <p:spPr>
          <a:xfrm>
            <a:off x="1910953" y="3357562"/>
            <a:ext cx="892969" cy="348258"/>
          </a:xfrm>
          <a:custGeom>
            <a:avLst/>
            <a:gdLst/>
            <a:ahLst/>
            <a:cxnLst/>
            <a:rect l="l" t="t" r="r" b="b"/>
            <a:pathLst>
              <a:path w="1270000" h="495300">
                <a:moveTo>
                  <a:pt x="0" y="0"/>
                </a:moveTo>
                <a:lnTo>
                  <a:pt x="1270000" y="0"/>
                </a:lnTo>
                <a:lnTo>
                  <a:pt x="1270000" y="495300"/>
                </a:lnTo>
                <a:lnTo>
                  <a:pt x="0" y="495300"/>
                </a:lnTo>
                <a:lnTo>
                  <a:pt x="0" y="0"/>
                </a:lnTo>
                <a:close/>
              </a:path>
            </a:pathLst>
          </a:custGeom>
          <a:ln w="25400">
            <a:solidFill>
              <a:srgbClr val="000000"/>
            </a:solidFill>
          </a:ln>
        </p:spPr>
        <p:txBody>
          <a:bodyPr wrap="square" lIns="0" tIns="0" rIns="0" bIns="0" rtlCol="0"/>
          <a:lstStyle/>
          <a:p>
            <a:endParaRPr sz="1266"/>
          </a:p>
        </p:txBody>
      </p:sp>
      <p:sp>
        <p:nvSpPr>
          <p:cNvPr id="11" name="object 11"/>
          <p:cNvSpPr txBox="1"/>
          <p:nvPr/>
        </p:nvSpPr>
        <p:spPr>
          <a:xfrm>
            <a:off x="2278980" y="3393281"/>
            <a:ext cx="157163" cy="312049"/>
          </a:xfrm>
          <a:prstGeom prst="rect">
            <a:avLst/>
          </a:prstGeom>
        </p:spPr>
        <p:txBody>
          <a:bodyPr vert="horz" wrap="square" lIns="0" tIns="8930" rIns="0" bIns="0" rtlCol="0">
            <a:spAutoFit/>
          </a:bodyPr>
          <a:lstStyle/>
          <a:p>
            <a:pPr marL="8929">
              <a:spcBef>
                <a:spcPts val="70"/>
              </a:spcBef>
            </a:pPr>
            <a:r>
              <a:rPr sz="1969" dirty="0">
                <a:latin typeface="Arial"/>
                <a:cs typeface="Arial"/>
              </a:rPr>
              <a:t>$</a:t>
            </a:r>
            <a:endParaRPr sz="1969">
              <a:latin typeface="Arial"/>
              <a:cs typeface="Arial"/>
            </a:endParaRPr>
          </a:p>
        </p:txBody>
      </p:sp>
      <p:sp>
        <p:nvSpPr>
          <p:cNvPr id="12" name="object 12"/>
          <p:cNvSpPr/>
          <p:nvPr/>
        </p:nvSpPr>
        <p:spPr>
          <a:xfrm>
            <a:off x="1518047" y="4241601"/>
            <a:ext cx="1660922" cy="348258"/>
          </a:xfrm>
          <a:custGeom>
            <a:avLst/>
            <a:gdLst/>
            <a:ahLst/>
            <a:cxnLst/>
            <a:rect l="l" t="t" r="r" b="b"/>
            <a:pathLst>
              <a:path w="2362200" h="495300">
                <a:moveTo>
                  <a:pt x="0" y="0"/>
                </a:moveTo>
                <a:lnTo>
                  <a:pt x="2362200" y="0"/>
                </a:lnTo>
                <a:lnTo>
                  <a:pt x="2362200" y="495300"/>
                </a:lnTo>
                <a:lnTo>
                  <a:pt x="0" y="495300"/>
                </a:lnTo>
                <a:lnTo>
                  <a:pt x="0" y="0"/>
                </a:lnTo>
                <a:close/>
              </a:path>
            </a:pathLst>
          </a:custGeom>
          <a:ln w="25400">
            <a:solidFill>
              <a:srgbClr val="000000"/>
            </a:solidFill>
          </a:ln>
        </p:spPr>
        <p:txBody>
          <a:bodyPr wrap="square" lIns="0" tIns="0" rIns="0" bIns="0" rtlCol="0"/>
          <a:lstStyle/>
          <a:p>
            <a:endParaRPr sz="1266"/>
          </a:p>
        </p:txBody>
      </p:sp>
      <p:sp>
        <p:nvSpPr>
          <p:cNvPr id="13" name="object 13"/>
          <p:cNvSpPr txBox="1"/>
          <p:nvPr/>
        </p:nvSpPr>
        <p:spPr>
          <a:xfrm>
            <a:off x="1582403" y="4277320"/>
            <a:ext cx="1532781" cy="312049"/>
          </a:xfrm>
          <a:prstGeom prst="rect">
            <a:avLst/>
          </a:prstGeom>
        </p:spPr>
        <p:txBody>
          <a:bodyPr vert="horz" wrap="square" lIns="0" tIns="8930" rIns="0" bIns="0" rtlCol="0">
            <a:spAutoFit/>
          </a:bodyPr>
          <a:lstStyle/>
          <a:p>
            <a:pPr marL="8929">
              <a:spcBef>
                <a:spcPts val="70"/>
              </a:spcBef>
            </a:pPr>
            <a:r>
              <a:rPr sz="1969" dirty="0">
                <a:latin typeface="Arial"/>
                <a:cs typeface="Arial"/>
              </a:rPr>
              <a:t>main</a:t>
            </a:r>
            <a:r>
              <a:rPr sz="1969" spc="-63" dirty="0">
                <a:latin typeface="Arial"/>
                <a:cs typeface="Arial"/>
              </a:rPr>
              <a:t> </a:t>
            </a:r>
            <a:r>
              <a:rPr sz="1969" dirty="0">
                <a:latin typeface="Arial"/>
                <a:cs typeface="Arial"/>
              </a:rPr>
              <a:t>memory</a:t>
            </a:r>
            <a:endParaRPr sz="1969">
              <a:latin typeface="Arial"/>
              <a:cs typeface="Arial"/>
            </a:endParaRPr>
          </a:p>
        </p:txBody>
      </p:sp>
      <p:grpSp>
        <p:nvGrpSpPr>
          <p:cNvPr id="14" name="object 14"/>
          <p:cNvGrpSpPr/>
          <p:nvPr/>
        </p:nvGrpSpPr>
        <p:grpSpPr>
          <a:xfrm>
            <a:off x="1718071" y="2719056"/>
            <a:ext cx="328612" cy="1520279"/>
            <a:chOff x="2443479" y="3867101"/>
            <a:chExt cx="467359" cy="2162175"/>
          </a:xfrm>
        </p:grpSpPr>
        <p:sp>
          <p:nvSpPr>
            <p:cNvPr id="15" name="object 15"/>
            <p:cNvSpPr/>
            <p:nvPr/>
          </p:nvSpPr>
          <p:spPr>
            <a:xfrm>
              <a:off x="2527299" y="4232773"/>
              <a:ext cx="0" cy="1689735"/>
            </a:xfrm>
            <a:custGeom>
              <a:avLst/>
              <a:gdLst/>
              <a:ahLst/>
              <a:cxnLst/>
              <a:rect l="l" t="t" r="r" b="b"/>
              <a:pathLst>
                <a:path h="1689735">
                  <a:moveTo>
                    <a:pt x="0" y="1689371"/>
                  </a:moveTo>
                  <a:lnTo>
                    <a:pt x="0" y="1670321"/>
                  </a:lnTo>
                  <a:lnTo>
                    <a:pt x="0" y="0"/>
                  </a:lnTo>
                </a:path>
              </a:pathLst>
            </a:custGeom>
            <a:ln w="38100">
              <a:solidFill>
                <a:srgbClr val="000000"/>
              </a:solidFill>
            </a:ln>
          </p:spPr>
          <p:txBody>
            <a:bodyPr wrap="square" lIns="0" tIns="0" rIns="0" bIns="0" rtlCol="0"/>
            <a:lstStyle/>
            <a:p>
              <a:endParaRPr sz="1266"/>
            </a:p>
          </p:txBody>
        </p:sp>
        <p:pic>
          <p:nvPicPr>
            <p:cNvPr id="16" name="object 16"/>
            <p:cNvPicPr/>
            <p:nvPr/>
          </p:nvPicPr>
          <p:blipFill>
            <a:blip r:embed="rId2" cstate="print"/>
            <a:stretch>
              <a:fillRect/>
            </a:stretch>
          </p:blipFill>
          <p:spPr>
            <a:xfrm>
              <a:off x="2443479" y="5861185"/>
              <a:ext cx="167639" cy="167639"/>
            </a:xfrm>
            <a:prstGeom prst="rect">
              <a:avLst/>
            </a:prstGeom>
          </p:spPr>
        </p:pic>
        <p:sp>
          <p:nvSpPr>
            <p:cNvPr id="17" name="object 17"/>
            <p:cNvSpPr/>
            <p:nvPr/>
          </p:nvSpPr>
          <p:spPr>
            <a:xfrm>
              <a:off x="2510499" y="3886151"/>
              <a:ext cx="381000" cy="381000"/>
            </a:xfrm>
            <a:custGeom>
              <a:avLst/>
              <a:gdLst/>
              <a:ahLst/>
              <a:cxnLst/>
              <a:rect l="l" t="t" r="r" b="b"/>
              <a:pathLst>
                <a:path w="381000" h="381000">
                  <a:moveTo>
                    <a:pt x="376659" y="0"/>
                  </a:moveTo>
                  <a:lnTo>
                    <a:pt x="376659" y="380829"/>
                  </a:lnTo>
                </a:path>
                <a:path w="381000" h="381000">
                  <a:moveTo>
                    <a:pt x="0" y="368263"/>
                  </a:moveTo>
                  <a:lnTo>
                    <a:pt x="380829" y="368263"/>
                  </a:lnTo>
                </a:path>
              </a:pathLst>
            </a:custGeom>
            <a:ln w="38100">
              <a:solidFill>
                <a:srgbClr val="000000"/>
              </a:solidFill>
            </a:ln>
          </p:spPr>
          <p:txBody>
            <a:bodyPr wrap="square" lIns="0" tIns="0" rIns="0" bIns="0" rtlCol="0"/>
            <a:lstStyle/>
            <a:p>
              <a:endParaRPr sz="1266"/>
            </a:p>
          </p:txBody>
        </p:sp>
      </p:grpSp>
      <p:sp>
        <p:nvSpPr>
          <p:cNvPr id="18" name="object 18"/>
          <p:cNvSpPr txBox="1"/>
          <p:nvPr/>
        </p:nvSpPr>
        <p:spPr>
          <a:xfrm>
            <a:off x="1522442" y="2920008"/>
            <a:ext cx="196900" cy="268640"/>
          </a:xfrm>
          <a:prstGeom prst="rect">
            <a:avLst/>
          </a:prstGeom>
        </p:spPr>
        <p:txBody>
          <a:bodyPr vert="horz" wrap="square" lIns="0" tIns="8930" rIns="0" bIns="0" rtlCol="0">
            <a:spAutoFit/>
          </a:bodyPr>
          <a:lstStyle/>
          <a:p>
            <a:pPr marL="8929">
              <a:spcBef>
                <a:spcPts val="70"/>
              </a:spcBef>
            </a:pPr>
            <a:r>
              <a:rPr sz="1687" dirty="0">
                <a:latin typeface="Arial"/>
                <a:cs typeface="Arial"/>
              </a:rPr>
              <a:t>1.</a:t>
            </a:r>
            <a:endParaRPr sz="1687">
              <a:latin typeface="Arial"/>
              <a:cs typeface="Arial"/>
            </a:endParaRPr>
          </a:p>
        </p:txBody>
      </p:sp>
      <p:sp>
        <p:nvSpPr>
          <p:cNvPr id="19" name="object 19"/>
          <p:cNvSpPr txBox="1"/>
          <p:nvPr/>
        </p:nvSpPr>
        <p:spPr>
          <a:xfrm>
            <a:off x="1441046" y="3545086"/>
            <a:ext cx="279053" cy="268640"/>
          </a:xfrm>
          <a:prstGeom prst="rect">
            <a:avLst/>
          </a:prstGeom>
        </p:spPr>
        <p:txBody>
          <a:bodyPr vert="horz" wrap="square" lIns="0" tIns="8930" rIns="0" bIns="0" rtlCol="0">
            <a:spAutoFit/>
          </a:bodyPr>
          <a:lstStyle/>
          <a:p>
            <a:pPr marL="8929">
              <a:spcBef>
                <a:spcPts val="70"/>
              </a:spcBef>
            </a:pPr>
            <a:r>
              <a:rPr sz="1687" spc="-127" dirty="0">
                <a:latin typeface="Arial"/>
                <a:cs typeface="Arial"/>
              </a:rPr>
              <a:t>VA</a:t>
            </a:r>
            <a:endParaRPr sz="1687">
              <a:latin typeface="Arial"/>
              <a:cs typeface="Arial"/>
            </a:endParaRPr>
          </a:p>
        </p:txBody>
      </p:sp>
      <p:grpSp>
        <p:nvGrpSpPr>
          <p:cNvPr id="20" name="object 20"/>
          <p:cNvGrpSpPr/>
          <p:nvPr/>
        </p:nvGrpSpPr>
        <p:grpSpPr>
          <a:xfrm>
            <a:off x="2308735" y="2718771"/>
            <a:ext cx="117872" cy="626864"/>
            <a:chOff x="3283534" y="3866697"/>
            <a:chExt cx="167640" cy="891540"/>
          </a:xfrm>
        </p:grpSpPr>
        <p:sp>
          <p:nvSpPr>
            <p:cNvPr id="21" name="object 21"/>
            <p:cNvSpPr/>
            <p:nvPr/>
          </p:nvSpPr>
          <p:spPr>
            <a:xfrm>
              <a:off x="3367354" y="3885747"/>
              <a:ext cx="0" cy="765810"/>
            </a:xfrm>
            <a:custGeom>
              <a:avLst/>
              <a:gdLst/>
              <a:ahLst/>
              <a:cxnLst/>
              <a:rect l="l" t="t" r="r" b="b"/>
              <a:pathLst>
                <a:path h="765810">
                  <a:moveTo>
                    <a:pt x="0" y="765519"/>
                  </a:moveTo>
                  <a:lnTo>
                    <a:pt x="0" y="746469"/>
                  </a:lnTo>
                  <a:lnTo>
                    <a:pt x="0" y="0"/>
                  </a:lnTo>
                </a:path>
              </a:pathLst>
            </a:custGeom>
            <a:ln w="38100">
              <a:solidFill>
                <a:srgbClr val="000000"/>
              </a:solidFill>
            </a:ln>
          </p:spPr>
          <p:txBody>
            <a:bodyPr wrap="square" lIns="0" tIns="0" rIns="0" bIns="0" rtlCol="0"/>
            <a:lstStyle/>
            <a:p>
              <a:endParaRPr sz="1266"/>
            </a:p>
          </p:txBody>
        </p:sp>
        <p:pic>
          <p:nvPicPr>
            <p:cNvPr id="22" name="object 22"/>
            <p:cNvPicPr/>
            <p:nvPr/>
          </p:nvPicPr>
          <p:blipFill>
            <a:blip r:embed="rId3" cstate="print"/>
            <a:stretch>
              <a:fillRect/>
            </a:stretch>
          </p:blipFill>
          <p:spPr>
            <a:xfrm>
              <a:off x="3283534" y="4590306"/>
              <a:ext cx="167639" cy="167639"/>
            </a:xfrm>
            <a:prstGeom prst="rect">
              <a:avLst/>
            </a:prstGeom>
          </p:spPr>
        </p:pic>
      </p:grpSp>
      <p:sp>
        <p:nvSpPr>
          <p:cNvPr id="23" name="object 23"/>
          <p:cNvSpPr txBox="1"/>
          <p:nvPr/>
        </p:nvSpPr>
        <p:spPr>
          <a:xfrm>
            <a:off x="2396523" y="2803922"/>
            <a:ext cx="279053" cy="491921"/>
          </a:xfrm>
          <a:prstGeom prst="rect">
            <a:avLst/>
          </a:prstGeom>
        </p:spPr>
        <p:txBody>
          <a:bodyPr vert="horz" wrap="square" lIns="0" tIns="55364" rIns="0" bIns="0" rtlCol="0">
            <a:spAutoFit/>
          </a:bodyPr>
          <a:lstStyle/>
          <a:p>
            <a:pPr marL="8929" marR="10268" indent="893">
              <a:lnSpc>
                <a:spcPts val="1652"/>
              </a:lnSpc>
              <a:spcBef>
                <a:spcPts val="436"/>
              </a:spcBef>
            </a:pPr>
            <a:r>
              <a:rPr sz="1687" dirty="0">
                <a:latin typeface="Arial"/>
                <a:cs typeface="Arial"/>
              </a:rPr>
              <a:t>3. </a:t>
            </a:r>
            <a:r>
              <a:rPr sz="1687" spc="4" dirty="0">
                <a:latin typeface="Arial"/>
                <a:cs typeface="Arial"/>
              </a:rPr>
              <a:t> </a:t>
            </a:r>
            <a:r>
              <a:rPr sz="1687" spc="-127" dirty="0">
                <a:latin typeface="Arial"/>
                <a:cs typeface="Arial"/>
              </a:rPr>
              <a:t>PA</a:t>
            </a:r>
            <a:endParaRPr sz="1687">
              <a:latin typeface="Arial"/>
              <a:cs typeface="Arial"/>
            </a:endParaRPr>
          </a:p>
        </p:txBody>
      </p:sp>
      <p:grpSp>
        <p:nvGrpSpPr>
          <p:cNvPr id="24" name="object 24"/>
          <p:cNvGrpSpPr/>
          <p:nvPr/>
        </p:nvGrpSpPr>
        <p:grpSpPr>
          <a:xfrm>
            <a:off x="2808243" y="2713442"/>
            <a:ext cx="117872" cy="1539032"/>
            <a:chOff x="3993946" y="3859117"/>
            <a:chExt cx="167640" cy="2188845"/>
          </a:xfrm>
        </p:grpSpPr>
        <p:sp>
          <p:nvSpPr>
            <p:cNvPr id="25" name="object 25"/>
            <p:cNvSpPr/>
            <p:nvPr/>
          </p:nvSpPr>
          <p:spPr>
            <a:xfrm>
              <a:off x="4077765" y="3965797"/>
              <a:ext cx="0" cy="2063114"/>
            </a:xfrm>
            <a:custGeom>
              <a:avLst/>
              <a:gdLst/>
              <a:ahLst/>
              <a:cxnLst/>
              <a:rect l="l" t="t" r="r" b="b"/>
              <a:pathLst>
                <a:path h="2063114">
                  <a:moveTo>
                    <a:pt x="1" y="0"/>
                  </a:moveTo>
                  <a:lnTo>
                    <a:pt x="1" y="19050"/>
                  </a:lnTo>
                  <a:lnTo>
                    <a:pt x="0" y="2063090"/>
                  </a:lnTo>
                </a:path>
              </a:pathLst>
            </a:custGeom>
            <a:ln w="38100">
              <a:solidFill>
                <a:srgbClr val="000000"/>
              </a:solidFill>
            </a:ln>
          </p:spPr>
          <p:txBody>
            <a:bodyPr wrap="square" lIns="0" tIns="0" rIns="0" bIns="0" rtlCol="0"/>
            <a:lstStyle/>
            <a:p>
              <a:endParaRPr sz="1266"/>
            </a:p>
          </p:txBody>
        </p:sp>
        <p:pic>
          <p:nvPicPr>
            <p:cNvPr id="26" name="object 26"/>
            <p:cNvPicPr/>
            <p:nvPr/>
          </p:nvPicPr>
          <p:blipFill>
            <a:blip r:embed="rId4" cstate="print"/>
            <a:stretch>
              <a:fillRect/>
            </a:stretch>
          </p:blipFill>
          <p:spPr>
            <a:xfrm>
              <a:off x="3993946" y="3859117"/>
              <a:ext cx="167640" cy="167639"/>
            </a:xfrm>
            <a:prstGeom prst="rect">
              <a:avLst/>
            </a:prstGeom>
          </p:spPr>
        </p:pic>
      </p:grpSp>
      <p:sp>
        <p:nvSpPr>
          <p:cNvPr id="27" name="object 27"/>
          <p:cNvSpPr txBox="1"/>
          <p:nvPr/>
        </p:nvSpPr>
        <p:spPr>
          <a:xfrm>
            <a:off x="2903246" y="3129855"/>
            <a:ext cx="283071" cy="476234"/>
          </a:xfrm>
          <a:prstGeom prst="rect">
            <a:avLst/>
          </a:prstGeom>
        </p:spPr>
        <p:txBody>
          <a:bodyPr vert="horz" wrap="square" lIns="0" tIns="60275" rIns="0" bIns="0" rtlCol="0">
            <a:spAutoFit/>
          </a:bodyPr>
          <a:lstStyle/>
          <a:p>
            <a:pPr marL="12501" marR="10268" indent="-4018">
              <a:lnSpc>
                <a:spcPct val="79900"/>
              </a:lnSpc>
              <a:spcBef>
                <a:spcPts val="475"/>
              </a:spcBef>
            </a:pPr>
            <a:r>
              <a:rPr sz="1687" dirty="0">
                <a:latin typeface="Arial"/>
                <a:cs typeface="Arial"/>
              </a:rPr>
              <a:t>2. </a:t>
            </a:r>
            <a:r>
              <a:rPr sz="1687" spc="4" dirty="0">
                <a:latin typeface="Arial"/>
                <a:cs typeface="Arial"/>
              </a:rPr>
              <a:t> </a:t>
            </a:r>
            <a:r>
              <a:rPr sz="1687" spc="-127" dirty="0">
                <a:latin typeface="Arial"/>
                <a:cs typeface="Arial"/>
              </a:rPr>
              <a:t>PA</a:t>
            </a:r>
            <a:endParaRPr sz="1687">
              <a:latin typeface="Arial"/>
              <a:cs typeface="Arial"/>
            </a:endParaRPr>
          </a:p>
        </p:txBody>
      </p:sp>
      <p:sp>
        <p:nvSpPr>
          <p:cNvPr id="28" name="object 28"/>
          <p:cNvSpPr/>
          <p:nvPr/>
        </p:nvSpPr>
        <p:spPr>
          <a:xfrm>
            <a:off x="1447438" y="3613550"/>
            <a:ext cx="1722090" cy="926009"/>
          </a:xfrm>
          <a:custGeom>
            <a:avLst/>
            <a:gdLst/>
            <a:ahLst/>
            <a:cxnLst/>
            <a:rect l="l" t="t" r="r" b="b"/>
            <a:pathLst>
              <a:path w="2449195" h="1316989">
                <a:moveTo>
                  <a:pt x="2258098" y="0"/>
                </a:moveTo>
                <a:lnTo>
                  <a:pt x="0" y="605054"/>
                </a:lnTo>
                <a:lnTo>
                  <a:pt x="190646" y="1316555"/>
                </a:lnTo>
                <a:lnTo>
                  <a:pt x="2448744" y="711499"/>
                </a:lnTo>
                <a:lnTo>
                  <a:pt x="2258098" y="0"/>
                </a:lnTo>
                <a:close/>
              </a:path>
            </a:pathLst>
          </a:custGeom>
          <a:solidFill>
            <a:srgbClr val="FFFFFF"/>
          </a:solidFill>
        </p:spPr>
        <p:txBody>
          <a:bodyPr wrap="square" lIns="0" tIns="0" rIns="0" bIns="0" rtlCol="0"/>
          <a:lstStyle/>
          <a:p>
            <a:endParaRPr sz="1266"/>
          </a:p>
        </p:txBody>
      </p:sp>
      <p:sp>
        <p:nvSpPr>
          <p:cNvPr id="29" name="object 29"/>
          <p:cNvSpPr txBox="1"/>
          <p:nvPr/>
        </p:nvSpPr>
        <p:spPr>
          <a:xfrm rot="20760000">
            <a:off x="1504972" y="3922651"/>
            <a:ext cx="1619229" cy="371897"/>
          </a:xfrm>
          <a:prstGeom prst="rect">
            <a:avLst/>
          </a:prstGeom>
        </p:spPr>
        <p:txBody>
          <a:bodyPr vert="horz" wrap="square" lIns="0" tIns="0" rIns="0" bIns="0" rtlCol="0">
            <a:spAutoFit/>
          </a:bodyPr>
          <a:lstStyle/>
          <a:p>
            <a:pPr>
              <a:lnSpc>
                <a:spcPts val="2876"/>
              </a:lnSpc>
            </a:pPr>
            <a:r>
              <a:rPr sz="4430" spc="-511" baseline="-1984" dirty="0">
                <a:solidFill>
                  <a:srgbClr val="FF2600"/>
                </a:solidFill>
                <a:latin typeface="Arial"/>
                <a:cs typeface="Arial"/>
              </a:rPr>
              <a:t>T</a:t>
            </a:r>
            <a:r>
              <a:rPr sz="4430" spc="-79" baseline="-1322" dirty="0">
                <a:solidFill>
                  <a:srgbClr val="FF2600"/>
                </a:solidFill>
                <a:latin typeface="Arial"/>
                <a:cs typeface="Arial"/>
              </a:rPr>
              <a:t>o</a:t>
            </a:r>
            <a:r>
              <a:rPr sz="2953" dirty="0">
                <a:solidFill>
                  <a:srgbClr val="FF2600"/>
                </a:solidFill>
                <a:latin typeface="Arial"/>
                <a:cs typeface="Arial"/>
              </a:rPr>
              <a:t>o</a:t>
            </a:r>
            <a:r>
              <a:rPr sz="2953" spc="-53" dirty="0">
                <a:solidFill>
                  <a:srgbClr val="FF2600"/>
                </a:solidFill>
                <a:latin typeface="Arial"/>
                <a:cs typeface="Arial"/>
              </a:rPr>
              <a:t> </a:t>
            </a:r>
            <a:r>
              <a:rPr sz="2953" dirty="0">
                <a:solidFill>
                  <a:srgbClr val="FF2600"/>
                </a:solidFill>
                <a:latin typeface="Arial"/>
                <a:cs typeface="Arial"/>
              </a:rPr>
              <a:t>s</a:t>
            </a:r>
            <a:r>
              <a:rPr sz="2953" spc="-53" dirty="0">
                <a:solidFill>
                  <a:srgbClr val="FF2600"/>
                </a:solidFill>
                <a:latin typeface="Arial"/>
                <a:cs typeface="Arial"/>
              </a:rPr>
              <a:t>lo</a:t>
            </a:r>
            <a:r>
              <a:rPr sz="4430" spc="-79" baseline="1322" dirty="0">
                <a:solidFill>
                  <a:srgbClr val="FF2600"/>
                </a:solidFill>
                <a:latin typeface="Arial"/>
                <a:cs typeface="Arial"/>
              </a:rPr>
              <a:t>w</a:t>
            </a:r>
            <a:r>
              <a:rPr sz="4430" baseline="1984" dirty="0">
                <a:solidFill>
                  <a:srgbClr val="FF2600"/>
                </a:solidFill>
                <a:latin typeface="Arial"/>
                <a:cs typeface="Arial"/>
              </a:rPr>
              <a:t>!</a:t>
            </a:r>
            <a:endParaRPr sz="4430" baseline="1984">
              <a:latin typeface="Arial"/>
              <a:cs typeface="Arial"/>
            </a:endParaRPr>
          </a:p>
        </p:txBody>
      </p:sp>
      <p:sp>
        <p:nvSpPr>
          <p:cNvPr id="30" name="object 30"/>
          <p:cNvSpPr/>
          <p:nvPr/>
        </p:nvSpPr>
        <p:spPr>
          <a:xfrm>
            <a:off x="3902273" y="2732484"/>
            <a:ext cx="892969" cy="892969"/>
          </a:xfrm>
          <a:custGeom>
            <a:avLst/>
            <a:gdLst/>
            <a:ahLst/>
            <a:cxnLst/>
            <a:rect l="l" t="t" r="r" b="b"/>
            <a:pathLst>
              <a:path w="1270000" h="1270000">
                <a:moveTo>
                  <a:pt x="711200" y="838200"/>
                </a:moveTo>
                <a:lnTo>
                  <a:pt x="711200" y="1270000"/>
                </a:lnTo>
                <a:lnTo>
                  <a:pt x="1270000" y="635000"/>
                </a:lnTo>
                <a:lnTo>
                  <a:pt x="711200" y="0"/>
                </a:lnTo>
                <a:lnTo>
                  <a:pt x="711200" y="431800"/>
                </a:lnTo>
                <a:lnTo>
                  <a:pt x="0" y="431800"/>
                </a:lnTo>
                <a:lnTo>
                  <a:pt x="0" y="838200"/>
                </a:lnTo>
                <a:lnTo>
                  <a:pt x="711200" y="838200"/>
                </a:lnTo>
                <a:close/>
              </a:path>
            </a:pathLst>
          </a:custGeom>
          <a:ln w="25400">
            <a:solidFill>
              <a:srgbClr val="000000"/>
            </a:solidFill>
          </a:ln>
        </p:spPr>
        <p:txBody>
          <a:bodyPr wrap="square" lIns="0" tIns="0" rIns="0" bIns="0" rtlCol="0"/>
          <a:lstStyle/>
          <a:p>
            <a:endParaRPr sz="1266"/>
          </a:p>
        </p:txBody>
      </p:sp>
      <p:sp>
        <p:nvSpPr>
          <p:cNvPr id="31" name="object 31"/>
          <p:cNvSpPr/>
          <p:nvPr/>
        </p:nvSpPr>
        <p:spPr>
          <a:xfrm>
            <a:off x="5875734" y="1321594"/>
            <a:ext cx="1178719" cy="1187648"/>
          </a:xfrm>
          <a:custGeom>
            <a:avLst/>
            <a:gdLst/>
            <a:ahLst/>
            <a:cxnLst/>
            <a:rect l="l" t="t" r="r" b="b"/>
            <a:pathLst>
              <a:path w="1676400" h="1689100">
                <a:moveTo>
                  <a:pt x="0" y="1498600"/>
                </a:moveTo>
                <a:lnTo>
                  <a:pt x="0" y="190500"/>
                </a:lnTo>
                <a:lnTo>
                  <a:pt x="5031" y="146819"/>
                </a:lnTo>
                <a:lnTo>
                  <a:pt x="19362" y="106722"/>
                </a:lnTo>
                <a:lnTo>
                  <a:pt x="41850" y="71351"/>
                </a:lnTo>
                <a:lnTo>
                  <a:pt x="71351" y="41850"/>
                </a:lnTo>
                <a:lnTo>
                  <a:pt x="106722" y="19362"/>
                </a:lnTo>
                <a:lnTo>
                  <a:pt x="146819" y="5031"/>
                </a:lnTo>
                <a:lnTo>
                  <a:pt x="190500" y="0"/>
                </a:lnTo>
                <a:lnTo>
                  <a:pt x="1485900" y="0"/>
                </a:lnTo>
                <a:lnTo>
                  <a:pt x="1529580" y="5031"/>
                </a:lnTo>
                <a:lnTo>
                  <a:pt x="1569677" y="19362"/>
                </a:lnTo>
                <a:lnTo>
                  <a:pt x="1605048" y="41850"/>
                </a:lnTo>
                <a:lnTo>
                  <a:pt x="1634549" y="71351"/>
                </a:lnTo>
                <a:lnTo>
                  <a:pt x="1657037" y="106722"/>
                </a:lnTo>
                <a:lnTo>
                  <a:pt x="1671368" y="146819"/>
                </a:lnTo>
                <a:lnTo>
                  <a:pt x="1676400" y="190500"/>
                </a:lnTo>
                <a:lnTo>
                  <a:pt x="1676400" y="1498600"/>
                </a:lnTo>
                <a:lnTo>
                  <a:pt x="1671368" y="1542280"/>
                </a:lnTo>
                <a:lnTo>
                  <a:pt x="1657037" y="1582377"/>
                </a:lnTo>
                <a:lnTo>
                  <a:pt x="1634549" y="1617748"/>
                </a:lnTo>
                <a:lnTo>
                  <a:pt x="1605048" y="1647249"/>
                </a:lnTo>
                <a:lnTo>
                  <a:pt x="1569677" y="1669737"/>
                </a:lnTo>
                <a:lnTo>
                  <a:pt x="1529580" y="1684068"/>
                </a:lnTo>
                <a:lnTo>
                  <a:pt x="1485900" y="1689100"/>
                </a:lnTo>
                <a:lnTo>
                  <a:pt x="190500" y="1689100"/>
                </a:lnTo>
                <a:lnTo>
                  <a:pt x="146820" y="1684068"/>
                </a:lnTo>
                <a:lnTo>
                  <a:pt x="106723" y="1669737"/>
                </a:lnTo>
                <a:lnTo>
                  <a:pt x="71352" y="1647249"/>
                </a:lnTo>
                <a:lnTo>
                  <a:pt x="41850" y="1617748"/>
                </a:lnTo>
                <a:lnTo>
                  <a:pt x="19362" y="1582377"/>
                </a:lnTo>
                <a:lnTo>
                  <a:pt x="5031" y="1542280"/>
                </a:lnTo>
                <a:lnTo>
                  <a:pt x="0" y="1498600"/>
                </a:lnTo>
                <a:close/>
              </a:path>
            </a:pathLst>
          </a:custGeom>
          <a:ln w="25400">
            <a:solidFill>
              <a:srgbClr val="000000"/>
            </a:solidFill>
          </a:ln>
        </p:spPr>
        <p:txBody>
          <a:bodyPr wrap="square" lIns="0" tIns="0" rIns="0" bIns="0" rtlCol="0"/>
          <a:lstStyle/>
          <a:p>
            <a:endParaRPr sz="1266"/>
          </a:p>
        </p:txBody>
      </p:sp>
      <p:sp>
        <p:nvSpPr>
          <p:cNvPr id="32" name="object 32"/>
          <p:cNvSpPr txBox="1"/>
          <p:nvPr/>
        </p:nvSpPr>
        <p:spPr>
          <a:xfrm>
            <a:off x="5933607" y="1759149"/>
            <a:ext cx="1063526" cy="290313"/>
          </a:xfrm>
          <a:prstGeom prst="rect">
            <a:avLst/>
          </a:prstGeom>
        </p:spPr>
        <p:txBody>
          <a:bodyPr vert="horz" wrap="square" lIns="0" tIns="8930" rIns="0" bIns="0" rtlCol="0">
            <a:spAutoFit/>
          </a:bodyPr>
          <a:lstStyle/>
          <a:p>
            <a:pPr marL="8929">
              <a:spcBef>
                <a:spcPts val="70"/>
              </a:spcBef>
            </a:pPr>
            <a:r>
              <a:rPr sz="1828" dirty="0">
                <a:latin typeface="Arial"/>
                <a:cs typeface="Arial"/>
              </a:rPr>
              <a:t>Processor</a:t>
            </a:r>
            <a:endParaRPr sz="1828">
              <a:latin typeface="Arial"/>
              <a:cs typeface="Arial"/>
            </a:endParaRPr>
          </a:p>
        </p:txBody>
      </p:sp>
      <p:sp>
        <p:nvSpPr>
          <p:cNvPr id="33" name="object 33"/>
          <p:cNvSpPr txBox="1"/>
          <p:nvPr/>
        </p:nvSpPr>
        <p:spPr>
          <a:xfrm>
            <a:off x="6000750" y="3866555"/>
            <a:ext cx="892969" cy="348116"/>
          </a:xfrm>
          <a:prstGeom prst="rect">
            <a:avLst/>
          </a:prstGeom>
          <a:ln w="25400">
            <a:solidFill>
              <a:srgbClr val="000000"/>
            </a:solidFill>
          </a:ln>
        </p:spPr>
        <p:txBody>
          <a:bodyPr vert="horz" wrap="square" lIns="0" tIns="44648" rIns="0" bIns="0" rtlCol="0">
            <a:spAutoFit/>
          </a:bodyPr>
          <a:lstStyle/>
          <a:p>
            <a:pPr algn="ctr">
              <a:spcBef>
                <a:spcPts val="352"/>
              </a:spcBef>
            </a:pPr>
            <a:r>
              <a:rPr sz="1969" dirty="0">
                <a:latin typeface="Arial"/>
                <a:cs typeface="Arial"/>
              </a:rPr>
              <a:t>$</a:t>
            </a:r>
            <a:endParaRPr sz="1969">
              <a:latin typeface="Arial"/>
              <a:cs typeface="Arial"/>
            </a:endParaRPr>
          </a:p>
        </p:txBody>
      </p:sp>
      <p:sp>
        <p:nvSpPr>
          <p:cNvPr id="34" name="object 34"/>
          <p:cNvSpPr txBox="1"/>
          <p:nvPr/>
        </p:nvSpPr>
        <p:spPr>
          <a:xfrm>
            <a:off x="5616773" y="4732734"/>
            <a:ext cx="1660922" cy="348116"/>
          </a:xfrm>
          <a:prstGeom prst="rect">
            <a:avLst/>
          </a:prstGeom>
          <a:ln w="25400">
            <a:solidFill>
              <a:srgbClr val="000000"/>
            </a:solidFill>
          </a:ln>
        </p:spPr>
        <p:txBody>
          <a:bodyPr vert="horz" wrap="square" lIns="0" tIns="44648" rIns="0" bIns="0" rtlCol="0">
            <a:spAutoFit/>
          </a:bodyPr>
          <a:lstStyle/>
          <a:p>
            <a:pPr marL="73220">
              <a:spcBef>
                <a:spcPts val="352"/>
              </a:spcBef>
            </a:pPr>
            <a:r>
              <a:rPr sz="1969" dirty="0">
                <a:latin typeface="Arial"/>
                <a:cs typeface="Arial"/>
              </a:rPr>
              <a:t>main</a:t>
            </a:r>
            <a:r>
              <a:rPr sz="1969" spc="-35" dirty="0">
                <a:latin typeface="Arial"/>
                <a:cs typeface="Arial"/>
              </a:rPr>
              <a:t> </a:t>
            </a:r>
            <a:r>
              <a:rPr sz="1969" dirty="0">
                <a:latin typeface="Arial"/>
                <a:cs typeface="Arial"/>
              </a:rPr>
              <a:t>memory</a:t>
            </a:r>
            <a:endParaRPr sz="1969">
              <a:latin typeface="Arial"/>
              <a:cs typeface="Arial"/>
            </a:endParaRPr>
          </a:p>
        </p:txBody>
      </p:sp>
      <p:sp>
        <p:nvSpPr>
          <p:cNvPr id="35" name="object 35"/>
          <p:cNvSpPr txBox="1"/>
          <p:nvPr/>
        </p:nvSpPr>
        <p:spPr>
          <a:xfrm>
            <a:off x="6474806" y="2473558"/>
            <a:ext cx="279053" cy="536405"/>
          </a:xfrm>
          <a:prstGeom prst="rect">
            <a:avLst/>
          </a:prstGeom>
        </p:spPr>
        <p:txBody>
          <a:bodyPr vert="horz" wrap="square" lIns="0" tIns="23217" rIns="0" bIns="0" rtlCol="0">
            <a:spAutoFit/>
          </a:bodyPr>
          <a:lstStyle/>
          <a:p>
            <a:pPr marL="8929" marR="10268" indent="9822">
              <a:lnSpc>
                <a:spcPts val="1969"/>
              </a:lnSpc>
              <a:spcBef>
                <a:spcPts val="183"/>
              </a:spcBef>
            </a:pPr>
            <a:r>
              <a:rPr sz="1687" dirty="0">
                <a:latin typeface="Arial"/>
                <a:cs typeface="Arial"/>
              </a:rPr>
              <a:t>1. </a:t>
            </a:r>
            <a:r>
              <a:rPr sz="1687" spc="-461" dirty="0">
                <a:latin typeface="Arial"/>
                <a:cs typeface="Arial"/>
              </a:rPr>
              <a:t> </a:t>
            </a:r>
            <a:r>
              <a:rPr sz="1687" spc="-127" dirty="0">
                <a:latin typeface="Arial"/>
                <a:cs typeface="Arial"/>
              </a:rPr>
              <a:t>VA</a:t>
            </a:r>
            <a:endParaRPr sz="1687">
              <a:latin typeface="Arial"/>
              <a:cs typeface="Arial"/>
            </a:endParaRPr>
          </a:p>
        </p:txBody>
      </p:sp>
      <p:grpSp>
        <p:nvGrpSpPr>
          <p:cNvPr id="36" name="object 36"/>
          <p:cNvGrpSpPr/>
          <p:nvPr/>
        </p:nvGrpSpPr>
        <p:grpSpPr>
          <a:xfrm>
            <a:off x="6399825" y="2495717"/>
            <a:ext cx="117872" cy="526852"/>
            <a:chOff x="9101973" y="3549464"/>
            <a:chExt cx="167640" cy="749300"/>
          </a:xfrm>
        </p:grpSpPr>
        <p:sp>
          <p:nvSpPr>
            <p:cNvPr id="37" name="object 37"/>
            <p:cNvSpPr/>
            <p:nvPr/>
          </p:nvSpPr>
          <p:spPr>
            <a:xfrm>
              <a:off x="9185793" y="3568514"/>
              <a:ext cx="0" cy="623570"/>
            </a:xfrm>
            <a:custGeom>
              <a:avLst/>
              <a:gdLst/>
              <a:ahLst/>
              <a:cxnLst/>
              <a:rect l="l" t="t" r="r" b="b"/>
              <a:pathLst>
                <a:path h="623570">
                  <a:moveTo>
                    <a:pt x="0" y="623277"/>
                  </a:moveTo>
                  <a:lnTo>
                    <a:pt x="0" y="604227"/>
                  </a:lnTo>
                  <a:lnTo>
                    <a:pt x="0" y="0"/>
                  </a:lnTo>
                </a:path>
              </a:pathLst>
            </a:custGeom>
            <a:ln w="38100">
              <a:solidFill>
                <a:srgbClr val="000000"/>
              </a:solidFill>
            </a:ln>
          </p:spPr>
          <p:txBody>
            <a:bodyPr wrap="square" lIns="0" tIns="0" rIns="0" bIns="0" rtlCol="0"/>
            <a:lstStyle/>
            <a:p>
              <a:endParaRPr sz="1266"/>
            </a:p>
          </p:txBody>
        </p:sp>
        <p:pic>
          <p:nvPicPr>
            <p:cNvPr id="38" name="object 38"/>
            <p:cNvPicPr/>
            <p:nvPr/>
          </p:nvPicPr>
          <p:blipFill>
            <a:blip r:embed="rId5" cstate="print"/>
            <a:stretch>
              <a:fillRect/>
            </a:stretch>
          </p:blipFill>
          <p:spPr>
            <a:xfrm>
              <a:off x="9101973" y="4130833"/>
              <a:ext cx="167640" cy="167639"/>
            </a:xfrm>
            <a:prstGeom prst="rect">
              <a:avLst/>
            </a:prstGeom>
          </p:spPr>
        </p:pic>
      </p:grpSp>
      <p:sp>
        <p:nvSpPr>
          <p:cNvPr id="39" name="object 39"/>
          <p:cNvSpPr txBox="1"/>
          <p:nvPr/>
        </p:nvSpPr>
        <p:spPr>
          <a:xfrm>
            <a:off x="6522632" y="3363209"/>
            <a:ext cx="283071" cy="476234"/>
          </a:xfrm>
          <a:prstGeom prst="rect">
            <a:avLst/>
          </a:prstGeom>
        </p:spPr>
        <p:txBody>
          <a:bodyPr vert="horz" wrap="square" lIns="0" tIns="60275" rIns="0" bIns="0" rtlCol="0">
            <a:spAutoFit/>
          </a:bodyPr>
          <a:lstStyle/>
          <a:p>
            <a:pPr marL="12501" marR="10268" indent="-4018">
              <a:lnSpc>
                <a:spcPct val="79900"/>
              </a:lnSpc>
              <a:spcBef>
                <a:spcPts val="475"/>
              </a:spcBef>
            </a:pPr>
            <a:r>
              <a:rPr sz="1687" dirty="0">
                <a:latin typeface="Arial"/>
                <a:cs typeface="Arial"/>
              </a:rPr>
              <a:t>2. </a:t>
            </a:r>
            <a:r>
              <a:rPr sz="1687" spc="4" dirty="0">
                <a:latin typeface="Arial"/>
                <a:cs typeface="Arial"/>
              </a:rPr>
              <a:t> </a:t>
            </a:r>
            <a:r>
              <a:rPr sz="1687" spc="-127" dirty="0">
                <a:latin typeface="Arial"/>
                <a:cs typeface="Arial"/>
              </a:rPr>
              <a:t>PA</a:t>
            </a:r>
            <a:endParaRPr sz="1687">
              <a:latin typeface="Arial"/>
              <a:cs typeface="Arial"/>
            </a:endParaRPr>
          </a:p>
        </p:txBody>
      </p:sp>
      <p:sp>
        <p:nvSpPr>
          <p:cNvPr id="40" name="object 40"/>
          <p:cNvSpPr/>
          <p:nvPr/>
        </p:nvSpPr>
        <p:spPr>
          <a:xfrm>
            <a:off x="5991820" y="3009305"/>
            <a:ext cx="892969" cy="348258"/>
          </a:xfrm>
          <a:custGeom>
            <a:avLst/>
            <a:gdLst/>
            <a:ahLst/>
            <a:cxnLst/>
            <a:rect l="l" t="t" r="r" b="b"/>
            <a:pathLst>
              <a:path w="1270000" h="495300">
                <a:moveTo>
                  <a:pt x="0" y="0"/>
                </a:moveTo>
                <a:lnTo>
                  <a:pt x="1270000" y="0"/>
                </a:lnTo>
                <a:lnTo>
                  <a:pt x="1270000" y="495300"/>
                </a:lnTo>
                <a:lnTo>
                  <a:pt x="0" y="495300"/>
                </a:lnTo>
                <a:lnTo>
                  <a:pt x="0" y="0"/>
                </a:lnTo>
                <a:close/>
              </a:path>
            </a:pathLst>
          </a:custGeom>
          <a:ln w="25400">
            <a:solidFill>
              <a:srgbClr val="000000"/>
            </a:solidFill>
          </a:ln>
        </p:spPr>
        <p:txBody>
          <a:bodyPr wrap="square" lIns="0" tIns="0" rIns="0" bIns="0" rtlCol="0"/>
          <a:lstStyle/>
          <a:p>
            <a:endParaRPr sz="1266"/>
          </a:p>
        </p:txBody>
      </p:sp>
      <p:sp>
        <p:nvSpPr>
          <p:cNvPr id="41" name="object 41"/>
          <p:cNvSpPr txBox="1"/>
          <p:nvPr/>
        </p:nvSpPr>
        <p:spPr>
          <a:xfrm>
            <a:off x="6200098" y="3045024"/>
            <a:ext cx="476399" cy="312049"/>
          </a:xfrm>
          <a:prstGeom prst="rect">
            <a:avLst/>
          </a:prstGeom>
        </p:spPr>
        <p:txBody>
          <a:bodyPr vert="horz" wrap="square" lIns="0" tIns="8930" rIns="0" bIns="0" rtlCol="0">
            <a:spAutoFit/>
          </a:bodyPr>
          <a:lstStyle/>
          <a:p>
            <a:pPr marL="8929">
              <a:spcBef>
                <a:spcPts val="70"/>
              </a:spcBef>
            </a:pPr>
            <a:r>
              <a:rPr sz="1969" spc="-4" dirty="0">
                <a:latin typeface="Arial"/>
                <a:cs typeface="Arial"/>
              </a:rPr>
              <a:t>TLB</a:t>
            </a:r>
            <a:endParaRPr sz="1969">
              <a:latin typeface="Arial"/>
              <a:cs typeface="Arial"/>
            </a:endParaRPr>
          </a:p>
        </p:txBody>
      </p:sp>
      <p:sp>
        <p:nvSpPr>
          <p:cNvPr id="42" name="object 42"/>
          <p:cNvSpPr/>
          <p:nvPr/>
        </p:nvSpPr>
        <p:spPr>
          <a:xfrm>
            <a:off x="6444899" y="3366492"/>
            <a:ext cx="0" cy="438448"/>
          </a:xfrm>
          <a:custGeom>
            <a:avLst/>
            <a:gdLst/>
            <a:ahLst/>
            <a:cxnLst/>
            <a:rect l="l" t="t" r="r" b="b"/>
            <a:pathLst>
              <a:path h="623570">
                <a:moveTo>
                  <a:pt x="0" y="623279"/>
                </a:moveTo>
                <a:lnTo>
                  <a:pt x="0" y="604229"/>
                </a:lnTo>
                <a:lnTo>
                  <a:pt x="0" y="0"/>
                </a:lnTo>
              </a:path>
            </a:pathLst>
          </a:custGeom>
          <a:ln w="38100">
            <a:solidFill>
              <a:srgbClr val="000000"/>
            </a:solidFill>
          </a:ln>
        </p:spPr>
        <p:txBody>
          <a:bodyPr wrap="square" lIns="0" tIns="0" rIns="0" bIns="0" rtlCol="0"/>
          <a:lstStyle/>
          <a:p>
            <a:endParaRPr sz="1266"/>
          </a:p>
        </p:txBody>
      </p:sp>
      <p:pic>
        <p:nvPicPr>
          <p:cNvPr id="43" name="object 43"/>
          <p:cNvPicPr/>
          <p:nvPr/>
        </p:nvPicPr>
        <p:blipFill>
          <a:blip r:embed="rId5" cstate="print"/>
          <a:stretch>
            <a:fillRect/>
          </a:stretch>
        </p:blipFill>
        <p:spPr>
          <a:xfrm>
            <a:off x="6385963" y="3761873"/>
            <a:ext cx="117871" cy="117871"/>
          </a:xfrm>
          <a:prstGeom prst="rect">
            <a:avLst/>
          </a:prstGeom>
        </p:spPr>
      </p:pic>
      <p:sp>
        <p:nvSpPr>
          <p:cNvPr id="44" name="object 44"/>
          <p:cNvSpPr/>
          <p:nvPr/>
        </p:nvSpPr>
        <p:spPr>
          <a:xfrm>
            <a:off x="6444899" y="4214812"/>
            <a:ext cx="0" cy="438448"/>
          </a:xfrm>
          <a:custGeom>
            <a:avLst/>
            <a:gdLst/>
            <a:ahLst/>
            <a:cxnLst/>
            <a:rect l="l" t="t" r="r" b="b"/>
            <a:pathLst>
              <a:path h="623570">
                <a:moveTo>
                  <a:pt x="0" y="623277"/>
                </a:moveTo>
                <a:lnTo>
                  <a:pt x="0" y="604227"/>
                </a:lnTo>
                <a:lnTo>
                  <a:pt x="0" y="0"/>
                </a:lnTo>
              </a:path>
            </a:pathLst>
          </a:custGeom>
          <a:ln w="38100">
            <a:solidFill>
              <a:srgbClr val="000000"/>
            </a:solidFill>
          </a:ln>
        </p:spPr>
        <p:txBody>
          <a:bodyPr wrap="square" lIns="0" tIns="0" rIns="0" bIns="0" rtlCol="0"/>
          <a:lstStyle/>
          <a:p>
            <a:endParaRPr sz="1266"/>
          </a:p>
        </p:txBody>
      </p:sp>
      <p:pic>
        <p:nvPicPr>
          <p:cNvPr id="45" name="object 45"/>
          <p:cNvPicPr/>
          <p:nvPr/>
        </p:nvPicPr>
        <p:blipFill>
          <a:blip r:embed="rId2" cstate="print"/>
          <a:stretch>
            <a:fillRect/>
          </a:stretch>
        </p:blipFill>
        <p:spPr>
          <a:xfrm>
            <a:off x="6385963" y="4610192"/>
            <a:ext cx="117871" cy="117873"/>
          </a:xfrm>
          <a:prstGeom prst="rect">
            <a:avLst/>
          </a:prstGeom>
        </p:spPr>
      </p:pic>
      <p:sp>
        <p:nvSpPr>
          <p:cNvPr id="46" name="object 46"/>
          <p:cNvSpPr/>
          <p:nvPr/>
        </p:nvSpPr>
        <p:spPr>
          <a:xfrm>
            <a:off x="6375395" y="2415672"/>
            <a:ext cx="2768650" cy="1031825"/>
          </a:xfrm>
          <a:custGeom>
            <a:avLst/>
            <a:gdLst/>
            <a:ahLst/>
            <a:cxnLst/>
            <a:rect l="l" t="t" r="r" b="b"/>
            <a:pathLst>
              <a:path w="3937634" h="1467485">
                <a:moveTo>
                  <a:pt x="3827081" y="0"/>
                </a:moveTo>
                <a:lnTo>
                  <a:pt x="0" y="1025464"/>
                </a:lnTo>
                <a:lnTo>
                  <a:pt x="118332" y="1467084"/>
                </a:lnTo>
                <a:lnTo>
                  <a:pt x="3937571" y="443723"/>
                </a:lnTo>
                <a:lnTo>
                  <a:pt x="3937571" y="412331"/>
                </a:lnTo>
                <a:lnTo>
                  <a:pt x="3827081" y="0"/>
                </a:lnTo>
                <a:close/>
              </a:path>
            </a:pathLst>
          </a:custGeom>
          <a:solidFill>
            <a:srgbClr val="FFFFFF"/>
          </a:solidFill>
        </p:spPr>
        <p:txBody>
          <a:bodyPr wrap="square" lIns="0" tIns="0" rIns="0" bIns="0" rtlCol="0"/>
          <a:lstStyle/>
          <a:p>
            <a:endParaRPr sz="1266"/>
          </a:p>
        </p:txBody>
      </p:sp>
      <p:sp>
        <p:nvSpPr>
          <p:cNvPr id="47" name="object 47"/>
          <p:cNvSpPr txBox="1"/>
          <p:nvPr/>
        </p:nvSpPr>
        <p:spPr>
          <a:xfrm rot="20760000">
            <a:off x="6410688" y="2852885"/>
            <a:ext cx="2717040" cy="205184"/>
          </a:xfrm>
          <a:prstGeom prst="rect">
            <a:avLst/>
          </a:prstGeom>
        </p:spPr>
        <p:txBody>
          <a:bodyPr vert="horz" wrap="square" lIns="0" tIns="0" rIns="0" bIns="0" rtlCol="0">
            <a:spAutoFit/>
          </a:bodyPr>
          <a:lstStyle/>
          <a:p>
            <a:pPr>
              <a:lnSpc>
                <a:spcPts val="1617"/>
              </a:lnSpc>
            </a:pPr>
            <a:r>
              <a:rPr sz="2426" spc="-31" baseline="-2415" dirty="0">
                <a:solidFill>
                  <a:srgbClr val="FF2600"/>
                </a:solidFill>
                <a:latin typeface="Arial"/>
                <a:cs typeface="Arial"/>
              </a:rPr>
              <a:t>TL</a:t>
            </a:r>
            <a:r>
              <a:rPr sz="2426" spc="-31" baseline="-1207" dirty="0">
                <a:solidFill>
                  <a:srgbClr val="FF2600"/>
                </a:solidFill>
                <a:latin typeface="Arial"/>
                <a:cs typeface="Arial"/>
              </a:rPr>
              <a:t>B</a:t>
            </a:r>
            <a:r>
              <a:rPr sz="2426" spc="-53" baseline="-1207" dirty="0">
                <a:solidFill>
                  <a:srgbClr val="FF2600"/>
                </a:solidFill>
                <a:latin typeface="Arial"/>
                <a:cs typeface="Arial"/>
              </a:rPr>
              <a:t> </a:t>
            </a:r>
            <a:r>
              <a:rPr sz="2426" spc="-26" baseline="-1207" dirty="0">
                <a:solidFill>
                  <a:srgbClr val="FF2600"/>
                </a:solidFill>
                <a:latin typeface="Arial"/>
                <a:cs typeface="Arial"/>
              </a:rPr>
              <a:t>i</a:t>
            </a:r>
            <a:r>
              <a:rPr sz="1617" spc="-18" dirty="0">
                <a:solidFill>
                  <a:srgbClr val="FF2600"/>
                </a:solidFill>
                <a:latin typeface="Arial"/>
                <a:cs typeface="Arial"/>
              </a:rPr>
              <a:t>ncre</a:t>
            </a:r>
            <a:r>
              <a:rPr sz="2426" spc="-26" baseline="1207" dirty="0">
                <a:solidFill>
                  <a:srgbClr val="FF2600"/>
                </a:solidFill>
                <a:latin typeface="Arial"/>
                <a:cs typeface="Arial"/>
              </a:rPr>
              <a:t>a</a:t>
            </a:r>
            <a:r>
              <a:rPr sz="2426" spc="-26" baseline="2415" dirty="0">
                <a:solidFill>
                  <a:srgbClr val="FF2600"/>
                </a:solidFill>
                <a:latin typeface="Arial"/>
                <a:cs typeface="Arial"/>
              </a:rPr>
              <a:t>se</a:t>
            </a:r>
            <a:r>
              <a:rPr sz="2426" spc="-47" baseline="2415" dirty="0">
                <a:solidFill>
                  <a:srgbClr val="FF2600"/>
                </a:solidFill>
                <a:latin typeface="Arial"/>
                <a:cs typeface="Arial"/>
              </a:rPr>
              <a:t> </a:t>
            </a:r>
            <a:r>
              <a:rPr sz="2426" spc="-31" baseline="3623" dirty="0">
                <a:solidFill>
                  <a:srgbClr val="FF2600"/>
                </a:solidFill>
                <a:latin typeface="Arial"/>
                <a:cs typeface="Arial"/>
              </a:rPr>
              <a:t>the</a:t>
            </a:r>
            <a:r>
              <a:rPr sz="2426" spc="-47" baseline="3623" dirty="0">
                <a:solidFill>
                  <a:srgbClr val="FF2600"/>
                </a:solidFill>
                <a:latin typeface="Arial"/>
                <a:cs typeface="Arial"/>
              </a:rPr>
              <a:t> </a:t>
            </a:r>
            <a:r>
              <a:rPr sz="2426" spc="-26" baseline="4830" dirty="0">
                <a:solidFill>
                  <a:srgbClr val="FF2600"/>
                </a:solidFill>
                <a:latin typeface="Arial"/>
                <a:cs typeface="Arial"/>
              </a:rPr>
              <a:t>cri</a:t>
            </a:r>
            <a:r>
              <a:rPr sz="2426" spc="-26" baseline="6038" dirty="0">
                <a:solidFill>
                  <a:srgbClr val="FF2600"/>
                </a:solidFill>
                <a:latin typeface="Arial"/>
                <a:cs typeface="Arial"/>
              </a:rPr>
              <a:t>tica</a:t>
            </a:r>
            <a:r>
              <a:rPr sz="2426" spc="-26" baseline="7246" dirty="0">
                <a:solidFill>
                  <a:srgbClr val="FF2600"/>
                </a:solidFill>
                <a:latin typeface="Arial"/>
                <a:cs typeface="Arial"/>
              </a:rPr>
              <a:t>l</a:t>
            </a:r>
            <a:r>
              <a:rPr sz="2426" spc="-53" baseline="7246" dirty="0">
                <a:solidFill>
                  <a:srgbClr val="FF2600"/>
                </a:solidFill>
                <a:latin typeface="Arial"/>
                <a:cs typeface="Arial"/>
              </a:rPr>
              <a:t> </a:t>
            </a:r>
            <a:r>
              <a:rPr sz="2426" spc="-37" baseline="7246" dirty="0">
                <a:solidFill>
                  <a:srgbClr val="FF2600"/>
                </a:solidFill>
                <a:latin typeface="Arial"/>
                <a:cs typeface="Arial"/>
              </a:rPr>
              <a:t>p</a:t>
            </a:r>
            <a:r>
              <a:rPr sz="2426" spc="-37" baseline="8454" dirty="0">
                <a:solidFill>
                  <a:srgbClr val="FF2600"/>
                </a:solidFill>
                <a:latin typeface="Arial"/>
                <a:cs typeface="Arial"/>
              </a:rPr>
              <a:t>at</a:t>
            </a:r>
            <a:r>
              <a:rPr sz="2426" spc="-37" baseline="9661" dirty="0">
                <a:solidFill>
                  <a:srgbClr val="FF2600"/>
                </a:solidFill>
                <a:latin typeface="Arial"/>
                <a:cs typeface="Arial"/>
              </a:rPr>
              <a:t>h!</a:t>
            </a:r>
            <a:endParaRPr sz="2426" baseline="9661">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67544" y="1372251"/>
            <a:ext cx="8496943" cy="3518912"/>
          </a:xfrm>
          <a:prstGeom prst="rect">
            <a:avLst/>
          </a:prstGeom>
        </p:spPr>
        <p:txBody>
          <a:bodyPr vert="horz" wrap="square" lIns="0" tIns="0" rIns="0" bIns="0" rtlCol="0">
            <a:spAutoFit/>
          </a:bodyPr>
          <a:lstStyle/>
          <a:p>
            <a:pPr marL="697197" marR="4344" lvl="1" indent="-381178">
              <a:lnSpc>
                <a:spcPct val="140300"/>
              </a:lnSpc>
              <a:spcBef>
                <a:spcPts val="1569"/>
              </a:spcBef>
              <a:buAutoNum type="arabicPeriod"/>
              <a:tabLst>
                <a:tab pos="697740" algn="l"/>
              </a:tabLst>
            </a:pPr>
            <a:r>
              <a:rPr sz="2000" spc="-9" dirty="0">
                <a:latin typeface="微软雅黑" panose="020B0503020204020204" pitchFamily="34" charset="-122"/>
                <a:ea typeface="微软雅黑" panose="020B0503020204020204" pitchFamily="34" charset="-122"/>
                <a:cs typeface="黑体"/>
              </a:rPr>
              <a:t>虚拟存储器源自于英国ATLAS计算机（1962年，英国曼彻斯特大学）的一级存储器概念。这种系统的主存为16千字的磁芯存储器</a:t>
            </a:r>
            <a:endParaRPr sz="2000" dirty="0">
              <a:latin typeface="微软雅黑" panose="020B0503020204020204" pitchFamily="34" charset="-122"/>
              <a:ea typeface="微软雅黑" panose="020B0503020204020204" pitchFamily="34" charset="-122"/>
              <a:cs typeface="黑体"/>
            </a:endParaRPr>
          </a:p>
          <a:p>
            <a:pPr marL="697197" marR="4344">
              <a:lnSpc>
                <a:spcPct val="140000"/>
              </a:lnSpc>
            </a:pPr>
            <a:r>
              <a:rPr sz="2000" spc="-9" dirty="0">
                <a:latin typeface="微软雅黑" panose="020B0503020204020204" pitchFamily="34" charset="-122"/>
                <a:ea typeface="微软雅黑" panose="020B0503020204020204" pitchFamily="34" charset="-122"/>
                <a:cs typeface="黑体"/>
              </a:rPr>
              <a:t>，但中央处理器可用20位逻辑地址对主存寻址。成为现在广为采用的虚拟存储器的雏形。</a:t>
            </a:r>
            <a:endParaRPr sz="2000" dirty="0">
              <a:latin typeface="微软雅黑" panose="020B0503020204020204" pitchFamily="34" charset="-122"/>
              <a:ea typeface="微软雅黑" panose="020B0503020204020204" pitchFamily="34" charset="-122"/>
              <a:cs typeface="黑体"/>
            </a:endParaRPr>
          </a:p>
          <a:p>
            <a:pPr>
              <a:lnSpc>
                <a:spcPct val="100000"/>
              </a:lnSpc>
            </a:pPr>
            <a:endParaRPr sz="2000" dirty="0">
              <a:latin typeface="微软雅黑" panose="020B0503020204020204" pitchFamily="34" charset="-122"/>
              <a:ea typeface="微软雅黑" panose="020B0503020204020204" pitchFamily="34" charset="-122"/>
              <a:cs typeface="Times New Roman"/>
            </a:endParaRPr>
          </a:p>
          <a:p>
            <a:pPr marL="697197" lvl="1" indent="-381178">
              <a:buAutoNum type="arabicPeriod" startAt="2"/>
              <a:tabLst>
                <a:tab pos="697740" algn="l"/>
              </a:tabLst>
            </a:pPr>
            <a:r>
              <a:rPr sz="2000" spc="-9" dirty="0">
                <a:latin typeface="微软雅黑" panose="020B0503020204020204" pitchFamily="34" charset="-122"/>
                <a:ea typeface="微软雅黑" panose="020B0503020204020204" pitchFamily="34" charset="-122"/>
                <a:cs typeface="黑体"/>
              </a:rPr>
              <a:t>1970年，美国RCA公司研究成功虚拟存储器系统</a:t>
            </a:r>
            <a:endParaRPr sz="2000" dirty="0">
              <a:latin typeface="微软雅黑" panose="020B0503020204020204" pitchFamily="34" charset="-122"/>
              <a:ea typeface="微软雅黑" panose="020B0503020204020204" pitchFamily="34" charset="-122"/>
              <a:cs typeface="黑体"/>
            </a:endParaRPr>
          </a:p>
          <a:p>
            <a:pPr lvl="1">
              <a:spcBef>
                <a:spcPts val="43"/>
              </a:spcBef>
              <a:buFont typeface=""/>
              <a:buAutoNum type="arabicPeriod" startAt="2"/>
            </a:pPr>
            <a:endParaRPr sz="2000" dirty="0">
              <a:latin typeface="微软雅黑" panose="020B0503020204020204" pitchFamily="34" charset="-122"/>
              <a:ea typeface="微软雅黑" panose="020B0503020204020204" pitchFamily="34" charset="-122"/>
              <a:cs typeface="Times New Roman"/>
            </a:endParaRPr>
          </a:p>
          <a:p>
            <a:pPr marL="697197" lvl="1" indent="-381178">
              <a:spcBef>
                <a:spcPts val="4"/>
              </a:spcBef>
              <a:buAutoNum type="arabicPeriod" startAt="2"/>
              <a:tabLst>
                <a:tab pos="697740" algn="l"/>
              </a:tabLst>
            </a:pPr>
            <a:r>
              <a:rPr sz="2000" spc="-9" dirty="0">
                <a:latin typeface="微软雅黑" panose="020B0503020204020204" pitchFamily="34" charset="-122"/>
                <a:ea typeface="微软雅黑" panose="020B0503020204020204" pitchFamily="34" charset="-122"/>
                <a:cs typeface="黑体"/>
              </a:rPr>
              <a:t>1972年，IBM公司于在IBM370系统上全面采用了虚拟存储技术</a:t>
            </a:r>
            <a:endParaRPr sz="2000" dirty="0">
              <a:latin typeface="微软雅黑" panose="020B0503020204020204" pitchFamily="34" charset="-122"/>
              <a:ea typeface="微软雅黑" panose="020B0503020204020204" pitchFamily="34" charset="-122"/>
              <a:cs typeface="黑体"/>
            </a:endParaRPr>
          </a:p>
          <a:p>
            <a:pPr lvl="1">
              <a:spcBef>
                <a:spcPts val="43"/>
              </a:spcBef>
              <a:buFont typeface=""/>
              <a:buAutoNum type="arabicPeriod" startAt="2"/>
            </a:pPr>
            <a:endParaRPr sz="2000" dirty="0">
              <a:latin typeface="微软雅黑" panose="020B0503020204020204" pitchFamily="34" charset="-122"/>
              <a:ea typeface="微软雅黑" panose="020B0503020204020204" pitchFamily="34" charset="-122"/>
              <a:cs typeface="Times New Roman"/>
            </a:endParaRPr>
          </a:p>
          <a:p>
            <a:pPr marL="697197" lvl="1" indent="-381178">
              <a:lnSpc>
                <a:spcPts val="2035"/>
              </a:lnSpc>
              <a:spcBef>
                <a:spcPts val="4"/>
              </a:spcBef>
              <a:buAutoNum type="arabicPeriod" startAt="2"/>
              <a:tabLst>
                <a:tab pos="697740" algn="l"/>
              </a:tabLst>
            </a:pPr>
            <a:r>
              <a:rPr sz="2000" spc="-9" dirty="0">
                <a:latin typeface="微软雅黑" panose="020B0503020204020204" pitchFamily="34" charset="-122"/>
                <a:ea typeface="微软雅黑" panose="020B0503020204020204" pitchFamily="34" charset="-122"/>
                <a:cs typeface="黑体"/>
              </a:rPr>
              <a:t>当前，虚拟存储器已成为计算机系统中非常重要的部分</a:t>
            </a:r>
            <a:endParaRPr sz="2000" dirty="0">
              <a:latin typeface="微软雅黑" panose="020B0503020204020204" pitchFamily="34" charset="-122"/>
              <a:ea typeface="微软雅黑" panose="020B0503020204020204" pitchFamily="34" charset="-122"/>
              <a:cs typeface="黑体"/>
            </a:endParaRPr>
          </a:p>
        </p:txBody>
      </p:sp>
      <p:sp>
        <p:nvSpPr>
          <p:cNvPr id="7" name="object 2">
            <a:extLst>
              <a:ext uri="{FF2B5EF4-FFF2-40B4-BE49-F238E27FC236}">
                <a16:creationId xmlns:a16="http://schemas.microsoft.com/office/drawing/2014/main" id="{3C0BF42E-C1FE-48BB-9C09-7BEEA2B02AB4}"/>
              </a:ext>
            </a:extLst>
          </p:cNvPr>
          <p:cNvSpPr txBox="1">
            <a:spLocks noGrp="1"/>
          </p:cNvSpPr>
          <p:nvPr>
            <p:ph type="title"/>
          </p:nvPr>
        </p:nvSpPr>
        <p:spPr>
          <a:xfrm>
            <a:off x="827584" y="250293"/>
            <a:ext cx="4896544" cy="328488"/>
          </a:xfrm>
          <a:prstGeom prst="rect">
            <a:avLst/>
          </a:prstGeom>
        </p:spPr>
        <p:txBody>
          <a:bodyPr vert="horz" wrap="square" lIns="0" tIns="0" rIns="0" bIns="0" rtlCol="0" anchor="ctr" anchorCtr="0">
            <a:spAutoFit/>
          </a:bodyPr>
          <a:lstStyle/>
          <a:p>
            <a:pPr marL="10860">
              <a:lnSpc>
                <a:spcPts val="2428"/>
              </a:lnSpc>
            </a:pPr>
            <a:r>
              <a:rPr lang="zh-CN" altLang="en-US" sz="3200" spc="-9" dirty="0">
                <a:cs typeface="黑体"/>
              </a:rPr>
              <a:t>虚拟存储器小知识</a:t>
            </a:r>
            <a:endParaRPr sz="3200" b="1" dirty="0">
              <a:solidFill>
                <a:srgbClr val="C00000"/>
              </a:solidFill>
              <a:latin typeface="微软雅黑" panose="020B0503020204020204" pitchFamily="34" charset="-122"/>
              <a:ea typeface="微软雅黑" panose="020B0503020204020204" pitchFamily="34" charset="-122"/>
              <a:cs typeface="黑体"/>
            </a:endParaRPr>
          </a:p>
        </p:txBody>
      </p:sp>
    </p:spTree>
    <p:extLst>
      <p:ext uri="{BB962C8B-B14F-4D97-AF65-F5344CB8AC3E}">
        <p14:creationId xmlns:p14="http://schemas.microsoft.com/office/powerpoint/2010/main" val="27279458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2087816" y="4635944"/>
            <a:ext cx="3641090" cy="1397635"/>
            <a:chOff x="2087816" y="4635944"/>
            <a:chExt cx="3641090" cy="1397635"/>
          </a:xfrm>
        </p:grpSpPr>
        <p:sp>
          <p:nvSpPr>
            <p:cNvPr id="6" name="object 6"/>
            <p:cNvSpPr/>
            <p:nvPr/>
          </p:nvSpPr>
          <p:spPr>
            <a:xfrm>
              <a:off x="2100834" y="4648962"/>
              <a:ext cx="3615054" cy="1371600"/>
            </a:xfrm>
            <a:custGeom>
              <a:avLst/>
              <a:gdLst/>
              <a:ahLst/>
              <a:cxnLst/>
              <a:rect l="l" t="t" r="r" b="b"/>
              <a:pathLst>
                <a:path w="3615054" h="1371600">
                  <a:moveTo>
                    <a:pt x="3614928" y="0"/>
                  </a:moveTo>
                  <a:lnTo>
                    <a:pt x="0" y="0"/>
                  </a:lnTo>
                  <a:lnTo>
                    <a:pt x="0" y="1371600"/>
                  </a:lnTo>
                  <a:lnTo>
                    <a:pt x="3614928" y="1371600"/>
                  </a:lnTo>
                  <a:lnTo>
                    <a:pt x="3614928" y="0"/>
                  </a:lnTo>
                  <a:close/>
                </a:path>
              </a:pathLst>
            </a:custGeom>
            <a:solidFill>
              <a:srgbClr val="99CCFF"/>
            </a:solidFill>
          </p:spPr>
          <p:txBody>
            <a:bodyPr wrap="square" lIns="0" tIns="0" rIns="0" bIns="0" rtlCol="0"/>
            <a:lstStyle/>
            <a:p>
              <a:endParaRPr/>
            </a:p>
          </p:txBody>
        </p:sp>
        <p:sp>
          <p:nvSpPr>
            <p:cNvPr id="7" name="object 7"/>
            <p:cNvSpPr/>
            <p:nvPr/>
          </p:nvSpPr>
          <p:spPr>
            <a:xfrm>
              <a:off x="2100834" y="4648962"/>
              <a:ext cx="3615054" cy="1371600"/>
            </a:xfrm>
            <a:custGeom>
              <a:avLst/>
              <a:gdLst/>
              <a:ahLst/>
              <a:cxnLst/>
              <a:rect l="l" t="t" r="r" b="b"/>
              <a:pathLst>
                <a:path w="3615054" h="1371600">
                  <a:moveTo>
                    <a:pt x="0" y="1371600"/>
                  </a:moveTo>
                  <a:lnTo>
                    <a:pt x="3614928" y="1371600"/>
                  </a:lnTo>
                  <a:lnTo>
                    <a:pt x="3614928" y="0"/>
                  </a:lnTo>
                  <a:lnTo>
                    <a:pt x="0" y="0"/>
                  </a:lnTo>
                  <a:lnTo>
                    <a:pt x="0" y="1371600"/>
                  </a:lnTo>
                  <a:close/>
                </a:path>
              </a:pathLst>
            </a:custGeom>
            <a:ln w="25908">
              <a:solidFill>
                <a:srgbClr val="A1A1A1"/>
              </a:solidFill>
            </a:ln>
          </p:spPr>
          <p:txBody>
            <a:bodyPr wrap="square" lIns="0" tIns="0" rIns="0" bIns="0" rtlCol="0"/>
            <a:lstStyle/>
            <a:p>
              <a:endParaRPr/>
            </a:p>
          </p:txBody>
        </p:sp>
      </p:grpSp>
      <p:sp>
        <p:nvSpPr>
          <p:cNvPr id="8" name="object 8"/>
          <p:cNvSpPr txBox="1"/>
          <p:nvPr/>
        </p:nvSpPr>
        <p:spPr>
          <a:xfrm>
            <a:off x="3852164" y="5737047"/>
            <a:ext cx="1783714" cy="239395"/>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C00000"/>
                </a:solidFill>
                <a:latin typeface="Calibri"/>
                <a:cs typeface="Calibri"/>
              </a:rPr>
              <a:t>Translation</a:t>
            </a:r>
            <a:r>
              <a:rPr sz="1400" b="1" spc="-70" dirty="0">
                <a:solidFill>
                  <a:srgbClr val="C00000"/>
                </a:solidFill>
                <a:latin typeface="Calibri"/>
                <a:cs typeface="Calibri"/>
              </a:rPr>
              <a:t> </a:t>
            </a:r>
            <a:r>
              <a:rPr sz="1400" b="1" dirty="0">
                <a:solidFill>
                  <a:srgbClr val="C00000"/>
                </a:solidFill>
                <a:latin typeface="Calibri"/>
                <a:cs typeface="Calibri"/>
              </a:rPr>
              <a:t>Unit</a:t>
            </a:r>
            <a:r>
              <a:rPr sz="1400" b="1" spc="-25" dirty="0">
                <a:solidFill>
                  <a:srgbClr val="C00000"/>
                </a:solidFill>
                <a:latin typeface="Calibri"/>
                <a:cs typeface="Calibri"/>
              </a:rPr>
              <a:t> </a:t>
            </a:r>
            <a:r>
              <a:rPr sz="1400" b="1" dirty="0">
                <a:solidFill>
                  <a:srgbClr val="C00000"/>
                </a:solidFill>
                <a:latin typeface="Calibri"/>
                <a:cs typeface="Calibri"/>
              </a:rPr>
              <a:t>/</a:t>
            </a:r>
            <a:r>
              <a:rPr sz="1400" b="1" spc="-30" dirty="0">
                <a:solidFill>
                  <a:srgbClr val="C00000"/>
                </a:solidFill>
                <a:latin typeface="Calibri"/>
                <a:cs typeface="Calibri"/>
              </a:rPr>
              <a:t> </a:t>
            </a:r>
            <a:r>
              <a:rPr sz="1400" b="1" spc="-5" dirty="0">
                <a:solidFill>
                  <a:srgbClr val="C00000"/>
                </a:solidFill>
                <a:latin typeface="Calibri"/>
                <a:cs typeface="Calibri"/>
              </a:rPr>
              <a:t>MMU</a:t>
            </a:r>
            <a:endParaRPr sz="1400">
              <a:latin typeface="Calibri"/>
              <a:cs typeface="Calibri"/>
            </a:endParaRPr>
          </a:p>
        </p:txBody>
      </p:sp>
      <p:sp>
        <p:nvSpPr>
          <p:cNvPr id="9" name="object 9"/>
          <p:cNvSpPr txBox="1">
            <a:spLocks noGrp="1"/>
          </p:cNvSpPr>
          <p:nvPr>
            <p:ph type="title"/>
          </p:nvPr>
        </p:nvSpPr>
        <p:spPr>
          <a:xfrm>
            <a:off x="827584" y="530478"/>
            <a:ext cx="7398206" cy="382156"/>
          </a:xfrm>
          <a:prstGeom prst="rect">
            <a:avLst/>
          </a:prstGeom>
        </p:spPr>
        <p:txBody>
          <a:bodyPr vert="horz" wrap="square" lIns="0" tIns="12700" rIns="0" bIns="0" rtlCol="0">
            <a:spAutoFit/>
          </a:bodyPr>
          <a:lstStyle/>
          <a:p>
            <a:pPr marL="12700">
              <a:lnSpc>
                <a:spcPct val="100000"/>
              </a:lnSpc>
              <a:spcBef>
                <a:spcPts val="100"/>
              </a:spcBef>
            </a:pPr>
            <a:r>
              <a:rPr lang="zh-CN" altLang="en-US" sz="2400" b="1" u="none" dirty="0">
                <a:solidFill>
                  <a:srgbClr val="C00000"/>
                </a:solidFill>
                <a:latin typeface="微软雅黑" panose="020B0503020204020204" pitchFamily="34" charset="-122"/>
                <a:ea typeface="微软雅黑" panose="020B0503020204020204" pitchFamily="34" charset="-122"/>
                <a:cs typeface="+mn-cs"/>
              </a:rPr>
              <a:t>快表</a:t>
            </a:r>
            <a:r>
              <a:rPr sz="2400" b="1" u="none" dirty="0">
                <a:solidFill>
                  <a:srgbClr val="C00000"/>
                </a:solidFill>
                <a:latin typeface="微软雅黑" panose="020B0503020204020204" pitchFamily="34" charset="-122"/>
                <a:ea typeface="微软雅黑" panose="020B0503020204020204" pitchFamily="34" charset="-122"/>
                <a:cs typeface="+mn-cs"/>
              </a:rPr>
              <a:t>Translation Lookaside Buffer (TLB)</a:t>
            </a:r>
          </a:p>
        </p:txBody>
      </p:sp>
      <p:sp>
        <p:nvSpPr>
          <p:cNvPr id="10" name="object 10"/>
          <p:cNvSpPr txBox="1"/>
          <p:nvPr/>
        </p:nvSpPr>
        <p:spPr>
          <a:xfrm>
            <a:off x="576833" y="1224162"/>
            <a:ext cx="7708265" cy="2459135"/>
          </a:xfrm>
          <a:prstGeom prst="rect">
            <a:avLst/>
          </a:prstGeom>
        </p:spPr>
        <p:txBody>
          <a:bodyPr vert="horz" wrap="square" lIns="0" tIns="12700" rIns="0" bIns="0" rtlCol="0">
            <a:spAutoFit/>
          </a:bodyPr>
          <a:lstStyle/>
          <a:p>
            <a:pPr marL="355600" indent="-343535">
              <a:lnSpc>
                <a:spcPct val="150000"/>
              </a:lnSpc>
              <a:spcBef>
                <a:spcPts val="100"/>
              </a:spcBef>
              <a:buFont typeface="Arial"/>
              <a:buChar char="•"/>
              <a:tabLst>
                <a:tab pos="355600" algn="l"/>
                <a:tab pos="356235" algn="l"/>
              </a:tabLst>
            </a:pPr>
            <a:r>
              <a:rPr lang="zh-CN" altLang="en-US" sz="2000" spc="-5" dirty="0">
                <a:latin typeface="微软雅黑" panose="020B0503020204020204" pitchFamily="34" charset="-122"/>
                <a:ea typeface="微软雅黑" panose="020B0503020204020204" pitchFamily="34" charset="-122"/>
                <a:cs typeface="Calibri"/>
              </a:rPr>
              <a:t>解决方案</a:t>
            </a:r>
            <a:r>
              <a:rPr sz="2000" spc="-5" dirty="0">
                <a:latin typeface="微软雅黑" panose="020B0503020204020204" pitchFamily="34" charset="-122"/>
                <a:ea typeface="微软雅黑" panose="020B0503020204020204" pitchFamily="34" charset="-122"/>
                <a:cs typeface="Calibri"/>
              </a:rPr>
              <a:t>:</a:t>
            </a:r>
            <a:r>
              <a:rPr lang="zh-CN" altLang="en-US" sz="2000" dirty="0">
                <a:latin typeface="微软雅黑" panose="020B0503020204020204" pitchFamily="34" charset="-122"/>
                <a:ea typeface="微软雅黑" panose="020B0503020204020204" pitchFamily="34" charset="-122"/>
              </a:rPr>
              <a:t>让我们为转换创建一个缓存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转换后备缓冲区 </a:t>
            </a:r>
            <a:r>
              <a:rPr lang="en-US" altLang="zh-CN" sz="2000" dirty="0">
                <a:latin typeface="微软雅黑" panose="020B0503020204020204" pitchFamily="34" charset="-122"/>
                <a:ea typeface="微软雅黑" panose="020B0503020204020204" pitchFamily="34" charset="-122"/>
              </a:rPr>
              <a:t> </a:t>
            </a:r>
            <a:r>
              <a:rPr sz="2000" spc="-5" dirty="0">
                <a:latin typeface="微软雅黑" panose="020B0503020204020204" pitchFamily="34" charset="-122"/>
                <a:ea typeface="微软雅黑" panose="020B0503020204020204" pitchFamily="34" charset="-122"/>
                <a:cs typeface="Calibri"/>
              </a:rPr>
              <a:t>(TLB)</a:t>
            </a:r>
            <a:endParaRPr sz="2000" dirty="0">
              <a:latin typeface="微软雅黑" panose="020B0503020204020204" pitchFamily="34" charset="-122"/>
              <a:ea typeface="微软雅黑" panose="020B0503020204020204" pitchFamily="34" charset="-122"/>
              <a:cs typeface="Calibri"/>
            </a:endParaRPr>
          </a:p>
          <a:p>
            <a:pPr marL="355600" marR="5080" indent="-343535">
              <a:lnSpc>
                <a:spcPct val="150000"/>
              </a:lnSpc>
              <a:spcBef>
                <a:spcPts val="505"/>
              </a:spcBef>
              <a:buChar char="•"/>
              <a:tabLst>
                <a:tab pos="355600" algn="l"/>
                <a:tab pos="356235" algn="l"/>
              </a:tabLst>
            </a:pPr>
            <a:r>
              <a:rPr lang="zh-CN" altLang="en-US" sz="2000" dirty="0">
                <a:latin typeface="微软雅黑" panose="020B0503020204020204" pitchFamily="34" charset="-122"/>
                <a:ea typeface="微软雅黑" panose="020B0503020204020204" pitchFamily="34" charset="-122"/>
              </a:rPr>
              <a:t>需要很小（</a:t>
            </a:r>
            <a:r>
              <a:rPr lang="en-US" altLang="zh-CN" sz="2000" dirty="0">
                <a:latin typeface="微软雅黑" panose="020B0503020204020204" pitchFamily="34" charset="-122"/>
                <a:ea typeface="微软雅黑" panose="020B0503020204020204" pitchFamily="34" charset="-122"/>
              </a:rPr>
              <a:t>64-128 </a:t>
            </a:r>
            <a:r>
              <a:rPr lang="zh-CN" altLang="en-US" sz="2000" dirty="0">
                <a:latin typeface="微软雅黑" panose="020B0503020204020204" pitchFamily="34" charset="-122"/>
                <a:ea typeface="微软雅黑" panose="020B0503020204020204" pitchFamily="34" charset="-122"/>
              </a:rPr>
              <a:t>个条目），因此它可以快速，具有高度关联性（至少 </a:t>
            </a:r>
            <a:r>
              <a:rPr lang="en-US" altLang="zh-CN" sz="2000" dirty="0">
                <a:latin typeface="微软雅黑" panose="020B0503020204020204" pitchFamily="34" charset="-122"/>
                <a:ea typeface="微软雅黑" panose="020B0503020204020204" pitchFamily="34" charset="-122"/>
              </a:rPr>
              <a:t>4 </a:t>
            </a:r>
            <a:r>
              <a:rPr lang="zh-CN" altLang="en-US" sz="2000" dirty="0">
                <a:latin typeface="微软雅黑" panose="020B0503020204020204" pitchFamily="34" charset="-122"/>
                <a:ea typeface="微软雅黑" panose="020B0503020204020204" pitchFamily="34" charset="-122"/>
              </a:rPr>
              <a:t>路或全相联）以避免冲突</a:t>
            </a:r>
            <a:endParaRPr sz="2000" dirty="0">
              <a:latin typeface="微软雅黑" panose="020B0503020204020204" pitchFamily="34" charset="-122"/>
              <a:ea typeface="微软雅黑" panose="020B0503020204020204" pitchFamily="34" charset="-122"/>
              <a:cs typeface="Calibri"/>
            </a:endParaRPr>
          </a:p>
          <a:p>
            <a:pPr marL="756285" lvl="1" indent="-287020">
              <a:lnSpc>
                <a:spcPct val="150000"/>
              </a:lnSpc>
              <a:spcBef>
                <a:spcPts val="484"/>
              </a:spcBef>
              <a:buFont typeface="Arial"/>
              <a:buChar char="–"/>
              <a:tabLst>
                <a:tab pos="756285" algn="l"/>
                <a:tab pos="756920" algn="l"/>
              </a:tabLst>
            </a:pPr>
            <a:r>
              <a:rPr lang="zh-CN" altLang="en-US" sz="2000" spc="-5" dirty="0">
                <a:latin typeface="微软雅黑" panose="020B0503020204020204" pitchFamily="34" charset="-122"/>
                <a:ea typeface="微软雅黑" panose="020B0503020204020204" pitchFamily="34" charset="-122"/>
                <a:cs typeface="Calibri"/>
              </a:rPr>
              <a:t>命中</a:t>
            </a:r>
            <a:r>
              <a:rPr sz="2000" spc="-5" dirty="0">
                <a:latin typeface="微软雅黑" panose="020B0503020204020204" pitchFamily="34" charset="-122"/>
                <a:ea typeface="微软雅黑" panose="020B0503020204020204" pitchFamily="34" charset="-122"/>
                <a:cs typeface="Calibri"/>
              </a:rPr>
              <a:t>, </a:t>
            </a:r>
            <a:r>
              <a:rPr lang="zh-CN" altLang="en-US" sz="2000" spc="-5" dirty="0">
                <a:latin typeface="微软雅黑" panose="020B0503020204020204" pitchFamily="34" charset="-122"/>
                <a:ea typeface="微软雅黑" panose="020B0503020204020204" pitchFamily="34" charset="-122"/>
                <a:cs typeface="Calibri"/>
              </a:rPr>
              <a:t>得到物理页</a:t>
            </a:r>
            <a:r>
              <a:rPr sz="2000" spc="-10" dirty="0">
                <a:latin typeface="微软雅黑" panose="020B0503020204020204" pitchFamily="34" charset="-122"/>
                <a:ea typeface="微软雅黑" panose="020B0503020204020204" pitchFamily="34" charset="-122"/>
                <a:cs typeface="Calibri"/>
              </a:rPr>
              <a:t> </a:t>
            </a:r>
            <a:r>
              <a:rPr sz="2000" spc="-5" dirty="0">
                <a:latin typeface="微软雅黑" panose="020B0503020204020204" pitchFamily="34" charset="-122"/>
                <a:ea typeface="微软雅黑" panose="020B0503020204020204" pitchFamily="34" charset="-122"/>
                <a:cs typeface="Calibri"/>
              </a:rPr>
              <a:t>PPFN</a:t>
            </a:r>
            <a:r>
              <a:rPr sz="2000" dirty="0">
                <a:latin typeface="微软雅黑" panose="020B0503020204020204" pitchFamily="34" charset="-122"/>
                <a:ea typeface="微软雅黑" panose="020B0503020204020204" pitchFamily="34" charset="-122"/>
                <a:cs typeface="Calibri"/>
              </a:rPr>
              <a:t> </a:t>
            </a:r>
            <a:r>
              <a:rPr lang="zh-CN" altLang="en-US" sz="2000" dirty="0">
                <a:latin typeface="微软雅黑" panose="020B0503020204020204" pitchFamily="34" charset="-122"/>
                <a:ea typeface="微软雅黑" panose="020B0503020204020204" pitchFamily="34" charset="-122"/>
                <a:cs typeface="Calibri"/>
              </a:rPr>
              <a:t>，然后与</a:t>
            </a:r>
            <a:r>
              <a:rPr sz="2000" spc="-15" dirty="0">
                <a:latin typeface="微软雅黑" panose="020B0503020204020204" pitchFamily="34" charset="-122"/>
                <a:ea typeface="微软雅黑" panose="020B0503020204020204" pitchFamily="34" charset="-122"/>
                <a:cs typeface="Calibri"/>
              </a:rPr>
              <a:t>offset</a:t>
            </a:r>
            <a:r>
              <a:rPr lang="zh-CN" altLang="en-US" sz="2000" spc="-15" dirty="0">
                <a:latin typeface="微软雅黑" panose="020B0503020204020204" pitchFamily="34" charset="-122"/>
                <a:ea typeface="微软雅黑" panose="020B0503020204020204" pitchFamily="34" charset="-122"/>
                <a:cs typeface="Calibri"/>
              </a:rPr>
              <a:t>合并，得到物理地址</a:t>
            </a:r>
            <a:endParaRPr sz="2000" dirty="0">
              <a:latin typeface="微软雅黑" panose="020B0503020204020204" pitchFamily="34" charset="-122"/>
              <a:ea typeface="微软雅黑" panose="020B0503020204020204" pitchFamily="34" charset="-122"/>
              <a:cs typeface="Calibri"/>
            </a:endParaRPr>
          </a:p>
          <a:p>
            <a:pPr marL="756285" lvl="1" indent="-287020">
              <a:lnSpc>
                <a:spcPct val="150000"/>
              </a:lnSpc>
              <a:spcBef>
                <a:spcPts val="480"/>
              </a:spcBef>
              <a:buFont typeface="Arial"/>
              <a:buChar char="–"/>
              <a:tabLst>
                <a:tab pos="756285" algn="l"/>
                <a:tab pos="756920" algn="l"/>
              </a:tabLst>
            </a:pPr>
            <a:r>
              <a:rPr lang="zh-CN" altLang="en-US" sz="2000" spc="-5" dirty="0">
                <a:latin typeface="微软雅黑" panose="020B0503020204020204" pitchFamily="34" charset="-122"/>
                <a:ea typeface="微软雅黑" panose="020B0503020204020204" pitchFamily="34" charset="-122"/>
                <a:cs typeface="Calibri"/>
              </a:rPr>
              <a:t>缺失</a:t>
            </a:r>
            <a:r>
              <a:rPr sz="2000" spc="-5" dirty="0">
                <a:latin typeface="微软雅黑" panose="020B0503020204020204" pitchFamily="34" charset="-122"/>
                <a:ea typeface="微软雅黑" panose="020B0503020204020204" pitchFamily="34" charset="-122"/>
                <a:cs typeface="Calibri"/>
              </a:rPr>
              <a:t>,</a:t>
            </a:r>
            <a:r>
              <a:rPr sz="2000" spc="25" dirty="0">
                <a:latin typeface="微软雅黑" panose="020B0503020204020204" pitchFamily="34" charset="-122"/>
                <a:ea typeface="微软雅黑" panose="020B0503020204020204" pitchFamily="34" charset="-122"/>
                <a:cs typeface="Calibri"/>
              </a:rPr>
              <a:t> </a:t>
            </a:r>
            <a:r>
              <a:rPr lang="zh-CN" altLang="en-US" sz="2000" dirty="0">
                <a:latin typeface="微软雅黑" panose="020B0503020204020204" pitchFamily="34" charset="-122"/>
                <a:ea typeface="微软雅黑" panose="020B0503020204020204" pitchFamily="34" charset="-122"/>
                <a:cs typeface="Calibri"/>
              </a:rPr>
              <a:t>需要查在内存的页表</a:t>
            </a:r>
            <a:endParaRPr sz="2000" dirty="0">
              <a:latin typeface="微软雅黑" panose="020B0503020204020204" pitchFamily="34" charset="-122"/>
              <a:ea typeface="微软雅黑" panose="020B0503020204020204" pitchFamily="34" charset="-122"/>
              <a:cs typeface="Calibri"/>
            </a:endParaRPr>
          </a:p>
        </p:txBody>
      </p:sp>
      <p:grpSp>
        <p:nvGrpSpPr>
          <p:cNvPr id="11" name="object 11"/>
          <p:cNvGrpSpPr/>
          <p:nvPr/>
        </p:nvGrpSpPr>
        <p:grpSpPr>
          <a:xfrm>
            <a:off x="2871089" y="4862957"/>
            <a:ext cx="791210" cy="602615"/>
            <a:chOff x="2871089" y="4862957"/>
            <a:chExt cx="791210" cy="602615"/>
          </a:xfrm>
        </p:grpSpPr>
        <p:sp>
          <p:nvSpPr>
            <p:cNvPr id="12" name="object 12"/>
            <p:cNvSpPr/>
            <p:nvPr/>
          </p:nvSpPr>
          <p:spPr>
            <a:xfrm>
              <a:off x="2885694" y="4877562"/>
              <a:ext cx="762000" cy="573405"/>
            </a:xfrm>
            <a:custGeom>
              <a:avLst/>
              <a:gdLst/>
              <a:ahLst/>
              <a:cxnLst/>
              <a:rect l="l" t="t" r="r" b="b"/>
              <a:pathLst>
                <a:path w="762000" h="573404">
                  <a:moveTo>
                    <a:pt x="762000" y="0"/>
                  </a:moveTo>
                  <a:lnTo>
                    <a:pt x="0" y="0"/>
                  </a:lnTo>
                  <a:lnTo>
                    <a:pt x="0" y="573024"/>
                  </a:lnTo>
                  <a:lnTo>
                    <a:pt x="762000" y="573024"/>
                  </a:lnTo>
                  <a:lnTo>
                    <a:pt x="762000" y="0"/>
                  </a:lnTo>
                  <a:close/>
                </a:path>
              </a:pathLst>
            </a:custGeom>
            <a:solidFill>
              <a:srgbClr val="CCFF99"/>
            </a:solidFill>
          </p:spPr>
          <p:txBody>
            <a:bodyPr wrap="square" lIns="0" tIns="0" rIns="0" bIns="0" rtlCol="0"/>
            <a:lstStyle/>
            <a:p>
              <a:endParaRPr/>
            </a:p>
          </p:txBody>
        </p:sp>
        <p:sp>
          <p:nvSpPr>
            <p:cNvPr id="13" name="object 13"/>
            <p:cNvSpPr/>
            <p:nvPr/>
          </p:nvSpPr>
          <p:spPr>
            <a:xfrm>
              <a:off x="2885694" y="4877562"/>
              <a:ext cx="762000" cy="573405"/>
            </a:xfrm>
            <a:custGeom>
              <a:avLst/>
              <a:gdLst/>
              <a:ahLst/>
              <a:cxnLst/>
              <a:rect l="l" t="t" r="r" b="b"/>
              <a:pathLst>
                <a:path w="762000" h="573404">
                  <a:moveTo>
                    <a:pt x="0" y="573024"/>
                  </a:moveTo>
                  <a:lnTo>
                    <a:pt x="762000" y="573024"/>
                  </a:lnTo>
                  <a:lnTo>
                    <a:pt x="762000" y="0"/>
                  </a:lnTo>
                  <a:lnTo>
                    <a:pt x="0" y="0"/>
                  </a:lnTo>
                  <a:lnTo>
                    <a:pt x="0" y="573024"/>
                  </a:lnTo>
                  <a:close/>
                </a:path>
              </a:pathLst>
            </a:custGeom>
            <a:ln w="28956">
              <a:solidFill>
                <a:srgbClr val="000000"/>
              </a:solidFill>
            </a:ln>
          </p:spPr>
          <p:txBody>
            <a:bodyPr wrap="square" lIns="0" tIns="0" rIns="0" bIns="0" rtlCol="0"/>
            <a:lstStyle/>
            <a:p>
              <a:endParaRPr/>
            </a:p>
          </p:txBody>
        </p:sp>
      </p:grpSp>
      <p:sp>
        <p:nvSpPr>
          <p:cNvPr id="14" name="object 14"/>
          <p:cNvSpPr txBox="1"/>
          <p:nvPr/>
        </p:nvSpPr>
        <p:spPr>
          <a:xfrm>
            <a:off x="3104133" y="5056123"/>
            <a:ext cx="32131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a:cs typeface="Arial"/>
              </a:rPr>
              <a:t>TLB</a:t>
            </a:r>
            <a:endParaRPr sz="1200">
              <a:latin typeface="Arial"/>
              <a:cs typeface="Arial"/>
            </a:endParaRPr>
          </a:p>
        </p:txBody>
      </p:sp>
      <p:grpSp>
        <p:nvGrpSpPr>
          <p:cNvPr id="15" name="object 15"/>
          <p:cNvGrpSpPr/>
          <p:nvPr/>
        </p:nvGrpSpPr>
        <p:grpSpPr>
          <a:xfrm>
            <a:off x="6082157" y="5391784"/>
            <a:ext cx="791210" cy="603885"/>
            <a:chOff x="6082157" y="5391784"/>
            <a:chExt cx="791210" cy="603885"/>
          </a:xfrm>
        </p:grpSpPr>
        <p:sp>
          <p:nvSpPr>
            <p:cNvPr id="16" name="object 16"/>
            <p:cNvSpPr/>
            <p:nvPr/>
          </p:nvSpPr>
          <p:spPr>
            <a:xfrm>
              <a:off x="6096762" y="5406389"/>
              <a:ext cx="762000" cy="574675"/>
            </a:xfrm>
            <a:custGeom>
              <a:avLst/>
              <a:gdLst/>
              <a:ahLst/>
              <a:cxnLst/>
              <a:rect l="l" t="t" r="r" b="b"/>
              <a:pathLst>
                <a:path w="762000" h="574675">
                  <a:moveTo>
                    <a:pt x="761999" y="0"/>
                  </a:moveTo>
                  <a:lnTo>
                    <a:pt x="0" y="0"/>
                  </a:lnTo>
                  <a:lnTo>
                    <a:pt x="0" y="574548"/>
                  </a:lnTo>
                  <a:lnTo>
                    <a:pt x="761999" y="574548"/>
                  </a:lnTo>
                  <a:lnTo>
                    <a:pt x="761999" y="0"/>
                  </a:lnTo>
                  <a:close/>
                </a:path>
              </a:pathLst>
            </a:custGeom>
            <a:solidFill>
              <a:srgbClr val="CCFF99"/>
            </a:solidFill>
          </p:spPr>
          <p:txBody>
            <a:bodyPr wrap="square" lIns="0" tIns="0" rIns="0" bIns="0" rtlCol="0"/>
            <a:lstStyle/>
            <a:p>
              <a:endParaRPr/>
            </a:p>
          </p:txBody>
        </p:sp>
        <p:sp>
          <p:nvSpPr>
            <p:cNvPr id="17" name="object 17"/>
            <p:cNvSpPr/>
            <p:nvPr/>
          </p:nvSpPr>
          <p:spPr>
            <a:xfrm>
              <a:off x="6096762" y="5406389"/>
              <a:ext cx="762000" cy="574675"/>
            </a:xfrm>
            <a:custGeom>
              <a:avLst/>
              <a:gdLst/>
              <a:ahLst/>
              <a:cxnLst/>
              <a:rect l="l" t="t" r="r" b="b"/>
              <a:pathLst>
                <a:path w="762000" h="574675">
                  <a:moveTo>
                    <a:pt x="0" y="574548"/>
                  </a:moveTo>
                  <a:lnTo>
                    <a:pt x="761999" y="574548"/>
                  </a:lnTo>
                  <a:lnTo>
                    <a:pt x="761999" y="0"/>
                  </a:lnTo>
                  <a:lnTo>
                    <a:pt x="0" y="0"/>
                  </a:lnTo>
                  <a:lnTo>
                    <a:pt x="0" y="574548"/>
                  </a:lnTo>
                  <a:close/>
                </a:path>
              </a:pathLst>
            </a:custGeom>
            <a:ln w="28956">
              <a:solidFill>
                <a:srgbClr val="000000"/>
              </a:solidFill>
            </a:ln>
          </p:spPr>
          <p:txBody>
            <a:bodyPr wrap="square" lIns="0" tIns="0" rIns="0" bIns="0" rtlCol="0"/>
            <a:lstStyle/>
            <a:p>
              <a:endParaRPr/>
            </a:p>
          </p:txBody>
        </p:sp>
      </p:grpSp>
      <p:sp>
        <p:nvSpPr>
          <p:cNvPr id="18" name="object 18"/>
          <p:cNvSpPr txBox="1"/>
          <p:nvPr/>
        </p:nvSpPr>
        <p:spPr>
          <a:xfrm>
            <a:off x="6111240" y="5493511"/>
            <a:ext cx="733425" cy="391795"/>
          </a:xfrm>
          <a:prstGeom prst="rect">
            <a:avLst/>
          </a:prstGeom>
        </p:spPr>
        <p:txBody>
          <a:bodyPr vert="horz" wrap="square" lIns="0" tIns="12700" rIns="0" bIns="0" rtlCol="0">
            <a:spAutoFit/>
          </a:bodyPr>
          <a:lstStyle/>
          <a:p>
            <a:pPr marL="179705">
              <a:lnSpc>
                <a:spcPct val="100000"/>
              </a:lnSpc>
              <a:spcBef>
                <a:spcPts val="100"/>
              </a:spcBef>
            </a:pPr>
            <a:r>
              <a:rPr sz="1200" dirty="0">
                <a:latin typeface="Arial"/>
                <a:cs typeface="Arial"/>
              </a:rPr>
              <a:t>I</a:t>
            </a:r>
            <a:r>
              <a:rPr sz="1200" spc="-30" dirty="0">
                <a:latin typeface="Arial"/>
                <a:cs typeface="Arial"/>
              </a:rPr>
              <a:t> </a:t>
            </a:r>
            <a:r>
              <a:rPr sz="1200" dirty="0">
                <a:latin typeface="Arial"/>
                <a:cs typeface="Arial"/>
              </a:rPr>
              <a:t>or</a:t>
            </a:r>
            <a:r>
              <a:rPr sz="1200" spc="-35" dirty="0">
                <a:latin typeface="Arial"/>
                <a:cs typeface="Arial"/>
              </a:rPr>
              <a:t> </a:t>
            </a:r>
            <a:r>
              <a:rPr sz="1200" dirty="0">
                <a:latin typeface="Arial"/>
                <a:cs typeface="Arial"/>
              </a:rPr>
              <a:t>D</a:t>
            </a:r>
            <a:endParaRPr sz="1200">
              <a:latin typeface="Arial"/>
              <a:cs typeface="Arial"/>
            </a:endParaRPr>
          </a:p>
          <a:p>
            <a:pPr marL="144780">
              <a:lnSpc>
                <a:spcPct val="100000"/>
              </a:lnSpc>
              <a:spcBef>
                <a:spcPts val="5"/>
              </a:spcBef>
            </a:pPr>
            <a:r>
              <a:rPr sz="1200" dirty="0">
                <a:latin typeface="Arial"/>
                <a:cs typeface="Arial"/>
              </a:rPr>
              <a:t>Cache</a:t>
            </a:r>
            <a:endParaRPr sz="1200">
              <a:latin typeface="Arial"/>
              <a:cs typeface="Arial"/>
            </a:endParaRPr>
          </a:p>
        </p:txBody>
      </p:sp>
      <p:sp>
        <p:nvSpPr>
          <p:cNvPr id="19" name="object 19"/>
          <p:cNvSpPr/>
          <p:nvPr/>
        </p:nvSpPr>
        <p:spPr>
          <a:xfrm>
            <a:off x="610362" y="5215890"/>
            <a:ext cx="980440" cy="957580"/>
          </a:xfrm>
          <a:custGeom>
            <a:avLst/>
            <a:gdLst/>
            <a:ahLst/>
            <a:cxnLst/>
            <a:rect l="l" t="t" r="r" b="b"/>
            <a:pathLst>
              <a:path w="980440" h="957579">
                <a:moveTo>
                  <a:pt x="0" y="478536"/>
                </a:moveTo>
                <a:lnTo>
                  <a:pt x="2242" y="432449"/>
                </a:lnTo>
                <a:lnTo>
                  <a:pt x="8834" y="387603"/>
                </a:lnTo>
                <a:lnTo>
                  <a:pt x="19570" y="344196"/>
                </a:lnTo>
                <a:lnTo>
                  <a:pt x="34244" y="302430"/>
                </a:lnTo>
                <a:lnTo>
                  <a:pt x="52651" y="262505"/>
                </a:lnTo>
                <a:lnTo>
                  <a:pt x="74585" y="224621"/>
                </a:lnTo>
                <a:lnTo>
                  <a:pt x="99842" y="188980"/>
                </a:lnTo>
                <a:lnTo>
                  <a:pt x="128216" y="155781"/>
                </a:lnTo>
                <a:lnTo>
                  <a:pt x="159502" y="125225"/>
                </a:lnTo>
                <a:lnTo>
                  <a:pt x="193494" y="97513"/>
                </a:lnTo>
                <a:lnTo>
                  <a:pt x="229987" y="72845"/>
                </a:lnTo>
                <a:lnTo>
                  <a:pt x="268775" y="51422"/>
                </a:lnTo>
                <a:lnTo>
                  <a:pt x="309654" y="33445"/>
                </a:lnTo>
                <a:lnTo>
                  <a:pt x="352418" y="19113"/>
                </a:lnTo>
                <a:lnTo>
                  <a:pt x="396861" y="8628"/>
                </a:lnTo>
                <a:lnTo>
                  <a:pt x="442779" y="2190"/>
                </a:lnTo>
                <a:lnTo>
                  <a:pt x="489966" y="0"/>
                </a:lnTo>
                <a:lnTo>
                  <a:pt x="537158" y="2190"/>
                </a:lnTo>
                <a:lnTo>
                  <a:pt x="583080" y="8628"/>
                </a:lnTo>
                <a:lnTo>
                  <a:pt x="627527" y="19113"/>
                </a:lnTo>
                <a:lnTo>
                  <a:pt x="670293" y="33445"/>
                </a:lnTo>
                <a:lnTo>
                  <a:pt x="711173" y="51422"/>
                </a:lnTo>
                <a:lnTo>
                  <a:pt x="749961" y="72845"/>
                </a:lnTo>
                <a:lnTo>
                  <a:pt x="786454" y="97513"/>
                </a:lnTo>
                <a:lnTo>
                  <a:pt x="820444" y="125225"/>
                </a:lnTo>
                <a:lnTo>
                  <a:pt x="851728" y="155781"/>
                </a:lnTo>
                <a:lnTo>
                  <a:pt x="880100" y="188980"/>
                </a:lnTo>
                <a:lnTo>
                  <a:pt x="905355" y="224621"/>
                </a:lnTo>
                <a:lnTo>
                  <a:pt x="927287" y="262505"/>
                </a:lnTo>
                <a:lnTo>
                  <a:pt x="945692" y="302430"/>
                </a:lnTo>
                <a:lnTo>
                  <a:pt x="960364" y="344196"/>
                </a:lnTo>
                <a:lnTo>
                  <a:pt x="971098" y="387603"/>
                </a:lnTo>
                <a:lnTo>
                  <a:pt x="977689" y="432449"/>
                </a:lnTo>
                <a:lnTo>
                  <a:pt x="979932" y="478536"/>
                </a:lnTo>
                <a:lnTo>
                  <a:pt x="977689" y="524622"/>
                </a:lnTo>
                <a:lnTo>
                  <a:pt x="971098" y="569468"/>
                </a:lnTo>
                <a:lnTo>
                  <a:pt x="960364" y="612875"/>
                </a:lnTo>
                <a:lnTo>
                  <a:pt x="945692" y="654641"/>
                </a:lnTo>
                <a:lnTo>
                  <a:pt x="927287" y="694566"/>
                </a:lnTo>
                <a:lnTo>
                  <a:pt x="905355" y="732450"/>
                </a:lnTo>
                <a:lnTo>
                  <a:pt x="880100" y="768091"/>
                </a:lnTo>
                <a:lnTo>
                  <a:pt x="851728" y="801290"/>
                </a:lnTo>
                <a:lnTo>
                  <a:pt x="820444" y="831846"/>
                </a:lnTo>
                <a:lnTo>
                  <a:pt x="786454" y="859558"/>
                </a:lnTo>
                <a:lnTo>
                  <a:pt x="749961" y="884226"/>
                </a:lnTo>
                <a:lnTo>
                  <a:pt x="711173" y="905649"/>
                </a:lnTo>
                <a:lnTo>
                  <a:pt x="670293" y="923626"/>
                </a:lnTo>
                <a:lnTo>
                  <a:pt x="627527" y="937958"/>
                </a:lnTo>
                <a:lnTo>
                  <a:pt x="583080" y="948443"/>
                </a:lnTo>
                <a:lnTo>
                  <a:pt x="537158" y="954881"/>
                </a:lnTo>
                <a:lnTo>
                  <a:pt x="489966" y="957072"/>
                </a:lnTo>
                <a:lnTo>
                  <a:pt x="442779" y="954881"/>
                </a:lnTo>
                <a:lnTo>
                  <a:pt x="396861" y="948443"/>
                </a:lnTo>
                <a:lnTo>
                  <a:pt x="352418" y="937958"/>
                </a:lnTo>
                <a:lnTo>
                  <a:pt x="309654" y="923626"/>
                </a:lnTo>
                <a:lnTo>
                  <a:pt x="268775" y="905649"/>
                </a:lnTo>
                <a:lnTo>
                  <a:pt x="229987" y="884226"/>
                </a:lnTo>
                <a:lnTo>
                  <a:pt x="193494" y="859558"/>
                </a:lnTo>
                <a:lnTo>
                  <a:pt x="159502" y="831846"/>
                </a:lnTo>
                <a:lnTo>
                  <a:pt x="128216" y="801290"/>
                </a:lnTo>
                <a:lnTo>
                  <a:pt x="99842" y="768091"/>
                </a:lnTo>
                <a:lnTo>
                  <a:pt x="74585" y="732450"/>
                </a:lnTo>
                <a:lnTo>
                  <a:pt x="52651" y="694566"/>
                </a:lnTo>
                <a:lnTo>
                  <a:pt x="34244" y="654641"/>
                </a:lnTo>
                <a:lnTo>
                  <a:pt x="19570" y="612875"/>
                </a:lnTo>
                <a:lnTo>
                  <a:pt x="8834" y="569468"/>
                </a:lnTo>
                <a:lnTo>
                  <a:pt x="2242" y="524622"/>
                </a:lnTo>
                <a:lnTo>
                  <a:pt x="0" y="478536"/>
                </a:lnTo>
                <a:close/>
              </a:path>
            </a:pathLst>
          </a:custGeom>
          <a:ln w="28956">
            <a:solidFill>
              <a:srgbClr val="000000"/>
            </a:solidFill>
          </a:ln>
        </p:spPr>
        <p:txBody>
          <a:bodyPr wrap="square" lIns="0" tIns="0" rIns="0" bIns="0" rtlCol="0"/>
          <a:lstStyle/>
          <a:p>
            <a:endParaRPr/>
          </a:p>
        </p:txBody>
      </p:sp>
      <p:sp>
        <p:nvSpPr>
          <p:cNvPr id="20" name="object 20"/>
          <p:cNvSpPr txBox="1"/>
          <p:nvPr/>
        </p:nvSpPr>
        <p:spPr>
          <a:xfrm>
            <a:off x="898347" y="5569711"/>
            <a:ext cx="401320" cy="23939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a:cs typeface="Arial"/>
              </a:rPr>
              <a:t>C</a:t>
            </a:r>
            <a:r>
              <a:rPr sz="1400" dirty="0">
                <a:latin typeface="Arial"/>
                <a:cs typeface="Arial"/>
              </a:rPr>
              <a:t>PU</a:t>
            </a:r>
            <a:endParaRPr sz="1400">
              <a:latin typeface="Arial"/>
              <a:cs typeface="Arial"/>
            </a:endParaRPr>
          </a:p>
        </p:txBody>
      </p:sp>
      <p:grpSp>
        <p:nvGrpSpPr>
          <p:cNvPr id="21" name="object 21"/>
          <p:cNvGrpSpPr/>
          <p:nvPr/>
        </p:nvGrpSpPr>
        <p:grpSpPr>
          <a:xfrm>
            <a:off x="1061466" y="5125973"/>
            <a:ext cx="7376795" cy="1285240"/>
            <a:chOff x="1061466" y="5125973"/>
            <a:chExt cx="7376795" cy="1285240"/>
          </a:xfrm>
        </p:grpSpPr>
        <p:sp>
          <p:nvSpPr>
            <p:cNvPr id="22" name="object 22"/>
            <p:cNvSpPr/>
            <p:nvPr/>
          </p:nvSpPr>
          <p:spPr>
            <a:xfrm>
              <a:off x="2229612" y="5125973"/>
              <a:ext cx="656590" cy="596900"/>
            </a:xfrm>
            <a:custGeom>
              <a:avLst/>
              <a:gdLst/>
              <a:ahLst/>
              <a:cxnLst/>
              <a:rect l="l" t="t" r="r" b="b"/>
              <a:pathLst>
                <a:path w="656589" h="596900">
                  <a:moveTo>
                    <a:pt x="656082" y="38100"/>
                  </a:moveTo>
                  <a:lnTo>
                    <a:pt x="636270" y="28194"/>
                  </a:lnTo>
                  <a:lnTo>
                    <a:pt x="579882" y="0"/>
                  </a:lnTo>
                  <a:lnTo>
                    <a:pt x="579882" y="28194"/>
                  </a:lnTo>
                  <a:lnTo>
                    <a:pt x="13716" y="28194"/>
                  </a:lnTo>
                  <a:lnTo>
                    <a:pt x="13716" y="539813"/>
                  </a:lnTo>
                  <a:lnTo>
                    <a:pt x="18656" y="539813"/>
                  </a:lnTo>
                  <a:lnTo>
                    <a:pt x="13982" y="541020"/>
                  </a:lnTo>
                  <a:lnTo>
                    <a:pt x="6705" y="547217"/>
                  </a:lnTo>
                  <a:lnTo>
                    <a:pt x="1803" y="556425"/>
                  </a:lnTo>
                  <a:lnTo>
                    <a:pt x="0" y="567690"/>
                  </a:lnTo>
                  <a:lnTo>
                    <a:pt x="1803" y="578967"/>
                  </a:lnTo>
                  <a:lnTo>
                    <a:pt x="6705" y="588175"/>
                  </a:lnTo>
                  <a:lnTo>
                    <a:pt x="13982" y="594372"/>
                  </a:lnTo>
                  <a:lnTo>
                    <a:pt x="22860" y="596646"/>
                  </a:lnTo>
                  <a:lnTo>
                    <a:pt x="31724" y="594372"/>
                  </a:lnTo>
                  <a:lnTo>
                    <a:pt x="39001" y="588175"/>
                  </a:lnTo>
                  <a:lnTo>
                    <a:pt x="43903" y="578967"/>
                  </a:lnTo>
                  <a:lnTo>
                    <a:pt x="45720" y="567690"/>
                  </a:lnTo>
                  <a:lnTo>
                    <a:pt x="43903" y="556425"/>
                  </a:lnTo>
                  <a:lnTo>
                    <a:pt x="39001" y="547217"/>
                  </a:lnTo>
                  <a:lnTo>
                    <a:pt x="31724" y="541020"/>
                  </a:lnTo>
                  <a:lnTo>
                    <a:pt x="27038" y="539813"/>
                  </a:lnTo>
                  <a:lnTo>
                    <a:pt x="33528" y="539813"/>
                  </a:lnTo>
                  <a:lnTo>
                    <a:pt x="33528" y="48006"/>
                  </a:lnTo>
                  <a:lnTo>
                    <a:pt x="579882" y="48006"/>
                  </a:lnTo>
                  <a:lnTo>
                    <a:pt x="579882" y="76200"/>
                  </a:lnTo>
                  <a:lnTo>
                    <a:pt x="636270" y="48006"/>
                  </a:lnTo>
                  <a:lnTo>
                    <a:pt x="656082" y="38100"/>
                  </a:lnTo>
                  <a:close/>
                </a:path>
              </a:pathLst>
            </a:custGeom>
            <a:solidFill>
              <a:srgbClr val="000000"/>
            </a:solidFill>
          </p:spPr>
          <p:txBody>
            <a:bodyPr wrap="square" lIns="0" tIns="0" rIns="0" bIns="0" rtlCol="0"/>
            <a:lstStyle/>
            <a:p>
              <a:endParaRPr/>
            </a:p>
          </p:txBody>
        </p:sp>
        <p:sp>
          <p:nvSpPr>
            <p:cNvPr id="23" name="object 23"/>
            <p:cNvSpPr/>
            <p:nvPr/>
          </p:nvSpPr>
          <p:spPr>
            <a:xfrm>
              <a:off x="2229612" y="5664707"/>
              <a:ext cx="45720" cy="58419"/>
            </a:xfrm>
            <a:custGeom>
              <a:avLst/>
              <a:gdLst/>
              <a:ahLst/>
              <a:cxnLst/>
              <a:rect l="l" t="t" r="r" b="b"/>
              <a:pathLst>
                <a:path w="45719" h="58420">
                  <a:moveTo>
                    <a:pt x="0" y="28955"/>
                  </a:moveTo>
                  <a:lnTo>
                    <a:pt x="1803" y="17686"/>
                  </a:lnTo>
                  <a:lnTo>
                    <a:pt x="6715" y="8482"/>
                  </a:lnTo>
                  <a:lnTo>
                    <a:pt x="13983" y="2275"/>
                  </a:lnTo>
                  <a:lnTo>
                    <a:pt x="22860" y="0"/>
                  </a:lnTo>
                  <a:lnTo>
                    <a:pt x="31736" y="2275"/>
                  </a:lnTo>
                  <a:lnTo>
                    <a:pt x="39004" y="8482"/>
                  </a:lnTo>
                  <a:lnTo>
                    <a:pt x="43916" y="17686"/>
                  </a:lnTo>
                  <a:lnTo>
                    <a:pt x="45719" y="28955"/>
                  </a:lnTo>
                  <a:lnTo>
                    <a:pt x="43916" y="40225"/>
                  </a:lnTo>
                  <a:lnTo>
                    <a:pt x="39004" y="49429"/>
                  </a:lnTo>
                  <a:lnTo>
                    <a:pt x="31736" y="55636"/>
                  </a:lnTo>
                  <a:lnTo>
                    <a:pt x="22860" y="57911"/>
                  </a:lnTo>
                  <a:lnTo>
                    <a:pt x="13983" y="55636"/>
                  </a:lnTo>
                  <a:lnTo>
                    <a:pt x="6715" y="49429"/>
                  </a:lnTo>
                  <a:lnTo>
                    <a:pt x="1803" y="40225"/>
                  </a:lnTo>
                  <a:lnTo>
                    <a:pt x="0" y="28955"/>
                  </a:lnTo>
                  <a:close/>
                </a:path>
              </a:pathLst>
            </a:custGeom>
            <a:ln w="9144">
              <a:solidFill>
                <a:srgbClr val="000000"/>
              </a:solidFill>
            </a:ln>
          </p:spPr>
          <p:txBody>
            <a:bodyPr wrap="square" lIns="0" tIns="0" rIns="0" bIns="0" rtlCol="0"/>
            <a:lstStyle/>
            <a:p>
              <a:endParaRPr/>
            </a:p>
          </p:txBody>
        </p:sp>
        <p:sp>
          <p:nvSpPr>
            <p:cNvPr id="24" name="object 24"/>
            <p:cNvSpPr/>
            <p:nvPr/>
          </p:nvSpPr>
          <p:spPr>
            <a:xfrm>
              <a:off x="1590294" y="5694425"/>
              <a:ext cx="640080" cy="0"/>
            </a:xfrm>
            <a:custGeom>
              <a:avLst/>
              <a:gdLst/>
              <a:ahLst/>
              <a:cxnLst/>
              <a:rect l="l" t="t" r="r" b="b"/>
              <a:pathLst>
                <a:path w="640080">
                  <a:moveTo>
                    <a:pt x="0" y="0"/>
                  </a:moveTo>
                  <a:lnTo>
                    <a:pt x="320039" y="0"/>
                  </a:lnTo>
                  <a:lnTo>
                    <a:pt x="640080" y="0"/>
                  </a:lnTo>
                </a:path>
              </a:pathLst>
            </a:custGeom>
            <a:ln w="19812">
              <a:solidFill>
                <a:srgbClr val="000000"/>
              </a:solidFill>
            </a:ln>
          </p:spPr>
          <p:txBody>
            <a:bodyPr wrap="square" lIns="0" tIns="0" rIns="0" bIns="0" rtlCol="0"/>
            <a:lstStyle/>
            <a:p>
              <a:endParaRPr/>
            </a:p>
          </p:txBody>
        </p:sp>
        <p:sp>
          <p:nvSpPr>
            <p:cNvPr id="25" name="object 25"/>
            <p:cNvSpPr/>
            <p:nvPr/>
          </p:nvSpPr>
          <p:spPr>
            <a:xfrm>
              <a:off x="5562600" y="5664707"/>
              <a:ext cx="45720" cy="58419"/>
            </a:xfrm>
            <a:custGeom>
              <a:avLst/>
              <a:gdLst/>
              <a:ahLst/>
              <a:cxnLst/>
              <a:rect l="l" t="t" r="r" b="b"/>
              <a:pathLst>
                <a:path w="45720" h="58420">
                  <a:moveTo>
                    <a:pt x="22860" y="0"/>
                  </a:moveTo>
                  <a:lnTo>
                    <a:pt x="13983" y="2275"/>
                  </a:lnTo>
                  <a:lnTo>
                    <a:pt x="6715" y="8482"/>
                  </a:lnTo>
                  <a:lnTo>
                    <a:pt x="1803" y="17686"/>
                  </a:lnTo>
                  <a:lnTo>
                    <a:pt x="0" y="28955"/>
                  </a:lnTo>
                  <a:lnTo>
                    <a:pt x="1803" y="40225"/>
                  </a:lnTo>
                  <a:lnTo>
                    <a:pt x="6715" y="49429"/>
                  </a:lnTo>
                  <a:lnTo>
                    <a:pt x="13983" y="55636"/>
                  </a:lnTo>
                  <a:lnTo>
                    <a:pt x="22860" y="57911"/>
                  </a:lnTo>
                  <a:lnTo>
                    <a:pt x="31736" y="55636"/>
                  </a:lnTo>
                  <a:lnTo>
                    <a:pt x="39004" y="49429"/>
                  </a:lnTo>
                  <a:lnTo>
                    <a:pt x="43916" y="40225"/>
                  </a:lnTo>
                  <a:lnTo>
                    <a:pt x="45720" y="28955"/>
                  </a:lnTo>
                  <a:lnTo>
                    <a:pt x="43916" y="17686"/>
                  </a:lnTo>
                  <a:lnTo>
                    <a:pt x="39004" y="8482"/>
                  </a:lnTo>
                  <a:lnTo>
                    <a:pt x="31736" y="2275"/>
                  </a:lnTo>
                  <a:lnTo>
                    <a:pt x="22860" y="0"/>
                  </a:lnTo>
                  <a:close/>
                </a:path>
              </a:pathLst>
            </a:custGeom>
            <a:solidFill>
              <a:srgbClr val="000000"/>
            </a:solidFill>
          </p:spPr>
          <p:txBody>
            <a:bodyPr wrap="square" lIns="0" tIns="0" rIns="0" bIns="0" rtlCol="0"/>
            <a:lstStyle/>
            <a:p>
              <a:endParaRPr/>
            </a:p>
          </p:txBody>
        </p:sp>
        <p:sp>
          <p:nvSpPr>
            <p:cNvPr id="26" name="object 26"/>
            <p:cNvSpPr/>
            <p:nvPr/>
          </p:nvSpPr>
          <p:spPr>
            <a:xfrm>
              <a:off x="5562600" y="5664707"/>
              <a:ext cx="45720" cy="58419"/>
            </a:xfrm>
            <a:custGeom>
              <a:avLst/>
              <a:gdLst/>
              <a:ahLst/>
              <a:cxnLst/>
              <a:rect l="l" t="t" r="r" b="b"/>
              <a:pathLst>
                <a:path w="45720" h="58420">
                  <a:moveTo>
                    <a:pt x="0" y="28955"/>
                  </a:moveTo>
                  <a:lnTo>
                    <a:pt x="1803" y="17686"/>
                  </a:lnTo>
                  <a:lnTo>
                    <a:pt x="6715" y="8482"/>
                  </a:lnTo>
                  <a:lnTo>
                    <a:pt x="13983" y="2275"/>
                  </a:lnTo>
                  <a:lnTo>
                    <a:pt x="22860" y="0"/>
                  </a:lnTo>
                  <a:lnTo>
                    <a:pt x="31736" y="2275"/>
                  </a:lnTo>
                  <a:lnTo>
                    <a:pt x="39004" y="8482"/>
                  </a:lnTo>
                  <a:lnTo>
                    <a:pt x="43916" y="17686"/>
                  </a:lnTo>
                  <a:lnTo>
                    <a:pt x="45720" y="28955"/>
                  </a:lnTo>
                  <a:lnTo>
                    <a:pt x="43916" y="40225"/>
                  </a:lnTo>
                  <a:lnTo>
                    <a:pt x="39004" y="49429"/>
                  </a:lnTo>
                  <a:lnTo>
                    <a:pt x="31736" y="55636"/>
                  </a:lnTo>
                  <a:lnTo>
                    <a:pt x="22860" y="57911"/>
                  </a:lnTo>
                  <a:lnTo>
                    <a:pt x="13983" y="55636"/>
                  </a:lnTo>
                  <a:lnTo>
                    <a:pt x="6715" y="49429"/>
                  </a:lnTo>
                  <a:lnTo>
                    <a:pt x="1803" y="40225"/>
                  </a:lnTo>
                  <a:lnTo>
                    <a:pt x="0" y="28955"/>
                  </a:lnTo>
                  <a:close/>
                </a:path>
              </a:pathLst>
            </a:custGeom>
            <a:ln w="9144">
              <a:solidFill>
                <a:srgbClr val="000000"/>
              </a:solidFill>
            </a:ln>
          </p:spPr>
          <p:txBody>
            <a:bodyPr wrap="square" lIns="0" tIns="0" rIns="0" bIns="0" rtlCol="0"/>
            <a:lstStyle/>
            <a:p>
              <a:endParaRPr/>
            </a:p>
          </p:txBody>
        </p:sp>
        <p:sp>
          <p:nvSpPr>
            <p:cNvPr id="27" name="object 27"/>
            <p:cNvSpPr/>
            <p:nvPr/>
          </p:nvSpPr>
          <p:spPr>
            <a:xfrm>
              <a:off x="2253233" y="5723381"/>
              <a:ext cx="3333750" cy="228600"/>
            </a:xfrm>
            <a:custGeom>
              <a:avLst/>
              <a:gdLst/>
              <a:ahLst/>
              <a:cxnLst/>
              <a:rect l="l" t="t" r="r" b="b"/>
              <a:pathLst>
                <a:path w="3333750" h="228600">
                  <a:moveTo>
                    <a:pt x="0" y="0"/>
                  </a:moveTo>
                  <a:lnTo>
                    <a:pt x="0" y="228600"/>
                  </a:lnTo>
                  <a:lnTo>
                    <a:pt x="3333750" y="228600"/>
                  </a:lnTo>
                  <a:lnTo>
                    <a:pt x="3333750" y="0"/>
                  </a:lnTo>
                </a:path>
              </a:pathLst>
            </a:custGeom>
            <a:ln w="19812">
              <a:solidFill>
                <a:srgbClr val="000000"/>
              </a:solidFill>
            </a:ln>
          </p:spPr>
          <p:txBody>
            <a:bodyPr wrap="square" lIns="0" tIns="0" rIns="0" bIns="0" rtlCol="0"/>
            <a:lstStyle/>
            <a:p>
              <a:endParaRPr/>
            </a:p>
          </p:txBody>
        </p:sp>
        <p:sp>
          <p:nvSpPr>
            <p:cNvPr id="28" name="object 28"/>
            <p:cNvSpPr/>
            <p:nvPr/>
          </p:nvSpPr>
          <p:spPr>
            <a:xfrm>
              <a:off x="3647694" y="5164073"/>
              <a:ext cx="1939289" cy="502284"/>
            </a:xfrm>
            <a:custGeom>
              <a:avLst/>
              <a:gdLst/>
              <a:ahLst/>
              <a:cxnLst/>
              <a:rect l="l" t="t" r="r" b="b"/>
              <a:pathLst>
                <a:path w="1939289" h="502285">
                  <a:moveTo>
                    <a:pt x="0" y="0"/>
                  </a:moveTo>
                  <a:lnTo>
                    <a:pt x="1939289" y="0"/>
                  </a:lnTo>
                  <a:lnTo>
                    <a:pt x="1939289" y="501713"/>
                  </a:lnTo>
                </a:path>
              </a:pathLst>
            </a:custGeom>
            <a:ln w="19812">
              <a:solidFill>
                <a:srgbClr val="000000"/>
              </a:solidFill>
            </a:ln>
          </p:spPr>
          <p:txBody>
            <a:bodyPr wrap="square" lIns="0" tIns="0" rIns="0" bIns="0" rtlCol="0"/>
            <a:lstStyle/>
            <a:p>
              <a:endParaRPr/>
            </a:p>
          </p:txBody>
        </p:sp>
        <p:sp>
          <p:nvSpPr>
            <p:cNvPr id="29" name="object 29"/>
            <p:cNvSpPr/>
            <p:nvPr/>
          </p:nvSpPr>
          <p:spPr>
            <a:xfrm>
              <a:off x="1061466" y="5654801"/>
              <a:ext cx="7376795" cy="756285"/>
            </a:xfrm>
            <a:custGeom>
              <a:avLst/>
              <a:gdLst/>
              <a:ahLst/>
              <a:cxnLst/>
              <a:rect l="l" t="t" r="r" b="b"/>
              <a:pathLst>
                <a:path w="7376795" h="756285">
                  <a:moveTo>
                    <a:pt x="5035296" y="38100"/>
                  </a:moveTo>
                  <a:lnTo>
                    <a:pt x="5015484" y="28194"/>
                  </a:lnTo>
                  <a:lnTo>
                    <a:pt x="4959096" y="0"/>
                  </a:lnTo>
                  <a:lnTo>
                    <a:pt x="4959096" y="28194"/>
                  </a:lnTo>
                  <a:lnTo>
                    <a:pt x="4781550" y="28194"/>
                  </a:lnTo>
                  <a:lnTo>
                    <a:pt x="4781550" y="29222"/>
                  </a:lnTo>
                  <a:lnTo>
                    <a:pt x="4547616" y="29222"/>
                  </a:lnTo>
                  <a:lnTo>
                    <a:pt x="4547616" y="49034"/>
                  </a:lnTo>
                  <a:lnTo>
                    <a:pt x="4801362" y="49034"/>
                  </a:lnTo>
                  <a:lnTo>
                    <a:pt x="4801362" y="48006"/>
                  </a:lnTo>
                  <a:lnTo>
                    <a:pt x="4959096" y="48006"/>
                  </a:lnTo>
                  <a:lnTo>
                    <a:pt x="4959096" y="76200"/>
                  </a:lnTo>
                  <a:lnTo>
                    <a:pt x="5015484" y="48006"/>
                  </a:lnTo>
                  <a:lnTo>
                    <a:pt x="5035296" y="38100"/>
                  </a:lnTo>
                  <a:close/>
                </a:path>
                <a:path w="7376795" h="756285">
                  <a:moveTo>
                    <a:pt x="7376541" y="98298"/>
                  </a:moveTo>
                  <a:lnTo>
                    <a:pt x="7138035" y="98298"/>
                  </a:lnTo>
                  <a:lnTo>
                    <a:pt x="7138035" y="118110"/>
                  </a:lnTo>
                  <a:lnTo>
                    <a:pt x="7356729" y="118110"/>
                  </a:lnTo>
                  <a:lnTo>
                    <a:pt x="7356729" y="736485"/>
                  </a:lnTo>
                  <a:lnTo>
                    <a:pt x="48006" y="736485"/>
                  </a:lnTo>
                  <a:lnTo>
                    <a:pt x="48006" y="593979"/>
                  </a:lnTo>
                  <a:lnTo>
                    <a:pt x="76200" y="593979"/>
                  </a:lnTo>
                  <a:lnTo>
                    <a:pt x="69850" y="581279"/>
                  </a:lnTo>
                  <a:lnTo>
                    <a:pt x="38100" y="517779"/>
                  </a:lnTo>
                  <a:lnTo>
                    <a:pt x="0" y="593979"/>
                  </a:lnTo>
                  <a:lnTo>
                    <a:pt x="28194" y="593979"/>
                  </a:lnTo>
                  <a:lnTo>
                    <a:pt x="28194" y="756285"/>
                  </a:lnTo>
                  <a:lnTo>
                    <a:pt x="7376541" y="756285"/>
                  </a:lnTo>
                  <a:lnTo>
                    <a:pt x="7376541" y="746379"/>
                  </a:lnTo>
                  <a:lnTo>
                    <a:pt x="7376541" y="736485"/>
                  </a:lnTo>
                  <a:lnTo>
                    <a:pt x="7376541" y="118110"/>
                  </a:lnTo>
                  <a:lnTo>
                    <a:pt x="7376541" y="108204"/>
                  </a:lnTo>
                  <a:lnTo>
                    <a:pt x="7376541" y="98298"/>
                  </a:lnTo>
                  <a:close/>
                </a:path>
              </a:pathLst>
            </a:custGeom>
            <a:solidFill>
              <a:srgbClr val="000000"/>
            </a:solidFill>
          </p:spPr>
          <p:txBody>
            <a:bodyPr wrap="square" lIns="0" tIns="0" rIns="0" bIns="0" rtlCol="0"/>
            <a:lstStyle/>
            <a:p>
              <a:endParaRPr/>
            </a:p>
          </p:txBody>
        </p:sp>
      </p:grpSp>
      <p:sp>
        <p:nvSpPr>
          <p:cNvPr id="30" name="object 30"/>
          <p:cNvSpPr txBox="1"/>
          <p:nvPr/>
        </p:nvSpPr>
        <p:spPr>
          <a:xfrm>
            <a:off x="1797557" y="5466384"/>
            <a:ext cx="211454"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VA</a:t>
            </a:r>
            <a:endParaRPr sz="1100">
              <a:latin typeface="Arial"/>
              <a:cs typeface="Arial"/>
            </a:endParaRPr>
          </a:p>
        </p:txBody>
      </p:sp>
      <p:sp>
        <p:nvSpPr>
          <p:cNvPr id="31" name="object 31"/>
          <p:cNvSpPr txBox="1"/>
          <p:nvPr/>
        </p:nvSpPr>
        <p:spPr>
          <a:xfrm>
            <a:off x="2353817" y="4894834"/>
            <a:ext cx="31242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VPN</a:t>
            </a:r>
            <a:endParaRPr sz="1100">
              <a:latin typeface="Arial"/>
              <a:cs typeface="Arial"/>
            </a:endParaRPr>
          </a:p>
        </p:txBody>
      </p:sp>
      <p:sp>
        <p:nvSpPr>
          <p:cNvPr id="32" name="object 32"/>
          <p:cNvSpPr txBox="1"/>
          <p:nvPr/>
        </p:nvSpPr>
        <p:spPr>
          <a:xfrm>
            <a:off x="2877057" y="5709310"/>
            <a:ext cx="765810"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Arial"/>
                <a:cs typeface="Arial"/>
              </a:rPr>
              <a:t>Page</a:t>
            </a:r>
            <a:r>
              <a:rPr sz="1100" spc="-75" dirty="0">
                <a:latin typeface="Arial"/>
                <a:cs typeface="Arial"/>
              </a:rPr>
              <a:t> </a:t>
            </a:r>
            <a:r>
              <a:rPr sz="1100" dirty="0">
                <a:latin typeface="Arial"/>
                <a:cs typeface="Arial"/>
              </a:rPr>
              <a:t>Offset</a:t>
            </a:r>
            <a:endParaRPr sz="1100">
              <a:latin typeface="Arial"/>
              <a:cs typeface="Arial"/>
            </a:endParaRPr>
          </a:p>
        </p:txBody>
      </p:sp>
      <p:sp>
        <p:nvSpPr>
          <p:cNvPr id="33" name="object 33"/>
          <p:cNvSpPr txBox="1"/>
          <p:nvPr/>
        </p:nvSpPr>
        <p:spPr>
          <a:xfrm>
            <a:off x="5377434" y="4779390"/>
            <a:ext cx="39878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PP</a:t>
            </a:r>
            <a:r>
              <a:rPr sz="1100" dirty="0">
                <a:latin typeface="Arial"/>
                <a:cs typeface="Arial"/>
              </a:rPr>
              <a:t>FN</a:t>
            </a:r>
            <a:endParaRPr sz="1100">
              <a:latin typeface="Arial"/>
              <a:cs typeface="Arial"/>
            </a:endParaRPr>
          </a:p>
        </p:txBody>
      </p:sp>
      <p:sp>
        <p:nvSpPr>
          <p:cNvPr id="34" name="object 34"/>
          <p:cNvSpPr txBox="1"/>
          <p:nvPr/>
        </p:nvSpPr>
        <p:spPr>
          <a:xfrm>
            <a:off x="5741289" y="5451144"/>
            <a:ext cx="211454"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PA</a:t>
            </a:r>
            <a:endParaRPr sz="1100">
              <a:latin typeface="Arial"/>
              <a:cs typeface="Arial"/>
            </a:endParaRPr>
          </a:p>
        </p:txBody>
      </p:sp>
      <p:sp>
        <p:nvSpPr>
          <p:cNvPr id="35" name="object 35"/>
          <p:cNvSpPr txBox="1"/>
          <p:nvPr/>
        </p:nvSpPr>
        <p:spPr>
          <a:xfrm>
            <a:off x="8225790" y="5508447"/>
            <a:ext cx="298450"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Arial"/>
                <a:cs typeface="Arial"/>
              </a:rPr>
              <a:t>d</a:t>
            </a:r>
            <a:r>
              <a:rPr sz="1100" spc="-5" dirty="0">
                <a:latin typeface="Arial"/>
                <a:cs typeface="Arial"/>
              </a:rPr>
              <a:t>a</a:t>
            </a:r>
            <a:r>
              <a:rPr sz="1100" dirty="0">
                <a:latin typeface="Arial"/>
                <a:cs typeface="Arial"/>
              </a:rPr>
              <a:t>ta</a:t>
            </a:r>
            <a:endParaRPr sz="1100">
              <a:latin typeface="Arial"/>
              <a:cs typeface="Arial"/>
            </a:endParaRPr>
          </a:p>
        </p:txBody>
      </p:sp>
      <p:sp>
        <p:nvSpPr>
          <p:cNvPr id="36" name="object 36"/>
          <p:cNvSpPr txBox="1"/>
          <p:nvPr/>
        </p:nvSpPr>
        <p:spPr>
          <a:xfrm>
            <a:off x="3073654" y="5462117"/>
            <a:ext cx="382905" cy="194310"/>
          </a:xfrm>
          <a:prstGeom prst="rect">
            <a:avLst/>
          </a:prstGeom>
        </p:spPr>
        <p:txBody>
          <a:bodyPr vert="horz" wrap="square" lIns="0" tIns="13335" rIns="0" bIns="0" rtlCol="0">
            <a:spAutoFit/>
          </a:bodyPr>
          <a:lstStyle/>
          <a:p>
            <a:pPr marL="12700">
              <a:lnSpc>
                <a:spcPct val="100000"/>
              </a:lnSpc>
              <a:spcBef>
                <a:spcPts val="105"/>
              </a:spcBef>
            </a:pPr>
            <a:r>
              <a:rPr sz="1100" b="1" dirty="0">
                <a:latin typeface="Arial"/>
                <a:cs typeface="Arial"/>
              </a:rPr>
              <a:t>10</a:t>
            </a:r>
            <a:r>
              <a:rPr sz="1100" b="1" spc="-15" dirty="0">
                <a:latin typeface="Arial"/>
                <a:cs typeface="Arial"/>
              </a:rPr>
              <a:t> </a:t>
            </a:r>
            <a:r>
              <a:rPr sz="1100" b="1" spc="-5" dirty="0">
                <a:latin typeface="Arial"/>
                <a:cs typeface="Arial"/>
              </a:rPr>
              <a:t>n</a:t>
            </a:r>
            <a:r>
              <a:rPr sz="1100" b="1" dirty="0">
                <a:latin typeface="Arial"/>
                <a:cs typeface="Arial"/>
              </a:rPr>
              <a:t>s</a:t>
            </a:r>
            <a:endParaRPr sz="1100">
              <a:latin typeface="Arial"/>
              <a:cs typeface="Arial"/>
            </a:endParaRPr>
          </a:p>
        </p:txBody>
      </p:sp>
      <p:sp>
        <p:nvSpPr>
          <p:cNvPr id="37" name="object 37"/>
          <p:cNvSpPr txBox="1"/>
          <p:nvPr/>
        </p:nvSpPr>
        <p:spPr>
          <a:xfrm>
            <a:off x="6286246" y="5157597"/>
            <a:ext cx="382905" cy="193675"/>
          </a:xfrm>
          <a:prstGeom prst="rect">
            <a:avLst/>
          </a:prstGeom>
        </p:spPr>
        <p:txBody>
          <a:bodyPr vert="horz" wrap="square" lIns="0" tIns="12700" rIns="0" bIns="0" rtlCol="0">
            <a:spAutoFit/>
          </a:bodyPr>
          <a:lstStyle/>
          <a:p>
            <a:pPr marL="12700">
              <a:lnSpc>
                <a:spcPct val="100000"/>
              </a:lnSpc>
              <a:spcBef>
                <a:spcPts val="100"/>
              </a:spcBef>
            </a:pPr>
            <a:r>
              <a:rPr sz="1100" b="1" dirty="0">
                <a:latin typeface="Arial"/>
                <a:cs typeface="Arial"/>
              </a:rPr>
              <a:t>10</a:t>
            </a:r>
            <a:r>
              <a:rPr sz="1100" b="1" spc="-10" dirty="0">
                <a:latin typeface="Arial"/>
                <a:cs typeface="Arial"/>
              </a:rPr>
              <a:t> </a:t>
            </a:r>
            <a:r>
              <a:rPr sz="1100" b="1" dirty="0">
                <a:latin typeface="Arial"/>
                <a:cs typeface="Arial"/>
              </a:rPr>
              <a:t>ns</a:t>
            </a:r>
            <a:endParaRPr sz="1100">
              <a:latin typeface="Arial"/>
              <a:cs typeface="Arial"/>
            </a:endParaRPr>
          </a:p>
        </p:txBody>
      </p:sp>
      <p:sp>
        <p:nvSpPr>
          <p:cNvPr id="38" name="object 38"/>
          <p:cNvSpPr txBox="1"/>
          <p:nvPr/>
        </p:nvSpPr>
        <p:spPr>
          <a:xfrm>
            <a:off x="7239761" y="4780026"/>
            <a:ext cx="762000" cy="573405"/>
          </a:xfrm>
          <a:prstGeom prst="rect">
            <a:avLst/>
          </a:prstGeom>
          <a:ln w="28955">
            <a:solidFill>
              <a:srgbClr val="000000"/>
            </a:solidFill>
          </a:ln>
        </p:spPr>
        <p:txBody>
          <a:bodyPr vert="horz" wrap="square" lIns="0" tIns="0" rIns="0" bIns="0" rtlCol="0">
            <a:spAutoFit/>
          </a:bodyPr>
          <a:lstStyle/>
          <a:p>
            <a:pPr>
              <a:lnSpc>
                <a:spcPct val="100000"/>
              </a:lnSpc>
            </a:pPr>
            <a:endParaRPr sz="1300">
              <a:latin typeface="Times New Roman"/>
              <a:cs typeface="Times New Roman"/>
            </a:endParaRPr>
          </a:p>
          <a:p>
            <a:pPr marL="106045">
              <a:lnSpc>
                <a:spcPct val="100000"/>
              </a:lnSpc>
              <a:spcBef>
                <a:spcPts val="5"/>
              </a:spcBef>
            </a:pPr>
            <a:r>
              <a:rPr sz="1200" spc="-5" dirty="0">
                <a:latin typeface="Arial"/>
                <a:cs typeface="Arial"/>
              </a:rPr>
              <a:t>Memory</a:t>
            </a:r>
            <a:endParaRPr sz="1200">
              <a:latin typeface="Arial"/>
              <a:cs typeface="Arial"/>
            </a:endParaRPr>
          </a:p>
        </p:txBody>
      </p:sp>
      <p:grpSp>
        <p:nvGrpSpPr>
          <p:cNvPr id="39" name="object 39"/>
          <p:cNvGrpSpPr/>
          <p:nvPr/>
        </p:nvGrpSpPr>
        <p:grpSpPr>
          <a:xfrm>
            <a:off x="8148637" y="5728525"/>
            <a:ext cx="55244" cy="67945"/>
            <a:chOff x="8148637" y="5728525"/>
            <a:chExt cx="55244" cy="67945"/>
          </a:xfrm>
        </p:grpSpPr>
        <p:sp>
          <p:nvSpPr>
            <p:cNvPr id="40" name="object 40"/>
            <p:cNvSpPr/>
            <p:nvPr/>
          </p:nvSpPr>
          <p:spPr>
            <a:xfrm>
              <a:off x="8153400" y="5733288"/>
              <a:ext cx="45720" cy="58419"/>
            </a:xfrm>
            <a:custGeom>
              <a:avLst/>
              <a:gdLst/>
              <a:ahLst/>
              <a:cxnLst/>
              <a:rect l="l" t="t" r="r" b="b"/>
              <a:pathLst>
                <a:path w="45720" h="58420">
                  <a:moveTo>
                    <a:pt x="22859" y="0"/>
                  </a:moveTo>
                  <a:lnTo>
                    <a:pt x="13983" y="2275"/>
                  </a:lnTo>
                  <a:lnTo>
                    <a:pt x="6715" y="8482"/>
                  </a:lnTo>
                  <a:lnTo>
                    <a:pt x="1803" y="17686"/>
                  </a:lnTo>
                  <a:lnTo>
                    <a:pt x="0" y="28956"/>
                  </a:lnTo>
                  <a:lnTo>
                    <a:pt x="1803" y="40225"/>
                  </a:lnTo>
                  <a:lnTo>
                    <a:pt x="6715" y="49429"/>
                  </a:lnTo>
                  <a:lnTo>
                    <a:pt x="13983" y="55636"/>
                  </a:lnTo>
                  <a:lnTo>
                    <a:pt x="22859" y="57912"/>
                  </a:lnTo>
                  <a:lnTo>
                    <a:pt x="31736" y="55636"/>
                  </a:lnTo>
                  <a:lnTo>
                    <a:pt x="39004" y="49429"/>
                  </a:lnTo>
                  <a:lnTo>
                    <a:pt x="43916" y="40225"/>
                  </a:lnTo>
                  <a:lnTo>
                    <a:pt x="45720" y="28956"/>
                  </a:lnTo>
                  <a:lnTo>
                    <a:pt x="43916" y="17686"/>
                  </a:lnTo>
                  <a:lnTo>
                    <a:pt x="39004" y="8482"/>
                  </a:lnTo>
                  <a:lnTo>
                    <a:pt x="31736" y="2275"/>
                  </a:lnTo>
                  <a:lnTo>
                    <a:pt x="22859" y="0"/>
                  </a:lnTo>
                  <a:close/>
                </a:path>
              </a:pathLst>
            </a:custGeom>
            <a:solidFill>
              <a:srgbClr val="000000"/>
            </a:solidFill>
          </p:spPr>
          <p:txBody>
            <a:bodyPr wrap="square" lIns="0" tIns="0" rIns="0" bIns="0" rtlCol="0"/>
            <a:lstStyle/>
            <a:p>
              <a:endParaRPr/>
            </a:p>
          </p:txBody>
        </p:sp>
        <p:sp>
          <p:nvSpPr>
            <p:cNvPr id="41" name="object 41"/>
            <p:cNvSpPr/>
            <p:nvPr/>
          </p:nvSpPr>
          <p:spPr>
            <a:xfrm>
              <a:off x="8153400" y="5733288"/>
              <a:ext cx="45720" cy="58419"/>
            </a:xfrm>
            <a:custGeom>
              <a:avLst/>
              <a:gdLst/>
              <a:ahLst/>
              <a:cxnLst/>
              <a:rect l="l" t="t" r="r" b="b"/>
              <a:pathLst>
                <a:path w="45720" h="58420">
                  <a:moveTo>
                    <a:pt x="0" y="28956"/>
                  </a:moveTo>
                  <a:lnTo>
                    <a:pt x="1803" y="17686"/>
                  </a:lnTo>
                  <a:lnTo>
                    <a:pt x="6715" y="8482"/>
                  </a:lnTo>
                  <a:lnTo>
                    <a:pt x="13983" y="2275"/>
                  </a:lnTo>
                  <a:lnTo>
                    <a:pt x="22859" y="0"/>
                  </a:lnTo>
                  <a:lnTo>
                    <a:pt x="31736" y="2275"/>
                  </a:lnTo>
                  <a:lnTo>
                    <a:pt x="39004" y="8482"/>
                  </a:lnTo>
                  <a:lnTo>
                    <a:pt x="43916" y="17686"/>
                  </a:lnTo>
                  <a:lnTo>
                    <a:pt x="45720" y="28956"/>
                  </a:lnTo>
                  <a:lnTo>
                    <a:pt x="43916" y="40225"/>
                  </a:lnTo>
                  <a:lnTo>
                    <a:pt x="39004" y="49429"/>
                  </a:lnTo>
                  <a:lnTo>
                    <a:pt x="31736" y="55636"/>
                  </a:lnTo>
                  <a:lnTo>
                    <a:pt x="22859" y="57912"/>
                  </a:lnTo>
                  <a:lnTo>
                    <a:pt x="13983" y="55636"/>
                  </a:lnTo>
                  <a:lnTo>
                    <a:pt x="6715" y="49429"/>
                  </a:lnTo>
                  <a:lnTo>
                    <a:pt x="1803" y="40225"/>
                  </a:lnTo>
                  <a:lnTo>
                    <a:pt x="0" y="28956"/>
                  </a:lnTo>
                  <a:close/>
                </a:path>
              </a:pathLst>
            </a:custGeom>
            <a:ln w="9144">
              <a:solidFill>
                <a:srgbClr val="000000"/>
              </a:solidFill>
            </a:ln>
          </p:spPr>
          <p:txBody>
            <a:bodyPr wrap="square" lIns="0" tIns="0" rIns="0" bIns="0" rtlCol="0"/>
            <a:lstStyle/>
            <a:p>
              <a:endParaRPr/>
            </a:p>
          </p:txBody>
        </p:sp>
      </p:grpSp>
      <p:sp>
        <p:nvSpPr>
          <p:cNvPr id="42" name="object 42"/>
          <p:cNvSpPr txBox="1"/>
          <p:nvPr/>
        </p:nvSpPr>
        <p:spPr>
          <a:xfrm>
            <a:off x="4117085" y="4098797"/>
            <a:ext cx="1066800" cy="434340"/>
          </a:xfrm>
          <a:prstGeom prst="rect">
            <a:avLst/>
          </a:prstGeom>
          <a:ln w="28955">
            <a:solidFill>
              <a:srgbClr val="000000"/>
            </a:solidFill>
          </a:ln>
        </p:spPr>
        <p:txBody>
          <a:bodyPr vert="horz" wrap="square" lIns="0" tIns="30480" rIns="0" bIns="0" rtlCol="0">
            <a:spAutoFit/>
          </a:bodyPr>
          <a:lstStyle/>
          <a:p>
            <a:pPr marL="100330" marR="95885" indent="156845">
              <a:lnSpc>
                <a:spcPct val="100000"/>
              </a:lnSpc>
              <a:spcBef>
                <a:spcPts val="240"/>
              </a:spcBef>
            </a:pPr>
            <a:r>
              <a:rPr sz="1200" spc="-5" dirty="0">
                <a:latin typeface="Arial"/>
                <a:cs typeface="Arial"/>
              </a:rPr>
              <a:t>Memory </a:t>
            </a:r>
            <a:r>
              <a:rPr sz="1200" dirty="0">
                <a:latin typeface="Arial"/>
                <a:cs typeface="Arial"/>
              </a:rPr>
              <a:t> (Pa</a:t>
            </a:r>
            <a:r>
              <a:rPr sz="1200" spc="-15" dirty="0">
                <a:latin typeface="Arial"/>
                <a:cs typeface="Arial"/>
              </a:rPr>
              <a:t>g</a:t>
            </a:r>
            <a:r>
              <a:rPr sz="1200" spc="-5" dirty="0">
                <a:latin typeface="Arial"/>
                <a:cs typeface="Arial"/>
              </a:rPr>
              <a:t>e</a:t>
            </a:r>
            <a:r>
              <a:rPr sz="1200" spc="-30" dirty="0">
                <a:latin typeface="Arial"/>
                <a:cs typeface="Arial"/>
              </a:rPr>
              <a:t> </a:t>
            </a:r>
            <a:r>
              <a:rPr sz="1200" spc="-125" dirty="0">
                <a:latin typeface="Arial"/>
                <a:cs typeface="Arial"/>
              </a:rPr>
              <a:t>T</a:t>
            </a:r>
            <a:r>
              <a:rPr sz="1200" spc="-5" dirty="0">
                <a:latin typeface="Arial"/>
                <a:cs typeface="Arial"/>
              </a:rPr>
              <a:t>able)</a:t>
            </a:r>
            <a:endParaRPr sz="1200">
              <a:latin typeface="Arial"/>
              <a:cs typeface="Arial"/>
            </a:endParaRPr>
          </a:p>
        </p:txBody>
      </p:sp>
      <p:grpSp>
        <p:nvGrpSpPr>
          <p:cNvPr id="43" name="object 43"/>
          <p:cNvGrpSpPr/>
          <p:nvPr/>
        </p:nvGrpSpPr>
        <p:grpSpPr>
          <a:xfrm>
            <a:off x="3925633" y="4278629"/>
            <a:ext cx="4262120" cy="1517650"/>
            <a:chOff x="3925633" y="4278629"/>
            <a:chExt cx="4262120" cy="1517650"/>
          </a:xfrm>
        </p:grpSpPr>
        <p:sp>
          <p:nvSpPr>
            <p:cNvPr id="44" name="object 44"/>
            <p:cNvSpPr/>
            <p:nvPr/>
          </p:nvSpPr>
          <p:spPr>
            <a:xfrm>
              <a:off x="3930396" y="5123687"/>
              <a:ext cx="45720" cy="58419"/>
            </a:xfrm>
            <a:custGeom>
              <a:avLst/>
              <a:gdLst/>
              <a:ahLst/>
              <a:cxnLst/>
              <a:rect l="l" t="t" r="r" b="b"/>
              <a:pathLst>
                <a:path w="45720" h="58420">
                  <a:moveTo>
                    <a:pt x="22859" y="0"/>
                  </a:moveTo>
                  <a:lnTo>
                    <a:pt x="13983" y="2274"/>
                  </a:lnTo>
                  <a:lnTo>
                    <a:pt x="6715" y="8477"/>
                  </a:lnTo>
                  <a:lnTo>
                    <a:pt x="1803" y="17680"/>
                  </a:lnTo>
                  <a:lnTo>
                    <a:pt x="0" y="28956"/>
                  </a:lnTo>
                  <a:lnTo>
                    <a:pt x="1803" y="40231"/>
                  </a:lnTo>
                  <a:lnTo>
                    <a:pt x="6715" y="49434"/>
                  </a:lnTo>
                  <a:lnTo>
                    <a:pt x="13983" y="55637"/>
                  </a:lnTo>
                  <a:lnTo>
                    <a:pt x="22859" y="57912"/>
                  </a:lnTo>
                  <a:lnTo>
                    <a:pt x="31736" y="55637"/>
                  </a:lnTo>
                  <a:lnTo>
                    <a:pt x="39004" y="49434"/>
                  </a:lnTo>
                  <a:lnTo>
                    <a:pt x="43916" y="40231"/>
                  </a:lnTo>
                  <a:lnTo>
                    <a:pt x="45719" y="28956"/>
                  </a:lnTo>
                  <a:lnTo>
                    <a:pt x="43916" y="17680"/>
                  </a:lnTo>
                  <a:lnTo>
                    <a:pt x="39004" y="8477"/>
                  </a:lnTo>
                  <a:lnTo>
                    <a:pt x="31736" y="2274"/>
                  </a:lnTo>
                  <a:lnTo>
                    <a:pt x="22859" y="0"/>
                  </a:lnTo>
                  <a:close/>
                </a:path>
              </a:pathLst>
            </a:custGeom>
            <a:solidFill>
              <a:srgbClr val="000000"/>
            </a:solidFill>
          </p:spPr>
          <p:txBody>
            <a:bodyPr wrap="square" lIns="0" tIns="0" rIns="0" bIns="0" rtlCol="0"/>
            <a:lstStyle/>
            <a:p>
              <a:endParaRPr/>
            </a:p>
          </p:txBody>
        </p:sp>
        <p:sp>
          <p:nvSpPr>
            <p:cNvPr id="45" name="object 45"/>
            <p:cNvSpPr/>
            <p:nvPr/>
          </p:nvSpPr>
          <p:spPr>
            <a:xfrm>
              <a:off x="3930396" y="5123687"/>
              <a:ext cx="45720" cy="58419"/>
            </a:xfrm>
            <a:custGeom>
              <a:avLst/>
              <a:gdLst/>
              <a:ahLst/>
              <a:cxnLst/>
              <a:rect l="l" t="t" r="r" b="b"/>
              <a:pathLst>
                <a:path w="45720" h="58420">
                  <a:moveTo>
                    <a:pt x="0" y="28956"/>
                  </a:moveTo>
                  <a:lnTo>
                    <a:pt x="1803" y="17680"/>
                  </a:lnTo>
                  <a:lnTo>
                    <a:pt x="6715" y="8477"/>
                  </a:lnTo>
                  <a:lnTo>
                    <a:pt x="13983" y="2274"/>
                  </a:lnTo>
                  <a:lnTo>
                    <a:pt x="22859" y="0"/>
                  </a:lnTo>
                  <a:lnTo>
                    <a:pt x="31736" y="2274"/>
                  </a:lnTo>
                  <a:lnTo>
                    <a:pt x="39004" y="8477"/>
                  </a:lnTo>
                  <a:lnTo>
                    <a:pt x="43916" y="17680"/>
                  </a:lnTo>
                  <a:lnTo>
                    <a:pt x="45719" y="28956"/>
                  </a:lnTo>
                  <a:lnTo>
                    <a:pt x="43916" y="40231"/>
                  </a:lnTo>
                  <a:lnTo>
                    <a:pt x="39004" y="49434"/>
                  </a:lnTo>
                  <a:lnTo>
                    <a:pt x="31736" y="55637"/>
                  </a:lnTo>
                  <a:lnTo>
                    <a:pt x="22859" y="57912"/>
                  </a:lnTo>
                  <a:lnTo>
                    <a:pt x="13983" y="55637"/>
                  </a:lnTo>
                  <a:lnTo>
                    <a:pt x="6715" y="49434"/>
                  </a:lnTo>
                  <a:lnTo>
                    <a:pt x="1803" y="40231"/>
                  </a:lnTo>
                  <a:lnTo>
                    <a:pt x="0" y="28956"/>
                  </a:lnTo>
                  <a:close/>
                </a:path>
              </a:pathLst>
            </a:custGeom>
            <a:ln w="9144">
              <a:solidFill>
                <a:srgbClr val="000000"/>
              </a:solidFill>
            </a:ln>
          </p:spPr>
          <p:txBody>
            <a:bodyPr wrap="square" lIns="0" tIns="0" rIns="0" bIns="0" rtlCol="0"/>
            <a:lstStyle/>
            <a:p>
              <a:endParaRPr/>
            </a:p>
          </p:txBody>
        </p:sp>
        <p:sp>
          <p:nvSpPr>
            <p:cNvPr id="46" name="object 46"/>
            <p:cNvSpPr/>
            <p:nvPr/>
          </p:nvSpPr>
          <p:spPr>
            <a:xfrm>
              <a:off x="3944112" y="4278629"/>
              <a:ext cx="1359535" cy="902969"/>
            </a:xfrm>
            <a:custGeom>
              <a:avLst/>
              <a:gdLst/>
              <a:ahLst/>
              <a:cxnLst/>
              <a:rect l="l" t="t" r="r" b="b"/>
              <a:pathLst>
                <a:path w="1359535" h="902970">
                  <a:moveTo>
                    <a:pt x="172212" y="38100"/>
                  </a:moveTo>
                  <a:lnTo>
                    <a:pt x="152400" y="28194"/>
                  </a:lnTo>
                  <a:lnTo>
                    <a:pt x="96012" y="0"/>
                  </a:lnTo>
                  <a:lnTo>
                    <a:pt x="96012" y="28194"/>
                  </a:lnTo>
                  <a:lnTo>
                    <a:pt x="0" y="28194"/>
                  </a:lnTo>
                  <a:lnTo>
                    <a:pt x="0" y="846582"/>
                  </a:lnTo>
                  <a:lnTo>
                    <a:pt x="19812" y="846582"/>
                  </a:lnTo>
                  <a:lnTo>
                    <a:pt x="19812" y="48006"/>
                  </a:lnTo>
                  <a:lnTo>
                    <a:pt x="96012" y="48006"/>
                  </a:lnTo>
                  <a:lnTo>
                    <a:pt x="96012" y="76200"/>
                  </a:lnTo>
                  <a:lnTo>
                    <a:pt x="152400" y="48006"/>
                  </a:lnTo>
                  <a:lnTo>
                    <a:pt x="172212" y="38100"/>
                  </a:lnTo>
                  <a:close/>
                </a:path>
                <a:path w="1359535" h="902970">
                  <a:moveTo>
                    <a:pt x="1359408" y="874014"/>
                  </a:moveTo>
                  <a:lnTo>
                    <a:pt x="1357591" y="862749"/>
                  </a:lnTo>
                  <a:lnTo>
                    <a:pt x="1352689" y="853541"/>
                  </a:lnTo>
                  <a:lnTo>
                    <a:pt x="1345412" y="847344"/>
                  </a:lnTo>
                  <a:lnTo>
                    <a:pt x="1336548" y="845058"/>
                  </a:lnTo>
                  <a:lnTo>
                    <a:pt x="1327670" y="847344"/>
                  </a:lnTo>
                  <a:lnTo>
                    <a:pt x="1320393" y="853541"/>
                  </a:lnTo>
                  <a:lnTo>
                    <a:pt x="1315491" y="862749"/>
                  </a:lnTo>
                  <a:lnTo>
                    <a:pt x="1313688" y="874014"/>
                  </a:lnTo>
                  <a:lnTo>
                    <a:pt x="1315491" y="885291"/>
                  </a:lnTo>
                  <a:lnTo>
                    <a:pt x="1320393" y="894499"/>
                  </a:lnTo>
                  <a:lnTo>
                    <a:pt x="1327670" y="900696"/>
                  </a:lnTo>
                  <a:lnTo>
                    <a:pt x="1336548" y="902970"/>
                  </a:lnTo>
                  <a:lnTo>
                    <a:pt x="1345412" y="900696"/>
                  </a:lnTo>
                  <a:lnTo>
                    <a:pt x="1352689" y="894499"/>
                  </a:lnTo>
                  <a:lnTo>
                    <a:pt x="1357591" y="885291"/>
                  </a:lnTo>
                  <a:lnTo>
                    <a:pt x="1359408" y="874014"/>
                  </a:lnTo>
                  <a:close/>
                </a:path>
              </a:pathLst>
            </a:custGeom>
            <a:solidFill>
              <a:srgbClr val="000000"/>
            </a:solidFill>
          </p:spPr>
          <p:txBody>
            <a:bodyPr wrap="square" lIns="0" tIns="0" rIns="0" bIns="0" rtlCol="0"/>
            <a:lstStyle/>
            <a:p>
              <a:endParaRPr/>
            </a:p>
          </p:txBody>
        </p:sp>
        <p:sp>
          <p:nvSpPr>
            <p:cNvPr id="47" name="object 47"/>
            <p:cNvSpPr/>
            <p:nvPr/>
          </p:nvSpPr>
          <p:spPr>
            <a:xfrm>
              <a:off x="5257800" y="5123687"/>
              <a:ext cx="45720" cy="58419"/>
            </a:xfrm>
            <a:custGeom>
              <a:avLst/>
              <a:gdLst/>
              <a:ahLst/>
              <a:cxnLst/>
              <a:rect l="l" t="t" r="r" b="b"/>
              <a:pathLst>
                <a:path w="45720" h="58420">
                  <a:moveTo>
                    <a:pt x="0" y="28956"/>
                  </a:moveTo>
                  <a:lnTo>
                    <a:pt x="1803" y="17680"/>
                  </a:lnTo>
                  <a:lnTo>
                    <a:pt x="6715" y="8477"/>
                  </a:lnTo>
                  <a:lnTo>
                    <a:pt x="13983" y="2274"/>
                  </a:lnTo>
                  <a:lnTo>
                    <a:pt x="22860" y="0"/>
                  </a:lnTo>
                  <a:lnTo>
                    <a:pt x="31736" y="2274"/>
                  </a:lnTo>
                  <a:lnTo>
                    <a:pt x="39004" y="8477"/>
                  </a:lnTo>
                  <a:lnTo>
                    <a:pt x="43916" y="17680"/>
                  </a:lnTo>
                  <a:lnTo>
                    <a:pt x="45720" y="28956"/>
                  </a:lnTo>
                  <a:lnTo>
                    <a:pt x="43916" y="40231"/>
                  </a:lnTo>
                  <a:lnTo>
                    <a:pt x="39004" y="49434"/>
                  </a:lnTo>
                  <a:lnTo>
                    <a:pt x="31736" y="55637"/>
                  </a:lnTo>
                  <a:lnTo>
                    <a:pt x="22860" y="57912"/>
                  </a:lnTo>
                  <a:lnTo>
                    <a:pt x="13983" y="55637"/>
                  </a:lnTo>
                  <a:lnTo>
                    <a:pt x="6715" y="49434"/>
                  </a:lnTo>
                  <a:lnTo>
                    <a:pt x="1803" y="40231"/>
                  </a:lnTo>
                  <a:lnTo>
                    <a:pt x="0" y="28956"/>
                  </a:lnTo>
                  <a:close/>
                </a:path>
              </a:pathLst>
            </a:custGeom>
            <a:ln w="9144">
              <a:solidFill>
                <a:srgbClr val="000000"/>
              </a:solidFill>
            </a:ln>
          </p:spPr>
          <p:txBody>
            <a:bodyPr wrap="square" lIns="0" tIns="0" rIns="0" bIns="0" rtlCol="0"/>
            <a:lstStyle/>
            <a:p>
              <a:endParaRPr/>
            </a:p>
          </p:txBody>
        </p:sp>
        <p:sp>
          <p:nvSpPr>
            <p:cNvPr id="48" name="object 48"/>
            <p:cNvSpPr/>
            <p:nvPr/>
          </p:nvSpPr>
          <p:spPr>
            <a:xfrm>
              <a:off x="5183886" y="4316729"/>
              <a:ext cx="98425" cy="808990"/>
            </a:xfrm>
            <a:custGeom>
              <a:avLst/>
              <a:gdLst/>
              <a:ahLst/>
              <a:cxnLst/>
              <a:rect l="l" t="t" r="r" b="b"/>
              <a:pathLst>
                <a:path w="98425" h="808989">
                  <a:moveTo>
                    <a:pt x="0" y="0"/>
                  </a:moveTo>
                  <a:lnTo>
                    <a:pt x="98171" y="0"/>
                  </a:lnTo>
                  <a:lnTo>
                    <a:pt x="98171" y="808482"/>
                  </a:lnTo>
                </a:path>
              </a:pathLst>
            </a:custGeom>
            <a:ln w="19812">
              <a:solidFill>
                <a:srgbClr val="000000"/>
              </a:solidFill>
            </a:ln>
          </p:spPr>
          <p:txBody>
            <a:bodyPr wrap="square" lIns="0" tIns="0" rIns="0" bIns="0" rtlCol="0"/>
            <a:lstStyle/>
            <a:p>
              <a:endParaRPr/>
            </a:p>
          </p:txBody>
        </p:sp>
        <p:sp>
          <p:nvSpPr>
            <p:cNvPr id="49" name="object 49"/>
            <p:cNvSpPr/>
            <p:nvPr/>
          </p:nvSpPr>
          <p:spPr>
            <a:xfrm>
              <a:off x="7039356" y="5028437"/>
              <a:ext cx="200660" cy="707390"/>
            </a:xfrm>
            <a:custGeom>
              <a:avLst/>
              <a:gdLst/>
              <a:ahLst/>
              <a:cxnLst/>
              <a:rect l="l" t="t" r="r" b="b"/>
              <a:pathLst>
                <a:path w="200659" h="707389">
                  <a:moveTo>
                    <a:pt x="124205" y="28193"/>
                  </a:moveTo>
                  <a:lnTo>
                    <a:pt x="0" y="28193"/>
                  </a:lnTo>
                  <a:lnTo>
                    <a:pt x="0" y="706780"/>
                  </a:lnTo>
                  <a:lnTo>
                    <a:pt x="19812" y="706780"/>
                  </a:lnTo>
                  <a:lnTo>
                    <a:pt x="19812" y="48006"/>
                  </a:lnTo>
                  <a:lnTo>
                    <a:pt x="9905" y="48006"/>
                  </a:lnTo>
                  <a:lnTo>
                    <a:pt x="19812" y="38100"/>
                  </a:lnTo>
                  <a:lnTo>
                    <a:pt x="124205" y="38100"/>
                  </a:lnTo>
                  <a:lnTo>
                    <a:pt x="124205" y="28193"/>
                  </a:lnTo>
                  <a:close/>
                </a:path>
                <a:path w="200659" h="707389">
                  <a:moveTo>
                    <a:pt x="124205" y="0"/>
                  </a:moveTo>
                  <a:lnTo>
                    <a:pt x="124205" y="76200"/>
                  </a:lnTo>
                  <a:lnTo>
                    <a:pt x="180594" y="48006"/>
                  </a:lnTo>
                  <a:lnTo>
                    <a:pt x="136905" y="48006"/>
                  </a:lnTo>
                  <a:lnTo>
                    <a:pt x="136905" y="28193"/>
                  </a:lnTo>
                  <a:lnTo>
                    <a:pt x="180594" y="28193"/>
                  </a:lnTo>
                  <a:lnTo>
                    <a:pt x="124205" y="0"/>
                  </a:lnTo>
                  <a:close/>
                </a:path>
                <a:path w="200659" h="707389">
                  <a:moveTo>
                    <a:pt x="19812" y="38100"/>
                  </a:moveTo>
                  <a:lnTo>
                    <a:pt x="9905" y="48006"/>
                  </a:lnTo>
                  <a:lnTo>
                    <a:pt x="19812" y="48006"/>
                  </a:lnTo>
                  <a:lnTo>
                    <a:pt x="19812" y="38100"/>
                  </a:lnTo>
                  <a:close/>
                </a:path>
                <a:path w="200659" h="707389">
                  <a:moveTo>
                    <a:pt x="124205" y="38100"/>
                  </a:moveTo>
                  <a:lnTo>
                    <a:pt x="19812" y="38100"/>
                  </a:lnTo>
                  <a:lnTo>
                    <a:pt x="19812" y="48006"/>
                  </a:lnTo>
                  <a:lnTo>
                    <a:pt x="124205" y="48006"/>
                  </a:lnTo>
                  <a:lnTo>
                    <a:pt x="124205" y="38100"/>
                  </a:lnTo>
                  <a:close/>
                </a:path>
                <a:path w="200659" h="707389">
                  <a:moveTo>
                    <a:pt x="180594" y="28193"/>
                  </a:moveTo>
                  <a:lnTo>
                    <a:pt x="136905" y="28193"/>
                  </a:lnTo>
                  <a:lnTo>
                    <a:pt x="136905" y="48006"/>
                  </a:lnTo>
                  <a:lnTo>
                    <a:pt x="180594" y="48006"/>
                  </a:lnTo>
                  <a:lnTo>
                    <a:pt x="200405" y="38100"/>
                  </a:lnTo>
                  <a:lnTo>
                    <a:pt x="180594" y="28193"/>
                  </a:lnTo>
                  <a:close/>
                </a:path>
              </a:pathLst>
            </a:custGeom>
            <a:solidFill>
              <a:srgbClr val="000000"/>
            </a:solidFill>
          </p:spPr>
          <p:txBody>
            <a:bodyPr wrap="square" lIns="0" tIns="0" rIns="0" bIns="0" rtlCol="0"/>
            <a:lstStyle/>
            <a:p>
              <a:endParaRPr/>
            </a:p>
          </p:txBody>
        </p:sp>
        <p:sp>
          <p:nvSpPr>
            <p:cNvPr id="50" name="object 50"/>
            <p:cNvSpPr/>
            <p:nvPr/>
          </p:nvSpPr>
          <p:spPr>
            <a:xfrm>
              <a:off x="8001761" y="5066537"/>
              <a:ext cx="175260" cy="669290"/>
            </a:xfrm>
            <a:custGeom>
              <a:avLst/>
              <a:gdLst/>
              <a:ahLst/>
              <a:cxnLst/>
              <a:rect l="l" t="t" r="r" b="b"/>
              <a:pathLst>
                <a:path w="175259" h="669289">
                  <a:moveTo>
                    <a:pt x="0" y="0"/>
                  </a:moveTo>
                  <a:lnTo>
                    <a:pt x="175260" y="0"/>
                  </a:lnTo>
                  <a:lnTo>
                    <a:pt x="175260" y="668680"/>
                  </a:lnTo>
                </a:path>
              </a:pathLst>
            </a:custGeom>
            <a:ln w="19812">
              <a:solidFill>
                <a:srgbClr val="000000"/>
              </a:solidFill>
            </a:ln>
          </p:spPr>
          <p:txBody>
            <a:bodyPr wrap="square" lIns="0" tIns="0" rIns="0" bIns="0" rtlCol="0"/>
            <a:lstStyle/>
            <a:p>
              <a:endParaRPr/>
            </a:p>
          </p:txBody>
        </p:sp>
        <p:pic>
          <p:nvPicPr>
            <p:cNvPr id="51" name="object 51"/>
            <p:cNvPicPr/>
            <p:nvPr/>
          </p:nvPicPr>
          <p:blipFill>
            <a:blip r:embed="rId2" cstate="print"/>
            <a:stretch>
              <a:fillRect/>
            </a:stretch>
          </p:blipFill>
          <p:spPr>
            <a:xfrm>
              <a:off x="6848856" y="5682995"/>
              <a:ext cx="227075" cy="112775"/>
            </a:xfrm>
            <a:prstGeom prst="rect">
              <a:avLst/>
            </a:prstGeom>
          </p:spPr>
        </p:pic>
        <p:sp>
          <p:nvSpPr>
            <p:cNvPr id="52" name="object 52"/>
            <p:cNvSpPr/>
            <p:nvPr/>
          </p:nvSpPr>
          <p:spPr>
            <a:xfrm>
              <a:off x="7072122" y="5763005"/>
              <a:ext cx="1082040" cy="12700"/>
            </a:xfrm>
            <a:custGeom>
              <a:avLst/>
              <a:gdLst/>
              <a:ahLst/>
              <a:cxnLst/>
              <a:rect l="l" t="t" r="r" b="b"/>
              <a:pathLst>
                <a:path w="1082040" h="12700">
                  <a:moveTo>
                    <a:pt x="0" y="0"/>
                  </a:moveTo>
                  <a:lnTo>
                    <a:pt x="541020" y="0"/>
                  </a:lnTo>
                  <a:lnTo>
                    <a:pt x="541020" y="12700"/>
                  </a:lnTo>
                  <a:lnTo>
                    <a:pt x="1082039" y="12700"/>
                  </a:lnTo>
                </a:path>
              </a:pathLst>
            </a:custGeom>
            <a:ln w="19812">
              <a:solidFill>
                <a:srgbClr val="000000"/>
              </a:solidFill>
            </a:ln>
          </p:spPr>
          <p:txBody>
            <a:bodyPr wrap="square" lIns="0" tIns="0" rIns="0" bIns="0" rtlCol="0"/>
            <a:lstStyle/>
            <a:p>
              <a:endParaRPr/>
            </a:p>
          </p:txBody>
        </p:sp>
      </p:grpSp>
      <p:sp>
        <p:nvSpPr>
          <p:cNvPr id="53" name="object 53"/>
          <p:cNvSpPr txBox="1"/>
          <p:nvPr/>
        </p:nvSpPr>
        <p:spPr>
          <a:xfrm>
            <a:off x="4341114" y="5193919"/>
            <a:ext cx="17970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Arial"/>
                <a:cs typeface="Arial"/>
              </a:rPr>
              <a:t>H</a:t>
            </a:r>
            <a:r>
              <a:rPr sz="1000" spc="-10" dirty="0">
                <a:latin typeface="Arial"/>
                <a:cs typeface="Arial"/>
              </a:rPr>
              <a:t>i</a:t>
            </a:r>
            <a:r>
              <a:rPr sz="1000" spc="-5" dirty="0">
                <a:latin typeface="Arial"/>
                <a:cs typeface="Arial"/>
              </a:rPr>
              <a:t>t</a:t>
            </a:r>
            <a:endParaRPr sz="1000">
              <a:latin typeface="Arial"/>
              <a:cs typeface="Arial"/>
            </a:endParaRPr>
          </a:p>
        </p:txBody>
      </p:sp>
      <p:sp>
        <p:nvSpPr>
          <p:cNvPr id="54" name="object 54"/>
          <p:cNvSpPr txBox="1"/>
          <p:nvPr/>
        </p:nvSpPr>
        <p:spPr>
          <a:xfrm>
            <a:off x="3746798" y="4666895"/>
            <a:ext cx="167005" cy="285115"/>
          </a:xfrm>
          <a:prstGeom prst="rect">
            <a:avLst/>
          </a:prstGeom>
        </p:spPr>
        <p:txBody>
          <a:bodyPr vert="vert270" wrap="square" lIns="0" tIns="0" rIns="0" bIns="0" rtlCol="0">
            <a:spAutoFit/>
          </a:bodyPr>
          <a:lstStyle/>
          <a:p>
            <a:pPr marL="12700">
              <a:lnSpc>
                <a:spcPct val="100000"/>
              </a:lnSpc>
            </a:pPr>
            <a:r>
              <a:rPr sz="1000" dirty="0">
                <a:latin typeface="Arial"/>
                <a:cs typeface="Arial"/>
              </a:rPr>
              <a:t>M</a:t>
            </a:r>
            <a:r>
              <a:rPr sz="1000" spc="-10" dirty="0">
                <a:latin typeface="Arial"/>
                <a:cs typeface="Arial"/>
              </a:rPr>
              <a:t>i</a:t>
            </a:r>
            <a:r>
              <a:rPr sz="1000" spc="5" dirty="0">
                <a:latin typeface="Arial"/>
                <a:cs typeface="Arial"/>
              </a:rPr>
              <a:t>s</a:t>
            </a:r>
            <a:r>
              <a:rPr sz="1000" dirty="0">
                <a:latin typeface="Arial"/>
                <a:cs typeface="Arial"/>
              </a:rPr>
              <a:t>s</a:t>
            </a:r>
            <a:endParaRPr sz="1000">
              <a:latin typeface="Arial"/>
              <a:cs typeface="Arial"/>
            </a:endParaRPr>
          </a:p>
        </p:txBody>
      </p:sp>
      <p:sp>
        <p:nvSpPr>
          <p:cNvPr id="55" name="object 55"/>
          <p:cNvSpPr txBox="1"/>
          <p:nvPr/>
        </p:nvSpPr>
        <p:spPr>
          <a:xfrm>
            <a:off x="6872268" y="5120158"/>
            <a:ext cx="167005" cy="285115"/>
          </a:xfrm>
          <a:prstGeom prst="rect">
            <a:avLst/>
          </a:prstGeom>
        </p:spPr>
        <p:txBody>
          <a:bodyPr vert="vert270" wrap="square" lIns="0" tIns="0" rIns="0" bIns="0" rtlCol="0">
            <a:spAutoFit/>
          </a:bodyPr>
          <a:lstStyle/>
          <a:p>
            <a:pPr marL="12700">
              <a:lnSpc>
                <a:spcPct val="100000"/>
              </a:lnSpc>
            </a:pPr>
            <a:r>
              <a:rPr sz="1000" dirty="0">
                <a:latin typeface="Arial"/>
                <a:cs typeface="Arial"/>
              </a:rPr>
              <a:t>M</a:t>
            </a:r>
            <a:r>
              <a:rPr sz="1000" spc="-10" dirty="0">
                <a:latin typeface="Arial"/>
                <a:cs typeface="Arial"/>
              </a:rPr>
              <a:t>i</a:t>
            </a:r>
            <a:r>
              <a:rPr sz="1000" spc="5" dirty="0">
                <a:latin typeface="Arial"/>
                <a:cs typeface="Arial"/>
              </a:rPr>
              <a:t>s</a:t>
            </a:r>
            <a:r>
              <a:rPr sz="1000" dirty="0">
                <a:latin typeface="Arial"/>
                <a:cs typeface="Arial"/>
              </a:rPr>
              <a:t>s</a:t>
            </a:r>
            <a:endParaRPr sz="1000">
              <a:latin typeface="Arial"/>
              <a:cs typeface="Arial"/>
            </a:endParaRPr>
          </a:p>
        </p:txBody>
      </p:sp>
      <p:sp>
        <p:nvSpPr>
          <p:cNvPr id="56" name="object 56"/>
          <p:cNvSpPr txBox="1"/>
          <p:nvPr/>
        </p:nvSpPr>
        <p:spPr>
          <a:xfrm>
            <a:off x="7179691" y="5805627"/>
            <a:ext cx="17970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Arial"/>
                <a:cs typeface="Arial"/>
              </a:rPr>
              <a:t>H</a:t>
            </a:r>
            <a:r>
              <a:rPr sz="1000" spc="-10" dirty="0">
                <a:latin typeface="Arial"/>
                <a:cs typeface="Arial"/>
              </a:rPr>
              <a:t>i</a:t>
            </a:r>
            <a:r>
              <a:rPr sz="1000" spc="-5" dirty="0">
                <a:latin typeface="Arial"/>
                <a:cs typeface="Arial"/>
              </a:rPr>
              <a:t>t</a:t>
            </a:r>
            <a:endParaRPr sz="1000">
              <a:latin typeface="Arial"/>
              <a:cs typeface="Arial"/>
            </a:endParaRPr>
          </a:p>
        </p:txBody>
      </p:sp>
      <p:sp>
        <p:nvSpPr>
          <p:cNvPr id="57" name="object 57"/>
          <p:cNvSpPr/>
          <p:nvPr/>
        </p:nvSpPr>
        <p:spPr>
          <a:xfrm>
            <a:off x="447294" y="4607814"/>
            <a:ext cx="5497195" cy="1717675"/>
          </a:xfrm>
          <a:custGeom>
            <a:avLst/>
            <a:gdLst/>
            <a:ahLst/>
            <a:cxnLst/>
            <a:rect l="l" t="t" r="r" b="b"/>
            <a:pathLst>
              <a:path w="5497195" h="1717675">
                <a:moveTo>
                  <a:pt x="0" y="146812"/>
                </a:moveTo>
                <a:lnTo>
                  <a:pt x="7482" y="100380"/>
                </a:lnTo>
                <a:lnTo>
                  <a:pt x="28317" y="60076"/>
                </a:lnTo>
                <a:lnTo>
                  <a:pt x="60087" y="28305"/>
                </a:lnTo>
                <a:lnTo>
                  <a:pt x="100374" y="7477"/>
                </a:lnTo>
                <a:lnTo>
                  <a:pt x="146761" y="0"/>
                </a:lnTo>
                <a:lnTo>
                  <a:pt x="5350256" y="0"/>
                </a:lnTo>
                <a:lnTo>
                  <a:pt x="5396687" y="7477"/>
                </a:lnTo>
                <a:lnTo>
                  <a:pt x="5436991" y="28305"/>
                </a:lnTo>
                <a:lnTo>
                  <a:pt x="5468762" y="60076"/>
                </a:lnTo>
                <a:lnTo>
                  <a:pt x="5489590" y="100380"/>
                </a:lnTo>
                <a:lnTo>
                  <a:pt x="5497068" y="146812"/>
                </a:lnTo>
                <a:lnTo>
                  <a:pt x="5497068" y="1570786"/>
                </a:lnTo>
                <a:lnTo>
                  <a:pt x="5489590" y="1617173"/>
                </a:lnTo>
                <a:lnTo>
                  <a:pt x="5468762" y="1657460"/>
                </a:lnTo>
                <a:lnTo>
                  <a:pt x="5436991" y="1689230"/>
                </a:lnTo>
                <a:lnTo>
                  <a:pt x="5396687" y="1710065"/>
                </a:lnTo>
                <a:lnTo>
                  <a:pt x="5350256" y="1717548"/>
                </a:lnTo>
                <a:lnTo>
                  <a:pt x="146761" y="1717548"/>
                </a:lnTo>
                <a:lnTo>
                  <a:pt x="100374" y="1710065"/>
                </a:lnTo>
                <a:lnTo>
                  <a:pt x="60087" y="1689230"/>
                </a:lnTo>
                <a:lnTo>
                  <a:pt x="28317" y="1657460"/>
                </a:lnTo>
                <a:lnTo>
                  <a:pt x="7482" y="1617173"/>
                </a:lnTo>
                <a:lnTo>
                  <a:pt x="0" y="1570786"/>
                </a:lnTo>
                <a:lnTo>
                  <a:pt x="0" y="146812"/>
                </a:lnTo>
                <a:close/>
              </a:path>
            </a:pathLst>
          </a:custGeom>
          <a:ln w="25908">
            <a:solidFill>
              <a:srgbClr val="A1A1A1"/>
            </a:solidFill>
          </a:ln>
        </p:spPr>
        <p:txBody>
          <a:bodyPr wrap="square" lIns="0" tIns="0" rIns="0" bIns="0" rtlCol="0"/>
          <a:lstStyle/>
          <a:p>
            <a:endParaRPr/>
          </a:p>
        </p:txBody>
      </p:sp>
      <p:sp>
        <p:nvSpPr>
          <p:cNvPr id="58" name="object 58"/>
          <p:cNvSpPr txBox="1"/>
          <p:nvPr/>
        </p:nvSpPr>
        <p:spPr>
          <a:xfrm>
            <a:off x="649325" y="4672329"/>
            <a:ext cx="896619" cy="239395"/>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a:cs typeface="Arial"/>
              </a:rPr>
              <a:t>Processor</a:t>
            </a:r>
            <a:endParaRPr sz="1400">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 name="object 3">
            <a:extLst>
              <a:ext uri="{FF2B5EF4-FFF2-40B4-BE49-F238E27FC236}">
                <a16:creationId xmlns:a16="http://schemas.microsoft.com/office/drawing/2014/main" id="{36524BFD-8A63-4221-AA53-A666D4DCCB1D}"/>
              </a:ext>
            </a:extLst>
          </p:cNvPr>
          <p:cNvGrpSpPr/>
          <p:nvPr/>
        </p:nvGrpSpPr>
        <p:grpSpPr>
          <a:xfrm>
            <a:off x="860121" y="997586"/>
            <a:ext cx="8071484" cy="230504"/>
            <a:chOff x="731519" y="551688"/>
            <a:chExt cx="8071484" cy="230504"/>
          </a:xfrm>
        </p:grpSpPr>
        <p:pic>
          <p:nvPicPr>
            <p:cNvPr id="104" name="object 4">
              <a:extLst>
                <a:ext uri="{FF2B5EF4-FFF2-40B4-BE49-F238E27FC236}">
                  <a16:creationId xmlns:a16="http://schemas.microsoft.com/office/drawing/2014/main" id="{8A44C2C7-2A9C-439E-A68A-D75EB5FE620A}"/>
                </a:ext>
              </a:extLst>
            </p:cNvPr>
            <p:cNvPicPr/>
            <p:nvPr/>
          </p:nvPicPr>
          <p:blipFill>
            <a:blip r:embed="rId2" cstate="print"/>
            <a:stretch>
              <a:fillRect/>
            </a:stretch>
          </p:blipFill>
          <p:spPr>
            <a:xfrm>
              <a:off x="731519" y="551688"/>
              <a:ext cx="8071103" cy="230123"/>
            </a:xfrm>
            <a:prstGeom prst="rect">
              <a:avLst/>
            </a:prstGeom>
          </p:spPr>
        </p:pic>
        <p:sp>
          <p:nvSpPr>
            <p:cNvPr id="105" name="object 5">
              <a:extLst>
                <a:ext uri="{FF2B5EF4-FFF2-40B4-BE49-F238E27FC236}">
                  <a16:creationId xmlns:a16="http://schemas.microsoft.com/office/drawing/2014/main" id="{55526F89-5BF8-4FD0-BFCC-AEE7E4D79678}"/>
                </a:ext>
              </a:extLst>
            </p:cNvPr>
            <p:cNvSpPr/>
            <p:nvPr/>
          </p:nvSpPr>
          <p:spPr>
            <a:xfrm>
              <a:off x="837437" y="666750"/>
              <a:ext cx="7850505" cy="635"/>
            </a:xfrm>
            <a:custGeom>
              <a:avLst/>
              <a:gdLst/>
              <a:ahLst/>
              <a:cxnLst/>
              <a:rect l="l" t="t" r="r" b="b"/>
              <a:pathLst>
                <a:path w="7850505" h="634">
                  <a:moveTo>
                    <a:pt x="0" y="0"/>
                  </a:moveTo>
                  <a:lnTo>
                    <a:pt x="7849920" y="292"/>
                  </a:lnTo>
                </a:path>
              </a:pathLst>
            </a:custGeom>
            <a:ln w="19050">
              <a:solidFill>
                <a:srgbClr val="82FFFF"/>
              </a:solidFill>
            </a:ln>
          </p:spPr>
          <p:txBody>
            <a:bodyPr wrap="square" lIns="0" tIns="0" rIns="0" bIns="0" rtlCol="0"/>
            <a:lstStyle/>
            <a:p>
              <a:endParaRPr/>
            </a:p>
          </p:txBody>
        </p:sp>
      </p:grpSp>
      <p:sp>
        <p:nvSpPr>
          <p:cNvPr id="111" name="object 11">
            <a:extLst>
              <a:ext uri="{FF2B5EF4-FFF2-40B4-BE49-F238E27FC236}">
                <a16:creationId xmlns:a16="http://schemas.microsoft.com/office/drawing/2014/main" id="{CE19ECBE-410C-4C44-9DB2-A2A323028BD6}"/>
              </a:ext>
            </a:extLst>
          </p:cNvPr>
          <p:cNvSpPr txBox="1"/>
          <p:nvPr/>
        </p:nvSpPr>
        <p:spPr>
          <a:xfrm>
            <a:off x="1527323" y="1223279"/>
            <a:ext cx="6097905" cy="2115964"/>
          </a:xfrm>
          <a:prstGeom prst="rect">
            <a:avLst/>
          </a:prstGeom>
        </p:spPr>
        <p:txBody>
          <a:bodyPr vert="horz" wrap="square" lIns="0" tIns="88900" rIns="0" bIns="0" rtlCol="0">
            <a:spAutoFit/>
          </a:bodyPr>
          <a:lstStyle/>
          <a:p>
            <a:pPr marL="318770" indent="-306705">
              <a:lnSpc>
                <a:spcPct val="100000"/>
              </a:lnSpc>
              <a:spcBef>
                <a:spcPts val="700"/>
              </a:spcBef>
              <a:buClr>
                <a:srgbClr val="E3DDD2"/>
              </a:buClr>
              <a:buSzPct val="93750"/>
              <a:buFont typeface="Wingdings"/>
              <a:buChar char=""/>
              <a:tabLst>
                <a:tab pos="318770" algn="l"/>
                <a:tab pos="319405" algn="l"/>
              </a:tabLst>
            </a:pPr>
            <a:r>
              <a:rPr lang="zh-CN" altLang="en-US" sz="2400" dirty="0">
                <a:solidFill>
                  <a:srgbClr val="C00000"/>
                </a:solidFill>
                <a:ea typeface="微软雅黑" panose="020B0503020204020204" pitchFamily="34" charset="-122"/>
                <a:cs typeface="Calibri"/>
              </a:rPr>
              <a:t>第一步是查快表还是缓存</a:t>
            </a:r>
            <a:r>
              <a:rPr sz="2400" spc="-15" dirty="0">
                <a:solidFill>
                  <a:srgbClr val="C00000"/>
                </a:solidFill>
                <a:ea typeface="微软雅黑" panose="020B0503020204020204" pitchFamily="34" charset="-122"/>
                <a:cs typeface="Calibri"/>
              </a:rPr>
              <a:t>:</a:t>
            </a:r>
            <a:r>
              <a:rPr sz="2400" spc="-30" dirty="0">
                <a:solidFill>
                  <a:srgbClr val="C00000"/>
                </a:solidFill>
                <a:ea typeface="微软雅黑" panose="020B0503020204020204" pitchFamily="34" charset="-122"/>
                <a:cs typeface="Calibri"/>
              </a:rPr>
              <a:t> </a:t>
            </a:r>
            <a:r>
              <a:rPr sz="2400" dirty="0">
                <a:solidFill>
                  <a:srgbClr val="C00000"/>
                </a:solidFill>
                <a:ea typeface="微软雅黑" panose="020B0503020204020204" pitchFamily="34" charset="-122"/>
                <a:cs typeface="Calibri"/>
              </a:rPr>
              <a:t>Cache</a:t>
            </a:r>
            <a:r>
              <a:rPr sz="2400" spc="-20" dirty="0">
                <a:solidFill>
                  <a:srgbClr val="C00000"/>
                </a:solidFill>
                <a:ea typeface="微软雅黑" panose="020B0503020204020204" pitchFamily="34" charset="-122"/>
                <a:cs typeface="Calibri"/>
              </a:rPr>
              <a:t> </a:t>
            </a:r>
            <a:r>
              <a:rPr sz="2400" spc="-5" dirty="0">
                <a:solidFill>
                  <a:srgbClr val="C00000"/>
                </a:solidFill>
                <a:ea typeface="微软雅黑" panose="020B0503020204020204" pitchFamily="34" charset="-122"/>
                <a:cs typeface="Calibri"/>
              </a:rPr>
              <a:t>or</a:t>
            </a:r>
            <a:r>
              <a:rPr sz="2400" spc="-10" dirty="0">
                <a:solidFill>
                  <a:srgbClr val="C00000"/>
                </a:solidFill>
                <a:ea typeface="微软雅黑" panose="020B0503020204020204" pitchFamily="34" charset="-122"/>
                <a:cs typeface="Calibri"/>
              </a:rPr>
              <a:t> </a:t>
            </a:r>
            <a:r>
              <a:rPr sz="2400" spc="-5" dirty="0">
                <a:solidFill>
                  <a:srgbClr val="C00000"/>
                </a:solidFill>
                <a:ea typeface="微软雅黑" panose="020B0503020204020204" pitchFamily="34" charset="-122"/>
                <a:cs typeface="Calibri"/>
              </a:rPr>
              <a:t>TLB?</a:t>
            </a:r>
            <a:endParaRPr sz="2400" dirty="0">
              <a:solidFill>
                <a:srgbClr val="C00000"/>
              </a:solidFill>
              <a:ea typeface="微软雅黑" panose="020B0503020204020204" pitchFamily="34" charset="-122"/>
              <a:cs typeface="Calibri"/>
            </a:endParaRPr>
          </a:p>
          <a:p>
            <a:pPr marL="611505" lvl="1" indent="-255270">
              <a:lnSpc>
                <a:spcPct val="100000"/>
              </a:lnSpc>
              <a:spcBef>
                <a:spcPts val="355"/>
              </a:spcBef>
              <a:buSzPct val="90000"/>
              <a:buFont typeface="Wingdings"/>
              <a:buChar char=""/>
              <a:tabLst>
                <a:tab pos="611505" algn="l"/>
                <a:tab pos="612140" algn="l"/>
              </a:tabLst>
            </a:pPr>
            <a:r>
              <a:rPr lang="zh-CN" altLang="en-US" sz="3000" baseline="1388" dirty="0">
                <a:solidFill>
                  <a:srgbClr val="7030A0"/>
                </a:solidFill>
                <a:ea typeface="微软雅黑" panose="020B0503020204020204" pitchFamily="34" charset="-122"/>
                <a:cs typeface="Calibri"/>
              </a:rPr>
              <a:t>先查快表</a:t>
            </a:r>
            <a:r>
              <a:rPr sz="3000" spc="-7" baseline="1388" dirty="0">
                <a:solidFill>
                  <a:srgbClr val="7030A0"/>
                </a:solidFill>
                <a:ea typeface="微软雅黑" panose="020B0503020204020204" pitchFamily="34" charset="-122"/>
                <a:cs typeface="Calibri"/>
              </a:rPr>
              <a:t> TLB</a:t>
            </a:r>
            <a:r>
              <a:rPr sz="3000" spc="-15" baseline="1388" dirty="0">
                <a:solidFill>
                  <a:srgbClr val="7030A0"/>
                </a:solidFill>
                <a:ea typeface="微软雅黑" panose="020B0503020204020204" pitchFamily="34" charset="-122"/>
                <a:cs typeface="Calibri"/>
              </a:rPr>
              <a:t> </a:t>
            </a:r>
            <a:r>
              <a:rPr sz="3000" spc="-22" baseline="1388" dirty="0">
                <a:solidFill>
                  <a:srgbClr val="7030A0"/>
                </a:solidFill>
                <a:ea typeface="微软雅黑" panose="020B0503020204020204" pitchFamily="34" charset="-122"/>
                <a:cs typeface="Calibri"/>
              </a:rPr>
              <a:t>,</a:t>
            </a:r>
            <a:r>
              <a:rPr sz="3000" spc="30" baseline="1388" dirty="0">
                <a:solidFill>
                  <a:srgbClr val="7030A0"/>
                </a:solidFill>
                <a:ea typeface="微软雅黑" panose="020B0503020204020204" pitchFamily="34" charset="-122"/>
                <a:cs typeface="Calibri"/>
              </a:rPr>
              <a:t> </a:t>
            </a:r>
            <a:r>
              <a:rPr lang="zh-CN" altLang="en-US" sz="3000" spc="-7" baseline="1388" dirty="0">
                <a:solidFill>
                  <a:srgbClr val="7030A0"/>
                </a:solidFill>
                <a:ea typeface="微软雅黑" panose="020B0503020204020204" pitchFamily="34" charset="-122"/>
                <a:cs typeface="Calibri"/>
              </a:rPr>
              <a:t>缓存收到的是虚拟地址还是物理地址</a:t>
            </a:r>
            <a:r>
              <a:rPr sz="3000" spc="-112" baseline="1388" dirty="0">
                <a:solidFill>
                  <a:srgbClr val="7030A0"/>
                </a:solidFill>
                <a:ea typeface="微软雅黑" panose="020B0503020204020204" pitchFamily="34" charset="-122"/>
                <a:cs typeface="Calibri"/>
              </a:rPr>
              <a:t>?</a:t>
            </a:r>
            <a:r>
              <a:rPr sz="3000" spc="-292" baseline="1388" dirty="0">
                <a:solidFill>
                  <a:srgbClr val="7030A0"/>
                </a:solidFill>
                <a:ea typeface="微软雅黑" panose="020B0503020204020204" pitchFamily="34" charset="-122"/>
                <a:cs typeface="Calibri"/>
              </a:rPr>
              <a:t> </a:t>
            </a:r>
            <a:r>
              <a:rPr sz="2100" b="1" spc="-155" dirty="0">
                <a:solidFill>
                  <a:srgbClr val="FFC000"/>
                </a:solidFill>
                <a:ea typeface="微软雅黑" panose="020B0503020204020204" pitchFamily="34" charset="-122"/>
                <a:cs typeface="Arial"/>
              </a:rPr>
              <a:t>PA</a:t>
            </a:r>
            <a:endParaRPr lang="en-US" altLang="zh-CN" sz="2100" b="1" spc="-155" dirty="0">
              <a:solidFill>
                <a:srgbClr val="FFC000"/>
              </a:solidFill>
              <a:ea typeface="微软雅黑" panose="020B0503020204020204" pitchFamily="34" charset="-122"/>
              <a:cs typeface="Arial"/>
            </a:endParaRPr>
          </a:p>
          <a:p>
            <a:pPr marL="611505" lvl="1" indent="-255270">
              <a:spcBef>
                <a:spcPts val="355"/>
              </a:spcBef>
              <a:buSzPct val="90000"/>
              <a:buFont typeface="Wingdings"/>
              <a:buChar char=""/>
              <a:tabLst>
                <a:tab pos="611505" algn="l"/>
                <a:tab pos="612140" algn="l"/>
              </a:tabLst>
            </a:pPr>
            <a:r>
              <a:rPr lang="zh-CN" altLang="en-US" sz="3000" spc="-7" baseline="1388" dirty="0">
                <a:solidFill>
                  <a:srgbClr val="7030A0"/>
                </a:solidFill>
                <a:ea typeface="微软雅黑" panose="020B0503020204020204" pitchFamily="34" charset="-122"/>
                <a:cs typeface="Calibri"/>
              </a:rPr>
              <a:t>如果相应的页面不在物理内存中， 缓存中会存有所请求的数据吗</a:t>
            </a:r>
            <a:r>
              <a:rPr lang="en-US" altLang="zh-CN" sz="3000" spc="-7" baseline="1388" dirty="0">
                <a:solidFill>
                  <a:srgbClr val="7030A0"/>
                </a:solidFill>
                <a:ea typeface="微软雅黑" panose="020B0503020204020204" pitchFamily="34" charset="-122"/>
                <a:cs typeface="Calibri"/>
              </a:rPr>
              <a:t>?</a:t>
            </a:r>
            <a:r>
              <a:rPr lang="zh-CN" altLang="en-US" sz="3000" spc="-7" baseline="1388" dirty="0">
                <a:solidFill>
                  <a:srgbClr val="7030A0"/>
                </a:solidFill>
                <a:ea typeface="微软雅黑" panose="020B0503020204020204" pitchFamily="34" charset="-122"/>
                <a:cs typeface="Calibri"/>
              </a:rPr>
              <a:t> </a:t>
            </a:r>
            <a:r>
              <a:rPr lang="en-US" altLang="zh-CN" sz="4000" b="1" spc="-7" baseline="-5291" dirty="0">
                <a:solidFill>
                  <a:srgbClr val="FFC000"/>
                </a:solidFill>
                <a:ea typeface="微软雅黑" panose="020B0503020204020204" pitchFamily="34" charset="-122"/>
                <a:cs typeface="Arial"/>
              </a:rPr>
              <a:t>No</a:t>
            </a:r>
            <a:endParaRPr sz="2100" dirty="0">
              <a:ea typeface="微软雅黑" panose="020B0503020204020204" pitchFamily="34" charset="-122"/>
              <a:cs typeface="Arial"/>
            </a:endParaRPr>
          </a:p>
        </p:txBody>
      </p:sp>
      <p:sp>
        <p:nvSpPr>
          <p:cNvPr id="112" name="object 12">
            <a:extLst>
              <a:ext uri="{FF2B5EF4-FFF2-40B4-BE49-F238E27FC236}">
                <a16:creationId xmlns:a16="http://schemas.microsoft.com/office/drawing/2014/main" id="{25162FF8-667C-48C4-9641-37AB5061B68F}"/>
              </a:ext>
            </a:extLst>
          </p:cNvPr>
          <p:cNvSpPr txBox="1"/>
          <p:nvPr/>
        </p:nvSpPr>
        <p:spPr>
          <a:xfrm>
            <a:off x="4957162" y="3696052"/>
            <a:ext cx="822960" cy="490519"/>
          </a:xfrm>
          <a:prstGeom prst="rect">
            <a:avLst/>
          </a:prstGeom>
          <a:ln w="25400">
            <a:solidFill>
              <a:schemeClr val="accent5">
                <a:lumMod val="75000"/>
              </a:schemeClr>
            </a:solidFill>
          </a:ln>
        </p:spPr>
        <p:txBody>
          <a:bodyPr vert="horz" wrap="square" lIns="0" tIns="165735" rIns="0" bIns="0" rtlCol="0">
            <a:spAutoFit/>
          </a:bodyPr>
          <a:lstStyle/>
          <a:p>
            <a:pPr marL="82550">
              <a:lnSpc>
                <a:spcPct val="100000"/>
              </a:lnSpc>
              <a:spcBef>
                <a:spcPts val="1305"/>
              </a:spcBef>
            </a:pPr>
            <a:r>
              <a:rPr sz="2100" spc="-5" dirty="0">
                <a:solidFill>
                  <a:srgbClr val="7030A0"/>
                </a:solidFill>
                <a:latin typeface="Calibri"/>
                <a:cs typeface="Calibri"/>
              </a:rPr>
              <a:t>Cache</a:t>
            </a:r>
            <a:endParaRPr sz="2100" dirty="0">
              <a:solidFill>
                <a:srgbClr val="7030A0"/>
              </a:solidFill>
              <a:latin typeface="Calibri"/>
              <a:cs typeface="Calibri"/>
            </a:endParaRPr>
          </a:p>
        </p:txBody>
      </p:sp>
      <p:sp>
        <p:nvSpPr>
          <p:cNvPr id="113" name="object 13">
            <a:extLst>
              <a:ext uri="{FF2B5EF4-FFF2-40B4-BE49-F238E27FC236}">
                <a16:creationId xmlns:a16="http://schemas.microsoft.com/office/drawing/2014/main" id="{C47D16E9-4708-4621-83B2-2E711288B200}"/>
              </a:ext>
            </a:extLst>
          </p:cNvPr>
          <p:cNvSpPr txBox="1"/>
          <p:nvPr/>
        </p:nvSpPr>
        <p:spPr>
          <a:xfrm>
            <a:off x="3259540" y="3725777"/>
            <a:ext cx="266065" cy="299720"/>
          </a:xfrm>
          <a:prstGeom prst="rect">
            <a:avLst/>
          </a:prstGeom>
        </p:spPr>
        <p:txBody>
          <a:bodyPr vert="horz" wrap="square" lIns="0" tIns="12700" rIns="0" bIns="0" rtlCol="0">
            <a:spAutoFit/>
          </a:bodyPr>
          <a:lstStyle/>
          <a:p>
            <a:pPr marL="12700">
              <a:lnSpc>
                <a:spcPct val="100000"/>
              </a:lnSpc>
              <a:spcBef>
                <a:spcPts val="100"/>
              </a:spcBef>
            </a:pPr>
            <a:r>
              <a:rPr sz="1800" spc="-90" dirty="0">
                <a:solidFill>
                  <a:srgbClr val="D7E055"/>
                </a:solidFill>
                <a:latin typeface="Calibri"/>
                <a:cs typeface="Calibri"/>
              </a:rPr>
              <a:t>VA</a:t>
            </a:r>
            <a:endParaRPr sz="1800">
              <a:latin typeface="Calibri"/>
              <a:cs typeface="Calibri"/>
            </a:endParaRPr>
          </a:p>
        </p:txBody>
      </p:sp>
      <p:sp>
        <p:nvSpPr>
          <p:cNvPr id="114" name="object 14">
            <a:extLst>
              <a:ext uri="{FF2B5EF4-FFF2-40B4-BE49-F238E27FC236}">
                <a16:creationId xmlns:a16="http://schemas.microsoft.com/office/drawing/2014/main" id="{2F6CB2D6-A24B-4C22-9D80-94401685475E}"/>
              </a:ext>
            </a:extLst>
          </p:cNvPr>
          <p:cNvSpPr txBox="1"/>
          <p:nvPr/>
        </p:nvSpPr>
        <p:spPr>
          <a:xfrm>
            <a:off x="4571704" y="3725777"/>
            <a:ext cx="245745" cy="299720"/>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33F1E3"/>
                </a:solidFill>
                <a:latin typeface="Calibri"/>
                <a:cs typeface="Calibri"/>
              </a:rPr>
              <a:t>PA</a:t>
            </a:r>
            <a:endParaRPr sz="1800">
              <a:latin typeface="Calibri"/>
              <a:cs typeface="Calibri"/>
            </a:endParaRPr>
          </a:p>
        </p:txBody>
      </p:sp>
      <p:sp>
        <p:nvSpPr>
          <p:cNvPr id="115" name="object 15">
            <a:extLst>
              <a:ext uri="{FF2B5EF4-FFF2-40B4-BE49-F238E27FC236}">
                <a16:creationId xmlns:a16="http://schemas.microsoft.com/office/drawing/2014/main" id="{C0469E7A-C4D5-4C76-90D4-EE07CAFC7D31}"/>
              </a:ext>
            </a:extLst>
          </p:cNvPr>
          <p:cNvSpPr txBox="1"/>
          <p:nvPr/>
        </p:nvSpPr>
        <p:spPr>
          <a:xfrm>
            <a:off x="4812953" y="4267019"/>
            <a:ext cx="250190" cy="261610"/>
          </a:xfrm>
          <a:prstGeom prst="rect">
            <a:avLst/>
          </a:prstGeom>
        </p:spPr>
        <p:txBody>
          <a:bodyPr vert="horz" wrap="square" lIns="0" tIns="15240" rIns="0" bIns="0" rtlCol="0">
            <a:spAutoFit/>
          </a:bodyPr>
          <a:lstStyle/>
          <a:p>
            <a:pPr marL="12700">
              <a:lnSpc>
                <a:spcPct val="100000"/>
              </a:lnSpc>
              <a:spcBef>
                <a:spcPts val="120"/>
              </a:spcBef>
            </a:pPr>
            <a:r>
              <a:rPr sz="1600" spc="5" dirty="0">
                <a:solidFill>
                  <a:srgbClr val="7030A0"/>
                </a:solidFill>
                <a:latin typeface="Calibri"/>
                <a:cs typeface="Calibri"/>
              </a:rPr>
              <a:t>hit</a:t>
            </a:r>
            <a:endParaRPr sz="1600">
              <a:solidFill>
                <a:srgbClr val="7030A0"/>
              </a:solidFill>
              <a:latin typeface="Calibri"/>
              <a:cs typeface="Calibri"/>
            </a:endParaRPr>
          </a:p>
        </p:txBody>
      </p:sp>
      <p:sp>
        <p:nvSpPr>
          <p:cNvPr id="116" name="object 16">
            <a:extLst>
              <a:ext uri="{FF2B5EF4-FFF2-40B4-BE49-F238E27FC236}">
                <a16:creationId xmlns:a16="http://schemas.microsoft.com/office/drawing/2014/main" id="{91F16A2D-3B30-4EF9-B647-EBDEF7279112}"/>
              </a:ext>
            </a:extLst>
          </p:cNvPr>
          <p:cNvSpPr txBox="1"/>
          <p:nvPr/>
        </p:nvSpPr>
        <p:spPr>
          <a:xfrm>
            <a:off x="5786300" y="4097017"/>
            <a:ext cx="43370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7030A0"/>
                </a:solidFill>
                <a:latin typeface="Calibri"/>
                <a:cs typeface="Calibri"/>
              </a:rPr>
              <a:t>d</a:t>
            </a:r>
            <a:r>
              <a:rPr sz="1800" spc="-15" dirty="0">
                <a:solidFill>
                  <a:srgbClr val="7030A0"/>
                </a:solidFill>
                <a:latin typeface="Calibri"/>
                <a:cs typeface="Calibri"/>
              </a:rPr>
              <a:t>a</a:t>
            </a:r>
            <a:r>
              <a:rPr sz="1800" spc="-30" dirty="0">
                <a:solidFill>
                  <a:srgbClr val="7030A0"/>
                </a:solidFill>
                <a:latin typeface="Calibri"/>
                <a:cs typeface="Calibri"/>
              </a:rPr>
              <a:t>ta</a:t>
            </a:r>
            <a:endParaRPr sz="1800" dirty="0">
              <a:solidFill>
                <a:srgbClr val="7030A0"/>
              </a:solidFill>
              <a:latin typeface="Calibri"/>
              <a:cs typeface="Calibri"/>
            </a:endParaRPr>
          </a:p>
        </p:txBody>
      </p:sp>
      <p:sp>
        <p:nvSpPr>
          <p:cNvPr id="117" name="object 17">
            <a:extLst>
              <a:ext uri="{FF2B5EF4-FFF2-40B4-BE49-F238E27FC236}">
                <a16:creationId xmlns:a16="http://schemas.microsoft.com/office/drawing/2014/main" id="{5BE9B633-C70E-4EAD-A036-28B1289E9D9B}"/>
              </a:ext>
            </a:extLst>
          </p:cNvPr>
          <p:cNvSpPr txBox="1"/>
          <p:nvPr/>
        </p:nvSpPr>
        <p:spPr>
          <a:xfrm>
            <a:off x="4576276" y="3417313"/>
            <a:ext cx="1626870" cy="261610"/>
          </a:xfrm>
          <a:prstGeom prst="rect">
            <a:avLst/>
          </a:prstGeom>
        </p:spPr>
        <p:txBody>
          <a:bodyPr vert="horz" wrap="square" lIns="0" tIns="15240" rIns="0" bIns="0" rtlCol="0">
            <a:spAutoFit/>
          </a:bodyPr>
          <a:lstStyle/>
          <a:p>
            <a:pPr marL="12700">
              <a:lnSpc>
                <a:spcPct val="100000"/>
              </a:lnSpc>
              <a:spcBef>
                <a:spcPts val="120"/>
              </a:spcBef>
              <a:tabLst>
                <a:tab pos="1240790" algn="l"/>
              </a:tabLst>
            </a:pPr>
            <a:r>
              <a:rPr sz="1600" spc="5" dirty="0">
                <a:solidFill>
                  <a:srgbClr val="7030A0"/>
                </a:solidFill>
                <a:latin typeface="Calibri"/>
                <a:cs typeface="Calibri"/>
              </a:rPr>
              <a:t>hit</a:t>
            </a:r>
            <a:r>
              <a:rPr sz="1600" spc="5" dirty="0">
                <a:solidFill>
                  <a:srgbClr val="FFFFFF"/>
                </a:solidFill>
                <a:latin typeface="Calibri"/>
                <a:cs typeface="Calibri"/>
              </a:rPr>
              <a:t>	</a:t>
            </a:r>
            <a:r>
              <a:rPr sz="1600" spc="5" dirty="0">
                <a:solidFill>
                  <a:srgbClr val="7030A0"/>
                </a:solidFill>
                <a:latin typeface="Calibri"/>
                <a:cs typeface="Calibri"/>
              </a:rPr>
              <a:t>miss</a:t>
            </a:r>
            <a:endParaRPr sz="1600" dirty="0">
              <a:solidFill>
                <a:srgbClr val="7030A0"/>
              </a:solidFill>
              <a:latin typeface="Calibri"/>
              <a:cs typeface="Calibri"/>
            </a:endParaRPr>
          </a:p>
        </p:txBody>
      </p:sp>
      <p:grpSp>
        <p:nvGrpSpPr>
          <p:cNvPr id="118" name="object 18">
            <a:extLst>
              <a:ext uri="{FF2B5EF4-FFF2-40B4-BE49-F238E27FC236}">
                <a16:creationId xmlns:a16="http://schemas.microsoft.com/office/drawing/2014/main" id="{AB995B74-9D86-4A99-829E-300A6D7B01EB}"/>
              </a:ext>
            </a:extLst>
          </p:cNvPr>
          <p:cNvGrpSpPr/>
          <p:nvPr/>
        </p:nvGrpSpPr>
        <p:grpSpPr>
          <a:xfrm>
            <a:off x="3665262" y="4281184"/>
            <a:ext cx="85725" cy="342900"/>
            <a:chOff x="4438464" y="3342894"/>
            <a:chExt cx="85725" cy="342900"/>
          </a:xfrm>
        </p:grpSpPr>
        <p:sp>
          <p:nvSpPr>
            <p:cNvPr id="119" name="object 19">
              <a:extLst>
                <a:ext uri="{FF2B5EF4-FFF2-40B4-BE49-F238E27FC236}">
                  <a16:creationId xmlns:a16="http://schemas.microsoft.com/office/drawing/2014/main" id="{210656B3-D38E-464F-B62B-9348201A7499}"/>
                </a:ext>
              </a:extLst>
            </p:cNvPr>
            <p:cNvSpPr/>
            <p:nvPr/>
          </p:nvSpPr>
          <p:spPr>
            <a:xfrm>
              <a:off x="4481322" y="3342894"/>
              <a:ext cx="0" cy="271780"/>
            </a:xfrm>
            <a:custGeom>
              <a:avLst/>
              <a:gdLst/>
              <a:ahLst/>
              <a:cxnLst/>
              <a:rect l="l" t="t" r="r" b="b"/>
              <a:pathLst>
                <a:path h="271779">
                  <a:moveTo>
                    <a:pt x="0" y="0"/>
                  </a:moveTo>
                  <a:lnTo>
                    <a:pt x="0" y="271462"/>
                  </a:lnTo>
                </a:path>
              </a:pathLst>
            </a:custGeom>
            <a:ln w="28575">
              <a:solidFill>
                <a:srgbClr val="FFC000"/>
              </a:solidFill>
            </a:ln>
          </p:spPr>
          <p:txBody>
            <a:bodyPr wrap="square" lIns="0" tIns="0" rIns="0" bIns="0" rtlCol="0"/>
            <a:lstStyle/>
            <a:p>
              <a:endParaRPr/>
            </a:p>
          </p:txBody>
        </p:sp>
        <p:sp>
          <p:nvSpPr>
            <p:cNvPr id="120" name="object 20">
              <a:extLst>
                <a:ext uri="{FF2B5EF4-FFF2-40B4-BE49-F238E27FC236}">
                  <a16:creationId xmlns:a16="http://schemas.microsoft.com/office/drawing/2014/main" id="{B2F45DD6-9B65-4909-95A3-02509BC655A0}"/>
                </a:ext>
              </a:extLst>
            </p:cNvPr>
            <p:cNvSpPr/>
            <p:nvPr/>
          </p:nvSpPr>
          <p:spPr>
            <a:xfrm>
              <a:off x="4438464" y="3600070"/>
              <a:ext cx="85725" cy="85725"/>
            </a:xfrm>
            <a:custGeom>
              <a:avLst/>
              <a:gdLst/>
              <a:ahLst/>
              <a:cxnLst/>
              <a:rect l="l" t="t" r="r" b="b"/>
              <a:pathLst>
                <a:path w="85725" h="85725">
                  <a:moveTo>
                    <a:pt x="85725" y="0"/>
                  </a:moveTo>
                  <a:lnTo>
                    <a:pt x="0" y="0"/>
                  </a:lnTo>
                  <a:lnTo>
                    <a:pt x="42862" y="85725"/>
                  </a:lnTo>
                  <a:lnTo>
                    <a:pt x="85725" y="0"/>
                  </a:lnTo>
                  <a:close/>
                </a:path>
              </a:pathLst>
            </a:custGeom>
            <a:solidFill>
              <a:srgbClr val="FFC000"/>
            </a:solidFill>
          </p:spPr>
          <p:txBody>
            <a:bodyPr wrap="square" lIns="0" tIns="0" rIns="0" bIns="0" rtlCol="0"/>
            <a:lstStyle/>
            <a:p>
              <a:endParaRPr/>
            </a:p>
          </p:txBody>
        </p:sp>
      </p:grpSp>
      <p:sp>
        <p:nvSpPr>
          <p:cNvPr id="121" name="object 21">
            <a:extLst>
              <a:ext uri="{FF2B5EF4-FFF2-40B4-BE49-F238E27FC236}">
                <a16:creationId xmlns:a16="http://schemas.microsoft.com/office/drawing/2014/main" id="{9612C289-68C8-4DE9-B82C-BAB564EC16D3}"/>
              </a:ext>
            </a:extLst>
          </p:cNvPr>
          <p:cNvSpPr txBox="1"/>
          <p:nvPr/>
        </p:nvSpPr>
        <p:spPr>
          <a:xfrm>
            <a:off x="3850852" y="4252655"/>
            <a:ext cx="398780" cy="261610"/>
          </a:xfrm>
          <a:prstGeom prst="rect">
            <a:avLst/>
          </a:prstGeom>
        </p:spPr>
        <p:txBody>
          <a:bodyPr vert="horz" wrap="square" lIns="0" tIns="15240" rIns="0" bIns="0" rtlCol="0">
            <a:spAutoFit/>
          </a:bodyPr>
          <a:lstStyle/>
          <a:p>
            <a:pPr marL="12700">
              <a:lnSpc>
                <a:spcPct val="100000"/>
              </a:lnSpc>
              <a:spcBef>
                <a:spcPts val="120"/>
              </a:spcBef>
            </a:pPr>
            <a:r>
              <a:rPr sz="1600" spc="5" dirty="0">
                <a:solidFill>
                  <a:srgbClr val="7030A0"/>
                </a:solidFill>
                <a:latin typeface="Calibri"/>
                <a:cs typeface="Calibri"/>
              </a:rPr>
              <a:t>miss</a:t>
            </a:r>
            <a:endParaRPr sz="1600" dirty="0">
              <a:solidFill>
                <a:srgbClr val="7030A0"/>
              </a:solidFill>
              <a:latin typeface="Calibri"/>
              <a:cs typeface="Calibri"/>
            </a:endParaRPr>
          </a:p>
        </p:txBody>
      </p:sp>
      <p:sp>
        <p:nvSpPr>
          <p:cNvPr id="122" name="object 22">
            <a:extLst>
              <a:ext uri="{FF2B5EF4-FFF2-40B4-BE49-F238E27FC236}">
                <a16:creationId xmlns:a16="http://schemas.microsoft.com/office/drawing/2014/main" id="{66AC82CA-E6F6-495E-A26A-18936E4922AA}"/>
              </a:ext>
            </a:extLst>
          </p:cNvPr>
          <p:cNvSpPr txBox="1"/>
          <p:nvPr/>
        </p:nvSpPr>
        <p:spPr>
          <a:xfrm>
            <a:off x="2336520" y="3595384"/>
            <a:ext cx="822960" cy="1113766"/>
          </a:xfrm>
          <a:prstGeom prst="rect">
            <a:avLst/>
          </a:prstGeom>
          <a:ln w="28575">
            <a:solidFill>
              <a:schemeClr val="accent5">
                <a:lumMod val="75000"/>
              </a:schemeClr>
            </a:solidFill>
          </a:ln>
        </p:spPr>
        <p:txBody>
          <a:bodyPr vert="horz" wrap="square" lIns="0" tIns="234315" rIns="0" bIns="0" rtlCol="0">
            <a:spAutoFit/>
          </a:bodyPr>
          <a:lstStyle/>
          <a:p>
            <a:pPr marL="184785">
              <a:lnSpc>
                <a:spcPct val="100000"/>
              </a:lnSpc>
              <a:spcBef>
                <a:spcPts val="1845"/>
              </a:spcBef>
            </a:pPr>
            <a:r>
              <a:rPr sz="2100" spc="-5" dirty="0">
                <a:solidFill>
                  <a:srgbClr val="7030A0"/>
                </a:solidFill>
                <a:latin typeface="Calibri"/>
                <a:cs typeface="Calibri"/>
              </a:rPr>
              <a:t>CPU</a:t>
            </a:r>
            <a:endParaRPr lang="en-US" altLang="zh-CN" sz="2100" spc="-5" dirty="0">
              <a:solidFill>
                <a:srgbClr val="7030A0"/>
              </a:solidFill>
              <a:latin typeface="Calibri"/>
              <a:cs typeface="Calibri"/>
            </a:endParaRPr>
          </a:p>
          <a:p>
            <a:pPr marL="184785">
              <a:lnSpc>
                <a:spcPct val="100000"/>
              </a:lnSpc>
              <a:spcBef>
                <a:spcPts val="1845"/>
              </a:spcBef>
            </a:pPr>
            <a:endParaRPr sz="2100" dirty="0">
              <a:solidFill>
                <a:srgbClr val="7030A0"/>
              </a:solidFill>
              <a:latin typeface="Calibri"/>
              <a:cs typeface="Calibri"/>
            </a:endParaRPr>
          </a:p>
        </p:txBody>
      </p:sp>
      <p:sp>
        <p:nvSpPr>
          <p:cNvPr id="123" name="object 23">
            <a:extLst>
              <a:ext uri="{FF2B5EF4-FFF2-40B4-BE49-F238E27FC236}">
                <a16:creationId xmlns:a16="http://schemas.microsoft.com/office/drawing/2014/main" id="{6A929FCE-FCE2-4AE6-B76D-9115B1E4979B}"/>
              </a:ext>
            </a:extLst>
          </p:cNvPr>
          <p:cNvSpPr txBox="1"/>
          <p:nvPr/>
        </p:nvSpPr>
        <p:spPr>
          <a:xfrm>
            <a:off x="6245579" y="3595384"/>
            <a:ext cx="1097280" cy="691856"/>
          </a:xfrm>
          <a:prstGeom prst="rect">
            <a:avLst/>
          </a:prstGeom>
          <a:ln w="28575">
            <a:solidFill>
              <a:schemeClr val="accent5">
                <a:lumMod val="75000"/>
              </a:schemeClr>
            </a:solidFill>
          </a:ln>
        </p:spPr>
        <p:txBody>
          <a:bodyPr vert="horz" wrap="square" lIns="0" tIns="106045" rIns="0" bIns="0" rtlCol="0">
            <a:spAutoFit/>
          </a:bodyPr>
          <a:lstStyle/>
          <a:p>
            <a:pPr marL="127000" marR="123189" indent="168910">
              <a:lnSpc>
                <a:spcPct val="100000"/>
              </a:lnSpc>
              <a:spcBef>
                <a:spcPts val="835"/>
              </a:spcBef>
            </a:pPr>
            <a:r>
              <a:rPr sz="1900" spc="-5" dirty="0">
                <a:solidFill>
                  <a:srgbClr val="7030A0"/>
                </a:solidFill>
                <a:latin typeface="Calibri"/>
                <a:cs typeface="Calibri"/>
              </a:rPr>
              <a:t>Main </a:t>
            </a:r>
            <a:r>
              <a:rPr sz="1900" dirty="0">
                <a:solidFill>
                  <a:srgbClr val="7030A0"/>
                </a:solidFill>
                <a:latin typeface="Calibri"/>
                <a:cs typeface="Calibri"/>
              </a:rPr>
              <a:t> </a:t>
            </a:r>
            <a:r>
              <a:rPr sz="1900" spc="-10" dirty="0">
                <a:solidFill>
                  <a:srgbClr val="7030A0"/>
                </a:solidFill>
                <a:latin typeface="Calibri"/>
                <a:cs typeface="Calibri"/>
              </a:rPr>
              <a:t>M</a:t>
            </a:r>
            <a:r>
              <a:rPr sz="1900" spc="-5" dirty="0">
                <a:solidFill>
                  <a:srgbClr val="7030A0"/>
                </a:solidFill>
                <a:latin typeface="Calibri"/>
                <a:cs typeface="Calibri"/>
              </a:rPr>
              <a:t>e</a:t>
            </a:r>
            <a:r>
              <a:rPr sz="1900" spc="-10" dirty="0">
                <a:solidFill>
                  <a:srgbClr val="7030A0"/>
                </a:solidFill>
                <a:latin typeface="Calibri"/>
                <a:cs typeface="Calibri"/>
              </a:rPr>
              <a:t>mo</a:t>
            </a:r>
            <a:r>
              <a:rPr sz="1900" spc="5" dirty="0">
                <a:solidFill>
                  <a:srgbClr val="7030A0"/>
                </a:solidFill>
                <a:latin typeface="Calibri"/>
                <a:cs typeface="Calibri"/>
              </a:rPr>
              <a:t>r</a:t>
            </a:r>
            <a:r>
              <a:rPr sz="1900" spc="-5" dirty="0">
                <a:solidFill>
                  <a:srgbClr val="7030A0"/>
                </a:solidFill>
                <a:latin typeface="Calibri"/>
                <a:cs typeface="Calibri"/>
              </a:rPr>
              <a:t>y</a:t>
            </a:r>
            <a:endParaRPr sz="1900" dirty="0">
              <a:solidFill>
                <a:srgbClr val="7030A0"/>
              </a:solidFill>
              <a:latin typeface="Calibri"/>
              <a:cs typeface="Calibri"/>
            </a:endParaRPr>
          </a:p>
        </p:txBody>
      </p:sp>
      <p:sp>
        <p:nvSpPr>
          <p:cNvPr id="124" name="object 24">
            <a:extLst>
              <a:ext uri="{FF2B5EF4-FFF2-40B4-BE49-F238E27FC236}">
                <a16:creationId xmlns:a16="http://schemas.microsoft.com/office/drawing/2014/main" id="{90A148DC-73D4-48DA-B66E-9013D5680EA0}"/>
              </a:ext>
            </a:extLst>
          </p:cNvPr>
          <p:cNvSpPr txBox="1"/>
          <p:nvPr/>
        </p:nvSpPr>
        <p:spPr>
          <a:xfrm>
            <a:off x="3639539" y="3595384"/>
            <a:ext cx="822960" cy="685800"/>
          </a:xfrm>
          <a:prstGeom prst="rect">
            <a:avLst/>
          </a:prstGeom>
          <a:ln w="28575">
            <a:solidFill>
              <a:srgbClr val="FFC000"/>
            </a:solidFill>
          </a:ln>
        </p:spPr>
        <p:txBody>
          <a:bodyPr vert="horz" wrap="square" lIns="0" tIns="165735" rIns="0" bIns="0" rtlCol="0">
            <a:spAutoFit/>
          </a:bodyPr>
          <a:lstStyle/>
          <a:p>
            <a:pPr marL="217170">
              <a:lnSpc>
                <a:spcPct val="100000"/>
              </a:lnSpc>
              <a:spcBef>
                <a:spcPts val="1305"/>
              </a:spcBef>
            </a:pPr>
            <a:r>
              <a:rPr sz="2100" dirty="0">
                <a:solidFill>
                  <a:srgbClr val="FFC000"/>
                </a:solidFill>
                <a:latin typeface="Calibri"/>
                <a:cs typeface="Calibri"/>
              </a:rPr>
              <a:t>TLB</a:t>
            </a:r>
            <a:endParaRPr sz="2100">
              <a:latin typeface="Calibri"/>
              <a:cs typeface="Calibri"/>
            </a:endParaRPr>
          </a:p>
        </p:txBody>
      </p:sp>
      <p:sp>
        <p:nvSpPr>
          <p:cNvPr id="125" name="object 25">
            <a:extLst>
              <a:ext uri="{FF2B5EF4-FFF2-40B4-BE49-F238E27FC236}">
                <a16:creationId xmlns:a16="http://schemas.microsoft.com/office/drawing/2014/main" id="{9C07ABDA-126C-4D44-B584-D363D7D826DF}"/>
              </a:ext>
            </a:extLst>
          </p:cNvPr>
          <p:cNvSpPr txBox="1"/>
          <p:nvPr/>
        </p:nvSpPr>
        <p:spPr>
          <a:xfrm>
            <a:off x="3644112" y="4621036"/>
            <a:ext cx="822960" cy="685800"/>
          </a:xfrm>
          <a:prstGeom prst="rect">
            <a:avLst/>
          </a:prstGeom>
          <a:ln w="28575">
            <a:solidFill>
              <a:srgbClr val="FFC000"/>
            </a:solidFill>
          </a:ln>
        </p:spPr>
        <p:txBody>
          <a:bodyPr vert="horz" wrap="square" lIns="0" tIns="41275" rIns="0" bIns="0" rtlCol="0">
            <a:spAutoFit/>
          </a:bodyPr>
          <a:lstStyle/>
          <a:p>
            <a:pPr marL="125095" marR="120014" indent="27305">
              <a:lnSpc>
                <a:spcPts val="2270"/>
              </a:lnSpc>
              <a:spcBef>
                <a:spcPts val="325"/>
              </a:spcBef>
            </a:pPr>
            <a:r>
              <a:rPr sz="2100" spc="-20" dirty="0">
                <a:solidFill>
                  <a:srgbClr val="FFC000"/>
                </a:solidFill>
                <a:latin typeface="Calibri"/>
                <a:cs typeface="Calibri"/>
              </a:rPr>
              <a:t>Page </a:t>
            </a:r>
            <a:r>
              <a:rPr sz="2100" spc="-459" dirty="0">
                <a:solidFill>
                  <a:srgbClr val="FFC000"/>
                </a:solidFill>
                <a:latin typeface="Calibri"/>
                <a:cs typeface="Calibri"/>
              </a:rPr>
              <a:t> </a:t>
            </a:r>
            <a:r>
              <a:rPr sz="2100" spc="-175" dirty="0">
                <a:solidFill>
                  <a:srgbClr val="FFC000"/>
                </a:solidFill>
                <a:latin typeface="Calibri"/>
                <a:cs typeface="Calibri"/>
              </a:rPr>
              <a:t>T</a:t>
            </a:r>
            <a:r>
              <a:rPr sz="2100" dirty="0">
                <a:solidFill>
                  <a:srgbClr val="FFC000"/>
                </a:solidFill>
                <a:latin typeface="Calibri"/>
                <a:cs typeface="Calibri"/>
              </a:rPr>
              <a:t>ab</a:t>
            </a:r>
            <a:r>
              <a:rPr sz="2100" spc="-5" dirty="0">
                <a:solidFill>
                  <a:srgbClr val="FFC000"/>
                </a:solidFill>
                <a:latin typeface="Calibri"/>
                <a:cs typeface="Calibri"/>
              </a:rPr>
              <a:t>l</a:t>
            </a:r>
            <a:r>
              <a:rPr sz="2100" dirty="0">
                <a:solidFill>
                  <a:srgbClr val="FFC000"/>
                </a:solidFill>
                <a:latin typeface="Calibri"/>
                <a:cs typeface="Calibri"/>
              </a:rPr>
              <a:t>e</a:t>
            </a:r>
            <a:endParaRPr sz="2100" dirty="0">
              <a:latin typeface="Calibri"/>
              <a:cs typeface="Calibri"/>
            </a:endParaRPr>
          </a:p>
        </p:txBody>
      </p:sp>
      <p:grpSp>
        <p:nvGrpSpPr>
          <p:cNvPr id="126" name="object 26">
            <a:extLst>
              <a:ext uri="{FF2B5EF4-FFF2-40B4-BE49-F238E27FC236}">
                <a16:creationId xmlns:a16="http://schemas.microsoft.com/office/drawing/2014/main" id="{19B1049B-A561-4FFB-88F1-49DA59CD64E7}"/>
              </a:ext>
            </a:extLst>
          </p:cNvPr>
          <p:cNvGrpSpPr/>
          <p:nvPr/>
        </p:nvGrpSpPr>
        <p:grpSpPr>
          <a:xfrm>
            <a:off x="3159480" y="3689677"/>
            <a:ext cx="480059" cy="85725"/>
            <a:chOff x="3932682" y="2751387"/>
            <a:chExt cx="480059" cy="85725"/>
          </a:xfrm>
        </p:grpSpPr>
        <p:sp>
          <p:nvSpPr>
            <p:cNvPr id="127" name="object 27">
              <a:extLst>
                <a:ext uri="{FF2B5EF4-FFF2-40B4-BE49-F238E27FC236}">
                  <a16:creationId xmlns:a16="http://schemas.microsoft.com/office/drawing/2014/main" id="{E9A4B68C-C4E5-4F5E-9518-4DE69C371431}"/>
                </a:ext>
              </a:extLst>
            </p:cNvPr>
            <p:cNvSpPr/>
            <p:nvPr/>
          </p:nvSpPr>
          <p:spPr>
            <a:xfrm>
              <a:off x="3932682" y="2794253"/>
              <a:ext cx="408940" cy="0"/>
            </a:xfrm>
            <a:custGeom>
              <a:avLst/>
              <a:gdLst/>
              <a:ahLst/>
              <a:cxnLst/>
              <a:rect l="l" t="t" r="r" b="b"/>
              <a:pathLst>
                <a:path w="408939">
                  <a:moveTo>
                    <a:pt x="0" y="0"/>
                  </a:moveTo>
                  <a:lnTo>
                    <a:pt x="408622" y="0"/>
                  </a:lnTo>
                </a:path>
              </a:pathLst>
            </a:custGeom>
            <a:ln w="28575">
              <a:solidFill>
                <a:srgbClr val="D7E055"/>
              </a:solidFill>
            </a:ln>
          </p:spPr>
          <p:txBody>
            <a:bodyPr wrap="square" lIns="0" tIns="0" rIns="0" bIns="0" rtlCol="0"/>
            <a:lstStyle/>
            <a:p>
              <a:endParaRPr/>
            </a:p>
          </p:txBody>
        </p:sp>
        <p:sp>
          <p:nvSpPr>
            <p:cNvPr id="128" name="object 28">
              <a:extLst>
                <a:ext uri="{FF2B5EF4-FFF2-40B4-BE49-F238E27FC236}">
                  <a16:creationId xmlns:a16="http://schemas.microsoft.com/office/drawing/2014/main" id="{07B7C4A5-D1CC-4046-9B6C-33224A871B79}"/>
                </a:ext>
              </a:extLst>
            </p:cNvPr>
            <p:cNvSpPr/>
            <p:nvPr/>
          </p:nvSpPr>
          <p:spPr>
            <a:xfrm>
              <a:off x="4327019" y="2751387"/>
              <a:ext cx="85725" cy="85725"/>
            </a:xfrm>
            <a:custGeom>
              <a:avLst/>
              <a:gdLst/>
              <a:ahLst/>
              <a:cxnLst/>
              <a:rect l="l" t="t" r="r" b="b"/>
              <a:pathLst>
                <a:path w="85725" h="85725">
                  <a:moveTo>
                    <a:pt x="0" y="0"/>
                  </a:moveTo>
                  <a:lnTo>
                    <a:pt x="0" y="85725"/>
                  </a:lnTo>
                  <a:lnTo>
                    <a:pt x="85725" y="42862"/>
                  </a:lnTo>
                  <a:lnTo>
                    <a:pt x="0" y="0"/>
                  </a:lnTo>
                  <a:close/>
                </a:path>
              </a:pathLst>
            </a:custGeom>
            <a:solidFill>
              <a:srgbClr val="D7E055"/>
            </a:solidFill>
          </p:spPr>
          <p:txBody>
            <a:bodyPr wrap="square" lIns="0" tIns="0" rIns="0" bIns="0" rtlCol="0"/>
            <a:lstStyle/>
            <a:p>
              <a:endParaRPr/>
            </a:p>
          </p:txBody>
        </p:sp>
      </p:grpSp>
      <p:grpSp>
        <p:nvGrpSpPr>
          <p:cNvPr id="129" name="object 29">
            <a:extLst>
              <a:ext uri="{FF2B5EF4-FFF2-40B4-BE49-F238E27FC236}">
                <a16:creationId xmlns:a16="http://schemas.microsoft.com/office/drawing/2014/main" id="{3FEA433A-8BBC-440E-B0BA-42BBFE39B966}"/>
              </a:ext>
            </a:extLst>
          </p:cNvPr>
          <p:cNvGrpSpPr/>
          <p:nvPr/>
        </p:nvGrpSpPr>
        <p:grpSpPr>
          <a:xfrm>
            <a:off x="4462500" y="3689677"/>
            <a:ext cx="480059" cy="85725"/>
            <a:chOff x="5235702" y="2751387"/>
            <a:chExt cx="480059" cy="85725"/>
          </a:xfrm>
        </p:grpSpPr>
        <p:sp>
          <p:nvSpPr>
            <p:cNvPr id="130" name="object 30">
              <a:extLst>
                <a:ext uri="{FF2B5EF4-FFF2-40B4-BE49-F238E27FC236}">
                  <a16:creationId xmlns:a16="http://schemas.microsoft.com/office/drawing/2014/main" id="{FD12469A-E3F8-49F1-98B3-69FFD0DAC3BE}"/>
                </a:ext>
              </a:extLst>
            </p:cNvPr>
            <p:cNvSpPr/>
            <p:nvPr/>
          </p:nvSpPr>
          <p:spPr>
            <a:xfrm>
              <a:off x="5235702" y="2794253"/>
              <a:ext cx="408940" cy="0"/>
            </a:xfrm>
            <a:custGeom>
              <a:avLst/>
              <a:gdLst/>
              <a:ahLst/>
              <a:cxnLst/>
              <a:rect l="l" t="t" r="r" b="b"/>
              <a:pathLst>
                <a:path w="408939">
                  <a:moveTo>
                    <a:pt x="0" y="0"/>
                  </a:moveTo>
                  <a:lnTo>
                    <a:pt x="408622" y="0"/>
                  </a:lnTo>
                </a:path>
              </a:pathLst>
            </a:custGeom>
            <a:ln w="28575">
              <a:solidFill>
                <a:schemeClr val="accent5">
                  <a:lumMod val="75000"/>
                </a:schemeClr>
              </a:solidFill>
            </a:ln>
          </p:spPr>
          <p:txBody>
            <a:bodyPr wrap="square" lIns="0" tIns="0" rIns="0" bIns="0" rtlCol="0"/>
            <a:lstStyle/>
            <a:p>
              <a:endParaRPr/>
            </a:p>
          </p:txBody>
        </p:sp>
        <p:sp>
          <p:nvSpPr>
            <p:cNvPr id="131" name="object 31">
              <a:extLst>
                <a:ext uri="{FF2B5EF4-FFF2-40B4-BE49-F238E27FC236}">
                  <a16:creationId xmlns:a16="http://schemas.microsoft.com/office/drawing/2014/main" id="{3F785883-3414-49A6-B36A-92C9D6809FB2}"/>
                </a:ext>
              </a:extLst>
            </p:cNvPr>
            <p:cNvSpPr/>
            <p:nvPr/>
          </p:nvSpPr>
          <p:spPr>
            <a:xfrm>
              <a:off x="5630039" y="2751387"/>
              <a:ext cx="85725" cy="85725"/>
            </a:xfrm>
            <a:custGeom>
              <a:avLst/>
              <a:gdLst/>
              <a:ahLst/>
              <a:cxnLst/>
              <a:rect l="l" t="t" r="r" b="b"/>
              <a:pathLst>
                <a:path w="85725" h="85725">
                  <a:moveTo>
                    <a:pt x="0" y="0"/>
                  </a:moveTo>
                  <a:lnTo>
                    <a:pt x="0" y="85725"/>
                  </a:lnTo>
                  <a:lnTo>
                    <a:pt x="85725" y="42862"/>
                  </a:lnTo>
                  <a:lnTo>
                    <a:pt x="0" y="0"/>
                  </a:lnTo>
                  <a:close/>
                </a:path>
              </a:pathLst>
            </a:custGeom>
            <a:solidFill>
              <a:srgbClr val="FFFFFF"/>
            </a:solidFill>
            <a:ln>
              <a:solidFill>
                <a:schemeClr val="accent5">
                  <a:lumMod val="75000"/>
                </a:schemeClr>
              </a:solidFill>
            </a:ln>
          </p:spPr>
          <p:txBody>
            <a:bodyPr wrap="square" lIns="0" tIns="0" rIns="0" bIns="0" rtlCol="0"/>
            <a:lstStyle/>
            <a:p>
              <a:endParaRPr/>
            </a:p>
          </p:txBody>
        </p:sp>
      </p:grpSp>
      <p:grpSp>
        <p:nvGrpSpPr>
          <p:cNvPr id="132" name="object 32">
            <a:extLst>
              <a:ext uri="{FF2B5EF4-FFF2-40B4-BE49-F238E27FC236}">
                <a16:creationId xmlns:a16="http://schemas.microsoft.com/office/drawing/2014/main" id="{7A699396-C4AF-4215-9171-B53F1BDE8C40}"/>
              </a:ext>
            </a:extLst>
          </p:cNvPr>
          <p:cNvGrpSpPr/>
          <p:nvPr/>
        </p:nvGrpSpPr>
        <p:grpSpPr>
          <a:xfrm>
            <a:off x="4351062" y="4281186"/>
            <a:ext cx="85725" cy="342900"/>
            <a:chOff x="5124264" y="3342896"/>
            <a:chExt cx="85725" cy="342900"/>
          </a:xfrm>
        </p:grpSpPr>
        <p:sp>
          <p:nvSpPr>
            <p:cNvPr id="133" name="object 33">
              <a:extLst>
                <a:ext uri="{FF2B5EF4-FFF2-40B4-BE49-F238E27FC236}">
                  <a16:creationId xmlns:a16="http://schemas.microsoft.com/office/drawing/2014/main" id="{1F00D4AF-1410-4091-9864-96C2CF2BC80D}"/>
                </a:ext>
              </a:extLst>
            </p:cNvPr>
            <p:cNvSpPr/>
            <p:nvPr/>
          </p:nvSpPr>
          <p:spPr>
            <a:xfrm>
              <a:off x="5167122" y="3414331"/>
              <a:ext cx="0" cy="271780"/>
            </a:xfrm>
            <a:custGeom>
              <a:avLst/>
              <a:gdLst/>
              <a:ahLst/>
              <a:cxnLst/>
              <a:rect l="l" t="t" r="r" b="b"/>
              <a:pathLst>
                <a:path h="271779">
                  <a:moveTo>
                    <a:pt x="0" y="0"/>
                  </a:moveTo>
                  <a:lnTo>
                    <a:pt x="0" y="271462"/>
                  </a:lnTo>
                </a:path>
              </a:pathLst>
            </a:custGeom>
            <a:ln w="28575">
              <a:solidFill>
                <a:srgbClr val="FFC000"/>
              </a:solidFill>
            </a:ln>
          </p:spPr>
          <p:txBody>
            <a:bodyPr wrap="square" lIns="0" tIns="0" rIns="0" bIns="0" rtlCol="0"/>
            <a:lstStyle/>
            <a:p>
              <a:endParaRPr/>
            </a:p>
          </p:txBody>
        </p:sp>
        <p:sp>
          <p:nvSpPr>
            <p:cNvPr id="134" name="object 34">
              <a:extLst>
                <a:ext uri="{FF2B5EF4-FFF2-40B4-BE49-F238E27FC236}">
                  <a16:creationId xmlns:a16="http://schemas.microsoft.com/office/drawing/2014/main" id="{58DA9D07-84A4-4085-9E5B-990EAFCA0025}"/>
                </a:ext>
              </a:extLst>
            </p:cNvPr>
            <p:cNvSpPr/>
            <p:nvPr/>
          </p:nvSpPr>
          <p:spPr>
            <a:xfrm>
              <a:off x="5124264" y="3342896"/>
              <a:ext cx="85725" cy="85725"/>
            </a:xfrm>
            <a:custGeom>
              <a:avLst/>
              <a:gdLst/>
              <a:ahLst/>
              <a:cxnLst/>
              <a:rect l="l" t="t" r="r" b="b"/>
              <a:pathLst>
                <a:path w="85725" h="85725">
                  <a:moveTo>
                    <a:pt x="42862" y="0"/>
                  </a:moveTo>
                  <a:lnTo>
                    <a:pt x="0" y="85725"/>
                  </a:lnTo>
                  <a:lnTo>
                    <a:pt x="85725" y="85725"/>
                  </a:lnTo>
                  <a:lnTo>
                    <a:pt x="42862" y="0"/>
                  </a:lnTo>
                  <a:close/>
                </a:path>
              </a:pathLst>
            </a:custGeom>
            <a:solidFill>
              <a:srgbClr val="FFC000"/>
            </a:solidFill>
          </p:spPr>
          <p:txBody>
            <a:bodyPr wrap="square" lIns="0" tIns="0" rIns="0" bIns="0" rtlCol="0"/>
            <a:lstStyle/>
            <a:p>
              <a:endParaRPr/>
            </a:p>
          </p:txBody>
        </p:sp>
      </p:grpSp>
      <p:grpSp>
        <p:nvGrpSpPr>
          <p:cNvPr id="135" name="object 35">
            <a:extLst>
              <a:ext uri="{FF2B5EF4-FFF2-40B4-BE49-F238E27FC236}">
                <a16:creationId xmlns:a16="http://schemas.microsoft.com/office/drawing/2014/main" id="{9916BD14-1D04-4307-8E1A-B75D159192CD}"/>
              </a:ext>
            </a:extLst>
          </p:cNvPr>
          <p:cNvGrpSpPr/>
          <p:nvPr/>
        </p:nvGrpSpPr>
        <p:grpSpPr>
          <a:xfrm>
            <a:off x="5765519" y="3689677"/>
            <a:ext cx="480059" cy="85725"/>
            <a:chOff x="6538721" y="2751387"/>
            <a:chExt cx="480059" cy="85725"/>
          </a:xfrm>
        </p:grpSpPr>
        <p:sp>
          <p:nvSpPr>
            <p:cNvPr id="136" name="object 36">
              <a:extLst>
                <a:ext uri="{FF2B5EF4-FFF2-40B4-BE49-F238E27FC236}">
                  <a16:creationId xmlns:a16="http://schemas.microsoft.com/office/drawing/2014/main" id="{588A89CE-33DF-42E8-8DDC-AC262A544A13}"/>
                </a:ext>
              </a:extLst>
            </p:cNvPr>
            <p:cNvSpPr/>
            <p:nvPr/>
          </p:nvSpPr>
          <p:spPr>
            <a:xfrm>
              <a:off x="6538721" y="2794253"/>
              <a:ext cx="408940" cy="0"/>
            </a:xfrm>
            <a:custGeom>
              <a:avLst/>
              <a:gdLst/>
              <a:ahLst/>
              <a:cxnLst/>
              <a:rect l="l" t="t" r="r" b="b"/>
              <a:pathLst>
                <a:path w="408940">
                  <a:moveTo>
                    <a:pt x="0" y="0"/>
                  </a:moveTo>
                  <a:lnTo>
                    <a:pt x="408622" y="0"/>
                  </a:lnTo>
                </a:path>
              </a:pathLst>
            </a:custGeom>
            <a:ln w="28575">
              <a:solidFill>
                <a:schemeClr val="accent5">
                  <a:lumMod val="75000"/>
                </a:schemeClr>
              </a:solidFill>
            </a:ln>
          </p:spPr>
          <p:txBody>
            <a:bodyPr wrap="square" lIns="0" tIns="0" rIns="0" bIns="0" rtlCol="0"/>
            <a:lstStyle/>
            <a:p>
              <a:endParaRPr/>
            </a:p>
          </p:txBody>
        </p:sp>
        <p:sp>
          <p:nvSpPr>
            <p:cNvPr id="137" name="object 37">
              <a:extLst>
                <a:ext uri="{FF2B5EF4-FFF2-40B4-BE49-F238E27FC236}">
                  <a16:creationId xmlns:a16="http://schemas.microsoft.com/office/drawing/2014/main" id="{BA45D35E-E531-472D-AF30-82DADA03C04C}"/>
                </a:ext>
              </a:extLst>
            </p:cNvPr>
            <p:cNvSpPr/>
            <p:nvPr/>
          </p:nvSpPr>
          <p:spPr>
            <a:xfrm>
              <a:off x="6933059" y="2751387"/>
              <a:ext cx="85725" cy="85725"/>
            </a:xfrm>
            <a:custGeom>
              <a:avLst/>
              <a:gdLst/>
              <a:ahLst/>
              <a:cxnLst/>
              <a:rect l="l" t="t" r="r" b="b"/>
              <a:pathLst>
                <a:path w="85725" h="85725">
                  <a:moveTo>
                    <a:pt x="0" y="0"/>
                  </a:moveTo>
                  <a:lnTo>
                    <a:pt x="0" y="85725"/>
                  </a:lnTo>
                  <a:lnTo>
                    <a:pt x="85725" y="42862"/>
                  </a:lnTo>
                  <a:lnTo>
                    <a:pt x="0" y="0"/>
                  </a:lnTo>
                  <a:close/>
                </a:path>
              </a:pathLst>
            </a:custGeom>
            <a:solidFill>
              <a:srgbClr val="FFFFFF"/>
            </a:solidFill>
            <a:ln>
              <a:solidFill>
                <a:schemeClr val="accent5">
                  <a:lumMod val="75000"/>
                </a:schemeClr>
              </a:solidFill>
            </a:ln>
          </p:spPr>
          <p:txBody>
            <a:bodyPr wrap="square" lIns="0" tIns="0" rIns="0" bIns="0" rtlCol="0"/>
            <a:lstStyle/>
            <a:p>
              <a:endParaRPr/>
            </a:p>
          </p:txBody>
        </p:sp>
      </p:grpSp>
      <p:grpSp>
        <p:nvGrpSpPr>
          <p:cNvPr id="138" name="object 38">
            <a:extLst>
              <a:ext uri="{FF2B5EF4-FFF2-40B4-BE49-F238E27FC236}">
                <a16:creationId xmlns:a16="http://schemas.microsoft.com/office/drawing/2014/main" id="{4309A431-35F4-4CC3-9952-5D4AE3A33764}"/>
              </a:ext>
            </a:extLst>
          </p:cNvPr>
          <p:cNvGrpSpPr/>
          <p:nvPr/>
        </p:nvGrpSpPr>
        <p:grpSpPr>
          <a:xfrm>
            <a:off x="5765521" y="4101157"/>
            <a:ext cx="480059" cy="85725"/>
            <a:chOff x="6538723" y="3162867"/>
            <a:chExt cx="480059" cy="85725"/>
          </a:xfrm>
        </p:grpSpPr>
        <p:sp>
          <p:nvSpPr>
            <p:cNvPr id="139" name="object 39">
              <a:extLst>
                <a:ext uri="{FF2B5EF4-FFF2-40B4-BE49-F238E27FC236}">
                  <a16:creationId xmlns:a16="http://schemas.microsoft.com/office/drawing/2014/main" id="{55239B1A-EC26-40FB-A5E3-40A47C6BF3B9}"/>
                </a:ext>
              </a:extLst>
            </p:cNvPr>
            <p:cNvSpPr/>
            <p:nvPr/>
          </p:nvSpPr>
          <p:spPr>
            <a:xfrm>
              <a:off x="6610159" y="3205733"/>
              <a:ext cx="408940" cy="0"/>
            </a:xfrm>
            <a:custGeom>
              <a:avLst/>
              <a:gdLst/>
              <a:ahLst/>
              <a:cxnLst/>
              <a:rect l="l" t="t" r="r" b="b"/>
              <a:pathLst>
                <a:path w="408940">
                  <a:moveTo>
                    <a:pt x="0" y="0"/>
                  </a:moveTo>
                  <a:lnTo>
                    <a:pt x="408622" y="0"/>
                  </a:lnTo>
                </a:path>
              </a:pathLst>
            </a:custGeom>
            <a:ln w="28575">
              <a:solidFill>
                <a:schemeClr val="accent5">
                  <a:lumMod val="75000"/>
                </a:schemeClr>
              </a:solidFill>
            </a:ln>
          </p:spPr>
          <p:txBody>
            <a:bodyPr wrap="square" lIns="0" tIns="0" rIns="0" bIns="0" rtlCol="0"/>
            <a:lstStyle/>
            <a:p>
              <a:endParaRPr/>
            </a:p>
          </p:txBody>
        </p:sp>
        <p:sp>
          <p:nvSpPr>
            <p:cNvPr id="140" name="object 40">
              <a:extLst>
                <a:ext uri="{FF2B5EF4-FFF2-40B4-BE49-F238E27FC236}">
                  <a16:creationId xmlns:a16="http://schemas.microsoft.com/office/drawing/2014/main" id="{B3D2FA40-3287-4F29-AF19-B1446E5A146B}"/>
                </a:ext>
              </a:extLst>
            </p:cNvPr>
            <p:cNvSpPr/>
            <p:nvPr/>
          </p:nvSpPr>
          <p:spPr>
            <a:xfrm>
              <a:off x="6538723" y="3162867"/>
              <a:ext cx="85725" cy="85725"/>
            </a:xfrm>
            <a:custGeom>
              <a:avLst/>
              <a:gdLst/>
              <a:ahLst/>
              <a:cxnLst/>
              <a:rect l="l" t="t" r="r" b="b"/>
              <a:pathLst>
                <a:path w="85725" h="85725">
                  <a:moveTo>
                    <a:pt x="85725" y="0"/>
                  </a:moveTo>
                  <a:lnTo>
                    <a:pt x="0" y="42862"/>
                  </a:lnTo>
                  <a:lnTo>
                    <a:pt x="85725" y="85725"/>
                  </a:lnTo>
                  <a:lnTo>
                    <a:pt x="85725" y="0"/>
                  </a:lnTo>
                  <a:close/>
                </a:path>
              </a:pathLst>
            </a:custGeom>
            <a:solidFill>
              <a:srgbClr val="FFFFFF"/>
            </a:solidFill>
            <a:ln>
              <a:solidFill>
                <a:schemeClr val="accent5">
                  <a:lumMod val="75000"/>
                </a:schemeClr>
              </a:solidFill>
            </a:ln>
          </p:spPr>
          <p:txBody>
            <a:bodyPr wrap="square" lIns="0" tIns="0" rIns="0" bIns="0" rtlCol="0"/>
            <a:lstStyle/>
            <a:p>
              <a:endParaRPr/>
            </a:p>
          </p:txBody>
        </p:sp>
      </p:grpSp>
      <p:grpSp>
        <p:nvGrpSpPr>
          <p:cNvPr id="141" name="object 41">
            <a:extLst>
              <a:ext uri="{FF2B5EF4-FFF2-40B4-BE49-F238E27FC236}">
                <a16:creationId xmlns:a16="http://schemas.microsoft.com/office/drawing/2014/main" id="{CBE0A104-001C-4D63-94BE-A9B795C9AD26}"/>
              </a:ext>
            </a:extLst>
          </p:cNvPr>
          <p:cNvGrpSpPr/>
          <p:nvPr/>
        </p:nvGrpSpPr>
        <p:grpSpPr>
          <a:xfrm>
            <a:off x="3159477" y="4129736"/>
            <a:ext cx="1783080" cy="1331595"/>
            <a:chOff x="3932679" y="3191446"/>
            <a:chExt cx="1783080" cy="1331595"/>
          </a:xfrm>
        </p:grpSpPr>
        <p:sp>
          <p:nvSpPr>
            <p:cNvPr id="142" name="object 42">
              <a:extLst>
                <a:ext uri="{FF2B5EF4-FFF2-40B4-BE49-F238E27FC236}">
                  <a16:creationId xmlns:a16="http://schemas.microsoft.com/office/drawing/2014/main" id="{E557D218-0FF3-4E40-A524-1C2336B3F2AD}"/>
                </a:ext>
              </a:extLst>
            </p:cNvPr>
            <p:cNvSpPr/>
            <p:nvPr/>
          </p:nvSpPr>
          <p:spPr>
            <a:xfrm>
              <a:off x="5510021" y="3205733"/>
              <a:ext cx="205740" cy="0"/>
            </a:xfrm>
            <a:custGeom>
              <a:avLst/>
              <a:gdLst/>
              <a:ahLst/>
              <a:cxnLst/>
              <a:rect l="l" t="t" r="r" b="b"/>
              <a:pathLst>
                <a:path w="205739">
                  <a:moveTo>
                    <a:pt x="205739" y="0"/>
                  </a:moveTo>
                  <a:lnTo>
                    <a:pt x="0" y="0"/>
                  </a:lnTo>
                </a:path>
              </a:pathLst>
            </a:custGeom>
            <a:ln w="28575">
              <a:solidFill>
                <a:schemeClr val="accent5">
                  <a:lumMod val="75000"/>
                </a:schemeClr>
              </a:solidFill>
            </a:ln>
          </p:spPr>
          <p:txBody>
            <a:bodyPr wrap="square" lIns="0" tIns="0" rIns="0" bIns="0" rtlCol="0"/>
            <a:lstStyle/>
            <a:p>
              <a:endParaRPr/>
            </a:p>
          </p:txBody>
        </p:sp>
        <p:sp>
          <p:nvSpPr>
            <p:cNvPr id="143" name="object 43">
              <a:extLst>
                <a:ext uri="{FF2B5EF4-FFF2-40B4-BE49-F238E27FC236}">
                  <a16:creationId xmlns:a16="http://schemas.microsoft.com/office/drawing/2014/main" id="{9A877975-A90A-48BF-94F0-C33AFC5739A3}"/>
                </a:ext>
              </a:extLst>
            </p:cNvPr>
            <p:cNvSpPr/>
            <p:nvPr/>
          </p:nvSpPr>
          <p:spPr>
            <a:xfrm>
              <a:off x="5510021" y="3205733"/>
              <a:ext cx="0" cy="1303020"/>
            </a:xfrm>
            <a:custGeom>
              <a:avLst/>
              <a:gdLst/>
              <a:ahLst/>
              <a:cxnLst/>
              <a:rect l="l" t="t" r="r" b="b"/>
              <a:pathLst>
                <a:path h="1303020">
                  <a:moveTo>
                    <a:pt x="0" y="0"/>
                  </a:moveTo>
                  <a:lnTo>
                    <a:pt x="0" y="1303020"/>
                  </a:lnTo>
                </a:path>
              </a:pathLst>
            </a:custGeom>
            <a:ln w="28575">
              <a:solidFill>
                <a:schemeClr val="accent5">
                  <a:lumMod val="75000"/>
                </a:schemeClr>
              </a:solidFill>
            </a:ln>
          </p:spPr>
          <p:txBody>
            <a:bodyPr wrap="square" lIns="0" tIns="0" rIns="0" bIns="0" rtlCol="0"/>
            <a:lstStyle/>
            <a:p>
              <a:endParaRPr/>
            </a:p>
          </p:txBody>
        </p:sp>
        <p:sp>
          <p:nvSpPr>
            <p:cNvPr id="144" name="object 44">
              <a:extLst>
                <a:ext uri="{FF2B5EF4-FFF2-40B4-BE49-F238E27FC236}">
                  <a16:creationId xmlns:a16="http://schemas.microsoft.com/office/drawing/2014/main" id="{157359E6-B75B-4642-A17B-54EF08CAAD37}"/>
                </a:ext>
              </a:extLst>
            </p:cNvPr>
            <p:cNvSpPr/>
            <p:nvPr/>
          </p:nvSpPr>
          <p:spPr>
            <a:xfrm>
              <a:off x="4138421" y="4508753"/>
              <a:ext cx="1371600" cy="0"/>
            </a:xfrm>
            <a:custGeom>
              <a:avLst/>
              <a:gdLst/>
              <a:ahLst/>
              <a:cxnLst/>
              <a:rect l="l" t="t" r="r" b="b"/>
              <a:pathLst>
                <a:path w="1371600">
                  <a:moveTo>
                    <a:pt x="1371600" y="0"/>
                  </a:moveTo>
                  <a:lnTo>
                    <a:pt x="0" y="0"/>
                  </a:lnTo>
                </a:path>
              </a:pathLst>
            </a:custGeom>
            <a:ln w="28575">
              <a:solidFill>
                <a:schemeClr val="accent5">
                  <a:lumMod val="75000"/>
                </a:schemeClr>
              </a:solidFill>
            </a:ln>
          </p:spPr>
          <p:txBody>
            <a:bodyPr wrap="square" lIns="0" tIns="0" rIns="0" bIns="0" rtlCol="0"/>
            <a:lstStyle/>
            <a:p>
              <a:endParaRPr/>
            </a:p>
          </p:txBody>
        </p:sp>
        <p:sp>
          <p:nvSpPr>
            <p:cNvPr id="145" name="object 45">
              <a:extLst>
                <a:ext uri="{FF2B5EF4-FFF2-40B4-BE49-F238E27FC236}">
                  <a16:creationId xmlns:a16="http://schemas.microsoft.com/office/drawing/2014/main" id="{7D40FF11-9D75-4225-B75D-BE47EC51EE24}"/>
                </a:ext>
              </a:extLst>
            </p:cNvPr>
            <p:cNvSpPr/>
            <p:nvPr/>
          </p:nvSpPr>
          <p:spPr>
            <a:xfrm>
              <a:off x="4004119" y="3342893"/>
              <a:ext cx="134620" cy="1165860"/>
            </a:xfrm>
            <a:custGeom>
              <a:avLst/>
              <a:gdLst/>
              <a:ahLst/>
              <a:cxnLst/>
              <a:rect l="l" t="t" r="r" b="b"/>
              <a:pathLst>
                <a:path w="134620" h="1165860">
                  <a:moveTo>
                    <a:pt x="134302" y="0"/>
                  </a:moveTo>
                  <a:lnTo>
                    <a:pt x="134302" y="1165859"/>
                  </a:lnTo>
                </a:path>
                <a:path w="134620" h="1165860">
                  <a:moveTo>
                    <a:pt x="134302" y="0"/>
                  </a:moveTo>
                  <a:lnTo>
                    <a:pt x="0" y="0"/>
                  </a:lnTo>
                </a:path>
              </a:pathLst>
            </a:custGeom>
            <a:ln w="28575">
              <a:solidFill>
                <a:schemeClr val="accent5">
                  <a:lumMod val="75000"/>
                </a:schemeClr>
              </a:solidFill>
            </a:ln>
          </p:spPr>
          <p:txBody>
            <a:bodyPr wrap="square" lIns="0" tIns="0" rIns="0" bIns="0" rtlCol="0"/>
            <a:lstStyle/>
            <a:p>
              <a:endParaRPr/>
            </a:p>
          </p:txBody>
        </p:sp>
        <p:sp>
          <p:nvSpPr>
            <p:cNvPr id="146" name="object 46">
              <a:extLst>
                <a:ext uri="{FF2B5EF4-FFF2-40B4-BE49-F238E27FC236}">
                  <a16:creationId xmlns:a16="http://schemas.microsoft.com/office/drawing/2014/main" id="{143FBFBC-FC08-44E0-9071-8E808A6EE3B2}"/>
                </a:ext>
              </a:extLst>
            </p:cNvPr>
            <p:cNvSpPr/>
            <p:nvPr/>
          </p:nvSpPr>
          <p:spPr>
            <a:xfrm>
              <a:off x="3932679" y="3300027"/>
              <a:ext cx="85725" cy="85725"/>
            </a:xfrm>
            <a:custGeom>
              <a:avLst/>
              <a:gdLst/>
              <a:ahLst/>
              <a:cxnLst/>
              <a:rect l="l" t="t" r="r" b="b"/>
              <a:pathLst>
                <a:path w="85725" h="85725">
                  <a:moveTo>
                    <a:pt x="85725" y="0"/>
                  </a:moveTo>
                  <a:lnTo>
                    <a:pt x="0" y="42862"/>
                  </a:lnTo>
                  <a:lnTo>
                    <a:pt x="85725" y="85725"/>
                  </a:lnTo>
                  <a:lnTo>
                    <a:pt x="85725" y="0"/>
                  </a:lnTo>
                  <a:close/>
                </a:path>
              </a:pathLst>
            </a:custGeom>
            <a:solidFill>
              <a:srgbClr val="FFFFFF"/>
            </a:solidFill>
            <a:ln>
              <a:solidFill>
                <a:schemeClr val="accent5">
                  <a:lumMod val="75000"/>
                </a:schemeClr>
              </a:solidFill>
            </a:ln>
          </p:spPr>
          <p:txBody>
            <a:bodyPr wrap="square" lIns="0" tIns="0" rIns="0" bIns="0" rtlCol="0"/>
            <a:lstStyle/>
            <a:p>
              <a:endParaRPr/>
            </a:p>
          </p:txBody>
        </p:sp>
      </p:grpSp>
      <p:sp>
        <p:nvSpPr>
          <p:cNvPr id="147" name="object 47">
            <a:extLst>
              <a:ext uri="{FF2B5EF4-FFF2-40B4-BE49-F238E27FC236}">
                <a16:creationId xmlns:a16="http://schemas.microsoft.com/office/drawing/2014/main" id="{BCF38A5D-6846-4E85-9154-530F8A6C8631}"/>
              </a:ext>
            </a:extLst>
          </p:cNvPr>
          <p:cNvSpPr txBox="1"/>
          <p:nvPr/>
        </p:nvSpPr>
        <p:spPr>
          <a:xfrm>
            <a:off x="5363487" y="4650991"/>
            <a:ext cx="2499360" cy="566822"/>
          </a:xfrm>
          <a:prstGeom prst="rect">
            <a:avLst/>
          </a:prstGeom>
        </p:spPr>
        <p:txBody>
          <a:bodyPr vert="horz" wrap="square" lIns="0" tIns="12700" rIns="0" bIns="0" rtlCol="0">
            <a:spAutoFit/>
          </a:bodyPr>
          <a:lstStyle/>
          <a:p>
            <a:pPr marL="12700" marR="5080">
              <a:lnSpc>
                <a:spcPct val="100000"/>
              </a:lnSpc>
              <a:spcBef>
                <a:spcPts val="100"/>
              </a:spcBef>
            </a:pPr>
            <a:r>
              <a:rPr lang="zh-CN" altLang="en-US" sz="1800" spc="-5" dirty="0">
                <a:solidFill>
                  <a:srgbClr val="C00000"/>
                </a:solidFill>
                <a:latin typeface="微软雅黑" panose="020B0503020204020204" pitchFamily="34" charset="-122"/>
                <a:ea typeface="微软雅黑" panose="020B0503020204020204" pitchFamily="34" charset="-122"/>
                <a:cs typeface="Arial"/>
              </a:rPr>
              <a:t>注意这里是快表做地址变换，不是页表</a:t>
            </a:r>
            <a:endParaRPr sz="1800" dirty="0">
              <a:solidFill>
                <a:srgbClr val="C00000"/>
              </a:solidFill>
              <a:latin typeface="微软雅黑" panose="020B0503020204020204" pitchFamily="34" charset="-122"/>
              <a:ea typeface="微软雅黑" panose="020B0503020204020204" pitchFamily="34" charset="-122"/>
              <a:cs typeface="Arial"/>
            </a:endParaRPr>
          </a:p>
        </p:txBody>
      </p:sp>
      <p:sp>
        <p:nvSpPr>
          <p:cNvPr id="2" name="矩形 1">
            <a:extLst>
              <a:ext uri="{FF2B5EF4-FFF2-40B4-BE49-F238E27FC236}">
                <a16:creationId xmlns:a16="http://schemas.microsoft.com/office/drawing/2014/main" id="{88F9FD25-52C8-4631-94CB-37BB154C71FF}"/>
              </a:ext>
            </a:extLst>
          </p:cNvPr>
          <p:cNvSpPr/>
          <p:nvPr/>
        </p:nvSpPr>
        <p:spPr>
          <a:xfrm>
            <a:off x="1565549" y="382947"/>
            <a:ext cx="2840842" cy="584775"/>
          </a:xfrm>
          <a:prstGeom prst="rect">
            <a:avLst/>
          </a:prstGeom>
        </p:spPr>
        <p:txBody>
          <a:bodyPr wrap="none">
            <a:spAutoFit/>
          </a:bodyPr>
          <a:lstStyle/>
          <a:p>
            <a:r>
              <a:rPr lang="zh-CN" altLang="en-US" sz="3200" b="1" u="heavy" kern="0" dirty="0">
                <a:solidFill>
                  <a:srgbClr val="C00000"/>
                </a:solidFill>
                <a:latin typeface="微软雅黑" panose="020B0503020204020204" pitchFamily="34" charset="-122"/>
                <a:ea typeface="微软雅黑" panose="020B0503020204020204" pitchFamily="34" charset="-122"/>
                <a:cs typeface="Tahoma"/>
              </a:rPr>
              <a:t>快表放在哪里</a:t>
            </a:r>
            <a:r>
              <a:rPr lang="en-US" altLang="zh-CN" sz="3200" b="1" u="heavy" kern="0" dirty="0">
                <a:solidFill>
                  <a:srgbClr val="C00000"/>
                </a:solidFill>
                <a:latin typeface="微软雅黑" panose="020B0503020204020204" pitchFamily="34" charset="-122"/>
                <a:ea typeface="微软雅黑" panose="020B0503020204020204" pitchFamily="34" charset="-122"/>
                <a:cs typeface="Tahoma"/>
              </a:rPr>
              <a:t>?</a:t>
            </a:r>
            <a:endParaRPr lang="zh-CN" altLang="en-US" dirty="0"/>
          </a:p>
        </p:txBody>
      </p:sp>
    </p:spTree>
    <p:extLst>
      <p:ext uri="{BB962C8B-B14F-4D97-AF65-F5344CB8AC3E}">
        <p14:creationId xmlns:p14="http://schemas.microsoft.com/office/powerpoint/2010/main" val="17287288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4925" y="263206"/>
            <a:ext cx="6547355" cy="488916"/>
          </a:xfrm>
          <a:prstGeom prst="rect">
            <a:avLst/>
          </a:prstGeom>
        </p:spPr>
        <p:txBody>
          <a:bodyPr wrap="square" lIns="0" tIns="0" rIns="0" bIns="0">
            <a:spAutoFit/>
          </a:bodyPr>
          <a:lstStyle/>
          <a:p>
            <a:r>
              <a:rPr b="1" u="none" dirty="0">
                <a:solidFill>
                  <a:srgbClr val="C00000"/>
                </a:solidFill>
                <a:latin typeface="微软雅黑" panose="020B0503020204020204" pitchFamily="34" charset="-122"/>
                <a:ea typeface="微软雅黑" panose="020B0503020204020204" pitchFamily="34" charset="-122"/>
              </a:rPr>
              <a:t>Translation Lookaside Buffer</a:t>
            </a:r>
          </a:p>
        </p:txBody>
      </p:sp>
      <p:sp>
        <p:nvSpPr>
          <p:cNvPr id="3" name="object 3"/>
          <p:cNvSpPr txBox="1"/>
          <p:nvPr/>
        </p:nvSpPr>
        <p:spPr>
          <a:xfrm>
            <a:off x="683567" y="4055780"/>
            <a:ext cx="7988533" cy="1782347"/>
          </a:xfrm>
          <a:prstGeom prst="rect">
            <a:avLst/>
          </a:prstGeom>
        </p:spPr>
        <p:txBody>
          <a:bodyPr vert="horz" wrap="square" lIns="0" tIns="53340" rIns="0" bIns="0" rtlCol="0">
            <a:spAutoFit/>
          </a:bodyPr>
          <a:lstStyle/>
          <a:p>
            <a:pPr marL="12700">
              <a:lnSpc>
                <a:spcPct val="150000"/>
              </a:lnSpc>
              <a:spcBef>
                <a:spcPts val="325"/>
              </a:spcBef>
            </a:pPr>
            <a:r>
              <a:rPr sz="1800" b="1" spc="-55" dirty="0">
                <a:solidFill>
                  <a:srgbClr val="424242"/>
                </a:solidFill>
                <a:latin typeface="微软雅黑" panose="020B0503020204020204" pitchFamily="34" charset="-122"/>
                <a:ea typeface="微软雅黑" panose="020B0503020204020204" pitchFamily="34" charset="-122"/>
                <a:cs typeface="Trebuchet MS"/>
              </a:rPr>
              <a:t>Idea:</a:t>
            </a:r>
            <a:r>
              <a:rPr sz="1800" b="1" spc="-30" dirty="0">
                <a:solidFill>
                  <a:srgbClr val="424242"/>
                </a:solidFill>
                <a:latin typeface="微软雅黑" panose="020B0503020204020204" pitchFamily="34" charset="-122"/>
                <a:ea typeface="微软雅黑" panose="020B0503020204020204" pitchFamily="34" charset="-122"/>
                <a:cs typeface="Trebuchet MS"/>
              </a:rPr>
              <a:t> </a:t>
            </a:r>
            <a:r>
              <a:rPr lang="zh-CN" altLang="en-US" sz="1800" b="1" spc="-30" dirty="0">
                <a:solidFill>
                  <a:srgbClr val="424242"/>
                </a:solidFill>
                <a:latin typeface="微软雅黑" panose="020B0503020204020204" pitchFamily="34" charset="-122"/>
                <a:ea typeface="微软雅黑" panose="020B0503020204020204" pitchFamily="34" charset="-122"/>
                <a:cs typeface="Trebuchet MS"/>
              </a:rPr>
              <a:t>缓存地址映射需</a:t>
            </a:r>
            <a:r>
              <a:rPr sz="1800" dirty="0">
                <a:solidFill>
                  <a:srgbClr val="424242"/>
                </a:solidFill>
                <a:latin typeface="微软雅黑" panose="020B0503020204020204" pitchFamily="34" charset="-122"/>
                <a:ea typeface="微软雅黑" panose="020B0503020204020204" pitchFamily="34" charset="-122"/>
                <a:cs typeface="Trebuchet MS"/>
              </a:rPr>
              <a:t>10</a:t>
            </a:r>
            <a:r>
              <a:rPr sz="1800" spc="-30" dirty="0">
                <a:solidFill>
                  <a:srgbClr val="424242"/>
                </a:solidFill>
                <a:latin typeface="微软雅黑" panose="020B0503020204020204" pitchFamily="34" charset="-122"/>
                <a:ea typeface="微软雅黑" panose="020B0503020204020204" pitchFamily="34" charset="-122"/>
                <a:cs typeface="Trebuchet MS"/>
              </a:rPr>
              <a:t> </a:t>
            </a:r>
            <a:r>
              <a:rPr sz="1800" spc="100" dirty="0">
                <a:solidFill>
                  <a:srgbClr val="424242"/>
                </a:solidFill>
                <a:latin typeface="微软雅黑" panose="020B0503020204020204" pitchFamily="34" charset="-122"/>
                <a:ea typeface="微软雅黑" panose="020B0503020204020204" pitchFamily="34" charset="-122"/>
                <a:cs typeface="Trebuchet MS"/>
              </a:rPr>
              <a:t>ns</a:t>
            </a:r>
            <a:r>
              <a:rPr sz="1800" spc="-30" dirty="0">
                <a:solidFill>
                  <a:srgbClr val="424242"/>
                </a:solidFill>
                <a:latin typeface="微软雅黑" panose="020B0503020204020204" pitchFamily="34" charset="-122"/>
                <a:ea typeface="微软雅黑" panose="020B0503020204020204" pitchFamily="34" charset="-122"/>
                <a:cs typeface="Trebuchet MS"/>
              </a:rPr>
              <a:t> </a:t>
            </a:r>
            <a:r>
              <a:rPr sz="1800" spc="-75" dirty="0">
                <a:solidFill>
                  <a:srgbClr val="424242"/>
                </a:solidFill>
                <a:latin typeface="微软雅黑" panose="020B0503020204020204" pitchFamily="34" charset="-122"/>
                <a:ea typeface="微软雅黑" panose="020B0503020204020204" pitchFamily="34" charset="-122"/>
                <a:cs typeface="Trebuchet MS"/>
              </a:rPr>
              <a:t>hit</a:t>
            </a:r>
            <a:r>
              <a:rPr sz="1800" spc="-30" dirty="0">
                <a:solidFill>
                  <a:srgbClr val="424242"/>
                </a:solidFill>
                <a:latin typeface="微软雅黑" panose="020B0503020204020204" pitchFamily="34" charset="-122"/>
                <a:ea typeface="微软雅黑" panose="020B0503020204020204" pitchFamily="34" charset="-122"/>
                <a:cs typeface="Trebuchet MS"/>
              </a:rPr>
              <a:t> </a:t>
            </a:r>
            <a:r>
              <a:rPr sz="1800" spc="-10" dirty="0">
                <a:solidFill>
                  <a:srgbClr val="424242"/>
                </a:solidFill>
                <a:latin typeface="微软雅黑" panose="020B0503020204020204" pitchFamily="34" charset="-122"/>
                <a:ea typeface="微软雅黑" panose="020B0503020204020204" pitchFamily="34" charset="-122"/>
                <a:cs typeface="Trebuchet MS"/>
              </a:rPr>
              <a:t>time.</a:t>
            </a:r>
            <a:endParaRPr sz="1800" dirty="0">
              <a:latin typeface="微软雅黑" panose="020B0503020204020204" pitchFamily="34" charset="-122"/>
              <a:ea typeface="微软雅黑" panose="020B0503020204020204" pitchFamily="34" charset="-122"/>
              <a:cs typeface="Trebuchet MS"/>
            </a:endParaRPr>
          </a:p>
          <a:p>
            <a:pPr marL="469900" indent="-367030">
              <a:lnSpc>
                <a:spcPct val="150000"/>
              </a:lnSpc>
              <a:spcBef>
                <a:spcPts val="325"/>
              </a:spcBef>
              <a:buFont typeface="Arial"/>
              <a:buChar char="●"/>
              <a:tabLst>
                <a:tab pos="469265" algn="l"/>
                <a:tab pos="469900" algn="l"/>
              </a:tabLst>
            </a:pPr>
            <a:r>
              <a:rPr sz="1800" b="1" spc="65" dirty="0">
                <a:solidFill>
                  <a:srgbClr val="424242"/>
                </a:solidFill>
                <a:latin typeface="微软雅黑" panose="020B0503020204020204" pitchFamily="34" charset="-122"/>
                <a:ea typeface="微软雅黑" panose="020B0503020204020204" pitchFamily="34" charset="-122"/>
                <a:cs typeface="Trebuchet MS"/>
              </a:rPr>
              <a:t>VPN</a:t>
            </a:r>
            <a:r>
              <a:rPr sz="1800" b="1" spc="-70" dirty="0">
                <a:solidFill>
                  <a:srgbClr val="424242"/>
                </a:solidFill>
                <a:latin typeface="微软雅黑" panose="020B0503020204020204" pitchFamily="34" charset="-122"/>
                <a:ea typeface="微软雅黑" panose="020B0503020204020204" pitchFamily="34" charset="-122"/>
                <a:cs typeface="Trebuchet MS"/>
              </a:rPr>
              <a:t> </a:t>
            </a:r>
            <a:r>
              <a:rPr lang="zh-CN" altLang="en-US" sz="1800" b="1" spc="-70" dirty="0">
                <a:solidFill>
                  <a:srgbClr val="424242"/>
                </a:solidFill>
                <a:latin typeface="微软雅黑" panose="020B0503020204020204" pitchFamily="34" charset="-122"/>
                <a:ea typeface="微软雅黑" panose="020B0503020204020204" pitchFamily="34" charset="-122"/>
                <a:cs typeface="Trebuchet MS"/>
              </a:rPr>
              <a:t>作为缓存的标识</a:t>
            </a:r>
            <a:r>
              <a:rPr sz="1800" b="1" spc="-70" dirty="0">
                <a:solidFill>
                  <a:srgbClr val="424242"/>
                </a:solidFill>
                <a:latin typeface="微软雅黑" panose="020B0503020204020204" pitchFamily="34" charset="-122"/>
                <a:ea typeface="微软雅黑" panose="020B0503020204020204" pitchFamily="34" charset="-122"/>
                <a:cs typeface="Trebuchet MS"/>
              </a:rPr>
              <a:t> </a:t>
            </a:r>
            <a:r>
              <a:rPr sz="1800" b="1" spc="-80" dirty="0">
                <a:solidFill>
                  <a:srgbClr val="424242"/>
                </a:solidFill>
                <a:latin typeface="微软雅黑" panose="020B0503020204020204" pitchFamily="34" charset="-122"/>
                <a:ea typeface="微软雅黑" panose="020B0503020204020204" pitchFamily="34" charset="-122"/>
                <a:cs typeface="Trebuchet MS"/>
              </a:rPr>
              <a:t>tag</a:t>
            </a:r>
            <a:r>
              <a:rPr lang="zh-CN" altLang="en-US" sz="1800" b="1" spc="-80" dirty="0">
                <a:solidFill>
                  <a:srgbClr val="424242"/>
                </a:solidFill>
                <a:latin typeface="微软雅黑" panose="020B0503020204020204" pitchFamily="34" charset="-122"/>
                <a:ea typeface="微软雅黑" panose="020B0503020204020204" pitchFamily="34" charset="-122"/>
                <a:cs typeface="Trebuchet MS"/>
              </a:rPr>
              <a:t>（全相联）</a:t>
            </a:r>
            <a:r>
              <a:rPr sz="1800" spc="-80" dirty="0">
                <a:solidFill>
                  <a:srgbClr val="424242"/>
                </a:solidFill>
                <a:latin typeface="微软雅黑" panose="020B0503020204020204" pitchFamily="34" charset="-122"/>
                <a:ea typeface="微软雅黑" panose="020B0503020204020204" pitchFamily="34" charset="-122"/>
                <a:cs typeface="Trebuchet MS"/>
              </a:rPr>
              <a:t>,</a:t>
            </a:r>
            <a:r>
              <a:rPr sz="1800" spc="-70" dirty="0">
                <a:solidFill>
                  <a:srgbClr val="424242"/>
                </a:solidFill>
                <a:latin typeface="微软雅黑" panose="020B0503020204020204" pitchFamily="34" charset="-122"/>
                <a:ea typeface="微软雅黑" panose="020B0503020204020204" pitchFamily="34" charset="-122"/>
                <a:cs typeface="Trebuchet MS"/>
              </a:rPr>
              <a:t> </a:t>
            </a:r>
            <a:r>
              <a:rPr sz="1800" b="1" spc="85" dirty="0">
                <a:solidFill>
                  <a:srgbClr val="424242"/>
                </a:solidFill>
                <a:latin typeface="微软雅黑" panose="020B0503020204020204" pitchFamily="34" charset="-122"/>
                <a:ea typeface="微软雅黑" panose="020B0503020204020204" pitchFamily="34" charset="-122"/>
                <a:cs typeface="Trebuchet MS"/>
              </a:rPr>
              <a:t>PPN</a:t>
            </a:r>
            <a:r>
              <a:rPr sz="1800" b="1" spc="-65" dirty="0">
                <a:solidFill>
                  <a:srgbClr val="424242"/>
                </a:solidFill>
                <a:latin typeface="微软雅黑" panose="020B0503020204020204" pitchFamily="34" charset="-122"/>
                <a:ea typeface="微软雅黑" panose="020B0503020204020204" pitchFamily="34" charset="-122"/>
                <a:cs typeface="Trebuchet MS"/>
              </a:rPr>
              <a:t> </a:t>
            </a:r>
            <a:r>
              <a:rPr lang="zh-CN" altLang="en-US" sz="1800" b="1" spc="-65" dirty="0">
                <a:solidFill>
                  <a:srgbClr val="424242"/>
                </a:solidFill>
                <a:latin typeface="微软雅黑" panose="020B0503020204020204" pitchFamily="34" charset="-122"/>
                <a:ea typeface="微软雅黑" panose="020B0503020204020204" pitchFamily="34" charset="-122"/>
                <a:cs typeface="Trebuchet MS"/>
              </a:rPr>
              <a:t>是缓存数据项</a:t>
            </a:r>
            <a:r>
              <a:rPr lang="en-US" altLang="zh-CN" sz="1800" b="1" spc="-65" dirty="0">
                <a:solidFill>
                  <a:srgbClr val="424242"/>
                </a:solidFill>
                <a:latin typeface="微软雅黑" panose="020B0503020204020204" pitchFamily="34" charset="-122"/>
                <a:ea typeface="微软雅黑" panose="020B0503020204020204" pitchFamily="34" charset="-122"/>
                <a:cs typeface="Trebuchet MS"/>
              </a:rPr>
              <a:t>(</a:t>
            </a:r>
            <a:r>
              <a:rPr sz="1800" b="1" spc="-70" dirty="0">
                <a:solidFill>
                  <a:srgbClr val="424242"/>
                </a:solidFill>
                <a:latin typeface="微软雅黑" panose="020B0503020204020204" pitchFamily="34" charset="-122"/>
                <a:ea typeface="微软雅黑" panose="020B0503020204020204" pitchFamily="34" charset="-122"/>
                <a:cs typeface="Trebuchet MS"/>
              </a:rPr>
              <a:t> </a:t>
            </a:r>
            <a:r>
              <a:rPr sz="1800" b="1" spc="-25" dirty="0">
                <a:solidFill>
                  <a:srgbClr val="424242"/>
                </a:solidFill>
                <a:latin typeface="微软雅黑" panose="020B0503020204020204" pitchFamily="34" charset="-122"/>
                <a:ea typeface="微软雅黑" panose="020B0503020204020204" pitchFamily="34" charset="-122"/>
                <a:cs typeface="Trebuchet MS"/>
              </a:rPr>
              <a:t>cache</a:t>
            </a:r>
            <a:r>
              <a:rPr sz="1800" b="1" spc="-75" dirty="0">
                <a:solidFill>
                  <a:srgbClr val="424242"/>
                </a:solidFill>
                <a:latin typeface="微软雅黑" panose="020B0503020204020204" pitchFamily="34" charset="-122"/>
                <a:ea typeface="微软雅黑" panose="020B0503020204020204" pitchFamily="34" charset="-122"/>
                <a:cs typeface="Trebuchet MS"/>
              </a:rPr>
              <a:t> </a:t>
            </a:r>
            <a:r>
              <a:rPr sz="1800" b="1" spc="-10" dirty="0">
                <a:solidFill>
                  <a:srgbClr val="424242"/>
                </a:solidFill>
                <a:latin typeface="微软雅黑" panose="020B0503020204020204" pitchFamily="34" charset="-122"/>
                <a:ea typeface="微软雅黑" panose="020B0503020204020204" pitchFamily="34" charset="-122"/>
                <a:cs typeface="Trebuchet MS"/>
              </a:rPr>
              <a:t>block</a:t>
            </a:r>
            <a:r>
              <a:rPr lang="en-US" altLang="zh-CN" sz="1800" b="1" spc="-10" dirty="0">
                <a:solidFill>
                  <a:srgbClr val="424242"/>
                </a:solidFill>
                <a:latin typeface="微软雅黑" panose="020B0503020204020204" pitchFamily="34" charset="-122"/>
                <a:ea typeface="微软雅黑" panose="020B0503020204020204" pitchFamily="34" charset="-122"/>
                <a:cs typeface="Trebuchet MS"/>
              </a:rPr>
              <a:t>)</a:t>
            </a:r>
            <a:endParaRPr sz="1800" dirty="0">
              <a:latin typeface="微软雅黑" panose="020B0503020204020204" pitchFamily="34" charset="-122"/>
              <a:ea typeface="微软雅黑" panose="020B0503020204020204" pitchFamily="34" charset="-122"/>
              <a:cs typeface="Trebuchet MS"/>
            </a:endParaRPr>
          </a:p>
          <a:p>
            <a:pPr marL="469900" indent="-367030">
              <a:lnSpc>
                <a:spcPct val="150000"/>
              </a:lnSpc>
              <a:spcBef>
                <a:spcPts val="325"/>
              </a:spcBef>
              <a:buFont typeface="Arial"/>
              <a:buChar char="●"/>
              <a:tabLst>
                <a:tab pos="469265" algn="l"/>
                <a:tab pos="469900" algn="l"/>
              </a:tabLst>
            </a:pPr>
            <a:r>
              <a:rPr lang="zh-CN" altLang="en-US" dirty="0">
                <a:solidFill>
                  <a:srgbClr val="424242"/>
                </a:solidFill>
                <a:latin typeface="微软雅黑" panose="020B0503020204020204" pitchFamily="34" charset="-122"/>
                <a:ea typeface="微软雅黑" panose="020B0503020204020204" pitchFamily="34" charset="-122"/>
                <a:cs typeface="Trebuchet MS"/>
              </a:rPr>
              <a:t>高关联度</a:t>
            </a:r>
            <a:r>
              <a:rPr sz="1800" spc="-65" dirty="0">
                <a:solidFill>
                  <a:srgbClr val="424242"/>
                </a:solidFill>
                <a:latin typeface="微软雅黑" panose="020B0503020204020204" pitchFamily="34" charset="-122"/>
                <a:ea typeface="微软雅黑" panose="020B0503020204020204" pitchFamily="34" charset="-122"/>
                <a:cs typeface="Trebuchet MS"/>
              </a:rPr>
              <a:t> </a:t>
            </a:r>
            <a:r>
              <a:rPr sz="1800" spc="-35" dirty="0">
                <a:solidFill>
                  <a:srgbClr val="424242"/>
                </a:solidFill>
                <a:latin typeface="微软雅黑" panose="020B0503020204020204" pitchFamily="34" charset="-122"/>
                <a:ea typeface="微软雅黑" panose="020B0503020204020204" pitchFamily="34" charset="-122"/>
                <a:cs typeface="Trebuchet MS"/>
              </a:rPr>
              <a:t>(4-</a:t>
            </a:r>
            <a:r>
              <a:rPr sz="1800" spc="-50" dirty="0">
                <a:solidFill>
                  <a:srgbClr val="424242"/>
                </a:solidFill>
                <a:latin typeface="微软雅黑" panose="020B0503020204020204" pitchFamily="34" charset="-122"/>
                <a:ea typeface="微软雅黑" panose="020B0503020204020204" pitchFamily="34" charset="-122"/>
                <a:cs typeface="Trebuchet MS"/>
              </a:rPr>
              <a:t>way</a:t>
            </a:r>
            <a:r>
              <a:rPr sz="1800" spc="-70" dirty="0">
                <a:solidFill>
                  <a:srgbClr val="424242"/>
                </a:solidFill>
                <a:latin typeface="微软雅黑" panose="020B0503020204020204" pitchFamily="34" charset="-122"/>
                <a:ea typeface="微软雅黑" panose="020B0503020204020204" pitchFamily="34" charset="-122"/>
                <a:cs typeface="Trebuchet MS"/>
              </a:rPr>
              <a:t> </a:t>
            </a:r>
            <a:r>
              <a:rPr lang="zh-CN" altLang="en-US" spc="-10" dirty="0">
                <a:solidFill>
                  <a:srgbClr val="424242"/>
                </a:solidFill>
                <a:latin typeface="微软雅黑" panose="020B0503020204020204" pitchFamily="34" charset="-122"/>
                <a:ea typeface="微软雅黑" panose="020B0503020204020204" pitchFamily="34" charset="-122"/>
                <a:cs typeface="Trebuchet MS"/>
              </a:rPr>
              <a:t>或</a:t>
            </a:r>
            <a:r>
              <a:rPr sz="1800" spc="-70" dirty="0">
                <a:solidFill>
                  <a:srgbClr val="424242"/>
                </a:solidFill>
                <a:latin typeface="微软雅黑" panose="020B0503020204020204" pitchFamily="34" charset="-122"/>
                <a:ea typeface="微软雅黑" panose="020B0503020204020204" pitchFamily="34" charset="-122"/>
                <a:cs typeface="Trebuchet MS"/>
              </a:rPr>
              <a:t> </a:t>
            </a:r>
            <a:r>
              <a:rPr lang="zh-CN" altLang="en-US" sz="1800" spc="-70" dirty="0">
                <a:solidFill>
                  <a:srgbClr val="424242"/>
                </a:solidFill>
                <a:latin typeface="微软雅黑" panose="020B0503020204020204" pitchFamily="34" charset="-122"/>
                <a:ea typeface="微软雅黑" panose="020B0503020204020204" pitchFamily="34" charset="-122"/>
                <a:cs typeface="Trebuchet MS"/>
              </a:rPr>
              <a:t>全相联</a:t>
            </a:r>
            <a:r>
              <a:rPr sz="1800" spc="-30" dirty="0">
                <a:solidFill>
                  <a:srgbClr val="424242"/>
                </a:solidFill>
                <a:latin typeface="微软雅黑" panose="020B0503020204020204" pitchFamily="34" charset="-122"/>
                <a:ea typeface="微软雅黑" panose="020B0503020204020204" pitchFamily="34" charset="-122"/>
                <a:cs typeface="Trebuchet MS"/>
              </a:rPr>
              <a:t>:</a:t>
            </a:r>
            <a:r>
              <a:rPr sz="1800" spc="-65" dirty="0">
                <a:solidFill>
                  <a:srgbClr val="424242"/>
                </a:solidFill>
                <a:latin typeface="微软雅黑" panose="020B0503020204020204" pitchFamily="34" charset="-122"/>
                <a:ea typeface="微软雅黑" panose="020B0503020204020204" pitchFamily="34" charset="-122"/>
                <a:cs typeface="Trebuchet MS"/>
              </a:rPr>
              <a:t> </a:t>
            </a:r>
            <a:r>
              <a:rPr sz="1800" spc="-10" dirty="0">
                <a:solidFill>
                  <a:srgbClr val="424242"/>
                </a:solidFill>
                <a:latin typeface="微软雅黑" panose="020B0503020204020204" pitchFamily="34" charset="-122"/>
                <a:ea typeface="微软雅黑" panose="020B0503020204020204" pitchFamily="34" charset="-122"/>
                <a:cs typeface="Trebuchet MS"/>
              </a:rPr>
              <a:t>low</a:t>
            </a:r>
            <a:r>
              <a:rPr sz="1800" spc="-70" dirty="0">
                <a:solidFill>
                  <a:srgbClr val="424242"/>
                </a:solidFill>
                <a:latin typeface="微软雅黑" panose="020B0503020204020204" pitchFamily="34" charset="-122"/>
                <a:ea typeface="微软雅黑" panose="020B0503020204020204" pitchFamily="34" charset="-122"/>
                <a:cs typeface="Trebuchet MS"/>
              </a:rPr>
              <a:t> </a:t>
            </a:r>
            <a:r>
              <a:rPr sz="1800" spc="90" dirty="0">
                <a:solidFill>
                  <a:srgbClr val="424242"/>
                </a:solidFill>
                <a:latin typeface="微软雅黑" panose="020B0503020204020204" pitchFamily="34" charset="-122"/>
                <a:ea typeface="微软雅黑" panose="020B0503020204020204" pitchFamily="34" charset="-122"/>
                <a:cs typeface="Trebuchet MS"/>
              </a:rPr>
              <a:t>miss</a:t>
            </a:r>
            <a:r>
              <a:rPr sz="1800" spc="-70" dirty="0">
                <a:solidFill>
                  <a:srgbClr val="424242"/>
                </a:solidFill>
                <a:latin typeface="微软雅黑" panose="020B0503020204020204" pitchFamily="34" charset="-122"/>
                <a:ea typeface="微软雅黑" panose="020B0503020204020204" pitchFamily="34" charset="-122"/>
                <a:cs typeface="Trebuchet MS"/>
              </a:rPr>
              <a:t> </a:t>
            </a:r>
            <a:r>
              <a:rPr sz="1800" spc="-10" dirty="0">
                <a:solidFill>
                  <a:srgbClr val="424242"/>
                </a:solidFill>
                <a:latin typeface="微软雅黑" panose="020B0503020204020204" pitchFamily="34" charset="-122"/>
                <a:ea typeface="微软雅黑" panose="020B0503020204020204" pitchFamily="34" charset="-122"/>
                <a:cs typeface="Trebuchet MS"/>
              </a:rPr>
              <a:t>rate)</a:t>
            </a:r>
            <a:endParaRPr sz="1800" dirty="0">
              <a:latin typeface="微软雅黑" panose="020B0503020204020204" pitchFamily="34" charset="-122"/>
              <a:ea typeface="微软雅黑" panose="020B0503020204020204" pitchFamily="34" charset="-122"/>
              <a:cs typeface="Trebuchet MS"/>
            </a:endParaRPr>
          </a:p>
          <a:p>
            <a:pPr marL="469900" indent="-367030">
              <a:lnSpc>
                <a:spcPct val="150000"/>
              </a:lnSpc>
              <a:spcBef>
                <a:spcPts val="325"/>
              </a:spcBef>
              <a:buFont typeface="Arial"/>
              <a:buChar char="●"/>
              <a:tabLst>
                <a:tab pos="469265" algn="l"/>
                <a:tab pos="469900" algn="l"/>
              </a:tabLst>
            </a:pPr>
            <a:r>
              <a:rPr lang="zh-CN" altLang="en-US" sz="1800" dirty="0">
                <a:solidFill>
                  <a:srgbClr val="424242"/>
                </a:solidFill>
                <a:latin typeface="微软雅黑" panose="020B0503020204020204" pitchFamily="34" charset="-122"/>
                <a:ea typeface="微软雅黑" panose="020B0503020204020204" pitchFamily="34" charset="-122"/>
                <a:cs typeface="Trebuchet MS"/>
              </a:rPr>
              <a:t>使用比数据缓存更小的容量</a:t>
            </a:r>
            <a:r>
              <a:rPr sz="1800" spc="-100" dirty="0">
                <a:solidFill>
                  <a:srgbClr val="424242"/>
                </a:solidFill>
                <a:latin typeface="微软雅黑" panose="020B0503020204020204" pitchFamily="34" charset="-122"/>
                <a:ea typeface="微软雅黑" panose="020B0503020204020204" pitchFamily="34" charset="-122"/>
                <a:cs typeface="Trebuchet MS"/>
              </a:rPr>
              <a:t> </a:t>
            </a:r>
            <a:r>
              <a:rPr sz="1800" dirty="0">
                <a:solidFill>
                  <a:srgbClr val="424242"/>
                </a:solidFill>
                <a:latin typeface="微软雅黑" panose="020B0503020204020204" pitchFamily="34" charset="-122"/>
                <a:ea typeface="微软雅黑" panose="020B0503020204020204" pitchFamily="34" charset="-122"/>
                <a:cs typeface="Trebuchet MS"/>
              </a:rPr>
              <a:t>(</a:t>
            </a:r>
            <a:r>
              <a:rPr lang="zh-CN" altLang="en-US" sz="1800" dirty="0">
                <a:solidFill>
                  <a:srgbClr val="424242"/>
                </a:solidFill>
                <a:latin typeface="微软雅黑" panose="020B0503020204020204" pitchFamily="34" charset="-122"/>
                <a:ea typeface="微软雅黑" panose="020B0503020204020204" pitchFamily="34" charset="-122"/>
                <a:cs typeface="Trebuchet MS"/>
              </a:rPr>
              <a:t>快表 </a:t>
            </a:r>
            <a:r>
              <a:rPr sz="1800" dirty="0">
                <a:solidFill>
                  <a:srgbClr val="424242"/>
                </a:solidFill>
                <a:latin typeface="微软雅黑" panose="020B0503020204020204" pitchFamily="34" charset="-122"/>
                <a:ea typeface="微软雅黑" panose="020B0503020204020204" pitchFamily="34" charset="-122"/>
                <a:cs typeface="Trebuchet MS"/>
              </a:rPr>
              <a:t>fast</a:t>
            </a:r>
            <a:r>
              <a:rPr sz="1800" spc="-100" dirty="0">
                <a:solidFill>
                  <a:srgbClr val="424242"/>
                </a:solidFill>
                <a:latin typeface="微软雅黑" panose="020B0503020204020204" pitchFamily="34" charset="-122"/>
                <a:ea typeface="微软雅黑" panose="020B0503020204020204" pitchFamily="34" charset="-122"/>
                <a:cs typeface="Trebuchet MS"/>
              </a:rPr>
              <a:t> </a:t>
            </a:r>
            <a:r>
              <a:rPr sz="1800" spc="-50" dirty="0">
                <a:solidFill>
                  <a:srgbClr val="424242"/>
                </a:solidFill>
                <a:latin typeface="微软雅黑" panose="020B0503020204020204" pitchFamily="34" charset="-122"/>
                <a:ea typeface="微软雅黑" panose="020B0503020204020204" pitchFamily="34" charset="-122"/>
                <a:cs typeface="Trebuchet MS"/>
              </a:rPr>
              <a:t>lookup,</a:t>
            </a:r>
            <a:r>
              <a:rPr sz="1800" spc="-100" dirty="0">
                <a:solidFill>
                  <a:srgbClr val="424242"/>
                </a:solidFill>
                <a:latin typeface="微软雅黑" panose="020B0503020204020204" pitchFamily="34" charset="-122"/>
                <a:ea typeface="微软雅黑" panose="020B0503020204020204" pitchFamily="34" charset="-122"/>
                <a:cs typeface="Trebuchet MS"/>
              </a:rPr>
              <a:t> </a:t>
            </a:r>
            <a:r>
              <a:rPr lang="zh-CN" altLang="en-US" sz="1800" spc="-100" dirty="0">
                <a:solidFill>
                  <a:srgbClr val="424242"/>
                </a:solidFill>
                <a:latin typeface="微软雅黑" panose="020B0503020204020204" pitchFamily="34" charset="-122"/>
                <a:ea typeface="微软雅黑" panose="020B0503020204020204" pitchFamily="34" charset="-122"/>
                <a:cs typeface="Trebuchet MS"/>
              </a:rPr>
              <a:t>命中时间短</a:t>
            </a:r>
            <a:r>
              <a:rPr sz="1800" spc="-10" dirty="0">
                <a:solidFill>
                  <a:srgbClr val="424242"/>
                </a:solidFill>
                <a:latin typeface="微软雅黑" panose="020B0503020204020204" pitchFamily="34" charset="-122"/>
                <a:ea typeface="微软雅黑" panose="020B0503020204020204" pitchFamily="34" charset="-122"/>
                <a:cs typeface="Trebuchet MS"/>
              </a:rPr>
              <a:t>)</a:t>
            </a:r>
            <a:endParaRPr sz="1800" dirty="0">
              <a:latin typeface="微软雅黑" panose="020B0503020204020204" pitchFamily="34" charset="-122"/>
              <a:ea typeface="微软雅黑" panose="020B0503020204020204" pitchFamily="34" charset="-122"/>
              <a:cs typeface="Trebuchet MS"/>
            </a:endParaRPr>
          </a:p>
        </p:txBody>
      </p:sp>
      <p:sp>
        <p:nvSpPr>
          <p:cNvPr id="4" name="object 4"/>
          <p:cNvSpPr txBox="1"/>
          <p:nvPr/>
        </p:nvSpPr>
        <p:spPr>
          <a:xfrm>
            <a:off x="471899" y="6049874"/>
            <a:ext cx="8222615" cy="480695"/>
          </a:xfrm>
          <a:prstGeom prst="rect">
            <a:avLst/>
          </a:prstGeom>
          <a:solidFill>
            <a:srgbClr val="FCF6E3"/>
          </a:solidFill>
        </p:spPr>
        <p:txBody>
          <a:bodyPr vert="horz" wrap="square" lIns="0" tIns="76200" rIns="0" bIns="0" rtlCol="0">
            <a:spAutoFit/>
          </a:bodyPr>
          <a:lstStyle/>
          <a:p>
            <a:pPr marL="790575">
              <a:lnSpc>
                <a:spcPct val="100000"/>
              </a:lnSpc>
              <a:spcBef>
                <a:spcPts val="600"/>
              </a:spcBef>
            </a:pPr>
            <a:r>
              <a:rPr sz="1800" b="1" spc="-30" dirty="0">
                <a:solidFill>
                  <a:srgbClr val="424242"/>
                </a:solidFill>
                <a:latin typeface="Trebuchet MS"/>
                <a:cs typeface="Trebuchet MS"/>
              </a:rPr>
              <a:t>Average</a:t>
            </a:r>
            <a:r>
              <a:rPr sz="1800" b="1" spc="-85" dirty="0">
                <a:solidFill>
                  <a:srgbClr val="424242"/>
                </a:solidFill>
                <a:latin typeface="Trebuchet MS"/>
                <a:cs typeface="Trebuchet MS"/>
              </a:rPr>
              <a:t> </a:t>
            </a:r>
            <a:r>
              <a:rPr sz="1800" b="1" spc="50" dirty="0">
                <a:solidFill>
                  <a:srgbClr val="424242"/>
                </a:solidFill>
                <a:latin typeface="Trebuchet MS"/>
                <a:cs typeface="Trebuchet MS"/>
              </a:rPr>
              <a:t>Access</a:t>
            </a:r>
            <a:r>
              <a:rPr sz="1800" b="1" spc="-130" dirty="0">
                <a:solidFill>
                  <a:srgbClr val="424242"/>
                </a:solidFill>
                <a:latin typeface="Trebuchet MS"/>
                <a:cs typeface="Trebuchet MS"/>
              </a:rPr>
              <a:t> </a:t>
            </a:r>
            <a:r>
              <a:rPr sz="1800" b="1" spc="-40" dirty="0">
                <a:solidFill>
                  <a:srgbClr val="424242"/>
                </a:solidFill>
                <a:latin typeface="Trebuchet MS"/>
                <a:cs typeface="Trebuchet MS"/>
              </a:rPr>
              <a:t>Time</a:t>
            </a:r>
            <a:r>
              <a:rPr sz="1800" b="1" spc="-65" dirty="0">
                <a:solidFill>
                  <a:srgbClr val="424242"/>
                </a:solidFill>
                <a:latin typeface="Trebuchet MS"/>
                <a:cs typeface="Trebuchet MS"/>
              </a:rPr>
              <a:t> </a:t>
            </a:r>
            <a:r>
              <a:rPr sz="1800" dirty="0">
                <a:solidFill>
                  <a:srgbClr val="424242"/>
                </a:solidFill>
                <a:latin typeface="Trebuchet MS"/>
                <a:cs typeface="Trebuchet MS"/>
              </a:rPr>
              <a:t>=</a:t>
            </a:r>
            <a:r>
              <a:rPr sz="1800" spc="-80" dirty="0">
                <a:solidFill>
                  <a:srgbClr val="424242"/>
                </a:solidFill>
                <a:latin typeface="Trebuchet MS"/>
                <a:cs typeface="Trebuchet MS"/>
              </a:rPr>
              <a:t> </a:t>
            </a:r>
            <a:r>
              <a:rPr sz="1800" spc="-55" dirty="0">
                <a:solidFill>
                  <a:srgbClr val="424242"/>
                </a:solidFill>
                <a:latin typeface="Trebuchet MS"/>
                <a:cs typeface="Trebuchet MS"/>
              </a:rPr>
              <a:t>(</a:t>
            </a:r>
            <a:r>
              <a:rPr sz="1800" b="1" spc="-55" dirty="0">
                <a:solidFill>
                  <a:srgbClr val="424242"/>
                </a:solidFill>
                <a:latin typeface="Trebuchet MS"/>
                <a:cs typeface="Trebuchet MS"/>
              </a:rPr>
              <a:t>Hit</a:t>
            </a:r>
            <a:r>
              <a:rPr sz="1800" b="1" spc="-130" dirty="0">
                <a:solidFill>
                  <a:srgbClr val="424242"/>
                </a:solidFill>
                <a:latin typeface="Trebuchet MS"/>
                <a:cs typeface="Trebuchet MS"/>
              </a:rPr>
              <a:t> </a:t>
            </a:r>
            <a:r>
              <a:rPr sz="1800" b="1" spc="-45" dirty="0">
                <a:solidFill>
                  <a:srgbClr val="424242"/>
                </a:solidFill>
                <a:latin typeface="Trebuchet MS"/>
                <a:cs typeface="Trebuchet MS"/>
              </a:rPr>
              <a:t>Time</a:t>
            </a:r>
            <a:r>
              <a:rPr sz="1800" spc="-45" dirty="0">
                <a:solidFill>
                  <a:srgbClr val="424242"/>
                </a:solidFill>
                <a:latin typeface="Trebuchet MS"/>
                <a:cs typeface="Trebuchet MS"/>
              </a:rPr>
              <a:t>)</a:t>
            </a:r>
            <a:r>
              <a:rPr sz="1800" spc="-80" dirty="0">
                <a:solidFill>
                  <a:srgbClr val="424242"/>
                </a:solidFill>
                <a:latin typeface="Trebuchet MS"/>
                <a:cs typeface="Trebuchet MS"/>
              </a:rPr>
              <a:t> </a:t>
            </a:r>
            <a:r>
              <a:rPr sz="1800" spc="75" dirty="0">
                <a:solidFill>
                  <a:srgbClr val="424242"/>
                </a:solidFill>
                <a:latin typeface="Trebuchet MS"/>
                <a:cs typeface="Trebuchet MS"/>
              </a:rPr>
              <a:t>+</a:t>
            </a:r>
            <a:r>
              <a:rPr sz="1800" spc="-80" dirty="0">
                <a:solidFill>
                  <a:srgbClr val="424242"/>
                </a:solidFill>
                <a:latin typeface="Trebuchet MS"/>
                <a:cs typeface="Trebuchet MS"/>
              </a:rPr>
              <a:t> </a:t>
            </a:r>
            <a:r>
              <a:rPr sz="1800" spc="75" dirty="0">
                <a:solidFill>
                  <a:srgbClr val="424242"/>
                </a:solidFill>
                <a:latin typeface="Trebuchet MS"/>
                <a:cs typeface="Trebuchet MS"/>
              </a:rPr>
              <a:t>(</a:t>
            </a:r>
            <a:r>
              <a:rPr sz="1800" b="1" spc="75" dirty="0">
                <a:solidFill>
                  <a:srgbClr val="424242"/>
                </a:solidFill>
                <a:latin typeface="Trebuchet MS"/>
                <a:cs typeface="Trebuchet MS"/>
              </a:rPr>
              <a:t>Miss</a:t>
            </a:r>
            <a:r>
              <a:rPr sz="1800" b="1" spc="-75" dirty="0">
                <a:solidFill>
                  <a:srgbClr val="424242"/>
                </a:solidFill>
                <a:latin typeface="Trebuchet MS"/>
                <a:cs typeface="Trebuchet MS"/>
              </a:rPr>
              <a:t> </a:t>
            </a:r>
            <a:r>
              <a:rPr sz="1800" b="1" spc="-40" dirty="0">
                <a:solidFill>
                  <a:srgbClr val="424242"/>
                </a:solidFill>
                <a:latin typeface="Trebuchet MS"/>
                <a:cs typeface="Trebuchet MS"/>
              </a:rPr>
              <a:t>Rate</a:t>
            </a:r>
            <a:r>
              <a:rPr sz="1800" spc="-40" dirty="0">
                <a:solidFill>
                  <a:srgbClr val="424242"/>
                </a:solidFill>
                <a:latin typeface="Trebuchet MS"/>
                <a:cs typeface="Trebuchet MS"/>
              </a:rPr>
              <a:t>)</a:t>
            </a:r>
            <a:r>
              <a:rPr sz="1800" spc="-80" dirty="0">
                <a:solidFill>
                  <a:srgbClr val="424242"/>
                </a:solidFill>
                <a:latin typeface="Trebuchet MS"/>
                <a:cs typeface="Trebuchet MS"/>
              </a:rPr>
              <a:t> </a:t>
            </a:r>
            <a:r>
              <a:rPr sz="1800" spc="-285" dirty="0">
                <a:solidFill>
                  <a:srgbClr val="424242"/>
                </a:solidFill>
                <a:latin typeface="Cambria"/>
                <a:cs typeface="Cambria"/>
              </a:rPr>
              <a:t>⨯</a:t>
            </a:r>
            <a:r>
              <a:rPr sz="1800" spc="65" dirty="0">
                <a:solidFill>
                  <a:srgbClr val="424242"/>
                </a:solidFill>
                <a:latin typeface="Cambria"/>
                <a:cs typeface="Cambria"/>
              </a:rPr>
              <a:t> </a:t>
            </a:r>
            <a:r>
              <a:rPr sz="1800" spc="75" dirty="0">
                <a:solidFill>
                  <a:srgbClr val="424242"/>
                </a:solidFill>
                <a:latin typeface="Trebuchet MS"/>
                <a:cs typeface="Trebuchet MS"/>
              </a:rPr>
              <a:t>(</a:t>
            </a:r>
            <a:r>
              <a:rPr sz="1800" b="1" spc="75" dirty="0">
                <a:solidFill>
                  <a:srgbClr val="424242"/>
                </a:solidFill>
                <a:latin typeface="Trebuchet MS"/>
                <a:cs typeface="Trebuchet MS"/>
              </a:rPr>
              <a:t>Miss</a:t>
            </a:r>
            <a:r>
              <a:rPr sz="1800" b="1" spc="-75" dirty="0">
                <a:solidFill>
                  <a:srgbClr val="424242"/>
                </a:solidFill>
                <a:latin typeface="Trebuchet MS"/>
                <a:cs typeface="Trebuchet MS"/>
              </a:rPr>
              <a:t> </a:t>
            </a:r>
            <a:r>
              <a:rPr sz="1800" b="1" spc="-10" dirty="0">
                <a:solidFill>
                  <a:srgbClr val="424242"/>
                </a:solidFill>
                <a:latin typeface="Trebuchet MS"/>
                <a:cs typeface="Trebuchet MS"/>
              </a:rPr>
              <a:t>Penalty</a:t>
            </a:r>
            <a:r>
              <a:rPr sz="1800" spc="-10" dirty="0">
                <a:solidFill>
                  <a:srgbClr val="424242"/>
                </a:solidFill>
                <a:latin typeface="Trebuchet MS"/>
                <a:cs typeface="Trebuchet MS"/>
              </a:rPr>
              <a:t>)</a:t>
            </a:r>
            <a:endParaRPr sz="1800">
              <a:latin typeface="Trebuchet MS"/>
              <a:cs typeface="Trebuchet MS"/>
            </a:endParaRPr>
          </a:p>
        </p:txBody>
      </p:sp>
      <p:pic>
        <p:nvPicPr>
          <p:cNvPr id="5" name="object 5"/>
          <p:cNvPicPr/>
          <p:nvPr/>
        </p:nvPicPr>
        <p:blipFill>
          <a:blip r:embed="rId2" cstate="print"/>
          <a:stretch>
            <a:fillRect/>
          </a:stretch>
        </p:blipFill>
        <p:spPr>
          <a:xfrm>
            <a:off x="1043608" y="988226"/>
            <a:ext cx="6578124" cy="2857024"/>
          </a:xfrm>
          <a:prstGeom prst="rect">
            <a:avLst/>
          </a:prstGeom>
        </p:spPr>
      </p:pic>
    </p:spTree>
    <p:extLst>
      <p:ext uri="{BB962C8B-B14F-4D97-AF65-F5344CB8AC3E}">
        <p14:creationId xmlns:p14="http://schemas.microsoft.com/office/powerpoint/2010/main" val="2329644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ChangeArrowheads="1"/>
          </p:cNvSpPr>
          <p:nvPr>
            <p:custDataLst>
              <p:tags r:id="rId2"/>
            </p:custDataLst>
          </p:nvPr>
        </p:nvSpPr>
        <p:spPr bwMode="auto">
          <a:xfrm>
            <a:off x="685800" y="914400"/>
            <a:ext cx="80772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pitchFamily="34" charset="0"/>
              <a:ea typeface="MS PGothic" pitchFamily="34" charset="-128"/>
              <a:cs typeface="Arial" pitchFamily="34" charset="0"/>
            </a:endParaRPr>
          </a:p>
        </p:txBody>
      </p:sp>
      <p:sp>
        <p:nvSpPr>
          <p:cNvPr id="156674" name="Rectangle 3"/>
          <p:cNvSpPr>
            <a:spLocks noGrp="1" noChangeArrowheads="1"/>
          </p:cNvSpPr>
          <p:nvPr>
            <p:ph type="title"/>
            <p:custDataLst>
              <p:tags r:id="rId3"/>
            </p:custDataLst>
          </p:nvPr>
        </p:nvSpPr>
        <p:spPr/>
        <p:txBody>
          <a:bodyPr/>
          <a:lstStyle/>
          <a:p>
            <a:r>
              <a:rPr lang="zh-CN" altLang="en-US" b="1" u="none" dirty="0">
                <a:solidFill>
                  <a:srgbClr val="C00000"/>
                </a:solidFill>
                <a:latin typeface="微软雅黑" panose="020B0503020204020204" pitchFamily="34" charset="-122"/>
                <a:ea typeface="微软雅黑" panose="020B0503020204020204" pitchFamily="34" charset="-122"/>
              </a:rPr>
              <a:t>两项的快表例子</a:t>
            </a:r>
            <a:r>
              <a:rPr lang="en-US" b="1" u="none" dirty="0">
                <a:solidFill>
                  <a:srgbClr val="C00000"/>
                </a:solidFill>
                <a:latin typeface="微软雅黑" panose="020B0503020204020204" pitchFamily="34" charset="-122"/>
                <a:ea typeface="微软雅黑" panose="020B0503020204020204" pitchFamily="34" charset="-122"/>
              </a:rPr>
              <a:t> TLB</a:t>
            </a:r>
          </a:p>
        </p:txBody>
      </p:sp>
      <p:graphicFrame>
        <p:nvGraphicFramePr>
          <p:cNvPr id="156677" name="Object 2"/>
          <p:cNvGraphicFramePr>
            <a:graphicFrameLocks noGrp="1" noChangeAspect="1"/>
          </p:cNvGraphicFramePr>
          <p:nvPr>
            <p:ph idx="1"/>
            <p:custDataLst>
              <p:tags r:id="rId4"/>
            </p:custDataLst>
          </p:nvPr>
        </p:nvGraphicFramePr>
        <p:xfrm>
          <a:off x="536575" y="1204134"/>
          <a:ext cx="7921626" cy="4981546"/>
        </p:xfrm>
        <a:graphic>
          <a:graphicData uri="http://schemas.openxmlformats.org/presentationml/2006/ole">
            <mc:AlternateContent xmlns:mc="http://schemas.openxmlformats.org/markup-compatibility/2006">
              <mc:Choice xmlns:v="urn:schemas-microsoft-com:vml" Requires="v">
                <p:oleObj spid="_x0000_s11314" name="VISIO" r:id="rId9" imgW="4015740" imgH="2525268" progId="Visio.Drawing.6">
                  <p:embed/>
                </p:oleObj>
              </mc:Choice>
              <mc:Fallback>
                <p:oleObj name="VISIO" r:id="rId9" imgW="4015740" imgH="2525268" progId="Visio.Drawing.6">
                  <p:embed/>
                  <p:pic>
                    <p:nvPicPr>
                      <p:cNvPr id="156677"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6575" y="1204134"/>
                        <a:ext cx="7921626" cy="4981546"/>
                      </a:xfrm>
                      <a:prstGeom prst="rect">
                        <a:avLst/>
                      </a:prstGeom>
                      <a:noFill/>
                      <a:ln>
                        <a:noFill/>
                      </a:ln>
                      <a:effectLst/>
                    </p:spPr>
                  </p:pic>
                </p:oleObj>
              </mc:Fallback>
            </mc:AlternateContent>
          </a:graphicData>
        </a:graphic>
      </p:graphicFrame>
      <p:sp>
        <p:nvSpPr>
          <p:cNvPr id="156675" name="Rectangle 4"/>
          <p:cNvSpPr>
            <a:spLocks noChangeArrowheads="1"/>
          </p:cNvSpPr>
          <p:nvPr>
            <p:custDataLst>
              <p:tags r:id="rId5"/>
            </p:custDataLst>
          </p:nvPr>
        </p:nvSpPr>
        <p:spPr bwMode="auto">
          <a:xfrm>
            <a:off x="152400" y="1077913"/>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156676" name="Rectangle 5"/>
          <p:cNvSpPr>
            <a:spLocks noChangeArrowheads="1"/>
          </p:cNvSpPr>
          <p:nvPr>
            <p:custDataLst>
              <p:tags r:id="rId6"/>
            </p:custDataLst>
          </p:nvPr>
        </p:nvSpPr>
        <p:spPr bwMode="auto">
          <a:xfrm>
            <a:off x="0" y="673100"/>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sz="1800" b="0" i="0" u="none" strike="noStrike" kern="1200" cap="none" spc="0" normalizeH="0" baseline="0" noProof="0">
              <a:ln>
                <a:noFill/>
              </a:ln>
              <a:solidFill>
                <a:srgbClr val="000000"/>
              </a:solidFill>
              <a:effectLst/>
              <a:uLnTx/>
              <a:uFillTx/>
              <a:latin typeface="Verdana" pitchFamily="34" charset="0"/>
              <a:ea typeface="MS PGothic" pitchFamily="34" charset="-128"/>
              <a:cs typeface="+mn-cs"/>
            </a:endParaRPr>
          </a:p>
        </p:txBody>
      </p:sp>
      <p:sp>
        <p:nvSpPr>
          <p:cNvPr id="7" name="Slide Number Placeholder 3">
            <a:extLst>
              <a:ext uri="{FF2B5EF4-FFF2-40B4-BE49-F238E27FC236}">
                <a16:creationId xmlns:a16="http://schemas.microsoft.com/office/drawing/2014/main" id="{378C865D-588D-BE49-9907-7221A4CAF4D2}"/>
              </a:ext>
            </a:extLst>
          </p:cNvPr>
          <p:cNvSpPr>
            <a:spLocks noGrp="1"/>
          </p:cNvSpPr>
          <p:nvPr>
            <p:ph type="sldNum" sz="quarter" idx="11"/>
          </p:nvPr>
        </p:nvSpPr>
        <p:spPr>
          <a:xfrm>
            <a:off x="6777038" y="631825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itchFamily="2" charset="2"/>
              <a:buChar char="n"/>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chemeClr val="accent2"/>
              </a:buClr>
              <a:buSzPct val="60000"/>
              <a:buFont typeface="Wingdings" pitchFamily="2" charset="2"/>
              <a:buChar char="q"/>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chemeClr val="accent1"/>
              </a:buClr>
              <a:buSzPct val="65000"/>
              <a:buFont typeface="Wingdings" pitchFamily="2" charset="2"/>
              <a:buChar char="n"/>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chemeClr val="accent2"/>
              </a:buClr>
              <a:buSzPct val="70000"/>
              <a:buFont typeface="Wingdings" pitchFamily="2" charset="2"/>
              <a:buChar char="q"/>
              <a:defRPr>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1"/>
              </a:buClr>
              <a:buSzPct val="75000"/>
              <a:buFont typeface="Wingdings" pitchFamily="2" charset="2"/>
              <a:buChar char="§"/>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628414B-0796-8641-B452-F4B6FCBF9525}" type="slidenum">
              <a:rPr kumimoji="0" lang="en-US" altLang="en-US" sz="1600" b="0" i="0" u="none" strike="noStrike" kern="1200" cap="none" spc="0" normalizeH="0" baseline="0" noProof="0" smtClean="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en-US" sz="1600" b="0" i="0" u="none" strike="noStrike" kern="1200" cap="none" spc="0" normalizeH="0" baseline="0" noProof="0">
              <a:ln>
                <a:noFill/>
              </a:ln>
              <a:solidFill>
                <a:srgbClr val="000000"/>
              </a:solidFill>
              <a:effectLst/>
              <a:uLnTx/>
              <a:uFillTx/>
              <a:latin typeface="Garamond" panose="02020404030301010803" pitchFamily="18"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039169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4925" y="263206"/>
            <a:ext cx="7300631" cy="488916"/>
          </a:xfrm>
          <a:prstGeom prst="rect">
            <a:avLst/>
          </a:prstGeom>
        </p:spPr>
        <p:txBody>
          <a:bodyPr wrap="square" lIns="0" tIns="0" rIns="0" bIns="0">
            <a:spAutoFit/>
          </a:bodyPr>
          <a:lstStyle/>
          <a:p>
            <a:r>
              <a:rPr b="1" u="none" dirty="0">
                <a:solidFill>
                  <a:srgbClr val="C00000"/>
                </a:solidFill>
                <a:latin typeface="微软雅黑" panose="020B0503020204020204" pitchFamily="34" charset="-122"/>
                <a:ea typeface="微软雅黑" panose="020B0503020204020204" pitchFamily="34" charset="-122"/>
              </a:rPr>
              <a:t>Example: 2-way set-associative TLB</a:t>
            </a:r>
          </a:p>
        </p:txBody>
      </p:sp>
      <p:sp>
        <p:nvSpPr>
          <p:cNvPr id="3" name="object 3"/>
          <p:cNvSpPr txBox="1"/>
          <p:nvPr/>
        </p:nvSpPr>
        <p:spPr>
          <a:xfrm>
            <a:off x="612650" y="5301208"/>
            <a:ext cx="5377815" cy="299720"/>
          </a:xfrm>
          <a:prstGeom prst="rect">
            <a:avLst/>
          </a:prstGeom>
        </p:spPr>
        <p:txBody>
          <a:bodyPr vert="horz" wrap="square" lIns="0" tIns="12700" rIns="0" bIns="0" rtlCol="0">
            <a:spAutoFit/>
          </a:bodyPr>
          <a:lstStyle/>
          <a:p>
            <a:pPr marL="12700">
              <a:lnSpc>
                <a:spcPct val="100000"/>
              </a:lnSpc>
              <a:spcBef>
                <a:spcPts val="100"/>
              </a:spcBef>
            </a:pPr>
            <a:r>
              <a:rPr sz="1800" spc="-30" dirty="0">
                <a:solidFill>
                  <a:srgbClr val="424242"/>
                </a:solidFill>
                <a:latin typeface="微软雅黑" panose="020B0503020204020204" pitchFamily="34" charset="-122"/>
                <a:ea typeface="微软雅黑" panose="020B0503020204020204" pitchFamily="34" charset="-122"/>
                <a:cs typeface="Trebuchet MS"/>
              </a:rPr>
              <a:t>16-</a:t>
            </a:r>
            <a:r>
              <a:rPr sz="1800" spc="-80" dirty="0">
                <a:solidFill>
                  <a:srgbClr val="424242"/>
                </a:solidFill>
                <a:latin typeface="微软雅黑" panose="020B0503020204020204" pitchFamily="34" charset="-122"/>
                <a:ea typeface="微软雅黑" panose="020B0503020204020204" pitchFamily="34" charset="-122"/>
                <a:cs typeface="Trebuchet MS"/>
              </a:rPr>
              <a:t>bit</a:t>
            </a:r>
            <a:r>
              <a:rPr sz="1800" spc="-65" dirty="0">
                <a:solidFill>
                  <a:srgbClr val="424242"/>
                </a:solidFill>
                <a:latin typeface="微软雅黑" panose="020B0503020204020204" pitchFamily="34" charset="-122"/>
                <a:ea typeface="微软雅黑" panose="020B0503020204020204" pitchFamily="34" charset="-122"/>
                <a:cs typeface="Trebuchet MS"/>
              </a:rPr>
              <a:t> </a:t>
            </a:r>
            <a:r>
              <a:rPr lang="zh-CN" altLang="en-US" sz="1800" spc="-65" dirty="0">
                <a:solidFill>
                  <a:srgbClr val="424242"/>
                </a:solidFill>
                <a:latin typeface="微软雅黑" panose="020B0503020204020204" pitchFamily="34" charset="-122"/>
                <a:ea typeface="微软雅黑" panose="020B0503020204020204" pitchFamily="34" charset="-122"/>
                <a:cs typeface="Trebuchet MS"/>
              </a:rPr>
              <a:t>虚拟地址和物理地址</a:t>
            </a:r>
            <a:r>
              <a:rPr sz="1800" dirty="0">
                <a:solidFill>
                  <a:srgbClr val="424242"/>
                </a:solidFill>
                <a:latin typeface="微软雅黑" panose="020B0503020204020204" pitchFamily="34" charset="-122"/>
                <a:ea typeface="微软雅黑" panose="020B0503020204020204" pitchFamily="34" charset="-122"/>
                <a:cs typeface="Trebuchet MS"/>
              </a:rPr>
              <a:t>,</a:t>
            </a:r>
            <a:r>
              <a:rPr sz="1800" spc="-60" dirty="0">
                <a:solidFill>
                  <a:srgbClr val="424242"/>
                </a:solidFill>
                <a:latin typeface="微软雅黑" panose="020B0503020204020204" pitchFamily="34" charset="-122"/>
                <a:ea typeface="微软雅黑" panose="020B0503020204020204" pitchFamily="34" charset="-122"/>
                <a:cs typeface="Trebuchet MS"/>
              </a:rPr>
              <a:t> </a:t>
            </a:r>
            <a:r>
              <a:rPr lang="zh-CN" altLang="en-US" sz="1800" spc="-60" dirty="0">
                <a:solidFill>
                  <a:srgbClr val="424242"/>
                </a:solidFill>
                <a:latin typeface="微软雅黑" panose="020B0503020204020204" pitchFamily="34" charset="-122"/>
                <a:ea typeface="微软雅黑" panose="020B0503020204020204" pitchFamily="34" charset="-122"/>
                <a:cs typeface="Trebuchet MS"/>
              </a:rPr>
              <a:t>页大小 </a:t>
            </a:r>
            <a:r>
              <a:rPr sz="1800" spc="-10" dirty="0">
                <a:solidFill>
                  <a:srgbClr val="424242"/>
                </a:solidFill>
                <a:latin typeface="微软雅黑" panose="020B0503020204020204" pitchFamily="34" charset="-122"/>
                <a:ea typeface="微软雅黑" panose="020B0503020204020204" pitchFamily="34" charset="-122"/>
                <a:cs typeface="Trebuchet MS"/>
              </a:rPr>
              <a:t>256-</a:t>
            </a:r>
            <a:r>
              <a:rPr sz="1800" spc="-65" dirty="0">
                <a:solidFill>
                  <a:srgbClr val="424242"/>
                </a:solidFill>
                <a:latin typeface="微软雅黑" panose="020B0503020204020204" pitchFamily="34" charset="-122"/>
                <a:ea typeface="微软雅黑" panose="020B0503020204020204" pitchFamily="34" charset="-122"/>
                <a:cs typeface="Trebuchet MS"/>
              </a:rPr>
              <a:t>byte</a:t>
            </a:r>
            <a:r>
              <a:rPr sz="1800" spc="-60" dirty="0">
                <a:solidFill>
                  <a:srgbClr val="424242"/>
                </a:solidFill>
                <a:latin typeface="微软雅黑" panose="020B0503020204020204" pitchFamily="34" charset="-122"/>
                <a:ea typeface="微软雅黑" panose="020B0503020204020204" pitchFamily="34" charset="-122"/>
                <a:cs typeface="Trebuchet MS"/>
              </a:rPr>
              <a:t> </a:t>
            </a:r>
            <a:r>
              <a:rPr lang="zh-CN" altLang="en-US" sz="1800" spc="-60" dirty="0">
                <a:solidFill>
                  <a:srgbClr val="424242"/>
                </a:solidFill>
                <a:latin typeface="微软雅黑" panose="020B0503020204020204" pitchFamily="34" charset="-122"/>
                <a:ea typeface="微软雅黑" panose="020B0503020204020204" pitchFamily="34" charset="-122"/>
                <a:cs typeface="Trebuchet MS"/>
              </a:rPr>
              <a:t>（</a:t>
            </a:r>
            <a:r>
              <a:rPr lang="en-US" altLang="zh-CN" sz="1800" spc="-60" dirty="0">
                <a:solidFill>
                  <a:srgbClr val="424242"/>
                </a:solidFill>
                <a:latin typeface="微软雅黑" panose="020B0503020204020204" pitchFamily="34" charset="-122"/>
                <a:ea typeface="微软雅黑" panose="020B0503020204020204" pitchFamily="34" charset="-122"/>
                <a:cs typeface="Trebuchet MS"/>
              </a:rPr>
              <a:t>8</a:t>
            </a:r>
            <a:r>
              <a:rPr lang="zh-CN" altLang="en-US" sz="1800" spc="-60" dirty="0">
                <a:solidFill>
                  <a:srgbClr val="424242"/>
                </a:solidFill>
                <a:latin typeface="微软雅黑" panose="020B0503020204020204" pitchFamily="34" charset="-122"/>
                <a:ea typeface="微软雅黑" panose="020B0503020204020204" pitchFamily="34" charset="-122"/>
                <a:cs typeface="Trebuchet MS"/>
              </a:rPr>
              <a:t>位）</a:t>
            </a:r>
            <a:endParaRPr sz="1800" dirty="0">
              <a:latin typeface="微软雅黑" panose="020B0503020204020204" pitchFamily="34" charset="-122"/>
              <a:ea typeface="微软雅黑" panose="020B0503020204020204" pitchFamily="34" charset="-122"/>
              <a:cs typeface="Trebuchet MS"/>
            </a:endParaRPr>
          </a:p>
        </p:txBody>
      </p:sp>
      <p:graphicFrame>
        <p:nvGraphicFramePr>
          <p:cNvPr id="4" name="object 4"/>
          <p:cNvGraphicFramePr>
            <a:graphicFrameLocks noGrp="1"/>
          </p:cNvGraphicFramePr>
          <p:nvPr>
            <p:extLst>
              <p:ext uri="{D42A27DB-BD31-4B8C-83A1-F6EECF244321}">
                <p14:modId xmlns:p14="http://schemas.microsoft.com/office/powerpoint/2010/main" val="908136048"/>
              </p:ext>
            </p:extLst>
          </p:nvPr>
        </p:nvGraphicFramePr>
        <p:xfrm>
          <a:off x="600682" y="5771393"/>
          <a:ext cx="8215022" cy="585470"/>
        </p:xfrm>
        <a:graphic>
          <a:graphicData uri="http://schemas.openxmlformats.org/drawingml/2006/table">
            <a:tbl>
              <a:tblPr firstRow="1" bandRow="1">
                <a:tableStyleId>{2D5ABB26-0587-4C30-8999-92F81FD0307C}</a:tableStyleId>
              </a:tblPr>
              <a:tblGrid>
                <a:gridCol w="3539270">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2227480">
                  <a:extLst>
                    <a:ext uri="{9D8B030D-6E8A-4147-A177-3AD203B41FA5}">
                      <a16:colId xmlns:a16="http://schemas.microsoft.com/office/drawing/2014/main" val="20004"/>
                    </a:ext>
                  </a:extLst>
                </a:gridCol>
              </a:tblGrid>
              <a:tr h="292735">
                <a:tc>
                  <a:txBody>
                    <a:bodyPr/>
                    <a:lstStyle/>
                    <a:p>
                      <a:pPr marL="398145" indent="-367030">
                        <a:lnSpc>
                          <a:spcPts val="2030"/>
                        </a:lnSpc>
                        <a:buFont typeface="Arial"/>
                        <a:buChar char="●"/>
                        <a:tabLst>
                          <a:tab pos="398145" algn="l"/>
                          <a:tab pos="398780" algn="l"/>
                        </a:tabLst>
                      </a:pPr>
                      <a:r>
                        <a:rPr lang="zh-CN" altLang="en-US" sz="1800" dirty="0">
                          <a:solidFill>
                            <a:srgbClr val="424242"/>
                          </a:solidFill>
                          <a:latin typeface="微软雅黑" panose="020B0503020204020204" pitchFamily="34" charset="-122"/>
                          <a:ea typeface="微软雅黑" panose="020B0503020204020204" pitchFamily="34" charset="-122"/>
                          <a:cs typeface="Trebuchet MS"/>
                        </a:rPr>
                        <a:t>虚拟地址 </a:t>
                      </a:r>
                      <a:r>
                        <a:rPr sz="1800" b="1" spc="-10" dirty="0">
                          <a:solidFill>
                            <a:srgbClr val="424242"/>
                          </a:solidFill>
                          <a:latin typeface="微软雅黑" panose="020B0503020204020204" pitchFamily="34" charset="-122"/>
                          <a:ea typeface="微软雅黑" panose="020B0503020204020204" pitchFamily="34" charset="-122"/>
                          <a:cs typeface="Consolas"/>
                        </a:rPr>
                        <a:t>0x7E85</a:t>
                      </a:r>
                      <a:r>
                        <a:rPr lang="en-US" altLang="zh-CN" sz="1800" b="1" spc="-10" dirty="0">
                          <a:solidFill>
                            <a:srgbClr val="424242"/>
                          </a:solidFill>
                          <a:latin typeface="微软雅黑" panose="020B0503020204020204" pitchFamily="34" charset="-122"/>
                          <a:ea typeface="微软雅黑" panose="020B0503020204020204" pitchFamily="34" charset="-122"/>
                          <a:cs typeface="Consolas"/>
                        </a:rPr>
                        <a:t> </a:t>
                      </a:r>
                      <a:r>
                        <a:rPr lang="zh-CN" altLang="en-US" sz="1800" b="1" spc="-10" dirty="0">
                          <a:solidFill>
                            <a:srgbClr val="424242"/>
                          </a:solidFill>
                          <a:latin typeface="微软雅黑" panose="020B0503020204020204" pitchFamily="34" charset="-122"/>
                          <a:ea typeface="微软雅黑" panose="020B0503020204020204" pitchFamily="34" charset="-122"/>
                          <a:cs typeface="Consolas"/>
                        </a:rPr>
                        <a:t>的物理地址</a:t>
                      </a:r>
                      <a:endParaRPr sz="1800" dirty="0">
                        <a:latin typeface="微软雅黑" panose="020B0503020204020204" pitchFamily="34" charset="-122"/>
                        <a:ea typeface="微软雅黑" panose="020B0503020204020204" pitchFamily="34" charset="-122"/>
                        <a:cs typeface="Consolas"/>
                      </a:endParaRPr>
                    </a:p>
                  </a:txBody>
                  <a:tcPr marL="0" marR="0" marT="0" marB="0">
                    <a:solidFill>
                      <a:srgbClr val="FFFFFF"/>
                    </a:solidFill>
                  </a:tcPr>
                </a:tc>
                <a:tc>
                  <a:txBody>
                    <a:bodyPr/>
                    <a:lstStyle/>
                    <a:p>
                      <a:pPr marR="11430" algn="ctr">
                        <a:lnSpc>
                          <a:spcPts val="2030"/>
                        </a:lnSpc>
                      </a:pPr>
                      <a:r>
                        <a:rPr sz="1800" b="1" spc="-25" dirty="0">
                          <a:solidFill>
                            <a:srgbClr val="424242"/>
                          </a:solidFill>
                          <a:latin typeface="微软雅黑" panose="020B0503020204020204" pitchFamily="34" charset="-122"/>
                          <a:ea typeface="微软雅黑" panose="020B0503020204020204" pitchFamily="34" charset="-122"/>
                          <a:cs typeface="Consolas"/>
                        </a:rPr>
                        <a:t>==</a:t>
                      </a:r>
                      <a:endParaRPr sz="1800" dirty="0">
                        <a:latin typeface="微软雅黑" panose="020B0503020204020204" pitchFamily="34" charset="-122"/>
                        <a:ea typeface="微软雅黑" panose="020B0503020204020204" pitchFamily="34" charset="-122"/>
                        <a:cs typeface="Consolas"/>
                      </a:endParaRPr>
                    </a:p>
                  </a:txBody>
                  <a:tcPr marL="0" marR="0" marT="0" marB="0">
                    <a:solidFill>
                      <a:srgbClr val="FFFFFF"/>
                    </a:solidFill>
                  </a:tcPr>
                </a:tc>
                <a:tc>
                  <a:txBody>
                    <a:bodyPr/>
                    <a:lstStyle/>
                    <a:p>
                      <a:pPr marL="53975">
                        <a:lnSpc>
                          <a:spcPts val="2030"/>
                        </a:lnSpc>
                      </a:pPr>
                      <a:r>
                        <a:rPr sz="1800" b="1" spc="-20" dirty="0">
                          <a:solidFill>
                            <a:srgbClr val="900000"/>
                          </a:solidFill>
                          <a:latin typeface="微软雅黑" panose="020B0503020204020204" pitchFamily="34" charset="-122"/>
                          <a:ea typeface="微软雅黑" panose="020B0503020204020204" pitchFamily="34" charset="-122"/>
                          <a:cs typeface="Consolas"/>
                        </a:rPr>
                        <a:t>0111</a:t>
                      </a:r>
                      <a:endParaRPr sz="1800" dirty="0">
                        <a:latin typeface="微软雅黑" panose="020B0503020204020204" pitchFamily="34" charset="-122"/>
                        <a:ea typeface="微软雅黑" panose="020B0503020204020204" pitchFamily="34" charset="-122"/>
                        <a:cs typeface="Consolas"/>
                      </a:endParaRPr>
                    </a:p>
                  </a:txBody>
                  <a:tcPr marL="0" marR="0" marT="0" marB="0">
                    <a:solidFill>
                      <a:srgbClr val="FFFFFF"/>
                    </a:solidFill>
                  </a:tcPr>
                </a:tc>
                <a:tc>
                  <a:txBody>
                    <a:bodyPr/>
                    <a:lstStyle/>
                    <a:p>
                      <a:pPr marR="10160" algn="ctr">
                        <a:lnSpc>
                          <a:spcPts val="2030"/>
                        </a:lnSpc>
                      </a:pPr>
                      <a:r>
                        <a:rPr sz="1800" b="1" spc="-20" dirty="0">
                          <a:solidFill>
                            <a:srgbClr val="900000"/>
                          </a:solidFill>
                          <a:latin typeface="微软雅黑" panose="020B0503020204020204" pitchFamily="34" charset="-122"/>
                          <a:ea typeface="微软雅黑" panose="020B0503020204020204" pitchFamily="34" charset="-122"/>
                          <a:cs typeface="Consolas"/>
                        </a:rPr>
                        <a:t>11</a:t>
                      </a:r>
                      <a:r>
                        <a:rPr sz="1800" b="1" spc="-20" dirty="0">
                          <a:solidFill>
                            <a:srgbClr val="0066BB"/>
                          </a:solidFill>
                          <a:latin typeface="微软雅黑" panose="020B0503020204020204" pitchFamily="34" charset="-122"/>
                          <a:ea typeface="微软雅黑" panose="020B0503020204020204" pitchFamily="34" charset="-122"/>
                          <a:cs typeface="Consolas"/>
                        </a:rPr>
                        <a:t>10</a:t>
                      </a:r>
                      <a:endParaRPr sz="1800" dirty="0">
                        <a:latin typeface="微软雅黑" panose="020B0503020204020204" pitchFamily="34" charset="-122"/>
                        <a:ea typeface="微软雅黑" panose="020B0503020204020204" pitchFamily="34" charset="-122"/>
                        <a:cs typeface="Consolas"/>
                      </a:endParaRPr>
                    </a:p>
                  </a:txBody>
                  <a:tcPr marL="0" marR="0" marT="0" marB="0">
                    <a:solidFill>
                      <a:srgbClr val="FFFFFF"/>
                    </a:solidFill>
                  </a:tcPr>
                </a:tc>
                <a:tc>
                  <a:txBody>
                    <a:bodyPr/>
                    <a:lstStyle/>
                    <a:p>
                      <a:pPr marL="3175" algn="ctr">
                        <a:lnSpc>
                          <a:spcPts val="2030"/>
                        </a:lnSpc>
                      </a:pPr>
                      <a:r>
                        <a:rPr sz="1800" dirty="0">
                          <a:solidFill>
                            <a:srgbClr val="424242"/>
                          </a:solidFill>
                          <a:latin typeface="微软雅黑" panose="020B0503020204020204" pitchFamily="34" charset="-122"/>
                          <a:ea typeface="微软雅黑" panose="020B0503020204020204" pitchFamily="34" charset="-122"/>
                          <a:cs typeface="Consolas"/>
                        </a:rPr>
                        <a:t>1000</a:t>
                      </a:r>
                      <a:r>
                        <a:rPr sz="1800" spc="-15" dirty="0">
                          <a:solidFill>
                            <a:srgbClr val="424242"/>
                          </a:solidFill>
                          <a:latin typeface="微软雅黑" panose="020B0503020204020204" pitchFamily="34" charset="-122"/>
                          <a:ea typeface="微软雅黑" panose="020B0503020204020204" pitchFamily="34" charset="-122"/>
                          <a:cs typeface="Consolas"/>
                        </a:rPr>
                        <a:t> </a:t>
                      </a:r>
                      <a:r>
                        <a:rPr sz="1800" spc="-20" dirty="0">
                          <a:solidFill>
                            <a:srgbClr val="424242"/>
                          </a:solidFill>
                          <a:latin typeface="微软雅黑" panose="020B0503020204020204" pitchFamily="34" charset="-122"/>
                          <a:ea typeface="微软雅黑" panose="020B0503020204020204" pitchFamily="34" charset="-122"/>
                          <a:cs typeface="Consolas"/>
                        </a:rPr>
                        <a:t>0101</a:t>
                      </a:r>
                      <a:r>
                        <a:rPr sz="1800" spc="-20" dirty="0">
                          <a:solidFill>
                            <a:srgbClr val="424242"/>
                          </a:solidFill>
                          <a:latin typeface="微软雅黑" panose="020B0503020204020204" pitchFamily="34" charset="-122"/>
                          <a:ea typeface="微软雅黑" panose="020B0503020204020204" pitchFamily="34" charset="-122"/>
                          <a:cs typeface="Trebuchet MS"/>
                        </a:rPr>
                        <a:t>?</a:t>
                      </a:r>
                      <a:endParaRPr sz="1800" dirty="0">
                        <a:latin typeface="微软雅黑" panose="020B0503020204020204" pitchFamily="34" charset="-122"/>
                        <a:ea typeface="微软雅黑" panose="020B0503020204020204" pitchFamily="34" charset="-122"/>
                        <a:cs typeface="Trebuchet MS"/>
                      </a:endParaRPr>
                    </a:p>
                  </a:txBody>
                  <a:tcPr marL="0" marR="0" marT="0" marB="0">
                    <a:solidFill>
                      <a:srgbClr val="FFFFFF"/>
                    </a:solidFill>
                  </a:tcPr>
                </a:tc>
                <a:extLst>
                  <a:ext uri="{0D108BD9-81ED-4DB2-BD59-A6C34878D82A}">
                    <a16:rowId xmlns:a16="http://schemas.microsoft.com/office/drawing/2014/main" val="10000"/>
                  </a:ext>
                </a:extLst>
              </a:tr>
              <a:tr h="292735">
                <a:tc>
                  <a:txBody>
                    <a:bodyPr/>
                    <a:lstStyle/>
                    <a:p>
                      <a:pPr marL="398145" indent="-367030">
                        <a:lnSpc>
                          <a:spcPct val="100000"/>
                        </a:lnSpc>
                        <a:spcBef>
                          <a:spcPts val="45"/>
                        </a:spcBef>
                        <a:buFont typeface="Arial"/>
                        <a:buChar char="●"/>
                        <a:tabLst>
                          <a:tab pos="398145" algn="l"/>
                          <a:tab pos="398780" algn="l"/>
                        </a:tabLst>
                      </a:pPr>
                      <a:r>
                        <a:rPr lang="zh-CN" altLang="en-US" sz="1800" b="0" spc="-10" dirty="0">
                          <a:solidFill>
                            <a:srgbClr val="424242"/>
                          </a:solidFill>
                          <a:latin typeface="微软雅黑" panose="020B0503020204020204" pitchFamily="34" charset="-122"/>
                          <a:ea typeface="微软雅黑" panose="020B0503020204020204" pitchFamily="34" charset="-122"/>
                          <a:cs typeface="Consolas"/>
                        </a:rPr>
                        <a:t>虚拟地址</a:t>
                      </a:r>
                      <a:r>
                        <a:rPr lang="zh-CN" altLang="en-US" sz="1800" b="1" spc="-10" dirty="0">
                          <a:solidFill>
                            <a:srgbClr val="424242"/>
                          </a:solidFill>
                          <a:latin typeface="微软雅黑" panose="020B0503020204020204" pitchFamily="34" charset="-122"/>
                          <a:ea typeface="微软雅黑" panose="020B0503020204020204" pitchFamily="34" charset="-122"/>
                          <a:cs typeface="Consolas"/>
                        </a:rPr>
                        <a:t> </a:t>
                      </a:r>
                      <a:r>
                        <a:rPr sz="1800" b="1" spc="-10" dirty="0">
                          <a:solidFill>
                            <a:srgbClr val="424242"/>
                          </a:solidFill>
                          <a:latin typeface="微软雅黑" panose="020B0503020204020204" pitchFamily="34" charset="-122"/>
                          <a:ea typeface="微软雅黑" panose="020B0503020204020204" pitchFamily="34" charset="-122"/>
                          <a:cs typeface="Consolas"/>
                        </a:rPr>
                        <a:t>0x3020</a:t>
                      </a:r>
                      <a:r>
                        <a:rPr lang="en-US" altLang="zh-CN" sz="1800" b="1" spc="-10" dirty="0">
                          <a:solidFill>
                            <a:srgbClr val="424242"/>
                          </a:solidFill>
                          <a:latin typeface="微软雅黑" panose="020B0503020204020204" pitchFamily="34" charset="-122"/>
                          <a:ea typeface="微软雅黑" panose="020B0503020204020204" pitchFamily="34" charset="-122"/>
                          <a:cs typeface="Consolas"/>
                        </a:rPr>
                        <a:t> </a:t>
                      </a:r>
                      <a:r>
                        <a:rPr lang="zh-CN" altLang="en-US" sz="1800" b="1" spc="-10" dirty="0">
                          <a:solidFill>
                            <a:srgbClr val="424242"/>
                          </a:solidFill>
                          <a:latin typeface="微软雅黑" panose="020B0503020204020204" pitchFamily="34" charset="-122"/>
                          <a:ea typeface="微软雅黑" panose="020B0503020204020204" pitchFamily="34" charset="-122"/>
                          <a:cs typeface="Consolas"/>
                        </a:rPr>
                        <a:t>的物理地址</a:t>
                      </a:r>
                      <a:endParaRPr sz="1800" dirty="0">
                        <a:latin typeface="微软雅黑" panose="020B0503020204020204" pitchFamily="34" charset="-122"/>
                        <a:ea typeface="微软雅黑" panose="020B0503020204020204" pitchFamily="34" charset="-122"/>
                        <a:cs typeface="Consolas"/>
                      </a:endParaRPr>
                    </a:p>
                  </a:txBody>
                  <a:tcPr marL="0" marR="0" marT="5715" marB="0">
                    <a:solidFill>
                      <a:srgbClr val="FFFFFF"/>
                    </a:solidFill>
                  </a:tcPr>
                </a:tc>
                <a:tc>
                  <a:txBody>
                    <a:bodyPr/>
                    <a:lstStyle/>
                    <a:p>
                      <a:pPr marL="17780" algn="ctr">
                        <a:lnSpc>
                          <a:spcPct val="100000"/>
                        </a:lnSpc>
                        <a:spcBef>
                          <a:spcPts val="45"/>
                        </a:spcBef>
                      </a:pPr>
                      <a:r>
                        <a:rPr sz="1800" b="1" spc="-25" dirty="0">
                          <a:solidFill>
                            <a:srgbClr val="424242"/>
                          </a:solidFill>
                          <a:latin typeface="微软雅黑" panose="020B0503020204020204" pitchFamily="34" charset="-122"/>
                          <a:ea typeface="微软雅黑" panose="020B0503020204020204" pitchFamily="34" charset="-122"/>
                          <a:cs typeface="Consolas"/>
                        </a:rPr>
                        <a:t>==</a:t>
                      </a:r>
                      <a:endParaRPr sz="1800">
                        <a:latin typeface="微软雅黑" panose="020B0503020204020204" pitchFamily="34" charset="-122"/>
                        <a:ea typeface="微软雅黑" panose="020B0503020204020204" pitchFamily="34" charset="-122"/>
                        <a:cs typeface="Consolas"/>
                      </a:endParaRPr>
                    </a:p>
                  </a:txBody>
                  <a:tcPr marL="0" marR="0" marT="5715" marB="0">
                    <a:solidFill>
                      <a:srgbClr val="FFFFFF"/>
                    </a:solidFill>
                  </a:tcPr>
                </a:tc>
                <a:tc>
                  <a:txBody>
                    <a:bodyPr/>
                    <a:lstStyle/>
                    <a:p>
                      <a:pPr marL="73025">
                        <a:lnSpc>
                          <a:spcPct val="100000"/>
                        </a:lnSpc>
                        <a:spcBef>
                          <a:spcPts val="45"/>
                        </a:spcBef>
                      </a:pPr>
                      <a:r>
                        <a:rPr sz="1800" b="1" spc="-20" dirty="0">
                          <a:solidFill>
                            <a:srgbClr val="008800"/>
                          </a:solidFill>
                          <a:latin typeface="微软雅黑" panose="020B0503020204020204" pitchFamily="34" charset="-122"/>
                          <a:ea typeface="微软雅黑" panose="020B0503020204020204" pitchFamily="34" charset="-122"/>
                          <a:cs typeface="Consolas"/>
                        </a:rPr>
                        <a:t>0011</a:t>
                      </a:r>
                      <a:endParaRPr sz="1800">
                        <a:latin typeface="微软雅黑" panose="020B0503020204020204" pitchFamily="34" charset="-122"/>
                        <a:ea typeface="微软雅黑" panose="020B0503020204020204" pitchFamily="34" charset="-122"/>
                        <a:cs typeface="Consolas"/>
                      </a:endParaRPr>
                    </a:p>
                  </a:txBody>
                  <a:tcPr marL="0" marR="0" marT="5715" marB="0">
                    <a:solidFill>
                      <a:srgbClr val="FFFFFF"/>
                    </a:solidFill>
                  </a:tcPr>
                </a:tc>
                <a:tc>
                  <a:txBody>
                    <a:bodyPr/>
                    <a:lstStyle/>
                    <a:p>
                      <a:pPr marL="17780" algn="ctr">
                        <a:lnSpc>
                          <a:spcPct val="100000"/>
                        </a:lnSpc>
                        <a:spcBef>
                          <a:spcPts val="45"/>
                        </a:spcBef>
                      </a:pPr>
                      <a:r>
                        <a:rPr sz="1800" b="1" spc="-20" dirty="0">
                          <a:solidFill>
                            <a:srgbClr val="008800"/>
                          </a:solidFill>
                          <a:latin typeface="微软雅黑" panose="020B0503020204020204" pitchFamily="34" charset="-122"/>
                          <a:ea typeface="微软雅黑" panose="020B0503020204020204" pitchFamily="34" charset="-122"/>
                          <a:cs typeface="Consolas"/>
                        </a:rPr>
                        <a:t>00</a:t>
                      </a:r>
                      <a:r>
                        <a:rPr sz="1800" b="1" spc="-20" dirty="0">
                          <a:solidFill>
                            <a:srgbClr val="0000FF"/>
                          </a:solidFill>
                          <a:latin typeface="微软雅黑" panose="020B0503020204020204" pitchFamily="34" charset="-122"/>
                          <a:ea typeface="微软雅黑" panose="020B0503020204020204" pitchFamily="34" charset="-122"/>
                          <a:cs typeface="Consolas"/>
                        </a:rPr>
                        <a:t>00</a:t>
                      </a:r>
                      <a:endParaRPr sz="1800" dirty="0">
                        <a:solidFill>
                          <a:srgbClr val="0000FF"/>
                        </a:solidFill>
                        <a:latin typeface="微软雅黑" panose="020B0503020204020204" pitchFamily="34" charset="-122"/>
                        <a:ea typeface="微软雅黑" panose="020B0503020204020204" pitchFamily="34" charset="-122"/>
                        <a:cs typeface="Consolas"/>
                      </a:endParaRPr>
                    </a:p>
                  </a:txBody>
                  <a:tcPr marL="0" marR="0" marT="5715" marB="0">
                    <a:solidFill>
                      <a:srgbClr val="FFFFFF"/>
                    </a:solidFill>
                  </a:tcPr>
                </a:tc>
                <a:tc>
                  <a:txBody>
                    <a:bodyPr/>
                    <a:lstStyle/>
                    <a:p>
                      <a:pPr marL="41275" algn="ctr">
                        <a:lnSpc>
                          <a:spcPct val="100000"/>
                        </a:lnSpc>
                        <a:spcBef>
                          <a:spcPts val="45"/>
                        </a:spcBef>
                      </a:pPr>
                      <a:r>
                        <a:rPr sz="1800" dirty="0">
                          <a:solidFill>
                            <a:srgbClr val="424242"/>
                          </a:solidFill>
                          <a:latin typeface="微软雅黑" panose="020B0503020204020204" pitchFamily="34" charset="-122"/>
                          <a:ea typeface="微软雅黑" panose="020B0503020204020204" pitchFamily="34" charset="-122"/>
                          <a:cs typeface="Consolas"/>
                        </a:rPr>
                        <a:t>0010</a:t>
                      </a:r>
                      <a:r>
                        <a:rPr sz="1800" spc="-15" dirty="0">
                          <a:solidFill>
                            <a:srgbClr val="424242"/>
                          </a:solidFill>
                          <a:latin typeface="微软雅黑" panose="020B0503020204020204" pitchFamily="34" charset="-122"/>
                          <a:ea typeface="微软雅黑" panose="020B0503020204020204" pitchFamily="34" charset="-122"/>
                          <a:cs typeface="Consolas"/>
                        </a:rPr>
                        <a:t> </a:t>
                      </a:r>
                      <a:r>
                        <a:rPr sz="1800" spc="-20" dirty="0">
                          <a:solidFill>
                            <a:srgbClr val="424242"/>
                          </a:solidFill>
                          <a:latin typeface="微软雅黑" panose="020B0503020204020204" pitchFamily="34" charset="-122"/>
                          <a:ea typeface="微软雅黑" panose="020B0503020204020204" pitchFamily="34" charset="-122"/>
                          <a:cs typeface="Consolas"/>
                        </a:rPr>
                        <a:t>0000</a:t>
                      </a:r>
                      <a:r>
                        <a:rPr sz="1800" spc="-20" dirty="0">
                          <a:solidFill>
                            <a:srgbClr val="424242"/>
                          </a:solidFill>
                          <a:latin typeface="微软雅黑" panose="020B0503020204020204" pitchFamily="34" charset="-122"/>
                          <a:ea typeface="微软雅黑" panose="020B0503020204020204" pitchFamily="34" charset="-122"/>
                          <a:cs typeface="Trebuchet MS"/>
                        </a:rPr>
                        <a:t>?</a:t>
                      </a:r>
                      <a:endParaRPr sz="1800" dirty="0">
                        <a:latin typeface="微软雅黑" panose="020B0503020204020204" pitchFamily="34" charset="-122"/>
                        <a:ea typeface="微软雅黑" panose="020B0503020204020204" pitchFamily="34" charset="-122"/>
                        <a:cs typeface="Trebuchet MS"/>
                      </a:endParaRPr>
                    </a:p>
                  </a:txBody>
                  <a:tcPr marL="0" marR="0" marT="5715" marB="0">
                    <a:solidFill>
                      <a:srgbClr val="FFFFFF"/>
                    </a:solidFill>
                  </a:tcPr>
                </a:tc>
                <a:extLst>
                  <a:ext uri="{0D108BD9-81ED-4DB2-BD59-A6C34878D82A}">
                    <a16:rowId xmlns:a16="http://schemas.microsoft.com/office/drawing/2014/main" val="10001"/>
                  </a:ext>
                </a:extLst>
              </a:tr>
            </a:tbl>
          </a:graphicData>
        </a:graphic>
      </p:graphicFrame>
      <p:graphicFrame>
        <p:nvGraphicFramePr>
          <p:cNvPr id="5" name="object 5"/>
          <p:cNvGraphicFramePr>
            <a:graphicFrameLocks noGrp="1"/>
          </p:cNvGraphicFramePr>
          <p:nvPr/>
        </p:nvGraphicFramePr>
        <p:xfrm>
          <a:off x="878337" y="1470125"/>
          <a:ext cx="6967219" cy="3560445"/>
        </p:xfrm>
        <a:graphic>
          <a:graphicData uri="http://schemas.openxmlformats.org/drawingml/2006/table">
            <a:tbl>
              <a:tblPr firstRow="1" bandRow="1">
                <a:tableStyleId>{2D5ABB26-0587-4C30-8999-92F81FD0307C}</a:tableStyleId>
              </a:tblPr>
              <a:tblGrid>
                <a:gridCol w="1741805">
                  <a:extLst>
                    <a:ext uri="{9D8B030D-6E8A-4147-A177-3AD203B41FA5}">
                      <a16:colId xmlns:a16="http://schemas.microsoft.com/office/drawing/2014/main" val="20000"/>
                    </a:ext>
                  </a:extLst>
                </a:gridCol>
                <a:gridCol w="1741805">
                  <a:extLst>
                    <a:ext uri="{9D8B030D-6E8A-4147-A177-3AD203B41FA5}">
                      <a16:colId xmlns:a16="http://schemas.microsoft.com/office/drawing/2014/main" val="20001"/>
                    </a:ext>
                  </a:extLst>
                </a:gridCol>
                <a:gridCol w="1741805">
                  <a:extLst>
                    <a:ext uri="{9D8B030D-6E8A-4147-A177-3AD203B41FA5}">
                      <a16:colId xmlns:a16="http://schemas.microsoft.com/office/drawing/2014/main" val="20002"/>
                    </a:ext>
                  </a:extLst>
                </a:gridCol>
                <a:gridCol w="1741804">
                  <a:extLst>
                    <a:ext uri="{9D8B030D-6E8A-4147-A177-3AD203B41FA5}">
                      <a16:colId xmlns:a16="http://schemas.microsoft.com/office/drawing/2014/main" val="20003"/>
                    </a:ext>
                  </a:extLst>
                </a:gridCol>
              </a:tblGrid>
              <a:tr h="395605">
                <a:tc>
                  <a:txBody>
                    <a:bodyPr/>
                    <a:lstStyle/>
                    <a:p>
                      <a:pPr algn="ctr">
                        <a:lnSpc>
                          <a:spcPct val="100000"/>
                        </a:lnSpc>
                        <a:spcBef>
                          <a:spcPts val="615"/>
                        </a:spcBef>
                      </a:pPr>
                      <a:r>
                        <a:rPr sz="1400" b="1" spc="-10" dirty="0">
                          <a:solidFill>
                            <a:srgbClr val="0066BB"/>
                          </a:solidFill>
                          <a:latin typeface="Trebuchet MS"/>
                          <a:cs typeface="Trebuchet MS"/>
                        </a:rPr>
                        <a:t>Index</a:t>
                      </a:r>
                      <a:endParaRPr sz="1400">
                        <a:latin typeface="Trebuchet MS"/>
                        <a:cs typeface="Trebuchet MS"/>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gn="ctr">
                        <a:lnSpc>
                          <a:spcPct val="100000"/>
                        </a:lnSpc>
                        <a:spcBef>
                          <a:spcPts val="615"/>
                        </a:spcBef>
                      </a:pPr>
                      <a:r>
                        <a:rPr sz="1400" b="1" spc="-10" dirty="0">
                          <a:solidFill>
                            <a:srgbClr val="424242"/>
                          </a:solidFill>
                          <a:latin typeface="Trebuchet MS"/>
                          <a:cs typeface="Trebuchet MS"/>
                        </a:rPr>
                        <a:t>Valid</a:t>
                      </a:r>
                      <a:endParaRPr sz="1400">
                        <a:latin typeface="Trebuchet MS"/>
                        <a:cs typeface="Trebuchet MS"/>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gn="ctr">
                        <a:lnSpc>
                          <a:spcPct val="100000"/>
                        </a:lnSpc>
                        <a:spcBef>
                          <a:spcPts val="615"/>
                        </a:spcBef>
                      </a:pPr>
                      <a:r>
                        <a:rPr sz="1400" b="1" spc="-25" dirty="0">
                          <a:solidFill>
                            <a:srgbClr val="900000"/>
                          </a:solidFill>
                          <a:latin typeface="Trebuchet MS"/>
                          <a:cs typeface="Trebuchet MS"/>
                        </a:rPr>
                        <a:t>Tag</a:t>
                      </a:r>
                      <a:endParaRPr sz="1400">
                        <a:latin typeface="Trebuchet MS"/>
                        <a:cs typeface="Trebuchet MS"/>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gn="ctr">
                        <a:lnSpc>
                          <a:spcPct val="100000"/>
                        </a:lnSpc>
                        <a:spcBef>
                          <a:spcPts val="615"/>
                        </a:spcBef>
                      </a:pPr>
                      <a:r>
                        <a:rPr sz="1400" b="1" spc="40" dirty="0">
                          <a:solidFill>
                            <a:srgbClr val="008800"/>
                          </a:solidFill>
                          <a:latin typeface="Trebuchet MS"/>
                          <a:cs typeface="Trebuchet MS"/>
                        </a:rPr>
                        <a:t>PPN</a:t>
                      </a:r>
                      <a:endParaRPr sz="1400">
                        <a:latin typeface="Trebuchet MS"/>
                        <a:cs typeface="Trebuchet MS"/>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0"/>
                  </a:ext>
                </a:extLst>
              </a:tr>
              <a:tr h="395605">
                <a:tc rowSpan="2">
                  <a:txBody>
                    <a:bodyPr/>
                    <a:lstStyle/>
                    <a:p>
                      <a:pPr>
                        <a:lnSpc>
                          <a:spcPct val="100000"/>
                        </a:lnSpc>
                        <a:spcBef>
                          <a:spcPts val="35"/>
                        </a:spcBef>
                      </a:pPr>
                      <a:endParaRPr sz="1900">
                        <a:latin typeface="Times New Roman"/>
                        <a:cs typeface="Times New Roman"/>
                      </a:endParaRPr>
                    </a:p>
                    <a:p>
                      <a:pPr algn="ctr">
                        <a:lnSpc>
                          <a:spcPct val="100000"/>
                        </a:lnSpc>
                      </a:pPr>
                      <a:r>
                        <a:rPr sz="1400" dirty="0">
                          <a:solidFill>
                            <a:srgbClr val="424242"/>
                          </a:solidFill>
                          <a:latin typeface="Consolas"/>
                          <a:cs typeface="Consolas"/>
                        </a:rPr>
                        <a:t>0</a:t>
                      </a:r>
                      <a:endParaRPr sz="1400">
                        <a:latin typeface="Consolas"/>
                        <a:cs typeface="Consolas"/>
                      </a:endParaRPr>
                    </a:p>
                  </a:txBody>
                  <a:tcPr marL="0" marR="0" marT="44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gn="ctr">
                        <a:lnSpc>
                          <a:spcPct val="100000"/>
                        </a:lnSpc>
                        <a:spcBef>
                          <a:spcPts val="620"/>
                        </a:spcBef>
                      </a:pPr>
                      <a:r>
                        <a:rPr sz="1400" dirty="0">
                          <a:solidFill>
                            <a:srgbClr val="424242"/>
                          </a:solidFill>
                          <a:latin typeface="Consolas"/>
                          <a:cs typeface="Consolas"/>
                        </a:rPr>
                        <a:t>1</a:t>
                      </a:r>
                      <a:endParaRPr sz="1400">
                        <a:latin typeface="Consolas"/>
                        <a:cs typeface="Consolas"/>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gn="ctr">
                        <a:lnSpc>
                          <a:spcPct val="100000"/>
                        </a:lnSpc>
                        <a:spcBef>
                          <a:spcPts val="620"/>
                        </a:spcBef>
                      </a:pPr>
                      <a:r>
                        <a:rPr sz="1400" spc="-20" dirty="0">
                          <a:solidFill>
                            <a:srgbClr val="424242"/>
                          </a:solidFill>
                          <a:latin typeface="Consolas"/>
                          <a:cs typeface="Consolas"/>
                        </a:rPr>
                        <a:t>0x13</a:t>
                      </a:r>
                      <a:endParaRPr sz="1400">
                        <a:latin typeface="Consolas"/>
                        <a:cs typeface="Consolas"/>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gn="ctr">
                        <a:lnSpc>
                          <a:spcPct val="100000"/>
                        </a:lnSpc>
                        <a:spcBef>
                          <a:spcPts val="620"/>
                        </a:spcBef>
                      </a:pPr>
                      <a:r>
                        <a:rPr sz="1400" b="1" spc="-20" dirty="0">
                          <a:solidFill>
                            <a:srgbClr val="424242"/>
                          </a:solidFill>
                          <a:latin typeface="Consolas"/>
                          <a:cs typeface="Consolas"/>
                        </a:rPr>
                        <a:t>0x30</a:t>
                      </a:r>
                      <a:endParaRPr sz="1400">
                        <a:latin typeface="Consolas"/>
                        <a:cs typeface="Consolas"/>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1"/>
                  </a:ext>
                </a:extLst>
              </a:tr>
              <a:tr h="395605">
                <a:tc vMerge="1">
                  <a:txBody>
                    <a:bodyPr/>
                    <a:lstStyle/>
                    <a:p>
                      <a:endParaRPr/>
                    </a:p>
                  </a:txBody>
                  <a:tcPr marL="0" marR="0" marT="44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gn="ctr">
                        <a:lnSpc>
                          <a:spcPct val="100000"/>
                        </a:lnSpc>
                        <a:spcBef>
                          <a:spcPts val="620"/>
                        </a:spcBef>
                      </a:pPr>
                      <a:r>
                        <a:rPr sz="1400" dirty="0">
                          <a:solidFill>
                            <a:srgbClr val="424242"/>
                          </a:solidFill>
                          <a:latin typeface="Consolas"/>
                          <a:cs typeface="Consolas"/>
                        </a:rPr>
                        <a:t>0</a:t>
                      </a:r>
                      <a:endParaRPr sz="1400">
                        <a:latin typeface="Consolas"/>
                        <a:cs typeface="Consolas"/>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gn="ctr">
                        <a:lnSpc>
                          <a:spcPct val="100000"/>
                        </a:lnSpc>
                        <a:spcBef>
                          <a:spcPts val="620"/>
                        </a:spcBef>
                      </a:pPr>
                      <a:r>
                        <a:rPr sz="1400" spc="-20" dirty="0">
                          <a:solidFill>
                            <a:srgbClr val="424242"/>
                          </a:solidFill>
                          <a:latin typeface="Consolas"/>
                          <a:cs typeface="Consolas"/>
                        </a:rPr>
                        <a:t>0x34</a:t>
                      </a:r>
                      <a:endParaRPr sz="1400">
                        <a:latin typeface="Consolas"/>
                        <a:cs typeface="Consolas"/>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gn="ctr">
                        <a:lnSpc>
                          <a:spcPct val="100000"/>
                        </a:lnSpc>
                        <a:spcBef>
                          <a:spcPts val="620"/>
                        </a:spcBef>
                      </a:pPr>
                      <a:r>
                        <a:rPr sz="1400" spc="-20" dirty="0">
                          <a:solidFill>
                            <a:srgbClr val="424242"/>
                          </a:solidFill>
                          <a:latin typeface="Consolas"/>
                          <a:cs typeface="Consolas"/>
                        </a:rPr>
                        <a:t>0x58</a:t>
                      </a:r>
                      <a:endParaRPr sz="1400">
                        <a:latin typeface="Consolas"/>
                        <a:cs typeface="Consolas"/>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2"/>
                  </a:ext>
                </a:extLst>
              </a:tr>
              <a:tr h="395605">
                <a:tc rowSpan="2">
                  <a:txBody>
                    <a:bodyPr/>
                    <a:lstStyle/>
                    <a:p>
                      <a:pPr>
                        <a:lnSpc>
                          <a:spcPct val="100000"/>
                        </a:lnSpc>
                        <a:spcBef>
                          <a:spcPts val="35"/>
                        </a:spcBef>
                      </a:pPr>
                      <a:endParaRPr sz="1900">
                        <a:latin typeface="Times New Roman"/>
                        <a:cs typeface="Times New Roman"/>
                      </a:endParaRPr>
                    </a:p>
                    <a:p>
                      <a:pPr algn="ctr">
                        <a:lnSpc>
                          <a:spcPct val="100000"/>
                        </a:lnSpc>
                      </a:pPr>
                      <a:r>
                        <a:rPr sz="1400" dirty="0">
                          <a:solidFill>
                            <a:srgbClr val="424242"/>
                          </a:solidFill>
                          <a:latin typeface="Consolas"/>
                          <a:cs typeface="Consolas"/>
                        </a:rPr>
                        <a:t>1</a:t>
                      </a:r>
                      <a:endParaRPr sz="1400">
                        <a:latin typeface="Consolas"/>
                        <a:cs typeface="Consolas"/>
                      </a:endParaRPr>
                    </a:p>
                  </a:txBody>
                  <a:tcPr marL="0" marR="0" marT="44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gn="ctr">
                        <a:lnSpc>
                          <a:spcPct val="100000"/>
                        </a:lnSpc>
                        <a:spcBef>
                          <a:spcPts val="620"/>
                        </a:spcBef>
                      </a:pPr>
                      <a:r>
                        <a:rPr sz="1400" dirty="0">
                          <a:solidFill>
                            <a:srgbClr val="424242"/>
                          </a:solidFill>
                          <a:latin typeface="Consolas"/>
                          <a:cs typeface="Consolas"/>
                        </a:rPr>
                        <a:t>0</a:t>
                      </a:r>
                      <a:endParaRPr sz="1400">
                        <a:latin typeface="Consolas"/>
                        <a:cs typeface="Consolas"/>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gn="ctr">
                        <a:lnSpc>
                          <a:spcPct val="100000"/>
                        </a:lnSpc>
                        <a:spcBef>
                          <a:spcPts val="620"/>
                        </a:spcBef>
                      </a:pPr>
                      <a:r>
                        <a:rPr sz="1400" spc="-20" dirty="0">
                          <a:solidFill>
                            <a:srgbClr val="424242"/>
                          </a:solidFill>
                          <a:latin typeface="Consolas"/>
                          <a:cs typeface="Consolas"/>
                        </a:rPr>
                        <a:t>0x1F</a:t>
                      </a:r>
                      <a:endParaRPr sz="1400">
                        <a:latin typeface="Consolas"/>
                        <a:cs typeface="Consolas"/>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gn="ctr">
                        <a:lnSpc>
                          <a:spcPct val="100000"/>
                        </a:lnSpc>
                        <a:spcBef>
                          <a:spcPts val="620"/>
                        </a:spcBef>
                      </a:pPr>
                      <a:r>
                        <a:rPr sz="1400" spc="-20" dirty="0">
                          <a:solidFill>
                            <a:srgbClr val="424242"/>
                          </a:solidFill>
                          <a:latin typeface="Consolas"/>
                          <a:cs typeface="Consolas"/>
                        </a:rPr>
                        <a:t>0x80</a:t>
                      </a:r>
                      <a:endParaRPr sz="1400">
                        <a:latin typeface="Consolas"/>
                        <a:cs typeface="Consolas"/>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3"/>
                  </a:ext>
                </a:extLst>
              </a:tr>
              <a:tr h="395605">
                <a:tc vMerge="1">
                  <a:txBody>
                    <a:bodyPr/>
                    <a:lstStyle/>
                    <a:p>
                      <a:endParaRPr/>
                    </a:p>
                  </a:txBody>
                  <a:tcPr marL="0" marR="0" marT="44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gn="ctr">
                        <a:lnSpc>
                          <a:spcPct val="100000"/>
                        </a:lnSpc>
                        <a:spcBef>
                          <a:spcPts val="620"/>
                        </a:spcBef>
                      </a:pPr>
                      <a:r>
                        <a:rPr sz="1400" dirty="0">
                          <a:solidFill>
                            <a:srgbClr val="424242"/>
                          </a:solidFill>
                          <a:latin typeface="Consolas"/>
                          <a:cs typeface="Consolas"/>
                        </a:rPr>
                        <a:t>1</a:t>
                      </a:r>
                      <a:endParaRPr sz="1400">
                        <a:latin typeface="Consolas"/>
                        <a:cs typeface="Consolas"/>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gn="ctr">
                        <a:lnSpc>
                          <a:spcPct val="100000"/>
                        </a:lnSpc>
                        <a:spcBef>
                          <a:spcPts val="620"/>
                        </a:spcBef>
                      </a:pPr>
                      <a:r>
                        <a:rPr sz="1400" spc="-20" dirty="0">
                          <a:solidFill>
                            <a:srgbClr val="424242"/>
                          </a:solidFill>
                          <a:latin typeface="Consolas"/>
                          <a:cs typeface="Consolas"/>
                        </a:rPr>
                        <a:t>0x2A</a:t>
                      </a:r>
                      <a:endParaRPr sz="1400">
                        <a:latin typeface="Consolas"/>
                        <a:cs typeface="Consolas"/>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gn="ctr">
                        <a:lnSpc>
                          <a:spcPct val="100000"/>
                        </a:lnSpc>
                        <a:spcBef>
                          <a:spcPts val="620"/>
                        </a:spcBef>
                      </a:pPr>
                      <a:r>
                        <a:rPr sz="1400" spc="-20" dirty="0">
                          <a:solidFill>
                            <a:srgbClr val="424242"/>
                          </a:solidFill>
                          <a:latin typeface="Consolas"/>
                          <a:cs typeface="Consolas"/>
                        </a:rPr>
                        <a:t>0x72</a:t>
                      </a:r>
                      <a:endParaRPr sz="1400">
                        <a:latin typeface="Consolas"/>
                        <a:cs typeface="Consolas"/>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4"/>
                  </a:ext>
                </a:extLst>
              </a:tr>
              <a:tr h="395605">
                <a:tc rowSpan="2">
                  <a:txBody>
                    <a:bodyPr/>
                    <a:lstStyle/>
                    <a:p>
                      <a:pPr>
                        <a:lnSpc>
                          <a:spcPct val="100000"/>
                        </a:lnSpc>
                        <a:spcBef>
                          <a:spcPts val="35"/>
                        </a:spcBef>
                      </a:pPr>
                      <a:endParaRPr sz="1900">
                        <a:latin typeface="Times New Roman"/>
                        <a:cs typeface="Times New Roman"/>
                      </a:endParaRPr>
                    </a:p>
                    <a:p>
                      <a:pPr algn="ctr">
                        <a:lnSpc>
                          <a:spcPct val="100000"/>
                        </a:lnSpc>
                      </a:pPr>
                      <a:r>
                        <a:rPr sz="1400" dirty="0">
                          <a:solidFill>
                            <a:srgbClr val="424242"/>
                          </a:solidFill>
                          <a:latin typeface="Consolas"/>
                          <a:cs typeface="Consolas"/>
                        </a:rPr>
                        <a:t>2</a:t>
                      </a:r>
                      <a:endParaRPr sz="1400">
                        <a:latin typeface="Consolas"/>
                        <a:cs typeface="Consolas"/>
                      </a:endParaRPr>
                    </a:p>
                  </a:txBody>
                  <a:tcPr marL="0" marR="0" marT="44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gn="ctr">
                        <a:lnSpc>
                          <a:spcPct val="100000"/>
                        </a:lnSpc>
                        <a:spcBef>
                          <a:spcPts val="620"/>
                        </a:spcBef>
                      </a:pPr>
                      <a:r>
                        <a:rPr sz="1400" dirty="0">
                          <a:solidFill>
                            <a:srgbClr val="424242"/>
                          </a:solidFill>
                          <a:latin typeface="Consolas"/>
                          <a:cs typeface="Consolas"/>
                        </a:rPr>
                        <a:t>1</a:t>
                      </a:r>
                      <a:endParaRPr sz="1400">
                        <a:latin typeface="Consolas"/>
                        <a:cs typeface="Consolas"/>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gn="ctr">
                        <a:lnSpc>
                          <a:spcPct val="100000"/>
                        </a:lnSpc>
                        <a:spcBef>
                          <a:spcPts val="620"/>
                        </a:spcBef>
                      </a:pPr>
                      <a:r>
                        <a:rPr sz="1400" b="1" spc="-20" dirty="0">
                          <a:solidFill>
                            <a:srgbClr val="424242"/>
                          </a:solidFill>
                          <a:latin typeface="Consolas"/>
                          <a:cs typeface="Consolas"/>
                        </a:rPr>
                        <a:t>0x1F</a:t>
                      </a:r>
                      <a:endParaRPr sz="1400">
                        <a:latin typeface="Consolas"/>
                        <a:cs typeface="Consolas"/>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gn="ctr">
                        <a:lnSpc>
                          <a:spcPct val="100000"/>
                        </a:lnSpc>
                        <a:spcBef>
                          <a:spcPts val="620"/>
                        </a:spcBef>
                      </a:pPr>
                      <a:r>
                        <a:rPr sz="1400" spc="-20" dirty="0">
                          <a:solidFill>
                            <a:srgbClr val="424242"/>
                          </a:solidFill>
                          <a:latin typeface="Consolas"/>
                          <a:cs typeface="Consolas"/>
                        </a:rPr>
                        <a:t>0x95</a:t>
                      </a:r>
                      <a:endParaRPr sz="1400">
                        <a:latin typeface="Consolas"/>
                        <a:cs typeface="Consolas"/>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5"/>
                  </a:ext>
                </a:extLst>
              </a:tr>
              <a:tr h="395605">
                <a:tc vMerge="1">
                  <a:txBody>
                    <a:bodyPr/>
                    <a:lstStyle/>
                    <a:p>
                      <a:endParaRPr/>
                    </a:p>
                  </a:txBody>
                  <a:tcPr marL="0" marR="0" marT="44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gn="ctr">
                        <a:lnSpc>
                          <a:spcPct val="100000"/>
                        </a:lnSpc>
                        <a:spcBef>
                          <a:spcPts val="620"/>
                        </a:spcBef>
                      </a:pPr>
                      <a:r>
                        <a:rPr sz="1400" dirty="0">
                          <a:solidFill>
                            <a:srgbClr val="424242"/>
                          </a:solidFill>
                          <a:latin typeface="Consolas"/>
                          <a:cs typeface="Consolas"/>
                        </a:rPr>
                        <a:t>0</a:t>
                      </a:r>
                      <a:endParaRPr sz="1400">
                        <a:latin typeface="Consolas"/>
                        <a:cs typeface="Consolas"/>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gn="ctr">
                        <a:lnSpc>
                          <a:spcPct val="100000"/>
                        </a:lnSpc>
                        <a:spcBef>
                          <a:spcPts val="620"/>
                        </a:spcBef>
                      </a:pPr>
                      <a:r>
                        <a:rPr sz="1400" spc="-20" dirty="0">
                          <a:solidFill>
                            <a:srgbClr val="424242"/>
                          </a:solidFill>
                          <a:latin typeface="Consolas"/>
                          <a:cs typeface="Consolas"/>
                        </a:rPr>
                        <a:t>0x20</a:t>
                      </a:r>
                      <a:endParaRPr sz="1400">
                        <a:latin typeface="Consolas"/>
                        <a:cs typeface="Consolas"/>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gn="ctr">
                        <a:lnSpc>
                          <a:spcPct val="100000"/>
                        </a:lnSpc>
                        <a:spcBef>
                          <a:spcPts val="620"/>
                        </a:spcBef>
                      </a:pPr>
                      <a:r>
                        <a:rPr sz="1400" spc="-20" dirty="0">
                          <a:solidFill>
                            <a:srgbClr val="424242"/>
                          </a:solidFill>
                          <a:latin typeface="Consolas"/>
                          <a:cs typeface="Consolas"/>
                        </a:rPr>
                        <a:t>0xAA</a:t>
                      </a:r>
                      <a:endParaRPr sz="1400">
                        <a:latin typeface="Consolas"/>
                        <a:cs typeface="Consolas"/>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6"/>
                  </a:ext>
                </a:extLst>
              </a:tr>
              <a:tr h="395605">
                <a:tc rowSpan="2">
                  <a:txBody>
                    <a:bodyPr/>
                    <a:lstStyle/>
                    <a:p>
                      <a:pPr>
                        <a:lnSpc>
                          <a:spcPct val="100000"/>
                        </a:lnSpc>
                        <a:spcBef>
                          <a:spcPts val="35"/>
                        </a:spcBef>
                      </a:pPr>
                      <a:endParaRPr sz="1900">
                        <a:latin typeface="Times New Roman"/>
                        <a:cs typeface="Times New Roman"/>
                      </a:endParaRPr>
                    </a:p>
                    <a:p>
                      <a:pPr algn="ctr">
                        <a:lnSpc>
                          <a:spcPct val="100000"/>
                        </a:lnSpc>
                      </a:pPr>
                      <a:r>
                        <a:rPr sz="1400" dirty="0">
                          <a:solidFill>
                            <a:srgbClr val="424242"/>
                          </a:solidFill>
                          <a:latin typeface="Consolas"/>
                          <a:cs typeface="Consolas"/>
                        </a:rPr>
                        <a:t>3</a:t>
                      </a:r>
                      <a:endParaRPr sz="1400">
                        <a:latin typeface="Consolas"/>
                        <a:cs typeface="Consolas"/>
                      </a:endParaRPr>
                    </a:p>
                  </a:txBody>
                  <a:tcPr marL="0" marR="0" marT="44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gn="ctr">
                        <a:lnSpc>
                          <a:spcPct val="100000"/>
                        </a:lnSpc>
                        <a:spcBef>
                          <a:spcPts val="620"/>
                        </a:spcBef>
                      </a:pPr>
                      <a:r>
                        <a:rPr sz="1400" dirty="0">
                          <a:solidFill>
                            <a:srgbClr val="424242"/>
                          </a:solidFill>
                          <a:latin typeface="Consolas"/>
                          <a:cs typeface="Consolas"/>
                        </a:rPr>
                        <a:t>1</a:t>
                      </a:r>
                      <a:endParaRPr sz="1400">
                        <a:latin typeface="Consolas"/>
                        <a:cs typeface="Consolas"/>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gn="ctr">
                        <a:lnSpc>
                          <a:spcPct val="100000"/>
                        </a:lnSpc>
                        <a:spcBef>
                          <a:spcPts val="620"/>
                        </a:spcBef>
                      </a:pPr>
                      <a:r>
                        <a:rPr sz="1400" spc="-20" dirty="0">
                          <a:solidFill>
                            <a:srgbClr val="424242"/>
                          </a:solidFill>
                          <a:latin typeface="Consolas"/>
                          <a:cs typeface="Consolas"/>
                        </a:rPr>
                        <a:t>0x3F</a:t>
                      </a:r>
                      <a:endParaRPr sz="1400">
                        <a:latin typeface="Consolas"/>
                        <a:cs typeface="Consolas"/>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gn="ctr">
                        <a:lnSpc>
                          <a:spcPct val="100000"/>
                        </a:lnSpc>
                        <a:spcBef>
                          <a:spcPts val="620"/>
                        </a:spcBef>
                      </a:pPr>
                      <a:r>
                        <a:rPr sz="1400" spc="-20" dirty="0">
                          <a:solidFill>
                            <a:srgbClr val="424242"/>
                          </a:solidFill>
                          <a:latin typeface="Consolas"/>
                          <a:cs typeface="Consolas"/>
                        </a:rPr>
                        <a:t>0x20</a:t>
                      </a:r>
                      <a:endParaRPr sz="1400">
                        <a:latin typeface="Consolas"/>
                        <a:cs typeface="Consolas"/>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7"/>
                  </a:ext>
                </a:extLst>
              </a:tr>
              <a:tr h="395605">
                <a:tc vMerge="1">
                  <a:txBody>
                    <a:bodyPr/>
                    <a:lstStyle/>
                    <a:p>
                      <a:endParaRPr/>
                    </a:p>
                  </a:txBody>
                  <a:tcPr marL="0" marR="0" marT="44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gn="ctr">
                        <a:lnSpc>
                          <a:spcPct val="100000"/>
                        </a:lnSpc>
                        <a:spcBef>
                          <a:spcPts val="620"/>
                        </a:spcBef>
                      </a:pPr>
                      <a:r>
                        <a:rPr sz="1400" dirty="0">
                          <a:solidFill>
                            <a:srgbClr val="424242"/>
                          </a:solidFill>
                          <a:latin typeface="Consolas"/>
                          <a:cs typeface="Consolas"/>
                        </a:rPr>
                        <a:t>0</a:t>
                      </a:r>
                      <a:endParaRPr sz="1400">
                        <a:latin typeface="Consolas"/>
                        <a:cs typeface="Consolas"/>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gn="ctr">
                        <a:lnSpc>
                          <a:spcPct val="100000"/>
                        </a:lnSpc>
                        <a:spcBef>
                          <a:spcPts val="620"/>
                        </a:spcBef>
                      </a:pPr>
                      <a:r>
                        <a:rPr sz="1400" spc="-20" dirty="0">
                          <a:solidFill>
                            <a:srgbClr val="424242"/>
                          </a:solidFill>
                          <a:latin typeface="Consolas"/>
                          <a:cs typeface="Consolas"/>
                        </a:rPr>
                        <a:t>0x3E</a:t>
                      </a:r>
                      <a:endParaRPr sz="1400">
                        <a:latin typeface="Consolas"/>
                        <a:cs typeface="Consolas"/>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gn="ctr">
                        <a:lnSpc>
                          <a:spcPct val="100000"/>
                        </a:lnSpc>
                        <a:spcBef>
                          <a:spcPts val="620"/>
                        </a:spcBef>
                      </a:pPr>
                      <a:r>
                        <a:rPr sz="1400" spc="-20" dirty="0">
                          <a:solidFill>
                            <a:srgbClr val="424242"/>
                          </a:solidFill>
                          <a:latin typeface="Consolas"/>
                          <a:cs typeface="Consolas"/>
                        </a:rPr>
                        <a:t>0xFF</a:t>
                      </a:r>
                      <a:endParaRPr sz="1400">
                        <a:latin typeface="Consolas"/>
                        <a:cs typeface="Consolas"/>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8"/>
                  </a:ext>
                </a:extLst>
              </a:tr>
            </a:tbl>
          </a:graphicData>
        </a:graphic>
      </p:graphicFrame>
      <p:sp>
        <p:nvSpPr>
          <p:cNvPr id="6" name="矩形 5">
            <a:extLst>
              <a:ext uri="{FF2B5EF4-FFF2-40B4-BE49-F238E27FC236}">
                <a16:creationId xmlns:a16="http://schemas.microsoft.com/office/drawing/2014/main" id="{B8388729-2864-40E6-A025-35B40DD2E254}"/>
              </a:ext>
            </a:extLst>
          </p:cNvPr>
          <p:cNvSpPr/>
          <p:nvPr/>
        </p:nvSpPr>
        <p:spPr>
          <a:xfrm>
            <a:off x="4822231" y="6093296"/>
            <a:ext cx="1734152" cy="369332"/>
          </a:xfrm>
          <a:prstGeom prst="rect">
            <a:avLst/>
          </a:prstGeom>
          <a:solidFill>
            <a:schemeClr val="bg2"/>
          </a:solidFill>
        </p:spPr>
        <p:txBody>
          <a:bodyPr wrap="square">
            <a:spAutoFit/>
          </a:bodyPr>
          <a:lstStyle/>
          <a:p>
            <a:r>
              <a:rPr lang="zh-CN" altLang="en-US" spc="-65" dirty="0">
                <a:solidFill>
                  <a:srgbClr val="424242"/>
                </a:solidFill>
                <a:latin typeface="微软雅黑" panose="020B0503020204020204" pitchFamily="34" charset="-122"/>
                <a:ea typeface="微软雅黑" panose="020B0503020204020204" pitchFamily="34" charset="-122"/>
              </a:rPr>
              <a:t>缺失</a:t>
            </a:r>
            <a:endParaRPr lang="zh-CN" altLang="en-US" dirty="0"/>
          </a:p>
        </p:txBody>
      </p:sp>
      <p:sp>
        <p:nvSpPr>
          <p:cNvPr id="7" name="矩形 6">
            <a:extLst>
              <a:ext uri="{FF2B5EF4-FFF2-40B4-BE49-F238E27FC236}">
                <a16:creationId xmlns:a16="http://schemas.microsoft.com/office/drawing/2014/main" id="{78757A51-5C40-4BA0-9EAE-257006450B86}"/>
              </a:ext>
            </a:extLst>
          </p:cNvPr>
          <p:cNvSpPr/>
          <p:nvPr/>
        </p:nvSpPr>
        <p:spPr>
          <a:xfrm>
            <a:off x="4822231" y="5665628"/>
            <a:ext cx="1740541" cy="369332"/>
          </a:xfrm>
          <a:prstGeom prst="rect">
            <a:avLst/>
          </a:prstGeom>
          <a:solidFill>
            <a:schemeClr val="bg2"/>
          </a:solidFill>
        </p:spPr>
        <p:txBody>
          <a:bodyPr wrap="none">
            <a:spAutoFit/>
          </a:bodyPr>
          <a:lstStyle/>
          <a:p>
            <a:r>
              <a:rPr lang="en-US" altLang="zh-CN" spc="-65" dirty="0">
                <a:solidFill>
                  <a:srgbClr val="424242"/>
                </a:solidFill>
                <a:latin typeface="微软雅黑" panose="020B0503020204020204" pitchFamily="34" charset="-122"/>
                <a:ea typeface="微软雅黑" panose="020B0503020204020204" pitchFamily="34" charset="-122"/>
                <a:cs typeface="Trebuchet MS"/>
              </a:rPr>
              <a:t>1001         0101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753361" y="2210561"/>
            <a:ext cx="3505200" cy="1219200"/>
          </a:xfrm>
          <a:custGeom>
            <a:avLst/>
            <a:gdLst/>
            <a:ahLst/>
            <a:cxnLst/>
            <a:rect l="l" t="t" r="r" b="b"/>
            <a:pathLst>
              <a:path w="3505200" h="1219200">
                <a:moveTo>
                  <a:pt x="0" y="1219200"/>
                </a:moveTo>
                <a:lnTo>
                  <a:pt x="3505200" y="1219200"/>
                </a:lnTo>
                <a:lnTo>
                  <a:pt x="3505200" y="0"/>
                </a:lnTo>
                <a:lnTo>
                  <a:pt x="0" y="0"/>
                </a:lnTo>
                <a:lnTo>
                  <a:pt x="0" y="1219200"/>
                </a:lnTo>
                <a:close/>
              </a:path>
            </a:pathLst>
          </a:custGeom>
          <a:ln w="19812">
            <a:solidFill>
              <a:srgbClr val="000000"/>
            </a:solidFill>
          </a:ln>
        </p:spPr>
        <p:txBody>
          <a:bodyPr wrap="square" lIns="0" tIns="0" rIns="0" bIns="0" rtlCol="0"/>
          <a:lstStyle/>
          <a:p>
            <a:endParaRPr/>
          </a:p>
        </p:txBody>
      </p:sp>
      <p:grpSp>
        <p:nvGrpSpPr>
          <p:cNvPr id="6" name="object 6"/>
          <p:cNvGrpSpPr/>
          <p:nvPr/>
        </p:nvGrpSpPr>
        <p:grpSpPr>
          <a:xfrm>
            <a:off x="2352801" y="4571746"/>
            <a:ext cx="6344920" cy="1459230"/>
            <a:chOff x="2352801" y="4571746"/>
            <a:chExt cx="6344920" cy="1459230"/>
          </a:xfrm>
        </p:grpSpPr>
        <p:sp>
          <p:nvSpPr>
            <p:cNvPr id="7" name="object 7"/>
            <p:cNvSpPr/>
            <p:nvPr/>
          </p:nvSpPr>
          <p:spPr>
            <a:xfrm>
              <a:off x="2362961" y="4581906"/>
              <a:ext cx="6324600" cy="1438910"/>
            </a:xfrm>
            <a:custGeom>
              <a:avLst/>
              <a:gdLst/>
              <a:ahLst/>
              <a:cxnLst/>
              <a:rect l="l" t="t" r="r" b="b"/>
              <a:pathLst>
                <a:path w="6324600" h="1438910">
                  <a:moveTo>
                    <a:pt x="0" y="1438656"/>
                  </a:moveTo>
                  <a:lnTo>
                    <a:pt x="6324599" y="1438656"/>
                  </a:lnTo>
                  <a:lnTo>
                    <a:pt x="6324599" y="0"/>
                  </a:lnTo>
                  <a:lnTo>
                    <a:pt x="0" y="0"/>
                  </a:lnTo>
                  <a:lnTo>
                    <a:pt x="0" y="1438656"/>
                  </a:lnTo>
                  <a:close/>
                </a:path>
              </a:pathLst>
            </a:custGeom>
            <a:ln w="19812">
              <a:solidFill>
                <a:srgbClr val="000000"/>
              </a:solidFill>
            </a:ln>
          </p:spPr>
          <p:txBody>
            <a:bodyPr wrap="square" lIns="0" tIns="0" rIns="0" bIns="0" rtlCol="0"/>
            <a:lstStyle/>
            <a:p>
              <a:endParaRPr/>
            </a:p>
          </p:txBody>
        </p:sp>
        <p:sp>
          <p:nvSpPr>
            <p:cNvPr id="8" name="object 8"/>
            <p:cNvSpPr/>
            <p:nvPr/>
          </p:nvSpPr>
          <p:spPr>
            <a:xfrm>
              <a:off x="3934205" y="4810506"/>
              <a:ext cx="1629410" cy="228600"/>
            </a:xfrm>
            <a:custGeom>
              <a:avLst/>
              <a:gdLst/>
              <a:ahLst/>
              <a:cxnLst/>
              <a:rect l="l" t="t" r="r" b="b"/>
              <a:pathLst>
                <a:path w="1629410" h="228600">
                  <a:moveTo>
                    <a:pt x="1629155" y="0"/>
                  </a:moveTo>
                  <a:lnTo>
                    <a:pt x="0" y="0"/>
                  </a:lnTo>
                  <a:lnTo>
                    <a:pt x="0" y="228600"/>
                  </a:lnTo>
                  <a:lnTo>
                    <a:pt x="1629155" y="228600"/>
                  </a:lnTo>
                  <a:lnTo>
                    <a:pt x="1629155" y="0"/>
                  </a:lnTo>
                  <a:close/>
                </a:path>
              </a:pathLst>
            </a:custGeom>
            <a:solidFill>
              <a:srgbClr val="EBEBEB"/>
            </a:solidFill>
          </p:spPr>
          <p:txBody>
            <a:bodyPr wrap="square" lIns="0" tIns="0" rIns="0" bIns="0" rtlCol="0"/>
            <a:lstStyle/>
            <a:p>
              <a:endParaRPr/>
            </a:p>
          </p:txBody>
        </p:sp>
        <p:sp>
          <p:nvSpPr>
            <p:cNvPr id="9" name="object 9"/>
            <p:cNvSpPr/>
            <p:nvPr/>
          </p:nvSpPr>
          <p:spPr>
            <a:xfrm>
              <a:off x="3934205" y="4810506"/>
              <a:ext cx="1629410" cy="228600"/>
            </a:xfrm>
            <a:custGeom>
              <a:avLst/>
              <a:gdLst/>
              <a:ahLst/>
              <a:cxnLst/>
              <a:rect l="l" t="t" r="r" b="b"/>
              <a:pathLst>
                <a:path w="1629410" h="228600">
                  <a:moveTo>
                    <a:pt x="0" y="228600"/>
                  </a:moveTo>
                  <a:lnTo>
                    <a:pt x="1629155" y="228600"/>
                  </a:lnTo>
                  <a:lnTo>
                    <a:pt x="1629155" y="0"/>
                  </a:lnTo>
                  <a:lnTo>
                    <a:pt x="0" y="0"/>
                  </a:lnTo>
                  <a:lnTo>
                    <a:pt x="0" y="228600"/>
                  </a:lnTo>
                  <a:close/>
                </a:path>
              </a:pathLst>
            </a:custGeom>
            <a:ln w="28956">
              <a:solidFill>
                <a:srgbClr val="000000"/>
              </a:solidFill>
            </a:ln>
          </p:spPr>
          <p:txBody>
            <a:bodyPr wrap="square" lIns="0" tIns="0" rIns="0" bIns="0" rtlCol="0"/>
            <a:lstStyle/>
            <a:p>
              <a:endParaRPr/>
            </a:p>
          </p:txBody>
        </p:sp>
        <p:sp>
          <p:nvSpPr>
            <p:cNvPr id="10" name="object 10"/>
            <p:cNvSpPr/>
            <p:nvPr/>
          </p:nvSpPr>
          <p:spPr>
            <a:xfrm>
              <a:off x="3734561" y="4810506"/>
              <a:ext cx="200025" cy="228600"/>
            </a:xfrm>
            <a:custGeom>
              <a:avLst/>
              <a:gdLst/>
              <a:ahLst/>
              <a:cxnLst/>
              <a:rect l="l" t="t" r="r" b="b"/>
              <a:pathLst>
                <a:path w="200025" h="228600">
                  <a:moveTo>
                    <a:pt x="199644" y="0"/>
                  </a:moveTo>
                  <a:lnTo>
                    <a:pt x="0" y="0"/>
                  </a:lnTo>
                  <a:lnTo>
                    <a:pt x="0" y="228600"/>
                  </a:lnTo>
                  <a:lnTo>
                    <a:pt x="199644" y="228600"/>
                  </a:lnTo>
                  <a:lnTo>
                    <a:pt x="199644" y="0"/>
                  </a:lnTo>
                  <a:close/>
                </a:path>
              </a:pathLst>
            </a:custGeom>
            <a:solidFill>
              <a:srgbClr val="EBEBEB"/>
            </a:solidFill>
          </p:spPr>
          <p:txBody>
            <a:bodyPr wrap="square" lIns="0" tIns="0" rIns="0" bIns="0" rtlCol="0"/>
            <a:lstStyle/>
            <a:p>
              <a:endParaRPr/>
            </a:p>
          </p:txBody>
        </p:sp>
        <p:sp>
          <p:nvSpPr>
            <p:cNvPr id="11" name="object 11"/>
            <p:cNvSpPr/>
            <p:nvPr/>
          </p:nvSpPr>
          <p:spPr>
            <a:xfrm>
              <a:off x="3734561" y="4810506"/>
              <a:ext cx="200025" cy="228600"/>
            </a:xfrm>
            <a:custGeom>
              <a:avLst/>
              <a:gdLst/>
              <a:ahLst/>
              <a:cxnLst/>
              <a:rect l="l" t="t" r="r" b="b"/>
              <a:pathLst>
                <a:path w="200025" h="228600">
                  <a:moveTo>
                    <a:pt x="0" y="228600"/>
                  </a:moveTo>
                  <a:lnTo>
                    <a:pt x="199644" y="228600"/>
                  </a:lnTo>
                  <a:lnTo>
                    <a:pt x="199644" y="0"/>
                  </a:lnTo>
                  <a:lnTo>
                    <a:pt x="0" y="0"/>
                  </a:lnTo>
                  <a:lnTo>
                    <a:pt x="0" y="228600"/>
                  </a:lnTo>
                  <a:close/>
                </a:path>
              </a:pathLst>
            </a:custGeom>
            <a:ln w="28956">
              <a:solidFill>
                <a:srgbClr val="000000"/>
              </a:solidFill>
            </a:ln>
          </p:spPr>
          <p:txBody>
            <a:bodyPr wrap="square" lIns="0" tIns="0" rIns="0" bIns="0" rtlCol="0"/>
            <a:lstStyle/>
            <a:p>
              <a:endParaRPr/>
            </a:p>
          </p:txBody>
        </p:sp>
      </p:grpSp>
      <p:sp>
        <p:nvSpPr>
          <p:cNvPr id="13" name="object 13"/>
          <p:cNvSpPr txBox="1"/>
          <p:nvPr/>
        </p:nvSpPr>
        <p:spPr>
          <a:xfrm>
            <a:off x="4648200" y="1676400"/>
            <a:ext cx="1600200" cy="304800"/>
          </a:xfrm>
          <a:prstGeom prst="rect">
            <a:avLst/>
          </a:prstGeom>
          <a:solidFill>
            <a:srgbClr val="DDDDDD"/>
          </a:solidFill>
          <a:ln w="9144">
            <a:solidFill>
              <a:srgbClr val="000000"/>
            </a:solidFill>
          </a:ln>
        </p:spPr>
        <p:txBody>
          <a:bodyPr vert="horz" wrap="square" lIns="0" tIns="40005" rIns="0" bIns="0" rtlCol="0">
            <a:spAutoFit/>
          </a:bodyPr>
          <a:lstStyle/>
          <a:p>
            <a:pPr marL="92075">
              <a:lnSpc>
                <a:spcPct val="100000"/>
              </a:lnSpc>
              <a:spcBef>
                <a:spcPts val="315"/>
              </a:spcBef>
            </a:pPr>
            <a:r>
              <a:rPr sz="1400" spc="-5" dirty="0">
                <a:latin typeface="Arial"/>
                <a:cs typeface="Arial"/>
              </a:rPr>
              <a:t>Offset</a:t>
            </a:r>
            <a:r>
              <a:rPr sz="1400" spc="-60" dirty="0">
                <a:latin typeface="Arial"/>
                <a:cs typeface="Arial"/>
              </a:rPr>
              <a:t> </a:t>
            </a:r>
            <a:r>
              <a:rPr sz="1400" spc="-5" dirty="0">
                <a:latin typeface="Arial"/>
                <a:cs typeface="Arial"/>
              </a:rPr>
              <a:t>w/in</a:t>
            </a:r>
            <a:r>
              <a:rPr sz="1400" spc="-30" dirty="0">
                <a:latin typeface="Arial"/>
                <a:cs typeface="Arial"/>
              </a:rPr>
              <a:t> </a:t>
            </a:r>
            <a:r>
              <a:rPr sz="1400" dirty="0">
                <a:latin typeface="Arial"/>
                <a:cs typeface="Arial"/>
              </a:rPr>
              <a:t>page</a:t>
            </a:r>
            <a:endParaRPr sz="1400">
              <a:latin typeface="Arial"/>
              <a:cs typeface="Arial"/>
            </a:endParaRPr>
          </a:p>
        </p:txBody>
      </p:sp>
      <p:sp>
        <p:nvSpPr>
          <p:cNvPr id="14" name="object 14"/>
          <p:cNvSpPr txBox="1"/>
          <p:nvPr/>
        </p:nvSpPr>
        <p:spPr>
          <a:xfrm>
            <a:off x="6328409" y="1689557"/>
            <a:ext cx="1387475" cy="269240"/>
          </a:xfrm>
          <a:prstGeom prst="rect">
            <a:avLst/>
          </a:prstGeom>
        </p:spPr>
        <p:txBody>
          <a:bodyPr vert="horz" wrap="square" lIns="0" tIns="12065" rIns="0" bIns="0" rtlCol="0">
            <a:spAutoFit/>
          </a:bodyPr>
          <a:lstStyle/>
          <a:p>
            <a:pPr marL="12700">
              <a:lnSpc>
                <a:spcPct val="100000"/>
              </a:lnSpc>
              <a:spcBef>
                <a:spcPts val="95"/>
              </a:spcBef>
            </a:pPr>
            <a:r>
              <a:rPr sz="1600" spc="-30" dirty="0">
                <a:latin typeface="Arial"/>
                <a:cs typeface="Arial"/>
              </a:rPr>
              <a:t>V</a:t>
            </a:r>
            <a:r>
              <a:rPr sz="1600" spc="-5" dirty="0">
                <a:latin typeface="Arial"/>
                <a:cs typeface="Arial"/>
              </a:rPr>
              <a:t>irt</a:t>
            </a:r>
            <a:r>
              <a:rPr sz="1600" spc="-10" dirty="0">
                <a:latin typeface="Arial"/>
                <a:cs typeface="Arial"/>
              </a:rPr>
              <a:t>u</a:t>
            </a:r>
            <a:r>
              <a:rPr sz="1600" spc="-5" dirty="0">
                <a:latin typeface="Arial"/>
                <a:cs typeface="Arial"/>
              </a:rPr>
              <a:t>al</a:t>
            </a:r>
            <a:r>
              <a:rPr sz="1600" spc="-95" dirty="0">
                <a:latin typeface="Arial"/>
                <a:cs typeface="Arial"/>
              </a:rPr>
              <a:t> </a:t>
            </a:r>
            <a:r>
              <a:rPr sz="1600" spc="-5" dirty="0">
                <a:latin typeface="Arial"/>
                <a:cs typeface="Arial"/>
              </a:rPr>
              <a:t>Address</a:t>
            </a:r>
            <a:endParaRPr sz="1600">
              <a:latin typeface="Arial"/>
              <a:cs typeface="Arial"/>
            </a:endParaRPr>
          </a:p>
        </p:txBody>
      </p:sp>
      <p:sp>
        <p:nvSpPr>
          <p:cNvPr id="15" name="object 15"/>
          <p:cNvSpPr txBox="1"/>
          <p:nvPr/>
        </p:nvSpPr>
        <p:spPr>
          <a:xfrm>
            <a:off x="2438400" y="1676400"/>
            <a:ext cx="2209800" cy="304800"/>
          </a:xfrm>
          <a:prstGeom prst="rect">
            <a:avLst/>
          </a:prstGeom>
          <a:solidFill>
            <a:srgbClr val="CCFF99"/>
          </a:solidFill>
          <a:ln w="9144">
            <a:solidFill>
              <a:srgbClr val="000000"/>
            </a:solidFill>
          </a:ln>
        </p:spPr>
        <p:txBody>
          <a:bodyPr vert="horz" wrap="square" lIns="0" tIns="40005" rIns="0" bIns="0" rtlCol="0">
            <a:spAutoFit/>
          </a:bodyPr>
          <a:lstStyle/>
          <a:p>
            <a:pPr marL="91440">
              <a:lnSpc>
                <a:spcPct val="100000"/>
              </a:lnSpc>
              <a:spcBef>
                <a:spcPts val="315"/>
              </a:spcBef>
            </a:pPr>
            <a:r>
              <a:rPr sz="1400" spc="-5" dirty="0">
                <a:latin typeface="Arial"/>
                <a:cs typeface="Arial"/>
              </a:rPr>
              <a:t>Virtual</a:t>
            </a:r>
            <a:r>
              <a:rPr sz="1400" spc="-60" dirty="0">
                <a:latin typeface="Arial"/>
                <a:cs typeface="Arial"/>
              </a:rPr>
              <a:t> </a:t>
            </a:r>
            <a:r>
              <a:rPr sz="1400" dirty="0">
                <a:latin typeface="Arial"/>
                <a:cs typeface="Arial"/>
              </a:rPr>
              <a:t>Page</a:t>
            </a:r>
            <a:r>
              <a:rPr sz="1400" spc="-30" dirty="0">
                <a:latin typeface="Arial"/>
                <a:cs typeface="Arial"/>
              </a:rPr>
              <a:t> </a:t>
            </a:r>
            <a:r>
              <a:rPr sz="1400" dirty="0">
                <a:latin typeface="Arial"/>
                <a:cs typeface="Arial"/>
              </a:rPr>
              <a:t>Number</a:t>
            </a:r>
            <a:endParaRPr sz="1400">
              <a:latin typeface="Arial"/>
              <a:cs typeface="Arial"/>
            </a:endParaRPr>
          </a:p>
        </p:txBody>
      </p:sp>
      <p:sp>
        <p:nvSpPr>
          <p:cNvPr id="16" name="object 16"/>
          <p:cNvSpPr txBox="1"/>
          <p:nvPr/>
        </p:nvSpPr>
        <p:spPr>
          <a:xfrm>
            <a:off x="2441194" y="1461262"/>
            <a:ext cx="3609340" cy="193675"/>
          </a:xfrm>
          <a:prstGeom prst="rect">
            <a:avLst/>
          </a:prstGeom>
        </p:spPr>
        <p:txBody>
          <a:bodyPr vert="horz" wrap="square" lIns="0" tIns="13335" rIns="0" bIns="0" rtlCol="0">
            <a:spAutoFit/>
          </a:bodyPr>
          <a:lstStyle/>
          <a:p>
            <a:pPr marL="12700">
              <a:lnSpc>
                <a:spcPct val="100000"/>
              </a:lnSpc>
              <a:spcBef>
                <a:spcPts val="105"/>
              </a:spcBef>
              <a:tabLst>
                <a:tab pos="1917700" algn="l"/>
                <a:tab pos="2298700" algn="l"/>
                <a:tab pos="3517900" algn="l"/>
              </a:tabLst>
            </a:pPr>
            <a:r>
              <a:rPr sz="1100" spc="-5" dirty="0">
                <a:latin typeface="Arial"/>
                <a:cs typeface="Arial"/>
              </a:rPr>
              <a:t>3</a:t>
            </a:r>
            <a:r>
              <a:rPr sz="1100" dirty="0">
                <a:latin typeface="Arial"/>
                <a:cs typeface="Arial"/>
              </a:rPr>
              <a:t>1	</a:t>
            </a:r>
            <a:r>
              <a:rPr sz="1100" spc="-5" dirty="0">
                <a:latin typeface="Arial"/>
                <a:cs typeface="Arial"/>
              </a:rPr>
              <a:t>1</a:t>
            </a:r>
            <a:r>
              <a:rPr sz="1100" dirty="0">
                <a:latin typeface="Arial"/>
                <a:cs typeface="Arial"/>
              </a:rPr>
              <a:t>2	</a:t>
            </a:r>
            <a:r>
              <a:rPr sz="1100" spc="-5" dirty="0">
                <a:latin typeface="Arial"/>
                <a:cs typeface="Arial"/>
              </a:rPr>
              <a:t>1</a:t>
            </a:r>
            <a:r>
              <a:rPr sz="1100" dirty="0">
                <a:latin typeface="Arial"/>
                <a:cs typeface="Arial"/>
              </a:rPr>
              <a:t>1	0</a:t>
            </a:r>
            <a:endParaRPr sz="1100">
              <a:latin typeface="Arial"/>
              <a:cs typeface="Arial"/>
            </a:endParaRPr>
          </a:p>
        </p:txBody>
      </p:sp>
      <p:grpSp>
        <p:nvGrpSpPr>
          <p:cNvPr id="17" name="object 17"/>
          <p:cNvGrpSpPr/>
          <p:nvPr/>
        </p:nvGrpSpPr>
        <p:grpSpPr>
          <a:xfrm>
            <a:off x="5401055" y="1981707"/>
            <a:ext cx="172720" cy="1677035"/>
            <a:chOff x="5401055" y="1981707"/>
            <a:chExt cx="172720" cy="1677035"/>
          </a:xfrm>
        </p:grpSpPr>
        <p:sp>
          <p:nvSpPr>
            <p:cNvPr id="18" name="object 18"/>
            <p:cNvSpPr/>
            <p:nvPr/>
          </p:nvSpPr>
          <p:spPr>
            <a:xfrm>
              <a:off x="5429249" y="1981707"/>
              <a:ext cx="111760" cy="1677035"/>
            </a:xfrm>
            <a:custGeom>
              <a:avLst/>
              <a:gdLst/>
              <a:ahLst/>
              <a:cxnLst/>
              <a:rect l="l" t="t" r="r" b="b"/>
              <a:pathLst>
                <a:path w="111760" h="1677035">
                  <a:moveTo>
                    <a:pt x="10795" y="1570608"/>
                  </a:moveTo>
                  <a:lnTo>
                    <a:pt x="6096" y="1573402"/>
                  </a:lnTo>
                  <a:lnTo>
                    <a:pt x="1397" y="1576324"/>
                  </a:lnTo>
                  <a:lnTo>
                    <a:pt x="0" y="1582419"/>
                  </a:lnTo>
                  <a:lnTo>
                    <a:pt x="2794" y="1587118"/>
                  </a:lnTo>
                  <a:lnTo>
                    <a:pt x="57912" y="1676653"/>
                  </a:lnTo>
                  <a:lnTo>
                    <a:pt x="68674" y="1657222"/>
                  </a:lnTo>
                  <a:lnTo>
                    <a:pt x="47498" y="1657222"/>
                  </a:lnTo>
                  <a:lnTo>
                    <a:pt x="46666" y="1620587"/>
                  </a:lnTo>
                  <a:lnTo>
                    <a:pt x="19685" y="1576704"/>
                  </a:lnTo>
                  <a:lnTo>
                    <a:pt x="16890" y="1572005"/>
                  </a:lnTo>
                  <a:lnTo>
                    <a:pt x="10795" y="1570608"/>
                  </a:lnTo>
                  <a:close/>
                </a:path>
                <a:path w="111760" h="1677035">
                  <a:moveTo>
                    <a:pt x="46666" y="1620587"/>
                  </a:moveTo>
                  <a:lnTo>
                    <a:pt x="47498" y="1657222"/>
                  </a:lnTo>
                  <a:lnTo>
                    <a:pt x="67310" y="1656841"/>
                  </a:lnTo>
                  <a:lnTo>
                    <a:pt x="67206" y="1652269"/>
                  </a:lnTo>
                  <a:lnTo>
                    <a:pt x="48767" y="1652269"/>
                  </a:lnTo>
                  <a:lnTo>
                    <a:pt x="57007" y="1637405"/>
                  </a:lnTo>
                  <a:lnTo>
                    <a:pt x="46666" y="1620587"/>
                  </a:lnTo>
                  <a:close/>
                </a:path>
                <a:path w="111760" h="1677035">
                  <a:moveTo>
                    <a:pt x="100202" y="1568577"/>
                  </a:moveTo>
                  <a:lnTo>
                    <a:pt x="94107" y="1570227"/>
                  </a:lnTo>
                  <a:lnTo>
                    <a:pt x="91566" y="1575053"/>
                  </a:lnTo>
                  <a:lnTo>
                    <a:pt x="66481" y="1620312"/>
                  </a:lnTo>
                  <a:lnTo>
                    <a:pt x="67310" y="1656841"/>
                  </a:lnTo>
                  <a:lnTo>
                    <a:pt x="47498" y="1657222"/>
                  </a:lnTo>
                  <a:lnTo>
                    <a:pt x="68674" y="1657222"/>
                  </a:lnTo>
                  <a:lnTo>
                    <a:pt x="111505" y="1579879"/>
                  </a:lnTo>
                  <a:lnTo>
                    <a:pt x="109727" y="1573783"/>
                  </a:lnTo>
                  <a:lnTo>
                    <a:pt x="105028" y="1571243"/>
                  </a:lnTo>
                  <a:lnTo>
                    <a:pt x="100202" y="1568577"/>
                  </a:lnTo>
                  <a:close/>
                </a:path>
                <a:path w="111760" h="1677035">
                  <a:moveTo>
                    <a:pt x="57007" y="1637405"/>
                  </a:moveTo>
                  <a:lnTo>
                    <a:pt x="48767" y="1652269"/>
                  </a:lnTo>
                  <a:lnTo>
                    <a:pt x="65912" y="1651889"/>
                  </a:lnTo>
                  <a:lnTo>
                    <a:pt x="57007" y="1637405"/>
                  </a:lnTo>
                  <a:close/>
                </a:path>
                <a:path w="111760" h="1677035">
                  <a:moveTo>
                    <a:pt x="66481" y="1620312"/>
                  </a:moveTo>
                  <a:lnTo>
                    <a:pt x="57007" y="1637405"/>
                  </a:lnTo>
                  <a:lnTo>
                    <a:pt x="65912" y="1651889"/>
                  </a:lnTo>
                  <a:lnTo>
                    <a:pt x="48767" y="1652269"/>
                  </a:lnTo>
                  <a:lnTo>
                    <a:pt x="67206" y="1652269"/>
                  </a:lnTo>
                  <a:lnTo>
                    <a:pt x="66481" y="1620312"/>
                  </a:lnTo>
                  <a:close/>
                </a:path>
                <a:path w="111760" h="1677035">
                  <a:moveTo>
                    <a:pt x="29717" y="0"/>
                  </a:moveTo>
                  <a:lnTo>
                    <a:pt x="9905" y="507"/>
                  </a:lnTo>
                  <a:lnTo>
                    <a:pt x="46666" y="1620587"/>
                  </a:lnTo>
                  <a:lnTo>
                    <a:pt x="57007" y="1637405"/>
                  </a:lnTo>
                  <a:lnTo>
                    <a:pt x="66481" y="1620312"/>
                  </a:lnTo>
                  <a:lnTo>
                    <a:pt x="29717" y="0"/>
                  </a:lnTo>
                  <a:close/>
                </a:path>
              </a:pathLst>
            </a:custGeom>
            <a:solidFill>
              <a:srgbClr val="000000"/>
            </a:solidFill>
          </p:spPr>
          <p:txBody>
            <a:bodyPr wrap="square" lIns="0" tIns="0" rIns="0" bIns="0" rtlCol="0"/>
            <a:lstStyle/>
            <a:p>
              <a:endParaRPr/>
            </a:p>
          </p:txBody>
        </p:sp>
        <p:sp>
          <p:nvSpPr>
            <p:cNvPr id="19" name="object 19"/>
            <p:cNvSpPr/>
            <p:nvPr/>
          </p:nvSpPr>
          <p:spPr>
            <a:xfrm>
              <a:off x="5410961" y="3048761"/>
              <a:ext cx="152400" cy="76200"/>
            </a:xfrm>
            <a:custGeom>
              <a:avLst/>
              <a:gdLst/>
              <a:ahLst/>
              <a:cxnLst/>
              <a:rect l="l" t="t" r="r" b="b"/>
              <a:pathLst>
                <a:path w="152400" h="76200">
                  <a:moveTo>
                    <a:pt x="0" y="76200"/>
                  </a:moveTo>
                  <a:lnTo>
                    <a:pt x="152400" y="0"/>
                  </a:lnTo>
                </a:path>
              </a:pathLst>
            </a:custGeom>
            <a:ln w="19812">
              <a:solidFill>
                <a:srgbClr val="000000"/>
              </a:solidFill>
            </a:ln>
          </p:spPr>
          <p:txBody>
            <a:bodyPr wrap="square" lIns="0" tIns="0" rIns="0" bIns="0" rtlCol="0"/>
            <a:lstStyle/>
            <a:p>
              <a:endParaRPr/>
            </a:p>
          </p:txBody>
        </p:sp>
      </p:grpSp>
      <p:graphicFrame>
        <p:nvGraphicFramePr>
          <p:cNvPr id="20" name="object 20"/>
          <p:cNvGraphicFramePr>
            <a:graphicFrameLocks noGrp="1"/>
          </p:cNvGraphicFramePr>
          <p:nvPr/>
        </p:nvGraphicFramePr>
        <p:xfrm>
          <a:off x="2424683" y="2424683"/>
          <a:ext cx="2743200" cy="914400"/>
        </p:xfrm>
        <a:graphic>
          <a:graphicData uri="http://schemas.openxmlformats.org/drawingml/2006/table">
            <a:tbl>
              <a:tblPr firstRow="1" bandRow="1">
                <a:tableStyleId>{2D5ABB26-0587-4C30-8999-92F81FD0307C}</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228600">
                  <a:extLst>
                    <a:ext uri="{9D8B030D-6E8A-4147-A177-3AD203B41FA5}">
                      <a16:colId xmlns:a16="http://schemas.microsoft.com/office/drawing/2014/main" val="20003"/>
                    </a:ext>
                  </a:extLst>
                </a:gridCol>
              </a:tblGrid>
              <a:tr h="228600">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0"/>
                  </a:ext>
                </a:extLst>
              </a:tr>
              <a:tr h="228600">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1"/>
                  </a:ext>
                </a:extLst>
              </a:tr>
              <a:tr h="228600">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CCFF99"/>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CCEBFF"/>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2"/>
                  </a:ext>
                </a:extLst>
              </a:tr>
              <a:tr h="228600">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3"/>
                  </a:ext>
                </a:extLst>
              </a:tr>
            </a:tbl>
          </a:graphicData>
        </a:graphic>
      </p:graphicFrame>
      <p:sp>
        <p:nvSpPr>
          <p:cNvPr id="21" name="object 21"/>
          <p:cNvSpPr txBox="1"/>
          <p:nvPr/>
        </p:nvSpPr>
        <p:spPr>
          <a:xfrm>
            <a:off x="6366509" y="3652520"/>
            <a:ext cx="156972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a:cs typeface="Arial"/>
              </a:rPr>
              <a:t>Ph</a:t>
            </a:r>
            <a:r>
              <a:rPr sz="1600" spc="-20" dirty="0">
                <a:latin typeface="Arial"/>
                <a:cs typeface="Arial"/>
              </a:rPr>
              <a:t>y</a:t>
            </a:r>
            <a:r>
              <a:rPr sz="1600" spc="-5" dirty="0">
                <a:latin typeface="Arial"/>
                <a:cs typeface="Arial"/>
              </a:rPr>
              <a:t>sical</a:t>
            </a:r>
            <a:r>
              <a:rPr sz="1600" spc="-95" dirty="0">
                <a:latin typeface="Arial"/>
                <a:cs typeface="Arial"/>
              </a:rPr>
              <a:t> </a:t>
            </a:r>
            <a:r>
              <a:rPr sz="1600" spc="-5" dirty="0">
                <a:latin typeface="Arial"/>
                <a:cs typeface="Arial"/>
              </a:rPr>
              <a:t>Addre</a:t>
            </a:r>
            <a:r>
              <a:rPr sz="1600" dirty="0">
                <a:latin typeface="Arial"/>
                <a:cs typeface="Arial"/>
              </a:rPr>
              <a:t>s</a:t>
            </a:r>
            <a:r>
              <a:rPr sz="1600" spc="-5" dirty="0">
                <a:latin typeface="Arial"/>
                <a:cs typeface="Arial"/>
              </a:rPr>
              <a:t>s</a:t>
            </a:r>
            <a:endParaRPr sz="1600">
              <a:latin typeface="Arial"/>
              <a:cs typeface="Arial"/>
            </a:endParaRPr>
          </a:p>
        </p:txBody>
      </p:sp>
      <p:sp>
        <p:nvSpPr>
          <p:cNvPr id="22" name="object 22"/>
          <p:cNvSpPr txBox="1"/>
          <p:nvPr/>
        </p:nvSpPr>
        <p:spPr>
          <a:xfrm>
            <a:off x="2517394" y="3443096"/>
            <a:ext cx="180975" cy="193675"/>
          </a:xfrm>
          <a:prstGeom prst="rect">
            <a:avLst/>
          </a:prstGeom>
        </p:spPr>
        <p:txBody>
          <a:bodyPr vert="horz" wrap="square" lIns="0" tIns="13335" rIns="0" bIns="0" rtlCol="0">
            <a:spAutoFit/>
          </a:bodyPr>
          <a:lstStyle/>
          <a:p>
            <a:pPr marL="12700">
              <a:lnSpc>
                <a:spcPct val="100000"/>
              </a:lnSpc>
              <a:spcBef>
                <a:spcPts val="105"/>
              </a:spcBef>
            </a:pPr>
            <a:r>
              <a:rPr sz="1100" spc="-5" dirty="0">
                <a:latin typeface="Arial"/>
                <a:cs typeface="Arial"/>
              </a:rPr>
              <a:t>31</a:t>
            </a:r>
            <a:endParaRPr sz="1100">
              <a:latin typeface="Arial"/>
              <a:cs typeface="Arial"/>
            </a:endParaRPr>
          </a:p>
        </p:txBody>
      </p:sp>
      <p:sp>
        <p:nvSpPr>
          <p:cNvPr id="23" name="object 23"/>
          <p:cNvSpPr txBox="1"/>
          <p:nvPr/>
        </p:nvSpPr>
        <p:spPr>
          <a:xfrm>
            <a:off x="4422775" y="3443096"/>
            <a:ext cx="562610" cy="193675"/>
          </a:xfrm>
          <a:prstGeom prst="rect">
            <a:avLst/>
          </a:prstGeom>
        </p:spPr>
        <p:txBody>
          <a:bodyPr vert="horz" wrap="square" lIns="0" tIns="13335" rIns="0" bIns="0" rtlCol="0">
            <a:spAutoFit/>
          </a:bodyPr>
          <a:lstStyle/>
          <a:p>
            <a:pPr marL="12700">
              <a:lnSpc>
                <a:spcPct val="100000"/>
              </a:lnSpc>
              <a:spcBef>
                <a:spcPts val="105"/>
              </a:spcBef>
              <a:tabLst>
                <a:tab pos="393700" algn="l"/>
              </a:tabLst>
            </a:pPr>
            <a:r>
              <a:rPr sz="1100" spc="-5" dirty="0">
                <a:latin typeface="Arial"/>
                <a:cs typeface="Arial"/>
              </a:rPr>
              <a:t>1</a:t>
            </a:r>
            <a:r>
              <a:rPr sz="1100" dirty="0">
                <a:latin typeface="Arial"/>
                <a:cs typeface="Arial"/>
              </a:rPr>
              <a:t>2	</a:t>
            </a:r>
            <a:r>
              <a:rPr sz="1100" spc="-5" dirty="0">
                <a:latin typeface="Arial"/>
                <a:cs typeface="Arial"/>
              </a:rPr>
              <a:t>11</a:t>
            </a:r>
            <a:endParaRPr sz="1100">
              <a:latin typeface="Arial"/>
              <a:cs typeface="Arial"/>
            </a:endParaRPr>
          </a:p>
        </p:txBody>
      </p:sp>
      <p:sp>
        <p:nvSpPr>
          <p:cNvPr id="24" name="object 24"/>
          <p:cNvSpPr txBox="1"/>
          <p:nvPr/>
        </p:nvSpPr>
        <p:spPr>
          <a:xfrm>
            <a:off x="5947028" y="3443096"/>
            <a:ext cx="103505" cy="193675"/>
          </a:xfrm>
          <a:prstGeom prst="rect">
            <a:avLst/>
          </a:prstGeom>
        </p:spPr>
        <p:txBody>
          <a:bodyPr vert="horz" wrap="square" lIns="0" tIns="13335" rIns="0" bIns="0" rtlCol="0">
            <a:spAutoFit/>
          </a:bodyPr>
          <a:lstStyle/>
          <a:p>
            <a:pPr marL="12700">
              <a:lnSpc>
                <a:spcPct val="100000"/>
              </a:lnSpc>
              <a:spcBef>
                <a:spcPts val="105"/>
              </a:spcBef>
            </a:pPr>
            <a:r>
              <a:rPr sz="1100" dirty="0">
                <a:latin typeface="Arial"/>
                <a:cs typeface="Arial"/>
              </a:rPr>
              <a:t>0</a:t>
            </a:r>
            <a:endParaRPr sz="1100">
              <a:latin typeface="Arial"/>
              <a:cs typeface="Arial"/>
            </a:endParaRPr>
          </a:p>
        </p:txBody>
      </p:sp>
      <p:grpSp>
        <p:nvGrpSpPr>
          <p:cNvPr id="25" name="object 25"/>
          <p:cNvGrpSpPr/>
          <p:nvPr/>
        </p:nvGrpSpPr>
        <p:grpSpPr>
          <a:xfrm>
            <a:off x="1926208" y="1981961"/>
            <a:ext cx="2240915" cy="1676400"/>
            <a:chOff x="1926208" y="1981961"/>
            <a:chExt cx="2240915" cy="1676400"/>
          </a:xfrm>
        </p:grpSpPr>
        <p:sp>
          <p:nvSpPr>
            <p:cNvPr id="26" name="object 26"/>
            <p:cNvSpPr/>
            <p:nvPr/>
          </p:nvSpPr>
          <p:spPr>
            <a:xfrm>
              <a:off x="1926208" y="1981961"/>
              <a:ext cx="1628139" cy="457200"/>
            </a:xfrm>
            <a:custGeom>
              <a:avLst/>
              <a:gdLst/>
              <a:ahLst/>
              <a:cxnLst/>
              <a:rect l="l" t="t" r="r" b="b"/>
              <a:pathLst>
                <a:path w="1628139" h="457200">
                  <a:moveTo>
                    <a:pt x="11049" y="350012"/>
                  </a:moveTo>
                  <a:lnTo>
                    <a:pt x="6350" y="352805"/>
                  </a:lnTo>
                  <a:lnTo>
                    <a:pt x="1524" y="355600"/>
                  </a:lnTo>
                  <a:lnTo>
                    <a:pt x="0" y="361696"/>
                  </a:lnTo>
                  <a:lnTo>
                    <a:pt x="2793" y="366395"/>
                  </a:lnTo>
                  <a:lnTo>
                    <a:pt x="55753" y="457200"/>
                  </a:lnTo>
                  <a:lnTo>
                    <a:pt x="67159" y="437641"/>
                  </a:lnTo>
                  <a:lnTo>
                    <a:pt x="45847" y="437641"/>
                  </a:lnTo>
                  <a:lnTo>
                    <a:pt x="45847" y="400993"/>
                  </a:lnTo>
                  <a:lnTo>
                    <a:pt x="19812" y="356362"/>
                  </a:lnTo>
                  <a:lnTo>
                    <a:pt x="17145" y="351663"/>
                  </a:lnTo>
                  <a:lnTo>
                    <a:pt x="11049" y="350012"/>
                  </a:lnTo>
                  <a:close/>
                </a:path>
                <a:path w="1628139" h="457200">
                  <a:moveTo>
                    <a:pt x="45847" y="400993"/>
                  </a:moveTo>
                  <a:lnTo>
                    <a:pt x="45847" y="437641"/>
                  </a:lnTo>
                  <a:lnTo>
                    <a:pt x="65659" y="437641"/>
                  </a:lnTo>
                  <a:lnTo>
                    <a:pt x="65659" y="432562"/>
                  </a:lnTo>
                  <a:lnTo>
                    <a:pt x="47243" y="432562"/>
                  </a:lnTo>
                  <a:lnTo>
                    <a:pt x="55753" y="417975"/>
                  </a:lnTo>
                  <a:lnTo>
                    <a:pt x="45847" y="400993"/>
                  </a:lnTo>
                  <a:close/>
                </a:path>
                <a:path w="1628139" h="457200">
                  <a:moveTo>
                    <a:pt x="100457" y="350012"/>
                  </a:moveTo>
                  <a:lnTo>
                    <a:pt x="94361" y="351663"/>
                  </a:lnTo>
                  <a:lnTo>
                    <a:pt x="91693" y="356362"/>
                  </a:lnTo>
                  <a:lnTo>
                    <a:pt x="65659" y="400993"/>
                  </a:lnTo>
                  <a:lnTo>
                    <a:pt x="65659" y="437641"/>
                  </a:lnTo>
                  <a:lnTo>
                    <a:pt x="67159" y="437641"/>
                  </a:lnTo>
                  <a:lnTo>
                    <a:pt x="108712" y="366395"/>
                  </a:lnTo>
                  <a:lnTo>
                    <a:pt x="111506" y="361696"/>
                  </a:lnTo>
                  <a:lnTo>
                    <a:pt x="109982" y="355600"/>
                  </a:lnTo>
                  <a:lnTo>
                    <a:pt x="105156" y="352805"/>
                  </a:lnTo>
                  <a:lnTo>
                    <a:pt x="100457" y="350012"/>
                  </a:lnTo>
                  <a:close/>
                </a:path>
                <a:path w="1628139" h="457200">
                  <a:moveTo>
                    <a:pt x="55753" y="417975"/>
                  </a:moveTo>
                  <a:lnTo>
                    <a:pt x="47243" y="432562"/>
                  </a:lnTo>
                  <a:lnTo>
                    <a:pt x="64262" y="432562"/>
                  </a:lnTo>
                  <a:lnTo>
                    <a:pt x="55753" y="417975"/>
                  </a:lnTo>
                  <a:close/>
                </a:path>
                <a:path w="1628139" h="457200">
                  <a:moveTo>
                    <a:pt x="65659" y="400993"/>
                  </a:moveTo>
                  <a:lnTo>
                    <a:pt x="55753" y="417975"/>
                  </a:lnTo>
                  <a:lnTo>
                    <a:pt x="64262" y="432562"/>
                  </a:lnTo>
                  <a:lnTo>
                    <a:pt x="65659" y="432562"/>
                  </a:lnTo>
                  <a:lnTo>
                    <a:pt x="65659" y="400993"/>
                  </a:lnTo>
                  <a:close/>
                </a:path>
                <a:path w="1628139" h="457200">
                  <a:moveTo>
                    <a:pt x="1607946" y="132968"/>
                  </a:moveTo>
                  <a:lnTo>
                    <a:pt x="50292" y="132968"/>
                  </a:lnTo>
                  <a:lnTo>
                    <a:pt x="45847" y="137413"/>
                  </a:lnTo>
                  <a:lnTo>
                    <a:pt x="45847" y="400993"/>
                  </a:lnTo>
                  <a:lnTo>
                    <a:pt x="55753" y="417975"/>
                  </a:lnTo>
                  <a:lnTo>
                    <a:pt x="65658" y="400993"/>
                  </a:lnTo>
                  <a:lnTo>
                    <a:pt x="65659" y="152780"/>
                  </a:lnTo>
                  <a:lnTo>
                    <a:pt x="55753" y="152780"/>
                  </a:lnTo>
                  <a:lnTo>
                    <a:pt x="65659" y="142875"/>
                  </a:lnTo>
                  <a:lnTo>
                    <a:pt x="1607946" y="142875"/>
                  </a:lnTo>
                  <a:lnTo>
                    <a:pt x="1607946" y="132968"/>
                  </a:lnTo>
                  <a:close/>
                </a:path>
                <a:path w="1628139" h="457200">
                  <a:moveTo>
                    <a:pt x="65659" y="142875"/>
                  </a:moveTo>
                  <a:lnTo>
                    <a:pt x="55753" y="152780"/>
                  </a:lnTo>
                  <a:lnTo>
                    <a:pt x="65659" y="152780"/>
                  </a:lnTo>
                  <a:lnTo>
                    <a:pt x="65659" y="142875"/>
                  </a:lnTo>
                  <a:close/>
                </a:path>
                <a:path w="1628139" h="457200">
                  <a:moveTo>
                    <a:pt x="1627758" y="132968"/>
                  </a:moveTo>
                  <a:lnTo>
                    <a:pt x="1617853" y="132968"/>
                  </a:lnTo>
                  <a:lnTo>
                    <a:pt x="1607946" y="142875"/>
                  </a:lnTo>
                  <a:lnTo>
                    <a:pt x="65659" y="142875"/>
                  </a:lnTo>
                  <a:lnTo>
                    <a:pt x="65659" y="152780"/>
                  </a:lnTo>
                  <a:lnTo>
                    <a:pt x="1623314" y="152780"/>
                  </a:lnTo>
                  <a:lnTo>
                    <a:pt x="1627758" y="148336"/>
                  </a:lnTo>
                  <a:lnTo>
                    <a:pt x="1627758" y="132968"/>
                  </a:lnTo>
                  <a:close/>
                </a:path>
                <a:path w="1628139" h="457200">
                  <a:moveTo>
                    <a:pt x="1627758" y="0"/>
                  </a:moveTo>
                  <a:lnTo>
                    <a:pt x="1607946" y="0"/>
                  </a:lnTo>
                  <a:lnTo>
                    <a:pt x="1607946" y="142875"/>
                  </a:lnTo>
                  <a:lnTo>
                    <a:pt x="1617853" y="132968"/>
                  </a:lnTo>
                  <a:lnTo>
                    <a:pt x="1627758" y="132968"/>
                  </a:lnTo>
                  <a:lnTo>
                    <a:pt x="1627758" y="0"/>
                  </a:lnTo>
                  <a:close/>
                </a:path>
              </a:pathLst>
            </a:custGeom>
            <a:solidFill>
              <a:srgbClr val="000000"/>
            </a:solidFill>
          </p:spPr>
          <p:txBody>
            <a:bodyPr wrap="square" lIns="0" tIns="0" rIns="0" bIns="0" rtlCol="0"/>
            <a:lstStyle/>
            <a:p>
              <a:endParaRPr/>
            </a:p>
          </p:txBody>
        </p:sp>
        <p:sp>
          <p:nvSpPr>
            <p:cNvPr id="27" name="object 27"/>
            <p:cNvSpPr/>
            <p:nvPr/>
          </p:nvSpPr>
          <p:spPr>
            <a:xfrm>
              <a:off x="3620261" y="3111500"/>
              <a:ext cx="547370" cy="547370"/>
            </a:xfrm>
            <a:custGeom>
              <a:avLst/>
              <a:gdLst/>
              <a:ahLst/>
              <a:cxnLst/>
              <a:rect l="l" t="t" r="r" b="b"/>
              <a:pathLst>
                <a:path w="547370" h="547370">
                  <a:moveTo>
                    <a:pt x="57608" y="373330"/>
                  </a:moveTo>
                  <a:lnTo>
                    <a:pt x="50720" y="375745"/>
                  </a:lnTo>
                  <a:lnTo>
                    <a:pt x="45237" y="380565"/>
                  </a:lnTo>
                  <a:lnTo>
                    <a:pt x="41910" y="387350"/>
                  </a:lnTo>
                  <a:lnTo>
                    <a:pt x="0" y="546862"/>
                  </a:lnTo>
                  <a:lnTo>
                    <a:pt x="50270" y="533654"/>
                  </a:lnTo>
                  <a:lnTo>
                    <a:pt x="40132" y="533654"/>
                  </a:lnTo>
                  <a:lnTo>
                    <a:pt x="13208" y="506730"/>
                  </a:lnTo>
                  <a:lnTo>
                    <a:pt x="63001" y="456936"/>
                  </a:lnTo>
                  <a:lnTo>
                    <a:pt x="78739" y="397128"/>
                  </a:lnTo>
                  <a:lnTo>
                    <a:pt x="79170" y="389512"/>
                  </a:lnTo>
                  <a:lnTo>
                    <a:pt x="76755" y="382587"/>
                  </a:lnTo>
                  <a:lnTo>
                    <a:pt x="71935" y="377090"/>
                  </a:lnTo>
                  <a:lnTo>
                    <a:pt x="65150" y="373761"/>
                  </a:lnTo>
                  <a:lnTo>
                    <a:pt x="57608" y="373330"/>
                  </a:lnTo>
                  <a:close/>
                </a:path>
                <a:path w="547370" h="547370">
                  <a:moveTo>
                    <a:pt x="63001" y="456936"/>
                  </a:moveTo>
                  <a:lnTo>
                    <a:pt x="13208" y="506730"/>
                  </a:lnTo>
                  <a:lnTo>
                    <a:pt x="40132" y="533654"/>
                  </a:lnTo>
                  <a:lnTo>
                    <a:pt x="48768" y="525018"/>
                  </a:lnTo>
                  <a:lnTo>
                    <a:pt x="45085" y="525018"/>
                  </a:lnTo>
                  <a:lnTo>
                    <a:pt x="21843" y="501776"/>
                  </a:lnTo>
                  <a:lnTo>
                    <a:pt x="53385" y="493476"/>
                  </a:lnTo>
                  <a:lnTo>
                    <a:pt x="63001" y="456936"/>
                  </a:lnTo>
                  <a:close/>
                </a:path>
                <a:path w="547370" h="547370">
                  <a:moveTo>
                    <a:pt x="157349" y="467691"/>
                  </a:moveTo>
                  <a:lnTo>
                    <a:pt x="149733" y="468122"/>
                  </a:lnTo>
                  <a:lnTo>
                    <a:pt x="89925" y="483860"/>
                  </a:lnTo>
                  <a:lnTo>
                    <a:pt x="40132" y="533654"/>
                  </a:lnTo>
                  <a:lnTo>
                    <a:pt x="50270" y="533654"/>
                  </a:lnTo>
                  <a:lnTo>
                    <a:pt x="159512" y="504951"/>
                  </a:lnTo>
                  <a:lnTo>
                    <a:pt x="166296" y="501624"/>
                  </a:lnTo>
                  <a:lnTo>
                    <a:pt x="171116" y="496141"/>
                  </a:lnTo>
                  <a:lnTo>
                    <a:pt x="173531" y="489253"/>
                  </a:lnTo>
                  <a:lnTo>
                    <a:pt x="173100" y="481711"/>
                  </a:lnTo>
                  <a:lnTo>
                    <a:pt x="169771" y="474926"/>
                  </a:lnTo>
                  <a:lnTo>
                    <a:pt x="164274" y="470106"/>
                  </a:lnTo>
                  <a:lnTo>
                    <a:pt x="157349" y="467691"/>
                  </a:lnTo>
                  <a:close/>
                </a:path>
                <a:path w="547370" h="547370">
                  <a:moveTo>
                    <a:pt x="53385" y="493476"/>
                  </a:moveTo>
                  <a:lnTo>
                    <a:pt x="21843" y="501776"/>
                  </a:lnTo>
                  <a:lnTo>
                    <a:pt x="45085" y="525018"/>
                  </a:lnTo>
                  <a:lnTo>
                    <a:pt x="53385" y="493476"/>
                  </a:lnTo>
                  <a:close/>
                </a:path>
                <a:path w="547370" h="547370">
                  <a:moveTo>
                    <a:pt x="89925" y="483860"/>
                  </a:moveTo>
                  <a:lnTo>
                    <a:pt x="53385" y="493476"/>
                  </a:lnTo>
                  <a:lnTo>
                    <a:pt x="45085" y="525018"/>
                  </a:lnTo>
                  <a:lnTo>
                    <a:pt x="48768" y="525018"/>
                  </a:lnTo>
                  <a:lnTo>
                    <a:pt x="89925" y="483860"/>
                  </a:lnTo>
                  <a:close/>
                </a:path>
                <a:path w="547370" h="547370">
                  <a:moveTo>
                    <a:pt x="519938" y="0"/>
                  </a:moveTo>
                  <a:lnTo>
                    <a:pt x="63001" y="456936"/>
                  </a:lnTo>
                  <a:lnTo>
                    <a:pt x="53385" y="493476"/>
                  </a:lnTo>
                  <a:lnTo>
                    <a:pt x="89925" y="483860"/>
                  </a:lnTo>
                  <a:lnTo>
                    <a:pt x="546862" y="26924"/>
                  </a:lnTo>
                  <a:lnTo>
                    <a:pt x="519938" y="0"/>
                  </a:lnTo>
                  <a:close/>
                </a:path>
              </a:pathLst>
            </a:custGeom>
            <a:solidFill>
              <a:srgbClr val="000000"/>
            </a:solidFill>
          </p:spPr>
          <p:txBody>
            <a:bodyPr wrap="square" lIns="0" tIns="0" rIns="0" bIns="0" rtlCol="0"/>
            <a:lstStyle/>
            <a:p>
              <a:endParaRPr/>
            </a:p>
          </p:txBody>
        </p:sp>
      </p:grpSp>
      <p:sp>
        <p:nvSpPr>
          <p:cNvPr id="28" name="object 28"/>
          <p:cNvSpPr txBox="1"/>
          <p:nvPr/>
        </p:nvSpPr>
        <p:spPr>
          <a:xfrm>
            <a:off x="2517394" y="2216022"/>
            <a:ext cx="2667635" cy="208279"/>
          </a:xfrm>
          <a:prstGeom prst="rect">
            <a:avLst/>
          </a:prstGeom>
        </p:spPr>
        <p:txBody>
          <a:bodyPr vert="horz" wrap="square" lIns="0" tIns="12700" rIns="0" bIns="0" rtlCol="0">
            <a:spAutoFit/>
          </a:bodyPr>
          <a:lstStyle/>
          <a:p>
            <a:pPr marL="12700">
              <a:lnSpc>
                <a:spcPct val="100000"/>
              </a:lnSpc>
              <a:spcBef>
                <a:spcPts val="100"/>
              </a:spcBef>
              <a:tabLst>
                <a:tab pos="1079500" algn="l"/>
                <a:tab pos="2298700" algn="l"/>
              </a:tabLst>
            </a:pPr>
            <a:r>
              <a:rPr sz="1200" spc="-45" dirty="0">
                <a:latin typeface="Arial"/>
                <a:cs typeface="Arial"/>
              </a:rPr>
              <a:t>Tag</a:t>
            </a:r>
            <a:r>
              <a:rPr sz="1200" spc="-15" dirty="0">
                <a:latin typeface="Arial"/>
                <a:cs typeface="Arial"/>
              </a:rPr>
              <a:t> </a:t>
            </a:r>
            <a:r>
              <a:rPr sz="1200" dirty="0">
                <a:latin typeface="Arial"/>
                <a:cs typeface="Arial"/>
              </a:rPr>
              <a:t>= </a:t>
            </a:r>
            <a:r>
              <a:rPr sz="1200" spc="-5" dirty="0">
                <a:latin typeface="Arial"/>
                <a:cs typeface="Arial"/>
              </a:rPr>
              <a:t>VPN	Page</a:t>
            </a:r>
            <a:r>
              <a:rPr sz="1200" spc="-15" dirty="0">
                <a:latin typeface="Arial"/>
                <a:cs typeface="Arial"/>
              </a:rPr>
              <a:t> </a:t>
            </a:r>
            <a:r>
              <a:rPr sz="1200" dirty="0">
                <a:latin typeface="Arial"/>
                <a:cs typeface="Arial"/>
              </a:rPr>
              <a:t>Frame</a:t>
            </a:r>
            <a:r>
              <a:rPr sz="1200" spc="-10" dirty="0">
                <a:latin typeface="Arial"/>
                <a:cs typeface="Arial"/>
              </a:rPr>
              <a:t> </a:t>
            </a:r>
            <a:r>
              <a:rPr sz="1200" spc="-5" dirty="0">
                <a:latin typeface="Arial"/>
                <a:cs typeface="Arial"/>
              </a:rPr>
              <a:t>#	</a:t>
            </a:r>
            <a:r>
              <a:rPr sz="1200" dirty="0">
                <a:latin typeface="Arial"/>
                <a:cs typeface="Arial"/>
              </a:rPr>
              <a:t>V</a:t>
            </a:r>
            <a:r>
              <a:rPr sz="1200" spc="575" dirty="0">
                <a:latin typeface="Arial"/>
                <a:cs typeface="Arial"/>
              </a:rPr>
              <a:t> </a:t>
            </a:r>
            <a:r>
              <a:rPr sz="1200" dirty="0">
                <a:latin typeface="Arial"/>
                <a:cs typeface="Arial"/>
              </a:rPr>
              <a:t>M</a:t>
            </a:r>
            <a:endParaRPr sz="1200">
              <a:latin typeface="Arial"/>
              <a:cs typeface="Arial"/>
            </a:endParaRPr>
          </a:p>
        </p:txBody>
      </p:sp>
      <p:grpSp>
        <p:nvGrpSpPr>
          <p:cNvPr id="29" name="object 29"/>
          <p:cNvGrpSpPr/>
          <p:nvPr/>
        </p:nvGrpSpPr>
        <p:grpSpPr>
          <a:xfrm>
            <a:off x="1824037" y="2433637"/>
            <a:ext cx="314325" cy="923925"/>
            <a:chOff x="1824037" y="2433637"/>
            <a:chExt cx="314325" cy="923925"/>
          </a:xfrm>
        </p:grpSpPr>
        <p:sp>
          <p:nvSpPr>
            <p:cNvPr id="30" name="object 30"/>
            <p:cNvSpPr/>
            <p:nvPr/>
          </p:nvSpPr>
          <p:spPr>
            <a:xfrm>
              <a:off x="1828800" y="2438400"/>
              <a:ext cx="304800" cy="228600"/>
            </a:xfrm>
            <a:custGeom>
              <a:avLst/>
              <a:gdLst/>
              <a:ahLst/>
              <a:cxnLst/>
              <a:rect l="l" t="t" r="r" b="b"/>
              <a:pathLst>
                <a:path w="304800" h="228600">
                  <a:moveTo>
                    <a:pt x="152400" y="0"/>
                  </a:moveTo>
                  <a:lnTo>
                    <a:pt x="104217" y="5827"/>
                  </a:lnTo>
                  <a:lnTo>
                    <a:pt x="62380" y="22055"/>
                  </a:lnTo>
                  <a:lnTo>
                    <a:pt x="29394" y="46798"/>
                  </a:lnTo>
                  <a:lnTo>
                    <a:pt x="7766" y="78175"/>
                  </a:lnTo>
                  <a:lnTo>
                    <a:pt x="0" y="114300"/>
                  </a:lnTo>
                  <a:lnTo>
                    <a:pt x="7766" y="150424"/>
                  </a:lnTo>
                  <a:lnTo>
                    <a:pt x="29394" y="181801"/>
                  </a:lnTo>
                  <a:lnTo>
                    <a:pt x="62380" y="206544"/>
                  </a:lnTo>
                  <a:lnTo>
                    <a:pt x="104217" y="222772"/>
                  </a:lnTo>
                  <a:lnTo>
                    <a:pt x="152400" y="228600"/>
                  </a:lnTo>
                  <a:lnTo>
                    <a:pt x="200582" y="222772"/>
                  </a:lnTo>
                  <a:lnTo>
                    <a:pt x="242419" y="206544"/>
                  </a:lnTo>
                  <a:lnTo>
                    <a:pt x="275405" y="181801"/>
                  </a:lnTo>
                  <a:lnTo>
                    <a:pt x="297033" y="150424"/>
                  </a:lnTo>
                  <a:lnTo>
                    <a:pt x="304800" y="114300"/>
                  </a:lnTo>
                  <a:lnTo>
                    <a:pt x="297033" y="78175"/>
                  </a:lnTo>
                  <a:lnTo>
                    <a:pt x="275405" y="46798"/>
                  </a:lnTo>
                  <a:lnTo>
                    <a:pt x="242419" y="22055"/>
                  </a:lnTo>
                  <a:lnTo>
                    <a:pt x="200582" y="5827"/>
                  </a:lnTo>
                  <a:lnTo>
                    <a:pt x="152400" y="0"/>
                  </a:lnTo>
                  <a:close/>
                </a:path>
              </a:pathLst>
            </a:custGeom>
            <a:solidFill>
              <a:srgbClr val="E6E6E6"/>
            </a:solidFill>
          </p:spPr>
          <p:txBody>
            <a:bodyPr wrap="square" lIns="0" tIns="0" rIns="0" bIns="0" rtlCol="0"/>
            <a:lstStyle/>
            <a:p>
              <a:endParaRPr/>
            </a:p>
          </p:txBody>
        </p:sp>
        <p:sp>
          <p:nvSpPr>
            <p:cNvPr id="31" name="object 31"/>
            <p:cNvSpPr/>
            <p:nvPr/>
          </p:nvSpPr>
          <p:spPr>
            <a:xfrm>
              <a:off x="1828800" y="2438400"/>
              <a:ext cx="304800" cy="228600"/>
            </a:xfrm>
            <a:custGeom>
              <a:avLst/>
              <a:gdLst/>
              <a:ahLst/>
              <a:cxnLst/>
              <a:rect l="l" t="t" r="r" b="b"/>
              <a:pathLst>
                <a:path w="304800" h="228600">
                  <a:moveTo>
                    <a:pt x="0" y="114300"/>
                  </a:moveTo>
                  <a:lnTo>
                    <a:pt x="29394" y="46798"/>
                  </a:lnTo>
                  <a:lnTo>
                    <a:pt x="62380" y="22055"/>
                  </a:lnTo>
                  <a:lnTo>
                    <a:pt x="104217" y="5827"/>
                  </a:lnTo>
                  <a:lnTo>
                    <a:pt x="152400" y="0"/>
                  </a:lnTo>
                  <a:lnTo>
                    <a:pt x="200582" y="5827"/>
                  </a:lnTo>
                  <a:lnTo>
                    <a:pt x="242419" y="22055"/>
                  </a:lnTo>
                  <a:lnTo>
                    <a:pt x="275405" y="46798"/>
                  </a:lnTo>
                  <a:lnTo>
                    <a:pt x="297033" y="78175"/>
                  </a:lnTo>
                  <a:lnTo>
                    <a:pt x="304800" y="114300"/>
                  </a:lnTo>
                  <a:lnTo>
                    <a:pt x="297033" y="150424"/>
                  </a:lnTo>
                  <a:lnTo>
                    <a:pt x="275405" y="181801"/>
                  </a:lnTo>
                  <a:lnTo>
                    <a:pt x="242419" y="206544"/>
                  </a:lnTo>
                  <a:lnTo>
                    <a:pt x="200582" y="222772"/>
                  </a:lnTo>
                  <a:lnTo>
                    <a:pt x="152400" y="228600"/>
                  </a:lnTo>
                  <a:lnTo>
                    <a:pt x="104217" y="222772"/>
                  </a:lnTo>
                  <a:lnTo>
                    <a:pt x="62380" y="206544"/>
                  </a:lnTo>
                  <a:lnTo>
                    <a:pt x="29394" y="181801"/>
                  </a:lnTo>
                  <a:lnTo>
                    <a:pt x="7766" y="150424"/>
                  </a:lnTo>
                  <a:lnTo>
                    <a:pt x="0" y="114300"/>
                  </a:lnTo>
                  <a:close/>
                </a:path>
              </a:pathLst>
            </a:custGeom>
            <a:ln w="9144">
              <a:solidFill>
                <a:srgbClr val="000000"/>
              </a:solidFill>
            </a:ln>
          </p:spPr>
          <p:txBody>
            <a:bodyPr wrap="square" lIns="0" tIns="0" rIns="0" bIns="0" rtlCol="0"/>
            <a:lstStyle/>
            <a:p>
              <a:endParaRPr/>
            </a:p>
          </p:txBody>
        </p:sp>
        <p:sp>
          <p:nvSpPr>
            <p:cNvPr id="32" name="object 32"/>
            <p:cNvSpPr/>
            <p:nvPr/>
          </p:nvSpPr>
          <p:spPr>
            <a:xfrm>
              <a:off x="1828800" y="2667000"/>
              <a:ext cx="304800" cy="228600"/>
            </a:xfrm>
            <a:custGeom>
              <a:avLst/>
              <a:gdLst/>
              <a:ahLst/>
              <a:cxnLst/>
              <a:rect l="l" t="t" r="r" b="b"/>
              <a:pathLst>
                <a:path w="304800" h="228600">
                  <a:moveTo>
                    <a:pt x="152400" y="0"/>
                  </a:moveTo>
                  <a:lnTo>
                    <a:pt x="104217" y="5827"/>
                  </a:lnTo>
                  <a:lnTo>
                    <a:pt x="62380" y="22055"/>
                  </a:lnTo>
                  <a:lnTo>
                    <a:pt x="29394" y="46798"/>
                  </a:lnTo>
                  <a:lnTo>
                    <a:pt x="7766" y="78175"/>
                  </a:lnTo>
                  <a:lnTo>
                    <a:pt x="0" y="114300"/>
                  </a:lnTo>
                  <a:lnTo>
                    <a:pt x="7766" y="150424"/>
                  </a:lnTo>
                  <a:lnTo>
                    <a:pt x="29394" y="181801"/>
                  </a:lnTo>
                  <a:lnTo>
                    <a:pt x="62380" y="206544"/>
                  </a:lnTo>
                  <a:lnTo>
                    <a:pt x="104217" y="222772"/>
                  </a:lnTo>
                  <a:lnTo>
                    <a:pt x="152400" y="228600"/>
                  </a:lnTo>
                  <a:lnTo>
                    <a:pt x="200582" y="222772"/>
                  </a:lnTo>
                  <a:lnTo>
                    <a:pt x="242419" y="206544"/>
                  </a:lnTo>
                  <a:lnTo>
                    <a:pt x="275405" y="181801"/>
                  </a:lnTo>
                  <a:lnTo>
                    <a:pt x="297033" y="150424"/>
                  </a:lnTo>
                  <a:lnTo>
                    <a:pt x="304800" y="114300"/>
                  </a:lnTo>
                  <a:lnTo>
                    <a:pt x="297033" y="78175"/>
                  </a:lnTo>
                  <a:lnTo>
                    <a:pt x="275405" y="46798"/>
                  </a:lnTo>
                  <a:lnTo>
                    <a:pt x="242419" y="22055"/>
                  </a:lnTo>
                  <a:lnTo>
                    <a:pt x="200582" y="5827"/>
                  </a:lnTo>
                  <a:lnTo>
                    <a:pt x="152400" y="0"/>
                  </a:lnTo>
                  <a:close/>
                </a:path>
              </a:pathLst>
            </a:custGeom>
            <a:solidFill>
              <a:srgbClr val="E6E6E6"/>
            </a:solidFill>
          </p:spPr>
          <p:txBody>
            <a:bodyPr wrap="square" lIns="0" tIns="0" rIns="0" bIns="0" rtlCol="0"/>
            <a:lstStyle/>
            <a:p>
              <a:endParaRPr/>
            </a:p>
          </p:txBody>
        </p:sp>
        <p:sp>
          <p:nvSpPr>
            <p:cNvPr id="33" name="object 33"/>
            <p:cNvSpPr/>
            <p:nvPr/>
          </p:nvSpPr>
          <p:spPr>
            <a:xfrm>
              <a:off x="1828800" y="2667000"/>
              <a:ext cx="304800" cy="228600"/>
            </a:xfrm>
            <a:custGeom>
              <a:avLst/>
              <a:gdLst/>
              <a:ahLst/>
              <a:cxnLst/>
              <a:rect l="l" t="t" r="r" b="b"/>
              <a:pathLst>
                <a:path w="304800" h="228600">
                  <a:moveTo>
                    <a:pt x="0" y="114300"/>
                  </a:moveTo>
                  <a:lnTo>
                    <a:pt x="29394" y="46798"/>
                  </a:lnTo>
                  <a:lnTo>
                    <a:pt x="62380" y="22055"/>
                  </a:lnTo>
                  <a:lnTo>
                    <a:pt x="104217" y="5827"/>
                  </a:lnTo>
                  <a:lnTo>
                    <a:pt x="152400" y="0"/>
                  </a:lnTo>
                  <a:lnTo>
                    <a:pt x="200582" y="5827"/>
                  </a:lnTo>
                  <a:lnTo>
                    <a:pt x="242419" y="22055"/>
                  </a:lnTo>
                  <a:lnTo>
                    <a:pt x="275405" y="46798"/>
                  </a:lnTo>
                  <a:lnTo>
                    <a:pt x="297033" y="78175"/>
                  </a:lnTo>
                  <a:lnTo>
                    <a:pt x="304800" y="114300"/>
                  </a:lnTo>
                  <a:lnTo>
                    <a:pt x="297033" y="150424"/>
                  </a:lnTo>
                  <a:lnTo>
                    <a:pt x="275405" y="181801"/>
                  </a:lnTo>
                  <a:lnTo>
                    <a:pt x="242419" y="206544"/>
                  </a:lnTo>
                  <a:lnTo>
                    <a:pt x="200582" y="222772"/>
                  </a:lnTo>
                  <a:lnTo>
                    <a:pt x="152400" y="228600"/>
                  </a:lnTo>
                  <a:lnTo>
                    <a:pt x="104217" y="222772"/>
                  </a:lnTo>
                  <a:lnTo>
                    <a:pt x="62380" y="206544"/>
                  </a:lnTo>
                  <a:lnTo>
                    <a:pt x="29394" y="181801"/>
                  </a:lnTo>
                  <a:lnTo>
                    <a:pt x="7766" y="150424"/>
                  </a:lnTo>
                  <a:lnTo>
                    <a:pt x="0" y="114300"/>
                  </a:lnTo>
                  <a:close/>
                </a:path>
              </a:pathLst>
            </a:custGeom>
            <a:ln w="9144">
              <a:solidFill>
                <a:srgbClr val="000000"/>
              </a:solidFill>
            </a:ln>
          </p:spPr>
          <p:txBody>
            <a:bodyPr wrap="square" lIns="0" tIns="0" rIns="0" bIns="0" rtlCol="0"/>
            <a:lstStyle/>
            <a:p>
              <a:endParaRPr/>
            </a:p>
          </p:txBody>
        </p:sp>
        <p:sp>
          <p:nvSpPr>
            <p:cNvPr id="34" name="object 34"/>
            <p:cNvSpPr/>
            <p:nvPr/>
          </p:nvSpPr>
          <p:spPr>
            <a:xfrm>
              <a:off x="1828800" y="2895600"/>
              <a:ext cx="304800" cy="228600"/>
            </a:xfrm>
            <a:custGeom>
              <a:avLst/>
              <a:gdLst/>
              <a:ahLst/>
              <a:cxnLst/>
              <a:rect l="l" t="t" r="r" b="b"/>
              <a:pathLst>
                <a:path w="304800" h="228600">
                  <a:moveTo>
                    <a:pt x="152400" y="0"/>
                  </a:moveTo>
                  <a:lnTo>
                    <a:pt x="104217" y="5827"/>
                  </a:lnTo>
                  <a:lnTo>
                    <a:pt x="62380" y="22055"/>
                  </a:lnTo>
                  <a:lnTo>
                    <a:pt x="29394" y="46798"/>
                  </a:lnTo>
                  <a:lnTo>
                    <a:pt x="7766" y="78175"/>
                  </a:lnTo>
                  <a:lnTo>
                    <a:pt x="0" y="114300"/>
                  </a:lnTo>
                  <a:lnTo>
                    <a:pt x="7766" y="150424"/>
                  </a:lnTo>
                  <a:lnTo>
                    <a:pt x="29394" y="181801"/>
                  </a:lnTo>
                  <a:lnTo>
                    <a:pt x="62380" y="206544"/>
                  </a:lnTo>
                  <a:lnTo>
                    <a:pt x="104217" y="222772"/>
                  </a:lnTo>
                  <a:lnTo>
                    <a:pt x="152400" y="228600"/>
                  </a:lnTo>
                  <a:lnTo>
                    <a:pt x="200582" y="222772"/>
                  </a:lnTo>
                  <a:lnTo>
                    <a:pt x="242419" y="206544"/>
                  </a:lnTo>
                  <a:lnTo>
                    <a:pt x="275405" y="181801"/>
                  </a:lnTo>
                  <a:lnTo>
                    <a:pt x="297033" y="150424"/>
                  </a:lnTo>
                  <a:lnTo>
                    <a:pt x="304800" y="114300"/>
                  </a:lnTo>
                  <a:lnTo>
                    <a:pt x="297033" y="78175"/>
                  </a:lnTo>
                  <a:lnTo>
                    <a:pt x="275405" y="46798"/>
                  </a:lnTo>
                  <a:lnTo>
                    <a:pt x="242419" y="22055"/>
                  </a:lnTo>
                  <a:lnTo>
                    <a:pt x="200582" y="5827"/>
                  </a:lnTo>
                  <a:lnTo>
                    <a:pt x="152400" y="0"/>
                  </a:lnTo>
                  <a:close/>
                </a:path>
              </a:pathLst>
            </a:custGeom>
            <a:solidFill>
              <a:srgbClr val="FF2929"/>
            </a:solidFill>
          </p:spPr>
          <p:txBody>
            <a:bodyPr wrap="square" lIns="0" tIns="0" rIns="0" bIns="0" rtlCol="0"/>
            <a:lstStyle/>
            <a:p>
              <a:endParaRPr/>
            </a:p>
          </p:txBody>
        </p:sp>
        <p:sp>
          <p:nvSpPr>
            <p:cNvPr id="35" name="object 35"/>
            <p:cNvSpPr/>
            <p:nvPr/>
          </p:nvSpPr>
          <p:spPr>
            <a:xfrm>
              <a:off x="1828800" y="2895600"/>
              <a:ext cx="304800" cy="228600"/>
            </a:xfrm>
            <a:custGeom>
              <a:avLst/>
              <a:gdLst/>
              <a:ahLst/>
              <a:cxnLst/>
              <a:rect l="l" t="t" r="r" b="b"/>
              <a:pathLst>
                <a:path w="304800" h="228600">
                  <a:moveTo>
                    <a:pt x="0" y="114300"/>
                  </a:moveTo>
                  <a:lnTo>
                    <a:pt x="29394" y="46798"/>
                  </a:lnTo>
                  <a:lnTo>
                    <a:pt x="62380" y="22055"/>
                  </a:lnTo>
                  <a:lnTo>
                    <a:pt x="104217" y="5827"/>
                  </a:lnTo>
                  <a:lnTo>
                    <a:pt x="152400" y="0"/>
                  </a:lnTo>
                  <a:lnTo>
                    <a:pt x="200582" y="5827"/>
                  </a:lnTo>
                  <a:lnTo>
                    <a:pt x="242419" y="22055"/>
                  </a:lnTo>
                  <a:lnTo>
                    <a:pt x="275405" y="46798"/>
                  </a:lnTo>
                  <a:lnTo>
                    <a:pt x="297033" y="78175"/>
                  </a:lnTo>
                  <a:lnTo>
                    <a:pt x="304800" y="114300"/>
                  </a:lnTo>
                  <a:lnTo>
                    <a:pt x="297033" y="150424"/>
                  </a:lnTo>
                  <a:lnTo>
                    <a:pt x="275405" y="181801"/>
                  </a:lnTo>
                  <a:lnTo>
                    <a:pt x="242419" y="206544"/>
                  </a:lnTo>
                  <a:lnTo>
                    <a:pt x="200582" y="222772"/>
                  </a:lnTo>
                  <a:lnTo>
                    <a:pt x="152400" y="228600"/>
                  </a:lnTo>
                  <a:lnTo>
                    <a:pt x="104217" y="222772"/>
                  </a:lnTo>
                  <a:lnTo>
                    <a:pt x="62380" y="206544"/>
                  </a:lnTo>
                  <a:lnTo>
                    <a:pt x="29394" y="181801"/>
                  </a:lnTo>
                  <a:lnTo>
                    <a:pt x="7766" y="150424"/>
                  </a:lnTo>
                  <a:lnTo>
                    <a:pt x="0" y="114300"/>
                  </a:lnTo>
                  <a:close/>
                </a:path>
              </a:pathLst>
            </a:custGeom>
            <a:ln w="9144">
              <a:solidFill>
                <a:srgbClr val="000000"/>
              </a:solidFill>
            </a:ln>
          </p:spPr>
          <p:txBody>
            <a:bodyPr wrap="square" lIns="0" tIns="0" rIns="0" bIns="0" rtlCol="0"/>
            <a:lstStyle/>
            <a:p>
              <a:endParaRPr/>
            </a:p>
          </p:txBody>
        </p:sp>
        <p:sp>
          <p:nvSpPr>
            <p:cNvPr id="36" name="object 36"/>
            <p:cNvSpPr/>
            <p:nvPr/>
          </p:nvSpPr>
          <p:spPr>
            <a:xfrm>
              <a:off x="1828800" y="3124200"/>
              <a:ext cx="304800" cy="228600"/>
            </a:xfrm>
            <a:custGeom>
              <a:avLst/>
              <a:gdLst/>
              <a:ahLst/>
              <a:cxnLst/>
              <a:rect l="l" t="t" r="r" b="b"/>
              <a:pathLst>
                <a:path w="304800" h="228600">
                  <a:moveTo>
                    <a:pt x="152400" y="0"/>
                  </a:moveTo>
                  <a:lnTo>
                    <a:pt x="104217" y="5827"/>
                  </a:lnTo>
                  <a:lnTo>
                    <a:pt x="62380" y="22055"/>
                  </a:lnTo>
                  <a:lnTo>
                    <a:pt x="29394" y="46798"/>
                  </a:lnTo>
                  <a:lnTo>
                    <a:pt x="7766" y="78175"/>
                  </a:lnTo>
                  <a:lnTo>
                    <a:pt x="0" y="114300"/>
                  </a:lnTo>
                  <a:lnTo>
                    <a:pt x="7766" y="150424"/>
                  </a:lnTo>
                  <a:lnTo>
                    <a:pt x="29394" y="181801"/>
                  </a:lnTo>
                  <a:lnTo>
                    <a:pt x="62380" y="206544"/>
                  </a:lnTo>
                  <a:lnTo>
                    <a:pt x="104217" y="222772"/>
                  </a:lnTo>
                  <a:lnTo>
                    <a:pt x="152400" y="228600"/>
                  </a:lnTo>
                  <a:lnTo>
                    <a:pt x="200582" y="222772"/>
                  </a:lnTo>
                  <a:lnTo>
                    <a:pt x="242419" y="206544"/>
                  </a:lnTo>
                  <a:lnTo>
                    <a:pt x="275405" y="181801"/>
                  </a:lnTo>
                  <a:lnTo>
                    <a:pt x="297033" y="150424"/>
                  </a:lnTo>
                  <a:lnTo>
                    <a:pt x="304800" y="114300"/>
                  </a:lnTo>
                  <a:lnTo>
                    <a:pt x="297033" y="78175"/>
                  </a:lnTo>
                  <a:lnTo>
                    <a:pt x="275405" y="46798"/>
                  </a:lnTo>
                  <a:lnTo>
                    <a:pt x="242419" y="22055"/>
                  </a:lnTo>
                  <a:lnTo>
                    <a:pt x="200582" y="5827"/>
                  </a:lnTo>
                  <a:lnTo>
                    <a:pt x="152400" y="0"/>
                  </a:lnTo>
                  <a:close/>
                </a:path>
              </a:pathLst>
            </a:custGeom>
            <a:solidFill>
              <a:srgbClr val="E6E6E6"/>
            </a:solidFill>
          </p:spPr>
          <p:txBody>
            <a:bodyPr wrap="square" lIns="0" tIns="0" rIns="0" bIns="0" rtlCol="0"/>
            <a:lstStyle/>
            <a:p>
              <a:endParaRPr/>
            </a:p>
          </p:txBody>
        </p:sp>
        <p:sp>
          <p:nvSpPr>
            <p:cNvPr id="37" name="object 37"/>
            <p:cNvSpPr/>
            <p:nvPr/>
          </p:nvSpPr>
          <p:spPr>
            <a:xfrm>
              <a:off x="1828800" y="3124200"/>
              <a:ext cx="304800" cy="228600"/>
            </a:xfrm>
            <a:custGeom>
              <a:avLst/>
              <a:gdLst/>
              <a:ahLst/>
              <a:cxnLst/>
              <a:rect l="l" t="t" r="r" b="b"/>
              <a:pathLst>
                <a:path w="304800" h="228600">
                  <a:moveTo>
                    <a:pt x="0" y="114300"/>
                  </a:moveTo>
                  <a:lnTo>
                    <a:pt x="29394" y="46798"/>
                  </a:lnTo>
                  <a:lnTo>
                    <a:pt x="62380" y="22055"/>
                  </a:lnTo>
                  <a:lnTo>
                    <a:pt x="104217" y="5827"/>
                  </a:lnTo>
                  <a:lnTo>
                    <a:pt x="152400" y="0"/>
                  </a:lnTo>
                  <a:lnTo>
                    <a:pt x="200582" y="5827"/>
                  </a:lnTo>
                  <a:lnTo>
                    <a:pt x="242419" y="22055"/>
                  </a:lnTo>
                  <a:lnTo>
                    <a:pt x="275405" y="46798"/>
                  </a:lnTo>
                  <a:lnTo>
                    <a:pt x="297033" y="78175"/>
                  </a:lnTo>
                  <a:lnTo>
                    <a:pt x="304800" y="114300"/>
                  </a:lnTo>
                  <a:lnTo>
                    <a:pt x="297033" y="150424"/>
                  </a:lnTo>
                  <a:lnTo>
                    <a:pt x="275405" y="181801"/>
                  </a:lnTo>
                  <a:lnTo>
                    <a:pt x="242419" y="206544"/>
                  </a:lnTo>
                  <a:lnTo>
                    <a:pt x="200582" y="222772"/>
                  </a:lnTo>
                  <a:lnTo>
                    <a:pt x="152400" y="228600"/>
                  </a:lnTo>
                  <a:lnTo>
                    <a:pt x="104217" y="222772"/>
                  </a:lnTo>
                  <a:lnTo>
                    <a:pt x="62380" y="206544"/>
                  </a:lnTo>
                  <a:lnTo>
                    <a:pt x="29394" y="181801"/>
                  </a:lnTo>
                  <a:lnTo>
                    <a:pt x="7766" y="150424"/>
                  </a:lnTo>
                  <a:lnTo>
                    <a:pt x="0" y="114300"/>
                  </a:lnTo>
                  <a:close/>
                </a:path>
              </a:pathLst>
            </a:custGeom>
            <a:ln w="9144">
              <a:solidFill>
                <a:srgbClr val="000000"/>
              </a:solidFill>
            </a:ln>
          </p:spPr>
          <p:txBody>
            <a:bodyPr wrap="square" lIns="0" tIns="0" rIns="0" bIns="0" rtlCol="0"/>
            <a:lstStyle/>
            <a:p>
              <a:endParaRPr/>
            </a:p>
          </p:txBody>
        </p:sp>
      </p:grpSp>
      <p:sp>
        <p:nvSpPr>
          <p:cNvPr id="38" name="object 38"/>
          <p:cNvSpPr txBox="1"/>
          <p:nvPr/>
        </p:nvSpPr>
        <p:spPr>
          <a:xfrm>
            <a:off x="1952625" y="2413228"/>
            <a:ext cx="130175" cy="940435"/>
          </a:xfrm>
          <a:prstGeom prst="rect">
            <a:avLst/>
          </a:prstGeom>
        </p:spPr>
        <p:txBody>
          <a:bodyPr vert="horz" wrap="square" lIns="0" tIns="27939" rIns="0" bIns="0" rtlCol="0">
            <a:spAutoFit/>
          </a:bodyPr>
          <a:lstStyle/>
          <a:p>
            <a:pPr marL="12700">
              <a:lnSpc>
                <a:spcPct val="100000"/>
              </a:lnSpc>
              <a:spcBef>
                <a:spcPts val="219"/>
              </a:spcBef>
            </a:pPr>
            <a:r>
              <a:rPr sz="1400" dirty="0">
                <a:latin typeface="Arial"/>
                <a:cs typeface="Arial"/>
              </a:rPr>
              <a:t>=</a:t>
            </a:r>
            <a:endParaRPr sz="1400">
              <a:latin typeface="Arial"/>
              <a:cs typeface="Arial"/>
            </a:endParaRPr>
          </a:p>
          <a:p>
            <a:pPr marL="12700">
              <a:lnSpc>
                <a:spcPct val="100000"/>
              </a:lnSpc>
              <a:spcBef>
                <a:spcPts val="120"/>
              </a:spcBef>
            </a:pPr>
            <a:r>
              <a:rPr sz="1400" dirty="0">
                <a:latin typeface="Arial"/>
                <a:cs typeface="Arial"/>
              </a:rPr>
              <a:t>=</a:t>
            </a:r>
            <a:endParaRPr sz="1400">
              <a:latin typeface="Arial"/>
              <a:cs typeface="Arial"/>
            </a:endParaRPr>
          </a:p>
          <a:p>
            <a:pPr marL="12700">
              <a:lnSpc>
                <a:spcPct val="100000"/>
              </a:lnSpc>
              <a:spcBef>
                <a:spcPts val="120"/>
              </a:spcBef>
            </a:pPr>
            <a:r>
              <a:rPr sz="1400" dirty="0">
                <a:solidFill>
                  <a:srgbClr val="FFFFFF"/>
                </a:solidFill>
                <a:latin typeface="Arial"/>
                <a:cs typeface="Arial"/>
              </a:rPr>
              <a:t>=</a:t>
            </a:r>
            <a:endParaRPr sz="1400">
              <a:latin typeface="Arial"/>
              <a:cs typeface="Arial"/>
            </a:endParaRPr>
          </a:p>
          <a:p>
            <a:pPr marL="12700">
              <a:lnSpc>
                <a:spcPct val="100000"/>
              </a:lnSpc>
              <a:spcBef>
                <a:spcPts val="120"/>
              </a:spcBef>
            </a:pPr>
            <a:r>
              <a:rPr sz="1400" dirty="0">
                <a:latin typeface="Arial"/>
                <a:cs typeface="Arial"/>
              </a:rPr>
              <a:t>=</a:t>
            </a:r>
            <a:endParaRPr sz="1400">
              <a:latin typeface="Arial"/>
              <a:cs typeface="Arial"/>
            </a:endParaRPr>
          </a:p>
        </p:txBody>
      </p:sp>
      <p:sp>
        <p:nvSpPr>
          <p:cNvPr id="39" name="object 39"/>
          <p:cNvSpPr/>
          <p:nvPr/>
        </p:nvSpPr>
        <p:spPr>
          <a:xfrm>
            <a:off x="2134362" y="2497708"/>
            <a:ext cx="304800" cy="797560"/>
          </a:xfrm>
          <a:custGeom>
            <a:avLst/>
            <a:gdLst/>
            <a:ahLst/>
            <a:cxnLst/>
            <a:rect l="l" t="t" r="r" b="b"/>
            <a:pathLst>
              <a:path w="304800" h="797560">
                <a:moveTo>
                  <a:pt x="304800" y="733298"/>
                </a:moveTo>
                <a:lnTo>
                  <a:pt x="159512" y="733298"/>
                </a:lnTo>
                <a:lnTo>
                  <a:pt x="157861" y="731647"/>
                </a:lnTo>
                <a:lnTo>
                  <a:pt x="56197" y="731647"/>
                </a:lnTo>
                <a:lnTo>
                  <a:pt x="100838" y="705612"/>
                </a:lnTo>
                <a:lnTo>
                  <a:pt x="105537" y="702945"/>
                </a:lnTo>
                <a:lnTo>
                  <a:pt x="107188" y="696849"/>
                </a:lnTo>
                <a:lnTo>
                  <a:pt x="104394" y="692150"/>
                </a:lnTo>
                <a:lnTo>
                  <a:pt x="101600" y="687324"/>
                </a:lnTo>
                <a:lnTo>
                  <a:pt x="95504" y="685800"/>
                </a:lnTo>
                <a:lnTo>
                  <a:pt x="90805" y="688594"/>
                </a:lnTo>
                <a:lnTo>
                  <a:pt x="0" y="741553"/>
                </a:lnTo>
                <a:lnTo>
                  <a:pt x="90805" y="794512"/>
                </a:lnTo>
                <a:lnTo>
                  <a:pt x="95504" y="797306"/>
                </a:lnTo>
                <a:lnTo>
                  <a:pt x="101600" y="795782"/>
                </a:lnTo>
                <a:lnTo>
                  <a:pt x="104394" y="790956"/>
                </a:lnTo>
                <a:lnTo>
                  <a:pt x="107188" y="786257"/>
                </a:lnTo>
                <a:lnTo>
                  <a:pt x="105537" y="780161"/>
                </a:lnTo>
                <a:lnTo>
                  <a:pt x="100838" y="777494"/>
                </a:lnTo>
                <a:lnTo>
                  <a:pt x="56197" y="751459"/>
                </a:lnTo>
                <a:lnTo>
                  <a:pt x="145275" y="751459"/>
                </a:lnTo>
                <a:lnTo>
                  <a:pt x="146939" y="753110"/>
                </a:lnTo>
                <a:lnTo>
                  <a:pt x="304800" y="753110"/>
                </a:lnTo>
                <a:lnTo>
                  <a:pt x="304800" y="751459"/>
                </a:lnTo>
                <a:lnTo>
                  <a:pt x="304800" y="743077"/>
                </a:lnTo>
                <a:lnTo>
                  <a:pt x="304800" y="733298"/>
                </a:lnTo>
                <a:close/>
              </a:path>
              <a:path w="304800" h="797560">
                <a:moveTo>
                  <a:pt x="304800" y="504698"/>
                </a:moveTo>
                <a:lnTo>
                  <a:pt x="159512" y="504698"/>
                </a:lnTo>
                <a:lnTo>
                  <a:pt x="157861" y="503047"/>
                </a:lnTo>
                <a:lnTo>
                  <a:pt x="56197" y="503047"/>
                </a:lnTo>
                <a:lnTo>
                  <a:pt x="100838" y="477012"/>
                </a:lnTo>
                <a:lnTo>
                  <a:pt x="105537" y="474345"/>
                </a:lnTo>
                <a:lnTo>
                  <a:pt x="107188" y="468249"/>
                </a:lnTo>
                <a:lnTo>
                  <a:pt x="104394" y="463550"/>
                </a:lnTo>
                <a:lnTo>
                  <a:pt x="101600" y="458724"/>
                </a:lnTo>
                <a:lnTo>
                  <a:pt x="95504" y="457200"/>
                </a:lnTo>
                <a:lnTo>
                  <a:pt x="90805" y="459994"/>
                </a:lnTo>
                <a:lnTo>
                  <a:pt x="0" y="512953"/>
                </a:lnTo>
                <a:lnTo>
                  <a:pt x="90805" y="565912"/>
                </a:lnTo>
                <a:lnTo>
                  <a:pt x="95504" y="568706"/>
                </a:lnTo>
                <a:lnTo>
                  <a:pt x="101600" y="567182"/>
                </a:lnTo>
                <a:lnTo>
                  <a:pt x="104394" y="562356"/>
                </a:lnTo>
                <a:lnTo>
                  <a:pt x="107188" y="557657"/>
                </a:lnTo>
                <a:lnTo>
                  <a:pt x="105537" y="551561"/>
                </a:lnTo>
                <a:lnTo>
                  <a:pt x="100838" y="548894"/>
                </a:lnTo>
                <a:lnTo>
                  <a:pt x="56197" y="522859"/>
                </a:lnTo>
                <a:lnTo>
                  <a:pt x="145275" y="522859"/>
                </a:lnTo>
                <a:lnTo>
                  <a:pt x="146939" y="524510"/>
                </a:lnTo>
                <a:lnTo>
                  <a:pt x="304800" y="524510"/>
                </a:lnTo>
                <a:lnTo>
                  <a:pt x="304800" y="522859"/>
                </a:lnTo>
                <a:lnTo>
                  <a:pt x="304800" y="514477"/>
                </a:lnTo>
                <a:lnTo>
                  <a:pt x="304800" y="504698"/>
                </a:lnTo>
                <a:close/>
              </a:path>
              <a:path w="304800" h="797560">
                <a:moveTo>
                  <a:pt x="304800" y="276098"/>
                </a:moveTo>
                <a:lnTo>
                  <a:pt x="159512" y="276098"/>
                </a:lnTo>
                <a:lnTo>
                  <a:pt x="157861" y="274447"/>
                </a:lnTo>
                <a:lnTo>
                  <a:pt x="56197" y="274447"/>
                </a:lnTo>
                <a:lnTo>
                  <a:pt x="100838" y="248412"/>
                </a:lnTo>
                <a:lnTo>
                  <a:pt x="105537" y="245745"/>
                </a:lnTo>
                <a:lnTo>
                  <a:pt x="107188" y="239649"/>
                </a:lnTo>
                <a:lnTo>
                  <a:pt x="104394" y="234950"/>
                </a:lnTo>
                <a:lnTo>
                  <a:pt x="101600" y="230124"/>
                </a:lnTo>
                <a:lnTo>
                  <a:pt x="95504" y="228600"/>
                </a:lnTo>
                <a:lnTo>
                  <a:pt x="90805" y="231394"/>
                </a:lnTo>
                <a:lnTo>
                  <a:pt x="0" y="284353"/>
                </a:lnTo>
                <a:lnTo>
                  <a:pt x="90805" y="337312"/>
                </a:lnTo>
                <a:lnTo>
                  <a:pt x="95504" y="340106"/>
                </a:lnTo>
                <a:lnTo>
                  <a:pt x="101600" y="338582"/>
                </a:lnTo>
                <a:lnTo>
                  <a:pt x="104394" y="333756"/>
                </a:lnTo>
                <a:lnTo>
                  <a:pt x="107188" y="329057"/>
                </a:lnTo>
                <a:lnTo>
                  <a:pt x="105537" y="322961"/>
                </a:lnTo>
                <a:lnTo>
                  <a:pt x="100838" y="320294"/>
                </a:lnTo>
                <a:lnTo>
                  <a:pt x="56197" y="294259"/>
                </a:lnTo>
                <a:lnTo>
                  <a:pt x="145275" y="294259"/>
                </a:lnTo>
                <a:lnTo>
                  <a:pt x="146939" y="295910"/>
                </a:lnTo>
                <a:lnTo>
                  <a:pt x="304800" y="295910"/>
                </a:lnTo>
                <a:lnTo>
                  <a:pt x="304800" y="294259"/>
                </a:lnTo>
                <a:lnTo>
                  <a:pt x="304800" y="285877"/>
                </a:lnTo>
                <a:lnTo>
                  <a:pt x="304800" y="276098"/>
                </a:lnTo>
                <a:close/>
              </a:path>
              <a:path w="304800" h="797560">
                <a:moveTo>
                  <a:pt x="304800" y="47498"/>
                </a:moveTo>
                <a:lnTo>
                  <a:pt x="159512" y="47498"/>
                </a:lnTo>
                <a:lnTo>
                  <a:pt x="157861" y="45847"/>
                </a:lnTo>
                <a:lnTo>
                  <a:pt x="56197" y="45847"/>
                </a:lnTo>
                <a:lnTo>
                  <a:pt x="100838" y="19812"/>
                </a:lnTo>
                <a:lnTo>
                  <a:pt x="105537" y="17145"/>
                </a:lnTo>
                <a:lnTo>
                  <a:pt x="107188" y="11049"/>
                </a:lnTo>
                <a:lnTo>
                  <a:pt x="104394" y="6350"/>
                </a:lnTo>
                <a:lnTo>
                  <a:pt x="101600" y="1524"/>
                </a:lnTo>
                <a:lnTo>
                  <a:pt x="95504" y="0"/>
                </a:lnTo>
                <a:lnTo>
                  <a:pt x="90805" y="2794"/>
                </a:lnTo>
                <a:lnTo>
                  <a:pt x="0" y="55753"/>
                </a:lnTo>
                <a:lnTo>
                  <a:pt x="90805" y="108712"/>
                </a:lnTo>
                <a:lnTo>
                  <a:pt x="95504" y="111506"/>
                </a:lnTo>
                <a:lnTo>
                  <a:pt x="101600" y="109982"/>
                </a:lnTo>
                <a:lnTo>
                  <a:pt x="104394" y="105156"/>
                </a:lnTo>
                <a:lnTo>
                  <a:pt x="107188" y="100457"/>
                </a:lnTo>
                <a:lnTo>
                  <a:pt x="105537" y="94361"/>
                </a:lnTo>
                <a:lnTo>
                  <a:pt x="100838" y="91694"/>
                </a:lnTo>
                <a:lnTo>
                  <a:pt x="56197" y="65659"/>
                </a:lnTo>
                <a:lnTo>
                  <a:pt x="145275" y="65659"/>
                </a:lnTo>
                <a:lnTo>
                  <a:pt x="146939" y="67310"/>
                </a:lnTo>
                <a:lnTo>
                  <a:pt x="304800" y="67310"/>
                </a:lnTo>
                <a:lnTo>
                  <a:pt x="304800" y="65659"/>
                </a:lnTo>
                <a:lnTo>
                  <a:pt x="304800" y="57277"/>
                </a:lnTo>
                <a:lnTo>
                  <a:pt x="304800" y="47498"/>
                </a:lnTo>
                <a:close/>
              </a:path>
            </a:pathLst>
          </a:custGeom>
          <a:solidFill>
            <a:srgbClr val="000000"/>
          </a:solidFill>
        </p:spPr>
        <p:txBody>
          <a:bodyPr wrap="square" lIns="0" tIns="0" rIns="0" bIns="0" rtlCol="0"/>
          <a:lstStyle/>
          <a:p>
            <a:endParaRPr/>
          </a:p>
        </p:txBody>
      </p:sp>
      <p:sp>
        <p:nvSpPr>
          <p:cNvPr id="40" name="object 40"/>
          <p:cNvSpPr txBox="1"/>
          <p:nvPr/>
        </p:nvSpPr>
        <p:spPr>
          <a:xfrm>
            <a:off x="307340" y="2322093"/>
            <a:ext cx="1008380" cy="1245235"/>
          </a:xfrm>
          <a:prstGeom prst="rect">
            <a:avLst/>
          </a:prstGeom>
        </p:spPr>
        <p:txBody>
          <a:bodyPr vert="horz" wrap="square" lIns="0" tIns="134620" rIns="0" bIns="0" rtlCol="0">
            <a:spAutoFit/>
          </a:bodyPr>
          <a:lstStyle/>
          <a:p>
            <a:pPr marL="12700">
              <a:lnSpc>
                <a:spcPct val="100000"/>
              </a:lnSpc>
              <a:spcBef>
                <a:spcPts val="1060"/>
              </a:spcBef>
            </a:pPr>
            <a:r>
              <a:rPr sz="1600" b="1" u="heavy" spc="-10" dirty="0">
                <a:uFill>
                  <a:solidFill>
                    <a:srgbClr val="000000"/>
                  </a:solidFill>
                </a:uFill>
                <a:latin typeface="Calibri" panose="020F0502020204030204" pitchFamily="34" charset="0"/>
                <a:ea typeface="微软雅黑" panose="020B0503020204020204" pitchFamily="34" charset="-122"/>
                <a:cs typeface="Calibri" panose="020F0502020204030204" pitchFamily="34" charset="0"/>
              </a:rPr>
              <a:t>TLB</a:t>
            </a:r>
            <a:endParaRPr sz="1600" dirty="0">
              <a:latin typeface="Calibri" panose="020F0502020204030204" pitchFamily="34" charset="0"/>
              <a:ea typeface="微软雅黑" panose="020B0503020204020204" pitchFamily="34" charset="-122"/>
              <a:cs typeface="Calibri" panose="020F0502020204030204" pitchFamily="34" charset="0"/>
            </a:endParaRPr>
          </a:p>
          <a:p>
            <a:pPr marL="12700">
              <a:lnSpc>
                <a:spcPct val="100000"/>
              </a:lnSpc>
              <a:spcBef>
                <a:spcPts val="960"/>
              </a:spcBef>
            </a:pPr>
            <a:r>
              <a:rPr sz="1600" b="1" spc="-5" dirty="0">
                <a:solidFill>
                  <a:srgbClr val="7030A0"/>
                </a:solidFill>
                <a:latin typeface="Calibri" panose="020F0502020204030204" pitchFamily="34" charset="0"/>
                <a:ea typeface="微软雅黑" panose="020B0503020204020204" pitchFamily="34" charset="-122"/>
                <a:cs typeface="Calibri" panose="020F0502020204030204" pitchFamily="34" charset="0"/>
              </a:rPr>
              <a:t>Fully</a:t>
            </a:r>
            <a:endParaRPr sz="1600" b="1" dirty="0">
              <a:solidFill>
                <a:srgbClr val="7030A0"/>
              </a:solidFill>
              <a:latin typeface="Calibri" panose="020F0502020204030204" pitchFamily="34" charset="0"/>
              <a:ea typeface="微软雅黑" panose="020B0503020204020204" pitchFamily="34" charset="-122"/>
              <a:cs typeface="Calibri" panose="020F0502020204030204" pitchFamily="34" charset="0"/>
            </a:endParaRPr>
          </a:p>
          <a:p>
            <a:pPr marL="12700">
              <a:lnSpc>
                <a:spcPct val="100000"/>
              </a:lnSpc>
            </a:pPr>
            <a:r>
              <a:rPr sz="1600" spc="-5" dirty="0">
                <a:latin typeface="Calibri" panose="020F0502020204030204" pitchFamily="34" charset="0"/>
                <a:ea typeface="微软雅黑" panose="020B0503020204020204" pitchFamily="34" charset="-122"/>
                <a:cs typeface="Calibri" panose="020F0502020204030204" pitchFamily="34" charset="0"/>
              </a:rPr>
              <a:t>Direct</a:t>
            </a:r>
            <a:endParaRPr sz="1600" dirty="0">
              <a:latin typeface="Calibri" panose="020F0502020204030204" pitchFamily="34" charset="0"/>
              <a:ea typeface="微软雅黑" panose="020B0503020204020204" pitchFamily="34" charset="-122"/>
              <a:cs typeface="Calibri" panose="020F0502020204030204" pitchFamily="34" charset="0"/>
            </a:endParaRPr>
          </a:p>
          <a:p>
            <a:pPr marL="12700">
              <a:lnSpc>
                <a:spcPct val="100000"/>
              </a:lnSpc>
            </a:pPr>
            <a:r>
              <a:rPr sz="1600" spc="-5" dirty="0">
                <a:latin typeface="Calibri" panose="020F0502020204030204" pitchFamily="34" charset="0"/>
                <a:ea typeface="微软雅黑" panose="020B0503020204020204" pitchFamily="34" charset="-122"/>
                <a:cs typeface="Calibri" panose="020F0502020204030204" pitchFamily="34" charset="0"/>
              </a:rPr>
              <a:t>Set-Assoc.</a:t>
            </a:r>
            <a:endParaRPr sz="1600" dirty="0">
              <a:latin typeface="Calibri" panose="020F0502020204030204" pitchFamily="34" charset="0"/>
              <a:ea typeface="微软雅黑" panose="020B0503020204020204" pitchFamily="34" charset="-122"/>
              <a:cs typeface="Calibri" panose="020F0502020204030204" pitchFamily="34" charset="0"/>
            </a:endParaRPr>
          </a:p>
        </p:txBody>
      </p:sp>
      <p:sp>
        <p:nvSpPr>
          <p:cNvPr id="41" name="object 41"/>
          <p:cNvSpPr txBox="1"/>
          <p:nvPr/>
        </p:nvSpPr>
        <p:spPr>
          <a:xfrm>
            <a:off x="2136394" y="1918843"/>
            <a:ext cx="180975" cy="193675"/>
          </a:xfrm>
          <a:prstGeom prst="rect">
            <a:avLst/>
          </a:prstGeom>
        </p:spPr>
        <p:txBody>
          <a:bodyPr vert="horz" wrap="square" lIns="0" tIns="13335" rIns="0" bIns="0" rtlCol="0">
            <a:spAutoFit/>
          </a:bodyPr>
          <a:lstStyle/>
          <a:p>
            <a:pPr marL="12700">
              <a:lnSpc>
                <a:spcPct val="100000"/>
              </a:lnSpc>
              <a:spcBef>
                <a:spcPts val="105"/>
              </a:spcBef>
            </a:pPr>
            <a:r>
              <a:rPr sz="1100" spc="-5" dirty="0">
                <a:latin typeface="Arial"/>
                <a:cs typeface="Arial"/>
              </a:rPr>
              <a:t>20</a:t>
            </a:r>
            <a:endParaRPr sz="1100">
              <a:latin typeface="Arial"/>
              <a:cs typeface="Arial"/>
            </a:endParaRPr>
          </a:p>
        </p:txBody>
      </p:sp>
      <p:sp>
        <p:nvSpPr>
          <p:cNvPr id="42" name="object 42"/>
          <p:cNvSpPr txBox="1"/>
          <p:nvPr/>
        </p:nvSpPr>
        <p:spPr>
          <a:xfrm>
            <a:off x="5566028" y="2985643"/>
            <a:ext cx="180975" cy="193675"/>
          </a:xfrm>
          <a:prstGeom prst="rect">
            <a:avLst/>
          </a:prstGeom>
        </p:spPr>
        <p:txBody>
          <a:bodyPr vert="horz" wrap="square" lIns="0" tIns="13335" rIns="0" bIns="0" rtlCol="0">
            <a:spAutoFit/>
          </a:bodyPr>
          <a:lstStyle/>
          <a:p>
            <a:pPr marL="12700">
              <a:lnSpc>
                <a:spcPct val="100000"/>
              </a:lnSpc>
              <a:spcBef>
                <a:spcPts val="105"/>
              </a:spcBef>
            </a:pPr>
            <a:r>
              <a:rPr sz="1100" spc="-5" dirty="0">
                <a:latin typeface="Arial"/>
                <a:cs typeface="Arial"/>
              </a:rPr>
              <a:t>12</a:t>
            </a:r>
            <a:endParaRPr sz="1100">
              <a:latin typeface="Arial"/>
              <a:cs typeface="Arial"/>
            </a:endParaRPr>
          </a:p>
        </p:txBody>
      </p:sp>
      <p:grpSp>
        <p:nvGrpSpPr>
          <p:cNvPr id="43" name="object 43"/>
          <p:cNvGrpSpPr/>
          <p:nvPr/>
        </p:nvGrpSpPr>
        <p:grpSpPr>
          <a:xfrm>
            <a:off x="8208248" y="3523513"/>
            <a:ext cx="894715" cy="528955"/>
            <a:chOff x="8208248" y="3523513"/>
            <a:chExt cx="894715" cy="528955"/>
          </a:xfrm>
        </p:grpSpPr>
        <p:pic>
          <p:nvPicPr>
            <p:cNvPr id="44" name="object 44"/>
            <p:cNvPicPr/>
            <p:nvPr/>
          </p:nvPicPr>
          <p:blipFill>
            <a:blip r:embed="rId2" cstate="print"/>
            <a:stretch>
              <a:fillRect/>
            </a:stretch>
          </p:blipFill>
          <p:spPr>
            <a:xfrm>
              <a:off x="8208248" y="3569009"/>
              <a:ext cx="894606" cy="388918"/>
            </a:xfrm>
            <a:prstGeom prst="rect">
              <a:avLst/>
            </a:prstGeom>
          </p:spPr>
        </p:pic>
        <p:pic>
          <p:nvPicPr>
            <p:cNvPr id="45" name="object 45"/>
            <p:cNvPicPr/>
            <p:nvPr/>
          </p:nvPicPr>
          <p:blipFill>
            <a:blip r:embed="rId3" cstate="print"/>
            <a:stretch>
              <a:fillRect/>
            </a:stretch>
          </p:blipFill>
          <p:spPr>
            <a:xfrm>
              <a:off x="8238743" y="3523513"/>
              <a:ext cx="830567" cy="528802"/>
            </a:xfrm>
            <a:prstGeom prst="rect">
              <a:avLst/>
            </a:prstGeom>
          </p:spPr>
        </p:pic>
        <p:sp>
          <p:nvSpPr>
            <p:cNvPr id="46" name="object 46"/>
            <p:cNvSpPr/>
            <p:nvPr/>
          </p:nvSpPr>
          <p:spPr>
            <a:xfrm>
              <a:off x="8229599" y="3581399"/>
              <a:ext cx="802005" cy="304800"/>
            </a:xfrm>
            <a:custGeom>
              <a:avLst/>
              <a:gdLst/>
              <a:ahLst/>
              <a:cxnLst/>
              <a:rect l="l" t="t" r="r" b="b"/>
              <a:pathLst>
                <a:path w="802004" h="304800">
                  <a:moveTo>
                    <a:pt x="801624" y="0"/>
                  </a:moveTo>
                  <a:lnTo>
                    <a:pt x="0" y="0"/>
                  </a:lnTo>
                  <a:lnTo>
                    <a:pt x="0" y="304800"/>
                  </a:lnTo>
                  <a:lnTo>
                    <a:pt x="801624" y="304800"/>
                  </a:lnTo>
                  <a:lnTo>
                    <a:pt x="801624" y="0"/>
                  </a:lnTo>
                  <a:close/>
                </a:path>
              </a:pathLst>
            </a:custGeom>
            <a:solidFill>
              <a:srgbClr val="FFFFFF"/>
            </a:solidFill>
          </p:spPr>
          <p:txBody>
            <a:bodyPr wrap="square" lIns="0" tIns="0" rIns="0" bIns="0" rtlCol="0"/>
            <a:lstStyle/>
            <a:p>
              <a:endParaRPr/>
            </a:p>
          </p:txBody>
        </p:sp>
        <p:sp>
          <p:nvSpPr>
            <p:cNvPr id="47" name="object 47"/>
            <p:cNvSpPr/>
            <p:nvPr/>
          </p:nvSpPr>
          <p:spPr>
            <a:xfrm>
              <a:off x="8229599" y="3581399"/>
              <a:ext cx="802005" cy="304800"/>
            </a:xfrm>
            <a:custGeom>
              <a:avLst/>
              <a:gdLst/>
              <a:ahLst/>
              <a:cxnLst/>
              <a:rect l="l" t="t" r="r" b="b"/>
              <a:pathLst>
                <a:path w="802004" h="304800">
                  <a:moveTo>
                    <a:pt x="0" y="304800"/>
                  </a:moveTo>
                  <a:lnTo>
                    <a:pt x="801624" y="304800"/>
                  </a:lnTo>
                  <a:lnTo>
                    <a:pt x="801624" y="0"/>
                  </a:lnTo>
                  <a:lnTo>
                    <a:pt x="0" y="0"/>
                  </a:lnTo>
                  <a:lnTo>
                    <a:pt x="0" y="304800"/>
                  </a:lnTo>
                  <a:close/>
                </a:path>
              </a:pathLst>
            </a:custGeom>
            <a:ln w="9143">
              <a:solidFill>
                <a:srgbClr val="000000"/>
              </a:solidFill>
            </a:ln>
          </p:spPr>
          <p:txBody>
            <a:bodyPr wrap="square" lIns="0" tIns="0" rIns="0" bIns="0" rtlCol="0"/>
            <a:lstStyle/>
            <a:p>
              <a:endParaRPr/>
            </a:p>
          </p:txBody>
        </p:sp>
      </p:grpSp>
      <p:graphicFrame>
        <p:nvGraphicFramePr>
          <p:cNvPr id="48" name="object 48"/>
          <p:cNvGraphicFramePr>
            <a:graphicFrameLocks noGrp="1"/>
          </p:cNvGraphicFramePr>
          <p:nvPr>
            <p:extLst>
              <p:ext uri="{D42A27DB-BD31-4B8C-83A1-F6EECF244321}">
                <p14:modId xmlns:p14="http://schemas.microsoft.com/office/powerpoint/2010/main" val="3976644280"/>
              </p:ext>
            </p:extLst>
          </p:nvPr>
        </p:nvGraphicFramePr>
        <p:xfrm>
          <a:off x="367284" y="3653028"/>
          <a:ext cx="8182609" cy="609599"/>
        </p:xfrm>
        <a:graphic>
          <a:graphicData uri="http://schemas.openxmlformats.org/drawingml/2006/table">
            <a:tbl>
              <a:tblPr firstRow="1" bandRow="1">
                <a:tableStyleId>{2D5ABB26-0587-4C30-8999-92F81FD0307C}</a:tableStyleId>
              </a:tblPr>
              <a:tblGrid>
                <a:gridCol w="214757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2301239">
                  <a:extLst>
                    <a:ext uri="{9D8B030D-6E8A-4147-A177-3AD203B41FA5}">
                      <a16:colId xmlns:a16="http://schemas.microsoft.com/office/drawing/2014/main" val="20005"/>
                    </a:ext>
                  </a:extLst>
                </a:gridCol>
              </a:tblGrid>
              <a:tr h="309118">
                <a:tc>
                  <a:txBody>
                    <a:bodyPr/>
                    <a:lstStyle/>
                    <a:p>
                      <a:pPr>
                        <a:lnSpc>
                          <a:spcPct val="100000"/>
                        </a:lnSpc>
                      </a:pPr>
                      <a:endParaRPr sz="1400">
                        <a:latin typeface="Times New Roman"/>
                        <a:cs typeface="Times New Roman"/>
                      </a:endParaRPr>
                    </a:p>
                  </a:txBody>
                  <a:tcPr marL="0" marR="0" marT="0" marB="0">
                    <a:lnR w="9525">
                      <a:solidFill>
                        <a:srgbClr val="000000"/>
                      </a:solidFill>
                      <a:prstDash val="solid"/>
                    </a:lnR>
                    <a:lnB w="38100">
                      <a:solidFill>
                        <a:srgbClr val="000000"/>
                      </a:solidFill>
                      <a:prstDash val="solid"/>
                    </a:lnB>
                  </a:tcPr>
                </a:tc>
                <a:tc gridSpan="2">
                  <a:txBody>
                    <a:bodyPr/>
                    <a:lstStyle/>
                    <a:p>
                      <a:pPr marL="91440">
                        <a:lnSpc>
                          <a:spcPct val="100000"/>
                        </a:lnSpc>
                        <a:spcBef>
                          <a:spcPts val="320"/>
                        </a:spcBef>
                      </a:pPr>
                      <a:r>
                        <a:rPr sz="1400" spc="-5" dirty="0">
                          <a:latin typeface="Arial"/>
                          <a:cs typeface="Arial"/>
                        </a:rPr>
                        <a:t>Phys.</a:t>
                      </a:r>
                      <a:r>
                        <a:rPr sz="1400" spc="-35" dirty="0">
                          <a:latin typeface="Arial"/>
                          <a:cs typeface="Arial"/>
                        </a:rPr>
                        <a:t> </a:t>
                      </a:r>
                      <a:r>
                        <a:rPr sz="1400" dirty="0">
                          <a:latin typeface="Arial"/>
                          <a:cs typeface="Arial"/>
                        </a:rPr>
                        <a:t>Frame</a:t>
                      </a:r>
                      <a:r>
                        <a:rPr sz="1400" spc="-50" dirty="0">
                          <a:latin typeface="Arial"/>
                          <a:cs typeface="Arial"/>
                        </a:rPr>
                        <a:t> </a:t>
                      </a:r>
                      <a:r>
                        <a:rPr sz="1400" dirty="0">
                          <a:latin typeface="Arial"/>
                          <a:cs typeface="Arial"/>
                        </a:rPr>
                        <a:t>#</a:t>
                      </a:r>
                      <a:endParaRPr sz="1400">
                        <a:latin typeface="Arial"/>
                        <a:cs typeface="Arial"/>
                      </a:endParaRPr>
                    </a:p>
                  </a:txBody>
                  <a:tcPr marL="0" marR="0" marT="40640" marB="0">
                    <a:lnL w="9525">
                      <a:solidFill>
                        <a:srgbClr val="000000"/>
                      </a:solidFill>
                      <a:prstDash val="solid"/>
                    </a:lnL>
                    <a:lnR w="9525">
                      <a:solidFill>
                        <a:srgbClr val="000000"/>
                      </a:solidFill>
                      <a:prstDash val="solid"/>
                    </a:lnR>
                    <a:lnT w="9525">
                      <a:solidFill>
                        <a:srgbClr val="000000"/>
                      </a:solidFill>
                      <a:prstDash val="solid"/>
                    </a:lnT>
                    <a:lnB w="38100">
                      <a:solidFill>
                        <a:srgbClr val="000000"/>
                      </a:solidFill>
                      <a:prstDash val="solid"/>
                    </a:lnB>
                    <a:solidFill>
                      <a:srgbClr val="CCEBFF"/>
                    </a:solidFill>
                  </a:tcPr>
                </a:tc>
                <a:tc hMerge="1">
                  <a:txBody>
                    <a:bodyPr/>
                    <a:lstStyle/>
                    <a:p>
                      <a:endParaRPr/>
                    </a:p>
                  </a:txBody>
                  <a:tcPr marL="0" marR="0" marT="0" marB="0"/>
                </a:tc>
                <a:tc gridSpan="2">
                  <a:txBody>
                    <a:bodyPr/>
                    <a:lstStyle/>
                    <a:p>
                      <a:pPr marL="92075">
                        <a:lnSpc>
                          <a:spcPct val="100000"/>
                        </a:lnSpc>
                        <a:spcBef>
                          <a:spcPts val="320"/>
                        </a:spcBef>
                      </a:pPr>
                      <a:r>
                        <a:rPr sz="1400" spc="-5" dirty="0">
                          <a:latin typeface="Arial"/>
                          <a:cs typeface="Arial"/>
                        </a:rPr>
                        <a:t>Offset</a:t>
                      </a:r>
                      <a:r>
                        <a:rPr sz="1400" spc="-60" dirty="0">
                          <a:latin typeface="Arial"/>
                          <a:cs typeface="Arial"/>
                        </a:rPr>
                        <a:t> </a:t>
                      </a:r>
                      <a:r>
                        <a:rPr sz="1400" spc="-5" dirty="0">
                          <a:latin typeface="Arial"/>
                          <a:cs typeface="Arial"/>
                        </a:rPr>
                        <a:t>w/in</a:t>
                      </a:r>
                      <a:r>
                        <a:rPr sz="1400" spc="-30" dirty="0">
                          <a:latin typeface="Arial"/>
                          <a:cs typeface="Arial"/>
                        </a:rPr>
                        <a:t> </a:t>
                      </a:r>
                      <a:r>
                        <a:rPr sz="1400" dirty="0">
                          <a:latin typeface="Arial"/>
                          <a:cs typeface="Arial"/>
                        </a:rPr>
                        <a:t>page</a:t>
                      </a:r>
                      <a:endParaRPr sz="1400">
                        <a:latin typeface="Arial"/>
                        <a:cs typeface="Arial"/>
                      </a:endParaRPr>
                    </a:p>
                  </a:txBody>
                  <a:tcPr marL="0" marR="0" marT="40640" marB="0">
                    <a:lnL w="9525">
                      <a:solidFill>
                        <a:srgbClr val="000000"/>
                      </a:solidFill>
                      <a:prstDash val="solid"/>
                    </a:lnL>
                    <a:lnR w="9525">
                      <a:solidFill>
                        <a:srgbClr val="000000"/>
                      </a:solidFill>
                      <a:prstDash val="solid"/>
                    </a:lnR>
                    <a:lnT w="9525">
                      <a:solidFill>
                        <a:srgbClr val="000000"/>
                      </a:solidFill>
                      <a:prstDash val="solid"/>
                    </a:lnT>
                    <a:lnB w="38100">
                      <a:solidFill>
                        <a:srgbClr val="000000"/>
                      </a:solidFill>
                      <a:prstDash val="solid"/>
                    </a:lnB>
                    <a:solidFill>
                      <a:srgbClr val="DDDDDD"/>
                    </a:solidFill>
                  </a:tcPr>
                </a:tc>
                <a:tc hMerge="1">
                  <a:txBody>
                    <a:bodyPr/>
                    <a:lstStyle/>
                    <a:p>
                      <a:endParaRPr/>
                    </a:p>
                  </a:txBody>
                  <a:tcPr marL="0" marR="0" marT="0" marB="0"/>
                </a:tc>
                <a:tc>
                  <a:txBody>
                    <a:bodyPr/>
                    <a:lstStyle/>
                    <a:p>
                      <a:pPr>
                        <a:lnSpc>
                          <a:spcPct val="100000"/>
                        </a:lnSpc>
                      </a:pPr>
                      <a:r>
                        <a:rPr lang="en-US" altLang="zh-CN" sz="1400" dirty="0">
                          <a:latin typeface="Times New Roman"/>
                          <a:cs typeface="Times New Roman"/>
                        </a:rPr>
                        <a:t> </a:t>
                      </a:r>
                      <a:endParaRPr sz="1400" dirty="0">
                        <a:latin typeface="Times New Roman"/>
                        <a:cs typeface="Times New Roman"/>
                      </a:endParaRPr>
                    </a:p>
                  </a:txBody>
                  <a:tcPr marL="0" marR="0" marT="0" marB="0">
                    <a:lnL w="9525">
                      <a:solidFill>
                        <a:srgbClr val="000000"/>
                      </a:solidFill>
                      <a:prstDash val="solid"/>
                    </a:lnL>
                    <a:lnB w="38100">
                      <a:solidFill>
                        <a:srgbClr val="000000"/>
                      </a:solidFill>
                      <a:prstDash val="solid"/>
                    </a:lnB>
                  </a:tcPr>
                </a:tc>
                <a:extLst>
                  <a:ext uri="{0D108BD9-81ED-4DB2-BD59-A6C34878D82A}">
                    <a16:rowId xmlns:a16="http://schemas.microsoft.com/office/drawing/2014/main" val="10000"/>
                  </a:ext>
                </a:extLst>
              </a:tr>
              <a:tr h="300481">
                <a:tc>
                  <a:txBody>
                    <a:bodyPr/>
                    <a:lstStyle/>
                    <a:p>
                      <a:pPr>
                        <a:lnSpc>
                          <a:spcPct val="100000"/>
                        </a:lnSpc>
                      </a:pPr>
                      <a:endParaRPr sz="1400">
                        <a:latin typeface="Times New Roman"/>
                        <a:cs typeface="Times New Roman"/>
                      </a:endParaRPr>
                    </a:p>
                  </a:txBody>
                  <a:tcPr marL="0" marR="0" marT="0" marB="0">
                    <a:lnR w="9525">
                      <a:solidFill>
                        <a:srgbClr val="000000"/>
                      </a:solidFill>
                      <a:prstDash val="solid"/>
                    </a:lnR>
                    <a:lnT w="38100">
                      <a:solidFill>
                        <a:srgbClr val="000000"/>
                      </a:solidFill>
                      <a:prstDash val="solid"/>
                    </a:lnT>
                  </a:tcPr>
                </a:tc>
                <a:tc>
                  <a:txBody>
                    <a:bodyPr/>
                    <a:lstStyle/>
                    <a:p>
                      <a:pPr marL="430530">
                        <a:lnSpc>
                          <a:spcPct val="100000"/>
                        </a:lnSpc>
                        <a:spcBef>
                          <a:spcPts val="285"/>
                        </a:spcBef>
                      </a:pPr>
                      <a:r>
                        <a:rPr sz="1400" spc="-5" dirty="0">
                          <a:latin typeface="Arial"/>
                          <a:cs typeface="Arial"/>
                        </a:rPr>
                        <a:t>Phys.</a:t>
                      </a:r>
                      <a:r>
                        <a:rPr sz="1400" spc="-65" dirty="0">
                          <a:latin typeface="Arial"/>
                          <a:cs typeface="Arial"/>
                        </a:rPr>
                        <a:t> </a:t>
                      </a:r>
                      <a:r>
                        <a:rPr sz="1400" spc="-55" dirty="0">
                          <a:latin typeface="Arial"/>
                          <a:cs typeface="Arial"/>
                        </a:rPr>
                        <a:t>Tag</a:t>
                      </a:r>
                      <a:endParaRPr sz="1400">
                        <a:latin typeface="Arial"/>
                        <a:cs typeface="Arial"/>
                      </a:endParaRPr>
                    </a:p>
                  </a:txBody>
                  <a:tcPr marL="0" marR="0" marT="36195" marB="0">
                    <a:lnL w="9525">
                      <a:solidFill>
                        <a:srgbClr val="000000"/>
                      </a:solidFill>
                      <a:prstDash val="solid"/>
                    </a:lnL>
                    <a:lnR w="9525">
                      <a:solidFill>
                        <a:srgbClr val="000000"/>
                      </a:solidFill>
                      <a:prstDash val="solid"/>
                    </a:lnR>
                    <a:lnT w="38100">
                      <a:solidFill>
                        <a:srgbClr val="000000"/>
                      </a:solidFill>
                      <a:prstDash val="solid"/>
                    </a:lnT>
                    <a:lnB w="9525">
                      <a:solidFill>
                        <a:srgbClr val="000000"/>
                      </a:solidFill>
                      <a:prstDash val="solid"/>
                    </a:lnB>
                    <a:solidFill>
                      <a:srgbClr val="FFCCFF"/>
                    </a:solidFill>
                  </a:tcPr>
                </a:tc>
                <a:tc gridSpan="2">
                  <a:txBody>
                    <a:bodyPr/>
                    <a:lstStyle/>
                    <a:p>
                      <a:pPr marL="1905" algn="ctr">
                        <a:lnSpc>
                          <a:spcPct val="100000"/>
                        </a:lnSpc>
                        <a:spcBef>
                          <a:spcPts val="285"/>
                        </a:spcBef>
                      </a:pPr>
                      <a:r>
                        <a:rPr sz="1400" dirty="0">
                          <a:latin typeface="Arial"/>
                          <a:cs typeface="Arial"/>
                        </a:rPr>
                        <a:t>Index</a:t>
                      </a:r>
                      <a:endParaRPr sz="1400">
                        <a:latin typeface="Arial"/>
                        <a:cs typeface="Arial"/>
                      </a:endParaRPr>
                    </a:p>
                  </a:txBody>
                  <a:tcPr marL="0" marR="0" marT="36195" marB="0">
                    <a:lnL w="9525">
                      <a:solidFill>
                        <a:srgbClr val="000000"/>
                      </a:solidFill>
                      <a:prstDash val="solid"/>
                    </a:lnL>
                    <a:lnR w="9525">
                      <a:solidFill>
                        <a:srgbClr val="000000"/>
                      </a:solidFill>
                      <a:prstDash val="solid"/>
                    </a:lnR>
                    <a:lnT w="38100">
                      <a:solidFill>
                        <a:srgbClr val="000000"/>
                      </a:solidFill>
                      <a:prstDash val="solid"/>
                    </a:lnT>
                    <a:lnB w="9525">
                      <a:solidFill>
                        <a:srgbClr val="000000"/>
                      </a:solidFill>
                      <a:prstDash val="solid"/>
                    </a:lnB>
                    <a:solidFill>
                      <a:srgbClr val="FFFFCC"/>
                    </a:solidFill>
                  </a:tcPr>
                </a:tc>
                <a:tc hMerge="1">
                  <a:txBody>
                    <a:bodyPr/>
                    <a:lstStyle/>
                    <a:p>
                      <a:endParaRPr/>
                    </a:p>
                  </a:txBody>
                  <a:tcPr marL="0" marR="0" marT="0" marB="0"/>
                </a:tc>
                <a:tc>
                  <a:txBody>
                    <a:bodyPr/>
                    <a:lstStyle/>
                    <a:p>
                      <a:pPr marL="142875">
                        <a:lnSpc>
                          <a:spcPts val="1145"/>
                        </a:lnSpc>
                      </a:pPr>
                      <a:r>
                        <a:rPr sz="1000" spc="-15" dirty="0">
                          <a:latin typeface="Arial"/>
                          <a:cs typeface="Arial"/>
                        </a:rPr>
                        <a:t>Byte</a:t>
                      </a:r>
                      <a:endParaRPr sz="1000">
                        <a:latin typeface="Arial"/>
                        <a:cs typeface="Arial"/>
                      </a:endParaRPr>
                    </a:p>
                    <a:p>
                      <a:pPr marL="95885">
                        <a:lnSpc>
                          <a:spcPts val="1120"/>
                        </a:lnSpc>
                      </a:pPr>
                      <a:r>
                        <a:rPr sz="1000" dirty="0">
                          <a:latin typeface="Arial"/>
                          <a:cs typeface="Arial"/>
                        </a:rPr>
                        <a:t>Offset</a:t>
                      </a:r>
                      <a:endParaRPr sz="1000">
                        <a:latin typeface="Arial"/>
                        <a:cs typeface="Arial"/>
                      </a:endParaRPr>
                    </a:p>
                  </a:txBody>
                  <a:tcPr marL="0" marR="0" marT="0" marB="0">
                    <a:lnL w="9525">
                      <a:solidFill>
                        <a:srgbClr val="000000"/>
                      </a:solidFill>
                      <a:prstDash val="solid"/>
                    </a:lnL>
                    <a:lnR w="9525">
                      <a:solidFill>
                        <a:srgbClr val="000000"/>
                      </a:solidFill>
                      <a:prstDash val="solid"/>
                    </a:lnR>
                    <a:lnT w="38100">
                      <a:solidFill>
                        <a:srgbClr val="000000"/>
                      </a:solidFill>
                      <a:prstDash val="solid"/>
                    </a:lnT>
                    <a:lnB w="9525">
                      <a:solidFill>
                        <a:srgbClr val="000000"/>
                      </a:solidFill>
                      <a:prstDash val="solid"/>
                    </a:lnB>
                    <a:solidFill>
                      <a:srgbClr val="DDDDDD"/>
                    </a:solidFill>
                  </a:tcPr>
                </a:tc>
                <a:tc>
                  <a:txBody>
                    <a:bodyPr/>
                    <a:lstStyle/>
                    <a:p>
                      <a:pPr>
                        <a:lnSpc>
                          <a:spcPct val="100000"/>
                        </a:lnSpc>
                      </a:pPr>
                      <a:endParaRPr sz="1400" dirty="0">
                        <a:latin typeface="Times New Roman"/>
                        <a:cs typeface="Times New Roman"/>
                      </a:endParaRPr>
                    </a:p>
                  </a:txBody>
                  <a:tcPr marL="0" marR="0" marT="0" marB="0">
                    <a:lnL w="9525">
                      <a:solidFill>
                        <a:srgbClr val="000000"/>
                      </a:solidFill>
                      <a:prstDash val="solid"/>
                    </a:lnL>
                    <a:lnT w="38100">
                      <a:solidFill>
                        <a:srgbClr val="000000"/>
                      </a:solidFill>
                      <a:prstDash val="solid"/>
                    </a:lnT>
                  </a:tcPr>
                </a:tc>
                <a:extLst>
                  <a:ext uri="{0D108BD9-81ED-4DB2-BD59-A6C34878D82A}">
                    <a16:rowId xmlns:a16="http://schemas.microsoft.com/office/drawing/2014/main" val="10001"/>
                  </a:ext>
                </a:extLst>
              </a:tr>
            </a:tbl>
          </a:graphicData>
        </a:graphic>
      </p:graphicFrame>
      <p:sp>
        <p:nvSpPr>
          <p:cNvPr id="49" name="object 49"/>
          <p:cNvSpPr/>
          <p:nvPr/>
        </p:nvSpPr>
        <p:spPr>
          <a:xfrm>
            <a:off x="2210561" y="2058161"/>
            <a:ext cx="152400" cy="152400"/>
          </a:xfrm>
          <a:custGeom>
            <a:avLst/>
            <a:gdLst/>
            <a:ahLst/>
            <a:cxnLst/>
            <a:rect l="l" t="t" r="r" b="b"/>
            <a:pathLst>
              <a:path w="152400" h="152400">
                <a:moveTo>
                  <a:pt x="0" y="152400"/>
                </a:moveTo>
                <a:lnTo>
                  <a:pt x="152400" y="0"/>
                </a:lnTo>
              </a:path>
            </a:pathLst>
          </a:custGeom>
          <a:ln w="19812">
            <a:solidFill>
              <a:srgbClr val="000000"/>
            </a:solidFill>
          </a:ln>
        </p:spPr>
        <p:txBody>
          <a:bodyPr wrap="square" lIns="0" tIns="0" rIns="0" bIns="0" rtlCol="0"/>
          <a:lstStyle/>
          <a:p>
            <a:endParaRPr/>
          </a:p>
        </p:txBody>
      </p:sp>
      <p:grpSp>
        <p:nvGrpSpPr>
          <p:cNvPr id="50" name="object 50"/>
          <p:cNvGrpSpPr/>
          <p:nvPr/>
        </p:nvGrpSpPr>
        <p:grpSpPr>
          <a:xfrm>
            <a:off x="5548757" y="4795901"/>
            <a:ext cx="3077210" cy="257810"/>
            <a:chOff x="5548757" y="4795901"/>
            <a:chExt cx="3077210" cy="257810"/>
          </a:xfrm>
        </p:grpSpPr>
        <p:sp>
          <p:nvSpPr>
            <p:cNvPr id="51" name="object 51"/>
            <p:cNvSpPr/>
            <p:nvPr/>
          </p:nvSpPr>
          <p:spPr>
            <a:xfrm>
              <a:off x="5563362" y="4810506"/>
              <a:ext cx="762000" cy="228600"/>
            </a:xfrm>
            <a:custGeom>
              <a:avLst/>
              <a:gdLst/>
              <a:ahLst/>
              <a:cxnLst/>
              <a:rect l="l" t="t" r="r" b="b"/>
              <a:pathLst>
                <a:path w="762000" h="228600">
                  <a:moveTo>
                    <a:pt x="762000" y="0"/>
                  </a:moveTo>
                  <a:lnTo>
                    <a:pt x="0" y="0"/>
                  </a:lnTo>
                  <a:lnTo>
                    <a:pt x="0" y="228600"/>
                  </a:lnTo>
                  <a:lnTo>
                    <a:pt x="762000" y="228600"/>
                  </a:lnTo>
                  <a:lnTo>
                    <a:pt x="762000" y="0"/>
                  </a:lnTo>
                  <a:close/>
                </a:path>
              </a:pathLst>
            </a:custGeom>
            <a:solidFill>
              <a:srgbClr val="EBEBEB"/>
            </a:solidFill>
          </p:spPr>
          <p:txBody>
            <a:bodyPr wrap="square" lIns="0" tIns="0" rIns="0" bIns="0" rtlCol="0"/>
            <a:lstStyle/>
            <a:p>
              <a:endParaRPr/>
            </a:p>
          </p:txBody>
        </p:sp>
        <p:sp>
          <p:nvSpPr>
            <p:cNvPr id="52" name="object 52"/>
            <p:cNvSpPr/>
            <p:nvPr/>
          </p:nvSpPr>
          <p:spPr>
            <a:xfrm>
              <a:off x="5563362" y="4810506"/>
              <a:ext cx="762000" cy="228600"/>
            </a:xfrm>
            <a:custGeom>
              <a:avLst/>
              <a:gdLst/>
              <a:ahLst/>
              <a:cxnLst/>
              <a:rect l="l" t="t" r="r" b="b"/>
              <a:pathLst>
                <a:path w="762000" h="228600">
                  <a:moveTo>
                    <a:pt x="0" y="228600"/>
                  </a:moveTo>
                  <a:lnTo>
                    <a:pt x="762000" y="228600"/>
                  </a:lnTo>
                  <a:lnTo>
                    <a:pt x="762000" y="0"/>
                  </a:lnTo>
                  <a:lnTo>
                    <a:pt x="0" y="0"/>
                  </a:lnTo>
                  <a:lnTo>
                    <a:pt x="0" y="228600"/>
                  </a:lnTo>
                  <a:close/>
                </a:path>
              </a:pathLst>
            </a:custGeom>
            <a:ln w="28956">
              <a:solidFill>
                <a:srgbClr val="000000"/>
              </a:solidFill>
            </a:ln>
          </p:spPr>
          <p:txBody>
            <a:bodyPr wrap="square" lIns="0" tIns="0" rIns="0" bIns="0" rtlCol="0"/>
            <a:lstStyle/>
            <a:p>
              <a:endParaRPr/>
            </a:p>
          </p:txBody>
        </p:sp>
        <p:sp>
          <p:nvSpPr>
            <p:cNvPr id="53" name="object 53"/>
            <p:cNvSpPr/>
            <p:nvPr/>
          </p:nvSpPr>
          <p:spPr>
            <a:xfrm>
              <a:off x="6325362" y="4810506"/>
              <a:ext cx="762000" cy="228600"/>
            </a:xfrm>
            <a:custGeom>
              <a:avLst/>
              <a:gdLst/>
              <a:ahLst/>
              <a:cxnLst/>
              <a:rect l="l" t="t" r="r" b="b"/>
              <a:pathLst>
                <a:path w="762000" h="228600">
                  <a:moveTo>
                    <a:pt x="761999" y="0"/>
                  </a:moveTo>
                  <a:lnTo>
                    <a:pt x="0" y="0"/>
                  </a:lnTo>
                  <a:lnTo>
                    <a:pt x="0" y="228600"/>
                  </a:lnTo>
                  <a:lnTo>
                    <a:pt x="761999" y="228600"/>
                  </a:lnTo>
                  <a:lnTo>
                    <a:pt x="761999" y="0"/>
                  </a:lnTo>
                  <a:close/>
                </a:path>
              </a:pathLst>
            </a:custGeom>
            <a:solidFill>
              <a:srgbClr val="EBEBEB"/>
            </a:solidFill>
          </p:spPr>
          <p:txBody>
            <a:bodyPr wrap="square" lIns="0" tIns="0" rIns="0" bIns="0" rtlCol="0"/>
            <a:lstStyle/>
            <a:p>
              <a:endParaRPr/>
            </a:p>
          </p:txBody>
        </p:sp>
        <p:sp>
          <p:nvSpPr>
            <p:cNvPr id="54" name="object 54"/>
            <p:cNvSpPr/>
            <p:nvPr/>
          </p:nvSpPr>
          <p:spPr>
            <a:xfrm>
              <a:off x="6325362" y="4810506"/>
              <a:ext cx="762000" cy="228600"/>
            </a:xfrm>
            <a:custGeom>
              <a:avLst/>
              <a:gdLst/>
              <a:ahLst/>
              <a:cxnLst/>
              <a:rect l="l" t="t" r="r" b="b"/>
              <a:pathLst>
                <a:path w="762000" h="228600">
                  <a:moveTo>
                    <a:pt x="0" y="228600"/>
                  </a:moveTo>
                  <a:lnTo>
                    <a:pt x="761999" y="228600"/>
                  </a:lnTo>
                  <a:lnTo>
                    <a:pt x="761999" y="0"/>
                  </a:lnTo>
                  <a:lnTo>
                    <a:pt x="0" y="0"/>
                  </a:lnTo>
                  <a:lnTo>
                    <a:pt x="0" y="228600"/>
                  </a:lnTo>
                  <a:close/>
                </a:path>
              </a:pathLst>
            </a:custGeom>
            <a:ln w="28956">
              <a:solidFill>
                <a:srgbClr val="000000"/>
              </a:solidFill>
            </a:ln>
          </p:spPr>
          <p:txBody>
            <a:bodyPr wrap="square" lIns="0" tIns="0" rIns="0" bIns="0" rtlCol="0"/>
            <a:lstStyle/>
            <a:p>
              <a:endParaRPr/>
            </a:p>
          </p:txBody>
        </p:sp>
        <p:sp>
          <p:nvSpPr>
            <p:cNvPr id="55" name="object 55"/>
            <p:cNvSpPr/>
            <p:nvPr/>
          </p:nvSpPr>
          <p:spPr>
            <a:xfrm>
              <a:off x="7087362" y="4810506"/>
              <a:ext cx="762000" cy="228600"/>
            </a:xfrm>
            <a:custGeom>
              <a:avLst/>
              <a:gdLst/>
              <a:ahLst/>
              <a:cxnLst/>
              <a:rect l="l" t="t" r="r" b="b"/>
              <a:pathLst>
                <a:path w="762000" h="228600">
                  <a:moveTo>
                    <a:pt x="762000" y="0"/>
                  </a:moveTo>
                  <a:lnTo>
                    <a:pt x="0" y="0"/>
                  </a:lnTo>
                  <a:lnTo>
                    <a:pt x="0" y="228600"/>
                  </a:lnTo>
                  <a:lnTo>
                    <a:pt x="762000" y="228600"/>
                  </a:lnTo>
                  <a:lnTo>
                    <a:pt x="762000" y="0"/>
                  </a:lnTo>
                  <a:close/>
                </a:path>
              </a:pathLst>
            </a:custGeom>
            <a:solidFill>
              <a:srgbClr val="EBEBEB"/>
            </a:solidFill>
          </p:spPr>
          <p:txBody>
            <a:bodyPr wrap="square" lIns="0" tIns="0" rIns="0" bIns="0" rtlCol="0"/>
            <a:lstStyle/>
            <a:p>
              <a:endParaRPr/>
            </a:p>
          </p:txBody>
        </p:sp>
        <p:sp>
          <p:nvSpPr>
            <p:cNvPr id="56" name="object 56"/>
            <p:cNvSpPr/>
            <p:nvPr/>
          </p:nvSpPr>
          <p:spPr>
            <a:xfrm>
              <a:off x="7087362" y="4810506"/>
              <a:ext cx="762000" cy="228600"/>
            </a:xfrm>
            <a:custGeom>
              <a:avLst/>
              <a:gdLst/>
              <a:ahLst/>
              <a:cxnLst/>
              <a:rect l="l" t="t" r="r" b="b"/>
              <a:pathLst>
                <a:path w="762000" h="228600">
                  <a:moveTo>
                    <a:pt x="0" y="228600"/>
                  </a:moveTo>
                  <a:lnTo>
                    <a:pt x="762000" y="228600"/>
                  </a:lnTo>
                  <a:lnTo>
                    <a:pt x="762000" y="0"/>
                  </a:lnTo>
                  <a:lnTo>
                    <a:pt x="0" y="0"/>
                  </a:lnTo>
                  <a:lnTo>
                    <a:pt x="0" y="228600"/>
                  </a:lnTo>
                  <a:close/>
                </a:path>
              </a:pathLst>
            </a:custGeom>
            <a:ln w="28956">
              <a:solidFill>
                <a:srgbClr val="000000"/>
              </a:solidFill>
            </a:ln>
          </p:spPr>
          <p:txBody>
            <a:bodyPr wrap="square" lIns="0" tIns="0" rIns="0" bIns="0" rtlCol="0"/>
            <a:lstStyle/>
            <a:p>
              <a:endParaRPr/>
            </a:p>
          </p:txBody>
        </p:sp>
        <p:sp>
          <p:nvSpPr>
            <p:cNvPr id="57" name="object 57"/>
            <p:cNvSpPr/>
            <p:nvPr/>
          </p:nvSpPr>
          <p:spPr>
            <a:xfrm>
              <a:off x="7849361" y="4810506"/>
              <a:ext cx="762000" cy="228600"/>
            </a:xfrm>
            <a:custGeom>
              <a:avLst/>
              <a:gdLst/>
              <a:ahLst/>
              <a:cxnLst/>
              <a:rect l="l" t="t" r="r" b="b"/>
              <a:pathLst>
                <a:path w="762000" h="228600">
                  <a:moveTo>
                    <a:pt x="762000" y="0"/>
                  </a:moveTo>
                  <a:lnTo>
                    <a:pt x="0" y="0"/>
                  </a:lnTo>
                  <a:lnTo>
                    <a:pt x="0" y="228600"/>
                  </a:lnTo>
                  <a:lnTo>
                    <a:pt x="762000" y="228600"/>
                  </a:lnTo>
                  <a:lnTo>
                    <a:pt x="762000" y="0"/>
                  </a:lnTo>
                  <a:close/>
                </a:path>
              </a:pathLst>
            </a:custGeom>
            <a:solidFill>
              <a:srgbClr val="EBEBEB"/>
            </a:solidFill>
          </p:spPr>
          <p:txBody>
            <a:bodyPr wrap="square" lIns="0" tIns="0" rIns="0" bIns="0" rtlCol="0"/>
            <a:lstStyle/>
            <a:p>
              <a:endParaRPr/>
            </a:p>
          </p:txBody>
        </p:sp>
        <p:sp>
          <p:nvSpPr>
            <p:cNvPr id="58" name="object 58"/>
            <p:cNvSpPr/>
            <p:nvPr/>
          </p:nvSpPr>
          <p:spPr>
            <a:xfrm>
              <a:off x="7849361" y="4810506"/>
              <a:ext cx="762000" cy="228600"/>
            </a:xfrm>
            <a:custGeom>
              <a:avLst/>
              <a:gdLst/>
              <a:ahLst/>
              <a:cxnLst/>
              <a:rect l="l" t="t" r="r" b="b"/>
              <a:pathLst>
                <a:path w="762000" h="228600">
                  <a:moveTo>
                    <a:pt x="0" y="228600"/>
                  </a:moveTo>
                  <a:lnTo>
                    <a:pt x="762000" y="228600"/>
                  </a:lnTo>
                  <a:lnTo>
                    <a:pt x="762000" y="0"/>
                  </a:lnTo>
                  <a:lnTo>
                    <a:pt x="0" y="0"/>
                  </a:lnTo>
                  <a:lnTo>
                    <a:pt x="0" y="228600"/>
                  </a:lnTo>
                  <a:close/>
                </a:path>
              </a:pathLst>
            </a:custGeom>
            <a:ln w="28956">
              <a:solidFill>
                <a:srgbClr val="000000"/>
              </a:solidFill>
            </a:ln>
          </p:spPr>
          <p:txBody>
            <a:bodyPr wrap="square" lIns="0" tIns="0" rIns="0" bIns="0" rtlCol="0"/>
            <a:lstStyle/>
            <a:p>
              <a:endParaRPr/>
            </a:p>
          </p:txBody>
        </p:sp>
      </p:grpSp>
      <p:sp>
        <p:nvSpPr>
          <p:cNvPr id="59" name="object 59"/>
          <p:cNvSpPr txBox="1"/>
          <p:nvPr/>
        </p:nvSpPr>
        <p:spPr>
          <a:xfrm>
            <a:off x="5783071" y="4595876"/>
            <a:ext cx="321310" cy="193675"/>
          </a:xfrm>
          <a:prstGeom prst="rect">
            <a:avLst/>
          </a:prstGeom>
        </p:spPr>
        <p:txBody>
          <a:bodyPr vert="horz" wrap="square" lIns="0" tIns="12700" rIns="0" bIns="0" rtlCol="0">
            <a:spAutoFit/>
          </a:bodyPr>
          <a:lstStyle/>
          <a:p>
            <a:pPr marL="12700">
              <a:lnSpc>
                <a:spcPct val="100000"/>
              </a:lnSpc>
              <a:spcBef>
                <a:spcPts val="100"/>
              </a:spcBef>
            </a:pPr>
            <a:r>
              <a:rPr sz="1100" spc="-10" dirty="0">
                <a:latin typeface="Arial"/>
                <a:cs typeface="Arial"/>
              </a:rPr>
              <a:t>D</a:t>
            </a:r>
            <a:r>
              <a:rPr sz="1100" dirty="0">
                <a:latin typeface="Arial"/>
                <a:cs typeface="Arial"/>
              </a:rPr>
              <a:t>ata</a:t>
            </a:r>
            <a:endParaRPr sz="1100">
              <a:latin typeface="Arial"/>
              <a:cs typeface="Arial"/>
            </a:endParaRPr>
          </a:p>
        </p:txBody>
      </p:sp>
      <p:sp>
        <p:nvSpPr>
          <p:cNvPr id="60" name="object 60"/>
          <p:cNvSpPr txBox="1"/>
          <p:nvPr/>
        </p:nvSpPr>
        <p:spPr>
          <a:xfrm>
            <a:off x="6545326" y="4595876"/>
            <a:ext cx="321310" cy="193675"/>
          </a:xfrm>
          <a:prstGeom prst="rect">
            <a:avLst/>
          </a:prstGeom>
        </p:spPr>
        <p:txBody>
          <a:bodyPr vert="horz" wrap="square" lIns="0" tIns="12700" rIns="0" bIns="0" rtlCol="0">
            <a:spAutoFit/>
          </a:bodyPr>
          <a:lstStyle/>
          <a:p>
            <a:pPr marL="12700">
              <a:lnSpc>
                <a:spcPct val="100000"/>
              </a:lnSpc>
              <a:spcBef>
                <a:spcPts val="100"/>
              </a:spcBef>
            </a:pPr>
            <a:r>
              <a:rPr sz="1100" spc="-10" dirty="0">
                <a:latin typeface="Arial"/>
                <a:cs typeface="Arial"/>
              </a:rPr>
              <a:t>D</a:t>
            </a:r>
            <a:r>
              <a:rPr sz="1100" dirty="0">
                <a:latin typeface="Arial"/>
                <a:cs typeface="Arial"/>
              </a:rPr>
              <a:t>ata</a:t>
            </a:r>
            <a:endParaRPr sz="1100">
              <a:latin typeface="Arial"/>
              <a:cs typeface="Arial"/>
            </a:endParaRPr>
          </a:p>
        </p:txBody>
      </p:sp>
      <p:sp>
        <p:nvSpPr>
          <p:cNvPr id="61" name="object 61"/>
          <p:cNvSpPr txBox="1"/>
          <p:nvPr/>
        </p:nvSpPr>
        <p:spPr>
          <a:xfrm>
            <a:off x="7307326" y="4595876"/>
            <a:ext cx="321310" cy="193675"/>
          </a:xfrm>
          <a:prstGeom prst="rect">
            <a:avLst/>
          </a:prstGeom>
        </p:spPr>
        <p:txBody>
          <a:bodyPr vert="horz" wrap="square" lIns="0" tIns="12700" rIns="0" bIns="0" rtlCol="0">
            <a:spAutoFit/>
          </a:bodyPr>
          <a:lstStyle/>
          <a:p>
            <a:pPr marL="12700">
              <a:lnSpc>
                <a:spcPct val="100000"/>
              </a:lnSpc>
              <a:spcBef>
                <a:spcPts val="100"/>
              </a:spcBef>
            </a:pPr>
            <a:r>
              <a:rPr sz="1100" spc="-10" dirty="0">
                <a:latin typeface="Arial"/>
                <a:cs typeface="Arial"/>
              </a:rPr>
              <a:t>D</a:t>
            </a:r>
            <a:r>
              <a:rPr sz="1100" dirty="0">
                <a:latin typeface="Arial"/>
                <a:cs typeface="Arial"/>
              </a:rPr>
              <a:t>ata</a:t>
            </a:r>
            <a:endParaRPr sz="1100">
              <a:latin typeface="Arial"/>
              <a:cs typeface="Arial"/>
            </a:endParaRPr>
          </a:p>
        </p:txBody>
      </p:sp>
      <p:sp>
        <p:nvSpPr>
          <p:cNvPr id="62" name="object 62"/>
          <p:cNvSpPr txBox="1"/>
          <p:nvPr/>
        </p:nvSpPr>
        <p:spPr>
          <a:xfrm>
            <a:off x="8069706" y="4595876"/>
            <a:ext cx="321310" cy="193675"/>
          </a:xfrm>
          <a:prstGeom prst="rect">
            <a:avLst/>
          </a:prstGeom>
        </p:spPr>
        <p:txBody>
          <a:bodyPr vert="horz" wrap="square" lIns="0" tIns="12700" rIns="0" bIns="0" rtlCol="0">
            <a:spAutoFit/>
          </a:bodyPr>
          <a:lstStyle/>
          <a:p>
            <a:pPr marL="12700">
              <a:lnSpc>
                <a:spcPct val="100000"/>
              </a:lnSpc>
              <a:spcBef>
                <a:spcPts val="100"/>
              </a:spcBef>
            </a:pPr>
            <a:r>
              <a:rPr sz="1100" spc="-10" dirty="0">
                <a:latin typeface="Arial"/>
                <a:cs typeface="Arial"/>
              </a:rPr>
              <a:t>D</a:t>
            </a:r>
            <a:r>
              <a:rPr sz="1100" dirty="0">
                <a:latin typeface="Arial"/>
                <a:cs typeface="Arial"/>
              </a:rPr>
              <a:t>ata</a:t>
            </a:r>
            <a:endParaRPr sz="1100">
              <a:latin typeface="Arial"/>
              <a:cs typeface="Arial"/>
            </a:endParaRPr>
          </a:p>
        </p:txBody>
      </p:sp>
      <p:sp>
        <p:nvSpPr>
          <p:cNvPr id="63" name="object 63"/>
          <p:cNvSpPr txBox="1"/>
          <p:nvPr/>
        </p:nvSpPr>
        <p:spPr>
          <a:xfrm>
            <a:off x="4613528" y="4595876"/>
            <a:ext cx="268605"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T</a:t>
            </a:r>
            <a:r>
              <a:rPr sz="1100" dirty="0">
                <a:latin typeface="Arial"/>
                <a:cs typeface="Arial"/>
              </a:rPr>
              <a:t>ag</a:t>
            </a:r>
            <a:endParaRPr sz="1100">
              <a:latin typeface="Arial"/>
              <a:cs typeface="Arial"/>
            </a:endParaRPr>
          </a:p>
        </p:txBody>
      </p:sp>
      <p:sp>
        <p:nvSpPr>
          <p:cNvPr id="64" name="object 64"/>
          <p:cNvSpPr txBox="1"/>
          <p:nvPr/>
        </p:nvSpPr>
        <p:spPr>
          <a:xfrm>
            <a:off x="3775075" y="4595876"/>
            <a:ext cx="119380"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Arial"/>
                <a:cs typeface="Arial"/>
              </a:rPr>
              <a:t>V</a:t>
            </a:r>
            <a:endParaRPr sz="1100">
              <a:latin typeface="Arial"/>
              <a:cs typeface="Arial"/>
            </a:endParaRPr>
          </a:p>
        </p:txBody>
      </p:sp>
      <p:grpSp>
        <p:nvGrpSpPr>
          <p:cNvPr id="65" name="object 65"/>
          <p:cNvGrpSpPr/>
          <p:nvPr/>
        </p:nvGrpSpPr>
        <p:grpSpPr>
          <a:xfrm>
            <a:off x="2820161" y="4267961"/>
            <a:ext cx="5805805" cy="1680845"/>
            <a:chOff x="2820161" y="4267961"/>
            <a:chExt cx="5805805" cy="1680845"/>
          </a:xfrm>
        </p:grpSpPr>
        <p:sp>
          <p:nvSpPr>
            <p:cNvPr id="66" name="object 66"/>
            <p:cNvSpPr/>
            <p:nvPr/>
          </p:nvSpPr>
          <p:spPr>
            <a:xfrm>
              <a:off x="3934205" y="5039105"/>
              <a:ext cx="1629410" cy="228600"/>
            </a:xfrm>
            <a:custGeom>
              <a:avLst/>
              <a:gdLst/>
              <a:ahLst/>
              <a:cxnLst/>
              <a:rect l="l" t="t" r="r" b="b"/>
              <a:pathLst>
                <a:path w="1629410" h="228600">
                  <a:moveTo>
                    <a:pt x="1629155" y="0"/>
                  </a:moveTo>
                  <a:lnTo>
                    <a:pt x="0" y="0"/>
                  </a:lnTo>
                  <a:lnTo>
                    <a:pt x="0" y="228600"/>
                  </a:lnTo>
                  <a:lnTo>
                    <a:pt x="1629155" y="228600"/>
                  </a:lnTo>
                  <a:lnTo>
                    <a:pt x="1629155" y="0"/>
                  </a:lnTo>
                  <a:close/>
                </a:path>
              </a:pathLst>
            </a:custGeom>
            <a:solidFill>
              <a:srgbClr val="EBEBEB"/>
            </a:solidFill>
          </p:spPr>
          <p:txBody>
            <a:bodyPr wrap="square" lIns="0" tIns="0" rIns="0" bIns="0" rtlCol="0"/>
            <a:lstStyle/>
            <a:p>
              <a:endParaRPr/>
            </a:p>
          </p:txBody>
        </p:sp>
        <p:sp>
          <p:nvSpPr>
            <p:cNvPr id="67" name="object 67"/>
            <p:cNvSpPr/>
            <p:nvPr/>
          </p:nvSpPr>
          <p:spPr>
            <a:xfrm>
              <a:off x="3934205" y="5039105"/>
              <a:ext cx="1629410" cy="228600"/>
            </a:xfrm>
            <a:custGeom>
              <a:avLst/>
              <a:gdLst/>
              <a:ahLst/>
              <a:cxnLst/>
              <a:rect l="l" t="t" r="r" b="b"/>
              <a:pathLst>
                <a:path w="1629410" h="228600">
                  <a:moveTo>
                    <a:pt x="0" y="228600"/>
                  </a:moveTo>
                  <a:lnTo>
                    <a:pt x="1629155" y="228600"/>
                  </a:lnTo>
                  <a:lnTo>
                    <a:pt x="1629155" y="0"/>
                  </a:lnTo>
                  <a:lnTo>
                    <a:pt x="0" y="0"/>
                  </a:lnTo>
                  <a:lnTo>
                    <a:pt x="0" y="228600"/>
                  </a:lnTo>
                  <a:close/>
                </a:path>
              </a:pathLst>
            </a:custGeom>
            <a:ln w="28956">
              <a:solidFill>
                <a:srgbClr val="000000"/>
              </a:solidFill>
            </a:ln>
          </p:spPr>
          <p:txBody>
            <a:bodyPr wrap="square" lIns="0" tIns="0" rIns="0" bIns="0" rtlCol="0"/>
            <a:lstStyle/>
            <a:p>
              <a:endParaRPr/>
            </a:p>
          </p:txBody>
        </p:sp>
        <p:sp>
          <p:nvSpPr>
            <p:cNvPr id="68" name="object 68"/>
            <p:cNvSpPr/>
            <p:nvPr/>
          </p:nvSpPr>
          <p:spPr>
            <a:xfrm>
              <a:off x="3734561" y="5039105"/>
              <a:ext cx="200025" cy="228600"/>
            </a:xfrm>
            <a:custGeom>
              <a:avLst/>
              <a:gdLst/>
              <a:ahLst/>
              <a:cxnLst/>
              <a:rect l="l" t="t" r="r" b="b"/>
              <a:pathLst>
                <a:path w="200025" h="228600">
                  <a:moveTo>
                    <a:pt x="199644" y="0"/>
                  </a:moveTo>
                  <a:lnTo>
                    <a:pt x="0" y="0"/>
                  </a:lnTo>
                  <a:lnTo>
                    <a:pt x="0" y="228600"/>
                  </a:lnTo>
                  <a:lnTo>
                    <a:pt x="199644" y="228600"/>
                  </a:lnTo>
                  <a:lnTo>
                    <a:pt x="199644" y="0"/>
                  </a:lnTo>
                  <a:close/>
                </a:path>
              </a:pathLst>
            </a:custGeom>
            <a:solidFill>
              <a:srgbClr val="EBEBEB"/>
            </a:solidFill>
          </p:spPr>
          <p:txBody>
            <a:bodyPr wrap="square" lIns="0" tIns="0" rIns="0" bIns="0" rtlCol="0"/>
            <a:lstStyle/>
            <a:p>
              <a:endParaRPr/>
            </a:p>
          </p:txBody>
        </p:sp>
        <p:sp>
          <p:nvSpPr>
            <p:cNvPr id="69" name="object 69"/>
            <p:cNvSpPr/>
            <p:nvPr/>
          </p:nvSpPr>
          <p:spPr>
            <a:xfrm>
              <a:off x="3734561" y="5039105"/>
              <a:ext cx="200025" cy="228600"/>
            </a:xfrm>
            <a:custGeom>
              <a:avLst/>
              <a:gdLst/>
              <a:ahLst/>
              <a:cxnLst/>
              <a:rect l="l" t="t" r="r" b="b"/>
              <a:pathLst>
                <a:path w="200025" h="228600">
                  <a:moveTo>
                    <a:pt x="0" y="228600"/>
                  </a:moveTo>
                  <a:lnTo>
                    <a:pt x="199644" y="228600"/>
                  </a:lnTo>
                  <a:lnTo>
                    <a:pt x="199644" y="0"/>
                  </a:lnTo>
                  <a:lnTo>
                    <a:pt x="0" y="0"/>
                  </a:lnTo>
                  <a:lnTo>
                    <a:pt x="0" y="228600"/>
                  </a:lnTo>
                  <a:close/>
                </a:path>
              </a:pathLst>
            </a:custGeom>
            <a:ln w="28956">
              <a:solidFill>
                <a:srgbClr val="000000"/>
              </a:solidFill>
            </a:ln>
          </p:spPr>
          <p:txBody>
            <a:bodyPr wrap="square" lIns="0" tIns="0" rIns="0" bIns="0" rtlCol="0"/>
            <a:lstStyle/>
            <a:p>
              <a:endParaRPr/>
            </a:p>
          </p:txBody>
        </p:sp>
        <p:sp>
          <p:nvSpPr>
            <p:cNvPr id="70" name="object 70"/>
            <p:cNvSpPr/>
            <p:nvPr/>
          </p:nvSpPr>
          <p:spPr>
            <a:xfrm>
              <a:off x="5563361" y="5039105"/>
              <a:ext cx="762000" cy="228600"/>
            </a:xfrm>
            <a:custGeom>
              <a:avLst/>
              <a:gdLst/>
              <a:ahLst/>
              <a:cxnLst/>
              <a:rect l="l" t="t" r="r" b="b"/>
              <a:pathLst>
                <a:path w="762000" h="228600">
                  <a:moveTo>
                    <a:pt x="762000" y="0"/>
                  </a:moveTo>
                  <a:lnTo>
                    <a:pt x="0" y="0"/>
                  </a:lnTo>
                  <a:lnTo>
                    <a:pt x="0" y="228600"/>
                  </a:lnTo>
                  <a:lnTo>
                    <a:pt x="762000" y="228600"/>
                  </a:lnTo>
                  <a:lnTo>
                    <a:pt x="762000" y="0"/>
                  </a:lnTo>
                  <a:close/>
                </a:path>
              </a:pathLst>
            </a:custGeom>
            <a:solidFill>
              <a:srgbClr val="EBEBEB"/>
            </a:solidFill>
          </p:spPr>
          <p:txBody>
            <a:bodyPr wrap="square" lIns="0" tIns="0" rIns="0" bIns="0" rtlCol="0"/>
            <a:lstStyle/>
            <a:p>
              <a:endParaRPr/>
            </a:p>
          </p:txBody>
        </p:sp>
        <p:sp>
          <p:nvSpPr>
            <p:cNvPr id="71" name="object 71"/>
            <p:cNvSpPr/>
            <p:nvPr/>
          </p:nvSpPr>
          <p:spPr>
            <a:xfrm>
              <a:off x="5563361" y="5039105"/>
              <a:ext cx="762000" cy="228600"/>
            </a:xfrm>
            <a:custGeom>
              <a:avLst/>
              <a:gdLst/>
              <a:ahLst/>
              <a:cxnLst/>
              <a:rect l="l" t="t" r="r" b="b"/>
              <a:pathLst>
                <a:path w="762000" h="228600">
                  <a:moveTo>
                    <a:pt x="0" y="228600"/>
                  </a:moveTo>
                  <a:lnTo>
                    <a:pt x="762000" y="228600"/>
                  </a:lnTo>
                  <a:lnTo>
                    <a:pt x="762000" y="0"/>
                  </a:lnTo>
                  <a:lnTo>
                    <a:pt x="0" y="0"/>
                  </a:lnTo>
                  <a:lnTo>
                    <a:pt x="0" y="228600"/>
                  </a:lnTo>
                  <a:close/>
                </a:path>
              </a:pathLst>
            </a:custGeom>
            <a:ln w="28956">
              <a:solidFill>
                <a:srgbClr val="000000"/>
              </a:solidFill>
            </a:ln>
          </p:spPr>
          <p:txBody>
            <a:bodyPr wrap="square" lIns="0" tIns="0" rIns="0" bIns="0" rtlCol="0"/>
            <a:lstStyle/>
            <a:p>
              <a:endParaRPr/>
            </a:p>
          </p:txBody>
        </p:sp>
        <p:sp>
          <p:nvSpPr>
            <p:cNvPr id="72" name="object 72"/>
            <p:cNvSpPr/>
            <p:nvPr/>
          </p:nvSpPr>
          <p:spPr>
            <a:xfrm>
              <a:off x="6325361" y="5039105"/>
              <a:ext cx="762000" cy="228600"/>
            </a:xfrm>
            <a:custGeom>
              <a:avLst/>
              <a:gdLst/>
              <a:ahLst/>
              <a:cxnLst/>
              <a:rect l="l" t="t" r="r" b="b"/>
              <a:pathLst>
                <a:path w="762000" h="228600">
                  <a:moveTo>
                    <a:pt x="761999" y="0"/>
                  </a:moveTo>
                  <a:lnTo>
                    <a:pt x="0" y="0"/>
                  </a:lnTo>
                  <a:lnTo>
                    <a:pt x="0" y="228600"/>
                  </a:lnTo>
                  <a:lnTo>
                    <a:pt x="761999" y="228600"/>
                  </a:lnTo>
                  <a:lnTo>
                    <a:pt x="761999" y="0"/>
                  </a:lnTo>
                  <a:close/>
                </a:path>
              </a:pathLst>
            </a:custGeom>
            <a:solidFill>
              <a:srgbClr val="EBEBEB"/>
            </a:solidFill>
          </p:spPr>
          <p:txBody>
            <a:bodyPr wrap="square" lIns="0" tIns="0" rIns="0" bIns="0" rtlCol="0"/>
            <a:lstStyle/>
            <a:p>
              <a:endParaRPr/>
            </a:p>
          </p:txBody>
        </p:sp>
        <p:sp>
          <p:nvSpPr>
            <p:cNvPr id="73" name="object 73"/>
            <p:cNvSpPr/>
            <p:nvPr/>
          </p:nvSpPr>
          <p:spPr>
            <a:xfrm>
              <a:off x="6325361" y="5039105"/>
              <a:ext cx="762000" cy="228600"/>
            </a:xfrm>
            <a:custGeom>
              <a:avLst/>
              <a:gdLst/>
              <a:ahLst/>
              <a:cxnLst/>
              <a:rect l="l" t="t" r="r" b="b"/>
              <a:pathLst>
                <a:path w="762000" h="228600">
                  <a:moveTo>
                    <a:pt x="0" y="228600"/>
                  </a:moveTo>
                  <a:lnTo>
                    <a:pt x="761999" y="228600"/>
                  </a:lnTo>
                  <a:lnTo>
                    <a:pt x="761999" y="0"/>
                  </a:lnTo>
                  <a:lnTo>
                    <a:pt x="0" y="0"/>
                  </a:lnTo>
                  <a:lnTo>
                    <a:pt x="0" y="228600"/>
                  </a:lnTo>
                  <a:close/>
                </a:path>
              </a:pathLst>
            </a:custGeom>
            <a:ln w="28956">
              <a:solidFill>
                <a:srgbClr val="000000"/>
              </a:solidFill>
            </a:ln>
          </p:spPr>
          <p:txBody>
            <a:bodyPr wrap="square" lIns="0" tIns="0" rIns="0" bIns="0" rtlCol="0"/>
            <a:lstStyle/>
            <a:p>
              <a:endParaRPr/>
            </a:p>
          </p:txBody>
        </p:sp>
        <p:sp>
          <p:nvSpPr>
            <p:cNvPr id="74" name="object 74"/>
            <p:cNvSpPr/>
            <p:nvPr/>
          </p:nvSpPr>
          <p:spPr>
            <a:xfrm>
              <a:off x="7087361" y="5039105"/>
              <a:ext cx="762000" cy="228600"/>
            </a:xfrm>
            <a:custGeom>
              <a:avLst/>
              <a:gdLst/>
              <a:ahLst/>
              <a:cxnLst/>
              <a:rect l="l" t="t" r="r" b="b"/>
              <a:pathLst>
                <a:path w="762000" h="228600">
                  <a:moveTo>
                    <a:pt x="762000" y="0"/>
                  </a:moveTo>
                  <a:lnTo>
                    <a:pt x="0" y="0"/>
                  </a:lnTo>
                  <a:lnTo>
                    <a:pt x="0" y="228600"/>
                  </a:lnTo>
                  <a:lnTo>
                    <a:pt x="762000" y="228600"/>
                  </a:lnTo>
                  <a:lnTo>
                    <a:pt x="762000" y="0"/>
                  </a:lnTo>
                  <a:close/>
                </a:path>
              </a:pathLst>
            </a:custGeom>
            <a:solidFill>
              <a:srgbClr val="EBEBEB"/>
            </a:solidFill>
          </p:spPr>
          <p:txBody>
            <a:bodyPr wrap="square" lIns="0" tIns="0" rIns="0" bIns="0" rtlCol="0"/>
            <a:lstStyle/>
            <a:p>
              <a:endParaRPr/>
            </a:p>
          </p:txBody>
        </p:sp>
        <p:sp>
          <p:nvSpPr>
            <p:cNvPr id="75" name="object 75"/>
            <p:cNvSpPr/>
            <p:nvPr/>
          </p:nvSpPr>
          <p:spPr>
            <a:xfrm>
              <a:off x="7087361" y="5039105"/>
              <a:ext cx="762000" cy="228600"/>
            </a:xfrm>
            <a:custGeom>
              <a:avLst/>
              <a:gdLst/>
              <a:ahLst/>
              <a:cxnLst/>
              <a:rect l="l" t="t" r="r" b="b"/>
              <a:pathLst>
                <a:path w="762000" h="228600">
                  <a:moveTo>
                    <a:pt x="0" y="228600"/>
                  </a:moveTo>
                  <a:lnTo>
                    <a:pt x="762000" y="228600"/>
                  </a:lnTo>
                  <a:lnTo>
                    <a:pt x="762000" y="0"/>
                  </a:lnTo>
                  <a:lnTo>
                    <a:pt x="0" y="0"/>
                  </a:lnTo>
                  <a:lnTo>
                    <a:pt x="0" y="228600"/>
                  </a:lnTo>
                  <a:close/>
                </a:path>
              </a:pathLst>
            </a:custGeom>
            <a:ln w="28956">
              <a:solidFill>
                <a:srgbClr val="000000"/>
              </a:solidFill>
            </a:ln>
          </p:spPr>
          <p:txBody>
            <a:bodyPr wrap="square" lIns="0" tIns="0" rIns="0" bIns="0" rtlCol="0"/>
            <a:lstStyle/>
            <a:p>
              <a:endParaRPr/>
            </a:p>
          </p:txBody>
        </p:sp>
        <p:sp>
          <p:nvSpPr>
            <p:cNvPr id="76" name="object 76"/>
            <p:cNvSpPr/>
            <p:nvPr/>
          </p:nvSpPr>
          <p:spPr>
            <a:xfrm>
              <a:off x="7849361" y="5039105"/>
              <a:ext cx="762000" cy="228600"/>
            </a:xfrm>
            <a:custGeom>
              <a:avLst/>
              <a:gdLst/>
              <a:ahLst/>
              <a:cxnLst/>
              <a:rect l="l" t="t" r="r" b="b"/>
              <a:pathLst>
                <a:path w="762000" h="228600">
                  <a:moveTo>
                    <a:pt x="762000" y="0"/>
                  </a:moveTo>
                  <a:lnTo>
                    <a:pt x="0" y="0"/>
                  </a:lnTo>
                  <a:lnTo>
                    <a:pt x="0" y="228600"/>
                  </a:lnTo>
                  <a:lnTo>
                    <a:pt x="762000" y="228600"/>
                  </a:lnTo>
                  <a:lnTo>
                    <a:pt x="762000" y="0"/>
                  </a:lnTo>
                  <a:close/>
                </a:path>
              </a:pathLst>
            </a:custGeom>
            <a:solidFill>
              <a:srgbClr val="EBEBEB"/>
            </a:solidFill>
          </p:spPr>
          <p:txBody>
            <a:bodyPr wrap="square" lIns="0" tIns="0" rIns="0" bIns="0" rtlCol="0"/>
            <a:lstStyle/>
            <a:p>
              <a:endParaRPr/>
            </a:p>
          </p:txBody>
        </p:sp>
        <p:sp>
          <p:nvSpPr>
            <p:cNvPr id="77" name="object 77"/>
            <p:cNvSpPr/>
            <p:nvPr/>
          </p:nvSpPr>
          <p:spPr>
            <a:xfrm>
              <a:off x="7849361" y="5039105"/>
              <a:ext cx="762000" cy="228600"/>
            </a:xfrm>
            <a:custGeom>
              <a:avLst/>
              <a:gdLst/>
              <a:ahLst/>
              <a:cxnLst/>
              <a:rect l="l" t="t" r="r" b="b"/>
              <a:pathLst>
                <a:path w="762000" h="228600">
                  <a:moveTo>
                    <a:pt x="0" y="228600"/>
                  </a:moveTo>
                  <a:lnTo>
                    <a:pt x="762000" y="228600"/>
                  </a:lnTo>
                  <a:lnTo>
                    <a:pt x="762000" y="0"/>
                  </a:lnTo>
                  <a:lnTo>
                    <a:pt x="0" y="0"/>
                  </a:lnTo>
                  <a:lnTo>
                    <a:pt x="0" y="228600"/>
                  </a:lnTo>
                  <a:close/>
                </a:path>
              </a:pathLst>
            </a:custGeom>
            <a:ln w="28956">
              <a:solidFill>
                <a:srgbClr val="000000"/>
              </a:solidFill>
            </a:ln>
          </p:spPr>
          <p:txBody>
            <a:bodyPr wrap="square" lIns="0" tIns="0" rIns="0" bIns="0" rtlCol="0"/>
            <a:lstStyle/>
            <a:p>
              <a:endParaRPr/>
            </a:p>
          </p:txBody>
        </p:sp>
        <p:sp>
          <p:nvSpPr>
            <p:cNvPr id="78" name="object 78"/>
            <p:cNvSpPr/>
            <p:nvPr/>
          </p:nvSpPr>
          <p:spPr>
            <a:xfrm>
              <a:off x="3934205" y="5267705"/>
              <a:ext cx="1629410" cy="219710"/>
            </a:xfrm>
            <a:custGeom>
              <a:avLst/>
              <a:gdLst/>
              <a:ahLst/>
              <a:cxnLst/>
              <a:rect l="l" t="t" r="r" b="b"/>
              <a:pathLst>
                <a:path w="1629410" h="219710">
                  <a:moveTo>
                    <a:pt x="0" y="219456"/>
                  </a:moveTo>
                  <a:lnTo>
                    <a:pt x="1629155" y="219456"/>
                  </a:lnTo>
                  <a:lnTo>
                    <a:pt x="1629155" y="0"/>
                  </a:lnTo>
                  <a:lnTo>
                    <a:pt x="0" y="0"/>
                  </a:lnTo>
                  <a:lnTo>
                    <a:pt x="0" y="219456"/>
                  </a:lnTo>
                  <a:close/>
                </a:path>
              </a:pathLst>
            </a:custGeom>
            <a:solidFill>
              <a:srgbClr val="FFCCFF"/>
            </a:solidFill>
          </p:spPr>
          <p:txBody>
            <a:bodyPr wrap="square" lIns="0" tIns="0" rIns="0" bIns="0" rtlCol="0"/>
            <a:lstStyle/>
            <a:p>
              <a:endParaRPr/>
            </a:p>
          </p:txBody>
        </p:sp>
        <p:sp>
          <p:nvSpPr>
            <p:cNvPr id="79" name="object 79"/>
            <p:cNvSpPr/>
            <p:nvPr/>
          </p:nvSpPr>
          <p:spPr>
            <a:xfrm>
              <a:off x="3934205" y="5267705"/>
              <a:ext cx="1629410" cy="228600"/>
            </a:xfrm>
            <a:custGeom>
              <a:avLst/>
              <a:gdLst/>
              <a:ahLst/>
              <a:cxnLst/>
              <a:rect l="l" t="t" r="r" b="b"/>
              <a:pathLst>
                <a:path w="1629410" h="228600">
                  <a:moveTo>
                    <a:pt x="0" y="228600"/>
                  </a:moveTo>
                  <a:lnTo>
                    <a:pt x="1629155" y="228600"/>
                  </a:lnTo>
                  <a:lnTo>
                    <a:pt x="1629155" y="0"/>
                  </a:lnTo>
                  <a:lnTo>
                    <a:pt x="0" y="0"/>
                  </a:lnTo>
                  <a:lnTo>
                    <a:pt x="0" y="228600"/>
                  </a:lnTo>
                  <a:close/>
                </a:path>
              </a:pathLst>
            </a:custGeom>
            <a:ln w="28956">
              <a:solidFill>
                <a:srgbClr val="000000"/>
              </a:solidFill>
            </a:ln>
          </p:spPr>
          <p:txBody>
            <a:bodyPr wrap="square" lIns="0" tIns="0" rIns="0" bIns="0" rtlCol="0"/>
            <a:lstStyle/>
            <a:p>
              <a:endParaRPr/>
            </a:p>
          </p:txBody>
        </p:sp>
        <p:sp>
          <p:nvSpPr>
            <p:cNvPr id="80" name="object 80"/>
            <p:cNvSpPr/>
            <p:nvPr/>
          </p:nvSpPr>
          <p:spPr>
            <a:xfrm>
              <a:off x="3734561" y="5267705"/>
              <a:ext cx="200025" cy="219710"/>
            </a:xfrm>
            <a:custGeom>
              <a:avLst/>
              <a:gdLst/>
              <a:ahLst/>
              <a:cxnLst/>
              <a:rect l="l" t="t" r="r" b="b"/>
              <a:pathLst>
                <a:path w="200025" h="219710">
                  <a:moveTo>
                    <a:pt x="0" y="219456"/>
                  </a:moveTo>
                  <a:lnTo>
                    <a:pt x="199644" y="219456"/>
                  </a:lnTo>
                  <a:lnTo>
                    <a:pt x="199644" y="0"/>
                  </a:lnTo>
                  <a:lnTo>
                    <a:pt x="0" y="0"/>
                  </a:lnTo>
                  <a:lnTo>
                    <a:pt x="0" y="219456"/>
                  </a:lnTo>
                  <a:close/>
                </a:path>
              </a:pathLst>
            </a:custGeom>
            <a:solidFill>
              <a:srgbClr val="FFCCFF"/>
            </a:solidFill>
          </p:spPr>
          <p:txBody>
            <a:bodyPr wrap="square" lIns="0" tIns="0" rIns="0" bIns="0" rtlCol="0"/>
            <a:lstStyle/>
            <a:p>
              <a:endParaRPr/>
            </a:p>
          </p:txBody>
        </p:sp>
        <p:sp>
          <p:nvSpPr>
            <p:cNvPr id="81" name="object 81"/>
            <p:cNvSpPr/>
            <p:nvPr/>
          </p:nvSpPr>
          <p:spPr>
            <a:xfrm>
              <a:off x="3734561" y="5267705"/>
              <a:ext cx="200025" cy="228600"/>
            </a:xfrm>
            <a:custGeom>
              <a:avLst/>
              <a:gdLst/>
              <a:ahLst/>
              <a:cxnLst/>
              <a:rect l="l" t="t" r="r" b="b"/>
              <a:pathLst>
                <a:path w="200025" h="228600">
                  <a:moveTo>
                    <a:pt x="0" y="228600"/>
                  </a:moveTo>
                  <a:lnTo>
                    <a:pt x="199644" y="228600"/>
                  </a:lnTo>
                  <a:lnTo>
                    <a:pt x="199644" y="0"/>
                  </a:lnTo>
                  <a:lnTo>
                    <a:pt x="0" y="0"/>
                  </a:lnTo>
                  <a:lnTo>
                    <a:pt x="0" y="228600"/>
                  </a:lnTo>
                  <a:close/>
                </a:path>
              </a:pathLst>
            </a:custGeom>
            <a:ln w="28956">
              <a:solidFill>
                <a:srgbClr val="000000"/>
              </a:solidFill>
            </a:ln>
          </p:spPr>
          <p:txBody>
            <a:bodyPr wrap="square" lIns="0" tIns="0" rIns="0" bIns="0" rtlCol="0"/>
            <a:lstStyle/>
            <a:p>
              <a:endParaRPr/>
            </a:p>
          </p:txBody>
        </p:sp>
        <p:sp>
          <p:nvSpPr>
            <p:cNvPr id="82" name="object 82"/>
            <p:cNvSpPr/>
            <p:nvPr/>
          </p:nvSpPr>
          <p:spPr>
            <a:xfrm>
              <a:off x="5563361" y="5267705"/>
              <a:ext cx="762000" cy="228600"/>
            </a:xfrm>
            <a:custGeom>
              <a:avLst/>
              <a:gdLst/>
              <a:ahLst/>
              <a:cxnLst/>
              <a:rect l="l" t="t" r="r" b="b"/>
              <a:pathLst>
                <a:path w="762000" h="228600">
                  <a:moveTo>
                    <a:pt x="762000" y="0"/>
                  </a:moveTo>
                  <a:lnTo>
                    <a:pt x="0" y="0"/>
                  </a:lnTo>
                  <a:lnTo>
                    <a:pt x="0" y="228600"/>
                  </a:lnTo>
                  <a:lnTo>
                    <a:pt x="762000" y="228600"/>
                  </a:lnTo>
                  <a:lnTo>
                    <a:pt x="762000" y="0"/>
                  </a:lnTo>
                  <a:close/>
                </a:path>
              </a:pathLst>
            </a:custGeom>
            <a:solidFill>
              <a:srgbClr val="EBEBEB"/>
            </a:solidFill>
          </p:spPr>
          <p:txBody>
            <a:bodyPr wrap="square" lIns="0" tIns="0" rIns="0" bIns="0" rtlCol="0"/>
            <a:lstStyle/>
            <a:p>
              <a:endParaRPr/>
            </a:p>
          </p:txBody>
        </p:sp>
        <p:sp>
          <p:nvSpPr>
            <p:cNvPr id="83" name="object 83"/>
            <p:cNvSpPr/>
            <p:nvPr/>
          </p:nvSpPr>
          <p:spPr>
            <a:xfrm>
              <a:off x="5563361" y="5267705"/>
              <a:ext cx="762000" cy="228600"/>
            </a:xfrm>
            <a:custGeom>
              <a:avLst/>
              <a:gdLst/>
              <a:ahLst/>
              <a:cxnLst/>
              <a:rect l="l" t="t" r="r" b="b"/>
              <a:pathLst>
                <a:path w="762000" h="228600">
                  <a:moveTo>
                    <a:pt x="0" y="228600"/>
                  </a:moveTo>
                  <a:lnTo>
                    <a:pt x="762000" y="228600"/>
                  </a:lnTo>
                  <a:lnTo>
                    <a:pt x="762000" y="0"/>
                  </a:lnTo>
                  <a:lnTo>
                    <a:pt x="0" y="0"/>
                  </a:lnTo>
                  <a:lnTo>
                    <a:pt x="0" y="228600"/>
                  </a:lnTo>
                  <a:close/>
                </a:path>
              </a:pathLst>
            </a:custGeom>
            <a:ln w="28956">
              <a:solidFill>
                <a:srgbClr val="000000"/>
              </a:solidFill>
            </a:ln>
          </p:spPr>
          <p:txBody>
            <a:bodyPr wrap="square" lIns="0" tIns="0" rIns="0" bIns="0" rtlCol="0"/>
            <a:lstStyle/>
            <a:p>
              <a:endParaRPr/>
            </a:p>
          </p:txBody>
        </p:sp>
        <p:sp>
          <p:nvSpPr>
            <p:cNvPr id="84" name="object 84"/>
            <p:cNvSpPr/>
            <p:nvPr/>
          </p:nvSpPr>
          <p:spPr>
            <a:xfrm>
              <a:off x="6325361" y="5267705"/>
              <a:ext cx="762000" cy="219710"/>
            </a:xfrm>
            <a:custGeom>
              <a:avLst/>
              <a:gdLst/>
              <a:ahLst/>
              <a:cxnLst/>
              <a:rect l="l" t="t" r="r" b="b"/>
              <a:pathLst>
                <a:path w="762000" h="219710">
                  <a:moveTo>
                    <a:pt x="0" y="219456"/>
                  </a:moveTo>
                  <a:lnTo>
                    <a:pt x="761999" y="219456"/>
                  </a:lnTo>
                  <a:lnTo>
                    <a:pt x="761999" y="0"/>
                  </a:lnTo>
                  <a:lnTo>
                    <a:pt x="0" y="0"/>
                  </a:lnTo>
                  <a:lnTo>
                    <a:pt x="0" y="219456"/>
                  </a:lnTo>
                  <a:close/>
                </a:path>
              </a:pathLst>
            </a:custGeom>
            <a:solidFill>
              <a:srgbClr val="FFFF00"/>
            </a:solidFill>
          </p:spPr>
          <p:txBody>
            <a:bodyPr wrap="square" lIns="0" tIns="0" rIns="0" bIns="0" rtlCol="0"/>
            <a:lstStyle/>
            <a:p>
              <a:endParaRPr/>
            </a:p>
          </p:txBody>
        </p:sp>
        <p:sp>
          <p:nvSpPr>
            <p:cNvPr id="85" name="object 85"/>
            <p:cNvSpPr/>
            <p:nvPr/>
          </p:nvSpPr>
          <p:spPr>
            <a:xfrm>
              <a:off x="6325361" y="5267705"/>
              <a:ext cx="762000" cy="228600"/>
            </a:xfrm>
            <a:custGeom>
              <a:avLst/>
              <a:gdLst/>
              <a:ahLst/>
              <a:cxnLst/>
              <a:rect l="l" t="t" r="r" b="b"/>
              <a:pathLst>
                <a:path w="762000" h="228600">
                  <a:moveTo>
                    <a:pt x="0" y="228600"/>
                  </a:moveTo>
                  <a:lnTo>
                    <a:pt x="761999" y="228600"/>
                  </a:lnTo>
                  <a:lnTo>
                    <a:pt x="761999" y="0"/>
                  </a:lnTo>
                  <a:lnTo>
                    <a:pt x="0" y="0"/>
                  </a:lnTo>
                  <a:lnTo>
                    <a:pt x="0" y="228600"/>
                  </a:lnTo>
                  <a:close/>
                </a:path>
              </a:pathLst>
            </a:custGeom>
            <a:ln w="28956">
              <a:solidFill>
                <a:srgbClr val="000000"/>
              </a:solidFill>
            </a:ln>
          </p:spPr>
          <p:txBody>
            <a:bodyPr wrap="square" lIns="0" tIns="0" rIns="0" bIns="0" rtlCol="0"/>
            <a:lstStyle/>
            <a:p>
              <a:endParaRPr/>
            </a:p>
          </p:txBody>
        </p:sp>
        <p:sp>
          <p:nvSpPr>
            <p:cNvPr id="86" name="object 86"/>
            <p:cNvSpPr/>
            <p:nvPr/>
          </p:nvSpPr>
          <p:spPr>
            <a:xfrm>
              <a:off x="7087361" y="5267705"/>
              <a:ext cx="762000" cy="228600"/>
            </a:xfrm>
            <a:custGeom>
              <a:avLst/>
              <a:gdLst/>
              <a:ahLst/>
              <a:cxnLst/>
              <a:rect l="l" t="t" r="r" b="b"/>
              <a:pathLst>
                <a:path w="762000" h="228600">
                  <a:moveTo>
                    <a:pt x="762000" y="0"/>
                  </a:moveTo>
                  <a:lnTo>
                    <a:pt x="0" y="0"/>
                  </a:lnTo>
                  <a:lnTo>
                    <a:pt x="0" y="228600"/>
                  </a:lnTo>
                  <a:lnTo>
                    <a:pt x="762000" y="228600"/>
                  </a:lnTo>
                  <a:lnTo>
                    <a:pt x="762000" y="0"/>
                  </a:lnTo>
                  <a:close/>
                </a:path>
              </a:pathLst>
            </a:custGeom>
            <a:solidFill>
              <a:srgbClr val="EBEBEB"/>
            </a:solidFill>
          </p:spPr>
          <p:txBody>
            <a:bodyPr wrap="square" lIns="0" tIns="0" rIns="0" bIns="0" rtlCol="0"/>
            <a:lstStyle/>
            <a:p>
              <a:endParaRPr/>
            </a:p>
          </p:txBody>
        </p:sp>
        <p:sp>
          <p:nvSpPr>
            <p:cNvPr id="87" name="object 87"/>
            <p:cNvSpPr/>
            <p:nvPr/>
          </p:nvSpPr>
          <p:spPr>
            <a:xfrm>
              <a:off x="7087361" y="5267705"/>
              <a:ext cx="762000" cy="228600"/>
            </a:xfrm>
            <a:custGeom>
              <a:avLst/>
              <a:gdLst/>
              <a:ahLst/>
              <a:cxnLst/>
              <a:rect l="l" t="t" r="r" b="b"/>
              <a:pathLst>
                <a:path w="762000" h="228600">
                  <a:moveTo>
                    <a:pt x="0" y="228600"/>
                  </a:moveTo>
                  <a:lnTo>
                    <a:pt x="762000" y="228600"/>
                  </a:lnTo>
                  <a:lnTo>
                    <a:pt x="762000" y="0"/>
                  </a:lnTo>
                  <a:lnTo>
                    <a:pt x="0" y="0"/>
                  </a:lnTo>
                  <a:lnTo>
                    <a:pt x="0" y="228600"/>
                  </a:lnTo>
                  <a:close/>
                </a:path>
              </a:pathLst>
            </a:custGeom>
            <a:ln w="28956">
              <a:solidFill>
                <a:srgbClr val="000000"/>
              </a:solidFill>
            </a:ln>
          </p:spPr>
          <p:txBody>
            <a:bodyPr wrap="square" lIns="0" tIns="0" rIns="0" bIns="0" rtlCol="0"/>
            <a:lstStyle/>
            <a:p>
              <a:endParaRPr/>
            </a:p>
          </p:txBody>
        </p:sp>
        <p:sp>
          <p:nvSpPr>
            <p:cNvPr id="88" name="object 88"/>
            <p:cNvSpPr/>
            <p:nvPr/>
          </p:nvSpPr>
          <p:spPr>
            <a:xfrm>
              <a:off x="7849361" y="5267705"/>
              <a:ext cx="762000" cy="228600"/>
            </a:xfrm>
            <a:custGeom>
              <a:avLst/>
              <a:gdLst/>
              <a:ahLst/>
              <a:cxnLst/>
              <a:rect l="l" t="t" r="r" b="b"/>
              <a:pathLst>
                <a:path w="762000" h="228600">
                  <a:moveTo>
                    <a:pt x="762000" y="0"/>
                  </a:moveTo>
                  <a:lnTo>
                    <a:pt x="0" y="0"/>
                  </a:lnTo>
                  <a:lnTo>
                    <a:pt x="0" y="228600"/>
                  </a:lnTo>
                  <a:lnTo>
                    <a:pt x="762000" y="228600"/>
                  </a:lnTo>
                  <a:lnTo>
                    <a:pt x="762000" y="0"/>
                  </a:lnTo>
                  <a:close/>
                </a:path>
              </a:pathLst>
            </a:custGeom>
            <a:solidFill>
              <a:srgbClr val="EBEBEB"/>
            </a:solidFill>
          </p:spPr>
          <p:txBody>
            <a:bodyPr wrap="square" lIns="0" tIns="0" rIns="0" bIns="0" rtlCol="0"/>
            <a:lstStyle/>
            <a:p>
              <a:endParaRPr/>
            </a:p>
          </p:txBody>
        </p:sp>
        <p:sp>
          <p:nvSpPr>
            <p:cNvPr id="89" name="object 89"/>
            <p:cNvSpPr/>
            <p:nvPr/>
          </p:nvSpPr>
          <p:spPr>
            <a:xfrm>
              <a:off x="7849361" y="5267705"/>
              <a:ext cx="762000" cy="228600"/>
            </a:xfrm>
            <a:custGeom>
              <a:avLst/>
              <a:gdLst/>
              <a:ahLst/>
              <a:cxnLst/>
              <a:rect l="l" t="t" r="r" b="b"/>
              <a:pathLst>
                <a:path w="762000" h="228600">
                  <a:moveTo>
                    <a:pt x="0" y="228600"/>
                  </a:moveTo>
                  <a:lnTo>
                    <a:pt x="762000" y="228600"/>
                  </a:lnTo>
                  <a:lnTo>
                    <a:pt x="762000" y="0"/>
                  </a:lnTo>
                  <a:lnTo>
                    <a:pt x="0" y="0"/>
                  </a:lnTo>
                  <a:lnTo>
                    <a:pt x="0" y="228600"/>
                  </a:lnTo>
                  <a:close/>
                </a:path>
              </a:pathLst>
            </a:custGeom>
            <a:ln w="28956">
              <a:solidFill>
                <a:srgbClr val="000000"/>
              </a:solidFill>
            </a:ln>
          </p:spPr>
          <p:txBody>
            <a:bodyPr wrap="square" lIns="0" tIns="0" rIns="0" bIns="0" rtlCol="0"/>
            <a:lstStyle/>
            <a:p>
              <a:endParaRPr/>
            </a:p>
          </p:txBody>
        </p:sp>
        <p:sp>
          <p:nvSpPr>
            <p:cNvPr id="90" name="object 90"/>
            <p:cNvSpPr/>
            <p:nvPr/>
          </p:nvSpPr>
          <p:spPr>
            <a:xfrm>
              <a:off x="3934205" y="5487161"/>
              <a:ext cx="1629410" cy="228600"/>
            </a:xfrm>
            <a:custGeom>
              <a:avLst/>
              <a:gdLst/>
              <a:ahLst/>
              <a:cxnLst/>
              <a:rect l="l" t="t" r="r" b="b"/>
              <a:pathLst>
                <a:path w="1629410" h="228600">
                  <a:moveTo>
                    <a:pt x="1629155" y="0"/>
                  </a:moveTo>
                  <a:lnTo>
                    <a:pt x="0" y="0"/>
                  </a:lnTo>
                  <a:lnTo>
                    <a:pt x="0" y="228600"/>
                  </a:lnTo>
                  <a:lnTo>
                    <a:pt x="1629155" y="228600"/>
                  </a:lnTo>
                  <a:lnTo>
                    <a:pt x="1629155" y="0"/>
                  </a:lnTo>
                  <a:close/>
                </a:path>
              </a:pathLst>
            </a:custGeom>
            <a:solidFill>
              <a:srgbClr val="EBEBEB"/>
            </a:solidFill>
          </p:spPr>
          <p:txBody>
            <a:bodyPr wrap="square" lIns="0" tIns="0" rIns="0" bIns="0" rtlCol="0"/>
            <a:lstStyle/>
            <a:p>
              <a:endParaRPr/>
            </a:p>
          </p:txBody>
        </p:sp>
        <p:sp>
          <p:nvSpPr>
            <p:cNvPr id="91" name="object 91"/>
            <p:cNvSpPr/>
            <p:nvPr/>
          </p:nvSpPr>
          <p:spPr>
            <a:xfrm>
              <a:off x="3934205" y="5487161"/>
              <a:ext cx="1629410" cy="228600"/>
            </a:xfrm>
            <a:custGeom>
              <a:avLst/>
              <a:gdLst/>
              <a:ahLst/>
              <a:cxnLst/>
              <a:rect l="l" t="t" r="r" b="b"/>
              <a:pathLst>
                <a:path w="1629410" h="228600">
                  <a:moveTo>
                    <a:pt x="0" y="228600"/>
                  </a:moveTo>
                  <a:lnTo>
                    <a:pt x="1629155" y="228600"/>
                  </a:lnTo>
                  <a:lnTo>
                    <a:pt x="1629155" y="0"/>
                  </a:lnTo>
                  <a:lnTo>
                    <a:pt x="0" y="0"/>
                  </a:lnTo>
                  <a:lnTo>
                    <a:pt x="0" y="228600"/>
                  </a:lnTo>
                  <a:close/>
                </a:path>
              </a:pathLst>
            </a:custGeom>
            <a:ln w="28956">
              <a:solidFill>
                <a:srgbClr val="000000"/>
              </a:solidFill>
            </a:ln>
          </p:spPr>
          <p:txBody>
            <a:bodyPr wrap="square" lIns="0" tIns="0" rIns="0" bIns="0" rtlCol="0"/>
            <a:lstStyle/>
            <a:p>
              <a:endParaRPr/>
            </a:p>
          </p:txBody>
        </p:sp>
        <p:sp>
          <p:nvSpPr>
            <p:cNvPr id="92" name="object 92"/>
            <p:cNvSpPr/>
            <p:nvPr/>
          </p:nvSpPr>
          <p:spPr>
            <a:xfrm>
              <a:off x="3734561" y="5487161"/>
              <a:ext cx="200025" cy="228600"/>
            </a:xfrm>
            <a:custGeom>
              <a:avLst/>
              <a:gdLst/>
              <a:ahLst/>
              <a:cxnLst/>
              <a:rect l="l" t="t" r="r" b="b"/>
              <a:pathLst>
                <a:path w="200025" h="228600">
                  <a:moveTo>
                    <a:pt x="199644" y="0"/>
                  </a:moveTo>
                  <a:lnTo>
                    <a:pt x="0" y="0"/>
                  </a:lnTo>
                  <a:lnTo>
                    <a:pt x="0" y="228600"/>
                  </a:lnTo>
                  <a:lnTo>
                    <a:pt x="199644" y="228600"/>
                  </a:lnTo>
                  <a:lnTo>
                    <a:pt x="199644" y="0"/>
                  </a:lnTo>
                  <a:close/>
                </a:path>
              </a:pathLst>
            </a:custGeom>
            <a:solidFill>
              <a:srgbClr val="EBEBEB"/>
            </a:solidFill>
          </p:spPr>
          <p:txBody>
            <a:bodyPr wrap="square" lIns="0" tIns="0" rIns="0" bIns="0" rtlCol="0"/>
            <a:lstStyle/>
            <a:p>
              <a:endParaRPr/>
            </a:p>
          </p:txBody>
        </p:sp>
        <p:sp>
          <p:nvSpPr>
            <p:cNvPr id="93" name="object 93"/>
            <p:cNvSpPr/>
            <p:nvPr/>
          </p:nvSpPr>
          <p:spPr>
            <a:xfrm>
              <a:off x="3734561" y="5487161"/>
              <a:ext cx="200025" cy="228600"/>
            </a:xfrm>
            <a:custGeom>
              <a:avLst/>
              <a:gdLst/>
              <a:ahLst/>
              <a:cxnLst/>
              <a:rect l="l" t="t" r="r" b="b"/>
              <a:pathLst>
                <a:path w="200025" h="228600">
                  <a:moveTo>
                    <a:pt x="0" y="228600"/>
                  </a:moveTo>
                  <a:lnTo>
                    <a:pt x="199644" y="228600"/>
                  </a:lnTo>
                  <a:lnTo>
                    <a:pt x="199644" y="0"/>
                  </a:lnTo>
                  <a:lnTo>
                    <a:pt x="0" y="0"/>
                  </a:lnTo>
                  <a:lnTo>
                    <a:pt x="0" y="228600"/>
                  </a:lnTo>
                  <a:close/>
                </a:path>
              </a:pathLst>
            </a:custGeom>
            <a:ln w="28956">
              <a:solidFill>
                <a:srgbClr val="000000"/>
              </a:solidFill>
            </a:ln>
          </p:spPr>
          <p:txBody>
            <a:bodyPr wrap="square" lIns="0" tIns="0" rIns="0" bIns="0" rtlCol="0"/>
            <a:lstStyle/>
            <a:p>
              <a:endParaRPr/>
            </a:p>
          </p:txBody>
        </p:sp>
        <p:sp>
          <p:nvSpPr>
            <p:cNvPr id="94" name="object 94"/>
            <p:cNvSpPr/>
            <p:nvPr/>
          </p:nvSpPr>
          <p:spPr>
            <a:xfrm>
              <a:off x="5563361" y="5487161"/>
              <a:ext cx="762000" cy="228600"/>
            </a:xfrm>
            <a:custGeom>
              <a:avLst/>
              <a:gdLst/>
              <a:ahLst/>
              <a:cxnLst/>
              <a:rect l="l" t="t" r="r" b="b"/>
              <a:pathLst>
                <a:path w="762000" h="228600">
                  <a:moveTo>
                    <a:pt x="762000" y="0"/>
                  </a:moveTo>
                  <a:lnTo>
                    <a:pt x="0" y="0"/>
                  </a:lnTo>
                  <a:lnTo>
                    <a:pt x="0" y="228600"/>
                  </a:lnTo>
                  <a:lnTo>
                    <a:pt x="762000" y="228600"/>
                  </a:lnTo>
                  <a:lnTo>
                    <a:pt x="762000" y="0"/>
                  </a:lnTo>
                  <a:close/>
                </a:path>
              </a:pathLst>
            </a:custGeom>
            <a:solidFill>
              <a:srgbClr val="EBEBEB"/>
            </a:solidFill>
          </p:spPr>
          <p:txBody>
            <a:bodyPr wrap="square" lIns="0" tIns="0" rIns="0" bIns="0" rtlCol="0"/>
            <a:lstStyle/>
            <a:p>
              <a:endParaRPr/>
            </a:p>
          </p:txBody>
        </p:sp>
        <p:sp>
          <p:nvSpPr>
            <p:cNvPr id="95" name="object 95"/>
            <p:cNvSpPr/>
            <p:nvPr/>
          </p:nvSpPr>
          <p:spPr>
            <a:xfrm>
              <a:off x="5563361" y="5487161"/>
              <a:ext cx="762000" cy="228600"/>
            </a:xfrm>
            <a:custGeom>
              <a:avLst/>
              <a:gdLst/>
              <a:ahLst/>
              <a:cxnLst/>
              <a:rect l="l" t="t" r="r" b="b"/>
              <a:pathLst>
                <a:path w="762000" h="228600">
                  <a:moveTo>
                    <a:pt x="0" y="228600"/>
                  </a:moveTo>
                  <a:lnTo>
                    <a:pt x="762000" y="228600"/>
                  </a:lnTo>
                  <a:lnTo>
                    <a:pt x="762000" y="0"/>
                  </a:lnTo>
                  <a:lnTo>
                    <a:pt x="0" y="0"/>
                  </a:lnTo>
                  <a:lnTo>
                    <a:pt x="0" y="228600"/>
                  </a:lnTo>
                  <a:close/>
                </a:path>
              </a:pathLst>
            </a:custGeom>
            <a:ln w="28956">
              <a:solidFill>
                <a:srgbClr val="000000"/>
              </a:solidFill>
            </a:ln>
          </p:spPr>
          <p:txBody>
            <a:bodyPr wrap="square" lIns="0" tIns="0" rIns="0" bIns="0" rtlCol="0"/>
            <a:lstStyle/>
            <a:p>
              <a:endParaRPr/>
            </a:p>
          </p:txBody>
        </p:sp>
        <p:sp>
          <p:nvSpPr>
            <p:cNvPr id="96" name="object 96"/>
            <p:cNvSpPr/>
            <p:nvPr/>
          </p:nvSpPr>
          <p:spPr>
            <a:xfrm>
              <a:off x="6325361" y="5487161"/>
              <a:ext cx="762000" cy="228600"/>
            </a:xfrm>
            <a:custGeom>
              <a:avLst/>
              <a:gdLst/>
              <a:ahLst/>
              <a:cxnLst/>
              <a:rect l="l" t="t" r="r" b="b"/>
              <a:pathLst>
                <a:path w="762000" h="228600">
                  <a:moveTo>
                    <a:pt x="761999" y="0"/>
                  </a:moveTo>
                  <a:lnTo>
                    <a:pt x="0" y="0"/>
                  </a:lnTo>
                  <a:lnTo>
                    <a:pt x="0" y="228600"/>
                  </a:lnTo>
                  <a:lnTo>
                    <a:pt x="761999" y="228600"/>
                  </a:lnTo>
                  <a:lnTo>
                    <a:pt x="761999" y="0"/>
                  </a:lnTo>
                  <a:close/>
                </a:path>
              </a:pathLst>
            </a:custGeom>
            <a:solidFill>
              <a:srgbClr val="EBEBEB"/>
            </a:solidFill>
          </p:spPr>
          <p:txBody>
            <a:bodyPr wrap="square" lIns="0" tIns="0" rIns="0" bIns="0" rtlCol="0"/>
            <a:lstStyle/>
            <a:p>
              <a:endParaRPr/>
            </a:p>
          </p:txBody>
        </p:sp>
        <p:sp>
          <p:nvSpPr>
            <p:cNvPr id="97" name="object 97"/>
            <p:cNvSpPr/>
            <p:nvPr/>
          </p:nvSpPr>
          <p:spPr>
            <a:xfrm>
              <a:off x="6325361" y="5487161"/>
              <a:ext cx="762000" cy="228600"/>
            </a:xfrm>
            <a:custGeom>
              <a:avLst/>
              <a:gdLst/>
              <a:ahLst/>
              <a:cxnLst/>
              <a:rect l="l" t="t" r="r" b="b"/>
              <a:pathLst>
                <a:path w="762000" h="228600">
                  <a:moveTo>
                    <a:pt x="0" y="228600"/>
                  </a:moveTo>
                  <a:lnTo>
                    <a:pt x="761999" y="228600"/>
                  </a:lnTo>
                  <a:lnTo>
                    <a:pt x="761999" y="0"/>
                  </a:lnTo>
                  <a:lnTo>
                    <a:pt x="0" y="0"/>
                  </a:lnTo>
                  <a:lnTo>
                    <a:pt x="0" y="228600"/>
                  </a:lnTo>
                  <a:close/>
                </a:path>
              </a:pathLst>
            </a:custGeom>
            <a:ln w="28956">
              <a:solidFill>
                <a:srgbClr val="000000"/>
              </a:solidFill>
            </a:ln>
          </p:spPr>
          <p:txBody>
            <a:bodyPr wrap="square" lIns="0" tIns="0" rIns="0" bIns="0" rtlCol="0"/>
            <a:lstStyle/>
            <a:p>
              <a:endParaRPr/>
            </a:p>
          </p:txBody>
        </p:sp>
        <p:sp>
          <p:nvSpPr>
            <p:cNvPr id="98" name="object 98"/>
            <p:cNvSpPr/>
            <p:nvPr/>
          </p:nvSpPr>
          <p:spPr>
            <a:xfrm>
              <a:off x="7087361" y="5487161"/>
              <a:ext cx="762000" cy="228600"/>
            </a:xfrm>
            <a:custGeom>
              <a:avLst/>
              <a:gdLst/>
              <a:ahLst/>
              <a:cxnLst/>
              <a:rect l="l" t="t" r="r" b="b"/>
              <a:pathLst>
                <a:path w="762000" h="228600">
                  <a:moveTo>
                    <a:pt x="762000" y="0"/>
                  </a:moveTo>
                  <a:lnTo>
                    <a:pt x="0" y="0"/>
                  </a:lnTo>
                  <a:lnTo>
                    <a:pt x="0" y="228600"/>
                  </a:lnTo>
                  <a:lnTo>
                    <a:pt x="762000" y="228600"/>
                  </a:lnTo>
                  <a:lnTo>
                    <a:pt x="762000" y="0"/>
                  </a:lnTo>
                  <a:close/>
                </a:path>
              </a:pathLst>
            </a:custGeom>
            <a:solidFill>
              <a:srgbClr val="EBEBEB"/>
            </a:solidFill>
          </p:spPr>
          <p:txBody>
            <a:bodyPr wrap="square" lIns="0" tIns="0" rIns="0" bIns="0" rtlCol="0"/>
            <a:lstStyle/>
            <a:p>
              <a:endParaRPr/>
            </a:p>
          </p:txBody>
        </p:sp>
        <p:sp>
          <p:nvSpPr>
            <p:cNvPr id="99" name="object 99"/>
            <p:cNvSpPr/>
            <p:nvPr/>
          </p:nvSpPr>
          <p:spPr>
            <a:xfrm>
              <a:off x="7087361" y="5487161"/>
              <a:ext cx="762000" cy="228600"/>
            </a:xfrm>
            <a:custGeom>
              <a:avLst/>
              <a:gdLst/>
              <a:ahLst/>
              <a:cxnLst/>
              <a:rect l="l" t="t" r="r" b="b"/>
              <a:pathLst>
                <a:path w="762000" h="228600">
                  <a:moveTo>
                    <a:pt x="0" y="228600"/>
                  </a:moveTo>
                  <a:lnTo>
                    <a:pt x="762000" y="228600"/>
                  </a:lnTo>
                  <a:lnTo>
                    <a:pt x="762000" y="0"/>
                  </a:lnTo>
                  <a:lnTo>
                    <a:pt x="0" y="0"/>
                  </a:lnTo>
                  <a:lnTo>
                    <a:pt x="0" y="228600"/>
                  </a:lnTo>
                  <a:close/>
                </a:path>
              </a:pathLst>
            </a:custGeom>
            <a:ln w="28956">
              <a:solidFill>
                <a:srgbClr val="000000"/>
              </a:solidFill>
            </a:ln>
          </p:spPr>
          <p:txBody>
            <a:bodyPr wrap="square" lIns="0" tIns="0" rIns="0" bIns="0" rtlCol="0"/>
            <a:lstStyle/>
            <a:p>
              <a:endParaRPr/>
            </a:p>
          </p:txBody>
        </p:sp>
        <p:sp>
          <p:nvSpPr>
            <p:cNvPr id="100" name="object 100"/>
            <p:cNvSpPr/>
            <p:nvPr/>
          </p:nvSpPr>
          <p:spPr>
            <a:xfrm>
              <a:off x="7849361" y="5487161"/>
              <a:ext cx="762000" cy="228600"/>
            </a:xfrm>
            <a:custGeom>
              <a:avLst/>
              <a:gdLst/>
              <a:ahLst/>
              <a:cxnLst/>
              <a:rect l="l" t="t" r="r" b="b"/>
              <a:pathLst>
                <a:path w="762000" h="228600">
                  <a:moveTo>
                    <a:pt x="762000" y="0"/>
                  </a:moveTo>
                  <a:lnTo>
                    <a:pt x="0" y="0"/>
                  </a:lnTo>
                  <a:lnTo>
                    <a:pt x="0" y="228600"/>
                  </a:lnTo>
                  <a:lnTo>
                    <a:pt x="762000" y="228600"/>
                  </a:lnTo>
                  <a:lnTo>
                    <a:pt x="762000" y="0"/>
                  </a:lnTo>
                  <a:close/>
                </a:path>
              </a:pathLst>
            </a:custGeom>
            <a:solidFill>
              <a:srgbClr val="EBEBEB"/>
            </a:solidFill>
          </p:spPr>
          <p:txBody>
            <a:bodyPr wrap="square" lIns="0" tIns="0" rIns="0" bIns="0" rtlCol="0"/>
            <a:lstStyle/>
            <a:p>
              <a:endParaRPr/>
            </a:p>
          </p:txBody>
        </p:sp>
        <p:sp>
          <p:nvSpPr>
            <p:cNvPr id="101" name="object 101"/>
            <p:cNvSpPr/>
            <p:nvPr/>
          </p:nvSpPr>
          <p:spPr>
            <a:xfrm>
              <a:off x="7849361" y="5487161"/>
              <a:ext cx="762000" cy="228600"/>
            </a:xfrm>
            <a:custGeom>
              <a:avLst/>
              <a:gdLst/>
              <a:ahLst/>
              <a:cxnLst/>
              <a:rect l="l" t="t" r="r" b="b"/>
              <a:pathLst>
                <a:path w="762000" h="228600">
                  <a:moveTo>
                    <a:pt x="0" y="228600"/>
                  </a:moveTo>
                  <a:lnTo>
                    <a:pt x="762000" y="228600"/>
                  </a:lnTo>
                  <a:lnTo>
                    <a:pt x="762000" y="0"/>
                  </a:lnTo>
                  <a:lnTo>
                    <a:pt x="0" y="0"/>
                  </a:lnTo>
                  <a:lnTo>
                    <a:pt x="0" y="228600"/>
                  </a:lnTo>
                  <a:close/>
                </a:path>
              </a:pathLst>
            </a:custGeom>
            <a:ln w="28956">
              <a:solidFill>
                <a:srgbClr val="000000"/>
              </a:solidFill>
            </a:ln>
          </p:spPr>
          <p:txBody>
            <a:bodyPr wrap="square" lIns="0" tIns="0" rIns="0" bIns="0" rtlCol="0"/>
            <a:lstStyle/>
            <a:p>
              <a:endParaRPr/>
            </a:p>
          </p:txBody>
        </p:sp>
        <p:sp>
          <p:nvSpPr>
            <p:cNvPr id="102" name="object 102"/>
            <p:cNvSpPr/>
            <p:nvPr/>
          </p:nvSpPr>
          <p:spPr>
            <a:xfrm>
              <a:off x="3133343" y="5715000"/>
              <a:ext cx="304800" cy="228600"/>
            </a:xfrm>
            <a:custGeom>
              <a:avLst/>
              <a:gdLst/>
              <a:ahLst/>
              <a:cxnLst/>
              <a:rect l="l" t="t" r="r" b="b"/>
              <a:pathLst>
                <a:path w="304800" h="228600">
                  <a:moveTo>
                    <a:pt x="152400" y="0"/>
                  </a:moveTo>
                  <a:lnTo>
                    <a:pt x="104217" y="5826"/>
                  </a:lnTo>
                  <a:lnTo>
                    <a:pt x="62380" y="22051"/>
                  </a:lnTo>
                  <a:lnTo>
                    <a:pt x="29394" y="46793"/>
                  </a:lnTo>
                  <a:lnTo>
                    <a:pt x="7766" y="78170"/>
                  </a:lnTo>
                  <a:lnTo>
                    <a:pt x="0" y="114300"/>
                  </a:lnTo>
                  <a:lnTo>
                    <a:pt x="7766" y="150429"/>
                  </a:lnTo>
                  <a:lnTo>
                    <a:pt x="29394" y="181806"/>
                  </a:lnTo>
                  <a:lnTo>
                    <a:pt x="62380" y="206548"/>
                  </a:lnTo>
                  <a:lnTo>
                    <a:pt x="104217" y="222773"/>
                  </a:lnTo>
                  <a:lnTo>
                    <a:pt x="152400" y="228600"/>
                  </a:lnTo>
                  <a:lnTo>
                    <a:pt x="200582" y="222773"/>
                  </a:lnTo>
                  <a:lnTo>
                    <a:pt x="242419" y="206548"/>
                  </a:lnTo>
                  <a:lnTo>
                    <a:pt x="275405" y="181806"/>
                  </a:lnTo>
                  <a:lnTo>
                    <a:pt x="297033" y="150429"/>
                  </a:lnTo>
                  <a:lnTo>
                    <a:pt x="304800" y="114300"/>
                  </a:lnTo>
                  <a:lnTo>
                    <a:pt x="297033" y="78170"/>
                  </a:lnTo>
                  <a:lnTo>
                    <a:pt x="275405" y="46793"/>
                  </a:lnTo>
                  <a:lnTo>
                    <a:pt x="242419" y="22051"/>
                  </a:lnTo>
                  <a:lnTo>
                    <a:pt x="200582" y="5826"/>
                  </a:lnTo>
                  <a:lnTo>
                    <a:pt x="152400" y="0"/>
                  </a:lnTo>
                  <a:close/>
                </a:path>
              </a:pathLst>
            </a:custGeom>
            <a:solidFill>
              <a:srgbClr val="FF0000"/>
            </a:solidFill>
          </p:spPr>
          <p:txBody>
            <a:bodyPr wrap="square" lIns="0" tIns="0" rIns="0" bIns="0" rtlCol="0"/>
            <a:lstStyle/>
            <a:p>
              <a:endParaRPr/>
            </a:p>
          </p:txBody>
        </p:sp>
        <p:sp>
          <p:nvSpPr>
            <p:cNvPr id="103" name="object 103"/>
            <p:cNvSpPr/>
            <p:nvPr/>
          </p:nvSpPr>
          <p:spPr>
            <a:xfrm>
              <a:off x="3133343" y="5715000"/>
              <a:ext cx="304800" cy="228600"/>
            </a:xfrm>
            <a:custGeom>
              <a:avLst/>
              <a:gdLst/>
              <a:ahLst/>
              <a:cxnLst/>
              <a:rect l="l" t="t" r="r" b="b"/>
              <a:pathLst>
                <a:path w="304800" h="228600">
                  <a:moveTo>
                    <a:pt x="0" y="114300"/>
                  </a:moveTo>
                  <a:lnTo>
                    <a:pt x="29394" y="46793"/>
                  </a:lnTo>
                  <a:lnTo>
                    <a:pt x="62380" y="22051"/>
                  </a:lnTo>
                  <a:lnTo>
                    <a:pt x="104217" y="5826"/>
                  </a:lnTo>
                  <a:lnTo>
                    <a:pt x="152400" y="0"/>
                  </a:lnTo>
                  <a:lnTo>
                    <a:pt x="200582" y="5826"/>
                  </a:lnTo>
                  <a:lnTo>
                    <a:pt x="242419" y="22051"/>
                  </a:lnTo>
                  <a:lnTo>
                    <a:pt x="275405" y="46793"/>
                  </a:lnTo>
                  <a:lnTo>
                    <a:pt x="297033" y="78170"/>
                  </a:lnTo>
                  <a:lnTo>
                    <a:pt x="304800" y="114300"/>
                  </a:lnTo>
                  <a:lnTo>
                    <a:pt x="297033" y="150429"/>
                  </a:lnTo>
                  <a:lnTo>
                    <a:pt x="275405" y="181806"/>
                  </a:lnTo>
                  <a:lnTo>
                    <a:pt x="242419" y="206548"/>
                  </a:lnTo>
                  <a:lnTo>
                    <a:pt x="200582" y="222773"/>
                  </a:lnTo>
                  <a:lnTo>
                    <a:pt x="152400" y="228600"/>
                  </a:lnTo>
                  <a:lnTo>
                    <a:pt x="104217" y="222773"/>
                  </a:lnTo>
                  <a:lnTo>
                    <a:pt x="62380" y="206548"/>
                  </a:lnTo>
                  <a:lnTo>
                    <a:pt x="29394" y="181806"/>
                  </a:lnTo>
                  <a:lnTo>
                    <a:pt x="7766" y="150429"/>
                  </a:lnTo>
                  <a:lnTo>
                    <a:pt x="0" y="114300"/>
                  </a:lnTo>
                  <a:close/>
                </a:path>
              </a:pathLst>
            </a:custGeom>
            <a:ln w="9144">
              <a:solidFill>
                <a:srgbClr val="000000"/>
              </a:solidFill>
            </a:ln>
          </p:spPr>
          <p:txBody>
            <a:bodyPr wrap="square" lIns="0" tIns="0" rIns="0" bIns="0" rtlCol="0"/>
            <a:lstStyle/>
            <a:p>
              <a:endParaRPr/>
            </a:p>
          </p:txBody>
        </p:sp>
        <p:sp>
          <p:nvSpPr>
            <p:cNvPr id="104" name="object 104"/>
            <p:cNvSpPr/>
            <p:nvPr/>
          </p:nvSpPr>
          <p:spPr>
            <a:xfrm>
              <a:off x="2820162" y="4267961"/>
              <a:ext cx="2129155" cy="1617980"/>
            </a:xfrm>
            <a:custGeom>
              <a:avLst/>
              <a:gdLst/>
              <a:ahLst/>
              <a:cxnLst/>
              <a:rect l="l" t="t" r="r" b="b"/>
              <a:pathLst>
                <a:path w="2129154" h="1617979">
                  <a:moveTo>
                    <a:pt x="314325" y="1564894"/>
                  </a:moveTo>
                  <a:lnTo>
                    <a:pt x="167005" y="1564894"/>
                  </a:lnTo>
                  <a:lnTo>
                    <a:pt x="167005" y="1562100"/>
                  </a:lnTo>
                  <a:lnTo>
                    <a:pt x="167005" y="1556626"/>
                  </a:lnTo>
                  <a:lnTo>
                    <a:pt x="162687" y="1552194"/>
                  </a:lnTo>
                  <a:lnTo>
                    <a:pt x="56273" y="1552194"/>
                  </a:lnTo>
                  <a:lnTo>
                    <a:pt x="105537" y="1523453"/>
                  </a:lnTo>
                  <a:lnTo>
                    <a:pt x="107188" y="1517383"/>
                  </a:lnTo>
                  <a:lnTo>
                    <a:pt x="101600" y="1507934"/>
                  </a:lnTo>
                  <a:lnTo>
                    <a:pt x="95504" y="1506334"/>
                  </a:lnTo>
                  <a:lnTo>
                    <a:pt x="0" y="1562100"/>
                  </a:lnTo>
                  <a:lnTo>
                    <a:pt x="95504" y="1617865"/>
                  </a:lnTo>
                  <a:lnTo>
                    <a:pt x="101600" y="1616265"/>
                  </a:lnTo>
                  <a:lnTo>
                    <a:pt x="107188" y="1606816"/>
                  </a:lnTo>
                  <a:lnTo>
                    <a:pt x="105537" y="1600746"/>
                  </a:lnTo>
                  <a:lnTo>
                    <a:pt x="56273" y="1572006"/>
                  </a:lnTo>
                  <a:lnTo>
                    <a:pt x="147193" y="1572006"/>
                  </a:lnTo>
                  <a:lnTo>
                    <a:pt x="147193" y="1580273"/>
                  </a:lnTo>
                  <a:lnTo>
                    <a:pt x="151638" y="1584706"/>
                  </a:lnTo>
                  <a:lnTo>
                    <a:pt x="314325" y="1584706"/>
                  </a:lnTo>
                  <a:lnTo>
                    <a:pt x="314325" y="1574800"/>
                  </a:lnTo>
                  <a:lnTo>
                    <a:pt x="314325" y="1564894"/>
                  </a:lnTo>
                  <a:close/>
                </a:path>
                <a:path w="2129154" h="1617979">
                  <a:moveTo>
                    <a:pt x="528447" y="0"/>
                  </a:moveTo>
                  <a:lnTo>
                    <a:pt x="499491" y="0"/>
                  </a:lnTo>
                  <a:lnTo>
                    <a:pt x="499491" y="709422"/>
                  </a:lnTo>
                  <a:lnTo>
                    <a:pt x="458330" y="709422"/>
                  </a:lnTo>
                  <a:lnTo>
                    <a:pt x="451866" y="715899"/>
                  </a:lnTo>
                  <a:lnTo>
                    <a:pt x="451866" y="1360932"/>
                  </a:lnTo>
                  <a:lnTo>
                    <a:pt x="422910" y="1360932"/>
                  </a:lnTo>
                  <a:lnTo>
                    <a:pt x="466331" y="1447800"/>
                  </a:lnTo>
                  <a:lnTo>
                    <a:pt x="502539" y="1375410"/>
                  </a:lnTo>
                  <a:lnTo>
                    <a:pt x="509778" y="1360932"/>
                  </a:lnTo>
                  <a:lnTo>
                    <a:pt x="480822" y="1360932"/>
                  </a:lnTo>
                  <a:lnTo>
                    <a:pt x="480822" y="738378"/>
                  </a:lnTo>
                  <a:lnTo>
                    <a:pt x="521970" y="738378"/>
                  </a:lnTo>
                  <a:lnTo>
                    <a:pt x="528447" y="731901"/>
                  </a:lnTo>
                  <a:lnTo>
                    <a:pt x="528447" y="709422"/>
                  </a:lnTo>
                  <a:lnTo>
                    <a:pt x="528447" y="0"/>
                  </a:lnTo>
                  <a:close/>
                </a:path>
                <a:path w="2129154" h="1617979">
                  <a:moveTo>
                    <a:pt x="1942846" y="1228344"/>
                  </a:moveTo>
                  <a:lnTo>
                    <a:pt x="1913890" y="1228344"/>
                  </a:lnTo>
                  <a:lnTo>
                    <a:pt x="1913890" y="1547241"/>
                  </a:lnTo>
                  <a:lnTo>
                    <a:pt x="705612" y="1547241"/>
                  </a:lnTo>
                  <a:lnTo>
                    <a:pt x="705612" y="1518285"/>
                  </a:lnTo>
                  <a:lnTo>
                    <a:pt x="618744" y="1561719"/>
                  </a:lnTo>
                  <a:lnTo>
                    <a:pt x="705612" y="1605153"/>
                  </a:lnTo>
                  <a:lnTo>
                    <a:pt x="705612" y="1576197"/>
                  </a:lnTo>
                  <a:lnTo>
                    <a:pt x="1936369" y="1576197"/>
                  </a:lnTo>
                  <a:lnTo>
                    <a:pt x="1942846" y="1569707"/>
                  </a:lnTo>
                  <a:lnTo>
                    <a:pt x="1942846" y="1561719"/>
                  </a:lnTo>
                  <a:lnTo>
                    <a:pt x="1942846" y="1547241"/>
                  </a:lnTo>
                  <a:lnTo>
                    <a:pt x="1942846" y="1228344"/>
                  </a:lnTo>
                  <a:close/>
                </a:path>
                <a:path w="2129154" h="1617979">
                  <a:moveTo>
                    <a:pt x="2129028" y="0"/>
                  </a:moveTo>
                  <a:lnTo>
                    <a:pt x="2100072" y="0"/>
                  </a:lnTo>
                  <a:lnTo>
                    <a:pt x="2100072" y="227203"/>
                  </a:lnTo>
                  <a:lnTo>
                    <a:pt x="677799" y="227203"/>
                  </a:lnTo>
                  <a:lnTo>
                    <a:pt x="671322" y="233680"/>
                  </a:lnTo>
                  <a:lnTo>
                    <a:pt x="671322" y="1122426"/>
                  </a:lnTo>
                  <a:lnTo>
                    <a:pt x="677799" y="1128903"/>
                  </a:lnTo>
                  <a:lnTo>
                    <a:pt x="827532" y="1128903"/>
                  </a:lnTo>
                  <a:lnTo>
                    <a:pt x="827532" y="1157859"/>
                  </a:lnTo>
                  <a:lnTo>
                    <a:pt x="885444" y="1128903"/>
                  </a:lnTo>
                  <a:lnTo>
                    <a:pt x="914400" y="1114425"/>
                  </a:lnTo>
                  <a:lnTo>
                    <a:pt x="885444" y="1099947"/>
                  </a:lnTo>
                  <a:lnTo>
                    <a:pt x="827532" y="1070991"/>
                  </a:lnTo>
                  <a:lnTo>
                    <a:pt x="827532" y="1099947"/>
                  </a:lnTo>
                  <a:lnTo>
                    <a:pt x="700278" y="1099947"/>
                  </a:lnTo>
                  <a:lnTo>
                    <a:pt x="700278" y="256159"/>
                  </a:lnTo>
                  <a:lnTo>
                    <a:pt x="2122551" y="256159"/>
                  </a:lnTo>
                  <a:lnTo>
                    <a:pt x="2129028" y="249682"/>
                  </a:lnTo>
                  <a:lnTo>
                    <a:pt x="2129028" y="227203"/>
                  </a:lnTo>
                  <a:lnTo>
                    <a:pt x="2129028" y="0"/>
                  </a:lnTo>
                  <a:close/>
                </a:path>
              </a:pathLst>
            </a:custGeom>
            <a:solidFill>
              <a:srgbClr val="000000"/>
            </a:solidFill>
          </p:spPr>
          <p:txBody>
            <a:bodyPr wrap="square" lIns="0" tIns="0" rIns="0" bIns="0" rtlCol="0"/>
            <a:lstStyle/>
            <a:p>
              <a:endParaRPr/>
            </a:p>
          </p:txBody>
        </p:sp>
      </p:grpSp>
      <p:sp>
        <p:nvSpPr>
          <p:cNvPr id="105" name="object 105"/>
          <p:cNvSpPr txBox="1"/>
          <p:nvPr/>
        </p:nvSpPr>
        <p:spPr>
          <a:xfrm>
            <a:off x="2393442" y="5705043"/>
            <a:ext cx="994410" cy="239395"/>
          </a:xfrm>
          <a:prstGeom prst="rect">
            <a:avLst/>
          </a:prstGeom>
        </p:spPr>
        <p:txBody>
          <a:bodyPr vert="horz" wrap="square" lIns="0" tIns="12700" rIns="0" bIns="0" rtlCol="0">
            <a:spAutoFit/>
          </a:bodyPr>
          <a:lstStyle/>
          <a:p>
            <a:pPr marL="12700">
              <a:lnSpc>
                <a:spcPct val="100000"/>
              </a:lnSpc>
              <a:spcBef>
                <a:spcPts val="100"/>
              </a:spcBef>
              <a:tabLst>
                <a:tab pos="876935" algn="l"/>
              </a:tabLst>
            </a:pPr>
            <a:r>
              <a:rPr sz="1400" spc="-10" dirty="0">
                <a:latin typeface="Arial"/>
                <a:cs typeface="Arial"/>
              </a:rPr>
              <a:t>H</a:t>
            </a:r>
            <a:r>
              <a:rPr sz="1400" dirty="0">
                <a:latin typeface="Arial"/>
                <a:cs typeface="Arial"/>
              </a:rPr>
              <a:t>it	</a:t>
            </a:r>
            <a:r>
              <a:rPr sz="1400" dirty="0">
                <a:solidFill>
                  <a:srgbClr val="FFFFFF"/>
                </a:solidFill>
                <a:latin typeface="Arial"/>
                <a:cs typeface="Arial"/>
              </a:rPr>
              <a:t>=</a:t>
            </a:r>
            <a:endParaRPr sz="1400">
              <a:latin typeface="Arial"/>
              <a:cs typeface="Arial"/>
            </a:endParaRPr>
          </a:p>
        </p:txBody>
      </p:sp>
      <p:sp>
        <p:nvSpPr>
          <p:cNvPr id="106" name="object 106"/>
          <p:cNvSpPr txBox="1"/>
          <p:nvPr/>
        </p:nvSpPr>
        <p:spPr>
          <a:xfrm>
            <a:off x="6630161" y="6325361"/>
            <a:ext cx="914400" cy="201295"/>
          </a:xfrm>
          <a:prstGeom prst="rect">
            <a:avLst/>
          </a:prstGeom>
          <a:solidFill>
            <a:srgbClr val="FFFF00"/>
          </a:solidFill>
          <a:ln w="28955">
            <a:solidFill>
              <a:srgbClr val="000000"/>
            </a:solidFill>
          </a:ln>
        </p:spPr>
        <p:txBody>
          <a:bodyPr vert="horz" wrap="square" lIns="0" tIns="13335" rIns="0" bIns="0" rtlCol="0">
            <a:spAutoFit/>
          </a:bodyPr>
          <a:lstStyle/>
          <a:p>
            <a:pPr marL="48895">
              <a:lnSpc>
                <a:spcPct val="100000"/>
              </a:lnSpc>
              <a:spcBef>
                <a:spcPts val="105"/>
              </a:spcBef>
            </a:pPr>
            <a:r>
              <a:rPr sz="1100" spc="-5" dirty="0">
                <a:latin typeface="Arial"/>
                <a:cs typeface="Arial"/>
              </a:rPr>
              <a:t>Desired</a:t>
            </a:r>
            <a:r>
              <a:rPr sz="1100" spc="-35" dirty="0">
                <a:latin typeface="Arial"/>
                <a:cs typeface="Arial"/>
              </a:rPr>
              <a:t> </a:t>
            </a:r>
            <a:r>
              <a:rPr sz="1100" dirty="0">
                <a:latin typeface="Arial"/>
                <a:cs typeface="Arial"/>
              </a:rPr>
              <a:t>Data</a:t>
            </a:r>
            <a:endParaRPr sz="1100">
              <a:latin typeface="Arial"/>
              <a:cs typeface="Arial"/>
            </a:endParaRPr>
          </a:p>
        </p:txBody>
      </p:sp>
      <p:grpSp>
        <p:nvGrpSpPr>
          <p:cNvPr id="107" name="object 107"/>
          <p:cNvGrpSpPr/>
          <p:nvPr/>
        </p:nvGrpSpPr>
        <p:grpSpPr>
          <a:xfrm>
            <a:off x="4849114" y="4334002"/>
            <a:ext cx="3395979" cy="2005964"/>
            <a:chOff x="4849114" y="4334002"/>
            <a:chExt cx="3395979" cy="2005964"/>
          </a:xfrm>
        </p:grpSpPr>
        <p:sp>
          <p:nvSpPr>
            <p:cNvPr id="108" name="object 108"/>
            <p:cNvSpPr/>
            <p:nvPr/>
          </p:nvSpPr>
          <p:spPr>
            <a:xfrm>
              <a:off x="5944362" y="5496306"/>
              <a:ext cx="1524000" cy="828675"/>
            </a:xfrm>
            <a:custGeom>
              <a:avLst/>
              <a:gdLst/>
              <a:ahLst/>
              <a:cxnLst/>
              <a:rect l="l" t="t" r="r" b="b"/>
              <a:pathLst>
                <a:path w="1524000" h="828675">
                  <a:moveTo>
                    <a:pt x="0" y="0"/>
                  </a:moveTo>
                  <a:lnTo>
                    <a:pt x="0" y="414337"/>
                  </a:lnTo>
                  <a:lnTo>
                    <a:pt x="1142999" y="414337"/>
                  </a:lnTo>
                  <a:lnTo>
                    <a:pt x="1142999" y="828675"/>
                  </a:lnTo>
                </a:path>
                <a:path w="1524000" h="828675">
                  <a:moveTo>
                    <a:pt x="761999" y="0"/>
                  </a:moveTo>
                  <a:lnTo>
                    <a:pt x="761999" y="414337"/>
                  </a:lnTo>
                  <a:lnTo>
                    <a:pt x="1142999" y="414337"/>
                  </a:lnTo>
                  <a:lnTo>
                    <a:pt x="1142999" y="828675"/>
                  </a:lnTo>
                </a:path>
                <a:path w="1524000" h="828675">
                  <a:moveTo>
                    <a:pt x="1523999" y="0"/>
                  </a:moveTo>
                  <a:lnTo>
                    <a:pt x="1523999" y="414337"/>
                  </a:lnTo>
                  <a:lnTo>
                    <a:pt x="1142999" y="414337"/>
                  </a:lnTo>
                  <a:lnTo>
                    <a:pt x="1142999" y="828675"/>
                  </a:lnTo>
                </a:path>
              </a:pathLst>
            </a:custGeom>
            <a:ln w="28956">
              <a:solidFill>
                <a:srgbClr val="000000"/>
              </a:solidFill>
            </a:ln>
          </p:spPr>
          <p:txBody>
            <a:bodyPr wrap="square" lIns="0" tIns="0" rIns="0" bIns="0" rtlCol="0"/>
            <a:lstStyle/>
            <a:p>
              <a:endParaRPr/>
            </a:p>
          </p:txBody>
        </p:sp>
        <p:sp>
          <p:nvSpPr>
            <p:cNvPr id="109" name="object 109"/>
            <p:cNvSpPr/>
            <p:nvPr/>
          </p:nvSpPr>
          <p:spPr>
            <a:xfrm>
              <a:off x="7043928" y="5496306"/>
              <a:ext cx="1201420" cy="828675"/>
            </a:xfrm>
            <a:custGeom>
              <a:avLst/>
              <a:gdLst/>
              <a:ahLst/>
              <a:cxnLst/>
              <a:rect l="l" t="t" r="r" b="b"/>
              <a:pathLst>
                <a:path w="1201420" h="828675">
                  <a:moveTo>
                    <a:pt x="28955" y="741807"/>
                  </a:moveTo>
                  <a:lnTo>
                    <a:pt x="0" y="741807"/>
                  </a:lnTo>
                  <a:lnTo>
                    <a:pt x="43433" y="828675"/>
                  </a:lnTo>
                  <a:lnTo>
                    <a:pt x="79628" y="756285"/>
                  </a:lnTo>
                  <a:lnTo>
                    <a:pt x="28955" y="756285"/>
                  </a:lnTo>
                  <a:lnTo>
                    <a:pt x="28955" y="741807"/>
                  </a:lnTo>
                  <a:close/>
                </a:path>
                <a:path w="1201420" h="828675">
                  <a:moveTo>
                    <a:pt x="1171955" y="399859"/>
                  </a:moveTo>
                  <a:lnTo>
                    <a:pt x="35432" y="399859"/>
                  </a:lnTo>
                  <a:lnTo>
                    <a:pt x="28955" y="406336"/>
                  </a:lnTo>
                  <a:lnTo>
                    <a:pt x="28955" y="756285"/>
                  </a:lnTo>
                  <a:lnTo>
                    <a:pt x="57912" y="756285"/>
                  </a:lnTo>
                  <a:lnTo>
                    <a:pt x="57912" y="428815"/>
                  </a:lnTo>
                  <a:lnTo>
                    <a:pt x="43433" y="428815"/>
                  </a:lnTo>
                  <a:lnTo>
                    <a:pt x="57912" y="414337"/>
                  </a:lnTo>
                  <a:lnTo>
                    <a:pt x="1171955" y="414337"/>
                  </a:lnTo>
                  <a:lnTo>
                    <a:pt x="1171955" y="399859"/>
                  </a:lnTo>
                  <a:close/>
                </a:path>
                <a:path w="1201420" h="828675">
                  <a:moveTo>
                    <a:pt x="86868" y="741807"/>
                  </a:moveTo>
                  <a:lnTo>
                    <a:pt x="57912" y="741807"/>
                  </a:lnTo>
                  <a:lnTo>
                    <a:pt x="57912" y="756285"/>
                  </a:lnTo>
                  <a:lnTo>
                    <a:pt x="79628" y="756285"/>
                  </a:lnTo>
                  <a:lnTo>
                    <a:pt x="86868" y="741807"/>
                  </a:lnTo>
                  <a:close/>
                </a:path>
                <a:path w="1201420" h="828675">
                  <a:moveTo>
                    <a:pt x="57912" y="414337"/>
                  </a:moveTo>
                  <a:lnTo>
                    <a:pt x="43433" y="428815"/>
                  </a:lnTo>
                  <a:lnTo>
                    <a:pt x="57912" y="428815"/>
                  </a:lnTo>
                  <a:lnTo>
                    <a:pt x="57912" y="414337"/>
                  </a:lnTo>
                  <a:close/>
                </a:path>
                <a:path w="1201420" h="828675">
                  <a:moveTo>
                    <a:pt x="1200912" y="399859"/>
                  </a:moveTo>
                  <a:lnTo>
                    <a:pt x="1186433" y="399859"/>
                  </a:lnTo>
                  <a:lnTo>
                    <a:pt x="1171955" y="414337"/>
                  </a:lnTo>
                  <a:lnTo>
                    <a:pt x="57912" y="414337"/>
                  </a:lnTo>
                  <a:lnTo>
                    <a:pt x="57912" y="428815"/>
                  </a:lnTo>
                  <a:lnTo>
                    <a:pt x="1194435" y="428815"/>
                  </a:lnTo>
                  <a:lnTo>
                    <a:pt x="1200912" y="422338"/>
                  </a:lnTo>
                  <a:lnTo>
                    <a:pt x="1200912" y="399859"/>
                  </a:lnTo>
                  <a:close/>
                </a:path>
                <a:path w="1201420" h="828675">
                  <a:moveTo>
                    <a:pt x="1200912" y="0"/>
                  </a:moveTo>
                  <a:lnTo>
                    <a:pt x="1171955" y="0"/>
                  </a:lnTo>
                  <a:lnTo>
                    <a:pt x="1171955" y="414337"/>
                  </a:lnTo>
                  <a:lnTo>
                    <a:pt x="1186433" y="399859"/>
                  </a:lnTo>
                  <a:lnTo>
                    <a:pt x="1200912" y="399859"/>
                  </a:lnTo>
                  <a:lnTo>
                    <a:pt x="1200912" y="0"/>
                  </a:lnTo>
                  <a:close/>
                </a:path>
              </a:pathLst>
            </a:custGeom>
            <a:solidFill>
              <a:srgbClr val="000000"/>
            </a:solidFill>
          </p:spPr>
          <p:txBody>
            <a:bodyPr wrap="square" lIns="0" tIns="0" rIns="0" bIns="0" rtlCol="0"/>
            <a:lstStyle/>
            <a:p>
              <a:endParaRPr/>
            </a:p>
          </p:txBody>
        </p:sp>
        <p:sp>
          <p:nvSpPr>
            <p:cNvPr id="110" name="object 110"/>
            <p:cNvSpPr/>
            <p:nvPr/>
          </p:nvSpPr>
          <p:spPr>
            <a:xfrm>
              <a:off x="4859274" y="4344162"/>
              <a:ext cx="152400" cy="76200"/>
            </a:xfrm>
            <a:custGeom>
              <a:avLst/>
              <a:gdLst/>
              <a:ahLst/>
              <a:cxnLst/>
              <a:rect l="l" t="t" r="r" b="b"/>
              <a:pathLst>
                <a:path w="152400" h="76200">
                  <a:moveTo>
                    <a:pt x="0" y="76200"/>
                  </a:moveTo>
                  <a:lnTo>
                    <a:pt x="152400" y="0"/>
                  </a:lnTo>
                </a:path>
              </a:pathLst>
            </a:custGeom>
            <a:ln w="19812">
              <a:solidFill>
                <a:srgbClr val="000000"/>
              </a:solidFill>
            </a:ln>
          </p:spPr>
          <p:txBody>
            <a:bodyPr wrap="square" lIns="0" tIns="0" rIns="0" bIns="0" rtlCol="0"/>
            <a:lstStyle/>
            <a:p>
              <a:endParaRPr/>
            </a:p>
          </p:txBody>
        </p:sp>
      </p:grpSp>
      <p:sp>
        <p:nvSpPr>
          <p:cNvPr id="111" name="object 111"/>
          <p:cNvSpPr txBox="1"/>
          <p:nvPr/>
        </p:nvSpPr>
        <p:spPr>
          <a:xfrm>
            <a:off x="5013452" y="4281296"/>
            <a:ext cx="180975"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14</a:t>
            </a:r>
            <a:endParaRPr sz="1100">
              <a:latin typeface="Arial"/>
              <a:cs typeface="Arial"/>
            </a:endParaRPr>
          </a:p>
        </p:txBody>
      </p:sp>
      <p:sp>
        <p:nvSpPr>
          <p:cNvPr id="112" name="object 112"/>
          <p:cNvSpPr/>
          <p:nvPr/>
        </p:nvSpPr>
        <p:spPr>
          <a:xfrm>
            <a:off x="3259073" y="4344161"/>
            <a:ext cx="152400" cy="76200"/>
          </a:xfrm>
          <a:custGeom>
            <a:avLst/>
            <a:gdLst/>
            <a:ahLst/>
            <a:cxnLst/>
            <a:rect l="l" t="t" r="r" b="b"/>
            <a:pathLst>
              <a:path w="152400" h="76200">
                <a:moveTo>
                  <a:pt x="0" y="76200"/>
                </a:moveTo>
                <a:lnTo>
                  <a:pt x="152400" y="0"/>
                </a:lnTo>
              </a:path>
            </a:pathLst>
          </a:custGeom>
          <a:ln w="19812">
            <a:solidFill>
              <a:srgbClr val="000000"/>
            </a:solidFill>
          </a:ln>
        </p:spPr>
        <p:txBody>
          <a:bodyPr wrap="square" lIns="0" tIns="0" rIns="0" bIns="0" rtlCol="0"/>
          <a:lstStyle/>
          <a:p>
            <a:endParaRPr/>
          </a:p>
        </p:txBody>
      </p:sp>
      <p:sp>
        <p:nvSpPr>
          <p:cNvPr id="113" name="object 113"/>
          <p:cNvSpPr txBox="1"/>
          <p:nvPr/>
        </p:nvSpPr>
        <p:spPr>
          <a:xfrm>
            <a:off x="3412997" y="4281296"/>
            <a:ext cx="180975"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16</a:t>
            </a:r>
            <a:endParaRPr sz="1100">
              <a:latin typeface="Arial"/>
              <a:cs typeface="Arial"/>
            </a:endParaRPr>
          </a:p>
        </p:txBody>
      </p:sp>
      <p:sp>
        <p:nvSpPr>
          <p:cNvPr id="114" name="object 114"/>
          <p:cNvSpPr txBox="1"/>
          <p:nvPr/>
        </p:nvSpPr>
        <p:spPr>
          <a:xfrm>
            <a:off x="1688719" y="3462020"/>
            <a:ext cx="39751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a:cs typeface="Arial"/>
              </a:rPr>
              <a:t>TLB</a:t>
            </a:r>
            <a:endParaRPr sz="1600">
              <a:latin typeface="Arial"/>
              <a:cs typeface="Arial"/>
            </a:endParaRPr>
          </a:p>
        </p:txBody>
      </p:sp>
      <p:sp>
        <p:nvSpPr>
          <p:cNvPr id="115" name="object 115"/>
          <p:cNvSpPr txBox="1"/>
          <p:nvPr/>
        </p:nvSpPr>
        <p:spPr>
          <a:xfrm>
            <a:off x="307340" y="4465726"/>
            <a:ext cx="1247520" cy="1249060"/>
          </a:xfrm>
          <a:prstGeom prst="rect">
            <a:avLst/>
          </a:prstGeom>
        </p:spPr>
        <p:txBody>
          <a:bodyPr vert="horz" wrap="square" lIns="0" tIns="134620" rIns="0" bIns="0" rtlCol="0">
            <a:spAutoFit/>
          </a:bodyPr>
          <a:lstStyle/>
          <a:p>
            <a:pPr marL="12700">
              <a:lnSpc>
                <a:spcPct val="100000"/>
              </a:lnSpc>
              <a:spcBef>
                <a:spcPts val="1060"/>
              </a:spcBef>
            </a:pPr>
            <a:r>
              <a:rPr sz="1600" b="1" u="heavy" spc="-5" dirty="0">
                <a:uFill>
                  <a:solidFill>
                    <a:srgbClr val="000000"/>
                  </a:solidFill>
                </a:uFill>
                <a:latin typeface="Arial"/>
                <a:cs typeface="Arial"/>
              </a:rPr>
              <a:t>Data</a:t>
            </a:r>
            <a:r>
              <a:rPr sz="1600" b="1" u="heavy" spc="-60" dirty="0">
                <a:uFill>
                  <a:solidFill>
                    <a:srgbClr val="000000"/>
                  </a:solidFill>
                </a:uFill>
                <a:latin typeface="Arial"/>
                <a:cs typeface="Arial"/>
              </a:rPr>
              <a:t> </a:t>
            </a:r>
            <a:r>
              <a:rPr sz="1600" b="1" u="heavy" spc="-5" dirty="0">
                <a:uFill>
                  <a:solidFill>
                    <a:srgbClr val="000000"/>
                  </a:solidFill>
                </a:uFill>
                <a:latin typeface="Arial"/>
                <a:cs typeface="Arial"/>
              </a:rPr>
              <a:t>Cache</a:t>
            </a:r>
            <a:endParaRPr sz="1600" dirty="0">
              <a:latin typeface="Arial"/>
              <a:cs typeface="Arial"/>
            </a:endParaRPr>
          </a:p>
          <a:p>
            <a:pPr marL="12700" marR="579755">
              <a:lnSpc>
                <a:spcPct val="100000"/>
              </a:lnSpc>
              <a:spcBef>
                <a:spcPts val="960"/>
              </a:spcBef>
            </a:pPr>
            <a:r>
              <a:rPr sz="1600" spc="-5" dirty="0">
                <a:latin typeface="Arial"/>
                <a:cs typeface="Arial"/>
              </a:rPr>
              <a:t>Fully </a:t>
            </a:r>
            <a:r>
              <a:rPr sz="1600" dirty="0">
                <a:latin typeface="Arial"/>
                <a:cs typeface="Arial"/>
              </a:rPr>
              <a:t> </a:t>
            </a:r>
            <a:r>
              <a:rPr sz="1600" b="1" spc="-5" dirty="0">
                <a:solidFill>
                  <a:srgbClr val="7030A0"/>
                </a:solidFill>
                <a:latin typeface="Arial"/>
                <a:cs typeface="Arial"/>
              </a:rPr>
              <a:t>Direct</a:t>
            </a:r>
            <a:endParaRPr sz="1600" b="1" dirty="0">
              <a:solidFill>
                <a:srgbClr val="7030A0"/>
              </a:solidFill>
              <a:latin typeface="Arial"/>
              <a:cs typeface="Arial"/>
            </a:endParaRPr>
          </a:p>
          <a:p>
            <a:pPr marL="12700">
              <a:lnSpc>
                <a:spcPct val="100000"/>
              </a:lnSpc>
            </a:pPr>
            <a:r>
              <a:rPr sz="1600" spc="-5" dirty="0">
                <a:latin typeface="Arial"/>
                <a:cs typeface="Arial"/>
              </a:rPr>
              <a:t>Set-Assoc.</a:t>
            </a:r>
            <a:endParaRPr sz="1600" dirty="0">
              <a:latin typeface="Arial"/>
              <a:cs typeface="Arial"/>
            </a:endParaRPr>
          </a:p>
        </p:txBody>
      </p:sp>
      <p:sp>
        <p:nvSpPr>
          <p:cNvPr id="116" name="object 116"/>
          <p:cNvSpPr txBox="1"/>
          <p:nvPr/>
        </p:nvSpPr>
        <p:spPr>
          <a:xfrm>
            <a:off x="8376031" y="3594861"/>
            <a:ext cx="51054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MMU</a:t>
            </a:r>
            <a:endParaRPr sz="1600">
              <a:latin typeface="Arial"/>
              <a:cs typeface="Arial"/>
            </a:endParaRPr>
          </a:p>
        </p:txBody>
      </p:sp>
      <p:grpSp>
        <p:nvGrpSpPr>
          <p:cNvPr id="117" name="object 117"/>
          <p:cNvGrpSpPr/>
          <p:nvPr/>
        </p:nvGrpSpPr>
        <p:grpSpPr>
          <a:xfrm>
            <a:off x="8177783" y="3953281"/>
            <a:ext cx="954405" cy="528955"/>
            <a:chOff x="8177783" y="3953281"/>
            <a:chExt cx="954405" cy="528955"/>
          </a:xfrm>
        </p:grpSpPr>
        <p:pic>
          <p:nvPicPr>
            <p:cNvPr id="118" name="object 118"/>
            <p:cNvPicPr/>
            <p:nvPr/>
          </p:nvPicPr>
          <p:blipFill>
            <a:blip r:embed="rId4" cstate="print"/>
            <a:stretch>
              <a:fillRect/>
            </a:stretch>
          </p:blipFill>
          <p:spPr>
            <a:xfrm>
              <a:off x="8199119" y="3979164"/>
              <a:ext cx="912863" cy="416051"/>
            </a:xfrm>
            <a:prstGeom prst="rect">
              <a:avLst/>
            </a:prstGeom>
          </p:spPr>
        </p:pic>
        <p:pic>
          <p:nvPicPr>
            <p:cNvPr id="119" name="object 119"/>
            <p:cNvPicPr/>
            <p:nvPr/>
          </p:nvPicPr>
          <p:blipFill>
            <a:blip r:embed="rId5" cstate="print"/>
            <a:stretch>
              <a:fillRect/>
            </a:stretch>
          </p:blipFill>
          <p:spPr>
            <a:xfrm>
              <a:off x="8177783" y="3953281"/>
              <a:ext cx="954036" cy="528802"/>
            </a:xfrm>
            <a:prstGeom prst="rect">
              <a:avLst/>
            </a:prstGeom>
          </p:spPr>
        </p:pic>
      </p:grpSp>
      <p:grpSp>
        <p:nvGrpSpPr>
          <p:cNvPr id="120" name="object 120"/>
          <p:cNvGrpSpPr/>
          <p:nvPr/>
        </p:nvGrpSpPr>
        <p:grpSpPr>
          <a:xfrm>
            <a:off x="8224837" y="4004881"/>
            <a:ext cx="811530" cy="314325"/>
            <a:chOff x="8224837" y="4004881"/>
            <a:chExt cx="811530" cy="314325"/>
          </a:xfrm>
        </p:grpSpPr>
        <p:sp>
          <p:nvSpPr>
            <p:cNvPr id="121" name="object 121"/>
            <p:cNvSpPr/>
            <p:nvPr/>
          </p:nvSpPr>
          <p:spPr>
            <a:xfrm>
              <a:off x="8229600" y="4009644"/>
              <a:ext cx="802005" cy="304800"/>
            </a:xfrm>
            <a:custGeom>
              <a:avLst/>
              <a:gdLst/>
              <a:ahLst/>
              <a:cxnLst/>
              <a:rect l="l" t="t" r="r" b="b"/>
              <a:pathLst>
                <a:path w="802004" h="304800">
                  <a:moveTo>
                    <a:pt x="801624" y="0"/>
                  </a:moveTo>
                  <a:lnTo>
                    <a:pt x="0" y="0"/>
                  </a:lnTo>
                  <a:lnTo>
                    <a:pt x="0" y="304799"/>
                  </a:lnTo>
                  <a:lnTo>
                    <a:pt x="801624" y="304799"/>
                  </a:lnTo>
                  <a:lnTo>
                    <a:pt x="801624" y="0"/>
                  </a:lnTo>
                  <a:close/>
                </a:path>
              </a:pathLst>
            </a:custGeom>
            <a:solidFill>
              <a:srgbClr val="FFFFFF"/>
            </a:solidFill>
          </p:spPr>
          <p:txBody>
            <a:bodyPr wrap="square" lIns="0" tIns="0" rIns="0" bIns="0" rtlCol="0"/>
            <a:lstStyle/>
            <a:p>
              <a:endParaRPr/>
            </a:p>
          </p:txBody>
        </p:sp>
        <p:sp>
          <p:nvSpPr>
            <p:cNvPr id="122" name="object 122"/>
            <p:cNvSpPr/>
            <p:nvPr/>
          </p:nvSpPr>
          <p:spPr>
            <a:xfrm>
              <a:off x="8229600" y="4009644"/>
              <a:ext cx="802005" cy="304800"/>
            </a:xfrm>
            <a:custGeom>
              <a:avLst/>
              <a:gdLst/>
              <a:ahLst/>
              <a:cxnLst/>
              <a:rect l="l" t="t" r="r" b="b"/>
              <a:pathLst>
                <a:path w="802004" h="304800">
                  <a:moveTo>
                    <a:pt x="0" y="304799"/>
                  </a:moveTo>
                  <a:lnTo>
                    <a:pt x="801624" y="304799"/>
                  </a:lnTo>
                  <a:lnTo>
                    <a:pt x="801624" y="0"/>
                  </a:lnTo>
                  <a:lnTo>
                    <a:pt x="0" y="0"/>
                  </a:lnTo>
                  <a:lnTo>
                    <a:pt x="0" y="304799"/>
                  </a:lnTo>
                  <a:close/>
                </a:path>
              </a:pathLst>
            </a:custGeom>
            <a:ln w="9143">
              <a:solidFill>
                <a:srgbClr val="000000"/>
              </a:solidFill>
            </a:ln>
          </p:spPr>
          <p:txBody>
            <a:bodyPr wrap="square" lIns="0" tIns="0" rIns="0" bIns="0" rtlCol="0"/>
            <a:lstStyle/>
            <a:p>
              <a:endParaRPr/>
            </a:p>
          </p:txBody>
        </p:sp>
      </p:grpSp>
      <p:sp>
        <p:nvSpPr>
          <p:cNvPr id="123" name="object 123"/>
          <p:cNvSpPr txBox="1"/>
          <p:nvPr/>
        </p:nvSpPr>
        <p:spPr>
          <a:xfrm>
            <a:off x="8315070" y="4024122"/>
            <a:ext cx="63373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Cache</a:t>
            </a:r>
            <a:endParaRPr sz="1600">
              <a:latin typeface="Arial"/>
              <a:cs typeface="Arial"/>
            </a:endParaRPr>
          </a:p>
        </p:txBody>
      </p:sp>
      <p:grpSp>
        <p:nvGrpSpPr>
          <p:cNvPr id="124" name="object 124"/>
          <p:cNvGrpSpPr/>
          <p:nvPr/>
        </p:nvGrpSpPr>
        <p:grpSpPr>
          <a:xfrm>
            <a:off x="472440" y="4267961"/>
            <a:ext cx="6277610" cy="2590165"/>
            <a:chOff x="472440" y="4267961"/>
            <a:chExt cx="6277610" cy="2590165"/>
          </a:xfrm>
        </p:grpSpPr>
        <p:sp>
          <p:nvSpPr>
            <p:cNvPr id="125" name="object 125"/>
            <p:cNvSpPr/>
            <p:nvPr/>
          </p:nvSpPr>
          <p:spPr>
            <a:xfrm>
              <a:off x="5967984" y="4267961"/>
              <a:ext cx="782320" cy="1000125"/>
            </a:xfrm>
            <a:custGeom>
              <a:avLst/>
              <a:gdLst/>
              <a:ahLst/>
              <a:cxnLst/>
              <a:rect l="l" t="t" r="r" b="b"/>
              <a:pathLst>
                <a:path w="782320" h="1000125">
                  <a:moveTo>
                    <a:pt x="723899" y="913257"/>
                  </a:moveTo>
                  <a:lnTo>
                    <a:pt x="694943" y="913257"/>
                  </a:lnTo>
                  <a:lnTo>
                    <a:pt x="738377" y="1000125"/>
                  </a:lnTo>
                  <a:lnTo>
                    <a:pt x="774572" y="927735"/>
                  </a:lnTo>
                  <a:lnTo>
                    <a:pt x="723899" y="927735"/>
                  </a:lnTo>
                  <a:lnTo>
                    <a:pt x="723899" y="913257"/>
                  </a:lnTo>
                  <a:close/>
                </a:path>
                <a:path w="782320" h="1000125">
                  <a:moveTo>
                    <a:pt x="723899" y="499999"/>
                  </a:moveTo>
                  <a:lnTo>
                    <a:pt x="723899" y="927735"/>
                  </a:lnTo>
                  <a:lnTo>
                    <a:pt x="752856" y="927735"/>
                  </a:lnTo>
                  <a:lnTo>
                    <a:pt x="752856" y="514476"/>
                  </a:lnTo>
                  <a:lnTo>
                    <a:pt x="738377" y="514476"/>
                  </a:lnTo>
                  <a:lnTo>
                    <a:pt x="723899" y="499999"/>
                  </a:lnTo>
                  <a:close/>
                </a:path>
                <a:path w="782320" h="1000125">
                  <a:moveTo>
                    <a:pt x="781812" y="913257"/>
                  </a:moveTo>
                  <a:lnTo>
                    <a:pt x="752856" y="913257"/>
                  </a:lnTo>
                  <a:lnTo>
                    <a:pt x="752856" y="927735"/>
                  </a:lnTo>
                  <a:lnTo>
                    <a:pt x="774572" y="927735"/>
                  </a:lnTo>
                  <a:lnTo>
                    <a:pt x="781812" y="913257"/>
                  </a:lnTo>
                  <a:close/>
                </a:path>
                <a:path w="782320" h="1000125">
                  <a:moveTo>
                    <a:pt x="28955" y="0"/>
                  </a:moveTo>
                  <a:lnTo>
                    <a:pt x="0" y="0"/>
                  </a:lnTo>
                  <a:lnTo>
                    <a:pt x="0" y="508000"/>
                  </a:lnTo>
                  <a:lnTo>
                    <a:pt x="6476" y="514476"/>
                  </a:lnTo>
                  <a:lnTo>
                    <a:pt x="723899" y="514476"/>
                  </a:lnTo>
                  <a:lnTo>
                    <a:pt x="723899" y="499999"/>
                  </a:lnTo>
                  <a:lnTo>
                    <a:pt x="28955" y="499999"/>
                  </a:lnTo>
                  <a:lnTo>
                    <a:pt x="14477" y="485520"/>
                  </a:lnTo>
                  <a:lnTo>
                    <a:pt x="28955" y="485520"/>
                  </a:lnTo>
                  <a:lnTo>
                    <a:pt x="28955" y="0"/>
                  </a:lnTo>
                  <a:close/>
                </a:path>
                <a:path w="782320" h="1000125">
                  <a:moveTo>
                    <a:pt x="746379" y="485520"/>
                  </a:moveTo>
                  <a:lnTo>
                    <a:pt x="28955" y="485520"/>
                  </a:lnTo>
                  <a:lnTo>
                    <a:pt x="28955" y="499999"/>
                  </a:lnTo>
                  <a:lnTo>
                    <a:pt x="723899" y="499999"/>
                  </a:lnTo>
                  <a:lnTo>
                    <a:pt x="738377" y="514476"/>
                  </a:lnTo>
                  <a:lnTo>
                    <a:pt x="752856" y="514476"/>
                  </a:lnTo>
                  <a:lnTo>
                    <a:pt x="752856" y="492125"/>
                  </a:lnTo>
                  <a:lnTo>
                    <a:pt x="746379" y="485520"/>
                  </a:lnTo>
                  <a:close/>
                </a:path>
                <a:path w="782320" h="1000125">
                  <a:moveTo>
                    <a:pt x="28955" y="485520"/>
                  </a:moveTo>
                  <a:lnTo>
                    <a:pt x="14477" y="485520"/>
                  </a:lnTo>
                  <a:lnTo>
                    <a:pt x="28955" y="499999"/>
                  </a:lnTo>
                  <a:lnTo>
                    <a:pt x="28955" y="485520"/>
                  </a:lnTo>
                  <a:close/>
                </a:path>
              </a:pathLst>
            </a:custGeom>
            <a:solidFill>
              <a:srgbClr val="000000"/>
            </a:solidFill>
          </p:spPr>
          <p:txBody>
            <a:bodyPr wrap="square" lIns="0" tIns="0" rIns="0" bIns="0" rtlCol="0"/>
            <a:lstStyle/>
            <a:p>
              <a:endParaRPr/>
            </a:p>
          </p:txBody>
        </p:sp>
        <p:pic>
          <p:nvPicPr>
            <p:cNvPr id="126" name="object 126"/>
            <p:cNvPicPr/>
            <p:nvPr/>
          </p:nvPicPr>
          <p:blipFill>
            <a:blip r:embed="rId6" cstate="print"/>
            <a:stretch>
              <a:fillRect/>
            </a:stretch>
          </p:blipFill>
          <p:spPr>
            <a:xfrm>
              <a:off x="472440" y="6161528"/>
              <a:ext cx="5757672" cy="696469"/>
            </a:xfrm>
            <a:prstGeom prst="rect">
              <a:avLst/>
            </a:prstGeom>
          </p:spPr>
        </p:pic>
        <p:pic>
          <p:nvPicPr>
            <p:cNvPr id="127" name="object 127"/>
            <p:cNvPicPr/>
            <p:nvPr/>
          </p:nvPicPr>
          <p:blipFill>
            <a:blip r:embed="rId7" cstate="print"/>
            <a:stretch>
              <a:fillRect/>
            </a:stretch>
          </p:blipFill>
          <p:spPr>
            <a:xfrm>
              <a:off x="614172" y="6164584"/>
              <a:ext cx="5516880" cy="693412"/>
            </a:xfrm>
            <a:prstGeom prst="rect">
              <a:avLst/>
            </a:prstGeom>
          </p:spPr>
        </p:pic>
      </p:grpSp>
      <p:sp>
        <p:nvSpPr>
          <p:cNvPr id="128" name="object 128"/>
          <p:cNvSpPr txBox="1"/>
          <p:nvPr/>
        </p:nvSpPr>
        <p:spPr>
          <a:xfrm>
            <a:off x="534162" y="6203440"/>
            <a:ext cx="5638800" cy="597535"/>
          </a:xfrm>
          <a:prstGeom prst="rect">
            <a:avLst/>
          </a:prstGeom>
          <a:solidFill>
            <a:srgbClr val="FFFFCC"/>
          </a:solidFill>
          <a:ln w="38100">
            <a:solidFill>
              <a:srgbClr val="990000"/>
            </a:solidFill>
          </a:ln>
        </p:spPr>
        <p:txBody>
          <a:bodyPr vert="horz" wrap="square" lIns="0" tIns="33020" rIns="0" bIns="0" rtlCol="0">
            <a:spAutoFit/>
          </a:bodyPr>
          <a:lstStyle/>
          <a:p>
            <a:pPr marL="568325" marR="243204" indent="-323215">
              <a:lnSpc>
                <a:spcPct val="100000"/>
              </a:lnSpc>
              <a:spcBef>
                <a:spcPts val="260"/>
              </a:spcBef>
            </a:pPr>
            <a:r>
              <a:rPr lang="zh-CN" altLang="en-US" dirty="0">
                <a:latin typeface="微软雅黑" panose="020B0503020204020204" pitchFamily="34" charset="-122"/>
                <a:ea typeface="微软雅黑" panose="020B0503020204020204" pitchFamily="34" charset="-122"/>
              </a:rPr>
              <a:t>如果数据缓存以物理地址标识，那么我们必须先转换 </a:t>
            </a:r>
            <a:r>
              <a:rPr lang="en-US" altLang="zh-CN" dirty="0">
                <a:latin typeface="微软雅黑" panose="020B0503020204020204" pitchFamily="34" charset="-122"/>
                <a:ea typeface="微软雅黑" panose="020B0503020204020204" pitchFamily="34" charset="-122"/>
              </a:rPr>
              <a:t>VA</a:t>
            </a:r>
            <a:r>
              <a:rPr lang="zh-CN" altLang="en-US" dirty="0">
                <a:latin typeface="微软雅黑" panose="020B0503020204020204" pitchFamily="34" charset="-122"/>
                <a:ea typeface="微软雅黑" panose="020B0503020204020204" pitchFamily="34" charset="-122"/>
              </a:rPr>
              <a:t>，然后才能访问数据缓存。</a:t>
            </a:r>
            <a:endParaRPr sz="1600" dirty="0">
              <a:latin typeface="微软雅黑" panose="020B0503020204020204" pitchFamily="34" charset="-122"/>
              <a:ea typeface="微软雅黑" panose="020B0503020204020204" pitchFamily="34" charset="-122"/>
              <a:cs typeface="Calibri"/>
            </a:endParaRPr>
          </a:p>
        </p:txBody>
      </p:sp>
      <p:grpSp>
        <p:nvGrpSpPr>
          <p:cNvPr id="129" name="object 129"/>
          <p:cNvGrpSpPr/>
          <p:nvPr/>
        </p:nvGrpSpPr>
        <p:grpSpPr>
          <a:xfrm>
            <a:off x="7149035" y="2325539"/>
            <a:ext cx="1701164" cy="943610"/>
            <a:chOff x="7149035" y="2325539"/>
            <a:chExt cx="1701164" cy="943610"/>
          </a:xfrm>
        </p:grpSpPr>
        <p:pic>
          <p:nvPicPr>
            <p:cNvPr id="130" name="object 130"/>
            <p:cNvPicPr/>
            <p:nvPr/>
          </p:nvPicPr>
          <p:blipFill>
            <a:blip r:embed="rId8" cstate="print"/>
            <a:stretch>
              <a:fillRect/>
            </a:stretch>
          </p:blipFill>
          <p:spPr>
            <a:xfrm>
              <a:off x="7149035" y="2325539"/>
              <a:ext cx="1700880" cy="943512"/>
            </a:xfrm>
            <a:prstGeom prst="rect">
              <a:avLst/>
            </a:prstGeom>
          </p:spPr>
        </p:pic>
        <p:pic>
          <p:nvPicPr>
            <p:cNvPr id="131" name="object 131"/>
            <p:cNvPicPr/>
            <p:nvPr/>
          </p:nvPicPr>
          <p:blipFill>
            <a:blip r:embed="rId9" cstate="print"/>
            <a:stretch>
              <a:fillRect/>
            </a:stretch>
          </p:blipFill>
          <p:spPr>
            <a:xfrm>
              <a:off x="7158228" y="2336304"/>
              <a:ext cx="1466087" cy="766559"/>
            </a:xfrm>
            <a:prstGeom prst="rect">
              <a:avLst/>
            </a:prstGeom>
          </p:spPr>
        </p:pic>
      </p:grpSp>
      <p:sp>
        <p:nvSpPr>
          <p:cNvPr id="132" name="object 132"/>
          <p:cNvSpPr txBox="1"/>
          <p:nvPr/>
        </p:nvSpPr>
        <p:spPr>
          <a:xfrm>
            <a:off x="7201661" y="2358389"/>
            <a:ext cx="1600200" cy="775212"/>
          </a:xfrm>
          <a:prstGeom prst="rect">
            <a:avLst/>
          </a:prstGeom>
          <a:solidFill>
            <a:srgbClr val="FFFFCC"/>
          </a:solidFill>
          <a:ln w="38100">
            <a:solidFill>
              <a:srgbClr val="990000"/>
            </a:solidFill>
          </a:ln>
        </p:spPr>
        <p:txBody>
          <a:bodyPr vert="horz" wrap="square" lIns="0" tIns="36195" rIns="0" bIns="0" rtlCol="0">
            <a:spAutoFit/>
          </a:bodyPr>
          <a:lstStyle/>
          <a:p>
            <a:pPr marL="91440" marR="324485" algn="just">
              <a:lnSpc>
                <a:spcPct val="100000"/>
              </a:lnSpc>
              <a:spcBef>
                <a:spcPts val="285"/>
              </a:spcBef>
            </a:pPr>
            <a:r>
              <a:rPr sz="1200" spc="-5" dirty="0">
                <a:latin typeface="微软雅黑" panose="020B0503020204020204" pitchFamily="34" charset="-122"/>
                <a:ea typeface="微软雅黑" panose="020B0503020204020204" pitchFamily="34" charset="-122"/>
                <a:cs typeface="Calibri"/>
              </a:rPr>
              <a:t>TLB </a:t>
            </a:r>
            <a:r>
              <a:rPr lang="zh-CN" altLang="en-US" sz="1200" dirty="0">
                <a:latin typeface="微软雅黑" panose="020B0503020204020204" pitchFamily="34" charset="-122"/>
                <a:ea typeface="微软雅黑" panose="020B0503020204020204" pitchFamily="34" charset="-122"/>
                <a:cs typeface="Calibri"/>
              </a:rPr>
              <a:t>快表只有</a:t>
            </a:r>
            <a:r>
              <a:rPr lang="en-US" altLang="zh-CN" sz="1200" dirty="0">
                <a:latin typeface="微软雅黑" panose="020B0503020204020204" pitchFamily="34" charset="-122"/>
                <a:ea typeface="微软雅黑" panose="020B0503020204020204" pitchFamily="34" charset="-122"/>
                <a:cs typeface="Calibri"/>
              </a:rPr>
              <a:t>4</a:t>
            </a:r>
            <a:r>
              <a:rPr lang="zh-CN" altLang="en-US" sz="1200" dirty="0">
                <a:latin typeface="微软雅黑" panose="020B0503020204020204" pitchFamily="34" charset="-122"/>
                <a:ea typeface="微软雅黑" panose="020B0503020204020204" pitchFamily="34" charset="-122"/>
                <a:cs typeface="Calibri"/>
              </a:rPr>
              <a:t>个条目，所以采用全相联，需要存</a:t>
            </a:r>
            <a:r>
              <a:rPr sz="1200" spc="-45" dirty="0">
                <a:latin typeface="微软雅黑" panose="020B0503020204020204" pitchFamily="34" charset="-122"/>
                <a:ea typeface="微软雅黑" panose="020B0503020204020204" pitchFamily="34" charset="-122"/>
                <a:cs typeface="Calibri"/>
              </a:rPr>
              <a:t> </a:t>
            </a:r>
            <a:r>
              <a:rPr sz="1200" spc="-5" dirty="0">
                <a:latin typeface="微软雅黑" panose="020B0503020204020204" pitchFamily="34" charset="-122"/>
                <a:ea typeface="微软雅黑" panose="020B0503020204020204" pitchFamily="34" charset="-122"/>
                <a:cs typeface="Calibri"/>
              </a:rPr>
              <a:t>tags.</a:t>
            </a:r>
            <a:endParaRPr sz="1200" dirty="0">
              <a:latin typeface="微软雅黑" panose="020B0503020204020204" pitchFamily="34" charset="-122"/>
              <a:ea typeface="微软雅黑" panose="020B0503020204020204" pitchFamily="34" charset="-122"/>
              <a:cs typeface="Calibri"/>
            </a:endParaRPr>
          </a:p>
        </p:txBody>
      </p:sp>
      <p:sp>
        <p:nvSpPr>
          <p:cNvPr id="2" name="矩形 1">
            <a:extLst>
              <a:ext uri="{FF2B5EF4-FFF2-40B4-BE49-F238E27FC236}">
                <a16:creationId xmlns:a16="http://schemas.microsoft.com/office/drawing/2014/main" id="{AEC26183-6AA6-42FE-A611-82EBC19641E9}"/>
              </a:ext>
            </a:extLst>
          </p:cNvPr>
          <p:cNvSpPr/>
          <p:nvPr/>
        </p:nvSpPr>
        <p:spPr>
          <a:xfrm>
            <a:off x="1138397" y="362437"/>
            <a:ext cx="6816290" cy="584775"/>
          </a:xfrm>
          <a:prstGeom prst="rect">
            <a:avLst/>
          </a:prstGeom>
        </p:spPr>
        <p:txBody>
          <a:bodyPr wrap="none">
            <a:sp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快表与数据缓存 </a:t>
            </a:r>
            <a:r>
              <a:rPr lang="en-US" altLang="zh-CN" sz="3200" b="1" dirty="0">
                <a:solidFill>
                  <a:srgbClr val="C00000"/>
                </a:solidFill>
                <a:latin typeface="微软雅黑" panose="020B0503020204020204" pitchFamily="34" charset="-122"/>
                <a:ea typeface="微软雅黑" panose="020B0503020204020204" pitchFamily="34" charset="-122"/>
              </a:rPr>
              <a:t>TLB + Data Cache</a:t>
            </a:r>
            <a:endParaRPr lang="zh-CN" altLang="en-US" sz="32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566927" y="1029362"/>
            <a:ext cx="8397240" cy="2614305"/>
          </a:xfrm>
          <a:prstGeom prst="rect">
            <a:avLst/>
          </a:prstGeom>
        </p:spPr>
        <p:txBody>
          <a:bodyPr vert="horz" wrap="square" lIns="0" tIns="90170" rIns="0" bIns="0" rtlCol="0">
            <a:spAutoFit/>
          </a:bodyPr>
          <a:lstStyle/>
          <a:p>
            <a:pPr marL="355600" indent="-343535">
              <a:lnSpc>
                <a:spcPct val="150000"/>
              </a:lnSpc>
              <a:spcBef>
                <a:spcPts val="710"/>
              </a:spcBef>
              <a:buFont typeface="Arial"/>
              <a:buChar char="•"/>
              <a:tabLst>
                <a:tab pos="355600" algn="l"/>
                <a:tab pos="356235" algn="l"/>
              </a:tabLst>
            </a:pPr>
            <a:r>
              <a:rPr sz="2000" spc="-15" dirty="0">
                <a:latin typeface="微软雅黑" panose="020B0503020204020204" pitchFamily="34" charset="-122"/>
                <a:ea typeface="微软雅黑" panose="020B0503020204020204" pitchFamily="34" charset="-122"/>
                <a:cs typeface="Calibri"/>
              </a:rPr>
              <a:t>Data</a:t>
            </a:r>
            <a:r>
              <a:rPr sz="2000" spc="-50" dirty="0">
                <a:latin typeface="微软雅黑" panose="020B0503020204020204" pitchFamily="34" charset="-122"/>
                <a:ea typeface="微软雅黑" panose="020B0503020204020204" pitchFamily="34" charset="-122"/>
                <a:cs typeface="Calibri"/>
              </a:rPr>
              <a:t> </a:t>
            </a:r>
            <a:r>
              <a:rPr sz="2000" spc="-5" dirty="0">
                <a:latin typeface="微软雅黑" panose="020B0503020204020204" pitchFamily="34" charset="-122"/>
                <a:ea typeface="微软雅黑" panose="020B0503020204020204" pitchFamily="34" charset="-122"/>
                <a:cs typeface="Calibri"/>
              </a:rPr>
              <a:t>cache</a:t>
            </a:r>
            <a:endParaRPr sz="2000" dirty="0">
              <a:latin typeface="微软雅黑" panose="020B0503020204020204" pitchFamily="34" charset="-122"/>
              <a:ea typeface="微软雅黑" panose="020B0503020204020204" pitchFamily="34" charset="-122"/>
              <a:cs typeface="Calibri"/>
            </a:endParaRPr>
          </a:p>
          <a:p>
            <a:pPr marL="756285" lvl="1" indent="-287020">
              <a:lnSpc>
                <a:spcPct val="150000"/>
              </a:lnSpc>
              <a:spcBef>
                <a:spcPts val="509"/>
              </a:spcBef>
              <a:buFont typeface="Arial"/>
              <a:buChar char="–"/>
              <a:tabLst>
                <a:tab pos="756285" algn="l"/>
                <a:tab pos="756920" algn="l"/>
              </a:tabLst>
            </a:pPr>
            <a:r>
              <a:rPr sz="2000" dirty="0">
                <a:latin typeface="微软雅黑" panose="020B0503020204020204" pitchFamily="34" charset="-122"/>
                <a:ea typeface="微软雅黑" panose="020B0503020204020204" pitchFamily="34" charset="-122"/>
                <a:cs typeface="Calibri"/>
              </a:rPr>
              <a:t>1 </a:t>
            </a:r>
            <a:r>
              <a:rPr sz="2000" spc="-10" dirty="0">
                <a:latin typeface="微软雅黑" panose="020B0503020204020204" pitchFamily="34" charset="-122"/>
                <a:ea typeface="微软雅黑" panose="020B0503020204020204" pitchFamily="34" charset="-122"/>
                <a:cs typeface="Calibri"/>
              </a:rPr>
              <a:t>tag</a:t>
            </a:r>
            <a:r>
              <a:rPr sz="2000" spc="5" dirty="0">
                <a:latin typeface="微软雅黑" panose="020B0503020204020204" pitchFamily="34" charset="-122"/>
                <a:ea typeface="微软雅黑" panose="020B0503020204020204" pitchFamily="34" charset="-122"/>
                <a:cs typeface="Calibri"/>
              </a:rPr>
              <a:t> </a:t>
            </a:r>
            <a:r>
              <a:rPr sz="2000" spc="-10" dirty="0">
                <a:latin typeface="微软雅黑" panose="020B0503020204020204" pitchFamily="34" charset="-122"/>
                <a:ea typeface="微软雅黑" panose="020B0503020204020204" pitchFamily="34" charset="-122"/>
                <a:cs typeface="Calibri"/>
              </a:rPr>
              <a:t>(</a:t>
            </a:r>
            <a:r>
              <a:rPr lang="en-US" sz="2000" spc="-10" dirty="0">
                <a:latin typeface="微软雅黑" panose="020B0503020204020204" pitchFamily="34" charset="-122"/>
                <a:ea typeface="微软雅黑" panose="020B0503020204020204" pitchFamily="34" charset="-122"/>
                <a:cs typeface="Calibri"/>
              </a:rPr>
              <a:t>block</a:t>
            </a:r>
            <a:r>
              <a:rPr lang="zh-CN" altLang="en-US" sz="2000" spc="-5" dirty="0">
                <a:latin typeface="微软雅黑" panose="020B0503020204020204" pitchFamily="34" charset="-122"/>
                <a:ea typeface="微软雅黑" panose="020B0503020204020204" pitchFamily="34" charset="-122"/>
                <a:cs typeface="Calibri"/>
              </a:rPr>
              <a:t>辨识块</a:t>
            </a:r>
            <a:r>
              <a:rPr sz="2000" spc="-5" dirty="0">
                <a:latin typeface="微软雅黑" panose="020B0503020204020204" pitchFamily="34" charset="-122"/>
                <a:ea typeface="微软雅黑" panose="020B0503020204020204" pitchFamily="34" charset="-122"/>
                <a:cs typeface="Calibri"/>
              </a:rPr>
              <a:t>)</a:t>
            </a:r>
            <a:r>
              <a:rPr sz="2000" spc="5" dirty="0">
                <a:latin typeface="微软雅黑" panose="020B0503020204020204" pitchFamily="34" charset="-122"/>
                <a:ea typeface="微软雅黑" panose="020B0503020204020204" pitchFamily="34" charset="-122"/>
                <a:cs typeface="Calibri"/>
              </a:rPr>
              <a:t> </a:t>
            </a:r>
            <a:r>
              <a:rPr lang="zh-CN" altLang="en-US" sz="2000" spc="-5" dirty="0">
                <a:latin typeface="微软雅黑" panose="020B0503020204020204" pitchFamily="34" charset="-122"/>
                <a:ea typeface="微软雅黑" panose="020B0503020204020204" pitchFamily="34" charset="-122"/>
                <a:cs typeface="Calibri"/>
              </a:rPr>
              <a:t>对应多个字节</a:t>
            </a:r>
            <a:r>
              <a:rPr sz="2000" dirty="0">
                <a:latin typeface="微软雅黑" panose="020B0503020204020204" pitchFamily="34" charset="-122"/>
                <a:ea typeface="微软雅黑" panose="020B0503020204020204" pitchFamily="34" charset="-122"/>
                <a:cs typeface="Calibri"/>
              </a:rPr>
              <a:t>(16-64</a:t>
            </a:r>
            <a:r>
              <a:rPr sz="2000" spc="-20" dirty="0">
                <a:latin typeface="微软雅黑" panose="020B0503020204020204" pitchFamily="34" charset="-122"/>
                <a:ea typeface="微软雅黑" panose="020B0503020204020204" pitchFamily="34" charset="-122"/>
                <a:cs typeface="Calibri"/>
              </a:rPr>
              <a:t> </a:t>
            </a:r>
            <a:r>
              <a:rPr sz="2000" spc="-5" dirty="0">
                <a:latin typeface="微软雅黑" panose="020B0503020204020204" pitchFamily="34" charset="-122"/>
                <a:ea typeface="微软雅黑" panose="020B0503020204020204" pitchFamily="34" charset="-122"/>
                <a:cs typeface="Calibri"/>
              </a:rPr>
              <a:t>bytes)</a:t>
            </a:r>
            <a:endParaRPr sz="2000" dirty="0">
              <a:latin typeface="微软雅黑" panose="020B0503020204020204" pitchFamily="34" charset="-122"/>
              <a:ea typeface="微软雅黑" panose="020B0503020204020204" pitchFamily="34" charset="-122"/>
              <a:cs typeface="Calibri"/>
            </a:endParaRPr>
          </a:p>
          <a:p>
            <a:pPr marL="355600" indent="-343535">
              <a:lnSpc>
                <a:spcPct val="150000"/>
              </a:lnSpc>
              <a:spcBef>
                <a:spcPts val="545"/>
              </a:spcBef>
              <a:buFont typeface="Arial"/>
              <a:buChar char="•"/>
              <a:tabLst>
                <a:tab pos="355600" algn="l"/>
                <a:tab pos="356235" algn="l"/>
              </a:tabLst>
            </a:pPr>
            <a:r>
              <a:rPr sz="2000" spc="-5" dirty="0">
                <a:latin typeface="微软雅黑" panose="020B0503020204020204" pitchFamily="34" charset="-122"/>
                <a:ea typeface="微软雅黑" panose="020B0503020204020204" pitchFamily="34" charset="-122"/>
                <a:cs typeface="Calibri"/>
              </a:rPr>
              <a:t>TLB</a:t>
            </a:r>
            <a:endParaRPr sz="2000" dirty="0">
              <a:latin typeface="微软雅黑" panose="020B0503020204020204" pitchFamily="34" charset="-122"/>
              <a:ea typeface="微软雅黑" panose="020B0503020204020204" pitchFamily="34" charset="-122"/>
              <a:cs typeface="Calibri"/>
            </a:endParaRPr>
          </a:p>
          <a:p>
            <a:pPr marL="756285" lvl="1" indent="-287020">
              <a:lnSpc>
                <a:spcPct val="150000"/>
              </a:lnSpc>
              <a:spcBef>
                <a:spcPts val="509"/>
              </a:spcBef>
              <a:buFont typeface="Arial"/>
              <a:buChar char="–"/>
              <a:tabLst>
                <a:tab pos="756285" algn="l"/>
                <a:tab pos="756920" algn="l"/>
              </a:tabLst>
            </a:pPr>
            <a:r>
              <a:rPr sz="2000" dirty="0">
                <a:latin typeface="微软雅黑" panose="020B0503020204020204" pitchFamily="34" charset="-122"/>
                <a:ea typeface="微软雅黑" panose="020B0503020204020204" pitchFamily="34" charset="-122"/>
                <a:cs typeface="Calibri"/>
              </a:rPr>
              <a:t>1 </a:t>
            </a:r>
            <a:r>
              <a:rPr sz="2000" spc="-10" dirty="0">
                <a:latin typeface="微软雅黑" panose="020B0503020204020204" pitchFamily="34" charset="-122"/>
                <a:ea typeface="微软雅黑" panose="020B0503020204020204" pitchFamily="34" charset="-122"/>
                <a:cs typeface="Calibri"/>
              </a:rPr>
              <a:t>tag</a:t>
            </a:r>
            <a:r>
              <a:rPr sz="2000" spc="5" dirty="0">
                <a:latin typeface="微软雅黑" panose="020B0503020204020204" pitchFamily="34" charset="-122"/>
                <a:ea typeface="微软雅黑" panose="020B0503020204020204" pitchFamily="34" charset="-122"/>
                <a:cs typeface="Calibri"/>
              </a:rPr>
              <a:t> </a:t>
            </a:r>
            <a:r>
              <a:rPr sz="2000" spc="-5" dirty="0">
                <a:latin typeface="微软雅黑" panose="020B0503020204020204" pitchFamily="34" charset="-122"/>
                <a:ea typeface="微软雅黑" panose="020B0503020204020204" pitchFamily="34" charset="-122"/>
                <a:cs typeface="Calibri"/>
              </a:rPr>
              <a:t>(VPN</a:t>
            </a:r>
            <a:r>
              <a:rPr lang="zh-CN" altLang="en-US" sz="2000" spc="-5" dirty="0">
                <a:latin typeface="微软雅黑" panose="020B0503020204020204" pitchFamily="34" charset="-122"/>
                <a:ea typeface="微软雅黑" panose="020B0503020204020204" pitchFamily="34" charset="-122"/>
                <a:cs typeface="Calibri"/>
              </a:rPr>
              <a:t>虚拟页</a:t>
            </a:r>
            <a:r>
              <a:rPr sz="2000" spc="-5" dirty="0">
                <a:latin typeface="微软雅黑" panose="020B0503020204020204" pitchFamily="34" charset="-122"/>
                <a:ea typeface="微软雅黑" panose="020B0503020204020204" pitchFamily="34" charset="-122"/>
                <a:cs typeface="Calibri"/>
              </a:rPr>
              <a:t>)</a:t>
            </a:r>
            <a:r>
              <a:rPr sz="2000" dirty="0">
                <a:latin typeface="微软雅黑" panose="020B0503020204020204" pitchFamily="34" charset="-122"/>
                <a:ea typeface="微软雅黑" panose="020B0503020204020204" pitchFamily="34" charset="-122"/>
                <a:cs typeface="Calibri"/>
              </a:rPr>
              <a:t> </a:t>
            </a:r>
            <a:r>
              <a:rPr lang="zh-CN" altLang="en-US" sz="2000" dirty="0">
                <a:latin typeface="微软雅黑" panose="020B0503020204020204" pitchFamily="34" charset="-122"/>
                <a:ea typeface="微软雅黑" panose="020B0503020204020204" pitchFamily="34" charset="-122"/>
                <a:cs typeface="Calibri"/>
              </a:rPr>
              <a:t>对应一个物理页</a:t>
            </a:r>
            <a:r>
              <a:rPr lang="en-US" altLang="zh-CN" sz="2000" spc="-5" dirty="0">
                <a:latin typeface="微软雅黑" panose="020B0503020204020204" pitchFamily="34" charset="-122"/>
                <a:ea typeface="微软雅黑" panose="020B0503020204020204" pitchFamily="34" charset="-122"/>
                <a:cs typeface="Calibri"/>
              </a:rPr>
              <a:t>(PTE/PPFN)</a:t>
            </a:r>
            <a:r>
              <a:rPr lang="zh-CN" altLang="en-US" sz="2000" dirty="0">
                <a:latin typeface="微软雅黑" panose="020B0503020204020204" pitchFamily="34" charset="-122"/>
                <a:ea typeface="微软雅黑" panose="020B0503020204020204" pitchFamily="34" charset="-122"/>
                <a:cs typeface="Calibri"/>
              </a:rPr>
              <a:t>的转换，一般为</a:t>
            </a:r>
            <a:r>
              <a:rPr sz="2000" dirty="0">
                <a:latin typeface="微软雅黑" panose="020B0503020204020204" pitchFamily="34" charset="-122"/>
                <a:ea typeface="微软雅黑" panose="020B0503020204020204" pitchFamily="34" charset="-122"/>
                <a:cs typeface="Calibri"/>
              </a:rPr>
              <a:t>4KB</a:t>
            </a:r>
          </a:p>
          <a:p>
            <a:pPr marL="355600" marR="120014" indent="-343535">
              <a:lnSpc>
                <a:spcPct val="150000"/>
              </a:lnSpc>
              <a:spcBef>
                <a:spcPts val="550"/>
              </a:spcBef>
              <a:buFont typeface="Arial"/>
              <a:buChar char="•"/>
              <a:tabLst>
                <a:tab pos="355600" algn="l"/>
                <a:tab pos="356235" algn="l"/>
              </a:tabLst>
            </a:pPr>
            <a:r>
              <a:rPr lang="zh-CN" altLang="en-US" sz="2000" dirty="0">
                <a:latin typeface="微软雅黑" panose="020B0503020204020204" pitchFamily="34" charset="-122"/>
                <a:ea typeface="微软雅黑" panose="020B0503020204020204" pitchFamily="34" charset="-122"/>
                <a:cs typeface="Calibri"/>
              </a:rPr>
              <a:t>要点</a:t>
            </a:r>
            <a:r>
              <a:rPr sz="2000" spc="-20" dirty="0">
                <a:latin typeface="微软雅黑" panose="020B0503020204020204" pitchFamily="34" charset="-122"/>
                <a:ea typeface="微软雅黑" panose="020B0503020204020204" pitchFamily="34" charset="-122"/>
                <a:cs typeface="Calibri"/>
              </a:rPr>
              <a:t>: </a:t>
            </a:r>
            <a:r>
              <a:rPr lang="zh-CN" altLang="en-US" sz="2000" spc="-20" dirty="0">
                <a:latin typeface="微软雅黑" panose="020B0503020204020204" pitchFamily="34" charset="-122"/>
                <a:ea typeface="微软雅黑" panose="020B0503020204020204" pitchFamily="34" charset="-122"/>
                <a:cs typeface="Calibri"/>
              </a:rPr>
              <a:t>快表比数据缓存要小且快</a:t>
            </a:r>
            <a:endParaRPr sz="2000" dirty="0">
              <a:latin typeface="微软雅黑" panose="020B0503020204020204" pitchFamily="34" charset="-122"/>
              <a:ea typeface="微软雅黑" panose="020B0503020204020204" pitchFamily="34" charset="-122"/>
              <a:cs typeface="Calibri"/>
            </a:endParaRPr>
          </a:p>
        </p:txBody>
      </p:sp>
      <p:pic>
        <p:nvPicPr>
          <p:cNvPr id="7" name="object 7"/>
          <p:cNvPicPr/>
          <p:nvPr/>
        </p:nvPicPr>
        <p:blipFill>
          <a:blip r:embed="rId2" cstate="print"/>
          <a:stretch>
            <a:fillRect/>
          </a:stretch>
        </p:blipFill>
        <p:spPr>
          <a:xfrm>
            <a:off x="4947486" y="4114800"/>
            <a:ext cx="4016681" cy="1830407"/>
          </a:xfrm>
          <a:prstGeom prst="rect">
            <a:avLst/>
          </a:prstGeom>
        </p:spPr>
      </p:pic>
      <p:pic>
        <p:nvPicPr>
          <p:cNvPr id="8" name="object 8"/>
          <p:cNvPicPr/>
          <p:nvPr/>
        </p:nvPicPr>
        <p:blipFill>
          <a:blip r:embed="rId3" cstate="print"/>
          <a:stretch>
            <a:fillRect/>
          </a:stretch>
        </p:blipFill>
        <p:spPr>
          <a:xfrm>
            <a:off x="22867" y="4181894"/>
            <a:ext cx="4491220" cy="1712821"/>
          </a:xfrm>
          <a:prstGeom prst="rect">
            <a:avLst/>
          </a:prstGeom>
        </p:spPr>
      </p:pic>
      <p:sp>
        <p:nvSpPr>
          <p:cNvPr id="9" name="object 9"/>
          <p:cNvSpPr txBox="1"/>
          <p:nvPr/>
        </p:nvSpPr>
        <p:spPr>
          <a:xfrm>
            <a:off x="5652120" y="6093296"/>
            <a:ext cx="2955290" cy="412934"/>
          </a:xfrm>
          <a:prstGeom prst="rect">
            <a:avLst/>
          </a:prstGeom>
        </p:spPr>
        <p:txBody>
          <a:bodyPr vert="horz" wrap="square" lIns="0" tIns="12700" rIns="0" bIns="0" rtlCol="0">
            <a:spAutoFit/>
          </a:bodyPr>
          <a:lstStyle/>
          <a:p>
            <a:pPr algn="ctr">
              <a:lnSpc>
                <a:spcPct val="100000"/>
              </a:lnSpc>
              <a:spcBef>
                <a:spcPts val="100"/>
              </a:spcBef>
            </a:pPr>
            <a:r>
              <a:rPr sz="1400" b="1" spc="-10" dirty="0">
                <a:latin typeface="微软雅黑" panose="020B0503020204020204" pitchFamily="34" charset="-122"/>
                <a:ea typeface="微软雅黑" panose="020B0503020204020204" pitchFamily="34" charset="-122"/>
                <a:cs typeface="Arial"/>
              </a:rPr>
              <a:t>TLB</a:t>
            </a:r>
            <a:r>
              <a:rPr lang="en-US" altLang="zh-CN" sz="1400" b="1" spc="-10" dirty="0">
                <a:latin typeface="微软雅黑" panose="020B0503020204020204" pitchFamily="34" charset="-122"/>
                <a:ea typeface="微软雅黑" panose="020B0503020204020204" pitchFamily="34" charset="-122"/>
                <a:cs typeface="Arial"/>
              </a:rPr>
              <a:t> 4-way </a:t>
            </a:r>
            <a:r>
              <a:rPr lang="zh-CN" altLang="en-US" sz="1400" b="1" spc="-10" dirty="0">
                <a:latin typeface="微软雅黑" panose="020B0503020204020204" pitchFamily="34" charset="-122"/>
                <a:ea typeface="微软雅黑" panose="020B0503020204020204" pitchFamily="34" charset="-122"/>
                <a:cs typeface="Arial"/>
              </a:rPr>
              <a:t>组相联</a:t>
            </a:r>
            <a:endParaRPr sz="1400" dirty="0">
              <a:latin typeface="微软雅黑" panose="020B0503020204020204" pitchFamily="34" charset="-122"/>
              <a:ea typeface="微软雅黑" panose="020B0503020204020204" pitchFamily="34" charset="-122"/>
              <a:cs typeface="Arial"/>
            </a:endParaRPr>
          </a:p>
          <a:p>
            <a:pPr algn="ctr">
              <a:lnSpc>
                <a:spcPct val="100000"/>
              </a:lnSpc>
              <a:spcBef>
                <a:spcPts val="10"/>
              </a:spcBef>
            </a:pPr>
            <a:r>
              <a:rPr sz="1200" b="1" spc="-5" dirty="0">
                <a:latin typeface="微软雅黑" panose="020B0503020204020204" pitchFamily="34" charset="-122"/>
                <a:ea typeface="微软雅黑" panose="020B0503020204020204" pitchFamily="34" charset="-122"/>
                <a:cs typeface="Arial"/>
              </a:rPr>
              <a:t>(1</a:t>
            </a:r>
            <a:r>
              <a:rPr sz="1200" b="1" spc="-10" dirty="0">
                <a:latin typeface="微软雅黑" panose="020B0503020204020204" pitchFamily="34" charset="-122"/>
                <a:ea typeface="微软雅黑" panose="020B0503020204020204" pitchFamily="34" charset="-122"/>
                <a:cs typeface="Arial"/>
              </a:rPr>
              <a:t> </a:t>
            </a:r>
            <a:r>
              <a:rPr sz="1200" b="1" dirty="0">
                <a:latin typeface="微软雅黑" panose="020B0503020204020204" pitchFamily="34" charset="-122"/>
                <a:ea typeface="微软雅黑" panose="020B0503020204020204" pitchFamily="34" charset="-122"/>
                <a:cs typeface="Arial"/>
              </a:rPr>
              <a:t>tag</a:t>
            </a:r>
            <a:r>
              <a:rPr sz="1200" b="1" spc="-5" dirty="0">
                <a:latin typeface="微软雅黑" panose="020B0503020204020204" pitchFamily="34" charset="-122"/>
                <a:ea typeface="微软雅黑" panose="020B0503020204020204" pitchFamily="34" charset="-122"/>
                <a:cs typeface="Arial"/>
              </a:rPr>
              <a:t> </a:t>
            </a:r>
            <a:r>
              <a:rPr sz="1200" b="1" dirty="0">
                <a:latin typeface="微软雅黑" panose="020B0503020204020204" pitchFamily="34" charset="-122"/>
                <a:ea typeface="微软雅黑" panose="020B0503020204020204" pitchFamily="34" charset="-122"/>
                <a:cs typeface="Arial"/>
              </a:rPr>
              <a:t>=</a:t>
            </a:r>
            <a:r>
              <a:rPr sz="1200" b="1" spc="-10" dirty="0">
                <a:latin typeface="微软雅黑" panose="020B0503020204020204" pitchFamily="34" charset="-122"/>
                <a:ea typeface="微软雅黑" panose="020B0503020204020204" pitchFamily="34" charset="-122"/>
                <a:cs typeface="Arial"/>
              </a:rPr>
              <a:t> </a:t>
            </a:r>
            <a:r>
              <a:rPr sz="1200" b="1" spc="-5" dirty="0">
                <a:latin typeface="微软雅黑" panose="020B0503020204020204" pitchFamily="34" charset="-122"/>
                <a:ea typeface="微软雅黑" panose="020B0503020204020204" pitchFamily="34" charset="-122"/>
                <a:cs typeface="Arial"/>
              </a:rPr>
              <a:t>1</a:t>
            </a:r>
            <a:r>
              <a:rPr sz="1200" b="1" dirty="0">
                <a:latin typeface="微软雅黑" panose="020B0503020204020204" pitchFamily="34" charset="-122"/>
                <a:ea typeface="微软雅黑" panose="020B0503020204020204" pitchFamily="34" charset="-122"/>
                <a:cs typeface="Arial"/>
              </a:rPr>
              <a:t> translation.</a:t>
            </a:r>
            <a:r>
              <a:rPr sz="1200" b="1" spc="305" dirty="0">
                <a:latin typeface="微软雅黑" panose="020B0503020204020204" pitchFamily="34" charset="-122"/>
                <a:ea typeface="微软雅黑" panose="020B0503020204020204" pitchFamily="34" charset="-122"/>
                <a:cs typeface="Arial"/>
              </a:rPr>
              <a:t> </a:t>
            </a:r>
            <a:r>
              <a:rPr lang="zh-CN" altLang="en-US" sz="1200" b="1" dirty="0">
                <a:latin typeface="微软雅黑" panose="020B0503020204020204" pitchFamily="34" charset="-122"/>
                <a:ea typeface="微软雅黑" panose="020B0503020204020204" pitchFamily="34" charset="-122"/>
                <a:cs typeface="Arial"/>
              </a:rPr>
              <a:t>不需要</a:t>
            </a:r>
            <a:r>
              <a:rPr lang="en-US" altLang="zh-CN" sz="1200" b="1" dirty="0">
                <a:latin typeface="微软雅黑" panose="020B0503020204020204" pitchFamily="34" charset="-122"/>
                <a:ea typeface="微软雅黑" panose="020B0503020204020204" pitchFamily="34" charset="-122"/>
                <a:cs typeface="Arial"/>
              </a:rPr>
              <a:t>offset</a:t>
            </a:r>
            <a:r>
              <a:rPr sz="1200" b="1" dirty="0">
                <a:latin typeface="微软雅黑" panose="020B0503020204020204" pitchFamily="34" charset="-122"/>
                <a:ea typeface="微软雅黑" panose="020B0503020204020204" pitchFamily="34" charset="-122"/>
                <a:cs typeface="Arial"/>
              </a:rPr>
              <a:t>)</a:t>
            </a:r>
            <a:endParaRPr sz="1200" dirty="0">
              <a:latin typeface="微软雅黑" panose="020B0503020204020204" pitchFamily="34" charset="-122"/>
              <a:ea typeface="微软雅黑" panose="020B0503020204020204" pitchFamily="34" charset="-122"/>
              <a:cs typeface="Arial"/>
            </a:endParaRPr>
          </a:p>
        </p:txBody>
      </p:sp>
      <p:sp>
        <p:nvSpPr>
          <p:cNvPr id="10" name="object 10"/>
          <p:cNvSpPr txBox="1"/>
          <p:nvPr/>
        </p:nvSpPr>
        <p:spPr>
          <a:xfrm>
            <a:off x="493877" y="6019901"/>
            <a:ext cx="4268470" cy="423545"/>
          </a:xfrm>
          <a:prstGeom prst="rect">
            <a:avLst/>
          </a:prstGeom>
        </p:spPr>
        <p:txBody>
          <a:bodyPr vert="horz" wrap="square" lIns="0" tIns="12700" rIns="0" bIns="0" rtlCol="0">
            <a:spAutoFit/>
          </a:bodyPr>
          <a:lstStyle/>
          <a:p>
            <a:pPr marL="635" algn="ctr">
              <a:lnSpc>
                <a:spcPct val="100000"/>
              </a:lnSpc>
              <a:spcBef>
                <a:spcPts val="100"/>
              </a:spcBef>
            </a:pPr>
            <a:r>
              <a:rPr sz="1400" b="1" spc="-5" dirty="0">
                <a:latin typeface="Arial"/>
                <a:cs typeface="Arial"/>
              </a:rPr>
              <a:t>Instruc./Data</a:t>
            </a:r>
            <a:r>
              <a:rPr sz="1400" b="1" spc="-70" dirty="0">
                <a:latin typeface="Arial"/>
                <a:cs typeface="Arial"/>
              </a:rPr>
              <a:t> </a:t>
            </a:r>
            <a:r>
              <a:rPr sz="1400" b="1" spc="-5" dirty="0">
                <a:latin typeface="Arial"/>
                <a:cs typeface="Arial"/>
              </a:rPr>
              <a:t>Cache</a:t>
            </a:r>
            <a:endParaRPr sz="1400">
              <a:latin typeface="Arial"/>
              <a:cs typeface="Arial"/>
            </a:endParaRPr>
          </a:p>
          <a:p>
            <a:pPr algn="ctr">
              <a:lnSpc>
                <a:spcPct val="100000"/>
              </a:lnSpc>
              <a:spcBef>
                <a:spcPts val="10"/>
              </a:spcBef>
            </a:pPr>
            <a:r>
              <a:rPr sz="1200" b="1" spc="-5" dirty="0">
                <a:latin typeface="Arial"/>
                <a:cs typeface="Arial"/>
              </a:rPr>
              <a:t>(Offset</a:t>
            </a:r>
            <a:r>
              <a:rPr sz="1200" b="1" spc="-10" dirty="0">
                <a:latin typeface="Arial"/>
                <a:cs typeface="Arial"/>
              </a:rPr>
              <a:t> </a:t>
            </a:r>
            <a:r>
              <a:rPr sz="1200" b="1" dirty="0">
                <a:latin typeface="Arial"/>
                <a:cs typeface="Arial"/>
              </a:rPr>
              <a:t>needed</a:t>
            </a:r>
            <a:r>
              <a:rPr sz="1200" b="1" spc="-20" dirty="0">
                <a:latin typeface="Arial"/>
                <a:cs typeface="Arial"/>
              </a:rPr>
              <a:t> </a:t>
            </a:r>
            <a:r>
              <a:rPr sz="1200" b="1" dirty="0">
                <a:latin typeface="Arial"/>
                <a:cs typeface="Arial"/>
              </a:rPr>
              <a:t>since</a:t>
            </a:r>
            <a:r>
              <a:rPr sz="1200" b="1" spc="-25" dirty="0">
                <a:latin typeface="Arial"/>
                <a:cs typeface="Arial"/>
              </a:rPr>
              <a:t> </a:t>
            </a:r>
            <a:r>
              <a:rPr sz="1200" b="1" dirty="0">
                <a:latin typeface="Arial"/>
                <a:cs typeface="Arial"/>
              </a:rPr>
              <a:t>one</a:t>
            </a:r>
            <a:r>
              <a:rPr sz="1200" b="1" spc="10" dirty="0">
                <a:latin typeface="Arial"/>
                <a:cs typeface="Arial"/>
              </a:rPr>
              <a:t> </a:t>
            </a:r>
            <a:r>
              <a:rPr sz="1200" b="1" dirty="0">
                <a:latin typeface="Arial"/>
                <a:cs typeface="Arial"/>
              </a:rPr>
              <a:t>tag</a:t>
            </a:r>
            <a:r>
              <a:rPr sz="1200" b="1" spc="-5" dirty="0">
                <a:latin typeface="Arial"/>
                <a:cs typeface="Arial"/>
              </a:rPr>
              <a:t> </a:t>
            </a:r>
            <a:r>
              <a:rPr sz="1200" b="1" dirty="0">
                <a:latin typeface="Arial"/>
                <a:cs typeface="Arial"/>
              </a:rPr>
              <a:t>corresponds</a:t>
            </a:r>
            <a:r>
              <a:rPr sz="1200" b="1" spc="-25" dirty="0">
                <a:latin typeface="Arial"/>
                <a:cs typeface="Arial"/>
              </a:rPr>
              <a:t> </a:t>
            </a:r>
            <a:r>
              <a:rPr sz="1200" b="1" dirty="0">
                <a:latin typeface="Arial"/>
                <a:cs typeface="Arial"/>
              </a:rPr>
              <a:t>to</a:t>
            </a:r>
            <a:r>
              <a:rPr sz="1200" b="1" spc="-5" dirty="0">
                <a:latin typeface="Arial"/>
                <a:cs typeface="Arial"/>
              </a:rPr>
              <a:t> </a:t>
            </a:r>
            <a:r>
              <a:rPr sz="1200" b="1" dirty="0">
                <a:latin typeface="Arial"/>
                <a:cs typeface="Arial"/>
              </a:rPr>
              <a:t>many</a:t>
            </a:r>
            <a:r>
              <a:rPr sz="1200" b="1" spc="-15" dirty="0">
                <a:latin typeface="Arial"/>
                <a:cs typeface="Arial"/>
              </a:rPr>
              <a:t> </a:t>
            </a:r>
            <a:r>
              <a:rPr sz="1200" b="1" spc="-5" dirty="0">
                <a:latin typeface="Arial"/>
                <a:cs typeface="Arial"/>
              </a:rPr>
              <a:t>values)</a:t>
            </a:r>
            <a:endParaRPr sz="1200">
              <a:latin typeface="Arial"/>
              <a:cs typeface="Arial"/>
            </a:endParaRPr>
          </a:p>
        </p:txBody>
      </p:sp>
      <p:sp>
        <p:nvSpPr>
          <p:cNvPr id="2" name="矩形 1">
            <a:extLst>
              <a:ext uri="{FF2B5EF4-FFF2-40B4-BE49-F238E27FC236}">
                <a16:creationId xmlns:a16="http://schemas.microsoft.com/office/drawing/2014/main" id="{C10A7772-B037-452F-82F7-6A2921AA12F9}"/>
              </a:ext>
            </a:extLst>
          </p:cNvPr>
          <p:cNvSpPr/>
          <p:nvPr/>
        </p:nvSpPr>
        <p:spPr>
          <a:xfrm>
            <a:off x="827584" y="234942"/>
            <a:ext cx="7128792" cy="584775"/>
          </a:xfrm>
          <a:prstGeom prst="rect">
            <a:avLst/>
          </a:prstGeom>
        </p:spPr>
        <p:txBody>
          <a:bodyPr wrap="square">
            <a:spAutoFit/>
          </a:bodyPr>
          <a:lstStyle/>
          <a:p>
            <a:r>
              <a:rPr lang="en-US" altLang="zh-CN" sz="3200" b="1" u="heavy" kern="0" dirty="0">
                <a:solidFill>
                  <a:srgbClr val="C00000"/>
                </a:solidFill>
                <a:latin typeface="微软雅黑" panose="020B0503020204020204" pitchFamily="34" charset="-122"/>
                <a:ea typeface="微软雅黑" panose="020B0503020204020204" pitchFamily="34" charset="-122"/>
                <a:cs typeface="Tahoma"/>
              </a:rPr>
              <a:t>Differences of TLB &amp; Data Cache</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981705" y="461899"/>
            <a:ext cx="3179445" cy="567463"/>
          </a:xfrm>
          <a:prstGeom prst="rect">
            <a:avLst/>
          </a:prstGeom>
        </p:spPr>
        <p:txBody>
          <a:bodyPr vert="horz" wrap="square" lIns="0" tIns="13335" rIns="0" bIns="0" rtlCol="0">
            <a:spAutoFit/>
          </a:bodyPr>
          <a:lstStyle/>
          <a:p>
            <a:pPr marL="12700" algn="dist">
              <a:lnSpc>
                <a:spcPct val="100000"/>
              </a:lnSpc>
              <a:spcBef>
                <a:spcPts val="100"/>
              </a:spcBef>
            </a:pPr>
            <a:r>
              <a:rPr sz="3600" b="1" dirty="0">
                <a:solidFill>
                  <a:srgbClr val="C00000"/>
                </a:solidFill>
                <a:latin typeface="+mn-lt"/>
                <a:ea typeface="+mn-ea"/>
                <a:cs typeface="+mn-cs"/>
              </a:rPr>
              <a:t>TLB Block Size</a:t>
            </a:r>
          </a:p>
        </p:txBody>
      </p:sp>
      <p:graphicFrame>
        <p:nvGraphicFramePr>
          <p:cNvPr id="6" name="object 6"/>
          <p:cNvGraphicFramePr>
            <a:graphicFrameLocks noGrp="1"/>
          </p:cNvGraphicFramePr>
          <p:nvPr>
            <p:extLst>
              <p:ext uri="{D42A27DB-BD31-4B8C-83A1-F6EECF244321}">
                <p14:modId xmlns:p14="http://schemas.microsoft.com/office/powerpoint/2010/main" val="2780915617"/>
              </p:ext>
            </p:extLst>
          </p:nvPr>
        </p:nvGraphicFramePr>
        <p:xfrm>
          <a:off x="2771800" y="3861048"/>
          <a:ext cx="4267200" cy="304800"/>
        </p:xfrm>
        <a:graphic>
          <a:graphicData uri="http://schemas.openxmlformats.org/drawingml/2006/table">
            <a:tbl>
              <a:tblPr firstRow="1" bandRow="1">
                <a:tableStyleId>{2D5ABB26-0587-4C30-8999-92F81FD0307C}</a:tableStyleId>
              </a:tblPr>
              <a:tblGrid>
                <a:gridCol w="16383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304800">
                <a:tc>
                  <a:txBody>
                    <a:bodyPr/>
                    <a:lstStyle/>
                    <a:p>
                      <a:pPr marL="635" algn="ctr">
                        <a:lnSpc>
                          <a:spcPct val="100000"/>
                        </a:lnSpc>
                        <a:spcBef>
                          <a:spcPts val="325"/>
                        </a:spcBef>
                      </a:pPr>
                      <a:r>
                        <a:rPr sz="1400" spc="-55" dirty="0">
                          <a:latin typeface="Arial"/>
                          <a:cs typeface="Arial"/>
                        </a:rPr>
                        <a:t>Tag</a:t>
                      </a:r>
                      <a:endParaRPr sz="1400">
                        <a:latin typeface="Arial"/>
                        <a:cs typeface="Arial"/>
                      </a:endParaRPr>
                    </a:p>
                  </a:txBody>
                  <a:tcPr marL="0" marR="0" marT="412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B8B8"/>
                    </a:solidFill>
                  </a:tcPr>
                </a:tc>
                <a:tc>
                  <a:txBody>
                    <a:bodyPr/>
                    <a:lstStyle/>
                    <a:p>
                      <a:pPr algn="ctr">
                        <a:lnSpc>
                          <a:spcPct val="100000"/>
                        </a:lnSpc>
                        <a:spcBef>
                          <a:spcPts val="325"/>
                        </a:spcBef>
                      </a:pPr>
                      <a:r>
                        <a:rPr sz="1400" dirty="0">
                          <a:latin typeface="Arial"/>
                          <a:cs typeface="Arial"/>
                        </a:rPr>
                        <a:t>Block</a:t>
                      </a:r>
                      <a:endParaRPr sz="1400">
                        <a:latin typeface="Arial"/>
                        <a:cs typeface="Arial"/>
                      </a:endParaRPr>
                    </a:p>
                  </a:txBody>
                  <a:tcPr marL="0" marR="0" marT="4127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CC"/>
                    </a:solidFill>
                  </a:tcPr>
                </a:tc>
                <a:tc>
                  <a:txBody>
                    <a:bodyPr/>
                    <a:lstStyle/>
                    <a:p>
                      <a:pPr marL="112395">
                        <a:lnSpc>
                          <a:spcPct val="100000"/>
                        </a:lnSpc>
                        <a:spcBef>
                          <a:spcPts val="580"/>
                        </a:spcBef>
                      </a:pPr>
                      <a:r>
                        <a:rPr sz="1000" spc="5" dirty="0">
                          <a:latin typeface="Arial"/>
                          <a:cs typeface="Arial"/>
                        </a:rPr>
                        <a:t>Word</a:t>
                      </a:r>
                      <a:endParaRPr sz="1000">
                        <a:latin typeface="Arial"/>
                        <a:cs typeface="Arial"/>
                      </a:endParaRPr>
                    </a:p>
                  </a:txBody>
                  <a:tcPr marL="0" marR="0" marT="7366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DDDDD"/>
                    </a:solidFill>
                  </a:tcPr>
                </a:tc>
                <a:tc>
                  <a:txBody>
                    <a:bodyPr/>
                    <a:lstStyle/>
                    <a:p>
                      <a:pPr marL="95885" marR="88265" indent="46990">
                        <a:lnSpc>
                          <a:spcPts val="1200"/>
                        </a:lnSpc>
                      </a:pPr>
                      <a:r>
                        <a:rPr sz="1000" spc="-15" dirty="0">
                          <a:latin typeface="Arial"/>
                          <a:cs typeface="Arial"/>
                        </a:rPr>
                        <a:t>Byte </a:t>
                      </a:r>
                      <a:r>
                        <a:rPr sz="1000" spc="-10" dirty="0">
                          <a:latin typeface="Arial"/>
                          <a:cs typeface="Arial"/>
                        </a:rPr>
                        <a:t> </a:t>
                      </a:r>
                      <a:r>
                        <a:rPr sz="1000" dirty="0">
                          <a:latin typeface="Arial"/>
                          <a:cs typeface="Arial"/>
                        </a:rPr>
                        <a:t>O</a:t>
                      </a:r>
                      <a:r>
                        <a:rPr sz="1000" spc="10" dirty="0">
                          <a:latin typeface="Arial"/>
                          <a:cs typeface="Arial"/>
                        </a:rPr>
                        <a:t>ff</a:t>
                      </a:r>
                      <a:r>
                        <a:rPr sz="1000" spc="5" dirty="0">
                          <a:latin typeface="Arial"/>
                          <a:cs typeface="Arial"/>
                        </a:rPr>
                        <a:t>s</a:t>
                      </a:r>
                      <a:r>
                        <a:rPr sz="1000" dirty="0">
                          <a:latin typeface="Arial"/>
                          <a:cs typeface="Arial"/>
                        </a:rPr>
                        <a:t>et</a:t>
                      </a: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DDDDD"/>
                    </a:solidFill>
                  </a:tcPr>
                </a:tc>
                <a:extLst>
                  <a:ext uri="{0D108BD9-81ED-4DB2-BD59-A6C34878D82A}">
                    <a16:rowId xmlns:a16="http://schemas.microsoft.com/office/drawing/2014/main" val="10000"/>
                  </a:ext>
                </a:extLst>
              </a:tr>
            </a:tbl>
          </a:graphicData>
        </a:graphic>
      </p:graphicFrame>
      <p:sp>
        <p:nvSpPr>
          <p:cNvPr id="7" name="object 7"/>
          <p:cNvSpPr txBox="1"/>
          <p:nvPr/>
        </p:nvSpPr>
        <p:spPr>
          <a:xfrm>
            <a:off x="539552" y="1196752"/>
            <a:ext cx="7992888" cy="4396716"/>
          </a:xfrm>
          <a:prstGeom prst="rect">
            <a:avLst/>
          </a:prstGeom>
        </p:spPr>
        <p:txBody>
          <a:bodyPr vert="horz" wrap="square" lIns="0" tIns="102235" rIns="0" bIns="0" rtlCol="0">
            <a:spAutoFit/>
          </a:bodyPr>
          <a:lstStyle/>
          <a:p>
            <a:pPr marL="393700" indent="-343535">
              <a:lnSpc>
                <a:spcPct val="100000"/>
              </a:lnSpc>
              <a:spcBef>
                <a:spcPts val="805"/>
              </a:spcBef>
              <a:buFont typeface="Arial"/>
              <a:buChar char="•"/>
              <a:tabLst>
                <a:tab pos="393700" algn="l"/>
                <a:tab pos="394335" algn="l"/>
              </a:tabLst>
            </a:pPr>
            <a:r>
              <a:rPr lang="zh-CN" altLang="en-US" sz="2400" b="1" spc="-5" dirty="0">
                <a:solidFill>
                  <a:srgbClr val="7030A0"/>
                </a:solidFill>
                <a:latin typeface="微软雅黑" panose="020B0503020204020204" pitchFamily="34" charset="-122"/>
                <a:ea typeface="微软雅黑" panose="020B0503020204020204" pitchFamily="34" charset="-122"/>
                <a:cs typeface="Calibri"/>
              </a:rPr>
              <a:t>数据缓存</a:t>
            </a:r>
            <a:r>
              <a:rPr lang="zh-CN" altLang="en-US" sz="2400" spc="-5" dirty="0">
                <a:latin typeface="微软雅黑" panose="020B0503020204020204" pitchFamily="34" charset="-122"/>
                <a:ea typeface="微软雅黑" panose="020B0503020204020204" pitchFamily="34" charset="-122"/>
                <a:cs typeface="Calibri"/>
              </a:rPr>
              <a:t>中的</a:t>
            </a:r>
            <a:r>
              <a:rPr lang="en-US" sz="2400" spc="-10" dirty="0">
                <a:latin typeface="微软雅黑" panose="020B0503020204020204" pitchFamily="34" charset="-122"/>
                <a:ea typeface="微软雅黑" panose="020B0503020204020204" pitchFamily="34" charset="-122"/>
                <a:cs typeface="Calibri"/>
              </a:rPr>
              <a:t>block</a:t>
            </a:r>
            <a:r>
              <a:rPr lang="zh-CN" altLang="en-US" sz="2400" spc="-10" dirty="0">
                <a:latin typeface="微软雅黑" panose="020B0503020204020204" pitchFamily="34" charset="-122"/>
                <a:ea typeface="微软雅黑" panose="020B0503020204020204" pitchFamily="34" charset="-122"/>
                <a:cs typeface="Calibri"/>
              </a:rPr>
              <a:t>块可以是</a:t>
            </a:r>
            <a:endParaRPr sz="2400" dirty="0">
              <a:latin typeface="微软雅黑" panose="020B0503020204020204" pitchFamily="34" charset="-122"/>
              <a:ea typeface="微软雅黑" panose="020B0503020204020204" pitchFamily="34" charset="-122"/>
              <a:cs typeface="Calibri"/>
            </a:endParaRPr>
          </a:p>
          <a:p>
            <a:pPr marL="794385" lvl="1" indent="-287020">
              <a:lnSpc>
                <a:spcPct val="100000"/>
              </a:lnSpc>
              <a:spcBef>
                <a:spcPts val="605"/>
              </a:spcBef>
              <a:buFont typeface="Arial"/>
              <a:buChar char="–"/>
              <a:tabLst>
                <a:tab pos="795020" algn="l"/>
              </a:tabLst>
            </a:pPr>
            <a:r>
              <a:rPr sz="2400" dirty="0">
                <a:latin typeface="微软雅黑" panose="020B0503020204020204" pitchFamily="34" charset="-122"/>
                <a:ea typeface="微软雅黑" panose="020B0503020204020204" pitchFamily="34" charset="-122"/>
                <a:cs typeface="Calibri"/>
              </a:rPr>
              <a:t>1</a:t>
            </a:r>
            <a:r>
              <a:rPr sz="2400" spc="-50" dirty="0">
                <a:latin typeface="微软雅黑" panose="020B0503020204020204" pitchFamily="34" charset="-122"/>
                <a:ea typeface="微软雅黑" panose="020B0503020204020204" pitchFamily="34" charset="-122"/>
                <a:cs typeface="Calibri"/>
              </a:rPr>
              <a:t> </a:t>
            </a:r>
            <a:r>
              <a:rPr sz="2400" spc="-20" dirty="0">
                <a:latin typeface="微软雅黑" panose="020B0503020204020204" pitchFamily="34" charset="-122"/>
                <a:ea typeface="微软雅黑" panose="020B0503020204020204" pitchFamily="34" charset="-122"/>
                <a:cs typeface="Calibri"/>
              </a:rPr>
              <a:t>word</a:t>
            </a:r>
            <a:endParaRPr sz="2400" dirty="0">
              <a:latin typeface="微软雅黑" panose="020B0503020204020204" pitchFamily="34" charset="-122"/>
              <a:ea typeface="微软雅黑" panose="020B0503020204020204" pitchFamily="34" charset="-122"/>
              <a:cs typeface="Calibri"/>
            </a:endParaRPr>
          </a:p>
          <a:p>
            <a:pPr marL="794385" lvl="1" indent="-287020">
              <a:lnSpc>
                <a:spcPct val="100000"/>
              </a:lnSpc>
              <a:spcBef>
                <a:spcPts val="580"/>
              </a:spcBef>
              <a:buFont typeface="Arial"/>
              <a:buChar char="–"/>
              <a:tabLst>
                <a:tab pos="795020" algn="l"/>
              </a:tabLst>
            </a:pPr>
            <a:r>
              <a:rPr sz="2400" dirty="0">
                <a:latin typeface="微软雅黑" panose="020B0503020204020204" pitchFamily="34" charset="-122"/>
                <a:ea typeface="微软雅黑" panose="020B0503020204020204" pitchFamily="34" charset="-122"/>
                <a:cs typeface="Calibri"/>
              </a:rPr>
              <a:t>2</a:t>
            </a:r>
            <a:r>
              <a:rPr sz="2400" spc="-90" dirty="0">
                <a:latin typeface="微软雅黑" panose="020B0503020204020204" pitchFamily="34" charset="-122"/>
                <a:ea typeface="微软雅黑" panose="020B0503020204020204" pitchFamily="34" charset="-122"/>
                <a:cs typeface="Calibri"/>
              </a:rPr>
              <a:t> </a:t>
            </a:r>
            <a:r>
              <a:rPr sz="2400" spc="-20" dirty="0">
                <a:latin typeface="微软雅黑" panose="020B0503020204020204" pitchFamily="34" charset="-122"/>
                <a:ea typeface="微软雅黑" panose="020B0503020204020204" pitchFamily="34" charset="-122"/>
                <a:cs typeface="Calibri"/>
              </a:rPr>
              <a:t>words</a:t>
            </a:r>
            <a:endParaRPr sz="2400" dirty="0">
              <a:latin typeface="微软雅黑" panose="020B0503020204020204" pitchFamily="34" charset="-122"/>
              <a:ea typeface="微软雅黑" panose="020B0503020204020204" pitchFamily="34" charset="-122"/>
              <a:cs typeface="Calibri"/>
            </a:endParaRPr>
          </a:p>
          <a:p>
            <a:pPr marL="794385" lvl="1" indent="-287020">
              <a:lnSpc>
                <a:spcPct val="100000"/>
              </a:lnSpc>
              <a:spcBef>
                <a:spcPts val="575"/>
              </a:spcBef>
              <a:buFont typeface="Arial"/>
              <a:buChar char="–"/>
              <a:tabLst>
                <a:tab pos="795020" algn="l"/>
              </a:tabLst>
            </a:pPr>
            <a:r>
              <a:rPr sz="2400" dirty="0">
                <a:latin typeface="微软雅黑" panose="020B0503020204020204" pitchFamily="34" charset="-122"/>
                <a:ea typeface="微软雅黑" panose="020B0503020204020204" pitchFamily="34" charset="-122"/>
                <a:cs typeface="Calibri"/>
              </a:rPr>
              <a:t>4</a:t>
            </a:r>
            <a:r>
              <a:rPr sz="2400" spc="-95" dirty="0">
                <a:latin typeface="微软雅黑" panose="020B0503020204020204" pitchFamily="34" charset="-122"/>
                <a:ea typeface="微软雅黑" panose="020B0503020204020204" pitchFamily="34" charset="-122"/>
                <a:cs typeface="Calibri"/>
              </a:rPr>
              <a:t> </a:t>
            </a:r>
            <a:r>
              <a:rPr sz="2400" spc="-20" dirty="0">
                <a:latin typeface="微软雅黑" panose="020B0503020204020204" pitchFamily="34" charset="-122"/>
                <a:ea typeface="微软雅黑" panose="020B0503020204020204" pitchFamily="34" charset="-122"/>
                <a:cs typeface="Calibri"/>
              </a:rPr>
              <a:t>words</a:t>
            </a:r>
            <a:endParaRPr sz="2400" dirty="0">
              <a:latin typeface="微软雅黑" panose="020B0503020204020204" pitchFamily="34" charset="-122"/>
              <a:ea typeface="微软雅黑" panose="020B0503020204020204" pitchFamily="34" charset="-122"/>
              <a:cs typeface="Calibri"/>
            </a:endParaRPr>
          </a:p>
          <a:p>
            <a:pPr marL="393700" marR="17780" indent="-343535">
              <a:lnSpc>
                <a:spcPct val="100000"/>
              </a:lnSpc>
              <a:spcBef>
                <a:spcPts val="645"/>
              </a:spcBef>
              <a:buFont typeface="Arial"/>
              <a:buChar char="•"/>
              <a:tabLst>
                <a:tab pos="393700" algn="l"/>
                <a:tab pos="394335" algn="l"/>
              </a:tabLst>
            </a:pPr>
            <a:r>
              <a:rPr lang="zh-CN" altLang="en-US" sz="2400" spc="-10" dirty="0">
                <a:latin typeface="微软雅黑" panose="020B0503020204020204" pitchFamily="34" charset="-122"/>
                <a:ea typeface="微软雅黑" panose="020B0503020204020204" pitchFamily="34" charset="-122"/>
                <a:cs typeface="Calibri"/>
              </a:rPr>
              <a:t>考虑一个直接映射缓存，如下图</a:t>
            </a:r>
            <a:r>
              <a:rPr lang="en-US" altLang="zh-CN" sz="2400" spc="-10" dirty="0">
                <a:latin typeface="微软雅黑" panose="020B0503020204020204" pitchFamily="34" charset="-122"/>
                <a:ea typeface="微软雅黑" panose="020B0503020204020204" pitchFamily="34" charset="-122"/>
                <a:cs typeface="Calibri"/>
              </a:rPr>
              <a:t>2</a:t>
            </a:r>
            <a:r>
              <a:rPr lang="zh-CN" altLang="en-US" sz="2400" spc="-10" dirty="0">
                <a:latin typeface="微软雅黑" panose="020B0503020204020204" pitchFamily="34" charset="-122"/>
                <a:ea typeface="微软雅黑" panose="020B0503020204020204" pitchFamily="34" charset="-122"/>
                <a:cs typeface="Calibri"/>
              </a:rPr>
              <a:t>个字，</a:t>
            </a:r>
            <a:r>
              <a:rPr lang="en-US" altLang="zh-CN" sz="2400" spc="-10" dirty="0">
                <a:latin typeface="微软雅黑" panose="020B0503020204020204" pitchFamily="34" charset="-122"/>
                <a:ea typeface="微软雅黑" panose="020B0503020204020204" pitchFamily="34" charset="-122"/>
                <a:cs typeface="Calibri"/>
              </a:rPr>
              <a:t>offset=4</a:t>
            </a:r>
            <a:r>
              <a:rPr sz="2400" spc="-5" dirty="0">
                <a:latin typeface="微软雅黑" panose="020B0503020204020204" pitchFamily="34" charset="-122"/>
                <a:ea typeface="微软雅黑" panose="020B0503020204020204" pitchFamily="34" charset="-122"/>
                <a:cs typeface="Calibri"/>
              </a:rPr>
              <a:t>-bits?</a:t>
            </a:r>
            <a:endParaRPr sz="2400" dirty="0">
              <a:latin typeface="微软雅黑" panose="020B0503020204020204" pitchFamily="34" charset="-122"/>
              <a:ea typeface="微软雅黑" panose="020B0503020204020204" pitchFamily="34" charset="-122"/>
              <a:cs typeface="Calibri"/>
            </a:endParaRPr>
          </a:p>
          <a:p>
            <a:pPr>
              <a:lnSpc>
                <a:spcPct val="100000"/>
              </a:lnSpc>
              <a:buFont typeface="Arial"/>
              <a:buChar char="•"/>
            </a:pPr>
            <a:endParaRPr sz="2400" dirty="0">
              <a:latin typeface="微软雅黑" panose="020B0503020204020204" pitchFamily="34" charset="-122"/>
              <a:ea typeface="微软雅黑" panose="020B0503020204020204" pitchFamily="34" charset="-122"/>
              <a:cs typeface="Calibri"/>
            </a:endParaRPr>
          </a:p>
          <a:p>
            <a:pPr>
              <a:lnSpc>
                <a:spcPct val="100000"/>
              </a:lnSpc>
              <a:spcBef>
                <a:spcPts val="5"/>
              </a:spcBef>
              <a:buFont typeface="Arial"/>
              <a:buChar char="•"/>
            </a:pPr>
            <a:endParaRPr sz="2400" dirty="0">
              <a:latin typeface="微软雅黑" panose="020B0503020204020204" pitchFamily="34" charset="-122"/>
              <a:ea typeface="微软雅黑" panose="020B0503020204020204" pitchFamily="34" charset="-122"/>
              <a:cs typeface="Calibri"/>
            </a:endParaRPr>
          </a:p>
          <a:p>
            <a:pPr marL="2965450">
              <a:lnSpc>
                <a:spcPct val="100000"/>
              </a:lnSpc>
              <a:spcBef>
                <a:spcPts val="5"/>
              </a:spcBef>
              <a:tabLst>
                <a:tab pos="4566285" algn="l"/>
                <a:tab pos="5674360" algn="l"/>
                <a:tab pos="6207760" algn="l"/>
              </a:tabLst>
            </a:pPr>
            <a:r>
              <a:rPr sz="2000" spc="-7" baseline="2525" dirty="0">
                <a:latin typeface="微软雅黑" panose="020B0503020204020204" pitchFamily="34" charset="-122"/>
                <a:ea typeface="微软雅黑" panose="020B0503020204020204" pitchFamily="34" charset="-122"/>
                <a:cs typeface="Arial"/>
              </a:rPr>
              <a:t>18	10	</a:t>
            </a:r>
            <a:r>
              <a:rPr sz="2000" baseline="2525" dirty="0">
                <a:latin typeface="微软雅黑" panose="020B0503020204020204" pitchFamily="34" charset="-122"/>
                <a:ea typeface="微软雅黑" panose="020B0503020204020204" pitchFamily="34" charset="-122"/>
                <a:cs typeface="Arial"/>
              </a:rPr>
              <a:t>2	</a:t>
            </a:r>
            <a:r>
              <a:rPr sz="1400" dirty="0">
                <a:latin typeface="微软雅黑" panose="020B0503020204020204" pitchFamily="34" charset="-122"/>
                <a:ea typeface="微软雅黑" panose="020B0503020204020204" pitchFamily="34" charset="-122"/>
                <a:cs typeface="Arial"/>
              </a:rPr>
              <a:t>2</a:t>
            </a:r>
          </a:p>
          <a:p>
            <a:pPr>
              <a:lnSpc>
                <a:spcPct val="100000"/>
              </a:lnSpc>
              <a:spcBef>
                <a:spcPts val="45"/>
              </a:spcBef>
            </a:pPr>
            <a:endParaRPr sz="2400" dirty="0">
              <a:latin typeface="微软雅黑" panose="020B0503020204020204" pitchFamily="34" charset="-122"/>
              <a:ea typeface="微软雅黑" panose="020B0503020204020204" pitchFamily="34" charset="-122"/>
              <a:cs typeface="Arial"/>
            </a:endParaRPr>
          </a:p>
          <a:p>
            <a:pPr marL="393700" indent="-343535">
              <a:lnSpc>
                <a:spcPct val="100000"/>
              </a:lnSpc>
              <a:buFont typeface="Arial"/>
              <a:buChar char="•"/>
              <a:tabLst>
                <a:tab pos="393700" algn="l"/>
                <a:tab pos="394335" algn="l"/>
              </a:tabLst>
            </a:pPr>
            <a:r>
              <a:rPr lang="zh-CN" altLang="en-US" sz="2400" spc="-5" dirty="0">
                <a:latin typeface="微软雅黑" panose="020B0503020204020204" pitchFamily="34" charset="-122"/>
                <a:ea typeface="微软雅黑" panose="020B0503020204020204" pitchFamily="34" charset="-122"/>
                <a:cs typeface="Calibri"/>
              </a:rPr>
              <a:t>但是</a:t>
            </a:r>
            <a:r>
              <a:rPr lang="zh-CN" altLang="en-US" sz="2400" b="1" spc="-5" dirty="0">
                <a:solidFill>
                  <a:srgbClr val="7030A0"/>
                </a:solidFill>
                <a:latin typeface="微软雅黑" panose="020B0503020204020204" pitchFamily="34" charset="-122"/>
                <a:ea typeface="微软雅黑" panose="020B0503020204020204" pitchFamily="34" charset="-122"/>
                <a:cs typeface="Calibri"/>
              </a:rPr>
              <a:t>快表</a:t>
            </a:r>
            <a:r>
              <a:rPr sz="2400" b="1" spc="-10" dirty="0">
                <a:solidFill>
                  <a:srgbClr val="7030A0"/>
                </a:solidFill>
                <a:latin typeface="微软雅黑" panose="020B0503020204020204" pitchFamily="34" charset="-122"/>
                <a:ea typeface="微软雅黑" panose="020B0503020204020204" pitchFamily="34" charset="-122"/>
                <a:cs typeface="Calibri"/>
              </a:rPr>
              <a:t>TLB</a:t>
            </a:r>
            <a:r>
              <a:rPr sz="2400" b="1" spc="5" dirty="0">
                <a:solidFill>
                  <a:srgbClr val="7030A0"/>
                </a:solidFill>
                <a:latin typeface="微软雅黑" panose="020B0503020204020204" pitchFamily="34" charset="-122"/>
                <a:ea typeface="微软雅黑" panose="020B0503020204020204" pitchFamily="34" charset="-122"/>
                <a:cs typeface="Calibri"/>
              </a:rPr>
              <a:t> </a:t>
            </a:r>
            <a:r>
              <a:rPr lang="zh-CN" altLang="en-US" sz="2400" spc="-5" dirty="0">
                <a:latin typeface="微软雅黑" panose="020B0503020204020204" pitchFamily="34" charset="-122"/>
                <a:ea typeface="微软雅黑" panose="020B0503020204020204" pitchFamily="34" charset="-122"/>
                <a:cs typeface="Calibri"/>
              </a:rPr>
              <a:t>只有一个值</a:t>
            </a:r>
            <a:endParaRPr sz="2400" dirty="0">
              <a:latin typeface="微软雅黑" panose="020B0503020204020204" pitchFamily="34" charset="-122"/>
              <a:ea typeface="微软雅黑" panose="020B0503020204020204" pitchFamily="34" charset="-122"/>
              <a:cs typeface="Calibri"/>
            </a:endParaRPr>
          </a:p>
          <a:p>
            <a:pPr marL="794385" lvl="1" indent="-287020">
              <a:lnSpc>
                <a:spcPct val="100000"/>
              </a:lnSpc>
              <a:spcBef>
                <a:spcPts val="610"/>
              </a:spcBef>
              <a:buFont typeface="Arial"/>
              <a:buChar char="–"/>
              <a:tabLst>
                <a:tab pos="795020" algn="l"/>
              </a:tabLst>
            </a:pPr>
            <a:r>
              <a:rPr sz="2400" spc="-10" dirty="0">
                <a:latin typeface="微软雅黑" panose="020B0503020204020204" pitchFamily="34" charset="-122"/>
                <a:ea typeface="微软雅黑" panose="020B0503020204020204" pitchFamily="34" charset="-122"/>
                <a:cs typeface="Calibri"/>
              </a:rPr>
              <a:t>Log</a:t>
            </a:r>
            <a:r>
              <a:rPr sz="2400" spc="-15" baseline="-20833" dirty="0">
                <a:latin typeface="微软雅黑" panose="020B0503020204020204" pitchFamily="34" charset="-122"/>
                <a:ea typeface="微软雅黑" panose="020B0503020204020204" pitchFamily="34" charset="-122"/>
                <a:cs typeface="Calibri"/>
              </a:rPr>
              <a:t>2</a:t>
            </a:r>
            <a:r>
              <a:rPr sz="2400" spc="-10" dirty="0">
                <a:latin typeface="微软雅黑" panose="020B0503020204020204" pitchFamily="34" charset="-122"/>
                <a:ea typeface="微软雅黑" panose="020B0503020204020204" pitchFamily="34" charset="-122"/>
                <a:cs typeface="Calibri"/>
              </a:rPr>
              <a:t>(1) </a:t>
            </a:r>
            <a:r>
              <a:rPr sz="2400" dirty="0">
                <a:latin typeface="微软雅黑" panose="020B0503020204020204" pitchFamily="34" charset="-122"/>
                <a:ea typeface="微软雅黑" panose="020B0503020204020204" pitchFamily="34" charset="-122"/>
                <a:cs typeface="Calibri"/>
              </a:rPr>
              <a:t>=</a:t>
            </a:r>
            <a:r>
              <a:rPr sz="2400" spc="-15" dirty="0">
                <a:latin typeface="微软雅黑" panose="020B0503020204020204" pitchFamily="34" charset="-122"/>
                <a:ea typeface="微软雅黑" panose="020B0503020204020204" pitchFamily="34" charset="-122"/>
                <a:cs typeface="Calibri"/>
              </a:rPr>
              <a:t> </a:t>
            </a:r>
            <a:r>
              <a:rPr sz="2400" spc="-5" dirty="0">
                <a:latin typeface="微软雅黑" panose="020B0503020204020204" pitchFamily="34" charset="-122"/>
                <a:ea typeface="微软雅黑" panose="020B0503020204020204" pitchFamily="34" charset="-122"/>
                <a:cs typeface="Calibri"/>
              </a:rPr>
              <a:t>0…TLB</a:t>
            </a:r>
            <a:r>
              <a:rPr sz="2400" spc="10" dirty="0">
                <a:latin typeface="微软雅黑" panose="020B0503020204020204" pitchFamily="34" charset="-122"/>
                <a:ea typeface="微软雅黑" panose="020B0503020204020204" pitchFamily="34" charset="-122"/>
                <a:cs typeface="Calibri"/>
              </a:rPr>
              <a:t> </a:t>
            </a:r>
            <a:r>
              <a:rPr lang="zh-CN" altLang="en-US" sz="2400" dirty="0">
                <a:latin typeface="微软雅黑" panose="020B0503020204020204" pitchFamily="34" charset="-122"/>
                <a:ea typeface="微软雅黑" panose="020B0503020204020204" pitchFamily="34" charset="-122"/>
                <a:cs typeface="Calibri"/>
              </a:rPr>
              <a:t>映射没有字域</a:t>
            </a:r>
            <a:endParaRPr sz="2400" dirty="0">
              <a:latin typeface="微软雅黑" panose="020B0503020204020204" pitchFamily="34" charset="-122"/>
              <a:ea typeface="微软雅黑" panose="020B0503020204020204" pitchFamily="34" charset="-122"/>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630833" y="1173118"/>
            <a:ext cx="7613575" cy="1918859"/>
          </a:xfrm>
          <a:prstGeom prst="rect">
            <a:avLst/>
          </a:prstGeom>
        </p:spPr>
        <p:txBody>
          <a:bodyPr vert="horz" wrap="square" lIns="0" tIns="90170" rIns="0" bIns="0" rtlCol="0">
            <a:spAutoFit/>
          </a:bodyPr>
          <a:lstStyle/>
          <a:p>
            <a:pPr marL="355600" indent="-343535">
              <a:lnSpc>
                <a:spcPct val="150000"/>
              </a:lnSpc>
              <a:spcBef>
                <a:spcPts val="710"/>
              </a:spcBef>
              <a:buFont typeface="Arial"/>
              <a:buChar char="•"/>
              <a:tabLst>
                <a:tab pos="355600" algn="l"/>
                <a:tab pos="356235" algn="l"/>
              </a:tabLst>
            </a:pPr>
            <a:r>
              <a:rPr sz="2000" dirty="0">
                <a:latin typeface="微软雅黑" panose="020B0503020204020204" pitchFamily="34" charset="-122"/>
                <a:ea typeface="微软雅黑" panose="020B0503020204020204" pitchFamily="34" charset="-122"/>
                <a:cs typeface="Calibri"/>
              </a:rPr>
              <a:t>64</a:t>
            </a:r>
            <a:r>
              <a:rPr sz="2000" spc="-15" dirty="0">
                <a:latin typeface="微软雅黑" panose="020B0503020204020204" pitchFamily="34" charset="-122"/>
                <a:ea typeface="微软雅黑" panose="020B0503020204020204" pitchFamily="34" charset="-122"/>
                <a:cs typeface="Calibri"/>
              </a:rPr>
              <a:t> </a:t>
            </a:r>
            <a:r>
              <a:rPr lang="zh-CN" altLang="en-US" sz="2000" spc="-15" dirty="0">
                <a:latin typeface="微软雅黑" panose="020B0503020204020204" pitchFamily="34" charset="-122"/>
                <a:ea typeface="微软雅黑" panose="020B0503020204020204" pitchFamily="34" charset="-122"/>
                <a:cs typeface="Calibri"/>
              </a:rPr>
              <a:t>个条目的</a:t>
            </a:r>
            <a:r>
              <a:rPr sz="2000" spc="-20" dirty="0">
                <a:latin typeface="微软雅黑" panose="020B0503020204020204" pitchFamily="34" charset="-122"/>
                <a:ea typeface="微软雅黑" panose="020B0503020204020204" pitchFamily="34" charset="-122"/>
                <a:cs typeface="Calibri"/>
              </a:rPr>
              <a:t>4-way</a:t>
            </a:r>
            <a:r>
              <a:rPr lang="zh-CN" altLang="en-US" sz="2000" spc="-20" dirty="0">
                <a:latin typeface="微软雅黑" panose="020B0503020204020204" pitchFamily="34" charset="-122"/>
                <a:ea typeface="微软雅黑" panose="020B0503020204020204" pitchFamily="34" charset="-122"/>
                <a:cs typeface="Calibri"/>
              </a:rPr>
              <a:t>组相联的快表</a:t>
            </a:r>
            <a:r>
              <a:rPr sz="2000" spc="-5" dirty="0">
                <a:latin typeface="微软雅黑" panose="020B0503020204020204" pitchFamily="34" charset="-122"/>
                <a:ea typeface="微软雅黑" panose="020B0503020204020204" pitchFamily="34" charset="-122"/>
                <a:cs typeface="Calibri"/>
              </a:rPr>
              <a:t>TLB (set</a:t>
            </a:r>
            <a:r>
              <a:rPr sz="2000" spc="-20" dirty="0">
                <a:latin typeface="微软雅黑" panose="020B0503020204020204" pitchFamily="34" charset="-122"/>
                <a:ea typeface="微软雅黑" panose="020B0503020204020204" pitchFamily="34" charset="-122"/>
                <a:cs typeface="Calibri"/>
              </a:rPr>
              <a:t> </a:t>
            </a:r>
            <a:r>
              <a:rPr lang="zh-CN" altLang="en-US" sz="2000" spc="-20" dirty="0">
                <a:latin typeface="微软雅黑" panose="020B0503020204020204" pitchFamily="34" charset="-122"/>
                <a:ea typeface="微软雅黑" panose="020B0503020204020204" pitchFamily="34" charset="-122"/>
                <a:cs typeface="Calibri"/>
              </a:rPr>
              <a:t>作为行索引</a:t>
            </a:r>
            <a:r>
              <a:rPr sz="2000" spc="-5" dirty="0">
                <a:latin typeface="微软雅黑" panose="020B0503020204020204" pitchFamily="34" charset="-122"/>
                <a:ea typeface="微软雅黑" panose="020B0503020204020204" pitchFamily="34" charset="-122"/>
                <a:cs typeface="Calibri"/>
              </a:rPr>
              <a:t>)</a:t>
            </a:r>
            <a:endParaRPr sz="2000" dirty="0">
              <a:latin typeface="微软雅黑" panose="020B0503020204020204" pitchFamily="34" charset="-122"/>
              <a:ea typeface="微软雅黑" panose="020B0503020204020204" pitchFamily="34" charset="-122"/>
              <a:cs typeface="Calibri"/>
            </a:endParaRPr>
          </a:p>
          <a:p>
            <a:pPr marL="469900">
              <a:lnSpc>
                <a:spcPct val="150000"/>
              </a:lnSpc>
              <a:spcBef>
                <a:spcPts val="509"/>
              </a:spcBef>
              <a:tabLst>
                <a:tab pos="756285" algn="l"/>
              </a:tabLst>
            </a:pPr>
            <a:r>
              <a:rPr dirty="0">
                <a:latin typeface="微软雅黑" panose="020B0503020204020204" pitchFamily="34" charset="-122"/>
                <a:ea typeface="微软雅黑" panose="020B0503020204020204" pitchFamily="34" charset="-122"/>
                <a:cs typeface="Arial"/>
              </a:rPr>
              <a:t>–	</a:t>
            </a:r>
            <a:r>
              <a:rPr lang="zh-CN" altLang="en-US" spc="-5" dirty="0">
                <a:latin typeface="微软雅黑" panose="020B0503020204020204" pitchFamily="34" charset="-122"/>
                <a:ea typeface="微软雅黑" panose="020B0503020204020204" pitchFamily="34" charset="-122"/>
                <a:cs typeface="Calibri"/>
              </a:rPr>
              <a:t>一旦命中</a:t>
            </a:r>
            <a:r>
              <a:rPr spc="-5" dirty="0">
                <a:latin typeface="微软雅黑" panose="020B0503020204020204" pitchFamily="34" charset="-122"/>
                <a:ea typeface="微软雅黑" panose="020B0503020204020204" pitchFamily="34" charset="-122"/>
                <a:cs typeface="Calibri"/>
              </a:rPr>
              <a:t>,</a:t>
            </a:r>
            <a:r>
              <a:rPr lang="zh-CN" altLang="en-US" dirty="0">
                <a:latin typeface="微软雅黑" panose="020B0503020204020204" pitchFamily="34" charset="-122"/>
                <a:ea typeface="微软雅黑" panose="020B0503020204020204" pitchFamily="34" charset="-122"/>
              </a:rPr>
              <a:t>快速提供物理页，不需要页表访问</a:t>
            </a:r>
            <a:endParaRPr dirty="0">
              <a:latin typeface="微软雅黑" panose="020B0503020204020204" pitchFamily="34" charset="-122"/>
              <a:ea typeface="微软雅黑" panose="020B0503020204020204" pitchFamily="34" charset="-122"/>
              <a:cs typeface="Calibri"/>
            </a:endParaRPr>
          </a:p>
          <a:p>
            <a:pPr marL="1917700">
              <a:lnSpc>
                <a:spcPct val="150000"/>
              </a:lnSpc>
              <a:spcBef>
                <a:spcPts val="2014"/>
              </a:spcBef>
              <a:tabLst>
                <a:tab pos="3822700" algn="l"/>
                <a:tab pos="4204335" algn="l"/>
                <a:tab pos="5423535" algn="l"/>
              </a:tabLst>
            </a:pPr>
            <a:r>
              <a:rPr sz="1050" spc="-5" dirty="0">
                <a:latin typeface="微软雅黑" panose="020B0503020204020204" pitchFamily="34" charset="-122"/>
                <a:ea typeface="微软雅黑" panose="020B0503020204020204" pitchFamily="34" charset="-122"/>
                <a:cs typeface="Arial"/>
              </a:rPr>
              <a:t>31	12	11	</a:t>
            </a:r>
            <a:r>
              <a:rPr sz="1050" dirty="0">
                <a:latin typeface="微软雅黑" panose="020B0503020204020204" pitchFamily="34" charset="-122"/>
                <a:ea typeface="微软雅黑" panose="020B0503020204020204" pitchFamily="34" charset="-122"/>
                <a:cs typeface="Arial"/>
              </a:rPr>
              <a:t>0</a:t>
            </a:r>
          </a:p>
          <a:p>
            <a:pPr marR="5080" algn="r">
              <a:lnSpc>
                <a:spcPct val="150000"/>
              </a:lnSpc>
              <a:spcBef>
                <a:spcPts val="770"/>
              </a:spcBef>
            </a:pPr>
            <a:r>
              <a:rPr sz="1400" spc="-25" dirty="0">
                <a:latin typeface="微软雅黑" panose="020B0503020204020204" pitchFamily="34" charset="-122"/>
                <a:ea typeface="微软雅黑" panose="020B0503020204020204" pitchFamily="34" charset="-122"/>
                <a:cs typeface="Arial"/>
              </a:rPr>
              <a:t>V</a:t>
            </a:r>
            <a:r>
              <a:rPr sz="1400" spc="-5" dirty="0">
                <a:latin typeface="微软雅黑" panose="020B0503020204020204" pitchFamily="34" charset="-122"/>
                <a:ea typeface="微软雅黑" panose="020B0503020204020204" pitchFamily="34" charset="-122"/>
                <a:cs typeface="Arial"/>
              </a:rPr>
              <a:t>irtual</a:t>
            </a:r>
            <a:r>
              <a:rPr sz="1400" spc="-95" dirty="0">
                <a:latin typeface="微软雅黑" panose="020B0503020204020204" pitchFamily="34" charset="-122"/>
                <a:ea typeface="微软雅黑" panose="020B0503020204020204" pitchFamily="34" charset="-122"/>
                <a:cs typeface="Arial"/>
              </a:rPr>
              <a:t> </a:t>
            </a:r>
            <a:r>
              <a:rPr sz="1400" spc="-5" dirty="0">
                <a:latin typeface="微软雅黑" panose="020B0503020204020204" pitchFamily="34" charset="-122"/>
                <a:ea typeface="微软雅黑" panose="020B0503020204020204" pitchFamily="34" charset="-122"/>
                <a:cs typeface="Arial"/>
              </a:rPr>
              <a:t>Address</a:t>
            </a:r>
            <a:endParaRPr sz="1400" dirty="0">
              <a:latin typeface="微软雅黑" panose="020B0503020204020204" pitchFamily="34" charset="-122"/>
              <a:ea typeface="微软雅黑" panose="020B0503020204020204" pitchFamily="34" charset="-122"/>
              <a:cs typeface="Arial"/>
            </a:endParaRPr>
          </a:p>
        </p:txBody>
      </p:sp>
      <p:sp>
        <p:nvSpPr>
          <p:cNvPr id="7" name="object 7"/>
          <p:cNvSpPr txBox="1"/>
          <p:nvPr/>
        </p:nvSpPr>
        <p:spPr>
          <a:xfrm>
            <a:off x="4648200" y="6400798"/>
            <a:ext cx="1524000" cy="381000"/>
          </a:xfrm>
          <a:prstGeom prst="rect">
            <a:avLst/>
          </a:prstGeom>
          <a:solidFill>
            <a:srgbClr val="DDDDDD"/>
          </a:solidFill>
          <a:ln w="9144">
            <a:solidFill>
              <a:srgbClr val="000000"/>
            </a:solidFill>
          </a:ln>
        </p:spPr>
        <p:txBody>
          <a:bodyPr vert="horz" wrap="square" lIns="0" tIns="79375" rIns="0" bIns="0" rtlCol="0">
            <a:spAutoFit/>
          </a:bodyPr>
          <a:lstStyle/>
          <a:p>
            <a:pPr marL="92075">
              <a:lnSpc>
                <a:spcPct val="100000"/>
              </a:lnSpc>
              <a:spcBef>
                <a:spcPts val="625"/>
              </a:spcBef>
            </a:pPr>
            <a:r>
              <a:rPr sz="1400" spc="-5" dirty="0">
                <a:latin typeface="Arial"/>
                <a:cs typeface="Arial"/>
              </a:rPr>
              <a:t>Offset</a:t>
            </a:r>
            <a:r>
              <a:rPr sz="1400" spc="-60" dirty="0">
                <a:latin typeface="Arial"/>
                <a:cs typeface="Arial"/>
              </a:rPr>
              <a:t> </a:t>
            </a:r>
            <a:r>
              <a:rPr sz="1400" spc="-5" dirty="0">
                <a:latin typeface="Arial"/>
                <a:cs typeface="Arial"/>
              </a:rPr>
              <a:t>w/in</a:t>
            </a:r>
            <a:r>
              <a:rPr sz="1400" spc="-30" dirty="0">
                <a:latin typeface="Arial"/>
                <a:cs typeface="Arial"/>
              </a:rPr>
              <a:t> </a:t>
            </a:r>
            <a:r>
              <a:rPr sz="1400" dirty="0">
                <a:latin typeface="Arial"/>
                <a:cs typeface="Arial"/>
              </a:rPr>
              <a:t>page</a:t>
            </a:r>
            <a:endParaRPr sz="1400">
              <a:latin typeface="Arial"/>
              <a:cs typeface="Arial"/>
            </a:endParaRPr>
          </a:p>
        </p:txBody>
      </p:sp>
      <p:sp>
        <p:nvSpPr>
          <p:cNvPr id="8" name="object 8"/>
          <p:cNvSpPr txBox="1"/>
          <p:nvPr/>
        </p:nvSpPr>
        <p:spPr>
          <a:xfrm>
            <a:off x="6251828" y="6453632"/>
            <a:ext cx="156972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a:cs typeface="Arial"/>
              </a:rPr>
              <a:t>Ph</a:t>
            </a:r>
            <a:r>
              <a:rPr sz="1600" spc="-25" dirty="0">
                <a:latin typeface="Arial"/>
                <a:cs typeface="Arial"/>
              </a:rPr>
              <a:t>y</a:t>
            </a:r>
            <a:r>
              <a:rPr sz="1600" spc="-5" dirty="0">
                <a:latin typeface="Arial"/>
                <a:cs typeface="Arial"/>
              </a:rPr>
              <a:t>sical</a:t>
            </a:r>
            <a:r>
              <a:rPr sz="1600" spc="-95" dirty="0">
                <a:latin typeface="Arial"/>
                <a:cs typeface="Arial"/>
              </a:rPr>
              <a:t> </a:t>
            </a:r>
            <a:r>
              <a:rPr sz="1600" spc="-5" dirty="0">
                <a:latin typeface="Arial"/>
                <a:cs typeface="Arial"/>
              </a:rPr>
              <a:t>Address</a:t>
            </a:r>
            <a:endParaRPr sz="1600">
              <a:latin typeface="Arial"/>
              <a:cs typeface="Arial"/>
            </a:endParaRPr>
          </a:p>
        </p:txBody>
      </p:sp>
      <p:sp>
        <p:nvSpPr>
          <p:cNvPr id="9" name="object 9"/>
          <p:cNvSpPr txBox="1"/>
          <p:nvPr/>
        </p:nvSpPr>
        <p:spPr>
          <a:xfrm>
            <a:off x="2438400" y="6400798"/>
            <a:ext cx="2209800" cy="381000"/>
          </a:xfrm>
          <a:prstGeom prst="rect">
            <a:avLst/>
          </a:prstGeom>
          <a:solidFill>
            <a:srgbClr val="CCEBFF"/>
          </a:solidFill>
          <a:ln w="9144">
            <a:solidFill>
              <a:srgbClr val="000000"/>
            </a:solidFill>
          </a:ln>
        </p:spPr>
        <p:txBody>
          <a:bodyPr vert="horz" wrap="square" lIns="0" tIns="79375" rIns="0" bIns="0" rtlCol="0">
            <a:spAutoFit/>
          </a:bodyPr>
          <a:lstStyle/>
          <a:p>
            <a:pPr marL="91440">
              <a:lnSpc>
                <a:spcPct val="100000"/>
              </a:lnSpc>
              <a:spcBef>
                <a:spcPts val="625"/>
              </a:spcBef>
            </a:pPr>
            <a:r>
              <a:rPr sz="1400" spc="-5" dirty="0">
                <a:latin typeface="Arial"/>
                <a:cs typeface="Arial"/>
              </a:rPr>
              <a:t>Phys.</a:t>
            </a:r>
            <a:r>
              <a:rPr sz="1400" spc="-30" dirty="0">
                <a:latin typeface="Arial"/>
                <a:cs typeface="Arial"/>
              </a:rPr>
              <a:t> </a:t>
            </a:r>
            <a:r>
              <a:rPr sz="1400" spc="-5" dirty="0">
                <a:latin typeface="Arial"/>
                <a:cs typeface="Arial"/>
              </a:rPr>
              <a:t>Frame</a:t>
            </a:r>
            <a:r>
              <a:rPr sz="1400" spc="-40" dirty="0">
                <a:latin typeface="Arial"/>
                <a:cs typeface="Arial"/>
              </a:rPr>
              <a:t> </a:t>
            </a:r>
            <a:r>
              <a:rPr sz="1400" dirty="0">
                <a:latin typeface="Arial"/>
                <a:cs typeface="Arial"/>
              </a:rPr>
              <a:t>#</a:t>
            </a:r>
            <a:endParaRPr sz="1400">
              <a:latin typeface="Arial"/>
              <a:cs typeface="Arial"/>
            </a:endParaRPr>
          </a:p>
        </p:txBody>
      </p:sp>
      <p:sp>
        <p:nvSpPr>
          <p:cNvPr id="10" name="object 10"/>
          <p:cNvSpPr txBox="1"/>
          <p:nvPr/>
        </p:nvSpPr>
        <p:spPr>
          <a:xfrm>
            <a:off x="2441194" y="6186932"/>
            <a:ext cx="180975"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31</a:t>
            </a:r>
            <a:endParaRPr sz="1100">
              <a:latin typeface="Arial"/>
              <a:cs typeface="Arial"/>
            </a:endParaRPr>
          </a:p>
        </p:txBody>
      </p:sp>
      <p:sp>
        <p:nvSpPr>
          <p:cNvPr id="11" name="object 11"/>
          <p:cNvSpPr txBox="1"/>
          <p:nvPr/>
        </p:nvSpPr>
        <p:spPr>
          <a:xfrm>
            <a:off x="5870828" y="6186932"/>
            <a:ext cx="10350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Arial"/>
                <a:cs typeface="Arial"/>
              </a:rPr>
              <a:t>0</a:t>
            </a:r>
            <a:endParaRPr sz="1100">
              <a:latin typeface="Arial"/>
              <a:cs typeface="Arial"/>
            </a:endParaRPr>
          </a:p>
        </p:txBody>
      </p:sp>
      <p:grpSp>
        <p:nvGrpSpPr>
          <p:cNvPr id="12" name="object 12"/>
          <p:cNvGrpSpPr/>
          <p:nvPr/>
        </p:nvGrpSpPr>
        <p:grpSpPr>
          <a:xfrm>
            <a:off x="3133725" y="3276600"/>
            <a:ext cx="1438275" cy="1390015"/>
            <a:chOff x="3133725" y="3276600"/>
            <a:chExt cx="1438275" cy="1390015"/>
          </a:xfrm>
        </p:grpSpPr>
        <p:sp>
          <p:nvSpPr>
            <p:cNvPr id="13" name="object 13"/>
            <p:cNvSpPr/>
            <p:nvPr/>
          </p:nvSpPr>
          <p:spPr>
            <a:xfrm>
              <a:off x="3133725" y="3505961"/>
              <a:ext cx="1068070" cy="1160780"/>
            </a:xfrm>
            <a:custGeom>
              <a:avLst/>
              <a:gdLst/>
              <a:ahLst/>
              <a:cxnLst/>
              <a:rect l="l" t="t" r="r" b="b"/>
              <a:pathLst>
                <a:path w="1068070" h="1160779">
                  <a:moveTo>
                    <a:pt x="104412" y="1104900"/>
                  </a:moveTo>
                  <a:lnTo>
                    <a:pt x="42799" y="1140840"/>
                  </a:lnTo>
                  <a:lnTo>
                    <a:pt x="38100" y="1143508"/>
                  </a:lnTo>
                  <a:lnTo>
                    <a:pt x="36449" y="1149604"/>
                  </a:lnTo>
                  <a:lnTo>
                    <a:pt x="42037" y="1159002"/>
                  </a:lnTo>
                  <a:lnTo>
                    <a:pt x="48132" y="1160652"/>
                  </a:lnTo>
                  <a:lnTo>
                    <a:pt x="52831" y="1157858"/>
                  </a:lnTo>
                  <a:lnTo>
                    <a:pt x="126651" y="1114806"/>
                  </a:lnTo>
                  <a:lnTo>
                    <a:pt x="124078" y="1114806"/>
                  </a:lnTo>
                  <a:lnTo>
                    <a:pt x="124078" y="1113408"/>
                  </a:lnTo>
                  <a:lnTo>
                    <a:pt x="118999" y="1113408"/>
                  </a:lnTo>
                  <a:lnTo>
                    <a:pt x="104412" y="1104900"/>
                  </a:lnTo>
                  <a:close/>
                </a:path>
                <a:path w="1068070" h="1160779">
                  <a:moveTo>
                    <a:pt x="1048130" y="485394"/>
                  </a:moveTo>
                  <a:lnTo>
                    <a:pt x="4444" y="485394"/>
                  </a:lnTo>
                  <a:lnTo>
                    <a:pt x="0" y="489838"/>
                  </a:lnTo>
                  <a:lnTo>
                    <a:pt x="0" y="1110361"/>
                  </a:lnTo>
                  <a:lnTo>
                    <a:pt x="4444" y="1114806"/>
                  </a:lnTo>
                  <a:lnTo>
                    <a:pt x="87430" y="1114806"/>
                  </a:lnTo>
                  <a:lnTo>
                    <a:pt x="104412" y="1104900"/>
                  </a:lnTo>
                  <a:lnTo>
                    <a:pt x="19812" y="1104900"/>
                  </a:lnTo>
                  <a:lnTo>
                    <a:pt x="9906" y="1094994"/>
                  </a:lnTo>
                  <a:lnTo>
                    <a:pt x="19812" y="1094994"/>
                  </a:lnTo>
                  <a:lnTo>
                    <a:pt x="19812" y="505206"/>
                  </a:lnTo>
                  <a:lnTo>
                    <a:pt x="9906" y="505206"/>
                  </a:lnTo>
                  <a:lnTo>
                    <a:pt x="19812" y="495300"/>
                  </a:lnTo>
                  <a:lnTo>
                    <a:pt x="1048130" y="495300"/>
                  </a:lnTo>
                  <a:lnTo>
                    <a:pt x="1048130" y="485394"/>
                  </a:lnTo>
                  <a:close/>
                </a:path>
                <a:path w="1068070" h="1160779">
                  <a:moveTo>
                    <a:pt x="126651" y="1094994"/>
                  </a:moveTo>
                  <a:lnTo>
                    <a:pt x="124078" y="1094994"/>
                  </a:lnTo>
                  <a:lnTo>
                    <a:pt x="124078" y="1114806"/>
                  </a:lnTo>
                  <a:lnTo>
                    <a:pt x="126651" y="1114806"/>
                  </a:lnTo>
                  <a:lnTo>
                    <a:pt x="143637" y="1104900"/>
                  </a:lnTo>
                  <a:lnTo>
                    <a:pt x="126651" y="1094994"/>
                  </a:lnTo>
                  <a:close/>
                </a:path>
                <a:path w="1068070" h="1160779">
                  <a:moveTo>
                    <a:pt x="118999" y="1096390"/>
                  </a:moveTo>
                  <a:lnTo>
                    <a:pt x="104412" y="1104900"/>
                  </a:lnTo>
                  <a:lnTo>
                    <a:pt x="118999" y="1113408"/>
                  </a:lnTo>
                  <a:lnTo>
                    <a:pt x="118999" y="1096390"/>
                  </a:lnTo>
                  <a:close/>
                </a:path>
                <a:path w="1068070" h="1160779">
                  <a:moveTo>
                    <a:pt x="124078" y="1096390"/>
                  </a:moveTo>
                  <a:lnTo>
                    <a:pt x="118999" y="1096390"/>
                  </a:lnTo>
                  <a:lnTo>
                    <a:pt x="118999" y="1113408"/>
                  </a:lnTo>
                  <a:lnTo>
                    <a:pt x="124078" y="1113408"/>
                  </a:lnTo>
                  <a:lnTo>
                    <a:pt x="124078" y="1096390"/>
                  </a:lnTo>
                  <a:close/>
                </a:path>
                <a:path w="1068070" h="1160779">
                  <a:moveTo>
                    <a:pt x="19812" y="1094994"/>
                  </a:moveTo>
                  <a:lnTo>
                    <a:pt x="9906" y="1094994"/>
                  </a:lnTo>
                  <a:lnTo>
                    <a:pt x="19812" y="1104900"/>
                  </a:lnTo>
                  <a:lnTo>
                    <a:pt x="19812" y="1094994"/>
                  </a:lnTo>
                  <a:close/>
                </a:path>
                <a:path w="1068070" h="1160779">
                  <a:moveTo>
                    <a:pt x="87430" y="1094994"/>
                  </a:moveTo>
                  <a:lnTo>
                    <a:pt x="19812" y="1094994"/>
                  </a:lnTo>
                  <a:lnTo>
                    <a:pt x="19812" y="1104900"/>
                  </a:lnTo>
                  <a:lnTo>
                    <a:pt x="104412" y="1104900"/>
                  </a:lnTo>
                  <a:lnTo>
                    <a:pt x="87430" y="1094994"/>
                  </a:lnTo>
                  <a:close/>
                </a:path>
                <a:path w="1068070" h="1160779">
                  <a:moveTo>
                    <a:pt x="48132" y="1049146"/>
                  </a:moveTo>
                  <a:lnTo>
                    <a:pt x="42037" y="1050670"/>
                  </a:lnTo>
                  <a:lnTo>
                    <a:pt x="39243" y="1055496"/>
                  </a:lnTo>
                  <a:lnTo>
                    <a:pt x="36449" y="1060195"/>
                  </a:lnTo>
                  <a:lnTo>
                    <a:pt x="38100" y="1066292"/>
                  </a:lnTo>
                  <a:lnTo>
                    <a:pt x="42799" y="1068958"/>
                  </a:lnTo>
                  <a:lnTo>
                    <a:pt x="104412" y="1104900"/>
                  </a:lnTo>
                  <a:lnTo>
                    <a:pt x="118999" y="1096390"/>
                  </a:lnTo>
                  <a:lnTo>
                    <a:pt x="124078" y="1096390"/>
                  </a:lnTo>
                  <a:lnTo>
                    <a:pt x="124078" y="1094994"/>
                  </a:lnTo>
                  <a:lnTo>
                    <a:pt x="126651" y="1094994"/>
                  </a:lnTo>
                  <a:lnTo>
                    <a:pt x="52831" y="1051940"/>
                  </a:lnTo>
                  <a:lnTo>
                    <a:pt x="48132" y="1049146"/>
                  </a:lnTo>
                  <a:close/>
                </a:path>
                <a:path w="1068070" h="1160779">
                  <a:moveTo>
                    <a:pt x="19812" y="495300"/>
                  </a:moveTo>
                  <a:lnTo>
                    <a:pt x="9906" y="505206"/>
                  </a:lnTo>
                  <a:lnTo>
                    <a:pt x="19812" y="505206"/>
                  </a:lnTo>
                  <a:lnTo>
                    <a:pt x="19812" y="495300"/>
                  </a:lnTo>
                  <a:close/>
                </a:path>
                <a:path w="1068070" h="1160779">
                  <a:moveTo>
                    <a:pt x="1067942" y="485394"/>
                  </a:moveTo>
                  <a:lnTo>
                    <a:pt x="1058037" y="485394"/>
                  </a:lnTo>
                  <a:lnTo>
                    <a:pt x="1048130" y="495300"/>
                  </a:lnTo>
                  <a:lnTo>
                    <a:pt x="19812" y="495300"/>
                  </a:lnTo>
                  <a:lnTo>
                    <a:pt x="19812" y="505206"/>
                  </a:lnTo>
                  <a:lnTo>
                    <a:pt x="1063498" y="505206"/>
                  </a:lnTo>
                  <a:lnTo>
                    <a:pt x="1067942" y="500761"/>
                  </a:lnTo>
                  <a:lnTo>
                    <a:pt x="1067942" y="485394"/>
                  </a:lnTo>
                  <a:close/>
                </a:path>
                <a:path w="1068070" h="1160779">
                  <a:moveTo>
                    <a:pt x="1067942" y="0"/>
                  </a:moveTo>
                  <a:lnTo>
                    <a:pt x="1048130" y="0"/>
                  </a:lnTo>
                  <a:lnTo>
                    <a:pt x="1048130" y="495300"/>
                  </a:lnTo>
                  <a:lnTo>
                    <a:pt x="1058037" y="485394"/>
                  </a:lnTo>
                  <a:lnTo>
                    <a:pt x="1067942" y="485394"/>
                  </a:lnTo>
                  <a:lnTo>
                    <a:pt x="1067942" y="0"/>
                  </a:lnTo>
                  <a:close/>
                </a:path>
              </a:pathLst>
            </a:custGeom>
            <a:solidFill>
              <a:srgbClr val="000000"/>
            </a:solidFill>
          </p:spPr>
          <p:txBody>
            <a:bodyPr wrap="square" lIns="0" tIns="0" rIns="0" bIns="0" rtlCol="0"/>
            <a:lstStyle/>
            <a:p>
              <a:endParaRPr/>
            </a:p>
          </p:txBody>
        </p:sp>
        <p:sp>
          <p:nvSpPr>
            <p:cNvPr id="14" name="object 14"/>
            <p:cNvSpPr/>
            <p:nvPr/>
          </p:nvSpPr>
          <p:spPr>
            <a:xfrm>
              <a:off x="3810000" y="3276600"/>
              <a:ext cx="762000" cy="228600"/>
            </a:xfrm>
            <a:custGeom>
              <a:avLst/>
              <a:gdLst/>
              <a:ahLst/>
              <a:cxnLst/>
              <a:rect l="l" t="t" r="r" b="b"/>
              <a:pathLst>
                <a:path w="762000" h="228600">
                  <a:moveTo>
                    <a:pt x="762000" y="0"/>
                  </a:moveTo>
                  <a:lnTo>
                    <a:pt x="0" y="0"/>
                  </a:lnTo>
                  <a:lnTo>
                    <a:pt x="0" y="228600"/>
                  </a:lnTo>
                  <a:lnTo>
                    <a:pt x="762000" y="228600"/>
                  </a:lnTo>
                  <a:lnTo>
                    <a:pt x="762000" y="0"/>
                  </a:lnTo>
                  <a:close/>
                </a:path>
              </a:pathLst>
            </a:custGeom>
            <a:solidFill>
              <a:srgbClr val="006FC0"/>
            </a:solidFill>
          </p:spPr>
          <p:txBody>
            <a:bodyPr wrap="square" lIns="0" tIns="0" rIns="0" bIns="0" rtlCol="0"/>
            <a:lstStyle/>
            <a:p>
              <a:endParaRPr/>
            </a:p>
          </p:txBody>
        </p:sp>
      </p:grpSp>
      <p:sp>
        <p:nvSpPr>
          <p:cNvPr id="15" name="object 15"/>
          <p:cNvSpPr txBox="1"/>
          <p:nvPr/>
        </p:nvSpPr>
        <p:spPr>
          <a:xfrm>
            <a:off x="3810000" y="3276600"/>
            <a:ext cx="762000" cy="228600"/>
          </a:xfrm>
          <a:prstGeom prst="rect">
            <a:avLst/>
          </a:prstGeom>
          <a:ln w="9144">
            <a:solidFill>
              <a:srgbClr val="000000"/>
            </a:solidFill>
          </a:ln>
        </p:spPr>
        <p:txBody>
          <a:bodyPr vert="horz" wrap="square" lIns="0" tIns="2540" rIns="0" bIns="0" rtlCol="0">
            <a:spAutoFit/>
          </a:bodyPr>
          <a:lstStyle/>
          <a:p>
            <a:pPr marL="92075">
              <a:lnSpc>
                <a:spcPct val="100000"/>
              </a:lnSpc>
              <a:spcBef>
                <a:spcPts val="20"/>
              </a:spcBef>
            </a:pPr>
            <a:r>
              <a:rPr sz="1400" spc="-5" dirty="0">
                <a:solidFill>
                  <a:srgbClr val="FFFFFF"/>
                </a:solidFill>
                <a:latin typeface="Arial"/>
                <a:cs typeface="Arial"/>
              </a:rPr>
              <a:t>Set</a:t>
            </a:r>
            <a:endParaRPr sz="1400">
              <a:latin typeface="Arial"/>
              <a:cs typeface="Arial"/>
            </a:endParaRPr>
          </a:p>
        </p:txBody>
      </p:sp>
      <p:sp>
        <p:nvSpPr>
          <p:cNvPr id="16" name="object 16"/>
          <p:cNvSpPr/>
          <p:nvPr/>
        </p:nvSpPr>
        <p:spPr>
          <a:xfrm>
            <a:off x="2362200" y="3276600"/>
            <a:ext cx="1447800" cy="228600"/>
          </a:xfrm>
          <a:custGeom>
            <a:avLst/>
            <a:gdLst/>
            <a:ahLst/>
            <a:cxnLst/>
            <a:rect l="l" t="t" r="r" b="b"/>
            <a:pathLst>
              <a:path w="1447800" h="228600">
                <a:moveTo>
                  <a:pt x="1447800" y="0"/>
                </a:moveTo>
                <a:lnTo>
                  <a:pt x="0" y="0"/>
                </a:lnTo>
                <a:lnTo>
                  <a:pt x="0" y="228600"/>
                </a:lnTo>
                <a:lnTo>
                  <a:pt x="1447800" y="228600"/>
                </a:lnTo>
                <a:lnTo>
                  <a:pt x="1447800" y="0"/>
                </a:lnTo>
                <a:close/>
              </a:path>
            </a:pathLst>
          </a:custGeom>
          <a:solidFill>
            <a:srgbClr val="CCFF99"/>
          </a:solidFill>
        </p:spPr>
        <p:txBody>
          <a:bodyPr wrap="square" lIns="0" tIns="0" rIns="0" bIns="0" rtlCol="0"/>
          <a:lstStyle/>
          <a:p>
            <a:endParaRPr/>
          </a:p>
        </p:txBody>
      </p:sp>
      <p:sp>
        <p:nvSpPr>
          <p:cNvPr id="17" name="object 17"/>
          <p:cNvSpPr txBox="1"/>
          <p:nvPr/>
        </p:nvSpPr>
        <p:spPr>
          <a:xfrm>
            <a:off x="2362200" y="3276600"/>
            <a:ext cx="1447800" cy="228600"/>
          </a:xfrm>
          <a:prstGeom prst="rect">
            <a:avLst/>
          </a:prstGeom>
          <a:ln w="9144">
            <a:solidFill>
              <a:srgbClr val="000000"/>
            </a:solidFill>
          </a:ln>
        </p:spPr>
        <p:txBody>
          <a:bodyPr vert="horz" wrap="square" lIns="0" tIns="2540" rIns="0" bIns="0" rtlCol="0">
            <a:spAutoFit/>
          </a:bodyPr>
          <a:lstStyle/>
          <a:p>
            <a:pPr marL="91440">
              <a:lnSpc>
                <a:spcPct val="100000"/>
              </a:lnSpc>
              <a:spcBef>
                <a:spcPts val="20"/>
              </a:spcBef>
            </a:pPr>
            <a:r>
              <a:rPr sz="1400" spc="-55" dirty="0">
                <a:latin typeface="Arial"/>
                <a:cs typeface="Arial"/>
              </a:rPr>
              <a:t>Tag</a:t>
            </a:r>
            <a:endParaRPr sz="1400">
              <a:latin typeface="Arial"/>
              <a:cs typeface="Arial"/>
            </a:endParaRPr>
          </a:p>
        </p:txBody>
      </p:sp>
      <p:grpSp>
        <p:nvGrpSpPr>
          <p:cNvPr id="18" name="object 18"/>
          <p:cNvGrpSpPr/>
          <p:nvPr/>
        </p:nvGrpSpPr>
        <p:grpSpPr>
          <a:xfrm>
            <a:off x="6298565" y="4253357"/>
            <a:ext cx="473075" cy="257810"/>
            <a:chOff x="6298565" y="4253357"/>
            <a:chExt cx="473075" cy="257810"/>
          </a:xfrm>
        </p:grpSpPr>
        <p:sp>
          <p:nvSpPr>
            <p:cNvPr id="19" name="object 19"/>
            <p:cNvSpPr/>
            <p:nvPr/>
          </p:nvSpPr>
          <p:spPr>
            <a:xfrm>
              <a:off x="6313170" y="4267962"/>
              <a:ext cx="443865" cy="228600"/>
            </a:xfrm>
            <a:custGeom>
              <a:avLst/>
              <a:gdLst/>
              <a:ahLst/>
              <a:cxnLst/>
              <a:rect l="l" t="t" r="r" b="b"/>
              <a:pathLst>
                <a:path w="443865" h="228600">
                  <a:moveTo>
                    <a:pt x="443483" y="0"/>
                  </a:moveTo>
                  <a:lnTo>
                    <a:pt x="0" y="0"/>
                  </a:lnTo>
                  <a:lnTo>
                    <a:pt x="0" y="228600"/>
                  </a:lnTo>
                  <a:lnTo>
                    <a:pt x="443483" y="228600"/>
                  </a:lnTo>
                  <a:lnTo>
                    <a:pt x="443483" y="0"/>
                  </a:lnTo>
                  <a:close/>
                </a:path>
              </a:pathLst>
            </a:custGeom>
            <a:solidFill>
              <a:srgbClr val="EBEBEB"/>
            </a:solidFill>
          </p:spPr>
          <p:txBody>
            <a:bodyPr wrap="square" lIns="0" tIns="0" rIns="0" bIns="0" rtlCol="0"/>
            <a:lstStyle/>
            <a:p>
              <a:endParaRPr/>
            </a:p>
          </p:txBody>
        </p:sp>
        <p:sp>
          <p:nvSpPr>
            <p:cNvPr id="20" name="object 20"/>
            <p:cNvSpPr/>
            <p:nvPr/>
          </p:nvSpPr>
          <p:spPr>
            <a:xfrm>
              <a:off x="6313170" y="4267962"/>
              <a:ext cx="443865" cy="228600"/>
            </a:xfrm>
            <a:custGeom>
              <a:avLst/>
              <a:gdLst/>
              <a:ahLst/>
              <a:cxnLst/>
              <a:rect l="l" t="t" r="r" b="b"/>
              <a:pathLst>
                <a:path w="443865" h="228600">
                  <a:moveTo>
                    <a:pt x="0" y="228600"/>
                  </a:moveTo>
                  <a:lnTo>
                    <a:pt x="443483" y="228600"/>
                  </a:lnTo>
                  <a:lnTo>
                    <a:pt x="443483" y="0"/>
                  </a:lnTo>
                  <a:lnTo>
                    <a:pt x="0" y="0"/>
                  </a:lnTo>
                  <a:lnTo>
                    <a:pt x="0" y="228600"/>
                  </a:lnTo>
                  <a:close/>
                </a:path>
              </a:pathLst>
            </a:custGeom>
            <a:ln w="28956">
              <a:solidFill>
                <a:srgbClr val="000000"/>
              </a:solidFill>
            </a:ln>
          </p:spPr>
          <p:txBody>
            <a:bodyPr wrap="square" lIns="0" tIns="0" rIns="0" bIns="0" rtlCol="0"/>
            <a:lstStyle/>
            <a:p>
              <a:endParaRPr/>
            </a:p>
          </p:txBody>
        </p:sp>
      </p:grpSp>
      <p:sp>
        <p:nvSpPr>
          <p:cNvPr id="21" name="object 21"/>
          <p:cNvSpPr txBox="1"/>
          <p:nvPr/>
        </p:nvSpPr>
        <p:spPr>
          <a:xfrm>
            <a:off x="6313170" y="4496561"/>
            <a:ext cx="443865" cy="228600"/>
          </a:xfrm>
          <a:prstGeom prst="rect">
            <a:avLst/>
          </a:prstGeom>
          <a:solidFill>
            <a:srgbClr val="006FC0"/>
          </a:solidFill>
          <a:ln w="28955">
            <a:solidFill>
              <a:srgbClr val="000000"/>
            </a:solidFill>
          </a:ln>
        </p:spPr>
        <p:txBody>
          <a:bodyPr vert="horz" wrap="square" lIns="0" tIns="18415" rIns="0" bIns="0" rtlCol="0">
            <a:spAutoFit/>
          </a:bodyPr>
          <a:lstStyle/>
          <a:p>
            <a:pPr marL="8890">
              <a:lnSpc>
                <a:spcPct val="100000"/>
              </a:lnSpc>
              <a:spcBef>
                <a:spcPts val="145"/>
              </a:spcBef>
            </a:pPr>
            <a:r>
              <a:rPr sz="1200" b="1" spc="-5" dirty="0">
                <a:solidFill>
                  <a:srgbClr val="FFFFFF"/>
                </a:solidFill>
                <a:latin typeface="Arial"/>
                <a:cs typeface="Arial"/>
              </a:rPr>
              <a:t>308ac</a:t>
            </a:r>
            <a:endParaRPr sz="1200">
              <a:latin typeface="Arial"/>
              <a:cs typeface="Arial"/>
            </a:endParaRPr>
          </a:p>
        </p:txBody>
      </p:sp>
      <p:grpSp>
        <p:nvGrpSpPr>
          <p:cNvPr id="22" name="object 22"/>
          <p:cNvGrpSpPr/>
          <p:nvPr/>
        </p:nvGrpSpPr>
        <p:grpSpPr>
          <a:xfrm>
            <a:off x="5853557" y="4253357"/>
            <a:ext cx="1096010" cy="1172210"/>
            <a:chOff x="5853557" y="4253357"/>
            <a:chExt cx="1096010" cy="1172210"/>
          </a:xfrm>
        </p:grpSpPr>
        <p:sp>
          <p:nvSpPr>
            <p:cNvPr id="23" name="object 23"/>
            <p:cNvSpPr/>
            <p:nvPr/>
          </p:nvSpPr>
          <p:spPr>
            <a:xfrm>
              <a:off x="6756654" y="4267962"/>
              <a:ext cx="90170" cy="228600"/>
            </a:xfrm>
            <a:custGeom>
              <a:avLst/>
              <a:gdLst/>
              <a:ahLst/>
              <a:cxnLst/>
              <a:rect l="l" t="t" r="r" b="b"/>
              <a:pathLst>
                <a:path w="90170" h="228600">
                  <a:moveTo>
                    <a:pt x="89916" y="0"/>
                  </a:moveTo>
                  <a:lnTo>
                    <a:pt x="0" y="0"/>
                  </a:lnTo>
                  <a:lnTo>
                    <a:pt x="0" y="228600"/>
                  </a:lnTo>
                  <a:lnTo>
                    <a:pt x="89916" y="228600"/>
                  </a:lnTo>
                  <a:lnTo>
                    <a:pt x="89916" y="0"/>
                  </a:lnTo>
                  <a:close/>
                </a:path>
              </a:pathLst>
            </a:custGeom>
            <a:solidFill>
              <a:srgbClr val="EBEBEB"/>
            </a:solidFill>
          </p:spPr>
          <p:txBody>
            <a:bodyPr wrap="square" lIns="0" tIns="0" rIns="0" bIns="0" rtlCol="0"/>
            <a:lstStyle/>
            <a:p>
              <a:endParaRPr/>
            </a:p>
          </p:txBody>
        </p:sp>
        <p:sp>
          <p:nvSpPr>
            <p:cNvPr id="24" name="object 24"/>
            <p:cNvSpPr/>
            <p:nvPr/>
          </p:nvSpPr>
          <p:spPr>
            <a:xfrm>
              <a:off x="6756654" y="4267962"/>
              <a:ext cx="90170" cy="228600"/>
            </a:xfrm>
            <a:custGeom>
              <a:avLst/>
              <a:gdLst/>
              <a:ahLst/>
              <a:cxnLst/>
              <a:rect l="l" t="t" r="r" b="b"/>
              <a:pathLst>
                <a:path w="90170" h="228600">
                  <a:moveTo>
                    <a:pt x="0" y="228600"/>
                  </a:moveTo>
                  <a:lnTo>
                    <a:pt x="89916" y="228600"/>
                  </a:lnTo>
                  <a:lnTo>
                    <a:pt x="89916" y="0"/>
                  </a:lnTo>
                  <a:lnTo>
                    <a:pt x="0" y="0"/>
                  </a:lnTo>
                  <a:lnTo>
                    <a:pt x="0" y="228600"/>
                  </a:lnTo>
                  <a:close/>
                </a:path>
              </a:pathLst>
            </a:custGeom>
            <a:ln w="28956">
              <a:solidFill>
                <a:srgbClr val="000000"/>
              </a:solidFill>
            </a:ln>
          </p:spPr>
          <p:txBody>
            <a:bodyPr wrap="square" lIns="0" tIns="0" rIns="0" bIns="0" rtlCol="0"/>
            <a:lstStyle/>
            <a:p>
              <a:endParaRPr/>
            </a:p>
          </p:txBody>
        </p:sp>
        <p:sp>
          <p:nvSpPr>
            <p:cNvPr id="25" name="object 25"/>
            <p:cNvSpPr/>
            <p:nvPr/>
          </p:nvSpPr>
          <p:spPr>
            <a:xfrm>
              <a:off x="6313170" y="4725162"/>
              <a:ext cx="443865" cy="228600"/>
            </a:xfrm>
            <a:custGeom>
              <a:avLst/>
              <a:gdLst/>
              <a:ahLst/>
              <a:cxnLst/>
              <a:rect l="l" t="t" r="r" b="b"/>
              <a:pathLst>
                <a:path w="443865" h="228600">
                  <a:moveTo>
                    <a:pt x="443483" y="0"/>
                  </a:moveTo>
                  <a:lnTo>
                    <a:pt x="0" y="0"/>
                  </a:lnTo>
                  <a:lnTo>
                    <a:pt x="0" y="228600"/>
                  </a:lnTo>
                  <a:lnTo>
                    <a:pt x="443483" y="228600"/>
                  </a:lnTo>
                  <a:lnTo>
                    <a:pt x="443483" y="0"/>
                  </a:lnTo>
                  <a:close/>
                </a:path>
              </a:pathLst>
            </a:custGeom>
            <a:solidFill>
              <a:srgbClr val="EBEBEB"/>
            </a:solidFill>
          </p:spPr>
          <p:txBody>
            <a:bodyPr wrap="square" lIns="0" tIns="0" rIns="0" bIns="0" rtlCol="0"/>
            <a:lstStyle/>
            <a:p>
              <a:endParaRPr/>
            </a:p>
          </p:txBody>
        </p:sp>
        <p:sp>
          <p:nvSpPr>
            <p:cNvPr id="26" name="object 26"/>
            <p:cNvSpPr/>
            <p:nvPr/>
          </p:nvSpPr>
          <p:spPr>
            <a:xfrm>
              <a:off x="6313170" y="4725162"/>
              <a:ext cx="443865" cy="228600"/>
            </a:xfrm>
            <a:custGeom>
              <a:avLst/>
              <a:gdLst/>
              <a:ahLst/>
              <a:cxnLst/>
              <a:rect l="l" t="t" r="r" b="b"/>
              <a:pathLst>
                <a:path w="443865" h="228600">
                  <a:moveTo>
                    <a:pt x="0" y="228600"/>
                  </a:moveTo>
                  <a:lnTo>
                    <a:pt x="443483" y="228600"/>
                  </a:lnTo>
                  <a:lnTo>
                    <a:pt x="443483" y="0"/>
                  </a:lnTo>
                  <a:lnTo>
                    <a:pt x="0" y="0"/>
                  </a:lnTo>
                  <a:lnTo>
                    <a:pt x="0" y="228600"/>
                  </a:lnTo>
                  <a:close/>
                </a:path>
              </a:pathLst>
            </a:custGeom>
            <a:ln w="28956">
              <a:solidFill>
                <a:srgbClr val="000000"/>
              </a:solidFill>
            </a:ln>
          </p:spPr>
          <p:txBody>
            <a:bodyPr wrap="square" lIns="0" tIns="0" rIns="0" bIns="0" rtlCol="0"/>
            <a:lstStyle/>
            <a:p>
              <a:endParaRPr/>
            </a:p>
          </p:txBody>
        </p:sp>
        <p:sp>
          <p:nvSpPr>
            <p:cNvPr id="27" name="object 27"/>
            <p:cNvSpPr/>
            <p:nvPr/>
          </p:nvSpPr>
          <p:spPr>
            <a:xfrm>
              <a:off x="6313170" y="4953762"/>
              <a:ext cx="443865" cy="228600"/>
            </a:xfrm>
            <a:custGeom>
              <a:avLst/>
              <a:gdLst/>
              <a:ahLst/>
              <a:cxnLst/>
              <a:rect l="l" t="t" r="r" b="b"/>
              <a:pathLst>
                <a:path w="443865" h="228600">
                  <a:moveTo>
                    <a:pt x="443483" y="0"/>
                  </a:moveTo>
                  <a:lnTo>
                    <a:pt x="0" y="0"/>
                  </a:lnTo>
                  <a:lnTo>
                    <a:pt x="0" y="228600"/>
                  </a:lnTo>
                  <a:lnTo>
                    <a:pt x="443483" y="228600"/>
                  </a:lnTo>
                  <a:lnTo>
                    <a:pt x="443483" y="0"/>
                  </a:lnTo>
                  <a:close/>
                </a:path>
              </a:pathLst>
            </a:custGeom>
            <a:solidFill>
              <a:srgbClr val="EBEBEB"/>
            </a:solidFill>
          </p:spPr>
          <p:txBody>
            <a:bodyPr wrap="square" lIns="0" tIns="0" rIns="0" bIns="0" rtlCol="0"/>
            <a:lstStyle/>
            <a:p>
              <a:endParaRPr/>
            </a:p>
          </p:txBody>
        </p:sp>
        <p:sp>
          <p:nvSpPr>
            <p:cNvPr id="28" name="object 28"/>
            <p:cNvSpPr/>
            <p:nvPr/>
          </p:nvSpPr>
          <p:spPr>
            <a:xfrm>
              <a:off x="6313170" y="4953762"/>
              <a:ext cx="443865" cy="228600"/>
            </a:xfrm>
            <a:custGeom>
              <a:avLst/>
              <a:gdLst/>
              <a:ahLst/>
              <a:cxnLst/>
              <a:rect l="l" t="t" r="r" b="b"/>
              <a:pathLst>
                <a:path w="443865" h="228600">
                  <a:moveTo>
                    <a:pt x="0" y="228600"/>
                  </a:moveTo>
                  <a:lnTo>
                    <a:pt x="443483" y="228600"/>
                  </a:lnTo>
                  <a:lnTo>
                    <a:pt x="443483" y="0"/>
                  </a:lnTo>
                  <a:lnTo>
                    <a:pt x="0" y="0"/>
                  </a:lnTo>
                  <a:lnTo>
                    <a:pt x="0" y="228600"/>
                  </a:lnTo>
                  <a:close/>
                </a:path>
              </a:pathLst>
            </a:custGeom>
            <a:ln w="28956">
              <a:solidFill>
                <a:srgbClr val="000000"/>
              </a:solidFill>
            </a:ln>
          </p:spPr>
          <p:txBody>
            <a:bodyPr wrap="square" lIns="0" tIns="0" rIns="0" bIns="0" rtlCol="0"/>
            <a:lstStyle/>
            <a:p>
              <a:endParaRPr/>
            </a:p>
          </p:txBody>
        </p:sp>
        <p:sp>
          <p:nvSpPr>
            <p:cNvPr id="29" name="object 29"/>
            <p:cNvSpPr/>
            <p:nvPr/>
          </p:nvSpPr>
          <p:spPr>
            <a:xfrm>
              <a:off x="6313170" y="5182362"/>
              <a:ext cx="443865" cy="228600"/>
            </a:xfrm>
            <a:custGeom>
              <a:avLst/>
              <a:gdLst/>
              <a:ahLst/>
              <a:cxnLst/>
              <a:rect l="l" t="t" r="r" b="b"/>
              <a:pathLst>
                <a:path w="443865" h="228600">
                  <a:moveTo>
                    <a:pt x="443483" y="0"/>
                  </a:moveTo>
                  <a:lnTo>
                    <a:pt x="0" y="0"/>
                  </a:lnTo>
                  <a:lnTo>
                    <a:pt x="0" y="228600"/>
                  </a:lnTo>
                  <a:lnTo>
                    <a:pt x="443483" y="228600"/>
                  </a:lnTo>
                  <a:lnTo>
                    <a:pt x="443483" y="0"/>
                  </a:lnTo>
                  <a:close/>
                </a:path>
              </a:pathLst>
            </a:custGeom>
            <a:solidFill>
              <a:srgbClr val="EBEBEB"/>
            </a:solidFill>
          </p:spPr>
          <p:txBody>
            <a:bodyPr wrap="square" lIns="0" tIns="0" rIns="0" bIns="0" rtlCol="0"/>
            <a:lstStyle/>
            <a:p>
              <a:endParaRPr/>
            </a:p>
          </p:txBody>
        </p:sp>
        <p:sp>
          <p:nvSpPr>
            <p:cNvPr id="30" name="object 30"/>
            <p:cNvSpPr/>
            <p:nvPr/>
          </p:nvSpPr>
          <p:spPr>
            <a:xfrm>
              <a:off x="6313170" y="5182362"/>
              <a:ext cx="443865" cy="228600"/>
            </a:xfrm>
            <a:custGeom>
              <a:avLst/>
              <a:gdLst/>
              <a:ahLst/>
              <a:cxnLst/>
              <a:rect l="l" t="t" r="r" b="b"/>
              <a:pathLst>
                <a:path w="443865" h="228600">
                  <a:moveTo>
                    <a:pt x="0" y="228600"/>
                  </a:moveTo>
                  <a:lnTo>
                    <a:pt x="443483" y="228600"/>
                  </a:lnTo>
                  <a:lnTo>
                    <a:pt x="443483" y="0"/>
                  </a:lnTo>
                  <a:lnTo>
                    <a:pt x="0" y="0"/>
                  </a:lnTo>
                  <a:lnTo>
                    <a:pt x="0" y="228600"/>
                  </a:lnTo>
                  <a:close/>
                </a:path>
              </a:pathLst>
            </a:custGeom>
            <a:ln w="28956">
              <a:solidFill>
                <a:srgbClr val="000000"/>
              </a:solidFill>
            </a:ln>
          </p:spPr>
          <p:txBody>
            <a:bodyPr wrap="square" lIns="0" tIns="0" rIns="0" bIns="0" rtlCol="0"/>
            <a:lstStyle/>
            <a:p>
              <a:endParaRPr/>
            </a:p>
          </p:txBody>
        </p:sp>
        <p:sp>
          <p:nvSpPr>
            <p:cNvPr id="31" name="object 31"/>
            <p:cNvSpPr/>
            <p:nvPr/>
          </p:nvSpPr>
          <p:spPr>
            <a:xfrm>
              <a:off x="6756654" y="4496562"/>
              <a:ext cx="90170" cy="228600"/>
            </a:xfrm>
            <a:custGeom>
              <a:avLst/>
              <a:gdLst/>
              <a:ahLst/>
              <a:cxnLst/>
              <a:rect l="l" t="t" r="r" b="b"/>
              <a:pathLst>
                <a:path w="90170" h="228600">
                  <a:moveTo>
                    <a:pt x="89916" y="0"/>
                  </a:moveTo>
                  <a:lnTo>
                    <a:pt x="0" y="0"/>
                  </a:lnTo>
                  <a:lnTo>
                    <a:pt x="0" y="228600"/>
                  </a:lnTo>
                  <a:lnTo>
                    <a:pt x="89916" y="228600"/>
                  </a:lnTo>
                  <a:lnTo>
                    <a:pt x="89916" y="0"/>
                  </a:lnTo>
                  <a:close/>
                </a:path>
              </a:pathLst>
            </a:custGeom>
            <a:solidFill>
              <a:srgbClr val="006FC0"/>
            </a:solidFill>
          </p:spPr>
          <p:txBody>
            <a:bodyPr wrap="square" lIns="0" tIns="0" rIns="0" bIns="0" rtlCol="0"/>
            <a:lstStyle/>
            <a:p>
              <a:endParaRPr/>
            </a:p>
          </p:txBody>
        </p:sp>
        <p:sp>
          <p:nvSpPr>
            <p:cNvPr id="32" name="object 32"/>
            <p:cNvSpPr/>
            <p:nvPr/>
          </p:nvSpPr>
          <p:spPr>
            <a:xfrm>
              <a:off x="6756654" y="4496562"/>
              <a:ext cx="90170" cy="228600"/>
            </a:xfrm>
            <a:custGeom>
              <a:avLst/>
              <a:gdLst/>
              <a:ahLst/>
              <a:cxnLst/>
              <a:rect l="l" t="t" r="r" b="b"/>
              <a:pathLst>
                <a:path w="90170" h="228600">
                  <a:moveTo>
                    <a:pt x="0" y="228600"/>
                  </a:moveTo>
                  <a:lnTo>
                    <a:pt x="89916" y="228600"/>
                  </a:lnTo>
                  <a:lnTo>
                    <a:pt x="89916" y="0"/>
                  </a:lnTo>
                  <a:lnTo>
                    <a:pt x="0" y="0"/>
                  </a:lnTo>
                  <a:lnTo>
                    <a:pt x="0" y="228600"/>
                  </a:lnTo>
                  <a:close/>
                </a:path>
              </a:pathLst>
            </a:custGeom>
            <a:ln w="28956">
              <a:solidFill>
                <a:srgbClr val="000000"/>
              </a:solidFill>
            </a:ln>
          </p:spPr>
          <p:txBody>
            <a:bodyPr wrap="square" lIns="0" tIns="0" rIns="0" bIns="0" rtlCol="0"/>
            <a:lstStyle/>
            <a:p>
              <a:endParaRPr/>
            </a:p>
          </p:txBody>
        </p:sp>
        <p:sp>
          <p:nvSpPr>
            <p:cNvPr id="33" name="object 33"/>
            <p:cNvSpPr/>
            <p:nvPr/>
          </p:nvSpPr>
          <p:spPr>
            <a:xfrm>
              <a:off x="6756654" y="4725162"/>
              <a:ext cx="90170" cy="228600"/>
            </a:xfrm>
            <a:custGeom>
              <a:avLst/>
              <a:gdLst/>
              <a:ahLst/>
              <a:cxnLst/>
              <a:rect l="l" t="t" r="r" b="b"/>
              <a:pathLst>
                <a:path w="90170" h="228600">
                  <a:moveTo>
                    <a:pt x="89916" y="0"/>
                  </a:moveTo>
                  <a:lnTo>
                    <a:pt x="0" y="0"/>
                  </a:lnTo>
                  <a:lnTo>
                    <a:pt x="0" y="228600"/>
                  </a:lnTo>
                  <a:lnTo>
                    <a:pt x="89916" y="228600"/>
                  </a:lnTo>
                  <a:lnTo>
                    <a:pt x="89916" y="0"/>
                  </a:lnTo>
                  <a:close/>
                </a:path>
              </a:pathLst>
            </a:custGeom>
            <a:solidFill>
              <a:srgbClr val="EBEBEB"/>
            </a:solidFill>
          </p:spPr>
          <p:txBody>
            <a:bodyPr wrap="square" lIns="0" tIns="0" rIns="0" bIns="0" rtlCol="0"/>
            <a:lstStyle/>
            <a:p>
              <a:endParaRPr/>
            </a:p>
          </p:txBody>
        </p:sp>
        <p:sp>
          <p:nvSpPr>
            <p:cNvPr id="34" name="object 34"/>
            <p:cNvSpPr/>
            <p:nvPr/>
          </p:nvSpPr>
          <p:spPr>
            <a:xfrm>
              <a:off x="6756654" y="4725162"/>
              <a:ext cx="90170" cy="228600"/>
            </a:xfrm>
            <a:custGeom>
              <a:avLst/>
              <a:gdLst/>
              <a:ahLst/>
              <a:cxnLst/>
              <a:rect l="l" t="t" r="r" b="b"/>
              <a:pathLst>
                <a:path w="90170" h="228600">
                  <a:moveTo>
                    <a:pt x="0" y="228600"/>
                  </a:moveTo>
                  <a:lnTo>
                    <a:pt x="89916" y="228600"/>
                  </a:lnTo>
                  <a:lnTo>
                    <a:pt x="89916" y="0"/>
                  </a:lnTo>
                  <a:lnTo>
                    <a:pt x="0" y="0"/>
                  </a:lnTo>
                  <a:lnTo>
                    <a:pt x="0" y="228600"/>
                  </a:lnTo>
                  <a:close/>
                </a:path>
              </a:pathLst>
            </a:custGeom>
            <a:ln w="28956">
              <a:solidFill>
                <a:srgbClr val="000000"/>
              </a:solidFill>
            </a:ln>
          </p:spPr>
          <p:txBody>
            <a:bodyPr wrap="square" lIns="0" tIns="0" rIns="0" bIns="0" rtlCol="0"/>
            <a:lstStyle/>
            <a:p>
              <a:endParaRPr/>
            </a:p>
          </p:txBody>
        </p:sp>
        <p:sp>
          <p:nvSpPr>
            <p:cNvPr id="35" name="object 35"/>
            <p:cNvSpPr/>
            <p:nvPr/>
          </p:nvSpPr>
          <p:spPr>
            <a:xfrm>
              <a:off x="6756654" y="4953762"/>
              <a:ext cx="90170" cy="228600"/>
            </a:xfrm>
            <a:custGeom>
              <a:avLst/>
              <a:gdLst/>
              <a:ahLst/>
              <a:cxnLst/>
              <a:rect l="l" t="t" r="r" b="b"/>
              <a:pathLst>
                <a:path w="90170" h="228600">
                  <a:moveTo>
                    <a:pt x="89916" y="0"/>
                  </a:moveTo>
                  <a:lnTo>
                    <a:pt x="0" y="0"/>
                  </a:lnTo>
                  <a:lnTo>
                    <a:pt x="0" y="228600"/>
                  </a:lnTo>
                  <a:lnTo>
                    <a:pt x="89916" y="228600"/>
                  </a:lnTo>
                  <a:lnTo>
                    <a:pt x="89916" y="0"/>
                  </a:lnTo>
                  <a:close/>
                </a:path>
              </a:pathLst>
            </a:custGeom>
            <a:solidFill>
              <a:srgbClr val="EBEBEB"/>
            </a:solidFill>
          </p:spPr>
          <p:txBody>
            <a:bodyPr wrap="square" lIns="0" tIns="0" rIns="0" bIns="0" rtlCol="0"/>
            <a:lstStyle/>
            <a:p>
              <a:endParaRPr/>
            </a:p>
          </p:txBody>
        </p:sp>
        <p:sp>
          <p:nvSpPr>
            <p:cNvPr id="36" name="object 36"/>
            <p:cNvSpPr/>
            <p:nvPr/>
          </p:nvSpPr>
          <p:spPr>
            <a:xfrm>
              <a:off x="6756654" y="4953762"/>
              <a:ext cx="90170" cy="228600"/>
            </a:xfrm>
            <a:custGeom>
              <a:avLst/>
              <a:gdLst/>
              <a:ahLst/>
              <a:cxnLst/>
              <a:rect l="l" t="t" r="r" b="b"/>
              <a:pathLst>
                <a:path w="90170" h="228600">
                  <a:moveTo>
                    <a:pt x="0" y="228600"/>
                  </a:moveTo>
                  <a:lnTo>
                    <a:pt x="89916" y="228600"/>
                  </a:lnTo>
                  <a:lnTo>
                    <a:pt x="89916" y="0"/>
                  </a:lnTo>
                  <a:lnTo>
                    <a:pt x="0" y="0"/>
                  </a:lnTo>
                  <a:lnTo>
                    <a:pt x="0" y="228600"/>
                  </a:lnTo>
                  <a:close/>
                </a:path>
              </a:pathLst>
            </a:custGeom>
            <a:ln w="28956">
              <a:solidFill>
                <a:srgbClr val="000000"/>
              </a:solidFill>
            </a:ln>
          </p:spPr>
          <p:txBody>
            <a:bodyPr wrap="square" lIns="0" tIns="0" rIns="0" bIns="0" rtlCol="0"/>
            <a:lstStyle/>
            <a:p>
              <a:endParaRPr/>
            </a:p>
          </p:txBody>
        </p:sp>
        <p:sp>
          <p:nvSpPr>
            <p:cNvPr id="37" name="object 37"/>
            <p:cNvSpPr/>
            <p:nvPr/>
          </p:nvSpPr>
          <p:spPr>
            <a:xfrm>
              <a:off x="6756654" y="5182362"/>
              <a:ext cx="90170" cy="228600"/>
            </a:xfrm>
            <a:custGeom>
              <a:avLst/>
              <a:gdLst/>
              <a:ahLst/>
              <a:cxnLst/>
              <a:rect l="l" t="t" r="r" b="b"/>
              <a:pathLst>
                <a:path w="90170" h="228600">
                  <a:moveTo>
                    <a:pt x="89916" y="0"/>
                  </a:moveTo>
                  <a:lnTo>
                    <a:pt x="0" y="0"/>
                  </a:lnTo>
                  <a:lnTo>
                    <a:pt x="0" y="228600"/>
                  </a:lnTo>
                  <a:lnTo>
                    <a:pt x="89916" y="228600"/>
                  </a:lnTo>
                  <a:lnTo>
                    <a:pt x="89916" y="0"/>
                  </a:lnTo>
                  <a:close/>
                </a:path>
              </a:pathLst>
            </a:custGeom>
            <a:solidFill>
              <a:srgbClr val="EBEBEB"/>
            </a:solidFill>
          </p:spPr>
          <p:txBody>
            <a:bodyPr wrap="square" lIns="0" tIns="0" rIns="0" bIns="0" rtlCol="0"/>
            <a:lstStyle/>
            <a:p>
              <a:endParaRPr/>
            </a:p>
          </p:txBody>
        </p:sp>
        <p:sp>
          <p:nvSpPr>
            <p:cNvPr id="38" name="object 38"/>
            <p:cNvSpPr/>
            <p:nvPr/>
          </p:nvSpPr>
          <p:spPr>
            <a:xfrm>
              <a:off x="6756654" y="5182362"/>
              <a:ext cx="90170" cy="228600"/>
            </a:xfrm>
            <a:custGeom>
              <a:avLst/>
              <a:gdLst/>
              <a:ahLst/>
              <a:cxnLst/>
              <a:rect l="l" t="t" r="r" b="b"/>
              <a:pathLst>
                <a:path w="90170" h="228600">
                  <a:moveTo>
                    <a:pt x="0" y="228600"/>
                  </a:moveTo>
                  <a:lnTo>
                    <a:pt x="89916" y="228600"/>
                  </a:lnTo>
                  <a:lnTo>
                    <a:pt x="89916" y="0"/>
                  </a:lnTo>
                  <a:lnTo>
                    <a:pt x="0" y="0"/>
                  </a:lnTo>
                  <a:lnTo>
                    <a:pt x="0" y="228600"/>
                  </a:lnTo>
                  <a:close/>
                </a:path>
              </a:pathLst>
            </a:custGeom>
            <a:ln w="28956">
              <a:solidFill>
                <a:srgbClr val="000000"/>
              </a:solidFill>
            </a:ln>
          </p:spPr>
          <p:txBody>
            <a:bodyPr wrap="square" lIns="0" tIns="0" rIns="0" bIns="0" rtlCol="0"/>
            <a:lstStyle/>
            <a:p>
              <a:endParaRPr/>
            </a:p>
          </p:txBody>
        </p:sp>
        <p:sp>
          <p:nvSpPr>
            <p:cNvPr id="39" name="object 39"/>
            <p:cNvSpPr/>
            <p:nvPr/>
          </p:nvSpPr>
          <p:spPr>
            <a:xfrm>
              <a:off x="6846570" y="4267962"/>
              <a:ext cx="88900" cy="228600"/>
            </a:xfrm>
            <a:custGeom>
              <a:avLst/>
              <a:gdLst/>
              <a:ahLst/>
              <a:cxnLst/>
              <a:rect l="l" t="t" r="r" b="b"/>
              <a:pathLst>
                <a:path w="88900" h="228600">
                  <a:moveTo>
                    <a:pt x="88392" y="0"/>
                  </a:moveTo>
                  <a:lnTo>
                    <a:pt x="0" y="0"/>
                  </a:lnTo>
                  <a:lnTo>
                    <a:pt x="0" y="228600"/>
                  </a:lnTo>
                  <a:lnTo>
                    <a:pt x="88392" y="228600"/>
                  </a:lnTo>
                  <a:lnTo>
                    <a:pt x="88392" y="0"/>
                  </a:lnTo>
                  <a:close/>
                </a:path>
              </a:pathLst>
            </a:custGeom>
            <a:solidFill>
              <a:srgbClr val="EBEBEB"/>
            </a:solidFill>
          </p:spPr>
          <p:txBody>
            <a:bodyPr wrap="square" lIns="0" tIns="0" rIns="0" bIns="0" rtlCol="0"/>
            <a:lstStyle/>
            <a:p>
              <a:endParaRPr/>
            </a:p>
          </p:txBody>
        </p:sp>
        <p:sp>
          <p:nvSpPr>
            <p:cNvPr id="40" name="object 40"/>
            <p:cNvSpPr/>
            <p:nvPr/>
          </p:nvSpPr>
          <p:spPr>
            <a:xfrm>
              <a:off x="6846570" y="4267962"/>
              <a:ext cx="88900" cy="228600"/>
            </a:xfrm>
            <a:custGeom>
              <a:avLst/>
              <a:gdLst/>
              <a:ahLst/>
              <a:cxnLst/>
              <a:rect l="l" t="t" r="r" b="b"/>
              <a:pathLst>
                <a:path w="88900" h="228600">
                  <a:moveTo>
                    <a:pt x="0" y="228600"/>
                  </a:moveTo>
                  <a:lnTo>
                    <a:pt x="88392" y="228600"/>
                  </a:lnTo>
                  <a:lnTo>
                    <a:pt x="88392" y="0"/>
                  </a:lnTo>
                  <a:lnTo>
                    <a:pt x="0" y="0"/>
                  </a:lnTo>
                  <a:lnTo>
                    <a:pt x="0" y="228600"/>
                  </a:lnTo>
                  <a:close/>
                </a:path>
              </a:pathLst>
            </a:custGeom>
            <a:ln w="28956">
              <a:solidFill>
                <a:srgbClr val="000000"/>
              </a:solidFill>
            </a:ln>
          </p:spPr>
          <p:txBody>
            <a:bodyPr wrap="square" lIns="0" tIns="0" rIns="0" bIns="0" rtlCol="0"/>
            <a:lstStyle/>
            <a:p>
              <a:endParaRPr/>
            </a:p>
          </p:txBody>
        </p:sp>
        <p:sp>
          <p:nvSpPr>
            <p:cNvPr id="41" name="object 41"/>
            <p:cNvSpPr/>
            <p:nvPr/>
          </p:nvSpPr>
          <p:spPr>
            <a:xfrm>
              <a:off x="6846570" y="4496562"/>
              <a:ext cx="88900" cy="228600"/>
            </a:xfrm>
            <a:custGeom>
              <a:avLst/>
              <a:gdLst/>
              <a:ahLst/>
              <a:cxnLst/>
              <a:rect l="l" t="t" r="r" b="b"/>
              <a:pathLst>
                <a:path w="88900" h="228600">
                  <a:moveTo>
                    <a:pt x="88392" y="0"/>
                  </a:moveTo>
                  <a:lnTo>
                    <a:pt x="0" y="0"/>
                  </a:lnTo>
                  <a:lnTo>
                    <a:pt x="0" y="228600"/>
                  </a:lnTo>
                  <a:lnTo>
                    <a:pt x="88392" y="228600"/>
                  </a:lnTo>
                  <a:lnTo>
                    <a:pt x="88392" y="0"/>
                  </a:lnTo>
                  <a:close/>
                </a:path>
              </a:pathLst>
            </a:custGeom>
            <a:solidFill>
              <a:srgbClr val="006FC0"/>
            </a:solidFill>
          </p:spPr>
          <p:txBody>
            <a:bodyPr wrap="square" lIns="0" tIns="0" rIns="0" bIns="0" rtlCol="0"/>
            <a:lstStyle/>
            <a:p>
              <a:endParaRPr/>
            </a:p>
          </p:txBody>
        </p:sp>
        <p:sp>
          <p:nvSpPr>
            <p:cNvPr id="42" name="object 42"/>
            <p:cNvSpPr/>
            <p:nvPr/>
          </p:nvSpPr>
          <p:spPr>
            <a:xfrm>
              <a:off x="6846570" y="4496562"/>
              <a:ext cx="88900" cy="228600"/>
            </a:xfrm>
            <a:custGeom>
              <a:avLst/>
              <a:gdLst/>
              <a:ahLst/>
              <a:cxnLst/>
              <a:rect l="l" t="t" r="r" b="b"/>
              <a:pathLst>
                <a:path w="88900" h="228600">
                  <a:moveTo>
                    <a:pt x="0" y="228600"/>
                  </a:moveTo>
                  <a:lnTo>
                    <a:pt x="88392" y="228600"/>
                  </a:lnTo>
                  <a:lnTo>
                    <a:pt x="88392" y="0"/>
                  </a:lnTo>
                  <a:lnTo>
                    <a:pt x="0" y="0"/>
                  </a:lnTo>
                  <a:lnTo>
                    <a:pt x="0" y="228600"/>
                  </a:lnTo>
                  <a:close/>
                </a:path>
              </a:pathLst>
            </a:custGeom>
            <a:ln w="28956">
              <a:solidFill>
                <a:srgbClr val="000000"/>
              </a:solidFill>
            </a:ln>
          </p:spPr>
          <p:txBody>
            <a:bodyPr wrap="square" lIns="0" tIns="0" rIns="0" bIns="0" rtlCol="0"/>
            <a:lstStyle/>
            <a:p>
              <a:endParaRPr/>
            </a:p>
          </p:txBody>
        </p:sp>
        <p:sp>
          <p:nvSpPr>
            <p:cNvPr id="43" name="object 43"/>
            <p:cNvSpPr/>
            <p:nvPr/>
          </p:nvSpPr>
          <p:spPr>
            <a:xfrm>
              <a:off x="6846570" y="4725162"/>
              <a:ext cx="88900" cy="228600"/>
            </a:xfrm>
            <a:custGeom>
              <a:avLst/>
              <a:gdLst/>
              <a:ahLst/>
              <a:cxnLst/>
              <a:rect l="l" t="t" r="r" b="b"/>
              <a:pathLst>
                <a:path w="88900" h="228600">
                  <a:moveTo>
                    <a:pt x="88392" y="0"/>
                  </a:moveTo>
                  <a:lnTo>
                    <a:pt x="0" y="0"/>
                  </a:lnTo>
                  <a:lnTo>
                    <a:pt x="0" y="228600"/>
                  </a:lnTo>
                  <a:lnTo>
                    <a:pt x="88392" y="228600"/>
                  </a:lnTo>
                  <a:lnTo>
                    <a:pt x="88392" y="0"/>
                  </a:lnTo>
                  <a:close/>
                </a:path>
              </a:pathLst>
            </a:custGeom>
            <a:solidFill>
              <a:srgbClr val="EBEBEB"/>
            </a:solidFill>
          </p:spPr>
          <p:txBody>
            <a:bodyPr wrap="square" lIns="0" tIns="0" rIns="0" bIns="0" rtlCol="0"/>
            <a:lstStyle/>
            <a:p>
              <a:endParaRPr/>
            </a:p>
          </p:txBody>
        </p:sp>
        <p:sp>
          <p:nvSpPr>
            <p:cNvPr id="44" name="object 44"/>
            <p:cNvSpPr/>
            <p:nvPr/>
          </p:nvSpPr>
          <p:spPr>
            <a:xfrm>
              <a:off x="6846570" y="4725162"/>
              <a:ext cx="88900" cy="228600"/>
            </a:xfrm>
            <a:custGeom>
              <a:avLst/>
              <a:gdLst/>
              <a:ahLst/>
              <a:cxnLst/>
              <a:rect l="l" t="t" r="r" b="b"/>
              <a:pathLst>
                <a:path w="88900" h="228600">
                  <a:moveTo>
                    <a:pt x="0" y="228600"/>
                  </a:moveTo>
                  <a:lnTo>
                    <a:pt x="88392" y="228600"/>
                  </a:lnTo>
                  <a:lnTo>
                    <a:pt x="88392" y="0"/>
                  </a:lnTo>
                  <a:lnTo>
                    <a:pt x="0" y="0"/>
                  </a:lnTo>
                  <a:lnTo>
                    <a:pt x="0" y="228600"/>
                  </a:lnTo>
                  <a:close/>
                </a:path>
              </a:pathLst>
            </a:custGeom>
            <a:ln w="28956">
              <a:solidFill>
                <a:srgbClr val="000000"/>
              </a:solidFill>
            </a:ln>
          </p:spPr>
          <p:txBody>
            <a:bodyPr wrap="square" lIns="0" tIns="0" rIns="0" bIns="0" rtlCol="0"/>
            <a:lstStyle/>
            <a:p>
              <a:endParaRPr/>
            </a:p>
          </p:txBody>
        </p:sp>
        <p:sp>
          <p:nvSpPr>
            <p:cNvPr id="45" name="object 45"/>
            <p:cNvSpPr/>
            <p:nvPr/>
          </p:nvSpPr>
          <p:spPr>
            <a:xfrm>
              <a:off x="6846570" y="4953762"/>
              <a:ext cx="88900" cy="228600"/>
            </a:xfrm>
            <a:custGeom>
              <a:avLst/>
              <a:gdLst/>
              <a:ahLst/>
              <a:cxnLst/>
              <a:rect l="l" t="t" r="r" b="b"/>
              <a:pathLst>
                <a:path w="88900" h="228600">
                  <a:moveTo>
                    <a:pt x="88392" y="0"/>
                  </a:moveTo>
                  <a:lnTo>
                    <a:pt x="0" y="0"/>
                  </a:lnTo>
                  <a:lnTo>
                    <a:pt x="0" y="228600"/>
                  </a:lnTo>
                  <a:lnTo>
                    <a:pt x="88392" y="228600"/>
                  </a:lnTo>
                  <a:lnTo>
                    <a:pt x="88392" y="0"/>
                  </a:lnTo>
                  <a:close/>
                </a:path>
              </a:pathLst>
            </a:custGeom>
            <a:solidFill>
              <a:srgbClr val="EBEBEB"/>
            </a:solidFill>
          </p:spPr>
          <p:txBody>
            <a:bodyPr wrap="square" lIns="0" tIns="0" rIns="0" bIns="0" rtlCol="0"/>
            <a:lstStyle/>
            <a:p>
              <a:endParaRPr/>
            </a:p>
          </p:txBody>
        </p:sp>
        <p:sp>
          <p:nvSpPr>
            <p:cNvPr id="46" name="object 46"/>
            <p:cNvSpPr/>
            <p:nvPr/>
          </p:nvSpPr>
          <p:spPr>
            <a:xfrm>
              <a:off x="6846570" y="4953762"/>
              <a:ext cx="88900" cy="228600"/>
            </a:xfrm>
            <a:custGeom>
              <a:avLst/>
              <a:gdLst/>
              <a:ahLst/>
              <a:cxnLst/>
              <a:rect l="l" t="t" r="r" b="b"/>
              <a:pathLst>
                <a:path w="88900" h="228600">
                  <a:moveTo>
                    <a:pt x="0" y="228600"/>
                  </a:moveTo>
                  <a:lnTo>
                    <a:pt x="88392" y="228600"/>
                  </a:lnTo>
                  <a:lnTo>
                    <a:pt x="88392" y="0"/>
                  </a:lnTo>
                  <a:lnTo>
                    <a:pt x="0" y="0"/>
                  </a:lnTo>
                  <a:lnTo>
                    <a:pt x="0" y="228600"/>
                  </a:lnTo>
                  <a:close/>
                </a:path>
              </a:pathLst>
            </a:custGeom>
            <a:ln w="28956">
              <a:solidFill>
                <a:srgbClr val="000000"/>
              </a:solidFill>
            </a:ln>
          </p:spPr>
          <p:txBody>
            <a:bodyPr wrap="square" lIns="0" tIns="0" rIns="0" bIns="0" rtlCol="0"/>
            <a:lstStyle/>
            <a:p>
              <a:endParaRPr/>
            </a:p>
          </p:txBody>
        </p:sp>
        <p:sp>
          <p:nvSpPr>
            <p:cNvPr id="47" name="object 47"/>
            <p:cNvSpPr/>
            <p:nvPr/>
          </p:nvSpPr>
          <p:spPr>
            <a:xfrm>
              <a:off x="6846570" y="5182362"/>
              <a:ext cx="88900" cy="228600"/>
            </a:xfrm>
            <a:custGeom>
              <a:avLst/>
              <a:gdLst/>
              <a:ahLst/>
              <a:cxnLst/>
              <a:rect l="l" t="t" r="r" b="b"/>
              <a:pathLst>
                <a:path w="88900" h="228600">
                  <a:moveTo>
                    <a:pt x="88392" y="0"/>
                  </a:moveTo>
                  <a:lnTo>
                    <a:pt x="0" y="0"/>
                  </a:lnTo>
                  <a:lnTo>
                    <a:pt x="0" y="228600"/>
                  </a:lnTo>
                  <a:lnTo>
                    <a:pt x="88392" y="228600"/>
                  </a:lnTo>
                  <a:lnTo>
                    <a:pt x="88392" y="0"/>
                  </a:lnTo>
                  <a:close/>
                </a:path>
              </a:pathLst>
            </a:custGeom>
            <a:solidFill>
              <a:srgbClr val="EBEBEB"/>
            </a:solidFill>
          </p:spPr>
          <p:txBody>
            <a:bodyPr wrap="square" lIns="0" tIns="0" rIns="0" bIns="0" rtlCol="0"/>
            <a:lstStyle/>
            <a:p>
              <a:endParaRPr/>
            </a:p>
          </p:txBody>
        </p:sp>
        <p:sp>
          <p:nvSpPr>
            <p:cNvPr id="48" name="object 48"/>
            <p:cNvSpPr/>
            <p:nvPr/>
          </p:nvSpPr>
          <p:spPr>
            <a:xfrm>
              <a:off x="6846570" y="5182362"/>
              <a:ext cx="88900" cy="228600"/>
            </a:xfrm>
            <a:custGeom>
              <a:avLst/>
              <a:gdLst/>
              <a:ahLst/>
              <a:cxnLst/>
              <a:rect l="l" t="t" r="r" b="b"/>
              <a:pathLst>
                <a:path w="88900" h="228600">
                  <a:moveTo>
                    <a:pt x="0" y="228600"/>
                  </a:moveTo>
                  <a:lnTo>
                    <a:pt x="88392" y="228600"/>
                  </a:lnTo>
                  <a:lnTo>
                    <a:pt x="88392" y="0"/>
                  </a:lnTo>
                  <a:lnTo>
                    <a:pt x="0" y="0"/>
                  </a:lnTo>
                  <a:lnTo>
                    <a:pt x="0" y="228600"/>
                  </a:lnTo>
                  <a:close/>
                </a:path>
              </a:pathLst>
            </a:custGeom>
            <a:ln w="28956">
              <a:solidFill>
                <a:srgbClr val="000000"/>
              </a:solidFill>
            </a:ln>
          </p:spPr>
          <p:txBody>
            <a:bodyPr wrap="square" lIns="0" tIns="0" rIns="0" bIns="0" rtlCol="0"/>
            <a:lstStyle/>
            <a:p>
              <a:endParaRPr/>
            </a:p>
          </p:txBody>
        </p:sp>
        <p:sp>
          <p:nvSpPr>
            <p:cNvPr id="49" name="object 49"/>
            <p:cNvSpPr/>
            <p:nvPr/>
          </p:nvSpPr>
          <p:spPr>
            <a:xfrm>
              <a:off x="5868162" y="42679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50" name="object 50"/>
            <p:cNvSpPr/>
            <p:nvPr/>
          </p:nvSpPr>
          <p:spPr>
            <a:xfrm>
              <a:off x="5868162" y="42679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grpSp>
      <p:sp>
        <p:nvSpPr>
          <p:cNvPr id="51" name="object 51"/>
          <p:cNvSpPr txBox="1"/>
          <p:nvPr/>
        </p:nvSpPr>
        <p:spPr>
          <a:xfrm>
            <a:off x="5868161" y="4496561"/>
            <a:ext cx="445134" cy="228600"/>
          </a:xfrm>
          <a:prstGeom prst="rect">
            <a:avLst/>
          </a:prstGeom>
          <a:solidFill>
            <a:srgbClr val="006FC0"/>
          </a:solidFill>
          <a:ln w="28955">
            <a:solidFill>
              <a:srgbClr val="000000"/>
            </a:solidFill>
          </a:ln>
        </p:spPr>
        <p:txBody>
          <a:bodyPr vert="horz" wrap="square" lIns="0" tIns="18415" rIns="0" bIns="0" rtlCol="0">
            <a:spAutoFit/>
          </a:bodyPr>
          <a:lstStyle/>
          <a:p>
            <a:pPr marL="86995">
              <a:lnSpc>
                <a:spcPct val="100000"/>
              </a:lnSpc>
              <a:spcBef>
                <a:spcPts val="145"/>
              </a:spcBef>
            </a:pPr>
            <a:r>
              <a:rPr sz="1200" b="1" spc="-5" dirty="0">
                <a:solidFill>
                  <a:srgbClr val="FFFFFF"/>
                </a:solidFill>
                <a:latin typeface="Arial"/>
                <a:cs typeface="Arial"/>
              </a:rPr>
              <a:t>7ffe</a:t>
            </a:r>
            <a:endParaRPr sz="1200">
              <a:latin typeface="Arial"/>
              <a:cs typeface="Arial"/>
            </a:endParaRPr>
          </a:p>
        </p:txBody>
      </p:sp>
      <p:graphicFrame>
        <p:nvGraphicFramePr>
          <p:cNvPr id="52" name="object 52"/>
          <p:cNvGraphicFramePr>
            <a:graphicFrameLocks noGrp="1"/>
          </p:cNvGraphicFramePr>
          <p:nvPr/>
        </p:nvGraphicFramePr>
        <p:xfrm>
          <a:off x="7149083" y="4253484"/>
          <a:ext cx="1068068" cy="1143000"/>
        </p:xfrm>
        <a:graphic>
          <a:graphicData uri="http://schemas.openxmlformats.org/drawingml/2006/table">
            <a:tbl>
              <a:tblPr firstRow="1" bandRow="1">
                <a:tableStyleId>{2D5ABB26-0587-4C30-8999-92F81FD0307C}</a:tableStyleId>
              </a:tblPr>
              <a:tblGrid>
                <a:gridCol w="445134">
                  <a:extLst>
                    <a:ext uri="{9D8B030D-6E8A-4147-A177-3AD203B41FA5}">
                      <a16:colId xmlns:a16="http://schemas.microsoft.com/office/drawing/2014/main" val="20000"/>
                    </a:ext>
                  </a:extLst>
                </a:gridCol>
                <a:gridCol w="443865">
                  <a:extLst>
                    <a:ext uri="{9D8B030D-6E8A-4147-A177-3AD203B41FA5}">
                      <a16:colId xmlns:a16="http://schemas.microsoft.com/office/drawing/2014/main" val="20001"/>
                    </a:ext>
                  </a:extLst>
                </a:gridCol>
                <a:gridCol w="90169">
                  <a:extLst>
                    <a:ext uri="{9D8B030D-6E8A-4147-A177-3AD203B41FA5}">
                      <a16:colId xmlns:a16="http://schemas.microsoft.com/office/drawing/2014/main" val="20002"/>
                    </a:ext>
                  </a:extLst>
                </a:gridCol>
                <a:gridCol w="88900">
                  <a:extLst>
                    <a:ext uri="{9D8B030D-6E8A-4147-A177-3AD203B41FA5}">
                      <a16:colId xmlns:a16="http://schemas.microsoft.com/office/drawing/2014/main" val="20003"/>
                    </a:ext>
                  </a:extLst>
                </a:gridCol>
              </a:tblGrid>
              <a:tr h="228600">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0"/>
                  </a:ext>
                </a:extLst>
              </a:tr>
              <a:tr h="228600">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006FC0"/>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006FC0"/>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006FC0"/>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006FC0"/>
                    </a:solidFill>
                  </a:tcPr>
                </a:tc>
                <a:extLst>
                  <a:ext uri="{0D108BD9-81ED-4DB2-BD59-A6C34878D82A}">
                    <a16:rowId xmlns:a16="http://schemas.microsoft.com/office/drawing/2014/main" val="10001"/>
                  </a:ext>
                </a:extLst>
              </a:tr>
              <a:tr h="228600">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2"/>
                  </a:ext>
                </a:extLst>
              </a:tr>
              <a:tr h="228600">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3"/>
                  </a:ext>
                </a:extLst>
              </a:tr>
              <a:tr h="228600">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4"/>
                  </a:ext>
                </a:extLst>
              </a:tr>
            </a:tbl>
          </a:graphicData>
        </a:graphic>
      </p:graphicFrame>
      <p:grpSp>
        <p:nvGrpSpPr>
          <p:cNvPr id="53" name="object 53"/>
          <p:cNvGrpSpPr/>
          <p:nvPr/>
        </p:nvGrpSpPr>
        <p:grpSpPr>
          <a:xfrm>
            <a:off x="3262757" y="4253357"/>
            <a:ext cx="3900804" cy="1619250"/>
            <a:chOff x="3262757" y="4253357"/>
            <a:chExt cx="3900804" cy="1619250"/>
          </a:xfrm>
        </p:grpSpPr>
        <p:sp>
          <p:nvSpPr>
            <p:cNvPr id="54" name="object 54"/>
            <p:cNvSpPr/>
            <p:nvPr/>
          </p:nvSpPr>
          <p:spPr>
            <a:xfrm>
              <a:off x="3722370" y="4267962"/>
              <a:ext cx="443865" cy="228600"/>
            </a:xfrm>
            <a:custGeom>
              <a:avLst/>
              <a:gdLst/>
              <a:ahLst/>
              <a:cxnLst/>
              <a:rect l="l" t="t" r="r" b="b"/>
              <a:pathLst>
                <a:path w="443864" h="228600">
                  <a:moveTo>
                    <a:pt x="443484" y="0"/>
                  </a:moveTo>
                  <a:lnTo>
                    <a:pt x="0" y="0"/>
                  </a:lnTo>
                  <a:lnTo>
                    <a:pt x="0" y="228600"/>
                  </a:lnTo>
                  <a:lnTo>
                    <a:pt x="443484" y="228600"/>
                  </a:lnTo>
                  <a:lnTo>
                    <a:pt x="443484" y="0"/>
                  </a:lnTo>
                  <a:close/>
                </a:path>
              </a:pathLst>
            </a:custGeom>
            <a:solidFill>
              <a:srgbClr val="EBEBEB"/>
            </a:solidFill>
          </p:spPr>
          <p:txBody>
            <a:bodyPr wrap="square" lIns="0" tIns="0" rIns="0" bIns="0" rtlCol="0"/>
            <a:lstStyle/>
            <a:p>
              <a:endParaRPr/>
            </a:p>
          </p:txBody>
        </p:sp>
        <p:sp>
          <p:nvSpPr>
            <p:cNvPr id="55" name="object 55"/>
            <p:cNvSpPr/>
            <p:nvPr/>
          </p:nvSpPr>
          <p:spPr>
            <a:xfrm>
              <a:off x="3722370" y="4267962"/>
              <a:ext cx="443865" cy="228600"/>
            </a:xfrm>
            <a:custGeom>
              <a:avLst/>
              <a:gdLst/>
              <a:ahLst/>
              <a:cxnLst/>
              <a:rect l="l" t="t" r="r" b="b"/>
              <a:pathLst>
                <a:path w="443864" h="228600">
                  <a:moveTo>
                    <a:pt x="0" y="228600"/>
                  </a:moveTo>
                  <a:lnTo>
                    <a:pt x="443484" y="228600"/>
                  </a:lnTo>
                  <a:lnTo>
                    <a:pt x="443484" y="0"/>
                  </a:lnTo>
                  <a:lnTo>
                    <a:pt x="0" y="0"/>
                  </a:lnTo>
                  <a:lnTo>
                    <a:pt x="0" y="228600"/>
                  </a:lnTo>
                  <a:close/>
                </a:path>
              </a:pathLst>
            </a:custGeom>
            <a:ln w="28956">
              <a:solidFill>
                <a:srgbClr val="000000"/>
              </a:solidFill>
            </a:ln>
          </p:spPr>
          <p:txBody>
            <a:bodyPr wrap="square" lIns="0" tIns="0" rIns="0" bIns="0" rtlCol="0"/>
            <a:lstStyle/>
            <a:p>
              <a:endParaRPr/>
            </a:p>
          </p:txBody>
        </p:sp>
        <p:sp>
          <p:nvSpPr>
            <p:cNvPr id="56" name="object 56"/>
            <p:cNvSpPr/>
            <p:nvPr/>
          </p:nvSpPr>
          <p:spPr>
            <a:xfrm>
              <a:off x="3722370" y="4496562"/>
              <a:ext cx="443865" cy="228600"/>
            </a:xfrm>
            <a:custGeom>
              <a:avLst/>
              <a:gdLst/>
              <a:ahLst/>
              <a:cxnLst/>
              <a:rect l="l" t="t" r="r" b="b"/>
              <a:pathLst>
                <a:path w="443864" h="228600">
                  <a:moveTo>
                    <a:pt x="443484" y="0"/>
                  </a:moveTo>
                  <a:lnTo>
                    <a:pt x="0" y="0"/>
                  </a:lnTo>
                  <a:lnTo>
                    <a:pt x="0" y="228600"/>
                  </a:lnTo>
                  <a:lnTo>
                    <a:pt x="443484" y="228600"/>
                  </a:lnTo>
                  <a:lnTo>
                    <a:pt x="443484" y="0"/>
                  </a:lnTo>
                  <a:close/>
                </a:path>
              </a:pathLst>
            </a:custGeom>
            <a:solidFill>
              <a:srgbClr val="006FC0"/>
            </a:solidFill>
          </p:spPr>
          <p:txBody>
            <a:bodyPr wrap="square" lIns="0" tIns="0" rIns="0" bIns="0" rtlCol="0"/>
            <a:lstStyle/>
            <a:p>
              <a:endParaRPr/>
            </a:p>
          </p:txBody>
        </p:sp>
        <p:sp>
          <p:nvSpPr>
            <p:cNvPr id="57" name="object 57"/>
            <p:cNvSpPr/>
            <p:nvPr/>
          </p:nvSpPr>
          <p:spPr>
            <a:xfrm>
              <a:off x="3722370" y="4496562"/>
              <a:ext cx="443865" cy="228600"/>
            </a:xfrm>
            <a:custGeom>
              <a:avLst/>
              <a:gdLst/>
              <a:ahLst/>
              <a:cxnLst/>
              <a:rect l="l" t="t" r="r" b="b"/>
              <a:pathLst>
                <a:path w="443864" h="228600">
                  <a:moveTo>
                    <a:pt x="0" y="228600"/>
                  </a:moveTo>
                  <a:lnTo>
                    <a:pt x="443484" y="228600"/>
                  </a:lnTo>
                  <a:lnTo>
                    <a:pt x="443484" y="0"/>
                  </a:lnTo>
                  <a:lnTo>
                    <a:pt x="0" y="0"/>
                  </a:lnTo>
                  <a:lnTo>
                    <a:pt x="0" y="228600"/>
                  </a:lnTo>
                  <a:close/>
                </a:path>
              </a:pathLst>
            </a:custGeom>
            <a:ln w="28956">
              <a:solidFill>
                <a:srgbClr val="000000"/>
              </a:solidFill>
            </a:ln>
          </p:spPr>
          <p:txBody>
            <a:bodyPr wrap="square" lIns="0" tIns="0" rIns="0" bIns="0" rtlCol="0"/>
            <a:lstStyle/>
            <a:p>
              <a:endParaRPr/>
            </a:p>
          </p:txBody>
        </p:sp>
        <p:sp>
          <p:nvSpPr>
            <p:cNvPr id="58" name="object 58"/>
            <p:cNvSpPr/>
            <p:nvPr/>
          </p:nvSpPr>
          <p:spPr>
            <a:xfrm>
              <a:off x="3722370" y="4725162"/>
              <a:ext cx="443865" cy="228600"/>
            </a:xfrm>
            <a:custGeom>
              <a:avLst/>
              <a:gdLst/>
              <a:ahLst/>
              <a:cxnLst/>
              <a:rect l="l" t="t" r="r" b="b"/>
              <a:pathLst>
                <a:path w="443864" h="228600">
                  <a:moveTo>
                    <a:pt x="443484" y="0"/>
                  </a:moveTo>
                  <a:lnTo>
                    <a:pt x="0" y="0"/>
                  </a:lnTo>
                  <a:lnTo>
                    <a:pt x="0" y="228600"/>
                  </a:lnTo>
                  <a:lnTo>
                    <a:pt x="443484" y="228600"/>
                  </a:lnTo>
                  <a:lnTo>
                    <a:pt x="443484" y="0"/>
                  </a:lnTo>
                  <a:close/>
                </a:path>
              </a:pathLst>
            </a:custGeom>
            <a:solidFill>
              <a:srgbClr val="EBEBEB"/>
            </a:solidFill>
          </p:spPr>
          <p:txBody>
            <a:bodyPr wrap="square" lIns="0" tIns="0" rIns="0" bIns="0" rtlCol="0"/>
            <a:lstStyle/>
            <a:p>
              <a:endParaRPr/>
            </a:p>
          </p:txBody>
        </p:sp>
        <p:sp>
          <p:nvSpPr>
            <p:cNvPr id="59" name="object 59"/>
            <p:cNvSpPr/>
            <p:nvPr/>
          </p:nvSpPr>
          <p:spPr>
            <a:xfrm>
              <a:off x="3722370" y="4725162"/>
              <a:ext cx="443865" cy="228600"/>
            </a:xfrm>
            <a:custGeom>
              <a:avLst/>
              <a:gdLst/>
              <a:ahLst/>
              <a:cxnLst/>
              <a:rect l="l" t="t" r="r" b="b"/>
              <a:pathLst>
                <a:path w="443864" h="228600">
                  <a:moveTo>
                    <a:pt x="0" y="228600"/>
                  </a:moveTo>
                  <a:lnTo>
                    <a:pt x="443484" y="228600"/>
                  </a:lnTo>
                  <a:lnTo>
                    <a:pt x="443484" y="0"/>
                  </a:lnTo>
                  <a:lnTo>
                    <a:pt x="0" y="0"/>
                  </a:lnTo>
                  <a:lnTo>
                    <a:pt x="0" y="228600"/>
                  </a:lnTo>
                  <a:close/>
                </a:path>
              </a:pathLst>
            </a:custGeom>
            <a:ln w="28956">
              <a:solidFill>
                <a:srgbClr val="000000"/>
              </a:solidFill>
            </a:ln>
          </p:spPr>
          <p:txBody>
            <a:bodyPr wrap="square" lIns="0" tIns="0" rIns="0" bIns="0" rtlCol="0"/>
            <a:lstStyle/>
            <a:p>
              <a:endParaRPr/>
            </a:p>
          </p:txBody>
        </p:sp>
        <p:sp>
          <p:nvSpPr>
            <p:cNvPr id="60" name="object 60"/>
            <p:cNvSpPr/>
            <p:nvPr/>
          </p:nvSpPr>
          <p:spPr>
            <a:xfrm>
              <a:off x="3722370" y="4953762"/>
              <a:ext cx="443865" cy="228600"/>
            </a:xfrm>
            <a:custGeom>
              <a:avLst/>
              <a:gdLst/>
              <a:ahLst/>
              <a:cxnLst/>
              <a:rect l="l" t="t" r="r" b="b"/>
              <a:pathLst>
                <a:path w="443864" h="228600">
                  <a:moveTo>
                    <a:pt x="443484" y="0"/>
                  </a:moveTo>
                  <a:lnTo>
                    <a:pt x="0" y="0"/>
                  </a:lnTo>
                  <a:lnTo>
                    <a:pt x="0" y="228600"/>
                  </a:lnTo>
                  <a:lnTo>
                    <a:pt x="443484" y="228600"/>
                  </a:lnTo>
                  <a:lnTo>
                    <a:pt x="443484" y="0"/>
                  </a:lnTo>
                  <a:close/>
                </a:path>
              </a:pathLst>
            </a:custGeom>
            <a:solidFill>
              <a:srgbClr val="EBEBEB"/>
            </a:solidFill>
          </p:spPr>
          <p:txBody>
            <a:bodyPr wrap="square" lIns="0" tIns="0" rIns="0" bIns="0" rtlCol="0"/>
            <a:lstStyle/>
            <a:p>
              <a:endParaRPr/>
            </a:p>
          </p:txBody>
        </p:sp>
        <p:sp>
          <p:nvSpPr>
            <p:cNvPr id="61" name="object 61"/>
            <p:cNvSpPr/>
            <p:nvPr/>
          </p:nvSpPr>
          <p:spPr>
            <a:xfrm>
              <a:off x="3722370" y="4953762"/>
              <a:ext cx="443865" cy="228600"/>
            </a:xfrm>
            <a:custGeom>
              <a:avLst/>
              <a:gdLst/>
              <a:ahLst/>
              <a:cxnLst/>
              <a:rect l="l" t="t" r="r" b="b"/>
              <a:pathLst>
                <a:path w="443864" h="228600">
                  <a:moveTo>
                    <a:pt x="0" y="228600"/>
                  </a:moveTo>
                  <a:lnTo>
                    <a:pt x="443484" y="228600"/>
                  </a:lnTo>
                  <a:lnTo>
                    <a:pt x="443484" y="0"/>
                  </a:lnTo>
                  <a:lnTo>
                    <a:pt x="0" y="0"/>
                  </a:lnTo>
                  <a:lnTo>
                    <a:pt x="0" y="228600"/>
                  </a:lnTo>
                  <a:close/>
                </a:path>
              </a:pathLst>
            </a:custGeom>
            <a:ln w="28956">
              <a:solidFill>
                <a:srgbClr val="000000"/>
              </a:solidFill>
            </a:ln>
          </p:spPr>
          <p:txBody>
            <a:bodyPr wrap="square" lIns="0" tIns="0" rIns="0" bIns="0" rtlCol="0"/>
            <a:lstStyle/>
            <a:p>
              <a:endParaRPr/>
            </a:p>
          </p:txBody>
        </p:sp>
        <p:sp>
          <p:nvSpPr>
            <p:cNvPr id="62" name="object 62"/>
            <p:cNvSpPr/>
            <p:nvPr/>
          </p:nvSpPr>
          <p:spPr>
            <a:xfrm>
              <a:off x="3722370" y="5182362"/>
              <a:ext cx="443865" cy="228600"/>
            </a:xfrm>
            <a:custGeom>
              <a:avLst/>
              <a:gdLst/>
              <a:ahLst/>
              <a:cxnLst/>
              <a:rect l="l" t="t" r="r" b="b"/>
              <a:pathLst>
                <a:path w="443864" h="228600">
                  <a:moveTo>
                    <a:pt x="443484" y="0"/>
                  </a:moveTo>
                  <a:lnTo>
                    <a:pt x="0" y="0"/>
                  </a:lnTo>
                  <a:lnTo>
                    <a:pt x="0" y="228600"/>
                  </a:lnTo>
                  <a:lnTo>
                    <a:pt x="443484" y="228600"/>
                  </a:lnTo>
                  <a:lnTo>
                    <a:pt x="443484" y="0"/>
                  </a:lnTo>
                  <a:close/>
                </a:path>
              </a:pathLst>
            </a:custGeom>
            <a:solidFill>
              <a:srgbClr val="EBEBEB"/>
            </a:solidFill>
          </p:spPr>
          <p:txBody>
            <a:bodyPr wrap="square" lIns="0" tIns="0" rIns="0" bIns="0" rtlCol="0"/>
            <a:lstStyle/>
            <a:p>
              <a:endParaRPr/>
            </a:p>
          </p:txBody>
        </p:sp>
        <p:sp>
          <p:nvSpPr>
            <p:cNvPr id="63" name="object 63"/>
            <p:cNvSpPr/>
            <p:nvPr/>
          </p:nvSpPr>
          <p:spPr>
            <a:xfrm>
              <a:off x="3722370" y="5182362"/>
              <a:ext cx="443865" cy="228600"/>
            </a:xfrm>
            <a:custGeom>
              <a:avLst/>
              <a:gdLst/>
              <a:ahLst/>
              <a:cxnLst/>
              <a:rect l="l" t="t" r="r" b="b"/>
              <a:pathLst>
                <a:path w="443864" h="228600">
                  <a:moveTo>
                    <a:pt x="0" y="228600"/>
                  </a:moveTo>
                  <a:lnTo>
                    <a:pt x="443484" y="228600"/>
                  </a:lnTo>
                  <a:lnTo>
                    <a:pt x="443484" y="0"/>
                  </a:lnTo>
                  <a:lnTo>
                    <a:pt x="0" y="0"/>
                  </a:lnTo>
                  <a:lnTo>
                    <a:pt x="0" y="228600"/>
                  </a:lnTo>
                  <a:close/>
                </a:path>
              </a:pathLst>
            </a:custGeom>
            <a:ln w="28956">
              <a:solidFill>
                <a:srgbClr val="000000"/>
              </a:solidFill>
            </a:ln>
          </p:spPr>
          <p:txBody>
            <a:bodyPr wrap="square" lIns="0" tIns="0" rIns="0" bIns="0" rtlCol="0"/>
            <a:lstStyle/>
            <a:p>
              <a:endParaRPr/>
            </a:p>
          </p:txBody>
        </p:sp>
        <p:sp>
          <p:nvSpPr>
            <p:cNvPr id="64" name="object 64"/>
            <p:cNvSpPr/>
            <p:nvPr/>
          </p:nvSpPr>
          <p:spPr>
            <a:xfrm>
              <a:off x="4165854" y="4267962"/>
              <a:ext cx="90170" cy="228600"/>
            </a:xfrm>
            <a:custGeom>
              <a:avLst/>
              <a:gdLst/>
              <a:ahLst/>
              <a:cxnLst/>
              <a:rect l="l" t="t" r="r" b="b"/>
              <a:pathLst>
                <a:path w="90170" h="228600">
                  <a:moveTo>
                    <a:pt x="89915" y="0"/>
                  </a:moveTo>
                  <a:lnTo>
                    <a:pt x="0" y="0"/>
                  </a:lnTo>
                  <a:lnTo>
                    <a:pt x="0" y="228600"/>
                  </a:lnTo>
                  <a:lnTo>
                    <a:pt x="89915" y="228600"/>
                  </a:lnTo>
                  <a:lnTo>
                    <a:pt x="89915" y="0"/>
                  </a:lnTo>
                  <a:close/>
                </a:path>
              </a:pathLst>
            </a:custGeom>
            <a:solidFill>
              <a:srgbClr val="EBEBEB"/>
            </a:solidFill>
          </p:spPr>
          <p:txBody>
            <a:bodyPr wrap="square" lIns="0" tIns="0" rIns="0" bIns="0" rtlCol="0"/>
            <a:lstStyle/>
            <a:p>
              <a:endParaRPr/>
            </a:p>
          </p:txBody>
        </p:sp>
        <p:sp>
          <p:nvSpPr>
            <p:cNvPr id="65" name="object 65"/>
            <p:cNvSpPr/>
            <p:nvPr/>
          </p:nvSpPr>
          <p:spPr>
            <a:xfrm>
              <a:off x="4165854" y="4267962"/>
              <a:ext cx="90170" cy="228600"/>
            </a:xfrm>
            <a:custGeom>
              <a:avLst/>
              <a:gdLst/>
              <a:ahLst/>
              <a:cxnLst/>
              <a:rect l="l" t="t" r="r" b="b"/>
              <a:pathLst>
                <a:path w="90170" h="228600">
                  <a:moveTo>
                    <a:pt x="0" y="228600"/>
                  </a:moveTo>
                  <a:lnTo>
                    <a:pt x="89915" y="228600"/>
                  </a:lnTo>
                  <a:lnTo>
                    <a:pt x="89915" y="0"/>
                  </a:lnTo>
                  <a:lnTo>
                    <a:pt x="0" y="0"/>
                  </a:lnTo>
                  <a:lnTo>
                    <a:pt x="0" y="228600"/>
                  </a:lnTo>
                  <a:close/>
                </a:path>
              </a:pathLst>
            </a:custGeom>
            <a:ln w="28956">
              <a:solidFill>
                <a:srgbClr val="000000"/>
              </a:solidFill>
            </a:ln>
          </p:spPr>
          <p:txBody>
            <a:bodyPr wrap="square" lIns="0" tIns="0" rIns="0" bIns="0" rtlCol="0"/>
            <a:lstStyle/>
            <a:p>
              <a:endParaRPr/>
            </a:p>
          </p:txBody>
        </p:sp>
        <p:sp>
          <p:nvSpPr>
            <p:cNvPr id="66" name="object 66"/>
            <p:cNvSpPr/>
            <p:nvPr/>
          </p:nvSpPr>
          <p:spPr>
            <a:xfrm>
              <a:off x="4165854" y="4496562"/>
              <a:ext cx="90170" cy="228600"/>
            </a:xfrm>
            <a:custGeom>
              <a:avLst/>
              <a:gdLst/>
              <a:ahLst/>
              <a:cxnLst/>
              <a:rect l="l" t="t" r="r" b="b"/>
              <a:pathLst>
                <a:path w="90170" h="228600">
                  <a:moveTo>
                    <a:pt x="89915" y="0"/>
                  </a:moveTo>
                  <a:lnTo>
                    <a:pt x="0" y="0"/>
                  </a:lnTo>
                  <a:lnTo>
                    <a:pt x="0" y="228600"/>
                  </a:lnTo>
                  <a:lnTo>
                    <a:pt x="89915" y="228600"/>
                  </a:lnTo>
                  <a:lnTo>
                    <a:pt x="89915" y="0"/>
                  </a:lnTo>
                  <a:close/>
                </a:path>
              </a:pathLst>
            </a:custGeom>
            <a:solidFill>
              <a:srgbClr val="006FC0"/>
            </a:solidFill>
          </p:spPr>
          <p:txBody>
            <a:bodyPr wrap="square" lIns="0" tIns="0" rIns="0" bIns="0" rtlCol="0"/>
            <a:lstStyle/>
            <a:p>
              <a:endParaRPr/>
            </a:p>
          </p:txBody>
        </p:sp>
        <p:sp>
          <p:nvSpPr>
            <p:cNvPr id="67" name="object 67"/>
            <p:cNvSpPr/>
            <p:nvPr/>
          </p:nvSpPr>
          <p:spPr>
            <a:xfrm>
              <a:off x="4165854" y="4496562"/>
              <a:ext cx="90170" cy="228600"/>
            </a:xfrm>
            <a:custGeom>
              <a:avLst/>
              <a:gdLst/>
              <a:ahLst/>
              <a:cxnLst/>
              <a:rect l="l" t="t" r="r" b="b"/>
              <a:pathLst>
                <a:path w="90170" h="228600">
                  <a:moveTo>
                    <a:pt x="0" y="228600"/>
                  </a:moveTo>
                  <a:lnTo>
                    <a:pt x="89915" y="228600"/>
                  </a:lnTo>
                  <a:lnTo>
                    <a:pt x="89915" y="0"/>
                  </a:lnTo>
                  <a:lnTo>
                    <a:pt x="0" y="0"/>
                  </a:lnTo>
                  <a:lnTo>
                    <a:pt x="0" y="228600"/>
                  </a:lnTo>
                  <a:close/>
                </a:path>
              </a:pathLst>
            </a:custGeom>
            <a:ln w="28956">
              <a:solidFill>
                <a:srgbClr val="000000"/>
              </a:solidFill>
            </a:ln>
          </p:spPr>
          <p:txBody>
            <a:bodyPr wrap="square" lIns="0" tIns="0" rIns="0" bIns="0" rtlCol="0"/>
            <a:lstStyle/>
            <a:p>
              <a:endParaRPr/>
            </a:p>
          </p:txBody>
        </p:sp>
        <p:sp>
          <p:nvSpPr>
            <p:cNvPr id="68" name="object 68"/>
            <p:cNvSpPr/>
            <p:nvPr/>
          </p:nvSpPr>
          <p:spPr>
            <a:xfrm>
              <a:off x="4165854" y="4725162"/>
              <a:ext cx="90170" cy="228600"/>
            </a:xfrm>
            <a:custGeom>
              <a:avLst/>
              <a:gdLst/>
              <a:ahLst/>
              <a:cxnLst/>
              <a:rect l="l" t="t" r="r" b="b"/>
              <a:pathLst>
                <a:path w="90170" h="228600">
                  <a:moveTo>
                    <a:pt x="89915" y="0"/>
                  </a:moveTo>
                  <a:lnTo>
                    <a:pt x="0" y="0"/>
                  </a:lnTo>
                  <a:lnTo>
                    <a:pt x="0" y="228600"/>
                  </a:lnTo>
                  <a:lnTo>
                    <a:pt x="89915" y="228600"/>
                  </a:lnTo>
                  <a:lnTo>
                    <a:pt x="89915" y="0"/>
                  </a:lnTo>
                  <a:close/>
                </a:path>
              </a:pathLst>
            </a:custGeom>
            <a:solidFill>
              <a:srgbClr val="EBEBEB"/>
            </a:solidFill>
          </p:spPr>
          <p:txBody>
            <a:bodyPr wrap="square" lIns="0" tIns="0" rIns="0" bIns="0" rtlCol="0"/>
            <a:lstStyle/>
            <a:p>
              <a:endParaRPr/>
            </a:p>
          </p:txBody>
        </p:sp>
        <p:sp>
          <p:nvSpPr>
            <p:cNvPr id="69" name="object 69"/>
            <p:cNvSpPr/>
            <p:nvPr/>
          </p:nvSpPr>
          <p:spPr>
            <a:xfrm>
              <a:off x="4165854" y="4725162"/>
              <a:ext cx="90170" cy="228600"/>
            </a:xfrm>
            <a:custGeom>
              <a:avLst/>
              <a:gdLst/>
              <a:ahLst/>
              <a:cxnLst/>
              <a:rect l="l" t="t" r="r" b="b"/>
              <a:pathLst>
                <a:path w="90170" h="228600">
                  <a:moveTo>
                    <a:pt x="0" y="228600"/>
                  </a:moveTo>
                  <a:lnTo>
                    <a:pt x="89915" y="228600"/>
                  </a:lnTo>
                  <a:lnTo>
                    <a:pt x="89915" y="0"/>
                  </a:lnTo>
                  <a:lnTo>
                    <a:pt x="0" y="0"/>
                  </a:lnTo>
                  <a:lnTo>
                    <a:pt x="0" y="228600"/>
                  </a:lnTo>
                  <a:close/>
                </a:path>
              </a:pathLst>
            </a:custGeom>
            <a:ln w="28956">
              <a:solidFill>
                <a:srgbClr val="000000"/>
              </a:solidFill>
            </a:ln>
          </p:spPr>
          <p:txBody>
            <a:bodyPr wrap="square" lIns="0" tIns="0" rIns="0" bIns="0" rtlCol="0"/>
            <a:lstStyle/>
            <a:p>
              <a:endParaRPr/>
            </a:p>
          </p:txBody>
        </p:sp>
        <p:sp>
          <p:nvSpPr>
            <p:cNvPr id="70" name="object 70"/>
            <p:cNvSpPr/>
            <p:nvPr/>
          </p:nvSpPr>
          <p:spPr>
            <a:xfrm>
              <a:off x="4165854" y="4953762"/>
              <a:ext cx="90170" cy="228600"/>
            </a:xfrm>
            <a:custGeom>
              <a:avLst/>
              <a:gdLst/>
              <a:ahLst/>
              <a:cxnLst/>
              <a:rect l="l" t="t" r="r" b="b"/>
              <a:pathLst>
                <a:path w="90170" h="228600">
                  <a:moveTo>
                    <a:pt x="89915" y="0"/>
                  </a:moveTo>
                  <a:lnTo>
                    <a:pt x="0" y="0"/>
                  </a:lnTo>
                  <a:lnTo>
                    <a:pt x="0" y="228600"/>
                  </a:lnTo>
                  <a:lnTo>
                    <a:pt x="89915" y="228600"/>
                  </a:lnTo>
                  <a:lnTo>
                    <a:pt x="89915" y="0"/>
                  </a:lnTo>
                  <a:close/>
                </a:path>
              </a:pathLst>
            </a:custGeom>
            <a:solidFill>
              <a:srgbClr val="EBEBEB"/>
            </a:solidFill>
          </p:spPr>
          <p:txBody>
            <a:bodyPr wrap="square" lIns="0" tIns="0" rIns="0" bIns="0" rtlCol="0"/>
            <a:lstStyle/>
            <a:p>
              <a:endParaRPr/>
            </a:p>
          </p:txBody>
        </p:sp>
        <p:sp>
          <p:nvSpPr>
            <p:cNvPr id="71" name="object 71"/>
            <p:cNvSpPr/>
            <p:nvPr/>
          </p:nvSpPr>
          <p:spPr>
            <a:xfrm>
              <a:off x="4165854" y="4953762"/>
              <a:ext cx="90170" cy="228600"/>
            </a:xfrm>
            <a:custGeom>
              <a:avLst/>
              <a:gdLst/>
              <a:ahLst/>
              <a:cxnLst/>
              <a:rect l="l" t="t" r="r" b="b"/>
              <a:pathLst>
                <a:path w="90170" h="228600">
                  <a:moveTo>
                    <a:pt x="0" y="228600"/>
                  </a:moveTo>
                  <a:lnTo>
                    <a:pt x="89915" y="228600"/>
                  </a:lnTo>
                  <a:lnTo>
                    <a:pt x="89915" y="0"/>
                  </a:lnTo>
                  <a:lnTo>
                    <a:pt x="0" y="0"/>
                  </a:lnTo>
                  <a:lnTo>
                    <a:pt x="0" y="228600"/>
                  </a:lnTo>
                  <a:close/>
                </a:path>
              </a:pathLst>
            </a:custGeom>
            <a:ln w="28956">
              <a:solidFill>
                <a:srgbClr val="000000"/>
              </a:solidFill>
            </a:ln>
          </p:spPr>
          <p:txBody>
            <a:bodyPr wrap="square" lIns="0" tIns="0" rIns="0" bIns="0" rtlCol="0"/>
            <a:lstStyle/>
            <a:p>
              <a:endParaRPr/>
            </a:p>
          </p:txBody>
        </p:sp>
        <p:sp>
          <p:nvSpPr>
            <p:cNvPr id="72" name="object 72"/>
            <p:cNvSpPr/>
            <p:nvPr/>
          </p:nvSpPr>
          <p:spPr>
            <a:xfrm>
              <a:off x="4165854" y="5182362"/>
              <a:ext cx="90170" cy="228600"/>
            </a:xfrm>
            <a:custGeom>
              <a:avLst/>
              <a:gdLst/>
              <a:ahLst/>
              <a:cxnLst/>
              <a:rect l="l" t="t" r="r" b="b"/>
              <a:pathLst>
                <a:path w="90170" h="228600">
                  <a:moveTo>
                    <a:pt x="89915" y="0"/>
                  </a:moveTo>
                  <a:lnTo>
                    <a:pt x="0" y="0"/>
                  </a:lnTo>
                  <a:lnTo>
                    <a:pt x="0" y="228600"/>
                  </a:lnTo>
                  <a:lnTo>
                    <a:pt x="89915" y="228600"/>
                  </a:lnTo>
                  <a:lnTo>
                    <a:pt x="89915" y="0"/>
                  </a:lnTo>
                  <a:close/>
                </a:path>
              </a:pathLst>
            </a:custGeom>
            <a:solidFill>
              <a:srgbClr val="EBEBEB"/>
            </a:solidFill>
          </p:spPr>
          <p:txBody>
            <a:bodyPr wrap="square" lIns="0" tIns="0" rIns="0" bIns="0" rtlCol="0"/>
            <a:lstStyle/>
            <a:p>
              <a:endParaRPr/>
            </a:p>
          </p:txBody>
        </p:sp>
        <p:sp>
          <p:nvSpPr>
            <p:cNvPr id="73" name="object 73"/>
            <p:cNvSpPr/>
            <p:nvPr/>
          </p:nvSpPr>
          <p:spPr>
            <a:xfrm>
              <a:off x="4165854" y="5182362"/>
              <a:ext cx="90170" cy="228600"/>
            </a:xfrm>
            <a:custGeom>
              <a:avLst/>
              <a:gdLst/>
              <a:ahLst/>
              <a:cxnLst/>
              <a:rect l="l" t="t" r="r" b="b"/>
              <a:pathLst>
                <a:path w="90170" h="228600">
                  <a:moveTo>
                    <a:pt x="0" y="228600"/>
                  </a:moveTo>
                  <a:lnTo>
                    <a:pt x="89915" y="228600"/>
                  </a:lnTo>
                  <a:lnTo>
                    <a:pt x="89915" y="0"/>
                  </a:lnTo>
                  <a:lnTo>
                    <a:pt x="0" y="0"/>
                  </a:lnTo>
                  <a:lnTo>
                    <a:pt x="0" y="228600"/>
                  </a:lnTo>
                  <a:close/>
                </a:path>
              </a:pathLst>
            </a:custGeom>
            <a:ln w="28956">
              <a:solidFill>
                <a:srgbClr val="000000"/>
              </a:solidFill>
            </a:ln>
          </p:spPr>
          <p:txBody>
            <a:bodyPr wrap="square" lIns="0" tIns="0" rIns="0" bIns="0" rtlCol="0"/>
            <a:lstStyle/>
            <a:p>
              <a:endParaRPr/>
            </a:p>
          </p:txBody>
        </p:sp>
        <p:sp>
          <p:nvSpPr>
            <p:cNvPr id="74" name="object 74"/>
            <p:cNvSpPr/>
            <p:nvPr/>
          </p:nvSpPr>
          <p:spPr>
            <a:xfrm>
              <a:off x="4255770" y="4267962"/>
              <a:ext cx="88900" cy="228600"/>
            </a:xfrm>
            <a:custGeom>
              <a:avLst/>
              <a:gdLst/>
              <a:ahLst/>
              <a:cxnLst/>
              <a:rect l="l" t="t" r="r" b="b"/>
              <a:pathLst>
                <a:path w="88900" h="228600">
                  <a:moveTo>
                    <a:pt x="88391" y="0"/>
                  </a:moveTo>
                  <a:lnTo>
                    <a:pt x="0" y="0"/>
                  </a:lnTo>
                  <a:lnTo>
                    <a:pt x="0" y="228600"/>
                  </a:lnTo>
                  <a:lnTo>
                    <a:pt x="88391" y="228600"/>
                  </a:lnTo>
                  <a:lnTo>
                    <a:pt x="88391" y="0"/>
                  </a:lnTo>
                  <a:close/>
                </a:path>
              </a:pathLst>
            </a:custGeom>
            <a:solidFill>
              <a:srgbClr val="EBEBEB"/>
            </a:solidFill>
          </p:spPr>
          <p:txBody>
            <a:bodyPr wrap="square" lIns="0" tIns="0" rIns="0" bIns="0" rtlCol="0"/>
            <a:lstStyle/>
            <a:p>
              <a:endParaRPr/>
            </a:p>
          </p:txBody>
        </p:sp>
        <p:sp>
          <p:nvSpPr>
            <p:cNvPr id="75" name="object 75"/>
            <p:cNvSpPr/>
            <p:nvPr/>
          </p:nvSpPr>
          <p:spPr>
            <a:xfrm>
              <a:off x="4255770" y="4267962"/>
              <a:ext cx="88900" cy="228600"/>
            </a:xfrm>
            <a:custGeom>
              <a:avLst/>
              <a:gdLst/>
              <a:ahLst/>
              <a:cxnLst/>
              <a:rect l="l" t="t" r="r" b="b"/>
              <a:pathLst>
                <a:path w="88900" h="228600">
                  <a:moveTo>
                    <a:pt x="0" y="228600"/>
                  </a:moveTo>
                  <a:lnTo>
                    <a:pt x="88391" y="228600"/>
                  </a:lnTo>
                  <a:lnTo>
                    <a:pt x="88391" y="0"/>
                  </a:lnTo>
                  <a:lnTo>
                    <a:pt x="0" y="0"/>
                  </a:lnTo>
                  <a:lnTo>
                    <a:pt x="0" y="228600"/>
                  </a:lnTo>
                  <a:close/>
                </a:path>
              </a:pathLst>
            </a:custGeom>
            <a:ln w="28956">
              <a:solidFill>
                <a:srgbClr val="000000"/>
              </a:solidFill>
            </a:ln>
          </p:spPr>
          <p:txBody>
            <a:bodyPr wrap="square" lIns="0" tIns="0" rIns="0" bIns="0" rtlCol="0"/>
            <a:lstStyle/>
            <a:p>
              <a:endParaRPr/>
            </a:p>
          </p:txBody>
        </p:sp>
        <p:sp>
          <p:nvSpPr>
            <p:cNvPr id="76" name="object 76"/>
            <p:cNvSpPr/>
            <p:nvPr/>
          </p:nvSpPr>
          <p:spPr>
            <a:xfrm>
              <a:off x="4255770" y="4496562"/>
              <a:ext cx="88900" cy="228600"/>
            </a:xfrm>
            <a:custGeom>
              <a:avLst/>
              <a:gdLst/>
              <a:ahLst/>
              <a:cxnLst/>
              <a:rect l="l" t="t" r="r" b="b"/>
              <a:pathLst>
                <a:path w="88900" h="228600">
                  <a:moveTo>
                    <a:pt x="88391" y="0"/>
                  </a:moveTo>
                  <a:lnTo>
                    <a:pt x="0" y="0"/>
                  </a:lnTo>
                  <a:lnTo>
                    <a:pt x="0" y="228600"/>
                  </a:lnTo>
                  <a:lnTo>
                    <a:pt x="88391" y="228600"/>
                  </a:lnTo>
                  <a:lnTo>
                    <a:pt x="88391" y="0"/>
                  </a:lnTo>
                  <a:close/>
                </a:path>
              </a:pathLst>
            </a:custGeom>
            <a:solidFill>
              <a:srgbClr val="006FC0"/>
            </a:solidFill>
          </p:spPr>
          <p:txBody>
            <a:bodyPr wrap="square" lIns="0" tIns="0" rIns="0" bIns="0" rtlCol="0"/>
            <a:lstStyle/>
            <a:p>
              <a:endParaRPr/>
            </a:p>
          </p:txBody>
        </p:sp>
        <p:sp>
          <p:nvSpPr>
            <p:cNvPr id="77" name="object 77"/>
            <p:cNvSpPr/>
            <p:nvPr/>
          </p:nvSpPr>
          <p:spPr>
            <a:xfrm>
              <a:off x="4255770" y="4496562"/>
              <a:ext cx="88900" cy="228600"/>
            </a:xfrm>
            <a:custGeom>
              <a:avLst/>
              <a:gdLst/>
              <a:ahLst/>
              <a:cxnLst/>
              <a:rect l="l" t="t" r="r" b="b"/>
              <a:pathLst>
                <a:path w="88900" h="228600">
                  <a:moveTo>
                    <a:pt x="0" y="228600"/>
                  </a:moveTo>
                  <a:lnTo>
                    <a:pt x="88391" y="228600"/>
                  </a:lnTo>
                  <a:lnTo>
                    <a:pt x="88391" y="0"/>
                  </a:lnTo>
                  <a:lnTo>
                    <a:pt x="0" y="0"/>
                  </a:lnTo>
                  <a:lnTo>
                    <a:pt x="0" y="228600"/>
                  </a:lnTo>
                  <a:close/>
                </a:path>
              </a:pathLst>
            </a:custGeom>
            <a:ln w="28956">
              <a:solidFill>
                <a:srgbClr val="000000"/>
              </a:solidFill>
            </a:ln>
          </p:spPr>
          <p:txBody>
            <a:bodyPr wrap="square" lIns="0" tIns="0" rIns="0" bIns="0" rtlCol="0"/>
            <a:lstStyle/>
            <a:p>
              <a:endParaRPr/>
            </a:p>
          </p:txBody>
        </p:sp>
        <p:sp>
          <p:nvSpPr>
            <p:cNvPr id="78" name="object 78"/>
            <p:cNvSpPr/>
            <p:nvPr/>
          </p:nvSpPr>
          <p:spPr>
            <a:xfrm>
              <a:off x="4255770" y="4725162"/>
              <a:ext cx="88900" cy="228600"/>
            </a:xfrm>
            <a:custGeom>
              <a:avLst/>
              <a:gdLst/>
              <a:ahLst/>
              <a:cxnLst/>
              <a:rect l="l" t="t" r="r" b="b"/>
              <a:pathLst>
                <a:path w="88900" h="228600">
                  <a:moveTo>
                    <a:pt x="88391" y="0"/>
                  </a:moveTo>
                  <a:lnTo>
                    <a:pt x="0" y="0"/>
                  </a:lnTo>
                  <a:lnTo>
                    <a:pt x="0" y="228600"/>
                  </a:lnTo>
                  <a:lnTo>
                    <a:pt x="88391" y="228600"/>
                  </a:lnTo>
                  <a:lnTo>
                    <a:pt x="88391" y="0"/>
                  </a:lnTo>
                  <a:close/>
                </a:path>
              </a:pathLst>
            </a:custGeom>
            <a:solidFill>
              <a:srgbClr val="EBEBEB"/>
            </a:solidFill>
          </p:spPr>
          <p:txBody>
            <a:bodyPr wrap="square" lIns="0" tIns="0" rIns="0" bIns="0" rtlCol="0"/>
            <a:lstStyle/>
            <a:p>
              <a:endParaRPr/>
            </a:p>
          </p:txBody>
        </p:sp>
        <p:sp>
          <p:nvSpPr>
            <p:cNvPr id="79" name="object 79"/>
            <p:cNvSpPr/>
            <p:nvPr/>
          </p:nvSpPr>
          <p:spPr>
            <a:xfrm>
              <a:off x="4255770" y="4725162"/>
              <a:ext cx="88900" cy="228600"/>
            </a:xfrm>
            <a:custGeom>
              <a:avLst/>
              <a:gdLst/>
              <a:ahLst/>
              <a:cxnLst/>
              <a:rect l="l" t="t" r="r" b="b"/>
              <a:pathLst>
                <a:path w="88900" h="228600">
                  <a:moveTo>
                    <a:pt x="0" y="228600"/>
                  </a:moveTo>
                  <a:lnTo>
                    <a:pt x="88391" y="228600"/>
                  </a:lnTo>
                  <a:lnTo>
                    <a:pt x="88391" y="0"/>
                  </a:lnTo>
                  <a:lnTo>
                    <a:pt x="0" y="0"/>
                  </a:lnTo>
                  <a:lnTo>
                    <a:pt x="0" y="228600"/>
                  </a:lnTo>
                  <a:close/>
                </a:path>
              </a:pathLst>
            </a:custGeom>
            <a:ln w="28956">
              <a:solidFill>
                <a:srgbClr val="000000"/>
              </a:solidFill>
            </a:ln>
          </p:spPr>
          <p:txBody>
            <a:bodyPr wrap="square" lIns="0" tIns="0" rIns="0" bIns="0" rtlCol="0"/>
            <a:lstStyle/>
            <a:p>
              <a:endParaRPr/>
            </a:p>
          </p:txBody>
        </p:sp>
        <p:sp>
          <p:nvSpPr>
            <p:cNvPr id="80" name="object 80"/>
            <p:cNvSpPr/>
            <p:nvPr/>
          </p:nvSpPr>
          <p:spPr>
            <a:xfrm>
              <a:off x="4255770" y="4953762"/>
              <a:ext cx="88900" cy="228600"/>
            </a:xfrm>
            <a:custGeom>
              <a:avLst/>
              <a:gdLst/>
              <a:ahLst/>
              <a:cxnLst/>
              <a:rect l="l" t="t" r="r" b="b"/>
              <a:pathLst>
                <a:path w="88900" h="228600">
                  <a:moveTo>
                    <a:pt x="88391" y="0"/>
                  </a:moveTo>
                  <a:lnTo>
                    <a:pt x="0" y="0"/>
                  </a:lnTo>
                  <a:lnTo>
                    <a:pt x="0" y="228600"/>
                  </a:lnTo>
                  <a:lnTo>
                    <a:pt x="88391" y="228600"/>
                  </a:lnTo>
                  <a:lnTo>
                    <a:pt x="88391" y="0"/>
                  </a:lnTo>
                  <a:close/>
                </a:path>
              </a:pathLst>
            </a:custGeom>
            <a:solidFill>
              <a:srgbClr val="EBEBEB"/>
            </a:solidFill>
          </p:spPr>
          <p:txBody>
            <a:bodyPr wrap="square" lIns="0" tIns="0" rIns="0" bIns="0" rtlCol="0"/>
            <a:lstStyle/>
            <a:p>
              <a:endParaRPr/>
            </a:p>
          </p:txBody>
        </p:sp>
        <p:sp>
          <p:nvSpPr>
            <p:cNvPr id="81" name="object 81"/>
            <p:cNvSpPr/>
            <p:nvPr/>
          </p:nvSpPr>
          <p:spPr>
            <a:xfrm>
              <a:off x="4255770" y="4953762"/>
              <a:ext cx="88900" cy="228600"/>
            </a:xfrm>
            <a:custGeom>
              <a:avLst/>
              <a:gdLst/>
              <a:ahLst/>
              <a:cxnLst/>
              <a:rect l="l" t="t" r="r" b="b"/>
              <a:pathLst>
                <a:path w="88900" h="228600">
                  <a:moveTo>
                    <a:pt x="0" y="228600"/>
                  </a:moveTo>
                  <a:lnTo>
                    <a:pt x="88391" y="228600"/>
                  </a:lnTo>
                  <a:lnTo>
                    <a:pt x="88391" y="0"/>
                  </a:lnTo>
                  <a:lnTo>
                    <a:pt x="0" y="0"/>
                  </a:lnTo>
                  <a:lnTo>
                    <a:pt x="0" y="228600"/>
                  </a:lnTo>
                  <a:close/>
                </a:path>
              </a:pathLst>
            </a:custGeom>
            <a:ln w="28956">
              <a:solidFill>
                <a:srgbClr val="000000"/>
              </a:solidFill>
            </a:ln>
          </p:spPr>
          <p:txBody>
            <a:bodyPr wrap="square" lIns="0" tIns="0" rIns="0" bIns="0" rtlCol="0"/>
            <a:lstStyle/>
            <a:p>
              <a:endParaRPr/>
            </a:p>
          </p:txBody>
        </p:sp>
        <p:sp>
          <p:nvSpPr>
            <p:cNvPr id="82" name="object 82"/>
            <p:cNvSpPr/>
            <p:nvPr/>
          </p:nvSpPr>
          <p:spPr>
            <a:xfrm>
              <a:off x="4255770" y="5182362"/>
              <a:ext cx="88900" cy="228600"/>
            </a:xfrm>
            <a:custGeom>
              <a:avLst/>
              <a:gdLst/>
              <a:ahLst/>
              <a:cxnLst/>
              <a:rect l="l" t="t" r="r" b="b"/>
              <a:pathLst>
                <a:path w="88900" h="228600">
                  <a:moveTo>
                    <a:pt x="88391" y="0"/>
                  </a:moveTo>
                  <a:lnTo>
                    <a:pt x="0" y="0"/>
                  </a:lnTo>
                  <a:lnTo>
                    <a:pt x="0" y="228600"/>
                  </a:lnTo>
                  <a:lnTo>
                    <a:pt x="88391" y="228600"/>
                  </a:lnTo>
                  <a:lnTo>
                    <a:pt x="88391" y="0"/>
                  </a:lnTo>
                  <a:close/>
                </a:path>
              </a:pathLst>
            </a:custGeom>
            <a:solidFill>
              <a:srgbClr val="EBEBEB"/>
            </a:solidFill>
          </p:spPr>
          <p:txBody>
            <a:bodyPr wrap="square" lIns="0" tIns="0" rIns="0" bIns="0" rtlCol="0"/>
            <a:lstStyle/>
            <a:p>
              <a:endParaRPr/>
            </a:p>
          </p:txBody>
        </p:sp>
        <p:sp>
          <p:nvSpPr>
            <p:cNvPr id="83" name="object 83"/>
            <p:cNvSpPr/>
            <p:nvPr/>
          </p:nvSpPr>
          <p:spPr>
            <a:xfrm>
              <a:off x="4255770" y="5182362"/>
              <a:ext cx="88900" cy="228600"/>
            </a:xfrm>
            <a:custGeom>
              <a:avLst/>
              <a:gdLst/>
              <a:ahLst/>
              <a:cxnLst/>
              <a:rect l="l" t="t" r="r" b="b"/>
              <a:pathLst>
                <a:path w="88900" h="228600">
                  <a:moveTo>
                    <a:pt x="0" y="228600"/>
                  </a:moveTo>
                  <a:lnTo>
                    <a:pt x="88391" y="228600"/>
                  </a:lnTo>
                  <a:lnTo>
                    <a:pt x="88391" y="0"/>
                  </a:lnTo>
                  <a:lnTo>
                    <a:pt x="0" y="0"/>
                  </a:lnTo>
                  <a:lnTo>
                    <a:pt x="0" y="228600"/>
                  </a:lnTo>
                  <a:close/>
                </a:path>
              </a:pathLst>
            </a:custGeom>
            <a:ln w="28956">
              <a:solidFill>
                <a:srgbClr val="000000"/>
              </a:solidFill>
            </a:ln>
          </p:spPr>
          <p:txBody>
            <a:bodyPr wrap="square" lIns="0" tIns="0" rIns="0" bIns="0" rtlCol="0"/>
            <a:lstStyle/>
            <a:p>
              <a:endParaRPr/>
            </a:p>
          </p:txBody>
        </p:sp>
        <p:sp>
          <p:nvSpPr>
            <p:cNvPr id="84" name="object 84"/>
            <p:cNvSpPr/>
            <p:nvPr/>
          </p:nvSpPr>
          <p:spPr>
            <a:xfrm>
              <a:off x="3277362" y="42679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85" name="object 85"/>
            <p:cNvSpPr/>
            <p:nvPr/>
          </p:nvSpPr>
          <p:spPr>
            <a:xfrm>
              <a:off x="3277362" y="42679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86" name="object 86"/>
            <p:cNvSpPr/>
            <p:nvPr/>
          </p:nvSpPr>
          <p:spPr>
            <a:xfrm>
              <a:off x="3277362" y="44965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006FC0"/>
            </a:solidFill>
          </p:spPr>
          <p:txBody>
            <a:bodyPr wrap="square" lIns="0" tIns="0" rIns="0" bIns="0" rtlCol="0"/>
            <a:lstStyle/>
            <a:p>
              <a:endParaRPr/>
            </a:p>
          </p:txBody>
        </p:sp>
        <p:sp>
          <p:nvSpPr>
            <p:cNvPr id="87" name="object 87"/>
            <p:cNvSpPr/>
            <p:nvPr/>
          </p:nvSpPr>
          <p:spPr>
            <a:xfrm>
              <a:off x="3277362" y="44965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88" name="object 88"/>
            <p:cNvSpPr/>
            <p:nvPr/>
          </p:nvSpPr>
          <p:spPr>
            <a:xfrm>
              <a:off x="3277362" y="47251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89" name="object 89"/>
            <p:cNvSpPr/>
            <p:nvPr/>
          </p:nvSpPr>
          <p:spPr>
            <a:xfrm>
              <a:off x="3277362" y="47251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90" name="object 90"/>
            <p:cNvSpPr/>
            <p:nvPr/>
          </p:nvSpPr>
          <p:spPr>
            <a:xfrm>
              <a:off x="3277362" y="49537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91" name="object 91"/>
            <p:cNvSpPr/>
            <p:nvPr/>
          </p:nvSpPr>
          <p:spPr>
            <a:xfrm>
              <a:off x="3277362" y="49537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92" name="object 92"/>
            <p:cNvSpPr/>
            <p:nvPr/>
          </p:nvSpPr>
          <p:spPr>
            <a:xfrm>
              <a:off x="3277362" y="51823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93" name="object 93"/>
            <p:cNvSpPr/>
            <p:nvPr/>
          </p:nvSpPr>
          <p:spPr>
            <a:xfrm>
              <a:off x="3277362" y="51823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94" name="object 94"/>
            <p:cNvSpPr/>
            <p:nvPr/>
          </p:nvSpPr>
          <p:spPr>
            <a:xfrm>
              <a:off x="5017770" y="4267962"/>
              <a:ext cx="443865" cy="228600"/>
            </a:xfrm>
            <a:custGeom>
              <a:avLst/>
              <a:gdLst/>
              <a:ahLst/>
              <a:cxnLst/>
              <a:rect l="l" t="t" r="r" b="b"/>
              <a:pathLst>
                <a:path w="443864" h="228600">
                  <a:moveTo>
                    <a:pt x="443484" y="0"/>
                  </a:moveTo>
                  <a:lnTo>
                    <a:pt x="0" y="0"/>
                  </a:lnTo>
                  <a:lnTo>
                    <a:pt x="0" y="228600"/>
                  </a:lnTo>
                  <a:lnTo>
                    <a:pt x="443484" y="228600"/>
                  </a:lnTo>
                  <a:lnTo>
                    <a:pt x="443484" y="0"/>
                  </a:lnTo>
                  <a:close/>
                </a:path>
              </a:pathLst>
            </a:custGeom>
            <a:solidFill>
              <a:srgbClr val="EBEBEB"/>
            </a:solidFill>
          </p:spPr>
          <p:txBody>
            <a:bodyPr wrap="square" lIns="0" tIns="0" rIns="0" bIns="0" rtlCol="0"/>
            <a:lstStyle/>
            <a:p>
              <a:endParaRPr/>
            </a:p>
          </p:txBody>
        </p:sp>
        <p:sp>
          <p:nvSpPr>
            <p:cNvPr id="95" name="object 95"/>
            <p:cNvSpPr/>
            <p:nvPr/>
          </p:nvSpPr>
          <p:spPr>
            <a:xfrm>
              <a:off x="5017770" y="4267962"/>
              <a:ext cx="443865" cy="228600"/>
            </a:xfrm>
            <a:custGeom>
              <a:avLst/>
              <a:gdLst/>
              <a:ahLst/>
              <a:cxnLst/>
              <a:rect l="l" t="t" r="r" b="b"/>
              <a:pathLst>
                <a:path w="443864" h="228600">
                  <a:moveTo>
                    <a:pt x="0" y="228600"/>
                  </a:moveTo>
                  <a:lnTo>
                    <a:pt x="443484" y="228600"/>
                  </a:lnTo>
                  <a:lnTo>
                    <a:pt x="443484" y="0"/>
                  </a:lnTo>
                  <a:lnTo>
                    <a:pt x="0" y="0"/>
                  </a:lnTo>
                  <a:lnTo>
                    <a:pt x="0" y="228600"/>
                  </a:lnTo>
                  <a:close/>
                </a:path>
              </a:pathLst>
            </a:custGeom>
            <a:ln w="28956">
              <a:solidFill>
                <a:srgbClr val="000000"/>
              </a:solidFill>
            </a:ln>
          </p:spPr>
          <p:txBody>
            <a:bodyPr wrap="square" lIns="0" tIns="0" rIns="0" bIns="0" rtlCol="0"/>
            <a:lstStyle/>
            <a:p>
              <a:endParaRPr/>
            </a:p>
          </p:txBody>
        </p:sp>
        <p:sp>
          <p:nvSpPr>
            <p:cNvPr id="96" name="object 96"/>
            <p:cNvSpPr/>
            <p:nvPr/>
          </p:nvSpPr>
          <p:spPr>
            <a:xfrm>
              <a:off x="5017770" y="4496562"/>
              <a:ext cx="443865" cy="228600"/>
            </a:xfrm>
            <a:custGeom>
              <a:avLst/>
              <a:gdLst/>
              <a:ahLst/>
              <a:cxnLst/>
              <a:rect l="l" t="t" r="r" b="b"/>
              <a:pathLst>
                <a:path w="443864" h="228600">
                  <a:moveTo>
                    <a:pt x="443484" y="0"/>
                  </a:moveTo>
                  <a:lnTo>
                    <a:pt x="0" y="0"/>
                  </a:lnTo>
                  <a:lnTo>
                    <a:pt x="0" y="228600"/>
                  </a:lnTo>
                  <a:lnTo>
                    <a:pt x="443484" y="228600"/>
                  </a:lnTo>
                  <a:lnTo>
                    <a:pt x="443484" y="0"/>
                  </a:lnTo>
                  <a:close/>
                </a:path>
              </a:pathLst>
            </a:custGeom>
            <a:solidFill>
              <a:srgbClr val="006FC0"/>
            </a:solidFill>
          </p:spPr>
          <p:txBody>
            <a:bodyPr wrap="square" lIns="0" tIns="0" rIns="0" bIns="0" rtlCol="0"/>
            <a:lstStyle/>
            <a:p>
              <a:endParaRPr/>
            </a:p>
          </p:txBody>
        </p:sp>
        <p:sp>
          <p:nvSpPr>
            <p:cNvPr id="97" name="object 97"/>
            <p:cNvSpPr/>
            <p:nvPr/>
          </p:nvSpPr>
          <p:spPr>
            <a:xfrm>
              <a:off x="5017770" y="4496562"/>
              <a:ext cx="443865" cy="228600"/>
            </a:xfrm>
            <a:custGeom>
              <a:avLst/>
              <a:gdLst/>
              <a:ahLst/>
              <a:cxnLst/>
              <a:rect l="l" t="t" r="r" b="b"/>
              <a:pathLst>
                <a:path w="443864" h="228600">
                  <a:moveTo>
                    <a:pt x="0" y="228600"/>
                  </a:moveTo>
                  <a:lnTo>
                    <a:pt x="443484" y="228600"/>
                  </a:lnTo>
                  <a:lnTo>
                    <a:pt x="443484" y="0"/>
                  </a:lnTo>
                  <a:lnTo>
                    <a:pt x="0" y="0"/>
                  </a:lnTo>
                  <a:lnTo>
                    <a:pt x="0" y="228600"/>
                  </a:lnTo>
                  <a:close/>
                </a:path>
              </a:pathLst>
            </a:custGeom>
            <a:ln w="28956">
              <a:solidFill>
                <a:srgbClr val="000000"/>
              </a:solidFill>
            </a:ln>
          </p:spPr>
          <p:txBody>
            <a:bodyPr wrap="square" lIns="0" tIns="0" rIns="0" bIns="0" rtlCol="0"/>
            <a:lstStyle/>
            <a:p>
              <a:endParaRPr/>
            </a:p>
          </p:txBody>
        </p:sp>
        <p:sp>
          <p:nvSpPr>
            <p:cNvPr id="98" name="object 98"/>
            <p:cNvSpPr/>
            <p:nvPr/>
          </p:nvSpPr>
          <p:spPr>
            <a:xfrm>
              <a:off x="5017770" y="4725162"/>
              <a:ext cx="443865" cy="228600"/>
            </a:xfrm>
            <a:custGeom>
              <a:avLst/>
              <a:gdLst/>
              <a:ahLst/>
              <a:cxnLst/>
              <a:rect l="l" t="t" r="r" b="b"/>
              <a:pathLst>
                <a:path w="443864" h="228600">
                  <a:moveTo>
                    <a:pt x="443484" y="0"/>
                  </a:moveTo>
                  <a:lnTo>
                    <a:pt x="0" y="0"/>
                  </a:lnTo>
                  <a:lnTo>
                    <a:pt x="0" y="228600"/>
                  </a:lnTo>
                  <a:lnTo>
                    <a:pt x="443484" y="228600"/>
                  </a:lnTo>
                  <a:lnTo>
                    <a:pt x="443484" y="0"/>
                  </a:lnTo>
                  <a:close/>
                </a:path>
              </a:pathLst>
            </a:custGeom>
            <a:solidFill>
              <a:srgbClr val="EBEBEB"/>
            </a:solidFill>
          </p:spPr>
          <p:txBody>
            <a:bodyPr wrap="square" lIns="0" tIns="0" rIns="0" bIns="0" rtlCol="0"/>
            <a:lstStyle/>
            <a:p>
              <a:endParaRPr/>
            </a:p>
          </p:txBody>
        </p:sp>
        <p:sp>
          <p:nvSpPr>
            <p:cNvPr id="99" name="object 99"/>
            <p:cNvSpPr/>
            <p:nvPr/>
          </p:nvSpPr>
          <p:spPr>
            <a:xfrm>
              <a:off x="5017770" y="4725162"/>
              <a:ext cx="443865" cy="228600"/>
            </a:xfrm>
            <a:custGeom>
              <a:avLst/>
              <a:gdLst/>
              <a:ahLst/>
              <a:cxnLst/>
              <a:rect l="l" t="t" r="r" b="b"/>
              <a:pathLst>
                <a:path w="443864" h="228600">
                  <a:moveTo>
                    <a:pt x="0" y="228600"/>
                  </a:moveTo>
                  <a:lnTo>
                    <a:pt x="443484" y="228600"/>
                  </a:lnTo>
                  <a:lnTo>
                    <a:pt x="443484" y="0"/>
                  </a:lnTo>
                  <a:lnTo>
                    <a:pt x="0" y="0"/>
                  </a:lnTo>
                  <a:lnTo>
                    <a:pt x="0" y="228600"/>
                  </a:lnTo>
                  <a:close/>
                </a:path>
              </a:pathLst>
            </a:custGeom>
            <a:ln w="28956">
              <a:solidFill>
                <a:srgbClr val="000000"/>
              </a:solidFill>
            </a:ln>
          </p:spPr>
          <p:txBody>
            <a:bodyPr wrap="square" lIns="0" tIns="0" rIns="0" bIns="0" rtlCol="0"/>
            <a:lstStyle/>
            <a:p>
              <a:endParaRPr/>
            </a:p>
          </p:txBody>
        </p:sp>
        <p:sp>
          <p:nvSpPr>
            <p:cNvPr id="100" name="object 100"/>
            <p:cNvSpPr/>
            <p:nvPr/>
          </p:nvSpPr>
          <p:spPr>
            <a:xfrm>
              <a:off x="5017770" y="4953762"/>
              <a:ext cx="443865" cy="228600"/>
            </a:xfrm>
            <a:custGeom>
              <a:avLst/>
              <a:gdLst/>
              <a:ahLst/>
              <a:cxnLst/>
              <a:rect l="l" t="t" r="r" b="b"/>
              <a:pathLst>
                <a:path w="443864" h="228600">
                  <a:moveTo>
                    <a:pt x="443484" y="0"/>
                  </a:moveTo>
                  <a:lnTo>
                    <a:pt x="0" y="0"/>
                  </a:lnTo>
                  <a:lnTo>
                    <a:pt x="0" y="228600"/>
                  </a:lnTo>
                  <a:lnTo>
                    <a:pt x="443484" y="228600"/>
                  </a:lnTo>
                  <a:lnTo>
                    <a:pt x="443484" y="0"/>
                  </a:lnTo>
                  <a:close/>
                </a:path>
              </a:pathLst>
            </a:custGeom>
            <a:solidFill>
              <a:srgbClr val="EBEBEB"/>
            </a:solidFill>
          </p:spPr>
          <p:txBody>
            <a:bodyPr wrap="square" lIns="0" tIns="0" rIns="0" bIns="0" rtlCol="0"/>
            <a:lstStyle/>
            <a:p>
              <a:endParaRPr/>
            </a:p>
          </p:txBody>
        </p:sp>
        <p:sp>
          <p:nvSpPr>
            <p:cNvPr id="101" name="object 101"/>
            <p:cNvSpPr/>
            <p:nvPr/>
          </p:nvSpPr>
          <p:spPr>
            <a:xfrm>
              <a:off x="5017770" y="4953762"/>
              <a:ext cx="443865" cy="228600"/>
            </a:xfrm>
            <a:custGeom>
              <a:avLst/>
              <a:gdLst/>
              <a:ahLst/>
              <a:cxnLst/>
              <a:rect l="l" t="t" r="r" b="b"/>
              <a:pathLst>
                <a:path w="443864" h="228600">
                  <a:moveTo>
                    <a:pt x="0" y="228600"/>
                  </a:moveTo>
                  <a:lnTo>
                    <a:pt x="443484" y="228600"/>
                  </a:lnTo>
                  <a:lnTo>
                    <a:pt x="443484" y="0"/>
                  </a:lnTo>
                  <a:lnTo>
                    <a:pt x="0" y="0"/>
                  </a:lnTo>
                  <a:lnTo>
                    <a:pt x="0" y="228600"/>
                  </a:lnTo>
                  <a:close/>
                </a:path>
              </a:pathLst>
            </a:custGeom>
            <a:ln w="28956">
              <a:solidFill>
                <a:srgbClr val="000000"/>
              </a:solidFill>
            </a:ln>
          </p:spPr>
          <p:txBody>
            <a:bodyPr wrap="square" lIns="0" tIns="0" rIns="0" bIns="0" rtlCol="0"/>
            <a:lstStyle/>
            <a:p>
              <a:endParaRPr/>
            </a:p>
          </p:txBody>
        </p:sp>
        <p:sp>
          <p:nvSpPr>
            <p:cNvPr id="102" name="object 102"/>
            <p:cNvSpPr/>
            <p:nvPr/>
          </p:nvSpPr>
          <p:spPr>
            <a:xfrm>
              <a:off x="5017770" y="5182362"/>
              <a:ext cx="443865" cy="228600"/>
            </a:xfrm>
            <a:custGeom>
              <a:avLst/>
              <a:gdLst/>
              <a:ahLst/>
              <a:cxnLst/>
              <a:rect l="l" t="t" r="r" b="b"/>
              <a:pathLst>
                <a:path w="443864" h="228600">
                  <a:moveTo>
                    <a:pt x="443484" y="0"/>
                  </a:moveTo>
                  <a:lnTo>
                    <a:pt x="0" y="0"/>
                  </a:lnTo>
                  <a:lnTo>
                    <a:pt x="0" y="228600"/>
                  </a:lnTo>
                  <a:lnTo>
                    <a:pt x="443484" y="228600"/>
                  </a:lnTo>
                  <a:lnTo>
                    <a:pt x="443484" y="0"/>
                  </a:lnTo>
                  <a:close/>
                </a:path>
              </a:pathLst>
            </a:custGeom>
            <a:solidFill>
              <a:srgbClr val="EBEBEB"/>
            </a:solidFill>
          </p:spPr>
          <p:txBody>
            <a:bodyPr wrap="square" lIns="0" tIns="0" rIns="0" bIns="0" rtlCol="0"/>
            <a:lstStyle/>
            <a:p>
              <a:endParaRPr/>
            </a:p>
          </p:txBody>
        </p:sp>
        <p:sp>
          <p:nvSpPr>
            <p:cNvPr id="103" name="object 103"/>
            <p:cNvSpPr/>
            <p:nvPr/>
          </p:nvSpPr>
          <p:spPr>
            <a:xfrm>
              <a:off x="5017770" y="5182362"/>
              <a:ext cx="443865" cy="228600"/>
            </a:xfrm>
            <a:custGeom>
              <a:avLst/>
              <a:gdLst/>
              <a:ahLst/>
              <a:cxnLst/>
              <a:rect l="l" t="t" r="r" b="b"/>
              <a:pathLst>
                <a:path w="443864" h="228600">
                  <a:moveTo>
                    <a:pt x="0" y="228600"/>
                  </a:moveTo>
                  <a:lnTo>
                    <a:pt x="443484" y="228600"/>
                  </a:lnTo>
                  <a:lnTo>
                    <a:pt x="443484" y="0"/>
                  </a:lnTo>
                  <a:lnTo>
                    <a:pt x="0" y="0"/>
                  </a:lnTo>
                  <a:lnTo>
                    <a:pt x="0" y="228600"/>
                  </a:lnTo>
                  <a:close/>
                </a:path>
              </a:pathLst>
            </a:custGeom>
            <a:ln w="28956">
              <a:solidFill>
                <a:srgbClr val="000000"/>
              </a:solidFill>
            </a:ln>
          </p:spPr>
          <p:txBody>
            <a:bodyPr wrap="square" lIns="0" tIns="0" rIns="0" bIns="0" rtlCol="0"/>
            <a:lstStyle/>
            <a:p>
              <a:endParaRPr/>
            </a:p>
          </p:txBody>
        </p:sp>
        <p:sp>
          <p:nvSpPr>
            <p:cNvPr id="104" name="object 104"/>
            <p:cNvSpPr/>
            <p:nvPr/>
          </p:nvSpPr>
          <p:spPr>
            <a:xfrm>
              <a:off x="5461254" y="4267962"/>
              <a:ext cx="90170" cy="228600"/>
            </a:xfrm>
            <a:custGeom>
              <a:avLst/>
              <a:gdLst/>
              <a:ahLst/>
              <a:cxnLst/>
              <a:rect l="l" t="t" r="r" b="b"/>
              <a:pathLst>
                <a:path w="90170" h="228600">
                  <a:moveTo>
                    <a:pt x="89915" y="0"/>
                  </a:moveTo>
                  <a:lnTo>
                    <a:pt x="0" y="0"/>
                  </a:lnTo>
                  <a:lnTo>
                    <a:pt x="0" y="228600"/>
                  </a:lnTo>
                  <a:lnTo>
                    <a:pt x="89915" y="228600"/>
                  </a:lnTo>
                  <a:lnTo>
                    <a:pt x="89915" y="0"/>
                  </a:lnTo>
                  <a:close/>
                </a:path>
              </a:pathLst>
            </a:custGeom>
            <a:solidFill>
              <a:srgbClr val="EBEBEB"/>
            </a:solidFill>
          </p:spPr>
          <p:txBody>
            <a:bodyPr wrap="square" lIns="0" tIns="0" rIns="0" bIns="0" rtlCol="0"/>
            <a:lstStyle/>
            <a:p>
              <a:endParaRPr/>
            </a:p>
          </p:txBody>
        </p:sp>
        <p:sp>
          <p:nvSpPr>
            <p:cNvPr id="105" name="object 105"/>
            <p:cNvSpPr/>
            <p:nvPr/>
          </p:nvSpPr>
          <p:spPr>
            <a:xfrm>
              <a:off x="5461254" y="4267962"/>
              <a:ext cx="90170" cy="228600"/>
            </a:xfrm>
            <a:custGeom>
              <a:avLst/>
              <a:gdLst/>
              <a:ahLst/>
              <a:cxnLst/>
              <a:rect l="l" t="t" r="r" b="b"/>
              <a:pathLst>
                <a:path w="90170" h="228600">
                  <a:moveTo>
                    <a:pt x="0" y="228600"/>
                  </a:moveTo>
                  <a:lnTo>
                    <a:pt x="89915" y="228600"/>
                  </a:lnTo>
                  <a:lnTo>
                    <a:pt x="89915" y="0"/>
                  </a:lnTo>
                  <a:lnTo>
                    <a:pt x="0" y="0"/>
                  </a:lnTo>
                  <a:lnTo>
                    <a:pt x="0" y="228600"/>
                  </a:lnTo>
                  <a:close/>
                </a:path>
              </a:pathLst>
            </a:custGeom>
            <a:ln w="28956">
              <a:solidFill>
                <a:srgbClr val="000000"/>
              </a:solidFill>
            </a:ln>
          </p:spPr>
          <p:txBody>
            <a:bodyPr wrap="square" lIns="0" tIns="0" rIns="0" bIns="0" rtlCol="0"/>
            <a:lstStyle/>
            <a:p>
              <a:endParaRPr/>
            </a:p>
          </p:txBody>
        </p:sp>
        <p:sp>
          <p:nvSpPr>
            <p:cNvPr id="106" name="object 106"/>
            <p:cNvSpPr/>
            <p:nvPr/>
          </p:nvSpPr>
          <p:spPr>
            <a:xfrm>
              <a:off x="5461254" y="4496562"/>
              <a:ext cx="90170" cy="228600"/>
            </a:xfrm>
            <a:custGeom>
              <a:avLst/>
              <a:gdLst/>
              <a:ahLst/>
              <a:cxnLst/>
              <a:rect l="l" t="t" r="r" b="b"/>
              <a:pathLst>
                <a:path w="90170" h="228600">
                  <a:moveTo>
                    <a:pt x="89915" y="0"/>
                  </a:moveTo>
                  <a:lnTo>
                    <a:pt x="0" y="0"/>
                  </a:lnTo>
                  <a:lnTo>
                    <a:pt x="0" y="228600"/>
                  </a:lnTo>
                  <a:lnTo>
                    <a:pt x="89915" y="228600"/>
                  </a:lnTo>
                  <a:lnTo>
                    <a:pt x="89915" y="0"/>
                  </a:lnTo>
                  <a:close/>
                </a:path>
              </a:pathLst>
            </a:custGeom>
            <a:solidFill>
              <a:srgbClr val="006FC0"/>
            </a:solidFill>
          </p:spPr>
          <p:txBody>
            <a:bodyPr wrap="square" lIns="0" tIns="0" rIns="0" bIns="0" rtlCol="0"/>
            <a:lstStyle/>
            <a:p>
              <a:endParaRPr/>
            </a:p>
          </p:txBody>
        </p:sp>
        <p:sp>
          <p:nvSpPr>
            <p:cNvPr id="107" name="object 107"/>
            <p:cNvSpPr/>
            <p:nvPr/>
          </p:nvSpPr>
          <p:spPr>
            <a:xfrm>
              <a:off x="5461254" y="4496562"/>
              <a:ext cx="90170" cy="228600"/>
            </a:xfrm>
            <a:custGeom>
              <a:avLst/>
              <a:gdLst/>
              <a:ahLst/>
              <a:cxnLst/>
              <a:rect l="l" t="t" r="r" b="b"/>
              <a:pathLst>
                <a:path w="90170" h="228600">
                  <a:moveTo>
                    <a:pt x="0" y="228600"/>
                  </a:moveTo>
                  <a:lnTo>
                    <a:pt x="89915" y="228600"/>
                  </a:lnTo>
                  <a:lnTo>
                    <a:pt x="89915" y="0"/>
                  </a:lnTo>
                  <a:lnTo>
                    <a:pt x="0" y="0"/>
                  </a:lnTo>
                  <a:lnTo>
                    <a:pt x="0" y="228600"/>
                  </a:lnTo>
                  <a:close/>
                </a:path>
              </a:pathLst>
            </a:custGeom>
            <a:ln w="28956">
              <a:solidFill>
                <a:srgbClr val="000000"/>
              </a:solidFill>
            </a:ln>
          </p:spPr>
          <p:txBody>
            <a:bodyPr wrap="square" lIns="0" tIns="0" rIns="0" bIns="0" rtlCol="0"/>
            <a:lstStyle/>
            <a:p>
              <a:endParaRPr/>
            </a:p>
          </p:txBody>
        </p:sp>
        <p:sp>
          <p:nvSpPr>
            <p:cNvPr id="108" name="object 108"/>
            <p:cNvSpPr/>
            <p:nvPr/>
          </p:nvSpPr>
          <p:spPr>
            <a:xfrm>
              <a:off x="5461254" y="4725162"/>
              <a:ext cx="90170" cy="228600"/>
            </a:xfrm>
            <a:custGeom>
              <a:avLst/>
              <a:gdLst/>
              <a:ahLst/>
              <a:cxnLst/>
              <a:rect l="l" t="t" r="r" b="b"/>
              <a:pathLst>
                <a:path w="90170" h="228600">
                  <a:moveTo>
                    <a:pt x="89915" y="0"/>
                  </a:moveTo>
                  <a:lnTo>
                    <a:pt x="0" y="0"/>
                  </a:lnTo>
                  <a:lnTo>
                    <a:pt x="0" y="228600"/>
                  </a:lnTo>
                  <a:lnTo>
                    <a:pt x="89915" y="228600"/>
                  </a:lnTo>
                  <a:lnTo>
                    <a:pt x="89915" y="0"/>
                  </a:lnTo>
                  <a:close/>
                </a:path>
              </a:pathLst>
            </a:custGeom>
            <a:solidFill>
              <a:srgbClr val="EBEBEB"/>
            </a:solidFill>
          </p:spPr>
          <p:txBody>
            <a:bodyPr wrap="square" lIns="0" tIns="0" rIns="0" bIns="0" rtlCol="0"/>
            <a:lstStyle/>
            <a:p>
              <a:endParaRPr/>
            </a:p>
          </p:txBody>
        </p:sp>
        <p:sp>
          <p:nvSpPr>
            <p:cNvPr id="109" name="object 109"/>
            <p:cNvSpPr/>
            <p:nvPr/>
          </p:nvSpPr>
          <p:spPr>
            <a:xfrm>
              <a:off x="5461254" y="4725162"/>
              <a:ext cx="90170" cy="228600"/>
            </a:xfrm>
            <a:custGeom>
              <a:avLst/>
              <a:gdLst/>
              <a:ahLst/>
              <a:cxnLst/>
              <a:rect l="l" t="t" r="r" b="b"/>
              <a:pathLst>
                <a:path w="90170" h="228600">
                  <a:moveTo>
                    <a:pt x="0" y="228600"/>
                  </a:moveTo>
                  <a:lnTo>
                    <a:pt x="89915" y="228600"/>
                  </a:lnTo>
                  <a:lnTo>
                    <a:pt x="89915" y="0"/>
                  </a:lnTo>
                  <a:lnTo>
                    <a:pt x="0" y="0"/>
                  </a:lnTo>
                  <a:lnTo>
                    <a:pt x="0" y="228600"/>
                  </a:lnTo>
                  <a:close/>
                </a:path>
              </a:pathLst>
            </a:custGeom>
            <a:ln w="28956">
              <a:solidFill>
                <a:srgbClr val="000000"/>
              </a:solidFill>
            </a:ln>
          </p:spPr>
          <p:txBody>
            <a:bodyPr wrap="square" lIns="0" tIns="0" rIns="0" bIns="0" rtlCol="0"/>
            <a:lstStyle/>
            <a:p>
              <a:endParaRPr/>
            </a:p>
          </p:txBody>
        </p:sp>
        <p:sp>
          <p:nvSpPr>
            <p:cNvPr id="110" name="object 110"/>
            <p:cNvSpPr/>
            <p:nvPr/>
          </p:nvSpPr>
          <p:spPr>
            <a:xfrm>
              <a:off x="5461254" y="4953762"/>
              <a:ext cx="90170" cy="228600"/>
            </a:xfrm>
            <a:custGeom>
              <a:avLst/>
              <a:gdLst/>
              <a:ahLst/>
              <a:cxnLst/>
              <a:rect l="l" t="t" r="r" b="b"/>
              <a:pathLst>
                <a:path w="90170" h="228600">
                  <a:moveTo>
                    <a:pt x="89915" y="0"/>
                  </a:moveTo>
                  <a:lnTo>
                    <a:pt x="0" y="0"/>
                  </a:lnTo>
                  <a:lnTo>
                    <a:pt x="0" y="228600"/>
                  </a:lnTo>
                  <a:lnTo>
                    <a:pt x="89915" y="228600"/>
                  </a:lnTo>
                  <a:lnTo>
                    <a:pt x="89915" y="0"/>
                  </a:lnTo>
                  <a:close/>
                </a:path>
              </a:pathLst>
            </a:custGeom>
            <a:solidFill>
              <a:srgbClr val="EBEBEB"/>
            </a:solidFill>
          </p:spPr>
          <p:txBody>
            <a:bodyPr wrap="square" lIns="0" tIns="0" rIns="0" bIns="0" rtlCol="0"/>
            <a:lstStyle/>
            <a:p>
              <a:endParaRPr/>
            </a:p>
          </p:txBody>
        </p:sp>
        <p:sp>
          <p:nvSpPr>
            <p:cNvPr id="111" name="object 111"/>
            <p:cNvSpPr/>
            <p:nvPr/>
          </p:nvSpPr>
          <p:spPr>
            <a:xfrm>
              <a:off x="5461254" y="4953762"/>
              <a:ext cx="90170" cy="228600"/>
            </a:xfrm>
            <a:custGeom>
              <a:avLst/>
              <a:gdLst/>
              <a:ahLst/>
              <a:cxnLst/>
              <a:rect l="l" t="t" r="r" b="b"/>
              <a:pathLst>
                <a:path w="90170" h="228600">
                  <a:moveTo>
                    <a:pt x="0" y="228600"/>
                  </a:moveTo>
                  <a:lnTo>
                    <a:pt x="89915" y="228600"/>
                  </a:lnTo>
                  <a:lnTo>
                    <a:pt x="89915" y="0"/>
                  </a:lnTo>
                  <a:lnTo>
                    <a:pt x="0" y="0"/>
                  </a:lnTo>
                  <a:lnTo>
                    <a:pt x="0" y="228600"/>
                  </a:lnTo>
                  <a:close/>
                </a:path>
              </a:pathLst>
            </a:custGeom>
            <a:ln w="28956">
              <a:solidFill>
                <a:srgbClr val="000000"/>
              </a:solidFill>
            </a:ln>
          </p:spPr>
          <p:txBody>
            <a:bodyPr wrap="square" lIns="0" tIns="0" rIns="0" bIns="0" rtlCol="0"/>
            <a:lstStyle/>
            <a:p>
              <a:endParaRPr/>
            </a:p>
          </p:txBody>
        </p:sp>
        <p:sp>
          <p:nvSpPr>
            <p:cNvPr id="112" name="object 112"/>
            <p:cNvSpPr/>
            <p:nvPr/>
          </p:nvSpPr>
          <p:spPr>
            <a:xfrm>
              <a:off x="5461254" y="5182362"/>
              <a:ext cx="90170" cy="228600"/>
            </a:xfrm>
            <a:custGeom>
              <a:avLst/>
              <a:gdLst/>
              <a:ahLst/>
              <a:cxnLst/>
              <a:rect l="l" t="t" r="r" b="b"/>
              <a:pathLst>
                <a:path w="90170" h="228600">
                  <a:moveTo>
                    <a:pt x="89915" y="0"/>
                  </a:moveTo>
                  <a:lnTo>
                    <a:pt x="0" y="0"/>
                  </a:lnTo>
                  <a:lnTo>
                    <a:pt x="0" y="228600"/>
                  </a:lnTo>
                  <a:lnTo>
                    <a:pt x="89915" y="228600"/>
                  </a:lnTo>
                  <a:lnTo>
                    <a:pt x="89915" y="0"/>
                  </a:lnTo>
                  <a:close/>
                </a:path>
              </a:pathLst>
            </a:custGeom>
            <a:solidFill>
              <a:srgbClr val="EBEBEB"/>
            </a:solidFill>
          </p:spPr>
          <p:txBody>
            <a:bodyPr wrap="square" lIns="0" tIns="0" rIns="0" bIns="0" rtlCol="0"/>
            <a:lstStyle/>
            <a:p>
              <a:endParaRPr/>
            </a:p>
          </p:txBody>
        </p:sp>
        <p:sp>
          <p:nvSpPr>
            <p:cNvPr id="113" name="object 113"/>
            <p:cNvSpPr/>
            <p:nvPr/>
          </p:nvSpPr>
          <p:spPr>
            <a:xfrm>
              <a:off x="5461254" y="5182362"/>
              <a:ext cx="90170" cy="228600"/>
            </a:xfrm>
            <a:custGeom>
              <a:avLst/>
              <a:gdLst/>
              <a:ahLst/>
              <a:cxnLst/>
              <a:rect l="l" t="t" r="r" b="b"/>
              <a:pathLst>
                <a:path w="90170" h="228600">
                  <a:moveTo>
                    <a:pt x="0" y="228600"/>
                  </a:moveTo>
                  <a:lnTo>
                    <a:pt x="89915" y="228600"/>
                  </a:lnTo>
                  <a:lnTo>
                    <a:pt x="89915" y="0"/>
                  </a:lnTo>
                  <a:lnTo>
                    <a:pt x="0" y="0"/>
                  </a:lnTo>
                  <a:lnTo>
                    <a:pt x="0" y="228600"/>
                  </a:lnTo>
                  <a:close/>
                </a:path>
              </a:pathLst>
            </a:custGeom>
            <a:ln w="28956">
              <a:solidFill>
                <a:srgbClr val="000000"/>
              </a:solidFill>
            </a:ln>
          </p:spPr>
          <p:txBody>
            <a:bodyPr wrap="square" lIns="0" tIns="0" rIns="0" bIns="0" rtlCol="0"/>
            <a:lstStyle/>
            <a:p>
              <a:endParaRPr/>
            </a:p>
          </p:txBody>
        </p:sp>
        <p:sp>
          <p:nvSpPr>
            <p:cNvPr id="114" name="object 114"/>
            <p:cNvSpPr/>
            <p:nvPr/>
          </p:nvSpPr>
          <p:spPr>
            <a:xfrm>
              <a:off x="5551170" y="4267962"/>
              <a:ext cx="88900" cy="228600"/>
            </a:xfrm>
            <a:custGeom>
              <a:avLst/>
              <a:gdLst/>
              <a:ahLst/>
              <a:cxnLst/>
              <a:rect l="l" t="t" r="r" b="b"/>
              <a:pathLst>
                <a:path w="88900" h="228600">
                  <a:moveTo>
                    <a:pt x="88391" y="0"/>
                  </a:moveTo>
                  <a:lnTo>
                    <a:pt x="0" y="0"/>
                  </a:lnTo>
                  <a:lnTo>
                    <a:pt x="0" y="228600"/>
                  </a:lnTo>
                  <a:lnTo>
                    <a:pt x="88391" y="228600"/>
                  </a:lnTo>
                  <a:lnTo>
                    <a:pt x="88391" y="0"/>
                  </a:lnTo>
                  <a:close/>
                </a:path>
              </a:pathLst>
            </a:custGeom>
            <a:solidFill>
              <a:srgbClr val="EBEBEB"/>
            </a:solidFill>
          </p:spPr>
          <p:txBody>
            <a:bodyPr wrap="square" lIns="0" tIns="0" rIns="0" bIns="0" rtlCol="0"/>
            <a:lstStyle/>
            <a:p>
              <a:endParaRPr/>
            </a:p>
          </p:txBody>
        </p:sp>
        <p:sp>
          <p:nvSpPr>
            <p:cNvPr id="115" name="object 115"/>
            <p:cNvSpPr/>
            <p:nvPr/>
          </p:nvSpPr>
          <p:spPr>
            <a:xfrm>
              <a:off x="5551170" y="4267962"/>
              <a:ext cx="88900" cy="228600"/>
            </a:xfrm>
            <a:custGeom>
              <a:avLst/>
              <a:gdLst/>
              <a:ahLst/>
              <a:cxnLst/>
              <a:rect l="l" t="t" r="r" b="b"/>
              <a:pathLst>
                <a:path w="88900" h="228600">
                  <a:moveTo>
                    <a:pt x="0" y="228600"/>
                  </a:moveTo>
                  <a:lnTo>
                    <a:pt x="88391" y="228600"/>
                  </a:lnTo>
                  <a:lnTo>
                    <a:pt x="88391" y="0"/>
                  </a:lnTo>
                  <a:lnTo>
                    <a:pt x="0" y="0"/>
                  </a:lnTo>
                  <a:lnTo>
                    <a:pt x="0" y="228600"/>
                  </a:lnTo>
                  <a:close/>
                </a:path>
              </a:pathLst>
            </a:custGeom>
            <a:ln w="28956">
              <a:solidFill>
                <a:srgbClr val="000000"/>
              </a:solidFill>
            </a:ln>
          </p:spPr>
          <p:txBody>
            <a:bodyPr wrap="square" lIns="0" tIns="0" rIns="0" bIns="0" rtlCol="0"/>
            <a:lstStyle/>
            <a:p>
              <a:endParaRPr/>
            </a:p>
          </p:txBody>
        </p:sp>
        <p:sp>
          <p:nvSpPr>
            <p:cNvPr id="116" name="object 116"/>
            <p:cNvSpPr/>
            <p:nvPr/>
          </p:nvSpPr>
          <p:spPr>
            <a:xfrm>
              <a:off x="5551170" y="4496562"/>
              <a:ext cx="88900" cy="228600"/>
            </a:xfrm>
            <a:custGeom>
              <a:avLst/>
              <a:gdLst/>
              <a:ahLst/>
              <a:cxnLst/>
              <a:rect l="l" t="t" r="r" b="b"/>
              <a:pathLst>
                <a:path w="88900" h="228600">
                  <a:moveTo>
                    <a:pt x="88391" y="0"/>
                  </a:moveTo>
                  <a:lnTo>
                    <a:pt x="0" y="0"/>
                  </a:lnTo>
                  <a:lnTo>
                    <a:pt x="0" y="228600"/>
                  </a:lnTo>
                  <a:lnTo>
                    <a:pt x="88391" y="228600"/>
                  </a:lnTo>
                  <a:lnTo>
                    <a:pt x="88391" y="0"/>
                  </a:lnTo>
                  <a:close/>
                </a:path>
              </a:pathLst>
            </a:custGeom>
            <a:solidFill>
              <a:srgbClr val="006FC0"/>
            </a:solidFill>
          </p:spPr>
          <p:txBody>
            <a:bodyPr wrap="square" lIns="0" tIns="0" rIns="0" bIns="0" rtlCol="0"/>
            <a:lstStyle/>
            <a:p>
              <a:endParaRPr/>
            </a:p>
          </p:txBody>
        </p:sp>
        <p:sp>
          <p:nvSpPr>
            <p:cNvPr id="117" name="object 117"/>
            <p:cNvSpPr/>
            <p:nvPr/>
          </p:nvSpPr>
          <p:spPr>
            <a:xfrm>
              <a:off x="5551170" y="4496562"/>
              <a:ext cx="88900" cy="228600"/>
            </a:xfrm>
            <a:custGeom>
              <a:avLst/>
              <a:gdLst/>
              <a:ahLst/>
              <a:cxnLst/>
              <a:rect l="l" t="t" r="r" b="b"/>
              <a:pathLst>
                <a:path w="88900" h="228600">
                  <a:moveTo>
                    <a:pt x="0" y="228600"/>
                  </a:moveTo>
                  <a:lnTo>
                    <a:pt x="88391" y="228600"/>
                  </a:lnTo>
                  <a:lnTo>
                    <a:pt x="88391" y="0"/>
                  </a:lnTo>
                  <a:lnTo>
                    <a:pt x="0" y="0"/>
                  </a:lnTo>
                  <a:lnTo>
                    <a:pt x="0" y="228600"/>
                  </a:lnTo>
                  <a:close/>
                </a:path>
              </a:pathLst>
            </a:custGeom>
            <a:ln w="28956">
              <a:solidFill>
                <a:srgbClr val="000000"/>
              </a:solidFill>
            </a:ln>
          </p:spPr>
          <p:txBody>
            <a:bodyPr wrap="square" lIns="0" tIns="0" rIns="0" bIns="0" rtlCol="0"/>
            <a:lstStyle/>
            <a:p>
              <a:endParaRPr/>
            </a:p>
          </p:txBody>
        </p:sp>
        <p:sp>
          <p:nvSpPr>
            <p:cNvPr id="118" name="object 118"/>
            <p:cNvSpPr/>
            <p:nvPr/>
          </p:nvSpPr>
          <p:spPr>
            <a:xfrm>
              <a:off x="5551170" y="4725162"/>
              <a:ext cx="88900" cy="228600"/>
            </a:xfrm>
            <a:custGeom>
              <a:avLst/>
              <a:gdLst/>
              <a:ahLst/>
              <a:cxnLst/>
              <a:rect l="l" t="t" r="r" b="b"/>
              <a:pathLst>
                <a:path w="88900" h="228600">
                  <a:moveTo>
                    <a:pt x="88391" y="0"/>
                  </a:moveTo>
                  <a:lnTo>
                    <a:pt x="0" y="0"/>
                  </a:lnTo>
                  <a:lnTo>
                    <a:pt x="0" y="228600"/>
                  </a:lnTo>
                  <a:lnTo>
                    <a:pt x="88391" y="228600"/>
                  </a:lnTo>
                  <a:lnTo>
                    <a:pt x="88391" y="0"/>
                  </a:lnTo>
                  <a:close/>
                </a:path>
              </a:pathLst>
            </a:custGeom>
            <a:solidFill>
              <a:srgbClr val="EBEBEB"/>
            </a:solidFill>
          </p:spPr>
          <p:txBody>
            <a:bodyPr wrap="square" lIns="0" tIns="0" rIns="0" bIns="0" rtlCol="0"/>
            <a:lstStyle/>
            <a:p>
              <a:endParaRPr/>
            </a:p>
          </p:txBody>
        </p:sp>
        <p:sp>
          <p:nvSpPr>
            <p:cNvPr id="119" name="object 119"/>
            <p:cNvSpPr/>
            <p:nvPr/>
          </p:nvSpPr>
          <p:spPr>
            <a:xfrm>
              <a:off x="5551170" y="4725162"/>
              <a:ext cx="88900" cy="228600"/>
            </a:xfrm>
            <a:custGeom>
              <a:avLst/>
              <a:gdLst/>
              <a:ahLst/>
              <a:cxnLst/>
              <a:rect l="l" t="t" r="r" b="b"/>
              <a:pathLst>
                <a:path w="88900" h="228600">
                  <a:moveTo>
                    <a:pt x="0" y="228600"/>
                  </a:moveTo>
                  <a:lnTo>
                    <a:pt x="88391" y="228600"/>
                  </a:lnTo>
                  <a:lnTo>
                    <a:pt x="88391" y="0"/>
                  </a:lnTo>
                  <a:lnTo>
                    <a:pt x="0" y="0"/>
                  </a:lnTo>
                  <a:lnTo>
                    <a:pt x="0" y="228600"/>
                  </a:lnTo>
                  <a:close/>
                </a:path>
              </a:pathLst>
            </a:custGeom>
            <a:ln w="28956">
              <a:solidFill>
                <a:srgbClr val="000000"/>
              </a:solidFill>
            </a:ln>
          </p:spPr>
          <p:txBody>
            <a:bodyPr wrap="square" lIns="0" tIns="0" rIns="0" bIns="0" rtlCol="0"/>
            <a:lstStyle/>
            <a:p>
              <a:endParaRPr/>
            </a:p>
          </p:txBody>
        </p:sp>
        <p:sp>
          <p:nvSpPr>
            <p:cNvPr id="120" name="object 120"/>
            <p:cNvSpPr/>
            <p:nvPr/>
          </p:nvSpPr>
          <p:spPr>
            <a:xfrm>
              <a:off x="5551170" y="4953762"/>
              <a:ext cx="88900" cy="228600"/>
            </a:xfrm>
            <a:custGeom>
              <a:avLst/>
              <a:gdLst/>
              <a:ahLst/>
              <a:cxnLst/>
              <a:rect l="l" t="t" r="r" b="b"/>
              <a:pathLst>
                <a:path w="88900" h="228600">
                  <a:moveTo>
                    <a:pt x="88391" y="0"/>
                  </a:moveTo>
                  <a:lnTo>
                    <a:pt x="0" y="0"/>
                  </a:lnTo>
                  <a:lnTo>
                    <a:pt x="0" y="228600"/>
                  </a:lnTo>
                  <a:lnTo>
                    <a:pt x="88391" y="228600"/>
                  </a:lnTo>
                  <a:lnTo>
                    <a:pt x="88391" y="0"/>
                  </a:lnTo>
                  <a:close/>
                </a:path>
              </a:pathLst>
            </a:custGeom>
            <a:solidFill>
              <a:srgbClr val="EBEBEB"/>
            </a:solidFill>
          </p:spPr>
          <p:txBody>
            <a:bodyPr wrap="square" lIns="0" tIns="0" rIns="0" bIns="0" rtlCol="0"/>
            <a:lstStyle/>
            <a:p>
              <a:endParaRPr/>
            </a:p>
          </p:txBody>
        </p:sp>
        <p:sp>
          <p:nvSpPr>
            <p:cNvPr id="121" name="object 121"/>
            <p:cNvSpPr/>
            <p:nvPr/>
          </p:nvSpPr>
          <p:spPr>
            <a:xfrm>
              <a:off x="5551170" y="4953762"/>
              <a:ext cx="88900" cy="228600"/>
            </a:xfrm>
            <a:custGeom>
              <a:avLst/>
              <a:gdLst/>
              <a:ahLst/>
              <a:cxnLst/>
              <a:rect l="l" t="t" r="r" b="b"/>
              <a:pathLst>
                <a:path w="88900" h="228600">
                  <a:moveTo>
                    <a:pt x="0" y="228600"/>
                  </a:moveTo>
                  <a:lnTo>
                    <a:pt x="88391" y="228600"/>
                  </a:lnTo>
                  <a:lnTo>
                    <a:pt x="88391" y="0"/>
                  </a:lnTo>
                  <a:lnTo>
                    <a:pt x="0" y="0"/>
                  </a:lnTo>
                  <a:lnTo>
                    <a:pt x="0" y="228600"/>
                  </a:lnTo>
                  <a:close/>
                </a:path>
              </a:pathLst>
            </a:custGeom>
            <a:ln w="28956">
              <a:solidFill>
                <a:srgbClr val="000000"/>
              </a:solidFill>
            </a:ln>
          </p:spPr>
          <p:txBody>
            <a:bodyPr wrap="square" lIns="0" tIns="0" rIns="0" bIns="0" rtlCol="0"/>
            <a:lstStyle/>
            <a:p>
              <a:endParaRPr/>
            </a:p>
          </p:txBody>
        </p:sp>
        <p:sp>
          <p:nvSpPr>
            <p:cNvPr id="122" name="object 122"/>
            <p:cNvSpPr/>
            <p:nvPr/>
          </p:nvSpPr>
          <p:spPr>
            <a:xfrm>
              <a:off x="5551170" y="5182362"/>
              <a:ext cx="88900" cy="228600"/>
            </a:xfrm>
            <a:custGeom>
              <a:avLst/>
              <a:gdLst/>
              <a:ahLst/>
              <a:cxnLst/>
              <a:rect l="l" t="t" r="r" b="b"/>
              <a:pathLst>
                <a:path w="88900" h="228600">
                  <a:moveTo>
                    <a:pt x="88391" y="0"/>
                  </a:moveTo>
                  <a:lnTo>
                    <a:pt x="0" y="0"/>
                  </a:lnTo>
                  <a:lnTo>
                    <a:pt x="0" y="228600"/>
                  </a:lnTo>
                  <a:lnTo>
                    <a:pt x="88391" y="228600"/>
                  </a:lnTo>
                  <a:lnTo>
                    <a:pt x="88391" y="0"/>
                  </a:lnTo>
                  <a:close/>
                </a:path>
              </a:pathLst>
            </a:custGeom>
            <a:solidFill>
              <a:srgbClr val="EBEBEB"/>
            </a:solidFill>
          </p:spPr>
          <p:txBody>
            <a:bodyPr wrap="square" lIns="0" tIns="0" rIns="0" bIns="0" rtlCol="0"/>
            <a:lstStyle/>
            <a:p>
              <a:endParaRPr/>
            </a:p>
          </p:txBody>
        </p:sp>
        <p:sp>
          <p:nvSpPr>
            <p:cNvPr id="123" name="object 123"/>
            <p:cNvSpPr/>
            <p:nvPr/>
          </p:nvSpPr>
          <p:spPr>
            <a:xfrm>
              <a:off x="5551170" y="5182362"/>
              <a:ext cx="88900" cy="228600"/>
            </a:xfrm>
            <a:custGeom>
              <a:avLst/>
              <a:gdLst/>
              <a:ahLst/>
              <a:cxnLst/>
              <a:rect l="l" t="t" r="r" b="b"/>
              <a:pathLst>
                <a:path w="88900" h="228600">
                  <a:moveTo>
                    <a:pt x="0" y="228600"/>
                  </a:moveTo>
                  <a:lnTo>
                    <a:pt x="88391" y="228600"/>
                  </a:lnTo>
                  <a:lnTo>
                    <a:pt x="88391" y="0"/>
                  </a:lnTo>
                  <a:lnTo>
                    <a:pt x="0" y="0"/>
                  </a:lnTo>
                  <a:lnTo>
                    <a:pt x="0" y="228600"/>
                  </a:lnTo>
                  <a:close/>
                </a:path>
              </a:pathLst>
            </a:custGeom>
            <a:ln w="28956">
              <a:solidFill>
                <a:srgbClr val="000000"/>
              </a:solidFill>
            </a:ln>
          </p:spPr>
          <p:txBody>
            <a:bodyPr wrap="square" lIns="0" tIns="0" rIns="0" bIns="0" rtlCol="0"/>
            <a:lstStyle/>
            <a:p>
              <a:endParaRPr/>
            </a:p>
          </p:txBody>
        </p:sp>
        <p:sp>
          <p:nvSpPr>
            <p:cNvPr id="124" name="object 124"/>
            <p:cNvSpPr/>
            <p:nvPr/>
          </p:nvSpPr>
          <p:spPr>
            <a:xfrm>
              <a:off x="4572762" y="42679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125" name="object 125"/>
            <p:cNvSpPr/>
            <p:nvPr/>
          </p:nvSpPr>
          <p:spPr>
            <a:xfrm>
              <a:off x="4572762" y="42679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126" name="object 126"/>
            <p:cNvSpPr/>
            <p:nvPr/>
          </p:nvSpPr>
          <p:spPr>
            <a:xfrm>
              <a:off x="4572762" y="44965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006FC0"/>
            </a:solidFill>
          </p:spPr>
          <p:txBody>
            <a:bodyPr wrap="square" lIns="0" tIns="0" rIns="0" bIns="0" rtlCol="0"/>
            <a:lstStyle/>
            <a:p>
              <a:endParaRPr/>
            </a:p>
          </p:txBody>
        </p:sp>
        <p:sp>
          <p:nvSpPr>
            <p:cNvPr id="127" name="object 127"/>
            <p:cNvSpPr/>
            <p:nvPr/>
          </p:nvSpPr>
          <p:spPr>
            <a:xfrm>
              <a:off x="4572762" y="44965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128" name="object 128"/>
            <p:cNvSpPr/>
            <p:nvPr/>
          </p:nvSpPr>
          <p:spPr>
            <a:xfrm>
              <a:off x="4572762" y="47251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129" name="object 129"/>
            <p:cNvSpPr/>
            <p:nvPr/>
          </p:nvSpPr>
          <p:spPr>
            <a:xfrm>
              <a:off x="4572762" y="47251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130" name="object 130"/>
            <p:cNvSpPr/>
            <p:nvPr/>
          </p:nvSpPr>
          <p:spPr>
            <a:xfrm>
              <a:off x="4572762" y="49537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131" name="object 131"/>
            <p:cNvSpPr/>
            <p:nvPr/>
          </p:nvSpPr>
          <p:spPr>
            <a:xfrm>
              <a:off x="4572762" y="49537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132" name="object 132"/>
            <p:cNvSpPr/>
            <p:nvPr/>
          </p:nvSpPr>
          <p:spPr>
            <a:xfrm>
              <a:off x="4572762" y="51823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133" name="object 133"/>
            <p:cNvSpPr/>
            <p:nvPr/>
          </p:nvSpPr>
          <p:spPr>
            <a:xfrm>
              <a:off x="4572762" y="51823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pic>
          <p:nvPicPr>
            <p:cNvPr id="134" name="object 134"/>
            <p:cNvPicPr/>
            <p:nvPr/>
          </p:nvPicPr>
          <p:blipFill>
            <a:blip r:embed="rId2" cstate="print"/>
            <a:stretch>
              <a:fillRect/>
            </a:stretch>
          </p:blipFill>
          <p:spPr>
            <a:xfrm>
              <a:off x="4344162" y="4556633"/>
              <a:ext cx="228600" cy="111633"/>
            </a:xfrm>
            <a:prstGeom prst="rect">
              <a:avLst/>
            </a:prstGeom>
          </p:spPr>
        </p:pic>
        <p:sp>
          <p:nvSpPr>
            <p:cNvPr id="135" name="object 135"/>
            <p:cNvSpPr/>
            <p:nvPr/>
          </p:nvSpPr>
          <p:spPr>
            <a:xfrm>
              <a:off x="5868161" y="47251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136" name="object 136"/>
            <p:cNvSpPr/>
            <p:nvPr/>
          </p:nvSpPr>
          <p:spPr>
            <a:xfrm>
              <a:off x="5868161" y="47251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137" name="object 137"/>
            <p:cNvSpPr/>
            <p:nvPr/>
          </p:nvSpPr>
          <p:spPr>
            <a:xfrm>
              <a:off x="5868161" y="49537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138" name="object 138"/>
            <p:cNvSpPr/>
            <p:nvPr/>
          </p:nvSpPr>
          <p:spPr>
            <a:xfrm>
              <a:off x="5868161" y="49537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139" name="object 139"/>
            <p:cNvSpPr/>
            <p:nvPr/>
          </p:nvSpPr>
          <p:spPr>
            <a:xfrm>
              <a:off x="5868161" y="51823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140" name="object 140"/>
            <p:cNvSpPr/>
            <p:nvPr/>
          </p:nvSpPr>
          <p:spPr>
            <a:xfrm>
              <a:off x="5868161" y="51823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pic>
          <p:nvPicPr>
            <p:cNvPr id="141" name="object 141"/>
            <p:cNvPicPr/>
            <p:nvPr/>
          </p:nvPicPr>
          <p:blipFill>
            <a:blip r:embed="rId2" cstate="print"/>
            <a:stretch>
              <a:fillRect/>
            </a:stretch>
          </p:blipFill>
          <p:spPr>
            <a:xfrm>
              <a:off x="5639561" y="4556633"/>
              <a:ext cx="228600" cy="111633"/>
            </a:xfrm>
            <a:prstGeom prst="rect">
              <a:avLst/>
            </a:prstGeom>
          </p:spPr>
        </p:pic>
        <p:pic>
          <p:nvPicPr>
            <p:cNvPr id="142" name="object 142"/>
            <p:cNvPicPr/>
            <p:nvPr/>
          </p:nvPicPr>
          <p:blipFill>
            <a:blip r:embed="rId2" cstate="print"/>
            <a:stretch>
              <a:fillRect/>
            </a:stretch>
          </p:blipFill>
          <p:spPr>
            <a:xfrm>
              <a:off x="6934961" y="4556633"/>
              <a:ext cx="228600" cy="111633"/>
            </a:xfrm>
            <a:prstGeom prst="rect">
              <a:avLst/>
            </a:prstGeom>
          </p:spPr>
        </p:pic>
        <p:sp>
          <p:nvSpPr>
            <p:cNvPr id="143" name="object 143"/>
            <p:cNvSpPr/>
            <p:nvPr/>
          </p:nvSpPr>
          <p:spPr>
            <a:xfrm>
              <a:off x="3352800" y="5638800"/>
              <a:ext cx="304800" cy="228600"/>
            </a:xfrm>
            <a:custGeom>
              <a:avLst/>
              <a:gdLst/>
              <a:ahLst/>
              <a:cxnLst/>
              <a:rect l="l" t="t" r="r" b="b"/>
              <a:pathLst>
                <a:path w="304800" h="228600">
                  <a:moveTo>
                    <a:pt x="152400" y="0"/>
                  </a:moveTo>
                  <a:lnTo>
                    <a:pt x="104217" y="5826"/>
                  </a:lnTo>
                  <a:lnTo>
                    <a:pt x="62380" y="22051"/>
                  </a:lnTo>
                  <a:lnTo>
                    <a:pt x="29394" y="46793"/>
                  </a:lnTo>
                  <a:lnTo>
                    <a:pt x="7766" y="78170"/>
                  </a:lnTo>
                  <a:lnTo>
                    <a:pt x="0" y="114300"/>
                  </a:lnTo>
                  <a:lnTo>
                    <a:pt x="7766" y="150429"/>
                  </a:lnTo>
                  <a:lnTo>
                    <a:pt x="29394" y="181806"/>
                  </a:lnTo>
                  <a:lnTo>
                    <a:pt x="62380" y="206548"/>
                  </a:lnTo>
                  <a:lnTo>
                    <a:pt x="104217" y="222773"/>
                  </a:lnTo>
                  <a:lnTo>
                    <a:pt x="152400" y="228600"/>
                  </a:lnTo>
                  <a:lnTo>
                    <a:pt x="200582" y="222773"/>
                  </a:lnTo>
                  <a:lnTo>
                    <a:pt x="242419" y="206548"/>
                  </a:lnTo>
                  <a:lnTo>
                    <a:pt x="275405" y="181806"/>
                  </a:lnTo>
                  <a:lnTo>
                    <a:pt x="297033" y="150429"/>
                  </a:lnTo>
                  <a:lnTo>
                    <a:pt x="304800" y="114300"/>
                  </a:lnTo>
                  <a:lnTo>
                    <a:pt x="297033" y="78170"/>
                  </a:lnTo>
                  <a:lnTo>
                    <a:pt x="275405" y="46793"/>
                  </a:lnTo>
                  <a:lnTo>
                    <a:pt x="242419" y="22051"/>
                  </a:lnTo>
                  <a:lnTo>
                    <a:pt x="200582" y="5826"/>
                  </a:lnTo>
                  <a:lnTo>
                    <a:pt x="152400" y="0"/>
                  </a:lnTo>
                  <a:close/>
                </a:path>
              </a:pathLst>
            </a:custGeom>
            <a:solidFill>
              <a:srgbClr val="E6E6E6"/>
            </a:solidFill>
          </p:spPr>
          <p:txBody>
            <a:bodyPr wrap="square" lIns="0" tIns="0" rIns="0" bIns="0" rtlCol="0"/>
            <a:lstStyle/>
            <a:p>
              <a:endParaRPr/>
            </a:p>
          </p:txBody>
        </p:sp>
        <p:sp>
          <p:nvSpPr>
            <p:cNvPr id="144" name="object 144"/>
            <p:cNvSpPr/>
            <p:nvPr/>
          </p:nvSpPr>
          <p:spPr>
            <a:xfrm>
              <a:off x="3352800" y="5638800"/>
              <a:ext cx="304800" cy="228600"/>
            </a:xfrm>
            <a:custGeom>
              <a:avLst/>
              <a:gdLst/>
              <a:ahLst/>
              <a:cxnLst/>
              <a:rect l="l" t="t" r="r" b="b"/>
              <a:pathLst>
                <a:path w="304800" h="228600">
                  <a:moveTo>
                    <a:pt x="0" y="114300"/>
                  </a:moveTo>
                  <a:lnTo>
                    <a:pt x="29394" y="46793"/>
                  </a:lnTo>
                  <a:lnTo>
                    <a:pt x="62380" y="22051"/>
                  </a:lnTo>
                  <a:lnTo>
                    <a:pt x="104217" y="5826"/>
                  </a:lnTo>
                  <a:lnTo>
                    <a:pt x="152400" y="0"/>
                  </a:lnTo>
                  <a:lnTo>
                    <a:pt x="200582" y="5826"/>
                  </a:lnTo>
                  <a:lnTo>
                    <a:pt x="242419" y="22051"/>
                  </a:lnTo>
                  <a:lnTo>
                    <a:pt x="275405" y="46793"/>
                  </a:lnTo>
                  <a:lnTo>
                    <a:pt x="297033" y="78170"/>
                  </a:lnTo>
                  <a:lnTo>
                    <a:pt x="304800" y="114300"/>
                  </a:lnTo>
                  <a:lnTo>
                    <a:pt x="297033" y="150429"/>
                  </a:lnTo>
                  <a:lnTo>
                    <a:pt x="275405" y="181806"/>
                  </a:lnTo>
                  <a:lnTo>
                    <a:pt x="242419" y="206548"/>
                  </a:lnTo>
                  <a:lnTo>
                    <a:pt x="200582" y="222773"/>
                  </a:lnTo>
                  <a:lnTo>
                    <a:pt x="152400" y="228600"/>
                  </a:lnTo>
                  <a:lnTo>
                    <a:pt x="104217" y="222773"/>
                  </a:lnTo>
                  <a:lnTo>
                    <a:pt x="62380" y="206548"/>
                  </a:lnTo>
                  <a:lnTo>
                    <a:pt x="29394" y="181806"/>
                  </a:lnTo>
                  <a:lnTo>
                    <a:pt x="7766" y="150429"/>
                  </a:lnTo>
                  <a:lnTo>
                    <a:pt x="0" y="114300"/>
                  </a:lnTo>
                  <a:close/>
                </a:path>
              </a:pathLst>
            </a:custGeom>
            <a:ln w="9144">
              <a:solidFill>
                <a:srgbClr val="000000"/>
              </a:solidFill>
            </a:ln>
          </p:spPr>
          <p:txBody>
            <a:bodyPr wrap="square" lIns="0" tIns="0" rIns="0" bIns="0" rtlCol="0"/>
            <a:lstStyle/>
            <a:p>
              <a:endParaRPr/>
            </a:p>
          </p:txBody>
        </p:sp>
        <p:sp>
          <p:nvSpPr>
            <p:cNvPr id="145" name="object 145"/>
            <p:cNvSpPr/>
            <p:nvPr/>
          </p:nvSpPr>
          <p:spPr>
            <a:xfrm>
              <a:off x="4648200" y="5638800"/>
              <a:ext cx="304800" cy="228600"/>
            </a:xfrm>
            <a:custGeom>
              <a:avLst/>
              <a:gdLst/>
              <a:ahLst/>
              <a:cxnLst/>
              <a:rect l="l" t="t" r="r" b="b"/>
              <a:pathLst>
                <a:path w="304800" h="228600">
                  <a:moveTo>
                    <a:pt x="152400" y="0"/>
                  </a:moveTo>
                  <a:lnTo>
                    <a:pt x="104217" y="5826"/>
                  </a:lnTo>
                  <a:lnTo>
                    <a:pt x="62380" y="22051"/>
                  </a:lnTo>
                  <a:lnTo>
                    <a:pt x="29394" y="46793"/>
                  </a:lnTo>
                  <a:lnTo>
                    <a:pt x="7766" y="78170"/>
                  </a:lnTo>
                  <a:lnTo>
                    <a:pt x="0" y="114300"/>
                  </a:lnTo>
                  <a:lnTo>
                    <a:pt x="7766" y="150429"/>
                  </a:lnTo>
                  <a:lnTo>
                    <a:pt x="29394" y="181806"/>
                  </a:lnTo>
                  <a:lnTo>
                    <a:pt x="62380" y="206548"/>
                  </a:lnTo>
                  <a:lnTo>
                    <a:pt x="104217" y="222773"/>
                  </a:lnTo>
                  <a:lnTo>
                    <a:pt x="152400" y="228600"/>
                  </a:lnTo>
                  <a:lnTo>
                    <a:pt x="200582" y="222773"/>
                  </a:lnTo>
                  <a:lnTo>
                    <a:pt x="242419" y="206548"/>
                  </a:lnTo>
                  <a:lnTo>
                    <a:pt x="275405" y="181806"/>
                  </a:lnTo>
                  <a:lnTo>
                    <a:pt x="297033" y="150429"/>
                  </a:lnTo>
                  <a:lnTo>
                    <a:pt x="304800" y="114300"/>
                  </a:lnTo>
                  <a:lnTo>
                    <a:pt x="297033" y="78170"/>
                  </a:lnTo>
                  <a:lnTo>
                    <a:pt x="275405" y="46793"/>
                  </a:lnTo>
                  <a:lnTo>
                    <a:pt x="242419" y="22051"/>
                  </a:lnTo>
                  <a:lnTo>
                    <a:pt x="200582" y="5826"/>
                  </a:lnTo>
                  <a:lnTo>
                    <a:pt x="152400" y="0"/>
                  </a:lnTo>
                  <a:close/>
                </a:path>
              </a:pathLst>
            </a:custGeom>
            <a:solidFill>
              <a:srgbClr val="E6E6E6"/>
            </a:solidFill>
          </p:spPr>
          <p:txBody>
            <a:bodyPr wrap="square" lIns="0" tIns="0" rIns="0" bIns="0" rtlCol="0"/>
            <a:lstStyle/>
            <a:p>
              <a:endParaRPr/>
            </a:p>
          </p:txBody>
        </p:sp>
        <p:sp>
          <p:nvSpPr>
            <p:cNvPr id="146" name="object 146"/>
            <p:cNvSpPr/>
            <p:nvPr/>
          </p:nvSpPr>
          <p:spPr>
            <a:xfrm>
              <a:off x="4648200" y="5638800"/>
              <a:ext cx="304800" cy="228600"/>
            </a:xfrm>
            <a:custGeom>
              <a:avLst/>
              <a:gdLst/>
              <a:ahLst/>
              <a:cxnLst/>
              <a:rect l="l" t="t" r="r" b="b"/>
              <a:pathLst>
                <a:path w="304800" h="228600">
                  <a:moveTo>
                    <a:pt x="0" y="114300"/>
                  </a:moveTo>
                  <a:lnTo>
                    <a:pt x="29394" y="46793"/>
                  </a:lnTo>
                  <a:lnTo>
                    <a:pt x="62380" y="22051"/>
                  </a:lnTo>
                  <a:lnTo>
                    <a:pt x="104217" y="5826"/>
                  </a:lnTo>
                  <a:lnTo>
                    <a:pt x="152400" y="0"/>
                  </a:lnTo>
                  <a:lnTo>
                    <a:pt x="200582" y="5826"/>
                  </a:lnTo>
                  <a:lnTo>
                    <a:pt x="242419" y="22051"/>
                  </a:lnTo>
                  <a:lnTo>
                    <a:pt x="275405" y="46793"/>
                  </a:lnTo>
                  <a:lnTo>
                    <a:pt x="297033" y="78170"/>
                  </a:lnTo>
                  <a:lnTo>
                    <a:pt x="304800" y="114300"/>
                  </a:lnTo>
                  <a:lnTo>
                    <a:pt x="297033" y="150429"/>
                  </a:lnTo>
                  <a:lnTo>
                    <a:pt x="275405" y="181806"/>
                  </a:lnTo>
                  <a:lnTo>
                    <a:pt x="242419" y="206548"/>
                  </a:lnTo>
                  <a:lnTo>
                    <a:pt x="200582" y="222773"/>
                  </a:lnTo>
                  <a:lnTo>
                    <a:pt x="152400" y="228600"/>
                  </a:lnTo>
                  <a:lnTo>
                    <a:pt x="104217" y="222773"/>
                  </a:lnTo>
                  <a:lnTo>
                    <a:pt x="62380" y="206548"/>
                  </a:lnTo>
                  <a:lnTo>
                    <a:pt x="29394" y="181806"/>
                  </a:lnTo>
                  <a:lnTo>
                    <a:pt x="7766" y="150429"/>
                  </a:lnTo>
                  <a:lnTo>
                    <a:pt x="0" y="114300"/>
                  </a:lnTo>
                  <a:close/>
                </a:path>
              </a:pathLst>
            </a:custGeom>
            <a:ln w="9144">
              <a:solidFill>
                <a:srgbClr val="000000"/>
              </a:solidFill>
            </a:ln>
          </p:spPr>
          <p:txBody>
            <a:bodyPr wrap="square" lIns="0" tIns="0" rIns="0" bIns="0" rtlCol="0"/>
            <a:lstStyle/>
            <a:p>
              <a:endParaRPr/>
            </a:p>
          </p:txBody>
        </p:sp>
        <p:sp>
          <p:nvSpPr>
            <p:cNvPr id="147" name="object 147"/>
            <p:cNvSpPr/>
            <p:nvPr/>
          </p:nvSpPr>
          <p:spPr>
            <a:xfrm>
              <a:off x="5943600" y="5638800"/>
              <a:ext cx="304800" cy="228600"/>
            </a:xfrm>
            <a:custGeom>
              <a:avLst/>
              <a:gdLst/>
              <a:ahLst/>
              <a:cxnLst/>
              <a:rect l="l" t="t" r="r" b="b"/>
              <a:pathLst>
                <a:path w="304800" h="228600">
                  <a:moveTo>
                    <a:pt x="152400" y="0"/>
                  </a:moveTo>
                  <a:lnTo>
                    <a:pt x="104217" y="5826"/>
                  </a:lnTo>
                  <a:lnTo>
                    <a:pt x="62380" y="22051"/>
                  </a:lnTo>
                  <a:lnTo>
                    <a:pt x="29394" y="46793"/>
                  </a:lnTo>
                  <a:lnTo>
                    <a:pt x="7766" y="78170"/>
                  </a:lnTo>
                  <a:lnTo>
                    <a:pt x="0" y="114300"/>
                  </a:lnTo>
                  <a:lnTo>
                    <a:pt x="7766" y="150429"/>
                  </a:lnTo>
                  <a:lnTo>
                    <a:pt x="29394" y="181806"/>
                  </a:lnTo>
                  <a:lnTo>
                    <a:pt x="62380" y="206548"/>
                  </a:lnTo>
                  <a:lnTo>
                    <a:pt x="104217" y="222773"/>
                  </a:lnTo>
                  <a:lnTo>
                    <a:pt x="152400" y="228600"/>
                  </a:lnTo>
                  <a:lnTo>
                    <a:pt x="200582" y="222773"/>
                  </a:lnTo>
                  <a:lnTo>
                    <a:pt x="242419" y="206548"/>
                  </a:lnTo>
                  <a:lnTo>
                    <a:pt x="275405" y="181806"/>
                  </a:lnTo>
                  <a:lnTo>
                    <a:pt x="297033" y="150429"/>
                  </a:lnTo>
                  <a:lnTo>
                    <a:pt x="304800" y="114300"/>
                  </a:lnTo>
                  <a:lnTo>
                    <a:pt x="297033" y="78170"/>
                  </a:lnTo>
                  <a:lnTo>
                    <a:pt x="275405" y="46793"/>
                  </a:lnTo>
                  <a:lnTo>
                    <a:pt x="242419" y="22051"/>
                  </a:lnTo>
                  <a:lnTo>
                    <a:pt x="200582" y="5826"/>
                  </a:lnTo>
                  <a:lnTo>
                    <a:pt x="152400" y="0"/>
                  </a:lnTo>
                  <a:close/>
                </a:path>
              </a:pathLst>
            </a:custGeom>
            <a:solidFill>
              <a:srgbClr val="FF0000"/>
            </a:solidFill>
          </p:spPr>
          <p:txBody>
            <a:bodyPr wrap="square" lIns="0" tIns="0" rIns="0" bIns="0" rtlCol="0"/>
            <a:lstStyle/>
            <a:p>
              <a:endParaRPr/>
            </a:p>
          </p:txBody>
        </p:sp>
        <p:sp>
          <p:nvSpPr>
            <p:cNvPr id="148" name="object 148"/>
            <p:cNvSpPr/>
            <p:nvPr/>
          </p:nvSpPr>
          <p:spPr>
            <a:xfrm>
              <a:off x="5943600" y="5638800"/>
              <a:ext cx="304800" cy="228600"/>
            </a:xfrm>
            <a:custGeom>
              <a:avLst/>
              <a:gdLst/>
              <a:ahLst/>
              <a:cxnLst/>
              <a:rect l="l" t="t" r="r" b="b"/>
              <a:pathLst>
                <a:path w="304800" h="228600">
                  <a:moveTo>
                    <a:pt x="0" y="114300"/>
                  </a:moveTo>
                  <a:lnTo>
                    <a:pt x="29394" y="46793"/>
                  </a:lnTo>
                  <a:lnTo>
                    <a:pt x="62380" y="22051"/>
                  </a:lnTo>
                  <a:lnTo>
                    <a:pt x="104217" y="5826"/>
                  </a:lnTo>
                  <a:lnTo>
                    <a:pt x="152400" y="0"/>
                  </a:lnTo>
                  <a:lnTo>
                    <a:pt x="200582" y="5826"/>
                  </a:lnTo>
                  <a:lnTo>
                    <a:pt x="242419" y="22051"/>
                  </a:lnTo>
                  <a:lnTo>
                    <a:pt x="275405" y="46793"/>
                  </a:lnTo>
                  <a:lnTo>
                    <a:pt x="297033" y="78170"/>
                  </a:lnTo>
                  <a:lnTo>
                    <a:pt x="304800" y="114300"/>
                  </a:lnTo>
                  <a:lnTo>
                    <a:pt x="297033" y="150429"/>
                  </a:lnTo>
                  <a:lnTo>
                    <a:pt x="275405" y="181806"/>
                  </a:lnTo>
                  <a:lnTo>
                    <a:pt x="242419" y="206548"/>
                  </a:lnTo>
                  <a:lnTo>
                    <a:pt x="200582" y="222773"/>
                  </a:lnTo>
                  <a:lnTo>
                    <a:pt x="152400" y="228600"/>
                  </a:lnTo>
                  <a:lnTo>
                    <a:pt x="104217" y="222773"/>
                  </a:lnTo>
                  <a:lnTo>
                    <a:pt x="62380" y="206548"/>
                  </a:lnTo>
                  <a:lnTo>
                    <a:pt x="29394" y="181806"/>
                  </a:lnTo>
                  <a:lnTo>
                    <a:pt x="7766" y="150429"/>
                  </a:lnTo>
                  <a:lnTo>
                    <a:pt x="0" y="114300"/>
                  </a:lnTo>
                  <a:close/>
                </a:path>
              </a:pathLst>
            </a:custGeom>
            <a:ln w="9144">
              <a:solidFill>
                <a:srgbClr val="000000"/>
              </a:solidFill>
            </a:ln>
          </p:spPr>
          <p:txBody>
            <a:bodyPr wrap="square" lIns="0" tIns="0" rIns="0" bIns="0" rtlCol="0"/>
            <a:lstStyle/>
            <a:p>
              <a:endParaRPr/>
            </a:p>
          </p:txBody>
        </p:sp>
      </p:grpSp>
      <p:sp>
        <p:nvSpPr>
          <p:cNvPr id="149" name="object 149"/>
          <p:cNvSpPr txBox="1"/>
          <p:nvPr/>
        </p:nvSpPr>
        <p:spPr>
          <a:xfrm>
            <a:off x="6068059" y="5628843"/>
            <a:ext cx="129539"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a:t>
            </a:r>
            <a:endParaRPr sz="1400">
              <a:latin typeface="Arial"/>
              <a:cs typeface="Arial"/>
            </a:endParaRPr>
          </a:p>
        </p:txBody>
      </p:sp>
      <p:grpSp>
        <p:nvGrpSpPr>
          <p:cNvPr id="150" name="object 150"/>
          <p:cNvGrpSpPr/>
          <p:nvPr/>
        </p:nvGrpSpPr>
        <p:grpSpPr>
          <a:xfrm>
            <a:off x="7234237" y="5634037"/>
            <a:ext cx="314325" cy="238125"/>
            <a:chOff x="7234237" y="5634037"/>
            <a:chExt cx="314325" cy="238125"/>
          </a:xfrm>
        </p:grpSpPr>
        <p:sp>
          <p:nvSpPr>
            <p:cNvPr id="151" name="object 151"/>
            <p:cNvSpPr/>
            <p:nvPr/>
          </p:nvSpPr>
          <p:spPr>
            <a:xfrm>
              <a:off x="7239000" y="5638800"/>
              <a:ext cx="304800" cy="228600"/>
            </a:xfrm>
            <a:custGeom>
              <a:avLst/>
              <a:gdLst/>
              <a:ahLst/>
              <a:cxnLst/>
              <a:rect l="l" t="t" r="r" b="b"/>
              <a:pathLst>
                <a:path w="304800" h="228600">
                  <a:moveTo>
                    <a:pt x="152400" y="0"/>
                  </a:moveTo>
                  <a:lnTo>
                    <a:pt x="104217" y="5826"/>
                  </a:lnTo>
                  <a:lnTo>
                    <a:pt x="62380" y="22051"/>
                  </a:lnTo>
                  <a:lnTo>
                    <a:pt x="29394" y="46793"/>
                  </a:lnTo>
                  <a:lnTo>
                    <a:pt x="7766" y="78170"/>
                  </a:lnTo>
                  <a:lnTo>
                    <a:pt x="0" y="114300"/>
                  </a:lnTo>
                  <a:lnTo>
                    <a:pt x="7766" y="150429"/>
                  </a:lnTo>
                  <a:lnTo>
                    <a:pt x="29394" y="181806"/>
                  </a:lnTo>
                  <a:lnTo>
                    <a:pt x="62380" y="206548"/>
                  </a:lnTo>
                  <a:lnTo>
                    <a:pt x="104217" y="222773"/>
                  </a:lnTo>
                  <a:lnTo>
                    <a:pt x="152400" y="228600"/>
                  </a:lnTo>
                  <a:lnTo>
                    <a:pt x="200582" y="222773"/>
                  </a:lnTo>
                  <a:lnTo>
                    <a:pt x="242419" y="206548"/>
                  </a:lnTo>
                  <a:lnTo>
                    <a:pt x="275405" y="181806"/>
                  </a:lnTo>
                  <a:lnTo>
                    <a:pt x="297033" y="150429"/>
                  </a:lnTo>
                  <a:lnTo>
                    <a:pt x="304800" y="114300"/>
                  </a:lnTo>
                  <a:lnTo>
                    <a:pt x="297033" y="78170"/>
                  </a:lnTo>
                  <a:lnTo>
                    <a:pt x="275405" y="46793"/>
                  </a:lnTo>
                  <a:lnTo>
                    <a:pt x="242419" y="22051"/>
                  </a:lnTo>
                  <a:lnTo>
                    <a:pt x="200582" y="5826"/>
                  </a:lnTo>
                  <a:lnTo>
                    <a:pt x="152400" y="0"/>
                  </a:lnTo>
                  <a:close/>
                </a:path>
              </a:pathLst>
            </a:custGeom>
            <a:solidFill>
              <a:srgbClr val="E6E6E6"/>
            </a:solidFill>
          </p:spPr>
          <p:txBody>
            <a:bodyPr wrap="square" lIns="0" tIns="0" rIns="0" bIns="0" rtlCol="0"/>
            <a:lstStyle/>
            <a:p>
              <a:endParaRPr/>
            </a:p>
          </p:txBody>
        </p:sp>
        <p:sp>
          <p:nvSpPr>
            <p:cNvPr id="152" name="object 152"/>
            <p:cNvSpPr/>
            <p:nvPr/>
          </p:nvSpPr>
          <p:spPr>
            <a:xfrm>
              <a:off x="7239000" y="5638800"/>
              <a:ext cx="304800" cy="228600"/>
            </a:xfrm>
            <a:custGeom>
              <a:avLst/>
              <a:gdLst/>
              <a:ahLst/>
              <a:cxnLst/>
              <a:rect l="l" t="t" r="r" b="b"/>
              <a:pathLst>
                <a:path w="304800" h="228600">
                  <a:moveTo>
                    <a:pt x="0" y="114300"/>
                  </a:moveTo>
                  <a:lnTo>
                    <a:pt x="29394" y="46793"/>
                  </a:lnTo>
                  <a:lnTo>
                    <a:pt x="62380" y="22051"/>
                  </a:lnTo>
                  <a:lnTo>
                    <a:pt x="104217" y="5826"/>
                  </a:lnTo>
                  <a:lnTo>
                    <a:pt x="152400" y="0"/>
                  </a:lnTo>
                  <a:lnTo>
                    <a:pt x="200582" y="5826"/>
                  </a:lnTo>
                  <a:lnTo>
                    <a:pt x="242419" y="22051"/>
                  </a:lnTo>
                  <a:lnTo>
                    <a:pt x="275405" y="46793"/>
                  </a:lnTo>
                  <a:lnTo>
                    <a:pt x="297033" y="78170"/>
                  </a:lnTo>
                  <a:lnTo>
                    <a:pt x="304800" y="114300"/>
                  </a:lnTo>
                  <a:lnTo>
                    <a:pt x="297033" y="150429"/>
                  </a:lnTo>
                  <a:lnTo>
                    <a:pt x="275405" y="181806"/>
                  </a:lnTo>
                  <a:lnTo>
                    <a:pt x="242419" y="206548"/>
                  </a:lnTo>
                  <a:lnTo>
                    <a:pt x="200582" y="222773"/>
                  </a:lnTo>
                  <a:lnTo>
                    <a:pt x="152400" y="228600"/>
                  </a:lnTo>
                  <a:lnTo>
                    <a:pt x="104217" y="222773"/>
                  </a:lnTo>
                  <a:lnTo>
                    <a:pt x="62380" y="206548"/>
                  </a:lnTo>
                  <a:lnTo>
                    <a:pt x="29394" y="181806"/>
                  </a:lnTo>
                  <a:lnTo>
                    <a:pt x="7766" y="150429"/>
                  </a:lnTo>
                  <a:lnTo>
                    <a:pt x="0" y="114300"/>
                  </a:lnTo>
                  <a:close/>
                </a:path>
              </a:pathLst>
            </a:custGeom>
            <a:ln w="9144">
              <a:solidFill>
                <a:srgbClr val="000000"/>
              </a:solidFill>
            </a:ln>
          </p:spPr>
          <p:txBody>
            <a:bodyPr wrap="square" lIns="0" tIns="0" rIns="0" bIns="0" rtlCol="0"/>
            <a:lstStyle/>
            <a:p>
              <a:endParaRPr/>
            </a:p>
          </p:txBody>
        </p:sp>
      </p:grpSp>
      <p:sp>
        <p:nvSpPr>
          <p:cNvPr id="153" name="object 153"/>
          <p:cNvSpPr txBox="1"/>
          <p:nvPr/>
        </p:nvSpPr>
        <p:spPr>
          <a:xfrm>
            <a:off x="7363714" y="5628843"/>
            <a:ext cx="129539"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a:t>
            </a:r>
            <a:endParaRPr sz="1400">
              <a:latin typeface="Arial"/>
              <a:cs typeface="Arial"/>
            </a:endParaRPr>
          </a:p>
        </p:txBody>
      </p:sp>
      <p:grpSp>
        <p:nvGrpSpPr>
          <p:cNvPr id="154" name="object 154"/>
          <p:cNvGrpSpPr/>
          <p:nvPr/>
        </p:nvGrpSpPr>
        <p:grpSpPr>
          <a:xfrm>
            <a:off x="2352801" y="3191001"/>
            <a:ext cx="5095875" cy="3211195"/>
            <a:chOff x="2352801" y="3191001"/>
            <a:chExt cx="5095875" cy="3211195"/>
          </a:xfrm>
        </p:grpSpPr>
        <p:pic>
          <p:nvPicPr>
            <p:cNvPr id="155" name="object 155"/>
            <p:cNvPicPr/>
            <p:nvPr/>
          </p:nvPicPr>
          <p:blipFill>
            <a:blip r:embed="rId3" cstate="print"/>
            <a:stretch>
              <a:fillRect/>
            </a:stretch>
          </p:blipFill>
          <p:spPr>
            <a:xfrm>
              <a:off x="3450462" y="5410961"/>
              <a:ext cx="111506" cy="228650"/>
            </a:xfrm>
            <a:prstGeom prst="rect">
              <a:avLst/>
            </a:prstGeom>
          </p:spPr>
        </p:pic>
        <p:pic>
          <p:nvPicPr>
            <p:cNvPr id="156" name="object 156"/>
            <p:cNvPicPr/>
            <p:nvPr/>
          </p:nvPicPr>
          <p:blipFill>
            <a:blip r:embed="rId3" cstate="print"/>
            <a:stretch>
              <a:fillRect/>
            </a:stretch>
          </p:blipFill>
          <p:spPr>
            <a:xfrm>
              <a:off x="4745862" y="5410961"/>
              <a:ext cx="111506" cy="228650"/>
            </a:xfrm>
            <a:prstGeom prst="rect">
              <a:avLst/>
            </a:prstGeom>
          </p:spPr>
        </p:pic>
        <p:pic>
          <p:nvPicPr>
            <p:cNvPr id="157" name="object 157"/>
            <p:cNvPicPr/>
            <p:nvPr/>
          </p:nvPicPr>
          <p:blipFill>
            <a:blip r:embed="rId3" cstate="print"/>
            <a:stretch>
              <a:fillRect/>
            </a:stretch>
          </p:blipFill>
          <p:spPr>
            <a:xfrm>
              <a:off x="6041262" y="5410961"/>
              <a:ext cx="111506" cy="228650"/>
            </a:xfrm>
            <a:prstGeom prst="rect">
              <a:avLst/>
            </a:prstGeom>
          </p:spPr>
        </p:pic>
        <p:sp>
          <p:nvSpPr>
            <p:cNvPr id="158" name="object 158"/>
            <p:cNvSpPr/>
            <p:nvPr/>
          </p:nvSpPr>
          <p:spPr>
            <a:xfrm>
              <a:off x="3076956" y="3505961"/>
              <a:ext cx="2867660" cy="2305685"/>
            </a:xfrm>
            <a:custGeom>
              <a:avLst/>
              <a:gdLst/>
              <a:ahLst/>
              <a:cxnLst/>
              <a:rect l="l" t="t" r="r" b="b"/>
              <a:pathLst>
                <a:path w="2867660" h="2305685">
                  <a:moveTo>
                    <a:pt x="276606" y="2247900"/>
                  </a:moveTo>
                  <a:lnTo>
                    <a:pt x="259638" y="2237994"/>
                  </a:lnTo>
                  <a:lnTo>
                    <a:pt x="181102" y="2192134"/>
                  </a:lnTo>
                  <a:lnTo>
                    <a:pt x="175006" y="2193734"/>
                  </a:lnTo>
                  <a:lnTo>
                    <a:pt x="169418" y="2203183"/>
                  </a:lnTo>
                  <a:lnTo>
                    <a:pt x="171069" y="2209254"/>
                  </a:lnTo>
                  <a:lnTo>
                    <a:pt x="220306" y="2237994"/>
                  </a:lnTo>
                  <a:lnTo>
                    <a:pt x="19812" y="2237994"/>
                  </a:lnTo>
                  <a:lnTo>
                    <a:pt x="19812" y="0"/>
                  </a:lnTo>
                  <a:lnTo>
                    <a:pt x="0" y="0"/>
                  </a:lnTo>
                  <a:lnTo>
                    <a:pt x="0" y="2253373"/>
                  </a:lnTo>
                  <a:lnTo>
                    <a:pt x="4445" y="2257806"/>
                  </a:lnTo>
                  <a:lnTo>
                    <a:pt x="220306" y="2257806"/>
                  </a:lnTo>
                  <a:lnTo>
                    <a:pt x="171069" y="2286546"/>
                  </a:lnTo>
                  <a:lnTo>
                    <a:pt x="169418" y="2292616"/>
                  </a:lnTo>
                  <a:lnTo>
                    <a:pt x="175006" y="2302065"/>
                  </a:lnTo>
                  <a:lnTo>
                    <a:pt x="181102" y="2303665"/>
                  </a:lnTo>
                  <a:lnTo>
                    <a:pt x="259626" y="2257806"/>
                  </a:lnTo>
                  <a:lnTo>
                    <a:pt x="276606" y="2247900"/>
                  </a:lnTo>
                  <a:close/>
                </a:path>
                <a:path w="2867660" h="2305685">
                  <a:moveTo>
                    <a:pt x="1572006" y="2249487"/>
                  </a:moveTo>
                  <a:lnTo>
                    <a:pt x="1555026" y="2239581"/>
                  </a:lnTo>
                  <a:lnTo>
                    <a:pt x="1476502" y="2193721"/>
                  </a:lnTo>
                  <a:lnTo>
                    <a:pt x="1470406" y="2195322"/>
                  </a:lnTo>
                  <a:lnTo>
                    <a:pt x="1464818" y="2204770"/>
                  </a:lnTo>
                  <a:lnTo>
                    <a:pt x="1466469" y="2210841"/>
                  </a:lnTo>
                  <a:lnTo>
                    <a:pt x="1515706" y="2239581"/>
                  </a:lnTo>
                  <a:lnTo>
                    <a:pt x="1083754" y="2239581"/>
                  </a:lnTo>
                  <a:lnTo>
                    <a:pt x="1082167" y="2237994"/>
                  </a:lnTo>
                  <a:lnTo>
                    <a:pt x="581406" y="2237994"/>
                  </a:lnTo>
                  <a:lnTo>
                    <a:pt x="581406" y="2257806"/>
                  </a:lnTo>
                  <a:lnTo>
                    <a:pt x="1069644" y="2257806"/>
                  </a:lnTo>
                  <a:lnTo>
                    <a:pt x="1071245" y="2259393"/>
                  </a:lnTo>
                  <a:lnTo>
                    <a:pt x="1515706" y="2259393"/>
                  </a:lnTo>
                  <a:lnTo>
                    <a:pt x="1466469" y="2288133"/>
                  </a:lnTo>
                  <a:lnTo>
                    <a:pt x="1464818" y="2294204"/>
                  </a:lnTo>
                  <a:lnTo>
                    <a:pt x="1470406" y="2303653"/>
                  </a:lnTo>
                  <a:lnTo>
                    <a:pt x="1476502" y="2305253"/>
                  </a:lnTo>
                  <a:lnTo>
                    <a:pt x="1555038" y="2259393"/>
                  </a:lnTo>
                  <a:lnTo>
                    <a:pt x="1572006" y="2249487"/>
                  </a:lnTo>
                  <a:close/>
                </a:path>
                <a:path w="2867660" h="2305685">
                  <a:moveTo>
                    <a:pt x="2867406" y="2249487"/>
                  </a:moveTo>
                  <a:lnTo>
                    <a:pt x="2850426" y="2239581"/>
                  </a:lnTo>
                  <a:lnTo>
                    <a:pt x="2771902" y="2193721"/>
                  </a:lnTo>
                  <a:lnTo>
                    <a:pt x="2765806" y="2195322"/>
                  </a:lnTo>
                  <a:lnTo>
                    <a:pt x="2760218" y="2204770"/>
                  </a:lnTo>
                  <a:lnTo>
                    <a:pt x="2761869" y="2210841"/>
                  </a:lnTo>
                  <a:lnTo>
                    <a:pt x="2811107" y="2239581"/>
                  </a:lnTo>
                  <a:lnTo>
                    <a:pt x="2379154" y="2239581"/>
                  </a:lnTo>
                  <a:lnTo>
                    <a:pt x="2377567" y="2237994"/>
                  </a:lnTo>
                  <a:lnTo>
                    <a:pt x="1876806" y="2237994"/>
                  </a:lnTo>
                  <a:lnTo>
                    <a:pt x="1876806" y="2257806"/>
                  </a:lnTo>
                  <a:lnTo>
                    <a:pt x="2365044" y="2257806"/>
                  </a:lnTo>
                  <a:lnTo>
                    <a:pt x="2366645" y="2259393"/>
                  </a:lnTo>
                  <a:lnTo>
                    <a:pt x="2811107" y="2259393"/>
                  </a:lnTo>
                  <a:lnTo>
                    <a:pt x="2761869" y="2288133"/>
                  </a:lnTo>
                  <a:lnTo>
                    <a:pt x="2760218" y="2294204"/>
                  </a:lnTo>
                  <a:lnTo>
                    <a:pt x="2765806" y="2303653"/>
                  </a:lnTo>
                  <a:lnTo>
                    <a:pt x="2771902" y="2305253"/>
                  </a:lnTo>
                  <a:lnTo>
                    <a:pt x="2850438" y="2259393"/>
                  </a:lnTo>
                  <a:lnTo>
                    <a:pt x="2867406" y="2249487"/>
                  </a:lnTo>
                  <a:close/>
                </a:path>
              </a:pathLst>
            </a:custGeom>
            <a:solidFill>
              <a:srgbClr val="000000"/>
            </a:solidFill>
          </p:spPr>
          <p:txBody>
            <a:bodyPr wrap="square" lIns="0" tIns="0" rIns="0" bIns="0" rtlCol="0"/>
            <a:lstStyle/>
            <a:p>
              <a:endParaRPr/>
            </a:p>
          </p:txBody>
        </p:sp>
        <p:pic>
          <p:nvPicPr>
            <p:cNvPr id="159" name="object 159"/>
            <p:cNvPicPr/>
            <p:nvPr/>
          </p:nvPicPr>
          <p:blipFill>
            <a:blip r:embed="rId4" cstate="print"/>
            <a:stretch>
              <a:fillRect/>
            </a:stretch>
          </p:blipFill>
          <p:spPr>
            <a:xfrm>
              <a:off x="7336662" y="5410961"/>
              <a:ext cx="111505" cy="228650"/>
            </a:xfrm>
            <a:prstGeom prst="rect">
              <a:avLst/>
            </a:prstGeom>
          </p:spPr>
        </p:pic>
        <p:sp>
          <p:nvSpPr>
            <p:cNvPr id="160" name="object 160"/>
            <p:cNvSpPr/>
            <p:nvPr/>
          </p:nvSpPr>
          <p:spPr>
            <a:xfrm>
              <a:off x="3488309" y="4725161"/>
              <a:ext cx="3751579" cy="1677035"/>
            </a:xfrm>
            <a:custGeom>
              <a:avLst/>
              <a:gdLst/>
              <a:ahLst/>
              <a:cxnLst/>
              <a:rect l="l" t="t" r="r" b="b"/>
              <a:pathLst>
                <a:path w="3751579" h="1677035">
                  <a:moveTo>
                    <a:pt x="3751453" y="1030287"/>
                  </a:moveTo>
                  <a:lnTo>
                    <a:pt x="3734473" y="1020381"/>
                  </a:lnTo>
                  <a:lnTo>
                    <a:pt x="3655949" y="974521"/>
                  </a:lnTo>
                  <a:lnTo>
                    <a:pt x="3649853" y="976122"/>
                  </a:lnTo>
                  <a:lnTo>
                    <a:pt x="3644265" y="985570"/>
                  </a:lnTo>
                  <a:lnTo>
                    <a:pt x="3645916" y="991641"/>
                  </a:lnTo>
                  <a:lnTo>
                    <a:pt x="3695154" y="1020381"/>
                  </a:lnTo>
                  <a:lnTo>
                    <a:pt x="3263201" y="1020381"/>
                  </a:lnTo>
                  <a:lnTo>
                    <a:pt x="3261614" y="1018794"/>
                  </a:lnTo>
                  <a:lnTo>
                    <a:pt x="3056509" y="1018794"/>
                  </a:lnTo>
                  <a:lnTo>
                    <a:pt x="3056509" y="0"/>
                  </a:lnTo>
                  <a:lnTo>
                    <a:pt x="3036697" y="0"/>
                  </a:lnTo>
                  <a:lnTo>
                    <a:pt x="3036697" y="1018794"/>
                  </a:lnTo>
                  <a:lnTo>
                    <a:pt x="2760853" y="1018794"/>
                  </a:lnTo>
                  <a:lnTo>
                    <a:pt x="2760853" y="1038606"/>
                  </a:lnTo>
                  <a:lnTo>
                    <a:pt x="3036697" y="1038606"/>
                  </a:lnTo>
                  <a:lnTo>
                    <a:pt x="3036697" y="1275956"/>
                  </a:lnTo>
                  <a:lnTo>
                    <a:pt x="50292" y="1275956"/>
                  </a:lnTo>
                  <a:lnTo>
                    <a:pt x="45847" y="1280388"/>
                  </a:lnTo>
                  <a:lnTo>
                    <a:pt x="45847" y="1620227"/>
                  </a:lnTo>
                  <a:lnTo>
                    <a:pt x="19812" y="1575587"/>
                  </a:lnTo>
                  <a:lnTo>
                    <a:pt x="17145" y="1570863"/>
                  </a:lnTo>
                  <a:lnTo>
                    <a:pt x="11049" y="1569275"/>
                  </a:lnTo>
                  <a:lnTo>
                    <a:pt x="6350" y="1572031"/>
                  </a:lnTo>
                  <a:lnTo>
                    <a:pt x="1524" y="1574787"/>
                  </a:lnTo>
                  <a:lnTo>
                    <a:pt x="0" y="1580845"/>
                  </a:lnTo>
                  <a:lnTo>
                    <a:pt x="2794" y="1585569"/>
                  </a:lnTo>
                  <a:lnTo>
                    <a:pt x="55753" y="1676438"/>
                  </a:lnTo>
                  <a:lnTo>
                    <a:pt x="67195" y="1656791"/>
                  </a:lnTo>
                  <a:lnTo>
                    <a:pt x="108712" y="1585569"/>
                  </a:lnTo>
                  <a:lnTo>
                    <a:pt x="111506" y="1580845"/>
                  </a:lnTo>
                  <a:lnTo>
                    <a:pt x="109982" y="1574787"/>
                  </a:lnTo>
                  <a:lnTo>
                    <a:pt x="105156" y="1572031"/>
                  </a:lnTo>
                  <a:lnTo>
                    <a:pt x="100457" y="1569275"/>
                  </a:lnTo>
                  <a:lnTo>
                    <a:pt x="94361" y="1570863"/>
                  </a:lnTo>
                  <a:lnTo>
                    <a:pt x="91694" y="1575587"/>
                  </a:lnTo>
                  <a:lnTo>
                    <a:pt x="65659" y="1620227"/>
                  </a:lnTo>
                  <a:lnTo>
                    <a:pt x="65659" y="1295768"/>
                  </a:lnTo>
                  <a:lnTo>
                    <a:pt x="3052064" y="1295768"/>
                  </a:lnTo>
                  <a:lnTo>
                    <a:pt x="3056509" y="1291336"/>
                  </a:lnTo>
                  <a:lnTo>
                    <a:pt x="3056509" y="1275956"/>
                  </a:lnTo>
                  <a:lnTo>
                    <a:pt x="3056509" y="1038606"/>
                  </a:lnTo>
                  <a:lnTo>
                    <a:pt x="3249091" y="1038606"/>
                  </a:lnTo>
                  <a:lnTo>
                    <a:pt x="3250692" y="1040193"/>
                  </a:lnTo>
                  <a:lnTo>
                    <a:pt x="3695154" y="1040193"/>
                  </a:lnTo>
                  <a:lnTo>
                    <a:pt x="3645916" y="1068933"/>
                  </a:lnTo>
                  <a:lnTo>
                    <a:pt x="3644265" y="1075004"/>
                  </a:lnTo>
                  <a:lnTo>
                    <a:pt x="3649853" y="1084453"/>
                  </a:lnTo>
                  <a:lnTo>
                    <a:pt x="3655949" y="1086053"/>
                  </a:lnTo>
                  <a:lnTo>
                    <a:pt x="3734485" y="1040193"/>
                  </a:lnTo>
                  <a:lnTo>
                    <a:pt x="3751453" y="1030287"/>
                  </a:lnTo>
                  <a:close/>
                </a:path>
              </a:pathLst>
            </a:custGeom>
            <a:solidFill>
              <a:srgbClr val="000000"/>
            </a:solidFill>
          </p:spPr>
          <p:txBody>
            <a:bodyPr wrap="square" lIns="0" tIns="0" rIns="0" bIns="0" rtlCol="0"/>
            <a:lstStyle/>
            <a:p>
              <a:endParaRPr/>
            </a:p>
          </p:txBody>
        </p:sp>
        <p:sp>
          <p:nvSpPr>
            <p:cNvPr id="161" name="object 161"/>
            <p:cNvSpPr/>
            <p:nvPr/>
          </p:nvSpPr>
          <p:spPr>
            <a:xfrm>
              <a:off x="2362961" y="3201161"/>
              <a:ext cx="2286000" cy="76200"/>
            </a:xfrm>
            <a:custGeom>
              <a:avLst/>
              <a:gdLst/>
              <a:ahLst/>
              <a:cxnLst/>
              <a:rect l="l" t="t" r="r" b="b"/>
              <a:pathLst>
                <a:path w="2286000" h="76200">
                  <a:moveTo>
                    <a:pt x="0" y="76200"/>
                  </a:moveTo>
                  <a:lnTo>
                    <a:pt x="76200" y="0"/>
                  </a:lnTo>
                </a:path>
                <a:path w="2286000" h="76200">
                  <a:moveTo>
                    <a:pt x="2209800" y="76200"/>
                  </a:moveTo>
                  <a:lnTo>
                    <a:pt x="2286000" y="0"/>
                  </a:lnTo>
                </a:path>
              </a:pathLst>
            </a:custGeom>
            <a:ln w="19812">
              <a:solidFill>
                <a:srgbClr val="000000"/>
              </a:solidFill>
            </a:ln>
          </p:spPr>
          <p:txBody>
            <a:bodyPr wrap="square" lIns="0" tIns="0" rIns="0" bIns="0" rtlCol="0"/>
            <a:lstStyle/>
            <a:p>
              <a:endParaRPr/>
            </a:p>
          </p:txBody>
        </p:sp>
        <p:sp>
          <p:nvSpPr>
            <p:cNvPr id="162" name="object 162"/>
            <p:cNvSpPr/>
            <p:nvPr/>
          </p:nvSpPr>
          <p:spPr>
            <a:xfrm>
              <a:off x="4115561" y="3734561"/>
              <a:ext cx="152400" cy="76200"/>
            </a:xfrm>
            <a:custGeom>
              <a:avLst/>
              <a:gdLst/>
              <a:ahLst/>
              <a:cxnLst/>
              <a:rect l="l" t="t" r="r" b="b"/>
              <a:pathLst>
                <a:path w="152400" h="76200">
                  <a:moveTo>
                    <a:pt x="0" y="76200"/>
                  </a:moveTo>
                  <a:lnTo>
                    <a:pt x="152400" y="0"/>
                  </a:lnTo>
                </a:path>
              </a:pathLst>
            </a:custGeom>
            <a:ln w="19812">
              <a:solidFill>
                <a:srgbClr val="000000"/>
              </a:solidFill>
            </a:ln>
          </p:spPr>
          <p:txBody>
            <a:bodyPr wrap="square" lIns="0" tIns="0" rIns="0" bIns="0" rtlCol="0"/>
            <a:lstStyle/>
            <a:p>
              <a:endParaRPr/>
            </a:p>
          </p:txBody>
        </p:sp>
      </p:grpSp>
      <p:sp>
        <p:nvSpPr>
          <p:cNvPr id="163" name="object 163"/>
          <p:cNvSpPr txBox="1"/>
          <p:nvPr/>
        </p:nvSpPr>
        <p:spPr>
          <a:xfrm>
            <a:off x="4651628" y="3676144"/>
            <a:ext cx="762635" cy="577215"/>
          </a:xfrm>
          <a:prstGeom prst="rect">
            <a:avLst/>
          </a:prstGeom>
        </p:spPr>
        <p:txBody>
          <a:bodyPr vert="horz" wrap="square" lIns="0" tIns="83820" rIns="0" bIns="0" rtlCol="0">
            <a:spAutoFit/>
          </a:bodyPr>
          <a:lstStyle/>
          <a:p>
            <a:pPr marL="12700">
              <a:lnSpc>
                <a:spcPct val="100000"/>
              </a:lnSpc>
              <a:spcBef>
                <a:spcPts val="660"/>
              </a:spcBef>
            </a:pPr>
            <a:r>
              <a:rPr sz="1600" spc="-25" dirty="0">
                <a:latin typeface="Arial"/>
                <a:cs typeface="Arial"/>
              </a:rPr>
              <a:t>Way</a:t>
            </a:r>
            <a:r>
              <a:rPr sz="1600" spc="-40" dirty="0">
                <a:latin typeface="Arial"/>
                <a:cs typeface="Arial"/>
              </a:rPr>
              <a:t> </a:t>
            </a:r>
            <a:r>
              <a:rPr sz="1600" spc="-5" dirty="0">
                <a:latin typeface="Arial"/>
                <a:cs typeface="Arial"/>
              </a:rPr>
              <a:t>1</a:t>
            </a:r>
            <a:endParaRPr sz="1600">
              <a:latin typeface="Arial"/>
              <a:cs typeface="Arial"/>
            </a:endParaRPr>
          </a:p>
          <a:p>
            <a:pPr marL="12700">
              <a:lnSpc>
                <a:spcPct val="100000"/>
              </a:lnSpc>
              <a:spcBef>
                <a:spcPts val="425"/>
              </a:spcBef>
              <a:tabLst>
                <a:tab pos="469265" algn="l"/>
              </a:tabLst>
            </a:pPr>
            <a:r>
              <a:rPr sz="1200" spc="-125" dirty="0">
                <a:latin typeface="Arial"/>
                <a:cs typeface="Arial"/>
              </a:rPr>
              <a:t>T</a:t>
            </a:r>
            <a:r>
              <a:rPr sz="1200" spc="-5" dirty="0">
                <a:latin typeface="Arial"/>
                <a:cs typeface="Arial"/>
              </a:rPr>
              <a:t>ag</a:t>
            </a:r>
            <a:r>
              <a:rPr sz="1200" dirty="0">
                <a:latin typeface="Arial"/>
                <a:cs typeface="Arial"/>
              </a:rPr>
              <a:t>	PF#</a:t>
            </a:r>
            <a:endParaRPr sz="1200">
              <a:latin typeface="Arial"/>
              <a:cs typeface="Arial"/>
            </a:endParaRPr>
          </a:p>
        </p:txBody>
      </p:sp>
      <p:sp>
        <p:nvSpPr>
          <p:cNvPr id="164" name="object 164"/>
          <p:cNvSpPr txBox="1"/>
          <p:nvPr/>
        </p:nvSpPr>
        <p:spPr>
          <a:xfrm>
            <a:off x="5947028" y="3676144"/>
            <a:ext cx="763270" cy="577215"/>
          </a:xfrm>
          <a:prstGeom prst="rect">
            <a:avLst/>
          </a:prstGeom>
        </p:spPr>
        <p:txBody>
          <a:bodyPr vert="horz" wrap="square" lIns="0" tIns="83820" rIns="0" bIns="0" rtlCol="0">
            <a:spAutoFit/>
          </a:bodyPr>
          <a:lstStyle/>
          <a:p>
            <a:pPr marL="12700">
              <a:lnSpc>
                <a:spcPct val="100000"/>
              </a:lnSpc>
              <a:spcBef>
                <a:spcPts val="660"/>
              </a:spcBef>
            </a:pPr>
            <a:r>
              <a:rPr sz="1600" spc="-25" dirty="0">
                <a:latin typeface="Arial"/>
                <a:cs typeface="Arial"/>
              </a:rPr>
              <a:t>Way</a:t>
            </a:r>
            <a:r>
              <a:rPr sz="1600" spc="-40" dirty="0">
                <a:latin typeface="Arial"/>
                <a:cs typeface="Arial"/>
              </a:rPr>
              <a:t> </a:t>
            </a:r>
            <a:r>
              <a:rPr sz="1600" spc="-5" dirty="0">
                <a:latin typeface="Arial"/>
                <a:cs typeface="Arial"/>
              </a:rPr>
              <a:t>2</a:t>
            </a:r>
            <a:endParaRPr sz="1600">
              <a:latin typeface="Arial"/>
              <a:cs typeface="Arial"/>
            </a:endParaRPr>
          </a:p>
          <a:p>
            <a:pPr marL="12700">
              <a:lnSpc>
                <a:spcPct val="100000"/>
              </a:lnSpc>
              <a:spcBef>
                <a:spcPts val="425"/>
              </a:spcBef>
              <a:tabLst>
                <a:tab pos="469900" algn="l"/>
              </a:tabLst>
            </a:pPr>
            <a:r>
              <a:rPr sz="1200" spc="-125" dirty="0">
                <a:latin typeface="Arial"/>
                <a:cs typeface="Arial"/>
              </a:rPr>
              <a:t>T</a:t>
            </a:r>
            <a:r>
              <a:rPr sz="1200" spc="-5" dirty="0">
                <a:latin typeface="Arial"/>
                <a:cs typeface="Arial"/>
              </a:rPr>
              <a:t>ag</a:t>
            </a:r>
            <a:r>
              <a:rPr sz="1200" dirty="0">
                <a:latin typeface="Arial"/>
                <a:cs typeface="Arial"/>
              </a:rPr>
              <a:t>	PF#</a:t>
            </a:r>
            <a:endParaRPr sz="1200">
              <a:latin typeface="Arial"/>
              <a:cs typeface="Arial"/>
            </a:endParaRPr>
          </a:p>
        </p:txBody>
      </p:sp>
      <p:sp>
        <p:nvSpPr>
          <p:cNvPr id="165" name="object 165"/>
          <p:cNvSpPr txBox="1"/>
          <p:nvPr/>
        </p:nvSpPr>
        <p:spPr>
          <a:xfrm>
            <a:off x="7242809" y="3676144"/>
            <a:ext cx="762635" cy="577215"/>
          </a:xfrm>
          <a:prstGeom prst="rect">
            <a:avLst/>
          </a:prstGeom>
        </p:spPr>
        <p:txBody>
          <a:bodyPr vert="horz" wrap="square" lIns="0" tIns="83820" rIns="0" bIns="0" rtlCol="0">
            <a:spAutoFit/>
          </a:bodyPr>
          <a:lstStyle/>
          <a:p>
            <a:pPr marL="88900">
              <a:lnSpc>
                <a:spcPct val="100000"/>
              </a:lnSpc>
              <a:spcBef>
                <a:spcPts val="660"/>
              </a:spcBef>
            </a:pPr>
            <a:r>
              <a:rPr sz="1600" spc="-25" dirty="0">
                <a:latin typeface="Arial"/>
                <a:cs typeface="Arial"/>
              </a:rPr>
              <a:t>Way</a:t>
            </a:r>
            <a:r>
              <a:rPr sz="1600" spc="-40" dirty="0">
                <a:latin typeface="Arial"/>
                <a:cs typeface="Arial"/>
              </a:rPr>
              <a:t> </a:t>
            </a:r>
            <a:r>
              <a:rPr sz="1600" spc="-5" dirty="0">
                <a:latin typeface="Arial"/>
                <a:cs typeface="Arial"/>
              </a:rPr>
              <a:t>3</a:t>
            </a:r>
            <a:endParaRPr sz="1600">
              <a:latin typeface="Arial"/>
              <a:cs typeface="Arial"/>
            </a:endParaRPr>
          </a:p>
          <a:p>
            <a:pPr marL="12700">
              <a:lnSpc>
                <a:spcPct val="100000"/>
              </a:lnSpc>
              <a:spcBef>
                <a:spcPts val="425"/>
              </a:spcBef>
              <a:tabLst>
                <a:tab pos="469265" algn="l"/>
              </a:tabLst>
            </a:pPr>
            <a:r>
              <a:rPr sz="1200" spc="-125" dirty="0">
                <a:latin typeface="Arial"/>
                <a:cs typeface="Arial"/>
              </a:rPr>
              <a:t>T</a:t>
            </a:r>
            <a:r>
              <a:rPr sz="1200" spc="-5" dirty="0">
                <a:latin typeface="Arial"/>
                <a:cs typeface="Arial"/>
              </a:rPr>
              <a:t>ag</a:t>
            </a:r>
            <a:r>
              <a:rPr sz="1200" dirty="0">
                <a:latin typeface="Arial"/>
                <a:cs typeface="Arial"/>
              </a:rPr>
              <a:t>	PF#</a:t>
            </a:r>
            <a:endParaRPr sz="1200">
              <a:latin typeface="Arial"/>
              <a:cs typeface="Arial"/>
            </a:endParaRPr>
          </a:p>
        </p:txBody>
      </p:sp>
      <p:sp>
        <p:nvSpPr>
          <p:cNvPr id="166" name="object 166"/>
          <p:cNvSpPr txBox="1"/>
          <p:nvPr/>
        </p:nvSpPr>
        <p:spPr>
          <a:xfrm>
            <a:off x="4270375" y="3671696"/>
            <a:ext cx="10350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Arial"/>
                <a:cs typeface="Arial"/>
              </a:rPr>
              <a:t>4</a:t>
            </a:r>
            <a:endParaRPr sz="1100">
              <a:latin typeface="Arial"/>
              <a:cs typeface="Arial"/>
            </a:endParaRPr>
          </a:p>
        </p:txBody>
      </p:sp>
      <p:sp>
        <p:nvSpPr>
          <p:cNvPr id="167" name="object 167"/>
          <p:cNvSpPr/>
          <p:nvPr/>
        </p:nvSpPr>
        <p:spPr>
          <a:xfrm>
            <a:off x="2996945" y="4877561"/>
            <a:ext cx="152400" cy="76200"/>
          </a:xfrm>
          <a:custGeom>
            <a:avLst/>
            <a:gdLst/>
            <a:ahLst/>
            <a:cxnLst/>
            <a:rect l="l" t="t" r="r" b="b"/>
            <a:pathLst>
              <a:path w="152400" h="76200">
                <a:moveTo>
                  <a:pt x="0" y="76200"/>
                </a:moveTo>
                <a:lnTo>
                  <a:pt x="152400" y="0"/>
                </a:lnTo>
              </a:path>
            </a:pathLst>
          </a:custGeom>
          <a:ln w="19812">
            <a:solidFill>
              <a:srgbClr val="000000"/>
            </a:solidFill>
          </a:ln>
        </p:spPr>
        <p:txBody>
          <a:bodyPr wrap="square" lIns="0" tIns="0" rIns="0" bIns="0" rtlCol="0"/>
          <a:lstStyle/>
          <a:p>
            <a:endParaRPr/>
          </a:p>
        </p:txBody>
      </p:sp>
      <p:sp>
        <p:nvSpPr>
          <p:cNvPr id="168" name="object 168"/>
          <p:cNvSpPr txBox="1"/>
          <p:nvPr/>
        </p:nvSpPr>
        <p:spPr>
          <a:xfrm>
            <a:off x="2746375" y="4815077"/>
            <a:ext cx="180975"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16</a:t>
            </a:r>
            <a:endParaRPr sz="1100">
              <a:latin typeface="Arial"/>
              <a:cs typeface="Arial"/>
            </a:endParaRPr>
          </a:p>
        </p:txBody>
      </p:sp>
      <p:graphicFrame>
        <p:nvGraphicFramePr>
          <p:cNvPr id="169" name="object 169"/>
          <p:cNvGraphicFramePr>
            <a:graphicFrameLocks noGrp="1"/>
          </p:cNvGraphicFramePr>
          <p:nvPr/>
        </p:nvGraphicFramePr>
        <p:xfrm>
          <a:off x="2433827" y="2814827"/>
          <a:ext cx="3809365" cy="391351"/>
        </p:xfrm>
        <a:graphic>
          <a:graphicData uri="http://schemas.openxmlformats.org/drawingml/2006/table">
            <a:tbl>
              <a:tblPr firstRow="1" bandRow="1">
                <a:tableStyleId>{2D5ABB26-0587-4C30-8999-92F81FD0307C}</a:tableStyleId>
              </a:tblPr>
              <a:tblGrid>
                <a:gridCol w="712470">
                  <a:extLst>
                    <a:ext uri="{9D8B030D-6E8A-4147-A177-3AD203B41FA5}">
                      <a16:colId xmlns:a16="http://schemas.microsoft.com/office/drawing/2014/main" val="20000"/>
                    </a:ext>
                  </a:extLst>
                </a:gridCol>
                <a:gridCol w="780415">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25755">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381000">
                <a:tc>
                  <a:txBody>
                    <a:bodyPr/>
                    <a:lstStyle/>
                    <a:p>
                      <a:pPr>
                        <a:lnSpc>
                          <a:spcPct val="100000"/>
                        </a:lnSpc>
                        <a:spcBef>
                          <a:spcPts val="20"/>
                        </a:spcBef>
                      </a:pPr>
                      <a:endParaRPr sz="1250">
                        <a:latin typeface="Times New Roman"/>
                        <a:cs typeface="Times New Roman"/>
                      </a:endParaRPr>
                    </a:p>
                    <a:p>
                      <a:pPr marL="461645">
                        <a:lnSpc>
                          <a:spcPts val="1440"/>
                        </a:lnSpc>
                        <a:spcBef>
                          <a:spcPts val="5"/>
                        </a:spcBef>
                      </a:pPr>
                      <a:r>
                        <a:rPr sz="1600" b="1" dirty="0">
                          <a:solidFill>
                            <a:srgbClr val="6F2F9F"/>
                          </a:solidFill>
                          <a:latin typeface="Consolas"/>
                          <a:cs typeface="Consolas"/>
                        </a:rPr>
                        <a:t>7</a:t>
                      </a:r>
                      <a:endParaRPr sz="1600">
                        <a:latin typeface="Consolas"/>
                        <a:cs typeface="Consolas"/>
                      </a:endParaRPr>
                    </a:p>
                  </a:txBody>
                  <a:tcPr marL="0" marR="0" marT="2540" marB="0">
                    <a:lnL w="9525">
                      <a:solidFill>
                        <a:srgbClr val="000000"/>
                      </a:solidFill>
                      <a:prstDash val="solid"/>
                    </a:lnL>
                    <a:lnT w="9525">
                      <a:solidFill>
                        <a:srgbClr val="000000"/>
                      </a:solidFill>
                      <a:prstDash val="solid"/>
                    </a:lnT>
                    <a:lnB w="9525">
                      <a:solidFill>
                        <a:srgbClr val="000000"/>
                      </a:solidFill>
                      <a:prstDash val="solid"/>
                    </a:lnB>
                    <a:solidFill>
                      <a:srgbClr val="CCFF99"/>
                    </a:solidFill>
                  </a:tcPr>
                </a:tc>
                <a:tc>
                  <a:txBody>
                    <a:bodyPr/>
                    <a:lstStyle/>
                    <a:p>
                      <a:pPr marL="208915">
                        <a:lnSpc>
                          <a:spcPts val="1260"/>
                        </a:lnSpc>
                        <a:spcBef>
                          <a:spcPts val="620"/>
                        </a:spcBef>
                      </a:pPr>
                      <a:r>
                        <a:rPr sz="1400" spc="-5" dirty="0">
                          <a:latin typeface="Arial"/>
                          <a:cs typeface="Arial"/>
                        </a:rPr>
                        <a:t>VPN</a:t>
                      </a:r>
                      <a:endParaRPr sz="1400">
                        <a:latin typeface="Arial"/>
                        <a:cs typeface="Arial"/>
                      </a:endParaRPr>
                    </a:p>
                    <a:p>
                      <a:pPr marL="139065">
                        <a:lnSpc>
                          <a:spcPts val="1019"/>
                        </a:lnSpc>
                        <a:tabLst>
                          <a:tab pos="528955" algn="l"/>
                        </a:tabLst>
                      </a:pPr>
                      <a:r>
                        <a:rPr sz="1600" b="1" spc="-5" dirty="0">
                          <a:solidFill>
                            <a:srgbClr val="6F2F9F"/>
                          </a:solidFill>
                          <a:latin typeface="Consolas"/>
                          <a:cs typeface="Consolas"/>
                        </a:rPr>
                        <a:t>f	f</a:t>
                      </a:r>
                      <a:endParaRPr sz="1600">
                        <a:latin typeface="Consolas"/>
                        <a:cs typeface="Consolas"/>
                      </a:endParaRPr>
                    </a:p>
                  </a:txBody>
                  <a:tcPr marL="0" marR="0" marT="78740" marB="0">
                    <a:lnT w="9525">
                      <a:solidFill>
                        <a:srgbClr val="000000"/>
                      </a:solidFill>
                      <a:prstDash val="solid"/>
                    </a:lnT>
                    <a:lnB w="9525">
                      <a:solidFill>
                        <a:srgbClr val="000000"/>
                      </a:solidFill>
                      <a:prstDash val="solid"/>
                    </a:lnB>
                    <a:solidFill>
                      <a:srgbClr val="CCFF99"/>
                    </a:solidFill>
                  </a:tcPr>
                </a:tc>
                <a:tc>
                  <a:txBody>
                    <a:bodyPr/>
                    <a:lstStyle/>
                    <a:p>
                      <a:pPr>
                        <a:lnSpc>
                          <a:spcPct val="100000"/>
                        </a:lnSpc>
                        <a:spcBef>
                          <a:spcPts val="20"/>
                        </a:spcBef>
                      </a:pPr>
                      <a:endParaRPr sz="1250">
                        <a:latin typeface="Times New Roman"/>
                        <a:cs typeface="Times New Roman"/>
                      </a:endParaRPr>
                    </a:p>
                    <a:p>
                      <a:pPr marL="635" algn="ctr">
                        <a:lnSpc>
                          <a:spcPts val="1440"/>
                        </a:lnSpc>
                        <a:spcBef>
                          <a:spcPts val="5"/>
                        </a:spcBef>
                      </a:pPr>
                      <a:r>
                        <a:rPr sz="1600" b="1" dirty="0">
                          <a:solidFill>
                            <a:srgbClr val="6F2F9F"/>
                          </a:solidFill>
                          <a:latin typeface="Consolas"/>
                          <a:cs typeface="Consolas"/>
                        </a:rPr>
                        <a:t>e</a:t>
                      </a:r>
                      <a:endParaRPr sz="1600">
                        <a:latin typeface="Consolas"/>
                        <a:cs typeface="Consolas"/>
                      </a:endParaRPr>
                    </a:p>
                  </a:txBody>
                  <a:tcPr marL="0" marR="0" marT="2540" marB="0">
                    <a:lnT w="9525">
                      <a:solidFill>
                        <a:srgbClr val="000000"/>
                      </a:solidFill>
                      <a:prstDash val="solid"/>
                    </a:lnT>
                    <a:lnB w="9525">
                      <a:solidFill>
                        <a:srgbClr val="000000"/>
                      </a:solidFill>
                      <a:prstDash val="solid"/>
                    </a:lnB>
                    <a:solidFill>
                      <a:srgbClr val="CCFF99"/>
                    </a:solidFill>
                  </a:tcPr>
                </a:tc>
                <a:tc>
                  <a:txBody>
                    <a:bodyPr/>
                    <a:lstStyle/>
                    <a:p>
                      <a:pPr>
                        <a:lnSpc>
                          <a:spcPct val="100000"/>
                        </a:lnSpc>
                        <a:spcBef>
                          <a:spcPts val="20"/>
                        </a:spcBef>
                      </a:pPr>
                      <a:endParaRPr sz="1250">
                        <a:latin typeface="Times New Roman"/>
                        <a:cs typeface="Times New Roman"/>
                      </a:endParaRPr>
                    </a:p>
                    <a:p>
                      <a:pPr marL="139065">
                        <a:lnSpc>
                          <a:spcPts val="1440"/>
                        </a:lnSpc>
                        <a:spcBef>
                          <a:spcPts val="5"/>
                        </a:spcBef>
                      </a:pPr>
                      <a:r>
                        <a:rPr sz="1600" b="1" dirty="0">
                          <a:solidFill>
                            <a:srgbClr val="6F2F9F"/>
                          </a:solidFill>
                          <a:latin typeface="Consolas"/>
                          <a:cs typeface="Consolas"/>
                        </a:rPr>
                        <a:t>1</a:t>
                      </a:r>
                      <a:endParaRPr sz="1600">
                        <a:latin typeface="Consolas"/>
                        <a:cs typeface="Consolas"/>
                      </a:endParaRPr>
                    </a:p>
                  </a:txBody>
                  <a:tcPr marL="0" marR="0" marT="2540" marB="0">
                    <a:lnR w="9525">
                      <a:solidFill>
                        <a:srgbClr val="000000"/>
                      </a:solidFill>
                      <a:prstDash val="solid"/>
                    </a:lnR>
                    <a:lnT w="9525">
                      <a:solidFill>
                        <a:srgbClr val="000000"/>
                      </a:solidFill>
                      <a:prstDash val="solid"/>
                    </a:lnT>
                    <a:lnB w="9525">
                      <a:solidFill>
                        <a:srgbClr val="000000"/>
                      </a:solidFill>
                      <a:prstDash val="solid"/>
                    </a:lnB>
                    <a:solidFill>
                      <a:srgbClr val="CCFF99"/>
                    </a:solidFill>
                  </a:tcPr>
                </a:tc>
                <a:tc>
                  <a:txBody>
                    <a:bodyPr/>
                    <a:lstStyle/>
                    <a:p>
                      <a:pPr marL="92075">
                        <a:lnSpc>
                          <a:spcPts val="1260"/>
                        </a:lnSpc>
                        <a:spcBef>
                          <a:spcPts val="620"/>
                        </a:spcBef>
                      </a:pPr>
                      <a:r>
                        <a:rPr sz="1400" spc="-5" dirty="0">
                          <a:latin typeface="Arial"/>
                          <a:cs typeface="Arial"/>
                        </a:rPr>
                        <a:t>Offset</a:t>
                      </a:r>
                      <a:r>
                        <a:rPr sz="1400" spc="-60" dirty="0">
                          <a:latin typeface="Arial"/>
                          <a:cs typeface="Arial"/>
                        </a:rPr>
                        <a:t> </a:t>
                      </a:r>
                      <a:r>
                        <a:rPr sz="1400" spc="-5" dirty="0">
                          <a:latin typeface="Arial"/>
                          <a:cs typeface="Arial"/>
                        </a:rPr>
                        <a:t>w/in</a:t>
                      </a:r>
                      <a:r>
                        <a:rPr sz="1400" spc="-30" dirty="0">
                          <a:latin typeface="Arial"/>
                          <a:cs typeface="Arial"/>
                        </a:rPr>
                        <a:t> </a:t>
                      </a:r>
                      <a:r>
                        <a:rPr sz="1400" dirty="0">
                          <a:latin typeface="Arial"/>
                          <a:cs typeface="Arial"/>
                        </a:rPr>
                        <a:t>page</a:t>
                      </a:r>
                    </a:p>
                    <a:p>
                      <a:pPr marL="203200">
                        <a:lnSpc>
                          <a:spcPts val="1019"/>
                        </a:lnSpc>
                        <a:tabLst>
                          <a:tab pos="594360" algn="l"/>
                          <a:tab pos="984250" algn="l"/>
                        </a:tabLst>
                      </a:pPr>
                      <a:r>
                        <a:rPr sz="1600" b="1" spc="-5" dirty="0">
                          <a:solidFill>
                            <a:srgbClr val="6F2F9F"/>
                          </a:solidFill>
                          <a:latin typeface="Consolas"/>
                          <a:cs typeface="Consolas"/>
                        </a:rPr>
                        <a:t>6	d	8</a:t>
                      </a:r>
                      <a:endParaRPr sz="1600" dirty="0">
                        <a:latin typeface="Consolas"/>
                        <a:cs typeface="Consolas"/>
                      </a:endParaRPr>
                    </a:p>
                  </a:txBody>
                  <a:tcPr marL="0" marR="0" marT="787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DDDDD"/>
                    </a:solidFill>
                  </a:tcPr>
                </a:tc>
                <a:extLst>
                  <a:ext uri="{0D108BD9-81ED-4DB2-BD59-A6C34878D82A}">
                    <a16:rowId xmlns:a16="http://schemas.microsoft.com/office/drawing/2014/main" val="10000"/>
                  </a:ext>
                </a:extLst>
              </a:tr>
            </a:tbl>
          </a:graphicData>
        </a:graphic>
      </p:graphicFrame>
      <p:pic>
        <p:nvPicPr>
          <p:cNvPr id="170" name="object 170"/>
          <p:cNvPicPr/>
          <p:nvPr/>
        </p:nvPicPr>
        <p:blipFill>
          <a:blip r:embed="rId5" cstate="print"/>
          <a:stretch>
            <a:fillRect/>
          </a:stretch>
        </p:blipFill>
        <p:spPr>
          <a:xfrm>
            <a:off x="2697479" y="2874289"/>
            <a:ext cx="3525012" cy="583666"/>
          </a:xfrm>
          <a:prstGeom prst="rect">
            <a:avLst/>
          </a:prstGeom>
        </p:spPr>
      </p:pic>
      <p:sp>
        <p:nvSpPr>
          <p:cNvPr id="171" name="object 171"/>
          <p:cNvSpPr txBox="1"/>
          <p:nvPr/>
        </p:nvSpPr>
        <p:spPr>
          <a:xfrm>
            <a:off x="2774060" y="5532583"/>
            <a:ext cx="2871470" cy="848360"/>
          </a:xfrm>
          <a:prstGeom prst="rect">
            <a:avLst/>
          </a:prstGeom>
        </p:spPr>
        <p:txBody>
          <a:bodyPr vert="horz" wrap="square" lIns="0" tIns="109220" rIns="0" bIns="0" rtlCol="0">
            <a:spAutoFit/>
          </a:bodyPr>
          <a:lstStyle/>
          <a:p>
            <a:pPr marR="33020" algn="ctr">
              <a:lnSpc>
                <a:spcPct val="100000"/>
              </a:lnSpc>
              <a:spcBef>
                <a:spcPts val="860"/>
              </a:spcBef>
              <a:tabLst>
                <a:tab pos="1295400" algn="l"/>
              </a:tabLst>
            </a:pPr>
            <a:r>
              <a:rPr sz="1400" dirty="0">
                <a:latin typeface="Arial"/>
                <a:cs typeface="Arial"/>
              </a:rPr>
              <a:t>=	=</a:t>
            </a:r>
            <a:endParaRPr sz="1400">
              <a:latin typeface="Arial"/>
              <a:cs typeface="Arial"/>
            </a:endParaRPr>
          </a:p>
          <a:p>
            <a:pPr algn="ctr">
              <a:lnSpc>
                <a:spcPts val="1889"/>
              </a:lnSpc>
              <a:spcBef>
                <a:spcPts val="860"/>
              </a:spcBef>
              <a:tabLst>
                <a:tab pos="389890" algn="l"/>
                <a:tab pos="779780" algn="l"/>
                <a:tab pos="1171575" algn="l"/>
                <a:tab pos="1562100" algn="l"/>
                <a:tab pos="1951989" algn="l"/>
                <a:tab pos="2343785" algn="l"/>
                <a:tab pos="2734310" algn="l"/>
              </a:tabLst>
            </a:pPr>
            <a:r>
              <a:rPr sz="1600" b="1" spc="-5" dirty="0">
                <a:solidFill>
                  <a:srgbClr val="006FC0"/>
                </a:solidFill>
                <a:latin typeface="Consolas"/>
                <a:cs typeface="Consolas"/>
              </a:rPr>
              <a:t>3	0	8	a	c	6	d	8</a:t>
            </a:r>
            <a:endParaRPr sz="1600">
              <a:latin typeface="Consolas"/>
              <a:cs typeface="Consolas"/>
            </a:endParaRPr>
          </a:p>
          <a:p>
            <a:pPr marL="1584960">
              <a:lnSpc>
                <a:spcPts val="1290"/>
              </a:lnSpc>
              <a:tabLst>
                <a:tab pos="1965960" algn="l"/>
              </a:tabLst>
            </a:pPr>
            <a:r>
              <a:rPr sz="1100" spc="-5" dirty="0">
                <a:latin typeface="Arial"/>
                <a:cs typeface="Arial"/>
              </a:rPr>
              <a:t>12	11</a:t>
            </a:r>
            <a:endParaRPr sz="1100">
              <a:latin typeface="Arial"/>
              <a:cs typeface="Arial"/>
            </a:endParaRPr>
          </a:p>
        </p:txBody>
      </p:sp>
      <p:pic>
        <p:nvPicPr>
          <p:cNvPr id="172" name="object 172"/>
          <p:cNvPicPr/>
          <p:nvPr/>
        </p:nvPicPr>
        <p:blipFill>
          <a:blip r:embed="rId6" cstate="print"/>
          <a:stretch>
            <a:fillRect/>
          </a:stretch>
        </p:blipFill>
        <p:spPr>
          <a:xfrm>
            <a:off x="2260092" y="3380257"/>
            <a:ext cx="2353056" cy="583666"/>
          </a:xfrm>
          <a:prstGeom prst="rect">
            <a:avLst/>
          </a:prstGeom>
        </p:spPr>
      </p:pic>
      <p:sp>
        <p:nvSpPr>
          <p:cNvPr id="173" name="object 173"/>
          <p:cNvSpPr txBox="1"/>
          <p:nvPr/>
        </p:nvSpPr>
        <p:spPr>
          <a:xfrm>
            <a:off x="2450338" y="3499865"/>
            <a:ext cx="1698625" cy="753745"/>
          </a:xfrm>
          <a:prstGeom prst="rect">
            <a:avLst/>
          </a:prstGeom>
        </p:spPr>
        <p:txBody>
          <a:bodyPr vert="horz" wrap="square" lIns="0" tIns="12065" rIns="0" bIns="0" rtlCol="0">
            <a:spAutoFit/>
          </a:bodyPr>
          <a:lstStyle/>
          <a:p>
            <a:pPr marL="12700">
              <a:lnSpc>
                <a:spcPct val="100000"/>
              </a:lnSpc>
              <a:spcBef>
                <a:spcPts val="95"/>
              </a:spcBef>
              <a:tabLst>
                <a:tab pos="402590" algn="l"/>
                <a:tab pos="792480" algn="l"/>
                <a:tab pos="1183640" algn="l"/>
                <a:tab pos="1573530" algn="l"/>
              </a:tabLst>
            </a:pPr>
            <a:r>
              <a:rPr sz="1600" b="1" spc="-5" dirty="0">
                <a:solidFill>
                  <a:srgbClr val="6F2F9F"/>
                </a:solidFill>
                <a:latin typeface="Consolas"/>
                <a:cs typeface="Consolas"/>
              </a:rPr>
              <a:t>7	f	f	e	1</a:t>
            </a:r>
            <a:endParaRPr sz="1600">
              <a:latin typeface="Consolas"/>
              <a:cs typeface="Consolas"/>
            </a:endParaRPr>
          </a:p>
          <a:p>
            <a:pPr marL="918210">
              <a:lnSpc>
                <a:spcPct val="100000"/>
              </a:lnSpc>
              <a:spcBef>
                <a:spcPts val="35"/>
              </a:spcBef>
            </a:pPr>
            <a:r>
              <a:rPr sz="1600" spc="-25" dirty="0">
                <a:latin typeface="Arial"/>
                <a:cs typeface="Arial"/>
              </a:rPr>
              <a:t>Way</a:t>
            </a:r>
            <a:r>
              <a:rPr sz="1600" spc="-40" dirty="0">
                <a:latin typeface="Arial"/>
                <a:cs typeface="Arial"/>
              </a:rPr>
              <a:t> </a:t>
            </a:r>
            <a:r>
              <a:rPr sz="1600" spc="-5" dirty="0">
                <a:latin typeface="Arial"/>
                <a:cs typeface="Arial"/>
              </a:rPr>
              <a:t>0</a:t>
            </a:r>
            <a:endParaRPr sz="1600">
              <a:latin typeface="Arial"/>
              <a:cs typeface="Arial"/>
            </a:endParaRPr>
          </a:p>
          <a:p>
            <a:pPr marL="918210">
              <a:lnSpc>
                <a:spcPct val="100000"/>
              </a:lnSpc>
              <a:spcBef>
                <a:spcPts val="420"/>
              </a:spcBef>
              <a:tabLst>
                <a:tab pos="1375410" algn="l"/>
              </a:tabLst>
            </a:pPr>
            <a:r>
              <a:rPr sz="1200" spc="-45" dirty="0">
                <a:latin typeface="Arial"/>
                <a:cs typeface="Arial"/>
              </a:rPr>
              <a:t>Tag	</a:t>
            </a:r>
            <a:r>
              <a:rPr sz="1200" dirty="0">
                <a:latin typeface="Arial"/>
                <a:cs typeface="Arial"/>
              </a:rPr>
              <a:t>PF#</a:t>
            </a:r>
            <a:endParaRPr sz="1200">
              <a:latin typeface="Arial"/>
              <a:cs typeface="Arial"/>
            </a:endParaRPr>
          </a:p>
        </p:txBody>
      </p:sp>
      <p:grpSp>
        <p:nvGrpSpPr>
          <p:cNvPr id="174" name="object 174"/>
          <p:cNvGrpSpPr/>
          <p:nvPr/>
        </p:nvGrpSpPr>
        <p:grpSpPr>
          <a:xfrm>
            <a:off x="185899" y="4235174"/>
            <a:ext cx="2416175" cy="1304925"/>
            <a:chOff x="185899" y="4235174"/>
            <a:chExt cx="2416175" cy="1304925"/>
          </a:xfrm>
        </p:grpSpPr>
        <p:pic>
          <p:nvPicPr>
            <p:cNvPr id="175" name="object 175"/>
            <p:cNvPicPr/>
            <p:nvPr/>
          </p:nvPicPr>
          <p:blipFill>
            <a:blip r:embed="rId7" cstate="print"/>
            <a:stretch>
              <a:fillRect/>
            </a:stretch>
          </p:blipFill>
          <p:spPr>
            <a:xfrm>
              <a:off x="185899" y="4235174"/>
              <a:ext cx="2415597" cy="1304586"/>
            </a:xfrm>
            <a:prstGeom prst="rect">
              <a:avLst/>
            </a:prstGeom>
          </p:spPr>
        </p:pic>
        <p:pic>
          <p:nvPicPr>
            <p:cNvPr id="176" name="object 176"/>
            <p:cNvPicPr/>
            <p:nvPr/>
          </p:nvPicPr>
          <p:blipFill>
            <a:blip r:embed="rId8" cstate="print"/>
            <a:stretch>
              <a:fillRect/>
            </a:stretch>
          </p:blipFill>
          <p:spPr>
            <a:xfrm>
              <a:off x="195071" y="4245876"/>
              <a:ext cx="2282952" cy="1132319"/>
            </a:xfrm>
            <a:prstGeom prst="rect">
              <a:avLst/>
            </a:prstGeom>
          </p:spPr>
        </p:pic>
      </p:grpSp>
      <p:sp>
        <p:nvSpPr>
          <p:cNvPr id="177" name="object 177"/>
          <p:cNvSpPr txBox="1"/>
          <p:nvPr/>
        </p:nvSpPr>
        <p:spPr>
          <a:xfrm>
            <a:off x="238506" y="4267961"/>
            <a:ext cx="2315210" cy="1267655"/>
          </a:xfrm>
          <a:prstGeom prst="rect">
            <a:avLst/>
          </a:prstGeom>
          <a:solidFill>
            <a:srgbClr val="FFFFCC"/>
          </a:solidFill>
          <a:ln w="38100">
            <a:solidFill>
              <a:srgbClr val="990000"/>
            </a:solidFill>
          </a:ln>
        </p:spPr>
        <p:txBody>
          <a:bodyPr vert="horz" wrap="square" lIns="0" tIns="36195" rIns="0" bIns="0" rtlCol="0">
            <a:spAutoFit/>
          </a:bodyPr>
          <a:lstStyle/>
          <a:p>
            <a:pPr marL="90805">
              <a:lnSpc>
                <a:spcPct val="100000"/>
              </a:lnSpc>
              <a:spcBef>
                <a:spcPts val="285"/>
              </a:spcBef>
            </a:pPr>
            <a:r>
              <a:rPr lang="zh-CN" altLang="en-US" sz="1400" b="1" spc="-5" dirty="0">
                <a:latin typeface="微软雅黑" panose="020B0503020204020204" pitchFamily="34" charset="-122"/>
                <a:ea typeface="微软雅黑" panose="020B0503020204020204" pitchFamily="34" charset="-122"/>
                <a:cs typeface="Calibri"/>
              </a:rPr>
              <a:t>页大小多少</a:t>
            </a:r>
            <a:r>
              <a:rPr sz="1400" b="1" spc="-10" dirty="0">
                <a:latin typeface="微软雅黑" panose="020B0503020204020204" pitchFamily="34" charset="-122"/>
                <a:ea typeface="微软雅黑" panose="020B0503020204020204" pitchFamily="34" charset="-122"/>
                <a:cs typeface="Calibri"/>
              </a:rPr>
              <a:t>?</a:t>
            </a:r>
            <a:r>
              <a:rPr sz="1400" b="1" spc="-20" dirty="0">
                <a:latin typeface="微软雅黑" panose="020B0503020204020204" pitchFamily="34" charset="-122"/>
                <a:ea typeface="微软雅黑" panose="020B0503020204020204" pitchFamily="34" charset="-122"/>
                <a:cs typeface="Calibri"/>
              </a:rPr>
              <a:t> </a:t>
            </a:r>
            <a:r>
              <a:rPr sz="1400" b="1" dirty="0">
                <a:latin typeface="微软雅黑" panose="020B0503020204020204" pitchFamily="34" charset="-122"/>
                <a:ea typeface="微软雅黑" panose="020B0503020204020204" pitchFamily="34" charset="-122"/>
                <a:cs typeface="Calibri"/>
              </a:rPr>
              <a:t>4KB</a:t>
            </a:r>
            <a:endParaRPr sz="1400" dirty="0">
              <a:latin typeface="微软雅黑" panose="020B0503020204020204" pitchFamily="34" charset="-122"/>
              <a:ea typeface="微软雅黑" panose="020B0503020204020204" pitchFamily="34" charset="-122"/>
              <a:cs typeface="Calibri"/>
            </a:endParaRPr>
          </a:p>
          <a:p>
            <a:pPr>
              <a:lnSpc>
                <a:spcPct val="100000"/>
              </a:lnSpc>
              <a:spcBef>
                <a:spcPts val="40"/>
              </a:spcBef>
            </a:pPr>
            <a:endParaRPr sz="1200" dirty="0">
              <a:latin typeface="微软雅黑" panose="020B0503020204020204" pitchFamily="34" charset="-122"/>
              <a:ea typeface="微软雅黑" panose="020B0503020204020204" pitchFamily="34" charset="-122"/>
              <a:cs typeface="Calibri"/>
            </a:endParaRPr>
          </a:p>
          <a:p>
            <a:pPr marL="90805">
              <a:lnSpc>
                <a:spcPct val="100000"/>
              </a:lnSpc>
            </a:pPr>
            <a:r>
              <a:rPr sz="1400" b="1" spc="-35" dirty="0">
                <a:latin typeface="微软雅黑" panose="020B0503020204020204" pitchFamily="34" charset="-122"/>
                <a:ea typeface="微软雅黑" panose="020B0503020204020204" pitchFamily="34" charset="-122"/>
                <a:cs typeface="Calibri"/>
              </a:rPr>
              <a:t>Tag</a:t>
            </a:r>
            <a:r>
              <a:rPr sz="1400" b="1" spc="-10" dirty="0">
                <a:latin typeface="微软雅黑" panose="020B0503020204020204" pitchFamily="34" charset="-122"/>
                <a:ea typeface="微软雅黑" panose="020B0503020204020204" pitchFamily="34" charset="-122"/>
                <a:cs typeface="Calibri"/>
              </a:rPr>
              <a:t> </a:t>
            </a:r>
            <a:r>
              <a:rPr lang="zh-CN" altLang="en-US" sz="1400" b="1" spc="-10" dirty="0">
                <a:latin typeface="微软雅黑" panose="020B0503020204020204" pitchFamily="34" charset="-122"/>
                <a:ea typeface="微软雅黑" panose="020B0503020204020204" pitchFamily="34" charset="-122"/>
                <a:cs typeface="Calibri"/>
              </a:rPr>
              <a:t>大小</a:t>
            </a:r>
            <a:r>
              <a:rPr sz="1400" b="1" spc="-10" dirty="0">
                <a:latin typeface="微软雅黑" panose="020B0503020204020204" pitchFamily="34" charset="-122"/>
                <a:ea typeface="微软雅黑" panose="020B0503020204020204" pitchFamily="34" charset="-122"/>
                <a:cs typeface="Calibri"/>
              </a:rPr>
              <a:t>?</a:t>
            </a:r>
            <a:r>
              <a:rPr sz="1400" b="1" spc="-30" dirty="0">
                <a:latin typeface="微软雅黑" panose="020B0503020204020204" pitchFamily="34" charset="-122"/>
                <a:ea typeface="微软雅黑" panose="020B0503020204020204" pitchFamily="34" charset="-122"/>
                <a:cs typeface="Calibri"/>
              </a:rPr>
              <a:t> </a:t>
            </a:r>
            <a:r>
              <a:rPr sz="1400" b="1" dirty="0">
                <a:latin typeface="微软雅黑" panose="020B0503020204020204" pitchFamily="34" charset="-122"/>
                <a:ea typeface="微软雅黑" panose="020B0503020204020204" pitchFamily="34" charset="-122"/>
                <a:cs typeface="Calibri"/>
              </a:rPr>
              <a:t>16</a:t>
            </a:r>
            <a:r>
              <a:rPr sz="1400" b="1" spc="-15" dirty="0">
                <a:latin typeface="微软雅黑" panose="020B0503020204020204" pitchFamily="34" charset="-122"/>
                <a:ea typeface="微软雅黑" panose="020B0503020204020204" pitchFamily="34" charset="-122"/>
                <a:cs typeface="Calibri"/>
              </a:rPr>
              <a:t> </a:t>
            </a:r>
            <a:r>
              <a:rPr sz="1400" b="1" dirty="0">
                <a:latin typeface="微软雅黑" panose="020B0503020204020204" pitchFamily="34" charset="-122"/>
                <a:ea typeface="微软雅黑" panose="020B0503020204020204" pitchFamily="34" charset="-122"/>
                <a:cs typeface="Calibri"/>
              </a:rPr>
              <a:t>bits</a:t>
            </a:r>
            <a:endParaRPr sz="1400" dirty="0">
              <a:latin typeface="微软雅黑" panose="020B0503020204020204" pitchFamily="34" charset="-122"/>
              <a:ea typeface="微软雅黑" panose="020B0503020204020204" pitchFamily="34" charset="-122"/>
              <a:cs typeface="Calibri"/>
            </a:endParaRPr>
          </a:p>
          <a:p>
            <a:pPr>
              <a:lnSpc>
                <a:spcPct val="100000"/>
              </a:lnSpc>
              <a:spcBef>
                <a:spcPts val="35"/>
              </a:spcBef>
            </a:pPr>
            <a:endParaRPr sz="1200" dirty="0">
              <a:latin typeface="微软雅黑" panose="020B0503020204020204" pitchFamily="34" charset="-122"/>
              <a:ea typeface="微软雅黑" panose="020B0503020204020204" pitchFamily="34" charset="-122"/>
              <a:cs typeface="Calibri"/>
            </a:endParaRPr>
          </a:p>
          <a:p>
            <a:pPr marL="90805">
              <a:lnSpc>
                <a:spcPct val="100000"/>
              </a:lnSpc>
              <a:spcBef>
                <a:spcPts val="5"/>
              </a:spcBef>
            </a:pPr>
            <a:r>
              <a:rPr lang="zh-CN" altLang="en-US" sz="1400" b="1" spc="-10" dirty="0">
                <a:latin typeface="微软雅黑" panose="020B0503020204020204" pitchFamily="34" charset="-122"/>
                <a:ea typeface="微软雅黑" panose="020B0503020204020204" pitchFamily="34" charset="-122"/>
                <a:cs typeface="Calibri"/>
              </a:rPr>
              <a:t>比较器宽度</a:t>
            </a:r>
            <a:r>
              <a:rPr sz="1400" b="1" dirty="0">
                <a:latin typeface="微软雅黑" panose="020B0503020204020204" pitchFamily="34" charset="-122"/>
                <a:ea typeface="微软雅黑" panose="020B0503020204020204" pitchFamily="34" charset="-122"/>
                <a:cs typeface="Calibri"/>
              </a:rPr>
              <a:t>?</a:t>
            </a:r>
            <a:r>
              <a:rPr sz="1400" b="1" spc="-25" dirty="0">
                <a:latin typeface="微软雅黑" panose="020B0503020204020204" pitchFamily="34" charset="-122"/>
                <a:ea typeface="微软雅黑" panose="020B0503020204020204" pitchFamily="34" charset="-122"/>
                <a:cs typeface="Calibri"/>
              </a:rPr>
              <a:t> </a:t>
            </a:r>
            <a:r>
              <a:rPr lang="en-US" altLang="zh-CN" sz="1400" b="1" spc="-25" dirty="0">
                <a:latin typeface="微软雅黑" panose="020B0503020204020204" pitchFamily="34" charset="-122"/>
                <a:ea typeface="微软雅黑" panose="020B0503020204020204" pitchFamily="34" charset="-122"/>
                <a:cs typeface="Calibri"/>
              </a:rPr>
              <a:t>17</a:t>
            </a:r>
            <a:r>
              <a:rPr sz="1400" b="1" dirty="0">
                <a:latin typeface="微软雅黑" panose="020B0503020204020204" pitchFamily="34" charset="-122"/>
                <a:ea typeface="微软雅黑" panose="020B0503020204020204" pitchFamily="34" charset="-122"/>
                <a:cs typeface="Calibri"/>
              </a:rPr>
              <a:t>-bits</a:t>
            </a:r>
            <a:r>
              <a:rPr sz="1400" b="1" spc="-35" dirty="0">
                <a:latin typeface="微软雅黑" panose="020B0503020204020204" pitchFamily="34" charset="-122"/>
                <a:ea typeface="微软雅黑" panose="020B0503020204020204" pitchFamily="34" charset="-122"/>
                <a:cs typeface="Calibri"/>
              </a:rPr>
              <a:t> </a:t>
            </a:r>
            <a:r>
              <a:rPr sz="1400" b="1" dirty="0">
                <a:latin typeface="微软雅黑" panose="020B0503020204020204" pitchFamily="34" charset="-122"/>
                <a:ea typeface="微软雅黑" panose="020B0503020204020204" pitchFamily="34" charset="-122"/>
                <a:cs typeface="Calibri"/>
              </a:rPr>
              <a:t>(</a:t>
            </a:r>
            <a:r>
              <a:rPr lang="en-US" altLang="zh-CN" sz="1400" b="1" dirty="0">
                <a:latin typeface="微软雅黑" panose="020B0503020204020204" pitchFamily="34" charset="-122"/>
                <a:ea typeface="微软雅黑" panose="020B0503020204020204" pitchFamily="34" charset="-122"/>
                <a:cs typeface="Calibri"/>
              </a:rPr>
              <a:t>16</a:t>
            </a:r>
            <a:r>
              <a:rPr sz="1400" b="1" dirty="0">
                <a:latin typeface="微软雅黑" panose="020B0503020204020204" pitchFamily="34" charset="-122"/>
                <a:ea typeface="微软雅黑" panose="020B0503020204020204" pitchFamily="34" charset="-122"/>
                <a:cs typeface="Calibri"/>
              </a:rPr>
              <a:t>+V)</a:t>
            </a:r>
            <a:endParaRPr sz="1400" dirty="0">
              <a:latin typeface="微软雅黑" panose="020B0503020204020204" pitchFamily="34" charset="-122"/>
              <a:ea typeface="微软雅黑" panose="020B0503020204020204" pitchFamily="34" charset="-122"/>
              <a:cs typeface="Calibri"/>
            </a:endParaRPr>
          </a:p>
        </p:txBody>
      </p:sp>
      <p:sp>
        <p:nvSpPr>
          <p:cNvPr id="2" name="矩形 1">
            <a:extLst>
              <a:ext uri="{FF2B5EF4-FFF2-40B4-BE49-F238E27FC236}">
                <a16:creationId xmlns:a16="http://schemas.microsoft.com/office/drawing/2014/main" id="{C053A3F0-75DA-4371-94DA-658F0680D798}"/>
              </a:ext>
            </a:extLst>
          </p:cNvPr>
          <p:cNvSpPr/>
          <p:nvPr/>
        </p:nvSpPr>
        <p:spPr>
          <a:xfrm>
            <a:off x="849016" y="473253"/>
            <a:ext cx="6096496" cy="646331"/>
          </a:xfrm>
          <a:prstGeom prst="rect">
            <a:avLst/>
          </a:prstGeom>
        </p:spPr>
        <p:txBody>
          <a:bodyPr wrap="square">
            <a:spAutoFit/>
          </a:bodyPr>
          <a:lstStyle/>
          <a:p>
            <a:r>
              <a:rPr lang="en-US" altLang="zh-CN" sz="3600" b="1" u="heavy" kern="0" dirty="0">
                <a:solidFill>
                  <a:srgbClr val="C00000"/>
                </a:solidFill>
                <a:ea typeface="+mj-ea"/>
                <a:cs typeface="Tahoma"/>
              </a:rPr>
              <a:t>A 4-Way Set Associative TLB</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444944" y="4558220"/>
            <a:ext cx="6464935" cy="1780539"/>
            <a:chOff x="444944" y="4558220"/>
            <a:chExt cx="6464935" cy="1780539"/>
          </a:xfrm>
        </p:grpSpPr>
        <p:sp>
          <p:nvSpPr>
            <p:cNvPr id="6" name="object 6"/>
            <p:cNvSpPr/>
            <p:nvPr/>
          </p:nvSpPr>
          <p:spPr>
            <a:xfrm>
              <a:off x="457961" y="4571238"/>
              <a:ext cx="6438900" cy="1754505"/>
            </a:xfrm>
            <a:custGeom>
              <a:avLst/>
              <a:gdLst/>
              <a:ahLst/>
              <a:cxnLst/>
              <a:rect l="l" t="t" r="r" b="b"/>
              <a:pathLst>
                <a:path w="6438900" h="1754504">
                  <a:moveTo>
                    <a:pt x="6438899" y="0"/>
                  </a:moveTo>
                  <a:lnTo>
                    <a:pt x="0" y="0"/>
                  </a:lnTo>
                  <a:lnTo>
                    <a:pt x="0" y="1754124"/>
                  </a:lnTo>
                  <a:lnTo>
                    <a:pt x="6438899" y="1754124"/>
                  </a:lnTo>
                  <a:lnTo>
                    <a:pt x="6438899" y="0"/>
                  </a:lnTo>
                  <a:close/>
                </a:path>
              </a:pathLst>
            </a:custGeom>
            <a:solidFill>
              <a:srgbClr val="F1F1F1"/>
            </a:solidFill>
          </p:spPr>
          <p:txBody>
            <a:bodyPr wrap="square" lIns="0" tIns="0" rIns="0" bIns="0" rtlCol="0"/>
            <a:lstStyle/>
            <a:p>
              <a:endParaRPr/>
            </a:p>
          </p:txBody>
        </p:sp>
        <p:sp>
          <p:nvSpPr>
            <p:cNvPr id="7" name="object 7"/>
            <p:cNvSpPr/>
            <p:nvPr/>
          </p:nvSpPr>
          <p:spPr>
            <a:xfrm>
              <a:off x="457961" y="4571238"/>
              <a:ext cx="6438900" cy="1754505"/>
            </a:xfrm>
            <a:custGeom>
              <a:avLst/>
              <a:gdLst/>
              <a:ahLst/>
              <a:cxnLst/>
              <a:rect l="l" t="t" r="r" b="b"/>
              <a:pathLst>
                <a:path w="6438900" h="1754504">
                  <a:moveTo>
                    <a:pt x="0" y="1754124"/>
                  </a:moveTo>
                  <a:lnTo>
                    <a:pt x="6438899" y="1754124"/>
                  </a:lnTo>
                  <a:lnTo>
                    <a:pt x="6438899" y="0"/>
                  </a:lnTo>
                  <a:lnTo>
                    <a:pt x="0" y="0"/>
                  </a:lnTo>
                  <a:lnTo>
                    <a:pt x="0" y="1754124"/>
                  </a:lnTo>
                  <a:close/>
                </a:path>
              </a:pathLst>
            </a:custGeom>
            <a:ln w="25908">
              <a:solidFill>
                <a:srgbClr val="A1A1A1"/>
              </a:solidFill>
            </a:ln>
          </p:spPr>
          <p:txBody>
            <a:bodyPr wrap="square" lIns="0" tIns="0" rIns="0" bIns="0" rtlCol="0"/>
            <a:lstStyle/>
            <a:p>
              <a:endParaRPr/>
            </a:p>
          </p:txBody>
        </p:sp>
      </p:grpSp>
      <p:sp>
        <p:nvSpPr>
          <p:cNvPr id="8" name="object 8"/>
          <p:cNvSpPr txBox="1"/>
          <p:nvPr/>
        </p:nvSpPr>
        <p:spPr>
          <a:xfrm>
            <a:off x="5704713" y="6042152"/>
            <a:ext cx="1111250" cy="239395"/>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C00000"/>
                </a:solidFill>
                <a:latin typeface="Calibri"/>
                <a:cs typeface="Calibri"/>
              </a:rPr>
              <a:t>P</a:t>
            </a:r>
            <a:r>
              <a:rPr sz="1400" b="1" spc="-15" dirty="0">
                <a:solidFill>
                  <a:srgbClr val="C00000"/>
                </a:solidFill>
                <a:latin typeface="Calibri"/>
                <a:cs typeface="Calibri"/>
              </a:rPr>
              <a:t>r</a:t>
            </a:r>
            <a:r>
              <a:rPr sz="1400" b="1" dirty="0">
                <a:solidFill>
                  <a:srgbClr val="C00000"/>
                </a:solidFill>
                <a:latin typeface="Calibri"/>
                <a:cs typeface="Calibri"/>
              </a:rPr>
              <a:t>oce</a:t>
            </a:r>
            <a:r>
              <a:rPr sz="1400" b="1" spc="5" dirty="0">
                <a:solidFill>
                  <a:srgbClr val="C00000"/>
                </a:solidFill>
                <a:latin typeface="Calibri"/>
                <a:cs typeface="Calibri"/>
              </a:rPr>
              <a:t>s</a:t>
            </a:r>
            <a:r>
              <a:rPr sz="1400" b="1" dirty="0">
                <a:solidFill>
                  <a:srgbClr val="C00000"/>
                </a:solidFill>
                <a:latin typeface="Calibri"/>
                <a:cs typeface="Calibri"/>
              </a:rPr>
              <a:t>sor</a:t>
            </a:r>
            <a:r>
              <a:rPr sz="1400" b="1" spc="-40" dirty="0">
                <a:solidFill>
                  <a:srgbClr val="C00000"/>
                </a:solidFill>
                <a:latin typeface="Calibri"/>
                <a:cs typeface="Calibri"/>
              </a:rPr>
              <a:t> </a:t>
            </a:r>
            <a:r>
              <a:rPr sz="1400" b="1" spc="-5" dirty="0">
                <a:solidFill>
                  <a:srgbClr val="C00000"/>
                </a:solidFill>
                <a:latin typeface="Calibri"/>
                <a:cs typeface="Calibri"/>
              </a:rPr>
              <a:t>Ch</a:t>
            </a:r>
            <a:r>
              <a:rPr sz="1400" b="1" dirty="0">
                <a:solidFill>
                  <a:srgbClr val="C00000"/>
                </a:solidFill>
                <a:latin typeface="Calibri"/>
                <a:cs typeface="Calibri"/>
              </a:rPr>
              <a:t>ip</a:t>
            </a:r>
            <a:endParaRPr sz="1400">
              <a:latin typeface="Calibri"/>
              <a:cs typeface="Calibri"/>
            </a:endParaRPr>
          </a:p>
        </p:txBody>
      </p:sp>
      <p:grpSp>
        <p:nvGrpSpPr>
          <p:cNvPr id="9" name="object 9"/>
          <p:cNvGrpSpPr/>
          <p:nvPr/>
        </p:nvGrpSpPr>
        <p:grpSpPr>
          <a:xfrm>
            <a:off x="2087816" y="4635944"/>
            <a:ext cx="3641090" cy="1397635"/>
            <a:chOff x="2087816" y="4635944"/>
            <a:chExt cx="3641090" cy="1397635"/>
          </a:xfrm>
        </p:grpSpPr>
        <p:sp>
          <p:nvSpPr>
            <p:cNvPr id="10" name="object 10"/>
            <p:cNvSpPr/>
            <p:nvPr/>
          </p:nvSpPr>
          <p:spPr>
            <a:xfrm>
              <a:off x="2100834" y="4648962"/>
              <a:ext cx="3615054" cy="1371600"/>
            </a:xfrm>
            <a:custGeom>
              <a:avLst/>
              <a:gdLst/>
              <a:ahLst/>
              <a:cxnLst/>
              <a:rect l="l" t="t" r="r" b="b"/>
              <a:pathLst>
                <a:path w="3615054" h="1371600">
                  <a:moveTo>
                    <a:pt x="3614928" y="0"/>
                  </a:moveTo>
                  <a:lnTo>
                    <a:pt x="0" y="0"/>
                  </a:lnTo>
                  <a:lnTo>
                    <a:pt x="0" y="1371600"/>
                  </a:lnTo>
                  <a:lnTo>
                    <a:pt x="3614928" y="1371600"/>
                  </a:lnTo>
                  <a:lnTo>
                    <a:pt x="3614928" y="0"/>
                  </a:lnTo>
                  <a:close/>
                </a:path>
              </a:pathLst>
            </a:custGeom>
            <a:solidFill>
              <a:srgbClr val="99CCFF"/>
            </a:solidFill>
          </p:spPr>
          <p:txBody>
            <a:bodyPr wrap="square" lIns="0" tIns="0" rIns="0" bIns="0" rtlCol="0"/>
            <a:lstStyle/>
            <a:p>
              <a:endParaRPr/>
            </a:p>
          </p:txBody>
        </p:sp>
        <p:sp>
          <p:nvSpPr>
            <p:cNvPr id="11" name="object 11"/>
            <p:cNvSpPr/>
            <p:nvPr/>
          </p:nvSpPr>
          <p:spPr>
            <a:xfrm>
              <a:off x="2100834" y="4648962"/>
              <a:ext cx="3615054" cy="1371600"/>
            </a:xfrm>
            <a:custGeom>
              <a:avLst/>
              <a:gdLst/>
              <a:ahLst/>
              <a:cxnLst/>
              <a:rect l="l" t="t" r="r" b="b"/>
              <a:pathLst>
                <a:path w="3615054" h="1371600">
                  <a:moveTo>
                    <a:pt x="0" y="1371600"/>
                  </a:moveTo>
                  <a:lnTo>
                    <a:pt x="3614928" y="1371600"/>
                  </a:lnTo>
                  <a:lnTo>
                    <a:pt x="3614928" y="0"/>
                  </a:lnTo>
                  <a:lnTo>
                    <a:pt x="0" y="0"/>
                  </a:lnTo>
                  <a:lnTo>
                    <a:pt x="0" y="1371600"/>
                  </a:lnTo>
                  <a:close/>
                </a:path>
              </a:pathLst>
            </a:custGeom>
            <a:ln w="25908">
              <a:solidFill>
                <a:srgbClr val="A1A1A1"/>
              </a:solidFill>
            </a:ln>
          </p:spPr>
          <p:txBody>
            <a:bodyPr wrap="square" lIns="0" tIns="0" rIns="0" bIns="0" rtlCol="0"/>
            <a:lstStyle/>
            <a:p>
              <a:endParaRPr/>
            </a:p>
          </p:txBody>
        </p:sp>
      </p:grpSp>
      <p:sp>
        <p:nvSpPr>
          <p:cNvPr id="12" name="object 12"/>
          <p:cNvSpPr txBox="1"/>
          <p:nvPr/>
        </p:nvSpPr>
        <p:spPr>
          <a:xfrm>
            <a:off x="3852164" y="5737047"/>
            <a:ext cx="1783714" cy="239395"/>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C00000"/>
                </a:solidFill>
                <a:latin typeface="Calibri"/>
                <a:cs typeface="Calibri"/>
              </a:rPr>
              <a:t>Translation</a:t>
            </a:r>
            <a:r>
              <a:rPr sz="1400" b="1" spc="-70" dirty="0">
                <a:solidFill>
                  <a:srgbClr val="C00000"/>
                </a:solidFill>
                <a:latin typeface="Calibri"/>
                <a:cs typeface="Calibri"/>
              </a:rPr>
              <a:t> </a:t>
            </a:r>
            <a:r>
              <a:rPr sz="1400" b="1" dirty="0">
                <a:solidFill>
                  <a:srgbClr val="C00000"/>
                </a:solidFill>
                <a:latin typeface="Calibri"/>
                <a:cs typeface="Calibri"/>
              </a:rPr>
              <a:t>Unit</a:t>
            </a:r>
            <a:r>
              <a:rPr sz="1400" b="1" spc="-25" dirty="0">
                <a:solidFill>
                  <a:srgbClr val="C00000"/>
                </a:solidFill>
                <a:latin typeface="Calibri"/>
                <a:cs typeface="Calibri"/>
              </a:rPr>
              <a:t> </a:t>
            </a:r>
            <a:r>
              <a:rPr sz="1400" b="1" dirty="0">
                <a:solidFill>
                  <a:srgbClr val="C00000"/>
                </a:solidFill>
                <a:latin typeface="Calibri"/>
                <a:cs typeface="Calibri"/>
              </a:rPr>
              <a:t>/</a:t>
            </a:r>
            <a:r>
              <a:rPr sz="1400" b="1" spc="-30" dirty="0">
                <a:solidFill>
                  <a:srgbClr val="C00000"/>
                </a:solidFill>
                <a:latin typeface="Calibri"/>
                <a:cs typeface="Calibri"/>
              </a:rPr>
              <a:t> </a:t>
            </a:r>
            <a:r>
              <a:rPr sz="1400" b="1" spc="-5" dirty="0">
                <a:solidFill>
                  <a:srgbClr val="C00000"/>
                </a:solidFill>
                <a:latin typeface="Calibri"/>
                <a:cs typeface="Calibri"/>
              </a:rPr>
              <a:t>MMU</a:t>
            </a:r>
            <a:endParaRPr sz="1400">
              <a:latin typeface="Calibri"/>
              <a:cs typeface="Calibri"/>
            </a:endParaRPr>
          </a:p>
        </p:txBody>
      </p:sp>
      <p:sp>
        <p:nvSpPr>
          <p:cNvPr id="13" name="object 13"/>
          <p:cNvSpPr txBox="1">
            <a:spLocks noGrp="1"/>
          </p:cNvSpPr>
          <p:nvPr>
            <p:ph type="title"/>
          </p:nvPr>
        </p:nvSpPr>
        <p:spPr>
          <a:xfrm>
            <a:off x="907161" y="306522"/>
            <a:ext cx="6092189" cy="505908"/>
          </a:xfrm>
          <a:prstGeom prst="rect">
            <a:avLst/>
          </a:prstGeom>
        </p:spPr>
        <p:txBody>
          <a:bodyPr vert="horz" wrap="square" lIns="0" tIns="13335" rIns="0" bIns="0" rtlCol="0">
            <a:spAutoFit/>
          </a:bodyPr>
          <a:lstStyle/>
          <a:p>
            <a:pPr marL="12700">
              <a:lnSpc>
                <a:spcPct val="100000"/>
              </a:lnSpc>
              <a:spcBef>
                <a:spcPts val="105"/>
              </a:spcBef>
            </a:pPr>
            <a:r>
              <a:rPr lang="zh-CN" altLang="en-US" sz="3200" b="1" u="none" dirty="0">
                <a:solidFill>
                  <a:srgbClr val="C00000"/>
                </a:solidFill>
                <a:latin typeface="微软雅黑" panose="020B0503020204020204" pitchFamily="34" charset="-122"/>
                <a:ea typeface="微软雅黑" panose="020B0503020204020204" pitchFamily="34" charset="-122"/>
                <a:cs typeface="+mn-cs"/>
              </a:rPr>
              <a:t>缺页处理步骤 </a:t>
            </a:r>
            <a:r>
              <a:rPr sz="3200" b="1" u="none" dirty="0">
                <a:solidFill>
                  <a:srgbClr val="C00000"/>
                </a:solidFill>
                <a:latin typeface="微软雅黑" panose="020B0503020204020204" pitchFamily="34" charset="-122"/>
                <a:ea typeface="微软雅黑" panose="020B0503020204020204" pitchFamily="34" charset="-122"/>
                <a:cs typeface="+mn-cs"/>
              </a:rPr>
              <a:t>Page Fault Steps</a:t>
            </a:r>
          </a:p>
        </p:txBody>
      </p:sp>
      <p:sp>
        <p:nvSpPr>
          <p:cNvPr id="14" name="object 14"/>
          <p:cNvSpPr txBox="1"/>
          <p:nvPr/>
        </p:nvSpPr>
        <p:spPr>
          <a:xfrm>
            <a:off x="251029" y="1174541"/>
            <a:ext cx="5425107" cy="2318712"/>
          </a:xfrm>
          <a:prstGeom prst="rect">
            <a:avLst/>
          </a:prstGeom>
        </p:spPr>
        <p:txBody>
          <a:bodyPr vert="horz" wrap="square" lIns="0" tIns="13335" rIns="0" bIns="0" rtlCol="0">
            <a:spAutoFit/>
          </a:bodyPr>
          <a:lstStyle/>
          <a:p>
            <a:pPr marL="354965" marR="5080" indent="-342900">
              <a:lnSpc>
                <a:spcPct val="150000"/>
              </a:lnSpc>
              <a:spcBef>
                <a:spcPts val="105"/>
              </a:spcBef>
              <a:buFont typeface="Arial"/>
              <a:buChar char="•"/>
              <a:tabLst>
                <a:tab pos="354965" algn="l"/>
                <a:tab pos="355600" algn="l"/>
              </a:tabLst>
            </a:pPr>
            <a:r>
              <a:rPr lang="zh-CN" altLang="en-US" sz="2000" dirty="0">
                <a:latin typeface="微软雅黑" panose="020B0503020204020204" pitchFamily="34" charset="-122"/>
                <a:ea typeface="微软雅黑" panose="020B0503020204020204" pitchFamily="34" charset="-122"/>
                <a:cs typeface="Calibri"/>
              </a:rPr>
              <a:t>页缺失</a:t>
            </a:r>
            <a:r>
              <a:rPr sz="2000" spc="-5" dirty="0">
                <a:latin typeface="微软雅黑" panose="020B0503020204020204" pitchFamily="34" charset="-122"/>
                <a:ea typeface="微软雅黑" panose="020B0503020204020204" pitchFamily="34" charset="-122"/>
                <a:cs typeface="Calibri"/>
              </a:rPr>
              <a:t>,</a:t>
            </a:r>
            <a:r>
              <a:rPr lang="zh-CN" altLang="en-US" sz="2000" spc="-5" dirty="0">
                <a:latin typeface="微软雅黑" panose="020B0503020204020204" pitchFamily="34" charset="-122"/>
                <a:ea typeface="微软雅黑" panose="020B0503020204020204" pitchFamily="34" charset="-122"/>
                <a:cs typeface="Calibri"/>
              </a:rPr>
              <a:t>操作系统处理程序将访问硬盘并替换页（如果修改过）</a:t>
            </a:r>
            <a:r>
              <a:rPr sz="2000" spc="-5" dirty="0">
                <a:latin typeface="微软雅黑" panose="020B0503020204020204" pitchFamily="34" charset="-122"/>
                <a:ea typeface="微软雅黑" panose="020B0503020204020204" pitchFamily="34" charset="-122"/>
                <a:cs typeface="Calibri"/>
              </a:rPr>
              <a:t> </a:t>
            </a:r>
            <a:r>
              <a:rPr lang="zh-CN" altLang="en-US" sz="2000" spc="-5" dirty="0">
                <a:latin typeface="微软雅黑" panose="020B0503020204020204" pitchFamily="34" charset="-122"/>
                <a:ea typeface="微软雅黑" panose="020B0503020204020204" pitchFamily="34" charset="-122"/>
                <a:cs typeface="Calibri"/>
              </a:rPr>
              <a:t>，把请求的页加载到内存。</a:t>
            </a:r>
            <a:endParaRPr sz="2000" dirty="0">
              <a:latin typeface="微软雅黑" panose="020B0503020204020204" pitchFamily="34" charset="-122"/>
              <a:ea typeface="微软雅黑" panose="020B0503020204020204" pitchFamily="34" charset="-122"/>
              <a:cs typeface="Calibri"/>
            </a:endParaRPr>
          </a:p>
          <a:p>
            <a:pPr marL="756285" marR="40640" indent="-287020">
              <a:lnSpc>
                <a:spcPct val="150000"/>
              </a:lnSpc>
              <a:spcBef>
                <a:spcPts val="445"/>
              </a:spcBef>
              <a:tabLst>
                <a:tab pos="756285" algn="l"/>
              </a:tabLst>
            </a:pPr>
            <a:r>
              <a:rPr sz="2000" dirty="0">
                <a:latin typeface="微软雅黑" panose="020B0503020204020204" pitchFamily="34" charset="-122"/>
                <a:ea typeface="微软雅黑" panose="020B0503020204020204" pitchFamily="34" charset="-122"/>
                <a:cs typeface="Arial"/>
              </a:rPr>
              <a:t>–	</a:t>
            </a:r>
            <a:r>
              <a:rPr lang="zh-CN" altLang="en-US" sz="2000" spc="-15" dirty="0">
                <a:latin typeface="微软雅黑" panose="020B0503020204020204" pitchFamily="34" charset="-122"/>
                <a:ea typeface="微软雅黑" panose="020B0503020204020204" pitchFamily="34" charset="-122"/>
                <a:cs typeface="Calibri"/>
              </a:rPr>
              <a:t>由于磁盘速度慢，每次访问时可能会切换上下文，并确保页表项和快表</a:t>
            </a:r>
            <a:r>
              <a:rPr sz="2000" spc="-10" dirty="0">
                <a:latin typeface="微软雅黑" panose="020B0503020204020204" pitchFamily="34" charset="-122"/>
                <a:ea typeface="微软雅黑" panose="020B0503020204020204" pitchFamily="34" charset="-122"/>
                <a:cs typeface="Calibri"/>
              </a:rPr>
              <a:t> PT </a:t>
            </a:r>
            <a:r>
              <a:rPr sz="2000" dirty="0">
                <a:latin typeface="微软雅黑" panose="020B0503020204020204" pitchFamily="34" charset="-122"/>
                <a:ea typeface="微软雅黑" panose="020B0503020204020204" pitchFamily="34" charset="-122"/>
                <a:cs typeface="Calibri"/>
              </a:rPr>
              <a:t>&amp; </a:t>
            </a:r>
            <a:r>
              <a:rPr sz="2000" spc="-5" dirty="0">
                <a:latin typeface="微软雅黑" panose="020B0503020204020204" pitchFamily="34" charset="-122"/>
                <a:ea typeface="微软雅黑" panose="020B0503020204020204" pitchFamily="34" charset="-122"/>
                <a:cs typeface="Calibri"/>
              </a:rPr>
              <a:t>TLB </a:t>
            </a:r>
            <a:r>
              <a:rPr lang="zh-CN" altLang="en-US" sz="2000" spc="-10" dirty="0">
                <a:latin typeface="微软雅黑" panose="020B0503020204020204" pitchFamily="34" charset="-122"/>
                <a:ea typeface="微软雅黑" panose="020B0503020204020204" pitchFamily="34" charset="-122"/>
                <a:cs typeface="Calibri"/>
              </a:rPr>
              <a:t>更新。</a:t>
            </a:r>
            <a:endParaRPr sz="2000" dirty="0">
              <a:latin typeface="微软雅黑" panose="020B0503020204020204" pitchFamily="34" charset="-122"/>
              <a:ea typeface="微软雅黑" panose="020B0503020204020204" pitchFamily="34" charset="-122"/>
              <a:cs typeface="Calibri"/>
            </a:endParaRPr>
          </a:p>
        </p:txBody>
      </p:sp>
      <p:grpSp>
        <p:nvGrpSpPr>
          <p:cNvPr id="15" name="object 15"/>
          <p:cNvGrpSpPr/>
          <p:nvPr/>
        </p:nvGrpSpPr>
        <p:grpSpPr>
          <a:xfrm>
            <a:off x="2871089" y="4862957"/>
            <a:ext cx="4002404" cy="1132840"/>
            <a:chOff x="2871089" y="4862957"/>
            <a:chExt cx="4002404" cy="1132840"/>
          </a:xfrm>
        </p:grpSpPr>
        <p:sp>
          <p:nvSpPr>
            <p:cNvPr id="16" name="object 16"/>
            <p:cNvSpPr/>
            <p:nvPr/>
          </p:nvSpPr>
          <p:spPr>
            <a:xfrm>
              <a:off x="2885694" y="4877562"/>
              <a:ext cx="762000" cy="573405"/>
            </a:xfrm>
            <a:custGeom>
              <a:avLst/>
              <a:gdLst/>
              <a:ahLst/>
              <a:cxnLst/>
              <a:rect l="l" t="t" r="r" b="b"/>
              <a:pathLst>
                <a:path w="762000" h="573404">
                  <a:moveTo>
                    <a:pt x="762000" y="0"/>
                  </a:moveTo>
                  <a:lnTo>
                    <a:pt x="0" y="0"/>
                  </a:lnTo>
                  <a:lnTo>
                    <a:pt x="0" y="573024"/>
                  </a:lnTo>
                  <a:lnTo>
                    <a:pt x="762000" y="573024"/>
                  </a:lnTo>
                  <a:lnTo>
                    <a:pt x="762000" y="0"/>
                  </a:lnTo>
                  <a:close/>
                </a:path>
              </a:pathLst>
            </a:custGeom>
            <a:solidFill>
              <a:srgbClr val="FFFFFF"/>
            </a:solidFill>
          </p:spPr>
          <p:txBody>
            <a:bodyPr wrap="square" lIns="0" tIns="0" rIns="0" bIns="0" rtlCol="0"/>
            <a:lstStyle/>
            <a:p>
              <a:endParaRPr/>
            </a:p>
          </p:txBody>
        </p:sp>
        <p:sp>
          <p:nvSpPr>
            <p:cNvPr id="17" name="object 17"/>
            <p:cNvSpPr/>
            <p:nvPr/>
          </p:nvSpPr>
          <p:spPr>
            <a:xfrm>
              <a:off x="2885694" y="4877562"/>
              <a:ext cx="762000" cy="573405"/>
            </a:xfrm>
            <a:custGeom>
              <a:avLst/>
              <a:gdLst/>
              <a:ahLst/>
              <a:cxnLst/>
              <a:rect l="l" t="t" r="r" b="b"/>
              <a:pathLst>
                <a:path w="762000" h="573404">
                  <a:moveTo>
                    <a:pt x="0" y="573024"/>
                  </a:moveTo>
                  <a:lnTo>
                    <a:pt x="762000" y="573024"/>
                  </a:lnTo>
                  <a:lnTo>
                    <a:pt x="762000" y="0"/>
                  </a:lnTo>
                  <a:lnTo>
                    <a:pt x="0" y="0"/>
                  </a:lnTo>
                  <a:lnTo>
                    <a:pt x="0" y="573024"/>
                  </a:lnTo>
                  <a:close/>
                </a:path>
              </a:pathLst>
            </a:custGeom>
            <a:ln w="28956">
              <a:solidFill>
                <a:srgbClr val="000000"/>
              </a:solidFill>
            </a:ln>
          </p:spPr>
          <p:txBody>
            <a:bodyPr wrap="square" lIns="0" tIns="0" rIns="0" bIns="0" rtlCol="0"/>
            <a:lstStyle/>
            <a:p>
              <a:endParaRPr/>
            </a:p>
          </p:txBody>
        </p:sp>
        <p:sp>
          <p:nvSpPr>
            <p:cNvPr id="18" name="object 18"/>
            <p:cNvSpPr/>
            <p:nvPr/>
          </p:nvSpPr>
          <p:spPr>
            <a:xfrm>
              <a:off x="6096762" y="5406390"/>
              <a:ext cx="762000" cy="574675"/>
            </a:xfrm>
            <a:custGeom>
              <a:avLst/>
              <a:gdLst/>
              <a:ahLst/>
              <a:cxnLst/>
              <a:rect l="l" t="t" r="r" b="b"/>
              <a:pathLst>
                <a:path w="762000" h="574675">
                  <a:moveTo>
                    <a:pt x="761999" y="0"/>
                  </a:moveTo>
                  <a:lnTo>
                    <a:pt x="0" y="0"/>
                  </a:lnTo>
                  <a:lnTo>
                    <a:pt x="0" y="574548"/>
                  </a:lnTo>
                  <a:lnTo>
                    <a:pt x="761999" y="574548"/>
                  </a:lnTo>
                  <a:lnTo>
                    <a:pt x="761999" y="0"/>
                  </a:lnTo>
                  <a:close/>
                </a:path>
              </a:pathLst>
            </a:custGeom>
            <a:solidFill>
              <a:srgbClr val="FFFFFF"/>
            </a:solidFill>
          </p:spPr>
          <p:txBody>
            <a:bodyPr wrap="square" lIns="0" tIns="0" rIns="0" bIns="0" rtlCol="0"/>
            <a:lstStyle/>
            <a:p>
              <a:endParaRPr/>
            </a:p>
          </p:txBody>
        </p:sp>
        <p:sp>
          <p:nvSpPr>
            <p:cNvPr id="19" name="object 19"/>
            <p:cNvSpPr/>
            <p:nvPr/>
          </p:nvSpPr>
          <p:spPr>
            <a:xfrm>
              <a:off x="6096762" y="5406390"/>
              <a:ext cx="762000" cy="574675"/>
            </a:xfrm>
            <a:custGeom>
              <a:avLst/>
              <a:gdLst/>
              <a:ahLst/>
              <a:cxnLst/>
              <a:rect l="l" t="t" r="r" b="b"/>
              <a:pathLst>
                <a:path w="762000" h="574675">
                  <a:moveTo>
                    <a:pt x="0" y="574548"/>
                  </a:moveTo>
                  <a:lnTo>
                    <a:pt x="761999" y="574548"/>
                  </a:lnTo>
                  <a:lnTo>
                    <a:pt x="761999" y="0"/>
                  </a:lnTo>
                  <a:lnTo>
                    <a:pt x="0" y="0"/>
                  </a:lnTo>
                  <a:lnTo>
                    <a:pt x="0" y="574548"/>
                  </a:lnTo>
                  <a:close/>
                </a:path>
              </a:pathLst>
            </a:custGeom>
            <a:ln w="28956">
              <a:solidFill>
                <a:srgbClr val="000000"/>
              </a:solidFill>
            </a:ln>
          </p:spPr>
          <p:txBody>
            <a:bodyPr wrap="square" lIns="0" tIns="0" rIns="0" bIns="0" rtlCol="0"/>
            <a:lstStyle/>
            <a:p>
              <a:endParaRPr/>
            </a:p>
          </p:txBody>
        </p:sp>
      </p:grpSp>
      <p:sp>
        <p:nvSpPr>
          <p:cNvPr id="20" name="object 20"/>
          <p:cNvSpPr txBox="1"/>
          <p:nvPr/>
        </p:nvSpPr>
        <p:spPr>
          <a:xfrm>
            <a:off x="6243573" y="5585561"/>
            <a:ext cx="46672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a:cs typeface="Arial"/>
              </a:rPr>
              <a:t>Cac</a:t>
            </a:r>
            <a:r>
              <a:rPr sz="1200" dirty="0">
                <a:latin typeface="Arial"/>
                <a:cs typeface="Arial"/>
              </a:rPr>
              <a:t>h</a:t>
            </a:r>
            <a:r>
              <a:rPr sz="1200" spc="-5" dirty="0">
                <a:latin typeface="Arial"/>
                <a:cs typeface="Arial"/>
              </a:rPr>
              <a:t>e</a:t>
            </a:r>
            <a:endParaRPr sz="1200">
              <a:latin typeface="Arial"/>
              <a:cs typeface="Arial"/>
            </a:endParaRPr>
          </a:p>
        </p:txBody>
      </p:sp>
      <p:grpSp>
        <p:nvGrpSpPr>
          <p:cNvPr id="21" name="object 21"/>
          <p:cNvGrpSpPr/>
          <p:nvPr/>
        </p:nvGrpSpPr>
        <p:grpSpPr>
          <a:xfrm>
            <a:off x="595756" y="5201284"/>
            <a:ext cx="1009650" cy="986790"/>
            <a:chOff x="595756" y="5201284"/>
            <a:chExt cx="1009650" cy="986790"/>
          </a:xfrm>
        </p:grpSpPr>
        <p:sp>
          <p:nvSpPr>
            <p:cNvPr id="22" name="object 22"/>
            <p:cNvSpPr/>
            <p:nvPr/>
          </p:nvSpPr>
          <p:spPr>
            <a:xfrm>
              <a:off x="610361" y="5215889"/>
              <a:ext cx="980440" cy="957580"/>
            </a:xfrm>
            <a:custGeom>
              <a:avLst/>
              <a:gdLst/>
              <a:ahLst/>
              <a:cxnLst/>
              <a:rect l="l" t="t" r="r" b="b"/>
              <a:pathLst>
                <a:path w="980440" h="957579">
                  <a:moveTo>
                    <a:pt x="489966" y="0"/>
                  </a:moveTo>
                  <a:lnTo>
                    <a:pt x="442779" y="2190"/>
                  </a:lnTo>
                  <a:lnTo>
                    <a:pt x="396861" y="8628"/>
                  </a:lnTo>
                  <a:lnTo>
                    <a:pt x="352418" y="19113"/>
                  </a:lnTo>
                  <a:lnTo>
                    <a:pt x="309654" y="33445"/>
                  </a:lnTo>
                  <a:lnTo>
                    <a:pt x="268775" y="51422"/>
                  </a:lnTo>
                  <a:lnTo>
                    <a:pt x="229987" y="72845"/>
                  </a:lnTo>
                  <a:lnTo>
                    <a:pt x="193494" y="97513"/>
                  </a:lnTo>
                  <a:lnTo>
                    <a:pt x="159502" y="125225"/>
                  </a:lnTo>
                  <a:lnTo>
                    <a:pt x="128216" y="155781"/>
                  </a:lnTo>
                  <a:lnTo>
                    <a:pt x="99842" y="188980"/>
                  </a:lnTo>
                  <a:lnTo>
                    <a:pt x="74585" y="224621"/>
                  </a:lnTo>
                  <a:lnTo>
                    <a:pt x="52651" y="262505"/>
                  </a:lnTo>
                  <a:lnTo>
                    <a:pt x="34244" y="302430"/>
                  </a:lnTo>
                  <a:lnTo>
                    <a:pt x="19570" y="344196"/>
                  </a:lnTo>
                  <a:lnTo>
                    <a:pt x="8834" y="387603"/>
                  </a:lnTo>
                  <a:lnTo>
                    <a:pt x="2242" y="432449"/>
                  </a:lnTo>
                  <a:lnTo>
                    <a:pt x="0" y="478536"/>
                  </a:lnTo>
                  <a:lnTo>
                    <a:pt x="2242" y="524622"/>
                  </a:lnTo>
                  <a:lnTo>
                    <a:pt x="8834" y="569468"/>
                  </a:lnTo>
                  <a:lnTo>
                    <a:pt x="19570" y="612875"/>
                  </a:lnTo>
                  <a:lnTo>
                    <a:pt x="34244" y="654641"/>
                  </a:lnTo>
                  <a:lnTo>
                    <a:pt x="52651" y="694566"/>
                  </a:lnTo>
                  <a:lnTo>
                    <a:pt x="74585" y="732450"/>
                  </a:lnTo>
                  <a:lnTo>
                    <a:pt x="99842" y="768091"/>
                  </a:lnTo>
                  <a:lnTo>
                    <a:pt x="128216" y="801290"/>
                  </a:lnTo>
                  <a:lnTo>
                    <a:pt x="159502" y="831846"/>
                  </a:lnTo>
                  <a:lnTo>
                    <a:pt x="193494" y="859558"/>
                  </a:lnTo>
                  <a:lnTo>
                    <a:pt x="229987" y="884226"/>
                  </a:lnTo>
                  <a:lnTo>
                    <a:pt x="268775" y="905649"/>
                  </a:lnTo>
                  <a:lnTo>
                    <a:pt x="309654" y="923626"/>
                  </a:lnTo>
                  <a:lnTo>
                    <a:pt x="352418" y="937958"/>
                  </a:lnTo>
                  <a:lnTo>
                    <a:pt x="396861" y="948443"/>
                  </a:lnTo>
                  <a:lnTo>
                    <a:pt x="442779" y="954881"/>
                  </a:lnTo>
                  <a:lnTo>
                    <a:pt x="489966" y="957072"/>
                  </a:lnTo>
                  <a:lnTo>
                    <a:pt x="537158" y="954881"/>
                  </a:lnTo>
                  <a:lnTo>
                    <a:pt x="583080" y="948443"/>
                  </a:lnTo>
                  <a:lnTo>
                    <a:pt x="627527" y="937958"/>
                  </a:lnTo>
                  <a:lnTo>
                    <a:pt x="670293" y="923626"/>
                  </a:lnTo>
                  <a:lnTo>
                    <a:pt x="711173" y="905649"/>
                  </a:lnTo>
                  <a:lnTo>
                    <a:pt x="749961" y="884226"/>
                  </a:lnTo>
                  <a:lnTo>
                    <a:pt x="786454" y="859558"/>
                  </a:lnTo>
                  <a:lnTo>
                    <a:pt x="820444" y="831846"/>
                  </a:lnTo>
                  <a:lnTo>
                    <a:pt x="851728" y="801290"/>
                  </a:lnTo>
                  <a:lnTo>
                    <a:pt x="880100" y="768091"/>
                  </a:lnTo>
                  <a:lnTo>
                    <a:pt x="905355" y="732450"/>
                  </a:lnTo>
                  <a:lnTo>
                    <a:pt x="927287" y="694566"/>
                  </a:lnTo>
                  <a:lnTo>
                    <a:pt x="945692" y="654641"/>
                  </a:lnTo>
                  <a:lnTo>
                    <a:pt x="960364" y="612875"/>
                  </a:lnTo>
                  <a:lnTo>
                    <a:pt x="971098" y="569468"/>
                  </a:lnTo>
                  <a:lnTo>
                    <a:pt x="977689" y="524622"/>
                  </a:lnTo>
                  <a:lnTo>
                    <a:pt x="979932" y="478536"/>
                  </a:lnTo>
                  <a:lnTo>
                    <a:pt x="977689" y="432449"/>
                  </a:lnTo>
                  <a:lnTo>
                    <a:pt x="971098" y="387603"/>
                  </a:lnTo>
                  <a:lnTo>
                    <a:pt x="960364" y="344196"/>
                  </a:lnTo>
                  <a:lnTo>
                    <a:pt x="945692" y="302430"/>
                  </a:lnTo>
                  <a:lnTo>
                    <a:pt x="927287" y="262505"/>
                  </a:lnTo>
                  <a:lnTo>
                    <a:pt x="905355" y="224621"/>
                  </a:lnTo>
                  <a:lnTo>
                    <a:pt x="880100" y="188980"/>
                  </a:lnTo>
                  <a:lnTo>
                    <a:pt x="851728" y="155781"/>
                  </a:lnTo>
                  <a:lnTo>
                    <a:pt x="820444" y="125225"/>
                  </a:lnTo>
                  <a:lnTo>
                    <a:pt x="786454" y="97513"/>
                  </a:lnTo>
                  <a:lnTo>
                    <a:pt x="749961" y="72845"/>
                  </a:lnTo>
                  <a:lnTo>
                    <a:pt x="711173" y="51422"/>
                  </a:lnTo>
                  <a:lnTo>
                    <a:pt x="670293" y="33445"/>
                  </a:lnTo>
                  <a:lnTo>
                    <a:pt x="627527" y="19113"/>
                  </a:lnTo>
                  <a:lnTo>
                    <a:pt x="583080" y="8628"/>
                  </a:lnTo>
                  <a:lnTo>
                    <a:pt x="537158" y="2190"/>
                  </a:lnTo>
                  <a:lnTo>
                    <a:pt x="489966" y="0"/>
                  </a:lnTo>
                  <a:close/>
                </a:path>
              </a:pathLst>
            </a:custGeom>
            <a:solidFill>
              <a:srgbClr val="FFFFFF"/>
            </a:solidFill>
          </p:spPr>
          <p:txBody>
            <a:bodyPr wrap="square" lIns="0" tIns="0" rIns="0" bIns="0" rtlCol="0"/>
            <a:lstStyle/>
            <a:p>
              <a:endParaRPr/>
            </a:p>
          </p:txBody>
        </p:sp>
        <p:sp>
          <p:nvSpPr>
            <p:cNvPr id="23" name="object 23"/>
            <p:cNvSpPr/>
            <p:nvPr/>
          </p:nvSpPr>
          <p:spPr>
            <a:xfrm>
              <a:off x="610361" y="5215889"/>
              <a:ext cx="980440" cy="957580"/>
            </a:xfrm>
            <a:custGeom>
              <a:avLst/>
              <a:gdLst/>
              <a:ahLst/>
              <a:cxnLst/>
              <a:rect l="l" t="t" r="r" b="b"/>
              <a:pathLst>
                <a:path w="980440" h="957579">
                  <a:moveTo>
                    <a:pt x="0" y="478536"/>
                  </a:moveTo>
                  <a:lnTo>
                    <a:pt x="2242" y="432449"/>
                  </a:lnTo>
                  <a:lnTo>
                    <a:pt x="8834" y="387603"/>
                  </a:lnTo>
                  <a:lnTo>
                    <a:pt x="19570" y="344196"/>
                  </a:lnTo>
                  <a:lnTo>
                    <a:pt x="34244" y="302430"/>
                  </a:lnTo>
                  <a:lnTo>
                    <a:pt x="52651" y="262505"/>
                  </a:lnTo>
                  <a:lnTo>
                    <a:pt x="74585" y="224621"/>
                  </a:lnTo>
                  <a:lnTo>
                    <a:pt x="99842" y="188980"/>
                  </a:lnTo>
                  <a:lnTo>
                    <a:pt x="128216" y="155781"/>
                  </a:lnTo>
                  <a:lnTo>
                    <a:pt x="159502" y="125225"/>
                  </a:lnTo>
                  <a:lnTo>
                    <a:pt x="193494" y="97513"/>
                  </a:lnTo>
                  <a:lnTo>
                    <a:pt x="229987" y="72845"/>
                  </a:lnTo>
                  <a:lnTo>
                    <a:pt x="268775" y="51422"/>
                  </a:lnTo>
                  <a:lnTo>
                    <a:pt x="309654" y="33445"/>
                  </a:lnTo>
                  <a:lnTo>
                    <a:pt x="352418" y="19113"/>
                  </a:lnTo>
                  <a:lnTo>
                    <a:pt x="396861" y="8628"/>
                  </a:lnTo>
                  <a:lnTo>
                    <a:pt x="442779" y="2190"/>
                  </a:lnTo>
                  <a:lnTo>
                    <a:pt x="489966" y="0"/>
                  </a:lnTo>
                  <a:lnTo>
                    <a:pt x="537158" y="2190"/>
                  </a:lnTo>
                  <a:lnTo>
                    <a:pt x="583080" y="8628"/>
                  </a:lnTo>
                  <a:lnTo>
                    <a:pt x="627527" y="19113"/>
                  </a:lnTo>
                  <a:lnTo>
                    <a:pt x="670293" y="33445"/>
                  </a:lnTo>
                  <a:lnTo>
                    <a:pt x="711173" y="51422"/>
                  </a:lnTo>
                  <a:lnTo>
                    <a:pt x="749961" y="72845"/>
                  </a:lnTo>
                  <a:lnTo>
                    <a:pt x="786454" y="97513"/>
                  </a:lnTo>
                  <a:lnTo>
                    <a:pt x="820444" y="125225"/>
                  </a:lnTo>
                  <a:lnTo>
                    <a:pt x="851728" y="155781"/>
                  </a:lnTo>
                  <a:lnTo>
                    <a:pt x="880100" y="188980"/>
                  </a:lnTo>
                  <a:lnTo>
                    <a:pt x="905355" y="224621"/>
                  </a:lnTo>
                  <a:lnTo>
                    <a:pt x="927287" y="262505"/>
                  </a:lnTo>
                  <a:lnTo>
                    <a:pt x="945692" y="302430"/>
                  </a:lnTo>
                  <a:lnTo>
                    <a:pt x="960364" y="344196"/>
                  </a:lnTo>
                  <a:lnTo>
                    <a:pt x="971098" y="387603"/>
                  </a:lnTo>
                  <a:lnTo>
                    <a:pt x="977689" y="432449"/>
                  </a:lnTo>
                  <a:lnTo>
                    <a:pt x="979932" y="478536"/>
                  </a:lnTo>
                  <a:lnTo>
                    <a:pt x="977689" y="524622"/>
                  </a:lnTo>
                  <a:lnTo>
                    <a:pt x="971098" y="569468"/>
                  </a:lnTo>
                  <a:lnTo>
                    <a:pt x="960364" y="612875"/>
                  </a:lnTo>
                  <a:lnTo>
                    <a:pt x="945692" y="654641"/>
                  </a:lnTo>
                  <a:lnTo>
                    <a:pt x="927287" y="694566"/>
                  </a:lnTo>
                  <a:lnTo>
                    <a:pt x="905355" y="732450"/>
                  </a:lnTo>
                  <a:lnTo>
                    <a:pt x="880100" y="768091"/>
                  </a:lnTo>
                  <a:lnTo>
                    <a:pt x="851728" y="801290"/>
                  </a:lnTo>
                  <a:lnTo>
                    <a:pt x="820444" y="831846"/>
                  </a:lnTo>
                  <a:lnTo>
                    <a:pt x="786454" y="859558"/>
                  </a:lnTo>
                  <a:lnTo>
                    <a:pt x="749961" y="884226"/>
                  </a:lnTo>
                  <a:lnTo>
                    <a:pt x="711173" y="905649"/>
                  </a:lnTo>
                  <a:lnTo>
                    <a:pt x="670293" y="923626"/>
                  </a:lnTo>
                  <a:lnTo>
                    <a:pt x="627527" y="937958"/>
                  </a:lnTo>
                  <a:lnTo>
                    <a:pt x="583080" y="948443"/>
                  </a:lnTo>
                  <a:lnTo>
                    <a:pt x="537158" y="954881"/>
                  </a:lnTo>
                  <a:lnTo>
                    <a:pt x="489966" y="957072"/>
                  </a:lnTo>
                  <a:lnTo>
                    <a:pt x="442779" y="954881"/>
                  </a:lnTo>
                  <a:lnTo>
                    <a:pt x="396861" y="948443"/>
                  </a:lnTo>
                  <a:lnTo>
                    <a:pt x="352418" y="937958"/>
                  </a:lnTo>
                  <a:lnTo>
                    <a:pt x="309654" y="923626"/>
                  </a:lnTo>
                  <a:lnTo>
                    <a:pt x="268775" y="905649"/>
                  </a:lnTo>
                  <a:lnTo>
                    <a:pt x="229987" y="884226"/>
                  </a:lnTo>
                  <a:lnTo>
                    <a:pt x="193494" y="859558"/>
                  </a:lnTo>
                  <a:lnTo>
                    <a:pt x="159502" y="831846"/>
                  </a:lnTo>
                  <a:lnTo>
                    <a:pt x="128216" y="801290"/>
                  </a:lnTo>
                  <a:lnTo>
                    <a:pt x="99842" y="768091"/>
                  </a:lnTo>
                  <a:lnTo>
                    <a:pt x="74585" y="732450"/>
                  </a:lnTo>
                  <a:lnTo>
                    <a:pt x="52651" y="694566"/>
                  </a:lnTo>
                  <a:lnTo>
                    <a:pt x="34244" y="654641"/>
                  </a:lnTo>
                  <a:lnTo>
                    <a:pt x="19570" y="612875"/>
                  </a:lnTo>
                  <a:lnTo>
                    <a:pt x="8834" y="569468"/>
                  </a:lnTo>
                  <a:lnTo>
                    <a:pt x="2242" y="524622"/>
                  </a:lnTo>
                  <a:lnTo>
                    <a:pt x="0" y="478536"/>
                  </a:lnTo>
                  <a:close/>
                </a:path>
              </a:pathLst>
            </a:custGeom>
            <a:ln w="28956">
              <a:solidFill>
                <a:srgbClr val="000000"/>
              </a:solidFill>
            </a:ln>
          </p:spPr>
          <p:txBody>
            <a:bodyPr wrap="square" lIns="0" tIns="0" rIns="0" bIns="0" rtlCol="0"/>
            <a:lstStyle/>
            <a:p>
              <a:endParaRPr/>
            </a:p>
          </p:txBody>
        </p:sp>
      </p:grpSp>
      <p:sp>
        <p:nvSpPr>
          <p:cNvPr id="24" name="object 24"/>
          <p:cNvSpPr txBox="1"/>
          <p:nvPr/>
        </p:nvSpPr>
        <p:spPr>
          <a:xfrm>
            <a:off x="898347" y="5569711"/>
            <a:ext cx="401320" cy="23939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a:cs typeface="Arial"/>
              </a:rPr>
              <a:t>C</a:t>
            </a:r>
            <a:r>
              <a:rPr sz="1400" dirty="0">
                <a:latin typeface="Arial"/>
                <a:cs typeface="Arial"/>
              </a:rPr>
              <a:t>PU</a:t>
            </a:r>
            <a:endParaRPr sz="1400">
              <a:latin typeface="Arial"/>
              <a:cs typeface="Arial"/>
            </a:endParaRPr>
          </a:p>
        </p:txBody>
      </p:sp>
      <p:grpSp>
        <p:nvGrpSpPr>
          <p:cNvPr id="25" name="object 25"/>
          <p:cNvGrpSpPr/>
          <p:nvPr/>
        </p:nvGrpSpPr>
        <p:grpSpPr>
          <a:xfrm>
            <a:off x="1061466" y="5125973"/>
            <a:ext cx="7376795" cy="1285240"/>
            <a:chOff x="1061466" y="5125973"/>
            <a:chExt cx="7376795" cy="1285240"/>
          </a:xfrm>
        </p:grpSpPr>
        <p:sp>
          <p:nvSpPr>
            <p:cNvPr id="26" name="object 26"/>
            <p:cNvSpPr/>
            <p:nvPr/>
          </p:nvSpPr>
          <p:spPr>
            <a:xfrm>
              <a:off x="2229612" y="5125973"/>
              <a:ext cx="656590" cy="596900"/>
            </a:xfrm>
            <a:custGeom>
              <a:avLst/>
              <a:gdLst/>
              <a:ahLst/>
              <a:cxnLst/>
              <a:rect l="l" t="t" r="r" b="b"/>
              <a:pathLst>
                <a:path w="656589" h="596900">
                  <a:moveTo>
                    <a:pt x="656082" y="38100"/>
                  </a:moveTo>
                  <a:lnTo>
                    <a:pt x="636270" y="28194"/>
                  </a:lnTo>
                  <a:lnTo>
                    <a:pt x="579882" y="0"/>
                  </a:lnTo>
                  <a:lnTo>
                    <a:pt x="579882" y="28194"/>
                  </a:lnTo>
                  <a:lnTo>
                    <a:pt x="13716" y="28194"/>
                  </a:lnTo>
                  <a:lnTo>
                    <a:pt x="13716" y="539813"/>
                  </a:lnTo>
                  <a:lnTo>
                    <a:pt x="18656" y="539813"/>
                  </a:lnTo>
                  <a:lnTo>
                    <a:pt x="13982" y="541020"/>
                  </a:lnTo>
                  <a:lnTo>
                    <a:pt x="6705" y="547217"/>
                  </a:lnTo>
                  <a:lnTo>
                    <a:pt x="1803" y="556425"/>
                  </a:lnTo>
                  <a:lnTo>
                    <a:pt x="0" y="567690"/>
                  </a:lnTo>
                  <a:lnTo>
                    <a:pt x="1803" y="578967"/>
                  </a:lnTo>
                  <a:lnTo>
                    <a:pt x="6705" y="588175"/>
                  </a:lnTo>
                  <a:lnTo>
                    <a:pt x="13982" y="594372"/>
                  </a:lnTo>
                  <a:lnTo>
                    <a:pt x="22860" y="596646"/>
                  </a:lnTo>
                  <a:lnTo>
                    <a:pt x="31724" y="594372"/>
                  </a:lnTo>
                  <a:lnTo>
                    <a:pt x="39001" y="588175"/>
                  </a:lnTo>
                  <a:lnTo>
                    <a:pt x="43903" y="578967"/>
                  </a:lnTo>
                  <a:lnTo>
                    <a:pt x="45720" y="567690"/>
                  </a:lnTo>
                  <a:lnTo>
                    <a:pt x="43903" y="556425"/>
                  </a:lnTo>
                  <a:lnTo>
                    <a:pt x="39001" y="547217"/>
                  </a:lnTo>
                  <a:lnTo>
                    <a:pt x="31724" y="541020"/>
                  </a:lnTo>
                  <a:lnTo>
                    <a:pt x="27038" y="539813"/>
                  </a:lnTo>
                  <a:lnTo>
                    <a:pt x="33528" y="539813"/>
                  </a:lnTo>
                  <a:lnTo>
                    <a:pt x="33528" y="48006"/>
                  </a:lnTo>
                  <a:lnTo>
                    <a:pt x="579882" y="48006"/>
                  </a:lnTo>
                  <a:lnTo>
                    <a:pt x="579882" y="76200"/>
                  </a:lnTo>
                  <a:lnTo>
                    <a:pt x="636270" y="48006"/>
                  </a:lnTo>
                  <a:lnTo>
                    <a:pt x="656082" y="38100"/>
                  </a:lnTo>
                  <a:close/>
                </a:path>
              </a:pathLst>
            </a:custGeom>
            <a:solidFill>
              <a:srgbClr val="000000"/>
            </a:solidFill>
          </p:spPr>
          <p:txBody>
            <a:bodyPr wrap="square" lIns="0" tIns="0" rIns="0" bIns="0" rtlCol="0"/>
            <a:lstStyle/>
            <a:p>
              <a:endParaRPr/>
            </a:p>
          </p:txBody>
        </p:sp>
        <p:sp>
          <p:nvSpPr>
            <p:cNvPr id="27" name="object 27"/>
            <p:cNvSpPr/>
            <p:nvPr/>
          </p:nvSpPr>
          <p:spPr>
            <a:xfrm>
              <a:off x="2229612" y="5664707"/>
              <a:ext cx="45720" cy="58419"/>
            </a:xfrm>
            <a:custGeom>
              <a:avLst/>
              <a:gdLst/>
              <a:ahLst/>
              <a:cxnLst/>
              <a:rect l="l" t="t" r="r" b="b"/>
              <a:pathLst>
                <a:path w="45719" h="58420">
                  <a:moveTo>
                    <a:pt x="0" y="28955"/>
                  </a:moveTo>
                  <a:lnTo>
                    <a:pt x="1803" y="17686"/>
                  </a:lnTo>
                  <a:lnTo>
                    <a:pt x="6715" y="8482"/>
                  </a:lnTo>
                  <a:lnTo>
                    <a:pt x="13983" y="2275"/>
                  </a:lnTo>
                  <a:lnTo>
                    <a:pt x="22860" y="0"/>
                  </a:lnTo>
                  <a:lnTo>
                    <a:pt x="31736" y="2275"/>
                  </a:lnTo>
                  <a:lnTo>
                    <a:pt x="39004" y="8482"/>
                  </a:lnTo>
                  <a:lnTo>
                    <a:pt x="43916" y="17686"/>
                  </a:lnTo>
                  <a:lnTo>
                    <a:pt x="45719" y="28955"/>
                  </a:lnTo>
                  <a:lnTo>
                    <a:pt x="43916" y="40225"/>
                  </a:lnTo>
                  <a:lnTo>
                    <a:pt x="39004" y="49429"/>
                  </a:lnTo>
                  <a:lnTo>
                    <a:pt x="31736" y="55636"/>
                  </a:lnTo>
                  <a:lnTo>
                    <a:pt x="22860" y="57911"/>
                  </a:lnTo>
                  <a:lnTo>
                    <a:pt x="13983" y="55636"/>
                  </a:lnTo>
                  <a:lnTo>
                    <a:pt x="6715" y="49429"/>
                  </a:lnTo>
                  <a:lnTo>
                    <a:pt x="1803" y="40225"/>
                  </a:lnTo>
                  <a:lnTo>
                    <a:pt x="0" y="28955"/>
                  </a:lnTo>
                  <a:close/>
                </a:path>
              </a:pathLst>
            </a:custGeom>
            <a:ln w="9144">
              <a:solidFill>
                <a:srgbClr val="000000"/>
              </a:solidFill>
            </a:ln>
          </p:spPr>
          <p:txBody>
            <a:bodyPr wrap="square" lIns="0" tIns="0" rIns="0" bIns="0" rtlCol="0"/>
            <a:lstStyle/>
            <a:p>
              <a:endParaRPr/>
            </a:p>
          </p:txBody>
        </p:sp>
        <p:sp>
          <p:nvSpPr>
            <p:cNvPr id="28" name="object 28"/>
            <p:cNvSpPr/>
            <p:nvPr/>
          </p:nvSpPr>
          <p:spPr>
            <a:xfrm>
              <a:off x="1590294" y="5694425"/>
              <a:ext cx="640080" cy="0"/>
            </a:xfrm>
            <a:custGeom>
              <a:avLst/>
              <a:gdLst/>
              <a:ahLst/>
              <a:cxnLst/>
              <a:rect l="l" t="t" r="r" b="b"/>
              <a:pathLst>
                <a:path w="640080">
                  <a:moveTo>
                    <a:pt x="0" y="0"/>
                  </a:moveTo>
                  <a:lnTo>
                    <a:pt x="320039" y="0"/>
                  </a:lnTo>
                  <a:lnTo>
                    <a:pt x="640080" y="0"/>
                  </a:lnTo>
                </a:path>
              </a:pathLst>
            </a:custGeom>
            <a:ln w="19812">
              <a:solidFill>
                <a:srgbClr val="000000"/>
              </a:solidFill>
            </a:ln>
          </p:spPr>
          <p:txBody>
            <a:bodyPr wrap="square" lIns="0" tIns="0" rIns="0" bIns="0" rtlCol="0"/>
            <a:lstStyle/>
            <a:p>
              <a:endParaRPr/>
            </a:p>
          </p:txBody>
        </p:sp>
        <p:sp>
          <p:nvSpPr>
            <p:cNvPr id="29" name="object 29"/>
            <p:cNvSpPr/>
            <p:nvPr/>
          </p:nvSpPr>
          <p:spPr>
            <a:xfrm>
              <a:off x="5562600" y="5664707"/>
              <a:ext cx="45720" cy="58419"/>
            </a:xfrm>
            <a:custGeom>
              <a:avLst/>
              <a:gdLst/>
              <a:ahLst/>
              <a:cxnLst/>
              <a:rect l="l" t="t" r="r" b="b"/>
              <a:pathLst>
                <a:path w="45720" h="58420">
                  <a:moveTo>
                    <a:pt x="22860" y="0"/>
                  </a:moveTo>
                  <a:lnTo>
                    <a:pt x="13983" y="2275"/>
                  </a:lnTo>
                  <a:lnTo>
                    <a:pt x="6715" y="8482"/>
                  </a:lnTo>
                  <a:lnTo>
                    <a:pt x="1803" y="17686"/>
                  </a:lnTo>
                  <a:lnTo>
                    <a:pt x="0" y="28955"/>
                  </a:lnTo>
                  <a:lnTo>
                    <a:pt x="1803" y="40225"/>
                  </a:lnTo>
                  <a:lnTo>
                    <a:pt x="6715" y="49429"/>
                  </a:lnTo>
                  <a:lnTo>
                    <a:pt x="13983" y="55636"/>
                  </a:lnTo>
                  <a:lnTo>
                    <a:pt x="22860" y="57911"/>
                  </a:lnTo>
                  <a:lnTo>
                    <a:pt x="31736" y="55636"/>
                  </a:lnTo>
                  <a:lnTo>
                    <a:pt x="39004" y="49429"/>
                  </a:lnTo>
                  <a:lnTo>
                    <a:pt x="43916" y="40225"/>
                  </a:lnTo>
                  <a:lnTo>
                    <a:pt x="45720" y="28955"/>
                  </a:lnTo>
                  <a:lnTo>
                    <a:pt x="43916" y="17686"/>
                  </a:lnTo>
                  <a:lnTo>
                    <a:pt x="39004" y="8482"/>
                  </a:lnTo>
                  <a:lnTo>
                    <a:pt x="31736" y="2275"/>
                  </a:lnTo>
                  <a:lnTo>
                    <a:pt x="22860" y="0"/>
                  </a:lnTo>
                  <a:close/>
                </a:path>
              </a:pathLst>
            </a:custGeom>
            <a:solidFill>
              <a:srgbClr val="000000"/>
            </a:solidFill>
          </p:spPr>
          <p:txBody>
            <a:bodyPr wrap="square" lIns="0" tIns="0" rIns="0" bIns="0" rtlCol="0"/>
            <a:lstStyle/>
            <a:p>
              <a:endParaRPr/>
            </a:p>
          </p:txBody>
        </p:sp>
        <p:sp>
          <p:nvSpPr>
            <p:cNvPr id="30" name="object 30"/>
            <p:cNvSpPr/>
            <p:nvPr/>
          </p:nvSpPr>
          <p:spPr>
            <a:xfrm>
              <a:off x="5562600" y="5664707"/>
              <a:ext cx="45720" cy="58419"/>
            </a:xfrm>
            <a:custGeom>
              <a:avLst/>
              <a:gdLst/>
              <a:ahLst/>
              <a:cxnLst/>
              <a:rect l="l" t="t" r="r" b="b"/>
              <a:pathLst>
                <a:path w="45720" h="58420">
                  <a:moveTo>
                    <a:pt x="0" y="28955"/>
                  </a:moveTo>
                  <a:lnTo>
                    <a:pt x="1803" y="17686"/>
                  </a:lnTo>
                  <a:lnTo>
                    <a:pt x="6715" y="8482"/>
                  </a:lnTo>
                  <a:lnTo>
                    <a:pt x="13983" y="2275"/>
                  </a:lnTo>
                  <a:lnTo>
                    <a:pt x="22860" y="0"/>
                  </a:lnTo>
                  <a:lnTo>
                    <a:pt x="31736" y="2275"/>
                  </a:lnTo>
                  <a:lnTo>
                    <a:pt x="39004" y="8482"/>
                  </a:lnTo>
                  <a:lnTo>
                    <a:pt x="43916" y="17686"/>
                  </a:lnTo>
                  <a:lnTo>
                    <a:pt x="45720" y="28955"/>
                  </a:lnTo>
                  <a:lnTo>
                    <a:pt x="43916" y="40225"/>
                  </a:lnTo>
                  <a:lnTo>
                    <a:pt x="39004" y="49429"/>
                  </a:lnTo>
                  <a:lnTo>
                    <a:pt x="31736" y="55636"/>
                  </a:lnTo>
                  <a:lnTo>
                    <a:pt x="22860" y="57911"/>
                  </a:lnTo>
                  <a:lnTo>
                    <a:pt x="13983" y="55636"/>
                  </a:lnTo>
                  <a:lnTo>
                    <a:pt x="6715" y="49429"/>
                  </a:lnTo>
                  <a:lnTo>
                    <a:pt x="1803" y="40225"/>
                  </a:lnTo>
                  <a:lnTo>
                    <a:pt x="0" y="28955"/>
                  </a:lnTo>
                  <a:close/>
                </a:path>
              </a:pathLst>
            </a:custGeom>
            <a:ln w="9144">
              <a:solidFill>
                <a:srgbClr val="000000"/>
              </a:solidFill>
            </a:ln>
          </p:spPr>
          <p:txBody>
            <a:bodyPr wrap="square" lIns="0" tIns="0" rIns="0" bIns="0" rtlCol="0"/>
            <a:lstStyle/>
            <a:p>
              <a:endParaRPr/>
            </a:p>
          </p:txBody>
        </p:sp>
        <p:sp>
          <p:nvSpPr>
            <p:cNvPr id="31" name="object 31"/>
            <p:cNvSpPr/>
            <p:nvPr/>
          </p:nvSpPr>
          <p:spPr>
            <a:xfrm>
              <a:off x="2253233" y="5723381"/>
              <a:ext cx="3333750" cy="228600"/>
            </a:xfrm>
            <a:custGeom>
              <a:avLst/>
              <a:gdLst/>
              <a:ahLst/>
              <a:cxnLst/>
              <a:rect l="l" t="t" r="r" b="b"/>
              <a:pathLst>
                <a:path w="3333750" h="228600">
                  <a:moveTo>
                    <a:pt x="0" y="0"/>
                  </a:moveTo>
                  <a:lnTo>
                    <a:pt x="0" y="228600"/>
                  </a:lnTo>
                  <a:lnTo>
                    <a:pt x="3333750" y="228600"/>
                  </a:lnTo>
                  <a:lnTo>
                    <a:pt x="3333750" y="0"/>
                  </a:lnTo>
                </a:path>
              </a:pathLst>
            </a:custGeom>
            <a:ln w="19812">
              <a:solidFill>
                <a:srgbClr val="000000"/>
              </a:solidFill>
            </a:ln>
          </p:spPr>
          <p:txBody>
            <a:bodyPr wrap="square" lIns="0" tIns="0" rIns="0" bIns="0" rtlCol="0"/>
            <a:lstStyle/>
            <a:p>
              <a:endParaRPr/>
            </a:p>
          </p:txBody>
        </p:sp>
        <p:sp>
          <p:nvSpPr>
            <p:cNvPr id="32" name="object 32"/>
            <p:cNvSpPr/>
            <p:nvPr/>
          </p:nvSpPr>
          <p:spPr>
            <a:xfrm>
              <a:off x="3647694" y="5164073"/>
              <a:ext cx="1939289" cy="502284"/>
            </a:xfrm>
            <a:custGeom>
              <a:avLst/>
              <a:gdLst/>
              <a:ahLst/>
              <a:cxnLst/>
              <a:rect l="l" t="t" r="r" b="b"/>
              <a:pathLst>
                <a:path w="1939289" h="502285">
                  <a:moveTo>
                    <a:pt x="0" y="0"/>
                  </a:moveTo>
                  <a:lnTo>
                    <a:pt x="1939289" y="0"/>
                  </a:lnTo>
                  <a:lnTo>
                    <a:pt x="1939289" y="501713"/>
                  </a:lnTo>
                </a:path>
              </a:pathLst>
            </a:custGeom>
            <a:ln w="19812">
              <a:solidFill>
                <a:srgbClr val="000000"/>
              </a:solidFill>
            </a:ln>
          </p:spPr>
          <p:txBody>
            <a:bodyPr wrap="square" lIns="0" tIns="0" rIns="0" bIns="0" rtlCol="0"/>
            <a:lstStyle/>
            <a:p>
              <a:endParaRPr/>
            </a:p>
          </p:txBody>
        </p:sp>
        <p:sp>
          <p:nvSpPr>
            <p:cNvPr id="33" name="object 33"/>
            <p:cNvSpPr/>
            <p:nvPr/>
          </p:nvSpPr>
          <p:spPr>
            <a:xfrm>
              <a:off x="1061466" y="5654801"/>
              <a:ext cx="7376795" cy="756285"/>
            </a:xfrm>
            <a:custGeom>
              <a:avLst/>
              <a:gdLst/>
              <a:ahLst/>
              <a:cxnLst/>
              <a:rect l="l" t="t" r="r" b="b"/>
              <a:pathLst>
                <a:path w="7376795" h="756285">
                  <a:moveTo>
                    <a:pt x="5035296" y="38100"/>
                  </a:moveTo>
                  <a:lnTo>
                    <a:pt x="5015484" y="28194"/>
                  </a:lnTo>
                  <a:lnTo>
                    <a:pt x="4959096" y="0"/>
                  </a:lnTo>
                  <a:lnTo>
                    <a:pt x="4959096" y="28194"/>
                  </a:lnTo>
                  <a:lnTo>
                    <a:pt x="4781550" y="28194"/>
                  </a:lnTo>
                  <a:lnTo>
                    <a:pt x="4781550" y="29222"/>
                  </a:lnTo>
                  <a:lnTo>
                    <a:pt x="4547616" y="29222"/>
                  </a:lnTo>
                  <a:lnTo>
                    <a:pt x="4547616" y="49034"/>
                  </a:lnTo>
                  <a:lnTo>
                    <a:pt x="4801362" y="49034"/>
                  </a:lnTo>
                  <a:lnTo>
                    <a:pt x="4801362" y="48006"/>
                  </a:lnTo>
                  <a:lnTo>
                    <a:pt x="4959096" y="48006"/>
                  </a:lnTo>
                  <a:lnTo>
                    <a:pt x="4959096" y="76200"/>
                  </a:lnTo>
                  <a:lnTo>
                    <a:pt x="5015484" y="48006"/>
                  </a:lnTo>
                  <a:lnTo>
                    <a:pt x="5035296" y="38100"/>
                  </a:lnTo>
                  <a:close/>
                </a:path>
                <a:path w="7376795" h="756285">
                  <a:moveTo>
                    <a:pt x="7376541" y="98298"/>
                  </a:moveTo>
                  <a:lnTo>
                    <a:pt x="7138035" y="98298"/>
                  </a:lnTo>
                  <a:lnTo>
                    <a:pt x="7138035" y="118110"/>
                  </a:lnTo>
                  <a:lnTo>
                    <a:pt x="7356729" y="118110"/>
                  </a:lnTo>
                  <a:lnTo>
                    <a:pt x="7356729" y="736485"/>
                  </a:lnTo>
                  <a:lnTo>
                    <a:pt x="48006" y="736485"/>
                  </a:lnTo>
                  <a:lnTo>
                    <a:pt x="48006" y="593979"/>
                  </a:lnTo>
                  <a:lnTo>
                    <a:pt x="76200" y="593979"/>
                  </a:lnTo>
                  <a:lnTo>
                    <a:pt x="69850" y="581279"/>
                  </a:lnTo>
                  <a:lnTo>
                    <a:pt x="38100" y="517779"/>
                  </a:lnTo>
                  <a:lnTo>
                    <a:pt x="0" y="593979"/>
                  </a:lnTo>
                  <a:lnTo>
                    <a:pt x="28194" y="593979"/>
                  </a:lnTo>
                  <a:lnTo>
                    <a:pt x="28194" y="756285"/>
                  </a:lnTo>
                  <a:lnTo>
                    <a:pt x="7376541" y="756285"/>
                  </a:lnTo>
                  <a:lnTo>
                    <a:pt x="7376541" y="746379"/>
                  </a:lnTo>
                  <a:lnTo>
                    <a:pt x="7376541" y="736485"/>
                  </a:lnTo>
                  <a:lnTo>
                    <a:pt x="7376541" y="118110"/>
                  </a:lnTo>
                  <a:lnTo>
                    <a:pt x="7376541" y="108204"/>
                  </a:lnTo>
                  <a:lnTo>
                    <a:pt x="7376541" y="98298"/>
                  </a:lnTo>
                  <a:close/>
                </a:path>
              </a:pathLst>
            </a:custGeom>
            <a:solidFill>
              <a:srgbClr val="000000"/>
            </a:solidFill>
          </p:spPr>
          <p:txBody>
            <a:bodyPr wrap="square" lIns="0" tIns="0" rIns="0" bIns="0" rtlCol="0"/>
            <a:lstStyle/>
            <a:p>
              <a:endParaRPr/>
            </a:p>
          </p:txBody>
        </p:sp>
      </p:grpSp>
      <p:sp>
        <p:nvSpPr>
          <p:cNvPr id="34" name="object 34"/>
          <p:cNvSpPr txBox="1"/>
          <p:nvPr/>
        </p:nvSpPr>
        <p:spPr>
          <a:xfrm>
            <a:off x="1810257" y="5492366"/>
            <a:ext cx="186055" cy="156845"/>
          </a:xfrm>
          <a:prstGeom prst="rect">
            <a:avLst/>
          </a:prstGeom>
        </p:spPr>
        <p:txBody>
          <a:bodyPr vert="horz" wrap="square" lIns="0" tIns="0" rIns="0" bIns="0" rtlCol="0">
            <a:spAutoFit/>
          </a:bodyPr>
          <a:lstStyle/>
          <a:p>
            <a:pPr>
              <a:lnSpc>
                <a:spcPts val="1220"/>
              </a:lnSpc>
            </a:pPr>
            <a:r>
              <a:rPr sz="1100" spc="-5" dirty="0">
                <a:latin typeface="Arial"/>
                <a:cs typeface="Arial"/>
              </a:rPr>
              <a:t>VA</a:t>
            </a:r>
            <a:endParaRPr sz="1100">
              <a:latin typeface="Arial"/>
              <a:cs typeface="Arial"/>
            </a:endParaRPr>
          </a:p>
        </p:txBody>
      </p:sp>
      <p:sp>
        <p:nvSpPr>
          <p:cNvPr id="35" name="object 35"/>
          <p:cNvSpPr txBox="1"/>
          <p:nvPr/>
        </p:nvSpPr>
        <p:spPr>
          <a:xfrm>
            <a:off x="2353817" y="4894834"/>
            <a:ext cx="31242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VPN</a:t>
            </a:r>
            <a:endParaRPr sz="1100">
              <a:latin typeface="Arial"/>
              <a:cs typeface="Arial"/>
            </a:endParaRPr>
          </a:p>
        </p:txBody>
      </p:sp>
      <p:sp>
        <p:nvSpPr>
          <p:cNvPr id="36" name="object 36"/>
          <p:cNvSpPr txBox="1"/>
          <p:nvPr/>
        </p:nvSpPr>
        <p:spPr>
          <a:xfrm>
            <a:off x="2277872" y="5758383"/>
            <a:ext cx="765810"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Arial"/>
                <a:cs typeface="Arial"/>
              </a:rPr>
              <a:t>Page</a:t>
            </a:r>
            <a:r>
              <a:rPr sz="1100" spc="-75" dirty="0">
                <a:latin typeface="Arial"/>
                <a:cs typeface="Arial"/>
              </a:rPr>
              <a:t> </a:t>
            </a:r>
            <a:r>
              <a:rPr sz="1100" dirty="0">
                <a:latin typeface="Arial"/>
                <a:cs typeface="Arial"/>
              </a:rPr>
              <a:t>Offset</a:t>
            </a:r>
            <a:endParaRPr sz="1100">
              <a:latin typeface="Arial"/>
              <a:cs typeface="Arial"/>
            </a:endParaRPr>
          </a:p>
        </p:txBody>
      </p:sp>
      <p:sp>
        <p:nvSpPr>
          <p:cNvPr id="37" name="object 37"/>
          <p:cNvSpPr txBox="1"/>
          <p:nvPr/>
        </p:nvSpPr>
        <p:spPr>
          <a:xfrm>
            <a:off x="5377434" y="4779390"/>
            <a:ext cx="398780"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PP</a:t>
            </a:r>
            <a:r>
              <a:rPr sz="1100" dirty="0">
                <a:latin typeface="Arial"/>
                <a:cs typeface="Arial"/>
              </a:rPr>
              <a:t>FN</a:t>
            </a:r>
            <a:endParaRPr sz="1100">
              <a:latin typeface="Arial"/>
              <a:cs typeface="Arial"/>
            </a:endParaRPr>
          </a:p>
        </p:txBody>
      </p:sp>
      <p:sp>
        <p:nvSpPr>
          <p:cNvPr id="38" name="object 38"/>
          <p:cNvSpPr txBox="1"/>
          <p:nvPr/>
        </p:nvSpPr>
        <p:spPr>
          <a:xfrm>
            <a:off x="5741289" y="5451144"/>
            <a:ext cx="211454"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PA</a:t>
            </a:r>
            <a:endParaRPr sz="1100">
              <a:latin typeface="Arial"/>
              <a:cs typeface="Arial"/>
            </a:endParaRPr>
          </a:p>
        </p:txBody>
      </p:sp>
      <p:sp>
        <p:nvSpPr>
          <p:cNvPr id="39" name="object 39"/>
          <p:cNvSpPr txBox="1"/>
          <p:nvPr/>
        </p:nvSpPr>
        <p:spPr>
          <a:xfrm>
            <a:off x="7971535" y="6189370"/>
            <a:ext cx="298450"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Arial"/>
                <a:cs typeface="Arial"/>
              </a:rPr>
              <a:t>d</a:t>
            </a:r>
            <a:r>
              <a:rPr sz="1100" spc="-5" dirty="0">
                <a:latin typeface="Arial"/>
                <a:cs typeface="Arial"/>
              </a:rPr>
              <a:t>a</a:t>
            </a:r>
            <a:r>
              <a:rPr sz="1100" dirty="0">
                <a:latin typeface="Arial"/>
                <a:cs typeface="Arial"/>
              </a:rPr>
              <a:t>ta</a:t>
            </a:r>
            <a:endParaRPr sz="1100">
              <a:latin typeface="Arial"/>
              <a:cs typeface="Arial"/>
            </a:endParaRPr>
          </a:p>
        </p:txBody>
      </p:sp>
      <p:sp>
        <p:nvSpPr>
          <p:cNvPr id="40" name="object 40"/>
          <p:cNvSpPr txBox="1"/>
          <p:nvPr/>
        </p:nvSpPr>
        <p:spPr>
          <a:xfrm>
            <a:off x="6286246" y="5157597"/>
            <a:ext cx="382905" cy="193675"/>
          </a:xfrm>
          <a:prstGeom prst="rect">
            <a:avLst/>
          </a:prstGeom>
        </p:spPr>
        <p:txBody>
          <a:bodyPr vert="horz" wrap="square" lIns="0" tIns="12700" rIns="0" bIns="0" rtlCol="0">
            <a:spAutoFit/>
          </a:bodyPr>
          <a:lstStyle/>
          <a:p>
            <a:pPr marL="12700">
              <a:lnSpc>
                <a:spcPct val="100000"/>
              </a:lnSpc>
              <a:spcBef>
                <a:spcPts val="100"/>
              </a:spcBef>
            </a:pPr>
            <a:r>
              <a:rPr sz="1100" b="1" dirty="0">
                <a:latin typeface="Arial"/>
                <a:cs typeface="Arial"/>
              </a:rPr>
              <a:t>10</a:t>
            </a:r>
            <a:r>
              <a:rPr sz="1100" b="1" spc="-10" dirty="0">
                <a:latin typeface="Arial"/>
                <a:cs typeface="Arial"/>
              </a:rPr>
              <a:t> </a:t>
            </a:r>
            <a:r>
              <a:rPr sz="1100" b="1" dirty="0">
                <a:latin typeface="Arial"/>
                <a:cs typeface="Arial"/>
              </a:rPr>
              <a:t>ns</a:t>
            </a:r>
            <a:endParaRPr sz="1100">
              <a:latin typeface="Arial"/>
              <a:cs typeface="Arial"/>
            </a:endParaRPr>
          </a:p>
        </p:txBody>
      </p:sp>
      <p:grpSp>
        <p:nvGrpSpPr>
          <p:cNvPr id="41" name="object 41"/>
          <p:cNvGrpSpPr/>
          <p:nvPr/>
        </p:nvGrpSpPr>
        <p:grpSpPr>
          <a:xfrm>
            <a:off x="3925633" y="4084192"/>
            <a:ext cx="4278630" cy="1711960"/>
            <a:chOff x="3925633" y="4084192"/>
            <a:chExt cx="4278630" cy="1711960"/>
          </a:xfrm>
        </p:grpSpPr>
        <p:sp>
          <p:nvSpPr>
            <p:cNvPr id="42" name="object 42"/>
            <p:cNvSpPr/>
            <p:nvPr/>
          </p:nvSpPr>
          <p:spPr>
            <a:xfrm>
              <a:off x="7239761" y="4780025"/>
              <a:ext cx="737870" cy="573405"/>
            </a:xfrm>
            <a:custGeom>
              <a:avLst/>
              <a:gdLst/>
              <a:ahLst/>
              <a:cxnLst/>
              <a:rect l="l" t="t" r="r" b="b"/>
              <a:pathLst>
                <a:path w="737870" h="573404">
                  <a:moveTo>
                    <a:pt x="0" y="573024"/>
                  </a:moveTo>
                  <a:lnTo>
                    <a:pt x="737616" y="573024"/>
                  </a:lnTo>
                  <a:lnTo>
                    <a:pt x="737616" y="0"/>
                  </a:lnTo>
                  <a:lnTo>
                    <a:pt x="0" y="0"/>
                  </a:lnTo>
                  <a:lnTo>
                    <a:pt x="0" y="573024"/>
                  </a:lnTo>
                  <a:close/>
                </a:path>
              </a:pathLst>
            </a:custGeom>
            <a:ln w="28956">
              <a:solidFill>
                <a:srgbClr val="000000"/>
              </a:solidFill>
            </a:ln>
          </p:spPr>
          <p:txBody>
            <a:bodyPr wrap="square" lIns="0" tIns="0" rIns="0" bIns="0" rtlCol="0"/>
            <a:lstStyle/>
            <a:p>
              <a:endParaRPr/>
            </a:p>
          </p:txBody>
        </p:sp>
        <p:sp>
          <p:nvSpPr>
            <p:cNvPr id="43" name="object 43"/>
            <p:cNvSpPr/>
            <p:nvPr/>
          </p:nvSpPr>
          <p:spPr>
            <a:xfrm>
              <a:off x="8153400" y="5733288"/>
              <a:ext cx="45720" cy="58419"/>
            </a:xfrm>
            <a:custGeom>
              <a:avLst/>
              <a:gdLst/>
              <a:ahLst/>
              <a:cxnLst/>
              <a:rect l="l" t="t" r="r" b="b"/>
              <a:pathLst>
                <a:path w="45720" h="58420">
                  <a:moveTo>
                    <a:pt x="22859" y="0"/>
                  </a:moveTo>
                  <a:lnTo>
                    <a:pt x="13983" y="2275"/>
                  </a:lnTo>
                  <a:lnTo>
                    <a:pt x="6715" y="8482"/>
                  </a:lnTo>
                  <a:lnTo>
                    <a:pt x="1803" y="17686"/>
                  </a:lnTo>
                  <a:lnTo>
                    <a:pt x="0" y="28956"/>
                  </a:lnTo>
                  <a:lnTo>
                    <a:pt x="1803" y="40225"/>
                  </a:lnTo>
                  <a:lnTo>
                    <a:pt x="6715" y="49429"/>
                  </a:lnTo>
                  <a:lnTo>
                    <a:pt x="13983" y="55636"/>
                  </a:lnTo>
                  <a:lnTo>
                    <a:pt x="22859" y="57912"/>
                  </a:lnTo>
                  <a:lnTo>
                    <a:pt x="31736" y="55636"/>
                  </a:lnTo>
                  <a:lnTo>
                    <a:pt x="39004" y="49429"/>
                  </a:lnTo>
                  <a:lnTo>
                    <a:pt x="43916" y="40225"/>
                  </a:lnTo>
                  <a:lnTo>
                    <a:pt x="45720" y="28956"/>
                  </a:lnTo>
                  <a:lnTo>
                    <a:pt x="43916" y="17686"/>
                  </a:lnTo>
                  <a:lnTo>
                    <a:pt x="39004" y="8482"/>
                  </a:lnTo>
                  <a:lnTo>
                    <a:pt x="31736" y="2275"/>
                  </a:lnTo>
                  <a:lnTo>
                    <a:pt x="22859" y="0"/>
                  </a:lnTo>
                  <a:close/>
                </a:path>
              </a:pathLst>
            </a:custGeom>
            <a:solidFill>
              <a:srgbClr val="000000"/>
            </a:solidFill>
          </p:spPr>
          <p:txBody>
            <a:bodyPr wrap="square" lIns="0" tIns="0" rIns="0" bIns="0" rtlCol="0"/>
            <a:lstStyle/>
            <a:p>
              <a:endParaRPr/>
            </a:p>
          </p:txBody>
        </p:sp>
        <p:sp>
          <p:nvSpPr>
            <p:cNvPr id="44" name="object 44"/>
            <p:cNvSpPr/>
            <p:nvPr/>
          </p:nvSpPr>
          <p:spPr>
            <a:xfrm>
              <a:off x="8153400" y="5733288"/>
              <a:ext cx="45720" cy="58419"/>
            </a:xfrm>
            <a:custGeom>
              <a:avLst/>
              <a:gdLst/>
              <a:ahLst/>
              <a:cxnLst/>
              <a:rect l="l" t="t" r="r" b="b"/>
              <a:pathLst>
                <a:path w="45720" h="58420">
                  <a:moveTo>
                    <a:pt x="0" y="28956"/>
                  </a:moveTo>
                  <a:lnTo>
                    <a:pt x="1803" y="17686"/>
                  </a:lnTo>
                  <a:lnTo>
                    <a:pt x="6715" y="8482"/>
                  </a:lnTo>
                  <a:lnTo>
                    <a:pt x="13983" y="2275"/>
                  </a:lnTo>
                  <a:lnTo>
                    <a:pt x="22859" y="0"/>
                  </a:lnTo>
                  <a:lnTo>
                    <a:pt x="31736" y="2275"/>
                  </a:lnTo>
                  <a:lnTo>
                    <a:pt x="39004" y="8482"/>
                  </a:lnTo>
                  <a:lnTo>
                    <a:pt x="43916" y="17686"/>
                  </a:lnTo>
                  <a:lnTo>
                    <a:pt x="45720" y="28956"/>
                  </a:lnTo>
                  <a:lnTo>
                    <a:pt x="43916" y="40225"/>
                  </a:lnTo>
                  <a:lnTo>
                    <a:pt x="39004" y="49429"/>
                  </a:lnTo>
                  <a:lnTo>
                    <a:pt x="31736" y="55636"/>
                  </a:lnTo>
                  <a:lnTo>
                    <a:pt x="22859" y="57912"/>
                  </a:lnTo>
                  <a:lnTo>
                    <a:pt x="13983" y="55636"/>
                  </a:lnTo>
                  <a:lnTo>
                    <a:pt x="6715" y="49429"/>
                  </a:lnTo>
                  <a:lnTo>
                    <a:pt x="1803" y="40225"/>
                  </a:lnTo>
                  <a:lnTo>
                    <a:pt x="0" y="28956"/>
                  </a:lnTo>
                  <a:close/>
                </a:path>
              </a:pathLst>
            </a:custGeom>
            <a:ln w="9144">
              <a:solidFill>
                <a:srgbClr val="000000"/>
              </a:solidFill>
            </a:ln>
          </p:spPr>
          <p:txBody>
            <a:bodyPr wrap="square" lIns="0" tIns="0" rIns="0" bIns="0" rtlCol="0"/>
            <a:lstStyle/>
            <a:p>
              <a:endParaRPr/>
            </a:p>
          </p:txBody>
        </p:sp>
        <p:sp>
          <p:nvSpPr>
            <p:cNvPr id="45" name="object 45"/>
            <p:cNvSpPr/>
            <p:nvPr/>
          </p:nvSpPr>
          <p:spPr>
            <a:xfrm>
              <a:off x="4117086" y="4098797"/>
              <a:ext cx="1066800" cy="434340"/>
            </a:xfrm>
            <a:custGeom>
              <a:avLst/>
              <a:gdLst/>
              <a:ahLst/>
              <a:cxnLst/>
              <a:rect l="l" t="t" r="r" b="b"/>
              <a:pathLst>
                <a:path w="1066800" h="434339">
                  <a:moveTo>
                    <a:pt x="0" y="434339"/>
                  </a:moveTo>
                  <a:lnTo>
                    <a:pt x="1066800" y="434339"/>
                  </a:lnTo>
                  <a:lnTo>
                    <a:pt x="1066800" y="0"/>
                  </a:lnTo>
                  <a:lnTo>
                    <a:pt x="0" y="0"/>
                  </a:lnTo>
                  <a:lnTo>
                    <a:pt x="0" y="434339"/>
                  </a:lnTo>
                  <a:close/>
                </a:path>
              </a:pathLst>
            </a:custGeom>
            <a:ln w="28956">
              <a:solidFill>
                <a:srgbClr val="000000"/>
              </a:solidFill>
            </a:ln>
          </p:spPr>
          <p:txBody>
            <a:bodyPr wrap="square" lIns="0" tIns="0" rIns="0" bIns="0" rtlCol="0"/>
            <a:lstStyle/>
            <a:p>
              <a:endParaRPr/>
            </a:p>
          </p:txBody>
        </p:sp>
        <p:sp>
          <p:nvSpPr>
            <p:cNvPr id="46" name="object 46"/>
            <p:cNvSpPr/>
            <p:nvPr/>
          </p:nvSpPr>
          <p:spPr>
            <a:xfrm>
              <a:off x="3930396" y="5123687"/>
              <a:ext cx="45720" cy="58419"/>
            </a:xfrm>
            <a:custGeom>
              <a:avLst/>
              <a:gdLst/>
              <a:ahLst/>
              <a:cxnLst/>
              <a:rect l="l" t="t" r="r" b="b"/>
              <a:pathLst>
                <a:path w="45720" h="58420">
                  <a:moveTo>
                    <a:pt x="22859" y="0"/>
                  </a:moveTo>
                  <a:lnTo>
                    <a:pt x="13983" y="2274"/>
                  </a:lnTo>
                  <a:lnTo>
                    <a:pt x="6715" y="8477"/>
                  </a:lnTo>
                  <a:lnTo>
                    <a:pt x="1803" y="17680"/>
                  </a:lnTo>
                  <a:lnTo>
                    <a:pt x="0" y="28956"/>
                  </a:lnTo>
                  <a:lnTo>
                    <a:pt x="1803" y="40231"/>
                  </a:lnTo>
                  <a:lnTo>
                    <a:pt x="6715" y="49434"/>
                  </a:lnTo>
                  <a:lnTo>
                    <a:pt x="13983" y="55637"/>
                  </a:lnTo>
                  <a:lnTo>
                    <a:pt x="22859" y="57912"/>
                  </a:lnTo>
                  <a:lnTo>
                    <a:pt x="31736" y="55637"/>
                  </a:lnTo>
                  <a:lnTo>
                    <a:pt x="39004" y="49434"/>
                  </a:lnTo>
                  <a:lnTo>
                    <a:pt x="43916" y="40231"/>
                  </a:lnTo>
                  <a:lnTo>
                    <a:pt x="45719" y="28956"/>
                  </a:lnTo>
                  <a:lnTo>
                    <a:pt x="43916" y="17680"/>
                  </a:lnTo>
                  <a:lnTo>
                    <a:pt x="39004" y="8477"/>
                  </a:lnTo>
                  <a:lnTo>
                    <a:pt x="31736" y="2274"/>
                  </a:lnTo>
                  <a:lnTo>
                    <a:pt x="22859" y="0"/>
                  </a:lnTo>
                  <a:close/>
                </a:path>
              </a:pathLst>
            </a:custGeom>
            <a:solidFill>
              <a:srgbClr val="000000"/>
            </a:solidFill>
          </p:spPr>
          <p:txBody>
            <a:bodyPr wrap="square" lIns="0" tIns="0" rIns="0" bIns="0" rtlCol="0"/>
            <a:lstStyle/>
            <a:p>
              <a:endParaRPr/>
            </a:p>
          </p:txBody>
        </p:sp>
        <p:sp>
          <p:nvSpPr>
            <p:cNvPr id="47" name="object 47"/>
            <p:cNvSpPr/>
            <p:nvPr/>
          </p:nvSpPr>
          <p:spPr>
            <a:xfrm>
              <a:off x="3930396" y="5123687"/>
              <a:ext cx="45720" cy="58419"/>
            </a:xfrm>
            <a:custGeom>
              <a:avLst/>
              <a:gdLst/>
              <a:ahLst/>
              <a:cxnLst/>
              <a:rect l="l" t="t" r="r" b="b"/>
              <a:pathLst>
                <a:path w="45720" h="58420">
                  <a:moveTo>
                    <a:pt x="0" y="28956"/>
                  </a:moveTo>
                  <a:lnTo>
                    <a:pt x="1803" y="17680"/>
                  </a:lnTo>
                  <a:lnTo>
                    <a:pt x="6715" y="8477"/>
                  </a:lnTo>
                  <a:lnTo>
                    <a:pt x="13983" y="2274"/>
                  </a:lnTo>
                  <a:lnTo>
                    <a:pt x="22859" y="0"/>
                  </a:lnTo>
                  <a:lnTo>
                    <a:pt x="31736" y="2274"/>
                  </a:lnTo>
                  <a:lnTo>
                    <a:pt x="39004" y="8477"/>
                  </a:lnTo>
                  <a:lnTo>
                    <a:pt x="43916" y="17680"/>
                  </a:lnTo>
                  <a:lnTo>
                    <a:pt x="45719" y="28956"/>
                  </a:lnTo>
                  <a:lnTo>
                    <a:pt x="43916" y="40231"/>
                  </a:lnTo>
                  <a:lnTo>
                    <a:pt x="39004" y="49434"/>
                  </a:lnTo>
                  <a:lnTo>
                    <a:pt x="31736" y="55637"/>
                  </a:lnTo>
                  <a:lnTo>
                    <a:pt x="22859" y="57912"/>
                  </a:lnTo>
                  <a:lnTo>
                    <a:pt x="13983" y="55637"/>
                  </a:lnTo>
                  <a:lnTo>
                    <a:pt x="6715" y="49434"/>
                  </a:lnTo>
                  <a:lnTo>
                    <a:pt x="1803" y="40231"/>
                  </a:lnTo>
                  <a:lnTo>
                    <a:pt x="0" y="28956"/>
                  </a:lnTo>
                  <a:close/>
                </a:path>
              </a:pathLst>
            </a:custGeom>
            <a:ln w="9144">
              <a:solidFill>
                <a:srgbClr val="000000"/>
              </a:solidFill>
            </a:ln>
          </p:spPr>
          <p:txBody>
            <a:bodyPr wrap="square" lIns="0" tIns="0" rIns="0" bIns="0" rtlCol="0"/>
            <a:lstStyle/>
            <a:p>
              <a:endParaRPr/>
            </a:p>
          </p:txBody>
        </p:sp>
        <p:sp>
          <p:nvSpPr>
            <p:cNvPr id="48" name="object 48"/>
            <p:cNvSpPr/>
            <p:nvPr/>
          </p:nvSpPr>
          <p:spPr>
            <a:xfrm>
              <a:off x="3944112" y="4278629"/>
              <a:ext cx="1359535" cy="902969"/>
            </a:xfrm>
            <a:custGeom>
              <a:avLst/>
              <a:gdLst/>
              <a:ahLst/>
              <a:cxnLst/>
              <a:rect l="l" t="t" r="r" b="b"/>
              <a:pathLst>
                <a:path w="1359535" h="902970">
                  <a:moveTo>
                    <a:pt x="172212" y="38100"/>
                  </a:moveTo>
                  <a:lnTo>
                    <a:pt x="152400" y="28194"/>
                  </a:lnTo>
                  <a:lnTo>
                    <a:pt x="96012" y="0"/>
                  </a:lnTo>
                  <a:lnTo>
                    <a:pt x="96012" y="28194"/>
                  </a:lnTo>
                  <a:lnTo>
                    <a:pt x="0" y="28194"/>
                  </a:lnTo>
                  <a:lnTo>
                    <a:pt x="0" y="846582"/>
                  </a:lnTo>
                  <a:lnTo>
                    <a:pt x="19812" y="846582"/>
                  </a:lnTo>
                  <a:lnTo>
                    <a:pt x="19812" y="48006"/>
                  </a:lnTo>
                  <a:lnTo>
                    <a:pt x="96012" y="48006"/>
                  </a:lnTo>
                  <a:lnTo>
                    <a:pt x="96012" y="76200"/>
                  </a:lnTo>
                  <a:lnTo>
                    <a:pt x="152400" y="48006"/>
                  </a:lnTo>
                  <a:lnTo>
                    <a:pt x="172212" y="38100"/>
                  </a:lnTo>
                  <a:close/>
                </a:path>
                <a:path w="1359535" h="902970">
                  <a:moveTo>
                    <a:pt x="1359408" y="874014"/>
                  </a:moveTo>
                  <a:lnTo>
                    <a:pt x="1357591" y="862749"/>
                  </a:lnTo>
                  <a:lnTo>
                    <a:pt x="1352689" y="853541"/>
                  </a:lnTo>
                  <a:lnTo>
                    <a:pt x="1345412" y="847344"/>
                  </a:lnTo>
                  <a:lnTo>
                    <a:pt x="1336548" y="845058"/>
                  </a:lnTo>
                  <a:lnTo>
                    <a:pt x="1327670" y="847344"/>
                  </a:lnTo>
                  <a:lnTo>
                    <a:pt x="1320393" y="853541"/>
                  </a:lnTo>
                  <a:lnTo>
                    <a:pt x="1315491" y="862749"/>
                  </a:lnTo>
                  <a:lnTo>
                    <a:pt x="1313688" y="874014"/>
                  </a:lnTo>
                  <a:lnTo>
                    <a:pt x="1315491" y="885291"/>
                  </a:lnTo>
                  <a:lnTo>
                    <a:pt x="1320393" y="894499"/>
                  </a:lnTo>
                  <a:lnTo>
                    <a:pt x="1327670" y="900696"/>
                  </a:lnTo>
                  <a:lnTo>
                    <a:pt x="1336548" y="902970"/>
                  </a:lnTo>
                  <a:lnTo>
                    <a:pt x="1345412" y="900696"/>
                  </a:lnTo>
                  <a:lnTo>
                    <a:pt x="1352689" y="894499"/>
                  </a:lnTo>
                  <a:lnTo>
                    <a:pt x="1357591" y="885291"/>
                  </a:lnTo>
                  <a:lnTo>
                    <a:pt x="1359408" y="874014"/>
                  </a:lnTo>
                  <a:close/>
                </a:path>
              </a:pathLst>
            </a:custGeom>
            <a:solidFill>
              <a:srgbClr val="000000"/>
            </a:solidFill>
          </p:spPr>
          <p:txBody>
            <a:bodyPr wrap="square" lIns="0" tIns="0" rIns="0" bIns="0" rtlCol="0"/>
            <a:lstStyle/>
            <a:p>
              <a:endParaRPr/>
            </a:p>
          </p:txBody>
        </p:sp>
        <p:sp>
          <p:nvSpPr>
            <p:cNvPr id="49" name="object 49"/>
            <p:cNvSpPr/>
            <p:nvPr/>
          </p:nvSpPr>
          <p:spPr>
            <a:xfrm>
              <a:off x="5257800" y="5123687"/>
              <a:ext cx="45720" cy="58419"/>
            </a:xfrm>
            <a:custGeom>
              <a:avLst/>
              <a:gdLst/>
              <a:ahLst/>
              <a:cxnLst/>
              <a:rect l="l" t="t" r="r" b="b"/>
              <a:pathLst>
                <a:path w="45720" h="58420">
                  <a:moveTo>
                    <a:pt x="0" y="28956"/>
                  </a:moveTo>
                  <a:lnTo>
                    <a:pt x="1803" y="17680"/>
                  </a:lnTo>
                  <a:lnTo>
                    <a:pt x="6715" y="8477"/>
                  </a:lnTo>
                  <a:lnTo>
                    <a:pt x="13983" y="2274"/>
                  </a:lnTo>
                  <a:lnTo>
                    <a:pt x="22860" y="0"/>
                  </a:lnTo>
                  <a:lnTo>
                    <a:pt x="31736" y="2274"/>
                  </a:lnTo>
                  <a:lnTo>
                    <a:pt x="39004" y="8477"/>
                  </a:lnTo>
                  <a:lnTo>
                    <a:pt x="43916" y="17680"/>
                  </a:lnTo>
                  <a:lnTo>
                    <a:pt x="45720" y="28956"/>
                  </a:lnTo>
                  <a:lnTo>
                    <a:pt x="43916" y="40231"/>
                  </a:lnTo>
                  <a:lnTo>
                    <a:pt x="39004" y="49434"/>
                  </a:lnTo>
                  <a:lnTo>
                    <a:pt x="31736" y="55637"/>
                  </a:lnTo>
                  <a:lnTo>
                    <a:pt x="22860" y="57912"/>
                  </a:lnTo>
                  <a:lnTo>
                    <a:pt x="13983" y="55637"/>
                  </a:lnTo>
                  <a:lnTo>
                    <a:pt x="6715" y="49434"/>
                  </a:lnTo>
                  <a:lnTo>
                    <a:pt x="1803" y="40231"/>
                  </a:lnTo>
                  <a:lnTo>
                    <a:pt x="0" y="28956"/>
                  </a:lnTo>
                  <a:close/>
                </a:path>
              </a:pathLst>
            </a:custGeom>
            <a:ln w="9144">
              <a:solidFill>
                <a:srgbClr val="000000"/>
              </a:solidFill>
            </a:ln>
          </p:spPr>
          <p:txBody>
            <a:bodyPr wrap="square" lIns="0" tIns="0" rIns="0" bIns="0" rtlCol="0"/>
            <a:lstStyle/>
            <a:p>
              <a:endParaRPr/>
            </a:p>
          </p:txBody>
        </p:sp>
        <p:sp>
          <p:nvSpPr>
            <p:cNvPr id="50" name="object 50"/>
            <p:cNvSpPr/>
            <p:nvPr/>
          </p:nvSpPr>
          <p:spPr>
            <a:xfrm>
              <a:off x="5183886" y="4316729"/>
              <a:ext cx="98425" cy="808990"/>
            </a:xfrm>
            <a:custGeom>
              <a:avLst/>
              <a:gdLst/>
              <a:ahLst/>
              <a:cxnLst/>
              <a:rect l="l" t="t" r="r" b="b"/>
              <a:pathLst>
                <a:path w="98425" h="808989">
                  <a:moveTo>
                    <a:pt x="0" y="0"/>
                  </a:moveTo>
                  <a:lnTo>
                    <a:pt x="98171" y="0"/>
                  </a:lnTo>
                  <a:lnTo>
                    <a:pt x="98171" y="808482"/>
                  </a:lnTo>
                </a:path>
              </a:pathLst>
            </a:custGeom>
            <a:ln w="19812">
              <a:solidFill>
                <a:srgbClr val="000000"/>
              </a:solidFill>
            </a:ln>
          </p:spPr>
          <p:txBody>
            <a:bodyPr wrap="square" lIns="0" tIns="0" rIns="0" bIns="0" rtlCol="0"/>
            <a:lstStyle/>
            <a:p>
              <a:endParaRPr/>
            </a:p>
          </p:txBody>
        </p:sp>
        <p:sp>
          <p:nvSpPr>
            <p:cNvPr id="51" name="object 51"/>
            <p:cNvSpPr/>
            <p:nvPr/>
          </p:nvSpPr>
          <p:spPr>
            <a:xfrm>
              <a:off x="7039356" y="5028437"/>
              <a:ext cx="200660" cy="707390"/>
            </a:xfrm>
            <a:custGeom>
              <a:avLst/>
              <a:gdLst/>
              <a:ahLst/>
              <a:cxnLst/>
              <a:rect l="l" t="t" r="r" b="b"/>
              <a:pathLst>
                <a:path w="200659" h="707389">
                  <a:moveTo>
                    <a:pt x="124205" y="28193"/>
                  </a:moveTo>
                  <a:lnTo>
                    <a:pt x="0" y="28193"/>
                  </a:lnTo>
                  <a:lnTo>
                    <a:pt x="0" y="706780"/>
                  </a:lnTo>
                  <a:lnTo>
                    <a:pt x="19812" y="706780"/>
                  </a:lnTo>
                  <a:lnTo>
                    <a:pt x="19812" y="48006"/>
                  </a:lnTo>
                  <a:lnTo>
                    <a:pt x="9905" y="48006"/>
                  </a:lnTo>
                  <a:lnTo>
                    <a:pt x="19812" y="38100"/>
                  </a:lnTo>
                  <a:lnTo>
                    <a:pt x="124205" y="38100"/>
                  </a:lnTo>
                  <a:lnTo>
                    <a:pt x="124205" y="28193"/>
                  </a:lnTo>
                  <a:close/>
                </a:path>
                <a:path w="200659" h="707389">
                  <a:moveTo>
                    <a:pt x="124205" y="0"/>
                  </a:moveTo>
                  <a:lnTo>
                    <a:pt x="124205" y="76200"/>
                  </a:lnTo>
                  <a:lnTo>
                    <a:pt x="180594" y="48006"/>
                  </a:lnTo>
                  <a:lnTo>
                    <a:pt x="136905" y="48006"/>
                  </a:lnTo>
                  <a:lnTo>
                    <a:pt x="136905" y="28193"/>
                  </a:lnTo>
                  <a:lnTo>
                    <a:pt x="180594" y="28193"/>
                  </a:lnTo>
                  <a:lnTo>
                    <a:pt x="124205" y="0"/>
                  </a:lnTo>
                  <a:close/>
                </a:path>
                <a:path w="200659" h="707389">
                  <a:moveTo>
                    <a:pt x="19812" y="38100"/>
                  </a:moveTo>
                  <a:lnTo>
                    <a:pt x="9905" y="48006"/>
                  </a:lnTo>
                  <a:lnTo>
                    <a:pt x="19812" y="48006"/>
                  </a:lnTo>
                  <a:lnTo>
                    <a:pt x="19812" y="38100"/>
                  </a:lnTo>
                  <a:close/>
                </a:path>
                <a:path w="200659" h="707389">
                  <a:moveTo>
                    <a:pt x="124205" y="38100"/>
                  </a:moveTo>
                  <a:lnTo>
                    <a:pt x="19812" y="38100"/>
                  </a:lnTo>
                  <a:lnTo>
                    <a:pt x="19812" y="48006"/>
                  </a:lnTo>
                  <a:lnTo>
                    <a:pt x="124205" y="48006"/>
                  </a:lnTo>
                  <a:lnTo>
                    <a:pt x="124205" y="38100"/>
                  </a:lnTo>
                  <a:close/>
                </a:path>
                <a:path w="200659" h="707389">
                  <a:moveTo>
                    <a:pt x="180594" y="28193"/>
                  </a:moveTo>
                  <a:lnTo>
                    <a:pt x="136905" y="28193"/>
                  </a:lnTo>
                  <a:lnTo>
                    <a:pt x="136905" y="48006"/>
                  </a:lnTo>
                  <a:lnTo>
                    <a:pt x="180594" y="48006"/>
                  </a:lnTo>
                  <a:lnTo>
                    <a:pt x="200405" y="38100"/>
                  </a:lnTo>
                  <a:lnTo>
                    <a:pt x="180594" y="28193"/>
                  </a:lnTo>
                  <a:close/>
                </a:path>
              </a:pathLst>
            </a:custGeom>
            <a:solidFill>
              <a:srgbClr val="000000"/>
            </a:solidFill>
          </p:spPr>
          <p:txBody>
            <a:bodyPr wrap="square" lIns="0" tIns="0" rIns="0" bIns="0" rtlCol="0"/>
            <a:lstStyle/>
            <a:p>
              <a:endParaRPr/>
            </a:p>
          </p:txBody>
        </p:sp>
        <p:sp>
          <p:nvSpPr>
            <p:cNvPr id="52" name="object 52"/>
            <p:cNvSpPr/>
            <p:nvPr/>
          </p:nvSpPr>
          <p:spPr>
            <a:xfrm>
              <a:off x="7977378" y="5066537"/>
              <a:ext cx="200660" cy="669290"/>
            </a:xfrm>
            <a:custGeom>
              <a:avLst/>
              <a:gdLst/>
              <a:ahLst/>
              <a:cxnLst/>
              <a:rect l="l" t="t" r="r" b="b"/>
              <a:pathLst>
                <a:path w="200659" h="669289">
                  <a:moveTo>
                    <a:pt x="0" y="0"/>
                  </a:moveTo>
                  <a:lnTo>
                    <a:pt x="200278" y="0"/>
                  </a:lnTo>
                  <a:lnTo>
                    <a:pt x="200278" y="668680"/>
                  </a:lnTo>
                </a:path>
              </a:pathLst>
            </a:custGeom>
            <a:ln w="19811">
              <a:solidFill>
                <a:srgbClr val="000000"/>
              </a:solidFill>
            </a:ln>
          </p:spPr>
          <p:txBody>
            <a:bodyPr wrap="square" lIns="0" tIns="0" rIns="0" bIns="0" rtlCol="0"/>
            <a:lstStyle/>
            <a:p>
              <a:endParaRPr/>
            </a:p>
          </p:txBody>
        </p:sp>
        <p:pic>
          <p:nvPicPr>
            <p:cNvPr id="53" name="object 53"/>
            <p:cNvPicPr/>
            <p:nvPr/>
          </p:nvPicPr>
          <p:blipFill>
            <a:blip r:embed="rId2" cstate="print"/>
            <a:stretch>
              <a:fillRect/>
            </a:stretch>
          </p:blipFill>
          <p:spPr>
            <a:xfrm>
              <a:off x="6848856" y="5682995"/>
              <a:ext cx="227075" cy="112775"/>
            </a:xfrm>
            <a:prstGeom prst="rect">
              <a:avLst/>
            </a:prstGeom>
          </p:spPr>
        </p:pic>
        <p:sp>
          <p:nvSpPr>
            <p:cNvPr id="54" name="object 54"/>
            <p:cNvSpPr/>
            <p:nvPr/>
          </p:nvSpPr>
          <p:spPr>
            <a:xfrm>
              <a:off x="7072122" y="5763005"/>
              <a:ext cx="1082040" cy="12700"/>
            </a:xfrm>
            <a:custGeom>
              <a:avLst/>
              <a:gdLst/>
              <a:ahLst/>
              <a:cxnLst/>
              <a:rect l="l" t="t" r="r" b="b"/>
              <a:pathLst>
                <a:path w="1082040" h="12700">
                  <a:moveTo>
                    <a:pt x="0" y="0"/>
                  </a:moveTo>
                  <a:lnTo>
                    <a:pt x="541020" y="0"/>
                  </a:lnTo>
                  <a:lnTo>
                    <a:pt x="541020" y="12700"/>
                  </a:lnTo>
                  <a:lnTo>
                    <a:pt x="1082039" y="12700"/>
                  </a:lnTo>
                </a:path>
              </a:pathLst>
            </a:custGeom>
            <a:ln w="19812">
              <a:solidFill>
                <a:srgbClr val="000000"/>
              </a:solidFill>
            </a:ln>
          </p:spPr>
          <p:txBody>
            <a:bodyPr wrap="square" lIns="0" tIns="0" rIns="0" bIns="0" rtlCol="0"/>
            <a:lstStyle/>
            <a:p>
              <a:endParaRPr/>
            </a:p>
          </p:txBody>
        </p:sp>
      </p:grpSp>
      <p:sp>
        <p:nvSpPr>
          <p:cNvPr id="55" name="object 55"/>
          <p:cNvSpPr txBox="1"/>
          <p:nvPr/>
        </p:nvSpPr>
        <p:spPr>
          <a:xfrm>
            <a:off x="3746798" y="4666895"/>
            <a:ext cx="167005" cy="285115"/>
          </a:xfrm>
          <a:prstGeom prst="rect">
            <a:avLst/>
          </a:prstGeom>
        </p:spPr>
        <p:txBody>
          <a:bodyPr vert="vert270" wrap="square" lIns="0" tIns="0" rIns="0" bIns="0" rtlCol="0">
            <a:spAutoFit/>
          </a:bodyPr>
          <a:lstStyle/>
          <a:p>
            <a:pPr marL="12700">
              <a:lnSpc>
                <a:spcPct val="100000"/>
              </a:lnSpc>
            </a:pPr>
            <a:r>
              <a:rPr sz="1000" dirty="0">
                <a:latin typeface="Arial"/>
                <a:cs typeface="Arial"/>
              </a:rPr>
              <a:t>M</a:t>
            </a:r>
            <a:r>
              <a:rPr sz="1000" spc="-10" dirty="0">
                <a:latin typeface="Arial"/>
                <a:cs typeface="Arial"/>
              </a:rPr>
              <a:t>i</a:t>
            </a:r>
            <a:r>
              <a:rPr sz="1000" spc="5" dirty="0">
                <a:latin typeface="Arial"/>
                <a:cs typeface="Arial"/>
              </a:rPr>
              <a:t>s</a:t>
            </a:r>
            <a:r>
              <a:rPr sz="1000" dirty="0">
                <a:latin typeface="Arial"/>
                <a:cs typeface="Arial"/>
              </a:rPr>
              <a:t>s</a:t>
            </a:r>
            <a:endParaRPr sz="1000">
              <a:latin typeface="Arial"/>
              <a:cs typeface="Arial"/>
            </a:endParaRPr>
          </a:p>
        </p:txBody>
      </p:sp>
      <p:sp>
        <p:nvSpPr>
          <p:cNvPr id="56" name="object 56"/>
          <p:cNvSpPr txBox="1"/>
          <p:nvPr/>
        </p:nvSpPr>
        <p:spPr>
          <a:xfrm>
            <a:off x="6872268" y="5120158"/>
            <a:ext cx="167005" cy="285115"/>
          </a:xfrm>
          <a:prstGeom prst="rect">
            <a:avLst/>
          </a:prstGeom>
        </p:spPr>
        <p:txBody>
          <a:bodyPr vert="vert270" wrap="square" lIns="0" tIns="0" rIns="0" bIns="0" rtlCol="0">
            <a:spAutoFit/>
          </a:bodyPr>
          <a:lstStyle/>
          <a:p>
            <a:pPr marL="12700">
              <a:lnSpc>
                <a:spcPct val="100000"/>
              </a:lnSpc>
            </a:pPr>
            <a:r>
              <a:rPr sz="1000" dirty="0">
                <a:latin typeface="Arial"/>
                <a:cs typeface="Arial"/>
              </a:rPr>
              <a:t>M</a:t>
            </a:r>
            <a:r>
              <a:rPr sz="1000" spc="-10" dirty="0">
                <a:latin typeface="Arial"/>
                <a:cs typeface="Arial"/>
              </a:rPr>
              <a:t>i</a:t>
            </a:r>
            <a:r>
              <a:rPr sz="1000" spc="5" dirty="0">
                <a:latin typeface="Arial"/>
                <a:cs typeface="Arial"/>
              </a:rPr>
              <a:t>s</a:t>
            </a:r>
            <a:r>
              <a:rPr sz="1000" dirty="0">
                <a:latin typeface="Arial"/>
                <a:cs typeface="Arial"/>
              </a:rPr>
              <a:t>s</a:t>
            </a:r>
            <a:endParaRPr sz="1000">
              <a:latin typeface="Arial"/>
              <a:cs typeface="Arial"/>
            </a:endParaRPr>
          </a:p>
        </p:txBody>
      </p:sp>
      <p:sp>
        <p:nvSpPr>
          <p:cNvPr id="57" name="object 57"/>
          <p:cNvSpPr txBox="1"/>
          <p:nvPr/>
        </p:nvSpPr>
        <p:spPr>
          <a:xfrm>
            <a:off x="7179691" y="5805627"/>
            <a:ext cx="17970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Arial"/>
                <a:cs typeface="Arial"/>
              </a:rPr>
              <a:t>H</a:t>
            </a:r>
            <a:r>
              <a:rPr sz="1000" spc="-10" dirty="0">
                <a:latin typeface="Arial"/>
                <a:cs typeface="Arial"/>
              </a:rPr>
              <a:t>i</a:t>
            </a:r>
            <a:r>
              <a:rPr sz="1000" spc="-5" dirty="0">
                <a:latin typeface="Arial"/>
                <a:cs typeface="Arial"/>
              </a:rPr>
              <a:t>t</a:t>
            </a:r>
            <a:endParaRPr sz="1000">
              <a:latin typeface="Arial"/>
              <a:cs typeface="Arial"/>
            </a:endParaRPr>
          </a:p>
        </p:txBody>
      </p:sp>
      <p:sp>
        <p:nvSpPr>
          <p:cNvPr id="58" name="object 58"/>
          <p:cNvSpPr txBox="1"/>
          <p:nvPr/>
        </p:nvSpPr>
        <p:spPr>
          <a:xfrm>
            <a:off x="1640585" y="5461253"/>
            <a:ext cx="390525" cy="170815"/>
          </a:xfrm>
          <a:prstGeom prst="rect">
            <a:avLst/>
          </a:prstGeom>
          <a:solidFill>
            <a:srgbClr val="FFFFFF"/>
          </a:solidFill>
          <a:ln w="28955">
            <a:solidFill>
              <a:srgbClr val="000000"/>
            </a:solidFill>
          </a:ln>
        </p:spPr>
        <p:txBody>
          <a:bodyPr vert="horz" wrap="square" lIns="0" tIns="0" rIns="0" bIns="0" rtlCol="0">
            <a:spAutoFit/>
          </a:bodyPr>
          <a:lstStyle/>
          <a:p>
            <a:pPr marL="97155">
              <a:lnSpc>
                <a:spcPts val="1345"/>
              </a:lnSpc>
            </a:pPr>
            <a:r>
              <a:rPr sz="1200" spc="-85" dirty="0">
                <a:latin typeface="Arial"/>
                <a:cs typeface="Arial"/>
              </a:rPr>
              <a:t>VA</a:t>
            </a:r>
            <a:endParaRPr sz="1200">
              <a:latin typeface="Arial"/>
              <a:cs typeface="Arial"/>
            </a:endParaRPr>
          </a:p>
        </p:txBody>
      </p:sp>
      <p:grpSp>
        <p:nvGrpSpPr>
          <p:cNvPr id="59" name="object 59"/>
          <p:cNvGrpSpPr/>
          <p:nvPr/>
        </p:nvGrpSpPr>
        <p:grpSpPr>
          <a:xfrm>
            <a:off x="2753804" y="4613084"/>
            <a:ext cx="907415" cy="542925"/>
            <a:chOff x="2753804" y="4613084"/>
            <a:chExt cx="907415" cy="542925"/>
          </a:xfrm>
        </p:grpSpPr>
        <p:sp>
          <p:nvSpPr>
            <p:cNvPr id="60" name="object 60"/>
            <p:cNvSpPr/>
            <p:nvPr/>
          </p:nvSpPr>
          <p:spPr>
            <a:xfrm>
              <a:off x="2766822" y="4626101"/>
              <a:ext cx="881380" cy="516890"/>
            </a:xfrm>
            <a:custGeom>
              <a:avLst/>
              <a:gdLst/>
              <a:ahLst/>
              <a:cxnLst/>
              <a:rect l="l" t="t" r="r" b="b"/>
              <a:pathLst>
                <a:path w="881379" h="516889">
                  <a:moveTo>
                    <a:pt x="603123" y="0"/>
                  </a:moveTo>
                  <a:lnTo>
                    <a:pt x="467486" y="103886"/>
                  </a:lnTo>
                  <a:lnTo>
                    <a:pt x="396494" y="45085"/>
                  </a:lnTo>
                  <a:lnTo>
                    <a:pt x="348614" y="152654"/>
                  </a:lnTo>
                  <a:lnTo>
                    <a:pt x="183641" y="86741"/>
                  </a:lnTo>
                  <a:lnTo>
                    <a:pt x="219075" y="186944"/>
                  </a:lnTo>
                  <a:lnTo>
                    <a:pt x="47751" y="197866"/>
                  </a:lnTo>
                  <a:lnTo>
                    <a:pt x="160527" y="277241"/>
                  </a:lnTo>
                  <a:lnTo>
                    <a:pt x="0" y="307975"/>
                  </a:lnTo>
                  <a:lnTo>
                    <a:pt x="135762" y="367665"/>
                  </a:lnTo>
                  <a:lnTo>
                    <a:pt x="52450" y="426339"/>
                  </a:lnTo>
                  <a:lnTo>
                    <a:pt x="195960" y="436245"/>
                  </a:lnTo>
                  <a:lnTo>
                    <a:pt x="200532" y="516636"/>
                  </a:lnTo>
                  <a:lnTo>
                    <a:pt x="306958" y="433578"/>
                  </a:lnTo>
                  <a:lnTo>
                    <a:pt x="354838" y="471424"/>
                  </a:lnTo>
                  <a:lnTo>
                    <a:pt x="402589" y="415417"/>
                  </a:lnTo>
                  <a:lnTo>
                    <a:pt x="473582" y="450723"/>
                  </a:lnTo>
                  <a:lnTo>
                    <a:pt x="496697" y="381127"/>
                  </a:lnTo>
                  <a:lnTo>
                    <a:pt x="609345" y="415417"/>
                  </a:lnTo>
                  <a:lnTo>
                    <a:pt x="597026" y="343281"/>
                  </a:lnTo>
                  <a:lnTo>
                    <a:pt x="769874" y="373888"/>
                  </a:lnTo>
                  <a:lnTo>
                    <a:pt x="668019" y="294386"/>
                  </a:lnTo>
                  <a:lnTo>
                    <a:pt x="745108" y="270002"/>
                  </a:lnTo>
                  <a:lnTo>
                    <a:pt x="692657" y="224917"/>
                  </a:lnTo>
                  <a:lnTo>
                    <a:pt x="880872" y="158877"/>
                  </a:lnTo>
                  <a:lnTo>
                    <a:pt x="668019" y="156210"/>
                  </a:lnTo>
                  <a:lnTo>
                    <a:pt x="734313" y="75818"/>
                  </a:lnTo>
                  <a:lnTo>
                    <a:pt x="592327" y="138175"/>
                  </a:lnTo>
                  <a:lnTo>
                    <a:pt x="603123" y="0"/>
                  </a:lnTo>
                  <a:close/>
                </a:path>
              </a:pathLst>
            </a:custGeom>
            <a:solidFill>
              <a:srgbClr val="FFFF00"/>
            </a:solidFill>
          </p:spPr>
          <p:txBody>
            <a:bodyPr wrap="square" lIns="0" tIns="0" rIns="0" bIns="0" rtlCol="0"/>
            <a:lstStyle/>
            <a:p>
              <a:endParaRPr/>
            </a:p>
          </p:txBody>
        </p:sp>
        <p:sp>
          <p:nvSpPr>
            <p:cNvPr id="61" name="object 61"/>
            <p:cNvSpPr/>
            <p:nvPr/>
          </p:nvSpPr>
          <p:spPr>
            <a:xfrm>
              <a:off x="2766822" y="4626101"/>
              <a:ext cx="881380" cy="516890"/>
            </a:xfrm>
            <a:custGeom>
              <a:avLst/>
              <a:gdLst/>
              <a:ahLst/>
              <a:cxnLst/>
              <a:rect l="l" t="t" r="r" b="b"/>
              <a:pathLst>
                <a:path w="881379" h="516889">
                  <a:moveTo>
                    <a:pt x="467486" y="103886"/>
                  </a:moveTo>
                  <a:lnTo>
                    <a:pt x="603123" y="0"/>
                  </a:lnTo>
                  <a:lnTo>
                    <a:pt x="592327" y="138175"/>
                  </a:lnTo>
                  <a:lnTo>
                    <a:pt x="734313" y="75818"/>
                  </a:lnTo>
                  <a:lnTo>
                    <a:pt x="668019" y="156210"/>
                  </a:lnTo>
                  <a:lnTo>
                    <a:pt x="880872" y="158877"/>
                  </a:lnTo>
                  <a:lnTo>
                    <a:pt x="692657" y="224917"/>
                  </a:lnTo>
                  <a:lnTo>
                    <a:pt x="745108" y="270002"/>
                  </a:lnTo>
                  <a:lnTo>
                    <a:pt x="668019" y="294386"/>
                  </a:lnTo>
                  <a:lnTo>
                    <a:pt x="769874" y="373888"/>
                  </a:lnTo>
                  <a:lnTo>
                    <a:pt x="597026" y="343281"/>
                  </a:lnTo>
                  <a:lnTo>
                    <a:pt x="609345" y="415417"/>
                  </a:lnTo>
                  <a:lnTo>
                    <a:pt x="496697" y="381127"/>
                  </a:lnTo>
                  <a:lnTo>
                    <a:pt x="473582" y="450723"/>
                  </a:lnTo>
                  <a:lnTo>
                    <a:pt x="402589" y="415417"/>
                  </a:lnTo>
                  <a:lnTo>
                    <a:pt x="354838" y="471424"/>
                  </a:lnTo>
                  <a:lnTo>
                    <a:pt x="306958" y="433578"/>
                  </a:lnTo>
                  <a:lnTo>
                    <a:pt x="200532" y="516636"/>
                  </a:lnTo>
                  <a:lnTo>
                    <a:pt x="195960" y="436245"/>
                  </a:lnTo>
                  <a:lnTo>
                    <a:pt x="52450" y="426339"/>
                  </a:lnTo>
                  <a:lnTo>
                    <a:pt x="135762" y="367665"/>
                  </a:lnTo>
                  <a:lnTo>
                    <a:pt x="0" y="307975"/>
                  </a:lnTo>
                  <a:lnTo>
                    <a:pt x="160527" y="277241"/>
                  </a:lnTo>
                  <a:lnTo>
                    <a:pt x="47751" y="197866"/>
                  </a:lnTo>
                  <a:lnTo>
                    <a:pt x="219075" y="186944"/>
                  </a:lnTo>
                  <a:lnTo>
                    <a:pt x="183641" y="86741"/>
                  </a:lnTo>
                  <a:lnTo>
                    <a:pt x="348614" y="152654"/>
                  </a:lnTo>
                  <a:lnTo>
                    <a:pt x="396494" y="45085"/>
                  </a:lnTo>
                  <a:lnTo>
                    <a:pt x="467486" y="103886"/>
                  </a:lnTo>
                  <a:close/>
                </a:path>
              </a:pathLst>
            </a:custGeom>
            <a:ln w="25908">
              <a:solidFill>
                <a:srgbClr val="A1A1A1"/>
              </a:solidFill>
            </a:ln>
          </p:spPr>
          <p:txBody>
            <a:bodyPr wrap="square" lIns="0" tIns="0" rIns="0" bIns="0" rtlCol="0"/>
            <a:lstStyle/>
            <a:p>
              <a:endParaRPr/>
            </a:p>
          </p:txBody>
        </p:sp>
      </p:grpSp>
      <p:sp>
        <p:nvSpPr>
          <p:cNvPr id="62" name="object 62"/>
          <p:cNvSpPr txBox="1"/>
          <p:nvPr/>
        </p:nvSpPr>
        <p:spPr>
          <a:xfrm>
            <a:off x="3031489" y="4779086"/>
            <a:ext cx="298450" cy="208915"/>
          </a:xfrm>
          <a:prstGeom prst="rect">
            <a:avLst/>
          </a:prstGeom>
        </p:spPr>
        <p:txBody>
          <a:bodyPr vert="horz" wrap="square" lIns="0" tIns="12700" rIns="0" bIns="0" rtlCol="0">
            <a:spAutoFit/>
          </a:bodyPr>
          <a:lstStyle/>
          <a:p>
            <a:pPr>
              <a:lnSpc>
                <a:spcPct val="100000"/>
              </a:lnSpc>
              <a:spcBef>
                <a:spcPts val="100"/>
              </a:spcBef>
            </a:pPr>
            <a:r>
              <a:rPr sz="1200" dirty="0">
                <a:latin typeface="Calibri"/>
                <a:cs typeface="Calibri"/>
              </a:rPr>
              <a:t>Miss</a:t>
            </a:r>
            <a:endParaRPr sz="1200">
              <a:latin typeface="Calibri"/>
              <a:cs typeface="Calibri"/>
            </a:endParaRPr>
          </a:p>
        </p:txBody>
      </p:sp>
      <p:grpSp>
        <p:nvGrpSpPr>
          <p:cNvPr id="63" name="object 63"/>
          <p:cNvGrpSpPr/>
          <p:nvPr/>
        </p:nvGrpSpPr>
        <p:grpSpPr>
          <a:xfrm>
            <a:off x="4994084" y="3948620"/>
            <a:ext cx="1801495" cy="706120"/>
            <a:chOff x="4994084" y="3948620"/>
            <a:chExt cx="1801495" cy="706120"/>
          </a:xfrm>
        </p:grpSpPr>
        <p:sp>
          <p:nvSpPr>
            <p:cNvPr id="64" name="object 64"/>
            <p:cNvSpPr/>
            <p:nvPr/>
          </p:nvSpPr>
          <p:spPr>
            <a:xfrm>
              <a:off x="5007101" y="3961638"/>
              <a:ext cx="1775460" cy="680085"/>
            </a:xfrm>
            <a:custGeom>
              <a:avLst/>
              <a:gdLst/>
              <a:ahLst/>
              <a:cxnLst/>
              <a:rect l="l" t="t" r="r" b="b"/>
              <a:pathLst>
                <a:path w="1775459" h="680085">
                  <a:moveTo>
                    <a:pt x="1215644" y="0"/>
                  </a:moveTo>
                  <a:lnTo>
                    <a:pt x="942086" y="136651"/>
                  </a:lnTo>
                  <a:lnTo>
                    <a:pt x="799084" y="59436"/>
                  </a:lnTo>
                  <a:lnTo>
                    <a:pt x="702818" y="200787"/>
                  </a:lnTo>
                  <a:lnTo>
                    <a:pt x="370077" y="114045"/>
                  </a:lnTo>
                  <a:lnTo>
                    <a:pt x="441578" y="245999"/>
                  </a:lnTo>
                  <a:lnTo>
                    <a:pt x="96393" y="260223"/>
                  </a:lnTo>
                  <a:lnTo>
                    <a:pt x="323469" y="364744"/>
                  </a:lnTo>
                  <a:lnTo>
                    <a:pt x="0" y="405256"/>
                  </a:lnTo>
                  <a:lnTo>
                    <a:pt x="273685" y="483616"/>
                  </a:lnTo>
                  <a:lnTo>
                    <a:pt x="105663" y="560959"/>
                  </a:lnTo>
                  <a:lnTo>
                    <a:pt x="394970" y="573913"/>
                  </a:lnTo>
                  <a:lnTo>
                    <a:pt x="404113" y="679704"/>
                  </a:lnTo>
                  <a:lnTo>
                    <a:pt x="618744" y="570357"/>
                  </a:lnTo>
                  <a:lnTo>
                    <a:pt x="715137" y="620268"/>
                  </a:lnTo>
                  <a:lnTo>
                    <a:pt x="811402" y="546607"/>
                  </a:lnTo>
                  <a:lnTo>
                    <a:pt x="954532" y="592963"/>
                  </a:lnTo>
                  <a:lnTo>
                    <a:pt x="1001140" y="501395"/>
                  </a:lnTo>
                  <a:lnTo>
                    <a:pt x="1228217" y="546607"/>
                  </a:lnTo>
                  <a:lnTo>
                    <a:pt x="1203325" y="451612"/>
                  </a:lnTo>
                  <a:lnTo>
                    <a:pt x="1551686" y="491870"/>
                  </a:lnTo>
                  <a:lnTo>
                    <a:pt x="1346327" y="387350"/>
                  </a:lnTo>
                  <a:lnTo>
                    <a:pt x="1501775" y="355219"/>
                  </a:lnTo>
                  <a:lnTo>
                    <a:pt x="1396111" y="295910"/>
                  </a:lnTo>
                  <a:lnTo>
                    <a:pt x="1775459" y="209042"/>
                  </a:lnTo>
                  <a:lnTo>
                    <a:pt x="1346327" y="205486"/>
                  </a:lnTo>
                  <a:lnTo>
                    <a:pt x="1480185" y="99822"/>
                  </a:lnTo>
                  <a:lnTo>
                    <a:pt x="1193927" y="181737"/>
                  </a:lnTo>
                  <a:lnTo>
                    <a:pt x="1215644" y="0"/>
                  </a:lnTo>
                  <a:close/>
                </a:path>
              </a:pathLst>
            </a:custGeom>
            <a:solidFill>
              <a:srgbClr val="FFFF00"/>
            </a:solidFill>
          </p:spPr>
          <p:txBody>
            <a:bodyPr wrap="square" lIns="0" tIns="0" rIns="0" bIns="0" rtlCol="0"/>
            <a:lstStyle/>
            <a:p>
              <a:endParaRPr/>
            </a:p>
          </p:txBody>
        </p:sp>
        <p:sp>
          <p:nvSpPr>
            <p:cNvPr id="65" name="object 65"/>
            <p:cNvSpPr/>
            <p:nvPr/>
          </p:nvSpPr>
          <p:spPr>
            <a:xfrm>
              <a:off x="5007101" y="3961638"/>
              <a:ext cx="1775460" cy="680085"/>
            </a:xfrm>
            <a:custGeom>
              <a:avLst/>
              <a:gdLst/>
              <a:ahLst/>
              <a:cxnLst/>
              <a:rect l="l" t="t" r="r" b="b"/>
              <a:pathLst>
                <a:path w="1775459" h="680085">
                  <a:moveTo>
                    <a:pt x="942086" y="136651"/>
                  </a:moveTo>
                  <a:lnTo>
                    <a:pt x="1215644" y="0"/>
                  </a:lnTo>
                  <a:lnTo>
                    <a:pt x="1193927" y="181737"/>
                  </a:lnTo>
                  <a:lnTo>
                    <a:pt x="1480185" y="99822"/>
                  </a:lnTo>
                  <a:lnTo>
                    <a:pt x="1346327" y="205486"/>
                  </a:lnTo>
                  <a:lnTo>
                    <a:pt x="1775459" y="209042"/>
                  </a:lnTo>
                  <a:lnTo>
                    <a:pt x="1396111" y="295910"/>
                  </a:lnTo>
                  <a:lnTo>
                    <a:pt x="1501775" y="355219"/>
                  </a:lnTo>
                  <a:lnTo>
                    <a:pt x="1346327" y="387350"/>
                  </a:lnTo>
                  <a:lnTo>
                    <a:pt x="1551686" y="491870"/>
                  </a:lnTo>
                  <a:lnTo>
                    <a:pt x="1203325" y="451612"/>
                  </a:lnTo>
                  <a:lnTo>
                    <a:pt x="1228217" y="546607"/>
                  </a:lnTo>
                  <a:lnTo>
                    <a:pt x="1001140" y="501395"/>
                  </a:lnTo>
                  <a:lnTo>
                    <a:pt x="954532" y="592963"/>
                  </a:lnTo>
                  <a:lnTo>
                    <a:pt x="811402" y="546607"/>
                  </a:lnTo>
                  <a:lnTo>
                    <a:pt x="715137" y="620268"/>
                  </a:lnTo>
                  <a:lnTo>
                    <a:pt x="618744" y="570357"/>
                  </a:lnTo>
                  <a:lnTo>
                    <a:pt x="404113" y="679704"/>
                  </a:lnTo>
                  <a:lnTo>
                    <a:pt x="394970" y="573913"/>
                  </a:lnTo>
                  <a:lnTo>
                    <a:pt x="105663" y="560959"/>
                  </a:lnTo>
                  <a:lnTo>
                    <a:pt x="273685" y="483616"/>
                  </a:lnTo>
                  <a:lnTo>
                    <a:pt x="0" y="405256"/>
                  </a:lnTo>
                  <a:lnTo>
                    <a:pt x="323469" y="364744"/>
                  </a:lnTo>
                  <a:lnTo>
                    <a:pt x="96393" y="260223"/>
                  </a:lnTo>
                  <a:lnTo>
                    <a:pt x="441578" y="245999"/>
                  </a:lnTo>
                  <a:lnTo>
                    <a:pt x="370077" y="114045"/>
                  </a:lnTo>
                  <a:lnTo>
                    <a:pt x="702818" y="200787"/>
                  </a:lnTo>
                  <a:lnTo>
                    <a:pt x="799084" y="59436"/>
                  </a:lnTo>
                  <a:lnTo>
                    <a:pt x="942086" y="136651"/>
                  </a:lnTo>
                  <a:close/>
                </a:path>
              </a:pathLst>
            </a:custGeom>
            <a:ln w="25908">
              <a:solidFill>
                <a:srgbClr val="A1A1A1"/>
              </a:solidFill>
            </a:ln>
          </p:spPr>
          <p:txBody>
            <a:bodyPr wrap="square" lIns="0" tIns="0" rIns="0" bIns="0" rtlCol="0"/>
            <a:lstStyle/>
            <a:p>
              <a:endParaRPr/>
            </a:p>
          </p:txBody>
        </p:sp>
      </p:grpSp>
      <p:sp>
        <p:nvSpPr>
          <p:cNvPr id="66" name="object 66"/>
          <p:cNvSpPr txBox="1"/>
          <p:nvPr/>
        </p:nvSpPr>
        <p:spPr>
          <a:xfrm>
            <a:off x="6293358" y="3236214"/>
            <a:ext cx="1127760" cy="573405"/>
          </a:xfrm>
          <a:prstGeom prst="rect">
            <a:avLst/>
          </a:prstGeom>
          <a:solidFill>
            <a:srgbClr val="FFFF00"/>
          </a:solidFill>
          <a:ln w="28955">
            <a:solidFill>
              <a:srgbClr val="000000"/>
            </a:solidFill>
          </a:ln>
        </p:spPr>
        <p:txBody>
          <a:bodyPr vert="horz" wrap="square" lIns="0" tIns="7620" rIns="0" bIns="0" rtlCol="0">
            <a:spAutoFit/>
          </a:bodyPr>
          <a:lstStyle/>
          <a:p>
            <a:pPr marL="96520" marR="90170" algn="ctr">
              <a:lnSpc>
                <a:spcPct val="100000"/>
              </a:lnSpc>
              <a:spcBef>
                <a:spcPts val="60"/>
              </a:spcBef>
            </a:pPr>
            <a:r>
              <a:rPr sz="1200" dirty="0">
                <a:latin typeface="Arial"/>
                <a:cs typeface="Arial"/>
              </a:rPr>
              <a:t>OS</a:t>
            </a:r>
            <a:r>
              <a:rPr sz="1200" spc="-60" dirty="0">
                <a:latin typeface="Arial"/>
                <a:cs typeface="Arial"/>
              </a:rPr>
              <a:t> </a:t>
            </a:r>
            <a:r>
              <a:rPr sz="1200" spc="-5" dirty="0">
                <a:latin typeface="Arial"/>
                <a:cs typeface="Arial"/>
              </a:rPr>
              <a:t>Exception </a:t>
            </a:r>
            <a:r>
              <a:rPr sz="1200" spc="-320" dirty="0">
                <a:latin typeface="Arial"/>
                <a:cs typeface="Arial"/>
              </a:rPr>
              <a:t> </a:t>
            </a:r>
            <a:r>
              <a:rPr sz="1200" spc="-5" dirty="0">
                <a:latin typeface="Arial"/>
                <a:cs typeface="Arial"/>
              </a:rPr>
              <a:t>(Page </a:t>
            </a:r>
            <a:r>
              <a:rPr sz="1200" dirty="0">
                <a:latin typeface="Arial"/>
                <a:cs typeface="Arial"/>
              </a:rPr>
              <a:t>Fault) </a:t>
            </a:r>
            <a:r>
              <a:rPr sz="1200" spc="5" dirty="0">
                <a:latin typeface="Arial"/>
                <a:cs typeface="Arial"/>
              </a:rPr>
              <a:t> </a:t>
            </a:r>
            <a:r>
              <a:rPr sz="1200" dirty="0">
                <a:latin typeface="Arial"/>
                <a:cs typeface="Arial"/>
              </a:rPr>
              <a:t>Handler</a:t>
            </a:r>
            <a:endParaRPr sz="1200">
              <a:latin typeface="Arial"/>
              <a:cs typeface="Arial"/>
            </a:endParaRPr>
          </a:p>
        </p:txBody>
      </p:sp>
      <p:grpSp>
        <p:nvGrpSpPr>
          <p:cNvPr id="67" name="object 67"/>
          <p:cNvGrpSpPr/>
          <p:nvPr/>
        </p:nvGrpSpPr>
        <p:grpSpPr>
          <a:xfrm>
            <a:off x="5795771" y="3484626"/>
            <a:ext cx="3201035" cy="751205"/>
            <a:chOff x="5795771" y="3484626"/>
            <a:chExt cx="3201035" cy="751205"/>
          </a:xfrm>
        </p:grpSpPr>
        <p:sp>
          <p:nvSpPr>
            <p:cNvPr id="68" name="object 68"/>
            <p:cNvSpPr/>
            <p:nvPr/>
          </p:nvSpPr>
          <p:spPr>
            <a:xfrm>
              <a:off x="5795771" y="3484626"/>
              <a:ext cx="497205" cy="536575"/>
            </a:xfrm>
            <a:custGeom>
              <a:avLst/>
              <a:gdLst/>
              <a:ahLst/>
              <a:cxnLst/>
              <a:rect l="l" t="t" r="r" b="b"/>
              <a:pathLst>
                <a:path w="497204" h="536575">
                  <a:moveTo>
                    <a:pt x="420877" y="28194"/>
                  </a:moveTo>
                  <a:lnTo>
                    <a:pt x="0" y="28194"/>
                  </a:lnTo>
                  <a:lnTo>
                    <a:pt x="0" y="536448"/>
                  </a:lnTo>
                  <a:lnTo>
                    <a:pt x="19812" y="536448"/>
                  </a:lnTo>
                  <a:lnTo>
                    <a:pt x="19812" y="48006"/>
                  </a:lnTo>
                  <a:lnTo>
                    <a:pt x="9905" y="48006"/>
                  </a:lnTo>
                  <a:lnTo>
                    <a:pt x="19812" y="38100"/>
                  </a:lnTo>
                  <a:lnTo>
                    <a:pt x="420877" y="38100"/>
                  </a:lnTo>
                  <a:lnTo>
                    <a:pt x="420877" y="28194"/>
                  </a:lnTo>
                  <a:close/>
                </a:path>
                <a:path w="497204" h="536575">
                  <a:moveTo>
                    <a:pt x="420877" y="0"/>
                  </a:moveTo>
                  <a:lnTo>
                    <a:pt x="420877" y="76200"/>
                  </a:lnTo>
                  <a:lnTo>
                    <a:pt x="477265" y="48006"/>
                  </a:lnTo>
                  <a:lnTo>
                    <a:pt x="433577" y="48006"/>
                  </a:lnTo>
                  <a:lnTo>
                    <a:pt x="433577" y="28194"/>
                  </a:lnTo>
                  <a:lnTo>
                    <a:pt x="477266" y="28194"/>
                  </a:lnTo>
                  <a:lnTo>
                    <a:pt x="420877" y="0"/>
                  </a:lnTo>
                  <a:close/>
                </a:path>
                <a:path w="497204" h="536575">
                  <a:moveTo>
                    <a:pt x="19812" y="38100"/>
                  </a:moveTo>
                  <a:lnTo>
                    <a:pt x="9905" y="48006"/>
                  </a:lnTo>
                  <a:lnTo>
                    <a:pt x="19812" y="48006"/>
                  </a:lnTo>
                  <a:lnTo>
                    <a:pt x="19812" y="38100"/>
                  </a:lnTo>
                  <a:close/>
                </a:path>
                <a:path w="497204" h="536575">
                  <a:moveTo>
                    <a:pt x="420877" y="38100"/>
                  </a:moveTo>
                  <a:lnTo>
                    <a:pt x="19812" y="38100"/>
                  </a:lnTo>
                  <a:lnTo>
                    <a:pt x="19812" y="48006"/>
                  </a:lnTo>
                  <a:lnTo>
                    <a:pt x="420877" y="48006"/>
                  </a:lnTo>
                  <a:lnTo>
                    <a:pt x="420877" y="38100"/>
                  </a:lnTo>
                  <a:close/>
                </a:path>
                <a:path w="497204" h="536575">
                  <a:moveTo>
                    <a:pt x="477266" y="28194"/>
                  </a:moveTo>
                  <a:lnTo>
                    <a:pt x="433577" y="28194"/>
                  </a:lnTo>
                  <a:lnTo>
                    <a:pt x="433577" y="48006"/>
                  </a:lnTo>
                  <a:lnTo>
                    <a:pt x="477265" y="48006"/>
                  </a:lnTo>
                  <a:lnTo>
                    <a:pt x="497077" y="38100"/>
                  </a:lnTo>
                  <a:lnTo>
                    <a:pt x="477266" y="28194"/>
                  </a:lnTo>
                  <a:close/>
                </a:path>
              </a:pathLst>
            </a:custGeom>
            <a:solidFill>
              <a:srgbClr val="000000"/>
            </a:solidFill>
          </p:spPr>
          <p:txBody>
            <a:bodyPr wrap="square" lIns="0" tIns="0" rIns="0" bIns="0" rtlCol="0"/>
            <a:lstStyle/>
            <a:p>
              <a:endParaRPr/>
            </a:p>
          </p:txBody>
        </p:sp>
        <p:sp>
          <p:nvSpPr>
            <p:cNvPr id="69" name="object 69"/>
            <p:cNvSpPr/>
            <p:nvPr/>
          </p:nvSpPr>
          <p:spPr>
            <a:xfrm>
              <a:off x="8000999" y="3546348"/>
              <a:ext cx="990600" cy="684530"/>
            </a:xfrm>
            <a:custGeom>
              <a:avLst/>
              <a:gdLst/>
              <a:ahLst/>
              <a:cxnLst/>
              <a:rect l="l" t="t" r="r" b="b"/>
              <a:pathLst>
                <a:path w="990600" h="684529">
                  <a:moveTo>
                    <a:pt x="495300" y="0"/>
                  </a:moveTo>
                  <a:lnTo>
                    <a:pt x="422105" y="1236"/>
                  </a:lnTo>
                  <a:lnTo>
                    <a:pt x="352246" y="4828"/>
                  </a:lnTo>
                  <a:lnTo>
                    <a:pt x="286489" y="10598"/>
                  </a:lnTo>
                  <a:lnTo>
                    <a:pt x="225598" y="18371"/>
                  </a:lnTo>
                  <a:lnTo>
                    <a:pt x="170342" y="27971"/>
                  </a:lnTo>
                  <a:lnTo>
                    <a:pt x="121484" y="39220"/>
                  </a:lnTo>
                  <a:lnTo>
                    <a:pt x="79793" y="51944"/>
                  </a:lnTo>
                  <a:lnTo>
                    <a:pt x="20969" y="81105"/>
                  </a:lnTo>
                  <a:lnTo>
                    <a:pt x="0" y="114045"/>
                  </a:lnTo>
                  <a:lnTo>
                    <a:pt x="0" y="570229"/>
                  </a:lnTo>
                  <a:lnTo>
                    <a:pt x="20969" y="603170"/>
                  </a:lnTo>
                  <a:lnTo>
                    <a:pt x="79793" y="632331"/>
                  </a:lnTo>
                  <a:lnTo>
                    <a:pt x="121484" y="645055"/>
                  </a:lnTo>
                  <a:lnTo>
                    <a:pt x="170342" y="656304"/>
                  </a:lnTo>
                  <a:lnTo>
                    <a:pt x="225598" y="665904"/>
                  </a:lnTo>
                  <a:lnTo>
                    <a:pt x="286489" y="673677"/>
                  </a:lnTo>
                  <a:lnTo>
                    <a:pt x="352246" y="679447"/>
                  </a:lnTo>
                  <a:lnTo>
                    <a:pt x="422105" y="683039"/>
                  </a:lnTo>
                  <a:lnTo>
                    <a:pt x="495300" y="684276"/>
                  </a:lnTo>
                  <a:lnTo>
                    <a:pt x="568494" y="683039"/>
                  </a:lnTo>
                  <a:lnTo>
                    <a:pt x="638353" y="679447"/>
                  </a:lnTo>
                  <a:lnTo>
                    <a:pt x="704110" y="673677"/>
                  </a:lnTo>
                  <a:lnTo>
                    <a:pt x="765001" y="665904"/>
                  </a:lnTo>
                  <a:lnTo>
                    <a:pt x="820257" y="656304"/>
                  </a:lnTo>
                  <a:lnTo>
                    <a:pt x="869115" y="645055"/>
                  </a:lnTo>
                  <a:lnTo>
                    <a:pt x="910806" y="632331"/>
                  </a:lnTo>
                  <a:lnTo>
                    <a:pt x="969630" y="603170"/>
                  </a:lnTo>
                  <a:lnTo>
                    <a:pt x="990600" y="570229"/>
                  </a:lnTo>
                  <a:lnTo>
                    <a:pt x="990600" y="114045"/>
                  </a:lnTo>
                  <a:lnTo>
                    <a:pt x="969630" y="81105"/>
                  </a:lnTo>
                  <a:lnTo>
                    <a:pt x="910806" y="51944"/>
                  </a:lnTo>
                  <a:lnTo>
                    <a:pt x="869115" y="39220"/>
                  </a:lnTo>
                  <a:lnTo>
                    <a:pt x="820257" y="27971"/>
                  </a:lnTo>
                  <a:lnTo>
                    <a:pt x="765001" y="18371"/>
                  </a:lnTo>
                  <a:lnTo>
                    <a:pt x="704110" y="10598"/>
                  </a:lnTo>
                  <a:lnTo>
                    <a:pt x="638353" y="4828"/>
                  </a:lnTo>
                  <a:lnTo>
                    <a:pt x="568494" y="1236"/>
                  </a:lnTo>
                  <a:lnTo>
                    <a:pt x="495300" y="0"/>
                  </a:lnTo>
                  <a:close/>
                </a:path>
              </a:pathLst>
            </a:custGeom>
            <a:solidFill>
              <a:srgbClr val="DDDDDD"/>
            </a:solidFill>
          </p:spPr>
          <p:txBody>
            <a:bodyPr wrap="square" lIns="0" tIns="0" rIns="0" bIns="0" rtlCol="0"/>
            <a:lstStyle/>
            <a:p>
              <a:endParaRPr/>
            </a:p>
          </p:txBody>
        </p:sp>
        <p:sp>
          <p:nvSpPr>
            <p:cNvPr id="70" name="object 70"/>
            <p:cNvSpPr/>
            <p:nvPr/>
          </p:nvSpPr>
          <p:spPr>
            <a:xfrm>
              <a:off x="8000999" y="3546348"/>
              <a:ext cx="990600" cy="684530"/>
            </a:xfrm>
            <a:custGeom>
              <a:avLst/>
              <a:gdLst/>
              <a:ahLst/>
              <a:cxnLst/>
              <a:rect l="l" t="t" r="r" b="b"/>
              <a:pathLst>
                <a:path w="990600" h="684529">
                  <a:moveTo>
                    <a:pt x="990600" y="114045"/>
                  </a:moveTo>
                  <a:lnTo>
                    <a:pt x="969630" y="146986"/>
                  </a:lnTo>
                  <a:lnTo>
                    <a:pt x="910806" y="176147"/>
                  </a:lnTo>
                  <a:lnTo>
                    <a:pt x="869115" y="188871"/>
                  </a:lnTo>
                  <a:lnTo>
                    <a:pt x="820257" y="200120"/>
                  </a:lnTo>
                  <a:lnTo>
                    <a:pt x="765001" y="209720"/>
                  </a:lnTo>
                  <a:lnTo>
                    <a:pt x="704110" y="217493"/>
                  </a:lnTo>
                  <a:lnTo>
                    <a:pt x="638353" y="223263"/>
                  </a:lnTo>
                  <a:lnTo>
                    <a:pt x="568494" y="226855"/>
                  </a:lnTo>
                  <a:lnTo>
                    <a:pt x="495300" y="228091"/>
                  </a:lnTo>
                  <a:lnTo>
                    <a:pt x="422105" y="226855"/>
                  </a:lnTo>
                  <a:lnTo>
                    <a:pt x="352246" y="223263"/>
                  </a:lnTo>
                  <a:lnTo>
                    <a:pt x="286489" y="217493"/>
                  </a:lnTo>
                  <a:lnTo>
                    <a:pt x="225598" y="209720"/>
                  </a:lnTo>
                  <a:lnTo>
                    <a:pt x="170342" y="200120"/>
                  </a:lnTo>
                  <a:lnTo>
                    <a:pt x="121484" y="188871"/>
                  </a:lnTo>
                  <a:lnTo>
                    <a:pt x="79793" y="176147"/>
                  </a:lnTo>
                  <a:lnTo>
                    <a:pt x="20969" y="146986"/>
                  </a:lnTo>
                  <a:lnTo>
                    <a:pt x="5370" y="130900"/>
                  </a:lnTo>
                  <a:lnTo>
                    <a:pt x="0" y="114045"/>
                  </a:lnTo>
                </a:path>
                <a:path w="990600" h="684529">
                  <a:moveTo>
                    <a:pt x="0" y="114045"/>
                  </a:moveTo>
                  <a:lnTo>
                    <a:pt x="20969" y="81105"/>
                  </a:lnTo>
                  <a:lnTo>
                    <a:pt x="79793" y="51944"/>
                  </a:lnTo>
                  <a:lnTo>
                    <a:pt x="121484" y="39220"/>
                  </a:lnTo>
                  <a:lnTo>
                    <a:pt x="170342" y="27971"/>
                  </a:lnTo>
                  <a:lnTo>
                    <a:pt x="225598" y="18371"/>
                  </a:lnTo>
                  <a:lnTo>
                    <a:pt x="286489" y="10598"/>
                  </a:lnTo>
                  <a:lnTo>
                    <a:pt x="352246" y="4828"/>
                  </a:lnTo>
                  <a:lnTo>
                    <a:pt x="422105" y="1236"/>
                  </a:lnTo>
                  <a:lnTo>
                    <a:pt x="495300" y="0"/>
                  </a:lnTo>
                  <a:lnTo>
                    <a:pt x="568494" y="1236"/>
                  </a:lnTo>
                  <a:lnTo>
                    <a:pt x="638353" y="4828"/>
                  </a:lnTo>
                  <a:lnTo>
                    <a:pt x="704110" y="10598"/>
                  </a:lnTo>
                  <a:lnTo>
                    <a:pt x="765001" y="18371"/>
                  </a:lnTo>
                  <a:lnTo>
                    <a:pt x="820257" y="27971"/>
                  </a:lnTo>
                  <a:lnTo>
                    <a:pt x="869115" y="39220"/>
                  </a:lnTo>
                  <a:lnTo>
                    <a:pt x="910806" y="51944"/>
                  </a:lnTo>
                  <a:lnTo>
                    <a:pt x="969630" y="81105"/>
                  </a:lnTo>
                  <a:lnTo>
                    <a:pt x="990600" y="114045"/>
                  </a:lnTo>
                  <a:lnTo>
                    <a:pt x="990600" y="570229"/>
                  </a:lnTo>
                  <a:lnTo>
                    <a:pt x="969630" y="603170"/>
                  </a:lnTo>
                  <a:lnTo>
                    <a:pt x="910806" y="632331"/>
                  </a:lnTo>
                  <a:lnTo>
                    <a:pt x="869115" y="645055"/>
                  </a:lnTo>
                  <a:lnTo>
                    <a:pt x="820257" y="656304"/>
                  </a:lnTo>
                  <a:lnTo>
                    <a:pt x="765001" y="665904"/>
                  </a:lnTo>
                  <a:lnTo>
                    <a:pt x="704110" y="673677"/>
                  </a:lnTo>
                  <a:lnTo>
                    <a:pt x="638353" y="679447"/>
                  </a:lnTo>
                  <a:lnTo>
                    <a:pt x="568494" y="683039"/>
                  </a:lnTo>
                  <a:lnTo>
                    <a:pt x="495300" y="684276"/>
                  </a:lnTo>
                  <a:lnTo>
                    <a:pt x="422105" y="683039"/>
                  </a:lnTo>
                  <a:lnTo>
                    <a:pt x="352246" y="679447"/>
                  </a:lnTo>
                  <a:lnTo>
                    <a:pt x="286489" y="673677"/>
                  </a:lnTo>
                  <a:lnTo>
                    <a:pt x="225598" y="665904"/>
                  </a:lnTo>
                  <a:lnTo>
                    <a:pt x="170342" y="656304"/>
                  </a:lnTo>
                  <a:lnTo>
                    <a:pt x="121484" y="645055"/>
                  </a:lnTo>
                  <a:lnTo>
                    <a:pt x="79793" y="632331"/>
                  </a:lnTo>
                  <a:lnTo>
                    <a:pt x="20969" y="603170"/>
                  </a:lnTo>
                  <a:lnTo>
                    <a:pt x="0" y="570229"/>
                  </a:lnTo>
                  <a:lnTo>
                    <a:pt x="0" y="114045"/>
                  </a:lnTo>
                  <a:close/>
                </a:path>
              </a:pathLst>
            </a:custGeom>
            <a:ln w="9144">
              <a:solidFill>
                <a:srgbClr val="000000"/>
              </a:solidFill>
            </a:ln>
          </p:spPr>
          <p:txBody>
            <a:bodyPr wrap="square" lIns="0" tIns="0" rIns="0" bIns="0" rtlCol="0"/>
            <a:lstStyle/>
            <a:p>
              <a:endParaRPr/>
            </a:p>
          </p:txBody>
        </p:sp>
        <p:sp>
          <p:nvSpPr>
            <p:cNvPr id="71" name="object 71"/>
            <p:cNvSpPr/>
            <p:nvPr/>
          </p:nvSpPr>
          <p:spPr>
            <a:xfrm>
              <a:off x="8146541" y="3809238"/>
              <a:ext cx="83820" cy="289560"/>
            </a:xfrm>
            <a:custGeom>
              <a:avLst/>
              <a:gdLst/>
              <a:ahLst/>
              <a:cxnLst/>
              <a:rect l="l" t="t" r="r" b="b"/>
              <a:pathLst>
                <a:path w="83820" h="289560">
                  <a:moveTo>
                    <a:pt x="83820" y="0"/>
                  </a:moveTo>
                  <a:lnTo>
                    <a:pt x="0" y="0"/>
                  </a:lnTo>
                  <a:lnTo>
                    <a:pt x="0" y="289560"/>
                  </a:lnTo>
                  <a:lnTo>
                    <a:pt x="83820" y="289560"/>
                  </a:lnTo>
                  <a:lnTo>
                    <a:pt x="83820" y="0"/>
                  </a:lnTo>
                  <a:close/>
                </a:path>
              </a:pathLst>
            </a:custGeom>
            <a:solidFill>
              <a:srgbClr val="FFFFFF"/>
            </a:solidFill>
          </p:spPr>
          <p:txBody>
            <a:bodyPr wrap="square" lIns="0" tIns="0" rIns="0" bIns="0" rtlCol="0"/>
            <a:lstStyle/>
            <a:p>
              <a:endParaRPr/>
            </a:p>
          </p:txBody>
        </p:sp>
        <p:sp>
          <p:nvSpPr>
            <p:cNvPr id="72" name="object 72"/>
            <p:cNvSpPr/>
            <p:nvPr/>
          </p:nvSpPr>
          <p:spPr>
            <a:xfrm>
              <a:off x="8146541" y="3809238"/>
              <a:ext cx="83820" cy="289560"/>
            </a:xfrm>
            <a:custGeom>
              <a:avLst/>
              <a:gdLst/>
              <a:ahLst/>
              <a:cxnLst/>
              <a:rect l="l" t="t" r="r" b="b"/>
              <a:pathLst>
                <a:path w="83820" h="289560">
                  <a:moveTo>
                    <a:pt x="0" y="289560"/>
                  </a:moveTo>
                  <a:lnTo>
                    <a:pt x="83820" y="289560"/>
                  </a:lnTo>
                  <a:lnTo>
                    <a:pt x="83820" y="0"/>
                  </a:lnTo>
                  <a:lnTo>
                    <a:pt x="0" y="0"/>
                  </a:lnTo>
                  <a:lnTo>
                    <a:pt x="0" y="289560"/>
                  </a:lnTo>
                  <a:close/>
                </a:path>
              </a:pathLst>
            </a:custGeom>
            <a:ln w="28956">
              <a:solidFill>
                <a:srgbClr val="000000"/>
              </a:solidFill>
            </a:ln>
          </p:spPr>
          <p:txBody>
            <a:bodyPr wrap="square" lIns="0" tIns="0" rIns="0" bIns="0" rtlCol="0"/>
            <a:lstStyle/>
            <a:p>
              <a:endParaRPr/>
            </a:p>
          </p:txBody>
        </p:sp>
        <p:sp>
          <p:nvSpPr>
            <p:cNvPr id="73" name="object 73"/>
            <p:cNvSpPr/>
            <p:nvPr/>
          </p:nvSpPr>
          <p:spPr>
            <a:xfrm>
              <a:off x="8237981" y="3809238"/>
              <a:ext cx="83820" cy="289560"/>
            </a:xfrm>
            <a:custGeom>
              <a:avLst/>
              <a:gdLst/>
              <a:ahLst/>
              <a:cxnLst/>
              <a:rect l="l" t="t" r="r" b="b"/>
              <a:pathLst>
                <a:path w="83820" h="289560">
                  <a:moveTo>
                    <a:pt x="83820" y="0"/>
                  </a:moveTo>
                  <a:lnTo>
                    <a:pt x="0" y="0"/>
                  </a:lnTo>
                  <a:lnTo>
                    <a:pt x="0" y="289560"/>
                  </a:lnTo>
                  <a:lnTo>
                    <a:pt x="83820" y="289560"/>
                  </a:lnTo>
                  <a:lnTo>
                    <a:pt x="83820" y="0"/>
                  </a:lnTo>
                  <a:close/>
                </a:path>
              </a:pathLst>
            </a:custGeom>
            <a:solidFill>
              <a:srgbClr val="FFFFFF"/>
            </a:solidFill>
          </p:spPr>
          <p:txBody>
            <a:bodyPr wrap="square" lIns="0" tIns="0" rIns="0" bIns="0" rtlCol="0"/>
            <a:lstStyle/>
            <a:p>
              <a:endParaRPr/>
            </a:p>
          </p:txBody>
        </p:sp>
        <p:sp>
          <p:nvSpPr>
            <p:cNvPr id="74" name="object 74"/>
            <p:cNvSpPr/>
            <p:nvPr/>
          </p:nvSpPr>
          <p:spPr>
            <a:xfrm>
              <a:off x="8237981" y="3809238"/>
              <a:ext cx="83820" cy="289560"/>
            </a:xfrm>
            <a:custGeom>
              <a:avLst/>
              <a:gdLst/>
              <a:ahLst/>
              <a:cxnLst/>
              <a:rect l="l" t="t" r="r" b="b"/>
              <a:pathLst>
                <a:path w="83820" h="289560">
                  <a:moveTo>
                    <a:pt x="0" y="289560"/>
                  </a:moveTo>
                  <a:lnTo>
                    <a:pt x="83820" y="289560"/>
                  </a:lnTo>
                  <a:lnTo>
                    <a:pt x="83820" y="0"/>
                  </a:lnTo>
                  <a:lnTo>
                    <a:pt x="0" y="0"/>
                  </a:lnTo>
                  <a:lnTo>
                    <a:pt x="0" y="289560"/>
                  </a:lnTo>
                  <a:close/>
                </a:path>
              </a:pathLst>
            </a:custGeom>
            <a:ln w="28956">
              <a:solidFill>
                <a:srgbClr val="000000"/>
              </a:solidFill>
            </a:ln>
          </p:spPr>
          <p:txBody>
            <a:bodyPr wrap="square" lIns="0" tIns="0" rIns="0" bIns="0" rtlCol="0"/>
            <a:lstStyle/>
            <a:p>
              <a:endParaRPr/>
            </a:p>
          </p:txBody>
        </p:sp>
        <p:sp>
          <p:nvSpPr>
            <p:cNvPr id="75" name="object 75"/>
            <p:cNvSpPr/>
            <p:nvPr/>
          </p:nvSpPr>
          <p:spPr>
            <a:xfrm>
              <a:off x="8327897" y="3809238"/>
              <a:ext cx="83820" cy="289560"/>
            </a:xfrm>
            <a:custGeom>
              <a:avLst/>
              <a:gdLst/>
              <a:ahLst/>
              <a:cxnLst/>
              <a:rect l="l" t="t" r="r" b="b"/>
              <a:pathLst>
                <a:path w="83820" h="289560">
                  <a:moveTo>
                    <a:pt x="83820" y="0"/>
                  </a:moveTo>
                  <a:lnTo>
                    <a:pt x="0" y="0"/>
                  </a:lnTo>
                  <a:lnTo>
                    <a:pt x="0" y="289560"/>
                  </a:lnTo>
                  <a:lnTo>
                    <a:pt x="83820" y="289560"/>
                  </a:lnTo>
                  <a:lnTo>
                    <a:pt x="83820" y="0"/>
                  </a:lnTo>
                  <a:close/>
                </a:path>
              </a:pathLst>
            </a:custGeom>
            <a:solidFill>
              <a:srgbClr val="FFFFFF"/>
            </a:solidFill>
          </p:spPr>
          <p:txBody>
            <a:bodyPr wrap="square" lIns="0" tIns="0" rIns="0" bIns="0" rtlCol="0"/>
            <a:lstStyle/>
            <a:p>
              <a:endParaRPr/>
            </a:p>
          </p:txBody>
        </p:sp>
        <p:sp>
          <p:nvSpPr>
            <p:cNvPr id="76" name="object 76"/>
            <p:cNvSpPr/>
            <p:nvPr/>
          </p:nvSpPr>
          <p:spPr>
            <a:xfrm>
              <a:off x="8327897" y="3809238"/>
              <a:ext cx="83820" cy="289560"/>
            </a:xfrm>
            <a:custGeom>
              <a:avLst/>
              <a:gdLst/>
              <a:ahLst/>
              <a:cxnLst/>
              <a:rect l="l" t="t" r="r" b="b"/>
              <a:pathLst>
                <a:path w="83820" h="289560">
                  <a:moveTo>
                    <a:pt x="0" y="289560"/>
                  </a:moveTo>
                  <a:lnTo>
                    <a:pt x="83820" y="289560"/>
                  </a:lnTo>
                  <a:lnTo>
                    <a:pt x="83820" y="0"/>
                  </a:lnTo>
                  <a:lnTo>
                    <a:pt x="0" y="0"/>
                  </a:lnTo>
                  <a:lnTo>
                    <a:pt x="0" y="289560"/>
                  </a:lnTo>
                  <a:close/>
                </a:path>
              </a:pathLst>
            </a:custGeom>
            <a:ln w="28956">
              <a:solidFill>
                <a:srgbClr val="000000"/>
              </a:solidFill>
            </a:ln>
          </p:spPr>
          <p:txBody>
            <a:bodyPr wrap="square" lIns="0" tIns="0" rIns="0" bIns="0" rtlCol="0"/>
            <a:lstStyle/>
            <a:p>
              <a:endParaRPr/>
            </a:p>
          </p:txBody>
        </p:sp>
        <p:sp>
          <p:nvSpPr>
            <p:cNvPr id="77" name="object 77"/>
            <p:cNvSpPr/>
            <p:nvPr/>
          </p:nvSpPr>
          <p:spPr>
            <a:xfrm>
              <a:off x="8420861" y="3809238"/>
              <a:ext cx="83820" cy="289560"/>
            </a:xfrm>
            <a:custGeom>
              <a:avLst/>
              <a:gdLst/>
              <a:ahLst/>
              <a:cxnLst/>
              <a:rect l="l" t="t" r="r" b="b"/>
              <a:pathLst>
                <a:path w="83820" h="289560">
                  <a:moveTo>
                    <a:pt x="83820" y="0"/>
                  </a:moveTo>
                  <a:lnTo>
                    <a:pt x="0" y="0"/>
                  </a:lnTo>
                  <a:lnTo>
                    <a:pt x="0" y="289560"/>
                  </a:lnTo>
                  <a:lnTo>
                    <a:pt x="83820" y="289560"/>
                  </a:lnTo>
                  <a:lnTo>
                    <a:pt x="83820" y="0"/>
                  </a:lnTo>
                  <a:close/>
                </a:path>
              </a:pathLst>
            </a:custGeom>
            <a:solidFill>
              <a:srgbClr val="FFFFFF"/>
            </a:solidFill>
          </p:spPr>
          <p:txBody>
            <a:bodyPr wrap="square" lIns="0" tIns="0" rIns="0" bIns="0" rtlCol="0"/>
            <a:lstStyle/>
            <a:p>
              <a:endParaRPr/>
            </a:p>
          </p:txBody>
        </p:sp>
        <p:sp>
          <p:nvSpPr>
            <p:cNvPr id="78" name="object 78"/>
            <p:cNvSpPr/>
            <p:nvPr/>
          </p:nvSpPr>
          <p:spPr>
            <a:xfrm>
              <a:off x="8420861" y="3809238"/>
              <a:ext cx="83820" cy="289560"/>
            </a:xfrm>
            <a:custGeom>
              <a:avLst/>
              <a:gdLst/>
              <a:ahLst/>
              <a:cxnLst/>
              <a:rect l="l" t="t" r="r" b="b"/>
              <a:pathLst>
                <a:path w="83820" h="289560">
                  <a:moveTo>
                    <a:pt x="0" y="289560"/>
                  </a:moveTo>
                  <a:lnTo>
                    <a:pt x="83820" y="289560"/>
                  </a:lnTo>
                  <a:lnTo>
                    <a:pt x="83820" y="0"/>
                  </a:lnTo>
                  <a:lnTo>
                    <a:pt x="0" y="0"/>
                  </a:lnTo>
                  <a:lnTo>
                    <a:pt x="0" y="289560"/>
                  </a:lnTo>
                  <a:close/>
                </a:path>
              </a:pathLst>
            </a:custGeom>
            <a:ln w="28956">
              <a:solidFill>
                <a:srgbClr val="000000"/>
              </a:solidFill>
            </a:ln>
          </p:spPr>
          <p:txBody>
            <a:bodyPr wrap="square" lIns="0" tIns="0" rIns="0" bIns="0" rtlCol="0"/>
            <a:lstStyle/>
            <a:p>
              <a:endParaRPr/>
            </a:p>
          </p:txBody>
        </p:sp>
        <p:sp>
          <p:nvSpPr>
            <p:cNvPr id="79" name="object 79"/>
            <p:cNvSpPr/>
            <p:nvPr/>
          </p:nvSpPr>
          <p:spPr>
            <a:xfrm>
              <a:off x="8506205" y="3809238"/>
              <a:ext cx="83820" cy="289560"/>
            </a:xfrm>
            <a:custGeom>
              <a:avLst/>
              <a:gdLst/>
              <a:ahLst/>
              <a:cxnLst/>
              <a:rect l="l" t="t" r="r" b="b"/>
              <a:pathLst>
                <a:path w="83820" h="289560">
                  <a:moveTo>
                    <a:pt x="83820" y="0"/>
                  </a:moveTo>
                  <a:lnTo>
                    <a:pt x="0" y="0"/>
                  </a:lnTo>
                  <a:lnTo>
                    <a:pt x="0" y="289560"/>
                  </a:lnTo>
                  <a:lnTo>
                    <a:pt x="83820" y="289560"/>
                  </a:lnTo>
                  <a:lnTo>
                    <a:pt x="83820" y="0"/>
                  </a:lnTo>
                  <a:close/>
                </a:path>
              </a:pathLst>
            </a:custGeom>
            <a:solidFill>
              <a:srgbClr val="FFFFFF"/>
            </a:solidFill>
          </p:spPr>
          <p:txBody>
            <a:bodyPr wrap="square" lIns="0" tIns="0" rIns="0" bIns="0" rtlCol="0"/>
            <a:lstStyle/>
            <a:p>
              <a:endParaRPr/>
            </a:p>
          </p:txBody>
        </p:sp>
        <p:sp>
          <p:nvSpPr>
            <p:cNvPr id="80" name="object 80"/>
            <p:cNvSpPr/>
            <p:nvPr/>
          </p:nvSpPr>
          <p:spPr>
            <a:xfrm>
              <a:off x="8506205" y="3809238"/>
              <a:ext cx="83820" cy="289560"/>
            </a:xfrm>
            <a:custGeom>
              <a:avLst/>
              <a:gdLst/>
              <a:ahLst/>
              <a:cxnLst/>
              <a:rect l="l" t="t" r="r" b="b"/>
              <a:pathLst>
                <a:path w="83820" h="289560">
                  <a:moveTo>
                    <a:pt x="0" y="289560"/>
                  </a:moveTo>
                  <a:lnTo>
                    <a:pt x="83820" y="289560"/>
                  </a:lnTo>
                  <a:lnTo>
                    <a:pt x="83820" y="0"/>
                  </a:lnTo>
                  <a:lnTo>
                    <a:pt x="0" y="0"/>
                  </a:lnTo>
                  <a:lnTo>
                    <a:pt x="0" y="289560"/>
                  </a:lnTo>
                  <a:close/>
                </a:path>
              </a:pathLst>
            </a:custGeom>
            <a:ln w="28956">
              <a:solidFill>
                <a:srgbClr val="000000"/>
              </a:solidFill>
            </a:ln>
          </p:spPr>
          <p:txBody>
            <a:bodyPr wrap="square" lIns="0" tIns="0" rIns="0" bIns="0" rtlCol="0"/>
            <a:lstStyle/>
            <a:p>
              <a:endParaRPr/>
            </a:p>
          </p:txBody>
        </p:sp>
        <p:sp>
          <p:nvSpPr>
            <p:cNvPr id="81" name="object 81"/>
            <p:cNvSpPr/>
            <p:nvPr/>
          </p:nvSpPr>
          <p:spPr>
            <a:xfrm>
              <a:off x="8597645" y="3809238"/>
              <a:ext cx="85725" cy="289560"/>
            </a:xfrm>
            <a:custGeom>
              <a:avLst/>
              <a:gdLst/>
              <a:ahLst/>
              <a:cxnLst/>
              <a:rect l="l" t="t" r="r" b="b"/>
              <a:pathLst>
                <a:path w="85725" h="289560">
                  <a:moveTo>
                    <a:pt x="85344" y="0"/>
                  </a:moveTo>
                  <a:lnTo>
                    <a:pt x="0" y="0"/>
                  </a:lnTo>
                  <a:lnTo>
                    <a:pt x="0" y="289560"/>
                  </a:lnTo>
                  <a:lnTo>
                    <a:pt x="85344" y="289560"/>
                  </a:lnTo>
                  <a:lnTo>
                    <a:pt x="85344" y="0"/>
                  </a:lnTo>
                  <a:close/>
                </a:path>
              </a:pathLst>
            </a:custGeom>
            <a:solidFill>
              <a:srgbClr val="CCFF99"/>
            </a:solidFill>
          </p:spPr>
          <p:txBody>
            <a:bodyPr wrap="square" lIns="0" tIns="0" rIns="0" bIns="0" rtlCol="0"/>
            <a:lstStyle/>
            <a:p>
              <a:endParaRPr/>
            </a:p>
          </p:txBody>
        </p:sp>
        <p:sp>
          <p:nvSpPr>
            <p:cNvPr id="82" name="object 82"/>
            <p:cNvSpPr/>
            <p:nvPr/>
          </p:nvSpPr>
          <p:spPr>
            <a:xfrm>
              <a:off x="8597645" y="3809238"/>
              <a:ext cx="85725" cy="289560"/>
            </a:xfrm>
            <a:custGeom>
              <a:avLst/>
              <a:gdLst/>
              <a:ahLst/>
              <a:cxnLst/>
              <a:rect l="l" t="t" r="r" b="b"/>
              <a:pathLst>
                <a:path w="85725" h="289560">
                  <a:moveTo>
                    <a:pt x="0" y="289560"/>
                  </a:moveTo>
                  <a:lnTo>
                    <a:pt x="85344" y="289560"/>
                  </a:lnTo>
                  <a:lnTo>
                    <a:pt x="85344" y="0"/>
                  </a:lnTo>
                  <a:lnTo>
                    <a:pt x="0" y="0"/>
                  </a:lnTo>
                  <a:lnTo>
                    <a:pt x="0" y="289560"/>
                  </a:lnTo>
                  <a:close/>
                </a:path>
              </a:pathLst>
            </a:custGeom>
            <a:ln w="28956">
              <a:solidFill>
                <a:srgbClr val="000000"/>
              </a:solidFill>
            </a:ln>
          </p:spPr>
          <p:txBody>
            <a:bodyPr wrap="square" lIns="0" tIns="0" rIns="0" bIns="0" rtlCol="0"/>
            <a:lstStyle/>
            <a:p>
              <a:endParaRPr/>
            </a:p>
          </p:txBody>
        </p:sp>
        <p:sp>
          <p:nvSpPr>
            <p:cNvPr id="83" name="object 83"/>
            <p:cNvSpPr/>
            <p:nvPr/>
          </p:nvSpPr>
          <p:spPr>
            <a:xfrm>
              <a:off x="8684513" y="3809238"/>
              <a:ext cx="83820" cy="289560"/>
            </a:xfrm>
            <a:custGeom>
              <a:avLst/>
              <a:gdLst/>
              <a:ahLst/>
              <a:cxnLst/>
              <a:rect l="l" t="t" r="r" b="b"/>
              <a:pathLst>
                <a:path w="83820" h="289560">
                  <a:moveTo>
                    <a:pt x="83820" y="0"/>
                  </a:moveTo>
                  <a:lnTo>
                    <a:pt x="0" y="0"/>
                  </a:lnTo>
                  <a:lnTo>
                    <a:pt x="0" y="289560"/>
                  </a:lnTo>
                  <a:lnTo>
                    <a:pt x="83820" y="289560"/>
                  </a:lnTo>
                  <a:lnTo>
                    <a:pt x="83820" y="0"/>
                  </a:lnTo>
                  <a:close/>
                </a:path>
              </a:pathLst>
            </a:custGeom>
            <a:solidFill>
              <a:srgbClr val="FFFFFF"/>
            </a:solidFill>
          </p:spPr>
          <p:txBody>
            <a:bodyPr wrap="square" lIns="0" tIns="0" rIns="0" bIns="0" rtlCol="0"/>
            <a:lstStyle/>
            <a:p>
              <a:endParaRPr/>
            </a:p>
          </p:txBody>
        </p:sp>
        <p:sp>
          <p:nvSpPr>
            <p:cNvPr id="84" name="object 84"/>
            <p:cNvSpPr/>
            <p:nvPr/>
          </p:nvSpPr>
          <p:spPr>
            <a:xfrm>
              <a:off x="8684513" y="3809238"/>
              <a:ext cx="83820" cy="289560"/>
            </a:xfrm>
            <a:custGeom>
              <a:avLst/>
              <a:gdLst/>
              <a:ahLst/>
              <a:cxnLst/>
              <a:rect l="l" t="t" r="r" b="b"/>
              <a:pathLst>
                <a:path w="83820" h="289560">
                  <a:moveTo>
                    <a:pt x="0" y="289560"/>
                  </a:moveTo>
                  <a:lnTo>
                    <a:pt x="83820" y="289560"/>
                  </a:lnTo>
                  <a:lnTo>
                    <a:pt x="83820" y="0"/>
                  </a:lnTo>
                  <a:lnTo>
                    <a:pt x="0" y="0"/>
                  </a:lnTo>
                  <a:lnTo>
                    <a:pt x="0" y="289560"/>
                  </a:lnTo>
                  <a:close/>
                </a:path>
              </a:pathLst>
            </a:custGeom>
            <a:ln w="28956">
              <a:solidFill>
                <a:srgbClr val="000000"/>
              </a:solidFill>
            </a:ln>
          </p:spPr>
          <p:txBody>
            <a:bodyPr wrap="square" lIns="0" tIns="0" rIns="0" bIns="0" rtlCol="0"/>
            <a:lstStyle/>
            <a:p>
              <a:endParaRPr/>
            </a:p>
          </p:txBody>
        </p:sp>
        <p:sp>
          <p:nvSpPr>
            <p:cNvPr id="85" name="object 85"/>
            <p:cNvSpPr/>
            <p:nvPr/>
          </p:nvSpPr>
          <p:spPr>
            <a:xfrm>
              <a:off x="8775953" y="3809238"/>
              <a:ext cx="83820" cy="289560"/>
            </a:xfrm>
            <a:custGeom>
              <a:avLst/>
              <a:gdLst/>
              <a:ahLst/>
              <a:cxnLst/>
              <a:rect l="l" t="t" r="r" b="b"/>
              <a:pathLst>
                <a:path w="83820" h="289560">
                  <a:moveTo>
                    <a:pt x="83820" y="0"/>
                  </a:moveTo>
                  <a:lnTo>
                    <a:pt x="0" y="0"/>
                  </a:lnTo>
                  <a:lnTo>
                    <a:pt x="0" y="289560"/>
                  </a:lnTo>
                  <a:lnTo>
                    <a:pt x="83820" y="289560"/>
                  </a:lnTo>
                  <a:lnTo>
                    <a:pt x="83820" y="0"/>
                  </a:lnTo>
                  <a:close/>
                </a:path>
              </a:pathLst>
            </a:custGeom>
            <a:solidFill>
              <a:srgbClr val="FFFFFF"/>
            </a:solidFill>
          </p:spPr>
          <p:txBody>
            <a:bodyPr wrap="square" lIns="0" tIns="0" rIns="0" bIns="0" rtlCol="0"/>
            <a:lstStyle/>
            <a:p>
              <a:endParaRPr/>
            </a:p>
          </p:txBody>
        </p:sp>
        <p:sp>
          <p:nvSpPr>
            <p:cNvPr id="86" name="object 86"/>
            <p:cNvSpPr/>
            <p:nvPr/>
          </p:nvSpPr>
          <p:spPr>
            <a:xfrm>
              <a:off x="8775953" y="3809238"/>
              <a:ext cx="83820" cy="289560"/>
            </a:xfrm>
            <a:custGeom>
              <a:avLst/>
              <a:gdLst/>
              <a:ahLst/>
              <a:cxnLst/>
              <a:rect l="l" t="t" r="r" b="b"/>
              <a:pathLst>
                <a:path w="83820" h="289560">
                  <a:moveTo>
                    <a:pt x="0" y="289560"/>
                  </a:moveTo>
                  <a:lnTo>
                    <a:pt x="83820" y="289560"/>
                  </a:lnTo>
                  <a:lnTo>
                    <a:pt x="83820" y="0"/>
                  </a:lnTo>
                  <a:lnTo>
                    <a:pt x="0" y="0"/>
                  </a:lnTo>
                  <a:lnTo>
                    <a:pt x="0" y="289560"/>
                  </a:lnTo>
                  <a:close/>
                </a:path>
              </a:pathLst>
            </a:custGeom>
            <a:ln w="28956">
              <a:solidFill>
                <a:srgbClr val="000000"/>
              </a:solidFill>
            </a:ln>
          </p:spPr>
          <p:txBody>
            <a:bodyPr wrap="square" lIns="0" tIns="0" rIns="0" bIns="0" rtlCol="0"/>
            <a:lstStyle/>
            <a:p>
              <a:endParaRPr/>
            </a:p>
          </p:txBody>
        </p:sp>
      </p:grpSp>
      <p:sp>
        <p:nvSpPr>
          <p:cNvPr id="87" name="object 87"/>
          <p:cNvSpPr txBox="1"/>
          <p:nvPr/>
        </p:nvSpPr>
        <p:spPr>
          <a:xfrm>
            <a:off x="7321677" y="5386832"/>
            <a:ext cx="530225" cy="193675"/>
          </a:xfrm>
          <a:prstGeom prst="rect">
            <a:avLst/>
          </a:prstGeom>
        </p:spPr>
        <p:txBody>
          <a:bodyPr vert="horz" wrap="square" lIns="0" tIns="12700" rIns="0" bIns="0" rtlCol="0">
            <a:spAutoFit/>
          </a:bodyPr>
          <a:lstStyle/>
          <a:p>
            <a:pPr marL="12700">
              <a:lnSpc>
                <a:spcPct val="100000"/>
              </a:lnSpc>
              <a:spcBef>
                <a:spcPts val="100"/>
              </a:spcBef>
            </a:pPr>
            <a:r>
              <a:rPr sz="1100" spc="-20" dirty="0">
                <a:latin typeface="Arial"/>
                <a:cs typeface="Arial"/>
              </a:rPr>
              <a:t>M</a:t>
            </a:r>
            <a:r>
              <a:rPr sz="1100" dirty="0">
                <a:latin typeface="Arial"/>
                <a:cs typeface="Arial"/>
              </a:rPr>
              <a:t>emory</a:t>
            </a:r>
            <a:endParaRPr sz="1100">
              <a:latin typeface="Arial"/>
              <a:cs typeface="Arial"/>
            </a:endParaRPr>
          </a:p>
        </p:txBody>
      </p:sp>
      <p:grpSp>
        <p:nvGrpSpPr>
          <p:cNvPr id="88" name="object 88"/>
          <p:cNvGrpSpPr/>
          <p:nvPr/>
        </p:nvGrpSpPr>
        <p:grpSpPr>
          <a:xfrm>
            <a:off x="2671572" y="3809238"/>
            <a:ext cx="5608955" cy="1558925"/>
            <a:chOff x="2671572" y="3809238"/>
            <a:chExt cx="5608955" cy="1558925"/>
          </a:xfrm>
        </p:grpSpPr>
        <p:sp>
          <p:nvSpPr>
            <p:cNvPr id="89" name="object 89"/>
            <p:cNvSpPr/>
            <p:nvPr/>
          </p:nvSpPr>
          <p:spPr>
            <a:xfrm>
              <a:off x="7244333" y="4786122"/>
              <a:ext cx="102235" cy="567055"/>
            </a:xfrm>
            <a:custGeom>
              <a:avLst/>
              <a:gdLst/>
              <a:ahLst/>
              <a:cxnLst/>
              <a:rect l="l" t="t" r="r" b="b"/>
              <a:pathLst>
                <a:path w="102234" h="567054">
                  <a:moveTo>
                    <a:pt x="0" y="566927"/>
                  </a:moveTo>
                  <a:lnTo>
                    <a:pt x="102107" y="566927"/>
                  </a:lnTo>
                  <a:lnTo>
                    <a:pt x="102107" y="0"/>
                  </a:lnTo>
                  <a:lnTo>
                    <a:pt x="0" y="0"/>
                  </a:lnTo>
                  <a:lnTo>
                    <a:pt x="0" y="566927"/>
                  </a:lnTo>
                  <a:close/>
                </a:path>
              </a:pathLst>
            </a:custGeom>
            <a:ln w="28956">
              <a:solidFill>
                <a:srgbClr val="000000"/>
              </a:solidFill>
            </a:ln>
          </p:spPr>
          <p:txBody>
            <a:bodyPr wrap="square" lIns="0" tIns="0" rIns="0" bIns="0" rtlCol="0"/>
            <a:lstStyle/>
            <a:p>
              <a:endParaRPr/>
            </a:p>
          </p:txBody>
        </p:sp>
        <p:sp>
          <p:nvSpPr>
            <p:cNvPr id="90" name="object 90"/>
            <p:cNvSpPr/>
            <p:nvPr/>
          </p:nvSpPr>
          <p:spPr>
            <a:xfrm>
              <a:off x="7337298" y="4786122"/>
              <a:ext cx="90170" cy="567055"/>
            </a:xfrm>
            <a:custGeom>
              <a:avLst/>
              <a:gdLst/>
              <a:ahLst/>
              <a:cxnLst/>
              <a:rect l="l" t="t" r="r" b="b"/>
              <a:pathLst>
                <a:path w="90170" h="567054">
                  <a:moveTo>
                    <a:pt x="0" y="566927"/>
                  </a:moveTo>
                  <a:lnTo>
                    <a:pt x="89916" y="566927"/>
                  </a:lnTo>
                  <a:lnTo>
                    <a:pt x="89916" y="0"/>
                  </a:lnTo>
                  <a:lnTo>
                    <a:pt x="0" y="0"/>
                  </a:lnTo>
                  <a:lnTo>
                    <a:pt x="0" y="566927"/>
                  </a:lnTo>
                  <a:close/>
                </a:path>
              </a:pathLst>
            </a:custGeom>
            <a:solidFill>
              <a:srgbClr val="FFFFFF"/>
            </a:solidFill>
          </p:spPr>
          <p:txBody>
            <a:bodyPr wrap="square" lIns="0" tIns="0" rIns="0" bIns="0" rtlCol="0"/>
            <a:lstStyle/>
            <a:p>
              <a:endParaRPr/>
            </a:p>
          </p:txBody>
        </p:sp>
        <p:sp>
          <p:nvSpPr>
            <p:cNvPr id="91" name="object 91"/>
            <p:cNvSpPr/>
            <p:nvPr/>
          </p:nvSpPr>
          <p:spPr>
            <a:xfrm>
              <a:off x="7337298" y="4786122"/>
              <a:ext cx="100965" cy="567055"/>
            </a:xfrm>
            <a:custGeom>
              <a:avLst/>
              <a:gdLst/>
              <a:ahLst/>
              <a:cxnLst/>
              <a:rect l="l" t="t" r="r" b="b"/>
              <a:pathLst>
                <a:path w="100965" h="567054">
                  <a:moveTo>
                    <a:pt x="0" y="566927"/>
                  </a:moveTo>
                  <a:lnTo>
                    <a:pt x="100583" y="566927"/>
                  </a:lnTo>
                  <a:lnTo>
                    <a:pt x="100583" y="0"/>
                  </a:lnTo>
                  <a:lnTo>
                    <a:pt x="0" y="0"/>
                  </a:lnTo>
                  <a:lnTo>
                    <a:pt x="0" y="566927"/>
                  </a:lnTo>
                  <a:close/>
                </a:path>
              </a:pathLst>
            </a:custGeom>
            <a:ln w="28955">
              <a:solidFill>
                <a:srgbClr val="000000"/>
              </a:solidFill>
            </a:ln>
          </p:spPr>
          <p:txBody>
            <a:bodyPr wrap="square" lIns="0" tIns="0" rIns="0" bIns="0" rtlCol="0"/>
            <a:lstStyle/>
            <a:p>
              <a:endParaRPr/>
            </a:p>
          </p:txBody>
        </p:sp>
        <p:sp>
          <p:nvSpPr>
            <p:cNvPr id="92" name="object 92"/>
            <p:cNvSpPr/>
            <p:nvPr/>
          </p:nvSpPr>
          <p:spPr>
            <a:xfrm>
              <a:off x="7427213" y="4786122"/>
              <a:ext cx="91440" cy="567055"/>
            </a:xfrm>
            <a:custGeom>
              <a:avLst/>
              <a:gdLst/>
              <a:ahLst/>
              <a:cxnLst/>
              <a:rect l="l" t="t" r="r" b="b"/>
              <a:pathLst>
                <a:path w="91440" h="567054">
                  <a:moveTo>
                    <a:pt x="0" y="566927"/>
                  </a:moveTo>
                  <a:lnTo>
                    <a:pt x="91439" y="566927"/>
                  </a:lnTo>
                  <a:lnTo>
                    <a:pt x="91439" y="0"/>
                  </a:lnTo>
                  <a:lnTo>
                    <a:pt x="0" y="0"/>
                  </a:lnTo>
                  <a:lnTo>
                    <a:pt x="0" y="566927"/>
                  </a:lnTo>
                  <a:close/>
                </a:path>
              </a:pathLst>
            </a:custGeom>
            <a:solidFill>
              <a:srgbClr val="FFFF00"/>
            </a:solidFill>
          </p:spPr>
          <p:txBody>
            <a:bodyPr wrap="square" lIns="0" tIns="0" rIns="0" bIns="0" rtlCol="0"/>
            <a:lstStyle/>
            <a:p>
              <a:endParaRPr/>
            </a:p>
          </p:txBody>
        </p:sp>
        <p:sp>
          <p:nvSpPr>
            <p:cNvPr id="93" name="object 93"/>
            <p:cNvSpPr/>
            <p:nvPr/>
          </p:nvSpPr>
          <p:spPr>
            <a:xfrm>
              <a:off x="7427213" y="4786122"/>
              <a:ext cx="102235" cy="567055"/>
            </a:xfrm>
            <a:custGeom>
              <a:avLst/>
              <a:gdLst/>
              <a:ahLst/>
              <a:cxnLst/>
              <a:rect l="l" t="t" r="r" b="b"/>
              <a:pathLst>
                <a:path w="102234" h="567054">
                  <a:moveTo>
                    <a:pt x="0" y="566927"/>
                  </a:moveTo>
                  <a:lnTo>
                    <a:pt x="102107" y="566927"/>
                  </a:lnTo>
                  <a:lnTo>
                    <a:pt x="102107" y="0"/>
                  </a:lnTo>
                  <a:lnTo>
                    <a:pt x="0" y="0"/>
                  </a:lnTo>
                  <a:lnTo>
                    <a:pt x="0" y="566927"/>
                  </a:lnTo>
                  <a:close/>
                </a:path>
              </a:pathLst>
            </a:custGeom>
            <a:ln w="28956">
              <a:solidFill>
                <a:srgbClr val="000000"/>
              </a:solidFill>
            </a:ln>
          </p:spPr>
          <p:txBody>
            <a:bodyPr wrap="square" lIns="0" tIns="0" rIns="0" bIns="0" rtlCol="0"/>
            <a:lstStyle/>
            <a:p>
              <a:endParaRPr/>
            </a:p>
          </p:txBody>
        </p:sp>
        <p:sp>
          <p:nvSpPr>
            <p:cNvPr id="94" name="object 94"/>
            <p:cNvSpPr/>
            <p:nvPr/>
          </p:nvSpPr>
          <p:spPr>
            <a:xfrm>
              <a:off x="7518654" y="4786122"/>
              <a:ext cx="102235" cy="567055"/>
            </a:xfrm>
            <a:custGeom>
              <a:avLst/>
              <a:gdLst/>
              <a:ahLst/>
              <a:cxnLst/>
              <a:rect l="l" t="t" r="r" b="b"/>
              <a:pathLst>
                <a:path w="102234" h="567054">
                  <a:moveTo>
                    <a:pt x="102107" y="0"/>
                  </a:moveTo>
                  <a:lnTo>
                    <a:pt x="0" y="0"/>
                  </a:lnTo>
                  <a:lnTo>
                    <a:pt x="0" y="566927"/>
                  </a:lnTo>
                  <a:lnTo>
                    <a:pt x="102107" y="566927"/>
                  </a:lnTo>
                  <a:lnTo>
                    <a:pt x="102107" y="0"/>
                  </a:lnTo>
                  <a:close/>
                </a:path>
              </a:pathLst>
            </a:custGeom>
            <a:solidFill>
              <a:srgbClr val="FFFFFF"/>
            </a:solidFill>
          </p:spPr>
          <p:txBody>
            <a:bodyPr wrap="square" lIns="0" tIns="0" rIns="0" bIns="0" rtlCol="0"/>
            <a:lstStyle/>
            <a:p>
              <a:endParaRPr/>
            </a:p>
          </p:txBody>
        </p:sp>
        <p:sp>
          <p:nvSpPr>
            <p:cNvPr id="95" name="object 95"/>
            <p:cNvSpPr/>
            <p:nvPr/>
          </p:nvSpPr>
          <p:spPr>
            <a:xfrm>
              <a:off x="7518654" y="4786122"/>
              <a:ext cx="102235" cy="567055"/>
            </a:xfrm>
            <a:custGeom>
              <a:avLst/>
              <a:gdLst/>
              <a:ahLst/>
              <a:cxnLst/>
              <a:rect l="l" t="t" r="r" b="b"/>
              <a:pathLst>
                <a:path w="102234" h="567054">
                  <a:moveTo>
                    <a:pt x="0" y="566927"/>
                  </a:moveTo>
                  <a:lnTo>
                    <a:pt x="102107" y="566927"/>
                  </a:lnTo>
                  <a:lnTo>
                    <a:pt x="102107" y="0"/>
                  </a:lnTo>
                  <a:lnTo>
                    <a:pt x="0" y="0"/>
                  </a:lnTo>
                  <a:lnTo>
                    <a:pt x="0" y="566927"/>
                  </a:lnTo>
                  <a:close/>
                </a:path>
              </a:pathLst>
            </a:custGeom>
            <a:ln w="28956">
              <a:solidFill>
                <a:srgbClr val="000000"/>
              </a:solidFill>
            </a:ln>
          </p:spPr>
          <p:txBody>
            <a:bodyPr wrap="square" lIns="0" tIns="0" rIns="0" bIns="0" rtlCol="0"/>
            <a:lstStyle/>
            <a:p>
              <a:endParaRPr/>
            </a:p>
          </p:txBody>
        </p:sp>
        <p:sp>
          <p:nvSpPr>
            <p:cNvPr id="96" name="object 96"/>
            <p:cNvSpPr/>
            <p:nvPr/>
          </p:nvSpPr>
          <p:spPr>
            <a:xfrm>
              <a:off x="7605522" y="4786122"/>
              <a:ext cx="100965" cy="567055"/>
            </a:xfrm>
            <a:custGeom>
              <a:avLst/>
              <a:gdLst/>
              <a:ahLst/>
              <a:cxnLst/>
              <a:rect l="l" t="t" r="r" b="b"/>
              <a:pathLst>
                <a:path w="100965" h="567054">
                  <a:moveTo>
                    <a:pt x="100583" y="0"/>
                  </a:moveTo>
                  <a:lnTo>
                    <a:pt x="0" y="0"/>
                  </a:lnTo>
                  <a:lnTo>
                    <a:pt x="0" y="566927"/>
                  </a:lnTo>
                  <a:lnTo>
                    <a:pt x="100583" y="566927"/>
                  </a:lnTo>
                  <a:lnTo>
                    <a:pt x="100583" y="0"/>
                  </a:lnTo>
                  <a:close/>
                </a:path>
              </a:pathLst>
            </a:custGeom>
            <a:solidFill>
              <a:srgbClr val="FFFFFF"/>
            </a:solidFill>
          </p:spPr>
          <p:txBody>
            <a:bodyPr wrap="square" lIns="0" tIns="0" rIns="0" bIns="0" rtlCol="0"/>
            <a:lstStyle/>
            <a:p>
              <a:endParaRPr/>
            </a:p>
          </p:txBody>
        </p:sp>
        <p:sp>
          <p:nvSpPr>
            <p:cNvPr id="97" name="object 97"/>
            <p:cNvSpPr/>
            <p:nvPr/>
          </p:nvSpPr>
          <p:spPr>
            <a:xfrm>
              <a:off x="7605522" y="4786122"/>
              <a:ext cx="100965" cy="567055"/>
            </a:xfrm>
            <a:custGeom>
              <a:avLst/>
              <a:gdLst/>
              <a:ahLst/>
              <a:cxnLst/>
              <a:rect l="l" t="t" r="r" b="b"/>
              <a:pathLst>
                <a:path w="100965" h="567054">
                  <a:moveTo>
                    <a:pt x="0" y="566927"/>
                  </a:moveTo>
                  <a:lnTo>
                    <a:pt x="100583" y="566927"/>
                  </a:lnTo>
                  <a:lnTo>
                    <a:pt x="100583" y="0"/>
                  </a:lnTo>
                  <a:lnTo>
                    <a:pt x="0" y="0"/>
                  </a:lnTo>
                  <a:lnTo>
                    <a:pt x="0" y="566927"/>
                  </a:lnTo>
                  <a:close/>
                </a:path>
              </a:pathLst>
            </a:custGeom>
            <a:ln w="28955">
              <a:solidFill>
                <a:srgbClr val="000000"/>
              </a:solidFill>
            </a:ln>
          </p:spPr>
          <p:txBody>
            <a:bodyPr wrap="square" lIns="0" tIns="0" rIns="0" bIns="0" rtlCol="0"/>
            <a:lstStyle/>
            <a:p>
              <a:endParaRPr/>
            </a:p>
          </p:txBody>
        </p:sp>
        <p:sp>
          <p:nvSpPr>
            <p:cNvPr id="98" name="object 98"/>
            <p:cNvSpPr/>
            <p:nvPr/>
          </p:nvSpPr>
          <p:spPr>
            <a:xfrm>
              <a:off x="7696962" y="4786122"/>
              <a:ext cx="102235" cy="567055"/>
            </a:xfrm>
            <a:custGeom>
              <a:avLst/>
              <a:gdLst/>
              <a:ahLst/>
              <a:cxnLst/>
              <a:rect l="l" t="t" r="r" b="b"/>
              <a:pathLst>
                <a:path w="102234" h="567054">
                  <a:moveTo>
                    <a:pt x="102107" y="0"/>
                  </a:moveTo>
                  <a:lnTo>
                    <a:pt x="0" y="0"/>
                  </a:lnTo>
                  <a:lnTo>
                    <a:pt x="0" y="566927"/>
                  </a:lnTo>
                  <a:lnTo>
                    <a:pt x="102107" y="566927"/>
                  </a:lnTo>
                  <a:lnTo>
                    <a:pt x="102107" y="0"/>
                  </a:lnTo>
                  <a:close/>
                </a:path>
              </a:pathLst>
            </a:custGeom>
            <a:solidFill>
              <a:srgbClr val="FFFFFF"/>
            </a:solidFill>
          </p:spPr>
          <p:txBody>
            <a:bodyPr wrap="square" lIns="0" tIns="0" rIns="0" bIns="0" rtlCol="0"/>
            <a:lstStyle/>
            <a:p>
              <a:endParaRPr/>
            </a:p>
          </p:txBody>
        </p:sp>
        <p:sp>
          <p:nvSpPr>
            <p:cNvPr id="99" name="object 99"/>
            <p:cNvSpPr/>
            <p:nvPr/>
          </p:nvSpPr>
          <p:spPr>
            <a:xfrm>
              <a:off x="7696962" y="4786122"/>
              <a:ext cx="102235" cy="567055"/>
            </a:xfrm>
            <a:custGeom>
              <a:avLst/>
              <a:gdLst/>
              <a:ahLst/>
              <a:cxnLst/>
              <a:rect l="l" t="t" r="r" b="b"/>
              <a:pathLst>
                <a:path w="102234" h="567054">
                  <a:moveTo>
                    <a:pt x="0" y="566927"/>
                  </a:moveTo>
                  <a:lnTo>
                    <a:pt x="102107" y="566927"/>
                  </a:lnTo>
                  <a:lnTo>
                    <a:pt x="102107" y="0"/>
                  </a:lnTo>
                  <a:lnTo>
                    <a:pt x="0" y="0"/>
                  </a:lnTo>
                  <a:lnTo>
                    <a:pt x="0" y="566927"/>
                  </a:lnTo>
                  <a:close/>
                </a:path>
              </a:pathLst>
            </a:custGeom>
            <a:ln w="28956">
              <a:solidFill>
                <a:srgbClr val="000000"/>
              </a:solidFill>
            </a:ln>
          </p:spPr>
          <p:txBody>
            <a:bodyPr wrap="square" lIns="0" tIns="0" rIns="0" bIns="0" rtlCol="0"/>
            <a:lstStyle/>
            <a:p>
              <a:endParaRPr/>
            </a:p>
          </p:txBody>
        </p:sp>
        <p:sp>
          <p:nvSpPr>
            <p:cNvPr id="100" name="object 100"/>
            <p:cNvSpPr/>
            <p:nvPr/>
          </p:nvSpPr>
          <p:spPr>
            <a:xfrm>
              <a:off x="7783830" y="4786122"/>
              <a:ext cx="100965" cy="567055"/>
            </a:xfrm>
            <a:custGeom>
              <a:avLst/>
              <a:gdLst/>
              <a:ahLst/>
              <a:cxnLst/>
              <a:rect l="l" t="t" r="r" b="b"/>
              <a:pathLst>
                <a:path w="100965" h="567054">
                  <a:moveTo>
                    <a:pt x="100583" y="0"/>
                  </a:moveTo>
                  <a:lnTo>
                    <a:pt x="0" y="0"/>
                  </a:lnTo>
                  <a:lnTo>
                    <a:pt x="0" y="566927"/>
                  </a:lnTo>
                  <a:lnTo>
                    <a:pt x="100583" y="566927"/>
                  </a:lnTo>
                  <a:lnTo>
                    <a:pt x="100583" y="0"/>
                  </a:lnTo>
                  <a:close/>
                </a:path>
              </a:pathLst>
            </a:custGeom>
            <a:solidFill>
              <a:srgbClr val="FFFFFF"/>
            </a:solidFill>
          </p:spPr>
          <p:txBody>
            <a:bodyPr wrap="square" lIns="0" tIns="0" rIns="0" bIns="0" rtlCol="0"/>
            <a:lstStyle/>
            <a:p>
              <a:endParaRPr/>
            </a:p>
          </p:txBody>
        </p:sp>
        <p:sp>
          <p:nvSpPr>
            <p:cNvPr id="101" name="object 101"/>
            <p:cNvSpPr/>
            <p:nvPr/>
          </p:nvSpPr>
          <p:spPr>
            <a:xfrm>
              <a:off x="7783830" y="4786122"/>
              <a:ext cx="100965" cy="567055"/>
            </a:xfrm>
            <a:custGeom>
              <a:avLst/>
              <a:gdLst/>
              <a:ahLst/>
              <a:cxnLst/>
              <a:rect l="l" t="t" r="r" b="b"/>
              <a:pathLst>
                <a:path w="100965" h="567054">
                  <a:moveTo>
                    <a:pt x="0" y="566927"/>
                  </a:moveTo>
                  <a:lnTo>
                    <a:pt x="100583" y="566927"/>
                  </a:lnTo>
                  <a:lnTo>
                    <a:pt x="100583" y="0"/>
                  </a:lnTo>
                  <a:lnTo>
                    <a:pt x="0" y="0"/>
                  </a:lnTo>
                  <a:lnTo>
                    <a:pt x="0" y="566927"/>
                  </a:lnTo>
                  <a:close/>
                </a:path>
              </a:pathLst>
            </a:custGeom>
            <a:ln w="28955">
              <a:solidFill>
                <a:srgbClr val="000000"/>
              </a:solidFill>
            </a:ln>
          </p:spPr>
          <p:txBody>
            <a:bodyPr wrap="square" lIns="0" tIns="0" rIns="0" bIns="0" rtlCol="0"/>
            <a:lstStyle/>
            <a:p>
              <a:endParaRPr/>
            </a:p>
          </p:txBody>
        </p:sp>
        <p:sp>
          <p:nvSpPr>
            <p:cNvPr id="102" name="object 102"/>
            <p:cNvSpPr/>
            <p:nvPr/>
          </p:nvSpPr>
          <p:spPr>
            <a:xfrm>
              <a:off x="7875269" y="4786122"/>
              <a:ext cx="102235" cy="567055"/>
            </a:xfrm>
            <a:custGeom>
              <a:avLst/>
              <a:gdLst/>
              <a:ahLst/>
              <a:cxnLst/>
              <a:rect l="l" t="t" r="r" b="b"/>
              <a:pathLst>
                <a:path w="102234" h="567054">
                  <a:moveTo>
                    <a:pt x="102107" y="0"/>
                  </a:moveTo>
                  <a:lnTo>
                    <a:pt x="0" y="0"/>
                  </a:lnTo>
                  <a:lnTo>
                    <a:pt x="0" y="566927"/>
                  </a:lnTo>
                  <a:lnTo>
                    <a:pt x="102107" y="566927"/>
                  </a:lnTo>
                  <a:lnTo>
                    <a:pt x="102107" y="0"/>
                  </a:lnTo>
                  <a:close/>
                </a:path>
              </a:pathLst>
            </a:custGeom>
            <a:solidFill>
              <a:srgbClr val="FFFFFF"/>
            </a:solidFill>
          </p:spPr>
          <p:txBody>
            <a:bodyPr wrap="square" lIns="0" tIns="0" rIns="0" bIns="0" rtlCol="0"/>
            <a:lstStyle/>
            <a:p>
              <a:endParaRPr/>
            </a:p>
          </p:txBody>
        </p:sp>
        <p:sp>
          <p:nvSpPr>
            <p:cNvPr id="103" name="object 103"/>
            <p:cNvSpPr/>
            <p:nvPr/>
          </p:nvSpPr>
          <p:spPr>
            <a:xfrm>
              <a:off x="7875269" y="4786122"/>
              <a:ext cx="102235" cy="567055"/>
            </a:xfrm>
            <a:custGeom>
              <a:avLst/>
              <a:gdLst/>
              <a:ahLst/>
              <a:cxnLst/>
              <a:rect l="l" t="t" r="r" b="b"/>
              <a:pathLst>
                <a:path w="102234" h="567054">
                  <a:moveTo>
                    <a:pt x="0" y="566927"/>
                  </a:moveTo>
                  <a:lnTo>
                    <a:pt x="102107" y="566927"/>
                  </a:lnTo>
                  <a:lnTo>
                    <a:pt x="102107" y="0"/>
                  </a:lnTo>
                  <a:lnTo>
                    <a:pt x="0" y="0"/>
                  </a:lnTo>
                  <a:lnTo>
                    <a:pt x="0" y="566927"/>
                  </a:lnTo>
                  <a:close/>
                </a:path>
              </a:pathLst>
            </a:custGeom>
            <a:ln w="28956">
              <a:solidFill>
                <a:srgbClr val="000000"/>
              </a:solidFill>
            </a:ln>
          </p:spPr>
          <p:txBody>
            <a:bodyPr wrap="square" lIns="0" tIns="0" rIns="0" bIns="0" rtlCol="0"/>
            <a:lstStyle/>
            <a:p>
              <a:endParaRPr/>
            </a:p>
          </p:txBody>
        </p:sp>
        <p:sp>
          <p:nvSpPr>
            <p:cNvPr id="104" name="object 104"/>
            <p:cNvSpPr/>
            <p:nvPr/>
          </p:nvSpPr>
          <p:spPr>
            <a:xfrm>
              <a:off x="6847332" y="3809237"/>
              <a:ext cx="1433195" cy="984250"/>
            </a:xfrm>
            <a:custGeom>
              <a:avLst/>
              <a:gdLst/>
              <a:ahLst/>
              <a:cxnLst/>
              <a:rect l="l" t="t" r="r" b="b"/>
              <a:pathLst>
                <a:path w="1433195" h="984250">
                  <a:moveTo>
                    <a:pt x="1432687" y="289560"/>
                  </a:moveTo>
                  <a:lnTo>
                    <a:pt x="1350010" y="310134"/>
                  </a:lnTo>
                  <a:lnTo>
                    <a:pt x="1368336" y="331571"/>
                  </a:lnTo>
                  <a:lnTo>
                    <a:pt x="642124" y="953363"/>
                  </a:lnTo>
                  <a:lnTo>
                    <a:pt x="662178" y="913257"/>
                  </a:lnTo>
                  <a:lnTo>
                    <a:pt x="668528" y="900557"/>
                  </a:lnTo>
                  <a:lnTo>
                    <a:pt x="640334" y="900557"/>
                  </a:lnTo>
                  <a:lnTo>
                    <a:pt x="640334" y="498221"/>
                  </a:lnTo>
                  <a:lnTo>
                    <a:pt x="640334" y="478409"/>
                  </a:lnTo>
                  <a:lnTo>
                    <a:pt x="19812" y="478409"/>
                  </a:lnTo>
                  <a:lnTo>
                    <a:pt x="19812" y="0"/>
                  </a:lnTo>
                  <a:lnTo>
                    <a:pt x="0" y="0"/>
                  </a:lnTo>
                  <a:lnTo>
                    <a:pt x="0" y="498221"/>
                  </a:lnTo>
                  <a:lnTo>
                    <a:pt x="620522" y="498221"/>
                  </a:lnTo>
                  <a:lnTo>
                    <a:pt x="620522" y="900557"/>
                  </a:lnTo>
                  <a:lnTo>
                    <a:pt x="592328" y="900557"/>
                  </a:lnTo>
                  <a:lnTo>
                    <a:pt x="625741" y="967397"/>
                  </a:lnTo>
                  <a:lnTo>
                    <a:pt x="623697" y="969137"/>
                  </a:lnTo>
                  <a:lnTo>
                    <a:pt x="636651" y="984250"/>
                  </a:lnTo>
                  <a:lnTo>
                    <a:pt x="1381213" y="346633"/>
                  </a:lnTo>
                  <a:lnTo>
                    <a:pt x="1399540" y="368046"/>
                  </a:lnTo>
                  <a:lnTo>
                    <a:pt x="1418412" y="323342"/>
                  </a:lnTo>
                  <a:lnTo>
                    <a:pt x="1432687" y="289560"/>
                  </a:lnTo>
                  <a:close/>
                </a:path>
              </a:pathLst>
            </a:custGeom>
            <a:solidFill>
              <a:srgbClr val="000000"/>
            </a:solidFill>
          </p:spPr>
          <p:txBody>
            <a:bodyPr wrap="square" lIns="0" tIns="0" rIns="0" bIns="0" rtlCol="0"/>
            <a:lstStyle/>
            <a:p>
              <a:endParaRPr/>
            </a:p>
          </p:txBody>
        </p:sp>
        <p:pic>
          <p:nvPicPr>
            <p:cNvPr id="105" name="object 105"/>
            <p:cNvPicPr/>
            <p:nvPr/>
          </p:nvPicPr>
          <p:blipFill>
            <a:blip r:embed="rId3" cstate="print"/>
            <a:stretch>
              <a:fillRect/>
            </a:stretch>
          </p:blipFill>
          <p:spPr>
            <a:xfrm>
              <a:off x="2671572" y="4663440"/>
              <a:ext cx="202692" cy="178308"/>
            </a:xfrm>
            <a:prstGeom prst="rect">
              <a:avLst/>
            </a:prstGeom>
          </p:spPr>
        </p:pic>
      </p:grpSp>
      <p:sp>
        <p:nvSpPr>
          <p:cNvPr id="106" name="object 106"/>
          <p:cNvSpPr txBox="1"/>
          <p:nvPr/>
        </p:nvSpPr>
        <p:spPr>
          <a:xfrm>
            <a:off x="2734055" y="4640071"/>
            <a:ext cx="90170" cy="208279"/>
          </a:xfrm>
          <a:prstGeom prst="rect">
            <a:avLst/>
          </a:prstGeom>
        </p:spPr>
        <p:txBody>
          <a:bodyPr vert="horz" wrap="square" lIns="0" tIns="12700" rIns="0" bIns="0" rtlCol="0">
            <a:spAutoFit/>
          </a:bodyPr>
          <a:lstStyle/>
          <a:p>
            <a:pPr>
              <a:lnSpc>
                <a:spcPct val="100000"/>
              </a:lnSpc>
              <a:spcBef>
                <a:spcPts val="100"/>
              </a:spcBef>
            </a:pPr>
            <a:r>
              <a:rPr sz="1200" b="1" dirty="0">
                <a:solidFill>
                  <a:srgbClr val="C00000"/>
                </a:solidFill>
                <a:latin typeface="Calibri"/>
                <a:cs typeface="Calibri"/>
              </a:rPr>
              <a:t>1</a:t>
            </a:r>
            <a:endParaRPr sz="1200">
              <a:latin typeface="Calibri"/>
              <a:cs typeface="Calibri"/>
            </a:endParaRPr>
          </a:p>
        </p:txBody>
      </p:sp>
      <p:pic>
        <p:nvPicPr>
          <p:cNvPr id="107" name="object 107"/>
          <p:cNvPicPr/>
          <p:nvPr/>
        </p:nvPicPr>
        <p:blipFill>
          <a:blip r:embed="rId4" cstate="print"/>
          <a:stretch>
            <a:fillRect/>
          </a:stretch>
        </p:blipFill>
        <p:spPr>
          <a:xfrm>
            <a:off x="5463540" y="3919728"/>
            <a:ext cx="202691" cy="178308"/>
          </a:xfrm>
          <a:prstGeom prst="rect">
            <a:avLst/>
          </a:prstGeom>
        </p:spPr>
      </p:pic>
      <p:sp>
        <p:nvSpPr>
          <p:cNvPr id="108" name="object 108"/>
          <p:cNvSpPr txBox="1"/>
          <p:nvPr/>
        </p:nvSpPr>
        <p:spPr>
          <a:xfrm>
            <a:off x="5447791" y="3865879"/>
            <a:ext cx="764540" cy="634365"/>
          </a:xfrm>
          <a:prstGeom prst="rect">
            <a:avLst/>
          </a:prstGeom>
        </p:spPr>
        <p:txBody>
          <a:bodyPr vert="horz" wrap="square" lIns="0" tIns="42544" rIns="0" bIns="0" rtlCol="0">
            <a:spAutoFit/>
          </a:bodyPr>
          <a:lstStyle/>
          <a:p>
            <a:pPr marL="78105">
              <a:lnSpc>
                <a:spcPct val="100000"/>
              </a:lnSpc>
              <a:spcBef>
                <a:spcPts val="334"/>
              </a:spcBef>
            </a:pPr>
            <a:r>
              <a:rPr sz="1200" b="1" dirty="0">
                <a:solidFill>
                  <a:srgbClr val="C00000"/>
                </a:solidFill>
                <a:latin typeface="Calibri"/>
                <a:cs typeface="Calibri"/>
              </a:rPr>
              <a:t>2</a:t>
            </a:r>
            <a:endParaRPr sz="1200">
              <a:latin typeface="Calibri"/>
              <a:cs typeface="Calibri"/>
            </a:endParaRPr>
          </a:p>
          <a:p>
            <a:pPr marL="132715">
              <a:lnSpc>
                <a:spcPct val="100000"/>
              </a:lnSpc>
              <a:spcBef>
                <a:spcPts val="234"/>
              </a:spcBef>
            </a:pPr>
            <a:r>
              <a:rPr sz="1200" spc="-10" dirty="0">
                <a:latin typeface="Calibri"/>
                <a:cs typeface="Calibri"/>
              </a:rPr>
              <a:t>Invalid</a:t>
            </a:r>
            <a:r>
              <a:rPr sz="1200" spc="-60" dirty="0">
                <a:latin typeface="Calibri"/>
                <a:cs typeface="Calibri"/>
              </a:rPr>
              <a:t> </a:t>
            </a:r>
            <a:r>
              <a:rPr sz="1200" dirty="0">
                <a:latin typeface="Calibri"/>
                <a:cs typeface="Calibri"/>
              </a:rPr>
              <a:t>/</a:t>
            </a:r>
            <a:endParaRPr sz="1200">
              <a:latin typeface="Calibri"/>
              <a:cs typeface="Calibri"/>
            </a:endParaRPr>
          </a:p>
          <a:p>
            <a:pPr marL="12700">
              <a:lnSpc>
                <a:spcPct val="100000"/>
              </a:lnSpc>
            </a:pPr>
            <a:r>
              <a:rPr sz="1200" dirty="0">
                <a:latin typeface="Calibri"/>
                <a:cs typeface="Calibri"/>
              </a:rPr>
              <a:t>Not</a:t>
            </a:r>
            <a:r>
              <a:rPr sz="1200" spc="-55" dirty="0">
                <a:latin typeface="Calibri"/>
                <a:cs typeface="Calibri"/>
              </a:rPr>
              <a:t> </a:t>
            </a:r>
            <a:r>
              <a:rPr sz="1200" spc="-5" dirty="0">
                <a:latin typeface="Calibri"/>
                <a:cs typeface="Calibri"/>
              </a:rPr>
              <a:t>Present</a:t>
            </a:r>
            <a:endParaRPr sz="1200">
              <a:latin typeface="Calibri"/>
              <a:cs typeface="Calibri"/>
            </a:endParaRPr>
          </a:p>
        </p:txBody>
      </p:sp>
      <p:pic>
        <p:nvPicPr>
          <p:cNvPr id="109" name="object 109"/>
          <p:cNvPicPr/>
          <p:nvPr/>
        </p:nvPicPr>
        <p:blipFill>
          <a:blip r:embed="rId5" cstate="print"/>
          <a:stretch>
            <a:fillRect/>
          </a:stretch>
        </p:blipFill>
        <p:spPr>
          <a:xfrm>
            <a:off x="6105144" y="2502407"/>
            <a:ext cx="201167" cy="178307"/>
          </a:xfrm>
          <a:prstGeom prst="rect">
            <a:avLst/>
          </a:prstGeom>
        </p:spPr>
      </p:pic>
      <p:sp>
        <p:nvSpPr>
          <p:cNvPr id="110" name="object 110"/>
          <p:cNvSpPr txBox="1"/>
          <p:nvPr/>
        </p:nvSpPr>
        <p:spPr>
          <a:xfrm>
            <a:off x="6154292" y="2478151"/>
            <a:ext cx="10287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C00000"/>
                </a:solidFill>
                <a:latin typeface="Calibri"/>
                <a:cs typeface="Calibri"/>
              </a:rPr>
              <a:t>3</a:t>
            </a:r>
            <a:endParaRPr sz="1200">
              <a:latin typeface="Calibri"/>
              <a:cs typeface="Calibri"/>
            </a:endParaRPr>
          </a:p>
        </p:txBody>
      </p:sp>
      <p:pic>
        <p:nvPicPr>
          <p:cNvPr id="111" name="object 111"/>
          <p:cNvPicPr/>
          <p:nvPr/>
        </p:nvPicPr>
        <p:blipFill>
          <a:blip r:embed="rId6" cstate="print"/>
          <a:stretch>
            <a:fillRect/>
          </a:stretch>
        </p:blipFill>
        <p:spPr>
          <a:xfrm>
            <a:off x="7638288" y="4312920"/>
            <a:ext cx="202691" cy="178308"/>
          </a:xfrm>
          <a:prstGeom prst="rect">
            <a:avLst/>
          </a:prstGeom>
        </p:spPr>
      </p:pic>
      <p:sp>
        <p:nvSpPr>
          <p:cNvPr id="112" name="object 112"/>
          <p:cNvSpPr txBox="1"/>
          <p:nvPr/>
        </p:nvSpPr>
        <p:spPr>
          <a:xfrm>
            <a:off x="7688706" y="4288282"/>
            <a:ext cx="10287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C00000"/>
                </a:solidFill>
                <a:latin typeface="Calibri"/>
                <a:cs typeface="Calibri"/>
              </a:rPr>
              <a:t>3</a:t>
            </a:r>
            <a:endParaRPr sz="1200">
              <a:latin typeface="Calibri"/>
              <a:cs typeface="Calibri"/>
            </a:endParaRPr>
          </a:p>
        </p:txBody>
      </p:sp>
      <p:grpSp>
        <p:nvGrpSpPr>
          <p:cNvPr id="113" name="object 113"/>
          <p:cNvGrpSpPr/>
          <p:nvPr/>
        </p:nvGrpSpPr>
        <p:grpSpPr>
          <a:xfrm>
            <a:off x="7529321" y="4098797"/>
            <a:ext cx="1122045" cy="1209675"/>
            <a:chOff x="7529321" y="4098797"/>
            <a:chExt cx="1122045" cy="1209675"/>
          </a:xfrm>
        </p:grpSpPr>
        <p:sp>
          <p:nvSpPr>
            <p:cNvPr id="114" name="object 114"/>
            <p:cNvSpPr/>
            <p:nvPr/>
          </p:nvSpPr>
          <p:spPr>
            <a:xfrm>
              <a:off x="7529321" y="4098797"/>
              <a:ext cx="1122045" cy="1008380"/>
            </a:xfrm>
            <a:custGeom>
              <a:avLst/>
              <a:gdLst/>
              <a:ahLst/>
              <a:cxnLst/>
              <a:rect l="l" t="t" r="r" b="b"/>
              <a:pathLst>
                <a:path w="1122045" h="1008379">
                  <a:moveTo>
                    <a:pt x="76200" y="932179"/>
                  </a:moveTo>
                  <a:lnTo>
                    <a:pt x="0" y="970279"/>
                  </a:lnTo>
                  <a:lnTo>
                    <a:pt x="76200" y="1008379"/>
                  </a:lnTo>
                  <a:lnTo>
                    <a:pt x="76200" y="980185"/>
                  </a:lnTo>
                  <a:lnTo>
                    <a:pt x="63500" y="980185"/>
                  </a:lnTo>
                  <a:lnTo>
                    <a:pt x="63500" y="960374"/>
                  </a:lnTo>
                  <a:lnTo>
                    <a:pt x="76200" y="960374"/>
                  </a:lnTo>
                  <a:lnTo>
                    <a:pt x="76200" y="932179"/>
                  </a:lnTo>
                  <a:close/>
                </a:path>
                <a:path w="1122045" h="1008379">
                  <a:moveTo>
                    <a:pt x="76200" y="960374"/>
                  </a:moveTo>
                  <a:lnTo>
                    <a:pt x="63500" y="960374"/>
                  </a:lnTo>
                  <a:lnTo>
                    <a:pt x="63500" y="980185"/>
                  </a:lnTo>
                  <a:lnTo>
                    <a:pt x="76200" y="980185"/>
                  </a:lnTo>
                  <a:lnTo>
                    <a:pt x="76200" y="960374"/>
                  </a:lnTo>
                  <a:close/>
                </a:path>
                <a:path w="1122045" h="1008379">
                  <a:moveTo>
                    <a:pt x="1101725" y="960374"/>
                  </a:moveTo>
                  <a:lnTo>
                    <a:pt x="76200" y="960374"/>
                  </a:lnTo>
                  <a:lnTo>
                    <a:pt x="76200" y="980185"/>
                  </a:lnTo>
                  <a:lnTo>
                    <a:pt x="1121536" y="980185"/>
                  </a:lnTo>
                  <a:lnTo>
                    <a:pt x="1121536" y="970279"/>
                  </a:lnTo>
                  <a:lnTo>
                    <a:pt x="1101725" y="970279"/>
                  </a:lnTo>
                  <a:lnTo>
                    <a:pt x="1101725" y="960374"/>
                  </a:lnTo>
                  <a:close/>
                </a:path>
                <a:path w="1122045" h="1008379">
                  <a:moveTo>
                    <a:pt x="1121536" y="0"/>
                  </a:moveTo>
                  <a:lnTo>
                    <a:pt x="1101725" y="0"/>
                  </a:lnTo>
                  <a:lnTo>
                    <a:pt x="1101725" y="970279"/>
                  </a:lnTo>
                  <a:lnTo>
                    <a:pt x="1111630" y="960374"/>
                  </a:lnTo>
                  <a:lnTo>
                    <a:pt x="1121536" y="960374"/>
                  </a:lnTo>
                  <a:lnTo>
                    <a:pt x="1121536" y="0"/>
                  </a:lnTo>
                  <a:close/>
                </a:path>
                <a:path w="1122045" h="1008379">
                  <a:moveTo>
                    <a:pt x="1121536" y="960374"/>
                  </a:moveTo>
                  <a:lnTo>
                    <a:pt x="1111630" y="960374"/>
                  </a:lnTo>
                  <a:lnTo>
                    <a:pt x="1101725" y="970279"/>
                  </a:lnTo>
                  <a:lnTo>
                    <a:pt x="1121536" y="970279"/>
                  </a:lnTo>
                  <a:lnTo>
                    <a:pt x="1121536" y="960374"/>
                  </a:lnTo>
                  <a:close/>
                </a:path>
              </a:pathLst>
            </a:custGeom>
            <a:solidFill>
              <a:srgbClr val="000000"/>
            </a:solidFill>
          </p:spPr>
          <p:txBody>
            <a:bodyPr wrap="square" lIns="0" tIns="0" rIns="0" bIns="0" rtlCol="0"/>
            <a:lstStyle/>
            <a:p>
              <a:endParaRPr/>
            </a:p>
          </p:txBody>
        </p:sp>
        <p:pic>
          <p:nvPicPr>
            <p:cNvPr id="115" name="object 115"/>
            <p:cNvPicPr/>
            <p:nvPr/>
          </p:nvPicPr>
          <p:blipFill>
            <a:blip r:embed="rId3" cstate="print"/>
            <a:stretch>
              <a:fillRect/>
            </a:stretch>
          </p:blipFill>
          <p:spPr>
            <a:xfrm>
              <a:off x="8234171" y="5129783"/>
              <a:ext cx="202691" cy="178308"/>
            </a:xfrm>
            <a:prstGeom prst="rect">
              <a:avLst/>
            </a:prstGeom>
          </p:spPr>
        </p:pic>
      </p:grpSp>
      <p:sp>
        <p:nvSpPr>
          <p:cNvPr id="116" name="object 116"/>
          <p:cNvSpPr txBox="1"/>
          <p:nvPr/>
        </p:nvSpPr>
        <p:spPr>
          <a:xfrm>
            <a:off x="8284591" y="5105527"/>
            <a:ext cx="10287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C00000"/>
                </a:solidFill>
                <a:latin typeface="Calibri"/>
                <a:cs typeface="Calibri"/>
              </a:rPr>
              <a:t>4</a:t>
            </a:r>
            <a:endParaRPr sz="1200">
              <a:latin typeface="Calibri"/>
              <a:cs typeface="Calibri"/>
            </a:endParaRPr>
          </a:p>
        </p:txBody>
      </p:sp>
      <p:sp>
        <p:nvSpPr>
          <p:cNvPr id="117" name="object 117"/>
          <p:cNvSpPr txBox="1"/>
          <p:nvPr/>
        </p:nvSpPr>
        <p:spPr>
          <a:xfrm>
            <a:off x="6425946" y="2528697"/>
            <a:ext cx="1860550" cy="528955"/>
          </a:xfrm>
          <a:prstGeom prst="rect">
            <a:avLst/>
          </a:prstGeom>
        </p:spPr>
        <p:txBody>
          <a:bodyPr vert="horz" wrap="square" lIns="0" tIns="13335" rIns="0" bIns="0" rtlCol="0">
            <a:spAutoFit/>
          </a:bodyPr>
          <a:lstStyle/>
          <a:p>
            <a:pPr marL="12700" marR="5080">
              <a:lnSpc>
                <a:spcPct val="100000"/>
              </a:lnSpc>
              <a:spcBef>
                <a:spcPts val="105"/>
              </a:spcBef>
              <a:buAutoNum type="arabicPeriod" startAt="3"/>
              <a:tabLst>
                <a:tab pos="167005" algn="l"/>
              </a:tabLst>
            </a:pPr>
            <a:r>
              <a:rPr sz="1100" spc="-5" dirty="0">
                <a:latin typeface="Arial"/>
                <a:cs typeface="Arial"/>
              </a:rPr>
              <a:t>Evict (writeback) </a:t>
            </a:r>
            <a:r>
              <a:rPr sz="1100" dirty="0">
                <a:latin typeface="Arial"/>
                <a:cs typeface="Arial"/>
              </a:rPr>
              <a:t>page </a:t>
            </a:r>
            <a:r>
              <a:rPr sz="1100" spc="-5" dirty="0">
                <a:latin typeface="Arial"/>
                <a:cs typeface="Arial"/>
              </a:rPr>
              <a:t>if </a:t>
            </a:r>
            <a:r>
              <a:rPr sz="1100" dirty="0">
                <a:latin typeface="Arial"/>
                <a:cs typeface="Arial"/>
              </a:rPr>
              <a:t>no </a:t>
            </a:r>
            <a:r>
              <a:rPr sz="1100" spc="-295" dirty="0">
                <a:latin typeface="Arial"/>
                <a:cs typeface="Arial"/>
              </a:rPr>
              <a:t> </a:t>
            </a:r>
            <a:r>
              <a:rPr sz="1100" dirty="0">
                <a:latin typeface="Arial"/>
                <a:cs typeface="Arial"/>
              </a:rPr>
              <a:t>frame</a:t>
            </a:r>
            <a:r>
              <a:rPr sz="1100" spc="-60" dirty="0">
                <a:latin typeface="Arial"/>
                <a:cs typeface="Arial"/>
              </a:rPr>
              <a:t> </a:t>
            </a:r>
            <a:r>
              <a:rPr sz="1100" spc="5" dirty="0">
                <a:latin typeface="Arial"/>
                <a:cs typeface="Arial"/>
              </a:rPr>
              <a:t>free</a:t>
            </a:r>
            <a:r>
              <a:rPr sz="1100" spc="-50" dirty="0">
                <a:latin typeface="Arial"/>
                <a:cs typeface="Arial"/>
              </a:rPr>
              <a:t> </a:t>
            </a:r>
            <a:r>
              <a:rPr sz="1100" dirty="0">
                <a:latin typeface="Arial"/>
                <a:cs typeface="Arial"/>
              </a:rPr>
              <a:t>(update</a:t>
            </a:r>
            <a:r>
              <a:rPr sz="1100" spc="-50" dirty="0">
                <a:latin typeface="Arial"/>
                <a:cs typeface="Arial"/>
              </a:rPr>
              <a:t> </a:t>
            </a:r>
            <a:r>
              <a:rPr sz="1100" dirty="0">
                <a:latin typeface="Arial"/>
                <a:cs typeface="Arial"/>
              </a:rPr>
              <a:t>PT</a:t>
            </a:r>
            <a:r>
              <a:rPr sz="1100" spc="-15" dirty="0">
                <a:latin typeface="Arial"/>
                <a:cs typeface="Arial"/>
              </a:rPr>
              <a:t> </a:t>
            </a:r>
            <a:r>
              <a:rPr sz="1100" dirty="0">
                <a:latin typeface="Arial"/>
                <a:cs typeface="Arial"/>
              </a:rPr>
              <a:t>&amp;</a:t>
            </a:r>
            <a:r>
              <a:rPr sz="1100" spc="-25" dirty="0">
                <a:latin typeface="Arial"/>
                <a:cs typeface="Arial"/>
              </a:rPr>
              <a:t> </a:t>
            </a:r>
            <a:r>
              <a:rPr sz="1100" dirty="0">
                <a:latin typeface="Arial"/>
                <a:cs typeface="Arial"/>
              </a:rPr>
              <a:t>TLB)</a:t>
            </a:r>
            <a:endParaRPr sz="1100">
              <a:latin typeface="Arial"/>
              <a:cs typeface="Arial"/>
            </a:endParaRPr>
          </a:p>
          <a:p>
            <a:pPr marL="166370" indent="-154305">
              <a:lnSpc>
                <a:spcPct val="100000"/>
              </a:lnSpc>
              <a:buAutoNum type="arabicPeriod" startAt="3"/>
              <a:tabLst>
                <a:tab pos="167005" algn="l"/>
              </a:tabLst>
            </a:pPr>
            <a:r>
              <a:rPr sz="1100" dirty="0">
                <a:latin typeface="Arial"/>
                <a:cs typeface="Arial"/>
              </a:rPr>
              <a:t>then</a:t>
            </a:r>
            <a:r>
              <a:rPr sz="1100" spc="-35" dirty="0">
                <a:latin typeface="Arial"/>
                <a:cs typeface="Arial"/>
              </a:rPr>
              <a:t> </a:t>
            </a:r>
            <a:r>
              <a:rPr sz="1100" dirty="0">
                <a:latin typeface="Arial"/>
                <a:cs typeface="Arial"/>
              </a:rPr>
              <a:t>bring</a:t>
            </a:r>
            <a:r>
              <a:rPr sz="1100" spc="-25" dirty="0">
                <a:latin typeface="Arial"/>
                <a:cs typeface="Arial"/>
              </a:rPr>
              <a:t> </a:t>
            </a:r>
            <a:r>
              <a:rPr sz="1100" spc="-5" dirty="0">
                <a:latin typeface="Arial"/>
                <a:cs typeface="Arial"/>
              </a:rPr>
              <a:t>in</a:t>
            </a:r>
            <a:r>
              <a:rPr sz="1100" spc="-15" dirty="0">
                <a:latin typeface="Arial"/>
                <a:cs typeface="Arial"/>
              </a:rPr>
              <a:t> </a:t>
            </a:r>
            <a:r>
              <a:rPr sz="1100" dirty="0">
                <a:latin typeface="Arial"/>
                <a:cs typeface="Arial"/>
              </a:rPr>
              <a:t>needed</a:t>
            </a:r>
            <a:r>
              <a:rPr sz="1100" spc="-25" dirty="0">
                <a:latin typeface="Arial"/>
                <a:cs typeface="Arial"/>
              </a:rPr>
              <a:t> </a:t>
            </a:r>
            <a:r>
              <a:rPr sz="1100" dirty="0">
                <a:latin typeface="Arial"/>
                <a:cs typeface="Arial"/>
              </a:rPr>
              <a:t>page</a:t>
            </a:r>
            <a:endParaRPr sz="1100">
              <a:latin typeface="Arial"/>
              <a:cs typeface="Arial"/>
            </a:endParaRPr>
          </a:p>
        </p:txBody>
      </p:sp>
      <p:sp>
        <p:nvSpPr>
          <p:cNvPr id="118" name="object 118"/>
          <p:cNvSpPr txBox="1"/>
          <p:nvPr/>
        </p:nvSpPr>
        <p:spPr>
          <a:xfrm>
            <a:off x="6425946" y="3031617"/>
            <a:ext cx="940435" cy="193675"/>
          </a:xfrm>
          <a:prstGeom prst="rect">
            <a:avLst/>
          </a:prstGeom>
        </p:spPr>
        <p:txBody>
          <a:bodyPr vert="horz" wrap="square" lIns="0" tIns="13335" rIns="0" bIns="0" rtlCol="0">
            <a:spAutoFit/>
          </a:bodyPr>
          <a:lstStyle/>
          <a:p>
            <a:pPr marL="12700">
              <a:lnSpc>
                <a:spcPct val="100000"/>
              </a:lnSpc>
              <a:spcBef>
                <a:spcPts val="105"/>
              </a:spcBef>
            </a:pPr>
            <a:r>
              <a:rPr sz="1100" dirty="0">
                <a:latin typeface="Arial"/>
                <a:cs typeface="Arial"/>
              </a:rPr>
              <a:t>and</a:t>
            </a:r>
            <a:r>
              <a:rPr sz="1100" spc="-55" dirty="0">
                <a:latin typeface="Arial"/>
                <a:cs typeface="Arial"/>
              </a:rPr>
              <a:t> </a:t>
            </a:r>
            <a:r>
              <a:rPr sz="1100" dirty="0">
                <a:latin typeface="Arial"/>
                <a:cs typeface="Arial"/>
              </a:rPr>
              <a:t>update</a:t>
            </a:r>
            <a:r>
              <a:rPr sz="1100" spc="-60" dirty="0">
                <a:latin typeface="Arial"/>
                <a:cs typeface="Arial"/>
              </a:rPr>
              <a:t> </a:t>
            </a:r>
            <a:r>
              <a:rPr sz="1100" dirty="0">
                <a:latin typeface="Arial"/>
                <a:cs typeface="Arial"/>
              </a:rPr>
              <a:t>PT</a:t>
            </a:r>
            <a:endParaRPr sz="1100">
              <a:latin typeface="Arial"/>
              <a:cs typeface="Arial"/>
            </a:endParaRPr>
          </a:p>
        </p:txBody>
      </p:sp>
      <p:pic>
        <p:nvPicPr>
          <p:cNvPr id="119" name="object 119"/>
          <p:cNvPicPr/>
          <p:nvPr/>
        </p:nvPicPr>
        <p:blipFill>
          <a:blip r:embed="rId7" cstate="print"/>
          <a:stretch>
            <a:fillRect/>
          </a:stretch>
        </p:blipFill>
        <p:spPr>
          <a:xfrm>
            <a:off x="6105144" y="2904744"/>
            <a:ext cx="201167" cy="178307"/>
          </a:xfrm>
          <a:prstGeom prst="rect">
            <a:avLst/>
          </a:prstGeom>
        </p:spPr>
      </p:pic>
      <p:sp>
        <p:nvSpPr>
          <p:cNvPr id="120" name="object 120"/>
          <p:cNvSpPr txBox="1"/>
          <p:nvPr/>
        </p:nvSpPr>
        <p:spPr>
          <a:xfrm>
            <a:off x="6154292" y="2880105"/>
            <a:ext cx="10287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C00000"/>
                </a:solidFill>
                <a:latin typeface="Calibri"/>
                <a:cs typeface="Calibri"/>
              </a:rPr>
              <a:t>4</a:t>
            </a:r>
            <a:endParaRPr sz="1200">
              <a:latin typeface="Calibri"/>
              <a:cs typeface="Calibri"/>
            </a:endParaRPr>
          </a:p>
        </p:txBody>
      </p:sp>
      <p:pic>
        <p:nvPicPr>
          <p:cNvPr id="121" name="object 121"/>
          <p:cNvPicPr/>
          <p:nvPr/>
        </p:nvPicPr>
        <p:blipFill>
          <a:blip r:embed="rId8" cstate="print"/>
          <a:stretch>
            <a:fillRect/>
          </a:stretch>
        </p:blipFill>
        <p:spPr>
          <a:xfrm>
            <a:off x="579119" y="4805171"/>
            <a:ext cx="201168" cy="178308"/>
          </a:xfrm>
          <a:prstGeom prst="rect">
            <a:avLst/>
          </a:prstGeom>
        </p:spPr>
      </p:pic>
      <p:sp>
        <p:nvSpPr>
          <p:cNvPr id="122" name="object 122"/>
          <p:cNvSpPr txBox="1"/>
          <p:nvPr/>
        </p:nvSpPr>
        <p:spPr>
          <a:xfrm>
            <a:off x="627684" y="4781169"/>
            <a:ext cx="10287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C00000"/>
                </a:solidFill>
                <a:latin typeface="Calibri"/>
                <a:cs typeface="Calibri"/>
              </a:rPr>
              <a:t>5</a:t>
            </a:r>
            <a:endParaRPr sz="1200">
              <a:latin typeface="Calibri"/>
              <a:cs typeface="Calibri"/>
            </a:endParaRPr>
          </a:p>
        </p:txBody>
      </p:sp>
      <p:sp>
        <p:nvSpPr>
          <p:cNvPr id="123" name="object 123"/>
          <p:cNvSpPr txBox="1"/>
          <p:nvPr/>
        </p:nvSpPr>
        <p:spPr>
          <a:xfrm>
            <a:off x="883411" y="4735779"/>
            <a:ext cx="966469" cy="361950"/>
          </a:xfrm>
          <a:prstGeom prst="rect">
            <a:avLst/>
          </a:prstGeom>
        </p:spPr>
        <p:txBody>
          <a:bodyPr vert="horz" wrap="square" lIns="0" tIns="13335" rIns="0" bIns="0" rtlCol="0">
            <a:spAutoFit/>
          </a:bodyPr>
          <a:lstStyle/>
          <a:p>
            <a:pPr marL="12700">
              <a:lnSpc>
                <a:spcPct val="100000"/>
              </a:lnSpc>
              <a:spcBef>
                <a:spcPts val="105"/>
              </a:spcBef>
            </a:pPr>
            <a:r>
              <a:rPr sz="1100" spc="-10" dirty="0">
                <a:latin typeface="Arial"/>
                <a:cs typeface="Arial"/>
              </a:rPr>
              <a:t>R</a:t>
            </a:r>
            <a:r>
              <a:rPr sz="1100" dirty="0">
                <a:latin typeface="Arial"/>
                <a:cs typeface="Arial"/>
              </a:rPr>
              <a:t>e</a:t>
            </a:r>
            <a:r>
              <a:rPr sz="1100" spc="-5" dirty="0">
                <a:latin typeface="Arial"/>
                <a:cs typeface="Arial"/>
              </a:rPr>
              <a:t>s</a:t>
            </a:r>
            <a:r>
              <a:rPr sz="1100" dirty="0">
                <a:latin typeface="Arial"/>
                <a:cs typeface="Arial"/>
              </a:rPr>
              <a:t>tart</a:t>
            </a:r>
            <a:r>
              <a:rPr sz="1100" spc="-30" dirty="0">
                <a:latin typeface="Arial"/>
                <a:cs typeface="Arial"/>
              </a:rPr>
              <a:t> </a:t>
            </a:r>
            <a:r>
              <a:rPr sz="1100" spc="15" dirty="0">
                <a:latin typeface="Arial"/>
                <a:cs typeface="Arial"/>
              </a:rPr>
              <a:t>f</a:t>
            </a:r>
            <a:r>
              <a:rPr sz="1100" dirty="0">
                <a:latin typeface="Arial"/>
                <a:cs typeface="Arial"/>
              </a:rPr>
              <a:t>a</a:t>
            </a:r>
            <a:r>
              <a:rPr sz="1100" spc="-10" dirty="0">
                <a:latin typeface="Arial"/>
                <a:cs typeface="Arial"/>
              </a:rPr>
              <a:t>ul</a:t>
            </a:r>
            <a:r>
              <a:rPr sz="1100" dirty="0">
                <a:latin typeface="Arial"/>
                <a:cs typeface="Arial"/>
              </a:rPr>
              <a:t>t</a:t>
            </a:r>
            <a:r>
              <a:rPr sz="1100" spc="-10" dirty="0">
                <a:latin typeface="Arial"/>
                <a:cs typeface="Arial"/>
              </a:rPr>
              <a:t>i</a:t>
            </a:r>
            <a:r>
              <a:rPr sz="1100" dirty="0">
                <a:latin typeface="Arial"/>
                <a:cs typeface="Arial"/>
              </a:rPr>
              <a:t>ng</a:t>
            </a:r>
            <a:endParaRPr sz="1100">
              <a:latin typeface="Arial"/>
              <a:cs typeface="Arial"/>
            </a:endParaRPr>
          </a:p>
          <a:p>
            <a:pPr marL="12700">
              <a:lnSpc>
                <a:spcPct val="100000"/>
              </a:lnSpc>
            </a:pPr>
            <a:r>
              <a:rPr sz="1100" dirty="0">
                <a:latin typeface="Arial"/>
                <a:cs typeface="Arial"/>
              </a:rPr>
              <a:t>instruction</a:t>
            </a:r>
            <a:endParaRPr sz="1100">
              <a:latin typeface="Arial"/>
              <a:cs typeface="Arial"/>
            </a:endParaRPr>
          </a:p>
        </p:txBody>
      </p:sp>
      <p:pic>
        <p:nvPicPr>
          <p:cNvPr id="124" name="object 124"/>
          <p:cNvPicPr/>
          <p:nvPr/>
        </p:nvPicPr>
        <p:blipFill>
          <a:blip r:embed="rId9" cstate="print"/>
          <a:stretch>
            <a:fillRect/>
          </a:stretch>
        </p:blipFill>
        <p:spPr>
          <a:xfrm>
            <a:off x="4154423" y="4212335"/>
            <a:ext cx="201167" cy="178308"/>
          </a:xfrm>
          <a:prstGeom prst="rect">
            <a:avLst/>
          </a:prstGeom>
        </p:spPr>
      </p:pic>
      <p:sp>
        <p:nvSpPr>
          <p:cNvPr id="125" name="object 125"/>
          <p:cNvSpPr txBox="1"/>
          <p:nvPr/>
        </p:nvSpPr>
        <p:spPr>
          <a:xfrm>
            <a:off x="4117085" y="4098797"/>
            <a:ext cx="266700" cy="434340"/>
          </a:xfrm>
          <a:prstGeom prst="rect">
            <a:avLst/>
          </a:prstGeom>
          <a:ln w="28955">
            <a:solidFill>
              <a:srgbClr val="000000"/>
            </a:solidFill>
          </a:ln>
        </p:spPr>
        <p:txBody>
          <a:bodyPr vert="horz" wrap="square" lIns="0" tIns="102235" rIns="0" bIns="0" rtlCol="0">
            <a:spAutoFit/>
          </a:bodyPr>
          <a:lstStyle/>
          <a:p>
            <a:pPr marL="7620" algn="ctr">
              <a:lnSpc>
                <a:spcPct val="100000"/>
              </a:lnSpc>
              <a:spcBef>
                <a:spcPts val="805"/>
              </a:spcBef>
            </a:pPr>
            <a:r>
              <a:rPr sz="1200" b="1" dirty="0">
                <a:solidFill>
                  <a:srgbClr val="C00000"/>
                </a:solidFill>
                <a:latin typeface="Calibri"/>
                <a:cs typeface="Calibri"/>
              </a:rPr>
              <a:t>3</a:t>
            </a:r>
            <a:endParaRPr sz="1200">
              <a:latin typeface="Calibri"/>
              <a:cs typeface="Calibri"/>
            </a:endParaRPr>
          </a:p>
        </p:txBody>
      </p:sp>
      <p:pic>
        <p:nvPicPr>
          <p:cNvPr id="126" name="object 126"/>
          <p:cNvPicPr/>
          <p:nvPr/>
        </p:nvPicPr>
        <p:blipFill>
          <a:blip r:embed="rId4" cstate="print"/>
          <a:stretch>
            <a:fillRect/>
          </a:stretch>
        </p:blipFill>
        <p:spPr>
          <a:xfrm>
            <a:off x="4768596" y="3771900"/>
            <a:ext cx="202691" cy="178308"/>
          </a:xfrm>
          <a:prstGeom prst="rect">
            <a:avLst/>
          </a:prstGeom>
        </p:spPr>
      </p:pic>
      <p:sp>
        <p:nvSpPr>
          <p:cNvPr id="127" name="object 127"/>
          <p:cNvSpPr txBox="1"/>
          <p:nvPr/>
        </p:nvSpPr>
        <p:spPr>
          <a:xfrm>
            <a:off x="4818379" y="3747007"/>
            <a:ext cx="10287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C00000"/>
                </a:solidFill>
                <a:latin typeface="Calibri"/>
                <a:cs typeface="Calibri"/>
              </a:rPr>
              <a:t>4</a:t>
            </a:r>
            <a:endParaRPr sz="1200">
              <a:latin typeface="Calibri"/>
              <a:cs typeface="Calibri"/>
            </a:endParaRPr>
          </a:p>
        </p:txBody>
      </p:sp>
      <p:grpSp>
        <p:nvGrpSpPr>
          <p:cNvPr id="128" name="object 128"/>
          <p:cNvGrpSpPr/>
          <p:nvPr/>
        </p:nvGrpSpPr>
        <p:grpSpPr>
          <a:xfrm>
            <a:off x="4369180" y="4090289"/>
            <a:ext cx="128270" cy="465455"/>
            <a:chOff x="4369180" y="4090289"/>
            <a:chExt cx="128270" cy="465455"/>
          </a:xfrm>
        </p:grpSpPr>
        <p:sp>
          <p:nvSpPr>
            <p:cNvPr id="129" name="object 129"/>
            <p:cNvSpPr/>
            <p:nvPr/>
          </p:nvSpPr>
          <p:spPr>
            <a:xfrm>
              <a:off x="4383785" y="4104894"/>
              <a:ext cx="99060" cy="436245"/>
            </a:xfrm>
            <a:custGeom>
              <a:avLst/>
              <a:gdLst/>
              <a:ahLst/>
              <a:cxnLst/>
              <a:rect l="l" t="t" r="r" b="b"/>
              <a:pathLst>
                <a:path w="99060" h="436245">
                  <a:moveTo>
                    <a:pt x="99060" y="0"/>
                  </a:moveTo>
                  <a:lnTo>
                    <a:pt x="0" y="0"/>
                  </a:lnTo>
                  <a:lnTo>
                    <a:pt x="0" y="435863"/>
                  </a:lnTo>
                  <a:lnTo>
                    <a:pt x="99060" y="435863"/>
                  </a:lnTo>
                  <a:lnTo>
                    <a:pt x="99060" y="0"/>
                  </a:lnTo>
                  <a:close/>
                </a:path>
              </a:pathLst>
            </a:custGeom>
            <a:solidFill>
              <a:srgbClr val="FFFF00"/>
            </a:solidFill>
          </p:spPr>
          <p:txBody>
            <a:bodyPr wrap="square" lIns="0" tIns="0" rIns="0" bIns="0" rtlCol="0"/>
            <a:lstStyle/>
            <a:p>
              <a:endParaRPr/>
            </a:p>
          </p:txBody>
        </p:sp>
        <p:sp>
          <p:nvSpPr>
            <p:cNvPr id="130" name="object 130"/>
            <p:cNvSpPr/>
            <p:nvPr/>
          </p:nvSpPr>
          <p:spPr>
            <a:xfrm>
              <a:off x="4383785" y="4104894"/>
              <a:ext cx="99060" cy="436245"/>
            </a:xfrm>
            <a:custGeom>
              <a:avLst/>
              <a:gdLst/>
              <a:ahLst/>
              <a:cxnLst/>
              <a:rect l="l" t="t" r="r" b="b"/>
              <a:pathLst>
                <a:path w="99060" h="436245">
                  <a:moveTo>
                    <a:pt x="0" y="435863"/>
                  </a:moveTo>
                  <a:lnTo>
                    <a:pt x="99060" y="435863"/>
                  </a:lnTo>
                  <a:lnTo>
                    <a:pt x="99060" y="0"/>
                  </a:lnTo>
                  <a:lnTo>
                    <a:pt x="0" y="0"/>
                  </a:lnTo>
                  <a:lnTo>
                    <a:pt x="0" y="435863"/>
                  </a:lnTo>
                  <a:close/>
                </a:path>
              </a:pathLst>
            </a:custGeom>
            <a:ln w="28956">
              <a:solidFill>
                <a:srgbClr val="000000"/>
              </a:solidFill>
            </a:ln>
          </p:spPr>
          <p:txBody>
            <a:bodyPr wrap="square" lIns="0" tIns="0" rIns="0" bIns="0" rtlCol="0"/>
            <a:lstStyle/>
            <a:p>
              <a:endParaRPr/>
            </a:p>
          </p:txBody>
        </p:sp>
      </p:grpSp>
      <p:sp>
        <p:nvSpPr>
          <p:cNvPr id="131" name="object 131"/>
          <p:cNvSpPr txBox="1"/>
          <p:nvPr/>
        </p:nvSpPr>
        <p:spPr>
          <a:xfrm>
            <a:off x="4050029" y="3916807"/>
            <a:ext cx="74231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Arial"/>
                <a:cs typeface="Arial"/>
              </a:rPr>
              <a:t>Page</a:t>
            </a:r>
            <a:r>
              <a:rPr sz="1100" spc="-60" dirty="0">
                <a:latin typeface="Arial"/>
                <a:cs typeface="Arial"/>
              </a:rPr>
              <a:t> </a:t>
            </a:r>
            <a:r>
              <a:rPr sz="1100" spc="-5" dirty="0">
                <a:latin typeface="Arial"/>
                <a:cs typeface="Arial"/>
              </a:rPr>
              <a:t>Table</a:t>
            </a:r>
            <a:endParaRPr sz="1100">
              <a:latin typeface="Arial"/>
              <a:cs typeface="Arial"/>
            </a:endParaRPr>
          </a:p>
        </p:txBody>
      </p:sp>
      <p:grpSp>
        <p:nvGrpSpPr>
          <p:cNvPr id="132" name="object 132"/>
          <p:cNvGrpSpPr/>
          <p:nvPr/>
        </p:nvGrpSpPr>
        <p:grpSpPr>
          <a:xfrm>
            <a:off x="4591811" y="4093336"/>
            <a:ext cx="338455" cy="465455"/>
            <a:chOff x="4591811" y="4093336"/>
            <a:chExt cx="338455" cy="465455"/>
          </a:xfrm>
        </p:grpSpPr>
        <p:sp>
          <p:nvSpPr>
            <p:cNvPr id="133" name="object 133"/>
            <p:cNvSpPr/>
            <p:nvPr/>
          </p:nvSpPr>
          <p:spPr>
            <a:xfrm>
              <a:off x="4815077" y="4107941"/>
              <a:ext cx="100965" cy="436245"/>
            </a:xfrm>
            <a:custGeom>
              <a:avLst/>
              <a:gdLst/>
              <a:ahLst/>
              <a:cxnLst/>
              <a:rect l="l" t="t" r="r" b="b"/>
              <a:pathLst>
                <a:path w="100964" h="436245">
                  <a:moveTo>
                    <a:pt x="100584" y="0"/>
                  </a:moveTo>
                  <a:lnTo>
                    <a:pt x="0" y="0"/>
                  </a:lnTo>
                  <a:lnTo>
                    <a:pt x="0" y="435863"/>
                  </a:lnTo>
                  <a:lnTo>
                    <a:pt x="100584" y="435863"/>
                  </a:lnTo>
                  <a:lnTo>
                    <a:pt x="100584" y="0"/>
                  </a:lnTo>
                  <a:close/>
                </a:path>
              </a:pathLst>
            </a:custGeom>
            <a:solidFill>
              <a:srgbClr val="CCFF99"/>
            </a:solidFill>
          </p:spPr>
          <p:txBody>
            <a:bodyPr wrap="square" lIns="0" tIns="0" rIns="0" bIns="0" rtlCol="0"/>
            <a:lstStyle/>
            <a:p>
              <a:endParaRPr/>
            </a:p>
          </p:txBody>
        </p:sp>
        <p:sp>
          <p:nvSpPr>
            <p:cNvPr id="134" name="object 134"/>
            <p:cNvSpPr/>
            <p:nvPr/>
          </p:nvSpPr>
          <p:spPr>
            <a:xfrm>
              <a:off x="4815077" y="4107941"/>
              <a:ext cx="100965" cy="436245"/>
            </a:xfrm>
            <a:custGeom>
              <a:avLst/>
              <a:gdLst/>
              <a:ahLst/>
              <a:cxnLst/>
              <a:rect l="l" t="t" r="r" b="b"/>
              <a:pathLst>
                <a:path w="100964" h="436245">
                  <a:moveTo>
                    <a:pt x="0" y="435863"/>
                  </a:moveTo>
                  <a:lnTo>
                    <a:pt x="100584" y="435863"/>
                  </a:lnTo>
                  <a:lnTo>
                    <a:pt x="100584" y="0"/>
                  </a:lnTo>
                  <a:lnTo>
                    <a:pt x="0" y="0"/>
                  </a:lnTo>
                  <a:lnTo>
                    <a:pt x="0" y="435863"/>
                  </a:lnTo>
                  <a:close/>
                </a:path>
              </a:pathLst>
            </a:custGeom>
            <a:ln w="28956">
              <a:solidFill>
                <a:srgbClr val="000000"/>
              </a:solidFill>
            </a:ln>
          </p:spPr>
          <p:txBody>
            <a:bodyPr wrap="square" lIns="0" tIns="0" rIns="0" bIns="0" rtlCol="0"/>
            <a:lstStyle/>
            <a:p>
              <a:endParaRPr/>
            </a:p>
          </p:txBody>
        </p:sp>
        <p:pic>
          <p:nvPicPr>
            <p:cNvPr id="135" name="object 135"/>
            <p:cNvPicPr/>
            <p:nvPr/>
          </p:nvPicPr>
          <p:blipFill>
            <a:blip r:embed="rId5" cstate="print"/>
            <a:stretch>
              <a:fillRect/>
            </a:stretch>
          </p:blipFill>
          <p:spPr>
            <a:xfrm>
              <a:off x="4591811" y="4219955"/>
              <a:ext cx="201167" cy="178308"/>
            </a:xfrm>
            <a:prstGeom prst="rect">
              <a:avLst/>
            </a:prstGeom>
          </p:spPr>
        </p:pic>
      </p:grpSp>
      <p:sp>
        <p:nvSpPr>
          <p:cNvPr id="136" name="object 136"/>
          <p:cNvSpPr txBox="1"/>
          <p:nvPr/>
        </p:nvSpPr>
        <p:spPr>
          <a:xfrm>
            <a:off x="4482846" y="4098797"/>
            <a:ext cx="332740" cy="434340"/>
          </a:xfrm>
          <a:prstGeom prst="rect">
            <a:avLst/>
          </a:prstGeom>
          <a:ln w="28955">
            <a:solidFill>
              <a:srgbClr val="000000"/>
            </a:solidFill>
          </a:ln>
        </p:spPr>
        <p:txBody>
          <a:bodyPr vert="horz" wrap="square" lIns="0" tIns="109220" rIns="0" bIns="0" rtlCol="0">
            <a:spAutoFit/>
          </a:bodyPr>
          <a:lstStyle/>
          <a:p>
            <a:pPr marL="170180">
              <a:lnSpc>
                <a:spcPct val="100000"/>
              </a:lnSpc>
              <a:spcBef>
                <a:spcPts val="860"/>
              </a:spcBef>
            </a:pPr>
            <a:r>
              <a:rPr sz="1200" b="1" dirty="0">
                <a:solidFill>
                  <a:srgbClr val="C00000"/>
                </a:solidFill>
                <a:latin typeface="Calibri"/>
                <a:cs typeface="Calibri"/>
              </a:rPr>
              <a:t>4</a:t>
            </a:r>
            <a:endParaRPr sz="1200">
              <a:latin typeface="Calibri"/>
              <a:cs typeface="Calibri"/>
            </a:endParaRPr>
          </a:p>
        </p:txBody>
      </p:sp>
      <p:pic>
        <p:nvPicPr>
          <p:cNvPr id="137" name="object 137"/>
          <p:cNvPicPr/>
          <p:nvPr/>
        </p:nvPicPr>
        <p:blipFill>
          <a:blip r:embed="rId10" cstate="print"/>
          <a:stretch>
            <a:fillRect/>
          </a:stretch>
        </p:blipFill>
        <p:spPr>
          <a:xfrm>
            <a:off x="3421379" y="5074920"/>
            <a:ext cx="196596" cy="213360"/>
          </a:xfrm>
          <a:prstGeom prst="rect">
            <a:avLst/>
          </a:prstGeom>
        </p:spPr>
      </p:pic>
      <p:grpSp>
        <p:nvGrpSpPr>
          <p:cNvPr id="138" name="object 138"/>
          <p:cNvGrpSpPr/>
          <p:nvPr/>
        </p:nvGrpSpPr>
        <p:grpSpPr>
          <a:xfrm>
            <a:off x="3240023" y="4227576"/>
            <a:ext cx="4334510" cy="1207135"/>
            <a:chOff x="3240023" y="4227576"/>
            <a:chExt cx="4334510" cy="1207135"/>
          </a:xfrm>
        </p:grpSpPr>
        <p:pic>
          <p:nvPicPr>
            <p:cNvPr id="139" name="object 139"/>
            <p:cNvPicPr/>
            <p:nvPr/>
          </p:nvPicPr>
          <p:blipFill>
            <a:blip r:embed="rId4" cstate="print"/>
            <a:stretch>
              <a:fillRect/>
            </a:stretch>
          </p:blipFill>
          <p:spPr>
            <a:xfrm>
              <a:off x="3240023" y="5256276"/>
              <a:ext cx="202692" cy="178307"/>
            </a:xfrm>
            <a:prstGeom prst="rect">
              <a:avLst/>
            </a:prstGeom>
          </p:spPr>
        </p:pic>
        <p:sp>
          <p:nvSpPr>
            <p:cNvPr id="140" name="object 140"/>
            <p:cNvSpPr/>
            <p:nvPr/>
          </p:nvSpPr>
          <p:spPr>
            <a:xfrm>
              <a:off x="3470909" y="5042154"/>
              <a:ext cx="102235" cy="358140"/>
            </a:xfrm>
            <a:custGeom>
              <a:avLst/>
              <a:gdLst/>
              <a:ahLst/>
              <a:cxnLst/>
              <a:rect l="l" t="t" r="r" b="b"/>
              <a:pathLst>
                <a:path w="102235" h="358139">
                  <a:moveTo>
                    <a:pt x="102108" y="0"/>
                  </a:moveTo>
                  <a:lnTo>
                    <a:pt x="0" y="0"/>
                  </a:lnTo>
                  <a:lnTo>
                    <a:pt x="0" y="358140"/>
                  </a:lnTo>
                  <a:lnTo>
                    <a:pt x="102108" y="358140"/>
                  </a:lnTo>
                  <a:lnTo>
                    <a:pt x="102108" y="0"/>
                  </a:lnTo>
                  <a:close/>
                </a:path>
              </a:pathLst>
            </a:custGeom>
            <a:solidFill>
              <a:srgbClr val="FFFF00"/>
            </a:solidFill>
          </p:spPr>
          <p:txBody>
            <a:bodyPr wrap="square" lIns="0" tIns="0" rIns="0" bIns="0" rtlCol="0"/>
            <a:lstStyle/>
            <a:p>
              <a:endParaRPr/>
            </a:p>
          </p:txBody>
        </p:sp>
        <p:sp>
          <p:nvSpPr>
            <p:cNvPr id="141" name="object 141"/>
            <p:cNvSpPr/>
            <p:nvPr/>
          </p:nvSpPr>
          <p:spPr>
            <a:xfrm>
              <a:off x="3470909" y="5042154"/>
              <a:ext cx="102235" cy="358140"/>
            </a:xfrm>
            <a:custGeom>
              <a:avLst/>
              <a:gdLst/>
              <a:ahLst/>
              <a:cxnLst/>
              <a:rect l="l" t="t" r="r" b="b"/>
              <a:pathLst>
                <a:path w="102235" h="358139">
                  <a:moveTo>
                    <a:pt x="0" y="358140"/>
                  </a:moveTo>
                  <a:lnTo>
                    <a:pt x="102108" y="358140"/>
                  </a:lnTo>
                  <a:lnTo>
                    <a:pt x="102108" y="0"/>
                  </a:lnTo>
                  <a:lnTo>
                    <a:pt x="0" y="0"/>
                  </a:lnTo>
                  <a:lnTo>
                    <a:pt x="0" y="358140"/>
                  </a:lnTo>
                  <a:close/>
                </a:path>
              </a:pathLst>
            </a:custGeom>
            <a:ln w="28955">
              <a:solidFill>
                <a:srgbClr val="000000"/>
              </a:solidFill>
            </a:ln>
          </p:spPr>
          <p:txBody>
            <a:bodyPr wrap="square" lIns="0" tIns="0" rIns="0" bIns="0" rtlCol="0"/>
            <a:lstStyle/>
            <a:p>
              <a:endParaRPr/>
            </a:p>
          </p:txBody>
        </p:sp>
        <p:pic>
          <p:nvPicPr>
            <p:cNvPr id="142" name="object 142"/>
            <p:cNvPicPr/>
            <p:nvPr/>
          </p:nvPicPr>
          <p:blipFill>
            <a:blip r:embed="rId11" cstate="print"/>
            <a:stretch>
              <a:fillRect/>
            </a:stretch>
          </p:blipFill>
          <p:spPr>
            <a:xfrm>
              <a:off x="4341875" y="4227576"/>
              <a:ext cx="196596" cy="213360"/>
            </a:xfrm>
            <a:prstGeom prst="rect">
              <a:avLst/>
            </a:prstGeom>
          </p:spPr>
        </p:pic>
        <p:pic>
          <p:nvPicPr>
            <p:cNvPr id="143" name="object 143"/>
            <p:cNvPicPr/>
            <p:nvPr/>
          </p:nvPicPr>
          <p:blipFill>
            <a:blip r:embed="rId12" cstate="print"/>
            <a:stretch>
              <a:fillRect/>
            </a:stretch>
          </p:blipFill>
          <p:spPr>
            <a:xfrm>
              <a:off x="7379208" y="4867656"/>
              <a:ext cx="195072" cy="213360"/>
            </a:xfrm>
            <a:prstGeom prst="rect">
              <a:avLst/>
            </a:prstGeom>
          </p:spPr>
        </p:pic>
      </p:grpSp>
      <p:sp>
        <p:nvSpPr>
          <p:cNvPr id="144" name="object 144"/>
          <p:cNvSpPr txBox="1"/>
          <p:nvPr/>
        </p:nvSpPr>
        <p:spPr>
          <a:xfrm>
            <a:off x="7933181" y="3143250"/>
            <a:ext cx="1127760" cy="384175"/>
          </a:xfrm>
          <a:prstGeom prst="rect">
            <a:avLst/>
          </a:prstGeom>
          <a:solidFill>
            <a:srgbClr val="FFFF00"/>
          </a:solidFill>
          <a:ln w="28955">
            <a:solidFill>
              <a:srgbClr val="000000"/>
            </a:solidFill>
          </a:ln>
        </p:spPr>
        <p:txBody>
          <a:bodyPr vert="horz" wrap="square" lIns="0" tIns="4445" rIns="0" bIns="0" rtlCol="0">
            <a:spAutoFit/>
          </a:bodyPr>
          <a:lstStyle/>
          <a:p>
            <a:pPr marL="229235" marR="184785" indent="-36830">
              <a:lnSpc>
                <a:spcPct val="100000"/>
              </a:lnSpc>
              <a:spcBef>
                <a:spcPts val="35"/>
              </a:spcBef>
            </a:pPr>
            <a:r>
              <a:rPr sz="1200" spc="-5" dirty="0">
                <a:latin typeface="Arial"/>
                <a:cs typeface="Arial"/>
              </a:rPr>
              <a:t>Disk</a:t>
            </a:r>
            <a:r>
              <a:rPr sz="1200" spc="-75" dirty="0">
                <a:latin typeface="Arial"/>
                <a:cs typeface="Arial"/>
              </a:rPr>
              <a:t> </a:t>
            </a:r>
            <a:r>
              <a:rPr sz="1200" spc="-5" dirty="0">
                <a:latin typeface="Arial"/>
                <a:cs typeface="Arial"/>
              </a:rPr>
              <a:t>Driver </a:t>
            </a:r>
            <a:r>
              <a:rPr sz="1200" spc="-320" dirty="0">
                <a:latin typeface="Arial"/>
                <a:cs typeface="Arial"/>
              </a:rPr>
              <a:t> </a:t>
            </a:r>
            <a:r>
              <a:rPr sz="1200" spc="-5" dirty="0">
                <a:latin typeface="Arial"/>
                <a:cs typeface="Arial"/>
              </a:rPr>
              <a:t>(Interrupt)</a:t>
            </a:r>
            <a:endParaRPr sz="1200">
              <a:latin typeface="Arial"/>
              <a:cs typeface="Arial"/>
            </a:endParaRPr>
          </a:p>
        </p:txBody>
      </p:sp>
      <p:pic>
        <p:nvPicPr>
          <p:cNvPr id="145" name="object 145"/>
          <p:cNvPicPr/>
          <p:nvPr/>
        </p:nvPicPr>
        <p:blipFill>
          <a:blip r:embed="rId13" cstate="print"/>
          <a:stretch>
            <a:fillRect/>
          </a:stretch>
        </p:blipFill>
        <p:spPr>
          <a:xfrm>
            <a:off x="2877311" y="5510784"/>
            <a:ext cx="202692" cy="178307"/>
          </a:xfrm>
          <a:prstGeom prst="rect">
            <a:avLst/>
          </a:prstGeom>
        </p:spPr>
      </p:pic>
      <p:sp>
        <p:nvSpPr>
          <p:cNvPr id="146" name="object 146"/>
          <p:cNvSpPr txBox="1"/>
          <p:nvPr/>
        </p:nvSpPr>
        <p:spPr>
          <a:xfrm>
            <a:off x="2926842" y="5486501"/>
            <a:ext cx="10287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C00000"/>
                </a:solidFill>
                <a:latin typeface="Calibri"/>
                <a:cs typeface="Calibri"/>
              </a:rPr>
              <a:t>6</a:t>
            </a:r>
            <a:endParaRPr sz="1200">
              <a:latin typeface="Calibri"/>
              <a:cs typeface="Calibri"/>
            </a:endParaRPr>
          </a:p>
        </p:txBody>
      </p:sp>
      <p:sp>
        <p:nvSpPr>
          <p:cNvPr id="147" name="object 147"/>
          <p:cNvSpPr txBox="1"/>
          <p:nvPr/>
        </p:nvSpPr>
        <p:spPr>
          <a:xfrm>
            <a:off x="3117595" y="5431993"/>
            <a:ext cx="1167765" cy="361950"/>
          </a:xfrm>
          <a:prstGeom prst="rect">
            <a:avLst/>
          </a:prstGeom>
        </p:spPr>
        <p:txBody>
          <a:bodyPr vert="horz" wrap="square" lIns="0" tIns="13335" rIns="0" bIns="0" rtlCol="0">
            <a:spAutoFit/>
          </a:bodyPr>
          <a:lstStyle/>
          <a:p>
            <a:pPr marL="12700">
              <a:lnSpc>
                <a:spcPct val="100000"/>
              </a:lnSpc>
              <a:spcBef>
                <a:spcPts val="105"/>
              </a:spcBef>
            </a:pPr>
            <a:r>
              <a:rPr sz="1100" spc="5" dirty="0">
                <a:latin typeface="Arial"/>
                <a:cs typeface="Arial"/>
              </a:rPr>
              <a:t>TLB</a:t>
            </a:r>
            <a:r>
              <a:rPr sz="1100" spc="-35" dirty="0">
                <a:latin typeface="Arial"/>
                <a:cs typeface="Arial"/>
              </a:rPr>
              <a:t> </a:t>
            </a:r>
            <a:r>
              <a:rPr sz="1100" spc="-10" dirty="0">
                <a:latin typeface="Arial"/>
                <a:cs typeface="Arial"/>
              </a:rPr>
              <a:t>Miss</a:t>
            </a:r>
            <a:r>
              <a:rPr sz="1100" spc="-15" dirty="0">
                <a:latin typeface="Arial"/>
                <a:cs typeface="Arial"/>
              </a:rPr>
              <a:t> </a:t>
            </a:r>
            <a:r>
              <a:rPr sz="1100" dirty="0">
                <a:latin typeface="Arial"/>
                <a:cs typeface="Arial"/>
              </a:rPr>
              <a:t>/</a:t>
            </a:r>
            <a:r>
              <a:rPr sz="1100" spc="-30" dirty="0">
                <a:latin typeface="Arial"/>
                <a:cs typeface="Arial"/>
              </a:rPr>
              <a:t> </a:t>
            </a:r>
            <a:r>
              <a:rPr sz="1100" spc="-5" dirty="0">
                <a:latin typeface="Arial"/>
                <a:cs typeface="Arial"/>
              </a:rPr>
              <a:t>PT</a:t>
            </a:r>
            <a:endParaRPr sz="1100">
              <a:latin typeface="Arial"/>
              <a:cs typeface="Arial"/>
            </a:endParaRPr>
          </a:p>
          <a:p>
            <a:pPr marL="12700">
              <a:lnSpc>
                <a:spcPct val="100000"/>
              </a:lnSpc>
            </a:pPr>
            <a:r>
              <a:rPr sz="1100" spc="-10" dirty="0">
                <a:latin typeface="Arial"/>
                <a:cs typeface="Arial"/>
              </a:rPr>
              <a:t>walk</a:t>
            </a:r>
            <a:r>
              <a:rPr sz="1100" dirty="0">
                <a:latin typeface="Arial"/>
                <a:cs typeface="Arial"/>
              </a:rPr>
              <a:t> /</a:t>
            </a:r>
            <a:r>
              <a:rPr sz="1100" spc="-25" dirty="0">
                <a:latin typeface="Arial"/>
                <a:cs typeface="Arial"/>
              </a:rPr>
              <a:t> </a:t>
            </a:r>
            <a:r>
              <a:rPr sz="1100" spc="-5" dirty="0">
                <a:latin typeface="Arial"/>
                <a:cs typeface="Arial"/>
              </a:rPr>
              <a:t>Update</a:t>
            </a:r>
            <a:r>
              <a:rPr sz="1100" spc="-20" dirty="0">
                <a:latin typeface="Arial"/>
                <a:cs typeface="Arial"/>
              </a:rPr>
              <a:t> </a:t>
            </a:r>
            <a:r>
              <a:rPr sz="1100" dirty="0">
                <a:latin typeface="Arial"/>
                <a:cs typeface="Arial"/>
              </a:rPr>
              <a:t>TLB</a:t>
            </a:r>
            <a:endParaRPr sz="1100">
              <a:latin typeface="Arial"/>
              <a:cs typeface="Arial"/>
            </a:endParaRPr>
          </a:p>
        </p:txBody>
      </p:sp>
      <p:grpSp>
        <p:nvGrpSpPr>
          <p:cNvPr id="148" name="object 148"/>
          <p:cNvGrpSpPr/>
          <p:nvPr/>
        </p:nvGrpSpPr>
        <p:grpSpPr>
          <a:xfrm>
            <a:off x="3573017" y="4543805"/>
            <a:ext cx="1302385" cy="880110"/>
            <a:chOff x="3573017" y="4543805"/>
            <a:chExt cx="1302385" cy="880110"/>
          </a:xfrm>
        </p:grpSpPr>
        <p:sp>
          <p:nvSpPr>
            <p:cNvPr id="149" name="object 149"/>
            <p:cNvSpPr/>
            <p:nvPr/>
          </p:nvSpPr>
          <p:spPr>
            <a:xfrm>
              <a:off x="3573017" y="4543805"/>
              <a:ext cx="1302385" cy="716280"/>
            </a:xfrm>
            <a:custGeom>
              <a:avLst/>
              <a:gdLst/>
              <a:ahLst/>
              <a:cxnLst/>
              <a:rect l="l" t="t" r="r" b="b"/>
              <a:pathLst>
                <a:path w="1302385" h="716279">
                  <a:moveTo>
                    <a:pt x="76200" y="639572"/>
                  </a:moveTo>
                  <a:lnTo>
                    <a:pt x="0" y="677672"/>
                  </a:lnTo>
                  <a:lnTo>
                    <a:pt x="76200" y="715772"/>
                  </a:lnTo>
                  <a:lnTo>
                    <a:pt x="76200" y="687578"/>
                  </a:lnTo>
                  <a:lnTo>
                    <a:pt x="63500" y="687578"/>
                  </a:lnTo>
                  <a:lnTo>
                    <a:pt x="63500" y="667766"/>
                  </a:lnTo>
                  <a:lnTo>
                    <a:pt x="76200" y="667766"/>
                  </a:lnTo>
                  <a:lnTo>
                    <a:pt x="76200" y="639572"/>
                  </a:lnTo>
                  <a:close/>
                </a:path>
                <a:path w="1302385" h="716279">
                  <a:moveTo>
                    <a:pt x="76200" y="667766"/>
                  </a:moveTo>
                  <a:lnTo>
                    <a:pt x="63500" y="667766"/>
                  </a:lnTo>
                  <a:lnTo>
                    <a:pt x="63500" y="687578"/>
                  </a:lnTo>
                  <a:lnTo>
                    <a:pt x="76200" y="687578"/>
                  </a:lnTo>
                  <a:lnTo>
                    <a:pt x="76200" y="667766"/>
                  </a:lnTo>
                  <a:close/>
                </a:path>
                <a:path w="1302385" h="716279">
                  <a:moveTo>
                    <a:pt x="1282192" y="667766"/>
                  </a:moveTo>
                  <a:lnTo>
                    <a:pt x="76200" y="667766"/>
                  </a:lnTo>
                  <a:lnTo>
                    <a:pt x="76200" y="687578"/>
                  </a:lnTo>
                  <a:lnTo>
                    <a:pt x="1302004" y="687578"/>
                  </a:lnTo>
                  <a:lnTo>
                    <a:pt x="1302004" y="677672"/>
                  </a:lnTo>
                  <a:lnTo>
                    <a:pt x="1282192" y="677672"/>
                  </a:lnTo>
                  <a:lnTo>
                    <a:pt x="1282192" y="667766"/>
                  </a:lnTo>
                  <a:close/>
                </a:path>
                <a:path w="1302385" h="716279">
                  <a:moveTo>
                    <a:pt x="1302004" y="0"/>
                  </a:moveTo>
                  <a:lnTo>
                    <a:pt x="1282192" y="0"/>
                  </a:lnTo>
                  <a:lnTo>
                    <a:pt x="1282192" y="677672"/>
                  </a:lnTo>
                  <a:lnTo>
                    <a:pt x="1292098" y="667766"/>
                  </a:lnTo>
                  <a:lnTo>
                    <a:pt x="1302004" y="667766"/>
                  </a:lnTo>
                  <a:lnTo>
                    <a:pt x="1302004" y="0"/>
                  </a:lnTo>
                  <a:close/>
                </a:path>
                <a:path w="1302385" h="716279">
                  <a:moveTo>
                    <a:pt x="1302004" y="667766"/>
                  </a:moveTo>
                  <a:lnTo>
                    <a:pt x="1292098" y="667766"/>
                  </a:lnTo>
                  <a:lnTo>
                    <a:pt x="1282192" y="677672"/>
                  </a:lnTo>
                  <a:lnTo>
                    <a:pt x="1302004" y="677672"/>
                  </a:lnTo>
                  <a:lnTo>
                    <a:pt x="1302004" y="667766"/>
                  </a:lnTo>
                  <a:close/>
                </a:path>
              </a:pathLst>
            </a:custGeom>
            <a:solidFill>
              <a:srgbClr val="000000"/>
            </a:solidFill>
          </p:spPr>
          <p:txBody>
            <a:bodyPr wrap="square" lIns="0" tIns="0" rIns="0" bIns="0" rtlCol="0"/>
            <a:lstStyle/>
            <a:p>
              <a:endParaRPr/>
            </a:p>
          </p:txBody>
        </p:sp>
        <p:pic>
          <p:nvPicPr>
            <p:cNvPr id="150" name="object 150"/>
            <p:cNvPicPr/>
            <p:nvPr/>
          </p:nvPicPr>
          <p:blipFill>
            <a:blip r:embed="rId3" cstate="print"/>
            <a:stretch>
              <a:fillRect/>
            </a:stretch>
          </p:blipFill>
          <p:spPr>
            <a:xfrm>
              <a:off x="4098035" y="5245607"/>
              <a:ext cx="202691" cy="178307"/>
            </a:xfrm>
            <a:prstGeom prst="rect">
              <a:avLst/>
            </a:prstGeom>
          </p:spPr>
        </p:pic>
      </p:grpSp>
      <p:sp>
        <p:nvSpPr>
          <p:cNvPr id="151" name="object 151"/>
          <p:cNvSpPr txBox="1"/>
          <p:nvPr/>
        </p:nvSpPr>
        <p:spPr>
          <a:xfrm>
            <a:off x="3111754" y="5056123"/>
            <a:ext cx="1139190" cy="384810"/>
          </a:xfrm>
          <a:prstGeom prst="rect">
            <a:avLst/>
          </a:prstGeom>
        </p:spPr>
        <p:txBody>
          <a:bodyPr vert="horz" wrap="square" lIns="0" tIns="12700" rIns="0" bIns="0" rtlCol="0">
            <a:spAutoFit/>
          </a:bodyPr>
          <a:lstStyle/>
          <a:p>
            <a:pPr marL="12700">
              <a:lnSpc>
                <a:spcPts val="1415"/>
              </a:lnSpc>
              <a:spcBef>
                <a:spcPts val="100"/>
              </a:spcBef>
            </a:pPr>
            <a:r>
              <a:rPr sz="1200" dirty="0">
                <a:latin typeface="Arial"/>
                <a:cs typeface="Arial"/>
              </a:rPr>
              <a:t>TLB</a:t>
            </a:r>
            <a:endParaRPr sz="1200">
              <a:latin typeface="Arial"/>
              <a:cs typeface="Arial"/>
            </a:endParaRPr>
          </a:p>
          <a:p>
            <a:pPr marL="189865">
              <a:lnSpc>
                <a:spcPts val="1415"/>
              </a:lnSpc>
              <a:tabLst>
                <a:tab pos="1048385" algn="l"/>
              </a:tabLst>
            </a:pPr>
            <a:r>
              <a:rPr sz="1200" b="1" dirty="0">
                <a:solidFill>
                  <a:srgbClr val="C00000"/>
                </a:solidFill>
                <a:latin typeface="Calibri"/>
                <a:cs typeface="Calibri"/>
              </a:rPr>
              <a:t>3	</a:t>
            </a:r>
            <a:r>
              <a:rPr sz="1800" b="1" baseline="4629" dirty="0">
                <a:solidFill>
                  <a:srgbClr val="C00000"/>
                </a:solidFill>
                <a:latin typeface="Calibri"/>
                <a:cs typeface="Calibri"/>
              </a:rPr>
              <a:t>6</a:t>
            </a:r>
            <a:endParaRPr sz="1800" baseline="4629">
              <a:latin typeface="Calibri"/>
              <a:cs typeface="Calibri"/>
            </a:endParaRPr>
          </a:p>
        </p:txBody>
      </p:sp>
      <p:sp>
        <p:nvSpPr>
          <p:cNvPr id="152" name="object 152"/>
          <p:cNvSpPr/>
          <p:nvPr/>
        </p:nvSpPr>
        <p:spPr>
          <a:xfrm>
            <a:off x="7421118" y="3297173"/>
            <a:ext cx="512445" cy="264160"/>
          </a:xfrm>
          <a:custGeom>
            <a:avLst/>
            <a:gdLst/>
            <a:ahLst/>
            <a:cxnLst/>
            <a:rect l="l" t="t" r="r" b="b"/>
            <a:pathLst>
              <a:path w="512445" h="264160">
                <a:moveTo>
                  <a:pt x="76200" y="187960"/>
                </a:moveTo>
                <a:lnTo>
                  <a:pt x="0" y="226060"/>
                </a:lnTo>
                <a:lnTo>
                  <a:pt x="76200" y="264160"/>
                </a:lnTo>
                <a:lnTo>
                  <a:pt x="76200" y="235965"/>
                </a:lnTo>
                <a:lnTo>
                  <a:pt x="63500" y="235965"/>
                </a:lnTo>
                <a:lnTo>
                  <a:pt x="63500" y="216153"/>
                </a:lnTo>
                <a:lnTo>
                  <a:pt x="76200" y="216153"/>
                </a:lnTo>
                <a:lnTo>
                  <a:pt x="76200" y="187960"/>
                </a:lnTo>
                <a:close/>
              </a:path>
              <a:path w="512445" h="264160">
                <a:moveTo>
                  <a:pt x="76200" y="216153"/>
                </a:moveTo>
                <a:lnTo>
                  <a:pt x="63500" y="216153"/>
                </a:lnTo>
                <a:lnTo>
                  <a:pt x="63500" y="235965"/>
                </a:lnTo>
                <a:lnTo>
                  <a:pt x="76200" y="235965"/>
                </a:lnTo>
                <a:lnTo>
                  <a:pt x="76200" y="216153"/>
                </a:lnTo>
                <a:close/>
              </a:path>
              <a:path w="512445" h="264160">
                <a:moveTo>
                  <a:pt x="246125" y="216153"/>
                </a:moveTo>
                <a:lnTo>
                  <a:pt x="76200" y="216153"/>
                </a:lnTo>
                <a:lnTo>
                  <a:pt x="76200" y="235965"/>
                </a:lnTo>
                <a:lnTo>
                  <a:pt x="265937" y="235965"/>
                </a:lnTo>
                <a:lnTo>
                  <a:pt x="265937" y="226060"/>
                </a:lnTo>
                <a:lnTo>
                  <a:pt x="246125" y="226060"/>
                </a:lnTo>
                <a:lnTo>
                  <a:pt x="246125" y="216153"/>
                </a:lnTo>
                <a:close/>
              </a:path>
              <a:path w="512445" h="264160">
                <a:moveTo>
                  <a:pt x="435863" y="28193"/>
                </a:moveTo>
                <a:lnTo>
                  <a:pt x="246125" y="28193"/>
                </a:lnTo>
                <a:lnTo>
                  <a:pt x="246125" y="226060"/>
                </a:lnTo>
                <a:lnTo>
                  <a:pt x="256031" y="216153"/>
                </a:lnTo>
                <a:lnTo>
                  <a:pt x="265937" y="216153"/>
                </a:lnTo>
                <a:lnTo>
                  <a:pt x="265937" y="48005"/>
                </a:lnTo>
                <a:lnTo>
                  <a:pt x="256031" y="48005"/>
                </a:lnTo>
                <a:lnTo>
                  <a:pt x="265937" y="38100"/>
                </a:lnTo>
                <a:lnTo>
                  <a:pt x="435863" y="38100"/>
                </a:lnTo>
                <a:lnTo>
                  <a:pt x="435863" y="28193"/>
                </a:lnTo>
                <a:close/>
              </a:path>
              <a:path w="512445" h="264160">
                <a:moveTo>
                  <a:pt x="265937" y="216153"/>
                </a:moveTo>
                <a:lnTo>
                  <a:pt x="256031" y="216153"/>
                </a:lnTo>
                <a:lnTo>
                  <a:pt x="246125" y="226060"/>
                </a:lnTo>
                <a:lnTo>
                  <a:pt x="265937" y="226060"/>
                </a:lnTo>
                <a:lnTo>
                  <a:pt x="265937" y="216153"/>
                </a:lnTo>
                <a:close/>
              </a:path>
              <a:path w="512445" h="264160">
                <a:moveTo>
                  <a:pt x="435863" y="0"/>
                </a:moveTo>
                <a:lnTo>
                  <a:pt x="435863" y="76200"/>
                </a:lnTo>
                <a:lnTo>
                  <a:pt x="492251" y="48005"/>
                </a:lnTo>
                <a:lnTo>
                  <a:pt x="448563" y="48005"/>
                </a:lnTo>
                <a:lnTo>
                  <a:pt x="448563" y="28193"/>
                </a:lnTo>
                <a:lnTo>
                  <a:pt x="492251" y="28193"/>
                </a:lnTo>
                <a:lnTo>
                  <a:pt x="435863" y="0"/>
                </a:lnTo>
                <a:close/>
              </a:path>
              <a:path w="512445" h="264160">
                <a:moveTo>
                  <a:pt x="265937" y="38100"/>
                </a:moveTo>
                <a:lnTo>
                  <a:pt x="256031" y="48005"/>
                </a:lnTo>
                <a:lnTo>
                  <a:pt x="265937" y="48005"/>
                </a:lnTo>
                <a:lnTo>
                  <a:pt x="265937" y="38100"/>
                </a:lnTo>
                <a:close/>
              </a:path>
              <a:path w="512445" h="264160">
                <a:moveTo>
                  <a:pt x="435863" y="38100"/>
                </a:moveTo>
                <a:lnTo>
                  <a:pt x="265937" y="38100"/>
                </a:lnTo>
                <a:lnTo>
                  <a:pt x="265937" y="48005"/>
                </a:lnTo>
                <a:lnTo>
                  <a:pt x="435863" y="48005"/>
                </a:lnTo>
                <a:lnTo>
                  <a:pt x="435863" y="38100"/>
                </a:lnTo>
                <a:close/>
              </a:path>
              <a:path w="512445" h="264160">
                <a:moveTo>
                  <a:pt x="492251" y="28193"/>
                </a:moveTo>
                <a:lnTo>
                  <a:pt x="448563" y="28193"/>
                </a:lnTo>
                <a:lnTo>
                  <a:pt x="448563" y="48005"/>
                </a:lnTo>
                <a:lnTo>
                  <a:pt x="492251" y="48005"/>
                </a:lnTo>
                <a:lnTo>
                  <a:pt x="512063" y="38100"/>
                </a:lnTo>
                <a:lnTo>
                  <a:pt x="492251" y="28193"/>
                </a:lnTo>
                <a:close/>
              </a:path>
            </a:pathLst>
          </a:custGeom>
          <a:solidFill>
            <a:srgbClr val="000000"/>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9552" y="142175"/>
            <a:ext cx="8203318" cy="565313"/>
          </a:xfrm>
          <a:prstGeom prst="rect">
            <a:avLst/>
          </a:prstGeom>
        </p:spPr>
        <p:txBody>
          <a:bodyPr vert="horz" wrap="square" lIns="0" tIns="11206" rIns="0" bIns="0" rtlCol="0" anchor="ctr">
            <a:spAutoFit/>
          </a:bodyPr>
          <a:lstStyle/>
          <a:p>
            <a:pPr marL="11206">
              <a:lnSpc>
                <a:spcPct val="100000"/>
              </a:lnSpc>
              <a:spcBef>
                <a:spcPts val="88"/>
              </a:spcBef>
              <a:tabLst>
                <a:tab pos="1359906" algn="l"/>
                <a:tab pos="7541401" algn="l"/>
              </a:tabLst>
            </a:pPr>
            <a:r>
              <a:rPr lang="zh-CN" altLang="en-US" sz="3600" dirty="0">
                <a:solidFill>
                  <a:srgbClr val="FF0000"/>
                </a:solidFill>
              </a:rPr>
              <a:t>虚拟存储器</a:t>
            </a:r>
            <a:endParaRPr dirty="0"/>
          </a:p>
        </p:txBody>
      </p:sp>
      <p:sp>
        <p:nvSpPr>
          <p:cNvPr id="3" name="object 3"/>
          <p:cNvSpPr txBox="1"/>
          <p:nvPr/>
        </p:nvSpPr>
        <p:spPr>
          <a:xfrm>
            <a:off x="282352" y="767476"/>
            <a:ext cx="7818039" cy="2899979"/>
          </a:xfrm>
          <a:prstGeom prst="rect">
            <a:avLst/>
          </a:prstGeom>
        </p:spPr>
        <p:txBody>
          <a:bodyPr vert="horz" wrap="square" lIns="0" tIns="78441" rIns="0" bIns="0" rtlCol="0">
            <a:spAutoFit/>
          </a:bodyPr>
          <a:lstStyle/>
          <a:p>
            <a:pPr marL="677992" lvl="1" indent="-252146">
              <a:lnSpc>
                <a:spcPct val="150000"/>
              </a:lnSpc>
              <a:spcBef>
                <a:spcPts val="441"/>
              </a:spcBef>
              <a:buChar char="•"/>
              <a:tabLst>
                <a:tab pos="677432" algn="l"/>
                <a:tab pos="677992" algn="l"/>
              </a:tabLst>
            </a:pPr>
            <a:r>
              <a:rPr lang="zh-CN" altLang="en-US" spc="-4" dirty="0">
                <a:solidFill>
                  <a:srgbClr val="030305"/>
                </a:solidFill>
                <a:latin typeface="微软雅黑" panose="020B0503020204020204" pitchFamily="34" charset="-122"/>
                <a:ea typeface="微软雅黑" panose="020B0503020204020204" pitchFamily="34" charset="-122"/>
                <a:cs typeface="Tahoma"/>
              </a:rPr>
              <a:t>应用产生的地址是虚拟地址</a:t>
            </a:r>
            <a:r>
              <a:rPr spc="9" dirty="0">
                <a:solidFill>
                  <a:srgbClr val="030305"/>
                </a:solidFill>
                <a:latin typeface="微软雅黑" panose="020B0503020204020204" pitchFamily="34" charset="-122"/>
                <a:ea typeface="微软雅黑" panose="020B0503020204020204" pitchFamily="34" charset="-122"/>
                <a:cs typeface="Tahoma"/>
              </a:rPr>
              <a:t> </a:t>
            </a:r>
            <a:r>
              <a:rPr b="1" spc="-4" dirty="0">
                <a:solidFill>
                  <a:srgbClr val="FF0909"/>
                </a:solidFill>
                <a:latin typeface="微软雅黑" panose="020B0503020204020204" pitchFamily="34" charset="-122"/>
                <a:ea typeface="微软雅黑" panose="020B0503020204020204" pitchFamily="34" charset="-122"/>
                <a:cs typeface="Tahoma"/>
              </a:rPr>
              <a:t>virtual</a:t>
            </a:r>
            <a:r>
              <a:rPr b="1" spc="4" dirty="0">
                <a:solidFill>
                  <a:srgbClr val="FF0909"/>
                </a:solidFill>
                <a:latin typeface="微软雅黑" panose="020B0503020204020204" pitchFamily="34" charset="-122"/>
                <a:ea typeface="微软雅黑" panose="020B0503020204020204" pitchFamily="34" charset="-122"/>
                <a:cs typeface="Tahoma"/>
              </a:rPr>
              <a:t> </a:t>
            </a:r>
            <a:r>
              <a:rPr b="1" spc="-4" dirty="0">
                <a:solidFill>
                  <a:srgbClr val="FF0909"/>
                </a:solidFill>
                <a:latin typeface="微软雅黑" panose="020B0503020204020204" pitchFamily="34" charset="-122"/>
                <a:ea typeface="微软雅黑" panose="020B0503020204020204" pitchFamily="34" charset="-122"/>
                <a:cs typeface="Tahoma"/>
              </a:rPr>
              <a:t>addresses</a:t>
            </a:r>
            <a:r>
              <a:rPr b="1" spc="9" dirty="0">
                <a:solidFill>
                  <a:srgbClr val="FF0909"/>
                </a:solidFill>
                <a:latin typeface="微软雅黑" panose="020B0503020204020204" pitchFamily="34" charset="-122"/>
                <a:ea typeface="微软雅黑" panose="020B0503020204020204" pitchFamily="34" charset="-122"/>
                <a:cs typeface="Tahoma"/>
              </a:rPr>
              <a:t> </a:t>
            </a:r>
            <a:r>
              <a:rPr b="1" dirty="0">
                <a:solidFill>
                  <a:srgbClr val="FF0909"/>
                </a:solidFill>
                <a:latin typeface="微软雅黑" panose="020B0503020204020204" pitchFamily="34" charset="-122"/>
                <a:ea typeface="微软雅黑" panose="020B0503020204020204" pitchFamily="34" charset="-122"/>
                <a:cs typeface="Tahoma"/>
              </a:rPr>
              <a:t>(VAs)</a:t>
            </a:r>
            <a:endParaRPr dirty="0">
              <a:latin typeface="微软雅黑" panose="020B0503020204020204" pitchFamily="34" charset="-122"/>
              <a:ea typeface="微软雅黑" panose="020B0503020204020204" pitchFamily="34" charset="-122"/>
              <a:cs typeface="Tahoma"/>
            </a:endParaRPr>
          </a:p>
          <a:p>
            <a:pPr marL="1030996" lvl="2" indent="-202277">
              <a:lnSpc>
                <a:spcPct val="150000"/>
              </a:lnSpc>
              <a:spcBef>
                <a:spcPts val="309"/>
              </a:spcBef>
              <a:buChar char="•"/>
              <a:tabLst>
                <a:tab pos="1030996" algn="l"/>
              </a:tabLst>
            </a:pPr>
            <a:r>
              <a:rPr lang="zh-CN" altLang="en-US" spc="-4" dirty="0">
                <a:solidFill>
                  <a:srgbClr val="030305"/>
                </a:solidFill>
                <a:latin typeface="微软雅黑" panose="020B0503020204020204" pitchFamily="34" charset="-122"/>
                <a:ea typeface="微软雅黑" panose="020B0503020204020204" pitchFamily="34" charset="-122"/>
                <a:cs typeface="Tahoma"/>
              </a:rPr>
              <a:t>每个进程都认为它有自己的</a:t>
            </a:r>
            <a:r>
              <a:rPr spc="4" dirty="0">
                <a:solidFill>
                  <a:srgbClr val="030305"/>
                </a:solidFill>
                <a:latin typeface="微软雅黑" panose="020B0503020204020204" pitchFamily="34" charset="-122"/>
                <a:ea typeface="微软雅黑" panose="020B0503020204020204" pitchFamily="34" charset="-122"/>
                <a:cs typeface="Tahoma"/>
              </a:rPr>
              <a:t>2</a:t>
            </a:r>
            <a:r>
              <a:rPr spc="6" baseline="25641" dirty="0">
                <a:solidFill>
                  <a:srgbClr val="030305"/>
                </a:solidFill>
                <a:latin typeface="微软雅黑" panose="020B0503020204020204" pitchFamily="34" charset="-122"/>
                <a:ea typeface="微软雅黑" panose="020B0503020204020204" pitchFamily="34" charset="-122"/>
                <a:cs typeface="Tahoma"/>
              </a:rPr>
              <a:t>N</a:t>
            </a:r>
            <a:r>
              <a:rPr spc="284" baseline="25641" dirty="0">
                <a:solidFill>
                  <a:srgbClr val="030305"/>
                </a:solidFill>
                <a:latin typeface="微软雅黑" panose="020B0503020204020204" pitchFamily="34" charset="-122"/>
                <a:ea typeface="微软雅黑" panose="020B0503020204020204" pitchFamily="34" charset="-122"/>
                <a:cs typeface="Tahoma"/>
              </a:rPr>
              <a:t> </a:t>
            </a:r>
            <a:r>
              <a:rPr spc="-4" dirty="0">
                <a:solidFill>
                  <a:srgbClr val="030305"/>
                </a:solidFill>
                <a:latin typeface="微软雅黑" panose="020B0503020204020204" pitchFamily="34" charset="-122"/>
                <a:ea typeface="微软雅黑" panose="020B0503020204020204" pitchFamily="34" charset="-122"/>
                <a:cs typeface="Tahoma"/>
              </a:rPr>
              <a:t>bytes</a:t>
            </a:r>
            <a:r>
              <a:rPr dirty="0">
                <a:solidFill>
                  <a:srgbClr val="030305"/>
                </a:solidFill>
                <a:latin typeface="微软雅黑" panose="020B0503020204020204" pitchFamily="34" charset="-122"/>
                <a:ea typeface="微软雅黑" panose="020B0503020204020204" pitchFamily="34" charset="-122"/>
                <a:cs typeface="Tahoma"/>
              </a:rPr>
              <a:t> </a:t>
            </a:r>
            <a:r>
              <a:rPr lang="zh-CN" altLang="en-US" dirty="0">
                <a:solidFill>
                  <a:srgbClr val="030305"/>
                </a:solidFill>
                <a:latin typeface="微软雅黑" panose="020B0503020204020204" pitchFamily="34" charset="-122"/>
                <a:ea typeface="微软雅黑" panose="020B0503020204020204" pitchFamily="34" charset="-122"/>
                <a:cs typeface="Tahoma"/>
              </a:rPr>
              <a:t>的地址空间</a:t>
            </a:r>
            <a:endParaRPr dirty="0">
              <a:latin typeface="微软雅黑" panose="020B0503020204020204" pitchFamily="34" charset="-122"/>
              <a:ea typeface="微软雅黑" panose="020B0503020204020204" pitchFamily="34" charset="-122"/>
              <a:cs typeface="Tahoma"/>
            </a:endParaRPr>
          </a:p>
          <a:p>
            <a:pPr marL="677992" lvl="1" indent="-252146">
              <a:lnSpc>
                <a:spcPct val="150000"/>
              </a:lnSpc>
              <a:spcBef>
                <a:spcPts val="431"/>
              </a:spcBef>
              <a:buChar char="•"/>
              <a:tabLst>
                <a:tab pos="677432" algn="l"/>
                <a:tab pos="677992" algn="l"/>
              </a:tabLst>
            </a:pPr>
            <a:r>
              <a:rPr lang="zh-CN" altLang="en-US" spc="-4" dirty="0">
                <a:solidFill>
                  <a:srgbClr val="030305"/>
                </a:solidFill>
                <a:latin typeface="微软雅黑" panose="020B0503020204020204" pitchFamily="34" charset="-122"/>
                <a:ea typeface="微软雅黑" panose="020B0503020204020204" pitchFamily="34" charset="-122"/>
                <a:cs typeface="Tahoma"/>
              </a:rPr>
              <a:t>内存访问使用物理地址</a:t>
            </a:r>
            <a:r>
              <a:rPr dirty="0">
                <a:solidFill>
                  <a:srgbClr val="030305"/>
                </a:solidFill>
                <a:latin typeface="微软雅黑" panose="020B0503020204020204" pitchFamily="34" charset="-122"/>
                <a:ea typeface="微软雅黑" panose="020B0503020204020204" pitchFamily="34" charset="-122"/>
                <a:cs typeface="Tahoma"/>
              </a:rPr>
              <a:t> </a:t>
            </a:r>
            <a:r>
              <a:rPr b="1" spc="-4" dirty="0">
                <a:solidFill>
                  <a:srgbClr val="FF0909"/>
                </a:solidFill>
                <a:latin typeface="微软雅黑" panose="020B0503020204020204" pitchFamily="34" charset="-122"/>
                <a:ea typeface="微软雅黑" panose="020B0503020204020204" pitchFamily="34" charset="-122"/>
                <a:cs typeface="Tahoma"/>
              </a:rPr>
              <a:t>physical</a:t>
            </a:r>
            <a:r>
              <a:rPr b="1" dirty="0">
                <a:solidFill>
                  <a:srgbClr val="FF0909"/>
                </a:solidFill>
                <a:latin typeface="微软雅黑" panose="020B0503020204020204" pitchFamily="34" charset="-122"/>
                <a:ea typeface="微软雅黑" panose="020B0503020204020204" pitchFamily="34" charset="-122"/>
                <a:cs typeface="Tahoma"/>
              </a:rPr>
              <a:t> </a:t>
            </a:r>
            <a:r>
              <a:rPr b="1" spc="-4" dirty="0">
                <a:solidFill>
                  <a:srgbClr val="FF0909"/>
                </a:solidFill>
                <a:latin typeface="微软雅黑" panose="020B0503020204020204" pitchFamily="34" charset="-122"/>
                <a:ea typeface="微软雅黑" panose="020B0503020204020204" pitchFamily="34" charset="-122"/>
                <a:cs typeface="Tahoma"/>
              </a:rPr>
              <a:t>addresses</a:t>
            </a:r>
            <a:r>
              <a:rPr b="1" dirty="0">
                <a:solidFill>
                  <a:srgbClr val="FF0909"/>
                </a:solidFill>
                <a:latin typeface="微软雅黑" panose="020B0503020204020204" pitchFamily="34" charset="-122"/>
                <a:ea typeface="微软雅黑" panose="020B0503020204020204" pitchFamily="34" charset="-122"/>
                <a:cs typeface="Tahoma"/>
              </a:rPr>
              <a:t> </a:t>
            </a:r>
            <a:r>
              <a:rPr b="1" spc="-4" dirty="0">
                <a:solidFill>
                  <a:srgbClr val="FF0909"/>
                </a:solidFill>
                <a:latin typeface="微软雅黑" panose="020B0503020204020204" pitchFamily="34" charset="-122"/>
                <a:ea typeface="微软雅黑" panose="020B0503020204020204" pitchFamily="34" charset="-122"/>
                <a:cs typeface="Tahoma"/>
              </a:rPr>
              <a:t>(PAs)</a:t>
            </a:r>
            <a:endParaRPr dirty="0">
              <a:latin typeface="微软雅黑" panose="020B0503020204020204" pitchFamily="34" charset="-122"/>
              <a:ea typeface="微软雅黑" panose="020B0503020204020204" pitchFamily="34" charset="-122"/>
              <a:cs typeface="Tahoma"/>
            </a:endParaRPr>
          </a:p>
          <a:p>
            <a:pPr marL="677992" lvl="1" indent="-252146">
              <a:lnSpc>
                <a:spcPct val="150000"/>
              </a:lnSpc>
              <a:spcBef>
                <a:spcPts val="441"/>
              </a:spcBef>
              <a:buClr>
                <a:srgbClr val="030305"/>
              </a:buClr>
              <a:buChar char="•"/>
              <a:tabLst>
                <a:tab pos="677432" algn="l"/>
                <a:tab pos="677992" algn="l"/>
              </a:tabLst>
            </a:pPr>
            <a:r>
              <a:rPr lang="zh-CN" altLang="en-US" sz="2000" dirty="0">
                <a:latin typeface="微软雅黑" panose="020B0503020204020204" pitchFamily="34" charset="-122"/>
                <a:ea typeface="微软雅黑" panose="020B0503020204020204" pitchFamily="34" charset="-122"/>
              </a:rPr>
              <a:t>虚拟地址以某种粗粒度（页面）转换为物理地址</a:t>
            </a:r>
            <a:endParaRPr dirty="0">
              <a:latin typeface="微软雅黑" panose="020B0503020204020204" pitchFamily="34" charset="-122"/>
              <a:ea typeface="微软雅黑" panose="020B0503020204020204" pitchFamily="34" charset="-122"/>
              <a:cs typeface="Tahoma"/>
            </a:endParaRPr>
          </a:p>
          <a:p>
            <a:pPr marL="677992" lvl="1" indent="-252146">
              <a:lnSpc>
                <a:spcPct val="150000"/>
              </a:lnSpc>
              <a:spcBef>
                <a:spcPts val="441"/>
              </a:spcBef>
              <a:buChar char="•"/>
              <a:tabLst>
                <a:tab pos="677432" algn="l"/>
                <a:tab pos="677992" algn="l"/>
              </a:tabLst>
            </a:pPr>
            <a:r>
              <a:rPr lang="zh-CN" altLang="en-US" sz="2000" dirty="0">
                <a:latin typeface="微软雅黑" panose="020B0503020204020204" pitchFamily="34" charset="-122"/>
                <a:ea typeface="微软雅黑" panose="020B0503020204020204" pitchFamily="34" charset="-122"/>
              </a:rPr>
              <a:t>操作系统为自己和所有其他进程控制 </a:t>
            </a:r>
            <a:r>
              <a:rPr lang="en-US" altLang="zh-CN" sz="2000" dirty="0">
                <a:latin typeface="微软雅黑" panose="020B0503020204020204" pitchFamily="34" charset="-122"/>
                <a:ea typeface="微软雅黑" panose="020B0503020204020204" pitchFamily="34" charset="-122"/>
              </a:rPr>
              <a:t>VA </a:t>
            </a:r>
            <a:r>
              <a:rPr lang="zh-CN" altLang="en-US" sz="2000" dirty="0">
                <a:latin typeface="微软雅黑" panose="020B0503020204020204" pitchFamily="34" charset="-122"/>
                <a:ea typeface="微软雅黑" panose="020B0503020204020204" pitchFamily="34" charset="-122"/>
              </a:rPr>
              <a:t>到 </a:t>
            </a:r>
            <a:r>
              <a:rPr lang="en-US" altLang="zh-CN" sz="2000" dirty="0">
                <a:latin typeface="微软雅黑" panose="020B0503020204020204" pitchFamily="34" charset="-122"/>
                <a:ea typeface="微软雅黑" panose="020B0503020204020204" pitchFamily="34" charset="-122"/>
              </a:rPr>
              <a:t>PA </a:t>
            </a:r>
            <a:r>
              <a:rPr lang="zh-CN" altLang="en-US" sz="2000" dirty="0">
                <a:latin typeface="微软雅黑" panose="020B0503020204020204" pitchFamily="34" charset="-122"/>
                <a:ea typeface="微软雅黑" panose="020B0503020204020204" pitchFamily="34" charset="-122"/>
              </a:rPr>
              <a:t>的映射</a:t>
            </a:r>
            <a:endParaRPr lang="en-US" altLang="zh-CN" sz="2000" dirty="0">
              <a:latin typeface="微软雅黑" panose="020B0503020204020204" pitchFamily="34" charset="-122"/>
              <a:ea typeface="微软雅黑" panose="020B0503020204020204" pitchFamily="34" charset="-122"/>
            </a:endParaRPr>
          </a:p>
          <a:p>
            <a:pPr marL="677992" lvl="1" indent="-252146">
              <a:lnSpc>
                <a:spcPct val="150000"/>
              </a:lnSpc>
              <a:spcBef>
                <a:spcPts val="441"/>
              </a:spcBef>
              <a:buChar char="•"/>
              <a:tabLst>
                <a:tab pos="677432" algn="l"/>
                <a:tab pos="677992" algn="l"/>
              </a:tabLst>
            </a:pPr>
            <a:r>
              <a:rPr lang="zh-CN" altLang="en-US" sz="2000" dirty="0">
                <a:latin typeface="微软雅黑" panose="020B0503020204020204" pitchFamily="34" charset="-122"/>
                <a:ea typeface="微软雅黑" panose="020B0503020204020204" pitchFamily="34" charset="-122"/>
              </a:rPr>
              <a:t>逻辑上：在每次指令取指、加载</a:t>
            </a:r>
            <a:r>
              <a:rPr lang="en-US" altLang="zh-CN" sz="2000" spc="-4" dirty="0">
                <a:latin typeface="微软雅黑" panose="020B0503020204020204" pitchFamily="34" charset="-122"/>
                <a:ea typeface="微软雅黑" panose="020B0503020204020204" pitchFamily="34" charset="-122"/>
                <a:cs typeface="Tahoma"/>
              </a:rPr>
              <a:t>load </a:t>
            </a:r>
            <a:r>
              <a:rPr lang="zh-CN" altLang="en-US" sz="2000" dirty="0">
                <a:latin typeface="微软雅黑" panose="020B0503020204020204" pitchFamily="34" charset="-122"/>
                <a:ea typeface="微软雅黑" panose="020B0503020204020204" pitchFamily="34" charset="-122"/>
              </a:rPr>
              <a:t>、存储</a:t>
            </a:r>
            <a:r>
              <a:rPr lang="en-US" altLang="zh-CN" sz="2000" dirty="0">
                <a:latin typeface="微软雅黑" panose="020B0503020204020204" pitchFamily="34" charset="-122"/>
                <a:ea typeface="微软雅黑" panose="020B0503020204020204" pitchFamily="34" charset="-122"/>
                <a:cs typeface="Tahoma"/>
              </a:rPr>
              <a:t>store</a:t>
            </a:r>
            <a:r>
              <a:rPr lang="zh-CN" altLang="en-US" sz="2000" dirty="0">
                <a:latin typeface="微软雅黑" panose="020B0503020204020204" pitchFamily="34" charset="-122"/>
                <a:ea typeface="微软雅黑" panose="020B0503020204020204" pitchFamily="34" charset="-122"/>
              </a:rPr>
              <a:t>之前执行转换</a:t>
            </a:r>
            <a:endParaRPr dirty="0">
              <a:latin typeface="微软雅黑" panose="020B0503020204020204" pitchFamily="34" charset="-122"/>
              <a:ea typeface="微软雅黑" panose="020B0503020204020204" pitchFamily="34" charset="-122"/>
              <a:cs typeface="Tahoma"/>
            </a:endParaRPr>
          </a:p>
        </p:txBody>
      </p:sp>
      <p:grpSp>
        <p:nvGrpSpPr>
          <p:cNvPr id="4" name="object 4"/>
          <p:cNvGrpSpPr/>
          <p:nvPr/>
        </p:nvGrpSpPr>
        <p:grpSpPr>
          <a:xfrm>
            <a:off x="771013" y="4281842"/>
            <a:ext cx="2384051" cy="1175497"/>
            <a:chOff x="747712" y="5456237"/>
            <a:chExt cx="2701925" cy="1332230"/>
          </a:xfrm>
        </p:grpSpPr>
        <p:sp>
          <p:nvSpPr>
            <p:cNvPr id="5" name="object 5"/>
            <p:cNvSpPr/>
            <p:nvPr/>
          </p:nvSpPr>
          <p:spPr>
            <a:xfrm>
              <a:off x="1752600" y="6324600"/>
              <a:ext cx="1691005" cy="457200"/>
            </a:xfrm>
            <a:custGeom>
              <a:avLst/>
              <a:gdLst/>
              <a:ahLst/>
              <a:cxnLst/>
              <a:rect l="l" t="t" r="r" b="b"/>
              <a:pathLst>
                <a:path w="1691004" h="457200">
                  <a:moveTo>
                    <a:pt x="1690687" y="0"/>
                  </a:moveTo>
                  <a:lnTo>
                    <a:pt x="0" y="0"/>
                  </a:lnTo>
                  <a:lnTo>
                    <a:pt x="0" y="457199"/>
                  </a:lnTo>
                  <a:lnTo>
                    <a:pt x="1690687" y="457199"/>
                  </a:lnTo>
                  <a:lnTo>
                    <a:pt x="1690687" y="0"/>
                  </a:lnTo>
                  <a:close/>
                </a:path>
              </a:pathLst>
            </a:custGeom>
            <a:solidFill>
              <a:srgbClr val="DDDDDD"/>
            </a:solidFill>
          </p:spPr>
          <p:txBody>
            <a:bodyPr wrap="square" lIns="0" tIns="0" rIns="0" bIns="0" rtlCol="0"/>
            <a:lstStyle/>
            <a:p>
              <a:endParaRPr sz="1588"/>
            </a:p>
          </p:txBody>
        </p:sp>
        <p:sp>
          <p:nvSpPr>
            <p:cNvPr id="6" name="object 6"/>
            <p:cNvSpPr/>
            <p:nvPr/>
          </p:nvSpPr>
          <p:spPr>
            <a:xfrm>
              <a:off x="1752599" y="6324599"/>
              <a:ext cx="1691005" cy="457200"/>
            </a:xfrm>
            <a:custGeom>
              <a:avLst/>
              <a:gdLst/>
              <a:ahLst/>
              <a:cxnLst/>
              <a:rect l="l" t="t" r="r" b="b"/>
              <a:pathLst>
                <a:path w="1691004" h="457200">
                  <a:moveTo>
                    <a:pt x="0" y="0"/>
                  </a:moveTo>
                  <a:lnTo>
                    <a:pt x="1690687" y="0"/>
                  </a:lnTo>
                  <a:lnTo>
                    <a:pt x="1690687" y="457199"/>
                  </a:lnTo>
                  <a:lnTo>
                    <a:pt x="0" y="457199"/>
                  </a:lnTo>
                  <a:lnTo>
                    <a:pt x="0" y="0"/>
                  </a:lnTo>
                  <a:close/>
                </a:path>
              </a:pathLst>
            </a:custGeom>
            <a:ln w="12699">
              <a:solidFill>
                <a:srgbClr val="000000"/>
              </a:solidFill>
            </a:ln>
          </p:spPr>
          <p:txBody>
            <a:bodyPr wrap="square" lIns="0" tIns="0" rIns="0" bIns="0" rtlCol="0"/>
            <a:lstStyle/>
            <a:p>
              <a:endParaRPr sz="1588"/>
            </a:p>
          </p:txBody>
        </p:sp>
        <p:sp>
          <p:nvSpPr>
            <p:cNvPr id="7" name="object 7"/>
            <p:cNvSpPr/>
            <p:nvPr/>
          </p:nvSpPr>
          <p:spPr>
            <a:xfrm>
              <a:off x="762000" y="5470525"/>
              <a:ext cx="152400" cy="304800"/>
            </a:xfrm>
            <a:custGeom>
              <a:avLst/>
              <a:gdLst/>
              <a:ahLst/>
              <a:cxnLst/>
              <a:rect l="l" t="t" r="r" b="b"/>
              <a:pathLst>
                <a:path w="152400" h="304800">
                  <a:moveTo>
                    <a:pt x="152400" y="0"/>
                  </a:moveTo>
                  <a:lnTo>
                    <a:pt x="0" y="0"/>
                  </a:lnTo>
                  <a:lnTo>
                    <a:pt x="0" y="304800"/>
                  </a:lnTo>
                  <a:lnTo>
                    <a:pt x="152400" y="304800"/>
                  </a:lnTo>
                  <a:lnTo>
                    <a:pt x="152400" y="0"/>
                  </a:lnTo>
                  <a:close/>
                </a:path>
              </a:pathLst>
            </a:custGeom>
            <a:solidFill>
              <a:srgbClr val="829FF9"/>
            </a:solidFill>
          </p:spPr>
          <p:txBody>
            <a:bodyPr wrap="square" lIns="0" tIns="0" rIns="0" bIns="0" rtlCol="0"/>
            <a:lstStyle/>
            <a:p>
              <a:endParaRPr sz="1588"/>
            </a:p>
          </p:txBody>
        </p:sp>
        <p:sp>
          <p:nvSpPr>
            <p:cNvPr id="8" name="object 8"/>
            <p:cNvSpPr/>
            <p:nvPr/>
          </p:nvSpPr>
          <p:spPr>
            <a:xfrm>
              <a:off x="762000" y="5470524"/>
              <a:ext cx="152400" cy="304800"/>
            </a:xfrm>
            <a:custGeom>
              <a:avLst/>
              <a:gdLst/>
              <a:ahLst/>
              <a:cxnLst/>
              <a:rect l="l" t="t" r="r" b="b"/>
              <a:pathLst>
                <a:path w="152400" h="304800">
                  <a:moveTo>
                    <a:pt x="0" y="0"/>
                  </a:moveTo>
                  <a:lnTo>
                    <a:pt x="152399" y="0"/>
                  </a:lnTo>
                  <a:lnTo>
                    <a:pt x="152399" y="304799"/>
                  </a:lnTo>
                  <a:lnTo>
                    <a:pt x="0" y="304799"/>
                  </a:lnTo>
                  <a:lnTo>
                    <a:pt x="0" y="0"/>
                  </a:lnTo>
                  <a:close/>
                </a:path>
              </a:pathLst>
            </a:custGeom>
            <a:ln w="28574">
              <a:solidFill>
                <a:srgbClr val="000000"/>
              </a:solidFill>
            </a:ln>
          </p:spPr>
          <p:txBody>
            <a:bodyPr wrap="square" lIns="0" tIns="0" rIns="0" bIns="0" rtlCol="0"/>
            <a:lstStyle/>
            <a:p>
              <a:endParaRPr sz="1588"/>
            </a:p>
          </p:txBody>
        </p:sp>
        <p:sp>
          <p:nvSpPr>
            <p:cNvPr id="9" name="object 9"/>
            <p:cNvSpPr/>
            <p:nvPr/>
          </p:nvSpPr>
          <p:spPr>
            <a:xfrm>
              <a:off x="914400" y="5470525"/>
              <a:ext cx="154305" cy="304800"/>
            </a:xfrm>
            <a:custGeom>
              <a:avLst/>
              <a:gdLst/>
              <a:ahLst/>
              <a:cxnLst/>
              <a:rect l="l" t="t" r="r" b="b"/>
              <a:pathLst>
                <a:path w="154305" h="304800">
                  <a:moveTo>
                    <a:pt x="153988" y="0"/>
                  </a:moveTo>
                  <a:lnTo>
                    <a:pt x="0" y="0"/>
                  </a:lnTo>
                  <a:lnTo>
                    <a:pt x="0" y="304800"/>
                  </a:lnTo>
                  <a:lnTo>
                    <a:pt x="153988" y="304800"/>
                  </a:lnTo>
                  <a:lnTo>
                    <a:pt x="153988" y="0"/>
                  </a:lnTo>
                  <a:close/>
                </a:path>
              </a:pathLst>
            </a:custGeom>
            <a:solidFill>
              <a:srgbClr val="829FF9"/>
            </a:solidFill>
          </p:spPr>
          <p:txBody>
            <a:bodyPr wrap="square" lIns="0" tIns="0" rIns="0" bIns="0" rtlCol="0"/>
            <a:lstStyle/>
            <a:p>
              <a:endParaRPr sz="1588"/>
            </a:p>
          </p:txBody>
        </p:sp>
        <p:sp>
          <p:nvSpPr>
            <p:cNvPr id="10" name="object 10"/>
            <p:cNvSpPr/>
            <p:nvPr/>
          </p:nvSpPr>
          <p:spPr>
            <a:xfrm>
              <a:off x="914399" y="5470524"/>
              <a:ext cx="304800" cy="304800"/>
            </a:xfrm>
            <a:custGeom>
              <a:avLst/>
              <a:gdLst/>
              <a:ahLst/>
              <a:cxnLst/>
              <a:rect l="l" t="t" r="r" b="b"/>
              <a:pathLst>
                <a:path w="304800" h="304800">
                  <a:moveTo>
                    <a:pt x="0" y="0"/>
                  </a:moveTo>
                  <a:lnTo>
                    <a:pt x="153988" y="0"/>
                  </a:lnTo>
                  <a:lnTo>
                    <a:pt x="153988" y="304799"/>
                  </a:lnTo>
                  <a:lnTo>
                    <a:pt x="0" y="304799"/>
                  </a:lnTo>
                  <a:lnTo>
                    <a:pt x="0" y="0"/>
                  </a:lnTo>
                  <a:close/>
                </a:path>
                <a:path w="304800" h="304800">
                  <a:moveTo>
                    <a:pt x="152400" y="0"/>
                  </a:moveTo>
                  <a:lnTo>
                    <a:pt x="304799" y="0"/>
                  </a:lnTo>
                  <a:lnTo>
                    <a:pt x="304799" y="304799"/>
                  </a:lnTo>
                  <a:lnTo>
                    <a:pt x="152400" y="304799"/>
                  </a:lnTo>
                  <a:lnTo>
                    <a:pt x="152400" y="0"/>
                  </a:lnTo>
                  <a:close/>
                </a:path>
              </a:pathLst>
            </a:custGeom>
            <a:ln w="28574">
              <a:solidFill>
                <a:srgbClr val="000000"/>
              </a:solidFill>
            </a:ln>
          </p:spPr>
          <p:txBody>
            <a:bodyPr wrap="square" lIns="0" tIns="0" rIns="0" bIns="0" rtlCol="0"/>
            <a:lstStyle/>
            <a:p>
              <a:endParaRPr sz="1588"/>
            </a:p>
          </p:txBody>
        </p:sp>
        <p:sp>
          <p:nvSpPr>
            <p:cNvPr id="11" name="object 11"/>
            <p:cNvSpPr/>
            <p:nvPr/>
          </p:nvSpPr>
          <p:spPr>
            <a:xfrm>
              <a:off x="1219199" y="5470525"/>
              <a:ext cx="152400" cy="304800"/>
            </a:xfrm>
            <a:custGeom>
              <a:avLst/>
              <a:gdLst/>
              <a:ahLst/>
              <a:cxnLst/>
              <a:rect l="l" t="t" r="r" b="b"/>
              <a:pathLst>
                <a:path w="152400" h="304800">
                  <a:moveTo>
                    <a:pt x="152400" y="0"/>
                  </a:moveTo>
                  <a:lnTo>
                    <a:pt x="0" y="0"/>
                  </a:lnTo>
                  <a:lnTo>
                    <a:pt x="0" y="304800"/>
                  </a:lnTo>
                  <a:lnTo>
                    <a:pt x="152400" y="304800"/>
                  </a:lnTo>
                  <a:lnTo>
                    <a:pt x="152400" y="0"/>
                  </a:lnTo>
                  <a:close/>
                </a:path>
              </a:pathLst>
            </a:custGeom>
            <a:solidFill>
              <a:srgbClr val="829FF9"/>
            </a:solidFill>
          </p:spPr>
          <p:txBody>
            <a:bodyPr wrap="square" lIns="0" tIns="0" rIns="0" bIns="0" rtlCol="0"/>
            <a:lstStyle/>
            <a:p>
              <a:endParaRPr sz="1588"/>
            </a:p>
          </p:txBody>
        </p:sp>
        <p:sp>
          <p:nvSpPr>
            <p:cNvPr id="12" name="object 12"/>
            <p:cNvSpPr/>
            <p:nvPr/>
          </p:nvSpPr>
          <p:spPr>
            <a:xfrm>
              <a:off x="1219199" y="5470524"/>
              <a:ext cx="304800" cy="304800"/>
            </a:xfrm>
            <a:custGeom>
              <a:avLst/>
              <a:gdLst/>
              <a:ahLst/>
              <a:cxnLst/>
              <a:rect l="l" t="t" r="r" b="b"/>
              <a:pathLst>
                <a:path w="304800" h="304800">
                  <a:moveTo>
                    <a:pt x="0" y="0"/>
                  </a:moveTo>
                  <a:lnTo>
                    <a:pt x="152400" y="0"/>
                  </a:lnTo>
                  <a:lnTo>
                    <a:pt x="152400" y="304799"/>
                  </a:lnTo>
                  <a:lnTo>
                    <a:pt x="0" y="304799"/>
                  </a:lnTo>
                  <a:lnTo>
                    <a:pt x="0" y="0"/>
                  </a:lnTo>
                  <a:close/>
                </a:path>
                <a:path w="304800" h="304800">
                  <a:moveTo>
                    <a:pt x="152400" y="0"/>
                  </a:moveTo>
                  <a:lnTo>
                    <a:pt x="304800" y="0"/>
                  </a:lnTo>
                  <a:lnTo>
                    <a:pt x="304800" y="304799"/>
                  </a:lnTo>
                  <a:lnTo>
                    <a:pt x="152400" y="304799"/>
                  </a:lnTo>
                  <a:lnTo>
                    <a:pt x="152400" y="0"/>
                  </a:lnTo>
                  <a:close/>
                </a:path>
              </a:pathLst>
            </a:custGeom>
            <a:ln w="28574">
              <a:solidFill>
                <a:srgbClr val="000000"/>
              </a:solidFill>
            </a:ln>
          </p:spPr>
          <p:txBody>
            <a:bodyPr wrap="square" lIns="0" tIns="0" rIns="0" bIns="0" rtlCol="0"/>
            <a:lstStyle/>
            <a:p>
              <a:endParaRPr sz="1588"/>
            </a:p>
          </p:txBody>
        </p:sp>
      </p:grpSp>
      <p:sp>
        <p:nvSpPr>
          <p:cNvPr id="13" name="object 13"/>
          <p:cNvSpPr txBox="1"/>
          <p:nvPr/>
        </p:nvSpPr>
        <p:spPr>
          <a:xfrm>
            <a:off x="1468579" y="4283243"/>
            <a:ext cx="378199" cy="282928"/>
          </a:xfrm>
          <a:prstGeom prst="rect">
            <a:avLst/>
          </a:prstGeom>
        </p:spPr>
        <p:txBody>
          <a:bodyPr vert="horz" wrap="square" lIns="0" tIns="11206" rIns="0" bIns="0" rtlCol="0">
            <a:spAutoFit/>
          </a:bodyPr>
          <a:lstStyle/>
          <a:p>
            <a:pPr marL="11767">
              <a:spcBef>
                <a:spcPts val="88"/>
              </a:spcBef>
            </a:pPr>
            <a:r>
              <a:rPr sz="1765" dirty="0">
                <a:latin typeface="Arial"/>
                <a:cs typeface="Arial"/>
              </a:rPr>
              <a:t>…</a:t>
            </a:r>
            <a:endParaRPr sz="1765">
              <a:latin typeface="Arial"/>
              <a:cs typeface="Arial"/>
            </a:endParaRPr>
          </a:p>
        </p:txBody>
      </p:sp>
      <p:grpSp>
        <p:nvGrpSpPr>
          <p:cNvPr id="14" name="object 14"/>
          <p:cNvGrpSpPr/>
          <p:nvPr/>
        </p:nvGrpSpPr>
        <p:grpSpPr>
          <a:xfrm>
            <a:off x="1712307" y="4281842"/>
            <a:ext cx="1248335" cy="294154"/>
            <a:chOff x="1814512" y="5456237"/>
            <a:chExt cx="1414780" cy="333375"/>
          </a:xfrm>
        </p:grpSpPr>
        <p:sp>
          <p:nvSpPr>
            <p:cNvPr id="15" name="object 15"/>
            <p:cNvSpPr/>
            <p:nvPr/>
          </p:nvSpPr>
          <p:spPr>
            <a:xfrm>
              <a:off x="2452687" y="5470525"/>
              <a:ext cx="152400" cy="304800"/>
            </a:xfrm>
            <a:custGeom>
              <a:avLst/>
              <a:gdLst/>
              <a:ahLst/>
              <a:cxnLst/>
              <a:rect l="l" t="t" r="r" b="b"/>
              <a:pathLst>
                <a:path w="152400" h="304800">
                  <a:moveTo>
                    <a:pt x="152400" y="0"/>
                  </a:moveTo>
                  <a:lnTo>
                    <a:pt x="0" y="0"/>
                  </a:lnTo>
                  <a:lnTo>
                    <a:pt x="0" y="304800"/>
                  </a:lnTo>
                  <a:lnTo>
                    <a:pt x="152400" y="304800"/>
                  </a:lnTo>
                  <a:lnTo>
                    <a:pt x="152400" y="0"/>
                  </a:lnTo>
                  <a:close/>
                </a:path>
              </a:pathLst>
            </a:custGeom>
            <a:solidFill>
              <a:srgbClr val="F0DE94"/>
            </a:solidFill>
          </p:spPr>
          <p:txBody>
            <a:bodyPr wrap="square" lIns="0" tIns="0" rIns="0" bIns="0" rtlCol="0"/>
            <a:lstStyle/>
            <a:p>
              <a:endParaRPr sz="1588"/>
            </a:p>
          </p:txBody>
        </p:sp>
        <p:sp>
          <p:nvSpPr>
            <p:cNvPr id="16" name="object 16"/>
            <p:cNvSpPr/>
            <p:nvPr/>
          </p:nvSpPr>
          <p:spPr>
            <a:xfrm>
              <a:off x="2452687" y="5470524"/>
              <a:ext cx="152400" cy="304800"/>
            </a:xfrm>
            <a:custGeom>
              <a:avLst/>
              <a:gdLst/>
              <a:ahLst/>
              <a:cxnLst/>
              <a:rect l="l" t="t" r="r" b="b"/>
              <a:pathLst>
                <a:path w="152400" h="304800">
                  <a:moveTo>
                    <a:pt x="0" y="0"/>
                  </a:moveTo>
                  <a:lnTo>
                    <a:pt x="152399" y="0"/>
                  </a:lnTo>
                  <a:lnTo>
                    <a:pt x="152399" y="304799"/>
                  </a:lnTo>
                  <a:lnTo>
                    <a:pt x="0" y="304799"/>
                  </a:lnTo>
                  <a:lnTo>
                    <a:pt x="0" y="0"/>
                  </a:lnTo>
                  <a:close/>
                </a:path>
              </a:pathLst>
            </a:custGeom>
            <a:ln w="28574">
              <a:solidFill>
                <a:srgbClr val="000000"/>
              </a:solidFill>
            </a:ln>
          </p:spPr>
          <p:txBody>
            <a:bodyPr wrap="square" lIns="0" tIns="0" rIns="0" bIns="0" rtlCol="0"/>
            <a:lstStyle/>
            <a:p>
              <a:endParaRPr sz="1588"/>
            </a:p>
          </p:txBody>
        </p:sp>
        <p:sp>
          <p:nvSpPr>
            <p:cNvPr id="17" name="object 17"/>
            <p:cNvSpPr/>
            <p:nvPr/>
          </p:nvSpPr>
          <p:spPr>
            <a:xfrm>
              <a:off x="2605087" y="5470525"/>
              <a:ext cx="154305" cy="304800"/>
            </a:xfrm>
            <a:custGeom>
              <a:avLst/>
              <a:gdLst/>
              <a:ahLst/>
              <a:cxnLst/>
              <a:rect l="l" t="t" r="r" b="b"/>
              <a:pathLst>
                <a:path w="154305" h="304800">
                  <a:moveTo>
                    <a:pt x="153987" y="0"/>
                  </a:moveTo>
                  <a:lnTo>
                    <a:pt x="0" y="0"/>
                  </a:lnTo>
                  <a:lnTo>
                    <a:pt x="0" y="304800"/>
                  </a:lnTo>
                  <a:lnTo>
                    <a:pt x="153987" y="304800"/>
                  </a:lnTo>
                  <a:lnTo>
                    <a:pt x="153987" y="0"/>
                  </a:lnTo>
                  <a:close/>
                </a:path>
              </a:pathLst>
            </a:custGeom>
            <a:solidFill>
              <a:srgbClr val="F0DE94"/>
            </a:solidFill>
          </p:spPr>
          <p:txBody>
            <a:bodyPr wrap="square" lIns="0" tIns="0" rIns="0" bIns="0" rtlCol="0"/>
            <a:lstStyle/>
            <a:p>
              <a:endParaRPr sz="1588"/>
            </a:p>
          </p:txBody>
        </p:sp>
        <p:sp>
          <p:nvSpPr>
            <p:cNvPr id="18" name="object 18"/>
            <p:cNvSpPr/>
            <p:nvPr/>
          </p:nvSpPr>
          <p:spPr>
            <a:xfrm>
              <a:off x="2605087" y="5470524"/>
              <a:ext cx="304800" cy="304800"/>
            </a:xfrm>
            <a:custGeom>
              <a:avLst/>
              <a:gdLst/>
              <a:ahLst/>
              <a:cxnLst/>
              <a:rect l="l" t="t" r="r" b="b"/>
              <a:pathLst>
                <a:path w="304800" h="304800">
                  <a:moveTo>
                    <a:pt x="0" y="0"/>
                  </a:moveTo>
                  <a:lnTo>
                    <a:pt x="153986" y="0"/>
                  </a:lnTo>
                  <a:lnTo>
                    <a:pt x="153986" y="304799"/>
                  </a:lnTo>
                  <a:lnTo>
                    <a:pt x="0" y="304799"/>
                  </a:lnTo>
                  <a:lnTo>
                    <a:pt x="0" y="0"/>
                  </a:lnTo>
                  <a:close/>
                </a:path>
                <a:path w="304800" h="304800">
                  <a:moveTo>
                    <a:pt x="152399" y="0"/>
                  </a:moveTo>
                  <a:lnTo>
                    <a:pt x="304799" y="0"/>
                  </a:lnTo>
                  <a:lnTo>
                    <a:pt x="304799" y="304799"/>
                  </a:lnTo>
                  <a:lnTo>
                    <a:pt x="152399" y="304799"/>
                  </a:lnTo>
                  <a:lnTo>
                    <a:pt x="152399" y="0"/>
                  </a:lnTo>
                  <a:close/>
                </a:path>
              </a:pathLst>
            </a:custGeom>
            <a:ln w="28574">
              <a:solidFill>
                <a:srgbClr val="000000"/>
              </a:solidFill>
            </a:ln>
          </p:spPr>
          <p:txBody>
            <a:bodyPr wrap="square" lIns="0" tIns="0" rIns="0" bIns="0" rtlCol="0"/>
            <a:lstStyle/>
            <a:p>
              <a:endParaRPr sz="1588"/>
            </a:p>
          </p:txBody>
        </p:sp>
        <p:sp>
          <p:nvSpPr>
            <p:cNvPr id="19" name="object 19"/>
            <p:cNvSpPr/>
            <p:nvPr/>
          </p:nvSpPr>
          <p:spPr>
            <a:xfrm>
              <a:off x="2909887" y="5470525"/>
              <a:ext cx="152400" cy="304800"/>
            </a:xfrm>
            <a:custGeom>
              <a:avLst/>
              <a:gdLst/>
              <a:ahLst/>
              <a:cxnLst/>
              <a:rect l="l" t="t" r="r" b="b"/>
              <a:pathLst>
                <a:path w="152400" h="304800">
                  <a:moveTo>
                    <a:pt x="152400" y="0"/>
                  </a:moveTo>
                  <a:lnTo>
                    <a:pt x="0" y="0"/>
                  </a:lnTo>
                  <a:lnTo>
                    <a:pt x="0" y="304800"/>
                  </a:lnTo>
                  <a:lnTo>
                    <a:pt x="152400" y="304800"/>
                  </a:lnTo>
                  <a:lnTo>
                    <a:pt x="152400" y="0"/>
                  </a:lnTo>
                  <a:close/>
                </a:path>
              </a:pathLst>
            </a:custGeom>
            <a:solidFill>
              <a:srgbClr val="FFFFFF"/>
            </a:solidFill>
          </p:spPr>
          <p:txBody>
            <a:bodyPr wrap="square" lIns="0" tIns="0" rIns="0" bIns="0" rtlCol="0"/>
            <a:lstStyle/>
            <a:p>
              <a:endParaRPr sz="1588"/>
            </a:p>
          </p:txBody>
        </p:sp>
        <p:sp>
          <p:nvSpPr>
            <p:cNvPr id="20" name="object 20"/>
            <p:cNvSpPr/>
            <p:nvPr/>
          </p:nvSpPr>
          <p:spPr>
            <a:xfrm>
              <a:off x="1828799" y="5470524"/>
              <a:ext cx="1386205" cy="304800"/>
            </a:xfrm>
            <a:custGeom>
              <a:avLst/>
              <a:gdLst/>
              <a:ahLst/>
              <a:cxnLst/>
              <a:rect l="l" t="t" r="r" b="b"/>
              <a:pathLst>
                <a:path w="1386205" h="304800">
                  <a:moveTo>
                    <a:pt x="1081087" y="0"/>
                  </a:moveTo>
                  <a:lnTo>
                    <a:pt x="1233487" y="0"/>
                  </a:lnTo>
                  <a:lnTo>
                    <a:pt x="1233487" y="304799"/>
                  </a:lnTo>
                  <a:lnTo>
                    <a:pt x="1081087" y="304799"/>
                  </a:lnTo>
                  <a:lnTo>
                    <a:pt x="1081087" y="0"/>
                  </a:lnTo>
                  <a:close/>
                </a:path>
                <a:path w="1386205" h="304800">
                  <a:moveTo>
                    <a:pt x="1233487" y="0"/>
                  </a:moveTo>
                  <a:lnTo>
                    <a:pt x="1385887" y="0"/>
                  </a:lnTo>
                  <a:lnTo>
                    <a:pt x="1385887" y="304799"/>
                  </a:lnTo>
                  <a:lnTo>
                    <a:pt x="1233487" y="304799"/>
                  </a:lnTo>
                  <a:lnTo>
                    <a:pt x="1233487" y="0"/>
                  </a:lnTo>
                  <a:close/>
                </a:path>
                <a:path w="1386205" h="304800">
                  <a:moveTo>
                    <a:pt x="0" y="0"/>
                  </a:moveTo>
                  <a:lnTo>
                    <a:pt x="153987" y="0"/>
                  </a:lnTo>
                  <a:lnTo>
                    <a:pt x="153987" y="304799"/>
                  </a:lnTo>
                  <a:lnTo>
                    <a:pt x="0" y="304799"/>
                  </a:lnTo>
                  <a:lnTo>
                    <a:pt x="0" y="0"/>
                  </a:lnTo>
                  <a:close/>
                </a:path>
              </a:pathLst>
            </a:custGeom>
            <a:ln w="28574">
              <a:solidFill>
                <a:srgbClr val="000000"/>
              </a:solidFill>
            </a:ln>
          </p:spPr>
          <p:txBody>
            <a:bodyPr wrap="square" lIns="0" tIns="0" rIns="0" bIns="0" rtlCol="0"/>
            <a:lstStyle/>
            <a:p>
              <a:endParaRPr sz="1588"/>
            </a:p>
          </p:txBody>
        </p:sp>
        <p:sp>
          <p:nvSpPr>
            <p:cNvPr id="21" name="object 21"/>
            <p:cNvSpPr/>
            <p:nvPr/>
          </p:nvSpPr>
          <p:spPr>
            <a:xfrm>
              <a:off x="1981199" y="5470525"/>
              <a:ext cx="154305" cy="304800"/>
            </a:xfrm>
            <a:custGeom>
              <a:avLst/>
              <a:gdLst/>
              <a:ahLst/>
              <a:cxnLst/>
              <a:rect l="l" t="t" r="r" b="b"/>
              <a:pathLst>
                <a:path w="154305" h="304800">
                  <a:moveTo>
                    <a:pt x="153987" y="0"/>
                  </a:moveTo>
                  <a:lnTo>
                    <a:pt x="0" y="0"/>
                  </a:lnTo>
                  <a:lnTo>
                    <a:pt x="0" y="304800"/>
                  </a:lnTo>
                  <a:lnTo>
                    <a:pt x="153987" y="304800"/>
                  </a:lnTo>
                  <a:lnTo>
                    <a:pt x="153987" y="0"/>
                  </a:lnTo>
                  <a:close/>
                </a:path>
              </a:pathLst>
            </a:custGeom>
            <a:solidFill>
              <a:srgbClr val="829FF9"/>
            </a:solidFill>
          </p:spPr>
          <p:txBody>
            <a:bodyPr wrap="square" lIns="0" tIns="0" rIns="0" bIns="0" rtlCol="0"/>
            <a:lstStyle/>
            <a:p>
              <a:endParaRPr sz="1588"/>
            </a:p>
          </p:txBody>
        </p:sp>
        <p:sp>
          <p:nvSpPr>
            <p:cNvPr id="22" name="object 22"/>
            <p:cNvSpPr/>
            <p:nvPr/>
          </p:nvSpPr>
          <p:spPr>
            <a:xfrm>
              <a:off x="1981199" y="5470524"/>
              <a:ext cx="154305" cy="304800"/>
            </a:xfrm>
            <a:custGeom>
              <a:avLst/>
              <a:gdLst/>
              <a:ahLst/>
              <a:cxnLst/>
              <a:rect l="l" t="t" r="r" b="b"/>
              <a:pathLst>
                <a:path w="154305" h="304800">
                  <a:moveTo>
                    <a:pt x="0" y="0"/>
                  </a:moveTo>
                  <a:lnTo>
                    <a:pt x="153987" y="0"/>
                  </a:lnTo>
                  <a:lnTo>
                    <a:pt x="153987" y="304799"/>
                  </a:lnTo>
                  <a:lnTo>
                    <a:pt x="0" y="304799"/>
                  </a:lnTo>
                  <a:lnTo>
                    <a:pt x="0" y="0"/>
                  </a:lnTo>
                  <a:close/>
                </a:path>
              </a:pathLst>
            </a:custGeom>
            <a:ln w="28574">
              <a:solidFill>
                <a:srgbClr val="000000"/>
              </a:solidFill>
            </a:ln>
          </p:spPr>
          <p:txBody>
            <a:bodyPr wrap="square" lIns="0" tIns="0" rIns="0" bIns="0" rtlCol="0"/>
            <a:lstStyle/>
            <a:p>
              <a:endParaRPr sz="1588"/>
            </a:p>
          </p:txBody>
        </p:sp>
      </p:grpSp>
      <p:sp>
        <p:nvSpPr>
          <p:cNvPr id="23" name="object 23"/>
          <p:cNvSpPr txBox="1"/>
          <p:nvPr/>
        </p:nvSpPr>
        <p:spPr>
          <a:xfrm>
            <a:off x="904924" y="4000014"/>
            <a:ext cx="346262" cy="282928"/>
          </a:xfrm>
          <a:prstGeom prst="rect">
            <a:avLst/>
          </a:prstGeom>
        </p:spPr>
        <p:txBody>
          <a:bodyPr vert="horz" wrap="square" lIns="0" tIns="11206" rIns="0" bIns="0" rtlCol="0">
            <a:spAutoFit/>
          </a:bodyPr>
          <a:lstStyle/>
          <a:p>
            <a:pPr marL="11206">
              <a:spcBef>
                <a:spcPts val="88"/>
              </a:spcBef>
            </a:pPr>
            <a:r>
              <a:rPr sz="1765" spc="-4" dirty="0">
                <a:solidFill>
                  <a:srgbClr val="FF0909"/>
                </a:solidFill>
                <a:latin typeface="Arial"/>
                <a:cs typeface="Arial"/>
              </a:rPr>
              <a:t>O</a:t>
            </a:r>
            <a:r>
              <a:rPr sz="1765" dirty="0">
                <a:solidFill>
                  <a:srgbClr val="FF0909"/>
                </a:solidFill>
                <a:latin typeface="Arial"/>
                <a:cs typeface="Arial"/>
              </a:rPr>
              <a:t>S</a:t>
            </a:r>
            <a:endParaRPr sz="1765">
              <a:latin typeface="Arial"/>
              <a:cs typeface="Arial"/>
            </a:endParaRPr>
          </a:p>
        </p:txBody>
      </p:sp>
      <p:sp>
        <p:nvSpPr>
          <p:cNvPr id="24" name="object 24"/>
          <p:cNvSpPr txBox="1"/>
          <p:nvPr/>
        </p:nvSpPr>
        <p:spPr>
          <a:xfrm>
            <a:off x="2953358" y="4283243"/>
            <a:ext cx="385482" cy="282928"/>
          </a:xfrm>
          <a:prstGeom prst="rect">
            <a:avLst/>
          </a:prstGeom>
        </p:spPr>
        <p:txBody>
          <a:bodyPr vert="horz" wrap="square" lIns="0" tIns="11206" rIns="0" bIns="0" rtlCol="0">
            <a:spAutoFit/>
          </a:bodyPr>
          <a:lstStyle/>
          <a:p>
            <a:pPr marL="18491">
              <a:spcBef>
                <a:spcPts val="88"/>
              </a:spcBef>
            </a:pPr>
            <a:r>
              <a:rPr sz="1765" dirty="0">
                <a:latin typeface="Arial"/>
                <a:cs typeface="Arial"/>
              </a:rPr>
              <a:t>…</a:t>
            </a:r>
            <a:endParaRPr sz="1765">
              <a:latin typeface="Arial"/>
              <a:cs typeface="Arial"/>
            </a:endParaRPr>
          </a:p>
        </p:txBody>
      </p:sp>
      <p:grpSp>
        <p:nvGrpSpPr>
          <p:cNvPr id="25" name="object 25"/>
          <p:cNvGrpSpPr/>
          <p:nvPr/>
        </p:nvGrpSpPr>
        <p:grpSpPr>
          <a:xfrm>
            <a:off x="2248789" y="4281842"/>
            <a:ext cx="2190750" cy="1114985"/>
            <a:chOff x="2422525" y="5456237"/>
            <a:chExt cx="2482850" cy="1263650"/>
          </a:xfrm>
        </p:grpSpPr>
        <p:sp>
          <p:nvSpPr>
            <p:cNvPr id="26" name="object 26"/>
            <p:cNvSpPr/>
            <p:nvPr/>
          </p:nvSpPr>
          <p:spPr>
            <a:xfrm>
              <a:off x="2439987" y="6400800"/>
              <a:ext cx="149225" cy="304800"/>
            </a:xfrm>
            <a:custGeom>
              <a:avLst/>
              <a:gdLst/>
              <a:ahLst/>
              <a:cxnLst/>
              <a:rect l="l" t="t" r="r" b="b"/>
              <a:pathLst>
                <a:path w="149225" h="304800">
                  <a:moveTo>
                    <a:pt x="0" y="304799"/>
                  </a:moveTo>
                  <a:lnTo>
                    <a:pt x="149225" y="304799"/>
                  </a:lnTo>
                  <a:lnTo>
                    <a:pt x="149225" y="0"/>
                  </a:lnTo>
                  <a:lnTo>
                    <a:pt x="0" y="0"/>
                  </a:lnTo>
                  <a:lnTo>
                    <a:pt x="0" y="304799"/>
                  </a:lnTo>
                  <a:close/>
                </a:path>
              </a:pathLst>
            </a:custGeom>
            <a:solidFill>
              <a:srgbClr val="F0DE94"/>
            </a:solidFill>
          </p:spPr>
          <p:txBody>
            <a:bodyPr wrap="square" lIns="0" tIns="0" rIns="0" bIns="0" rtlCol="0"/>
            <a:lstStyle/>
            <a:p>
              <a:endParaRPr sz="1588"/>
            </a:p>
          </p:txBody>
        </p:sp>
        <p:sp>
          <p:nvSpPr>
            <p:cNvPr id="27" name="object 27"/>
            <p:cNvSpPr/>
            <p:nvPr/>
          </p:nvSpPr>
          <p:spPr>
            <a:xfrm>
              <a:off x="2436812" y="6400799"/>
              <a:ext cx="152400" cy="304800"/>
            </a:xfrm>
            <a:custGeom>
              <a:avLst/>
              <a:gdLst/>
              <a:ahLst/>
              <a:cxnLst/>
              <a:rect l="l" t="t" r="r" b="b"/>
              <a:pathLst>
                <a:path w="152400" h="304800">
                  <a:moveTo>
                    <a:pt x="0" y="0"/>
                  </a:moveTo>
                  <a:lnTo>
                    <a:pt x="152399" y="0"/>
                  </a:lnTo>
                  <a:lnTo>
                    <a:pt x="152399" y="304799"/>
                  </a:lnTo>
                  <a:lnTo>
                    <a:pt x="0" y="304799"/>
                  </a:lnTo>
                  <a:lnTo>
                    <a:pt x="0" y="0"/>
                  </a:lnTo>
                  <a:close/>
                </a:path>
              </a:pathLst>
            </a:custGeom>
            <a:ln w="28574">
              <a:solidFill>
                <a:srgbClr val="000000"/>
              </a:solidFill>
            </a:ln>
          </p:spPr>
          <p:txBody>
            <a:bodyPr wrap="square" lIns="0" tIns="0" rIns="0" bIns="0" rtlCol="0"/>
            <a:lstStyle/>
            <a:p>
              <a:endParaRPr sz="1588"/>
            </a:p>
          </p:txBody>
        </p:sp>
        <p:sp>
          <p:nvSpPr>
            <p:cNvPr id="28" name="object 28"/>
            <p:cNvSpPr/>
            <p:nvPr/>
          </p:nvSpPr>
          <p:spPr>
            <a:xfrm>
              <a:off x="2589212" y="6400800"/>
              <a:ext cx="152400" cy="304800"/>
            </a:xfrm>
            <a:custGeom>
              <a:avLst/>
              <a:gdLst/>
              <a:ahLst/>
              <a:cxnLst/>
              <a:rect l="l" t="t" r="r" b="b"/>
              <a:pathLst>
                <a:path w="152400" h="304800">
                  <a:moveTo>
                    <a:pt x="0" y="304799"/>
                  </a:moveTo>
                  <a:lnTo>
                    <a:pt x="152400" y="304799"/>
                  </a:lnTo>
                  <a:lnTo>
                    <a:pt x="152400" y="0"/>
                  </a:lnTo>
                  <a:lnTo>
                    <a:pt x="0" y="0"/>
                  </a:lnTo>
                  <a:lnTo>
                    <a:pt x="0" y="304799"/>
                  </a:lnTo>
                  <a:close/>
                </a:path>
              </a:pathLst>
            </a:custGeom>
            <a:solidFill>
              <a:srgbClr val="F0DE94"/>
            </a:solidFill>
          </p:spPr>
          <p:txBody>
            <a:bodyPr wrap="square" lIns="0" tIns="0" rIns="0" bIns="0" rtlCol="0"/>
            <a:lstStyle/>
            <a:p>
              <a:endParaRPr sz="1588"/>
            </a:p>
          </p:txBody>
        </p:sp>
        <p:sp>
          <p:nvSpPr>
            <p:cNvPr id="29" name="object 29"/>
            <p:cNvSpPr/>
            <p:nvPr/>
          </p:nvSpPr>
          <p:spPr>
            <a:xfrm>
              <a:off x="2589212" y="6400799"/>
              <a:ext cx="154305" cy="304800"/>
            </a:xfrm>
            <a:custGeom>
              <a:avLst/>
              <a:gdLst/>
              <a:ahLst/>
              <a:cxnLst/>
              <a:rect l="l" t="t" r="r" b="b"/>
              <a:pathLst>
                <a:path w="154305" h="304800">
                  <a:moveTo>
                    <a:pt x="0" y="0"/>
                  </a:moveTo>
                  <a:lnTo>
                    <a:pt x="153986" y="0"/>
                  </a:lnTo>
                  <a:lnTo>
                    <a:pt x="153986" y="304799"/>
                  </a:lnTo>
                  <a:lnTo>
                    <a:pt x="0" y="304799"/>
                  </a:lnTo>
                  <a:lnTo>
                    <a:pt x="0" y="0"/>
                  </a:lnTo>
                  <a:close/>
                </a:path>
              </a:pathLst>
            </a:custGeom>
            <a:ln w="28574">
              <a:solidFill>
                <a:srgbClr val="000000"/>
              </a:solidFill>
            </a:ln>
          </p:spPr>
          <p:txBody>
            <a:bodyPr wrap="square" lIns="0" tIns="0" rIns="0" bIns="0" rtlCol="0"/>
            <a:lstStyle/>
            <a:p>
              <a:endParaRPr sz="1588"/>
            </a:p>
          </p:txBody>
        </p:sp>
        <p:sp>
          <p:nvSpPr>
            <p:cNvPr id="30" name="object 30"/>
            <p:cNvSpPr/>
            <p:nvPr/>
          </p:nvSpPr>
          <p:spPr>
            <a:xfrm>
              <a:off x="3198812" y="6400800"/>
              <a:ext cx="154305" cy="304800"/>
            </a:xfrm>
            <a:custGeom>
              <a:avLst/>
              <a:gdLst/>
              <a:ahLst/>
              <a:cxnLst/>
              <a:rect l="l" t="t" r="r" b="b"/>
              <a:pathLst>
                <a:path w="154304" h="304800">
                  <a:moveTo>
                    <a:pt x="153987" y="0"/>
                  </a:moveTo>
                  <a:lnTo>
                    <a:pt x="0" y="0"/>
                  </a:lnTo>
                  <a:lnTo>
                    <a:pt x="0" y="304799"/>
                  </a:lnTo>
                  <a:lnTo>
                    <a:pt x="153987" y="304799"/>
                  </a:lnTo>
                  <a:lnTo>
                    <a:pt x="153987" y="0"/>
                  </a:lnTo>
                  <a:close/>
                </a:path>
              </a:pathLst>
            </a:custGeom>
            <a:solidFill>
              <a:srgbClr val="F0DE94"/>
            </a:solidFill>
          </p:spPr>
          <p:txBody>
            <a:bodyPr wrap="square" lIns="0" tIns="0" rIns="0" bIns="0" rtlCol="0"/>
            <a:lstStyle/>
            <a:p>
              <a:endParaRPr sz="1588"/>
            </a:p>
          </p:txBody>
        </p:sp>
        <p:sp>
          <p:nvSpPr>
            <p:cNvPr id="31" name="object 31"/>
            <p:cNvSpPr/>
            <p:nvPr/>
          </p:nvSpPr>
          <p:spPr>
            <a:xfrm>
              <a:off x="3198812" y="6400799"/>
              <a:ext cx="154305" cy="304800"/>
            </a:xfrm>
            <a:custGeom>
              <a:avLst/>
              <a:gdLst/>
              <a:ahLst/>
              <a:cxnLst/>
              <a:rect l="l" t="t" r="r" b="b"/>
              <a:pathLst>
                <a:path w="154304" h="304800">
                  <a:moveTo>
                    <a:pt x="0" y="0"/>
                  </a:moveTo>
                  <a:lnTo>
                    <a:pt x="153986" y="0"/>
                  </a:lnTo>
                  <a:lnTo>
                    <a:pt x="153986" y="304799"/>
                  </a:lnTo>
                  <a:lnTo>
                    <a:pt x="0" y="304799"/>
                  </a:lnTo>
                  <a:lnTo>
                    <a:pt x="0" y="0"/>
                  </a:lnTo>
                  <a:close/>
                </a:path>
              </a:pathLst>
            </a:custGeom>
            <a:ln w="28574">
              <a:solidFill>
                <a:srgbClr val="000000"/>
              </a:solidFill>
            </a:ln>
          </p:spPr>
          <p:txBody>
            <a:bodyPr wrap="square" lIns="0" tIns="0" rIns="0" bIns="0" rtlCol="0"/>
            <a:lstStyle/>
            <a:p>
              <a:endParaRPr sz="1588"/>
            </a:p>
          </p:txBody>
        </p:sp>
        <p:sp>
          <p:nvSpPr>
            <p:cNvPr id="32" name="object 32"/>
            <p:cNvSpPr/>
            <p:nvPr/>
          </p:nvSpPr>
          <p:spPr>
            <a:xfrm>
              <a:off x="2741612" y="6400800"/>
              <a:ext cx="152400" cy="304800"/>
            </a:xfrm>
            <a:custGeom>
              <a:avLst/>
              <a:gdLst/>
              <a:ahLst/>
              <a:cxnLst/>
              <a:rect l="l" t="t" r="r" b="b"/>
              <a:pathLst>
                <a:path w="152400" h="304800">
                  <a:moveTo>
                    <a:pt x="152400" y="0"/>
                  </a:moveTo>
                  <a:lnTo>
                    <a:pt x="0" y="0"/>
                  </a:lnTo>
                  <a:lnTo>
                    <a:pt x="0" y="304799"/>
                  </a:lnTo>
                  <a:lnTo>
                    <a:pt x="152400" y="304799"/>
                  </a:lnTo>
                  <a:lnTo>
                    <a:pt x="152400" y="0"/>
                  </a:lnTo>
                  <a:close/>
                </a:path>
              </a:pathLst>
            </a:custGeom>
            <a:solidFill>
              <a:srgbClr val="5DF3CD"/>
            </a:solidFill>
          </p:spPr>
          <p:txBody>
            <a:bodyPr wrap="square" lIns="0" tIns="0" rIns="0" bIns="0" rtlCol="0"/>
            <a:lstStyle/>
            <a:p>
              <a:endParaRPr sz="1588"/>
            </a:p>
          </p:txBody>
        </p:sp>
        <p:sp>
          <p:nvSpPr>
            <p:cNvPr id="33" name="object 33"/>
            <p:cNvSpPr/>
            <p:nvPr/>
          </p:nvSpPr>
          <p:spPr>
            <a:xfrm>
              <a:off x="2741612" y="6400799"/>
              <a:ext cx="152400" cy="304800"/>
            </a:xfrm>
            <a:custGeom>
              <a:avLst/>
              <a:gdLst/>
              <a:ahLst/>
              <a:cxnLst/>
              <a:rect l="l" t="t" r="r" b="b"/>
              <a:pathLst>
                <a:path w="152400" h="304800">
                  <a:moveTo>
                    <a:pt x="0" y="0"/>
                  </a:moveTo>
                  <a:lnTo>
                    <a:pt x="152399" y="0"/>
                  </a:lnTo>
                  <a:lnTo>
                    <a:pt x="152399" y="304799"/>
                  </a:lnTo>
                  <a:lnTo>
                    <a:pt x="0" y="304799"/>
                  </a:lnTo>
                  <a:lnTo>
                    <a:pt x="0" y="0"/>
                  </a:lnTo>
                  <a:close/>
                </a:path>
              </a:pathLst>
            </a:custGeom>
            <a:ln w="28574">
              <a:solidFill>
                <a:srgbClr val="000000"/>
              </a:solidFill>
            </a:ln>
          </p:spPr>
          <p:txBody>
            <a:bodyPr wrap="square" lIns="0" tIns="0" rIns="0" bIns="0" rtlCol="0"/>
            <a:lstStyle/>
            <a:p>
              <a:endParaRPr sz="1588"/>
            </a:p>
          </p:txBody>
        </p:sp>
        <p:sp>
          <p:nvSpPr>
            <p:cNvPr id="34" name="object 34"/>
            <p:cNvSpPr/>
            <p:nvPr/>
          </p:nvSpPr>
          <p:spPr>
            <a:xfrm>
              <a:off x="2894012" y="6400800"/>
              <a:ext cx="152400" cy="304800"/>
            </a:xfrm>
            <a:custGeom>
              <a:avLst/>
              <a:gdLst/>
              <a:ahLst/>
              <a:cxnLst/>
              <a:rect l="l" t="t" r="r" b="b"/>
              <a:pathLst>
                <a:path w="152400" h="304800">
                  <a:moveTo>
                    <a:pt x="152400" y="0"/>
                  </a:moveTo>
                  <a:lnTo>
                    <a:pt x="0" y="0"/>
                  </a:lnTo>
                  <a:lnTo>
                    <a:pt x="0" y="304799"/>
                  </a:lnTo>
                  <a:lnTo>
                    <a:pt x="152400" y="304799"/>
                  </a:lnTo>
                  <a:lnTo>
                    <a:pt x="152400" y="0"/>
                  </a:lnTo>
                  <a:close/>
                </a:path>
              </a:pathLst>
            </a:custGeom>
            <a:solidFill>
              <a:srgbClr val="5DF3CD"/>
            </a:solidFill>
          </p:spPr>
          <p:txBody>
            <a:bodyPr wrap="square" lIns="0" tIns="0" rIns="0" bIns="0" rtlCol="0"/>
            <a:lstStyle/>
            <a:p>
              <a:endParaRPr sz="1588"/>
            </a:p>
          </p:txBody>
        </p:sp>
        <p:sp>
          <p:nvSpPr>
            <p:cNvPr id="35" name="object 35"/>
            <p:cNvSpPr/>
            <p:nvPr/>
          </p:nvSpPr>
          <p:spPr>
            <a:xfrm>
              <a:off x="2894012" y="6400799"/>
              <a:ext cx="152400" cy="304800"/>
            </a:xfrm>
            <a:custGeom>
              <a:avLst/>
              <a:gdLst/>
              <a:ahLst/>
              <a:cxnLst/>
              <a:rect l="l" t="t" r="r" b="b"/>
              <a:pathLst>
                <a:path w="152400" h="304800">
                  <a:moveTo>
                    <a:pt x="0" y="0"/>
                  </a:moveTo>
                  <a:lnTo>
                    <a:pt x="152399" y="0"/>
                  </a:lnTo>
                  <a:lnTo>
                    <a:pt x="152399" y="304799"/>
                  </a:lnTo>
                  <a:lnTo>
                    <a:pt x="0" y="304799"/>
                  </a:lnTo>
                  <a:lnTo>
                    <a:pt x="0" y="0"/>
                  </a:lnTo>
                  <a:close/>
                </a:path>
              </a:pathLst>
            </a:custGeom>
            <a:ln w="28574">
              <a:solidFill>
                <a:srgbClr val="000000"/>
              </a:solidFill>
            </a:ln>
          </p:spPr>
          <p:txBody>
            <a:bodyPr wrap="square" lIns="0" tIns="0" rIns="0" bIns="0" rtlCol="0"/>
            <a:lstStyle/>
            <a:p>
              <a:endParaRPr sz="1588"/>
            </a:p>
          </p:txBody>
        </p:sp>
        <p:sp>
          <p:nvSpPr>
            <p:cNvPr id="36" name="object 36"/>
            <p:cNvSpPr/>
            <p:nvPr/>
          </p:nvSpPr>
          <p:spPr>
            <a:xfrm>
              <a:off x="3046412" y="6400800"/>
              <a:ext cx="152400" cy="304800"/>
            </a:xfrm>
            <a:custGeom>
              <a:avLst/>
              <a:gdLst/>
              <a:ahLst/>
              <a:cxnLst/>
              <a:rect l="l" t="t" r="r" b="b"/>
              <a:pathLst>
                <a:path w="152400" h="304800">
                  <a:moveTo>
                    <a:pt x="152400" y="0"/>
                  </a:moveTo>
                  <a:lnTo>
                    <a:pt x="0" y="0"/>
                  </a:lnTo>
                  <a:lnTo>
                    <a:pt x="0" y="304799"/>
                  </a:lnTo>
                  <a:lnTo>
                    <a:pt x="152400" y="304799"/>
                  </a:lnTo>
                  <a:lnTo>
                    <a:pt x="152400" y="0"/>
                  </a:lnTo>
                  <a:close/>
                </a:path>
              </a:pathLst>
            </a:custGeom>
            <a:solidFill>
              <a:srgbClr val="5DF3CD"/>
            </a:solidFill>
          </p:spPr>
          <p:txBody>
            <a:bodyPr wrap="square" lIns="0" tIns="0" rIns="0" bIns="0" rtlCol="0"/>
            <a:lstStyle/>
            <a:p>
              <a:endParaRPr sz="1588"/>
            </a:p>
          </p:txBody>
        </p:sp>
        <p:sp>
          <p:nvSpPr>
            <p:cNvPr id="37" name="object 37"/>
            <p:cNvSpPr/>
            <p:nvPr/>
          </p:nvSpPr>
          <p:spPr>
            <a:xfrm>
              <a:off x="3046412" y="5470524"/>
              <a:ext cx="627380" cy="1235075"/>
            </a:xfrm>
            <a:custGeom>
              <a:avLst/>
              <a:gdLst/>
              <a:ahLst/>
              <a:cxnLst/>
              <a:rect l="l" t="t" r="r" b="b"/>
              <a:pathLst>
                <a:path w="627379" h="1235075">
                  <a:moveTo>
                    <a:pt x="0" y="930274"/>
                  </a:moveTo>
                  <a:lnTo>
                    <a:pt x="152399" y="930274"/>
                  </a:lnTo>
                  <a:lnTo>
                    <a:pt x="152399" y="1235074"/>
                  </a:lnTo>
                  <a:lnTo>
                    <a:pt x="0" y="1235074"/>
                  </a:lnTo>
                  <a:lnTo>
                    <a:pt x="0" y="930274"/>
                  </a:lnTo>
                  <a:close/>
                </a:path>
                <a:path w="627379" h="1235075">
                  <a:moveTo>
                    <a:pt x="473074" y="0"/>
                  </a:moveTo>
                  <a:lnTo>
                    <a:pt x="627061" y="0"/>
                  </a:lnTo>
                  <a:lnTo>
                    <a:pt x="627061" y="304799"/>
                  </a:lnTo>
                  <a:lnTo>
                    <a:pt x="473074" y="304799"/>
                  </a:lnTo>
                  <a:lnTo>
                    <a:pt x="473074" y="0"/>
                  </a:lnTo>
                  <a:close/>
                </a:path>
              </a:pathLst>
            </a:custGeom>
            <a:ln w="28574">
              <a:solidFill>
                <a:srgbClr val="000000"/>
              </a:solidFill>
            </a:ln>
          </p:spPr>
          <p:txBody>
            <a:bodyPr wrap="square" lIns="0" tIns="0" rIns="0" bIns="0" rtlCol="0"/>
            <a:lstStyle/>
            <a:p>
              <a:endParaRPr sz="1588"/>
            </a:p>
          </p:txBody>
        </p:sp>
        <p:sp>
          <p:nvSpPr>
            <p:cNvPr id="38" name="object 38"/>
            <p:cNvSpPr/>
            <p:nvPr/>
          </p:nvSpPr>
          <p:spPr>
            <a:xfrm>
              <a:off x="3671887" y="5470525"/>
              <a:ext cx="154305" cy="304800"/>
            </a:xfrm>
            <a:custGeom>
              <a:avLst/>
              <a:gdLst/>
              <a:ahLst/>
              <a:cxnLst/>
              <a:rect l="l" t="t" r="r" b="b"/>
              <a:pathLst>
                <a:path w="154304" h="304800">
                  <a:moveTo>
                    <a:pt x="153987" y="0"/>
                  </a:moveTo>
                  <a:lnTo>
                    <a:pt x="0" y="0"/>
                  </a:lnTo>
                  <a:lnTo>
                    <a:pt x="0" y="304800"/>
                  </a:lnTo>
                  <a:lnTo>
                    <a:pt x="153987" y="304800"/>
                  </a:lnTo>
                  <a:lnTo>
                    <a:pt x="153987" y="0"/>
                  </a:lnTo>
                  <a:close/>
                </a:path>
              </a:pathLst>
            </a:custGeom>
            <a:solidFill>
              <a:srgbClr val="F0DE94"/>
            </a:solidFill>
          </p:spPr>
          <p:txBody>
            <a:bodyPr wrap="square" lIns="0" tIns="0" rIns="0" bIns="0" rtlCol="0"/>
            <a:lstStyle/>
            <a:p>
              <a:endParaRPr sz="1588"/>
            </a:p>
          </p:txBody>
        </p:sp>
        <p:sp>
          <p:nvSpPr>
            <p:cNvPr id="39" name="object 39"/>
            <p:cNvSpPr/>
            <p:nvPr/>
          </p:nvSpPr>
          <p:spPr>
            <a:xfrm>
              <a:off x="3671887" y="5470524"/>
              <a:ext cx="154305" cy="304800"/>
            </a:xfrm>
            <a:custGeom>
              <a:avLst/>
              <a:gdLst/>
              <a:ahLst/>
              <a:cxnLst/>
              <a:rect l="l" t="t" r="r" b="b"/>
              <a:pathLst>
                <a:path w="154304" h="304800">
                  <a:moveTo>
                    <a:pt x="0" y="0"/>
                  </a:moveTo>
                  <a:lnTo>
                    <a:pt x="153986" y="0"/>
                  </a:lnTo>
                  <a:lnTo>
                    <a:pt x="153986" y="304799"/>
                  </a:lnTo>
                  <a:lnTo>
                    <a:pt x="0" y="304799"/>
                  </a:lnTo>
                  <a:lnTo>
                    <a:pt x="0" y="0"/>
                  </a:lnTo>
                  <a:close/>
                </a:path>
              </a:pathLst>
            </a:custGeom>
            <a:ln w="28574">
              <a:solidFill>
                <a:srgbClr val="000000"/>
              </a:solidFill>
            </a:ln>
          </p:spPr>
          <p:txBody>
            <a:bodyPr wrap="square" lIns="0" tIns="0" rIns="0" bIns="0" rtlCol="0"/>
            <a:lstStyle/>
            <a:p>
              <a:endParaRPr sz="1588"/>
            </a:p>
          </p:txBody>
        </p:sp>
        <p:sp>
          <p:nvSpPr>
            <p:cNvPr id="40" name="object 40"/>
            <p:cNvSpPr/>
            <p:nvPr/>
          </p:nvSpPr>
          <p:spPr>
            <a:xfrm>
              <a:off x="4129087" y="5470525"/>
              <a:ext cx="152400" cy="304800"/>
            </a:xfrm>
            <a:custGeom>
              <a:avLst/>
              <a:gdLst/>
              <a:ahLst/>
              <a:cxnLst/>
              <a:rect l="l" t="t" r="r" b="b"/>
              <a:pathLst>
                <a:path w="152400" h="304800">
                  <a:moveTo>
                    <a:pt x="152400" y="0"/>
                  </a:moveTo>
                  <a:lnTo>
                    <a:pt x="0" y="0"/>
                  </a:lnTo>
                  <a:lnTo>
                    <a:pt x="0" y="304800"/>
                  </a:lnTo>
                  <a:lnTo>
                    <a:pt x="152400" y="304800"/>
                  </a:lnTo>
                  <a:lnTo>
                    <a:pt x="152400" y="0"/>
                  </a:lnTo>
                  <a:close/>
                </a:path>
              </a:pathLst>
            </a:custGeom>
            <a:solidFill>
              <a:srgbClr val="5DF3CD"/>
            </a:solidFill>
          </p:spPr>
          <p:txBody>
            <a:bodyPr wrap="square" lIns="0" tIns="0" rIns="0" bIns="0" rtlCol="0"/>
            <a:lstStyle/>
            <a:p>
              <a:endParaRPr sz="1588"/>
            </a:p>
          </p:txBody>
        </p:sp>
        <p:sp>
          <p:nvSpPr>
            <p:cNvPr id="41" name="object 41"/>
            <p:cNvSpPr/>
            <p:nvPr/>
          </p:nvSpPr>
          <p:spPr>
            <a:xfrm>
              <a:off x="4129087" y="5470524"/>
              <a:ext cx="152400" cy="304800"/>
            </a:xfrm>
            <a:custGeom>
              <a:avLst/>
              <a:gdLst/>
              <a:ahLst/>
              <a:cxnLst/>
              <a:rect l="l" t="t" r="r" b="b"/>
              <a:pathLst>
                <a:path w="152400" h="304800">
                  <a:moveTo>
                    <a:pt x="0" y="0"/>
                  </a:moveTo>
                  <a:lnTo>
                    <a:pt x="152399" y="0"/>
                  </a:lnTo>
                  <a:lnTo>
                    <a:pt x="152399" y="304799"/>
                  </a:lnTo>
                  <a:lnTo>
                    <a:pt x="0" y="304799"/>
                  </a:lnTo>
                  <a:lnTo>
                    <a:pt x="0" y="0"/>
                  </a:lnTo>
                  <a:close/>
                </a:path>
              </a:pathLst>
            </a:custGeom>
            <a:ln w="28574">
              <a:solidFill>
                <a:srgbClr val="000000"/>
              </a:solidFill>
            </a:ln>
          </p:spPr>
          <p:txBody>
            <a:bodyPr wrap="square" lIns="0" tIns="0" rIns="0" bIns="0" rtlCol="0"/>
            <a:lstStyle/>
            <a:p>
              <a:endParaRPr sz="1588"/>
            </a:p>
          </p:txBody>
        </p:sp>
        <p:sp>
          <p:nvSpPr>
            <p:cNvPr id="42" name="object 42"/>
            <p:cNvSpPr/>
            <p:nvPr/>
          </p:nvSpPr>
          <p:spPr>
            <a:xfrm>
              <a:off x="4281487" y="5470525"/>
              <a:ext cx="154305" cy="304800"/>
            </a:xfrm>
            <a:custGeom>
              <a:avLst/>
              <a:gdLst/>
              <a:ahLst/>
              <a:cxnLst/>
              <a:rect l="l" t="t" r="r" b="b"/>
              <a:pathLst>
                <a:path w="154304" h="304800">
                  <a:moveTo>
                    <a:pt x="153987" y="0"/>
                  </a:moveTo>
                  <a:lnTo>
                    <a:pt x="0" y="0"/>
                  </a:lnTo>
                  <a:lnTo>
                    <a:pt x="0" y="304800"/>
                  </a:lnTo>
                  <a:lnTo>
                    <a:pt x="153987" y="304800"/>
                  </a:lnTo>
                  <a:lnTo>
                    <a:pt x="153987" y="0"/>
                  </a:lnTo>
                  <a:close/>
                </a:path>
              </a:pathLst>
            </a:custGeom>
            <a:solidFill>
              <a:srgbClr val="5DF3CD"/>
            </a:solidFill>
          </p:spPr>
          <p:txBody>
            <a:bodyPr wrap="square" lIns="0" tIns="0" rIns="0" bIns="0" rtlCol="0"/>
            <a:lstStyle/>
            <a:p>
              <a:endParaRPr sz="1588"/>
            </a:p>
          </p:txBody>
        </p:sp>
        <p:sp>
          <p:nvSpPr>
            <p:cNvPr id="43" name="object 43"/>
            <p:cNvSpPr/>
            <p:nvPr/>
          </p:nvSpPr>
          <p:spPr>
            <a:xfrm>
              <a:off x="4281487" y="5470524"/>
              <a:ext cx="304800" cy="304800"/>
            </a:xfrm>
            <a:custGeom>
              <a:avLst/>
              <a:gdLst/>
              <a:ahLst/>
              <a:cxnLst/>
              <a:rect l="l" t="t" r="r" b="b"/>
              <a:pathLst>
                <a:path w="304800" h="304800">
                  <a:moveTo>
                    <a:pt x="0" y="0"/>
                  </a:moveTo>
                  <a:lnTo>
                    <a:pt x="153986" y="0"/>
                  </a:lnTo>
                  <a:lnTo>
                    <a:pt x="153986" y="304799"/>
                  </a:lnTo>
                  <a:lnTo>
                    <a:pt x="0" y="304799"/>
                  </a:lnTo>
                  <a:lnTo>
                    <a:pt x="0" y="0"/>
                  </a:lnTo>
                  <a:close/>
                </a:path>
                <a:path w="304800" h="304800">
                  <a:moveTo>
                    <a:pt x="152399" y="0"/>
                  </a:moveTo>
                  <a:lnTo>
                    <a:pt x="304799" y="0"/>
                  </a:lnTo>
                  <a:lnTo>
                    <a:pt x="304799" y="304799"/>
                  </a:lnTo>
                  <a:lnTo>
                    <a:pt x="152399" y="304799"/>
                  </a:lnTo>
                  <a:lnTo>
                    <a:pt x="152399" y="0"/>
                  </a:lnTo>
                  <a:close/>
                </a:path>
              </a:pathLst>
            </a:custGeom>
            <a:ln w="28574">
              <a:solidFill>
                <a:srgbClr val="000000"/>
              </a:solidFill>
            </a:ln>
          </p:spPr>
          <p:txBody>
            <a:bodyPr wrap="square" lIns="0" tIns="0" rIns="0" bIns="0" rtlCol="0"/>
            <a:lstStyle/>
            <a:p>
              <a:endParaRPr sz="1588"/>
            </a:p>
          </p:txBody>
        </p:sp>
        <p:sp>
          <p:nvSpPr>
            <p:cNvPr id="44" name="object 44"/>
            <p:cNvSpPr/>
            <p:nvPr/>
          </p:nvSpPr>
          <p:spPr>
            <a:xfrm>
              <a:off x="4586287" y="5470525"/>
              <a:ext cx="152400" cy="304800"/>
            </a:xfrm>
            <a:custGeom>
              <a:avLst/>
              <a:gdLst/>
              <a:ahLst/>
              <a:cxnLst/>
              <a:rect l="l" t="t" r="r" b="b"/>
              <a:pathLst>
                <a:path w="152400" h="304800">
                  <a:moveTo>
                    <a:pt x="152400" y="0"/>
                  </a:moveTo>
                  <a:lnTo>
                    <a:pt x="0" y="0"/>
                  </a:lnTo>
                  <a:lnTo>
                    <a:pt x="0" y="304800"/>
                  </a:lnTo>
                  <a:lnTo>
                    <a:pt x="152400" y="304800"/>
                  </a:lnTo>
                  <a:lnTo>
                    <a:pt x="152400" y="0"/>
                  </a:lnTo>
                  <a:close/>
                </a:path>
              </a:pathLst>
            </a:custGeom>
            <a:solidFill>
              <a:srgbClr val="5DF3CD"/>
            </a:solidFill>
          </p:spPr>
          <p:txBody>
            <a:bodyPr wrap="square" lIns="0" tIns="0" rIns="0" bIns="0" rtlCol="0"/>
            <a:lstStyle/>
            <a:p>
              <a:endParaRPr sz="1588"/>
            </a:p>
          </p:txBody>
        </p:sp>
        <p:sp>
          <p:nvSpPr>
            <p:cNvPr id="45" name="object 45"/>
            <p:cNvSpPr/>
            <p:nvPr/>
          </p:nvSpPr>
          <p:spPr>
            <a:xfrm>
              <a:off x="4586287" y="5470524"/>
              <a:ext cx="304800" cy="304800"/>
            </a:xfrm>
            <a:custGeom>
              <a:avLst/>
              <a:gdLst/>
              <a:ahLst/>
              <a:cxnLst/>
              <a:rect l="l" t="t" r="r" b="b"/>
              <a:pathLst>
                <a:path w="304800" h="304800">
                  <a:moveTo>
                    <a:pt x="0" y="0"/>
                  </a:moveTo>
                  <a:lnTo>
                    <a:pt x="152399" y="0"/>
                  </a:lnTo>
                  <a:lnTo>
                    <a:pt x="152399" y="304799"/>
                  </a:lnTo>
                  <a:lnTo>
                    <a:pt x="0" y="304799"/>
                  </a:lnTo>
                  <a:lnTo>
                    <a:pt x="0" y="0"/>
                  </a:lnTo>
                  <a:close/>
                </a:path>
                <a:path w="304800" h="304800">
                  <a:moveTo>
                    <a:pt x="152399" y="0"/>
                  </a:moveTo>
                  <a:lnTo>
                    <a:pt x="304799" y="0"/>
                  </a:lnTo>
                  <a:lnTo>
                    <a:pt x="304799" y="304799"/>
                  </a:lnTo>
                  <a:lnTo>
                    <a:pt x="152399" y="304799"/>
                  </a:lnTo>
                  <a:lnTo>
                    <a:pt x="152399" y="0"/>
                  </a:lnTo>
                  <a:close/>
                </a:path>
              </a:pathLst>
            </a:custGeom>
            <a:ln w="28574">
              <a:solidFill>
                <a:srgbClr val="000000"/>
              </a:solidFill>
            </a:ln>
          </p:spPr>
          <p:txBody>
            <a:bodyPr wrap="square" lIns="0" tIns="0" rIns="0" bIns="0" rtlCol="0"/>
            <a:lstStyle/>
            <a:p>
              <a:endParaRPr sz="1588"/>
            </a:p>
          </p:txBody>
        </p:sp>
      </p:grpSp>
      <p:sp>
        <p:nvSpPr>
          <p:cNvPr id="46" name="object 46"/>
          <p:cNvSpPr txBox="1"/>
          <p:nvPr/>
        </p:nvSpPr>
        <p:spPr>
          <a:xfrm>
            <a:off x="2332272" y="3987408"/>
            <a:ext cx="2025463" cy="282928"/>
          </a:xfrm>
          <a:prstGeom prst="rect">
            <a:avLst/>
          </a:prstGeom>
        </p:spPr>
        <p:txBody>
          <a:bodyPr vert="horz" wrap="square" lIns="0" tIns="11206" rIns="0" bIns="0" rtlCol="0">
            <a:spAutoFit/>
          </a:bodyPr>
          <a:lstStyle/>
          <a:p>
            <a:pPr marL="11206">
              <a:spcBef>
                <a:spcPts val="88"/>
              </a:spcBef>
              <a:tabLst>
                <a:tab pos="1489901" algn="l"/>
              </a:tabLst>
            </a:pPr>
            <a:r>
              <a:rPr sz="1765" dirty="0">
                <a:solidFill>
                  <a:srgbClr val="FF0909"/>
                </a:solidFill>
                <a:latin typeface="Arial"/>
                <a:cs typeface="Arial"/>
              </a:rPr>
              <a:t>App1	App2</a:t>
            </a:r>
            <a:endParaRPr sz="1765">
              <a:latin typeface="Arial"/>
              <a:cs typeface="Arial"/>
            </a:endParaRPr>
          </a:p>
        </p:txBody>
      </p:sp>
      <p:sp>
        <p:nvSpPr>
          <p:cNvPr id="47" name="object 47"/>
          <p:cNvSpPr txBox="1"/>
          <p:nvPr/>
        </p:nvSpPr>
        <p:spPr>
          <a:xfrm>
            <a:off x="4439539" y="4283243"/>
            <a:ext cx="256615" cy="282928"/>
          </a:xfrm>
          <a:prstGeom prst="rect">
            <a:avLst/>
          </a:prstGeom>
        </p:spPr>
        <p:txBody>
          <a:bodyPr vert="horz" wrap="square" lIns="0" tIns="11206" rIns="0" bIns="0" rtlCol="0">
            <a:spAutoFit/>
          </a:bodyPr>
          <a:lstStyle/>
          <a:p>
            <a:pPr marL="11767">
              <a:spcBef>
                <a:spcPts val="88"/>
              </a:spcBef>
            </a:pPr>
            <a:r>
              <a:rPr sz="1765" dirty="0">
                <a:latin typeface="Arial"/>
                <a:cs typeface="Arial"/>
              </a:rPr>
              <a:t>…</a:t>
            </a:r>
            <a:endParaRPr sz="1765">
              <a:latin typeface="Arial"/>
              <a:cs typeface="Arial"/>
            </a:endParaRPr>
          </a:p>
        </p:txBody>
      </p:sp>
      <p:grpSp>
        <p:nvGrpSpPr>
          <p:cNvPr id="48" name="object 48"/>
          <p:cNvGrpSpPr/>
          <p:nvPr/>
        </p:nvGrpSpPr>
        <p:grpSpPr>
          <a:xfrm>
            <a:off x="838248" y="4281842"/>
            <a:ext cx="4140574" cy="1114985"/>
            <a:chOff x="823912" y="5456237"/>
            <a:chExt cx="4692650" cy="1263650"/>
          </a:xfrm>
        </p:grpSpPr>
        <p:sp>
          <p:nvSpPr>
            <p:cNvPr id="49" name="object 49"/>
            <p:cNvSpPr/>
            <p:nvPr/>
          </p:nvSpPr>
          <p:spPr>
            <a:xfrm>
              <a:off x="2133600" y="6400800"/>
              <a:ext cx="152400" cy="304800"/>
            </a:xfrm>
            <a:custGeom>
              <a:avLst/>
              <a:gdLst/>
              <a:ahLst/>
              <a:cxnLst/>
              <a:rect l="l" t="t" r="r" b="b"/>
              <a:pathLst>
                <a:path w="152400" h="304800">
                  <a:moveTo>
                    <a:pt x="152400" y="0"/>
                  </a:moveTo>
                  <a:lnTo>
                    <a:pt x="0" y="0"/>
                  </a:lnTo>
                  <a:lnTo>
                    <a:pt x="0" y="304799"/>
                  </a:lnTo>
                  <a:lnTo>
                    <a:pt x="152400" y="304799"/>
                  </a:lnTo>
                  <a:lnTo>
                    <a:pt x="152400" y="0"/>
                  </a:lnTo>
                  <a:close/>
                </a:path>
              </a:pathLst>
            </a:custGeom>
            <a:solidFill>
              <a:srgbClr val="829FF9"/>
            </a:solidFill>
          </p:spPr>
          <p:txBody>
            <a:bodyPr wrap="square" lIns="0" tIns="0" rIns="0" bIns="0" rtlCol="0"/>
            <a:lstStyle/>
            <a:p>
              <a:endParaRPr sz="1588"/>
            </a:p>
          </p:txBody>
        </p:sp>
        <p:sp>
          <p:nvSpPr>
            <p:cNvPr id="50" name="object 50"/>
            <p:cNvSpPr/>
            <p:nvPr/>
          </p:nvSpPr>
          <p:spPr>
            <a:xfrm>
              <a:off x="2133599" y="6400799"/>
              <a:ext cx="152400" cy="304800"/>
            </a:xfrm>
            <a:custGeom>
              <a:avLst/>
              <a:gdLst/>
              <a:ahLst/>
              <a:cxnLst/>
              <a:rect l="l" t="t" r="r" b="b"/>
              <a:pathLst>
                <a:path w="152400" h="304800">
                  <a:moveTo>
                    <a:pt x="0" y="0"/>
                  </a:moveTo>
                  <a:lnTo>
                    <a:pt x="152399" y="0"/>
                  </a:lnTo>
                  <a:lnTo>
                    <a:pt x="152399" y="304799"/>
                  </a:lnTo>
                  <a:lnTo>
                    <a:pt x="0" y="304799"/>
                  </a:lnTo>
                  <a:lnTo>
                    <a:pt x="0" y="0"/>
                  </a:lnTo>
                  <a:close/>
                </a:path>
              </a:pathLst>
            </a:custGeom>
            <a:ln w="28574">
              <a:solidFill>
                <a:srgbClr val="000000"/>
              </a:solidFill>
            </a:ln>
          </p:spPr>
          <p:txBody>
            <a:bodyPr wrap="square" lIns="0" tIns="0" rIns="0" bIns="0" rtlCol="0"/>
            <a:lstStyle/>
            <a:p>
              <a:endParaRPr sz="1588"/>
            </a:p>
          </p:txBody>
        </p:sp>
        <p:sp>
          <p:nvSpPr>
            <p:cNvPr id="51" name="object 51"/>
            <p:cNvSpPr/>
            <p:nvPr/>
          </p:nvSpPr>
          <p:spPr>
            <a:xfrm>
              <a:off x="2286000" y="6400800"/>
              <a:ext cx="154305" cy="304800"/>
            </a:xfrm>
            <a:custGeom>
              <a:avLst/>
              <a:gdLst/>
              <a:ahLst/>
              <a:cxnLst/>
              <a:rect l="l" t="t" r="r" b="b"/>
              <a:pathLst>
                <a:path w="154305" h="304800">
                  <a:moveTo>
                    <a:pt x="153987" y="0"/>
                  </a:moveTo>
                  <a:lnTo>
                    <a:pt x="0" y="0"/>
                  </a:lnTo>
                  <a:lnTo>
                    <a:pt x="0" y="304799"/>
                  </a:lnTo>
                  <a:lnTo>
                    <a:pt x="153987" y="304799"/>
                  </a:lnTo>
                  <a:lnTo>
                    <a:pt x="153987" y="0"/>
                  </a:lnTo>
                  <a:close/>
                </a:path>
              </a:pathLst>
            </a:custGeom>
            <a:solidFill>
              <a:srgbClr val="829FF9"/>
            </a:solidFill>
          </p:spPr>
          <p:txBody>
            <a:bodyPr wrap="square" lIns="0" tIns="0" rIns="0" bIns="0" rtlCol="0"/>
            <a:lstStyle/>
            <a:p>
              <a:endParaRPr sz="1588"/>
            </a:p>
          </p:txBody>
        </p:sp>
        <p:sp>
          <p:nvSpPr>
            <p:cNvPr id="52" name="object 52"/>
            <p:cNvSpPr/>
            <p:nvPr/>
          </p:nvSpPr>
          <p:spPr>
            <a:xfrm>
              <a:off x="2285999" y="6400799"/>
              <a:ext cx="154305" cy="304800"/>
            </a:xfrm>
            <a:custGeom>
              <a:avLst/>
              <a:gdLst/>
              <a:ahLst/>
              <a:cxnLst/>
              <a:rect l="l" t="t" r="r" b="b"/>
              <a:pathLst>
                <a:path w="154305" h="304800">
                  <a:moveTo>
                    <a:pt x="0" y="0"/>
                  </a:moveTo>
                  <a:lnTo>
                    <a:pt x="153987" y="0"/>
                  </a:lnTo>
                  <a:lnTo>
                    <a:pt x="153987" y="304799"/>
                  </a:lnTo>
                  <a:lnTo>
                    <a:pt x="0" y="304799"/>
                  </a:lnTo>
                  <a:lnTo>
                    <a:pt x="0" y="0"/>
                  </a:lnTo>
                  <a:close/>
                </a:path>
              </a:pathLst>
            </a:custGeom>
            <a:ln w="28574">
              <a:solidFill>
                <a:srgbClr val="000000"/>
              </a:solidFill>
            </a:ln>
          </p:spPr>
          <p:txBody>
            <a:bodyPr wrap="square" lIns="0" tIns="0" rIns="0" bIns="0" rtlCol="0"/>
            <a:lstStyle/>
            <a:p>
              <a:endParaRPr sz="1588"/>
            </a:p>
          </p:txBody>
        </p:sp>
        <p:sp>
          <p:nvSpPr>
            <p:cNvPr id="53" name="object 53"/>
            <p:cNvSpPr/>
            <p:nvPr/>
          </p:nvSpPr>
          <p:spPr>
            <a:xfrm>
              <a:off x="1828800" y="6400800"/>
              <a:ext cx="152400" cy="304800"/>
            </a:xfrm>
            <a:custGeom>
              <a:avLst/>
              <a:gdLst/>
              <a:ahLst/>
              <a:cxnLst/>
              <a:rect l="l" t="t" r="r" b="b"/>
              <a:pathLst>
                <a:path w="152400" h="304800">
                  <a:moveTo>
                    <a:pt x="152400" y="0"/>
                  </a:moveTo>
                  <a:lnTo>
                    <a:pt x="0" y="0"/>
                  </a:lnTo>
                  <a:lnTo>
                    <a:pt x="0" y="304799"/>
                  </a:lnTo>
                  <a:lnTo>
                    <a:pt x="152400" y="304799"/>
                  </a:lnTo>
                  <a:lnTo>
                    <a:pt x="152400" y="0"/>
                  </a:lnTo>
                  <a:close/>
                </a:path>
              </a:pathLst>
            </a:custGeom>
            <a:solidFill>
              <a:srgbClr val="829FF9"/>
            </a:solidFill>
          </p:spPr>
          <p:txBody>
            <a:bodyPr wrap="square" lIns="0" tIns="0" rIns="0" bIns="0" rtlCol="0"/>
            <a:lstStyle/>
            <a:p>
              <a:endParaRPr sz="1588"/>
            </a:p>
          </p:txBody>
        </p:sp>
        <p:sp>
          <p:nvSpPr>
            <p:cNvPr id="54" name="object 54"/>
            <p:cNvSpPr/>
            <p:nvPr/>
          </p:nvSpPr>
          <p:spPr>
            <a:xfrm>
              <a:off x="1828799" y="6400799"/>
              <a:ext cx="152400" cy="304800"/>
            </a:xfrm>
            <a:custGeom>
              <a:avLst/>
              <a:gdLst/>
              <a:ahLst/>
              <a:cxnLst/>
              <a:rect l="l" t="t" r="r" b="b"/>
              <a:pathLst>
                <a:path w="152400" h="304800">
                  <a:moveTo>
                    <a:pt x="0" y="0"/>
                  </a:moveTo>
                  <a:lnTo>
                    <a:pt x="152399" y="0"/>
                  </a:lnTo>
                  <a:lnTo>
                    <a:pt x="152399" y="304799"/>
                  </a:lnTo>
                  <a:lnTo>
                    <a:pt x="0" y="304799"/>
                  </a:lnTo>
                  <a:lnTo>
                    <a:pt x="0" y="0"/>
                  </a:lnTo>
                  <a:close/>
                </a:path>
              </a:pathLst>
            </a:custGeom>
            <a:ln w="28574">
              <a:solidFill>
                <a:srgbClr val="000000"/>
              </a:solidFill>
            </a:ln>
          </p:spPr>
          <p:txBody>
            <a:bodyPr wrap="square" lIns="0" tIns="0" rIns="0" bIns="0" rtlCol="0"/>
            <a:lstStyle/>
            <a:p>
              <a:endParaRPr sz="1588"/>
            </a:p>
          </p:txBody>
        </p:sp>
        <p:sp>
          <p:nvSpPr>
            <p:cNvPr id="55" name="object 55"/>
            <p:cNvSpPr/>
            <p:nvPr/>
          </p:nvSpPr>
          <p:spPr>
            <a:xfrm>
              <a:off x="1981200" y="6400800"/>
              <a:ext cx="154305" cy="304800"/>
            </a:xfrm>
            <a:custGeom>
              <a:avLst/>
              <a:gdLst/>
              <a:ahLst/>
              <a:cxnLst/>
              <a:rect l="l" t="t" r="r" b="b"/>
              <a:pathLst>
                <a:path w="154305" h="304800">
                  <a:moveTo>
                    <a:pt x="153987" y="0"/>
                  </a:moveTo>
                  <a:lnTo>
                    <a:pt x="0" y="0"/>
                  </a:lnTo>
                  <a:lnTo>
                    <a:pt x="0" y="304799"/>
                  </a:lnTo>
                  <a:lnTo>
                    <a:pt x="153987" y="304799"/>
                  </a:lnTo>
                  <a:lnTo>
                    <a:pt x="153987" y="0"/>
                  </a:lnTo>
                  <a:close/>
                </a:path>
              </a:pathLst>
            </a:custGeom>
            <a:solidFill>
              <a:srgbClr val="829FF9"/>
            </a:solidFill>
          </p:spPr>
          <p:txBody>
            <a:bodyPr wrap="square" lIns="0" tIns="0" rIns="0" bIns="0" rtlCol="0"/>
            <a:lstStyle/>
            <a:p>
              <a:endParaRPr sz="1588"/>
            </a:p>
          </p:txBody>
        </p:sp>
        <p:sp>
          <p:nvSpPr>
            <p:cNvPr id="56" name="object 56"/>
            <p:cNvSpPr/>
            <p:nvPr/>
          </p:nvSpPr>
          <p:spPr>
            <a:xfrm>
              <a:off x="1981199" y="6400799"/>
              <a:ext cx="154305" cy="304800"/>
            </a:xfrm>
            <a:custGeom>
              <a:avLst/>
              <a:gdLst/>
              <a:ahLst/>
              <a:cxnLst/>
              <a:rect l="l" t="t" r="r" b="b"/>
              <a:pathLst>
                <a:path w="154305" h="304800">
                  <a:moveTo>
                    <a:pt x="0" y="0"/>
                  </a:moveTo>
                  <a:lnTo>
                    <a:pt x="153987" y="0"/>
                  </a:lnTo>
                  <a:lnTo>
                    <a:pt x="153987" y="304799"/>
                  </a:lnTo>
                  <a:lnTo>
                    <a:pt x="0" y="304799"/>
                  </a:lnTo>
                  <a:lnTo>
                    <a:pt x="0" y="0"/>
                  </a:lnTo>
                  <a:close/>
                </a:path>
              </a:pathLst>
            </a:custGeom>
            <a:ln w="28574">
              <a:solidFill>
                <a:srgbClr val="000000"/>
              </a:solidFill>
            </a:ln>
          </p:spPr>
          <p:txBody>
            <a:bodyPr wrap="square" lIns="0" tIns="0" rIns="0" bIns="0" rtlCol="0"/>
            <a:lstStyle/>
            <a:p>
              <a:endParaRPr sz="1588"/>
            </a:p>
          </p:txBody>
        </p:sp>
        <p:sp>
          <p:nvSpPr>
            <p:cNvPr id="57" name="object 57"/>
            <p:cNvSpPr/>
            <p:nvPr/>
          </p:nvSpPr>
          <p:spPr>
            <a:xfrm>
              <a:off x="2514599" y="5791199"/>
              <a:ext cx="0" cy="581025"/>
            </a:xfrm>
            <a:custGeom>
              <a:avLst/>
              <a:gdLst/>
              <a:ahLst/>
              <a:cxnLst/>
              <a:rect l="l" t="t" r="r" b="b"/>
              <a:pathLst>
                <a:path h="581025">
                  <a:moveTo>
                    <a:pt x="0" y="0"/>
                  </a:moveTo>
                  <a:lnTo>
                    <a:pt x="0" y="581025"/>
                  </a:lnTo>
                </a:path>
              </a:pathLst>
            </a:custGeom>
            <a:ln w="28574">
              <a:solidFill>
                <a:srgbClr val="000000"/>
              </a:solidFill>
            </a:ln>
          </p:spPr>
          <p:txBody>
            <a:bodyPr wrap="square" lIns="0" tIns="0" rIns="0" bIns="0" rtlCol="0"/>
            <a:lstStyle/>
            <a:p>
              <a:endParaRPr sz="1588"/>
            </a:p>
          </p:txBody>
        </p:sp>
        <p:sp>
          <p:nvSpPr>
            <p:cNvPr id="58" name="object 58"/>
            <p:cNvSpPr/>
            <p:nvPr/>
          </p:nvSpPr>
          <p:spPr>
            <a:xfrm>
              <a:off x="2471737" y="6315075"/>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sz="1588"/>
            </a:p>
          </p:txBody>
        </p:sp>
        <p:sp>
          <p:nvSpPr>
            <p:cNvPr id="59" name="object 59"/>
            <p:cNvSpPr/>
            <p:nvPr/>
          </p:nvSpPr>
          <p:spPr>
            <a:xfrm>
              <a:off x="2666999" y="5791199"/>
              <a:ext cx="0" cy="581025"/>
            </a:xfrm>
            <a:custGeom>
              <a:avLst/>
              <a:gdLst/>
              <a:ahLst/>
              <a:cxnLst/>
              <a:rect l="l" t="t" r="r" b="b"/>
              <a:pathLst>
                <a:path h="581025">
                  <a:moveTo>
                    <a:pt x="0" y="0"/>
                  </a:moveTo>
                  <a:lnTo>
                    <a:pt x="0" y="581025"/>
                  </a:lnTo>
                </a:path>
              </a:pathLst>
            </a:custGeom>
            <a:ln w="28574">
              <a:solidFill>
                <a:srgbClr val="000000"/>
              </a:solidFill>
            </a:ln>
          </p:spPr>
          <p:txBody>
            <a:bodyPr wrap="square" lIns="0" tIns="0" rIns="0" bIns="0" rtlCol="0"/>
            <a:lstStyle/>
            <a:p>
              <a:endParaRPr sz="1588"/>
            </a:p>
          </p:txBody>
        </p:sp>
        <p:sp>
          <p:nvSpPr>
            <p:cNvPr id="60" name="object 60"/>
            <p:cNvSpPr/>
            <p:nvPr/>
          </p:nvSpPr>
          <p:spPr>
            <a:xfrm>
              <a:off x="2624137" y="6315075"/>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sz="1588"/>
            </a:p>
          </p:txBody>
        </p:sp>
        <p:sp>
          <p:nvSpPr>
            <p:cNvPr id="61" name="object 61"/>
            <p:cNvSpPr/>
            <p:nvPr/>
          </p:nvSpPr>
          <p:spPr>
            <a:xfrm>
              <a:off x="838199" y="5791199"/>
              <a:ext cx="1066800" cy="581025"/>
            </a:xfrm>
            <a:custGeom>
              <a:avLst/>
              <a:gdLst/>
              <a:ahLst/>
              <a:cxnLst/>
              <a:rect l="l" t="t" r="r" b="b"/>
              <a:pathLst>
                <a:path w="1066800" h="581025">
                  <a:moveTo>
                    <a:pt x="0" y="0"/>
                  </a:moveTo>
                  <a:lnTo>
                    <a:pt x="0" y="457199"/>
                  </a:lnTo>
                  <a:lnTo>
                    <a:pt x="1066799" y="457199"/>
                  </a:lnTo>
                  <a:lnTo>
                    <a:pt x="1066799" y="581025"/>
                  </a:lnTo>
                </a:path>
              </a:pathLst>
            </a:custGeom>
            <a:ln w="28574">
              <a:solidFill>
                <a:srgbClr val="000000"/>
              </a:solidFill>
            </a:ln>
          </p:spPr>
          <p:txBody>
            <a:bodyPr wrap="square" lIns="0" tIns="0" rIns="0" bIns="0" rtlCol="0"/>
            <a:lstStyle/>
            <a:p>
              <a:endParaRPr sz="1588"/>
            </a:p>
          </p:txBody>
        </p:sp>
        <p:sp>
          <p:nvSpPr>
            <p:cNvPr id="62" name="object 62"/>
            <p:cNvSpPr/>
            <p:nvPr/>
          </p:nvSpPr>
          <p:spPr>
            <a:xfrm>
              <a:off x="1862137" y="6315075"/>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sz="1588"/>
            </a:p>
          </p:txBody>
        </p:sp>
        <p:sp>
          <p:nvSpPr>
            <p:cNvPr id="63" name="object 63"/>
            <p:cNvSpPr/>
            <p:nvPr/>
          </p:nvSpPr>
          <p:spPr>
            <a:xfrm>
              <a:off x="990600" y="5791199"/>
              <a:ext cx="1066800" cy="581025"/>
            </a:xfrm>
            <a:custGeom>
              <a:avLst/>
              <a:gdLst/>
              <a:ahLst/>
              <a:cxnLst/>
              <a:rect l="l" t="t" r="r" b="b"/>
              <a:pathLst>
                <a:path w="1066800" h="581025">
                  <a:moveTo>
                    <a:pt x="0" y="0"/>
                  </a:moveTo>
                  <a:lnTo>
                    <a:pt x="0" y="380999"/>
                  </a:lnTo>
                  <a:lnTo>
                    <a:pt x="1066799" y="380999"/>
                  </a:lnTo>
                  <a:lnTo>
                    <a:pt x="1066799" y="581025"/>
                  </a:lnTo>
                </a:path>
              </a:pathLst>
            </a:custGeom>
            <a:ln w="28574">
              <a:solidFill>
                <a:srgbClr val="000000"/>
              </a:solidFill>
            </a:ln>
          </p:spPr>
          <p:txBody>
            <a:bodyPr wrap="square" lIns="0" tIns="0" rIns="0" bIns="0" rtlCol="0"/>
            <a:lstStyle/>
            <a:p>
              <a:endParaRPr sz="1588"/>
            </a:p>
          </p:txBody>
        </p:sp>
        <p:sp>
          <p:nvSpPr>
            <p:cNvPr id="64" name="object 64"/>
            <p:cNvSpPr/>
            <p:nvPr/>
          </p:nvSpPr>
          <p:spPr>
            <a:xfrm>
              <a:off x="2014537" y="6315075"/>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sz="1588"/>
            </a:p>
          </p:txBody>
        </p:sp>
        <p:sp>
          <p:nvSpPr>
            <p:cNvPr id="65" name="object 65"/>
            <p:cNvSpPr/>
            <p:nvPr/>
          </p:nvSpPr>
          <p:spPr>
            <a:xfrm>
              <a:off x="1295400" y="5791199"/>
              <a:ext cx="914400" cy="581025"/>
            </a:xfrm>
            <a:custGeom>
              <a:avLst/>
              <a:gdLst/>
              <a:ahLst/>
              <a:cxnLst/>
              <a:rect l="l" t="t" r="r" b="b"/>
              <a:pathLst>
                <a:path w="914400" h="581025">
                  <a:moveTo>
                    <a:pt x="0" y="0"/>
                  </a:moveTo>
                  <a:lnTo>
                    <a:pt x="0" y="304799"/>
                  </a:lnTo>
                  <a:lnTo>
                    <a:pt x="914399" y="304799"/>
                  </a:lnTo>
                  <a:lnTo>
                    <a:pt x="914399" y="581025"/>
                  </a:lnTo>
                </a:path>
              </a:pathLst>
            </a:custGeom>
            <a:ln w="28574">
              <a:solidFill>
                <a:srgbClr val="000000"/>
              </a:solidFill>
            </a:ln>
          </p:spPr>
          <p:txBody>
            <a:bodyPr wrap="square" lIns="0" tIns="0" rIns="0" bIns="0" rtlCol="0"/>
            <a:lstStyle/>
            <a:p>
              <a:endParaRPr sz="1588"/>
            </a:p>
          </p:txBody>
        </p:sp>
        <p:sp>
          <p:nvSpPr>
            <p:cNvPr id="66" name="object 66"/>
            <p:cNvSpPr/>
            <p:nvPr/>
          </p:nvSpPr>
          <p:spPr>
            <a:xfrm>
              <a:off x="2166937" y="6315075"/>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sz="1588"/>
            </a:p>
          </p:txBody>
        </p:sp>
        <p:sp>
          <p:nvSpPr>
            <p:cNvPr id="67" name="object 67"/>
            <p:cNvSpPr/>
            <p:nvPr/>
          </p:nvSpPr>
          <p:spPr>
            <a:xfrm>
              <a:off x="2057399" y="5791199"/>
              <a:ext cx="304800" cy="581025"/>
            </a:xfrm>
            <a:custGeom>
              <a:avLst/>
              <a:gdLst/>
              <a:ahLst/>
              <a:cxnLst/>
              <a:rect l="l" t="t" r="r" b="b"/>
              <a:pathLst>
                <a:path w="304800" h="581025">
                  <a:moveTo>
                    <a:pt x="0" y="0"/>
                  </a:moveTo>
                  <a:lnTo>
                    <a:pt x="0" y="228599"/>
                  </a:lnTo>
                  <a:lnTo>
                    <a:pt x="304799" y="228599"/>
                  </a:lnTo>
                  <a:lnTo>
                    <a:pt x="304799" y="581025"/>
                  </a:lnTo>
                </a:path>
              </a:pathLst>
            </a:custGeom>
            <a:ln w="28574">
              <a:solidFill>
                <a:srgbClr val="000000"/>
              </a:solidFill>
            </a:ln>
          </p:spPr>
          <p:txBody>
            <a:bodyPr wrap="square" lIns="0" tIns="0" rIns="0" bIns="0" rtlCol="0"/>
            <a:lstStyle/>
            <a:p>
              <a:endParaRPr sz="1588"/>
            </a:p>
          </p:txBody>
        </p:sp>
        <p:sp>
          <p:nvSpPr>
            <p:cNvPr id="68" name="object 68"/>
            <p:cNvSpPr/>
            <p:nvPr/>
          </p:nvSpPr>
          <p:spPr>
            <a:xfrm>
              <a:off x="2319337" y="6315075"/>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sz="1588"/>
            </a:p>
          </p:txBody>
        </p:sp>
        <p:sp>
          <p:nvSpPr>
            <p:cNvPr id="69" name="object 69"/>
            <p:cNvSpPr/>
            <p:nvPr/>
          </p:nvSpPr>
          <p:spPr>
            <a:xfrm>
              <a:off x="3276599" y="5791199"/>
              <a:ext cx="457200" cy="581025"/>
            </a:xfrm>
            <a:custGeom>
              <a:avLst/>
              <a:gdLst/>
              <a:ahLst/>
              <a:cxnLst/>
              <a:rect l="l" t="t" r="r" b="b"/>
              <a:pathLst>
                <a:path w="457200" h="581025">
                  <a:moveTo>
                    <a:pt x="457199" y="0"/>
                  </a:moveTo>
                  <a:lnTo>
                    <a:pt x="457199" y="228599"/>
                  </a:lnTo>
                  <a:lnTo>
                    <a:pt x="0" y="228599"/>
                  </a:lnTo>
                  <a:lnTo>
                    <a:pt x="0" y="581025"/>
                  </a:lnTo>
                </a:path>
              </a:pathLst>
            </a:custGeom>
            <a:ln w="28574">
              <a:solidFill>
                <a:srgbClr val="000000"/>
              </a:solidFill>
            </a:ln>
          </p:spPr>
          <p:txBody>
            <a:bodyPr wrap="square" lIns="0" tIns="0" rIns="0" bIns="0" rtlCol="0"/>
            <a:lstStyle/>
            <a:p>
              <a:endParaRPr sz="1588"/>
            </a:p>
          </p:txBody>
        </p:sp>
        <p:sp>
          <p:nvSpPr>
            <p:cNvPr id="70" name="object 70"/>
            <p:cNvSpPr/>
            <p:nvPr/>
          </p:nvSpPr>
          <p:spPr>
            <a:xfrm>
              <a:off x="3233737" y="6315075"/>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sz="1588"/>
            </a:p>
          </p:txBody>
        </p:sp>
        <p:sp>
          <p:nvSpPr>
            <p:cNvPr id="71" name="object 71"/>
            <p:cNvSpPr/>
            <p:nvPr/>
          </p:nvSpPr>
          <p:spPr>
            <a:xfrm>
              <a:off x="4357687" y="5791199"/>
              <a:ext cx="0" cy="276225"/>
            </a:xfrm>
            <a:custGeom>
              <a:avLst/>
              <a:gdLst/>
              <a:ahLst/>
              <a:cxnLst/>
              <a:rect l="l" t="t" r="r" b="b"/>
              <a:pathLst>
                <a:path h="276225">
                  <a:moveTo>
                    <a:pt x="0" y="0"/>
                  </a:moveTo>
                  <a:lnTo>
                    <a:pt x="0" y="276225"/>
                  </a:lnTo>
                </a:path>
              </a:pathLst>
            </a:custGeom>
            <a:ln w="28574">
              <a:solidFill>
                <a:srgbClr val="000000"/>
              </a:solidFill>
            </a:ln>
          </p:spPr>
          <p:txBody>
            <a:bodyPr wrap="square" lIns="0" tIns="0" rIns="0" bIns="0" rtlCol="0"/>
            <a:lstStyle/>
            <a:p>
              <a:endParaRPr sz="1588"/>
            </a:p>
          </p:txBody>
        </p:sp>
        <p:sp>
          <p:nvSpPr>
            <p:cNvPr id="72" name="object 72"/>
            <p:cNvSpPr/>
            <p:nvPr/>
          </p:nvSpPr>
          <p:spPr>
            <a:xfrm>
              <a:off x="4314825" y="6010275"/>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sz="1588"/>
            </a:p>
          </p:txBody>
        </p:sp>
        <p:sp>
          <p:nvSpPr>
            <p:cNvPr id="73" name="object 73"/>
            <p:cNvSpPr/>
            <p:nvPr/>
          </p:nvSpPr>
          <p:spPr>
            <a:xfrm>
              <a:off x="2819399" y="5791199"/>
              <a:ext cx="1371600" cy="581025"/>
            </a:xfrm>
            <a:custGeom>
              <a:avLst/>
              <a:gdLst/>
              <a:ahLst/>
              <a:cxnLst/>
              <a:rect l="l" t="t" r="r" b="b"/>
              <a:pathLst>
                <a:path w="1371600" h="581025">
                  <a:moveTo>
                    <a:pt x="1371599" y="0"/>
                  </a:moveTo>
                  <a:lnTo>
                    <a:pt x="1371599" y="304799"/>
                  </a:lnTo>
                  <a:lnTo>
                    <a:pt x="0" y="304799"/>
                  </a:lnTo>
                  <a:lnTo>
                    <a:pt x="0" y="581025"/>
                  </a:lnTo>
                </a:path>
              </a:pathLst>
            </a:custGeom>
            <a:ln w="28574">
              <a:solidFill>
                <a:srgbClr val="000000"/>
              </a:solidFill>
            </a:ln>
          </p:spPr>
          <p:txBody>
            <a:bodyPr wrap="square" lIns="0" tIns="0" rIns="0" bIns="0" rtlCol="0"/>
            <a:lstStyle/>
            <a:p>
              <a:endParaRPr sz="1588"/>
            </a:p>
          </p:txBody>
        </p:sp>
        <p:sp>
          <p:nvSpPr>
            <p:cNvPr id="74" name="object 74"/>
            <p:cNvSpPr/>
            <p:nvPr/>
          </p:nvSpPr>
          <p:spPr>
            <a:xfrm>
              <a:off x="2776537" y="6315075"/>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sz="1588"/>
            </a:p>
          </p:txBody>
        </p:sp>
        <p:sp>
          <p:nvSpPr>
            <p:cNvPr id="75" name="object 75"/>
            <p:cNvSpPr/>
            <p:nvPr/>
          </p:nvSpPr>
          <p:spPr>
            <a:xfrm>
              <a:off x="2971799" y="5791199"/>
              <a:ext cx="1676400" cy="581025"/>
            </a:xfrm>
            <a:custGeom>
              <a:avLst/>
              <a:gdLst/>
              <a:ahLst/>
              <a:cxnLst/>
              <a:rect l="l" t="t" r="r" b="b"/>
              <a:pathLst>
                <a:path w="1676400" h="581025">
                  <a:moveTo>
                    <a:pt x="1676399" y="0"/>
                  </a:moveTo>
                  <a:lnTo>
                    <a:pt x="1676399" y="380999"/>
                  </a:lnTo>
                  <a:lnTo>
                    <a:pt x="0" y="380999"/>
                  </a:lnTo>
                  <a:lnTo>
                    <a:pt x="0" y="581025"/>
                  </a:lnTo>
                </a:path>
              </a:pathLst>
            </a:custGeom>
            <a:ln w="28574">
              <a:solidFill>
                <a:srgbClr val="000000"/>
              </a:solidFill>
            </a:ln>
          </p:spPr>
          <p:txBody>
            <a:bodyPr wrap="square" lIns="0" tIns="0" rIns="0" bIns="0" rtlCol="0"/>
            <a:lstStyle/>
            <a:p>
              <a:endParaRPr sz="1588"/>
            </a:p>
          </p:txBody>
        </p:sp>
        <p:sp>
          <p:nvSpPr>
            <p:cNvPr id="76" name="object 76"/>
            <p:cNvSpPr/>
            <p:nvPr/>
          </p:nvSpPr>
          <p:spPr>
            <a:xfrm>
              <a:off x="2928937" y="6315075"/>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sz="1588"/>
            </a:p>
          </p:txBody>
        </p:sp>
        <p:sp>
          <p:nvSpPr>
            <p:cNvPr id="77" name="object 77"/>
            <p:cNvSpPr/>
            <p:nvPr/>
          </p:nvSpPr>
          <p:spPr>
            <a:xfrm>
              <a:off x="5195887" y="5470525"/>
              <a:ext cx="154305" cy="304800"/>
            </a:xfrm>
            <a:custGeom>
              <a:avLst/>
              <a:gdLst/>
              <a:ahLst/>
              <a:cxnLst/>
              <a:rect l="l" t="t" r="r" b="b"/>
              <a:pathLst>
                <a:path w="154304" h="304800">
                  <a:moveTo>
                    <a:pt x="153987" y="0"/>
                  </a:moveTo>
                  <a:lnTo>
                    <a:pt x="0" y="0"/>
                  </a:lnTo>
                  <a:lnTo>
                    <a:pt x="0" y="304800"/>
                  </a:lnTo>
                  <a:lnTo>
                    <a:pt x="153987" y="304800"/>
                  </a:lnTo>
                  <a:lnTo>
                    <a:pt x="153987" y="0"/>
                  </a:lnTo>
                  <a:close/>
                </a:path>
              </a:pathLst>
            </a:custGeom>
            <a:solidFill>
              <a:srgbClr val="5DF3CD"/>
            </a:solidFill>
          </p:spPr>
          <p:txBody>
            <a:bodyPr wrap="square" lIns="0" tIns="0" rIns="0" bIns="0" rtlCol="0"/>
            <a:lstStyle/>
            <a:p>
              <a:endParaRPr sz="1588"/>
            </a:p>
          </p:txBody>
        </p:sp>
        <p:sp>
          <p:nvSpPr>
            <p:cNvPr id="78" name="object 78"/>
            <p:cNvSpPr/>
            <p:nvPr/>
          </p:nvSpPr>
          <p:spPr>
            <a:xfrm>
              <a:off x="5195887" y="5470524"/>
              <a:ext cx="154305" cy="304800"/>
            </a:xfrm>
            <a:custGeom>
              <a:avLst/>
              <a:gdLst/>
              <a:ahLst/>
              <a:cxnLst/>
              <a:rect l="l" t="t" r="r" b="b"/>
              <a:pathLst>
                <a:path w="154304" h="304800">
                  <a:moveTo>
                    <a:pt x="0" y="0"/>
                  </a:moveTo>
                  <a:lnTo>
                    <a:pt x="153986" y="0"/>
                  </a:lnTo>
                  <a:lnTo>
                    <a:pt x="153986" y="304799"/>
                  </a:lnTo>
                  <a:lnTo>
                    <a:pt x="0" y="304799"/>
                  </a:lnTo>
                  <a:lnTo>
                    <a:pt x="0" y="0"/>
                  </a:lnTo>
                  <a:close/>
                </a:path>
              </a:pathLst>
            </a:custGeom>
            <a:ln w="28574">
              <a:solidFill>
                <a:srgbClr val="000000"/>
              </a:solidFill>
            </a:ln>
          </p:spPr>
          <p:txBody>
            <a:bodyPr wrap="square" lIns="0" tIns="0" rIns="0" bIns="0" rtlCol="0"/>
            <a:lstStyle/>
            <a:p>
              <a:endParaRPr sz="1588"/>
            </a:p>
          </p:txBody>
        </p:sp>
        <p:sp>
          <p:nvSpPr>
            <p:cNvPr id="79" name="object 79"/>
            <p:cNvSpPr/>
            <p:nvPr/>
          </p:nvSpPr>
          <p:spPr>
            <a:xfrm>
              <a:off x="5348287" y="5470525"/>
              <a:ext cx="154305" cy="304800"/>
            </a:xfrm>
            <a:custGeom>
              <a:avLst/>
              <a:gdLst/>
              <a:ahLst/>
              <a:cxnLst/>
              <a:rect l="l" t="t" r="r" b="b"/>
              <a:pathLst>
                <a:path w="154304" h="304800">
                  <a:moveTo>
                    <a:pt x="153987" y="0"/>
                  </a:moveTo>
                  <a:lnTo>
                    <a:pt x="0" y="0"/>
                  </a:lnTo>
                  <a:lnTo>
                    <a:pt x="0" y="304800"/>
                  </a:lnTo>
                  <a:lnTo>
                    <a:pt x="153987" y="304800"/>
                  </a:lnTo>
                  <a:lnTo>
                    <a:pt x="153987" y="0"/>
                  </a:lnTo>
                  <a:close/>
                </a:path>
              </a:pathLst>
            </a:custGeom>
            <a:solidFill>
              <a:srgbClr val="5DF3CD"/>
            </a:solidFill>
          </p:spPr>
          <p:txBody>
            <a:bodyPr wrap="square" lIns="0" tIns="0" rIns="0" bIns="0" rtlCol="0"/>
            <a:lstStyle/>
            <a:p>
              <a:endParaRPr sz="1588"/>
            </a:p>
          </p:txBody>
        </p:sp>
        <p:sp>
          <p:nvSpPr>
            <p:cNvPr id="80" name="object 80"/>
            <p:cNvSpPr/>
            <p:nvPr/>
          </p:nvSpPr>
          <p:spPr>
            <a:xfrm>
              <a:off x="5348287" y="5470524"/>
              <a:ext cx="154305" cy="304800"/>
            </a:xfrm>
            <a:custGeom>
              <a:avLst/>
              <a:gdLst/>
              <a:ahLst/>
              <a:cxnLst/>
              <a:rect l="l" t="t" r="r" b="b"/>
              <a:pathLst>
                <a:path w="154304" h="304800">
                  <a:moveTo>
                    <a:pt x="0" y="0"/>
                  </a:moveTo>
                  <a:lnTo>
                    <a:pt x="153986" y="0"/>
                  </a:lnTo>
                  <a:lnTo>
                    <a:pt x="153986" y="304799"/>
                  </a:lnTo>
                  <a:lnTo>
                    <a:pt x="0" y="304799"/>
                  </a:lnTo>
                  <a:lnTo>
                    <a:pt x="0" y="0"/>
                  </a:lnTo>
                  <a:close/>
                </a:path>
              </a:pathLst>
            </a:custGeom>
            <a:ln w="28574">
              <a:solidFill>
                <a:srgbClr val="000000"/>
              </a:solidFill>
            </a:ln>
          </p:spPr>
          <p:txBody>
            <a:bodyPr wrap="square" lIns="0" tIns="0" rIns="0" bIns="0" rtlCol="0"/>
            <a:lstStyle/>
            <a:p>
              <a:endParaRPr sz="1588"/>
            </a:p>
          </p:txBody>
        </p:sp>
        <p:sp>
          <p:nvSpPr>
            <p:cNvPr id="81" name="object 81"/>
            <p:cNvSpPr/>
            <p:nvPr/>
          </p:nvSpPr>
          <p:spPr>
            <a:xfrm>
              <a:off x="5422899" y="5791199"/>
              <a:ext cx="0" cy="276225"/>
            </a:xfrm>
            <a:custGeom>
              <a:avLst/>
              <a:gdLst/>
              <a:ahLst/>
              <a:cxnLst/>
              <a:rect l="l" t="t" r="r" b="b"/>
              <a:pathLst>
                <a:path h="276225">
                  <a:moveTo>
                    <a:pt x="0" y="0"/>
                  </a:moveTo>
                  <a:lnTo>
                    <a:pt x="0" y="276225"/>
                  </a:lnTo>
                </a:path>
              </a:pathLst>
            </a:custGeom>
            <a:ln w="28574">
              <a:solidFill>
                <a:srgbClr val="000000"/>
              </a:solidFill>
            </a:ln>
          </p:spPr>
          <p:txBody>
            <a:bodyPr wrap="square" lIns="0" tIns="0" rIns="0" bIns="0" rtlCol="0"/>
            <a:lstStyle/>
            <a:p>
              <a:endParaRPr sz="1588"/>
            </a:p>
          </p:txBody>
        </p:sp>
        <p:sp>
          <p:nvSpPr>
            <p:cNvPr id="82" name="object 82"/>
            <p:cNvSpPr/>
            <p:nvPr/>
          </p:nvSpPr>
          <p:spPr>
            <a:xfrm>
              <a:off x="5380037" y="6010275"/>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sz="1588"/>
            </a:p>
          </p:txBody>
        </p:sp>
        <p:sp>
          <p:nvSpPr>
            <p:cNvPr id="83" name="object 83"/>
            <p:cNvSpPr/>
            <p:nvPr/>
          </p:nvSpPr>
          <p:spPr>
            <a:xfrm>
              <a:off x="3124199" y="5791199"/>
              <a:ext cx="2133600" cy="581025"/>
            </a:xfrm>
            <a:custGeom>
              <a:avLst/>
              <a:gdLst/>
              <a:ahLst/>
              <a:cxnLst/>
              <a:rect l="l" t="t" r="r" b="b"/>
              <a:pathLst>
                <a:path w="2133600" h="581025">
                  <a:moveTo>
                    <a:pt x="2133599" y="0"/>
                  </a:moveTo>
                  <a:lnTo>
                    <a:pt x="2133599" y="457199"/>
                  </a:lnTo>
                  <a:lnTo>
                    <a:pt x="0" y="457199"/>
                  </a:lnTo>
                  <a:lnTo>
                    <a:pt x="0" y="581025"/>
                  </a:lnTo>
                </a:path>
              </a:pathLst>
            </a:custGeom>
            <a:ln w="28574">
              <a:solidFill>
                <a:srgbClr val="000000"/>
              </a:solidFill>
            </a:ln>
          </p:spPr>
          <p:txBody>
            <a:bodyPr wrap="square" lIns="0" tIns="0" rIns="0" bIns="0" rtlCol="0"/>
            <a:lstStyle/>
            <a:p>
              <a:endParaRPr sz="1588"/>
            </a:p>
          </p:txBody>
        </p:sp>
        <p:sp>
          <p:nvSpPr>
            <p:cNvPr id="84" name="object 84"/>
            <p:cNvSpPr/>
            <p:nvPr/>
          </p:nvSpPr>
          <p:spPr>
            <a:xfrm>
              <a:off x="3081337" y="6315075"/>
              <a:ext cx="85725" cy="85725"/>
            </a:xfrm>
            <a:custGeom>
              <a:avLst/>
              <a:gdLst/>
              <a:ahLst/>
              <a:cxnLst/>
              <a:rect l="l" t="t" r="r" b="b"/>
              <a:pathLst>
                <a:path w="85725" h="85725">
                  <a:moveTo>
                    <a:pt x="85725" y="0"/>
                  </a:moveTo>
                  <a:lnTo>
                    <a:pt x="0" y="0"/>
                  </a:lnTo>
                  <a:lnTo>
                    <a:pt x="42862" y="85725"/>
                  </a:lnTo>
                  <a:lnTo>
                    <a:pt x="85725" y="0"/>
                  </a:lnTo>
                  <a:close/>
                </a:path>
              </a:pathLst>
            </a:custGeom>
            <a:solidFill>
              <a:srgbClr val="000000"/>
            </a:solidFill>
          </p:spPr>
          <p:txBody>
            <a:bodyPr wrap="square" lIns="0" tIns="0" rIns="0" bIns="0" rtlCol="0"/>
            <a:lstStyle/>
            <a:p>
              <a:endParaRPr sz="1588"/>
            </a:p>
          </p:txBody>
        </p:sp>
      </p:grpSp>
      <p:sp>
        <p:nvSpPr>
          <p:cNvPr id="85" name="object 85"/>
          <p:cNvSpPr txBox="1"/>
          <p:nvPr/>
        </p:nvSpPr>
        <p:spPr>
          <a:xfrm>
            <a:off x="5082392" y="4329309"/>
            <a:ext cx="3264274" cy="1210788"/>
          </a:xfrm>
          <a:prstGeom prst="rect">
            <a:avLst/>
          </a:prstGeom>
        </p:spPr>
        <p:txBody>
          <a:bodyPr vert="horz" wrap="square" lIns="0" tIns="145676" rIns="0" bIns="0" rtlCol="0">
            <a:spAutoFit/>
          </a:bodyPr>
          <a:lstStyle/>
          <a:p>
            <a:pPr marL="11206">
              <a:spcBef>
                <a:spcPts val="1147"/>
              </a:spcBef>
            </a:pPr>
            <a:r>
              <a:rPr sz="1765" spc="-44" dirty="0">
                <a:solidFill>
                  <a:srgbClr val="FF0909"/>
                </a:solidFill>
                <a:latin typeface="Arial"/>
                <a:cs typeface="Arial"/>
              </a:rPr>
              <a:t>VAs</a:t>
            </a:r>
            <a:endParaRPr sz="1765" dirty="0">
              <a:latin typeface="Arial"/>
              <a:cs typeface="Arial"/>
            </a:endParaRPr>
          </a:p>
          <a:p>
            <a:pPr marL="25215" marR="4483">
              <a:lnSpc>
                <a:spcPts val="3290"/>
              </a:lnSpc>
              <a:spcBef>
                <a:spcPts val="13"/>
              </a:spcBef>
            </a:pPr>
            <a:r>
              <a:rPr sz="1765" spc="-4" dirty="0">
                <a:solidFill>
                  <a:srgbClr val="FF0909"/>
                </a:solidFill>
                <a:latin typeface="Arial"/>
                <a:cs typeface="Arial"/>
              </a:rPr>
              <a:t>O</a:t>
            </a:r>
            <a:r>
              <a:rPr sz="1765" dirty="0">
                <a:solidFill>
                  <a:srgbClr val="FF0909"/>
                </a:solidFill>
                <a:latin typeface="Arial"/>
                <a:cs typeface="Arial"/>
              </a:rPr>
              <a:t>S con</a:t>
            </a:r>
            <a:r>
              <a:rPr sz="1765" spc="-4" dirty="0">
                <a:solidFill>
                  <a:srgbClr val="FF0909"/>
                </a:solidFill>
                <a:latin typeface="Arial"/>
                <a:cs typeface="Arial"/>
              </a:rPr>
              <a:t>t</a:t>
            </a:r>
            <a:r>
              <a:rPr sz="1765" dirty="0">
                <a:solidFill>
                  <a:srgbClr val="FF0909"/>
                </a:solidFill>
                <a:latin typeface="Arial"/>
                <a:cs typeface="Arial"/>
              </a:rPr>
              <a:t>rolled </a:t>
            </a:r>
            <a:r>
              <a:rPr sz="1765" spc="-132" dirty="0">
                <a:solidFill>
                  <a:srgbClr val="FF0909"/>
                </a:solidFill>
                <a:latin typeface="Arial"/>
                <a:cs typeface="Arial"/>
              </a:rPr>
              <a:t>V</a:t>
            </a:r>
            <a:r>
              <a:rPr sz="1765" spc="-4" dirty="0">
                <a:solidFill>
                  <a:srgbClr val="FF0909"/>
                </a:solidFill>
                <a:latin typeface="Arial"/>
                <a:cs typeface="Arial"/>
              </a:rPr>
              <a:t>A</a:t>
            </a:r>
            <a:r>
              <a:rPr sz="1765" dirty="0">
                <a:solidFill>
                  <a:srgbClr val="FF0909"/>
                </a:solidFill>
                <a:latin typeface="Symbol"/>
                <a:cs typeface="Symbol"/>
              </a:rPr>
              <a:t></a:t>
            </a:r>
            <a:r>
              <a:rPr sz="1765" spc="-132" dirty="0">
                <a:solidFill>
                  <a:srgbClr val="FF0909"/>
                </a:solidFill>
                <a:latin typeface="Arial"/>
                <a:cs typeface="Arial"/>
              </a:rPr>
              <a:t>P</a:t>
            </a:r>
            <a:r>
              <a:rPr sz="1765" dirty="0">
                <a:solidFill>
                  <a:srgbClr val="FF0909"/>
                </a:solidFill>
                <a:latin typeface="Arial"/>
                <a:cs typeface="Arial"/>
              </a:rPr>
              <a:t>A</a:t>
            </a:r>
            <a:r>
              <a:rPr sz="1765" spc="-101" dirty="0">
                <a:solidFill>
                  <a:srgbClr val="FF0909"/>
                </a:solidFill>
                <a:latin typeface="Arial"/>
                <a:cs typeface="Arial"/>
              </a:rPr>
              <a:t> </a:t>
            </a:r>
            <a:r>
              <a:rPr sz="1765" dirty="0">
                <a:solidFill>
                  <a:srgbClr val="FF0909"/>
                </a:solidFill>
                <a:latin typeface="Arial"/>
                <a:cs typeface="Arial"/>
              </a:rPr>
              <a:t>mappings  </a:t>
            </a:r>
            <a:r>
              <a:rPr sz="1765" spc="-44" dirty="0">
                <a:solidFill>
                  <a:srgbClr val="FF0909"/>
                </a:solidFill>
                <a:latin typeface="Arial"/>
                <a:cs typeface="Arial"/>
              </a:rPr>
              <a:t>PAs</a:t>
            </a:r>
            <a:r>
              <a:rPr sz="1765" spc="-9" dirty="0">
                <a:solidFill>
                  <a:srgbClr val="FF0909"/>
                </a:solidFill>
                <a:latin typeface="Arial"/>
                <a:cs typeface="Arial"/>
              </a:rPr>
              <a:t> </a:t>
            </a:r>
            <a:r>
              <a:rPr sz="1765" dirty="0">
                <a:solidFill>
                  <a:srgbClr val="FF0909"/>
                </a:solidFill>
                <a:latin typeface="Arial"/>
                <a:cs typeface="Arial"/>
              </a:rPr>
              <a:t>(physical</a:t>
            </a:r>
            <a:r>
              <a:rPr sz="1765" spc="-4" dirty="0">
                <a:solidFill>
                  <a:srgbClr val="FF0909"/>
                </a:solidFill>
                <a:latin typeface="Arial"/>
                <a:cs typeface="Arial"/>
              </a:rPr>
              <a:t> </a:t>
            </a:r>
            <a:r>
              <a:rPr sz="1765" dirty="0">
                <a:solidFill>
                  <a:srgbClr val="FF0909"/>
                </a:solidFill>
                <a:latin typeface="Arial"/>
                <a:cs typeface="Arial"/>
              </a:rPr>
              <a:t>memory)</a:t>
            </a:r>
            <a:endParaRPr sz="1765" dirty="0">
              <a:latin typeface="Arial"/>
              <a:cs typeface="Arial"/>
            </a:endParaRPr>
          </a:p>
        </p:txBody>
      </p:sp>
      <p:sp>
        <p:nvSpPr>
          <p:cNvPr id="89" name="矩形 88">
            <a:extLst>
              <a:ext uri="{FF2B5EF4-FFF2-40B4-BE49-F238E27FC236}">
                <a16:creationId xmlns:a16="http://schemas.microsoft.com/office/drawing/2014/main" id="{865A8278-3B8E-40C0-A2F2-5719EB7BA4D4}"/>
              </a:ext>
            </a:extLst>
          </p:cNvPr>
          <p:cNvSpPr/>
          <p:nvPr/>
        </p:nvSpPr>
        <p:spPr>
          <a:xfrm>
            <a:off x="610003" y="5734083"/>
            <a:ext cx="6827034" cy="874407"/>
          </a:xfrm>
          <a:prstGeom prst="rect">
            <a:avLst/>
          </a:prstGeom>
        </p:spPr>
        <p:txBody>
          <a:bodyPr wrap="square">
            <a:spAutoFit/>
          </a:bodyPr>
          <a:lstStyle/>
          <a:p>
            <a:pPr>
              <a:lnSpc>
                <a:spcPct val="150000"/>
              </a:lnSpc>
            </a:pPr>
            <a:r>
              <a:rPr lang="zh-CN" altLang="en-US" dirty="0">
                <a:solidFill>
                  <a:srgbClr val="7030A0"/>
                </a:solidFill>
                <a:latin typeface="微软雅黑" panose="020B0503020204020204" pitchFamily="34" charset="-122"/>
                <a:ea typeface="微软雅黑" panose="020B0503020204020204" pitchFamily="34" charset="-122"/>
              </a:rPr>
              <a:t>每个程序编译在它自己的地址空间中</a:t>
            </a:r>
            <a:r>
              <a:rPr lang="en-US" altLang="zh-CN" dirty="0">
                <a:solidFill>
                  <a:srgbClr val="7030A0"/>
                </a:solidFill>
                <a:latin typeface="微软雅黑" panose="020B0503020204020204" pitchFamily="34" charset="-122"/>
                <a:ea typeface="微软雅黑" panose="020B0503020204020204" pitchFamily="34" charset="-122"/>
              </a:rPr>
              <a:t>(VAs)</a:t>
            </a:r>
            <a:r>
              <a:rPr lang="zh-CN" altLang="en-US" dirty="0">
                <a:solidFill>
                  <a:srgbClr val="7030A0"/>
                </a:solidFill>
                <a:latin typeface="微软雅黑" panose="020B0503020204020204" pitchFamily="34" charset="-122"/>
                <a:ea typeface="微软雅黑" panose="020B0503020204020204" pitchFamily="34" charset="-122"/>
              </a:rPr>
              <a:t>，运行时操作系统把虚拟地址转换为物理地址</a:t>
            </a:r>
            <a:r>
              <a:rPr lang="en-US" altLang="zh-CN" dirty="0">
                <a:solidFill>
                  <a:srgbClr val="7030A0"/>
                </a:solidFill>
                <a:latin typeface="微软雅黑" panose="020B0503020204020204" pitchFamily="34" charset="-122"/>
                <a:ea typeface="微软雅黑" panose="020B0503020204020204" pitchFamily="34" charset="-122"/>
              </a:rPr>
              <a:t>,</a:t>
            </a:r>
            <a:r>
              <a:rPr lang="zh-CN" altLang="en-US" dirty="0">
                <a:solidFill>
                  <a:srgbClr val="7030A0"/>
                </a:solidFill>
                <a:latin typeface="微软雅黑" panose="020B0503020204020204" pitchFamily="34" charset="-122"/>
                <a:ea typeface="微软雅黑" panose="020B0503020204020204" pitchFamily="34" charset="-122"/>
              </a:rPr>
              <a:t>代码可以装入内存的任意位置。</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51520" y="291590"/>
            <a:ext cx="7641634" cy="566181"/>
          </a:xfrm>
          <a:prstGeom prst="rect">
            <a:avLst/>
          </a:prstGeom>
        </p:spPr>
        <p:txBody>
          <a:bodyPr vert="horz" wrap="square" lIns="0" tIns="12065" rIns="0" bIns="0" rtlCol="0">
            <a:spAutoFit/>
          </a:bodyPr>
          <a:lstStyle/>
          <a:p>
            <a:pPr marL="12700">
              <a:lnSpc>
                <a:spcPct val="100000"/>
              </a:lnSpc>
              <a:spcBef>
                <a:spcPts val="95"/>
              </a:spcBef>
            </a:pPr>
            <a:r>
              <a:rPr sz="3600" b="1" dirty="0">
                <a:solidFill>
                  <a:srgbClr val="C00000"/>
                </a:solidFill>
                <a:latin typeface="+mn-lt"/>
                <a:ea typeface="+mn-ea"/>
                <a:cs typeface="+mn-cs"/>
              </a:rPr>
              <a:t>Virtual Memory System Examples</a:t>
            </a:r>
          </a:p>
        </p:txBody>
      </p:sp>
      <p:graphicFrame>
        <p:nvGraphicFramePr>
          <p:cNvPr id="6" name="object 6"/>
          <p:cNvGraphicFramePr>
            <a:graphicFrameLocks noGrp="1"/>
          </p:cNvGraphicFramePr>
          <p:nvPr/>
        </p:nvGraphicFramePr>
        <p:xfrm>
          <a:off x="450850" y="1593850"/>
          <a:ext cx="8002905" cy="2763516"/>
        </p:xfrm>
        <a:graphic>
          <a:graphicData uri="http://schemas.openxmlformats.org/drawingml/2006/table">
            <a:tbl>
              <a:tblPr firstRow="1" bandRow="1">
                <a:tableStyleId>{2D5ABB26-0587-4C30-8999-92F81FD0307C}</a:tableStyleId>
              </a:tblPr>
              <a:tblGrid>
                <a:gridCol w="2500630">
                  <a:extLst>
                    <a:ext uri="{9D8B030D-6E8A-4147-A177-3AD203B41FA5}">
                      <a16:colId xmlns:a16="http://schemas.microsoft.com/office/drawing/2014/main" val="20000"/>
                    </a:ext>
                  </a:extLst>
                </a:gridCol>
                <a:gridCol w="1843405">
                  <a:extLst>
                    <a:ext uri="{9D8B030D-6E8A-4147-A177-3AD203B41FA5}">
                      <a16:colId xmlns:a16="http://schemas.microsoft.com/office/drawing/2014/main" val="20001"/>
                    </a:ext>
                  </a:extLst>
                </a:gridCol>
                <a:gridCol w="1657985">
                  <a:extLst>
                    <a:ext uri="{9D8B030D-6E8A-4147-A177-3AD203B41FA5}">
                      <a16:colId xmlns:a16="http://schemas.microsoft.com/office/drawing/2014/main" val="20002"/>
                    </a:ext>
                  </a:extLst>
                </a:gridCol>
                <a:gridCol w="2000885">
                  <a:extLst>
                    <a:ext uri="{9D8B030D-6E8A-4147-A177-3AD203B41FA5}">
                      <a16:colId xmlns:a16="http://schemas.microsoft.com/office/drawing/2014/main" val="20003"/>
                    </a:ext>
                  </a:extLst>
                </a:gridCol>
              </a:tblGrid>
              <a:tr h="370839">
                <a:tc>
                  <a:txBody>
                    <a:bodyPr/>
                    <a:lstStyle/>
                    <a:p>
                      <a:pPr marL="1270" algn="ctr">
                        <a:lnSpc>
                          <a:spcPct val="100000"/>
                        </a:lnSpc>
                        <a:spcBef>
                          <a:spcPts val="240"/>
                        </a:spcBef>
                      </a:pPr>
                      <a:r>
                        <a:rPr sz="1800" b="1" spc="-5" dirty="0">
                          <a:solidFill>
                            <a:srgbClr val="FFFFFF"/>
                          </a:solidFill>
                          <a:latin typeface="Calibri"/>
                          <a:cs typeface="Calibri"/>
                        </a:rPr>
                        <a:t>Microprocessor</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635" algn="ctr">
                        <a:lnSpc>
                          <a:spcPct val="100000"/>
                        </a:lnSpc>
                        <a:spcBef>
                          <a:spcPts val="240"/>
                        </a:spcBef>
                      </a:pPr>
                      <a:r>
                        <a:rPr sz="1800" b="1" dirty="0">
                          <a:solidFill>
                            <a:srgbClr val="FFFFFF"/>
                          </a:solidFill>
                          <a:latin typeface="Calibri"/>
                          <a:cs typeface="Calibri"/>
                        </a:rPr>
                        <a:t>AMD</a:t>
                      </a:r>
                      <a:r>
                        <a:rPr sz="1800" b="1" spc="-40" dirty="0">
                          <a:solidFill>
                            <a:srgbClr val="FFFFFF"/>
                          </a:solidFill>
                          <a:latin typeface="Calibri"/>
                          <a:cs typeface="Calibri"/>
                        </a:rPr>
                        <a:t> </a:t>
                      </a:r>
                      <a:r>
                        <a:rPr sz="1800" b="1" spc="-10" dirty="0">
                          <a:solidFill>
                            <a:srgbClr val="FFFFFF"/>
                          </a:solidFill>
                          <a:latin typeface="Calibri"/>
                          <a:cs typeface="Calibri"/>
                        </a:rPr>
                        <a:t>Opteron</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635" algn="ctr">
                        <a:lnSpc>
                          <a:spcPct val="100000"/>
                        </a:lnSpc>
                        <a:spcBef>
                          <a:spcPts val="240"/>
                        </a:spcBef>
                      </a:pPr>
                      <a:r>
                        <a:rPr sz="1800" b="1" dirty="0">
                          <a:solidFill>
                            <a:srgbClr val="FFFFFF"/>
                          </a:solidFill>
                          <a:latin typeface="Calibri"/>
                          <a:cs typeface="Calibri"/>
                        </a:rPr>
                        <a:t>P4</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2540" algn="ctr">
                        <a:lnSpc>
                          <a:spcPct val="100000"/>
                        </a:lnSpc>
                        <a:spcBef>
                          <a:spcPts val="240"/>
                        </a:spcBef>
                      </a:pPr>
                      <a:r>
                        <a:rPr sz="1800" b="1" spc="-5" dirty="0">
                          <a:solidFill>
                            <a:srgbClr val="FFFFFF"/>
                          </a:solidFill>
                          <a:latin typeface="Calibri"/>
                          <a:cs typeface="Calibri"/>
                        </a:rPr>
                        <a:t>PPC</a:t>
                      </a:r>
                      <a:r>
                        <a:rPr sz="1800" b="1" spc="-25" dirty="0">
                          <a:solidFill>
                            <a:srgbClr val="FFFFFF"/>
                          </a:solidFill>
                          <a:latin typeface="Calibri"/>
                          <a:cs typeface="Calibri"/>
                        </a:rPr>
                        <a:t> </a:t>
                      </a:r>
                      <a:r>
                        <a:rPr sz="1800" b="1" spc="-5" dirty="0">
                          <a:solidFill>
                            <a:srgbClr val="FFFFFF"/>
                          </a:solidFill>
                          <a:latin typeface="Calibri"/>
                          <a:cs typeface="Calibri"/>
                        </a:rPr>
                        <a:t>7447a</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extLst>
                  <a:ext uri="{0D108BD9-81ED-4DB2-BD59-A6C34878D82A}">
                    <a16:rowId xmlns:a16="http://schemas.microsoft.com/office/drawing/2014/main" val="10000"/>
                  </a:ext>
                </a:extLst>
              </a:tr>
              <a:tr h="370839">
                <a:tc>
                  <a:txBody>
                    <a:bodyPr/>
                    <a:lstStyle/>
                    <a:p>
                      <a:pPr algn="ctr">
                        <a:lnSpc>
                          <a:spcPct val="100000"/>
                        </a:lnSpc>
                        <a:spcBef>
                          <a:spcPts val="240"/>
                        </a:spcBef>
                      </a:pPr>
                      <a:r>
                        <a:rPr sz="1800" spc="-5" dirty="0">
                          <a:latin typeface="Calibri"/>
                          <a:cs typeface="Calibri"/>
                        </a:rPr>
                        <a:t>Virtual</a:t>
                      </a:r>
                      <a:r>
                        <a:rPr sz="1800" spc="-20" dirty="0">
                          <a:latin typeface="Calibri"/>
                          <a:cs typeface="Calibri"/>
                        </a:rPr>
                        <a:t> </a:t>
                      </a:r>
                      <a:r>
                        <a:rPr sz="1800" spc="-5" dirty="0">
                          <a:latin typeface="Calibri"/>
                          <a:cs typeface="Calibri"/>
                        </a:rPr>
                        <a:t>Address</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1905" algn="ctr">
                        <a:lnSpc>
                          <a:spcPct val="100000"/>
                        </a:lnSpc>
                        <a:spcBef>
                          <a:spcPts val="240"/>
                        </a:spcBef>
                      </a:pPr>
                      <a:r>
                        <a:rPr sz="1800" spc="-5" dirty="0">
                          <a:latin typeface="Calibri"/>
                          <a:cs typeface="Calibri"/>
                        </a:rPr>
                        <a:t>48-bit</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2540" algn="ctr">
                        <a:lnSpc>
                          <a:spcPct val="100000"/>
                        </a:lnSpc>
                        <a:spcBef>
                          <a:spcPts val="240"/>
                        </a:spcBef>
                      </a:pPr>
                      <a:r>
                        <a:rPr sz="1800" spc="-5" dirty="0">
                          <a:latin typeface="Calibri"/>
                          <a:cs typeface="Calibri"/>
                        </a:rPr>
                        <a:t>32-</a:t>
                      </a:r>
                      <a:r>
                        <a:rPr sz="1800" spc="-20" dirty="0">
                          <a:latin typeface="Calibri"/>
                          <a:cs typeface="Calibri"/>
                        </a:rPr>
                        <a:t> </a:t>
                      </a:r>
                      <a:r>
                        <a:rPr sz="1800" spc="-5" dirty="0">
                          <a:latin typeface="Calibri"/>
                          <a:cs typeface="Calibri"/>
                        </a:rPr>
                        <a:t>or</a:t>
                      </a:r>
                      <a:r>
                        <a:rPr sz="1800" spc="-15" dirty="0">
                          <a:latin typeface="Calibri"/>
                          <a:cs typeface="Calibri"/>
                        </a:rPr>
                        <a:t> </a:t>
                      </a:r>
                      <a:r>
                        <a:rPr sz="1800" spc="-5" dirty="0">
                          <a:latin typeface="Calibri"/>
                          <a:cs typeface="Calibri"/>
                        </a:rPr>
                        <a:t>48-bit</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1905" algn="ctr">
                        <a:lnSpc>
                          <a:spcPct val="100000"/>
                        </a:lnSpc>
                        <a:spcBef>
                          <a:spcPts val="240"/>
                        </a:spcBef>
                      </a:pPr>
                      <a:r>
                        <a:rPr sz="1800" spc="-5" dirty="0">
                          <a:latin typeface="Calibri"/>
                          <a:cs typeface="Calibri"/>
                        </a:rPr>
                        <a:t>52-bit</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10001"/>
                  </a:ext>
                </a:extLst>
              </a:tr>
              <a:tr h="370840">
                <a:tc>
                  <a:txBody>
                    <a:bodyPr/>
                    <a:lstStyle/>
                    <a:p>
                      <a:pPr algn="ctr">
                        <a:lnSpc>
                          <a:spcPct val="100000"/>
                        </a:lnSpc>
                        <a:spcBef>
                          <a:spcPts val="240"/>
                        </a:spcBef>
                      </a:pPr>
                      <a:r>
                        <a:rPr sz="1800" spc="-15" dirty="0">
                          <a:latin typeface="Calibri"/>
                          <a:cs typeface="Calibri"/>
                        </a:rPr>
                        <a:t>Physical</a:t>
                      </a:r>
                      <a:r>
                        <a:rPr sz="1800" spc="-30" dirty="0">
                          <a:latin typeface="Calibri"/>
                          <a:cs typeface="Calibri"/>
                        </a:rPr>
                        <a:t> </a:t>
                      </a:r>
                      <a:r>
                        <a:rPr sz="1800" spc="-5" dirty="0">
                          <a:latin typeface="Calibri"/>
                          <a:cs typeface="Calibri"/>
                        </a:rPr>
                        <a:t>Address</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1905" algn="ctr">
                        <a:lnSpc>
                          <a:spcPct val="100000"/>
                        </a:lnSpc>
                        <a:spcBef>
                          <a:spcPts val="240"/>
                        </a:spcBef>
                      </a:pPr>
                      <a:r>
                        <a:rPr sz="1800" spc="-5" dirty="0">
                          <a:latin typeface="Calibri"/>
                          <a:cs typeface="Calibri"/>
                        </a:rPr>
                        <a:t>40-bit</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2540" algn="ctr">
                        <a:lnSpc>
                          <a:spcPct val="100000"/>
                        </a:lnSpc>
                        <a:spcBef>
                          <a:spcPts val="240"/>
                        </a:spcBef>
                      </a:pPr>
                      <a:r>
                        <a:rPr sz="1800" spc="-5" dirty="0">
                          <a:latin typeface="Calibri"/>
                          <a:cs typeface="Calibri"/>
                        </a:rPr>
                        <a:t>36-bit</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1270" algn="ctr">
                        <a:lnSpc>
                          <a:spcPct val="100000"/>
                        </a:lnSpc>
                        <a:spcBef>
                          <a:spcPts val="240"/>
                        </a:spcBef>
                      </a:pPr>
                      <a:r>
                        <a:rPr sz="1800" dirty="0">
                          <a:latin typeface="Calibri"/>
                          <a:cs typeface="Calibri"/>
                        </a:rPr>
                        <a:t>32-</a:t>
                      </a:r>
                      <a:r>
                        <a:rPr sz="1800" spc="-25" dirty="0">
                          <a:latin typeface="Calibri"/>
                          <a:cs typeface="Calibri"/>
                        </a:rPr>
                        <a:t> </a:t>
                      </a:r>
                      <a:r>
                        <a:rPr sz="1800" spc="-5" dirty="0">
                          <a:latin typeface="Calibri"/>
                          <a:cs typeface="Calibri"/>
                        </a:rPr>
                        <a:t>or</a:t>
                      </a:r>
                      <a:r>
                        <a:rPr sz="1800" spc="-20" dirty="0">
                          <a:latin typeface="Calibri"/>
                          <a:cs typeface="Calibri"/>
                        </a:rPr>
                        <a:t> </a:t>
                      </a:r>
                      <a:r>
                        <a:rPr sz="1800" spc="-5" dirty="0">
                          <a:latin typeface="Calibri"/>
                          <a:cs typeface="Calibri"/>
                        </a:rPr>
                        <a:t>36-bit</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extLst>
                  <a:ext uri="{0D108BD9-81ED-4DB2-BD59-A6C34878D82A}">
                    <a16:rowId xmlns:a16="http://schemas.microsoft.com/office/drawing/2014/main" val="10002"/>
                  </a:ext>
                </a:extLst>
              </a:tr>
              <a:tr h="640079">
                <a:tc>
                  <a:txBody>
                    <a:bodyPr/>
                    <a:lstStyle/>
                    <a:p>
                      <a:pPr marL="736600">
                        <a:lnSpc>
                          <a:spcPct val="100000"/>
                        </a:lnSpc>
                        <a:spcBef>
                          <a:spcPts val="244"/>
                        </a:spcBef>
                      </a:pPr>
                      <a:r>
                        <a:rPr sz="1800" spc="-5" dirty="0">
                          <a:latin typeface="Calibri"/>
                          <a:cs typeface="Calibri"/>
                        </a:rPr>
                        <a:t>TLB</a:t>
                      </a:r>
                      <a:r>
                        <a:rPr sz="1800" spc="-35" dirty="0">
                          <a:latin typeface="Calibri"/>
                          <a:cs typeface="Calibri"/>
                        </a:rPr>
                        <a:t> </a:t>
                      </a:r>
                      <a:r>
                        <a:rPr sz="1800" spc="-5" dirty="0">
                          <a:latin typeface="Calibri"/>
                          <a:cs typeface="Calibri"/>
                        </a:rPr>
                        <a:t>Entries</a:t>
                      </a:r>
                      <a:endParaRPr sz="1800">
                        <a:latin typeface="Calibri"/>
                        <a:cs typeface="Calibri"/>
                      </a:endParaRPr>
                    </a:p>
                    <a:p>
                      <a:pPr marL="694055">
                        <a:lnSpc>
                          <a:spcPct val="100000"/>
                        </a:lnSpc>
                      </a:pPr>
                      <a:r>
                        <a:rPr sz="1800" spc="-5" dirty="0">
                          <a:latin typeface="Calibri"/>
                          <a:cs typeface="Calibri"/>
                        </a:rPr>
                        <a:t>(I/D/L2</a:t>
                      </a:r>
                      <a:r>
                        <a:rPr sz="1800" dirty="0">
                          <a:latin typeface="Calibri"/>
                          <a:cs typeface="Calibri"/>
                        </a:rPr>
                        <a:t> </a:t>
                      </a:r>
                      <a:r>
                        <a:rPr sz="1800" spc="-5" dirty="0">
                          <a:latin typeface="Calibri"/>
                          <a:cs typeface="Calibri"/>
                        </a:rPr>
                        <a:t>TLB)</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635" algn="ctr">
                        <a:lnSpc>
                          <a:spcPct val="100000"/>
                        </a:lnSpc>
                        <a:spcBef>
                          <a:spcPts val="244"/>
                        </a:spcBef>
                      </a:pPr>
                      <a:r>
                        <a:rPr sz="1800" spc="-5" dirty="0">
                          <a:latin typeface="Calibri"/>
                          <a:cs typeface="Calibri"/>
                        </a:rPr>
                        <a:t>L1:</a:t>
                      </a:r>
                      <a:r>
                        <a:rPr sz="1800" spc="-25" dirty="0">
                          <a:latin typeface="Calibri"/>
                          <a:cs typeface="Calibri"/>
                        </a:rPr>
                        <a:t> </a:t>
                      </a:r>
                      <a:r>
                        <a:rPr sz="1800" dirty="0">
                          <a:latin typeface="Calibri"/>
                          <a:cs typeface="Calibri"/>
                        </a:rPr>
                        <a:t>40/40</a:t>
                      </a:r>
                      <a:endParaRPr sz="1800">
                        <a:latin typeface="Calibri"/>
                        <a:cs typeface="Calibri"/>
                      </a:endParaRPr>
                    </a:p>
                    <a:p>
                      <a:pPr marL="1905" algn="ctr">
                        <a:lnSpc>
                          <a:spcPct val="100000"/>
                        </a:lnSpc>
                      </a:pPr>
                      <a:r>
                        <a:rPr sz="1800" spc="-5" dirty="0">
                          <a:latin typeface="Calibri"/>
                          <a:cs typeface="Calibri"/>
                        </a:rPr>
                        <a:t>L2:</a:t>
                      </a:r>
                      <a:r>
                        <a:rPr sz="1800" spc="-15" dirty="0">
                          <a:latin typeface="Calibri"/>
                          <a:cs typeface="Calibri"/>
                        </a:rPr>
                        <a:t> </a:t>
                      </a:r>
                      <a:r>
                        <a:rPr sz="1800" spc="-5" dirty="0">
                          <a:latin typeface="Calibri"/>
                          <a:cs typeface="Calibri"/>
                        </a:rPr>
                        <a:t>512/512</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1270" algn="ctr">
                        <a:lnSpc>
                          <a:spcPct val="100000"/>
                        </a:lnSpc>
                        <a:spcBef>
                          <a:spcPts val="244"/>
                        </a:spcBef>
                      </a:pPr>
                      <a:r>
                        <a:rPr sz="1800" spc="-5" dirty="0">
                          <a:latin typeface="Calibri"/>
                          <a:cs typeface="Calibri"/>
                        </a:rPr>
                        <a:t>L1:</a:t>
                      </a:r>
                      <a:r>
                        <a:rPr sz="1800" spc="-25" dirty="0">
                          <a:latin typeface="Calibri"/>
                          <a:cs typeface="Calibri"/>
                        </a:rPr>
                        <a:t> </a:t>
                      </a:r>
                      <a:r>
                        <a:rPr sz="1800" dirty="0">
                          <a:latin typeface="Calibri"/>
                          <a:cs typeface="Calibri"/>
                        </a:rPr>
                        <a:t>128/128</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1270" algn="ctr">
                        <a:lnSpc>
                          <a:spcPct val="100000"/>
                        </a:lnSpc>
                        <a:spcBef>
                          <a:spcPts val="244"/>
                        </a:spcBef>
                      </a:pPr>
                      <a:r>
                        <a:rPr sz="1800" spc="-5" dirty="0">
                          <a:latin typeface="Calibri"/>
                          <a:cs typeface="Calibri"/>
                        </a:rPr>
                        <a:t>L1:</a:t>
                      </a:r>
                      <a:r>
                        <a:rPr sz="1800" spc="-10" dirty="0">
                          <a:latin typeface="Calibri"/>
                          <a:cs typeface="Calibri"/>
                        </a:rPr>
                        <a:t> </a:t>
                      </a:r>
                      <a:r>
                        <a:rPr sz="1800" dirty="0">
                          <a:latin typeface="Calibri"/>
                          <a:cs typeface="Calibri"/>
                        </a:rPr>
                        <a:t>128</a:t>
                      </a:r>
                      <a:r>
                        <a:rPr sz="1800" spc="-20" dirty="0">
                          <a:latin typeface="Calibri"/>
                          <a:cs typeface="Calibri"/>
                        </a:rPr>
                        <a:t> </a:t>
                      </a:r>
                      <a:r>
                        <a:rPr sz="1800" dirty="0">
                          <a:latin typeface="Calibri"/>
                          <a:cs typeface="Calibri"/>
                        </a:rPr>
                        <a:t>/</a:t>
                      </a:r>
                      <a:r>
                        <a:rPr sz="1800" spc="-10" dirty="0">
                          <a:latin typeface="Calibri"/>
                          <a:cs typeface="Calibri"/>
                        </a:rPr>
                        <a:t> </a:t>
                      </a:r>
                      <a:r>
                        <a:rPr sz="1800" dirty="0">
                          <a:latin typeface="Calibri"/>
                          <a:cs typeface="Calibri"/>
                        </a:rPr>
                        <a:t>128</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10003"/>
                  </a:ext>
                </a:extLst>
              </a:tr>
              <a:tr h="640080">
                <a:tc>
                  <a:txBody>
                    <a:bodyPr/>
                    <a:lstStyle/>
                    <a:p>
                      <a:pPr algn="ctr">
                        <a:lnSpc>
                          <a:spcPct val="100000"/>
                        </a:lnSpc>
                        <a:spcBef>
                          <a:spcPts val="245"/>
                        </a:spcBef>
                      </a:pPr>
                      <a:r>
                        <a:rPr sz="1800" spc="-5" dirty="0">
                          <a:latin typeface="Calibri"/>
                          <a:cs typeface="Calibri"/>
                        </a:rPr>
                        <a:t>TLB</a:t>
                      </a:r>
                      <a:r>
                        <a:rPr sz="1800" spc="-35" dirty="0">
                          <a:latin typeface="Calibri"/>
                          <a:cs typeface="Calibri"/>
                        </a:rPr>
                        <a:t> </a:t>
                      </a:r>
                      <a:r>
                        <a:rPr sz="1800" dirty="0">
                          <a:latin typeface="Calibri"/>
                          <a:cs typeface="Calibri"/>
                        </a:rPr>
                        <a:t>Mapping</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335915" marR="328295" indent="205740">
                        <a:lnSpc>
                          <a:spcPct val="100000"/>
                        </a:lnSpc>
                        <a:spcBef>
                          <a:spcPts val="245"/>
                        </a:spcBef>
                      </a:pPr>
                      <a:r>
                        <a:rPr sz="1800" spc="-5" dirty="0">
                          <a:latin typeface="Calibri"/>
                          <a:cs typeface="Calibri"/>
                        </a:rPr>
                        <a:t>L1: Fully </a:t>
                      </a:r>
                      <a:r>
                        <a:rPr sz="1800" dirty="0">
                          <a:latin typeface="Calibri"/>
                          <a:cs typeface="Calibri"/>
                        </a:rPr>
                        <a:t> </a:t>
                      </a:r>
                      <a:r>
                        <a:rPr sz="1800" spc="-5" dirty="0">
                          <a:latin typeface="Calibri"/>
                          <a:cs typeface="Calibri"/>
                        </a:rPr>
                        <a:t>L2:</a:t>
                      </a:r>
                      <a:r>
                        <a:rPr sz="1800" spc="-25" dirty="0">
                          <a:latin typeface="Calibri"/>
                          <a:cs typeface="Calibri"/>
                        </a:rPr>
                        <a:t> </a:t>
                      </a:r>
                      <a:r>
                        <a:rPr sz="1800" spc="-15" dirty="0">
                          <a:latin typeface="Calibri"/>
                          <a:cs typeface="Calibri"/>
                        </a:rPr>
                        <a:t>4-way</a:t>
                      </a:r>
                      <a:r>
                        <a:rPr sz="1800" spc="-40" dirty="0">
                          <a:latin typeface="Calibri"/>
                          <a:cs typeface="Calibri"/>
                        </a:rPr>
                        <a:t> </a:t>
                      </a:r>
                      <a:r>
                        <a:rPr sz="1800" spc="-5" dirty="0">
                          <a:latin typeface="Calibri"/>
                          <a:cs typeface="Calibri"/>
                        </a:rPr>
                        <a:t>SA</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403860" marR="393065" indent="208279">
                        <a:lnSpc>
                          <a:spcPct val="100000"/>
                        </a:lnSpc>
                        <a:spcBef>
                          <a:spcPts val="245"/>
                        </a:spcBef>
                      </a:pPr>
                      <a:r>
                        <a:rPr sz="1800" spc="-5" dirty="0">
                          <a:latin typeface="Calibri"/>
                          <a:cs typeface="Calibri"/>
                        </a:rPr>
                        <a:t>Fully </a:t>
                      </a:r>
                      <a:r>
                        <a:rPr sz="1800" dirty="0">
                          <a:latin typeface="Calibri"/>
                          <a:cs typeface="Calibri"/>
                        </a:rPr>
                        <a:t> </a:t>
                      </a:r>
                      <a:r>
                        <a:rPr sz="1800" spc="-5" dirty="0">
                          <a:latin typeface="Calibri"/>
                          <a:cs typeface="Calibri"/>
                        </a:rPr>
                        <a:t>(?</a:t>
                      </a:r>
                      <a:r>
                        <a:rPr sz="1800" spc="-60" dirty="0">
                          <a:latin typeface="Calibri"/>
                          <a:cs typeface="Calibri"/>
                        </a:rPr>
                        <a:t> </a:t>
                      </a:r>
                      <a:r>
                        <a:rPr sz="1800" spc="-15" dirty="0">
                          <a:latin typeface="Calibri"/>
                          <a:cs typeface="Calibri"/>
                        </a:rPr>
                        <a:t>4-way)</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495300" marR="487680" indent="62230">
                        <a:lnSpc>
                          <a:spcPct val="100000"/>
                        </a:lnSpc>
                        <a:spcBef>
                          <a:spcPts val="245"/>
                        </a:spcBef>
                      </a:pPr>
                      <a:r>
                        <a:rPr sz="1800" spc="-15" dirty="0">
                          <a:latin typeface="Calibri"/>
                          <a:cs typeface="Calibri"/>
                        </a:rPr>
                        <a:t>2-way </a:t>
                      </a:r>
                      <a:r>
                        <a:rPr sz="1800" spc="-5" dirty="0">
                          <a:latin typeface="Calibri"/>
                          <a:cs typeface="Calibri"/>
                        </a:rPr>
                        <a:t>set </a:t>
                      </a:r>
                      <a:r>
                        <a:rPr sz="1800" dirty="0">
                          <a:latin typeface="Calibri"/>
                          <a:cs typeface="Calibri"/>
                        </a:rPr>
                        <a:t> as</a:t>
                      </a:r>
                      <a:r>
                        <a:rPr sz="1800" spc="-5" dirty="0">
                          <a:latin typeface="Calibri"/>
                          <a:cs typeface="Calibri"/>
                        </a:rPr>
                        <a:t>soc</a:t>
                      </a:r>
                      <a:r>
                        <a:rPr sz="1800" spc="-10" dirty="0">
                          <a:latin typeface="Calibri"/>
                          <a:cs typeface="Calibri"/>
                        </a:rPr>
                        <a:t>i</a:t>
                      </a:r>
                      <a:r>
                        <a:rPr sz="1800" spc="-15" dirty="0">
                          <a:latin typeface="Calibri"/>
                          <a:cs typeface="Calibri"/>
                        </a:rPr>
                        <a:t>a</a:t>
                      </a:r>
                      <a:r>
                        <a:rPr sz="1800" dirty="0">
                          <a:latin typeface="Calibri"/>
                          <a:cs typeface="Calibri"/>
                        </a:rPr>
                        <a:t>t</a:t>
                      </a:r>
                      <a:r>
                        <a:rPr sz="1800" spc="-10" dirty="0">
                          <a:latin typeface="Calibri"/>
                          <a:cs typeface="Calibri"/>
                        </a:rPr>
                        <a:t>iv</a:t>
                      </a:r>
                      <a:r>
                        <a:rPr sz="1800" dirty="0">
                          <a:latin typeface="Calibri"/>
                          <a:cs typeface="Calibri"/>
                        </a:rPr>
                        <a:t>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extLst>
                  <a:ext uri="{0D108BD9-81ED-4DB2-BD59-A6C34878D82A}">
                    <a16:rowId xmlns:a16="http://schemas.microsoft.com/office/drawing/2014/main" val="10004"/>
                  </a:ext>
                </a:extLst>
              </a:tr>
              <a:tr h="370839">
                <a:tc>
                  <a:txBody>
                    <a:bodyPr/>
                    <a:lstStyle/>
                    <a:p>
                      <a:pPr algn="ctr">
                        <a:lnSpc>
                          <a:spcPct val="100000"/>
                        </a:lnSpc>
                        <a:spcBef>
                          <a:spcPts val="245"/>
                        </a:spcBef>
                      </a:pPr>
                      <a:r>
                        <a:rPr sz="1800" spc="-5" dirty="0">
                          <a:latin typeface="Calibri"/>
                          <a:cs typeface="Calibri"/>
                        </a:rPr>
                        <a:t>Min.</a:t>
                      </a:r>
                      <a:r>
                        <a:rPr sz="1800" spc="-15" dirty="0">
                          <a:latin typeface="Calibri"/>
                          <a:cs typeface="Calibri"/>
                        </a:rPr>
                        <a:t> Page</a:t>
                      </a:r>
                      <a:r>
                        <a:rPr sz="1800" spc="-30" dirty="0">
                          <a:latin typeface="Calibri"/>
                          <a:cs typeface="Calibri"/>
                        </a:rPr>
                        <a:t> </a:t>
                      </a:r>
                      <a:r>
                        <a:rPr sz="1800" spc="-15" dirty="0">
                          <a:latin typeface="Calibri"/>
                          <a:cs typeface="Calibri"/>
                        </a:rPr>
                        <a:t>Size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gn="ctr">
                        <a:lnSpc>
                          <a:spcPct val="100000"/>
                        </a:lnSpc>
                        <a:spcBef>
                          <a:spcPts val="245"/>
                        </a:spcBef>
                      </a:pPr>
                      <a:r>
                        <a:rPr sz="1800" dirty="0">
                          <a:latin typeface="Calibri"/>
                          <a:cs typeface="Calibri"/>
                        </a:rPr>
                        <a:t>4</a:t>
                      </a:r>
                      <a:r>
                        <a:rPr sz="1800" spc="-45" dirty="0">
                          <a:latin typeface="Calibri"/>
                          <a:cs typeface="Calibri"/>
                        </a:rPr>
                        <a:t> </a:t>
                      </a:r>
                      <a:r>
                        <a:rPr sz="1800" dirty="0">
                          <a:latin typeface="Calibri"/>
                          <a:cs typeface="Calibri"/>
                        </a:rPr>
                        <a:t>KB</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gn="ctr">
                        <a:lnSpc>
                          <a:spcPct val="100000"/>
                        </a:lnSpc>
                        <a:spcBef>
                          <a:spcPts val="245"/>
                        </a:spcBef>
                      </a:pPr>
                      <a:r>
                        <a:rPr sz="1800" dirty="0">
                          <a:latin typeface="Calibri"/>
                          <a:cs typeface="Calibri"/>
                        </a:rPr>
                        <a:t>4</a:t>
                      </a:r>
                      <a:r>
                        <a:rPr sz="1800" spc="-45" dirty="0">
                          <a:latin typeface="Calibri"/>
                          <a:cs typeface="Calibri"/>
                        </a:rPr>
                        <a:t> </a:t>
                      </a:r>
                      <a:r>
                        <a:rPr sz="1800" dirty="0">
                          <a:latin typeface="Calibri"/>
                          <a:cs typeface="Calibri"/>
                        </a:rPr>
                        <a:t>KB</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2540" algn="ctr">
                        <a:lnSpc>
                          <a:spcPct val="100000"/>
                        </a:lnSpc>
                        <a:spcBef>
                          <a:spcPts val="245"/>
                        </a:spcBef>
                      </a:pPr>
                      <a:r>
                        <a:rPr sz="1800" dirty="0">
                          <a:latin typeface="Calibri"/>
                          <a:cs typeface="Calibri"/>
                        </a:rPr>
                        <a:t>4</a:t>
                      </a:r>
                      <a:r>
                        <a:rPr sz="1800" spc="-45" dirty="0">
                          <a:latin typeface="Calibri"/>
                          <a:cs typeface="Calibri"/>
                        </a:rPr>
                        <a:t> </a:t>
                      </a:r>
                      <a:r>
                        <a:rPr sz="1800" dirty="0">
                          <a:latin typeface="Calibri"/>
                          <a:cs typeface="Calibri"/>
                        </a:rPr>
                        <a:t>KB</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10005"/>
                  </a:ext>
                </a:extLst>
              </a:tr>
            </a:tbl>
          </a:graphicData>
        </a:graphic>
      </p:graphicFrame>
      <p:sp>
        <p:nvSpPr>
          <p:cNvPr id="7" name="object 7"/>
          <p:cNvSpPr txBox="1"/>
          <p:nvPr/>
        </p:nvSpPr>
        <p:spPr>
          <a:xfrm>
            <a:off x="510540" y="4371409"/>
            <a:ext cx="7014209" cy="636270"/>
          </a:xfrm>
          <a:prstGeom prst="rect">
            <a:avLst/>
          </a:prstGeom>
        </p:spPr>
        <p:txBody>
          <a:bodyPr vert="horz" wrap="square" lIns="0" tIns="74295" rIns="0" bIns="0" rtlCol="0">
            <a:spAutoFit/>
          </a:bodyPr>
          <a:lstStyle/>
          <a:p>
            <a:pPr marL="38100">
              <a:lnSpc>
                <a:spcPct val="100000"/>
              </a:lnSpc>
              <a:spcBef>
                <a:spcPts val="585"/>
              </a:spcBef>
            </a:pPr>
            <a:r>
              <a:rPr sz="1600" spc="-5" dirty="0">
                <a:latin typeface="Arial"/>
                <a:cs typeface="Arial"/>
              </a:rPr>
              <a:t>Notes:</a:t>
            </a:r>
            <a:r>
              <a:rPr sz="1600" spc="10" dirty="0">
                <a:latin typeface="Arial"/>
                <a:cs typeface="Arial"/>
              </a:rPr>
              <a:t> </a:t>
            </a:r>
            <a:r>
              <a:rPr sz="1600" spc="-10" dirty="0">
                <a:latin typeface="Arial"/>
                <a:cs typeface="Arial"/>
              </a:rPr>
              <a:t>Large</a:t>
            </a:r>
            <a:r>
              <a:rPr sz="1600" spc="10" dirty="0">
                <a:latin typeface="Arial"/>
                <a:cs typeface="Arial"/>
              </a:rPr>
              <a:t> </a:t>
            </a:r>
            <a:r>
              <a:rPr sz="1600" spc="-70" dirty="0">
                <a:latin typeface="Arial"/>
                <a:cs typeface="Arial"/>
              </a:rPr>
              <a:t>VA’s</a:t>
            </a:r>
            <a:r>
              <a:rPr sz="1600" spc="-25" dirty="0">
                <a:latin typeface="Arial"/>
                <a:cs typeface="Arial"/>
              </a:rPr>
              <a:t> </a:t>
            </a:r>
            <a:r>
              <a:rPr sz="1600" spc="-5" dirty="0">
                <a:latin typeface="Arial"/>
                <a:cs typeface="Arial"/>
              </a:rPr>
              <a:t>include</a:t>
            </a:r>
            <a:r>
              <a:rPr sz="1600" spc="-110" dirty="0">
                <a:latin typeface="Arial"/>
                <a:cs typeface="Arial"/>
              </a:rPr>
              <a:t> </a:t>
            </a:r>
            <a:r>
              <a:rPr sz="1600" spc="-5" dirty="0">
                <a:latin typeface="Arial"/>
                <a:cs typeface="Arial"/>
              </a:rPr>
              <a:t>ASID (process</a:t>
            </a:r>
            <a:r>
              <a:rPr sz="1600" spc="15" dirty="0">
                <a:latin typeface="Arial"/>
                <a:cs typeface="Arial"/>
              </a:rPr>
              <a:t> </a:t>
            </a:r>
            <a:r>
              <a:rPr sz="1600" spc="-10" dirty="0">
                <a:latin typeface="Arial"/>
                <a:cs typeface="Arial"/>
              </a:rPr>
              <a:t>ID’s)</a:t>
            </a:r>
            <a:r>
              <a:rPr sz="1600" dirty="0">
                <a:latin typeface="Arial"/>
                <a:cs typeface="Arial"/>
              </a:rPr>
              <a:t> </a:t>
            </a:r>
            <a:r>
              <a:rPr sz="1600" spc="-5" dirty="0">
                <a:latin typeface="Arial"/>
                <a:cs typeface="Arial"/>
              </a:rPr>
              <a:t>and other</a:t>
            </a:r>
            <a:r>
              <a:rPr sz="1600" spc="15" dirty="0">
                <a:latin typeface="Arial"/>
                <a:cs typeface="Arial"/>
              </a:rPr>
              <a:t> </a:t>
            </a:r>
            <a:r>
              <a:rPr sz="1600" spc="-5" dirty="0">
                <a:latin typeface="Arial"/>
                <a:cs typeface="Arial"/>
              </a:rPr>
              <a:t>segment</a:t>
            </a:r>
            <a:r>
              <a:rPr sz="1600" spc="10" dirty="0">
                <a:latin typeface="Arial"/>
                <a:cs typeface="Arial"/>
              </a:rPr>
              <a:t> </a:t>
            </a:r>
            <a:r>
              <a:rPr sz="1600" spc="-5" dirty="0">
                <a:latin typeface="Arial"/>
                <a:cs typeface="Arial"/>
              </a:rPr>
              <a:t>information</a:t>
            </a:r>
            <a:endParaRPr sz="1600">
              <a:latin typeface="Arial"/>
              <a:cs typeface="Arial"/>
            </a:endParaRPr>
          </a:p>
          <a:p>
            <a:pPr marL="38100">
              <a:lnSpc>
                <a:spcPct val="100000"/>
              </a:lnSpc>
              <a:spcBef>
                <a:spcPts val="484"/>
              </a:spcBef>
            </a:pPr>
            <a:r>
              <a:rPr sz="1600" spc="-5" dirty="0">
                <a:latin typeface="Arial"/>
                <a:cs typeface="Arial"/>
              </a:rPr>
              <a:t>Sources:</a:t>
            </a:r>
            <a:r>
              <a:rPr sz="1600" spc="450" dirty="0">
                <a:latin typeface="Arial"/>
                <a:cs typeface="Arial"/>
              </a:rPr>
              <a:t> </a:t>
            </a:r>
            <a:r>
              <a:rPr sz="1600" spc="-55" dirty="0">
                <a:latin typeface="Arial"/>
                <a:cs typeface="Arial"/>
              </a:rPr>
              <a:t>H&amp;P,</a:t>
            </a:r>
            <a:r>
              <a:rPr sz="1600" spc="-5" dirty="0">
                <a:latin typeface="Arial"/>
                <a:cs typeface="Arial"/>
              </a:rPr>
              <a:t> “CO&amp;D”,</a:t>
            </a:r>
            <a:r>
              <a:rPr sz="1600" spc="30" dirty="0">
                <a:latin typeface="Arial"/>
                <a:cs typeface="Arial"/>
              </a:rPr>
              <a:t> </a:t>
            </a:r>
            <a:r>
              <a:rPr sz="1600" spc="5" dirty="0">
                <a:latin typeface="Arial"/>
                <a:cs typeface="Arial"/>
              </a:rPr>
              <a:t>3</a:t>
            </a:r>
            <a:r>
              <a:rPr sz="1575" spc="7" baseline="26455" dirty="0">
                <a:latin typeface="Arial"/>
                <a:cs typeface="Arial"/>
              </a:rPr>
              <a:t>rd</a:t>
            </a:r>
            <a:r>
              <a:rPr sz="1575" spc="195" baseline="26455" dirty="0">
                <a:latin typeface="Arial"/>
                <a:cs typeface="Arial"/>
              </a:rPr>
              <a:t> </a:t>
            </a:r>
            <a:r>
              <a:rPr sz="1600" spc="-5" dirty="0">
                <a:latin typeface="Arial"/>
                <a:cs typeface="Arial"/>
              </a:rPr>
              <a:t>ed.,</a:t>
            </a:r>
            <a:r>
              <a:rPr sz="1600" spc="15" dirty="0">
                <a:latin typeface="Arial"/>
                <a:cs typeface="Arial"/>
              </a:rPr>
              <a:t> </a:t>
            </a:r>
            <a:r>
              <a:rPr sz="1600" spc="-5" dirty="0">
                <a:latin typeface="Arial"/>
                <a:cs typeface="Arial"/>
              </a:rPr>
              <a:t>Freescale.com,</a:t>
            </a:r>
            <a:endParaRPr sz="1600">
              <a:latin typeface="Arial"/>
              <a:cs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403853" y="461899"/>
            <a:ext cx="2334895" cy="567463"/>
          </a:xfrm>
          <a:prstGeom prst="rect">
            <a:avLst/>
          </a:prstGeom>
        </p:spPr>
        <p:txBody>
          <a:bodyPr vert="horz" wrap="square" lIns="0" tIns="13335" rIns="0" bIns="0" rtlCol="0">
            <a:spAutoFit/>
          </a:bodyPr>
          <a:lstStyle/>
          <a:p>
            <a:pPr marL="12700">
              <a:spcBef>
                <a:spcPts val="95"/>
              </a:spcBef>
            </a:pPr>
            <a:r>
              <a:rPr sz="3600" b="1" dirty="0">
                <a:solidFill>
                  <a:srgbClr val="C00000"/>
                </a:solidFill>
                <a:latin typeface="+mn-lt"/>
                <a:ea typeface="+mn-ea"/>
                <a:cs typeface="+mn-cs"/>
              </a:rPr>
              <a:t>TLB Issues</a:t>
            </a:r>
          </a:p>
        </p:txBody>
      </p:sp>
      <p:sp>
        <p:nvSpPr>
          <p:cNvPr id="6" name="object 6"/>
          <p:cNvSpPr txBox="1"/>
          <p:nvPr/>
        </p:nvSpPr>
        <p:spPr>
          <a:xfrm>
            <a:off x="535940" y="1613357"/>
            <a:ext cx="8113395" cy="2717539"/>
          </a:xfrm>
          <a:prstGeom prst="rect">
            <a:avLst/>
          </a:prstGeom>
        </p:spPr>
        <p:txBody>
          <a:bodyPr vert="horz" wrap="square" lIns="0" tIns="12700" rIns="0" bIns="0" rtlCol="0">
            <a:spAutoFit/>
          </a:bodyPr>
          <a:lstStyle/>
          <a:p>
            <a:pPr marL="342900" indent="-342900">
              <a:lnSpc>
                <a:spcPct val="150000"/>
              </a:lnSpc>
              <a:spcBef>
                <a:spcPts val="100"/>
              </a:spcBef>
              <a:buFont typeface="Arial"/>
              <a:buChar char="•"/>
              <a:tabLst>
                <a:tab pos="342900" algn="l"/>
                <a:tab pos="356235" algn="l"/>
              </a:tabLst>
            </a:pPr>
            <a:r>
              <a:rPr lang="zh-CN" altLang="en-US" sz="2400" spc="-5" dirty="0">
                <a:latin typeface="微软雅黑" panose="020B0503020204020204" pitchFamily="34" charset="-122"/>
                <a:ea typeface="微软雅黑" panose="020B0503020204020204" pitchFamily="34" charset="-122"/>
                <a:cs typeface="Calibri"/>
              </a:rPr>
              <a:t>由于快表的高的关联度，以及有限的工作集页（通常），我们可以获得非常高的</a:t>
            </a:r>
            <a:r>
              <a:rPr lang="en-US" altLang="zh-CN" sz="2400" spc="-5" dirty="0">
                <a:latin typeface="微软雅黑" panose="020B0503020204020204" pitchFamily="34" charset="-122"/>
                <a:ea typeface="微软雅黑" panose="020B0503020204020204" pitchFamily="34" charset="-122"/>
                <a:cs typeface="Calibri"/>
              </a:rPr>
              <a:t>TLB</a:t>
            </a:r>
            <a:r>
              <a:rPr lang="zh-CN" altLang="en-US" sz="2400" spc="-5" dirty="0">
                <a:latin typeface="微软雅黑" panose="020B0503020204020204" pitchFamily="34" charset="-122"/>
                <a:ea typeface="微软雅黑" panose="020B0503020204020204" pitchFamily="34" charset="-122"/>
                <a:cs typeface="Calibri"/>
              </a:rPr>
              <a:t>命中率，操作系统可设置可变页面大小，以允许不同的工作集大小。</a:t>
            </a:r>
            <a:endParaRPr lang="en-US" altLang="zh-CN" sz="2400" spc="-5" dirty="0">
              <a:latin typeface="微软雅黑" panose="020B0503020204020204" pitchFamily="34" charset="-122"/>
              <a:ea typeface="微软雅黑" panose="020B0503020204020204" pitchFamily="34" charset="-122"/>
              <a:cs typeface="Calibri"/>
            </a:endParaRPr>
          </a:p>
          <a:p>
            <a:pPr marL="342900" indent="-342900">
              <a:lnSpc>
                <a:spcPct val="150000"/>
              </a:lnSpc>
              <a:spcBef>
                <a:spcPts val="100"/>
              </a:spcBef>
              <a:buFont typeface="Arial"/>
              <a:buChar char="•"/>
              <a:tabLst>
                <a:tab pos="342900" algn="l"/>
                <a:tab pos="356235" algn="l"/>
              </a:tabLst>
            </a:pPr>
            <a:r>
              <a:rPr lang="zh-CN" altLang="en-US" sz="2400" spc="-5" dirty="0">
                <a:latin typeface="微软雅黑" panose="020B0503020204020204" pitchFamily="34" charset="-122"/>
                <a:ea typeface="微软雅黑" panose="020B0503020204020204" pitchFamily="34" charset="-122"/>
                <a:cs typeface="Calibri"/>
              </a:rPr>
              <a:t>示例：</a:t>
            </a:r>
            <a:r>
              <a:rPr lang="en-US" altLang="zh-CN" sz="2400" spc="-5" dirty="0">
                <a:latin typeface="微软雅黑" panose="020B0503020204020204" pitchFamily="34" charset="-122"/>
                <a:ea typeface="微软雅黑" panose="020B0503020204020204" pitchFamily="34" charset="-122"/>
                <a:cs typeface="Calibri"/>
              </a:rPr>
              <a:t>64</a:t>
            </a:r>
            <a:r>
              <a:rPr lang="zh-CN" altLang="en-US" sz="2400" spc="-5" dirty="0">
                <a:latin typeface="微软雅黑" panose="020B0503020204020204" pitchFamily="34" charset="-122"/>
                <a:ea typeface="微软雅黑" panose="020B0503020204020204" pitchFamily="34" charset="-122"/>
                <a:cs typeface="Calibri"/>
              </a:rPr>
              <a:t>个</a:t>
            </a:r>
            <a:r>
              <a:rPr lang="en-US" altLang="zh-CN" sz="2400" spc="-5" dirty="0">
                <a:latin typeface="微软雅黑" panose="020B0503020204020204" pitchFamily="34" charset="-122"/>
                <a:ea typeface="微软雅黑" panose="020B0503020204020204" pitchFamily="34" charset="-122"/>
                <a:cs typeface="Calibri"/>
              </a:rPr>
              <a:t>TLB</a:t>
            </a:r>
            <a:r>
              <a:rPr lang="zh-CN" altLang="en-US" sz="2400" spc="-5" dirty="0">
                <a:latin typeface="微软雅黑" panose="020B0503020204020204" pitchFamily="34" charset="-122"/>
                <a:ea typeface="微软雅黑" panose="020B0503020204020204" pitchFamily="34" charset="-122"/>
                <a:cs typeface="Calibri"/>
              </a:rPr>
              <a:t>条目和</a:t>
            </a:r>
            <a:r>
              <a:rPr lang="en-US" altLang="zh-CN" sz="2400" spc="-5" dirty="0">
                <a:latin typeface="微软雅黑" panose="020B0503020204020204" pitchFamily="34" charset="-122"/>
                <a:ea typeface="微软雅黑" panose="020B0503020204020204" pitchFamily="34" charset="-122"/>
                <a:cs typeface="Calibri"/>
              </a:rPr>
              <a:t>4 KB</a:t>
            </a:r>
            <a:r>
              <a:rPr lang="zh-CN" altLang="en-US" sz="2400" spc="-5" dirty="0">
                <a:latin typeface="微软雅黑" panose="020B0503020204020204" pitchFamily="34" charset="-122"/>
                <a:ea typeface="微软雅黑" panose="020B0503020204020204" pitchFamily="34" charset="-122"/>
                <a:cs typeface="Calibri"/>
              </a:rPr>
              <a:t>页面</a:t>
            </a:r>
            <a:r>
              <a:rPr lang="en-US" altLang="zh-CN" sz="2400" spc="-5" dirty="0">
                <a:latin typeface="微软雅黑" panose="020B0503020204020204" pitchFamily="34" charset="-122"/>
                <a:ea typeface="微软雅黑" panose="020B0503020204020204" pitchFamily="34" charset="-122"/>
                <a:cs typeface="Calibri"/>
              </a:rPr>
              <a:t>=256KB</a:t>
            </a:r>
          </a:p>
          <a:p>
            <a:pPr marL="342900" indent="-342900">
              <a:lnSpc>
                <a:spcPct val="150000"/>
              </a:lnSpc>
              <a:spcBef>
                <a:spcPts val="100"/>
              </a:spcBef>
              <a:buFont typeface="Arial"/>
              <a:buChar char="•"/>
              <a:tabLst>
                <a:tab pos="342900" algn="l"/>
                <a:tab pos="356235" algn="l"/>
              </a:tabLst>
            </a:pPr>
            <a:r>
              <a:rPr lang="zh-CN" altLang="en-US" sz="2400" spc="-5" dirty="0">
                <a:latin typeface="微软雅黑" panose="020B0503020204020204" pitchFamily="34" charset="-122"/>
                <a:ea typeface="微软雅黑" panose="020B0503020204020204" pitchFamily="34" charset="-122"/>
                <a:cs typeface="Calibri"/>
              </a:rPr>
              <a:t>通常，将指令和数据地址的</a:t>
            </a:r>
            <a:r>
              <a:rPr lang="en-US" altLang="zh-CN" sz="2400" spc="-5" dirty="0">
                <a:latin typeface="微软雅黑" panose="020B0503020204020204" pitchFamily="34" charset="-122"/>
                <a:ea typeface="微软雅黑" panose="020B0503020204020204" pitchFamily="34" charset="-122"/>
                <a:cs typeface="Calibri"/>
              </a:rPr>
              <a:t>TLB</a:t>
            </a:r>
            <a:r>
              <a:rPr lang="zh-CN" altLang="en-US" sz="2400" spc="-5" dirty="0">
                <a:latin typeface="微软雅黑" panose="020B0503020204020204" pitchFamily="34" charset="-122"/>
                <a:ea typeface="微软雅黑" panose="020B0503020204020204" pitchFamily="34" charset="-122"/>
                <a:cs typeface="Calibri"/>
              </a:rPr>
              <a:t>分开转换</a:t>
            </a:r>
            <a:endParaRPr sz="2400" dirty="0">
              <a:latin typeface="微软雅黑" panose="020B0503020204020204" pitchFamily="34" charset="-122"/>
              <a:ea typeface="微软雅黑" panose="020B0503020204020204" pitchFamily="34" charset="-122"/>
              <a:cs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641854" y="461899"/>
            <a:ext cx="3855720" cy="567463"/>
          </a:xfrm>
          <a:prstGeom prst="rect">
            <a:avLst/>
          </a:prstGeom>
        </p:spPr>
        <p:txBody>
          <a:bodyPr vert="horz" wrap="square" lIns="0" tIns="13335" rIns="0" bIns="0" rtlCol="0">
            <a:spAutoFit/>
          </a:bodyPr>
          <a:lstStyle/>
          <a:p>
            <a:pPr marL="12700">
              <a:lnSpc>
                <a:spcPct val="100000"/>
              </a:lnSpc>
              <a:spcBef>
                <a:spcPts val="95"/>
              </a:spcBef>
            </a:pPr>
            <a:r>
              <a:rPr sz="3600" b="1" dirty="0">
                <a:solidFill>
                  <a:srgbClr val="C00000"/>
                </a:solidFill>
                <a:latin typeface="+mn-lt"/>
                <a:ea typeface="+mn-ea"/>
                <a:cs typeface="+mn-cs"/>
              </a:rPr>
              <a:t>TLB Miss Process</a:t>
            </a:r>
          </a:p>
        </p:txBody>
      </p:sp>
      <p:sp>
        <p:nvSpPr>
          <p:cNvPr id="6" name="object 6"/>
          <p:cNvSpPr txBox="1"/>
          <p:nvPr/>
        </p:nvSpPr>
        <p:spPr>
          <a:xfrm>
            <a:off x="535940" y="1617929"/>
            <a:ext cx="7844155" cy="4434547"/>
          </a:xfrm>
          <a:prstGeom prst="rect">
            <a:avLst/>
          </a:prstGeom>
        </p:spPr>
        <p:txBody>
          <a:bodyPr vert="horz" wrap="square" lIns="0" tIns="12700" rIns="0" bIns="0" rtlCol="0">
            <a:spAutoFit/>
          </a:bodyPr>
          <a:lstStyle/>
          <a:p>
            <a:pPr marL="12065">
              <a:lnSpc>
                <a:spcPct val="100000"/>
              </a:lnSpc>
              <a:spcBef>
                <a:spcPts val="100"/>
              </a:spcBef>
              <a:tabLst>
                <a:tab pos="355600" algn="l"/>
                <a:tab pos="356235" algn="l"/>
              </a:tabLst>
            </a:pPr>
            <a:r>
              <a:rPr lang="zh-CN" altLang="en-US" spc="-5" dirty="0">
                <a:latin typeface="微软雅黑" panose="020B0503020204020204" pitchFamily="34" charset="-122"/>
                <a:ea typeface="微软雅黑" panose="020B0503020204020204" pitchFamily="34" charset="-122"/>
                <a:cs typeface="Calibri"/>
              </a:rPr>
              <a:t>选择一</a:t>
            </a:r>
            <a:endParaRPr lang="en-US" altLang="zh-CN" spc="-5" dirty="0">
              <a:latin typeface="微软雅黑" panose="020B0503020204020204" pitchFamily="34" charset="-122"/>
              <a:ea typeface="微软雅黑" panose="020B0503020204020204" pitchFamily="34" charset="-122"/>
              <a:cs typeface="Calibri"/>
            </a:endParaRPr>
          </a:p>
          <a:p>
            <a:pPr marL="355600" indent="-343535">
              <a:lnSpc>
                <a:spcPct val="100000"/>
              </a:lnSpc>
              <a:spcBef>
                <a:spcPts val="100"/>
              </a:spcBef>
              <a:buFont typeface="Arial"/>
              <a:buChar char="•"/>
              <a:tabLst>
                <a:tab pos="355600" algn="l"/>
                <a:tab pos="356235" algn="l"/>
              </a:tabLst>
            </a:pPr>
            <a:r>
              <a:rPr lang="zh-CN" altLang="en-US" spc="-5" dirty="0">
                <a:latin typeface="微软雅黑" panose="020B0503020204020204" pitchFamily="34" charset="-122"/>
                <a:ea typeface="微软雅黑" panose="020B0503020204020204" pitchFamily="34" charset="-122"/>
                <a:cs typeface="Calibri"/>
              </a:rPr>
              <a:t>一旦快表缺失</a:t>
            </a:r>
            <a:r>
              <a:rPr sz="1800" spc="5" dirty="0">
                <a:latin typeface="微软雅黑" panose="020B0503020204020204" pitchFamily="34" charset="-122"/>
                <a:ea typeface="微软雅黑" panose="020B0503020204020204" pitchFamily="34" charset="-122"/>
                <a:cs typeface="Calibri"/>
              </a:rPr>
              <a:t> </a:t>
            </a:r>
            <a:r>
              <a:rPr sz="1800" spc="-5" dirty="0">
                <a:latin typeface="微软雅黑" panose="020B0503020204020204" pitchFamily="34" charset="-122"/>
                <a:ea typeface="微软雅黑" panose="020B0503020204020204" pitchFamily="34" charset="-122"/>
                <a:cs typeface="Calibri"/>
              </a:rPr>
              <a:t>TLB</a:t>
            </a:r>
            <a:r>
              <a:rPr sz="1800" dirty="0">
                <a:latin typeface="微软雅黑" panose="020B0503020204020204" pitchFamily="34" charset="-122"/>
                <a:ea typeface="微软雅黑" panose="020B0503020204020204" pitchFamily="34" charset="-122"/>
                <a:cs typeface="Calibri"/>
              </a:rPr>
              <a:t> miss, </a:t>
            </a:r>
            <a:r>
              <a:rPr lang="zh-CN" altLang="en-US" sz="1800" dirty="0">
                <a:latin typeface="微软雅黑" panose="020B0503020204020204" pitchFamily="34" charset="-122"/>
                <a:ea typeface="微软雅黑" panose="020B0503020204020204" pitchFamily="34" charset="-122"/>
                <a:cs typeface="Calibri"/>
              </a:rPr>
              <a:t>内存管理单元</a:t>
            </a:r>
            <a:r>
              <a:rPr lang="en-US" altLang="zh-CN" spc="-5" dirty="0">
                <a:latin typeface="微软雅黑" panose="020B0503020204020204" pitchFamily="34" charset="-122"/>
                <a:ea typeface="微软雅黑" panose="020B0503020204020204" pitchFamily="34" charset="-122"/>
                <a:cs typeface="Calibri"/>
              </a:rPr>
              <a:t>MMU</a:t>
            </a:r>
            <a:r>
              <a:rPr lang="zh-CN" altLang="en-US" sz="1800" dirty="0">
                <a:latin typeface="微软雅黑" panose="020B0503020204020204" pitchFamily="34" charset="-122"/>
                <a:ea typeface="微软雅黑" panose="020B0503020204020204" pitchFamily="34" charset="-122"/>
                <a:cs typeface="Calibri"/>
              </a:rPr>
              <a:t>硬件与操作系统进行处理</a:t>
            </a:r>
            <a:endParaRPr sz="1800" dirty="0">
              <a:latin typeface="微软雅黑" panose="020B0503020204020204" pitchFamily="34" charset="-122"/>
              <a:ea typeface="微软雅黑" panose="020B0503020204020204" pitchFamily="34" charset="-122"/>
              <a:cs typeface="Calibri"/>
            </a:endParaRPr>
          </a:p>
          <a:p>
            <a:pPr marL="756285" lvl="1" indent="-287020">
              <a:lnSpc>
                <a:spcPct val="100000"/>
              </a:lnSpc>
              <a:spcBef>
                <a:spcPts val="405"/>
              </a:spcBef>
              <a:buFont typeface="Arial"/>
              <a:buChar char="–"/>
              <a:tabLst>
                <a:tab pos="756285" algn="l"/>
                <a:tab pos="756920" algn="l"/>
              </a:tabLst>
            </a:pPr>
            <a:r>
              <a:rPr sz="1600" spc="-5" dirty="0">
                <a:latin typeface="微软雅黑" panose="020B0503020204020204" pitchFamily="34" charset="-122"/>
                <a:ea typeface="微软雅黑" panose="020B0503020204020204" pitchFamily="34" charset="-122"/>
                <a:cs typeface="Calibri"/>
              </a:rPr>
              <a:t>MMU</a:t>
            </a:r>
            <a:r>
              <a:rPr sz="1600" dirty="0">
                <a:latin typeface="微软雅黑" panose="020B0503020204020204" pitchFamily="34" charset="-122"/>
                <a:ea typeface="微软雅黑" panose="020B0503020204020204" pitchFamily="34" charset="-122"/>
                <a:cs typeface="Calibri"/>
              </a:rPr>
              <a:t> </a:t>
            </a:r>
            <a:r>
              <a:rPr lang="zh-CN" altLang="en-US" sz="1600" dirty="0">
                <a:latin typeface="微软雅黑" panose="020B0503020204020204" pitchFamily="34" charset="-122"/>
                <a:ea typeface="微软雅黑" panose="020B0503020204020204" pitchFamily="34" charset="-122"/>
                <a:cs typeface="Calibri"/>
              </a:rPr>
              <a:t>可以查快表或页表（如果需要）</a:t>
            </a:r>
            <a:endParaRPr sz="1600" dirty="0">
              <a:latin typeface="微软雅黑" panose="020B0503020204020204" pitchFamily="34" charset="-122"/>
              <a:ea typeface="微软雅黑" panose="020B0503020204020204" pitchFamily="34" charset="-122"/>
              <a:cs typeface="Calibri"/>
            </a:endParaRPr>
          </a:p>
          <a:p>
            <a:pPr marL="756285" lvl="1" indent="-287020">
              <a:lnSpc>
                <a:spcPct val="100000"/>
              </a:lnSpc>
              <a:spcBef>
                <a:spcPts val="385"/>
              </a:spcBef>
              <a:buFont typeface="Arial"/>
              <a:buChar char="–"/>
              <a:tabLst>
                <a:tab pos="756285" algn="l"/>
                <a:tab pos="756920" algn="l"/>
              </a:tabLst>
            </a:pPr>
            <a:r>
              <a:rPr lang="zh-CN" altLang="en-US" sz="1600" spc="-5" dirty="0">
                <a:latin typeface="微软雅黑" panose="020B0503020204020204" pitchFamily="34" charset="-122"/>
                <a:ea typeface="微软雅黑" panose="020B0503020204020204" pitchFamily="34" charset="-122"/>
                <a:cs typeface="Calibri"/>
              </a:rPr>
              <a:t>如果页缺失</a:t>
            </a:r>
            <a:r>
              <a:rPr sz="1600" spc="-15" dirty="0">
                <a:latin typeface="微软雅黑" panose="020B0503020204020204" pitchFamily="34" charset="-122"/>
                <a:ea typeface="微软雅黑" panose="020B0503020204020204" pitchFamily="34" charset="-122"/>
                <a:cs typeface="Calibri"/>
              </a:rPr>
              <a:t>,</a:t>
            </a:r>
            <a:r>
              <a:rPr sz="1600" spc="30" dirty="0">
                <a:latin typeface="微软雅黑" panose="020B0503020204020204" pitchFamily="34" charset="-122"/>
                <a:ea typeface="微软雅黑" panose="020B0503020204020204" pitchFamily="34" charset="-122"/>
                <a:cs typeface="Calibri"/>
              </a:rPr>
              <a:t> </a:t>
            </a:r>
            <a:r>
              <a:rPr lang="zh-CN" altLang="en-US" sz="1600" spc="30" dirty="0">
                <a:latin typeface="微软雅黑" panose="020B0503020204020204" pitchFamily="34" charset="-122"/>
                <a:ea typeface="微软雅黑" panose="020B0503020204020204" pitchFamily="34" charset="-122"/>
                <a:cs typeface="Calibri"/>
              </a:rPr>
              <a:t>由操作系统接管，进行页交换操作</a:t>
            </a:r>
            <a:endParaRPr lang="en-US" sz="1600" dirty="0">
              <a:latin typeface="微软雅黑" panose="020B0503020204020204" pitchFamily="34" charset="-122"/>
              <a:ea typeface="微软雅黑" panose="020B0503020204020204" pitchFamily="34" charset="-122"/>
              <a:cs typeface="Calibri"/>
            </a:endParaRPr>
          </a:p>
          <a:p>
            <a:pPr marL="12065">
              <a:lnSpc>
                <a:spcPct val="100000"/>
              </a:lnSpc>
              <a:spcBef>
                <a:spcPts val="409"/>
              </a:spcBef>
              <a:tabLst>
                <a:tab pos="355600" algn="l"/>
                <a:tab pos="356235" algn="l"/>
              </a:tabLst>
            </a:pPr>
            <a:r>
              <a:rPr lang="zh-CN" altLang="en-US" spc="-10" dirty="0">
                <a:latin typeface="微软雅黑" panose="020B0503020204020204" pitchFamily="34" charset="-122"/>
                <a:ea typeface="微软雅黑" panose="020B0503020204020204" pitchFamily="34" charset="-122"/>
                <a:cs typeface="Calibri"/>
              </a:rPr>
              <a:t>选择二</a:t>
            </a:r>
            <a:endParaRPr lang="en-US" sz="1800" dirty="0">
              <a:latin typeface="微软雅黑" panose="020B0503020204020204" pitchFamily="34" charset="-122"/>
              <a:ea typeface="微软雅黑" panose="020B0503020204020204" pitchFamily="34" charset="-122"/>
              <a:cs typeface="Calibri"/>
            </a:endParaRPr>
          </a:p>
          <a:p>
            <a:pPr marL="756285" lvl="1" indent="-287020">
              <a:lnSpc>
                <a:spcPct val="100000"/>
              </a:lnSpc>
              <a:spcBef>
                <a:spcPts val="405"/>
              </a:spcBef>
              <a:buFont typeface="Arial"/>
              <a:buChar char="–"/>
              <a:tabLst>
                <a:tab pos="756285" algn="l"/>
                <a:tab pos="756920" algn="l"/>
              </a:tabLst>
            </a:pPr>
            <a:r>
              <a:rPr sz="1600" spc="-5" dirty="0">
                <a:latin typeface="微软雅黑" panose="020B0503020204020204" pitchFamily="34" charset="-122"/>
                <a:ea typeface="微软雅黑" panose="020B0503020204020204" pitchFamily="34" charset="-122"/>
                <a:cs typeface="Calibri"/>
              </a:rPr>
              <a:t>MMU</a:t>
            </a:r>
            <a:r>
              <a:rPr sz="1600" spc="-15" dirty="0">
                <a:latin typeface="微软雅黑" panose="020B0503020204020204" pitchFamily="34" charset="-122"/>
                <a:ea typeface="微软雅黑" panose="020B0503020204020204" pitchFamily="34" charset="-122"/>
                <a:cs typeface="Calibri"/>
              </a:rPr>
              <a:t> </a:t>
            </a:r>
            <a:r>
              <a:rPr lang="zh-CN" altLang="en-US" sz="1600" spc="-15" dirty="0">
                <a:latin typeface="微软雅黑" panose="020B0503020204020204" pitchFamily="34" charset="-122"/>
                <a:ea typeface="微软雅黑" panose="020B0503020204020204" pitchFamily="34" charset="-122"/>
                <a:cs typeface="Calibri"/>
              </a:rPr>
              <a:t>进行快表查找</a:t>
            </a:r>
            <a:endParaRPr sz="1600" dirty="0">
              <a:latin typeface="微软雅黑" panose="020B0503020204020204" pitchFamily="34" charset="-122"/>
              <a:ea typeface="微软雅黑" panose="020B0503020204020204" pitchFamily="34" charset="-122"/>
              <a:cs typeface="Calibri"/>
            </a:endParaRPr>
          </a:p>
          <a:p>
            <a:pPr marL="756285" lvl="1" indent="-287020">
              <a:lnSpc>
                <a:spcPct val="100000"/>
              </a:lnSpc>
              <a:spcBef>
                <a:spcPts val="385"/>
              </a:spcBef>
              <a:buFont typeface="Arial"/>
              <a:buChar char="–"/>
              <a:tabLst>
                <a:tab pos="756285" algn="l"/>
                <a:tab pos="756920" algn="l"/>
              </a:tabLst>
            </a:pPr>
            <a:r>
              <a:rPr lang="zh-CN" altLang="en-US" sz="1600" spc="-5" dirty="0">
                <a:latin typeface="微软雅黑" panose="020B0503020204020204" pitchFamily="34" charset="-122"/>
                <a:ea typeface="微软雅黑" panose="020B0503020204020204" pitchFamily="34" charset="-122"/>
                <a:cs typeface="Calibri"/>
              </a:rPr>
              <a:t>如果快表缺失 </a:t>
            </a:r>
            <a:r>
              <a:rPr sz="1600" spc="-10" dirty="0">
                <a:latin typeface="微软雅黑" panose="020B0503020204020204" pitchFamily="34" charset="-122"/>
                <a:ea typeface="微软雅黑" panose="020B0503020204020204" pitchFamily="34" charset="-122"/>
                <a:cs typeface="Calibri"/>
              </a:rPr>
              <a:t>TLB</a:t>
            </a:r>
            <a:r>
              <a:rPr sz="1600" spc="10" dirty="0">
                <a:latin typeface="微软雅黑" panose="020B0503020204020204" pitchFamily="34" charset="-122"/>
                <a:ea typeface="微软雅黑" panose="020B0503020204020204" pitchFamily="34" charset="-122"/>
                <a:cs typeface="Calibri"/>
              </a:rPr>
              <a:t> </a:t>
            </a:r>
            <a:r>
              <a:rPr sz="1600" spc="-5" dirty="0">
                <a:latin typeface="微软雅黑" panose="020B0503020204020204" pitchFamily="34" charset="-122"/>
                <a:ea typeface="微软雅黑" panose="020B0503020204020204" pitchFamily="34" charset="-122"/>
                <a:cs typeface="Calibri"/>
              </a:rPr>
              <a:t>miss,</a:t>
            </a:r>
            <a:r>
              <a:rPr sz="1600" spc="5" dirty="0">
                <a:latin typeface="微软雅黑" panose="020B0503020204020204" pitchFamily="34" charset="-122"/>
                <a:ea typeface="微软雅黑" panose="020B0503020204020204" pitchFamily="34" charset="-122"/>
                <a:cs typeface="Calibri"/>
              </a:rPr>
              <a:t> </a:t>
            </a:r>
            <a:r>
              <a:rPr lang="zh-CN" altLang="en-US" sz="1600" spc="5" dirty="0">
                <a:latin typeface="微软雅黑" panose="020B0503020204020204" pitchFamily="34" charset="-122"/>
                <a:ea typeface="微软雅黑" panose="020B0503020204020204" pitchFamily="34" charset="-122"/>
                <a:cs typeface="Calibri"/>
              </a:rPr>
              <a:t>操作系统完成页表查找以及页面交换</a:t>
            </a:r>
            <a:endParaRPr sz="1600" dirty="0">
              <a:latin typeface="微软雅黑" panose="020B0503020204020204" pitchFamily="34" charset="-122"/>
              <a:ea typeface="微软雅黑" panose="020B0503020204020204" pitchFamily="34" charset="-122"/>
              <a:cs typeface="Calibri"/>
            </a:endParaRPr>
          </a:p>
          <a:p>
            <a:pPr marL="355600" indent="-343535">
              <a:lnSpc>
                <a:spcPct val="100000"/>
              </a:lnSpc>
              <a:spcBef>
                <a:spcPts val="414"/>
              </a:spcBef>
              <a:buFont typeface="Arial"/>
              <a:buChar char="•"/>
              <a:tabLst>
                <a:tab pos="355600" algn="l"/>
                <a:tab pos="356235" algn="l"/>
              </a:tabLst>
            </a:pPr>
            <a:r>
              <a:rPr lang="zh-CN" altLang="en-US" sz="1800" spc="-10" dirty="0">
                <a:latin typeface="微软雅黑" panose="020B0503020204020204" pitchFamily="34" charset="-122"/>
                <a:ea typeface="微软雅黑" panose="020B0503020204020204" pitchFamily="34" charset="-122"/>
                <a:cs typeface="Calibri"/>
              </a:rPr>
              <a:t>当需要从内存去除页时</a:t>
            </a:r>
            <a:endParaRPr sz="1800" dirty="0">
              <a:latin typeface="微软雅黑" panose="020B0503020204020204" pitchFamily="34" charset="-122"/>
              <a:ea typeface="微软雅黑" panose="020B0503020204020204" pitchFamily="34" charset="-122"/>
              <a:cs typeface="Calibri"/>
            </a:endParaRPr>
          </a:p>
          <a:p>
            <a:pPr marL="756285" lvl="1" indent="-287020">
              <a:lnSpc>
                <a:spcPct val="100000"/>
              </a:lnSpc>
              <a:spcBef>
                <a:spcPts val="400"/>
              </a:spcBef>
              <a:buFont typeface="Arial"/>
              <a:buChar char="–"/>
              <a:tabLst>
                <a:tab pos="756285" algn="l"/>
                <a:tab pos="756920" algn="l"/>
              </a:tabLst>
            </a:pPr>
            <a:r>
              <a:rPr lang="zh-CN" altLang="en-US" sz="1600" spc="-15" dirty="0">
                <a:latin typeface="微软雅黑" panose="020B0503020204020204" pitchFamily="34" charset="-122"/>
                <a:ea typeface="微软雅黑" panose="020B0503020204020204" pitchFamily="34" charset="-122"/>
                <a:cs typeface="Calibri"/>
              </a:rPr>
              <a:t>首先洗刷属于那页的缓存块</a:t>
            </a:r>
            <a:r>
              <a:rPr sz="1600" spc="10" dirty="0">
                <a:latin typeface="微软雅黑" panose="020B0503020204020204" pitchFamily="34" charset="-122"/>
                <a:ea typeface="微软雅黑" panose="020B0503020204020204" pitchFamily="34" charset="-122"/>
                <a:cs typeface="Calibri"/>
              </a:rPr>
              <a:t> </a:t>
            </a:r>
            <a:r>
              <a:rPr sz="1600" spc="-5" dirty="0">
                <a:latin typeface="微软雅黑" panose="020B0503020204020204" pitchFamily="34" charset="-122"/>
                <a:ea typeface="微软雅黑" panose="020B0503020204020204" pitchFamily="34" charset="-122"/>
                <a:cs typeface="Calibri"/>
              </a:rPr>
              <a:t>(</a:t>
            </a:r>
            <a:r>
              <a:rPr lang="zh-CN" altLang="en-US" sz="1600" spc="-5" dirty="0">
                <a:latin typeface="微软雅黑" panose="020B0503020204020204" pitchFamily="34" charset="-122"/>
                <a:ea typeface="微软雅黑" panose="020B0503020204020204" pitchFamily="34" charset="-122"/>
                <a:cs typeface="Calibri"/>
              </a:rPr>
              <a:t>如果需要写回</a:t>
            </a:r>
            <a:r>
              <a:rPr sz="1600" spc="-10" dirty="0">
                <a:latin typeface="微软雅黑" panose="020B0503020204020204" pitchFamily="34" charset="-122"/>
                <a:ea typeface="微软雅黑" panose="020B0503020204020204" pitchFamily="34" charset="-122"/>
                <a:cs typeface="Calibri"/>
              </a:rPr>
              <a:t>)</a:t>
            </a:r>
            <a:endParaRPr sz="1600" dirty="0">
              <a:latin typeface="微软雅黑" panose="020B0503020204020204" pitchFamily="34" charset="-122"/>
              <a:ea typeface="微软雅黑" panose="020B0503020204020204" pitchFamily="34" charset="-122"/>
              <a:cs typeface="Calibri"/>
            </a:endParaRPr>
          </a:p>
          <a:p>
            <a:pPr marL="756285" lvl="1" indent="-287020">
              <a:lnSpc>
                <a:spcPct val="100000"/>
              </a:lnSpc>
              <a:spcBef>
                <a:spcPts val="390"/>
              </a:spcBef>
              <a:buFont typeface="Arial"/>
              <a:buChar char="–"/>
              <a:tabLst>
                <a:tab pos="756285" algn="l"/>
                <a:tab pos="756920" algn="l"/>
              </a:tabLst>
            </a:pPr>
            <a:r>
              <a:rPr lang="zh-CN" altLang="en-US" sz="1600" spc="-10" dirty="0">
                <a:latin typeface="微软雅黑" panose="020B0503020204020204" pitchFamily="34" charset="-122"/>
                <a:ea typeface="微软雅黑" panose="020B0503020204020204" pitchFamily="34" charset="-122"/>
                <a:cs typeface="Calibri"/>
              </a:rPr>
              <a:t>置那些块标识位无效</a:t>
            </a:r>
            <a:endParaRPr sz="1600" dirty="0">
              <a:latin typeface="微软雅黑" panose="020B0503020204020204" pitchFamily="34" charset="-122"/>
              <a:ea typeface="微软雅黑" panose="020B0503020204020204" pitchFamily="34" charset="-122"/>
              <a:cs typeface="Calibri"/>
            </a:endParaRPr>
          </a:p>
          <a:p>
            <a:pPr marL="756285" lvl="1" indent="-287020">
              <a:lnSpc>
                <a:spcPct val="100000"/>
              </a:lnSpc>
              <a:spcBef>
                <a:spcPts val="384"/>
              </a:spcBef>
              <a:buFont typeface="Arial"/>
              <a:buChar char="–"/>
              <a:tabLst>
                <a:tab pos="756285" algn="l"/>
                <a:tab pos="756920" algn="l"/>
              </a:tabLst>
            </a:pPr>
            <a:r>
              <a:rPr lang="zh-CN" altLang="en-US" sz="1600" spc="-10" dirty="0">
                <a:latin typeface="微软雅黑" panose="020B0503020204020204" pitchFamily="34" charset="-122"/>
                <a:ea typeface="微软雅黑" panose="020B0503020204020204" pitchFamily="34" charset="-122"/>
                <a:cs typeface="Calibri"/>
              </a:rPr>
              <a:t>置对应页的快表项无效</a:t>
            </a:r>
            <a:endParaRPr sz="1600" dirty="0">
              <a:latin typeface="微软雅黑" panose="020B0503020204020204" pitchFamily="34" charset="-122"/>
              <a:ea typeface="微软雅黑" panose="020B0503020204020204" pitchFamily="34" charset="-122"/>
              <a:cs typeface="Calibri"/>
            </a:endParaRPr>
          </a:p>
          <a:p>
            <a:pPr marL="1155700" lvl="2" indent="-229235">
              <a:lnSpc>
                <a:spcPct val="100000"/>
              </a:lnSpc>
              <a:spcBef>
                <a:spcPts val="340"/>
              </a:spcBef>
              <a:buFont typeface="Arial"/>
              <a:buChar char="•"/>
              <a:tabLst>
                <a:tab pos="1155700" algn="l"/>
                <a:tab pos="1156335" algn="l"/>
              </a:tabLst>
            </a:pPr>
            <a:r>
              <a:rPr sz="1400" spc="-5" dirty="0">
                <a:latin typeface="微软雅黑" panose="020B0503020204020204" pitchFamily="34" charset="-122"/>
                <a:ea typeface="微软雅黑" panose="020B0503020204020204" pitchFamily="34" charset="-122"/>
                <a:cs typeface="Calibri"/>
              </a:rPr>
              <a:t>If</a:t>
            </a:r>
            <a:r>
              <a:rPr sz="1400" spc="-10" dirty="0">
                <a:latin typeface="微软雅黑" panose="020B0503020204020204" pitchFamily="34" charset="-122"/>
                <a:ea typeface="微软雅黑" panose="020B0503020204020204" pitchFamily="34" charset="-122"/>
                <a:cs typeface="Calibri"/>
              </a:rPr>
              <a:t> </a:t>
            </a:r>
            <a:r>
              <a:rPr sz="1400" spc="-5" dirty="0">
                <a:latin typeface="微软雅黑" panose="020B0503020204020204" pitchFamily="34" charset="-122"/>
                <a:ea typeface="微软雅黑" panose="020B0503020204020204" pitchFamily="34" charset="-122"/>
                <a:cs typeface="Calibri"/>
              </a:rPr>
              <a:t>D=1,</a:t>
            </a:r>
            <a:r>
              <a:rPr sz="1400" spc="-15" dirty="0">
                <a:latin typeface="微软雅黑" panose="020B0503020204020204" pitchFamily="34" charset="-122"/>
                <a:ea typeface="微软雅黑" panose="020B0503020204020204" pitchFamily="34" charset="-122"/>
                <a:cs typeface="Calibri"/>
              </a:rPr>
              <a:t> </a:t>
            </a:r>
            <a:r>
              <a:rPr lang="zh-CN" altLang="en-US" sz="1400" spc="-15" dirty="0">
                <a:latin typeface="微软雅黑" panose="020B0503020204020204" pitchFamily="34" charset="-122"/>
                <a:ea typeface="微软雅黑" panose="020B0503020204020204" pitchFamily="34" charset="-122"/>
                <a:cs typeface="Calibri"/>
              </a:rPr>
              <a:t>置那页的页表脏位为</a:t>
            </a:r>
            <a:r>
              <a:rPr lang="en-US" altLang="zh-CN" sz="1400" spc="-15" dirty="0">
                <a:latin typeface="微软雅黑" panose="020B0503020204020204" pitchFamily="34" charset="-122"/>
                <a:ea typeface="微软雅黑" panose="020B0503020204020204" pitchFamily="34" charset="-122"/>
                <a:cs typeface="Calibri"/>
              </a:rPr>
              <a:t>1</a:t>
            </a:r>
            <a:r>
              <a:rPr lang="zh-CN" altLang="en-US" sz="1400" spc="-15" dirty="0">
                <a:latin typeface="微软雅黑" panose="020B0503020204020204" pitchFamily="34" charset="-122"/>
                <a:ea typeface="微软雅黑" panose="020B0503020204020204" pitchFamily="34" charset="-122"/>
                <a:cs typeface="Calibri"/>
              </a:rPr>
              <a:t>（</a:t>
            </a:r>
            <a:r>
              <a:rPr sz="1400" spc="10" dirty="0">
                <a:latin typeface="微软雅黑" panose="020B0503020204020204" pitchFamily="34" charset="-122"/>
                <a:ea typeface="微软雅黑" panose="020B0503020204020204" pitchFamily="34" charset="-122"/>
                <a:cs typeface="Calibri"/>
              </a:rPr>
              <a:t> </a:t>
            </a:r>
            <a:r>
              <a:rPr sz="1400" spc="-5" dirty="0">
                <a:latin typeface="微软雅黑" panose="020B0503020204020204" pitchFamily="34" charset="-122"/>
                <a:ea typeface="微软雅黑" panose="020B0503020204020204" pitchFamily="34" charset="-122"/>
                <a:cs typeface="Calibri"/>
              </a:rPr>
              <a:t>dirty</a:t>
            </a:r>
            <a:r>
              <a:rPr sz="1400" spc="-10" dirty="0">
                <a:latin typeface="微软雅黑" panose="020B0503020204020204" pitchFamily="34" charset="-122"/>
                <a:ea typeface="微软雅黑" panose="020B0503020204020204" pitchFamily="34" charset="-122"/>
                <a:cs typeface="Calibri"/>
              </a:rPr>
              <a:t> </a:t>
            </a:r>
            <a:r>
              <a:rPr sz="1400" spc="-5" dirty="0">
                <a:latin typeface="微软雅黑" panose="020B0503020204020204" pitchFamily="34" charset="-122"/>
                <a:ea typeface="微软雅黑" panose="020B0503020204020204" pitchFamily="34" charset="-122"/>
                <a:cs typeface="Calibri"/>
              </a:rPr>
              <a:t>bit</a:t>
            </a:r>
            <a:r>
              <a:rPr lang="zh-CN" altLang="en-US" sz="1400" spc="-5" dirty="0">
                <a:latin typeface="微软雅黑" panose="020B0503020204020204" pitchFamily="34" charset="-122"/>
                <a:ea typeface="微软雅黑" panose="020B0503020204020204" pitchFamily="34" charset="-122"/>
                <a:cs typeface="Calibri"/>
              </a:rPr>
              <a:t>）</a:t>
            </a:r>
            <a:r>
              <a:rPr sz="1400" spc="10" dirty="0">
                <a:latin typeface="微软雅黑" panose="020B0503020204020204" pitchFamily="34" charset="-122"/>
                <a:ea typeface="微软雅黑" panose="020B0503020204020204" pitchFamily="34" charset="-122"/>
                <a:cs typeface="Calibri"/>
              </a:rPr>
              <a:t> </a:t>
            </a:r>
            <a:endParaRPr sz="1400" dirty="0">
              <a:latin typeface="微软雅黑" panose="020B0503020204020204" pitchFamily="34" charset="-122"/>
              <a:ea typeface="微软雅黑" panose="020B0503020204020204" pitchFamily="34" charset="-122"/>
              <a:cs typeface="Calibri"/>
            </a:endParaRPr>
          </a:p>
          <a:p>
            <a:pPr marL="756285" lvl="1" indent="-287020">
              <a:lnSpc>
                <a:spcPct val="100000"/>
              </a:lnSpc>
              <a:spcBef>
                <a:spcPts val="375"/>
              </a:spcBef>
              <a:buFont typeface="Arial"/>
              <a:buChar char="–"/>
              <a:tabLst>
                <a:tab pos="756285" algn="l"/>
                <a:tab pos="756920" algn="l"/>
              </a:tabLst>
            </a:pPr>
            <a:r>
              <a:rPr lang="zh-CN" altLang="en-US" sz="1600" spc="-5" dirty="0">
                <a:latin typeface="微软雅黑" panose="020B0503020204020204" pitchFamily="34" charset="-122"/>
                <a:ea typeface="微软雅黑" panose="020B0503020204020204" pitchFamily="34" charset="-122"/>
                <a:cs typeface="Calibri"/>
              </a:rPr>
              <a:t>如果脏位为</a:t>
            </a:r>
            <a:r>
              <a:rPr lang="en-US" altLang="zh-CN" sz="1600" spc="-5" dirty="0">
                <a:latin typeface="微软雅黑" panose="020B0503020204020204" pitchFamily="34" charset="-122"/>
                <a:ea typeface="微软雅黑" panose="020B0503020204020204" pitchFamily="34" charset="-122"/>
                <a:cs typeface="Calibri"/>
              </a:rPr>
              <a:t>1</a:t>
            </a:r>
            <a:r>
              <a:rPr lang="zh-CN" altLang="en-US" sz="1600" spc="-5" dirty="0">
                <a:latin typeface="微软雅黑" panose="020B0503020204020204" pitchFamily="34" charset="-122"/>
                <a:ea typeface="微软雅黑" panose="020B0503020204020204" pitchFamily="34" charset="-122"/>
                <a:cs typeface="Calibri"/>
              </a:rPr>
              <a:t>，复制那页，写回硬盘</a:t>
            </a:r>
            <a:endParaRPr sz="1600" dirty="0">
              <a:latin typeface="微软雅黑" panose="020B0503020204020204" pitchFamily="34" charset="-122"/>
              <a:ea typeface="微软雅黑" panose="020B0503020204020204" pitchFamily="34" charset="-122"/>
              <a:cs typeface="Calibri"/>
            </a:endParaRPr>
          </a:p>
          <a:p>
            <a:pPr marL="756285" lvl="1" indent="-287020">
              <a:lnSpc>
                <a:spcPct val="100000"/>
              </a:lnSpc>
              <a:spcBef>
                <a:spcPts val="385"/>
              </a:spcBef>
              <a:buFont typeface="Arial"/>
              <a:buChar char="–"/>
              <a:tabLst>
                <a:tab pos="756285" algn="l"/>
                <a:tab pos="756920" algn="l"/>
              </a:tabLst>
            </a:pPr>
            <a:r>
              <a:rPr lang="zh-CN" altLang="en-US" sz="1600" spc="-5" dirty="0">
                <a:latin typeface="微软雅黑" panose="020B0503020204020204" pitchFamily="34" charset="-122"/>
                <a:ea typeface="微软雅黑" panose="020B0503020204020204" pitchFamily="34" charset="-122"/>
                <a:cs typeface="Calibri"/>
              </a:rPr>
              <a:t>简单来讲</a:t>
            </a:r>
            <a:r>
              <a:rPr sz="1600" spc="-5" dirty="0">
                <a:latin typeface="微软雅黑" panose="020B0503020204020204" pitchFamily="34" charset="-122"/>
                <a:ea typeface="微软雅黑" panose="020B0503020204020204" pitchFamily="34" charset="-122"/>
                <a:cs typeface="Calibri"/>
              </a:rPr>
              <a:t>…</a:t>
            </a:r>
            <a:endParaRPr sz="1600" dirty="0">
              <a:latin typeface="微软雅黑" panose="020B0503020204020204" pitchFamily="34" charset="-122"/>
              <a:ea typeface="微软雅黑" panose="020B0503020204020204" pitchFamily="34" charset="-122"/>
              <a:cs typeface="Calibri"/>
            </a:endParaRPr>
          </a:p>
          <a:p>
            <a:pPr marL="1155700" lvl="2" indent="-229235">
              <a:lnSpc>
                <a:spcPct val="100000"/>
              </a:lnSpc>
              <a:spcBef>
                <a:spcPts val="350"/>
              </a:spcBef>
              <a:buFont typeface="Arial"/>
              <a:buChar char="•"/>
              <a:tabLst>
                <a:tab pos="1155700" algn="l"/>
                <a:tab pos="1156335" algn="l"/>
              </a:tabLst>
            </a:pPr>
            <a:r>
              <a:rPr lang="zh-CN" altLang="en-US" sz="1400" spc="-5" dirty="0">
                <a:latin typeface="微软雅黑" panose="020B0503020204020204" pitchFamily="34" charset="-122"/>
                <a:ea typeface="微软雅黑" panose="020B0503020204020204" pitchFamily="34" charset="-122"/>
                <a:cs typeface="Calibri"/>
              </a:rPr>
              <a:t>如果父母离开，子女也得离开</a:t>
            </a:r>
            <a:endParaRPr sz="1400" dirty="0">
              <a:latin typeface="微软雅黑" panose="020B0503020204020204" pitchFamily="34" charset="-122"/>
              <a:ea typeface="微软雅黑" panose="020B0503020204020204" pitchFamily="34" charset="-122"/>
              <a:cs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147822" y="461899"/>
            <a:ext cx="2846070" cy="567463"/>
          </a:xfrm>
          <a:prstGeom prst="rect">
            <a:avLst/>
          </a:prstGeom>
        </p:spPr>
        <p:txBody>
          <a:bodyPr vert="horz" wrap="square" lIns="0" tIns="13335" rIns="0" bIns="0" rtlCol="0">
            <a:spAutoFit/>
          </a:bodyPr>
          <a:lstStyle/>
          <a:p>
            <a:pPr marL="12700">
              <a:lnSpc>
                <a:spcPct val="100000"/>
              </a:lnSpc>
              <a:spcBef>
                <a:spcPts val="105"/>
              </a:spcBef>
            </a:pPr>
            <a:r>
              <a:rPr sz="3600" b="1" dirty="0">
                <a:solidFill>
                  <a:srgbClr val="C00000"/>
                </a:solidFill>
                <a:latin typeface="+mn-lt"/>
                <a:ea typeface="+mn-ea"/>
                <a:cs typeface="+mn-cs"/>
              </a:rPr>
              <a:t>Other Issues</a:t>
            </a:r>
          </a:p>
        </p:txBody>
      </p:sp>
      <p:sp>
        <p:nvSpPr>
          <p:cNvPr id="6" name="object 6"/>
          <p:cNvSpPr txBox="1"/>
          <p:nvPr/>
        </p:nvSpPr>
        <p:spPr>
          <a:xfrm>
            <a:off x="535940" y="1553874"/>
            <a:ext cx="7606030" cy="2380908"/>
          </a:xfrm>
          <a:prstGeom prst="rect">
            <a:avLst/>
          </a:prstGeom>
        </p:spPr>
        <p:txBody>
          <a:bodyPr vert="horz" wrap="square" lIns="0" tIns="75565" rIns="0" bIns="0" rtlCol="0">
            <a:spAutoFit/>
          </a:bodyPr>
          <a:lstStyle/>
          <a:p>
            <a:pPr marL="355600" indent="-343535">
              <a:lnSpc>
                <a:spcPct val="150000"/>
              </a:lnSpc>
              <a:spcBef>
                <a:spcPts val="595"/>
              </a:spcBef>
              <a:buFont typeface="Arial"/>
              <a:buChar char="•"/>
              <a:tabLst>
                <a:tab pos="355600" algn="l"/>
                <a:tab pos="356235" algn="l"/>
              </a:tabLst>
            </a:pPr>
            <a:r>
              <a:rPr sz="2400" spc="-10" dirty="0">
                <a:latin typeface="微软雅黑" panose="020B0503020204020204" pitchFamily="34" charset="-122"/>
                <a:ea typeface="微软雅黑" panose="020B0503020204020204" pitchFamily="34" charset="-122"/>
                <a:cs typeface="Calibri"/>
              </a:rPr>
              <a:t>Property</a:t>
            </a:r>
            <a:r>
              <a:rPr sz="2400" spc="-20" dirty="0">
                <a:latin typeface="微软雅黑" panose="020B0503020204020204" pitchFamily="34" charset="-122"/>
                <a:ea typeface="微软雅黑" panose="020B0503020204020204" pitchFamily="34" charset="-122"/>
                <a:cs typeface="Calibri"/>
              </a:rPr>
              <a:t> </a:t>
            </a:r>
            <a:r>
              <a:rPr sz="2400" dirty="0">
                <a:latin typeface="微软雅黑" panose="020B0503020204020204" pitchFamily="34" charset="-122"/>
                <a:ea typeface="微软雅黑" panose="020B0503020204020204" pitchFamily="34" charset="-122"/>
                <a:cs typeface="Calibri"/>
              </a:rPr>
              <a:t>of</a:t>
            </a:r>
            <a:r>
              <a:rPr sz="2400" spc="-20" dirty="0">
                <a:latin typeface="微软雅黑" panose="020B0503020204020204" pitchFamily="34" charset="-122"/>
                <a:ea typeface="微软雅黑" panose="020B0503020204020204" pitchFamily="34" charset="-122"/>
                <a:cs typeface="Calibri"/>
              </a:rPr>
              <a:t> </a:t>
            </a:r>
            <a:r>
              <a:rPr sz="2400" spc="-5" dirty="0">
                <a:latin typeface="微软雅黑" panose="020B0503020204020204" pitchFamily="34" charset="-122"/>
                <a:ea typeface="微软雅黑" panose="020B0503020204020204" pitchFamily="34" charset="-122"/>
                <a:cs typeface="Calibri"/>
              </a:rPr>
              <a:t>Inclusion</a:t>
            </a:r>
            <a:endParaRPr sz="2400" dirty="0">
              <a:latin typeface="微软雅黑" panose="020B0503020204020204" pitchFamily="34" charset="-122"/>
              <a:ea typeface="微软雅黑" panose="020B0503020204020204" pitchFamily="34" charset="-122"/>
              <a:cs typeface="Calibri"/>
            </a:endParaRPr>
          </a:p>
          <a:p>
            <a:pPr marL="756285" lvl="1" indent="-287020">
              <a:lnSpc>
                <a:spcPct val="150000"/>
              </a:lnSpc>
              <a:spcBef>
                <a:spcPts val="445"/>
              </a:spcBef>
              <a:buFont typeface="Arial"/>
              <a:buChar char="–"/>
              <a:tabLst>
                <a:tab pos="756285" algn="l"/>
                <a:tab pos="756920" algn="l"/>
              </a:tabLst>
            </a:pPr>
            <a:r>
              <a:rPr lang="zh-CN" altLang="en-US" sz="2400" spc="-5" dirty="0">
                <a:latin typeface="微软雅黑" panose="020B0503020204020204" pitchFamily="34" charset="-122"/>
                <a:ea typeface="微软雅黑" panose="020B0503020204020204" pitchFamily="34" charset="-122"/>
                <a:cs typeface="Calibri"/>
              </a:rPr>
              <a:t>缓存内容是主内存内容的（子集</a:t>
            </a:r>
            <a:r>
              <a:rPr lang="en-US" altLang="zh-CN" sz="2400" spc="-5" dirty="0">
                <a:latin typeface="微软雅黑" panose="020B0503020204020204" pitchFamily="34" charset="-122"/>
                <a:ea typeface="微软雅黑" panose="020B0503020204020204" pitchFamily="34" charset="-122"/>
                <a:cs typeface="Calibri"/>
              </a:rPr>
              <a:t>/</a:t>
            </a:r>
            <a:r>
              <a:rPr lang="zh-CN" altLang="en-US" sz="2400" spc="-5" dirty="0">
                <a:latin typeface="微软雅黑" panose="020B0503020204020204" pitchFamily="34" charset="-122"/>
                <a:ea typeface="微软雅黑" panose="020B0503020204020204" pitchFamily="34" charset="-122"/>
                <a:cs typeface="Calibri"/>
              </a:rPr>
              <a:t>超集）</a:t>
            </a:r>
            <a:endParaRPr lang="en-US" altLang="zh-CN" sz="2400" spc="-5" dirty="0">
              <a:latin typeface="微软雅黑" panose="020B0503020204020204" pitchFamily="34" charset="-122"/>
              <a:ea typeface="微软雅黑" panose="020B0503020204020204" pitchFamily="34" charset="-122"/>
              <a:cs typeface="Calibri"/>
            </a:endParaRPr>
          </a:p>
          <a:p>
            <a:pPr marL="756285" lvl="1" indent="-287020">
              <a:lnSpc>
                <a:spcPct val="150000"/>
              </a:lnSpc>
              <a:spcBef>
                <a:spcPts val="445"/>
              </a:spcBef>
              <a:buFont typeface="Arial"/>
              <a:buChar char="–"/>
              <a:tabLst>
                <a:tab pos="756285" algn="l"/>
                <a:tab pos="756920" algn="l"/>
              </a:tabLst>
            </a:pPr>
            <a:r>
              <a:rPr lang="zh-CN" altLang="en-US" sz="2400" spc="-5" dirty="0">
                <a:latin typeface="微软雅黑" panose="020B0503020204020204" pitchFamily="34" charset="-122"/>
                <a:ea typeface="微软雅黑" panose="020B0503020204020204" pitchFamily="34" charset="-122"/>
                <a:cs typeface="Calibri"/>
              </a:rPr>
              <a:t>主内存内容是磁盘上页面</a:t>
            </a:r>
            <a:r>
              <a:rPr lang="en-US" altLang="zh-CN" sz="2400" spc="-5" dirty="0">
                <a:latin typeface="微软雅黑" panose="020B0503020204020204" pitchFamily="34" charset="-122"/>
                <a:ea typeface="微软雅黑" panose="020B0503020204020204" pitchFamily="34" charset="-122"/>
                <a:cs typeface="Calibri"/>
              </a:rPr>
              <a:t>/</a:t>
            </a:r>
            <a:r>
              <a:rPr lang="zh-CN" altLang="en-US" sz="2400" spc="-5" dirty="0">
                <a:latin typeface="微软雅黑" panose="020B0503020204020204" pitchFamily="34" charset="-122"/>
                <a:ea typeface="微软雅黑" panose="020B0503020204020204" pitchFamily="34" charset="-122"/>
                <a:cs typeface="Calibri"/>
              </a:rPr>
              <a:t>交换文件的（子集</a:t>
            </a:r>
            <a:r>
              <a:rPr lang="en-US" altLang="zh-CN" sz="2400" spc="-5" dirty="0">
                <a:latin typeface="微软雅黑" panose="020B0503020204020204" pitchFamily="34" charset="-122"/>
                <a:ea typeface="微软雅黑" panose="020B0503020204020204" pitchFamily="34" charset="-122"/>
                <a:cs typeface="Calibri"/>
              </a:rPr>
              <a:t>/</a:t>
            </a:r>
            <a:r>
              <a:rPr lang="zh-CN" altLang="en-US" sz="2400" spc="-5" dirty="0">
                <a:latin typeface="微软雅黑" panose="020B0503020204020204" pitchFamily="34" charset="-122"/>
                <a:ea typeface="微软雅黑" panose="020B0503020204020204" pitchFamily="34" charset="-122"/>
                <a:cs typeface="Calibri"/>
              </a:rPr>
              <a:t>超集）</a:t>
            </a:r>
            <a:endParaRPr lang="en-US" altLang="zh-CN" sz="2400" spc="-5" dirty="0">
              <a:latin typeface="微软雅黑" panose="020B0503020204020204" pitchFamily="34" charset="-122"/>
              <a:ea typeface="微软雅黑" panose="020B0503020204020204" pitchFamily="34" charset="-122"/>
              <a:cs typeface="Calibri"/>
            </a:endParaRPr>
          </a:p>
          <a:p>
            <a:pPr marL="756285" lvl="1" indent="-287020">
              <a:lnSpc>
                <a:spcPct val="150000"/>
              </a:lnSpc>
              <a:spcBef>
                <a:spcPts val="445"/>
              </a:spcBef>
              <a:buFont typeface="Arial"/>
              <a:buChar char="–"/>
              <a:tabLst>
                <a:tab pos="756285" algn="l"/>
                <a:tab pos="756920" algn="l"/>
              </a:tabLst>
            </a:pPr>
            <a:r>
              <a:rPr lang="en-US" altLang="zh-CN" sz="2400" spc="-5" dirty="0">
                <a:latin typeface="微软雅黑" panose="020B0503020204020204" pitchFamily="34" charset="-122"/>
                <a:ea typeface="微软雅黑" panose="020B0503020204020204" pitchFamily="34" charset="-122"/>
                <a:cs typeface="Calibri"/>
              </a:rPr>
              <a:t>TLB</a:t>
            </a:r>
            <a:r>
              <a:rPr lang="zh-CN" altLang="en-US" sz="2400" spc="-5" dirty="0">
                <a:latin typeface="微软雅黑" panose="020B0503020204020204" pitchFamily="34" charset="-122"/>
                <a:ea typeface="微软雅黑" panose="020B0503020204020204" pitchFamily="34" charset="-122"/>
                <a:cs typeface="Calibri"/>
              </a:rPr>
              <a:t>内容是页表内容的（子集</a:t>
            </a:r>
            <a:r>
              <a:rPr lang="en-US" altLang="zh-CN" sz="2400" spc="-5" dirty="0">
                <a:latin typeface="微软雅黑" panose="020B0503020204020204" pitchFamily="34" charset="-122"/>
                <a:ea typeface="微软雅黑" panose="020B0503020204020204" pitchFamily="34" charset="-122"/>
                <a:cs typeface="Calibri"/>
              </a:rPr>
              <a:t>/</a:t>
            </a:r>
            <a:r>
              <a:rPr lang="zh-CN" altLang="en-US" sz="2400" spc="-5" dirty="0">
                <a:latin typeface="微软雅黑" panose="020B0503020204020204" pitchFamily="34" charset="-122"/>
                <a:ea typeface="微软雅黑" panose="020B0503020204020204" pitchFamily="34" charset="-122"/>
                <a:cs typeface="Calibri"/>
              </a:rPr>
              <a:t>超集）</a:t>
            </a:r>
            <a:endParaRPr sz="2400" dirty="0">
              <a:latin typeface="微软雅黑" panose="020B0503020204020204" pitchFamily="34" charset="-122"/>
              <a:ea typeface="微软雅黑" panose="020B0503020204020204" pitchFamily="34" charset="-122"/>
              <a:cs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093114" y="461899"/>
            <a:ext cx="6954520" cy="567463"/>
          </a:xfrm>
          <a:prstGeom prst="rect">
            <a:avLst/>
          </a:prstGeom>
        </p:spPr>
        <p:txBody>
          <a:bodyPr vert="horz" wrap="square" lIns="0" tIns="13335" rIns="0" bIns="0" rtlCol="0">
            <a:spAutoFit/>
          </a:bodyPr>
          <a:lstStyle/>
          <a:p>
            <a:pPr marL="12700">
              <a:spcBef>
                <a:spcPts val="105"/>
              </a:spcBef>
            </a:pPr>
            <a:r>
              <a:rPr sz="3600" b="1" dirty="0">
                <a:solidFill>
                  <a:srgbClr val="C00000"/>
                </a:solidFill>
                <a:latin typeface="+mn-lt"/>
                <a:ea typeface="+mn-ea"/>
                <a:cs typeface="+mn-cs"/>
              </a:rPr>
              <a:t>Cache, VM, and Main Memory</a:t>
            </a:r>
          </a:p>
        </p:txBody>
      </p:sp>
      <p:graphicFrame>
        <p:nvGraphicFramePr>
          <p:cNvPr id="6" name="object 6"/>
          <p:cNvGraphicFramePr>
            <a:graphicFrameLocks noGrp="1"/>
          </p:cNvGraphicFramePr>
          <p:nvPr/>
        </p:nvGraphicFramePr>
        <p:xfrm>
          <a:off x="298450" y="1360550"/>
          <a:ext cx="8609328" cy="5110414"/>
        </p:xfrm>
        <a:graphic>
          <a:graphicData uri="http://schemas.openxmlformats.org/drawingml/2006/table">
            <a:tbl>
              <a:tblPr firstRow="1" bandRow="1">
                <a:tableStyleId>{2D5ABB26-0587-4C30-8999-92F81FD0307C}</a:tableStyleId>
              </a:tblPr>
              <a:tblGrid>
                <a:gridCol w="1036319">
                  <a:extLst>
                    <a:ext uri="{9D8B030D-6E8A-4147-A177-3AD203B41FA5}">
                      <a16:colId xmlns:a16="http://schemas.microsoft.com/office/drawing/2014/main" val="20000"/>
                    </a:ext>
                  </a:extLst>
                </a:gridCol>
                <a:gridCol w="956309">
                  <a:extLst>
                    <a:ext uri="{9D8B030D-6E8A-4147-A177-3AD203B41FA5}">
                      <a16:colId xmlns:a16="http://schemas.microsoft.com/office/drawing/2014/main" val="20001"/>
                    </a:ext>
                  </a:extLst>
                </a:gridCol>
                <a:gridCol w="956310">
                  <a:extLst>
                    <a:ext uri="{9D8B030D-6E8A-4147-A177-3AD203B41FA5}">
                      <a16:colId xmlns:a16="http://schemas.microsoft.com/office/drawing/2014/main" val="20002"/>
                    </a:ext>
                  </a:extLst>
                </a:gridCol>
                <a:gridCol w="5660390">
                  <a:extLst>
                    <a:ext uri="{9D8B030D-6E8A-4147-A177-3AD203B41FA5}">
                      <a16:colId xmlns:a16="http://schemas.microsoft.com/office/drawing/2014/main" val="20003"/>
                    </a:ext>
                  </a:extLst>
                </a:gridCol>
              </a:tblGrid>
              <a:tr h="556006">
                <a:tc>
                  <a:txBody>
                    <a:bodyPr/>
                    <a:lstStyle/>
                    <a:p>
                      <a:pPr marL="90805">
                        <a:lnSpc>
                          <a:spcPct val="100000"/>
                        </a:lnSpc>
                        <a:spcBef>
                          <a:spcPts val="240"/>
                        </a:spcBef>
                      </a:pPr>
                      <a:r>
                        <a:rPr sz="1800" b="1" spc="-5" dirty="0">
                          <a:solidFill>
                            <a:srgbClr val="FFFFFF"/>
                          </a:solidFill>
                          <a:latin typeface="Calibri"/>
                          <a:cs typeface="Calibri"/>
                        </a:rPr>
                        <a:t>TLB</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91440">
                        <a:lnSpc>
                          <a:spcPct val="100000"/>
                        </a:lnSpc>
                        <a:spcBef>
                          <a:spcPts val="240"/>
                        </a:spcBef>
                      </a:pPr>
                      <a:r>
                        <a:rPr sz="1800" b="1" dirty="0">
                          <a:solidFill>
                            <a:srgbClr val="FFFFFF"/>
                          </a:solidFill>
                          <a:latin typeface="Calibri"/>
                          <a:cs typeface="Calibri"/>
                        </a:rPr>
                        <a:t>VM</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91440">
                        <a:lnSpc>
                          <a:spcPct val="100000"/>
                        </a:lnSpc>
                        <a:spcBef>
                          <a:spcPts val="240"/>
                        </a:spcBef>
                      </a:pPr>
                      <a:r>
                        <a:rPr sz="1800" b="1" spc="-5" dirty="0">
                          <a:solidFill>
                            <a:srgbClr val="FFFFFF"/>
                          </a:solidFill>
                          <a:latin typeface="Calibri"/>
                          <a:cs typeface="Calibri"/>
                        </a:rPr>
                        <a:t>Cache</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91440">
                        <a:lnSpc>
                          <a:spcPct val="100000"/>
                        </a:lnSpc>
                        <a:spcBef>
                          <a:spcPts val="240"/>
                        </a:spcBef>
                      </a:pPr>
                      <a:r>
                        <a:rPr sz="1800" b="1" spc="-5" dirty="0">
                          <a:solidFill>
                            <a:srgbClr val="FFFFFF"/>
                          </a:solidFill>
                          <a:latin typeface="Calibri"/>
                          <a:cs typeface="Calibri"/>
                        </a:rPr>
                        <a:t>Possible</a:t>
                      </a:r>
                      <a:r>
                        <a:rPr sz="1800" b="1" spc="-55" dirty="0">
                          <a:solidFill>
                            <a:srgbClr val="FFFFFF"/>
                          </a:solidFill>
                          <a:latin typeface="Calibri"/>
                          <a:cs typeface="Calibri"/>
                        </a:rPr>
                        <a:t> </a:t>
                      </a:r>
                      <a:r>
                        <a:rPr sz="1800" b="1" spc="-45" dirty="0">
                          <a:solidFill>
                            <a:srgbClr val="FFFFFF"/>
                          </a:solidFill>
                          <a:latin typeface="Calibri"/>
                          <a:cs typeface="Calibri"/>
                        </a:rPr>
                        <a:t>Y/N</a:t>
                      </a:r>
                      <a:r>
                        <a:rPr sz="1800" b="1" dirty="0">
                          <a:solidFill>
                            <a:srgbClr val="FFFFFF"/>
                          </a:solidFill>
                          <a:latin typeface="Calibri"/>
                          <a:cs typeface="Calibri"/>
                        </a:rPr>
                        <a:t> &amp; </a:t>
                      </a:r>
                      <a:r>
                        <a:rPr sz="1800" b="1" spc="-5" dirty="0">
                          <a:solidFill>
                            <a:srgbClr val="FFFFFF"/>
                          </a:solidFill>
                          <a:latin typeface="Calibri"/>
                          <a:cs typeface="Calibri"/>
                        </a:rPr>
                        <a:t>Description</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extLst>
                  <a:ext uri="{0D108BD9-81ED-4DB2-BD59-A6C34878D82A}">
                    <a16:rowId xmlns:a16="http://schemas.microsoft.com/office/drawing/2014/main" val="10000"/>
                  </a:ext>
                </a:extLst>
              </a:tr>
              <a:tr h="394207">
                <a:tc>
                  <a:txBody>
                    <a:bodyPr/>
                    <a:lstStyle/>
                    <a:p>
                      <a:pPr marL="90805">
                        <a:lnSpc>
                          <a:spcPct val="100000"/>
                        </a:lnSpc>
                        <a:spcBef>
                          <a:spcPts val="240"/>
                        </a:spcBef>
                      </a:pPr>
                      <a:r>
                        <a:rPr sz="1800" spc="-10" dirty="0">
                          <a:latin typeface="Calibri"/>
                          <a:cs typeface="Calibri"/>
                        </a:rPr>
                        <a:t>Hit</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91440">
                        <a:lnSpc>
                          <a:spcPct val="100000"/>
                        </a:lnSpc>
                        <a:spcBef>
                          <a:spcPts val="240"/>
                        </a:spcBef>
                      </a:pPr>
                      <a:r>
                        <a:rPr sz="1800" spc="-10" dirty="0">
                          <a:latin typeface="Calibri"/>
                          <a:cs typeface="Calibri"/>
                        </a:rPr>
                        <a:t>Hit</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91440">
                        <a:lnSpc>
                          <a:spcPct val="100000"/>
                        </a:lnSpc>
                        <a:spcBef>
                          <a:spcPts val="240"/>
                        </a:spcBef>
                      </a:pPr>
                      <a:r>
                        <a:rPr sz="1800" spc="-10" dirty="0">
                          <a:latin typeface="Calibri"/>
                          <a:cs typeface="Calibri"/>
                        </a:rPr>
                        <a:t>Hit</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91440">
                        <a:lnSpc>
                          <a:spcPct val="100000"/>
                        </a:lnSpc>
                        <a:spcBef>
                          <a:spcPts val="240"/>
                        </a:spcBef>
                      </a:pPr>
                      <a:r>
                        <a:rPr sz="1800" spc="-10" dirty="0">
                          <a:latin typeface="Calibri"/>
                          <a:cs typeface="Calibri"/>
                        </a:rPr>
                        <a:t>Possible:</a:t>
                      </a:r>
                      <a:r>
                        <a:rPr sz="1800" spc="5" dirty="0">
                          <a:latin typeface="Calibri"/>
                          <a:cs typeface="Calibri"/>
                        </a:rPr>
                        <a:t> </a:t>
                      </a:r>
                      <a:r>
                        <a:rPr sz="1800" spc="-10" dirty="0">
                          <a:latin typeface="Calibri"/>
                          <a:cs typeface="Calibri"/>
                        </a:rPr>
                        <a:t>best-case</a:t>
                      </a:r>
                      <a:r>
                        <a:rPr sz="1800" spc="-20" dirty="0">
                          <a:latin typeface="Calibri"/>
                          <a:cs typeface="Calibri"/>
                        </a:rPr>
                        <a:t> </a:t>
                      </a:r>
                      <a:r>
                        <a:rPr sz="1800" spc="-5" dirty="0">
                          <a:latin typeface="Calibri"/>
                          <a:cs typeface="Calibri"/>
                        </a:rPr>
                        <a:t>scenario</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10001"/>
                  </a:ext>
                </a:extLst>
              </a:tr>
              <a:tr h="690118">
                <a:tc>
                  <a:txBody>
                    <a:bodyPr/>
                    <a:lstStyle/>
                    <a:p>
                      <a:pPr marL="90805">
                        <a:lnSpc>
                          <a:spcPct val="100000"/>
                        </a:lnSpc>
                        <a:spcBef>
                          <a:spcPts val="244"/>
                        </a:spcBef>
                      </a:pPr>
                      <a:r>
                        <a:rPr sz="1800" spc="-10" dirty="0">
                          <a:latin typeface="Calibri"/>
                          <a:cs typeface="Calibri"/>
                        </a:rPr>
                        <a:t>Hit</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91440">
                        <a:lnSpc>
                          <a:spcPct val="100000"/>
                        </a:lnSpc>
                        <a:spcBef>
                          <a:spcPts val="244"/>
                        </a:spcBef>
                      </a:pPr>
                      <a:r>
                        <a:rPr sz="1800" spc="-10" dirty="0">
                          <a:latin typeface="Calibri"/>
                          <a:cs typeface="Calibri"/>
                        </a:rPr>
                        <a:t>Hit</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91440">
                        <a:lnSpc>
                          <a:spcPct val="100000"/>
                        </a:lnSpc>
                        <a:spcBef>
                          <a:spcPts val="244"/>
                        </a:spcBef>
                      </a:pPr>
                      <a:r>
                        <a:rPr sz="1800" spc="-5" dirty="0">
                          <a:latin typeface="Calibri"/>
                          <a:cs typeface="Calibri"/>
                        </a:rPr>
                        <a:t>Miss</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91440">
                        <a:lnSpc>
                          <a:spcPct val="100000"/>
                        </a:lnSpc>
                        <a:spcBef>
                          <a:spcPts val="244"/>
                        </a:spcBef>
                      </a:pPr>
                      <a:r>
                        <a:rPr sz="1800" spc="-10" dirty="0">
                          <a:latin typeface="Calibri"/>
                          <a:cs typeface="Calibri"/>
                        </a:rPr>
                        <a:t>Possible:</a:t>
                      </a:r>
                      <a:r>
                        <a:rPr sz="1800" dirty="0">
                          <a:latin typeface="Calibri"/>
                          <a:cs typeface="Calibri"/>
                        </a:rPr>
                        <a:t> </a:t>
                      </a:r>
                      <a:r>
                        <a:rPr sz="1800" spc="-5" dirty="0">
                          <a:latin typeface="Calibri"/>
                          <a:cs typeface="Calibri"/>
                        </a:rPr>
                        <a:t>TLB</a:t>
                      </a:r>
                      <a:r>
                        <a:rPr sz="1800" spc="15" dirty="0">
                          <a:latin typeface="Calibri"/>
                          <a:cs typeface="Calibri"/>
                        </a:rPr>
                        <a:t> </a:t>
                      </a:r>
                      <a:r>
                        <a:rPr sz="1800" spc="-5" dirty="0">
                          <a:latin typeface="Calibri"/>
                          <a:cs typeface="Calibri"/>
                        </a:rPr>
                        <a:t>hits</a:t>
                      </a:r>
                      <a:r>
                        <a:rPr sz="1800" dirty="0">
                          <a:latin typeface="Calibri"/>
                          <a:cs typeface="Calibri"/>
                        </a:rPr>
                        <a:t> </a:t>
                      </a:r>
                      <a:r>
                        <a:rPr sz="1800" spc="-5" dirty="0">
                          <a:latin typeface="Calibri"/>
                          <a:cs typeface="Calibri"/>
                        </a:rPr>
                        <a:t>(hit</a:t>
                      </a:r>
                      <a:r>
                        <a:rPr sz="1800" spc="10" dirty="0">
                          <a:latin typeface="Calibri"/>
                          <a:cs typeface="Calibri"/>
                        </a:rPr>
                        <a:t> </a:t>
                      </a:r>
                      <a:r>
                        <a:rPr sz="1800" spc="-5" dirty="0">
                          <a:latin typeface="Calibri"/>
                          <a:cs typeface="Calibri"/>
                        </a:rPr>
                        <a:t>in</a:t>
                      </a:r>
                      <a:r>
                        <a:rPr sz="1800" spc="10" dirty="0">
                          <a:latin typeface="Calibri"/>
                          <a:cs typeface="Calibri"/>
                        </a:rPr>
                        <a:t> </a:t>
                      </a:r>
                      <a:r>
                        <a:rPr sz="1800" spc="-5" dirty="0">
                          <a:latin typeface="Calibri"/>
                          <a:cs typeface="Calibri"/>
                        </a:rPr>
                        <a:t>VM</a:t>
                      </a:r>
                      <a:r>
                        <a:rPr sz="1800" dirty="0">
                          <a:latin typeface="Calibri"/>
                          <a:cs typeface="Calibri"/>
                        </a:rPr>
                        <a:t> </a:t>
                      </a:r>
                      <a:r>
                        <a:rPr sz="1800" spc="-5" dirty="0">
                          <a:latin typeface="Calibri"/>
                          <a:cs typeface="Calibri"/>
                        </a:rPr>
                        <a:t>is</a:t>
                      </a:r>
                      <a:r>
                        <a:rPr sz="1800" dirty="0">
                          <a:latin typeface="Calibri"/>
                          <a:cs typeface="Calibri"/>
                        </a:rPr>
                        <a:t> </a:t>
                      </a:r>
                      <a:r>
                        <a:rPr sz="1800" spc="-5" dirty="0">
                          <a:latin typeface="Calibri"/>
                          <a:cs typeface="Calibri"/>
                        </a:rPr>
                        <a:t>implied),</a:t>
                      </a:r>
                      <a:r>
                        <a:rPr sz="1800" spc="15" dirty="0">
                          <a:latin typeface="Calibri"/>
                          <a:cs typeface="Calibri"/>
                        </a:rPr>
                        <a:t> </a:t>
                      </a:r>
                      <a:r>
                        <a:rPr sz="1800" dirty="0">
                          <a:latin typeface="Calibri"/>
                          <a:cs typeface="Calibri"/>
                        </a:rPr>
                        <a:t>then</a:t>
                      </a:r>
                      <a:r>
                        <a:rPr sz="1800" spc="15" dirty="0">
                          <a:latin typeface="Calibri"/>
                          <a:cs typeface="Calibri"/>
                        </a:rPr>
                        <a:t> </a:t>
                      </a:r>
                      <a:r>
                        <a:rPr sz="1800" spc="-5" dirty="0">
                          <a:latin typeface="Calibri"/>
                          <a:cs typeface="Calibri"/>
                        </a:rPr>
                        <a:t>cache</a:t>
                      </a:r>
                      <a:r>
                        <a:rPr sz="1800" spc="5" dirty="0">
                          <a:latin typeface="Calibri"/>
                          <a:cs typeface="Calibri"/>
                        </a:rPr>
                        <a:t> </a:t>
                      </a:r>
                      <a:r>
                        <a:rPr sz="1800" dirty="0">
                          <a:latin typeface="Calibri"/>
                          <a:cs typeface="Calibri"/>
                        </a:rPr>
                        <a:t>miss</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extLst>
                  <a:ext uri="{0D108BD9-81ED-4DB2-BD59-A6C34878D82A}">
                    <a16:rowId xmlns:a16="http://schemas.microsoft.com/office/drawing/2014/main" val="10002"/>
                  </a:ext>
                </a:extLst>
              </a:tr>
              <a:tr h="556005">
                <a:tc>
                  <a:txBody>
                    <a:bodyPr/>
                    <a:lstStyle/>
                    <a:p>
                      <a:pPr marL="90805">
                        <a:lnSpc>
                          <a:spcPct val="100000"/>
                        </a:lnSpc>
                        <a:spcBef>
                          <a:spcPts val="245"/>
                        </a:spcBef>
                      </a:pPr>
                      <a:r>
                        <a:rPr sz="1800" spc="-5" dirty="0">
                          <a:latin typeface="Calibri"/>
                          <a:cs typeface="Calibri"/>
                        </a:rPr>
                        <a:t>Miss</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91440">
                        <a:lnSpc>
                          <a:spcPct val="100000"/>
                        </a:lnSpc>
                        <a:spcBef>
                          <a:spcPts val="245"/>
                        </a:spcBef>
                      </a:pPr>
                      <a:r>
                        <a:rPr sz="1800" spc="-10" dirty="0">
                          <a:latin typeface="Calibri"/>
                          <a:cs typeface="Calibri"/>
                        </a:rPr>
                        <a:t>Hit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91440">
                        <a:lnSpc>
                          <a:spcPct val="100000"/>
                        </a:lnSpc>
                        <a:spcBef>
                          <a:spcPts val="245"/>
                        </a:spcBef>
                      </a:pPr>
                      <a:r>
                        <a:rPr sz="1800" spc="-10" dirty="0">
                          <a:latin typeface="Calibri"/>
                          <a:cs typeface="Calibri"/>
                        </a:rPr>
                        <a:t>Hit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91440">
                        <a:lnSpc>
                          <a:spcPct val="100000"/>
                        </a:lnSpc>
                        <a:spcBef>
                          <a:spcPts val="245"/>
                        </a:spcBef>
                      </a:pPr>
                      <a:r>
                        <a:rPr sz="1800" spc="-5" dirty="0">
                          <a:latin typeface="Calibri"/>
                          <a:cs typeface="Calibri"/>
                        </a:rPr>
                        <a:t>TLB</a:t>
                      </a:r>
                      <a:r>
                        <a:rPr sz="1800" spc="-10" dirty="0">
                          <a:latin typeface="Calibri"/>
                          <a:cs typeface="Calibri"/>
                        </a:rPr>
                        <a:t> </a:t>
                      </a:r>
                      <a:r>
                        <a:rPr sz="1800" dirty="0">
                          <a:latin typeface="Calibri"/>
                          <a:cs typeface="Calibri"/>
                        </a:rPr>
                        <a:t>misses,</a:t>
                      </a:r>
                      <a:r>
                        <a:rPr sz="1800" spc="-20" dirty="0">
                          <a:latin typeface="Calibri"/>
                          <a:cs typeface="Calibri"/>
                        </a:rPr>
                        <a:t> </a:t>
                      </a:r>
                      <a:r>
                        <a:rPr sz="1800" dirty="0">
                          <a:latin typeface="Calibri"/>
                          <a:cs typeface="Calibri"/>
                        </a:rPr>
                        <a:t>then</a:t>
                      </a:r>
                      <a:r>
                        <a:rPr sz="1800" spc="5" dirty="0">
                          <a:latin typeface="Calibri"/>
                          <a:cs typeface="Calibri"/>
                        </a:rPr>
                        <a:t> </a:t>
                      </a:r>
                      <a:r>
                        <a:rPr sz="1800" spc="-5" dirty="0">
                          <a:latin typeface="Calibri"/>
                          <a:cs typeface="Calibri"/>
                        </a:rPr>
                        <a:t>hits</a:t>
                      </a:r>
                      <a:r>
                        <a:rPr sz="1800" spc="-10" dirty="0">
                          <a:latin typeface="Calibri"/>
                          <a:cs typeface="Calibri"/>
                        </a:rPr>
                        <a:t> </a:t>
                      </a:r>
                      <a:r>
                        <a:rPr sz="1800" spc="-5" dirty="0">
                          <a:latin typeface="Calibri"/>
                          <a:cs typeface="Calibri"/>
                        </a:rPr>
                        <a:t>in</a:t>
                      </a:r>
                      <a:r>
                        <a:rPr sz="1800" spc="5" dirty="0">
                          <a:latin typeface="Calibri"/>
                          <a:cs typeface="Calibri"/>
                        </a:rPr>
                        <a:t> </a:t>
                      </a:r>
                      <a:r>
                        <a:rPr sz="1800" spc="-5" dirty="0">
                          <a:latin typeface="Calibri"/>
                          <a:cs typeface="Calibri"/>
                        </a:rPr>
                        <a:t>page</a:t>
                      </a:r>
                      <a:r>
                        <a:rPr sz="1800" spc="-15" dirty="0">
                          <a:latin typeface="Calibri"/>
                          <a:cs typeface="Calibri"/>
                        </a:rPr>
                        <a:t> </a:t>
                      </a:r>
                      <a:r>
                        <a:rPr sz="1800" spc="-5" dirty="0">
                          <a:latin typeface="Calibri"/>
                          <a:cs typeface="Calibri"/>
                        </a:rPr>
                        <a:t>table,</a:t>
                      </a:r>
                      <a:r>
                        <a:rPr sz="1800" dirty="0">
                          <a:latin typeface="Calibri"/>
                          <a:cs typeface="Calibri"/>
                        </a:rPr>
                        <a:t> then</a:t>
                      </a:r>
                      <a:r>
                        <a:rPr sz="1800" spc="5" dirty="0">
                          <a:latin typeface="Calibri"/>
                          <a:cs typeface="Calibri"/>
                        </a:rPr>
                        <a:t> </a:t>
                      </a:r>
                      <a:r>
                        <a:rPr sz="1800" spc="-5" dirty="0">
                          <a:latin typeface="Calibri"/>
                          <a:cs typeface="Calibri"/>
                        </a:rPr>
                        <a:t>cache</a:t>
                      </a:r>
                      <a:r>
                        <a:rPr sz="1800" spc="5" dirty="0">
                          <a:latin typeface="Calibri"/>
                          <a:cs typeface="Calibri"/>
                        </a:rPr>
                        <a:t> </a:t>
                      </a:r>
                      <a:r>
                        <a:rPr sz="1800" spc="-5" dirty="0">
                          <a:latin typeface="Calibri"/>
                          <a:cs typeface="Calibri"/>
                        </a:rPr>
                        <a:t>hit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10003"/>
                  </a:ext>
                </a:extLst>
              </a:tr>
              <a:tr h="556006">
                <a:tc>
                  <a:txBody>
                    <a:bodyPr/>
                    <a:lstStyle/>
                    <a:p>
                      <a:pPr marL="90805">
                        <a:lnSpc>
                          <a:spcPct val="100000"/>
                        </a:lnSpc>
                        <a:spcBef>
                          <a:spcPts val="245"/>
                        </a:spcBef>
                      </a:pPr>
                      <a:r>
                        <a:rPr sz="1800" spc="-5" dirty="0">
                          <a:latin typeface="Calibri"/>
                          <a:cs typeface="Calibri"/>
                        </a:rPr>
                        <a:t>Miss</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91440">
                        <a:lnSpc>
                          <a:spcPct val="100000"/>
                        </a:lnSpc>
                        <a:spcBef>
                          <a:spcPts val="245"/>
                        </a:spcBef>
                      </a:pPr>
                      <a:r>
                        <a:rPr sz="1800" spc="-10" dirty="0">
                          <a:latin typeface="Calibri"/>
                          <a:cs typeface="Calibri"/>
                        </a:rPr>
                        <a:t>Hit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91440">
                        <a:lnSpc>
                          <a:spcPct val="100000"/>
                        </a:lnSpc>
                        <a:spcBef>
                          <a:spcPts val="245"/>
                        </a:spcBef>
                      </a:pPr>
                      <a:r>
                        <a:rPr sz="1800" spc="-5" dirty="0">
                          <a:latin typeface="Calibri"/>
                          <a:cs typeface="Calibri"/>
                        </a:rPr>
                        <a:t>Miss</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91440">
                        <a:lnSpc>
                          <a:spcPct val="100000"/>
                        </a:lnSpc>
                        <a:spcBef>
                          <a:spcPts val="245"/>
                        </a:spcBef>
                      </a:pPr>
                      <a:r>
                        <a:rPr sz="1800" spc="-5" dirty="0">
                          <a:latin typeface="Calibri"/>
                          <a:cs typeface="Calibri"/>
                        </a:rPr>
                        <a:t>TLB</a:t>
                      </a:r>
                      <a:r>
                        <a:rPr sz="1800" spc="-10" dirty="0">
                          <a:latin typeface="Calibri"/>
                          <a:cs typeface="Calibri"/>
                        </a:rPr>
                        <a:t> </a:t>
                      </a:r>
                      <a:r>
                        <a:rPr sz="1800" dirty="0">
                          <a:latin typeface="Calibri"/>
                          <a:cs typeface="Calibri"/>
                        </a:rPr>
                        <a:t>misses,</a:t>
                      </a:r>
                      <a:r>
                        <a:rPr sz="1800" spc="-20" dirty="0">
                          <a:latin typeface="Calibri"/>
                          <a:cs typeface="Calibri"/>
                        </a:rPr>
                        <a:t> </a:t>
                      </a:r>
                      <a:r>
                        <a:rPr sz="1800" dirty="0">
                          <a:latin typeface="Calibri"/>
                          <a:cs typeface="Calibri"/>
                        </a:rPr>
                        <a:t>then</a:t>
                      </a:r>
                      <a:r>
                        <a:rPr sz="1800" spc="5" dirty="0">
                          <a:latin typeface="Calibri"/>
                          <a:cs typeface="Calibri"/>
                        </a:rPr>
                        <a:t> </a:t>
                      </a:r>
                      <a:r>
                        <a:rPr sz="1800" spc="-5" dirty="0">
                          <a:latin typeface="Calibri"/>
                          <a:cs typeface="Calibri"/>
                        </a:rPr>
                        <a:t>hits</a:t>
                      </a:r>
                      <a:r>
                        <a:rPr sz="1800" spc="-10" dirty="0">
                          <a:latin typeface="Calibri"/>
                          <a:cs typeface="Calibri"/>
                        </a:rPr>
                        <a:t> </a:t>
                      </a:r>
                      <a:r>
                        <a:rPr sz="1800" spc="-5" dirty="0">
                          <a:latin typeface="Calibri"/>
                          <a:cs typeface="Calibri"/>
                        </a:rPr>
                        <a:t>in</a:t>
                      </a:r>
                      <a:r>
                        <a:rPr sz="1800" spc="5" dirty="0">
                          <a:latin typeface="Calibri"/>
                          <a:cs typeface="Calibri"/>
                        </a:rPr>
                        <a:t> </a:t>
                      </a:r>
                      <a:r>
                        <a:rPr sz="1800" spc="-5" dirty="0">
                          <a:latin typeface="Calibri"/>
                          <a:cs typeface="Calibri"/>
                        </a:rPr>
                        <a:t>page</a:t>
                      </a:r>
                      <a:r>
                        <a:rPr sz="1800" spc="-15" dirty="0">
                          <a:latin typeface="Calibri"/>
                          <a:cs typeface="Calibri"/>
                        </a:rPr>
                        <a:t> </a:t>
                      </a:r>
                      <a:r>
                        <a:rPr sz="1800" spc="-5" dirty="0">
                          <a:latin typeface="Calibri"/>
                          <a:cs typeface="Calibri"/>
                        </a:rPr>
                        <a:t>table,</a:t>
                      </a:r>
                      <a:r>
                        <a:rPr sz="1800" dirty="0">
                          <a:latin typeface="Calibri"/>
                          <a:cs typeface="Calibri"/>
                        </a:rPr>
                        <a:t> then</a:t>
                      </a:r>
                      <a:r>
                        <a:rPr sz="1800" spc="40" dirty="0">
                          <a:latin typeface="Calibri"/>
                          <a:cs typeface="Calibri"/>
                        </a:rPr>
                        <a:t> </a:t>
                      </a:r>
                      <a:r>
                        <a:rPr sz="1800" spc="-5" dirty="0">
                          <a:latin typeface="Calibri"/>
                          <a:cs typeface="Calibri"/>
                        </a:rPr>
                        <a:t>cache</a:t>
                      </a:r>
                      <a:r>
                        <a:rPr sz="1800" spc="5" dirty="0">
                          <a:latin typeface="Calibri"/>
                          <a:cs typeface="Calibri"/>
                        </a:rPr>
                        <a:t> </a:t>
                      </a:r>
                      <a:r>
                        <a:rPr sz="1800" dirty="0">
                          <a:latin typeface="Calibri"/>
                          <a:cs typeface="Calibri"/>
                        </a:rPr>
                        <a:t>miss</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extLst>
                  <a:ext uri="{0D108BD9-81ED-4DB2-BD59-A6C34878D82A}">
                    <a16:rowId xmlns:a16="http://schemas.microsoft.com/office/drawing/2014/main" val="10004"/>
                  </a:ext>
                </a:extLst>
              </a:tr>
              <a:tr h="556006">
                <a:tc>
                  <a:txBody>
                    <a:bodyPr/>
                    <a:lstStyle/>
                    <a:p>
                      <a:pPr marL="90805">
                        <a:lnSpc>
                          <a:spcPct val="100000"/>
                        </a:lnSpc>
                        <a:spcBef>
                          <a:spcPts val="245"/>
                        </a:spcBef>
                      </a:pPr>
                      <a:r>
                        <a:rPr sz="1800" spc="-5" dirty="0">
                          <a:latin typeface="Calibri"/>
                          <a:cs typeface="Calibri"/>
                        </a:rPr>
                        <a:t>Miss</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91440">
                        <a:lnSpc>
                          <a:spcPct val="100000"/>
                        </a:lnSpc>
                        <a:spcBef>
                          <a:spcPts val="245"/>
                        </a:spcBef>
                      </a:pPr>
                      <a:r>
                        <a:rPr sz="1800" spc="-5" dirty="0">
                          <a:latin typeface="Calibri"/>
                          <a:cs typeface="Calibri"/>
                        </a:rPr>
                        <a:t>Miss</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91440">
                        <a:lnSpc>
                          <a:spcPct val="100000"/>
                        </a:lnSpc>
                        <a:spcBef>
                          <a:spcPts val="245"/>
                        </a:spcBef>
                      </a:pPr>
                      <a:r>
                        <a:rPr sz="1800" spc="-5" dirty="0">
                          <a:latin typeface="Calibri"/>
                          <a:cs typeface="Calibri"/>
                        </a:rPr>
                        <a:t>Miss</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91440">
                        <a:lnSpc>
                          <a:spcPct val="100000"/>
                        </a:lnSpc>
                        <a:spcBef>
                          <a:spcPts val="245"/>
                        </a:spcBef>
                      </a:pPr>
                      <a:r>
                        <a:rPr sz="1800" spc="-5" dirty="0">
                          <a:latin typeface="Calibri"/>
                          <a:cs typeface="Calibri"/>
                        </a:rPr>
                        <a:t>TLB</a:t>
                      </a:r>
                      <a:r>
                        <a:rPr sz="1800" spc="-10" dirty="0">
                          <a:latin typeface="Calibri"/>
                          <a:cs typeface="Calibri"/>
                        </a:rPr>
                        <a:t> </a:t>
                      </a:r>
                      <a:r>
                        <a:rPr sz="1800" dirty="0">
                          <a:latin typeface="Calibri"/>
                          <a:cs typeface="Calibri"/>
                        </a:rPr>
                        <a:t>misses,</a:t>
                      </a:r>
                      <a:r>
                        <a:rPr sz="1800" spc="-10" dirty="0">
                          <a:latin typeface="Calibri"/>
                          <a:cs typeface="Calibri"/>
                        </a:rPr>
                        <a:t> </a:t>
                      </a:r>
                      <a:r>
                        <a:rPr sz="1800" dirty="0">
                          <a:latin typeface="Calibri"/>
                          <a:cs typeface="Calibri"/>
                        </a:rPr>
                        <a:t>then</a:t>
                      </a:r>
                      <a:r>
                        <a:rPr sz="1800" spc="10" dirty="0">
                          <a:latin typeface="Calibri"/>
                          <a:cs typeface="Calibri"/>
                        </a:rPr>
                        <a:t> </a:t>
                      </a:r>
                      <a:r>
                        <a:rPr sz="1800" spc="-5" dirty="0">
                          <a:latin typeface="Calibri"/>
                          <a:cs typeface="Calibri"/>
                        </a:rPr>
                        <a:t>page</a:t>
                      </a:r>
                      <a:r>
                        <a:rPr sz="1800" spc="-10" dirty="0">
                          <a:latin typeface="Calibri"/>
                          <a:cs typeface="Calibri"/>
                        </a:rPr>
                        <a:t> fault, </a:t>
                      </a:r>
                      <a:r>
                        <a:rPr sz="1800" dirty="0">
                          <a:latin typeface="Calibri"/>
                          <a:cs typeface="Calibri"/>
                        </a:rPr>
                        <a:t>then</a:t>
                      </a:r>
                      <a:r>
                        <a:rPr sz="1800" spc="10" dirty="0">
                          <a:latin typeface="Calibri"/>
                          <a:cs typeface="Calibri"/>
                        </a:rPr>
                        <a:t> </a:t>
                      </a:r>
                      <a:r>
                        <a:rPr sz="1800" dirty="0">
                          <a:latin typeface="Calibri"/>
                          <a:cs typeface="Calibri"/>
                        </a:rPr>
                        <a:t>miss</a:t>
                      </a:r>
                      <a:r>
                        <a:rPr sz="1800" spc="-20" dirty="0">
                          <a:latin typeface="Calibri"/>
                          <a:cs typeface="Calibri"/>
                        </a:rPr>
                        <a:t> </a:t>
                      </a:r>
                      <a:r>
                        <a:rPr sz="1800" spc="-5" dirty="0">
                          <a:latin typeface="Calibri"/>
                          <a:cs typeface="Calibri"/>
                        </a:rPr>
                        <a:t>in</a:t>
                      </a:r>
                      <a:r>
                        <a:rPr sz="1800" spc="5" dirty="0">
                          <a:latin typeface="Calibri"/>
                          <a:cs typeface="Calibri"/>
                        </a:rPr>
                        <a:t> </a:t>
                      </a:r>
                      <a:r>
                        <a:rPr sz="1800" spc="-5" dirty="0">
                          <a:latin typeface="Calibri"/>
                          <a:cs typeface="Calibri"/>
                        </a:rPr>
                        <a:t>cache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10005"/>
                  </a:ext>
                </a:extLst>
              </a:tr>
              <a:tr h="556006">
                <a:tc>
                  <a:txBody>
                    <a:bodyPr/>
                    <a:lstStyle/>
                    <a:p>
                      <a:pPr marL="90805">
                        <a:lnSpc>
                          <a:spcPct val="100000"/>
                        </a:lnSpc>
                        <a:spcBef>
                          <a:spcPts val="245"/>
                        </a:spcBef>
                      </a:pPr>
                      <a:r>
                        <a:rPr sz="1800" spc="-10" dirty="0">
                          <a:latin typeface="Calibri"/>
                          <a:cs typeface="Calibri"/>
                        </a:rPr>
                        <a:t>Hit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91440">
                        <a:lnSpc>
                          <a:spcPct val="100000"/>
                        </a:lnSpc>
                        <a:spcBef>
                          <a:spcPts val="245"/>
                        </a:spcBef>
                      </a:pPr>
                      <a:r>
                        <a:rPr sz="1800" spc="-5" dirty="0">
                          <a:latin typeface="Calibri"/>
                          <a:cs typeface="Calibri"/>
                        </a:rPr>
                        <a:t>Miss</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91440">
                        <a:lnSpc>
                          <a:spcPct val="100000"/>
                        </a:lnSpc>
                        <a:spcBef>
                          <a:spcPts val="245"/>
                        </a:spcBef>
                      </a:pPr>
                      <a:r>
                        <a:rPr sz="1800" spc="-5" dirty="0">
                          <a:latin typeface="Calibri"/>
                          <a:cs typeface="Calibri"/>
                        </a:rPr>
                        <a:t>Miss</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91440">
                        <a:lnSpc>
                          <a:spcPct val="100000"/>
                        </a:lnSpc>
                        <a:spcBef>
                          <a:spcPts val="245"/>
                        </a:spcBef>
                      </a:pPr>
                      <a:r>
                        <a:rPr sz="1800" spc="-5" dirty="0">
                          <a:latin typeface="Calibri"/>
                          <a:cs typeface="Calibri"/>
                        </a:rPr>
                        <a:t>Impossible:</a:t>
                      </a:r>
                      <a:r>
                        <a:rPr sz="1800" spc="-10" dirty="0">
                          <a:latin typeface="Calibri"/>
                          <a:cs typeface="Calibri"/>
                        </a:rPr>
                        <a:t> </a:t>
                      </a:r>
                      <a:r>
                        <a:rPr sz="1800" spc="-5" dirty="0">
                          <a:latin typeface="Calibri"/>
                          <a:cs typeface="Calibri"/>
                        </a:rPr>
                        <a:t>cannot</a:t>
                      </a:r>
                      <a:r>
                        <a:rPr sz="1800" dirty="0">
                          <a:latin typeface="Calibri"/>
                          <a:cs typeface="Calibri"/>
                        </a:rPr>
                        <a:t> </a:t>
                      </a:r>
                      <a:r>
                        <a:rPr sz="1800" spc="-5" dirty="0">
                          <a:latin typeface="Calibri"/>
                          <a:cs typeface="Calibri"/>
                        </a:rPr>
                        <a:t>hit</a:t>
                      </a:r>
                      <a:r>
                        <a:rPr sz="1800" dirty="0">
                          <a:latin typeface="Calibri"/>
                          <a:cs typeface="Calibri"/>
                        </a:rPr>
                        <a:t> </a:t>
                      </a:r>
                      <a:r>
                        <a:rPr sz="1800" spc="-5" dirty="0">
                          <a:latin typeface="Calibri"/>
                          <a:cs typeface="Calibri"/>
                        </a:rPr>
                        <a:t>in</a:t>
                      </a:r>
                      <a:r>
                        <a:rPr sz="1800" spc="5" dirty="0">
                          <a:latin typeface="Calibri"/>
                          <a:cs typeface="Calibri"/>
                        </a:rPr>
                        <a:t> </a:t>
                      </a:r>
                      <a:r>
                        <a:rPr sz="1800" spc="-5" dirty="0">
                          <a:latin typeface="Calibri"/>
                          <a:cs typeface="Calibri"/>
                        </a:rPr>
                        <a:t>TLB</a:t>
                      </a:r>
                      <a:r>
                        <a:rPr sz="1800" dirty="0">
                          <a:latin typeface="Calibri"/>
                          <a:cs typeface="Calibri"/>
                        </a:rPr>
                        <a:t> </a:t>
                      </a:r>
                      <a:r>
                        <a:rPr sz="1800" spc="-5" dirty="0">
                          <a:latin typeface="Calibri"/>
                          <a:cs typeface="Calibri"/>
                        </a:rPr>
                        <a:t>if</a:t>
                      </a:r>
                      <a:r>
                        <a:rPr sz="1800" spc="5" dirty="0">
                          <a:latin typeface="Calibri"/>
                          <a:cs typeface="Calibri"/>
                        </a:rPr>
                        <a:t> </a:t>
                      </a:r>
                      <a:r>
                        <a:rPr sz="1800" spc="-5" dirty="0">
                          <a:latin typeface="Calibri"/>
                          <a:cs typeface="Calibri"/>
                        </a:rPr>
                        <a:t>page not</a:t>
                      </a:r>
                      <a:r>
                        <a:rPr sz="1800" spc="-10" dirty="0">
                          <a:latin typeface="Calibri"/>
                          <a:cs typeface="Calibri"/>
                        </a:rPr>
                        <a:t> </a:t>
                      </a:r>
                      <a:r>
                        <a:rPr sz="1800" spc="-5" dirty="0">
                          <a:latin typeface="Calibri"/>
                          <a:cs typeface="Calibri"/>
                        </a:rPr>
                        <a:t>present</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extLst>
                  <a:ext uri="{0D108BD9-81ED-4DB2-BD59-A6C34878D82A}">
                    <a16:rowId xmlns:a16="http://schemas.microsoft.com/office/drawing/2014/main" val="10006"/>
                  </a:ext>
                </a:extLst>
              </a:tr>
              <a:tr h="555993">
                <a:tc>
                  <a:txBody>
                    <a:bodyPr/>
                    <a:lstStyle/>
                    <a:p>
                      <a:pPr marL="90805">
                        <a:lnSpc>
                          <a:spcPct val="100000"/>
                        </a:lnSpc>
                        <a:spcBef>
                          <a:spcPts val="250"/>
                        </a:spcBef>
                      </a:pPr>
                      <a:r>
                        <a:rPr sz="1800" spc="-10" dirty="0">
                          <a:latin typeface="Calibri"/>
                          <a:cs typeface="Calibri"/>
                        </a:rPr>
                        <a:t>Hit</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91440">
                        <a:lnSpc>
                          <a:spcPct val="100000"/>
                        </a:lnSpc>
                        <a:spcBef>
                          <a:spcPts val="250"/>
                        </a:spcBef>
                      </a:pPr>
                      <a:r>
                        <a:rPr sz="1800" spc="-5" dirty="0">
                          <a:latin typeface="Calibri"/>
                          <a:cs typeface="Calibri"/>
                        </a:rPr>
                        <a:t>Miss</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91440">
                        <a:lnSpc>
                          <a:spcPct val="100000"/>
                        </a:lnSpc>
                        <a:spcBef>
                          <a:spcPts val="250"/>
                        </a:spcBef>
                      </a:pPr>
                      <a:r>
                        <a:rPr sz="1800" spc="-10" dirty="0">
                          <a:latin typeface="Calibri"/>
                          <a:cs typeface="Calibri"/>
                        </a:rPr>
                        <a:t>Hit</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91440">
                        <a:lnSpc>
                          <a:spcPct val="100000"/>
                        </a:lnSpc>
                        <a:spcBef>
                          <a:spcPts val="250"/>
                        </a:spcBef>
                      </a:pPr>
                      <a:r>
                        <a:rPr sz="1800" spc="-5" dirty="0">
                          <a:latin typeface="Calibri"/>
                          <a:cs typeface="Calibri"/>
                        </a:rPr>
                        <a:t>Impossible:</a:t>
                      </a:r>
                      <a:r>
                        <a:rPr sz="1800" spc="-10" dirty="0">
                          <a:latin typeface="Calibri"/>
                          <a:cs typeface="Calibri"/>
                        </a:rPr>
                        <a:t> </a:t>
                      </a:r>
                      <a:r>
                        <a:rPr sz="1800" spc="-5" dirty="0">
                          <a:latin typeface="Calibri"/>
                          <a:cs typeface="Calibri"/>
                        </a:rPr>
                        <a:t>cannot</a:t>
                      </a:r>
                      <a:r>
                        <a:rPr sz="1800" spc="15" dirty="0">
                          <a:latin typeface="Calibri"/>
                          <a:cs typeface="Calibri"/>
                        </a:rPr>
                        <a:t> </a:t>
                      </a:r>
                      <a:r>
                        <a:rPr sz="1800" spc="-5" dirty="0">
                          <a:latin typeface="Calibri"/>
                          <a:cs typeface="Calibri"/>
                        </a:rPr>
                        <a:t>hit</a:t>
                      </a:r>
                      <a:r>
                        <a:rPr sz="1800" dirty="0">
                          <a:latin typeface="Calibri"/>
                          <a:cs typeface="Calibri"/>
                        </a:rPr>
                        <a:t> </a:t>
                      </a:r>
                      <a:r>
                        <a:rPr sz="1800" spc="-5" dirty="0">
                          <a:latin typeface="Calibri"/>
                          <a:cs typeface="Calibri"/>
                        </a:rPr>
                        <a:t>in</a:t>
                      </a:r>
                      <a:r>
                        <a:rPr sz="1800" spc="5" dirty="0">
                          <a:latin typeface="Calibri"/>
                          <a:cs typeface="Calibri"/>
                        </a:rPr>
                        <a:t> </a:t>
                      </a:r>
                      <a:r>
                        <a:rPr sz="1800" spc="-5" dirty="0">
                          <a:latin typeface="Calibri"/>
                          <a:cs typeface="Calibri"/>
                        </a:rPr>
                        <a:t>TLB</a:t>
                      </a:r>
                      <a:r>
                        <a:rPr sz="1800" dirty="0">
                          <a:latin typeface="Calibri"/>
                          <a:cs typeface="Calibri"/>
                        </a:rPr>
                        <a:t> </a:t>
                      </a:r>
                      <a:r>
                        <a:rPr sz="1800" spc="-5" dirty="0">
                          <a:latin typeface="Calibri"/>
                          <a:cs typeface="Calibri"/>
                        </a:rPr>
                        <a:t>if</a:t>
                      </a:r>
                      <a:r>
                        <a:rPr sz="1800" spc="5" dirty="0">
                          <a:latin typeface="Calibri"/>
                          <a:cs typeface="Calibri"/>
                        </a:rPr>
                        <a:t> </a:t>
                      </a:r>
                      <a:r>
                        <a:rPr sz="1800" spc="-5" dirty="0">
                          <a:latin typeface="Calibri"/>
                          <a:cs typeface="Calibri"/>
                        </a:rPr>
                        <a:t>page not</a:t>
                      </a:r>
                      <a:r>
                        <a:rPr sz="1800" spc="-10" dirty="0">
                          <a:latin typeface="Calibri"/>
                          <a:cs typeface="Calibri"/>
                        </a:rPr>
                        <a:t> </a:t>
                      </a:r>
                      <a:r>
                        <a:rPr sz="1800" spc="-5" dirty="0">
                          <a:latin typeface="Calibri"/>
                          <a:cs typeface="Calibri"/>
                        </a:rPr>
                        <a:t>present</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10007"/>
                  </a:ext>
                </a:extLst>
              </a:tr>
              <a:tr h="690067">
                <a:tc>
                  <a:txBody>
                    <a:bodyPr/>
                    <a:lstStyle/>
                    <a:p>
                      <a:pPr marL="90805">
                        <a:lnSpc>
                          <a:spcPct val="100000"/>
                        </a:lnSpc>
                        <a:spcBef>
                          <a:spcPts val="250"/>
                        </a:spcBef>
                      </a:pPr>
                      <a:r>
                        <a:rPr sz="1800" spc="-10" dirty="0">
                          <a:latin typeface="Calibri"/>
                          <a:cs typeface="Calibri"/>
                        </a:rPr>
                        <a:t>Miss</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91440">
                        <a:lnSpc>
                          <a:spcPct val="100000"/>
                        </a:lnSpc>
                        <a:spcBef>
                          <a:spcPts val="250"/>
                        </a:spcBef>
                      </a:pPr>
                      <a:r>
                        <a:rPr sz="1800" spc="-10" dirty="0">
                          <a:latin typeface="Calibri"/>
                          <a:cs typeface="Calibri"/>
                        </a:rPr>
                        <a:t>Miss</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91440">
                        <a:lnSpc>
                          <a:spcPct val="100000"/>
                        </a:lnSpc>
                        <a:spcBef>
                          <a:spcPts val="250"/>
                        </a:spcBef>
                      </a:pPr>
                      <a:r>
                        <a:rPr sz="1800" spc="-10" dirty="0">
                          <a:latin typeface="Calibri"/>
                          <a:cs typeface="Calibri"/>
                        </a:rPr>
                        <a:t>Hit</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91440">
                        <a:lnSpc>
                          <a:spcPct val="100000"/>
                        </a:lnSpc>
                        <a:spcBef>
                          <a:spcPts val="250"/>
                        </a:spcBef>
                      </a:pPr>
                      <a:r>
                        <a:rPr sz="1800" spc="-5" dirty="0">
                          <a:latin typeface="Calibri"/>
                          <a:cs typeface="Calibri"/>
                        </a:rPr>
                        <a:t>Impossible: </a:t>
                      </a:r>
                      <a:r>
                        <a:rPr sz="1800" spc="-15" dirty="0">
                          <a:latin typeface="Calibri"/>
                          <a:cs typeface="Calibri"/>
                        </a:rPr>
                        <a:t>data</a:t>
                      </a:r>
                      <a:r>
                        <a:rPr sz="1800" spc="5" dirty="0">
                          <a:latin typeface="Calibri"/>
                          <a:cs typeface="Calibri"/>
                        </a:rPr>
                        <a:t> </a:t>
                      </a:r>
                      <a:r>
                        <a:rPr sz="1800" spc="-5" dirty="0">
                          <a:latin typeface="Calibri"/>
                          <a:cs typeface="Calibri"/>
                        </a:rPr>
                        <a:t>cannot</a:t>
                      </a:r>
                      <a:r>
                        <a:rPr sz="1800" spc="10" dirty="0">
                          <a:latin typeface="Calibri"/>
                          <a:cs typeface="Calibri"/>
                        </a:rPr>
                        <a:t> </a:t>
                      </a:r>
                      <a:r>
                        <a:rPr sz="1800" spc="-5" dirty="0">
                          <a:latin typeface="Calibri"/>
                          <a:cs typeface="Calibri"/>
                        </a:rPr>
                        <a:t>be</a:t>
                      </a:r>
                      <a:r>
                        <a:rPr sz="1800" spc="15" dirty="0">
                          <a:latin typeface="Calibri"/>
                          <a:cs typeface="Calibri"/>
                        </a:rPr>
                        <a:t> </a:t>
                      </a:r>
                      <a:r>
                        <a:rPr sz="1800" spc="-5" dirty="0">
                          <a:latin typeface="Calibri"/>
                          <a:cs typeface="Calibri"/>
                        </a:rPr>
                        <a:t>in</a:t>
                      </a:r>
                      <a:r>
                        <a:rPr sz="1800" spc="15" dirty="0">
                          <a:latin typeface="Calibri"/>
                          <a:cs typeface="Calibri"/>
                        </a:rPr>
                        <a:t> </a:t>
                      </a:r>
                      <a:r>
                        <a:rPr sz="1800" spc="-10" dirty="0">
                          <a:latin typeface="Calibri"/>
                          <a:cs typeface="Calibri"/>
                        </a:rPr>
                        <a:t>cache</a:t>
                      </a:r>
                      <a:r>
                        <a:rPr sz="1800" spc="40" dirty="0">
                          <a:latin typeface="Calibri"/>
                          <a:cs typeface="Calibri"/>
                        </a:rPr>
                        <a:t> </a:t>
                      </a:r>
                      <a:r>
                        <a:rPr sz="1800" spc="-5" dirty="0">
                          <a:latin typeface="Calibri"/>
                          <a:cs typeface="Calibri"/>
                        </a:rPr>
                        <a:t>if</a:t>
                      </a:r>
                      <a:r>
                        <a:rPr sz="1800" spc="15" dirty="0">
                          <a:latin typeface="Calibri"/>
                          <a:cs typeface="Calibri"/>
                        </a:rPr>
                        <a:t> </a:t>
                      </a:r>
                      <a:r>
                        <a:rPr sz="1800" spc="-5" dirty="0">
                          <a:latin typeface="Calibri"/>
                          <a:cs typeface="Calibri"/>
                        </a:rPr>
                        <a:t>page</a:t>
                      </a:r>
                      <a:r>
                        <a:rPr sz="1800" spc="10" dirty="0">
                          <a:latin typeface="Calibri"/>
                          <a:cs typeface="Calibri"/>
                        </a:rPr>
                        <a:t> </a:t>
                      </a:r>
                      <a:r>
                        <a:rPr sz="1800" spc="-5" dirty="0">
                          <a:latin typeface="Calibri"/>
                          <a:cs typeface="Calibri"/>
                        </a:rPr>
                        <a:t>not</a:t>
                      </a:r>
                      <a:r>
                        <a:rPr sz="1800" dirty="0">
                          <a:latin typeface="Calibri"/>
                          <a:cs typeface="Calibri"/>
                        </a:rPr>
                        <a:t> </a:t>
                      </a:r>
                      <a:r>
                        <a:rPr sz="1800" spc="-10" dirty="0">
                          <a:latin typeface="Calibri"/>
                          <a:cs typeface="Calibri"/>
                        </a:rPr>
                        <a:t>present</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extLst>
                  <a:ext uri="{0D108BD9-81ED-4DB2-BD59-A6C34878D82A}">
                    <a16:rowId xmlns:a16="http://schemas.microsoft.com/office/drawing/2014/main" val="10008"/>
                  </a:ext>
                </a:extLst>
              </a:tr>
            </a:tbl>
          </a:graphicData>
        </a:graphic>
      </p:graphicFrame>
      <p:sp>
        <p:nvSpPr>
          <p:cNvPr id="7" name="object 7"/>
          <p:cNvSpPr txBox="1"/>
          <p:nvPr/>
        </p:nvSpPr>
        <p:spPr>
          <a:xfrm>
            <a:off x="510540" y="6491732"/>
            <a:ext cx="4703445" cy="269240"/>
          </a:xfrm>
          <a:prstGeom prst="rect">
            <a:avLst/>
          </a:prstGeom>
        </p:spPr>
        <p:txBody>
          <a:bodyPr vert="horz" wrap="square" lIns="0" tIns="12065" rIns="0" bIns="0" rtlCol="0">
            <a:spAutoFit/>
          </a:bodyPr>
          <a:lstStyle/>
          <a:p>
            <a:pPr marL="38100">
              <a:lnSpc>
                <a:spcPct val="100000"/>
              </a:lnSpc>
              <a:spcBef>
                <a:spcPts val="95"/>
              </a:spcBef>
            </a:pPr>
            <a:r>
              <a:rPr sz="1600" spc="-45" dirty="0">
                <a:latin typeface="Arial"/>
                <a:cs typeface="Arial"/>
              </a:rPr>
              <a:t>Taken</a:t>
            </a:r>
            <a:r>
              <a:rPr sz="1600" spc="-5" dirty="0">
                <a:latin typeface="Arial"/>
                <a:cs typeface="Arial"/>
              </a:rPr>
              <a:t> from</a:t>
            </a:r>
            <a:r>
              <a:rPr sz="1600" spc="35" dirty="0">
                <a:latin typeface="Arial"/>
                <a:cs typeface="Arial"/>
              </a:rPr>
              <a:t> </a:t>
            </a:r>
            <a:r>
              <a:rPr sz="1600" spc="-5" dirty="0">
                <a:latin typeface="Arial"/>
                <a:cs typeface="Arial"/>
              </a:rPr>
              <a:t>H &amp; </a:t>
            </a:r>
            <a:r>
              <a:rPr sz="1600" spc="-105" dirty="0">
                <a:latin typeface="Arial"/>
                <a:cs typeface="Arial"/>
              </a:rPr>
              <a:t>P,</a:t>
            </a:r>
            <a:r>
              <a:rPr sz="1600" dirty="0">
                <a:latin typeface="Arial"/>
                <a:cs typeface="Arial"/>
              </a:rPr>
              <a:t> </a:t>
            </a:r>
            <a:r>
              <a:rPr sz="1600" spc="-5" dirty="0">
                <a:latin typeface="Arial"/>
                <a:cs typeface="Arial"/>
              </a:rPr>
              <a:t>“Computer</a:t>
            </a:r>
            <a:r>
              <a:rPr sz="1600" spc="30" dirty="0">
                <a:latin typeface="Arial"/>
                <a:cs typeface="Arial"/>
              </a:rPr>
              <a:t> </a:t>
            </a:r>
            <a:r>
              <a:rPr sz="1600" spc="-5" dirty="0">
                <a:latin typeface="Arial"/>
                <a:cs typeface="Arial"/>
              </a:rPr>
              <a:t>Organization”</a:t>
            </a:r>
            <a:r>
              <a:rPr sz="1600" spc="15" dirty="0">
                <a:latin typeface="Arial"/>
                <a:cs typeface="Arial"/>
              </a:rPr>
              <a:t> </a:t>
            </a:r>
            <a:r>
              <a:rPr sz="1600" dirty="0">
                <a:latin typeface="Arial"/>
                <a:cs typeface="Arial"/>
              </a:rPr>
              <a:t>3</a:t>
            </a:r>
            <a:r>
              <a:rPr sz="1575" baseline="26455" dirty="0">
                <a:latin typeface="Arial"/>
                <a:cs typeface="Arial"/>
              </a:rPr>
              <a:t>rd</a:t>
            </a:r>
            <a:r>
              <a:rPr sz="1600" dirty="0">
                <a:latin typeface="Arial"/>
                <a:cs typeface="Arial"/>
              </a:rPr>
              <a:t>,</a:t>
            </a:r>
            <a:r>
              <a:rPr sz="1600" spc="-5" dirty="0">
                <a:latin typeface="Arial"/>
                <a:cs typeface="Arial"/>
              </a:rPr>
              <a:t> Ed.</a:t>
            </a:r>
            <a:endParaRPr sz="1600">
              <a:latin typeface="Arial"/>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527428" y="461899"/>
            <a:ext cx="6088380" cy="567463"/>
          </a:xfrm>
          <a:prstGeom prst="rect">
            <a:avLst/>
          </a:prstGeom>
        </p:spPr>
        <p:txBody>
          <a:bodyPr vert="horz" wrap="square" lIns="0" tIns="13335" rIns="0" bIns="0" rtlCol="0">
            <a:spAutoFit/>
          </a:bodyPr>
          <a:lstStyle/>
          <a:p>
            <a:pPr marL="12700">
              <a:lnSpc>
                <a:spcPct val="100000"/>
              </a:lnSpc>
              <a:spcBef>
                <a:spcPts val="105"/>
              </a:spcBef>
            </a:pPr>
            <a:r>
              <a:rPr sz="3600" b="1" dirty="0">
                <a:solidFill>
                  <a:srgbClr val="C00000"/>
                </a:solidFill>
                <a:latin typeface="+mn-lt"/>
                <a:ea typeface="+mn-ea"/>
                <a:cs typeface="+mn-cs"/>
              </a:rPr>
              <a:t>Cache Addressing with VM</a:t>
            </a:r>
          </a:p>
        </p:txBody>
      </p:sp>
      <p:sp>
        <p:nvSpPr>
          <p:cNvPr id="6" name="object 6"/>
          <p:cNvSpPr txBox="1"/>
          <p:nvPr/>
        </p:nvSpPr>
        <p:spPr>
          <a:xfrm>
            <a:off x="539552" y="1700808"/>
            <a:ext cx="7917815" cy="2639312"/>
          </a:xfrm>
          <a:prstGeom prst="rect">
            <a:avLst/>
          </a:prstGeom>
        </p:spPr>
        <p:txBody>
          <a:bodyPr vert="horz" wrap="square" lIns="0" tIns="102235" rIns="0" bIns="0" rtlCol="0">
            <a:spAutoFit/>
          </a:bodyPr>
          <a:lstStyle/>
          <a:p>
            <a:pPr marL="355600" indent="-343535">
              <a:lnSpc>
                <a:spcPct val="150000"/>
              </a:lnSpc>
              <a:spcBef>
                <a:spcPts val="805"/>
              </a:spcBef>
              <a:buFont typeface="Arial"/>
              <a:buChar char="•"/>
              <a:tabLst>
                <a:tab pos="355600" algn="l"/>
                <a:tab pos="356235" algn="l"/>
              </a:tabLst>
            </a:pPr>
            <a:r>
              <a:rPr lang="zh-CN" altLang="en-US" sz="2000" spc="-5" dirty="0">
                <a:latin typeface="微软雅黑" panose="020B0503020204020204" pitchFamily="34" charset="-122"/>
                <a:ea typeface="微软雅黑" panose="020B0503020204020204" pitchFamily="34" charset="-122"/>
                <a:cs typeface="Calibri"/>
              </a:rPr>
              <a:t>回顾缓存 </a:t>
            </a:r>
            <a:r>
              <a:rPr sz="2000" spc="-5" dirty="0">
                <a:latin typeface="微软雅黑" panose="020B0503020204020204" pitchFamily="34" charset="-122"/>
                <a:ea typeface="微软雅黑" panose="020B0503020204020204" pitchFamily="34" charset="-122"/>
                <a:cs typeface="Calibri"/>
              </a:rPr>
              <a:t>Cache</a:t>
            </a:r>
            <a:r>
              <a:rPr sz="2000" spc="-45" dirty="0">
                <a:latin typeface="微软雅黑" panose="020B0503020204020204" pitchFamily="34" charset="-122"/>
                <a:ea typeface="微软雅黑" panose="020B0503020204020204" pitchFamily="34" charset="-122"/>
                <a:cs typeface="Calibri"/>
              </a:rPr>
              <a:t> </a:t>
            </a:r>
            <a:r>
              <a:rPr sz="2000" spc="-15" dirty="0">
                <a:latin typeface="微软雅黑" panose="020B0503020204020204" pitchFamily="34" charset="-122"/>
                <a:ea typeface="微软雅黑" panose="020B0503020204020204" pitchFamily="34" charset="-122"/>
                <a:cs typeface="Calibri"/>
              </a:rPr>
              <a:t>review</a:t>
            </a:r>
            <a:endParaRPr sz="2000" dirty="0">
              <a:latin typeface="微软雅黑" panose="020B0503020204020204" pitchFamily="34" charset="-122"/>
              <a:ea typeface="微软雅黑" panose="020B0503020204020204" pitchFamily="34" charset="-122"/>
              <a:cs typeface="Calibri"/>
            </a:endParaRPr>
          </a:p>
          <a:p>
            <a:pPr marL="756285" lvl="1" indent="-287020">
              <a:lnSpc>
                <a:spcPct val="150000"/>
              </a:lnSpc>
              <a:spcBef>
                <a:spcPts val="605"/>
              </a:spcBef>
              <a:buFont typeface="Arial"/>
              <a:buChar char="–"/>
              <a:tabLst>
                <a:tab pos="756920" algn="l"/>
              </a:tabLst>
            </a:pPr>
            <a:r>
              <a:rPr lang="zh-CN" altLang="en-US" sz="2000" spc="-5" dirty="0">
                <a:latin typeface="微软雅黑" panose="020B0503020204020204" pitchFamily="34" charset="-122"/>
                <a:ea typeface="微软雅黑" panose="020B0503020204020204" pitchFamily="34" charset="-122"/>
                <a:cs typeface="Calibri"/>
              </a:rPr>
              <a:t>第一步，缓存</a:t>
            </a:r>
            <a:r>
              <a:rPr sz="2000" spc="-5" dirty="0">
                <a:latin typeface="微软雅黑" panose="020B0503020204020204" pitchFamily="34" charset="-122"/>
                <a:ea typeface="微软雅黑" panose="020B0503020204020204" pitchFamily="34" charset="-122"/>
                <a:cs typeface="Calibri"/>
              </a:rPr>
              <a:t>Set</a:t>
            </a:r>
            <a:r>
              <a:rPr sz="2000" spc="-30" dirty="0">
                <a:latin typeface="微软雅黑" panose="020B0503020204020204" pitchFamily="34" charset="-122"/>
                <a:ea typeface="微软雅黑" panose="020B0503020204020204" pitchFamily="34" charset="-122"/>
                <a:cs typeface="Calibri"/>
              </a:rPr>
              <a:t> </a:t>
            </a:r>
            <a:r>
              <a:rPr lang="zh-CN" altLang="en-US" sz="2000" spc="-30" dirty="0">
                <a:latin typeface="微软雅黑" panose="020B0503020204020204" pitchFamily="34" charset="-122"/>
                <a:ea typeface="微软雅黑" panose="020B0503020204020204" pitchFamily="34" charset="-122"/>
                <a:cs typeface="Calibri"/>
              </a:rPr>
              <a:t>或索引</a:t>
            </a:r>
            <a:r>
              <a:rPr lang="zh-CN" altLang="en-US" sz="2000" spc="-5" dirty="0">
                <a:latin typeface="微软雅黑" panose="020B0503020204020204" pitchFamily="34" charset="-122"/>
                <a:ea typeface="微软雅黑" panose="020B0503020204020204" pitchFamily="34" charset="-122"/>
                <a:cs typeface="Calibri"/>
              </a:rPr>
              <a:t>定位到缓存行，</a:t>
            </a:r>
            <a:r>
              <a:rPr lang="zh-CN" altLang="en-US" sz="2000" spc="-30" dirty="0">
                <a:latin typeface="微软雅黑" panose="020B0503020204020204" pitchFamily="34" charset="-122"/>
                <a:ea typeface="微软雅黑" panose="020B0503020204020204" pitchFamily="34" charset="-122"/>
                <a:cs typeface="Calibri"/>
              </a:rPr>
              <a:t>行包含数据与标识</a:t>
            </a:r>
            <a:r>
              <a:rPr sz="2000" spc="-20" dirty="0">
                <a:latin typeface="微软雅黑" panose="020B0503020204020204" pitchFamily="34" charset="-122"/>
                <a:ea typeface="微软雅黑" panose="020B0503020204020204" pitchFamily="34" charset="-122"/>
                <a:cs typeface="Calibri"/>
              </a:rPr>
              <a:t> </a:t>
            </a:r>
            <a:r>
              <a:rPr sz="2000" spc="-10" dirty="0">
                <a:latin typeface="微软雅黑" panose="020B0503020204020204" pitchFamily="34" charset="-122"/>
                <a:ea typeface="微软雅黑" panose="020B0503020204020204" pitchFamily="34" charset="-122"/>
                <a:cs typeface="Calibri"/>
              </a:rPr>
              <a:t>tags</a:t>
            </a:r>
            <a:endParaRPr sz="2000" dirty="0">
              <a:latin typeface="微软雅黑" panose="020B0503020204020204" pitchFamily="34" charset="-122"/>
              <a:ea typeface="微软雅黑" panose="020B0503020204020204" pitchFamily="34" charset="-122"/>
              <a:cs typeface="Calibri"/>
            </a:endParaRPr>
          </a:p>
          <a:p>
            <a:pPr marL="756285" lvl="1" indent="-287020">
              <a:lnSpc>
                <a:spcPct val="150000"/>
              </a:lnSpc>
              <a:spcBef>
                <a:spcPts val="580"/>
              </a:spcBef>
              <a:buFont typeface="Arial"/>
              <a:buChar char="–"/>
              <a:tabLst>
                <a:tab pos="756920" algn="l"/>
              </a:tabLst>
            </a:pPr>
            <a:r>
              <a:rPr lang="zh-CN" altLang="en-US" sz="2000" dirty="0">
                <a:latin typeface="微软雅黑" panose="020B0503020204020204" pitchFamily="34" charset="-122"/>
                <a:ea typeface="微软雅黑" panose="020B0503020204020204" pitchFamily="34" charset="-122"/>
                <a:cs typeface="Calibri"/>
              </a:rPr>
              <a:t>第二步确定是否命中</a:t>
            </a:r>
            <a:r>
              <a:rPr sz="2000" spc="-5" dirty="0">
                <a:latin typeface="微软雅黑" panose="020B0503020204020204" pitchFamily="34" charset="-122"/>
                <a:ea typeface="微软雅黑" panose="020B0503020204020204" pitchFamily="34" charset="-122"/>
                <a:cs typeface="Calibri"/>
              </a:rPr>
              <a:t>:</a:t>
            </a:r>
            <a:endParaRPr sz="2000" dirty="0">
              <a:latin typeface="微软雅黑" panose="020B0503020204020204" pitchFamily="34" charset="-122"/>
              <a:ea typeface="微软雅黑" panose="020B0503020204020204" pitchFamily="34" charset="-122"/>
              <a:cs typeface="Calibri"/>
            </a:endParaRPr>
          </a:p>
          <a:p>
            <a:pPr marL="1155700" lvl="2" indent="-229235">
              <a:lnSpc>
                <a:spcPct val="150000"/>
              </a:lnSpc>
              <a:spcBef>
                <a:spcPts val="505"/>
              </a:spcBef>
              <a:buFont typeface="Arial"/>
              <a:buChar char="•"/>
              <a:tabLst>
                <a:tab pos="1155700" algn="l"/>
                <a:tab pos="1156335" algn="l"/>
              </a:tabLst>
            </a:pPr>
            <a:r>
              <a:rPr lang="zh-CN" altLang="en-US" sz="2000" spc="-10" dirty="0">
                <a:latin typeface="微软雅黑" panose="020B0503020204020204" pitchFamily="34" charset="-122"/>
                <a:ea typeface="微软雅黑" panose="020B0503020204020204" pitchFamily="34" charset="-122"/>
                <a:cs typeface="Calibri"/>
              </a:rPr>
              <a:t>通过索引</a:t>
            </a:r>
            <a:r>
              <a:rPr sz="2000" spc="-10" dirty="0">
                <a:latin typeface="微软雅黑" panose="020B0503020204020204" pitchFamily="34" charset="-122"/>
                <a:ea typeface="微软雅黑" panose="020B0503020204020204" pitchFamily="34" charset="-122"/>
                <a:cs typeface="Calibri"/>
              </a:rPr>
              <a:t>Index</a:t>
            </a:r>
            <a:r>
              <a:rPr sz="2000" spc="-20" dirty="0">
                <a:latin typeface="微软雅黑" panose="020B0503020204020204" pitchFamily="34" charset="-122"/>
                <a:ea typeface="微软雅黑" panose="020B0503020204020204" pitchFamily="34" charset="-122"/>
                <a:cs typeface="Calibri"/>
              </a:rPr>
              <a:t> </a:t>
            </a:r>
            <a:r>
              <a:rPr sz="2000" spc="-5" dirty="0">
                <a:latin typeface="微软雅黑" panose="020B0503020204020204" pitchFamily="34" charset="-122"/>
                <a:ea typeface="微软雅黑" panose="020B0503020204020204" pitchFamily="34" charset="-122"/>
                <a:cs typeface="Calibri"/>
              </a:rPr>
              <a:t>(lookup)</a:t>
            </a:r>
            <a:r>
              <a:rPr sz="2000" spc="-15" dirty="0">
                <a:latin typeface="微软雅黑" panose="020B0503020204020204" pitchFamily="34" charset="-122"/>
                <a:ea typeface="微软雅黑" panose="020B0503020204020204" pitchFamily="34" charset="-122"/>
                <a:cs typeface="Calibri"/>
              </a:rPr>
              <a:t> </a:t>
            </a:r>
            <a:r>
              <a:rPr lang="zh-CN" altLang="en-US" sz="2000" spc="-15" dirty="0">
                <a:latin typeface="微软雅黑" panose="020B0503020204020204" pitchFamily="34" charset="-122"/>
                <a:ea typeface="微软雅黑" panose="020B0503020204020204" pitchFamily="34" charset="-122"/>
                <a:cs typeface="Calibri"/>
              </a:rPr>
              <a:t>找到</a:t>
            </a:r>
            <a:r>
              <a:rPr sz="2000" spc="-10" dirty="0">
                <a:latin typeface="微软雅黑" panose="020B0503020204020204" pitchFamily="34" charset="-122"/>
                <a:ea typeface="微软雅黑" panose="020B0503020204020204" pitchFamily="34" charset="-122"/>
                <a:cs typeface="Calibri"/>
              </a:rPr>
              <a:t> </a:t>
            </a:r>
            <a:r>
              <a:rPr sz="2000" spc="-5" dirty="0">
                <a:latin typeface="微软雅黑" panose="020B0503020204020204" pitchFamily="34" charset="-122"/>
                <a:ea typeface="微软雅黑" panose="020B0503020204020204" pitchFamily="34" charset="-122"/>
                <a:cs typeface="Calibri"/>
              </a:rPr>
              <a:t>tags</a:t>
            </a:r>
            <a:endParaRPr sz="2000" dirty="0">
              <a:latin typeface="微软雅黑" panose="020B0503020204020204" pitchFamily="34" charset="-122"/>
              <a:ea typeface="微软雅黑" panose="020B0503020204020204" pitchFamily="34" charset="-122"/>
              <a:cs typeface="Calibri"/>
            </a:endParaRPr>
          </a:p>
          <a:p>
            <a:pPr marL="1155700" lvl="2" indent="-229235">
              <a:lnSpc>
                <a:spcPct val="150000"/>
              </a:lnSpc>
              <a:spcBef>
                <a:spcPts val="484"/>
              </a:spcBef>
              <a:buFont typeface="Arial"/>
              <a:buChar char="•"/>
              <a:tabLst>
                <a:tab pos="1155700" algn="l"/>
                <a:tab pos="1156335" algn="l"/>
              </a:tabLst>
            </a:pPr>
            <a:r>
              <a:rPr lang="zh-CN" altLang="en-US" sz="2000" spc="-10" dirty="0">
                <a:latin typeface="微软雅黑" panose="020B0503020204020204" pitchFamily="34" charset="-122"/>
                <a:ea typeface="微软雅黑" panose="020B0503020204020204" pitchFamily="34" charset="-122"/>
                <a:cs typeface="Calibri"/>
              </a:rPr>
              <a:t>比较</a:t>
            </a:r>
            <a:r>
              <a:rPr sz="2000" spc="-20" dirty="0">
                <a:latin typeface="微软雅黑" panose="020B0503020204020204" pitchFamily="34" charset="-122"/>
                <a:ea typeface="微软雅黑" panose="020B0503020204020204" pitchFamily="34" charset="-122"/>
                <a:cs typeface="Calibri"/>
              </a:rPr>
              <a:t> </a:t>
            </a:r>
            <a:r>
              <a:rPr sz="2000" spc="-5" dirty="0">
                <a:latin typeface="微软雅黑" panose="020B0503020204020204" pitchFamily="34" charset="-122"/>
                <a:ea typeface="微软雅黑" panose="020B0503020204020204" pitchFamily="34" charset="-122"/>
                <a:cs typeface="Calibri"/>
              </a:rPr>
              <a:t>tags</a:t>
            </a:r>
            <a:r>
              <a:rPr sz="2000" spc="-10" dirty="0">
                <a:latin typeface="微软雅黑" panose="020B0503020204020204" pitchFamily="34" charset="-122"/>
                <a:ea typeface="微软雅黑" panose="020B0503020204020204" pitchFamily="34" charset="-122"/>
                <a:cs typeface="Calibri"/>
              </a:rPr>
              <a:t> </a:t>
            </a:r>
            <a:r>
              <a:rPr lang="zh-CN" altLang="en-US" sz="2000" spc="-10" dirty="0">
                <a:latin typeface="微软雅黑" panose="020B0503020204020204" pitchFamily="34" charset="-122"/>
                <a:ea typeface="微软雅黑" panose="020B0503020204020204" pitchFamily="34" charset="-122"/>
                <a:cs typeface="Calibri"/>
              </a:rPr>
              <a:t>确定是否命中</a:t>
            </a:r>
            <a:endParaRPr sz="2000" dirty="0">
              <a:latin typeface="微软雅黑" panose="020B0503020204020204" pitchFamily="34" charset="-122"/>
              <a:ea typeface="微软雅黑" panose="020B0503020204020204" pitchFamily="34" charset="-122"/>
              <a:cs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731770" y="461899"/>
            <a:ext cx="3681095" cy="567463"/>
          </a:xfrm>
          <a:prstGeom prst="rect">
            <a:avLst/>
          </a:prstGeom>
        </p:spPr>
        <p:txBody>
          <a:bodyPr vert="horz" wrap="square" lIns="0" tIns="13335" rIns="0" bIns="0" rtlCol="0">
            <a:spAutoFit/>
          </a:bodyPr>
          <a:lstStyle/>
          <a:p>
            <a:pPr marL="12700">
              <a:lnSpc>
                <a:spcPct val="100000"/>
              </a:lnSpc>
              <a:spcBef>
                <a:spcPts val="105"/>
              </a:spcBef>
            </a:pPr>
            <a:r>
              <a:rPr sz="3600" b="1" dirty="0">
                <a:solidFill>
                  <a:srgbClr val="C00000"/>
                </a:solidFill>
                <a:latin typeface="+mn-lt"/>
                <a:ea typeface="+mn-ea"/>
                <a:cs typeface="+mn-cs"/>
              </a:rPr>
              <a:t>Shared Memory</a:t>
            </a:r>
          </a:p>
        </p:txBody>
      </p:sp>
      <p:sp>
        <p:nvSpPr>
          <p:cNvPr id="6" name="object 6"/>
          <p:cNvSpPr txBox="1"/>
          <p:nvPr/>
        </p:nvSpPr>
        <p:spPr>
          <a:xfrm>
            <a:off x="632679" y="1597798"/>
            <a:ext cx="4311650" cy="3805657"/>
          </a:xfrm>
          <a:prstGeom prst="rect">
            <a:avLst/>
          </a:prstGeom>
        </p:spPr>
        <p:txBody>
          <a:bodyPr vert="horz" wrap="square" lIns="0" tIns="12700" rIns="0" bIns="0" rtlCol="0">
            <a:spAutoFit/>
          </a:bodyPr>
          <a:lstStyle/>
          <a:p>
            <a:pPr marL="355600" indent="-343535">
              <a:lnSpc>
                <a:spcPct val="150000"/>
              </a:lnSpc>
              <a:spcBef>
                <a:spcPts val="100"/>
              </a:spcBef>
              <a:buFont typeface="Arial"/>
              <a:buChar char="•"/>
              <a:tabLst>
                <a:tab pos="355600" algn="l"/>
                <a:tab pos="356235" algn="l"/>
              </a:tabLst>
            </a:pPr>
            <a:r>
              <a:rPr lang="zh-CN" altLang="en-US" sz="2000" dirty="0">
                <a:latin typeface="微软雅黑" panose="020B0503020204020204" pitchFamily="34" charset="-122"/>
                <a:ea typeface="微软雅黑" panose="020B0503020204020204" pitchFamily="34" charset="-122"/>
                <a:cs typeface="Calibri"/>
              </a:rPr>
              <a:t>在当代系统中，所有的内存各个进程之间是私有的</a:t>
            </a:r>
            <a:endParaRPr sz="2000" dirty="0">
              <a:latin typeface="微软雅黑" panose="020B0503020204020204" pitchFamily="34" charset="-122"/>
              <a:ea typeface="微软雅黑" panose="020B0503020204020204" pitchFamily="34" charset="-122"/>
              <a:cs typeface="Calibri"/>
            </a:endParaRPr>
          </a:p>
          <a:p>
            <a:pPr marL="355600" marR="98425" indent="-343535">
              <a:lnSpc>
                <a:spcPct val="150000"/>
              </a:lnSpc>
              <a:spcBef>
                <a:spcPts val="575"/>
              </a:spcBef>
              <a:buFont typeface="Arial"/>
              <a:buChar char="•"/>
              <a:tabLst>
                <a:tab pos="355600" algn="l"/>
                <a:tab pos="356235" algn="l"/>
              </a:tabLst>
            </a:pPr>
            <a:r>
              <a:rPr lang="zh-CN" altLang="en-US" sz="2000" spc="-225" dirty="0">
                <a:latin typeface="微软雅黑" panose="020B0503020204020204" pitchFamily="34" charset="-122"/>
                <a:ea typeface="微软雅黑" panose="020B0503020204020204" pitchFamily="34" charset="-122"/>
                <a:cs typeface="Calibri"/>
              </a:rPr>
              <a:t>两个进程之间要共享内存</a:t>
            </a:r>
            <a:r>
              <a:rPr sz="2000" spc="-10" dirty="0">
                <a:latin typeface="微软雅黑" panose="020B0503020204020204" pitchFamily="34" charset="-122"/>
                <a:ea typeface="微软雅黑" panose="020B0503020204020204" pitchFamily="34" charset="-122"/>
                <a:cs typeface="Calibri"/>
              </a:rPr>
              <a:t>, </a:t>
            </a:r>
            <a:r>
              <a:rPr lang="zh-CN" altLang="en-US" sz="2000" spc="-10" dirty="0">
                <a:latin typeface="微软雅黑" panose="020B0503020204020204" pitchFamily="34" charset="-122"/>
                <a:ea typeface="微软雅黑" panose="020B0503020204020204" pitchFamily="34" charset="-122"/>
                <a:cs typeface="Calibri"/>
              </a:rPr>
              <a:t>操作系统可以在每个页表分配一项，让它们指向同一个物理页</a:t>
            </a:r>
            <a:endParaRPr sz="2000" dirty="0">
              <a:latin typeface="微软雅黑" panose="020B0503020204020204" pitchFamily="34" charset="-122"/>
              <a:ea typeface="微软雅黑" panose="020B0503020204020204" pitchFamily="34" charset="-122"/>
              <a:cs typeface="Calibri"/>
            </a:endParaRPr>
          </a:p>
          <a:p>
            <a:pPr marL="355600" marR="331470" indent="-343535">
              <a:lnSpc>
                <a:spcPct val="150000"/>
              </a:lnSpc>
              <a:spcBef>
                <a:spcPts val="580"/>
              </a:spcBef>
              <a:buFont typeface="Arial"/>
              <a:buChar char="•"/>
              <a:tabLst>
                <a:tab pos="355600" algn="l"/>
                <a:tab pos="356235" algn="l"/>
              </a:tabLst>
            </a:pPr>
            <a:r>
              <a:rPr lang="zh-CN" altLang="en-US" sz="2000" spc="-5" dirty="0">
                <a:latin typeface="微软雅黑" panose="020B0503020204020204" pitchFamily="34" charset="-122"/>
                <a:ea typeface="微软雅黑" panose="020B0503020204020204" pitchFamily="34" charset="-122"/>
                <a:cs typeface="Calibri"/>
              </a:rPr>
              <a:t>也可以为每个页表设置保护位 </a:t>
            </a:r>
            <a:r>
              <a:rPr sz="2000" dirty="0">
                <a:latin typeface="微软雅黑" panose="020B0503020204020204" pitchFamily="34" charset="-122"/>
                <a:ea typeface="微软雅黑" panose="020B0503020204020204" pitchFamily="34" charset="-122"/>
                <a:cs typeface="Calibri"/>
              </a:rPr>
              <a:t>(e.g. P1 </a:t>
            </a:r>
            <a:r>
              <a:rPr sz="2000" spc="-10" dirty="0">
                <a:latin typeface="微软雅黑" panose="020B0503020204020204" pitchFamily="34" charset="-122"/>
                <a:ea typeface="微软雅黑" panose="020B0503020204020204" pitchFamily="34" charset="-122"/>
                <a:cs typeface="Calibri"/>
              </a:rPr>
              <a:t>can </a:t>
            </a:r>
            <a:r>
              <a:rPr sz="2000" spc="-5" dirty="0">
                <a:latin typeface="微软雅黑" panose="020B0503020204020204" pitchFamily="34" charset="-122"/>
                <a:ea typeface="微软雅黑" panose="020B0503020204020204" pitchFamily="34" charset="-122"/>
                <a:cs typeface="Calibri"/>
              </a:rPr>
              <a:t>be R/W </a:t>
            </a:r>
            <a:r>
              <a:rPr sz="2000" dirty="0">
                <a:latin typeface="微软雅黑" panose="020B0503020204020204" pitchFamily="34" charset="-122"/>
                <a:ea typeface="微软雅黑" panose="020B0503020204020204" pitchFamily="34" charset="-122"/>
                <a:cs typeface="Calibri"/>
              </a:rPr>
              <a:t>while P2 </a:t>
            </a:r>
            <a:r>
              <a:rPr sz="2000" spc="-530" dirty="0">
                <a:latin typeface="微软雅黑" panose="020B0503020204020204" pitchFamily="34" charset="-122"/>
                <a:ea typeface="微软雅黑" panose="020B0503020204020204" pitchFamily="34" charset="-122"/>
                <a:cs typeface="Calibri"/>
              </a:rPr>
              <a:t> </a:t>
            </a:r>
            <a:r>
              <a:rPr sz="2000" spc="-10" dirty="0">
                <a:latin typeface="微软雅黑" panose="020B0503020204020204" pitchFamily="34" charset="-122"/>
                <a:ea typeface="微软雅黑" panose="020B0503020204020204" pitchFamily="34" charset="-122"/>
                <a:cs typeface="Calibri"/>
              </a:rPr>
              <a:t>can </a:t>
            </a:r>
            <a:r>
              <a:rPr sz="2000" spc="-5" dirty="0">
                <a:latin typeface="微软雅黑" panose="020B0503020204020204" pitchFamily="34" charset="-122"/>
                <a:ea typeface="微软雅黑" panose="020B0503020204020204" pitchFamily="34" charset="-122"/>
                <a:cs typeface="Calibri"/>
              </a:rPr>
              <a:t>be </a:t>
            </a:r>
            <a:r>
              <a:rPr sz="2000" spc="-10" dirty="0">
                <a:latin typeface="微软雅黑" panose="020B0503020204020204" pitchFamily="34" charset="-122"/>
                <a:ea typeface="微软雅黑" panose="020B0503020204020204" pitchFamily="34" charset="-122"/>
                <a:cs typeface="Calibri"/>
              </a:rPr>
              <a:t>read only)</a:t>
            </a:r>
            <a:endParaRPr sz="2000" dirty="0">
              <a:latin typeface="微软雅黑" panose="020B0503020204020204" pitchFamily="34" charset="-122"/>
              <a:ea typeface="微软雅黑" panose="020B0503020204020204" pitchFamily="34" charset="-122"/>
              <a:cs typeface="Calibri"/>
            </a:endParaRPr>
          </a:p>
        </p:txBody>
      </p:sp>
      <p:graphicFrame>
        <p:nvGraphicFramePr>
          <p:cNvPr id="7" name="object 7"/>
          <p:cNvGraphicFramePr>
            <a:graphicFrameLocks noGrp="1"/>
          </p:cNvGraphicFramePr>
          <p:nvPr/>
        </p:nvGraphicFramePr>
        <p:xfrm>
          <a:off x="7844028" y="2814827"/>
          <a:ext cx="609600" cy="182880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tblGrid>
              <a:tr h="228600">
                <a:tc>
                  <a:txBody>
                    <a:bodyPr/>
                    <a:lstStyle/>
                    <a:p>
                      <a:pPr marL="92075">
                        <a:lnSpc>
                          <a:spcPct val="100000"/>
                        </a:lnSpc>
                        <a:spcBef>
                          <a:spcPts val="145"/>
                        </a:spcBef>
                      </a:pPr>
                      <a:r>
                        <a:rPr sz="1200" dirty="0">
                          <a:latin typeface="Arial"/>
                          <a:cs typeface="Arial"/>
                        </a:rPr>
                        <a:t>0</a:t>
                      </a:r>
                      <a:endParaRPr sz="1200">
                        <a:latin typeface="Arial"/>
                        <a:cs typeface="Arial"/>
                      </a:endParaRPr>
                    </a:p>
                  </a:txBody>
                  <a:tcPr marL="0" marR="0" marT="1841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CC"/>
                    </a:solidFill>
                  </a:tcPr>
                </a:tc>
                <a:extLst>
                  <a:ext uri="{0D108BD9-81ED-4DB2-BD59-A6C34878D82A}">
                    <a16:rowId xmlns:a16="http://schemas.microsoft.com/office/drawing/2014/main" val="10000"/>
                  </a:ext>
                </a:extLst>
              </a:tr>
              <a:tr h="228600">
                <a:tc>
                  <a:txBody>
                    <a:bodyPr/>
                    <a:lstStyle/>
                    <a:p>
                      <a:pPr marL="92075">
                        <a:lnSpc>
                          <a:spcPct val="100000"/>
                        </a:lnSpc>
                        <a:spcBef>
                          <a:spcPts val="145"/>
                        </a:spcBef>
                      </a:pPr>
                      <a:r>
                        <a:rPr sz="1200" dirty="0">
                          <a:latin typeface="Arial"/>
                          <a:cs typeface="Arial"/>
                        </a:rPr>
                        <a:t>1</a:t>
                      </a:r>
                      <a:endParaRPr sz="1200">
                        <a:latin typeface="Arial"/>
                        <a:cs typeface="Arial"/>
                      </a:endParaRPr>
                    </a:p>
                  </a:txBody>
                  <a:tcPr marL="0" marR="0" marT="1841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CC"/>
                    </a:solidFill>
                  </a:tcPr>
                </a:tc>
                <a:extLst>
                  <a:ext uri="{0D108BD9-81ED-4DB2-BD59-A6C34878D82A}">
                    <a16:rowId xmlns:a16="http://schemas.microsoft.com/office/drawing/2014/main" val="10001"/>
                  </a:ext>
                </a:extLst>
              </a:tr>
              <a:tr h="228600">
                <a:tc>
                  <a:txBody>
                    <a:bodyPr/>
                    <a:lstStyle/>
                    <a:p>
                      <a:pPr marL="92075">
                        <a:lnSpc>
                          <a:spcPct val="100000"/>
                        </a:lnSpc>
                        <a:spcBef>
                          <a:spcPts val="150"/>
                        </a:spcBef>
                      </a:pPr>
                      <a:r>
                        <a:rPr sz="1200" dirty="0">
                          <a:latin typeface="Arial"/>
                          <a:cs typeface="Arial"/>
                        </a:rPr>
                        <a:t>2</a:t>
                      </a:r>
                      <a:endParaRPr sz="1200">
                        <a:latin typeface="Arial"/>
                        <a:cs typeface="Arial"/>
                      </a:endParaRPr>
                    </a:p>
                  </a:txBody>
                  <a:tcPr marL="0" marR="0" marT="1905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CC"/>
                    </a:solidFill>
                  </a:tcPr>
                </a:tc>
                <a:extLst>
                  <a:ext uri="{0D108BD9-81ED-4DB2-BD59-A6C34878D82A}">
                    <a16:rowId xmlns:a16="http://schemas.microsoft.com/office/drawing/2014/main" val="10002"/>
                  </a:ext>
                </a:extLst>
              </a:tr>
              <a:tr h="228600">
                <a:tc>
                  <a:txBody>
                    <a:bodyPr/>
                    <a:lstStyle/>
                    <a:p>
                      <a:pPr marL="92075">
                        <a:lnSpc>
                          <a:spcPct val="100000"/>
                        </a:lnSpc>
                        <a:spcBef>
                          <a:spcPts val="150"/>
                        </a:spcBef>
                      </a:pPr>
                      <a:r>
                        <a:rPr sz="1200" dirty="0">
                          <a:latin typeface="Arial"/>
                          <a:cs typeface="Arial"/>
                        </a:rPr>
                        <a:t>3</a:t>
                      </a:r>
                      <a:endParaRPr sz="1200">
                        <a:latin typeface="Arial"/>
                        <a:cs typeface="Arial"/>
                      </a:endParaRPr>
                    </a:p>
                  </a:txBody>
                  <a:tcPr marL="0" marR="0" marT="1905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CC"/>
                    </a:solidFill>
                  </a:tcPr>
                </a:tc>
                <a:extLst>
                  <a:ext uri="{0D108BD9-81ED-4DB2-BD59-A6C34878D82A}">
                    <a16:rowId xmlns:a16="http://schemas.microsoft.com/office/drawing/2014/main" val="10003"/>
                  </a:ext>
                </a:extLst>
              </a:tr>
              <a:tr h="228600">
                <a:tc>
                  <a:txBody>
                    <a:bodyPr/>
                    <a:lstStyle/>
                    <a:p>
                      <a:pPr marL="92075">
                        <a:lnSpc>
                          <a:spcPct val="100000"/>
                        </a:lnSpc>
                        <a:spcBef>
                          <a:spcPts val="275"/>
                        </a:spcBef>
                      </a:pPr>
                      <a:r>
                        <a:rPr sz="1000" dirty="0">
                          <a:latin typeface="Arial"/>
                          <a:cs typeface="Arial"/>
                        </a:rPr>
                        <a:t>…</a:t>
                      </a:r>
                      <a:endParaRPr sz="1000">
                        <a:latin typeface="Arial"/>
                        <a:cs typeface="Arial"/>
                      </a:endParaRPr>
                    </a:p>
                  </a:txBody>
                  <a:tcPr marL="0" marR="0" marT="349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CC"/>
                    </a:solidFill>
                  </a:tcPr>
                </a:tc>
                <a:extLst>
                  <a:ext uri="{0D108BD9-81ED-4DB2-BD59-A6C34878D82A}">
                    <a16:rowId xmlns:a16="http://schemas.microsoft.com/office/drawing/2014/main" val="10004"/>
                  </a:ext>
                </a:extLst>
              </a:tr>
              <a:tr h="228600">
                <a:tc>
                  <a:txBody>
                    <a:bodyPr/>
                    <a:lstStyle/>
                    <a:p>
                      <a:pPr>
                        <a:lnSpc>
                          <a:spcPct val="100000"/>
                        </a:lnSpc>
                      </a:pPr>
                      <a:endParaRPr sz="1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CC"/>
                    </a:solidFill>
                  </a:tcPr>
                </a:tc>
                <a:extLst>
                  <a:ext uri="{0D108BD9-81ED-4DB2-BD59-A6C34878D82A}">
                    <a16:rowId xmlns:a16="http://schemas.microsoft.com/office/drawing/2014/main" val="10005"/>
                  </a:ext>
                </a:extLst>
              </a:tr>
              <a:tr h="228600">
                <a:tc>
                  <a:txBody>
                    <a:bodyPr/>
                    <a:lstStyle/>
                    <a:p>
                      <a:pPr>
                        <a:lnSpc>
                          <a:spcPct val="100000"/>
                        </a:lnSpc>
                      </a:pPr>
                      <a:endParaRPr sz="1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CC"/>
                    </a:solidFill>
                  </a:tcPr>
                </a:tc>
                <a:extLst>
                  <a:ext uri="{0D108BD9-81ED-4DB2-BD59-A6C34878D82A}">
                    <a16:rowId xmlns:a16="http://schemas.microsoft.com/office/drawing/2014/main" val="10006"/>
                  </a:ext>
                </a:extLst>
              </a:tr>
              <a:tr h="228600">
                <a:tc>
                  <a:txBody>
                    <a:bodyPr/>
                    <a:lstStyle/>
                    <a:p>
                      <a:pPr>
                        <a:lnSpc>
                          <a:spcPct val="100000"/>
                        </a:lnSpc>
                      </a:pPr>
                      <a:endParaRPr sz="1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CC"/>
                    </a:solidFill>
                  </a:tcPr>
                </a:tc>
                <a:extLst>
                  <a:ext uri="{0D108BD9-81ED-4DB2-BD59-A6C34878D82A}">
                    <a16:rowId xmlns:a16="http://schemas.microsoft.com/office/drawing/2014/main" val="10007"/>
                  </a:ext>
                </a:extLst>
              </a:tr>
            </a:tbl>
          </a:graphicData>
        </a:graphic>
      </p:graphicFrame>
      <p:graphicFrame>
        <p:nvGraphicFramePr>
          <p:cNvPr id="8" name="object 8"/>
          <p:cNvGraphicFramePr>
            <a:graphicFrameLocks noGrp="1"/>
          </p:cNvGraphicFramePr>
          <p:nvPr/>
        </p:nvGraphicFramePr>
        <p:xfrm>
          <a:off x="6243828" y="2129027"/>
          <a:ext cx="609600" cy="137160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tblGrid>
              <a:tr h="228600">
                <a:tc>
                  <a:txBody>
                    <a:bodyPr/>
                    <a:lstStyle/>
                    <a:p>
                      <a:pPr marL="92710">
                        <a:lnSpc>
                          <a:spcPct val="100000"/>
                        </a:lnSpc>
                        <a:spcBef>
                          <a:spcPts val="145"/>
                        </a:spcBef>
                      </a:pPr>
                      <a:r>
                        <a:rPr sz="1200" dirty="0">
                          <a:latin typeface="Arial"/>
                          <a:cs typeface="Arial"/>
                        </a:rPr>
                        <a:t>0</a:t>
                      </a:r>
                      <a:endParaRPr sz="1200">
                        <a:latin typeface="Arial"/>
                        <a:cs typeface="Arial"/>
                      </a:endParaRPr>
                    </a:p>
                  </a:txBody>
                  <a:tcPr marL="0" marR="0" marT="1841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00"/>
                    </a:solidFill>
                  </a:tcPr>
                </a:tc>
                <a:extLst>
                  <a:ext uri="{0D108BD9-81ED-4DB2-BD59-A6C34878D82A}">
                    <a16:rowId xmlns:a16="http://schemas.microsoft.com/office/drawing/2014/main" val="10000"/>
                  </a:ext>
                </a:extLst>
              </a:tr>
              <a:tr h="228600">
                <a:tc>
                  <a:txBody>
                    <a:bodyPr/>
                    <a:lstStyle/>
                    <a:p>
                      <a:pPr marL="92710">
                        <a:lnSpc>
                          <a:spcPct val="100000"/>
                        </a:lnSpc>
                        <a:spcBef>
                          <a:spcPts val="145"/>
                        </a:spcBef>
                      </a:pPr>
                      <a:r>
                        <a:rPr sz="1200" dirty="0">
                          <a:latin typeface="Arial"/>
                          <a:cs typeface="Arial"/>
                        </a:rPr>
                        <a:t>1</a:t>
                      </a:r>
                      <a:endParaRPr sz="1200">
                        <a:latin typeface="Arial"/>
                        <a:cs typeface="Arial"/>
                      </a:endParaRPr>
                    </a:p>
                  </a:txBody>
                  <a:tcPr marL="0" marR="0" marT="1841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00"/>
                    </a:solidFill>
                  </a:tcPr>
                </a:tc>
                <a:extLst>
                  <a:ext uri="{0D108BD9-81ED-4DB2-BD59-A6C34878D82A}">
                    <a16:rowId xmlns:a16="http://schemas.microsoft.com/office/drawing/2014/main" val="10001"/>
                  </a:ext>
                </a:extLst>
              </a:tr>
              <a:tr h="228600">
                <a:tc>
                  <a:txBody>
                    <a:bodyPr/>
                    <a:lstStyle/>
                    <a:p>
                      <a:pPr marL="92710">
                        <a:lnSpc>
                          <a:spcPct val="100000"/>
                        </a:lnSpc>
                        <a:spcBef>
                          <a:spcPts val="145"/>
                        </a:spcBef>
                      </a:pPr>
                      <a:r>
                        <a:rPr sz="1200" dirty="0">
                          <a:latin typeface="Arial"/>
                          <a:cs typeface="Arial"/>
                        </a:rPr>
                        <a:t>2</a:t>
                      </a:r>
                      <a:endParaRPr sz="1200">
                        <a:latin typeface="Arial"/>
                        <a:cs typeface="Arial"/>
                      </a:endParaRPr>
                    </a:p>
                  </a:txBody>
                  <a:tcPr marL="0" marR="0" marT="1841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00"/>
                    </a:solidFill>
                  </a:tcPr>
                </a:tc>
                <a:extLst>
                  <a:ext uri="{0D108BD9-81ED-4DB2-BD59-A6C34878D82A}">
                    <a16:rowId xmlns:a16="http://schemas.microsoft.com/office/drawing/2014/main" val="10002"/>
                  </a:ext>
                </a:extLst>
              </a:tr>
              <a:tr h="228600">
                <a:tc>
                  <a:txBody>
                    <a:bodyPr/>
                    <a:lstStyle/>
                    <a:p>
                      <a:pPr marL="92710">
                        <a:lnSpc>
                          <a:spcPct val="100000"/>
                        </a:lnSpc>
                        <a:spcBef>
                          <a:spcPts val="275"/>
                        </a:spcBef>
                      </a:pPr>
                      <a:r>
                        <a:rPr sz="1000" dirty="0">
                          <a:latin typeface="Arial"/>
                          <a:cs typeface="Arial"/>
                        </a:rPr>
                        <a:t>…</a:t>
                      </a:r>
                      <a:endParaRPr sz="1000">
                        <a:latin typeface="Arial"/>
                        <a:cs typeface="Arial"/>
                      </a:endParaRPr>
                    </a:p>
                  </a:txBody>
                  <a:tcPr marL="0" marR="0" marT="349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00"/>
                    </a:solidFill>
                  </a:tcPr>
                </a:tc>
                <a:extLst>
                  <a:ext uri="{0D108BD9-81ED-4DB2-BD59-A6C34878D82A}">
                    <a16:rowId xmlns:a16="http://schemas.microsoft.com/office/drawing/2014/main" val="10003"/>
                  </a:ext>
                </a:extLst>
              </a:tr>
              <a:tr h="228600">
                <a:tc>
                  <a:txBody>
                    <a:bodyPr/>
                    <a:lstStyle/>
                    <a:p>
                      <a:pPr>
                        <a:lnSpc>
                          <a:spcPct val="100000"/>
                        </a:lnSpc>
                      </a:pPr>
                      <a:endParaRPr sz="1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00"/>
                    </a:solidFill>
                  </a:tcPr>
                </a:tc>
                <a:extLst>
                  <a:ext uri="{0D108BD9-81ED-4DB2-BD59-A6C34878D82A}">
                    <a16:rowId xmlns:a16="http://schemas.microsoft.com/office/drawing/2014/main" val="10004"/>
                  </a:ext>
                </a:extLst>
              </a:tr>
              <a:tr h="228600">
                <a:tc>
                  <a:txBody>
                    <a:bodyPr/>
                    <a:lstStyle/>
                    <a:p>
                      <a:pPr>
                        <a:lnSpc>
                          <a:spcPct val="100000"/>
                        </a:lnSpc>
                      </a:pPr>
                      <a:endParaRPr sz="1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00"/>
                    </a:solidFill>
                  </a:tcPr>
                </a:tc>
                <a:extLst>
                  <a:ext uri="{0D108BD9-81ED-4DB2-BD59-A6C34878D82A}">
                    <a16:rowId xmlns:a16="http://schemas.microsoft.com/office/drawing/2014/main" val="10005"/>
                  </a:ext>
                </a:extLst>
              </a:tr>
            </a:tbl>
          </a:graphicData>
        </a:graphic>
      </p:graphicFrame>
      <p:graphicFrame>
        <p:nvGraphicFramePr>
          <p:cNvPr id="9" name="object 9"/>
          <p:cNvGraphicFramePr>
            <a:graphicFrameLocks noGrp="1"/>
          </p:cNvGraphicFramePr>
          <p:nvPr/>
        </p:nvGraphicFramePr>
        <p:xfrm>
          <a:off x="6243828" y="4186428"/>
          <a:ext cx="609600" cy="137160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tblGrid>
              <a:tr h="228600">
                <a:tc>
                  <a:txBody>
                    <a:bodyPr/>
                    <a:lstStyle/>
                    <a:p>
                      <a:pPr marL="92710">
                        <a:lnSpc>
                          <a:spcPct val="100000"/>
                        </a:lnSpc>
                        <a:spcBef>
                          <a:spcPts val="150"/>
                        </a:spcBef>
                      </a:pPr>
                      <a:r>
                        <a:rPr sz="1200" dirty="0">
                          <a:latin typeface="Arial"/>
                          <a:cs typeface="Arial"/>
                        </a:rPr>
                        <a:t>0</a:t>
                      </a:r>
                      <a:endParaRPr sz="1200">
                        <a:latin typeface="Arial"/>
                        <a:cs typeface="Arial"/>
                      </a:endParaRPr>
                    </a:p>
                  </a:txBody>
                  <a:tcPr marL="0" marR="0" marT="1905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00"/>
                    </a:solidFill>
                  </a:tcPr>
                </a:tc>
                <a:extLst>
                  <a:ext uri="{0D108BD9-81ED-4DB2-BD59-A6C34878D82A}">
                    <a16:rowId xmlns:a16="http://schemas.microsoft.com/office/drawing/2014/main" val="10000"/>
                  </a:ext>
                </a:extLst>
              </a:tr>
              <a:tr h="228600">
                <a:tc>
                  <a:txBody>
                    <a:bodyPr/>
                    <a:lstStyle/>
                    <a:p>
                      <a:pPr marL="92710">
                        <a:lnSpc>
                          <a:spcPct val="100000"/>
                        </a:lnSpc>
                        <a:spcBef>
                          <a:spcPts val="150"/>
                        </a:spcBef>
                      </a:pPr>
                      <a:r>
                        <a:rPr sz="1200" dirty="0">
                          <a:latin typeface="Arial"/>
                          <a:cs typeface="Arial"/>
                        </a:rPr>
                        <a:t>1</a:t>
                      </a:r>
                      <a:endParaRPr sz="1200">
                        <a:latin typeface="Arial"/>
                        <a:cs typeface="Arial"/>
                      </a:endParaRPr>
                    </a:p>
                  </a:txBody>
                  <a:tcPr marL="0" marR="0" marT="1905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00"/>
                    </a:solidFill>
                  </a:tcPr>
                </a:tc>
                <a:extLst>
                  <a:ext uri="{0D108BD9-81ED-4DB2-BD59-A6C34878D82A}">
                    <a16:rowId xmlns:a16="http://schemas.microsoft.com/office/drawing/2014/main" val="10001"/>
                  </a:ext>
                </a:extLst>
              </a:tr>
              <a:tr h="228600">
                <a:tc>
                  <a:txBody>
                    <a:bodyPr/>
                    <a:lstStyle/>
                    <a:p>
                      <a:pPr marL="92710">
                        <a:lnSpc>
                          <a:spcPct val="100000"/>
                        </a:lnSpc>
                        <a:spcBef>
                          <a:spcPts val="150"/>
                        </a:spcBef>
                      </a:pPr>
                      <a:r>
                        <a:rPr sz="1200" dirty="0">
                          <a:latin typeface="Arial"/>
                          <a:cs typeface="Arial"/>
                        </a:rPr>
                        <a:t>2</a:t>
                      </a:r>
                      <a:endParaRPr sz="1200">
                        <a:latin typeface="Arial"/>
                        <a:cs typeface="Arial"/>
                      </a:endParaRPr>
                    </a:p>
                  </a:txBody>
                  <a:tcPr marL="0" marR="0" marT="1905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00"/>
                    </a:solidFill>
                  </a:tcPr>
                </a:tc>
                <a:extLst>
                  <a:ext uri="{0D108BD9-81ED-4DB2-BD59-A6C34878D82A}">
                    <a16:rowId xmlns:a16="http://schemas.microsoft.com/office/drawing/2014/main" val="10002"/>
                  </a:ext>
                </a:extLst>
              </a:tr>
              <a:tr h="228600">
                <a:tc>
                  <a:txBody>
                    <a:bodyPr/>
                    <a:lstStyle/>
                    <a:p>
                      <a:pPr marL="92710">
                        <a:lnSpc>
                          <a:spcPct val="100000"/>
                        </a:lnSpc>
                        <a:spcBef>
                          <a:spcPts val="280"/>
                        </a:spcBef>
                      </a:pPr>
                      <a:r>
                        <a:rPr sz="1000" dirty="0">
                          <a:latin typeface="Arial"/>
                          <a:cs typeface="Arial"/>
                        </a:rPr>
                        <a:t>…</a:t>
                      </a:r>
                      <a:endParaRPr sz="1000">
                        <a:latin typeface="Arial"/>
                        <a:cs typeface="Arial"/>
                      </a:endParaRPr>
                    </a:p>
                  </a:txBody>
                  <a:tcPr marL="0" marR="0" marT="3556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00"/>
                    </a:solidFill>
                  </a:tcPr>
                </a:tc>
                <a:extLst>
                  <a:ext uri="{0D108BD9-81ED-4DB2-BD59-A6C34878D82A}">
                    <a16:rowId xmlns:a16="http://schemas.microsoft.com/office/drawing/2014/main" val="10003"/>
                  </a:ext>
                </a:extLst>
              </a:tr>
              <a:tr h="228600">
                <a:tc>
                  <a:txBody>
                    <a:bodyPr/>
                    <a:lstStyle/>
                    <a:p>
                      <a:pPr>
                        <a:lnSpc>
                          <a:spcPct val="100000"/>
                        </a:lnSpc>
                      </a:pPr>
                      <a:endParaRPr sz="1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00"/>
                    </a:solidFill>
                  </a:tcPr>
                </a:tc>
                <a:extLst>
                  <a:ext uri="{0D108BD9-81ED-4DB2-BD59-A6C34878D82A}">
                    <a16:rowId xmlns:a16="http://schemas.microsoft.com/office/drawing/2014/main" val="10004"/>
                  </a:ext>
                </a:extLst>
              </a:tr>
              <a:tr h="228600">
                <a:tc>
                  <a:txBody>
                    <a:bodyPr/>
                    <a:lstStyle/>
                    <a:p>
                      <a:pPr>
                        <a:lnSpc>
                          <a:spcPct val="100000"/>
                        </a:lnSpc>
                      </a:pPr>
                      <a:endParaRPr sz="13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C00"/>
                    </a:solidFill>
                  </a:tcPr>
                </a:tc>
                <a:extLst>
                  <a:ext uri="{0D108BD9-81ED-4DB2-BD59-A6C34878D82A}">
                    <a16:rowId xmlns:a16="http://schemas.microsoft.com/office/drawing/2014/main" val="10005"/>
                  </a:ext>
                </a:extLst>
              </a:tr>
            </a:tbl>
          </a:graphicData>
        </a:graphic>
      </p:graphicFrame>
      <p:sp>
        <p:nvSpPr>
          <p:cNvPr id="10" name="object 10"/>
          <p:cNvSpPr/>
          <p:nvPr/>
        </p:nvSpPr>
        <p:spPr>
          <a:xfrm>
            <a:off x="6850380" y="2472054"/>
            <a:ext cx="999490" cy="2299335"/>
          </a:xfrm>
          <a:custGeom>
            <a:avLst/>
            <a:gdLst/>
            <a:ahLst/>
            <a:cxnLst/>
            <a:rect l="l" t="t" r="r" b="b"/>
            <a:pathLst>
              <a:path w="999490" h="2299335">
                <a:moveTo>
                  <a:pt x="998982" y="1605407"/>
                </a:moveTo>
                <a:lnTo>
                  <a:pt x="998677" y="1593977"/>
                </a:lnTo>
                <a:lnTo>
                  <a:pt x="996188" y="1500251"/>
                </a:lnTo>
                <a:lnTo>
                  <a:pt x="996061" y="1494790"/>
                </a:lnTo>
                <a:lnTo>
                  <a:pt x="991489" y="1490472"/>
                </a:lnTo>
                <a:lnTo>
                  <a:pt x="980567" y="1490726"/>
                </a:lnTo>
                <a:lnTo>
                  <a:pt x="976249" y="1495298"/>
                </a:lnTo>
                <a:lnTo>
                  <a:pt x="976376" y="1500759"/>
                </a:lnTo>
                <a:lnTo>
                  <a:pt x="977785" y="1552409"/>
                </a:lnTo>
                <a:lnTo>
                  <a:pt x="16764" y="0"/>
                </a:lnTo>
                <a:lnTo>
                  <a:pt x="0" y="10414"/>
                </a:lnTo>
                <a:lnTo>
                  <a:pt x="960869" y="1562785"/>
                </a:lnTo>
                <a:lnTo>
                  <a:pt x="910590" y="1536065"/>
                </a:lnTo>
                <a:lnTo>
                  <a:pt x="904621" y="1537843"/>
                </a:lnTo>
                <a:lnTo>
                  <a:pt x="901954" y="1542669"/>
                </a:lnTo>
                <a:lnTo>
                  <a:pt x="899414" y="1547495"/>
                </a:lnTo>
                <a:lnTo>
                  <a:pt x="901319" y="1553464"/>
                </a:lnTo>
                <a:lnTo>
                  <a:pt x="906145" y="1556131"/>
                </a:lnTo>
                <a:lnTo>
                  <a:pt x="998982" y="1605407"/>
                </a:lnTo>
                <a:close/>
              </a:path>
              <a:path w="999490" h="2299335">
                <a:moveTo>
                  <a:pt x="998982" y="1605407"/>
                </a:moveTo>
                <a:lnTo>
                  <a:pt x="888619" y="1613916"/>
                </a:lnTo>
                <a:lnTo>
                  <a:pt x="884555" y="1618742"/>
                </a:lnTo>
                <a:lnTo>
                  <a:pt x="885088" y="1624711"/>
                </a:lnTo>
                <a:lnTo>
                  <a:pt x="885444" y="1629664"/>
                </a:lnTo>
                <a:lnTo>
                  <a:pt x="890270" y="1633728"/>
                </a:lnTo>
                <a:lnTo>
                  <a:pt x="895604" y="1633220"/>
                </a:lnTo>
                <a:lnTo>
                  <a:pt x="947191" y="1629283"/>
                </a:lnTo>
                <a:lnTo>
                  <a:pt x="2794" y="2283079"/>
                </a:lnTo>
                <a:lnTo>
                  <a:pt x="13970" y="2299335"/>
                </a:lnTo>
                <a:lnTo>
                  <a:pt x="958329" y="1645564"/>
                </a:lnTo>
                <a:lnTo>
                  <a:pt x="936498" y="1692275"/>
                </a:lnTo>
                <a:lnTo>
                  <a:pt x="934212" y="1697228"/>
                </a:lnTo>
                <a:lnTo>
                  <a:pt x="936371" y="1703197"/>
                </a:lnTo>
                <a:lnTo>
                  <a:pt x="946277" y="1707769"/>
                </a:lnTo>
                <a:lnTo>
                  <a:pt x="952119" y="1705610"/>
                </a:lnTo>
                <a:lnTo>
                  <a:pt x="954532" y="1700657"/>
                </a:lnTo>
                <a:lnTo>
                  <a:pt x="997559" y="1608455"/>
                </a:lnTo>
                <a:lnTo>
                  <a:pt x="998982" y="1605407"/>
                </a:lnTo>
                <a:close/>
              </a:path>
            </a:pathLst>
          </a:custGeom>
          <a:solidFill>
            <a:srgbClr val="000000"/>
          </a:solidFill>
        </p:spPr>
        <p:txBody>
          <a:bodyPr wrap="square" lIns="0" tIns="0" rIns="0" bIns="0" rtlCol="0"/>
          <a:lstStyle/>
          <a:p>
            <a:endParaRPr/>
          </a:p>
        </p:txBody>
      </p:sp>
      <p:sp>
        <p:nvSpPr>
          <p:cNvPr id="11" name="object 11"/>
          <p:cNvSpPr txBox="1"/>
          <p:nvPr/>
        </p:nvSpPr>
        <p:spPr>
          <a:xfrm>
            <a:off x="7623809" y="4693158"/>
            <a:ext cx="780415" cy="513080"/>
          </a:xfrm>
          <a:prstGeom prst="rect">
            <a:avLst/>
          </a:prstGeom>
        </p:spPr>
        <p:txBody>
          <a:bodyPr vert="horz" wrap="square" lIns="0" tIns="12065" rIns="0" bIns="0" rtlCol="0">
            <a:spAutoFit/>
          </a:bodyPr>
          <a:lstStyle/>
          <a:p>
            <a:pPr marL="12700" marR="5080">
              <a:lnSpc>
                <a:spcPct val="100000"/>
              </a:lnSpc>
              <a:spcBef>
                <a:spcPts val="95"/>
              </a:spcBef>
            </a:pPr>
            <a:r>
              <a:rPr sz="1600" spc="-5" dirty="0">
                <a:latin typeface="Arial"/>
                <a:cs typeface="Arial"/>
              </a:rPr>
              <a:t>Ph</a:t>
            </a:r>
            <a:r>
              <a:rPr sz="1600" spc="-20" dirty="0">
                <a:latin typeface="Arial"/>
                <a:cs typeface="Arial"/>
              </a:rPr>
              <a:t>y</a:t>
            </a:r>
            <a:r>
              <a:rPr sz="1600" spc="-5" dirty="0">
                <a:latin typeface="Arial"/>
                <a:cs typeface="Arial"/>
              </a:rPr>
              <a:t>sical  Memory</a:t>
            </a:r>
            <a:endParaRPr sz="1600">
              <a:latin typeface="Arial"/>
              <a:cs typeface="Arial"/>
            </a:endParaRPr>
          </a:p>
        </p:txBody>
      </p:sp>
      <p:sp>
        <p:nvSpPr>
          <p:cNvPr id="12" name="object 12"/>
          <p:cNvSpPr txBox="1"/>
          <p:nvPr/>
        </p:nvSpPr>
        <p:spPr>
          <a:xfrm>
            <a:off x="5718428" y="5645607"/>
            <a:ext cx="1386840" cy="513080"/>
          </a:xfrm>
          <a:prstGeom prst="rect">
            <a:avLst/>
          </a:prstGeom>
        </p:spPr>
        <p:txBody>
          <a:bodyPr vert="horz" wrap="square" lIns="0" tIns="12065" rIns="0" bIns="0" rtlCol="0">
            <a:spAutoFit/>
          </a:bodyPr>
          <a:lstStyle/>
          <a:p>
            <a:pPr marL="12700">
              <a:lnSpc>
                <a:spcPct val="100000"/>
              </a:lnSpc>
              <a:spcBef>
                <a:spcPts val="95"/>
              </a:spcBef>
            </a:pPr>
            <a:r>
              <a:rPr sz="1600" spc="-30" dirty="0">
                <a:latin typeface="Arial"/>
                <a:cs typeface="Arial"/>
              </a:rPr>
              <a:t>V</a:t>
            </a:r>
            <a:r>
              <a:rPr sz="1600" spc="-5" dirty="0">
                <a:latin typeface="Arial"/>
                <a:cs typeface="Arial"/>
              </a:rPr>
              <a:t>irtual</a:t>
            </a:r>
            <a:r>
              <a:rPr sz="1600" spc="-95" dirty="0">
                <a:latin typeface="Arial"/>
                <a:cs typeface="Arial"/>
              </a:rPr>
              <a:t> </a:t>
            </a:r>
            <a:r>
              <a:rPr sz="1600" spc="-5" dirty="0">
                <a:latin typeface="Arial"/>
                <a:cs typeface="Arial"/>
              </a:rPr>
              <a:t>Addre</a:t>
            </a:r>
            <a:r>
              <a:rPr sz="1600" dirty="0">
                <a:latin typeface="Arial"/>
                <a:cs typeface="Arial"/>
              </a:rPr>
              <a:t>s</a:t>
            </a:r>
            <a:r>
              <a:rPr sz="1600" spc="-5" dirty="0">
                <a:latin typeface="Arial"/>
                <a:cs typeface="Arial"/>
              </a:rPr>
              <a:t>s</a:t>
            </a:r>
            <a:endParaRPr sz="1600">
              <a:latin typeface="Arial"/>
              <a:cs typeface="Arial"/>
            </a:endParaRPr>
          </a:p>
          <a:p>
            <a:pPr marL="12700">
              <a:lnSpc>
                <a:spcPct val="100000"/>
              </a:lnSpc>
            </a:pPr>
            <a:r>
              <a:rPr sz="1600" spc="-5" dirty="0">
                <a:latin typeface="Arial"/>
                <a:cs typeface="Arial"/>
              </a:rPr>
              <a:t>Spaces</a:t>
            </a:r>
            <a:endParaRPr sz="1600">
              <a:latin typeface="Arial"/>
              <a:cs typeface="Arial"/>
            </a:endParaRPr>
          </a:p>
        </p:txBody>
      </p:sp>
      <p:sp>
        <p:nvSpPr>
          <p:cNvPr id="13" name="object 13"/>
          <p:cNvSpPr txBox="1"/>
          <p:nvPr/>
        </p:nvSpPr>
        <p:spPr>
          <a:xfrm>
            <a:off x="6328409" y="1765757"/>
            <a:ext cx="27432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a:cs typeface="Arial"/>
              </a:rPr>
              <a:t>P1</a:t>
            </a:r>
            <a:endParaRPr sz="1600">
              <a:latin typeface="Arial"/>
              <a:cs typeface="Arial"/>
            </a:endParaRPr>
          </a:p>
        </p:txBody>
      </p:sp>
      <p:sp>
        <p:nvSpPr>
          <p:cNvPr id="14" name="object 14"/>
          <p:cNvSpPr txBox="1"/>
          <p:nvPr/>
        </p:nvSpPr>
        <p:spPr>
          <a:xfrm>
            <a:off x="6328409" y="3824097"/>
            <a:ext cx="27432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a:cs typeface="Arial"/>
              </a:rPr>
              <a:t>P2</a:t>
            </a:r>
            <a:endParaRPr sz="1600">
              <a:latin typeface="Arial"/>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9471" y="130655"/>
            <a:ext cx="5544737" cy="565313"/>
          </a:xfrm>
          <a:prstGeom prst="rect">
            <a:avLst/>
          </a:prstGeom>
        </p:spPr>
        <p:txBody>
          <a:bodyPr vert="horz" wrap="square" lIns="0" tIns="11206" rIns="0" bIns="0" rtlCol="0">
            <a:spAutoFit/>
          </a:bodyPr>
          <a:lstStyle/>
          <a:p>
            <a:pPr marL="11206">
              <a:spcBef>
                <a:spcPts val="88"/>
              </a:spcBef>
            </a:pPr>
            <a:r>
              <a:rPr sz="3600" b="1" dirty="0">
                <a:solidFill>
                  <a:srgbClr val="C00000"/>
                </a:solidFill>
                <a:latin typeface="+mn-lt"/>
                <a:ea typeface="+mn-ea"/>
                <a:cs typeface="+mn-cs"/>
              </a:rPr>
              <a:t>TLB and cache organization</a:t>
            </a:r>
          </a:p>
        </p:txBody>
      </p:sp>
      <p:pic>
        <p:nvPicPr>
          <p:cNvPr id="3" name="object 3"/>
          <p:cNvPicPr/>
          <p:nvPr/>
        </p:nvPicPr>
        <p:blipFill>
          <a:blip r:embed="rId2" cstate="print"/>
          <a:stretch>
            <a:fillRect/>
          </a:stretch>
        </p:blipFill>
        <p:spPr>
          <a:xfrm>
            <a:off x="1115616" y="1124744"/>
            <a:ext cx="6984776" cy="5470006"/>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043608" y="404664"/>
            <a:ext cx="7319493" cy="504625"/>
          </a:xfrm>
          <a:prstGeom prst="rect">
            <a:avLst/>
          </a:prstGeom>
        </p:spPr>
        <p:txBody>
          <a:bodyPr vert="horz" wrap="square" lIns="0" tIns="12065" rIns="0" bIns="0" rtlCol="0">
            <a:spAutoFit/>
          </a:bodyPr>
          <a:lstStyle/>
          <a:p>
            <a:pPr marL="12700">
              <a:lnSpc>
                <a:spcPct val="100000"/>
              </a:lnSpc>
              <a:spcBef>
                <a:spcPts val="105"/>
              </a:spcBef>
            </a:pPr>
            <a:r>
              <a:rPr lang="zh-CN" altLang="en-US" sz="3200" b="1" u="none" dirty="0">
                <a:solidFill>
                  <a:srgbClr val="C00000"/>
                </a:solidFill>
                <a:latin typeface="微软雅黑" panose="020B0503020204020204" pitchFamily="34" charset="-122"/>
                <a:ea typeface="微软雅黑" panose="020B0503020204020204" pitchFamily="34" charset="-122"/>
                <a:cs typeface="+mn-cs"/>
              </a:rPr>
              <a:t>一个完整的虚拟地址与缓存的例子</a:t>
            </a:r>
            <a:endParaRPr sz="3200" b="1" u="none" dirty="0">
              <a:solidFill>
                <a:srgbClr val="C00000"/>
              </a:solidFill>
              <a:latin typeface="微软雅黑" panose="020B0503020204020204" pitchFamily="34" charset="-122"/>
              <a:ea typeface="微软雅黑" panose="020B0503020204020204" pitchFamily="34" charset="-122"/>
              <a:cs typeface="+mn-cs"/>
            </a:endParaRPr>
          </a:p>
        </p:txBody>
      </p:sp>
      <p:sp>
        <p:nvSpPr>
          <p:cNvPr id="6" name="object 6"/>
          <p:cNvSpPr txBox="1"/>
          <p:nvPr/>
        </p:nvSpPr>
        <p:spPr>
          <a:xfrm>
            <a:off x="574992" y="1124744"/>
            <a:ext cx="7994015" cy="5073633"/>
          </a:xfrm>
          <a:prstGeom prst="rect">
            <a:avLst/>
          </a:prstGeom>
        </p:spPr>
        <p:txBody>
          <a:bodyPr vert="horz" wrap="square" lIns="0" tIns="90170" rIns="0" bIns="0" rtlCol="0">
            <a:spAutoFit/>
          </a:bodyPr>
          <a:lstStyle/>
          <a:p>
            <a:pPr marL="393700" indent="-343535">
              <a:lnSpc>
                <a:spcPct val="125000"/>
              </a:lnSpc>
              <a:spcBef>
                <a:spcPts val="710"/>
              </a:spcBef>
              <a:buFont typeface="Arial"/>
              <a:buChar char="•"/>
              <a:tabLst>
                <a:tab pos="393700" algn="l"/>
                <a:tab pos="394335" algn="l"/>
              </a:tabLst>
            </a:pPr>
            <a:r>
              <a:rPr lang="zh-CN" altLang="en-US" sz="2400" spc="-5" dirty="0">
                <a:latin typeface="微软雅黑" panose="020B0503020204020204" pitchFamily="34" charset="-122"/>
                <a:ea typeface="微软雅黑" panose="020B0503020204020204" pitchFamily="34" charset="-122"/>
                <a:cs typeface="Calibri"/>
              </a:rPr>
              <a:t>规定如下</a:t>
            </a:r>
            <a:endParaRPr lang="en-US" altLang="zh-CN" sz="2400" spc="-5" dirty="0">
              <a:latin typeface="微软雅黑" panose="020B0503020204020204" pitchFamily="34" charset="-122"/>
              <a:ea typeface="微软雅黑" panose="020B0503020204020204" pitchFamily="34" charset="-122"/>
              <a:cs typeface="Calibri"/>
            </a:endParaRPr>
          </a:p>
          <a:p>
            <a:pPr marL="393700" indent="-343535">
              <a:lnSpc>
                <a:spcPct val="125000"/>
              </a:lnSpc>
              <a:spcBef>
                <a:spcPts val="710"/>
              </a:spcBef>
              <a:buFont typeface="Arial"/>
              <a:buChar char="•"/>
              <a:tabLst>
                <a:tab pos="393700" algn="l"/>
                <a:tab pos="394335" algn="l"/>
              </a:tabLst>
            </a:pPr>
            <a:r>
              <a:rPr sz="2000" spc="-5" dirty="0">
                <a:latin typeface="微软雅黑" panose="020B0503020204020204" pitchFamily="34" charset="-122"/>
                <a:ea typeface="微软雅黑" panose="020B0503020204020204" pitchFamily="34" charset="-122"/>
                <a:cs typeface="Calibri"/>
              </a:rPr>
              <a:t>64-bit</a:t>
            </a:r>
            <a:r>
              <a:rPr sz="2000" spc="-25" dirty="0">
                <a:latin typeface="微软雅黑" panose="020B0503020204020204" pitchFamily="34" charset="-122"/>
                <a:ea typeface="微软雅黑" panose="020B0503020204020204" pitchFamily="34" charset="-122"/>
                <a:cs typeface="Calibri"/>
              </a:rPr>
              <a:t> </a:t>
            </a:r>
            <a:r>
              <a:rPr sz="2000" spc="-10" dirty="0">
                <a:latin typeface="微软雅黑" panose="020B0503020204020204" pitchFamily="34" charset="-122"/>
                <a:ea typeface="微软雅黑" panose="020B0503020204020204" pitchFamily="34" charset="-122"/>
                <a:cs typeface="Calibri"/>
              </a:rPr>
              <a:t>data,</a:t>
            </a:r>
            <a:r>
              <a:rPr sz="2000" spc="-5" dirty="0">
                <a:latin typeface="微软雅黑" panose="020B0503020204020204" pitchFamily="34" charset="-122"/>
                <a:ea typeface="微软雅黑" panose="020B0503020204020204" pitchFamily="34" charset="-122"/>
                <a:cs typeface="Calibri"/>
              </a:rPr>
              <a:t> </a:t>
            </a:r>
            <a:r>
              <a:rPr sz="2000" dirty="0">
                <a:latin typeface="微软雅黑" panose="020B0503020204020204" pitchFamily="34" charset="-122"/>
                <a:ea typeface="微软雅黑" panose="020B0503020204020204" pitchFamily="34" charset="-122"/>
                <a:cs typeface="Calibri"/>
              </a:rPr>
              <a:t>32-bit</a:t>
            </a:r>
            <a:r>
              <a:rPr sz="2000" spc="-20" dirty="0">
                <a:latin typeface="微软雅黑" panose="020B0503020204020204" pitchFamily="34" charset="-122"/>
                <a:ea typeface="微软雅黑" panose="020B0503020204020204" pitchFamily="34" charset="-122"/>
                <a:cs typeface="Calibri"/>
              </a:rPr>
              <a:t> </a:t>
            </a:r>
            <a:r>
              <a:rPr lang="zh-CN" altLang="en-US" sz="2000" spc="-20" dirty="0">
                <a:latin typeface="微软雅黑" panose="020B0503020204020204" pitchFamily="34" charset="-122"/>
                <a:ea typeface="微软雅黑" panose="020B0503020204020204" pitchFamily="34" charset="-122"/>
                <a:cs typeface="Calibri"/>
              </a:rPr>
              <a:t>虚拟</a:t>
            </a:r>
            <a:r>
              <a:rPr lang="en-US" altLang="zh-CN" sz="2000" spc="-20" dirty="0">
                <a:latin typeface="微软雅黑" panose="020B0503020204020204" pitchFamily="34" charset="-122"/>
                <a:ea typeface="微软雅黑" panose="020B0503020204020204" pitchFamily="34" charset="-122"/>
                <a:cs typeface="Calibri"/>
              </a:rPr>
              <a:t>/</a:t>
            </a:r>
            <a:r>
              <a:rPr lang="zh-CN" altLang="en-US" sz="2000" spc="-20" dirty="0">
                <a:latin typeface="微软雅黑" panose="020B0503020204020204" pitchFamily="34" charset="-122"/>
                <a:ea typeface="微软雅黑" panose="020B0503020204020204" pitchFamily="34" charset="-122"/>
                <a:cs typeface="Calibri"/>
              </a:rPr>
              <a:t>物理 </a:t>
            </a:r>
            <a:r>
              <a:rPr sz="2000" spc="-5" dirty="0">
                <a:latin typeface="微软雅黑" panose="020B0503020204020204" pitchFamily="34" charset="-122"/>
                <a:ea typeface="微软雅黑" panose="020B0503020204020204" pitchFamily="34" charset="-122"/>
                <a:cs typeface="Calibri"/>
              </a:rPr>
              <a:t>virtual/physical</a:t>
            </a:r>
            <a:r>
              <a:rPr sz="2000" spc="-10" dirty="0">
                <a:latin typeface="微软雅黑" panose="020B0503020204020204" pitchFamily="34" charset="-122"/>
                <a:ea typeface="微软雅黑" panose="020B0503020204020204" pitchFamily="34" charset="-122"/>
                <a:cs typeface="Calibri"/>
              </a:rPr>
              <a:t> </a:t>
            </a:r>
            <a:r>
              <a:rPr lang="zh-CN" altLang="en-US" sz="2000" spc="-10" dirty="0">
                <a:latin typeface="微软雅黑" panose="020B0503020204020204" pitchFamily="34" charset="-122"/>
                <a:ea typeface="微软雅黑" panose="020B0503020204020204" pitchFamily="34" charset="-122"/>
                <a:cs typeface="Calibri"/>
              </a:rPr>
              <a:t>地址</a:t>
            </a:r>
            <a:endParaRPr sz="2000" dirty="0">
              <a:latin typeface="微软雅黑" panose="020B0503020204020204" pitchFamily="34" charset="-122"/>
              <a:ea typeface="微软雅黑" panose="020B0503020204020204" pitchFamily="34" charset="-122"/>
              <a:cs typeface="Calibri"/>
            </a:endParaRPr>
          </a:p>
          <a:p>
            <a:pPr marL="794385" lvl="1" indent="-287020">
              <a:lnSpc>
                <a:spcPct val="125000"/>
              </a:lnSpc>
              <a:spcBef>
                <a:spcPts val="480"/>
              </a:spcBef>
              <a:buFont typeface="Arial"/>
              <a:buChar char="–"/>
              <a:tabLst>
                <a:tab pos="794385" algn="l"/>
                <a:tab pos="795020" algn="l"/>
              </a:tabLst>
            </a:pPr>
            <a:r>
              <a:rPr lang="zh-CN" altLang="en-US" sz="2000" spc="-15" dirty="0">
                <a:latin typeface="微软雅黑" panose="020B0503020204020204" pitchFamily="34" charset="-122"/>
                <a:ea typeface="微软雅黑" panose="020B0503020204020204" pitchFamily="34" charset="-122"/>
                <a:cs typeface="Calibri"/>
              </a:rPr>
              <a:t>页大小</a:t>
            </a:r>
            <a:r>
              <a:rPr sz="2000" spc="-15" dirty="0">
                <a:latin typeface="微软雅黑" panose="020B0503020204020204" pitchFamily="34" charset="-122"/>
                <a:ea typeface="微软雅黑" panose="020B0503020204020204" pitchFamily="34" charset="-122"/>
                <a:cs typeface="Calibri"/>
              </a:rPr>
              <a:t>: </a:t>
            </a:r>
            <a:r>
              <a:rPr sz="2000" dirty="0">
                <a:latin typeface="微软雅黑" panose="020B0503020204020204" pitchFamily="34" charset="-122"/>
                <a:ea typeface="微软雅黑" panose="020B0503020204020204" pitchFamily="34" charset="-122"/>
                <a:cs typeface="Calibri"/>
              </a:rPr>
              <a:t>128KB</a:t>
            </a:r>
          </a:p>
          <a:p>
            <a:pPr marL="794385" lvl="1" indent="-287020">
              <a:lnSpc>
                <a:spcPct val="125000"/>
              </a:lnSpc>
              <a:spcBef>
                <a:spcPts val="480"/>
              </a:spcBef>
              <a:buFont typeface="Arial"/>
              <a:buChar char="–"/>
              <a:tabLst>
                <a:tab pos="794385" algn="l"/>
                <a:tab pos="795020" algn="l"/>
              </a:tabLst>
            </a:pPr>
            <a:r>
              <a:rPr sz="2000" spc="-5" dirty="0">
                <a:latin typeface="微软雅黑" panose="020B0503020204020204" pitchFamily="34" charset="-122"/>
                <a:ea typeface="微软雅黑" panose="020B0503020204020204" pitchFamily="34" charset="-122"/>
                <a:cs typeface="Calibri"/>
              </a:rPr>
              <a:t>TLB</a:t>
            </a:r>
            <a:r>
              <a:rPr sz="2000" spc="-15" dirty="0">
                <a:latin typeface="微软雅黑" panose="020B0503020204020204" pitchFamily="34" charset="-122"/>
                <a:ea typeface="微软雅黑" panose="020B0503020204020204" pitchFamily="34" charset="-122"/>
                <a:cs typeface="Calibri"/>
              </a:rPr>
              <a:t> Size:</a:t>
            </a:r>
            <a:r>
              <a:rPr sz="2000" spc="5" dirty="0">
                <a:latin typeface="微软雅黑" panose="020B0503020204020204" pitchFamily="34" charset="-122"/>
                <a:ea typeface="微软雅黑" panose="020B0503020204020204" pitchFamily="34" charset="-122"/>
                <a:cs typeface="Calibri"/>
              </a:rPr>
              <a:t> </a:t>
            </a:r>
            <a:r>
              <a:rPr sz="2000" dirty="0">
                <a:latin typeface="微软雅黑" panose="020B0503020204020204" pitchFamily="34" charset="-122"/>
                <a:ea typeface="微软雅黑" panose="020B0503020204020204" pitchFamily="34" charset="-122"/>
                <a:cs typeface="Calibri"/>
              </a:rPr>
              <a:t>256</a:t>
            </a:r>
            <a:r>
              <a:rPr sz="2000" spc="-10" dirty="0">
                <a:latin typeface="微软雅黑" panose="020B0503020204020204" pitchFamily="34" charset="-122"/>
                <a:ea typeface="微软雅黑" panose="020B0503020204020204" pitchFamily="34" charset="-122"/>
                <a:cs typeface="Calibri"/>
              </a:rPr>
              <a:t> </a:t>
            </a:r>
            <a:r>
              <a:rPr sz="2000" spc="-5" dirty="0">
                <a:latin typeface="微软雅黑" panose="020B0503020204020204" pitchFamily="34" charset="-122"/>
                <a:ea typeface="微软雅黑" panose="020B0503020204020204" pitchFamily="34" charset="-122"/>
                <a:cs typeface="Calibri"/>
              </a:rPr>
              <a:t>entry</a:t>
            </a:r>
            <a:r>
              <a:rPr sz="2000" dirty="0">
                <a:latin typeface="微软雅黑" panose="020B0503020204020204" pitchFamily="34" charset="-122"/>
                <a:ea typeface="微软雅黑" panose="020B0503020204020204" pitchFamily="34" charset="-122"/>
                <a:cs typeface="Calibri"/>
              </a:rPr>
              <a:t> </a:t>
            </a:r>
            <a:r>
              <a:rPr sz="2000" spc="-15" dirty="0">
                <a:latin typeface="微软雅黑" panose="020B0503020204020204" pitchFamily="34" charset="-122"/>
                <a:ea typeface="微软雅黑" panose="020B0503020204020204" pitchFamily="34" charset="-122"/>
                <a:cs typeface="Calibri"/>
              </a:rPr>
              <a:t>4-way</a:t>
            </a:r>
            <a:r>
              <a:rPr sz="2000" spc="-10" dirty="0">
                <a:latin typeface="微软雅黑" panose="020B0503020204020204" pitchFamily="34" charset="-122"/>
                <a:ea typeface="微软雅黑" panose="020B0503020204020204" pitchFamily="34" charset="-122"/>
                <a:cs typeface="Calibri"/>
              </a:rPr>
              <a:t> set</a:t>
            </a:r>
            <a:r>
              <a:rPr sz="2000" spc="15" dirty="0">
                <a:latin typeface="微软雅黑" panose="020B0503020204020204" pitchFamily="34" charset="-122"/>
                <a:ea typeface="微软雅黑" panose="020B0503020204020204" pitchFamily="34" charset="-122"/>
                <a:cs typeface="Calibri"/>
              </a:rPr>
              <a:t> </a:t>
            </a:r>
            <a:r>
              <a:rPr sz="2000" spc="-10" dirty="0">
                <a:latin typeface="微软雅黑" panose="020B0503020204020204" pitchFamily="34" charset="-122"/>
                <a:ea typeface="微软雅黑" panose="020B0503020204020204" pitchFamily="34" charset="-122"/>
                <a:cs typeface="Calibri"/>
              </a:rPr>
              <a:t>associative</a:t>
            </a:r>
            <a:endParaRPr sz="2000" dirty="0">
              <a:latin typeface="微软雅黑" panose="020B0503020204020204" pitchFamily="34" charset="-122"/>
              <a:ea typeface="微软雅黑" panose="020B0503020204020204" pitchFamily="34" charset="-122"/>
              <a:cs typeface="Calibri"/>
            </a:endParaRPr>
          </a:p>
          <a:p>
            <a:pPr marL="794385" lvl="1" indent="-287020">
              <a:lnSpc>
                <a:spcPct val="125000"/>
              </a:lnSpc>
              <a:spcBef>
                <a:spcPts val="480"/>
              </a:spcBef>
              <a:buFont typeface="Arial"/>
              <a:buChar char="–"/>
              <a:tabLst>
                <a:tab pos="794385" algn="l"/>
                <a:tab pos="795020" algn="l"/>
              </a:tabLst>
            </a:pPr>
            <a:r>
              <a:rPr sz="2000" spc="-15" dirty="0">
                <a:latin typeface="微软雅黑" panose="020B0503020204020204" pitchFamily="34" charset="-122"/>
                <a:ea typeface="微软雅黑" panose="020B0503020204020204" pitchFamily="34" charset="-122"/>
                <a:cs typeface="Calibri"/>
              </a:rPr>
              <a:t>Page</a:t>
            </a:r>
            <a:r>
              <a:rPr sz="2000" spc="-10" dirty="0">
                <a:latin typeface="微软雅黑" panose="020B0503020204020204" pitchFamily="34" charset="-122"/>
                <a:ea typeface="微软雅黑" panose="020B0503020204020204" pitchFamily="34" charset="-122"/>
                <a:cs typeface="Calibri"/>
              </a:rPr>
              <a:t> </a:t>
            </a:r>
            <a:r>
              <a:rPr sz="2000" spc="-35" dirty="0">
                <a:latin typeface="微软雅黑" panose="020B0503020204020204" pitchFamily="34" charset="-122"/>
                <a:ea typeface="微软雅黑" panose="020B0503020204020204" pitchFamily="34" charset="-122"/>
                <a:cs typeface="Calibri"/>
              </a:rPr>
              <a:t>Table</a:t>
            </a:r>
            <a:r>
              <a:rPr sz="2000" spc="-10" dirty="0">
                <a:latin typeface="微软雅黑" panose="020B0503020204020204" pitchFamily="34" charset="-122"/>
                <a:ea typeface="微软雅黑" panose="020B0503020204020204" pitchFamily="34" charset="-122"/>
                <a:cs typeface="Calibri"/>
              </a:rPr>
              <a:t> </a:t>
            </a:r>
            <a:r>
              <a:rPr sz="2000" spc="-5" dirty="0">
                <a:latin typeface="微软雅黑" panose="020B0503020204020204" pitchFamily="34" charset="-122"/>
                <a:ea typeface="微软雅黑" panose="020B0503020204020204" pitchFamily="34" charset="-122"/>
                <a:cs typeface="Calibri"/>
              </a:rPr>
              <a:t>Org.:</a:t>
            </a:r>
            <a:r>
              <a:rPr sz="2000" spc="-25" dirty="0">
                <a:latin typeface="微软雅黑" panose="020B0503020204020204" pitchFamily="34" charset="-122"/>
                <a:ea typeface="微软雅黑" panose="020B0503020204020204" pitchFamily="34" charset="-122"/>
                <a:cs typeface="Calibri"/>
              </a:rPr>
              <a:t> </a:t>
            </a:r>
            <a:r>
              <a:rPr sz="2000" spc="-10" dirty="0">
                <a:latin typeface="微软雅黑" panose="020B0503020204020204" pitchFamily="34" charset="-122"/>
                <a:ea typeface="微软雅黑" panose="020B0503020204020204" pitchFamily="34" charset="-122"/>
                <a:cs typeface="Calibri"/>
              </a:rPr>
              <a:t>3-levels</a:t>
            </a:r>
            <a:endParaRPr sz="2000" dirty="0">
              <a:latin typeface="微软雅黑" panose="020B0503020204020204" pitchFamily="34" charset="-122"/>
              <a:ea typeface="微软雅黑" panose="020B0503020204020204" pitchFamily="34" charset="-122"/>
              <a:cs typeface="Calibri"/>
            </a:endParaRPr>
          </a:p>
          <a:p>
            <a:pPr marL="1193800" marR="55880" lvl="2" indent="-228600">
              <a:lnSpc>
                <a:spcPct val="125000"/>
              </a:lnSpc>
              <a:spcBef>
                <a:spcPts val="440"/>
              </a:spcBef>
              <a:buFont typeface="Arial"/>
              <a:buChar char="•"/>
              <a:tabLst>
                <a:tab pos="1193800" algn="l"/>
                <a:tab pos="1194435" algn="l"/>
              </a:tabLst>
            </a:pPr>
            <a:r>
              <a:rPr sz="1800" dirty="0">
                <a:latin typeface="微软雅黑" panose="020B0503020204020204" pitchFamily="34" charset="-122"/>
                <a:ea typeface="微软雅黑" panose="020B0503020204020204" pitchFamily="34" charset="-122"/>
                <a:cs typeface="Calibri"/>
              </a:rPr>
              <a:t>A 64 </a:t>
            </a:r>
            <a:r>
              <a:rPr sz="1800" spc="-5" dirty="0">
                <a:latin typeface="微软雅黑" panose="020B0503020204020204" pitchFamily="34" charset="-122"/>
                <a:ea typeface="微软雅黑" panose="020B0503020204020204" pitchFamily="34" charset="-122"/>
                <a:cs typeface="Calibri"/>
              </a:rPr>
              <a:t>entry</a:t>
            </a:r>
            <a:r>
              <a:rPr sz="1800" spc="5" dirty="0">
                <a:latin typeface="微软雅黑" panose="020B0503020204020204" pitchFamily="34" charset="-122"/>
                <a:ea typeface="微软雅黑" panose="020B0503020204020204" pitchFamily="34" charset="-122"/>
                <a:cs typeface="Calibri"/>
              </a:rPr>
              <a:t> </a:t>
            </a:r>
            <a:r>
              <a:rPr sz="1800" spc="-20" dirty="0">
                <a:latin typeface="微软雅黑" panose="020B0503020204020204" pitchFamily="34" charset="-122"/>
                <a:ea typeface="微软雅黑" panose="020B0503020204020204" pitchFamily="34" charset="-122"/>
                <a:cs typeface="Calibri"/>
              </a:rPr>
              <a:t>A-Table</a:t>
            </a:r>
            <a:r>
              <a:rPr sz="1800" dirty="0">
                <a:latin typeface="微软雅黑" panose="020B0503020204020204" pitchFamily="34" charset="-122"/>
                <a:ea typeface="微软雅黑" panose="020B0503020204020204" pitchFamily="34" charset="-122"/>
                <a:cs typeface="Calibri"/>
              </a:rPr>
              <a:t> </a:t>
            </a:r>
            <a:r>
              <a:rPr sz="1800" spc="-5" dirty="0">
                <a:latin typeface="微软雅黑" panose="020B0503020204020204" pitchFamily="34" charset="-122"/>
                <a:ea typeface="微软雅黑" panose="020B0503020204020204" pitchFamily="34" charset="-122"/>
                <a:cs typeface="Calibri"/>
              </a:rPr>
              <a:t>(page</a:t>
            </a:r>
            <a:r>
              <a:rPr sz="1800" spc="5" dirty="0">
                <a:latin typeface="微软雅黑" panose="020B0503020204020204" pitchFamily="34" charset="-122"/>
                <a:ea typeface="微软雅黑" panose="020B0503020204020204" pitchFamily="34" charset="-122"/>
                <a:cs typeface="Calibri"/>
              </a:rPr>
              <a:t> </a:t>
            </a:r>
            <a:r>
              <a:rPr sz="1800" spc="-10" dirty="0">
                <a:latin typeface="微软雅黑" panose="020B0503020204020204" pitchFamily="34" charset="-122"/>
                <a:ea typeface="微软雅黑" panose="020B0503020204020204" pitchFamily="34" charset="-122"/>
                <a:cs typeface="Calibri"/>
              </a:rPr>
              <a:t>directory)</a:t>
            </a:r>
            <a:r>
              <a:rPr sz="1800" spc="15" dirty="0">
                <a:latin typeface="微软雅黑" panose="020B0503020204020204" pitchFamily="34" charset="-122"/>
                <a:ea typeface="微软雅黑" panose="020B0503020204020204" pitchFamily="34" charset="-122"/>
                <a:cs typeface="Calibri"/>
              </a:rPr>
              <a:t> </a:t>
            </a:r>
            <a:r>
              <a:rPr sz="1800" spc="-15" dirty="0">
                <a:latin typeface="微软雅黑" panose="020B0503020204020204" pitchFamily="34" charset="-122"/>
                <a:ea typeface="微软雅黑" panose="020B0503020204020204" pitchFamily="34" charset="-122"/>
                <a:cs typeface="Calibri"/>
              </a:rPr>
              <a:t>followed</a:t>
            </a:r>
            <a:r>
              <a:rPr sz="1800" spc="15" dirty="0">
                <a:latin typeface="微软雅黑" panose="020B0503020204020204" pitchFamily="34" charset="-122"/>
                <a:ea typeface="微软雅黑" panose="020B0503020204020204" pitchFamily="34" charset="-122"/>
                <a:cs typeface="Calibri"/>
              </a:rPr>
              <a:t> </a:t>
            </a:r>
            <a:r>
              <a:rPr sz="1800" spc="-5" dirty="0">
                <a:latin typeface="微软雅黑" panose="020B0503020204020204" pitchFamily="34" charset="-122"/>
                <a:ea typeface="微软雅黑" panose="020B0503020204020204" pitchFamily="34" charset="-122"/>
                <a:cs typeface="Calibri"/>
              </a:rPr>
              <a:t>by</a:t>
            </a:r>
            <a:r>
              <a:rPr sz="1800" spc="15" dirty="0">
                <a:latin typeface="微软雅黑" panose="020B0503020204020204" pitchFamily="34" charset="-122"/>
                <a:ea typeface="微软雅黑" panose="020B0503020204020204" pitchFamily="34" charset="-122"/>
                <a:cs typeface="Calibri"/>
              </a:rPr>
              <a:t> </a:t>
            </a:r>
            <a:r>
              <a:rPr sz="1800" spc="-10" dirty="0">
                <a:latin typeface="微软雅黑" panose="020B0503020204020204" pitchFamily="34" charset="-122"/>
                <a:ea typeface="微软雅黑" panose="020B0503020204020204" pitchFamily="34" charset="-122"/>
                <a:cs typeface="Calibri"/>
              </a:rPr>
              <a:t>several</a:t>
            </a:r>
            <a:r>
              <a:rPr sz="1800" spc="-15" dirty="0">
                <a:latin typeface="微软雅黑" panose="020B0503020204020204" pitchFamily="34" charset="-122"/>
                <a:ea typeface="微软雅黑" panose="020B0503020204020204" pitchFamily="34" charset="-122"/>
                <a:cs typeface="Calibri"/>
              </a:rPr>
              <a:t> </a:t>
            </a:r>
            <a:r>
              <a:rPr sz="1800" dirty="0">
                <a:latin typeface="微软雅黑" panose="020B0503020204020204" pitchFamily="34" charset="-122"/>
                <a:ea typeface="微软雅黑" panose="020B0503020204020204" pitchFamily="34" charset="-122"/>
                <a:cs typeface="Calibri"/>
              </a:rPr>
              <a:t>32</a:t>
            </a:r>
            <a:r>
              <a:rPr sz="1800" spc="10" dirty="0">
                <a:latin typeface="微软雅黑" panose="020B0503020204020204" pitchFamily="34" charset="-122"/>
                <a:ea typeface="微软雅黑" panose="020B0503020204020204" pitchFamily="34" charset="-122"/>
                <a:cs typeface="Calibri"/>
              </a:rPr>
              <a:t> </a:t>
            </a:r>
            <a:r>
              <a:rPr sz="1800" spc="-5" dirty="0">
                <a:latin typeface="微软雅黑" panose="020B0503020204020204" pitchFamily="34" charset="-122"/>
                <a:ea typeface="微软雅黑" panose="020B0503020204020204" pitchFamily="34" charset="-122"/>
                <a:cs typeface="Calibri"/>
              </a:rPr>
              <a:t>entry</a:t>
            </a:r>
            <a:r>
              <a:rPr sz="1800" spc="5" dirty="0">
                <a:latin typeface="微软雅黑" panose="020B0503020204020204" pitchFamily="34" charset="-122"/>
                <a:ea typeface="微软雅黑" panose="020B0503020204020204" pitchFamily="34" charset="-122"/>
                <a:cs typeface="Calibri"/>
              </a:rPr>
              <a:t> </a:t>
            </a:r>
            <a:r>
              <a:rPr sz="1800" spc="-15" dirty="0">
                <a:latin typeface="微软雅黑" panose="020B0503020204020204" pitchFamily="34" charset="-122"/>
                <a:ea typeface="微软雅黑" panose="020B0503020204020204" pitchFamily="34" charset="-122"/>
                <a:cs typeface="Calibri"/>
              </a:rPr>
              <a:t>B-Tables </a:t>
            </a:r>
            <a:r>
              <a:rPr sz="1800" spc="-390" dirty="0">
                <a:latin typeface="微软雅黑" panose="020B0503020204020204" pitchFamily="34" charset="-122"/>
                <a:ea typeface="微软雅黑" panose="020B0503020204020204" pitchFamily="34" charset="-122"/>
                <a:cs typeface="Calibri"/>
              </a:rPr>
              <a:t> </a:t>
            </a:r>
            <a:r>
              <a:rPr sz="1800" spc="-5" dirty="0">
                <a:latin typeface="微软雅黑" panose="020B0503020204020204" pitchFamily="34" charset="-122"/>
                <a:ea typeface="微软雅黑" panose="020B0503020204020204" pitchFamily="34" charset="-122"/>
                <a:cs typeface="Calibri"/>
              </a:rPr>
              <a:t>(2</a:t>
            </a:r>
            <a:r>
              <a:rPr sz="1800" spc="-7" baseline="25462" dirty="0">
                <a:latin typeface="微软雅黑" panose="020B0503020204020204" pitchFamily="34" charset="-122"/>
                <a:ea typeface="微软雅黑" panose="020B0503020204020204" pitchFamily="34" charset="-122"/>
                <a:cs typeface="Calibri"/>
              </a:rPr>
              <a:t>nd</a:t>
            </a:r>
            <a:r>
              <a:rPr sz="1800" spc="187" baseline="25462" dirty="0">
                <a:latin typeface="微软雅黑" panose="020B0503020204020204" pitchFamily="34" charset="-122"/>
                <a:ea typeface="微软雅黑" panose="020B0503020204020204" pitchFamily="34" charset="-122"/>
                <a:cs typeface="Calibri"/>
              </a:rPr>
              <a:t> </a:t>
            </a:r>
            <a:r>
              <a:rPr sz="1800" spc="-5" dirty="0">
                <a:latin typeface="微软雅黑" panose="020B0503020204020204" pitchFamily="34" charset="-122"/>
                <a:ea typeface="微软雅黑" panose="020B0503020204020204" pitchFamily="34" charset="-122"/>
                <a:cs typeface="Calibri"/>
              </a:rPr>
              <a:t>level</a:t>
            </a:r>
            <a:r>
              <a:rPr sz="1800" spc="10" dirty="0">
                <a:latin typeface="微软雅黑" panose="020B0503020204020204" pitchFamily="34" charset="-122"/>
                <a:ea typeface="微软雅黑" panose="020B0503020204020204" pitchFamily="34" charset="-122"/>
                <a:cs typeface="Calibri"/>
              </a:rPr>
              <a:t> </a:t>
            </a:r>
            <a:r>
              <a:rPr sz="1800" spc="-5" dirty="0">
                <a:latin typeface="微软雅黑" panose="020B0503020204020204" pitchFamily="34" charset="-122"/>
                <a:ea typeface="微软雅黑" panose="020B0503020204020204" pitchFamily="34" charset="-122"/>
                <a:cs typeface="Calibri"/>
              </a:rPr>
              <a:t>tables)</a:t>
            </a:r>
            <a:r>
              <a:rPr sz="1800" dirty="0">
                <a:latin typeface="微软雅黑" panose="020B0503020204020204" pitchFamily="34" charset="-122"/>
                <a:ea typeface="微软雅黑" panose="020B0503020204020204" pitchFamily="34" charset="-122"/>
                <a:cs typeface="Calibri"/>
              </a:rPr>
              <a:t> </a:t>
            </a:r>
            <a:r>
              <a:rPr sz="1800" spc="-15" dirty="0">
                <a:latin typeface="微软雅黑" panose="020B0503020204020204" pitchFamily="34" charset="-122"/>
                <a:ea typeface="微软雅黑" panose="020B0503020204020204" pitchFamily="34" charset="-122"/>
                <a:cs typeface="Calibri"/>
              </a:rPr>
              <a:t>followed</a:t>
            </a:r>
            <a:r>
              <a:rPr sz="1800" spc="25" dirty="0">
                <a:latin typeface="微软雅黑" panose="020B0503020204020204" pitchFamily="34" charset="-122"/>
                <a:ea typeface="微软雅黑" panose="020B0503020204020204" pitchFamily="34" charset="-122"/>
                <a:cs typeface="Calibri"/>
              </a:rPr>
              <a:t> </a:t>
            </a:r>
            <a:r>
              <a:rPr sz="1800" spc="-5" dirty="0">
                <a:latin typeface="微软雅黑" panose="020B0503020204020204" pitchFamily="34" charset="-122"/>
                <a:ea typeface="微软雅黑" panose="020B0503020204020204" pitchFamily="34" charset="-122"/>
                <a:cs typeface="Calibri"/>
              </a:rPr>
              <a:t>by some</a:t>
            </a:r>
            <a:r>
              <a:rPr sz="1800" dirty="0">
                <a:latin typeface="微软雅黑" panose="020B0503020204020204" pitchFamily="34" charset="-122"/>
                <a:ea typeface="微软雅黑" panose="020B0503020204020204" pitchFamily="34" charset="-122"/>
                <a:cs typeface="Calibri"/>
              </a:rPr>
              <a:t> number</a:t>
            </a:r>
            <a:r>
              <a:rPr sz="1800" spc="5" dirty="0">
                <a:latin typeface="微软雅黑" panose="020B0503020204020204" pitchFamily="34" charset="-122"/>
                <a:ea typeface="微软雅黑" panose="020B0503020204020204" pitchFamily="34" charset="-122"/>
                <a:cs typeface="Calibri"/>
              </a:rPr>
              <a:t> </a:t>
            </a:r>
            <a:r>
              <a:rPr sz="1800" spc="-5" dirty="0">
                <a:latin typeface="微软雅黑" panose="020B0503020204020204" pitchFamily="34" charset="-122"/>
                <a:ea typeface="微软雅黑" panose="020B0503020204020204" pitchFamily="34" charset="-122"/>
                <a:cs typeface="Calibri"/>
              </a:rPr>
              <a:t>of </a:t>
            </a:r>
            <a:r>
              <a:rPr sz="1800" spc="-15" dirty="0">
                <a:latin typeface="微软雅黑" panose="020B0503020204020204" pitchFamily="34" charset="-122"/>
                <a:ea typeface="微软雅黑" panose="020B0503020204020204" pitchFamily="34" charset="-122"/>
                <a:cs typeface="Calibri"/>
              </a:rPr>
              <a:t>C-Tables</a:t>
            </a:r>
            <a:r>
              <a:rPr sz="1800" spc="15" dirty="0">
                <a:latin typeface="微软雅黑" panose="020B0503020204020204" pitchFamily="34" charset="-122"/>
                <a:ea typeface="微软雅黑" panose="020B0503020204020204" pitchFamily="34" charset="-122"/>
                <a:cs typeface="Calibri"/>
              </a:rPr>
              <a:t> </a:t>
            </a:r>
            <a:r>
              <a:rPr sz="1800" spc="-5" dirty="0">
                <a:latin typeface="微软雅黑" panose="020B0503020204020204" pitchFamily="34" charset="-122"/>
                <a:ea typeface="微软雅黑" panose="020B0503020204020204" pitchFamily="34" charset="-122"/>
                <a:cs typeface="Calibri"/>
              </a:rPr>
              <a:t>(3</a:t>
            </a:r>
            <a:r>
              <a:rPr sz="1800" spc="-7" baseline="25462" dirty="0">
                <a:latin typeface="微软雅黑" panose="020B0503020204020204" pitchFamily="34" charset="-122"/>
                <a:ea typeface="微软雅黑" panose="020B0503020204020204" pitchFamily="34" charset="-122"/>
                <a:cs typeface="Calibri"/>
              </a:rPr>
              <a:t>rd</a:t>
            </a:r>
            <a:r>
              <a:rPr sz="1800" spc="187" baseline="25462" dirty="0">
                <a:latin typeface="微软雅黑" panose="020B0503020204020204" pitchFamily="34" charset="-122"/>
                <a:ea typeface="微软雅黑" panose="020B0503020204020204" pitchFamily="34" charset="-122"/>
                <a:cs typeface="Calibri"/>
              </a:rPr>
              <a:t> </a:t>
            </a:r>
            <a:r>
              <a:rPr sz="1800" spc="-5" dirty="0">
                <a:latin typeface="微软雅黑" panose="020B0503020204020204" pitchFamily="34" charset="-122"/>
                <a:ea typeface="微软雅黑" panose="020B0503020204020204" pitchFamily="34" charset="-122"/>
                <a:cs typeface="Calibri"/>
              </a:rPr>
              <a:t>level)</a:t>
            </a:r>
            <a:endParaRPr sz="1800" dirty="0">
              <a:latin typeface="微软雅黑" panose="020B0503020204020204" pitchFamily="34" charset="-122"/>
              <a:ea typeface="微软雅黑" panose="020B0503020204020204" pitchFamily="34" charset="-122"/>
              <a:cs typeface="Calibri"/>
            </a:endParaRPr>
          </a:p>
          <a:p>
            <a:pPr marL="794385" lvl="1" indent="-287020">
              <a:lnSpc>
                <a:spcPct val="125000"/>
              </a:lnSpc>
              <a:spcBef>
                <a:spcPts val="475"/>
              </a:spcBef>
              <a:buFont typeface="Arial"/>
              <a:buChar char="–"/>
              <a:tabLst>
                <a:tab pos="794385" algn="l"/>
                <a:tab pos="795020" algn="l"/>
              </a:tabLst>
            </a:pPr>
            <a:r>
              <a:rPr sz="2000" dirty="0">
                <a:latin typeface="微软雅黑" panose="020B0503020204020204" pitchFamily="34" charset="-122"/>
                <a:ea typeface="微软雅黑" panose="020B0503020204020204" pitchFamily="34" charset="-122"/>
                <a:cs typeface="Calibri"/>
              </a:rPr>
              <a:t>Cache</a:t>
            </a:r>
            <a:r>
              <a:rPr sz="2000" spc="-50" dirty="0">
                <a:latin typeface="微软雅黑" panose="020B0503020204020204" pitchFamily="34" charset="-122"/>
                <a:ea typeface="微软雅黑" panose="020B0503020204020204" pitchFamily="34" charset="-122"/>
                <a:cs typeface="Calibri"/>
              </a:rPr>
              <a:t> </a:t>
            </a:r>
            <a:r>
              <a:rPr sz="2000" spc="-10" dirty="0">
                <a:latin typeface="微软雅黑" panose="020B0503020204020204" pitchFamily="34" charset="-122"/>
                <a:ea typeface="微软雅黑" panose="020B0503020204020204" pitchFamily="34" charset="-122"/>
                <a:cs typeface="Calibri"/>
              </a:rPr>
              <a:t>Organization</a:t>
            </a:r>
            <a:endParaRPr sz="2000" dirty="0">
              <a:latin typeface="微软雅黑" panose="020B0503020204020204" pitchFamily="34" charset="-122"/>
              <a:ea typeface="微软雅黑" panose="020B0503020204020204" pitchFamily="34" charset="-122"/>
              <a:cs typeface="Calibri"/>
            </a:endParaRPr>
          </a:p>
          <a:p>
            <a:pPr marL="1193800" lvl="2" indent="-229235">
              <a:lnSpc>
                <a:spcPct val="125000"/>
              </a:lnSpc>
              <a:spcBef>
                <a:spcPts val="439"/>
              </a:spcBef>
              <a:buFont typeface="Arial"/>
              <a:buChar char="•"/>
              <a:tabLst>
                <a:tab pos="1193800" algn="l"/>
                <a:tab pos="1194435" algn="l"/>
              </a:tabLst>
            </a:pPr>
            <a:r>
              <a:rPr sz="1800" spc="-5" dirty="0">
                <a:latin typeface="微软雅黑" panose="020B0503020204020204" pitchFamily="34" charset="-122"/>
                <a:ea typeface="微软雅黑" panose="020B0503020204020204" pitchFamily="34" charset="-122"/>
                <a:cs typeface="Calibri"/>
              </a:rPr>
              <a:t>Cache </a:t>
            </a:r>
            <a:r>
              <a:rPr sz="1800" spc="-15" dirty="0">
                <a:latin typeface="微软雅黑" panose="020B0503020204020204" pitchFamily="34" charset="-122"/>
                <a:ea typeface="微软雅黑" panose="020B0503020204020204" pitchFamily="34" charset="-122"/>
                <a:cs typeface="Calibri"/>
              </a:rPr>
              <a:t>Size:</a:t>
            </a:r>
            <a:r>
              <a:rPr sz="1800" spc="-5" dirty="0">
                <a:latin typeface="微软雅黑" panose="020B0503020204020204" pitchFamily="34" charset="-122"/>
                <a:ea typeface="微软雅黑" panose="020B0503020204020204" pitchFamily="34" charset="-122"/>
                <a:cs typeface="Calibri"/>
              </a:rPr>
              <a:t> 512KB</a:t>
            </a:r>
            <a:endParaRPr sz="1800" dirty="0">
              <a:latin typeface="微软雅黑" panose="020B0503020204020204" pitchFamily="34" charset="-122"/>
              <a:ea typeface="微软雅黑" panose="020B0503020204020204" pitchFamily="34" charset="-122"/>
              <a:cs typeface="Calibri"/>
            </a:endParaRPr>
          </a:p>
          <a:p>
            <a:pPr marL="1193800" lvl="2" indent="-229235">
              <a:lnSpc>
                <a:spcPct val="125000"/>
              </a:lnSpc>
              <a:spcBef>
                <a:spcPts val="434"/>
              </a:spcBef>
              <a:buFont typeface="Arial"/>
              <a:buChar char="•"/>
              <a:tabLst>
                <a:tab pos="1193800" algn="l"/>
                <a:tab pos="1194435" algn="l"/>
              </a:tabLst>
            </a:pPr>
            <a:r>
              <a:rPr sz="1800" spc="-15" dirty="0">
                <a:latin typeface="微软雅黑" panose="020B0503020204020204" pitchFamily="34" charset="-122"/>
                <a:ea typeface="微软雅黑" panose="020B0503020204020204" pitchFamily="34" charset="-122"/>
                <a:cs typeface="Calibri"/>
              </a:rPr>
              <a:t>8-way</a:t>
            </a:r>
            <a:r>
              <a:rPr sz="1800" spc="-20" dirty="0">
                <a:latin typeface="微软雅黑" panose="020B0503020204020204" pitchFamily="34" charset="-122"/>
                <a:ea typeface="微软雅黑" panose="020B0503020204020204" pitchFamily="34" charset="-122"/>
                <a:cs typeface="Calibri"/>
              </a:rPr>
              <a:t> </a:t>
            </a:r>
            <a:r>
              <a:rPr sz="1800" spc="-5" dirty="0">
                <a:latin typeface="微软雅黑" panose="020B0503020204020204" pitchFamily="34" charset="-122"/>
                <a:ea typeface="微软雅黑" panose="020B0503020204020204" pitchFamily="34" charset="-122"/>
                <a:cs typeface="Calibri"/>
              </a:rPr>
              <a:t>set</a:t>
            </a:r>
            <a:r>
              <a:rPr sz="1800" spc="-35" dirty="0">
                <a:latin typeface="微软雅黑" panose="020B0503020204020204" pitchFamily="34" charset="-122"/>
                <a:ea typeface="微软雅黑" panose="020B0503020204020204" pitchFamily="34" charset="-122"/>
                <a:cs typeface="Calibri"/>
              </a:rPr>
              <a:t> </a:t>
            </a:r>
            <a:r>
              <a:rPr sz="1800" spc="-5" dirty="0">
                <a:latin typeface="微软雅黑" panose="020B0503020204020204" pitchFamily="34" charset="-122"/>
                <a:ea typeface="微软雅黑" panose="020B0503020204020204" pitchFamily="34" charset="-122"/>
                <a:cs typeface="Calibri"/>
              </a:rPr>
              <a:t>associative</a:t>
            </a:r>
            <a:endParaRPr sz="1800" dirty="0">
              <a:latin typeface="微软雅黑" panose="020B0503020204020204" pitchFamily="34" charset="-122"/>
              <a:ea typeface="微软雅黑" panose="020B0503020204020204" pitchFamily="34" charset="-122"/>
              <a:cs typeface="Calibri"/>
            </a:endParaRPr>
          </a:p>
          <a:p>
            <a:pPr marL="1193800" lvl="2" indent="-229235">
              <a:lnSpc>
                <a:spcPct val="125000"/>
              </a:lnSpc>
              <a:spcBef>
                <a:spcPts val="430"/>
              </a:spcBef>
              <a:buFont typeface="Arial"/>
              <a:buChar char="•"/>
              <a:tabLst>
                <a:tab pos="1193800" algn="l"/>
                <a:tab pos="1194435" algn="l"/>
              </a:tabLst>
            </a:pPr>
            <a:r>
              <a:rPr sz="1800" spc="-5" dirty="0">
                <a:latin typeface="微软雅黑" panose="020B0503020204020204" pitchFamily="34" charset="-122"/>
                <a:ea typeface="微软雅黑" panose="020B0503020204020204" pitchFamily="34" charset="-122"/>
                <a:cs typeface="Calibri"/>
              </a:rPr>
              <a:t>Block</a:t>
            </a:r>
            <a:r>
              <a:rPr sz="1800" dirty="0">
                <a:latin typeface="微软雅黑" panose="020B0503020204020204" pitchFamily="34" charset="-122"/>
                <a:ea typeface="微软雅黑" panose="020B0503020204020204" pitchFamily="34" charset="-122"/>
                <a:cs typeface="Calibri"/>
              </a:rPr>
              <a:t> </a:t>
            </a:r>
            <a:r>
              <a:rPr sz="1800" spc="-15" dirty="0">
                <a:latin typeface="微软雅黑" panose="020B0503020204020204" pitchFamily="34" charset="-122"/>
                <a:ea typeface="微软雅黑" panose="020B0503020204020204" pitchFamily="34" charset="-122"/>
                <a:cs typeface="Calibri"/>
              </a:rPr>
              <a:t>size:</a:t>
            </a:r>
            <a:r>
              <a:rPr sz="1800" spc="10" dirty="0">
                <a:latin typeface="微软雅黑" panose="020B0503020204020204" pitchFamily="34" charset="-122"/>
                <a:ea typeface="微软雅黑" panose="020B0503020204020204" pitchFamily="34" charset="-122"/>
                <a:cs typeface="Calibri"/>
              </a:rPr>
              <a:t> </a:t>
            </a:r>
            <a:r>
              <a:rPr sz="1800" dirty="0">
                <a:latin typeface="微软雅黑" panose="020B0503020204020204" pitchFamily="34" charset="-122"/>
                <a:ea typeface="微软雅黑" panose="020B0503020204020204" pitchFamily="34" charset="-122"/>
                <a:cs typeface="Calibri"/>
              </a:rPr>
              <a:t>2</a:t>
            </a:r>
            <a:r>
              <a:rPr sz="1800" spc="10" dirty="0">
                <a:latin typeface="微软雅黑" panose="020B0503020204020204" pitchFamily="34" charset="-122"/>
                <a:ea typeface="微软雅黑" panose="020B0503020204020204" pitchFamily="34" charset="-122"/>
                <a:cs typeface="Calibri"/>
              </a:rPr>
              <a:t> </a:t>
            </a:r>
            <a:r>
              <a:rPr sz="1800" spc="-15" dirty="0">
                <a:latin typeface="微软雅黑" panose="020B0503020204020204" pitchFamily="34" charset="-122"/>
                <a:ea typeface="微软雅黑" panose="020B0503020204020204" pitchFamily="34" charset="-122"/>
                <a:cs typeface="Calibri"/>
              </a:rPr>
              <a:t>words</a:t>
            </a:r>
            <a:r>
              <a:rPr sz="1800" dirty="0">
                <a:latin typeface="微软雅黑" panose="020B0503020204020204" pitchFamily="34" charset="-122"/>
                <a:ea typeface="微软雅黑" panose="020B0503020204020204" pitchFamily="34" charset="-122"/>
                <a:cs typeface="Calibri"/>
              </a:rPr>
              <a:t> </a:t>
            </a:r>
            <a:r>
              <a:rPr sz="1800" spc="-25" dirty="0">
                <a:latin typeface="微软雅黑" panose="020B0503020204020204" pitchFamily="34" charset="-122"/>
                <a:ea typeface="微软雅黑" panose="020B0503020204020204" pitchFamily="34" charset="-122"/>
                <a:cs typeface="Calibri"/>
              </a:rPr>
              <a:t>[Word</a:t>
            </a:r>
            <a:r>
              <a:rPr sz="1800" spc="40" dirty="0">
                <a:latin typeface="微软雅黑" panose="020B0503020204020204" pitchFamily="34" charset="-122"/>
                <a:ea typeface="微软雅黑" panose="020B0503020204020204" pitchFamily="34" charset="-122"/>
                <a:cs typeface="Calibri"/>
              </a:rPr>
              <a:t> </a:t>
            </a:r>
            <a:r>
              <a:rPr sz="1800" dirty="0">
                <a:latin typeface="微软雅黑" panose="020B0503020204020204" pitchFamily="34" charset="-122"/>
                <a:ea typeface="微软雅黑" panose="020B0503020204020204" pitchFamily="34" charset="-122"/>
                <a:cs typeface="Calibri"/>
              </a:rPr>
              <a:t>=</a:t>
            </a:r>
            <a:r>
              <a:rPr sz="1800" spc="-5" dirty="0">
                <a:latin typeface="微软雅黑" panose="020B0503020204020204" pitchFamily="34" charset="-122"/>
                <a:ea typeface="微软雅黑" panose="020B0503020204020204" pitchFamily="34" charset="-122"/>
                <a:cs typeface="Calibri"/>
              </a:rPr>
              <a:t> 64-bits</a:t>
            </a:r>
            <a:r>
              <a:rPr sz="1800" dirty="0">
                <a:latin typeface="微软雅黑" panose="020B0503020204020204" pitchFamily="34" charset="-122"/>
                <a:ea typeface="微软雅黑" panose="020B0503020204020204" pitchFamily="34" charset="-122"/>
                <a:cs typeface="Calibri"/>
              </a:rPr>
              <a:t> =</a:t>
            </a:r>
            <a:r>
              <a:rPr sz="1800" spc="-5" dirty="0">
                <a:latin typeface="微软雅黑" panose="020B0503020204020204" pitchFamily="34" charset="-122"/>
                <a:ea typeface="微软雅黑" panose="020B0503020204020204" pitchFamily="34" charset="-122"/>
                <a:cs typeface="Calibri"/>
              </a:rPr>
              <a:t> </a:t>
            </a:r>
            <a:r>
              <a:rPr sz="1800" dirty="0">
                <a:latin typeface="微软雅黑" panose="020B0503020204020204" pitchFamily="34" charset="-122"/>
                <a:ea typeface="微软雅黑" panose="020B0503020204020204" pitchFamily="34" charset="-122"/>
                <a:cs typeface="Calibri"/>
              </a:rPr>
              <a:t>8</a:t>
            </a:r>
            <a:r>
              <a:rPr sz="1800" spc="15" dirty="0">
                <a:latin typeface="微软雅黑" panose="020B0503020204020204" pitchFamily="34" charset="-122"/>
                <a:ea typeface="微软雅黑" panose="020B0503020204020204" pitchFamily="34" charset="-122"/>
                <a:cs typeface="Calibri"/>
              </a:rPr>
              <a:t> </a:t>
            </a:r>
            <a:r>
              <a:rPr sz="1800" spc="-5" dirty="0">
                <a:latin typeface="微软雅黑" panose="020B0503020204020204" pitchFamily="34" charset="-122"/>
                <a:ea typeface="微软雅黑" panose="020B0503020204020204" pitchFamily="34" charset="-122"/>
                <a:cs typeface="Calibri"/>
              </a:rPr>
              <a:t>bytes]</a:t>
            </a:r>
            <a:endParaRPr sz="1800" dirty="0">
              <a:latin typeface="微软雅黑" panose="020B0503020204020204" pitchFamily="34" charset="-122"/>
              <a:ea typeface="微软雅黑" panose="020B0503020204020204" pitchFamily="34" charset="-122"/>
              <a:cs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216400" y="496950"/>
            <a:ext cx="3371823" cy="566181"/>
          </a:xfrm>
          <a:prstGeom prst="rect">
            <a:avLst/>
          </a:prstGeom>
        </p:spPr>
        <p:txBody>
          <a:bodyPr vert="horz" wrap="square" lIns="0" tIns="12065" rIns="0" bIns="0" rtlCol="0">
            <a:spAutoFit/>
          </a:bodyPr>
          <a:lstStyle/>
          <a:p>
            <a:pPr marL="12700">
              <a:lnSpc>
                <a:spcPct val="100000"/>
              </a:lnSpc>
              <a:spcBef>
                <a:spcPts val="105"/>
              </a:spcBef>
            </a:pPr>
            <a:r>
              <a:rPr sz="3600" b="1" dirty="0">
                <a:solidFill>
                  <a:srgbClr val="C00000"/>
                </a:solidFill>
                <a:latin typeface="+mn-lt"/>
                <a:ea typeface="+mn-ea"/>
                <a:cs typeface="+mn-cs"/>
              </a:rPr>
              <a:t>TLB Mapping</a:t>
            </a:r>
          </a:p>
        </p:txBody>
      </p:sp>
      <p:sp>
        <p:nvSpPr>
          <p:cNvPr id="6" name="object 6"/>
          <p:cNvSpPr txBox="1"/>
          <p:nvPr/>
        </p:nvSpPr>
        <p:spPr>
          <a:xfrm>
            <a:off x="654750" y="1300962"/>
            <a:ext cx="7522845" cy="1514517"/>
          </a:xfrm>
          <a:prstGeom prst="rect">
            <a:avLst/>
          </a:prstGeom>
        </p:spPr>
        <p:txBody>
          <a:bodyPr vert="horz" wrap="square" lIns="0" tIns="90170" rIns="0" bIns="0" rtlCol="0">
            <a:spAutoFit/>
          </a:bodyPr>
          <a:lstStyle/>
          <a:p>
            <a:pPr marL="756285" lvl="1" indent="-287020">
              <a:lnSpc>
                <a:spcPct val="100000"/>
              </a:lnSpc>
              <a:spcBef>
                <a:spcPts val="509"/>
              </a:spcBef>
              <a:buFont typeface="Arial"/>
              <a:buChar char="–"/>
              <a:tabLst>
                <a:tab pos="756285" algn="l"/>
                <a:tab pos="756920" algn="l"/>
              </a:tabLst>
            </a:pPr>
            <a:r>
              <a:rPr sz="2000" spc="-5" dirty="0">
                <a:latin typeface="微软雅黑" panose="020B0503020204020204" pitchFamily="34" charset="-122"/>
                <a:ea typeface="微软雅黑" panose="020B0503020204020204" pitchFamily="34" charset="-122"/>
                <a:cs typeface="Calibri"/>
              </a:rPr>
              <a:t>64-bit</a:t>
            </a:r>
            <a:r>
              <a:rPr sz="2000" spc="-25" dirty="0">
                <a:latin typeface="微软雅黑" panose="020B0503020204020204" pitchFamily="34" charset="-122"/>
                <a:ea typeface="微软雅黑" panose="020B0503020204020204" pitchFamily="34" charset="-122"/>
                <a:cs typeface="Calibri"/>
              </a:rPr>
              <a:t> </a:t>
            </a:r>
            <a:r>
              <a:rPr lang="zh-CN" altLang="en-US" sz="2000" spc="-25" dirty="0">
                <a:latin typeface="微软雅黑" panose="020B0503020204020204" pitchFamily="34" charset="-122"/>
                <a:ea typeface="微软雅黑" panose="020B0503020204020204" pitchFamily="34" charset="-122"/>
                <a:cs typeface="Calibri"/>
              </a:rPr>
              <a:t>数据总线</a:t>
            </a:r>
            <a:r>
              <a:rPr sz="2000" spc="-10" dirty="0">
                <a:latin typeface="微软雅黑" panose="020B0503020204020204" pitchFamily="34" charset="-122"/>
                <a:ea typeface="微软雅黑" panose="020B0503020204020204" pitchFamily="34" charset="-122"/>
                <a:cs typeface="Calibri"/>
              </a:rPr>
              <a:t>,</a:t>
            </a:r>
            <a:r>
              <a:rPr sz="2000" spc="-5" dirty="0">
                <a:latin typeface="微软雅黑" panose="020B0503020204020204" pitchFamily="34" charset="-122"/>
                <a:ea typeface="微软雅黑" panose="020B0503020204020204" pitchFamily="34" charset="-122"/>
                <a:cs typeface="Calibri"/>
              </a:rPr>
              <a:t> </a:t>
            </a:r>
            <a:r>
              <a:rPr sz="2000" dirty="0">
                <a:latin typeface="微软雅黑" panose="020B0503020204020204" pitchFamily="34" charset="-122"/>
                <a:ea typeface="微软雅黑" panose="020B0503020204020204" pitchFamily="34" charset="-122"/>
                <a:cs typeface="Calibri"/>
              </a:rPr>
              <a:t>32-bit</a:t>
            </a:r>
            <a:r>
              <a:rPr sz="2000" spc="-20" dirty="0">
                <a:latin typeface="微软雅黑" panose="020B0503020204020204" pitchFamily="34" charset="-122"/>
                <a:ea typeface="微软雅黑" panose="020B0503020204020204" pitchFamily="34" charset="-122"/>
                <a:cs typeface="Calibri"/>
              </a:rPr>
              <a:t> </a:t>
            </a:r>
            <a:r>
              <a:rPr lang="zh-CN" altLang="en-US" sz="2000" spc="-20" dirty="0">
                <a:latin typeface="微软雅黑" panose="020B0503020204020204" pitchFamily="34" charset="-122"/>
                <a:ea typeface="微软雅黑" panose="020B0503020204020204" pitchFamily="34" charset="-122"/>
                <a:cs typeface="Calibri"/>
              </a:rPr>
              <a:t>虚拟</a:t>
            </a:r>
            <a:r>
              <a:rPr lang="en-US" altLang="zh-CN" sz="2000" spc="-20" dirty="0">
                <a:latin typeface="微软雅黑" panose="020B0503020204020204" pitchFamily="34" charset="-122"/>
                <a:ea typeface="微软雅黑" panose="020B0503020204020204" pitchFamily="34" charset="-122"/>
                <a:cs typeface="Calibri"/>
              </a:rPr>
              <a:t>/</a:t>
            </a:r>
            <a:r>
              <a:rPr lang="zh-CN" altLang="en-US" sz="2000" spc="-20" dirty="0">
                <a:latin typeface="微软雅黑" panose="020B0503020204020204" pitchFamily="34" charset="-122"/>
                <a:ea typeface="微软雅黑" panose="020B0503020204020204" pitchFamily="34" charset="-122"/>
                <a:cs typeface="Calibri"/>
              </a:rPr>
              <a:t>物理地址 </a:t>
            </a:r>
            <a:r>
              <a:rPr sz="2000" spc="-5" dirty="0">
                <a:latin typeface="微软雅黑" panose="020B0503020204020204" pitchFamily="34" charset="-122"/>
                <a:ea typeface="微软雅黑" panose="020B0503020204020204" pitchFamily="34" charset="-122"/>
                <a:cs typeface="Calibri"/>
              </a:rPr>
              <a:t>virtual/physical</a:t>
            </a:r>
            <a:r>
              <a:rPr sz="2000" spc="-10" dirty="0">
                <a:latin typeface="微软雅黑" panose="020B0503020204020204" pitchFamily="34" charset="-122"/>
                <a:ea typeface="微软雅黑" panose="020B0503020204020204" pitchFamily="34" charset="-122"/>
                <a:cs typeface="Calibri"/>
              </a:rPr>
              <a:t> </a:t>
            </a:r>
            <a:endParaRPr sz="2000" dirty="0">
              <a:latin typeface="微软雅黑" panose="020B0503020204020204" pitchFamily="34" charset="-122"/>
              <a:ea typeface="微软雅黑" panose="020B0503020204020204" pitchFamily="34" charset="-122"/>
              <a:cs typeface="Calibri"/>
            </a:endParaRPr>
          </a:p>
          <a:p>
            <a:pPr marL="756285" lvl="1" indent="-287020">
              <a:lnSpc>
                <a:spcPct val="100000"/>
              </a:lnSpc>
              <a:spcBef>
                <a:spcPts val="480"/>
              </a:spcBef>
              <a:buFont typeface="Arial"/>
              <a:buChar char="–"/>
              <a:tabLst>
                <a:tab pos="756285" algn="l"/>
                <a:tab pos="756920" algn="l"/>
              </a:tabLst>
            </a:pPr>
            <a:r>
              <a:rPr lang="zh-CN" altLang="en-US" sz="2000" spc="-15" dirty="0">
                <a:latin typeface="微软雅黑" panose="020B0503020204020204" pitchFamily="34" charset="-122"/>
                <a:ea typeface="微软雅黑" panose="020B0503020204020204" pitchFamily="34" charset="-122"/>
                <a:cs typeface="Calibri"/>
              </a:rPr>
              <a:t>页大小</a:t>
            </a:r>
            <a:r>
              <a:rPr sz="2000" spc="-15" dirty="0">
                <a:latin typeface="微软雅黑" panose="020B0503020204020204" pitchFamily="34" charset="-122"/>
                <a:ea typeface="微软雅黑" panose="020B0503020204020204" pitchFamily="34" charset="-122"/>
                <a:cs typeface="Calibri"/>
              </a:rPr>
              <a:t>: </a:t>
            </a:r>
            <a:r>
              <a:rPr sz="2000" dirty="0">
                <a:latin typeface="微软雅黑" panose="020B0503020204020204" pitchFamily="34" charset="-122"/>
                <a:ea typeface="微软雅黑" panose="020B0503020204020204" pitchFamily="34" charset="-122"/>
                <a:cs typeface="Calibri"/>
              </a:rPr>
              <a:t>128KB</a:t>
            </a:r>
          </a:p>
          <a:p>
            <a:pPr marL="756285" lvl="1" indent="-287020">
              <a:lnSpc>
                <a:spcPct val="100000"/>
              </a:lnSpc>
              <a:spcBef>
                <a:spcPts val="480"/>
              </a:spcBef>
              <a:buFont typeface="Arial"/>
              <a:buChar char="–"/>
              <a:tabLst>
                <a:tab pos="756285" algn="l"/>
                <a:tab pos="756920" algn="l"/>
              </a:tabLst>
            </a:pPr>
            <a:r>
              <a:rPr sz="2000" spc="-5" dirty="0">
                <a:latin typeface="微软雅黑" panose="020B0503020204020204" pitchFamily="34" charset="-122"/>
                <a:ea typeface="微软雅黑" panose="020B0503020204020204" pitchFamily="34" charset="-122"/>
                <a:cs typeface="Calibri"/>
              </a:rPr>
              <a:t>TLB</a:t>
            </a:r>
            <a:r>
              <a:rPr sz="2000" spc="-15" dirty="0">
                <a:latin typeface="微软雅黑" panose="020B0503020204020204" pitchFamily="34" charset="-122"/>
                <a:ea typeface="微软雅黑" panose="020B0503020204020204" pitchFamily="34" charset="-122"/>
                <a:cs typeface="Calibri"/>
              </a:rPr>
              <a:t> Size:</a:t>
            </a:r>
            <a:r>
              <a:rPr sz="2000" spc="5" dirty="0">
                <a:latin typeface="微软雅黑" panose="020B0503020204020204" pitchFamily="34" charset="-122"/>
                <a:ea typeface="微软雅黑" panose="020B0503020204020204" pitchFamily="34" charset="-122"/>
                <a:cs typeface="Calibri"/>
              </a:rPr>
              <a:t> </a:t>
            </a:r>
            <a:r>
              <a:rPr sz="2000" dirty="0">
                <a:latin typeface="微软雅黑" panose="020B0503020204020204" pitchFamily="34" charset="-122"/>
                <a:ea typeface="微软雅黑" panose="020B0503020204020204" pitchFamily="34" charset="-122"/>
                <a:cs typeface="Calibri"/>
              </a:rPr>
              <a:t>256</a:t>
            </a:r>
            <a:r>
              <a:rPr sz="2000" spc="-10" dirty="0">
                <a:latin typeface="微软雅黑" panose="020B0503020204020204" pitchFamily="34" charset="-122"/>
                <a:ea typeface="微软雅黑" panose="020B0503020204020204" pitchFamily="34" charset="-122"/>
                <a:cs typeface="Calibri"/>
              </a:rPr>
              <a:t> </a:t>
            </a:r>
            <a:r>
              <a:rPr sz="2000" spc="-5" dirty="0">
                <a:latin typeface="微软雅黑" panose="020B0503020204020204" pitchFamily="34" charset="-122"/>
                <a:ea typeface="微软雅黑" panose="020B0503020204020204" pitchFamily="34" charset="-122"/>
                <a:cs typeface="Calibri"/>
              </a:rPr>
              <a:t>entry</a:t>
            </a:r>
            <a:r>
              <a:rPr sz="2000" dirty="0">
                <a:latin typeface="微软雅黑" panose="020B0503020204020204" pitchFamily="34" charset="-122"/>
                <a:ea typeface="微软雅黑" panose="020B0503020204020204" pitchFamily="34" charset="-122"/>
                <a:cs typeface="Calibri"/>
              </a:rPr>
              <a:t> </a:t>
            </a:r>
            <a:r>
              <a:rPr sz="2000" spc="-15" dirty="0">
                <a:latin typeface="微软雅黑" panose="020B0503020204020204" pitchFamily="34" charset="-122"/>
                <a:ea typeface="微软雅黑" panose="020B0503020204020204" pitchFamily="34" charset="-122"/>
                <a:cs typeface="Calibri"/>
              </a:rPr>
              <a:t>4-way</a:t>
            </a:r>
            <a:r>
              <a:rPr sz="2000" spc="-10" dirty="0">
                <a:latin typeface="微软雅黑" panose="020B0503020204020204" pitchFamily="34" charset="-122"/>
                <a:ea typeface="微软雅黑" panose="020B0503020204020204" pitchFamily="34" charset="-122"/>
                <a:cs typeface="Calibri"/>
              </a:rPr>
              <a:t> set</a:t>
            </a:r>
            <a:r>
              <a:rPr sz="2000" spc="15" dirty="0">
                <a:latin typeface="微软雅黑" panose="020B0503020204020204" pitchFamily="34" charset="-122"/>
                <a:ea typeface="微软雅黑" panose="020B0503020204020204" pitchFamily="34" charset="-122"/>
                <a:cs typeface="Calibri"/>
              </a:rPr>
              <a:t> </a:t>
            </a:r>
            <a:r>
              <a:rPr sz="2000" spc="-10" dirty="0">
                <a:latin typeface="微软雅黑" panose="020B0503020204020204" pitchFamily="34" charset="-122"/>
                <a:ea typeface="微软雅黑" panose="020B0503020204020204" pitchFamily="34" charset="-122"/>
                <a:cs typeface="Calibri"/>
              </a:rPr>
              <a:t>associative</a:t>
            </a:r>
            <a:endParaRPr lang="en-US" altLang="zh-CN" sz="2000" spc="-10" dirty="0">
              <a:latin typeface="微软雅黑" panose="020B0503020204020204" pitchFamily="34" charset="-122"/>
              <a:ea typeface="微软雅黑" panose="020B0503020204020204" pitchFamily="34" charset="-122"/>
              <a:cs typeface="Calibri"/>
            </a:endParaRPr>
          </a:p>
          <a:p>
            <a:pPr marL="469265" lvl="1">
              <a:lnSpc>
                <a:spcPct val="100000"/>
              </a:lnSpc>
              <a:spcBef>
                <a:spcPts val="480"/>
              </a:spcBef>
              <a:tabLst>
                <a:tab pos="756285" algn="l"/>
                <a:tab pos="756920" algn="l"/>
              </a:tabLst>
            </a:pPr>
            <a:r>
              <a:rPr lang="en-US" altLang="zh-CN" sz="2000" spc="-10" dirty="0">
                <a:latin typeface="微软雅黑" panose="020B0503020204020204" pitchFamily="34" charset="-122"/>
                <a:ea typeface="微软雅黑" panose="020B0503020204020204" pitchFamily="34" charset="-122"/>
                <a:cs typeface="Calibri"/>
              </a:rPr>
              <a:t>    256/4=64 set 6</a:t>
            </a:r>
            <a:r>
              <a:rPr lang="zh-CN" altLang="en-US" sz="2000" spc="-10" dirty="0">
                <a:latin typeface="微软雅黑" panose="020B0503020204020204" pitchFamily="34" charset="-122"/>
                <a:ea typeface="微软雅黑" panose="020B0503020204020204" pitchFamily="34" charset="-122"/>
                <a:cs typeface="Calibri"/>
              </a:rPr>
              <a:t>位，</a:t>
            </a:r>
            <a:r>
              <a:rPr lang="en-US" altLang="zh-CN" sz="2000" spc="-10" dirty="0">
                <a:latin typeface="微软雅黑" panose="020B0503020204020204" pitchFamily="34" charset="-122"/>
                <a:ea typeface="微软雅黑" panose="020B0503020204020204" pitchFamily="34" charset="-122"/>
                <a:cs typeface="Calibri"/>
              </a:rPr>
              <a:t>offset 128KB 2^17,17</a:t>
            </a:r>
            <a:r>
              <a:rPr lang="zh-CN" altLang="en-US" sz="2000" spc="-10" dirty="0">
                <a:latin typeface="微软雅黑" panose="020B0503020204020204" pitchFamily="34" charset="-122"/>
                <a:ea typeface="微软雅黑" panose="020B0503020204020204" pitchFamily="34" charset="-122"/>
                <a:cs typeface="Calibri"/>
              </a:rPr>
              <a:t>位</a:t>
            </a:r>
            <a:endParaRPr sz="2000" dirty="0">
              <a:latin typeface="微软雅黑" panose="020B0503020204020204" pitchFamily="34" charset="-122"/>
              <a:ea typeface="微软雅黑" panose="020B0503020204020204" pitchFamily="34" charset="-122"/>
              <a:cs typeface="Calibri"/>
            </a:endParaRPr>
          </a:p>
        </p:txBody>
      </p:sp>
      <p:sp>
        <p:nvSpPr>
          <p:cNvPr id="7" name="object 7"/>
          <p:cNvSpPr txBox="1"/>
          <p:nvPr/>
        </p:nvSpPr>
        <p:spPr>
          <a:xfrm>
            <a:off x="1180896" y="3664077"/>
            <a:ext cx="1176655" cy="513080"/>
          </a:xfrm>
          <a:prstGeom prst="rect">
            <a:avLst/>
          </a:prstGeom>
        </p:spPr>
        <p:txBody>
          <a:bodyPr vert="horz" wrap="square" lIns="0" tIns="12065" rIns="0" bIns="0" rtlCol="0">
            <a:spAutoFit/>
          </a:bodyPr>
          <a:lstStyle/>
          <a:p>
            <a:pPr marL="12700" marR="5080" indent="507365">
              <a:lnSpc>
                <a:spcPct val="100000"/>
              </a:lnSpc>
              <a:spcBef>
                <a:spcPts val="95"/>
              </a:spcBef>
            </a:pPr>
            <a:r>
              <a:rPr sz="1600" spc="-5" dirty="0">
                <a:latin typeface="Arial"/>
                <a:cs typeface="Arial"/>
              </a:rPr>
              <a:t>Log</a:t>
            </a:r>
            <a:r>
              <a:rPr sz="1600" dirty="0">
                <a:latin typeface="Arial"/>
                <a:cs typeface="Arial"/>
              </a:rPr>
              <a:t>i</a:t>
            </a:r>
            <a:r>
              <a:rPr sz="1600" spc="-5" dirty="0">
                <a:latin typeface="Arial"/>
                <a:cs typeface="Arial"/>
              </a:rPr>
              <a:t>cal  Address</a:t>
            </a:r>
            <a:r>
              <a:rPr sz="1600" spc="-65" dirty="0">
                <a:latin typeface="Arial"/>
                <a:cs typeface="Arial"/>
              </a:rPr>
              <a:t> </a:t>
            </a:r>
            <a:r>
              <a:rPr sz="1600" spc="-5" dirty="0">
                <a:latin typeface="Arial"/>
                <a:cs typeface="Arial"/>
              </a:rPr>
              <a:t>Bus</a:t>
            </a:r>
            <a:endParaRPr sz="1600">
              <a:latin typeface="Arial"/>
              <a:cs typeface="Arial"/>
            </a:endParaRPr>
          </a:p>
        </p:txBody>
      </p:sp>
      <p:grpSp>
        <p:nvGrpSpPr>
          <p:cNvPr id="8" name="object 8"/>
          <p:cNvGrpSpPr/>
          <p:nvPr/>
        </p:nvGrpSpPr>
        <p:grpSpPr>
          <a:xfrm>
            <a:off x="2151888" y="4997179"/>
            <a:ext cx="4907915" cy="1240133"/>
            <a:chOff x="2151888" y="4997179"/>
            <a:chExt cx="4907915" cy="1624965"/>
          </a:xfrm>
        </p:grpSpPr>
        <p:pic>
          <p:nvPicPr>
            <p:cNvPr id="9" name="object 9"/>
            <p:cNvPicPr/>
            <p:nvPr/>
          </p:nvPicPr>
          <p:blipFill>
            <a:blip r:embed="rId2" cstate="print"/>
            <a:stretch>
              <a:fillRect/>
            </a:stretch>
          </p:blipFill>
          <p:spPr>
            <a:xfrm>
              <a:off x="2157967" y="4997179"/>
              <a:ext cx="4901217" cy="1624617"/>
            </a:xfrm>
            <a:prstGeom prst="rect">
              <a:avLst/>
            </a:prstGeom>
          </p:spPr>
        </p:pic>
        <p:pic>
          <p:nvPicPr>
            <p:cNvPr id="10" name="object 10"/>
            <p:cNvPicPr/>
            <p:nvPr/>
          </p:nvPicPr>
          <p:blipFill>
            <a:blip r:embed="rId3" cstate="print"/>
            <a:stretch>
              <a:fillRect/>
            </a:stretch>
          </p:blipFill>
          <p:spPr>
            <a:xfrm>
              <a:off x="2151888" y="4998732"/>
              <a:ext cx="3518916" cy="1307592"/>
            </a:xfrm>
            <a:prstGeom prst="rect">
              <a:avLst/>
            </a:prstGeom>
          </p:spPr>
        </p:pic>
      </p:grpSp>
      <p:sp>
        <p:nvSpPr>
          <p:cNvPr id="11" name="object 11"/>
          <p:cNvSpPr txBox="1"/>
          <p:nvPr/>
        </p:nvSpPr>
        <p:spPr>
          <a:xfrm>
            <a:off x="2210561" y="5029961"/>
            <a:ext cx="4800600" cy="1111843"/>
          </a:xfrm>
          <a:prstGeom prst="rect">
            <a:avLst/>
          </a:prstGeom>
          <a:solidFill>
            <a:srgbClr val="FFFFCC"/>
          </a:solidFill>
          <a:ln w="38100">
            <a:solidFill>
              <a:srgbClr val="990000"/>
            </a:solidFill>
          </a:ln>
        </p:spPr>
        <p:txBody>
          <a:bodyPr vert="horz" wrap="square" lIns="0" tIns="34290" rIns="0" bIns="0" rtlCol="0">
            <a:spAutoFit/>
          </a:bodyPr>
          <a:lstStyle/>
          <a:p>
            <a:pPr marL="90805">
              <a:lnSpc>
                <a:spcPct val="100000"/>
              </a:lnSpc>
              <a:spcBef>
                <a:spcPts val="270"/>
              </a:spcBef>
            </a:pPr>
            <a:r>
              <a:rPr b="1" spc="-10" dirty="0">
                <a:latin typeface="Calibri"/>
                <a:cs typeface="Calibri"/>
              </a:rPr>
              <a:t>Page</a:t>
            </a:r>
            <a:r>
              <a:rPr b="1" spc="-35" dirty="0">
                <a:latin typeface="Calibri"/>
                <a:cs typeface="Calibri"/>
              </a:rPr>
              <a:t> </a:t>
            </a:r>
            <a:r>
              <a:rPr b="1" spc="-5" dirty="0">
                <a:latin typeface="Calibri"/>
                <a:cs typeface="Calibri"/>
              </a:rPr>
              <a:t>Size</a:t>
            </a:r>
            <a:r>
              <a:rPr b="1" spc="-35" dirty="0">
                <a:latin typeface="Calibri"/>
                <a:cs typeface="Calibri"/>
              </a:rPr>
              <a:t> </a:t>
            </a:r>
            <a:r>
              <a:rPr b="1" dirty="0">
                <a:latin typeface="Calibri"/>
                <a:cs typeface="Calibri"/>
              </a:rPr>
              <a:t>=</a:t>
            </a:r>
            <a:r>
              <a:rPr b="1" spc="-20" dirty="0">
                <a:latin typeface="Calibri"/>
                <a:cs typeface="Calibri"/>
              </a:rPr>
              <a:t> </a:t>
            </a:r>
            <a:r>
              <a:rPr b="1" dirty="0">
                <a:latin typeface="Calibri"/>
                <a:cs typeface="Calibri"/>
              </a:rPr>
              <a:t>128KB</a:t>
            </a:r>
            <a:r>
              <a:rPr b="1" spc="-20" dirty="0">
                <a:latin typeface="Calibri"/>
                <a:cs typeface="Calibri"/>
              </a:rPr>
              <a:t> </a:t>
            </a:r>
            <a:r>
              <a:rPr b="1" spc="-5" dirty="0">
                <a:latin typeface="Calibri"/>
                <a:cs typeface="Calibri"/>
              </a:rPr>
              <a:t>=&gt;Offset</a:t>
            </a:r>
            <a:r>
              <a:rPr b="1" spc="-45" dirty="0">
                <a:latin typeface="Calibri"/>
                <a:cs typeface="Calibri"/>
              </a:rPr>
              <a:t> </a:t>
            </a:r>
            <a:r>
              <a:rPr b="1" dirty="0">
                <a:latin typeface="Calibri"/>
                <a:cs typeface="Calibri"/>
              </a:rPr>
              <a:t>Field</a:t>
            </a:r>
            <a:r>
              <a:rPr b="1" spc="-40" dirty="0">
                <a:latin typeface="Calibri"/>
                <a:cs typeface="Calibri"/>
              </a:rPr>
              <a:t> </a:t>
            </a:r>
            <a:r>
              <a:rPr b="1" spc="-5" dirty="0">
                <a:latin typeface="Calibri"/>
                <a:cs typeface="Calibri"/>
              </a:rPr>
              <a:t>Size</a:t>
            </a:r>
            <a:r>
              <a:rPr b="1" spc="-15" dirty="0">
                <a:latin typeface="Calibri"/>
                <a:cs typeface="Calibri"/>
              </a:rPr>
              <a:t> </a:t>
            </a:r>
            <a:r>
              <a:rPr b="1" dirty="0">
                <a:latin typeface="Calibri"/>
                <a:cs typeface="Calibri"/>
              </a:rPr>
              <a:t>=</a:t>
            </a:r>
            <a:r>
              <a:rPr b="1" spc="-30" dirty="0">
                <a:latin typeface="Calibri"/>
                <a:cs typeface="Calibri"/>
              </a:rPr>
              <a:t> </a:t>
            </a:r>
            <a:r>
              <a:rPr b="1" dirty="0">
                <a:latin typeface="Calibri"/>
                <a:cs typeface="Calibri"/>
              </a:rPr>
              <a:t>17-bits</a:t>
            </a:r>
            <a:endParaRPr dirty="0">
              <a:latin typeface="Calibri"/>
              <a:cs typeface="Calibri"/>
            </a:endParaRPr>
          </a:p>
          <a:p>
            <a:pPr>
              <a:lnSpc>
                <a:spcPct val="100000"/>
              </a:lnSpc>
              <a:spcBef>
                <a:spcPts val="30"/>
              </a:spcBef>
            </a:pPr>
            <a:endParaRPr sz="1600" dirty="0">
              <a:latin typeface="Calibri"/>
              <a:cs typeface="Calibri"/>
            </a:endParaRPr>
          </a:p>
          <a:p>
            <a:pPr marL="90805">
              <a:lnSpc>
                <a:spcPct val="100000"/>
              </a:lnSpc>
            </a:pPr>
            <a:r>
              <a:rPr b="1" dirty="0">
                <a:latin typeface="Calibri"/>
                <a:cs typeface="Calibri"/>
              </a:rPr>
              <a:t>#</a:t>
            </a:r>
            <a:r>
              <a:rPr b="1" spc="-15" dirty="0">
                <a:latin typeface="Calibri"/>
                <a:cs typeface="Calibri"/>
              </a:rPr>
              <a:t> </a:t>
            </a:r>
            <a:r>
              <a:rPr b="1" dirty="0">
                <a:latin typeface="Calibri"/>
                <a:cs typeface="Calibri"/>
              </a:rPr>
              <a:t>of</a:t>
            </a:r>
            <a:r>
              <a:rPr b="1" spc="-15" dirty="0">
                <a:latin typeface="Calibri"/>
                <a:cs typeface="Calibri"/>
              </a:rPr>
              <a:t> </a:t>
            </a:r>
            <a:r>
              <a:rPr b="1" spc="-5" dirty="0">
                <a:latin typeface="Calibri"/>
                <a:cs typeface="Calibri"/>
              </a:rPr>
              <a:t>TLB</a:t>
            </a:r>
            <a:r>
              <a:rPr b="1" spc="-15" dirty="0">
                <a:latin typeface="Calibri"/>
                <a:cs typeface="Calibri"/>
              </a:rPr>
              <a:t> </a:t>
            </a:r>
            <a:r>
              <a:rPr b="1" spc="-5" dirty="0">
                <a:latin typeface="Calibri"/>
                <a:cs typeface="Calibri"/>
              </a:rPr>
              <a:t>Sets: 256</a:t>
            </a:r>
            <a:r>
              <a:rPr b="1" dirty="0">
                <a:latin typeface="Calibri"/>
                <a:cs typeface="Calibri"/>
              </a:rPr>
              <a:t> entries</a:t>
            </a:r>
            <a:r>
              <a:rPr b="1" spc="-25" dirty="0">
                <a:latin typeface="Calibri"/>
                <a:cs typeface="Calibri"/>
              </a:rPr>
              <a:t> </a:t>
            </a:r>
            <a:r>
              <a:rPr b="1" dirty="0">
                <a:latin typeface="Calibri"/>
                <a:cs typeface="Calibri"/>
              </a:rPr>
              <a:t>/</a:t>
            </a:r>
            <a:r>
              <a:rPr b="1" spc="-10" dirty="0">
                <a:latin typeface="Calibri"/>
                <a:cs typeface="Calibri"/>
              </a:rPr>
              <a:t> </a:t>
            </a:r>
            <a:r>
              <a:rPr b="1" dirty="0">
                <a:latin typeface="Calibri"/>
                <a:cs typeface="Calibri"/>
              </a:rPr>
              <a:t>4</a:t>
            </a:r>
            <a:r>
              <a:rPr b="1" spc="-10" dirty="0">
                <a:latin typeface="Calibri"/>
                <a:cs typeface="Calibri"/>
              </a:rPr>
              <a:t> </a:t>
            </a:r>
            <a:r>
              <a:rPr b="1" spc="-5" dirty="0">
                <a:latin typeface="Calibri"/>
                <a:cs typeface="Calibri"/>
              </a:rPr>
              <a:t>entries</a:t>
            </a:r>
            <a:r>
              <a:rPr b="1" spc="-40" dirty="0">
                <a:latin typeface="Calibri"/>
                <a:cs typeface="Calibri"/>
              </a:rPr>
              <a:t> </a:t>
            </a:r>
            <a:r>
              <a:rPr b="1" dirty="0">
                <a:latin typeface="Calibri"/>
                <a:cs typeface="Calibri"/>
              </a:rPr>
              <a:t>per</a:t>
            </a:r>
            <a:r>
              <a:rPr b="1" spc="-10" dirty="0">
                <a:latin typeface="Calibri"/>
                <a:cs typeface="Calibri"/>
              </a:rPr>
              <a:t> </a:t>
            </a:r>
            <a:r>
              <a:rPr b="1" spc="-5" dirty="0">
                <a:latin typeface="Calibri"/>
                <a:cs typeface="Calibri"/>
              </a:rPr>
              <a:t>set</a:t>
            </a:r>
            <a:endParaRPr dirty="0">
              <a:latin typeface="Calibri"/>
              <a:cs typeface="Calibri"/>
            </a:endParaRPr>
          </a:p>
          <a:p>
            <a:pPr marL="1003935">
              <a:lnSpc>
                <a:spcPct val="100000"/>
              </a:lnSpc>
            </a:pPr>
            <a:r>
              <a:rPr b="1" dirty="0">
                <a:latin typeface="Calibri"/>
                <a:cs typeface="Calibri"/>
              </a:rPr>
              <a:t>=</a:t>
            </a:r>
            <a:r>
              <a:rPr b="1" spc="-20" dirty="0">
                <a:latin typeface="Calibri"/>
                <a:cs typeface="Calibri"/>
              </a:rPr>
              <a:t> </a:t>
            </a:r>
            <a:r>
              <a:rPr b="1" spc="-5" dirty="0">
                <a:latin typeface="Calibri"/>
                <a:cs typeface="Calibri"/>
              </a:rPr>
              <a:t>64</a:t>
            </a:r>
            <a:r>
              <a:rPr b="1" spc="-10" dirty="0">
                <a:latin typeface="Calibri"/>
                <a:cs typeface="Calibri"/>
              </a:rPr>
              <a:t> </a:t>
            </a:r>
            <a:r>
              <a:rPr b="1" dirty="0">
                <a:latin typeface="Calibri"/>
                <a:cs typeface="Calibri"/>
              </a:rPr>
              <a:t>sets</a:t>
            </a:r>
            <a:r>
              <a:rPr b="1" spc="-20" dirty="0">
                <a:latin typeface="Calibri"/>
                <a:cs typeface="Calibri"/>
              </a:rPr>
              <a:t> </a:t>
            </a:r>
            <a:r>
              <a:rPr b="1" dirty="0">
                <a:latin typeface="Calibri"/>
                <a:cs typeface="Calibri"/>
              </a:rPr>
              <a:t>=&gt;</a:t>
            </a:r>
            <a:r>
              <a:rPr b="1" spc="-10" dirty="0">
                <a:latin typeface="Calibri"/>
                <a:cs typeface="Calibri"/>
              </a:rPr>
              <a:t> </a:t>
            </a:r>
            <a:r>
              <a:rPr b="1" dirty="0">
                <a:latin typeface="Calibri"/>
                <a:cs typeface="Calibri"/>
              </a:rPr>
              <a:t>6</a:t>
            </a:r>
            <a:r>
              <a:rPr b="1" spc="-15" dirty="0">
                <a:latin typeface="Calibri"/>
                <a:cs typeface="Calibri"/>
              </a:rPr>
              <a:t> </a:t>
            </a:r>
            <a:r>
              <a:rPr b="1" spc="-5" dirty="0">
                <a:latin typeface="Calibri"/>
                <a:cs typeface="Calibri"/>
              </a:rPr>
              <a:t>set</a:t>
            </a:r>
            <a:r>
              <a:rPr b="1" spc="-25" dirty="0">
                <a:latin typeface="Calibri"/>
                <a:cs typeface="Calibri"/>
              </a:rPr>
              <a:t> </a:t>
            </a:r>
            <a:r>
              <a:rPr b="1" dirty="0">
                <a:latin typeface="Calibri"/>
                <a:cs typeface="Calibri"/>
              </a:rPr>
              <a:t>bits</a:t>
            </a:r>
            <a:endParaRPr dirty="0">
              <a:latin typeface="Calibri"/>
              <a:cs typeface="Calibri"/>
            </a:endParaRPr>
          </a:p>
        </p:txBody>
      </p:sp>
      <p:graphicFrame>
        <p:nvGraphicFramePr>
          <p:cNvPr id="12" name="object 12"/>
          <p:cNvGraphicFramePr>
            <a:graphicFrameLocks noGrp="1"/>
          </p:cNvGraphicFramePr>
          <p:nvPr/>
        </p:nvGraphicFramePr>
        <p:xfrm>
          <a:off x="2729483" y="3805428"/>
          <a:ext cx="4428489" cy="609600"/>
        </p:xfrm>
        <a:graphic>
          <a:graphicData uri="http://schemas.openxmlformats.org/drawingml/2006/table">
            <a:tbl>
              <a:tblPr firstRow="1" bandRow="1">
                <a:tableStyleId>{2D5ABB26-0587-4C30-8999-92F81FD0307C}</a:tableStyleId>
              </a:tblPr>
              <a:tblGrid>
                <a:gridCol w="1490345">
                  <a:extLst>
                    <a:ext uri="{9D8B030D-6E8A-4147-A177-3AD203B41FA5}">
                      <a16:colId xmlns:a16="http://schemas.microsoft.com/office/drawing/2014/main" val="20000"/>
                    </a:ext>
                  </a:extLst>
                </a:gridCol>
                <a:gridCol w="804544">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304800">
                <a:tc gridSpan="2">
                  <a:txBody>
                    <a:bodyPr/>
                    <a:lstStyle/>
                    <a:p>
                      <a:pPr algn="ctr">
                        <a:lnSpc>
                          <a:spcPct val="100000"/>
                        </a:lnSpc>
                        <a:spcBef>
                          <a:spcPts val="320"/>
                        </a:spcBef>
                      </a:pPr>
                      <a:r>
                        <a:rPr sz="1400" spc="-5" dirty="0">
                          <a:latin typeface="Arial"/>
                          <a:cs typeface="Arial"/>
                        </a:rPr>
                        <a:t>VPN</a:t>
                      </a:r>
                      <a:endParaRPr sz="1400">
                        <a:latin typeface="Arial"/>
                        <a:cs typeface="Arial"/>
                      </a:endParaRPr>
                    </a:p>
                  </a:txBody>
                  <a:tcPr marL="0" marR="0" marT="406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9D9D9"/>
                    </a:solidFill>
                  </a:tcPr>
                </a:tc>
                <a:tc hMerge="1">
                  <a:txBody>
                    <a:bodyPr/>
                    <a:lstStyle/>
                    <a:p>
                      <a:endParaRPr/>
                    </a:p>
                  </a:txBody>
                  <a:tcPr marL="0" marR="0" marT="0" marB="0"/>
                </a:tc>
                <a:tc>
                  <a:txBody>
                    <a:bodyPr/>
                    <a:lstStyle/>
                    <a:p>
                      <a:pPr marL="1905" algn="ctr">
                        <a:lnSpc>
                          <a:spcPct val="100000"/>
                        </a:lnSpc>
                        <a:spcBef>
                          <a:spcPts val="320"/>
                        </a:spcBef>
                      </a:pPr>
                      <a:r>
                        <a:rPr sz="1400" spc="-5" dirty="0">
                          <a:latin typeface="Arial"/>
                          <a:cs typeface="Arial"/>
                        </a:rPr>
                        <a:t>Offset</a:t>
                      </a:r>
                      <a:endParaRPr sz="1400">
                        <a:latin typeface="Arial"/>
                        <a:cs typeface="Arial"/>
                      </a:endParaRPr>
                    </a:p>
                  </a:txBody>
                  <a:tcPr marL="0" marR="0" marT="406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DDDDD"/>
                    </a:solidFill>
                  </a:tcPr>
                </a:tc>
                <a:extLst>
                  <a:ext uri="{0D108BD9-81ED-4DB2-BD59-A6C34878D82A}">
                    <a16:rowId xmlns:a16="http://schemas.microsoft.com/office/drawing/2014/main" val="10000"/>
                  </a:ext>
                </a:extLst>
              </a:tr>
              <a:tr h="304800">
                <a:tc>
                  <a:txBody>
                    <a:bodyPr/>
                    <a:lstStyle/>
                    <a:p>
                      <a:pPr algn="ctr">
                        <a:lnSpc>
                          <a:spcPct val="100000"/>
                        </a:lnSpc>
                        <a:spcBef>
                          <a:spcPts val="320"/>
                        </a:spcBef>
                      </a:pPr>
                      <a:r>
                        <a:rPr sz="1400" spc="-55" dirty="0">
                          <a:latin typeface="Arial"/>
                          <a:cs typeface="Arial"/>
                        </a:rPr>
                        <a:t>Tag</a:t>
                      </a:r>
                      <a:endParaRPr sz="1400">
                        <a:latin typeface="Arial"/>
                        <a:cs typeface="Arial"/>
                      </a:endParaRPr>
                    </a:p>
                  </a:txBody>
                  <a:tcPr marL="0" marR="0" marT="406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CC"/>
                    </a:solidFill>
                  </a:tcPr>
                </a:tc>
                <a:tc>
                  <a:txBody>
                    <a:bodyPr/>
                    <a:lstStyle/>
                    <a:p>
                      <a:pPr marL="267970">
                        <a:lnSpc>
                          <a:spcPct val="100000"/>
                        </a:lnSpc>
                        <a:spcBef>
                          <a:spcPts val="320"/>
                        </a:spcBef>
                      </a:pPr>
                      <a:r>
                        <a:rPr sz="1400" spc="-5" dirty="0">
                          <a:latin typeface="Arial"/>
                          <a:cs typeface="Arial"/>
                        </a:rPr>
                        <a:t>Set</a:t>
                      </a:r>
                      <a:endParaRPr sz="1400">
                        <a:latin typeface="Arial"/>
                        <a:cs typeface="Arial"/>
                      </a:endParaRPr>
                    </a:p>
                  </a:txBody>
                  <a:tcPr marL="0" marR="0" marT="406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000"/>
                    </a:solidFill>
                  </a:tcPr>
                </a:tc>
                <a:tc>
                  <a:txBody>
                    <a:bodyPr/>
                    <a:lstStyle/>
                    <a:p>
                      <a:pPr>
                        <a:lnSpc>
                          <a:spcPct val="100000"/>
                        </a:lnSpc>
                      </a:pPr>
                      <a:endParaRPr sz="1800">
                        <a:latin typeface="Times New Roman"/>
                        <a:cs typeface="Times New Roman"/>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1"/>
                  </a:ext>
                </a:extLst>
              </a:tr>
            </a:tbl>
          </a:graphicData>
        </a:graphic>
      </p:graphicFrame>
      <p:sp>
        <p:nvSpPr>
          <p:cNvPr id="13" name="object 13"/>
          <p:cNvSpPr txBox="1"/>
          <p:nvPr/>
        </p:nvSpPr>
        <p:spPr>
          <a:xfrm>
            <a:off x="2822575" y="3595496"/>
            <a:ext cx="180975"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31</a:t>
            </a:r>
            <a:endParaRPr sz="1100">
              <a:latin typeface="Arial"/>
              <a:cs typeface="Arial"/>
            </a:endParaRPr>
          </a:p>
        </p:txBody>
      </p:sp>
      <p:sp>
        <p:nvSpPr>
          <p:cNvPr id="14" name="object 14"/>
          <p:cNvSpPr txBox="1"/>
          <p:nvPr/>
        </p:nvSpPr>
        <p:spPr>
          <a:xfrm>
            <a:off x="4727828" y="3595496"/>
            <a:ext cx="561975" cy="193675"/>
          </a:xfrm>
          <a:prstGeom prst="rect">
            <a:avLst/>
          </a:prstGeom>
        </p:spPr>
        <p:txBody>
          <a:bodyPr vert="horz" wrap="square" lIns="0" tIns="12700" rIns="0" bIns="0" rtlCol="0">
            <a:spAutoFit/>
          </a:bodyPr>
          <a:lstStyle/>
          <a:p>
            <a:pPr marL="12700">
              <a:lnSpc>
                <a:spcPct val="100000"/>
              </a:lnSpc>
              <a:spcBef>
                <a:spcPts val="100"/>
              </a:spcBef>
              <a:tabLst>
                <a:tab pos="393065" algn="l"/>
              </a:tabLst>
            </a:pPr>
            <a:r>
              <a:rPr sz="1100" spc="-5" dirty="0">
                <a:latin typeface="Arial"/>
                <a:cs typeface="Arial"/>
              </a:rPr>
              <a:t>1</a:t>
            </a:r>
            <a:r>
              <a:rPr sz="1100" dirty="0">
                <a:latin typeface="Arial"/>
                <a:cs typeface="Arial"/>
              </a:rPr>
              <a:t>7	</a:t>
            </a:r>
            <a:r>
              <a:rPr sz="1100" spc="-5" dirty="0">
                <a:latin typeface="Arial"/>
                <a:cs typeface="Arial"/>
              </a:rPr>
              <a:t>16</a:t>
            </a:r>
            <a:endParaRPr sz="1100">
              <a:latin typeface="Arial"/>
              <a:cs typeface="Arial"/>
            </a:endParaRPr>
          </a:p>
        </p:txBody>
      </p:sp>
      <p:sp>
        <p:nvSpPr>
          <p:cNvPr id="15" name="object 15"/>
          <p:cNvSpPr txBox="1"/>
          <p:nvPr/>
        </p:nvSpPr>
        <p:spPr>
          <a:xfrm>
            <a:off x="6938009" y="3595496"/>
            <a:ext cx="10350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Arial"/>
                <a:cs typeface="Arial"/>
              </a:rPr>
              <a:t>0</a:t>
            </a:r>
            <a:endParaRPr sz="1100">
              <a:latin typeface="Arial"/>
              <a:cs typeface="Arial"/>
            </a:endParaRPr>
          </a:p>
        </p:txBody>
      </p:sp>
      <p:sp>
        <p:nvSpPr>
          <p:cNvPr id="16" name="object 16"/>
          <p:cNvSpPr txBox="1"/>
          <p:nvPr/>
        </p:nvSpPr>
        <p:spPr>
          <a:xfrm>
            <a:off x="4768977" y="4433696"/>
            <a:ext cx="180975"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17</a:t>
            </a:r>
            <a:endParaRPr sz="1100">
              <a:latin typeface="Arial"/>
              <a:cs typeface="Arial"/>
            </a:endParaRPr>
          </a:p>
        </p:txBody>
      </p:sp>
      <p:sp>
        <p:nvSpPr>
          <p:cNvPr id="17" name="object 17"/>
          <p:cNvSpPr txBox="1"/>
          <p:nvPr/>
        </p:nvSpPr>
        <p:spPr>
          <a:xfrm>
            <a:off x="3954271" y="4424298"/>
            <a:ext cx="521334" cy="193675"/>
          </a:xfrm>
          <a:prstGeom prst="rect">
            <a:avLst/>
          </a:prstGeom>
        </p:spPr>
        <p:txBody>
          <a:bodyPr vert="horz" wrap="square" lIns="0" tIns="12700" rIns="0" bIns="0" rtlCol="0">
            <a:spAutoFit/>
          </a:bodyPr>
          <a:lstStyle/>
          <a:p>
            <a:pPr marL="12700">
              <a:lnSpc>
                <a:spcPct val="100000"/>
              </a:lnSpc>
              <a:spcBef>
                <a:spcPts val="100"/>
              </a:spcBef>
              <a:tabLst>
                <a:tab pos="352425" algn="l"/>
              </a:tabLst>
            </a:pPr>
            <a:r>
              <a:rPr sz="1100" spc="-5" dirty="0">
                <a:latin typeface="Arial"/>
                <a:cs typeface="Arial"/>
              </a:rPr>
              <a:t>2</a:t>
            </a:r>
            <a:r>
              <a:rPr sz="1100" dirty="0">
                <a:latin typeface="Arial"/>
                <a:cs typeface="Arial"/>
              </a:rPr>
              <a:t>3	</a:t>
            </a:r>
            <a:r>
              <a:rPr sz="1100" spc="-5" dirty="0">
                <a:latin typeface="Arial"/>
                <a:cs typeface="Arial"/>
              </a:rPr>
              <a:t>22</a:t>
            </a:r>
            <a:endParaRPr sz="1100">
              <a:latin typeface="Arial"/>
              <a:cs typeface="Arial"/>
            </a:endParaRPr>
          </a:p>
        </p:txBody>
      </p:sp>
      <p:sp>
        <p:nvSpPr>
          <p:cNvPr id="18" name="object 18"/>
          <p:cNvSpPr txBox="1"/>
          <p:nvPr/>
        </p:nvSpPr>
        <p:spPr>
          <a:xfrm>
            <a:off x="2822575" y="4424298"/>
            <a:ext cx="180975"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31</a:t>
            </a:r>
            <a:endParaRPr sz="11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353" y="538925"/>
            <a:ext cx="8516614" cy="413575"/>
          </a:xfrm>
          <a:prstGeom prst="rect">
            <a:avLst/>
          </a:prstGeom>
        </p:spPr>
        <p:txBody>
          <a:bodyPr vert="horz" wrap="square" lIns="0" tIns="13335" rIns="0" bIns="0" rtlCol="0" anchor="ctr">
            <a:spAutoFit/>
          </a:bodyPr>
          <a:lstStyle/>
          <a:p>
            <a:pPr marL="12700">
              <a:lnSpc>
                <a:spcPct val="100000"/>
              </a:lnSpc>
              <a:spcBef>
                <a:spcPts val="105"/>
              </a:spcBef>
            </a:pPr>
            <a:r>
              <a:rPr sz="2600" spc="-110" dirty="0"/>
              <a:t>Great</a:t>
            </a:r>
            <a:r>
              <a:rPr sz="2600" spc="-340" dirty="0"/>
              <a:t> </a:t>
            </a:r>
            <a:r>
              <a:rPr sz="2600" spc="-80" dirty="0"/>
              <a:t>Idea</a:t>
            </a:r>
            <a:r>
              <a:rPr sz="2600" spc="-340" dirty="0"/>
              <a:t> </a:t>
            </a:r>
            <a:r>
              <a:rPr sz="2600" spc="-85" dirty="0"/>
              <a:t>#3:</a:t>
            </a:r>
            <a:r>
              <a:rPr sz="2600" spc="-335" dirty="0"/>
              <a:t> </a:t>
            </a:r>
            <a:r>
              <a:rPr sz="2600" spc="-145" dirty="0"/>
              <a:t>Principle</a:t>
            </a:r>
            <a:r>
              <a:rPr sz="2600" spc="-345" dirty="0"/>
              <a:t> </a:t>
            </a:r>
            <a:r>
              <a:rPr sz="2600" spc="-75" dirty="0"/>
              <a:t>of</a:t>
            </a:r>
            <a:r>
              <a:rPr sz="2600" spc="-330" dirty="0"/>
              <a:t> </a:t>
            </a:r>
            <a:r>
              <a:rPr sz="2600" spc="-160" dirty="0"/>
              <a:t>Locality</a:t>
            </a:r>
            <a:r>
              <a:rPr sz="2600" spc="-360" dirty="0"/>
              <a:t> </a:t>
            </a:r>
            <a:r>
              <a:rPr sz="2600" spc="-200" dirty="0"/>
              <a:t>/</a:t>
            </a:r>
            <a:r>
              <a:rPr sz="2600" spc="-300" dirty="0"/>
              <a:t> </a:t>
            </a:r>
            <a:r>
              <a:rPr sz="2600" spc="-45" dirty="0"/>
              <a:t>Memory</a:t>
            </a:r>
            <a:r>
              <a:rPr sz="2600" spc="-360" dirty="0"/>
              <a:t> </a:t>
            </a:r>
            <a:r>
              <a:rPr sz="2600" spc="-114" dirty="0"/>
              <a:t>Hierarchy</a:t>
            </a:r>
            <a:endParaRPr sz="2600" dirty="0"/>
          </a:p>
        </p:txBody>
      </p:sp>
      <p:grpSp>
        <p:nvGrpSpPr>
          <p:cNvPr id="3" name="object 3"/>
          <p:cNvGrpSpPr/>
          <p:nvPr/>
        </p:nvGrpSpPr>
        <p:grpSpPr>
          <a:xfrm>
            <a:off x="74864" y="1754887"/>
            <a:ext cx="8683625" cy="2244725"/>
            <a:chOff x="74863" y="897636"/>
            <a:chExt cx="8683625" cy="2244725"/>
          </a:xfrm>
        </p:grpSpPr>
        <p:sp>
          <p:nvSpPr>
            <p:cNvPr id="4" name="object 4"/>
            <p:cNvSpPr/>
            <p:nvPr/>
          </p:nvSpPr>
          <p:spPr>
            <a:xfrm>
              <a:off x="3030474" y="2132838"/>
              <a:ext cx="771525" cy="996315"/>
            </a:xfrm>
            <a:custGeom>
              <a:avLst/>
              <a:gdLst/>
              <a:ahLst/>
              <a:cxnLst/>
              <a:rect l="l" t="t" r="r" b="b"/>
              <a:pathLst>
                <a:path w="771525" h="996314">
                  <a:moveTo>
                    <a:pt x="771525" y="0"/>
                  </a:moveTo>
                  <a:lnTo>
                    <a:pt x="0" y="996289"/>
                  </a:lnTo>
                </a:path>
              </a:pathLst>
            </a:custGeom>
            <a:ln w="25400">
              <a:solidFill>
                <a:srgbClr val="000000"/>
              </a:solidFill>
            </a:ln>
          </p:spPr>
          <p:txBody>
            <a:bodyPr wrap="square" lIns="0" tIns="0" rIns="0" bIns="0" rtlCol="0"/>
            <a:lstStyle/>
            <a:p>
              <a:endParaRPr/>
            </a:p>
          </p:txBody>
        </p:sp>
        <p:sp>
          <p:nvSpPr>
            <p:cNvPr id="5" name="object 5"/>
            <p:cNvSpPr/>
            <p:nvPr/>
          </p:nvSpPr>
          <p:spPr>
            <a:xfrm>
              <a:off x="89151" y="2100833"/>
              <a:ext cx="3712210" cy="0"/>
            </a:xfrm>
            <a:custGeom>
              <a:avLst/>
              <a:gdLst/>
              <a:ahLst/>
              <a:cxnLst/>
              <a:rect l="l" t="t" r="r" b="b"/>
              <a:pathLst>
                <a:path w="3712210">
                  <a:moveTo>
                    <a:pt x="3712057" y="0"/>
                  </a:moveTo>
                  <a:lnTo>
                    <a:pt x="0" y="0"/>
                  </a:lnTo>
                </a:path>
              </a:pathLst>
            </a:custGeom>
            <a:ln w="28575">
              <a:solidFill>
                <a:srgbClr val="000000"/>
              </a:solidFill>
            </a:ln>
          </p:spPr>
          <p:txBody>
            <a:bodyPr wrap="square" lIns="0" tIns="0" rIns="0" bIns="0" rtlCol="0"/>
            <a:lstStyle/>
            <a:p>
              <a:endParaRPr/>
            </a:p>
          </p:txBody>
        </p:sp>
        <p:sp>
          <p:nvSpPr>
            <p:cNvPr id="6" name="object 6"/>
            <p:cNvSpPr/>
            <p:nvPr/>
          </p:nvSpPr>
          <p:spPr>
            <a:xfrm>
              <a:off x="5330190" y="2114550"/>
              <a:ext cx="716280" cy="934085"/>
            </a:xfrm>
            <a:custGeom>
              <a:avLst/>
              <a:gdLst/>
              <a:ahLst/>
              <a:cxnLst/>
              <a:rect l="l" t="t" r="r" b="b"/>
              <a:pathLst>
                <a:path w="716279" h="934085">
                  <a:moveTo>
                    <a:pt x="0" y="0"/>
                  </a:moveTo>
                  <a:lnTo>
                    <a:pt x="716267" y="934021"/>
                  </a:lnTo>
                </a:path>
              </a:pathLst>
            </a:custGeom>
            <a:ln w="25400">
              <a:solidFill>
                <a:srgbClr val="000000"/>
              </a:solidFill>
            </a:ln>
          </p:spPr>
          <p:txBody>
            <a:bodyPr wrap="square" lIns="0" tIns="0" rIns="0" bIns="0" rtlCol="0"/>
            <a:lstStyle/>
            <a:p>
              <a:endParaRPr/>
            </a:p>
          </p:txBody>
        </p:sp>
        <p:pic>
          <p:nvPicPr>
            <p:cNvPr id="7" name="object 7"/>
            <p:cNvPicPr/>
            <p:nvPr/>
          </p:nvPicPr>
          <p:blipFill>
            <a:blip r:embed="rId2" cstate="print"/>
            <a:stretch>
              <a:fillRect/>
            </a:stretch>
          </p:blipFill>
          <p:spPr>
            <a:xfrm>
              <a:off x="5420867" y="897636"/>
              <a:ext cx="3337559" cy="150875"/>
            </a:xfrm>
            <a:prstGeom prst="rect">
              <a:avLst/>
            </a:prstGeom>
          </p:spPr>
        </p:pic>
        <p:sp>
          <p:nvSpPr>
            <p:cNvPr id="8" name="object 8"/>
            <p:cNvSpPr/>
            <p:nvPr/>
          </p:nvSpPr>
          <p:spPr>
            <a:xfrm>
              <a:off x="5487161" y="973074"/>
              <a:ext cx="3196590" cy="0"/>
            </a:xfrm>
            <a:custGeom>
              <a:avLst/>
              <a:gdLst/>
              <a:ahLst/>
              <a:cxnLst/>
              <a:rect l="l" t="t" r="r" b="b"/>
              <a:pathLst>
                <a:path w="3196590">
                  <a:moveTo>
                    <a:pt x="0" y="0"/>
                  </a:moveTo>
                  <a:lnTo>
                    <a:pt x="3196386" y="0"/>
                  </a:lnTo>
                </a:path>
              </a:pathLst>
            </a:custGeom>
            <a:ln w="19050">
              <a:solidFill>
                <a:srgbClr val="E3DDD2"/>
              </a:solidFill>
            </a:ln>
          </p:spPr>
          <p:txBody>
            <a:bodyPr wrap="square" lIns="0" tIns="0" rIns="0" bIns="0" rtlCol="0"/>
            <a:lstStyle/>
            <a:p>
              <a:endParaRPr/>
            </a:p>
          </p:txBody>
        </p:sp>
        <p:pic>
          <p:nvPicPr>
            <p:cNvPr id="9" name="object 9"/>
            <p:cNvPicPr/>
            <p:nvPr/>
          </p:nvPicPr>
          <p:blipFill>
            <a:blip r:embed="rId3" cstate="print"/>
            <a:stretch>
              <a:fillRect/>
            </a:stretch>
          </p:blipFill>
          <p:spPr>
            <a:xfrm>
              <a:off x="8607551" y="897636"/>
              <a:ext cx="150875" cy="979931"/>
            </a:xfrm>
            <a:prstGeom prst="rect">
              <a:avLst/>
            </a:prstGeom>
          </p:spPr>
        </p:pic>
        <p:sp>
          <p:nvSpPr>
            <p:cNvPr id="10" name="object 10"/>
            <p:cNvSpPr/>
            <p:nvPr/>
          </p:nvSpPr>
          <p:spPr>
            <a:xfrm>
              <a:off x="8682989" y="973074"/>
              <a:ext cx="0" cy="838200"/>
            </a:xfrm>
            <a:custGeom>
              <a:avLst/>
              <a:gdLst/>
              <a:ahLst/>
              <a:cxnLst/>
              <a:rect l="l" t="t" r="r" b="b"/>
              <a:pathLst>
                <a:path h="838200">
                  <a:moveTo>
                    <a:pt x="0" y="838200"/>
                  </a:moveTo>
                  <a:lnTo>
                    <a:pt x="0" y="0"/>
                  </a:lnTo>
                </a:path>
              </a:pathLst>
            </a:custGeom>
            <a:ln w="19050">
              <a:solidFill>
                <a:srgbClr val="E3DDD2"/>
              </a:solidFill>
            </a:ln>
          </p:spPr>
          <p:txBody>
            <a:bodyPr wrap="square" lIns="0" tIns="0" rIns="0" bIns="0" rtlCol="0"/>
            <a:lstStyle/>
            <a:p>
              <a:endParaRPr/>
            </a:p>
          </p:txBody>
        </p:sp>
        <p:pic>
          <p:nvPicPr>
            <p:cNvPr id="11" name="object 11"/>
            <p:cNvPicPr/>
            <p:nvPr/>
          </p:nvPicPr>
          <p:blipFill>
            <a:blip r:embed="rId4" cstate="print"/>
            <a:stretch>
              <a:fillRect/>
            </a:stretch>
          </p:blipFill>
          <p:spPr>
            <a:xfrm>
              <a:off x="6030467" y="1735836"/>
              <a:ext cx="2727959" cy="150875"/>
            </a:xfrm>
            <a:prstGeom prst="rect">
              <a:avLst/>
            </a:prstGeom>
          </p:spPr>
        </p:pic>
        <p:sp>
          <p:nvSpPr>
            <p:cNvPr id="12" name="object 12"/>
            <p:cNvSpPr/>
            <p:nvPr/>
          </p:nvSpPr>
          <p:spPr>
            <a:xfrm>
              <a:off x="6096761" y="1811274"/>
              <a:ext cx="2586990" cy="0"/>
            </a:xfrm>
            <a:custGeom>
              <a:avLst/>
              <a:gdLst/>
              <a:ahLst/>
              <a:cxnLst/>
              <a:rect l="l" t="t" r="r" b="b"/>
              <a:pathLst>
                <a:path w="2586990">
                  <a:moveTo>
                    <a:pt x="0" y="0"/>
                  </a:moveTo>
                  <a:lnTo>
                    <a:pt x="2586786" y="0"/>
                  </a:lnTo>
                </a:path>
              </a:pathLst>
            </a:custGeom>
            <a:ln w="19050">
              <a:solidFill>
                <a:srgbClr val="E3DDD2"/>
              </a:solidFill>
            </a:ln>
          </p:spPr>
          <p:txBody>
            <a:bodyPr wrap="square" lIns="0" tIns="0" rIns="0" bIns="0" rtlCol="0"/>
            <a:lstStyle/>
            <a:p>
              <a:endParaRPr/>
            </a:p>
          </p:txBody>
        </p:sp>
      </p:grpSp>
      <p:sp>
        <p:nvSpPr>
          <p:cNvPr id="13" name="object 13"/>
          <p:cNvSpPr txBox="1"/>
          <p:nvPr/>
        </p:nvSpPr>
        <p:spPr>
          <a:xfrm>
            <a:off x="7171668" y="1879187"/>
            <a:ext cx="1436370" cy="666750"/>
          </a:xfrm>
          <a:prstGeom prst="rect">
            <a:avLst/>
          </a:prstGeom>
        </p:spPr>
        <p:txBody>
          <a:bodyPr vert="horz" wrap="square" lIns="0" tIns="13335" rIns="0" bIns="0" rtlCol="0">
            <a:spAutoFit/>
          </a:bodyPr>
          <a:lstStyle/>
          <a:p>
            <a:pPr marL="12700" marR="5080" indent="447675">
              <a:spcBef>
                <a:spcPts val="105"/>
              </a:spcBef>
            </a:pPr>
            <a:r>
              <a:rPr sz="1400" spc="-100" dirty="0">
                <a:solidFill>
                  <a:srgbClr val="7030A0"/>
                </a:solidFill>
                <a:latin typeface="Calibri"/>
                <a:cs typeface="Calibri"/>
              </a:rPr>
              <a:t>E</a:t>
            </a:r>
            <a:r>
              <a:rPr sz="1400" dirty="0">
                <a:solidFill>
                  <a:srgbClr val="7030A0"/>
                </a:solidFill>
                <a:latin typeface="Calibri"/>
                <a:cs typeface="Calibri"/>
              </a:rPr>
              <a:t>x</a:t>
            </a:r>
            <a:r>
              <a:rPr sz="1400" spc="-75" dirty="0">
                <a:solidFill>
                  <a:srgbClr val="7030A0"/>
                </a:solidFill>
                <a:latin typeface="Calibri"/>
                <a:cs typeface="Calibri"/>
              </a:rPr>
              <a:t>tr</a:t>
            </a:r>
            <a:r>
              <a:rPr sz="1400" spc="-95" dirty="0">
                <a:solidFill>
                  <a:srgbClr val="7030A0"/>
                </a:solidFill>
                <a:latin typeface="Calibri"/>
                <a:cs typeface="Calibri"/>
              </a:rPr>
              <a:t>e</a:t>
            </a:r>
            <a:r>
              <a:rPr sz="1400" spc="-30" dirty="0">
                <a:solidFill>
                  <a:srgbClr val="7030A0"/>
                </a:solidFill>
                <a:latin typeface="Calibri"/>
                <a:cs typeface="Calibri"/>
              </a:rPr>
              <a:t>m</a:t>
            </a:r>
            <a:r>
              <a:rPr sz="1400" spc="-5" dirty="0">
                <a:solidFill>
                  <a:srgbClr val="7030A0"/>
                </a:solidFill>
                <a:latin typeface="Calibri"/>
                <a:cs typeface="Calibri"/>
              </a:rPr>
              <a:t>e</a:t>
            </a:r>
            <a:r>
              <a:rPr sz="1400" spc="-60" dirty="0">
                <a:solidFill>
                  <a:srgbClr val="7030A0"/>
                </a:solidFill>
                <a:latin typeface="Calibri"/>
                <a:cs typeface="Calibri"/>
              </a:rPr>
              <a:t>l</a:t>
            </a:r>
            <a:r>
              <a:rPr sz="1400" spc="-50" dirty="0">
                <a:solidFill>
                  <a:srgbClr val="7030A0"/>
                </a:solidFill>
                <a:latin typeface="Calibri"/>
                <a:cs typeface="Calibri"/>
              </a:rPr>
              <a:t>y</a:t>
            </a:r>
            <a:r>
              <a:rPr sz="1400" spc="-5" dirty="0">
                <a:solidFill>
                  <a:srgbClr val="7030A0"/>
                </a:solidFill>
                <a:latin typeface="Calibri"/>
                <a:cs typeface="Calibri"/>
              </a:rPr>
              <a:t> </a:t>
            </a:r>
            <a:r>
              <a:rPr sz="1400" spc="-110" dirty="0">
                <a:solidFill>
                  <a:srgbClr val="7030A0"/>
                </a:solidFill>
                <a:latin typeface="Calibri"/>
                <a:cs typeface="Calibri"/>
              </a:rPr>
              <a:t>f</a:t>
            </a:r>
            <a:r>
              <a:rPr sz="1400" spc="60" dirty="0">
                <a:solidFill>
                  <a:srgbClr val="7030A0"/>
                </a:solidFill>
                <a:latin typeface="Calibri"/>
                <a:cs typeface="Calibri"/>
              </a:rPr>
              <a:t>a</a:t>
            </a:r>
            <a:r>
              <a:rPr sz="1400" spc="50" dirty="0">
                <a:solidFill>
                  <a:srgbClr val="7030A0"/>
                </a:solidFill>
                <a:latin typeface="Calibri"/>
                <a:cs typeface="Calibri"/>
              </a:rPr>
              <a:t>s</a:t>
            </a:r>
            <a:r>
              <a:rPr sz="1400" spc="-105" dirty="0">
                <a:solidFill>
                  <a:srgbClr val="7030A0"/>
                </a:solidFill>
                <a:latin typeface="Calibri"/>
                <a:cs typeface="Calibri"/>
              </a:rPr>
              <a:t>t  </a:t>
            </a:r>
            <a:r>
              <a:rPr sz="1400" spc="-100" dirty="0">
                <a:solidFill>
                  <a:srgbClr val="7030A0"/>
                </a:solidFill>
                <a:latin typeface="Calibri"/>
                <a:cs typeface="Calibri"/>
              </a:rPr>
              <a:t>E</a:t>
            </a:r>
            <a:r>
              <a:rPr sz="1400" dirty="0">
                <a:solidFill>
                  <a:srgbClr val="7030A0"/>
                </a:solidFill>
                <a:latin typeface="Calibri"/>
                <a:cs typeface="Calibri"/>
              </a:rPr>
              <a:t>x</a:t>
            </a:r>
            <a:r>
              <a:rPr sz="1400" spc="-140" dirty="0">
                <a:solidFill>
                  <a:srgbClr val="7030A0"/>
                </a:solidFill>
                <a:latin typeface="Calibri"/>
                <a:cs typeface="Calibri"/>
              </a:rPr>
              <a:t>t</a:t>
            </a:r>
            <a:r>
              <a:rPr sz="1400" spc="-85" dirty="0">
                <a:solidFill>
                  <a:srgbClr val="7030A0"/>
                </a:solidFill>
                <a:latin typeface="Calibri"/>
                <a:cs typeface="Calibri"/>
              </a:rPr>
              <a:t>r</a:t>
            </a:r>
            <a:r>
              <a:rPr sz="1400" spc="-15" dirty="0">
                <a:solidFill>
                  <a:srgbClr val="7030A0"/>
                </a:solidFill>
                <a:latin typeface="Calibri"/>
                <a:cs typeface="Calibri"/>
              </a:rPr>
              <a:t>e</a:t>
            </a:r>
            <a:r>
              <a:rPr sz="1400" spc="-30" dirty="0">
                <a:solidFill>
                  <a:srgbClr val="7030A0"/>
                </a:solidFill>
                <a:latin typeface="Calibri"/>
                <a:cs typeface="Calibri"/>
              </a:rPr>
              <a:t>m</a:t>
            </a:r>
            <a:r>
              <a:rPr sz="1400" spc="-5" dirty="0">
                <a:solidFill>
                  <a:srgbClr val="7030A0"/>
                </a:solidFill>
                <a:latin typeface="Calibri"/>
                <a:cs typeface="Calibri"/>
              </a:rPr>
              <a:t>e</a:t>
            </a:r>
            <a:r>
              <a:rPr sz="1400" spc="-60" dirty="0">
                <a:solidFill>
                  <a:srgbClr val="7030A0"/>
                </a:solidFill>
                <a:latin typeface="Calibri"/>
                <a:cs typeface="Calibri"/>
              </a:rPr>
              <a:t>l</a:t>
            </a:r>
            <a:r>
              <a:rPr sz="1400" spc="-50" dirty="0">
                <a:solidFill>
                  <a:srgbClr val="7030A0"/>
                </a:solidFill>
                <a:latin typeface="Calibri"/>
                <a:cs typeface="Calibri"/>
              </a:rPr>
              <a:t>y</a:t>
            </a:r>
            <a:r>
              <a:rPr sz="1400" spc="-5" dirty="0">
                <a:solidFill>
                  <a:srgbClr val="7030A0"/>
                </a:solidFill>
                <a:latin typeface="Calibri"/>
                <a:cs typeface="Calibri"/>
              </a:rPr>
              <a:t> expens</a:t>
            </a:r>
            <a:r>
              <a:rPr sz="1400" spc="-60" dirty="0">
                <a:solidFill>
                  <a:srgbClr val="7030A0"/>
                </a:solidFill>
                <a:latin typeface="Calibri"/>
                <a:cs typeface="Calibri"/>
              </a:rPr>
              <a:t>i</a:t>
            </a:r>
            <a:r>
              <a:rPr sz="1400" spc="-75" dirty="0">
                <a:solidFill>
                  <a:srgbClr val="7030A0"/>
                </a:solidFill>
                <a:latin typeface="Calibri"/>
                <a:cs typeface="Calibri"/>
              </a:rPr>
              <a:t>v</a:t>
            </a:r>
            <a:r>
              <a:rPr sz="1400" spc="-15" dirty="0">
                <a:solidFill>
                  <a:srgbClr val="7030A0"/>
                </a:solidFill>
                <a:latin typeface="Calibri"/>
                <a:cs typeface="Calibri"/>
              </a:rPr>
              <a:t>e</a:t>
            </a:r>
            <a:endParaRPr sz="1400" dirty="0">
              <a:solidFill>
                <a:srgbClr val="7030A0"/>
              </a:solidFill>
              <a:latin typeface="Calibri"/>
              <a:cs typeface="Calibri"/>
            </a:endParaRPr>
          </a:p>
          <a:p>
            <a:pPr marL="530860"/>
            <a:r>
              <a:rPr sz="1400" spc="-85" dirty="0">
                <a:solidFill>
                  <a:srgbClr val="7030A0"/>
                </a:solidFill>
                <a:latin typeface="Calibri"/>
                <a:cs typeface="Calibri"/>
              </a:rPr>
              <a:t>T</a:t>
            </a:r>
            <a:r>
              <a:rPr sz="1400" spc="-60" dirty="0">
                <a:solidFill>
                  <a:srgbClr val="7030A0"/>
                </a:solidFill>
                <a:latin typeface="Calibri"/>
                <a:cs typeface="Calibri"/>
              </a:rPr>
              <a:t>i</a:t>
            </a:r>
            <a:r>
              <a:rPr sz="1400" spc="-45" dirty="0">
                <a:solidFill>
                  <a:srgbClr val="7030A0"/>
                </a:solidFill>
                <a:latin typeface="Calibri"/>
                <a:cs typeface="Calibri"/>
              </a:rPr>
              <a:t>n</a:t>
            </a:r>
            <a:r>
              <a:rPr sz="1400" spc="-50" dirty="0">
                <a:solidFill>
                  <a:srgbClr val="7030A0"/>
                </a:solidFill>
                <a:latin typeface="Calibri"/>
                <a:cs typeface="Calibri"/>
              </a:rPr>
              <a:t>y</a:t>
            </a:r>
            <a:r>
              <a:rPr sz="1400" spc="-5" dirty="0">
                <a:solidFill>
                  <a:srgbClr val="7030A0"/>
                </a:solidFill>
                <a:latin typeface="Calibri"/>
                <a:cs typeface="Calibri"/>
              </a:rPr>
              <a:t> </a:t>
            </a:r>
            <a:r>
              <a:rPr sz="1400" spc="-45" dirty="0">
                <a:solidFill>
                  <a:srgbClr val="7030A0"/>
                </a:solidFill>
                <a:latin typeface="Calibri"/>
                <a:cs typeface="Calibri"/>
              </a:rPr>
              <a:t>c</a:t>
            </a:r>
            <a:r>
              <a:rPr sz="1400" spc="25" dirty="0">
                <a:solidFill>
                  <a:srgbClr val="7030A0"/>
                </a:solidFill>
                <a:latin typeface="Calibri"/>
                <a:cs typeface="Calibri"/>
              </a:rPr>
              <a:t>apac</a:t>
            </a:r>
            <a:r>
              <a:rPr sz="1400" spc="-60" dirty="0">
                <a:solidFill>
                  <a:srgbClr val="7030A0"/>
                </a:solidFill>
                <a:latin typeface="Calibri"/>
                <a:cs typeface="Calibri"/>
              </a:rPr>
              <a:t>i</a:t>
            </a:r>
            <a:r>
              <a:rPr sz="1400" spc="-100" dirty="0">
                <a:solidFill>
                  <a:srgbClr val="7030A0"/>
                </a:solidFill>
                <a:latin typeface="Calibri"/>
                <a:cs typeface="Calibri"/>
              </a:rPr>
              <a:t>t</a:t>
            </a:r>
            <a:r>
              <a:rPr sz="1400" spc="-50" dirty="0">
                <a:solidFill>
                  <a:srgbClr val="7030A0"/>
                </a:solidFill>
                <a:latin typeface="Calibri"/>
                <a:cs typeface="Calibri"/>
              </a:rPr>
              <a:t>y</a:t>
            </a:r>
            <a:endParaRPr sz="1400" dirty="0">
              <a:solidFill>
                <a:srgbClr val="7030A0"/>
              </a:solidFill>
              <a:latin typeface="Calibri"/>
              <a:cs typeface="Calibri"/>
            </a:endParaRPr>
          </a:p>
        </p:txBody>
      </p:sp>
      <p:grpSp>
        <p:nvGrpSpPr>
          <p:cNvPr id="14" name="object 14"/>
          <p:cNvGrpSpPr/>
          <p:nvPr/>
        </p:nvGrpSpPr>
        <p:grpSpPr>
          <a:xfrm>
            <a:off x="2074164" y="1754886"/>
            <a:ext cx="3107690" cy="1911350"/>
            <a:chOff x="2074164" y="897636"/>
            <a:chExt cx="3107690" cy="1911350"/>
          </a:xfrm>
        </p:grpSpPr>
        <p:pic>
          <p:nvPicPr>
            <p:cNvPr id="15" name="object 15"/>
            <p:cNvPicPr/>
            <p:nvPr/>
          </p:nvPicPr>
          <p:blipFill>
            <a:blip r:embed="rId5" cstate="print"/>
            <a:stretch>
              <a:fillRect/>
            </a:stretch>
          </p:blipFill>
          <p:spPr>
            <a:xfrm>
              <a:off x="2090928" y="897636"/>
              <a:ext cx="3090671" cy="150875"/>
            </a:xfrm>
            <a:prstGeom prst="rect">
              <a:avLst/>
            </a:prstGeom>
          </p:spPr>
        </p:pic>
        <p:sp>
          <p:nvSpPr>
            <p:cNvPr id="16" name="object 16"/>
            <p:cNvSpPr/>
            <p:nvPr/>
          </p:nvSpPr>
          <p:spPr>
            <a:xfrm>
              <a:off x="2157222" y="973074"/>
              <a:ext cx="2948940" cy="0"/>
            </a:xfrm>
            <a:custGeom>
              <a:avLst/>
              <a:gdLst/>
              <a:ahLst/>
              <a:cxnLst/>
              <a:rect l="l" t="t" r="r" b="b"/>
              <a:pathLst>
                <a:path w="2948940">
                  <a:moveTo>
                    <a:pt x="0" y="0"/>
                  </a:moveTo>
                  <a:lnTo>
                    <a:pt x="2948736" y="0"/>
                  </a:lnTo>
                </a:path>
              </a:pathLst>
            </a:custGeom>
            <a:ln w="19050">
              <a:solidFill>
                <a:srgbClr val="E3DDD2"/>
              </a:solidFill>
            </a:ln>
          </p:spPr>
          <p:txBody>
            <a:bodyPr wrap="square" lIns="0" tIns="0" rIns="0" bIns="0" rtlCol="0"/>
            <a:lstStyle/>
            <a:p>
              <a:endParaRPr/>
            </a:p>
          </p:txBody>
        </p:sp>
        <p:pic>
          <p:nvPicPr>
            <p:cNvPr id="17" name="object 17"/>
            <p:cNvPicPr/>
            <p:nvPr/>
          </p:nvPicPr>
          <p:blipFill>
            <a:blip r:embed="rId6" cstate="print"/>
            <a:stretch>
              <a:fillRect/>
            </a:stretch>
          </p:blipFill>
          <p:spPr>
            <a:xfrm>
              <a:off x="2074164" y="897636"/>
              <a:ext cx="158495" cy="1885187"/>
            </a:xfrm>
            <a:prstGeom prst="rect">
              <a:avLst/>
            </a:prstGeom>
          </p:spPr>
        </p:pic>
        <p:sp>
          <p:nvSpPr>
            <p:cNvPr id="18" name="object 18"/>
            <p:cNvSpPr/>
            <p:nvPr/>
          </p:nvSpPr>
          <p:spPr>
            <a:xfrm>
              <a:off x="2149602" y="973070"/>
              <a:ext cx="7620" cy="1744345"/>
            </a:xfrm>
            <a:custGeom>
              <a:avLst/>
              <a:gdLst/>
              <a:ahLst/>
              <a:cxnLst/>
              <a:rect l="l" t="t" r="r" b="b"/>
              <a:pathLst>
                <a:path w="7619" h="1744345">
                  <a:moveTo>
                    <a:pt x="0" y="1743913"/>
                  </a:moveTo>
                  <a:lnTo>
                    <a:pt x="7518" y="0"/>
                  </a:lnTo>
                </a:path>
              </a:pathLst>
            </a:custGeom>
            <a:ln w="19050">
              <a:solidFill>
                <a:srgbClr val="E3DDD2"/>
              </a:solidFill>
            </a:ln>
          </p:spPr>
          <p:txBody>
            <a:bodyPr wrap="square" lIns="0" tIns="0" rIns="0" bIns="0" rtlCol="0"/>
            <a:lstStyle/>
            <a:p>
              <a:endParaRPr/>
            </a:p>
          </p:txBody>
        </p:sp>
        <p:pic>
          <p:nvPicPr>
            <p:cNvPr id="19" name="object 19"/>
            <p:cNvPicPr/>
            <p:nvPr/>
          </p:nvPicPr>
          <p:blipFill>
            <a:blip r:embed="rId7" cstate="print"/>
            <a:stretch>
              <a:fillRect/>
            </a:stretch>
          </p:blipFill>
          <p:spPr>
            <a:xfrm>
              <a:off x="2083308" y="2650236"/>
              <a:ext cx="1802891" cy="158495"/>
            </a:xfrm>
            <a:prstGeom prst="rect">
              <a:avLst/>
            </a:prstGeom>
          </p:spPr>
        </p:pic>
      </p:grpSp>
      <p:sp>
        <p:nvSpPr>
          <p:cNvPr id="20" name="object 20"/>
          <p:cNvSpPr txBox="1"/>
          <p:nvPr/>
        </p:nvSpPr>
        <p:spPr>
          <a:xfrm>
            <a:off x="2235400" y="1930281"/>
            <a:ext cx="1031240" cy="228909"/>
          </a:xfrm>
          <a:prstGeom prst="rect">
            <a:avLst/>
          </a:prstGeom>
        </p:spPr>
        <p:txBody>
          <a:bodyPr vert="horz" wrap="square" lIns="0" tIns="13335" rIns="0" bIns="0" rtlCol="0">
            <a:spAutoFit/>
          </a:bodyPr>
          <a:lstStyle/>
          <a:p>
            <a:pPr marL="12700">
              <a:spcBef>
                <a:spcPts val="105"/>
              </a:spcBef>
            </a:pPr>
            <a:r>
              <a:rPr sz="1400" spc="-45" dirty="0">
                <a:solidFill>
                  <a:srgbClr val="7030A0"/>
                </a:solidFill>
                <a:latin typeface="Calibri"/>
                <a:cs typeface="Calibri"/>
              </a:rPr>
              <a:t>P</a:t>
            </a:r>
            <a:r>
              <a:rPr sz="1400" spc="-95" dirty="0">
                <a:solidFill>
                  <a:srgbClr val="7030A0"/>
                </a:solidFill>
                <a:latin typeface="Calibri"/>
                <a:cs typeface="Calibri"/>
              </a:rPr>
              <a:t>r</a:t>
            </a:r>
            <a:r>
              <a:rPr sz="1400" spc="-25" dirty="0">
                <a:solidFill>
                  <a:srgbClr val="7030A0"/>
                </a:solidFill>
                <a:latin typeface="Calibri"/>
                <a:cs typeface="Calibri"/>
              </a:rPr>
              <a:t>o</a:t>
            </a:r>
            <a:r>
              <a:rPr sz="1400" spc="-45" dirty="0">
                <a:solidFill>
                  <a:srgbClr val="7030A0"/>
                </a:solidFill>
                <a:latin typeface="Calibri"/>
                <a:cs typeface="Calibri"/>
              </a:rPr>
              <a:t>c</a:t>
            </a:r>
            <a:r>
              <a:rPr sz="1400" spc="10" dirty="0">
                <a:solidFill>
                  <a:srgbClr val="7030A0"/>
                </a:solidFill>
                <a:latin typeface="Calibri"/>
                <a:cs typeface="Calibri"/>
              </a:rPr>
              <a:t>e</a:t>
            </a:r>
            <a:r>
              <a:rPr sz="1400" spc="25" dirty="0">
                <a:solidFill>
                  <a:srgbClr val="7030A0"/>
                </a:solidFill>
                <a:latin typeface="Calibri"/>
                <a:cs typeface="Calibri"/>
              </a:rPr>
              <a:t>s</a:t>
            </a:r>
            <a:r>
              <a:rPr sz="1400" spc="35" dirty="0">
                <a:solidFill>
                  <a:srgbClr val="7030A0"/>
                </a:solidFill>
                <a:latin typeface="Calibri"/>
                <a:cs typeface="Calibri"/>
              </a:rPr>
              <a:t>s</a:t>
            </a:r>
            <a:r>
              <a:rPr sz="1400" spc="-55" dirty="0">
                <a:solidFill>
                  <a:srgbClr val="7030A0"/>
                </a:solidFill>
                <a:latin typeface="Calibri"/>
                <a:cs typeface="Calibri"/>
              </a:rPr>
              <a:t>or</a:t>
            </a:r>
            <a:r>
              <a:rPr sz="1400" spc="-25" dirty="0">
                <a:solidFill>
                  <a:srgbClr val="7030A0"/>
                </a:solidFill>
                <a:latin typeface="Calibri"/>
                <a:cs typeface="Calibri"/>
              </a:rPr>
              <a:t> </a:t>
            </a:r>
            <a:r>
              <a:rPr sz="1400" spc="-20" dirty="0">
                <a:solidFill>
                  <a:srgbClr val="7030A0"/>
                </a:solidFill>
                <a:latin typeface="Calibri"/>
                <a:cs typeface="Calibri"/>
              </a:rPr>
              <a:t>c</a:t>
            </a:r>
            <a:r>
              <a:rPr sz="1400" spc="-60" dirty="0">
                <a:solidFill>
                  <a:srgbClr val="7030A0"/>
                </a:solidFill>
                <a:latin typeface="Calibri"/>
                <a:cs typeface="Calibri"/>
              </a:rPr>
              <a:t>h</a:t>
            </a:r>
            <a:r>
              <a:rPr sz="1400" spc="-30" dirty="0">
                <a:solidFill>
                  <a:srgbClr val="7030A0"/>
                </a:solidFill>
                <a:latin typeface="Calibri"/>
                <a:cs typeface="Calibri"/>
              </a:rPr>
              <a:t>i</a:t>
            </a:r>
            <a:r>
              <a:rPr sz="1400" spc="-5" dirty="0">
                <a:solidFill>
                  <a:srgbClr val="7030A0"/>
                </a:solidFill>
                <a:latin typeface="Calibri"/>
                <a:cs typeface="Calibri"/>
              </a:rPr>
              <a:t>p</a:t>
            </a:r>
            <a:endParaRPr sz="1400">
              <a:solidFill>
                <a:srgbClr val="7030A0"/>
              </a:solidFill>
              <a:latin typeface="Calibri"/>
              <a:cs typeface="Calibri"/>
            </a:endParaRPr>
          </a:p>
        </p:txBody>
      </p:sp>
      <p:grpSp>
        <p:nvGrpSpPr>
          <p:cNvPr id="21" name="object 21"/>
          <p:cNvGrpSpPr/>
          <p:nvPr/>
        </p:nvGrpSpPr>
        <p:grpSpPr>
          <a:xfrm>
            <a:off x="2074165" y="3507485"/>
            <a:ext cx="6685915" cy="828040"/>
            <a:chOff x="2074164" y="2650235"/>
            <a:chExt cx="6685915" cy="828040"/>
          </a:xfrm>
        </p:grpSpPr>
        <p:pic>
          <p:nvPicPr>
            <p:cNvPr id="22" name="object 22"/>
            <p:cNvPicPr/>
            <p:nvPr/>
          </p:nvPicPr>
          <p:blipFill>
            <a:blip r:embed="rId8" cstate="print"/>
            <a:stretch>
              <a:fillRect/>
            </a:stretch>
          </p:blipFill>
          <p:spPr>
            <a:xfrm>
              <a:off x="2090928" y="2716148"/>
              <a:ext cx="1729054" cy="161162"/>
            </a:xfrm>
            <a:prstGeom prst="rect">
              <a:avLst/>
            </a:prstGeom>
          </p:spPr>
        </p:pic>
        <p:sp>
          <p:nvSpPr>
            <p:cNvPr id="23" name="object 23"/>
            <p:cNvSpPr/>
            <p:nvPr/>
          </p:nvSpPr>
          <p:spPr>
            <a:xfrm>
              <a:off x="2157222" y="2801873"/>
              <a:ext cx="1577340" cy="0"/>
            </a:xfrm>
            <a:custGeom>
              <a:avLst/>
              <a:gdLst/>
              <a:ahLst/>
              <a:cxnLst/>
              <a:rect l="l" t="t" r="r" b="b"/>
              <a:pathLst>
                <a:path w="1577339">
                  <a:moveTo>
                    <a:pt x="0" y="0"/>
                  </a:moveTo>
                  <a:lnTo>
                    <a:pt x="1577136" y="0"/>
                  </a:lnTo>
                </a:path>
              </a:pathLst>
            </a:custGeom>
            <a:ln w="19050">
              <a:solidFill>
                <a:srgbClr val="E3DDD2"/>
              </a:solidFill>
            </a:ln>
          </p:spPr>
          <p:txBody>
            <a:bodyPr wrap="square" lIns="0" tIns="0" rIns="0" bIns="0" rtlCol="0"/>
            <a:lstStyle/>
            <a:p>
              <a:endParaRPr/>
            </a:p>
          </p:txBody>
        </p:sp>
        <p:pic>
          <p:nvPicPr>
            <p:cNvPr id="24" name="object 24"/>
            <p:cNvPicPr/>
            <p:nvPr/>
          </p:nvPicPr>
          <p:blipFill>
            <a:blip r:embed="rId9" cstate="print"/>
            <a:stretch>
              <a:fillRect/>
            </a:stretch>
          </p:blipFill>
          <p:spPr>
            <a:xfrm>
              <a:off x="2074164" y="2726435"/>
              <a:ext cx="158495" cy="675131"/>
            </a:xfrm>
            <a:prstGeom prst="rect">
              <a:avLst/>
            </a:prstGeom>
          </p:spPr>
        </p:pic>
        <p:sp>
          <p:nvSpPr>
            <p:cNvPr id="25" name="object 25"/>
            <p:cNvSpPr/>
            <p:nvPr/>
          </p:nvSpPr>
          <p:spPr>
            <a:xfrm>
              <a:off x="2149602" y="2801875"/>
              <a:ext cx="7620" cy="533400"/>
            </a:xfrm>
            <a:custGeom>
              <a:avLst/>
              <a:gdLst/>
              <a:ahLst/>
              <a:cxnLst/>
              <a:rect l="l" t="t" r="r" b="b"/>
              <a:pathLst>
                <a:path w="7619" h="533400">
                  <a:moveTo>
                    <a:pt x="0" y="533400"/>
                  </a:moveTo>
                  <a:lnTo>
                    <a:pt x="7518" y="0"/>
                  </a:lnTo>
                </a:path>
              </a:pathLst>
            </a:custGeom>
            <a:ln w="19050">
              <a:solidFill>
                <a:srgbClr val="E3DDD2"/>
              </a:solidFill>
            </a:ln>
          </p:spPr>
          <p:txBody>
            <a:bodyPr wrap="square" lIns="0" tIns="0" rIns="0" bIns="0" rtlCol="0"/>
            <a:lstStyle/>
            <a:p>
              <a:endParaRPr/>
            </a:p>
          </p:txBody>
        </p:sp>
        <p:pic>
          <p:nvPicPr>
            <p:cNvPr id="26" name="object 26"/>
            <p:cNvPicPr/>
            <p:nvPr/>
          </p:nvPicPr>
          <p:blipFill>
            <a:blip r:embed="rId10" cstate="print"/>
            <a:stretch>
              <a:fillRect/>
            </a:stretch>
          </p:blipFill>
          <p:spPr>
            <a:xfrm>
              <a:off x="2090928" y="3259835"/>
              <a:ext cx="1338071" cy="150875"/>
            </a:xfrm>
            <a:prstGeom prst="rect">
              <a:avLst/>
            </a:prstGeom>
          </p:spPr>
        </p:pic>
        <p:sp>
          <p:nvSpPr>
            <p:cNvPr id="27" name="object 27"/>
            <p:cNvSpPr/>
            <p:nvPr/>
          </p:nvSpPr>
          <p:spPr>
            <a:xfrm>
              <a:off x="2157222" y="3335273"/>
              <a:ext cx="1196340" cy="0"/>
            </a:xfrm>
            <a:custGeom>
              <a:avLst/>
              <a:gdLst/>
              <a:ahLst/>
              <a:cxnLst/>
              <a:rect l="l" t="t" r="r" b="b"/>
              <a:pathLst>
                <a:path w="1196339">
                  <a:moveTo>
                    <a:pt x="0" y="0"/>
                  </a:moveTo>
                  <a:lnTo>
                    <a:pt x="1196136" y="0"/>
                  </a:lnTo>
                </a:path>
              </a:pathLst>
            </a:custGeom>
            <a:ln w="19050">
              <a:solidFill>
                <a:srgbClr val="E3DDD2"/>
              </a:solidFill>
            </a:ln>
          </p:spPr>
          <p:txBody>
            <a:bodyPr wrap="square" lIns="0" tIns="0" rIns="0" bIns="0" rtlCol="0"/>
            <a:lstStyle/>
            <a:p>
              <a:endParaRPr/>
            </a:p>
          </p:txBody>
        </p:sp>
        <p:pic>
          <p:nvPicPr>
            <p:cNvPr id="28" name="object 28"/>
            <p:cNvPicPr/>
            <p:nvPr/>
          </p:nvPicPr>
          <p:blipFill>
            <a:blip r:embed="rId11" cstate="print"/>
            <a:stretch>
              <a:fillRect/>
            </a:stretch>
          </p:blipFill>
          <p:spPr>
            <a:xfrm>
              <a:off x="6716267" y="2650235"/>
              <a:ext cx="2042158" cy="150875"/>
            </a:xfrm>
            <a:prstGeom prst="rect">
              <a:avLst/>
            </a:prstGeom>
          </p:spPr>
        </p:pic>
        <p:sp>
          <p:nvSpPr>
            <p:cNvPr id="29" name="object 29"/>
            <p:cNvSpPr/>
            <p:nvPr/>
          </p:nvSpPr>
          <p:spPr>
            <a:xfrm>
              <a:off x="6782561" y="2725673"/>
              <a:ext cx="1901189" cy="0"/>
            </a:xfrm>
            <a:custGeom>
              <a:avLst/>
              <a:gdLst/>
              <a:ahLst/>
              <a:cxnLst/>
              <a:rect l="l" t="t" r="r" b="b"/>
              <a:pathLst>
                <a:path w="1901190">
                  <a:moveTo>
                    <a:pt x="0" y="0"/>
                  </a:moveTo>
                  <a:lnTo>
                    <a:pt x="1900986" y="0"/>
                  </a:lnTo>
                </a:path>
              </a:pathLst>
            </a:custGeom>
            <a:ln w="19050">
              <a:solidFill>
                <a:srgbClr val="E3DDD2"/>
              </a:solidFill>
            </a:ln>
          </p:spPr>
          <p:txBody>
            <a:bodyPr wrap="square" lIns="0" tIns="0" rIns="0" bIns="0" rtlCol="0"/>
            <a:lstStyle/>
            <a:p>
              <a:endParaRPr/>
            </a:p>
          </p:txBody>
        </p:sp>
        <p:pic>
          <p:nvPicPr>
            <p:cNvPr id="30" name="object 30"/>
            <p:cNvPicPr/>
            <p:nvPr/>
          </p:nvPicPr>
          <p:blipFill>
            <a:blip r:embed="rId12" cstate="print"/>
            <a:stretch>
              <a:fillRect/>
            </a:stretch>
          </p:blipFill>
          <p:spPr>
            <a:xfrm>
              <a:off x="8607552" y="2650236"/>
              <a:ext cx="150875" cy="818387"/>
            </a:xfrm>
            <a:prstGeom prst="rect">
              <a:avLst/>
            </a:prstGeom>
          </p:spPr>
        </p:pic>
        <p:sp>
          <p:nvSpPr>
            <p:cNvPr id="31" name="object 31"/>
            <p:cNvSpPr/>
            <p:nvPr/>
          </p:nvSpPr>
          <p:spPr>
            <a:xfrm>
              <a:off x="8682990" y="2725677"/>
              <a:ext cx="0" cy="677545"/>
            </a:xfrm>
            <a:custGeom>
              <a:avLst/>
              <a:gdLst/>
              <a:ahLst/>
              <a:cxnLst/>
              <a:rect l="l" t="t" r="r" b="b"/>
              <a:pathLst>
                <a:path h="677545">
                  <a:moveTo>
                    <a:pt x="0" y="676973"/>
                  </a:moveTo>
                  <a:lnTo>
                    <a:pt x="0" y="0"/>
                  </a:lnTo>
                </a:path>
              </a:pathLst>
            </a:custGeom>
            <a:ln w="19050">
              <a:solidFill>
                <a:srgbClr val="E3DDD2"/>
              </a:solidFill>
            </a:ln>
          </p:spPr>
          <p:txBody>
            <a:bodyPr wrap="square" lIns="0" tIns="0" rIns="0" bIns="0" rtlCol="0"/>
            <a:lstStyle/>
            <a:p>
              <a:endParaRPr/>
            </a:p>
          </p:txBody>
        </p:sp>
        <p:pic>
          <p:nvPicPr>
            <p:cNvPr id="32" name="object 32"/>
            <p:cNvPicPr/>
            <p:nvPr/>
          </p:nvPicPr>
          <p:blipFill>
            <a:blip r:embed="rId13" cstate="print"/>
            <a:stretch>
              <a:fillRect/>
            </a:stretch>
          </p:blipFill>
          <p:spPr>
            <a:xfrm>
              <a:off x="7170420" y="3326891"/>
              <a:ext cx="1589531" cy="150875"/>
            </a:xfrm>
            <a:prstGeom prst="rect">
              <a:avLst/>
            </a:prstGeom>
          </p:spPr>
        </p:pic>
        <p:sp>
          <p:nvSpPr>
            <p:cNvPr id="33" name="object 33"/>
            <p:cNvSpPr/>
            <p:nvPr/>
          </p:nvSpPr>
          <p:spPr>
            <a:xfrm>
              <a:off x="7236714" y="3402329"/>
              <a:ext cx="1447800" cy="0"/>
            </a:xfrm>
            <a:custGeom>
              <a:avLst/>
              <a:gdLst/>
              <a:ahLst/>
              <a:cxnLst/>
              <a:rect l="l" t="t" r="r" b="b"/>
              <a:pathLst>
                <a:path w="1447800">
                  <a:moveTo>
                    <a:pt x="0" y="0"/>
                  </a:moveTo>
                  <a:lnTo>
                    <a:pt x="1447546" y="0"/>
                  </a:lnTo>
                </a:path>
              </a:pathLst>
            </a:custGeom>
            <a:ln w="19050">
              <a:solidFill>
                <a:srgbClr val="E3DDD2"/>
              </a:solidFill>
            </a:ln>
          </p:spPr>
          <p:txBody>
            <a:bodyPr wrap="square" lIns="0" tIns="0" rIns="0" bIns="0" rtlCol="0"/>
            <a:lstStyle/>
            <a:p>
              <a:endParaRPr/>
            </a:p>
          </p:txBody>
        </p:sp>
      </p:grpSp>
      <p:sp>
        <p:nvSpPr>
          <p:cNvPr id="34" name="object 34"/>
          <p:cNvSpPr txBox="1"/>
          <p:nvPr/>
        </p:nvSpPr>
        <p:spPr>
          <a:xfrm>
            <a:off x="7333995" y="3547840"/>
            <a:ext cx="1270000" cy="666750"/>
          </a:xfrm>
          <a:prstGeom prst="rect">
            <a:avLst/>
          </a:prstGeom>
        </p:spPr>
        <p:txBody>
          <a:bodyPr vert="horz" wrap="square" lIns="0" tIns="12700" rIns="0" bIns="0" rtlCol="0">
            <a:spAutoFit/>
          </a:bodyPr>
          <a:lstStyle/>
          <a:p>
            <a:pPr marL="12700" marR="5080" indent="964565" algn="just">
              <a:spcBef>
                <a:spcPts val="100"/>
              </a:spcBef>
            </a:pPr>
            <a:r>
              <a:rPr sz="1400" spc="-35" dirty="0">
                <a:solidFill>
                  <a:srgbClr val="7030A0"/>
                </a:solidFill>
                <a:latin typeface="Calibri"/>
                <a:cs typeface="Calibri"/>
              </a:rPr>
              <a:t>F</a:t>
            </a:r>
            <a:r>
              <a:rPr sz="1400" spc="-25" dirty="0">
                <a:solidFill>
                  <a:srgbClr val="7030A0"/>
                </a:solidFill>
                <a:latin typeface="Calibri"/>
                <a:cs typeface="Calibri"/>
              </a:rPr>
              <a:t>a</a:t>
            </a:r>
            <a:r>
              <a:rPr sz="1400" spc="50" dirty="0">
                <a:solidFill>
                  <a:srgbClr val="7030A0"/>
                </a:solidFill>
                <a:latin typeface="Calibri"/>
                <a:cs typeface="Calibri"/>
              </a:rPr>
              <a:t>s</a:t>
            </a:r>
            <a:r>
              <a:rPr sz="1400" spc="-105" dirty="0">
                <a:solidFill>
                  <a:srgbClr val="7030A0"/>
                </a:solidFill>
                <a:latin typeface="Calibri"/>
                <a:cs typeface="Calibri"/>
              </a:rPr>
              <a:t>t  </a:t>
            </a:r>
            <a:r>
              <a:rPr sz="1400" spc="-45" dirty="0">
                <a:solidFill>
                  <a:srgbClr val="7030A0"/>
                </a:solidFill>
                <a:latin typeface="Calibri"/>
                <a:cs typeface="Calibri"/>
              </a:rPr>
              <a:t>P</a:t>
            </a:r>
            <a:r>
              <a:rPr sz="1400" spc="-60" dirty="0">
                <a:solidFill>
                  <a:srgbClr val="7030A0"/>
                </a:solidFill>
                <a:latin typeface="Calibri"/>
                <a:cs typeface="Calibri"/>
              </a:rPr>
              <a:t>ri</a:t>
            </a:r>
            <a:r>
              <a:rPr sz="1400" spc="-35" dirty="0">
                <a:solidFill>
                  <a:srgbClr val="7030A0"/>
                </a:solidFill>
                <a:latin typeface="Calibri"/>
                <a:cs typeface="Calibri"/>
              </a:rPr>
              <a:t>c</a:t>
            </a:r>
            <a:r>
              <a:rPr sz="1400" spc="-10" dirty="0">
                <a:solidFill>
                  <a:srgbClr val="7030A0"/>
                </a:solidFill>
                <a:latin typeface="Calibri"/>
                <a:cs typeface="Calibri"/>
              </a:rPr>
              <a:t>ed</a:t>
            </a:r>
            <a:r>
              <a:rPr sz="1400" spc="-20" dirty="0">
                <a:solidFill>
                  <a:srgbClr val="7030A0"/>
                </a:solidFill>
                <a:latin typeface="Calibri"/>
                <a:cs typeface="Calibri"/>
              </a:rPr>
              <a:t> </a:t>
            </a:r>
            <a:r>
              <a:rPr sz="1400" spc="-85" dirty="0">
                <a:solidFill>
                  <a:srgbClr val="7030A0"/>
                </a:solidFill>
                <a:latin typeface="Calibri"/>
                <a:cs typeface="Calibri"/>
              </a:rPr>
              <a:t>r</a:t>
            </a:r>
            <a:r>
              <a:rPr sz="1400" spc="25" dirty="0">
                <a:solidFill>
                  <a:srgbClr val="7030A0"/>
                </a:solidFill>
                <a:latin typeface="Calibri"/>
                <a:cs typeface="Calibri"/>
              </a:rPr>
              <a:t>eas</a:t>
            </a:r>
            <a:r>
              <a:rPr sz="1400" spc="-15" dirty="0">
                <a:solidFill>
                  <a:srgbClr val="7030A0"/>
                </a:solidFill>
                <a:latin typeface="Calibri"/>
                <a:cs typeface="Calibri"/>
              </a:rPr>
              <a:t>onab</a:t>
            </a:r>
            <a:r>
              <a:rPr sz="1400" spc="-30" dirty="0">
                <a:solidFill>
                  <a:srgbClr val="7030A0"/>
                </a:solidFill>
                <a:latin typeface="Calibri"/>
                <a:cs typeface="Calibri"/>
              </a:rPr>
              <a:t>l</a:t>
            </a:r>
            <a:r>
              <a:rPr sz="1400" spc="-35" dirty="0">
                <a:solidFill>
                  <a:srgbClr val="7030A0"/>
                </a:solidFill>
                <a:latin typeface="Calibri"/>
                <a:cs typeface="Calibri"/>
              </a:rPr>
              <a:t>y  </a:t>
            </a:r>
            <a:r>
              <a:rPr sz="1400" spc="-110" dirty="0">
                <a:solidFill>
                  <a:srgbClr val="7030A0"/>
                </a:solidFill>
                <a:latin typeface="Calibri"/>
                <a:cs typeface="Calibri"/>
              </a:rPr>
              <a:t>M</a:t>
            </a:r>
            <a:r>
              <a:rPr sz="1400" spc="-30" dirty="0">
                <a:solidFill>
                  <a:srgbClr val="7030A0"/>
                </a:solidFill>
                <a:latin typeface="Calibri"/>
                <a:cs typeface="Calibri"/>
              </a:rPr>
              <a:t>ed</a:t>
            </a:r>
            <a:r>
              <a:rPr sz="1400" spc="-20" dirty="0">
                <a:solidFill>
                  <a:srgbClr val="7030A0"/>
                </a:solidFill>
                <a:latin typeface="Calibri"/>
                <a:cs typeface="Calibri"/>
              </a:rPr>
              <a:t>i</a:t>
            </a:r>
            <a:r>
              <a:rPr sz="1400" spc="-25" dirty="0">
                <a:solidFill>
                  <a:srgbClr val="7030A0"/>
                </a:solidFill>
                <a:latin typeface="Calibri"/>
                <a:cs typeface="Calibri"/>
              </a:rPr>
              <a:t>um </a:t>
            </a:r>
            <a:r>
              <a:rPr sz="1400" spc="-45" dirty="0">
                <a:solidFill>
                  <a:srgbClr val="7030A0"/>
                </a:solidFill>
                <a:latin typeface="Calibri"/>
                <a:cs typeface="Calibri"/>
              </a:rPr>
              <a:t>c</a:t>
            </a:r>
            <a:r>
              <a:rPr sz="1400" spc="25" dirty="0">
                <a:solidFill>
                  <a:srgbClr val="7030A0"/>
                </a:solidFill>
                <a:latin typeface="Calibri"/>
                <a:cs typeface="Calibri"/>
              </a:rPr>
              <a:t>apac</a:t>
            </a:r>
            <a:r>
              <a:rPr sz="1400" spc="-60" dirty="0">
                <a:solidFill>
                  <a:srgbClr val="7030A0"/>
                </a:solidFill>
                <a:latin typeface="Calibri"/>
                <a:cs typeface="Calibri"/>
              </a:rPr>
              <a:t>i</a:t>
            </a:r>
            <a:r>
              <a:rPr sz="1400" spc="-100" dirty="0">
                <a:solidFill>
                  <a:srgbClr val="7030A0"/>
                </a:solidFill>
                <a:latin typeface="Calibri"/>
                <a:cs typeface="Calibri"/>
              </a:rPr>
              <a:t>t</a:t>
            </a:r>
            <a:r>
              <a:rPr sz="1400" spc="-50" dirty="0">
                <a:solidFill>
                  <a:srgbClr val="7030A0"/>
                </a:solidFill>
                <a:latin typeface="Calibri"/>
                <a:cs typeface="Calibri"/>
              </a:rPr>
              <a:t>y</a:t>
            </a:r>
            <a:endParaRPr sz="1400" dirty="0">
              <a:solidFill>
                <a:srgbClr val="7030A0"/>
              </a:solidFill>
              <a:latin typeface="Calibri"/>
              <a:cs typeface="Calibri"/>
            </a:endParaRPr>
          </a:p>
        </p:txBody>
      </p:sp>
      <p:sp>
        <p:nvSpPr>
          <p:cNvPr id="35" name="object 35"/>
          <p:cNvSpPr txBox="1"/>
          <p:nvPr/>
        </p:nvSpPr>
        <p:spPr>
          <a:xfrm>
            <a:off x="2289305" y="3609535"/>
            <a:ext cx="1178560" cy="606425"/>
          </a:xfrm>
          <a:prstGeom prst="rect">
            <a:avLst/>
          </a:prstGeom>
        </p:spPr>
        <p:txBody>
          <a:bodyPr vert="horz" wrap="square" lIns="0" tIns="12700" rIns="0" bIns="0" rtlCol="0">
            <a:spAutoFit/>
          </a:bodyPr>
          <a:lstStyle/>
          <a:p>
            <a:pPr marL="12700" marR="5080" indent="-635">
              <a:spcBef>
                <a:spcPts val="100"/>
              </a:spcBef>
            </a:pPr>
            <a:r>
              <a:rPr sz="1400" spc="-60" dirty="0">
                <a:solidFill>
                  <a:srgbClr val="7030A0"/>
                </a:solidFill>
                <a:latin typeface="Calibri"/>
                <a:cs typeface="Calibri"/>
              </a:rPr>
              <a:t>D</a:t>
            </a:r>
            <a:r>
              <a:rPr sz="1400" spc="-30" dirty="0">
                <a:solidFill>
                  <a:srgbClr val="7030A0"/>
                </a:solidFill>
                <a:latin typeface="Calibri"/>
                <a:cs typeface="Calibri"/>
              </a:rPr>
              <a:t>R</a:t>
            </a:r>
            <a:r>
              <a:rPr sz="1400" spc="-55" dirty="0">
                <a:solidFill>
                  <a:srgbClr val="7030A0"/>
                </a:solidFill>
                <a:latin typeface="Calibri"/>
                <a:cs typeface="Calibri"/>
              </a:rPr>
              <a:t>AM</a:t>
            </a:r>
            <a:r>
              <a:rPr sz="1400" spc="-25" dirty="0">
                <a:solidFill>
                  <a:srgbClr val="7030A0"/>
                </a:solidFill>
                <a:latin typeface="Calibri"/>
                <a:cs typeface="Calibri"/>
              </a:rPr>
              <a:t> </a:t>
            </a:r>
            <a:r>
              <a:rPr sz="1400" spc="-20" dirty="0">
                <a:solidFill>
                  <a:srgbClr val="7030A0"/>
                </a:solidFill>
                <a:latin typeface="Calibri"/>
                <a:cs typeface="Calibri"/>
              </a:rPr>
              <a:t>c</a:t>
            </a:r>
            <a:r>
              <a:rPr sz="1400" spc="-60" dirty="0">
                <a:solidFill>
                  <a:srgbClr val="7030A0"/>
                </a:solidFill>
                <a:latin typeface="Calibri"/>
                <a:cs typeface="Calibri"/>
              </a:rPr>
              <a:t>h</a:t>
            </a:r>
            <a:r>
              <a:rPr sz="1400" spc="-30" dirty="0">
                <a:solidFill>
                  <a:srgbClr val="7030A0"/>
                </a:solidFill>
                <a:latin typeface="Calibri"/>
                <a:cs typeface="Calibri"/>
              </a:rPr>
              <a:t>i</a:t>
            </a:r>
            <a:r>
              <a:rPr sz="1400" spc="-5" dirty="0">
                <a:solidFill>
                  <a:srgbClr val="7030A0"/>
                </a:solidFill>
                <a:latin typeface="Calibri"/>
                <a:cs typeface="Calibri"/>
              </a:rPr>
              <a:t>p</a:t>
            </a:r>
            <a:r>
              <a:rPr sz="1400" spc="-10" dirty="0">
                <a:solidFill>
                  <a:srgbClr val="7030A0"/>
                </a:solidFill>
                <a:latin typeface="Calibri"/>
                <a:cs typeface="Calibri"/>
              </a:rPr>
              <a:t> </a:t>
            </a:r>
            <a:r>
              <a:rPr sz="1400" spc="15" dirty="0">
                <a:solidFill>
                  <a:srgbClr val="7030A0"/>
                </a:solidFill>
                <a:latin typeface="Calibri"/>
                <a:cs typeface="Calibri"/>
              </a:rPr>
              <a:t>–</a:t>
            </a:r>
            <a:r>
              <a:rPr sz="1400" spc="-40" dirty="0">
                <a:solidFill>
                  <a:srgbClr val="7030A0"/>
                </a:solidFill>
                <a:latin typeface="Calibri"/>
                <a:cs typeface="Calibri"/>
              </a:rPr>
              <a:t>e</a:t>
            </a:r>
            <a:r>
              <a:rPr sz="1400" spc="-20" dirty="0">
                <a:solidFill>
                  <a:srgbClr val="7030A0"/>
                </a:solidFill>
                <a:latin typeface="Calibri"/>
                <a:cs typeface="Calibri"/>
              </a:rPr>
              <a:t>.</a:t>
            </a:r>
            <a:r>
              <a:rPr sz="1400" dirty="0">
                <a:solidFill>
                  <a:srgbClr val="7030A0"/>
                </a:solidFill>
                <a:latin typeface="Calibri"/>
                <a:cs typeface="Calibri"/>
              </a:rPr>
              <a:t>g.  </a:t>
            </a:r>
            <a:r>
              <a:rPr sz="1200" spc="-25" dirty="0">
                <a:solidFill>
                  <a:srgbClr val="7030A0"/>
                </a:solidFill>
                <a:latin typeface="Calibri"/>
                <a:cs typeface="Calibri"/>
              </a:rPr>
              <a:t>DDR3/4/5 </a:t>
            </a:r>
            <a:r>
              <a:rPr sz="1200" spc="-20" dirty="0">
                <a:solidFill>
                  <a:srgbClr val="7030A0"/>
                </a:solidFill>
                <a:latin typeface="Calibri"/>
                <a:cs typeface="Calibri"/>
              </a:rPr>
              <a:t> </a:t>
            </a:r>
            <a:r>
              <a:rPr sz="1200" spc="-30" dirty="0">
                <a:solidFill>
                  <a:srgbClr val="7030A0"/>
                </a:solidFill>
                <a:latin typeface="Calibri"/>
                <a:cs typeface="Calibri"/>
              </a:rPr>
              <a:t>HBM/HBM2/3</a:t>
            </a:r>
            <a:endParaRPr sz="1200" dirty="0">
              <a:solidFill>
                <a:srgbClr val="7030A0"/>
              </a:solidFill>
              <a:latin typeface="Calibri"/>
              <a:cs typeface="Calibri"/>
            </a:endParaRPr>
          </a:p>
        </p:txBody>
      </p:sp>
      <p:grpSp>
        <p:nvGrpSpPr>
          <p:cNvPr id="36" name="object 36"/>
          <p:cNvGrpSpPr/>
          <p:nvPr/>
        </p:nvGrpSpPr>
        <p:grpSpPr>
          <a:xfrm>
            <a:off x="2388548" y="1753363"/>
            <a:ext cx="5799455" cy="3803015"/>
            <a:chOff x="2388547" y="896112"/>
            <a:chExt cx="5799455" cy="3803015"/>
          </a:xfrm>
        </p:grpSpPr>
        <p:sp>
          <p:nvSpPr>
            <p:cNvPr id="37" name="object 37"/>
            <p:cNvSpPr/>
            <p:nvPr/>
          </p:nvSpPr>
          <p:spPr>
            <a:xfrm>
              <a:off x="2398389" y="910567"/>
              <a:ext cx="5779770" cy="3778885"/>
            </a:xfrm>
            <a:custGeom>
              <a:avLst/>
              <a:gdLst/>
              <a:ahLst/>
              <a:cxnLst/>
              <a:rect l="l" t="t" r="r" b="b"/>
              <a:pathLst>
                <a:path w="5779770" h="3778885">
                  <a:moveTo>
                    <a:pt x="5779153" y="3778547"/>
                  </a:moveTo>
                  <a:lnTo>
                    <a:pt x="0" y="3778547"/>
                  </a:lnTo>
                  <a:lnTo>
                    <a:pt x="2889576" y="0"/>
                  </a:lnTo>
                  <a:lnTo>
                    <a:pt x="5779153" y="3778547"/>
                  </a:lnTo>
                  <a:close/>
                </a:path>
              </a:pathLst>
            </a:custGeom>
            <a:solidFill>
              <a:srgbClr val="EC4F31"/>
            </a:solidFill>
          </p:spPr>
          <p:txBody>
            <a:bodyPr wrap="square" lIns="0" tIns="0" rIns="0" bIns="0" rtlCol="0"/>
            <a:lstStyle/>
            <a:p>
              <a:endParaRPr/>
            </a:p>
          </p:txBody>
        </p:sp>
        <p:sp>
          <p:nvSpPr>
            <p:cNvPr id="38" name="object 38"/>
            <p:cNvSpPr/>
            <p:nvPr/>
          </p:nvSpPr>
          <p:spPr>
            <a:xfrm>
              <a:off x="2398389" y="910567"/>
              <a:ext cx="5779770" cy="3778885"/>
            </a:xfrm>
            <a:custGeom>
              <a:avLst/>
              <a:gdLst/>
              <a:ahLst/>
              <a:cxnLst/>
              <a:rect l="l" t="t" r="r" b="b"/>
              <a:pathLst>
                <a:path w="5779770" h="3778885">
                  <a:moveTo>
                    <a:pt x="2889576" y="0"/>
                  </a:moveTo>
                  <a:lnTo>
                    <a:pt x="0" y="3778547"/>
                  </a:lnTo>
                  <a:lnTo>
                    <a:pt x="5779153" y="3778547"/>
                  </a:lnTo>
                  <a:lnTo>
                    <a:pt x="2889576" y="0"/>
                  </a:lnTo>
                  <a:close/>
                </a:path>
              </a:pathLst>
            </a:custGeom>
            <a:ln w="19426">
              <a:solidFill>
                <a:srgbClr val="3B7DA0"/>
              </a:solidFill>
            </a:ln>
          </p:spPr>
          <p:txBody>
            <a:bodyPr wrap="square" lIns="0" tIns="0" rIns="0" bIns="0" rtlCol="0"/>
            <a:lstStyle/>
            <a:p>
              <a:endParaRPr/>
            </a:p>
          </p:txBody>
        </p:sp>
        <p:sp>
          <p:nvSpPr>
            <p:cNvPr id="39" name="object 39"/>
            <p:cNvSpPr/>
            <p:nvPr/>
          </p:nvSpPr>
          <p:spPr>
            <a:xfrm>
              <a:off x="2927739" y="917852"/>
              <a:ext cx="4725670" cy="3096260"/>
            </a:xfrm>
            <a:custGeom>
              <a:avLst/>
              <a:gdLst/>
              <a:ahLst/>
              <a:cxnLst/>
              <a:rect l="l" t="t" r="r" b="b"/>
              <a:pathLst>
                <a:path w="4725670" h="3096260">
                  <a:moveTo>
                    <a:pt x="4725307" y="3096174"/>
                  </a:moveTo>
                  <a:lnTo>
                    <a:pt x="0" y="3096174"/>
                  </a:lnTo>
                  <a:lnTo>
                    <a:pt x="2362653" y="0"/>
                  </a:lnTo>
                  <a:lnTo>
                    <a:pt x="4725307" y="3096174"/>
                  </a:lnTo>
                  <a:close/>
                </a:path>
              </a:pathLst>
            </a:custGeom>
            <a:solidFill>
              <a:srgbClr val="FBB514"/>
            </a:solidFill>
          </p:spPr>
          <p:txBody>
            <a:bodyPr wrap="square" lIns="0" tIns="0" rIns="0" bIns="0" rtlCol="0"/>
            <a:lstStyle/>
            <a:p>
              <a:endParaRPr/>
            </a:p>
          </p:txBody>
        </p:sp>
        <p:sp>
          <p:nvSpPr>
            <p:cNvPr id="40" name="object 40"/>
            <p:cNvSpPr/>
            <p:nvPr/>
          </p:nvSpPr>
          <p:spPr>
            <a:xfrm>
              <a:off x="2927740" y="917853"/>
              <a:ext cx="4725670" cy="3096260"/>
            </a:xfrm>
            <a:custGeom>
              <a:avLst/>
              <a:gdLst/>
              <a:ahLst/>
              <a:cxnLst/>
              <a:rect l="l" t="t" r="r" b="b"/>
              <a:pathLst>
                <a:path w="4725670" h="3096260">
                  <a:moveTo>
                    <a:pt x="2362653" y="0"/>
                  </a:moveTo>
                  <a:lnTo>
                    <a:pt x="0" y="3096174"/>
                  </a:lnTo>
                  <a:lnTo>
                    <a:pt x="4725307" y="3096174"/>
                  </a:lnTo>
                  <a:lnTo>
                    <a:pt x="2362653" y="0"/>
                  </a:lnTo>
                  <a:close/>
                </a:path>
              </a:pathLst>
            </a:custGeom>
            <a:ln w="19426">
              <a:solidFill>
                <a:srgbClr val="3B7DA0"/>
              </a:solidFill>
            </a:ln>
          </p:spPr>
          <p:txBody>
            <a:bodyPr wrap="square" lIns="0" tIns="0" rIns="0" bIns="0" rtlCol="0"/>
            <a:lstStyle/>
            <a:p>
              <a:endParaRPr/>
            </a:p>
          </p:txBody>
        </p:sp>
        <p:sp>
          <p:nvSpPr>
            <p:cNvPr id="41" name="object 41"/>
            <p:cNvSpPr/>
            <p:nvPr/>
          </p:nvSpPr>
          <p:spPr>
            <a:xfrm>
              <a:off x="3199700" y="912997"/>
              <a:ext cx="4171950" cy="2741930"/>
            </a:xfrm>
            <a:custGeom>
              <a:avLst/>
              <a:gdLst/>
              <a:ahLst/>
              <a:cxnLst/>
              <a:rect l="l" t="t" r="r" b="b"/>
              <a:pathLst>
                <a:path w="4171950" h="2741929">
                  <a:moveTo>
                    <a:pt x="4171674" y="2741632"/>
                  </a:moveTo>
                  <a:lnTo>
                    <a:pt x="0" y="2741632"/>
                  </a:lnTo>
                  <a:lnTo>
                    <a:pt x="2085837" y="0"/>
                  </a:lnTo>
                  <a:lnTo>
                    <a:pt x="4171674" y="2741632"/>
                  </a:lnTo>
                  <a:close/>
                </a:path>
              </a:pathLst>
            </a:custGeom>
            <a:solidFill>
              <a:srgbClr val="46525E"/>
            </a:solidFill>
          </p:spPr>
          <p:txBody>
            <a:bodyPr wrap="square" lIns="0" tIns="0" rIns="0" bIns="0" rtlCol="0"/>
            <a:lstStyle/>
            <a:p>
              <a:endParaRPr/>
            </a:p>
          </p:txBody>
        </p:sp>
        <p:sp>
          <p:nvSpPr>
            <p:cNvPr id="42" name="object 42"/>
            <p:cNvSpPr/>
            <p:nvPr/>
          </p:nvSpPr>
          <p:spPr>
            <a:xfrm>
              <a:off x="3199700" y="912996"/>
              <a:ext cx="4171950" cy="2741930"/>
            </a:xfrm>
            <a:custGeom>
              <a:avLst/>
              <a:gdLst/>
              <a:ahLst/>
              <a:cxnLst/>
              <a:rect l="l" t="t" r="r" b="b"/>
              <a:pathLst>
                <a:path w="4171950" h="2741929">
                  <a:moveTo>
                    <a:pt x="2085837" y="0"/>
                  </a:moveTo>
                  <a:lnTo>
                    <a:pt x="0" y="2741632"/>
                  </a:lnTo>
                  <a:lnTo>
                    <a:pt x="4171674" y="2741632"/>
                  </a:lnTo>
                  <a:lnTo>
                    <a:pt x="2085837" y="0"/>
                  </a:lnTo>
                  <a:close/>
                </a:path>
              </a:pathLst>
            </a:custGeom>
            <a:ln w="19426">
              <a:solidFill>
                <a:srgbClr val="3B7DA0"/>
              </a:solidFill>
            </a:ln>
          </p:spPr>
          <p:txBody>
            <a:bodyPr wrap="square" lIns="0" tIns="0" rIns="0" bIns="0" rtlCol="0"/>
            <a:lstStyle/>
            <a:p>
              <a:endParaRPr/>
            </a:p>
          </p:txBody>
        </p:sp>
        <p:sp>
          <p:nvSpPr>
            <p:cNvPr id="43" name="object 43"/>
            <p:cNvSpPr/>
            <p:nvPr/>
          </p:nvSpPr>
          <p:spPr>
            <a:xfrm>
              <a:off x="3372103" y="896112"/>
              <a:ext cx="3829685" cy="2503805"/>
            </a:xfrm>
            <a:custGeom>
              <a:avLst/>
              <a:gdLst/>
              <a:ahLst/>
              <a:cxnLst/>
              <a:rect l="l" t="t" r="r" b="b"/>
              <a:pathLst>
                <a:path w="3829684" h="2503804">
                  <a:moveTo>
                    <a:pt x="3829296" y="2503537"/>
                  </a:moveTo>
                  <a:lnTo>
                    <a:pt x="0" y="2503537"/>
                  </a:lnTo>
                  <a:lnTo>
                    <a:pt x="1913914" y="0"/>
                  </a:lnTo>
                  <a:lnTo>
                    <a:pt x="1917802" y="0"/>
                  </a:lnTo>
                  <a:lnTo>
                    <a:pt x="3829296" y="2503537"/>
                  </a:lnTo>
                  <a:close/>
                </a:path>
              </a:pathLst>
            </a:custGeom>
            <a:solidFill>
              <a:srgbClr val="000000"/>
            </a:solidFill>
          </p:spPr>
          <p:txBody>
            <a:bodyPr wrap="square" lIns="0" tIns="0" rIns="0" bIns="0" rtlCol="0"/>
            <a:lstStyle/>
            <a:p>
              <a:endParaRPr/>
            </a:p>
          </p:txBody>
        </p:sp>
        <p:sp>
          <p:nvSpPr>
            <p:cNvPr id="44" name="object 44"/>
            <p:cNvSpPr/>
            <p:nvPr/>
          </p:nvSpPr>
          <p:spPr>
            <a:xfrm>
              <a:off x="3413383" y="912997"/>
              <a:ext cx="3749675" cy="2445385"/>
            </a:xfrm>
            <a:custGeom>
              <a:avLst/>
              <a:gdLst/>
              <a:ahLst/>
              <a:cxnLst/>
              <a:rect l="l" t="t" r="r" b="b"/>
              <a:pathLst>
                <a:path w="3749675" h="2445385">
                  <a:moveTo>
                    <a:pt x="3749162" y="2445370"/>
                  </a:moveTo>
                  <a:lnTo>
                    <a:pt x="0" y="2445370"/>
                  </a:lnTo>
                  <a:lnTo>
                    <a:pt x="1874580" y="0"/>
                  </a:lnTo>
                  <a:lnTo>
                    <a:pt x="3749162" y="2445370"/>
                  </a:lnTo>
                  <a:close/>
                </a:path>
              </a:pathLst>
            </a:custGeom>
            <a:solidFill>
              <a:srgbClr val="00A497"/>
            </a:solidFill>
          </p:spPr>
          <p:txBody>
            <a:bodyPr wrap="square" lIns="0" tIns="0" rIns="0" bIns="0" rtlCol="0"/>
            <a:lstStyle/>
            <a:p>
              <a:endParaRPr/>
            </a:p>
          </p:txBody>
        </p:sp>
        <p:sp>
          <p:nvSpPr>
            <p:cNvPr id="45" name="object 45"/>
            <p:cNvSpPr/>
            <p:nvPr/>
          </p:nvSpPr>
          <p:spPr>
            <a:xfrm>
              <a:off x="3413382" y="912997"/>
              <a:ext cx="3749675" cy="2445385"/>
            </a:xfrm>
            <a:custGeom>
              <a:avLst/>
              <a:gdLst/>
              <a:ahLst/>
              <a:cxnLst/>
              <a:rect l="l" t="t" r="r" b="b"/>
              <a:pathLst>
                <a:path w="3749675" h="2445385">
                  <a:moveTo>
                    <a:pt x="1874582" y="0"/>
                  </a:moveTo>
                  <a:lnTo>
                    <a:pt x="0" y="2445370"/>
                  </a:lnTo>
                  <a:lnTo>
                    <a:pt x="3749165" y="2445370"/>
                  </a:lnTo>
                  <a:lnTo>
                    <a:pt x="1874582" y="0"/>
                  </a:lnTo>
                  <a:close/>
                </a:path>
              </a:pathLst>
            </a:custGeom>
            <a:ln w="19426">
              <a:solidFill>
                <a:srgbClr val="3B7DA0"/>
              </a:solidFill>
            </a:ln>
          </p:spPr>
          <p:txBody>
            <a:bodyPr wrap="square" lIns="0" tIns="0" rIns="0" bIns="0" rtlCol="0"/>
            <a:lstStyle/>
            <a:p>
              <a:endParaRPr/>
            </a:p>
          </p:txBody>
        </p:sp>
        <p:sp>
          <p:nvSpPr>
            <p:cNvPr id="46" name="object 46"/>
            <p:cNvSpPr/>
            <p:nvPr/>
          </p:nvSpPr>
          <p:spPr>
            <a:xfrm>
              <a:off x="3707196" y="927569"/>
              <a:ext cx="3154680" cy="2044700"/>
            </a:xfrm>
            <a:custGeom>
              <a:avLst/>
              <a:gdLst/>
              <a:ahLst/>
              <a:cxnLst/>
              <a:rect l="l" t="t" r="r" b="b"/>
              <a:pathLst>
                <a:path w="3154679" h="2044700">
                  <a:moveTo>
                    <a:pt x="3154252" y="2044689"/>
                  </a:moveTo>
                  <a:lnTo>
                    <a:pt x="0" y="2044689"/>
                  </a:lnTo>
                  <a:lnTo>
                    <a:pt x="1575912" y="0"/>
                  </a:lnTo>
                  <a:lnTo>
                    <a:pt x="3154252" y="2044689"/>
                  </a:lnTo>
                  <a:close/>
                </a:path>
              </a:pathLst>
            </a:custGeom>
            <a:solidFill>
              <a:srgbClr val="46525E"/>
            </a:solidFill>
          </p:spPr>
          <p:txBody>
            <a:bodyPr wrap="square" lIns="0" tIns="0" rIns="0" bIns="0" rtlCol="0"/>
            <a:lstStyle/>
            <a:p>
              <a:endParaRPr/>
            </a:p>
          </p:txBody>
        </p:sp>
        <p:sp>
          <p:nvSpPr>
            <p:cNvPr id="47" name="object 47"/>
            <p:cNvSpPr/>
            <p:nvPr/>
          </p:nvSpPr>
          <p:spPr>
            <a:xfrm>
              <a:off x="3707196" y="927568"/>
              <a:ext cx="3154680" cy="2044700"/>
            </a:xfrm>
            <a:custGeom>
              <a:avLst/>
              <a:gdLst/>
              <a:ahLst/>
              <a:cxnLst/>
              <a:rect l="l" t="t" r="r" b="b"/>
              <a:pathLst>
                <a:path w="3154679" h="2044700">
                  <a:moveTo>
                    <a:pt x="1575912" y="0"/>
                  </a:moveTo>
                  <a:lnTo>
                    <a:pt x="0" y="2044689"/>
                  </a:lnTo>
                  <a:lnTo>
                    <a:pt x="3154252" y="2044689"/>
                  </a:lnTo>
                  <a:lnTo>
                    <a:pt x="1575912" y="0"/>
                  </a:lnTo>
                  <a:close/>
                </a:path>
              </a:pathLst>
            </a:custGeom>
            <a:ln w="19426">
              <a:solidFill>
                <a:srgbClr val="3B7DA0"/>
              </a:solidFill>
            </a:ln>
          </p:spPr>
          <p:txBody>
            <a:bodyPr wrap="square" lIns="0" tIns="0" rIns="0" bIns="0" rtlCol="0"/>
            <a:lstStyle/>
            <a:p>
              <a:endParaRPr/>
            </a:p>
          </p:txBody>
        </p:sp>
        <p:sp>
          <p:nvSpPr>
            <p:cNvPr id="48" name="object 48"/>
            <p:cNvSpPr/>
            <p:nvPr/>
          </p:nvSpPr>
          <p:spPr>
            <a:xfrm>
              <a:off x="3823750" y="927568"/>
              <a:ext cx="2928620" cy="1882139"/>
            </a:xfrm>
            <a:custGeom>
              <a:avLst/>
              <a:gdLst/>
              <a:ahLst/>
              <a:cxnLst/>
              <a:rect l="l" t="t" r="r" b="b"/>
              <a:pathLst>
                <a:path w="2928620" h="1882139">
                  <a:moveTo>
                    <a:pt x="2928428" y="1881988"/>
                  </a:moveTo>
                  <a:lnTo>
                    <a:pt x="0" y="1881988"/>
                  </a:lnTo>
                  <a:lnTo>
                    <a:pt x="1464214" y="0"/>
                  </a:lnTo>
                  <a:lnTo>
                    <a:pt x="2928428" y="1881988"/>
                  </a:lnTo>
                  <a:close/>
                </a:path>
              </a:pathLst>
            </a:custGeom>
            <a:solidFill>
              <a:srgbClr val="000000"/>
            </a:solidFill>
          </p:spPr>
          <p:txBody>
            <a:bodyPr wrap="square" lIns="0" tIns="0" rIns="0" bIns="0" rtlCol="0"/>
            <a:lstStyle/>
            <a:p>
              <a:endParaRPr/>
            </a:p>
          </p:txBody>
        </p:sp>
        <p:sp>
          <p:nvSpPr>
            <p:cNvPr id="49" name="object 49"/>
            <p:cNvSpPr/>
            <p:nvPr/>
          </p:nvSpPr>
          <p:spPr>
            <a:xfrm>
              <a:off x="3879600" y="912999"/>
              <a:ext cx="2827020" cy="1848485"/>
            </a:xfrm>
            <a:custGeom>
              <a:avLst/>
              <a:gdLst/>
              <a:ahLst/>
              <a:cxnLst/>
              <a:rect l="l" t="t" r="r" b="b"/>
              <a:pathLst>
                <a:path w="2827020" h="1848485">
                  <a:moveTo>
                    <a:pt x="2826443" y="1847991"/>
                  </a:moveTo>
                  <a:lnTo>
                    <a:pt x="0" y="1847991"/>
                  </a:lnTo>
                  <a:lnTo>
                    <a:pt x="1413219" y="0"/>
                  </a:lnTo>
                  <a:lnTo>
                    <a:pt x="2826443" y="1847991"/>
                  </a:lnTo>
                  <a:close/>
                </a:path>
              </a:pathLst>
            </a:custGeom>
            <a:solidFill>
              <a:srgbClr val="1A3560"/>
            </a:solidFill>
          </p:spPr>
          <p:txBody>
            <a:bodyPr wrap="square" lIns="0" tIns="0" rIns="0" bIns="0" rtlCol="0"/>
            <a:lstStyle/>
            <a:p>
              <a:endParaRPr/>
            </a:p>
          </p:txBody>
        </p:sp>
        <p:sp>
          <p:nvSpPr>
            <p:cNvPr id="50" name="object 50"/>
            <p:cNvSpPr/>
            <p:nvPr/>
          </p:nvSpPr>
          <p:spPr>
            <a:xfrm>
              <a:off x="3879599" y="912998"/>
              <a:ext cx="2827020" cy="1848485"/>
            </a:xfrm>
            <a:custGeom>
              <a:avLst/>
              <a:gdLst/>
              <a:ahLst/>
              <a:cxnLst/>
              <a:rect l="l" t="t" r="r" b="b"/>
              <a:pathLst>
                <a:path w="2827020" h="1848485">
                  <a:moveTo>
                    <a:pt x="1413221" y="0"/>
                  </a:moveTo>
                  <a:lnTo>
                    <a:pt x="0" y="1847991"/>
                  </a:lnTo>
                  <a:lnTo>
                    <a:pt x="2826443" y="1847991"/>
                  </a:lnTo>
                  <a:lnTo>
                    <a:pt x="1413221" y="0"/>
                  </a:lnTo>
                  <a:close/>
                </a:path>
              </a:pathLst>
            </a:custGeom>
            <a:ln w="19426">
              <a:solidFill>
                <a:srgbClr val="3B7DA0"/>
              </a:solidFill>
            </a:ln>
          </p:spPr>
          <p:txBody>
            <a:bodyPr wrap="square" lIns="0" tIns="0" rIns="0" bIns="0" rtlCol="0"/>
            <a:lstStyle/>
            <a:p>
              <a:endParaRPr/>
            </a:p>
          </p:txBody>
        </p:sp>
        <p:sp>
          <p:nvSpPr>
            <p:cNvPr id="51" name="object 51"/>
            <p:cNvSpPr/>
            <p:nvPr/>
          </p:nvSpPr>
          <p:spPr>
            <a:xfrm>
              <a:off x="4122421" y="915426"/>
              <a:ext cx="2338705" cy="1525270"/>
            </a:xfrm>
            <a:custGeom>
              <a:avLst/>
              <a:gdLst/>
              <a:ahLst/>
              <a:cxnLst/>
              <a:rect l="l" t="t" r="r" b="b"/>
              <a:pathLst>
                <a:path w="2338704" h="1525270">
                  <a:moveTo>
                    <a:pt x="2338371" y="1525017"/>
                  </a:moveTo>
                  <a:lnTo>
                    <a:pt x="0" y="1525017"/>
                  </a:lnTo>
                  <a:lnTo>
                    <a:pt x="1170400" y="0"/>
                  </a:lnTo>
                  <a:lnTo>
                    <a:pt x="2338371" y="1525017"/>
                  </a:lnTo>
                  <a:close/>
                </a:path>
              </a:pathLst>
            </a:custGeom>
            <a:solidFill>
              <a:srgbClr val="3B7DA0"/>
            </a:solidFill>
          </p:spPr>
          <p:txBody>
            <a:bodyPr wrap="square" lIns="0" tIns="0" rIns="0" bIns="0" rtlCol="0"/>
            <a:lstStyle/>
            <a:p>
              <a:endParaRPr/>
            </a:p>
          </p:txBody>
        </p:sp>
        <p:sp>
          <p:nvSpPr>
            <p:cNvPr id="52" name="object 52"/>
            <p:cNvSpPr/>
            <p:nvPr/>
          </p:nvSpPr>
          <p:spPr>
            <a:xfrm>
              <a:off x="4122421" y="915427"/>
              <a:ext cx="2338705" cy="1525270"/>
            </a:xfrm>
            <a:custGeom>
              <a:avLst/>
              <a:gdLst/>
              <a:ahLst/>
              <a:cxnLst/>
              <a:rect l="l" t="t" r="r" b="b"/>
              <a:pathLst>
                <a:path w="2338704" h="1525270">
                  <a:moveTo>
                    <a:pt x="1170400" y="0"/>
                  </a:moveTo>
                  <a:lnTo>
                    <a:pt x="0" y="1525017"/>
                  </a:lnTo>
                  <a:lnTo>
                    <a:pt x="2338371" y="1525017"/>
                  </a:lnTo>
                  <a:lnTo>
                    <a:pt x="1170400" y="0"/>
                  </a:lnTo>
                  <a:close/>
                </a:path>
              </a:pathLst>
            </a:custGeom>
            <a:ln w="19426">
              <a:solidFill>
                <a:srgbClr val="3B7DA0"/>
              </a:solidFill>
            </a:ln>
          </p:spPr>
          <p:txBody>
            <a:bodyPr wrap="square" lIns="0" tIns="0" rIns="0" bIns="0" rtlCol="0"/>
            <a:lstStyle/>
            <a:p>
              <a:endParaRPr/>
            </a:p>
          </p:txBody>
        </p:sp>
        <p:sp>
          <p:nvSpPr>
            <p:cNvPr id="53" name="object 53"/>
            <p:cNvSpPr/>
            <p:nvPr/>
          </p:nvSpPr>
          <p:spPr>
            <a:xfrm>
              <a:off x="4306964" y="910571"/>
              <a:ext cx="1972310" cy="1301750"/>
            </a:xfrm>
            <a:custGeom>
              <a:avLst/>
              <a:gdLst/>
              <a:ahLst/>
              <a:cxnLst/>
              <a:rect l="l" t="t" r="r" b="b"/>
              <a:pathLst>
                <a:path w="1972310" h="1301750">
                  <a:moveTo>
                    <a:pt x="1971713" y="1301607"/>
                  </a:moveTo>
                  <a:lnTo>
                    <a:pt x="0" y="1301607"/>
                  </a:lnTo>
                  <a:lnTo>
                    <a:pt x="985855" y="0"/>
                  </a:lnTo>
                  <a:lnTo>
                    <a:pt x="1971713" y="1301607"/>
                  </a:lnTo>
                  <a:close/>
                </a:path>
              </a:pathLst>
            </a:custGeom>
            <a:solidFill>
              <a:srgbClr val="00AFDA"/>
            </a:solidFill>
          </p:spPr>
          <p:txBody>
            <a:bodyPr wrap="square" lIns="0" tIns="0" rIns="0" bIns="0" rtlCol="0"/>
            <a:lstStyle/>
            <a:p>
              <a:endParaRPr/>
            </a:p>
          </p:txBody>
        </p:sp>
        <p:sp>
          <p:nvSpPr>
            <p:cNvPr id="54" name="object 54"/>
            <p:cNvSpPr/>
            <p:nvPr/>
          </p:nvSpPr>
          <p:spPr>
            <a:xfrm>
              <a:off x="4306965" y="910571"/>
              <a:ext cx="1972310" cy="1301750"/>
            </a:xfrm>
            <a:custGeom>
              <a:avLst/>
              <a:gdLst/>
              <a:ahLst/>
              <a:cxnLst/>
              <a:rect l="l" t="t" r="r" b="b"/>
              <a:pathLst>
                <a:path w="1972310" h="1301750">
                  <a:moveTo>
                    <a:pt x="985855" y="0"/>
                  </a:moveTo>
                  <a:lnTo>
                    <a:pt x="0" y="1301607"/>
                  </a:lnTo>
                  <a:lnTo>
                    <a:pt x="1971711" y="1301607"/>
                  </a:lnTo>
                  <a:lnTo>
                    <a:pt x="985855" y="0"/>
                  </a:lnTo>
                  <a:close/>
                </a:path>
              </a:pathLst>
            </a:custGeom>
            <a:ln w="19426">
              <a:solidFill>
                <a:srgbClr val="3B7DA0"/>
              </a:solidFill>
            </a:ln>
          </p:spPr>
          <p:txBody>
            <a:bodyPr wrap="square" lIns="0" tIns="0" rIns="0" bIns="0" rtlCol="0"/>
            <a:lstStyle/>
            <a:p>
              <a:endParaRPr/>
            </a:p>
          </p:txBody>
        </p:sp>
        <p:sp>
          <p:nvSpPr>
            <p:cNvPr id="55" name="object 55"/>
            <p:cNvSpPr/>
            <p:nvPr/>
          </p:nvSpPr>
          <p:spPr>
            <a:xfrm>
              <a:off x="4435659" y="915427"/>
              <a:ext cx="1697355" cy="1112520"/>
            </a:xfrm>
            <a:custGeom>
              <a:avLst/>
              <a:gdLst/>
              <a:ahLst/>
              <a:cxnLst/>
              <a:rect l="l" t="t" r="r" b="b"/>
              <a:pathLst>
                <a:path w="1697354" h="1112520">
                  <a:moveTo>
                    <a:pt x="1697322" y="1112194"/>
                  </a:moveTo>
                  <a:lnTo>
                    <a:pt x="0" y="1112194"/>
                  </a:lnTo>
                  <a:lnTo>
                    <a:pt x="847447" y="0"/>
                  </a:lnTo>
                  <a:lnTo>
                    <a:pt x="1697322" y="1112194"/>
                  </a:lnTo>
                  <a:close/>
                </a:path>
              </a:pathLst>
            </a:custGeom>
            <a:solidFill>
              <a:srgbClr val="46525E"/>
            </a:solidFill>
          </p:spPr>
          <p:txBody>
            <a:bodyPr wrap="square" lIns="0" tIns="0" rIns="0" bIns="0" rtlCol="0"/>
            <a:lstStyle/>
            <a:p>
              <a:endParaRPr/>
            </a:p>
          </p:txBody>
        </p:sp>
        <p:sp>
          <p:nvSpPr>
            <p:cNvPr id="56" name="object 56"/>
            <p:cNvSpPr/>
            <p:nvPr/>
          </p:nvSpPr>
          <p:spPr>
            <a:xfrm>
              <a:off x="4435660" y="915428"/>
              <a:ext cx="1697355" cy="1112520"/>
            </a:xfrm>
            <a:custGeom>
              <a:avLst/>
              <a:gdLst/>
              <a:ahLst/>
              <a:cxnLst/>
              <a:rect l="l" t="t" r="r" b="b"/>
              <a:pathLst>
                <a:path w="1697354" h="1112520">
                  <a:moveTo>
                    <a:pt x="847447" y="0"/>
                  </a:moveTo>
                  <a:lnTo>
                    <a:pt x="0" y="1112194"/>
                  </a:lnTo>
                  <a:lnTo>
                    <a:pt x="1697322" y="1112194"/>
                  </a:lnTo>
                  <a:lnTo>
                    <a:pt x="847447" y="0"/>
                  </a:lnTo>
                  <a:close/>
                </a:path>
              </a:pathLst>
            </a:custGeom>
            <a:ln w="19426">
              <a:solidFill>
                <a:srgbClr val="3B7DA0"/>
              </a:solidFill>
            </a:ln>
          </p:spPr>
          <p:txBody>
            <a:bodyPr wrap="square" lIns="0" tIns="0" rIns="0" bIns="0" rtlCol="0"/>
            <a:lstStyle/>
            <a:p>
              <a:endParaRPr/>
            </a:p>
          </p:txBody>
        </p:sp>
        <p:sp>
          <p:nvSpPr>
            <p:cNvPr id="57" name="object 57"/>
            <p:cNvSpPr/>
            <p:nvPr/>
          </p:nvSpPr>
          <p:spPr>
            <a:xfrm>
              <a:off x="4569211" y="912999"/>
              <a:ext cx="1449705" cy="959485"/>
            </a:xfrm>
            <a:custGeom>
              <a:avLst/>
              <a:gdLst/>
              <a:ahLst/>
              <a:cxnLst/>
              <a:rect l="l" t="t" r="r" b="b"/>
              <a:pathLst>
                <a:path w="1449704" h="959485">
                  <a:moveTo>
                    <a:pt x="1449647" y="959206"/>
                  </a:moveTo>
                  <a:lnTo>
                    <a:pt x="0" y="959206"/>
                  </a:lnTo>
                  <a:lnTo>
                    <a:pt x="726038" y="0"/>
                  </a:lnTo>
                  <a:lnTo>
                    <a:pt x="1449647" y="959206"/>
                  </a:lnTo>
                  <a:close/>
                </a:path>
              </a:pathLst>
            </a:custGeom>
            <a:solidFill>
              <a:srgbClr val="B8D2B6"/>
            </a:solidFill>
          </p:spPr>
          <p:txBody>
            <a:bodyPr wrap="square" lIns="0" tIns="0" rIns="0" bIns="0" rtlCol="0"/>
            <a:lstStyle/>
            <a:p>
              <a:endParaRPr/>
            </a:p>
          </p:txBody>
        </p:sp>
        <p:sp>
          <p:nvSpPr>
            <p:cNvPr id="58" name="object 58"/>
            <p:cNvSpPr/>
            <p:nvPr/>
          </p:nvSpPr>
          <p:spPr>
            <a:xfrm>
              <a:off x="4569212" y="913000"/>
              <a:ext cx="1449705" cy="959485"/>
            </a:xfrm>
            <a:custGeom>
              <a:avLst/>
              <a:gdLst/>
              <a:ahLst/>
              <a:cxnLst/>
              <a:rect l="l" t="t" r="r" b="b"/>
              <a:pathLst>
                <a:path w="1449704" h="959485">
                  <a:moveTo>
                    <a:pt x="726036" y="0"/>
                  </a:moveTo>
                  <a:lnTo>
                    <a:pt x="0" y="959206"/>
                  </a:lnTo>
                  <a:lnTo>
                    <a:pt x="1449644" y="959206"/>
                  </a:lnTo>
                  <a:lnTo>
                    <a:pt x="726036" y="0"/>
                  </a:lnTo>
                  <a:close/>
                </a:path>
              </a:pathLst>
            </a:custGeom>
            <a:ln w="19426">
              <a:solidFill>
                <a:srgbClr val="3B7DA0"/>
              </a:solidFill>
            </a:ln>
          </p:spPr>
          <p:txBody>
            <a:bodyPr wrap="square" lIns="0" tIns="0" rIns="0" bIns="0" rtlCol="0"/>
            <a:lstStyle/>
            <a:p>
              <a:endParaRPr/>
            </a:p>
          </p:txBody>
        </p:sp>
        <p:sp>
          <p:nvSpPr>
            <p:cNvPr id="59" name="object 59"/>
            <p:cNvSpPr/>
            <p:nvPr/>
          </p:nvSpPr>
          <p:spPr>
            <a:xfrm>
              <a:off x="4945586" y="910572"/>
              <a:ext cx="680085" cy="447040"/>
            </a:xfrm>
            <a:custGeom>
              <a:avLst/>
              <a:gdLst/>
              <a:ahLst/>
              <a:cxnLst/>
              <a:rect l="l" t="t" r="r" b="b"/>
              <a:pathLst>
                <a:path w="680085" h="447040">
                  <a:moveTo>
                    <a:pt x="679900" y="446820"/>
                  </a:moveTo>
                  <a:lnTo>
                    <a:pt x="0" y="446820"/>
                  </a:lnTo>
                  <a:lnTo>
                    <a:pt x="339950" y="0"/>
                  </a:lnTo>
                  <a:lnTo>
                    <a:pt x="679900" y="446820"/>
                  </a:lnTo>
                  <a:close/>
                </a:path>
              </a:pathLst>
            </a:custGeom>
            <a:solidFill>
              <a:srgbClr val="46525E"/>
            </a:solidFill>
          </p:spPr>
          <p:txBody>
            <a:bodyPr wrap="square" lIns="0" tIns="0" rIns="0" bIns="0" rtlCol="0"/>
            <a:lstStyle/>
            <a:p>
              <a:endParaRPr/>
            </a:p>
          </p:txBody>
        </p:sp>
        <p:sp>
          <p:nvSpPr>
            <p:cNvPr id="60" name="object 60"/>
            <p:cNvSpPr/>
            <p:nvPr/>
          </p:nvSpPr>
          <p:spPr>
            <a:xfrm>
              <a:off x="4945585" y="910572"/>
              <a:ext cx="680085" cy="447040"/>
            </a:xfrm>
            <a:custGeom>
              <a:avLst/>
              <a:gdLst/>
              <a:ahLst/>
              <a:cxnLst/>
              <a:rect l="l" t="t" r="r" b="b"/>
              <a:pathLst>
                <a:path w="680085" h="447040">
                  <a:moveTo>
                    <a:pt x="339950" y="0"/>
                  </a:moveTo>
                  <a:lnTo>
                    <a:pt x="0" y="446820"/>
                  </a:lnTo>
                  <a:lnTo>
                    <a:pt x="679900" y="446820"/>
                  </a:lnTo>
                  <a:lnTo>
                    <a:pt x="339950" y="0"/>
                  </a:lnTo>
                  <a:close/>
                </a:path>
              </a:pathLst>
            </a:custGeom>
            <a:ln w="19426">
              <a:solidFill>
                <a:srgbClr val="3B7DA0"/>
              </a:solidFill>
            </a:ln>
          </p:spPr>
          <p:txBody>
            <a:bodyPr wrap="square" lIns="0" tIns="0" rIns="0" bIns="0" rtlCol="0"/>
            <a:lstStyle/>
            <a:p>
              <a:endParaRPr/>
            </a:p>
          </p:txBody>
        </p:sp>
      </p:grpSp>
      <p:sp>
        <p:nvSpPr>
          <p:cNvPr id="61" name="object 61"/>
          <p:cNvSpPr txBox="1"/>
          <p:nvPr/>
        </p:nvSpPr>
        <p:spPr>
          <a:xfrm>
            <a:off x="5027545" y="2359747"/>
            <a:ext cx="488950" cy="153246"/>
          </a:xfrm>
          <a:prstGeom prst="rect">
            <a:avLst/>
          </a:prstGeom>
        </p:spPr>
        <p:txBody>
          <a:bodyPr vert="horz" wrap="square" lIns="0" tIns="14604" rIns="0" bIns="0" rtlCol="0">
            <a:spAutoFit/>
          </a:bodyPr>
          <a:lstStyle/>
          <a:p>
            <a:pPr marL="12700">
              <a:spcBef>
                <a:spcPts val="114"/>
              </a:spcBef>
            </a:pPr>
            <a:r>
              <a:rPr sz="900" spc="-5" dirty="0">
                <a:latin typeface="Trebuchet MS"/>
                <a:cs typeface="Trebuchet MS"/>
              </a:rPr>
              <a:t>Registers</a:t>
            </a:r>
            <a:endParaRPr sz="900">
              <a:latin typeface="Trebuchet MS"/>
              <a:cs typeface="Trebuchet MS"/>
            </a:endParaRPr>
          </a:p>
        </p:txBody>
      </p:sp>
      <p:sp>
        <p:nvSpPr>
          <p:cNvPr id="62" name="object 62"/>
          <p:cNvSpPr txBox="1"/>
          <p:nvPr/>
        </p:nvSpPr>
        <p:spPr>
          <a:xfrm>
            <a:off x="4789192" y="2715727"/>
            <a:ext cx="868680" cy="305276"/>
          </a:xfrm>
          <a:prstGeom prst="rect">
            <a:avLst/>
          </a:prstGeom>
        </p:spPr>
        <p:txBody>
          <a:bodyPr vert="horz" wrap="square" lIns="0" tIns="12065" rIns="0" bIns="0" rtlCol="0">
            <a:spAutoFit/>
          </a:bodyPr>
          <a:lstStyle/>
          <a:p>
            <a:pPr marL="12700" marR="5080" indent="179705">
              <a:lnSpc>
                <a:spcPct val="109800"/>
              </a:lnSpc>
              <a:spcBef>
                <a:spcPts val="95"/>
              </a:spcBef>
            </a:pPr>
            <a:r>
              <a:rPr sz="900" spc="-5" dirty="0">
                <a:solidFill>
                  <a:srgbClr val="FFFFFF"/>
                </a:solidFill>
                <a:latin typeface="Trebuchet MS"/>
                <a:cs typeface="Trebuchet MS"/>
              </a:rPr>
              <a:t>C</a:t>
            </a:r>
            <a:r>
              <a:rPr sz="900" spc="-10" dirty="0">
                <a:solidFill>
                  <a:srgbClr val="FFFFFF"/>
                </a:solidFill>
                <a:latin typeface="Trebuchet MS"/>
                <a:cs typeface="Trebuchet MS"/>
              </a:rPr>
              <a:t>P</a:t>
            </a:r>
            <a:r>
              <a:rPr sz="900" spc="20" dirty="0">
                <a:solidFill>
                  <a:srgbClr val="FFFFFF"/>
                </a:solidFill>
                <a:latin typeface="Trebuchet MS"/>
                <a:cs typeface="Trebuchet MS"/>
              </a:rPr>
              <a:t>U</a:t>
            </a:r>
            <a:r>
              <a:rPr sz="900" spc="-55" dirty="0">
                <a:solidFill>
                  <a:srgbClr val="FFFFFF"/>
                </a:solidFill>
                <a:latin typeface="Trebuchet MS"/>
                <a:cs typeface="Trebuchet MS"/>
              </a:rPr>
              <a:t> </a:t>
            </a:r>
            <a:r>
              <a:rPr sz="900" spc="-25" dirty="0">
                <a:solidFill>
                  <a:srgbClr val="FFFFFF"/>
                </a:solidFill>
                <a:latin typeface="Trebuchet MS"/>
                <a:cs typeface="Trebuchet MS"/>
              </a:rPr>
              <a:t>C</a:t>
            </a:r>
            <a:r>
              <a:rPr sz="900" spc="40" dirty="0">
                <a:solidFill>
                  <a:srgbClr val="FFFFFF"/>
                </a:solidFill>
                <a:latin typeface="Trebuchet MS"/>
                <a:cs typeface="Trebuchet MS"/>
              </a:rPr>
              <a:t>a</a:t>
            </a:r>
            <a:r>
              <a:rPr sz="900" spc="-30" dirty="0">
                <a:solidFill>
                  <a:srgbClr val="FFFFFF"/>
                </a:solidFill>
                <a:latin typeface="Trebuchet MS"/>
                <a:cs typeface="Trebuchet MS"/>
              </a:rPr>
              <a:t>c</a:t>
            </a:r>
            <a:r>
              <a:rPr sz="900" spc="-5" dirty="0">
                <a:solidFill>
                  <a:srgbClr val="FFFFFF"/>
                </a:solidFill>
                <a:latin typeface="Trebuchet MS"/>
                <a:cs typeface="Trebuchet MS"/>
              </a:rPr>
              <a:t>he  </a:t>
            </a:r>
            <a:r>
              <a:rPr sz="900" spc="-80" dirty="0">
                <a:solidFill>
                  <a:srgbClr val="FFFFFF"/>
                </a:solidFill>
                <a:latin typeface="Trebuchet MS"/>
                <a:cs typeface="Trebuchet MS"/>
              </a:rPr>
              <a:t>L</a:t>
            </a:r>
            <a:r>
              <a:rPr sz="900" spc="-20" dirty="0">
                <a:solidFill>
                  <a:srgbClr val="FFFFFF"/>
                </a:solidFill>
                <a:latin typeface="Trebuchet MS"/>
                <a:cs typeface="Trebuchet MS"/>
              </a:rPr>
              <a:t>e</a:t>
            </a:r>
            <a:r>
              <a:rPr sz="900" spc="-30" dirty="0">
                <a:solidFill>
                  <a:srgbClr val="FFFFFF"/>
                </a:solidFill>
                <a:latin typeface="Trebuchet MS"/>
                <a:cs typeface="Trebuchet MS"/>
              </a:rPr>
              <a:t>v</a:t>
            </a:r>
            <a:r>
              <a:rPr sz="900" dirty="0">
                <a:solidFill>
                  <a:srgbClr val="FFFFFF"/>
                </a:solidFill>
                <a:latin typeface="Trebuchet MS"/>
                <a:cs typeface="Trebuchet MS"/>
              </a:rPr>
              <a:t>e</a:t>
            </a:r>
            <a:r>
              <a:rPr sz="900" spc="-55" dirty="0">
                <a:solidFill>
                  <a:srgbClr val="FFFFFF"/>
                </a:solidFill>
                <a:latin typeface="Trebuchet MS"/>
                <a:cs typeface="Trebuchet MS"/>
              </a:rPr>
              <a:t>l</a:t>
            </a:r>
            <a:r>
              <a:rPr sz="900" spc="-50" dirty="0">
                <a:solidFill>
                  <a:srgbClr val="FFFFFF"/>
                </a:solidFill>
                <a:latin typeface="Trebuchet MS"/>
                <a:cs typeface="Trebuchet MS"/>
              </a:rPr>
              <a:t> </a:t>
            </a:r>
            <a:r>
              <a:rPr sz="900" spc="-150" dirty="0">
                <a:solidFill>
                  <a:srgbClr val="FFFFFF"/>
                </a:solidFill>
                <a:latin typeface="Trebuchet MS"/>
                <a:cs typeface="Trebuchet MS"/>
              </a:rPr>
              <a:t>1</a:t>
            </a:r>
            <a:r>
              <a:rPr sz="900" spc="-45" dirty="0">
                <a:solidFill>
                  <a:srgbClr val="FFFFFF"/>
                </a:solidFill>
                <a:latin typeface="Trebuchet MS"/>
                <a:cs typeface="Trebuchet MS"/>
              </a:rPr>
              <a:t> </a:t>
            </a:r>
            <a:r>
              <a:rPr sz="900" spc="-70" dirty="0">
                <a:solidFill>
                  <a:srgbClr val="FFFFFF"/>
                </a:solidFill>
                <a:latin typeface="Trebuchet MS"/>
                <a:cs typeface="Trebuchet MS"/>
              </a:rPr>
              <a:t>(</a:t>
            </a:r>
            <a:r>
              <a:rPr sz="900" spc="-80" dirty="0">
                <a:solidFill>
                  <a:srgbClr val="FFFFFF"/>
                </a:solidFill>
                <a:latin typeface="Trebuchet MS"/>
                <a:cs typeface="Trebuchet MS"/>
              </a:rPr>
              <a:t>L</a:t>
            </a:r>
            <a:r>
              <a:rPr sz="900" spc="-110" dirty="0">
                <a:solidFill>
                  <a:srgbClr val="FFFFFF"/>
                </a:solidFill>
                <a:latin typeface="Trebuchet MS"/>
                <a:cs typeface="Trebuchet MS"/>
              </a:rPr>
              <a:t>1)</a:t>
            </a:r>
            <a:r>
              <a:rPr sz="900" spc="-60" dirty="0">
                <a:solidFill>
                  <a:srgbClr val="FFFFFF"/>
                </a:solidFill>
                <a:latin typeface="Trebuchet MS"/>
                <a:cs typeface="Trebuchet MS"/>
              </a:rPr>
              <a:t> </a:t>
            </a:r>
            <a:r>
              <a:rPr sz="900" spc="-25" dirty="0">
                <a:solidFill>
                  <a:srgbClr val="FFFFFF"/>
                </a:solidFill>
                <a:latin typeface="Trebuchet MS"/>
                <a:cs typeface="Trebuchet MS"/>
              </a:rPr>
              <a:t>C</a:t>
            </a:r>
            <a:r>
              <a:rPr sz="900" spc="40" dirty="0">
                <a:solidFill>
                  <a:srgbClr val="FFFFFF"/>
                </a:solidFill>
                <a:latin typeface="Trebuchet MS"/>
                <a:cs typeface="Trebuchet MS"/>
              </a:rPr>
              <a:t>a</a:t>
            </a:r>
            <a:r>
              <a:rPr sz="900" spc="-50" dirty="0">
                <a:solidFill>
                  <a:srgbClr val="FFFFFF"/>
                </a:solidFill>
                <a:latin typeface="Trebuchet MS"/>
                <a:cs typeface="Trebuchet MS"/>
              </a:rPr>
              <a:t>c</a:t>
            </a:r>
            <a:r>
              <a:rPr sz="900" spc="-5" dirty="0">
                <a:solidFill>
                  <a:srgbClr val="FFFFFF"/>
                </a:solidFill>
                <a:latin typeface="Trebuchet MS"/>
                <a:cs typeface="Trebuchet MS"/>
              </a:rPr>
              <a:t>he</a:t>
            </a:r>
            <a:endParaRPr sz="900">
              <a:latin typeface="Trebuchet MS"/>
              <a:cs typeface="Trebuchet MS"/>
            </a:endParaRPr>
          </a:p>
        </p:txBody>
      </p:sp>
      <p:sp>
        <p:nvSpPr>
          <p:cNvPr id="63" name="object 63"/>
          <p:cNvSpPr txBox="1"/>
          <p:nvPr/>
        </p:nvSpPr>
        <p:spPr>
          <a:xfrm>
            <a:off x="4789076" y="3083480"/>
            <a:ext cx="907415" cy="153246"/>
          </a:xfrm>
          <a:prstGeom prst="rect">
            <a:avLst/>
          </a:prstGeom>
        </p:spPr>
        <p:txBody>
          <a:bodyPr vert="horz" wrap="square" lIns="0" tIns="14604" rIns="0" bIns="0" rtlCol="0">
            <a:spAutoFit/>
          </a:bodyPr>
          <a:lstStyle/>
          <a:p>
            <a:pPr marL="12700">
              <a:spcBef>
                <a:spcPts val="114"/>
              </a:spcBef>
            </a:pPr>
            <a:r>
              <a:rPr sz="900" spc="-80" dirty="0">
                <a:solidFill>
                  <a:srgbClr val="FFFFFF"/>
                </a:solidFill>
                <a:latin typeface="Trebuchet MS"/>
                <a:cs typeface="Trebuchet MS"/>
              </a:rPr>
              <a:t>L</a:t>
            </a:r>
            <a:r>
              <a:rPr sz="900" spc="-40" dirty="0">
                <a:solidFill>
                  <a:srgbClr val="FFFFFF"/>
                </a:solidFill>
                <a:latin typeface="Trebuchet MS"/>
                <a:cs typeface="Trebuchet MS"/>
              </a:rPr>
              <a:t>e</a:t>
            </a:r>
            <a:r>
              <a:rPr sz="900" spc="-10" dirty="0">
                <a:solidFill>
                  <a:srgbClr val="FFFFFF"/>
                </a:solidFill>
                <a:latin typeface="Trebuchet MS"/>
                <a:cs typeface="Trebuchet MS"/>
              </a:rPr>
              <a:t>v</a:t>
            </a:r>
            <a:r>
              <a:rPr sz="900" spc="-20" dirty="0">
                <a:solidFill>
                  <a:srgbClr val="FFFFFF"/>
                </a:solidFill>
                <a:latin typeface="Trebuchet MS"/>
                <a:cs typeface="Trebuchet MS"/>
              </a:rPr>
              <a:t>e</a:t>
            </a:r>
            <a:r>
              <a:rPr sz="900" spc="-55" dirty="0">
                <a:solidFill>
                  <a:srgbClr val="FFFFFF"/>
                </a:solidFill>
                <a:latin typeface="Trebuchet MS"/>
                <a:cs typeface="Trebuchet MS"/>
              </a:rPr>
              <a:t>l</a:t>
            </a:r>
            <a:r>
              <a:rPr sz="900" spc="-50" dirty="0">
                <a:solidFill>
                  <a:srgbClr val="FFFFFF"/>
                </a:solidFill>
                <a:latin typeface="Trebuchet MS"/>
                <a:cs typeface="Trebuchet MS"/>
              </a:rPr>
              <a:t> </a:t>
            </a:r>
            <a:r>
              <a:rPr sz="900" spc="5" dirty="0">
                <a:solidFill>
                  <a:srgbClr val="FFFFFF"/>
                </a:solidFill>
                <a:latin typeface="Trebuchet MS"/>
                <a:cs typeface="Trebuchet MS"/>
              </a:rPr>
              <a:t>2</a:t>
            </a:r>
            <a:r>
              <a:rPr sz="900" spc="-45" dirty="0">
                <a:solidFill>
                  <a:srgbClr val="FFFFFF"/>
                </a:solidFill>
                <a:latin typeface="Trebuchet MS"/>
                <a:cs typeface="Trebuchet MS"/>
              </a:rPr>
              <a:t> </a:t>
            </a:r>
            <a:r>
              <a:rPr sz="900" spc="-70" dirty="0">
                <a:solidFill>
                  <a:srgbClr val="FFFFFF"/>
                </a:solidFill>
                <a:latin typeface="Trebuchet MS"/>
                <a:cs typeface="Trebuchet MS"/>
              </a:rPr>
              <a:t>(</a:t>
            </a:r>
            <a:r>
              <a:rPr sz="900" spc="-80" dirty="0">
                <a:solidFill>
                  <a:srgbClr val="FFFFFF"/>
                </a:solidFill>
                <a:latin typeface="Trebuchet MS"/>
                <a:cs typeface="Trebuchet MS"/>
              </a:rPr>
              <a:t>L</a:t>
            </a:r>
            <a:r>
              <a:rPr sz="900" spc="-35" dirty="0">
                <a:solidFill>
                  <a:srgbClr val="FFFFFF"/>
                </a:solidFill>
                <a:latin typeface="Trebuchet MS"/>
                <a:cs typeface="Trebuchet MS"/>
              </a:rPr>
              <a:t>2)</a:t>
            </a:r>
            <a:r>
              <a:rPr sz="900" spc="-40" dirty="0">
                <a:solidFill>
                  <a:srgbClr val="FFFFFF"/>
                </a:solidFill>
                <a:latin typeface="Trebuchet MS"/>
                <a:cs typeface="Trebuchet MS"/>
              </a:rPr>
              <a:t> </a:t>
            </a:r>
            <a:r>
              <a:rPr sz="900" spc="-45" dirty="0">
                <a:solidFill>
                  <a:srgbClr val="FFFFFF"/>
                </a:solidFill>
                <a:latin typeface="Trebuchet MS"/>
                <a:cs typeface="Trebuchet MS"/>
              </a:rPr>
              <a:t>C</a:t>
            </a:r>
            <a:r>
              <a:rPr sz="900" spc="40" dirty="0">
                <a:solidFill>
                  <a:srgbClr val="FFFFFF"/>
                </a:solidFill>
                <a:latin typeface="Trebuchet MS"/>
                <a:cs typeface="Trebuchet MS"/>
              </a:rPr>
              <a:t>a</a:t>
            </a:r>
            <a:r>
              <a:rPr sz="900" spc="-30" dirty="0">
                <a:solidFill>
                  <a:srgbClr val="FFFFFF"/>
                </a:solidFill>
                <a:latin typeface="Trebuchet MS"/>
                <a:cs typeface="Trebuchet MS"/>
              </a:rPr>
              <a:t>c</a:t>
            </a:r>
            <a:r>
              <a:rPr sz="900" spc="-5" dirty="0">
                <a:solidFill>
                  <a:srgbClr val="FFFFFF"/>
                </a:solidFill>
                <a:latin typeface="Trebuchet MS"/>
                <a:cs typeface="Trebuchet MS"/>
              </a:rPr>
              <a:t>he</a:t>
            </a:r>
            <a:endParaRPr sz="900">
              <a:latin typeface="Trebuchet MS"/>
              <a:cs typeface="Trebuchet MS"/>
            </a:endParaRPr>
          </a:p>
        </p:txBody>
      </p:sp>
      <p:sp>
        <p:nvSpPr>
          <p:cNvPr id="64" name="object 64"/>
          <p:cNvSpPr txBox="1"/>
          <p:nvPr/>
        </p:nvSpPr>
        <p:spPr>
          <a:xfrm>
            <a:off x="4769612" y="3345744"/>
            <a:ext cx="915035" cy="153246"/>
          </a:xfrm>
          <a:prstGeom prst="rect">
            <a:avLst/>
          </a:prstGeom>
        </p:spPr>
        <p:txBody>
          <a:bodyPr vert="horz" wrap="square" lIns="0" tIns="14604" rIns="0" bIns="0" rtlCol="0">
            <a:spAutoFit/>
          </a:bodyPr>
          <a:lstStyle/>
          <a:p>
            <a:pPr marL="12700">
              <a:spcBef>
                <a:spcPts val="114"/>
              </a:spcBef>
            </a:pPr>
            <a:r>
              <a:rPr sz="900" spc="-80" dirty="0">
                <a:solidFill>
                  <a:srgbClr val="FFFFFF"/>
                </a:solidFill>
                <a:latin typeface="Trebuchet MS"/>
                <a:cs typeface="Trebuchet MS"/>
              </a:rPr>
              <a:t>L</a:t>
            </a:r>
            <a:r>
              <a:rPr sz="900" spc="-40" dirty="0">
                <a:solidFill>
                  <a:srgbClr val="FFFFFF"/>
                </a:solidFill>
                <a:latin typeface="Trebuchet MS"/>
                <a:cs typeface="Trebuchet MS"/>
              </a:rPr>
              <a:t>e</a:t>
            </a:r>
            <a:r>
              <a:rPr sz="900" spc="-10" dirty="0">
                <a:solidFill>
                  <a:srgbClr val="FFFFFF"/>
                </a:solidFill>
                <a:latin typeface="Trebuchet MS"/>
                <a:cs typeface="Trebuchet MS"/>
              </a:rPr>
              <a:t>v</a:t>
            </a:r>
            <a:r>
              <a:rPr sz="900" spc="-20" dirty="0">
                <a:solidFill>
                  <a:srgbClr val="FFFFFF"/>
                </a:solidFill>
                <a:latin typeface="Trebuchet MS"/>
                <a:cs typeface="Trebuchet MS"/>
              </a:rPr>
              <a:t>e</a:t>
            </a:r>
            <a:r>
              <a:rPr sz="900" spc="-55" dirty="0">
                <a:solidFill>
                  <a:srgbClr val="FFFFFF"/>
                </a:solidFill>
                <a:latin typeface="Trebuchet MS"/>
                <a:cs typeface="Trebuchet MS"/>
              </a:rPr>
              <a:t>l</a:t>
            </a:r>
            <a:r>
              <a:rPr sz="900" spc="-50" dirty="0">
                <a:solidFill>
                  <a:srgbClr val="FFFFFF"/>
                </a:solidFill>
                <a:latin typeface="Trebuchet MS"/>
                <a:cs typeface="Trebuchet MS"/>
              </a:rPr>
              <a:t> </a:t>
            </a:r>
            <a:r>
              <a:rPr sz="900" spc="35" dirty="0">
                <a:solidFill>
                  <a:srgbClr val="FFFFFF"/>
                </a:solidFill>
                <a:latin typeface="Trebuchet MS"/>
                <a:cs typeface="Trebuchet MS"/>
              </a:rPr>
              <a:t>3</a:t>
            </a:r>
            <a:r>
              <a:rPr sz="900" spc="-35" dirty="0">
                <a:solidFill>
                  <a:srgbClr val="FFFFFF"/>
                </a:solidFill>
                <a:latin typeface="Trebuchet MS"/>
                <a:cs typeface="Trebuchet MS"/>
              </a:rPr>
              <a:t> </a:t>
            </a:r>
            <a:r>
              <a:rPr sz="900" spc="-70" dirty="0">
                <a:solidFill>
                  <a:srgbClr val="FFFFFF"/>
                </a:solidFill>
                <a:latin typeface="Trebuchet MS"/>
                <a:cs typeface="Trebuchet MS"/>
              </a:rPr>
              <a:t>(</a:t>
            </a:r>
            <a:r>
              <a:rPr sz="900" spc="-80" dirty="0">
                <a:solidFill>
                  <a:srgbClr val="FFFFFF"/>
                </a:solidFill>
                <a:latin typeface="Trebuchet MS"/>
                <a:cs typeface="Trebuchet MS"/>
              </a:rPr>
              <a:t>L</a:t>
            </a:r>
            <a:r>
              <a:rPr sz="900" spc="40" dirty="0">
                <a:solidFill>
                  <a:srgbClr val="FFFFFF"/>
                </a:solidFill>
                <a:latin typeface="Trebuchet MS"/>
                <a:cs typeface="Trebuchet MS"/>
              </a:rPr>
              <a:t>3</a:t>
            </a:r>
            <a:r>
              <a:rPr sz="900" spc="-70" dirty="0">
                <a:solidFill>
                  <a:srgbClr val="FFFFFF"/>
                </a:solidFill>
                <a:latin typeface="Trebuchet MS"/>
                <a:cs typeface="Trebuchet MS"/>
              </a:rPr>
              <a:t>)</a:t>
            </a:r>
            <a:r>
              <a:rPr sz="900" spc="-60" dirty="0">
                <a:solidFill>
                  <a:srgbClr val="FFFFFF"/>
                </a:solidFill>
                <a:latin typeface="Trebuchet MS"/>
                <a:cs typeface="Trebuchet MS"/>
              </a:rPr>
              <a:t> </a:t>
            </a:r>
            <a:r>
              <a:rPr sz="900" spc="-25" dirty="0">
                <a:solidFill>
                  <a:srgbClr val="FFFFFF"/>
                </a:solidFill>
                <a:latin typeface="Trebuchet MS"/>
                <a:cs typeface="Trebuchet MS"/>
              </a:rPr>
              <a:t>C</a:t>
            </a:r>
            <a:r>
              <a:rPr sz="900" spc="20" dirty="0">
                <a:solidFill>
                  <a:srgbClr val="FFFFFF"/>
                </a:solidFill>
                <a:latin typeface="Trebuchet MS"/>
                <a:cs typeface="Trebuchet MS"/>
              </a:rPr>
              <a:t>a</a:t>
            </a:r>
            <a:r>
              <a:rPr sz="900" spc="-30" dirty="0">
                <a:solidFill>
                  <a:srgbClr val="FFFFFF"/>
                </a:solidFill>
                <a:latin typeface="Trebuchet MS"/>
                <a:cs typeface="Trebuchet MS"/>
              </a:rPr>
              <a:t>c</a:t>
            </a:r>
            <a:r>
              <a:rPr sz="900" spc="-5" dirty="0">
                <a:solidFill>
                  <a:srgbClr val="FFFFFF"/>
                </a:solidFill>
                <a:latin typeface="Trebuchet MS"/>
                <a:cs typeface="Trebuchet MS"/>
              </a:rPr>
              <a:t>he</a:t>
            </a:r>
            <a:endParaRPr sz="900">
              <a:latin typeface="Trebuchet MS"/>
              <a:cs typeface="Trebuchet MS"/>
            </a:endParaRPr>
          </a:p>
        </p:txBody>
      </p:sp>
      <p:sp>
        <p:nvSpPr>
          <p:cNvPr id="65" name="object 65"/>
          <p:cNvSpPr txBox="1"/>
          <p:nvPr/>
        </p:nvSpPr>
        <p:spPr>
          <a:xfrm>
            <a:off x="4439181" y="3663842"/>
            <a:ext cx="1579245" cy="410845"/>
          </a:xfrm>
          <a:prstGeom prst="rect">
            <a:avLst/>
          </a:prstGeom>
        </p:spPr>
        <p:txBody>
          <a:bodyPr vert="horz" wrap="square" lIns="0" tIns="14604" rIns="0" bIns="0" rtlCol="0">
            <a:spAutoFit/>
          </a:bodyPr>
          <a:lstStyle/>
          <a:p>
            <a:pPr marL="21590" algn="ctr">
              <a:spcBef>
                <a:spcPts val="114"/>
              </a:spcBef>
            </a:pPr>
            <a:r>
              <a:rPr sz="900" spc="-10" dirty="0">
                <a:solidFill>
                  <a:srgbClr val="FFFFFF"/>
                </a:solidFill>
                <a:latin typeface="Trebuchet MS"/>
                <a:cs typeface="Trebuchet MS"/>
              </a:rPr>
              <a:t>P</a:t>
            </a:r>
            <a:r>
              <a:rPr sz="900" spc="-15" dirty="0">
                <a:solidFill>
                  <a:srgbClr val="FFFFFF"/>
                </a:solidFill>
                <a:latin typeface="Trebuchet MS"/>
                <a:cs typeface="Trebuchet MS"/>
              </a:rPr>
              <a:t>h</a:t>
            </a:r>
            <a:r>
              <a:rPr sz="900" spc="-10" dirty="0">
                <a:solidFill>
                  <a:srgbClr val="FFFFFF"/>
                </a:solidFill>
                <a:latin typeface="Trebuchet MS"/>
                <a:cs typeface="Trebuchet MS"/>
              </a:rPr>
              <a:t>y</a:t>
            </a:r>
            <a:r>
              <a:rPr sz="900" spc="30" dirty="0">
                <a:solidFill>
                  <a:srgbClr val="FFFFFF"/>
                </a:solidFill>
                <a:latin typeface="Trebuchet MS"/>
                <a:cs typeface="Trebuchet MS"/>
              </a:rPr>
              <a:t>s</a:t>
            </a:r>
            <a:r>
              <a:rPr sz="900" spc="-15" dirty="0">
                <a:solidFill>
                  <a:srgbClr val="FFFFFF"/>
                </a:solidFill>
                <a:latin typeface="Trebuchet MS"/>
                <a:cs typeface="Trebuchet MS"/>
              </a:rPr>
              <a:t>i</a:t>
            </a:r>
            <a:r>
              <a:rPr sz="900" spc="-50" dirty="0">
                <a:solidFill>
                  <a:srgbClr val="FFFFFF"/>
                </a:solidFill>
                <a:latin typeface="Trebuchet MS"/>
                <a:cs typeface="Trebuchet MS"/>
              </a:rPr>
              <a:t>c</a:t>
            </a:r>
            <a:r>
              <a:rPr sz="900" spc="40" dirty="0">
                <a:solidFill>
                  <a:srgbClr val="FFFFFF"/>
                </a:solidFill>
                <a:latin typeface="Trebuchet MS"/>
                <a:cs typeface="Trebuchet MS"/>
              </a:rPr>
              <a:t>a</a:t>
            </a:r>
            <a:r>
              <a:rPr sz="900" spc="-55" dirty="0">
                <a:solidFill>
                  <a:srgbClr val="FFFFFF"/>
                </a:solidFill>
                <a:latin typeface="Trebuchet MS"/>
                <a:cs typeface="Trebuchet MS"/>
              </a:rPr>
              <a:t>l</a:t>
            </a:r>
            <a:r>
              <a:rPr sz="900" spc="-50" dirty="0">
                <a:solidFill>
                  <a:srgbClr val="FFFFFF"/>
                </a:solidFill>
                <a:latin typeface="Trebuchet MS"/>
                <a:cs typeface="Trebuchet MS"/>
              </a:rPr>
              <a:t> </a:t>
            </a:r>
            <a:r>
              <a:rPr sz="900" spc="100" dirty="0">
                <a:solidFill>
                  <a:srgbClr val="FFFFFF"/>
                </a:solidFill>
                <a:latin typeface="Trebuchet MS"/>
                <a:cs typeface="Trebuchet MS"/>
              </a:rPr>
              <a:t>M</a:t>
            </a:r>
            <a:r>
              <a:rPr sz="900" spc="-10" dirty="0">
                <a:solidFill>
                  <a:srgbClr val="FFFFFF"/>
                </a:solidFill>
                <a:latin typeface="Trebuchet MS"/>
                <a:cs typeface="Trebuchet MS"/>
              </a:rPr>
              <a:t>e</a:t>
            </a:r>
            <a:r>
              <a:rPr sz="900" spc="5" dirty="0">
                <a:solidFill>
                  <a:srgbClr val="FFFFFF"/>
                </a:solidFill>
                <a:latin typeface="Trebuchet MS"/>
                <a:cs typeface="Trebuchet MS"/>
              </a:rPr>
              <a:t>mo</a:t>
            </a:r>
            <a:r>
              <a:rPr sz="900" spc="-10" dirty="0">
                <a:solidFill>
                  <a:srgbClr val="FFFFFF"/>
                </a:solidFill>
                <a:latin typeface="Trebuchet MS"/>
                <a:cs typeface="Trebuchet MS"/>
              </a:rPr>
              <a:t>r</a:t>
            </a:r>
            <a:r>
              <a:rPr sz="900" spc="10" dirty="0">
                <a:solidFill>
                  <a:srgbClr val="FFFFFF"/>
                </a:solidFill>
                <a:latin typeface="Trebuchet MS"/>
                <a:cs typeface="Trebuchet MS"/>
              </a:rPr>
              <a:t>y</a:t>
            </a:r>
            <a:endParaRPr sz="900">
              <a:latin typeface="Trebuchet MS"/>
              <a:cs typeface="Trebuchet MS"/>
            </a:endParaRPr>
          </a:p>
          <a:p>
            <a:pPr algn="ctr">
              <a:spcBef>
                <a:spcPts val="850"/>
              </a:spcBef>
            </a:pPr>
            <a:r>
              <a:rPr sz="900" spc="-10" dirty="0">
                <a:latin typeface="Trebuchet MS"/>
                <a:cs typeface="Trebuchet MS"/>
              </a:rPr>
              <a:t>Random-Access</a:t>
            </a:r>
            <a:r>
              <a:rPr sz="900" spc="-50" dirty="0">
                <a:latin typeface="Trebuchet MS"/>
                <a:cs typeface="Trebuchet MS"/>
              </a:rPr>
              <a:t> </a:t>
            </a:r>
            <a:r>
              <a:rPr sz="900" spc="15" dirty="0">
                <a:latin typeface="Trebuchet MS"/>
                <a:cs typeface="Trebuchet MS"/>
              </a:rPr>
              <a:t>Memory</a:t>
            </a:r>
            <a:r>
              <a:rPr sz="900" spc="-45" dirty="0">
                <a:latin typeface="Trebuchet MS"/>
                <a:cs typeface="Trebuchet MS"/>
              </a:rPr>
              <a:t> </a:t>
            </a:r>
            <a:r>
              <a:rPr sz="900" spc="-5" dirty="0">
                <a:latin typeface="Trebuchet MS"/>
                <a:cs typeface="Trebuchet MS"/>
              </a:rPr>
              <a:t>(RAM)</a:t>
            </a:r>
            <a:endParaRPr sz="900">
              <a:latin typeface="Trebuchet MS"/>
              <a:cs typeface="Trebuchet MS"/>
            </a:endParaRPr>
          </a:p>
        </p:txBody>
      </p:sp>
      <p:sp>
        <p:nvSpPr>
          <p:cNvPr id="66" name="object 66"/>
          <p:cNvSpPr txBox="1"/>
          <p:nvPr/>
        </p:nvSpPr>
        <p:spPr>
          <a:xfrm>
            <a:off x="4754926" y="4278239"/>
            <a:ext cx="812165" cy="153246"/>
          </a:xfrm>
          <a:prstGeom prst="rect">
            <a:avLst/>
          </a:prstGeom>
        </p:spPr>
        <p:txBody>
          <a:bodyPr vert="horz" wrap="square" lIns="0" tIns="14604" rIns="0" bIns="0" rtlCol="0">
            <a:spAutoFit/>
          </a:bodyPr>
          <a:lstStyle/>
          <a:p>
            <a:pPr marL="12700">
              <a:spcBef>
                <a:spcPts val="114"/>
              </a:spcBef>
            </a:pPr>
            <a:r>
              <a:rPr sz="900" dirty="0">
                <a:solidFill>
                  <a:srgbClr val="FFFFFF"/>
                </a:solidFill>
                <a:latin typeface="Trebuchet MS"/>
                <a:cs typeface="Trebuchet MS"/>
              </a:rPr>
              <a:t>V</a:t>
            </a:r>
            <a:r>
              <a:rPr sz="900" spc="-15" dirty="0">
                <a:solidFill>
                  <a:srgbClr val="FFFFFF"/>
                </a:solidFill>
                <a:latin typeface="Trebuchet MS"/>
                <a:cs typeface="Trebuchet MS"/>
              </a:rPr>
              <a:t>i</a:t>
            </a:r>
            <a:r>
              <a:rPr sz="900" spc="-10" dirty="0">
                <a:solidFill>
                  <a:srgbClr val="FFFFFF"/>
                </a:solidFill>
                <a:latin typeface="Trebuchet MS"/>
                <a:cs typeface="Trebuchet MS"/>
              </a:rPr>
              <a:t>r</a:t>
            </a:r>
            <a:r>
              <a:rPr sz="900" spc="-35" dirty="0">
                <a:solidFill>
                  <a:srgbClr val="FFFFFF"/>
                </a:solidFill>
                <a:latin typeface="Trebuchet MS"/>
                <a:cs typeface="Trebuchet MS"/>
              </a:rPr>
              <a:t>t</a:t>
            </a:r>
            <a:r>
              <a:rPr sz="900" dirty="0">
                <a:solidFill>
                  <a:srgbClr val="FFFFFF"/>
                </a:solidFill>
                <a:latin typeface="Trebuchet MS"/>
                <a:cs typeface="Trebuchet MS"/>
              </a:rPr>
              <a:t>u</a:t>
            </a:r>
            <a:r>
              <a:rPr sz="900" spc="40" dirty="0">
                <a:solidFill>
                  <a:srgbClr val="FFFFFF"/>
                </a:solidFill>
                <a:latin typeface="Trebuchet MS"/>
                <a:cs typeface="Trebuchet MS"/>
              </a:rPr>
              <a:t>a</a:t>
            </a:r>
            <a:r>
              <a:rPr sz="900" spc="-55" dirty="0">
                <a:solidFill>
                  <a:srgbClr val="FFFFFF"/>
                </a:solidFill>
                <a:latin typeface="Trebuchet MS"/>
                <a:cs typeface="Trebuchet MS"/>
              </a:rPr>
              <a:t>l</a:t>
            </a:r>
            <a:r>
              <a:rPr sz="900" spc="-50" dirty="0">
                <a:solidFill>
                  <a:srgbClr val="FFFFFF"/>
                </a:solidFill>
                <a:latin typeface="Trebuchet MS"/>
                <a:cs typeface="Trebuchet MS"/>
              </a:rPr>
              <a:t> </a:t>
            </a:r>
            <a:r>
              <a:rPr sz="900" spc="100" dirty="0">
                <a:solidFill>
                  <a:srgbClr val="FFFFFF"/>
                </a:solidFill>
                <a:latin typeface="Trebuchet MS"/>
                <a:cs typeface="Trebuchet MS"/>
              </a:rPr>
              <a:t>M</a:t>
            </a:r>
            <a:r>
              <a:rPr sz="900" spc="-10" dirty="0">
                <a:solidFill>
                  <a:srgbClr val="FFFFFF"/>
                </a:solidFill>
                <a:latin typeface="Trebuchet MS"/>
                <a:cs typeface="Trebuchet MS"/>
              </a:rPr>
              <a:t>e</a:t>
            </a:r>
            <a:r>
              <a:rPr sz="900" spc="5" dirty="0">
                <a:solidFill>
                  <a:srgbClr val="FFFFFF"/>
                </a:solidFill>
                <a:latin typeface="Trebuchet MS"/>
                <a:cs typeface="Trebuchet MS"/>
              </a:rPr>
              <a:t>mo</a:t>
            </a:r>
            <a:r>
              <a:rPr sz="900" spc="-10" dirty="0">
                <a:solidFill>
                  <a:srgbClr val="FFFFFF"/>
                </a:solidFill>
                <a:latin typeface="Trebuchet MS"/>
                <a:cs typeface="Trebuchet MS"/>
              </a:rPr>
              <a:t>r</a:t>
            </a:r>
            <a:r>
              <a:rPr sz="900" spc="10" dirty="0">
                <a:solidFill>
                  <a:srgbClr val="FFFFFF"/>
                </a:solidFill>
                <a:latin typeface="Trebuchet MS"/>
                <a:cs typeface="Trebuchet MS"/>
              </a:rPr>
              <a:t>y</a:t>
            </a:r>
            <a:endParaRPr sz="900">
              <a:latin typeface="Trebuchet MS"/>
              <a:cs typeface="Trebuchet MS"/>
            </a:endParaRPr>
          </a:p>
        </p:txBody>
      </p:sp>
      <p:sp>
        <p:nvSpPr>
          <p:cNvPr id="67" name="object 67"/>
          <p:cNvSpPr txBox="1"/>
          <p:nvPr/>
        </p:nvSpPr>
        <p:spPr>
          <a:xfrm>
            <a:off x="4531491" y="4586661"/>
            <a:ext cx="1362075" cy="153246"/>
          </a:xfrm>
          <a:prstGeom prst="rect">
            <a:avLst/>
          </a:prstGeom>
        </p:spPr>
        <p:txBody>
          <a:bodyPr vert="horz" wrap="square" lIns="0" tIns="14604" rIns="0" bIns="0" rtlCol="0">
            <a:spAutoFit/>
          </a:bodyPr>
          <a:lstStyle/>
          <a:p>
            <a:pPr marL="12700">
              <a:spcBef>
                <a:spcPts val="114"/>
              </a:spcBef>
            </a:pPr>
            <a:r>
              <a:rPr sz="900" spc="-20" dirty="0">
                <a:latin typeface="Trebuchet MS"/>
                <a:cs typeface="Trebuchet MS"/>
              </a:rPr>
              <a:t>Solid-State</a:t>
            </a:r>
            <a:r>
              <a:rPr sz="900" spc="-50" dirty="0">
                <a:latin typeface="Trebuchet MS"/>
                <a:cs typeface="Trebuchet MS"/>
              </a:rPr>
              <a:t> </a:t>
            </a:r>
            <a:r>
              <a:rPr sz="900" spc="15" dirty="0">
                <a:latin typeface="Trebuchet MS"/>
                <a:cs typeface="Trebuchet MS"/>
              </a:rPr>
              <a:t>Memory</a:t>
            </a:r>
            <a:r>
              <a:rPr sz="900" spc="-40" dirty="0">
                <a:latin typeface="Trebuchet MS"/>
                <a:cs typeface="Trebuchet MS"/>
              </a:rPr>
              <a:t> </a:t>
            </a:r>
            <a:r>
              <a:rPr sz="900" spc="-30" dirty="0">
                <a:latin typeface="Trebuchet MS"/>
                <a:cs typeface="Trebuchet MS"/>
              </a:rPr>
              <a:t>(Flash)</a:t>
            </a:r>
            <a:endParaRPr sz="900">
              <a:latin typeface="Trebuchet MS"/>
              <a:cs typeface="Trebuchet MS"/>
            </a:endParaRPr>
          </a:p>
        </p:txBody>
      </p:sp>
      <p:sp>
        <p:nvSpPr>
          <p:cNvPr id="68" name="object 68"/>
          <p:cNvSpPr txBox="1"/>
          <p:nvPr/>
        </p:nvSpPr>
        <p:spPr>
          <a:xfrm>
            <a:off x="4791057" y="5142778"/>
            <a:ext cx="789940" cy="153246"/>
          </a:xfrm>
          <a:prstGeom prst="rect">
            <a:avLst/>
          </a:prstGeom>
        </p:spPr>
        <p:txBody>
          <a:bodyPr vert="horz" wrap="square" lIns="0" tIns="14604" rIns="0" bIns="0" rtlCol="0">
            <a:spAutoFit/>
          </a:bodyPr>
          <a:lstStyle/>
          <a:p>
            <a:pPr marL="12700">
              <a:spcBef>
                <a:spcPts val="114"/>
              </a:spcBef>
            </a:pPr>
            <a:r>
              <a:rPr sz="900" spc="100" dirty="0">
                <a:solidFill>
                  <a:srgbClr val="FFFFFF"/>
                </a:solidFill>
                <a:latin typeface="Trebuchet MS"/>
                <a:cs typeface="Trebuchet MS"/>
              </a:rPr>
              <a:t>M</a:t>
            </a:r>
            <a:r>
              <a:rPr sz="900" spc="40" dirty="0">
                <a:solidFill>
                  <a:srgbClr val="FFFFFF"/>
                </a:solidFill>
                <a:latin typeface="Trebuchet MS"/>
                <a:cs typeface="Trebuchet MS"/>
              </a:rPr>
              <a:t>a</a:t>
            </a:r>
            <a:r>
              <a:rPr sz="900" spc="15" dirty="0">
                <a:solidFill>
                  <a:srgbClr val="FFFFFF"/>
                </a:solidFill>
                <a:latin typeface="Trebuchet MS"/>
                <a:cs typeface="Trebuchet MS"/>
              </a:rPr>
              <a:t>g</a:t>
            </a:r>
            <a:r>
              <a:rPr sz="900" spc="25" dirty="0">
                <a:solidFill>
                  <a:srgbClr val="FFFFFF"/>
                </a:solidFill>
                <a:latin typeface="Trebuchet MS"/>
                <a:cs typeface="Trebuchet MS"/>
              </a:rPr>
              <a:t>n</a:t>
            </a:r>
            <a:r>
              <a:rPr sz="900" spc="-20" dirty="0">
                <a:solidFill>
                  <a:srgbClr val="FFFFFF"/>
                </a:solidFill>
                <a:latin typeface="Trebuchet MS"/>
                <a:cs typeface="Trebuchet MS"/>
              </a:rPr>
              <a:t>e</a:t>
            </a:r>
            <a:r>
              <a:rPr sz="900" spc="-55" dirty="0">
                <a:solidFill>
                  <a:srgbClr val="FFFFFF"/>
                </a:solidFill>
                <a:latin typeface="Trebuchet MS"/>
                <a:cs typeface="Trebuchet MS"/>
              </a:rPr>
              <a:t>t</a:t>
            </a:r>
            <a:r>
              <a:rPr sz="900" spc="-30" dirty="0">
                <a:solidFill>
                  <a:srgbClr val="FFFFFF"/>
                </a:solidFill>
                <a:latin typeface="Trebuchet MS"/>
                <a:cs typeface="Trebuchet MS"/>
              </a:rPr>
              <a:t>ic</a:t>
            </a:r>
            <a:r>
              <a:rPr sz="900" spc="-45" dirty="0">
                <a:solidFill>
                  <a:srgbClr val="FFFFFF"/>
                </a:solidFill>
                <a:latin typeface="Trebuchet MS"/>
                <a:cs typeface="Trebuchet MS"/>
              </a:rPr>
              <a:t> </a:t>
            </a:r>
            <a:r>
              <a:rPr sz="900" spc="35" dirty="0">
                <a:solidFill>
                  <a:srgbClr val="FFFFFF"/>
                </a:solidFill>
                <a:latin typeface="Trebuchet MS"/>
                <a:cs typeface="Trebuchet MS"/>
              </a:rPr>
              <a:t>D</a:t>
            </a:r>
            <a:r>
              <a:rPr sz="900" spc="-15" dirty="0">
                <a:solidFill>
                  <a:srgbClr val="FFFFFF"/>
                </a:solidFill>
                <a:latin typeface="Trebuchet MS"/>
                <a:cs typeface="Trebuchet MS"/>
              </a:rPr>
              <a:t>i</a:t>
            </a:r>
            <a:r>
              <a:rPr sz="900" spc="10" dirty="0">
                <a:solidFill>
                  <a:srgbClr val="FFFFFF"/>
                </a:solidFill>
                <a:latin typeface="Trebuchet MS"/>
                <a:cs typeface="Trebuchet MS"/>
              </a:rPr>
              <a:t>s</a:t>
            </a:r>
            <a:r>
              <a:rPr sz="900" spc="20" dirty="0">
                <a:solidFill>
                  <a:srgbClr val="FFFFFF"/>
                </a:solidFill>
                <a:latin typeface="Trebuchet MS"/>
                <a:cs typeface="Trebuchet MS"/>
              </a:rPr>
              <a:t>k</a:t>
            </a:r>
            <a:r>
              <a:rPr sz="900" spc="30" dirty="0">
                <a:solidFill>
                  <a:srgbClr val="FFFFFF"/>
                </a:solidFill>
                <a:latin typeface="Trebuchet MS"/>
                <a:cs typeface="Trebuchet MS"/>
              </a:rPr>
              <a:t>s</a:t>
            </a:r>
            <a:endParaRPr sz="900">
              <a:latin typeface="Trebuchet MS"/>
              <a:cs typeface="Trebuchet MS"/>
            </a:endParaRPr>
          </a:p>
        </p:txBody>
      </p:sp>
      <p:sp>
        <p:nvSpPr>
          <p:cNvPr id="69" name="object 69"/>
          <p:cNvSpPr txBox="1"/>
          <p:nvPr/>
        </p:nvSpPr>
        <p:spPr>
          <a:xfrm>
            <a:off x="5145499" y="1883825"/>
            <a:ext cx="252729" cy="311150"/>
          </a:xfrm>
          <a:prstGeom prst="rect">
            <a:avLst/>
          </a:prstGeom>
        </p:spPr>
        <p:txBody>
          <a:bodyPr vert="horz" wrap="square" lIns="0" tIns="14604" rIns="0" bIns="0" rtlCol="0">
            <a:spAutoFit/>
          </a:bodyPr>
          <a:lstStyle/>
          <a:p>
            <a:pPr marL="30480">
              <a:spcBef>
                <a:spcPts val="114"/>
              </a:spcBef>
            </a:pPr>
            <a:r>
              <a:rPr sz="900" spc="-25" dirty="0">
                <a:solidFill>
                  <a:srgbClr val="FFFFFF"/>
                </a:solidFill>
                <a:latin typeface="Trebuchet MS"/>
                <a:cs typeface="Trebuchet MS"/>
              </a:rPr>
              <a:t>C</a:t>
            </a:r>
            <a:r>
              <a:rPr sz="900" spc="-10" dirty="0">
                <a:solidFill>
                  <a:srgbClr val="FFFFFF"/>
                </a:solidFill>
                <a:latin typeface="Trebuchet MS"/>
                <a:cs typeface="Trebuchet MS"/>
              </a:rPr>
              <a:t>P</a:t>
            </a:r>
            <a:r>
              <a:rPr sz="900" spc="20" dirty="0">
                <a:solidFill>
                  <a:srgbClr val="FFFFFF"/>
                </a:solidFill>
                <a:latin typeface="Trebuchet MS"/>
                <a:cs typeface="Trebuchet MS"/>
              </a:rPr>
              <a:t>U</a:t>
            </a:r>
            <a:endParaRPr sz="900">
              <a:latin typeface="Trebuchet MS"/>
              <a:cs typeface="Trebuchet MS"/>
            </a:endParaRPr>
          </a:p>
          <a:p>
            <a:pPr marL="12700">
              <a:spcBef>
                <a:spcPts val="70"/>
              </a:spcBef>
            </a:pPr>
            <a:r>
              <a:rPr sz="900" spc="-45" dirty="0">
                <a:solidFill>
                  <a:srgbClr val="FFFFFF"/>
                </a:solidFill>
                <a:latin typeface="Trebuchet MS"/>
                <a:cs typeface="Trebuchet MS"/>
              </a:rPr>
              <a:t>C</a:t>
            </a:r>
            <a:r>
              <a:rPr sz="900" spc="5" dirty="0">
                <a:solidFill>
                  <a:srgbClr val="FFFFFF"/>
                </a:solidFill>
                <a:latin typeface="Trebuchet MS"/>
                <a:cs typeface="Trebuchet MS"/>
              </a:rPr>
              <a:t>o</a:t>
            </a:r>
            <a:r>
              <a:rPr sz="900" spc="-45" dirty="0">
                <a:solidFill>
                  <a:srgbClr val="FFFFFF"/>
                </a:solidFill>
                <a:latin typeface="Trebuchet MS"/>
                <a:cs typeface="Trebuchet MS"/>
              </a:rPr>
              <a:t>r</a:t>
            </a:r>
            <a:r>
              <a:rPr sz="900" spc="-10" dirty="0">
                <a:solidFill>
                  <a:srgbClr val="FFFFFF"/>
                </a:solidFill>
                <a:latin typeface="Trebuchet MS"/>
                <a:cs typeface="Trebuchet MS"/>
              </a:rPr>
              <a:t>e</a:t>
            </a:r>
            <a:endParaRPr sz="900">
              <a:latin typeface="Trebuchet MS"/>
              <a:cs typeface="Trebuchet MS"/>
            </a:endParaRPr>
          </a:p>
        </p:txBody>
      </p:sp>
      <p:sp>
        <p:nvSpPr>
          <p:cNvPr id="70" name="object 70"/>
          <p:cNvSpPr txBox="1"/>
          <p:nvPr/>
        </p:nvSpPr>
        <p:spPr>
          <a:xfrm>
            <a:off x="7585070" y="2785840"/>
            <a:ext cx="1022350" cy="666750"/>
          </a:xfrm>
          <a:prstGeom prst="rect">
            <a:avLst/>
          </a:prstGeom>
        </p:spPr>
        <p:txBody>
          <a:bodyPr vert="horz" wrap="square" lIns="0" tIns="12700" rIns="0" bIns="0" rtlCol="0">
            <a:spAutoFit/>
          </a:bodyPr>
          <a:lstStyle/>
          <a:p>
            <a:pPr marL="12700" marR="5080" indent="577215" algn="r">
              <a:spcBef>
                <a:spcPts val="100"/>
              </a:spcBef>
            </a:pPr>
            <a:r>
              <a:rPr sz="1400" spc="-120" dirty="0">
                <a:solidFill>
                  <a:srgbClr val="7030A0"/>
                </a:solidFill>
                <a:latin typeface="Calibri"/>
                <a:cs typeface="Calibri"/>
              </a:rPr>
              <a:t>F</a:t>
            </a:r>
            <a:r>
              <a:rPr sz="1400" spc="50" dirty="0">
                <a:solidFill>
                  <a:srgbClr val="7030A0"/>
                </a:solidFill>
                <a:latin typeface="Calibri"/>
                <a:cs typeface="Calibri"/>
              </a:rPr>
              <a:t>a</a:t>
            </a:r>
            <a:r>
              <a:rPr sz="1400" spc="55" dirty="0">
                <a:solidFill>
                  <a:srgbClr val="7030A0"/>
                </a:solidFill>
                <a:latin typeface="Calibri"/>
                <a:cs typeface="Calibri"/>
              </a:rPr>
              <a:t>s</a:t>
            </a:r>
            <a:r>
              <a:rPr sz="1400" spc="-140" dirty="0">
                <a:solidFill>
                  <a:srgbClr val="7030A0"/>
                </a:solidFill>
                <a:latin typeface="Calibri"/>
                <a:cs typeface="Calibri"/>
              </a:rPr>
              <a:t>t</a:t>
            </a:r>
            <a:r>
              <a:rPr sz="1400" spc="-35" dirty="0">
                <a:solidFill>
                  <a:srgbClr val="7030A0"/>
                </a:solidFill>
                <a:latin typeface="Calibri"/>
                <a:cs typeface="Calibri"/>
              </a:rPr>
              <a:t>er  </a:t>
            </a:r>
            <a:r>
              <a:rPr sz="1400" spc="-30" dirty="0">
                <a:solidFill>
                  <a:srgbClr val="7030A0"/>
                </a:solidFill>
                <a:latin typeface="Calibri"/>
                <a:cs typeface="Calibri"/>
              </a:rPr>
              <a:t>Expensive </a:t>
            </a:r>
            <a:r>
              <a:rPr sz="1400" spc="-25" dirty="0">
                <a:solidFill>
                  <a:srgbClr val="7030A0"/>
                </a:solidFill>
                <a:latin typeface="Calibri"/>
                <a:cs typeface="Calibri"/>
              </a:rPr>
              <a:t> </a:t>
            </a:r>
            <a:r>
              <a:rPr sz="1400" spc="-15" dirty="0">
                <a:solidFill>
                  <a:srgbClr val="7030A0"/>
                </a:solidFill>
                <a:latin typeface="Calibri"/>
                <a:cs typeface="Calibri"/>
              </a:rPr>
              <a:t>S</a:t>
            </a:r>
            <a:r>
              <a:rPr sz="1400" spc="15" dirty="0">
                <a:solidFill>
                  <a:srgbClr val="7030A0"/>
                </a:solidFill>
                <a:latin typeface="Calibri"/>
                <a:cs typeface="Calibri"/>
              </a:rPr>
              <a:t>m</a:t>
            </a:r>
            <a:r>
              <a:rPr sz="1400" spc="10" dirty="0">
                <a:solidFill>
                  <a:srgbClr val="7030A0"/>
                </a:solidFill>
                <a:latin typeface="Calibri"/>
                <a:cs typeface="Calibri"/>
              </a:rPr>
              <a:t>a</a:t>
            </a:r>
            <a:r>
              <a:rPr sz="1400" spc="-60" dirty="0">
                <a:solidFill>
                  <a:srgbClr val="7030A0"/>
                </a:solidFill>
                <a:latin typeface="Calibri"/>
                <a:cs typeface="Calibri"/>
              </a:rPr>
              <a:t>l</a:t>
            </a:r>
            <a:r>
              <a:rPr sz="1400" spc="-55" dirty="0">
                <a:solidFill>
                  <a:srgbClr val="7030A0"/>
                </a:solidFill>
                <a:latin typeface="Calibri"/>
                <a:cs typeface="Calibri"/>
              </a:rPr>
              <a:t>l</a:t>
            </a:r>
            <a:r>
              <a:rPr sz="1400" spc="-25" dirty="0">
                <a:solidFill>
                  <a:srgbClr val="7030A0"/>
                </a:solidFill>
                <a:latin typeface="Calibri"/>
                <a:cs typeface="Calibri"/>
              </a:rPr>
              <a:t> </a:t>
            </a:r>
            <a:r>
              <a:rPr sz="1400" spc="-45" dirty="0">
                <a:solidFill>
                  <a:srgbClr val="7030A0"/>
                </a:solidFill>
                <a:latin typeface="Calibri"/>
                <a:cs typeface="Calibri"/>
              </a:rPr>
              <a:t>c</a:t>
            </a:r>
            <a:r>
              <a:rPr sz="1400" spc="60" dirty="0">
                <a:solidFill>
                  <a:srgbClr val="7030A0"/>
                </a:solidFill>
                <a:latin typeface="Calibri"/>
                <a:cs typeface="Calibri"/>
              </a:rPr>
              <a:t>a</a:t>
            </a:r>
            <a:r>
              <a:rPr sz="1400" spc="-5" dirty="0">
                <a:solidFill>
                  <a:srgbClr val="7030A0"/>
                </a:solidFill>
                <a:latin typeface="Calibri"/>
                <a:cs typeface="Calibri"/>
              </a:rPr>
              <a:t>p</a:t>
            </a:r>
            <a:r>
              <a:rPr sz="1400" spc="60" dirty="0">
                <a:solidFill>
                  <a:srgbClr val="7030A0"/>
                </a:solidFill>
                <a:latin typeface="Calibri"/>
                <a:cs typeface="Calibri"/>
              </a:rPr>
              <a:t>a</a:t>
            </a:r>
            <a:r>
              <a:rPr sz="1400" spc="-10" dirty="0">
                <a:solidFill>
                  <a:srgbClr val="7030A0"/>
                </a:solidFill>
                <a:latin typeface="Calibri"/>
                <a:cs typeface="Calibri"/>
              </a:rPr>
              <a:t>c</a:t>
            </a:r>
            <a:r>
              <a:rPr sz="1400" spc="-80" dirty="0">
                <a:solidFill>
                  <a:srgbClr val="7030A0"/>
                </a:solidFill>
                <a:latin typeface="Calibri"/>
                <a:cs typeface="Calibri"/>
              </a:rPr>
              <a:t>it</a:t>
            </a:r>
            <a:r>
              <a:rPr sz="1400" spc="-50" dirty="0">
                <a:solidFill>
                  <a:srgbClr val="7030A0"/>
                </a:solidFill>
                <a:latin typeface="Calibri"/>
                <a:cs typeface="Calibri"/>
              </a:rPr>
              <a:t>y</a:t>
            </a:r>
            <a:endParaRPr sz="1400" dirty="0">
              <a:solidFill>
                <a:srgbClr val="7030A0"/>
              </a:solidFill>
              <a:latin typeface="Calibri"/>
              <a:cs typeface="Calibri"/>
            </a:endParaRPr>
          </a:p>
        </p:txBody>
      </p:sp>
      <p:sp>
        <p:nvSpPr>
          <p:cNvPr id="71" name="object 71"/>
          <p:cNvSpPr txBox="1"/>
          <p:nvPr/>
        </p:nvSpPr>
        <p:spPr>
          <a:xfrm>
            <a:off x="7637672" y="4286658"/>
            <a:ext cx="1030605" cy="666750"/>
          </a:xfrm>
          <a:prstGeom prst="rect">
            <a:avLst/>
          </a:prstGeom>
        </p:spPr>
        <p:txBody>
          <a:bodyPr vert="horz" wrap="square" lIns="0" tIns="12700" rIns="0" bIns="0" rtlCol="0">
            <a:spAutoFit/>
          </a:bodyPr>
          <a:lstStyle/>
          <a:p>
            <a:pPr marR="5080" algn="r">
              <a:spcBef>
                <a:spcPts val="100"/>
              </a:spcBef>
            </a:pPr>
            <a:r>
              <a:rPr sz="1400" spc="-55" dirty="0">
                <a:solidFill>
                  <a:srgbClr val="7030A0"/>
                </a:solidFill>
                <a:latin typeface="Calibri"/>
                <a:cs typeface="Calibri"/>
              </a:rPr>
              <a:t>(</a:t>
            </a:r>
            <a:r>
              <a:rPr sz="1400" spc="-85" dirty="0">
                <a:solidFill>
                  <a:srgbClr val="7030A0"/>
                </a:solidFill>
                <a:latin typeface="Calibri"/>
                <a:cs typeface="Calibri"/>
              </a:rPr>
              <a:t>N</a:t>
            </a:r>
            <a:r>
              <a:rPr sz="1400" spc="-50" dirty="0">
                <a:solidFill>
                  <a:srgbClr val="7030A0"/>
                </a:solidFill>
                <a:latin typeface="Calibri"/>
                <a:cs typeface="Calibri"/>
              </a:rPr>
              <a:t>o</a:t>
            </a:r>
            <a:r>
              <a:rPr sz="1400" spc="-130" dirty="0">
                <a:solidFill>
                  <a:srgbClr val="7030A0"/>
                </a:solidFill>
                <a:latin typeface="Calibri"/>
                <a:cs typeface="Calibri"/>
              </a:rPr>
              <a:t>t</a:t>
            </a:r>
            <a:r>
              <a:rPr sz="1400" spc="-15" dirty="0">
                <a:solidFill>
                  <a:srgbClr val="7030A0"/>
                </a:solidFill>
                <a:latin typeface="Calibri"/>
                <a:cs typeface="Calibri"/>
              </a:rPr>
              <a:t> </a:t>
            </a:r>
            <a:r>
              <a:rPr sz="1400" spc="35" dirty="0">
                <a:solidFill>
                  <a:srgbClr val="7030A0"/>
                </a:solidFill>
                <a:latin typeface="Calibri"/>
                <a:cs typeface="Calibri"/>
              </a:rPr>
              <a:t>s</a:t>
            </a:r>
            <a:r>
              <a:rPr sz="1400" spc="-35" dirty="0">
                <a:solidFill>
                  <a:srgbClr val="7030A0"/>
                </a:solidFill>
                <a:latin typeface="Calibri"/>
                <a:cs typeface="Calibri"/>
              </a:rPr>
              <a:t>o</a:t>
            </a:r>
            <a:r>
              <a:rPr sz="1400" spc="-110" dirty="0">
                <a:solidFill>
                  <a:srgbClr val="7030A0"/>
                </a:solidFill>
                <a:latin typeface="Calibri"/>
                <a:cs typeface="Calibri"/>
              </a:rPr>
              <a:t>)</a:t>
            </a:r>
            <a:r>
              <a:rPr sz="1400" dirty="0">
                <a:solidFill>
                  <a:srgbClr val="7030A0"/>
                </a:solidFill>
                <a:latin typeface="Calibri"/>
                <a:cs typeface="Calibri"/>
              </a:rPr>
              <a:t> </a:t>
            </a:r>
            <a:r>
              <a:rPr sz="1400" spc="-120" dirty="0">
                <a:solidFill>
                  <a:srgbClr val="7030A0"/>
                </a:solidFill>
                <a:latin typeface="Calibri"/>
                <a:cs typeface="Calibri"/>
              </a:rPr>
              <a:t>F</a:t>
            </a:r>
            <a:r>
              <a:rPr sz="1400" spc="60" dirty="0">
                <a:solidFill>
                  <a:srgbClr val="7030A0"/>
                </a:solidFill>
                <a:latin typeface="Calibri"/>
                <a:cs typeface="Calibri"/>
              </a:rPr>
              <a:t>a</a:t>
            </a:r>
            <a:r>
              <a:rPr sz="1400" spc="50" dirty="0">
                <a:solidFill>
                  <a:srgbClr val="7030A0"/>
                </a:solidFill>
                <a:latin typeface="Calibri"/>
                <a:cs typeface="Calibri"/>
              </a:rPr>
              <a:t>s</a:t>
            </a:r>
            <a:r>
              <a:rPr sz="1400" spc="-130" dirty="0">
                <a:solidFill>
                  <a:srgbClr val="7030A0"/>
                </a:solidFill>
                <a:latin typeface="Calibri"/>
                <a:cs typeface="Calibri"/>
              </a:rPr>
              <a:t>t</a:t>
            </a:r>
            <a:endParaRPr sz="1400" dirty="0">
              <a:solidFill>
                <a:srgbClr val="7030A0"/>
              </a:solidFill>
              <a:latin typeface="Calibri"/>
              <a:cs typeface="Calibri"/>
            </a:endParaRPr>
          </a:p>
          <a:p>
            <a:pPr marL="12700" marR="5715" indent="542290" algn="r">
              <a:spcBef>
                <a:spcPts val="5"/>
              </a:spcBef>
            </a:pPr>
            <a:r>
              <a:rPr sz="1400" spc="5" dirty="0">
                <a:solidFill>
                  <a:srgbClr val="7030A0"/>
                </a:solidFill>
                <a:latin typeface="Calibri"/>
                <a:cs typeface="Calibri"/>
              </a:rPr>
              <a:t>Cheap  </a:t>
            </a:r>
            <a:r>
              <a:rPr sz="1400" spc="-100" dirty="0">
                <a:solidFill>
                  <a:srgbClr val="7030A0"/>
                </a:solidFill>
                <a:latin typeface="Calibri"/>
                <a:cs typeface="Calibri"/>
              </a:rPr>
              <a:t>L</a:t>
            </a:r>
            <a:r>
              <a:rPr sz="1400" spc="-10" dirty="0">
                <a:solidFill>
                  <a:srgbClr val="7030A0"/>
                </a:solidFill>
                <a:latin typeface="Calibri"/>
                <a:cs typeface="Calibri"/>
              </a:rPr>
              <a:t>a</a:t>
            </a:r>
            <a:r>
              <a:rPr sz="1400" spc="-30" dirty="0">
                <a:solidFill>
                  <a:srgbClr val="7030A0"/>
                </a:solidFill>
                <a:latin typeface="Calibri"/>
                <a:cs typeface="Calibri"/>
              </a:rPr>
              <a:t>r</a:t>
            </a:r>
            <a:r>
              <a:rPr sz="1400" spc="80" dirty="0">
                <a:solidFill>
                  <a:srgbClr val="7030A0"/>
                </a:solidFill>
                <a:latin typeface="Calibri"/>
                <a:cs typeface="Calibri"/>
              </a:rPr>
              <a:t>g</a:t>
            </a:r>
            <a:r>
              <a:rPr sz="1400" spc="-15" dirty="0">
                <a:solidFill>
                  <a:srgbClr val="7030A0"/>
                </a:solidFill>
                <a:latin typeface="Calibri"/>
                <a:cs typeface="Calibri"/>
              </a:rPr>
              <a:t>e</a:t>
            </a:r>
            <a:r>
              <a:rPr sz="1400" spc="-20" dirty="0">
                <a:solidFill>
                  <a:srgbClr val="7030A0"/>
                </a:solidFill>
                <a:latin typeface="Calibri"/>
                <a:cs typeface="Calibri"/>
              </a:rPr>
              <a:t> </a:t>
            </a:r>
            <a:r>
              <a:rPr sz="1400" spc="-45" dirty="0">
                <a:solidFill>
                  <a:srgbClr val="7030A0"/>
                </a:solidFill>
                <a:latin typeface="Calibri"/>
                <a:cs typeface="Calibri"/>
              </a:rPr>
              <a:t>c</a:t>
            </a:r>
            <a:r>
              <a:rPr sz="1400" spc="25" dirty="0">
                <a:solidFill>
                  <a:srgbClr val="7030A0"/>
                </a:solidFill>
                <a:latin typeface="Calibri"/>
                <a:cs typeface="Calibri"/>
              </a:rPr>
              <a:t>apac</a:t>
            </a:r>
            <a:r>
              <a:rPr sz="1400" spc="-60" dirty="0">
                <a:solidFill>
                  <a:srgbClr val="7030A0"/>
                </a:solidFill>
                <a:latin typeface="Calibri"/>
                <a:cs typeface="Calibri"/>
              </a:rPr>
              <a:t>i</a:t>
            </a:r>
            <a:r>
              <a:rPr sz="1400" spc="-100" dirty="0">
                <a:solidFill>
                  <a:srgbClr val="7030A0"/>
                </a:solidFill>
                <a:latin typeface="Calibri"/>
                <a:cs typeface="Calibri"/>
              </a:rPr>
              <a:t>t</a:t>
            </a:r>
            <a:r>
              <a:rPr sz="1400" spc="-50" dirty="0">
                <a:solidFill>
                  <a:srgbClr val="7030A0"/>
                </a:solidFill>
                <a:latin typeface="Calibri"/>
                <a:cs typeface="Calibri"/>
              </a:rPr>
              <a:t>y</a:t>
            </a:r>
            <a:endParaRPr sz="1400" dirty="0">
              <a:solidFill>
                <a:srgbClr val="7030A0"/>
              </a:solidFill>
              <a:latin typeface="Calibri"/>
              <a:cs typeface="Calibri"/>
            </a:endParaRPr>
          </a:p>
        </p:txBody>
      </p:sp>
      <p:grpSp>
        <p:nvGrpSpPr>
          <p:cNvPr id="72" name="object 72"/>
          <p:cNvGrpSpPr/>
          <p:nvPr/>
        </p:nvGrpSpPr>
        <p:grpSpPr>
          <a:xfrm>
            <a:off x="2055877" y="2669285"/>
            <a:ext cx="6703059" cy="2961640"/>
            <a:chOff x="2055876" y="1812035"/>
            <a:chExt cx="6703059" cy="2961640"/>
          </a:xfrm>
        </p:grpSpPr>
        <p:pic>
          <p:nvPicPr>
            <p:cNvPr id="73" name="object 73"/>
            <p:cNvPicPr/>
            <p:nvPr/>
          </p:nvPicPr>
          <p:blipFill>
            <a:blip r:embed="rId14" cstate="print"/>
            <a:stretch>
              <a:fillRect/>
            </a:stretch>
          </p:blipFill>
          <p:spPr>
            <a:xfrm>
              <a:off x="7249667" y="3412236"/>
              <a:ext cx="1508758" cy="150875"/>
            </a:xfrm>
            <a:prstGeom prst="rect">
              <a:avLst/>
            </a:prstGeom>
          </p:spPr>
        </p:pic>
        <p:sp>
          <p:nvSpPr>
            <p:cNvPr id="74" name="object 74"/>
            <p:cNvSpPr/>
            <p:nvPr/>
          </p:nvSpPr>
          <p:spPr>
            <a:xfrm>
              <a:off x="7315961" y="3487675"/>
              <a:ext cx="1367790" cy="0"/>
            </a:xfrm>
            <a:custGeom>
              <a:avLst/>
              <a:gdLst/>
              <a:ahLst/>
              <a:cxnLst/>
              <a:rect l="l" t="t" r="r" b="b"/>
              <a:pathLst>
                <a:path w="1367790">
                  <a:moveTo>
                    <a:pt x="0" y="0"/>
                  </a:moveTo>
                  <a:lnTo>
                    <a:pt x="1367586" y="0"/>
                  </a:lnTo>
                </a:path>
              </a:pathLst>
            </a:custGeom>
            <a:ln w="19050">
              <a:solidFill>
                <a:srgbClr val="E3DDD2"/>
              </a:solidFill>
            </a:ln>
          </p:spPr>
          <p:txBody>
            <a:bodyPr wrap="square" lIns="0" tIns="0" rIns="0" bIns="0" rtlCol="0"/>
            <a:lstStyle/>
            <a:p>
              <a:endParaRPr>
                <a:solidFill>
                  <a:srgbClr val="7030A0"/>
                </a:solidFill>
              </a:endParaRPr>
            </a:p>
          </p:txBody>
        </p:sp>
        <p:pic>
          <p:nvPicPr>
            <p:cNvPr id="75" name="object 75"/>
            <p:cNvPicPr/>
            <p:nvPr/>
          </p:nvPicPr>
          <p:blipFill>
            <a:blip r:embed="rId15" cstate="print"/>
            <a:stretch>
              <a:fillRect/>
            </a:stretch>
          </p:blipFill>
          <p:spPr>
            <a:xfrm>
              <a:off x="8607552" y="3412235"/>
              <a:ext cx="150875" cy="1360931"/>
            </a:xfrm>
            <a:prstGeom prst="rect">
              <a:avLst/>
            </a:prstGeom>
          </p:spPr>
        </p:pic>
        <p:sp>
          <p:nvSpPr>
            <p:cNvPr id="76" name="object 76"/>
            <p:cNvSpPr/>
            <p:nvPr/>
          </p:nvSpPr>
          <p:spPr>
            <a:xfrm>
              <a:off x="8682990" y="3487675"/>
              <a:ext cx="0" cy="1219200"/>
            </a:xfrm>
            <a:custGeom>
              <a:avLst/>
              <a:gdLst/>
              <a:ahLst/>
              <a:cxnLst/>
              <a:rect l="l" t="t" r="r" b="b"/>
              <a:pathLst>
                <a:path h="1219200">
                  <a:moveTo>
                    <a:pt x="0" y="1219200"/>
                  </a:moveTo>
                  <a:lnTo>
                    <a:pt x="0" y="0"/>
                  </a:lnTo>
                </a:path>
              </a:pathLst>
            </a:custGeom>
            <a:ln w="19050">
              <a:solidFill>
                <a:srgbClr val="E3DDD2"/>
              </a:solidFill>
            </a:ln>
          </p:spPr>
          <p:txBody>
            <a:bodyPr wrap="square" lIns="0" tIns="0" rIns="0" bIns="0" rtlCol="0"/>
            <a:lstStyle/>
            <a:p>
              <a:endParaRPr>
                <a:solidFill>
                  <a:srgbClr val="7030A0"/>
                </a:solidFill>
              </a:endParaRPr>
            </a:p>
          </p:txBody>
        </p:sp>
        <p:pic>
          <p:nvPicPr>
            <p:cNvPr id="77" name="object 77"/>
            <p:cNvPicPr/>
            <p:nvPr/>
          </p:nvPicPr>
          <p:blipFill>
            <a:blip r:embed="rId16" cstate="print"/>
            <a:stretch>
              <a:fillRect/>
            </a:stretch>
          </p:blipFill>
          <p:spPr>
            <a:xfrm>
              <a:off x="8141208" y="4617720"/>
              <a:ext cx="617219" cy="152399"/>
            </a:xfrm>
            <a:prstGeom prst="rect">
              <a:avLst/>
            </a:prstGeom>
          </p:spPr>
        </p:pic>
        <p:sp>
          <p:nvSpPr>
            <p:cNvPr id="78" name="object 78"/>
            <p:cNvSpPr/>
            <p:nvPr/>
          </p:nvSpPr>
          <p:spPr>
            <a:xfrm>
              <a:off x="8207502" y="4693151"/>
              <a:ext cx="476250" cy="1905"/>
            </a:xfrm>
            <a:custGeom>
              <a:avLst/>
              <a:gdLst/>
              <a:ahLst/>
              <a:cxnLst/>
              <a:rect l="l" t="t" r="r" b="b"/>
              <a:pathLst>
                <a:path w="476250" h="1904">
                  <a:moveTo>
                    <a:pt x="0" y="1612"/>
                  </a:moveTo>
                  <a:lnTo>
                    <a:pt x="476250" y="0"/>
                  </a:lnTo>
                </a:path>
              </a:pathLst>
            </a:custGeom>
            <a:ln w="19050">
              <a:solidFill>
                <a:srgbClr val="E3DDD2"/>
              </a:solidFill>
            </a:ln>
          </p:spPr>
          <p:txBody>
            <a:bodyPr wrap="square" lIns="0" tIns="0" rIns="0" bIns="0" rtlCol="0"/>
            <a:lstStyle/>
            <a:p>
              <a:endParaRPr>
                <a:solidFill>
                  <a:srgbClr val="7030A0"/>
                </a:solidFill>
              </a:endParaRPr>
            </a:p>
          </p:txBody>
        </p:sp>
        <p:pic>
          <p:nvPicPr>
            <p:cNvPr id="79" name="object 79"/>
            <p:cNvPicPr/>
            <p:nvPr/>
          </p:nvPicPr>
          <p:blipFill>
            <a:blip r:embed="rId17" cstate="print"/>
            <a:stretch>
              <a:fillRect/>
            </a:stretch>
          </p:blipFill>
          <p:spPr>
            <a:xfrm>
              <a:off x="6106667" y="1812035"/>
              <a:ext cx="2651759" cy="150875"/>
            </a:xfrm>
            <a:prstGeom prst="rect">
              <a:avLst/>
            </a:prstGeom>
          </p:spPr>
        </p:pic>
        <p:sp>
          <p:nvSpPr>
            <p:cNvPr id="80" name="object 80"/>
            <p:cNvSpPr/>
            <p:nvPr/>
          </p:nvSpPr>
          <p:spPr>
            <a:xfrm>
              <a:off x="6172961" y="1887473"/>
              <a:ext cx="2510790" cy="0"/>
            </a:xfrm>
            <a:custGeom>
              <a:avLst/>
              <a:gdLst/>
              <a:ahLst/>
              <a:cxnLst/>
              <a:rect l="l" t="t" r="r" b="b"/>
              <a:pathLst>
                <a:path w="2510790">
                  <a:moveTo>
                    <a:pt x="0" y="0"/>
                  </a:moveTo>
                  <a:lnTo>
                    <a:pt x="2510586" y="0"/>
                  </a:lnTo>
                </a:path>
              </a:pathLst>
            </a:custGeom>
            <a:ln w="19050">
              <a:solidFill>
                <a:srgbClr val="E3DDD2"/>
              </a:solidFill>
            </a:ln>
          </p:spPr>
          <p:txBody>
            <a:bodyPr wrap="square" lIns="0" tIns="0" rIns="0" bIns="0" rtlCol="0"/>
            <a:lstStyle/>
            <a:p>
              <a:endParaRPr>
                <a:solidFill>
                  <a:srgbClr val="7030A0"/>
                </a:solidFill>
              </a:endParaRPr>
            </a:p>
          </p:txBody>
        </p:sp>
        <p:pic>
          <p:nvPicPr>
            <p:cNvPr id="81" name="object 81"/>
            <p:cNvPicPr/>
            <p:nvPr/>
          </p:nvPicPr>
          <p:blipFill>
            <a:blip r:embed="rId18" cstate="print"/>
            <a:stretch>
              <a:fillRect/>
            </a:stretch>
          </p:blipFill>
          <p:spPr>
            <a:xfrm>
              <a:off x="8607552" y="1812035"/>
              <a:ext cx="150875" cy="903731"/>
            </a:xfrm>
            <a:prstGeom prst="rect">
              <a:avLst/>
            </a:prstGeom>
          </p:spPr>
        </p:pic>
        <p:sp>
          <p:nvSpPr>
            <p:cNvPr id="82" name="object 82"/>
            <p:cNvSpPr/>
            <p:nvPr/>
          </p:nvSpPr>
          <p:spPr>
            <a:xfrm>
              <a:off x="8682990" y="1887473"/>
              <a:ext cx="0" cy="762000"/>
            </a:xfrm>
            <a:custGeom>
              <a:avLst/>
              <a:gdLst/>
              <a:ahLst/>
              <a:cxnLst/>
              <a:rect l="l" t="t" r="r" b="b"/>
              <a:pathLst>
                <a:path h="762000">
                  <a:moveTo>
                    <a:pt x="0" y="762000"/>
                  </a:moveTo>
                  <a:lnTo>
                    <a:pt x="0" y="0"/>
                  </a:lnTo>
                </a:path>
              </a:pathLst>
            </a:custGeom>
            <a:ln w="19050">
              <a:solidFill>
                <a:srgbClr val="E3DDD2"/>
              </a:solidFill>
            </a:ln>
          </p:spPr>
          <p:txBody>
            <a:bodyPr wrap="square" lIns="0" tIns="0" rIns="0" bIns="0" rtlCol="0"/>
            <a:lstStyle/>
            <a:p>
              <a:endParaRPr>
                <a:solidFill>
                  <a:srgbClr val="7030A0"/>
                </a:solidFill>
              </a:endParaRPr>
            </a:p>
          </p:txBody>
        </p:sp>
        <p:pic>
          <p:nvPicPr>
            <p:cNvPr id="83" name="object 83"/>
            <p:cNvPicPr/>
            <p:nvPr/>
          </p:nvPicPr>
          <p:blipFill>
            <a:blip r:embed="rId19" cstate="print"/>
            <a:stretch>
              <a:fillRect/>
            </a:stretch>
          </p:blipFill>
          <p:spPr>
            <a:xfrm>
              <a:off x="6640067" y="2555747"/>
              <a:ext cx="2118359" cy="167639"/>
            </a:xfrm>
            <a:prstGeom prst="rect">
              <a:avLst/>
            </a:prstGeom>
          </p:spPr>
        </p:pic>
        <p:sp>
          <p:nvSpPr>
            <p:cNvPr id="84" name="object 84"/>
            <p:cNvSpPr/>
            <p:nvPr/>
          </p:nvSpPr>
          <p:spPr>
            <a:xfrm>
              <a:off x="6706361" y="2631185"/>
              <a:ext cx="1977389" cy="17145"/>
            </a:xfrm>
            <a:custGeom>
              <a:avLst/>
              <a:gdLst/>
              <a:ahLst/>
              <a:cxnLst/>
              <a:rect l="l" t="t" r="r" b="b"/>
              <a:pathLst>
                <a:path w="1977390" h="17144">
                  <a:moveTo>
                    <a:pt x="0" y="0"/>
                  </a:moveTo>
                  <a:lnTo>
                    <a:pt x="1977186" y="17132"/>
                  </a:lnTo>
                </a:path>
              </a:pathLst>
            </a:custGeom>
            <a:ln w="19049">
              <a:solidFill>
                <a:srgbClr val="E3DDD2"/>
              </a:solidFill>
            </a:ln>
          </p:spPr>
          <p:txBody>
            <a:bodyPr wrap="square" lIns="0" tIns="0" rIns="0" bIns="0" rtlCol="0"/>
            <a:lstStyle/>
            <a:p>
              <a:endParaRPr>
                <a:solidFill>
                  <a:srgbClr val="7030A0"/>
                </a:solidFill>
              </a:endParaRPr>
            </a:p>
          </p:txBody>
        </p:sp>
        <p:pic>
          <p:nvPicPr>
            <p:cNvPr id="85" name="object 85"/>
            <p:cNvPicPr/>
            <p:nvPr/>
          </p:nvPicPr>
          <p:blipFill>
            <a:blip r:embed="rId20" cstate="print"/>
            <a:stretch>
              <a:fillRect/>
            </a:stretch>
          </p:blipFill>
          <p:spPr>
            <a:xfrm>
              <a:off x="2068067" y="3336048"/>
              <a:ext cx="1307591" cy="158483"/>
            </a:xfrm>
            <a:prstGeom prst="rect">
              <a:avLst/>
            </a:prstGeom>
          </p:spPr>
        </p:pic>
        <p:sp>
          <p:nvSpPr>
            <p:cNvPr id="86" name="object 86"/>
            <p:cNvSpPr/>
            <p:nvPr/>
          </p:nvSpPr>
          <p:spPr>
            <a:xfrm>
              <a:off x="2134361" y="3411473"/>
              <a:ext cx="1165860" cy="8890"/>
            </a:xfrm>
            <a:custGeom>
              <a:avLst/>
              <a:gdLst/>
              <a:ahLst/>
              <a:cxnLst/>
              <a:rect l="l" t="t" r="r" b="b"/>
              <a:pathLst>
                <a:path w="1165860" h="8889">
                  <a:moveTo>
                    <a:pt x="0" y="0"/>
                  </a:moveTo>
                  <a:lnTo>
                    <a:pt x="1165720" y="8686"/>
                  </a:lnTo>
                </a:path>
              </a:pathLst>
            </a:custGeom>
            <a:ln w="19050">
              <a:solidFill>
                <a:srgbClr val="E3DDD2"/>
              </a:solidFill>
            </a:ln>
          </p:spPr>
          <p:txBody>
            <a:bodyPr wrap="square" lIns="0" tIns="0" rIns="0" bIns="0" rtlCol="0"/>
            <a:lstStyle/>
            <a:p>
              <a:endParaRPr>
                <a:solidFill>
                  <a:srgbClr val="7030A0"/>
                </a:solidFill>
              </a:endParaRPr>
            </a:p>
          </p:txBody>
        </p:sp>
        <p:pic>
          <p:nvPicPr>
            <p:cNvPr id="87" name="object 87"/>
            <p:cNvPicPr/>
            <p:nvPr/>
          </p:nvPicPr>
          <p:blipFill>
            <a:blip r:embed="rId21" cstate="print"/>
            <a:stretch>
              <a:fillRect/>
            </a:stretch>
          </p:blipFill>
          <p:spPr>
            <a:xfrm>
              <a:off x="2055876" y="3334511"/>
              <a:ext cx="169163" cy="1423415"/>
            </a:xfrm>
            <a:prstGeom prst="rect">
              <a:avLst/>
            </a:prstGeom>
          </p:spPr>
        </p:pic>
        <p:sp>
          <p:nvSpPr>
            <p:cNvPr id="88" name="object 88"/>
            <p:cNvSpPr/>
            <p:nvPr/>
          </p:nvSpPr>
          <p:spPr>
            <a:xfrm>
              <a:off x="2131314" y="3409951"/>
              <a:ext cx="19050" cy="1282065"/>
            </a:xfrm>
            <a:custGeom>
              <a:avLst/>
              <a:gdLst/>
              <a:ahLst/>
              <a:cxnLst/>
              <a:rect l="l" t="t" r="r" b="b"/>
              <a:pathLst>
                <a:path w="19050" h="1282064">
                  <a:moveTo>
                    <a:pt x="0" y="1282052"/>
                  </a:moveTo>
                  <a:lnTo>
                    <a:pt x="18910" y="0"/>
                  </a:lnTo>
                </a:path>
              </a:pathLst>
            </a:custGeom>
            <a:ln w="19050">
              <a:solidFill>
                <a:srgbClr val="E3DDD2"/>
              </a:solidFill>
            </a:ln>
          </p:spPr>
          <p:txBody>
            <a:bodyPr wrap="square" lIns="0" tIns="0" rIns="0" bIns="0" rtlCol="0"/>
            <a:lstStyle/>
            <a:p>
              <a:endParaRPr>
                <a:solidFill>
                  <a:srgbClr val="7030A0"/>
                </a:solidFill>
              </a:endParaRPr>
            </a:p>
          </p:txBody>
        </p:sp>
        <p:pic>
          <p:nvPicPr>
            <p:cNvPr id="89" name="object 89"/>
            <p:cNvPicPr/>
            <p:nvPr/>
          </p:nvPicPr>
          <p:blipFill>
            <a:blip r:embed="rId22" cstate="print"/>
            <a:stretch>
              <a:fillRect/>
            </a:stretch>
          </p:blipFill>
          <p:spPr>
            <a:xfrm>
              <a:off x="2083308" y="4617719"/>
              <a:ext cx="306323" cy="150875"/>
            </a:xfrm>
            <a:prstGeom prst="rect">
              <a:avLst/>
            </a:prstGeom>
          </p:spPr>
        </p:pic>
        <p:sp>
          <p:nvSpPr>
            <p:cNvPr id="90" name="object 90"/>
            <p:cNvSpPr/>
            <p:nvPr/>
          </p:nvSpPr>
          <p:spPr>
            <a:xfrm>
              <a:off x="2149601" y="4693155"/>
              <a:ext cx="165100" cy="635"/>
            </a:xfrm>
            <a:custGeom>
              <a:avLst/>
              <a:gdLst/>
              <a:ahLst/>
              <a:cxnLst/>
              <a:rect l="l" t="t" r="r" b="b"/>
              <a:pathLst>
                <a:path w="165100" h="635">
                  <a:moveTo>
                    <a:pt x="-9525" y="222"/>
                  </a:moveTo>
                  <a:lnTo>
                    <a:pt x="174447" y="222"/>
                  </a:lnTo>
                </a:path>
              </a:pathLst>
            </a:custGeom>
            <a:ln w="19494">
              <a:solidFill>
                <a:srgbClr val="E3DDD2"/>
              </a:solidFill>
            </a:ln>
          </p:spPr>
          <p:txBody>
            <a:bodyPr wrap="square" lIns="0" tIns="0" rIns="0" bIns="0" rtlCol="0"/>
            <a:lstStyle/>
            <a:p>
              <a:endParaRPr>
                <a:solidFill>
                  <a:srgbClr val="7030A0"/>
                </a:solidFill>
              </a:endParaRPr>
            </a:p>
          </p:txBody>
        </p:sp>
      </p:grpSp>
      <p:sp>
        <p:nvSpPr>
          <p:cNvPr id="91" name="object 91"/>
          <p:cNvSpPr txBox="1"/>
          <p:nvPr/>
        </p:nvSpPr>
        <p:spPr>
          <a:xfrm>
            <a:off x="2273528" y="4402620"/>
            <a:ext cx="693420" cy="453390"/>
          </a:xfrm>
          <a:prstGeom prst="rect">
            <a:avLst/>
          </a:prstGeom>
        </p:spPr>
        <p:txBody>
          <a:bodyPr vert="horz" wrap="square" lIns="0" tIns="12700" rIns="0" bIns="0" rtlCol="0">
            <a:spAutoFit/>
          </a:bodyPr>
          <a:lstStyle/>
          <a:p>
            <a:pPr marL="12700">
              <a:spcBef>
                <a:spcPts val="100"/>
              </a:spcBef>
            </a:pPr>
            <a:r>
              <a:rPr sz="1400" spc="-15" dirty="0">
                <a:solidFill>
                  <a:srgbClr val="7030A0"/>
                </a:solidFill>
                <a:latin typeface="Calibri"/>
                <a:cs typeface="Calibri"/>
              </a:rPr>
              <a:t>SS</a:t>
            </a:r>
            <a:r>
              <a:rPr sz="1400" spc="-30" dirty="0">
                <a:solidFill>
                  <a:srgbClr val="7030A0"/>
                </a:solidFill>
                <a:latin typeface="Calibri"/>
                <a:cs typeface="Calibri"/>
              </a:rPr>
              <a:t>D,</a:t>
            </a:r>
            <a:r>
              <a:rPr sz="1400" spc="-25" dirty="0">
                <a:solidFill>
                  <a:srgbClr val="7030A0"/>
                </a:solidFill>
                <a:latin typeface="Calibri"/>
                <a:cs typeface="Calibri"/>
              </a:rPr>
              <a:t> </a:t>
            </a:r>
            <a:r>
              <a:rPr sz="1400" dirty="0">
                <a:solidFill>
                  <a:srgbClr val="7030A0"/>
                </a:solidFill>
                <a:latin typeface="Calibri"/>
                <a:cs typeface="Calibri"/>
              </a:rPr>
              <a:t>H</a:t>
            </a:r>
            <a:r>
              <a:rPr sz="1400" spc="-35" dirty="0">
                <a:solidFill>
                  <a:srgbClr val="7030A0"/>
                </a:solidFill>
                <a:latin typeface="Calibri"/>
                <a:cs typeface="Calibri"/>
              </a:rPr>
              <a:t>DD</a:t>
            </a:r>
            <a:endParaRPr sz="1400" dirty="0">
              <a:solidFill>
                <a:srgbClr val="7030A0"/>
              </a:solidFill>
              <a:latin typeface="Calibri"/>
              <a:cs typeface="Calibri"/>
            </a:endParaRPr>
          </a:p>
          <a:p>
            <a:pPr marL="12700">
              <a:spcBef>
                <a:spcPts val="5"/>
              </a:spcBef>
            </a:pPr>
            <a:r>
              <a:rPr sz="1400" spc="-35" dirty="0">
                <a:solidFill>
                  <a:srgbClr val="7030A0"/>
                </a:solidFill>
                <a:latin typeface="Calibri"/>
                <a:cs typeface="Calibri"/>
              </a:rPr>
              <a:t>Drives</a:t>
            </a:r>
            <a:endParaRPr sz="1400" dirty="0">
              <a:solidFill>
                <a:srgbClr val="7030A0"/>
              </a:solidFill>
              <a:latin typeface="Calibri"/>
              <a:cs typeface="Calibri"/>
            </a:endParaRPr>
          </a:p>
        </p:txBody>
      </p:sp>
      <p:sp>
        <p:nvSpPr>
          <p:cNvPr id="94" name="object 2">
            <a:extLst>
              <a:ext uri="{FF2B5EF4-FFF2-40B4-BE49-F238E27FC236}">
                <a16:creationId xmlns:a16="http://schemas.microsoft.com/office/drawing/2014/main" id="{74E5C472-5D5B-40B0-A049-D848708C3341}"/>
              </a:ext>
            </a:extLst>
          </p:cNvPr>
          <p:cNvSpPr txBox="1">
            <a:spLocks/>
          </p:cNvSpPr>
          <p:nvPr/>
        </p:nvSpPr>
        <p:spPr>
          <a:xfrm>
            <a:off x="194924" y="3035458"/>
            <a:ext cx="7360803" cy="332399"/>
          </a:xfrm>
          <a:prstGeom prst="rect">
            <a:avLst/>
          </a:prstGeom>
        </p:spPr>
        <p:txBody>
          <a:bodyPr vert="horz" wrap="square" lIns="0" tIns="0" rIns="0" bIns="0" rtlCol="0" anchor="ctr" anchorCtr="0">
            <a:spAutoFit/>
          </a:bodyPr>
          <a:lstStyle>
            <a:lvl1pPr algn="l" defTabSz="685800" rtl="0" eaLnBrk="1" latinLnBrk="0" hangingPunct="1">
              <a:lnSpc>
                <a:spcPct val="90000"/>
              </a:lnSpc>
              <a:spcBef>
                <a:spcPct val="0"/>
              </a:spcBef>
              <a:buNone/>
              <a:defRPr sz="3300" b="1" kern="1200">
                <a:solidFill>
                  <a:srgbClr val="C00000"/>
                </a:solidFill>
                <a:latin typeface="微软雅黑" panose="020B0503020204020204" pitchFamily="34" charset="-122"/>
                <a:ea typeface="微软雅黑" panose="020B0503020204020204" pitchFamily="34" charset="-122"/>
                <a:cs typeface="+mj-cs"/>
              </a:defRPr>
            </a:lvl1pPr>
          </a:lstStyle>
          <a:p>
            <a:pPr marL="11206"/>
            <a:r>
              <a:rPr lang="zh-CN" altLang="en-US" sz="2400" dirty="0"/>
              <a:t>延伸内存的层次结构</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796053" y="405644"/>
            <a:ext cx="4814278" cy="504625"/>
          </a:xfrm>
          <a:prstGeom prst="rect">
            <a:avLst/>
          </a:prstGeom>
        </p:spPr>
        <p:txBody>
          <a:bodyPr vert="horz" wrap="square" lIns="0" tIns="12065" rIns="0" bIns="0" rtlCol="0">
            <a:spAutoFit/>
          </a:bodyPr>
          <a:lstStyle/>
          <a:p>
            <a:pPr marL="12700">
              <a:spcBef>
                <a:spcPts val="105"/>
              </a:spcBef>
            </a:pPr>
            <a:r>
              <a:rPr lang="zh-CN" altLang="en-US" sz="3200" b="1" u="none" dirty="0">
                <a:solidFill>
                  <a:srgbClr val="C00000"/>
                </a:solidFill>
                <a:latin typeface="微软雅黑" panose="020B0503020204020204" pitchFamily="34" charset="-122"/>
                <a:ea typeface="微软雅黑" panose="020B0503020204020204" pitchFamily="34" charset="-122"/>
                <a:cs typeface="+mn-cs"/>
              </a:rPr>
              <a:t>页表映射</a:t>
            </a:r>
            <a:endParaRPr sz="3200" b="1" u="none" dirty="0">
              <a:solidFill>
                <a:srgbClr val="C00000"/>
              </a:solidFill>
              <a:latin typeface="微软雅黑" panose="020B0503020204020204" pitchFamily="34" charset="-122"/>
              <a:ea typeface="微软雅黑" panose="020B0503020204020204" pitchFamily="34" charset="-122"/>
              <a:cs typeface="+mn-cs"/>
            </a:endParaRPr>
          </a:p>
        </p:txBody>
      </p:sp>
      <p:sp>
        <p:nvSpPr>
          <p:cNvPr id="6" name="object 6"/>
          <p:cNvSpPr txBox="1">
            <a:spLocks noGrp="1"/>
          </p:cNvSpPr>
          <p:nvPr>
            <p:ph type="body" idx="1"/>
          </p:nvPr>
        </p:nvSpPr>
        <p:spPr>
          <a:xfrm>
            <a:off x="539552" y="1036981"/>
            <a:ext cx="7633854" cy="3431196"/>
          </a:xfrm>
          <a:prstGeom prst="rect">
            <a:avLst/>
          </a:prstGeom>
        </p:spPr>
        <p:txBody>
          <a:bodyPr vert="horz" wrap="square" lIns="0" tIns="89535" rIns="0" bIns="0" rtlCol="0">
            <a:spAutoFit/>
          </a:bodyPr>
          <a:lstStyle/>
          <a:p>
            <a:pPr marL="781685" lvl="1" indent="-287020">
              <a:lnSpc>
                <a:spcPct val="150000"/>
              </a:lnSpc>
              <a:spcBef>
                <a:spcPts val="509"/>
              </a:spcBef>
              <a:buFont typeface="Arial"/>
              <a:buChar char="–"/>
              <a:tabLst>
                <a:tab pos="781685" algn="l"/>
                <a:tab pos="782320" algn="l"/>
              </a:tabLst>
            </a:pPr>
            <a:r>
              <a:rPr lang="zh-CN" altLang="en-US" sz="2000" spc="-15" dirty="0">
                <a:latin typeface="微软雅黑" panose="020B0503020204020204" pitchFamily="34" charset="-122"/>
                <a:ea typeface="微软雅黑" panose="020B0503020204020204" pitchFamily="34" charset="-122"/>
                <a:cs typeface="Calibri"/>
              </a:rPr>
              <a:t>页大小</a:t>
            </a:r>
            <a:r>
              <a:rPr sz="2000" spc="-15" dirty="0">
                <a:latin typeface="微软雅黑" panose="020B0503020204020204" pitchFamily="34" charset="-122"/>
                <a:ea typeface="微软雅黑" panose="020B0503020204020204" pitchFamily="34" charset="-122"/>
                <a:cs typeface="Calibri"/>
              </a:rPr>
              <a:t>: </a:t>
            </a:r>
            <a:r>
              <a:rPr sz="2000" dirty="0">
                <a:latin typeface="微软雅黑" panose="020B0503020204020204" pitchFamily="34" charset="-122"/>
                <a:ea typeface="微软雅黑" panose="020B0503020204020204" pitchFamily="34" charset="-122"/>
                <a:cs typeface="Calibri"/>
              </a:rPr>
              <a:t>128KB</a:t>
            </a:r>
          </a:p>
          <a:p>
            <a:pPr marL="781685" lvl="1" indent="-287020">
              <a:lnSpc>
                <a:spcPct val="150000"/>
              </a:lnSpc>
              <a:spcBef>
                <a:spcPts val="480"/>
              </a:spcBef>
              <a:buFont typeface="Arial"/>
              <a:buChar char="–"/>
              <a:tabLst>
                <a:tab pos="781685" algn="l"/>
                <a:tab pos="782320" algn="l"/>
              </a:tabLst>
            </a:pPr>
            <a:r>
              <a:rPr lang="zh-CN" altLang="en-US" sz="2000" spc="-15" dirty="0">
                <a:latin typeface="微软雅黑" panose="020B0503020204020204" pitchFamily="34" charset="-122"/>
                <a:ea typeface="微软雅黑" panose="020B0503020204020204" pitchFamily="34" charset="-122"/>
                <a:cs typeface="Calibri"/>
              </a:rPr>
              <a:t>页表</a:t>
            </a:r>
            <a:r>
              <a:rPr lang="en-US" altLang="zh-CN" sz="2000" spc="-15" dirty="0">
                <a:latin typeface="微软雅黑" panose="020B0503020204020204" pitchFamily="34" charset="-122"/>
                <a:ea typeface="微软雅黑" panose="020B0503020204020204" pitchFamily="34" charset="-122"/>
                <a:cs typeface="Calibri"/>
              </a:rPr>
              <a:t>3</a:t>
            </a:r>
            <a:r>
              <a:rPr lang="zh-CN" altLang="en-US" sz="2000" spc="-15" dirty="0">
                <a:latin typeface="微软雅黑" panose="020B0503020204020204" pitchFamily="34" charset="-122"/>
                <a:ea typeface="微软雅黑" panose="020B0503020204020204" pitchFamily="34" charset="-122"/>
                <a:cs typeface="Calibri"/>
              </a:rPr>
              <a:t>级组织 </a:t>
            </a:r>
            <a:r>
              <a:rPr sz="2000" spc="-5" dirty="0">
                <a:latin typeface="微软雅黑" panose="020B0503020204020204" pitchFamily="34" charset="-122"/>
                <a:ea typeface="微软雅黑" panose="020B0503020204020204" pitchFamily="34" charset="-122"/>
                <a:cs typeface="Calibri"/>
              </a:rPr>
              <a:t>:</a:t>
            </a:r>
            <a:r>
              <a:rPr sz="2000" spc="-25" dirty="0">
                <a:latin typeface="微软雅黑" panose="020B0503020204020204" pitchFamily="34" charset="-122"/>
                <a:ea typeface="微软雅黑" panose="020B0503020204020204" pitchFamily="34" charset="-122"/>
                <a:cs typeface="Calibri"/>
              </a:rPr>
              <a:t> </a:t>
            </a:r>
            <a:r>
              <a:rPr sz="2000" spc="-10" dirty="0">
                <a:latin typeface="微软雅黑" panose="020B0503020204020204" pitchFamily="34" charset="-122"/>
                <a:ea typeface="微软雅黑" panose="020B0503020204020204" pitchFamily="34" charset="-122"/>
                <a:cs typeface="Calibri"/>
              </a:rPr>
              <a:t>3-levels</a:t>
            </a:r>
            <a:endParaRPr sz="2000" dirty="0">
              <a:latin typeface="微软雅黑" panose="020B0503020204020204" pitchFamily="34" charset="-122"/>
              <a:ea typeface="微软雅黑" panose="020B0503020204020204" pitchFamily="34" charset="-122"/>
              <a:cs typeface="Calibri"/>
            </a:endParaRPr>
          </a:p>
          <a:p>
            <a:pPr marL="1181100" marR="3097530" lvl="2" indent="-228600">
              <a:lnSpc>
                <a:spcPct val="150000"/>
              </a:lnSpc>
              <a:spcBef>
                <a:spcPts val="440"/>
              </a:spcBef>
              <a:buFont typeface="Arial"/>
              <a:buChar char="•"/>
              <a:tabLst>
                <a:tab pos="1181100" algn="l"/>
                <a:tab pos="1181735" algn="l"/>
              </a:tabLst>
            </a:pPr>
            <a:r>
              <a:rPr lang="en-US" altLang="zh-CN" sz="1800" dirty="0">
                <a:latin typeface="微软雅黑" panose="020B0503020204020204" pitchFamily="34" charset="-122"/>
                <a:ea typeface="微软雅黑" panose="020B0503020204020204" pitchFamily="34" charset="-122"/>
                <a:cs typeface="Calibri"/>
              </a:rPr>
              <a:t>A</a:t>
            </a:r>
            <a:r>
              <a:rPr lang="zh-CN" altLang="en-US" sz="1800" dirty="0">
                <a:latin typeface="微软雅黑" panose="020B0503020204020204" pitchFamily="34" charset="-122"/>
                <a:ea typeface="微软雅黑" panose="020B0503020204020204" pitchFamily="34" charset="-122"/>
                <a:cs typeface="Calibri"/>
              </a:rPr>
              <a:t>表 </a:t>
            </a:r>
            <a:r>
              <a:rPr lang="en-US" altLang="zh-CN" sz="1800" dirty="0">
                <a:latin typeface="微软雅黑" panose="020B0503020204020204" pitchFamily="34" charset="-122"/>
                <a:ea typeface="微软雅黑" panose="020B0503020204020204" pitchFamily="34" charset="-122"/>
                <a:cs typeface="Calibri"/>
              </a:rPr>
              <a:t>64</a:t>
            </a:r>
            <a:r>
              <a:rPr lang="zh-CN" altLang="en-US" sz="1800" dirty="0">
                <a:latin typeface="微软雅黑" panose="020B0503020204020204" pitchFamily="34" charset="-122"/>
                <a:ea typeface="微软雅黑" panose="020B0503020204020204" pitchFamily="34" charset="-122"/>
                <a:cs typeface="Calibri"/>
              </a:rPr>
              <a:t>项</a:t>
            </a:r>
            <a:r>
              <a:rPr sz="1800" spc="-20" dirty="0">
                <a:latin typeface="微软雅黑" panose="020B0503020204020204" pitchFamily="34" charset="-122"/>
                <a:ea typeface="微软雅黑" panose="020B0503020204020204" pitchFamily="34" charset="-122"/>
                <a:cs typeface="Calibri"/>
              </a:rPr>
              <a:t> </a:t>
            </a:r>
            <a:r>
              <a:rPr sz="1800" spc="-5" dirty="0">
                <a:latin typeface="微软雅黑" panose="020B0503020204020204" pitchFamily="34" charset="-122"/>
                <a:ea typeface="微软雅黑" panose="020B0503020204020204" pitchFamily="34" charset="-122"/>
                <a:cs typeface="Calibri"/>
              </a:rPr>
              <a:t>(page </a:t>
            </a:r>
            <a:r>
              <a:rPr sz="1800" spc="-10" dirty="0">
                <a:latin typeface="微软雅黑" panose="020B0503020204020204" pitchFamily="34" charset="-122"/>
                <a:ea typeface="微软雅黑" panose="020B0503020204020204" pitchFamily="34" charset="-122"/>
                <a:cs typeface="Calibri"/>
              </a:rPr>
              <a:t>directory) </a:t>
            </a:r>
            <a:r>
              <a:rPr sz="1800" spc="-5" dirty="0">
                <a:latin typeface="微软雅黑" panose="020B0503020204020204" pitchFamily="34" charset="-122"/>
                <a:ea typeface="微软雅黑" panose="020B0503020204020204" pitchFamily="34" charset="-122"/>
                <a:cs typeface="Calibri"/>
              </a:rPr>
              <a:t> </a:t>
            </a:r>
            <a:endParaRPr lang="en-US" altLang="zh-CN" sz="1800" spc="-5" dirty="0">
              <a:latin typeface="微软雅黑" panose="020B0503020204020204" pitchFamily="34" charset="-122"/>
              <a:ea typeface="微软雅黑" panose="020B0503020204020204" pitchFamily="34" charset="-122"/>
              <a:cs typeface="Calibri"/>
            </a:endParaRPr>
          </a:p>
          <a:p>
            <a:pPr marL="1181100" marR="3097530" lvl="2" indent="-228600">
              <a:lnSpc>
                <a:spcPct val="150000"/>
              </a:lnSpc>
              <a:spcBef>
                <a:spcPts val="440"/>
              </a:spcBef>
              <a:buFont typeface="Arial"/>
              <a:buChar char="•"/>
              <a:tabLst>
                <a:tab pos="1181100" algn="l"/>
                <a:tab pos="1181735" algn="l"/>
              </a:tabLst>
            </a:pPr>
            <a:r>
              <a:rPr lang="en-US" altLang="zh-CN" spc="-5" dirty="0">
                <a:latin typeface="微软雅黑" panose="020B0503020204020204" pitchFamily="34" charset="-122"/>
                <a:ea typeface="微软雅黑" panose="020B0503020204020204" pitchFamily="34" charset="-122"/>
                <a:cs typeface="Calibri"/>
              </a:rPr>
              <a:t>B</a:t>
            </a:r>
            <a:r>
              <a:rPr lang="zh-CN" altLang="en-US" spc="-5" dirty="0">
                <a:latin typeface="微软雅黑" panose="020B0503020204020204" pitchFamily="34" charset="-122"/>
                <a:ea typeface="微软雅黑" panose="020B0503020204020204" pitchFamily="34" charset="-122"/>
                <a:cs typeface="Calibri"/>
              </a:rPr>
              <a:t>表 </a:t>
            </a:r>
            <a:r>
              <a:rPr sz="1800" dirty="0">
                <a:latin typeface="微软雅黑" panose="020B0503020204020204" pitchFamily="34" charset="-122"/>
                <a:ea typeface="微软雅黑" panose="020B0503020204020204" pitchFamily="34" charset="-122"/>
                <a:cs typeface="Calibri"/>
              </a:rPr>
              <a:t>32</a:t>
            </a:r>
            <a:r>
              <a:rPr lang="zh-CN" altLang="en-US" sz="1800" dirty="0">
                <a:latin typeface="微软雅黑" panose="020B0503020204020204" pitchFamily="34" charset="-122"/>
                <a:ea typeface="微软雅黑" panose="020B0503020204020204" pitchFamily="34" charset="-122"/>
                <a:cs typeface="Calibri"/>
              </a:rPr>
              <a:t>项</a:t>
            </a:r>
            <a:r>
              <a:rPr sz="1800" spc="-20" dirty="0">
                <a:latin typeface="微软雅黑" panose="020B0503020204020204" pitchFamily="34" charset="-122"/>
                <a:ea typeface="微软雅黑" panose="020B0503020204020204" pitchFamily="34" charset="-122"/>
                <a:cs typeface="Calibri"/>
              </a:rPr>
              <a:t> </a:t>
            </a:r>
            <a:r>
              <a:rPr sz="1800" spc="-5" dirty="0">
                <a:latin typeface="微软雅黑" panose="020B0503020204020204" pitchFamily="34" charset="-122"/>
                <a:ea typeface="微软雅黑" panose="020B0503020204020204" pitchFamily="34" charset="-122"/>
                <a:cs typeface="Calibri"/>
              </a:rPr>
              <a:t>(2</a:t>
            </a:r>
            <a:r>
              <a:rPr sz="1800" spc="-7" baseline="25462" dirty="0">
                <a:latin typeface="微软雅黑" panose="020B0503020204020204" pitchFamily="34" charset="-122"/>
                <a:ea typeface="微软雅黑" panose="020B0503020204020204" pitchFamily="34" charset="-122"/>
                <a:cs typeface="Calibri"/>
              </a:rPr>
              <a:t>nd</a:t>
            </a:r>
            <a:r>
              <a:rPr sz="1800" baseline="25462" dirty="0">
                <a:latin typeface="微软雅黑" panose="020B0503020204020204" pitchFamily="34" charset="-122"/>
                <a:ea typeface="微软雅黑" panose="020B0503020204020204" pitchFamily="34" charset="-122"/>
                <a:cs typeface="Calibri"/>
              </a:rPr>
              <a:t> </a:t>
            </a:r>
            <a:r>
              <a:rPr sz="1800" spc="-5" dirty="0">
                <a:latin typeface="微软雅黑" panose="020B0503020204020204" pitchFamily="34" charset="-122"/>
                <a:ea typeface="微软雅黑" panose="020B0503020204020204" pitchFamily="34" charset="-122"/>
                <a:cs typeface="Calibri"/>
              </a:rPr>
              <a:t>level tables) </a:t>
            </a:r>
            <a:r>
              <a:rPr sz="1800" dirty="0">
                <a:latin typeface="微软雅黑" panose="020B0503020204020204" pitchFamily="34" charset="-122"/>
                <a:ea typeface="微软雅黑" panose="020B0503020204020204" pitchFamily="34" charset="-122"/>
                <a:cs typeface="Calibri"/>
              </a:rPr>
              <a:t> </a:t>
            </a:r>
            <a:endParaRPr lang="en-US" altLang="zh-CN" sz="1800" dirty="0">
              <a:latin typeface="微软雅黑" panose="020B0503020204020204" pitchFamily="34" charset="-122"/>
              <a:ea typeface="微软雅黑" panose="020B0503020204020204" pitchFamily="34" charset="-122"/>
              <a:cs typeface="Calibri"/>
            </a:endParaRPr>
          </a:p>
          <a:p>
            <a:pPr marL="1181100" marR="3097530" lvl="2" indent="-228600">
              <a:lnSpc>
                <a:spcPct val="150000"/>
              </a:lnSpc>
              <a:spcBef>
                <a:spcPts val="440"/>
              </a:spcBef>
              <a:buFont typeface="Arial"/>
              <a:buChar char="•"/>
              <a:tabLst>
                <a:tab pos="1181100" algn="l"/>
                <a:tab pos="1181735" algn="l"/>
              </a:tabLst>
            </a:pPr>
            <a:r>
              <a:rPr lang="en-US" altLang="zh-CN" spc="-5" dirty="0">
                <a:latin typeface="微软雅黑" panose="020B0503020204020204" pitchFamily="34" charset="-122"/>
                <a:ea typeface="微软雅黑" panose="020B0503020204020204" pitchFamily="34" charset="-122"/>
                <a:cs typeface="Calibri"/>
              </a:rPr>
              <a:t>C</a:t>
            </a:r>
            <a:r>
              <a:rPr lang="zh-CN" altLang="en-US" spc="-5" dirty="0">
                <a:latin typeface="微软雅黑" panose="020B0503020204020204" pitchFamily="34" charset="-122"/>
                <a:ea typeface="微软雅黑" panose="020B0503020204020204" pitchFamily="34" charset="-122"/>
                <a:cs typeface="Calibri"/>
              </a:rPr>
              <a:t>表 </a:t>
            </a:r>
            <a:r>
              <a:rPr sz="1800" dirty="0">
                <a:latin typeface="微软雅黑" panose="020B0503020204020204" pitchFamily="34" charset="-122"/>
                <a:ea typeface="微软雅黑" panose="020B0503020204020204" pitchFamily="34" charset="-122"/>
                <a:cs typeface="Calibri"/>
              </a:rPr>
              <a:t> </a:t>
            </a:r>
            <a:r>
              <a:rPr lang="en-US" altLang="zh-CN" sz="1800" dirty="0">
                <a:latin typeface="微软雅黑" panose="020B0503020204020204" pitchFamily="34" charset="-122"/>
                <a:ea typeface="微软雅黑" panose="020B0503020204020204" pitchFamily="34" charset="-122"/>
                <a:cs typeface="Calibri"/>
              </a:rPr>
              <a:t>16 </a:t>
            </a:r>
            <a:r>
              <a:rPr lang="zh-CN" altLang="en-US" sz="1800" dirty="0">
                <a:latin typeface="微软雅黑" panose="020B0503020204020204" pitchFamily="34" charset="-122"/>
                <a:ea typeface="微软雅黑" panose="020B0503020204020204" pitchFamily="34" charset="-122"/>
                <a:cs typeface="Calibri"/>
              </a:rPr>
              <a:t>项 </a:t>
            </a:r>
            <a:r>
              <a:rPr sz="1800" spc="-10" dirty="0">
                <a:latin typeface="微软雅黑" panose="020B0503020204020204" pitchFamily="34" charset="-122"/>
                <a:ea typeface="微软雅黑" panose="020B0503020204020204" pitchFamily="34" charset="-122"/>
                <a:cs typeface="Calibri"/>
              </a:rPr>
              <a:t>(3</a:t>
            </a:r>
            <a:r>
              <a:rPr sz="1800" spc="-15" baseline="25462" dirty="0">
                <a:latin typeface="微软雅黑" panose="020B0503020204020204" pitchFamily="34" charset="-122"/>
                <a:ea typeface="微软雅黑" panose="020B0503020204020204" pitchFamily="34" charset="-122"/>
                <a:cs typeface="Calibri"/>
              </a:rPr>
              <a:t>rd</a:t>
            </a:r>
            <a:r>
              <a:rPr sz="1800" spc="202" baseline="25462" dirty="0">
                <a:latin typeface="微软雅黑" panose="020B0503020204020204" pitchFamily="34" charset="-122"/>
                <a:ea typeface="微软雅黑" panose="020B0503020204020204" pitchFamily="34" charset="-122"/>
                <a:cs typeface="Calibri"/>
              </a:rPr>
              <a:t> </a:t>
            </a:r>
            <a:r>
              <a:rPr sz="1800" spc="-5" dirty="0">
                <a:latin typeface="微软雅黑" panose="020B0503020204020204" pitchFamily="34" charset="-122"/>
                <a:ea typeface="微软雅黑" panose="020B0503020204020204" pitchFamily="34" charset="-122"/>
                <a:cs typeface="Calibri"/>
              </a:rPr>
              <a:t>level)</a:t>
            </a:r>
            <a:endParaRPr sz="1800" dirty="0">
              <a:latin typeface="微软雅黑" panose="020B0503020204020204" pitchFamily="34" charset="-122"/>
              <a:ea typeface="微软雅黑" panose="020B0503020204020204" pitchFamily="34" charset="-122"/>
              <a:cs typeface="Calibri"/>
            </a:endParaRPr>
          </a:p>
          <a:p>
            <a:pPr>
              <a:lnSpc>
                <a:spcPct val="150000"/>
              </a:lnSpc>
              <a:spcBef>
                <a:spcPts val="50"/>
              </a:spcBef>
            </a:pPr>
            <a:endParaRPr sz="1450" dirty="0">
              <a:latin typeface="微软雅黑" panose="020B0503020204020204" pitchFamily="34" charset="-122"/>
              <a:ea typeface="微软雅黑" panose="020B0503020204020204" pitchFamily="34" charset="-122"/>
            </a:endParaRPr>
          </a:p>
          <a:p>
            <a:pPr marL="2324735">
              <a:lnSpc>
                <a:spcPct val="150000"/>
              </a:lnSpc>
              <a:tabLst>
                <a:tab pos="4229735" algn="l"/>
                <a:tab pos="4610735" algn="l"/>
                <a:tab pos="6439535" algn="l"/>
              </a:tabLst>
            </a:pPr>
            <a:r>
              <a:rPr sz="1100" spc="-5" dirty="0">
                <a:latin typeface="微软雅黑" panose="020B0503020204020204" pitchFamily="34" charset="-122"/>
                <a:ea typeface="微软雅黑" panose="020B0503020204020204" pitchFamily="34" charset="-122"/>
                <a:cs typeface="Arial"/>
              </a:rPr>
              <a:t>31	17	16	</a:t>
            </a:r>
            <a:r>
              <a:rPr sz="1100" dirty="0">
                <a:latin typeface="微软雅黑" panose="020B0503020204020204" pitchFamily="34" charset="-122"/>
                <a:ea typeface="微软雅黑" panose="020B0503020204020204" pitchFamily="34" charset="-122"/>
                <a:cs typeface="Arial"/>
              </a:rPr>
              <a:t>0</a:t>
            </a:r>
          </a:p>
          <a:p>
            <a:pPr marL="472440">
              <a:lnSpc>
                <a:spcPct val="150000"/>
              </a:lnSpc>
              <a:spcBef>
                <a:spcPts val="170"/>
              </a:spcBef>
            </a:pPr>
            <a:r>
              <a:rPr lang="zh-CN" altLang="en-US" sz="1600" spc="-30" dirty="0">
                <a:latin typeface="微软雅黑" panose="020B0503020204020204" pitchFamily="34" charset="-122"/>
                <a:ea typeface="微软雅黑" panose="020B0503020204020204" pitchFamily="34" charset="-122"/>
                <a:cs typeface="Arial"/>
              </a:rPr>
              <a:t>            </a:t>
            </a:r>
            <a:r>
              <a:rPr lang="zh-CN" altLang="en-US" sz="1600" spc="-5" dirty="0">
                <a:latin typeface="微软雅黑" panose="020B0503020204020204" pitchFamily="34" charset="-122"/>
                <a:ea typeface="微软雅黑" panose="020B0503020204020204" pitchFamily="34" charset="-122"/>
                <a:cs typeface="Arial"/>
              </a:rPr>
              <a:t>虚拟地址</a:t>
            </a:r>
            <a:endParaRPr sz="1600" dirty="0">
              <a:latin typeface="微软雅黑" panose="020B0503020204020204" pitchFamily="34" charset="-122"/>
              <a:ea typeface="微软雅黑" panose="020B0503020204020204" pitchFamily="34" charset="-122"/>
              <a:cs typeface="Arial"/>
            </a:endParaRPr>
          </a:p>
        </p:txBody>
      </p:sp>
      <p:grpSp>
        <p:nvGrpSpPr>
          <p:cNvPr id="7" name="object 7"/>
          <p:cNvGrpSpPr/>
          <p:nvPr/>
        </p:nvGrpSpPr>
        <p:grpSpPr>
          <a:xfrm>
            <a:off x="2151888" y="4997180"/>
            <a:ext cx="4907915" cy="1326662"/>
            <a:chOff x="2151888" y="4997179"/>
            <a:chExt cx="4907915" cy="1624965"/>
          </a:xfrm>
        </p:grpSpPr>
        <p:pic>
          <p:nvPicPr>
            <p:cNvPr id="8" name="object 8"/>
            <p:cNvPicPr/>
            <p:nvPr/>
          </p:nvPicPr>
          <p:blipFill>
            <a:blip r:embed="rId2" cstate="print"/>
            <a:stretch>
              <a:fillRect/>
            </a:stretch>
          </p:blipFill>
          <p:spPr>
            <a:xfrm>
              <a:off x="2157967" y="4997179"/>
              <a:ext cx="4901217" cy="1624617"/>
            </a:xfrm>
            <a:prstGeom prst="rect">
              <a:avLst/>
            </a:prstGeom>
          </p:spPr>
        </p:pic>
        <p:pic>
          <p:nvPicPr>
            <p:cNvPr id="9" name="object 9"/>
            <p:cNvPicPr/>
            <p:nvPr/>
          </p:nvPicPr>
          <p:blipFill>
            <a:blip r:embed="rId3" cstate="print"/>
            <a:stretch>
              <a:fillRect/>
            </a:stretch>
          </p:blipFill>
          <p:spPr>
            <a:xfrm>
              <a:off x="2151888" y="4998720"/>
              <a:ext cx="4102608" cy="1094219"/>
            </a:xfrm>
            <a:prstGeom prst="rect">
              <a:avLst/>
            </a:prstGeom>
          </p:spPr>
        </p:pic>
      </p:grpSp>
      <p:sp>
        <p:nvSpPr>
          <p:cNvPr id="10" name="object 10"/>
          <p:cNvSpPr txBox="1"/>
          <p:nvPr/>
        </p:nvSpPr>
        <p:spPr>
          <a:xfrm>
            <a:off x="2210561" y="5029961"/>
            <a:ext cx="4800600" cy="1293880"/>
          </a:xfrm>
          <a:prstGeom prst="rect">
            <a:avLst/>
          </a:prstGeom>
          <a:solidFill>
            <a:srgbClr val="FFFFCC"/>
          </a:solidFill>
          <a:ln w="38100">
            <a:solidFill>
              <a:srgbClr val="990000"/>
            </a:solidFill>
          </a:ln>
        </p:spPr>
        <p:txBody>
          <a:bodyPr vert="horz" wrap="square" lIns="0" tIns="34290" rIns="0" bIns="0" rtlCol="0">
            <a:spAutoFit/>
          </a:bodyPr>
          <a:lstStyle/>
          <a:p>
            <a:pPr marL="90805">
              <a:lnSpc>
                <a:spcPct val="150000"/>
              </a:lnSpc>
              <a:spcBef>
                <a:spcPts val="270"/>
              </a:spcBef>
            </a:pPr>
            <a:r>
              <a:rPr sz="1400" b="1" spc="-5" dirty="0">
                <a:latin typeface="Calibri"/>
                <a:cs typeface="Calibri"/>
              </a:rPr>
              <a:t>VPN</a:t>
            </a:r>
            <a:r>
              <a:rPr sz="1400" b="1" spc="-35" dirty="0">
                <a:latin typeface="Calibri"/>
                <a:cs typeface="Calibri"/>
              </a:rPr>
              <a:t> </a:t>
            </a:r>
            <a:r>
              <a:rPr sz="1400" b="1" dirty="0">
                <a:latin typeface="Calibri"/>
                <a:cs typeface="Calibri"/>
              </a:rPr>
              <a:t>=</a:t>
            </a:r>
            <a:r>
              <a:rPr sz="1400" b="1" spc="-25" dirty="0">
                <a:latin typeface="Calibri"/>
                <a:cs typeface="Calibri"/>
              </a:rPr>
              <a:t> </a:t>
            </a:r>
            <a:r>
              <a:rPr sz="1400" b="1" dirty="0">
                <a:latin typeface="Calibri"/>
                <a:cs typeface="Calibri"/>
              </a:rPr>
              <a:t>15-bits</a:t>
            </a:r>
            <a:endParaRPr sz="1400">
              <a:latin typeface="Calibri"/>
              <a:cs typeface="Calibri"/>
            </a:endParaRPr>
          </a:p>
          <a:p>
            <a:pPr marL="90805" marR="1494155">
              <a:lnSpc>
                <a:spcPct val="150000"/>
              </a:lnSpc>
            </a:pPr>
            <a:r>
              <a:rPr sz="1400" b="1" spc="-10" dirty="0">
                <a:latin typeface="Calibri"/>
                <a:cs typeface="Calibri"/>
              </a:rPr>
              <a:t>Level </a:t>
            </a:r>
            <a:r>
              <a:rPr sz="1400" b="1" dirty="0">
                <a:latin typeface="Calibri"/>
                <a:cs typeface="Calibri"/>
              </a:rPr>
              <a:t>1 </a:t>
            </a:r>
            <a:r>
              <a:rPr sz="1400" b="1" spc="-10" dirty="0">
                <a:latin typeface="Calibri"/>
                <a:cs typeface="Calibri"/>
              </a:rPr>
              <a:t>Page </a:t>
            </a:r>
            <a:r>
              <a:rPr sz="1400" b="1" spc="-25" dirty="0">
                <a:latin typeface="Calibri"/>
                <a:cs typeface="Calibri"/>
              </a:rPr>
              <a:t>Table </a:t>
            </a:r>
            <a:r>
              <a:rPr sz="1400" b="1" dirty="0">
                <a:latin typeface="Calibri"/>
                <a:cs typeface="Calibri"/>
              </a:rPr>
              <a:t>= 64 </a:t>
            </a:r>
            <a:r>
              <a:rPr sz="1400" b="1" spc="5" dirty="0">
                <a:latin typeface="Calibri"/>
                <a:cs typeface="Calibri"/>
              </a:rPr>
              <a:t>(2</a:t>
            </a:r>
            <a:r>
              <a:rPr sz="1350" b="1" spc="7" baseline="24691" dirty="0">
                <a:latin typeface="Calibri"/>
                <a:cs typeface="Calibri"/>
              </a:rPr>
              <a:t>6</a:t>
            </a:r>
            <a:r>
              <a:rPr sz="1400" b="1" spc="5" dirty="0">
                <a:latin typeface="Calibri"/>
                <a:cs typeface="Calibri"/>
              </a:rPr>
              <a:t>) </a:t>
            </a:r>
            <a:r>
              <a:rPr sz="1400" b="1" spc="-5" dirty="0">
                <a:latin typeface="Calibri"/>
                <a:cs typeface="Calibri"/>
              </a:rPr>
              <a:t>entries =&gt; </a:t>
            </a:r>
            <a:r>
              <a:rPr sz="1400" b="1" dirty="0">
                <a:latin typeface="Calibri"/>
                <a:cs typeface="Calibri"/>
              </a:rPr>
              <a:t>6-bits </a:t>
            </a:r>
            <a:r>
              <a:rPr sz="1400" b="1" spc="-305" dirty="0">
                <a:latin typeface="Calibri"/>
                <a:cs typeface="Calibri"/>
              </a:rPr>
              <a:t> </a:t>
            </a:r>
            <a:r>
              <a:rPr sz="1400" b="1" spc="-10" dirty="0">
                <a:latin typeface="Calibri"/>
                <a:cs typeface="Calibri"/>
              </a:rPr>
              <a:t>Level</a:t>
            </a:r>
            <a:r>
              <a:rPr sz="1400" b="1" spc="-15" dirty="0">
                <a:latin typeface="Calibri"/>
                <a:cs typeface="Calibri"/>
              </a:rPr>
              <a:t> </a:t>
            </a:r>
            <a:r>
              <a:rPr sz="1400" b="1" dirty="0">
                <a:latin typeface="Calibri"/>
                <a:cs typeface="Calibri"/>
              </a:rPr>
              <a:t>2 </a:t>
            </a:r>
            <a:r>
              <a:rPr sz="1400" b="1" spc="-10" dirty="0">
                <a:latin typeface="Calibri"/>
                <a:cs typeface="Calibri"/>
              </a:rPr>
              <a:t>Page</a:t>
            </a:r>
            <a:r>
              <a:rPr sz="1400" b="1" spc="-20" dirty="0">
                <a:latin typeface="Calibri"/>
                <a:cs typeface="Calibri"/>
              </a:rPr>
              <a:t> </a:t>
            </a:r>
            <a:r>
              <a:rPr sz="1400" b="1" spc="-25" dirty="0">
                <a:latin typeface="Calibri"/>
                <a:cs typeface="Calibri"/>
              </a:rPr>
              <a:t>Table</a:t>
            </a:r>
            <a:r>
              <a:rPr sz="1400" b="1" spc="-40" dirty="0">
                <a:latin typeface="Calibri"/>
                <a:cs typeface="Calibri"/>
              </a:rPr>
              <a:t> </a:t>
            </a:r>
            <a:r>
              <a:rPr sz="1400" b="1" dirty="0">
                <a:latin typeface="Calibri"/>
                <a:cs typeface="Calibri"/>
              </a:rPr>
              <a:t>= 32 </a:t>
            </a:r>
            <a:r>
              <a:rPr sz="1400" b="1" spc="5" dirty="0">
                <a:latin typeface="Calibri"/>
                <a:cs typeface="Calibri"/>
              </a:rPr>
              <a:t>(2</a:t>
            </a:r>
            <a:r>
              <a:rPr sz="1350" b="1" spc="7" baseline="24691" dirty="0">
                <a:latin typeface="Calibri"/>
                <a:cs typeface="Calibri"/>
              </a:rPr>
              <a:t>5</a:t>
            </a:r>
            <a:r>
              <a:rPr sz="1400" b="1" spc="5" dirty="0">
                <a:latin typeface="Calibri"/>
                <a:cs typeface="Calibri"/>
              </a:rPr>
              <a:t>)</a:t>
            </a:r>
            <a:r>
              <a:rPr sz="1400" b="1" dirty="0">
                <a:latin typeface="Calibri"/>
                <a:cs typeface="Calibri"/>
              </a:rPr>
              <a:t> </a:t>
            </a:r>
            <a:r>
              <a:rPr sz="1400" b="1" spc="-5" dirty="0">
                <a:latin typeface="Calibri"/>
                <a:cs typeface="Calibri"/>
              </a:rPr>
              <a:t>entries</a:t>
            </a:r>
            <a:r>
              <a:rPr sz="1400" b="1" spc="-35" dirty="0">
                <a:latin typeface="Calibri"/>
                <a:cs typeface="Calibri"/>
              </a:rPr>
              <a:t> </a:t>
            </a:r>
            <a:r>
              <a:rPr sz="1400" b="1" spc="-5" dirty="0">
                <a:latin typeface="Calibri"/>
                <a:cs typeface="Calibri"/>
              </a:rPr>
              <a:t>=&gt; </a:t>
            </a:r>
            <a:r>
              <a:rPr sz="1400" b="1" dirty="0">
                <a:latin typeface="Calibri"/>
                <a:cs typeface="Calibri"/>
              </a:rPr>
              <a:t>5-bits</a:t>
            </a:r>
            <a:endParaRPr sz="1400">
              <a:latin typeface="Calibri"/>
              <a:cs typeface="Calibri"/>
            </a:endParaRPr>
          </a:p>
          <a:p>
            <a:pPr marL="90805">
              <a:lnSpc>
                <a:spcPct val="150000"/>
              </a:lnSpc>
            </a:pPr>
            <a:r>
              <a:rPr sz="1400" b="1" spc="-10" dirty="0">
                <a:latin typeface="Calibri"/>
                <a:cs typeface="Calibri"/>
              </a:rPr>
              <a:t>Level</a:t>
            </a:r>
            <a:r>
              <a:rPr sz="1400" b="1" spc="-15" dirty="0">
                <a:latin typeface="Calibri"/>
                <a:cs typeface="Calibri"/>
              </a:rPr>
              <a:t> </a:t>
            </a:r>
            <a:r>
              <a:rPr sz="1400" b="1" dirty="0">
                <a:latin typeface="Calibri"/>
                <a:cs typeface="Calibri"/>
              </a:rPr>
              <a:t>3 </a:t>
            </a:r>
            <a:r>
              <a:rPr sz="1400" b="1" spc="-10" dirty="0">
                <a:latin typeface="Calibri"/>
                <a:cs typeface="Calibri"/>
              </a:rPr>
              <a:t>Page</a:t>
            </a:r>
            <a:r>
              <a:rPr sz="1400" b="1" spc="-20" dirty="0">
                <a:latin typeface="Calibri"/>
                <a:cs typeface="Calibri"/>
              </a:rPr>
              <a:t> </a:t>
            </a:r>
            <a:r>
              <a:rPr sz="1400" b="1" spc="-25" dirty="0">
                <a:latin typeface="Calibri"/>
                <a:cs typeface="Calibri"/>
              </a:rPr>
              <a:t>Table</a:t>
            </a:r>
            <a:r>
              <a:rPr sz="1400" b="1" spc="-40" dirty="0">
                <a:latin typeface="Calibri"/>
                <a:cs typeface="Calibri"/>
              </a:rPr>
              <a:t> </a:t>
            </a:r>
            <a:r>
              <a:rPr sz="1400" b="1" dirty="0">
                <a:latin typeface="Calibri"/>
                <a:cs typeface="Calibri"/>
              </a:rPr>
              <a:t>= 15-6-5=</a:t>
            </a:r>
            <a:r>
              <a:rPr sz="1400" b="1" spc="-5" dirty="0">
                <a:latin typeface="Calibri"/>
                <a:cs typeface="Calibri"/>
              </a:rPr>
              <a:t> </a:t>
            </a:r>
            <a:r>
              <a:rPr sz="1400" b="1" dirty="0">
                <a:latin typeface="Calibri"/>
                <a:cs typeface="Calibri"/>
              </a:rPr>
              <a:t>4-bits</a:t>
            </a:r>
            <a:r>
              <a:rPr sz="1400" b="1" spc="-15" dirty="0">
                <a:latin typeface="Calibri"/>
                <a:cs typeface="Calibri"/>
              </a:rPr>
              <a:t> </a:t>
            </a:r>
            <a:r>
              <a:rPr sz="1400" b="1" spc="-5" dirty="0">
                <a:latin typeface="Calibri"/>
                <a:cs typeface="Calibri"/>
              </a:rPr>
              <a:t>=&gt;</a:t>
            </a:r>
            <a:r>
              <a:rPr sz="1400" b="1" spc="-15" dirty="0">
                <a:latin typeface="Calibri"/>
                <a:cs typeface="Calibri"/>
              </a:rPr>
              <a:t> </a:t>
            </a:r>
            <a:r>
              <a:rPr sz="1400" b="1" dirty="0">
                <a:latin typeface="Calibri"/>
                <a:cs typeface="Calibri"/>
              </a:rPr>
              <a:t>16</a:t>
            </a:r>
            <a:r>
              <a:rPr sz="1400" b="1" spc="-5" dirty="0">
                <a:latin typeface="Calibri"/>
                <a:cs typeface="Calibri"/>
              </a:rPr>
              <a:t> </a:t>
            </a:r>
            <a:r>
              <a:rPr sz="1400" b="1" spc="5" dirty="0">
                <a:latin typeface="Calibri"/>
                <a:cs typeface="Calibri"/>
              </a:rPr>
              <a:t>(2</a:t>
            </a:r>
            <a:r>
              <a:rPr sz="1350" b="1" spc="7" baseline="24691" dirty="0">
                <a:latin typeface="Calibri"/>
                <a:cs typeface="Calibri"/>
              </a:rPr>
              <a:t>4</a:t>
            </a:r>
            <a:r>
              <a:rPr sz="1400" b="1" spc="5" dirty="0">
                <a:latin typeface="Calibri"/>
                <a:cs typeface="Calibri"/>
              </a:rPr>
              <a:t>)</a:t>
            </a:r>
            <a:r>
              <a:rPr sz="1400" b="1" dirty="0">
                <a:latin typeface="Calibri"/>
                <a:cs typeface="Calibri"/>
              </a:rPr>
              <a:t> </a:t>
            </a:r>
            <a:r>
              <a:rPr sz="1400" b="1" spc="-5" dirty="0">
                <a:latin typeface="Calibri"/>
                <a:cs typeface="Calibri"/>
              </a:rPr>
              <a:t>entries</a:t>
            </a:r>
            <a:endParaRPr sz="1400">
              <a:latin typeface="Calibri"/>
              <a:cs typeface="Calibri"/>
            </a:endParaRPr>
          </a:p>
        </p:txBody>
      </p:sp>
      <p:graphicFrame>
        <p:nvGraphicFramePr>
          <p:cNvPr id="11" name="object 11"/>
          <p:cNvGraphicFramePr>
            <a:graphicFrameLocks noGrp="1"/>
          </p:cNvGraphicFramePr>
          <p:nvPr/>
        </p:nvGraphicFramePr>
        <p:xfrm>
          <a:off x="2729483" y="3805428"/>
          <a:ext cx="4426585" cy="609600"/>
        </p:xfrm>
        <a:graphic>
          <a:graphicData uri="http://schemas.openxmlformats.org/drawingml/2006/table">
            <a:tbl>
              <a:tblPr firstRow="1" bandRow="1">
                <a:tableStyleId>{2D5ABB26-0587-4C30-8999-92F81FD0307C}</a:tableStyleId>
              </a:tblPr>
              <a:tblGrid>
                <a:gridCol w="770890">
                  <a:extLst>
                    <a:ext uri="{9D8B030D-6E8A-4147-A177-3AD203B41FA5}">
                      <a16:colId xmlns:a16="http://schemas.microsoft.com/office/drawing/2014/main" val="20000"/>
                    </a:ext>
                  </a:extLst>
                </a:gridCol>
                <a:gridCol w="718820">
                  <a:extLst>
                    <a:ext uri="{9D8B030D-6E8A-4147-A177-3AD203B41FA5}">
                      <a16:colId xmlns:a16="http://schemas.microsoft.com/office/drawing/2014/main" val="20001"/>
                    </a:ext>
                  </a:extLst>
                </a:gridCol>
                <a:gridCol w="803910">
                  <a:extLst>
                    <a:ext uri="{9D8B030D-6E8A-4147-A177-3AD203B41FA5}">
                      <a16:colId xmlns:a16="http://schemas.microsoft.com/office/drawing/2014/main" val="20002"/>
                    </a:ext>
                  </a:extLst>
                </a:gridCol>
                <a:gridCol w="2132965">
                  <a:extLst>
                    <a:ext uri="{9D8B030D-6E8A-4147-A177-3AD203B41FA5}">
                      <a16:colId xmlns:a16="http://schemas.microsoft.com/office/drawing/2014/main" val="20003"/>
                    </a:ext>
                  </a:extLst>
                </a:gridCol>
              </a:tblGrid>
              <a:tr h="304800">
                <a:tc gridSpan="3">
                  <a:txBody>
                    <a:bodyPr/>
                    <a:lstStyle/>
                    <a:p>
                      <a:pPr marL="643890">
                        <a:lnSpc>
                          <a:spcPct val="100000"/>
                        </a:lnSpc>
                        <a:spcBef>
                          <a:spcPts val="320"/>
                        </a:spcBef>
                      </a:pPr>
                      <a:r>
                        <a:rPr sz="1400" dirty="0">
                          <a:latin typeface="Arial"/>
                          <a:cs typeface="Arial"/>
                        </a:rPr>
                        <a:t>VPN=15-bits</a:t>
                      </a:r>
                      <a:endParaRPr sz="1400">
                        <a:latin typeface="Arial"/>
                        <a:cs typeface="Arial"/>
                      </a:endParaRPr>
                    </a:p>
                  </a:txBody>
                  <a:tcPr marL="0" marR="0" marT="406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9D9D9"/>
                    </a:solidFill>
                  </a:tcPr>
                </a:tc>
                <a:tc hMerge="1">
                  <a:txBody>
                    <a:bodyPr/>
                    <a:lstStyle/>
                    <a:p>
                      <a:endParaRPr/>
                    </a:p>
                  </a:txBody>
                  <a:tcPr marL="0" marR="0" marT="0" marB="0"/>
                </a:tc>
                <a:tc hMerge="1">
                  <a:txBody>
                    <a:bodyPr/>
                    <a:lstStyle/>
                    <a:p>
                      <a:endParaRPr/>
                    </a:p>
                  </a:txBody>
                  <a:tcPr marL="0" marR="0" marT="0" marB="0"/>
                </a:tc>
                <a:tc>
                  <a:txBody>
                    <a:bodyPr/>
                    <a:lstStyle/>
                    <a:p>
                      <a:pPr marL="511809">
                        <a:lnSpc>
                          <a:spcPct val="100000"/>
                        </a:lnSpc>
                        <a:spcBef>
                          <a:spcPts val="320"/>
                        </a:spcBef>
                      </a:pPr>
                      <a:r>
                        <a:rPr sz="1400" spc="-5" dirty="0">
                          <a:latin typeface="Arial"/>
                          <a:cs typeface="Arial"/>
                        </a:rPr>
                        <a:t>Offset=17-bits</a:t>
                      </a:r>
                      <a:endParaRPr sz="1400">
                        <a:latin typeface="Arial"/>
                        <a:cs typeface="Arial"/>
                      </a:endParaRPr>
                    </a:p>
                  </a:txBody>
                  <a:tcPr marL="0" marR="0" marT="406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DDDDD"/>
                    </a:solidFill>
                  </a:tcPr>
                </a:tc>
                <a:extLst>
                  <a:ext uri="{0D108BD9-81ED-4DB2-BD59-A6C34878D82A}">
                    <a16:rowId xmlns:a16="http://schemas.microsoft.com/office/drawing/2014/main" val="10000"/>
                  </a:ext>
                </a:extLst>
              </a:tr>
              <a:tr h="304800">
                <a:tc>
                  <a:txBody>
                    <a:bodyPr/>
                    <a:lstStyle/>
                    <a:p>
                      <a:pPr marL="169545">
                        <a:lnSpc>
                          <a:spcPct val="100000"/>
                        </a:lnSpc>
                        <a:spcBef>
                          <a:spcPts val="545"/>
                        </a:spcBef>
                      </a:pPr>
                      <a:r>
                        <a:rPr sz="1050" spc="-5" dirty="0">
                          <a:latin typeface="Arial"/>
                          <a:cs typeface="Arial"/>
                        </a:rPr>
                        <a:t>Level</a:t>
                      </a:r>
                      <a:r>
                        <a:rPr sz="1050" spc="-35" dirty="0">
                          <a:latin typeface="Arial"/>
                          <a:cs typeface="Arial"/>
                        </a:rPr>
                        <a:t> </a:t>
                      </a:r>
                      <a:r>
                        <a:rPr sz="1050" dirty="0">
                          <a:latin typeface="Arial"/>
                          <a:cs typeface="Arial"/>
                        </a:rPr>
                        <a:t>1</a:t>
                      </a:r>
                      <a:endParaRPr sz="1050">
                        <a:latin typeface="Arial"/>
                        <a:cs typeface="Arial"/>
                      </a:endParaRPr>
                    </a:p>
                  </a:txBody>
                  <a:tcPr marL="0" marR="0" marT="6921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CC"/>
                    </a:solidFill>
                  </a:tcPr>
                </a:tc>
                <a:tc>
                  <a:txBody>
                    <a:bodyPr/>
                    <a:lstStyle/>
                    <a:p>
                      <a:pPr marL="144145">
                        <a:lnSpc>
                          <a:spcPct val="100000"/>
                        </a:lnSpc>
                        <a:spcBef>
                          <a:spcPts val="545"/>
                        </a:spcBef>
                      </a:pPr>
                      <a:r>
                        <a:rPr sz="1050" spc="-5" dirty="0">
                          <a:latin typeface="Arial"/>
                          <a:cs typeface="Arial"/>
                        </a:rPr>
                        <a:t>Level</a:t>
                      </a:r>
                      <a:r>
                        <a:rPr sz="1050" spc="-35" dirty="0">
                          <a:latin typeface="Arial"/>
                          <a:cs typeface="Arial"/>
                        </a:rPr>
                        <a:t> </a:t>
                      </a:r>
                      <a:r>
                        <a:rPr sz="1050" dirty="0">
                          <a:latin typeface="Arial"/>
                          <a:cs typeface="Arial"/>
                        </a:rPr>
                        <a:t>2</a:t>
                      </a:r>
                      <a:endParaRPr sz="1050">
                        <a:latin typeface="Arial"/>
                        <a:cs typeface="Arial"/>
                      </a:endParaRPr>
                    </a:p>
                  </a:txBody>
                  <a:tcPr marL="0" marR="0" marT="6921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CC"/>
                    </a:solidFill>
                  </a:tcPr>
                </a:tc>
                <a:tc>
                  <a:txBody>
                    <a:bodyPr/>
                    <a:lstStyle/>
                    <a:p>
                      <a:pPr marL="186690">
                        <a:lnSpc>
                          <a:spcPct val="100000"/>
                        </a:lnSpc>
                        <a:spcBef>
                          <a:spcPts val="545"/>
                        </a:spcBef>
                      </a:pPr>
                      <a:r>
                        <a:rPr sz="1050" spc="-5" dirty="0">
                          <a:latin typeface="Arial"/>
                          <a:cs typeface="Arial"/>
                        </a:rPr>
                        <a:t>Level</a:t>
                      </a:r>
                      <a:r>
                        <a:rPr sz="1050" spc="-35" dirty="0">
                          <a:latin typeface="Arial"/>
                          <a:cs typeface="Arial"/>
                        </a:rPr>
                        <a:t> </a:t>
                      </a:r>
                      <a:r>
                        <a:rPr sz="1050" dirty="0">
                          <a:latin typeface="Arial"/>
                          <a:cs typeface="Arial"/>
                        </a:rPr>
                        <a:t>3</a:t>
                      </a:r>
                      <a:endParaRPr sz="1050">
                        <a:latin typeface="Arial"/>
                        <a:cs typeface="Arial"/>
                      </a:endParaRPr>
                    </a:p>
                  </a:txBody>
                  <a:tcPr marL="0" marR="0" marT="6921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CC"/>
                    </a:solidFill>
                  </a:tcPr>
                </a:tc>
                <a:tc>
                  <a:txBody>
                    <a:bodyPr/>
                    <a:lstStyle/>
                    <a:p>
                      <a:pPr>
                        <a:lnSpc>
                          <a:spcPct val="100000"/>
                        </a:lnSpc>
                      </a:pPr>
                      <a:endParaRPr sz="1700">
                        <a:latin typeface="Times New Roman"/>
                        <a:cs typeface="Times New Roman"/>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1"/>
                  </a:ext>
                </a:extLst>
              </a:tr>
            </a:tbl>
          </a:graphicData>
        </a:graphic>
      </p:graphicFrame>
      <p:sp>
        <p:nvSpPr>
          <p:cNvPr id="12" name="object 12"/>
          <p:cNvSpPr txBox="1"/>
          <p:nvPr/>
        </p:nvSpPr>
        <p:spPr>
          <a:xfrm>
            <a:off x="4575809" y="4433696"/>
            <a:ext cx="10350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Arial"/>
                <a:cs typeface="Arial"/>
              </a:rPr>
              <a:t>4</a:t>
            </a:r>
            <a:endParaRPr sz="1100">
              <a:latin typeface="Arial"/>
              <a:cs typeface="Arial"/>
            </a:endParaRPr>
          </a:p>
        </p:txBody>
      </p:sp>
      <p:sp>
        <p:nvSpPr>
          <p:cNvPr id="13" name="object 13"/>
          <p:cNvSpPr txBox="1"/>
          <p:nvPr/>
        </p:nvSpPr>
        <p:spPr>
          <a:xfrm>
            <a:off x="3809238" y="4424298"/>
            <a:ext cx="10350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Arial"/>
                <a:cs typeface="Arial"/>
              </a:rPr>
              <a:t>5</a:t>
            </a:r>
            <a:endParaRPr sz="1100">
              <a:latin typeface="Arial"/>
              <a:cs typeface="Arial"/>
            </a:endParaRPr>
          </a:p>
        </p:txBody>
      </p:sp>
      <p:sp>
        <p:nvSpPr>
          <p:cNvPr id="14" name="object 14"/>
          <p:cNvSpPr txBox="1"/>
          <p:nvPr/>
        </p:nvSpPr>
        <p:spPr>
          <a:xfrm>
            <a:off x="3073145" y="4429125"/>
            <a:ext cx="10350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Arial"/>
                <a:cs typeface="Arial"/>
              </a:rPr>
              <a:t>6</a:t>
            </a:r>
            <a:endParaRPr sz="1100">
              <a:latin typeface="Arial"/>
              <a:cs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259632" y="500208"/>
            <a:ext cx="4288536" cy="443070"/>
          </a:xfrm>
          <a:prstGeom prst="rect">
            <a:avLst/>
          </a:prstGeom>
        </p:spPr>
        <p:txBody>
          <a:bodyPr vert="horz" wrap="square" lIns="0" tIns="12065" rIns="0" bIns="0" rtlCol="0">
            <a:spAutoFit/>
          </a:bodyPr>
          <a:lstStyle/>
          <a:p>
            <a:pPr marL="12700">
              <a:lnSpc>
                <a:spcPct val="100000"/>
              </a:lnSpc>
              <a:spcBef>
                <a:spcPts val="105"/>
              </a:spcBef>
            </a:pPr>
            <a:r>
              <a:rPr lang="zh-CN" altLang="en-US" sz="2800" b="1" u="none" dirty="0">
                <a:solidFill>
                  <a:srgbClr val="C00000"/>
                </a:solidFill>
                <a:latin typeface="微软雅黑" panose="020B0503020204020204" pitchFamily="34" charset="-122"/>
                <a:ea typeface="微软雅黑" panose="020B0503020204020204" pitchFamily="34" charset="-122"/>
                <a:cs typeface="+mn-cs"/>
              </a:rPr>
              <a:t>数据缓存设计</a:t>
            </a:r>
            <a:endParaRPr sz="2800" b="1" u="none" dirty="0">
              <a:solidFill>
                <a:srgbClr val="C00000"/>
              </a:solidFill>
              <a:latin typeface="微软雅黑" panose="020B0503020204020204" pitchFamily="34" charset="-122"/>
              <a:ea typeface="微软雅黑" panose="020B0503020204020204" pitchFamily="34" charset="-122"/>
              <a:cs typeface="+mn-cs"/>
            </a:endParaRPr>
          </a:p>
        </p:txBody>
      </p:sp>
      <p:sp>
        <p:nvSpPr>
          <p:cNvPr id="6" name="object 6"/>
          <p:cNvSpPr txBox="1"/>
          <p:nvPr/>
        </p:nvSpPr>
        <p:spPr>
          <a:xfrm>
            <a:off x="611560" y="1280968"/>
            <a:ext cx="7522845" cy="1904176"/>
          </a:xfrm>
          <a:prstGeom prst="rect">
            <a:avLst/>
          </a:prstGeom>
        </p:spPr>
        <p:txBody>
          <a:bodyPr vert="horz" wrap="square" lIns="0" tIns="90170" rIns="0" bIns="0" rtlCol="0">
            <a:spAutoFit/>
          </a:bodyPr>
          <a:lstStyle/>
          <a:p>
            <a:pPr marL="756285" lvl="1" indent="-287020">
              <a:lnSpc>
                <a:spcPct val="150000"/>
              </a:lnSpc>
              <a:spcBef>
                <a:spcPts val="509"/>
              </a:spcBef>
              <a:buFont typeface="Arial"/>
              <a:buChar char="–"/>
              <a:tabLst>
                <a:tab pos="756285" algn="l"/>
                <a:tab pos="756920" algn="l"/>
              </a:tabLst>
            </a:pPr>
            <a:r>
              <a:rPr lang="zh-CN" altLang="en-US" sz="2000" dirty="0">
                <a:latin typeface="微软雅黑" panose="020B0503020204020204" pitchFamily="34" charset="-122"/>
                <a:ea typeface="微软雅黑" panose="020B0503020204020204" pitchFamily="34" charset="-122"/>
                <a:cs typeface="Calibri"/>
              </a:rPr>
              <a:t>缓存组织</a:t>
            </a:r>
            <a:endParaRPr sz="2000" dirty="0">
              <a:latin typeface="微软雅黑" panose="020B0503020204020204" pitchFamily="34" charset="-122"/>
              <a:ea typeface="微软雅黑" panose="020B0503020204020204" pitchFamily="34" charset="-122"/>
              <a:cs typeface="Calibri"/>
            </a:endParaRPr>
          </a:p>
          <a:p>
            <a:pPr marL="1155700" lvl="2" indent="-229235">
              <a:lnSpc>
                <a:spcPct val="150000"/>
              </a:lnSpc>
              <a:spcBef>
                <a:spcPts val="440"/>
              </a:spcBef>
              <a:buFont typeface="Arial"/>
              <a:buChar char="•"/>
              <a:tabLst>
                <a:tab pos="1155700" algn="l"/>
                <a:tab pos="1156335" algn="l"/>
              </a:tabLst>
            </a:pPr>
            <a:r>
              <a:rPr spc="-5" dirty="0">
                <a:latin typeface="微软雅黑" panose="020B0503020204020204" pitchFamily="34" charset="-122"/>
                <a:ea typeface="微软雅黑" panose="020B0503020204020204" pitchFamily="34" charset="-122"/>
                <a:cs typeface="Calibri"/>
              </a:rPr>
              <a:t>Cache</a:t>
            </a:r>
            <a:r>
              <a:rPr spc="-15" dirty="0">
                <a:latin typeface="微软雅黑" panose="020B0503020204020204" pitchFamily="34" charset="-122"/>
                <a:ea typeface="微软雅黑" panose="020B0503020204020204" pitchFamily="34" charset="-122"/>
                <a:cs typeface="Calibri"/>
              </a:rPr>
              <a:t> Size:</a:t>
            </a:r>
            <a:r>
              <a:rPr spc="-10" dirty="0">
                <a:latin typeface="微软雅黑" panose="020B0503020204020204" pitchFamily="34" charset="-122"/>
                <a:ea typeface="微软雅黑" panose="020B0503020204020204" pitchFamily="34" charset="-122"/>
                <a:cs typeface="Calibri"/>
              </a:rPr>
              <a:t> </a:t>
            </a:r>
            <a:r>
              <a:rPr dirty="0">
                <a:latin typeface="微软雅黑" panose="020B0503020204020204" pitchFamily="34" charset="-122"/>
                <a:ea typeface="微软雅黑" panose="020B0503020204020204" pitchFamily="34" charset="-122"/>
                <a:cs typeface="Calibri"/>
              </a:rPr>
              <a:t>512KB</a:t>
            </a:r>
          </a:p>
          <a:p>
            <a:pPr marL="1155700" lvl="2" indent="-229235">
              <a:lnSpc>
                <a:spcPct val="150000"/>
              </a:lnSpc>
              <a:spcBef>
                <a:spcPts val="430"/>
              </a:spcBef>
              <a:buFont typeface="Arial"/>
              <a:buChar char="•"/>
              <a:tabLst>
                <a:tab pos="1155700" algn="l"/>
                <a:tab pos="1156335" algn="l"/>
              </a:tabLst>
            </a:pPr>
            <a:r>
              <a:rPr spc="-15" dirty="0">
                <a:latin typeface="微软雅黑" panose="020B0503020204020204" pitchFamily="34" charset="-122"/>
                <a:ea typeface="微软雅黑" panose="020B0503020204020204" pitchFamily="34" charset="-122"/>
                <a:cs typeface="Calibri"/>
              </a:rPr>
              <a:t>8-way</a:t>
            </a:r>
            <a:r>
              <a:rPr spc="-20" dirty="0">
                <a:latin typeface="微软雅黑" panose="020B0503020204020204" pitchFamily="34" charset="-122"/>
                <a:ea typeface="微软雅黑" panose="020B0503020204020204" pitchFamily="34" charset="-122"/>
                <a:cs typeface="Calibri"/>
              </a:rPr>
              <a:t> </a:t>
            </a:r>
            <a:r>
              <a:rPr spc="-5" dirty="0">
                <a:latin typeface="微软雅黑" panose="020B0503020204020204" pitchFamily="34" charset="-122"/>
                <a:ea typeface="微软雅黑" panose="020B0503020204020204" pitchFamily="34" charset="-122"/>
                <a:cs typeface="Calibri"/>
              </a:rPr>
              <a:t>set</a:t>
            </a:r>
            <a:r>
              <a:rPr spc="-35" dirty="0">
                <a:latin typeface="微软雅黑" panose="020B0503020204020204" pitchFamily="34" charset="-122"/>
                <a:ea typeface="微软雅黑" panose="020B0503020204020204" pitchFamily="34" charset="-122"/>
                <a:cs typeface="Calibri"/>
              </a:rPr>
              <a:t> </a:t>
            </a:r>
            <a:r>
              <a:rPr spc="-5" dirty="0">
                <a:latin typeface="微软雅黑" panose="020B0503020204020204" pitchFamily="34" charset="-122"/>
                <a:ea typeface="微软雅黑" panose="020B0503020204020204" pitchFamily="34" charset="-122"/>
                <a:cs typeface="Calibri"/>
              </a:rPr>
              <a:t>associative</a:t>
            </a:r>
            <a:endParaRPr dirty="0">
              <a:latin typeface="微软雅黑" panose="020B0503020204020204" pitchFamily="34" charset="-122"/>
              <a:ea typeface="微软雅黑" panose="020B0503020204020204" pitchFamily="34" charset="-122"/>
              <a:cs typeface="Calibri"/>
            </a:endParaRPr>
          </a:p>
          <a:p>
            <a:pPr marL="1155700" lvl="2" indent="-229235">
              <a:lnSpc>
                <a:spcPct val="150000"/>
              </a:lnSpc>
              <a:spcBef>
                <a:spcPts val="434"/>
              </a:spcBef>
              <a:buFont typeface="Arial"/>
              <a:buChar char="•"/>
              <a:tabLst>
                <a:tab pos="1155700" algn="l"/>
                <a:tab pos="1156335" algn="l"/>
              </a:tabLst>
            </a:pPr>
            <a:r>
              <a:rPr spc="-5" dirty="0">
                <a:latin typeface="微软雅黑" panose="020B0503020204020204" pitchFamily="34" charset="-122"/>
                <a:ea typeface="微软雅黑" panose="020B0503020204020204" pitchFamily="34" charset="-122"/>
                <a:cs typeface="Calibri"/>
              </a:rPr>
              <a:t>Block</a:t>
            </a:r>
            <a:r>
              <a:rPr dirty="0">
                <a:latin typeface="微软雅黑" panose="020B0503020204020204" pitchFamily="34" charset="-122"/>
                <a:ea typeface="微软雅黑" panose="020B0503020204020204" pitchFamily="34" charset="-122"/>
                <a:cs typeface="Calibri"/>
              </a:rPr>
              <a:t> </a:t>
            </a:r>
            <a:r>
              <a:rPr spc="-15" dirty="0">
                <a:latin typeface="微软雅黑" panose="020B0503020204020204" pitchFamily="34" charset="-122"/>
                <a:ea typeface="微软雅黑" panose="020B0503020204020204" pitchFamily="34" charset="-122"/>
                <a:cs typeface="Calibri"/>
              </a:rPr>
              <a:t>size:</a:t>
            </a:r>
            <a:r>
              <a:rPr spc="10" dirty="0">
                <a:latin typeface="微软雅黑" panose="020B0503020204020204" pitchFamily="34" charset="-122"/>
                <a:ea typeface="微软雅黑" panose="020B0503020204020204" pitchFamily="34" charset="-122"/>
                <a:cs typeface="Calibri"/>
              </a:rPr>
              <a:t> </a:t>
            </a:r>
            <a:r>
              <a:rPr dirty="0">
                <a:latin typeface="微软雅黑" panose="020B0503020204020204" pitchFamily="34" charset="-122"/>
                <a:ea typeface="微软雅黑" panose="020B0503020204020204" pitchFamily="34" charset="-122"/>
                <a:cs typeface="Calibri"/>
              </a:rPr>
              <a:t>2</a:t>
            </a:r>
            <a:r>
              <a:rPr spc="15" dirty="0">
                <a:latin typeface="微软雅黑" panose="020B0503020204020204" pitchFamily="34" charset="-122"/>
                <a:ea typeface="微软雅黑" panose="020B0503020204020204" pitchFamily="34" charset="-122"/>
                <a:cs typeface="Calibri"/>
              </a:rPr>
              <a:t> </a:t>
            </a:r>
            <a:r>
              <a:rPr spc="-15" dirty="0">
                <a:latin typeface="微软雅黑" panose="020B0503020204020204" pitchFamily="34" charset="-122"/>
                <a:ea typeface="微软雅黑" panose="020B0503020204020204" pitchFamily="34" charset="-122"/>
                <a:cs typeface="Calibri"/>
              </a:rPr>
              <a:t>words</a:t>
            </a:r>
            <a:r>
              <a:rPr dirty="0">
                <a:latin typeface="微软雅黑" panose="020B0503020204020204" pitchFamily="34" charset="-122"/>
                <a:ea typeface="微软雅黑" panose="020B0503020204020204" pitchFamily="34" charset="-122"/>
                <a:cs typeface="Calibri"/>
              </a:rPr>
              <a:t> </a:t>
            </a:r>
            <a:r>
              <a:rPr spc="-25" dirty="0">
                <a:latin typeface="微软雅黑" panose="020B0503020204020204" pitchFamily="34" charset="-122"/>
                <a:ea typeface="微软雅黑" panose="020B0503020204020204" pitchFamily="34" charset="-122"/>
                <a:cs typeface="Calibri"/>
              </a:rPr>
              <a:t>[Word</a:t>
            </a:r>
            <a:r>
              <a:rPr spc="45" dirty="0">
                <a:latin typeface="微软雅黑" panose="020B0503020204020204" pitchFamily="34" charset="-122"/>
                <a:ea typeface="微软雅黑" panose="020B0503020204020204" pitchFamily="34" charset="-122"/>
                <a:cs typeface="Calibri"/>
              </a:rPr>
              <a:t> </a:t>
            </a:r>
            <a:r>
              <a:rPr dirty="0">
                <a:latin typeface="微软雅黑" panose="020B0503020204020204" pitchFamily="34" charset="-122"/>
                <a:ea typeface="微软雅黑" panose="020B0503020204020204" pitchFamily="34" charset="-122"/>
                <a:cs typeface="Calibri"/>
              </a:rPr>
              <a:t>=</a:t>
            </a:r>
            <a:r>
              <a:rPr spc="5" dirty="0">
                <a:latin typeface="微软雅黑" panose="020B0503020204020204" pitchFamily="34" charset="-122"/>
                <a:ea typeface="微软雅黑" panose="020B0503020204020204" pitchFamily="34" charset="-122"/>
                <a:cs typeface="Calibri"/>
              </a:rPr>
              <a:t> </a:t>
            </a:r>
            <a:r>
              <a:rPr spc="-5" dirty="0">
                <a:latin typeface="微软雅黑" panose="020B0503020204020204" pitchFamily="34" charset="-122"/>
                <a:ea typeface="微软雅黑" panose="020B0503020204020204" pitchFamily="34" charset="-122"/>
                <a:cs typeface="Calibri"/>
              </a:rPr>
              <a:t>64-bits</a:t>
            </a:r>
            <a:r>
              <a:rPr dirty="0">
                <a:latin typeface="微软雅黑" panose="020B0503020204020204" pitchFamily="34" charset="-122"/>
                <a:ea typeface="微软雅黑" panose="020B0503020204020204" pitchFamily="34" charset="-122"/>
                <a:cs typeface="Calibri"/>
              </a:rPr>
              <a:t> =</a:t>
            </a:r>
            <a:r>
              <a:rPr spc="5" dirty="0">
                <a:latin typeface="微软雅黑" panose="020B0503020204020204" pitchFamily="34" charset="-122"/>
                <a:ea typeface="微软雅黑" panose="020B0503020204020204" pitchFamily="34" charset="-122"/>
                <a:cs typeface="Calibri"/>
              </a:rPr>
              <a:t> </a:t>
            </a:r>
            <a:r>
              <a:rPr dirty="0">
                <a:latin typeface="微软雅黑" panose="020B0503020204020204" pitchFamily="34" charset="-122"/>
                <a:ea typeface="微软雅黑" panose="020B0503020204020204" pitchFamily="34" charset="-122"/>
                <a:cs typeface="Calibri"/>
              </a:rPr>
              <a:t>8</a:t>
            </a:r>
            <a:r>
              <a:rPr spc="15" dirty="0">
                <a:latin typeface="微软雅黑" panose="020B0503020204020204" pitchFamily="34" charset="-122"/>
                <a:ea typeface="微软雅黑" panose="020B0503020204020204" pitchFamily="34" charset="-122"/>
                <a:cs typeface="Calibri"/>
              </a:rPr>
              <a:t> </a:t>
            </a:r>
            <a:r>
              <a:rPr spc="-10" dirty="0">
                <a:latin typeface="微软雅黑" panose="020B0503020204020204" pitchFamily="34" charset="-122"/>
                <a:ea typeface="微软雅黑" panose="020B0503020204020204" pitchFamily="34" charset="-122"/>
                <a:cs typeface="Calibri"/>
              </a:rPr>
              <a:t>bytes]</a:t>
            </a:r>
            <a:endParaRPr dirty="0">
              <a:latin typeface="微软雅黑" panose="020B0503020204020204" pitchFamily="34" charset="-122"/>
              <a:ea typeface="微软雅黑" panose="020B0503020204020204" pitchFamily="34" charset="-122"/>
              <a:cs typeface="Calibri"/>
            </a:endParaRPr>
          </a:p>
        </p:txBody>
      </p:sp>
      <p:grpSp>
        <p:nvGrpSpPr>
          <p:cNvPr id="7" name="object 7"/>
          <p:cNvGrpSpPr/>
          <p:nvPr/>
        </p:nvGrpSpPr>
        <p:grpSpPr>
          <a:xfrm>
            <a:off x="2151888" y="4768581"/>
            <a:ext cx="4907915" cy="1853564"/>
            <a:chOff x="2151888" y="4768581"/>
            <a:chExt cx="4907915" cy="1853564"/>
          </a:xfrm>
        </p:grpSpPr>
        <p:pic>
          <p:nvPicPr>
            <p:cNvPr id="8" name="object 8"/>
            <p:cNvPicPr/>
            <p:nvPr/>
          </p:nvPicPr>
          <p:blipFill>
            <a:blip r:embed="rId2" cstate="print"/>
            <a:stretch>
              <a:fillRect/>
            </a:stretch>
          </p:blipFill>
          <p:spPr>
            <a:xfrm>
              <a:off x="2157967" y="4768581"/>
              <a:ext cx="4901217" cy="1853213"/>
            </a:xfrm>
            <a:prstGeom prst="rect">
              <a:avLst/>
            </a:prstGeom>
          </p:spPr>
        </p:pic>
        <p:pic>
          <p:nvPicPr>
            <p:cNvPr id="9" name="object 9"/>
            <p:cNvPicPr/>
            <p:nvPr/>
          </p:nvPicPr>
          <p:blipFill>
            <a:blip r:embed="rId3" cstate="print"/>
            <a:stretch>
              <a:fillRect/>
            </a:stretch>
          </p:blipFill>
          <p:spPr>
            <a:xfrm>
              <a:off x="2151888" y="4770119"/>
              <a:ext cx="4285488" cy="1520952"/>
            </a:xfrm>
            <a:prstGeom prst="rect">
              <a:avLst/>
            </a:prstGeom>
          </p:spPr>
        </p:pic>
      </p:grpSp>
      <p:sp>
        <p:nvSpPr>
          <p:cNvPr id="10" name="object 10"/>
          <p:cNvSpPr txBox="1"/>
          <p:nvPr/>
        </p:nvSpPr>
        <p:spPr>
          <a:xfrm>
            <a:off x="2210561" y="4801361"/>
            <a:ext cx="4800600" cy="1940211"/>
          </a:xfrm>
          <a:prstGeom prst="rect">
            <a:avLst/>
          </a:prstGeom>
          <a:solidFill>
            <a:srgbClr val="FFFFCC"/>
          </a:solidFill>
          <a:ln w="38100">
            <a:solidFill>
              <a:srgbClr val="990000"/>
            </a:solidFill>
          </a:ln>
        </p:spPr>
        <p:txBody>
          <a:bodyPr vert="horz" wrap="square" lIns="0" tIns="34290" rIns="0" bIns="0" rtlCol="0">
            <a:spAutoFit/>
          </a:bodyPr>
          <a:lstStyle/>
          <a:p>
            <a:pPr marL="90805" marR="1960245">
              <a:lnSpc>
                <a:spcPct val="150000"/>
              </a:lnSpc>
              <a:spcBef>
                <a:spcPts val="270"/>
              </a:spcBef>
            </a:pPr>
            <a:r>
              <a:rPr sz="1400" b="1" dirty="0">
                <a:latin typeface="Calibri"/>
                <a:cs typeface="Calibri"/>
              </a:rPr>
              <a:t>64-bit </a:t>
            </a:r>
            <a:r>
              <a:rPr sz="1400" b="1" spc="-5" dirty="0">
                <a:latin typeface="Calibri"/>
                <a:cs typeface="Calibri"/>
              </a:rPr>
              <a:t>data </a:t>
            </a:r>
            <a:r>
              <a:rPr sz="1400" b="1" dirty="0">
                <a:latin typeface="Calibri"/>
                <a:cs typeface="Calibri"/>
              </a:rPr>
              <a:t>= 8 </a:t>
            </a:r>
            <a:r>
              <a:rPr sz="1400" b="1" spc="5" dirty="0">
                <a:latin typeface="Calibri"/>
                <a:cs typeface="Calibri"/>
              </a:rPr>
              <a:t>(2</a:t>
            </a:r>
            <a:r>
              <a:rPr sz="1350" b="1" spc="7" baseline="24691" dirty="0">
                <a:latin typeface="Calibri"/>
                <a:cs typeface="Calibri"/>
              </a:rPr>
              <a:t>3</a:t>
            </a:r>
            <a:r>
              <a:rPr sz="1400" b="1" spc="5" dirty="0">
                <a:latin typeface="Calibri"/>
                <a:cs typeface="Calibri"/>
              </a:rPr>
              <a:t>) </a:t>
            </a:r>
            <a:r>
              <a:rPr sz="1400" b="1" spc="-5" dirty="0">
                <a:latin typeface="Calibri"/>
                <a:cs typeface="Calibri"/>
              </a:rPr>
              <a:t>bytes </a:t>
            </a:r>
            <a:r>
              <a:rPr sz="1400" b="1" dirty="0">
                <a:latin typeface="Calibri"/>
                <a:cs typeface="Calibri"/>
              </a:rPr>
              <a:t>per </a:t>
            </a:r>
            <a:r>
              <a:rPr sz="1400" b="1" spc="-5" dirty="0">
                <a:latin typeface="Calibri"/>
                <a:cs typeface="Calibri"/>
              </a:rPr>
              <a:t>word </a:t>
            </a:r>
            <a:r>
              <a:rPr sz="1400" b="1" dirty="0">
                <a:latin typeface="Calibri"/>
                <a:cs typeface="Calibri"/>
              </a:rPr>
              <a:t> Block</a:t>
            </a:r>
            <a:r>
              <a:rPr sz="1400" b="1" spc="-20" dirty="0">
                <a:latin typeface="Calibri"/>
                <a:cs typeface="Calibri"/>
              </a:rPr>
              <a:t> </a:t>
            </a:r>
            <a:r>
              <a:rPr sz="1400" b="1" spc="-5" dirty="0">
                <a:latin typeface="Calibri"/>
                <a:cs typeface="Calibri"/>
              </a:rPr>
              <a:t>Size</a:t>
            </a:r>
            <a:r>
              <a:rPr sz="1400" b="1" spc="-25" dirty="0">
                <a:latin typeface="Calibri"/>
                <a:cs typeface="Calibri"/>
              </a:rPr>
              <a:t> </a:t>
            </a:r>
            <a:r>
              <a:rPr sz="1400" b="1" dirty="0">
                <a:latin typeface="Calibri"/>
                <a:cs typeface="Calibri"/>
              </a:rPr>
              <a:t>=</a:t>
            </a:r>
            <a:r>
              <a:rPr sz="1400" b="1" spc="-15" dirty="0">
                <a:latin typeface="Calibri"/>
                <a:cs typeface="Calibri"/>
              </a:rPr>
              <a:t> </a:t>
            </a:r>
            <a:r>
              <a:rPr sz="1400" b="1" dirty="0">
                <a:latin typeface="Calibri"/>
                <a:cs typeface="Calibri"/>
              </a:rPr>
              <a:t>2</a:t>
            </a:r>
            <a:r>
              <a:rPr sz="1400" b="1" spc="-5" dirty="0">
                <a:latin typeface="Calibri"/>
                <a:cs typeface="Calibri"/>
              </a:rPr>
              <a:t> </a:t>
            </a:r>
            <a:r>
              <a:rPr sz="1400" b="1" spc="5" dirty="0">
                <a:latin typeface="Calibri"/>
                <a:cs typeface="Calibri"/>
              </a:rPr>
              <a:t>(2</a:t>
            </a:r>
            <a:r>
              <a:rPr sz="1350" b="1" spc="7" baseline="24691" dirty="0">
                <a:latin typeface="Calibri"/>
                <a:cs typeface="Calibri"/>
              </a:rPr>
              <a:t>1</a:t>
            </a:r>
            <a:r>
              <a:rPr sz="1400" b="1" spc="5" dirty="0">
                <a:latin typeface="Calibri"/>
                <a:cs typeface="Calibri"/>
              </a:rPr>
              <a:t>)</a:t>
            </a:r>
            <a:r>
              <a:rPr sz="1400" b="1" spc="-5" dirty="0">
                <a:latin typeface="Calibri"/>
                <a:cs typeface="Calibri"/>
              </a:rPr>
              <a:t> words</a:t>
            </a:r>
            <a:r>
              <a:rPr sz="1400" b="1" spc="265" dirty="0">
                <a:latin typeface="Calibri"/>
                <a:cs typeface="Calibri"/>
              </a:rPr>
              <a:t> </a:t>
            </a:r>
            <a:r>
              <a:rPr sz="1400" b="1" dirty="0">
                <a:latin typeface="Calibri"/>
                <a:cs typeface="Calibri"/>
              </a:rPr>
              <a:t>=</a:t>
            </a:r>
            <a:r>
              <a:rPr sz="1400" b="1" spc="-5" dirty="0">
                <a:latin typeface="Calibri"/>
                <a:cs typeface="Calibri"/>
              </a:rPr>
              <a:t> </a:t>
            </a:r>
            <a:r>
              <a:rPr sz="1400" b="1" dirty="0">
                <a:latin typeface="Calibri"/>
                <a:cs typeface="Calibri"/>
              </a:rPr>
              <a:t>1</a:t>
            </a:r>
            <a:r>
              <a:rPr sz="1400" b="1" spc="-10" dirty="0">
                <a:latin typeface="Calibri"/>
                <a:cs typeface="Calibri"/>
              </a:rPr>
              <a:t> </a:t>
            </a:r>
            <a:r>
              <a:rPr sz="1400" b="1" spc="-5" dirty="0">
                <a:latin typeface="Calibri"/>
                <a:cs typeface="Calibri"/>
              </a:rPr>
              <a:t>word</a:t>
            </a:r>
            <a:r>
              <a:rPr sz="1400" b="1" spc="-30" dirty="0">
                <a:latin typeface="Calibri"/>
                <a:cs typeface="Calibri"/>
              </a:rPr>
              <a:t> </a:t>
            </a:r>
            <a:r>
              <a:rPr sz="1400" b="1" dirty="0">
                <a:latin typeface="Calibri"/>
                <a:cs typeface="Calibri"/>
              </a:rPr>
              <a:t>bit</a:t>
            </a:r>
            <a:endParaRPr sz="1400">
              <a:latin typeface="Calibri"/>
              <a:cs typeface="Calibri"/>
            </a:endParaRPr>
          </a:p>
          <a:p>
            <a:pPr marL="90805">
              <a:lnSpc>
                <a:spcPct val="150000"/>
              </a:lnSpc>
            </a:pPr>
            <a:r>
              <a:rPr sz="1400" b="1" dirty="0">
                <a:latin typeface="Calibri"/>
                <a:cs typeface="Calibri"/>
              </a:rPr>
              <a:t>#</a:t>
            </a:r>
            <a:r>
              <a:rPr sz="1400" b="1" spc="-15" dirty="0">
                <a:latin typeface="Calibri"/>
                <a:cs typeface="Calibri"/>
              </a:rPr>
              <a:t> </a:t>
            </a:r>
            <a:r>
              <a:rPr sz="1400" b="1" dirty="0">
                <a:latin typeface="Calibri"/>
                <a:cs typeface="Calibri"/>
              </a:rPr>
              <a:t>of</a:t>
            </a:r>
            <a:r>
              <a:rPr sz="1400" b="1" spc="-20" dirty="0">
                <a:latin typeface="Calibri"/>
                <a:cs typeface="Calibri"/>
              </a:rPr>
              <a:t> </a:t>
            </a:r>
            <a:r>
              <a:rPr sz="1400" b="1" dirty="0">
                <a:latin typeface="Calibri"/>
                <a:cs typeface="Calibri"/>
              </a:rPr>
              <a:t>Cache</a:t>
            </a:r>
            <a:r>
              <a:rPr sz="1400" b="1" spc="-25" dirty="0">
                <a:latin typeface="Calibri"/>
                <a:cs typeface="Calibri"/>
              </a:rPr>
              <a:t> </a:t>
            </a:r>
            <a:r>
              <a:rPr sz="1400" b="1" spc="-5" dirty="0">
                <a:latin typeface="Calibri"/>
                <a:cs typeface="Calibri"/>
              </a:rPr>
              <a:t>blocks</a:t>
            </a:r>
            <a:r>
              <a:rPr sz="1400" b="1" spc="-20" dirty="0">
                <a:latin typeface="Calibri"/>
                <a:cs typeface="Calibri"/>
              </a:rPr>
              <a:t> </a:t>
            </a:r>
            <a:r>
              <a:rPr sz="1400" b="1" dirty="0">
                <a:latin typeface="Calibri"/>
                <a:cs typeface="Calibri"/>
              </a:rPr>
              <a:t>= 512KB</a:t>
            </a:r>
            <a:r>
              <a:rPr sz="1400" b="1" spc="-10" dirty="0">
                <a:latin typeface="Calibri"/>
                <a:cs typeface="Calibri"/>
              </a:rPr>
              <a:t> </a:t>
            </a:r>
            <a:r>
              <a:rPr sz="1400" b="1" dirty="0">
                <a:latin typeface="Calibri"/>
                <a:cs typeface="Calibri"/>
              </a:rPr>
              <a:t>/</a:t>
            </a:r>
            <a:r>
              <a:rPr sz="1400" b="1" spc="-10" dirty="0">
                <a:latin typeface="Calibri"/>
                <a:cs typeface="Calibri"/>
              </a:rPr>
              <a:t> </a:t>
            </a:r>
            <a:r>
              <a:rPr sz="1400" b="1" dirty="0">
                <a:latin typeface="Calibri"/>
                <a:cs typeface="Calibri"/>
              </a:rPr>
              <a:t>16</a:t>
            </a:r>
            <a:r>
              <a:rPr sz="1400" b="1" spc="-10" dirty="0">
                <a:latin typeface="Calibri"/>
                <a:cs typeface="Calibri"/>
              </a:rPr>
              <a:t> </a:t>
            </a:r>
            <a:r>
              <a:rPr sz="1400" b="1" spc="-5" dirty="0">
                <a:latin typeface="Calibri"/>
                <a:cs typeface="Calibri"/>
              </a:rPr>
              <a:t>bytes</a:t>
            </a:r>
            <a:r>
              <a:rPr sz="1400" b="1" spc="-35" dirty="0">
                <a:latin typeface="Calibri"/>
                <a:cs typeface="Calibri"/>
              </a:rPr>
              <a:t> </a:t>
            </a:r>
            <a:r>
              <a:rPr sz="1400" b="1" dirty="0">
                <a:latin typeface="Calibri"/>
                <a:cs typeface="Calibri"/>
              </a:rPr>
              <a:t>per</a:t>
            </a:r>
            <a:r>
              <a:rPr sz="1400" b="1" spc="-10" dirty="0">
                <a:latin typeface="Calibri"/>
                <a:cs typeface="Calibri"/>
              </a:rPr>
              <a:t> </a:t>
            </a:r>
            <a:r>
              <a:rPr sz="1400" b="1" dirty="0">
                <a:latin typeface="Calibri"/>
                <a:cs typeface="Calibri"/>
              </a:rPr>
              <a:t>block</a:t>
            </a:r>
            <a:endParaRPr sz="1400">
              <a:latin typeface="Calibri"/>
              <a:cs typeface="Calibri"/>
            </a:endParaRPr>
          </a:p>
          <a:p>
            <a:pPr marL="1360170">
              <a:lnSpc>
                <a:spcPct val="150000"/>
              </a:lnSpc>
            </a:pPr>
            <a:r>
              <a:rPr sz="1400" b="1" dirty="0">
                <a:latin typeface="Calibri"/>
                <a:cs typeface="Calibri"/>
              </a:rPr>
              <a:t>=</a:t>
            </a:r>
            <a:r>
              <a:rPr sz="1400" b="1" spc="-15" dirty="0">
                <a:latin typeface="Calibri"/>
                <a:cs typeface="Calibri"/>
              </a:rPr>
              <a:t> </a:t>
            </a:r>
            <a:r>
              <a:rPr sz="1400" b="1" spc="10" dirty="0">
                <a:latin typeface="Calibri"/>
                <a:cs typeface="Calibri"/>
              </a:rPr>
              <a:t>2</a:t>
            </a:r>
            <a:r>
              <a:rPr sz="1350" b="1" spc="15" baseline="24691" dirty="0">
                <a:latin typeface="Calibri"/>
                <a:cs typeface="Calibri"/>
              </a:rPr>
              <a:t>19</a:t>
            </a:r>
            <a:r>
              <a:rPr sz="1350" b="1" spc="135" baseline="24691" dirty="0">
                <a:latin typeface="Calibri"/>
                <a:cs typeface="Calibri"/>
              </a:rPr>
              <a:t> </a:t>
            </a:r>
            <a:r>
              <a:rPr sz="1400" b="1" dirty="0">
                <a:latin typeface="Calibri"/>
                <a:cs typeface="Calibri"/>
              </a:rPr>
              <a:t>/</a:t>
            </a:r>
            <a:r>
              <a:rPr sz="1400" b="1" spc="-20" dirty="0">
                <a:latin typeface="Calibri"/>
                <a:cs typeface="Calibri"/>
              </a:rPr>
              <a:t> </a:t>
            </a:r>
            <a:r>
              <a:rPr sz="1400" b="1" spc="5" dirty="0">
                <a:latin typeface="Calibri"/>
                <a:cs typeface="Calibri"/>
              </a:rPr>
              <a:t>2</a:t>
            </a:r>
            <a:r>
              <a:rPr sz="1350" b="1" spc="7" baseline="24691" dirty="0">
                <a:latin typeface="Calibri"/>
                <a:cs typeface="Calibri"/>
              </a:rPr>
              <a:t>4</a:t>
            </a:r>
            <a:r>
              <a:rPr sz="1350" b="1" spc="150" baseline="24691" dirty="0">
                <a:latin typeface="Calibri"/>
                <a:cs typeface="Calibri"/>
              </a:rPr>
              <a:t> </a:t>
            </a:r>
            <a:r>
              <a:rPr sz="1400" b="1" dirty="0">
                <a:latin typeface="Calibri"/>
                <a:cs typeface="Calibri"/>
              </a:rPr>
              <a:t>=</a:t>
            </a:r>
            <a:r>
              <a:rPr sz="1400" b="1" spc="-10" dirty="0">
                <a:latin typeface="Calibri"/>
                <a:cs typeface="Calibri"/>
              </a:rPr>
              <a:t> </a:t>
            </a:r>
            <a:r>
              <a:rPr sz="1400" b="1" spc="15" dirty="0">
                <a:latin typeface="Calibri"/>
                <a:cs typeface="Calibri"/>
              </a:rPr>
              <a:t>2</a:t>
            </a:r>
            <a:r>
              <a:rPr sz="1350" b="1" spc="22" baseline="24691" dirty="0">
                <a:latin typeface="Calibri"/>
                <a:cs typeface="Calibri"/>
              </a:rPr>
              <a:t>15</a:t>
            </a:r>
            <a:endParaRPr sz="1350" baseline="24691">
              <a:latin typeface="Calibri"/>
              <a:cs typeface="Calibri"/>
            </a:endParaRPr>
          </a:p>
          <a:p>
            <a:pPr marL="90805">
              <a:lnSpc>
                <a:spcPct val="150000"/>
              </a:lnSpc>
            </a:pPr>
            <a:r>
              <a:rPr sz="1400" b="1" dirty="0">
                <a:latin typeface="Calibri"/>
                <a:cs typeface="Calibri"/>
              </a:rPr>
              <a:t>#</a:t>
            </a:r>
            <a:r>
              <a:rPr sz="1400" b="1" spc="-10" dirty="0">
                <a:latin typeface="Calibri"/>
                <a:cs typeface="Calibri"/>
              </a:rPr>
              <a:t> </a:t>
            </a:r>
            <a:r>
              <a:rPr sz="1400" b="1" dirty="0">
                <a:latin typeface="Calibri"/>
                <a:cs typeface="Calibri"/>
              </a:rPr>
              <a:t>of</a:t>
            </a:r>
            <a:r>
              <a:rPr sz="1400" b="1" spc="-15" dirty="0">
                <a:latin typeface="Calibri"/>
                <a:cs typeface="Calibri"/>
              </a:rPr>
              <a:t> </a:t>
            </a:r>
            <a:r>
              <a:rPr sz="1400" b="1" spc="-5" dirty="0">
                <a:latin typeface="Calibri"/>
                <a:cs typeface="Calibri"/>
              </a:rPr>
              <a:t>Sets</a:t>
            </a:r>
            <a:r>
              <a:rPr sz="1400" b="1" dirty="0">
                <a:latin typeface="Calibri"/>
                <a:cs typeface="Calibri"/>
              </a:rPr>
              <a:t> =</a:t>
            </a:r>
            <a:r>
              <a:rPr sz="1400" b="1" spc="-10" dirty="0">
                <a:latin typeface="Calibri"/>
                <a:cs typeface="Calibri"/>
              </a:rPr>
              <a:t> </a:t>
            </a:r>
            <a:r>
              <a:rPr sz="1400" b="1" spc="10" dirty="0">
                <a:latin typeface="Calibri"/>
                <a:cs typeface="Calibri"/>
              </a:rPr>
              <a:t>2</a:t>
            </a:r>
            <a:r>
              <a:rPr sz="1350" b="1" spc="15" baseline="24691" dirty="0">
                <a:latin typeface="Calibri"/>
                <a:cs typeface="Calibri"/>
              </a:rPr>
              <a:t>15</a:t>
            </a:r>
            <a:r>
              <a:rPr sz="1350" b="1" spc="172" baseline="24691" dirty="0">
                <a:latin typeface="Calibri"/>
                <a:cs typeface="Calibri"/>
              </a:rPr>
              <a:t> </a:t>
            </a:r>
            <a:r>
              <a:rPr sz="1400" b="1" dirty="0">
                <a:latin typeface="Calibri"/>
                <a:cs typeface="Calibri"/>
              </a:rPr>
              <a:t>/</a:t>
            </a:r>
            <a:r>
              <a:rPr sz="1400" b="1" spc="-10" dirty="0">
                <a:latin typeface="Calibri"/>
                <a:cs typeface="Calibri"/>
              </a:rPr>
              <a:t> </a:t>
            </a:r>
            <a:r>
              <a:rPr sz="1400" b="1" spc="5" dirty="0">
                <a:latin typeface="Calibri"/>
                <a:cs typeface="Calibri"/>
              </a:rPr>
              <a:t>2</a:t>
            </a:r>
            <a:r>
              <a:rPr sz="1350" b="1" spc="7" baseline="24691" dirty="0">
                <a:latin typeface="Calibri"/>
                <a:cs typeface="Calibri"/>
              </a:rPr>
              <a:t>3</a:t>
            </a:r>
            <a:r>
              <a:rPr sz="1350" b="1" spc="172" baseline="24691" dirty="0">
                <a:latin typeface="Calibri"/>
                <a:cs typeface="Calibri"/>
              </a:rPr>
              <a:t> </a:t>
            </a:r>
            <a:r>
              <a:rPr sz="1400" b="1" spc="-15" dirty="0">
                <a:latin typeface="Calibri"/>
                <a:cs typeface="Calibri"/>
              </a:rPr>
              <a:t>ways</a:t>
            </a:r>
            <a:r>
              <a:rPr sz="1400" b="1" spc="-25" dirty="0">
                <a:latin typeface="Calibri"/>
                <a:cs typeface="Calibri"/>
              </a:rPr>
              <a:t> </a:t>
            </a:r>
            <a:r>
              <a:rPr sz="1400" b="1" dirty="0">
                <a:latin typeface="Calibri"/>
                <a:cs typeface="Calibri"/>
              </a:rPr>
              <a:t>per</a:t>
            </a:r>
            <a:r>
              <a:rPr sz="1400" b="1" spc="-10" dirty="0">
                <a:latin typeface="Calibri"/>
                <a:cs typeface="Calibri"/>
              </a:rPr>
              <a:t> </a:t>
            </a:r>
            <a:r>
              <a:rPr sz="1400" b="1" spc="-5" dirty="0">
                <a:latin typeface="Calibri"/>
                <a:cs typeface="Calibri"/>
              </a:rPr>
              <a:t>set</a:t>
            </a:r>
            <a:r>
              <a:rPr sz="1400" b="1" spc="-10" dirty="0">
                <a:latin typeface="Calibri"/>
                <a:cs typeface="Calibri"/>
              </a:rPr>
              <a:t> </a:t>
            </a:r>
            <a:r>
              <a:rPr sz="1400" b="1" dirty="0">
                <a:latin typeface="Calibri"/>
                <a:cs typeface="Calibri"/>
              </a:rPr>
              <a:t>=</a:t>
            </a:r>
            <a:r>
              <a:rPr sz="1400" b="1" spc="-10" dirty="0">
                <a:latin typeface="Calibri"/>
                <a:cs typeface="Calibri"/>
              </a:rPr>
              <a:t> </a:t>
            </a:r>
            <a:r>
              <a:rPr sz="1400" b="1" spc="10" dirty="0">
                <a:latin typeface="Calibri"/>
                <a:cs typeface="Calibri"/>
              </a:rPr>
              <a:t>2</a:t>
            </a:r>
            <a:r>
              <a:rPr sz="1350" b="1" spc="15" baseline="24691" dirty="0">
                <a:latin typeface="Calibri"/>
                <a:cs typeface="Calibri"/>
              </a:rPr>
              <a:t>12</a:t>
            </a:r>
            <a:r>
              <a:rPr sz="1350" b="1" spc="172" baseline="24691" dirty="0">
                <a:latin typeface="Calibri"/>
                <a:cs typeface="Calibri"/>
              </a:rPr>
              <a:t> </a:t>
            </a:r>
            <a:r>
              <a:rPr sz="1400" b="1" spc="-5" dirty="0">
                <a:latin typeface="Calibri"/>
                <a:cs typeface="Calibri"/>
              </a:rPr>
              <a:t>sets</a:t>
            </a:r>
            <a:r>
              <a:rPr sz="1400" b="1" spc="-15" dirty="0">
                <a:latin typeface="Calibri"/>
                <a:cs typeface="Calibri"/>
              </a:rPr>
              <a:t> </a:t>
            </a:r>
            <a:r>
              <a:rPr sz="1400" b="1" spc="-5" dirty="0">
                <a:latin typeface="Calibri"/>
                <a:cs typeface="Calibri"/>
              </a:rPr>
              <a:t>=&gt; </a:t>
            </a:r>
            <a:r>
              <a:rPr sz="1400" b="1" dirty="0">
                <a:latin typeface="Calibri"/>
                <a:cs typeface="Calibri"/>
              </a:rPr>
              <a:t>12</a:t>
            </a:r>
            <a:r>
              <a:rPr sz="1400" b="1" spc="-15" dirty="0">
                <a:latin typeface="Calibri"/>
                <a:cs typeface="Calibri"/>
              </a:rPr>
              <a:t> </a:t>
            </a:r>
            <a:r>
              <a:rPr sz="1400" b="1" spc="-5" dirty="0">
                <a:latin typeface="Calibri"/>
                <a:cs typeface="Calibri"/>
              </a:rPr>
              <a:t>set </a:t>
            </a:r>
            <a:r>
              <a:rPr sz="1400" b="1" dirty="0">
                <a:latin typeface="Calibri"/>
                <a:cs typeface="Calibri"/>
              </a:rPr>
              <a:t>bits</a:t>
            </a:r>
            <a:endParaRPr sz="1400">
              <a:latin typeface="Calibri"/>
              <a:cs typeface="Calibri"/>
            </a:endParaRPr>
          </a:p>
          <a:p>
            <a:pPr marL="90805">
              <a:lnSpc>
                <a:spcPct val="150000"/>
              </a:lnSpc>
            </a:pPr>
            <a:r>
              <a:rPr sz="1400" b="1" dirty="0">
                <a:latin typeface="Calibri"/>
                <a:cs typeface="Calibri"/>
              </a:rPr>
              <a:t>#</a:t>
            </a:r>
            <a:r>
              <a:rPr sz="1400" b="1" spc="-15" dirty="0">
                <a:latin typeface="Calibri"/>
                <a:cs typeface="Calibri"/>
              </a:rPr>
              <a:t> </a:t>
            </a:r>
            <a:r>
              <a:rPr sz="1400" b="1" dirty="0">
                <a:latin typeface="Calibri"/>
                <a:cs typeface="Calibri"/>
              </a:rPr>
              <a:t>of</a:t>
            </a:r>
            <a:r>
              <a:rPr sz="1400" b="1" spc="-20" dirty="0">
                <a:latin typeface="Calibri"/>
                <a:cs typeface="Calibri"/>
              </a:rPr>
              <a:t> </a:t>
            </a:r>
            <a:r>
              <a:rPr sz="1400" b="1" spc="-35" dirty="0">
                <a:latin typeface="Calibri"/>
                <a:cs typeface="Calibri"/>
              </a:rPr>
              <a:t>Tag</a:t>
            </a:r>
            <a:r>
              <a:rPr sz="1400" b="1" spc="-25" dirty="0">
                <a:latin typeface="Calibri"/>
                <a:cs typeface="Calibri"/>
              </a:rPr>
              <a:t> </a:t>
            </a:r>
            <a:r>
              <a:rPr sz="1400" b="1" dirty="0">
                <a:latin typeface="Calibri"/>
                <a:cs typeface="Calibri"/>
              </a:rPr>
              <a:t>bits =</a:t>
            </a:r>
            <a:r>
              <a:rPr sz="1400" b="1" spc="-15" dirty="0">
                <a:latin typeface="Calibri"/>
                <a:cs typeface="Calibri"/>
              </a:rPr>
              <a:t> </a:t>
            </a:r>
            <a:r>
              <a:rPr sz="1400" b="1" spc="-5" dirty="0">
                <a:latin typeface="Calibri"/>
                <a:cs typeface="Calibri"/>
              </a:rPr>
              <a:t>32 </a:t>
            </a:r>
            <a:r>
              <a:rPr sz="1400" b="1" dirty="0">
                <a:latin typeface="Calibri"/>
                <a:cs typeface="Calibri"/>
              </a:rPr>
              <a:t>–</a:t>
            </a:r>
            <a:r>
              <a:rPr sz="1400" b="1" spc="-10" dirty="0">
                <a:latin typeface="Calibri"/>
                <a:cs typeface="Calibri"/>
              </a:rPr>
              <a:t> </a:t>
            </a:r>
            <a:r>
              <a:rPr sz="1400" b="1" dirty="0">
                <a:latin typeface="Calibri"/>
                <a:cs typeface="Calibri"/>
              </a:rPr>
              <a:t>12 –</a:t>
            </a:r>
            <a:r>
              <a:rPr sz="1400" b="1" spc="-10" dirty="0">
                <a:latin typeface="Calibri"/>
                <a:cs typeface="Calibri"/>
              </a:rPr>
              <a:t> </a:t>
            </a:r>
            <a:r>
              <a:rPr sz="1400" b="1" dirty="0">
                <a:latin typeface="Calibri"/>
                <a:cs typeface="Calibri"/>
              </a:rPr>
              <a:t>1 –</a:t>
            </a:r>
            <a:r>
              <a:rPr sz="1400" b="1" spc="-10" dirty="0">
                <a:latin typeface="Calibri"/>
                <a:cs typeface="Calibri"/>
              </a:rPr>
              <a:t> </a:t>
            </a:r>
            <a:r>
              <a:rPr sz="1400" b="1" dirty="0">
                <a:latin typeface="Calibri"/>
                <a:cs typeface="Calibri"/>
              </a:rPr>
              <a:t>3</a:t>
            </a:r>
            <a:r>
              <a:rPr sz="1400" b="1" spc="-5" dirty="0">
                <a:latin typeface="Calibri"/>
                <a:cs typeface="Calibri"/>
              </a:rPr>
              <a:t> </a:t>
            </a:r>
            <a:r>
              <a:rPr sz="1400" b="1" dirty="0">
                <a:latin typeface="Calibri"/>
                <a:cs typeface="Calibri"/>
              </a:rPr>
              <a:t>bits</a:t>
            </a:r>
            <a:r>
              <a:rPr sz="1400" b="1" spc="-15" dirty="0">
                <a:latin typeface="Calibri"/>
                <a:cs typeface="Calibri"/>
              </a:rPr>
              <a:t> </a:t>
            </a:r>
            <a:r>
              <a:rPr sz="1400" b="1" dirty="0">
                <a:latin typeface="Calibri"/>
                <a:cs typeface="Calibri"/>
              </a:rPr>
              <a:t>=</a:t>
            </a:r>
            <a:r>
              <a:rPr sz="1400" b="1" spc="-10" dirty="0">
                <a:latin typeface="Calibri"/>
                <a:cs typeface="Calibri"/>
              </a:rPr>
              <a:t> </a:t>
            </a:r>
            <a:r>
              <a:rPr sz="1400" b="1" dirty="0">
                <a:latin typeface="Calibri"/>
                <a:cs typeface="Calibri"/>
              </a:rPr>
              <a:t>16-bits</a:t>
            </a:r>
            <a:endParaRPr sz="1400">
              <a:latin typeface="Calibri"/>
              <a:cs typeface="Calibri"/>
            </a:endParaRPr>
          </a:p>
        </p:txBody>
      </p:sp>
      <p:sp>
        <p:nvSpPr>
          <p:cNvPr id="11" name="object 11"/>
          <p:cNvSpPr txBox="1"/>
          <p:nvPr/>
        </p:nvSpPr>
        <p:spPr>
          <a:xfrm>
            <a:off x="1180896" y="3664077"/>
            <a:ext cx="1176655" cy="513080"/>
          </a:xfrm>
          <a:prstGeom prst="rect">
            <a:avLst/>
          </a:prstGeom>
        </p:spPr>
        <p:txBody>
          <a:bodyPr vert="horz" wrap="square" lIns="0" tIns="12065" rIns="0" bIns="0" rtlCol="0">
            <a:spAutoFit/>
          </a:bodyPr>
          <a:lstStyle/>
          <a:p>
            <a:pPr marL="12700" marR="5080" indent="507365">
              <a:lnSpc>
                <a:spcPct val="100000"/>
              </a:lnSpc>
              <a:spcBef>
                <a:spcPts val="95"/>
              </a:spcBef>
            </a:pPr>
            <a:r>
              <a:rPr sz="1600" spc="-5" dirty="0">
                <a:latin typeface="Arial"/>
                <a:cs typeface="Arial"/>
              </a:rPr>
              <a:t>Log</a:t>
            </a:r>
            <a:r>
              <a:rPr sz="1600" dirty="0">
                <a:latin typeface="Arial"/>
                <a:cs typeface="Arial"/>
              </a:rPr>
              <a:t>i</a:t>
            </a:r>
            <a:r>
              <a:rPr sz="1600" spc="-5" dirty="0">
                <a:latin typeface="Arial"/>
                <a:cs typeface="Arial"/>
              </a:rPr>
              <a:t>cal  Address</a:t>
            </a:r>
            <a:r>
              <a:rPr sz="1600" spc="-65" dirty="0">
                <a:latin typeface="Arial"/>
                <a:cs typeface="Arial"/>
              </a:rPr>
              <a:t> </a:t>
            </a:r>
            <a:r>
              <a:rPr sz="1600" spc="-5" dirty="0">
                <a:latin typeface="Arial"/>
                <a:cs typeface="Arial"/>
              </a:rPr>
              <a:t>Bus</a:t>
            </a:r>
            <a:endParaRPr sz="1600">
              <a:latin typeface="Arial"/>
              <a:cs typeface="Arial"/>
            </a:endParaRPr>
          </a:p>
        </p:txBody>
      </p:sp>
      <p:graphicFrame>
        <p:nvGraphicFramePr>
          <p:cNvPr id="12" name="object 12"/>
          <p:cNvGraphicFramePr>
            <a:graphicFrameLocks noGrp="1"/>
          </p:cNvGraphicFramePr>
          <p:nvPr/>
        </p:nvGraphicFramePr>
        <p:xfrm>
          <a:off x="2729483" y="3805428"/>
          <a:ext cx="4276089" cy="304800"/>
        </p:xfrm>
        <a:graphic>
          <a:graphicData uri="http://schemas.openxmlformats.org/drawingml/2006/table">
            <a:tbl>
              <a:tblPr firstRow="1" bandRow="1">
                <a:tableStyleId>{2D5ABB26-0587-4C30-8999-92F81FD0307C}</a:tableStyleId>
              </a:tblPr>
              <a:tblGrid>
                <a:gridCol w="1990089">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304800">
                <a:tc>
                  <a:txBody>
                    <a:bodyPr/>
                    <a:lstStyle/>
                    <a:p>
                      <a:pPr algn="ctr">
                        <a:lnSpc>
                          <a:spcPct val="100000"/>
                        </a:lnSpc>
                        <a:spcBef>
                          <a:spcPts val="320"/>
                        </a:spcBef>
                      </a:pPr>
                      <a:r>
                        <a:rPr sz="1400" spc="-55" dirty="0">
                          <a:latin typeface="Arial"/>
                          <a:cs typeface="Arial"/>
                        </a:rPr>
                        <a:t>Tag</a:t>
                      </a:r>
                      <a:endParaRPr sz="1400">
                        <a:latin typeface="Arial"/>
                        <a:cs typeface="Arial"/>
                      </a:endParaRPr>
                    </a:p>
                  </a:txBody>
                  <a:tcPr marL="0" marR="0" marT="406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CC"/>
                    </a:solidFill>
                  </a:tcPr>
                </a:tc>
                <a:tc>
                  <a:txBody>
                    <a:bodyPr/>
                    <a:lstStyle/>
                    <a:p>
                      <a:pPr algn="ctr">
                        <a:lnSpc>
                          <a:spcPct val="100000"/>
                        </a:lnSpc>
                        <a:spcBef>
                          <a:spcPts val="320"/>
                        </a:spcBef>
                      </a:pPr>
                      <a:r>
                        <a:rPr sz="1400" spc="-5" dirty="0">
                          <a:latin typeface="Arial"/>
                          <a:cs typeface="Arial"/>
                        </a:rPr>
                        <a:t>Set</a:t>
                      </a:r>
                      <a:endParaRPr sz="1400">
                        <a:latin typeface="Arial"/>
                        <a:cs typeface="Arial"/>
                      </a:endParaRPr>
                    </a:p>
                  </a:txBody>
                  <a:tcPr marL="0" marR="0" marT="406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000"/>
                    </a:solidFill>
                  </a:tcPr>
                </a:tc>
                <a:tc>
                  <a:txBody>
                    <a:bodyPr/>
                    <a:lstStyle/>
                    <a:p>
                      <a:pPr marL="29845">
                        <a:lnSpc>
                          <a:spcPct val="100000"/>
                        </a:lnSpc>
                        <a:spcBef>
                          <a:spcPts val="545"/>
                        </a:spcBef>
                      </a:pPr>
                      <a:r>
                        <a:rPr sz="1050" spc="5" dirty="0">
                          <a:latin typeface="Arial"/>
                          <a:cs typeface="Arial"/>
                        </a:rPr>
                        <a:t>Word</a:t>
                      </a:r>
                      <a:endParaRPr sz="1050">
                        <a:latin typeface="Arial"/>
                        <a:cs typeface="Arial"/>
                      </a:endParaRPr>
                    </a:p>
                  </a:txBody>
                  <a:tcPr marL="0" marR="0" marT="6921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DDDDD"/>
                    </a:solidFill>
                  </a:tcPr>
                </a:tc>
                <a:tc>
                  <a:txBody>
                    <a:bodyPr/>
                    <a:lstStyle/>
                    <a:p>
                      <a:pPr marL="133350">
                        <a:lnSpc>
                          <a:spcPct val="100000"/>
                        </a:lnSpc>
                        <a:spcBef>
                          <a:spcPts val="545"/>
                        </a:spcBef>
                      </a:pPr>
                      <a:r>
                        <a:rPr sz="1050" spc="-5" dirty="0">
                          <a:latin typeface="Arial"/>
                          <a:cs typeface="Arial"/>
                        </a:rPr>
                        <a:t>Byte</a:t>
                      </a:r>
                      <a:endParaRPr sz="1050">
                        <a:latin typeface="Arial"/>
                        <a:cs typeface="Arial"/>
                      </a:endParaRPr>
                    </a:p>
                  </a:txBody>
                  <a:tcPr marL="0" marR="0" marT="6921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DDDDD"/>
                    </a:solidFill>
                  </a:tcPr>
                </a:tc>
                <a:extLst>
                  <a:ext uri="{0D108BD9-81ED-4DB2-BD59-A6C34878D82A}">
                    <a16:rowId xmlns:a16="http://schemas.microsoft.com/office/drawing/2014/main" val="10000"/>
                  </a:ext>
                </a:extLst>
              </a:tr>
            </a:tbl>
          </a:graphicData>
        </a:graphic>
      </p:graphicFrame>
      <p:sp>
        <p:nvSpPr>
          <p:cNvPr id="13" name="object 13"/>
          <p:cNvSpPr txBox="1"/>
          <p:nvPr/>
        </p:nvSpPr>
        <p:spPr>
          <a:xfrm>
            <a:off x="6273165" y="4180713"/>
            <a:ext cx="534035" cy="239395"/>
          </a:xfrm>
          <a:prstGeom prst="rect">
            <a:avLst/>
          </a:prstGeom>
        </p:spPr>
        <p:txBody>
          <a:bodyPr vert="horz" wrap="square" lIns="0" tIns="12700" rIns="0" bIns="0" rtlCol="0">
            <a:spAutoFit/>
          </a:bodyPr>
          <a:lstStyle/>
          <a:p>
            <a:pPr marL="12700">
              <a:lnSpc>
                <a:spcPct val="100000"/>
              </a:lnSpc>
              <a:spcBef>
                <a:spcPts val="100"/>
              </a:spcBef>
              <a:tabLst>
                <a:tab pos="421640" algn="l"/>
              </a:tabLst>
            </a:pPr>
            <a:r>
              <a:rPr sz="1400" dirty="0">
                <a:latin typeface="Arial"/>
                <a:cs typeface="Arial"/>
              </a:rPr>
              <a:t>1	3</a:t>
            </a:r>
            <a:endParaRPr sz="1400">
              <a:latin typeface="Arial"/>
              <a:cs typeface="Arial"/>
            </a:endParaRPr>
          </a:p>
        </p:txBody>
      </p:sp>
      <p:sp>
        <p:nvSpPr>
          <p:cNvPr id="14" name="object 14"/>
          <p:cNvSpPr txBox="1"/>
          <p:nvPr/>
        </p:nvSpPr>
        <p:spPr>
          <a:xfrm>
            <a:off x="6938009" y="3595496"/>
            <a:ext cx="10350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Arial"/>
                <a:cs typeface="Arial"/>
              </a:rPr>
              <a:t>0</a:t>
            </a:r>
            <a:endParaRPr sz="1100">
              <a:latin typeface="Arial"/>
              <a:cs typeface="Arial"/>
            </a:endParaRPr>
          </a:p>
        </p:txBody>
      </p:sp>
      <p:sp>
        <p:nvSpPr>
          <p:cNvPr id="15" name="object 15"/>
          <p:cNvSpPr txBox="1"/>
          <p:nvPr/>
        </p:nvSpPr>
        <p:spPr>
          <a:xfrm>
            <a:off x="3608323" y="4180713"/>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16</a:t>
            </a:r>
            <a:endParaRPr sz="1400">
              <a:latin typeface="Arial"/>
              <a:cs typeface="Arial"/>
            </a:endParaRPr>
          </a:p>
        </p:txBody>
      </p:sp>
      <p:sp>
        <p:nvSpPr>
          <p:cNvPr id="16" name="object 16"/>
          <p:cNvSpPr txBox="1"/>
          <p:nvPr/>
        </p:nvSpPr>
        <p:spPr>
          <a:xfrm>
            <a:off x="2822575" y="3595496"/>
            <a:ext cx="180975"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31</a:t>
            </a:r>
            <a:endParaRPr sz="1100">
              <a:latin typeface="Arial"/>
              <a:cs typeface="Arial"/>
            </a:endParaRPr>
          </a:p>
        </p:txBody>
      </p:sp>
      <p:sp>
        <p:nvSpPr>
          <p:cNvPr id="17" name="object 17"/>
          <p:cNvSpPr txBox="1"/>
          <p:nvPr/>
        </p:nvSpPr>
        <p:spPr>
          <a:xfrm>
            <a:off x="5299328" y="4180713"/>
            <a:ext cx="22352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a:cs typeface="Arial"/>
              </a:rPr>
              <a:t>12</a:t>
            </a:r>
            <a:endParaRPr sz="1400">
              <a:latin typeface="Arial"/>
              <a:cs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684401" y="496950"/>
            <a:ext cx="6343983" cy="566181"/>
          </a:xfrm>
          <a:prstGeom prst="rect">
            <a:avLst/>
          </a:prstGeom>
        </p:spPr>
        <p:txBody>
          <a:bodyPr vert="horz" wrap="square" lIns="0" tIns="12065" rIns="0" bIns="0" rtlCol="0">
            <a:spAutoFit/>
          </a:bodyPr>
          <a:lstStyle/>
          <a:p>
            <a:pPr marL="12700">
              <a:spcBef>
                <a:spcPts val="105"/>
              </a:spcBef>
            </a:pPr>
            <a:r>
              <a:rPr sz="3600" b="1" dirty="0">
                <a:solidFill>
                  <a:srgbClr val="C00000"/>
                </a:solidFill>
                <a:latin typeface="+mn-lt"/>
                <a:ea typeface="+mn-ea"/>
                <a:cs typeface="+mn-cs"/>
              </a:rPr>
              <a:t>Data Cache Implementation</a:t>
            </a:r>
          </a:p>
        </p:txBody>
      </p:sp>
      <p:sp>
        <p:nvSpPr>
          <p:cNvPr id="6" name="object 6"/>
          <p:cNvSpPr txBox="1"/>
          <p:nvPr/>
        </p:nvSpPr>
        <p:spPr>
          <a:xfrm>
            <a:off x="829310" y="1485213"/>
            <a:ext cx="7185659" cy="958724"/>
          </a:xfrm>
          <a:prstGeom prst="rect">
            <a:avLst/>
          </a:prstGeom>
        </p:spPr>
        <p:txBody>
          <a:bodyPr vert="horz" wrap="square" lIns="0" tIns="12700" rIns="0" bIns="0" rtlCol="0">
            <a:spAutoFit/>
          </a:bodyPr>
          <a:lstStyle/>
          <a:p>
            <a:pPr marL="355600" indent="-343535">
              <a:lnSpc>
                <a:spcPct val="150000"/>
              </a:lnSpc>
              <a:spcBef>
                <a:spcPts val="100"/>
              </a:spcBef>
              <a:buFont typeface="Arial"/>
              <a:buChar char="•"/>
              <a:tabLst>
                <a:tab pos="355600" algn="l"/>
                <a:tab pos="356235" algn="l"/>
              </a:tabLst>
            </a:pPr>
            <a:r>
              <a:rPr lang="zh-CN" altLang="en-US" sz="2000" spc="-10" dirty="0">
                <a:latin typeface="微软雅黑" panose="020B0503020204020204" pitchFamily="34" charset="-122"/>
                <a:ea typeface="微软雅黑" panose="020B0503020204020204" pitchFamily="34" charset="-122"/>
                <a:cs typeface="Calibri"/>
              </a:rPr>
              <a:t>需要多少个多少位的比较器确定缓存是否命中？</a:t>
            </a:r>
            <a:endParaRPr sz="2000" dirty="0">
              <a:latin typeface="微软雅黑" panose="020B0503020204020204" pitchFamily="34" charset="-122"/>
              <a:ea typeface="微软雅黑" panose="020B0503020204020204" pitchFamily="34" charset="-122"/>
              <a:cs typeface="Calibri"/>
            </a:endParaRPr>
          </a:p>
          <a:p>
            <a:pPr marL="355600" indent="-343535">
              <a:lnSpc>
                <a:spcPct val="150000"/>
              </a:lnSpc>
              <a:spcBef>
                <a:spcPts val="575"/>
              </a:spcBef>
              <a:buFont typeface="Arial"/>
              <a:buChar char="•"/>
              <a:tabLst>
                <a:tab pos="355600" algn="l"/>
                <a:tab pos="356235" algn="l"/>
              </a:tabLst>
            </a:pPr>
            <a:r>
              <a:rPr lang="en-US" altLang="zh-CN" sz="2000" spc="-10" dirty="0">
                <a:latin typeface="微软雅黑" panose="020B0503020204020204" pitchFamily="34" charset="-122"/>
                <a:ea typeface="微软雅黑" panose="020B0503020204020204" pitchFamily="34" charset="-122"/>
                <a:cs typeface="Calibri"/>
              </a:rPr>
              <a:t>TAG</a:t>
            </a:r>
            <a:r>
              <a:rPr lang="zh-CN" altLang="en-US" sz="2000" spc="-10" dirty="0">
                <a:latin typeface="微软雅黑" panose="020B0503020204020204" pitchFamily="34" charset="-122"/>
                <a:ea typeface="微软雅黑" panose="020B0503020204020204" pitchFamily="34" charset="-122"/>
                <a:cs typeface="Calibri"/>
              </a:rPr>
              <a:t>大小多少</a:t>
            </a:r>
            <a:r>
              <a:rPr sz="2000" spc="-5" dirty="0">
                <a:latin typeface="微软雅黑" panose="020B0503020204020204" pitchFamily="34" charset="-122"/>
                <a:ea typeface="微软雅黑" panose="020B0503020204020204" pitchFamily="34" charset="-122"/>
                <a:cs typeface="Calibri"/>
              </a:rPr>
              <a:t> </a:t>
            </a:r>
            <a:r>
              <a:rPr sz="2000" spc="-70" dirty="0">
                <a:latin typeface="微软雅黑" panose="020B0503020204020204" pitchFamily="34" charset="-122"/>
                <a:ea typeface="微软雅黑" panose="020B0503020204020204" pitchFamily="34" charset="-122"/>
                <a:cs typeface="Calibri"/>
              </a:rPr>
              <a:t>TAG</a:t>
            </a:r>
            <a:r>
              <a:rPr sz="2000" spc="-10" dirty="0">
                <a:latin typeface="微软雅黑" panose="020B0503020204020204" pitchFamily="34" charset="-122"/>
                <a:ea typeface="微软雅黑" panose="020B0503020204020204" pitchFamily="34" charset="-122"/>
                <a:cs typeface="Calibri"/>
              </a:rPr>
              <a:t> </a:t>
            </a:r>
            <a:r>
              <a:rPr sz="2000" spc="-30" dirty="0">
                <a:latin typeface="微软雅黑" panose="020B0503020204020204" pitchFamily="34" charset="-122"/>
                <a:ea typeface="微软雅黑" panose="020B0503020204020204" pitchFamily="34" charset="-122"/>
                <a:cs typeface="Calibri"/>
              </a:rPr>
              <a:t>RAM’s?</a:t>
            </a:r>
            <a:endParaRPr sz="2000" dirty="0">
              <a:latin typeface="微软雅黑" panose="020B0503020204020204" pitchFamily="34" charset="-122"/>
              <a:ea typeface="微软雅黑" panose="020B0503020204020204" pitchFamily="34" charset="-122"/>
              <a:cs typeface="Calibri"/>
            </a:endParaRPr>
          </a:p>
        </p:txBody>
      </p:sp>
      <p:grpSp>
        <p:nvGrpSpPr>
          <p:cNvPr id="7" name="object 7"/>
          <p:cNvGrpSpPr/>
          <p:nvPr/>
        </p:nvGrpSpPr>
        <p:grpSpPr>
          <a:xfrm>
            <a:off x="2157967" y="5835293"/>
            <a:ext cx="4901565" cy="786765"/>
            <a:chOff x="2157967" y="5835293"/>
            <a:chExt cx="4901565" cy="786765"/>
          </a:xfrm>
        </p:grpSpPr>
        <p:pic>
          <p:nvPicPr>
            <p:cNvPr id="8" name="object 8"/>
            <p:cNvPicPr/>
            <p:nvPr/>
          </p:nvPicPr>
          <p:blipFill>
            <a:blip r:embed="rId2" cstate="print"/>
            <a:stretch>
              <a:fillRect/>
            </a:stretch>
          </p:blipFill>
          <p:spPr>
            <a:xfrm>
              <a:off x="2157967" y="5835293"/>
              <a:ext cx="4901217" cy="786614"/>
            </a:xfrm>
            <a:prstGeom prst="rect">
              <a:avLst/>
            </a:prstGeom>
          </p:spPr>
        </p:pic>
        <p:pic>
          <p:nvPicPr>
            <p:cNvPr id="9" name="object 9"/>
            <p:cNvPicPr/>
            <p:nvPr/>
          </p:nvPicPr>
          <p:blipFill>
            <a:blip r:embed="rId3" cstate="print"/>
            <a:stretch>
              <a:fillRect/>
            </a:stretch>
          </p:blipFill>
          <p:spPr>
            <a:xfrm>
              <a:off x="3560064" y="5836919"/>
              <a:ext cx="2092452" cy="667537"/>
            </a:xfrm>
            <a:prstGeom prst="rect">
              <a:avLst/>
            </a:prstGeom>
          </p:spPr>
        </p:pic>
      </p:grpSp>
      <p:sp>
        <p:nvSpPr>
          <p:cNvPr id="10" name="object 10"/>
          <p:cNvSpPr txBox="1"/>
          <p:nvPr/>
        </p:nvSpPr>
        <p:spPr>
          <a:xfrm>
            <a:off x="2210561" y="5868161"/>
            <a:ext cx="4800600" cy="465512"/>
          </a:xfrm>
          <a:prstGeom prst="rect">
            <a:avLst/>
          </a:prstGeom>
          <a:solidFill>
            <a:srgbClr val="FFFFCC"/>
          </a:solidFill>
          <a:ln w="38100">
            <a:solidFill>
              <a:srgbClr val="990000"/>
            </a:solidFill>
          </a:ln>
        </p:spPr>
        <p:txBody>
          <a:bodyPr vert="horz" wrap="square" lIns="0" tIns="34290" rIns="0" bIns="0" rtlCol="0">
            <a:spAutoFit/>
          </a:bodyPr>
          <a:lstStyle/>
          <a:p>
            <a:pPr algn="ctr">
              <a:lnSpc>
                <a:spcPct val="100000"/>
              </a:lnSpc>
              <a:spcBef>
                <a:spcPts val="270"/>
              </a:spcBef>
            </a:pPr>
            <a:r>
              <a:rPr sz="1400" b="1" dirty="0">
                <a:latin typeface="微软雅黑" panose="020B0503020204020204" pitchFamily="34" charset="-122"/>
                <a:ea typeface="微软雅黑" panose="020B0503020204020204" pitchFamily="34" charset="-122"/>
                <a:cs typeface="Calibri"/>
              </a:rPr>
              <a:t>8</a:t>
            </a:r>
            <a:r>
              <a:rPr sz="1400" b="1" spc="-20" dirty="0">
                <a:latin typeface="微软雅黑" panose="020B0503020204020204" pitchFamily="34" charset="-122"/>
                <a:ea typeface="微软雅黑" panose="020B0503020204020204" pitchFamily="34" charset="-122"/>
                <a:cs typeface="Calibri"/>
              </a:rPr>
              <a:t> </a:t>
            </a:r>
            <a:r>
              <a:rPr sz="1400" b="1" spc="-10" dirty="0">
                <a:latin typeface="微软雅黑" panose="020B0503020204020204" pitchFamily="34" charset="-122"/>
                <a:ea typeface="微软雅黑" panose="020B0503020204020204" pitchFamily="34" charset="-122"/>
                <a:cs typeface="Calibri"/>
              </a:rPr>
              <a:t>comparators</a:t>
            </a:r>
            <a:r>
              <a:rPr sz="1400" b="1" spc="-50" dirty="0">
                <a:latin typeface="微软雅黑" panose="020B0503020204020204" pitchFamily="34" charset="-122"/>
                <a:ea typeface="微软雅黑" panose="020B0503020204020204" pitchFamily="34" charset="-122"/>
                <a:cs typeface="Calibri"/>
              </a:rPr>
              <a:t> </a:t>
            </a:r>
            <a:r>
              <a:rPr sz="1400" b="1" dirty="0">
                <a:latin typeface="微软雅黑" panose="020B0503020204020204" pitchFamily="34" charset="-122"/>
                <a:ea typeface="微软雅黑" panose="020B0503020204020204" pitchFamily="34" charset="-122"/>
                <a:cs typeface="Calibri"/>
              </a:rPr>
              <a:t>of</a:t>
            </a:r>
            <a:r>
              <a:rPr sz="1400" b="1" spc="-30" dirty="0">
                <a:latin typeface="微软雅黑" panose="020B0503020204020204" pitchFamily="34" charset="-122"/>
                <a:ea typeface="微软雅黑" panose="020B0503020204020204" pitchFamily="34" charset="-122"/>
                <a:cs typeface="Calibri"/>
              </a:rPr>
              <a:t> </a:t>
            </a:r>
            <a:r>
              <a:rPr sz="1400" b="1" dirty="0">
                <a:latin typeface="微软雅黑" panose="020B0503020204020204" pitchFamily="34" charset="-122"/>
                <a:ea typeface="微软雅黑" panose="020B0503020204020204" pitchFamily="34" charset="-122"/>
                <a:cs typeface="Calibri"/>
              </a:rPr>
              <a:t>17-bits</a:t>
            </a:r>
            <a:endParaRPr sz="1400" dirty="0">
              <a:latin typeface="微软雅黑" panose="020B0503020204020204" pitchFamily="34" charset="-122"/>
              <a:ea typeface="微软雅黑" panose="020B0503020204020204" pitchFamily="34" charset="-122"/>
              <a:cs typeface="Calibri"/>
            </a:endParaRPr>
          </a:p>
          <a:p>
            <a:pPr algn="ctr">
              <a:lnSpc>
                <a:spcPct val="100000"/>
              </a:lnSpc>
            </a:pPr>
            <a:r>
              <a:rPr lang="zh-CN" altLang="en-US" sz="1400" b="1" spc="-35" dirty="0">
                <a:latin typeface="微软雅黑" panose="020B0503020204020204" pitchFamily="34" charset="-122"/>
                <a:ea typeface="微软雅黑" panose="020B0503020204020204" pitchFamily="34" charset="-122"/>
                <a:cs typeface="Calibri"/>
              </a:rPr>
              <a:t>每一路 </a:t>
            </a:r>
            <a:r>
              <a:rPr sz="1400" b="1" spc="-35" dirty="0">
                <a:latin typeface="微软雅黑" panose="020B0503020204020204" pitchFamily="34" charset="-122"/>
                <a:ea typeface="微软雅黑" panose="020B0503020204020204" pitchFamily="34" charset="-122"/>
                <a:cs typeface="Calibri"/>
              </a:rPr>
              <a:t>Tag</a:t>
            </a:r>
            <a:r>
              <a:rPr sz="1400" b="1" spc="-30" dirty="0">
                <a:latin typeface="微软雅黑" panose="020B0503020204020204" pitchFamily="34" charset="-122"/>
                <a:ea typeface="微软雅黑" panose="020B0503020204020204" pitchFamily="34" charset="-122"/>
                <a:cs typeface="Calibri"/>
              </a:rPr>
              <a:t> </a:t>
            </a:r>
            <a:r>
              <a:rPr sz="1400" b="1" dirty="0">
                <a:latin typeface="微软雅黑" panose="020B0503020204020204" pitchFamily="34" charset="-122"/>
                <a:ea typeface="微软雅黑" panose="020B0503020204020204" pitchFamily="34" charset="-122"/>
                <a:cs typeface="Calibri"/>
              </a:rPr>
              <a:t>RAM</a:t>
            </a:r>
            <a:r>
              <a:rPr sz="1400" b="1" spc="-15" dirty="0">
                <a:latin typeface="微软雅黑" panose="020B0503020204020204" pitchFamily="34" charset="-122"/>
                <a:ea typeface="微软雅黑" panose="020B0503020204020204" pitchFamily="34" charset="-122"/>
                <a:cs typeface="Calibri"/>
              </a:rPr>
              <a:t> </a:t>
            </a:r>
            <a:r>
              <a:rPr sz="1400" b="1" spc="-5" dirty="0">
                <a:latin typeface="微软雅黑" panose="020B0503020204020204" pitchFamily="34" charset="-122"/>
                <a:ea typeface="微软雅黑" panose="020B0503020204020204" pitchFamily="34" charset="-122"/>
                <a:cs typeface="Calibri"/>
              </a:rPr>
              <a:t>Size</a:t>
            </a:r>
            <a:r>
              <a:rPr sz="1400" b="1" spc="-30" dirty="0">
                <a:latin typeface="微软雅黑" panose="020B0503020204020204" pitchFamily="34" charset="-122"/>
                <a:ea typeface="微软雅黑" panose="020B0503020204020204" pitchFamily="34" charset="-122"/>
                <a:cs typeface="Calibri"/>
              </a:rPr>
              <a:t> </a:t>
            </a:r>
            <a:r>
              <a:rPr sz="1400" b="1" dirty="0">
                <a:latin typeface="微软雅黑" panose="020B0503020204020204" pitchFamily="34" charset="-122"/>
                <a:ea typeface="微软雅黑" panose="020B0503020204020204" pitchFamily="34" charset="-122"/>
                <a:cs typeface="Calibri"/>
              </a:rPr>
              <a:t>=</a:t>
            </a:r>
            <a:r>
              <a:rPr sz="1400" b="1" spc="-20" dirty="0">
                <a:latin typeface="微软雅黑" panose="020B0503020204020204" pitchFamily="34" charset="-122"/>
                <a:ea typeface="微软雅黑" panose="020B0503020204020204" pitchFamily="34" charset="-122"/>
                <a:cs typeface="Calibri"/>
              </a:rPr>
              <a:t> </a:t>
            </a:r>
            <a:r>
              <a:rPr sz="1400" b="1" dirty="0">
                <a:latin typeface="微软雅黑" panose="020B0503020204020204" pitchFamily="34" charset="-122"/>
                <a:ea typeface="微软雅黑" panose="020B0503020204020204" pitchFamily="34" charset="-122"/>
                <a:cs typeface="Calibri"/>
              </a:rPr>
              <a:t>4K</a:t>
            </a:r>
            <a:r>
              <a:rPr sz="1400" b="1" spc="-20" dirty="0">
                <a:latin typeface="微软雅黑" panose="020B0503020204020204" pitchFamily="34" charset="-122"/>
                <a:ea typeface="微软雅黑" panose="020B0503020204020204" pitchFamily="34" charset="-122"/>
                <a:cs typeface="Calibri"/>
              </a:rPr>
              <a:t> </a:t>
            </a:r>
            <a:r>
              <a:rPr sz="1400" b="1" dirty="0">
                <a:latin typeface="微软雅黑" panose="020B0503020204020204" pitchFamily="34" charset="-122"/>
                <a:ea typeface="微软雅黑" panose="020B0503020204020204" pitchFamily="34" charset="-122"/>
                <a:cs typeface="Calibri"/>
              </a:rPr>
              <a:t>x</a:t>
            </a:r>
            <a:r>
              <a:rPr sz="1400" b="1" spc="-15" dirty="0">
                <a:latin typeface="微软雅黑" panose="020B0503020204020204" pitchFamily="34" charset="-122"/>
                <a:ea typeface="微软雅黑" panose="020B0503020204020204" pitchFamily="34" charset="-122"/>
                <a:cs typeface="Calibri"/>
              </a:rPr>
              <a:t> </a:t>
            </a:r>
            <a:r>
              <a:rPr sz="1400" b="1" spc="-5" dirty="0">
                <a:latin typeface="微软雅黑" panose="020B0503020204020204" pitchFamily="34" charset="-122"/>
                <a:ea typeface="微软雅黑" panose="020B0503020204020204" pitchFamily="34" charset="-122"/>
                <a:cs typeface="Calibri"/>
              </a:rPr>
              <a:t>17</a:t>
            </a:r>
            <a:endParaRPr sz="1400" dirty="0">
              <a:latin typeface="微软雅黑" panose="020B0503020204020204" pitchFamily="34" charset="-122"/>
              <a:ea typeface="微软雅黑" panose="020B0503020204020204" pitchFamily="34" charset="-122"/>
              <a:cs typeface="Calibri"/>
            </a:endParaRPr>
          </a:p>
        </p:txBody>
      </p:sp>
      <p:sp>
        <p:nvSpPr>
          <p:cNvPr id="11" name="object 11"/>
          <p:cNvSpPr txBox="1"/>
          <p:nvPr/>
        </p:nvSpPr>
        <p:spPr>
          <a:xfrm>
            <a:off x="1180896" y="3053918"/>
            <a:ext cx="1177290" cy="513080"/>
          </a:xfrm>
          <a:prstGeom prst="rect">
            <a:avLst/>
          </a:prstGeom>
        </p:spPr>
        <p:txBody>
          <a:bodyPr vert="horz" wrap="square" lIns="0" tIns="12065" rIns="0" bIns="0" rtlCol="0">
            <a:spAutoFit/>
          </a:bodyPr>
          <a:lstStyle/>
          <a:p>
            <a:pPr marR="5080" algn="r">
              <a:lnSpc>
                <a:spcPct val="100000"/>
              </a:lnSpc>
              <a:spcBef>
                <a:spcPts val="95"/>
              </a:spcBef>
            </a:pPr>
            <a:r>
              <a:rPr sz="1600" spc="-5" dirty="0">
                <a:latin typeface="Arial"/>
                <a:cs typeface="Arial"/>
              </a:rPr>
              <a:t>Logical</a:t>
            </a:r>
            <a:endParaRPr sz="1600">
              <a:latin typeface="Arial"/>
              <a:cs typeface="Arial"/>
            </a:endParaRPr>
          </a:p>
          <a:p>
            <a:pPr marR="5715" algn="r">
              <a:lnSpc>
                <a:spcPct val="100000"/>
              </a:lnSpc>
              <a:spcBef>
                <a:spcPts val="5"/>
              </a:spcBef>
            </a:pPr>
            <a:r>
              <a:rPr sz="1600" spc="-5" dirty="0">
                <a:latin typeface="Arial"/>
                <a:cs typeface="Arial"/>
              </a:rPr>
              <a:t>Address</a:t>
            </a:r>
            <a:r>
              <a:rPr sz="1600" spc="-70" dirty="0">
                <a:latin typeface="Arial"/>
                <a:cs typeface="Arial"/>
              </a:rPr>
              <a:t> </a:t>
            </a:r>
            <a:r>
              <a:rPr sz="1600" spc="-5" dirty="0">
                <a:latin typeface="Arial"/>
                <a:cs typeface="Arial"/>
              </a:rPr>
              <a:t>Bus</a:t>
            </a:r>
            <a:endParaRPr sz="1600">
              <a:latin typeface="Arial"/>
              <a:cs typeface="Arial"/>
            </a:endParaRPr>
          </a:p>
        </p:txBody>
      </p:sp>
      <p:graphicFrame>
        <p:nvGraphicFramePr>
          <p:cNvPr id="12" name="object 12"/>
          <p:cNvGraphicFramePr>
            <a:graphicFrameLocks noGrp="1"/>
          </p:cNvGraphicFramePr>
          <p:nvPr/>
        </p:nvGraphicFramePr>
        <p:xfrm>
          <a:off x="2729483" y="3195827"/>
          <a:ext cx="4276089" cy="304800"/>
        </p:xfrm>
        <a:graphic>
          <a:graphicData uri="http://schemas.openxmlformats.org/drawingml/2006/table">
            <a:tbl>
              <a:tblPr firstRow="1" bandRow="1">
                <a:tableStyleId>{2D5ABB26-0587-4C30-8999-92F81FD0307C}</a:tableStyleId>
              </a:tblPr>
              <a:tblGrid>
                <a:gridCol w="1990089">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304800">
                <a:tc>
                  <a:txBody>
                    <a:bodyPr/>
                    <a:lstStyle/>
                    <a:p>
                      <a:pPr algn="ctr">
                        <a:lnSpc>
                          <a:spcPct val="100000"/>
                        </a:lnSpc>
                        <a:spcBef>
                          <a:spcPts val="320"/>
                        </a:spcBef>
                      </a:pPr>
                      <a:r>
                        <a:rPr sz="1400" spc="-55" dirty="0">
                          <a:latin typeface="Arial"/>
                          <a:cs typeface="Arial"/>
                        </a:rPr>
                        <a:t>Tag</a:t>
                      </a:r>
                      <a:endParaRPr sz="1400">
                        <a:latin typeface="Arial"/>
                        <a:cs typeface="Arial"/>
                      </a:endParaRPr>
                    </a:p>
                  </a:txBody>
                  <a:tcPr marL="0" marR="0" marT="406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FCC"/>
                    </a:solidFill>
                  </a:tcPr>
                </a:tc>
                <a:tc>
                  <a:txBody>
                    <a:bodyPr/>
                    <a:lstStyle/>
                    <a:p>
                      <a:pPr algn="ctr">
                        <a:lnSpc>
                          <a:spcPct val="100000"/>
                        </a:lnSpc>
                        <a:spcBef>
                          <a:spcPts val="320"/>
                        </a:spcBef>
                      </a:pPr>
                      <a:r>
                        <a:rPr sz="1400" spc="-5" dirty="0">
                          <a:latin typeface="Arial"/>
                          <a:cs typeface="Arial"/>
                        </a:rPr>
                        <a:t>Set</a:t>
                      </a:r>
                      <a:endParaRPr sz="1400">
                        <a:latin typeface="Arial"/>
                        <a:cs typeface="Arial"/>
                      </a:endParaRPr>
                    </a:p>
                  </a:txBody>
                  <a:tcPr marL="0" marR="0" marT="406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C000"/>
                    </a:solidFill>
                  </a:tcPr>
                </a:tc>
                <a:tc>
                  <a:txBody>
                    <a:bodyPr/>
                    <a:lstStyle/>
                    <a:p>
                      <a:pPr marL="29845">
                        <a:lnSpc>
                          <a:spcPct val="100000"/>
                        </a:lnSpc>
                        <a:spcBef>
                          <a:spcPts val="545"/>
                        </a:spcBef>
                      </a:pPr>
                      <a:r>
                        <a:rPr sz="1050" spc="5" dirty="0">
                          <a:latin typeface="Arial"/>
                          <a:cs typeface="Arial"/>
                        </a:rPr>
                        <a:t>Word</a:t>
                      </a:r>
                      <a:endParaRPr sz="1050">
                        <a:latin typeface="Arial"/>
                        <a:cs typeface="Arial"/>
                      </a:endParaRPr>
                    </a:p>
                  </a:txBody>
                  <a:tcPr marL="0" marR="0" marT="6921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DDDDD"/>
                    </a:solidFill>
                  </a:tcPr>
                </a:tc>
                <a:tc>
                  <a:txBody>
                    <a:bodyPr/>
                    <a:lstStyle/>
                    <a:p>
                      <a:pPr marL="133350">
                        <a:lnSpc>
                          <a:spcPct val="100000"/>
                        </a:lnSpc>
                        <a:spcBef>
                          <a:spcPts val="545"/>
                        </a:spcBef>
                      </a:pPr>
                      <a:r>
                        <a:rPr sz="1050" spc="-5" dirty="0">
                          <a:latin typeface="Arial"/>
                          <a:cs typeface="Arial"/>
                        </a:rPr>
                        <a:t>Byte</a:t>
                      </a:r>
                      <a:endParaRPr sz="1050">
                        <a:latin typeface="Arial"/>
                        <a:cs typeface="Arial"/>
                      </a:endParaRPr>
                    </a:p>
                  </a:txBody>
                  <a:tcPr marL="0" marR="0" marT="6921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DDDDD"/>
                    </a:solidFill>
                  </a:tcPr>
                </a:tc>
                <a:extLst>
                  <a:ext uri="{0D108BD9-81ED-4DB2-BD59-A6C34878D82A}">
                    <a16:rowId xmlns:a16="http://schemas.microsoft.com/office/drawing/2014/main" val="10000"/>
                  </a:ext>
                </a:extLst>
              </a:tr>
            </a:tbl>
          </a:graphicData>
        </a:graphic>
      </p:graphicFrame>
      <p:sp>
        <p:nvSpPr>
          <p:cNvPr id="13" name="object 13"/>
          <p:cNvSpPr txBox="1"/>
          <p:nvPr/>
        </p:nvSpPr>
        <p:spPr>
          <a:xfrm>
            <a:off x="6273165" y="3571113"/>
            <a:ext cx="534035" cy="239395"/>
          </a:xfrm>
          <a:prstGeom prst="rect">
            <a:avLst/>
          </a:prstGeom>
        </p:spPr>
        <p:txBody>
          <a:bodyPr vert="horz" wrap="square" lIns="0" tIns="13335" rIns="0" bIns="0" rtlCol="0">
            <a:spAutoFit/>
          </a:bodyPr>
          <a:lstStyle/>
          <a:p>
            <a:pPr marL="12700">
              <a:lnSpc>
                <a:spcPct val="100000"/>
              </a:lnSpc>
              <a:spcBef>
                <a:spcPts val="105"/>
              </a:spcBef>
              <a:tabLst>
                <a:tab pos="421640" algn="l"/>
              </a:tabLst>
            </a:pPr>
            <a:r>
              <a:rPr sz="1400" dirty="0">
                <a:latin typeface="Arial"/>
                <a:cs typeface="Arial"/>
              </a:rPr>
              <a:t>1	3</a:t>
            </a:r>
            <a:endParaRPr sz="1400">
              <a:latin typeface="Arial"/>
              <a:cs typeface="Arial"/>
            </a:endParaRPr>
          </a:p>
        </p:txBody>
      </p:sp>
      <p:sp>
        <p:nvSpPr>
          <p:cNvPr id="14" name="object 14"/>
          <p:cNvSpPr txBox="1"/>
          <p:nvPr/>
        </p:nvSpPr>
        <p:spPr>
          <a:xfrm>
            <a:off x="2822575" y="2985643"/>
            <a:ext cx="4218940" cy="193675"/>
          </a:xfrm>
          <a:prstGeom prst="rect">
            <a:avLst/>
          </a:prstGeom>
        </p:spPr>
        <p:txBody>
          <a:bodyPr vert="horz" wrap="square" lIns="0" tIns="13335" rIns="0" bIns="0" rtlCol="0">
            <a:spAutoFit/>
          </a:bodyPr>
          <a:lstStyle/>
          <a:p>
            <a:pPr marL="12700">
              <a:lnSpc>
                <a:spcPct val="100000"/>
              </a:lnSpc>
              <a:spcBef>
                <a:spcPts val="105"/>
              </a:spcBef>
              <a:tabLst>
                <a:tab pos="4127500" algn="l"/>
              </a:tabLst>
            </a:pPr>
            <a:r>
              <a:rPr sz="1100" spc="-5" dirty="0">
                <a:latin typeface="Arial"/>
                <a:cs typeface="Arial"/>
              </a:rPr>
              <a:t>3</a:t>
            </a:r>
            <a:r>
              <a:rPr sz="1100" dirty="0">
                <a:latin typeface="Arial"/>
                <a:cs typeface="Arial"/>
              </a:rPr>
              <a:t>1	0</a:t>
            </a:r>
            <a:endParaRPr sz="1100">
              <a:latin typeface="Arial"/>
              <a:cs typeface="Arial"/>
            </a:endParaRPr>
          </a:p>
        </p:txBody>
      </p:sp>
      <p:sp>
        <p:nvSpPr>
          <p:cNvPr id="15" name="object 15"/>
          <p:cNvSpPr txBox="1"/>
          <p:nvPr/>
        </p:nvSpPr>
        <p:spPr>
          <a:xfrm>
            <a:off x="3608323" y="3571113"/>
            <a:ext cx="223520" cy="239395"/>
          </a:xfrm>
          <a:prstGeom prst="rect">
            <a:avLst/>
          </a:prstGeom>
        </p:spPr>
        <p:txBody>
          <a:bodyPr vert="horz" wrap="square" lIns="0" tIns="13335" rIns="0" bIns="0" rtlCol="0">
            <a:spAutoFit/>
          </a:bodyPr>
          <a:lstStyle/>
          <a:p>
            <a:pPr marL="12700">
              <a:lnSpc>
                <a:spcPct val="100000"/>
              </a:lnSpc>
              <a:spcBef>
                <a:spcPts val="105"/>
              </a:spcBef>
            </a:pPr>
            <a:r>
              <a:rPr sz="1400" spc="-5" dirty="0">
                <a:latin typeface="Arial"/>
                <a:cs typeface="Arial"/>
              </a:rPr>
              <a:t>16</a:t>
            </a:r>
            <a:endParaRPr sz="1400">
              <a:latin typeface="Arial"/>
              <a:cs typeface="Arial"/>
            </a:endParaRPr>
          </a:p>
        </p:txBody>
      </p:sp>
      <p:sp>
        <p:nvSpPr>
          <p:cNvPr id="16" name="object 16"/>
          <p:cNvSpPr txBox="1"/>
          <p:nvPr/>
        </p:nvSpPr>
        <p:spPr>
          <a:xfrm>
            <a:off x="5299328" y="3571113"/>
            <a:ext cx="223520" cy="239395"/>
          </a:xfrm>
          <a:prstGeom prst="rect">
            <a:avLst/>
          </a:prstGeom>
        </p:spPr>
        <p:txBody>
          <a:bodyPr vert="horz" wrap="square" lIns="0" tIns="13335" rIns="0" bIns="0" rtlCol="0">
            <a:spAutoFit/>
          </a:bodyPr>
          <a:lstStyle/>
          <a:p>
            <a:pPr marL="12700">
              <a:lnSpc>
                <a:spcPct val="100000"/>
              </a:lnSpc>
              <a:spcBef>
                <a:spcPts val="105"/>
              </a:spcBef>
            </a:pPr>
            <a:r>
              <a:rPr sz="1400" spc="-5" dirty="0">
                <a:latin typeface="Arial"/>
                <a:cs typeface="Arial"/>
              </a:rPr>
              <a:t>12</a:t>
            </a:r>
            <a:endParaRPr sz="1400">
              <a:latin typeface="Arial"/>
              <a:cs typeface="Arial"/>
            </a:endParaRPr>
          </a:p>
        </p:txBody>
      </p:sp>
      <p:sp>
        <p:nvSpPr>
          <p:cNvPr id="17" name="object 17"/>
          <p:cNvSpPr txBox="1"/>
          <p:nvPr/>
        </p:nvSpPr>
        <p:spPr>
          <a:xfrm>
            <a:off x="2209800" y="4372355"/>
            <a:ext cx="623570" cy="247015"/>
          </a:xfrm>
          <a:prstGeom prst="rect">
            <a:avLst/>
          </a:prstGeom>
          <a:solidFill>
            <a:srgbClr val="FFC000"/>
          </a:solidFill>
        </p:spPr>
        <p:txBody>
          <a:bodyPr vert="horz" wrap="square" lIns="0" tIns="44450" rIns="0" bIns="0" rtlCol="0">
            <a:spAutoFit/>
          </a:bodyPr>
          <a:lstStyle/>
          <a:p>
            <a:pPr marL="1905" algn="ctr">
              <a:lnSpc>
                <a:spcPct val="100000"/>
              </a:lnSpc>
              <a:spcBef>
                <a:spcPts val="350"/>
              </a:spcBef>
            </a:pPr>
            <a:r>
              <a:rPr sz="1000" b="1" spc="-5" dirty="0">
                <a:latin typeface="Arial"/>
                <a:cs typeface="Arial"/>
              </a:rPr>
              <a:t>Set</a:t>
            </a:r>
            <a:endParaRPr sz="1000">
              <a:latin typeface="Arial"/>
              <a:cs typeface="Arial"/>
            </a:endParaRPr>
          </a:p>
        </p:txBody>
      </p:sp>
      <p:grpSp>
        <p:nvGrpSpPr>
          <p:cNvPr id="18" name="object 18"/>
          <p:cNvGrpSpPr/>
          <p:nvPr/>
        </p:nvGrpSpPr>
        <p:grpSpPr>
          <a:xfrm>
            <a:off x="3548634" y="4405757"/>
            <a:ext cx="1686560" cy="906144"/>
            <a:chOff x="3548634" y="4405757"/>
            <a:chExt cx="1686560" cy="906144"/>
          </a:xfrm>
        </p:grpSpPr>
        <p:sp>
          <p:nvSpPr>
            <p:cNvPr id="19" name="object 19"/>
            <p:cNvSpPr/>
            <p:nvPr/>
          </p:nvSpPr>
          <p:spPr>
            <a:xfrm>
              <a:off x="4196334" y="4420362"/>
              <a:ext cx="1024255" cy="762000"/>
            </a:xfrm>
            <a:custGeom>
              <a:avLst/>
              <a:gdLst/>
              <a:ahLst/>
              <a:cxnLst/>
              <a:rect l="l" t="t" r="r" b="b"/>
              <a:pathLst>
                <a:path w="1024254" h="762000">
                  <a:moveTo>
                    <a:pt x="1024127" y="0"/>
                  </a:moveTo>
                  <a:lnTo>
                    <a:pt x="0" y="0"/>
                  </a:lnTo>
                  <a:lnTo>
                    <a:pt x="0" y="762000"/>
                  </a:lnTo>
                  <a:lnTo>
                    <a:pt x="1024127" y="762000"/>
                  </a:lnTo>
                  <a:lnTo>
                    <a:pt x="1024127" y="0"/>
                  </a:lnTo>
                  <a:close/>
                </a:path>
              </a:pathLst>
            </a:custGeom>
            <a:solidFill>
              <a:srgbClr val="DDDDDD"/>
            </a:solidFill>
          </p:spPr>
          <p:txBody>
            <a:bodyPr wrap="square" lIns="0" tIns="0" rIns="0" bIns="0" rtlCol="0"/>
            <a:lstStyle/>
            <a:p>
              <a:endParaRPr/>
            </a:p>
          </p:txBody>
        </p:sp>
        <p:sp>
          <p:nvSpPr>
            <p:cNvPr id="20" name="object 20"/>
            <p:cNvSpPr/>
            <p:nvPr/>
          </p:nvSpPr>
          <p:spPr>
            <a:xfrm>
              <a:off x="4196334" y="4420362"/>
              <a:ext cx="1024255" cy="762000"/>
            </a:xfrm>
            <a:custGeom>
              <a:avLst/>
              <a:gdLst/>
              <a:ahLst/>
              <a:cxnLst/>
              <a:rect l="l" t="t" r="r" b="b"/>
              <a:pathLst>
                <a:path w="1024254" h="762000">
                  <a:moveTo>
                    <a:pt x="0" y="762000"/>
                  </a:moveTo>
                  <a:lnTo>
                    <a:pt x="1024127" y="762000"/>
                  </a:lnTo>
                  <a:lnTo>
                    <a:pt x="1024127" y="0"/>
                  </a:lnTo>
                  <a:lnTo>
                    <a:pt x="0" y="0"/>
                  </a:lnTo>
                  <a:lnTo>
                    <a:pt x="0" y="762000"/>
                  </a:lnTo>
                  <a:close/>
                </a:path>
              </a:pathLst>
            </a:custGeom>
            <a:ln w="28956">
              <a:solidFill>
                <a:srgbClr val="000000"/>
              </a:solidFill>
            </a:ln>
          </p:spPr>
          <p:txBody>
            <a:bodyPr wrap="square" lIns="0" tIns="0" rIns="0" bIns="0" rtlCol="0"/>
            <a:lstStyle/>
            <a:p>
              <a:endParaRPr/>
            </a:p>
          </p:txBody>
        </p:sp>
        <p:sp>
          <p:nvSpPr>
            <p:cNvPr id="21" name="object 21"/>
            <p:cNvSpPr/>
            <p:nvPr/>
          </p:nvSpPr>
          <p:spPr>
            <a:xfrm>
              <a:off x="3548634" y="4453127"/>
              <a:ext cx="666750" cy="858519"/>
            </a:xfrm>
            <a:custGeom>
              <a:avLst/>
              <a:gdLst/>
              <a:ahLst/>
              <a:cxnLst/>
              <a:rect l="l" t="t" r="r" b="b"/>
              <a:pathLst>
                <a:path w="666750" h="858520">
                  <a:moveTo>
                    <a:pt x="643890" y="95631"/>
                  </a:moveTo>
                  <a:lnTo>
                    <a:pt x="624078" y="85725"/>
                  </a:lnTo>
                  <a:lnTo>
                    <a:pt x="567690" y="57531"/>
                  </a:lnTo>
                  <a:lnTo>
                    <a:pt x="567690" y="85725"/>
                  </a:lnTo>
                  <a:lnTo>
                    <a:pt x="331851" y="85725"/>
                  </a:lnTo>
                  <a:lnTo>
                    <a:pt x="331851" y="19812"/>
                  </a:lnTo>
                  <a:lnTo>
                    <a:pt x="331851" y="9906"/>
                  </a:lnTo>
                  <a:lnTo>
                    <a:pt x="331851" y="0"/>
                  </a:lnTo>
                  <a:lnTo>
                    <a:pt x="0" y="0"/>
                  </a:lnTo>
                  <a:lnTo>
                    <a:pt x="0" y="19812"/>
                  </a:lnTo>
                  <a:lnTo>
                    <a:pt x="312039" y="19812"/>
                  </a:lnTo>
                  <a:lnTo>
                    <a:pt x="312039" y="105537"/>
                  </a:lnTo>
                  <a:lnTo>
                    <a:pt x="567690" y="105537"/>
                  </a:lnTo>
                  <a:lnTo>
                    <a:pt x="567690" y="133731"/>
                  </a:lnTo>
                  <a:lnTo>
                    <a:pt x="624078" y="105537"/>
                  </a:lnTo>
                  <a:lnTo>
                    <a:pt x="643890" y="95631"/>
                  </a:lnTo>
                  <a:close/>
                </a:path>
                <a:path w="666750" h="858520">
                  <a:moveTo>
                    <a:pt x="666242" y="610362"/>
                  </a:moveTo>
                  <a:lnTo>
                    <a:pt x="646430" y="600456"/>
                  </a:lnTo>
                  <a:lnTo>
                    <a:pt x="590042" y="572262"/>
                  </a:lnTo>
                  <a:lnTo>
                    <a:pt x="590042" y="600456"/>
                  </a:lnTo>
                  <a:lnTo>
                    <a:pt x="347599" y="600456"/>
                  </a:lnTo>
                  <a:lnTo>
                    <a:pt x="347599" y="838581"/>
                  </a:lnTo>
                  <a:lnTo>
                    <a:pt x="48768" y="838581"/>
                  </a:lnTo>
                  <a:lnTo>
                    <a:pt x="48768" y="858393"/>
                  </a:lnTo>
                  <a:lnTo>
                    <a:pt x="367411" y="858393"/>
                  </a:lnTo>
                  <a:lnTo>
                    <a:pt x="367411" y="848487"/>
                  </a:lnTo>
                  <a:lnTo>
                    <a:pt x="367411" y="838581"/>
                  </a:lnTo>
                  <a:lnTo>
                    <a:pt x="367411" y="620268"/>
                  </a:lnTo>
                  <a:lnTo>
                    <a:pt x="590042" y="620268"/>
                  </a:lnTo>
                  <a:lnTo>
                    <a:pt x="590042" y="648462"/>
                  </a:lnTo>
                  <a:lnTo>
                    <a:pt x="646430" y="620268"/>
                  </a:lnTo>
                  <a:lnTo>
                    <a:pt x="666242" y="610362"/>
                  </a:lnTo>
                  <a:close/>
                </a:path>
              </a:pathLst>
            </a:custGeom>
            <a:solidFill>
              <a:srgbClr val="000000"/>
            </a:solidFill>
          </p:spPr>
          <p:txBody>
            <a:bodyPr wrap="square" lIns="0" tIns="0" rIns="0" bIns="0" rtlCol="0"/>
            <a:lstStyle/>
            <a:p>
              <a:endParaRPr/>
            </a:p>
          </p:txBody>
        </p:sp>
      </p:grpSp>
      <p:sp>
        <p:nvSpPr>
          <p:cNvPr id="22" name="object 22"/>
          <p:cNvSpPr txBox="1"/>
          <p:nvPr/>
        </p:nvSpPr>
        <p:spPr>
          <a:xfrm>
            <a:off x="4422140" y="4166742"/>
            <a:ext cx="57023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Arial"/>
                <a:cs typeface="Arial"/>
              </a:rPr>
              <a:t>T</a:t>
            </a:r>
            <a:r>
              <a:rPr sz="1000" b="1" spc="-5" dirty="0">
                <a:latin typeface="Arial"/>
                <a:cs typeface="Arial"/>
              </a:rPr>
              <a:t>ag</a:t>
            </a:r>
            <a:r>
              <a:rPr sz="1000" b="1" spc="-15" dirty="0">
                <a:latin typeface="Arial"/>
                <a:cs typeface="Arial"/>
              </a:rPr>
              <a:t> </a:t>
            </a:r>
            <a:r>
              <a:rPr sz="1000" b="1" spc="-5" dirty="0">
                <a:latin typeface="Arial"/>
                <a:cs typeface="Arial"/>
              </a:rPr>
              <a:t>R</a:t>
            </a:r>
            <a:r>
              <a:rPr sz="1000" b="1" spc="-40" dirty="0">
                <a:latin typeface="Arial"/>
                <a:cs typeface="Arial"/>
              </a:rPr>
              <a:t>A</a:t>
            </a:r>
            <a:r>
              <a:rPr sz="1000" b="1" spc="-5" dirty="0">
                <a:latin typeface="Arial"/>
                <a:cs typeface="Arial"/>
              </a:rPr>
              <a:t>M</a:t>
            </a:r>
            <a:endParaRPr sz="1000">
              <a:latin typeface="Arial"/>
              <a:cs typeface="Arial"/>
            </a:endParaRPr>
          </a:p>
        </p:txBody>
      </p:sp>
      <p:sp>
        <p:nvSpPr>
          <p:cNvPr id="23" name="object 23"/>
          <p:cNvSpPr txBox="1"/>
          <p:nvPr/>
        </p:nvSpPr>
        <p:spPr>
          <a:xfrm>
            <a:off x="4210811" y="4457191"/>
            <a:ext cx="995680" cy="692150"/>
          </a:xfrm>
          <a:prstGeom prst="rect">
            <a:avLst/>
          </a:prstGeom>
        </p:spPr>
        <p:txBody>
          <a:bodyPr vert="horz" wrap="square" lIns="0" tIns="12065" rIns="0" bIns="0" rtlCol="0">
            <a:spAutoFit/>
          </a:bodyPr>
          <a:lstStyle/>
          <a:p>
            <a:pPr marL="71755">
              <a:lnSpc>
                <a:spcPct val="100000"/>
              </a:lnSpc>
              <a:spcBef>
                <a:spcPts val="95"/>
              </a:spcBef>
            </a:pPr>
            <a:r>
              <a:rPr sz="1000" b="1" spc="-10" dirty="0">
                <a:latin typeface="Arial"/>
                <a:cs typeface="Arial"/>
              </a:rPr>
              <a:t>A[11:0]</a:t>
            </a:r>
            <a:endParaRPr sz="1000">
              <a:latin typeface="Arial"/>
              <a:cs typeface="Arial"/>
            </a:endParaRPr>
          </a:p>
          <a:p>
            <a:pPr marL="442595">
              <a:lnSpc>
                <a:spcPct val="100000"/>
              </a:lnSpc>
              <a:spcBef>
                <a:spcPts val="740"/>
              </a:spcBef>
            </a:pPr>
            <a:r>
              <a:rPr sz="900" b="1" spc="-5" dirty="0">
                <a:latin typeface="Arial"/>
                <a:cs typeface="Arial"/>
              </a:rPr>
              <a:t>DO[16:0]</a:t>
            </a:r>
            <a:endParaRPr sz="900">
              <a:latin typeface="Arial"/>
              <a:cs typeface="Arial"/>
            </a:endParaRPr>
          </a:p>
          <a:p>
            <a:pPr>
              <a:lnSpc>
                <a:spcPct val="100000"/>
              </a:lnSpc>
              <a:spcBef>
                <a:spcPts val="50"/>
              </a:spcBef>
            </a:pPr>
            <a:endParaRPr sz="850">
              <a:latin typeface="Arial"/>
              <a:cs typeface="Arial"/>
            </a:endParaRPr>
          </a:p>
          <a:p>
            <a:pPr marL="95885">
              <a:lnSpc>
                <a:spcPct val="100000"/>
              </a:lnSpc>
              <a:spcBef>
                <a:spcPts val="5"/>
              </a:spcBef>
            </a:pPr>
            <a:r>
              <a:rPr sz="1000" b="1" spc="-5" dirty="0">
                <a:latin typeface="Arial"/>
                <a:cs typeface="Arial"/>
              </a:rPr>
              <a:t>DI[16:0]</a:t>
            </a:r>
            <a:endParaRPr sz="1000">
              <a:latin typeface="Arial"/>
              <a:cs typeface="Arial"/>
            </a:endParaRPr>
          </a:p>
        </p:txBody>
      </p:sp>
      <p:sp>
        <p:nvSpPr>
          <p:cNvPr id="24" name="object 24"/>
          <p:cNvSpPr txBox="1"/>
          <p:nvPr/>
        </p:nvSpPr>
        <p:spPr>
          <a:xfrm>
            <a:off x="2989326" y="4371594"/>
            <a:ext cx="452755" cy="177800"/>
          </a:xfrm>
          <a:prstGeom prst="rect">
            <a:avLst/>
          </a:prstGeom>
        </p:spPr>
        <p:txBody>
          <a:bodyPr vert="horz" wrap="square" lIns="0" tIns="12065" rIns="0" bIns="0" rtlCol="0">
            <a:spAutoFit/>
          </a:bodyPr>
          <a:lstStyle/>
          <a:p>
            <a:pPr marL="12700">
              <a:lnSpc>
                <a:spcPct val="100000"/>
              </a:lnSpc>
              <a:spcBef>
                <a:spcPts val="95"/>
              </a:spcBef>
            </a:pPr>
            <a:r>
              <a:rPr sz="1000" b="1" spc="-40" dirty="0">
                <a:latin typeface="Arial"/>
                <a:cs typeface="Arial"/>
              </a:rPr>
              <a:t>A</a:t>
            </a:r>
            <a:r>
              <a:rPr sz="1000" b="1" spc="-5" dirty="0">
                <a:latin typeface="Arial"/>
                <a:cs typeface="Arial"/>
              </a:rPr>
              <a:t>1</a:t>
            </a:r>
            <a:r>
              <a:rPr sz="1000" b="1" spc="-10" dirty="0">
                <a:latin typeface="Arial"/>
                <a:cs typeface="Arial"/>
              </a:rPr>
              <a:t>5</a:t>
            </a:r>
            <a:r>
              <a:rPr sz="1000" b="1" spc="10" dirty="0">
                <a:latin typeface="Arial"/>
                <a:cs typeface="Arial"/>
              </a:rPr>
              <a:t>-</a:t>
            </a:r>
            <a:r>
              <a:rPr sz="1000" b="1" spc="-30" dirty="0">
                <a:latin typeface="Arial"/>
                <a:cs typeface="Arial"/>
              </a:rPr>
              <a:t>A4</a:t>
            </a:r>
            <a:endParaRPr sz="1000">
              <a:latin typeface="Arial"/>
              <a:cs typeface="Arial"/>
            </a:endParaRPr>
          </a:p>
        </p:txBody>
      </p:sp>
      <p:sp>
        <p:nvSpPr>
          <p:cNvPr id="25" name="object 25"/>
          <p:cNvSpPr txBox="1"/>
          <p:nvPr/>
        </p:nvSpPr>
        <p:spPr>
          <a:xfrm>
            <a:off x="2953004" y="5133289"/>
            <a:ext cx="526415" cy="330200"/>
          </a:xfrm>
          <a:prstGeom prst="rect">
            <a:avLst/>
          </a:prstGeom>
        </p:spPr>
        <p:txBody>
          <a:bodyPr vert="horz" wrap="square" lIns="0" tIns="12065" rIns="0" bIns="0" rtlCol="0">
            <a:spAutoFit/>
          </a:bodyPr>
          <a:lstStyle/>
          <a:p>
            <a:pPr marL="12700">
              <a:lnSpc>
                <a:spcPct val="100000"/>
              </a:lnSpc>
              <a:spcBef>
                <a:spcPts val="95"/>
              </a:spcBef>
            </a:pPr>
            <a:r>
              <a:rPr sz="1000" b="1" spc="-15" dirty="0">
                <a:latin typeface="Arial"/>
                <a:cs typeface="Arial"/>
              </a:rPr>
              <a:t>A31-A16</a:t>
            </a:r>
            <a:endParaRPr sz="1000">
              <a:latin typeface="Arial"/>
              <a:cs typeface="Arial"/>
            </a:endParaRPr>
          </a:p>
          <a:p>
            <a:pPr marL="67310">
              <a:lnSpc>
                <a:spcPct val="100000"/>
              </a:lnSpc>
              <a:spcBef>
                <a:spcPts val="5"/>
              </a:spcBef>
            </a:pPr>
            <a:r>
              <a:rPr sz="1000" b="1" spc="-5" dirty="0">
                <a:latin typeface="Arial"/>
                <a:cs typeface="Arial"/>
              </a:rPr>
              <a:t>+</a:t>
            </a:r>
            <a:r>
              <a:rPr sz="1000" b="1" spc="-40" dirty="0">
                <a:latin typeface="Arial"/>
                <a:cs typeface="Arial"/>
              </a:rPr>
              <a:t> </a:t>
            </a:r>
            <a:r>
              <a:rPr sz="1000" b="1" spc="-5" dirty="0">
                <a:latin typeface="Arial"/>
                <a:cs typeface="Arial"/>
              </a:rPr>
              <a:t>V-bit</a:t>
            </a:r>
            <a:endParaRPr sz="1000">
              <a:latin typeface="Arial"/>
              <a:cs typeface="Arial"/>
            </a:endParaRPr>
          </a:p>
        </p:txBody>
      </p:sp>
      <p:sp>
        <p:nvSpPr>
          <p:cNvPr id="26" name="object 26"/>
          <p:cNvSpPr txBox="1"/>
          <p:nvPr/>
        </p:nvSpPr>
        <p:spPr>
          <a:xfrm>
            <a:off x="5695950" y="4420361"/>
            <a:ext cx="236220" cy="762000"/>
          </a:xfrm>
          <a:prstGeom prst="rect">
            <a:avLst/>
          </a:prstGeom>
          <a:solidFill>
            <a:srgbClr val="DDDDDD"/>
          </a:solidFill>
          <a:ln w="28955">
            <a:solidFill>
              <a:srgbClr val="000000"/>
            </a:solidFill>
          </a:ln>
        </p:spPr>
        <p:txBody>
          <a:bodyPr vert="horz" wrap="square" lIns="0" tIns="0" rIns="0" bIns="0" rtlCol="0">
            <a:spAutoFit/>
          </a:bodyPr>
          <a:lstStyle/>
          <a:p>
            <a:pPr>
              <a:lnSpc>
                <a:spcPct val="100000"/>
              </a:lnSpc>
            </a:pPr>
            <a:endParaRPr sz="1300">
              <a:latin typeface="Times New Roman"/>
              <a:cs typeface="Times New Roman"/>
            </a:endParaRPr>
          </a:p>
          <a:p>
            <a:pPr marL="73660">
              <a:lnSpc>
                <a:spcPct val="100000"/>
              </a:lnSpc>
              <a:spcBef>
                <a:spcPts val="750"/>
              </a:spcBef>
            </a:pPr>
            <a:r>
              <a:rPr sz="1200" b="1" dirty="0">
                <a:latin typeface="Arial"/>
                <a:cs typeface="Arial"/>
              </a:rPr>
              <a:t>=</a:t>
            </a:r>
            <a:endParaRPr sz="1200">
              <a:latin typeface="Arial"/>
              <a:cs typeface="Arial"/>
            </a:endParaRPr>
          </a:p>
        </p:txBody>
      </p:sp>
      <p:pic>
        <p:nvPicPr>
          <p:cNvPr id="27" name="object 27"/>
          <p:cNvPicPr/>
          <p:nvPr/>
        </p:nvPicPr>
        <p:blipFill>
          <a:blip r:embed="rId4" cstate="print"/>
          <a:stretch>
            <a:fillRect/>
          </a:stretch>
        </p:blipFill>
        <p:spPr>
          <a:xfrm>
            <a:off x="5932170" y="4720590"/>
            <a:ext cx="218312" cy="90805"/>
          </a:xfrm>
          <a:prstGeom prst="rect">
            <a:avLst/>
          </a:prstGeom>
        </p:spPr>
      </p:pic>
      <p:grpSp>
        <p:nvGrpSpPr>
          <p:cNvPr id="28" name="object 28"/>
          <p:cNvGrpSpPr/>
          <p:nvPr/>
        </p:nvGrpSpPr>
        <p:grpSpPr>
          <a:xfrm>
            <a:off x="3597402" y="4410202"/>
            <a:ext cx="2103120" cy="953769"/>
            <a:chOff x="3597402" y="4410202"/>
            <a:chExt cx="2103120" cy="953769"/>
          </a:xfrm>
        </p:grpSpPr>
        <p:sp>
          <p:nvSpPr>
            <p:cNvPr id="29" name="object 29"/>
            <p:cNvSpPr/>
            <p:nvPr/>
          </p:nvSpPr>
          <p:spPr>
            <a:xfrm>
              <a:off x="3597402" y="4510278"/>
              <a:ext cx="2103120" cy="801370"/>
            </a:xfrm>
            <a:custGeom>
              <a:avLst/>
              <a:gdLst/>
              <a:ahLst/>
              <a:cxnLst/>
              <a:rect l="l" t="t" r="r" b="b"/>
              <a:pathLst>
                <a:path w="2103120" h="801370">
                  <a:moveTo>
                    <a:pt x="2102358" y="553212"/>
                  </a:moveTo>
                  <a:lnTo>
                    <a:pt x="2082546" y="543306"/>
                  </a:lnTo>
                  <a:lnTo>
                    <a:pt x="2026158" y="515112"/>
                  </a:lnTo>
                  <a:lnTo>
                    <a:pt x="2026158" y="543306"/>
                  </a:lnTo>
                  <a:lnTo>
                    <a:pt x="1736598" y="543306"/>
                  </a:lnTo>
                  <a:lnTo>
                    <a:pt x="1736598" y="781431"/>
                  </a:lnTo>
                  <a:lnTo>
                    <a:pt x="0" y="781431"/>
                  </a:lnTo>
                  <a:lnTo>
                    <a:pt x="0" y="801243"/>
                  </a:lnTo>
                  <a:lnTo>
                    <a:pt x="1756410" y="801243"/>
                  </a:lnTo>
                  <a:lnTo>
                    <a:pt x="1756410" y="791337"/>
                  </a:lnTo>
                  <a:lnTo>
                    <a:pt x="1756410" y="781431"/>
                  </a:lnTo>
                  <a:lnTo>
                    <a:pt x="1756410" y="563118"/>
                  </a:lnTo>
                  <a:lnTo>
                    <a:pt x="2026158" y="563118"/>
                  </a:lnTo>
                  <a:lnTo>
                    <a:pt x="2026158" y="591312"/>
                  </a:lnTo>
                  <a:lnTo>
                    <a:pt x="2082546" y="563118"/>
                  </a:lnTo>
                  <a:lnTo>
                    <a:pt x="2102358" y="553212"/>
                  </a:lnTo>
                  <a:close/>
                </a:path>
                <a:path w="2103120" h="801370">
                  <a:moveTo>
                    <a:pt x="2102866" y="38100"/>
                  </a:moveTo>
                  <a:lnTo>
                    <a:pt x="2083054" y="28194"/>
                  </a:lnTo>
                  <a:lnTo>
                    <a:pt x="2026666" y="0"/>
                  </a:lnTo>
                  <a:lnTo>
                    <a:pt x="2026666" y="28194"/>
                  </a:lnTo>
                  <a:lnTo>
                    <a:pt x="1761617" y="28194"/>
                  </a:lnTo>
                  <a:lnTo>
                    <a:pt x="1761617" y="266319"/>
                  </a:lnTo>
                  <a:lnTo>
                    <a:pt x="1623060" y="266319"/>
                  </a:lnTo>
                  <a:lnTo>
                    <a:pt x="1623060" y="286131"/>
                  </a:lnTo>
                  <a:lnTo>
                    <a:pt x="1781429" y="286131"/>
                  </a:lnTo>
                  <a:lnTo>
                    <a:pt x="1781429" y="276225"/>
                  </a:lnTo>
                  <a:lnTo>
                    <a:pt x="1781429" y="266319"/>
                  </a:lnTo>
                  <a:lnTo>
                    <a:pt x="1781429" y="48006"/>
                  </a:lnTo>
                  <a:lnTo>
                    <a:pt x="2026666" y="48006"/>
                  </a:lnTo>
                  <a:lnTo>
                    <a:pt x="2026666" y="76200"/>
                  </a:lnTo>
                  <a:lnTo>
                    <a:pt x="2083054" y="48006"/>
                  </a:lnTo>
                  <a:lnTo>
                    <a:pt x="2102866" y="38100"/>
                  </a:lnTo>
                  <a:close/>
                </a:path>
              </a:pathLst>
            </a:custGeom>
            <a:solidFill>
              <a:srgbClr val="000000"/>
            </a:solidFill>
          </p:spPr>
          <p:txBody>
            <a:bodyPr wrap="square" lIns="0" tIns="0" rIns="0" bIns="0" rtlCol="0"/>
            <a:lstStyle/>
            <a:p>
              <a:endParaRPr/>
            </a:p>
          </p:txBody>
        </p:sp>
        <p:sp>
          <p:nvSpPr>
            <p:cNvPr id="30" name="object 30"/>
            <p:cNvSpPr/>
            <p:nvPr/>
          </p:nvSpPr>
          <p:spPr>
            <a:xfrm>
              <a:off x="3658362" y="4420362"/>
              <a:ext cx="149860" cy="933450"/>
            </a:xfrm>
            <a:custGeom>
              <a:avLst/>
              <a:gdLst/>
              <a:ahLst/>
              <a:cxnLst/>
              <a:rect l="l" t="t" r="r" b="b"/>
              <a:pathLst>
                <a:path w="149860" h="933450">
                  <a:moveTo>
                    <a:pt x="0" y="128524"/>
                  </a:moveTo>
                  <a:lnTo>
                    <a:pt x="114300" y="0"/>
                  </a:lnTo>
                </a:path>
                <a:path w="149860" h="933450">
                  <a:moveTo>
                    <a:pt x="35051" y="933196"/>
                  </a:moveTo>
                  <a:lnTo>
                    <a:pt x="149351" y="804671"/>
                  </a:lnTo>
                </a:path>
              </a:pathLst>
            </a:custGeom>
            <a:ln w="19812">
              <a:solidFill>
                <a:srgbClr val="000000"/>
              </a:solidFill>
            </a:ln>
          </p:spPr>
          <p:txBody>
            <a:bodyPr wrap="square" lIns="0" tIns="0" rIns="0" bIns="0" rtlCol="0"/>
            <a:lstStyle/>
            <a:p>
              <a:endParaRPr/>
            </a:p>
          </p:txBody>
        </p:sp>
      </p:grpSp>
      <p:sp>
        <p:nvSpPr>
          <p:cNvPr id="31" name="object 31"/>
          <p:cNvSpPr txBox="1"/>
          <p:nvPr/>
        </p:nvSpPr>
        <p:spPr>
          <a:xfrm>
            <a:off x="6228969" y="4666869"/>
            <a:ext cx="513715"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Arial"/>
                <a:cs typeface="Arial"/>
              </a:rPr>
              <a:t>Hit/</a:t>
            </a:r>
            <a:r>
              <a:rPr sz="1000" b="1" spc="15" dirty="0">
                <a:latin typeface="Arial"/>
                <a:cs typeface="Arial"/>
              </a:rPr>
              <a:t>M</a:t>
            </a:r>
            <a:r>
              <a:rPr sz="1000" b="1" spc="-5" dirty="0">
                <a:latin typeface="Arial"/>
                <a:cs typeface="Arial"/>
              </a:rPr>
              <a:t>iss</a:t>
            </a:r>
            <a:endParaRPr sz="1000">
              <a:latin typeface="Arial"/>
              <a:cs typeface="Arial"/>
            </a:endParaRPr>
          </a:p>
        </p:txBody>
      </p:sp>
      <p:sp>
        <p:nvSpPr>
          <p:cNvPr id="32" name="object 32"/>
          <p:cNvSpPr txBox="1"/>
          <p:nvPr/>
        </p:nvSpPr>
        <p:spPr>
          <a:xfrm>
            <a:off x="2247900" y="5105400"/>
            <a:ext cx="623570" cy="247015"/>
          </a:xfrm>
          <a:prstGeom prst="rect">
            <a:avLst/>
          </a:prstGeom>
          <a:solidFill>
            <a:srgbClr val="FFFFCC"/>
          </a:solidFill>
        </p:spPr>
        <p:txBody>
          <a:bodyPr vert="horz" wrap="square" lIns="0" tIns="45085" rIns="0" bIns="0" rtlCol="0">
            <a:spAutoFit/>
          </a:bodyPr>
          <a:lstStyle/>
          <a:p>
            <a:pPr marL="198755">
              <a:lnSpc>
                <a:spcPct val="100000"/>
              </a:lnSpc>
              <a:spcBef>
                <a:spcPts val="355"/>
              </a:spcBef>
            </a:pPr>
            <a:r>
              <a:rPr sz="1000" b="1" dirty="0">
                <a:latin typeface="Arial"/>
                <a:cs typeface="Arial"/>
              </a:rPr>
              <a:t>Tag</a:t>
            </a:r>
            <a:endParaRPr sz="1000">
              <a:latin typeface="Arial"/>
              <a:cs typeface="Arial"/>
            </a:endParaRPr>
          </a:p>
        </p:txBody>
      </p:sp>
      <p:sp>
        <p:nvSpPr>
          <p:cNvPr id="33" name="object 33"/>
          <p:cNvSpPr txBox="1"/>
          <p:nvPr/>
        </p:nvSpPr>
        <p:spPr>
          <a:xfrm>
            <a:off x="7319009" y="4404817"/>
            <a:ext cx="803275" cy="697230"/>
          </a:xfrm>
          <a:prstGeom prst="rect">
            <a:avLst/>
          </a:prstGeom>
        </p:spPr>
        <p:txBody>
          <a:bodyPr vert="horz" wrap="square" lIns="0" tIns="13335" rIns="0" bIns="0" rtlCol="0">
            <a:spAutoFit/>
          </a:bodyPr>
          <a:lstStyle/>
          <a:p>
            <a:pPr marL="12700">
              <a:lnSpc>
                <a:spcPct val="100000"/>
              </a:lnSpc>
              <a:spcBef>
                <a:spcPts val="105"/>
              </a:spcBef>
            </a:pPr>
            <a:r>
              <a:rPr sz="4400" b="1" dirty="0">
                <a:latin typeface="Arial"/>
                <a:cs typeface="Arial"/>
              </a:rPr>
              <a:t>x</a:t>
            </a:r>
            <a:r>
              <a:rPr sz="4400" b="1" spc="-95" dirty="0">
                <a:latin typeface="Arial"/>
                <a:cs typeface="Arial"/>
              </a:rPr>
              <a:t> </a:t>
            </a:r>
            <a:r>
              <a:rPr sz="4400" b="1" dirty="0">
                <a:latin typeface="Arial"/>
                <a:cs typeface="Arial"/>
              </a:rPr>
              <a:t>8</a:t>
            </a:r>
            <a:endParaRPr sz="4400">
              <a:latin typeface="Arial"/>
              <a:cs typeface="Arial"/>
            </a:endParaRPr>
          </a:p>
        </p:txBody>
      </p:sp>
      <p:sp>
        <p:nvSpPr>
          <p:cNvPr id="34" name="object 34"/>
          <p:cNvSpPr txBox="1"/>
          <p:nvPr/>
        </p:nvSpPr>
        <p:spPr>
          <a:xfrm>
            <a:off x="3660775" y="4205096"/>
            <a:ext cx="180975"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12</a:t>
            </a:r>
            <a:endParaRPr sz="1100">
              <a:latin typeface="Arial"/>
              <a:cs typeface="Arial"/>
            </a:endParaRPr>
          </a:p>
        </p:txBody>
      </p:sp>
      <p:sp>
        <p:nvSpPr>
          <p:cNvPr id="35" name="object 35"/>
          <p:cNvSpPr txBox="1"/>
          <p:nvPr/>
        </p:nvSpPr>
        <p:spPr>
          <a:xfrm>
            <a:off x="3689350" y="5367654"/>
            <a:ext cx="180975" cy="193675"/>
          </a:xfrm>
          <a:prstGeom prst="rect">
            <a:avLst/>
          </a:prstGeom>
        </p:spPr>
        <p:txBody>
          <a:bodyPr vert="horz" wrap="square" lIns="0" tIns="12700" rIns="0" bIns="0" rtlCol="0">
            <a:spAutoFit/>
          </a:bodyPr>
          <a:lstStyle/>
          <a:p>
            <a:pPr marL="12700">
              <a:lnSpc>
                <a:spcPct val="100000"/>
              </a:lnSpc>
              <a:spcBef>
                <a:spcPts val="100"/>
              </a:spcBef>
            </a:pPr>
            <a:r>
              <a:rPr sz="1100" spc="-5" dirty="0">
                <a:latin typeface="Arial"/>
                <a:cs typeface="Arial"/>
              </a:rPr>
              <a:t>17</a:t>
            </a:r>
            <a:endParaRPr sz="1100">
              <a:latin typeface="Arial"/>
              <a:cs typeface="Arial"/>
            </a:endParaRPr>
          </a:p>
        </p:txBody>
      </p:sp>
      <p:sp>
        <p:nvSpPr>
          <p:cNvPr id="36" name="object 36"/>
          <p:cNvSpPr txBox="1"/>
          <p:nvPr/>
        </p:nvSpPr>
        <p:spPr>
          <a:xfrm>
            <a:off x="5359146" y="4282897"/>
            <a:ext cx="180975" cy="194310"/>
          </a:xfrm>
          <a:prstGeom prst="rect">
            <a:avLst/>
          </a:prstGeom>
        </p:spPr>
        <p:txBody>
          <a:bodyPr vert="horz" wrap="square" lIns="0" tIns="13335" rIns="0" bIns="0" rtlCol="0">
            <a:spAutoFit/>
          </a:bodyPr>
          <a:lstStyle/>
          <a:p>
            <a:pPr marL="12700">
              <a:lnSpc>
                <a:spcPct val="100000"/>
              </a:lnSpc>
              <a:spcBef>
                <a:spcPts val="105"/>
              </a:spcBef>
            </a:pPr>
            <a:r>
              <a:rPr sz="1100" spc="-5" dirty="0">
                <a:latin typeface="Arial"/>
                <a:cs typeface="Arial"/>
              </a:rPr>
              <a:t>17</a:t>
            </a:r>
            <a:endParaRPr sz="1100">
              <a:latin typeface="Arial"/>
              <a:cs typeface="Arial"/>
            </a:endParaRPr>
          </a:p>
        </p:txBody>
      </p:sp>
      <p:sp>
        <p:nvSpPr>
          <p:cNvPr id="37" name="object 37"/>
          <p:cNvSpPr/>
          <p:nvPr/>
        </p:nvSpPr>
        <p:spPr>
          <a:xfrm>
            <a:off x="5410961" y="4496561"/>
            <a:ext cx="114300" cy="128905"/>
          </a:xfrm>
          <a:custGeom>
            <a:avLst/>
            <a:gdLst/>
            <a:ahLst/>
            <a:cxnLst/>
            <a:rect l="l" t="t" r="r" b="b"/>
            <a:pathLst>
              <a:path w="114300" h="128904">
                <a:moveTo>
                  <a:pt x="0" y="128524"/>
                </a:moveTo>
                <a:lnTo>
                  <a:pt x="114300" y="0"/>
                </a:lnTo>
              </a:path>
            </a:pathLst>
          </a:custGeom>
          <a:ln w="19812">
            <a:solidFill>
              <a:srgbClr val="000000"/>
            </a:solidFill>
          </a:ln>
        </p:spPr>
        <p:txBody>
          <a:bodyPr wrap="square" lIns="0" tIns="0" rIns="0" bIns="0" rtlCol="0"/>
          <a:lstStyle/>
          <a:p>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725548" y="461899"/>
            <a:ext cx="5688965" cy="505908"/>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C00000"/>
                </a:solidFill>
                <a:latin typeface="+mn-lt"/>
                <a:ea typeface="+mn-ea"/>
                <a:cs typeface="+mn-cs"/>
              </a:rPr>
              <a:t>Cache &amp; VM Comparison</a:t>
            </a:r>
          </a:p>
        </p:txBody>
      </p:sp>
      <p:graphicFrame>
        <p:nvGraphicFramePr>
          <p:cNvPr id="6" name="object 6"/>
          <p:cNvGraphicFramePr>
            <a:graphicFrameLocks noGrp="1"/>
          </p:cNvGraphicFramePr>
          <p:nvPr/>
        </p:nvGraphicFramePr>
        <p:xfrm>
          <a:off x="438150" y="1581150"/>
          <a:ext cx="8229600" cy="3810000"/>
        </p:xfrm>
        <a:graphic>
          <a:graphicData uri="http://schemas.openxmlformats.org/drawingml/2006/table">
            <a:tbl>
              <a:tblPr firstRow="1" bandRow="1">
                <a:tableStyleId>{2D5ABB26-0587-4C30-8999-92F81FD0307C}</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762000">
                <a:tc>
                  <a:txBody>
                    <a:bodyPr/>
                    <a:lstStyle/>
                    <a:p>
                      <a:pPr>
                        <a:lnSpc>
                          <a:spcPct val="100000"/>
                        </a:lnSpc>
                      </a:pPr>
                      <a:endParaRPr sz="2000">
                        <a:latin typeface="Times New Roman"/>
                        <a:cs typeface="Times New Roman"/>
                      </a:endParaRPr>
                    </a:p>
                  </a:txBody>
                  <a:tcPr marL="0" marR="0" marT="0" marB="0">
                    <a:lnL w="38100">
                      <a:solidFill>
                        <a:srgbClr val="808080"/>
                      </a:solidFill>
                      <a:prstDash val="solid"/>
                    </a:lnL>
                    <a:lnR w="38100">
                      <a:solidFill>
                        <a:srgbClr val="808080"/>
                      </a:solidFill>
                      <a:prstDash val="solid"/>
                    </a:lnR>
                    <a:lnT w="38100">
                      <a:solidFill>
                        <a:srgbClr val="808080"/>
                      </a:solidFill>
                      <a:prstDash val="solid"/>
                    </a:lnT>
                    <a:lnB w="38100">
                      <a:solidFill>
                        <a:srgbClr val="808080"/>
                      </a:solidFill>
                      <a:prstDash val="solid"/>
                    </a:lnB>
                    <a:solidFill>
                      <a:srgbClr val="CCEBFF"/>
                    </a:solidFill>
                  </a:tcPr>
                </a:tc>
                <a:tc>
                  <a:txBody>
                    <a:bodyPr/>
                    <a:lstStyle/>
                    <a:p>
                      <a:pPr algn="ctr">
                        <a:lnSpc>
                          <a:spcPct val="100000"/>
                        </a:lnSpc>
                        <a:spcBef>
                          <a:spcPts val="240"/>
                        </a:spcBef>
                      </a:pPr>
                      <a:r>
                        <a:rPr sz="1800" b="1" spc="-5" dirty="0">
                          <a:latin typeface="Calibri"/>
                          <a:cs typeface="Calibri"/>
                        </a:rPr>
                        <a:t>Cache</a:t>
                      </a:r>
                      <a:endParaRPr sz="1800">
                        <a:latin typeface="Calibri"/>
                        <a:cs typeface="Calibri"/>
                      </a:endParaRPr>
                    </a:p>
                  </a:txBody>
                  <a:tcPr marL="0" marR="0" marT="30480" marB="0">
                    <a:lnL w="38100">
                      <a:solidFill>
                        <a:srgbClr val="808080"/>
                      </a:solidFill>
                      <a:prstDash val="solid"/>
                    </a:lnL>
                    <a:lnR w="38100">
                      <a:solidFill>
                        <a:srgbClr val="808080"/>
                      </a:solidFill>
                      <a:prstDash val="solid"/>
                    </a:lnR>
                    <a:lnT w="38100">
                      <a:solidFill>
                        <a:srgbClr val="808080"/>
                      </a:solidFill>
                      <a:prstDash val="solid"/>
                    </a:lnT>
                    <a:lnB w="38100">
                      <a:solidFill>
                        <a:srgbClr val="808080"/>
                      </a:solidFill>
                      <a:prstDash val="solid"/>
                    </a:lnB>
                    <a:solidFill>
                      <a:srgbClr val="CCEBFF"/>
                    </a:solidFill>
                  </a:tcPr>
                </a:tc>
                <a:tc>
                  <a:txBody>
                    <a:bodyPr/>
                    <a:lstStyle/>
                    <a:p>
                      <a:pPr algn="ctr">
                        <a:lnSpc>
                          <a:spcPct val="100000"/>
                        </a:lnSpc>
                        <a:spcBef>
                          <a:spcPts val="240"/>
                        </a:spcBef>
                      </a:pPr>
                      <a:r>
                        <a:rPr sz="1800" b="1" spc="-5" dirty="0">
                          <a:latin typeface="Calibri"/>
                          <a:cs typeface="Calibri"/>
                        </a:rPr>
                        <a:t>Virtual</a:t>
                      </a:r>
                      <a:r>
                        <a:rPr sz="1800" b="1" spc="-55" dirty="0">
                          <a:latin typeface="Calibri"/>
                          <a:cs typeface="Calibri"/>
                        </a:rPr>
                        <a:t> </a:t>
                      </a:r>
                      <a:r>
                        <a:rPr sz="1800" b="1" dirty="0">
                          <a:latin typeface="Calibri"/>
                          <a:cs typeface="Calibri"/>
                        </a:rPr>
                        <a:t>Memory</a:t>
                      </a:r>
                      <a:endParaRPr sz="1800">
                        <a:latin typeface="Calibri"/>
                        <a:cs typeface="Calibri"/>
                      </a:endParaRPr>
                    </a:p>
                  </a:txBody>
                  <a:tcPr marL="0" marR="0" marT="30480" marB="0">
                    <a:lnL w="38100">
                      <a:solidFill>
                        <a:srgbClr val="808080"/>
                      </a:solidFill>
                      <a:prstDash val="solid"/>
                    </a:lnL>
                    <a:lnR w="38100">
                      <a:solidFill>
                        <a:srgbClr val="808080"/>
                      </a:solidFill>
                      <a:prstDash val="solid"/>
                    </a:lnR>
                    <a:lnT w="38100">
                      <a:solidFill>
                        <a:srgbClr val="808080"/>
                      </a:solidFill>
                      <a:prstDash val="solid"/>
                    </a:lnT>
                    <a:lnB w="38100">
                      <a:solidFill>
                        <a:srgbClr val="808080"/>
                      </a:solidFill>
                      <a:prstDash val="solid"/>
                    </a:lnB>
                    <a:solidFill>
                      <a:srgbClr val="CCEBFF"/>
                    </a:solidFill>
                  </a:tcPr>
                </a:tc>
                <a:extLst>
                  <a:ext uri="{0D108BD9-81ED-4DB2-BD59-A6C34878D82A}">
                    <a16:rowId xmlns:a16="http://schemas.microsoft.com/office/drawing/2014/main" val="10000"/>
                  </a:ext>
                </a:extLst>
              </a:tr>
              <a:tr h="762000">
                <a:tc>
                  <a:txBody>
                    <a:bodyPr/>
                    <a:lstStyle/>
                    <a:p>
                      <a:pPr algn="ctr">
                        <a:lnSpc>
                          <a:spcPct val="100000"/>
                        </a:lnSpc>
                        <a:spcBef>
                          <a:spcPts val="245"/>
                        </a:spcBef>
                      </a:pPr>
                      <a:r>
                        <a:rPr sz="1800" b="1" dirty="0">
                          <a:latin typeface="Calibri"/>
                          <a:cs typeface="Calibri"/>
                        </a:rPr>
                        <a:t>Block</a:t>
                      </a:r>
                      <a:r>
                        <a:rPr sz="1800" b="1" spc="-50" dirty="0">
                          <a:latin typeface="Calibri"/>
                          <a:cs typeface="Calibri"/>
                        </a:rPr>
                        <a:t> </a:t>
                      </a:r>
                      <a:r>
                        <a:rPr sz="1800" b="1" spc="-10" dirty="0">
                          <a:latin typeface="Calibri"/>
                          <a:cs typeface="Calibri"/>
                        </a:rPr>
                        <a:t>Size</a:t>
                      </a:r>
                      <a:endParaRPr sz="1800">
                        <a:latin typeface="Calibri"/>
                        <a:cs typeface="Calibri"/>
                      </a:endParaRPr>
                    </a:p>
                  </a:txBody>
                  <a:tcPr marL="0" marR="0" marT="31115" marB="0">
                    <a:lnL w="38100">
                      <a:solidFill>
                        <a:srgbClr val="808080"/>
                      </a:solidFill>
                      <a:prstDash val="solid"/>
                    </a:lnL>
                    <a:lnR w="38100">
                      <a:solidFill>
                        <a:srgbClr val="808080"/>
                      </a:solidFill>
                      <a:prstDash val="solid"/>
                    </a:lnR>
                    <a:lnT w="38100">
                      <a:solidFill>
                        <a:srgbClr val="808080"/>
                      </a:solidFill>
                      <a:prstDash val="solid"/>
                    </a:lnT>
                    <a:lnB w="38100">
                      <a:solidFill>
                        <a:srgbClr val="808080"/>
                      </a:solidFill>
                      <a:prstDash val="solid"/>
                    </a:lnB>
                  </a:tcPr>
                </a:tc>
                <a:tc>
                  <a:txBody>
                    <a:bodyPr/>
                    <a:lstStyle/>
                    <a:p>
                      <a:pPr algn="ctr">
                        <a:lnSpc>
                          <a:spcPct val="100000"/>
                        </a:lnSpc>
                        <a:spcBef>
                          <a:spcPts val="245"/>
                        </a:spcBef>
                      </a:pPr>
                      <a:r>
                        <a:rPr sz="1800" spc="-5" dirty="0">
                          <a:latin typeface="Calibri"/>
                          <a:cs typeface="Calibri"/>
                        </a:rPr>
                        <a:t>16-64B</a:t>
                      </a:r>
                      <a:endParaRPr sz="1800">
                        <a:latin typeface="Calibri"/>
                        <a:cs typeface="Calibri"/>
                      </a:endParaRPr>
                    </a:p>
                  </a:txBody>
                  <a:tcPr marL="0" marR="0" marT="31115" marB="0">
                    <a:lnL w="38100">
                      <a:solidFill>
                        <a:srgbClr val="808080"/>
                      </a:solidFill>
                      <a:prstDash val="solid"/>
                    </a:lnL>
                    <a:lnR w="38100">
                      <a:solidFill>
                        <a:srgbClr val="808080"/>
                      </a:solidFill>
                      <a:prstDash val="solid"/>
                    </a:lnR>
                    <a:lnT w="38100">
                      <a:solidFill>
                        <a:srgbClr val="808080"/>
                      </a:solidFill>
                      <a:prstDash val="solid"/>
                    </a:lnT>
                    <a:lnB w="38100">
                      <a:solidFill>
                        <a:srgbClr val="808080"/>
                      </a:solidFill>
                      <a:prstDash val="solid"/>
                    </a:lnB>
                  </a:tcPr>
                </a:tc>
                <a:tc>
                  <a:txBody>
                    <a:bodyPr/>
                    <a:lstStyle/>
                    <a:p>
                      <a:pPr algn="ctr">
                        <a:lnSpc>
                          <a:spcPct val="100000"/>
                        </a:lnSpc>
                        <a:spcBef>
                          <a:spcPts val="245"/>
                        </a:spcBef>
                      </a:pPr>
                      <a:r>
                        <a:rPr sz="1800" dirty="0">
                          <a:latin typeface="Calibri"/>
                          <a:cs typeface="Calibri"/>
                        </a:rPr>
                        <a:t>4</a:t>
                      </a:r>
                      <a:r>
                        <a:rPr sz="1800" spc="-20" dirty="0">
                          <a:latin typeface="Calibri"/>
                          <a:cs typeface="Calibri"/>
                        </a:rPr>
                        <a:t> </a:t>
                      </a:r>
                      <a:r>
                        <a:rPr sz="1800" dirty="0">
                          <a:latin typeface="Calibri"/>
                          <a:cs typeface="Calibri"/>
                        </a:rPr>
                        <a:t>KB</a:t>
                      </a:r>
                      <a:r>
                        <a:rPr sz="1800" spc="-10" dirty="0">
                          <a:latin typeface="Calibri"/>
                          <a:cs typeface="Calibri"/>
                        </a:rPr>
                        <a:t> </a:t>
                      </a:r>
                      <a:r>
                        <a:rPr sz="1800" dirty="0">
                          <a:latin typeface="Calibri"/>
                          <a:cs typeface="Calibri"/>
                        </a:rPr>
                        <a:t>–</a:t>
                      </a:r>
                      <a:r>
                        <a:rPr sz="1800" spc="-5" dirty="0">
                          <a:latin typeface="Calibri"/>
                          <a:cs typeface="Calibri"/>
                        </a:rPr>
                        <a:t> 64</a:t>
                      </a:r>
                      <a:r>
                        <a:rPr sz="1800" spc="-15" dirty="0">
                          <a:latin typeface="Calibri"/>
                          <a:cs typeface="Calibri"/>
                        </a:rPr>
                        <a:t> </a:t>
                      </a:r>
                      <a:r>
                        <a:rPr sz="1800" spc="-5" dirty="0">
                          <a:latin typeface="Calibri"/>
                          <a:cs typeface="Calibri"/>
                        </a:rPr>
                        <a:t>MB</a:t>
                      </a:r>
                      <a:endParaRPr sz="1800">
                        <a:latin typeface="Calibri"/>
                        <a:cs typeface="Calibri"/>
                      </a:endParaRPr>
                    </a:p>
                  </a:txBody>
                  <a:tcPr marL="0" marR="0" marT="31115" marB="0">
                    <a:lnL w="38100">
                      <a:solidFill>
                        <a:srgbClr val="808080"/>
                      </a:solidFill>
                      <a:prstDash val="solid"/>
                    </a:lnL>
                    <a:lnR w="38100">
                      <a:solidFill>
                        <a:srgbClr val="808080"/>
                      </a:solidFill>
                      <a:prstDash val="solid"/>
                    </a:lnR>
                    <a:lnT w="38100">
                      <a:solidFill>
                        <a:srgbClr val="808080"/>
                      </a:solidFill>
                      <a:prstDash val="solid"/>
                    </a:lnT>
                    <a:lnB w="38100">
                      <a:solidFill>
                        <a:srgbClr val="808080"/>
                      </a:solidFill>
                      <a:prstDash val="solid"/>
                    </a:lnB>
                  </a:tcPr>
                </a:tc>
                <a:extLst>
                  <a:ext uri="{0D108BD9-81ED-4DB2-BD59-A6C34878D82A}">
                    <a16:rowId xmlns:a16="http://schemas.microsoft.com/office/drawing/2014/main" val="10001"/>
                  </a:ext>
                </a:extLst>
              </a:tr>
              <a:tr h="762000">
                <a:tc>
                  <a:txBody>
                    <a:bodyPr/>
                    <a:lstStyle/>
                    <a:p>
                      <a:pPr marL="1270" algn="ctr">
                        <a:lnSpc>
                          <a:spcPct val="100000"/>
                        </a:lnSpc>
                        <a:spcBef>
                          <a:spcPts val="245"/>
                        </a:spcBef>
                      </a:pPr>
                      <a:r>
                        <a:rPr sz="1800" b="1" dirty="0">
                          <a:latin typeface="Calibri"/>
                          <a:cs typeface="Calibri"/>
                        </a:rPr>
                        <a:t>Mapping</a:t>
                      </a:r>
                      <a:r>
                        <a:rPr sz="1800" b="1" spc="-75" dirty="0">
                          <a:latin typeface="Calibri"/>
                          <a:cs typeface="Calibri"/>
                        </a:rPr>
                        <a:t> </a:t>
                      </a:r>
                      <a:r>
                        <a:rPr sz="1800" b="1" dirty="0">
                          <a:latin typeface="Calibri"/>
                          <a:cs typeface="Calibri"/>
                        </a:rPr>
                        <a:t>Schemes</a:t>
                      </a:r>
                      <a:endParaRPr sz="1800">
                        <a:latin typeface="Calibri"/>
                        <a:cs typeface="Calibri"/>
                      </a:endParaRPr>
                    </a:p>
                  </a:txBody>
                  <a:tcPr marL="0" marR="0" marT="31115" marB="0">
                    <a:lnL w="38100">
                      <a:solidFill>
                        <a:srgbClr val="808080"/>
                      </a:solidFill>
                      <a:prstDash val="solid"/>
                    </a:lnL>
                    <a:lnR w="38100">
                      <a:solidFill>
                        <a:srgbClr val="808080"/>
                      </a:solidFill>
                      <a:prstDash val="solid"/>
                    </a:lnR>
                    <a:lnT w="38100">
                      <a:solidFill>
                        <a:srgbClr val="808080"/>
                      </a:solidFill>
                      <a:prstDash val="solid"/>
                    </a:lnT>
                    <a:lnB w="38100">
                      <a:solidFill>
                        <a:srgbClr val="808080"/>
                      </a:solidFill>
                      <a:prstDash val="solid"/>
                    </a:lnB>
                  </a:tcPr>
                </a:tc>
                <a:tc>
                  <a:txBody>
                    <a:bodyPr/>
                    <a:lstStyle/>
                    <a:p>
                      <a:pPr marL="635" algn="ctr">
                        <a:lnSpc>
                          <a:spcPct val="100000"/>
                        </a:lnSpc>
                        <a:spcBef>
                          <a:spcPts val="245"/>
                        </a:spcBef>
                      </a:pPr>
                      <a:r>
                        <a:rPr sz="1800" spc="-10" dirty="0">
                          <a:latin typeface="Calibri"/>
                          <a:cs typeface="Calibri"/>
                        </a:rPr>
                        <a:t>Direct</a:t>
                      </a:r>
                      <a:r>
                        <a:rPr sz="1800" spc="5" dirty="0">
                          <a:latin typeface="Calibri"/>
                          <a:cs typeface="Calibri"/>
                        </a:rPr>
                        <a:t> </a:t>
                      </a:r>
                      <a:r>
                        <a:rPr sz="1800" spc="-5" dirty="0">
                          <a:latin typeface="Calibri"/>
                          <a:cs typeface="Calibri"/>
                        </a:rPr>
                        <a:t>or</a:t>
                      </a:r>
                      <a:r>
                        <a:rPr sz="1800" dirty="0">
                          <a:latin typeface="Calibri"/>
                          <a:cs typeface="Calibri"/>
                        </a:rPr>
                        <a:t> </a:t>
                      </a:r>
                      <a:r>
                        <a:rPr sz="1800" spc="-5" dirty="0">
                          <a:latin typeface="Calibri"/>
                          <a:cs typeface="Calibri"/>
                        </a:rPr>
                        <a:t>Set </a:t>
                      </a:r>
                      <a:r>
                        <a:rPr sz="1800" spc="-10" dirty="0">
                          <a:latin typeface="Calibri"/>
                          <a:cs typeface="Calibri"/>
                        </a:rPr>
                        <a:t>Associative</a:t>
                      </a:r>
                      <a:endParaRPr sz="1800">
                        <a:latin typeface="Calibri"/>
                        <a:cs typeface="Calibri"/>
                      </a:endParaRPr>
                    </a:p>
                  </a:txBody>
                  <a:tcPr marL="0" marR="0" marT="31115" marB="0">
                    <a:lnL w="38100">
                      <a:solidFill>
                        <a:srgbClr val="808080"/>
                      </a:solidFill>
                      <a:prstDash val="solid"/>
                    </a:lnL>
                    <a:lnR w="38100">
                      <a:solidFill>
                        <a:srgbClr val="808080"/>
                      </a:solidFill>
                      <a:prstDash val="solid"/>
                    </a:lnR>
                    <a:lnT w="38100">
                      <a:solidFill>
                        <a:srgbClr val="808080"/>
                      </a:solidFill>
                      <a:prstDash val="solid"/>
                    </a:lnT>
                    <a:lnB w="38100">
                      <a:solidFill>
                        <a:srgbClr val="808080"/>
                      </a:solidFill>
                      <a:prstDash val="solid"/>
                    </a:lnB>
                  </a:tcPr>
                </a:tc>
                <a:tc>
                  <a:txBody>
                    <a:bodyPr/>
                    <a:lstStyle/>
                    <a:p>
                      <a:pPr marL="635" algn="ctr">
                        <a:lnSpc>
                          <a:spcPct val="100000"/>
                        </a:lnSpc>
                        <a:spcBef>
                          <a:spcPts val="245"/>
                        </a:spcBef>
                      </a:pPr>
                      <a:r>
                        <a:rPr sz="1800" spc="-10" dirty="0">
                          <a:latin typeface="Calibri"/>
                          <a:cs typeface="Calibri"/>
                        </a:rPr>
                        <a:t>Fully</a:t>
                      </a:r>
                      <a:r>
                        <a:rPr sz="1800" spc="-25" dirty="0">
                          <a:latin typeface="Calibri"/>
                          <a:cs typeface="Calibri"/>
                        </a:rPr>
                        <a:t> </a:t>
                      </a:r>
                      <a:r>
                        <a:rPr sz="1800" spc="-5" dirty="0">
                          <a:latin typeface="Calibri"/>
                          <a:cs typeface="Calibri"/>
                        </a:rPr>
                        <a:t>Associative</a:t>
                      </a:r>
                      <a:endParaRPr sz="1800">
                        <a:latin typeface="Calibri"/>
                        <a:cs typeface="Calibri"/>
                      </a:endParaRPr>
                    </a:p>
                  </a:txBody>
                  <a:tcPr marL="0" marR="0" marT="31115" marB="0">
                    <a:lnL w="38100">
                      <a:solidFill>
                        <a:srgbClr val="808080"/>
                      </a:solidFill>
                      <a:prstDash val="solid"/>
                    </a:lnL>
                    <a:lnR w="38100">
                      <a:solidFill>
                        <a:srgbClr val="808080"/>
                      </a:solidFill>
                      <a:prstDash val="solid"/>
                    </a:lnR>
                    <a:lnT w="38100">
                      <a:solidFill>
                        <a:srgbClr val="808080"/>
                      </a:solidFill>
                      <a:prstDash val="solid"/>
                    </a:lnT>
                    <a:lnB w="38100">
                      <a:solidFill>
                        <a:srgbClr val="808080"/>
                      </a:solidFill>
                      <a:prstDash val="solid"/>
                    </a:lnB>
                  </a:tcPr>
                </a:tc>
                <a:extLst>
                  <a:ext uri="{0D108BD9-81ED-4DB2-BD59-A6C34878D82A}">
                    <a16:rowId xmlns:a16="http://schemas.microsoft.com/office/drawing/2014/main" val="10002"/>
                  </a:ext>
                </a:extLst>
              </a:tr>
              <a:tr h="762000">
                <a:tc>
                  <a:txBody>
                    <a:bodyPr/>
                    <a:lstStyle/>
                    <a:p>
                      <a:pPr marL="773430" marR="501015" indent="-264160">
                        <a:lnSpc>
                          <a:spcPct val="100000"/>
                        </a:lnSpc>
                        <a:spcBef>
                          <a:spcPts val="245"/>
                        </a:spcBef>
                      </a:pPr>
                      <a:r>
                        <a:rPr sz="1800" b="1" spc="-5" dirty="0">
                          <a:latin typeface="Calibri"/>
                          <a:cs typeface="Calibri"/>
                        </a:rPr>
                        <a:t>Miss</a:t>
                      </a:r>
                      <a:r>
                        <a:rPr sz="1800" b="1" spc="-40" dirty="0">
                          <a:latin typeface="Calibri"/>
                          <a:cs typeface="Calibri"/>
                        </a:rPr>
                        <a:t> </a:t>
                      </a:r>
                      <a:r>
                        <a:rPr sz="1800" b="1" spc="-5" dirty="0">
                          <a:latin typeface="Calibri"/>
                          <a:cs typeface="Calibri"/>
                        </a:rPr>
                        <a:t>handling</a:t>
                      </a:r>
                      <a:r>
                        <a:rPr sz="1800" b="1" spc="-35" dirty="0">
                          <a:latin typeface="Calibri"/>
                          <a:cs typeface="Calibri"/>
                        </a:rPr>
                        <a:t> </a:t>
                      </a:r>
                      <a:r>
                        <a:rPr sz="1800" b="1" dirty="0">
                          <a:latin typeface="Calibri"/>
                          <a:cs typeface="Calibri"/>
                        </a:rPr>
                        <a:t>and </a:t>
                      </a:r>
                      <a:r>
                        <a:rPr sz="1800" b="1" spc="-390" dirty="0">
                          <a:latin typeface="Calibri"/>
                          <a:cs typeface="Calibri"/>
                        </a:rPr>
                        <a:t> </a:t>
                      </a:r>
                      <a:r>
                        <a:rPr sz="1800" b="1" spc="-10" dirty="0">
                          <a:latin typeface="Calibri"/>
                          <a:cs typeface="Calibri"/>
                        </a:rPr>
                        <a:t>replacement</a:t>
                      </a:r>
                      <a:endParaRPr sz="1800">
                        <a:latin typeface="Calibri"/>
                        <a:cs typeface="Calibri"/>
                      </a:endParaRPr>
                    </a:p>
                  </a:txBody>
                  <a:tcPr marL="0" marR="0" marT="31115" marB="0">
                    <a:lnL w="38100">
                      <a:solidFill>
                        <a:srgbClr val="808080"/>
                      </a:solidFill>
                      <a:prstDash val="solid"/>
                    </a:lnL>
                    <a:lnR w="38100">
                      <a:solidFill>
                        <a:srgbClr val="808080"/>
                      </a:solidFill>
                      <a:prstDash val="solid"/>
                    </a:lnR>
                    <a:lnT w="38100">
                      <a:solidFill>
                        <a:srgbClr val="808080"/>
                      </a:solidFill>
                      <a:prstDash val="solid"/>
                    </a:lnT>
                    <a:lnB w="38100">
                      <a:solidFill>
                        <a:srgbClr val="808080"/>
                      </a:solidFill>
                      <a:prstDash val="solid"/>
                    </a:lnB>
                  </a:tcPr>
                </a:tc>
                <a:tc>
                  <a:txBody>
                    <a:bodyPr/>
                    <a:lstStyle/>
                    <a:p>
                      <a:pPr algn="ctr">
                        <a:lnSpc>
                          <a:spcPct val="100000"/>
                        </a:lnSpc>
                        <a:spcBef>
                          <a:spcPts val="245"/>
                        </a:spcBef>
                      </a:pPr>
                      <a:r>
                        <a:rPr sz="1800" spc="-10" dirty="0">
                          <a:latin typeface="Calibri"/>
                          <a:cs typeface="Calibri"/>
                        </a:rPr>
                        <a:t>HW</a:t>
                      </a:r>
                      <a:endParaRPr sz="1800">
                        <a:latin typeface="Calibri"/>
                        <a:cs typeface="Calibri"/>
                      </a:endParaRPr>
                    </a:p>
                  </a:txBody>
                  <a:tcPr marL="0" marR="0" marT="31115" marB="0">
                    <a:lnL w="38100">
                      <a:solidFill>
                        <a:srgbClr val="808080"/>
                      </a:solidFill>
                      <a:prstDash val="solid"/>
                    </a:lnL>
                    <a:lnR w="38100">
                      <a:solidFill>
                        <a:srgbClr val="808080"/>
                      </a:solidFill>
                      <a:prstDash val="solid"/>
                    </a:lnR>
                    <a:lnT w="38100">
                      <a:solidFill>
                        <a:srgbClr val="808080"/>
                      </a:solidFill>
                      <a:prstDash val="solid"/>
                    </a:lnT>
                    <a:lnB w="38100">
                      <a:solidFill>
                        <a:srgbClr val="808080"/>
                      </a:solidFill>
                      <a:prstDash val="solid"/>
                    </a:lnB>
                  </a:tcPr>
                </a:tc>
                <a:tc>
                  <a:txBody>
                    <a:bodyPr/>
                    <a:lstStyle/>
                    <a:p>
                      <a:pPr marL="1270" algn="ctr">
                        <a:lnSpc>
                          <a:spcPct val="100000"/>
                        </a:lnSpc>
                        <a:spcBef>
                          <a:spcPts val="245"/>
                        </a:spcBef>
                      </a:pPr>
                      <a:r>
                        <a:rPr sz="1800" spc="-15" dirty="0">
                          <a:latin typeface="Calibri"/>
                          <a:cs typeface="Calibri"/>
                        </a:rPr>
                        <a:t>SW</a:t>
                      </a:r>
                      <a:endParaRPr sz="1800">
                        <a:latin typeface="Calibri"/>
                        <a:cs typeface="Calibri"/>
                      </a:endParaRPr>
                    </a:p>
                  </a:txBody>
                  <a:tcPr marL="0" marR="0" marT="31115" marB="0">
                    <a:lnL w="38100">
                      <a:solidFill>
                        <a:srgbClr val="808080"/>
                      </a:solidFill>
                      <a:prstDash val="solid"/>
                    </a:lnL>
                    <a:lnR w="38100">
                      <a:solidFill>
                        <a:srgbClr val="808080"/>
                      </a:solidFill>
                      <a:prstDash val="solid"/>
                    </a:lnR>
                    <a:lnT w="38100">
                      <a:solidFill>
                        <a:srgbClr val="808080"/>
                      </a:solidFill>
                      <a:prstDash val="solid"/>
                    </a:lnT>
                    <a:lnB w="38100">
                      <a:solidFill>
                        <a:srgbClr val="808080"/>
                      </a:solidFill>
                      <a:prstDash val="solid"/>
                    </a:lnB>
                  </a:tcPr>
                </a:tc>
                <a:extLst>
                  <a:ext uri="{0D108BD9-81ED-4DB2-BD59-A6C34878D82A}">
                    <a16:rowId xmlns:a16="http://schemas.microsoft.com/office/drawing/2014/main" val="10003"/>
                  </a:ext>
                </a:extLst>
              </a:tr>
              <a:tr h="762000">
                <a:tc>
                  <a:txBody>
                    <a:bodyPr/>
                    <a:lstStyle/>
                    <a:p>
                      <a:pPr algn="ctr">
                        <a:lnSpc>
                          <a:spcPct val="100000"/>
                        </a:lnSpc>
                        <a:spcBef>
                          <a:spcPts val="250"/>
                        </a:spcBef>
                      </a:pPr>
                      <a:r>
                        <a:rPr sz="1800" b="1" spc="-10" dirty="0">
                          <a:latin typeface="Calibri"/>
                          <a:cs typeface="Calibri"/>
                        </a:rPr>
                        <a:t>Replacement</a:t>
                      </a:r>
                      <a:r>
                        <a:rPr sz="1800" b="1" spc="-45" dirty="0">
                          <a:latin typeface="Calibri"/>
                          <a:cs typeface="Calibri"/>
                        </a:rPr>
                        <a:t> </a:t>
                      </a:r>
                      <a:r>
                        <a:rPr sz="1800" b="1" spc="-10" dirty="0">
                          <a:latin typeface="Calibri"/>
                          <a:cs typeface="Calibri"/>
                        </a:rPr>
                        <a:t>Policy</a:t>
                      </a:r>
                      <a:endParaRPr sz="1800">
                        <a:latin typeface="Calibri"/>
                        <a:cs typeface="Calibri"/>
                      </a:endParaRPr>
                    </a:p>
                  </a:txBody>
                  <a:tcPr marL="0" marR="0" marT="31750" marB="0">
                    <a:lnL w="38100">
                      <a:solidFill>
                        <a:srgbClr val="808080"/>
                      </a:solidFill>
                      <a:prstDash val="solid"/>
                    </a:lnL>
                    <a:lnR w="38100">
                      <a:solidFill>
                        <a:srgbClr val="808080"/>
                      </a:solidFill>
                      <a:prstDash val="solid"/>
                    </a:lnR>
                    <a:lnT w="38100">
                      <a:solidFill>
                        <a:srgbClr val="808080"/>
                      </a:solidFill>
                      <a:prstDash val="solid"/>
                    </a:lnT>
                    <a:lnB w="38100">
                      <a:solidFill>
                        <a:srgbClr val="808080"/>
                      </a:solidFill>
                      <a:prstDash val="solid"/>
                    </a:lnB>
                  </a:tcPr>
                </a:tc>
                <a:tc>
                  <a:txBody>
                    <a:bodyPr/>
                    <a:lstStyle/>
                    <a:p>
                      <a:pPr algn="ctr">
                        <a:lnSpc>
                          <a:spcPct val="100000"/>
                        </a:lnSpc>
                        <a:spcBef>
                          <a:spcPts val="250"/>
                        </a:spcBef>
                      </a:pPr>
                      <a:r>
                        <a:rPr sz="1800" spc="-5" dirty="0">
                          <a:latin typeface="Calibri"/>
                          <a:cs typeface="Calibri"/>
                        </a:rPr>
                        <a:t>Full</a:t>
                      </a:r>
                      <a:r>
                        <a:rPr sz="1800" spc="-10" dirty="0">
                          <a:latin typeface="Calibri"/>
                          <a:cs typeface="Calibri"/>
                        </a:rPr>
                        <a:t> </a:t>
                      </a:r>
                      <a:r>
                        <a:rPr sz="1800" spc="-5" dirty="0">
                          <a:latin typeface="Calibri"/>
                          <a:cs typeface="Calibri"/>
                        </a:rPr>
                        <a:t>LRU</a:t>
                      </a:r>
                      <a:r>
                        <a:rPr sz="1800" spc="-15" dirty="0">
                          <a:latin typeface="Calibri"/>
                          <a:cs typeface="Calibri"/>
                        </a:rPr>
                        <a:t> </a:t>
                      </a:r>
                      <a:r>
                        <a:rPr sz="1800" spc="-5" dirty="0">
                          <a:latin typeface="Calibri"/>
                          <a:cs typeface="Calibri"/>
                        </a:rPr>
                        <a:t>if</a:t>
                      </a:r>
                      <a:r>
                        <a:rPr sz="1800" dirty="0">
                          <a:latin typeface="Calibri"/>
                          <a:cs typeface="Calibri"/>
                        </a:rPr>
                        <a:t> </a:t>
                      </a:r>
                      <a:r>
                        <a:rPr sz="1800" spc="-10" dirty="0">
                          <a:latin typeface="Calibri"/>
                          <a:cs typeface="Calibri"/>
                        </a:rPr>
                        <a:t>low </a:t>
                      </a:r>
                      <a:r>
                        <a:rPr sz="1800" spc="-5" dirty="0">
                          <a:latin typeface="Calibri"/>
                          <a:cs typeface="Calibri"/>
                        </a:rPr>
                        <a:t>associativity</a:t>
                      </a:r>
                      <a:endParaRPr sz="1800">
                        <a:latin typeface="Calibri"/>
                        <a:cs typeface="Calibri"/>
                      </a:endParaRPr>
                    </a:p>
                    <a:p>
                      <a:pPr algn="ctr">
                        <a:lnSpc>
                          <a:spcPct val="100000"/>
                        </a:lnSpc>
                      </a:pPr>
                      <a:r>
                        <a:rPr sz="1800" dirty="0">
                          <a:latin typeface="Calibri"/>
                          <a:cs typeface="Calibri"/>
                        </a:rPr>
                        <a:t>/</a:t>
                      </a:r>
                      <a:r>
                        <a:rPr sz="1800" spc="-10" dirty="0">
                          <a:latin typeface="Calibri"/>
                          <a:cs typeface="Calibri"/>
                        </a:rPr>
                        <a:t> </a:t>
                      </a:r>
                      <a:r>
                        <a:rPr sz="1800" dirty="0">
                          <a:latin typeface="Calibri"/>
                          <a:cs typeface="Calibri"/>
                        </a:rPr>
                        <a:t>Random</a:t>
                      </a:r>
                      <a:r>
                        <a:rPr sz="1800" spc="-15" dirty="0">
                          <a:latin typeface="Calibri"/>
                          <a:cs typeface="Calibri"/>
                        </a:rPr>
                        <a:t> </a:t>
                      </a:r>
                      <a:r>
                        <a:rPr sz="1800" dirty="0">
                          <a:latin typeface="Calibri"/>
                          <a:cs typeface="Calibri"/>
                        </a:rPr>
                        <a:t>is also</a:t>
                      </a:r>
                      <a:r>
                        <a:rPr sz="1800" spc="-20" dirty="0">
                          <a:latin typeface="Calibri"/>
                          <a:cs typeface="Calibri"/>
                        </a:rPr>
                        <a:t> </a:t>
                      </a:r>
                      <a:r>
                        <a:rPr sz="1800" spc="-5" dirty="0">
                          <a:latin typeface="Calibri"/>
                          <a:cs typeface="Calibri"/>
                        </a:rPr>
                        <a:t>used</a:t>
                      </a:r>
                      <a:endParaRPr sz="1800">
                        <a:latin typeface="Calibri"/>
                        <a:cs typeface="Calibri"/>
                      </a:endParaRPr>
                    </a:p>
                  </a:txBody>
                  <a:tcPr marL="0" marR="0" marT="31750" marB="0">
                    <a:lnL w="38100">
                      <a:solidFill>
                        <a:srgbClr val="808080"/>
                      </a:solidFill>
                      <a:prstDash val="solid"/>
                    </a:lnL>
                    <a:lnR w="38100">
                      <a:solidFill>
                        <a:srgbClr val="808080"/>
                      </a:solidFill>
                      <a:prstDash val="solid"/>
                    </a:lnR>
                    <a:lnT w="38100">
                      <a:solidFill>
                        <a:srgbClr val="808080"/>
                      </a:solidFill>
                      <a:prstDash val="solid"/>
                    </a:lnT>
                    <a:lnB w="38100">
                      <a:solidFill>
                        <a:srgbClr val="808080"/>
                      </a:solidFill>
                      <a:prstDash val="solid"/>
                    </a:lnB>
                  </a:tcPr>
                </a:tc>
                <a:tc>
                  <a:txBody>
                    <a:bodyPr/>
                    <a:lstStyle/>
                    <a:p>
                      <a:pPr marL="749935" marR="474980" indent="-268605">
                        <a:lnSpc>
                          <a:spcPct val="100000"/>
                        </a:lnSpc>
                        <a:spcBef>
                          <a:spcPts val="250"/>
                        </a:spcBef>
                      </a:pPr>
                      <a:r>
                        <a:rPr sz="1800" spc="-5" dirty="0">
                          <a:latin typeface="Calibri"/>
                          <a:cs typeface="Calibri"/>
                        </a:rPr>
                        <a:t>Pseudo-LRU</a:t>
                      </a:r>
                      <a:r>
                        <a:rPr sz="1800" spc="-50" dirty="0">
                          <a:latin typeface="Calibri"/>
                          <a:cs typeface="Calibri"/>
                        </a:rPr>
                        <a:t> </a:t>
                      </a:r>
                      <a:r>
                        <a:rPr sz="1800" spc="-10" dirty="0">
                          <a:latin typeface="Calibri"/>
                          <a:cs typeface="Calibri"/>
                        </a:rPr>
                        <a:t>can</a:t>
                      </a:r>
                      <a:r>
                        <a:rPr sz="1800" spc="-25" dirty="0">
                          <a:latin typeface="Calibri"/>
                          <a:cs typeface="Calibri"/>
                        </a:rPr>
                        <a:t> </a:t>
                      </a:r>
                      <a:r>
                        <a:rPr sz="1800" spc="-5" dirty="0">
                          <a:latin typeface="Calibri"/>
                          <a:cs typeface="Calibri"/>
                        </a:rPr>
                        <a:t>be </a:t>
                      </a:r>
                      <a:r>
                        <a:rPr sz="1800" spc="-395" dirty="0">
                          <a:latin typeface="Calibri"/>
                          <a:cs typeface="Calibri"/>
                        </a:rPr>
                        <a:t> </a:t>
                      </a:r>
                      <a:r>
                        <a:rPr sz="1800" spc="-5" dirty="0">
                          <a:latin typeface="Calibri"/>
                          <a:cs typeface="Calibri"/>
                        </a:rPr>
                        <a:t>implemented</a:t>
                      </a:r>
                      <a:endParaRPr sz="1800">
                        <a:latin typeface="Calibri"/>
                        <a:cs typeface="Calibri"/>
                      </a:endParaRPr>
                    </a:p>
                  </a:txBody>
                  <a:tcPr marL="0" marR="0" marT="31750" marB="0">
                    <a:lnL w="38100">
                      <a:solidFill>
                        <a:srgbClr val="808080"/>
                      </a:solidFill>
                      <a:prstDash val="solid"/>
                    </a:lnL>
                    <a:lnR w="38100">
                      <a:solidFill>
                        <a:srgbClr val="808080"/>
                      </a:solidFill>
                      <a:prstDash val="solid"/>
                    </a:lnR>
                    <a:lnT w="38100">
                      <a:solidFill>
                        <a:srgbClr val="808080"/>
                      </a:solidFill>
                      <a:prstDash val="solid"/>
                    </a:lnT>
                    <a:lnB w="38100">
                      <a:solidFill>
                        <a:srgbClr val="808080"/>
                      </a:solidFill>
                      <a:prstDash val="soli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939172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22" name="Rectangle 2"/>
          <p:cNvSpPr>
            <a:spLocks noGrp="1" noChangeArrowheads="1"/>
          </p:cNvSpPr>
          <p:nvPr>
            <p:ph type="title"/>
          </p:nvPr>
        </p:nvSpPr>
        <p:spPr>
          <a:xfrm>
            <a:off x="611560" y="188640"/>
            <a:ext cx="7021512" cy="676275"/>
          </a:xfrm>
        </p:spPr>
        <p:txBody>
          <a:bodyPr/>
          <a:lstStyle/>
          <a:p>
            <a:r>
              <a:rPr lang="zh-CN" altLang="en-US" sz="3600" b="1" dirty="0">
                <a:solidFill>
                  <a:srgbClr val="C00000"/>
                </a:solidFill>
                <a:latin typeface="微软雅黑" panose="020B0503020204020204" pitchFamily="34" charset="-122"/>
                <a:ea typeface="微软雅黑" panose="020B0503020204020204" pitchFamily="34" charset="-122"/>
              </a:rPr>
              <a:t>虚拟存储器举例</a:t>
            </a:r>
          </a:p>
        </p:txBody>
      </p:sp>
      <p:sp>
        <p:nvSpPr>
          <p:cNvPr id="1208323" name="Rectangle 3"/>
          <p:cNvSpPr>
            <a:spLocks noGrp="1" noChangeArrowheads="1"/>
          </p:cNvSpPr>
          <p:nvPr>
            <p:ph type="body" sz="half" idx="1"/>
          </p:nvPr>
        </p:nvSpPr>
        <p:spPr>
          <a:xfrm>
            <a:off x="323528" y="1039940"/>
            <a:ext cx="8642350" cy="3960440"/>
          </a:xfrm>
        </p:spPr>
        <p:txBody>
          <a:bodyPr>
            <a:normAutofit lnSpcReduction="10000"/>
          </a:bodyPr>
          <a:lstStyle/>
          <a:p>
            <a:pPr>
              <a:lnSpc>
                <a:spcPct val="125000"/>
              </a:lnSpc>
              <a:buFont typeface="Wingdings" pitchFamily="2" charset="2"/>
              <a:buNone/>
            </a:pPr>
            <a:r>
              <a:rPr lang="zh-CN" altLang="en-US" sz="2000" dirty="0">
                <a:solidFill>
                  <a:schemeClr val="tx1"/>
                </a:solidFill>
                <a:latin typeface="微软雅黑" panose="020B0503020204020204" pitchFamily="34" charset="-122"/>
                <a:ea typeface="微软雅黑" panose="020B0503020204020204" pitchFamily="34" charset="-122"/>
              </a:rPr>
              <a:t>	某计算机系统有一个</a:t>
            </a:r>
            <a:r>
              <a:rPr lang="en-US" altLang="zh-CN" sz="2000" dirty="0">
                <a:solidFill>
                  <a:schemeClr val="tx1"/>
                </a:solidFill>
                <a:latin typeface="微软雅黑" panose="020B0503020204020204" pitchFamily="34" charset="-122"/>
                <a:ea typeface="微软雅黑" panose="020B0503020204020204" pitchFamily="34" charset="-122"/>
              </a:rPr>
              <a:t>TLB</a:t>
            </a:r>
            <a:r>
              <a:rPr lang="zh-CN" altLang="en-US" sz="2000" dirty="0">
                <a:solidFill>
                  <a:schemeClr val="tx1"/>
                </a:solidFill>
                <a:latin typeface="微软雅黑" panose="020B0503020204020204" pitchFamily="34" charset="-122"/>
                <a:ea typeface="微软雅黑" panose="020B0503020204020204" pitchFamily="34" charset="-122"/>
              </a:rPr>
              <a:t>和一个</a:t>
            </a:r>
            <a:r>
              <a:rPr lang="en-US" altLang="zh-CN" sz="2000" dirty="0">
                <a:solidFill>
                  <a:schemeClr val="tx1"/>
                </a:solidFill>
                <a:latin typeface="微软雅黑" panose="020B0503020204020204" pitchFamily="34" charset="-122"/>
                <a:ea typeface="微软雅黑" panose="020B0503020204020204" pitchFamily="34" charset="-122"/>
              </a:rPr>
              <a:t>L1 Data Cache</a:t>
            </a:r>
            <a:r>
              <a:rPr lang="zh-CN" altLang="en-US" sz="2000" dirty="0">
                <a:solidFill>
                  <a:schemeClr val="tx1"/>
                </a:solidFill>
                <a:latin typeface="微软雅黑" panose="020B0503020204020204" pitchFamily="34" charset="-122"/>
                <a:ea typeface="微软雅黑" panose="020B0503020204020204" pitchFamily="34" charset="-122"/>
              </a:rPr>
              <a:t>。该系统按字节编址，虚拟地址</a:t>
            </a:r>
            <a:r>
              <a:rPr lang="en-US" altLang="zh-CN" sz="2000" dirty="0">
                <a:solidFill>
                  <a:schemeClr val="tx1"/>
                </a:solidFill>
                <a:latin typeface="微软雅黑" panose="020B0503020204020204" pitchFamily="34" charset="-122"/>
                <a:ea typeface="微软雅黑" panose="020B0503020204020204" pitchFamily="34" charset="-122"/>
              </a:rPr>
              <a:t>16</a:t>
            </a:r>
            <a:r>
              <a:rPr lang="zh-CN" altLang="en-US" sz="2000" dirty="0">
                <a:solidFill>
                  <a:schemeClr val="tx1"/>
                </a:solidFill>
                <a:latin typeface="微软雅黑" panose="020B0503020204020204" pitchFamily="34" charset="-122"/>
                <a:ea typeface="微软雅黑" panose="020B0503020204020204" pitchFamily="34" charset="-122"/>
              </a:rPr>
              <a:t>位，物理地址</a:t>
            </a:r>
            <a:r>
              <a:rPr lang="en-US" altLang="zh-CN" sz="2000" dirty="0">
                <a:solidFill>
                  <a:schemeClr val="tx1"/>
                </a:solidFill>
                <a:latin typeface="微软雅黑" panose="020B0503020204020204" pitchFamily="34" charset="-122"/>
                <a:ea typeface="微软雅黑" panose="020B0503020204020204" pitchFamily="34" charset="-122"/>
              </a:rPr>
              <a:t>12</a:t>
            </a:r>
            <a:r>
              <a:rPr lang="zh-CN" altLang="en-US" sz="2000" dirty="0">
                <a:solidFill>
                  <a:schemeClr val="tx1"/>
                </a:solidFill>
                <a:latin typeface="微软雅黑" panose="020B0503020204020204" pitchFamily="34" charset="-122"/>
                <a:ea typeface="微软雅黑" panose="020B0503020204020204" pitchFamily="34" charset="-122"/>
              </a:rPr>
              <a:t>位，页大小为</a:t>
            </a:r>
            <a:r>
              <a:rPr lang="en-US" altLang="zh-CN" sz="2000" dirty="0">
                <a:solidFill>
                  <a:schemeClr val="tx1"/>
                </a:solidFill>
                <a:latin typeface="微软雅黑" panose="020B0503020204020204" pitchFamily="34" charset="-122"/>
                <a:ea typeface="微软雅黑" panose="020B0503020204020204" pitchFamily="34" charset="-122"/>
              </a:rPr>
              <a:t>128B</a:t>
            </a:r>
            <a:r>
              <a:rPr lang="zh-CN" altLang="en-US" sz="2000" dirty="0">
                <a:solidFill>
                  <a:schemeClr val="tx1"/>
                </a:solidFill>
                <a:latin typeface="微软雅黑" panose="020B0503020204020204" pitchFamily="34" charset="-122"/>
                <a:ea typeface="微软雅黑" panose="020B0503020204020204" pitchFamily="34" charset="-122"/>
              </a:rPr>
              <a:t>，</a:t>
            </a:r>
            <a:r>
              <a:rPr lang="en-US" altLang="zh-CN" sz="2000" dirty="0">
                <a:solidFill>
                  <a:schemeClr val="tx1"/>
                </a:solidFill>
                <a:latin typeface="微软雅黑" panose="020B0503020204020204" pitchFamily="34" charset="-122"/>
                <a:ea typeface="微软雅黑" panose="020B0503020204020204" pitchFamily="34" charset="-122"/>
              </a:rPr>
              <a:t>TLB</a:t>
            </a:r>
            <a:r>
              <a:rPr lang="zh-CN" altLang="en-US" sz="2000" dirty="0">
                <a:solidFill>
                  <a:schemeClr val="tx1"/>
                </a:solidFill>
                <a:latin typeface="微软雅黑" panose="020B0503020204020204" pitchFamily="34" charset="-122"/>
                <a:ea typeface="微软雅黑" panose="020B0503020204020204" pitchFamily="34" charset="-122"/>
              </a:rPr>
              <a:t>采用四路组相联方式，共</a:t>
            </a:r>
            <a:r>
              <a:rPr lang="en-US" altLang="zh-CN" sz="2000" dirty="0">
                <a:solidFill>
                  <a:schemeClr val="tx1"/>
                </a:solidFill>
                <a:latin typeface="微软雅黑" panose="020B0503020204020204" pitchFamily="34" charset="-122"/>
                <a:ea typeface="微软雅黑" panose="020B0503020204020204" pitchFamily="34" charset="-122"/>
              </a:rPr>
              <a:t>16</a:t>
            </a:r>
            <a:r>
              <a:rPr lang="zh-CN" altLang="en-US" sz="2000" dirty="0">
                <a:solidFill>
                  <a:schemeClr val="tx1"/>
                </a:solidFill>
                <a:latin typeface="微软雅黑" panose="020B0503020204020204" pitchFamily="34" charset="-122"/>
                <a:ea typeface="微软雅黑" panose="020B0503020204020204" pitchFamily="34" charset="-122"/>
              </a:rPr>
              <a:t>个页表项， </a:t>
            </a:r>
            <a:r>
              <a:rPr lang="en-US" altLang="zh-CN" sz="2000" dirty="0">
                <a:solidFill>
                  <a:schemeClr val="tx1"/>
                </a:solidFill>
                <a:latin typeface="微软雅黑" panose="020B0503020204020204" pitchFamily="34" charset="-122"/>
                <a:ea typeface="微软雅黑" panose="020B0503020204020204" pitchFamily="34" charset="-122"/>
              </a:rPr>
              <a:t>L1 Data Cache</a:t>
            </a:r>
            <a:r>
              <a:rPr lang="zh-CN" altLang="en-US" sz="2000" dirty="0">
                <a:solidFill>
                  <a:schemeClr val="tx1"/>
                </a:solidFill>
                <a:latin typeface="微软雅黑" panose="020B0503020204020204" pitchFamily="34" charset="-122"/>
                <a:ea typeface="微软雅黑" panose="020B0503020204020204" pitchFamily="34" charset="-122"/>
              </a:rPr>
              <a:t>采用直接映射方式，块大小为</a:t>
            </a:r>
            <a:r>
              <a:rPr lang="en-US" altLang="zh-CN" sz="2000" dirty="0">
                <a:solidFill>
                  <a:schemeClr val="tx1"/>
                </a:solidFill>
                <a:latin typeface="微软雅黑" panose="020B0503020204020204" pitchFamily="34" charset="-122"/>
                <a:ea typeface="微软雅黑" panose="020B0503020204020204" pitchFamily="34" charset="-122"/>
              </a:rPr>
              <a:t>4B</a:t>
            </a:r>
            <a:r>
              <a:rPr lang="zh-CN" altLang="en-US" sz="2000" dirty="0">
                <a:solidFill>
                  <a:schemeClr val="tx1"/>
                </a:solidFill>
                <a:latin typeface="微软雅黑" panose="020B0503020204020204" pitchFamily="34" charset="-122"/>
                <a:ea typeface="微软雅黑" panose="020B0503020204020204" pitchFamily="34" charset="-122"/>
              </a:rPr>
              <a:t>，共</a:t>
            </a:r>
            <a:r>
              <a:rPr lang="en-US" altLang="zh-CN" sz="2000" dirty="0">
                <a:solidFill>
                  <a:schemeClr val="tx1"/>
                </a:solidFill>
                <a:latin typeface="微软雅黑" panose="020B0503020204020204" pitchFamily="34" charset="-122"/>
                <a:ea typeface="微软雅黑" panose="020B0503020204020204" pitchFamily="34" charset="-122"/>
              </a:rPr>
              <a:t>16</a:t>
            </a:r>
            <a:r>
              <a:rPr lang="zh-CN" altLang="en-US" sz="2000" dirty="0">
                <a:solidFill>
                  <a:schemeClr val="tx1"/>
                </a:solidFill>
                <a:latin typeface="微软雅黑" panose="020B0503020204020204" pitchFamily="34" charset="-122"/>
                <a:ea typeface="微软雅黑" panose="020B0503020204020204" pitchFamily="34" charset="-122"/>
              </a:rPr>
              <a:t>行。系统运行到某一时刻时，</a:t>
            </a:r>
            <a:r>
              <a:rPr lang="en-US" altLang="zh-CN" sz="2000" dirty="0">
                <a:solidFill>
                  <a:schemeClr val="tx1"/>
                </a:solidFill>
                <a:latin typeface="微软雅黑" panose="020B0503020204020204" pitchFamily="34" charset="-122"/>
                <a:ea typeface="微软雅黑" panose="020B0503020204020204" pitchFamily="34" charset="-122"/>
              </a:rPr>
              <a:t>TLB</a:t>
            </a:r>
            <a:r>
              <a:rPr lang="zh-CN" altLang="en-US" sz="2000" dirty="0">
                <a:solidFill>
                  <a:schemeClr val="tx1"/>
                </a:solidFill>
                <a:latin typeface="微软雅黑" panose="020B0503020204020204" pitchFamily="34" charset="-122"/>
                <a:ea typeface="微软雅黑" panose="020B0503020204020204" pitchFamily="34" charset="-122"/>
              </a:rPr>
              <a:t>、页表和</a:t>
            </a:r>
            <a:r>
              <a:rPr lang="en-US" altLang="zh-CN" sz="2000" dirty="0">
                <a:solidFill>
                  <a:schemeClr val="tx1"/>
                </a:solidFill>
                <a:latin typeface="微软雅黑" panose="020B0503020204020204" pitchFamily="34" charset="-122"/>
                <a:ea typeface="微软雅黑" panose="020B0503020204020204" pitchFamily="34" charset="-122"/>
              </a:rPr>
              <a:t>L1 Data Cache</a:t>
            </a:r>
            <a:r>
              <a:rPr lang="zh-CN" altLang="en-US" sz="2000" dirty="0">
                <a:solidFill>
                  <a:schemeClr val="tx1"/>
                </a:solidFill>
                <a:latin typeface="微软雅黑" panose="020B0503020204020204" pitchFamily="34" charset="-122"/>
                <a:ea typeface="微软雅黑" panose="020B0503020204020204" pitchFamily="34" charset="-122"/>
              </a:rPr>
              <a:t>中部分内容如图示。请问</a:t>
            </a:r>
            <a:r>
              <a:rPr lang="en-US" altLang="zh-CN" sz="2000" dirty="0">
                <a:solidFill>
                  <a:schemeClr val="tx1"/>
                </a:solidFill>
                <a:latin typeface="微软雅黑" panose="020B0503020204020204" pitchFamily="34" charset="-122"/>
                <a:ea typeface="微软雅黑" panose="020B0503020204020204" pitchFamily="34" charset="-122"/>
              </a:rPr>
              <a:t>:</a:t>
            </a:r>
          </a:p>
          <a:p>
            <a:pPr>
              <a:lnSpc>
                <a:spcPct val="125000"/>
              </a:lnSpc>
              <a:buFont typeface="Wingdings" pitchFamily="2" charset="2"/>
              <a:buNone/>
            </a:pPr>
            <a:r>
              <a:rPr lang="en-US" altLang="zh-CN" sz="2000" dirty="0">
                <a:solidFill>
                  <a:schemeClr val="tx1"/>
                </a:solidFill>
                <a:latin typeface="微软雅黑" panose="020B0503020204020204" pitchFamily="34" charset="-122"/>
                <a:ea typeface="微软雅黑" panose="020B0503020204020204" pitchFamily="34" charset="-122"/>
              </a:rPr>
              <a:t>(1)</a:t>
            </a:r>
            <a:r>
              <a:rPr lang="zh-CN" altLang="en-US" sz="2000" dirty="0">
                <a:solidFill>
                  <a:schemeClr val="tx1"/>
                </a:solidFill>
                <a:latin typeface="微软雅黑" panose="020B0503020204020204" pitchFamily="34" charset="-122"/>
                <a:ea typeface="微软雅黑" panose="020B0503020204020204" pitchFamily="34" charset="-122"/>
              </a:rPr>
              <a:t>虚拟地址中哪几位表示虚拟页号？哪几位表示页内偏移？虚拟页号中哪几位表示</a:t>
            </a:r>
            <a:r>
              <a:rPr lang="en-US" altLang="zh-CN" sz="2000" dirty="0">
                <a:solidFill>
                  <a:schemeClr val="tx1"/>
                </a:solidFill>
                <a:latin typeface="微软雅黑" panose="020B0503020204020204" pitchFamily="34" charset="-122"/>
                <a:ea typeface="微软雅黑" panose="020B0503020204020204" pitchFamily="34" charset="-122"/>
              </a:rPr>
              <a:t>TLB</a:t>
            </a:r>
            <a:r>
              <a:rPr lang="zh-CN" altLang="en-US" sz="2000" dirty="0">
                <a:solidFill>
                  <a:schemeClr val="tx1"/>
                </a:solidFill>
                <a:latin typeface="微软雅黑" panose="020B0503020204020204" pitchFamily="34" charset="-122"/>
                <a:ea typeface="微软雅黑" panose="020B0503020204020204" pitchFamily="34" charset="-122"/>
              </a:rPr>
              <a:t>标记？哪几位表示</a:t>
            </a:r>
            <a:r>
              <a:rPr lang="en-US" altLang="zh-CN" sz="2000" dirty="0">
                <a:solidFill>
                  <a:schemeClr val="tx1"/>
                </a:solidFill>
                <a:latin typeface="微软雅黑" panose="020B0503020204020204" pitchFamily="34" charset="-122"/>
                <a:ea typeface="微软雅黑" panose="020B0503020204020204" pitchFamily="34" charset="-122"/>
              </a:rPr>
              <a:t>TLB</a:t>
            </a:r>
            <a:r>
              <a:rPr lang="zh-CN" altLang="en-US" sz="2000" dirty="0">
                <a:solidFill>
                  <a:schemeClr val="tx1"/>
                </a:solidFill>
                <a:latin typeface="微软雅黑" panose="020B0503020204020204" pitchFamily="34" charset="-122"/>
                <a:ea typeface="微软雅黑" panose="020B0503020204020204" pitchFamily="34" charset="-122"/>
              </a:rPr>
              <a:t>索引</a:t>
            </a:r>
            <a:r>
              <a:rPr lang="en-US" altLang="zh-CN" sz="2000" dirty="0">
                <a:solidFill>
                  <a:schemeClr val="tx1"/>
                </a:solidFill>
                <a:latin typeface="微软雅黑" panose="020B0503020204020204" pitchFamily="34" charset="-122"/>
                <a:ea typeface="微软雅黑" panose="020B0503020204020204" pitchFamily="34" charset="-122"/>
              </a:rPr>
              <a:t>?</a:t>
            </a:r>
          </a:p>
          <a:p>
            <a:pPr>
              <a:lnSpc>
                <a:spcPct val="125000"/>
              </a:lnSpc>
              <a:buFont typeface="Wingdings" pitchFamily="2" charset="2"/>
              <a:buNone/>
            </a:pPr>
            <a:r>
              <a:rPr lang="en-US" altLang="zh-CN" sz="2000" dirty="0">
                <a:solidFill>
                  <a:schemeClr val="tx1"/>
                </a:solidFill>
                <a:latin typeface="微软雅黑" panose="020B0503020204020204" pitchFamily="34" charset="-122"/>
                <a:ea typeface="微软雅黑" panose="020B0503020204020204" pitchFamily="34" charset="-122"/>
              </a:rPr>
              <a:t>(2)</a:t>
            </a:r>
            <a:r>
              <a:rPr lang="zh-CN" altLang="en-US" sz="2000" dirty="0">
                <a:solidFill>
                  <a:schemeClr val="tx1"/>
                </a:solidFill>
                <a:latin typeface="微软雅黑" panose="020B0503020204020204" pitchFamily="34" charset="-122"/>
                <a:ea typeface="微软雅黑" panose="020B0503020204020204" pitchFamily="34" charset="-122"/>
              </a:rPr>
              <a:t>物理地址中哪几位表示物理页号？哪几位表示页内偏移</a:t>
            </a:r>
            <a:r>
              <a:rPr lang="en-US" altLang="zh-CN" sz="2000" dirty="0">
                <a:solidFill>
                  <a:schemeClr val="tx1"/>
                </a:solidFill>
                <a:latin typeface="微软雅黑" panose="020B0503020204020204" pitchFamily="34" charset="-122"/>
                <a:ea typeface="微软雅黑" panose="020B0503020204020204" pitchFamily="34" charset="-122"/>
              </a:rPr>
              <a:t>?</a:t>
            </a:r>
          </a:p>
          <a:p>
            <a:pPr>
              <a:lnSpc>
                <a:spcPct val="125000"/>
              </a:lnSpc>
              <a:buFont typeface="Wingdings" pitchFamily="2" charset="2"/>
              <a:buNone/>
            </a:pPr>
            <a:r>
              <a:rPr lang="en-US" altLang="zh-CN" sz="2000" dirty="0">
                <a:solidFill>
                  <a:schemeClr val="tx1"/>
                </a:solidFill>
                <a:latin typeface="微软雅黑" panose="020B0503020204020204" pitchFamily="34" charset="-122"/>
                <a:ea typeface="微软雅黑" panose="020B0503020204020204" pitchFamily="34" charset="-122"/>
              </a:rPr>
              <a:t>(3)</a:t>
            </a:r>
            <a:r>
              <a:rPr lang="zh-CN" altLang="en-US" sz="2000" dirty="0">
                <a:solidFill>
                  <a:schemeClr val="tx1"/>
                </a:solidFill>
                <a:latin typeface="微软雅黑" panose="020B0503020204020204" pitchFamily="34" charset="-122"/>
                <a:ea typeface="微软雅黑" panose="020B0503020204020204" pitchFamily="34" charset="-122"/>
              </a:rPr>
              <a:t>主存物理地址如何划分标记字段、行索引字段和块地址字段</a:t>
            </a:r>
            <a:r>
              <a:rPr lang="en-US" altLang="zh-CN" sz="2000" dirty="0">
                <a:solidFill>
                  <a:schemeClr val="tx1"/>
                </a:solidFill>
                <a:latin typeface="微软雅黑" panose="020B0503020204020204" pitchFamily="34" charset="-122"/>
                <a:ea typeface="微软雅黑" panose="020B0503020204020204" pitchFamily="34" charset="-122"/>
              </a:rPr>
              <a:t>?</a:t>
            </a:r>
          </a:p>
          <a:p>
            <a:pPr>
              <a:lnSpc>
                <a:spcPct val="125000"/>
              </a:lnSpc>
              <a:buFont typeface="Wingdings" pitchFamily="2" charset="2"/>
              <a:buNone/>
            </a:pPr>
            <a:r>
              <a:rPr lang="en-US" altLang="zh-CN" sz="2000" dirty="0">
                <a:solidFill>
                  <a:schemeClr val="tx1"/>
                </a:solidFill>
                <a:latin typeface="微软雅黑" panose="020B0503020204020204" pitchFamily="34" charset="-122"/>
                <a:ea typeface="微软雅黑" panose="020B0503020204020204" pitchFamily="34" charset="-122"/>
              </a:rPr>
              <a:t>(4)CPU</a:t>
            </a:r>
            <a:r>
              <a:rPr lang="zh-CN" altLang="en-US" sz="2000" dirty="0">
                <a:solidFill>
                  <a:schemeClr val="tx1"/>
                </a:solidFill>
                <a:latin typeface="微软雅黑" panose="020B0503020204020204" pitchFamily="34" charset="-122"/>
                <a:ea typeface="微软雅黑" panose="020B0503020204020204" pitchFamily="34" charset="-122"/>
              </a:rPr>
              <a:t>从地址</a:t>
            </a:r>
            <a:r>
              <a:rPr lang="en-US" altLang="zh-CN" sz="2000" dirty="0">
                <a:solidFill>
                  <a:schemeClr val="tx1"/>
                </a:solidFill>
                <a:latin typeface="微软雅黑" panose="020B0503020204020204" pitchFamily="34" charset="-122"/>
                <a:ea typeface="微软雅黑" panose="020B0503020204020204" pitchFamily="34" charset="-122"/>
              </a:rPr>
              <a:t>067AH</a:t>
            </a:r>
            <a:r>
              <a:rPr lang="zh-CN" altLang="en-US" sz="2000" dirty="0">
                <a:solidFill>
                  <a:schemeClr val="tx1"/>
                </a:solidFill>
                <a:latin typeface="微软雅黑" panose="020B0503020204020204" pitchFamily="34" charset="-122"/>
                <a:ea typeface="微软雅黑" panose="020B0503020204020204" pitchFamily="34" charset="-122"/>
              </a:rPr>
              <a:t>中取出的值是多少？说明</a:t>
            </a:r>
            <a:r>
              <a:rPr lang="en-US" altLang="zh-CN" sz="2000" dirty="0">
                <a:solidFill>
                  <a:schemeClr val="tx1"/>
                </a:solidFill>
                <a:latin typeface="微软雅黑" panose="020B0503020204020204" pitchFamily="34" charset="-122"/>
                <a:ea typeface="微软雅黑" panose="020B0503020204020204" pitchFamily="34" charset="-122"/>
              </a:rPr>
              <a:t>CPU</a:t>
            </a:r>
            <a:r>
              <a:rPr lang="zh-CN" altLang="en-US" sz="2000" dirty="0">
                <a:solidFill>
                  <a:schemeClr val="tx1"/>
                </a:solidFill>
                <a:latin typeface="微软雅黑" panose="020B0503020204020204" pitchFamily="34" charset="-122"/>
                <a:ea typeface="微软雅黑" panose="020B0503020204020204" pitchFamily="34" charset="-122"/>
              </a:rPr>
              <a:t>读取地址</a:t>
            </a:r>
            <a:r>
              <a:rPr lang="en-US" altLang="zh-CN" sz="2000" dirty="0">
                <a:solidFill>
                  <a:schemeClr val="tx1"/>
                </a:solidFill>
                <a:latin typeface="微软雅黑" panose="020B0503020204020204" pitchFamily="34" charset="-122"/>
                <a:ea typeface="微软雅黑" panose="020B0503020204020204" pitchFamily="34" charset="-122"/>
              </a:rPr>
              <a:t>067AH</a:t>
            </a:r>
            <a:r>
              <a:rPr lang="zh-CN" altLang="en-US" sz="2000" dirty="0">
                <a:solidFill>
                  <a:schemeClr val="tx1"/>
                </a:solidFill>
                <a:latin typeface="微软雅黑" panose="020B0503020204020204" pitchFamily="34" charset="-122"/>
                <a:ea typeface="微软雅黑" panose="020B0503020204020204" pitchFamily="34" charset="-122"/>
              </a:rPr>
              <a:t>中内容的过程。</a:t>
            </a:r>
          </a:p>
        </p:txBody>
      </p:sp>
      <p:pic>
        <p:nvPicPr>
          <p:cNvPr id="2" name="图片 1">
            <a:extLst>
              <a:ext uri="{FF2B5EF4-FFF2-40B4-BE49-F238E27FC236}">
                <a16:creationId xmlns:a16="http://schemas.microsoft.com/office/drawing/2014/main" id="{6D199E9D-FA44-4187-93F1-7B93F6C88C57}"/>
              </a:ext>
            </a:extLst>
          </p:cNvPr>
          <p:cNvPicPr>
            <a:picLocks noChangeAspect="1"/>
          </p:cNvPicPr>
          <p:nvPr/>
        </p:nvPicPr>
        <p:blipFill>
          <a:blip r:embed="rId3"/>
          <a:stretch>
            <a:fillRect/>
          </a:stretch>
        </p:blipFill>
        <p:spPr>
          <a:xfrm>
            <a:off x="360735" y="5035979"/>
            <a:ext cx="8567936" cy="1590246"/>
          </a:xfrm>
          <a:prstGeom prst="rect">
            <a:avLst/>
          </a:prstGeom>
        </p:spPr>
      </p:pic>
    </p:spTree>
    <p:extLst>
      <p:ext uri="{BB962C8B-B14F-4D97-AF65-F5344CB8AC3E}">
        <p14:creationId xmlns:p14="http://schemas.microsoft.com/office/powerpoint/2010/main" val="41512510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447691" y="128773"/>
            <a:ext cx="7781636" cy="488916"/>
          </a:xfrm>
        </p:spPr>
        <p:txBody>
          <a:bodyPr/>
          <a:lstStyle/>
          <a:p>
            <a:pPr algn="l"/>
            <a:r>
              <a:rPr lang="zh-CN" altLang="en-US" u="none" dirty="0"/>
              <a:t>解：</a:t>
            </a:r>
          </a:p>
        </p:txBody>
      </p:sp>
      <p:sp>
        <p:nvSpPr>
          <p:cNvPr id="7" name="内容占位符 6"/>
          <p:cNvSpPr>
            <a:spLocks noGrp="1"/>
          </p:cNvSpPr>
          <p:nvPr>
            <p:ph idx="1"/>
          </p:nvPr>
        </p:nvSpPr>
        <p:spPr>
          <a:xfrm>
            <a:off x="628650" y="532997"/>
            <a:ext cx="7886700" cy="4908203"/>
          </a:xfrm>
        </p:spPr>
        <p:txBody>
          <a:bodyPr>
            <a:normAutofit/>
          </a:bodyPr>
          <a:lstStyle/>
          <a:p>
            <a:pPr>
              <a:buNone/>
            </a:pPr>
            <a:r>
              <a:rPr lang="zh-CN" altLang="en-US" sz="2000" dirty="0">
                <a:solidFill>
                  <a:schemeClr val="tx1"/>
                </a:solidFill>
                <a:latin typeface="微软雅黑" panose="020B0503020204020204" pitchFamily="34" charset="-122"/>
                <a:ea typeface="微软雅黑" panose="020B0503020204020204" pitchFamily="34" charset="-122"/>
              </a:rPr>
              <a:t>（</a:t>
            </a:r>
            <a:r>
              <a:rPr lang="en-US" altLang="zh-CN" sz="2000" dirty="0">
                <a:solidFill>
                  <a:schemeClr val="tx1"/>
                </a:solidFill>
                <a:latin typeface="微软雅黑" panose="020B0503020204020204" pitchFamily="34" charset="-122"/>
                <a:ea typeface="微软雅黑" panose="020B0503020204020204" pitchFamily="34" charset="-122"/>
              </a:rPr>
              <a:t>1</a:t>
            </a:r>
            <a:r>
              <a:rPr lang="zh-CN" altLang="en-US" sz="2000" dirty="0">
                <a:solidFill>
                  <a:schemeClr val="tx1"/>
                </a:solidFill>
                <a:latin typeface="微软雅黑" panose="020B0503020204020204" pitchFamily="34" charset="-122"/>
                <a:ea typeface="微软雅黑" panose="020B0503020204020204" pitchFamily="34" charset="-122"/>
              </a:rPr>
              <a:t>）由已知虚拟地址</a:t>
            </a:r>
            <a:r>
              <a:rPr lang="en-US" altLang="zh-CN" sz="2000" dirty="0">
                <a:solidFill>
                  <a:schemeClr val="tx1"/>
                </a:solidFill>
                <a:latin typeface="微软雅黑" panose="020B0503020204020204" pitchFamily="34" charset="-122"/>
                <a:ea typeface="微软雅黑" panose="020B0503020204020204" pitchFamily="34" charset="-122"/>
              </a:rPr>
              <a:t>16</a:t>
            </a:r>
            <a:r>
              <a:rPr lang="zh-CN" altLang="en-US" sz="2000" dirty="0">
                <a:solidFill>
                  <a:schemeClr val="tx1"/>
                </a:solidFill>
                <a:latin typeface="微软雅黑" panose="020B0503020204020204" pitchFamily="34" charset="-122"/>
                <a:ea typeface="微软雅黑" panose="020B0503020204020204" pitchFamily="34" charset="-122"/>
              </a:rPr>
              <a:t>位，页大小为</a:t>
            </a:r>
            <a:r>
              <a:rPr lang="en-US" altLang="zh-CN" sz="2000" dirty="0">
                <a:solidFill>
                  <a:schemeClr val="tx1"/>
                </a:solidFill>
                <a:latin typeface="微软雅黑" panose="020B0503020204020204" pitchFamily="34" charset="-122"/>
                <a:ea typeface="微软雅黑" panose="020B0503020204020204" pitchFamily="34" charset="-122"/>
              </a:rPr>
              <a:t>128B</a:t>
            </a:r>
            <a:r>
              <a:rPr lang="zh-CN" altLang="en-US" sz="2000" dirty="0">
                <a:solidFill>
                  <a:schemeClr val="tx1"/>
                </a:solidFill>
                <a:latin typeface="微软雅黑" panose="020B0503020204020204" pitchFamily="34" charset="-122"/>
                <a:ea typeface="微软雅黑" panose="020B0503020204020204" pitchFamily="34" charset="-122"/>
              </a:rPr>
              <a:t>，有虚拟地址中第</a:t>
            </a:r>
            <a:r>
              <a:rPr lang="en-US" altLang="zh-CN" sz="2000" dirty="0">
                <a:solidFill>
                  <a:schemeClr val="tx1"/>
                </a:solidFill>
                <a:latin typeface="微软雅黑" panose="020B0503020204020204" pitchFamily="34" charset="-122"/>
                <a:ea typeface="微软雅黑" panose="020B0503020204020204" pitchFamily="34" charset="-122"/>
              </a:rPr>
              <a:t>15~7</a:t>
            </a:r>
            <a:r>
              <a:rPr lang="zh-CN" altLang="en-US" sz="2000" dirty="0">
                <a:solidFill>
                  <a:schemeClr val="tx1"/>
                </a:solidFill>
                <a:latin typeface="微软雅黑" panose="020B0503020204020204" pitchFamily="34" charset="-122"/>
                <a:ea typeface="微软雅黑" panose="020B0503020204020204" pitchFamily="34" charset="-122"/>
              </a:rPr>
              <a:t>位表示虚拟页号，第</a:t>
            </a:r>
            <a:r>
              <a:rPr lang="en-US" altLang="zh-CN" sz="2000" dirty="0">
                <a:solidFill>
                  <a:schemeClr val="tx1"/>
                </a:solidFill>
                <a:latin typeface="微软雅黑" panose="020B0503020204020204" pitchFamily="34" charset="-122"/>
                <a:ea typeface="微软雅黑" panose="020B0503020204020204" pitchFamily="34" charset="-122"/>
              </a:rPr>
              <a:t>6~0</a:t>
            </a:r>
            <a:r>
              <a:rPr lang="zh-CN" altLang="en-US" sz="2000" dirty="0">
                <a:solidFill>
                  <a:schemeClr val="tx1"/>
                </a:solidFill>
                <a:latin typeface="微软雅黑" panose="020B0503020204020204" pitchFamily="34" charset="-122"/>
                <a:ea typeface="微软雅黑" panose="020B0503020204020204" pitchFamily="34" charset="-122"/>
              </a:rPr>
              <a:t>位表示页内偏移。</a:t>
            </a:r>
          </a:p>
          <a:p>
            <a:pPr>
              <a:buNone/>
            </a:pPr>
            <a:r>
              <a:rPr lang="zh-CN" altLang="en-US" sz="2000" dirty="0">
                <a:solidFill>
                  <a:schemeClr val="tx1"/>
                </a:solidFill>
                <a:latin typeface="微软雅黑" panose="020B0503020204020204" pitchFamily="34" charset="-122"/>
                <a:ea typeface="微软雅黑" panose="020B0503020204020204" pitchFamily="34" charset="-122"/>
              </a:rPr>
              <a:t>        由于</a:t>
            </a:r>
            <a:r>
              <a:rPr lang="en-US" altLang="zh-CN" sz="2000" dirty="0">
                <a:solidFill>
                  <a:schemeClr val="tx1"/>
                </a:solidFill>
                <a:latin typeface="微软雅黑" panose="020B0503020204020204" pitchFamily="34" charset="-122"/>
                <a:ea typeface="微软雅黑" panose="020B0503020204020204" pitchFamily="34" charset="-122"/>
              </a:rPr>
              <a:t>TLB</a:t>
            </a:r>
            <a:r>
              <a:rPr lang="zh-CN" altLang="en-US" sz="2000" dirty="0">
                <a:solidFill>
                  <a:schemeClr val="tx1"/>
                </a:solidFill>
                <a:latin typeface="微软雅黑" panose="020B0503020204020204" pitchFamily="34" charset="-122"/>
                <a:ea typeface="微软雅黑" panose="020B0503020204020204" pitchFamily="34" charset="-122"/>
              </a:rPr>
              <a:t>采用四路组相联方式，共</a:t>
            </a:r>
            <a:r>
              <a:rPr lang="en-US" altLang="zh-CN" sz="2000" dirty="0">
                <a:solidFill>
                  <a:schemeClr val="tx1"/>
                </a:solidFill>
                <a:latin typeface="微软雅黑" panose="020B0503020204020204" pitchFamily="34" charset="-122"/>
                <a:ea typeface="微软雅黑" panose="020B0503020204020204" pitchFamily="34" charset="-122"/>
              </a:rPr>
              <a:t>16</a:t>
            </a:r>
            <a:r>
              <a:rPr lang="zh-CN" altLang="en-US" sz="2000" dirty="0">
                <a:solidFill>
                  <a:schemeClr val="tx1"/>
                </a:solidFill>
                <a:latin typeface="微软雅黑" panose="020B0503020204020204" pitchFamily="34" charset="-122"/>
                <a:ea typeface="微软雅黑" panose="020B0503020204020204" pitchFamily="34" charset="-122"/>
              </a:rPr>
              <a:t>个页表项，</a:t>
            </a:r>
            <a:r>
              <a:rPr lang="en-US" altLang="zh-CN" sz="2000" dirty="0">
                <a:solidFill>
                  <a:schemeClr val="tx1"/>
                </a:solidFill>
                <a:latin typeface="微软雅黑" panose="020B0503020204020204" pitchFamily="34" charset="-122"/>
                <a:ea typeface="微软雅黑" panose="020B0503020204020204" pitchFamily="34" charset="-122"/>
              </a:rPr>
              <a:t>4</a:t>
            </a:r>
            <a:r>
              <a:rPr lang="zh-CN" altLang="en-US" sz="2000" dirty="0">
                <a:solidFill>
                  <a:schemeClr val="tx1"/>
                </a:solidFill>
                <a:latin typeface="微软雅黑" panose="020B0503020204020204" pitchFamily="34" charset="-122"/>
                <a:ea typeface="微软雅黑" panose="020B0503020204020204" pitchFamily="34" charset="-122"/>
              </a:rPr>
              <a:t>组</a:t>
            </a:r>
          </a:p>
          <a:p>
            <a:r>
              <a:rPr lang="zh-CN" altLang="en-US" sz="2000" dirty="0">
                <a:solidFill>
                  <a:schemeClr val="tx1"/>
                </a:solidFill>
                <a:latin typeface="微软雅黑" panose="020B0503020204020204" pitchFamily="34" charset="-122"/>
                <a:ea typeface="微软雅黑" panose="020B0503020204020204" pitchFamily="34" charset="-122"/>
              </a:rPr>
              <a:t>        所以虚拟页号中第</a:t>
            </a:r>
            <a:r>
              <a:rPr lang="en-US" altLang="zh-CN" sz="2000" dirty="0">
                <a:solidFill>
                  <a:schemeClr val="tx1"/>
                </a:solidFill>
                <a:latin typeface="微软雅黑" panose="020B0503020204020204" pitchFamily="34" charset="-122"/>
                <a:ea typeface="微软雅黑" panose="020B0503020204020204" pitchFamily="34" charset="-122"/>
              </a:rPr>
              <a:t>15~9</a:t>
            </a:r>
            <a:r>
              <a:rPr lang="zh-CN" altLang="en-US" sz="2000" dirty="0">
                <a:solidFill>
                  <a:schemeClr val="tx1"/>
                </a:solidFill>
                <a:latin typeface="微软雅黑" panose="020B0503020204020204" pitchFamily="34" charset="-122"/>
                <a:ea typeface="微软雅黑" panose="020B0503020204020204" pitchFamily="34" charset="-122"/>
              </a:rPr>
              <a:t>位表示</a:t>
            </a:r>
            <a:r>
              <a:rPr lang="en-US" altLang="zh-CN" sz="2000" dirty="0">
                <a:solidFill>
                  <a:schemeClr val="tx1"/>
                </a:solidFill>
                <a:latin typeface="微软雅黑" panose="020B0503020204020204" pitchFamily="34" charset="-122"/>
                <a:ea typeface="微软雅黑" panose="020B0503020204020204" pitchFamily="34" charset="-122"/>
              </a:rPr>
              <a:t>TLB</a:t>
            </a:r>
            <a:r>
              <a:rPr lang="zh-CN" altLang="en-US" sz="2000" dirty="0">
                <a:solidFill>
                  <a:schemeClr val="tx1"/>
                </a:solidFill>
                <a:latin typeface="微软雅黑" panose="020B0503020204020204" pitchFamily="34" charset="-122"/>
                <a:ea typeface="微软雅黑" panose="020B0503020204020204" pitchFamily="34" charset="-122"/>
              </a:rPr>
              <a:t>标记，第</a:t>
            </a:r>
            <a:r>
              <a:rPr lang="en-US" altLang="zh-CN" sz="2000" dirty="0">
                <a:solidFill>
                  <a:schemeClr val="tx1"/>
                </a:solidFill>
                <a:latin typeface="微软雅黑" panose="020B0503020204020204" pitchFamily="34" charset="-122"/>
                <a:ea typeface="微软雅黑" panose="020B0503020204020204" pitchFamily="34" charset="-122"/>
              </a:rPr>
              <a:t>8~7</a:t>
            </a:r>
            <a:r>
              <a:rPr lang="zh-CN" altLang="en-US" sz="2000" dirty="0">
                <a:solidFill>
                  <a:schemeClr val="tx1"/>
                </a:solidFill>
                <a:latin typeface="微软雅黑" panose="020B0503020204020204" pitchFamily="34" charset="-122"/>
                <a:ea typeface="微软雅黑" panose="020B0503020204020204" pitchFamily="34" charset="-122"/>
              </a:rPr>
              <a:t>位表示</a:t>
            </a:r>
            <a:r>
              <a:rPr lang="en-US" altLang="zh-CN" sz="2000" dirty="0">
                <a:solidFill>
                  <a:schemeClr val="tx1"/>
                </a:solidFill>
                <a:latin typeface="微软雅黑" panose="020B0503020204020204" pitchFamily="34" charset="-122"/>
                <a:ea typeface="微软雅黑" panose="020B0503020204020204" pitchFamily="34" charset="-122"/>
              </a:rPr>
              <a:t>TLB</a:t>
            </a:r>
            <a:r>
              <a:rPr lang="zh-CN" altLang="en-US" sz="2000" dirty="0">
                <a:solidFill>
                  <a:schemeClr val="tx1"/>
                </a:solidFill>
                <a:latin typeface="微软雅黑" panose="020B0503020204020204" pitchFamily="34" charset="-122"/>
                <a:ea typeface="微软雅黑" panose="020B0503020204020204" pitchFamily="34" charset="-122"/>
              </a:rPr>
              <a:t>索引。</a:t>
            </a:r>
            <a:r>
              <a:rPr lang="zh-CN" altLang="en-US" sz="2000" dirty="0">
                <a:solidFill>
                  <a:srgbClr val="7030A0"/>
                </a:solidFill>
                <a:latin typeface="微软雅黑" panose="020B0503020204020204" pitchFamily="34" charset="-122"/>
                <a:ea typeface="微软雅黑" panose="020B0503020204020204" pitchFamily="34" charset="-122"/>
              </a:rPr>
              <a:t>（</a:t>
            </a:r>
            <a:r>
              <a:rPr lang="en-US" altLang="zh-CN" sz="2000" dirty="0">
                <a:solidFill>
                  <a:srgbClr val="7030A0"/>
                </a:solidFill>
                <a:latin typeface="微软雅黑" panose="020B0503020204020204" pitchFamily="34" charset="-122"/>
                <a:ea typeface="微软雅黑" panose="020B0503020204020204" pitchFamily="34" charset="-122"/>
              </a:rPr>
              <a:t>2</a:t>
            </a:r>
            <a:r>
              <a:rPr lang="zh-CN" altLang="en-US" sz="2000" dirty="0">
                <a:solidFill>
                  <a:srgbClr val="7030A0"/>
                </a:solidFill>
                <a:latin typeface="微软雅黑" panose="020B0503020204020204" pitchFamily="34" charset="-122"/>
                <a:ea typeface="微软雅黑" panose="020B0503020204020204" pitchFamily="34" charset="-122"/>
              </a:rPr>
              <a:t>）由已知物理地址</a:t>
            </a:r>
            <a:r>
              <a:rPr lang="en-US" altLang="zh-CN" sz="2000" dirty="0">
                <a:solidFill>
                  <a:srgbClr val="7030A0"/>
                </a:solidFill>
                <a:latin typeface="微软雅黑" panose="020B0503020204020204" pitchFamily="34" charset="-122"/>
                <a:ea typeface="微软雅黑" panose="020B0503020204020204" pitchFamily="34" charset="-122"/>
              </a:rPr>
              <a:t>12</a:t>
            </a:r>
            <a:r>
              <a:rPr lang="zh-CN" altLang="en-US" sz="2000" dirty="0">
                <a:solidFill>
                  <a:srgbClr val="7030A0"/>
                </a:solidFill>
                <a:latin typeface="微软雅黑" panose="020B0503020204020204" pitchFamily="34" charset="-122"/>
                <a:ea typeface="微软雅黑" panose="020B0503020204020204" pitchFamily="34" charset="-122"/>
              </a:rPr>
              <a:t>位，页大小为</a:t>
            </a:r>
            <a:r>
              <a:rPr lang="en-US" altLang="zh-CN" sz="2000" dirty="0">
                <a:solidFill>
                  <a:srgbClr val="7030A0"/>
                </a:solidFill>
                <a:latin typeface="微软雅黑" panose="020B0503020204020204" pitchFamily="34" charset="-122"/>
                <a:ea typeface="微软雅黑" panose="020B0503020204020204" pitchFamily="34" charset="-122"/>
              </a:rPr>
              <a:t>128B</a:t>
            </a:r>
            <a:r>
              <a:rPr lang="zh-CN" altLang="en-US" sz="2000" dirty="0">
                <a:solidFill>
                  <a:srgbClr val="7030A0"/>
                </a:solidFill>
                <a:latin typeface="微软雅黑" panose="020B0503020204020204" pitchFamily="34" charset="-122"/>
                <a:ea typeface="微软雅黑" panose="020B0503020204020204" pitchFamily="34" charset="-122"/>
              </a:rPr>
              <a:t>，有物理地址中第</a:t>
            </a:r>
            <a:r>
              <a:rPr lang="en-US" altLang="zh-CN" sz="2000" dirty="0">
                <a:solidFill>
                  <a:srgbClr val="7030A0"/>
                </a:solidFill>
                <a:latin typeface="微软雅黑" panose="020B0503020204020204" pitchFamily="34" charset="-122"/>
                <a:ea typeface="微软雅黑" panose="020B0503020204020204" pitchFamily="34" charset="-122"/>
              </a:rPr>
              <a:t>11~7</a:t>
            </a:r>
            <a:r>
              <a:rPr lang="zh-CN" altLang="en-US" sz="2000" dirty="0">
                <a:solidFill>
                  <a:srgbClr val="7030A0"/>
                </a:solidFill>
                <a:latin typeface="微软雅黑" panose="020B0503020204020204" pitchFamily="34" charset="-122"/>
                <a:ea typeface="微软雅黑" panose="020B0503020204020204" pitchFamily="34" charset="-122"/>
              </a:rPr>
              <a:t>位表示物理页号，第</a:t>
            </a:r>
            <a:r>
              <a:rPr lang="en-US" altLang="zh-CN" sz="2000" dirty="0">
                <a:solidFill>
                  <a:srgbClr val="7030A0"/>
                </a:solidFill>
                <a:latin typeface="微软雅黑" panose="020B0503020204020204" pitchFamily="34" charset="-122"/>
                <a:ea typeface="微软雅黑" panose="020B0503020204020204" pitchFamily="34" charset="-122"/>
              </a:rPr>
              <a:t>6~0</a:t>
            </a:r>
            <a:r>
              <a:rPr lang="zh-CN" altLang="en-US" sz="2000" dirty="0">
                <a:solidFill>
                  <a:srgbClr val="7030A0"/>
                </a:solidFill>
                <a:latin typeface="微软雅黑" panose="020B0503020204020204" pitchFamily="34" charset="-122"/>
                <a:ea typeface="微软雅黑" panose="020B0503020204020204" pitchFamily="34" charset="-122"/>
              </a:rPr>
              <a:t>位表示页内偏移。</a:t>
            </a:r>
          </a:p>
          <a:p>
            <a:pPr>
              <a:buNone/>
            </a:pPr>
            <a:endParaRPr lang="zh-CN" altLang="en-US" sz="2000" dirty="0">
              <a:solidFill>
                <a:schemeClr val="tx1"/>
              </a:solidFill>
              <a:latin typeface="微软雅黑" panose="020B0503020204020204" pitchFamily="34" charset="-122"/>
              <a:ea typeface="微软雅黑" panose="020B0503020204020204" pitchFamily="34" charset="-122"/>
            </a:endParaRPr>
          </a:p>
          <a:p>
            <a:pPr>
              <a:buNone/>
            </a:pPr>
            <a:r>
              <a:rPr lang="zh-CN" altLang="en-US" sz="2000" dirty="0">
                <a:solidFill>
                  <a:schemeClr val="tx1"/>
                </a:solidFill>
                <a:latin typeface="微软雅黑" panose="020B0503020204020204" pitchFamily="34" charset="-122"/>
                <a:ea typeface="微软雅黑" panose="020B0503020204020204" pitchFamily="34" charset="-122"/>
              </a:rPr>
              <a:t>    </a:t>
            </a:r>
            <a:endParaRPr lang="en-US" altLang="zh-CN" sz="2000" dirty="0">
              <a:solidFill>
                <a:schemeClr val="tx1"/>
              </a:solidFill>
              <a:latin typeface="微软雅黑" panose="020B0503020204020204" pitchFamily="34" charset="-122"/>
              <a:ea typeface="微软雅黑" panose="020B0503020204020204" pitchFamily="34" charset="-122"/>
            </a:endParaRPr>
          </a:p>
          <a:p>
            <a:pPr>
              <a:buNone/>
            </a:pPr>
            <a:endParaRPr lang="en-US" altLang="zh-CN" sz="2000" dirty="0">
              <a:solidFill>
                <a:schemeClr val="tx1"/>
              </a:solidFill>
              <a:latin typeface="微软雅黑" panose="020B0503020204020204" pitchFamily="34" charset="-122"/>
              <a:ea typeface="微软雅黑" panose="020B0503020204020204" pitchFamily="34" charset="-122"/>
            </a:endParaRPr>
          </a:p>
          <a:p>
            <a:pPr>
              <a:buNone/>
            </a:pPr>
            <a:r>
              <a:rPr lang="zh-CN" altLang="en-US" sz="2000" dirty="0">
                <a:solidFill>
                  <a:schemeClr val="tx1"/>
                </a:solidFill>
                <a:latin typeface="微软雅黑" panose="020B0503020204020204" pitchFamily="34" charset="-122"/>
                <a:ea typeface="微软雅黑" panose="020B0503020204020204" pitchFamily="34" charset="-122"/>
              </a:rPr>
              <a:t>    </a:t>
            </a:r>
          </a:p>
        </p:txBody>
      </p:sp>
      <p:sp>
        <p:nvSpPr>
          <p:cNvPr id="10" name="object 7">
            <a:extLst>
              <a:ext uri="{FF2B5EF4-FFF2-40B4-BE49-F238E27FC236}">
                <a16:creationId xmlns:a16="http://schemas.microsoft.com/office/drawing/2014/main" id="{F2EBFBB7-0EDF-4398-B667-99E6B30B8990}"/>
              </a:ext>
            </a:extLst>
          </p:cNvPr>
          <p:cNvSpPr txBox="1"/>
          <p:nvPr/>
        </p:nvSpPr>
        <p:spPr>
          <a:xfrm>
            <a:off x="1035796" y="2699834"/>
            <a:ext cx="1176655" cy="513080"/>
          </a:xfrm>
          <a:prstGeom prst="rect">
            <a:avLst/>
          </a:prstGeom>
        </p:spPr>
        <p:txBody>
          <a:bodyPr vert="horz" wrap="square" lIns="0" tIns="12065" rIns="0" bIns="0" rtlCol="0">
            <a:spAutoFit/>
          </a:bodyPr>
          <a:lstStyle/>
          <a:p>
            <a:pPr marL="12700" marR="5080" indent="507365">
              <a:lnSpc>
                <a:spcPct val="100000"/>
              </a:lnSpc>
              <a:spcBef>
                <a:spcPts val="95"/>
              </a:spcBef>
            </a:pPr>
            <a:r>
              <a:rPr sz="1600" spc="-5" dirty="0">
                <a:latin typeface="Arial"/>
                <a:cs typeface="Arial"/>
              </a:rPr>
              <a:t>Log</a:t>
            </a:r>
            <a:r>
              <a:rPr sz="1600" dirty="0">
                <a:latin typeface="Arial"/>
                <a:cs typeface="Arial"/>
              </a:rPr>
              <a:t>i</a:t>
            </a:r>
            <a:r>
              <a:rPr sz="1600" spc="-5" dirty="0">
                <a:latin typeface="Arial"/>
                <a:cs typeface="Arial"/>
              </a:rPr>
              <a:t>cal  Address</a:t>
            </a:r>
            <a:r>
              <a:rPr sz="1600" spc="-65" dirty="0">
                <a:latin typeface="Arial"/>
                <a:cs typeface="Arial"/>
              </a:rPr>
              <a:t> </a:t>
            </a:r>
            <a:r>
              <a:rPr sz="1600" spc="-5" dirty="0">
                <a:latin typeface="Arial"/>
                <a:cs typeface="Arial"/>
              </a:rPr>
              <a:t>Bus</a:t>
            </a:r>
            <a:endParaRPr sz="1600" dirty="0">
              <a:latin typeface="Arial"/>
              <a:cs typeface="Arial"/>
            </a:endParaRPr>
          </a:p>
        </p:txBody>
      </p:sp>
      <p:sp>
        <p:nvSpPr>
          <p:cNvPr id="12" name="object 13">
            <a:extLst>
              <a:ext uri="{FF2B5EF4-FFF2-40B4-BE49-F238E27FC236}">
                <a16:creationId xmlns:a16="http://schemas.microsoft.com/office/drawing/2014/main" id="{2D11982A-0330-4093-AFE1-90817EE9EF0E}"/>
              </a:ext>
            </a:extLst>
          </p:cNvPr>
          <p:cNvSpPr txBox="1"/>
          <p:nvPr/>
        </p:nvSpPr>
        <p:spPr>
          <a:xfrm>
            <a:off x="2372741" y="2614887"/>
            <a:ext cx="180975" cy="182101"/>
          </a:xfrm>
          <a:prstGeom prst="rect">
            <a:avLst/>
          </a:prstGeom>
        </p:spPr>
        <p:txBody>
          <a:bodyPr vert="horz" wrap="square" lIns="0" tIns="12700" rIns="0" bIns="0" rtlCol="0">
            <a:spAutoFit/>
          </a:bodyPr>
          <a:lstStyle/>
          <a:p>
            <a:pPr marL="12700">
              <a:lnSpc>
                <a:spcPct val="100000"/>
              </a:lnSpc>
              <a:spcBef>
                <a:spcPts val="100"/>
              </a:spcBef>
            </a:pPr>
            <a:r>
              <a:rPr lang="en-US" altLang="zh-CN" sz="1100" spc="-5" dirty="0">
                <a:latin typeface="Arial"/>
                <a:cs typeface="Arial"/>
              </a:rPr>
              <a:t>15</a:t>
            </a:r>
            <a:endParaRPr sz="1100" dirty="0">
              <a:latin typeface="Arial"/>
              <a:cs typeface="Arial"/>
            </a:endParaRPr>
          </a:p>
        </p:txBody>
      </p:sp>
      <p:sp>
        <p:nvSpPr>
          <p:cNvPr id="13" name="object 14">
            <a:extLst>
              <a:ext uri="{FF2B5EF4-FFF2-40B4-BE49-F238E27FC236}">
                <a16:creationId xmlns:a16="http://schemas.microsoft.com/office/drawing/2014/main" id="{9A5D630A-9241-40A9-B771-90489DBCBDD0}"/>
              </a:ext>
            </a:extLst>
          </p:cNvPr>
          <p:cNvSpPr txBox="1"/>
          <p:nvPr/>
        </p:nvSpPr>
        <p:spPr>
          <a:xfrm>
            <a:off x="4470970" y="2616521"/>
            <a:ext cx="561975" cy="182101"/>
          </a:xfrm>
          <a:prstGeom prst="rect">
            <a:avLst/>
          </a:prstGeom>
        </p:spPr>
        <p:txBody>
          <a:bodyPr vert="horz" wrap="square" lIns="0" tIns="12700" rIns="0" bIns="0" rtlCol="0">
            <a:spAutoFit/>
          </a:bodyPr>
          <a:lstStyle/>
          <a:p>
            <a:pPr marL="12700">
              <a:lnSpc>
                <a:spcPct val="100000"/>
              </a:lnSpc>
              <a:spcBef>
                <a:spcPts val="100"/>
              </a:spcBef>
              <a:tabLst>
                <a:tab pos="393065" algn="l"/>
              </a:tabLst>
            </a:pPr>
            <a:r>
              <a:rPr sz="1100" dirty="0">
                <a:latin typeface="Arial"/>
                <a:cs typeface="Arial"/>
              </a:rPr>
              <a:t>7</a:t>
            </a:r>
            <a:r>
              <a:rPr lang="en-US" altLang="zh-CN" sz="1100" dirty="0">
                <a:latin typeface="Arial"/>
                <a:cs typeface="Arial"/>
              </a:rPr>
              <a:t>     </a:t>
            </a:r>
            <a:r>
              <a:rPr sz="1100" spc="-5" dirty="0">
                <a:latin typeface="Arial"/>
                <a:cs typeface="Arial"/>
              </a:rPr>
              <a:t>6</a:t>
            </a:r>
            <a:endParaRPr sz="1100" dirty="0">
              <a:latin typeface="Arial"/>
              <a:cs typeface="Arial"/>
            </a:endParaRPr>
          </a:p>
        </p:txBody>
      </p:sp>
      <p:sp>
        <p:nvSpPr>
          <p:cNvPr id="14" name="object 15">
            <a:extLst>
              <a:ext uri="{FF2B5EF4-FFF2-40B4-BE49-F238E27FC236}">
                <a16:creationId xmlns:a16="http://schemas.microsoft.com/office/drawing/2014/main" id="{A4B908C8-15FD-4447-90F1-197594E709E5}"/>
              </a:ext>
            </a:extLst>
          </p:cNvPr>
          <p:cNvSpPr txBox="1"/>
          <p:nvPr/>
        </p:nvSpPr>
        <p:spPr>
          <a:xfrm>
            <a:off x="6169665" y="2592704"/>
            <a:ext cx="10350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Arial"/>
                <a:cs typeface="Arial"/>
              </a:rPr>
              <a:t>0</a:t>
            </a:r>
          </a:p>
        </p:txBody>
      </p:sp>
      <p:sp>
        <p:nvSpPr>
          <p:cNvPr id="189" name="object 7">
            <a:extLst>
              <a:ext uri="{FF2B5EF4-FFF2-40B4-BE49-F238E27FC236}">
                <a16:creationId xmlns:a16="http://schemas.microsoft.com/office/drawing/2014/main" id="{B8BB5FA3-34A6-4DB8-AF18-B4D5AC22EF5A}"/>
              </a:ext>
            </a:extLst>
          </p:cNvPr>
          <p:cNvSpPr txBox="1"/>
          <p:nvPr/>
        </p:nvSpPr>
        <p:spPr>
          <a:xfrm>
            <a:off x="4648200" y="6400798"/>
            <a:ext cx="1524000" cy="381000"/>
          </a:xfrm>
          <a:prstGeom prst="rect">
            <a:avLst/>
          </a:prstGeom>
          <a:solidFill>
            <a:srgbClr val="DDDDDD"/>
          </a:solidFill>
          <a:ln w="9144">
            <a:solidFill>
              <a:srgbClr val="000000"/>
            </a:solidFill>
          </a:ln>
        </p:spPr>
        <p:txBody>
          <a:bodyPr vert="horz" wrap="square" lIns="0" tIns="79375" rIns="0" bIns="0" rtlCol="0">
            <a:spAutoFit/>
          </a:bodyPr>
          <a:lstStyle/>
          <a:p>
            <a:pPr marL="92075">
              <a:lnSpc>
                <a:spcPct val="100000"/>
              </a:lnSpc>
              <a:spcBef>
                <a:spcPts val="625"/>
              </a:spcBef>
            </a:pPr>
            <a:r>
              <a:rPr sz="1400" spc="-5" dirty="0">
                <a:latin typeface="Arial"/>
                <a:cs typeface="Arial"/>
              </a:rPr>
              <a:t>Offset</a:t>
            </a:r>
            <a:r>
              <a:rPr sz="1400" spc="-60" dirty="0">
                <a:latin typeface="Arial"/>
                <a:cs typeface="Arial"/>
              </a:rPr>
              <a:t> </a:t>
            </a:r>
            <a:r>
              <a:rPr sz="1400" spc="-5" dirty="0">
                <a:latin typeface="Arial"/>
                <a:cs typeface="Arial"/>
              </a:rPr>
              <a:t>w/in</a:t>
            </a:r>
            <a:r>
              <a:rPr sz="1400" spc="-30" dirty="0">
                <a:latin typeface="Arial"/>
                <a:cs typeface="Arial"/>
              </a:rPr>
              <a:t> </a:t>
            </a:r>
            <a:r>
              <a:rPr sz="1400" dirty="0">
                <a:latin typeface="Arial"/>
                <a:cs typeface="Arial"/>
              </a:rPr>
              <a:t>page</a:t>
            </a:r>
            <a:endParaRPr sz="1400">
              <a:latin typeface="Arial"/>
              <a:cs typeface="Arial"/>
            </a:endParaRPr>
          </a:p>
        </p:txBody>
      </p:sp>
      <p:sp>
        <p:nvSpPr>
          <p:cNvPr id="190" name="object 8">
            <a:extLst>
              <a:ext uri="{FF2B5EF4-FFF2-40B4-BE49-F238E27FC236}">
                <a16:creationId xmlns:a16="http://schemas.microsoft.com/office/drawing/2014/main" id="{68EEA54E-1C85-4D7F-B8B5-9675244A77B3}"/>
              </a:ext>
            </a:extLst>
          </p:cNvPr>
          <p:cNvSpPr txBox="1"/>
          <p:nvPr/>
        </p:nvSpPr>
        <p:spPr>
          <a:xfrm>
            <a:off x="6251828" y="6453632"/>
            <a:ext cx="156972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a:cs typeface="Arial"/>
              </a:rPr>
              <a:t>Ph</a:t>
            </a:r>
            <a:r>
              <a:rPr sz="1600" spc="-25" dirty="0">
                <a:latin typeface="Arial"/>
                <a:cs typeface="Arial"/>
              </a:rPr>
              <a:t>y</a:t>
            </a:r>
            <a:r>
              <a:rPr sz="1600" spc="-5" dirty="0">
                <a:latin typeface="Arial"/>
                <a:cs typeface="Arial"/>
              </a:rPr>
              <a:t>sical</a:t>
            </a:r>
            <a:r>
              <a:rPr sz="1600" spc="-95" dirty="0">
                <a:latin typeface="Arial"/>
                <a:cs typeface="Arial"/>
              </a:rPr>
              <a:t> </a:t>
            </a:r>
            <a:r>
              <a:rPr sz="1600" spc="-5" dirty="0">
                <a:latin typeface="Arial"/>
                <a:cs typeface="Arial"/>
              </a:rPr>
              <a:t>Address</a:t>
            </a:r>
            <a:endParaRPr sz="1600">
              <a:latin typeface="Arial"/>
              <a:cs typeface="Arial"/>
            </a:endParaRPr>
          </a:p>
        </p:txBody>
      </p:sp>
      <p:sp>
        <p:nvSpPr>
          <p:cNvPr id="191" name="object 9">
            <a:extLst>
              <a:ext uri="{FF2B5EF4-FFF2-40B4-BE49-F238E27FC236}">
                <a16:creationId xmlns:a16="http://schemas.microsoft.com/office/drawing/2014/main" id="{2D48A58D-FE1C-43EE-B1BA-DCB501CE87E7}"/>
              </a:ext>
            </a:extLst>
          </p:cNvPr>
          <p:cNvSpPr txBox="1"/>
          <p:nvPr/>
        </p:nvSpPr>
        <p:spPr>
          <a:xfrm>
            <a:off x="2438400" y="6400798"/>
            <a:ext cx="2209800" cy="381000"/>
          </a:xfrm>
          <a:prstGeom prst="rect">
            <a:avLst/>
          </a:prstGeom>
          <a:solidFill>
            <a:srgbClr val="CCEBFF"/>
          </a:solidFill>
          <a:ln w="9144">
            <a:solidFill>
              <a:srgbClr val="000000"/>
            </a:solidFill>
          </a:ln>
        </p:spPr>
        <p:txBody>
          <a:bodyPr vert="horz" wrap="square" lIns="0" tIns="79375" rIns="0" bIns="0" rtlCol="0">
            <a:spAutoFit/>
          </a:bodyPr>
          <a:lstStyle/>
          <a:p>
            <a:pPr marL="91440">
              <a:lnSpc>
                <a:spcPct val="100000"/>
              </a:lnSpc>
              <a:spcBef>
                <a:spcPts val="625"/>
              </a:spcBef>
            </a:pPr>
            <a:r>
              <a:rPr sz="1400" spc="-5" dirty="0">
                <a:latin typeface="Arial"/>
                <a:cs typeface="Arial"/>
              </a:rPr>
              <a:t>Phys.</a:t>
            </a:r>
            <a:r>
              <a:rPr sz="1400" spc="-30" dirty="0">
                <a:latin typeface="Arial"/>
                <a:cs typeface="Arial"/>
              </a:rPr>
              <a:t> </a:t>
            </a:r>
            <a:r>
              <a:rPr sz="1400" spc="-5" dirty="0">
                <a:latin typeface="Arial"/>
                <a:cs typeface="Arial"/>
              </a:rPr>
              <a:t>Frame</a:t>
            </a:r>
            <a:r>
              <a:rPr sz="1400" spc="-40" dirty="0">
                <a:latin typeface="Arial"/>
                <a:cs typeface="Arial"/>
              </a:rPr>
              <a:t> </a:t>
            </a:r>
            <a:r>
              <a:rPr sz="1400" dirty="0">
                <a:latin typeface="Arial"/>
                <a:cs typeface="Arial"/>
              </a:rPr>
              <a:t>#</a:t>
            </a:r>
            <a:endParaRPr sz="1400">
              <a:latin typeface="Arial"/>
              <a:cs typeface="Arial"/>
            </a:endParaRPr>
          </a:p>
        </p:txBody>
      </p:sp>
      <p:sp>
        <p:nvSpPr>
          <p:cNvPr id="192" name="object 10">
            <a:extLst>
              <a:ext uri="{FF2B5EF4-FFF2-40B4-BE49-F238E27FC236}">
                <a16:creationId xmlns:a16="http://schemas.microsoft.com/office/drawing/2014/main" id="{C3B84E99-A698-479F-9BEA-323D26591F73}"/>
              </a:ext>
            </a:extLst>
          </p:cNvPr>
          <p:cNvSpPr txBox="1"/>
          <p:nvPr/>
        </p:nvSpPr>
        <p:spPr>
          <a:xfrm>
            <a:off x="2441194" y="6186932"/>
            <a:ext cx="180975" cy="182101"/>
          </a:xfrm>
          <a:prstGeom prst="rect">
            <a:avLst/>
          </a:prstGeom>
        </p:spPr>
        <p:txBody>
          <a:bodyPr vert="horz" wrap="square" lIns="0" tIns="12700" rIns="0" bIns="0" rtlCol="0">
            <a:spAutoFit/>
          </a:bodyPr>
          <a:lstStyle/>
          <a:p>
            <a:pPr marL="12700">
              <a:lnSpc>
                <a:spcPct val="100000"/>
              </a:lnSpc>
              <a:spcBef>
                <a:spcPts val="100"/>
              </a:spcBef>
            </a:pPr>
            <a:r>
              <a:rPr lang="en-US" altLang="zh-CN" sz="1100" spc="-5" dirty="0">
                <a:latin typeface="Arial"/>
                <a:cs typeface="Arial"/>
              </a:rPr>
              <a:t>11</a:t>
            </a:r>
            <a:endParaRPr sz="1100" dirty="0">
              <a:latin typeface="Arial"/>
              <a:cs typeface="Arial"/>
            </a:endParaRPr>
          </a:p>
        </p:txBody>
      </p:sp>
      <p:sp>
        <p:nvSpPr>
          <p:cNvPr id="193" name="object 11">
            <a:extLst>
              <a:ext uri="{FF2B5EF4-FFF2-40B4-BE49-F238E27FC236}">
                <a16:creationId xmlns:a16="http://schemas.microsoft.com/office/drawing/2014/main" id="{C091A541-C4A0-41E9-881C-11AD7CF86217}"/>
              </a:ext>
            </a:extLst>
          </p:cNvPr>
          <p:cNvSpPr txBox="1"/>
          <p:nvPr/>
        </p:nvSpPr>
        <p:spPr>
          <a:xfrm>
            <a:off x="5870828" y="6186932"/>
            <a:ext cx="10350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Arial"/>
                <a:cs typeface="Arial"/>
              </a:rPr>
              <a:t>0</a:t>
            </a:r>
            <a:endParaRPr sz="1100">
              <a:latin typeface="Arial"/>
              <a:cs typeface="Arial"/>
            </a:endParaRPr>
          </a:p>
        </p:txBody>
      </p:sp>
      <p:grpSp>
        <p:nvGrpSpPr>
          <p:cNvPr id="194" name="object 12">
            <a:extLst>
              <a:ext uri="{FF2B5EF4-FFF2-40B4-BE49-F238E27FC236}">
                <a16:creationId xmlns:a16="http://schemas.microsoft.com/office/drawing/2014/main" id="{C425B64E-6935-4E86-9C1B-22D7798B1F49}"/>
              </a:ext>
            </a:extLst>
          </p:cNvPr>
          <p:cNvGrpSpPr/>
          <p:nvPr/>
        </p:nvGrpSpPr>
        <p:grpSpPr>
          <a:xfrm>
            <a:off x="3133725" y="3276600"/>
            <a:ext cx="1438275" cy="1390015"/>
            <a:chOff x="3133725" y="3276600"/>
            <a:chExt cx="1438275" cy="1390015"/>
          </a:xfrm>
        </p:grpSpPr>
        <p:sp>
          <p:nvSpPr>
            <p:cNvPr id="195" name="object 13">
              <a:extLst>
                <a:ext uri="{FF2B5EF4-FFF2-40B4-BE49-F238E27FC236}">
                  <a16:creationId xmlns:a16="http://schemas.microsoft.com/office/drawing/2014/main" id="{99A30FA0-DE29-4B47-B561-7E14A39B949D}"/>
                </a:ext>
              </a:extLst>
            </p:cNvPr>
            <p:cNvSpPr/>
            <p:nvPr/>
          </p:nvSpPr>
          <p:spPr>
            <a:xfrm>
              <a:off x="3133725" y="3505961"/>
              <a:ext cx="1068070" cy="1160780"/>
            </a:xfrm>
            <a:custGeom>
              <a:avLst/>
              <a:gdLst/>
              <a:ahLst/>
              <a:cxnLst/>
              <a:rect l="l" t="t" r="r" b="b"/>
              <a:pathLst>
                <a:path w="1068070" h="1160779">
                  <a:moveTo>
                    <a:pt x="104412" y="1104900"/>
                  </a:moveTo>
                  <a:lnTo>
                    <a:pt x="42799" y="1140840"/>
                  </a:lnTo>
                  <a:lnTo>
                    <a:pt x="38100" y="1143508"/>
                  </a:lnTo>
                  <a:lnTo>
                    <a:pt x="36449" y="1149604"/>
                  </a:lnTo>
                  <a:lnTo>
                    <a:pt x="42037" y="1159002"/>
                  </a:lnTo>
                  <a:lnTo>
                    <a:pt x="48132" y="1160652"/>
                  </a:lnTo>
                  <a:lnTo>
                    <a:pt x="52831" y="1157858"/>
                  </a:lnTo>
                  <a:lnTo>
                    <a:pt x="126651" y="1114806"/>
                  </a:lnTo>
                  <a:lnTo>
                    <a:pt x="124078" y="1114806"/>
                  </a:lnTo>
                  <a:lnTo>
                    <a:pt x="124078" y="1113408"/>
                  </a:lnTo>
                  <a:lnTo>
                    <a:pt x="118999" y="1113408"/>
                  </a:lnTo>
                  <a:lnTo>
                    <a:pt x="104412" y="1104900"/>
                  </a:lnTo>
                  <a:close/>
                </a:path>
                <a:path w="1068070" h="1160779">
                  <a:moveTo>
                    <a:pt x="1048130" y="485394"/>
                  </a:moveTo>
                  <a:lnTo>
                    <a:pt x="4444" y="485394"/>
                  </a:lnTo>
                  <a:lnTo>
                    <a:pt x="0" y="489838"/>
                  </a:lnTo>
                  <a:lnTo>
                    <a:pt x="0" y="1110361"/>
                  </a:lnTo>
                  <a:lnTo>
                    <a:pt x="4444" y="1114806"/>
                  </a:lnTo>
                  <a:lnTo>
                    <a:pt x="87430" y="1114806"/>
                  </a:lnTo>
                  <a:lnTo>
                    <a:pt x="104412" y="1104900"/>
                  </a:lnTo>
                  <a:lnTo>
                    <a:pt x="19812" y="1104900"/>
                  </a:lnTo>
                  <a:lnTo>
                    <a:pt x="9906" y="1094994"/>
                  </a:lnTo>
                  <a:lnTo>
                    <a:pt x="19812" y="1094994"/>
                  </a:lnTo>
                  <a:lnTo>
                    <a:pt x="19812" y="505206"/>
                  </a:lnTo>
                  <a:lnTo>
                    <a:pt x="9906" y="505206"/>
                  </a:lnTo>
                  <a:lnTo>
                    <a:pt x="19812" y="495300"/>
                  </a:lnTo>
                  <a:lnTo>
                    <a:pt x="1048130" y="495300"/>
                  </a:lnTo>
                  <a:lnTo>
                    <a:pt x="1048130" y="485394"/>
                  </a:lnTo>
                  <a:close/>
                </a:path>
                <a:path w="1068070" h="1160779">
                  <a:moveTo>
                    <a:pt x="126651" y="1094994"/>
                  </a:moveTo>
                  <a:lnTo>
                    <a:pt x="124078" y="1094994"/>
                  </a:lnTo>
                  <a:lnTo>
                    <a:pt x="124078" y="1114806"/>
                  </a:lnTo>
                  <a:lnTo>
                    <a:pt x="126651" y="1114806"/>
                  </a:lnTo>
                  <a:lnTo>
                    <a:pt x="143637" y="1104900"/>
                  </a:lnTo>
                  <a:lnTo>
                    <a:pt x="126651" y="1094994"/>
                  </a:lnTo>
                  <a:close/>
                </a:path>
                <a:path w="1068070" h="1160779">
                  <a:moveTo>
                    <a:pt x="118999" y="1096390"/>
                  </a:moveTo>
                  <a:lnTo>
                    <a:pt x="104412" y="1104900"/>
                  </a:lnTo>
                  <a:lnTo>
                    <a:pt x="118999" y="1113408"/>
                  </a:lnTo>
                  <a:lnTo>
                    <a:pt x="118999" y="1096390"/>
                  </a:lnTo>
                  <a:close/>
                </a:path>
                <a:path w="1068070" h="1160779">
                  <a:moveTo>
                    <a:pt x="124078" y="1096390"/>
                  </a:moveTo>
                  <a:lnTo>
                    <a:pt x="118999" y="1096390"/>
                  </a:lnTo>
                  <a:lnTo>
                    <a:pt x="118999" y="1113408"/>
                  </a:lnTo>
                  <a:lnTo>
                    <a:pt x="124078" y="1113408"/>
                  </a:lnTo>
                  <a:lnTo>
                    <a:pt x="124078" y="1096390"/>
                  </a:lnTo>
                  <a:close/>
                </a:path>
                <a:path w="1068070" h="1160779">
                  <a:moveTo>
                    <a:pt x="19812" y="1094994"/>
                  </a:moveTo>
                  <a:lnTo>
                    <a:pt x="9906" y="1094994"/>
                  </a:lnTo>
                  <a:lnTo>
                    <a:pt x="19812" y="1104900"/>
                  </a:lnTo>
                  <a:lnTo>
                    <a:pt x="19812" y="1094994"/>
                  </a:lnTo>
                  <a:close/>
                </a:path>
                <a:path w="1068070" h="1160779">
                  <a:moveTo>
                    <a:pt x="87430" y="1094994"/>
                  </a:moveTo>
                  <a:lnTo>
                    <a:pt x="19812" y="1094994"/>
                  </a:lnTo>
                  <a:lnTo>
                    <a:pt x="19812" y="1104900"/>
                  </a:lnTo>
                  <a:lnTo>
                    <a:pt x="104412" y="1104900"/>
                  </a:lnTo>
                  <a:lnTo>
                    <a:pt x="87430" y="1094994"/>
                  </a:lnTo>
                  <a:close/>
                </a:path>
                <a:path w="1068070" h="1160779">
                  <a:moveTo>
                    <a:pt x="48132" y="1049146"/>
                  </a:moveTo>
                  <a:lnTo>
                    <a:pt x="42037" y="1050670"/>
                  </a:lnTo>
                  <a:lnTo>
                    <a:pt x="39243" y="1055496"/>
                  </a:lnTo>
                  <a:lnTo>
                    <a:pt x="36449" y="1060195"/>
                  </a:lnTo>
                  <a:lnTo>
                    <a:pt x="38100" y="1066292"/>
                  </a:lnTo>
                  <a:lnTo>
                    <a:pt x="42799" y="1068958"/>
                  </a:lnTo>
                  <a:lnTo>
                    <a:pt x="104412" y="1104900"/>
                  </a:lnTo>
                  <a:lnTo>
                    <a:pt x="118999" y="1096390"/>
                  </a:lnTo>
                  <a:lnTo>
                    <a:pt x="124078" y="1096390"/>
                  </a:lnTo>
                  <a:lnTo>
                    <a:pt x="124078" y="1094994"/>
                  </a:lnTo>
                  <a:lnTo>
                    <a:pt x="126651" y="1094994"/>
                  </a:lnTo>
                  <a:lnTo>
                    <a:pt x="52831" y="1051940"/>
                  </a:lnTo>
                  <a:lnTo>
                    <a:pt x="48132" y="1049146"/>
                  </a:lnTo>
                  <a:close/>
                </a:path>
                <a:path w="1068070" h="1160779">
                  <a:moveTo>
                    <a:pt x="19812" y="495300"/>
                  </a:moveTo>
                  <a:lnTo>
                    <a:pt x="9906" y="505206"/>
                  </a:lnTo>
                  <a:lnTo>
                    <a:pt x="19812" y="505206"/>
                  </a:lnTo>
                  <a:lnTo>
                    <a:pt x="19812" y="495300"/>
                  </a:lnTo>
                  <a:close/>
                </a:path>
                <a:path w="1068070" h="1160779">
                  <a:moveTo>
                    <a:pt x="1067942" y="485394"/>
                  </a:moveTo>
                  <a:lnTo>
                    <a:pt x="1058037" y="485394"/>
                  </a:lnTo>
                  <a:lnTo>
                    <a:pt x="1048130" y="495300"/>
                  </a:lnTo>
                  <a:lnTo>
                    <a:pt x="19812" y="495300"/>
                  </a:lnTo>
                  <a:lnTo>
                    <a:pt x="19812" y="505206"/>
                  </a:lnTo>
                  <a:lnTo>
                    <a:pt x="1063498" y="505206"/>
                  </a:lnTo>
                  <a:lnTo>
                    <a:pt x="1067942" y="500761"/>
                  </a:lnTo>
                  <a:lnTo>
                    <a:pt x="1067942" y="485394"/>
                  </a:lnTo>
                  <a:close/>
                </a:path>
                <a:path w="1068070" h="1160779">
                  <a:moveTo>
                    <a:pt x="1067942" y="0"/>
                  </a:moveTo>
                  <a:lnTo>
                    <a:pt x="1048130" y="0"/>
                  </a:lnTo>
                  <a:lnTo>
                    <a:pt x="1048130" y="495300"/>
                  </a:lnTo>
                  <a:lnTo>
                    <a:pt x="1058037" y="485394"/>
                  </a:lnTo>
                  <a:lnTo>
                    <a:pt x="1067942" y="485394"/>
                  </a:lnTo>
                  <a:lnTo>
                    <a:pt x="1067942" y="0"/>
                  </a:lnTo>
                  <a:close/>
                </a:path>
              </a:pathLst>
            </a:custGeom>
            <a:solidFill>
              <a:srgbClr val="000000"/>
            </a:solidFill>
          </p:spPr>
          <p:txBody>
            <a:bodyPr wrap="square" lIns="0" tIns="0" rIns="0" bIns="0" rtlCol="0"/>
            <a:lstStyle/>
            <a:p>
              <a:endParaRPr/>
            </a:p>
          </p:txBody>
        </p:sp>
        <p:sp>
          <p:nvSpPr>
            <p:cNvPr id="196" name="object 14">
              <a:extLst>
                <a:ext uri="{FF2B5EF4-FFF2-40B4-BE49-F238E27FC236}">
                  <a16:creationId xmlns:a16="http://schemas.microsoft.com/office/drawing/2014/main" id="{9401C252-43CC-4696-B7B5-A32BBE0E728C}"/>
                </a:ext>
              </a:extLst>
            </p:cNvPr>
            <p:cNvSpPr/>
            <p:nvPr/>
          </p:nvSpPr>
          <p:spPr>
            <a:xfrm>
              <a:off x="3810000" y="3276600"/>
              <a:ext cx="762000" cy="228600"/>
            </a:xfrm>
            <a:custGeom>
              <a:avLst/>
              <a:gdLst/>
              <a:ahLst/>
              <a:cxnLst/>
              <a:rect l="l" t="t" r="r" b="b"/>
              <a:pathLst>
                <a:path w="762000" h="228600">
                  <a:moveTo>
                    <a:pt x="762000" y="0"/>
                  </a:moveTo>
                  <a:lnTo>
                    <a:pt x="0" y="0"/>
                  </a:lnTo>
                  <a:lnTo>
                    <a:pt x="0" y="228600"/>
                  </a:lnTo>
                  <a:lnTo>
                    <a:pt x="762000" y="228600"/>
                  </a:lnTo>
                  <a:lnTo>
                    <a:pt x="762000" y="0"/>
                  </a:lnTo>
                  <a:close/>
                </a:path>
              </a:pathLst>
            </a:custGeom>
            <a:solidFill>
              <a:srgbClr val="006FC0"/>
            </a:solidFill>
          </p:spPr>
          <p:txBody>
            <a:bodyPr wrap="square" lIns="0" tIns="0" rIns="0" bIns="0" rtlCol="0"/>
            <a:lstStyle/>
            <a:p>
              <a:endParaRPr/>
            </a:p>
          </p:txBody>
        </p:sp>
      </p:grpSp>
      <p:sp>
        <p:nvSpPr>
          <p:cNvPr id="197" name="object 15">
            <a:extLst>
              <a:ext uri="{FF2B5EF4-FFF2-40B4-BE49-F238E27FC236}">
                <a16:creationId xmlns:a16="http://schemas.microsoft.com/office/drawing/2014/main" id="{2080E5CF-F3C1-4492-AA8E-2BAA2AF55946}"/>
              </a:ext>
            </a:extLst>
          </p:cNvPr>
          <p:cNvSpPr txBox="1"/>
          <p:nvPr/>
        </p:nvSpPr>
        <p:spPr>
          <a:xfrm>
            <a:off x="3810000" y="3276600"/>
            <a:ext cx="762000" cy="228600"/>
          </a:xfrm>
          <a:prstGeom prst="rect">
            <a:avLst/>
          </a:prstGeom>
          <a:ln w="9144">
            <a:solidFill>
              <a:srgbClr val="000000"/>
            </a:solidFill>
          </a:ln>
        </p:spPr>
        <p:txBody>
          <a:bodyPr vert="horz" wrap="square" lIns="0" tIns="2540" rIns="0" bIns="0" rtlCol="0">
            <a:spAutoFit/>
          </a:bodyPr>
          <a:lstStyle/>
          <a:p>
            <a:pPr marL="92075">
              <a:lnSpc>
                <a:spcPct val="100000"/>
              </a:lnSpc>
              <a:spcBef>
                <a:spcPts val="20"/>
              </a:spcBef>
            </a:pPr>
            <a:r>
              <a:rPr sz="1400" spc="-5" dirty="0">
                <a:solidFill>
                  <a:srgbClr val="FFFFFF"/>
                </a:solidFill>
                <a:latin typeface="Arial"/>
                <a:cs typeface="Arial"/>
              </a:rPr>
              <a:t>Set</a:t>
            </a:r>
            <a:endParaRPr sz="1400">
              <a:latin typeface="Arial"/>
              <a:cs typeface="Arial"/>
            </a:endParaRPr>
          </a:p>
        </p:txBody>
      </p:sp>
      <p:sp>
        <p:nvSpPr>
          <p:cNvPr id="198" name="object 16">
            <a:extLst>
              <a:ext uri="{FF2B5EF4-FFF2-40B4-BE49-F238E27FC236}">
                <a16:creationId xmlns:a16="http://schemas.microsoft.com/office/drawing/2014/main" id="{BBD37416-8897-4EBC-AC13-A099FD938426}"/>
              </a:ext>
            </a:extLst>
          </p:cNvPr>
          <p:cNvSpPr/>
          <p:nvPr/>
        </p:nvSpPr>
        <p:spPr>
          <a:xfrm>
            <a:off x="2362200" y="3276600"/>
            <a:ext cx="1447800" cy="228600"/>
          </a:xfrm>
          <a:custGeom>
            <a:avLst/>
            <a:gdLst/>
            <a:ahLst/>
            <a:cxnLst/>
            <a:rect l="l" t="t" r="r" b="b"/>
            <a:pathLst>
              <a:path w="1447800" h="228600">
                <a:moveTo>
                  <a:pt x="1447800" y="0"/>
                </a:moveTo>
                <a:lnTo>
                  <a:pt x="0" y="0"/>
                </a:lnTo>
                <a:lnTo>
                  <a:pt x="0" y="228600"/>
                </a:lnTo>
                <a:lnTo>
                  <a:pt x="1447800" y="228600"/>
                </a:lnTo>
                <a:lnTo>
                  <a:pt x="1447800" y="0"/>
                </a:lnTo>
                <a:close/>
              </a:path>
            </a:pathLst>
          </a:custGeom>
          <a:solidFill>
            <a:srgbClr val="CCFF99"/>
          </a:solidFill>
        </p:spPr>
        <p:txBody>
          <a:bodyPr wrap="square" lIns="0" tIns="0" rIns="0" bIns="0" rtlCol="0"/>
          <a:lstStyle/>
          <a:p>
            <a:endParaRPr/>
          </a:p>
        </p:txBody>
      </p:sp>
      <p:sp>
        <p:nvSpPr>
          <p:cNvPr id="199" name="object 17">
            <a:extLst>
              <a:ext uri="{FF2B5EF4-FFF2-40B4-BE49-F238E27FC236}">
                <a16:creationId xmlns:a16="http://schemas.microsoft.com/office/drawing/2014/main" id="{75740898-CE91-48E8-81CE-DC382FFA321C}"/>
              </a:ext>
            </a:extLst>
          </p:cNvPr>
          <p:cNvSpPr txBox="1"/>
          <p:nvPr/>
        </p:nvSpPr>
        <p:spPr>
          <a:xfrm>
            <a:off x="2362200" y="3276600"/>
            <a:ext cx="1447800" cy="228600"/>
          </a:xfrm>
          <a:prstGeom prst="rect">
            <a:avLst/>
          </a:prstGeom>
          <a:ln w="9144">
            <a:solidFill>
              <a:srgbClr val="000000"/>
            </a:solidFill>
          </a:ln>
        </p:spPr>
        <p:txBody>
          <a:bodyPr vert="horz" wrap="square" lIns="0" tIns="2540" rIns="0" bIns="0" rtlCol="0">
            <a:spAutoFit/>
          </a:bodyPr>
          <a:lstStyle/>
          <a:p>
            <a:pPr marL="91440">
              <a:lnSpc>
                <a:spcPct val="100000"/>
              </a:lnSpc>
              <a:spcBef>
                <a:spcPts val="20"/>
              </a:spcBef>
            </a:pPr>
            <a:r>
              <a:rPr sz="1400" spc="-55" dirty="0">
                <a:latin typeface="Arial"/>
                <a:cs typeface="Arial"/>
              </a:rPr>
              <a:t>Tag</a:t>
            </a:r>
            <a:endParaRPr sz="1400">
              <a:latin typeface="Arial"/>
              <a:cs typeface="Arial"/>
            </a:endParaRPr>
          </a:p>
        </p:txBody>
      </p:sp>
      <p:grpSp>
        <p:nvGrpSpPr>
          <p:cNvPr id="200" name="object 18">
            <a:extLst>
              <a:ext uri="{FF2B5EF4-FFF2-40B4-BE49-F238E27FC236}">
                <a16:creationId xmlns:a16="http://schemas.microsoft.com/office/drawing/2014/main" id="{BC10CEA2-F45A-4045-A667-93346F474A98}"/>
              </a:ext>
            </a:extLst>
          </p:cNvPr>
          <p:cNvGrpSpPr/>
          <p:nvPr/>
        </p:nvGrpSpPr>
        <p:grpSpPr>
          <a:xfrm>
            <a:off x="6298565" y="4253357"/>
            <a:ext cx="473075" cy="257810"/>
            <a:chOff x="6298565" y="4253357"/>
            <a:chExt cx="473075" cy="257810"/>
          </a:xfrm>
        </p:grpSpPr>
        <p:sp>
          <p:nvSpPr>
            <p:cNvPr id="201" name="object 19">
              <a:extLst>
                <a:ext uri="{FF2B5EF4-FFF2-40B4-BE49-F238E27FC236}">
                  <a16:creationId xmlns:a16="http://schemas.microsoft.com/office/drawing/2014/main" id="{42F977F8-2C01-459A-BFA0-C980C00ED6FD}"/>
                </a:ext>
              </a:extLst>
            </p:cNvPr>
            <p:cNvSpPr/>
            <p:nvPr/>
          </p:nvSpPr>
          <p:spPr>
            <a:xfrm>
              <a:off x="6313170" y="4267962"/>
              <a:ext cx="443865" cy="228600"/>
            </a:xfrm>
            <a:custGeom>
              <a:avLst/>
              <a:gdLst/>
              <a:ahLst/>
              <a:cxnLst/>
              <a:rect l="l" t="t" r="r" b="b"/>
              <a:pathLst>
                <a:path w="443865" h="228600">
                  <a:moveTo>
                    <a:pt x="443483" y="0"/>
                  </a:moveTo>
                  <a:lnTo>
                    <a:pt x="0" y="0"/>
                  </a:lnTo>
                  <a:lnTo>
                    <a:pt x="0" y="228600"/>
                  </a:lnTo>
                  <a:lnTo>
                    <a:pt x="443483" y="228600"/>
                  </a:lnTo>
                  <a:lnTo>
                    <a:pt x="443483" y="0"/>
                  </a:lnTo>
                  <a:close/>
                </a:path>
              </a:pathLst>
            </a:custGeom>
            <a:solidFill>
              <a:srgbClr val="EBEBEB"/>
            </a:solidFill>
          </p:spPr>
          <p:txBody>
            <a:bodyPr wrap="square" lIns="0" tIns="0" rIns="0" bIns="0" rtlCol="0"/>
            <a:lstStyle/>
            <a:p>
              <a:endParaRPr/>
            </a:p>
          </p:txBody>
        </p:sp>
        <p:sp>
          <p:nvSpPr>
            <p:cNvPr id="202" name="object 20">
              <a:extLst>
                <a:ext uri="{FF2B5EF4-FFF2-40B4-BE49-F238E27FC236}">
                  <a16:creationId xmlns:a16="http://schemas.microsoft.com/office/drawing/2014/main" id="{D4B2281C-5410-4480-9EB5-D78AF771123D}"/>
                </a:ext>
              </a:extLst>
            </p:cNvPr>
            <p:cNvSpPr/>
            <p:nvPr/>
          </p:nvSpPr>
          <p:spPr>
            <a:xfrm>
              <a:off x="6313170" y="4267962"/>
              <a:ext cx="443865" cy="228600"/>
            </a:xfrm>
            <a:custGeom>
              <a:avLst/>
              <a:gdLst/>
              <a:ahLst/>
              <a:cxnLst/>
              <a:rect l="l" t="t" r="r" b="b"/>
              <a:pathLst>
                <a:path w="443865" h="228600">
                  <a:moveTo>
                    <a:pt x="0" y="228600"/>
                  </a:moveTo>
                  <a:lnTo>
                    <a:pt x="443483" y="228600"/>
                  </a:lnTo>
                  <a:lnTo>
                    <a:pt x="443483" y="0"/>
                  </a:lnTo>
                  <a:lnTo>
                    <a:pt x="0" y="0"/>
                  </a:lnTo>
                  <a:lnTo>
                    <a:pt x="0" y="228600"/>
                  </a:lnTo>
                  <a:close/>
                </a:path>
              </a:pathLst>
            </a:custGeom>
            <a:ln w="28956">
              <a:solidFill>
                <a:srgbClr val="000000"/>
              </a:solidFill>
            </a:ln>
          </p:spPr>
          <p:txBody>
            <a:bodyPr wrap="square" lIns="0" tIns="0" rIns="0" bIns="0" rtlCol="0"/>
            <a:lstStyle/>
            <a:p>
              <a:endParaRPr/>
            </a:p>
          </p:txBody>
        </p:sp>
      </p:grpSp>
      <p:sp>
        <p:nvSpPr>
          <p:cNvPr id="203" name="object 21">
            <a:extLst>
              <a:ext uri="{FF2B5EF4-FFF2-40B4-BE49-F238E27FC236}">
                <a16:creationId xmlns:a16="http://schemas.microsoft.com/office/drawing/2014/main" id="{AD2EE649-AD03-424C-9B41-E9E8395E9874}"/>
              </a:ext>
            </a:extLst>
          </p:cNvPr>
          <p:cNvSpPr txBox="1"/>
          <p:nvPr/>
        </p:nvSpPr>
        <p:spPr>
          <a:xfrm>
            <a:off x="6313170" y="4496561"/>
            <a:ext cx="443865" cy="203261"/>
          </a:xfrm>
          <a:prstGeom prst="rect">
            <a:avLst/>
          </a:prstGeom>
          <a:solidFill>
            <a:srgbClr val="006FC0"/>
          </a:solidFill>
          <a:ln w="28955">
            <a:solidFill>
              <a:srgbClr val="000000"/>
            </a:solidFill>
          </a:ln>
        </p:spPr>
        <p:txBody>
          <a:bodyPr vert="horz" wrap="square" lIns="0" tIns="18415" rIns="0" bIns="0" rtlCol="0">
            <a:spAutoFit/>
          </a:bodyPr>
          <a:lstStyle/>
          <a:p>
            <a:pPr marL="8890">
              <a:lnSpc>
                <a:spcPct val="100000"/>
              </a:lnSpc>
              <a:spcBef>
                <a:spcPts val="145"/>
              </a:spcBef>
            </a:pPr>
            <a:endParaRPr sz="1200" dirty="0">
              <a:latin typeface="Arial"/>
              <a:cs typeface="Arial"/>
            </a:endParaRPr>
          </a:p>
        </p:txBody>
      </p:sp>
      <p:grpSp>
        <p:nvGrpSpPr>
          <p:cNvPr id="204" name="object 22">
            <a:extLst>
              <a:ext uri="{FF2B5EF4-FFF2-40B4-BE49-F238E27FC236}">
                <a16:creationId xmlns:a16="http://schemas.microsoft.com/office/drawing/2014/main" id="{B61EDB1F-6235-4098-A11F-23F2F621FCD7}"/>
              </a:ext>
            </a:extLst>
          </p:cNvPr>
          <p:cNvGrpSpPr/>
          <p:nvPr/>
        </p:nvGrpSpPr>
        <p:grpSpPr>
          <a:xfrm>
            <a:off x="5853557" y="4253357"/>
            <a:ext cx="1096010" cy="1172210"/>
            <a:chOff x="5853557" y="4253357"/>
            <a:chExt cx="1096010" cy="1172210"/>
          </a:xfrm>
        </p:grpSpPr>
        <p:sp>
          <p:nvSpPr>
            <p:cNvPr id="205" name="object 23">
              <a:extLst>
                <a:ext uri="{FF2B5EF4-FFF2-40B4-BE49-F238E27FC236}">
                  <a16:creationId xmlns:a16="http://schemas.microsoft.com/office/drawing/2014/main" id="{60597207-4D8A-49D2-B690-7FD7E0FA8E20}"/>
                </a:ext>
              </a:extLst>
            </p:cNvPr>
            <p:cNvSpPr/>
            <p:nvPr/>
          </p:nvSpPr>
          <p:spPr>
            <a:xfrm>
              <a:off x="6756654" y="4267962"/>
              <a:ext cx="90170" cy="228600"/>
            </a:xfrm>
            <a:custGeom>
              <a:avLst/>
              <a:gdLst/>
              <a:ahLst/>
              <a:cxnLst/>
              <a:rect l="l" t="t" r="r" b="b"/>
              <a:pathLst>
                <a:path w="90170" h="228600">
                  <a:moveTo>
                    <a:pt x="89916" y="0"/>
                  </a:moveTo>
                  <a:lnTo>
                    <a:pt x="0" y="0"/>
                  </a:lnTo>
                  <a:lnTo>
                    <a:pt x="0" y="228600"/>
                  </a:lnTo>
                  <a:lnTo>
                    <a:pt x="89916" y="228600"/>
                  </a:lnTo>
                  <a:lnTo>
                    <a:pt x="89916" y="0"/>
                  </a:lnTo>
                  <a:close/>
                </a:path>
              </a:pathLst>
            </a:custGeom>
            <a:solidFill>
              <a:srgbClr val="EBEBEB"/>
            </a:solidFill>
          </p:spPr>
          <p:txBody>
            <a:bodyPr wrap="square" lIns="0" tIns="0" rIns="0" bIns="0" rtlCol="0"/>
            <a:lstStyle/>
            <a:p>
              <a:endParaRPr/>
            </a:p>
          </p:txBody>
        </p:sp>
        <p:sp>
          <p:nvSpPr>
            <p:cNvPr id="206" name="object 24">
              <a:extLst>
                <a:ext uri="{FF2B5EF4-FFF2-40B4-BE49-F238E27FC236}">
                  <a16:creationId xmlns:a16="http://schemas.microsoft.com/office/drawing/2014/main" id="{AC5C9ACA-2EEB-470D-98D6-B24D5BC9FF24}"/>
                </a:ext>
              </a:extLst>
            </p:cNvPr>
            <p:cNvSpPr/>
            <p:nvPr/>
          </p:nvSpPr>
          <p:spPr>
            <a:xfrm>
              <a:off x="6756654" y="4267962"/>
              <a:ext cx="90170" cy="228600"/>
            </a:xfrm>
            <a:custGeom>
              <a:avLst/>
              <a:gdLst/>
              <a:ahLst/>
              <a:cxnLst/>
              <a:rect l="l" t="t" r="r" b="b"/>
              <a:pathLst>
                <a:path w="90170" h="228600">
                  <a:moveTo>
                    <a:pt x="0" y="228600"/>
                  </a:moveTo>
                  <a:lnTo>
                    <a:pt x="89916" y="228600"/>
                  </a:lnTo>
                  <a:lnTo>
                    <a:pt x="89916" y="0"/>
                  </a:lnTo>
                  <a:lnTo>
                    <a:pt x="0" y="0"/>
                  </a:lnTo>
                  <a:lnTo>
                    <a:pt x="0" y="228600"/>
                  </a:lnTo>
                  <a:close/>
                </a:path>
              </a:pathLst>
            </a:custGeom>
            <a:ln w="28956">
              <a:solidFill>
                <a:srgbClr val="000000"/>
              </a:solidFill>
            </a:ln>
          </p:spPr>
          <p:txBody>
            <a:bodyPr wrap="square" lIns="0" tIns="0" rIns="0" bIns="0" rtlCol="0"/>
            <a:lstStyle/>
            <a:p>
              <a:endParaRPr/>
            </a:p>
          </p:txBody>
        </p:sp>
        <p:sp>
          <p:nvSpPr>
            <p:cNvPr id="207" name="object 25">
              <a:extLst>
                <a:ext uri="{FF2B5EF4-FFF2-40B4-BE49-F238E27FC236}">
                  <a16:creationId xmlns:a16="http://schemas.microsoft.com/office/drawing/2014/main" id="{5B5E2CF0-DF25-4B8C-96BC-BA9952EEBDC8}"/>
                </a:ext>
              </a:extLst>
            </p:cNvPr>
            <p:cNvSpPr/>
            <p:nvPr/>
          </p:nvSpPr>
          <p:spPr>
            <a:xfrm>
              <a:off x="6313170" y="4725162"/>
              <a:ext cx="443865" cy="228600"/>
            </a:xfrm>
            <a:custGeom>
              <a:avLst/>
              <a:gdLst/>
              <a:ahLst/>
              <a:cxnLst/>
              <a:rect l="l" t="t" r="r" b="b"/>
              <a:pathLst>
                <a:path w="443865" h="228600">
                  <a:moveTo>
                    <a:pt x="443483" y="0"/>
                  </a:moveTo>
                  <a:lnTo>
                    <a:pt x="0" y="0"/>
                  </a:lnTo>
                  <a:lnTo>
                    <a:pt x="0" y="228600"/>
                  </a:lnTo>
                  <a:lnTo>
                    <a:pt x="443483" y="228600"/>
                  </a:lnTo>
                  <a:lnTo>
                    <a:pt x="443483" y="0"/>
                  </a:lnTo>
                  <a:close/>
                </a:path>
              </a:pathLst>
            </a:custGeom>
            <a:solidFill>
              <a:srgbClr val="EBEBEB"/>
            </a:solidFill>
          </p:spPr>
          <p:txBody>
            <a:bodyPr wrap="square" lIns="0" tIns="0" rIns="0" bIns="0" rtlCol="0"/>
            <a:lstStyle/>
            <a:p>
              <a:endParaRPr/>
            </a:p>
          </p:txBody>
        </p:sp>
        <p:sp>
          <p:nvSpPr>
            <p:cNvPr id="208" name="object 26">
              <a:extLst>
                <a:ext uri="{FF2B5EF4-FFF2-40B4-BE49-F238E27FC236}">
                  <a16:creationId xmlns:a16="http://schemas.microsoft.com/office/drawing/2014/main" id="{864DF88C-58D9-4C91-8A80-85C51F288E30}"/>
                </a:ext>
              </a:extLst>
            </p:cNvPr>
            <p:cNvSpPr/>
            <p:nvPr/>
          </p:nvSpPr>
          <p:spPr>
            <a:xfrm>
              <a:off x="6313170" y="4725162"/>
              <a:ext cx="443865" cy="228600"/>
            </a:xfrm>
            <a:custGeom>
              <a:avLst/>
              <a:gdLst/>
              <a:ahLst/>
              <a:cxnLst/>
              <a:rect l="l" t="t" r="r" b="b"/>
              <a:pathLst>
                <a:path w="443865" h="228600">
                  <a:moveTo>
                    <a:pt x="0" y="228600"/>
                  </a:moveTo>
                  <a:lnTo>
                    <a:pt x="443483" y="228600"/>
                  </a:lnTo>
                  <a:lnTo>
                    <a:pt x="443483" y="0"/>
                  </a:lnTo>
                  <a:lnTo>
                    <a:pt x="0" y="0"/>
                  </a:lnTo>
                  <a:lnTo>
                    <a:pt x="0" y="228600"/>
                  </a:lnTo>
                  <a:close/>
                </a:path>
              </a:pathLst>
            </a:custGeom>
            <a:ln w="28956">
              <a:solidFill>
                <a:srgbClr val="000000"/>
              </a:solidFill>
            </a:ln>
          </p:spPr>
          <p:txBody>
            <a:bodyPr wrap="square" lIns="0" tIns="0" rIns="0" bIns="0" rtlCol="0"/>
            <a:lstStyle/>
            <a:p>
              <a:endParaRPr/>
            </a:p>
          </p:txBody>
        </p:sp>
        <p:sp>
          <p:nvSpPr>
            <p:cNvPr id="209" name="object 27">
              <a:extLst>
                <a:ext uri="{FF2B5EF4-FFF2-40B4-BE49-F238E27FC236}">
                  <a16:creationId xmlns:a16="http://schemas.microsoft.com/office/drawing/2014/main" id="{FEE8D29A-89F7-4392-B5F9-870A5F313220}"/>
                </a:ext>
              </a:extLst>
            </p:cNvPr>
            <p:cNvSpPr/>
            <p:nvPr/>
          </p:nvSpPr>
          <p:spPr>
            <a:xfrm>
              <a:off x="6313170" y="4953762"/>
              <a:ext cx="443865" cy="228600"/>
            </a:xfrm>
            <a:custGeom>
              <a:avLst/>
              <a:gdLst/>
              <a:ahLst/>
              <a:cxnLst/>
              <a:rect l="l" t="t" r="r" b="b"/>
              <a:pathLst>
                <a:path w="443865" h="228600">
                  <a:moveTo>
                    <a:pt x="443483" y="0"/>
                  </a:moveTo>
                  <a:lnTo>
                    <a:pt x="0" y="0"/>
                  </a:lnTo>
                  <a:lnTo>
                    <a:pt x="0" y="228600"/>
                  </a:lnTo>
                  <a:lnTo>
                    <a:pt x="443483" y="228600"/>
                  </a:lnTo>
                  <a:lnTo>
                    <a:pt x="443483" y="0"/>
                  </a:lnTo>
                  <a:close/>
                </a:path>
              </a:pathLst>
            </a:custGeom>
            <a:solidFill>
              <a:srgbClr val="EBEBEB"/>
            </a:solidFill>
          </p:spPr>
          <p:txBody>
            <a:bodyPr wrap="square" lIns="0" tIns="0" rIns="0" bIns="0" rtlCol="0"/>
            <a:lstStyle/>
            <a:p>
              <a:endParaRPr/>
            </a:p>
          </p:txBody>
        </p:sp>
        <p:sp>
          <p:nvSpPr>
            <p:cNvPr id="210" name="object 28">
              <a:extLst>
                <a:ext uri="{FF2B5EF4-FFF2-40B4-BE49-F238E27FC236}">
                  <a16:creationId xmlns:a16="http://schemas.microsoft.com/office/drawing/2014/main" id="{4244742A-EB59-42E7-B224-36936645A0F2}"/>
                </a:ext>
              </a:extLst>
            </p:cNvPr>
            <p:cNvSpPr/>
            <p:nvPr/>
          </p:nvSpPr>
          <p:spPr>
            <a:xfrm>
              <a:off x="6313170" y="4953762"/>
              <a:ext cx="443865" cy="228600"/>
            </a:xfrm>
            <a:custGeom>
              <a:avLst/>
              <a:gdLst/>
              <a:ahLst/>
              <a:cxnLst/>
              <a:rect l="l" t="t" r="r" b="b"/>
              <a:pathLst>
                <a:path w="443865" h="228600">
                  <a:moveTo>
                    <a:pt x="0" y="228600"/>
                  </a:moveTo>
                  <a:lnTo>
                    <a:pt x="443483" y="228600"/>
                  </a:lnTo>
                  <a:lnTo>
                    <a:pt x="443483" y="0"/>
                  </a:lnTo>
                  <a:lnTo>
                    <a:pt x="0" y="0"/>
                  </a:lnTo>
                  <a:lnTo>
                    <a:pt x="0" y="228600"/>
                  </a:lnTo>
                  <a:close/>
                </a:path>
              </a:pathLst>
            </a:custGeom>
            <a:ln w="28956">
              <a:solidFill>
                <a:srgbClr val="000000"/>
              </a:solidFill>
            </a:ln>
          </p:spPr>
          <p:txBody>
            <a:bodyPr wrap="square" lIns="0" tIns="0" rIns="0" bIns="0" rtlCol="0"/>
            <a:lstStyle/>
            <a:p>
              <a:endParaRPr/>
            </a:p>
          </p:txBody>
        </p:sp>
        <p:sp>
          <p:nvSpPr>
            <p:cNvPr id="211" name="object 29">
              <a:extLst>
                <a:ext uri="{FF2B5EF4-FFF2-40B4-BE49-F238E27FC236}">
                  <a16:creationId xmlns:a16="http://schemas.microsoft.com/office/drawing/2014/main" id="{D1387E1B-9FBE-4B01-82D3-579696F7C0DE}"/>
                </a:ext>
              </a:extLst>
            </p:cNvPr>
            <p:cNvSpPr/>
            <p:nvPr/>
          </p:nvSpPr>
          <p:spPr>
            <a:xfrm>
              <a:off x="6313170" y="5182362"/>
              <a:ext cx="443865" cy="228600"/>
            </a:xfrm>
            <a:custGeom>
              <a:avLst/>
              <a:gdLst/>
              <a:ahLst/>
              <a:cxnLst/>
              <a:rect l="l" t="t" r="r" b="b"/>
              <a:pathLst>
                <a:path w="443865" h="228600">
                  <a:moveTo>
                    <a:pt x="443483" y="0"/>
                  </a:moveTo>
                  <a:lnTo>
                    <a:pt x="0" y="0"/>
                  </a:lnTo>
                  <a:lnTo>
                    <a:pt x="0" y="228600"/>
                  </a:lnTo>
                  <a:lnTo>
                    <a:pt x="443483" y="228600"/>
                  </a:lnTo>
                  <a:lnTo>
                    <a:pt x="443483" y="0"/>
                  </a:lnTo>
                  <a:close/>
                </a:path>
              </a:pathLst>
            </a:custGeom>
            <a:solidFill>
              <a:srgbClr val="EBEBEB"/>
            </a:solidFill>
          </p:spPr>
          <p:txBody>
            <a:bodyPr wrap="square" lIns="0" tIns="0" rIns="0" bIns="0" rtlCol="0"/>
            <a:lstStyle/>
            <a:p>
              <a:endParaRPr/>
            </a:p>
          </p:txBody>
        </p:sp>
        <p:sp>
          <p:nvSpPr>
            <p:cNvPr id="212" name="object 30">
              <a:extLst>
                <a:ext uri="{FF2B5EF4-FFF2-40B4-BE49-F238E27FC236}">
                  <a16:creationId xmlns:a16="http://schemas.microsoft.com/office/drawing/2014/main" id="{1900AB45-0847-4A02-8C1B-D072DE55352F}"/>
                </a:ext>
              </a:extLst>
            </p:cNvPr>
            <p:cNvSpPr/>
            <p:nvPr/>
          </p:nvSpPr>
          <p:spPr>
            <a:xfrm>
              <a:off x="6313170" y="5182362"/>
              <a:ext cx="443865" cy="228600"/>
            </a:xfrm>
            <a:custGeom>
              <a:avLst/>
              <a:gdLst/>
              <a:ahLst/>
              <a:cxnLst/>
              <a:rect l="l" t="t" r="r" b="b"/>
              <a:pathLst>
                <a:path w="443865" h="228600">
                  <a:moveTo>
                    <a:pt x="0" y="228600"/>
                  </a:moveTo>
                  <a:lnTo>
                    <a:pt x="443483" y="228600"/>
                  </a:lnTo>
                  <a:lnTo>
                    <a:pt x="443483" y="0"/>
                  </a:lnTo>
                  <a:lnTo>
                    <a:pt x="0" y="0"/>
                  </a:lnTo>
                  <a:lnTo>
                    <a:pt x="0" y="228600"/>
                  </a:lnTo>
                  <a:close/>
                </a:path>
              </a:pathLst>
            </a:custGeom>
            <a:ln w="28956">
              <a:solidFill>
                <a:srgbClr val="000000"/>
              </a:solidFill>
            </a:ln>
          </p:spPr>
          <p:txBody>
            <a:bodyPr wrap="square" lIns="0" tIns="0" rIns="0" bIns="0" rtlCol="0"/>
            <a:lstStyle/>
            <a:p>
              <a:endParaRPr/>
            </a:p>
          </p:txBody>
        </p:sp>
        <p:sp>
          <p:nvSpPr>
            <p:cNvPr id="213" name="object 31">
              <a:extLst>
                <a:ext uri="{FF2B5EF4-FFF2-40B4-BE49-F238E27FC236}">
                  <a16:creationId xmlns:a16="http://schemas.microsoft.com/office/drawing/2014/main" id="{7B842807-3A06-4AF4-8019-33A5EBE2E680}"/>
                </a:ext>
              </a:extLst>
            </p:cNvPr>
            <p:cNvSpPr/>
            <p:nvPr/>
          </p:nvSpPr>
          <p:spPr>
            <a:xfrm>
              <a:off x="6756654" y="4496562"/>
              <a:ext cx="90170" cy="228600"/>
            </a:xfrm>
            <a:custGeom>
              <a:avLst/>
              <a:gdLst/>
              <a:ahLst/>
              <a:cxnLst/>
              <a:rect l="l" t="t" r="r" b="b"/>
              <a:pathLst>
                <a:path w="90170" h="228600">
                  <a:moveTo>
                    <a:pt x="89916" y="0"/>
                  </a:moveTo>
                  <a:lnTo>
                    <a:pt x="0" y="0"/>
                  </a:lnTo>
                  <a:lnTo>
                    <a:pt x="0" y="228600"/>
                  </a:lnTo>
                  <a:lnTo>
                    <a:pt x="89916" y="228600"/>
                  </a:lnTo>
                  <a:lnTo>
                    <a:pt x="89916" y="0"/>
                  </a:lnTo>
                  <a:close/>
                </a:path>
              </a:pathLst>
            </a:custGeom>
            <a:solidFill>
              <a:srgbClr val="006FC0"/>
            </a:solidFill>
          </p:spPr>
          <p:txBody>
            <a:bodyPr wrap="square" lIns="0" tIns="0" rIns="0" bIns="0" rtlCol="0"/>
            <a:lstStyle/>
            <a:p>
              <a:endParaRPr/>
            </a:p>
          </p:txBody>
        </p:sp>
        <p:sp>
          <p:nvSpPr>
            <p:cNvPr id="214" name="object 32">
              <a:extLst>
                <a:ext uri="{FF2B5EF4-FFF2-40B4-BE49-F238E27FC236}">
                  <a16:creationId xmlns:a16="http://schemas.microsoft.com/office/drawing/2014/main" id="{E7E508C7-8339-4B52-A4CA-CFFAB998775E}"/>
                </a:ext>
              </a:extLst>
            </p:cNvPr>
            <p:cNvSpPr/>
            <p:nvPr/>
          </p:nvSpPr>
          <p:spPr>
            <a:xfrm>
              <a:off x="6756654" y="4496562"/>
              <a:ext cx="90170" cy="228600"/>
            </a:xfrm>
            <a:custGeom>
              <a:avLst/>
              <a:gdLst/>
              <a:ahLst/>
              <a:cxnLst/>
              <a:rect l="l" t="t" r="r" b="b"/>
              <a:pathLst>
                <a:path w="90170" h="228600">
                  <a:moveTo>
                    <a:pt x="0" y="228600"/>
                  </a:moveTo>
                  <a:lnTo>
                    <a:pt x="89916" y="228600"/>
                  </a:lnTo>
                  <a:lnTo>
                    <a:pt x="89916" y="0"/>
                  </a:lnTo>
                  <a:lnTo>
                    <a:pt x="0" y="0"/>
                  </a:lnTo>
                  <a:lnTo>
                    <a:pt x="0" y="228600"/>
                  </a:lnTo>
                  <a:close/>
                </a:path>
              </a:pathLst>
            </a:custGeom>
            <a:ln w="28956">
              <a:solidFill>
                <a:srgbClr val="000000"/>
              </a:solidFill>
            </a:ln>
          </p:spPr>
          <p:txBody>
            <a:bodyPr wrap="square" lIns="0" tIns="0" rIns="0" bIns="0" rtlCol="0"/>
            <a:lstStyle/>
            <a:p>
              <a:endParaRPr/>
            </a:p>
          </p:txBody>
        </p:sp>
        <p:sp>
          <p:nvSpPr>
            <p:cNvPr id="215" name="object 33">
              <a:extLst>
                <a:ext uri="{FF2B5EF4-FFF2-40B4-BE49-F238E27FC236}">
                  <a16:creationId xmlns:a16="http://schemas.microsoft.com/office/drawing/2014/main" id="{F2AC49D6-3EA3-4D4C-A112-7D24429BE945}"/>
                </a:ext>
              </a:extLst>
            </p:cNvPr>
            <p:cNvSpPr/>
            <p:nvPr/>
          </p:nvSpPr>
          <p:spPr>
            <a:xfrm>
              <a:off x="6756654" y="4725162"/>
              <a:ext cx="90170" cy="228600"/>
            </a:xfrm>
            <a:custGeom>
              <a:avLst/>
              <a:gdLst/>
              <a:ahLst/>
              <a:cxnLst/>
              <a:rect l="l" t="t" r="r" b="b"/>
              <a:pathLst>
                <a:path w="90170" h="228600">
                  <a:moveTo>
                    <a:pt x="89916" y="0"/>
                  </a:moveTo>
                  <a:lnTo>
                    <a:pt x="0" y="0"/>
                  </a:lnTo>
                  <a:lnTo>
                    <a:pt x="0" y="228600"/>
                  </a:lnTo>
                  <a:lnTo>
                    <a:pt x="89916" y="228600"/>
                  </a:lnTo>
                  <a:lnTo>
                    <a:pt x="89916" y="0"/>
                  </a:lnTo>
                  <a:close/>
                </a:path>
              </a:pathLst>
            </a:custGeom>
            <a:solidFill>
              <a:srgbClr val="EBEBEB"/>
            </a:solidFill>
          </p:spPr>
          <p:txBody>
            <a:bodyPr wrap="square" lIns="0" tIns="0" rIns="0" bIns="0" rtlCol="0"/>
            <a:lstStyle/>
            <a:p>
              <a:endParaRPr/>
            </a:p>
          </p:txBody>
        </p:sp>
        <p:sp>
          <p:nvSpPr>
            <p:cNvPr id="216" name="object 34">
              <a:extLst>
                <a:ext uri="{FF2B5EF4-FFF2-40B4-BE49-F238E27FC236}">
                  <a16:creationId xmlns:a16="http://schemas.microsoft.com/office/drawing/2014/main" id="{7D857EF0-BCBF-44B6-8C56-8DF61DF45EC0}"/>
                </a:ext>
              </a:extLst>
            </p:cNvPr>
            <p:cNvSpPr/>
            <p:nvPr/>
          </p:nvSpPr>
          <p:spPr>
            <a:xfrm>
              <a:off x="6756654" y="4725162"/>
              <a:ext cx="90170" cy="228600"/>
            </a:xfrm>
            <a:custGeom>
              <a:avLst/>
              <a:gdLst/>
              <a:ahLst/>
              <a:cxnLst/>
              <a:rect l="l" t="t" r="r" b="b"/>
              <a:pathLst>
                <a:path w="90170" h="228600">
                  <a:moveTo>
                    <a:pt x="0" y="228600"/>
                  </a:moveTo>
                  <a:lnTo>
                    <a:pt x="89916" y="228600"/>
                  </a:lnTo>
                  <a:lnTo>
                    <a:pt x="89916" y="0"/>
                  </a:lnTo>
                  <a:lnTo>
                    <a:pt x="0" y="0"/>
                  </a:lnTo>
                  <a:lnTo>
                    <a:pt x="0" y="228600"/>
                  </a:lnTo>
                  <a:close/>
                </a:path>
              </a:pathLst>
            </a:custGeom>
            <a:ln w="28956">
              <a:solidFill>
                <a:srgbClr val="000000"/>
              </a:solidFill>
            </a:ln>
          </p:spPr>
          <p:txBody>
            <a:bodyPr wrap="square" lIns="0" tIns="0" rIns="0" bIns="0" rtlCol="0"/>
            <a:lstStyle/>
            <a:p>
              <a:endParaRPr/>
            </a:p>
          </p:txBody>
        </p:sp>
        <p:sp>
          <p:nvSpPr>
            <p:cNvPr id="217" name="object 35">
              <a:extLst>
                <a:ext uri="{FF2B5EF4-FFF2-40B4-BE49-F238E27FC236}">
                  <a16:creationId xmlns:a16="http://schemas.microsoft.com/office/drawing/2014/main" id="{83AE0A60-C897-410D-9983-84278A92DFBC}"/>
                </a:ext>
              </a:extLst>
            </p:cNvPr>
            <p:cNvSpPr/>
            <p:nvPr/>
          </p:nvSpPr>
          <p:spPr>
            <a:xfrm>
              <a:off x="6756654" y="4953762"/>
              <a:ext cx="90170" cy="228600"/>
            </a:xfrm>
            <a:custGeom>
              <a:avLst/>
              <a:gdLst/>
              <a:ahLst/>
              <a:cxnLst/>
              <a:rect l="l" t="t" r="r" b="b"/>
              <a:pathLst>
                <a:path w="90170" h="228600">
                  <a:moveTo>
                    <a:pt x="89916" y="0"/>
                  </a:moveTo>
                  <a:lnTo>
                    <a:pt x="0" y="0"/>
                  </a:lnTo>
                  <a:lnTo>
                    <a:pt x="0" y="228600"/>
                  </a:lnTo>
                  <a:lnTo>
                    <a:pt x="89916" y="228600"/>
                  </a:lnTo>
                  <a:lnTo>
                    <a:pt x="89916" y="0"/>
                  </a:lnTo>
                  <a:close/>
                </a:path>
              </a:pathLst>
            </a:custGeom>
            <a:solidFill>
              <a:srgbClr val="EBEBEB"/>
            </a:solidFill>
          </p:spPr>
          <p:txBody>
            <a:bodyPr wrap="square" lIns="0" tIns="0" rIns="0" bIns="0" rtlCol="0"/>
            <a:lstStyle/>
            <a:p>
              <a:endParaRPr/>
            </a:p>
          </p:txBody>
        </p:sp>
        <p:sp>
          <p:nvSpPr>
            <p:cNvPr id="218" name="object 36">
              <a:extLst>
                <a:ext uri="{FF2B5EF4-FFF2-40B4-BE49-F238E27FC236}">
                  <a16:creationId xmlns:a16="http://schemas.microsoft.com/office/drawing/2014/main" id="{93F2E197-67A4-4A83-A5B3-72EF4D7B1585}"/>
                </a:ext>
              </a:extLst>
            </p:cNvPr>
            <p:cNvSpPr/>
            <p:nvPr/>
          </p:nvSpPr>
          <p:spPr>
            <a:xfrm>
              <a:off x="6756654" y="4953762"/>
              <a:ext cx="90170" cy="228600"/>
            </a:xfrm>
            <a:custGeom>
              <a:avLst/>
              <a:gdLst/>
              <a:ahLst/>
              <a:cxnLst/>
              <a:rect l="l" t="t" r="r" b="b"/>
              <a:pathLst>
                <a:path w="90170" h="228600">
                  <a:moveTo>
                    <a:pt x="0" y="228600"/>
                  </a:moveTo>
                  <a:lnTo>
                    <a:pt x="89916" y="228600"/>
                  </a:lnTo>
                  <a:lnTo>
                    <a:pt x="89916" y="0"/>
                  </a:lnTo>
                  <a:lnTo>
                    <a:pt x="0" y="0"/>
                  </a:lnTo>
                  <a:lnTo>
                    <a:pt x="0" y="228600"/>
                  </a:lnTo>
                  <a:close/>
                </a:path>
              </a:pathLst>
            </a:custGeom>
            <a:ln w="28956">
              <a:solidFill>
                <a:srgbClr val="000000"/>
              </a:solidFill>
            </a:ln>
          </p:spPr>
          <p:txBody>
            <a:bodyPr wrap="square" lIns="0" tIns="0" rIns="0" bIns="0" rtlCol="0"/>
            <a:lstStyle/>
            <a:p>
              <a:endParaRPr/>
            </a:p>
          </p:txBody>
        </p:sp>
        <p:sp>
          <p:nvSpPr>
            <p:cNvPr id="219" name="object 37">
              <a:extLst>
                <a:ext uri="{FF2B5EF4-FFF2-40B4-BE49-F238E27FC236}">
                  <a16:creationId xmlns:a16="http://schemas.microsoft.com/office/drawing/2014/main" id="{EC4F6586-4051-479F-BC7B-3F61C52951AD}"/>
                </a:ext>
              </a:extLst>
            </p:cNvPr>
            <p:cNvSpPr/>
            <p:nvPr/>
          </p:nvSpPr>
          <p:spPr>
            <a:xfrm>
              <a:off x="6756654" y="5182362"/>
              <a:ext cx="90170" cy="228600"/>
            </a:xfrm>
            <a:custGeom>
              <a:avLst/>
              <a:gdLst/>
              <a:ahLst/>
              <a:cxnLst/>
              <a:rect l="l" t="t" r="r" b="b"/>
              <a:pathLst>
                <a:path w="90170" h="228600">
                  <a:moveTo>
                    <a:pt x="89916" y="0"/>
                  </a:moveTo>
                  <a:lnTo>
                    <a:pt x="0" y="0"/>
                  </a:lnTo>
                  <a:lnTo>
                    <a:pt x="0" y="228600"/>
                  </a:lnTo>
                  <a:lnTo>
                    <a:pt x="89916" y="228600"/>
                  </a:lnTo>
                  <a:lnTo>
                    <a:pt x="89916" y="0"/>
                  </a:lnTo>
                  <a:close/>
                </a:path>
              </a:pathLst>
            </a:custGeom>
            <a:solidFill>
              <a:srgbClr val="EBEBEB"/>
            </a:solidFill>
          </p:spPr>
          <p:txBody>
            <a:bodyPr wrap="square" lIns="0" tIns="0" rIns="0" bIns="0" rtlCol="0"/>
            <a:lstStyle/>
            <a:p>
              <a:endParaRPr/>
            </a:p>
          </p:txBody>
        </p:sp>
        <p:sp>
          <p:nvSpPr>
            <p:cNvPr id="220" name="object 38">
              <a:extLst>
                <a:ext uri="{FF2B5EF4-FFF2-40B4-BE49-F238E27FC236}">
                  <a16:creationId xmlns:a16="http://schemas.microsoft.com/office/drawing/2014/main" id="{E4B1B53E-4E55-413C-B53E-282C5D49296D}"/>
                </a:ext>
              </a:extLst>
            </p:cNvPr>
            <p:cNvSpPr/>
            <p:nvPr/>
          </p:nvSpPr>
          <p:spPr>
            <a:xfrm>
              <a:off x="6756654" y="5182362"/>
              <a:ext cx="90170" cy="228600"/>
            </a:xfrm>
            <a:custGeom>
              <a:avLst/>
              <a:gdLst/>
              <a:ahLst/>
              <a:cxnLst/>
              <a:rect l="l" t="t" r="r" b="b"/>
              <a:pathLst>
                <a:path w="90170" h="228600">
                  <a:moveTo>
                    <a:pt x="0" y="228600"/>
                  </a:moveTo>
                  <a:lnTo>
                    <a:pt x="89916" y="228600"/>
                  </a:lnTo>
                  <a:lnTo>
                    <a:pt x="89916" y="0"/>
                  </a:lnTo>
                  <a:lnTo>
                    <a:pt x="0" y="0"/>
                  </a:lnTo>
                  <a:lnTo>
                    <a:pt x="0" y="228600"/>
                  </a:lnTo>
                  <a:close/>
                </a:path>
              </a:pathLst>
            </a:custGeom>
            <a:ln w="28956">
              <a:solidFill>
                <a:srgbClr val="000000"/>
              </a:solidFill>
            </a:ln>
          </p:spPr>
          <p:txBody>
            <a:bodyPr wrap="square" lIns="0" tIns="0" rIns="0" bIns="0" rtlCol="0"/>
            <a:lstStyle/>
            <a:p>
              <a:endParaRPr/>
            </a:p>
          </p:txBody>
        </p:sp>
        <p:sp>
          <p:nvSpPr>
            <p:cNvPr id="221" name="object 39">
              <a:extLst>
                <a:ext uri="{FF2B5EF4-FFF2-40B4-BE49-F238E27FC236}">
                  <a16:creationId xmlns:a16="http://schemas.microsoft.com/office/drawing/2014/main" id="{A4B5AFEB-BC10-4224-8364-DA19E79F33A7}"/>
                </a:ext>
              </a:extLst>
            </p:cNvPr>
            <p:cNvSpPr/>
            <p:nvPr/>
          </p:nvSpPr>
          <p:spPr>
            <a:xfrm>
              <a:off x="6846570" y="4267962"/>
              <a:ext cx="88900" cy="228600"/>
            </a:xfrm>
            <a:custGeom>
              <a:avLst/>
              <a:gdLst/>
              <a:ahLst/>
              <a:cxnLst/>
              <a:rect l="l" t="t" r="r" b="b"/>
              <a:pathLst>
                <a:path w="88900" h="228600">
                  <a:moveTo>
                    <a:pt x="88392" y="0"/>
                  </a:moveTo>
                  <a:lnTo>
                    <a:pt x="0" y="0"/>
                  </a:lnTo>
                  <a:lnTo>
                    <a:pt x="0" y="228600"/>
                  </a:lnTo>
                  <a:lnTo>
                    <a:pt x="88392" y="228600"/>
                  </a:lnTo>
                  <a:lnTo>
                    <a:pt x="88392" y="0"/>
                  </a:lnTo>
                  <a:close/>
                </a:path>
              </a:pathLst>
            </a:custGeom>
            <a:solidFill>
              <a:srgbClr val="EBEBEB"/>
            </a:solidFill>
          </p:spPr>
          <p:txBody>
            <a:bodyPr wrap="square" lIns="0" tIns="0" rIns="0" bIns="0" rtlCol="0"/>
            <a:lstStyle/>
            <a:p>
              <a:endParaRPr/>
            </a:p>
          </p:txBody>
        </p:sp>
        <p:sp>
          <p:nvSpPr>
            <p:cNvPr id="222" name="object 40">
              <a:extLst>
                <a:ext uri="{FF2B5EF4-FFF2-40B4-BE49-F238E27FC236}">
                  <a16:creationId xmlns:a16="http://schemas.microsoft.com/office/drawing/2014/main" id="{22E0BC94-D506-4AE8-B821-4C2042B458B3}"/>
                </a:ext>
              </a:extLst>
            </p:cNvPr>
            <p:cNvSpPr/>
            <p:nvPr/>
          </p:nvSpPr>
          <p:spPr>
            <a:xfrm>
              <a:off x="6846570" y="4267962"/>
              <a:ext cx="88900" cy="228600"/>
            </a:xfrm>
            <a:custGeom>
              <a:avLst/>
              <a:gdLst/>
              <a:ahLst/>
              <a:cxnLst/>
              <a:rect l="l" t="t" r="r" b="b"/>
              <a:pathLst>
                <a:path w="88900" h="228600">
                  <a:moveTo>
                    <a:pt x="0" y="228600"/>
                  </a:moveTo>
                  <a:lnTo>
                    <a:pt x="88392" y="228600"/>
                  </a:lnTo>
                  <a:lnTo>
                    <a:pt x="88392" y="0"/>
                  </a:lnTo>
                  <a:lnTo>
                    <a:pt x="0" y="0"/>
                  </a:lnTo>
                  <a:lnTo>
                    <a:pt x="0" y="228600"/>
                  </a:lnTo>
                  <a:close/>
                </a:path>
              </a:pathLst>
            </a:custGeom>
            <a:ln w="28956">
              <a:solidFill>
                <a:srgbClr val="000000"/>
              </a:solidFill>
            </a:ln>
          </p:spPr>
          <p:txBody>
            <a:bodyPr wrap="square" lIns="0" tIns="0" rIns="0" bIns="0" rtlCol="0"/>
            <a:lstStyle/>
            <a:p>
              <a:endParaRPr/>
            </a:p>
          </p:txBody>
        </p:sp>
        <p:sp>
          <p:nvSpPr>
            <p:cNvPr id="223" name="object 41">
              <a:extLst>
                <a:ext uri="{FF2B5EF4-FFF2-40B4-BE49-F238E27FC236}">
                  <a16:creationId xmlns:a16="http://schemas.microsoft.com/office/drawing/2014/main" id="{0311A123-9E62-4960-869F-591EF574CA83}"/>
                </a:ext>
              </a:extLst>
            </p:cNvPr>
            <p:cNvSpPr/>
            <p:nvPr/>
          </p:nvSpPr>
          <p:spPr>
            <a:xfrm>
              <a:off x="6846570" y="4496562"/>
              <a:ext cx="88900" cy="228600"/>
            </a:xfrm>
            <a:custGeom>
              <a:avLst/>
              <a:gdLst/>
              <a:ahLst/>
              <a:cxnLst/>
              <a:rect l="l" t="t" r="r" b="b"/>
              <a:pathLst>
                <a:path w="88900" h="228600">
                  <a:moveTo>
                    <a:pt x="88392" y="0"/>
                  </a:moveTo>
                  <a:lnTo>
                    <a:pt x="0" y="0"/>
                  </a:lnTo>
                  <a:lnTo>
                    <a:pt x="0" y="228600"/>
                  </a:lnTo>
                  <a:lnTo>
                    <a:pt x="88392" y="228600"/>
                  </a:lnTo>
                  <a:lnTo>
                    <a:pt x="88392" y="0"/>
                  </a:lnTo>
                  <a:close/>
                </a:path>
              </a:pathLst>
            </a:custGeom>
            <a:solidFill>
              <a:srgbClr val="006FC0"/>
            </a:solidFill>
          </p:spPr>
          <p:txBody>
            <a:bodyPr wrap="square" lIns="0" tIns="0" rIns="0" bIns="0" rtlCol="0"/>
            <a:lstStyle/>
            <a:p>
              <a:endParaRPr/>
            </a:p>
          </p:txBody>
        </p:sp>
        <p:sp>
          <p:nvSpPr>
            <p:cNvPr id="224" name="object 42">
              <a:extLst>
                <a:ext uri="{FF2B5EF4-FFF2-40B4-BE49-F238E27FC236}">
                  <a16:creationId xmlns:a16="http://schemas.microsoft.com/office/drawing/2014/main" id="{BCAE6BD3-E53D-452C-9D1C-7E373CB6C785}"/>
                </a:ext>
              </a:extLst>
            </p:cNvPr>
            <p:cNvSpPr/>
            <p:nvPr/>
          </p:nvSpPr>
          <p:spPr>
            <a:xfrm>
              <a:off x="6846570" y="4496562"/>
              <a:ext cx="88900" cy="228600"/>
            </a:xfrm>
            <a:custGeom>
              <a:avLst/>
              <a:gdLst/>
              <a:ahLst/>
              <a:cxnLst/>
              <a:rect l="l" t="t" r="r" b="b"/>
              <a:pathLst>
                <a:path w="88900" h="228600">
                  <a:moveTo>
                    <a:pt x="0" y="228600"/>
                  </a:moveTo>
                  <a:lnTo>
                    <a:pt x="88392" y="228600"/>
                  </a:lnTo>
                  <a:lnTo>
                    <a:pt x="88392" y="0"/>
                  </a:lnTo>
                  <a:lnTo>
                    <a:pt x="0" y="0"/>
                  </a:lnTo>
                  <a:lnTo>
                    <a:pt x="0" y="228600"/>
                  </a:lnTo>
                  <a:close/>
                </a:path>
              </a:pathLst>
            </a:custGeom>
            <a:ln w="28956">
              <a:solidFill>
                <a:srgbClr val="000000"/>
              </a:solidFill>
            </a:ln>
          </p:spPr>
          <p:txBody>
            <a:bodyPr wrap="square" lIns="0" tIns="0" rIns="0" bIns="0" rtlCol="0"/>
            <a:lstStyle/>
            <a:p>
              <a:endParaRPr/>
            </a:p>
          </p:txBody>
        </p:sp>
        <p:sp>
          <p:nvSpPr>
            <p:cNvPr id="225" name="object 43">
              <a:extLst>
                <a:ext uri="{FF2B5EF4-FFF2-40B4-BE49-F238E27FC236}">
                  <a16:creationId xmlns:a16="http://schemas.microsoft.com/office/drawing/2014/main" id="{CD13835C-347D-4B36-B830-2DEC9C702B27}"/>
                </a:ext>
              </a:extLst>
            </p:cNvPr>
            <p:cNvSpPr/>
            <p:nvPr/>
          </p:nvSpPr>
          <p:spPr>
            <a:xfrm>
              <a:off x="6846570" y="4725162"/>
              <a:ext cx="88900" cy="228600"/>
            </a:xfrm>
            <a:custGeom>
              <a:avLst/>
              <a:gdLst/>
              <a:ahLst/>
              <a:cxnLst/>
              <a:rect l="l" t="t" r="r" b="b"/>
              <a:pathLst>
                <a:path w="88900" h="228600">
                  <a:moveTo>
                    <a:pt x="88392" y="0"/>
                  </a:moveTo>
                  <a:lnTo>
                    <a:pt x="0" y="0"/>
                  </a:lnTo>
                  <a:lnTo>
                    <a:pt x="0" y="228600"/>
                  </a:lnTo>
                  <a:lnTo>
                    <a:pt x="88392" y="228600"/>
                  </a:lnTo>
                  <a:lnTo>
                    <a:pt x="88392" y="0"/>
                  </a:lnTo>
                  <a:close/>
                </a:path>
              </a:pathLst>
            </a:custGeom>
            <a:solidFill>
              <a:srgbClr val="EBEBEB"/>
            </a:solidFill>
          </p:spPr>
          <p:txBody>
            <a:bodyPr wrap="square" lIns="0" tIns="0" rIns="0" bIns="0" rtlCol="0"/>
            <a:lstStyle/>
            <a:p>
              <a:endParaRPr/>
            </a:p>
          </p:txBody>
        </p:sp>
        <p:sp>
          <p:nvSpPr>
            <p:cNvPr id="226" name="object 44">
              <a:extLst>
                <a:ext uri="{FF2B5EF4-FFF2-40B4-BE49-F238E27FC236}">
                  <a16:creationId xmlns:a16="http://schemas.microsoft.com/office/drawing/2014/main" id="{157EF3CF-0680-4D99-9BBE-F9436DD35047}"/>
                </a:ext>
              </a:extLst>
            </p:cNvPr>
            <p:cNvSpPr/>
            <p:nvPr/>
          </p:nvSpPr>
          <p:spPr>
            <a:xfrm>
              <a:off x="6846570" y="4725162"/>
              <a:ext cx="88900" cy="228600"/>
            </a:xfrm>
            <a:custGeom>
              <a:avLst/>
              <a:gdLst/>
              <a:ahLst/>
              <a:cxnLst/>
              <a:rect l="l" t="t" r="r" b="b"/>
              <a:pathLst>
                <a:path w="88900" h="228600">
                  <a:moveTo>
                    <a:pt x="0" y="228600"/>
                  </a:moveTo>
                  <a:lnTo>
                    <a:pt x="88392" y="228600"/>
                  </a:lnTo>
                  <a:lnTo>
                    <a:pt x="88392" y="0"/>
                  </a:lnTo>
                  <a:lnTo>
                    <a:pt x="0" y="0"/>
                  </a:lnTo>
                  <a:lnTo>
                    <a:pt x="0" y="228600"/>
                  </a:lnTo>
                  <a:close/>
                </a:path>
              </a:pathLst>
            </a:custGeom>
            <a:ln w="28956">
              <a:solidFill>
                <a:srgbClr val="000000"/>
              </a:solidFill>
            </a:ln>
          </p:spPr>
          <p:txBody>
            <a:bodyPr wrap="square" lIns="0" tIns="0" rIns="0" bIns="0" rtlCol="0"/>
            <a:lstStyle/>
            <a:p>
              <a:endParaRPr/>
            </a:p>
          </p:txBody>
        </p:sp>
        <p:sp>
          <p:nvSpPr>
            <p:cNvPr id="227" name="object 45">
              <a:extLst>
                <a:ext uri="{FF2B5EF4-FFF2-40B4-BE49-F238E27FC236}">
                  <a16:creationId xmlns:a16="http://schemas.microsoft.com/office/drawing/2014/main" id="{2F7C3E4A-77E0-424A-A51A-FF12928F0273}"/>
                </a:ext>
              </a:extLst>
            </p:cNvPr>
            <p:cNvSpPr/>
            <p:nvPr/>
          </p:nvSpPr>
          <p:spPr>
            <a:xfrm>
              <a:off x="6846570" y="4953762"/>
              <a:ext cx="88900" cy="228600"/>
            </a:xfrm>
            <a:custGeom>
              <a:avLst/>
              <a:gdLst/>
              <a:ahLst/>
              <a:cxnLst/>
              <a:rect l="l" t="t" r="r" b="b"/>
              <a:pathLst>
                <a:path w="88900" h="228600">
                  <a:moveTo>
                    <a:pt x="88392" y="0"/>
                  </a:moveTo>
                  <a:lnTo>
                    <a:pt x="0" y="0"/>
                  </a:lnTo>
                  <a:lnTo>
                    <a:pt x="0" y="228600"/>
                  </a:lnTo>
                  <a:lnTo>
                    <a:pt x="88392" y="228600"/>
                  </a:lnTo>
                  <a:lnTo>
                    <a:pt x="88392" y="0"/>
                  </a:lnTo>
                  <a:close/>
                </a:path>
              </a:pathLst>
            </a:custGeom>
            <a:solidFill>
              <a:srgbClr val="EBEBEB"/>
            </a:solidFill>
          </p:spPr>
          <p:txBody>
            <a:bodyPr wrap="square" lIns="0" tIns="0" rIns="0" bIns="0" rtlCol="0"/>
            <a:lstStyle/>
            <a:p>
              <a:endParaRPr/>
            </a:p>
          </p:txBody>
        </p:sp>
        <p:sp>
          <p:nvSpPr>
            <p:cNvPr id="228" name="object 46">
              <a:extLst>
                <a:ext uri="{FF2B5EF4-FFF2-40B4-BE49-F238E27FC236}">
                  <a16:creationId xmlns:a16="http://schemas.microsoft.com/office/drawing/2014/main" id="{39C3037D-4926-4E4D-84AF-452182990D29}"/>
                </a:ext>
              </a:extLst>
            </p:cNvPr>
            <p:cNvSpPr/>
            <p:nvPr/>
          </p:nvSpPr>
          <p:spPr>
            <a:xfrm>
              <a:off x="6846570" y="4953762"/>
              <a:ext cx="88900" cy="228600"/>
            </a:xfrm>
            <a:custGeom>
              <a:avLst/>
              <a:gdLst/>
              <a:ahLst/>
              <a:cxnLst/>
              <a:rect l="l" t="t" r="r" b="b"/>
              <a:pathLst>
                <a:path w="88900" h="228600">
                  <a:moveTo>
                    <a:pt x="0" y="228600"/>
                  </a:moveTo>
                  <a:lnTo>
                    <a:pt x="88392" y="228600"/>
                  </a:lnTo>
                  <a:lnTo>
                    <a:pt x="88392" y="0"/>
                  </a:lnTo>
                  <a:lnTo>
                    <a:pt x="0" y="0"/>
                  </a:lnTo>
                  <a:lnTo>
                    <a:pt x="0" y="228600"/>
                  </a:lnTo>
                  <a:close/>
                </a:path>
              </a:pathLst>
            </a:custGeom>
            <a:ln w="28956">
              <a:solidFill>
                <a:srgbClr val="000000"/>
              </a:solidFill>
            </a:ln>
          </p:spPr>
          <p:txBody>
            <a:bodyPr wrap="square" lIns="0" tIns="0" rIns="0" bIns="0" rtlCol="0"/>
            <a:lstStyle/>
            <a:p>
              <a:endParaRPr/>
            </a:p>
          </p:txBody>
        </p:sp>
        <p:sp>
          <p:nvSpPr>
            <p:cNvPr id="229" name="object 47">
              <a:extLst>
                <a:ext uri="{FF2B5EF4-FFF2-40B4-BE49-F238E27FC236}">
                  <a16:creationId xmlns:a16="http://schemas.microsoft.com/office/drawing/2014/main" id="{575CE687-9030-449E-AEC1-69A40284041D}"/>
                </a:ext>
              </a:extLst>
            </p:cNvPr>
            <p:cNvSpPr/>
            <p:nvPr/>
          </p:nvSpPr>
          <p:spPr>
            <a:xfrm>
              <a:off x="6846570" y="5182362"/>
              <a:ext cx="88900" cy="228600"/>
            </a:xfrm>
            <a:custGeom>
              <a:avLst/>
              <a:gdLst/>
              <a:ahLst/>
              <a:cxnLst/>
              <a:rect l="l" t="t" r="r" b="b"/>
              <a:pathLst>
                <a:path w="88900" h="228600">
                  <a:moveTo>
                    <a:pt x="88392" y="0"/>
                  </a:moveTo>
                  <a:lnTo>
                    <a:pt x="0" y="0"/>
                  </a:lnTo>
                  <a:lnTo>
                    <a:pt x="0" y="228600"/>
                  </a:lnTo>
                  <a:lnTo>
                    <a:pt x="88392" y="228600"/>
                  </a:lnTo>
                  <a:lnTo>
                    <a:pt x="88392" y="0"/>
                  </a:lnTo>
                  <a:close/>
                </a:path>
              </a:pathLst>
            </a:custGeom>
            <a:solidFill>
              <a:srgbClr val="EBEBEB"/>
            </a:solidFill>
          </p:spPr>
          <p:txBody>
            <a:bodyPr wrap="square" lIns="0" tIns="0" rIns="0" bIns="0" rtlCol="0"/>
            <a:lstStyle/>
            <a:p>
              <a:endParaRPr/>
            </a:p>
          </p:txBody>
        </p:sp>
        <p:sp>
          <p:nvSpPr>
            <p:cNvPr id="230" name="object 48">
              <a:extLst>
                <a:ext uri="{FF2B5EF4-FFF2-40B4-BE49-F238E27FC236}">
                  <a16:creationId xmlns:a16="http://schemas.microsoft.com/office/drawing/2014/main" id="{4134A529-9519-4642-B79B-21FDA6B75211}"/>
                </a:ext>
              </a:extLst>
            </p:cNvPr>
            <p:cNvSpPr/>
            <p:nvPr/>
          </p:nvSpPr>
          <p:spPr>
            <a:xfrm>
              <a:off x="6846570" y="5182362"/>
              <a:ext cx="88900" cy="228600"/>
            </a:xfrm>
            <a:custGeom>
              <a:avLst/>
              <a:gdLst/>
              <a:ahLst/>
              <a:cxnLst/>
              <a:rect l="l" t="t" r="r" b="b"/>
              <a:pathLst>
                <a:path w="88900" h="228600">
                  <a:moveTo>
                    <a:pt x="0" y="228600"/>
                  </a:moveTo>
                  <a:lnTo>
                    <a:pt x="88392" y="228600"/>
                  </a:lnTo>
                  <a:lnTo>
                    <a:pt x="88392" y="0"/>
                  </a:lnTo>
                  <a:lnTo>
                    <a:pt x="0" y="0"/>
                  </a:lnTo>
                  <a:lnTo>
                    <a:pt x="0" y="228600"/>
                  </a:lnTo>
                  <a:close/>
                </a:path>
              </a:pathLst>
            </a:custGeom>
            <a:ln w="28956">
              <a:solidFill>
                <a:srgbClr val="000000"/>
              </a:solidFill>
            </a:ln>
          </p:spPr>
          <p:txBody>
            <a:bodyPr wrap="square" lIns="0" tIns="0" rIns="0" bIns="0" rtlCol="0"/>
            <a:lstStyle/>
            <a:p>
              <a:endParaRPr/>
            </a:p>
          </p:txBody>
        </p:sp>
        <p:sp>
          <p:nvSpPr>
            <p:cNvPr id="231" name="object 49">
              <a:extLst>
                <a:ext uri="{FF2B5EF4-FFF2-40B4-BE49-F238E27FC236}">
                  <a16:creationId xmlns:a16="http://schemas.microsoft.com/office/drawing/2014/main" id="{9C53D250-9796-4029-8962-673DB57C6601}"/>
                </a:ext>
              </a:extLst>
            </p:cNvPr>
            <p:cNvSpPr/>
            <p:nvPr/>
          </p:nvSpPr>
          <p:spPr>
            <a:xfrm>
              <a:off x="5868162" y="42679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232" name="object 50">
              <a:extLst>
                <a:ext uri="{FF2B5EF4-FFF2-40B4-BE49-F238E27FC236}">
                  <a16:creationId xmlns:a16="http://schemas.microsoft.com/office/drawing/2014/main" id="{E218CD47-5282-4C8D-BCC7-2166F403883E}"/>
                </a:ext>
              </a:extLst>
            </p:cNvPr>
            <p:cNvSpPr/>
            <p:nvPr/>
          </p:nvSpPr>
          <p:spPr>
            <a:xfrm>
              <a:off x="5868162" y="42679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grpSp>
      <p:sp>
        <p:nvSpPr>
          <p:cNvPr id="233" name="object 51">
            <a:extLst>
              <a:ext uri="{FF2B5EF4-FFF2-40B4-BE49-F238E27FC236}">
                <a16:creationId xmlns:a16="http://schemas.microsoft.com/office/drawing/2014/main" id="{E649C55A-99EA-4A9C-A6F6-6E65F513D030}"/>
              </a:ext>
            </a:extLst>
          </p:cNvPr>
          <p:cNvSpPr txBox="1"/>
          <p:nvPr/>
        </p:nvSpPr>
        <p:spPr>
          <a:xfrm>
            <a:off x="5863612" y="4511165"/>
            <a:ext cx="445134" cy="203261"/>
          </a:xfrm>
          <a:prstGeom prst="rect">
            <a:avLst/>
          </a:prstGeom>
          <a:solidFill>
            <a:srgbClr val="006FC0"/>
          </a:solidFill>
          <a:ln w="28955">
            <a:solidFill>
              <a:srgbClr val="000000"/>
            </a:solidFill>
          </a:ln>
        </p:spPr>
        <p:txBody>
          <a:bodyPr vert="horz" wrap="square" lIns="0" tIns="18415" rIns="0" bIns="0" rtlCol="0">
            <a:spAutoFit/>
          </a:bodyPr>
          <a:lstStyle/>
          <a:p>
            <a:pPr marL="86995">
              <a:lnSpc>
                <a:spcPct val="100000"/>
              </a:lnSpc>
              <a:spcBef>
                <a:spcPts val="145"/>
              </a:spcBef>
            </a:pPr>
            <a:endParaRPr sz="1200" dirty="0">
              <a:latin typeface="Arial"/>
              <a:cs typeface="Arial"/>
            </a:endParaRPr>
          </a:p>
        </p:txBody>
      </p:sp>
      <p:graphicFrame>
        <p:nvGraphicFramePr>
          <p:cNvPr id="234" name="object 52">
            <a:extLst>
              <a:ext uri="{FF2B5EF4-FFF2-40B4-BE49-F238E27FC236}">
                <a16:creationId xmlns:a16="http://schemas.microsoft.com/office/drawing/2014/main" id="{81EC45B2-9B25-440B-9AB6-8C8CD935822A}"/>
              </a:ext>
            </a:extLst>
          </p:cNvPr>
          <p:cNvGraphicFramePr>
            <a:graphicFrameLocks noGrp="1"/>
          </p:cNvGraphicFramePr>
          <p:nvPr/>
        </p:nvGraphicFramePr>
        <p:xfrm>
          <a:off x="7149083" y="4253484"/>
          <a:ext cx="1068068" cy="1143000"/>
        </p:xfrm>
        <a:graphic>
          <a:graphicData uri="http://schemas.openxmlformats.org/drawingml/2006/table">
            <a:tbl>
              <a:tblPr firstRow="1" bandRow="1">
                <a:tableStyleId>{2D5ABB26-0587-4C30-8999-92F81FD0307C}</a:tableStyleId>
              </a:tblPr>
              <a:tblGrid>
                <a:gridCol w="445134">
                  <a:extLst>
                    <a:ext uri="{9D8B030D-6E8A-4147-A177-3AD203B41FA5}">
                      <a16:colId xmlns:a16="http://schemas.microsoft.com/office/drawing/2014/main" val="20000"/>
                    </a:ext>
                  </a:extLst>
                </a:gridCol>
                <a:gridCol w="443865">
                  <a:extLst>
                    <a:ext uri="{9D8B030D-6E8A-4147-A177-3AD203B41FA5}">
                      <a16:colId xmlns:a16="http://schemas.microsoft.com/office/drawing/2014/main" val="20001"/>
                    </a:ext>
                  </a:extLst>
                </a:gridCol>
                <a:gridCol w="90169">
                  <a:extLst>
                    <a:ext uri="{9D8B030D-6E8A-4147-A177-3AD203B41FA5}">
                      <a16:colId xmlns:a16="http://schemas.microsoft.com/office/drawing/2014/main" val="20002"/>
                    </a:ext>
                  </a:extLst>
                </a:gridCol>
                <a:gridCol w="88900">
                  <a:extLst>
                    <a:ext uri="{9D8B030D-6E8A-4147-A177-3AD203B41FA5}">
                      <a16:colId xmlns:a16="http://schemas.microsoft.com/office/drawing/2014/main" val="20003"/>
                    </a:ext>
                  </a:extLst>
                </a:gridCol>
              </a:tblGrid>
              <a:tr h="228600">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0"/>
                  </a:ext>
                </a:extLst>
              </a:tr>
              <a:tr h="228600">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006FC0"/>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006FC0"/>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006FC0"/>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006FC0"/>
                    </a:solidFill>
                  </a:tcPr>
                </a:tc>
                <a:extLst>
                  <a:ext uri="{0D108BD9-81ED-4DB2-BD59-A6C34878D82A}">
                    <a16:rowId xmlns:a16="http://schemas.microsoft.com/office/drawing/2014/main" val="10001"/>
                  </a:ext>
                </a:extLst>
              </a:tr>
              <a:tr h="228600">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2"/>
                  </a:ext>
                </a:extLst>
              </a:tr>
              <a:tr h="228600">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3"/>
                  </a:ext>
                </a:extLst>
              </a:tr>
              <a:tr h="228600">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4"/>
                  </a:ext>
                </a:extLst>
              </a:tr>
            </a:tbl>
          </a:graphicData>
        </a:graphic>
      </p:graphicFrame>
      <p:grpSp>
        <p:nvGrpSpPr>
          <p:cNvPr id="235" name="object 53">
            <a:extLst>
              <a:ext uri="{FF2B5EF4-FFF2-40B4-BE49-F238E27FC236}">
                <a16:creationId xmlns:a16="http://schemas.microsoft.com/office/drawing/2014/main" id="{73072249-BC3B-451C-ABDB-B4625F01A768}"/>
              </a:ext>
            </a:extLst>
          </p:cNvPr>
          <p:cNvGrpSpPr/>
          <p:nvPr/>
        </p:nvGrpSpPr>
        <p:grpSpPr>
          <a:xfrm>
            <a:off x="3262757" y="4253357"/>
            <a:ext cx="3900804" cy="1619250"/>
            <a:chOff x="3262757" y="4253357"/>
            <a:chExt cx="3900804" cy="1619250"/>
          </a:xfrm>
        </p:grpSpPr>
        <p:sp>
          <p:nvSpPr>
            <p:cNvPr id="236" name="object 54">
              <a:extLst>
                <a:ext uri="{FF2B5EF4-FFF2-40B4-BE49-F238E27FC236}">
                  <a16:creationId xmlns:a16="http://schemas.microsoft.com/office/drawing/2014/main" id="{12A310D8-1B52-4CDA-853E-E1F6CC051439}"/>
                </a:ext>
              </a:extLst>
            </p:cNvPr>
            <p:cNvSpPr/>
            <p:nvPr/>
          </p:nvSpPr>
          <p:spPr>
            <a:xfrm>
              <a:off x="3722370" y="4267962"/>
              <a:ext cx="443865" cy="228600"/>
            </a:xfrm>
            <a:custGeom>
              <a:avLst/>
              <a:gdLst/>
              <a:ahLst/>
              <a:cxnLst/>
              <a:rect l="l" t="t" r="r" b="b"/>
              <a:pathLst>
                <a:path w="443864" h="228600">
                  <a:moveTo>
                    <a:pt x="443484" y="0"/>
                  </a:moveTo>
                  <a:lnTo>
                    <a:pt x="0" y="0"/>
                  </a:lnTo>
                  <a:lnTo>
                    <a:pt x="0" y="228600"/>
                  </a:lnTo>
                  <a:lnTo>
                    <a:pt x="443484" y="228600"/>
                  </a:lnTo>
                  <a:lnTo>
                    <a:pt x="443484" y="0"/>
                  </a:lnTo>
                  <a:close/>
                </a:path>
              </a:pathLst>
            </a:custGeom>
            <a:solidFill>
              <a:srgbClr val="EBEBEB"/>
            </a:solidFill>
          </p:spPr>
          <p:txBody>
            <a:bodyPr wrap="square" lIns="0" tIns="0" rIns="0" bIns="0" rtlCol="0"/>
            <a:lstStyle/>
            <a:p>
              <a:endParaRPr/>
            </a:p>
          </p:txBody>
        </p:sp>
        <p:sp>
          <p:nvSpPr>
            <p:cNvPr id="237" name="object 55">
              <a:extLst>
                <a:ext uri="{FF2B5EF4-FFF2-40B4-BE49-F238E27FC236}">
                  <a16:creationId xmlns:a16="http://schemas.microsoft.com/office/drawing/2014/main" id="{C61F13F3-C204-46EA-8C69-868C3167D3FD}"/>
                </a:ext>
              </a:extLst>
            </p:cNvPr>
            <p:cNvSpPr/>
            <p:nvPr/>
          </p:nvSpPr>
          <p:spPr>
            <a:xfrm>
              <a:off x="3722370" y="4267962"/>
              <a:ext cx="443865" cy="228600"/>
            </a:xfrm>
            <a:custGeom>
              <a:avLst/>
              <a:gdLst/>
              <a:ahLst/>
              <a:cxnLst/>
              <a:rect l="l" t="t" r="r" b="b"/>
              <a:pathLst>
                <a:path w="443864" h="228600">
                  <a:moveTo>
                    <a:pt x="0" y="228600"/>
                  </a:moveTo>
                  <a:lnTo>
                    <a:pt x="443484" y="228600"/>
                  </a:lnTo>
                  <a:lnTo>
                    <a:pt x="443484" y="0"/>
                  </a:lnTo>
                  <a:lnTo>
                    <a:pt x="0" y="0"/>
                  </a:lnTo>
                  <a:lnTo>
                    <a:pt x="0" y="228600"/>
                  </a:lnTo>
                  <a:close/>
                </a:path>
              </a:pathLst>
            </a:custGeom>
            <a:ln w="28956">
              <a:solidFill>
                <a:srgbClr val="000000"/>
              </a:solidFill>
            </a:ln>
          </p:spPr>
          <p:txBody>
            <a:bodyPr wrap="square" lIns="0" tIns="0" rIns="0" bIns="0" rtlCol="0"/>
            <a:lstStyle/>
            <a:p>
              <a:endParaRPr/>
            </a:p>
          </p:txBody>
        </p:sp>
        <p:sp>
          <p:nvSpPr>
            <p:cNvPr id="238" name="object 56">
              <a:extLst>
                <a:ext uri="{FF2B5EF4-FFF2-40B4-BE49-F238E27FC236}">
                  <a16:creationId xmlns:a16="http://schemas.microsoft.com/office/drawing/2014/main" id="{AD0D83CB-8876-4B0D-8F51-56E0B123AB0F}"/>
                </a:ext>
              </a:extLst>
            </p:cNvPr>
            <p:cNvSpPr/>
            <p:nvPr/>
          </p:nvSpPr>
          <p:spPr>
            <a:xfrm>
              <a:off x="3722370" y="4496562"/>
              <a:ext cx="443865" cy="228600"/>
            </a:xfrm>
            <a:custGeom>
              <a:avLst/>
              <a:gdLst/>
              <a:ahLst/>
              <a:cxnLst/>
              <a:rect l="l" t="t" r="r" b="b"/>
              <a:pathLst>
                <a:path w="443864" h="228600">
                  <a:moveTo>
                    <a:pt x="443484" y="0"/>
                  </a:moveTo>
                  <a:lnTo>
                    <a:pt x="0" y="0"/>
                  </a:lnTo>
                  <a:lnTo>
                    <a:pt x="0" y="228600"/>
                  </a:lnTo>
                  <a:lnTo>
                    <a:pt x="443484" y="228600"/>
                  </a:lnTo>
                  <a:lnTo>
                    <a:pt x="443484" y="0"/>
                  </a:lnTo>
                  <a:close/>
                </a:path>
              </a:pathLst>
            </a:custGeom>
            <a:solidFill>
              <a:srgbClr val="006FC0"/>
            </a:solidFill>
          </p:spPr>
          <p:txBody>
            <a:bodyPr wrap="square" lIns="0" tIns="0" rIns="0" bIns="0" rtlCol="0"/>
            <a:lstStyle/>
            <a:p>
              <a:endParaRPr/>
            </a:p>
          </p:txBody>
        </p:sp>
        <p:sp>
          <p:nvSpPr>
            <p:cNvPr id="239" name="object 57">
              <a:extLst>
                <a:ext uri="{FF2B5EF4-FFF2-40B4-BE49-F238E27FC236}">
                  <a16:creationId xmlns:a16="http://schemas.microsoft.com/office/drawing/2014/main" id="{10C8AA2F-4113-49FE-BF0C-321BB957D762}"/>
                </a:ext>
              </a:extLst>
            </p:cNvPr>
            <p:cNvSpPr/>
            <p:nvPr/>
          </p:nvSpPr>
          <p:spPr>
            <a:xfrm>
              <a:off x="3722370" y="4496562"/>
              <a:ext cx="443865" cy="228600"/>
            </a:xfrm>
            <a:custGeom>
              <a:avLst/>
              <a:gdLst/>
              <a:ahLst/>
              <a:cxnLst/>
              <a:rect l="l" t="t" r="r" b="b"/>
              <a:pathLst>
                <a:path w="443864" h="228600">
                  <a:moveTo>
                    <a:pt x="0" y="228600"/>
                  </a:moveTo>
                  <a:lnTo>
                    <a:pt x="443484" y="228600"/>
                  </a:lnTo>
                  <a:lnTo>
                    <a:pt x="443484" y="0"/>
                  </a:lnTo>
                  <a:lnTo>
                    <a:pt x="0" y="0"/>
                  </a:lnTo>
                  <a:lnTo>
                    <a:pt x="0" y="228600"/>
                  </a:lnTo>
                  <a:close/>
                </a:path>
              </a:pathLst>
            </a:custGeom>
            <a:ln w="28956">
              <a:solidFill>
                <a:srgbClr val="000000"/>
              </a:solidFill>
            </a:ln>
          </p:spPr>
          <p:txBody>
            <a:bodyPr wrap="square" lIns="0" tIns="0" rIns="0" bIns="0" rtlCol="0"/>
            <a:lstStyle/>
            <a:p>
              <a:endParaRPr/>
            </a:p>
          </p:txBody>
        </p:sp>
        <p:sp>
          <p:nvSpPr>
            <p:cNvPr id="240" name="object 58">
              <a:extLst>
                <a:ext uri="{FF2B5EF4-FFF2-40B4-BE49-F238E27FC236}">
                  <a16:creationId xmlns:a16="http://schemas.microsoft.com/office/drawing/2014/main" id="{067F8E50-5915-4051-B297-DC38F303C426}"/>
                </a:ext>
              </a:extLst>
            </p:cNvPr>
            <p:cNvSpPr/>
            <p:nvPr/>
          </p:nvSpPr>
          <p:spPr>
            <a:xfrm>
              <a:off x="3722370" y="4725162"/>
              <a:ext cx="443865" cy="228600"/>
            </a:xfrm>
            <a:custGeom>
              <a:avLst/>
              <a:gdLst/>
              <a:ahLst/>
              <a:cxnLst/>
              <a:rect l="l" t="t" r="r" b="b"/>
              <a:pathLst>
                <a:path w="443864" h="228600">
                  <a:moveTo>
                    <a:pt x="443484" y="0"/>
                  </a:moveTo>
                  <a:lnTo>
                    <a:pt x="0" y="0"/>
                  </a:lnTo>
                  <a:lnTo>
                    <a:pt x="0" y="228600"/>
                  </a:lnTo>
                  <a:lnTo>
                    <a:pt x="443484" y="228600"/>
                  </a:lnTo>
                  <a:lnTo>
                    <a:pt x="443484" y="0"/>
                  </a:lnTo>
                  <a:close/>
                </a:path>
              </a:pathLst>
            </a:custGeom>
            <a:solidFill>
              <a:srgbClr val="EBEBEB"/>
            </a:solidFill>
          </p:spPr>
          <p:txBody>
            <a:bodyPr wrap="square" lIns="0" tIns="0" rIns="0" bIns="0" rtlCol="0"/>
            <a:lstStyle/>
            <a:p>
              <a:endParaRPr/>
            </a:p>
          </p:txBody>
        </p:sp>
        <p:sp>
          <p:nvSpPr>
            <p:cNvPr id="241" name="object 59">
              <a:extLst>
                <a:ext uri="{FF2B5EF4-FFF2-40B4-BE49-F238E27FC236}">
                  <a16:creationId xmlns:a16="http://schemas.microsoft.com/office/drawing/2014/main" id="{01F1D356-416D-46BB-9BC1-EEDD4756FCE5}"/>
                </a:ext>
              </a:extLst>
            </p:cNvPr>
            <p:cNvSpPr/>
            <p:nvPr/>
          </p:nvSpPr>
          <p:spPr>
            <a:xfrm>
              <a:off x="3722370" y="4725162"/>
              <a:ext cx="443865" cy="228600"/>
            </a:xfrm>
            <a:custGeom>
              <a:avLst/>
              <a:gdLst/>
              <a:ahLst/>
              <a:cxnLst/>
              <a:rect l="l" t="t" r="r" b="b"/>
              <a:pathLst>
                <a:path w="443864" h="228600">
                  <a:moveTo>
                    <a:pt x="0" y="228600"/>
                  </a:moveTo>
                  <a:lnTo>
                    <a:pt x="443484" y="228600"/>
                  </a:lnTo>
                  <a:lnTo>
                    <a:pt x="443484" y="0"/>
                  </a:lnTo>
                  <a:lnTo>
                    <a:pt x="0" y="0"/>
                  </a:lnTo>
                  <a:lnTo>
                    <a:pt x="0" y="228600"/>
                  </a:lnTo>
                  <a:close/>
                </a:path>
              </a:pathLst>
            </a:custGeom>
            <a:ln w="28956">
              <a:solidFill>
                <a:srgbClr val="000000"/>
              </a:solidFill>
            </a:ln>
          </p:spPr>
          <p:txBody>
            <a:bodyPr wrap="square" lIns="0" tIns="0" rIns="0" bIns="0" rtlCol="0"/>
            <a:lstStyle/>
            <a:p>
              <a:endParaRPr/>
            </a:p>
          </p:txBody>
        </p:sp>
        <p:sp>
          <p:nvSpPr>
            <p:cNvPr id="242" name="object 60">
              <a:extLst>
                <a:ext uri="{FF2B5EF4-FFF2-40B4-BE49-F238E27FC236}">
                  <a16:creationId xmlns:a16="http://schemas.microsoft.com/office/drawing/2014/main" id="{146F8B70-9D54-4FF3-AC92-32D4322A58F5}"/>
                </a:ext>
              </a:extLst>
            </p:cNvPr>
            <p:cNvSpPr/>
            <p:nvPr/>
          </p:nvSpPr>
          <p:spPr>
            <a:xfrm>
              <a:off x="3722370" y="4953762"/>
              <a:ext cx="443865" cy="228600"/>
            </a:xfrm>
            <a:custGeom>
              <a:avLst/>
              <a:gdLst/>
              <a:ahLst/>
              <a:cxnLst/>
              <a:rect l="l" t="t" r="r" b="b"/>
              <a:pathLst>
                <a:path w="443864" h="228600">
                  <a:moveTo>
                    <a:pt x="443484" y="0"/>
                  </a:moveTo>
                  <a:lnTo>
                    <a:pt x="0" y="0"/>
                  </a:lnTo>
                  <a:lnTo>
                    <a:pt x="0" y="228600"/>
                  </a:lnTo>
                  <a:lnTo>
                    <a:pt x="443484" y="228600"/>
                  </a:lnTo>
                  <a:lnTo>
                    <a:pt x="443484" y="0"/>
                  </a:lnTo>
                  <a:close/>
                </a:path>
              </a:pathLst>
            </a:custGeom>
            <a:solidFill>
              <a:srgbClr val="EBEBEB"/>
            </a:solidFill>
          </p:spPr>
          <p:txBody>
            <a:bodyPr wrap="square" lIns="0" tIns="0" rIns="0" bIns="0" rtlCol="0"/>
            <a:lstStyle/>
            <a:p>
              <a:endParaRPr/>
            </a:p>
          </p:txBody>
        </p:sp>
        <p:sp>
          <p:nvSpPr>
            <p:cNvPr id="243" name="object 61">
              <a:extLst>
                <a:ext uri="{FF2B5EF4-FFF2-40B4-BE49-F238E27FC236}">
                  <a16:creationId xmlns:a16="http://schemas.microsoft.com/office/drawing/2014/main" id="{005F6893-F55C-40DC-B1B9-F87EF43A2D27}"/>
                </a:ext>
              </a:extLst>
            </p:cNvPr>
            <p:cNvSpPr/>
            <p:nvPr/>
          </p:nvSpPr>
          <p:spPr>
            <a:xfrm>
              <a:off x="3722370" y="4953762"/>
              <a:ext cx="443865" cy="228600"/>
            </a:xfrm>
            <a:custGeom>
              <a:avLst/>
              <a:gdLst/>
              <a:ahLst/>
              <a:cxnLst/>
              <a:rect l="l" t="t" r="r" b="b"/>
              <a:pathLst>
                <a:path w="443864" h="228600">
                  <a:moveTo>
                    <a:pt x="0" y="228600"/>
                  </a:moveTo>
                  <a:lnTo>
                    <a:pt x="443484" y="228600"/>
                  </a:lnTo>
                  <a:lnTo>
                    <a:pt x="443484" y="0"/>
                  </a:lnTo>
                  <a:lnTo>
                    <a:pt x="0" y="0"/>
                  </a:lnTo>
                  <a:lnTo>
                    <a:pt x="0" y="228600"/>
                  </a:lnTo>
                  <a:close/>
                </a:path>
              </a:pathLst>
            </a:custGeom>
            <a:ln w="28956">
              <a:solidFill>
                <a:srgbClr val="000000"/>
              </a:solidFill>
            </a:ln>
          </p:spPr>
          <p:txBody>
            <a:bodyPr wrap="square" lIns="0" tIns="0" rIns="0" bIns="0" rtlCol="0"/>
            <a:lstStyle/>
            <a:p>
              <a:endParaRPr/>
            </a:p>
          </p:txBody>
        </p:sp>
        <p:sp>
          <p:nvSpPr>
            <p:cNvPr id="244" name="object 62">
              <a:extLst>
                <a:ext uri="{FF2B5EF4-FFF2-40B4-BE49-F238E27FC236}">
                  <a16:creationId xmlns:a16="http://schemas.microsoft.com/office/drawing/2014/main" id="{85021122-4009-4013-9A8E-EF30C6DEE21B}"/>
                </a:ext>
              </a:extLst>
            </p:cNvPr>
            <p:cNvSpPr/>
            <p:nvPr/>
          </p:nvSpPr>
          <p:spPr>
            <a:xfrm>
              <a:off x="3722370" y="5182362"/>
              <a:ext cx="443865" cy="228600"/>
            </a:xfrm>
            <a:custGeom>
              <a:avLst/>
              <a:gdLst/>
              <a:ahLst/>
              <a:cxnLst/>
              <a:rect l="l" t="t" r="r" b="b"/>
              <a:pathLst>
                <a:path w="443864" h="228600">
                  <a:moveTo>
                    <a:pt x="443484" y="0"/>
                  </a:moveTo>
                  <a:lnTo>
                    <a:pt x="0" y="0"/>
                  </a:lnTo>
                  <a:lnTo>
                    <a:pt x="0" y="228600"/>
                  </a:lnTo>
                  <a:lnTo>
                    <a:pt x="443484" y="228600"/>
                  </a:lnTo>
                  <a:lnTo>
                    <a:pt x="443484" y="0"/>
                  </a:lnTo>
                  <a:close/>
                </a:path>
              </a:pathLst>
            </a:custGeom>
            <a:solidFill>
              <a:srgbClr val="EBEBEB"/>
            </a:solidFill>
          </p:spPr>
          <p:txBody>
            <a:bodyPr wrap="square" lIns="0" tIns="0" rIns="0" bIns="0" rtlCol="0"/>
            <a:lstStyle/>
            <a:p>
              <a:endParaRPr/>
            </a:p>
          </p:txBody>
        </p:sp>
        <p:sp>
          <p:nvSpPr>
            <p:cNvPr id="245" name="object 63">
              <a:extLst>
                <a:ext uri="{FF2B5EF4-FFF2-40B4-BE49-F238E27FC236}">
                  <a16:creationId xmlns:a16="http://schemas.microsoft.com/office/drawing/2014/main" id="{1FF69D73-8918-4D2E-9308-A3144D669F9B}"/>
                </a:ext>
              </a:extLst>
            </p:cNvPr>
            <p:cNvSpPr/>
            <p:nvPr/>
          </p:nvSpPr>
          <p:spPr>
            <a:xfrm>
              <a:off x="3722370" y="5182362"/>
              <a:ext cx="443865" cy="228600"/>
            </a:xfrm>
            <a:custGeom>
              <a:avLst/>
              <a:gdLst/>
              <a:ahLst/>
              <a:cxnLst/>
              <a:rect l="l" t="t" r="r" b="b"/>
              <a:pathLst>
                <a:path w="443864" h="228600">
                  <a:moveTo>
                    <a:pt x="0" y="228600"/>
                  </a:moveTo>
                  <a:lnTo>
                    <a:pt x="443484" y="228600"/>
                  </a:lnTo>
                  <a:lnTo>
                    <a:pt x="443484" y="0"/>
                  </a:lnTo>
                  <a:lnTo>
                    <a:pt x="0" y="0"/>
                  </a:lnTo>
                  <a:lnTo>
                    <a:pt x="0" y="228600"/>
                  </a:lnTo>
                  <a:close/>
                </a:path>
              </a:pathLst>
            </a:custGeom>
            <a:ln w="28956">
              <a:solidFill>
                <a:srgbClr val="000000"/>
              </a:solidFill>
            </a:ln>
          </p:spPr>
          <p:txBody>
            <a:bodyPr wrap="square" lIns="0" tIns="0" rIns="0" bIns="0" rtlCol="0"/>
            <a:lstStyle/>
            <a:p>
              <a:endParaRPr/>
            </a:p>
          </p:txBody>
        </p:sp>
        <p:sp>
          <p:nvSpPr>
            <p:cNvPr id="246" name="object 64">
              <a:extLst>
                <a:ext uri="{FF2B5EF4-FFF2-40B4-BE49-F238E27FC236}">
                  <a16:creationId xmlns:a16="http://schemas.microsoft.com/office/drawing/2014/main" id="{BA5CF88B-920C-40B0-9B2B-C964B3DBC4BC}"/>
                </a:ext>
              </a:extLst>
            </p:cNvPr>
            <p:cNvSpPr/>
            <p:nvPr/>
          </p:nvSpPr>
          <p:spPr>
            <a:xfrm>
              <a:off x="4165854" y="4267962"/>
              <a:ext cx="90170" cy="228600"/>
            </a:xfrm>
            <a:custGeom>
              <a:avLst/>
              <a:gdLst/>
              <a:ahLst/>
              <a:cxnLst/>
              <a:rect l="l" t="t" r="r" b="b"/>
              <a:pathLst>
                <a:path w="90170" h="228600">
                  <a:moveTo>
                    <a:pt x="89915" y="0"/>
                  </a:moveTo>
                  <a:lnTo>
                    <a:pt x="0" y="0"/>
                  </a:lnTo>
                  <a:lnTo>
                    <a:pt x="0" y="228600"/>
                  </a:lnTo>
                  <a:lnTo>
                    <a:pt x="89915" y="228600"/>
                  </a:lnTo>
                  <a:lnTo>
                    <a:pt x="89915" y="0"/>
                  </a:lnTo>
                  <a:close/>
                </a:path>
              </a:pathLst>
            </a:custGeom>
            <a:solidFill>
              <a:srgbClr val="EBEBEB"/>
            </a:solidFill>
          </p:spPr>
          <p:txBody>
            <a:bodyPr wrap="square" lIns="0" tIns="0" rIns="0" bIns="0" rtlCol="0"/>
            <a:lstStyle/>
            <a:p>
              <a:endParaRPr/>
            </a:p>
          </p:txBody>
        </p:sp>
        <p:sp>
          <p:nvSpPr>
            <p:cNvPr id="247" name="object 65">
              <a:extLst>
                <a:ext uri="{FF2B5EF4-FFF2-40B4-BE49-F238E27FC236}">
                  <a16:creationId xmlns:a16="http://schemas.microsoft.com/office/drawing/2014/main" id="{78FE7099-0680-4BC4-9200-A33D4A8F357C}"/>
                </a:ext>
              </a:extLst>
            </p:cNvPr>
            <p:cNvSpPr/>
            <p:nvPr/>
          </p:nvSpPr>
          <p:spPr>
            <a:xfrm>
              <a:off x="4165854" y="4267962"/>
              <a:ext cx="90170" cy="228600"/>
            </a:xfrm>
            <a:custGeom>
              <a:avLst/>
              <a:gdLst/>
              <a:ahLst/>
              <a:cxnLst/>
              <a:rect l="l" t="t" r="r" b="b"/>
              <a:pathLst>
                <a:path w="90170" h="228600">
                  <a:moveTo>
                    <a:pt x="0" y="228600"/>
                  </a:moveTo>
                  <a:lnTo>
                    <a:pt x="89915" y="228600"/>
                  </a:lnTo>
                  <a:lnTo>
                    <a:pt x="89915" y="0"/>
                  </a:lnTo>
                  <a:lnTo>
                    <a:pt x="0" y="0"/>
                  </a:lnTo>
                  <a:lnTo>
                    <a:pt x="0" y="228600"/>
                  </a:lnTo>
                  <a:close/>
                </a:path>
              </a:pathLst>
            </a:custGeom>
            <a:ln w="28956">
              <a:solidFill>
                <a:srgbClr val="000000"/>
              </a:solidFill>
            </a:ln>
          </p:spPr>
          <p:txBody>
            <a:bodyPr wrap="square" lIns="0" tIns="0" rIns="0" bIns="0" rtlCol="0"/>
            <a:lstStyle/>
            <a:p>
              <a:endParaRPr/>
            </a:p>
          </p:txBody>
        </p:sp>
        <p:sp>
          <p:nvSpPr>
            <p:cNvPr id="248" name="object 66">
              <a:extLst>
                <a:ext uri="{FF2B5EF4-FFF2-40B4-BE49-F238E27FC236}">
                  <a16:creationId xmlns:a16="http://schemas.microsoft.com/office/drawing/2014/main" id="{ADF29892-95BA-4EA1-A238-D5D219749DF4}"/>
                </a:ext>
              </a:extLst>
            </p:cNvPr>
            <p:cNvSpPr/>
            <p:nvPr/>
          </p:nvSpPr>
          <p:spPr>
            <a:xfrm>
              <a:off x="4165854" y="4496562"/>
              <a:ext cx="90170" cy="228600"/>
            </a:xfrm>
            <a:custGeom>
              <a:avLst/>
              <a:gdLst/>
              <a:ahLst/>
              <a:cxnLst/>
              <a:rect l="l" t="t" r="r" b="b"/>
              <a:pathLst>
                <a:path w="90170" h="228600">
                  <a:moveTo>
                    <a:pt x="89915" y="0"/>
                  </a:moveTo>
                  <a:lnTo>
                    <a:pt x="0" y="0"/>
                  </a:lnTo>
                  <a:lnTo>
                    <a:pt x="0" y="228600"/>
                  </a:lnTo>
                  <a:lnTo>
                    <a:pt x="89915" y="228600"/>
                  </a:lnTo>
                  <a:lnTo>
                    <a:pt x="89915" y="0"/>
                  </a:lnTo>
                  <a:close/>
                </a:path>
              </a:pathLst>
            </a:custGeom>
            <a:solidFill>
              <a:srgbClr val="006FC0"/>
            </a:solidFill>
          </p:spPr>
          <p:txBody>
            <a:bodyPr wrap="square" lIns="0" tIns="0" rIns="0" bIns="0" rtlCol="0"/>
            <a:lstStyle/>
            <a:p>
              <a:endParaRPr/>
            </a:p>
          </p:txBody>
        </p:sp>
        <p:sp>
          <p:nvSpPr>
            <p:cNvPr id="249" name="object 67">
              <a:extLst>
                <a:ext uri="{FF2B5EF4-FFF2-40B4-BE49-F238E27FC236}">
                  <a16:creationId xmlns:a16="http://schemas.microsoft.com/office/drawing/2014/main" id="{F85B7F78-54DB-427C-8F25-AC6F46484D37}"/>
                </a:ext>
              </a:extLst>
            </p:cNvPr>
            <p:cNvSpPr/>
            <p:nvPr/>
          </p:nvSpPr>
          <p:spPr>
            <a:xfrm>
              <a:off x="4165854" y="4496562"/>
              <a:ext cx="90170" cy="228600"/>
            </a:xfrm>
            <a:custGeom>
              <a:avLst/>
              <a:gdLst/>
              <a:ahLst/>
              <a:cxnLst/>
              <a:rect l="l" t="t" r="r" b="b"/>
              <a:pathLst>
                <a:path w="90170" h="228600">
                  <a:moveTo>
                    <a:pt x="0" y="228600"/>
                  </a:moveTo>
                  <a:lnTo>
                    <a:pt x="89915" y="228600"/>
                  </a:lnTo>
                  <a:lnTo>
                    <a:pt x="89915" y="0"/>
                  </a:lnTo>
                  <a:lnTo>
                    <a:pt x="0" y="0"/>
                  </a:lnTo>
                  <a:lnTo>
                    <a:pt x="0" y="228600"/>
                  </a:lnTo>
                  <a:close/>
                </a:path>
              </a:pathLst>
            </a:custGeom>
            <a:ln w="28956">
              <a:solidFill>
                <a:srgbClr val="000000"/>
              </a:solidFill>
            </a:ln>
          </p:spPr>
          <p:txBody>
            <a:bodyPr wrap="square" lIns="0" tIns="0" rIns="0" bIns="0" rtlCol="0"/>
            <a:lstStyle/>
            <a:p>
              <a:endParaRPr/>
            </a:p>
          </p:txBody>
        </p:sp>
        <p:sp>
          <p:nvSpPr>
            <p:cNvPr id="250" name="object 68">
              <a:extLst>
                <a:ext uri="{FF2B5EF4-FFF2-40B4-BE49-F238E27FC236}">
                  <a16:creationId xmlns:a16="http://schemas.microsoft.com/office/drawing/2014/main" id="{EC14F6BB-7B2D-4369-AC5E-997C6309A4FE}"/>
                </a:ext>
              </a:extLst>
            </p:cNvPr>
            <p:cNvSpPr/>
            <p:nvPr/>
          </p:nvSpPr>
          <p:spPr>
            <a:xfrm>
              <a:off x="4165854" y="4725162"/>
              <a:ext cx="90170" cy="228600"/>
            </a:xfrm>
            <a:custGeom>
              <a:avLst/>
              <a:gdLst/>
              <a:ahLst/>
              <a:cxnLst/>
              <a:rect l="l" t="t" r="r" b="b"/>
              <a:pathLst>
                <a:path w="90170" h="228600">
                  <a:moveTo>
                    <a:pt x="89915" y="0"/>
                  </a:moveTo>
                  <a:lnTo>
                    <a:pt x="0" y="0"/>
                  </a:lnTo>
                  <a:lnTo>
                    <a:pt x="0" y="228600"/>
                  </a:lnTo>
                  <a:lnTo>
                    <a:pt x="89915" y="228600"/>
                  </a:lnTo>
                  <a:lnTo>
                    <a:pt x="89915" y="0"/>
                  </a:lnTo>
                  <a:close/>
                </a:path>
              </a:pathLst>
            </a:custGeom>
            <a:solidFill>
              <a:srgbClr val="EBEBEB"/>
            </a:solidFill>
          </p:spPr>
          <p:txBody>
            <a:bodyPr wrap="square" lIns="0" tIns="0" rIns="0" bIns="0" rtlCol="0"/>
            <a:lstStyle/>
            <a:p>
              <a:endParaRPr/>
            </a:p>
          </p:txBody>
        </p:sp>
        <p:sp>
          <p:nvSpPr>
            <p:cNvPr id="251" name="object 69">
              <a:extLst>
                <a:ext uri="{FF2B5EF4-FFF2-40B4-BE49-F238E27FC236}">
                  <a16:creationId xmlns:a16="http://schemas.microsoft.com/office/drawing/2014/main" id="{4361994A-FB60-4CB8-AF88-E643FCF4D3D5}"/>
                </a:ext>
              </a:extLst>
            </p:cNvPr>
            <p:cNvSpPr/>
            <p:nvPr/>
          </p:nvSpPr>
          <p:spPr>
            <a:xfrm>
              <a:off x="4165854" y="4725162"/>
              <a:ext cx="90170" cy="228600"/>
            </a:xfrm>
            <a:custGeom>
              <a:avLst/>
              <a:gdLst/>
              <a:ahLst/>
              <a:cxnLst/>
              <a:rect l="l" t="t" r="r" b="b"/>
              <a:pathLst>
                <a:path w="90170" h="228600">
                  <a:moveTo>
                    <a:pt x="0" y="228600"/>
                  </a:moveTo>
                  <a:lnTo>
                    <a:pt x="89915" y="228600"/>
                  </a:lnTo>
                  <a:lnTo>
                    <a:pt x="89915" y="0"/>
                  </a:lnTo>
                  <a:lnTo>
                    <a:pt x="0" y="0"/>
                  </a:lnTo>
                  <a:lnTo>
                    <a:pt x="0" y="228600"/>
                  </a:lnTo>
                  <a:close/>
                </a:path>
              </a:pathLst>
            </a:custGeom>
            <a:ln w="28956">
              <a:solidFill>
                <a:srgbClr val="000000"/>
              </a:solidFill>
            </a:ln>
          </p:spPr>
          <p:txBody>
            <a:bodyPr wrap="square" lIns="0" tIns="0" rIns="0" bIns="0" rtlCol="0"/>
            <a:lstStyle/>
            <a:p>
              <a:endParaRPr/>
            </a:p>
          </p:txBody>
        </p:sp>
        <p:sp>
          <p:nvSpPr>
            <p:cNvPr id="252" name="object 70">
              <a:extLst>
                <a:ext uri="{FF2B5EF4-FFF2-40B4-BE49-F238E27FC236}">
                  <a16:creationId xmlns:a16="http://schemas.microsoft.com/office/drawing/2014/main" id="{B25C5CBC-5276-4CEB-AAD6-872D3FD51681}"/>
                </a:ext>
              </a:extLst>
            </p:cNvPr>
            <p:cNvSpPr/>
            <p:nvPr/>
          </p:nvSpPr>
          <p:spPr>
            <a:xfrm>
              <a:off x="4165854" y="4953762"/>
              <a:ext cx="90170" cy="228600"/>
            </a:xfrm>
            <a:custGeom>
              <a:avLst/>
              <a:gdLst/>
              <a:ahLst/>
              <a:cxnLst/>
              <a:rect l="l" t="t" r="r" b="b"/>
              <a:pathLst>
                <a:path w="90170" h="228600">
                  <a:moveTo>
                    <a:pt x="89915" y="0"/>
                  </a:moveTo>
                  <a:lnTo>
                    <a:pt x="0" y="0"/>
                  </a:lnTo>
                  <a:lnTo>
                    <a:pt x="0" y="228600"/>
                  </a:lnTo>
                  <a:lnTo>
                    <a:pt x="89915" y="228600"/>
                  </a:lnTo>
                  <a:lnTo>
                    <a:pt x="89915" y="0"/>
                  </a:lnTo>
                  <a:close/>
                </a:path>
              </a:pathLst>
            </a:custGeom>
            <a:solidFill>
              <a:srgbClr val="EBEBEB"/>
            </a:solidFill>
          </p:spPr>
          <p:txBody>
            <a:bodyPr wrap="square" lIns="0" tIns="0" rIns="0" bIns="0" rtlCol="0"/>
            <a:lstStyle/>
            <a:p>
              <a:endParaRPr/>
            </a:p>
          </p:txBody>
        </p:sp>
        <p:sp>
          <p:nvSpPr>
            <p:cNvPr id="253" name="object 71">
              <a:extLst>
                <a:ext uri="{FF2B5EF4-FFF2-40B4-BE49-F238E27FC236}">
                  <a16:creationId xmlns:a16="http://schemas.microsoft.com/office/drawing/2014/main" id="{7F3756E8-6C27-4E16-882C-B64D1938E6C5}"/>
                </a:ext>
              </a:extLst>
            </p:cNvPr>
            <p:cNvSpPr/>
            <p:nvPr/>
          </p:nvSpPr>
          <p:spPr>
            <a:xfrm>
              <a:off x="4165854" y="4953762"/>
              <a:ext cx="90170" cy="228600"/>
            </a:xfrm>
            <a:custGeom>
              <a:avLst/>
              <a:gdLst/>
              <a:ahLst/>
              <a:cxnLst/>
              <a:rect l="l" t="t" r="r" b="b"/>
              <a:pathLst>
                <a:path w="90170" h="228600">
                  <a:moveTo>
                    <a:pt x="0" y="228600"/>
                  </a:moveTo>
                  <a:lnTo>
                    <a:pt x="89915" y="228600"/>
                  </a:lnTo>
                  <a:lnTo>
                    <a:pt x="89915" y="0"/>
                  </a:lnTo>
                  <a:lnTo>
                    <a:pt x="0" y="0"/>
                  </a:lnTo>
                  <a:lnTo>
                    <a:pt x="0" y="228600"/>
                  </a:lnTo>
                  <a:close/>
                </a:path>
              </a:pathLst>
            </a:custGeom>
            <a:ln w="28956">
              <a:solidFill>
                <a:srgbClr val="000000"/>
              </a:solidFill>
            </a:ln>
          </p:spPr>
          <p:txBody>
            <a:bodyPr wrap="square" lIns="0" tIns="0" rIns="0" bIns="0" rtlCol="0"/>
            <a:lstStyle/>
            <a:p>
              <a:endParaRPr/>
            </a:p>
          </p:txBody>
        </p:sp>
        <p:sp>
          <p:nvSpPr>
            <p:cNvPr id="254" name="object 72">
              <a:extLst>
                <a:ext uri="{FF2B5EF4-FFF2-40B4-BE49-F238E27FC236}">
                  <a16:creationId xmlns:a16="http://schemas.microsoft.com/office/drawing/2014/main" id="{BDF03671-B5C6-44D5-BDB0-23834204C24E}"/>
                </a:ext>
              </a:extLst>
            </p:cNvPr>
            <p:cNvSpPr/>
            <p:nvPr/>
          </p:nvSpPr>
          <p:spPr>
            <a:xfrm>
              <a:off x="4165854" y="5182362"/>
              <a:ext cx="90170" cy="228600"/>
            </a:xfrm>
            <a:custGeom>
              <a:avLst/>
              <a:gdLst/>
              <a:ahLst/>
              <a:cxnLst/>
              <a:rect l="l" t="t" r="r" b="b"/>
              <a:pathLst>
                <a:path w="90170" h="228600">
                  <a:moveTo>
                    <a:pt x="89915" y="0"/>
                  </a:moveTo>
                  <a:lnTo>
                    <a:pt x="0" y="0"/>
                  </a:lnTo>
                  <a:lnTo>
                    <a:pt x="0" y="228600"/>
                  </a:lnTo>
                  <a:lnTo>
                    <a:pt x="89915" y="228600"/>
                  </a:lnTo>
                  <a:lnTo>
                    <a:pt x="89915" y="0"/>
                  </a:lnTo>
                  <a:close/>
                </a:path>
              </a:pathLst>
            </a:custGeom>
            <a:solidFill>
              <a:srgbClr val="EBEBEB"/>
            </a:solidFill>
          </p:spPr>
          <p:txBody>
            <a:bodyPr wrap="square" lIns="0" tIns="0" rIns="0" bIns="0" rtlCol="0"/>
            <a:lstStyle/>
            <a:p>
              <a:endParaRPr/>
            </a:p>
          </p:txBody>
        </p:sp>
        <p:sp>
          <p:nvSpPr>
            <p:cNvPr id="255" name="object 73">
              <a:extLst>
                <a:ext uri="{FF2B5EF4-FFF2-40B4-BE49-F238E27FC236}">
                  <a16:creationId xmlns:a16="http://schemas.microsoft.com/office/drawing/2014/main" id="{893B6801-A717-4E7C-88B0-172557406F9B}"/>
                </a:ext>
              </a:extLst>
            </p:cNvPr>
            <p:cNvSpPr/>
            <p:nvPr/>
          </p:nvSpPr>
          <p:spPr>
            <a:xfrm>
              <a:off x="4165854" y="5182362"/>
              <a:ext cx="90170" cy="228600"/>
            </a:xfrm>
            <a:custGeom>
              <a:avLst/>
              <a:gdLst/>
              <a:ahLst/>
              <a:cxnLst/>
              <a:rect l="l" t="t" r="r" b="b"/>
              <a:pathLst>
                <a:path w="90170" h="228600">
                  <a:moveTo>
                    <a:pt x="0" y="228600"/>
                  </a:moveTo>
                  <a:lnTo>
                    <a:pt x="89915" y="228600"/>
                  </a:lnTo>
                  <a:lnTo>
                    <a:pt x="89915" y="0"/>
                  </a:lnTo>
                  <a:lnTo>
                    <a:pt x="0" y="0"/>
                  </a:lnTo>
                  <a:lnTo>
                    <a:pt x="0" y="228600"/>
                  </a:lnTo>
                  <a:close/>
                </a:path>
              </a:pathLst>
            </a:custGeom>
            <a:ln w="28956">
              <a:solidFill>
                <a:srgbClr val="000000"/>
              </a:solidFill>
            </a:ln>
          </p:spPr>
          <p:txBody>
            <a:bodyPr wrap="square" lIns="0" tIns="0" rIns="0" bIns="0" rtlCol="0"/>
            <a:lstStyle/>
            <a:p>
              <a:endParaRPr/>
            </a:p>
          </p:txBody>
        </p:sp>
        <p:sp>
          <p:nvSpPr>
            <p:cNvPr id="256" name="object 74">
              <a:extLst>
                <a:ext uri="{FF2B5EF4-FFF2-40B4-BE49-F238E27FC236}">
                  <a16:creationId xmlns:a16="http://schemas.microsoft.com/office/drawing/2014/main" id="{424114E8-FC8B-410D-9933-E175F5F26502}"/>
                </a:ext>
              </a:extLst>
            </p:cNvPr>
            <p:cNvSpPr/>
            <p:nvPr/>
          </p:nvSpPr>
          <p:spPr>
            <a:xfrm>
              <a:off x="4255770" y="4267962"/>
              <a:ext cx="88900" cy="228600"/>
            </a:xfrm>
            <a:custGeom>
              <a:avLst/>
              <a:gdLst/>
              <a:ahLst/>
              <a:cxnLst/>
              <a:rect l="l" t="t" r="r" b="b"/>
              <a:pathLst>
                <a:path w="88900" h="228600">
                  <a:moveTo>
                    <a:pt x="88391" y="0"/>
                  </a:moveTo>
                  <a:lnTo>
                    <a:pt x="0" y="0"/>
                  </a:lnTo>
                  <a:lnTo>
                    <a:pt x="0" y="228600"/>
                  </a:lnTo>
                  <a:lnTo>
                    <a:pt x="88391" y="228600"/>
                  </a:lnTo>
                  <a:lnTo>
                    <a:pt x="88391" y="0"/>
                  </a:lnTo>
                  <a:close/>
                </a:path>
              </a:pathLst>
            </a:custGeom>
            <a:solidFill>
              <a:srgbClr val="EBEBEB"/>
            </a:solidFill>
          </p:spPr>
          <p:txBody>
            <a:bodyPr wrap="square" lIns="0" tIns="0" rIns="0" bIns="0" rtlCol="0"/>
            <a:lstStyle/>
            <a:p>
              <a:endParaRPr/>
            </a:p>
          </p:txBody>
        </p:sp>
        <p:sp>
          <p:nvSpPr>
            <p:cNvPr id="257" name="object 75">
              <a:extLst>
                <a:ext uri="{FF2B5EF4-FFF2-40B4-BE49-F238E27FC236}">
                  <a16:creationId xmlns:a16="http://schemas.microsoft.com/office/drawing/2014/main" id="{183C67ED-1C8B-4885-BBB0-A0846055E4DE}"/>
                </a:ext>
              </a:extLst>
            </p:cNvPr>
            <p:cNvSpPr/>
            <p:nvPr/>
          </p:nvSpPr>
          <p:spPr>
            <a:xfrm>
              <a:off x="4255770" y="4267962"/>
              <a:ext cx="88900" cy="228600"/>
            </a:xfrm>
            <a:custGeom>
              <a:avLst/>
              <a:gdLst/>
              <a:ahLst/>
              <a:cxnLst/>
              <a:rect l="l" t="t" r="r" b="b"/>
              <a:pathLst>
                <a:path w="88900" h="228600">
                  <a:moveTo>
                    <a:pt x="0" y="228600"/>
                  </a:moveTo>
                  <a:lnTo>
                    <a:pt x="88391" y="228600"/>
                  </a:lnTo>
                  <a:lnTo>
                    <a:pt x="88391" y="0"/>
                  </a:lnTo>
                  <a:lnTo>
                    <a:pt x="0" y="0"/>
                  </a:lnTo>
                  <a:lnTo>
                    <a:pt x="0" y="228600"/>
                  </a:lnTo>
                  <a:close/>
                </a:path>
              </a:pathLst>
            </a:custGeom>
            <a:ln w="28956">
              <a:solidFill>
                <a:srgbClr val="000000"/>
              </a:solidFill>
            </a:ln>
          </p:spPr>
          <p:txBody>
            <a:bodyPr wrap="square" lIns="0" tIns="0" rIns="0" bIns="0" rtlCol="0"/>
            <a:lstStyle/>
            <a:p>
              <a:endParaRPr/>
            </a:p>
          </p:txBody>
        </p:sp>
        <p:sp>
          <p:nvSpPr>
            <p:cNvPr id="258" name="object 76">
              <a:extLst>
                <a:ext uri="{FF2B5EF4-FFF2-40B4-BE49-F238E27FC236}">
                  <a16:creationId xmlns:a16="http://schemas.microsoft.com/office/drawing/2014/main" id="{40BCED6F-405E-44F5-AC59-1505BC4A883C}"/>
                </a:ext>
              </a:extLst>
            </p:cNvPr>
            <p:cNvSpPr/>
            <p:nvPr/>
          </p:nvSpPr>
          <p:spPr>
            <a:xfrm>
              <a:off x="4255770" y="4496562"/>
              <a:ext cx="88900" cy="228600"/>
            </a:xfrm>
            <a:custGeom>
              <a:avLst/>
              <a:gdLst/>
              <a:ahLst/>
              <a:cxnLst/>
              <a:rect l="l" t="t" r="r" b="b"/>
              <a:pathLst>
                <a:path w="88900" h="228600">
                  <a:moveTo>
                    <a:pt x="88391" y="0"/>
                  </a:moveTo>
                  <a:lnTo>
                    <a:pt x="0" y="0"/>
                  </a:lnTo>
                  <a:lnTo>
                    <a:pt x="0" y="228600"/>
                  </a:lnTo>
                  <a:lnTo>
                    <a:pt x="88391" y="228600"/>
                  </a:lnTo>
                  <a:lnTo>
                    <a:pt x="88391" y="0"/>
                  </a:lnTo>
                  <a:close/>
                </a:path>
              </a:pathLst>
            </a:custGeom>
            <a:solidFill>
              <a:srgbClr val="006FC0"/>
            </a:solidFill>
          </p:spPr>
          <p:txBody>
            <a:bodyPr wrap="square" lIns="0" tIns="0" rIns="0" bIns="0" rtlCol="0"/>
            <a:lstStyle/>
            <a:p>
              <a:endParaRPr/>
            </a:p>
          </p:txBody>
        </p:sp>
        <p:sp>
          <p:nvSpPr>
            <p:cNvPr id="259" name="object 77">
              <a:extLst>
                <a:ext uri="{FF2B5EF4-FFF2-40B4-BE49-F238E27FC236}">
                  <a16:creationId xmlns:a16="http://schemas.microsoft.com/office/drawing/2014/main" id="{42A6F4E2-A49D-4FF6-9C2A-D51B7EE71803}"/>
                </a:ext>
              </a:extLst>
            </p:cNvPr>
            <p:cNvSpPr/>
            <p:nvPr/>
          </p:nvSpPr>
          <p:spPr>
            <a:xfrm>
              <a:off x="4255770" y="4496562"/>
              <a:ext cx="88900" cy="228600"/>
            </a:xfrm>
            <a:custGeom>
              <a:avLst/>
              <a:gdLst/>
              <a:ahLst/>
              <a:cxnLst/>
              <a:rect l="l" t="t" r="r" b="b"/>
              <a:pathLst>
                <a:path w="88900" h="228600">
                  <a:moveTo>
                    <a:pt x="0" y="228600"/>
                  </a:moveTo>
                  <a:lnTo>
                    <a:pt x="88391" y="228600"/>
                  </a:lnTo>
                  <a:lnTo>
                    <a:pt x="88391" y="0"/>
                  </a:lnTo>
                  <a:lnTo>
                    <a:pt x="0" y="0"/>
                  </a:lnTo>
                  <a:lnTo>
                    <a:pt x="0" y="228600"/>
                  </a:lnTo>
                  <a:close/>
                </a:path>
              </a:pathLst>
            </a:custGeom>
            <a:ln w="28956">
              <a:solidFill>
                <a:srgbClr val="000000"/>
              </a:solidFill>
            </a:ln>
          </p:spPr>
          <p:txBody>
            <a:bodyPr wrap="square" lIns="0" tIns="0" rIns="0" bIns="0" rtlCol="0"/>
            <a:lstStyle/>
            <a:p>
              <a:endParaRPr/>
            </a:p>
          </p:txBody>
        </p:sp>
        <p:sp>
          <p:nvSpPr>
            <p:cNvPr id="260" name="object 78">
              <a:extLst>
                <a:ext uri="{FF2B5EF4-FFF2-40B4-BE49-F238E27FC236}">
                  <a16:creationId xmlns:a16="http://schemas.microsoft.com/office/drawing/2014/main" id="{C5A92F16-185C-4A2C-80E6-ECF0994A0C2E}"/>
                </a:ext>
              </a:extLst>
            </p:cNvPr>
            <p:cNvSpPr/>
            <p:nvPr/>
          </p:nvSpPr>
          <p:spPr>
            <a:xfrm>
              <a:off x="4255770" y="4725162"/>
              <a:ext cx="88900" cy="228600"/>
            </a:xfrm>
            <a:custGeom>
              <a:avLst/>
              <a:gdLst/>
              <a:ahLst/>
              <a:cxnLst/>
              <a:rect l="l" t="t" r="r" b="b"/>
              <a:pathLst>
                <a:path w="88900" h="228600">
                  <a:moveTo>
                    <a:pt x="88391" y="0"/>
                  </a:moveTo>
                  <a:lnTo>
                    <a:pt x="0" y="0"/>
                  </a:lnTo>
                  <a:lnTo>
                    <a:pt x="0" y="228600"/>
                  </a:lnTo>
                  <a:lnTo>
                    <a:pt x="88391" y="228600"/>
                  </a:lnTo>
                  <a:lnTo>
                    <a:pt x="88391" y="0"/>
                  </a:lnTo>
                  <a:close/>
                </a:path>
              </a:pathLst>
            </a:custGeom>
            <a:solidFill>
              <a:srgbClr val="EBEBEB"/>
            </a:solidFill>
          </p:spPr>
          <p:txBody>
            <a:bodyPr wrap="square" lIns="0" tIns="0" rIns="0" bIns="0" rtlCol="0"/>
            <a:lstStyle/>
            <a:p>
              <a:endParaRPr/>
            </a:p>
          </p:txBody>
        </p:sp>
        <p:sp>
          <p:nvSpPr>
            <p:cNvPr id="261" name="object 79">
              <a:extLst>
                <a:ext uri="{FF2B5EF4-FFF2-40B4-BE49-F238E27FC236}">
                  <a16:creationId xmlns:a16="http://schemas.microsoft.com/office/drawing/2014/main" id="{0DC212EC-F5B3-4ACC-B25F-C596B59635CB}"/>
                </a:ext>
              </a:extLst>
            </p:cNvPr>
            <p:cNvSpPr/>
            <p:nvPr/>
          </p:nvSpPr>
          <p:spPr>
            <a:xfrm>
              <a:off x="4255770" y="4725162"/>
              <a:ext cx="88900" cy="228600"/>
            </a:xfrm>
            <a:custGeom>
              <a:avLst/>
              <a:gdLst/>
              <a:ahLst/>
              <a:cxnLst/>
              <a:rect l="l" t="t" r="r" b="b"/>
              <a:pathLst>
                <a:path w="88900" h="228600">
                  <a:moveTo>
                    <a:pt x="0" y="228600"/>
                  </a:moveTo>
                  <a:lnTo>
                    <a:pt x="88391" y="228600"/>
                  </a:lnTo>
                  <a:lnTo>
                    <a:pt x="88391" y="0"/>
                  </a:lnTo>
                  <a:lnTo>
                    <a:pt x="0" y="0"/>
                  </a:lnTo>
                  <a:lnTo>
                    <a:pt x="0" y="228600"/>
                  </a:lnTo>
                  <a:close/>
                </a:path>
              </a:pathLst>
            </a:custGeom>
            <a:ln w="28956">
              <a:solidFill>
                <a:srgbClr val="000000"/>
              </a:solidFill>
            </a:ln>
          </p:spPr>
          <p:txBody>
            <a:bodyPr wrap="square" lIns="0" tIns="0" rIns="0" bIns="0" rtlCol="0"/>
            <a:lstStyle/>
            <a:p>
              <a:endParaRPr/>
            </a:p>
          </p:txBody>
        </p:sp>
        <p:sp>
          <p:nvSpPr>
            <p:cNvPr id="262" name="object 80">
              <a:extLst>
                <a:ext uri="{FF2B5EF4-FFF2-40B4-BE49-F238E27FC236}">
                  <a16:creationId xmlns:a16="http://schemas.microsoft.com/office/drawing/2014/main" id="{AA778DAC-1945-4CEE-8A72-87C5119CB42F}"/>
                </a:ext>
              </a:extLst>
            </p:cNvPr>
            <p:cNvSpPr/>
            <p:nvPr/>
          </p:nvSpPr>
          <p:spPr>
            <a:xfrm>
              <a:off x="4255770" y="4953762"/>
              <a:ext cx="88900" cy="228600"/>
            </a:xfrm>
            <a:custGeom>
              <a:avLst/>
              <a:gdLst/>
              <a:ahLst/>
              <a:cxnLst/>
              <a:rect l="l" t="t" r="r" b="b"/>
              <a:pathLst>
                <a:path w="88900" h="228600">
                  <a:moveTo>
                    <a:pt x="88391" y="0"/>
                  </a:moveTo>
                  <a:lnTo>
                    <a:pt x="0" y="0"/>
                  </a:lnTo>
                  <a:lnTo>
                    <a:pt x="0" y="228600"/>
                  </a:lnTo>
                  <a:lnTo>
                    <a:pt x="88391" y="228600"/>
                  </a:lnTo>
                  <a:lnTo>
                    <a:pt x="88391" y="0"/>
                  </a:lnTo>
                  <a:close/>
                </a:path>
              </a:pathLst>
            </a:custGeom>
            <a:solidFill>
              <a:srgbClr val="EBEBEB"/>
            </a:solidFill>
          </p:spPr>
          <p:txBody>
            <a:bodyPr wrap="square" lIns="0" tIns="0" rIns="0" bIns="0" rtlCol="0"/>
            <a:lstStyle/>
            <a:p>
              <a:endParaRPr/>
            </a:p>
          </p:txBody>
        </p:sp>
        <p:sp>
          <p:nvSpPr>
            <p:cNvPr id="263" name="object 81">
              <a:extLst>
                <a:ext uri="{FF2B5EF4-FFF2-40B4-BE49-F238E27FC236}">
                  <a16:creationId xmlns:a16="http://schemas.microsoft.com/office/drawing/2014/main" id="{0074B0D2-1638-4796-9A32-A4A29F0EFE4A}"/>
                </a:ext>
              </a:extLst>
            </p:cNvPr>
            <p:cNvSpPr/>
            <p:nvPr/>
          </p:nvSpPr>
          <p:spPr>
            <a:xfrm>
              <a:off x="4255770" y="4953762"/>
              <a:ext cx="88900" cy="228600"/>
            </a:xfrm>
            <a:custGeom>
              <a:avLst/>
              <a:gdLst/>
              <a:ahLst/>
              <a:cxnLst/>
              <a:rect l="l" t="t" r="r" b="b"/>
              <a:pathLst>
                <a:path w="88900" h="228600">
                  <a:moveTo>
                    <a:pt x="0" y="228600"/>
                  </a:moveTo>
                  <a:lnTo>
                    <a:pt x="88391" y="228600"/>
                  </a:lnTo>
                  <a:lnTo>
                    <a:pt x="88391" y="0"/>
                  </a:lnTo>
                  <a:lnTo>
                    <a:pt x="0" y="0"/>
                  </a:lnTo>
                  <a:lnTo>
                    <a:pt x="0" y="228600"/>
                  </a:lnTo>
                  <a:close/>
                </a:path>
              </a:pathLst>
            </a:custGeom>
            <a:ln w="28956">
              <a:solidFill>
                <a:srgbClr val="000000"/>
              </a:solidFill>
            </a:ln>
          </p:spPr>
          <p:txBody>
            <a:bodyPr wrap="square" lIns="0" tIns="0" rIns="0" bIns="0" rtlCol="0"/>
            <a:lstStyle/>
            <a:p>
              <a:endParaRPr/>
            </a:p>
          </p:txBody>
        </p:sp>
        <p:sp>
          <p:nvSpPr>
            <p:cNvPr id="264" name="object 82">
              <a:extLst>
                <a:ext uri="{FF2B5EF4-FFF2-40B4-BE49-F238E27FC236}">
                  <a16:creationId xmlns:a16="http://schemas.microsoft.com/office/drawing/2014/main" id="{6654E07D-63A1-41CC-9383-71A04420A294}"/>
                </a:ext>
              </a:extLst>
            </p:cNvPr>
            <p:cNvSpPr/>
            <p:nvPr/>
          </p:nvSpPr>
          <p:spPr>
            <a:xfrm>
              <a:off x="4255770" y="5182362"/>
              <a:ext cx="88900" cy="228600"/>
            </a:xfrm>
            <a:custGeom>
              <a:avLst/>
              <a:gdLst/>
              <a:ahLst/>
              <a:cxnLst/>
              <a:rect l="l" t="t" r="r" b="b"/>
              <a:pathLst>
                <a:path w="88900" h="228600">
                  <a:moveTo>
                    <a:pt x="88391" y="0"/>
                  </a:moveTo>
                  <a:lnTo>
                    <a:pt x="0" y="0"/>
                  </a:lnTo>
                  <a:lnTo>
                    <a:pt x="0" y="228600"/>
                  </a:lnTo>
                  <a:lnTo>
                    <a:pt x="88391" y="228600"/>
                  </a:lnTo>
                  <a:lnTo>
                    <a:pt x="88391" y="0"/>
                  </a:lnTo>
                  <a:close/>
                </a:path>
              </a:pathLst>
            </a:custGeom>
            <a:solidFill>
              <a:srgbClr val="EBEBEB"/>
            </a:solidFill>
          </p:spPr>
          <p:txBody>
            <a:bodyPr wrap="square" lIns="0" tIns="0" rIns="0" bIns="0" rtlCol="0"/>
            <a:lstStyle/>
            <a:p>
              <a:endParaRPr/>
            </a:p>
          </p:txBody>
        </p:sp>
        <p:sp>
          <p:nvSpPr>
            <p:cNvPr id="265" name="object 83">
              <a:extLst>
                <a:ext uri="{FF2B5EF4-FFF2-40B4-BE49-F238E27FC236}">
                  <a16:creationId xmlns:a16="http://schemas.microsoft.com/office/drawing/2014/main" id="{88EC879A-0A71-497A-AB26-1F9E413AE4E4}"/>
                </a:ext>
              </a:extLst>
            </p:cNvPr>
            <p:cNvSpPr/>
            <p:nvPr/>
          </p:nvSpPr>
          <p:spPr>
            <a:xfrm>
              <a:off x="4255770" y="5182362"/>
              <a:ext cx="88900" cy="228600"/>
            </a:xfrm>
            <a:custGeom>
              <a:avLst/>
              <a:gdLst/>
              <a:ahLst/>
              <a:cxnLst/>
              <a:rect l="l" t="t" r="r" b="b"/>
              <a:pathLst>
                <a:path w="88900" h="228600">
                  <a:moveTo>
                    <a:pt x="0" y="228600"/>
                  </a:moveTo>
                  <a:lnTo>
                    <a:pt x="88391" y="228600"/>
                  </a:lnTo>
                  <a:lnTo>
                    <a:pt x="88391" y="0"/>
                  </a:lnTo>
                  <a:lnTo>
                    <a:pt x="0" y="0"/>
                  </a:lnTo>
                  <a:lnTo>
                    <a:pt x="0" y="228600"/>
                  </a:lnTo>
                  <a:close/>
                </a:path>
              </a:pathLst>
            </a:custGeom>
            <a:ln w="28956">
              <a:solidFill>
                <a:srgbClr val="000000"/>
              </a:solidFill>
            </a:ln>
          </p:spPr>
          <p:txBody>
            <a:bodyPr wrap="square" lIns="0" tIns="0" rIns="0" bIns="0" rtlCol="0"/>
            <a:lstStyle/>
            <a:p>
              <a:endParaRPr/>
            </a:p>
          </p:txBody>
        </p:sp>
        <p:sp>
          <p:nvSpPr>
            <p:cNvPr id="266" name="object 84">
              <a:extLst>
                <a:ext uri="{FF2B5EF4-FFF2-40B4-BE49-F238E27FC236}">
                  <a16:creationId xmlns:a16="http://schemas.microsoft.com/office/drawing/2014/main" id="{3ADBA2B1-50BF-451B-82C5-E408B4B14F1A}"/>
                </a:ext>
              </a:extLst>
            </p:cNvPr>
            <p:cNvSpPr/>
            <p:nvPr/>
          </p:nvSpPr>
          <p:spPr>
            <a:xfrm>
              <a:off x="3277362" y="42679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267" name="object 85">
              <a:extLst>
                <a:ext uri="{FF2B5EF4-FFF2-40B4-BE49-F238E27FC236}">
                  <a16:creationId xmlns:a16="http://schemas.microsoft.com/office/drawing/2014/main" id="{CD9F58DF-41AC-413B-AA5D-D31BDBCC2469}"/>
                </a:ext>
              </a:extLst>
            </p:cNvPr>
            <p:cNvSpPr/>
            <p:nvPr/>
          </p:nvSpPr>
          <p:spPr>
            <a:xfrm>
              <a:off x="3277362" y="42679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268" name="object 86">
              <a:extLst>
                <a:ext uri="{FF2B5EF4-FFF2-40B4-BE49-F238E27FC236}">
                  <a16:creationId xmlns:a16="http://schemas.microsoft.com/office/drawing/2014/main" id="{A5CB7E3D-3782-42E5-BA9B-C430627667E8}"/>
                </a:ext>
              </a:extLst>
            </p:cNvPr>
            <p:cNvSpPr/>
            <p:nvPr/>
          </p:nvSpPr>
          <p:spPr>
            <a:xfrm>
              <a:off x="3277362" y="44965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006FC0"/>
            </a:solidFill>
          </p:spPr>
          <p:txBody>
            <a:bodyPr wrap="square" lIns="0" tIns="0" rIns="0" bIns="0" rtlCol="0"/>
            <a:lstStyle/>
            <a:p>
              <a:endParaRPr/>
            </a:p>
          </p:txBody>
        </p:sp>
        <p:sp>
          <p:nvSpPr>
            <p:cNvPr id="269" name="object 87">
              <a:extLst>
                <a:ext uri="{FF2B5EF4-FFF2-40B4-BE49-F238E27FC236}">
                  <a16:creationId xmlns:a16="http://schemas.microsoft.com/office/drawing/2014/main" id="{5A4F8A09-A567-475C-8E83-6E80783ECB2A}"/>
                </a:ext>
              </a:extLst>
            </p:cNvPr>
            <p:cNvSpPr/>
            <p:nvPr/>
          </p:nvSpPr>
          <p:spPr>
            <a:xfrm>
              <a:off x="3277362" y="44965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270" name="object 88">
              <a:extLst>
                <a:ext uri="{FF2B5EF4-FFF2-40B4-BE49-F238E27FC236}">
                  <a16:creationId xmlns:a16="http://schemas.microsoft.com/office/drawing/2014/main" id="{3744444E-212C-441A-A638-7A8F4CA9AE8A}"/>
                </a:ext>
              </a:extLst>
            </p:cNvPr>
            <p:cNvSpPr/>
            <p:nvPr/>
          </p:nvSpPr>
          <p:spPr>
            <a:xfrm>
              <a:off x="3277362" y="47251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271" name="object 89">
              <a:extLst>
                <a:ext uri="{FF2B5EF4-FFF2-40B4-BE49-F238E27FC236}">
                  <a16:creationId xmlns:a16="http://schemas.microsoft.com/office/drawing/2014/main" id="{FE26FDD9-EC1D-47A9-B251-9B12CC1872B0}"/>
                </a:ext>
              </a:extLst>
            </p:cNvPr>
            <p:cNvSpPr/>
            <p:nvPr/>
          </p:nvSpPr>
          <p:spPr>
            <a:xfrm>
              <a:off x="3277362" y="47251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272" name="object 90">
              <a:extLst>
                <a:ext uri="{FF2B5EF4-FFF2-40B4-BE49-F238E27FC236}">
                  <a16:creationId xmlns:a16="http://schemas.microsoft.com/office/drawing/2014/main" id="{1DBF7A86-69E0-4EE7-9563-A07FC9FAB08A}"/>
                </a:ext>
              </a:extLst>
            </p:cNvPr>
            <p:cNvSpPr/>
            <p:nvPr/>
          </p:nvSpPr>
          <p:spPr>
            <a:xfrm>
              <a:off x="3277362" y="49537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273" name="object 91">
              <a:extLst>
                <a:ext uri="{FF2B5EF4-FFF2-40B4-BE49-F238E27FC236}">
                  <a16:creationId xmlns:a16="http://schemas.microsoft.com/office/drawing/2014/main" id="{78B67183-950E-435D-9BC3-1B7209B81029}"/>
                </a:ext>
              </a:extLst>
            </p:cNvPr>
            <p:cNvSpPr/>
            <p:nvPr/>
          </p:nvSpPr>
          <p:spPr>
            <a:xfrm>
              <a:off x="3277362" y="49537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274" name="object 92">
              <a:extLst>
                <a:ext uri="{FF2B5EF4-FFF2-40B4-BE49-F238E27FC236}">
                  <a16:creationId xmlns:a16="http://schemas.microsoft.com/office/drawing/2014/main" id="{AF699468-24D9-412E-A95D-C959BC6BAF5D}"/>
                </a:ext>
              </a:extLst>
            </p:cNvPr>
            <p:cNvSpPr/>
            <p:nvPr/>
          </p:nvSpPr>
          <p:spPr>
            <a:xfrm>
              <a:off x="3277362" y="51823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275" name="object 93">
              <a:extLst>
                <a:ext uri="{FF2B5EF4-FFF2-40B4-BE49-F238E27FC236}">
                  <a16:creationId xmlns:a16="http://schemas.microsoft.com/office/drawing/2014/main" id="{BEDCD7EC-C1BF-4F2A-814C-B8E397EAF573}"/>
                </a:ext>
              </a:extLst>
            </p:cNvPr>
            <p:cNvSpPr/>
            <p:nvPr/>
          </p:nvSpPr>
          <p:spPr>
            <a:xfrm>
              <a:off x="3277362" y="51823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276" name="object 94">
              <a:extLst>
                <a:ext uri="{FF2B5EF4-FFF2-40B4-BE49-F238E27FC236}">
                  <a16:creationId xmlns:a16="http://schemas.microsoft.com/office/drawing/2014/main" id="{E2B6D9C7-4966-4010-961D-05A7FDE1A572}"/>
                </a:ext>
              </a:extLst>
            </p:cNvPr>
            <p:cNvSpPr/>
            <p:nvPr/>
          </p:nvSpPr>
          <p:spPr>
            <a:xfrm>
              <a:off x="5017770" y="4267962"/>
              <a:ext cx="443865" cy="228600"/>
            </a:xfrm>
            <a:custGeom>
              <a:avLst/>
              <a:gdLst/>
              <a:ahLst/>
              <a:cxnLst/>
              <a:rect l="l" t="t" r="r" b="b"/>
              <a:pathLst>
                <a:path w="443864" h="228600">
                  <a:moveTo>
                    <a:pt x="443484" y="0"/>
                  </a:moveTo>
                  <a:lnTo>
                    <a:pt x="0" y="0"/>
                  </a:lnTo>
                  <a:lnTo>
                    <a:pt x="0" y="228600"/>
                  </a:lnTo>
                  <a:lnTo>
                    <a:pt x="443484" y="228600"/>
                  </a:lnTo>
                  <a:lnTo>
                    <a:pt x="443484" y="0"/>
                  </a:lnTo>
                  <a:close/>
                </a:path>
              </a:pathLst>
            </a:custGeom>
            <a:solidFill>
              <a:srgbClr val="EBEBEB"/>
            </a:solidFill>
          </p:spPr>
          <p:txBody>
            <a:bodyPr wrap="square" lIns="0" tIns="0" rIns="0" bIns="0" rtlCol="0"/>
            <a:lstStyle/>
            <a:p>
              <a:endParaRPr/>
            </a:p>
          </p:txBody>
        </p:sp>
        <p:sp>
          <p:nvSpPr>
            <p:cNvPr id="277" name="object 95">
              <a:extLst>
                <a:ext uri="{FF2B5EF4-FFF2-40B4-BE49-F238E27FC236}">
                  <a16:creationId xmlns:a16="http://schemas.microsoft.com/office/drawing/2014/main" id="{41507A23-0EE9-49DD-8E66-9AF00C36F235}"/>
                </a:ext>
              </a:extLst>
            </p:cNvPr>
            <p:cNvSpPr/>
            <p:nvPr/>
          </p:nvSpPr>
          <p:spPr>
            <a:xfrm>
              <a:off x="5017770" y="4267962"/>
              <a:ext cx="443865" cy="228600"/>
            </a:xfrm>
            <a:custGeom>
              <a:avLst/>
              <a:gdLst/>
              <a:ahLst/>
              <a:cxnLst/>
              <a:rect l="l" t="t" r="r" b="b"/>
              <a:pathLst>
                <a:path w="443864" h="228600">
                  <a:moveTo>
                    <a:pt x="0" y="228600"/>
                  </a:moveTo>
                  <a:lnTo>
                    <a:pt x="443484" y="228600"/>
                  </a:lnTo>
                  <a:lnTo>
                    <a:pt x="443484" y="0"/>
                  </a:lnTo>
                  <a:lnTo>
                    <a:pt x="0" y="0"/>
                  </a:lnTo>
                  <a:lnTo>
                    <a:pt x="0" y="228600"/>
                  </a:lnTo>
                  <a:close/>
                </a:path>
              </a:pathLst>
            </a:custGeom>
            <a:ln w="28956">
              <a:solidFill>
                <a:srgbClr val="000000"/>
              </a:solidFill>
            </a:ln>
          </p:spPr>
          <p:txBody>
            <a:bodyPr wrap="square" lIns="0" tIns="0" rIns="0" bIns="0" rtlCol="0"/>
            <a:lstStyle/>
            <a:p>
              <a:endParaRPr/>
            </a:p>
          </p:txBody>
        </p:sp>
        <p:sp>
          <p:nvSpPr>
            <p:cNvPr id="278" name="object 96">
              <a:extLst>
                <a:ext uri="{FF2B5EF4-FFF2-40B4-BE49-F238E27FC236}">
                  <a16:creationId xmlns:a16="http://schemas.microsoft.com/office/drawing/2014/main" id="{7EEE4928-29A3-45A6-A1E0-C090CD816D21}"/>
                </a:ext>
              </a:extLst>
            </p:cNvPr>
            <p:cNvSpPr/>
            <p:nvPr/>
          </p:nvSpPr>
          <p:spPr>
            <a:xfrm>
              <a:off x="5017770" y="4496562"/>
              <a:ext cx="443865" cy="228600"/>
            </a:xfrm>
            <a:custGeom>
              <a:avLst/>
              <a:gdLst/>
              <a:ahLst/>
              <a:cxnLst/>
              <a:rect l="l" t="t" r="r" b="b"/>
              <a:pathLst>
                <a:path w="443864" h="228600">
                  <a:moveTo>
                    <a:pt x="443484" y="0"/>
                  </a:moveTo>
                  <a:lnTo>
                    <a:pt x="0" y="0"/>
                  </a:lnTo>
                  <a:lnTo>
                    <a:pt x="0" y="228600"/>
                  </a:lnTo>
                  <a:lnTo>
                    <a:pt x="443484" y="228600"/>
                  </a:lnTo>
                  <a:lnTo>
                    <a:pt x="443484" y="0"/>
                  </a:lnTo>
                  <a:close/>
                </a:path>
              </a:pathLst>
            </a:custGeom>
            <a:solidFill>
              <a:srgbClr val="006FC0"/>
            </a:solidFill>
          </p:spPr>
          <p:txBody>
            <a:bodyPr wrap="square" lIns="0" tIns="0" rIns="0" bIns="0" rtlCol="0"/>
            <a:lstStyle/>
            <a:p>
              <a:endParaRPr/>
            </a:p>
          </p:txBody>
        </p:sp>
        <p:sp>
          <p:nvSpPr>
            <p:cNvPr id="279" name="object 97">
              <a:extLst>
                <a:ext uri="{FF2B5EF4-FFF2-40B4-BE49-F238E27FC236}">
                  <a16:creationId xmlns:a16="http://schemas.microsoft.com/office/drawing/2014/main" id="{58B9593D-B093-40E3-89D1-C00ADA0A36C8}"/>
                </a:ext>
              </a:extLst>
            </p:cNvPr>
            <p:cNvSpPr/>
            <p:nvPr/>
          </p:nvSpPr>
          <p:spPr>
            <a:xfrm>
              <a:off x="5017770" y="4496562"/>
              <a:ext cx="443865" cy="228600"/>
            </a:xfrm>
            <a:custGeom>
              <a:avLst/>
              <a:gdLst/>
              <a:ahLst/>
              <a:cxnLst/>
              <a:rect l="l" t="t" r="r" b="b"/>
              <a:pathLst>
                <a:path w="443864" h="228600">
                  <a:moveTo>
                    <a:pt x="0" y="228600"/>
                  </a:moveTo>
                  <a:lnTo>
                    <a:pt x="443484" y="228600"/>
                  </a:lnTo>
                  <a:lnTo>
                    <a:pt x="443484" y="0"/>
                  </a:lnTo>
                  <a:lnTo>
                    <a:pt x="0" y="0"/>
                  </a:lnTo>
                  <a:lnTo>
                    <a:pt x="0" y="228600"/>
                  </a:lnTo>
                  <a:close/>
                </a:path>
              </a:pathLst>
            </a:custGeom>
            <a:ln w="28956">
              <a:solidFill>
                <a:srgbClr val="000000"/>
              </a:solidFill>
            </a:ln>
          </p:spPr>
          <p:txBody>
            <a:bodyPr wrap="square" lIns="0" tIns="0" rIns="0" bIns="0" rtlCol="0"/>
            <a:lstStyle/>
            <a:p>
              <a:endParaRPr/>
            </a:p>
          </p:txBody>
        </p:sp>
        <p:sp>
          <p:nvSpPr>
            <p:cNvPr id="280" name="object 98">
              <a:extLst>
                <a:ext uri="{FF2B5EF4-FFF2-40B4-BE49-F238E27FC236}">
                  <a16:creationId xmlns:a16="http://schemas.microsoft.com/office/drawing/2014/main" id="{D8DBCA39-3C2E-4663-96F1-3148117F1880}"/>
                </a:ext>
              </a:extLst>
            </p:cNvPr>
            <p:cNvSpPr/>
            <p:nvPr/>
          </p:nvSpPr>
          <p:spPr>
            <a:xfrm>
              <a:off x="5017770" y="4725162"/>
              <a:ext cx="443865" cy="228600"/>
            </a:xfrm>
            <a:custGeom>
              <a:avLst/>
              <a:gdLst/>
              <a:ahLst/>
              <a:cxnLst/>
              <a:rect l="l" t="t" r="r" b="b"/>
              <a:pathLst>
                <a:path w="443864" h="228600">
                  <a:moveTo>
                    <a:pt x="443484" y="0"/>
                  </a:moveTo>
                  <a:lnTo>
                    <a:pt x="0" y="0"/>
                  </a:lnTo>
                  <a:lnTo>
                    <a:pt x="0" y="228600"/>
                  </a:lnTo>
                  <a:lnTo>
                    <a:pt x="443484" y="228600"/>
                  </a:lnTo>
                  <a:lnTo>
                    <a:pt x="443484" y="0"/>
                  </a:lnTo>
                  <a:close/>
                </a:path>
              </a:pathLst>
            </a:custGeom>
            <a:solidFill>
              <a:srgbClr val="EBEBEB"/>
            </a:solidFill>
          </p:spPr>
          <p:txBody>
            <a:bodyPr wrap="square" lIns="0" tIns="0" rIns="0" bIns="0" rtlCol="0"/>
            <a:lstStyle/>
            <a:p>
              <a:endParaRPr/>
            </a:p>
          </p:txBody>
        </p:sp>
        <p:sp>
          <p:nvSpPr>
            <p:cNvPr id="281" name="object 99">
              <a:extLst>
                <a:ext uri="{FF2B5EF4-FFF2-40B4-BE49-F238E27FC236}">
                  <a16:creationId xmlns:a16="http://schemas.microsoft.com/office/drawing/2014/main" id="{E14AA3EB-1E14-4453-9B75-150DB9FF20A9}"/>
                </a:ext>
              </a:extLst>
            </p:cNvPr>
            <p:cNvSpPr/>
            <p:nvPr/>
          </p:nvSpPr>
          <p:spPr>
            <a:xfrm>
              <a:off x="5017770" y="4725162"/>
              <a:ext cx="443865" cy="228600"/>
            </a:xfrm>
            <a:custGeom>
              <a:avLst/>
              <a:gdLst/>
              <a:ahLst/>
              <a:cxnLst/>
              <a:rect l="l" t="t" r="r" b="b"/>
              <a:pathLst>
                <a:path w="443864" h="228600">
                  <a:moveTo>
                    <a:pt x="0" y="228600"/>
                  </a:moveTo>
                  <a:lnTo>
                    <a:pt x="443484" y="228600"/>
                  </a:lnTo>
                  <a:lnTo>
                    <a:pt x="443484" y="0"/>
                  </a:lnTo>
                  <a:lnTo>
                    <a:pt x="0" y="0"/>
                  </a:lnTo>
                  <a:lnTo>
                    <a:pt x="0" y="228600"/>
                  </a:lnTo>
                  <a:close/>
                </a:path>
              </a:pathLst>
            </a:custGeom>
            <a:ln w="28956">
              <a:solidFill>
                <a:srgbClr val="000000"/>
              </a:solidFill>
            </a:ln>
          </p:spPr>
          <p:txBody>
            <a:bodyPr wrap="square" lIns="0" tIns="0" rIns="0" bIns="0" rtlCol="0"/>
            <a:lstStyle/>
            <a:p>
              <a:endParaRPr/>
            </a:p>
          </p:txBody>
        </p:sp>
        <p:sp>
          <p:nvSpPr>
            <p:cNvPr id="282" name="object 100">
              <a:extLst>
                <a:ext uri="{FF2B5EF4-FFF2-40B4-BE49-F238E27FC236}">
                  <a16:creationId xmlns:a16="http://schemas.microsoft.com/office/drawing/2014/main" id="{054CA775-B117-4C6F-BEAB-27DD84BE8916}"/>
                </a:ext>
              </a:extLst>
            </p:cNvPr>
            <p:cNvSpPr/>
            <p:nvPr/>
          </p:nvSpPr>
          <p:spPr>
            <a:xfrm>
              <a:off x="5017770" y="4953762"/>
              <a:ext cx="443865" cy="228600"/>
            </a:xfrm>
            <a:custGeom>
              <a:avLst/>
              <a:gdLst/>
              <a:ahLst/>
              <a:cxnLst/>
              <a:rect l="l" t="t" r="r" b="b"/>
              <a:pathLst>
                <a:path w="443864" h="228600">
                  <a:moveTo>
                    <a:pt x="443484" y="0"/>
                  </a:moveTo>
                  <a:lnTo>
                    <a:pt x="0" y="0"/>
                  </a:lnTo>
                  <a:lnTo>
                    <a:pt x="0" y="228600"/>
                  </a:lnTo>
                  <a:lnTo>
                    <a:pt x="443484" y="228600"/>
                  </a:lnTo>
                  <a:lnTo>
                    <a:pt x="443484" y="0"/>
                  </a:lnTo>
                  <a:close/>
                </a:path>
              </a:pathLst>
            </a:custGeom>
            <a:solidFill>
              <a:srgbClr val="EBEBEB"/>
            </a:solidFill>
          </p:spPr>
          <p:txBody>
            <a:bodyPr wrap="square" lIns="0" tIns="0" rIns="0" bIns="0" rtlCol="0"/>
            <a:lstStyle/>
            <a:p>
              <a:endParaRPr/>
            </a:p>
          </p:txBody>
        </p:sp>
        <p:sp>
          <p:nvSpPr>
            <p:cNvPr id="283" name="object 101">
              <a:extLst>
                <a:ext uri="{FF2B5EF4-FFF2-40B4-BE49-F238E27FC236}">
                  <a16:creationId xmlns:a16="http://schemas.microsoft.com/office/drawing/2014/main" id="{9AE61151-DCB8-4301-8E67-9F969AB08AFB}"/>
                </a:ext>
              </a:extLst>
            </p:cNvPr>
            <p:cNvSpPr/>
            <p:nvPr/>
          </p:nvSpPr>
          <p:spPr>
            <a:xfrm>
              <a:off x="5017770" y="4953762"/>
              <a:ext cx="443865" cy="228600"/>
            </a:xfrm>
            <a:custGeom>
              <a:avLst/>
              <a:gdLst/>
              <a:ahLst/>
              <a:cxnLst/>
              <a:rect l="l" t="t" r="r" b="b"/>
              <a:pathLst>
                <a:path w="443864" h="228600">
                  <a:moveTo>
                    <a:pt x="0" y="228600"/>
                  </a:moveTo>
                  <a:lnTo>
                    <a:pt x="443484" y="228600"/>
                  </a:lnTo>
                  <a:lnTo>
                    <a:pt x="443484" y="0"/>
                  </a:lnTo>
                  <a:lnTo>
                    <a:pt x="0" y="0"/>
                  </a:lnTo>
                  <a:lnTo>
                    <a:pt x="0" y="228600"/>
                  </a:lnTo>
                  <a:close/>
                </a:path>
              </a:pathLst>
            </a:custGeom>
            <a:ln w="28956">
              <a:solidFill>
                <a:srgbClr val="000000"/>
              </a:solidFill>
            </a:ln>
          </p:spPr>
          <p:txBody>
            <a:bodyPr wrap="square" lIns="0" tIns="0" rIns="0" bIns="0" rtlCol="0"/>
            <a:lstStyle/>
            <a:p>
              <a:endParaRPr/>
            </a:p>
          </p:txBody>
        </p:sp>
        <p:sp>
          <p:nvSpPr>
            <p:cNvPr id="284" name="object 102">
              <a:extLst>
                <a:ext uri="{FF2B5EF4-FFF2-40B4-BE49-F238E27FC236}">
                  <a16:creationId xmlns:a16="http://schemas.microsoft.com/office/drawing/2014/main" id="{2043DE99-FF2D-4011-BAD0-171AD0A13545}"/>
                </a:ext>
              </a:extLst>
            </p:cNvPr>
            <p:cNvSpPr/>
            <p:nvPr/>
          </p:nvSpPr>
          <p:spPr>
            <a:xfrm>
              <a:off x="5017770" y="5182362"/>
              <a:ext cx="443865" cy="228600"/>
            </a:xfrm>
            <a:custGeom>
              <a:avLst/>
              <a:gdLst/>
              <a:ahLst/>
              <a:cxnLst/>
              <a:rect l="l" t="t" r="r" b="b"/>
              <a:pathLst>
                <a:path w="443864" h="228600">
                  <a:moveTo>
                    <a:pt x="443484" y="0"/>
                  </a:moveTo>
                  <a:lnTo>
                    <a:pt x="0" y="0"/>
                  </a:lnTo>
                  <a:lnTo>
                    <a:pt x="0" y="228600"/>
                  </a:lnTo>
                  <a:lnTo>
                    <a:pt x="443484" y="228600"/>
                  </a:lnTo>
                  <a:lnTo>
                    <a:pt x="443484" y="0"/>
                  </a:lnTo>
                  <a:close/>
                </a:path>
              </a:pathLst>
            </a:custGeom>
            <a:solidFill>
              <a:srgbClr val="EBEBEB"/>
            </a:solidFill>
          </p:spPr>
          <p:txBody>
            <a:bodyPr wrap="square" lIns="0" tIns="0" rIns="0" bIns="0" rtlCol="0"/>
            <a:lstStyle/>
            <a:p>
              <a:endParaRPr/>
            </a:p>
          </p:txBody>
        </p:sp>
        <p:sp>
          <p:nvSpPr>
            <p:cNvPr id="285" name="object 103">
              <a:extLst>
                <a:ext uri="{FF2B5EF4-FFF2-40B4-BE49-F238E27FC236}">
                  <a16:creationId xmlns:a16="http://schemas.microsoft.com/office/drawing/2014/main" id="{2313C254-1331-447C-8285-3C3629A3B36A}"/>
                </a:ext>
              </a:extLst>
            </p:cNvPr>
            <p:cNvSpPr/>
            <p:nvPr/>
          </p:nvSpPr>
          <p:spPr>
            <a:xfrm>
              <a:off x="5017770" y="5182362"/>
              <a:ext cx="443865" cy="228600"/>
            </a:xfrm>
            <a:custGeom>
              <a:avLst/>
              <a:gdLst/>
              <a:ahLst/>
              <a:cxnLst/>
              <a:rect l="l" t="t" r="r" b="b"/>
              <a:pathLst>
                <a:path w="443864" h="228600">
                  <a:moveTo>
                    <a:pt x="0" y="228600"/>
                  </a:moveTo>
                  <a:lnTo>
                    <a:pt x="443484" y="228600"/>
                  </a:lnTo>
                  <a:lnTo>
                    <a:pt x="443484" y="0"/>
                  </a:lnTo>
                  <a:lnTo>
                    <a:pt x="0" y="0"/>
                  </a:lnTo>
                  <a:lnTo>
                    <a:pt x="0" y="228600"/>
                  </a:lnTo>
                  <a:close/>
                </a:path>
              </a:pathLst>
            </a:custGeom>
            <a:ln w="28956">
              <a:solidFill>
                <a:srgbClr val="000000"/>
              </a:solidFill>
            </a:ln>
          </p:spPr>
          <p:txBody>
            <a:bodyPr wrap="square" lIns="0" tIns="0" rIns="0" bIns="0" rtlCol="0"/>
            <a:lstStyle/>
            <a:p>
              <a:endParaRPr/>
            </a:p>
          </p:txBody>
        </p:sp>
        <p:sp>
          <p:nvSpPr>
            <p:cNvPr id="286" name="object 104">
              <a:extLst>
                <a:ext uri="{FF2B5EF4-FFF2-40B4-BE49-F238E27FC236}">
                  <a16:creationId xmlns:a16="http://schemas.microsoft.com/office/drawing/2014/main" id="{6816110B-6422-4174-8A96-628740E35530}"/>
                </a:ext>
              </a:extLst>
            </p:cNvPr>
            <p:cNvSpPr/>
            <p:nvPr/>
          </p:nvSpPr>
          <p:spPr>
            <a:xfrm>
              <a:off x="5461254" y="4267962"/>
              <a:ext cx="90170" cy="228600"/>
            </a:xfrm>
            <a:custGeom>
              <a:avLst/>
              <a:gdLst/>
              <a:ahLst/>
              <a:cxnLst/>
              <a:rect l="l" t="t" r="r" b="b"/>
              <a:pathLst>
                <a:path w="90170" h="228600">
                  <a:moveTo>
                    <a:pt x="89915" y="0"/>
                  </a:moveTo>
                  <a:lnTo>
                    <a:pt x="0" y="0"/>
                  </a:lnTo>
                  <a:lnTo>
                    <a:pt x="0" y="228600"/>
                  </a:lnTo>
                  <a:lnTo>
                    <a:pt x="89915" y="228600"/>
                  </a:lnTo>
                  <a:lnTo>
                    <a:pt x="89915" y="0"/>
                  </a:lnTo>
                  <a:close/>
                </a:path>
              </a:pathLst>
            </a:custGeom>
            <a:solidFill>
              <a:srgbClr val="EBEBEB"/>
            </a:solidFill>
          </p:spPr>
          <p:txBody>
            <a:bodyPr wrap="square" lIns="0" tIns="0" rIns="0" bIns="0" rtlCol="0"/>
            <a:lstStyle/>
            <a:p>
              <a:endParaRPr/>
            </a:p>
          </p:txBody>
        </p:sp>
        <p:sp>
          <p:nvSpPr>
            <p:cNvPr id="287" name="object 105">
              <a:extLst>
                <a:ext uri="{FF2B5EF4-FFF2-40B4-BE49-F238E27FC236}">
                  <a16:creationId xmlns:a16="http://schemas.microsoft.com/office/drawing/2014/main" id="{BD059EA0-4F5B-4B97-8336-4018554B2772}"/>
                </a:ext>
              </a:extLst>
            </p:cNvPr>
            <p:cNvSpPr/>
            <p:nvPr/>
          </p:nvSpPr>
          <p:spPr>
            <a:xfrm>
              <a:off x="5461254" y="4267962"/>
              <a:ext cx="90170" cy="228600"/>
            </a:xfrm>
            <a:custGeom>
              <a:avLst/>
              <a:gdLst/>
              <a:ahLst/>
              <a:cxnLst/>
              <a:rect l="l" t="t" r="r" b="b"/>
              <a:pathLst>
                <a:path w="90170" h="228600">
                  <a:moveTo>
                    <a:pt x="0" y="228600"/>
                  </a:moveTo>
                  <a:lnTo>
                    <a:pt x="89915" y="228600"/>
                  </a:lnTo>
                  <a:lnTo>
                    <a:pt x="89915" y="0"/>
                  </a:lnTo>
                  <a:lnTo>
                    <a:pt x="0" y="0"/>
                  </a:lnTo>
                  <a:lnTo>
                    <a:pt x="0" y="228600"/>
                  </a:lnTo>
                  <a:close/>
                </a:path>
              </a:pathLst>
            </a:custGeom>
            <a:ln w="28956">
              <a:solidFill>
                <a:srgbClr val="000000"/>
              </a:solidFill>
            </a:ln>
          </p:spPr>
          <p:txBody>
            <a:bodyPr wrap="square" lIns="0" tIns="0" rIns="0" bIns="0" rtlCol="0"/>
            <a:lstStyle/>
            <a:p>
              <a:endParaRPr/>
            </a:p>
          </p:txBody>
        </p:sp>
        <p:sp>
          <p:nvSpPr>
            <p:cNvPr id="288" name="object 106">
              <a:extLst>
                <a:ext uri="{FF2B5EF4-FFF2-40B4-BE49-F238E27FC236}">
                  <a16:creationId xmlns:a16="http://schemas.microsoft.com/office/drawing/2014/main" id="{D2C824B0-9CA1-4530-B2A8-185B76665E69}"/>
                </a:ext>
              </a:extLst>
            </p:cNvPr>
            <p:cNvSpPr/>
            <p:nvPr/>
          </p:nvSpPr>
          <p:spPr>
            <a:xfrm>
              <a:off x="5461254" y="4496562"/>
              <a:ext cx="90170" cy="228600"/>
            </a:xfrm>
            <a:custGeom>
              <a:avLst/>
              <a:gdLst/>
              <a:ahLst/>
              <a:cxnLst/>
              <a:rect l="l" t="t" r="r" b="b"/>
              <a:pathLst>
                <a:path w="90170" h="228600">
                  <a:moveTo>
                    <a:pt x="89915" y="0"/>
                  </a:moveTo>
                  <a:lnTo>
                    <a:pt x="0" y="0"/>
                  </a:lnTo>
                  <a:lnTo>
                    <a:pt x="0" y="228600"/>
                  </a:lnTo>
                  <a:lnTo>
                    <a:pt x="89915" y="228600"/>
                  </a:lnTo>
                  <a:lnTo>
                    <a:pt x="89915" y="0"/>
                  </a:lnTo>
                  <a:close/>
                </a:path>
              </a:pathLst>
            </a:custGeom>
            <a:solidFill>
              <a:srgbClr val="006FC0"/>
            </a:solidFill>
          </p:spPr>
          <p:txBody>
            <a:bodyPr wrap="square" lIns="0" tIns="0" rIns="0" bIns="0" rtlCol="0"/>
            <a:lstStyle/>
            <a:p>
              <a:endParaRPr/>
            </a:p>
          </p:txBody>
        </p:sp>
        <p:sp>
          <p:nvSpPr>
            <p:cNvPr id="289" name="object 107">
              <a:extLst>
                <a:ext uri="{FF2B5EF4-FFF2-40B4-BE49-F238E27FC236}">
                  <a16:creationId xmlns:a16="http://schemas.microsoft.com/office/drawing/2014/main" id="{2DA3C253-FC5D-4D39-B091-82EFECC66239}"/>
                </a:ext>
              </a:extLst>
            </p:cNvPr>
            <p:cNvSpPr/>
            <p:nvPr/>
          </p:nvSpPr>
          <p:spPr>
            <a:xfrm>
              <a:off x="5461254" y="4496562"/>
              <a:ext cx="90170" cy="228600"/>
            </a:xfrm>
            <a:custGeom>
              <a:avLst/>
              <a:gdLst/>
              <a:ahLst/>
              <a:cxnLst/>
              <a:rect l="l" t="t" r="r" b="b"/>
              <a:pathLst>
                <a:path w="90170" h="228600">
                  <a:moveTo>
                    <a:pt x="0" y="228600"/>
                  </a:moveTo>
                  <a:lnTo>
                    <a:pt x="89915" y="228600"/>
                  </a:lnTo>
                  <a:lnTo>
                    <a:pt x="89915" y="0"/>
                  </a:lnTo>
                  <a:lnTo>
                    <a:pt x="0" y="0"/>
                  </a:lnTo>
                  <a:lnTo>
                    <a:pt x="0" y="228600"/>
                  </a:lnTo>
                  <a:close/>
                </a:path>
              </a:pathLst>
            </a:custGeom>
            <a:ln w="28956">
              <a:solidFill>
                <a:srgbClr val="000000"/>
              </a:solidFill>
            </a:ln>
          </p:spPr>
          <p:txBody>
            <a:bodyPr wrap="square" lIns="0" tIns="0" rIns="0" bIns="0" rtlCol="0"/>
            <a:lstStyle/>
            <a:p>
              <a:endParaRPr/>
            </a:p>
          </p:txBody>
        </p:sp>
        <p:sp>
          <p:nvSpPr>
            <p:cNvPr id="290" name="object 108">
              <a:extLst>
                <a:ext uri="{FF2B5EF4-FFF2-40B4-BE49-F238E27FC236}">
                  <a16:creationId xmlns:a16="http://schemas.microsoft.com/office/drawing/2014/main" id="{2EB1EEB0-8522-4327-937D-1A7585046D81}"/>
                </a:ext>
              </a:extLst>
            </p:cNvPr>
            <p:cNvSpPr/>
            <p:nvPr/>
          </p:nvSpPr>
          <p:spPr>
            <a:xfrm>
              <a:off x="5461254" y="4725162"/>
              <a:ext cx="90170" cy="228600"/>
            </a:xfrm>
            <a:custGeom>
              <a:avLst/>
              <a:gdLst/>
              <a:ahLst/>
              <a:cxnLst/>
              <a:rect l="l" t="t" r="r" b="b"/>
              <a:pathLst>
                <a:path w="90170" h="228600">
                  <a:moveTo>
                    <a:pt x="89915" y="0"/>
                  </a:moveTo>
                  <a:lnTo>
                    <a:pt x="0" y="0"/>
                  </a:lnTo>
                  <a:lnTo>
                    <a:pt x="0" y="228600"/>
                  </a:lnTo>
                  <a:lnTo>
                    <a:pt x="89915" y="228600"/>
                  </a:lnTo>
                  <a:lnTo>
                    <a:pt x="89915" y="0"/>
                  </a:lnTo>
                  <a:close/>
                </a:path>
              </a:pathLst>
            </a:custGeom>
            <a:solidFill>
              <a:srgbClr val="EBEBEB"/>
            </a:solidFill>
          </p:spPr>
          <p:txBody>
            <a:bodyPr wrap="square" lIns="0" tIns="0" rIns="0" bIns="0" rtlCol="0"/>
            <a:lstStyle/>
            <a:p>
              <a:endParaRPr/>
            </a:p>
          </p:txBody>
        </p:sp>
        <p:sp>
          <p:nvSpPr>
            <p:cNvPr id="291" name="object 109">
              <a:extLst>
                <a:ext uri="{FF2B5EF4-FFF2-40B4-BE49-F238E27FC236}">
                  <a16:creationId xmlns:a16="http://schemas.microsoft.com/office/drawing/2014/main" id="{3DC9F20E-FEEA-4590-8348-810C3445453D}"/>
                </a:ext>
              </a:extLst>
            </p:cNvPr>
            <p:cNvSpPr/>
            <p:nvPr/>
          </p:nvSpPr>
          <p:spPr>
            <a:xfrm>
              <a:off x="5461254" y="4725162"/>
              <a:ext cx="90170" cy="228600"/>
            </a:xfrm>
            <a:custGeom>
              <a:avLst/>
              <a:gdLst/>
              <a:ahLst/>
              <a:cxnLst/>
              <a:rect l="l" t="t" r="r" b="b"/>
              <a:pathLst>
                <a:path w="90170" h="228600">
                  <a:moveTo>
                    <a:pt x="0" y="228600"/>
                  </a:moveTo>
                  <a:lnTo>
                    <a:pt x="89915" y="228600"/>
                  </a:lnTo>
                  <a:lnTo>
                    <a:pt x="89915" y="0"/>
                  </a:lnTo>
                  <a:lnTo>
                    <a:pt x="0" y="0"/>
                  </a:lnTo>
                  <a:lnTo>
                    <a:pt x="0" y="228600"/>
                  </a:lnTo>
                  <a:close/>
                </a:path>
              </a:pathLst>
            </a:custGeom>
            <a:ln w="28956">
              <a:solidFill>
                <a:srgbClr val="000000"/>
              </a:solidFill>
            </a:ln>
          </p:spPr>
          <p:txBody>
            <a:bodyPr wrap="square" lIns="0" tIns="0" rIns="0" bIns="0" rtlCol="0"/>
            <a:lstStyle/>
            <a:p>
              <a:endParaRPr/>
            </a:p>
          </p:txBody>
        </p:sp>
        <p:sp>
          <p:nvSpPr>
            <p:cNvPr id="292" name="object 110">
              <a:extLst>
                <a:ext uri="{FF2B5EF4-FFF2-40B4-BE49-F238E27FC236}">
                  <a16:creationId xmlns:a16="http://schemas.microsoft.com/office/drawing/2014/main" id="{DE381776-8757-4C28-B250-B902B73BC58A}"/>
                </a:ext>
              </a:extLst>
            </p:cNvPr>
            <p:cNvSpPr/>
            <p:nvPr/>
          </p:nvSpPr>
          <p:spPr>
            <a:xfrm>
              <a:off x="5461254" y="4953762"/>
              <a:ext cx="90170" cy="228600"/>
            </a:xfrm>
            <a:custGeom>
              <a:avLst/>
              <a:gdLst/>
              <a:ahLst/>
              <a:cxnLst/>
              <a:rect l="l" t="t" r="r" b="b"/>
              <a:pathLst>
                <a:path w="90170" h="228600">
                  <a:moveTo>
                    <a:pt x="89915" y="0"/>
                  </a:moveTo>
                  <a:lnTo>
                    <a:pt x="0" y="0"/>
                  </a:lnTo>
                  <a:lnTo>
                    <a:pt x="0" y="228600"/>
                  </a:lnTo>
                  <a:lnTo>
                    <a:pt x="89915" y="228600"/>
                  </a:lnTo>
                  <a:lnTo>
                    <a:pt x="89915" y="0"/>
                  </a:lnTo>
                  <a:close/>
                </a:path>
              </a:pathLst>
            </a:custGeom>
            <a:solidFill>
              <a:srgbClr val="EBEBEB"/>
            </a:solidFill>
          </p:spPr>
          <p:txBody>
            <a:bodyPr wrap="square" lIns="0" tIns="0" rIns="0" bIns="0" rtlCol="0"/>
            <a:lstStyle/>
            <a:p>
              <a:endParaRPr/>
            </a:p>
          </p:txBody>
        </p:sp>
        <p:sp>
          <p:nvSpPr>
            <p:cNvPr id="293" name="object 111">
              <a:extLst>
                <a:ext uri="{FF2B5EF4-FFF2-40B4-BE49-F238E27FC236}">
                  <a16:creationId xmlns:a16="http://schemas.microsoft.com/office/drawing/2014/main" id="{7659A8FA-2DB0-435F-994F-C3E0A7F312F4}"/>
                </a:ext>
              </a:extLst>
            </p:cNvPr>
            <p:cNvSpPr/>
            <p:nvPr/>
          </p:nvSpPr>
          <p:spPr>
            <a:xfrm>
              <a:off x="5461254" y="4953762"/>
              <a:ext cx="90170" cy="228600"/>
            </a:xfrm>
            <a:custGeom>
              <a:avLst/>
              <a:gdLst/>
              <a:ahLst/>
              <a:cxnLst/>
              <a:rect l="l" t="t" r="r" b="b"/>
              <a:pathLst>
                <a:path w="90170" h="228600">
                  <a:moveTo>
                    <a:pt x="0" y="228600"/>
                  </a:moveTo>
                  <a:lnTo>
                    <a:pt x="89915" y="228600"/>
                  </a:lnTo>
                  <a:lnTo>
                    <a:pt x="89915" y="0"/>
                  </a:lnTo>
                  <a:lnTo>
                    <a:pt x="0" y="0"/>
                  </a:lnTo>
                  <a:lnTo>
                    <a:pt x="0" y="228600"/>
                  </a:lnTo>
                  <a:close/>
                </a:path>
              </a:pathLst>
            </a:custGeom>
            <a:ln w="28956">
              <a:solidFill>
                <a:srgbClr val="000000"/>
              </a:solidFill>
            </a:ln>
          </p:spPr>
          <p:txBody>
            <a:bodyPr wrap="square" lIns="0" tIns="0" rIns="0" bIns="0" rtlCol="0"/>
            <a:lstStyle/>
            <a:p>
              <a:endParaRPr/>
            </a:p>
          </p:txBody>
        </p:sp>
        <p:sp>
          <p:nvSpPr>
            <p:cNvPr id="294" name="object 112">
              <a:extLst>
                <a:ext uri="{FF2B5EF4-FFF2-40B4-BE49-F238E27FC236}">
                  <a16:creationId xmlns:a16="http://schemas.microsoft.com/office/drawing/2014/main" id="{4FC03E2A-675F-49E3-B1CF-BCD5236EAE3D}"/>
                </a:ext>
              </a:extLst>
            </p:cNvPr>
            <p:cNvSpPr/>
            <p:nvPr/>
          </p:nvSpPr>
          <p:spPr>
            <a:xfrm>
              <a:off x="5461254" y="5182362"/>
              <a:ext cx="90170" cy="228600"/>
            </a:xfrm>
            <a:custGeom>
              <a:avLst/>
              <a:gdLst/>
              <a:ahLst/>
              <a:cxnLst/>
              <a:rect l="l" t="t" r="r" b="b"/>
              <a:pathLst>
                <a:path w="90170" h="228600">
                  <a:moveTo>
                    <a:pt x="89915" y="0"/>
                  </a:moveTo>
                  <a:lnTo>
                    <a:pt x="0" y="0"/>
                  </a:lnTo>
                  <a:lnTo>
                    <a:pt x="0" y="228600"/>
                  </a:lnTo>
                  <a:lnTo>
                    <a:pt x="89915" y="228600"/>
                  </a:lnTo>
                  <a:lnTo>
                    <a:pt x="89915" y="0"/>
                  </a:lnTo>
                  <a:close/>
                </a:path>
              </a:pathLst>
            </a:custGeom>
            <a:solidFill>
              <a:srgbClr val="EBEBEB"/>
            </a:solidFill>
          </p:spPr>
          <p:txBody>
            <a:bodyPr wrap="square" lIns="0" tIns="0" rIns="0" bIns="0" rtlCol="0"/>
            <a:lstStyle/>
            <a:p>
              <a:endParaRPr/>
            </a:p>
          </p:txBody>
        </p:sp>
        <p:sp>
          <p:nvSpPr>
            <p:cNvPr id="295" name="object 113">
              <a:extLst>
                <a:ext uri="{FF2B5EF4-FFF2-40B4-BE49-F238E27FC236}">
                  <a16:creationId xmlns:a16="http://schemas.microsoft.com/office/drawing/2014/main" id="{D48C746B-104B-41C5-801B-D06ED706B4C1}"/>
                </a:ext>
              </a:extLst>
            </p:cNvPr>
            <p:cNvSpPr/>
            <p:nvPr/>
          </p:nvSpPr>
          <p:spPr>
            <a:xfrm>
              <a:off x="5461254" y="5182362"/>
              <a:ext cx="90170" cy="228600"/>
            </a:xfrm>
            <a:custGeom>
              <a:avLst/>
              <a:gdLst/>
              <a:ahLst/>
              <a:cxnLst/>
              <a:rect l="l" t="t" r="r" b="b"/>
              <a:pathLst>
                <a:path w="90170" h="228600">
                  <a:moveTo>
                    <a:pt x="0" y="228600"/>
                  </a:moveTo>
                  <a:lnTo>
                    <a:pt x="89915" y="228600"/>
                  </a:lnTo>
                  <a:lnTo>
                    <a:pt x="89915" y="0"/>
                  </a:lnTo>
                  <a:lnTo>
                    <a:pt x="0" y="0"/>
                  </a:lnTo>
                  <a:lnTo>
                    <a:pt x="0" y="228600"/>
                  </a:lnTo>
                  <a:close/>
                </a:path>
              </a:pathLst>
            </a:custGeom>
            <a:ln w="28956">
              <a:solidFill>
                <a:srgbClr val="000000"/>
              </a:solidFill>
            </a:ln>
          </p:spPr>
          <p:txBody>
            <a:bodyPr wrap="square" lIns="0" tIns="0" rIns="0" bIns="0" rtlCol="0"/>
            <a:lstStyle/>
            <a:p>
              <a:endParaRPr/>
            </a:p>
          </p:txBody>
        </p:sp>
        <p:sp>
          <p:nvSpPr>
            <p:cNvPr id="296" name="object 114">
              <a:extLst>
                <a:ext uri="{FF2B5EF4-FFF2-40B4-BE49-F238E27FC236}">
                  <a16:creationId xmlns:a16="http://schemas.microsoft.com/office/drawing/2014/main" id="{6D872B3C-119F-49F2-A387-2833D2E229E4}"/>
                </a:ext>
              </a:extLst>
            </p:cNvPr>
            <p:cNvSpPr/>
            <p:nvPr/>
          </p:nvSpPr>
          <p:spPr>
            <a:xfrm>
              <a:off x="5551170" y="4267962"/>
              <a:ext cx="88900" cy="228600"/>
            </a:xfrm>
            <a:custGeom>
              <a:avLst/>
              <a:gdLst/>
              <a:ahLst/>
              <a:cxnLst/>
              <a:rect l="l" t="t" r="r" b="b"/>
              <a:pathLst>
                <a:path w="88900" h="228600">
                  <a:moveTo>
                    <a:pt x="88391" y="0"/>
                  </a:moveTo>
                  <a:lnTo>
                    <a:pt x="0" y="0"/>
                  </a:lnTo>
                  <a:lnTo>
                    <a:pt x="0" y="228600"/>
                  </a:lnTo>
                  <a:lnTo>
                    <a:pt x="88391" y="228600"/>
                  </a:lnTo>
                  <a:lnTo>
                    <a:pt x="88391" y="0"/>
                  </a:lnTo>
                  <a:close/>
                </a:path>
              </a:pathLst>
            </a:custGeom>
            <a:solidFill>
              <a:srgbClr val="EBEBEB"/>
            </a:solidFill>
          </p:spPr>
          <p:txBody>
            <a:bodyPr wrap="square" lIns="0" tIns="0" rIns="0" bIns="0" rtlCol="0"/>
            <a:lstStyle/>
            <a:p>
              <a:endParaRPr/>
            </a:p>
          </p:txBody>
        </p:sp>
        <p:sp>
          <p:nvSpPr>
            <p:cNvPr id="297" name="object 115">
              <a:extLst>
                <a:ext uri="{FF2B5EF4-FFF2-40B4-BE49-F238E27FC236}">
                  <a16:creationId xmlns:a16="http://schemas.microsoft.com/office/drawing/2014/main" id="{A44462DA-16E7-48B6-9425-2BAD34E9D327}"/>
                </a:ext>
              </a:extLst>
            </p:cNvPr>
            <p:cNvSpPr/>
            <p:nvPr/>
          </p:nvSpPr>
          <p:spPr>
            <a:xfrm>
              <a:off x="5551170" y="4267962"/>
              <a:ext cx="88900" cy="228600"/>
            </a:xfrm>
            <a:custGeom>
              <a:avLst/>
              <a:gdLst/>
              <a:ahLst/>
              <a:cxnLst/>
              <a:rect l="l" t="t" r="r" b="b"/>
              <a:pathLst>
                <a:path w="88900" h="228600">
                  <a:moveTo>
                    <a:pt x="0" y="228600"/>
                  </a:moveTo>
                  <a:lnTo>
                    <a:pt x="88391" y="228600"/>
                  </a:lnTo>
                  <a:lnTo>
                    <a:pt x="88391" y="0"/>
                  </a:lnTo>
                  <a:lnTo>
                    <a:pt x="0" y="0"/>
                  </a:lnTo>
                  <a:lnTo>
                    <a:pt x="0" y="228600"/>
                  </a:lnTo>
                  <a:close/>
                </a:path>
              </a:pathLst>
            </a:custGeom>
            <a:ln w="28956">
              <a:solidFill>
                <a:srgbClr val="000000"/>
              </a:solidFill>
            </a:ln>
          </p:spPr>
          <p:txBody>
            <a:bodyPr wrap="square" lIns="0" tIns="0" rIns="0" bIns="0" rtlCol="0"/>
            <a:lstStyle/>
            <a:p>
              <a:endParaRPr/>
            </a:p>
          </p:txBody>
        </p:sp>
        <p:sp>
          <p:nvSpPr>
            <p:cNvPr id="298" name="object 116">
              <a:extLst>
                <a:ext uri="{FF2B5EF4-FFF2-40B4-BE49-F238E27FC236}">
                  <a16:creationId xmlns:a16="http://schemas.microsoft.com/office/drawing/2014/main" id="{0C32A7FC-5667-4D07-89F3-9E38C71F4C4F}"/>
                </a:ext>
              </a:extLst>
            </p:cNvPr>
            <p:cNvSpPr/>
            <p:nvPr/>
          </p:nvSpPr>
          <p:spPr>
            <a:xfrm>
              <a:off x="5551170" y="4496562"/>
              <a:ext cx="88900" cy="228600"/>
            </a:xfrm>
            <a:custGeom>
              <a:avLst/>
              <a:gdLst/>
              <a:ahLst/>
              <a:cxnLst/>
              <a:rect l="l" t="t" r="r" b="b"/>
              <a:pathLst>
                <a:path w="88900" h="228600">
                  <a:moveTo>
                    <a:pt x="88391" y="0"/>
                  </a:moveTo>
                  <a:lnTo>
                    <a:pt x="0" y="0"/>
                  </a:lnTo>
                  <a:lnTo>
                    <a:pt x="0" y="228600"/>
                  </a:lnTo>
                  <a:lnTo>
                    <a:pt x="88391" y="228600"/>
                  </a:lnTo>
                  <a:lnTo>
                    <a:pt x="88391" y="0"/>
                  </a:lnTo>
                  <a:close/>
                </a:path>
              </a:pathLst>
            </a:custGeom>
            <a:solidFill>
              <a:srgbClr val="006FC0"/>
            </a:solidFill>
          </p:spPr>
          <p:txBody>
            <a:bodyPr wrap="square" lIns="0" tIns="0" rIns="0" bIns="0" rtlCol="0"/>
            <a:lstStyle/>
            <a:p>
              <a:endParaRPr/>
            </a:p>
          </p:txBody>
        </p:sp>
        <p:sp>
          <p:nvSpPr>
            <p:cNvPr id="299" name="object 117">
              <a:extLst>
                <a:ext uri="{FF2B5EF4-FFF2-40B4-BE49-F238E27FC236}">
                  <a16:creationId xmlns:a16="http://schemas.microsoft.com/office/drawing/2014/main" id="{1A20F41F-7CFF-4BF2-A298-D0702A073BF5}"/>
                </a:ext>
              </a:extLst>
            </p:cNvPr>
            <p:cNvSpPr/>
            <p:nvPr/>
          </p:nvSpPr>
          <p:spPr>
            <a:xfrm>
              <a:off x="5551170" y="4496562"/>
              <a:ext cx="88900" cy="228600"/>
            </a:xfrm>
            <a:custGeom>
              <a:avLst/>
              <a:gdLst/>
              <a:ahLst/>
              <a:cxnLst/>
              <a:rect l="l" t="t" r="r" b="b"/>
              <a:pathLst>
                <a:path w="88900" h="228600">
                  <a:moveTo>
                    <a:pt x="0" y="228600"/>
                  </a:moveTo>
                  <a:lnTo>
                    <a:pt x="88391" y="228600"/>
                  </a:lnTo>
                  <a:lnTo>
                    <a:pt x="88391" y="0"/>
                  </a:lnTo>
                  <a:lnTo>
                    <a:pt x="0" y="0"/>
                  </a:lnTo>
                  <a:lnTo>
                    <a:pt x="0" y="228600"/>
                  </a:lnTo>
                  <a:close/>
                </a:path>
              </a:pathLst>
            </a:custGeom>
            <a:ln w="28956">
              <a:solidFill>
                <a:srgbClr val="000000"/>
              </a:solidFill>
            </a:ln>
          </p:spPr>
          <p:txBody>
            <a:bodyPr wrap="square" lIns="0" tIns="0" rIns="0" bIns="0" rtlCol="0"/>
            <a:lstStyle/>
            <a:p>
              <a:endParaRPr/>
            </a:p>
          </p:txBody>
        </p:sp>
        <p:sp>
          <p:nvSpPr>
            <p:cNvPr id="300" name="object 118">
              <a:extLst>
                <a:ext uri="{FF2B5EF4-FFF2-40B4-BE49-F238E27FC236}">
                  <a16:creationId xmlns:a16="http://schemas.microsoft.com/office/drawing/2014/main" id="{F65A3CD6-A574-44B9-97ED-B512C768B1EF}"/>
                </a:ext>
              </a:extLst>
            </p:cNvPr>
            <p:cNvSpPr/>
            <p:nvPr/>
          </p:nvSpPr>
          <p:spPr>
            <a:xfrm>
              <a:off x="5551170" y="4725162"/>
              <a:ext cx="88900" cy="228600"/>
            </a:xfrm>
            <a:custGeom>
              <a:avLst/>
              <a:gdLst/>
              <a:ahLst/>
              <a:cxnLst/>
              <a:rect l="l" t="t" r="r" b="b"/>
              <a:pathLst>
                <a:path w="88900" h="228600">
                  <a:moveTo>
                    <a:pt x="88391" y="0"/>
                  </a:moveTo>
                  <a:lnTo>
                    <a:pt x="0" y="0"/>
                  </a:lnTo>
                  <a:lnTo>
                    <a:pt x="0" y="228600"/>
                  </a:lnTo>
                  <a:lnTo>
                    <a:pt x="88391" y="228600"/>
                  </a:lnTo>
                  <a:lnTo>
                    <a:pt x="88391" y="0"/>
                  </a:lnTo>
                  <a:close/>
                </a:path>
              </a:pathLst>
            </a:custGeom>
            <a:solidFill>
              <a:srgbClr val="EBEBEB"/>
            </a:solidFill>
          </p:spPr>
          <p:txBody>
            <a:bodyPr wrap="square" lIns="0" tIns="0" rIns="0" bIns="0" rtlCol="0"/>
            <a:lstStyle/>
            <a:p>
              <a:endParaRPr/>
            </a:p>
          </p:txBody>
        </p:sp>
        <p:sp>
          <p:nvSpPr>
            <p:cNvPr id="301" name="object 119">
              <a:extLst>
                <a:ext uri="{FF2B5EF4-FFF2-40B4-BE49-F238E27FC236}">
                  <a16:creationId xmlns:a16="http://schemas.microsoft.com/office/drawing/2014/main" id="{EE27F0C8-F41B-4139-A788-45BAFDB29CC2}"/>
                </a:ext>
              </a:extLst>
            </p:cNvPr>
            <p:cNvSpPr/>
            <p:nvPr/>
          </p:nvSpPr>
          <p:spPr>
            <a:xfrm>
              <a:off x="5551170" y="4725162"/>
              <a:ext cx="88900" cy="228600"/>
            </a:xfrm>
            <a:custGeom>
              <a:avLst/>
              <a:gdLst/>
              <a:ahLst/>
              <a:cxnLst/>
              <a:rect l="l" t="t" r="r" b="b"/>
              <a:pathLst>
                <a:path w="88900" h="228600">
                  <a:moveTo>
                    <a:pt x="0" y="228600"/>
                  </a:moveTo>
                  <a:lnTo>
                    <a:pt x="88391" y="228600"/>
                  </a:lnTo>
                  <a:lnTo>
                    <a:pt x="88391" y="0"/>
                  </a:lnTo>
                  <a:lnTo>
                    <a:pt x="0" y="0"/>
                  </a:lnTo>
                  <a:lnTo>
                    <a:pt x="0" y="228600"/>
                  </a:lnTo>
                  <a:close/>
                </a:path>
              </a:pathLst>
            </a:custGeom>
            <a:ln w="28956">
              <a:solidFill>
                <a:srgbClr val="000000"/>
              </a:solidFill>
            </a:ln>
          </p:spPr>
          <p:txBody>
            <a:bodyPr wrap="square" lIns="0" tIns="0" rIns="0" bIns="0" rtlCol="0"/>
            <a:lstStyle/>
            <a:p>
              <a:endParaRPr/>
            </a:p>
          </p:txBody>
        </p:sp>
        <p:sp>
          <p:nvSpPr>
            <p:cNvPr id="302" name="object 120">
              <a:extLst>
                <a:ext uri="{FF2B5EF4-FFF2-40B4-BE49-F238E27FC236}">
                  <a16:creationId xmlns:a16="http://schemas.microsoft.com/office/drawing/2014/main" id="{03A83084-333F-4AD1-ACCA-F76860C1D77F}"/>
                </a:ext>
              </a:extLst>
            </p:cNvPr>
            <p:cNvSpPr/>
            <p:nvPr/>
          </p:nvSpPr>
          <p:spPr>
            <a:xfrm>
              <a:off x="5551170" y="4953762"/>
              <a:ext cx="88900" cy="228600"/>
            </a:xfrm>
            <a:custGeom>
              <a:avLst/>
              <a:gdLst/>
              <a:ahLst/>
              <a:cxnLst/>
              <a:rect l="l" t="t" r="r" b="b"/>
              <a:pathLst>
                <a:path w="88900" h="228600">
                  <a:moveTo>
                    <a:pt x="88391" y="0"/>
                  </a:moveTo>
                  <a:lnTo>
                    <a:pt x="0" y="0"/>
                  </a:lnTo>
                  <a:lnTo>
                    <a:pt x="0" y="228600"/>
                  </a:lnTo>
                  <a:lnTo>
                    <a:pt x="88391" y="228600"/>
                  </a:lnTo>
                  <a:lnTo>
                    <a:pt x="88391" y="0"/>
                  </a:lnTo>
                  <a:close/>
                </a:path>
              </a:pathLst>
            </a:custGeom>
            <a:solidFill>
              <a:srgbClr val="EBEBEB"/>
            </a:solidFill>
          </p:spPr>
          <p:txBody>
            <a:bodyPr wrap="square" lIns="0" tIns="0" rIns="0" bIns="0" rtlCol="0"/>
            <a:lstStyle/>
            <a:p>
              <a:endParaRPr/>
            </a:p>
          </p:txBody>
        </p:sp>
        <p:sp>
          <p:nvSpPr>
            <p:cNvPr id="303" name="object 121">
              <a:extLst>
                <a:ext uri="{FF2B5EF4-FFF2-40B4-BE49-F238E27FC236}">
                  <a16:creationId xmlns:a16="http://schemas.microsoft.com/office/drawing/2014/main" id="{28933CD1-EB08-4DFF-AE6F-A5CEB72DBE96}"/>
                </a:ext>
              </a:extLst>
            </p:cNvPr>
            <p:cNvSpPr/>
            <p:nvPr/>
          </p:nvSpPr>
          <p:spPr>
            <a:xfrm>
              <a:off x="5551170" y="4953762"/>
              <a:ext cx="88900" cy="228600"/>
            </a:xfrm>
            <a:custGeom>
              <a:avLst/>
              <a:gdLst/>
              <a:ahLst/>
              <a:cxnLst/>
              <a:rect l="l" t="t" r="r" b="b"/>
              <a:pathLst>
                <a:path w="88900" h="228600">
                  <a:moveTo>
                    <a:pt x="0" y="228600"/>
                  </a:moveTo>
                  <a:lnTo>
                    <a:pt x="88391" y="228600"/>
                  </a:lnTo>
                  <a:lnTo>
                    <a:pt x="88391" y="0"/>
                  </a:lnTo>
                  <a:lnTo>
                    <a:pt x="0" y="0"/>
                  </a:lnTo>
                  <a:lnTo>
                    <a:pt x="0" y="228600"/>
                  </a:lnTo>
                  <a:close/>
                </a:path>
              </a:pathLst>
            </a:custGeom>
            <a:ln w="28956">
              <a:solidFill>
                <a:srgbClr val="000000"/>
              </a:solidFill>
            </a:ln>
          </p:spPr>
          <p:txBody>
            <a:bodyPr wrap="square" lIns="0" tIns="0" rIns="0" bIns="0" rtlCol="0"/>
            <a:lstStyle/>
            <a:p>
              <a:endParaRPr/>
            </a:p>
          </p:txBody>
        </p:sp>
        <p:sp>
          <p:nvSpPr>
            <p:cNvPr id="304" name="object 122">
              <a:extLst>
                <a:ext uri="{FF2B5EF4-FFF2-40B4-BE49-F238E27FC236}">
                  <a16:creationId xmlns:a16="http://schemas.microsoft.com/office/drawing/2014/main" id="{2F087679-AE31-4177-BE48-421D7F4B4A0D}"/>
                </a:ext>
              </a:extLst>
            </p:cNvPr>
            <p:cNvSpPr/>
            <p:nvPr/>
          </p:nvSpPr>
          <p:spPr>
            <a:xfrm>
              <a:off x="5551170" y="5182362"/>
              <a:ext cx="88900" cy="228600"/>
            </a:xfrm>
            <a:custGeom>
              <a:avLst/>
              <a:gdLst/>
              <a:ahLst/>
              <a:cxnLst/>
              <a:rect l="l" t="t" r="r" b="b"/>
              <a:pathLst>
                <a:path w="88900" h="228600">
                  <a:moveTo>
                    <a:pt x="88391" y="0"/>
                  </a:moveTo>
                  <a:lnTo>
                    <a:pt x="0" y="0"/>
                  </a:lnTo>
                  <a:lnTo>
                    <a:pt x="0" y="228600"/>
                  </a:lnTo>
                  <a:lnTo>
                    <a:pt x="88391" y="228600"/>
                  </a:lnTo>
                  <a:lnTo>
                    <a:pt x="88391" y="0"/>
                  </a:lnTo>
                  <a:close/>
                </a:path>
              </a:pathLst>
            </a:custGeom>
            <a:solidFill>
              <a:srgbClr val="EBEBEB"/>
            </a:solidFill>
          </p:spPr>
          <p:txBody>
            <a:bodyPr wrap="square" lIns="0" tIns="0" rIns="0" bIns="0" rtlCol="0"/>
            <a:lstStyle/>
            <a:p>
              <a:endParaRPr/>
            </a:p>
          </p:txBody>
        </p:sp>
        <p:sp>
          <p:nvSpPr>
            <p:cNvPr id="305" name="object 123">
              <a:extLst>
                <a:ext uri="{FF2B5EF4-FFF2-40B4-BE49-F238E27FC236}">
                  <a16:creationId xmlns:a16="http://schemas.microsoft.com/office/drawing/2014/main" id="{A3B50176-0241-4ABC-911B-4845DF1518BC}"/>
                </a:ext>
              </a:extLst>
            </p:cNvPr>
            <p:cNvSpPr/>
            <p:nvPr/>
          </p:nvSpPr>
          <p:spPr>
            <a:xfrm>
              <a:off x="5551170" y="5182362"/>
              <a:ext cx="88900" cy="228600"/>
            </a:xfrm>
            <a:custGeom>
              <a:avLst/>
              <a:gdLst/>
              <a:ahLst/>
              <a:cxnLst/>
              <a:rect l="l" t="t" r="r" b="b"/>
              <a:pathLst>
                <a:path w="88900" h="228600">
                  <a:moveTo>
                    <a:pt x="0" y="228600"/>
                  </a:moveTo>
                  <a:lnTo>
                    <a:pt x="88391" y="228600"/>
                  </a:lnTo>
                  <a:lnTo>
                    <a:pt x="88391" y="0"/>
                  </a:lnTo>
                  <a:lnTo>
                    <a:pt x="0" y="0"/>
                  </a:lnTo>
                  <a:lnTo>
                    <a:pt x="0" y="228600"/>
                  </a:lnTo>
                  <a:close/>
                </a:path>
              </a:pathLst>
            </a:custGeom>
            <a:ln w="28956">
              <a:solidFill>
                <a:srgbClr val="000000"/>
              </a:solidFill>
            </a:ln>
          </p:spPr>
          <p:txBody>
            <a:bodyPr wrap="square" lIns="0" tIns="0" rIns="0" bIns="0" rtlCol="0"/>
            <a:lstStyle/>
            <a:p>
              <a:endParaRPr/>
            </a:p>
          </p:txBody>
        </p:sp>
        <p:sp>
          <p:nvSpPr>
            <p:cNvPr id="306" name="object 124">
              <a:extLst>
                <a:ext uri="{FF2B5EF4-FFF2-40B4-BE49-F238E27FC236}">
                  <a16:creationId xmlns:a16="http://schemas.microsoft.com/office/drawing/2014/main" id="{3B56140E-1A3C-4BB2-A20E-A54671DDE12B}"/>
                </a:ext>
              </a:extLst>
            </p:cNvPr>
            <p:cNvSpPr/>
            <p:nvPr/>
          </p:nvSpPr>
          <p:spPr>
            <a:xfrm>
              <a:off x="4572762" y="42679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307" name="object 125">
              <a:extLst>
                <a:ext uri="{FF2B5EF4-FFF2-40B4-BE49-F238E27FC236}">
                  <a16:creationId xmlns:a16="http://schemas.microsoft.com/office/drawing/2014/main" id="{6CDA24D5-2606-4BED-9A67-35FEF0178B83}"/>
                </a:ext>
              </a:extLst>
            </p:cNvPr>
            <p:cNvSpPr/>
            <p:nvPr/>
          </p:nvSpPr>
          <p:spPr>
            <a:xfrm>
              <a:off x="4572762" y="42679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308" name="object 126">
              <a:extLst>
                <a:ext uri="{FF2B5EF4-FFF2-40B4-BE49-F238E27FC236}">
                  <a16:creationId xmlns:a16="http://schemas.microsoft.com/office/drawing/2014/main" id="{E955DB3B-7428-41F4-B7E1-E5508378C3F6}"/>
                </a:ext>
              </a:extLst>
            </p:cNvPr>
            <p:cNvSpPr/>
            <p:nvPr/>
          </p:nvSpPr>
          <p:spPr>
            <a:xfrm>
              <a:off x="4572762" y="44965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006FC0"/>
            </a:solidFill>
          </p:spPr>
          <p:txBody>
            <a:bodyPr wrap="square" lIns="0" tIns="0" rIns="0" bIns="0" rtlCol="0"/>
            <a:lstStyle/>
            <a:p>
              <a:endParaRPr/>
            </a:p>
          </p:txBody>
        </p:sp>
        <p:sp>
          <p:nvSpPr>
            <p:cNvPr id="309" name="object 127">
              <a:extLst>
                <a:ext uri="{FF2B5EF4-FFF2-40B4-BE49-F238E27FC236}">
                  <a16:creationId xmlns:a16="http://schemas.microsoft.com/office/drawing/2014/main" id="{D60EFBDD-4E11-4C20-AAE8-2DDB05AF21CA}"/>
                </a:ext>
              </a:extLst>
            </p:cNvPr>
            <p:cNvSpPr/>
            <p:nvPr/>
          </p:nvSpPr>
          <p:spPr>
            <a:xfrm>
              <a:off x="4572762" y="44965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310" name="object 128">
              <a:extLst>
                <a:ext uri="{FF2B5EF4-FFF2-40B4-BE49-F238E27FC236}">
                  <a16:creationId xmlns:a16="http://schemas.microsoft.com/office/drawing/2014/main" id="{3DDBC205-F72C-47C3-8ACC-87868D04BCB0}"/>
                </a:ext>
              </a:extLst>
            </p:cNvPr>
            <p:cNvSpPr/>
            <p:nvPr/>
          </p:nvSpPr>
          <p:spPr>
            <a:xfrm>
              <a:off x="4572762" y="47251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311" name="object 129">
              <a:extLst>
                <a:ext uri="{FF2B5EF4-FFF2-40B4-BE49-F238E27FC236}">
                  <a16:creationId xmlns:a16="http://schemas.microsoft.com/office/drawing/2014/main" id="{9CD5C620-E0FF-4884-ABDC-B59E36437B3C}"/>
                </a:ext>
              </a:extLst>
            </p:cNvPr>
            <p:cNvSpPr/>
            <p:nvPr/>
          </p:nvSpPr>
          <p:spPr>
            <a:xfrm>
              <a:off x="4572762" y="47251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312" name="object 130">
              <a:extLst>
                <a:ext uri="{FF2B5EF4-FFF2-40B4-BE49-F238E27FC236}">
                  <a16:creationId xmlns:a16="http://schemas.microsoft.com/office/drawing/2014/main" id="{18C091EA-2DD6-4D1B-A760-CAEBDCE24E04}"/>
                </a:ext>
              </a:extLst>
            </p:cNvPr>
            <p:cNvSpPr/>
            <p:nvPr/>
          </p:nvSpPr>
          <p:spPr>
            <a:xfrm>
              <a:off x="4572762" y="49537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313" name="object 131">
              <a:extLst>
                <a:ext uri="{FF2B5EF4-FFF2-40B4-BE49-F238E27FC236}">
                  <a16:creationId xmlns:a16="http://schemas.microsoft.com/office/drawing/2014/main" id="{8485CE6F-99D1-492A-BDEF-8483DB88E17A}"/>
                </a:ext>
              </a:extLst>
            </p:cNvPr>
            <p:cNvSpPr/>
            <p:nvPr/>
          </p:nvSpPr>
          <p:spPr>
            <a:xfrm>
              <a:off x="4572762" y="49537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314" name="object 132">
              <a:extLst>
                <a:ext uri="{FF2B5EF4-FFF2-40B4-BE49-F238E27FC236}">
                  <a16:creationId xmlns:a16="http://schemas.microsoft.com/office/drawing/2014/main" id="{B4933E19-9ABE-4205-B3AA-4CE39E35F7F1}"/>
                </a:ext>
              </a:extLst>
            </p:cNvPr>
            <p:cNvSpPr/>
            <p:nvPr/>
          </p:nvSpPr>
          <p:spPr>
            <a:xfrm>
              <a:off x="4572762" y="51823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315" name="object 133">
              <a:extLst>
                <a:ext uri="{FF2B5EF4-FFF2-40B4-BE49-F238E27FC236}">
                  <a16:creationId xmlns:a16="http://schemas.microsoft.com/office/drawing/2014/main" id="{16E0F01E-DBCA-4E51-B599-A85EBAA28AB2}"/>
                </a:ext>
              </a:extLst>
            </p:cNvPr>
            <p:cNvSpPr/>
            <p:nvPr/>
          </p:nvSpPr>
          <p:spPr>
            <a:xfrm>
              <a:off x="4572762" y="51823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pic>
          <p:nvPicPr>
            <p:cNvPr id="316" name="object 134">
              <a:extLst>
                <a:ext uri="{FF2B5EF4-FFF2-40B4-BE49-F238E27FC236}">
                  <a16:creationId xmlns:a16="http://schemas.microsoft.com/office/drawing/2014/main" id="{6CFB6D5A-C74B-4B78-B020-18A92A685F2F}"/>
                </a:ext>
              </a:extLst>
            </p:cNvPr>
            <p:cNvPicPr/>
            <p:nvPr/>
          </p:nvPicPr>
          <p:blipFill>
            <a:blip r:embed="rId2" cstate="print"/>
            <a:stretch>
              <a:fillRect/>
            </a:stretch>
          </p:blipFill>
          <p:spPr>
            <a:xfrm>
              <a:off x="4344162" y="4556633"/>
              <a:ext cx="228600" cy="111633"/>
            </a:xfrm>
            <a:prstGeom prst="rect">
              <a:avLst/>
            </a:prstGeom>
          </p:spPr>
        </p:pic>
        <p:sp>
          <p:nvSpPr>
            <p:cNvPr id="317" name="object 135">
              <a:extLst>
                <a:ext uri="{FF2B5EF4-FFF2-40B4-BE49-F238E27FC236}">
                  <a16:creationId xmlns:a16="http://schemas.microsoft.com/office/drawing/2014/main" id="{32435BF0-5254-4EE2-B906-8CC742CF2612}"/>
                </a:ext>
              </a:extLst>
            </p:cNvPr>
            <p:cNvSpPr/>
            <p:nvPr/>
          </p:nvSpPr>
          <p:spPr>
            <a:xfrm>
              <a:off x="5868161" y="47251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318" name="object 136">
              <a:extLst>
                <a:ext uri="{FF2B5EF4-FFF2-40B4-BE49-F238E27FC236}">
                  <a16:creationId xmlns:a16="http://schemas.microsoft.com/office/drawing/2014/main" id="{8C3EA35D-E538-4021-BA22-9F78A9344AF0}"/>
                </a:ext>
              </a:extLst>
            </p:cNvPr>
            <p:cNvSpPr/>
            <p:nvPr/>
          </p:nvSpPr>
          <p:spPr>
            <a:xfrm>
              <a:off x="5868161" y="47251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319" name="object 137">
              <a:extLst>
                <a:ext uri="{FF2B5EF4-FFF2-40B4-BE49-F238E27FC236}">
                  <a16:creationId xmlns:a16="http://schemas.microsoft.com/office/drawing/2014/main" id="{F1CA501C-5309-4EEF-B802-B5A63F6C09FD}"/>
                </a:ext>
              </a:extLst>
            </p:cNvPr>
            <p:cNvSpPr/>
            <p:nvPr/>
          </p:nvSpPr>
          <p:spPr>
            <a:xfrm>
              <a:off x="5868161" y="49537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320" name="object 138">
              <a:extLst>
                <a:ext uri="{FF2B5EF4-FFF2-40B4-BE49-F238E27FC236}">
                  <a16:creationId xmlns:a16="http://schemas.microsoft.com/office/drawing/2014/main" id="{84CCD609-316B-4968-8201-BE5C09F467DB}"/>
                </a:ext>
              </a:extLst>
            </p:cNvPr>
            <p:cNvSpPr/>
            <p:nvPr/>
          </p:nvSpPr>
          <p:spPr>
            <a:xfrm>
              <a:off x="5868161" y="49537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321" name="object 139">
              <a:extLst>
                <a:ext uri="{FF2B5EF4-FFF2-40B4-BE49-F238E27FC236}">
                  <a16:creationId xmlns:a16="http://schemas.microsoft.com/office/drawing/2014/main" id="{7F13C8C4-39E4-4C1C-B876-C50292DD2027}"/>
                </a:ext>
              </a:extLst>
            </p:cNvPr>
            <p:cNvSpPr/>
            <p:nvPr/>
          </p:nvSpPr>
          <p:spPr>
            <a:xfrm>
              <a:off x="5868161" y="51823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322" name="object 140">
              <a:extLst>
                <a:ext uri="{FF2B5EF4-FFF2-40B4-BE49-F238E27FC236}">
                  <a16:creationId xmlns:a16="http://schemas.microsoft.com/office/drawing/2014/main" id="{67E1EEF9-C033-4425-A9CC-F719183ED385}"/>
                </a:ext>
              </a:extLst>
            </p:cNvPr>
            <p:cNvSpPr/>
            <p:nvPr/>
          </p:nvSpPr>
          <p:spPr>
            <a:xfrm>
              <a:off x="5868161" y="51823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pic>
          <p:nvPicPr>
            <p:cNvPr id="323" name="object 141">
              <a:extLst>
                <a:ext uri="{FF2B5EF4-FFF2-40B4-BE49-F238E27FC236}">
                  <a16:creationId xmlns:a16="http://schemas.microsoft.com/office/drawing/2014/main" id="{7D3B5471-8B48-42AA-A1E0-566520200A40}"/>
                </a:ext>
              </a:extLst>
            </p:cNvPr>
            <p:cNvPicPr/>
            <p:nvPr/>
          </p:nvPicPr>
          <p:blipFill>
            <a:blip r:embed="rId2" cstate="print"/>
            <a:stretch>
              <a:fillRect/>
            </a:stretch>
          </p:blipFill>
          <p:spPr>
            <a:xfrm>
              <a:off x="5639561" y="4556633"/>
              <a:ext cx="228600" cy="111633"/>
            </a:xfrm>
            <a:prstGeom prst="rect">
              <a:avLst/>
            </a:prstGeom>
          </p:spPr>
        </p:pic>
        <p:pic>
          <p:nvPicPr>
            <p:cNvPr id="324" name="object 142">
              <a:extLst>
                <a:ext uri="{FF2B5EF4-FFF2-40B4-BE49-F238E27FC236}">
                  <a16:creationId xmlns:a16="http://schemas.microsoft.com/office/drawing/2014/main" id="{762740F1-41CC-41CE-B76C-54B44A217423}"/>
                </a:ext>
              </a:extLst>
            </p:cNvPr>
            <p:cNvPicPr/>
            <p:nvPr/>
          </p:nvPicPr>
          <p:blipFill>
            <a:blip r:embed="rId2" cstate="print"/>
            <a:stretch>
              <a:fillRect/>
            </a:stretch>
          </p:blipFill>
          <p:spPr>
            <a:xfrm>
              <a:off x="6934961" y="4556633"/>
              <a:ext cx="228600" cy="111633"/>
            </a:xfrm>
            <a:prstGeom prst="rect">
              <a:avLst/>
            </a:prstGeom>
          </p:spPr>
        </p:pic>
        <p:sp>
          <p:nvSpPr>
            <p:cNvPr id="325" name="object 143">
              <a:extLst>
                <a:ext uri="{FF2B5EF4-FFF2-40B4-BE49-F238E27FC236}">
                  <a16:creationId xmlns:a16="http://schemas.microsoft.com/office/drawing/2014/main" id="{53312398-3F5D-4920-823B-3E2DDF554898}"/>
                </a:ext>
              </a:extLst>
            </p:cNvPr>
            <p:cNvSpPr/>
            <p:nvPr/>
          </p:nvSpPr>
          <p:spPr>
            <a:xfrm>
              <a:off x="3352800" y="5638800"/>
              <a:ext cx="304800" cy="228600"/>
            </a:xfrm>
            <a:custGeom>
              <a:avLst/>
              <a:gdLst/>
              <a:ahLst/>
              <a:cxnLst/>
              <a:rect l="l" t="t" r="r" b="b"/>
              <a:pathLst>
                <a:path w="304800" h="228600">
                  <a:moveTo>
                    <a:pt x="152400" y="0"/>
                  </a:moveTo>
                  <a:lnTo>
                    <a:pt x="104217" y="5826"/>
                  </a:lnTo>
                  <a:lnTo>
                    <a:pt x="62380" y="22051"/>
                  </a:lnTo>
                  <a:lnTo>
                    <a:pt x="29394" y="46793"/>
                  </a:lnTo>
                  <a:lnTo>
                    <a:pt x="7766" y="78170"/>
                  </a:lnTo>
                  <a:lnTo>
                    <a:pt x="0" y="114300"/>
                  </a:lnTo>
                  <a:lnTo>
                    <a:pt x="7766" y="150429"/>
                  </a:lnTo>
                  <a:lnTo>
                    <a:pt x="29394" y="181806"/>
                  </a:lnTo>
                  <a:lnTo>
                    <a:pt x="62380" y="206548"/>
                  </a:lnTo>
                  <a:lnTo>
                    <a:pt x="104217" y="222773"/>
                  </a:lnTo>
                  <a:lnTo>
                    <a:pt x="152400" y="228600"/>
                  </a:lnTo>
                  <a:lnTo>
                    <a:pt x="200582" y="222773"/>
                  </a:lnTo>
                  <a:lnTo>
                    <a:pt x="242419" y="206548"/>
                  </a:lnTo>
                  <a:lnTo>
                    <a:pt x="275405" y="181806"/>
                  </a:lnTo>
                  <a:lnTo>
                    <a:pt x="297033" y="150429"/>
                  </a:lnTo>
                  <a:lnTo>
                    <a:pt x="304800" y="114300"/>
                  </a:lnTo>
                  <a:lnTo>
                    <a:pt x="297033" y="78170"/>
                  </a:lnTo>
                  <a:lnTo>
                    <a:pt x="275405" y="46793"/>
                  </a:lnTo>
                  <a:lnTo>
                    <a:pt x="242419" y="22051"/>
                  </a:lnTo>
                  <a:lnTo>
                    <a:pt x="200582" y="5826"/>
                  </a:lnTo>
                  <a:lnTo>
                    <a:pt x="152400" y="0"/>
                  </a:lnTo>
                  <a:close/>
                </a:path>
              </a:pathLst>
            </a:custGeom>
            <a:solidFill>
              <a:srgbClr val="E6E6E6"/>
            </a:solidFill>
          </p:spPr>
          <p:txBody>
            <a:bodyPr wrap="square" lIns="0" tIns="0" rIns="0" bIns="0" rtlCol="0"/>
            <a:lstStyle/>
            <a:p>
              <a:endParaRPr/>
            </a:p>
          </p:txBody>
        </p:sp>
        <p:sp>
          <p:nvSpPr>
            <p:cNvPr id="326" name="object 144">
              <a:extLst>
                <a:ext uri="{FF2B5EF4-FFF2-40B4-BE49-F238E27FC236}">
                  <a16:creationId xmlns:a16="http://schemas.microsoft.com/office/drawing/2014/main" id="{9AD76878-A190-43F6-8B9C-5AE575F91A67}"/>
                </a:ext>
              </a:extLst>
            </p:cNvPr>
            <p:cNvSpPr/>
            <p:nvPr/>
          </p:nvSpPr>
          <p:spPr>
            <a:xfrm>
              <a:off x="3352800" y="5638800"/>
              <a:ext cx="304800" cy="228600"/>
            </a:xfrm>
            <a:custGeom>
              <a:avLst/>
              <a:gdLst/>
              <a:ahLst/>
              <a:cxnLst/>
              <a:rect l="l" t="t" r="r" b="b"/>
              <a:pathLst>
                <a:path w="304800" h="228600">
                  <a:moveTo>
                    <a:pt x="0" y="114300"/>
                  </a:moveTo>
                  <a:lnTo>
                    <a:pt x="29394" y="46793"/>
                  </a:lnTo>
                  <a:lnTo>
                    <a:pt x="62380" y="22051"/>
                  </a:lnTo>
                  <a:lnTo>
                    <a:pt x="104217" y="5826"/>
                  </a:lnTo>
                  <a:lnTo>
                    <a:pt x="152400" y="0"/>
                  </a:lnTo>
                  <a:lnTo>
                    <a:pt x="200582" y="5826"/>
                  </a:lnTo>
                  <a:lnTo>
                    <a:pt x="242419" y="22051"/>
                  </a:lnTo>
                  <a:lnTo>
                    <a:pt x="275405" y="46793"/>
                  </a:lnTo>
                  <a:lnTo>
                    <a:pt x="297033" y="78170"/>
                  </a:lnTo>
                  <a:lnTo>
                    <a:pt x="304800" y="114300"/>
                  </a:lnTo>
                  <a:lnTo>
                    <a:pt x="297033" y="150429"/>
                  </a:lnTo>
                  <a:lnTo>
                    <a:pt x="275405" y="181806"/>
                  </a:lnTo>
                  <a:lnTo>
                    <a:pt x="242419" y="206548"/>
                  </a:lnTo>
                  <a:lnTo>
                    <a:pt x="200582" y="222773"/>
                  </a:lnTo>
                  <a:lnTo>
                    <a:pt x="152400" y="228600"/>
                  </a:lnTo>
                  <a:lnTo>
                    <a:pt x="104217" y="222773"/>
                  </a:lnTo>
                  <a:lnTo>
                    <a:pt x="62380" y="206548"/>
                  </a:lnTo>
                  <a:lnTo>
                    <a:pt x="29394" y="181806"/>
                  </a:lnTo>
                  <a:lnTo>
                    <a:pt x="7766" y="150429"/>
                  </a:lnTo>
                  <a:lnTo>
                    <a:pt x="0" y="114300"/>
                  </a:lnTo>
                  <a:close/>
                </a:path>
              </a:pathLst>
            </a:custGeom>
            <a:ln w="9144">
              <a:solidFill>
                <a:srgbClr val="000000"/>
              </a:solidFill>
            </a:ln>
          </p:spPr>
          <p:txBody>
            <a:bodyPr wrap="square" lIns="0" tIns="0" rIns="0" bIns="0" rtlCol="0"/>
            <a:lstStyle/>
            <a:p>
              <a:endParaRPr/>
            </a:p>
          </p:txBody>
        </p:sp>
        <p:sp>
          <p:nvSpPr>
            <p:cNvPr id="327" name="object 145">
              <a:extLst>
                <a:ext uri="{FF2B5EF4-FFF2-40B4-BE49-F238E27FC236}">
                  <a16:creationId xmlns:a16="http://schemas.microsoft.com/office/drawing/2014/main" id="{01ED2285-11D9-4AA9-837D-A6FB41CCC147}"/>
                </a:ext>
              </a:extLst>
            </p:cNvPr>
            <p:cNvSpPr/>
            <p:nvPr/>
          </p:nvSpPr>
          <p:spPr>
            <a:xfrm>
              <a:off x="4648200" y="5638800"/>
              <a:ext cx="304800" cy="228600"/>
            </a:xfrm>
            <a:custGeom>
              <a:avLst/>
              <a:gdLst/>
              <a:ahLst/>
              <a:cxnLst/>
              <a:rect l="l" t="t" r="r" b="b"/>
              <a:pathLst>
                <a:path w="304800" h="228600">
                  <a:moveTo>
                    <a:pt x="152400" y="0"/>
                  </a:moveTo>
                  <a:lnTo>
                    <a:pt x="104217" y="5826"/>
                  </a:lnTo>
                  <a:lnTo>
                    <a:pt x="62380" y="22051"/>
                  </a:lnTo>
                  <a:lnTo>
                    <a:pt x="29394" y="46793"/>
                  </a:lnTo>
                  <a:lnTo>
                    <a:pt x="7766" y="78170"/>
                  </a:lnTo>
                  <a:lnTo>
                    <a:pt x="0" y="114300"/>
                  </a:lnTo>
                  <a:lnTo>
                    <a:pt x="7766" y="150429"/>
                  </a:lnTo>
                  <a:lnTo>
                    <a:pt x="29394" y="181806"/>
                  </a:lnTo>
                  <a:lnTo>
                    <a:pt x="62380" y="206548"/>
                  </a:lnTo>
                  <a:lnTo>
                    <a:pt x="104217" y="222773"/>
                  </a:lnTo>
                  <a:lnTo>
                    <a:pt x="152400" y="228600"/>
                  </a:lnTo>
                  <a:lnTo>
                    <a:pt x="200582" y="222773"/>
                  </a:lnTo>
                  <a:lnTo>
                    <a:pt x="242419" y="206548"/>
                  </a:lnTo>
                  <a:lnTo>
                    <a:pt x="275405" y="181806"/>
                  </a:lnTo>
                  <a:lnTo>
                    <a:pt x="297033" y="150429"/>
                  </a:lnTo>
                  <a:lnTo>
                    <a:pt x="304800" y="114300"/>
                  </a:lnTo>
                  <a:lnTo>
                    <a:pt x="297033" y="78170"/>
                  </a:lnTo>
                  <a:lnTo>
                    <a:pt x="275405" y="46793"/>
                  </a:lnTo>
                  <a:lnTo>
                    <a:pt x="242419" y="22051"/>
                  </a:lnTo>
                  <a:lnTo>
                    <a:pt x="200582" y="5826"/>
                  </a:lnTo>
                  <a:lnTo>
                    <a:pt x="152400" y="0"/>
                  </a:lnTo>
                  <a:close/>
                </a:path>
              </a:pathLst>
            </a:custGeom>
            <a:solidFill>
              <a:srgbClr val="E6E6E6"/>
            </a:solidFill>
          </p:spPr>
          <p:txBody>
            <a:bodyPr wrap="square" lIns="0" tIns="0" rIns="0" bIns="0" rtlCol="0"/>
            <a:lstStyle/>
            <a:p>
              <a:endParaRPr/>
            </a:p>
          </p:txBody>
        </p:sp>
        <p:sp>
          <p:nvSpPr>
            <p:cNvPr id="328" name="object 146">
              <a:extLst>
                <a:ext uri="{FF2B5EF4-FFF2-40B4-BE49-F238E27FC236}">
                  <a16:creationId xmlns:a16="http://schemas.microsoft.com/office/drawing/2014/main" id="{4471B8E2-406F-4382-814D-0BABF9382E5D}"/>
                </a:ext>
              </a:extLst>
            </p:cNvPr>
            <p:cNvSpPr/>
            <p:nvPr/>
          </p:nvSpPr>
          <p:spPr>
            <a:xfrm>
              <a:off x="4648200" y="5638800"/>
              <a:ext cx="304800" cy="228600"/>
            </a:xfrm>
            <a:custGeom>
              <a:avLst/>
              <a:gdLst/>
              <a:ahLst/>
              <a:cxnLst/>
              <a:rect l="l" t="t" r="r" b="b"/>
              <a:pathLst>
                <a:path w="304800" h="228600">
                  <a:moveTo>
                    <a:pt x="0" y="114300"/>
                  </a:moveTo>
                  <a:lnTo>
                    <a:pt x="29394" y="46793"/>
                  </a:lnTo>
                  <a:lnTo>
                    <a:pt x="62380" y="22051"/>
                  </a:lnTo>
                  <a:lnTo>
                    <a:pt x="104217" y="5826"/>
                  </a:lnTo>
                  <a:lnTo>
                    <a:pt x="152400" y="0"/>
                  </a:lnTo>
                  <a:lnTo>
                    <a:pt x="200582" y="5826"/>
                  </a:lnTo>
                  <a:lnTo>
                    <a:pt x="242419" y="22051"/>
                  </a:lnTo>
                  <a:lnTo>
                    <a:pt x="275405" y="46793"/>
                  </a:lnTo>
                  <a:lnTo>
                    <a:pt x="297033" y="78170"/>
                  </a:lnTo>
                  <a:lnTo>
                    <a:pt x="304800" y="114300"/>
                  </a:lnTo>
                  <a:lnTo>
                    <a:pt x="297033" y="150429"/>
                  </a:lnTo>
                  <a:lnTo>
                    <a:pt x="275405" y="181806"/>
                  </a:lnTo>
                  <a:lnTo>
                    <a:pt x="242419" y="206548"/>
                  </a:lnTo>
                  <a:lnTo>
                    <a:pt x="200582" y="222773"/>
                  </a:lnTo>
                  <a:lnTo>
                    <a:pt x="152400" y="228600"/>
                  </a:lnTo>
                  <a:lnTo>
                    <a:pt x="104217" y="222773"/>
                  </a:lnTo>
                  <a:lnTo>
                    <a:pt x="62380" y="206548"/>
                  </a:lnTo>
                  <a:lnTo>
                    <a:pt x="29394" y="181806"/>
                  </a:lnTo>
                  <a:lnTo>
                    <a:pt x="7766" y="150429"/>
                  </a:lnTo>
                  <a:lnTo>
                    <a:pt x="0" y="114300"/>
                  </a:lnTo>
                  <a:close/>
                </a:path>
              </a:pathLst>
            </a:custGeom>
            <a:ln w="9144">
              <a:solidFill>
                <a:srgbClr val="000000"/>
              </a:solidFill>
            </a:ln>
          </p:spPr>
          <p:txBody>
            <a:bodyPr wrap="square" lIns="0" tIns="0" rIns="0" bIns="0" rtlCol="0"/>
            <a:lstStyle/>
            <a:p>
              <a:endParaRPr/>
            </a:p>
          </p:txBody>
        </p:sp>
        <p:sp>
          <p:nvSpPr>
            <p:cNvPr id="329" name="object 147">
              <a:extLst>
                <a:ext uri="{FF2B5EF4-FFF2-40B4-BE49-F238E27FC236}">
                  <a16:creationId xmlns:a16="http://schemas.microsoft.com/office/drawing/2014/main" id="{8DD5F7B5-B2B2-43B2-8E01-B45E36F66C0A}"/>
                </a:ext>
              </a:extLst>
            </p:cNvPr>
            <p:cNvSpPr/>
            <p:nvPr/>
          </p:nvSpPr>
          <p:spPr>
            <a:xfrm>
              <a:off x="5943600" y="5638800"/>
              <a:ext cx="304800" cy="228600"/>
            </a:xfrm>
            <a:custGeom>
              <a:avLst/>
              <a:gdLst/>
              <a:ahLst/>
              <a:cxnLst/>
              <a:rect l="l" t="t" r="r" b="b"/>
              <a:pathLst>
                <a:path w="304800" h="228600">
                  <a:moveTo>
                    <a:pt x="152400" y="0"/>
                  </a:moveTo>
                  <a:lnTo>
                    <a:pt x="104217" y="5826"/>
                  </a:lnTo>
                  <a:lnTo>
                    <a:pt x="62380" y="22051"/>
                  </a:lnTo>
                  <a:lnTo>
                    <a:pt x="29394" y="46793"/>
                  </a:lnTo>
                  <a:lnTo>
                    <a:pt x="7766" y="78170"/>
                  </a:lnTo>
                  <a:lnTo>
                    <a:pt x="0" y="114300"/>
                  </a:lnTo>
                  <a:lnTo>
                    <a:pt x="7766" y="150429"/>
                  </a:lnTo>
                  <a:lnTo>
                    <a:pt x="29394" y="181806"/>
                  </a:lnTo>
                  <a:lnTo>
                    <a:pt x="62380" y="206548"/>
                  </a:lnTo>
                  <a:lnTo>
                    <a:pt x="104217" y="222773"/>
                  </a:lnTo>
                  <a:lnTo>
                    <a:pt x="152400" y="228600"/>
                  </a:lnTo>
                  <a:lnTo>
                    <a:pt x="200582" y="222773"/>
                  </a:lnTo>
                  <a:lnTo>
                    <a:pt x="242419" y="206548"/>
                  </a:lnTo>
                  <a:lnTo>
                    <a:pt x="275405" y="181806"/>
                  </a:lnTo>
                  <a:lnTo>
                    <a:pt x="297033" y="150429"/>
                  </a:lnTo>
                  <a:lnTo>
                    <a:pt x="304800" y="114300"/>
                  </a:lnTo>
                  <a:lnTo>
                    <a:pt x="297033" y="78170"/>
                  </a:lnTo>
                  <a:lnTo>
                    <a:pt x="275405" y="46793"/>
                  </a:lnTo>
                  <a:lnTo>
                    <a:pt x="242419" y="22051"/>
                  </a:lnTo>
                  <a:lnTo>
                    <a:pt x="200582" y="5826"/>
                  </a:lnTo>
                  <a:lnTo>
                    <a:pt x="152400" y="0"/>
                  </a:lnTo>
                  <a:close/>
                </a:path>
              </a:pathLst>
            </a:custGeom>
            <a:solidFill>
              <a:srgbClr val="FF0000"/>
            </a:solidFill>
          </p:spPr>
          <p:txBody>
            <a:bodyPr wrap="square" lIns="0" tIns="0" rIns="0" bIns="0" rtlCol="0"/>
            <a:lstStyle/>
            <a:p>
              <a:endParaRPr/>
            </a:p>
          </p:txBody>
        </p:sp>
        <p:sp>
          <p:nvSpPr>
            <p:cNvPr id="330" name="object 148">
              <a:extLst>
                <a:ext uri="{FF2B5EF4-FFF2-40B4-BE49-F238E27FC236}">
                  <a16:creationId xmlns:a16="http://schemas.microsoft.com/office/drawing/2014/main" id="{C6B03AF0-AF76-4F61-8575-0606203E932B}"/>
                </a:ext>
              </a:extLst>
            </p:cNvPr>
            <p:cNvSpPr/>
            <p:nvPr/>
          </p:nvSpPr>
          <p:spPr>
            <a:xfrm>
              <a:off x="5943600" y="5638800"/>
              <a:ext cx="304800" cy="228600"/>
            </a:xfrm>
            <a:custGeom>
              <a:avLst/>
              <a:gdLst/>
              <a:ahLst/>
              <a:cxnLst/>
              <a:rect l="l" t="t" r="r" b="b"/>
              <a:pathLst>
                <a:path w="304800" h="228600">
                  <a:moveTo>
                    <a:pt x="0" y="114300"/>
                  </a:moveTo>
                  <a:lnTo>
                    <a:pt x="29394" y="46793"/>
                  </a:lnTo>
                  <a:lnTo>
                    <a:pt x="62380" y="22051"/>
                  </a:lnTo>
                  <a:lnTo>
                    <a:pt x="104217" y="5826"/>
                  </a:lnTo>
                  <a:lnTo>
                    <a:pt x="152400" y="0"/>
                  </a:lnTo>
                  <a:lnTo>
                    <a:pt x="200582" y="5826"/>
                  </a:lnTo>
                  <a:lnTo>
                    <a:pt x="242419" y="22051"/>
                  </a:lnTo>
                  <a:lnTo>
                    <a:pt x="275405" y="46793"/>
                  </a:lnTo>
                  <a:lnTo>
                    <a:pt x="297033" y="78170"/>
                  </a:lnTo>
                  <a:lnTo>
                    <a:pt x="304800" y="114300"/>
                  </a:lnTo>
                  <a:lnTo>
                    <a:pt x="297033" y="150429"/>
                  </a:lnTo>
                  <a:lnTo>
                    <a:pt x="275405" y="181806"/>
                  </a:lnTo>
                  <a:lnTo>
                    <a:pt x="242419" y="206548"/>
                  </a:lnTo>
                  <a:lnTo>
                    <a:pt x="200582" y="222773"/>
                  </a:lnTo>
                  <a:lnTo>
                    <a:pt x="152400" y="228600"/>
                  </a:lnTo>
                  <a:lnTo>
                    <a:pt x="104217" y="222773"/>
                  </a:lnTo>
                  <a:lnTo>
                    <a:pt x="62380" y="206548"/>
                  </a:lnTo>
                  <a:lnTo>
                    <a:pt x="29394" y="181806"/>
                  </a:lnTo>
                  <a:lnTo>
                    <a:pt x="7766" y="150429"/>
                  </a:lnTo>
                  <a:lnTo>
                    <a:pt x="0" y="114300"/>
                  </a:lnTo>
                  <a:close/>
                </a:path>
              </a:pathLst>
            </a:custGeom>
            <a:ln w="9144">
              <a:solidFill>
                <a:srgbClr val="000000"/>
              </a:solidFill>
            </a:ln>
          </p:spPr>
          <p:txBody>
            <a:bodyPr wrap="square" lIns="0" tIns="0" rIns="0" bIns="0" rtlCol="0"/>
            <a:lstStyle/>
            <a:p>
              <a:endParaRPr/>
            </a:p>
          </p:txBody>
        </p:sp>
      </p:grpSp>
      <p:sp>
        <p:nvSpPr>
          <p:cNvPr id="331" name="object 149">
            <a:extLst>
              <a:ext uri="{FF2B5EF4-FFF2-40B4-BE49-F238E27FC236}">
                <a16:creationId xmlns:a16="http://schemas.microsoft.com/office/drawing/2014/main" id="{F01BE50C-C146-4739-962A-907AB760C7D6}"/>
              </a:ext>
            </a:extLst>
          </p:cNvPr>
          <p:cNvSpPr txBox="1"/>
          <p:nvPr/>
        </p:nvSpPr>
        <p:spPr>
          <a:xfrm>
            <a:off x="6068059" y="5628843"/>
            <a:ext cx="129539"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a:t>
            </a:r>
            <a:endParaRPr sz="1400">
              <a:latin typeface="Arial"/>
              <a:cs typeface="Arial"/>
            </a:endParaRPr>
          </a:p>
        </p:txBody>
      </p:sp>
      <p:grpSp>
        <p:nvGrpSpPr>
          <p:cNvPr id="332" name="object 150">
            <a:extLst>
              <a:ext uri="{FF2B5EF4-FFF2-40B4-BE49-F238E27FC236}">
                <a16:creationId xmlns:a16="http://schemas.microsoft.com/office/drawing/2014/main" id="{75CC1E5D-4E1A-4B2F-91DD-612B4489BF66}"/>
              </a:ext>
            </a:extLst>
          </p:cNvPr>
          <p:cNvGrpSpPr/>
          <p:nvPr/>
        </p:nvGrpSpPr>
        <p:grpSpPr>
          <a:xfrm>
            <a:off x="7234237" y="5634037"/>
            <a:ext cx="314325" cy="238125"/>
            <a:chOff x="7234237" y="5634037"/>
            <a:chExt cx="314325" cy="238125"/>
          </a:xfrm>
        </p:grpSpPr>
        <p:sp>
          <p:nvSpPr>
            <p:cNvPr id="333" name="object 151">
              <a:extLst>
                <a:ext uri="{FF2B5EF4-FFF2-40B4-BE49-F238E27FC236}">
                  <a16:creationId xmlns:a16="http://schemas.microsoft.com/office/drawing/2014/main" id="{4A578A34-DEB9-4D36-A412-C3FDCF25C388}"/>
                </a:ext>
              </a:extLst>
            </p:cNvPr>
            <p:cNvSpPr/>
            <p:nvPr/>
          </p:nvSpPr>
          <p:spPr>
            <a:xfrm>
              <a:off x="7239000" y="5638800"/>
              <a:ext cx="304800" cy="228600"/>
            </a:xfrm>
            <a:custGeom>
              <a:avLst/>
              <a:gdLst/>
              <a:ahLst/>
              <a:cxnLst/>
              <a:rect l="l" t="t" r="r" b="b"/>
              <a:pathLst>
                <a:path w="304800" h="228600">
                  <a:moveTo>
                    <a:pt x="152400" y="0"/>
                  </a:moveTo>
                  <a:lnTo>
                    <a:pt x="104217" y="5826"/>
                  </a:lnTo>
                  <a:lnTo>
                    <a:pt x="62380" y="22051"/>
                  </a:lnTo>
                  <a:lnTo>
                    <a:pt x="29394" y="46793"/>
                  </a:lnTo>
                  <a:lnTo>
                    <a:pt x="7766" y="78170"/>
                  </a:lnTo>
                  <a:lnTo>
                    <a:pt x="0" y="114300"/>
                  </a:lnTo>
                  <a:lnTo>
                    <a:pt x="7766" y="150429"/>
                  </a:lnTo>
                  <a:lnTo>
                    <a:pt x="29394" y="181806"/>
                  </a:lnTo>
                  <a:lnTo>
                    <a:pt x="62380" y="206548"/>
                  </a:lnTo>
                  <a:lnTo>
                    <a:pt x="104217" y="222773"/>
                  </a:lnTo>
                  <a:lnTo>
                    <a:pt x="152400" y="228600"/>
                  </a:lnTo>
                  <a:lnTo>
                    <a:pt x="200582" y="222773"/>
                  </a:lnTo>
                  <a:lnTo>
                    <a:pt x="242419" y="206548"/>
                  </a:lnTo>
                  <a:lnTo>
                    <a:pt x="275405" y="181806"/>
                  </a:lnTo>
                  <a:lnTo>
                    <a:pt x="297033" y="150429"/>
                  </a:lnTo>
                  <a:lnTo>
                    <a:pt x="304800" y="114300"/>
                  </a:lnTo>
                  <a:lnTo>
                    <a:pt x="297033" y="78170"/>
                  </a:lnTo>
                  <a:lnTo>
                    <a:pt x="275405" y="46793"/>
                  </a:lnTo>
                  <a:lnTo>
                    <a:pt x="242419" y="22051"/>
                  </a:lnTo>
                  <a:lnTo>
                    <a:pt x="200582" y="5826"/>
                  </a:lnTo>
                  <a:lnTo>
                    <a:pt x="152400" y="0"/>
                  </a:lnTo>
                  <a:close/>
                </a:path>
              </a:pathLst>
            </a:custGeom>
            <a:solidFill>
              <a:srgbClr val="E6E6E6"/>
            </a:solidFill>
          </p:spPr>
          <p:txBody>
            <a:bodyPr wrap="square" lIns="0" tIns="0" rIns="0" bIns="0" rtlCol="0"/>
            <a:lstStyle/>
            <a:p>
              <a:endParaRPr/>
            </a:p>
          </p:txBody>
        </p:sp>
        <p:sp>
          <p:nvSpPr>
            <p:cNvPr id="334" name="object 152">
              <a:extLst>
                <a:ext uri="{FF2B5EF4-FFF2-40B4-BE49-F238E27FC236}">
                  <a16:creationId xmlns:a16="http://schemas.microsoft.com/office/drawing/2014/main" id="{F802CE82-ABB7-4344-B695-559745DB5F3B}"/>
                </a:ext>
              </a:extLst>
            </p:cNvPr>
            <p:cNvSpPr/>
            <p:nvPr/>
          </p:nvSpPr>
          <p:spPr>
            <a:xfrm>
              <a:off x="7239000" y="5638800"/>
              <a:ext cx="304800" cy="228600"/>
            </a:xfrm>
            <a:custGeom>
              <a:avLst/>
              <a:gdLst/>
              <a:ahLst/>
              <a:cxnLst/>
              <a:rect l="l" t="t" r="r" b="b"/>
              <a:pathLst>
                <a:path w="304800" h="228600">
                  <a:moveTo>
                    <a:pt x="0" y="114300"/>
                  </a:moveTo>
                  <a:lnTo>
                    <a:pt x="29394" y="46793"/>
                  </a:lnTo>
                  <a:lnTo>
                    <a:pt x="62380" y="22051"/>
                  </a:lnTo>
                  <a:lnTo>
                    <a:pt x="104217" y="5826"/>
                  </a:lnTo>
                  <a:lnTo>
                    <a:pt x="152400" y="0"/>
                  </a:lnTo>
                  <a:lnTo>
                    <a:pt x="200582" y="5826"/>
                  </a:lnTo>
                  <a:lnTo>
                    <a:pt x="242419" y="22051"/>
                  </a:lnTo>
                  <a:lnTo>
                    <a:pt x="275405" y="46793"/>
                  </a:lnTo>
                  <a:lnTo>
                    <a:pt x="297033" y="78170"/>
                  </a:lnTo>
                  <a:lnTo>
                    <a:pt x="304800" y="114300"/>
                  </a:lnTo>
                  <a:lnTo>
                    <a:pt x="297033" y="150429"/>
                  </a:lnTo>
                  <a:lnTo>
                    <a:pt x="275405" y="181806"/>
                  </a:lnTo>
                  <a:lnTo>
                    <a:pt x="242419" y="206548"/>
                  </a:lnTo>
                  <a:lnTo>
                    <a:pt x="200582" y="222773"/>
                  </a:lnTo>
                  <a:lnTo>
                    <a:pt x="152400" y="228600"/>
                  </a:lnTo>
                  <a:lnTo>
                    <a:pt x="104217" y="222773"/>
                  </a:lnTo>
                  <a:lnTo>
                    <a:pt x="62380" y="206548"/>
                  </a:lnTo>
                  <a:lnTo>
                    <a:pt x="29394" y="181806"/>
                  </a:lnTo>
                  <a:lnTo>
                    <a:pt x="7766" y="150429"/>
                  </a:lnTo>
                  <a:lnTo>
                    <a:pt x="0" y="114300"/>
                  </a:lnTo>
                  <a:close/>
                </a:path>
              </a:pathLst>
            </a:custGeom>
            <a:ln w="9144">
              <a:solidFill>
                <a:srgbClr val="000000"/>
              </a:solidFill>
            </a:ln>
          </p:spPr>
          <p:txBody>
            <a:bodyPr wrap="square" lIns="0" tIns="0" rIns="0" bIns="0" rtlCol="0"/>
            <a:lstStyle/>
            <a:p>
              <a:endParaRPr/>
            </a:p>
          </p:txBody>
        </p:sp>
      </p:grpSp>
      <p:sp>
        <p:nvSpPr>
          <p:cNvPr id="335" name="object 153">
            <a:extLst>
              <a:ext uri="{FF2B5EF4-FFF2-40B4-BE49-F238E27FC236}">
                <a16:creationId xmlns:a16="http://schemas.microsoft.com/office/drawing/2014/main" id="{C71DA6E1-C5FE-457B-8E87-99BFE05BFA09}"/>
              </a:ext>
            </a:extLst>
          </p:cNvPr>
          <p:cNvSpPr txBox="1"/>
          <p:nvPr/>
        </p:nvSpPr>
        <p:spPr>
          <a:xfrm>
            <a:off x="7363714" y="5628843"/>
            <a:ext cx="129539"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a:t>
            </a:r>
            <a:endParaRPr sz="1400">
              <a:latin typeface="Arial"/>
              <a:cs typeface="Arial"/>
            </a:endParaRPr>
          </a:p>
        </p:txBody>
      </p:sp>
      <p:grpSp>
        <p:nvGrpSpPr>
          <p:cNvPr id="336" name="object 154">
            <a:extLst>
              <a:ext uri="{FF2B5EF4-FFF2-40B4-BE49-F238E27FC236}">
                <a16:creationId xmlns:a16="http://schemas.microsoft.com/office/drawing/2014/main" id="{20A029C9-77D0-484D-BEAD-FC8E2F4310F9}"/>
              </a:ext>
            </a:extLst>
          </p:cNvPr>
          <p:cNvGrpSpPr/>
          <p:nvPr/>
        </p:nvGrpSpPr>
        <p:grpSpPr>
          <a:xfrm>
            <a:off x="2352801" y="3191001"/>
            <a:ext cx="5095875" cy="3211195"/>
            <a:chOff x="2352801" y="3191001"/>
            <a:chExt cx="5095875" cy="3211195"/>
          </a:xfrm>
        </p:grpSpPr>
        <p:pic>
          <p:nvPicPr>
            <p:cNvPr id="337" name="object 155">
              <a:extLst>
                <a:ext uri="{FF2B5EF4-FFF2-40B4-BE49-F238E27FC236}">
                  <a16:creationId xmlns:a16="http://schemas.microsoft.com/office/drawing/2014/main" id="{ED4F0DFE-6746-44BF-B90F-17A833591063}"/>
                </a:ext>
              </a:extLst>
            </p:cNvPr>
            <p:cNvPicPr/>
            <p:nvPr/>
          </p:nvPicPr>
          <p:blipFill>
            <a:blip r:embed="rId3" cstate="print"/>
            <a:stretch>
              <a:fillRect/>
            </a:stretch>
          </p:blipFill>
          <p:spPr>
            <a:xfrm>
              <a:off x="3450462" y="5410961"/>
              <a:ext cx="111506" cy="228650"/>
            </a:xfrm>
            <a:prstGeom prst="rect">
              <a:avLst/>
            </a:prstGeom>
          </p:spPr>
        </p:pic>
        <p:pic>
          <p:nvPicPr>
            <p:cNvPr id="338" name="object 156">
              <a:extLst>
                <a:ext uri="{FF2B5EF4-FFF2-40B4-BE49-F238E27FC236}">
                  <a16:creationId xmlns:a16="http://schemas.microsoft.com/office/drawing/2014/main" id="{92362A88-AE48-49B3-BA47-B2F1423FC622}"/>
                </a:ext>
              </a:extLst>
            </p:cNvPr>
            <p:cNvPicPr/>
            <p:nvPr/>
          </p:nvPicPr>
          <p:blipFill>
            <a:blip r:embed="rId3" cstate="print"/>
            <a:stretch>
              <a:fillRect/>
            </a:stretch>
          </p:blipFill>
          <p:spPr>
            <a:xfrm>
              <a:off x="4745862" y="5410961"/>
              <a:ext cx="111506" cy="228650"/>
            </a:xfrm>
            <a:prstGeom prst="rect">
              <a:avLst/>
            </a:prstGeom>
          </p:spPr>
        </p:pic>
        <p:pic>
          <p:nvPicPr>
            <p:cNvPr id="339" name="object 157">
              <a:extLst>
                <a:ext uri="{FF2B5EF4-FFF2-40B4-BE49-F238E27FC236}">
                  <a16:creationId xmlns:a16="http://schemas.microsoft.com/office/drawing/2014/main" id="{F093BC83-828B-4799-93BF-FD54DEB90314}"/>
                </a:ext>
              </a:extLst>
            </p:cNvPr>
            <p:cNvPicPr/>
            <p:nvPr/>
          </p:nvPicPr>
          <p:blipFill>
            <a:blip r:embed="rId3" cstate="print"/>
            <a:stretch>
              <a:fillRect/>
            </a:stretch>
          </p:blipFill>
          <p:spPr>
            <a:xfrm>
              <a:off x="6041262" y="5410961"/>
              <a:ext cx="111506" cy="228650"/>
            </a:xfrm>
            <a:prstGeom prst="rect">
              <a:avLst/>
            </a:prstGeom>
          </p:spPr>
        </p:pic>
        <p:sp>
          <p:nvSpPr>
            <p:cNvPr id="340" name="object 158">
              <a:extLst>
                <a:ext uri="{FF2B5EF4-FFF2-40B4-BE49-F238E27FC236}">
                  <a16:creationId xmlns:a16="http://schemas.microsoft.com/office/drawing/2014/main" id="{C896E208-AE72-4107-80BC-24F80702C715}"/>
                </a:ext>
              </a:extLst>
            </p:cNvPr>
            <p:cNvSpPr/>
            <p:nvPr/>
          </p:nvSpPr>
          <p:spPr>
            <a:xfrm>
              <a:off x="3076956" y="3505961"/>
              <a:ext cx="2867660" cy="2305685"/>
            </a:xfrm>
            <a:custGeom>
              <a:avLst/>
              <a:gdLst/>
              <a:ahLst/>
              <a:cxnLst/>
              <a:rect l="l" t="t" r="r" b="b"/>
              <a:pathLst>
                <a:path w="2867660" h="2305685">
                  <a:moveTo>
                    <a:pt x="276606" y="2247900"/>
                  </a:moveTo>
                  <a:lnTo>
                    <a:pt x="259638" y="2237994"/>
                  </a:lnTo>
                  <a:lnTo>
                    <a:pt x="181102" y="2192134"/>
                  </a:lnTo>
                  <a:lnTo>
                    <a:pt x="175006" y="2193734"/>
                  </a:lnTo>
                  <a:lnTo>
                    <a:pt x="169418" y="2203183"/>
                  </a:lnTo>
                  <a:lnTo>
                    <a:pt x="171069" y="2209254"/>
                  </a:lnTo>
                  <a:lnTo>
                    <a:pt x="220306" y="2237994"/>
                  </a:lnTo>
                  <a:lnTo>
                    <a:pt x="19812" y="2237994"/>
                  </a:lnTo>
                  <a:lnTo>
                    <a:pt x="19812" y="0"/>
                  </a:lnTo>
                  <a:lnTo>
                    <a:pt x="0" y="0"/>
                  </a:lnTo>
                  <a:lnTo>
                    <a:pt x="0" y="2253373"/>
                  </a:lnTo>
                  <a:lnTo>
                    <a:pt x="4445" y="2257806"/>
                  </a:lnTo>
                  <a:lnTo>
                    <a:pt x="220306" y="2257806"/>
                  </a:lnTo>
                  <a:lnTo>
                    <a:pt x="171069" y="2286546"/>
                  </a:lnTo>
                  <a:lnTo>
                    <a:pt x="169418" y="2292616"/>
                  </a:lnTo>
                  <a:lnTo>
                    <a:pt x="175006" y="2302065"/>
                  </a:lnTo>
                  <a:lnTo>
                    <a:pt x="181102" y="2303665"/>
                  </a:lnTo>
                  <a:lnTo>
                    <a:pt x="259626" y="2257806"/>
                  </a:lnTo>
                  <a:lnTo>
                    <a:pt x="276606" y="2247900"/>
                  </a:lnTo>
                  <a:close/>
                </a:path>
                <a:path w="2867660" h="2305685">
                  <a:moveTo>
                    <a:pt x="1572006" y="2249487"/>
                  </a:moveTo>
                  <a:lnTo>
                    <a:pt x="1555026" y="2239581"/>
                  </a:lnTo>
                  <a:lnTo>
                    <a:pt x="1476502" y="2193721"/>
                  </a:lnTo>
                  <a:lnTo>
                    <a:pt x="1470406" y="2195322"/>
                  </a:lnTo>
                  <a:lnTo>
                    <a:pt x="1464818" y="2204770"/>
                  </a:lnTo>
                  <a:lnTo>
                    <a:pt x="1466469" y="2210841"/>
                  </a:lnTo>
                  <a:lnTo>
                    <a:pt x="1515706" y="2239581"/>
                  </a:lnTo>
                  <a:lnTo>
                    <a:pt x="1083754" y="2239581"/>
                  </a:lnTo>
                  <a:lnTo>
                    <a:pt x="1082167" y="2237994"/>
                  </a:lnTo>
                  <a:lnTo>
                    <a:pt x="581406" y="2237994"/>
                  </a:lnTo>
                  <a:lnTo>
                    <a:pt x="581406" y="2257806"/>
                  </a:lnTo>
                  <a:lnTo>
                    <a:pt x="1069644" y="2257806"/>
                  </a:lnTo>
                  <a:lnTo>
                    <a:pt x="1071245" y="2259393"/>
                  </a:lnTo>
                  <a:lnTo>
                    <a:pt x="1515706" y="2259393"/>
                  </a:lnTo>
                  <a:lnTo>
                    <a:pt x="1466469" y="2288133"/>
                  </a:lnTo>
                  <a:lnTo>
                    <a:pt x="1464818" y="2294204"/>
                  </a:lnTo>
                  <a:lnTo>
                    <a:pt x="1470406" y="2303653"/>
                  </a:lnTo>
                  <a:lnTo>
                    <a:pt x="1476502" y="2305253"/>
                  </a:lnTo>
                  <a:lnTo>
                    <a:pt x="1555038" y="2259393"/>
                  </a:lnTo>
                  <a:lnTo>
                    <a:pt x="1572006" y="2249487"/>
                  </a:lnTo>
                  <a:close/>
                </a:path>
                <a:path w="2867660" h="2305685">
                  <a:moveTo>
                    <a:pt x="2867406" y="2249487"/>
                  </a:moveTo>
                  <a:lnTo>
                    <a:pt x="2850426" y="2239581"/>
                  </a:lnTo>
                  <a:lnTo>
                    <a:pt x="2771902" y="2193721"/>
                  </a:lnTo>
                  <a:lnTo>
                    <a:pt x="2765806" y="2195322"/>
                  </a:lnTo>
                  <a:lnTo>
                    <a:pt x="2760218" y="2204770"/>
                  </a:lnTo>
                  <a:lnTo>
                    <a:pt x="2761869" y="2210841"/>
                  </a:lnTo>
                  <a:lnTo>
                    <a:pt x="2811107" y="2239581"/>
                  </a:lnTo>
                  <a:lnTo>
                    <a:pt x="2379154" y="2239581"/>
                  </a:lnTo>
                  <a:lnTo>
                    <a:pt x="2377567" y="2237994"/>
                  </a:lnTo>
                  <a:lnTo>
                    <a:pt x="1876806" y="2237994"/>
                  </a:lnTo>
                  <a:lnTo>
                    <a:pt x="1876806" y="2257806"/>
                  </a:lnTo>
                  <a:lnTo>
                    <a:pt x="2365044" y="2257806"/>
                  </a:lnTo>
                  <a:lnTo>
                    <a:pt x="2366645" y="2259393"/>
                  </a:lnTo>
                  <a:lnTo>
                    <a:pt x="2811107" y="2259393"/>
                  </a:lnTo>
                  <a:lnTo>
                    <a:pt x="2761869" y="2288133"/>
                  </a:lnTo>
                  <a:lnTo>
                    <a:pt x="2760218" y="2294204"/>
                  </a:lnTo>
                  <a:lnTo>
                    <a:pt x="2765806" y="2303653"/>
                  </a:lnTo>
                  <a:lnTo>
                    <a:pt x="2771902" y="2305253"/>
                  </a:lnTo>
                  <a:lnTo>
                    <a:pt x="2850438" y="2259393"/>
                  </a:lnTo>
                  <a:lnTo>
                    <a:pt x="2867406" y="2249487"/>
                  </a:lnTo>
                  <a:close/>
                </a:path>
              </a:pathLst>
            </a:custGeom>
            <a:solidFill>
              <a:srgbClr val="000000"/>
            </a:solidFill>
          </p:spPr>
          <p:txBody>
            <a:bodyPr wrap="square" lIns="0" tIns="0" rIns="0" bIns="0" rtlCol="0"/>
            <a:lstStyle/>
            <a:p>
              <a:endParaRPr/>
            </a:p>
          </p:txBody>
        </p:sp>
        <p:pic>
          <p:nvPicPr>
            <p:cNvPr id="341" name="object 159">
              <a:extLst>
                <a:ext uri="{FF2B5EF4-FFF2-40B4-BE49-F238E27FC236}">
                  <a16:creationId xmlns:a16="http://schemas.microsoft.com/office/drawing/2014/main" id="{253E0AAA-674C-427E-9534-00B29FBFD83D}"/>
                </a:ext>
              </a:extLst>
            </p:cNvPr>
            <p:cNvPicPr/>
            <p:nvPr/>
          </p:nvPicPr>
          <p:blipFill>
            <a:blip r:embed="rId4" cstate="print"/>
            <a:stretch>
              <a:fillRect/>
            </a:stretch>
          </p:blipFill>
          <p:spPr>
            <a:xfrm>
              <a:off x="7336662" y="5410961"/>
              <a:ext cx="111505" cy="228650"/>
            </a:xfrm>
            <a:prstGeom prst="rect">
              <a:avLst/>
            </a:prstGeom>
          </p:spPr>
        </p:pic>
        <p:sp>
          <p:nvSpPr>
            <p:cNvPr id="342" name="object 160">
              <a:extLst>
                <a:ext uri="{FF2B5EF4-FFF2-40B4-BE49-F238E27FC236}">
                  <a16:creationId xmlns:a16="http://schemas.microsoft.com/office/drawing/2014/main" id="{190D7451-62A1-4AAF-ABD4-AEC0851C19FB}"/>
                </a:ext>
              </a:extLst>
            </p:cNvPr>
            <p:cNvSpPr/>
            <p:nvPr/>
          </p:nvSpPr>
          <p:spPr>
            <a:xfrm>
              <a:off x="3488309" y="4725161"/>
              <a:ext cx="3751579" cy="1677035"/>
            </a:xfrm>
            <a:custGeom>
              <a:avLst/>
              <a:gdLst/>
              <a:ahLst/>
              <a:cxnLst/>
              <a:rect l="l" t="t" r="r" b="b"/>
              <a:pathLst>
                <a:path w="3751579" h="1677035">
                  <a:moveTo>
                    <a:pt x="3751453" y="1030287"/>
                  </a:moveTo>
                  <a:lnTo>
                    <a:pt x="3734473" y="1020381"/>
                  </a:lnTo>
                  <a:lnTo>
                    <a:pt x="3655949" y="974521"/>
                  </a:lnTo>
                  <a:lnTo>
                    <a:pt x="3649853" y="976122"/>
                  </a:lnTo>
                  <a:lnTo>
                    <a:pt x="3644265" y="985570"/>
                  </a:lnTo>
                  <a:lnTo>
                    <a:pt x="3645916" y="991641"/>
                  </a:lnTo>
                  <a:lnTo>
                    <a:pt x="3695154" y="1020381"/>
                  </a:lnTo>
                  <a:lnTo>
                    <a:pt x="3263201" y="1020381"/>
                  </a:lnTo>
                  <a:lnTo>
                    <a:pt x="3261614" y="1018794"/>
                  </a:lnTo>
                  <a:lnTo>
                    <a:pt x="3056509" y="1018794"/>
                  </a:lnTo>
                  <a:lnTo>
                    <a:pt x="3056509" y="0"/>
                  </a:lnTo>
                  <a:lnTo>
                    <a:pt x="3036697" y="0"/>
                  </a:lnTo>
                  <a:lnTo>
                    <a:pt x="3036697" y="1018794"/>
                  </a:lnTo>
                  <a:lnTo>
                    <a:pt x="2760853" y="1018794"/>
                  </a:lnTo>
                  <a:lnTo>
                    <a:pt x="2760853" y="1038606"/>
                  </a:lnTo>
                  <a:lnTo>
                    <a:pt x="3036697" y="1038606"/>
                  </a:lnTo>
                  <a:lnTo>
                    <a:pt x="3036697" y="1275956"/>
                  </a:lnTo>
                  <a:lnTo>
                    <a:pt x="50292" y="1275956"/>
                  </a:lnTo>
                  <a:lnTo>
                    <a:pt x="45847" y="1280388"/>
                  </a:lnTo>
                  <a:lnTo>
                    <a:pt x="45847" y="1620227"/>
                  </a:lnTo>
                  <a:lnTo>
                    <a:pt x="19812" y="1575587"/>
                  </a:lnTo>
                  <a:lnTo>
                    <a:pt x="17145" y="1570863"/>
                  </a:lnTo>
                  <a:lnTo>
                    <a:pt x="11049" y="1569275"/>
                  </a:lnTo>
                  <a:lnTo>
                    <a:pt x="6350" y="1572031"/>
                  </a:lnTo>
                  <a:lnTo>
                    <a:pt x="1524" y="1574787"/>
                  </a:lnTo>
                  <a:lnTo>
                    <a:pt x="0" y="1580845"/>
                  </a:lnTo>
                  <a:lnTo>
                    <a:pt x="2794" y="1585569"/>
                  </a:lnTo>
                  <a:lnTo>
                    <a:pt x="55753" y="1676438"/>
                  </a:lnTo>
                  <a:lnTo>
                    <a:pt x="67195" y="1656791"/>
                  </a:lnTo>
                  <a:lnTo>
                    <a:pt x="108712" y="1585569"/>
                  </a:lnTo>
                  <a:lnTo>
                    <a:pt x="111506" y="1580845"/>
                  </a:lnTo>
                  <a:lnTo>
                    <a:pt x="109982" y="1574787"/>
                  </a:lnTo>
                  <a:lnTo>
                    <a:pt x="105156" y="1572031"/>
                  </a:lnTo>
                  <a:lnTo>
                    <a:pt x="100457" y="1569275"/>
                  </a:lnTo>
                  <a:lnTo>
                    <a:pt x="94361" y="1570863"/>
                  </a:lnTo>
                  <a:lnTo>
                    <a:pt x="91694" y="1575587"/>
                  </a:lnTo>
                  <a:lnTo>
                    <a:pt x="65659" y="1620227"/>
                  </a:lnTo>
                  <a:lnTo>
                    <a:pt x="65659" y="1295768"/>
                  </a:lnTo>
                  <a:lnTo>
                    <a:pt x="3052064" y="1295768"/>
                  </a:lnTo>
                  <a:lnTo>
                    <a:pt x="3056509" y="1291336"/>
                  </a:lnTo>
                  <a:lnTo>
                    <a:pt x="3056509" y="1275956"/>
                  </a:lnTo>
                  <a:lnTo>
                    <a:pt x="3056509" y="1038606"/>
                  </a:lnTo>
                  <a:lnTo>
                    <a:pt x="3249091" y="1038606"/>
                  </a:lnTo>
                  <a:lnTo>
                    <a:pt x="3250692" y="1040193"/>
                  </a:lnTo>
                  <a:lnTo>
                    <a:pt x="3695154" y="1040193"/>
                  </a:lnTo>
                  <a:lnTo>
                    <a:pt x="3645916" y="1068933"/>
                  </a:lnTo>
                  <a:lnTo>
                    <a:pt x="3644265" y="1075004"/>
                  </a:lnTo>
                  <a:lnTo>
                    <a:pt x="3649853" y="1084453"/>
                  </a:lnTo>
                  <a:lnTo>
                    <a:pt x="3655949" y="1086053"/>
                  </a:lnTo>
                  <a:lnTo>
                    <a:pt x="3734485" y="1040193"/>
                  </a:lnTo>
                  <a:lnTo>
                    <a:pt x="3751453" y="1030287"/>
                  </a:lnTo>
                  <a:close/>
                </a:path>
              </a:pathLst>
            </a:custGeom>
            <a:solidFill>
              <a:srgbClr val="000000"/>
            </a:solidFill>
          </p:spPr>
          <p:txBody>
            <a:bodyPr wrap="square" lIns="0" tIns="0" rIns="0" bIns="0" rtlCol="0"/>
            <a:lstStyle/>
            <a:p>
              <a:endParaRPr/>
            </a:p>
          </p:txBody>
        </p:sp>
        <p:sp>
          <p:nvSpPr>
            <p:cNvPr id="343" name="object 161">
              <a:extLst>
                <a:ext uri="{FF2B5EF4-FFF2-40B4-BE49-F238E27FC236}">
                  <a16:creationId xmlns:a16="http://schemas.microsoft.com/office/drawing/2014/main" id="{9C1E7660-6312-4251-BAEF-E654BE3A9594}"/>
                </a:ext>
              </a:extLst>
            </p:cNvPr>
            <p:cNvSpPr/>
            <p:nvPr/>
          </p:nvSpPr>
          <p:spPr>
            <a:xfrm>
              <a:off x="2362961" y="3201161"/>
              <a:ext cx="2286000" cy="76200"/>
            </a:xfrm>
            <a:custGeom>
              <a:avLst/>
              <a:gdLst/>
              <a:ahLst/>
              <a:cxnLst/>
              <a:rect l="l" t="t" r="r" b="b"/>
              <a:pathLst>
                <a:path w="2286000" h="76200">
                  <a:moveTo>
                    <a:pt x="0" y="76200"/>
                  </a:moveTo>
                  <a:lnTo>
                    <a:pt x="76200" y="0"/>
                  </a:lnTo>
                </a:path>
                <a:path w="2286000" h="76200">
                  <a:moveTo>
                    <a:pt x="2209800" y="76200"/>
                  </a:moveTo>
                  <a:lnTo>
                    <a:pt x="2286000" y="0"/>
                  </a:lnTo>
                </a:path>
              </a:pathLst>
            </a:custGeom>
            <a:ln w="19812">
              <a:solidFill>
                <a:srgbClr val="000000"/>
              </a:solidFill>
            </a:ln>
          </p:spPr>
          <p:txBody>
            <a:bodyPr wrap="square" lIns="0" tIns="0" rIns="0" bIns="0" rtlCol="0"/>
            <a:lstStyle/>
            <a:p>
              <a:endParaRPr/>
            </a:p>
          </p:txBody>
        </p:sp>
        <p:sp>
          <p:nvSpPr>
            <p:cNvPr id="344" name="object 162">
              <a:extLst>
                <a:ext uri="{FF2B5EF4-FFF2-40B4-BE49-F238E27FC236}">
                  <a16:creationId xmlns:a16="http://schemas.microsoft.com/office/drawing/2014/main" id="{3F0157A7-B983-41A1-93E2-AA1815B3E82D}"/>
                </a:ext>
              </a:extLst>
            </p:cNvPr>
            <p:cNvSpPr/>
            <p:nvPr/>
          </p:nvSpPr>
          <p:spPr>
            <a:xfrm>
              <a:off x="4115561" y="3734561"/>
              <a:ext cx="152400" cy="76200"/>
            </a:xfrm>
            <a:custGeom>
              <a:avLst/>
              <a:gdLst/>
              <a:ahLst/>
              <a:cxnLst/>
              <a:rect l="l" t="t" r="r" b="b"/>
              <a:pathLst>
                <a:path w="152400" h="76200">
                  <a:moveTo>
                    <a:pt x="0" y="76200"/>
                  </a:moveTo>
                  <a:lnTo>
                    <a:pt x="152400" y="0"/>
                  </a:lnTo>
                </a:path>
              </a:pathLst>
            </a:custGeom>
            <a:ln w="19812">
              <a:solidFill>
                <a:srgbClr val="000000"/>
              </a:solidFill>
            </a:ln>
          </p:spPr>
          <p:txBody>
            <a:bodyPr wrap="square" lIns="0" tIns="0" rIns="0" bIns="0" rtlCol="0"/>
            <a:lstStyle/>
            <a:p>
              <a:endParaRPr/>
            </a:p>
          </p:txBody>
        </p:sp>
      </p:grpSp>
      <p:sp>
        <p:nvSpPr>
          <p:cNvPr id="345" name="object 163">
            <a:extLst>
              <a:ext uri="{FF2B5EF4-FFF2-40B4-BE49-F238E27FC236}">
                <a16:creationId xmlns:a16="http://schemas.microsoft.com/office/drawing/2014/main" id="{050E02F3-0CE4-46C7-9D1C-D16925742671}"/>
              </a:ext>
            </a:extLst>
          </p:cNvPr>
          <p:cNvSpPr txBox="1"/>
          <p:nvPr/>
        </p:nvSpPr>
        <p:spPr>
          <a:xfrm>
            <a:off x="4651628" y="3676144"/>
            <a:ext cx="762635" cy="577215"/>
          </a:xfrm>
          <a:prstGeom prst="rect">
            <a:avLst/>
          </a:prstGeom>
        </p:spPr>
        <p:txBody>
          <a:bodyPr vert="horz" wrap="square" lIns="0" tIns="83820" rIns="0" bIns="0" rtlCol="0">
            <a:spAutoFit/>
          </a:bodyPr>
          <a:lstStyle/>
          <a:p>
            <a:pPr marL="12700">
              <a:lnSpc>
                <a:spcPct val="100000"/>
              </a:lnSpc>
              <a:spcBef>
                <a:spcPts val="660"/>
              </a:spcBef>
            </a:pPr>
            <a:r>
              <a:rPr sz="1600" spc="-25" dirty="0">
                <a:latin typeface="Arial"/>
                <a:cs typeface="Arial"/>
              </a:rPr>
              <a:t>Way</a:t>
            </a:r>
            <a:r>
              <a:rPr sz="1600" spc="-40" dirty="0">
                <a:latin typeface="Arial"/>
                <a:cs typeface="Arial"/>
              </a:rPr>
              <a:t> </a:t>
            </a:r>
            <a:r>
              <a:rPr sz="1600" spc="-5" dirty="0">
                <a:latin typeface="Arial"/>
                <a:cs typeface="Arial"/>
              </a:rPr>
              <a:t>1</a:t>
            </a:r>
            <a:endParaRPr sz="1600">
              <a:latin typeface="Arial"/>
              <a:cs typeface="Arial"/>
            </a:endParaRPr>
          </a:p>
          <a:p>
            <a:pPr marL="12700">
              <a:lnSpc>
                <a:spcPct val="100000"/>
              </a:lnSpc>
              <a:spcBef>
                <a:spcPts val="425"/>
              </a:spcBef>
              <a:tabLst>
                <a:tab pos="469265" algn="l"/>
              </a:tabLst>
            </a:pPr>
            <a:r>
              <a:rPr sz="1200" spc="-125" dirty="0">
                <a:latin typeface="Arial"/>
                <a:cs typeface="Arial"/>
              </a:rPr>
              <a:t>T</a:t>
            </a:r>
            <a:r>
              <a:rPr sz="1200" spc="-5" dirty="0">
                <a:latin typeface="Arial"/>
                <a:cs typeface="Arial"/>
              </a:rPr>
              <a:t>ag</a:t>
            </a:r>
            <a:r>
              <a:rPr sz="1200" dirty="0">
                <a:latin typeface="Arial"/>
                <a:cs typeface="Arial"/>
              </a:rPr>
              <a:t>	PF#</a:t>
            </a:r>
            <a:endParaRPr sz="1200">
              <a:latin typeface="Arial"/>
              <a:cs typeface="Arial"/>
            </a:endParaRPr>
          </a:p>
        </p:txBody>
      </p:sp>
      <p:sp>
        <p:nvSpPr>
          <p:cNvPr id="346" name="object 164">
            <a:extLst>
              <a:ext uri="{FF2B5EF4-FFF2-40B4-BE49-F238E27FC236}">
                <a16:creationId xmlns:a16="http://schemas.microsoft.com/office/drawing/2014/main" id="{1D6A3801-B91D-4278-80C6-60A89DCAFC51}"/>
              </a:ext>
            </a:extLst>
          </p:cNvPr>
          <p:cNvSpPr txBox="1"/>
          <p:nvPr/>
        </p:nvSpPr>
        <p:spPr>
          <a:xfrm>
            <a:off x="5947028" y="3676144"/>
            <a:ext cx="763270" cy="577215"/>
          </a:xfrm>
          <a:prstGeom prst="rect">
            <a:avLst/>
          </a:prstGeom>
        </p:spPr>
        <p:txBody>
          <a:bodyPr vert="horz" wrap="square" lIns="0" tIns="83820" rIns="0" bIns="0" rtlCol="0">
            <a:spAutoFit/>
          </a:bodyPr>
          <a:lstStyle/>
          <a:p>
            <a:pPr marL="12700">
              <a:lnSpc>
                <a:spcPct val="100000"/>
              </a:lnSpc>
              <a:spcBef>
                <a:spcPts val="660"/>
              </a:spcBef>
            </a:pPr>
            <a:r>
              <a:rPr sz="1600" spc="-25" dirty="0">
                <a:latin typeface="Arial"/>
                <a:cs typeface="Arial"/>
              </a:rPr>
              <a:t>Way</a:t>
            </a:r>
            <a:r>
              <a:rPr sz="1600" spc="-40" dirty="0">
                <a:latin typeface="Arial"/>
                <a:cs typeface="Arial"/>
              </a:rPr>
              <a:t> </a:t>
            </a:r>
            <a:r>
              <a:rPr sz="1600" spc="-5" dirty="0">
                <a:latin typeface="Arial"/>
                <a:cs typeface="Arial"/>
              </a:rPr>
              <a:t>2</a:t>
            </a:r>
            <a:endParaRPr sz="1600">
              <a:latin typeface="Arial"/>
              <a:cs typeface="Arial"/>
            </a:endParaRPr>
          </a:p>
          <a:p>
            <a:pPr marL="12700">
              <a:lnSpc>
                <a:spcPct val="100000"/>
              </a:lnSpc>
              <a:spcBef>
                <a:spcPts val="425"/>
              </a:spcBef>
              <a:tabLst>
                <a:tab pos="469900" algn="l"/>
              </a:tabLst>
            </a:pPr>
            <a:r>
              <a:rPr sz="1200" spc="-125" dirty="0">
                <a:latin typeface="Arial"/>
                <a:cs typeface="Arial"/>
              </a:rPr>
              <a:t>T</a:t>
            </a:r>
            <a:r>
              <a:rPr sz="1200" spc="-5" dirty="0">
                <a:latin typeface="Arial"/>
                <a:cs typeface="Arial"/>
              </a:rPr>
              <a:t>ag</a:t>
            </a:r>
            <a:r>
              <a:rPr sz="1200" dirty="0">
                <a:latin typeface="Arial"/>
                <a:cs typeface="Arial"/>
              </a:rPr>
              <a:t>	PF#</a:t>
            </a:r>
            <a:endParaRPr sz="1200">
              <a:latin typeface="Arial"/>
              <a:cs typeface="Arial"/>
            </a:endParaRPr>
          </a:p>
        </p:txBody>
      </p:sp>
      <p:sp>
        <p:nvSpPr>
          <p:cNvPr id="347" name="object 165">
            <a:extLst>
              <a:ext uri="{FF2B5EF4-FFF2-40B4-BE49-F238E27FC236}">
                <a16:creationId xmlns:a16="http://schemas.microsoft.com/office/drawing/2014/main" id="{2B7A2424-6C20-4A32-B8BC-3E083035A09D}"/>
              </a:ext>
            </a:extLst>
          </p:cNvPr>
          <p:cNvSpPr txBox="1"/>
          <p:nvPr/>
        </p:nvSpPr>
        <p:spPr>
          <a:xfrm>
            <a:off x="7242809" y="3676144"/>
            <a:ext cx="762635" cy="577215"/>
          </a:xfrm>
          <a:prstGeom prst="rect">
            <a:avLst/>
          </a:prstGeom>
        </p:spPr>
        <p:txBody>
          <a:bodyPr vert="horz" wrap="square" lIns="0" tIns="83820" rIns="0" bIns="0" rtlCol="0">
            <a:spAutoFit/>
          </a:bodyPr>
          <a:lstStyle/>
          <a:p>
            <a:pPr marL="88900">
              <a:lnSpc>
                <a:spcPct val="100000"/>
              </a:lnSpc>
              <a:spcBef>
                <a:spcPts val="660"/>
              </a:spcBef>
            </a:pPr>
            <a:r>
              <a:rPr sz="1600" spc="-25" dirty="0">
                <a:latin typeface="Arial"/>
                <a:cs typeface="Arial"/>
              </a:rPr>
              <a:t>Way</a:t>
            </a:r>
            <a:r>
              <a:rPr sz="1600" spc="-40" dirty="0">
                <a:latin typeface="Arial"/>
                <a:cs typeface="Arial"/>
              </a:rPr>
              <a:t> </a:t>
            </a:r>
            <a:r>
              <a:rPr sz="1600" spc="-5" dirty="0">
                <a:latin typeface="Arial"/>
                <a:cs typeface="Arial"/>
              </a:rPr>
              <a:t>3</a:t>
            </a:r>
            <a:endParaRPr sz="1600">
              <a:latin typeface="Arial"/>
              <a:cs typeface="Arial"/>
            </a:endParaRPr>
          </a:p>
          <a:p>
            <a:pPr marL="12700">
              <a:lnSpc>
                <a:spcPct val="100000"/>
              </a:lnSpc>
              <a:spcBef>
                <a:spcPts val="425"/>
              </a:spcBef>
              <a:tabLst>
                <a:tab pos="469265" algn="l"/>
              </a:tabLst>
            </a:pPr>
            <a:r>
              <a:rPr sz="1200" spc="-125" dirty="0">
                <a:latin typeface="Arial"/>
                <a:cs typeface="Arial"/>
              </a:rPr>
              <a:t>T</a:t>
            </a:r>
            <a:r>
              <a:rPr sz="1200" spc="-5" dirty="0">
                <a:latin typeface="Arial"/>
                <a:cs typeface="Arial"/>
              </a:rPr>
              <a:t>ag</a:t>
            </a:r>
            <a:r>
              <a:rPr sz="1200" dirty="0">
                <a:latin typeface="Arial"/>
                <a:cs typeface="Arial"/>
              </a:rPr>
              <a:t>	PF#</a:t>
            </a:r>
            <a:endParaRPr sz="1200">
              <a:latin typeface="Arial"/>
              <a:cs typeface="Arial"/>
            </a:endParaRPr>
          </a:p>
        </p:txBody>
      </p:sp>
      <p:sp>
        <p:nvSpPr>
          <p:cNvPr id="348" name="object 166">
            <a:extLst>
              <a:ext uri="{FF2B5EF4-FFF2-40B4-BE49-F238E27FC236}">
                <a16:creationId xmlns:a16="http://schemas.microsoft.com/office/drawing/2014/main" id="{35A6C169-EC17-4775-9539-391C84F1CDE2}"/>
              </a:ext>
            </a:extLst>
          </p:cNvPr>
          <p:cNvSpPr txBox="1"/>
          <p:nvPr/>
        </p:nvSpPr>
        <p:spPr>
          <a:xfrm>
            <a:off x="4270375" y="3671696"/>
            <a:ext cx="103505" cy="182101"/>
          </a:xfrm>
          <a:prstGeom prst="rect">
            <a:avLst/>
          </a:prstGeom>
        </p:spPr>
        <p:txBody>
          <a:bodyPr vert="horz" wrap="square" lIns="0" tIns="12700" rIns="0" bIns="0" rtlCol="0">
            <a:spAutoFit/>
          </a:bodyPr>
          <a:lstStyle/>
          <a:p>
            <a:pPr marL="12700">
              <a:lnSpc>
                <a:spcPct val="100000"/>
              </a:lnSpc>
              <a:spcBef>
                <a:spcPts val="100"/>
              </a:spcBef>
            </a:pPr>
            <a:r>
              <a:rPr lang="en-US" altLang="zh-CN" sz="1100" dirty="0">
                <a:latin typeface="Arial"/>
                <a:cs typeface="Arial"/>
              </a:rPr>
              <a:t>2</a:t>
            </a:r>
            <a:endParaRPr sz="1100" dirty="0">
              <a:latin typeface="Arial"/>
              <a:cs typeface="Arial"/>
            </a:endParaRPr>
          </a:p>
        </p:txBody>
      </p:sp>
      <p:sp>
        <p:nvSpPr>
          <p:cNvPr id="349" name="object 167">
            <a:extLst>
              <a:ext uri="{FF2B5EF4-FFF2-40B4-BE49-F238E27FC236}">
                <a16:creationId xmlns:a16="http://schemas.microsoft.com/office/drawing/2014/main" id="{F54A4A46-5E99-4313-A8E5-58B636473584}"/>
              </a:ext>
            </a:extLst>
          </p:cNvPr>
          <p:cNvSpPr/>
          <p:nvPr/>
        </p:nvSpPr>
        <p:spPr>
          <a:xfrm>
            <a:off x="2996945" y="4877561"/>
            <a:ext cx="152400" cy="76200"/>
          </a:xfrm>
          <a:custGeom>
            <a:avLst/>
            <a:gdLst/>
            <a:ahLst/>
            <a:cxnLst/>
            <a:rect l="l" t="t" r="r" b="b"/>
            <a:pathLst>
              <a:path w="152400" h="76200">
                <a:moveTo>
                  <a:pt x="0" y="76200"/>
                </a:moveTo>
                <a:lnTo>
                  <a:pt x="152400" y="0"/>
                </a:lnTo>
              </a:path>
            </a:pathLst>
          </a:custGeom>
          <a:ln w="19812">
            <a:solidFill>
              <a:srgbClr val="000000"/>
            </a:solidFill>
          </a:ln>
        </p:spPr>
        <p:txBody>
          <a:bodyPr wrap="square" lIns="0" tIns="0" rIns="0" bIns="0" rtlCol="0"/>
          <a:lstStyle/>
          <a:p>
            <a:endParaRPr/>
          </a:p>
        </p:txBody>
      </p:sp>
      <p:sp>
        <p:nvSpPr>
          <p:cNvPr id="350" name="object 168">
            <a:extLst>
              <a:ext uri="{FF2B5EF4-FFF2-40B4-BE49-F238E27FC236}">
                <a16:creationId xmlns:a16="http://schemas.microsoft.com/office/drawing/2014/main" id="{118AF673-E84D-4254-8027-43E365539A09}"/>
              </a:ext>
            </a:extLst>
          </p:cNvPr>
          <p:cNvSpPr txBox="1"/>
          <p:nvPr/>
        </p:nvSpPr>
        <p:spPr>
          <a:xfrm>
            <a:off x="2746375" y="4815077"/>
            <a:ext cx="180975" cy="182101"/>
          </a:xfrm>
          <a:prstGeom prst="rect">
            <a:avLst/>
          </a:prstGeom>
        </p:spPr>
        <p:txBody>
          <a:bodyPr vert="horz" wrap="square" lIns="0" tIns="12700" rIns="0" bIns="0" rtlCol="0">
            <a:spAutoFit/>
          </a:bodyPr>
          <a:lstStyle/>
          <a:p>
            <a:pPr marL="12700">
              <a:lnSpc>
                <a:spcPct val="100000"/>
              </a:lnSpc>
              <a:spcBef>
                <a:spcPts val="100"/>
              </a:spcBef>
            </a:pPr>
            <a:r>
              <a:rPr lang="en-US" altLang="zh-CN" sz="1100" spc="-5" dirty="0">
                <a:latin typeface="Arial"/>
                <a:cs typeface="Arial"/>
              </a:rPr>
              <a:t>7</a:t>
            </a:r>
            <a:endParaRPr sz="1100" dirty="0">
              <a:latin typeface="Arial"/>
              <a:cs typeface="Arial"/>
            </a:endParaRPr>
          </a:p>
        </p:txBody>
      </p:sp>
      <p:graphicFrame>
        <p:nvGraphicFramePr>
          <p:cNvPr id="351" name="object 169">
            <a:extLst>
              <a:ext uri="{FF2B5EF4-FFF2-40B4-BE49-F238E27FC236}">
                <a16:creationId xmlns:a16="http://schemas.microsoft.com/office/drawing/2014/main" id="{3638451F-9E17-43F1-9D23-1318D0005CEB}"/>
              </a:ext>
            </a:extLst>
          </p:cNvPr>
          <p:cNvGraphicFramePr>
            <a:graphicFrameLocks noGrp="1"/>
          </p:cNvGraphicFramePr>
          <p:nvPr>
            <p:extLst>
              <p:ext uri="{D42A27DB-BD31-4B8C-83A1-F6EECF244321}">
                <p14:modId xmlns:p14="http://schemas.microsoft.com/office/powerpoint/2010/main" val="2389960329"/>
              </p:ext>
            </p:extLst>
          </p:nvPr>
        </p:nvGraphicFramePr>
        <p:xfrm>
          <a:off x="2433827" y="2814827"/>
          <a:ext cx="3809365" cy="391351"/>
        </p:xfrm>
        <a:graphic>
          <a:graphicData uri="http://schemas.openxmlformats.org/drawingml/2006/table">
            <a:tbl>
              <a:tblPr firstRow="1" bandRow="1">
                <a:tableStyleId>{2D5ABB26-0587-4C30-8999-92F81FD0307C}</a:tableStyleId>
              </a:tblPr>
              <a:tblGrid>
                <a:gridCol w="712470">
                  <a:extLst>
                    <a:ext uri="{9D8B030D-6E8A-4147-A177-3AD203B41FA5}">
                      <a16:colId xmlns:a16="http://schemas.microsoft.com/office/drawing/2014/main" val="20000"/>
                    </a:ext>
                  </a:extLst>
                </a:gridCol>
                <a:gridCol w="780415">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25755">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381000">
                <a:tc>
                  <a:txBody>
                    <a:bodyPr/>
                    <a:lstStyle/>
                    <a:p>
                      <a:pPr>
                        <a:lnSpc>
                          <a:spcPct val="100000"/>
                        </a:lnSpc>
                        <a:spcBef>
                          <a:spcPts val="20"/>
                        </a:spcBef>
                      </a:pPr>
                      <a:endParaRPr sz="1250" dirty="0">
                        <a:latin typeface="Times New Roman"/>
                        <a:cs typeface="Times New Roman"/>
                      </a:endParaRPr>
                    </a:p>
                    <a:p>
                      <a:pPr marL="461645">
                        <a:lnSpc>
                          <a:spcPts val="1440"/>
                        </a:lnSpc>
                        <a:spcBef>
                          <a:spcPts val="5"/>
                        </a:spcBef>
                      </a:pPr>
                      <a:endParaRPr sz="1600" dirty="0">
                        <a:latin typeface="Consolas"/>
                        <a:cs typeface="Consolas"/>
                      </a:endParaRPr>
                    </a:p>
                  </a:txBody>
                  <a:tcPr marL="0" marR="0" marT="2540" marB="0">
                    <a:lnL w="9525">
                      <a:solidFill>
                        <a:srgbClr val="000000"/>
                      </a:solidFill>
                      <a:prstDash val="solid"/>
                    </a:lnL>
                    <a:lnT w="9525">
                      <a:solidFill>
                        <a:srgbClr val="000000"/>
                      </a:solidFill>
                      <a:prstDash val="solid"/>
                    </a:lnT>
                    <a:lnB w="9525">
                      <a:solidFill>
                        <a:srgbClr val="000000"/>
                      </a:solidFill>
                      <a:prstDash val="solid"/>
                    </a:lnB>
                    <a:solidFill>
                      <a:srgbClr val="CCFF99"/>
                    </a:solidFill>
                  </a:tcPr>
                </a:tc>
                <a:tc>
                  <a:txBody>
                    <a:bodyPr/>
                    <a:lstStyle/>
                    <a:p>
                      <a:pPr marL="208915">
                        <a:lnSpc>
                          <a:spcPts val="1260"/>
                        </a:lnSpc>
                        <a:spcBef>
                          <a:spcPts val="620"/>
                        </a:spcBef>
                      </a:pPr>
                      <a:r>
                        <a:rPr sz="1400" spc="-5" dirty="0">
                          <a:latin typeface="Arial"/>
                          <a:cs typeface="Arial"/>
                        </a:rPr>
                        <a:t>VPN</a:t>
                      </a:r>
                      <a:endParaRPr sz="1400" dirty="0">
                        <a:latin typeface="Arial"/>
                        <a:cs typeface="Arial"/>
                      </a:endParaRPr>
                    </a:p>
                    <a:p>
                      <a:pPr marL="139065">
                        <a:lnSpc>
                          <a:spcPts val="1019"/>
                        </a:lnSpc>
                        <a:tabLst>
                          <a:tab pos="528955" algn="l"/>
                        </a:tabLst>
                      </a:pPr>
                      <a:r>
                        <a:rPr sz="1600" b="1" spc="-5" dirty="0">
                          <a:solidFill>
                            <a:srgbClr val="6F2F9F"/>
                          </a:solidFill>
                          <a:latin typeface="Consolas"/>
                          <a:cs typeface="Consolas"/>
                        </a:rPr>
                        <a:t>	</a:t>
                      </a:r>
                      <a:endParaRPr sz="1600" dirty="0">
                        <a:latin typeface="Consolas"/>
                        <a:cs typeface="Consolas"/>
                      </a:endParaRPr>
                    </a:p>
                  </a:txBody>
                  <a:tcPr marL="0" marR="0" marT="78740" marB="0">
                    <a:lnT w="9525">
                      <a:solidFill>
                        <a:srgbClr val="000000"/>
                      </a:solidFill>
                      <a:prstDash val="solid"/>
                    </a:lnT>
                    <a:lnB w="9525">
                      <a:solidFill>
                        <a:srgbClr val="000000"/>
                      </a:solidFill>
                      <a:prstDash val="solid"/>
                    </a:lnB>
                    <a:solidFill>
                      <a:srgbClr val="CCFF99"/>
                    </a:solidFill>
                  </a:tcPr>
                </a:tc>
                <a:tc>
                  <a:txBody>
                    <a:bodyPr/>
                    <a:lstStyle/>
                    <a:p>
                      <a:pPr>
                        <a:lnSpc>
                          <a:spcPct val="100000"/>
                        </a:lnSpc>
                        <a:spcBef>
                          <a:spcPts val="20"/>
                        </a:spcBef>
                      </a:pPr>
                      <a:endParaRPr sz="1250" dirty="0">
                        <a:latin typeface="Times New Roman"/>
                        <a:cs typeface="Times New Roman"/>
                      </a:endParaRPr>
                    </a:p>
                  </a:txBody>
                  <a:tcPr marL="0" marR="0" marT="2540" marB="0">
                    <a:lnT w="9525">
                      <a:solidFill>
                        <a:srgbClr val="000000"/>
                      </a:solidFill>
                      <a:prstDash val="solid"/>
                    </a:lnT>
                    <a:lnB w="9525">
                      <a:solidFill>
                        <a:srgbClr val="000000"/>
                      </a:solidFill>
                      <a:prstDash val="solid"/>
                    </a:lnB>
                    <a:solidFill>
                      <a:srgbClr val="CCFF99"/>
                    </a:solidFill>
                  </a:tcPr>
                </a:tc>
                <a:tc>
                  <a:txBody>
                    <a:bodyPr/>
                    <a:lstStyle/>
                    <a:p>
                      <a:pPr marL="139065">
                        <a:lnSpc>
                          <a:spcPts val="1440"/>
                        </a:lnSpc>
                        <a:spcBef>
                          <a:spcPts val="5"/>
                        </a:spcBef>
                      </a:pPr>
                      <a:endParaRPr sz="1600" dirty="0">
                        <a:latin typeface="Consolas"/>
                        <a:cs typeface="Consolas"/>
                      </a:endParaRPr>
                    </a:p>
                  </a:txBody>
                  <a:tcPr marL="0" marR="0" marT="2540" marB="0">
                    <a:lnR w="9525">
                      <a:solidFill>
                        <a:srgbClr val="000000"/>
                      </a:solidFill>
                      <a:prstDash val="solid"/>
                    </a:lnR>
                    <a:lnT w="9525">
                      <a:solidFill>
                        <a:srgbClr val="000000"/>
                      </a:solidFill>
                      <a:prstDash val="solid"/>
                    </a:lnT>
                    <a:lnB w="9525">
                      <a:solidFill>
                        <a:srgbClr val="000000"/>
                      </a:solidFill>
                      <a:prstDash val="solid"/>
                    </a:lnB>
                    <a:solidFill>
                      <a:srgbClr val="CCFF99"/>
                    </a:solidFill>
                  </a:tcPr>
                </a:tc>
                <a:tc>
                  <a:txBody>
                    <a:bodyPr/>
                    <a:lstStyle/>
                    <a:p>
                      <a:pPr marL="92075">
                        <a:lnSpc>
                          <a:spcPts val="1260"/>
                        </a:lnSpc>
                        <a:spcBef>
                          <a:spcPts val="620"/>
                        </a:spcBef>
                      </a:pPr>
                      <a:r>
                        <a:rPr sz="1400" spc="-5" dirty="0">
                          <a:latin typeface="Arial"/>
                          <a:cs typeface="Arial"/>
                        </a:rPr>
                        <a:t>Offset</a:t>
                      </a:r>
                      <a:r>
                        <a:rPr sz="1400" spc="-60" dirty="0">
                          <a:latin typeface="Arial"/>
                          <a:cs typeface="Arial"/>
                        </a:rPr>
                        <a:t> </a:t>
                      </a:r>
                      <a:r>
                        <a:rPr sz="1400" spc="-5" dirty="0">
                          <a:latin typeface="Arial"/>
                          <a:cs typeface="Arial"/>
                        </a:rPr>
                        <a:t>w/in</a:t>
                      </a:r>
                      <a:r>
                        <a:rPr sz="1400" spc="-30" dirty="0">
                          <a:latin typeface="Arial"/>
                          <a:cs typeface="Arial"/>
                        </a:rPr>
                        <a:t> </a:t>
                      </a:r>
                      <a:r>
                        <a:rPr sz="1400" dirty="0">
                          <a:latin typeface="Arial"/>
                          <a:cs typeface="Arial"/>
                        </a:rPr>
                        <a:t>page</a:t>
                      </a:r>
                    </a:p>
                    <a:p>
                      <a:pPr marL="203200">
                        <a:lnSpc>
                          <a:spcPts val="1019"/>
                        </a:lnSpc>
                        <a:tabLst>
                          <a:tab pos="594360" algn="l"/>
                          <a:tab pos="984250" algn="l"/>
                        </a:tabLst>
                      </a:pPr>
                      <a:r>
                        <a:rPr sz="1600" b="1" spc="-5" dirty="0">
                          <a:solidFill>
                            <a:srgbClr val="6F2F9F"/>
                          </a:solidFill>
                          <a:latin typeface="Consolas"/>
                          <a:cs typeface="Consolas"/>
                        </a:rPr>
                        <a:t>	</a:t>
                      </a:r>
                      <a:endParaRPr sz="1600" dirty="0">
                        <a:latin typeface="Consolas"/>
                        <a:cs typeface="Consolas"/>
                      </a:endParaRPr>
                    </a:p>
                  </a:txBody>
                  <a:tcPr marL="0" marR="0" marT="787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DDDDD"/>
                    </a:solidFill>
                  </a:tcPr>
                </a:tc>
                <a:extLst>
                  <a:ext uri="{0D108BD9-81ED-4DB2-BD59-A6C34878D82A}">
                    <a16:rowId xmlns:a16="http://schemas.microsoft.com/office/drawing/2014/main" val="10000"/>
                  </a:ext>
                </a:extLst>
              </a:tr>
            </a:tbl>
          </a:graphicData>
        </a:graphic>
      </p:graphicFrame>
      <p:sp>
        <p:nvSpPr>
          <p:cNvPr id="353" name="object 171">
            <a:extLst>
              <a:ext uri="{FF2B5EF4-FFF2-40B4-BE49-F238E27FC236}">
                <a16:creationId xmlns:a16="http://schemas.microsoft.com/office/drawing/2014/main" id="{9E2C9758-7F33-44EB-ABB1-44ACB9D18030}"/>
              </a:ext>
            </a:extLst>
          </p:cNvPr>
          <p:cNvSpPr txBox="1"/>
          <p:nvPr/>
        </p:nvSpPr>
        <p:spPr>
          <a:xfrm>
            <a:off x="2833116" y="5533986"/>
            <a:ext cx="2871470" cy="848360"/>
          </a:xfrm>
          <a:prstGeom prst="rect">
            <a:avLst/>
          </a:prstGeom>
        </p:spPr>
        <p:txBody>
          <a:bodyPr vert="horz" wrap="square" lIns="0" tIns="109220" rIns="0" bIns="0" rtlCol="0">
            <a:spAutoFit/>
          </a:bodyPr>
          <a:lstStyle/>
          <a:p>
            <a:pPr marR="33020" algn="ctr">
              <a:lnSpc>
                <a:spcPct val="100000"/>
              </a:lnSpc>
              <a:spcBef>
                <a:spcPts val="860"/>
              </a:spcBef>
              <a:tabLst>
                <a:tab pos="1295400" algn="l"/>
              </a:tabLst>
            </a:pPr>
            <a:r>
              <a:rPr sz="1400" dirty="0">
                <a:latin typeface="Arial"/>
                <a:cs typeface="Arial"/>
              </a:rPr>
              <a:t>=	=</a:t>
            </a:r>
          </a:p>
          <a:p>
            <a:pPr algn="ctr">
              <a:lnSpc>
                <a:spcPts val="1889"/>
              </a:lnSpc>
              <a:spcBef>
                <a:spcPts val="860"/>
              </a:spcBef>
              <a:tabLst>
                <a:tab pos="389890" algn="l"/>
                <a:tab pos="779780" algn="l"/>
                <a:tab pos="1171575" algn="l"/>
                <a:tab pos="1562100" algn="l"/>
                <a:tab pos="1951989" algn="l"/>
                <a:tab pos="2343785" algn="l"/>
                <a:tab pos="2734310" algn="l"/>
              </a:tabLst>
            </a:pPr>
            <a:r>
              <a:rPr sz="1600" b="1" spc="-5" dirty="0">
                <a:solidFill>
                  <a:srgbClr val="006FC0"/>
                </a:solidFill>
                <a:latin typeface="Consolas"/>
                <a:cs typeface="Consolas"/>
              </a:rPr>
              <a:t>			</a:t>
            </a:r>
            <a:endParaRPr sz="1600" dirty="0">
              <a:latin typeface="Consolas"/>
              <a:cs typeface="Consolas"/>
            </a:endParaRPr>
          </a:p>
          <a:p>
            <a:pPr marL="1584960">
              <a:lnSpc>
                <a:spcPts val="1290"/>
              </a:lnSpc>
              <a:tabLst>
                <a:tab pos="1965960" algn="l"/>
              </a:tabLst>
            </a:pPr>
            <a:r>
              <a:rPr lang="en-US" altLang="zh-CN" sz="1100" spc="-5" dirty="0">
                <a:latin typeface="Arial"/>
                <a:cs typeface="Arial"/>
              </a:rPr>
              <a:t>7</a:t>
            </a:r>
            <a:r>
              <a:rPr sz="1100" spc="-5" dirty="0">
                <a:latin typeface="Arial"/>
                <a:cs typeface="Arial"/>
              </a:rPr>
              <a:t>	</a:t>
            </a:r>
            <a:r>
              <a:rPr lang="en-US" altLang="zh-CN" sz="1100" spc="-5" dirty="0">
                <a:latin typeface="Arial"/>
                <a:cs typeface="Arial"/>
              </a:rPr>
              <a:t>6</a:t>
            </a:r>
            <a:endParaRPr sz="1100" dirty="0">
              <a:latin typeface="Arial"/>
              <a:cs typeface="Arial"/>
            </a:endParaRPr>
          </a:p>
        </p:txBody>
      </p:sp>
      <p:sp>
        <p:nvSpPr>
          <p:cNvPr id="355" name="object 173">
            <a:extLst>
              <a:ext uri="{FF2B5EF4-FFF2-40B4-BE49-F238E27FC236}">
                <a16:creationId xmlns:a16="http://schemas.microsoft.com/office/drawing/2014/main" id="{1EECCDD2-1AF9-4C77-BA28-0124D2E1D5C3}"/>
              </a:ext>
            </a:extLst>
          </p:cNvPr>
          <p:cNvSpPr txBox="1"/>
          <p:nvPr/>
        </p:nvSpPr>
        <p:spPr>
          <a:xfrm>
            <a:off x="2450338" y="3499865"/>
            <a:ext cx="1698625" cy="740587"/>
          </a:xfrm>
          <a:prstGeom prst="rect">
            <a:avLst/>
          </a:prstGeom>
        </p:spPr>
        <p:txBody>
          <a:bodyPr vert="horz" wrap="square" lIns="0" tIns="12065" rIns="0" bIns="0" rtlCol="0">
            <a:spAutoFit/>
          </a:bodyPr>
          <a:lstStyle/>
          <a:p>
            <a:pPr marL="918210">
              <a:lnSpc>
                <a:spcPct val="100000"/>
              </a:lnSpc>
              <a:spcBef>
                <a:spcPts val="35"/>
              </a:spcBef>
            </a:pPr>
            <a:endParaRPr lang="en-US" altLang="zh-CN" sz="1600" spc="-25" dirty="0">
              <a:latin typeface="Arial"/>
              <a:cs typeface="Arial"/>
            </a:endParaRPr>
          </a:p>
          <a:p>
            <a:pPr marL="918210">
              <a:lnSpc>
                <a:spcPct val="100000"/>
              </a:lnSpc>
              <a:spcBef>
                <a:spcPts val="35"/>
              </a:spcBef>
            </a:pPr>
            <a:r>
              <a:rPr sz="1600" spc="-25" dirty="0">
                <a:latin typeface="Arial"/>
                <a:cs typeface="Arial"/>
              </a:rPr>
              <a:t>Way</a:t>
            </a:r>
            <a:r>
              <a:rPr sz="1600" spc="-40" dirty="0">
                <a:latin typeface="Arial"/>
                <a:cs typeface="Arial"/>
              </a:rPr>
              <a:t> </a:t>
            </a:r>
            <a:r>
              <a:rPr sz="1600" spc="-5" dirty="0">
                <a:latin typeface="Arial"/>
                <a:cs typeface="Arial"/>
              </a:rPr>
              <a:t>0</a:t>
            </a:r>
            <a:endParaRPr sz="1600" dirty="0">
              <a:latin typeface="Arial"/>
              <a:cs typeface="Arial"/>
            </a:endParaRPr>
          </a:p>
          <a:p>
            <a:pPr marL="918210">
              <a:lnSpc>
                <a:spcPct val="100000"/>
              </a:lnSpc>
              <a:spcBef>
                <a:spcPts val="420"/>
              </a:spcBef>
              <a:tabLst>
                <a:tab pos="1375410" algn="l"/>
              </a:tabLst>
            </a:pPr>
            <a:r>
              <a:rPr sz="1200" spc="-45" dirty="0">
                <a:latin typeface="Arial"/>
                <a:cs typeface="Arial"/>
              </a:rPr>
              <a:t>Tag	</a:t>
            </a:r>
            <a:r>
              <a:rPr sz="1200" dirty="0">
                <a:latin typeface="Arial"/>
                <a:cs typeface="Arial"/>
              </a:rPr>
              <a:t>PF#</a:t>
            </a:r>
          </a:p>
        </p:txBody>
      </p:sp>
    </p:spTree>
    <p:extLst>
      <p:ext uri="{BB962C8B-B14F-4D97-AF65-F5344CB8AC3E}">
        <p14:creationId xmlns:p14="http://schemas.microsoft.com/office/powerpoint/2010/main" val="20689430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FBA7290-707B-424E-A00E-9F3DCC2A6613}"/>
              </a:ext>
            </a:extLst>
          </p:cNvPr>
          <p:cNvSpPr/>
          <p:nvPr/>
        </p:nvSpPr>
        <p:spPr>
          <a:xfrm>
            <a:off x="539552" y="188640"/>
            <a:ext cx="7488832" cy="1289905"/>
          </a:xfrm>
          <a:prstGeom prst="rect">
            <a:avLst/>
          </a:prstGeom>
        </p:spPr>
        <p:txBody>
          <a:bodyPr wrap="square">
            <a:spAutoFit/>
          </a:bodyPr>
          <a:lstStyle/>
          <a:p>
            <a:pPr>
              <a:lnSpc>
                <a:spcPct val="150000"/>
              </a:lnSpc>
              <a:buNone/>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）由于</a:t>
            </a:r>
            <a:r>
              <a:rPr lang="en-US" altLang="zh-CN" dirty="0">
                <a:latin typeface="微软雅黑" panose="020B0503020204020204" pitchFamily="34" charset="-122"/>
                <a:ea typeface="微软雅黑" panose="020B0503020204020204" pitchFamily="34" charset="-122"/>
              </a:rPr>
              <a:t>Cache</a:t>
            </a:r>
            <a:r>
              <a:rPr lang="zh-CN" altLang="en-US" dirty="0">
                <a:latin typeface="微软雅黑" panose="020B0503020204020204" pitchFamily="34" charset="-122"/>
                <a:ea typeface="微软雅黑" panose="020B0503020204020204" pitchFamily="34" charset="-122"/>
              </a:rPr>
              <a:t>采用直接映射方式，块大小为</a:t>
            </a:r>
            <a:r>
              <a:rPr lang="en-US" altLang="zh-CN" dirty="0">
                <a:latin typeface="微软雅黑" panose="020B0503020204020204" pitchFamily="34" charset="-122"/>
                <a:ea typeface="微软雅黑" panose="020B0503020204020204" pitchFamily="34" charset="-122"/>
              </a:rPr>
              <a:t>4B</a:t>
            </a:r>
            <a:r>
              <a:rPr lang="zh-CN" altLang="en-US" dirty="0">
                <a:latin typeface="微软雅黑" panose="020B0503020204020204" pitchFamily="34" charset="-122"/>
                <a:ea typeface="微软雅黑" panose="020B0503020204020204" pitchFamily="34" charset="-122"/>
              </a:rPr>
              <a:t>，共</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行</a:t>
            </a:r>
          </a:p>
          <a:p>
            <a:pPr>
              <a:lnSpc>
                <a:spcPct val="150000"/>
              </a:lnSpc>
              <a:buNone/>
            </a:pPr>
            <a:r>
              <a:rPr lang="zh-CN" altLang="en-US" dirty="0">
                <a:latin typeface="微软雅黑" panose="020B0503020204020204" pitchFamily="34" charset="-122"/>
                <a:ea typeface="微软雅黑" panose="020B0503020204020204" pitchFamily="34" charset="-122"/>
              </a:rPr>
              <a:t>          所以主存物理地址第</a:t>
            </a:r>
            <a:r>
              <a:rPr lang="en-US" altLang="zh-CN" dirty="0">
                <a:latin typeface="微软雅黑" panose="020B0503020204020204" pitchFamily="34" charset="-122"/>
                <a:ea typeface="微软雅黑" panose="020B0503020204020204" pitchFamily="34" charset="-122"/>
              </a:rPr>
              <a:t>11~6</a:t>
            </a:r>
            <a:r>
              <a:rPr lang="zh-CN" altLang="en-US" dirty="0">
                <a:latin typeface="微软雅黑" panose="020B0503020204020204" pitchFamily="34" charset="-122"/>
                <a:ea typeface="微软雅黑" panose="020B0503020204020204" pitchFamily="34" charset="-122"/>
              </a:rPr>
              <a:t>位为标记字段、第</a:t>
            </a:r>
            <a:r>
              <a:rPr lang="en-US" altLang="zh-CN" dirty="0">
                <a:latin typeface="微软雅黑" panose="020B0503020204020204" pitchFamily="34" charset="-122"/>
                <a:ea typeface="微软雅黑" panose="020B0503020204020204" pitchFamily="34" charset="-122"/>
              </a:rPr>
              <a:t>5~2</a:t>
            </a:r>
            <a:r>
              <a:rPr lang="zh-CN" altLang="en-US" dirty="0">
                <a:latin typeface="微软雅黑" panose="020B0503020204020204" pitchFamily="34" charset="-122"/>
                <a:ea typeface="微软雅黑" panose="020B0503020204020204" pitchFamily="34" charset="-122"/>
              </a:rPr>
              <a:t>位为行索引字段和第</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位为块地址字段。</a:t>
            </a:r>
          </a:p>
        </p:txBody>
      </p:sp>
      <p:sp>
        <p:nvSpPr>
          <p:cNvPr id="5" name="object 7">
            <a:extLst>
              <a:ext uri="{FF2B5EF4-FFF2-40B4-BE49-F238E27FC236}">
                <a16:creationId xmlns:a16="http://schemas.microsoft.com/office/drawing/2014/main" id="{F44E363A-6983-4BAF-8D13-799BBA7CAF5F}"/>
              </a:ext>
            </a:extLst>
          </p:cNvPr>
          <p:cNvSpPr txBox="1"/>
          <p:nvPr/>
        </p:nvSpPr>
        <p:spPr>
          <a:xfrm>
            <a:off x="1012152" y="1573404"/>
            <a:ext cx="1176655" cy="513080"/>
          </a:xfrm>
          <a:prstGeom prst="rect">
            <a:avLst/>
          </a:prstGeom>
        </p:spPr>
        <p:txBody>
          <a:bodyPr vert="horz" wrap="square" lIns="0" tIns="12065" rIns="0" bIns="0" rtlCol="0">
            <a:spAutoFit/>
          </a:bodyPr>
          <a:lstStyle/>
          <a:p>
            <a:pPr marL="12700" marR="5080" indent="507365">
              <a:lnSpc>
                <a:spcPct val="100000"/>
              </a:lnSpc>
              <a:spcBef>
                <a:spcPts val="95"/>
              </a:spcBef>
            </a:pPr>
            <a:r>
              <a:rPr sz="1600" spc="-5" dirty="0">
                <a:latin typeface="Arial"/>
                <a:cs typeface="Arial"/>
              </a:rPr>
              <a:t>Log</a:t>
            </a:r>
            <a:r>
              <a:rPr sz="1600" dirty="0">
                <a:latin typeface="Arial"/>
                <a:cs typeface="Arial"/>
              </a:rPr>
              <a:t>i</a:t>
            </a:r>
            <a:r>
              <a:rPr sz="1600" spc="-5" dirty="0">
                <a:latin typeface="Arial"/>
                <a:cs typeface="Arial"/>
              </a:rPr>
              <a:t>cal  Address</a:t>
            </a:r>
            <a:r>
              <a:rPr sz="1600" spc="-65" dirty="0">
                <a:latin typeface="Arial"/>
                <a:cs typeface="Arial"/>
              </a:rPr>
              <a:t> </a:t>
            </a:r>
            <a:r>
              <a:rPr sz="1600" spc="-5" dirty="0">
                <a:latin typeface="Arial"/>
                <a:cs typeface="Arial"/>
              </a:rPr>
              <a:t>Bus</a:t>
            </a:r>
            <a:endParaRPr sz="1600" dirty="0">
              <a:latin typeface="Arial"/>
              <a:cs typeface="Arial"/>
            </a:endParaRPr>
          </a:p>
        </p:txBody>
      </p:sp>
      <p:sp>
        <p:nvSpPr>
          <p:cNvPr id="6" name="object 13">
            <a:extLst>
              <a:ext uri="{FF2B5EF4-FFF2-40B4-BE49-F238E27FC236}">
                <a16:creationId xmlns:a16="http://schemas.microsoft.com/office/drawing/2014/main" id="{58F69ECE-F948-43AB-9E3C-A61FB0FACD8B}"/>
              </a:ext>
            </a:extLst>
          </p:cNvPr>
          <p:cNvSpPr txBox="1"/>
          <p:nvPr/>
        </p:nvSpPr>
        <p:spPr>
          <a:xfrm>
            <a:off x="2349097" y="1488457"/>
            <a:ext cx="180975" cy="182101"/>
          </a:xfrm>
          <a:prstGeom prst="rect">
            <a:avLst/>
          </a:prstGeom>
        </p:spPr>
        <p:txBody>
          <a:bodyPr vert="horz" wrap="square" lIns="0" tIns="12700" rIns="0" bIns="0" rtlCol="0">
            <a:spAutoFit/>
          </a:bodyPr>
          <a:lstStyle/>
          <a:p>
            <a:pPr marL="12700">
              <a:lnSpc>
                <a:spcPct val="100000"/>
              </a:lnSpc>
              <a:spcBef>
                <a:spcPts val="100"/>
              </a:spcBef>
            </a:pPr>
            <a:r>
              <a:rPr lang="en-US" altLang="zh-CN" sz="1100" spc="-5" dirty="0">
                <a:latin typeface="Arial"/>
                <a:cs typeface="Arial"/>
              </a:rPr>
              <a:t>15</a:t>
            </a:r>
            <a:endParaRPr sz="1100" dirty="0">
              <a:latin typeface="Arial"/>
              <a:cs typeface="Arial"/>
            </a:endParaRPr>
          </a:p>
        </p:txBody>
      </p:sp>
      <p:sp>
        <p:nvSpPr>
          <p:cNvPr id="7" name="object 14">
            <a:extLst>
              <a:ext uri="{FF2B5EF4-FFF2-40B4-BE49-F238E27FC236}">
                <a16:creationId xmlns:a16="http://schemas.microsoft.com/office/drawing/2014/main" id="{6F677349-367B-47F5-9233-F9C8E8CF3CFA}"/>
              </a:ext>
            </a:extLst>
          </p:cNvPr>
          <p:cNvSpPr txBox="1"/>
          <p:nvPr/>
        </p:nvSpPr>
        <p:spPr>
          <a:xfrm>
            <a:off x="4447326" y="1490091"/>
            <a:ext cx="561975" cy="182101"/>
          </a:xfrm>
          <a:prstGeom prst="rect">
            <a:avLst/>
          </a:prstGeom>
        </p:spPr>
        <p:txBody>
          <a:bodyPr vert="horz" wrap="square" lIns="0" tIns="12700" rIns="0" bIns="0" rtlCol="0">
            <a:spAutoFit/>
          </a:bodyPr>
          <a:lstStyle/>
          <a:p>
            <a:pPr marL="12700">
              <a:lnSpc>
                <a:spcPct val="100000"/>
              </a:lnSpc>
              <a:spcBef>
                <a:spcPts val="100"/>
              </a:spcBef>
              <a:tabLst>
                <a:tab pos="393065" algn="l"/>
              </a:tabLst>
            </a:pPr>
            <a:r>
              <a:rPr sz="1100" dirty="0">
                <a:latin typeface="Arial"/>
                <a:cs typeface="Arial"/>
              </a:rPr>
              <a:t>7</a:t>
            </a:r>
            <a:r>
              <a:rPr lang="en-US" altLang="zh-CN" sz="1100" dirty="0">
                <a:latin typeface="Arial"/>
                <a:cs typeface="Arial"/>
              </a:rPr>
              <a:t>     </a:t>
            </a:r>
            <a:r>
              <a:rPr sz="1100" spc="-5" dirty="0">
                <a:latin typeface="Arial"/>
                <a:cs typeface="Arial"/>
              </a:rPr>
              <a:t>6</a:t>
            </a:r>
            <a:endParaRPr sz="1100" dirty="0">
              <a:latin typeface="Arial"/>
              <a:cs typeface="Arial"/>
            </a:endParaRPr>
          </a:p>
        </p:txBody>
      </p:sp>
      <p:sp>
        <p:nvSpPr>
          <p:cNvPr id="8" name="object 15">
            <a:extLst>
              <a:ext uri="{FF2B5EF4-FFF2-40B4-BE49-F238E27FC236}">
                <a16:creationId xmlns:a16="http://schemas.microsoft.com/office/drawing/2014/main" id="{86553266-D258-449D-9823-BCEA76A8EC82}"/>
              </a:ext>
            </a:extLst>
          </p:cNvPr>
          <p:cNvSpPr txBox="1"/>
          <p:nvPr/>
        </p:nvSpPr>
        <p:spPr>
          <a:xfrm>
            <a:off x="6146021" y="1466274"/>
            <a:ext cx="10350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Arial"/>
                <a:cs typeface="Arial"/>
              </a:rPr>
              <a:t>0</a:t>
            </a:r>
          </a:p>
        </p:txBody>
      </p:sp>
      <p:sp>
        <p:nvSpPr>
          <p:cNvPr id="9" name="object 7">
            <a:extLst>
              <a:ext uri="{FF2B5EF4-FFF2-40B4-BE49-F238E27FC236}">
                <a16:creationId xmlns:a16="http://schemas.microsoft.com/office/drawing/2014/main" id="{5EC6C05D-C644-4151-9636-F5CD2B3BAECE}"/>
              </a:ext>
            </a:extLst>
          </p:cNvPr>
          <p:cNvSpPr txBox="1"/>
          <p:nvPr/>
        </p:nvSpPr>
        <p:spPr>
          <a:xfrm>
            <a:off x="4624556" y="5274368"/>
            <a:ext cx="1524000" cy="381000"/>
          </a:xfrm>
          <a:prstGeom prst="rect">
            <a:avLst/>
          </a:prstGeom>
          <a:solidFill>
            <a:srgbClr val="DDDDDD"/>
          </a:solidFill>
          <a:ln w="9144">
            <a:solidFill>
              <a:srgbClr val="000000"/>
            </a:solidFill>
          </a:ln>
        </p:spPr>
        <p:txBody>
          <a:bodyPr vert="horz" wrap="square" lIns="0" tIns="79375" rIns="0" bIns="0" rtlCol="0">
            <a:spAutoFit/>
          </a:bodyPr>
          <a:lstStyle/>
          <a:p>
            <a:pPr marL="92075">
              <a:lnSpc>
                <a:spcPct val="100000"/>
              </a:lnSpc>
              <a:spcBef>
                <a:spcPts val="625"/>
              </a:spcBef>
            </a:pPr>
            <a:r>
              <a:rPr sz="1400" spc="-5" dirty="0">
                <a:latin typeface="Arial"/>
                <a:cs typeface="Arial"/>
              </a:rPr>
              <a:t>Offset</a:t>
            </a:r>
            <a:r>
              <a:rPr sz="1400" spc="-60" dirty="0">
                <a:latin typeface="Arial"/>
                <a:cs typeface="Arial"/>
              </a:rPr>
              <a:t> </a:t>
            </a:r>
            <a:r>
              <a:rPr sz="1400" spc="-5" dirty="0">
                <a:latin typeface="Arial"/>
                <a:cs typeface="Arial"/>
              </a:rPr>
              <a:t>w/in</a:t>
            </a:r>
            <a:r>
              <a:rPr sz="1400" spc="-30" dirty="0">
                <a:latin typeface="Arial"/>
                <a:cs typeface="Arial"/>
              </a:rPr>
              <a:t> </a:t>
            </a:r>
            <a:r>
              <a:rPr sz="1400" dirty="0">
                <a:latin typeface="Arial"/>
                <a:cs typeface="Arial"/>
              </a:rPr>
              <a:t>page</a:t>
            </a:r>
            <a:endParaRPr sz="1400">
              <a:latin typeface="Arial"/>
              <a:cs typeface="Arial"/>
            </a:endParaRPr>
          </a:p>
        </p:txBody>
      </p:sp>
      <p:sp>
        <p:nvSpPr>
          <p:cNvPr id="10" name="object 8">
            <a:extLst>
              <a:ext uri="{FF2B5EF4-FFF2-40B4-BE49-F238E27FC236}">
                <a16:creationId xmlns:a16="http://schemas.microsoft.com/office/drawing/2014/main" id="{5C600DCB-50D3-4026-A2E1-971FC8827855}"/>
              </a:ext>
            </a:extLst>
          </p:cNvPr>
          <p:cNvSpPr txBox="1"/>
          <p:nvPr/>
        </p:nvSpPr>
        <p:spPr>
          <a:xfrm>
            <a:off x="6228184" y="5327202"/>
            <a:ext cx="156972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a:cs typeface="Arial"/>
              </a:rPr>
              <a:t>Ph</a:t>
            </a:r>
            <a:r>
              <a:rPr sz="1600" spc="-25" dirty="0">
                <a:latin typeface="Arial"/>
                <a:cs typeface="Arial"/>
              </a:rPr>
              <a:t>y</a:t>
            </a:r>
            <a:r>
              <a:rPr sz="1600" spc="-5" dirty="0">
                <a:latin typeface="Arial"/>
                <a:cs typeface="Arial"/>
              </a:rPr>
              <a:t>sical</a:t>
            </a:r>
            <a:r>
              <a:rPr sz="1600" spc="-95" dirty="0">
                <a:latin typeface="Arial"/>
                <a:cs typeface="Arial"/>
              </a:rPr>
              <a:t> </a:t>
            </a:r>
            <a:r>
              <a:rPr sz="1600" spc="-5" dirty="0">
                <a:latin typeface="Arial"/>
                <a:cs typeface="Arial"/>
              </a:rPr>
              <a:t>Address</a:t>
            </a:r>
            <a:endParaRPr sz="1600">
              <a:latin typeface="Arial"/>
              <a:cs typeface="Arial"/>
            </a:endParaRPr>
          </a:p>
        </p:txBody>
      </p:sp>
      <p:sp>
        <p:nvSpPr>
          <p:cNvPr id="11" name="object 9">
            <a:extLst>
              <a:ext uri="{FF2B5EF4-FFF2-40B4-BE49-F238E27FC236}">
                <a16:creationId xmlns:a16="http://schemas.microsoft.com/office/drawing/2014/main" id="{9407E2FA-A789-4C0E-A87A-D81C05817AD1}"/>
              </a:ext>
            </a:extLst>
          </p:cNvPr>
          <p:cNvSpPr txBox="1"/>
          <p:nvPr/>
        </p:nvSpPr>
        <p:spPr>
          <a:xfrm>
            <a:off x="2414756" y="5274368"/>
            <a:ext cx="2209800" cy="381000"/>
          </a:xfrm>
          <a:prstGeom prst="rect">
            <a:avLst/>
          </a:prstGeom>
          <a:solidFill>
            <a:srgbClr val="CCEBFF"/>
          </a:solidFill>
          <a:ln w="9144">
            <a:solidFill>
              <a:srgbClr val="000000"/>
            </a:solidFill>
          </a:ln>
        </p:spPr>
        <p:txBody>
          <a:bodyPr vert="horz" wrap="square" lIns="0" tIns="79375" rIns="0" bIns="0" rtlCol="0">
            <a:spAutoFit/>
          </a:bodyPr>
          <a:lstStyle/>
          <a:p>
            <a:pPr marL="91440">
              <a:lnSpc>
                <a:spcPct val="100000"/>
              </a:lnSpc>
              <a:spcBef>
                <a:spcPts val="625"/>
              </a:spcBef>
            </a:pPr>
            <a:r>
              <a:rPr sz="1400" spc="-5" dirty="0">
                <a:latin typeface="Arial"/>
                <a:cs typeface="Arial"/>
              </a:rPr>
              <a:t>Phys.</a:t>
            </a:r>
            <a:r>
              <a:rPr sz="1400" spc="-30" dirty="0">
                <a:latin typeface="Arial"/>
                <a:cs typeface="Arial"/>
              </a:rPr>
              <a:t> </a:t>
            </a:r>
            <a:r>
              <a:rPr sz="1400" spc="-5" dirty="0">
                <a:latin typeface="Arial"/>
                <a:cs typeface="Arial"/>
              </a:rPr>
              <a:t>Frame</a:t>
            </a:r>
            <a:r>
              <a:rPr sz="1400" spc="-40" dirty="0">
                <a:latin typeface="Arial"/>
                <a:cs typeface="Arial"/>
              </a:rPr>
              <a:t> </a:t>
            </a:r>
            <a:r>
              <a:rPr sz="1400" dirty="0">
                <a:latin typeface="Arial"/>
                <a:cs typeface="Arial"/>
              </a:rPr>
              <a:t>#</a:t>
            </a:r>
            <a:endParaRPr sz="1400">
              <a:latin typeface="Arial"/>
              <a:cs typeface="Arial"/>
            </a:endParaRPr>
          </a:p>
        </p:txBody>
      </p:sp>
      <p:sp>
        <p:nvSpPr>
          <p:cNvPr id="12" name="object 10">
            <a:extLst>
              <a:ext uri="{FF2B5EF4-FFF2-40B4-BE49-F238E27FC236}">
                <a16:creationId xmlns:a16="http://schemas.microsoft.com/office/drawing/2014/main" id="{2A9FD219-3CD2-47F3-8803-38D9709B4E9A}"/>
              </a:ext>
            </a:extLst>
          </p:cNvPr>
          <p:cNvSpPr txBox="1"/>
          <p:nvPr/>
        </p:nvSpPr>
        <p:spPr>
          <a:xfrm>
            <a:off x="2417550" y="5060502"/>
            <a:ext cx="180975" cy="182101"/>
          </a:xfrm>
          <a:prstGeom prst="rect">
            <a:avLst/>
          </a:prstGeom>
        </p:spPr>
        <p:txBody>
          <a:bodyPr vert="horz" wrap="square" lIns="0" tIns="12700" rIns="0" bIns="0" rtlCol="0">
            <a:spAutoFit/>
          </a:bodyPr>
          <a:lstStyle/>
          <a:p>
            <a:pPr marL="12700">
              <a:lnSpc>
                <a:spcPct val="100000"/>
              </a:lnSpc>
              <a:spcBef>
                <a:spcPts val="100"/>
              </a:spcBef>
            </a:pPr>
            <a:r>
              <a:rPr lang="en-US" altLang="zh-CN" sz="1100" spc="-5" dirty="0">
                <a:latin typeface="Arial"/>
                <a:cs typeface="Arial"/>
              </a:rPr>
              <a:t>11</a:t>
            </a:r>
            <a:endParaRPr sz="1100" dirty="0">
              <a:latin typeface="Arial"/>
              <a:cs typeface="Arial"/>
            </a:endParaRPr>
          </a:p>
        </p:txBody>
      </p:sp>
      <p:sp>
        <p:nvSpPr>
          <p:cNvPr id="13" name="object 11">
            <a:extLst>
              <a:ext uri="{FF2B5EF4-FFF2-40B4-BE49-F238E27FC236}">
                <a16:creationId xmlns:a16="http://schemas.microsoft.com/office/drawing/2014/main" id="{613FE0E2-EBAD-4C37-960D-D857409F246B}"/>
              </a:ext>
            </a:extLst>
          </p:cNvPr>
          <p:cNvSpPr txBox="1"/>
          <p:nvPr/>
        </p:nvSpPr>
        <p:spPr>
          <a:xfrm>
            <a:off x="5847184" y="5060502"/>
            <a:ext cx="103505"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Arial"/>
                <a:cs typeface="Arial"/>
              </a:rPr>
              <a:t>0</a:t>
            </a:r>
            <a:endParaRPr sz="1100">
              <a:latin typeface="Arial"/>
              <a:cs typeface="Arial"/>
            </a:endParaRPr>
          </a:p>
        </p:txBody>
      </p:sp>
      <p:grpSp>
        <p:nvGrpSpPr>
          <p:cNvPr id="14" name="object 12">
            <a:extLst>
              <a:ext uri="{FF2B5EF4-FFF2-40B4-BE49-F238E27FC236}">
                <a16:creationId xmlns:a16="http://schemas.microsoft.com/office/drawing/2014/main" id="{CBF1931D-CE97-4F81-A2DD-1F1C209CDF26}"/>
              </a:ext>
            </a:extLst>
          </p:cNvPr>
          <p:cNvGrpSpPr/>
          <p:nvPr/>
        </p:nvGrpSpPr>
        <p:grpSpPr>
          <a:xfrm>
            <a:off x="3110081" y="2150170"/>
            <a:ext cx="1438275" cy="1390015"/>
            <a:chOff x="3133725" y="3276600"/>
            <a:chExt cx="1438275" cy="1390015"/>
          </a:xfrm>
        </p:grpSpPr>
        <p:sp>
          <p:nvSpPr>
            <p:cNvPr id="15" name="object 13">
              <a:extLst>
                <a:ext uri="{FF2B5EF4-FFF2-40B4-BE49-F238E27FC236}">
                  <a16:creationId xmlns:a16="http://schemas.microsoft.com/office/drawing/2014/main" id="{D4BB882A-F07C-468D-AB93-C483FC0C0A50}"/>
                </a:ext>
              </a:extLst>
            </p:cNvPr>
            <p:cNvSpPr/>
            <p:nvPr/>
          </p:nvSpPr>
          <p:spPr>
            <a:xfrm>
              <a:off x="3133725" y="3505961"/>
              <a:ext cx="1068070" cy="1160780"/>
            </a:xfrm>
            <a:custGeom>
              <a:avLst/>
              <a:gdLst/>
              <a:ahLst/>
              <a:cxnLst/>
              <a:rect l="l" t="t" r="r" b="b"/>
              <a:pathLst>
                <a:path w="1068070" h="1160779">
                  <a:moveTo>
                    <a:pt x="104412" y="1104900"/>
                  </a:moveTo>
                  <a:lnTo>
                    <a:pt x="42799" y="1140840"/>
                  </a:lnTo>
                  <a:lnTo>
                    <a:pt x="38100" y="1143508"/>
                  </a:lnTo>
                  <a:lnTo>
                    <a:pt x="36449" y="1149604"/>
                  </a:lnTo>
                  <a:lnTo>
                    <a:pt x="42037" y="1159002"/>
                  </a:lnTo>
                  <a:lnTo>
                    <a:pt x="48132" y="1160652"/>
                  </a:lnTo>
                  <a:lnTo>
                    <a:pt x="52831" y="1157858"/>
                  </a:lnTo>
                  <a:lnTo>
                    <a:pt x="126651" y="1114806"/>
                  </a:lnTo>
                  <a:lnTo>
                    <a:pt x="124078" y="1114806"/>
                  </a:lnTo>
                  <a:lnTo>
                    <a:pt x="124078" y="1113408"/>
                  </a:lnTo>
                  <a:lnTo>
                    <a:pt x="118999" y="1113408"/>
                  </a:lnTo>
                  <a:lnTo>
                    <a:pt x="104412" y="1104900"/>
                  </a:lnTo>
                  <a:close/>
                </a:path>
                <a:path w="1068070" h="1160779">
                  <a:moveTo>
                    <a:pt x="1048130" y="485394"/>
                  </a:moveTo>
                  <a:lnTo>
                    <a:pt x="4444" y="485394"/>
                  </a:lnTo>
                  <a:lnTo>
                    <a:pt x="0" y="489838"/>
                  </a:lnTo>
                  <a:lnTo>
                    <a:pt x="0" y="1110361"/>
                  </a:lnTo>
                  <a:lnTo>
                    <a:pt x="4444" y="1114806"/>
                  </a:lnTo>
                  <a:lnTo>
                    <a:pt x="87430" y="1114806"/>
                  </a:lnTo>
                  <a:lnTo>
                    <a:pt x="104412" y="1104900"/>
                  </a:lnTo>
                  <a:lnTo>
                    <a:pt x="19812" y="1104900"/>
                  </a:lnTo>
                  <a:lnTo>
                    <a:pt x="9906" y="1094994"/>
                  </a:lnTo>
                  <a:lnTo>
                    <a:pt x="19812" y="1094994"/>
                  </a:lnTo>
                  <a:lnTo>
                    <a:pt x="19812" y="505206"/>
                  </a:lnTo>
                  <a:lnTo>
                    <a:pt x="9906" y="505206"/>
                  </a:lnTo>
                  <a:lnTo>
                    <a:pt x="19812" y="495300"/>
                  </a:lnTo>
                  <a:lnTo>
                    <a:pt x="1048130" y="495300"/>
                  </a:lnTo>
                  <a:lnTo>
                    <a:pt x="1048130" y="485394"/>
                  </a:lnTo>
                  <a:close/>
                </a:path>
                <a:path w="1068070" h="1160779">
                  <a:moveTo>
                    <a:pt x="126651" y="1094994"/>
                  </a:moveTo>
                  <a:lnTo>
                    <a:pt x="124078" y="1094994"/>
                  </a:lnTo>
                  <a:lnTo>
                    <a:pt x="124078" y="1114806"/>
                  </a:lnTo>
                  <a:lnTo>
                    <a:pt x="126651" y="1114806"/>
                  </a:lnTo>
                  <a:lnTo>
                    <a:pt x="143637" y="1104900"/>
                  </a:lnTo>
                  <a:lnTo>
                    <a:pt x="126651" y="1094994"/>
                  </a:lnTo>
                  <a:close/>
                </a:path>
                <a:path w="1068070" h="1160779">
                  <a:moveTo>
                    <a:pt x="118999" y="1096390"/>
                  </a:moveTo>
                  <a:lnTo>
                    <a:pt x="104412" y="1104900"/>
                  </a:lnTo>
                  <a:lnTo>
                    <a:pt x="118999" y="1113408"/>
                  </a:lnTo>
                  <a:lnTo>
                    <a:pt x="118999" y="1096390"/>
                  </a:lnTo>
                  <a:close/>
                </a:path>
                <a:path w="1068070" h="1160779">
                  <a:moveTo>
                    <a:pt x="124078" y="1096390"/>
                  </a:moveTo>
                  <a:lnTo>
                    <a:pt x="118999" y="1096390"/>
                  </a:lnTo>
                  <a:lnTo>
                    <a:pt x="118999" y="1113408"/>
                  </a:lnTo>
                  <a:lnTo>
                    <a:pt x="124078" y="1113408"/>
                  </a:lnTo>
                  <a:lnTo>
                    <a:pt x="124078" y="1096390"/>
                  </a:lnTo>
                  <a:close/>
                </a:path>
                <a:path w="1068070" h="1160779">
                  <a:moveTo>
                    <a:pt x="19812" y="1094994"/>
                  </a:moveTo>
                  <a:lnTo>
                    <a:pt x="9906" y="1094994"/>
                  </a:lnTo>
                  <a:lnTo>
                    <a:pt x="19812" y="1104900"/>
                  </a:lnTo>
                  <a:lnTo>
                    <a:pt x="19812" y="1094994"/>
                  </a:lnTo>
                  <a:close/>
                </a:path>
                <a:path w="1068070" h="1160779">
                  <a:moveTo>
                    <a:pt x="87430" y="1094994"/>
                  </a:moveTo>
                  <a:lnTo>
                    <a:pt x="19812" y="1094994"/>
                  </a:lnTo>
                  <a:lnTo>
                    <a:pt x="19812" y="1104900"/>
                  </a:lnTo>
                  <a:lnTo>
                    <a:pt x="104412" y="1104900"/>
                  </a:lnTo>
                  <a:lnTo>
                    <a:pt x="87430" y="1094994"/>
                  </a:lnTo>
                  <a:close/>
                </a:path>
                <a:path w="1068070" h="1160779">
                  <a:moveTo>
                    <a:pt x="48132" y="1049146"/>
                  </a:moveTo>
                  <a:lnTo>
                    <a:pt x="42037" y="1050670"/>
                  </a:lnTo>
                  <a:lnTo>
                    <a:pt x="39243" y="1055496"/>
                  </a:lnTo>
                  <a:lnTo>
                    <a:pt x="36449" y="1060195"/>
                  </a:lnTo>
                  <a:lnTo>
                    <a:pt x="38100" y="1066292"/>
                  </a:lnTo>
                  <a:lnTo>
                    <a:pt x="42799" y="1068958"/>
                  </a:lnTo>
                  <a:lnTo>
                    <a:pt x="104412" y="1104900"/>
                  </a:lnTo>
                  <a:lnTo>
                    <a:pt x="118999" y="1096390"/>
                  </a:lnTo>
                  <a:lnTo>
                    <a:pt x="124078" y="1096390"/>
                  </a:lnTo>
                  <a:lnTo>
                    <a:pt x="124078" y="1094994"/>
                  </a:lnTo>
                  <a:lnTo>
                    <a:pt x="126651" y="1094994"/>
                  </a:lnTo>
                  <a:lnTo>
                    <a:pt x="52831" y="1051940"/>
                  </a:lnTo>
                  <a:lnTo>
                    <a:pt x="48132" y="1049146"/>
                  </a:lnTo>
                  <a:close/>
                </a:path>
                <a:path w="1068070" h="1160779">
                  <a:moveTo>
                    <a:pt x="19812" y="495300"/>
                  </a:moveTo>
                  <a:lnTo>
                    <a:pt x="9906" y="505206"/>
                  </a:lnTo>
                  <a:lnTo>
                    <a:pt x="19812" y="505206"/>
                  </a:lnTo>
                  <a:lnTo>
                    <a:pt x="19812" y="495300"/>
                  </a:lnTo>
                  <a:close/>
                </a:path>
                <a:path w="1068070" h="1160779">
                  <a:moveTo>
                    <a:pt x="1067942" y="485394"/>
                  </a:moveTo>
                  <a:lnTo>
                    <a:pt x="1058037" y="485394"/>
                  </a:lnTo>
                  <a:lnTo>
                    <a:pt x="1048130" y="495300"/>
                  </a:lnTo>
                  <a:lnTo>
                    <a:pt x="19812" y="495300"/>
                  </a:lnTo>
                  <a:lnTo>
                    <a:pt x="19812" y="505206"/>
                  </a:lnTo>
                  <a:lnTo>
                    <a:pt x="1063498" y="505206"/>
                  </a:lnTo>
                  <a:lnTo>
                    <a:pt x="1067942" y="500761"/>
                  </a:lnTo>
                  <a:lnTo>
                    <a:pt x="1067942" y="485394"/>
                  </a:lnTo>
                  <a:close/>
                </a:path>
                <a:path w="1068070" h="1160779">
                  <a:moveTo>
                    <a:pt x="1067942" y="0"/>
                  </a:moveTo>
                  <a:lnTo>
                    <a:pt x="1048130" y="0"/>
                  </a:lnTo>
                  <a:lnTo>
                    <a:pt x="1048130" y="495300"/>
                  </a:lnTo>
                  <a:lnTo>
                    <a:pt x="1058037" y="485394"/>
                  </a:lnTo>
                  <a:lnTo>
                    <a:pt x="1067942" y="485394"/>
                  </a:lnTo>
                  <a:lnTo>
                    <a:pt x="1067942" y="0"/>
                  </a:lnTo>
                  <a:close/>
                </a:path>
              </a:pathLst>
            </a:custGeom>
            <a:solidFill>
              <a:srgbClr val="000000"/>
            </a:solidFill>
          </p:spPr>
          <p:txBody>
            <a:bodyPr wrap="square" lIns="0" tIns="0" rIns="0" bIns="0" rtlCol="0"/>
            <a:lstStyle/>
            <a:p>
              <a:endParaRPr/>
            </a:p>
          </p:txBody>
        </p:sp>
        <p:sp>
          <p:nvSpPr>
            <p:cNvPr id="16" name="object 14">
              <a:extLst>
                <a:ext uri="{FF2B5EF4-FFF2-40B4-BE49-F238E27FC236}">
                  <a16:creationId xmlns:a16="http://schemas.microsoft.com/office/drawing/2014/main" id="{4FA27C2E-7BF3-4852-ABF1-61DAF8851A33}"/>
                </a:ext>
              </a:extLst>
            </p:cNvPr>
            <p:cNvSpPr/>
            <p:nvPr/>
          </p:nvSpPr>
          <p:spPr>
            <a:xfrm>
              <a:off x="3810000" y="3276600"/>
              <a:ext cx="762000" cy="228600"/>
            </a:xfrm>
            <a:custGeom>
              <a:avLst/>
              <a:gdLst/>
              <a:ahLst/>
              <a:cxnLst/>
              <a:rect l="l" t="t" r="r" b="b"/>
              <a:pathLst>
                <a:path w="762000" h="228600">
                  <a:moveTo>
                    <a:pt x="762000" y="0"/>
                  </a:moveTo>
                  <a:lnTo>
                    <a:pt x="0" y="0"/>
                  </a:lnTo>
                  <a:lnTo>
                    <a:pt x="0" y="228600"/>
                  </a:lnTo>
                  <a:lnTo>
                    <a:pt x="762000" y="228600"/>
                  </a:lnTo>
                  <a:lnTo>
                    <a:pt x="762000" y="0"/>
                  </a:lnTo>
                  <a:close/>
                </a:path>
              </a:pathLst>
            </a:custGeom>
            <a:solidFill>
              <a:srgbClr val="006FC0"/>
            </a:solidFill>
          </p:spPr>
          <p:txBody>
            <a:bodyPr wrap="square" lIns="0" tIns="0" rIns="0" bIns="0" rtlCol="0"/>
            <a:lstStyle/>
            <a:p>
              <a:endParaRPr/>
            </a:p>
          </p:txBody>
        </p:sp>
      </p:grpSp>
      <p:sp>
        <p:nvSpPr>
          <p:cNvPr id="17" name="object 15">
            <a:extLst>
              <a:ext uri="{FF2B5EF4-FFF2-40B4-BE49-F238E27FC236}">
                <a16:creationId xmlns:a16="http://schemas.microsoft.com/office/drawing/2014/main" id="{F287EB61-1E04-4D45-898C-6463012759AD}"/>
              </a:ext>
            </a:extLst>
          </p:cNvPr>
          <p:cNvSpPr txBox="1"/>
          <p:nvPr/>
        </p:nvSpPr>
        <p:spPr>
          <a:xfrm>
            <a:off x="3786356" y="2150170"/>
            <a:ext cx="762000" cy="228600"/>
          </a:xfrm>
          <a:prstGeom prst="rect">
            <a:avLst/>
          </a:prstGeom>
          <a:ln w="9144">
            <a:solidFill>
              <a:srgbClr val="000000"/>
            </a:solidFill>
          </a:ln>
        </p:spPr>
        <p:txBody>
          <a:bodyPr vert="horz" wrap="square" lIns="0" tIns="2540" rIns="0" bIns="0" rtlCol="0">
            <a:spAutoFit/>
          </a:bodyPr>
          <a:lstStyle/>
          <a:p>
            <a:pPr marL="92075">
              <a:lnSpc>
                <a:spcPct val="100000"/>
              </a:lnSpc>
              <a:spcBef>
                <a:spcPts val="20"/>
              </a:spcBef>
            </a:pPr>
            <a:r>
              <a:rPr sz="1400" spc="-5" dirty="0">
                <a:solidFill>
                  <a:srgbClr val="FFFFFF"/>
                </a:solidFill>
                <a:latin typeface="Arial"/>
                <a:cs typeface="Arial"/>
              </a:rPr>
              <a:t>Set</a:t>
            </a:r>
            <a:endParaRPr sz="1400">
              <a:latin typeface="Arial"/>
              <a:cs typeface="Arial"/>
            </a:endParaRPr>
          </a:p>
        </p:txBody>
      </p:sp>
      <p:sp>
        <p:nvSpPr>
          <p:cNvPr id="18" name="object 16">
            <a:extLst>
              <a:ext uri="{FF2B5EF4-FFF2-40B4-BE49-F238E27FC236}">
                <a16:creationId xmlns:a16="http://schemas.microsoft.com/office/drawing/2014/main" id="{46D55D54-0130-4891-9928-C4B495DE687A}"/>
              </a:ext>
            </a:extLst>
          </p:cNvPr>
          <p:cNvSpPr/>
          <p:nvPr/>
        </p:nvSpPr>
        <p:spPr>
          <a:xfrm>
            <a:off x="2338556" y="2150170"/>
            <a:ext cx="1447800" cy="228600"/>
          </a:xfrm>
          <a:custGeom>
            <a:avLst/>
            <a:gdLst/>
            <a:ahLst/>
            <a:cxnLst/>
            <a:rect l="l" t="t" r="r" b="b"/>
            <a:pathLst>
              <a:path w="1447800" h="228600">
                <a:moveTo>
                  <a:pt x="1447800" y="0"/>
                </a:moveTo>
                <a:lnTo>
                  <a:pt x="0" y="0"/>
                </a:lnTo>
                <a:lnTo>
                  <a:pt x="0" y="228600"/>
                </a:lnTo>
                <a:lnTo>
                  <a:pt x="1447800" y="228600"/>
                </a:lnTo>
                <a:lnTo>
                  <a:pt x="1447800" y="0"/>
                </a:lnTo>
                <a:close/>
              </a:path>
            </a:pathLst>
          </a:custGeom>
          <a:solidFill>
            <a:srgbClr val="CCFF99"/>
          </a:solidFill>
        </p:spPr>
        <p:txBody>
          <a:bodyPr wrap="square" lIns="0" tIns="0" rIns="0" bIns="0" rtlCol="0"/>
          <a:lstStyle/>
          <a:p>
            <a:endParaRPr/>
          </a:p>
        </p:txBody>
      </p:sp>
      <p:sp>
        <p:nvSpPr>
          <p:cNvPr id="19" name="object 17">
            <a:extLst>
              <a:ext uri="{FF2B5EF4-FFF2-40B4-BE49-F238E27FC236}">
                <a16:creationId xmlns:a16="http://schemas.microsoft.com/office/drawing/2014/main" id="{B82759F6-913F-4A40-9E8C-4BB4B2A11319}"/>
              </a:ext>
            </a:extLst>
          </p:cNvPr>
          <p:cNvSpPr txBox="1"/>
          <p:nvPr/>
        </p:nvSpPr>
        <p:spPr>
          <a:xfrm>
            <a:off x="2338556" y="2150170"/>
            <a:ext cx="1447800" cy="228600"/>
          </a:xfrm>
          <a:prstGeom prst="rect">
            <a:avLst/>
          </a:prstGeom>
          <a:ln w="9144">
            <a:solidFill>
              <a:srgbClr val="000000"/>
            </a:solidFill>
          </a:ln>
        </p:spPr>
        <p:txBody>
          <a:bodyPr vert="horz" wrap="square" lIns="0" tIns="2540" rIns="0" bIns="0" rtlCol="0">
            <a:spAutoFit/>
          </a:bodyPr>
          <a:lstStyle/>
          <a:p>
            <a:pPr marL="91440">
              <a:lnSpc>
                <a:spcPct val="100000"/>
              </a:lnSpc>
              <a:spcBef>
                <a:spcPts val="20"/>
              </a:spcBef>
            </a:pPr>
            <a:r>
              <a:rPr sz="1400" spc="-55" dirty="0">
                <a:latin typeface="Arial"/>
                <a:cs typeface="Arial"/>
              </a:rPr>
              <a:t>Tag</a:t>
            </a:r>
            <a:endParaRPr sz="1400">
              <a:latin typeface="Arial"/>
              <a:cs typeface="Arial"/>
            </a:endParaRPr>
          </a:p>
        </p:txBody>
      </p:sp>
      <p:grpSp>
        <p:nvGrpSpPr>
          <p:cNvPr id="20" name="object 18">
            <a:extLst>
              <a:ext uri="{FF2B5EF4-FFF2-40B4-BE49-F238E27FC236}">
                <a16:creationId xmlns:a16="http://schemas.microsoft.com/office/drawing/2014/main" id="{FB1F5D66-DE89-40C3-8C16-927870F91844}"/>
              </a:ext>
            </a:extLst>
          </p:cNvPr>
          <p:cNvGrpSpPr/>
          <p:nvPr/>
        </p:nvGrpSpPr>
        <p:grpSpPr>
          <a:xfrm>
            <a:off x="6274921" y="3126927"/>
            <a:ext cx="473075" cy="257810"/>
            <a:chOff x="6298565" y="4253357"/>
            <a:chExt cx="473075" cy="257810"/>
          </a:xfrm>
        </p:grpSpPr>
        <p:sp>
          <p:nvSpPr>
            <p:cNvPr id="21" name="object 19">
              <a:extLst>
                <a:ext uri="{FF2B5EF4-FFF2-40B4-BE49-F238E27FC236}">
                  <a16:creationId xmlns:a16="http://schemas.microsoft.com/office/drawing/2014/main" id="{3816BDA8-D458-49A3-AF5F-96097B88D443}"/>
                </a:ext>
              </a:extLst>
            </p:cNvPr>
            <p:cNvSpPr/>
            <p:nvPr/>
          </p:nvSpPr>
          <p:spPr>
            <a:xfrm>
              <a:off x="6313170" y="4267962"/>
              <a:ext cx="443865" cy="228600"/>
            </a:xfrm>
            <a:custGeom>
              <a:avLst/>
              <a:gdLst/>
              <a:ahLst/>
              <a:cxnLst/>
              <a:rect l="l" t="t" r="r" b="b"/>
              <a:pathLst>
                <a:path w="443865" h="228600">
                  <a:moveTo>
                    <a:pt x="443483" y="0"/>
                  </a:moveTo>
                  <a:lnTo>
                    <a:pt x="0" y="0"/>
                  </a:lnTo>
                  <a:lnTo>
                    <a:pt x="0" y="228600"/>
                  </a:lnTo>
                  <a:lnTo>
                    <a:pt x="443483" y="228600"/>
                  </a:lnTo>
                  <a:lnTo>
                    <a:pt x="443483" y="0"/>
                  </a:lnTo>
                  <a:close/>
                </a:path>
              </a:pathLst>
            </a:custGeom>
            <a:solidFill>
              <a:srgbClr val="EBEBEB"/>
            </a:solidFill>
          </p:spPr>
          <p:txBody>
            <a:bodyPr wrap="square" lIns="0" tIns="0" rIns="0" bIns="0" rtlCol="0"/>
            <a:lstStyle/>
            <a:p>
              <a:endParaRPr/>
            </a:p>
          </p:txBody>
        </p:sp>
        <p:sp>
          <p:nvSpPr>
            <p:cNvPr id="22" name="object 20">
              <a:extLst>
                <a:ext uri="{FF2B5EF4-FFF2-40B4-BE49-F238E27FC236}">
                  <a16:creationId xmlns:a16="http://schemas.microsoft.com/office/drawing/2014/main" id="{ED4BFF52-80BE-4631-9D5F-16CE896F4F35}"/>
                </a:ext>
              </a:extLst>
            </p:cNvPr>
            <p:cNvSpPr/>
            <p:nvPr/>
          </p:nvSpPr>
          <p:spPr>
            <a:xfrm>
              <a:off x="6313170" y="4267962"/>
              <a:ext cx="443865" cy="228600"/>
            </a:xfrm>
            <a:custGeom>
              <a:avLst/>
              <a:gdLst/>
              <a:ahLst/>
              <a:cxnLst/>
              <a:rect l="l" t="t" r="r" b="b"/>
              <a:pathLst>
                <a:path w="443865" h="228600">
                  <a:moveTo>
                    <a:pt x="0" y="228600"/>
                  </a:moveTo>
                  <a:lnTo>
                    <a:pt x="443483" y="228600"/>
                  </a:lnTo>
                  <a:lnTo>
                    <a:pt x="443483" y="0"/>
                  </a:lnTo>
                  <a:lnTo>
                    <a:pt x="0" y="0"/>
                  </a:lnTo>
                  <a:lnTo>
                    <a:pt x="0" y="228600"/>
                  </a:lnTo>
                  <a:close/>
                </a:path>
              </a:pathLst>
            </a:custGeom>
            <a:ln w="28956">
              <a:solidFill>
                <a:srgbClr val="000000"/>
              </a:solidFill>
            </a:ln>
          </p:spPr>
          <p:txBody>
            <a:bodyPr wrap="square" lIns="0" tIns="0" rIns="0" bIns="0" rtlCol="0"/>
            <a:lstStyle/>
            <a:p>
              <a:endParaRPr/>
            </a:p>
          </p:txBody>
        </p:sp>
      </p:grpSp>
      <p:sp>
        <p:nvSpPr>
          <p:cNvPr id="23" name="object 21">
            <a:extLst>
              <a:ext uri="{FF2B5EF4-FFF2-40B4-BE49-F238E27FC236}">
                <a16:creationId xmlns:a16="http://schemas.microsoft.com/office/drawing/2014/main" id="{A82C4D12-E095-4BB3-A8D1-41EF18948276}"/>
              </a:ext>
            </a:extLst>
          </p:cNvPr>
          <p:cNvSpPr txBox="1"/>
          <p:nvPr/>
        </p:nvSpPr>
        <p:spPr>
          <a:xfrm>
            <a:off x="6289526" y="3370131"/>
            <a:ext cx="443865" cy="203261"/>
          </a:xfrm>
          <a:prstGeom prst="rect">
            <a:avLst/>
          </a:prstGeom>
          <a:solidFill>
            <a:srgbClr val="006FC0"/>
          </a:solidFill>
          <a:ln w="28955">
            <a:solidFill>
              <a:srgbClr val="000000"/>
            </a:solidFill>
          </a:ln>
        </p:spPr>
        <p:txBody>
          <a:bodyPr vert="horz" wrap="square" lIns="0" tIns="18415" rIns="0" bIns="0" rtlCol="0">
            <a:spAutoFit/>
          </a:bodyPr>
          <a:lstStyle/>
          <a:p>
            <a:pPr marL="8890">
              <a:lnSpc>
                <a:spcPct val="100000"/>
              </a:lnSpc>
              <a:spcBef>
                <a:spcPts val="145"/>
              </a:spcBef>
            </a:pPr>
            <a:endParaRPr sz="1200" dirty="0">
              <a:latin typeface="Arial"/>
              <a:cs typeface="Arial"/>
            </a:endParaRPr>
          </a:p>
        </p:txBody>
      </p:sp>
      <p:grpSp>
        <p:nvGrpSpPr>
          <p:cNvPr id="24" name="object 22">
            <a:extLst>
              <a:ext uri="{FF2B5EF4-FFF2-40B4-BE49-F238E27FC236}">
                <a16:creationId xmlns:a16="http://schemas.microsoft.com/office/drawing/2014/main" id="{59ABA561-0B5A-43AC-9ACA-AA7714DF1593}"/>
              </a:ext>
            </a:extLst>
          </p:cNvPr>
          <p:cNvGrpSpPr/>
          <p:nvPr/>
        </p:nvGrpSpPr>
        <p:grpSpPr>
          <a:xfrm>
            <a:off x="5829913" y="3126927"/>
            <a:ext cx="1096010" cy="1172210"/>
            <a:chOff x="5853557" y="4253357"/>
            <a:chExt cx="1096010" cy="1172210"/>
          </a:xfrm>
        </p:grpSpPr>
        <p:sp>
          <p:nvSpPr>
            <p:cNvPr id="25" name="object 23">
              <a:extLst>
                <a:ext uri="{FF2B5EF4-FFF2-40B4-BE49-F238E27FC236}">
                  <a16:creationId xmlns:a16="http://schemas.microsoft.com/office/drawing/2014/main" id="{3D68C36D-0DF3-4A3F-A996-644626990EAF}"/>
                </a:ext>
              </a:extLst>
            </p:cNvPr>
            <p:cNvSpPr/>
            <p:nvPr/>
          </p:nvSpPr>
          <p:spPr>
            <a:xfrm>
              <a:off x="6756654" y="4267962"/>
              <a:ext cx="90170" cy="228600"/>
            </a:xfrm>
            <a:custGeom>
              <a:avLst/>
              <a:gdLst/>
              <a:ahLst/>
              <a:cxnLst/>
              <a:rect l="l" t="t" r="r" b="b"/>
              <a:pathLst>
                <a:path w="90170" h="228600">
                  <a:moveTo>
                    <a:pt x="89916" y="0"/>
                  </a:moveTo>
                  <a:lnTo>
                    <a:pt x="0" y="0"/>
                  </a:lnTo>
                  <a:lnTo>
                    <a:pt x="0" y="228600"/>
                  </a:lnTo>
                  <a:lnTo>
                    <a:pt x="89916" y="228600"/>
                  </a:lnTo>
                  <a:lnTo>
                    <a:pt x="89916" y="0"/>
                  </a:lnTo>
                  <a:close/>
                </a:path>
              </a:pathLst>
            </a:custGeom>
            <a:solidFill>
              <a:srgbClr val="EBEBEB"/>
            </a:solidFill>
          </p:spPr>
          <p:txBody>
            <a:bodyPr wrap="square" lIns="0" tIns="0" rIns="0" bIns="0" rtlCol="0"/>
            <a:lstStyle/>
            <a:p>
              <a:endParaRPr/>
            </a:p>
          </p:txBody>
        </p:sp>
        <p:sp>
          <p:nvSpPr>
            <p:cNvPr id="26" name="object 24">
              <a:extLst>
                <a:ext uri="{FF2B5EF4-FFF2-40B4-BE49-F238E27FC236}">
                  <a16:creationId xmlns:a16="http://schemas.microsoft.com/office/drawing/2014/main" id="{4995B982-50CB-463E-A0AB-7385102146EB}"/>
                </a:ext>
              </a:extLst>
            </p:cNvPr>
            <p:cNvSpPr/>
            <p:nvPr/>
          </p:nvSpPr>
          <p:spPr>
            <a:xfrm>
              <a:off x="6756654" y="4267962"/>
              <a:ext cx="90170" cy="228600"/>
            </a:xfrm>
            <a:custGeom>
              <a:avLst/>
              <a:gdLst/>
              <a:ahLst/>
              <a:cxnLst/>
              <a:rect l="l" t="t" r="r" b="b"/>
              <a:pathLst>
                <a:path w="90170" h="228600">
                  <a:moveTo>
                    <a:pt x="0" y="228600"/>
                  </a:moveTo>
                  <a:lnTo>
                    <a:pt x="89916" y="228600"/>
                  </a:lnTo>
                  <a:lnTo>
                    <a:pt x="89916" y="0"/>
                  </a:lnTo>
                  <a:lnTo>
                    <a:pt x="0" y="0"/>
                  </a:lnTo>
                  <a:lnTo>
                    <a:pt x="0" y="228600"/>
                  </a:lnTo>
                  <a:close/>
                </a:path>
              </a:pathLst>
            </a:custGeom>
            <a:ln w="28956">
              <a:solidFill>
                <a:srgbClr val="000000"/>
              </a:solidFill>
            </a:ln>
          </p:spPr>
          <p:txBody>
            <a:bodyPr wrap="square" lIns="0" tIns="0" rIns="0" bIns="0" rtlCol="0"/>
            <a:lstStyle/>
            <a:p>
              <a:endParaRPr/>
            </a:p>
          </p:txBody>
        </p:sp>
        <p:sp>
          <p:nvSpPr>
            <p:cNvPr id="27" name="object 25">
              <a:extLst>
                <a:ext uri="{FF2B5EF4-FFF2-40B4-BE49-F238E27FC236}">
                  <a16:creationId xmlns:a16="http://schemas.microsoft.com/office/drawing/2014/main" id="{BD35BBB8-68CC-4A9F-8C37-AB111BA1B5AD}"/>
                </a:ext>
              </a:extLst>
            </p:cNvPr>
            <p:cNvSpPr/>
            <p:nvPr/>
          </p:nvSpPr>
          <p:spPr>
            <a:xfrm>
              <a:off x="6313170" y="4725162"/>
              <a:ext cx="443865" cy="228600"/>
            </a:xfrm>
            <a:custGeom>
              <a:avLst/>
              <a:gdLst/>
              <a:ahLst/>
              <a:cxnLst/>
              <a:rect l="l" t="t" r="r" b="b"/>
              <a:pathLst>
                <a:path w="443865" h="228600">
                  <a:moveTo>
                    <a:pt x="443483" y="0"/>
                  </a:moveTo>
                  <a:lnTo>
                    <a:pt x="0" y="0"/>
                  </a:lnTo>
                  <a:lnTo>
                    <a:pt x="0" y="228600"/>
                  </a:lnTo>
                  <a:lnTo>
                    <a:pt x="443483" y="228600"/>
                  </a:lnTo>
                  <a:lnTo>
                    <a:pt x="443483" y="0"/>
                  </a:lnTo>
                  <a:close/>
                </a:path>
              </a:pathLst>
            </a:custGeom>
            <a:solidFill>
              <a:srgbClr val="EBEBEB"/>
            </a:solidFill>
          </p:spPr>
          <p:txBody>
            <a:bodyPr wrap="square" lIns="0" tIns="0" rIns="0" bIns="0" rtlCol="0"/>
            <a:lstStyle/>
            <a:p>
              <a:endParaRPr/>
            </a:p>
          </p:txBody>
        </p:sp>
        <p:sp>
          <p:nvSpPr>
            <p:cNvPr id="28" name="object 26">
              <a:extLst>
                <a:ext uri="{FF2B5EF4-FFF2-40B4-BE49-F238E27FC236}">
                  <a16:creationId xmlns:a16="http://schemas.microsoft.com/office/drawing/2014/main" id="{3DACAFD8-283F-4DE2-A867-C6D6C36E2018}"/>
                </a:ext>
              </a:extLst>
            </p:cNvPr>
            <p:cNvSpPr/>
            <p:nvPr/>
          </p:nvSpPr>
          <p:spPr>
            <a:xfrm>
              <a:off x="6313170" y="4725162"/>
              <a:ext cx="443865" cy="228600"/>
            </a:xfrm>
            <a:custGeom>
              <a:avLst/>
              <a:gdLst/>
              <a:ahLst/>
              <a:cxnLst/>
              <a:rect l="l" t="t" r="r" b="b"/>
              <a:pathLst>
                <a:path w="443865" h="228600">
                  <a:moveTo>
                    <a:pt x="0" y="228600"/>
                  </a:moveTo>
                  <a:lnTo>
                    <a:pt x="443483" y="228600"/>
                  </a:lnTo>
                  <a:lnTo>
                    <a:pt x="443483" y="0"/>
                  </a:lnTo>
                  <a:lnTo>
                    <a:pt x="0" y="0"/>
                  </a:lnTo>
                  <a:lnTo>
                    <a:pt x="0" y="228600"/>
                  </a:lnTo>
                  <a:close/>
                </a:path>
              </a:pathLst>
            </a:custGeom>
            <a:ln w="28956">
              <a:solidFill>
                <a:srgbClr val="000000"/>
              </a:solidFill>
            </a:ln>
          </p:spPr>
          <p:txBody>
            <a:bodyPr wrap="square" lIns="0" tIns="0" rIns="0" bIns="0" rtlCol="0"/>
            <a:lstStyle/>
            <a:p>
              <a:endParaRPr/>
            </a:p>
          </p:txBody>
        </p:sp>
        <p:sp>
          <p:nvSpPr>
            <p:cNvPr id="29" name="object 27">
              <a:extLst>
                <a:ext uri="{FF2B5EF4-FFF2-40B4-BE49-F238E27FC236}">
                  <a16:creationId xmlns:a16="http://schemas.microsoft.com/office/drawing/2014/main" id="{355951A1-16FC-45D2-AD69-0494053A2729}"/>
                </a:ext>
              </a:extLst>
            </p:cNvPr>
            <p:cNvSpPr/>
            <p:nvPr/>
          </p:nvSpPr>
          <p:spPr>
            <a:xfrm>
              <a:off x="6313170" y="4953762"/>
              <a:ext cx="443865" cy="228600"/>
            </a:xfrm>
            <a:custGeom>
              <a:avLst/>
              <a:gdLst/>
              <a:ahLst/>
              <a:cxnLst/>
              <a:rect l="l" t="t" r="r" b="b"/>
              <a:pathLst>
                <a:path w="443865" h="228600">
                  <a:moveTo>
                    <a:pt x="443483" y="0"/>
                  </a:moveTo>
                  <a:lnTo>
                    <a:pt x="0" y="0"/>
                  </a:lnTo>
                  <a:lnTo>
                    <a:pt x="0" y="228600"/>
                  </a:lnTo>
                  <a:lnTo>
                    <a:pt x="443483" y="228600"/>
                  </a:lnTo>
                  <a:lnTo>
                    <a:pt x="443483" y="0"/>
                  </a:lnTo>
                  <a:close/>
                </a:path>
              </a:pathLst>
            </a:custGeom>
            <a:solidFill>
              <a:srgbClr val="EBEBEB"/>
            </a:solidFill>
          </p:spPr>
          <p:txBody>
            <a:bodyPr wrap="square" lIns="0" tIns="0" rIns="0" bIns="0" rtlCol="0"/>
            <a:lstStyle/>
            <a:p>
              <a:endParaRPr/>
            </a:p>
          </p:txBody>
        </p:sp>
        <p:sp>
          <p:nvSpPr>
            <p:cNvPr id="30" name="object 28">
              <a:extLst>
                <a:ext uri="{FF2B5EF4-FFF2-40B4-BE49-F238E27FC236}">
                  <a16:creationId xmlns:a16="http://schemas.microsoft.com/office/drawing/2014/main" id="{D94D247D-F610-4F1D-88D8-757AF2DCD7D4}"/>
                </a:ext>
              </a:extLst>
            </p:cNvPr>
            <p:cNvSpPr/>
            <p:nvPr/>
          </p:nvSpPr>
          <p:spPr>
            <a:xfrm>
              <a:off x="6313170" y="4953762"/>
              <a:ext cx="443865" cy="228600"/>
            </a:xfrm>
            <a:custGeom>
              <a:avLst/>
              <a:gdLst/>
              <a:ahLst/>
              <a:cxnLst/>
              <a:rect l="l" t="t" r="r" b="b"/>
              <a:pathLst>
                <a:path w="443865" h="228600">
                  <a:moveTo>
                    <a:pt x="0" y="228600"/>
                  </a:moveTo>
                  <a:lnTo>
                    <a:pt x="443483" y="228600"/>
                  </a:lnTo>
                  <a:lnTo>
                    <a:pt x="443483" y="0"/>
                  </a:lnTo>
                  <a:lnTo>
                    <a:pt x="0" y="0"/>
                  </a:lnTo>
                  <a:lnTo>
                    <a:pt x="0" y="228600"/>
                  </a:lnTo>
                  <a:close/>
                </a:path>
              </a:pathLst>
            </a:custGeom>
            <a:ln w="28956">
              <a:solidFill>
                <a:srgbClr val="000000"/>
              </a:solidFill>
            </a:ln>
          </p:spPr>
          <p:txBody>
            <a:bodyPr wrap="square" lIns="0" tIns="0" rIns="0" bIns="0" rtlCol="0"/>
            <a:lstStyle/>
            <a:p>
              <a:endParaRPr/>
            </a:p>
          </p:txBody>
        </p:sp>
        <p:sp>
          <p:nvSpPr>
            <p:cNvPr id="31" name="object 29">
              <a:extLst>
                <a:ext uri="{FF2B5EF4-FFF2-40B4-BE49-F238E27FC236}">
                  <a16:creationId xmlns:a16="http://schemas.microsoft.com/office/drawing/2014/main" id="{17E576D2-6217-4872-9D19-0D0458B4D9E4}"/>
                </a:ext>
              </a:extLst>
            </p:cNvPr>
            <p:cNvSpPr/>
            <p:nvPr/>
          </p:nvSpPr>
          <p:spPr>
            <a:xfrm>
              <a:off x="6313170" y="5182362"/>
              <a:ext cx="443865" cy="228600"/>
            </a:xfrm>
            <a:custGeom>
              <a:avLst/>
              <a:gdLst/>
              <a:ahLst/>
              <a:cxnLst/>
              <a:rect l="l" t="t" r="r" b="b"/>
              <a:pathLst>
                <a:path w="443865" h="228600">
                  <a:moveTo>
                    <a:pt x="443483" y="0"/>
                  </a:moveTo>
                  <a:lnTo>
                    <a:pt x="0" y="0"/>
                  </a:lnTo>
                  <a:lnTo>
                    <a:pt x="0" y="228600"/>
                  </a:lnTo>
                  <a:lnTo>
                    <a:pt x="443483" y="228600"/>
                  </a:lnTo>
                  <a:lnTo>
                    <a:pt x="443483" y="0"/>
                  </a:lnTo>
                  <a:close/>
                </a:path>
              </a:pathLst>
            </a:custGeom>
            <a:solidFill>
              <a:srgbClr val="EBEBEB"/>
            </a:solidFill>
          </p:spPr>
          <p:txBody>
            <a:bodyPr wrap="square" lIns="0" tIns="0" rIns="0" bIns="0" rtlCol="0"/>
            <a:lstStyle/>
            <a:p>
              <a:endParaRPr/>
            </a:p>
          </p:txBody>
        </p:sp>
        <p:sp>
          <p:nvSpPr>
            <p:cNvPr id="32" name="object 30">
              <a:extLst>
                <a:ext uri="{FF2B5EF4-FFF2-40B4-BE49-F238E27FC236}">
                  <a16:creationId xmlns:a16="http://schemas.microsoft.com/office/drawing/2014/main" id="{A2786799-F77B-459B-BE8C-5D3E8CFA09C3}"/>
                </a:ext>
              </a:extLst>
            </p:cNvPr>
            <p:cNvSpPr/>
            <p:nvPr/>
          </p:nvSpPr>
          <p:spPr>
            <a:xfrm>
              <a:off x="6313170" y="5182362"/>
              <a:ext cx="443865" cy="228600"/>
            </a:xfrm>
            <a:custGeom>
              <a:avLst/>
              <a:gdLst/>
              <a:ahLst/>
              <a:cxnLst/>
              <a:rect l="l" t="t" r="r" b="b"/>
              <a:pathLst>
                <a:path w="443865" h="228600">
                  <a:moveTo>
                    <a:pt x="0" y="228600"/>
                  </a:moveTo>
                  <a:lnTo>
                    <a:pt x="443483" y="228600"/>
                  </a:lnTo>
                  <a:lnTo>
                    <a:pt x="443483" y="0"/>
                  </a:lnTo>
                  <a:lnTo>
                    <a:pt x="0" y="0"/>
                  </a:lnTo>
                  <a:lnTo>
                    <a:pt x="0" y="228600"/>
                  </a:lnTo>
                  <a:close/>
                </a:path>
              </a:pathLst>
            </a:custGeom>
            <a:ln w="28956">
              <a:solidFill>
                <a:srgbClr val="000000"/>
              </a:solidFill>
            </a:ln>
          </p:spPr>
          <p:txBody>
            <a:bodyPr wrap="square" lIns="0" tIns="0" rIns="0" bIns="0" rtlCol="0"/>
            <a:lstStyle/>
            <a:p>
              <a:endParaRPr/>
            </a:p>
          </p:txBody>
        </p:sp>
        <p:sp>
          <p:nvSpPr>
            <p:cNvPr id="33" name="object 31">
              <a:extLst>
                <a:ext uri="{FF2B5EF4-FFF2-40B4-BE49-F238E27FC236}">
                  <a16:creationId xmlns:a16="http://schemas.microsoft.com/office/drawing/2014/main" id="{CA27A1F0-8684-413A-9747-B9B22E37D8A7}"/>
                </a:ext>
              </a:extLst>
            </p:cNvPr>
            <p:cNvSpPr/>
            <p:nvPr/>
          </p:nvSpPr>
          <p:spPr>
            <a:xfrm>
              <a:off x="6756654" y="4496562"/>
              <a:ext cx="90170" cy="228600"/>
            </a:xfrm>
            <a:custGeom>
              <a:avLst/>
              <a:gdLst/>
              <a:ahLst/>
              <a:cxnLst/>
              <a:rect l="l" t="t" r="r" b="b"/>
              <a:pathLst>
                <a:path w="90170" h="228600">
                  <a:moveTo>
                    <a:pt x="89916" y="0"/>
                  </a:moveTo>
                  <a:lnTo>
                    <a:pt x="0" y="0"/>
                  </a:lnTo>
                  <a:lnTo>
                    <a:pt x="0" y="228600"/>
                  </a:lnTo>
                  <a:lnTo>
                    <a:pt x="89916" y="228600"/>
                  </a:lnTo>
                  <a:lnTo>
                    <a:pt x="89916" y="0"/>
                  </a:lnTo>
                  <a:close/>
                </a:path>
              </a:pathLst>
            </a:custGeom>
            <a:solidFill>
              <a:srgbClr val="006FC0"/>
            </a:solidFill>
          </p:spPr>
          <p:txBody>
            <a:bodyPr wrap="square" lIns="0" tIns="0" rIns="0" bIns="0" rtlCol="0"/>
            <a:lstStyle/>
            <a:p>
              <a:endParaRPr/>
            </a:p>
          </p:txBody>
        </p:sp>
        <p:sp>
          <p:nvSpPr>
            <p:cNvPr id="34" name="object 32">
              <a:extLst>
                <a:ext uri="{FF2B5EF4-FFF2-40B4-BE49-F238E27FC236}">
                  <a16:creationId xmlns:a16="http://schemas.microsoft.com/office/drawing/2014/main" id="{FD14AF03-25C1-4FF6-A359-95EBB7A85EBE}"/>
                </a:ext>
              </a:extLst>
            </p:cNvPr>
            <p:cNvSpPr/>
            <p:nvPr/>
          </p:nvSpPr>
          <p:spPr>
            <a:xfrm>
              <a:off x="6756654" y="4496562"/>
              <a:ext cx="90170" cy="228600"/>
            </a:xfrm>
            <a:custGeom>
              <a:avLst/>
              <a:gdLst/>
              <a:ahLst/>
              <a:cxnLst/>
              <a:rect l="l" t="t" r="r" b="b"/>
              <a:pathLst>
                <a:path w="90170" h="228600">
                  <a:moveTo>
                    <a:pt x="0" y="228600"/>
                  </a:moveTo>
                  <a:lnTo>
                    <a:pt x="89916" y="228600"/>
                  </a:lnTo>
                  <a:lnTo>
                    <a:pt x="89916" y="0"/>
                  </a:lnTo>
                  <a:lnTo>
                    <a:pt x="0" y="0"/>
                  </a:lnTo>
                  <a:lnTo>
                    <a:pt x="0" y="228600"/>
                  </a:lnTo>
                  <a:close/>
                </a:path>
              </a:pathLst>
            </a:custGeom>
            <a:ln w="28956">
              <a:solidFill>
                <a:srgbClr val="000000"/>
              </a:solidFill>
            </a:ln>
          </p:spPr>
          <p:txBody>
            <a:bodyPr wrap="square" lIns="0" tIns="0" rIns="0" bIns="0" rtlCol="0"/>
            <a:lstStyle/>
            <a:p>
              <a:endParaRPr/>
            </a:p>
          </p:txBody>
        </p:sp>
        <p:sp>
          <p:nvSpPr>
            <p:cNvPr id="35" name="object 33">
              <a:extLst>
                <a:ext uri="{FF2B5EF4-FFF2-40B4-BE49-F238E27FC236}">
                  <a16:creationId xmlns:a16="http://schemas.microsoft.com/office/drawing/2014/main" id="{4F23A4B0-8D30-4688-813C-1BE0BC2C6B44}"/>
                </a:ext>
              </a:extLst>
            </p:cNvPr>
            <p:cNvSpPr/>
            <p:nvPr/>
          </p:nvSpPr>
          <p:spPr>
            <a:xfrm>
              <a:off x="6756654" y="4725162"/>
              <a:ext cx="90170" cy="228600"/>
            </a:xfrm>
            <a:custGeom>
              <a:avLst/>
              <a:gdLst/>
              <a:ahLst/>
              <a:cxnLst/>
              <a:rect l="l" t="t" r="r" b="b"/>
              <a:pathLst>
                <a:path w="90170" h="228600">
                  <a:moveTo>
                    <a:pt x="89916" y="0"/>
                  </a:moveTo>
                  <a:lnTo>
                    <a:pt x="0" y="0"/>
                  </a:lnTo>
                  <a:lnTo>
                    <a:pt x="0" y="228600"/>
                  </a:lnTo>
                  <a:lnTo>
                    <a:pt x="89916" y="228600"/>
                  </a:lnTo>
                  <a:lnTo>
                    <a:pt x="89916" y="0"/>
                  </a:lnTo>
                  <a:close/>
                </a:path>
              </a:pathLst>
            </a:custGeom>
            <a:solidFill>
              <a:srgbClr val="EBEBEB"/>
            </a:solidFill>
          </p:spPr>
          <p:txBody>
            <a:bodyPr wrap="square" lIns="0" tIns="0" rIns="0" bIns="0" rtlCol="0"/>
            <a:lstStyle/>
            <a:p>
              <a:endParaRPr/>
            </a:p>
          </p:txBody>
        </p:sp>
        <p:sp>
          <p:nvSpPr>
            <p:cNvPr id="36" name="object 34">
              <a:extLst>
                <a:ext uri="{FF2B5EF4-FFF2-40B4-BE49-F238E27FC236}">
                  <a16:creationId xmlns:a16="http://schemas.microsoft.com/office/drawing/2014/main" id="{D3EBA90E-6980-4AE8-8970-5F5E8A9E253E}"/>
                </a:ext>
              </a:extLst>
            </p:cNvPr>
            <p:cNvSpPr/>
            <p:nvPr/>
          </p:nvSpPr>
          <p:spPr>
            <a:xfrm>
              <a:off x="6756654" y="4725162"/>
              <a:ext cx="90170" cy="228600"/>
            </a:xfrm>
            <a:custGeom>
              <a:avLst/>
              <a:gdLst/>
              <a:ahLst/>
              <a:cxnLst/>
              <a:rect l="l" t="t" r="r" b="b"/>
              <a:pathLst>
                <a:path w="90170" h="228600">
                  <a:moveTo>
                    <a:pt x="0" y="228600"/>
                  </a:moveTo>
                  <a:lnTo>
                    <a:pt x="89916" y="228600"/>
                  </a:lnTo>
                  <a:lnTo>
                    <a:pt x="89916" y="0"/>
                  </a:lnTo>
                  <a:lnTo>
                    <a:pt x="0" y="0"/>
                  </a:lnTo>
                  <a:lnTo>
                    <a:pt x="0" y="228600"/>
                  </a:lnTo>
                  <a:close/>
                </a:path>
              </a:pathLst>
            </a:custGeom>
            <a:ln w="28956">
              <a:solidFill>
                <a:srgbClr val="000000"/>
              </a:solidFill>
            </a:ln>
          </p:spPr>
          <p:txBody>
            <a:bodyPr wrap="square" lIns="0" tIns="0" rIns="0" bIns="0" rtlCol="0"/>
            <a:lstStyle/>
            <a:p>
              <a:endParaRPr/>
            </a:p>
          </p:txBody>
        </p:sp>
        <p:sp>
          <p:nvSpPr>
            <p:cNvPr id="37" name="object 35">
              <a:extLst>
                <a:ext uri="{FF2B5EF4-FFF2-40B4-BE49-F238E27FC236}">
                  <a16:creationId xmlns:a16="http://schemas.microsoft.com/office/drawing/2014/main" id="{787F524B-4FAD-4C98-AC38-39F5D58FBCB2}"/>
                </a:ext>
              </a:extLst>
            </p:cNvPr>
            <p:cNvSpPr/>
            <p:nvPr/>
          </p:nvSpPr>
          <p:spPr>
            <a:xfrm>
              <a:off x="6756654" y="4953762"/>
              <a:ext cx="90170" cy="228600"/>
            </a:xfrm>
            <a:custGeom>
              <a:avLst/>
              <a:gdLst/>
              <a:ahLst/>
              <a:cxnLst/>
              <a:rect l="l" t="t" r="r" b="b"/>
              <a:pathLst>
                <a:path w="90170" h="228600">
                  <a:moveTo>
                    <a:pt x="89916" y="0"/>
                  </a:moveTo>
                  <a:lnTo>
                    <a:pt x="0" y="0"/>
                  </a:lnTo>
                  <a:lnTo>
                    <a:pt x="0" y="228600"/>
                  </a:lnTo>
                  <a:lnTo>
                    <a:pt x="89916" y="228600"/>
                  </a:lnTo>
                  <a:lnTo>
                    <a:pt x="89916" y="0"/>
                  </a:lnTo>
                  <a:close/>
                </a:path>
              </a:pathLst>
            </a:custGeom>
            <a:solidFill>
              <a:srgbClr val="EBEBEB"/>
            </a:solidFill>
          </p:spPr>
          <p:txBody>
            <a:bodyPr wrap="square" lIns="0" tIns="0" rIns="0" bIns="0" rtlCol="0"/>
            <a:lstStyle/>
            <a:p>
              <a:endParaRPr/>
            </a:p>
          </p:txBody>
        </p:sp>
        <p:sp>
          <p:nvSpPr>
            <p:cNvPr id="38" name="object 36">
              <a:extLst>
                <a:ext uri="{FF2B5EF4-FFF2-40B4-BE49-F238E27FC236}">
                  <a16:creationId xmlns:a16="http://schemas.microsoft.com/office/drawing/2014/main" id="{DD1546CE-6D66-4BA7-B963-F62C673161F6}"/>
                </a:ext>
              </a:extLst>
            </p:cNvPr>
            <p:cNvSpPr/>
            <p:nvPr/>
          </p:nvSpPr>
          <p:spPr>
            <a:xfrm>
              <a:off x="6756654" y="4953762"/>
              <a:ext cx="90170" cy="228600"/>
            </a:xfrm>
            <a:custGeom>
              <a:avLst/>
              <a:gdLst/>
              <a:ahLst/>
              <a:cxnLst/>
              <a:rect l="l" t="t" r="r" b="b"/>
              <a:pathLst>
                <a:path w="90170" h="228600">
                  <a:moveTo>
                    <a:pt x="0" y="228600"/>
                  </a:moveTo>
                  <a:lnTo>
                    <a:pt x="89916" y="228600"/>
                  </a:lnTo>
                  <a:lnTo>
                    <a:pt x="89916" y="0"/>
                  </a:lnTo>
                  <a:lnTo>
                    <a:pt x="0" y="0"/>
                  </a:lnTo>
                  <a:lnTo>
                    <a:pt x="0" y="228600"/>
                  </a:lnTo>
                  <a:close/>
                </a:path>
              </a:pathLst>
            </a:custGeom>
            <a:ln w="28956">
              <a:solidFill>
                <a:srgbClr val="000000"/>
              </a:solidFill>
            </a:ln>
          </p:spPr>
          <p:txBody>
            <a:bodyPr wrap="square" lIns="0" tIns="0" rIns="0" bIns="0" rtlCol="0"/>
            <a:lstStyle/>
            <a:p>
              <a:endParaRPr/>
            </a:p>
          </p:txBody>
        </p:sp>
        <p:sp>
          <p:nvSpPr>
            <p:cNvPr id="39" name="object 37">
              <a:extLst>
                <a:ext uri="{FF2B5EF4-FFF2-40B4-BE49-F238E27FC236}">
                  <a16:creationId xmlns:a16="http://schemas.microsoft.com/office/drawing/2014/main" id="{266E37F0-8D2D-4E24-B3F0-F54FC7A12D6C}"/>
                </a:ext>
              </a:extLst>
            </p:cNvPr>
            <p:cNvSpPr/>
            <p:nvPr/>
          </p:nvSpPr>
          <p:spPr>
            <a:xfrm>
              <a:off x="6756654" y="5182362"/>
              <a:ext cx="90170" cy="228600"/>
            </a:xfrm>
            <a:custGeom>
              <a:avLst/>
              <a:gdLst/>
              <a:ahLst/>
              <a:cxnLst/>
              <a:rect l="l" t="t" r="r" b="b"/>
              <a:pathLst>
                <a:path w="90170" h="228600">
                  <a:moveTo>
                    <a:pt x="89916" y="0"/>
                  </a:moveTo>
                  <a:lnTo>
                    <a:pt x="0" y="0"/>
                  </a:lnTo>
                  <a:lnTo>
                    <a:pt x="0" y="228600"/>
                  </a:lnTo>
                  <a:lnTo>
                    <a:pt x="89916" y="228600"/>
                  </a:lnTo>
                  <a:lnTo>
                    <a:pt x="89916" y="0"/>
                  </a:lnTo>
                  <a:close/>
                </a:path>
              </a:pathLst>
            </a:custGeom>
            <a:solidFill>
              <a:srgbClr val="EBEBEB"/>
            </a:solidFill>
          </p:spPr>
          <p:txBody>
            <a:bodyPr wrap="square" lIns="0" tIns="0" rIns="0" bIns="0" rtlCol="0"/>
            <a:lstStyle/>
            <a:p>
              <a:endParaRPr/>
            </a:p>
          </p:txBody>
        </p:sp>
        <p:sp>
          <p:nvSpPr>
            <p:cNvPr id="40" name="object 38">
              <a:extLst>
                <a:ext uri="{FF2B5EF4-FFF2-40B4-BE49-F238E27FC236}">
                  <a16:creationId xmlns:a16="http://schemas.microsoft.com/office/drawing/2014/main" id="{755713DE-181C-4B27-9DC7-2C94B5F050B9}"/>
                </a:ext>
              </a:extLst>
            </p:cNvPr>
            <p:cNvSpPr/>
            <p:nvPr/>
          </p:nvSpPr>
          <p:spPr>
            <a:xfrm>
              <a:off x="6756654" y="5182362"/>
              <a:ext cx="90170" cy="228600"/>
            </a:xfrm>
            <a:custGeom>
              <a:avLst/>
              <a:gdLst/>
              <a:ahLst/>
              <a:cxnLst/>
              <a:rect l="l" t="t" r="r" b="b"/>
              <a:pathLst>
                <a:path w="90170" h="228600">
                  <a:moveTo>
                    <a:pt x="0" y="228600"/>
                  </a:moveTo>
                  <a:lnTo>
                    <a:pt x="89916" y="228600"/>
                  </a:lnTo>
                  <a:lnTo>
                    <a:pt x="89916" y="0"/>
                  </a:lnTo>
                  <a:lnTo>
                    <a:pt x="0" y="0"/>
                  </a:lnTo>
                  <a:lnTo>
                    <a:pt x="0" y="228600"/>
                  </a:lnTo>
                  <a:close/>
                </a:path>
              </a:pathLst>
            </a:custGeom>
            <a:ln w="28956">
              <a:solidFill>
                <a:srgbClr val="000000"/>
              </a:solidFill>
            </a:ln>
          </p:spPr>
          <p:txBody>
            <a:bodyPr wrap="square" lIns="0" tIns="0" rIns="0" bIns="0" rtlCol="0"/>
            <a:lstStyle/>
            <a:p>
              <a:endParaRPr/>
            </a:p>
          </p:txBody>
        </p:sp>
        <p:sp>
          <p:nvSpPr>
            <p:cNvPr id="41" name="object 39">
              <a:extLst>
                <a:ext uri="{FF2B5EF4-FFF2-40B4-BE49-F238E27FC236}">
                  <a16:creationId xmlns:a16="http://schemas.microsoft.com/office/drawing/2014/main" id="{6A2F8C45-0DA3-4DC4-A765-73B39ACCC33C}"/>
                </a:ext>
              </a:extLst>
            </p:cNvPr>
            <p:cNvSpPr/>
            <p:nvPr/>
          </p:nvSpPr>
          <p:spPr>
            <a:xfrm>
              <a:off x="6846570" y="4267962"/>
              <a:ext cx="88900" cy="228600"/>
            </a:xfrm>
            <a:custGeom>
              <a:avLst/>
              <a:gdLst/>
              <a:ahLst/>
              <a:cxnLst/>
              <a:rect l="l" t="t" r="r" b="b"/>
              <a:pathLst>
                <a:path w="88900" h="228600">
                  <a:moveTo>
                    <a:pt x="88392" y="0"/>
                  </a:moveTo>
                  <a:lnTo>
                    <a:pt x="0" y="0"/>
                  </a:lnTo>
                  <a:lnTo>
                    <a:pt x="0" y="228600"/>
                  </a:lnTo>
                  <a:lnTo>
                    <a:pt x="88392" y="228600"/>
                  </a:lnTo>
                  <a:lnTo>
                    <a:pt x="88392" y="0"/>
                  </a:lnTo>
                  <a:close/>
                </a:path>
              </a:pathLst>
            </a:custGeom>
            <a:solidFill>
              <a:srgbClr val="EBEBEB"/>
            </a:solidFill>
          </p:spPr>
          <p:txBody>
            <a:bodyPr wrap="square" lIns="0" tIns="0" rIns="0" bIns="0" rtlCol="0"/>
            <a:lstStyle/>
            <a:p>
              <a:endParaRPr/>
            </a:p>
          </p:txBody>
        </p:sp>
        <p:sp>
          <p:nvSpPr>
            <p:cNvPr id="42" name="object 40">
              <a:extLst>
                <a:ext uri="{FF2B5EF4-FFF2-40B4-BE49-F238E27FC236}">
                  <a16:creationId xmlns:a16="http://schemas.microsoft.com/office/drawing/2014/main" id="{B04C1ACC-CABC-4FB3-B36C-7907A66828A5}"/>
                </a:ext>
              </a:extLst>
            </p:cNvPr>
            <p:cNvSpPr/>
            <p:nvPr/>
          </p:nvSpPr>
          <p:spPr>
            <a:xfrm>
              <a:off x="6846570" y="4267962"/>
              <a:ext cx="88900" cy="228600"/>
            </a:xfrm>
            <a:custGeom>
              <a:avLst/>
              <a:gdLst/>
              <a:ahLst/>
              <a:cxnLst/>
              <a:rect l="l" t="t" r="r" b="b"/>
              <a:pathLst>
                <a:path w="88900" h="228600">
                  <a:moveTo>
                    <a:pt x="0" y="228600"/>
                  </a:moveTo>
                  <a:lnTo>
                    <a:pt x="88392" y="228600"/>
                  </a:lnTo>
                  <a:lnTo>
                    <a:pt x="88392" y="0"/>
                  </a:lnTo>
                  <a:lnTo>
                    <a:pt x="0" y="0"/>
                  </a:lnTo>
                  <a:lnTo>
                    <a:pt x="0" y="228600"/>
                  </a:lnTo>
                  <a:close/>
                </a:path>
              </a:pathLst>
            </a:custGeom>
            <a:ln w="28956">
              <a:solidFill>
                <a:srgbClr val="000000"/>
              </a:solidFill>
            </a:ln>
          </p:spPr>
          <p:txBody>
            <a:bodyPr wrap="square" lIns="0" tIns="0" rIns="0" bIns="0" rtlCol="0"/>
            <a:lstStyle/>
            <a:p>
              <a:endParaRPr/>
            </a:p>
          </p:txBody>
        </p:sp>
        <p:sp>
          <p:nvSpPr>
            <p:cNvPr id="43" name="object 41">
              <a:extLst>
                <a:ext uri="{FF2B5EF4-FFF2-40B4-BE49-F238E27FC236}">
                  <a16:creationId xmlns:a16="http://schemas.microsoft.com/office/drawing/2014/main" id="{C130F1B3-1B55-49A5-A2DE-22D794146C34}"/>
                </a:ext>
              </a:extLst>
            </p:cNvPr>
            <p:cNvSpPr/>
            <p:nvPr/>
          </p:nvSpPr>
          <p:spPr>
            <a:xfrm>
              <a:off x="6846570" y="4496562"/>
              <a:ext cx="88900" cy="228600"/>
            </a:xfrm>
            <a:custGeom>
              <a:avLst/>
              <a:gdLst/>
              <a:ahLst/>
              <a:cxnLst/>
              <a:rect l="l" t="t" r="r" b="b"/>
              <a:pathLst>
                <a:path w="88900" h="228600">
                  <a:moveTo>
                    <a:pt x="88392" y="0"/>
                  </a:moveTo>
                  <a:lnTo>
                    <a:pt x="0" y="0"/>
                  </a:lnTo>
                  <a:lnTo>
                    <a:pt x="0" y="228600"/>
                  </a:lnTo>
                  <a:lnTo>
                    <a:pt x="88392" y="228600"/>
                  </a:lnTo>
                  <a:lnTo>
                    <a:pt x="88392" y="0"/>
                  </a:lnTo>
                  <a:close/>
                </a:path>
              </a:pathLst>
            </a:custGeom>
            <a:solidFill>
              <a:srgbClr val="006FC0"/>
            </a:solidFill>
          </p:spPr>
          <p:txBody>
            <a:bodyPr wrap="square" lIns="0" tIns="0" rIns="0" bIns="0" rtlCol="0"/>
            <a:lstStyle/>
            <a:p>
              <a:endParaRPr/>
            </a:p>
          </p:txBody>
        </p:sp>
        <p:sp>
          <p:nvSpPr>
            <p:cNvPr id="44" name="object 42">
              <a:extLst>
                <a:ext uri="{FF2B5EF4-FFF2-40B4-BE49-F238E27FC236}">
                  <a16:creationId xmlns:a16="http://schemas.microsoft.com/office/drawing/2014/main" id="{57829CA8-AFA4-48E5-949D-047D377478EC}"/>
                </a:ext>
              </a:extLst>
            </p:cNvPr>
            <p:cNvSpPr/>
            <p:nvPr/>
          </p:nvSpPr>
          <p:spPr>
            <a:xfrm>
              <a:off x="6846570" y="4496562"/>
              <a:ext cx="88900" cy="228600"/>
            </a:xfrm>
            <a:custGeom>
              <a:avLst/>
              <a:gdLst/>
              <a:ahLst/>
              <a:cxnLst/>
              <a:rect l="l" t="t" r="r" b="b"/>
              <a:pathLst>
                <a:path w="88900" h="228600">
                  <a:moveTo>
                    <a:pt x="0" y="228600"/>
                  </a:moveTo>
                  <a:lnTo>
                    <a:pt x="88392" y="228600"/>
                  </a:lnTo>
                  <a:lnTo>
                    <a:pt x="88392" y="0"/>
                  </a:lnTo>
                  <a:lnTo>
                    <a:pt x="0" y="0"/>
                  </a:lnTo>
                  <a:lnTo>
                    <a:pt x="0" y="228600"/>
                  </a:lnTo>
                  <a:close/>
                </a:path>
              </a:pathLst>
            </a:custGeom>
            <a:ln w="28956">
              <a:solidFill>
                <a:srgbClr val="000000"/>
              </a:solidFill>
            </a:ln>
          </p:spPr>
          <p:txBody>
            <a:bodyPr wrap="square" lIns="0" tIns="0" rIns="0" bIns="0" rtlCol="0"/>
            <a:lstStyle/>
            <a:p>
              <a:endParaRPr/>
            </a:p>
          </p:txBody>
        </p:sp>
        <p:sp>
          <p:nvSpPr>
            <p:cNvPr id="45" name="object 43">
              <a:extLst>
                <a:ext uri="{FF2B5EF4-FFF2-40B4-BE49-F238E27FC236}">
                  <a16:creationId xmlns:a16="http://schemas.microsoft.com/office/drawing/2014/main" id="{1877CA52-CFDF-4CBD-8077-6E75E834395F}"/>
                </a:ext>
              </a:extLst>
            </p:cNvPr>
            <p:cNvSpPr/>
            <p:nvPr/>
          </p:nvSpPr>
          <p:spPr>
            <a:xfrm>
              <a:off x="6846570" y="4725162"/>
              <a:ext cx="88900" cy="228600"/>
            </a:xfrm>
            <a:custGeom>
              <a:avLst/>
              <a:gdLst/>
              <a:ahLst/>
              <a:cxnLst/>
              <a:rect l="l" t="t" r="r" b="b"/>
              <a:pathLst>
                <a:path w="88900" h="228600">
                  <a:moveTo>
                    <a:pt x="88392" y="0"/>
                  </a:moveTo>
                  <a:lnTo>
                    <a:pt x="0" y="0"/>
                  </a:lnTo>
                  <a:lnTo>
                    <a:pt x="0" y="228600"/>
                  </a:lnTo>
                  <a:lnTo>
                    <a:pt x="88392" y="228600"/>
                  </a:lnTo>
                  <a:lnTo>
                    <a:pt x="88392" y="0"/>
                  </a:lnTo>
                  <a:close/>
                </a:path>
              </a:pathLst>
            </a:custGeom>
            <a:solidFill>
              <a:srgbClr val="EBEBEB"/>
            </a:solidFill>
          </p:spPr>
          <p:txBody>
            <a:bodyPr wrap="square" lIns="0" tIns="0" rIns="0" bIns="0" rtlCol="0"/>
            <a:lstStyle/>
            <a:p>
              <a:endParaRPr/>
            </a:p>
          </p:txBody>
        </p:sp>
        <p:sp>
          <p:nvSpPr>
            <p:cNvPr id="46" name="object 44">
              <a:extLst>
                <a:ext uri="{FF2B5EF4-FFF2-40B4-BE49-F238E27FC236}">
                  <a16:creationId xmlns:a16="http://schemas.microsoft.com/office/drawing/2014/main" id="{6B4B49DC-F3BF-41C5-9AEA-A22AE0C70257}"/>
                </a:ext>
              </a:extLst>
            </p:cNvPr>
            <p:cNvSpPr/>
            <p:nvPr/>
          </p:nvSpPr>
          <p:spPr>
            <a:xfrm>
              <a:off x="6846570" y="4725162"/>
              <a:ext cx="88900" cy="228600"/>
            </a:xfrm>
            <a:custGeom>
              <a:avLst/>
              <a:gdLst/>
              <a:ahLst/>
              <a:cxnLst/>
              <a:rect l="l" t="t" r="r" b="b"/>
              <a:pathLst>
                <a:path w="88900" h="228600">
                  <a:moveTo>
                    <a:pt x="0" y="228600"/>
                  </a:moveTo>
                  <a:lnTo>
                    <a:pt x="88392" y="228600"/>
                  </a:lnTo>
                  <a:lnTo>
                    <a:pt x="88392" y="0"/>
                  </a:lnTo>
                  <a:lnTo>
                    <a:pt x="0" y="0"/>
                  </a:lnTo>
                  <a:lnTo>
                    <a:pt x="0" y="228600"/>
                  </a:lnTo>
                  <a:close/>
                </a:path>
              </a:pathLst>
            </a:custGeom>
            <a:ln w="28956">
              <a:solidFill>
                <a:srgbClr val="000000"/>
              </a:solidFill>
            </a:ln>
          </p:spPr>
          <p:txBody>
            <a:bodyPr wrap="square" lIns="0" tIns="0" rIns="0" bIns="0" rtlCol="0"/>
            <a:lstStyle/>
            <a:p>
              <a:endParaRPr/>
            </a:p>
          </p:txBody>
        </p:sp>
        <p:sp>
          <p:nvSpPr>
            <p:cNvPr id="47" name="object 45">
              <a:extLst>
                <a:ext uri="{FF2B5EF4-FFF2-40B4-BE49-F238E27FC236}">
                  <a16:creationId xmlns:a16="http://schemas.microsoft.com/office/drawing/2014/main" id="{5E27E973-B6B1-4A78-B595-DD58B5F70589}"/>
                </a:ext>
              </a:extLst>
            </p:cNvPr>
            <p:cNvSpPr/>
            <p:nvPr/>
          </p:nvSpPr>
          <p:spPr>
            <a:xfrm>
              <a:off x="6846570" y="4953762"/>
              <a:ext cx="88900" cy="228600"/>
            </a:xfrm>
            <a:custGeom>
              <a:avLst/>
              <a:gdLst/>
              <a:ahLst/>
              <a:cxnLst/>
              <a:rect l="l" t="t" r="r" b="b"/>
              <a:pathLst>
                <a:path w="88900" h="228600">
                  <a:moveTo>
                    <a:pt x="88392" y="0"/>
                  </a:moveTo>
                  <a:lnTo>
                    <a:pt x="0" y="0"/>
                  </a:lnTo>
                  <a:lnTo>
                    <a:pt x="0" y="228600"/>
                  </a:lnTo>
                  <a:lnTo>
                    <a:pt x="88392" y="228600"/>
                  </a:lnTo>
                  <a:lnTo>
                    <a:pt x="88392" y="0"/>
                  </a:lnTo>
                  <a:close/>
                </a:path>
              </a:pathLst>
            </a:custGeom>
            <a:solidFill>
              <a:srgbClr val="EBEBEB"/>
            </a:solidFill>
          </p:spPr>
          <p:txBody>
            <a:bodyPr wrap="square" lIns="0" tIns="0" rIns="0" bIns="0" rtlCol="0"/>
            <a:lstStyle/>
            <a:p>
              <a:endParaRPr/>
            </a:p>
          </p:txBody>
        </p:sp>
        <p:sp>
          <p:nvSpPr>
            <p:cNvPr id="48" name="object 46">
              <a:extLst>
                <a:ext uri="{FF2B5EF4-FFF2-40B4-BE49-F238E27FC236}">
                  <a16:creationId xmlns:a16="http://schemas.microsoft.com/office/drawing/2014/main" id="{5075F398-F284-45E4-AB7A-257D2742A897}"/>
                </a:ext>
              </a:extLst>
            </p:cNvPr>
            <p:cNvSpPr/>
            <p:nvPr/>
          </p:nvSpPr>
          <p:spPr>
            <a:xfrm>
              <a:off x="6846570" y="4953762"/>
              <a:ext cx="88900" cy="228600"/>
            </a:xfrm>
            <a:custGeom>
              <a:avLst/>
              <a:gdLst/>
              <a:ahLst/>
              <a:cxnLst/>
              <a:rect l="l" t="t" r="r" b="b"/>
              <a:pathLst>
                <a:path w="88900" h="228600">
                  <a:moveTo>
                    <a:pt x="0" y="228600"/>
                  </a:moveTo>
                  <a:lnTo>
                    <a:pt x="88392" y="228600"/>
                  </a:lnTo>
                  <a:lnTo>
                    <a:pt x="88392" y="0"/>
                  </a:lnTo>
                  <a:lnTo>
                    <a:pt x="0" y="0"/>
                  </a:lnTo>
                  <a:lnTo>
                    <a:pt x="0" y="228600"/>
                  </a:lnTo>
                  <a:close/>
                </a:path>
              </a:pathLst>
            </a:custGeom>
            <a:ln w="28956">
              <a:solidFill>
                <a:srgbClr val="000000"/>
              </a:solidFill>
            </a:ln>
          </p:spPr>
          <p:txBody>
            <a:bodyPr wrap="square" lIns="0" tIns="0" rIns="0" bIns="0" rtlCol="0"/>
            <a:lstStyle/>
            <a:p>
              <a:endParaRPr/>
            </a:p>
          </p:txBody>
        </p:sp>
        <p:sp>
          <p:nvSpPr>
            <p:cNvPr id="49" name="object 47">
              <a:extLst>
                <a:ext uri="{FF2B5EF4-FFF2-40B4-BE49-F238E27FC236}">
                  <a16:creationId xmlns:a16="http://schemas.microsoft.com/office/drawing/2014/main" id="{4AF287F6-9CA2-4B63-86B3-EA530ECBE250}"/>
                </a:ext>
              </a:extLst>
            </p:cNvPr>
            <p:cNvSpPr/>
            <p:nvPr/>
          </p:nvSpPr>
          <p:spPr>
            <a:xfrm>
              <a:off x="6846570" y="5182362"/>
              <a:ext cx="88900" cy="228600"/>
            </a:xfrm>
            <a:custGeom>
              <a:avLst/>
              <a:gdLst/>
              <a:ahLst/>
              <a:cxnLst/>
              <a:rect l="l" t="t" r="r" b="b"/>
              <a:pathLst>
                <a:path w="88900" h="228600">
                  <a:moveTo>
                    <a:pt x="88392" y="0"/>
                  </a:moveTo>
                  <a:lnTo>
                    <a:pt x="0" y="0"/>
                  </a:lnTo>
                  <a:lnTo>
                    <a:pt x="0" y="228600"/>
                  </a:lnTo>
                  <a:lnTo>
                    <a:pt x="88392" y="228600"/>
                  </a:lnTo>
                  <a:lnTo>
                    <a:pt x="88392" y="0"/>
                  </a:lnTo>
                  <a:close/>
                </a:path>
              </a:pathLst>
            </a:custGeom>
            <a:solidFill>
              <a:srgbClr val="EBEBEB"/>
            </a:solidFill>
          </p:spPr>
          <p:txBody>
            <a:bodyPr wrap="square" lIns="0" tIns="0" rIns="0" bIns="0" rtlCol="0"/>
            <a:lstStyle/>
            <a:p>
              <a:endParaRPr/>
            </a:p>
          </p:txBody>
        </p:sp>
        <p:sp>
          <p:nvSpPr>
            <p:cNvPr id="50" name="object 48">
              <a:extLst>
                <a:ext uri="{FF2B5EF4-FFF2-40B4-BE49-F238E27FC236}">
                  <a16:creationId xmlns:a16="http://schemas.microsoft.com/office/drawing/2014/main" id="{4C18DD60-264C-4F19-9691-F9A4322802AC}"/>
                </a:ext>
              </a:extLst>
            </p:cNvPr>
            <p:cNvSpPr/>
            <p:nvPr/>
          </p:nvSpPr>
          <p:spPr>
            <a:xfrm>
              <a:off x="6846570" y="5182362"/>
              <a:ext cx="88900" cy="228600"/>
            </a:xfrm>
            <a:custGeom>
              <a:avLst/>
              <a:gdLst/>
              <a:ahLst/>
              <a:cxnLst/>
              <a:rect l="l" t="t" r="r" b="b"/>
              <a:pathLst>
                <a:path w="88900" h="228600">
                  <a:moveTo>
                    <a:pt x="0" y="228600"/>
                  </a:moveTo>
                  <a:lnTo>
                    <a:pt x="88392" y="228600"/>
                  </a:lnTo>
                  <a:lnTo>
                    <a:pt x="88392" y="0"/>
                  </a:lnTo>
                  <a:lnTo>
                    <a:pt x="0" y="0"/>
                  </a:lnTo>
                  <a:lnTo>
                    <a:pt x="0" y="228600"/>
                  </a:lnTo>
                  <a:close/>
                </a:path>
              </a:pathLst>
            </a:custGeom>
            <a:ln w="28956">
              <a:solidFill>
                <a:srgbClr val="000000"/>
              </a:solidFill>
            </a:ln>
          </p:spPr>
          <p:txBody>
            <a:bodyPr wrap="square" lIns="0" tIns="0" rIns="0" bIns="0" rtlCol="0"/>
            <a:lstStyle/>
            <a:p>
              <a:endParaRPr/>
            </a:p>
          </p:txBody>
        </p:sp>
        <p:sp>
          <p:nvSpPr>
            <p:cNvPr id="51" name="object 49">
              <a:extLst>
                <a:ext uri="{FF2B5EF4-FFF2-40B4-BE49-F238E27FC236}">
                  <a16:creationId xmlns:a16="http://schemas.microsoft.com/office/drawing/2014/main" id="{06DE22A9-DB17-4E5E-8381-E82B578A1B22}"/>
                </a:ext>
              </a:extLst>
            </p:cNvPr>
            <p:cNvSpPr/>
            <p:nvPr/>
          </p:nvSpPr>
          <p:spPr>
            <a:xfrm>
              <a:off x="5868162" y="42679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52" name="object 50">
              <a:extLst>
                <a:ext uri="{FF2B5EF4-FFF2-40B4-BE49-F238E27FC236}">
                  <a16:creationId xmlns:a16="http://schemas.microsoft.com/office/drawing/2014/main" id="{B22639F3-E0BB-4A02-A621-A1E18F92F441}"/>
                </a:ext>
              </a:extLst>
            </p:cNvPr>
            <p:cNvSpPr/>
            <p:nvPr/>
          </p:nvSpPr>
          <p:spPr>
            <a:xfrm>
              <a:off x="5868162" y="42679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grpSp>
      <p:sp>
        <p:nvSpPr>
          <p:cNvPr id="53" name="object 51">
            <a:extLst>
              <a:ext uri="{FF2B5EF4-FFF2-40B4-BE49-F238E27FC236}">
                <a16:creationId xmlns:a16="http://schemas.microsoft.com/office/drawing/2014/main" id="{07939386-E099-4F71-B3FF-519CA798A7D0}"/>
              </a:ext>
            </a:extLst>
          </p:cNvPr>
          <p:cNvSpPr txBox="1"/>
          <p:nvPr/>
        </p:nvSpPr>
        <p:spPr>
          <a:xfrm>
            <a:off x="5839968" y="3384735"/>
            <a:ext cx="445134" cy="203261"/>
          </a:xfrm>
          <a:prstGeom prst="rect">
            <a:avLst/>
          </a:prstGeom>
          <a:solidFill>
            <a:srgbClr val="006FC0"/>
          </a:solidFill>
          <a:ln w="28955">
            <a:solidFill>
              <a:srgbClr val="000000"/>
            </a:solidFill>
          </a:ln>
        </p:spPr>
        <p:txBody>
          <a:bodyPr vert="horz" wrap="square" lIns="0" tIns="18415" rIns="0" bIns="0" rtlCol="0">
            <a:spAutoFit/>
          </a:bodyPr>
          <a:lstStyle/>
          <a:p>
            <a:pPr marL="86995">
              <a:lnSpc>
                <a:spcPct val="100000"/>
              </a:lnSpc>
              <a:spcBef>
                <a:spcPts val="145"/>
              </a:spcBef>
            </a:pPr>
            <a:endParaRPr sz="1200" dirty="0">
              <a:latin typeface="Arial"/>
              <a:cs typeface="Arial"/>
            </a:endParaRPr>
          </a:p>
        </p:txBody>
      </p:sp>
      <p:graphicFrame>
        <p:nvGraphicFramePr>
          <p:cNvPr id="54" name="object 52">
            <a:extLst>
              <a:ext uri="{FF2B5EF4-FFF2-40B4-BE49-F238E27FC236}">
                <a16:creationId xmlns:a16="http://schemas.microsoft.com/office/drawing/2014/main" id="{98F73BA0-C92A-4C89-BD0F-7E13E74A8AF5}"/>
              </a:ext>
            </a:extLst>
          </p:cNvPr>
          <p:cNvGraphicFramePr>
            <a:graphicFrameLocks noGrp="1"/>
          </p:cNvGraphicFramePr>
          <p:nvPr>
            <p:extLst>
              <p:ext uri="{D42A27DB-BD31-4B8C-83A1-F6EECF244321}">
                <p14:modId xmlns:p14="http://schemas.microsoft.com/office/powerpoint/2010/main" val="1010869682"/>
              </p:ext>
            </p:extLst>
          </p:nvPr>
        </p:nvGraphicFramePr>
        <p:xfrm>
          <a:off x="7125439" y="3127054"/>
          <a:ext cx="1068068" cy="1143000"/>
        </p:xfrm>
        <a:graphic>
          <a:graphicData uri="http://schemas.openxmlformats.org/drawingml/2006/table">
            <a:tbl>
              <a:tblPr firstRow="1" bandRow="1">
                <a:tableStyleId>{2D5ABB26-0587-4C30-8999-92F81FD0307C}</a:tableStyleId>
              </a:tblPr>
              <a:tblGrid>
                <a:gridCol w="445134">
                  <a:extLst>
                    <a:ext uri="{9D8B030D-6E8A-4147-A177-3AD203B41FA5}">
                      <a16:colId xmlns:a16="http://schemas.microsoft.com/office/drawing/2014/main" val="20000"/>
                    </a:ext>
                  </a:extLst>
                </a:gridCol>
                <a:gridCol w="443865">
                  <a:extLst>
                    <a:ext uri="{9D8B030D-6E8A-4147-A177-3AD203B41FA5}">
                      <a16:colId xmlns:a16="http://schemas.microsoft.com/office/drawing/2014/main" val="20001"/>
                    </a:ext>
                  </a:extLst>
                </a:gridCol>
                <a:gridCol w="90169">
                  <a:extLst>
                    <a:ext uri="{9D8B030D-6E8A-4147-A177-3AD203B41FA5}">
                      <a16:colId xmlns:a16="http://schemas.microsoft.com/office/drawing/2014/main" val="20002"/>
                    </a:ext>
                  </a:extLst>
                </a:gridCol>
                <a:gridCol w="88900">
                  <a:extLst>
                    <a:ext uri="{9D8B030D-6E8A-4147-A177-3AD203B41FA5}">
                      <a16:colId xmlns:a16="http://schemas.microsoft.com/office/drawing/2014/main" val="20003"/>
                    </a:ext>
                  </a:extLst>
                </a:gridCol>
              </a:tblGrid>
              <a:tr h="228600">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0"/>
                  </a:ext>
                </a:extLst>
              </a:tr>
              <a:tr h="228600">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006FC0"/>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006FC0"/>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006FC0"/>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006FC0"/>
                    </a:solidFill>
                  </a:tcPr>
                </a:tc>
                <a:extLst>
                  <a:ext uri="{0D108BD9-81ED-4DB2-BD59-A6C34878D82A}">
                    <a16:rowId xmlns:a16="http://schemas.microsoft.com/office/drawing/2014/main" val="10001"/>
                  </a:ext>
                </a:extLst>
              </a:tr>
              <a:tr h="228600">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2"/>
                  </a:ext>
                </a:extLst>
              </a:tr>
              <a:tr h="228600">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3"/>
                  </a:ext>
                </a:extLst>
              </a:tr>
              <a:tr h="228600">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EBEBEB"/>
                    </a:solidFill>
                  </a:tcPr>
                </a:tc>
                <a:extLst>
                  <a:ext uri="{0D108BD9-81ED-4DB2-BD59-A6C34878D82A}">
                    <a16:rowId xmlns:a16="http://schemas.microsoft.com/office/drawing/2014/main" val="10004"/>
                  </a:ext>
                </a:extLst>
              </a:tr>
            </a:tbl>
          </a:graphicData>
        </a:graphic>
      </p:graphicFrame>
      <p:grpSp>
        <p:nvGrpSpPr>
          <p:cNvPr id="55" name="object 53">
            <a:extLst>
              <a:ext uri="{FF2B5EF4-FFF2-40B4-BE49-F238E27FC236}">
                <a16:creationId xmlns:a16="http://schemas.microsoft.com/office/drawing/2014/main" id="{25441C46-F754-4C5C-A436-976E499F7617}"/>
              </a:ext>
            </a:extLst>
          </p:cNvPr>
          <p:cNvGrpSpPr/>
          <p:nvPr/>
        </p:nvGrpSpPr>
        <p:grpSpPr>
          <a:xfrm>
            <a:off x="3239113" y="3126927"/>
            <a:ext cx="3900804" cy="1619250"/>
            <a:chOff x="3262757" y="4253357"/>
            <a:chExt cx="3900804" cy="1619250"/>
          </a:xfrm>
        </p:grpSpPr>
        <p:sp>
          <p:nvSpPr>
            <p:cNvPr id="56" name="object 54">
              <a:extLst>
                <a:ext uri="{FF2B5EF4-FFF2-40B4-BE49-F238E27FC236}">
                  <a16:creationId xmlns:a16="http://schemas.microsoft.com/office/drawing/2014/main" id="{18B43FB1-27A2-451F-AF7F-5158B19B958E}"/>
                </a:ext>
              </a:extLst>
            </p:cNvPr>
            <p:cNvSpPr/>
            <p:nvPr/>
          </p:nvSpPr>
          <p:spPr>
            <a:xfrm>
              <a:off x="3722370" y="4267962"/>
              <a:ext cx="443865" cy="228600"/>
            </a:xfrm>
            <a:custGeom>
              <a:avLst/>
              <a:gdLst/>
              <a:ahLst/>
              <a:cxnLst/>
              <a:rect l="l" t="t" r="r" b="b"/>
              <a:pathLst>
                <a:path w="443864" h="228600">
                  <a:moveTo>
                    <a:pt x="443484" y="0"/>
                  </a:moveTo>
                  <a:lnTo>
                    <a:pt x="0" y="0"/>
                  </a:lnTo>
                  <a:lnTo>
                    <a:pt x="0" y="228600"/>
                  </a:lnTo>
                  <a:lnTo>
                    <a:pt x="443484" y="228600"/>
                  </a:lnTo>
                  <a:lnTo>
                    <a:pt x="443484" y="0"/>
                  </a:lnTo>
                  <a:close/>
                </a:path>
              </a:pathLst>
            </a:custGeom>
            <a:solidFill>
              <a:srgbClr val="EBEBEB"/>
            </a:solidFill>
          </p:spPr>
          <p:txBody>
            <a:bodyPr wrap="square" lIns="0" tIns="0" rIns="0" bIns="0" rtlCol="0"/>
            <a:lstStyle/>
            <a:p>
              <a:endParaRPr/>
            </a:p>
          </p:txBody>
        </p:sp>
        <p:sp>
          <p:nvSpPr>
            <p:cNvPr id="57" name="object 55">
              <a:extLst>
                <a:ext uri="{FF2B5EF4-FFF2-40B4-BE49-F238E27FC236}">
                  <a16:creationId xmlns:a16="http://schemas.microsoft.com/office/drawing/2014/main" id="{C251A226-317E-4115-956B-D3CF161AF8AD}"/>
                </a:ext>
              </a:extLst>
            </p:cNvPr>
            <p:cNvSpPr/>
            <p:nvPr/>
          </p:nvSpPr>
          <p:spPr>
            <a:xfrm>
              <a:off x="3722370" y="4267962"/>
              <a:ext cx="443865" cy="228600"/>
            </a:xfrm>
            <a:custGeom>
              <a:avLst/>
              <a:gdLst/>
              <a:ahLst/>
              <a:cxnLst/>
              <a:rect l="l" t="t" r="r" b="b"/>
              <a:pathLst>
                <a:path w="443864" h="228600">
                  <a:moveTo>
                    <a:pt x="0" y="228600"/>
                  </a:moveTo>
                  <a:lnTo>
                    <a:pt x="443484" y="228600"/>
                  </a:lnTo>
                  <a:lnTo>
                    <a:pt x="443484" y="0"/>
                  </a:lnTo>
                  <a:lnTo>
                    <a:pt x="0" y="0"/>
                  </a:lnTo>
                  <a:lnTo>
                    <a:pt x="0" y="228600"/>
                  </a:lnTo>
                  <a:close/>
                </a:path>
              </a:pathLst>
            </a:custGeom>
            <a:ln w="28956">
              <a:solidFill>
                <a:srgbClr val="000000"/>
              </a:solidFill>
            </a:ln>
          </p:spPr>
          <p:txBody>
            <a:bodyPr wrap="square" lIns="0" tIns="0" rIns="0" bIns="0" rtlCol="0"/>
            <a:lstStyle/>
            <a:p>
              <a:endParaRPr/>
            </a:p>
          </p:txBody>
        </p:sp>
        <p:sp>
          <p:nvSpPr>
            <p:cNvPr id="58" name="object 56">
              <a:extLst>
                <a:ext uri="{FF2B5EF4-FFF2-40B4-BE49-F238E27FC236}">
                  <a16:creationId xmlns:a16="http://schemas.microsoft.com/office/drawing/2014/main" id="{FCCAFAB4-C980-43D0-873E-92332ACDEF1E}"/>
                </a:ext>
              </a:extLst>
            </p:cNvPr>
            <p:cNvSpPr/>
            <p:nvPr/>
          </p:nvSpPr>
          <p:spPr>
            <a:xfrm>
              <a:off x="3722370" y="4496562"/>
              <a:ext cx="443865" cy="228600"/>
            </a:xfrm>
            <a:custGeom>
              <a:avLst/>
              <a:gdLst/>
              <a:ahLst/>
              <a:cxnLst/>
              <a:rect l="l" t="t" r="r" b="b"/>
              <a:pathLst>
                <a:path w="443864" h="228600">
                  <a:moveTo>
                    <a:pt x="443484" y="0"/>
                  </a:moveTo>
                  <a:lnTo>
                    <a:pt x="0" y="0"/>
                  </a:lnTo>
                  <a:lnTo>
                    <a:pt x="0" y="228600"/>
                  </a:lnTo>
                  <a:lnTo>
                    <a:pt x="443484" y="228600"/>
                  </a:lnTo>
                  <a:lnTo>
                    <a:pt x="443484" y="0"/>
                  </a:lnTo>
                  <a:close/>
                </a:path>
              </a:pathLst>
            </a:custGeom>
            <a:solidFill>
              <a:srgbClr val="006FC0"/>
            </a:solidFill>
          </p:spPr>
          <p:txBody>
            <a:bodyPr wrap="square" lIns="0" tIns="0" rIns="0" bIns="0" rtlCol="0"/>
            <a:lstStyle/>
            <a:p>
              <a:endParaRPr/>
            </a:p>
          </p:txBody>
        </p:sp>
        <p:sp>
          <p:nvSpPr>
            <p:cNvPr id="59" name="object 57">
              <a:extLst>
                <a:ext uri="{FF2B5EF4-FFF2-40B4-BE49-F238E27FC236}">
                  <a16:creationId xmlns:a16="http://schemas.microsoft.com/office/drawing/2014/main" id="{718528E2-02FC-4CFD-B5BF-6ACD3AE4EDBD}"/>
                </a:ext>
              </a:extLst>
            </p:cNvPr>
            <p:cNvSpPr/>
            <p:nvPr/>
          </p:nvSpPr>
          <p:spPr>
            <a:xfrm>
              <a:off x="3722370" y="4496562"/>
              <a:ext cx="443865" cy="228600"/>
            </a:xfrm>
            <a:custGeom>
              <a:avLst/>
              <a:gdLst/>
              <a:ahLst/>
              <a:cxnLst/>
              <a:rect l="l" t="t" r="r" b="b"/>
              <a:pathLst>
                <a:path w="443864" h="228600">
                  <a:moveTo>
                    <a:pt x="0" y="228600"/>
                  </a:moveTo>
                  <a:lnTo>
                    <a:pt x="443484" y="228600"/>
                  </a:lnTo>
                  <a:lnTo>
                    <a:pt x="443484" y="0"/>
                  </a:lnTo>
                  <a:lnTo>
                    <a:pt x="0" y="0"/>
                  </a:lnTo>
                  <a:lnTo>
                    <a:pt x="0" y="228600"/>
                  </a:lnTo>
                  <a:close/>
                </a:path>
              </a:pathLst>
            </a:custGeom>
            <a:ln w="28956">
              <a:solidFill>
                <a:srgbClr val="000000"/>
              </a:solidFill>
            </a:ln>
          </p:spPr>
          <p:txBody>
            <a:bodyPr wrap="square" lIns="0" tIns="0" rIns="0" bIns="0" rtlCol="0"/>
            <a:lstStyle/>
            <a:p>
              <a:endParaRPr/>
            </a:p>
          </p:txBody>
        </p:sp>
        <p:sp>
          <p:nvSpPr>
            <p:cNvPr id="60" name="object 58">
              <a:extLst>
                <a:ext uri="{FF2B5EF4-FFF2-40B4-BE49-F238E27FC236}">
                  <a16:creationId xmlns:a16="http://schemas.microsoft.com/office/drawing/2014/main" id="{57FCCF38-F189-4ED6-86FE-52B334F569A5}"/>
                </a:ext>
              </a:extLst>
            </p:cNvPr>
            <p:cNvSpPr/>
            <p:nvPr/>
          </p:nvSpPr>
          <p:spPr>
            <a:xfrm>
              <a:off x="3722370" y="4725162"/>
              <a:ext cx="443865" cy="228600"/>
            </a:xfrm>
            <a:custGeom>
              <a:avLst/>
              <a:gdLst/>
              <a:ahLst/>
              <a:cxnLst/>
              <a:rect l="l" t="t" r="r" b="b"/>
              <a:pathLst>
                <a:path w="443864" h="228600">
                  <a:moveTo>
                    <a:pt x="443484" y="0"/>
                  </a:moveTo>
                  <a:lnTo>
                    <a:pt x="0" y="0"/>
                  </a:lnTo>
                  <a:lnTo>
                    <a:pt x="0" y="228600"/>
                  </a:lnTo>
                  <a:lnTo>
                    <a:pt x="443484" y="228600"/>
                  </a:lnTo>
                  <a:lnTo>
                    <a:pt x="443484" y="0"/>
                  </a:lnTo>
                  <a:close/>
                </a:path>
              </a:pathLst>
            </a:custGeom>
            <a:solidFill>
              <a:srgbClr val="EBEBEB"/>
            </a:solidFill>
          </p:spPr>
          <p:txBody>
            <a:bodyPr wrap="square" lIns="0" tIns="0" rIns="0" bIns="0" rtlCol="0"/>
            <a:lstStyle/>
            <a:p>
              <a:endParaRPr/>
            </a:p>
          </p:txBody>
        </p:sp>
        <p:sp>
          <p:nvSpPr>
            <p:cNvPr id="61" name="object 59">
              <a:extLst>
                <a:ext uri="{FF2B5EF4-FFF2-40B4-BE49-F238E27FC236}">
                  <a16:creationId xmlns:a16="http://schemas.microsoft.com/office/drawing/2014/main" id="{67F0552A-EF95-468D-81FB-93CA5A2E66A1}"/>
                </a:ext>
              </a:extLst>
            </p:cNvPr>
            <p:cNvSpPr/>
            <p:nvPr/>
          </p:nvSpPr>
          <p:spPr>
            <a:xfrm>
              <a:off x="3722370" y="4725162"/>
              <a:ext cx="443865" cy="228600"/>
            </a:xfrm>
            <a:custGeom>
              <a:avLst/>
              <a:gdLst/>
              <a:ahLst/>
              <a:cxnLst/>
              <a:rect l="l" t="t" r="r" b="b"/>
              <a:pathLst>
                <a:path w="443864" h="228600">
                  <a:moveTo>
                    <a:pt x="0" y="228600"/>
                  </a:moveTo>
                  <a:lnTo>
                    <a:pt x="443484" y="228600"/>
                  </a:lnTo>
                  <a:lnTo>
                    <a:pt x="443484" y="0"/>
                  </a:lnTo>
                  <a:lnTo>
                    <a:pt x="0" y="0"/>
                  </a:lnTo>
                  <a:lnTo>
                    <a:pt x="0" y="228600"/>
                  </a:lnTo>
                  <a:close/>
                </a:path>
              </a:pathLst>
            </a:custGeom>
            <a:ln w="28956">
              <a:solidFill>
                <a:srgbClr val="000000"/>
              </a:solidFill>
            </a:ln>
          </p:spPr>
          <p:txBody>
            <a:bodyPr wrap="square" lIns="0" tIns="0" rIns="0" bIns="0" rtlCol="0"/>
            <a:lstStyle/>
            <a:p>
              <a:endParaRPr/>
            </a:p>
          </p:txBody>
        </p:sp>
        <p:sp>
          <p:nvSpPr>
            <p:cNvPr id="62" name="object 60">
              <a:extLst>
                <a:ext uri="{FF2B5EF4-FFF2-40B4-BE49-F238E27FC236}">
                  <a16:creationId xmlns:a16="http://schemas.microsoft.com/office/drawing/2014/main" id="{7A558624-D9E0-4848-8FE2-7F73A4CF2EC7}"/>
                </a:ext>
              </a:extLst>
            </p:cNvPr>
            <p:cNvSpPr/>
            <p:nvPr/>
          </p:nvSpPr>
          <p:spPr>
            <a:xfrm>
              <a:off x="3722370" y="4953762"/>
              <a:ext cx="443865" cy="228600"/>
            </a:xfrm>
            <a:custGeom>
              <a:avLst/>
              <a:gdLst/>
              <a:ahLst/>
              <a:cxnLst/>
              <a:rect l="l" t="t" r="r" b="b"/>
              <a:pathLst>
                <a:path w="443864" h="228600">
                  <a:moveTo>
                    <a:pt x="443484" y="0"/>
                  </a:moveTo>
                  <a:lnTo>
                    <a:pt x="0" y="0"/>
                  </a:lnTo>
                  <a:lnTo>
                    <a:pt x="0" y="228600"/>
                  </a:lnTo>
                  <a:lnTo>
                    <a:pt x="443484" y="228600"/>
                  </a:lnTo>
                  <a:lnTo>
                    <a:pt x="443484" y="0"/>
                  </a:lnTo>
                  <a:close/>
                </a:path>
              </a:pathLst>
            </a:custGeom>
            <a:solidFill>
              <a:srgbClr val="EBEBEB"/>
            </a:solidFill>
          </p:spPr>
          <p:txBody>
            <a:bodyPr wrap="square" lIns="0" tIns="0" rIns="0" bIns="0" rtlCol="0"/>
            <a:lstStyle/>
            <a:p>
              <a:endParaRPr/>
            </a:p>
          </p:txBody>
        </p:sp>
        <p:sp>
          <p:nvSpPr>
            <p:cNvPr id="63" name="object 61">
              <a:extLst>
                <a:ext uri="{FF2B5EF4-FFF2-40B4-BE49-F238E27FC236}">
                  <a16:creationId xmlns:a16="http://schemas.microsoft.com/office/drawing/2014/main" id="{7FC1FB86-2E7B-4B79-A213-1B18CC80832A}"/>
                </a:ext>
              </a:extLst>
            </p:cNvPr>
            <p:cNvSpPr/>
            <p:nvPr/>
          </p:nvSpPr>
          <p:spPr>
            <a:xfrm>
              <a:off x="3722370" y="4953762"/>
              <a:ext cx="443865" cy="228600"/>
            </a:xfrm>
            <a:custGeom>
              <a:avLst/>
              <a:gdLst/>
              <a:ahLst/>
              <a:cxnLst/>
              <a:rect l="l" t="t" r="r" b="b"/>
              <a:pathLst>
                <a:path w="443864" h="228600">
                  <a:moveTo>
                    <a:pt x="0" y="228600"/>
                  </a:moveTo>
                  <a:lnTo>
                    <a:pt x="443484" y="228600"/>
                  </a:lnTo>
                  <a:lnTo>
                    <a:pt x="443484" y="0"/>
                  </a:lnTo>
                  <a:lnTo>
                    <a:pt x="0" y="0"/>
                  </a:lnTo>
                  <a:lnTo>
                    <a:pt x="0" y="228600"/>
                  </a:lnTo>
                  <a:close/>
                </a:path>
              </a:pathLst>
            </a:custGeom>
            <a:ln w="28956">
              <a:solidFill>
                <a:srgbClr val="000000"/>
              </a:solidFill>
            </a:ln>
          </p:spPr>
          <p:txBody>
            <a:bodyPr wrap="square" lIns="0" tIns="0" rIns="0" bIns="0" rtlCol="0"/>
            <a:lstStyle/>
            <a:p>
              <a:endParaRPr/>
            </a:p>
          </p:txBody>
        </p:sp>
        <p:sp>
          <p:nvSpPr>
            <p:cNvPr id="64" name="object 62">
              <a:extLst>
                <a:ext uri="{FF2B5EF4-FFF2-40B4-BE49-F238E27FC236}">
                  <a16:creationId xmlns:a16="http://schemas.microsoft.com/office/drawing/2014/main" id="{68A1939B-42B4-444B-B2B1-3EEEA1E3A807}"/>
                </a:ext>
              </a:extLst>
            </p:cNvPr>
            <p:cNvSpPr/>
            <p:nvPr/>
          </p:nvSpPr>
          <p:spPr>
            <a:xfrm>
              <a:off x="3722370" y="5182362"/>
              <a:ext cx="443865" cy="228600"/>
            </a:xfrm>
            <a:custGeom>
              <a:avLst/>
              <a:gdLst/>
              <a:ahLst/>
              <a:cxnLst/>
              <a:rect l="l" t="t" r="r" b="b"/>
              <a:pathLst>
                <a:path w="443864" h="228600">
                  <a:moveTo>
                    <a:pt x="443484" y="0"/>
                  </a:moveTo>
                  <a:lnTo>
                    <a:pt x="0" y="0"/>
                  </a:lnTo>
                  <a:lnTo>
                    <a:pt x="0" y="228600"/>
                  </a:lnTo>
                  <a:lnTo>
                    <a:pt x="443484" y="228600"/>
                  </a:lnTo>
                  <a:lnTo>
                    <a:pt x="443484" y="0"/>
                  </a:lnTo>
                  <a:close/>
                </a:path>
              </a:pathLst>
            </a:custGeom>
            <a:solidFill>
              <a:srgbClr val="EBEBEB"/>
            </a:solidFill>
          </p:spPr>
          <p:txBody>
            <a:bodyPr wrap="square" lIns="0" tIns="0" rIns="0" bIns="0" rtlCol="0"/>
            <a:lstStyle/>
            <a:p>
              <a:endParaRPr/>
            </a:p>
          </p:txBody>
        </p:sp>
        <p:sp>
          <p:nvSpPr>
            <p:cNvPr id="65" name="object 63">
              <a:extLst>
                <a:ext uri="{FF2B5EF4-FFF2-40B4-BE49-F238E27FC236}">
                  <a16:creationId xmlns:a16="http://schemas.microsoft.com/office/drawing/2014/main" id="{076BB58F-6FF6-4E3A-9D69-1ED9A69DC5D0}"/>
                </a:ext>
              </a:extLst>
            </p:cNvPr>
            <p:cNvSpPr/>
            <p:nvPr/>
          </p:nvSpPr>
          <p:spPr>
            <a:xfrm>
              <a:off x="3722370" y="5182362"/>
              <a:ext cx="443865" cy="228600"/>
            </a:xfrm>
            <a:custGeom>
              <a:avLst/>
              <a:gdLst/>
              <a:ahLst/>
              <a:cxnLst/>
              <a:rect l="l" t="t" r="r" b="b"/>
              <a:pathLst>
                <a:path w="443864" h="228600">
                  <a:moveTo>
                    <a:pt x="0" y="228600"/>
                  </a:moveTo>
                  <a:lnTo>
                    <a:pt x="443484" y="228600"/>
                  </a:lnTo>
                  <a:lnTo>
                    <a:pt x="443484" y="0"/>
                  </a:lnTo>
                  <a:lnTo>
                    <a:pt x="0" y="0"/>
                  </a:lnTo>
                  <a:lnTo>
                    <a:pt x="0" y="228600"/>
                  </a:lnTo>
                  <a:close/>
                </a:path>
              </a:pathLst>
            </a:custGeom>
            <a:ln w="28956">
              <a:solidFill>
                <a:srgbClr val="000000"/>
              </a:solidFill>
            </a:ln>
          </p:spPr>
          <p:txBody>
            <a:bodyPr wrap="square" lIns="0" tIns="0" rIns="0" bIns="0" rtlCol="0"/>
            <a:lstStyle/>
            <a:p>
              <a:endParaRPr/>
            </a:p>
          </p:txBody>
        </p:sp>
        <p:sp>
          <p:nvSpPr>
            <p:cNvPr id="66" name="object 64">
              <a:extLst>
                <a:ext uri="{FF2B5EF4-FFF2-40B4-BE49-F238E27FC236}">
                  <a16:creationId xmlns:a16="http://schemas.microsoft.com/office/drawing/2014/main" id="{179D4716-A9D5-42D1-9B6C-311DA1DA6BEC}"/>
                </a:ext>
              </a:extLst>
            </p:cNvPr>
            <p:cNvSpPr/>
            <p:nvPr/>
          </p:nvSpPr>
          <p:spPr>
            <a:xfrm>
              <a:off x="4165854" y="4267962"/>
              <a:ext cx="90170" cy="228600"/>
            </a:xfrm>
            <a:custGeom>
              <a:avLst/>
              <a:gdLst/>
              <a:ahLst/>
              <a:cxnLst/>
              <a:rect l="l" t="t" r="r" b="b"/>
              <a:pathLst>
                <a:path w="90170" h="228600">
                  <a:moveTo>
                    <a:pt x="89915" y="0"/>
                  </a:moveTo>
                  <a:lnTo>
                    <a:pt x="0" y="0"/>
                  </a:lnTo>
                  <a:lnTo>
                    <a:pt x="0" y="228600"/>
                  </a:lnTo>
                  <a:lnTo>
                    <a:pt x="89915" y="228600"/>
                  </a:lnTo>
                  <a:lnTo>
                    <a:pt x="89915" y="0"/>
                  </a:lnTo>
                  <a:close/>
                </a:path>
              </a:pathLst>
            </a:custGeom>
            <a:solidFill>
              <a:srgbClr val="EBEBEB"/>
            </a:solidFill>
          </p:spPr>
          <p:txBody>
            <a:bodyPr wrap="square" lIns="0" tIns="0" rIns="0" bIns="0" rtlCol="0"/>
            <a:lstStyle/>
            <a:p>
              <a:endParaRPr/>
            </a:p>
          </p:txBody>
        </p:sp>
        <p:sp>
          <p:nvSpPr>
            <p:cNvPr id="67" name="object 65">
              <a:extLst>
                <a:ext uri="{FF2B5EF4-FFF2-40B4-BE49-F238E27FC236}">
                  <a16:creationId xmlns:a16="http://schemas.microsoft.com/office/drawing/2014/main" id="{60D99980-656A-475A-8455-12EE1F345E7C}"/>
                </a:ext>
              </a:extLst>
            </p:cNvPr>
            <p:cNvSpPr/>
            <p:nvPr/>
          </p:nvSpPr>
          <p:spPr>
            <a:xfrm>
              <a:off x="4165854" y="4267962"/>
              <a:ext cx="90170" cy="228600"/>
            </a:xfrm>
            <a:custGeom>
              <a:avLst/>
              <a:gdLst/>
              <a:ahLst/>
              <a:cxnLst/>
              <a:rect l="l" t="t" r="r" b="b"/>
              <a:pathLst>
                <a:path w="90170" h="228600">
                  <a:moveTo>
                    <a:pt x="0" y="228600"/>
                  </a:moveTo>
                  <a:lnTo>
                    <a:pt x="89915" y="228600"/>
                  </a:lnTo>
                  <a:lnTo>
                    <a:pt x="89915" y="0"/>
                  </a:lnTo>
                  <a:lnTo>
                    <a:pt x="0" y="0"/>
                  </a:lnTo>
                  <a:lnTo>
                    <a:pt x="0" y="228600"/>
                  </a:lnTo>
                  <a:close/>
                </a:path>
              </a:pathLst>
            </a:custGeom>
            <a:ln w="28956">
              <a:solidFill>
                <a:srgbClr val="000000"/>
              </a:solidFill>
            </a:ln>
          </p:spPr>
          <p:txBody>
            <a:bodyPr wrap="square" lIns="0" tIns="0" rIns="0" bIns="0" rtlCol="0"/>
            <a:lstStyle/>
            <a:p>
              <a:endParaRPr/>
            </a:p>
          </p:txBody>
        </p:sp>
        <p:sp>
          <p:nvSpPr>
            <p:cNvPr id="68" name="object 66">
              <a:extLst>
                <a:ext uri="{FF2B5EF4-FFF2-40B4-BE49-F238E27FC236}">
                  <a16:creationId xmlns:a16="http://schemas.microsoft.com/office/drawing/2014/main" id="{A4B6502B-4AE5-417B-A8ED-420C30B7E7A5}"/>
                </a:ext>
              </a:extLst>
            </p:cNvPr>
            <p:cNvSpPr/>
            <p:nvPr/>
          </p:nvSpPr>
          <p:spPr>
            <a:xfrm>
              <a:off x="4165854" y="4496562"/>
              <a:ext cx="90170" cy="228600"/>
            </a:xfrm>
            <a:custGeom>
              <a:avLst/>
              <a:gdLst/>
              <a:ahLst/>
              <a:cxnLst/>
              <a:rect l="l" t="t" r="r" b="b"/>
              <a:pathLst>
                <a:path w="90170" h="228600">
                  <a:moveTo>
                    <a:pt x="89915" y="0"/>
                  </a:moveTo>
                  <a:lnTo>
                    <a:pt x="0" y="0"/>
                  </a:lnTo>
                  <a:lnTo>
                    <a:pt x="0" y="228600"/>
                  </a:lnTo>
                  <a:lnTo>
                    <a:pt x="89915" y="228600"/>
                  </a:lnTo>
                  <a:lnTo>
                    <a:pt x="89915" y="0"/>
                  </a:lnTo>
                  <a:close/>
                </a:path>
              </a:pathLst>
            </a:custGeom>
            <a:solidFill>
              <a:srgbClr val="006FC0"/>
            </a:solidFill>
          </p:spPr>
          <p:txBody>
            <a:bodyPr wrap="square" lIns="0" tIns="0" rIns="0" bIns="0" rtlCol="0"/>
            <a:lstStyle/>
            <a:p>
              <a:endParaRPr/>
            </a:p>
          </p:txBody>
        </p:sp>
        <p:sp>
          <p:nvSpPr>
            <p:cNvPr id="69" name="object 67">
              <a:extLst>
                <a:ext uri="{FF2B5EF4-FFF2-40B4-BE49-F238E27FC236}">
                  <a16:creationId xmlns:a16="http://schemas.microsoft.com/office/drawing/2014/main" id="{BDD397FE-D00B-430F-927E-FDB88FC0D1AA}"/>
                </a:ext>
              </a:extLst>
            </p:cNvPr>
            <p:cNvSpPr/>
            <p:nvPr/>
          </p:nvSpPr>
          <p:spPr>
            <a:xfrm>
              <a:off x="4165854" y="4496562"/>
              <a:ext cx="90170" cy="228600"/>
            </a:xfrm>
            <a:custGeom>
              <a:avLst/>
              <a:gdLst/>
              <a:ahLst/>
              <a:cxnLst/>
              <a:rect l="l" t="t" r="r" b="b"/>
              <a:pathLst>
                <a:path w="90170" h="228600">
                  <a:moveTo>
                    <a:pt x="0" y="228600"/>
                  </a:moveTo>
                  <a:lnTo>
                    <a:pt x="89915" y="228600"/>
                  </a:lnTo>
                  <a:lnTo>
                    <a:pt x="89915" y="0"/>
                  </a:lnTo>
                  <a:lnTo>
                    <a:pt x="0" y="0"/>
                  </a:lnTo>
                  <a:lnTo>
                    <a:pt x="0" y="228600"/>
                  </a:lnTo>
                  <a:close/>
                </a:path>
              </a:pathLst>
            </a:custGeom>
            <a:ln w="28956">
              <a:solidFill>
                <a:srgbClr val="000000"/>
              </a:solidFill>
            </a:ln>
          </p:spPr>
          <p:txBody>
            <a:bodyPr wrap="square" lIns="0" tIns="0" rIns="0" bIns="0" rtlCol="0"/>
            <a:lstStyle/>
            <a:p>
              <a:endParaRPr/>
            </a:p>
          </p:txBody>
        </p:sp>
        <p:sp>
          <p:nvSpPr>
            <p:cNvPr id="70" name="object 68">
              <a:extLst>
                <a:ext uri="{FF2B5EF4-FFF2-40B4-BE49-F238E27FC236}">
                  <a16:creationId xmlns:a16="http://schemas.microsoft.com/office/drawing/2014/main" id="{98AF566A-E5C6-4FD8-B72B-514A70B710ED}"/>
                </a:ext>
              </a:extLst>
            </p:cNvPr>
            <p:cNvSpPr/>
            <p:nvPr/>
          </p:nvSpPr>
          <p:spPr>
            <a:xfrm>
              <a:off x="4165854" y="4725162"/>
              <a:ext cx="90170" cy="228600"/>
            </a:xfrm>
            <a:custGeom>
              <a:avLst/>
              <a:gdLst/>
              <a:ahLst/>
              <a:cxnLst/>
              <a:rect l="l" t="t" r="r" b="b"/>
              <a:pathLst>
                <a:path w="90170" h="228600">
                  <a:moveTo>
                    <a:pt x="89915" y="0"/>
                  </a:moveTo>
                  <a:lnTo>
                    <a:pt x="0" y="0"/>
                  </a:lnTo>
                  <a:lnTo>
                    <a:pt x="0" y="228600"/>
                  </a:lnTo>
                  <a:lnTo>
                    <a:pt x="89915" y="228600"/>
                  </a:lnTo>
                  <a:lnTo>
                    <a:pt x="89915" y="0"/>
                  </a:lnTo>
                  <a:close/>
                </a:path>
              </a:pathLst>
            </a:custGeom>
            <a:solidFill>
              <a:srgbClr val="EBEBEB"/>
            </a:solidFill>
          </p:spPr>
          <p:txBody>
            <a:bodyPr wrap="square" lIns="0" tIns="0" rIns="0" bIns="0" rtlCol="0"/>
            <a:lstStyle/>
            <a:p>
              <a:endParaRPr/>
            </a:p>
          </p:txBody>
        </p:sp>
        <p:sp>
          <p:nvSpPr>
            <p:cNvPr id="71" name="object 69">
              <a:extLst>
                <a:ext uri="{FF2B5EF4-FFF2-40B4-BE49-F238E27FC236}">
                  <a16:creationId xmlns:a16="http://schemas.microsoft.com/office/drawing/2014/main" id="{8FB75CC1-330B-43F2-86EE-1D1F8B2A2D83}"/>
                </a:ext>
              </a:extLst>
            </p:cNvPr>
            <p:cNvSpPr/>
            <p:nvPr/>
          </p:nvSpPr>
          <p:spPr>
            <a:xfrm>
              <a:off x="4165854" y="4725162"/>
              <a:ext cx="90170" cy="228600"/>
            </a:xfrm>
            <a:custGeom>
              <a:avLst/>
              <a:gdLst/>
              <a:ahLst/>
              <a:cxnLst/>
              <a:rect l="l" t="t" r="r" b="b"/>
              <a:pathLst>
                <a:path w="90170" h="228600">
                  <a:moveTo>
                    <a:pt x="0" y="228600"/>
                  </a:moveTo>
                  <a:lnTo>
                    <a:pt x="89915" y="228600"/>
                  </a:lnTo>
                  <a:lnTo>
                    <a:pt x="89915" y="0"/>
                  </a:lnTo>
                  <a:lnTo>
                    <a:pt x="0" y="0"/>
                  </a:lnTo>
                  <a:lnTo>
                    <a:pt x="0" y="228600"/>
                  </a:lnTo>
                  <a:close/>
                </a:path>
              </a:pathLst>
            </a:custGeom>
            <a:ln w="28956">
              <a:solidFill>
                <a:srgbClr val="000000"/>
              </a:solidFill>
            </a:ln>
          </p:spPr>
          <p:txBody>
            <a:bodyPr wrap="square" lIns="0" tIns="0" rIns="0" bIns="0" rtlCol="0"/>
            <a:lstStyle/>
            <a:p>
              <a:endParaRPr/>
            </a:p>
          </p:txBody>
        </p:sp>
        <p:sp>
          <p:nvSpPr>
            <p:cNvPr id="72" name="object 70">
              <a:extLst>
                <a:ext uri="{FF2B5EF4-FFF2-40B4-BE49-F238E27FC236}">
                  <a16:creationId xmlns:a16="http://schemas.microsoft.com/office/drawing/2014/main" id="{87B43D08-DD2A-4ABE-94C8-437A55EC85AB}"/>
                </a:ext>
              </a:extLst>
            </p:cNvPr>
            <p:cNvSpPr/>
            <p:nvPr/>
          </p:nvSpPr>
          <p:spPr>
            <a:xfrm>
              <a:off x="4165854" y="4953762"/>
              <a:ext cx="90170" cy="228600"/>
            </a:xfrm>
            <a:custGeom>
              <a:avLst/>
              <a:gdLst/>
              <a:ahLst/>
              <a:cxnLst/>
              <a:rect l="l" t="t" r="r" b="b"/>
              <a:pathLst>
                <a:path w="90170" h="228600">
                  <a:moveTo>
                    <a:pt x="89915" y="0"/>
                  </a:moveTo>
                  <a:lnTo>
                    <a:pt x="0" y="0"/>
                  </a:lnTo>
                  <a:lnTo>
                    <a:pt x="0" y="228600"/>
                  </a:lnTo>
                  <a:lnTo>
                    <a:pt x="89915" y="228600"/>
                  </a:lnTo>
                  <a:lnTo>
                    <a:pt x="89915" y="0"/>
                  </a:lnTo>
                  <a:close/>
                </a:path>
              </a:pathLst>
            </a:custGeom>
            <a:solidFill>
              <a:srgbClr val="EBEBEB"/>
            </a:solidFill>
          </p:spPr>
          <p:txBody>
            <a:bodyPr wrap="square" lIns="0" tIns="0" rIns="0" bIns="0" rtlCol="0"/>
            <a:lstStyle/>
            <a:p>
              <a:endParaRPr/>
            </a:p>
          </p:txBody>
        </p:sp>
        <p:sp>
          <p:nvSpPr>
            <p:cNvPr id="73" name="object 71">
              <a:extLst>
                <a:ext uri="{FF2B5EF4-FFF2-40B4-BE49-F238E27FC236}">
                  <a16:creationId xmlns:a16="http://schemas.microsoft.com/office/drawing/2014/main" id="{FE23087F-B653-44E9-B4C5-F088C70F524B}"/>
                </a:ext>
              </a:extLst>
            </p:cNvPr>
            <p:cNvSpPr/>
            <p:nvPr/>
          </p:nvSpPr>
          <p:spPr>
            <a:xfrm>
              <a:off x="4165854" y="4953762"/>
              <a:ext cx="90170" cy="228600"/>
            </a:xfrm>
            <a:custGeom>
              <a:avLst/>
              <a:gdLst/>
              <a:ahLst/>
              <a:cxnLst/>
              <a:rect l="l" t="t" r="r" b="b"/>
              <a:pathLst>
                <a:path w="90170" h="228600">
                  <a:moveTo>
                    <a:pt x="0" y="228600"/>
                  </a:moveTo>
                  <a:lnTo>
                    <a:pt x="89915" y="228600"/>
                  </a:lnTo>
                  <a:lnTo>
                    <a:pt x="89915" y="0"/>
                  </a:lnTo>
                  <a:lnTo>
                    <a:pt x="0" y="0"/>
                  </a:lnTo>
                  <a:lnTo>
                    <a:pt x="0" y="228600"/>
                  </a:lnTo>
                  <a:close/>
                </a:path>
              </a:pathLst>
            </a:custGeom>
            <a:ln w="28956">
              <a:solidFill>
                <a:srgbClr val="000000"/>
              </a:solidFill>
            </a:ln>
          </p:spPr>
          <p:txBody>
            <a:bodyPr wrap="square" lIns="0" tIns="0" rIns="0" bIns="0" rtlCol="0"/>
            <a:lstStyle/>
            <a:p>
              <a:endParaRPr/>
            </a:p>
          </p:txBody>
        </p:sp>
        <p:sp>
          <p:nvSpPr>
            <p:cNvPr id="74" name="object 72">
              <a:extLst>
                <a:ext uri="{FF2B5EF4-FFF2-40B4-BE49-F238E27FC236}">
                  <a16:creationId xmlns:a16="http://schemas.microsoft.com/office/drawing/2014/main" id="{A08DE297-EECB-4F6B-B922-1BAAC0101D0B}"/>
                </a:ext>
              </a:extLst>
            </p:cNvPr>
            <p:cNvSpPr/>
            <p:nvPr/>
          </p:nvSpPr>
          <p:spPr>
            <a:xfrm>
              <a:off x="4165854" y="5182362"/>
              <a:ext cx="90170" cy="228600"/>
            </a:xfrm>
            <a:custGeom>
              <a:avLst/>
              <a:gdLst/>
              <a:ahLst/>
              <a:cxnLst/>
              <a:rect l="l" t="t" r="r" b="b"/>
              <a:pathLst>
                <a:path w="90170" h="228600">
                  <a:moveTo>
                    <a:pt x="89915" y="0"/>
                  </a:moveTo>
                  <a:lnTo>
                    <a:pt x="0" y="0"/>
                  </a:lnTo>
                  <a:lnTo>
                    <a:pt x="0" y="228600"/>
                  </a:lnTo>
                  <a:lnTo>
                    <a:pt x="89915" y="228600"/>
                  </a:lnTo>
                  <a:lnTo>
                    <a:pt x="89915" y="0"/>
                  </a:lnTo>
                  <a:close/>
                </a:path>
              </a:pathLst>
            </a:custGeom>
            <a:solidFill>
              <a:srgbClr val="EBEBEB"/>
            </a:solidFill>
          </p:spPr>
          <p:txBody>
            <a:bodyPr wrap="square" lIns="0" tIns="0" rIns="0" bIns="0" rtlCol="0"/>
            <a:lstStyle/>
            <a:p>
              <a:endParaRPr/>
            </a:p>
          </p:txBody>
        </p:sp>
        <p:sp>
          <p:nvSpPr>
            <p:cNvPr id="75" name="object 73">
              <a:extLst>
                <a:ext uri="{FF2B5EF4-FFF2-40B4-BE49-F238E27FC236}">
                  <a16:creationId xmlns:a16="http://schemas.microsoft.com/office/drawing/2014/main" id="{8995FB9D-2B60-429D-8507-636698D05407}"/>
                </a:ext>
              </a:extLst>
            </p:cNvPr>
            <p:cNvSpPr/>
            <p:nvPr/>
          </p:nvSpPr>
          <p:spPr>
            <a:xfrm>
              <a:off x="4165854" y="5182362"/>
              <a:ext cx="90170" cy="228600"/>
            </a:xfrm>
            <a:custGeom>
              <a:avLst/>
              <a:gdLst/>
              <a:ahLst/>
              <a:cxnLst/>
              <a:rect l="l" t="t" r="r" b="b"/>
              <a:pathLst>
                <a:path w="90170" h="228600">
                  <a:moveTo>
                    <a:pt x="0" y="228600"/>
                  </a:moveTo>
                  <a:lnTo>
                    <a:pt x="89915" y="228600"/>
                  </a:lnTo>
                  <a:lnTo>
                    <a:pt x="89915" y="0"/>
                  </a:lnTo>
                  <a:lnTo>
                    <a:pt x="0" y="0"/>
                  </a:lnTo>
                  <a:lnTo>
                    <a:pt x="0" y="228600"/>
                  </a:lnTo>
                  <a:close/>
                </a:path>
              </a:pathLst>
            </a:custGeom>
            <a:ln w="28956">
              <a:solidFill>
                <a:srgbClr val="000000"/>
              </a:solidFill>
            </a:ln>
          </p:spPr>
          <p:txBody>
            <a:bodyPr wrap="square" lIns="0" tIns="0" rIns="0" bIns="0" rtlCol="0"/>
            <a:lstStyle/>
            <a:p>
              <a:endParaRPr/>
            </a:p>
          </p:txBody>
        </p:sp>
        <p:sp>
          <p:nvSpPr>
            <p:cNvPr id="76" name="object 74">
              <a:extLst>
                <a:ext uri="{FF2B5EF4-FFF2-40B4-BE49-F238E27FC236}">
                  <a16:creationId xmlns:a16="http://schemas.microsoft.com/office/drawing/2014/main" id="{96C6F0B3-BCD2-463F-B9C4-2CAA1E7811B1}"/>
                </a:ext>
              </a:extLst>
            </p:cNvPr>
            <p:cNvSpPr/>
            <p:nvPr/>
          </p:nvSpPr>
          <p:spPr>
            <a:xfrm>
              <a:off x="4255770" y="4267962"/>
              <a:ext cx="88900" cy="228600"/>
            </a:xfrm>
            <a:custGeom>
              <a:avLst/>
              <a:gdLst/>
              <a:ahLst/>
              <a:cxnLst/>
              <a:rect l="l" t="t" r="r" b="b"/>
              <a:pathLst>
                <a:path w="88900" h="228600">
                  <a:moveTo>
                    <a:pt x="88391" y="0"/>
                  </a:moveTo>
                  <a:lnTo>
                    <a:pt x="0" y="0"/>
                  </a:lnTo>
                  <a:lnTo>
                    <a:pt x="0" y="228600"/>
                  </a:lnTo>
                  <a:lnTo>
                    <a:pt x="88391" y="228600"/>
                  </a:lnTo>
                  <a:lnTo>
                    <a:pt x="88391" y="0"/>
                  </a:lnTo>
                  <a:close/>
                </a:path>
              </a:pathLst>
            </a:custGeom>
            <a:solidFill>
              <a:srgbClr val="EBEBEB"/>
            </a:solidFill>
          </p:spPr>
          <p:txBody>
            <a:bodyPr wrap="square" lIns="0" tIns="0" rIns="0" bIns="0" rtlCol="0"/>
            <a:lstStyle/>
            <a:p>
              <a:endParaRPr/>
            </a:p>
          </p:txBody>
        </p:sp>
        <p:sp>
          <p:nvSpPr>
            <p:cNvPr id="77" name="object 75">
              <a:extLst>
                <a:ext uri="{FF2B5EF4-FFF2-40B4-BE49-F238E27FC236}">
                  <a16:creationId xmlns:a16="http://schemas.microsoft.com/office/drawing/2014/main" id="{DC0D9686-E2B1-4CC9-AA33-2727F972C081}"/>
                </a:ext>
              </a:extLst>
            </p:cNvPr>
            <p:cNvSpPr/>
            <p:nvPr/>
          </p:nvSpPr>
          <p:spPr>
            <a:xfrm>
              <a:off x="4255770" y="4267962"/>
              <a:ext cx="88900" cy="228600"/>
            </a:xfrm>
            <a:custGeom>
              <a:avLst/>
              <a:gdLst/>
              <a:ahLst/>
              <a:cxnLst/>
              <a:rect l="l" t="t" r="r" b="b"/>
              <a:pathLst>
                <a:path w="88900" h="228600">
                  <a:moveTo>
                    <a:pt x="0" y="228600"/>
                  </a:moveTo>
                  <a:lnTo>
                    <a:pt x="88391" y="228600"/>
                  </a:lnTo>
                  <a:lnTo>
                    <a:pt x="88391" y="0"/>
                  </a:lnTo>
                  <a:lnTo>
                    <a:pt x="0" y="0"/>
                  </a:lnTo>
                  <a:lnTo>
                    <a:pt x="0" y="228600"/>
                  </a:lnTo>
                  <a:close/>
                </a:path>
              </a:pathLst>
            </a:custGeom>
            <a:ln w="28956">
              <a:solidFill>
                <a:srgbClr val="000000"/>
              </a:solidFill>
            </a:ln>
          </p:spPr>
          <p:txBody>
            <a:bodyPr wrap="square" lIns="0" tIns="0" rIns="0" bIns="0" rtlCol="0"/>
            <a:lstStyle/>
            <a:p>
              <a:endParaRPr/>
            </a:p>
          </p:txBody>
        </p:sp>
        <p:sp>
          <p:nvSpPr>
            <p:cNvPr id="78" name="object 76">
              <a:extLst>
                <a:ext uri="{FF2B5EF4-FFF2-40B4-BE49-F238E27FC236}">
                  <a16:creationId xmlns:a16="http://schemas.microsoft.com/office/drawing/2014/main" id="{16B172CB-8339-4737-A0F3-86E5F59E4A70}"/>
                </a:ext>
              </a:extLst>
            </p:cNvPr>
            <p:cNvSpPr/>
            <p:nvPr/>
          </p:nvSpPr>
          <p:spPr>
            <a:xfrm>
              <a:off x="4255770" y="4496562"/>
              <a:ext cx="88900" cy="228600"/>
            </a:xfrm>
            <a:custGeom>
              <a:avLst/>
              <a:gdLst/>
              <a:ahLst/>
              <a:cxnLst/>
              <a:rect l="l" t="t" r="r" b="b"/>
              <a:pathLst>
                <a:path w="88900" h="228600">
                  <a:moveTo>
                    <a:pt x="88391" y="0"/>
                  </a:moveTo>
                  <a:lnTo>
                    <a:pt x="0" y="0"/>
                  </a:lnTo>
                  <a:lnTo>
                    <a:pt x="0" y="228600"/>
                  </a:lnTo>
                  <a:lnTo>
                    <a:pt x="88391" y="228600"/>
                  </a:lnTo>
                  <a:lnTo>
                    <a:pt x="88391" y="0"/>
                  </a:lnTo>
                  <a:close/>
                </a:path>
              </a:pathLst>
            </a:custGeom>
            <a:solidFill>
              <a:srgbClr val="006FC0"/>
            </a:solidFill>
          </p:spPr>
          <p:txBody>
            <a:bodyPr wrap="square" lIns="0" tIns="0" rIns="0" bIns="0" rtlCol="0"/>
            <a:lstStyle/>
            <a:p>
              <a:endParaRPr/>
            </a:p>
          </p:txBody>
        </p:sp>
        <p:sp>
          <p:nvSpPr>
            <p:cNvPr id="79" name="object 77">
              <a:extLst>
                <a:ext uri="{FF2B5EF4-FFF2-40B4-BE49-F238E27FC236}">
                  <a16:creationId xmlns:a16="http://schemas.microsoft.com/office/drawing/2014/main" id="{7433E1C6-FB18-4D17-8A80-408DFB1A5A7A}"/>
                </a:ext>
              </a:extLst>
            </p:cNvPr>
            <p:cNvSpPr/>
            <p:nvPr/>
          </p:nvSpPr>
          <p:spPr>
            <a:xfrm>
              <a:off x="4255770" y="4496562"/>
              <a:ext cx="88900" cy="228600"/>
            </a:xfrm>
            <a:custGeom>
              <a:avLst/>
              <a:gdLst/>
              <a:ahLst/>
              <a:cxnLst/>
              <a:rect l="l" t="t" r="r" b="b"/>
              <a:pathLst>
                <a:path w="88900" h="228600">
                  <a:moveTo>
                    <a:pt x="0" y="228600"/>
                  </a:moveTo>
                  <a:lnTo>
                    <a:pt x="88391" y="228600"/>
                  </a:lnTo>
                  <a:lnTo>
                    <a:pt x="88391" y="0"/>
                  </a:lnTo>
                  <a:lnTo>
                    <a:pt x="0" y="0"/>
                  </a:lnTo>
                  <a:lnTo>
                    <a:pt x="0" y="228600"/>
                  </a:lnTo>
                  <a:close/>
                </a:path>
              </a:pathLst>
            </a:custGeom>
            <a:ln w="28956">
              <a:solidFill>
                <a:srgbClr val="000000"/>
              </a:solidFill>
            </a:ln>
          </p:spPr>
          <p:txBody>
            <a:bodyPr wrap="square" lIns="0" tIns="0" rIns="0" bIns="0" rtlCol="0"/>
            <a:lstStyle/>
            <a:p>
              <a:endParaRPr/>
            </a:p>
          </p:txBody>
        </p:sp>
        <p:sp>
          <p:nvSpPr>
            <p:cNvPr id="80" name="object 78">
              <a:extLst>
                <a:ext uri="{FF2B5EF4-FFF2-40B4-BE49-F238E27FC236}">
                  <a16:creationId xmlns:a16="http://schemas.microsoft.com/office/drawing/2014/main" id="{864CAC0A-4AB6-4D08-9ABE-2EE7DE1C8630}"/>
                </a:ext>
              </a:extLst>
            </p:cNvPr>
            <p:cNvSpPr/>
            <p:nvPr/>
          </p:nvSpPr>
          <p:spPr>
            <a:xfrm>
              <a:off x="4255770" y="4725162"/>
              <a:ext cx="88900" cy="228600"/>
            </a:xfrm>
            <a:custGeom>
              <a:avLst/>
              <a:gdLst/>
              <a:ahLst/>
              <a:cxnLst/>
              <a:rect l="l" t="t" r="r" b="b"/>
              <a:pathLst>
                <a:path w="88900" h="228600">
                  <a:moveTo>
                    <a:pt x="88391" y="0"/>
                  </a:moveTo>
                  <a:lnTo>
                    <a:pt x="0" y="0"/>
                  </a:lnTo>
                  <a:lnTo>
                    <a:pt x="0" y="228600"/>
                  </a:lnTo>
                  <a:lnTo>
                    <a:pt x="88391" y="228600"/>
                  </a:lnTo>
                  <a:lnTo>
                    <a:pt x="88391" y="0"/>
                  </a:lnTo>
                  <a:close/>
                </a:path>
              </a:pathLst>
            </a:custGeom>
            <a:solidFill>
              <a:srgbClr val="EBEBEB"/>
            </a:solidFill>
          </p:spPr>
          <p:txBody>
            <a:bodyPr wrap="square" lIns="0" tIns="0" rIns="0" bIns="0" rtlCol="0"/>
            <a:lstStyle/>
            <a:p>
              <a:endParaRPr/>
            </a:p>
          </p:txBody>
        </p:sp>
        <p:sp>
          <p:nvSpPr>
            <p:cNvPr id="81" name="object 79">
              <a:extLst>
                <a:ext uri="{FF2B5EF4-FFF2-40B4-BE49-F238E27FC236}">
                  <a16:creationId xmlns:a16="http://schemas.microsoft.com/office/drawing/2014/main" id="{EBBAED87-6973-4143-B2F9-32F2441C7A0F}"/>
                </a:ext>
              </a:extLst>
            </p:cNvPr>
            <p:cNvSpPr/>
            <p:nvPr/>
          </p:nvSpPr>
          <p:spPr>
            <a:xfrm>
              <a:off x="4255770" y="4725162"/>
              <a:ext cx="88900" cy="228600"/>
            </a:xfrm>
            <a:custGeom>
              <a:avLst/>
              <a:gdLst/>
              <a:ahLst/>
              <a:cxnLst/>
              <a:rect l="l" t="t" r="r" b="b"/>
              <a:pathLst>
                <a:path w="88900" h="228600">
                  <a:moveTo>
                    <a:pt x="0" y="228600"/>
                  </a:moveTo>
                  <a:lnTo>
                    <a:pt x="88391" y="228600"/>
                  </a:lnTo>
                  <a:lnTo>
                    <a:pt x="88391" y="0"/>
                  </a:lnTo>
                  <a:lnTo>
                    <a:pt x="0" y="0"/>
                  </a:lnTo>
                  <a:lnTo>
                    <a:pt x="0" y="228600"/>
                  </a:lnTo>
                  <a:close/>
                </a:path>
              </a:pathLst>
            </a:custGeom>
            <a:ln w="28956">
              <a:solidFill>
                <a:srgbClr val="000000"/>
              </a:solidFill>
            </a:ln>
          </p:spPr>
          <p:txBody>
            <a:bodyPr wrap="square" lIns="0" tIns="0" rIns="0" bIns="0" rtlCol="0"/>
            <a:lstStyle/>
            <a:p>
              <a:endParaRPr/>
            </a:p>
          </p:txBody>
        </p:sp>
        <p:sp>
          <p:nvSpPr>
            <p:cNvPr id="82" name="object 80">
              <a:extLst>
                <a:ext uri="{FF2B5EF4-FFF2-40B4-BE49-F238E27FC236}">
                  <a16:creationId xmlns:a16="http://schemas.microsoft.com/office/drawing/2014/main" id="{FFFE1F36-A89D-4E52-BEBC-5EB4196CC826}"/>
                </a:ext>
              </a:extLst>
            </p:cNvPr>
            <p:cNvSpPr/>
            <p:nvPr/>
          </p:nvSpPr>
          <p:spPr>
            <a:xfrm>
              <a:off x="4255770" y="4953762"/>
              <a:ext cx="88900" cy="228600"/>
            </a:xfrm>
            <a:custGeom>
              <a:avLst/>
              <a:gdLst/>
              <a:ahLst/>
              <a:cxnLst/>
              <a:rect l="l" t="t" r="r" b="b"/>
              <a:pathLst>
                <a:path w="88900" h="228600">
                  <a:moveTo>
                    <a:pt x="88391" y="0"/>
                  </a:moveTo>
                  <a:lnTo>
                    <a:pt x="0" y="0"/>
                  </a:lnTo>
                  <a:lnTo>
                    <a:pt x="0" y="228600"/>
                  </a:lnTo>
                  <a:lnTo>
                    <a:pt x="88391" y="228600"/>
                  </a:lnTo>
                  <a:lnTo>
                    <a:pt x="88391" y="0"/>
                  </a:lnTo>
                  <a:close/>
                </a:path>
              </a:pathLst>
            </a:custGeom>
            <a:solidFill>
              <a:srgbClr val="EBEBEB"/>
            </a:solidFill>
          </p:spPr>
          <p:txBody>
            <a:bodyPr wrap="square" lIns="0" tIns="0" rIns="0" bIns="0" rtlCol="0"/>
            <a:lstStyle/>
            <a:p>
              <a:endParaRPr/>
            </a:p>
          </p:txBody>
        </p:sp>
        <p:sp>
          <p:nvSpPr>
            <p:cNvPr id="83" name="object 81">
              <a:extLst>
                <a:ext uri="{FF2B5EF4-FFF2-40B4-BE49-F238E27FC236}">
                  <a16:creationId xmlns:a16="http://schemas.microsoft.com/office/drawing/2014/main" id="{5AD1BE4E-421C-47A8-8C84-88C769FD5980}"/>
                </a:ext>
              </a:extLst>
            </p:cNvPr>
            <p:cNvSpPr/>
            <p:nvPr/>
          </p:nvSpPr>
          <p:spPr>
            <a:xfrm>
              <a:off x="4255770" y="4953762"/>
              <a:ext cx="88900" cy="228600"/>
            </a:xfrm>
            <a:custGeom>
              <a:avLst/>
              <a:gdLst/>
              <a:ahLst/>
              <a:cxnLst/>
              <a:rect l="l" t="t" r="r" b="b"/>
              <a:pathLst>
                <a:path w="88900" h="228600">
                  <a:moveTo>
                    <a:pt x="0" y="228600"/>
                  </a:moveTo>
                  <a:lnTo>
                    <a:pt x="88391" y="228600"/>
                  </a:lnTo>
                  <a:lnTo>
                    <a:pt x="88391" y="0"/>
                  </a:lnTo>
                  <a:lnTo>
                    <a:pt x="0" y="0"/>
                  </a:lnTo>
                  <a:lnTo>
                    <a:pt x="0" y="228600"/>
                  </a:lnTo>
                  <a:close/>
                </a:path>
              </a:pathLst>
            </a:custGeom>
            <a:ln w="28956">
              <a:solidFill>
                <a:srgbClr val="000000"/>
              </a:solidFill>
            </a:ln>
          </p:spPr>
          <p:txBody>
            <a:bodyPr wrap="square" lIns="0" tIns="0" rIns="0" bIns="0" rtlCol="0"/>
            <a:lstStyle/>
            <a:p>
              <a:endParaRPr/>
            </a:p>
          </p:txBody>
        </p:sp>
        <p:sp>
          <p:nvSpPr>
            <p:cNvPr id="84" name="object 82">
              <a:extLst>
                <a:ext uri="{FF2B5EF4-FFF2-40B4-BE49-F238E27FC236}">
                  <a16:creationId xmlns:a16="http://schemas.microsoft.com/office/drawing/2014/main" id="{25FD10EE-8722-40FA-BCFF-D9D78AFB3D3C}"/>
                </a:ext>
              </a:extLst>
            </p:cNvPr>
            <p:cNvSpPr/>
            <p:nvPr/>
          </p:nvSpPr>
          <p:spPr>
            <a:xfrm>
              <a:off x="4255770" y="5182362"/>
              <a:ext cx="88900" cy="228600"/>
            </a:xfrm>
            <a:custGeom>
              <a:avLst/>
              <a:gdLst/>
              <a:ahLst/>
              <a:cxnLst/>
              <a:rect l="l" t="t" r="r" b="b"/>
              <a:pathLst>
                <a:path w="88900" h="228600">
                  <a:moveTo>
                    <a:pt x="88391" y="0"/>
                  </a:moveTo>
                  <a:lnTo>
                    <a:pt x="0" y="0"/>
                  </a:lnTo>
                  <a:lnTo>
                    <a:pt x="0" y="228600"/>
                  </a:lnTo>
                  <a:lnTo>
                    <a:pt x="88391" y="228600"/>
                  </a:lnTo>
                  <a:lnTo>
                    <a:pt x="88391" y="0"/>
                  </a:lnTo>
                  <a:close/>
                </a:path>
              </a:pathLst>
            </a:custGeom>
            <a:solidFill>
              <a:srgbClr val="EBEBEB"/>
            </a:solidFill>
          </p:spPr>
          <p:txBody>
            <a:bodyPr wrap="square" lIns="0" tIns="0" rIns="0" bIns="0" rtlCol="0"/>
            <a:lstStyle/>
            <a:p>
              <a:endParaRPr/>
            </a:p>
          </p:txBody>
        </p:sp>
        <p:sp>
          <p:nvSpPr>
            <p:cNvPr id="85" name="object 83">
              <a:extLst>
                <a:ext uri="{FF2B5EF4-FFF2-40B4-BE49-F238E27FC236}">
                  <a16:creationId xmlns:a16="http://schemas.microsoft.com/office/drawing/2014/main" id="{C0325BFA-0E51-46C4-9DF5-D7151A9F6838}"/>
                </a:ext>
              </a:extLst>
            </p:cNvPr>
            <p:cNvSpPr/>
            <p:nvPr/>
          </p:nvSpPr>
          <p:spPr>
            <a:xfrm>
              <a:off x="4255770" y="5182362"/>
              <a:ext cx="88900" cy="228600"/>
            </a:xfrm>
            <a:custGeom>
              <a:avLst/>
              <a:gdLst/>
              <a:ahLst/>
              <a:cxnLst/>
              <a:rect l="l" t="t" r="r" b="b"/>
              <a:pathLst>
                <a:path w="88900" h="228600">
                  <a:moveTo>
                    <a:pt x="0" y="228600"/>
                  </a:moveTo>
                  <a:lnTo>
                    <a:pt x="88391" y="228600"/>
                  </a:lnTo>
                  <a:lnTo>
                    <a:pt x="88391" y="0"/>
                  </a:lnTo>
                  <a:lnTo>
                    <a:pt x="0" y="0"/>
                  </a:lnTo>
                  <a:lnTo>
                    <a:pt x="0" y="228600"/>
                  </a:lnTo>
                  <a:close/>
                </a:path>
              </a:pathLst>
            </a:custGeom>
            <a:ln w="28956">
              <a:solidFill>
                <a:srgbClr val="000000"/>
              </a:solidFill>
            </a:ln>
          </p:spPr>
          <p:txBody>
            <a:bodyPr wrap="square" lIns="0" tIns="0" rIns="0" bIns="0" rtlCol="0"/>
            <a:lstStyle/>
            <a:p>
              <a:endParaRPr/>
            </a:p>
          </p:txBody>
        </p:sp>
        <p:sp>
          <p:nvSpPr>
            <p:cNvPr id="86" name="object 84">
              <a:extLst>
                <a:ext uri="{FF2B5EF4-FFF2-40B4-BE49-F238E27FC236}">
                  <a16:creationId xmlns:a16="http://schemas.microsoft.com/office/drawing/2014/main" id="{C781F44A-C4DC-4DF6-B03A-B42B856CDA29}"/>
                </a:ext>
              </a:extLst>
            </p:cNvPr>
            <p:cNvSpPr/>
            <p:nvPr/>
          </p:nvSpPr>
          <p:spPr>
            <a:xfrm>
              <a:off x="3277362" y="42679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87" name="object 85">
              <a:extLst>
                <a:ext uri="{FF2B5EF4-FFF2-40B4-BE49-F238E27FC236}">
                  <a16:creationId xmlns:a16="http://schemas.microsoft.com/office/drawing/2014/main" id="{3EDC622A-79BA-42AC-A11F-5808742A3DA8}"/>
                </a:ext>
              </a:extLst>
            </p:cNvPr>
            <p:cNvSpPr/>
            <p:nvPr/>
          </p:nvSpPr>
          <p:spPr>
            <a:xfrm>
              <a:off x="3277362" y="42679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88" name="object 86">
              <a:extLst>
                <a:ext uri="{FF2B5EF4-FFF2-40B4-BE49-F238E27FC236}">
                  <a16:creationId xmlns:a16="http://schemas.microsoft.com/office/drawing/2014/main" id="{67F267DE-0084-4809-B777-411550CDF19E}"/>
                </a:ext>
              </a:extLst>
            </p:cNvPr>
            <p:cNvSpPr/>
            <p:nvPr/>
          </p:nvSpPr>
          <p:spPr>
            <a:xfrm>
              <a:off x="3277362" y="44965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006FC0"/>
            </a:solidFill>
          </p:spPr>
          <p:txBody>
            <a:bodyPr wrap="square" lIns="0" tIns="0" rIns="0" bIns="0" rtlCol="0"/>
            <a:lstStyle/>
            <a:p>
              <a:endParaRPr/>
            </a:p>
          </p:txBody>
        </p:sp>
        <p:sp>
          <p:nvSpPr>
            <p:cNvPr id="89" name="object 87">
              <a:extLst>
                <a:ext uri="{FF2B5EF4-FFF2-40B4-BE49-F238E27FC236}">
                  <a16:creationId xmlns:a16="http://schemas.microsoft.com/office/drawing/2014/main" id="{DC9BC371-CEE1-4E2D-B947-0EF0D7FDA276}"/>
                </a:ext>
              </a:extLst>
            </p:cNvPr>
            <p:cNvSpPr/>
            <p:nvPr/>
          </p:nvSpPr>
          <p:spPr>
            <a:xfrm>
              <a:off x="3277362" y="44965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90" name="object 88">
              <a:extLst>
                <a:ext uri="{FF2B5EF4-FFF2-40B4-BE49-F238E27FC236}">
                  <a16:creationId xmlns:a16="http://schemas.microsoft.com/office/drawing/2014/main" id="{88E6A5E6-6537-4F25-890F-07336B5FC059}"/>
                </a:ext>
              </a:extLst>
            </p:cNvPr>
            <p:cNvSpPr/>
            <p:nvPr/>
          </p:nvSpPr>
          <p:spPr>
            <a:xfrm>
              <a:off x="3277362" y="47251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91" name="object 89">
              <a:extLst>
                <a:ext uri="{FF2B5EF4-FFF2-40B4-BE49-F238E27FC236}">
                  <a16:creationId xmlns:a16="http://schemas.microsoft.com/office/drawing/2014/main" id="{4D4CA03F-E316-4AB5-AD8B-427E130A71EE}"/>
                </a:ext>
              </a:extLst>
            </p:cNvPr>
            <p:cNvSpPr/>
            <p:nvPr/>
          </p:nvSpPr>
          <p:spPr>
            <a:xfrm>
              <a:off x="3277362" y="47251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92" name="object 90">
              <a:extLst>
                <a:ext uri="{FF2B5EF4-FFF2-40B4-BE49-F238E27FC236}">
                  <a16:creationId xmlns:a16="http://schemas.microsoft.com/office/drawing/2014/main" id="{266471AA-0538-49A3-A6BC-B23605DCBD02}"/>
                </a:ext>
              </a:extLst>
            </p:cNvPr>
            <p:cNvSpPr/>
            <p:nvPr/>
          </p:nvSpPr>
          <p:spPr>
            <a:xfrm>
              <a:off x="3277362" y="49537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93" name="object 91">
              <a:extLst>
                <a:ext uri="{FF2B5EF4-FFF2-40B4-BE49-F238E27FC236}">
                  <a16:creationId xmlns:a16="http://schemas.microsoft.com/office/drawing/2014/main" id="{048F9341-C3E2-40AA-95BA-2B0B26BBDAB0}"/>
                </a:ext>
              </a:extLst>
            </p:cNvPr>
            <p:cNvSpPr/>
            <p:nvPr/>
          </p:nvSpPr>
          <p:spPr>
            <a:xfrm>
              <a:off x="3277362" y="49537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94" name="object 92">
              <a:extLst>
                <a:ext uri="{FF2B5EF4-FFF2-40B4-BE49-F238E27FC236}">
                  <a16:creationId xmlns:a16="http://schemas.microsoft.com/office/drawing/2014/main" id="{5266F5DB-82E9-4292-AEBE-6171CBD96FC8}"/>
                </a:ext>
              </a:extLst>
            </p:cNvPr>
            <p:cNvSpPr/>
            <p:nvPr/>
          </p:nvSpPr>
          <p:spPr>
            <a:xfrm>
              <a:off x="3277362" y="51823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95" name="object 93">
              <a:extLst>
                <a:ext uri="{FF2B5EF4-FFF2-40B4-BE49-F238E27FC236}">
                  <a16:creationId xmlns:a16="http://schemas.microsoft.com/office/drawing/2014/main" id="{032FE972-DB81-4BC5-9D90-5D34E31FDC02}"/>
                </a:ext>
              </a:extLst>
            </p:cNvPr>
            <p:cNvSpPr/>
            <p:nvPr/>
          </p:nvSpPr>
          <p:spPr>
            <a:xfrm>
              <a:off x="3277362" y="51823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96" name="object 94">
              <a:extLst>
                <a:ext uri="{FF2B5EF4-FFF2-40B4-BE49-F238E27FC236}">
                  <a16:creationId xmlns:a16="http://schemas.microsoft.com/office/drawing/2014/main" id="{6FFD9411-0C9E-45F6-8256-7F6B7CE9F424}"/>
                </a:ext>
              </a:extLst>
            </p:cNvPr>
            <p:cNvSpPr/>
            <p:nvPr/>
          </p:nvSpPr>
          <p:spPr>
            <a:xfrm>
              <a:off x="5017770" y="4267962"/>
              <a:ext cx="443865" cy="228600"/>
            </a:xfrm>
            <a:custGeom>
              <a:avLst/>
              <a:gdLst/>
              <a:ahLst/>
              <a:cxnLst/>
              <a:rect l="l" t="t" r="r" b="b"/>
              <a:pathLst>
                <a:path w="443864" h="228600">
                  <a:moveTo>
                    <a:pt x="443484" y="0"/>
                  </a:moveTo>
                  <a:lnTo>
                    <a:pt x="0" y="0"/>
                  </a:lnTo>
                  <a:lnTo>
                    <a:pt x="0" y="228600"/>
                  </a:lnTo>
                  <a:lnTo>
                    <a:pt x="443484" y="228600"/>
                  </a:lnTo>
                  <a:lnTo>
                    <a:pt x="443484" y="0"/>
                  </a:lnTo>
                  <a:close/>
                </a:path>
              </a:pathLst>
            </a:custGeom>
            <a:solidFill>
              <a:srgbClr val="EBEBEB"/>
            </a:solidFill>
          </p:spPr>
          <p:txBody>
            <a:bodyPr wrap="square" lIns="0" tIns="0" rIns="0" bIns="0" rtlCol="0"/>
            <a:lstStyle/>
            <a:p>
              <a:endParaRPr/>
            </a:p>
          </p:txBody>
        </p:sp>
        <p:sp>
          <p:nvSpPr>
            <p:cNvPr id="97" name="object 95">
              <a:extLst>
                <a:ext uri="{FF2B5EF4-FFF2-40B4-BE49-F238E27FC236}">
                  <a16:creationId xmlns:a16="http://schemas.microsoft.com/office/drawing/2014/main" id="{A0E8AC30-FEDE-4FFB-8390-144EC5FA7BFF}"/>
                </a:ext>
              </a:extLst>
            </p:cNvPr>
            <p:cNvSpPr/>
            <p:nvPr/>
          </p:nvSpPr>
          <p:spPr>
            <a:xfrm>
              <a:off x="5017770" y="4267962"/>
              <a:ext cx="443865" cy="228600"/>
            </a:xfrm>
            <a:custGeom>
              <a:avLst/>
              <a:gdLst/>
              <a:ahLst/>
              <a:cxnLst/>
              <a:rect l="l" t="t" r="r" b="b"/>
              <a:pathLst>
                <a:path w="443864" h="228600">
                  <a:moveTo>
                    <a:pt x="0" y="228600"/>
                  </a:moveTo>
                  <a:lnTo>
                    <a:pt x="443484" y="228600"/>
                  </a:lnTo>
                  <a:lnTo>
                    <a:pt x="443484" y="0"/>
                  </a:lnTo>
                  <a:lnTo>
                    <a:pt x="0" y="0"/>
                  </a:lnTo>
                  <a:lnTo>
                    <a:pt x="0" y="228600"/>
                  </a:lnTo>
                  <a:close/>
                </a:path>
              </a:pathLst>
            </a:custGeom>
            <a:ln w="28956">
              <a:solidFill>
                <a:srgbClr val="000000"/>
              </a:solidFill>
            </a:ln>
          </p:spPr>
          <p:txBody>
            <a:bodyPr wrap="square" lIns="0" tIns="0" rIns="0" bIns="0" rtlCol="0"/>
            <a:lstStyle/>
            <a:p>
              <a:endParaRPr/>
            </a:p>
          </p:txBody>
        </p:sp>
        <p:sp>
          <p:nvSpPr>
            <p:cNvPr id="98" name="object 96">
              <a:extLst>
                <a:ext uri="{FF2B5EF4-FFF2-40B4-BE49-F238E27FC236}">
                  <a16:creationId xmlns:a16="http://schemas.microsoft.com/office/drawing/2014/main" id="{273F132E-4CEF-4C26-B9B1-9938CAA00C15}"/>
                </a:ext>
              </a:extLst>
            </p:cNvPr>
            <p:cNvSpPr/>
            <p:nvPr/>
          </p:nvSpPr>
          <p:spPr>
            <a:xfrm>
              <a:off x="5017770" y="4496562"/>
              <a:ext cx="443865" cy="228600"/>
            </a:xfrm>
            <a:custGeom>
              <a:avLst/>
              <a:gdLst/>
              <a:ahLst/>
              <a:cxnLst/>
              <a:rect l="l" t="t" r="r" b="b"/>
              <a:pathLst>
                <a:path w="443864" h="228600">
                  <a:moveTo>
                    <a:pt x="443484" y="0"/>
                  </a:moveTo>
                  <a:lnTo>
                    <a:pt x="0" y="0"/>
                  </a:lnTo>
                  <a:lnTo>
                    <a:pt x="0" y="228600"/>
                  </a:lnTo>
                  <a:lnTo>
                    <a:pt x="443484" y="228600"/>
                  </a:lnTo>
                  <a:lnTo>
                    <a:pt x="443484" y="0"/>
                  </a:lnTo>
                  <a:close/>
                </a:path>
              </a:pathLst>
            </a:custGeom>
            <a:solidFill>
              <a:srgbClr val="006FC0"/>
            </a:solidFill>
          </p:spPr>
          <p:txBody>
            <a:bodyPr wrap="square" lIns="0" tIns="0" rIns="0" bIns="0" rtlCol="0"/>
            <a:lstStyle/>
            <a:p>
              <a:endParaRPr/>
            </a:p>
          </p:txBody>
        </p:sp>
        <p:sp>
          <p:nvSpPr>
            <p:cNvPr id="99" name="object 97">
              <a:extLst>
                <a:ext uri="{FF2B5EF4-FFF2-40B4-BE49-F238E27FC236}">
                  <a16:creationId xmlns:a16="http://schemas.microsoft.com/office/drawing/2014/main" id="{5CE139F1-8D6E-4259-B829-26CC3BBFA9FD}"/>
                </a:ext>
              </a:extLst>
            </p:cNvPr>
            <p:cNvSpPr/>
            <p:nvPr/>
          </p:nvSpPr>
          <p:spPr>
            <a:xfrm>
              <a:off x="5017770" y="4496562"/>
              <a:ext cx="443865" cy="228600"/>
            </a:xfrm>
            <a:custGeom>
              <a:avLst/>
              <a:gdLst/>
              <a:ahLst/>
              <a:cxnLst/>
              <a:rect l="l" t="t" r="r" b="b"/>
              <a:pathLst>
                <a:path w="443864" h="228600">
                  <a:moveTo>
                    <a:pt x="0" y="228600"/>
                  </a:moveTo>
                  <a:lnTo>
                    <a:pt x="443484" y="228600"/>
                  </a:lnTo>
                  <a:lnTo>
                    <a:pt x="443484" y="0"/>
                  </a:lnTo>
                  <a:lnTo>
                    <a:pt x="0" y="0"/>
                  </a:lnTo>
                  <a:lnTo>
                    <a:pt x="0" y="228600"/>
                  </a:lnTo>
                  <a:close/>
                </a:path>
              </a:pathLst>
            </a:custGeom>
            <a:ln w="28956">
              <a:solidFill>
                <a:srgbClr val="000000"/>
              </a:solidFill>
            </a:ln>
          </p:spPr>
          <p:txBody>
            <a:bodyPr wrap="square" lIns="0" tIns="0" rIns="0" bIns="0" rtlCol="0"/>
            <a:lstStyle/>
            <a:p>
              <a:endParaRPr/>
            </a:p>
          </p:txBody>
        </p:sp>
        <p:sp>
          <p:nvSpPr>
            <p:cNvPr id="100" name="object 98">
              <a:extLst>
                <a:ext uri="{FF2B5EF4-FFF2-40B4-BE49-F238E27FC236}">
                  <a16:creationId xmlns:a16="http://schemas.microsoft.com/office/drawing/2014/main" id="{E357A131-9E17-46B1-AC35-58030D8CB21E}"/>
                </a:ext>
              </a:extLst>
            </p:cNvPr>
            <p:cNvSpPr/>
            <p:nvPr/>
          </p:nvSpPr>
          <p:spPr>
            <a:xfrm>
              <a:off x="5017770" y="4725162"/>
              <a:ext cx="443865" cy="228600"/>
            </a:xfrm>
            <a:custGeom>
              <a:avLst/>
              <a:gdLst/>
              <a:ahLst/>
              <a:cxnLst/>
              <a:rect l="l" t="t" r="r" b="b"/>
              <a:pathLst>
                <a:path w="443864" h="228600">
                  <a:moveTo>
                    <a:pt x="443484" y="0"/>
                  </a:moveTo>
                  <a:lnTo>
                    <a:pt x="0" y="0"/>
                  </a:lnTo>
                  <a:lnTo>
                    <a:pt x="0" y="228600"/>
                  </a:lnTo>
                  <a:lnTo>
                    <a:pt x="443484" y="228600"/>
                  </a:lnTo>
                  <a:lnTo>
                    <a:pt x="443484" y="0"/>
                  </a:lnTo>
                  <a:close/>
                </a:path>
              </a:pathLst>
            </a:custGeom>
            <a:solidFill>
              <a:srgbClr val="EBEBEB"/>
            </a:solidFill>
          </p:spPr>
          <p:txBody>
            <a:bodyPr wrap="square" lIns="0" tIns="0" rIns="0" bIns="0" rtlCol="0"/>
            <a:lstStyle/>
            <a:p>
              <a:endParaRPr/>
            </a:p>
          </p:txBody>
        </p:sp>
        <p:sp>
          <p:nvSpPr>
            <p:cNvPr id="101" name="object 99">
              <a:extLst>
                <a:ext uri="{FF2B5EF4-FFF2-40B4-BE49-F238E27FC236}">
                  <a16:creationId xmlns:a16="http://schemas.microsoft.com/office/drawing/2014/main" id="{55F3EC3B-E2DD-4452-AC63-4C739F4C9715}"/>
                </a:ext>
              </a:extLst>
            </p:cNvPr>
            <p:cNvSpPr/>
            <p:nvPr/>
          </p:nvSpPr>
          <p:spPr>
            <a:xfrm>
              <a:off x="5017770" y="4725162"/>
              <a:ext cx="443865" cy="228600"/>
            </a:xfrm>
            <a:custGeom>
              <a:avLst/>
              <a:gdLst/>
              <a:ahLst/>
              <a:cxnLst/>
              <a:rect l="l" t="t" r="r" b="b"/>
              <a:pathLst>
                <a:path w="443864" h="228600">
                  <a:moveTo>
                    <a:pt x="0" y="228600"/>
                  </a:moveTo>
                  <a:lnTo>
                    <a:pt x="443484" y="228600"/>
                  </a:lnTo>
                  <a:lnTo>
                    <a:pt x="443484" y="0"/>
                  </a:lnTo>
                  <a:lnTo>
                    <a:pt x="0" y="0"/>
                  </a:lnTo>
                  <a:lnTo>
                    <a:pt x="0" y="228600"/>
                  </a:lnTo>
                  <a:close/>
                </a:path>
              </a:pathLst>
            </a:custGeom>
            <a:ln w="28956">
              <a:solidFill>
                <a:srgbClr val="000000"/>
              </a:solidFill>
            </a:ln>
          </p:spPr>
          <p:txBody>
            <a:bodyPr wrap="square" lIns="0" tIns="0" rIns="0" bIns="0" rtlCol="0"/>
            <a:lstStyle/>
            <a:p>
              <a:endParaRPr/>
            </a:p>
          </p:txBody>
        </p:sp>
        <p:sp>
          <p:nvSpPr>
            <p:cNvPr id="102" name="object 100">
              <a:extLst>
                <a:ext uri="{FF2B5EF4-FFF2-40B4-BE49-F238E27FC236}">
                  <a16:creationId xmlns:a16="http://schemas.microsoft.com/office/drawing/2014/main" id="{F616CA79-782A-457A-B2C5-C1927538BCEB}"/>
                </a:ext>
              </a:extLst>
            </p:cNvPr>
            <p:cNvSpPr/>
            <p:nvPr/>
          </p:nvSpPr>
          <p:spPr>
            <a:xfrm>
              <a:off x="5017770" y="4953762"/>
              <a:ext cx="443865" cy="228600"/>
            </a:xfrm>
            <a:custGeom>
              <a:avLst/>
              <a:gdLst/>
              <a:ahLst/>
              <a:cxnLst/>
              <a:rect l="l" t="t" r="r" b="b"/>
              <a:pathLst>
                <a:path w="443864" h="228600">
                  <a:moveTo>
                    <a:pt x="443484" y="0"/>
                  </a:moveTo>
                  <a:lnTo>
                    <a:pt x="0" y="0"/>
                  </a:lnTo>
                  <a:lnTo>
                    <a:pt x="0" y="228600"/>
                  </a:lnTo>
                  <a:lnTo>
                    <a:pt x="443484" y="228600"/>
                  </a:lnTo>
                  <a:lnTo>
                    <a:pt x="443484" y="0"/>
                  </a:lnTo>
                  <a:close/>
                </a:path>
              </a:pathLst>
            </a:custGeom>
            <a:solidFill>
              <a:srgbClr val="EBEBEB"/>
            </a:solidFill>
          </p:spPr>
          <p:txBody>
            <a:bodyPr wrap="square" lIns="0" tIns="0" rIns="0" bIns="0" rtlCol="0"/>
            <a:lstStyle/>
            <a:p>
              <a:endParaRPr/>
            </a:p>
          </p:txBody>
        </p:sp>
        <p:sp>
          <p:nvSpPr>
            <p:cNvPr id="103" name="object 101">
              <a:extLst>
                <a:ext uri="{FF2B5EF4-FFF2-40B4-BE49-F238E27FC236}">
                  <a16:creationId xmlns:a16="http://schemas.microsoft.com/office/drawing/2014/main" id="{59D40861-FE79-43B5-BC6F-4643933FAB3E}"/>
                </a:ext>
              </a:extLst>
            </p:cNvPr>
            <p:cNvSpPr/>
            <p:nvPr/>
          </p:nvSpPr>
          <p:spPr>
            <a:xfrm>
              <a:off x="5017770" y="4953762"/>
              <a:ext cx="443865" cy="228600"/>
            </a:xfrm>
            <a:custGeom>
              <a:avLst/>
              <a:gdLst/>
              <a:ahLst/>
              <a:cxnLst/>
              <a:rect l="l" t="t" r="r" b="b"/>
              <a:pathLst>
                <a:path w="443864" h="228600">
                  <a:moveTo>
                    <a:pt x="0" y="228600"/>
                  </a:moveTo>
                  <a:lnTo>
                    <a:pt x="443484" y="228600"/>
                  </a:lnTo>
                  <a:lnTo>
                    <a:pt x="443484" y="0"/>
                  </a:lnTo>
                  <a:lnTo>
                    <a:pt x="0" y="0"/>
                  </a:lnTo>
                  <a:lnTo>
                    <a:pt x="0" y="228600"/>
                  </a:lnTo>
                  <a:close/>
                </a:path>
              </a:pathLst>
            </a:custGeom>
            <a:ln w="28956">
              <a:solidFill>
                <a:srgbClr val="000000"/>
              </a:solidFill>
            </a:ln>
          </p:spPr>
          <p:txBody>
            <a:bodyPr wrap="square" lIns="0" tIns="0" rIns="0" bIns="0" rtlCol="0"/>
            <a:lstStyle/>
            <a:p>
              <a:endParaRPr/>
            </a:p>
          </p:txBody>
        </p:sp>
        <p:sp>
          <p:nvSpPr>
            <p:cNvPr id="104" name="object 102">
              <a:extLst>
                <a:ext uri="{FF2B5EF4-FFF2-40B4-BE49-F238E27FC236}">
                  <a16:creationId xmlns:a16="http://schemas.microsoft.com/office/drawing/2014/main" id="{5A22A2F1-1B50-4432-AE4C-33AF5F7DFA97}"/>
                </a:ext>
              </a:extLst>
            </p:cNvPr>
            <p:cNvSpPr/>
            <p:nvPr/>
          </p:nvSpPr>
          <p:spPr>
            <a:xfrm>
              <a:off x="5017770" y="5182362"/>
              <a:ext cx="443865" cy="228600"/>
            </a:xfrm>
            <a:custGeom>
              <a:avLst/>
              <a:gdLst/>
              <a:ahLst/>
              <a:cxnLst/>
              <a:rect l="l" t="t" r="r" b="b"/>
              <a:pathLst>
                <a:path w="443864" h="228600">
                  <a:moveTo>
                    <a:pt x="443484" y="0"/>
                  </a:moveTo>
                  <a:lnTo>
                    <a:pt x="0" y="0"/>
                  </a:lnTo>
                  <a:lnTo>
                    <a:pt x="0" y="228600"/>
                  </a:lnTo>
                  <a:lnTo>
                    <a:pt x="443484" y="228600"/>
                  </a:lnTo>
                  <a:lnTo>
                    <a:pt x="443484" y="0"/>
                  </a:lnTo>
                  <a:close/>
                </a:path>
              </a:pathLst>
            </a:custGeom>
            <a:solidFill>
              <a:srgbClr val="EBEBEB"/>
            </a:solidFill>
          </p:spPr>
          <p:txBody>
            <a:bodyPr wrap="square" lIns="0" tIns="0" rIns="0" bIns="0" rtlCol="0"/>
            <a:lstStyle/>
            <a:p>
              <a:endParaRPr/>
            </a:p>
          </p:txBody>
        </p:sp>
        <p:sp>
          <p:nvSpPr>
            <p:cNvPr id="105" name="object 103">
              <a:extLst>
                <a:ext uri="{FF2B5EF4-FFF2-40B4-BE49-F238E27FC236}">
                  <a16:creationId xmlns:a16="http://schemas.microsoft.com/office/drawing/2014/main" id="{C13D1019-5E69-416F-88A0-81F560DDD590}"/>
                </a:ext>
              </a:extLst>
            </p:cNvPr>
            <p:cNvSpPr/>
            <p:nvPr/>
          </p:nvSpPr>
          <p:spPr>
            <a:xfrm>
              <a:off x="5017770" y="5182362"/>
              <a:ext cx="443865" cy="228600"/>
            </a:xfrm>
            <a:custGeom>
              <a:avLst/>
              <a:gdLst/>
              <a:ahLst/>
              <a:cxnLst/>
              <a:rect l="l" t="t" r="r" b="b"/>
              <a:pathLst>
                <a:path w="443864" h="228600">
                  <a:moveTo>
                    <a:pt x="0" y="228600"/>
                  </a:moveTo>
                  <a:lnTo>
                    <a:pt x="443484" y="228600"/>
                  </a:lnTo>
                  <a:lnTo>
                    <a:pt x="443484" y="0"/>
                  </a:lnTo>
                  <a:lnTo>
                    <a:pt x="0" y="0"/>
                  </a:lnTo>
                  <a:lnTo>
                    <a:pt x="0" y="228600"/>
                  </a:lnTo>
                  <a:close/>
                </a:path>
              </a:pathLst>
            </a:custGeom>
            <a:ln w="28956">
              <a:solidFill>
                <a:srgbClr val="000000"/>
              </a:solidFill>
            </a:ln>
          </p:spPr>
          <p:txBody>
            <a:bodyPr wrap="square" lIns="0" tIns="0" rIns="0" bIns="0" rtlCol="0"/>
            <a:lstStyle/>
            <a:p>
              <a:endParaRPr/>
            </a:p>
          </p:txBody>
        </p:sp>
        <p:sp>
          <p:nvSpPr>
            <p:cNvPr id="106" name="object 104">
              <a:extLst>
                <a:ext uri="{FF2B5EF4-FFF2-40B4-BE49-F238E27FC236}">
                  <a16:creationId xmlns:a16="http://schemas.microsoft.com/office/drawing/2014/main" id="{0ECB492E-9E58-4F45-A883-573FF553EE63}"/>
                </a:ext>
              </a:extLst>
            </p:cNvPr>
            <p:cNvSpPr/>
            <p:nvPr/>
          </p:nvSpPr>
          <p:spPr>
            <a:xfrm>
              <a:off x="5461254" y="4267962"/>
              <a:ext cx="90170" cy="228600"/>
            </a:xfrm>
            <a:custGeom>
              <a:avLst/>
              <a:gdLst/>
              <a:ahLst/>
              <a:cxnLst/>
              <a:rect l="l" t="t" r="r" b="b"/>
              <a:pathLst>
                <a:path w="90170" h="228600">
                  <a:moveTo>
                    <a:pt x="89915" y="0"/>
                  </a:moveTo>
                  <a:lnTo>
                    <a:pt x="0" y="0"/>
                  </a:lnTo>
                  <a:lnTo>
                    <a:pt x="0" y="228600"/>
                  </a:lnTo>
                  <a:lnTo>
                    <a:pt x="89915" y="228600"/>
                  </a:lnTo>
                  <a:lnTo>
                    <a:pt x="89915" y="0"/>
                  </a:lnTo>
                  <a:close/>
                </a:path>
              </a:pathLst>
            </a:custGeom>
            <a:solidFill>
              <a:srgbClr val="EBEBEB"/>
            </a:solidFill>
          </p:spPr>
          <p:txBody>
            <a:bodyPr wrap="square" lIns="0" tIns="0" rIns="0" bIns="0" rtlCol="0"/>
            <a:lstStyle/>
            <a:p>
              <a:endParaRPr/>
            </a:p>
          </p:txBody>
        </p:sp>
        <p:sp>
          <p:nvSpPr>
            <p:cNvPr id="107" name="object 105">
              <a:extLst>
                <a:ext uri="{FF2B5EF4-FFF2-40B4-BE49-F238E27FC236}">
                  <a16:creationId xmlns:a16="http://schemas.microsoft.com/office/drawing/2014/main" id="{01318008-7086-4807-85D0-0F6406FFFB14}"/>
                </a:ext>
              </a:extLst>
            </p:cNvPr>
            <p:cNvSpPr/>
            <p:nvPr/>
          </p:nvSpPr>
          <p:spPr>
            <a:xfrm>
              <a:off x="5461254" y="4267962"/>
              <a:ext cx="90170" cy="228600"/>
            </a:xfrm>
            <a:custGeom>
              <a:avLst/>
              <a:gdLst/>
              <a:ahLst/>
              <a:cxnLst/>
              <a:rect l="l" t="t" r="r" b="b"/>
              <a:pathLst>
                <a:path w="90170" h="228600">
                  <a:moveTo>
                    <a:pt x="0" y="228600"/>
                  </a:moveTo>
                  <a:lnTo>
                    <a:pt x="89915" y="228600"/>
                  </a:lnTo>
                  <a:lnTo>
                    <a:pt x="89915" y="0"/>
                  </a:lnTo>
                  <a:lnTo>
                    <a:pt x="0" y="0"/>
                  </a:lnTo>
                  <a:lnTo>
                    <a:pt x="0" y="228600"/>
                  </a:lnTo>
                  <a:close/>
                </a:path>
              </a:pathLst>
            </a:custGeom>
            <a:ln w="28956">
              <a:solidFill>
                <a:srgbClr val="000000"/>
              </a:solidFill>
            </a:ln>
          </p:spPr>
          <p:txBody>
            <a:bodyPr wrap="square" lIns="0" tIns="0" rIns="0" bIns="0" rtlCol="0"/>
            <a:lstStyle/>
            <a:p>
              <a:endParaRPr/>
            </a:p>
          </p:txBody>
        </p:sp>
        <p:sp>
          <p:nvSpPr>
            <p:cNvPr id="108" name="object 106">
              <a:extLst>
                <a:ext uri="{FF2B5EF4-FFF2-40B4-BE49-F238E27FC236}">
                  <a16:creationId xmlns:a16="http://schemas.microsoft.com/office/drawing/2014/main" id="{1978B28C-F944-4E4A-85F2-23BE2B7A4C27}"/>
                </a:ext>
              </a:extLst>
            </p:cNvPr>
            <p:cNvSpPr/>
            <p:nvPr/>
          </p:nvSpPr>
          <p:spPr>
            <a:xfrm>
              <a:off x="5461254" y="4496562"/>
              <a:ext cx="90170" cy="228600"/>
            </a:xfrm>
            <a:custGeom>
              <a:avLst/>
              <a:gdLst/>
              <a:ahLst/>
              <a:cxnLst/>
              <a:rect l="l" t="t" r="r" b="b"/>
              <a:pathLst>
                <a:path w="90170" h="228600">
                  <a:moveTo>
                    <a:pt x="89915" y="0"/>
                  </a:moveTo>
                  <a:lnTo>
                    <a:pt x="0" y="0"/>
                  </a:lnTo>
                  <a:lnTo>
                    <a:pt x="0" y="228600"/>
                  </a:lnTo>
                  <a:lnTo>
                    <a:pt x="89915" y="228600"/>
                  </a:lnTo>
                  <a:lnTo>
                    <a:pt x="89915" y="0"/>
                  </a:lnTo>
                  <a:close/>
                </a:path>
              </a:pathLst>
            </a:custGeom>
            <a:solidFill>
              <a:srgbClr val="006FC0"/>
            </a:solidFill>
          </p:spPr>
          <p:txBody>
            <a:bodyPr wrap="square" lIns="0" tIns="0" rIns="0" bIns="0" rtlCol="0"/>
            <a:lstStyle/>
            <a:p>
              <a:endParaRPr/>
            </a:p>
          </p:txBody>
        </p:sp>
        <p:sp>
          <p:nvSpPr>
            <p:cNvPr id="109" name="object 107">
              <a:extLst>
                <a:ext uri="{FF2B5EF4-FFF2-40B4-BE49-F238E27FC236}">
                  <a16:creationId xmlns:a16="http://schemas.microsoft.com/office/drawing/2014/main" id="{AF1CEFC4-A241-433D-8211-DE726AFA0221}"/>
                </a:ext>
              </a:extLst>
            </p:cNvPr>
            <p:cNvSpPr/>
            <p:nvPr/>
          </p:nvSpPr>
          <p:spPr>
            <a:xfrm>
              <a:off x="5461254" y="4496562"/>
              <a:ext cx="90170" cy="228600"/>
            </a:xfrm>
            <a:custGeom>
              <a:avLst/>
              <a:gdLst/>
              <a:ahLst/>
              <a:cxnLst/>
              <a:rect l="l" t="t" r="r" b="b"/>
              <a:pathLst>
                <a:path w="90170" h="228600">
                  <a:moveTo>
                    <a:pt x="0" y="228600"/>
                  </a:moveTo>
                  <a:lnTo>
                    <a:pt x="89915" y="228600"/>
                  </a:lnTo>
                  <a:lnTo>
                    <a:pt x="89915" y="0"/>
                  </a:lnTo>
                  <a:lnTo>
                    <a:pt x="0" y="0"/>
                  </a:lnTo>
                  <a:lnTo>
                    <a:pt x="0" y="228600"/>
                  </a:lnTo>
                  <a:close/>
                </a:path>
              </a:pathLst>
            </a:custGeom>
            <a:ln w="28956">
              <a:solidFill>
                <a:srgbClr val="000000"/>
              </a:solidFill>
            </a:ln>
          </p:spPr>
          <p:txBody>
            <a:bodyPr wrap="square" lIns="0" tIns="0" rIns="0" bIns="0" rtlCol="0"/>
            <a:lstStyle/>
            <a:p>
              <a:endParaRPr/>
            </a:p>
          </p:txBody>
        </p:sp>
        <p:sp>
          <p:nvSpPr>
            <p:cNvPr id="110" name="object 108">
              <a:extLst>
                <a:ext uri="{FF2B5EF4-FFF2-40B4-BE49-F238E27FC236}">
                  <a16:creationId xmlns:a16="http://schemas.microsoft.com/office/drawing/2014/main" id="{16D35DD1-5E96-4951-9AAD-7FFD59B6F1F3}"/>
                </a:ext>
              </a:extLst>
            </p:cNvPr>
            <p:cNvSpPr/>
            <p:nvPr/>
          </p:nvSpPr>
          <p:spPr>
            <a:xfrm>
              <a:off x="5461254" y="4725162"/>
              <a:ext cx="90170" cy="228600"/>
            </a:xfrm>
            <a:custGeom>
              <a:avLst/>
              <a:gdLst/>
              <a:ahLst/>
              <a:cxnLst/>
              <a:rect l="l" t="t" r="r" b="b"/>
              <a:pathLst>
                <a:path w="90170" h="228600">
                  <a:moveTo>
                    <a:pt x="89915" y="0"/>
                  </a:moveTo>
                  <a:lnTo>
                    <a:pt x="0" y="0"/>
                  </a:lnTo>
                  <a:lnTo>
                    <a:pt x="0" y="228600"/>
                  </a:lnTo>
                  <a:lnTo>
                    <a:pt x="89915" y="228600"/>
                  </a:lnTo>
                  <a:lnTo>
                    <a:pt x="89915" y="0"/>
                  </a:lnTo>
                  <a:close/>
                </a:path>
              </a:pathLst>
            </a:custGeom>
            <a:solidFill>
              <a:srgbClr val="EBEBEB"/>
            </a:solidFill>
          </p:spPr>
          <p:txBody>
            <a:bodyPr wrap="square" lIns="0" tIns="0" rIns="0" bIns="0" rtlCol="0"/>
            <a:lstStyle/>
            <a:p>
              <a:endParaRPr/>
            </a:p>
          </p:txBody>
        </p:sp>
        <p:sp>
          <p:nvSpPr>
            <p:cNvPr id="111" name="object 109">
              <a:extLst>
                <a:ext uri="{FF2B5EF4-FFF2-40B4-BE49-F238E27FC236}">
                  <a16:creationId xmlns:a16="http://schemas.microsoft.com/office/drawing/2014/main" id="{6C389DD7-F7D3-4E43-A984-E37ABBED3D8D}"/>
                </a:ext>
              </a:extLst>
            </p:cNvPr>
            <p:cNvSpPr/>
            <p:nvPr/>
          </p:nvSpPr>
          <p:spPr>
            <a:xfrm>
              <a:off x="5461254" y="4725162"/>
              <a:ext cx="90170" cy="228600"/>
            </a:xfrm>
            <a:custGeom>
              <a:avLst/>
              <a:gdLst/>
              <a:ahLst/>
              <a:cxnLst/>
              <a:rect l="l" t="t" r="r" b="b"/>
              <a:pathLst>
                <a:path w="90170" h="228600">
                  <a:moveTo>
                    <a:pt x="0" y="228600"/>
                  </a:moveTo>
                  <a:lnTo>
                    <a:pt x="89915" y="228600"/>
                  </a:lnTo>
                  <a:lnTo>
                    <a:pt x="89915" y="0"/>
                  </a:lnTo>
                  <a:lnTo>
                    <a:pt x="0" y="0"/>
                  </a:lnTo>
                  <a:lnTo>
                    <a:pt x="0" y="228600"/>
                  </a:lnTo>
                  <a:close/>
                </a:path>
              </a:pathLst>
            </a:custGeom>
            <a:ln w="28956">
              <a:solidFill>
                <a:srgbClr val="000000"/>
              </a:solidFill>
            </a:ln>
          </p:spPr>
          <p:txBody>
            <a:bodyPr wrap="square" lIns="0" tIns="0" rIns="0" bIns="0" rtlCol="0"/>
            <a:lstStyle/>
            <a:p>
              <a:endParaRPr/>
            </a:p>
          </p:txBody>
        </p:sp>
        <p:sp>
          <p:nvSpPr>
            <p:cNvPr id="112" name="object 110">
              <a:extLst>
                <a:ext uri="{FF2B5EF4-FFF2-40B4-BE49-F238E27FC236}">
                  <a16:creationId xmlns:a16="http://schemas.microsoft.com/office/drawing/2014/main" id="{031438D4-BB31-489C-8D70-5120CC1F416F}"/>
                </a:ext>
              </a:extLst>
            </p:cNvPr>
            <p:cNvSpPr/>
            <p:nvPr/>
          </p:nvSpPr>
          <p:spPr>
            <a:xfrm>
              <a:off x="5461254" y="4953762"/>
              <a:ext cx="90170" cy="228600"/>
            </a:xfrm>
            <a:custGeom>
              <a:avLst/>
              <a:gdLst/>
              <a:ahLst/>
              <a:cxnLst/>
              <a:rect l="l" t="t" r="r" b="b"/>
              <a:pathLst>
                <a:path w="90170" h="228600">
                  <a:moveTo>
                    <a:pt x="89915" y="0"/>
                  </a:moveTo>
                  <a:lnTo>
                    <a:pt x="0" y="0"/>
                  </a:lnTo>
                  <a:lnTo>
                    <a:pt x="0" y="228600"/>
                  </a:lnTo>
                  <a:lnTo>
                    <a:pt x="89915" y="228600"/>
                  </a:lnTo>
                  <a:lnTo>
                    <a:pt x="89915" y="0"/>
                  </a:lnTo>
                  <a:close/>
                </a:path>
              </a:pathLst>
            </a:custGeom>
            <a:solidFill>
              <a:srgbClr val="EBEBEB"/>
            </a:solidFill>
          </p:spPr>
          <p:txBody>
            <a:bodyPr wrap="square" lIns="0" tIns="0" rIns="0" bIns="0" rtlCol="0"/>
            <a:lstStyle/>
            <a:p>
              <a:endParaRPr/>
            </a:p>
          </p:txBody>
        </p:sp>
        <p:sp>
          <p:nvSpPr>
            <p:cNvPr id="113" name="object 111">
              <a:extLst>
                <a:ext uri="{FF2B5EF4-FFF2-40B4-BE49-F238E27FC236}">
                  <a16:creationId xmlns:a16="http://schemas.microsoft.com/office/drawing/2014/main" id="{390CCB2B-84C1-459E-958A-FF68EF4BA23F}"/>
                </a:ext>
              </a:extLst>
            </p:cNvPr>
            <p:cNvSpPr/>
            <p:nvPr/>
          </p:nvSpPr>
          <p:spPr>
            <a:xfrm>
              <a:off x="5461254" y="4953762"/>
              <a:ext cx="90170" cy="228600"/>
            </a:xfrm>
            <a:custGeom>
              <a:avLst/>
              <a:gdLst/>
              <a:ahLst/>
              <a:cxnLst/>
              <a:rect l="l" t="t" r="r" b="b"/>
              <a:pathLst>
                <a:path w="90170" h="228600">
                  <a:moveTo>
                    <a:pt x="0" y="228600"/>
                  </a:moveTo>
                  <a:lnTo>
                    <a:pt x="89915" y="228600"/>
                  </a:lnTo>
                  <a:lnTo>
                    <a:pt x="89915" y="0"/>
                  </a:lnTo>
                  <a:lnTo>
                    <a:pt x="0" y="0"/>
                  </a:lnTo>
                  <a:lnTo>
                    <a:pt x="0" y="228600"/>
                  </a:lnTo>
                  <a:close/>
                </a:path>
              </a:pathLst>
            </a:custGeom>
            <a:ln w="28956">
              <a:solidFill>
                <a:srgbClr val="000000"/>
              </a:solidFill>
            </a:ln>
          </p:spPr>
          <p:txBody>
            <a:bodyPr wrap="square" lIns="0" tIns="0" rIns="0" bIns="0" rtlCol="0"/>
            <a:lstStyle/>
            <a:p>
              <a:endParaRPr/>
            </a:p>
          </p:txBody>
        </p:sp>
        <p:sp>
          <p:nvSpPr>
            <p:cNvPr id="114" name="object 112">
              <a:extLst>
                <a:ext uri="{FF2B5EF4-FFF2-40B4-BE49-F238E27FC236}">
                  <a16:creationId xmlns:a16="http://schemas.microsoft.com/office/drawing/2014/main" id="{21A122CA-CD20-4AD9-B70F-4EDD13BFC245}"/>
                </a:ext>
              </a:extLst>
            </p:cNvPr>
            <p:cNvSpPr/>
            <p:nvPr/>
          </p:nvSpPr>
          <p:spPr>
            <a:xfrm>
              <a:off x="5461254" y="5182362"/>
              <a:ext cx="90170" cy="228600"/>
            </a:xfrm>
            <a:custGeom>
              <a:avLst/>
              <a:gdLst/>
              <a:ahLst/>
              <a:cxnLst/>
              <a:rect l="l" t="t" r="r" b="b"/>
              <a:pathLst>
                <a:path w="90170" h="228600">
                  <a:moveTo>
                    <a:pt x="89915" y="0"/>
                  </a:moveTo>
                  <a:lnTo>
                    <a:pt x="0" y="0"/>
                  </a:lnTo>
                  <a:lnTo>
                    <a:pt x="0" y="228600"/>
                  </a:lnTo>
                  <a:lnTo>
                    <a:pt x="89915" y="228600"/>
                  </a:lnTo>
                  <a:lnTo>
                    <a:pt x="89915" y="0"/>
                  </a:lnTo>
                  <a:close/>
                </a:path>
              </a:pathLst>
            </a:custGeom>
            <a:solidFill>
              <a:srgbClr val="EBEBEB"/>
            </a:solidFill>
          </p:spPr>
          <p:txBody>
            <a:bodyPr wrap="square" lIns="0" tIns="0" rIns="0" bIns="0" rtlCol="0"/>
            <a:lstStyle/>
            <a:p>
              <a:endParaRPr/>
            </a:p>
          </p:txBody>
        </p:sp>
        <p:sp>
          <p:nvSpPr>
            <p:cNvPr id="115" name="object 113">
              <a:extLst>
                <a:ext uri="{FF2B5EF4-FFF2-40B4-BE49-F238E27FC236}">
                  <a16:creationId xmlns:a16="http://schemas.microsoft.com/office/drawing/2014/main" id="{831D0D2A-C1E4-47B3-A693-B38FB5FC4584}"/>
                </a:ext>
              </a:extLst>
            </p:cNvPr>
            <p:cNvSpPr/>
            <p:nvPr/>
          </p:nvSpPr>
          <p:spPr>
            <a:xfrm>
              <a:off x="5461254" y="5182362"/>
              <a:ext cx="90170" cy="228600"/>
            </a:xfrm>
            <a:custGeom>
              <a:avLst/>
              <a:gdLst/>
              <a:ahLst/>
              <a:cxnLst/>
              <a:rect l="l" t="t" r="r" b="b"/>
              <a:pathLst>
                <a:path w="90170" h="228600">
                  <a:moveTo>
                    <a:pt x="0" y="228600"/>
                  </a:moveTo>
                  <a:lnTo>
                    <a:pt x="89915" y="228600"/>
                  </a:lnTo>
                  <a:lnTo>
                    <a:pt x="89915" y="0"/>
                  </a:lnTo>
                  <a:lnTo>
                    <a:pt x="0" y="0"/>
                  </a:lnTo>
                  <a:lnTo>
                    <a:pt x="0" y="228600"/>
                  </a:lnTo>
                  <a:close/>
                </a:path>
              </a:pathLst>
            </a:custGeom>
            <a:ln w="28956">
              <a:solidFill>
                <a:srgbClr val="000000"/>
              </a:solidFill>
            </a:ln>
          </p:spPr>
          <p:txBody>
            <a:bodyPr wrap="square" lIns="0" tIns="0" rIns="0" bIns="0" rtlCol="0"/>
            <a:lstStyle/>
            <a:p>
              <a:endParaRPr/>
            </a:p>
          </p:txBody>
        </p:sp>
        <p:sp>
          <p:nvSpPr>
            <p:cNvPr id="116" name="object 114">
              <a:extLst>
                <a:ext uri="{FF2B5EF4-FFF2-40B4-BE49-F238E27FC236}">
                  <a16:creationId xmlns:a16="http://schemas.microsoft.com/office/drawing/2014/main" id="{5071A297-1568-457E-88FA-C15F259202BD}"/>
                </a:ext>
              </a:extLst>
            </p:cNvPr>
            <p:cNvSpPr/>
            <p:nvPr/>
          </p:nvSpPr>
          <p:spPr>
            <a:xfrm>
              <a:off x="5551170" y="4267962"/>
              <a:ext cx="88900" cy="228600"/>
            </a:xfrm>
            <a:custGeom>
              <a:avLst/>
              <a:gdLst/>
              <a:ahLst/>
              <a:cxnLst/>
              <a:rect l="l" t="t" r="r" b="b"/>
              <a:pathLst>
                <a:path w="88900" h="228600">
                  <a:moveTo>
                    <a:pt x="88391" y="0"/>
                  </a:moveTo>
                  <a:lnTo>
                    <a:pt x="0" y="0"/>
                  </a:lnTo>
                  <a:lnTo>
                    <a:pt x="0" y="228600"/>
                  </a:lnTo>
                  <a:lnTo>
                    <a:pt x="88391" y="228600"/>
                  </a:lnTo>
                  <a:lnTo>
                    <a:pt x="88391" y="0"/>
                  </a:lnTo>
                  <a:close/>
                </a:path>
              </a:pathLst>
            </a:custGeom>
            <a:solidFill>
              <a:srgbClr val="EBEBEB"/>
            </a:solidFill>
          </p:spPr>
          <p:txBody>
            <a:bodyPr wrap="square" lIns="0" tIns="0" rIns="0" bIns="0" rtlCol="0"/>
            <a:lstStyle/>
            <a:p>
              <a:endParaRPr/>
            </a:p>
          </p:txBody>
        </p:sp>
        <p:sp>
          <p:nvSpPr>
            <p:cNvPr id="117" name="object 115">
              <a:extLst>
                <a:ext uri="{FF2B5EF4-FFF2-40B4-BE49-F238E27FC236}">
                  <a16:creationId xmlns:a16="http://schemas.microsoft.com/office/drawing/2014/main" id="{91CC32D8-A6CB-4349-927A-73E86FBD94F5}"/>
                </a:ext>
              </a:extLst>
            </p:cNvPr>
            <p:cNvSpPr/>
            <p:nvPr/>
          </p:nvSpPr>
          <p:spPr>
            <a:xfrm>
              <a:off x="5551170" y="4267962"/>
              <a:ext cx="88900" cy="228600"/>
            </a:xfrm>
            <a:custGeom>
              <a:avLst/>
              <a:gdLst/>
              <a:ahLst/>
              <a:cxnLst/>
              <a:rect l="l" t="t" r="r" b="b"/>
              <a:pathLst>
                <a:path w="88900" h="228600">
                  <a:moveTo>
                    <a:pt x="0" y="228600"/>
                  </a:moveTo>
                  <a:lnTo>
                    <a:pt x="88391" y="228600"/>
                  </a:lnTo>
                  <a:lnTo>
                    <a:pt x="88391" y="0"/>
                  </a:lnTo>
                  <a:lnTo>
                    <a:pt x="0" y="0"/>
                  </a:lnTo>
                  <a:lnTo>
                    <a:pt x="0" y="228600"/>
                  </a:lnTo>
                  <a:close/>
                </a:path>
              </a:pathLst>
            </a:custGeom>
            <a:ln w="28956">
              <a:solidFill>
                <a:srgbClr val="000000"/>
              </a:solidFill>
            </a:ln>
          </p:spPr>
          <p:txBody>
            <a:bodyPr wrap="square" lIns="0" tIns="0" rIns="0" bIns="0" rtlCol="0"/>
            <a:lstStyle/>
            <a:p>
              <a:endParaRPr/>
            </a:p>
          </p:txBody>
        </p:sp>
        <p:sp>
          <p:nvSpPr>
            <p:cNvPr id="118" name="object 116">
              <a:extLst>
                <a:ext uri="{FF2B5EF4-FFF2-40B4-BE49-F238E27FC236}">
                  <a16:creationId xmlns:a16="http://schemas.microsoft.com/office/drawing/2014/main" id="{EB1E39F0-4B53-42B5-A2D8-09272782317F}"/>
                </a:ext>
              </a:extLst>
            </p:cNvPr>
            <p:cNvSpPr/>
            <p:nvPr/>
          </p:nvSpPr>
          <p:spPr>
            <a:xfrm>
              <a:off x="5551170" y="4496562"/>
              <a:ext cx="88900" cy="228600"/>
            </a:xfrm>
            <a:custGeom>
              <a:avLst/>
              <a:gdLst/>
              <a:ahLst/>
              <a:cxnLst/>
              <a:rect l="l" t="t" r="r" b="b"/>
              <a:pathLst>
                <a:path w="88900" h="228600">
                  <a:moveTo>
                    <a:pt x="88391" y="0"/>
                  </a:moveTo>
                  <a:lnTo>
                    <a:pt x="0" y="0"/>
                  </a:lnTo>
                  <a:lnTo>
                    <a:pt x="0" y="228600"/>
                  </a:lnTo>
                  <a:lnTo>
                    <a:pt x="88391" y="228600"/>
                  </a:lnTo>
                  <a:lnTo>
                    <a:pt x="88391" y="0"/>
                  </a:lnTo>
                  <a:close/>
                </a:path>
              </a:pathLst>
            </a:custGeom>
            <a:solidFill>
              <a:srgbClr val="006FC0"/>
            </a:solidFill>
          </p:spPr>
          <p:txBody>
            <a:bodyPr wrap="square" lIns="0" tIns="0" rIns="0" bIns="0" rtlCol="0"/>
            <a:lstStyle/>
            <a:p>
              <a:endParaRPr/>
            </a:p>
          </p:txBody>
        </p:sp>
        <p:sp>
          <p:nvSpPr>
            <p:cNvPr id="119" name="object 117">
              <a:extLst>
                <a:ext uri="{FF2B5EF4-FFF2-40B4-BE49-F238E27FC236}">
                  <a16:creationId xmlns:a16="http://schemas.microsoft.com/office/drawing/2014/main" id="{D0B8FD47-BB84-464F-900C-5FBB489B33C1}"/>
                </a:ext>
              </a:extLst>
            </p:cNvPr>
            <p:cNvSpPr/>
            <p:nvPr/>
          </p:nvSpPr>
          <p:spPr>
            <a:xfrm>
              <a:off x="5551170" y="4496562"/>
              <a:ext cx="88900" cy="228600"/>
            </a:xfrm>
            <a:custGeom>
              <a:avLst/>
              <a:gdLst/>
              <a:ahLst/>
              <a:cxnLst/>
              <a:rect l="l" t="t" r="r" b="b"/>
              <a:pathLst>
                <a:path w="88900" h="228600">
                  <a:moveTo>
                    <a:pt x="0" y="228600"/>
                  </a:moveTo>
                  <a:lnTo>
                    <a:pt x="88391" y="228600"/>
                  </a:lnTo>
                  <a:lnTo>
                    <a:pt x="88391" y="0"/>
                  </a:lnTo>
                  <a:lnTo>
                    <a:pt x="0" y="0"/>
                  </a:lnTo>
                  <a:lnTo>
                    <a:pt x="0" y="228600"/>
                  </a:lnTo>
                  <a:close/>
                </a:path>
              </a:pathLst>
            </a:custGeom>
            <a:ln w="28956">
              <a:solidFill>
                <a:srgbClr val="000000"/>
              </a:solidFill>
            </a:ln>
          </p:spPr>
          <p:txBody>
            <a:bodyPr wrap="square" lIns="0" tIns="0" rIns="0" bIns="0" rtlCol="0"/>
            <a:lstStyle/>
            <a:p>
              <a:endParaRPr/>
            </a:p>
          </p:txBody>
        </p:sp>
        <p:sp>
          <p:nvSpPr>
            <p:cNvPr id="120" name="object 118">
              <a:extLst>
                <a:ext uri="{FF2B5EF4-FFF2-40B4-BE49-F238E27FC236}">
                  <a16:creationId xmlns:a16="http://schemas.microsoft.com/office/drawing/2014/main" id="{C6E97368-CDA9-4E65-BE7B-8D65359EE20C}"/>
                </a:ext>
              </a:extLst>
            </p:cNvPr>
            <p:cNvSpPr/>
            <p:nvPr/>
          </p:nvSpPr>
          <p:spPr>
            <a:xfrm>
              <a:off x="5551170" y="4725162"/>
              <a:ext cx="88900" cy="228600"/>
            </a:xfrm>
            <a:custGeom>
              <a:avLst/>
              <a:gdLst/>
              <a:ahLst/>
              <a:cxnLst/>
              <a:rect l="l" t="t" r="r" b="b"/>
              <a:pathLst>
                <a:path w="88900" h="228600">
                  <a:moveTo>
                    <a:pt x="88391" y="0"/>
                  </a:moveTo>
                  <a:lnTo>
                    <a:pt x="0" y="0"/>
                  </a:lnTo>
                  <a:lnTo>
                    <a:pt x="0" y="228600"/>
                  </a:lnTo>
                  <a:lnTo>
                    <a:pt x="88391" y="228600"/>
                  </a:lnTo>
                  <a:lnTo>
                    <a:pt x="88391" y="0"/>
                  </a:lnTo>
                  <a:close/>
                </a:path>
              </a:pathLst>
            </a:custGeom>
            <a:solidFill>
              <a:srgbClr val="EBEBEB"/>
            </a:solidFill>
          </p:spPr>
          <p:txBody>
            <a:bodyPr wrap="square" lIns="0" tIns="0" rIns="0" bIns="0" rtlCol="0"/>
            <a:lstStyle/>
            <a:p>
              <a:endParaRPr/>
            </a:p>
          </p:txBody>
        </p:sp>
        <p:sp>
          <p:nvSpPr>
            <p:cNvPr id="121" name="object 119">
              <a:extLst>
                <a:ext uri="{FF2B5EF4-FFF2-40B4-BE49-F238E27FC236}">
                  <a16:creationId xmlns:a16="http://schemas.microsoft.com/office/drawing/2014/main" id="{0E80C57E-6BAD-4FA0-8C24-A04C431F8AF6}"/>
                </a:ext>
              </a:extLst>
            </p:cNvPr>
            <p:cNvSpPr/>
            <p:nvPr/>
          </p:nvSpPr>
          <p:spPr>
            <a:xfrm>
              <a:off x="5551170" y="4725162"/>
              <a:ext cx="88900" cy="228600"/>
            </a:xfrm>
            <a:custGeom>
              <a:avLst/>
              <a:gdLst/>
              <a:ahLst/>
              <a:cxnLst/>
              <a:rect l="l" t="t" r="r" b="b"/>
              <a:pathLst>
                <a:path w="88900" h="228600">
                  <a:moveTo>
                    <a:pt x="0" y="228600"/>
                  </a:moveTo>
                  <a:lnTo>
                    <a:pt x="88391" y="228600"/>
                  </a:lnTo>
                  <a:lnTo>
                    <a:pt x="88391" y="0"/>
                  </a:lnTo>
                  <a:lnTo>
                    <a:pt x="0" y="0"/>
                  </a:lnTo>
                  <a:lnTo>
                    <a:pt x="0" y="228600"/>
                  </a:lnTo>
                  <a:close/>
                </a:path>
              </a:pathLst>
            </a:custGeom>
            <a:ln w="28956">
              <a:solidFill>
                <a:srgbClr val="000000"/>
              </a:solidFill>
            </a:ln>
          </p:spPr>
          <p:txBody>
            <a:bodyPr wrap="square" lIns="0" tIns="0" rIns="0" bIns="0" rtlCol="0"/>
            <a:lstStyle/>
            <a:p>
              <a:endParaRPr/>
            </a:p>
          </p:txBody>
        </p:sp>
        <p:sp>
          <p:nvSpPr>
            <p:cNvPr id="122" name="object 120">
              <a:extLst>
                <a:ext uri="{FF2B5EF4-FFF2-40B4-BE49-F238E27FC236}">
                  <a16:creationId xmlns:a16="http://schemas.microsoft.com/office/drawing/2014/main" id="{50E1D81E-9410-4214-A9BE-3BC537A92CE7}"/>
                </a:ext>
              </a:extLst>
            </p:cNvPr>
            <p:cNvSpPr/>
            <p:nvPr/>
          </p:nvSpPr>
          <p:spPr>
            <a:xfrm>
              <a:off x="5551170" y="4953762"/>
              <a:ext cx="88900" cy="228600"/>
            </a:xfrm>
            <a:custGeom>
              <a:avLst/>
              <a:gdLst/>
              <a:ahLst/>
              <a:cxnLst/>
              <a:rect l="l" t="t" r="r" b="b"/>
              <a:pathLst>
                <a:path w="88900" h="228600">
                  <a:moveTo>
                    <a:pt x="88391" y="0"/>
                  </a:moveTo>
                  <a:lnTo>
                    <a:pt x="0" y="0"/>
                  </a:lnTo>
                  <a:lnTo>
                    <a:pt x="0" y="228600"/>
                  </a:lnTo>
                  <a:lnTo>
                    <a:pt x="88391" y="228600"/>
                  </a:lnTo>
                  <a:lnTo>
                    <a:pt x="88391" y="0"/>
                  </a:lnTo>
                  <a:close/>
                </a:path>
              </a:pathLst>
            </a:custGeom>
            <a:solidFill>
              <a:srgbClr val="EBEBEB"/>
            </a:solidFill>
          </p:spPr>
          <p:txBody>
            <a:bodyPr wrap="square" lIns="0" tIns="0" rIns="0" bIns="0" rtlCol="0"/>
            <a:lstStyle/>
            <a:p>
              <a:endParaRPr/>
            </a:p>
          </p:txBody>
        </p:sp>
        <p:sp>
          <p:nvSpPr>
            <p:cNvPr id="123" name="object 121">
              <a:extLst>
                <a:ext uri="{FF2B5EF4-FFF2-40B4-BE49-F238E27FC236}">
                  <a16:creationId xmlns:a16="http://schemas.microsoft.com/office/drawing/2014/main" id="{F0392529-F84A-466E-BAA2-7F64417AC686}"/>
                </a:ext>
              </a:extLst>
            </p:cNvPr>
            <p:cNvSpPr/>
            <p:nvPr/>
          </p:nvSpPr>
          <p:spPr>
            <a:xfrm>
              <a:off x="5551170" y="4953762"/>
              <a:ext cx="88900" cy="228600"/>
            </a:xfrm>
            <a:custGeom>
              <a:avLst/>
              <a:gdLst/>
              <a:ahLst/>
              <a:cxnLst/>
              <a:rect l="l" t="t" r="r" b="b"/>
              <a:pathLst>
                <a:path w="88900" h="228600">
                  <a:moveTo>
                    <a:pt x="0" y="228600"/>
                  </a:moveTo>
                  <a:lnTo>
                    <a:pt x="88391" y="228600"/>
                  </a:lnTo>
                  <a:lnTo>
                    <a:pt x="88391" y="0"/>
                  </a:lnTo>
                  <a:lnTo>
                    <a:pt x="0" y="0"/>
                  </a:lnTo>
                  <a:lnTo>
                    <a:pt x="0" y="228600"/>
                  </a:lnTo>
                  <a:close/>
                </a:path>
              </a:pathLst>
            </a:custGeom>
            <a:ln w="28956">
              <a:solidFill>
                <a:srgbClr val="000000"/>
              </a:solidFill>
            </a:ln>
          </p:spPr>
          <p:txBody>
            <a:bodyPr wrap="square" lIns="0" tIns="0" rIns="0" bIns="0" rtlCol="0"/>
            <a:lstStyle/>
            <a:p>
              <a:endParaRPr/>
            </a:p>
          </p:txBody>
        </p:sp>
        <p:sp>
          <p:nvSpPr>
            <p:cNvPr id="124" name="object 122">
              <a:extLst>
                <a:ext uri="{FF2B5EF4-FFF2-40B4-BE49-F238E27FC236}">
                  <a16:creationId xmlns:a16="http://schemas.microsoft.com/office/drawing/2014/main" id="{5500D919-9675-4F91-AF47-B33C44AEC0F2}"/>
                </a:ext>
              </a:extLst>
            </p:cNvPr>
            <p:cNvSpPr/>
            <p:nvPr/>
          </p:nvSpPr>
          <p:spPr>
            <a:xfrm>
              <a:off x="5551170" y="5182362"/>
              <a:ext cx="88900" cy="228600"/>
            </a:xfrm>
            <a:custGeom>
              <a:avLst/>
              <a:gdLst/>
              <a:ahLst/>
              <a:cxnLst/>
              <a:rect l="l" t="t" r="r" b="b"/>
              <a:pathLst>
                <a:path w="88900" h="228600">
                  <a:moveTo>
                    <a:pt x="88391" y="0"/>
                  </a:moveTo>
                  <a:lnTo>
                    <a:pt x="0" y="0"/>
                  </a:lnTo>
                  <a:lnTo>
                    <a:pt x="0" y="228600"/>
                  </a:lnTo>
                  <a:lnTo>
                    <a:pt x="88391" y="228600"/>
                  </a:lnTo>
                  <a:lnTo>
                    <a:pt x="88391" y="0"/>
                  </a:lnTo>
                  <a:close/>
                </a:path>
              </a:pathLst>
            </a:custGeom>
            <a:solidFill>
              <a:srgbClr val="EBEBEB"/>
            </a:solidFill>
          </p:spPr>
          <p:txBody>
            <a:bodyPr wrap="square" lIns="0" tIns="0" rIns="0" bIns="0" rtlCol="0"/>
            <a:lstStyle/>
            <a:p>
              <a:endParaRPr/>
            </a:p>
          </p:txBody>
        </p:sp>
        <p:sp>
          <p:nvSpPr>
            <p:cNvPr id="125" name="object 123">
              <a:extLst>
                <a:ext uri="{FF2B5EF4-FFF2-40B4-BE49-F238E27FC236}">
                  <a16:creationId xmlns:a16="http://schemas.microsoft.com/office/drawing/2014/main" id="{F656949D-C40C-4DA3-8720-5D48CA7C6D16}"/>
                </a:ext>
              </a:extLst>
            </p:cNvPr>
            <p:cNvSpPr/>
            <p:nvPr/>
          </p:nvSpPr>
          <p:spPr>
            <a:xfrm>
              <a:off x="5551170" y="5182362"/>
              <a:ext cx="88900" cy="228600"/>
            </a:xfrm>
            <a:custGeom>
              <a:avLst/>
              <a:gdLst/>
              <a:ahLst/>
              <a:cxnLst/>
              <a:rect l="l" t="t" r="r" b="b"/>
              <a:pathLst>
                <a:path w="88900" h="228600">
                  <a:moveTo>
                    <a:pt x="0" y="228600"/>
                  </a:moveTo>
                  <a:lnTo>
                    <a:pt x="88391" y="228600"/>
                  </a:lnTo>
                  <a:lnTo>
                    <a:pt x="88391" y="0"/>
                  </a:lnTo>
                  <a:lnTo>
                    <a:pt x="0" y="0"/>
                  </a:lnTo>
                  <a:lnTo>
                    <a:pt x="0" y="228600"/>
                  </a:lnTo>
                  <a:close/>
                </a:path>
              </a:pathLst>
            </a:custGeom>
            <a:ln w="28956">
              <a:solidFill>
                <a:srgbClr val="000000"/>
              </a:solidFill>
            </a:ln>
          </p:spPr>
          <p:txBody>
            <a:bodyPr wrap="square" lIns="0" tIns="0" rIns="0" bIns="0" rtlCol="0"/>
            <a:lstStyle/>
            <a:p>
              <a:endParaRPr/>
            </a:p>
          </p:txBody>
        </p:sp>
        <p:sp>
          <p:nvSpPr>
            <p:cNvPr id="126" name="object 124">
              <a:extLst>
                <a:ext uri="{FF2B5EF4-FFF2-40B4-BE49-F238E27FC236}">
                  <a16:creationId xmlns:a16="http://schemas.microsoft.com/office/drawing/2014/main" id="{974C0DC0-4F18-4D97-974F-008648385AE0}"/>
                </a:ext>
              </a:extLst>
            </p:cNvPr>
            <p:cNvSpPr/>
            <p:nvPr/>
          </p:nvSpPr>
          <p:spPr>
            <a:xfrm>
              <a:off x="4572762" y="42679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127" name="object 125">
              <a:extLst>
                <a:ext uri="{FF2B5EF4-FFF2-40B4-BE49-F238E27FC236}">
                  <a16:creationId xmlns:a16="http://schemas.microsoft.com/office/drawing/2014/main" id="{563F9FBD-C275-498B-9128-9D03E1B87034}"/>
                </a:ext>
              </a:extLst>
            </p:cNvPr>
            <p:cNvSpPr/>
            <p:nvPr/>
          </p:nvSpPr>
          <p:spPr>
            <a:xfrm>
              <a:off x="4572762" y="42679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128" name="object 126">
              <a:extLst>
                <a:ext uri="{FF2B5EF4-FFF2-40B4-BE49-F238E27FC236}">
                  <a16:creationId xmlns:a16="http://schemas.microsoft.com/office/drawing/2014/main" id="{991C382D-309A-462A-8ECB-814A145FDADC}"/>
                </a:ext>
              </a:extLst>
            </p:cNvPr>
            <p:cNvSpPr/>
            <p:nvPr/>
          </p:nvSpPr>
          <p:spPr>
            <a:xfrm>
              <a:off x="4572762" y="44965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006FC0"/>
            </a:solidFill>
          </p:spPr>
          <p:txBody>
            <a:bodyPr wrap="square" lIns="0" tIns="0" rIns="0" bIns="0" rtlCol="0"/>
            <a:lstStyle/>
            <a:p>
              <a:endParaRPr/>
            </a:p>
          </p:txBody>
        </p:sp>
        <p:sp>
          <p:nvSpPr>
            <p:cNvPr id="129" name="object 127">
              <a:extLst>
                <a:ext uri="{FF2B5EF4-FFF2-40B4-BE49-F238E27FC236}">
                  <a16:creationId xmlns:a16="http://schemas.microsoft.com/office/drawing/2014/main" id="{84364357-DE95-45DA-8695-19009082F56D}"/>
                </a:ext>
              </a:extLst>
            </p:cNvPr>
            <p:cNvSpPr/>
            <p:nvPr/>
          </p:nvSpPr>
          <p:spPr>
            <a:xfrm>
              <a:off x="4572762" y="44965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130" name="object 128">
              <a:extLst>
                <a:ext uri="{FF2B5EF4-FFF2-40B4-BE49-F238E27FC236}">
                  <a16:creationId xmlns:a16="http://schemas.microsoft.com/office/drawing/2014/main" id="{2208A9E3-D11E-4E8B-B221-13EA6385397A}"/>
                </a:ext>
              </a:extLst>
            </p:cNvPr>
            <p:cNvSpPr/>
            <p:nvPr/>
          </p:nvSpPr>
          <p:spPr>
            <a:xfrm>
              <a:off x="4572762" y="47251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131" name="object 129">
              <a:extLst>
                <a:ext uri="{FF2B5EF4-FFF2-40B4-BE49-F238E27FC236}">
                  <a16:creationId xmlns:a16="http://schemas.microsoft.com/office/drawing/2014/main" id="{311D2C4A-8C8A-4331-B6C6-54E51C37DA3A}"/>
                </a:ext>
              </a:extLst>
            </p:cNvPr>
            <p:cNvSpPr/>
            <p:nvPr/>
          </p:nvSpPr>
          <p:spPr>
            <a:xfrm>
              <a:off x="4572762" y="47251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132" name="object 130">
              <a:extLst>
                <a:ext uri="{FF2B5EF4-FFF2-40B4-BE49-F238E27FC236}">
                  <a16:creationId xmlns:a16="http://schemas.microsoft.com/office/drawing/2014/main" id="{D43B1A91-0D23-42DA-970F-4B10600610A2}"/>
                </a:ext>
              </a:extLst>
            </p:cNvPr>
            <p:cNvSpPr/>
            <p:nvPr/>
          </p:nvSpPr>
          <p:spPr>
            <a:xfrm>
              <a:off x="4572762" y="49537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133" name="object 131">
              <a:extLst>
                <a:ext uri="{FF2B5EF4-FFF2-40B4-BE49-F238E27FC236}">
                  <a16:creationId xmlns:a16="http://schemas.microsoft.com/office/drawing/2014/main" id="{F9E1C93B-0101-47AF-A3DF-511A41480EDA}"/>
                </a:ext>
              </a:extLst>
            </p:cNvPr>
            <p:cNvSpPr/>
            <p:nvPr/>
          </p:nvSpPr>
          <p:spPr>
            <a:xfrm>
              <a:off x="4572762" y="49537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134" name="object 132">
              <a:extLst>
                <a:ext uri="{FF2B5EF4-FFF2-40B4-BE49-F238E27FC236}">
                  <a16:creationId xmlns:a16="http://schemas.microsoft.com/office/drawing/2014/main" id="{701E7D6C-B0C1-4A6E-806C-4F13BF8B9EA8}"/>
                </a:ext>
              </a:extLst>
            </p:cNvPr>
            <p:cNvSpPr/>
            <p:nvPr/>
          </p:nvSpPr>
          <p:spPr>
            <a:xfrm>
              <a:off x="4572762" y="51823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135" name="object 133">
              <a:extLst>
                <a:ext uri="{FF2B5EF4-FFF2-40B4-BE49-F238E27FC236}">
                  <a16:creationId xmlns:a16="http://schemas.microsoft.com/office/drawing/2014/main" id="{3118ABD7-B167-40FC-9DCB-55FDCE239B4A}"/>
                </a:ext>
              </a:extLst>
            </p:cNvPr>
            <p:cNvSpPr/>
            <p:nvPr/>
          </p:nvSpPr>
          <p:spPr>
            <a:xfrm>
              <a:off x="4572762" y="51823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pic>
          <p:nvPicPr>
            <p:cNvPr id="136" name="object 134">
              <a:extLst>
                <a:ext uri="{FF2B5EF4-FFF2-40B4-BE49-F238E27FC236}">
                  <a16:creationId xmlns:a16="http://schemas.microsoft.com/office/drawing/2014/main" id="{847B58BF-3103-4B01-837B-AF5C09685F30}"/>
                </a:ext>
              </a:extLst>
            </p:cNvPr>
            <p:cNvPicPr/>
            <p:nvPr/>
          </p:nvPicPr>
          <p:blipFill>
            <a:blip r:embed="rId2" cstate="print"/>
            <a:stretch>
              <a:fillRect/>
            </a:stretch>
          </p:blipFill>
          <p:spPr>
            <a:xfrm>
              <a:off x="4344162" y="4556633"/>
              <a:ext cx="228600" cy="111633"/>
            </a:xfrm>
            <a:prstGeom prst="rect">
              <a:avLst/>
            </a:prstGeom>
          </p:spPr>
        </p:pic>
        <p:sp>
          <p:nvSpPr>
            <p:cNvPr id="137" name="object 135">
              <a:extLst>
                <a:ext uri="{FF2B5EF4-FFF2-40B4-BE49-F238E27FC236}">
                  <a16:creationId xmlns:a16="http://schemas.microsoft.com/office/drawing/2014/main" id="{5B9292A9-B7E7-42D5-B016-F2537E6DF755}"/>
                </a:ext>
              </a:extLst>
            </p:cNvPr>
            <p:cNvSpPr/>
            <p:nvPr/>
          </p:nvSpPr>
          <p:spPr>
            <a:xfrm>
              <a:off x="5868161" y="47251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138" name="object 136">
              <a:extLst>
                <a:ext uri="{FF2B5EF4-FFF2-40B4-BE49-F238E27FC236}">
                  <a16:creationId xmlns:a16="http://schemas.microsoft.com/office/drawing/2014/main" id="{5B44BC7B-81A2-4140-836E-10E0B3493758}"/>
                </a:ext>
              </a:extLst>
            </p:cNvPr>
            <p:cNvSpPr/>
            <p:nvPr/>
          </p:nvSpPr>
          <p:spPr>
            <a:xfrm>
              <a:off x="5868161" y="47251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139" name="object 137">
              <a:extLst>
                <a:ext uri="{FF2B5EF4-FFF2-40B4-BE49-F238E27FC236}">
                  <a16:creationId xmlns:a16="http://schemas.microsoft.com/office/drawing/2014/main" id="{D6D8198B-E184-4E29-B19F-2652292A795C}"/>
                </a:ext>
              </a:extLst>
            </p:cNvPr>
            <p:cNvSpPr/>
            <p:nvPr/>
          </p:nvSpPr>
          <p:spPr>
            <a:xfrm>
              <a:off x="5868161" y="49537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140" name="object 138">
              <a:extLst>
                <a:ext uri="{FF2B5EF4-FFF2-40B4-BE49-F238E27FC236}">
                  <a16:creationId xmlns:a16="http://schemas.microsoft.com/office/drawing/2014/main" id="{F900893D-8A28-4C20-B08B-91C8F31D29FA}"/>
                </a:ext>
              </a:extLst>
            </p:cNvPr>
            <p:cNvSpPr/>
            <p:nvPr/>
          </p:nvSpPr>
          <p:spPr>
            <a:xfrm>
              <a:off x="5868161" y="49537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sp>
          <p:nvSpPr>
            <p:cNvPr id="141" name="object 139">
              <a:extLst>
                <a:ext uri="{FF2B5EF4-FFF2-40B4-BE49-F238E27FC236}">
                  <a16:creationId xmlns:a16="http://schemas.microsoft.com/office/drawing/2014/main" id="{F755EC52-7746-482F-8B69-B4C8997AE4F9}"/>
                </a:ext>
              </a:extLst>
            </p:cNvPr>
            <p:cNvSpPr/>
            <p:nvPr/>
          </p:nvSpPr>
          <p:spPr>
            <a:xfrm>
              <a:off x="5868161" y="5182362"/>
              <a:ext cx="445134" cy="228600"/>
            </a:xfrm>
            <a:custGeom>
              <a:avLst/>
              <a:gdLst/>
              <a:ahLst/>
              <a:cxnLst/>
              <a:rect l="l" t="t" r="r" b="b"/>
              <a:pathLst>
                <a:path w="445135" h="228600">
                  <a:moveTo>
                    <a:pt x="445008" y="0"/>
                  </a:moveTo>
                  <a:lnTo>
                    <a:pt x="0" y="0"/>
                  </a:lnTo>
                  <a:lnTo>
                    <a:pt x="0" y="228600"/>
                  </a:lnTo>
                  <a:lnTo>
                    <a:pt x="445008" y="228600"/>
                  </a:lnTo>
                  <a:lnTo>
                    <a:pt x="445008" y="0"/>
                  </a:lnTo>
                  <a:close/>
                </a:path>
              </a:pathLst>
            </a:custGeom>
            <a:solidFill>
              <a:srgbClr val="EBEBEB"/>
            </a:solidFill>
          </p:spPr>
          <p:txBody>
            <a:bodyPr wrap="square" lIns="0" tIns="0" rIns="0" bIns="0" rtlCol="0"/>
            <a:lstStyle/>
            <a:p>
              <a:endParaRPr/>
            </a:p>
          </p:txBody>
        </p:sp>
        <p:sp>
          <p:nvSpPr>
            <p:cNvPr id="142" name="object 140">
              <a:extLst>
                <a:ext uri="{FF2B5EF4-FFF2-40B4-BE49-F238E27FC236}">
                  <a16:creationId xmlns:a16="http://schemas.microsoft.com/office/drawing/2014/main" id="{66E092C1-ACC6-4EFE-9C5F-0D1ABA1D09E6}"/>
                </a:ext>
              </a:extLst>
            </p:cNvPr>
            <p:cNvSpPr/>
            <p:nvPr/>
          </p:nvSpPr>
          <p:spPr>
            <a:xfrm>
              <a:off x="5868161" y="5182362"/>
              <a:ext cx="445134" cy="228600"/>
            </a:xfrm>
            <a:custGeom>
              <a:avLst/>
              <a:gdLst/>
              <a:ahLst/>
              <a:cxnLst/>
              <a:rect l="l" t="t" r="r" b="b"/>
              <a:pathLst>
                <a:path w="445135" h="228600">
                  <a:moveTo>
                    <a:pt x="0" y="228600"/>
                  </a:moveTo>
                  <a:lnTo>
                    <a:pt x="445008" y="228600"/>
                  </a:lnTo>
                  <a:lnTo>
                    <a:pt x="445008" y="0"/>
                  </a:lnTo>
                  <a:lnTo>
                    <a:pt x="0" y="0"/>
                  </a:lnTo>
                  <a:lnTo>
                    <a:pt x="0" y="228600"/>
                  </a:lnTo>
                  <a:close/>
                </a:path>
              </a:pathLst>
            </a:custGeom>
            <a:ln w="28956">
              <a:solidFill>
                <a:srgbClr val="000000"/>
              </a:solidFill>
            </a:ln>
          </p:spPr>
          <p:txBody>
            <a:bodyPr wrap="square" lIns="0" tIns="0" rIns="0" bIns="0" rtlCol="0"/>
            <a:lstStyle/>
            <a:p>
              <a:endParaRPr/>
            </a:p>
          </p:txBody>
        </p:sp>
        <p:pic>
          <p:nvPicPr>
            <p:cNvPr id="143" name="object 141">
              <a:extLst>
                <a:ext uri="{FF2B5EF4-FFF2-40B4-BE49-F238E27FC236}">
                  <a16:creationId xmlns:a16="http://schemas.microsoft.com/office/drawing/2014/main" id="{2D003D5A-0347-4A27-AB73-42D72DAD4914}"/>
                </a:ext>
              </a:extLst>
            </p:cNvPr>
            <p:cNvPicPr/>
            <p:nvPr/>
          </p:nvPicPr>
          <p:blipFill>
            <a:blip r:embed="rId2" cstate="print"/>
            <a:stretch>
              <a:fillRect/>
            </a:stretch>
          </p:blipFill>
          <p:spPr>
            <a:xfrm>
              <a:off x="5639561" y="4556633"/>
              <a:ext cx="228600" cy="111633"/>
            </a:xfrm>
            <a:prstGeom prst="rect">
              <a:avLst/>
            </a:prstGeom>
          </p:spPr>
        </p:pic>
        <p:pic>
          <p:nvPicPr>
            <p:cNvPr id="144" name="object 142">
              <a:extLst>
                <a:ext uri="{FF2B5EF4-FFF2-40B4-BE49-F238E27FC236}">
                  <a16:creationId xmlns:a16="http://schemas.microsoft.com/office/drawing/2014/main" id="{2EDAE574-5DCE-482B-B7DA-DCC3F8E07EB3}"/>
                </a:ext>
              </a:extLst>
            </p:cNvPr>
            <p:cNvPicPr/>
            <p:nvPr/>
          </p:nvPicPr>
          <p:blipFill>
            <a:blip r:embed="rId2" cstate="print"/>
            <a:stretch>
              <a:fillRect/>
            </a:stretch>
          </p:blipFill>
          <p:spPr>
            <a:xfrm>
              <a:off x="6934961" y="4556633"/>
              <a:ext cx="228600" cy="111633"/>
            </a:xfrm>
            <a:prstGeom prst="rect">
              <a:avLst/>
            </a:prstGeom>
          </p:spPr>
        </p:pic>
        <p:sp>
          <p:nvSpPr>
            <p:cNvPr id="145" name="object 143">
              <a:extLst>
                <a:ext uri="{FF2B5EF4-FFF2-40B4-BE49-F238E27FC236}">
                  <a16:creationId xmlns:a16="http://schemas.microsoft.com/office/drawing/2014/main" id="{B0EFA508-1B0C-494A-969D-AE930FDD9699}"/>
                </a:ext>
              </a:extLst>
            </p:cNvPr>
            <p:cNvSpPr/>
            <p:nvPr/>
          </p:nvSpPr>
          <p:spPr>
            <a:xfrm>
              <a:off x="3352800" y="5638800"/>
              <a:ext cx="304800" cy="228600"/>
            </a:xfrm>
            <a:custGeom>
              <a:avLst/>
              <a:gdLst/>
              <a:ahLst/>
              <a:cxnLst/>
              <a:rect l="l" t="t" r="r" b="b"/>
              <a:pathLst>
                <a:path w="304800" h="228600">
                  <a:moveTo>
                    <a:pt x="152400" y="0"/>
                  </a:moveTo>
                  <a:lnTo>
                    <a:pt x="104217" y="5826"/>
                  </a:lnTo>
                  <a:lnTo>
                    <a:pt x="62380" y="22051"/>
                  </a:lnTo>
                  <a:lnTo>
                    <a:pt x="29394" y="46793"/>
                  </a:lnTo>
                  <a:lnTo>
                    <a:pt x="7766" y="78170"/>
                  </a:lnTo>
                  <a:lnTo>
                    <a:pt x="0" y="114300"/>
                  </a:lnTo>
                  <a:lnTo>
                    <a:pt x="7766" y="150429"/>
                  </a:lnTo>
                  <a:lnTo>
                    <a:pt x="29394" y="181806"/>
                  </a:lnTo>
                  <a:lnTo>
                    <a:pt x="62380" y="206548"/>
                  </a:lnTo>
                  <a:lnTo>
                    <a:pt x="104217" y="222773"/>
                  </a:lnTo>
                  <a:lnTo>
                    <a:pt x="152400" y="228600"/>
                  </a:lnTo>
                  <a:lnTo>
                    <a:pt x="200582" y="222773"/>
                  </a:lnTo>
                  <a:lnTo>
                    <a:pt x="242419" y="206548"/>
                  </a:lnTo>
                  <a:lnTo>
                    <a:pt x="275405" y="181806"/>
                  </a:lnTo>
                  <a:lnTo>
                    <a:pt x="297033" y="150429"/>
                  </a:lnTo>
                  <a:lnTo>
                    <a:pt x="304800" y="114300"/>
                  </a:lnTo>
                  <a:lnTo>
                    <a:pt x="297033" y="78170"/>
                  </a:lnTo>
                  <a:lnTo>
                    <a:pt x="275405" y="46793"/>
                  </a:lnTo>
                  <a:lnTo>
                    <a:pt x="242419" y="22051"/>
                  </a:lnTo>
                  <a:lnTo>
                    <a:pt x="200582" y="5826"/>
                  </a:lnTo>
                  <a:lnTo>
                    <a:pt x="152400" y="0"/>
                  </a:lnTo>
                  <a:close/>
                </a:path>
              </a:pathLst>
            </a:custGeom>
            <a:solidFill>
              <a:srgbClr val="E6E6E6"/>
            </a:solidFill>
          </p:spPr>
          <p:txBody>
            <a:bodyPr wrap="square" lIns="0" tIns="0" rIns="0" bIns="0" rtlCol="0"/>
            <a:lstStyle/>
            <a:p>
              <a:endParaRPr/>
            </a:p>
          </p:txBody>
        </p:sp>
        <p:sp>
          <p:nvSpPr>
            <p:cNvPr id="146" name="object 144">
              <a:extLst>
                <a:ext uri="{FF2B5EF4-FFF2-40B4-BE49-F238E27FC236}">
                  <a16:creationId xmlns:a16="http://schemas.microsoft.com/office/drawing/2014/main" id="{1EABDEF8-512D-4B11-B243-880D39E0FCCA}"/>
                </a:ext>
              </a:extLst>
            </p:cNvPr>
            <p:cNvSpPr/>
            <p:nvPr/>
          </p:nvSpPr>
          <p:spPr>
            <a:xfrm>
              <a:off x="3352800" y="5638800"/>
              <a:ext cx="304800" cy="228600"/>
            </a:xfrm>
            <a:custGeom>
              <a:avLst/>
              <a:gdLst/>
              <a:ahLst/>
              <a:cxnLst/>
              <a:rect l="l" t="t" r="r" b="b"/>
              <a:pathLst>
                <a:path w="304800" h="228600">
                  <a:moveTo>
                    <a:pt x="0" y="114300"/>
                  </a:moveTo>
                  <a:lnTo>
                    <a:pt x="29394" y="46793"/>
                  </a:lnTo>
                  <a:lnTo>
                    <a:pt x="62380" y="22051"/>
                  </a:lnTo>
                  <a:lnTo>
                    <a:pt x="104217" y="5826"/>
                  </a:lnTo>
                  <a:lnTo>
                    <a:pt x="152400" y="0"/>
                  </a:lnTo>
                  <a:lnTo>
                    <a:pt x="200582" y="5826"/>
                  </a:lnTo>
                  <a:lnTo>
                    <a:pt x="242419" y="22051"/>
                  </a:lnTo>
                  <a:lnTo>
                    <a:pt x="275405" y="46793"/>
                  </a:lnTo>
                  <a:lnTo>
                    <a:pt x="297033" y="78170"/>
                  </a:lnTo>
                  <a:lnTo>
                    <a:pt x="304800" y="114300"/>
                  </a:lnTo>
                  <a:lnTo>
                    <a:pt x="297033" y="150429"/>
                  </a:lnTo>
                  <a:lnTo>
                    <a:pt x="275405" y="181806"/>
                  </a:lnTo>
                  <a:lnTo>
                    <a:pt x="242419" y="206548"/>
                  </a:lnTo>
                  <a:lnTo>
                    <a:pt x="200582" y="222773"/>
                  </a:lnTo>
                  <a:lnTo>
                    <a:pt x="152400" y="228600"/>
                  </a:lnTo>
                  <a:lnTo>
                    <a:pt x="104217" y="222773"/>
                  </a:lnTo>
                  <a:lnTo>
                    <a:pt x="62380" y="206548"/>
                  </a:lnTo>
                  <a:lnTo>
                    <a:pt x="29394" y="181806"/>
                  </a:lnTo>
                  <a:lnTo>
                    <a:pt x="7766" y="150429"/>
                  </a:lnTo>
                  <a:lnTo>
                    <a:pt x="0" y="114300"/>
                  </a:lnTo>
                  <a:close/>
                </a:path>
              </a:pathLst>
            </a:custGeom>
            <a:ln w="9144">
              <a:solidFill>
                <a:srgbClr val="000000"/>
              </a:solidFill>
            </a:ln>
          </p:spPr>
          <p:txBody>
            <a:bodyPr wrap="square" lIns="0" tIns="0" rIns="0" bIns="0" rtlCol="0"/>
            <a:lstStyle/>
            <a:p>
              <a:endParaRPr/>
            </a:p>
          </p:txBody>
        </p:sp>
        <p:sp>
          <p:nvSpPr>
            <p:cNvPr id="147" name="object 145">
              <a:extLst>
                <a:ext uri="{FF2B5EF4-FFF2-40B4-BE49-F238E27FC236}">
                  <a16:creationId xmlns:a16="http://schemas.microsoft.com/office/drawing/2014/main" id="{4120715A-3D0E-4352-A0FE-6C1E97DCC724}"/>
                </a:ext>
              </a:extLst>
            </p:cNvPr>
            <p:cNvSpPr/>
            <p:nvPr/>
          </p:nvSpPr>
          <p:spPr>
            <a:xfrm>
              <a:off x="4648200" y="5638800"/>
              <a:ext cx="304800" cy="228600"/>
            </a:xfrm>
            <a:custGeom>
              <a:avLst/>
              <a:gdLst/>
              <a:ahLst/>
              <a:cxnLst/>
              <a:rect l="l" t="t" r="r" b="b"/>
              <a:pathLst>
                <a:path w="304800" h="228600">
                  <a:moveTo>
                    <a:pt x="152400" y="0"/>
                  </a:moveTo>
                  <a:lnTo>
                    <a:pt x="104217" y="5826"/>
                  </a:lnTo>
                  <a:lnTo>
                    <a:pt x="62380" y="22051"/>
                  </a:lnTo>
                  <a:lnTo>
                    <a:pt x="29394" y="46793"/>
                  </a:lnTo>
                  <a:lnTo>
                    <a:pt x="7766" y="78170"/>
                  </a:lnTo>
                  <a:lnTo>
                    <a:pt x="0" y="114300"/>
                  </a:lnTo>
                  <a:lnTo>
                    <a:pt x="7766" y="150429"/>
                  </a:lnTo>
                  <a:lnTo>
                    <a:pt x="29394" y="181806"/>
                  </a:lnTo>
                  <a:lnTo>
                    <a:pt x="62380" y="206548"/>
                  </a:lnTo>
                  <a:lnTo>
                    <a:pt x="104217" y="222773"/>
                  </a:lnTo>
                  <a:lnTo>
                    <a:pt x="152400" y="228600"/>
                  </a:lnTo>
                  <a:lnTo>
                    <a:pt x="200582" y="222773"/>
                  </a:lnTo>
                  <a:lnTo>
                    <a:pt x="242419" y="206548"/>
                  </a:lnTo>
                  <a:lnTo>
                    <a:pt x="275405" y="181806"/>
                  </a:lnTo>
                  <a:lnTo>
                    <a:pt x="297033" y="150429"/>
                  </a:lnTo>
                  <a:lnTo>
                    <a:pt x="304800" y="114300"/>
                  </a:lnTo>
                  <a:lnTo>
                    <a:pt x="297033" y="78170"/>
                  </a:lnTo>
                  <a:lnTo>
                    <a:pt x="275405" y="46793"/>
                  </a:lnTo>
                  <a:lnTo>
                    <a:pt x="242419" y="22051"/>
                  </a:lnTo>
                  <a:lnTo>
                    <a:pt x="200582" y="5826"/>
                  </a:lnTo>
                  <a:lnTo>
                    <a:pt x="152400" y="0"/>
                  </a:lnTo>
                  <a:close/>
                </a:path>
              </a:pathLst>
            </a:custGeom>
            <a:solidFill>
              <a:srgbClr val="E6E6E6"/>
            </a:solidFill>
          </p:spPr>
          <p:txBody>
            <a:bodyPr wrap="square" lIns="0" tIns="0" rIns="0" bIns="0" rtlCol="0"/>
            <a:lstStyle/>
            <a:p>
              <a:endParaRPr/>
            </a:p>
          </p:txBody>
        </p:sp>
        <p:sp>
          <p:nvSpPr>
            <p:cNvPr id="148" name="object 146">
              <a:extLst>
                <a:ext uri="{FF2B5EF4-FFF2-40B4-BE49-F238E27FC236}">
                  <a16:creationId xmlns:a16="http://schemas.microsoft.com/office/drawing/2014/main" id="{9BEBF23E-D0A6-40EF-93D9-A697CE873048}"/>
                </a:ext>
              </a:extLst>
            </p:cNvPr>
            <p:cNvSpPr/>
            <p:nvPr/>
          </p:nvSpPr>
          <p:spPr>
            <a:xfrm>
              <a:off x="4648200" y="5638800"/>
              <a:ext cx="304800" cy="228600"/>
            </a:xfrm>
            <a:custGeom>
              <a:avLst/>
              <a:gdLst/>
              <a:ahLst/>
              <a:cxnLst/>
              <a:rect l="l" t="t" r="r" b="b"/>
              <a:pathLst>
                <a:path w="304800" h="228600">
                  <a:moveTo>
                    <a:pt x="0" y="114300"/>
                  </a:moveTo>
                  <a:lnTo>
                    <a:pt x="29394" y="46793"/>
                  </a:lnTo>
                  <a:lnTo>
                    <a:pt x="62380" y="22051"/>
                  </a:lnTo>
                  <a:lnTo>
                    <a:pt x="104217" y="5826"/>
                  </a:lnTo>
                  <a:lnTo>
                    <a:pt x="152400" y="0"/>
                  </a:lnTo>
                  <a:lnTo>
                    <a:pt x="200582" y="5826"/>
                  </a:lnTo>
                  <a:lnTo>
                    <a:pt x="242419" y="22051"/>
                  </a:lnTo>
                  <a:lnTo>
                    <a:pt x="275405" y="46793"/>
                  </a:lnTo>
                  <a:lnTo>
                    <a:pt x="297033" y="78170"/>
                  </a:lnTo>
                  <a:lnTo>
                    <a:pt x="304800" y="114300"/>
                  </a:lnTo>
                  <a:lnTo>
                    <a:pt x="297033" y="150429"/>
                  </a:lnTo>
                  <a:lnTo>
                    <a:pt x="275405" y="181806"/>
                  </a:lnTo>
                  <a:lnTo>
                    <a:pt x="242419" y="206548"/>
                  </a:lnTo>
                  <a:lnTo>
                    <a:pt x="200582" y="222773"/>
                  </a:lnTo>
                  <a:lnTo>
                    <a:pt x="152400" y="228600"/>
                  </a:lnTo>
                  <a:lnTo>
                    <a:pt x="104217" y="222773"/>
                  </a:lnTo>
                  <a:lnTo>
                    <a:pt x="62380" y="206548"/>
                  </a:lnTo>
                  <a:lnTo>
                    <a:pt x="29394" y="181806"/>
                  </a:lnTo>
                  <a:lnTo>
                    <a:pt x="7766" y="150429"/>
                  </a:lnTo>
                  <a:lnTo>
                    <a:pt x="0" y="114300"/>
                  </a:lnTo>
                  <a:close/>
                </a:path>
              </a:pathLst>
            </a:custGeom>
            <a:ln w="9144">
              <a:solidFill>
                <a:srgbClr val="000000"/>
              </a:solidFill>
            </a:ln>
          </p:spPr>
          <p:txBody>
            <a:bodyPr wrap="square" lIns="0" tIns="0" rIns="0" bIns="0" rtlCol="0"/>
            <a:lstStyle/>
            <a:p>
              <a:endParaRPr/>
            </a:p>
          </p:txBody>
        </p:sp>
        <p:sp>
          <p:nvSpPr>
            <p:cNvPr id="149" name="object 147">
              <a:extLst>
                <a:ext uri="{FF2B5EF4-FFF2-40B4-BE49-F238E27FC236}">
                  <a16:creationId xmlns:a16="http://schemas.microsoft.com/office/drawing/2014/main" id="{69C4BAD1-E55B-489A-A1BB-FBBA863B9499}"/>
                </a:ext>
              </a:extLst>
            </p:cNvPr>
            <p:cNvSpPr/>
            <p:nvPr/>
          </p:nvSpPr>
          <p:spPr>
            <a:xfrm>
              <a:off x="5943600" y="5638800"/>
              <a:ext cx="304800" cy="228600"/>
            </a:xfrm>
            <a:custGeom>
              <a:avLst/>
              <a:gdLst/>
              <a:ahLst/>
              <a:cxnLst/>
              <a:rect l="l" t="t" r="r" b="b"/>
              <a:pathLst>
                <a:path w="304800" h="228600">
                  <a:moveTo>
                    <a:pt x="152400" y="0"/>
                  </a:moveTo>
                  <a:lnTo>
                    <a:pt x="104217" y="5826"/>
                  </a:lnTo>
                  <a:lnTo>
                    <a:pt x="62380" y="22051"/>
                  </a:lnTo>
                  <a:lnTo>
                    <a:pt x="29394" y="46793"/>
                  </a:lnTo>
                  <a:lnTo>
                    <a:pt x="7766" y="78170"/>
                  </a:lnTo>
                  <a:lnTo>
                    <a:pt x="0" y="114300"/>
                  </a:lnTo>
                  <a:lnTo>
                    <a:pt x="7766" y="150429"/>
                  </a:lnTo>
                  <a:lnTo>
                    <a:pt x="29394" y="181806"/>
                  </a:lnTo>
                  <a:lnTo>
                    <a:pt x="62380" y="206548"/>
                  </a:lnTo>
                  <a:lnTo>
                    <a:pt x="104217" y="222773"/>
                  </a:lnTo>
                  <a:lnTo>
                    <a:pt x="152400" y="228600"/>
                  </a:lnTo>
                  <a:lnTo>
                    <a:pt x="200582" y="222773"/>
                  </a:lnTo>
                  <a:lnTo>
                    <a:pt x="242419" y="206548"/>
                  </a:lnTo>
                  <a:lnTo>
                    <a:pt x="275405" y="181806"/>
                  </a:lnTo>
                  <a:lnTo>
                    <a:pt x="297033" y="150429"/>
                  </a:lnTo>
                  <a:lnTo>
                    <a:pt x="304800" y="114300"/>
                  </a:lnTo>
                  <a:lnTo>
                    <a:pt x="297033" y="78170"/>
                  </a:lnTo>
                  <a:lnTo>
                    <a:pt x="275405" y="46793"/>
                  </a:lnTo>
                  <a:lnTo>
                    <a:pt x="242419" y="22051"/>
                  </a:lnTo>
                  <a:lnTo>
                    <a:pt x="200582" y="5826"/>
                  </a:lnTo>
                  <a:lnTo>
                    <a:pt x="152400" y="0"/>
                  </a:lnTo>
                  <a:close/>
                </a:path>
              </a:pathLst>
            </a:custGeom>
            <a:solidFill>
              <a:srgbClr val="FF0000"/>
            </a:solidFill>
          </p:spPr>
          <p:txBody>
            <a:bodyPr wrap="square" lIns="0" tIns="0" rIns="0" bIns="0" rtlCol="0"/>
            <a:lstStyle/>
            <a:p>
              <a:endParaRPr/>
            </a:p>
          </p:txBody>
        </p:sp>
        <p:sp>
          <p:nvSpPr>
            <p:cNvPr id="150" name="object 148">
              <a:extLst>
                <a:ext uri="{FF2B5EF4-FFF2-40B4-BE49-F238E27FC236}">
                  <a16:creationId xmlns:a16="http://schemas.microsoft.com/office/drawing/2014/main" id="{E69620D3-ED9F-495E-8930-705E499395D2}"/>
                </a:ext>
              </a:extLst>
            </p:cNvPr>
            <p:cNvSpPr/>
            <p:nvPr/>
          </p:nvSpPr>
          <p:spPr>
            <a:xfrm>
              <a:off x="5943600" y="5638800"/>
              <a:ext cx="304800" cy="228600"/>
            </a:xfrm>
            <a:custGeom>
              <a:avLst/>
              <a:gdLst/>
              <a:ahLst/>
              <a:cxnLst/>
              <a:rect l="l" t="t" r="r" b="b"/>
              <a:pathLst>
                <a:path w="304800" h="228600">
                  <a:moveTo>
                    <a:pt x="0" y="114300"/>
                  </a:moveTo>
                  <a:lnTo>
                    <a:pt x="29394" y="46793"/>
                  </a:lnTo>
                  <a:lnTo>
                    <a:pt x="62380" y="22051"/>
                  </a:lnTo>
                  <a:lnTo>
                    <a:pt x="104217" y="5826"/>
                  </a:lnTo>
                  <a:lnTo>
                    <a:pt x="152400" y="0"/>
                  </a:lnTo>
                  <a:lnTo>
                    <a:pt x="200582" y="5826"/>
                  </a:lnTo>
                  <a:lnTo>
                    <a:pt x="242419" y="22051"/>
                  </a:lnTo>
                  <a:lnTo>
                    <a:pt x="275405" y="46793"/>
                  </a:lnTo>
                  <a:lnTo>
                    <a:pt x="297033" y="78170"/>
                  </a:lnTo>
                  <a:lnTo>
                    <a:pt x="304800" y="114300"/>
                  </a:lnTo>
                  <a:lnTo>
                    <a:pt x="297033" y="150429"/>
                  </a:lnTo>
                  <a:lnTo>
                    <a:pt x="275405" y="181806"/>
                  </a:lnTo>
                  <a:lnTo>
                    <a:pt x="242419" y="206548"/>
                  </a:lnTo>
                  <a:lnTo>
                    <a:pt x="200582" y="222773"/>
                  </a:lnTo>
                  <a:lnTo>
                    <a:pt x="152400" y="228600"/>
                  </a:lnTo>
                  <a:lnTo>
                    <a:pt x="104217" y="222773"/>
                  </a:lnTo>
                  <a:lnTo>
                    <a:pt x="62380" y="206548"/>
                  </a:lnTo>
                  <a:lnTo>
                    <a:pt x="29394" y="181806"/>
                  </a:lnTo>
                  <a:lnTo>
                    <a:pt x="7766" y="150429"/>
                  </a:lnTo>
                  <a:lnTo>
                    <a:pt x="0" y="114300"/>
                  </a:lnTo>
                  <a:close/>
                </a:path>
              </a:pathLst>
            </a:custGeom>
            <a:ln w="9144">
              <a:solidFill>
                <a:srgbClr val="000000"/>
              </a:solidFill>
            </a:ln>
          </p:spPr>
          <p:txBody>
            <a:bodyPr wrap="square" lIns="0" tIns="0" rIns="0" bIns="0" rtlCol="0"/>
            <a:lstStyle/>
            <a:p>
              <a:endParaRPr/>
            </a:p>
          </p:txBody>
        </p:sp>
      </p:grpSp>
      <p:sp>
        <p:nvSpPr>
          <p:cNvPr id="151" name="object 149">
            <a:extLst>
              <a:ext uri="{FF2B5EF4-FFF2-40B4-BE49-F238E27FC236}">
                <a16:creationId xmlns:a16="http://schemas.microsoft.com/office/drawing/2014/main" id="{223E73E3-EB13-4E2F-AEEA-46A0B583A1F3}"/>
              </a:ext>
            </a:extLst>
          </p:cNvPr>
          <p:cNvSpPr txBox="1"/>
          <p:nvPr/>
        </p:nvSpPr>
        <p:spPr>
          <a:xfrm>
            <a:off x="6044415" y="4502413"/>
            <a:ext cx="129539"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Arial"/>
                <a:cs typeface="Arial"/>
              </a:rPr>
              <a:t>=</a:t>
            </a:r>
            <a:endParaRPr sz="1400">
              <a:latin typeface="Arial"/>
              <a:cs typeface="Arial"/>
            </a:endParaRPr>
          </a:p>
        </p:txBody>
      </p:sp>
      <p:grpSp>
        <p:nvGrpSpPr>
          <p:cNvPr id="152" name="object 150">
            <a:extLst>
              <a:ext uri="{FF2B5EF4-FFF2-40B4-BE49-F238E27FC236}">
                <a16:creationId xmlns:a16="http://schemas.microsoft.com/office/drawing/2014/main" id="{EB323428-1EE0-4766-A443-BC7B0405BA06}"/>
              </a:ext>
            </a:extLst>
          </p:cNvPr>
          <p:cNvGrpSpPr/>
          <p:nvPr/>
        </p:nvGrpSpPr>
        <p:grpSpPr>
          <a:xfrm>
            <a:off x="7210593" y="4507607"/>
            <a:ext cx="314325" cy="238125"/>
            <a:chOff x="7234237" y="5634037"/>
            <a:chExt cx="314325" cy="238125"/>
          </a:xfrm>
        </p:grpSpPr>
        <p:sp>
          <p:nvSpPr>
            <p:cNvPr id="153" name="object 151">
              <a:extLst>
                <a:ext uri="{FF2B5EF4-FFF2-40B4-BE49-F238E27FC236}">
                  <a16:creationId xmlns:a16="http://schemas.microsoft.com/office/drawing/2014/main" id="{C7BC19A1-392C-47D9-9F0D-4E455E4D5259}"/>
                </a:ext>
              </a:extLst>
            </p:cNvPr>
            <p:cNvSpPr/>
            <p:nvPr/>
          </p:nvSpPr>
          <p:spPr>
            <a:xfrm>
              <a:off x="7239000" y="5638800"/>
              <a:ext cx="304800" cy="228600"/>
            </a:xfrm>
            <a:custGeom>
              <a:avLst/>
              <a:gdLst/>
              <a:ahLst/>
              <a:cxnLst/>
              <a:rect l="l" t="t" r="r" b="b"/>
              <a:pathLst>
                <a:path w="304800" h="228600">
                  <a:moveTo>
                    <a:pt x="152400" y="0"/>
                  </a:moveTo>
                  <a:lnTo>
                    <a:pt x="104217" y="5826"/>
                  </a:lnTo>
                  <a:lnTo>
                    <a:pt x="62380" y="22051"/>
                  </a:lnTo>
                  <a:lnTo>
                    <a:pt x="29394" y="46793"/>
                  </a:lnTo>
                  <a:lnTo>
                    <a:pt x="7766" y="78170"/>
                  </a:lnTo>
                  <a:lnTo>
                    <a:pt x="0" y="114300"/>
                  </a:lnTo>
                  <a:lnTo>
                    <a:pt x="7766" y="150429"/>
                  </a:lnTo>
                  <a:lnTo>
                    <a:pt x="29394" y="181806"/>
                  </a:lnTo>
                  <a:lnTo>
                    <a:pt x="62380" y="206548"/>
                  </a:lnTo>
                  <a:lnTo>
                    <a:pt x="104217" y="222773"/>
                  </a:lnTo>
                  <a:lnTo>
                    <a:pt x="152400" y="228600"/>
                  </a:lnTo>
                  <a:lnTo>
                    <a:pt x="200582" y="222773"/>
                  </a:lnTo>
                  <a:lnTo>
                    <a:pt x="242419" y="206548"/>
                  </a:lnTo>
                  <a:lnTo>
                    <a:pt x="275405" y="181806"/>
                  </a:lnTo>
                  <a:lnTo>
                    <a:pt x="297033" y="150429"/>
                  </a:lnTo>
                  <a:lnTo>
                    <a:pt x="304800" y="114300"/>
                  </a:lnTo>
                  <a:lnTo>
                    <a:pt x="297033" y="78170"/>
                  </a:lnTo>
                  <a:lnTo>
                    <a:pt x="275405" y="46793"/>
                  </a:lnTo>
                  <a:lnTo>
                    <a:pt x="242419" y="22051"/>
                  </a:lnTo>
                  <a:lnTo>
                    <a:pt x="200582" y="5826"/>
                  </a:lnTo>
                  <a:lnTo>
                    <a:pt x="152400" y="0"/>
                  </a:lnTo>
                  <a:close/>
                </a:path>
              </a:pathLst>
            </a:custGeom>
            <a:solidFill>
              <a:srgbClr val="E6E6E6"/>
            </a:solidFill>
          </p:spPr>
          <p:txBody>
            <a:bodyPr wrap="square" lIns="0" tIns="0" rIns="0" bIns="0" rtlCol="0"/>
            <a:lstStyle/>
            <a:p>
              <a:endParaRPr/>
            </a:p>
          </p:txBody>
        </p:sp>
        <p:sp>
          <p:nvSpPr>
            <p:cNvPr id="154" name="object 152">
              <a:extLst>
                <a:ext uri="{FF2B5EF4-FFF2-40B4-BE49-F238E27FC236}">
                  <a16:creationId xmlns:a16="http://schemas.microsoft.com/office/drawing/2014/main" id="{C215C048-3DFD-41D6-95D6-2CE0E03F95A0}"/>
                </a:ext>
              </a:extLst>
            </p:cNvPr>
            <p:cNvSpPr/>
            <p:nvPr/>
          </p:nvSpPr>
          <p:spPr>
            <a:xfrm>
              <a:off x="7239000" y="5638800"/>
              <a:ext cx="304800" cy="228600"/>
            </a:xfrm>
            <a:custGeom>
              <a:avLst/>
              <a:gdLst/>
              <a:ahLst/>
              <a:cxnLst/>
              <a:rect l="l" t="t" r="r" b="b"/>
              <a:pathLst>
                <a:path w="304800" h="228600">
                  <a:moveTo>
                    <a:pt x="0" y="114300"/>
                  </a:moveTo>
                  <a:lnTo>
                    <a:pt x="29394" y="46793"/>
                  </a:lnTo>
                  <a:lnTo>
                    <a:pt x="62380" y="22051"/>
                  </a:lnTo>
                  <a:lnTo>
                    <a:pt x="104217" y="5826"/>
                  </a:lnTo>
                  <a:lnTo>
                    <a:pt x="152400" y="0"/>
                  </a:lnTo>
                  <a:lnTo>
                    <a:pt x="200582" y="5826"/>
                  </a:lnTo>
                  <a:lnTo>
                    <a:pt x="242419" y="22051"/>
                  </a:lnTo>
                  <a:lnTo>
                    <a:pt x="275405" y="46793"/>
                  </a:lnTo>
                  <a:lnTo>
                    <a:pt x="297033" y="78170"/>
                  </a:lnTo>
                  <a:lnTo>
                    <a:pt x="304800" y="114300"/>
                  </a:lnTo>
                  <a:lnTo>
                    <a:pt x="297033" y="150429"/>
                  </a:lnTo>
                  <a:lnTo>
                    <a:pt x="275405" y="181806"/>
                  </a:lnTo>
                  <a:lnTo>
                    <a:pt x="242419" y="206548"/>
                  </a:lnTo>
                  <a:lnTo>
                    <a:pt x="200582" y="222773"/>
                  </a:lnTo>
                  <a:lnTo>
                    <a:pt x="152400" y="228600"/>
                  </a:lnTo>
                  <a:lnTo>
                    <a:pt x="104217" y="222773"/>
                  </a:lnTo>
                  <a:lnTo>
                    <a:pt x="62380" y="206548"/>
                  </a:lnTo>
                  <a:lnTo>
                    <a:pt x="29394" y="181806"/>
                  </a:lnTo>
                  <a:lnTo>
                    <a:pt x="7766" y="150429"/>
                  </a:lnTo>
                  <a:lnTo>
                    <a:pt x="0" y="114300"/>
                  </a:lnTo>
                  <a:close/>
                </a:path>
              </a:pathLst>
            </a:custGeom>
            <a:ln w="9144">
              <a:solidFill>
                <a:srgbClr val="000000"/>
              </a:solidFill>
            </a:ln>
          </p:spPr>
          <p:txBody>
            <a:bodyPr wrap="square" lIns="0" tIns="0" rIns="0" bIns="0" rtlCol="0"/>
            <a:lstStyle/>
            <a:p>
              <a:endParaRPr/>
            </a:p>
          </p:txBody>
        </p:sp>
      </p:grpSp>
      <p:sp>
        <p:nvSpPr>
          <p:cNvPr id="155" name="object 153">
            <a:extLst>
              <a:ext uri="{FF2B5EF4-FFF2-40B4-BE49-F238E27FC236}">
                <a16:creationId xmlns:a16="http://schemas.microsoft.com/office/drawing/2014/main" id="{9B37D791-EC8D-411B-B1D1-0C761B42B357}"/>
              </a:ext>
            </a:extLst>
          </p:cNvPr>
          <p:cNvSpPr txBox="1"/>
          <p:nvPr/>
        </p:nvSpPr>
        <p:spPr>
          <a:xfrm>
            <a:off x="7340070" y="4502413"/>
            <a:ext cx="129539"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a:t>
            </a:r>
            <a:endParaRPr sz="1400">
              <a:latin typeface="Arial"/>
              <a:cs typeface="Arial"/>
            </a:endParaRPr>
          </a:p>
        </p:txBody>
      </p:sp>
      <p:grpSp>
        <p:nvGrpSpPr>
          <p:cNvPr id="156" name="object 154">
            <a:extLst>
              <a:ext uri="{FF2B5EF4-FFF2-40B4-BE49-F238E27FC236}">
                <a16:creationId xmlns:a16="http://schemas.microsoft.com/office/drawing/2014/main" id="{8E93B511-22EC-46B6-8B4B-ADEEE4700428}"/>
              </a:ext>
            </a:extLst>
          </p:cNvPr>
          <p:cNvGrpSpPr/>
          <p:nvPr/>
        </p:nvGrpSpPr>
        <p:grpSpPr>
          <a:xfrm>
            <a:off x="2329157" y="2064571"/>
            <a:ext cx="5095875" cy="3211195"/>
            <a:chOff x="2352801" y="3191001"/>
            <a:chExt cx="5095875" cy="3211195"/>
          </a:xfrm>
        </p:grpSpPr>
        <p:pic>
          <p:nvPicPr>
            <p:cNvPr id="157" name="object 155">
              <a:extLst>
                <a:ext uri="{FF2B5EF4-FFF2-40B4-BE49-F238E27FC236}">
                  <a16:creationId xmlns:a16="http://schemas.microsoft.com/office/drawing/2014/main" id="{4E4F4F45-B4CC-408B-8F66-EAD6B40B695D}"/>
                </a:ext>
              </a:extLst>
            </p:cNvPr>
            <p:cNvPicPr/>
            <p:nvPr/>
          </p:nvPicPr>
          <p:blipFill>
            <a:blip r:embed="rId3" cstate="print"/>
            <a:stretch>
              <a:fillRect/>
            </a:stretch>
          </p:blipFill>
          <p:spPr>
            <a:xfrm>
              <a:off x="3450462" y="5410961"/>
              <a:ext cx="111506" cy="228650"/>
            </a:xfrm>
            <a:prstGeom prst="rect">
              <a:avLst/>
            </a:prstGeom>
          </p:spPr>
        </p:pic>
        <p:pic>
          <p:nvPicPr>
            <p:cNvPr id="158" name="object 156">
              <a:extLst>
                <a:ext uri="{FF2B5EF4-FFF2-40B4-BE49-F238E27FC236}">
                  <a16:creationId xmlns:a16="http://schemas.microsoft.com/office/drawing/2014/main" id="{72F5C066-EDF5-40D9-A563-173AB7A2E777}"/>
                </a:ext>
              </a:extLst>
            </p:cNvPr>
            <p:cNvPicPr/>
            <p:nvPr/>
          </p:nvPicPr>
          <p:blipFill>
            <a:blip r:embed="rId3" cstate="print"/>
            <a:stretch>
              <a:fillRect/>
            </a:stretch>
          </p:blipFill>
          <p:spPr>
            <a:xfrm>
              <a:off x="4745862" y="5410961"/>
              <a:ext cx="111506" cy="228650"/>
            </a:xfrm>
            <a:prstGeom prst="rect">
              <a:avLst/>
            </a:prstGeom>
          </p:spPr>
        </p:pic>
        <p:pic>
          <p:nvPicPr>
            <p:cNvPr id="159" name="object 157">
              <a:extLst>
                <a:ext uri="{FF2B5EF4-FFF2-40B4-BE49-F238E27FC236}">
                  <a16:creationId xmlns:a16="http://schemas.microsoft.com/office/drawing/2014/main" id="{29BBA984-A8CA-487B-9772-F8E734C13AA7}"/>
                </a:ext>
              </a:extLst>
            </p:cNvPr>
            <p:cNvPicPr/>
            <p:nvPr/>
          </p:nvPicPr>
          <p:blipFill>
            <a:blip r:embed="rId3" cstate="print"/>
            <a:stretch>
              <a:fillRect/>
            </a:stretch>
          </p:blipFill>
          <p:spPr>
            <a:xfrm>
              <a:off x="6041262" y="5410961"/>
              <a:ext cx="111506" cy="228650"/>
            </a:xfrm>
            <a:prstGeom prst="rect">
              <a:avLst/>
            </a:prstGeom>
          </p:spPr>
        </p:pic>
        <p:sp>
          <p:nvSpPr>
            <p:cNvPr id="160" name="object 158">
              <a:extLst>
                <a:ext uri="{FF2B5EF4-FFF2-40B4-BE49-F238E27FC236}">
                  <a16:creationId xmlns:a16="http://schemas.microsoft.com/office/drawing/2014/main" id="{20611E30-3E41-435E-BEB5-736F9C7CC109}"/>
                </a:ext>
              </a:extLst>
            </p:cNvPr>
            <p:cNvSpPr/>
            <p:nvPr/>
          </p:nvSpPr>
          <p:spPr>
            <a:xfrm>
              <a:off x="3076956" y="3505961"/>
              <a:ext cx="2867660" cy="2305685"/>
            </a:xfrm>
            <a:custGeom>
              <a:avLst/>
              <a:gdLst/>
              <a:ahLst/>
              <a:cxnLst/>
              <a:rect l="l" t="t" r="r" b="b"/>
              <a:pathLst>
                <a:path w="2867660" h="2305685">
                  <a:moveTo>
                    <a:pt x="276606" y="2247900"/>
                  </a:moveTo>
                  <a:lnTo>
                    <a:pt x="259638" y="2237994"/>
                  </a:lnTo>
                  <a:lnTo>
                    <a:pt x="181102" y="2192134"/>
                  </a:lnTo>
                  <a:lnTo>
                    <a:pt x="175006" y="2193734"/>
                  </a:lnTo>
                  <a:lnTo>
                    <a:pt x="169418" y="2203183"/>
                  </a:lnTo>
                  <a:lnTo>
                    <a:pt x="171069" y="2209254"/>
                  </a:lnTo>
                  <a:lnTo>
                    <a:pt x="220306" y="2237994"/>
                  </a:lnTo>
                  <a:lnTo>
                    <a:pt x="19812" y="2237994"/>
                  </a:lnTo>
                  <a:lnTo>
                    <a:pt x="19812" y="0"/>
                  </a:lnTo>
                  <a:lnTo>
                    <a:pt x="0" y="0"/>
                  </a:lnTo>
                  <a:lnTo>
                    <a:pt x="0" y="2253373"/>
                  </a:lnTo>
                  <a:lnTo>
                    <a:pt x="4445" y="2257806"/>
                  </a:lnTo>
                  <a:lnTo>
                    <a:pt x="220306" y="2257806"/>
                  </a:lnTo>
                  <a:lnTo>
                    <a:pt x="171069" y="2286546"/>
                  </a:lnTo>
                  <a:lnTo>
                    <a:pt x="169418" y="2292616"/>
                  </a:lnTo>
                  <a:lnTo>
                    <a:pt x="175006" y="2302065"/>
                  </a:lnTo>
                  <a:lnTo>
                    <a:pt x="181102" y="2303665"/>
                  </a:lnTo>
                  <a:lnTo>
                    <a:pt x="259626" y="2257806"/>
                  </a:lnTo>
                  <a:lnTo>
                    <a:pt x="276606" y="2247900"/>
                  </a:lnTo>
                  <a:close/>
                </a:path>
                <a:path w="2867660" h="2305685">
                  <a:moveTo>
                    <a:pt x="1572006" y="2249487"/>
                  </a:moveTo>
                  <a:lnTo>
                    <a:pt x="1555026" y="2239581"/>
                  </a:lnTo>
                  <a:lnTo>
                    <a:pt x="1476502" y="2193721"/>
                  </a:lnTo>
                  <a:lnTo>
                    <a:pt x="1470406" y="2195322"/>
                  </a:lnTo>
                  <a:lnTo>
                    <a:pt x="1464818" y="2204770"/>
                  </a:lnTo>
                  <a:lnTo>
                    <a:pt x="1466469" y="2210841"/>
                  </a:lnTo>
                  <a:lnTo>
                    <a:pt x="1515706" y="2239581"/>
                  </a:lnTo>
                  <a:lnTo>
                    <a:pt x="1083754" y="2239581"/>
                  </a:lnTo>
                  <a:lnTo>
                    <a:pt x="1082167" y="2237994"/>
                  </a:lnTo>
                  <a:lnTo>
                    <a:pt x="581406" y="2237994"/>
                  </a:lnTo>
                  <a:lnTo>
                    <a:pt x="581406" y="2257806"/>
                  </a:lnTo>
                  <a:lnTo>
                    <a:pt x="1069644" y="2257806"/>
                  </a:lnTo>
                  <a:lnTo>
                    <a:pt x="1071245" y="2259393"/>
                  </a:lnTo>
                  <a:lnTo>
                    <a:pt x="1515706" y="2259393"/>
                  </a:lnTo>
                  <a:lnTo>
                    <a:pt x="1466469" y="2288133"/>
                  </a:lnTo>
                  <a:lnTo>
                    <a:pt x="1464818" y="2294204"/>
                  </a:lnTo>
                  <a:lnTo>
                    <a:pt x="1470406" y="2303653"/>
                  </a:lnTo>
                  <a:lnTo>
                    <a:pt x="1476502" y="2305253"/>
                  </a:lnTo>
                  <a:lnTo>
                    <a:pt x="1555038" y="2259393"/>
                  </a:lnTo>
                  <a:lnTo>
                    <a:pt x="1572006" y="2249487"/>
                  </a:lnTo>
                  <a:close/>
                </a:path>
                <a:path w="2867660" h="2305685">
                  <a:moveTo>
                    <a:pt x="2867406" y="2249487"/>
                  </a:moveTo>
                  <a:lnTo>
                    <a:pt x="2850426" y="2239581"/>
                  </a:lnTo>
                  <a:lnTo>
                    <a:pt x="2771902" y="2193721"/>
                  </a:lnTo>
                  <a:lnTo>
                    <a:pt x="2765806" y="2195322"/>
                  </a:lnTo>
                  <a:lnTo>
                    <a:pt x="2760218" y="2204770"/>
                  </a:lnTo>
                  <a:lnTo>
                    <a:pt x="2761869" y="2210841"/>
                  </a:lnTo>
                  <a:lnTo>
                    <a:pt x="2811107" y="2239581"/>
                  </a:lnTo>
                  <a:lnTo>
                    <a:pt x="2379154" y="2239581"/>
                  </a:lnTo>
                  <a:lnTo>
                    <a:pt x="2377567" y="2237994"/>
                  </a:lnTo>
                  <a:lnTo>
                    <a:pt x="1876806" y="2237994"/>
                  </a:lnTo>
                  <a:lnTo>
                    <a:pt x="1876806" y="2257806"/>
                  </a:lnTo>
                  <a:lnTo>
                    <a:pt x="2365044" y="2257806"/>
                  </a:lnTo>
                  <a:lnTo>
                    <a:pt x="2366645" y="2259393"/>
                  </a:lnTo>
                  <a:lnTo>
                    <a:pt x="2811107" y="2259393"/>
                  </a:lnTo>
                  <a:lnTo>
                    <a:pt x="2761869" y="2288133"/>
                  </a:lnTo>
                  <a:lnTo>
                    <a:pt x="2760218" y="2294204"/>
                  </a:lnTo>
                  <a:lnTo>
                    <a:pt x="2765806" y="2303653"/>
                  </a:lnTo>
                  <a:lnTo>
                    <a:pt x="2771902" y="2305253"/>
                  </a:lnTo>
                  <a:lnTo>
                    <a:pt x="2850438" y="2259393"/>
                  </a:lnTo>
                  <a:lnTo>
                    <a:pt x="2867406" y="2249487"/>
                  </a:lnTo>
                  <a:close/>
                </a:path>
              </a:pathLst>
            </a:custGeom>
            <a:solidFill>
              <a:srgbClr val="000000"/>
            </a:solidFill>
          </p:spPr>
          <p:txBody>
            <a:bodyPr wrap="square" lIns="0" tIns="0" rIns="0" bIns="0" rtlCol="0"/>
            <a:lstStyle/>
            <a:p>
              <a:endParaRPr/>
            </a:p>
          </p:txBody>
        </p:sp>
        <p:pic>
          <p:nvPicPr>
            <p:cNvPr id="161" name="object 159">
              <a:extLst>
                <a:ext uri="{FF2B5EF4-FFF2-40B4-BE49-F238E27FC236}">
                  <a16:creationId xmlns:a16="http://schemas.microsoft.com/office/drawing/2014/main" id="{8E37E2B8-90AE-47BD-8D60-2CDD77791CFA}"/>
                </a:ext>
              </a:extLst>
            </p:cNvPr>
            <p:cNvPicPr/>
            <p:nvPr/>
          </p:nvPicPr>
          <p:blipFill>
            <a:blip r:embed="rId4" cstate="print"/>
            <a:stretch>
              <a:fillRect/>
            </a:stretch>
          </p:blipFill>
          <p:spPr>
            <a:xfrm>
              <a:off x="7336662" y="5410961"/>
              <a:ext cx="111505" cy="228650"/>
            </a:xfrm>
            <a:prstGeom prst="rect">
              <a:avLst/>
            </a:prstGeom>
          </p:spPr>
        </p:pic>
        <p:sp>
          <p:nvSpPr>
            <p:cNvPr id="162" name="object 160">
              <a:extLst>
                <a:ext uri="{FF2B5EF4-FFF2-40B4-BE49-F238E27FC236}">
                  <a16:creationId xmlns:a16="http://schemas.microsoft.com/office/drawing/2014/main" id="{EFCDBEA0-55E0-4C7E-AABF-62C48D4D99FC}"/>
                </a:ext>
              </a:extLst>
            </p:cNvPr>
            <p:cNvSpPr/>
            <p:nvPr/>
          </p:nvSpPr>
          <p:spPr>
            <a:xfrm>
              <a:off x="3488309" y="4725161"/>
              <a:ext cx="3751579" cy="1677035"/>
            </a:xfrm>
            <a:custGeom>
              <a:avLst/>
              <a:gdLst/>
              <a:ahLst/>
              <a:cxnLst/>
              <a:rect l="l" t="t" r="r" b="b"/>
              <a:pathLst>
                <a:path w="3751579" h="1677035">
                  <a:moveTo>
                    <a:pt x="3751453" y="1030287"/>
                  </a:moveTo>
                  <a:lnTo>
                    <a:pt x="3734473" y="1020381"/>
                  </a:lnTo>
                  <a:lnTo>
                    <a:pt x="3655949" y="974521"/>
                  </a:lnTo>
                  <a:lnTo>
                    <a:pt x="3649853" y="976122"/>
                  </a:lnTo>
                  <a:lnTo>
                    <a:pt x="3644265" y="985570"/>
                  </a:lnTo>
                  <a:lnTo>
                    <a:pt x="3645916" y="991641"/>
                  </a:lnTo>
                  <a:lnTo>
                    <a:pt x="3695154" y="1020381"/>
                  </a:lnTo>
                  <a:lnTo>
                    <a:pt x="3263201" y="1020381"/>
                  </a:lnTo>
                  <a:lnTo>
                    <a:pt x="3261614" y="1018794"/>
                  </a:lnTo>
                  <a:lnTo>
                    <a:pt x="3056509" y="1018794"/>
                  </a:lnTo>
                  <a:lnTo>
                    <a:pt x="3056509" y="0"/>
                  </a:lnTo>
                  <a:lnTo>
                    <a:pt x="3036697" y="0"/>
                  </a:lnTo>
                  <a:lnTo>
                    <a:pt x="3036697" y="1018794"/>
                  </a:lnTo>
                  <a:lnTo>
                    <a:pt x="2760853" y="1018794"/>
                  </a:lnTo>
                  <a:lnTo>
                    <a:pt x="2760853" y="1038606"/>
                  </a:lnTo>
                  <a:lnTo>
                    <a:pt x="3036697" y="1038606"/>
                  </a:lnTo>
                  <a:lnTo>
                    <a:pt x="3036697" y="1275956"/>
                  </a:lnTo>
                  <a:lnTo>
                    <a:pt x="50292" y="1275956"/>
                  </a:lnTo>
                  <a:lnTo>
                    <a:pt x="45847" y="1280388"/>
                  </a:lnTo>
                  <a:lnTo>
                    <a:pt x="45847" y="1620227"/>
                  </a:lnTo>
                  <a:lnTo>
                    <a:pt x="19812" y="1575587"/>
                  </a:lnTo>
                  <a:lnTo>
                    <a:pt x="17145" y="1570863"/>
                  </a:lnTo>
                  <a:lnTo>
                    <a:pt x="11049" y="1569275"/>
                  </a:lnTo>
                  <a:lnTo>
                    <a:pt x="6350" y="1572031"/>
                  </a:lnTo>
                  <a:lnTo>
                    <a:pt x="1524" y="1574787"/>
                  </a:lnTo>
                  <a:lnTo>
                    <a:pt x="0" y="1580845"/>
                  </a:lnTo>
                  <a:lnTo>
                    <a:pt x="2794" y="1585569"/>
                  </a:lnTo>
                  <a:lnTo>
                    <a:pt x="55753" y="1676438"/>
                  </a:lnTo>
                  <a:lnTo>
                    <a:pt x="67195" y="1656791"/>
                  </a:lnTo>
                  <a:lnTo>
                    <a:pt x="108712" y="1585569"/>
                  </a:lnTo>
                  <a:lnTo>
                    <a:pt x="111506" y="1580845"/>
                  </a:lnTo>
                  <a:lnTo>
                    <a:pt x="109982" y="1574787"/>
                  </a:lnTo>
                  <a:lnTo>
                    <a:pt x="105156" y="1572031"/>
                  </a:lnTo>
                  <a:lnTo>
                    <a:pt x="100457" y="1569275"/>
                  </a:lnTo>
                  <a:lnTo>
                    <a:pt x="94361" y="1570863"/>
                  </a:lnTo>
                  <a:lnTo>
                    <a:pt x="91694" y="1575587"/>
                  </a:lnTo>
                  <a:lnTo>
                    <a:pt x="65659" y="1620227"/>
                  </a:lnTo>
                  <a:lnTo>
                    <a:pt x="65659" y="1295768"/>
                  </a:lnTo>
                  <a:lnTo>
                    <a:pt x="3052064" y="1295768"/>
                  </a:lnTo>
                  <a:lnTo>
                    <a:pt x="3056509" y="1291336"/>
                  </a:lnTo>
                  <a:lnTo>
                    <a:pt x="3056509" y="1275956"/>
                  </a:lnTo>
                  <a:lnTo>
                    <a:pt x="3056509" y="1038606"/>
                  </a:lnTo>
                  <a:lnTo>
                    <a:pt x="3249091" y="1038606"/>
                  </a:lnTo>
                  <a:lnTo>
                    <a:pt x="3250692" y="1040193"/>
                  </a:lnTo>
                  <a:lnTo>
                    <a:pt x="3695154" y="1040193"/>
                  </a:lnTo>
                  <a:lnTo>
                    <a:pt x="3645916" y="1068933"/>
                  </a:lnTo>
                  <a:lnTo>
                    <a:pt x="3644265" y="1075004"/>
                  </a:lnTo>
                  <a:lnTo>
                    <a:pt x="3649853" y="1084453"/>
                  </a:lnTo>
                  <a:lnTo>
                    <a:pt x="3655949" y="1086053"/>
                  </a:lnTo>
                  <a:lnTo>
                    <a:pt x="3734485" y="1040193"/>
                  </a:lnTo>
                  <a:lnTo>
                    <a:pt x="3751453" y="1030287"/>
                  </a:lnTo>
                  <a:close/>
                </a:path>
              </a:pathLst>
            </a:custGeom>
            <a:solidFill>
              <a:srgbClr val="000000"/>
            </a:solidFill>
          </p:spPr>
          <p:txBody>
            <a:bodyPr wrap="square" lIns="0" tIns="0" rIns="0" bIns="0" rtlCol="0"/>
            <a:lstStyle/>
            <a:p>
              <a:endParaRPr/>
            </a:p>
          </p:txBody>
        </p:sp>
        <p:sp>
          <p:nvSpPr>
            <p:cNvPr id="163" name="object 161">
              <a:extLst>
                <a:ext uri="{FF2B5EF4-FFF2-40B4-BE49-F238E27FC236}">
                  <a16:creationId xmlns:a16="http://schemas.microsoft.com/office/drawing/2014/main" id="{367FDA73-8049-4DB5-8BB2-3BFA36753273}"/>
                </a:ext>
              </a:extLst>
            </p:cNvPr>
            <p:cNvSpPr/>
            <p:nvPr/>
          </p:nvSpPr>
          <p:spPr>
            <a:xfrm>
              <a:off x="2362961" y="3201161"/>
              <a:ext cx="2286000" cy="76200"/>
            </a:xfrm>
            <a:custGeom>
              <a:avLst/>
              <a:gdLst/>
              <a:ahLst/>
              <a:cxnLst/>
              <a:rect l="l" t="t" r="r" b="b"/>
              <a:pathLst>
                <a:path w="2286000" h="76200">
                  <a:moveTo>
                    <a:pt x="0" y="76200"/>
                  </a:moveTo>
                  <a:lnTo>
                    <a:pt x="76200" y="0"/>
                  </a:lnTo>
                </a:path>
                <a:path w="2286000" h="76200">
                  <a:moveTo>
                    <a:pt x="2209800" y="76200"/>
                  </a:moveTo>
                  <a:lnTo>
                    <a:pt x="2286000" y="0"/>
                  </a:lnTo>
                </a:path>
              </a:pathLst>
            </a:custGeom>
            <a:ln w="19812">
              <a:solidFill>
                <a:srgbClr val="000000"/>
              </a:solidFill>
            </a:ln>
          </p:spPr>
          <p:txBody>
            <a:bodyPr wrap="square" lIns="0" tIns="0" rIns="0" bIns="0" rtlCol="0"/>
            <a:lstStyle/>
            <a:p>
              <a:endParaRPr/>
            </a:p>
          </p:txBody>
        </p:sp>
        <p:sp>
          <p:nvSpPr>
            <p:cNvPr id="164" name="object 162">
              <a:extLst>
                <a:ext uri="{FF2B5EF4-FFF2-40B4-BE49-F238E27FC236}">
                  <a16:creationId xmlns:a16="http://schemas.microsoft.com/office/drawing/2014/main" id="{E33883CA-B5F1-41F3-BD0C-17E17D8F6111}"/>
                </a:ext>
              </a:extLst>
            </p:cNvPr>
            <p:cNvSpPr/>
            <p:nvPr/>
          </p:nvSpPr>
          <p:spPr>
            <a:xfrm>
              <a:off x="4115561" y="3734561"/>
              <a:ext cx="152400" cy="76200"/>
            </a:xfrm>
            <a:custGeom>
              <a:avLst/>
              <a:gdLst/>
              <a:ahLst/>
              <a:cxnLst/>
              <a:rect l="l" t="t" r="r" b="b"/>
              <a:pathLst>
                <a:path w="152400" h="76200">
                  <a:moveTo>
                    <a:pt x="0" y="76200"/>
                  </a:moveTo>
                  <a:lnTo>
                    <a:pt x="152400" y="0"/>
                  </a:lnTo>
                </a:path>
              </a:pathLst>
            </a:custGeom>
            <a:ln w="19812">
              <a:solidFill>
                <a:srgbClr val="000000"/>
              </a:solidFill>
            </a:ln>
          </p:spPr>
          <p:txBody>
            <a:bodyPr wrap="square" lIns="0" tIns="0" rIns="0" bIns="0" rtlCol="0"/>
            <a:lstStyle/>
            <a:p>
              <a:endParaRPr/>
            </a:p>
          </p:txBody>
        </p:sp>
      </p:grpSp>
      <p:sp>
        <p:nvSpPr>
          <p:cNvPr id="165" name="object 163">
            <a:extLst>
              <a:ext uri="{FF2B5EF4-FFF2-40B4-BE49-F238E27FC236}">
                <a16:creationId xmlns:a16="http://schemas.microsoft.com/office/drawing/2014/main" id="{D7B0FCB4-CA68-4C4F-BE62-92756F1C9F86}"/>
              </a:ext>
            </a:extLst>
          </p:cNvPr>
          <p:cNvSpPr txBox="1"/>
          <p:nvPr/>
        </p:nvSpPr>
        <p:spPr>
          <a:xfrm>
            <a:off x="4627984" y="2549714"/>
            <a:ext cx="762635" cy="577215"/>
          </a:xfrm>
          <a:prstGeom prst="rect">
            <a:avLst/>
          </a:prstGeom>
        </p:spPr>
        <p:txBody>
          <a:bodyPr vert="horz" wrap="square" lIns="0" tIns="83820" rIns="0" bIns="0" rtlCol="0">
            <a:spAutoFit/>
          </a:bodyPr>
          <a:lstStyle/>
          <a:p>
            <a:pPr marL="12700">
              <a:lnSpc>
                <a:spcPct val="100000"/>
              </a:lnSpc>
              <a:spcBef>
                <a:spcPts val="660"/>
              </a:spcBef>
            </a:pPr>
            <a:r>
              <a:rPr sz="1600" spc="-25" dirty="0">
                <a:latin typeface="Arial"/>
                <a:cs typeface="Arial"/>
              </a:rPr>
              <a:t>Way</a:t>
            </a:r>
            <a:r>
              <a:rPr sz="1600" spc="-40" dirty="0">
                <a:latin typeface="Arial"/>
                <a:cs typeface="Arial"/>
              </a:rPr>
              <a:t> </a:t>
            </a:r>
            <a:r>
              <a:rPr sz="1600" spc="-5" dirty="0">
                <a:latin typeface="Arial"/>
                <a:cs typeface="Arial"/>
              </a:rPr>
              <a:t>1</a:t>
            </a:r>
            <a:endParaRPr sz="1600">
              <a:latin typeface="Arial"/>
              <a:cs typeface="Arial"/>
            </a:endParaRPr>
          </a:p>
          <a:p>
            <a:pPr marL="12700">
              <a:lnSpc>
                <a:spcPct val="100000"/>
              </a:lnSpc>
              <a:spcBef>
                <a:spcPts val="425"/>
              </a:spcBef>
              <a:tabLst>
                <a:tab pos="469265" algn="l"/>
              </a:tabLst>
            </a:pPr>
            <a:r>
              <a:rPr sz="1200" spc="-125" dirty="0">
                <a:latin typeface="Arial"/>
                <a:cs typeface="Arial"/>
              </a:rPr>
              <a:t>T</a:t>
            </a:r>
            <a:r>
              <a:rPr sz="1200" spc="-5" dirty="0">
                <a:latin typeface="Arial"/>
                <a:cs typeface="Arial"/>
              </a:rPr>
              <a:t>ag</a:t>
            </a:r>
            <a:r>
              <a:rPr sz="1200" dirty="0">
                <a:latin typeface="Arial"/>
                <a:cs typeface="Arial"/>
              </a:rPr>
              <a:t>	PF#</a:t>
            </a:r>
            <a:endParaRPr sz="1200">
              <a:latin typeface="Arial"/>
              <a:cs typeface="Arial"/>
            </a:endParaRPr>
          </a:p>
        </p:txBody>
      </p:sp>
      <p:sp>
        <p:nvSpPr>
          <p:cNvPr id="166" name="object 164">
            <a:extLst>
              <a:ext uri="{FF2B5EF4-FFF2-40B4-BE49-F238E27FC236}">
                <a16:creationId xmlns:a16="http://schemas.microsoft.com/office/drawing/2014/main" id="{1AE70C74-7043-4AB8-AB59-E19F02ED472A}"/>
              </a:ext>
            </a:extLst>
          </p:cNvPr>
          <p:cNvSpPr txBox="1"/>
          <p:nvPr/>
        </p:nvSpPr>
        <p:spPr>
          <a:xfrm>
            <a:off x="5923384" y="2549714"/>
            <a:ext cx="763270" cy="577215"/>
          </a:xfrm>
          <a:prstGeom prst="rect">
            <a:avLst/>
          </a:prstGeom>
        </p:spPr>
        <p:txBody>
          <a:bodyPr vert="horz" wrap="square" lIns="0" tIns="83820" rIns="0" bIns="0" rtlCol="0">
            <a:spAutoFit/>
          </a:bodyPr>
          <a:lstStyle/>
          <a:p>
            <a:pPr marL="12700">
              <a:lnSpc>
                <a:spcPct val="100000"/>
              </a:lnSpc>
              <a:spcBef>
                <a:spcPts val="660"/>
              </a:spcBef>
            </a:pPr>
            <a:r>
              <a:rPr sz="1600" spc="-25" dirty="0">
                <a:latin typeface="Arial"/>
                <a:cs typeface="Arial"/>
              </a:rPr>
              <a:t>Way</a:t>
            </a:r>
            <a:r>
              <a:rPr sz="1600" spc="-40" dirty="0">
                <a:latin typeface="Arial"/>
                <a:cs typeface="Arial"/>
              </a:rPr>
              <a:t> </a:t>
            </a:r>
            <a:r>
              <a:rPr sz="1600" spc="-5" dirty="0">
                <a:latin typeface="Arial"/>
                <a:cs typeface="Arial"/>
              </a:rPr>
              <a:t>2</a:t>
            </a:r>
            <a:endParaRPr sz="1600">
              <a:latin typeface="Arial"/>
              <a:cs typeface="Arial"/>
            </a:endParaRPr>
          </a:p>
          <a:p>
            <a:pPr marL="12700">
              <a:lnSpc>
                <a:spcPct val="100000"/>
              </a:lnSpc>
              <a:spcBef>
                <a:spcPts val="425"/>
              </a:spcBef>
              <a:tabLst>
                <a:tab pos="469900" algn="l"/>
              </a:tabLst>
            </a:pPr>
            <a:r>
              <a:rPr sz="1200" spc="-125" dirty="0">
                <a:latin typeface="Arial"/>
                <a:cs typeface="Arial"/>
              </a:rPr>
              <a:t>T</a:t>
            </a:r>
            <a:r>
              <a:rPr sz="1200" spc="-5" dirty="0">
                <a:latin typeface="Arial"/>
                <a:cs typeface="Arial"/>
              </a:rPr>
              <a:t>ag</a:t>
            </a:r>
            <a:r>
              <a:rPr sz="1200" dirty="0">
                <a:latin typeface="Arial"/>
                <a:cs typeface="Arial"/>
              </a:rPr>
              <a:t>	PF#</a:t>
            </a:r>
            <a:endParaRPr sz="1200">
              <a:latin typeface="Arial"/>
              <a:cs typeface="Arial"/>
            </a:endParaRPr>
          </a:p>
        </p:txBody>
      </p:sp>
      <p:sp>
        <p:nvSpPr>
          <p:cNvPr id="167" name="object 165">
            <a:extLst>
              <a:ext uri="{FF2B5EF4-FFF2-40B4-BE49-F238E27FC236}">
                <a16:creationId xmlns:a16="http://schemas.microsoft.com/office/drawing/2014/main" id="{1EA6F1DA-65D8-47EB-B863-DF25AA0D9885}"/>
              </a:ext>
            </a:extLst>
          </p:cNvPr>
          <p:cNvSpPr txBox="1"/>
          <p:nvPr/>
        </p:nvSpPr>
        <p:spPr>
          <a:xfrm>
            <a:off x="7219165" y="2549714"/>
            <a:ext cx="762635" cy="577215"/>
          </a:xfrm>
          <a:prstGeom prst="rect">
            <a:avLst/>
          </a:prstGeom>
        </p:spPr>
        <p:txBody>
          <a:bodyPr vert="horz" wrap="square" lIns="0" tIns="83820" rIns="0" bIns="0" rtlCol="0">
            <a:spAutoFit/>
          </a:bodyPr>
          <a:lstStyle/>
          <a:p>
            <a:pPr marL="88900">
              <a:lnSpc>
                <a:spcPct val="100000"/>
              </a:lnSpc>
              <a:spcBef>
                <a:spcPts val="660"/>
              </a:spcBef>
            </a:pPr>
            <a:r>
              <a:rPr sz="1600" spc="-25" dirty="0">
                <a:latin typeface="Arial"/>
                <a:cs typeface="Arial"/>
              </a:rPr>
              <a:t>Way</a:t>
            </a:r>
            <a:r>
              <a:rPr sz="1600" spc="-40" dirty="0">
                <a:latin typeface="Arial"/>
                <a:cs typeface="Arial"/>
              </a:rPr>
              <a:t> </a:t>
            </a:r>
            <a:r>
              <a:rPr sz="1600" spc="-5" dirty="0">
                <a:latin typeface="Arial"/>
                <a:cs typeface="Arial"/>
              </a:rPr>
              <a:t>3</a:t>
            </a:r>
            <a:endParaRPr sz="1600">
              <a:latin typeface="Arial"/>
              <a:cs typeface="Arial"/>
            </a:endParaRPr>
          </a:p>
          <a:p>
            <a:pPr marL="12700">
              <a:lnSpc>
                <a:spcPct val="100000"/>
              </a:lnSpc>
              <a:spcBef>
                <a:spcPts val="425"/>
              </a:spcBef>
              <a:tabLst>
                <a:tab pos="469265" algn="l"/>
              </a:tabLst>
            </a:pPr>
            <a:r>
              <a:rPr sz="1200" spc="-125" dirty="0">
                <a:latin typeface="Arial"/>
                <a:cs typeface="Arial"/>
              </a:rPr>
              <a:t>T</a:t>
            </a:r>
            <a:r>
              <a:rPr sz="1200" spc="-5" dirty="0">
                <a:latin typeface="Arial"/>
                <a:cs typeface="Arial"/>
              </a:rPr>
              <a:t>ag</a:t>
            </a:r>
            <a:r>
              <a:rPr sz="1200" dirty="0">
                <a:latin typeface="Arial"/>
                <a:cs typeface="Arial"/>
              </a:rPr>
              <a:t>	PF#</a:t>
            </a:r>
            <a:endParaRPr sz="1200">
              <a:latin typeface="Arial"/>
              <a:cs typeface="Arial"/>
            </a:endParaRPr>
          </a:p>
        </p:txBody>
      </p:sp>
      <p:sp>
        <p:nvSpPr>
          <p:cNvPr id="168" name="object 166">
            <a:extLst>
              <a:ext uri="{FF2B5EF4-FFF2-40B4-BE49-F238E27FC236}">
                <a16:creationId xmlns:a16="http://schemas.microsoft.com/office/drawing/2014/main" id="{8B77063F-C1DF-4C05-9E79-AA2AB02EFDE5}"/>
              </a:ext>
            </a:extLst>
          </p:cNvPr>
          <p:cNvSpPr txBox="1"/>
          <p:nvPr/>
        </p:nvSpPr>
        <p:spPr>
          <a:xfrm>
            <a:off x="4246731" y="2545266"/>
            <a:ext cx="103505" cy="182101"/>
          </a:xfrm>
          <a:prstGeom prst="rect">
            <a:avLst/>
          </a:prstGeom>
        </p:spPr>
        <p:txBody>
          <a:bodyPr vert="horz" wrap="square" lIns="0" tIns="12700" rIns="0" bIns="0" rtlCol="0">
            <a:spAutoFit/>
          </a:bodyPr>
          <a:lstStyle/>
          <a:p>
            <a:pPr marL="12700">
              <a:lnSpc>
                <a:spcPct val="100000"/>
              </a:lnSpc>
              <a:spcBef>
                <a:spcPts val="100"/>
              </a:spcBef>
            </a:pPr>
            <a:r>
              <a:rPr lang="en-US" altLang="zh-CN" sz="1100" dirty="0">
                <a:latin typeface="Arial"/>
                <a:cs typeface="Arial"/>
              </a:rPr>
              <a:t>2</a:t>
            </a:r>
            <a:endParaRPr sz="1100" dirty="0">
              <a:latin typeface="Arial"/>
              <a:cs typeface="Arial"/>
            </a:endParaRPr>
          </a:p>
        </p:txBody>
      </p:sp>
      <p:sp>
        <p:nvSpPr>
          <p:cNvPr id="169" name="object 167">
            <a:extLst>
              <a:ext uri="{FF2B5EF4-FFF2-40B4-BE49-F238E27FC236}">
                <a16:creationId xmlns:a16="http://schemas.microsoft.com/office/drawing/2014/main" id="{1F270EA4-07A1-42D2-8E60-02A1DD5625CB}"/>
              </a:ext>
            </a:extLst>
          </p:cNvPr>
          <p:cNvSpPr/>
          <p:nvPr/>
        </p:nvSpPr>
        <p:spPr>
          <a:xfrm>
            <a:off x="2973301" y="3751131"/>
            <a:ext cx="152400" cy="76200"/>
          </a:xfrm>
          <a:custGeom>
            <a:avLst/>
            <a:gdLst/>
            <a:ahLst/>
            <a:cxnLst/>
            <a:rect l="l" t="t" r="r" b="b"/>
            <a:pathLst>
              <a:path w="152400" h="76200">
                <a:moveTo>
                  <a:pt x="0" y="76200"/>
                </a:moveTo>
                <a:lnTo>
                  <a:pt x="152400" y="0"/>
                </a:lnTo>
              </a:path>
            </a:pathLst>
          </a:custGeom>
          <a:ln w="19812">
            <a:solidFill>
              <a:srgbClr val="000000"/>
            </a:solidFill>
          </a:ln>
        </p:spPr>
        <p:txBody>
          <a:bodyPr wrap="square" lIns="0" tIns="0" rIns="0" bIns="0" rtlCol="0"/>
          <a:lstStyle/>
          <a:p>
            <a:endParaRPr/>
          </a:p>
        </p:txBody>
      </p:sp>
      <p:sp>
        <p:nvSpPr>
          <p:cNvPr id="170" name="object 168">
            <a:extLst>
              <a:ext uri="{FF2B5EF4-FFF2-40B4-BE49-F238E27FC236}">
                <a16:creationId xmlns:a16="http://schemas.microsoft.com/office/drawing/2014/main" id="{262DD00A-1845-4E34-B06B-CA3F99916C4D}"/>
              </a:ext>
            </a:extLst>
          </p:cNvPr>
          <p:cNvSpPr txBox="1"/>
          <p:nvPr/>
        </p:nvSpPr>
        <p:spPr>
          <a:xfrm>
            <a:off x="2722731" y="3688647"/>
            <a:ext cx="180975" cy="182101"/>
          </a:xfrm>
          <a:prstGeom prst="rect">
            <a:avLst/>
          </a:prstGeom>
        </p:spPr>
        <p:txBody>
          <a:bodyPr vert="horz" wrap="square" lIns="0" tIns="12700" rIns="0" bIns="0" rtlCol="0">
            <a:spAutoFit/>
          </a:bodyPr>
          <a:lstStyle/>
          <a:p>
            <a:pPr marL="12700">
              <a:lnSpc>
                <a:spcPct val="100000"/>
              </a:lnSpc>
              <a:spcBef>
                <a:spcPts val="100"/>
              </a:spcBef>
            </a:pPr>
            <a:r>
              <a:rPr lang="en-US" altLang="zh-CN" sz="1100" spc="-5" dirty="0">
                <a:latin typeface="Arial"/>
                <a:cs typeface="Arial"/>
              </a:rPr>
              <a:t>7</a:t>
            </a:r>
            <a:endParaRPr sz="1100" dirty="0">
              <a:latin typeface="Arial"/>
              <a:cs typeface="Arial"/>
            </a:endParaRPr>
          </a:p>
        </p:txBody>
      </p:sp>
      <p:graphicFrame>
        <p:nvGraphicFramePr>
          <p:cNvPr id="171" name="object 169">
            <a:extLst>
              <a:ext uri="{FF2B5EF4-FFF2-40B4-BE49-F238E27FC236}">
                <a16:creationId xmlns:a16="http://schemas.microsoft.com/office/drawing/2014/main" id="{3F4332E2-3D25-416F-81E0-D9B4B36BA179}"/>
              </a:ext>
            </a:extLst>
          </p:cNvPr>
          <p:cNvGraphicFramePr>
            <a:graphicFrameLocks noGrp="1"/>
          </p:cNvGraphicFramePr>
          <p:nvPr>
            <p:extLst>
              <p:ext uri="{D42A27DB-BD31-4B8C-83A1-F6EECF244321}">
                <p14:modId xmlns:p14="http://schemas.microsoft.com/office/powerpoint/2010/main" val="984838461"/>
              </p:ext>
            </p:extLst>
          </p:nvPr>
        </p:nvGraphicFramePr>
        <p:xfrm>
          <a:off x="2410183" y="1688397"/>
          <a:ext cx="3809365" cy="391351"/>
        </p:xfrm>
        <a:graphic>
          <a:graphicData uri="http://schemas.openxmlformats.org/drawingml/2006/table">
            <a:tbl>
              <a:tblPr firstRow="1" bandRow="1">
                <a:tableStyleId>{2D5ABB26-0587-4C30-8999-92F81FD0307C}</a:tableStyleId>
              </a:tblPr>
              <a:tblGrid>
                <a:gridCol w="712470">
                  <a:extLst>
                    <a:ext uri="{9D8B030D-6E8A-4147-A177-3AD203B41FA5}">
                      <a16:colId xmlns:a16="http://schemas.microsoft.com/office/drawing/2014/main" val="20000"/>
                    </a:ext>
                  </a:extLst>
                </a:gridCol>
                <a:gridCol w="780415">
                  <a:extLst>
                    <a:ext uri="{9D8B030D-6E8A-4147-A177-3AD203B41FA5}">
                      <a16:colId xmlns:a16="http://schemas.microsoft.com/office/drawing/2014/main" val="20001"/>
                    </a:ext>
                  </a:extLst>
                </a:gridCol>
                <a:gridCol w="390525">
                  <a:extLst>
                    <a:ext uri="{9D8B030D-6E8A-4147-A177-3AD203B41FA5}">
                      <a16:colId xmlns:a16="http://schemas.microsoft.com/office/drawing/2014/main" val="20002"/>
                    </a:ext>
                  </a:extLst>
                </a:gridCol>
                <a:gridCol w="325755">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381000">
                <a:tc>
                  <a:txBody>
                    <a:bodyPr/>
                    <a:lstStyle/>
                    <a:p>
                      <a:pPr>
                        <a:lnSpc>
                          <a:spcPct val="100000"/>
                        </a:lnSpc>
                        <a:spcBef>
                          <a:spcPts val="20"/>
                        </a:spcBef>
                      </a:pPr>
                      <a:endParaRPr sz="1250" dirty="0">
                        <a:latin typeface="Times New Roman"/>
                        <a:cs typeface="Times New Roman"/>
                      </a:endParaRPr>
                    </a:p>
                    <a:p>
                      <a:pPr marL="461645">
                        <a:lnSpc>
                          <a:spcPts val="1440"/>
                        </a:lnSpc>
                        <a:spcBef>
                          <a:spcPts val="5"/>
                        </a:spcBef>
                      </a:pPr>
                      <a:endParaRPr sz="1600" dirty="0">
                        <a:latin typeface="Consolas"/>
                        <a:cs typeface="Consolas"/>
                      </a:endParaRPr>
                    </a:p>
                  </a:txBody>
                  <a:tcPr marL="0" marR="0" marT="2540" marB="0">
                    <a:lnL w="9525">
                      <a:solidFill>
                        <a:srgbClr val="000000"/>
                      </a:solidFill>
                      <a:prstDash val="solid"/>
                    </a:lnL>
                    <a:lnT w="9525">
                      <a:solidFill>
                        <a:srgbClr val="000000"/>
                      </a:solidFill>
                      <a:prstDash val="solid"/>
                    </a:lnT>
                    <a:lnB w="9525">
                      <a:solidFill>
                        <a:srgbClr val="000000"/>
                      </a:solidFill>
                      <a:prstDash val="solid"/>
                    </a:lnB>
                    <a:solidFill>
                      <a:srgbClr val="CCFF99"/>
                    </a:solidFill>
                  </a:tcPr>
                </a:tc>
                <a:tc>
                  <a:txBody>
                    <a:bodyPr/>
                    <a:lstStyle/>
                    <a:p>
                      <a:pPr marL="208915">
                        <a:lnSpc>
                          <a:spcPts val="1260"/>
                        </a:lnSpc>
                        <a:spcBef>
                          <a:spcPts val="620"/>
                        </a:spcBef>
                      </a:pPr>
                      <a:r>
                        <a:rPr sz="1400" spc="-5" dirty="0">
                          <a:latin typeface="Arial"/>
                          <a:cs typeface="Arial"/>
                        </a:rPr>
                        <a:t>VPN</a:t>
                      </a:r>
                      <a:endParaRPr sz="1400" dirty="0">
                        <a:latin typeface="Arial"/>
                        <a:cs typeface="Arial"/>
                      </a:endParaRPr>
                    </a:p>
                    <a:p>
                      <a:pPr marL="139065">
                        <a:lnSpc>
                          <a:spcPts val="1019"/>
                        </a:lnSpc>
                        <a:tabLst>
                          <a:tab pos="528955" algn="l"/>
                        </a:tabLst>
                      </a:pPr>
                      <a:r>
                        <a:rPr sz="1600" b="1" spc="-5" dirty="0">
                          <a:solidFill>
                            <a:srgbClr val="6F2F9F"/>
                          </a:solidFill>
                          <a:latin typeface="Consolas"/>
                          <a:cs typeface="Consolas"/>
                        </a:rPr>
                        <a:t>	</a:t>
                      </a:r>
                      <a:endParaRPr sz="1600" dirty="0">
                        <a:latin typeface="Consolas"/>
                        <a:cs typeface="Consolas"/>
                      </a:endParaRPr>
                    </a:p>
                  </a:txBody>
                  <a:tcPr marL="0" marR="0" marT="78740" marB="0">
                    <a:lnT w="9525">
                      <a:solidFill>
                        <a:srgbClr val="000000"/>
                      </a:solidFill>
                      <a:prstDash val="solid"/>
                    </a:lnT>
                    <a:lnB w="9525">
                      <a:solidFill>
                        <a:srgbClr val="000000"/>
                      </a:solidFill>
                      <a:prstDash val="solid"/>
                    </a:lnB>
                    <a:solidFill>
                      <a:srgbClr val="CCFF99"/>
                    </a:solidFill>
                  </a:tcPr>
                </a:tc>
                <a:tc>
                  <a:txBody>
                    <a:bodyPr/>
                    <a:lstStyle/>
                    <a:p>
                      <a:pPr>
                        <a:lnSpc>
                          <a:spcPct val="100000"/>
                        </a:lnSpc>
                        <a:spcBef>
                          <a:spcPts val="20"/>
                        </a:spcBef>
                      </a:pPr>
                      <a:endParaRPr sz="1250" dirty="0">
                        <a:latin typeface="Times New Roman"/>
                        <a:cs typeface="Times New Roman"/>
                      </a:endParaRPr>
                    </a:p>
                  </a:txBody>
                  <a:tcPr marL="0" marR="0" marT="2540" marB="0">
                    <a:lnT w="9525">
                      <a:solidFill>
                        <a:srgbClr val="000000"/>
                      </a:solidFill>
                      <a:prstDash val="solid"/>
                    </a:lnT>
                    <a:lnB w="9525">
                      <a:solidFill>
                        <a:srgbClr val="000000"/>
                      </a:solidFill>
                      <a:prstDash val="solid"/>
                    </a:lnB>
                    <a:solidFill>
                      <a:srgbClr val="CCFF99"/>
                    </a:solidFill>
                  </a:tcPr>
                </a:tc>
                <a:tc>
                  <a:txBody>
                    <a:bodyPr/>
                    <a:lstStyle/>
                    <a:p>
                      <a:pPr marL="139065">
                        <a:lnSpc>
                          <a:spcPts val="1440"/>
                        </a:lnSpc>
                        <a:spcBef>
                          <a:spcPts val="5"/>
                        </a:spcBef>
                      </a:pPr>
                      <a:endParaRPr sz="1600" dirty="0">
                        <a:latin typeface="Consolas"/>
                        <a:cs typeface="Consolas"/>
                      </a:endParaRPr>
                    </a:p>
                  </a:txBody>
                  <a:tcPr marL="0" marR="0" marT="2540" marB="0">
                    <a:lnR w="9525">
                      <a:solidFill>
                        <a:srgbClr val="000000"/>
                      </a:solidFill>
                      <a:prstDash val="solid"/>
                    </a:lnR>
                    <a:lnT w="9525">
                      <a:solidFill>
                        <a:srgbClr val="000000"/>
                      </a:solidFill>
                      <a:prstDash val="solid"/>
                    </a:lnT>
                    <a:lnB w="9525">
                      <a:solidFill>
                        <a:srgbClr val="000000"/>
                      </a:solidFill>
                      <a:prstDash val="solid"/>
                    </a:lnB>
                    <a:solidFill>
                      <a:srgbClr val="CCFF99"/>
                    </a:solidFill>
                  </a:tcPr>
                </a:tc>
                <a:tc>
                  <a:txBody>
                    <a:bodyPr/>
                    <a:lstStyle/>
                    <a:p>
                      <a:pPr marL="92075">
                        <a:lnSpc>
                          <a:spcPts val="1260"/>
                        </a:lnSpc>
                        <a:spcBef>
                          <a:spcPts val="620"/>
                        </a:spcBef>
                      </a:pPr>
                      <a:r>
                        <a:rPr sz="1400" spc="-5" dirty="0">
                          <a:latin typeface="Arial"/>
                          <a:cs typeface="Arial"/>
                        </a:rPr>
                        <a:t>Offset</a:t>
                      </a:r>
                      <a:r>
                        <a:rPr sz="1400" spc="-60" dirty="0">
                          <a:latin typeface="Arial"/>
                          <a:cs typeface="Arial"/>
                        </a:rPr>
                        <a:t> </a:t>
                      </a:r>
                      <a:r>
                        <a:rPr sz="1400" spc="-5" dirty="0">
                          <a:latin typeface="Arial"/>
                          <a:cs typeface="Arial"/>
                        </a:rPr>
                        <a:t>w/in</a:t>
                      </a:r>
                      <a:r>
                        <a:rPr sz="1400" spc="-30" dirty="0">
                          <a:latin typeface="Arial"/>
                          <a:cs typeface="Arial"/>
                        </a:rPr>
                        <a:t> </a:t>
                      </a:r>
                      <a:r>
                        <a:rPr sz="1400" dirty="0">
                          <a:latin typeface="Arial"/>
                          <a:cs typeface="Arial"/>
                        </a:rPr>
                        <a:t>page</a:t>
                      </a:r>
                    </a:p>
                    <a:p>
                      <a:pPr marL="203200">
                        <a:lnSpc>
                          <a:spcPts val="1019"/>
                        </a:lnSpc>
                        <a:tabLst>
                          <a:tab pos="594360" algn="l"/>
                          <a:tab pos="984250" algn="l"/>
                        </a:tabLst>
                      </a:pPr>
                      <a:r>
                        <a:rPr sz="1600" b="1" spc="-5" dirty="0">
                          <a:solidFill>
                            <a:srgbClr val="6F2F9F"/>
                          </a:solidFill>
                          <a:latin typeface="Consolas"/>
                          <a:cs typeface="Consolas"/>
                        </a:rPr>
                        <a:t>	</a:t>
                      </a:r>
                      <a:endParaRPr sz="1600" dirty="0">
                        <a:latin typeface="Consolas"/>
                        <a:cs typeface="Consolas"/>
                      </a:endParaRPr>
                    </a:p>
                  </a:txBody>
                  <a:tcPr marL="0" marR="0" marT="7874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DDDDD"/>
                    </a:solidFill>
                  </a:tcPr>
                </a:tc>
                <a:extLst>
                  <a:ext uri="{0D108BD9-81ED-4DB2-BD59-A6C34878D82A}">
                    <a16:rowId xmlns:a16="http://schemas.microsoft.com/office/drawing/2014/main" val="10000"/>
                  </a:ext>
                </a:extLst>
              </a:tr>
            </a:tbl>
          </a:graphicData>
        </a:graphic>
      </p:graphicFrame>
      <p:sp>
        <p:nvSpPr>
          <p:cNvPr id="172" name="object 171">
            <a:extLst>
              <a:ext uri="{FF2B5EF4-FFF2-40B4-BE49-F238E27FC236}">
                <a16:creationId xmlns:a16="http://schemas.microsoft.com/office/drawing/2014/main" id="{2E15DA08-B62E-447B-B8E7-CE337F2F63CA}"/>
              </a:ext>
            </a:extLst>
          </p:cNvPr>
          <p:cNvSpPr txBox="1"/>
          <p:nvPr/>
        </p:nvSpPr>
        <p:spPr>
          <a:xfrm>
            <a:off x="2809472" y="4407556"/>
            <a:ext cx="2871470" cy="848360"/>
          </a:xfrm>
          <a:prstGeom prst="rect">
            <a:avLst/>
          </a:prstGeom>
        </p:spPr>
        <p:txBody>
          <a:bodyPr vert="horz" wrap="square" lIns="0" tIns="109220" rIns="0" bIns="0" rtlCol="0">
            <a:spAutoFit/>
          </a:bodyPr>
          <a:lstStyle/>
          <a:p>
            <a:pPr marR="33020" algn="ctr">
              <a:lnSpc>
                <a:spcPct val="100000"/>
              </a:lnSpc>
              <a:spcBef>
                <a:spcPts val="860"/>
              </a:spcBef>
              <a:tabLst>
                <a:tab pos="1295400" algn="l"/>
              </a:tabLst>
            </a:pPr>
            <a:r>
              <a:rPr sz="1400" dirty="0">
                <a:latin typeface="Arial"/>
                <a:cs typeface="Arial"/>
              </a:rPr>
              <a:t>=	=</a:t>
            </a:r>
          </a:p>
          <a:p>
            <a:pPr algn="ctr">
              <a:lnSpc>
                <a:spcPts val="1889"/>
              </a:lnSpc>
              <a:spcBef>
                <a:spcPts val="860"/>
              </a:spcBef>
              <a:tabLst>
                <a:tab pos="389890" algn="l"/>
                <a:tab pos="779780" algn="l"/>
                <a:tab pos="1171575" algn="l"/>
                <a:tab pos="1562100" algn="l"/>
                <a:tab pos="1951989" algn="l"/>
                <a:tab pos="2343785" algn="l"/>
                <a:tab pos="2734310" algn="l"/>
              </a:tabLst>
            </a:pPr>
            <a:r>
              <a:rPr sz="1600" b="1" spc="-5" dirty="0">
                <a:solidFill>
                  <a:srgbClr val="006FC0"/>
                </a:solidFill>
                <a:latin typeface="Consolas"/>
                <a:cs typeface="Consolas"/>
              </a:rPr>
              <a:t>			</a:t>
            </a:r>
            <a:endParaRPr sz="1600" dirty="0">
              <a:latin typeface="Consolas"/>
              <a:cs typeface="Consolas"/>
            </a:endParaRPr>
          </a:p>
          <a:p>
            <a:pPr marL="1584960">
              <a:lnSpc>
                <a:spcPts val="1290"/>
              </a:lnSpc>
              <a:tabLst>
                <a:tab pos="1965960" algn="l"/>
              </a:tabLst>
            </a:pPr>
            <a:r>
              <a:rPr lang="en-US" altLang="zh-CN" sz="1100" spc="-5" dirty="0">
                <a:latin typeface="Arial"/>
                <a:cs typeface="Arial"/>
              </a:rPr>
              <a:t>7</a:t>
            </a:r>
            <a:r>
              <a:rPr sz="1100" spc="-5" dirty="0">
                <a:latin typeface="Arial"/>
                <a:cs typeface="Arial"/>
              </a:rPr>
              <a:t>	</a:t>
            </a:r>
            <a:r>
              <a:rPr lang="en-US" altLang="zh-CN" sz="1100" spc="-5" dirty="0">
                <a:latin typeface="Arial"/>
                <a:cs typeface="Arial"/>
              </a:rPr>
              <a:t>6</a:t>
            </a:r>
            <a:endParaRPr sz="1100" dirty="0">
              <a:latin typeface="Arial"/>
              <a:cs typeface="Arial"/>
            </a:endParaRPr>
          </a:p>
        </p:txBody>
      </p:sp>
      <p:sp>
        <p:nvSpPr>
          <p:cNvPr id="173" name="object 173">
            <a:extLst>
              <a:ext uri="{FF2B5EF4-FFF2-40B4-BE49-F238E27FC236}">
                <a16:creationId xmlns:a16="http://schemas.microsoft.com/office/drawing/2014/main" id="{6BBE3FEB-E46F-4600-8789-630CD14BE8F1}"/>
              </a:ext>
            </a:extLst>
          </p:cNvPr>
          <p:cNvSpPr txBox="1"/>
          <p:nvPr/>
        </p:nvSpPr>
        <p:spPr>
          <a:xfrm>
            <a:off x="2426694" y="2373435"/>
            <a:ext cx="1698625" cy="740587"/>
          </a:xfrm>
          <a:prstGeom prst="rect">
            <a:avLst/>
          </a:prstGeom>
        </p:spPr>
        <p:txBody>
          <a:bodyPr vert="horz" wrap="square" lIns="0" tIns="12065" rIns="0" bIns="0" rtlCol="0">
            <a:spAutoFit/>
          </a:bodyPr>
          <a:lstStyle/>
          <a:p>
            <a:pPr marL="918210">
              <a:lnSpc>
                <a:spcPct val="100000"/>
              </a:lnSpc>
              <a:spcBef>
                <a:spcPts val="35"/>
              </a:spcBef>
            </a:pPr>
            <a:endParaRPr lang="en-US" altLang="zh-CN" sz="1600" spc="-25" dirty="0">
              <a:latin typeface="Arial"/>
              <a:cs typeface="Arial"/>
            </a:endParaRPr>
          </a:p>
          <a:p>
            <a:pPr marL="918210">
              <a:lnSpc>
                <a:spcPct val="100000"/>
              </a:lnSpc>
              <a:spcBef>
                <a:spcPts val="35"/>
              </a:spcBef>
            </a:pPr>
            <a:r>
              <a:rPr sz="1600" spc="-25" dirty="0">
                <a:latin typeface="Arial"/>
                <a:cs typeface="Arial"/>
              </a:rPr>
              <a:t>Way</a:t>
            </a:r>
            <a:r>
              <a:rPr sz="1600" spc="-40" dirty="0">
                <a:latin typeface="Arial"/>
                <a:cs typeface="Arial"/>
              </a:rPr>
              <a:t> </a:t>
            </a:r>
            <a:r>
              <a:rPr sz="1600" spc="-5" dirty="0">
                <a:latin typeface="Arial"/>
                <a:cs typeface="Arial"/>
              </a:rPr>
              <a:t>0</a:t>
            </a:r>
            <a:endParaRPr sz="1600" dirty="0">
              <a:latin typeface="Arial"/>
              <a:cs typeface="Arial"/>
            </a:endParaRPr>
          </a:p>
          <a:p>
            <a:pPr marL="918210">
              <a:lnSpc>
                <a:spcPct val="100000"/>
              </a:lnSpc>
              <a:spcBef>
                <a:spcPts val="420"/>
              </a:spcBef>
              <a:tabLst>
                <a:tab pos="1375410" algn="l"/>
              </a:tabLst>
            </a:pPr>
            <a:r>
              <a:rPr sz="1200" spc="-45" dirty="0">
                <a:latin typeface="Arial"/>
                <a:cs typeface="Arial"/>
              </a:rPr>
              <a:t>Tag	</a:t>
            </a:r>
            <a:r>
              <a:rPr sz="1200" dirty="0">
                <a:latin typeface="Arial"/>
                <a:cs typeface="Arial"/>
              </a:rPr>
              <a:t>PF#</a:t>
            </a:r>
          </a:p>
        </p:txBody>
      </p:sp>
      <p:sp>
        <p:nvSpPr>
          <p:cNvPr id="174" name="object 7">
            <a:extLst>
              <a:ext uri="{FF2B5EF4-FFF2-40B4-BE49-F238E27FC236}">
                <a16:creationId xmlns:a16="http://schemas.microsoft.com/office/drawing/2014/main" id="{D921CE72-CD8F-47C4-9D2E-3DAC8EB83D40}"/>
              </a:ext>
            </a:extLst>
          </p:cNvPr>
          <p:cNvSpPr txBox="1"/>
          <p:nvPr/>
        </p:nvSpPr>
        <p:spPr>
          <a:xfrm>
            <a:off x="4619079" y="5659891"/>
            <a:ext cx="1524000" cy="295594"/>
          </a:xfrm>
          <a:prstGeom prst="rect">
            <a:avLst/>
          </a:prstGeom>
          <a:solidFill>
            <a:srgbClr val="DDDDDD"/>
          </a:solidFill>
          <a:ln w="9144">
            <a:solidFill>
              <a:srgbClr val="000000"/>
            </a:solidFill>
          </a:ln>
        </p:spPr>
        <p:txBody>
          <a:bodyPr vert="horz" wrap="square" lIns="0" tIns="79375" rIns="0" bIns="0" rtlCol="0">
            <a:spAutoFit/>
          </a:bodyPr>
          <a:lstStyle/>
          <a:p>
            <a:pPr marL="92075">
              <a:lnSpc>
                <a:spcPct val="100000"/>
              </a:lnSpc>
              <a:spcBef>
                <a:spcPts val="625"/>
              </a:spcBef>
            </a:pPr>
            <a:r>
              <a:rPr lang="en-US" altLang="zh-CN" sz="1400" spc="-5" dirty="0">
                <a:latin typeface="Arial"/>
                <a:cs typeface="Arial"/>
              </a:rPr>
              <a:t>                   </a:t>
            </a:r>
            <a:r>
              <a:rPr sz="1400" spc="-5" dirty="0">
                <a:latin typeface="Arial"/>
                <a:cs typeface="Arial"/>
              </a:rPr>
              <a:t>Offset</a:t>
            </a:r>
            <a:r>
              <a:rPr sz="1400" spc="-60" dirty="0">
                <a:latin typeface="Arial"/>
                <a:cs typeface="Arial"/>
              </a:rPr>
              <a:t> </a:t>
            </a:r>
            <a:endParaRPr lang="en-US" altLang="zh-CN" sz="1400" spc="-60" dirty="0">
              <a:latin typeface="Arial"/>
              <a:cs typeface="Arial"/>
            </a:endParaRPr>
          </a:p>
        </p:txBody>
      </p:sp>
      <p:sp>
        <p:nvSpPr>
          <p:cNvPr id="175" name="object 9">
            <a:extLst>
              <a:ext uri="{FF2B5EF4-FFF2-40B4-BE49-F238E27FC236}">
                <a16:creationId xmlns:a16="http://schemas.microsoft.com/office/drawing/2014/main" id="{32BB7327-B047-4133-8D49-6F7240FD0E99}"/>
              </a:ext>
            </a:extLst>
          </p:cNvPr>
          <p:cNvSpPr txBox="1"/>
          <p:nvPr/>
        </p:nvSpPr>
        <p:spPr>
          <a:xfrm>
            <a:off x="2409278" y="5659891"/>
            <a:ext cx="3206639" cy="295594"/>
          </a:xfrm>
          <a:prstGeom prst="rect">
            <a:avLst/>
          </a:prstGeom>
          <a:solidFill>
            <a:srgbClr val="CCEBFF"/>
          </a:solidFill>
          <a:ln w="9144">
            <a:solidFill>
              <a:srgbClr val="000000"/>
            </a:solidFill>
          </a:ln>
        </p:spPr>
        <p:txBody>
          <a:bodyPr vert="horz" wrap="square" lIns="0" tIns="79375" rIns="0" bIns="0" rtlCol="0">
            <a:spAutoFit/>
          </a:bodyPr>
          <a:lstStyle/>
          <a:p>
            <a:pPr marL="91440">
              <a:lnSpc>
                <a:spcPct val="100000"/>
              </a:lnSpc>
              <a:spcBef>
                <a:spcPts val="625"/>
              </a:spcBef>
            </a:pPr>
            <a:r>
              <a:rPr lang="en-US" sz="1400" spc="-5" dirty="0">
                <a:latin typeface="Arial"/>
                <a:cs typeface="Arial"/>
              </a:rPr>
              <a:t>TAG</a:t>
            </a:r>
            <a:endParaRPr sz="1400" dirty="0">
              <a:latin typeface="Arial"/>
              <a:cs typeface="Arial"/>
            </a:endParaRPr>
          </a:p>
        </p:txBody>
      </p:sp>
      <p:sp>
        <p:nvSpPr>
          <p:cNvPr id="176" name="object 9">
            <a:extLst>
              <a:ext uri="{FF2B5EF4-FFF2-40B4-BE49-F238E27FC236}">
                <a16:creationId xmlns:a16="http://schemas.microsoft.com/office/drawing/2014/main" id="{E9820D18-6650-4390-959E-7D8FB39337F9}"/>
              </a:ext>
            </a:extLst>
          </p:cNvPr>
          <p:cNvSpPr txBox="1"/>
          <p:nvPr/>
        </p:nvSpPr>
        <p:spPr>
          <a:xfrm>
            <a:off x="4868602" y="5659201"/>
            <a:ext cx="774191" cy="295594"/>
          </a:xfrm>
          <a:prstGeom prst="rect">
            <a:avLst/>
          </a:prstGeom>
          <a:solidFill>
            <a:schemeClr val="accent3"/>
          </a:solidFill>
          <a:ln w="9144">
            <a:solidFill>
              <a:srgbClr val="000000"/>
            </a:solidFill>
          </a:ln>
        </p:spPr>
        <p:txBody>
          <a:bodyPr vert="horz" wrap="square" lIns="0" tIns="79375" rIns="0" bIns="0" rtlCol="0">
            <a:spAutoFit/>
          </a:bodyPr>
          <a:lstStyle/>
          <a:p>
            <a:pPr marL="91440">
              <a:lnSpc>
                <a:spcPct val="100000"/>
              </a:lnSpc>
              <a:spcBef>
                <a:spcPts val="625"/>
              </a:spcBef>
            </a:pPr>
            <a:r>
              <a:rPr lang="en-US" sz="1400" dirty="0">
                <a:latin typeface="Arial"/>
                <a:cs typeface="Arial"/>
              </a:rPr>
              <a:t>Set</a:t>
            </a:r>
            <a:endParaRPr sz="1400" dirty="0">
              <a:latin typeface="Arial"/>
              <a:cs typeface="Arial"/>
            </a:endParaRPr>
          </a:p>
        </p:txBody>
      </p:sp>
      <p:sp>
        <p:nvSpPr>
          <p:cNvPr id="178" name="object 14">
            <a:extLst>
              <a:ext uri="{FF2B5EF4-FFF2-40B4-BE49-F238E27FC236}">
                <a16:creationId xmlns:a16="http://schemas.microsoft.com/office/drawing/2014/main" id="{47224B58-BEB6-4BBB-835B-2A9ABB07F10F}"/>
              </a:ext>
            </a:extLst>
          </p:cNvPr>
          <p:cNvSpPr txBox="1"/>
          <p:nvPr/>
        </p:nvSpPr>
        <p:spPr>
          <a:xfrm>
            <a:off x="4713138" y="5960910"/>
            <a:ext cx="561975" cy="182101"/>
          </a:xfrm>
          <a:prstGeom prst="rect">
            <a:avLst/>
          </a:prstGeom>
        </p:spPr>
        <p:txBody>
          <a:bodyPr vert="horz" wrap="square" lIns="0" tIns="12700" rIns="0" bIns="0" rtlCol="0">
            <a:spAutoFit/>
          </a:bodyPr>
          <a:lstStyle/>
          <a:p>
            <a:pPr marL="12700">
              <a:lnSpc>
                <a:spcPct val="100000"/>
              </a:lnSpc>
              <a:spcBef>
                <a:spcPts val="100"/>
              </a:spcBef>
              <a:tabLst>
                <a:tab pos="393065" algn="l"/>
              </a:tabLst>
            </a:pPr>
            <a:r>
              <a:rPr lang="en-US" altLang="zh-CN" sz="1100" dirty="0">
                <a:latin typeface="Arial"/>
                <a:cs typeface="Arial"/>
              </a:rPr>
              <a:t>6    </a:t>
            </a:r>
            <a:r>
              <a:rPr lang="en-US" altLang="zh-CN" sz="1100" spc="-5" dirty="0">
                <a:latin typeface="Arial"/>
                <a:cs typeface="Arial"/>
              </a:rPr>
              <a:t>5</a:t>
            </a:r>
            <a:endParaRPr sz="1100" dirty="0">
              <a:latin typeface="Arial"/>
              <a:cs typeface="Arial"/>
            </a:endParaRPr>
          </a:p>
        </p:txBody>
      </p:sp>
      <p:sp>
        <p:nvSpPr>
          <p:cNvPr id="179" name="object 14">
            <a:extLst>
              <a:ext uri="{FF2B5EF4-FFF2-40B4-BE49-F238E27FC236}">
                <a16:creationId xmlns:a16="http://schemas.microsoft.com/office/drawing/2014/main" id="{E1E5BF77-2A5E-498C-9B49-244443CB2EBA}"/>
              </a:ext>
            </a:extLst>
          </p:cNvPr>
          <p:cNvSpPr txBox="1"/>
          <p:nvPr/>
        </p:nvSpPr>
        <p:spPr>
          <a:xfrm>
            <a:off x="5436705" y="5960910"/>
            <a:ext cx="723103" cy="182101"/>
          </a:xfrm>
          <a:prstGeom prst="rect">
            <a:avLst/>
          </a:prstGeom>
        </p:spPr>
        <p:txBody>
          <a:bodyPr vert="horz" wrap="square" lIns="0" tIns="12700" rIns="0" bIns="0" rtlCol="0">
            <a:spAutoFit/>
          </a:bodyPr>
          <a:lstStyle/>
          <a:p>
            <a:pPr marL="12700">
              <a:lnSpc>
                <a:spcPct val="100000"/>
              </a:lnSpc>
              <a:spcBef>
                <a:spcPts val="100"/>
              </a:spcBef>
              <a:tabLst>
                <a:tab pos="393065" algn="l"/>
              </a:tabLst>
            </a:pPr>
            <a:r>
              <a:rPr lang="en-US" altLang="zh-CN" sz="1100" dirty="0">
                <a:latin typeface="Arial"/>
                <a:cs typeface="Arial"/>
              </a:rPr>
              <a:t> 2  1        0</a:t>
            </a:r>
            <a:endParaRPr sz="1100" dirty="0">
              <a:latin typeface="Arial"/>
              <a:cs typeface="Arial"/>
            </a:endParaRPr>
          </a:p>
        </p:txBody>
      </p:sp>
      <p:sp>
        <p:nvSpPr>
          <p:cNvPr id="180" name="object 10">
            <a:extLst>
              <a:ext uri="{FF2B5EF4-FFF2-40B4-BE49-F238E27FC236}">
                <a16:creationId xmlns:a16="http://schemas.microsoft.com/office/drawing/2014/main" id="{693F5AD3-D66B-489C-911E-1BA6522A2D56}"/>
              </a:ext>
            </a:extLst>
          </p:cNvPr>
          <p:cNvSpPr txBox="1"/>
          <p:nvPr/>
        </p:nvSpPr>
        <p:spPr>
          <a:xfrm>
            <a:off x="2409278" y="5981605"/>
            <a:ext cx="180975" cy="182101"/>
          </a:xfrm>
          <a:prstGeom prst="rect">
            <a:avLst/>
          </a:prstGeom>
        </p:spPr>
        <p:txBody>
          <a:bodyPr vert="horz" wrap="square" lIns="0" tIns="12700" rIns="0" bIns="0" rtlCol="0">
            <a:spAutoFit/>
          </a:bodyPr>
          <a:lstStyle/>
          <a:p>
            <a:pPr marL="12700">
              <a:lnSpc>
                <a:spcPct val="100000"/>
              </a:lnSpc>
              <a:spcBef>
                <a:spcPts val="100"/>
              </a:spcBef>
            </a:pPr>
            <a:r>
              <a:rPr lang="en-US" altLang="zh-CN" sz="1100" spc="-5" dirty="0">
                <a:latin typeface="Arial"/>
                <a:cs typeface="Arial"/>
              </a:rPr>
              <a:t>11</a:t>
            </a:r>
            <a:endParaRPr sz="1100" dirty="0">
              <a:latin typeface="Arial"/>
              <a:cs typeface="Arial"/>
            </a:endParaRPr>
          </a:p>
        </p:txBody>
      </p:sp>
    </p:spTree>
    <p:extLst>
      <p:ext uri="{BB962C8B-B14F-4D97-AF65-F5344CB8AC3E}">
        <p14:creationId xmlns:p14="http://schemas.microsoft.com/office/powerpoint/2010/main" val="12247721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矩形 178">
            <a:extLst>
              <a:ext uri="{FF2B5EF4-FFF2-40B4-BE49-F238E27FC236}">
                <a16:creationId xmlns:a16="http://schemas.microsoft.com/office/drawing/2014/main" id="{B2ABD019-E096-4E75-A4E5-48A5C0743A39}"/>
              </a:ext>
            </a:extLst>
          </p:cNvPr>
          <p:cNvSpPr/>
          <p:nvPr/>
        </p:nvSpPr>
        <p:spPr>
          <a:xfrm>
            <a:off x="107504" y="215352"/>
            <a:ext cx="478688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虚拟地址</a:t>
            </a:r>
            <a:r>
              <a:rPr lang="en-US" altLang="zh-CN" dirty="0">
                <a:latin typeface="微软雅黑" panose="020B0503020204020204" pitchFamily="34" charset="-122"/>
                <a:ea typeface="微软雅黑" panose="020B0503020204020204" pitchFamily="34" charset="-122"/>
              </a:rPr>
              <a:t>067AH</a:t>
            </a:r>
            <a:r>
              <a:rPr lang="zh-CN" altLang="en-US" dirty="0">
                <a:latin typeface="微软雅黑" panose="020B0503020204020204" pitchFamily="34" charset="-122"/>
                <a:ea typeface="微软雅黑" panose="020B0503020204020204" pitchFamily="34" charset="-122"/>
              </a:rPr>
              <a:t>查找数据过程，先查</a:t>
            </a:r>
            <a:r>
              <a:rPr lang="en-US" altLang="zh-CN" dirty="0">
                <a:latin typeface="微软雅黑" panose="020B0503020204020204" pitchFamily="34" charset="-122"/>
                <a:ea typeface="微软雅黑" panose="020B0503020204020204" pitchFamily="34" charset="-122"/>
              </a:rPr>
              <a:t>TLB</a:t>
            </a:r>
            <a:r>
              <a:rPr lang="zh-CN" altLang="en-US" dirty="0">
                <a:latin typeface="微软雅黑" panose="020B0503020204020204" pitchFamily="34" charset="-122"/>
                <a:ea typeface="微软雅黑" panose="020B0503020204020204" pitchFamily="34" charset="-122"/>
              </a:rPr>
              <a:t>快表</a:t>
            </a:r>
            <a:endParaRPr lang="en-US" altLang="zh-CN" dirty="0">
              <a:latin typeface="微软雅黑" panose="020B0503020204020204" pitchFamily="34" charset="-122"/>
              <a:ea typeface="微软雅黑" panose="020B0503020204020204" pitchFamily="34" charset="-122"/>
            </a:endParaRPr>
          </a:p>
        </p:txBody>
      </p:sp>
      <p:graphicFrame>
        <p:nvGraphicFramePr>
          <p:cNvPr id="180" name="Group 3">
            <a:extLst>
              <a:ext uri="{FF2B5EF4-FFF2-40B4-BE49-F238E27FC236}">
                <a16:creationId xmlns:a16="http://schemas.microsoft.com/office/drawing/2014/main" id="{876E03F3-C99D-45EF-B4E8-8BAD916BADC7}"/>
              </a:ext>
            </a:extLst>
          </p:cNvPr>
          <p:cNvGraphicFramePr>
            <a:graphicFrameLocks/>
          </p:cNvGraphicFramePr>
          <p:nvPr>
            <p:extLst>
              <p:ext uri="{D42A27DB-BD31-4B8C-83A1-F6EECF244321}">
                <p14:modId xmlns:p14="http://schemas.microsoft.com/office/powerpoint/2010/main" val="369549722"/>
              </p:ext>
            </p:extLst>
          </p:nvPr>
        </p:nvGraphicFramePr>
        <p:xfrm>
          <a:off x="959484" y="1023841"/>
          <a:ext cx="6164263" cy="2387918"/>
        </p:xfrm>
        <a:graphic>
          <a:graphicData uri="http://schemas.openxmlformats.org/drawingml/2006/table">
            <a:tbl>
              <a:tblPr/>
              <a:tblGrid>
                <a:gridCol w="474663">
                  <a:extLst>
                    <a:ext uri="{9D8B030D-6E8A-4147-A177-3AD203B41FA5}">
                      <a16:colId xmlns:a16="http://schemas.microsoft.com/office/drawing/2014/main" val="20000"/>
                    </a:ext>
                  </a:extLst>
                </a:gridCol>
                <a:gridCol w="474662">
                  <a:extLst>
                    <a:ext uri="{9D8B030D-6E8A-4147-A177-3AD203B41FA5}">
                      <a16:colId xmlns:a16="http://schemas.microsoft.com/office/drawing/2014/main" val="20001"/>
                    </a:ext>
                  </a:extLst>
                </a:gridCol>
                <a:gridCol w="473075">
                  <a:extLst>
                    <a:ext uri="{9D8B030D-6E8A-4147-A177-3AD203B41FA5}">
                      <a16:colId xmlns:a16="http://schemas.microsoft.com/office/drawing/2014/main" val="20002"/>
                    </a:ext>
                  </a:extLst>
                </a:gridCol>
                <a:gridCol w="474663">
                  <a:extLst>
                    <a:ext uri="{9D8B030D-6E8A-4147-A177-3AD203B41FA5}">
                      <a16:colId xmlns:a16="http://schemas.microsoft.com/office/drawing/2014/main" val="20003"/>
                    </a:ext>
                  </a:extLst>
                </a:gridCol>
                <a:gridCol w="473075">
                  <a:extLst>
                    <a:ext uri="{9D8B030D-6E8A-4147-A177-3AD203B41FA5}">
                      <a16:colId xmlns:a16="http://schemas.microsoft.com/office/drawing/2014/main" val="20004"/>
                    </a:ext>
                  </a:extLst>
                </a:gridCol>
                <a:gridCol w="474662">
                  <a:extLst>
                    <a:ext uri="{9D8B030D-6E8A-4147-A177-3AD203B41FA5}">
                      <a16:colId xmlns:a16="http://schemas.microsoft.com/office/drawing/2014/main" val="20005"/>
                    </a:ext>
                  </a:extLst>
                </a:gridCol>
                <a:gridCol w="476250">
                  <a:extLst>
                    <a:ext uri="{9D8B030D-6E8A-4147-A177-3AD203B41FA5}">
                      <a16:colId xmlns:a16="http://schemas.microsoft.com/office/drawing/2014/main" val="20006"/>
                    </a:ext>
                  </a:extLst>
                </a:gridCol>
                <a:gridCol w="473075">
                  <a:extLst>
                    <a:ext uri="{9D8B030D-6E8A-4147-A177-3AD203B41FA5}">
                      <a16:colId xmlns:a16="http://schemas.microsoft.com/office/drawing/2014/main" val="20007"/>
                    </a:ext>
                  </a:extLst>
                </a:gridCol>
                <a:gridCol w="474663">
                  <a:extLst>
                    <a:ext uri="{9D8B030D-6E8A-4147-A177-3AD203B41FA5}">
                      <a16:colId xmlns:a16="http://schemas.microsoft.com/office/drawing/2014/main" val="20008"/>
                    </a:ext>
                  </a:extLst>
                </a:gridCol>
                <a:gridCol w="473075">
                  <a:extLst>
                    <a:ext uri="{9D8B030D-6E8A-4147-A177-3AD203B41FA5}">
                      <a16:colId xmlns:a16="http://schemas.microsoft.com/office/drawing/2014/main" val="20009"/>
                    </a:ext>
                  </a:extLst>
                </a:gridCol>
                <a:gridCol w="474662">
                  <a:extLst>
                    <a:ext uri="{9D8B030D-6E8A-4147-A177-3AD203B41FA5}">
                      <a16:colId xmlns:a16="http://schemas.microsoft.com/office/drawing/2014/main" val="20010"/>
                    </a:ext>
                  </a:extLst>
                </a:gridCol>
                <a:gridCol w="473075">
                  <a:extLst>
                    <a:ext uri="{9D8B030D-6E8A-4147-A177-3AD203B41FA5}">
                      <a16:colId xmlns:a16="http://schemas.microsoft.com/office/drawing/2014/main" val="20011"/>
                    </a:ext>
                  </a:extLst>
                </a:gridCol>
                <a:gridCol w="474663">
                  <a:extLst>
                    <a:ext uri="{9D8B030D-6E8A-4147-A177-3AD203B41FA5}">
                      <a16:colId xmlns:a16="http://schemas.microsoft.com/office/drawing/2014/main" val="20012"/>
                    </a:ext>
                  </a:extLst>
                </a:gridCol>
              </a:tblGrid>
              <a:tr h="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华文新魏" pitchFamily="2" charset="-122"/>
                        </a:rPr>
                        <a:t>组号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华文新魏" pitchFamily="2" charset="-122"/>
                        </a:rPr>
                        <a:t>标记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华文新魏" pitchFamily="2" charset="-122"/>
                        </a:rPr>
                        <a:t>页框号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华文新魏" pitchFamily="2" charset="-122"/>
                        </a:rPr>
                        <a:t>有效位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华文新魏" pitchFamily="2" charset="-122"/>
                        </a:rPr>
                        <a:t>标记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华文新魏" pitchFamily="2" charset="-122"/>
                        </a:rPr>
                        <a:t>页框号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a:ln>
                            <a:noFill/>
                          </a:ln>
                          <a:solidFill>
                            <a:schemeClr val="tx1"/>
                          </a:solidFill>
                          <a:effectLst/>
                          <a:latin typeface="Times New Roman" pitchFamily="18" charset="0"/>
                          <a:ea typeface="华文新魏" pitchFamily="2" charset="-122"/>
                        </a:rPr>
                        <a:t>有效位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华文新魏" pitchFamily="2" charset="-122"/>
                        </a:rPr>
                        <a:t>标记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华文新魏" pitchFamily="2" charset="-122"/>
                        </a:rPr>
                        <a:t>页框号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华文新魏" pitchFamily="2" charset="-122"/>
                        </a:rPr>
                        <a:t>有效位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华文新魏" pitchFamily="2" charset="-122"/>
                        </a:rPr>
                        <a:t>标记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华文新魏" pitchFamily="2" charset="-122"/>
                        </a:rPr>
                        <a:t>页框号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华文新魏" pitchFamily="2" charset="-122"/>
                        </a:rPr>
                        <a:t>有效位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rgbClr val="FF3300"/>
                          </a:solidFill>
                          <a:effectLst/>
                          <a:latin typeface="Times New Roman" pitchFamily="18" charset="0"/>
                          <a:ea typeface="华文新魏"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rgbClr val="FF3300"/>
                          </a:solidFill>
                          <a:effectLst/>
                          <a:latin typeface="Times New Roman" pitchFamily="18" charset="0"/>
                          <a:ea typeface="华文新魏" pitchFamily="2" charset="-122"/>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800" b="1" i="0" u="none" strike="noStrike" cap="none" normalizeH="0" baseline="0">
                        <a:ln>
                          <a:noFill/>
                        </a:ln>
                        <a:solidFill>
                          <a:srgbClr val="FF3300"/>
                        </a:solidFill>
                        <a:effectLst/>
                        <a:latin typeface="Times New Roman" pitchFamily="18"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rgbClr val="FF3300"/>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华文新魏" pitchFamily="2" charset="-122"/>
                        </a:rPr>
                        <a:t>0E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623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2D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603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华文新魏" pitchFamily="2" charset="-122"/>
                        </a:rPr>
                        <a:t>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81" name="矩形 180">
            <a:extLst>
              <a:ext uri="{FF2B5EF4-FFF2-40B4-BE49-F238E27FC236}">
                <a16:creationId xmlns:a16="http://schemas.microsoft.com/office/drawing/2014/main" id="{5E9D47BF-0C34-40FC-9FFE-1C23CD421EFC}"/>
              </a:ext>
            </a:extLst>
          </p:cNvPr>
          <p:cNvSpPr/>
          <p:nvPr/>
        </p:nvSpPr>
        <p:spPr>
          <a:xfrm>
            <a:off x="952587" y="654509"/>
            <a:ext cx="811441"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TLB</a:t>
            </a:r>
            <a:r>
              <a:rPr lang="zh-CN" altLang="en-US" dirty="0">
                <a:latin typeface="微软雅黑" panose="020B0503020204020204" pitchFamily="34" charset="-122"/>
                <a:ea typeface="微软雅黑" panose="020B0503020204020204" pitchFamily="34" charset="-122"/>
              </a:rPr>
              <a:t>表</a:t>
            </a:r>
            <a:endParaRPr lang="en-US" altLang="zh-CN" dirty="0">
              <a:latin typeface="微软雅黑" panose="020B0503020204020204" pitchFamily="34" charset="-122"/>
              <a:ea typeface="微软雅黑" panose="020B0503020204020204" pitchFamily="34" charset="-122"/>
            </a:endParaRPr>
          </a:p>
        </p:txBody>
      </p:sp>
      <p:sp>
        <p:nvSpPr>
          <p:cNvPr id="182" name="矩形 181">
            <a:extLst>
              <a:ext uri="{FF2B5EF4-FFF2-40B4-BE49-F238E27FC236}">
                <a16:creationId xmlns:a16="http://schemas.microsoft.com/office/drawing/2014/main" id="{373FFC90-DB36-4C0A-8664-674B3AEBCADC}"/>
              </a:ext>
            </a:extLst>
          </p:cNvPr>
          <p:cNvSpPr/>
          <p:nvPr/>
        </p:nvSpPr>
        <p:spPr>
          <a:xfrm>
            <a:off x="873453" y="3717032"/>
            <a:ext cx="6264696" cy="874407"/>
          </a:xfrm>
          <a:prstGeom prst="rect">
            <a:avLst/>
          </a:prstGeom>
          <a:solidFill>
            <a:srgbClr val="FFFF00"/>
          </a:solidFill>
          <a:ln>
            <a:solidFill>
              <a:srgbClr val="FFC000"/>
            </a:solidFill>
          </a:ln>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虚拟地址中第</a:t>
            </a:r>
            <a:r>
              <a:rPr lang="en-US" altLang="zh-CN" dirty="0">
                <a:latin typeface="微软雅黑" panose="020B0503020204020204" pitchFamily="34" charset="-122"/>
                <a:ea typeface="微软雅黑" panose="020B0503020204020204" pitchFamily="34" charset="-122"/>
              </a:rPr>
              <a:t>15~7</a:t>
            </a:r>
            <a:r>
              <a:rPr lang="zh-CN" altLang="en-US" dirty="0">
                <a:latin typeface="微软雅黑" panose="020B0503020204020204" pitchFamily="34" charset="-122"/>
                <a:ea typeface="微软雅黑" panose="020B0503020204020204" pitchFamily="34" charset="-122"/>
              </a:rPr>
              <a:t>位表示虚拟页号，第</a:t>
            </a:r>
            <a:r>
              <a:rPr lang="en-US" altLang="zh-CN" dirty="0">
                <a:latin typeface="微软雅黑" panose="020B0503020204020204" pitchFamily="34" charset="-122"/>
                <a:ea typeface="微软雅黑" panose="020B0503020204020204" pitchFamily="34" charset="-122"/>
              </a:rPr>
              <a:t>6~0</a:t>
            </a:r>
            <a:r>
              <a:rPr lang="zh-CN" altLang="en-US" dirty="0">
                <a:latin typeface="微软雅黑" panose="020B0503020204020204" pitchFamily="34" charset="-122"/>
                <a:ea typeface="微软雅黑" panose="020B0503020204020204" pitchFamily="34" charset="-122"/>
              </a:rPr>
              <a:t>位表示页内偏移。</a:t>
            </a:r>
            <a:r>
              <a:rPr lang="en-US" altLang="zh-CN" dirty="0">
                <a:latin typeface="微软雅黑" panose="020B0503020204020204" pitchFamily="34" charset="-122"/>
                <a:ea typeface="微软雅黑" panose="020B0503020204020204" pitchFamily="34" charset="-122"/>
              </a:rPr>
              <a:t> 15~9</a:t>
            </a:r>
            <a:r>
              <a:rPr lang="zh-CN" altLang="en-US" dirty="0">
                <a:latin typeface="微软雅黑" panose="020B0503020204020204" pitchFamily="34" charset="-122"/>
                <a:ea typeface="微软雅黑" panose="020B0503020204020204" pitchFamily="34" charset="-122"/>
              </a:rPr>
              <a:t>位表示</a:t>
            </a:r>
            <a:r>
              <a:rPr lang="en-US" altLang="zh-CN" dirty="0">
                <a:latin typeface="微软雅黑" panose="020B0503020204020204" pitchFamily="34" charset="-122"/>
                <a:ea typeface="微软雅黑" panose="020B0503020204020204" pitchFamily="34" charset="-122"/>
              </a:rPr>
              <a:t>TLB</a:t>
            </a:r>
            <a:r>
              <a:rPr lang="zh-CN" altLang="en-US" dirty="0">
                <a:latin typeface="微软雅黑" panose="020B0503020204020204" pitchFamily="34" charset="-122"/>
                <a:ea typeface="微软雅黑" panose="020B0503020204020204" pitchFamily="34" charset="-122"/>
              </a:rPr>
              <a:t>标记，第</a:t>
            </a:r>
            <a:r>
              <a:rPr lang="en-US" altLang="zh-CN" dirty="0">
                <a:latin typeface="微软雅黑" panose="020B0503020204020204" pitchFamily="34" charset="-122"/>
                <a:ea typeface="微软雅黑" panose="020B0503020204020204" pitchFamily="34" charset="-122"/>
              </a:rPr>
              <a:t>8~7</a:t>
            </a:r>
            <a:r>
              <a:rPr lang="zh-CN" altLang="en-US" dirty="0">
                <a:latin typeface="微软雅黑" panose="020B0503020204020204" pitchFamily="34" charset="-122"/>
                <a:ea typeface="微软雅黑" panose="020B0503020204020204" pitchFamily="34" charset="-122"/>
              </a:rPr>
              <a:t>位表示</a:t>
            </a:r>
            <a:r>
              <a:rPr lang="en-US" altLang="zh-CN" dirty="0">
                <a:latin typeface="微软雅黑" panose="020B0503020204020204" pitchFamily="34" charset="-122"/>
                <a:ea typeface="微软雅黑" panose="020B0503020204020204" pitchFamily="34" charset="-122"/>
              </a:rPr>
              <a:t>TLB</a:t>
            </a:r>
            <a:r>
              <a:rPr lang="zh-CN" altLang="en-US" dirty="0">
                <a:latin typeface="微软雅黑" panose="020B0503020204020204" pitchFamily="34" charset="-122"/>
                <a:ea typeface="微软雅黑" panose="020B0503020204020204" pitchFamily="34" charset="-122"/>
              </a:rPr>
              <a:t>索引。</a:t>
            </a:r>
          </a:p>
        </p:txBody>
      </p:sp>
      <p:sp>
        <p:nvSpPr>
          <p:cNvPr id="183" name="Rectangle 165">
            <a:extLst>
              <a:ext uri="{FF2B5EF4-FFF2-40B4-BE49-F238E27FC236}">
                <a16:creationId xmlns:a16="http://schemas.microsoft.com/office/drawing/2014/main" id="{DB04CCB0-5821-4B1D-A824-46C0E5B02EE1}"/>
              </a:ext>
            </a:extLst>
          </p:cNvPr>
          <p:cNvSpPr>
            <a:spLocks noChangeArrowheads="1"/>
          </p:cNvSpPr>
          <p:nvPr/>
        </p:nvSpPr>
        <p:spPr bwMode="auto">
          <a:xfrm>
            <a:off x="1043608" y="4865373"/>
            <a:ext cx="6768752" cy="1884618"/>
          </a:xfrm>
          <a:prstGeom prst="rect">
            <a:avLst/>
          </a:prstGeom>
          <a:noFill/>
          <a:ln w="9525">
            <a:noFill/>
            <a:miter lim="800000"/>
            <a:headEnd/>
            <a:tailEnd/>
          </a:ln>
          <a:effectLst/>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虚拟地址</a:t>
            </a:r>
            <a:r>
              <a:rPr lang="en-US" altLang="zh-CN" sz="2000" dirty="0">
                <a:latin typeface="微软雅黑" panose="020B0503020204020204" pitchFamily="34" charset="-122"/>
                <a:ea typeface="微软雅黑" panose="020B0503020204020204" pitchFamily="34" charset="-122"/>
              </a:rPr>
              <a:t>067AH</a:t>
            </a:r>
          </a:p>
          <a:p>
            <a:pPr>
              <a:lnSpc>
                <a:spcPct val="150000"/>
              </a:lnSpc>
            </a:pP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CC3300"/>
                </a:solidFill>
                <a:latin typeface="微软雅黑" panose="020B0503020204020204" pitchFamily="34" charset="-122"/>
                <a:ea typeface="微软雅黑" panose="020B0503020204020204" pitchFamily="34" charset="-122"/>
              </a:rPr>
              <a:t>0000011</a:t>
            </a:r>
            <a:r>
              <a:rPr lang="en-US" altLang="zh-CN" sz="2000" dirty="0">
                <a:solidFill>
                  <a:srgbClr val="6600CC"/>
                </a:solidFill>
                <a:latin typeface="微软雅黑" panose="020B0503020204020204" pitchFamily="34" charset="-122"/>
                <a:ea typeface="微软雅黑" panose="020B0503020204020204" pitchFamily="34" charset="-122"/>
              </a:rPr>
              <a:t> </a:t>
            </a:r>
            <a:r>
              <a:rPr lang="en-US" altLang="zh-CN" sz="2000" dirty="0">
                <a:solidFill>
                  <a:srgbClr val="0000FF"/>
                </a:solidFill>
                <a:latin typeface="微软雅黑" panose="020B0503020204020204" pitchFamily="34" charset="-122"/>
                <a:ea typeface="微软雅黑" panose="020B0503020204020204" pitchFamily="34" charset="-122"/>
              </a:rPr>
              <a:t>00 </a:t>
            </a:r>
            <a:r>
              <a:rPr lang="en-US" altLang="zh-CN" sz="2000" dirty="0">
                <a:solidFill>
                  <a:srgbClr val="FF3300"/>
                </a:solidFill>
                <a:latin typeface="微软雅黑" panose="020B0503020204020204" pitchFamily="34" charset="-122"/>
                <a:ea typeface="微软雅黑" panose="020B0503020204020204" pitchFamily="34" charset="-122"/>
              </a:rPr>
              <a:t>1111010</a:t>
            </a:r>
            <a:r>
              <a:rPr lang="en-US" altLang="zh-CN" sz="2000" dirty="0">
                <a:latin typeface="微软雅黑" panose="020B0503020204020204" pitchFamily="34" charset="-122"/>
                <a:ea typeface="微软雅黑" panose="020B0503020204020204" pitchFamily="34" charset="-122"/>
              </a:rPr>
              <a:t>B</a:t>
            </a:r>
          </a:p>
          <a:p>
            <a:pPr>
              <a:lnSpc>
                <a:spcPct val="150000"/>
              </a:lnSpc>
            </a:pPr>
            <a:r>
              <a:rPr lang="en-US" altLang="zh-CN" sz="2000" dirty="0">
                <a:latin typeface="微软雅黑" panose="020B0503020204020204" pitchFamily="34" charset="-122"/>
                <a:ea typeface="微软雅黑" panose="020B0503020204020204" pitchFamily="34" charset="-122"/>
              </a:rPr>
              <a:t>00</a:t>
            </a:r>
            <a:r>
              <a:rPr lang="zh-CN" altLang="en-US" sz="2000" dirty="0">
                <a:latin typeface="微软雅黑" panose="020B0503020204020204" pitchFamily="34" charset="-122"/>
                <a:ea typeface="微软雅黑" panose="020B0503020204020204" pitchFamily="34" charset="-122"/>
              </a:rPr>
              <a:t>为</a:t>
            </a:r>
            <a:r>
              <a:rPr lang="en-US" altLang="zh-CN" sz="2000" dirty="0">
                <a:latin typeface="微软雅黑" panose="020B0503020204020204" pitchFamily="34" charset="-122"/>
                <a:ea typeface="微软雅黑" panose="020B0503020204020204" pitchFamily="34" charset="-122"/>
              </a:rPr>
              <a:t>TLB</a:t>
            </a:r>
            <a:r>
              <a:rPr lang="zh-CN" altLang="en-US" sz="2000" dirty="0">
                <a:latin typeface="微软雅黑" panose="020B0503020204020204" pitchFamily="34" charset="-122"/>
                <a:ea typeface="微软雅黑" panose="020B0503020204020204" pitchFamily="34" charset="-122"/>
              </a:rPr>
              <a:t>的索引</a:t>
            </a:r>
            <a:r>
              <a:rPr lang="en-US" altLang="zh-CN" sz="2000" dirty="0">
                <a:latin typeface="微软雅黑" panose="020B0503020204020204" pitchFamily="34" charset="-122"/>
                <a:ea typeface="微软雅黑" panose="020B0503020204020204" pitchFamily="34" charset="-122"/>
              </a:rPr>
              <a:t>set</a:t>
            </a:r>
            <a:r>
              <a:rPr lang="zh-CN" altLang="en-US" sz="2000" dirty="0">
                <a:latin typeface="微软雅黑" panose="020B0503020204020204" pitchFamily="34" charset="-122"/>
                <a:ea typeface="微软雅黑" panose="020B0503020204020204" pitchFamily="34" charset="-122"/>
              </a:rPr>
              <a:t>，查上表，红色部分，有效位</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，表示此虚拟页不在</a:t>
            </a:r>
            <a:r>
              <a:rPr lang="en-US" altLang="zh-CN" sz="2000" dirty="0">
                <a:latin typeface="微软雅黑" panose="020B0503020204020204" pitchFamily="34" charset="-122"/>
                <a:ea typeface="微软雅黑" panose="020B0503020204020204" pitchFamily="34" charset="-122"/>
              </a:rPr>
              <a:t>TLB</a:t>
            </a:r>
            <a:r>
              <a:rPr lang="zh-CN" altLang="en-US" sz="2000" dirty="0">
                <a:latin typeface="微软雅黑" panose="020B0503020204020204" pitchFamily="34" charset="-122"/>
                <a:ea typeface="微软雅黑" panose="020B0503020204020204" pitchFamily="34" charset="-122"/>
              </a:rPr>
              <a:t>表中。再去查页表。</a:t>
            </a:r>
          </a:p>
        </p:txBody>
      </p:sp>
      <p:sp>
        <p:nvSpPr>
          <p:cNvPr id="184" name="Text Box 89">
            <a:extLst>
              <a:ext uri="{FF2B5EF4-FFF2-40B4-BE49-F238E27FC236}">
                <a16:creationId xmlns:a16="http://schemas.microsoft.com/office/drawing/2014/main" id="{15165972-0907-4FA2-9FB8-012CCA145BAC}"/>
              </a:ext>
            </a:extLst>
          </p:cNvPr>
          <p:cNvSpPr txBox="1">
            <a:spLocks noChangeArrowheads="1"/>
          </p:cNvSpPr>
          <p:nvPr/>
        </p:nvSpPr>
        <p:spPr bwMode="auto">
          <a:xfrm>
            <a:off x="1979712" y="604207"/>
            <a:ext cx="4515980" cy="400110"/>
          </a:xfrm>
          <a:prstGeom prst="rect">
            <a:avLst/>
          </a:prstGeom>
          <a:noFill/>
          <a:ln w="9525">
            <a:noFill/>
            <a:miter lim="800000"/>
            <a:headEnd/>
            <a:tailEnd/>
          </a:ln>
          <a:effectLst/>
        </p:spPr>
        <p:txBody>
          <a:bodyPr wrap="none">
            <a:spAutoFit/>
          </a:bodyPr>
          <a:lstStyle/>
          <a:p>
            <a:r>
              <a:rPr lang="en-US" altLang="zh-CN" sz="2000" dirty="0">
                <a:solidFill>
                  <a:srgbClr val="0000FF"/>
                </a:solidFill>
                <a:latin typeface="微软雅黑" panose="020B0503020204020204" pitchFamily="34" charset="-122"/>
                <a:ea typeface="微软雅黑" panose="020B0503020204020204" pitchFamily="34" charset="-122"/>
              </a:rPr>
              <a:t>TLB</a:t>
            </a:r>
            <a:r>
              <a:rPr lang="zh-CN" altLang="en-US" sz="2000" dirty="0">
                <a:solidFill>
                  <a:srgbClr val="0000FF"/>
                </a:solidFill>
                <a:latin typeface="微软雅黑" panose="020B0503020204020204" pitchFamily="34" charset="-122"/>
                <a:ea typeface="微软雅黑" panose="020B0503020204020204" pitchFamily="34" charset="-122"/>
              </a:rPr>
              <a:t>：四路组相联，四组，</a:t>
            </a:r>
            <a:r>
              <a:rPr lang="en-US" altLang="zh-CN" sz="2000" dirty="0">
                <a:solidFill>
                  <a:srgbClr val="0000FF"/>
                </a:solidFill>
                <a:latin typeface="微软雅黑" panose="020B0503020204020204" pitchFamily="34" charset="-122"/>
                <a:ea typeface="微软雅黑" panose="020B0503020204020204" pitchFamily="34" charset="-122"/>
              </a:rPr>
              <a:t>16</a:t>
            </a:r>
            <a:r>
              <a:rPr lang="zh-CN" altLang="en-US" sz="2000" dirty="0">
                <a:solidFill>
                  <a:srgbClr val="0000FF"/>
                </a:solidFill>
                <a:latin typeface="微软雅黑" panose="020B0503020204020204" pitchFamily="34" charset="-122"/>
                <a:ea typeface="微软雅黑" panose="020B0503020204020204" pitchFamily="34" charset="-122"/>
              </a:rPr>
              <a:t>个页表项</a:t>
            </a:r>
          </a:p>
        </p:txBody>
      </p:sp>
    </p:spTree>
    <p:extLst>
      <p:ext uri="{BB962C8B-B14F-4D97-AF65-F5344CB8AC3E}">
        <p14:creationId xmlns:p14="http://schemas.microsoft.com/office/powerpoint/2010/main" val="238980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blinds(horizontal)">
                                      <p:cBhvr>
                                        <p:cTn id="7" dur="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10458" name="Group 90"/>
          <p:cNvGraphicFramePr>
            <a:graphicFrameLocks noGrp="1"/>
          </p:cNvGraphicFramePr>
          <p:nvPr>
            <p:ph sz="quarter" idx="3"/>
          </p:nvPr>
        </p:nvGraphicFramePr>
        <p:xfrm>
          <a:off x="6408738" y="549275"/>
          <a:ext cx="2627312" cy="6217920"/>
        </p:xfrm>
        <a:graphic>
          <a:graphicData uri="http://schemas.openxmlformats.org/drawingml/2006/table">
            <a:tbl>
              <a:tblPr/>
              <a:tblGrid>
                <a:gridCol w="876300">
                  <a:extLst>
                    <a:ext uri="{9D8B030D-6E8A-4147-A177-3AD203B41FA5}">
                      <a16:colId xmlns:a16="http://schemas.microsoft.com/office/drawing/2014/main" val="20000"/>
                    </a:ext>
                  </a:extLst>
                </a:gridCol>
                <a:gridCol w="874712">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tblGrid>
              <a:tr h="14446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a:ln>
                            <a:noFill/>
                          </a:ln>
                          <a:solidFill>
                            <a:schemeClr val="tx1"/>
                          </a:solidFill>
                          <a:effectLst/>
                          <a:latin typeface="Arial" pitchFamily="34" charset="0"/>
                          <a:ea typeface="华文新魏" pitchFamily="2" charset="-122"/>
                        </a:rPr>
                        <a:t>虚</a:t>
                      </a:r>
                      <a:r>
                        <a:rPr kumimoji="0" lang="zh-CN" altLang="en-US" sz="1800" b="1" i="0" u="none" strike="noStrike" cap="none" normalizeH="0" baseline="0" dirty="0">
                          <a:ln>
                            <a:noFill/>
                          </a:ln>
                          <a:solidFill>
                            <a:schemeClr val="tx1"/>
                          </a:solidFill>
                          <a:effectLst/>
                          <a:latin typeface="Times New Roman" pitchFamily="18" charset="0"/>
                          <a:ea typeface="华文新魏" pitchFamily="2" charset="-122"/>
                        </a:rPr>
                        <a:t>页号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华文新魏" pitchFamily="2" charset="-122"/>
                        </a:rPr>
                        <a:t>页框号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Arial" pitchFamily="34" charset="0"/>
                          <a:ea typeface="华文新魏" pitchFamily="2" charset="-122"/>
                        </a:rPr>
                        <a:t>有效位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444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华文新魏" pitchFamily="2" charset="-122"/>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华文新魏" pitchFamily="2" charset="-122"/>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444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华文新魏" pitchFamily="2" charset="-122"/>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444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华文新魏"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444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华文新魏" pitchFamily="2" charset="-122"/>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444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800" b="1" i="0" u="none" strike="noStrike" cap="none" normalizeH="0" baseline="0" dirty="0">
                        <a:ln>
                          <a:noFill/>
                        </a:ln>
                        <a:solidFill>
                          <a:schemeClr val="tx1"/>
                        </a:solidFill>
                        <a:effectLst/>
                        <a:latin typeface="Times New Roman" pitchFamily="18"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444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华文新魏"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444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800" b="1" i="0" u="none" strike="noStrike" cap="none" normalizeH="0" baseline="0" dirty="0">
                        <a:ln>
                          <a:noFill/>
                        </a:ln>
                        <a:solidFill>
                          <a:schemeClr val="tx1"/>
                        </a:solidFill>
                        <a:effectLst/>
                        <a:latin typeface="Times New Roman" pitchFamily="18"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1428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华文新魏" pitchFamily="2" charset="-122"/>
                        </a:rPr>
                        <a:t>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1444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华文新魏"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1444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1444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1444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1444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rgbClr val="FF3300"/>
                          </a:solidFill>
                          <a:effectLst/>
                          <a:latin typeface="Times New Roman" pitchFamily="18" charset="0"/>
                          <a:ea typeface="华文新魏" pitchFamily="2" charset="-122"/>
                        </a:rPr>
                        <a:t>0C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rgbClr val="FF3300"/>
                          </a:solidFill>
                          <a:effectLst/>
                          <a:latin typeface="Times New Roman" pitchFamily="18" charset="0"/>
                          <a:ea typeface="华文新魏" pitchFamily="2"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rgbClr val="FF3300"/>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1444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r h="1444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5"/>
                  </a:ext>
                </a:extLst>
              </a:tr>
              <a:tr h="1444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6"/>
                  </a:ext>
                </a:extLst>
              </a:tr>
            </a:tbl>
          </a:graphicData>
        </a:graphic>
      </p:graphicFrame>
      <p:sp>
        <p:nvSpPr>
          <p:cNvPr id="1210532" name="Text Box 164"/>
          <p:cNvSpPr txBox="1">
            <a:spLocks noChangeArrowheads="1"/>
          </p:cNvSpPr>
          <p:nvPr/>
        </p:nvSpPr>
        <p:spPr bwMode="auto">
          <a:xfrm>
            <a:off x="295946" y="1928167"/>
            <a:ext cx="5572198" cy="2346283"/>
          </a:xfrm>
          <a:prstGeom prst="rect">
            <a:avLst/>
          </a:prstGeom>
          <a:noFill/>
          <a:ln w="9525">
            <a:noFill/>
            <a:miter lim="800000"/>
            <a:headEnd/>
            <a:tailEnd/>
          </a:ln>
          <a:effectLst/>
        </p:spPr>
        <p:txBody>
          <a:bodyPr wrap="square">
            <a:spAutoFit/>
          </a:bodyPr>
          <a:lstStyle/>
          <a:p>
            <a:pPr>
              <a:lnSpc>
                <a:spcPct val="150000"/>
              </a:lnSpc>
            </a:pPr>
            <a:r>
              <a:rPr lang="en-US" altLang="zh-CN" sz="2000" dirty="0">
                <a:solidFill>
                  <a:srgbClr val="0000FF"/>
                </a:solidFill>
                <a:latin typeface="微软雅黑" panose="020B0503020204020204" pitchFamily="34" charset="-122"/>
                <a:ea typeface="微软雅黑" panose="020B0503020204020204" pitchFamily="34" charset="-122"/>
              </a:rPr>
              <a:t> </a:t>
            </a:r>
            <a:r>
              <a:rPr lang="zh-CN" altLang="en-US" sz="2000" dirty="0">
                <a:solidFill>
                  <a:srgbClr val="0000FF"/>
                </a:solidFill>
                <a:latin typeface="微软雅黑" panose="020B0503020204020204" pitchFamily="34" charset="-122"/>
                <a:ea typeface="微软雅黑" panose="020B0503020204020204" pitchFamily="34" charset="-122"/>
              </a:rPr>
              <a:t>部分页表（开始</a:t>
            </a:r>
            <a:r>
              <a:rPr lang="en-US" altLang="zh-CN" sz="2000" dirty="0">
                <a:solidFill>
                  <a:srgbClr val="0000FF"/>
                </a:solidFill>
                <a:latin typeface="微软雅黑" panose="020B0503020204020204" pitchFamily="34" charset="-122"/>
                <a:ea typeface="微软雅黑" panose="020B0503020204020204" pitchFamily="34" charset="-122"/>
              </a:rPr>
              <a:t>16</a:t>
            </a:r>
            <a:r>
              <a:rPr lang="zh-CN" altLang="en-US" sz="2000" dirty="0">
                <a:solidFill>
                  <a:srgbClr val="0000FF"/>
                </a:solidFill>
                <a:latin typeface="微软雅黑" panose="020B0503020204020204" pitchFamily="34" charset="-122"/>
                <a:ea typeface="微软雅黑" panose="020B0503020204020204" pitchFamily="34" charset="-122"/>
              </a:rPr>
              <a:t>项）如右，地址的虚拟页为</a:t>
            </a:r>
            <a:r>
              <a:rPr lang="en-US" altLang="zh-CN" sz="2000" dirty="0">
                <a:solidFill>
                  <a:srgbClr val="7030A0"/>
                </a:solidFill>
                <a:latin typeface="微软雅黑" panose="020B0503020204020204" pitchFamily="34" charset="-122"/>
                <a:ea typeface="微软雅黑" panose="020B0503020204020204" pitchFamily="34" charset="-122"/>
              </a:rPr>
              <a:t>0000011 00B  ,</a:t>
            </a:r>
            <a:r>
              <a:rPr lang="zh-CN" altLang="en-US" sz="2000" dirty="0">
                <a:solidFill>
                  <a:srgbClr val="7030A0"/>
                </a:solidFill>
                <a:latin typeface="微软雅黑" panose="020B0503020204020204" pitchFamily="34" charset="-122"/>
                <a:ea typeface="微软雅黑" panose="020B0503020204020204" pitchFamily="34" charset="-122"/>
              </a:rPr>
              <a:t>虚拟页作为</a:t>
            </a:r>
            <a:r>
              <a:rPr lang="en-US" altLang="zh-CN" sz="2000" dirty="0">
                <a:solidFill>
                  <a:srgbClr val="7030A0"/>
                </a:solidFill>
                <a:latin typeface="微软雅黑" panose="020B0503020204020204" pitchFamily="34" charset="-122"/>
                <a:ea typeface="微软雅黑" panose="020B0503020204020204" pitchFamily="34" charset="-122"/>
              </a:rPr>
              <a:t>00x0C</a:t>
            </a:r>
            <a:r>
              <a:rPr lang="zh-CN" altLang="en-US" sz="2000" dirty="0">
                <a:solidFill>
                  <a:srgbClr val="7030A0"/>
                </a:solidFill>
                <a:latin typeface="微软雅黑" panose="020B0503020204020204" pitchFamily="34" charset="-122"/>
                <a:ea typeface="微软雅黑" panose="020B0503020204020204" pitchFamily="34" charset="-122"/>
              </a:rPr>
              <a:t>作为页表的索引，红色部分，可以看到有效位为</a:t>
            </a:r>
            <a:r>
              <a:rPr lang="en-US" altLang="zh-CN" sz="2000" dirty="0">
                <a:solidFill>
                  <a:srgbClr val="7030A0"/>
                </a:solidFill>
                <a:latin typeface="微软雅黑" panose="020B0503020204020204" pitchFamily="34" charset="-122"/>
                <a:ea typeface="微软雅黑" panose="020B0503020204020204" pitchFamily="34" charset="-122"/>
              </a:rPr>
              <a:t>1</a:t>
            </a:r>
            <a:r>
              <a:rPr lang="zh-CN" altLang="en-US" sz="2000" dirty="0">
                <a:solidFill>
                  <a:srgbClr val="7030A0"/>
                </a:solidFill>
                <a:latin typeface="微软雅黑" panose="020B0503020204020204" pitchFamily="34" charset="-122"/>
                <a:ea typeface="微软雅黑" panose="020B0503020204020204" pitchFamily="34" charset="-122"/>
              </a:rPr>
              <a:t>，物理页号为</a:t>
            </a:r>
            <a:r>
              <a:rPr lang="en-US" altLang="zh-CN" sz="2000" dirty="0">
                <a:solidFill>
                  <a:srgbClr val="7030A0"/>
                </a:solidFill>
                <a:latin typeface="微软雅黑" panose="020B0503020204020204" pitchFamily="34" charset="-122"/>
                <a:ea typeface="微软雅黑" panose="020B0503020204020204" pitchFamily="34" charset="-122"/>
              </a:rPr>
              <a:t>0x19(11001B)</a:t>
            </a:r>
            <a:r>
              <a:rPr lang="zh-CN" altLang="en-US" sz="2000" dirty="0">
                <a:solidFill>
                  <a:srgbClr val="7030A0"/>
                </a:solidFill>
                <a:latin typeface="微软雅黑" panose="020B0503020204020204" pitchFamily="34" charset="-122"/>
                <a:ea typeface="微软雅黑" panose="020B0503020204020204" pitchFamily="34" charset="-122"/>
              </a:rPr>
              <a:t>，</a:t>
            </a:r>
            <a:r>
              <a:rPr lang="en-US" altLang="zh-CN" sz="2000" dirty="0">
                <a:solidFill>
                  <a:srgbClr val="7030A0"/>
                </a:solidFill>
                <a:latin typeface="微软雅黑" panose="020B0503020204020204" pitchFamily="34" charset="-122"/>
                <a:ea typeface="微软雅黑" panose="020B0503020204020204" pitchFamily="34" charset="-122"/>
              </a:rPr>
              <a:t> </a:t>
            </a:r>
            <a:r>
              <a:rPr lang="zh-CN" altLang="en-US" sz="2000" dirty="0">
                <a:solidFill>
                  <a:srgbClr val="7030A0"/>
                </a:solidFill>
                <a:latin typeface="微软雅黑" panose="020B0503020204020204" pitchFamily="34" charset="-122"/>
                <a:ea typeface="微软雅黑" panose="020B0503020204020204" pitchFamily="34" charset="-122"/>
              </a:rPr>
              <a:t>替换虚拟页得到</a:t>
            </a:r>
            <a:r>
              <a:rPr lang="en-US" altLang="zh-CN" sz="2000" dirty="0">
                <a:solidFill>
                  <a:srgbClr val="7030A0"/>
                </a:solidFill>
                <a:latin typeface="微软雅黑" panose="020B0503020204020204" pitchFamily="34" charset="-122"/>
                <a:ea typeface="微软雅黑" panose="020B0503020204020204" pitchFamily="34" charset="-122"/>
              </a:rPr>
              <a:t>11001</a:t>
            </a:r>
            <a:r>
              <a:rPr lang="en-US" altLang="zh-CN" sz="2000" dirty="0">
                <a:solidFill>
                  <a:srgbClr val="FF3300"/>
                </a:solidFill>
                <a:latin typeface="微软雅黑" panose="020B0503020204020204" pitchFamily="34" charset="-122"/>
                <a:ea typeface="微软雅黑" panose="020B0503020204020204" pitchFamily="34" charset="-122"/>
              </a:rPr>
              <a:t>1111010</a:t>
            </a:r>
            <a:r>
              <a:rPr lang="en-US" altLang="zh-CN" sz="2000" dirty="0">
                <a:latin typeface="微软雅黑" panose="020B0503020204020204" pitchFamily="34" charset="-122"/>
                <a:ea typeface="微软雅黑" panose="020B0503020204020204" pitchFamily="34" charset="-122"/>
              </a:rPr>
              <a:t>B=0xCFA</a:t>
            </a:r>
            <a:r>
              <a:rPr lang="zh-CN" altLang="en-US" sz="2000" dirty="0">
                <a:latin typeface="微软雅黑" panose="020B0503020204020204" pitchFamily="34" charset="-122"/>
                <a:ea typeface="微软雅黑" panose="020B0503020204020204" pitchFamily="34" charset="-122"/>
              </a:rPr>
              <a:t>物理地址</a:t>
            </a:r>
            <a:endParaRPr lang="zh-CN" altLang="en-US" sz="2000" dirty="0">
              <a:solidFill>
                <a:srgbClr val="0000FF"/>
              </a:solidFill>
              <a:latin typeface="微软雅黑" panose="020B0503020204020204" pitchFamily="34" charset="-122"/>
              <a:ea typeface="微软雅黑" panose="020B0503020204020204" pitchFamily="34" charset="-122"/>
            </a:endParaRPr>
          </a:p>
        </p:txBody>
      </p:sp>
      <p:sp>
        <p:nvSpPr>
          <p:cNvPr id="1210533" name="Rectangle 165"/>
          <p:cNvSpPr>
            <a:spLocks noChangeArrowheads="1"/>
          </p:cNvSpPr>
          <p:nvPr/>
        </p:nvSpPr>
        <p:spPr bwMode="auto">
          <a:xfrm>
            <a:off x="395536" y="1152776"/>
            <a:ext cx="4968875" cy="707886"/>
          </a:xfrm>
          <a:prstGeom prst="rect">
            <a:avLst/>
          </a:prstGeom>
          <a:noFill/>
          <a:ln w="9525">
            <a:noFill/>
            <a:miter lim="800000"/>
            <a:headEnd/>
            <a:tailEnd/>
          </a:ln>
          <a:effectLst/>
        </p:spPr>
        <p:txBody>
          <a:bodyPr>
            <a:spAutoFit/>
          </a:bodyPr>
          <a:lstStyle/>
          <a:p>
            <a:r>
              <a:rPr lang="zh-CN" altLang="en-US" sz="2000" dirty="0">
                <a:latin typeface="微软雅黑" panose="020B0503020204020204" pitchFamily="34" charset="-122"/>
                <a:ea typeface="微软雅黑" panose="020B0503020204020204" pitchFamily="34" charset="-122"/>
              </a:rPr>
              <a:t>虚拟地址</a:t>
            </a:r>
            <a:r>
              <a:rPr lang="en-US" altLang="zh-CN" sz="2000" dirty="0">
                <a:latin typeface="微软雅黑" panose="020B0503020204020204" pitchFamily="34" charset="-122"/>
                <a:ea typeface="微软雅黑" panose="020B0503020204020204" pitchFamily="34" charset="-122"/>
              </a:rPr>
              <a:t>067AH</a:t>
            </a:r>
          </a:p>
          <a:p>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7030A0"/>
                </a:solidFill>
                <a:latin typeface="微软雅黑" panose="020B0503020204020204" pitchFamily="34" charset="-122"/>
                <a:ea typeface="微软雅黑" panose="020B0503020204020204" pitchFamily="34" charset="-122"/>
              </a:rPr>
              <a:t>0000011 00 </a:t>
            </a:r>
            <a:r>
              <a:rPr lang="en-US" altLang="zh-CN" sz="2000" dirty="0">
                <a:solidFill>
                  <a:srgbClr val="FF3300"/>
                </a:solidFill>
                <a:latin typeface="微软雅黑" panose="020B0503020204020204" pitchFamily="34" charset="-122"/>
                <a:ea typeface="微软雅黑" panose="020B0503020204020204" pitchFamily="34" charset="-122"/>
              </a:rPr>
              <a:t>1111010</a:t>
            </a:r>
            <a:r>
              <a:rPr lang="en-US" altLang="zh-CN" sz="2000" dirty="0">
                <a:latin typeface="微软雅黑" panose="020B0503020204020204" pitchFamily="34" charset="-122"/>
                <a:ea typeface="微软雅黑" panose="020B0503020204020204" pitchFamily="34" charset="-122"/>
              </a:rPr>
              <a:t>B</a:t>
            </a:r>
            <a:endParaRPr lang="zh-CN" altLang="en-US" sz="2000" dirty="0">
              <a:latin typeface="微软雅黑" panose="020B0503020204020204" pitchFamily="34" charset="-122"/>
              <a:ea typeface="微软雅黑" panose="020B0503020204020204" pitchFamily="34" charset="-122"/>
            </a:endParaRPr>
          </a:p>
        </p:txBody>
      </p:sp>
      <p:sp>
        <p:nvSpPr>
          <p:cNvPr id="1210534" name="Rectangle 166"/>
          <p:cNvSpPr>
            <a:spLocks noChangeArrowheads="1"/>
          </p:cNvSpPr>
          <p:nvPr/>
        </p:nvSpPr>
        <p:spPr bwMode="auto">
          <a:xfrm>
            <a:off x="250190" y="4629395"/>
            <a:ext cx="5903839" cy="961289"/>
          </a:xfrm>
          <a:prstGeom prst="rect">
            <a:avLst/>
          </a:prstGeom>
          <a:noFill/>
          <a:ln w="9525">
            <a:noFill/>
            <a:miter lim="800000"/>
            <a:headEnd/>
            <a:tailEnd/>
          </a:ln>
          <a:effectLst/>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物理地址</a:t>
            </a:r>
            <a:r>
              <a:rPr lang="en-US" altLang="zh-CN" sz="2000" dirty="0">
                <a:latin typeface="微软雅黑" panose="020B0503020204020204" pitchFamily="34" charset="-122"/>
                <a:ea typeface="微软雅黑" panose="020B0503020204020204" pitchFamily="34" charset="-122"/>
              </a:rPr>
              <a:t>0CFAH</a:t>
            </a:r>
          </a:p>
          <a:p>
            <a:pPr>
              <a:lnSpc>
                <a:spcPct val="150000"/>
              </a:lnSpc>
            </a:pPr>
            <a:r>
              <a:rPr lang="en-US" altLang="zh-CN" sz="2000" dirty="0">
                <a:latin typeface="微软雅黑" panose="020B0503020204020204" pitchFamily="34" charset="-122"/>
                <a:ea typeface="微软雅黑" panose="020B0503020204020204" pitchFamily="34" charset="-122"/>
              </a:rPr>
              <a:t>=</a:t>
            </a:r>
            <a:r>
              <a:rPr lang="en-US" altLang="zh-CN" sz="2000" dirty="0">
                <a:solidFill>
                  <a:srgbClr val="CC3300"/>
                </a:solidFill>
                <a:latin typeface="微软雅黑" panose="020B0503020204020204" pitchFamily="34" charset="-122"/>
                <a:ea typeface="微软雅黑" panose="020B0503020204020204" pitchFamily="34" charset="-122"/>
              </a:rPr>
              <a:t>11001 1</a:t>
            </a:r>
            <a:r>
              <a:rPr lang="en-US" altLang="zh-CN" sz="2000" dirty="0">
                <a:solidFill>
                  <a:srgbClr val="0000FF"/>
                </a:solidFill>
                <a:latin typeface="微软雅黑" panose="020B0503020204020204" pitchFamily="34" charset="-122"/>
                <a:ea typeface="微软雅黑" panose="020B0503020204020204" pitchFamily="34" charset="-122"/>
              </a:rPr>
              <a:t>1110</a:t>
            </a:r>
            <a:r>
              <a:rPr lang="en-US" altLang="zh-CN" sz="2000" dirty="0">
                <a:solidFill>
                  <a:srgbClr val="FF3300"/>
                </a:solidFill>
                <a:latin typeface="微软雅黑" panose="020B0503020204020204" pitchFamily="34" charset="-122"/>
                <a:ea typeface="微软雅黑" panose="020B0503020204020204" pitchFamily="34" charset="-122"/>
              </a:rPr>
              <a:t>10</a:t>
            </a:r>
            <a:r>
              <a:rPr lang="en-US" altLang="zh-CN" sz="2000" dirty="0">
                <a:latin typeface="微软雅黑" panose="020B0503020204020204" pitchFamily="34" charset="-122"/>
                <a:ea typeface="微软雅黑" panose="020B0503020204020204" pitchFamily="34" charset="-122"/>
              </a:rPr>
              <a:t>B(11~7</a:t>
            </a:r>
            <a:r>
              <a:rPr lang="zh-CN" altLang="en-US" sz="2000" dirty="0">
                <a:latin typeface="微软雅黑" panose="020B0503020204020204" pitchFamily="34" charset="-122"/>
                <a:ea typeface="微软雅黑" panose="020B0503020204020204" pitchFamily="34" charset="-122"/>
              </a:rPr>
              <a:t>位表示物理页号</a:t>
            </a:r>
            <a:r>
              <a:rPr lang="en-US" altLang="zh-CN" sz="2000" dirty="0">
                <a:latin typeface="微软雅黑" panose="020B0503020204020204" pitchFamily="34" charset="-122"/>
                <a:ea typeface="微软雅黑" panose="020B0503020204020204" pitchFamily="34" charset="-122"/>
              </a:rPr>
              <a:t>19)</a:t>
            </a:r>
            <a:endParaRPr lang="zh-CN" altLang="en-US" sz="2000" dirty="0">
              <a:latin typeface="微软雅黑" panose="020B0503020204020204" pitchFamily="34" charset="-122"/>
              <a:ea typeface="微软雅黑" panose="020B0503020204020204" pitchFamily="34" charset="-122"/>
            </a:endParaRPr>
          </a:p>
        </p:txBody>
      </p:sp>
      <p:sp>
        <p:nvSpPr>
          <p:cNvPr id="9" name="矩形 8"/>
          <p:cNvSpPr/>
          <p:nvPr/>
        </p:nvSpPr>
        <p:spPr>
          <a:xfrm>
            <a:off x="276659" y="186805"/>
            <a:ext cx="5807509" cy="646331"/>
          </a:xfrm>
          <a:prstGeom prst="rect">
            <a:avLst/>
          </a:prstGeom>
          <a:solidFill>
            <a:srgbClr val="FFFF00"/>
          </a:solidFill>
          <a:ln>
            <a:solidFill>
              <a:srgbClr val="FFC000"/>
            </a:solidFill>
          </a:ln>
        </p:spPr>
        <p:txBody>
          <a:bodyPr wrap="square">
            <a:spAutoFit/>
          </a:bodyPr>
          <a:lstStyle/>
          <a:p>
            <a:r>
              <a:rPr lang="zh-CN" altLang="en-US" dirty="0">
                <a:latin typeface="微软雅黑" panose="020B0503020204020204" pitchFamily="34" charset="-122"/>
                <a:ea typeface="微软雅黑" panose="020B0503020204020204" pitchFamily="34" charset="-122"/>
              </a:rPr>
              <a:t>虚拟地址中第</a:t>
            </a:r>
            <a:r>
              <a:rPr lang="en-US" altLang="zh-CN" dirty="0">
                <a:latin typeface="微软雅黑" panose="020B0503020204020204" pitchFamily="34" charset="-122"/>
                <a:ea typeface="微软雅黑" panose="020B0503020204020204" pitchFamily="34" charset="-122"/>
              </a:rPr>
              <a:t>15~7</a:t>
            </a:r>
            <a:r>
              <a:rPr lang="zh-CN" altLang="en-US" dirty="0">
                <a:latin typeface="微软雅黑" panose="020B0503020204020204" pitchFamily="34" charset="-122"/>
                <a:ea typeface="微软雅黑" panose="020B0503020204020204" pitchFamily="34" charset="-122"/>
              </a:rPr>
              <a:t>位表示虚拟页号，第</a:t>
            </a:r>
            <a:r>
              <a:rPr lang="en-US" altLang="zh-CN" dirty="0">
                <a:latin typeface="微软雅黑" panose="020B0503020204020204" pitchFamily="34" charset="-122"/>
                <a:ea typeface="微软雅黑" panose="020B0503020204020204" pitchFamily="34" charset="-122"/>
              </a:rPr>
              <a:t>6~0</a:t>
            </a:r>
            <a:r>
              <a:rPr lang="zh-CN" altLang="en-US" dirty="0">
                <a:latin typeface="微软雅黑" panose="020B0503020204020204" pitchFamily="34" charset="-122"/>
                <a:ea typeface="微软雅黑" panose="020B0503020204020204" pitchFamily="34" charset="-122"/>
              </a:rPr>
              <a:t>位表示页内偏移。</a:t>
            </a:r>
            <a:r>
              <a:rPr lang="en-US" altLang="zh-CN" dirty="0">
                <a:latin typeface="微软雅黑" panose="020B0503020204020204" pitchFamily="34" charset="-122"/>
                <a:ea typeface="微软雅黑" panose="020B0503020204020204" pitchFamily="34" charset="-122"/>
              </a:rPr>
              <a:t> 15~9</a:t>
            </a:r>
            <a:r>
              <a:rPr lang="zh-CN" altLang="en-US" dirty="0">
                <a:latin typeface="微软雅黑" panose="020B0503020204020204" pitchFamily="34" charset="-122"/>
                <a:ea typeface="微软雅黑" panose="020B0503020204020204" pitchFamily="34" charset="-122"/>
              </a:rPr>
              <a:t>位表示</a:t>
            </a:r>
            <a:r>
              <a:rPr lang="en-US" altLang="zh-CN" dirty="0">
                <a:latin typeface="微软雅黑" panose="020B0503020204020204" pitchFamily="34" charset="-122"/>
                <a:ea typeface="微软雅黑" panose="020B0503020204020204" pitchFamily="34" charset="-122"/>
              </a:rPr>
              <a:t>TLB</a:t>
            </a:r>
            <a:r>
              <a:rPr lang="zh-CN" altLang="en-US" dirty="0">
                <a:latin typeface="微软雅黑" panose="020B0503020204020204" pitchFamily="34" charset="-122"/>
                <a:ea typeface="微软雅黑" panose="020B0503020204020204" pitchFamily="34" charset="-122"/>
              </a:rPr>
              <a:t>标记，第</a:t>
            </a:r>
            <a:r>
              <a:rPr lang="en-US" altLang="zh-CN" dirty="0">
                <a:latin typeface="微软雅黑" panose="020B0503020204020204" pitchFamily="34" charset="-122"/>
                <a:ea typeface="微软雅黑" panose="020B0503020204020204" pitchFamily="34" charset="-122"/>
              </a:rPr>
              <a:t>8~7</a:t>
            </a:r>
            <a:r>
              <a:rPr lang="zh-CN" altLang="en-US" dirty="0">
                <a:latin typeface="微软雅黑" panose="020B0503020204020204" pitchFamily="34" charset="-122"/>
                <a:ea typeface="微软雅黑" panose="020B0503020204020204" pitchFamily="34" charset="-122"/>
              </a:rPr>
              <a:t>位表示</a:t>
            </a:r>
            <a:r>
              <a:rPr lang="en-US" altLang="zh-CN" dirty="0">
                <a:latin typeface="微软雅黑" panose="020B0503020204020204" pitchFamily="34" charset="-122"/>
                <a:ea typeface="微软雅黑" panose="020B0503020204020204" pitchFamily="34" charset="-122"/>
              </a:rPr>
              <a:t>TLB</a:t>
            </a:r>
            <a:r>
              <a:rPr lang="zh-CN" altLang="en-US" dirty="0">
                <a:latin typeface="微软雅黑" panose="020B0503020204020204" pitchFamily="34" charset="-122"/>
                <a:ea typeface="微软雅黑" panose="020B0503020204020204" pitchFamily="34" charset="-122"/>
              </a:rPr>
              <a:t>索引。</a:t>
            </a:r>
          </a:p>
        </p:txBody>
      </p:sp>
      <p:sp>
        <p:nvSpPr>
          <p:cNvPr id="2" name="矩形 1">
            <a:extLst>
              <a:ext uri="{FF2B5EF4-FFF2-40B4-BE49-F238E27FC236}">
                <a16:creationId xmlns:a16="http://schemas.microsoft.com/office/drawing/2014/main" id="{B53626B6-CE69-46D3-910F-49FFBCDA3EA7}"/>
              </a:ext>
            </a:extLst>
          </p:cNvPr>
          <p:cNvSpPr/>
          <p:nvPr/>
        </p:nvSpPr>
        <p:spPr>
          <a:xfrm>
            <a:off x="3927305" y="6004618"/>
            <a:ext cx="2621230" cy="369332"/>
          </a:xfrm>
          <a:prstGeom prst="rect">
            <a:avLst/>
          </a:prstGeom>
        </p:spPr>
        <p:txBody>
          <a:bodyPr wrap="none">
            <a:spAutoFit/>
          </a:bodyPr>
          <a:lstStyle/>
          <a:p>
            <a:r>
              <a:rPr lang="en-US" altLang="zh-CN" dirty="0">
                <a:solidFill>
                  <a:srgbClr val="0000FF"/>
                </a:solidFill>
                <a:latin typeface="微软雅黑" panose="020B0503020204020204" pitchFamily="34" charset="-122"/>
                <a:ea typeface="微软雅黑" panose="020B0503020204020204" pitchFamily="34" charset="-122"/>
              </a:rPr>
              <a:t>0000011 00 </a:t>
            </a:r>
            <a:r>
              <a:rPr lang="en-US" altLang="zh-CN" dirty="0">
                <a:solidFill>
                  <a:srgbClr val="FF3300"/>
                </a:solidFill>
                <a:latin typeface="微软雅黑" panose="020B0503020204020204" pitchFamily="34" charset="-122"/>
                <a:ea typeface="微软雅黑" panose="020B0503020204020204" pitchFamily="34" charset="-122"/>
              </a:rPr>
              <a:t>1111010</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cxnSp>
        <p:nvCxnSpPr>
          <p:cNvPr id="4" name="直接箭头连接符 3">
            <a:extLst>
              <a:ext uri="{FF2B5EF4-FFF2-40B4-BE49-F238E27FC236}">
                <a16:creationId xmlns:a16="http://schemas.microsoft.com/office/drawing/2014/main" id="{9E2B05A9-DE11-48BF-9F73-3AD19655420E}"/>
              </a:ext>
            </a:extLst>
          </p:cNvPr>
          <p:cNvCxnSpPr>
            <a:cxnSpLocks/>
          </p:cNvCxnSpPr>
          <p:nvPr/>
        </p:nvCxnSpPr>
        <p:spPr>
          <a:xfrm flipV="1">
            <a:off x="4788024" y="5517232"/>
            <a:ext cx="1620714" cy="637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9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0533"/>
                                        </p:tgtEl>
                                        <p:attrNameLst>
                                          <p:attrName>style.visibility</p:attrName>
                                        </p:attrNameLst>
                                      </p:cBhvr>
                                      <p:to>
                                        <p:strVal val="visible"/>
                                      </p:to>
                                    </p:set>
                                    <p:animEffect transition="in" filter="blinds(horizontal)">
                                      <p:cBhvr>
                                        <p:cTn id="7" dur="500"/>
                                        <p:tgtEl>
                                          <p:spTgt spid="12105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10534"/>
                                        </p:tgtEl>
                                        <p:attrNameLst>
                                          <p:attrName>style.visibility</p:attrName>
                                        </p:attrNameLst>
                                      </p:cBhvr>
                                      <p:to>
                                        <p:strVal val="visible"/>
                                      </p:to>
                                    </p:set>
                                    <p:animEffect transition="in" filter="blinds(horizontal)">
                                      <p:cBhvr>
                                        <p:cTn id="12" dur="500"/>
                                        <p:tgtEl>
                                          <p:spTgt spid="1210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0533" grpId="0"/>
      <p:bldP spid="121053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11394" name="Group 2"/>
          <p:cNvGraphicFramePr>
            <a:graphicFrameLocks noGrp="1"/>
          </p:cNvGraphicFramePr>
          <p:nvPr>
            <p:ph type="tbl" idx="1"/>
            <p:extLst>
              <p:ext uri="{D42A27DB-BD31-4B8C-83A1-F6EECF244321}">
                <p14:modId xmlns:p14="http://schemas.microsoft.com/office/powerpoint/2010/main" val="3108761062"/>
              </p:ext>
            </p:extLst>
          </p:nvPr>
        </p:nvGraphicFramePr>
        <p:xfrm>
          <a:off x="2771800" y="452081"/>
          <a:ext cx="6048275" cy="5934695"/>
        </p:xfrm>
        <a:graphic>
          <a:graphicData uri="http://schemas.openxmlformats.org/drawingml/2006/table">
            <a:tbl>
              <a:tblPr/>
              <a:tblGrid>
                <a:gridCol w="864809">
                  <a:extLst>
                    <a:ext uri="{9D8B030D-6E8A-4147-A177-3AD203B41FA5}">
                      <a16:colId xmlns:a16="http://schemas.microsoft.com/office/drawing/2014/main" val="20000"/>
                    </a:ext>
                  </a:extLst>
                </a:gridCol>
                <a:gridCol w="862115">
                  <a:extLst>
                    <a:ext uri="{9D8B030D-6E8A-4147-A177-3AD203B41FA5}">
                      <a16:colId xmlns:a16="http://schemas.microsoft.com/office/drawing/2014/main" val="20001"/>
                    </a:ext>
                  </a:extLst>
                </a:gridCol>
                <a:gridCol w="866156">
                  <a:extLst>
                    <a:ext uri="{9D8B030D-6E8A-4147-A177-3AD203B41FA5}">
                      <a16:colId xmlns:a16="http://schemas.microsoft.com/office/drawing/2014/main" val="20002"/>
                    </a:ext>
                  </a:extLst>
                </a:gridCol>
                <a:gridCol w="860768">
                  <a:extLst>
                    <a:ext uri="{9D8B030D-6E8A-4147-A177-3AD203B41FA5}">
                      <a16:colId xmlns:a16="http://schemas.microsoft.com/office/drawing/2014/main" val="20003"/>
                    </a:ext>
                  </a:extLst>
                </a:gridCol>
                <a:gridCol w="863462">
                  <a:extLst>
                    <a:ext uri="{9D8B030D-6E8A-4147-A177-3AD203B41FA5}">
                      <a16:colId xmlns:a16="http://schemas.microsoft.com/office/drawing/2014/main" val="20004"/>
                    </a:ext>
                  </a:extLst>
                </a:gridCol>
                <a:gridCol w="868850">
                  <a:extLst>
                    <a:ext uri="{9D8B030D-6E8A-4147-A177-3AD203B41FA5}">
                      <a16:colId xmlns:a16="http://schemas.microsoft.com/office/drawing/2014/main" val="20005"/>
                    </a:ext>
                  </a:extLst>
                </a:gridCol>
                <a:gridCol w="862115">
                  <a:extLst>
                    <a:ext uri="{9D8B030D-6E8A-4147-A177-3AD203B41FA5}">
                      <a16:colId xmlns:a16="http://schemas.microsoft.com/office/drawing/2014/main" val="20006"/>
                    </a:ext>
                  </a:extLst>
                </a:gridCol>
              </a:tblGrid>
              <a:tr h="57021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0" i="0" u="none" strike="noStrike" cap="none" normalizeH="0" baseline="0">
                          <a:ln>
                            <a:noFill/>
                          </a:ln>
                          <a:solidFill>
                            <a:schemeClr val="tx1"/>
                          </a:solidFill>
                          <a:effectLst/>
                          <a:latin typeface="+mn-lt"/>
                          <a:ea typeface="微软雅黑" panose="020B0503020204020204" pitchFamily="34" charset="-122"/>
                        </a:rPr>
                        <a:t>行索引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0" i="0" u="none" strike="noStrike" cap="none" normalizeH="0" baseline="0">
                          <a:ln>
                            <a:noFill/>
                          </a:ln>
                          <a:solidFill>
                            <a:schemeClr val="tx1"/>
                          </a:solidFill>
                          <a:effectLst/>
                          <a:latin typeface="+mn-lt"/>
                          <a:ea typeface="微软雅黑" panose="020B0503020204020204" pitchFamily="34" charset="-122"/>
                        </a:rPr>
                        <a:t>标记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0" i="0" u="none" strike="noStrike" cap="none" normalizeH="0" baseline="0">
                          <a:ln>
                            <a:noFill/>
                          </a:ln>
                          <a:solidFill>
                            <a:schemeClr val="tx1"/>
                          </a:solidFill>
                          <a:effectLst/>
                          <a:latin typeface="+mn-lt"/>
                          <a:ea typeface="微软雅黑" panose="020B0503020204020204" pitchFamily="34" charset="-122"/>
                        </a:rPr>
                        <a:t>有效位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0" i="0" u="none" strike="noStrike" cap="none" normalizeH="0" baseline="0">
                          <a:ln>
                            <a:noFill/>
                          </a:ln>
                          <a:solidFill>
                            <a:schemeClr val="tx1"/>
                          </a:solidFill>
                          <a:effectLst/>
                          <a:latin typeface="+mn-lt"/>
                          <a:ea typeface="微软雅黑" panose="020B0503020204020204" pitchFamily="34" charset="-122"/>
                        </a:rPr>
                        <a:t>字节</a:t>
                      </a:r>
                      <a:r>
                        <a:rPr kumimoji="0" lang="en-US" altLang="zh-CN" sz="1600" b="0" i="0" u="none" strike="noStrike" cap="none" normalizeH="0" baseline="0">
                          <a:ln>
                            <a:noFill/>
                          </a:ln>
                          <a:solidFill>
                            <a:schemeClr val="tx1"/>
                          </a:solidFill>
                          <a:effectLst/>
                          <a:latin typeface="+mn-lt"/>
                          <a:ea typeface="微软雅黑" panose="020B0503020204020204" pitchFamily="34"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0" i="0" u="none" strike="noStrike" cap="none" normalizeH="0" baseline="0">
                          <a:ln>
                            <a:noFill/>
                          </a:ln>
                          <a:solidFill>
                            <a:schemeClr val="tx1"/>
                          </a:solidFill>
                          <a:effectLst/>
                          <a:latin typeface="+mn-lt"/>
                          <a:ea typeface="微软雅黑" panose="020B0503020204020204" pitchFamily="34" charset="-122"/>
                        </a:rPr>
                        <a:t>字节</a:t>
                      </a:r>
                      <a:r>
                        <a:rPr kumimoji="0" lang="en-US" altLang="zh-CN" sz="1600" b="0" i="0" u="none" strike="noStrike" cap="none" normalizeH="0" baseline="0">
                          <a:ln>
                            <a:noFill/>
                          </a:ln>
                          <a:solidFill>
                            <a:schemeClr val="tx1"/>
                          </a:solidFill>
                          <a:effectLst/>
                          <a:latin typeface="+mn-lt"/>
                          <a:ea typeface="微软雅黑" panose="020B0503020204020204" pitchFamily="34"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0" i="0" u="none" strike="noStrike" cap="none" normalizeH="0" baseline="0">
                          <a:ln>
                            <a:noFill/>
                          </a:ln>
                          <a:solidFill>
                            <a:schemeClr val="tx1"/>
                          </a:solidFill>
                          <a:effectLst/>
                          <a:latin typeface="+mn-lt"/>
                          <a:ea typeface="微软雅黑" panose="020B0503020204020204" pitchFamily="34" charset="-122"/>
                        </a:rPr>
                        <a:t>字节</a:t>
                      </a:r>
                      <a:r>
                        <a:rPr kumimoji="0" lang="en-US" altLang="zh-CN" sz="1600" b="0" i="0" u="none" strike="noStrike" cap="none" normalizeH="0" baseline="0">
                          <a:ln>
                            <a:noFill/>
                          </a:ln>
                          <a:solidFill>
                            <a:schemeClr val="tx1"/>
                          </a:solidFill>
                          <a:effectLst/>
                          <a:latin typeface="+mn-lt"/>
                          <a:ea typeface="微软雅黑" panose="020B0503020204020204"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0" i="0" u="none" strike="noStrike" cap="none" normalizeH="0" baseline="0">
                          <a:ln>
                            <a:noFill/>
                          </a:ln>
                          <a:solidFill>
                            <a:schemeClr val="tx1"/>
                          </a:solidFill>
                          <a:effectLst/>
                          <a:latin typeface="+mn-lt"/>
                          <a:ea typeface="微软雅黑" panose="020B0503020204020204" pitchFamily="34" charset="-122"/>
                        </a:rPr>
                        <a:t>字节</a:t>
                      </a:r>
                      <a:r>
                        <a:rPr kumimoji="0" lang="en-US" altLang="zh-CN" sz="1600" b="0" i="0" u="none" strike="noStrike" cap="none" normalizeH="0" baseline="0">
                          <a:ln>
                            <a:noFill/>
                          </a:ln>
                          <a:solidFill>
                            <a:schemeClr val="tx1"/>
                          </a:solidFill>
                          <a:effectLst/>
                          <a:latin typeface="+mn-lt"/>
                          <a:ea typeface="微软雅黑" panose="020B0503020204020204" pitchFamily="34"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258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C9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AC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258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258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CD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258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258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2A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258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3D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258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258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微软雅黑" panose="020B0503020204020204" pitchFamily="34"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DC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3258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3A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3258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2D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3258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2D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C3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3258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3258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3258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A3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F4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r h="3258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dirty="0">
                          <a:ln>
                            <a:noFill/>
                          </a:ln>
                          <a:solidFill>
                            <a:srgbClr val="FF0000"/>
                          </a:solidFill>
                          <a:effectLst/>
                          <a:latin typeface="+mn-lt"/>
                          <a:ea typeface="微软雅黑" panose="020B0503020204020204" pitchFamily="34"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rgbClr val="FF0000"/>
                          </a:solidFill>
                          <a:effectLst/>
                          <a:latin typeface="+mn-lt"/>
                          <a:ea typeface="微软雅黑" panose="020B0503020204020204"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rgbClr val="FF0000"/>
                          </a:solidFill>
                          <a:effectLst/>
                          <a:latin typeface="+mn-lt"/>
                          <a:ea typeface="微软雅黑" panose="020B0503020204020204" pitchFamily="34" charset="-122"/>
                        </a:rPr>
                        <a:t>2D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rgbClr val="0000FF"/>
                          </a:solidFill>
                          <a:effectLst/>
                          <a:latin typeface="+mn-lt"/>
                          <a:ea typeface="微软雅黑" panose="020B0503020204020204" pitchFamily="34" charset="-122"/>
                        </a:rPr>
                        <a:t>4A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rgbClr val="FF0000"/>
                          </a:solidFill>
                          <a:effectLst/>
                          <a:latin typeface="+mn-lt"/>
                          <a:ea typeface="微软雅黑" panose="020B0503020204020204" pitchFamily="34" charset="-122"/>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rgbClr val="FF0000"/>
                          </a:solidFill>
                          <a:effectLst/>
                          <a:latin typeface="+mn-lt"/>
                          <a:ea typeface="微软雅黑" panose="020B0503020204020204" pitchFamily="34" charset="-122"/>
                        </a:rPr>
                        <a:t>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5"/>
                  </a:ext>
                </a:extLst>
              </a:tr>
              <a:tr h="3258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0" i="0" u="none" strike="noStrike" cap="none" normalizeH="0" baseline="0">
                          <a:ln>
                            <a:noFill/>
                          </a:ln>
                          <a:solidFill>
                            <a:schemeClr val="tx1"/>
                          </a:solidFill>
                          <a:effectLst/>
                          <a:latin typeface="+mn-lt"/>
                          <a:ea typeface="微软雅黑" panose="020B0503020204020204" pitchFamily="34"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0" i="0" u="none" strike="noStrike" cap="none" normalizeH="0" baseline="0">
                          <a:ln>
                            <a:noFill/>
                          </a:ln>
                          <a:solidFill>
                            <a:schemeClr val="tx1"/>
                          </a:solidFill>
                          <a:effectLst/>
                          <a:latin typeface="+mn-lt"/>
                          <a:ea typeface="微软雅黑" panose="020B0503020204020204" pitchFamily="34"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0" i="0" u="none" strike="noStrike" cap="none" normalizeH="0" baseline="0">
                          <a:ln>
                            <a:noFill/>
                          </a:ln>
                          <a:solidFill>
                            <a:schemeClr val="tx1"/>
                          </a:solidFill>
                          <a:effectLst/>
                          <a:latin typeface="+mn-lt"/>
                          <a:ea typeface="微软雅黑" panose="020B0503020204020204" pitchFamily="34"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0" i="0" u="none" strike="noStrike" cap="none" normalizeH="0" baseline="0" dirty="0">
                          <a:ln>
                            <a:noFill/>
                          </a:ln>
                          <a:solidFill>
                            <a:schemeClr val="tx1"/>
                          </a:solidFill>
                          <a:effectLst/>
                          <a:latin typeface="+mn-lt"/>
                          <a:ea typeface="微软雅黑" panose="020B0503020204020204" pitchFamily="34"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6"/>
                  </a:ext>
                </a:extLst>
              </a:tr>
            </a:tbl>
          </a:graphicData>
        </a:graphic>
      </p:graphicFrame>
      <p:sp>
        <p:nvSpPr>
          <p:cNvPr id="1211548" name="Text Box 156"/>
          <p:cNvSpPr txBox="1">
            <a:spLocks noChangeArrowheads="1"/>
          </p:cNvSpPr>
          <p:nvPr/>
        </p:nvSpPr>
        <p:spPr bwMode="auto">
          <a:xfrm>
            <a:off x="0" y="52830"/>
            <a:ext cx="6396303" cy="400110"/>
          </a:xfrm>
          <a:prstGeom prst="rect">
            <a:avLst/>
          </a:prstGeom>
          <a:noFill/>
          <a:ln w="9525">
            <a:noFill/>
            <a:miter lim="800000"/>
            <a:headEnd/>
            <a:tailEnd/>
          </a:ln>
          <a:effectLst/>
        </p:spPr>
        <p:txBody>
          <a:bodyPr wrap="none">
            <a:spAutoFit/>
          </a:bodyPr>
          <a:lstStyle/>
          <a:p>
            <a:r>
              <a:rPr lang="en-US" altLang="en-US" sz="2000" dirty="0">
                <a:solidFill>
                  <a:srgbClr val="0000FF"/>
                </a:solidFill>
                <a:latin typeface="微软雅黑" panose="020B0503020204020204" pitchFamily="34" charset="-122"/>
                <a:ea typeface="微软雅黑" panose="020B0503020204020204" pitchFamily="34" charset="-122"/>
              </a:rPr>
              <a:t>L1 Data Cache</a:t>
            </a:r>
            <a:r>
              <a:rPr lang="zh-CN" altLang="en-US" sz="2000" dirty="0">
                <a:solidFill>
                  <a:srgbClr val="0000FF"/>
                </a:solidFill>
                <a:latin typeface="微软雅黑" panose="020B0503020204020204" pitchFamily="34" charset="-122"/>
                <a:ea typeface="微软雅黑" panose="020B0503020204020204" pitchFamily="34" charset="-122"/>
              </a:rPr>
              <a:t>：直接映射方式，块大小为</a:t>
            </a:r>
            <a:r>
              <a:rPr lang="en-US" altLang="zh-CN" sz="2000" dirty="0">
                <a:solidFill>
                  <a:srgbClr val="0000FF"/>
                </a:solidFill>
                <a:latin typeface="微软雅黑" panose="020B0503020204020204" pitchFamily="34" charset="-122"/>
                <a:ea typeface="微软雅黑" panose="020B0503020204020204" pitchFamily="34" charset="-122"/>
              </a:rPr>
              <a:t>4B</a:t>
            </a:r>
            <a:r>
              <a:rPr lang="zh-CN" altLang="en-US" sz="2000" dirty="0">
                <a:solidFill>
                  <a:srgbClr val="0000FF"/>
                </a:solidFill>
                <a:latin typeface="微软雅黑" panose="020B0503020204020204" pitchFamily="34" charset="-122"/>
                <a:ea typeface="微软雅黑" panose="020B0503020204020204" pitchFamily="34" charset="-122"/>
              </a:rPr>
              <a:t>，共</a:t>
            </a:r>
            <a:r>
              <a:rPr lang="en-US" altLang="zh-CN" sz="2000" dirty="0">
                <a:solidFill>
                  <a:srgbClr val="0000FF"/>
                </a:solidFill>
                <a:latin typeface="微软雅黑" panose="020B0503020204020204" pitchFamily="34" charset="-122"/>
                <a:ea typeface="微软雅黑" panose="020B0503020204020204" pitchFamily="34" charset="-122"/>
              </a:rPr>
              <a:t>16</a:t>
            </a:r>
            <a:r>
              <a:rPr lang="zh-CN" altLang="en-US" sz="2000" dirty="0">
                <a:solidFill>
                  <a:srgbClr val="0000FF"/>
                </a:solidFill>
                <a:latin typeface="微软雅黑" panose="020B0503020204020204" pitchFamily="34" charset="-122"/>
                <a:ea typeface="微软雅黑" panose="020B0503020204020204" pitchFamily="34" charset="-122"/>
              </a:rPr>
              <a:t>行</a:t>
            </a:r>
          </a:p>
        </p:txBody>
      </p:sp>
      <p:sp>
        <p:nvSpPr>
          <p:cNvPr id="2" name="矩形 1">
            <a:extLst>
              <a:ext uri="{FF2B5EF4-FFF2-40B4-BE49-F238E27FC236}">
                <a16:creationId xmlns:a16="http://schemas.microsoft.com/office/drawing/2014/main" id="{624F8482-6D01-4970-9B77-0DEA7CE9E5E3}"/>
              </a:ext>
            </a:extLst>
          </p:cNvPr>
          <p:cNvSpPr/>
          <p:nvPr/>
        </p:nvSpPr>
        <p:spPr>
          <a:xfrm>
            <a:off x="107504" y="980728"/>
            <a:ext cx="2592288" cy="5762603"/>
          </a:xfrm>
          <a:prstGeom prst="rect">
            <a:avLst/>
          </a:prstGeom>
        </p:spPr>
        <p:txBody>
          <a:bodyPr wrap="square">
            <a:spAutoFit/>
          </a:bodyPr>
          <a:lstStyle/>
          <a:p>
            <a:pPr lvl="0">
              <a:lnSpc>
                <a:spcPct val="150000"/>
              </a:lnSpc>
            </a:pPr>
            <a:r>
              <a:rPr lang="zh-CN" altLang="en-US" sz="2000" dirty="0">
                <a:solidFill>
                  <a:prstClr val="black"/>
                </a:solidFill>
                <a:latin typeface="微软雅黑" panose="020B0503020204020204" pitchFamily="34" charset="-122"/>
                <a:ea typeface="微软雅黑" panose="020B0503020204020204" pitchFamily="34" charset="-122"/>
              </a:rPr>
              <a:t>物理地址</a:t>
            </a:r>
            <a:r>
              <a:rPr lang="en-US" altLang="zh-CN" sz="2000" dirty="0">
                <a:solidFill>
                  <a:prstClr val="black"/>
                </a:solidFill>
                <a:latin typeface="微软雅黑" panose="020B0503020204020204" pitchFamily="34" charset="-122"/>
                <a:ea typeface="微软雅黑" panose="020B0503020204020204" pitchFamily="34" charset="-122"/>
              </a:rPr>
              <a:t>0CFAH</a:t>
            </a:r>
          </a:p>
          <a:p>
            <a:pPr lvl="0">
              <a:lnSpc>
                <a:spcPct val="150000"/>
              </a:lnSpc>
            </a:pPr>
            <a:r>
              <a:rPr lang="en-US" altLang="zh-CN" sz="2000" dirty="0">
                <a:solidFill>
                  <a:prstClr val="black"/>
                </a:solidFill>
                <a:latin typeface="微软雅黑" panose="020B0503020204020204" pitchFamily="34" charset="-122"/>
                <a:ea typeface="微软雅黑" panose="020B0503020204020204" pitchFamily="34" charset="-122"/>
              </a:rPr>
              <a:t>=</a:t>
            </a:r>
            <a:r>
              <a:rPr lang="en-US" altLang="zh-CN" sz="2000" dirty="0">
                <a:solidFill>
                  <a:srgbClr val="CC3300"/>
                </a:solidFill>
                <a:latin typeface="微软雅黑" panose="020B0503020204020204" pitchFamily="34" charset="-122"/>
                <a:ea typeface="微软雅黑" panose="020B0503020204020204" pitchFamily="34" charset="-122"/>
              </a:rPr>
              <a:t>11001 1</a:t>
            </a:r>
            <a:r>
              <a:rPr lang="en-US" altLang="zh-CN" sz="2000" dirty="0">
                <a:solidFill>
                  <a:srgbClr val="0000FF"/>
                </a:solidFill>
                <a:latin typeface="微软雅黑" panose="020B0503020204020204" pitchFamily="34" charset="-122"/>
                <a:ea typeface="微软雅黑" panose="020B0503020204020204" pitchFamily="34" charset="-122"/>
              </a:rPr>
              <a:t>1110</a:t>
            </a:r>
            <a:r>
              <a:rPr lang="en-US" altLang="zh-CN" sz="2000" dirty="0">
                <a:solidFill>
                  <a:srgbClr val="FF3300"/>
                </a:solidFill>
                <a:latin typeface="微软雅黑" panose="020B0503020204020204" pitchFamily="34" charset="-122"/>
                <a:ea typeface="微软雅黑" panose="020B0503020204020204" pitchFamily="34" charset="-122"/>
              </a:rPr>
              <a:t>10</a:t>
            </a:r>
            <a:r>
              <a:rPr lang="en-US" altLang="zh-CN" sz="2000" dirty="0">
                <a:solidFill>
                  <a:prstClr val="black"/>
                </a:solidFill>
                <a:latin typeface="微软雅黑" panose="020B0503020204020204" pitchFamily="34" charset="-122"/>
                <a:ea typeface="微软雅黑" panose="020B0503020204020204" pitchFamily="34" charset="-122"/>
              </a:rPr>
              <a:t>B</a:t>
            </a:r>
          </a:p>
          <a:p>
            <a:pPr lvl="0">
              <a:lnSpc>
                <a:spcPct val="150000"/>
              </a:lnSpc>
            </a:pPr>
            <a:endParaRPr lang="en-US" altLang="zh-CN" sz="2000"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zh-CN" altLang="en-US" sz="2000" dirty="0">
                <a:solidFill>
                  <a:prstClr val="black"/>
                </a:solidFill>
                <a:latin typeface="微软雅黑" panose="020B0503020204020204" pitchFamily="34" charset="-122"/>
                <a:ea typeface="微软雅黑" panose="020B0503020204020204" pitchFamily="34" charset="-122"/>
              </a:rPr>
              <a:t>块大小</a:t>
            </a:r>
            <a:r>
              <a:rPr lang="en-US" altLang="zh-CN" sz="2000" dirty="0">
                <a:solidFill>
                  <a:prstClr val="black"/>
                </a:solidFill>
                <a:latin typeface="微软雅黑" panose="020B0503020204020204" pitchFamily="34" charset="-122"/>
                <a:ea typeface="微软雅黑" panose="020B0503020204020204" pitchFamily="34" charset="-122"/>
              </a:rPr>
              <a:t>4B</a:t>
            </a:r>
            <a:r>
              <a:rPr lang="zh-CN" altLang="en-US" sz="2000" dirty="0">
                <a:solidFill>
                  <a:prstClr val="black"/>
                </a:solidFill>
                <a:latin typeface="微软雅黑" panose="020B0503020204020204" pitchFamily="34" charset="-122"/>
                <a:ea typeface="微软雅黑" panose="020B0503020204020204" pitchFamily="34" charset="-122"/>
              </a:rPr>
              <a:t>，</a:t>
            </a:r>
            <a:r>
              <a:rPr lang="en-US" altLang="zh-CN" sz="2000" dirty="0">
                <a:solidFill>
                  <a:prstClr val="black"/>
                </a:solidFill>
                <a:latin typeface="微软雅黑" panose="020B0503020204020204" pitchFamily="34" charset="-122"/>
                <a:ea typeface="微软雅黑" panose="020B0503020204020204" pitchFamily="34" charset="-122"/>
              </a:rPr>
              <a:t>offset 2</a:t>
            </a:r>
            <a:r>
              <a:rPr lang="zh-CN" altLang="en-US" sz="2000" dirty="0">
                <a:solidFill>
                  <a:prstClr val="black"/>
                </a:solidFill>
                <a:latin typeface="微软雅黑" panose="020B0503020204020204" pitchFamily="34" charset="-122"/>
                <a:ea typeface="微软雅黑" panose="020B0503020204020204" pitchFamily="34" charset="-122"/>
              </a:rPr>
              <a:t>位</a:t>
            </a:r>
            <a:endParaRPr lang="en-US" altLang="zh-CN" sz="2000"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zh-CN" altLang="en-US" sz="1600" dirty="0">
                <a:solidFill>
                  <a:prstClr val="black"/>
                </a:solidFill>
                <a:latin typeface="微软雅黑" panose="020B0503020204020204" pitchFamily="34" charset="-122"/>
                <a:ea typeface="微软雅黑" panose="020B0503020204020204" pitchFamily="34" charset="-122"/>
              </a:rPr>
              <a:t>直接映射</a:t>
            </a:r>
            <a:r>
              <a:rPr lang="en-US" altLang="zh-CN" sz="1600" dirty="0">
                <a:solidFill>
                  <a:prstClr val="black"/>
                </a:solidFill>
                <a:latin typeface="微软雅黑" panose="020B0503020204020204" pitchFamily="34" charset="-122"/>
                <a:ea typeface="微软雅黑" panose="020B0503020204020204" pitchFamily="34" charset="-122"/>
              </a:rPr>
              <a:t>16</a:t>
            </a:r>
            <a:r>
              <a:rPr lang="zh-CN" altLang="en-US" sz="1600" dirty="0">
                <a:solidFill>
                  <a:prstClr val="black"/>
                </a:solidFill>
                <a:latin typeface="微软雅黑" panose="020B0503020204020204" pitchFamily="34" charset="-122"/>
                <a:ea typeface="微软雅黑" panose="020B0503020204020204" pitchFamily="34" charset="-122"/>
              </a:rPr>
              <a:t>行，索引</a:t>
            </a:r>
            <a:r>
              <a:rPr lang="en-US" altLang="zh-CN" sz="1600" dirty="0">
                <a:solidFill>
                  <a:prstClr val="black"/>
                </a:solidFill>
                <a:latin typeface="微软雅黑" panose="020B0503020204020204" pitchFamily="34" charset="-122"/>
                <a:ea typeface="微软雅黑" panose="020B0503020204020204" pitchFamily="34" charset="-122"/>
              </a:rPr>
              <a:t>4</a:t>
            </a:r>
            <a:r>
              <a:rPr lang="zh-CN" altLang="en-US" sz="1600" dirty="0">
                <a:solidFill>
                  <a:prstClr val="black"/>
                </a:solidFill>
                <a:latin typeface="微软雅黑" panose="020B0503020204020204" pitchFamily="34" charset="-122"/>
                <a:ea typeface="微软雅黑" panose="020B0503020204020204" pitchFamily="34" charset="-122"/>
              </a:rPr>
              <a:t>位</a:t>
            </a:r>
            <a:endParaRPr lang="en-US" altLang="zh-CN" sz="1600"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prstClr val="black"/>
                </a:solidFill>
                <a:latin typeface="微软雅黑" panose="020B0503020204020204" pitchFamily="34" charset="-122"/>
                <a:ea typeface="微软雅黑" panose="020B0503020204020204" pitchFamily="34" charset="-122"/>
              </a:rPr>
              <a:t>1110B=0x0E,</a:t>
            </a:r>
            <a:r>
              <a:rPr lang="zh-CN" altLang="en-US" sz="1600" dirty="0">
                <a:solidFill>
                  <a:prstClr val="black"/>
                </a:solidFill>
                <a:latin typeface="微软雅黑" panose="020B0503020204020204" pitchFamily="34" charset="-122"/>
                <a:ea typeface="微软雅黑" panose="020B0503020204020204" pitchFamily="34" charset="-122"/>
              </a:rPr>
              <a:t>定位到右表的</a:t>
            </a:r>
            <a:r>
              <a:rPr lang="en-US" altLang="zh-CN" sz="1600" dirty="0">
                <a:solidFill>
                  <a:prstClr val="black"/>
                </a:solidFill>
                <a:latin typeface="微软雅黑" panose="020B0503020204020204" pitchFamily="34" charset="-122"/>
                <a:ea typeface="微软雅黑" panose="020B0503020204020204" pitchFamily="34" charset="-122"/>
              </a:rPr>
              <a:t>0E</a:t>
            </a:r>
            <a:r>
              <a:rPr lang="zh-CN" altLang="en-US" sz="1600" dirty="0">
                <a:solidFill>
                  <a:prstClr val="black"/>
                </a:solidFill>
                <a:latin typeface="微软雅黑" panose="020B0503020204020204" pitchFamily="34" charset="-122"/>
                <a:ea typeface="微软雅黑" panose="020B0503020204020204" pitchFamily="34" charset="-122"/>
              </a:rPr>
              <a:t>行，有效位</a:t>
            </a:r>
            <a:r>
              <a:rPr lang="en-US" altLang="zh-CN" sz="1600" dirty="0">
                <a:solidFill>
                  <a:prstClr val="black"/>
                </a:solidFill>
                <a:latin typeface="微软雅黑" panose="020B0503020204020204" pitchFamily="34" charset="-122"/>
                <a:ea typeface="微软雅黑" panose="020B0503020204020204" pitchFamily="34" charset="-122"/>
              </a:rPr>
              <a:t>1</a:t>
            </a:r>
            <a:r>
              <a:rPr lang="zh-CN" altLang="en-US" sz="1600" dirty="0">
                <a:solidFill>
                  <a:prstClr val="black"/>
                </a:solidFill>
                <a:latin typeface="微软雅黑" panose="020B0503020204020204" pitchFamily="34" charset="-122"/>
                <a:ea typeface="微软雅黑" panose="020B0503020204020204" pitchFamily="34" charset="-122"/>
              </a:rPr>
              <a:t>，标记</a:t>
            </a:r>
            <a:r>
              <a:rPr lang="en-US" altLang="zh-CN" sz="1600" dirty="0">
                <a:solidFill>
                  <a:prstClr val="black"/>
                </a:solidFill>
                <a:latin typeface="微软雅黑" panose="020B0503020204020204" pitchFamily="34" charset="-122"/>
                <a:ea typeface="微软雅黑" panose="020B0503020204020204" pitchFamily="34" charset="-122"/>
              </a:rPr>
              <a:t>0x33=</a:t>
            </a:r>
            <a:r>
              <a:rPr lang="zh-CN" altLang="en-US" sz="1600" dirty="0">
                <a:solidFill>
                  <a:prstClr val="black"/>
                </a:solidFill>
                <a:latin typeface="微软雅黑" panose="020B0503020204020204" pitchFamily="34" charset="-122"/>
                <a:ea typeface="微软雅黑" panose="020B0503020204020204" pitchFamily="34" charset="-122"/>
              </a:rPr>
              <a:t>物理地址的</a:t>
            </a:r>
            <a:r>
              <a:rPr lang="en-US" altLang="zh-CN" sz="1600" dirty="0">
                <a:solidFill>
                  <a:srgbClr val="CC3300"/>
                </a:solidFill>
                <a:latin typeface="微软雅黑" panose="020B0503020204020204" pitchFamily="34" charset="-122"/>
                <a:ea typeface="微软雅黑" panose="020B0503020204020204" pitchFamily="34" charset="-122"/>
              </a:rPr>
              <a:t>11001 1</a:t>
            </a:r>
            <a:r>
              <a:rPr lang="zh-CN" altLang="en-US" sz="1600" dirty="0">
                <a:solidFill>
                  <a:srgbClr val="CC3300"/>
                </a:solidFill>
                <a:latin typeface="微软雅黑" panose="020B0503020204020204" pitchFamily="34" charset="-122"/>
                <a:ea typeface="微软雅黑" panose="020B0503020204020204" pitchFamily="34" charset="-122"/>
              </a:rPr>
              <a:t>，</a:t>
            </a:r>
            <a:endParaRPr lang="en-US" altLang="zh-CN" sz="1600" dirty="0">
              <a:solidFill>
                <a:srgbClr val="CC3300"/>
              </a:solidFill>
              <a:latin typeface="微软雅黑" panose="020B0503020204020204" pitchFamily="34" charset="-122"/>
              <a:ea typeface="微软雅黑" panose="020B0503020204020204" pitchFamily="34" charset="-122"/>
            </a:endParaRPr>
          </a:p>
          <a:p>
            <a:pPr lvl="0">
              <a:lnSpc>
                <a:spcPct val="150000"/>
              </a:lnSpc>
            </a:pPr>
            <a:r>
              <a:rPr lang="zh-CN" altLang="en-US" sz="1600" dirty="0">
                <a:solidFill>
                  <a:srgbClr val="CC3300"/>
                </a:solidFill>
                <a:latin typeface="微软雅黑" panose="020B0503020204020204" pitchFamily="34" charset="-122"/>
                <a:ea typeface="微软雅黑" panose="020B0503020204020204" pitchFamily="34" charset="-122"/>
              </a:rPr>
              <a:t>命中，取到整块数据</a:t>
            </a:r>
            <a:endParaRPr lang="en-US" altLang="zh-CN" sz="1600" dirty="0">
              <a:solidFill>
                <a:srgbClr val="CC3300"/>
              </a:solidFill>
              <a:latin typeface="微软雅黑" panose="020B0503020204020204" pitchFamily="34" charset="-122"/>
              <a:ea typeface="微软雅黑" panose="020B0503020204020204" pitchFamily="34" charset="-122"/>
            </a:endParaRPr>
          </a:p>
          <a:p>
            <a:pPr lvl="0">
              <a:lnSpc>
                <a:spcPct val="150000"/>
              </a:lnSpc>
            </a:pPr>
            <a:r>
              <a:rPr lang="en-US" altLang="zh-CN" sz="1600" dirty="0">
                <a:solidFill>
                  <a:srgbClr val="CC3300"/>
                </a:solidFill>
                <a:latin typeface="微软雅黑" panose="020B0503020204020204" pitchFamily="34" charset="-122"/>
                <a:ea typeface="微软雅黑" panose="020B0503020204020204" pitchFamily="34" charset="-122"/>
              </a:rPr>
              <a:t>2</a:t>
            </a:r>
            <a:r>
              <a:rPr lang="zh-CN" altLang="en-US" sz="1600" dirty="0">
                <a:solidFill>
                  <a:srgbClr val="CC3300"/>
                </a:solidFill>
                <a:latin typeface="微软雅黑" panose="020B0503020204020204" pitchFamily="34" charset="-122"/>
                <a:ea typeface="微软雅黑" panose="020B0503020204020204" pitchFamily="34" charset="-122"/>
              </a:rPr>
              <a:t>Ｄ </a:t>
            </a:r>
            <a:r>
              <a:rPr lang="en-US" altLang="zh-CN" sz="1600" dirty="0">
                <a:solidFill>
                  <a:srgbClr val="CC3300"/>
                </a:solidFill>
                <a:latin typeface="微软雅黑" panose="020B0503020204020204" pitchFamily="34" charset="-122"/>
                <a:ea typeface="微软雅黑" panose="020B0503020204020204" pitchFamily="34" charset="-122"/>
              </a:rPr>
              <a:t>4A 45 55</a:t>
            </a:r>
            <a:r>
              <a:rPr lang="zh-CN" altLang="en-US" sz="1600" dirty="0">
                <a:solidFill>
                  <a:srgbClr val="CC3300"/>
                </a:solidFill>
                <a:latin typeface="微软雅黑" panose="020B0503020204020204" pitchFamily="34" charset="-122"/>
                <a:ea typeface="微软雅黑" panose="020B0503020204020204" pitchFamily="34" charset="-122"/>
              </a:rPr>
              <a:t>，地址的后两位位</a:t>
            </a:r>
            <a:r>
              <a:rPr lang="en-US" altLang="zh-CN" sz="1600" dirty="0">
                <a:solidFill>
                  <a:srgbClr val="CC3300"/>
                </a:solidFill>
                <a:latin typeface="微软雅黑" panose="020B0503020204020204" pitchFamily="34" charset="-122"/>
                <a:ea typeface="微软雅黑" panose="020B0503020204020204" pitchFamily="34" charset="-122"/>
              </a:rPr>
              <a:t>10</a:t>
            </a:r>
            <a:r>
              <a:rPr lang="zh-CN" altLang="en-US" sz="1600" dirty="0">
                <a:solidFill>
                  <a:srgbClr val="CC3300"/>
                </a:solidFill>
                <a:latin typeface="微软雅黑" panose="020B0503020204020204" pitchFamily="34" charset="-122"/>
                <a:ea typeface="微软雅黑" panose="020B0503020204020204" pitchFamily="34" charset="-122"/>
              </a:rPr>
              <a:t>，字节</a:t>
            </a:r>
            <a:r>
              <a:rPr lang="en-US" altLang="zh-CN" sz="1600" dirty="0">
                <a:solidFill>
                  <a:srgbClr val="CC3300"/>
                </a:solidFill>
                <a:latin typeface="微软雅黑" panose="020B0503020204020204" pitchFamily="34" charset="-122"/>
                <a:ea typeface="微软雅黑" panose="020B0503020204020204" pitchFamily="34" charset="-122"/>
              </a:rPr>
              <a:t>2</a:t>
            </a:r>
            <a:r>
              <a:rPr lang="zh-CN" altLang="en-US" sz="1600" dirty="0">
                <a:solidFill>
                  <a:srgbClr val="CC3300"/>
                </a:solidFill>
                <a:latin typeface="微软雅黑" panose="020B0503020204020204" pitchFamily="34" charset="-122"/>
                <a:ea typeface="微软雅黑" panose="020B0503020204020204" pitchFamily="34" charset="-122"/>
              </a:rPr>
              <a:t>，即</a:t>
            </a:r>
            <a:r>
              <a:rPr lang="en-US" altLang="zh-CN" sz="1600" dirty="0">
                <a:solidFill>
                  <a:srgbClr val="CC3300"/>
                </a:solidFill>
                <a:latin typeface="微软雅黑" panose="020B0503020204020204" pitchFamily="34" charset="-122"/>
                <a:ea typeface="微软雅黑" panose="020B0503020204020204" pitchFamily="34" charset="-122"/>
              </a:rPr>
              <a:t>4A</a:t>
            </a:r>
            <a:r>
              <a:rPr lang="zh-CN" altLang="en-US" sz="1600" dirty="0">
                <a:solidFill>
                  <a:srgbClr val="CC3300"/>
                </a:solidFill>
                <a:latin typeface="微软雅黑" panose="020B0503020204020204" pitchFamily="34" charset="-122"/>
                <a:ea typeface="微软雅黑" panose="020B0503020204020204" pitchFamily="34" charset="-122"/>
              </a:rPr>
              <a:t>，</a:t>
            </a:r>
            <a:endParaRPr lang="en-US" altLang="zh-CN" sz="1600" dirty="0">
              <a:solidFill>
                <a:srgbClr val="CC3300"/>
              </a:solidFill>
              <a:latin typeface="微软雅黑" panose="020B0503020204020204" pitchFamily="34" charset="-122"/>
              <a:ea typeface="微软雅黑" panose="020B0503020204020204" pitchFamily="34" charset="-122"/>
            </a:endParaRPr>
          </a:p>
          <a:p>
            <a:pPr lvl="0">
              <a:lnSpc>
                <a:spcPct val="150000"/>
              </a:lnSpc>
            </a:pPr>
            <a:r>
              <a:rPr lang="zh-CN" altLang="en-US" sz="1600" dirty="0">
                <a:solidFill>
                  <a:srgbClr val="CC3300"/>
                </a:solidFill>
                <a:latin typeface="微软雅黑" panose="020B0503020204020204" pitchFamily="34" charset="-122"/>
                <a:ea typeface="微软雅黑" panose="020B0503020204020204" pitchFamily="34" charset="-122"/>
              </a:rPr>
              <a:t>最终得到的数据是</a:t>
            </a:r>
            <a:r>
              <a:rPr lang="en-US" altLang="zh-CN" sz="1600" dirty="0">
                <a:solidFill>
                  <a:srgbClr val="CC3300"/>
                </a:solidFill>
                <a:latin typeface="微软雅黑" panose="020B0503020204020204" pitchFamily="34" charset="-122"/>
                <a:ea typeface="微软雅黑" panose="020B0503020204020204" pitchFamily="34" charset="-122"/>
              </a:rPr>
              <a:t>4A</a:t>
            </a:r>
            <a:endParaRPr lang="en-US" altLang="zh-CN" sz="1600" dirty="0">
              <a:solidFill>
                <a:prstClr val="black"/>
              </a:solidFill>
              <a:latin typeface="微软雅黑" panose="020B0503020204020204" pitchFamily="34" charset="-122"/>
              <a:ea typeface="微软雅黑" panose="020B0503020204020204" pitchFamily="34" charset="-122"/>
            </a:endParaRPr>
          </a:p>
          <a:p>
            <a:pPr lvl="0">
              <a:lnSpc>
                <a:spcPct val="150000"/>
              </a:lnSpc>
            </a:pPr>
            <a:endParaRPr lang="en-US" altLang="zh-CN" sz="2000" dirty="0">
              <a:solidFill>
                <a:prstClr val="black"/>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770E07B5-5BB6-4544-83CE-CEF19C993D08}"/>
              </a:ext>
            </a:extLst>
          </p:cNvPr>
          <p:cNvSpPr/>
          <p:nvPr/>
        </p:nvSpPr>
        <p:spPr>
          <a:xfrm>
            <a:off x="7323189" y="52830"/>
            <a:ext cx="1107996" cy="369332"/>
          </a:xfrm>
          <a:prstGeom prst="rect">
            <a:avLst/>
          </a:prstGeom>
        </p:spPr>
        <p:txBody>
          <a:bodyPr wrap="none">
            <a:spAutoFit/>
          </a:bodyPr>
          <a:lstStyle/>
          <a:p>
            <a:r>
              <a:rPr lang="zh-CN" altLang="en-US" dirty="0">
                <a:solidFill>
                  <a:prstClr val="black"/>
                </a:solidFill>
                <a:latin typeface="微软雅黑" panose="020B0503020204020204" pitchFamily="34" charset="-122"/>
                <a:ea typeface="微软雅黑" panose="020B0503020204020204" pitchFamily="34" charset="-122"/>
              </a:rPr>
              <a:t>数据缓存</a:t>
            </a:r>
            <a:endParaRPr lang="zh-CN" altLang="en-US" dirty="0"/>
          </a:p>
        </p:txBody>
      </p:sp>
      <p:sp>
        <p:nvSpPr>
          <p:cNvPr id="6" name="矩形 5">
            <a:extLst>
              <a:ext uri="{FF2B5EF4-FFF2-40B4-BE49-F238E27FC236}">
                <a16:creationId xmlns:a16="http://schemas.microsoft.com/office/drawing/2014/main" id="{7A7CEE10-7065-46F0-B4C7-F1E0F7B9186D}"/>
              </a:ext>
            </a:extLst>
          </p:cNvPr>
          <p:cNvSpPr/>
          <p:nvPr/>
        </p:nvSpPr>
        <p:spPr>
          <a:xfrm>
            <a:off x="539552" y="1916832"/>
            <a:ext cx="415498" cy="369332"/>
          </a:xfrm>
          <a:prstGeom prst="rect">
            <a:avLst/>
          </a:prstGeom>
        </p:spPr>
        <p:txBody>
          <a:bodyPr wrap="none">
            <a:spAutoFit/>
          </a:bodyPr>
          <a:lstStyle/>
          <a:p>
            <a:pPr lvl="0" algn="ctr" fontAlgn="base">
              <a:spcBef>
                <a:spcPct val="20000"/>
              </a:spcBef>
              <a:spcAft>
                <a:spcPct val="0"/>
              </a:spcAft>
            </a:pPr>
            <a:r>
              <a:rPr lang="en-US" altLang="zh-CN" b="1" dirty="0">
                <a:solidFill>
                  <a:srgbClr val="FF0000"/>
                </a:solidFill>
                <a:latin typeface="Times New Roman" pitchFamily="18" charset="0"/>
                <a:ea typeface="华文新魏" pitchFamily="2" charset="-122"/>
              </a:rPr>
              <a:t>33</a:t>
            </a:r>
          </a:p>
        </p:txBody>
      </p:sp>
      <p:cxnSp>
        <p:nvCxnSpPr>
          <p:cNvPr id="7" name="直接连接符 6">
            <a:extLst>
              <a:ext uri="{FF2B5EF4-FFF2-40B4-BE49-F238E27FC236}">
                <a16:creationId xmlns:a16="http://schemas.microsoft.com/office/drawing/2014/main" id="{FBAB6276-0677-4D10-AD71-038B76AA07D6}"/>
              </a:ext>
            </a:extLst>
          </p:cNvPr>
          <p:cNvCxnSpPr/>
          <p:nvPr/>
        </p:nvCxnSpPr>
        <p:spPr>
          <a:xfrm>
            <a:off x="387261" y="1986213"/>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3E4AB1C6-F33B-4BCA-A0CD-31196BB9EFBC}"/>
              </a:ext>
            </a:extLst>
          </p:cNvPr>
          <p:cNvCxnSpPr/>
          <p:nvPr/>
        </p:nvCxnSpPr>
        <p:spPr>
          <a:xfrm>
            <a:off x="1403648" y="1986213"/>
            <a:ext cx="557808"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D1632F80-0927-4C3E-A3F1-5156080AFCA4}"/>
              </a:ext>
            </a:extLst>
          </p:cNvPr>
          <p:cNvSpPr/>
          <p:nvPr/>
        </p:nvSpPr>
        <p:spPr>
          <a:xfrm>
            <a:off x="1462009" y="1986213"/>
            <a:ext cx="441146" cy="369332"/>
          </a:xfrm>
          <a:prstGeom prst="rect">
            <a:avLst/>
          </a:prstGeom>
        </p:spPr>
        <p:txBody>
          <a:bodyPr wrap="none">
            <a:spAutoFit/>
          </a:bodyPr>
          <a:lstStyle/>
          <a:p>
            <a:r>
              <a:rPr lang="en-US" altLang="zh-CN" dirty="0">
                <a:solidFill>
                  <a:srgbClr val="0000FF"/>
                </a:solidFill>
                <a:latin typeface="Times New Roman" pitchFamily="18" charset="0"/>
              </a:rPr>
              <a:t>0E</a:t>
            </a:r>
            <a:endParaRPr lang="zh-CN" altLang="en-US" dirty="0">
              <a:solidFill>
                <a:srgbClr val="0000FF"/>
              </a:solidFill>
            </a:endParaRPr>
          </a:p>
        </p:txBody>
      </p:sp>
    </p:spTree>
    <p:extLst>
      <p:ext uri="{BB962C8B-B14F-4D97-AF65-F5344CB8AC3E}">
        <p14:creationId xmlns:p14="http://schemas.microsoft.com/office/powerpoint/2010/main" val="629471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55506" y="6555740"/>
            <a:ext cx="81280" cy="147955"/>
          </a:xfrm>
          <a:prstGeom prst="rect">
            <a:avLst/>
          </a:prstGeom>
        </p:spPr>
        <p:txBody>
          <a:bodyPr vert="horz" wrap="square" lIns="0" tIns="12700" rIns="0" bIns="0" rtlCol="0">
            <a:spAutoFit/>
          </a:bodyPr>
          <a:lstStyle/>
          <a:p>
            <a:pPr marL="12700">
              <a:lnSpc>
                <a:spcPct val="100000"/>
              </a:lnSpc>
              <a:spcBef>
                <a:spcPts val="100"/>
              </a:spcBef>
            </a:pPr>
            <a:r>
              <a:rPr sz="800" dirty="0">
                <a:latin typeface="Tahoma"/>
                <a:cs typeface="Tahoma"/>
              </a:rPr>
              <a:t>6</a:t>
            </a:r>
            <a:endParaRPr sz="800">
              <a:latin typeface="Tahoma"/>
              <a:cs typeface="Tahoma"/>
            </a:endParaRPr>
          </a:p>
        </p:txBody>
      </p:sp>
      <p:grpSp>
        <p:nvGrpSpPr>
          <p:cNvPr id="3" name="object 3"/>
          <p:cNvGrpSpPr/>
          <p:nvPr/>
        </p:nvGrpSpPr>
        <p:grpSpPr>
          <a:xfrm>
            <a:off x="266698" y="879353"/>
            <a:ext cx="8712835" cy="2635250"/>
            <a:chOff x="266698" y="879353"/>
            <a:chExt cx="8712835" cy="2635250"/>
          </a:xfrm>
        </p:grpSpPr>
        <p:pic>
          <p:nvPicPr>
            <p:cNvPr id="4" name="object 4"/>
            <p:cNvPicPr/>
            <p:nvPr/>
          </p:nvPicPr>
          <p:blipFill>
            <a:blip r:embed="rId2" cstate="print"/>
            <a:stretch>
              <a:fillRect/>
            </a:stretch>
          </p:blipFill>
          <p:spPr>
            <a:xfrm>
              <a:off x="266698" y="879353"/>
              <a:ext cx="8712711" cy="2634985"/>
            </a:xfrm>
            <a:prstGeom prst="rect">
              <a:avLst/>
            </a:prstGeom>
          </p:spPr>
        </p:pic>
        <p:pic>
          <p:nvPicPr>
            <p:cNvPr id="5" name="object 5"/>
            <p:cNvPicPr/>
            <p:nvPr/>
          </p:nvPicPr>
          <p:blipFill>
            <a:blip r:embed="rId3" cstate="print"/>
            <a:stretch>
              <a:fillRect/>
            </a:stretch>
          </p:blipFill>
          <p:spPr>
            <a:xfrm>
              <a:off x="304799" y="897509"/>
              <a:ext cx="8636127" cy="2559177"/>
            </a:xfrm>
            <a:prstGeom prst="rect">
              <a:avLst/>
            </a:prstGeom>
          </p:spPr>
        </p:pic>
        <p:sp>
          <p:nvSpPr>
            <p:cNvPr id="6" name="object 6"/>
            <p:cNvSpPr/>
            <p:nvPr/>
          </p:nvSpPr>
          <p:spPr>
            <a:xfrm>
              <a:off x="304799" y="897509"/>
              <a:ext cx="8636635" cy="2559685"/>
            </a:xfrm>
            <a:custGeom>
              <a:avLst/>
              <a:gdLst/>
              <a:ahLst/>
              <a:cxnLst/>
              <a:rect l="l" t="t" r="r" b="b"/>
              <a:pathLst>
                <a:path w="8636635" h="2559685">
                  <a:moveTo>
                    <a:pt x="0" y="426465"/>
                  </a:moveTo>
                  <a:lnTo>
                    <a:pt x="2502" y="380010"/>
                  </a:lnTo>
                  <a:lnTo>
                    <a:pt x="9838" y="335000"/>
                  </a:lnTo>
                  <a:lnTo>
                    <a:pt x="21745" y="291697"/>
                  </a:lnTo>
                  <a:lnTo>
                    <a:pt x="37964" y="250361"/>
                  </a:lnTo>
                  <a:lnTo>
                    <a:pt x="58235" y="211252"/>
                  </a:lnTo>
                  <a:lnTo>
                    <a:pt x="82297" y="174632"/>
                  </a:lnTo>
                  <a:lnTo>
                    <a:pt x="109890" y="140760"/>
                  </a:lnTo>
                  <a:lnTo>
                    <a:pt x="140754" y="109897"/>
                  </a:lnTo>
                  <a:lnTo>
                    <a:pt x="174629" y="82304"/>
                  </a:lnTo>
                  <a:lnTo>
                    <a:pt x="211254" y="58241"/>
                  </a:lnTo>
                  <a:lnTo>
                    <a:pt x="250370" y="37969"/>
                  </a:lnTo>
                  <a:lnTo>
                    <a:pt x="291715" y="21748"/>
                  </a:lnTo>
                  <a:lnTo>
                    <a:pt x="335030" y="9839"/>
                  </a:lnTo>
                  <a:lnTo>
                    <a:pt x="380055" y="2503"/>
                  </a:lnTo>
                  <a:lnTo>
                    <a:pt x="426529" y="0"/>
                  </a:lnTo>
                  <a:lnTo>
                    <a:pt x="8209533" y="0"/>
                  </a:lnTo>
                  <a:lnTo>
                    <a:pt x="8256013" y="2503"/>
                  </a:lnTo>
                  <a:lnTo>
                    <a:pt x="8301043" y="9839"/>
                  </a:lnTo>
                  <a:lnTo>
                    <a:pt x="8344364" y="21748"/>
                  </a:lnTo>
                  <a:lnTo>
                    <a:pt x="8385715" y="37969"/>
                  </a:lnTo>
                  <a:lnTo>
                    <a:pt x="8424836" y="58241"/>
                  </a:lnTo>
                  <a:lnTo>
                    <a:pt x="8461467" y="82304"/>
                  </a:lnTo>
                  <a:lnTo>
                    <a:pt x="8495347" y="109897"/>
                  </a:lnTo>
                  <a:lnTo>
                    <a:pt x="8526216" y="140760"/>
                  </a:lnTo>
                  <a:lnTo>
                    <a:pt x="8553814" y="174632"/>
                  </a:lnTo>
                  <a:lnTo>
                    <a:pt x="8577881" y="211252"/>
                  </a:lnTo>
                  <a:lnTo>
                    <a:pt x="8598155" y="250361"/>
                  </a:lnTo>
                  <a:lnTo>
                    <a:pt x="8614377" y="291697"/>
                  </a:lnTo>
                  <a:lnTo>
                    <a:pt x="8626287" y="335000"/>
                  </a:lnTo>
                  <a:lnTo>
                    <a:pt x="8633623" y="380010"/>
                  </a:lnTo>
                  <a:lnTo>
                    <a:pt x="8636127" y="426465"/>
                  </a:lnTo>
                  <a:lnTo>
                    <a:pt x="8636127" y="2132583"/>
                  </a:lnTo>
                  <a:lnTo>
                    <a:pt x="8633623" y="2179063"/>
                  </a:lnTo>
                  <a:lnTo>
                    <a:pt x="8626287" y="2224093"/>
                  </a:lnTo>
                  <a:lnTo>
                    <a:pt x="8614377" y="2267414"/>
                  </a:lnTo>
                  <a:lnTo>
                    <a:pt x="8598155" y="2308765"/>
                  </a:lnTo>
                  <a:lnTo>
                    <a:pt x="8577881" y="2347886"/>
                  </a:lnTo>
                  <a:lnTo>
                    <a:pt x="8553814" y="2384517"/>
                  </a:lnTo>
                  <a:lnTo>
                    <a:pt x="8526216" y="2418397"/>
                  </a:lnTo>
                  <a:lnTo>
                    <a:pt x="8495347" y="2449266"/>
                  </a:lnTo>
                  <a:lnTo>
                    <a:pt x="8461467" y="2476864"/>
                  </a:lnTo>
                  <a:lnTo>
                    <a:pt x="8424836" y="2500931"/>
                  </a:lnTo>
                  <a:lnTo>
                    <a:pt x="8385715" y="2521205"/>
                  </a:lnTo>
                  <a:lnTo>
                    <a:pt x="8344364" y="2537427"/>
                  </a:lnTo>
                  <a:lnTo>
                    <a:pt x="8301043" y="2549337"/>
                  </a:lnTo>
                  <a:lnTo>
                    <a:pt x="8256013" y="2556673"/>
                  </a:lnTo>
                  <a:lnTo>
                    <a:pt x="8209533" y="2559177"/>
                  </a:lnTo>
                  <a:lnTo>
                    <a:pt x="426529" y="2559177"/>
                  </a:lnTo>
                  <a:lnTo>
                    <a:pt x="380055" y="2556673"/>
                  </a:lnTo>
                  <a:lnTo>
                    <a:pt x="335030" y="2549337"/>
                  </a:lnTo>
                  <a:lnTo>
                    <a:pt x="291715" y="2537427"/>
                  </a:lnTo>
                  <a:lnTo>
                    <a:pt x="250370" y="2521205"/>
                  </a:lnTo>
                  <a:lnTo>
                    <a:pt x="211254" y="2500931"/>
                  </a:lnTo>
                  <a:lnTo>
                    <a:pt x="174629" y="2476864"/>
                  </a:lnTo>
                  <a:lnTo>
                    <a:pt x="140754" y="2449266"/>
                  </a:lnTo>
                  <a:lnTo>
                    <a:pt x="109890" y="2418397"/>
                  </a:lnTo>
                  <a:lnTo>
                    <a:pt x="82297" y="2384517"/>
                  </a:lnTo>
                  <a:lnTo>
                    <a:pt x="58235" y="2347886"/>
                  </a:lnTo>
                  <a:lnTo>
                    <a:pt x="37964" y="2308765"/>
                  </a:lnTo>
                  <a:lnTo>
                    <a:pt x="21745" y="2267414"/>
                  </a:lnTo>
                  <a:lnTo>
                    <a:pt x="9838" y="2224093"/>
                  </a:lnTo>
                  <a:lnTo>
                    <a:pt x="2502" y="2179063"/>
                  </a:lnTo>
                  <a:lnTo>
                    <a:pt x="0" y="2132583"/>
                  </a:lnTo>
                  <a:lnTo>
                    <a:pt x="0" y="426465"/>
                  </a:lnTo>
                  <a:close/>
                </a:path>
              </a:pathLst>
            </a:custGeom>
            <a:ln w="9525">
              <a:solidFill>
                <a:srgbClr val="BE0021"/>
              </a:solidFill>
            </a:ln>
          </p:spPr>
          <p:txBody>
            <a:bodyPr wrap="square" lIns="0" tIns="0" rIns="0" bIns="0" rtlCol="0"/>
            <a:lstStyle/>
            <a:p>
              <a:endParaRPr/>
            </a:p>
          </p:txBody>
        </p:sp>
      </p:grpSp>
      <p:sp>
        <p:nvSpPr>
          <p:cNvPr id="7" name="object 7"/>
          <p:cNvSpPr txBox="1"/>
          <p:nvPr/>
        </p:nvSpPr>
        <p:spPr>
          <a:xfrm>
            <a:off x="524996" y="1570795"/>
            <a:ext cx="309880" cy="1215390"/>
          </a:xfrm>
          <a:prstGeom prst="rect">
            <a:avLst/>
          </a:prstGeom>
        </p:spPr>
        <p:txBody>
          <a:bodyPr vert="vert270" wrap="square" lIns="0" tIns="0" rIns="0" bIns="0" rtlCol="0">
            <a:spAutoFit/>
          </a:bodyPr>
          <a:lstStyle/>
          <a:p>
            <a:pPr marL="12700">
              <a:lnSpc>
                <a:spcPts val="2315"/>
              </a:lnSpc>
            </a:pPr>
            <a:r>
              <a:rPr sz="2000" b="1" dirty="0">
                <a:solidFill>
                  <a:srgbClr val="5F0012"/>
                </a:solidFill>
                <a:latin typeface="Arial"/>
                <a:cs typeface="Arial"/>
              </a:rPr>
              <a:t>CACHING</a:t>
            </a:r>
            <a:endParaRPr sz="2000">
              <a:latin typeface="Arial"/>
              <a:cs typeface="Arial"/>
            </a:endParaRPr>
          </a:p>
        </p:txBody>
      </p:sp>
      <p:grpSp>
        <p:nvGrpSpPr>
          <p:cNvPr id="8" name="object 8"/>
          <p:cNvGrpSpPr/>
          <p:nvPr/>
        </p:nvGrpSpPr>
        <p:grpSpPr>
          <a:xfrm>
            <a:off x="3451859" y="876300"/>
            <a:ext cx="2971800" cy="1804670"/>
            <a:chOff x="3451859" y="876300"/>
            <a:chExt cx="2971800" cy="1804670"/>
          </a:xfrm>
        </p:grpSpPr>
        <p:pic>
          <p:nvPicPr>
            <p:cNvPr id="9" name="object 9"/>
            <p:cNvPicPr/>
            <p:nvPr/>
          </p:nvPicPr>
          <p:blipFill>
            <a:blip r:embed="rId4" cstate="print"/>
            <a:stretch>
              <a:fillRect/>
            </a:stretch>
          </p:blipFill>
          <p:spPr>
            <a:xfrm>
              <a:off x="3451859" y="876300"/>
              <a:ext cx="2113788" cy="1804415"/>
            </a:xfrm>
            <a:prstGeom prst="rect">
              <a:avLst/>
            </a:prstGeom>
          </p:spPr>
        </p:pic>
        <p:pic>
          <p:nvPicPr>
            <p:cNvPr id="10" name="object 10"/>
            <p:cNvPicPr/>
            <p:nvPr/>
          </p:nvPicPr>
          <p:blipFill>
            <a:blip r:embed="rId5" cstate="print"/>
            <a:stretch>
              <a:fillRect/>
            </a:stretch>
          </p:blipFill>
          <p:spPr>
            <a:xfrm>
              <a:off x="3493896" y="899032"/>
              <a:ext cx="2028825" cy="1719707"/>
            </a:xfrm>
            <a:prstGeom prst="rect">
              <a:avLst/>
            </a:prstGeom>
          </p:spPr>
        </p:pic>
        <p:pic>
          <p:nvPicPr>
            <p:cNvPr id="11" name="object 11"/>
            <p:cNvPicPr/>
            <p:nvPr/>
          </p:nvPicPr>
          <p:blipFill>
            <a:blip r:embed="rId6" cstate="print"/>
            <a:stretch>
              <a:fillRect/>
            </a:stretch>
          </p:blipFill>
          <p:spPr>
            <a:xfrm>
              <a:off x="5420867" y="1551431"/>
              <a:ext cx="1002791" cy="512063"/>
            </a:xfrm>
            <a:prstGeom prst="rect">
              <a:avLst/>
            </a:prstGeom>
          </p:spPr>
        </p:pic>
      </p:grpSp>
      <p:sp>
        <p:nvSpPr>
          <p:cNvPr id="12" name="object 12"/>
          <p:cNvSpPr txBox="1"/>
          <p:nvPr/>
        </p:nvSpPr>
        <p:spPr>
          <a:xfrm>
            <a:off x="5574029" y="1622882"/>
            <a:ext cx="640080" cy="269240"/>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5F0012"/>
                </a:solidFill>
                <a:latin typeface="Tahoma"/>
                <a:cs typeface="Tahoma"/>
              </a:rPr>
              <a:t>Cache</a:t>
            </a:r>
            <a:endParaRPr sz="1600">
              <a:latin typeface="Tahoma"/>
              <a:cs typeface="Tahoma"/>
            </a:endParaRPr>
          </a:p>
        </p:txBody>
      </p:sp>
      <p:grpSp>
        <p:nvGrpSpPr>
          <p:cNvPr id="13" name="object 13"/>
          <p:cNvGrpSpPr/>
          <p:nvPr/>
        </p:nvGrpSpPr>
        <p:grpSpPr>
          <a:xfrm>
            <a:off x="1074419" y="1946148"/>
            <a:ext cx="2437130" cy="1778635"/>
            <a:chOff x="1074419" y="1946148"/>
            <a:chExt cx="2437130" cy="1778635"/>
          </a:xfrm>
        </p:grpSpPr>
        <p:pic>
          <p:nvPicPr>
            <p:cNvPr id="14" name="object 14"/>
            <p:cNvPicPr/>
            <p:nvPr/>
          </p:nvPicPr>
          <p:blipFill>
            <a:blip r:embed="rId7" cstate="print"/>
            <a:stretch>
              <a:fillRect/>
            </a:stretch>
          </p:blipFill>
          <p:spPr>
            <a:xfrm>
              <a:off x="2729484" y="1946148"/>
              <a:ext cx="781812" cy="1778508"/>
            </a:xfrm>
            <a:prstGeom prst="rect">
              <a:avLst/>
            </a:prstGeom>
          </p:spPr>
        </p:pic>
        <p:pic>
          <p:nvPicPr>
            <p:cNvPr id="15" name="object 15"/>
            <p:cNvPicPr/>
            <p:nvPr/>
          </p:nvPicPr>
          <p:blipFill>
            <a:blip r:embed="rId8" cstate="print"/>
            <a:stretch>
              <a:fillRect/>
            </a:stretch>
          </p:blipFill>
          <p:spPr>
            <a:xfrm>
              <a:off x="2777433" y="1973707"/>
              <a:ext cx="685856" cy="1683892"/>
            </a:xfrm>
            <a:prstGeom prst="rect">
              <a:avLst/>
            </a:prstGeom>
          </p:spPr>
        </p:pic>
        <p:sp>
          <p:nvSpPr>
            <p:cNvPr id="16" name="object 16"/>
            <p:cNvSpPr/>
            <p:nvPr/>
          </p:nvSpPr>
          <p:spPr>
            <a:xfrm>
              <a:off x="2777490" y="1973707"/>
              <a:ext cx="685800" cy="1684020"/>
            </a:xfrm>
            <a:custGeom>
              <a:avLst/>
              <a:gdLst/>
              <a:ahLst/>
              <a:cxnLst/>
              <a:rect l="l" t="t" r="r" b="b"/>
              <a:pathLst>
                <a:path w="685800" h="1684020">
                  <a:moveTo>
                    <a:pt x="0" y="787526"/>
                  </a:moveTo>
                  <a:lnTo>
                    <a:pt x="1581" y="837167"/>
                  </a:lnTo>
                  <a:lnTo>
                    <a:pt x="6258" y="885908"/>
                  </a:lnTo>
                  <a:lnTo>
                    <a:pt x="13929" y="933643"/>
                  </a:lnTo>
                  <a:lnTo>
                    <a:pt x="24491" y="980263"/>
                  </a:lnTo>
                  <a:lnTo>
                    <a:pt x="37842" y="1025660"/>
                  </a:lnTo>
                  <a:lnTo>
                    <a:pt x="53881" y="1069726"/>
                  </a:lnTo>
                  <a:lnTo>
                    <a:pt x="72505" y="1112355"/>
                  </a:lnTo>
                  <a:lnTo>
                    <a:pt x="93613" y="1153437"/>
                  </a:lnTo>
                  <a:lnTo>
                    <a:pt x="117101" y="1192865"/>
                  </a:lnTo>
                  <a:lnTo>
                    <a:pt x="142869" y="1230531"/>
                  </a:lnTo>
                  <a:lnTo>
                    <a:pt x="170814" y="1266328"/>
                  </a:lnTo>
                  <a:lnTo>
                    <a:pt x="200834" y="1300146"/>
                  </a:lnTo>
                  <a:lnTo>
                    <a:pt x="232827" y="1331879"/>
                  </a:lnTo>
                  <a:lnTo>
                    <a:pt x="266692" y="1361419"/>
                  </a:lnTo>
                  <a:lnTo>
                    <a:pt x="302325" y="1388657"/>
                  </a:lnTo>
                  <a:lnTo>
                    <a:pt x="339626" y="1413486"/>
                  </a:lnTo>
                  <a:lnTo>
                    <a:pt x="378491" y="1435798"/>
                  </a:lnTo>
                  <a:lnTo>
                    <a:pt x="418820" y="1455485"/>
                  </a:lnTo>
                  <a:lnTo>
                    <a:pt x="460509" y="1472439"/>
                  </a:lnTo>
                  <a:lnTo>
                    <a:pt x="503457" y="1486553"/>
                  </a:lnTo>
                  <a:lnTo>
                    <a:pt x="547563" y="1497718"/>
                  </a:lnTo>
                  <a:lnTo>
                    <a:pt x="592723" y="1505826"/>
                  </a:lnTo>
                  <a:lnTo>
                    <a:pt x="638836" y="1510770"/>
                  </a:lnTo>
                  <a:lnTo>
                    <a:pt x="685800" y="1512442"/>
                  </a:lnTo>
                  <a:lnTo>
                    <a:pt x="685800" y="1683892"/>
                  </a:lnTo>
                  <a:lnTo>
                    <a:pt x="638836" y="1682220"/>
                  </a:lnTo>
                  <a:lnTo>
                    <a:pt x="592723" y="1677276"/>
                  </a:lnTo>
                  <a:lnTo>
                    <a:pt x="547563" y="1669168"/>
                  </a:lnTo>
                  <a:lnTo>
                    <a:pt x="503457" y="1658003"/>
                  </a:lnTo>
                  <a:lnTo>
                    <a:pt x="460509" y="1643889"/>
                  </a:lnTo>
                  <a:lnTo>
                    <a:pt x="418820" y="1626935"/>
                  </a:lnTo>
                  <a:lnTo>
                    <a:pt x="378491" y="1607248"/>
                  </a:lnTo>
                  <a:lnTo>
                    <a:pt x="339626" y="1584936"/>
                  </a:lnTo>
                  <a:lnTo>
                    <a:pt x="302325" y="1560107"/>
                  </a:lnTo>
                  <a:lnTo>
                    <a:pt x="266692" y="1532869"/>
                  </a:lnTo>
                  <a:lnTo>
                    <a:pt x="232827" y="1503329"/>
                  </a:lnTo>
                  <a:lnTo>
                    <a:pt x="200834" y="1471596"/>
                  </a:lnTo>
                  <a:lnTo>
                    <a:pt x="170814" y="1437778"/>
                  </a:lnTo>
                  <a:lnTo>
                    <a:pt x="142869" y="1401981"/>
                  </a:lnTo>
                  <a:lnTo>
                    <a:pt x="117101" y="1364315"/>
                  </a:lnTo>
                  <a:lnTo>
                    <a:pt x="93613" y="1324887"/>
                  </a:lnTo>
                  <a:lnTo>
                    <a:pt x="72505" y="1283805"/>
                  </a:lnTo>
                  <a:lnTo>
                    <a:pt x="53881" y="1241176"/>
                  </a:lnTo>
                  <a:lnTo>
                    <a:pt x="37842" y="1197110"/>
                  </a:lnTo>
                  <a:lnTo>
                    <a:pt x="24491" y="1151713"/>
                  </a:lnTo>
                  <a:lnTo>
                    <a:pt x="13929" y="1105093"/>
                  </a:lnTo>
                  <a:lnTo>
                    <a:pt x="6258" y="1057358"/>
                  </a:lnTo>
                  <a:lnTo>
                    <a:pt x="1581" y="1008617"/>
                  </a:lnTo>
                  <a:lnTo>
                    <a:pt x="0" y="958976"/>
                  </a:lnTo>
                  <a:lnTo>
                    <a:pt x="0" y="787526"/>
                  </a:lnTo>
                  <a:lnTo>
                    <a:pt x="1570" y="738292"/>
                  </a:lnTo>
                  <a:lnTo>
                    <a:pt x="6223" y="689808"/>
                  </a:lnTo>
                  <a:lnTo>
                    <a:pt x="13868" y="642197"/>
                  </a:lnTo>
                  <a:lnTo>
                    <a:pt x="24414" y="595582"/>
                  </a:lnTo>
                  <a:lnTo>
                    <a:pt x="37772" y="550086"/>
                  </a:lnTo>
                  <a:lnTo>
                    <a:pt x="53852" y="505833"/>
                  </a:lnTo>
                  <a:lnTo>
                    <a:pt x="72564" y="462946"/>
                  </a:lnTo>
                  <a:lnTo>
                    <a:pt x="93817" y="421547"/>
                  </a:lnTo>
                  <a:lnTo>
                    <a:pt x="117522" y="381760"/>
                  </a:lnTo>
                  <a:lnTo>
                    <a:pt x="143589" y="343709"/>
                  </a:lnTo>
                  <a:lnTo>
                    <a:pt x="171927" y="307516"/>
                  </a:lnTo>
                  <a:lnTo>
                    <a:pt x="202448" y="273305"/>
                  </a:lnTo>
                  <a:lnTo>
                    <a:pt x="235060" y="241198"/>
                  </a:lnTo>
                  <a:lnTo>
                    <a:pt x="269673" y="211318"/>
                  </a:lnTo>
                  <a:lnTo>
                    <a:pt x="306198" y="183790"/>
                  </a:lnTo>
                  <a:lnTo>
                    <a:pt x="344545" y="158736"/>
                  </a:lnTo>
                  <a:lnTo>
                    <a:pt x="384624" y="136280"/>
                  </a:lnTo>
                  <a:lnTo>
                    <a:pt x="426344" y="116543"/>
                  </a:lnTo>
                  <a:lnTo>
                    <a:pt x="469616" y="99650"/>
                  </a:lnTo>
                  <a:lnTo>
                    <a:pt x="514350" y="85725"/>
                  </a:lnTo>
                  <a:lnTo>
                    <a:pt x="514350" y="0"/>
                  </a:lnTo>
                  <a:lnTo>
                    <a:pt x="685800" y="148462"/>
                  </a:lnTo>
                  <a:lnTo>
                    <a:pt x="514350" y="342900"/>
                  </a:lnTo>
                  <a:lnTo>
                    <a:pt x="514350" y="257175"/>
                  </a:lnTo>
                  <a:lnTo>
                    <a:pt x="469393" y="271175"/>
                  </a:lnTo>
                  <a:lnTo>
                    <a:pt x="425860" y="288203"/>
                  </a:lnTo>
                  <a:lnTo>
                    <a:pt x="383852" y="308137"/>
                  </a:lnTo>
                  <a:lnTo>
                    <a:pt x="343468" y="330855"/>
                  </a:lnTo>
                  <a:lnTo>
                    <a:pt x="304809" y="356237"/>
                  </a:lnTo>
                  <a:lnTo>
                    <a:pt x="267974" y="384160"/>
                  </a:lnTo>
                  <a:lnTo>
                    <a:pt x="233064" y="414504"/>
                  </a:lnTo>
                  <a:lnTo>
                    <a:pt x="200178" y="447146"/>
                  </a:lnTo>
                  <a:lnTo>
                    <a:pt x="169417" y="481964"/>
                  </a:lnTo>
                  <a:lnTo>
                    <a:pt x="140882" y="518839"/>
                  </a:lnTo>
                  <a:lnTo>
                    <a:pt x="114670" y="557647"/>
                  </a:lnTo>
                  <a:lnTo>
                    <a:pt x="90884" y="598268"/>
                  </a:lnTo>
                  <a:lnTo>
                    <a:pt x="69624" y="640580"/>
                  </a:lnTo>
                  <a:lnTo>
                    <a:pt x="50988" y="684462"/>
                  </a:lnTo>
                  <a:lnTo>
                    <a:pt x="35077" y="729791"/>
                  </a:lnTo>
                  <a:lnTo>
                    <a:pt x="21992" y="776447"/>
                  </a:lnTo>
                  <a:lnTo>
                    <a:pt x="11833" y="824307"/>
                  </a:lnTo>
                  <a:lnTo>
                    <a:pt x="4699" y="873251"/>
                  </a:lnTo>
                </a:path>
              </a:pathLst>
            </a:custGeom>
            <a:ln w="9525">
              <a:solidFill>
                <a:srgbClr val="BE0021"/>
              </a:solidFill>
            </a:ln>
          </p:spPr>
          <p:txBody>
            <a:bodyPr wrap="square" lIns="0" tIns="0" rIns="0" bIns="0" rtlCol="0"/>
            <a:lstStyle/>
            <a:p>
              <a:endParaRPr/>
            </a:p>
          </p:txBody>
        </p:sp>
        <p:pic>
          <p:nvPicPr>
            <p:cNvPr id="17" name="object 17"/>
            <p:cNvPicPr/>
            <p:nvPr/>
          </p:nvPicPr>
          <p:blipFill>
            <a:blip r:embed="rId9" cstate="print"/>
            <a:stretch>
              <a:fillRect/>
            </a:stretch>
          </p:blipFill>
          <p:spPr>
            <a:xfrm>
              <a:off x="1074419" y="2628900"/>
              <a:ext cx="1856232" cy="512063"/>
            </a:xfrm>
            <a:prstGeom prst="rect">
              <a:avLst/>
            </a:prstGeom>
          </p:spPr>
        </p:pic>
      </p:grpSp>
      <p:sp>
        <p:nvSpPr>
          <p:cNvPr id="18" name="object 18"/>
          <p:cNvSpPr txBox="1"/>
          <p:nvPr/>
        </p:nvSpPr>
        <p:spPr>
          <a:xfrm>
            <a:off x="1226007" y="2700654"/>
            <a:ext cx="149225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5F0012"/>
                </a:solidFill>
                <a:latin typeface="Tahoma"/>
                <a:cs typeface="Tahoma"/>
              </a:rPr>
              <a:t>Copy</a:t>
            </a:r>
            <a:r>
              <a:rPr sz="1600" spc="-10" dirty="0">
                <a:solidFill>
                  <a:srgbClr val="5F0012"/>
                </a:solidFill>
                <a:latin typeface="Tahoma"/>
                <a:cs typeface="Tahoma"/>
              </a:rPr>
              <a:t> </a:t>
            </a:r>
            <a:r>
              <a:rPr sz="1600" spc="-5" dirty="0">
                <a:solidFill>
                  <a:srgbClr val="5F0012"/>
                </a:solidFill>
                <a:latin typeface="Tahoma"/>
                <a:cs typeface="Tahoma"/>
              </a:rPr>
              <a:t>if</a:t>
            </a:r>
            <a:r>
              <a:rPr sz="1600" spc="-20" dirty="0">
                <a:solidFill>
                  <a:srgbClr val="5F0012"/>
                </a:solidFill>
                <a:latin typeface="Tahoma"/>
                <a:cs typeface="Tahoma"/>
              </a:rPr>
              <a:t> </a:t>
            </a:r>
            <a:r>
              <a:rPr sz="1600" b="1" spc="-10" dirty="0">
                <a:solidFill>
                  <a:srgbClr val="5F0012"/>
                </a:solidFill>
                <a:latin typeface="Tahoma"/>
                <a:cs typeface="Tahoma"/>
              </a:rPr>
              <a:t>popular</a:t>
            </a:r>
            <a:endParaRPr sz="1600">
              <a:latin typeface="Tahoma"/>
              <a:cs typeface="Tahoma"/>
            </a:endParaRPr>
          </a:p>
        </p:txBody>
      </p:sp>
      <p:sp>
        <p:nvSpPr>
          <p:cNvPr id="23" name="object 23"/>
          <p:cNvSpPr txBox="1">
            <a:spLocks noGrp="1"/>
          </p:cNvSpPr>
          <p:nvPr>
            <p:ph type="title"/>
          </p:nvPr>
        </p:nvSpPr>
        <p:spPr>
          <a:xfrm>
            <a:off x="1615821" y="164035"/>
            <a:ext cx="5914390" cy="443070"/>
          </a:xfrm>
          <a:prstGeom prst="rect">
            <a:avLst/>
          </a:prstGeom>
        </p:spPr>
        <p:txBody>
          <a:bodyPr vert="horz" wrap="square" lIns="0" tIns="12065" rIns="0" bIns="0" rtlCol="0">
            <a:spAutoFit/>
          </a:bodyPr>
          <a:lstStyle/>
          <a:p>
            <a:pPr marL="12700">
              <a:lnSpc>
                <a:spcPct val="100000"/>
              </a:lnSpc>
              <a:spcBef>
                <a:spcPts val="95"/>
              </a:spcBef>
            </a:pPr>
            <a:r>
              <a:rPr lang="zh-CN" altLang="en-US" sz="2800" spc="-5" dirty="0"/>
              <a:t>缓存与虚拟存储器</a:t>
            </a:r>
            <a:endParaRPr sz="2800" spc="-5" dirty="0"/>
          </a:p>
        </p:txBody>
      </p:sp>
      <p:sp>
        <p:nvSpPr>
          <p:cNvPr id="24" name="object 24"/>
          <p:cNvSpPr txBox="1"/>
          <p:nvPr/>
        </p:nvSpPr>
        <p:spPr>
          <a:xfrm>
            <a:off x="5787009" y="3600958"/>
            <a:ext cx="481330"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R</a:t>
            </a:r>
            <a:r>
              <a:rPr sz="1600" b="1" spc="-55" dirty="0">
                <a:latin typeface="Arial"/>
                <a:cs typeface="Arial"/>
              </a:rPr>
              <a:t>A</a:t>
            </a:r>
            <a:r>
              <a:rPr sz="1600" b="1" spc="-5" dirty="0">
                <a:latin typeface="Arial"/>
                <a:cs typeface="Arial"/>
              </a:rPr>
              <a:t>M</a:t>
            </a:r>
            <a:endParaRPr sz="1600">
              <a:latin typeface="Arial"/>
              <a:cs typeface="Arial"/>
            </a:endParaRPr>
          </a:p>
        </p:txBody>
      </p:sp>
      <p:grpSp>
        <p:nvGrpSpPr>
          <p:cNvPr id="25" name="object 25"/>
          <p:cNvGrpSpPr/>
          <p:nvPr/>
        </p:nvGrpSpPr>
        <p:grpSpPr>
          <a:xfrm>
            <a:off x="240791" y="3939538"/>
            <a:ext cx="8743315" cy="2918460"/>
            <a:chOff x="240791" y="3939538"/>
            <a:chExt cx="8743315" cy="2918460"/>
          </a:xfrm>
        </p:grpSpPr>
        <p:pic>
          <p:nvPicPr>
            <p:cNvPr id="26" name="object 26"/>
            <p:cNvPicPr/>
            <p:nvPr/>
          </p:nvPicPr>
          <p:blipFill>
            <a:blip r:embed="rId10" cstate="print"/>
            <a:stretch>
              <a:fillRect/>
            </a:stretch>
          </p:blipFill>
          <p:spPr>
            <a:xfrm>
              <a:off x="240791" y="3939538"/>
              <a:ext cx="8743188" cy="2918460"/>
            </a:xfrm>
            <a:prstGeom prst="rect">
              <a:avLst/>
            </a:prstGeom>
          </p:spPr>
        </p:pic>
        <p:pic>
          <p:nvPicPr>
            <p:cNvPr id="27" name="object 27"/>
            <p:cNvPicPr/>
            <p:nvPr/>
          </p:nvPicPr>
          <p:blipFill>
            <a:blip r:embed="rId11" cstate="print"/>
            <a:stretch>
              <a:fillRect/>
            </a:stretch>
          </p:blipFill>
          <p:spPr>
            <a:xfrm>
              <a:off x="394715" y="4451604"/>
              <a:ext cx="618744" cy="1831848"/>
            </a:xfrm>
            <a:prstGeom prst="rect">
              <a:avLst/>
            </a:prstGeom>
          </p:spPr>
        </p:pic>
        <p:pic>
          <p:nvPicPr>
            <p:cNvPr id="28" name="object 28"/>
            <p:cNvPicPr/>
            <p:nvPr/>
          </p:nvPicPr>
          <p:blipFill>
            <a:blip r:embed="rId12" cstate="print"/>
            <a:stretch>
              <a:fillRect/>
            </a:stretch>
          </p:blipFill>
          <p:spPr>
            <a:xfrm>
              <a:off x="283870" y="3962400"/>
              <a:ext cx="8657056" cy="2840333"/>
            </a:xfrm>
            <a:prstGeom prst="rect">
              <a:avLst/>
            </a:prstGeom>
          </p:spPr>
        </p:pic>
      </p:grpSp>
      <p:sp>
        <p:nvSpPr>
          <p:cNvPr id="29" name="object 29"/>
          <p:cNvSpPr txBox="1"/>
          <p:nvPr/>
        </p:nvSpPr>
        <p:spPr>
          <a:xfrm>
            <a:off x="517986" y="4687044"/>
            <a:ext cx="309880" cy="1396365"/>
          </a:xfrm>
          <a:prstGeom prst="rect">
            <a:avLst/>
          </a:prstGeom>
        </p:spPr>
        <p:txBody>
          <a:bodyPr vert="vert270" wrap="square" lIns="0" tIns="0" rIns="0" bIns="0" rtlCol="0">
            <a:spAutoFit/>
          </a:bodyPr>
          <a:lstStyle/>
          <a:p>
            <a:pPr marL="12700">
              <a:lnSpc>
                <a:spcPts val="2315"/>
              </a:lnSpc>
            </a:pPr>
            <a:r>
              <a:rPr sz="2000" b="1" dirty="0">
                <a:solidFill>
                  <a:srgbClr val="0000BE"/>
                </a:solidFill>
                <a:latin typeface="Arial"/>
                <a:cs typeface="Arial"/>
              </a:rPr>
              <a:t>S</a:t>
            </a:r>
            <a:r>
              <a:rPr sz="2000" b="1" spc="-110" dirty="0">
                <a:solidFill>
                  <a:srgbClr val="0000BE"/>
                </a:solidFill>
                <a:latin typeface="Arial"/>
                <a:cs typeface="Arial"/>
              </a:rPr>
              <a:t>W</a:t>
            </a:r>
            <a:r>
              <a:rPr sz="2000" b="1" dirty="0">
                <a:solidFill>
                  <a:srgbClr val="0000BE"/>
                </a:solidFill>
                <a:latin typeface="Arial"/>
                <a:cs typeface="Arial"/>
              </a:rPr>
              <a:t>APP</a:t>
            </a:r>
            <a:r>
              <a:rPr sz="2000" b="1" spc="-10" dirty="0">
                <a:solidFill>
                  <a:srgbClr val="0000BE"/>
                </a:solidFill>
                <a:latin typeface="Arial"/>
                <a:cs typeface="Arial"/>
              </a:rPr>
              <a:t>I</a:t>
            </a:r>
            <a:r>
              <a:rPr sz="2000" b="1" dirty="0">
                <a:solidFill>
                  <a:srgbClr val="0000BE"/>
                </a:solidFill>
                <a:latin typeface="Arial"/>
                <a:cs typeface="Arial"/>
              </a:rPr>
              <a:t>NG</a:t>
            </a:r>
            <a:endParaRPr sz="2000">
              <a:latin typeface="Arial"/>
              <a:cs typeface="Arial"/>
            </a:endParaRPr>
          </a:p>
        </p:txBody>
      </p:sp>
      <p:pic>
        <p:nvPicPr>
          <p:cNvPr id="30" name="object 30"/>
          <p:cNvPicPr/>
          <p:nvPr/>
        </p:nvPicPr>
        <p:blipFill>
          <a:blip r:embed="rId13" cstate="print"/>
          <a:stretch>
            <a:fillRect/>
          </a:stretch>
        </p:blipFill>
        <p:spPr>
          <a:xfrm>
            <a:off x="4903025" y="5611338"/>
            <a:ext cx="1522730" cy="1246661"/>
          </a:xfrm>
          <a:prstGeom prst="rect">
            <a:avLst/>
          </a:prstGeom>
        </p:spPr>
      </p:pic>
      <p:sp>
        <p:nvSpPr>
          <p:cNvPr id="31" name="object 31"/>
          <p:cNvSpPr txBox="1"/>
          <p:nvPr/>
        </p:nvSpPr>
        <p:spPr>
          <a:xfrm>
            <a:off x="5814186" y="6275323"/>
            <a:ext cx="692150" cy="453390"/>
          </a:xfrm>
          <a:prstGeom prst="rect">
            <a:avLst/>
          </a:prstGeom>
        </p:spPr>
        <p:txBody>
          <a:bodyPr vert="horz" wrap="square" lIns="0" tIns="12065" rIns="0" bIns="0" rtlCol="0">
            <a:spAutoFit/>
          </a:bodyPr>
          <a:lstStyle/>
          <a:p>
            <a:pPr marL="12700">
              <a:lnSpc>
                <a:spcPct val="100000"/>
              </a:lnSpc>
              <a:spcBef>
                <a:spcPts val="95"/>
              </a:spcBef>
            </a:pPr>
            <a:r>
              <a:rPr sz="1600" spc="-5" dirty="0">
                <a:latin typeface="Arial"/>
                <a:cs typeface="Arial"/>
              </a:rPr>
              <a:t>6</a:t>
            </a:r>
            <a:endParaRPr sz="1600">
              <a:latin typeface="Arial"/>
              <a:cs typeface="Arial"/>
            </a:endParaRPr>
          </a:p>
          <a:p>
            <a:pPr marL="69215">
              <a:lnSpc>
                <a:spcPct val="100000"/>
              </a:lnSpc>
              <a:spcBef>
                <a:spcPts val="10"/>
              </a:spcBef>
            </a:pPr>
            <a:r>
              <a:rPr sz="1200" b="1" spc="-5" dirty="0">
                <a:latin typeface="Arial"/>
                <a:cs typeface="Arial"/>
              </a:rPr>
              <a:t>(or</a:t>
            </a:r>
            <a:r>
              <a:rPr sz="1200" b="1" spc="-65" dirty="0">
                <a:latin typeface="Arial"/>
                <a:cs typeface="Arial"/>
              </a:rPr>
              <a:t> </a:t>
            </a:r>
            <a:r>
              <a:rPr sz="1200" b="1" dirty="0">
                <a:latin typeface="Arial"/>
                <a:cs typeface="Arial"/>
              </a:rPr>
              <a:t>SSD)</a:t>
            </a:r>
            <a:endParaRPr sz="1200">
              <a:latin typeface="Arial"/>
              <a:cs typeface="Arial"/>
            </a:endParaRPr>
          </a:p>
        </p:txBody>
      </p:sp>
      <p:sp>
        <p:nvSpPr>
          <p:cNvPr id="32" name="object 32"/>
          <p:cNvSpPr txBox="1"/>
          <p:nvPr/>
        </p:nvSpPr>
        <p:spPr>
          <a:xfrm>
            <a:off x="5674614" y="5305755"/>
            <a:ext cx="950594"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Hard</a:t>
            </a:r>
            <a:r>
              <a:rPr sz="1600" b="1" spc="-60" dirty="0">
                <a:latin typeface="Arial"/>
                <a:cs typeface="Arial"/>
              </a:rPr>
              <a:t> </a:t>
            </a:r>
            <a:r>
              <a:rPr sz="1600" b="1" spc="-5" dirty="0">
                <a:latin typeface="Arial"/>
                <a:cs typeface="Arial"/>
              </a:rPr>
              <a:t>disk</a:t>
            </a:r>
            <a:endParaRPr sz="1600">
              <a:latin typeface="Arial"/>
              <a:cs typeface="Arial"/>
            </a:endParaRPr>
          </a:p>
        </p:txBody>
      </p:sp>
      <p:sp>
        <p:nvSpPr>
          <p:cNvPr id="33" name="object 33"/>
          <p:cNvSpPr txBox="1"/>
          <p:nvPr/>
        </p:nvSpPr>
        <p:spPr>
          <a:xfrm>
            <a:off x="1627338" y="4358533"/>
            <a:ext cx="1225886" cy="504625"/>
          </a:xfrm>
          <a:prstGeom prst="rect">
            <a:avLst/>
          </a:prstGeom>
        </p:spPr>
        <p:txBody>
          <a:bodyPr vert="horz" wrap="square" lIns="0" tIns="12065" rIns="0" bIns="0" rtlCol="0">
            <a:spAutoFit/>
          </a:bodyPr>
          <a:lstStyle/>
          <a:p>
            <a:pPr marL="12700">
              <a:spcBef>
                <a:spcPts val="95"/>
              </a:spcBef>
            </a:pPr>
            <a:r>
              <a:rPr lang="zh-CN" altLang="en-US" sz="1600" dirty="0">
                <a:solidFill>
                  <a:srgbClr val="FF0000"/>
                </a:solidFill>
                <a:latin typeface="微软雅黑" panose="020B0503020204020204" pitchFamily="34" charset="-122"/>
                <a:ea typeface="微软雅黑" panose="020B0503020204020204" pitchFamily="34" charset="-122"/>
              </a:rPr>
              <a:t>加载需要的代码/数据</a:t>
            </a:r>
            <a:endParaRPr sz="1600" dirty="0">
              <a:solidFill>
                <a:srgbClr val="FF0000"/>
              </a:solidFill>
              <a:latin typeface="Arial"/>
              <a:cs typeface="Arial"/>
            </a:endParaRPr>
          </a:p>
        </p:txBody>
      </p:sp>
      <p:grpSp>
        <p:nvGrpSpPr>
          <p:cNvPr id="34" name="object 34"/>
          <p:cNvGrpSpPr/>
          <p:nvPr/>
        </p:nvGrpSpPr>
        <p:grpSpPr>
          <a:xfrm>
            <a:off x="2741676" y="1959864"/>
            <a:ext cx="3322320" cy="4585335"/>
            <a:chOff x="2741676" y="1959864"/>
            <a:chExt cx="3322320" cy="4585335"/>
          </a:xfrm>
        </p:grpSpPr>
        <p:pic>
          <p:nvPicPr>
            <p:cNvPr id="35" name="object 35"/>
            <p:cNvPicPr/>
            <p:nvPr/>
          </p:nvPicPr>
          <p:blipFill>
            <a:blip r:embed="rId14" cstate="print"/>
            <a:stretch>
              <a:fillRect/>
            </a:stretch>
          </p:blipFill>
          <p:spPr>
            <a:xfrm>
              <a:off x="3276600" y="4634992"/>
              <a:ext cx="2387727" cy="1910207"/>
            </a:xfrm>
            <a:prstGeom prst="rect">
              <a:avLst/>
            </a:prstGeom>
          </p:spPr>
        </p:pic>
        <p:pic>
          <p:nvPicPr>
            <p:cNvPr id="36" name="object 36"/>
            <p:cNvPicPr/>
            <p:nvPr/>
          </p:nvPicPr>
          <p:blipFill>
            <a:blip r:embed="rId15" cstate="print"/>
            <a:stretch>
              <a:fillRect/>
            </a:stretch>
          </p:blipFill>
          <p:spPr>
            <a:xfrm>
              <a:off x="2741676" y="3656076"/>
              <a:ext cx="780288" cy="1944624"/>
            </a:xfrm>
            <a:prstGeom prst="rect">
              <a:avLst/>
            </a:prstGeom>
          </p:spPr>
        </p:pic>
        <p:pic>
          <p:nvPicPr>
            <p:cNvPr id="37" name="object 37"/>
            <p:cNvPicPr/>
            <p:nvPr/>
          </p:nvPicPr>
          <p:blipFill>
            <a:blip r:embed="rId16" cstate="print"/>
            <a:stretch>
              <a:fillRect/>
            </a:stretch>
          </p:blipFill>
          <p:spPr>
            <a:xfrm>
              <a:off x="2788793" y="3683254"/>
              <a:ext cx="685799" cy="1850389"/>
            </a:xfrm>
            <a:prstGeom prst="rect">
              <a:avLst/>
            </a:prstGeom>
          </p:spPr>
        </p:pic>
        <p:sp>
          <p:nvSpPr>
            <p:cNvPr id="38" name="object 38"/>
            <p:cNvSpPr/>
            <p:nvPr/>
          </p:nvSpPr>
          <p:spPr>
            <a:xfrm>
              <a:off x="2788793" y="3683254"/>
              <a:ext cx="685800" cy="1850389"/>
            </a:xfrm>
            <a:custGeom>
              <a:avLst/>
              <a:gdLst/>
              <a:ahLst/>
              <a:cxnLst/>
              <a:rect l="l" t="t" r="r" b="b"/>
              <a:pathLst>
                <a:path w="685800" h="1850389">
                  <a:moveTo>
                    <a:pt x="0" y="869442"/>
                  </a:moveTo>
                  <a:lnTo>
                    <a:pt x="1349" y="920632"/>
                  </a:lnTo>
                  <a:lnTo>
                    <a:pt x="5344" y="970977"/>
                  </a:lnTo>
                  <a:lnTo>
                    <a:pt x="11903" y="1020381"/>
                  </a:lnTo>
                  <a:lnTo>
                    <a:pt x="20947" y="1068750"/>
                  </a:lnTo>
                  <a:lnTo>
                    <a:pt x="32395" y="1115989"/>
                  </a:lnTo>
                  <a:lnTo>
                    <a:pt x="46167" y="1162003"/>
                  </a:lnTo>
                  <a:lnTo>
                    <a:pt x="62182" y="1206697"/>
                  </a:lnTo>
                  <a:lnTo>
                    <a:pt x="80360" y="1249976"/>
                  </a:lnTo>
                  <a:lnTo>
                    <a:pt x="100621" y="1291745"/>
                  </a:lnTo>
                  <a:lnTo>
                    <a:pt x="122884" y="1331911"/>
                  </a:lnTo>
                  <a:lnTo>
                    <a:pt x="147068" y="1370376"/>
                  </a:lnTo>
                  <a:lnTo>
                    <a:pt x="173095" y="1407048"/>
                  </a:lnTo>
                  <a:lnTo>
                    <a:pt x="200882" y="1441831"/>
                  </a:lnTo>
                  <a:lnTo>
                    <a:pt x="230350" y="1474629"/>
                  </a:lnTo>
                  <a:lnTo>
                    <a:pt x="261418" y="1505349"/>
                  </a:lnTo>
                  <a:lnTo>
                    <a:pt x="294006" y="1533895"/>
                  </a:lnTo>
                  <a:lnTo>
                    <a:pt x="328034" y="1560173"/>
                  </a:lnTo>
                  <a:lnTo>
                    <a:pt x="363420" y="1584088"/>
                  </a:lnTo>
                  <a:lnTo>
                    <a:pt x="400086" y="1605544"/>
                  </a:lnTo>
                  <a:lnTo>
                    <a:pt x="437950" y="1624447"/>
                  </a:lnTo>
                  <a:lnTo>
                    <a:pt x="476932" y="1640702"/>
                  </a:lnTo>
                  <a:lnTo>
                    <a:pt x="516952" y="1654215"/>
                  </a:lnTo>
                  <a:lnTo>
                    <a:pt x="557929" y="1664889"/>
                  </a:lnTo>
                  <a:lnTo>
                    <a:pt x="599783" y="1672632"/>
                  </a:lnTo>
                  <a:lnTo>
                    <a:pt x="642433" y="1677347"/>
                  </a:lnTo>
                  <a:lnTo>
                    <a:pt x="685799" y="1678940"/>
                  </a:lnTo>
                  <a:lnTo>
                    <a:pt x="685799" y="1850390"/>
                  </a:lnTo>
                  <a:lnTo>
                    <a:pt x="642433" y="1848797"/>
                  </a:lnTo>
                  <a:lnTo>
                    <a:pt x="599783" y="1844082"/>
                  </a:lnTo>
                  <a:lnTo>
                    <a:pt x="557929" y="1836339"/>
                  </a:lnTo>
                  <a:lnTo>
                    <a:pt x="516952" y="1825665"/>
                  </a:lnTo>
                  <a:lnTo>
                    <a:pt x="476932" y="1812152"/>
                  </a:lnTo>
                  <a:lnTo>
                    <a:pt x="437950" y="1795897"/>
                  </a:lnTo>
                  <a:lnTo>
                    <a:pt x="400086" y="1776994"/>
                  </a:lnTo>
                  <a:lnTo>
                    <a:pt x="363420" y="1755538"/>
                  </a:lnTo>
                  <a:lnTo>
                    <a:pt x="328034" y="1731623"/>
                  </a:lnTo>
                  <a:lnTo>
                    <a:pt x="294006" y="1705345"/>
                  </a:lnTo>
                  <a:lnTo>
                    <a:pt x="261418" y="1676799"/>
                  </a:lnTo>
                  <a:lnTo>
                    <a:pt x="230350" y="1646079"/>
                  </a:lnTo>
                  <a:lnTo>
                    <a:pt x="200882" y="1613281"/>
                  </a:lnTo>
                  <a:lnTo>
                    <a:pt x="173095" y="1578498"/>
                  </a:lnTo>
                  <a:lnTo>
                    <a:pt x="147068" y="1541826"/>
                  </a:lnTo>
                  <a:lnTo>
                    <a:pt x="122884" y="1503361"/>
                  </a:lnTo>
                  <a:lnTo>
                    <a:pt x="100621" y="1463195"/>
                  </a:lnTo>
                  <a:lnTo>
                    <a:pt x="80360" y="1421426"/>
                  </a:lnTo>
                  <a:lnTo>
                    <a:pt x="62182" y="1378147"/>
                  </a:lnTo>
                  <a:lnTo>
                    <a:pt x="46167" y="1333453"/>
                  </a:lnTo>
                  <a:lnTo>
                    <a:pt x="32395" y="1287439"/>
                  </a:lnTo>
                  <a:lnTo>
                    <a:pt x="20947" y="1240200"/>
                  </a:lnTo>
                  <a:lnTo>
                    <a:pt x="11903" y="1191831"/>
                  </a:lnTo>
                  <a:lnTo>
                    <a:pt x="5344" y="1142427"/>
                  </a:lnTo>
                  <a:lnTo>
                    <a:pt x="1349" y="1092082"/>
                  </a:lnTo>
                  <a:lnTo>
                    <a:pt x="0" y="1040892"/>
                  </a:lnTo>
                  <a:lnTo>
                    <a:pt x="0" y="869442"/>
                  </a:lnTo>
                  <a:lnTo>
                    <a:pt x="1426" y="817056"/>
                  </a:lnTo>
                  <a:lnTo>
                    <a:pt x="5653" y="765425"/>
                  </a:lnTo>
                  <a:lnTo>
                    <a:pt x="12602" y="714668"/>
                  </a:lnTo>
                  <a:lnTo>
                    <a:pt x="22197" y="664902"/>
                  </a:lnTo>
                  <a:lnTo>
                    <a:pt x="34358" y="616248"/>
                  </a:lnTo>
                  <a:lnTo>
                    <a:pt x="49007" y="568823"/>
                  </a:lnTo>
                  <a:lnTo>
                    <a:pt x="66068" y="522746"/>
                  </a:lnTo>
                  <a:lnTo>
                    <a:pt x="85461" y="478136"/>
                  </a:lnTo>
                  <a:lnTo>
                    <a:pt x="107108" y="435111"/>
                  </a:lnTo>
                  <a:lnTo>
                    <a:pt x="130933" y="393792"/>
                  </a:lnTo>
                  <a:lnTo>
                    <a:pt x="156855" y="354295"/>
                  </a:lnTo>
                  <a:lnTo>
                    <a:pt x="184799" y="316740"/>
                  </a:lnTo>
                  <a:lnTo>
                    <a:pt x="214685" y="281246"/>
                  </a:lnTo>
                  <a:lnTo>
                    <a:pt x="246436" y="247932"/>
                  </a:lnTo>
                  <a:lnTo>
                    <a:pt x="279973" y="216915"/>
                  </a:lnTo>
                  <a:lnTo>
                    <a:pt x="315220" y="188315"/>
                  </a:lnTo>
                  <a:lnTo>
                    <a:pt x="352096" y="162251"/>
                  </a:lnTo>
                  <a:lnTo>
                    <a:pt x="390526" y="138841"/>
                  </a:lnTo>
                  <a:lnTo>
                    <a:pt x="430430" y="118204"/>
                  </a:lnTo>
                  <a:lnTo>
                    <a:pt x="471730" y="100459"/>
                  </a:lnTo>
                  <a:lnTo>
                    <a:pt x="514349" y="85725"/>
                  </a:lnTo>
                  <a:lnTo>
                    <a:pt x="514349" y="0"/>
                  </a:lnTo>
                  <a:lnTo>
                    <a:pt x="685799" y="145796"/>
                  </a:lnTo>
                  <a:lnTo>
                    <a:pt x="514349" y="342900"/>
                  </a:lnTo>
                  <a:lnTo>
                    <a:pt x="514349" y="257175"/>
                  </a:lnTo>
                  <a:lnTo>
                    <a:pt x="471260" y="272099"/>
                  </a:lnTo>
                  <a:lnTo>
                    <a:pt x="429480" y="290123"/>
                  </a:lnTo>
                  <a:lnTo>
                    <a:pt x="389096" y="311128"/>
                  </a:lnTo>
                  <a:lnTo>
                    <a:pt x="350196" y="334994"/>
                  </a:lnTo>
                  <a:lnTo>
                    <a:pt x="312865" y="361601"/>
                  </a:lnTo>
                  <a:lnTo>
                    <a:pt x="277191" y="390831"/>
                  </a:lnTo>
                  <a:lnTo>
                    <a:pt x="243262" y="422563"/>
                  </a:lnTo>
                  <a:lnTo>
                    <a:pt x="211163" y="456680"/>
                  </a:lnTo>
                  <a:lnTo>
                    <a:pt x="180983" y="493061"/>
                  </a:lnTo>
                  <a:lnTo>
                    <a:pt x="152808" y="531587"/>
                  </a:lnTo>
                  <a:lnTo>
                    <a:pt x="126724" y="572139"/>
                  </a:lnTo>
                  <a:lnTo>
                    <a:pt x="102820" y="614598"/>
                  </a:lnTo>
                  <a:lnTo>
                    <a:pt x="81182" y="658843"/>
                  </a:lnTo>
                  <a:lnTo>
                    <a:pt x="61897" y="704757"/>
                  </a:lnTo>
                  <a:lnTo>
                    <a:pt x="45051" y="752219"/>
                  </a:lnTo>
                  <a:lnTo>
                    <a:pt x="30733" y="801110"/>
                  </a:lnTo>
                  <a:lnTo>
                    <a:pt x="19029" y="851312"/>
                  </a:lnTo>
                  <a:lnTo>
                    <a:pt x="10025" y="902703"/>
                  </a:lnTo>
                  <a:lnTo>
                    <a:pt x="3809" y="955167"/>
                  </a:lnTo>
                </a:path>
              </a:pathLst>
            </a:custGeom>
            <a:ln w="9525">
              <a:solidFill>
                <a:srgbClr val="0000FF"/>
              </a:solidFill>
            </a:ln>
          </p:spPr>
          <p:txBody>
            <a:bodyPr wrap="square" lIns="0" tIns="0" rIns="0" bIns="0" rtlCol="0"/>
            <a:lstStyle/>
            <a:p>
              <a:endParaRPr/>
            </a:p>
          </p:txBody>
        </p:sp>
        <p:pic>
          <p:nvPicPr>
            <p:cNvPr id="39" name="object 39"/>
            <p:cNvPicPr/>
            <p:nvPr/>
          </p:nvPicPr>
          <p:blipFill>
            <a:blip r:embed="rId17" cstate="print"/>
            <a:stretch>
              <a:fillRect/>
            </a:stretch>
          </p:blipFill>
          <p:spPr>
            <a:xfrm>
              <a:off x="5691505" y="2679687"/>
              <a:ext cx="372249" cy="372249"/>
            </a:xfrm>
            <a:prstGeom prst="rect">
              <a:avLst/>
            </a:prstGeom>
          </p:spPr>
        </p:pic>
        <p:pic>
          <p:nvPicPr>
            <p:cNvPr id="40" name="object 40"/>
            <p:cNvPicPr/>
            <p:nvPr/>
          </p:nvPicPr>
          <p:blipFill>
            <a:blip r:embed="rId18" cstate="print"/>
            <a:stretch>
              <a:fillRect/>
            </a:stretch>
          </p:blipFill>
          <p:spPr>
            <a:xfrm>
              <a:off x="4838700" y="1959864"/>
              <a:ext cx="1184148" cy="836676"/>
            </a:xfrm>
            <a:prstGeom prst="rect">
              <a:avLst/>
            </a:prstGeom>
          </p:spPr>
        </p:pic>
        <p:sp>
          <p:nvSpPr>
            <p:cNvPr id="41" name="object 41"/>
            <p:cNvSpPr/>
            <p:nvPr/>
          </p:nvSpPr>
          <p:spPr>
            <a:xfrm>
              <a:off x="5598541" y="2103628"/>
              <a:ext cx="377825" cy="625475"/>
            </a:xfrm>
            <a:custGeom>
              <a:avLst/>
              <a:gdLst/>
              <a:ahLst/>
              <a:cxnLst/>
              <a:rect l="l" t="t" r="r" b="b"/>
              <a:pathLst>
                <a:path w="377825" h="625475">
                  <a:moveTo>
                    <a:pt x="0" y="0"/>
                  </a:moveTo>
                  <a:lnTo>
                    <a:pt x="43898" y="33126"/>
                  </a:lnTo>
                  <a:lnTo>
                    <a:pt x="84042" y="68966"/>
                  </a:lnTo>
                  <a:lnTo>
                    <a:pt x="120267" y="107176"/>
                  </a:lnTo>
                  <a:lnTo>
                    <a:pt x="152404" y="147409"/>
                  </a:lnTo>
                  <a:lnTo>
                    <a:pt x="180289" y="189321"/>
                  </a:lnTo>
                  <a:lnTo>
                    <a:pt x="203755" y="232568"/>
                  </a:lnTo>
                  <a:lnTo>
                    <a:pt x="222636" y="276805"/>
                  </a:lnTo>
                  <a:lnTo>
                    <a:pt x="236765" y="321686"/>
                  </a:lnTo>
                  <a:lnTo>
                    <a:pt x="245977" y="366867"/>
                  </a:lnTo>
                  <a:lnTo>
                    <a:pt x="250104" y="412003"/>
                  </a:lnTo>
                  <a:lnTo>
                    <a:pt x="248982" y="456749"/>
                  </a:lnTo>
                  <a:lnTo>
                    <a:pt x="242443" y="500761"/>
                  </a:lnTo>
                  <a:lnTo>
                    <a:pt x="197485" y="474599"/>
                  </a:lnTo>
                  <a:lnTo>
                    <a:pt x="249555" y="625475"/>
                  </a:lnTo>
                  <a:lnTo>
                    <a:pt x="377317" y="579501"/>
                  </a:lnTo>
                  <a:lnTo>
                    <a:pt x="332359" y="553212"/>
                  </a:lnTo>
                  <a:lnTo>
                    <a:pt x="338659" y="511958"/>
                  </a:lnTo>
                  <a:lnTo>
                    <a:pt x="340194" y="470163"/>
                  </a:lnTo>
                  <a:lnTo>
                    <a:pt x="337125" y="428097"/>
                  </a:lnTo>
                  <a:lnTo>
                    <a:pt x="329612" y="386028"/>
                  </a:lnTo>
                  <a:lnTo>
                    <a:pt x="317819" y="344226"/>
                  </a:lnTo>
                  <a:lnTo>
                    <a:pt x="301907" y="302959"/>
                  </a:lnTo>
                  <a:lnTo>
                    <a:pt x="282037" y="262495"/>
                  </a:lnTo>
                  <a:lnTo>
                    <a:pt x="258371" y="223105"/>
                  </a:lnTo>
                  <a:lnTo>
                    <a:pt x="231070" y="185056"/>
                  </a:lnTo>
                  <a:lnTo>
                    <a:pt x="200297" y="148618"/>
                  </a:lnTo>
                  <a:lnTo>
                    <a:pt x="166213" y="114059"/>
                  </a:lnTo>
                  <a:lnTo>
                    <a:pt x="128980" y="81649"/>
                  </a:lnTo>
                  <a:lnTo>
                    <a:pt x="88758" y="51657"/>
                  </a:lnTo>
                  <a:lnTo>
                    <a:pt x="45711" y="24351"/>
                  </a:lnTo>
                  <a:lnTo>
                    <a:pt x="0" y="0"/>
                  </a:lnTo>
                  <a:close/>
                </a:path>
              </a:pathLst>
            </a:custGeom>
            <a:solidFill>
              <a:srgbClr val="8F001D"/>
            </a:solidFill>
          </p:spPr>
          <p:txBody>
            <a:bodyPr wrap="square" lIns="0" tIns="0" rIns="0" bIns="0" rtlCol="0"/>
            <a:lstStyle/>
            <a:p>
              <a:endParaRPr/>
            </a:p>
          </p:txBody>
        </p:sp>
        <p:sp>
          <p:nvSpPr>
            <p:cNvPr id="42" name="object 42"/>
            <p:cNvSpPr/>
            <p:nvPr/>
          </p:nvSpPr>
          <p:spPr>
            <a:xfrm>
              <a:off x="4886325" y="1987407"/>
              <a:ext cx="758190" cy="233045"/>
            </a:xfrm>
            <a:custGeom>
              <a:avLst/>
              <a:gdLst/>
              <a:ahLst/>
              <a:cxnLst/>
              <a:rect l="l" t="t" r="r" b="b"/>
              <a:pathLst>
                <a:path w="758189" h="233044">
                  <a:moveTo>
                    <a:pt x="376170" y="0"/>
                  </a:moveTo>
                  <a:lnTo>
                    <a:pt x="328800" y="99"/>
                  </a:lnTo>
                  <a:lnTo>
                    <a:pt x="282701" y="4302"/>
                  </a:lnTo>
                  <a:lnTo>
                    <a:pt x="238210" y="12561"/>
                  </a:lnTo>
                  <a:lnTo>
                    <a:pt x="195662" y="24832"/>
                  </a:lnTo>
                  <a:lnTo>
                    <a:pt x="155394" y="41067"/>
                  </a:lnTo>
                  <a:lnTo>
                    <a:pt x="117740" y="61221"/>
                  </a:lnTo>
                  <a:lnTo>
                    <a:pt x="83038" y="85248"/>
                  </a:lnTo>
                  <a:lnTo>
                    <a:pt x="51624" y="113101"/>
                  </a:lnTo>
                  <a:lnTo>
                    <a:pt x="23832" y="144734"/>
                  </a:lnTo>
                  <a:lnTo>
                    <a:pt x="0" y="180101"/>
                  </a:lnTo>
                  <a:lnTo>
                    <a:pt x="89915" y="232552"/>
                  </a:lnTo>
                  <a:lnTo>
                    <a:pt x="113748" y="197185"/>
                  </a:lnTo>
                  <a:lnTo>
                    <a:pt x="141540" y="165552"/>
                  </a:lnTo>
                  <a:lnTo>
                    <a:pt x="172954" y="137700"/>
                  </a:lnTo>
                  <a:lnTo>
                    <a:pt x="207656" y="113674"/>
                  </a:lnTo>
                  <a:lnTo>
                    <a:pt x="245310" y="93522"/>
                  </a:lnTo>
                  <a:lnTo>
                    <a:pt x="285578" y="77290"/>
                  </a:lnTo>
                  <a:lnTo>
                    <a:pt x="328126" y="65023"/>
                  </a:lnTo>
                  <a:lnTo>
                    <a:pt x="372618" y="56769"/>
                  </a:lnTo>
                  <a:lnTo>
                    <a:pt x="418716" y="52573"/>
                  </a:lnTo>
                  <a:lnTo>
                    <a:pt x="466086" y="52482"/>
                  </a:lnTo>
                  <a:lnTo>
                    <a:pt x="514391" y="56542"/>
                  </a:lnTo>
                  <a:lnTo>
                    <a:pt x="563296" y="64799"/>
                  </a:lnTo>
                  <a:lnTo>
                    <a:pt x="612464" y="77301"/>
                  </a:lnTo>
                  <a:lnTo>
                    <a:pt x="661560" y="94092"/>
                  </a:lnTo>
                  <a:lnTo>
                    <a:pt x="710247" y="115220"/>
                  </a:lnTo>
                  <a:lnTo>
                    <a:pt x="758189" y="140731"/>
                  </a:lnTo>
                  <a:lnTo>
                    <a:pt x="668274" y="88153"/>
                  </a:lnTo>
                  <a:lnTo>
                    <a:pt x="620331" y="62665"/>
                  </a:lnTo>
                  <a:lnTo>
                    <a:pt x="571644" y="41556"/>
                  </a:lnTo>
                  <a:lnTo>
                    <a:pt x="522548" y="24782"/>
                  </a:lnTo>
                  <a:lnTo>
                    <a:pt x="473380" y="12295"/>
                  </a:lnTo>
                  <a:lnTo>
                    <a:pt x="424475" y="4049"/>
                  </a:lnTo>
                  <a:lnTo>
                    <a:pt x="376170" y="0"/>
                  </a:lnTo>
                  <a:close/>
                </a:path>
              </a:pathLst>
            </a:custGeom>
            <a:solidFill>
              <a:srgbClr val="730017"/>
            </a:solidFill>
          </p:spPr>
          <p:txBody>
            <a:bodyPr wrap="square" lIns="0" tIns="0" rIns="0" bIns="0" rtlCol="0"/>
            <a:lstStyle/>
            <a:p>
              <a:endParaRPr/>
            </a:p>
          </p:txBody>
        </p:sp>
        <p:sp>
          <p:nvSpPr>
            <p:cNvPr id="43" name="object 43"/>
            <p:cNvSpPr/>
            <p:nvPr/>
          </p:nvSpPr>
          <p:spPr>
            <a:xfrm>
              <a:off x="4886325" y="1987407"/>
              <a:ext cx="1089660" cy="742315"/>
            </a:xfrm>
            <a:custGeom>
              <a:avLst/>
              <a:gdLst/>
              <a:ahLst/>
              <a:cxnLst/>
              <a:rect l="l" t="t" r="r" b="b"/>
              <a:pathLst>
                <a:path w="1089660" h="742314">
                  <a:moveTo>
                    <a:pt x="758189" y="140731"/>
                  </a:moveTo>
                  <a:lnTo>
                    <a:pt x="710247" y="115220"/>
                  </a:lnTo>
                  <a:lnTo>
                    <a:pt x="661560" y="94092"/>
                  </a:lnTo>
                  <a:lnTo>
                    <a:pt x="612464" y="77301"/>
                  </a:lnTo>
                  <a:lnTo>
                    <a:pt x="563296" y="64799"/>
                  </a:lnTo>
                  <a:lnTo>
                    <a:pt x="514391" y="56542"/>
                  </a:lnTo>
                  <a:lnTo>
                    <a:pt x="466086" y="52482"/>
                  </a:lnTo>
                  <a:lnTo>
                    <a:pt x="418716" y="52573"/>
                  </a:lnTo>
                  <a:lnTo>
                    <a:pt x="372618" y="56769"/>
                  </a:lnTo>
                  <a:lnTo>
                    <a:pt x="328126" y="65023"/>
                  </a:lnTo>
                  <a:lnTo>
                    <a:pt x="285578" y="77290"/>
                  </a:lnTo>
                  <a:lnTo>
                    <a:pt x="245310" y="93522"/>
                  </a:lnTo>
                  <a:lnTo>
                    <a:pt x="207656" y="113674"/>
                  </a:lnTo>
                  <a:lnTo>
                    <a:pt x="172954" y="137700"/>
                  </a:lnTo>
                  <a:lnTo>
                    <a:pt x="141540" y="165552"/>
                  </a:lnTo>
                  <a:lnTo>
                    <a:pt x="113748" y="197185"/>
                  </a:lnTo>
                  <a:lnTo>
                    <a:pt x="89915" y="232552"/>
                  </a:lnTo>
                  <a:lnTo>
                    <a:pt x="0" y="180101"/>
                  </a:lnTo>
                  <a:lnTo>
                    <a:pt x="23832" y="144734"/>
                  </a:lnTo>
                  <a:lnTo>
                    <a:pt x="51624" y="113101"/>
                  </a:lnTo>
                  <a:lnTo>
                    <a:pt x="83038" y="85248"/>
                  </a:lnTo>
                  <a:lnTo>
                    <a:pt x="117740" y="61221"/>
                  </a:lnTo>
                  <a:lnTo>
                    <a:pt x="155394" y="41067"/>
                  </a:lnTo>
                  <a:lnTo>
                    <a:pt x="195662" y="24832"/>
                  </a:lnTo>
                  <a:lnTo>
                    <a:pt x="238210" y="12561"/>
                  </a:lnTo>
                  <a:lnTo>
                    <a:pt x="282701" y="4302"/>
                  </a:lnTo>
                  <a:lnTo>
                    <a:pt x="328800" y="99"/>
                  </a:lnTo>
                  <a:lnTo>
                    <a:pt x="376170" y="0"/>
                  </a:lnTo>
                  <a:lnTo>
                    <a:pt x="424475" y="4049"/>
                  </a:lnTo>
                  <a:lnTo>
                    <a:pt x="473380" y="12295"/>
                  </a:lnTo>
                  <a:lnTo>
                    <a:pt x="522548" y="24782"/>
                  </a:lnTo>
                  <a:lnTo>
                    <a:pt x="571644" y="41556"/>
                  </a:lnTo>
                  <a:lnTo>
                    <a:pt x="620331" y="62665"/>
                  </a:lnTo>
                  <a:lnTo>
                    <a:pt x="668274" y="88153"/>
                  </a:lnTo>
                  <a:lnTo>
                    <a:pt x="758189" y="140731"/>
                  </a:lnTo>
                  <a:lnTo>
                    <a:pt x="804779" y="170533"/>
                  </a:lnTo>
                  <a:lnTo>
                    <a:pt x="847943" y="203383"/>
                  </a:lnTo>
                  <a:lnTo>
                    <a:pt x="887501" y="238945"/>
                  </a:lnTo>
                  <a:lnTo>
                    <a:pt x="923270" y="276880"/>
                  </a:lnTo>
                  <a:lnTo>
                    <a:pt x="955068" y="316851"/>
                  </a:lnTo>
                  <a:lnTo>
                    <a:pt x="982711" y="358522"/>
                  </a:lnTo>
                  <a:lnTo>
                    <a:pt x="1006017" y="401553"/>
                  </a:lnTo>
                  <a:lnTo>
                    <a:pt x="1024805" y="445609"/>
                  </a:lnTo>
                  <a:lnTo>
                    <a:pt x="1038891" y="490350"/>
                  </a:lnTo>
                  <a:lnTo>
                    <a:pt x="1048094" y="535441"/>
                  </a:lnTo>
                  <a:lnTo>
                    <a:pt x="1052230" y="580543"/>
                  </a:lnTo>
                  <a:lnTo>
                    <a:pt x="1051118" y="625320"/>
                  </a:lnTo>
                  <a:lnTo>
                    <a:pt x="1044575" y="669432"/>
                  </a:lnTo>
                  <a:lnTo>
                    <a:pt x="1089533" y="695721"/>
                  </a:lnTo>
                  <a:lnTo>
                    <a:pt x="961771" y="741695"/>
                  </a:lnTo>
                  <a:lnTo>
                    <a:pt x="909701" y="590819"/>
                  </a:lnTo>
                  <a:lnTo>
                    <a:pt x="954659" y="616981"/>
                  </a:lnTo>
                  <a:lnTo>
                    <a:pt x="961198" y="572970"/>
                  </a:lnTo>
                  <a:lnTo>
                    <a:pt x="962320" y="528224"/>
                  </a:lnTo>
                  <a:lnTo>
                    <a:pt x="958193" y="483088"/>
                  </a:lnTo>
                  <a:lnTo>
                    <a:pt x="948981" y="437907"/>
                  </a:lnTo>
                  <a:lnTo>
                    <a:pt x="934852" y="393026"/>
                  </a:lnTo>
                  <a:lnTo>
                    <a:pt x="915971" y="348789"/>
                  </a:lnTo>
                  <a:lnTo>
                    <a:pt x="892505" y="305542"/>
                  </a:lnTo>
                  <a:lnTo>
                    <a:pt x="864620" y="263630"/>
                  </a:lnTo>
                  <a:lnTo>
                    <a:pt x="832483" y="223396"/>
                  </a:lnTo>
                  <a:lnTo>
                    <a:pt x="796258" y="185187"/>
                  </a:lnTo>
                  <a:lnTo>
                    <a:pt x="756114" y="149347"/>
                  </a:lnTo>
                  <a:lnTo>
                    <a:pt x="712215" y="116220"/>
                  </a:lnTo>
                </a:path>
              </a:pathLst>
            </a:custGeom>
            <a:ln w="9525">
              <a:solidFill>
                <a:srgbClr val="5F0012"/>
              </a:solidFill>
            </a:ln>
          </p:spPr>
          <p:txBody>
            <a:bodyPr wrap="square" lIns="0" tIns="0" rIns="0" bIns="0" rtlCol="0"/>
            <a:lstStyle/>
            <a:p>
              <a:endParaRPr/>
            </a:p>
          </p:txBody>
        </p:sp>
      </p:grpSp>
      <p:sp>
        <p:nvSpPr>
          <p:cNvPr id="44" name="object 44"/>
          <p:cNvSpPr txBox="1"/>
          <p:nvPr/>
        </p:nvSpPr>
        <p:spPr>
          <a:xfrm>
            <a:off x="5957442" y="2309241"/>
            <a:ext cx="411480" cy="239395"/>
          </a:xfrm>
          <a:prstGeom prst="rect">
            <a:avLst/>
          </a:prstGeom>
        </p:spPr>
        <p:txBody>
          <a:bodyPr vert="horz" wrap="square" lIns="0" tIns="13335" rIns="0" bIns="0" rtlCol="0">
            <a:spAutoFit/>
          </a:bodyPr>
          <a:lstStyle/>
          <a:p>
            <a:pPr marL="12700">
              <a:lnSpc>
                <a:spcPct val="100000"/>
              </a:lnSpc>
              <a:spcBef>
                <a:spcPts val="105"/>
              </a:spcBef>
            </a:pPr>
            <a:r>
              <a:rPr sz="1400" i="1" spc="-10" dirty="0">
                <a:solidFill>
                  <a:srgbClr val="5F0012"/>
                </a:solidFill>
                <a:latin typeface="Arial"/>
                <a:cs typeface="Arial"/>
              </a:rPr>
              <a:t>D</a:t>
            </a:r>
            <a:r>
              <a:rPr sz="1400" i="1" dirty="0">
                <a:solidFill>
                  <a:srgbClr val="5F0012"/>
                </a:solidFill>
                <a:latin typeface="Arial"/>
                <a:cs typeface="Arial"/>
              </a:rPr>
              <a:t>rop</a:t>
            </a:r>
            <a:endParaRPr sz="1400">
              <a:latin typeface="Arial"/>
              <a:cs typeface="Arial"/>
            </a:endParaRPr>
          </a:p>
        </p:txBody>
      </p:sp>
      <p:pic>
        <p:nvPicPr>
          <p:cNvPr id="45" name="object 45"/>
          <p:cNvPicPr/>
          <p:nvPr/>
        </p:nvPicPr>
        <p:blipFill>
          <a:blip r:embed="rId19" cstate="print"/>
          <a:stretch>
            <a:fillRect/>
          </a:stretch>
        </p:blipFill>
        <p:spPr>
          <a:xfrm>
            <a:off x="3667759" y="3201809"/>
            <a:ext cx="2028825" cy="1125334"/>
          </a:xfrm>
          <a:prstGeom prst="rect">
            <a:avLst/>
          </a:prstGeom>
        </p:spPr>
      </p:pic>
      <p:sp>
        <p:nvSpPr>
          <p:cNvPr id="46" name="object 46"/>
          <p:cNvSpPr txBox="1"/>
          <p:nvPr/>
        </p:nvSpPr>
        <p:spPr>
          <a:xfrm>
            <a:off x="6954393" y="1487551"/>
            <a:ext cx="1121410" cy="528955"/>
          </a:xfrm>
          <a:prstGeom prst="rect">
            <a:avLst/>
          </a:prstGeom>
        </p:spPr>
        <p:txBody>
          <a:bodyPr vert="horz" wrap="square" lIns="0" tIns="13335" rIns="0" bIns="0" rtlCol="0">
            <a:spAutoFit/>
          </a:bodyPr>
          <a:lstStyle/>
          <a:p>
            <a:pPr marL="127000" indent="-114300">
              <a:lnSpc>
                <a:spcPct val="100000"/>
              </a:lnSpc>
              <a:spcBef>
                <a:spcPts val="105"/>
              </a:spcBef>
              <a:buChar char="•"/>
              <a:tabLst>
                <a:tab pos="127000" algn="l"/>
              </a:tabLst>
            </a:pPr>
            <a:r>
              <a:rPr sz="1100" dirty="0">
                <a:latin typeface="Arial"/>
                <a:cs typeface="Arial"/>
              </a:rPr>
              <a:t>Faster</a:t>
            </a:r>
            <a:endParaRPr sz="1100">
              <a:latin typeface="Arial"/>
              <a:cs typeface="Arial"/>
            </a:endParaRPr>
          </a:p>
          <a:p>
            <a:pPr marL="127000" indent="-114300">
              <a:lnSpc>
                <a:spcPct val="100000"/>
              </a:lnSpc>
              <a:buChar char="•"/>
              <a:tabLst>
                <a:tab pos="127000" algn="l"/>
              </a:tabLst>
            </a:pPr>
            <a:r>
              <a:rPr sz="1100" spc="-5" dirty="0">
                <a:latin typeface="Arial"/>
                <a:cs typeface="Arial"/>
              </a:rPr>
              <a:t>More</a:t>
            </a:r>
            <a:r>
              <a:rPr sz="1100" spc="-65" dirty="0">
                <a:latin typeface="Arial"/>
                <a:cs typeface="Arial"/>
              </a:rPr>
              <a:t> </a:t>
            </a:r>
            <a:r>
              <a:rPr sz="1100" spc="-5" dirty="0">
                <a:latin typeface="Arial"/>
                <a:cs typeface="Arial"/>
              </a:rPr>
              <a:t>expensive</a:t>
            </a:r>
            <a:endParaRPr sz="1100">
              <a:latin typeface="Arial"/>
              <a:cs typeface="Arial"/>
            </a:endParaRPr>
          </a:p>
          <a:p>
            <a:pPr marL="127000" indent="-114300">
              <a:lnSpc>
                <a:spcPct val="100000"/>
              </a:lnSpc>
              <a:buChar char="•"/>
              <a:tabLst>
                <a:tab pos="127000" algn="l"/>
              </a:tabLst>
            </a:pPr>
            <a:r>
              <a:rPr sz="1100" spc="-5" dirty="0">
                <a:latin typeface="Arial"/>
                <a:cs typeface="Arial"/>
              </a:rPr>
              <a:t>Lower</a:t>
            </a:r>
            <a:r>
              <a:rPr sz="1100" spc="-20" dirty="0">
                <a:latin typeface="Arial"/>
                <a:cs typeface="Arial"/>
              </a:rPr>
              <a:t> </a:t>
            </a:r>
            <a:r>
              <a:rPr sz="1100" spc="-5" dirty="0">
                <a:latin typeface="Arial"/>
                <a:cs typeface="Arial"/>
              </a:rPr>
              <a:t>capacity</a:t>
            </a:r>
            <a:endParaRPr sz="1100">
              <a:latin typeface="Arial"/>
              <a:cs typeface="Arial"/>
            </a:endParaRPr>
          </a:p>
        </p:txBody>
      </p:sp>
      <p:sp>
        <p:nvSpPr>
          <p:cNvPr id="47" name="object 47"/>
          <p:cNvSpPr/>
          <p:nvPr/>
        </p:nvSpPr>
        <p:spPr>
          <a:xfrm>
            <a:off x="6831076" y="1458722"/>
            <a:ext cx="123189" cy="600710"/>
          </a:xfrm>
          <a:custGeom>
            <a:avLst/>
            <a:gdLst/>
            <a:ahLst/>
            <a:cxnLst/>
            <a:rect l="l" t="t" r="r" b="b"/>
            <a:pathLst>
              <a:path w="123190" h="600710">
                <a:moveTo>
                  <a:pt x="122681" y="600201"/>
                </a:moveTo>
                <a:lnTo>
                  <a:pt x="98792" y="599398"/>
                </a:lnTo>
                <a:lnTo>
                  <a:pt x="79295" y="597201"/>
                </a:lnTo>
                <a:lnTo>
                  <a:pt x="66157" y="593933"/>
                </a:lnTo>
                <a:lnTo>
                  <a:pt x="61341" y="589914"/>
                </a:lnTo>
                <a:lnTo>
                  <a:pt x="61341" y="310261"/>
                </a:lnTo>
                <a:lnTo>
                  <a:pt x="56524" y="306316"/>
                </a:lnTo>
                <a:lnTo>
                  <a:pt x="43386" y="303085"/>
                </a:lnTo>
                <a:lnTo>
                  <a:pt x="23889" y="300902"/>
                </a:lnTo>
                <a:lnTo>
                  <a:pt x="0" y="300100"/>
                </a:lnTo>
                <a:lnTo>
                  <a:pt x="23889" y="299299"/>
                </a:lnTo>
                <a:lnTo>
                  <a:pt x="43386" y="297116"/>
                </a:lnTo>
                <a:lnTo>
                  <a:pt x="56524" y="293885"/>
                </a:lnTo>
                <a:lnTo>
                  <a:pt x="61341" y="289940"/>
                </a:lnTo>
                <a:lnTo>
                  <a:pt x="61341" y="10287"/>
                </a:lnTo>
                <a:lnTo>
                  <a:pt x="66157" y="6268"/>
                </a:lnTo>
                <a:lnTo>
                  <a:pt x="79295" y="3000"/>
                </a:lnTo>
                <a:lnTo>
                  <a:pt x="98792" y="803"/>
                </a:lnTo>
                <a:lnTo>
                  <a:pt x="122681" y="0"/>
                </a:lnTo>
              </a:path>
            </a:pathLst>
          </a:custGeom>
          <a:ln w="9525">
            <a:solidFill>
              <a:srgbClr val="000000"/>
            </a:solidFill>
          </a:ln>
        </p:spPr>
        <p:txBody>
          <a:bodyPr wrap="square" lIns="0" tIns="0" rIns="0" bIns="0" rtlCol="0"/>
          <a:lstStyle/>
          <a:p>
            <a:endParaRPr/>
          </a:p>
        </p:txBody>
      </p:sp>
      <p:sp>
        <p:nvSpPr>
          <p:cNvPr id="48" name="object 48"/>
          <p:cNvSpPr txBox="1"/>
          <p:nvPr/>
        </p:nvSpPr>
        <p:spPr>
          <a:xfrm>
            <a:off x="6928866" y="5174996"/>
            <a:ext cx="1104265" cy="529590"/>
          </a:xfrm>
          <a:prstGeom prst="rect">
            <a:avLst/>
          </a:prstGeom>
        </p:spPr>
        <p:txBody>
          <a:bodyPr vert="horz" wrap="square" lIns="0" tIns="12700" rIns="0" bIns="0" rtlCol="0">
            <a:spAutoFit/>
          </a:bodyPr>
          <a:lstStyle/>
          <a:p>
            <a:pPr marL="127000" indent="-114300">
              <a:lnSpc>
                <a:spcPct val="100000"/>
              </a:lnSpc>
              <a:spcBef>
                <a:spcPts val="100"/>
              </a:spcBef>
              <a:buChar char="•"/>
              <a:tabLst>
                <a:tab pos="127000" algn="l"/>
              </a:tabLst>
            </a:pPr>
            <a:r>
              <a:rPr sz="1100" spc="-5" dirty="0">
                <a:latin typeface="Arial"/>
                <a:cs typeface="Arial"/>
              </a:rPr>
              <a:t>Slower</a:t>
            </a:r>
            <a:endParaRPr sz="1100">
              <a:latin typeface="Arial"/>
              <a:cs typeface="Arial"/>
            </a:endParaRPr>
          </a:p>
          <a:p>
            <a:pPr marL="127000" indent="-114300">
              <a:lnSpc>
                <a:spcPct val="100000"/>
              </a:lnSpc>
              <a:spcBef>
                <a:spcPts val="5"/>
              </a:spcBef>
              <a:buChar char="•"/>
              <a:tabLst>
                <a:tab pos="127000" algn="l"/>
              </a:tabLst>
            </a:pPr>
            <a:r>
              <a:rPr sz="1100" spc="-5" dirty="0">
                <a:latin typeface="Arial"/>
                <a:cs typeface="Arial"/>
              </a:rPr>
              <a:t>Cheaper</a:t>
            </a:r>
            <a:endParaRPr sz="1100">
              <a:latin typeface="Arial"/>
              <a:cs typeface="Arial"/>
            </a:endParaRPr>
          </a:p>
          <a:p>
            <a:pPr marL="127000" indent="-114300">
              <a:lnSpc>
                <a:spcPct val="100000"/>
              </a:lnSpc>
              <a:buChar char="•"/>
              <a:tabLst>
                <a:tab pos="127000" algn="l"/>
              </a:tabLst>
            </a:pPr>
            <a:r>
              <a:rPr sz="1100" spc="-5" dirty="0">
                <a:latin typeface="Arial"/>
                <a:cs typeface="Arial"/>
              </a:rPr>
              <a:t>Higher</a:t>
            </a:r>
            <a:r>
              <a:rPr sz="1100" spc="-35" dirty="0">
                <a:latin typeface="Arial"/>
                <a:cs typeface="Arial"/>
              </a:rPr>
              <a:t> </a:t>
            </a:r>
            <a:r>
              <a:rPr sz="1100" spc="-5" dirty="0">
                <a:latin typeface="Arial"/>
                <a:cs typeface="Arial"/>
              </a:rPr>
              <a:t>capacity</a:t>
            </a:r>
            <a:endParaRPr sz="1100">
              <a:latin typeface="Arial"/>
              <a:cs typeface="Arial"/>
            </a:endParaRPr>
          </a:p>
        </p:txBody>
      </p:sp>
      <p:grpSp>
        <p:nvGrpSpPr>
          <p:cNvPr id="49" name="object 49"/>
          <p:cNvGrpSpPr/>
          <p:nvPr/>
        </p:nvGrpSpPr>
        <p:grpSpPr>
          <a:xfrm>
            <a:off x="5581903" y="4067428"/>
            <a:ext cx="1333500" cy="1691005"/>
            <a:chOff x="5581903" y="4067428"/>
            <a:chExt cx="1333500" cy="1691005"/>
          </a:xfrm>
        </p:grpSpPr>
        <p:sp>
          <p:nvSpPr>
            <p:cNvPr id="50" name="object 50"/>
            <p:cNvSpPr/>
            <p:nvPr/>
          </p:nvSpPr>
          <p:spPr>
            <a:xfrm>
              <a:off x="6787768" y="5152897"/>
              <a:ext cx="123189" cy="600710"/>
            </a:xfrm>
            <a:custGeom>
              <a:avLst/>
              <a:gdLst/>
              <a:ahLst/>
              <a:cxnLst/>
              <a:rect l="l" t="t" r="r" b="b"/>
              <a:pathLst>
                <a:path w="123190" h="600710">
                  <a:moveTo>
                    <a:pt x="122681" y="600214"/>
                  </a:moveTo>
                  <a:lnTo>
                    <a:pt x="98792" y="599410"/>
                  </a:lnTo>
                  <a:lnTo>
                    <a:pt x="79295" y="597217"/>
                  </a:lnTo>
                  <a:lnTo>
                    <a:pt x="66157" y="593967"/>
                  </a:lnTo>
                  <a:lnTo>
                    <a:pt x="61340" y="589991"/>
                  </a:lnTo>
                  <a:lnTo>
                    <a:pt x="61340" y="310388"/>
                  </a:lnTo>
                  <a:lnTo>
                    <a:pt x="56524" y="306369"/>
                  </a:lnTo>
                  <a:lnTo>
                    <a:pt x="43386" y="303101"/>
                  </a:lnTo>
                  <a:lnTo>
                    <a:pt x="23889" y="300904"/>
                  </a:lnTo>
                  <a:lnTo>
                    <a:pt x="0" y="300100"/>
                  </a:lnTo>
                  <a:lnTo>
                    <a:pt x="23889" y="299299"/>
                  </a:lnTo>
                  <a:lnTo>
                    <a:pt x="43386" y="297116"/>
                  </a:lnTo>
                  <a:lnTo>
                    <a:pt x="56524" y="293885"/>
                  </a:lnTo>
                  <a:lnTo>
                    <a:pt x="61340" y="289940"/>
                  </a:lnTo>
                  <a:lnTo>
                    <a:pt x="61340" y="10287"/>
                  </a:lnTo>
                  <a:lnTo>
                    <a:pt x="66157" y="6268"/>
                  </a:lnTo>
                  <a:lnTo>
                    <a:pt x="79295" y="3000"/>
                  </a:lnTo>
                  <a:lnTo>
                    <a:pt x="98792" y="803"/>
                  </a:lnTo>
                  <a:lnTo>
                    <a:pt x="122681" y="0"/>
                  </a:lnTo>
                </a:path>
              </a:pathLst>
            </a:custGeom>
            <a:ln w="9525">
              <a:solidFill>
                <a:srgbClr val="000000"/>
              </a:solidFill>
            </a:ln>
          </p:spPr>
          <p:txBody>
            <a:bodyPr wrap="square" lIns="0" tIns="0" rIns="0" bIns="0" rtlCol="0"/>
            <a:lstStyle/>
            <a:p>
              <a:endParaRPr/>
            </a:p>
          </p:txBody>
        </p:sp>
        <p:sp>
          <p:nvSpPr>
            <p:cNvPr id="51" name="object 51"/>
            <p:cNvSpPr/>
            <p:nvPr/>
          </p:nvSpPr>
          <p:spPr>
            <a:xfrm>
              <a:off x="5594603" y="4545456"/>
              <a:ext cx="478790" cy="512445"/>
            </a:xfrm>
            <a:custGeom>
              <a:avLst/>
              <a:gdLst/>
              <a:ahLst/>
              <a:cxnLst/>
              <a:rect l="l" t="t" r="r" b="b"/>
              <a:pathLst>
                <a:path w="478789" h="512445">
                  <a:moveTo>
                    <a:pt x="473456" y="0"/>
                  </a:moveTo>
                  <a:lnTo>
                    <a:pt x="463028" y="43130"/>
                  </a:lnTo>
                  <a:lnTo>
                    <a:pt x="447385" y="84502"/>
                  </a:lnTo>
                  <a:lnTo>
                    <a:pt x="426817" y="123845"/>
                  </a:lnTo>
                  <a:lnTo>
                    <a:pt x="401611" y="160885"/>
                  </a:lnTo>
                  <a:lnTo>
                    <a:pt x="372059" y="195351"/>
                  </a:lnTo>
                  <a:lnTo>
                    <a:pt x="338448" y="226971"/>
                  </a:lnTo>
                  <a:lnTo>
                    <a:pt x="301067" y="255474"/>
                  </a:lnTo>
                  <a:lnTo>
                    <a:pt x="260206" y="280586"/>
                  </a:lnTo>
                  <a:lnTo>
                    <a:pt x="216154" y="302037"/>
                  </a:lnTo>
                  <a:lnTo>
                    <a:pt x="169200" y="319555"/>
                  </a:lnTo>
                  <a:lnTo>
                    <a:pt x="119634" y="332867"/>
                  </a:lnTo>
                  <a:lnTo>
                    <a:pt x="119634" y="273050"/>
                  </a:lnTo>
                  <a:lnTo>
                    <a:pt x="0" y="405638"/>
                  </a:lnTo>
                  <a:lnTo>
                    <a:pt x="119634" y="512445"/>
                  </a:lnTo>
                  <a:lnTo>
                    <a:pt x="119634" y="452501"/>
                  </a:lnTo>
                  <a:lnTo>
                    <a:pt x="169139" y="439249"/>
                  </a:lnTo>
                  <a:lnTo>
                    <a:pt x="215831" y="421896"/>
                  </a:lnTo>
                  <a:lnTo>
                    <a:pt x="259480" y="400734"/>
                  </a:lnTo>
                  <a:lnTo>
                    <a:pt x="299858" y="376055"/>
                  </a:lnTo>
                  <a:lnTo>
                    <a:pt x="336737" y="348149"/>
                  </a:lnTo>
                  <a:lnTo>
                    <a:pt x="369887" y="317310"/>
                  </a:lnTo>
                  <a:lnTo>
                    <a:pt x="399081" y="283829"/>
                  </a:lnTo>
                  <a:lnTo>
                    <a:pt x="424090" y="247997"/>
                  </a:lnTo>
                  <a:lnTo>
                    <a:pt x="444685" y="210107"/>
                  </a:lnTo>
                  <a:lnTo>
                    <a:pt x="460638" y="170451"/>
                  </a:lnTo>
                  <a:lnTo>
                    <a:pt x="471720" y="129321"/>
                  </a:lnTo>
                  <a:lnTo>
                    <a:pt x="477702" y="87007"/>
                  </a:lnTo>
                  <a:lnTo>
                    <a:pt x="478357" y="43803"/>
                  </a:lnTo>
                  <a:lnTo>
                    <a:pt x="473456" y="0"/>
                  </a:lnTo>
                  <a:close/>
                </a:path>
              </a:pathLst>
            </a:custGeom>
            <a:solidFill>
              <a:srgbClr val="0000FF"/>
            </a:solidFill>
          </p:spPr>
          <p:txBody>
            <a:bodyPr wrap="square" lIns="0" tIns="0" rIns="0" bIns="0" rtlCol="0"/>
            <a:lstStyle/>
            <a:p>
              <a:endParaRPr/>
            </a:p>
          </p:txBody>
        </p:sp>
        <p:sp>
          <p:nvSpPr>
            <p:cNvPr id="52" name="object 52"/>
            <p:cNvSpPr/>
            <p:nvPr/>
          </p:nvSpPr>
          <p:spPr>
            <a:xfrm>
              <a:off x="5594603" y="4080128"/>
              <a:ext cx="478790" cy="525780"/>
            </a:xfrm>
            <a:custGeom>
              <a:avLst/>
              <a:gdLst/>
              <a:ahLst/>
              <a:cxnLst/>
              <a:rect l="l" t="t" r="r" b="b"/>
              <a:pathLst>
                <a:path w="478789" h="525779">
                  <a:moveTo>
                    <a:pt x="0" y="0"/>
                  </a:moveTo>
                  <a:lnTo>
                    <a:pt x="0" y="119634"/>
                  </a:lnTo>
                  <a:lnTo>
                    <a:pt x="52165" y="122014"/>
                  </a:lnTo>
                  <a:lnTo>
                    <a:pt x="102701" y="128989"/>
                  </a:lnTo>
                  <a:lnTo>
                    <a:pt x="151315" y="140313"/>
                  </a:lnTo>
                  <a:lnTo>
                    <a:pt x="197717" y="155737"/>
                  </a:lnTo>
                  <a:lnTo>
                    <a:pt x="241615" y="175015"/>
                  </a:lnTo>
                  <a:lnTo>
                    <a:pt x="282716" y="197898"/>
                  </a:lnTo>
                  <a:lnTo>
                    <a:pt x="320729" y="224139"/>
                  </a:lnTo>
                  <a:lnTo>
                    <a:pt x="355362" y="253491"/>
                  </a:lnTo>
                  <a:lnTo>
                    <a:pt x="386324" y="285707"/>
                  </a:lnTo>
                  <a:lnTo>
                    <a:pt x="413323" y="320538"/>
                  </a:lnTo>
                  <a:lnTo>
                    <a:pt x="436068" y="357738"/>
                  </a:lnTo>
                  <a:lnTo>
                    <a:pt x="454265" y="397058"/>
                  </a:lnTo>
                  <a:lnTo>
                    <a:pt x="467625" y="438253"/>
                  </a:lnTo>
                  <a:lnTo>
                    <a:pt x="475854" y="481073"/>
                  </a:lnTo>
                  <a:lnTo>
                    <a:pt x="478663" y="525272"/>
                  </a:lnTo>
                  <a:lnTo>
                    <a:pt x="478663" y="405511"/>
                  </a:lnTo>
                  <a:lnTo>
                    <a:pt x="475854" y="361335"/>
                  </a:lnTo>
                  <a:lnTo>
                    <a:pt x="467625" y="318536"/>
                  </a:lnTo>
                  <a:lnTo>
                    <a:pt x="454265" y="277359"/>
                  </a:lnTo>
                  <a:lnTo>
                    <a:pt x="436068" y="238054"/>
                  </a:lnTo>
                  <a:lnTo>
                    <a:pt x="413323" y="200866"/>
                  </a:lnTo>
                  <a:lnTo>
                    <a:pt x="386324" y="166045"/>
                  </a:lnTo>
                  <a:lnTo>
                    <a:pt x="355362" y="133838"/>
                  </a:lnTo>
                  <a:lnTo>
                    <a:pt x="320729" y="104492"/>
                  </a:lnTo>
                  <a:lnTo>
                    <a:pt x="282716" y="78256"/>
                  </a:lnTo>
                  <a:lnTo>
                    <a:pt x="241615" y="55376"/>
                  </a:lnTo>
                  <a:lnTo>
                    <a:pt x="197717" y="36101"/>
                  </a:lnTo>
                  <a:lnTo>
                    <a:pt x="151315" y="20678"/>
                  </a:lnTo>
                  <a:lnTo>
                    <a:pt x="102701" y="9355"/>
                  </a:lnTo>
                  <a:lnTo>
                    <a:pt x="52165" y="2380"/>
                  </a:lnTo>
                  <a:lnTo>
                    <a:pt x="0" y="0"/>
                  </a:lnTo>
                  <a:close/>
                </a:path>
              </a:pathLst>
            </a:custGeom>
            <a:solidFill>
              <a:srgbClr val="0000CD"/>
            </a:solidFill>
          </p:spPr>
          <p:txBody>
            <a:bodyPr wrap="square" lIns="0" tIns="0" rIns="0" bIns="0" rtlCol="0"/>
            <a:lstStyle/>
            <a:p>
              <a:endParaRPr/>
            </a:p>
          </p:txBody>
        </p:sp>
        <p:sp>
          <p:nvSpPr>
            <p:cNvPr id="53" name="object 53"/>
            <p:cNvSpPr/>
            <p:nvPr/>
          </p:nvSpPr>
          <p:spPr>
            <a:xfrm>
              <a:off x="5594603" y="4080128"/>
              <a:ext cx="478790" cy="977900"/>
            </a:xfrm>
            <a:custGeom>
              <a:avLst/>
              <a:gdLst/>
              <a:ahLst/>
              <a:cxnLst/>
              <a:rect l="l" t="t" r="r" b="b"/>
              <a:pathLst>
                <a:path w="478789" h="977900">
                  <a:moveTo>
                    <a:pt x="478663" y="525272"/>
                  </a:moveTo>
                  <a:lnTo>
                    <a:pt x="475854" y="481073"/>
                  </a:lnTo>
                  <a:lnTo>
                    <a:pt x="467625" y="438253"/>
                  </a:lnTo>
                  <a:lnTo>
                    <a:pt x="454265" y="397058"/>
                  </a:lnTo>
                  <a:lnTo>
                    <a:pt x="436068" y="357738"/>
                  </a:lnTo>
                  <a:lnTo>
                    <a:pt x="413323" y="320538"/>
                  </a:lnTo>
                  <a:lnTo>
                    <a:pt x="386324" y="285707"/>
                  </a:lnTo>
                  <a:lnTo>
                    <a:pt x="355362" y="253491"/>
                  </a:lnTo>
                  <a:lnTo>
                    <a:pt x="320729" y="224139"/>
                  </a:lnTo>
                  <a:lnTo>
                    <a:pt x="282716" y="197898"/>
                  </a:lnTo>
                  <a:lnTo>
                    <a:pt x="241615" y="175015"/>
                  </a:lnTo>
                  <a:lnTo>
                    <a:pt x="197717" y="155737"/>
                  </a:lnTo>
                  <a:lnTo>
                    <a:pt x="151315" y="140313"/>
                  </a:lnTo>
                  <a:lnTo>
                    <a:pt x="102701" y="128989"/>
                  </a:lnTo>
                  <a:lnTo>
                    <a:pt x="52165" y="122014"/>
                  </a:lnTo>
                  <a:lnTo>
                    <a:pt x="0" y="119634"/>
                  </a:lnTo>
                  <a:lnTo>
                    <a:pt x="0" y="0"/>
                  </a:lnTo>
                  <a:lnTo>
                    <a:pt x="52165" y="2380"/>
                  </a:lnTo>
                  <a:lnTo>
                    <a:pt x="102701" y="9355"/>
                  </a:lnTo>
                  <a:lnTo>
                    <a:pt x="151315" y="20678"/>
                  </a:lnTo>
                  <a:lnTo>
                    <a:pt x="197717" y="36101"/>
                  </a:lnTo>
                  <a:lnTo>
                    <a:pt x="241615" y="55376"/>
                  </a:lnTo>
                  <a:lnTo>
                    <a:pt x="282716" y="78256"/>
                  </a:lnTo>
                  <a:lnTo>
                    <a:pt x="320729" y="104492"/>
                  </a:lnTo>
                  <a:lnTo>
                    <a:pt x="355362" y="133838"/>
                  </a:lnTo>
                  <a:lnTo>
                    <a:pt x="386324" y="166045"/>
                  </a:lnTo>
                  <a:lnTo>
                    <a:pt x="413323" y="200866"/>
                  </a:lnTo>
                  <a:lnTo>
                    <a:pt x="436068" y="238054"/>
                  </a:lnTo>
                  <a:lnTo>
                    <a:pt x="454265" y="277359"/>
                  </a:lnTo>
                  <a:lnTo>
                    <a:pt x="467625" y="318536"/>
                  </a:lnTo>
                  <a:lnTo>
                    <a:pt x="475854" y="361335"/>
                  </a:lnTo>
                  <a:lnTo>
                    <a:pt x="478663" y="405511"/>
                  </a:lnTo>
                  <a:lnTo>
                    <a:pt x="478663" y="525272"/>
                  </a:lnTo>
                  <a:lnTo>
                    <a:pt x="475636" y="570957"/>
                  </a:lnTo>
                  <a:lnTo>
                    <a:pt x="466752" y="615345"/>
                  </a:lnTo>
                  <a:lnTo>
                    <a:pt x="452300" y="658117"/>
                  </a:lnTo>
                  <a:lnTo>
                    <a:pt x="432571" y="698956"/>
                  </a:lnTo>
                  <a:lnTo>
                    <a:pt x="407855" y="737542"/>
                  </a:lnTo>
                  <a:lnTo>
                    <a:pt x="378444" y="773557"/>
                  </a:lnTo>
                  <a:lnTo>
                    <a:pt x="344627" y="806682"/>
                  </a:lnTo>
                  <a:lnTo>
                    <a:pt x="306695" y="836600"/>
                  </a:lnTo>
                  <a:lnTo>
                    <a:pt x="264939" y="862992"/>
                  </a:lnTo>
                  <a:lnTo>
                    <a:pt x="219650" y="885540"/>
                  </a:lnTo>
                  <a:lnTo>
                    <a:pt x="171118" y="903925"/>
                  </a:lnTo>
                  <a:lnTo>
                    <a:pt x="119634" y="917829"/>
                  </a:lnTo>
                  <a:lnTo>
                    <a:pt x="119634" y="977773"/>
                  </a:lnTo>
                  <a:lnTo>
                    <a:pt x="0" y="870966"/>
                  </a:lnTo>
                  <a:lnTo>
                    <a:pt x="119634" y="738378"/>
                  </a:lnTo>
                  <a:lnTo>
                    <a:pt x="119634" y="798195"/>
                  </a:lnTo>
                  <a:lnTo>
                    <a:pt x="169200" y="784883"/>
                  </a:lnTo>
                  <a:lnTo>
                    <a:pt x="216154" y="767365"/>
                  </a:lnTo>
                  <a:lnTo>
                    <a:pt x="260206" y="745914"/>
                  </a:lnTo>
                  <a:lnTo>
                    <a:pt x="301067" y="720802"/>
                  </a:lnTo>
                  <a:lnTo>
                    <a:pt x="338448" y="692299"/>
                  </a:lnTo>
                  <a:lnTo>
                    <a:pt x="372059" y="660679"/>
                  </a:lnTo>
                  <a:lnTo>
                    <a:pt x="401611" y="626213"/>
                  </a:lnTo>
                  <a:lnTo>
                    <a:pt x="426817" y="589173"/>
                  </a:lnTo>
                  <a:lnTo>
                    <a:pt x="447385" y="549830"/>
                  </a:lnTo>
                  <a:lnTo>
                    <a:pt x="463028" y="508458"/>
                  </a:lnTo>
                  <a:lnTo>
                    <a:pt x="473456" y="465328"/>
                  </a:lnTo>
                </a:path>
              </a:pathLst>
            </a:custGeom>
            <a:ln w="25400">
              <a:solidFill>
                <a:srgbClr val="0000BB"/>
              </a:solidFill>
            </a:ln>
          </p:spPr>
          <p:txBody>
            <a:bodyPr wrap="square" lIns="0" tIns="0" rIns="0" bIns="0" rtlCol="0"/>
            <a:lstStyle/>
            <a:p>
              <a:endParaRPr/>
            </a:p>
          </p:txBody>
        </p:sp>
      </p:grpSp>
      <p:sp>
        <p:nvSpPr>
          <p:cNvPr id="54" name="object 54"/>
          <p:cNvSpPr txBox="1"/>
          <p:nvPr/>
        </p:nvSpPr>
        <p:spPr>
          <a:xfrm>
            <a:off x="3657346" y="4387341"/>
            <a:ext cx="2270125" cy="239395"/>
          </a:xfrm>
          <a:prstGeom prst="rect">
            <a:avLst/>
          </a:prstGeom>
        </p:spPr>
        <p:txBody>
          <a:bodyPr vert="horz" wrap="square" lIns="0" tIns="12700" rIns="0" bIns="0" rtlCol="0">
            <a:spAutoFit/>
          </a:bodyPr>
          <a:lstStyle/>
          <a:p>
            <a:pPr marL="12700">
              <a:lnSpc>
                <a:spcPct val="100000"/>
              </a:lnSpc>
              <a:spcBef>
                <a:spcPts val="100"/>
              </a:spcBef>
            </a:pPr>
            <a:r>
              <a:rPr sz="1400" i="1" spc="-5" dirty="0">
                <a:solidFill>
                  <a:srgbClr val="0000BE"/>
                </a:solidFill>
                <a:latin typeface="Arial"/>
                <a:cs typeface="Arial"/>
              </a:rPr>
              <a:t>Swap</a:t>
            </a:r>
            <a:r>
              <a:rPr sz="1400" i="1" spc="-20" dirty="0">
                <a:solidFill>
                  <a:srgbClr val="0000BE"/>
                </a:solidFill>
                <a:latin typeface="Arial"/>
                <a:cs typeface="Arial"/>
              </a:rPr>
              <a:t> </a:t>
            </a:r>
            <a:r>
              <a:rPr sz="1400" i="1" dirty="0">
                <a:solidFill>
                  <a:srgbClr val="0000BE"/>
                </a:solidFill>
                <a:latin typeface="Arial"/>
                <a:cs typeface="Arial"/>
              </a:rPr>
              <a:t>out</a:t>
            </a:r>
            <a:r>
              <a:rPr sz="1400" i="1" spc="-25" dirty="0">
                <a:solidFill>
                  <a:srgbClr val="0000BE"/>
                </a:solidFill>
                <a:latin typeface="Arial"/>
                <a:cs typeface="Arial"/>
              </a:rPr>
              <a:t> </a:t>
            </a:r>
            <a:r>
              <a:rPr sz="1400" i="1" dirty="0">
                <a:solidFill>
                  <a:srgbClr val="0000BE"/>
                </a:solidFill>
                <a:latin typeface="Arial"/>
                <a:cs typeface="Arial"/>
              </a:rPr>
              <a:t>(RW)</a:t>
            </a:r>
            <a:r>
              <a:rPr sz="1400" i="1" spc="-50" dirty="0">
                <a:solidFill>
                  <a:srgbClr val="0000BE"/>
                </a:solidFill>
                <a:latin typeface="Arial"/>
                <a:cs typeface="Arial"/>
              </a:rPr>
              <a:t> </a:t>
            </a:r>
            <a:r>
              <a:rPr sz="1400" i="1" dirty="0">
                <a:solidFill>
                  <a:srgbClr val="0000BE"/>
                </a:solidFill>
                <a:latin typeface="Arial"/>
                <a:cs typeface="Arial"/>
              </a:rPr>
              <a:t>or</a:t>
            </a:r>
            <a:r>
              <a:rPr sz="1400" i="1" spc="-30" dirty="0">
                <a:solidFill>
                  <a:srgbClr val="0000BE"/>
                </a:solidFill>
                <a:latin typeface="Arial"/>
                <a:cs typeface="Arial"/>
              </a:rPr>
              <a:t> </a:t>
            </a:r>
            <a:r>
              <a:rPr sz="1400" i="1" dirty="0">
                <a:solidFill>
                  <a:srgbClr val="0000BE"/>
                </a:solidFill>
                <a:latin typeface="Arial"/>
                <a:cs typeface="Arial"/>
              </a:rPr>
              <a:t>drop</a:t>
            </a:r>
            <a:r>
              <a:rPr sz="1400" i="1" spc="-25" dirty="0">
                <a:solidFill>
                  <a:srgbClr val="0000BE"/>
                </a:solidFill>
                <a:latin typeface="Arial"/>
                <a:cs typeface="Arial"/>
              </a:rPr>
              <a:t> </a:t>
            </a:r>
            <a:r>
              <a:rPr sz="1400" i="1" spc="-5" dirty="0">
                <a:solidFill>
                  <a:srgbClr val="0000BE"/>
                </a:solidFill>
                <a:latin typeface="Arial"/>
                <a:cs typeface="Arial"/>
              </a:rPr>
              <a:t>(RO)</a:t>
            </a:r>
            <a:endParaRPr sz="1400">
              <a:latin typeface="Arial"/>
              <a:cs typeface="Arial"/>
            </a:endParaRPr>
          </a:p>
        </p:txBody>
      </p:sp>
      <p:grpSp>
        <p:nvGrpSpPr>
          <p:cNvPr id="55" name="object 55"/>
          <p:cNvGrpSpPr/>
          <p:nvPr/>
        </p:nvGrpSpPr>
        <p:grpSpPr>
          <a:xfrm>
            <a:off x="5401564" y="3863138"/>
            <a:ext cx="1118870" cy="1153160"/>
            <a:chOff x="5401564" y="3863138"/>
            <a:chExt cx="1118870" cy="1153160"/>
          </a:xfrm>
        </p:grpSpPr>
        <p:pic>
          <p:nvPicPr>
            <p:cNvPr id="56" name="object 56"/>
            <p:cNvPicPr/>
            <p:nvPr/>
          </p:nvPicPr>
          <p:blipFill>
            <a:blip r:embed="rId17" cstate="print"/>
            <a:stretch>
              <a:fillRect/>
            </a:stretch>
          </p:blipFill>
          <p:spPr>
            <a:xfrm>
              <a:off x="6147816" y="4643615"/>
              <a:ext cx="372249" cy="372249"/>
            </a:xfrm>
            <a:prstGeom prst="rect">
              <a:avLst/>
            </a:prstGeom>
          </p:spPr>
        </p:pic>
        <p:sp>
          <p:nvSpPr>
            <p:cNvPr id="57" name="object 57"/>
            <p:cNvSpPr/>
            <p:nvPr/>
          </p:nvSpPr>
          <p:spPr>
            <a:xfrm>
              <a:off x="6129401" y="4021963"/>
              <a:ext cx="330200" cy="643255"/>
            </a:xfrm>
            <a:custGeom>
              <a:avLst/>
              <a:gdLst/>
              <a:ahLst/>
              <a:cxnLst/>
              <a:rect l="l" t="t" r="r" b="b"/>
              <a:pathLst>
                <a:path w="330200" h="643254">
                  <a:moveTo>
                    <a:pt x="0" y="0"/>
                  </a:moveTo>
                  <a:lnTo>
                    <a:pt x="41122" y="36474"/>
                  </a:lnTo>
                  <a:lnTo>
                    <a:pt x="78290" y="75363"/>
                  </a:lnTo>
                  <a:lnTo>
                    <a:pt x="111367" y="116310"/>
                  </a:lnTo>
                  <a:lnTo>
                    <a:pt x="140212" y="158956"/>
                  </a:lnTo>
                  <a:lnTo>
                    <a:pt x="164689" y="202946"/>
                  </a:lnTo>
                  <a:lnTo>
                    <a:pt x="184657" y="247919"/>
                  </a:lnTo>
                  <a:lnTo>
                    <a:pt x="199980" y="293520"/>
                  </a:lnTo>
                  <a:lnTo>
                    <a:pt x="210518" y="339391"/>
                  </a:lnTo>
                  <a:lnTo>
                    <a:pt x="216134" y="385173"/>
                  </a:lnTo>
                  <a:lnTo>
                    <a:pt x="216687" y="430509"/>
                  </a:lnTo>
                  <a:lnTo>
                    <a:pt x="212041" y="475042"/>
                  </a:lnTo>
                  <a:lnTo>
                    <a:pt x="202057" y="518413"/>
                  </a:lnTo>
                  <a:lnTo>
                    <a:pt x="159258" y="488695"/>
                  </a:lnTo>
                  <a:lnTo>
                    <a:pt x="199136" y="643255"/>
                  </a:lnTo>
                  <a:lnTo>
                    <a:pt x="330200" y="607568"/>
                  </a:lnTo>
                  <a:lnTo>
                    <a:pt x="287527" y="577850"/>
                  </a:lnTo>
                  <a:lnTo>
                    <a:pt x="297066" y="537194"/>
                  </a:lnTo>
                  <a:lnTo>
                    <a:pt x="301897" y="495626"/>
                  </a:lnTo>
                  <a:lnTo>
                    <a:pt x="302162" y="453428"/>
                  </a:lnTo>
                  <a:lnTo>
                    <a:pt x="298000" y="410880"/>
                  </a:lnTo>
                  <a:lnTo>
                    <a:pt x="289550" y="368262"/>
                  </a:lnTo>
                  <a:lnTo>
                    <a:pt x="276953" y="325855"/>
                  </a:lnTo>
                  <a:lnTo>
                    <a:pt x="260348" y="283940"/>
                  </a:lnTo>
                  <a:lnTo>
                    <a:pt x="239875" y="242797"/>
                  </a:lnTo>
                  <a:lnTo>
                    <a:pt x="215674" y="202708"/>
                  </a:lnTo>
                  <a:lnTo>
                    <a:pt x="187884" y="163952"/>
                  </a:lnTo>
                  <a:lnTo>
                    <a:pt x="156646" y="126810"/>
                  </a:lnTo>
                  <a:lnTo>
                    <a:pt x="122098" y="91563"/>
                  </a:lnTo>
                  <a:lnTo>
                    <a:pt x="84382" y="58492"/>
                  </a:lnTo>
                  <a:lnTo>
                    <a:pt x="43635" y="27877"/>
                  </a:lnTo>
                  <a:lnTo>
                    <a:pt x="0" y="0"/>
                  </a:lnTo>
                  <a:close/>
                </a:path>
              </a:pathLst>
            </a:custGeom>
            <a:solidFill>
              <a:srgbClr val="0000FF"/>
            </a:solidFill>
          </p:spPr>
          <p:txBody>
            <a:bodyPr wrap="square" lIns="0" tIns="0" rIns="0" bIns="0" rtlCol="0"/>
            <a:lstStyle/>
            <a:p>
              <a:endParaRPr/>
            </a:p>
          </p:txBody>
        </p:sp>
        <p:sp>
          <p:nvSpPr>
            <p:cNvPr id="58" name="object 58"/>
            <p:cNvSpPr/>
            <p:nvPr/>
          </p:nvSpPr>
          <p:spPr>
            <a:xfrm>
              <a:off x="5414264" y="3875838"/>
              <a:ext cx="759460" cy="213360"/>
            </a:xfrm>
            <a:custGeom>
              <a:avLst/>
              <a:gdLst/>
              <a:ahLst/>
              <a:cxnLst/>
              <a:rect l="l" t="t" r="r" b="b"/>
              <a:pathLst>
                <a:path w="759460" h="213360">
                  <a:moveTo>
                    <a:pt x="342021" y="0"/>
                  </a:moveTo>
                  <a:lnTo>
                    <a:pt x="295735" y="534"/>
                  </a:lnTo>
                  <a:lnTo>
                    <a:pt x="250730" y="5244"/>
                  </a:lnTo>
                  <a:lnTo>
                    <a:pt x="207345" y="14109"/>
                  </a:lnTo>
                  <a:lnTo>
                    <a:pt x="165918" y="27110"/>
                  </a:lnTo>
                  <a:lnTo>
                    <a:pt x="126787" y="44228"/>
                  </a:lnTo>
                  <a:lnTo>
                    <a:pt x="90292" y="65445"/>
                  </a:lnTo>
                  <a:lnTo>
                    <a:pt x="56770" y="90740"/>
                  </a:lnTo>
                  <a:lnTo>
                    <a:pt x="26560" y="120095"/>
                  </a:lnTo>
                  <a:lnTo>
                    <a:pt x="0" y="153490"/>
                  </a:lnTo>
                  <a:lnTo>
                    <a:pt x="85471" y="212926"/>
                  </a:lnTo>
                  <a:lnTo>
                    <a:pt x="112031" y="179531"/>
                  </a:lnTo>
                  <a:lnTo>
                    <a:pt x="142241" y="150176"/>
                  </a:lnTo>
                  <a:lnTo>
                    <a:pt x="175763" y="124881"/>
                  </a:lnTo>
                  <a:lnTo>
                    <a:pt x="212258" y="103664"/>
                  </a:lnTo>
                  <a:lnTo>
                    <a:pt x="251389" y="86546"/>
                  </a:lnTo>
                  <a:lnTo>
                    <a:pt x="292816" y="73545"/>
                  </a:lnTo>
                  <a:lnTo>
                    <a:pt x="336201" y="64680"/>
                  </a:lnTo>
                  <a:lnTo>
                    <a:pt x="381206" y="59970"/>
                  </a:lnTo>
                  <a:lnTo>
                    <a:pt x="427492" y="59436"/>
                  </a:lnTo>
                  <a:lnTo>
                    <a:pt x="474722" y="63094"/>
                  </a:lnTo>
                  <a:lnTo>
                    <a:pt x="522556" y="70966"/>
                  </a:lnTo>
                  <a:lnTo>
                    <a:pt x="570656" y="83070"/>
                  </a:lnTo>
                  <a:lnTo>
                    <a:pt x="618684" y="99426"/>
                  </a:lnTo>
                  <a:lnTo>
                    <a:pt x="666302" y="120051"/>
                  </a:lnTo>
                  <a:lnTo>
                    <a:pt x="713170" y="144967"/>
                  </a:lnTo>
                  <a:lnTo>
                    <a:pt x="758951" y="174191"/>
                  </a:lnTo>
                  <a:lnTo>
                    <a:pt x="673481" y="114755"/>
                  </a:lnTo>
                  <a:lnTo>
                    <a:pt x="627699" y="85531"/>
                  </a:lnTo>
                  <a:lnTo>
                    <a:pt x="580831" y="60615"/>
                  </a:lnTo>
                  <a:lnTo>
                    <a:pt x="533213" y="39990"/>
                  </a:lnTo>
                  <a:lnTo>
                    <a:pt x="485185" y="23634"/>
                  </a:lnTo>
                  <a:lnTo>
                    <a:pt x="437085" y="11530"/>
                  </a:lnTo>
                  <a:lnTo>
                    <a:pt x="389251" y="3658"/>
                  </a:lnTo>
                  <a:lnTo>
                    <a:pt x="342021" y="0"/>
                  </a:lnTo>
                  <a:close/>
                </a:path>
              </a:pathLst>
            </a:custGeom>
            <a:solidFill>
              <a:srgbClr val="0000CD"/>
            </a:solidFill>
          </p:spPr>
          <p:txBody>
            <a:bodyPr wrap="square" lIns="0" tIns="0" rIns="0" bIns="0" rtlCol="0"/>
            <a:lstStyle/>
            <a:p>
              <a:endParaRPr/>
            </a:p>
          </p:txBody>
        </p:sp>
        <p:sp>
          <p:nvSpPr>
            <p:cNvPr id="59" name="object 59"/>
            <p:cNvSpPr/>
            <p:nvPr/>
          </p:nvSpPr>
          <p:spPr>
            <a:xfrm>
              <a:off x="5414264" y="3875838"/>
              <a:ext cx="1045844" cy="789940"/>
            </a:xfrm>
            <a:custGeom>
              <a:avLst/>
              <a:gdLst/>
              <a:ahLst/>
              <a:cxnLst/>
              <a:rect l="l" t="t" r="r" b="b"/>
              <a:pathLst>
                <a:path w="1045845" h="789939">
                  <a:moveTo>
                    <a:pt x="758951" y="174191"/>
                  </a:moveTo>
                  <a:lnTo>
                    <a:pt x="713170" y="144967"/>
                  </a:lnTo>
                  <a:lnTo>
                    <a:pt x="666302" y="120051"/>
                  </a:lnTo>
                  <a:lnTo>
                    <a:pt x="618684" y="99426"/>
                  </a:lnTo>
                  <a:lnTo>
                    <a:pt x="570656" y="83070"/>
                  </a:lnTo>
                  <a:lnTo>
                    <a:pt x="522556" y="70966"/>
                  </a:lnTo>
                  <a:lnTo>
                    <a:pt x="474722" y="63094"/>
                  </a:lnTo>
                  <a:lnTo>
                    <a:pt x="427492" y="59436"/>
                  </a:lnTo>
                  <a:lnTo>
                    <a:pt x="381206" y="59970"/>
                  </a:lnTo>
                  <a:lnTo>
                    <a:pt x="336201" y="64680"/>
                  </a:lnTo>
                  <a:lnTo>
                    <a:pt x="292816" y="73545"/>
                  </a:lnTo>
                  <a:lnTo>
                    <a:pt x="251389" y="86546"/>
                  </a:lnTo>
                  <a:lnTo>
                    <a:pt x="212258" y="103664"/>
                  </a:lnTo>
                  <a:lnTo>
                    <a:pt x="175763" y="124881"/>
                  </a:lnTo>
                  <a:lnTo>
                    <a:pt x="142241" y="150176"/>
                  </a:lnTo>
                  <a:lnTo>
                    <a:pt x="112031" y="179531"/>
                  </a:lnTo>
                  <a:lnTo>
                    <a:pt x="85471" y="212926"/>
                  </a:lnTo>
                  <a:lnTo>
                    <a:pt x="0" y="153490"/>
                  </a:lnTo>
                  <a:lnTo>
                    <a:pt x="26560" y="120095"/>
                  </a:lnTo>
                  <a:lnTo>
                    <a:pt x="56770" y="90740"/>
                  </a:lnTo>
                  <a:lnTo>
                    <a:pt x="90292" y="65445"/>
                  </a:lnTo>
                  <a:lnTo>
                    <a:pt x="126787" y="44228"/>
                  </a:lnTo>
                  <a:lnTo>
                    <a:pt x="165918" y="27110"/>
                  </a:lnTo>
                  <a:lnTo>
                    <a:pt x="207345" y="14109"/>
                  </a:lnTo>
                  <a:lnTo>
                    <a:pt x="250730" y="5244"/>
                  </a:lnTo>
                  <a:lnTo>
                    <a:pt x="295735" y="534"/>
                  </a:lnTo>
                  <a:lnTo>
                    <a:pt x="342021" y="0"/>
                  </a:lnTo>
                  <a:lnTo>
                    <a:pt x="389251" y="3658"/>
                  </a:lnTo>
                  <a:lnTo>
                    <a:pt x="437085" y="11530"/>
                  </a:lnTo>
                  <a:lnTo>
                    <a:pt x="485185" y="23634"/>
                  </a:lnTo>
                  <a:lnTo>
                    <a:pt x="533213" y="39990"/>
                  </a:lnTo>
                  <a:lnTo>
                    <a:pt x="580831" y="60615"/>
                  </a:lnTo>
                  <a:lnTo>
                    <a:pt x="627699" y="85531"/>
                  </a:lnTo>
                  <a:lnTo>
                    <a:pt x="673481" y="114755"/>
                  </a:lnTo>
                  <a:lnTo>
                    <a:pt x="758951" y="174191"/>
                  </a:lnTo>
                  <a:lnTo>
                    <a:pt x="803043" y="207581"/>
                  </a:lnTo>
                  <a:lnTo>
                    <a:pt x="843480" y="243745"/>
                  </a:lnTo>
                  <a:lnTo>
                    <a:pt x="880107" y="282330"/>
                  </a:lnTo>
                  <a:lnTo>
                    <a:pt x="912769" y="322984"/>
                  </a:lnTo>
                  <a:lnTo>
                    <a:pt x="941311" y="365356"/>
                  </a:lnTo>
                  <a:lnTo>
                    <a:pt x="965577" y="409094"/>
                  </a:lnTo>
                  <a:lnTo>
                    <a:pt x="985412" y="453847"/>
                  </a:lnTo>
                  <a:lnTo>
                    <a:pt x="1000660" y="499263"/>
                  </a:lnTo>
                  <a:lnTo>
                    <a:pt x="1011166" y="544990"/>
                  </a:lnTo>
                  <a:lnTo>
                    <a:pt x="1016775" y="590676"/>
                  </a:lnTo>
                  <a:lnTo>
                    <a:pt x="1017332" y="635970"/>
                  </a:lnTo>
                  <a:lnTo>
                    <a:pt x="1012680" y="680520"/>
                  </a:lnTo>
                  <a:lnTo>
                    <a:pt x="1002664" y="723974"/>
                  </a:lnTo>
                  <a:lnTo>
                    <a:pt x="1045337" y="753692"/>
                  </a:lnTo>
                  <a:lnTo>
                    <a:pt x="914273" y="789379"/>
                  </a:lnTo>
                  <a:lnTo>
                    <a:pt x="874395" y="634820"/>
                  </a:lnTo>
                  <a:lnTo>
                    <a:pt x="917194" y="664538"/>
                  </a:lnTo>
                  <a:lnTo>
                    <a:pt x="927178" y="621166"/>
                  </a:lnTo>
                  <a:lnTo>
                    <a:pt x="931824" y="576633"/>
                  </a:lnTo>
                  <a:lnTo>
                    <a:pt x="931271" y="531297"/>
                  </a:lnTo>
                  <a:lnTo>
                    <a:pt x="925655" y="485515"/>
                  </a:lnTo>
                  <a:lnTo>
                    <a:pt x="915117" y="439645"/>
                  </a:lnTo>
                  <a:lnTo>
                    <a:pt x="899794" y="394044"/>
                  </a:lnTo>
                  <a:lnTo>
                    <a:pt x="879826" y="349070"/>
                  </a:lnTo>
                  <a:lnTo>
                    <a:pt x="855349" y="305081"/>
                  </a:lnTo>
                  <a:lnTo>
                    <a:pt x="826504" y="262434"/>
                  </a:lnTo>
                  <a:lnTo>
                    <a:pt x="793427" y="221487"/>
                  </a:lnTo>
                  <a:lnTo>
                    <a:pt x="756259" y="182598"/>
                  </a:lnTo>
                  <a:lnTo>
                    <a:pt x="715137" y="146124"/>
                  </a:lnTo>
                </a:path>
              </a:pathLst>
            </a:custGeom>
            <a:ln w="25400">
              <a:solidFill>
                <a:srgbClr val="0000BB"/>
              </a:solidFill>
            </a:ln>
          </p:spPr>
          <p:txBody>
            <a:bodyPr wrap="square" lIns="0" tIns="0" rIns="0" bIns="0" rtlCol="0"/>
            <a:lstStyle/>
            <a:p>
              <a:endParaRPr/>
            </a:p>
          </p:txBody>
        </p:sp>
      </p:grpSp>
      <p:sp>
        <p:nvSpPr>
          <p:cNvPr id="19" name="矩形 18">
            <a:extLst>
              <a:ext uri="{FF2B5EF4-FFF2-40B4-BE49-F238E27FC236}">
                <a16:creationId xmlns:a16="http://schemas.microsoft.com/office/drawing/2014/main" id="{098983C1-BD53-4836-B3D9-D1E5C54E1A5B}"/>
              </a:ext>
            </a:extLst>
          </p:cNvPr>
          <p:cNvSpPr/>
          <p:nvPr/>
        </p:nvSpPr>
        <p:spPr>
          <a:xfrm>
            <a:off x="1073332" y="5571877"/>
            <a:ext cx="2220140" cy="646331"/>
          </a:xfrm>
          <a:prstGeom prst="rect">
            <a:avLst/>
          </a:prstGeom>
        </p:spPr>
        <p:txBody>
          <a:bodyPr wrap="square">
            <a:spAutoFit/>
          </a:bodyPr>
          <a:lstStyle/>
          <a:p>
            <a:r>
              <a:rPr lang="zh-CN" altLang="en-US" dirty="0">
                <a:solidFill>
                  <a:srgbClr val="C00000"/>
                </a:solidFill>
                <a:latin typeface="微软雅黑" panose="020B0503020204020204" pitchFamily="34" charset="-122"/>
                <a:ea typeface="微软雅黑" panose="020B0503020204020204" pitchFamily="34" charset="-122"/>
              </a:rPr>
              <a:t>不从磁盘加载我们不需要的代码/数据</a:t>
            </a:r>
          </a:p>
        </p:txBody>
      </p:sp>
      <p:sp>
        <p:nvSpPr>
          <p:cNvPr id="20" name="矩形 19">
            <a:extLst>
              <a:ext uri="{FF2B5EF4-FFF2-40B4-BE49-F238E27FC236}">
                <a16:creationId xmlns:a16="http://schemas.microsoft.com/office/drawing/2014/main" id="{20E2DC05-BDA4-4EB2-BAE9-40DF3D223E90}"/>
              </a:ext>
            </a:extLst>
          </p:cNvPr>
          <p:cNvSpPr/>
          <p:nvPr/>
        </p:nvSpPr>
        <p:spPr>
          <a:xfrm>
            <a:off x="6505055" y="4051656"/>
            <a:ext cx="1847353" cy="923330"/>
          </a:xfrm>
          <a:prstGeom prst="rect">
            <a:avLst/>
          </a:prstGeom>
        </p:spPr>
        <p:txBody>
          <a:bodyPr wrap="square">
            <a:spAutoFit/>
          </a:bodyPr>
          <a:lstStyle/>
          <a:p>
            <a:r>
              <a:rPr lang="zh-CN" altLang="en-US" dirty="0">
                <a:solidFill>
                  <a:srgbClr val="00B050"/>
                </a:solidFill>
                <a:latin typeface="微软雅黑" panose="020B0503020204020204" pitchFamily="34" charset="-122"/>
                <a:ea typeface="微软雅黑" panose="020B0503020204020204" pitchFamily="34" charset="-122"/>
              </a:rPr>
              <a:t>当内存紧张时，把再也不需要的东西推回到磁盘</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5536" y="548680"/>
            <a:ext cx="8352928" cy="2346283"/>
          </a:xfrm>
          <a:prstGeom prst="rect">
            <a:avLst/>
          </a:prstGeom>
        </p:spPr>
        <p:txBody>
          <a:bodyPr wrap="square">
            <a:spAutoFit/>
          </a:bodyPr>
          <a:lstStyle/>
          <a:p>
            <a:pPr>
              <a:lnSpc>
                <a:spcPct val="150000"/>
              </a:lnSpc>
              <a:buNone/>
            </a:pP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从地址</a:t>
            </a:r>
            <a:r>
              <a:rPr lang="en-US" altLang="zh-CN" sz="2000" dirty="0">
                <a:latin typeface="微软雅黑" panose="020B0503020204020204" pitchFamily="34" charset="-122"/>
                <a:ea typeface="微软雅黑" panose="020B0503020204020204" pitchFamily="34" charset="-122"/>
              </a:rPr>
              <a:t>067AH</a:t>
            </a:r>
            <a:r>
              <a:rPr lang="zh-CN" altLang="en-US" sz="2000" dirty="0">
                <a:latin typeface="微软雅黑" panose="020B0503020204020204" pitchFamily="34" charset="-122"/>
                <a:ea typeface="微软雅黑" panose="020B0503020204020204" pitchFamily="34" charset="-122"/>
              </a:rPr>
              <a:t>中取出的字是</a:t>
            </a:r>
            <a:r>
              <a:rPr lang="en-US" altLang="zh-CN" sz="2000" dirty="0">
                <a:solidFill>
                  <a:srgbClr val="CC3300"/>
                </a:solidFill>
                <a:latin typeface="微软雅黑" panose="020B0503020204020204" pitchFamily="34" charset="-122"/>
                <a:ea typeface="微软雅黑" panose="020B0503020204020204" pitchFamily="34" charset="-122"/>
              </a:rPr>
              <a:t>2</a:t>
            </a:r>
            <a:r>
              <a:rPr lang="zh-CN" altLang="en-US" sz="2000" dirty="0">
                <a:solidFill>
                  <a:srgbClr val="CC3300"/>
                </a:solidFill>
                <a:latin typeface="微软雅黑" panose="020B0503020204020204" pitchFamily="34" charset="-122"/>
                <a:ea typeface="微软雅黑" panose="020B0503020204020204" pitchFamily="34" charset="-122"/>
              </a:rPr>
              <a:t>Ｄ </a:t>
            </a:r>
            <a:r>
              <a:rPr lang="en-US" altLang="zh-CN" sz="2000" dirty="0">
                <a:solidFill>
                  <a:srgbClr val="CC3300"/>
                </a:solidFill>
                <a:latin typeface="微软雅黑" panose="020B0503020204020204" pitchFamily="34" charset="-122"/>
                <a:ea typeface="微软雅黑" panose="020B0503020204020204" pitchFamily="34" charset="-122"/>
              </a:rPr>
              <a:t>4A 45 55</a:t>
            </a:r>
            <a:r>
              <a:rPr lang="zh-CN" altLang="en-US" sz="2000" dirty="0">
                <a:solidFill>
                  <a:srgbClr val="CC3300"/>
                </a:solidFill>
                <a:latin typeface="微软雅黑" panose="020B0503020204020204" pitchFamily="34" charset="-122"/>
                <a:ea typeface="微软雅黑" panose="020B0503020204020204" pitchFamily="34" charset="-122"/>
              </a:rPr>
              <a:t>，字节</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0x4A</a:t>
            </a:r>
            <a:r>
              <a:rPr lang="zh-CN" altLang="en-US" sz="2000" dirty="0">
                <a:latin typeface="微软雅黑" panose="020B0503020204020204" pitchFamily="34" charset="-122"/>
                <a:ea typeface="微软雅黑" panose="020B0503020204020204" pitchFamily="34" charset="-122"/>
              </a:rPr>
              <a:t>。</a:t>
            </a:r>
          </a:p>
          <a:p>
            <a:pPr>
              <a:lnSpc>
                <a:spcPct val="150000"/>
              </a:lnSpc>
              <a:buNone/>
            </a:pPr>
            <a:r>
              <a:rPr lang="zh-CN" altLang="en-US" sz="2000" dirty="0">
                <a:latin typeface="微软雅黑" panose="020B0503020204020204" pitchFamily="34" charset="-122"/>
                <a:ea typeface="微软雅黑" panose="020B0503020204020204" pitchFamily="34" charset="-122"/>
              </a:rPr>
              <a:t>过程总结：</a:t>
            </a:r>
            <a:endParaRPr lang="en-US" altLang="zh-CN" sz="2000" dirty="0">
              <a:latin typeface="微软雅黑" panose="020B0503020204020204" pitchFamily="34" charset="-122"/>
              <a:ea typeface="微软雅黑" panose="020B0503020204020204" pitchFamily="34" charset="-122"/>
            </a:endParaRPr>
          </a:p>
          <a:p>
            <a:pPr>
              <a:lnSpc>
                <a:spcPct val="150000"/>
              </a:lnSpc>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查</a:t>
            </a:r>
            <a:r>
              <a:rPr lang="en-US" altLang="zh-CN" sz="2000" dirty="0">
                <a:latin typeface="微软雅黑" panose="020B0503020204020204" pitchFamily="34" charset="-122"/>
                <a:ea typeface="微软雅黑" panose="020B0503020204020204" pitchFamily="34" charset="-122"/>
              </a:rPr>
              <a:t>TLB</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组</a:t>
            </a:r>
            <a:r>
              <a:rPr lang="en-US" altLang="zh-CN" sz="2000" dirty="0">
                <a:latin typeface="微软雅黑" panose="020B0503020204020204" pitchFamily="34" charset="-122"/>
                <a:ea typeface="微软雅黑" panose="020B0503020204020204" pitchFamily="34" charset="-122"/>
              </a:rPr>
              <a:t>TLB Miss</a:t>
            </a:r>
            <a:r>
              <a:rPr lang="zh-CN" altLang="en-US" sz="2000" dirty="0">
                <a:latin typeface="微软雅黑" panose="020B0503020204020204" pitchFamily="34" charset="-122"/>
                <a:ea typeface="微软雅黑" panose="020B0503020204020204" pitchFamily="34" charset="-122"/>
              </a:rPr>
              <a:t>；</a:t>
            </a:r>
          </a:p>
          <a:p>
            <a:pPr>
              <a:lnSpc>
                <a:spcPct val="150000"/>
              </a:lnSpc>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查页表：页表中虚页号为</a:t>
            </a:r>
            <a:r>
              <a:rPr lang="en-US" altLang="zh-CN" sz="2000" dirty="0">
                <a:latin typeface="微软雅黑" panose="020B0503020204020204" pitchFamily="34" charset="-122"/>
                <a:ea typeface="微软雅黑" panose="020B0503020204020204" pitchFamily="34" charset="-122"/>
              </a:rPr>
              <a:t>0C</a:t>
            </a:r>
            <a:r>
              <a:rPr lang="zh-CN" altLang="en-US" sz="2000" dirty="0">
                <a:latin typeface="微软雅黑" panose="020B0503020204020204" pitchFamily="34" charset="-122"/>
                <a:ea typeface="微软雅黑" panose="020B0503020204020204" pitchFamily="34" charset="-122"/>
              </a:rPr>
              <a:t>的页其页框号为</a:t>
            </a:r>
            <a:r>
              <a:rPr lang="en-US" altLang="zh-CN" sz="2000" dirty="0">
                <a:latin typeface="微软雅黑" panose="020B0503020204020204" pitchFamily="34" charset="-122"/>
                <a:ea typeface="微软雅黑" panose="020B0503020204020204" pitchFamily="34" charset="-122"/>
              </a:rPr>
              <a:t>19</a:t>
            </a:r>
            <a:r>
              <a:rPr lang="zh-CN" altLang="en-US" sz="2000" dirty="0">
                <a:latin typeface="微软雅黑" panose="020B0503020204020204" pitchFamily="34" charset="-122"/>
                <a:ea typeface="微软雅黑" panose="020B0503020204020204" pitchFamily="34" charset="-122"/>
              </a:rPr>
              <a:t>，则物理地址为</a:t>
            </a:r>
            <a:r>
              <a:rPr lang="en-US" altLang="zh-CN" sz="2000" dirty="0">
                <a:latin typeface="微软雅黑" panose="020B0503020204020204" pitchFamily="34" charset="-122"/>
                <a:ea typeface="微软雅黑" panose="020B0503020204020204" pitchFamily="34" charset="-122"/>
              </a:rPr>
              <a:t>0CFAH</a:t>
            </a:r>
            <a:r>
              <a:rPr lang="zh-CN" altLang="en-US" sz="2000" dirty="0">
                <a:latin typeface="微软雅黑" panose="020B0503020204020204" pitchFamily="34" charset="-122"/>
                <a:ea typeface="微软雅黑" panose="020B0503020204020204" pitchFamily="34" charset="-122"/>
              </a:rPr>
              <a:t>。</a:t>
            </a:r>
          </a:p>
          <a:p>
            <a:pPr>
              <a:lnSpc>
                <a:spcPct val="150000"/>
              </a:lnSpc>
              <a:buNone/>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查</a:t>
            </a:r>
            <a:r>
              <a:rPr lang="en-US" altLang="zh-CN" sz="2000" dirty="0">
                <a:latin typeface="微软雅黑" panose="020B0503020204020204" pitchFamily="34" charset="-122"/>
                <a:ea typeface="微软雅黑" panose="020B0503020204020204" pitchFamily="34" charset="-122"/>
              </a:rPr>
              <a:t>cache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0E</a:t>
            </a:r>
            <a:r>
              <a:rPr lang="zh-CN" altLang="en-US" sz="2000" dirty="0">
                <a:latin typeface="微软雅黑" panose="020B0503020204020204" pitchFamily="34" charset="-122"/>
                <a:ea typeface="微软雅黑" panose="020B0503020204020204" pitchFamily="34" charset="-122"/>
              </a:rPr>
              <a:t>行</a:t>
            </a:r>
            <a:r>
              <a:rPr lang="en-US" altLang="zh-CN" sz="2000" dirty="0">
                <a:latin typeface="微软雅黑" panose="020B0503020204020204" pitchFamily="34" charset="-122"/>
                <a:ea typeface="微软雅黑" panose="020B0503020204020204" pitchFamily="34" charset="-122"/>
              </a:rPr>
              <a:t>Hit</a:t>
            </a:r>
            <a:r>
              <a:rPr lang="zh-CN" altLang="en-US" sz="2000" dirty="0">
                <a:latin typeface="微软雅黑" panose="020B0503020204020204" pitchFamily="34" charset="-122"/>
                <a:ea typeface="微软雅黑" panose="020B0503020204020204" pitchFamily="34" charset="-122"/>
              </a:rPr>
              <a:t>，值为</a:t>
            </a:r>
            <a:r>
              <a:rPr lang="en-US" altLang="zh-CN" sz="2000" dirty="0">
                <a:latin typeface="微软雅黑" panose="020B0503020204020204" pitchFamily="34" charset="-122"/>
                <a:ea typeface="微软雅黑" panose="020B0503020204020204" pitchFamily="34" charset="-122"/>
              </a:rPr>
              <a:t>2D</a:t>
            </a:r>
            <a:r>
              <a:rPr lang="en-US" altLang="zh-CN" sz="2000" dirty="0">
                <a:solidFill>
                  <a:srgbClr val="7030A0"/>
                </a:solidFill>
                <a:latin typeface="微软雅黑" panose="020B0503020204020204" pitchFamily="34" charset="-122"/>
                <a:ea typeface="微软雅黑" panose="020B0503020204020204" pitchFamily="34" charset="-122"/>
              </a:rPr>
              <a:t>4A</a:t>
            </a:r>
            <a:r>
              <a:rPr lang="en-US" altLang="zh-CN" sz="2000" dirty="0">
                <a:latin typeface="微软雅黑" panose="020B0503020204020204" pitchFamily="34" charset="-122"/>
                <a:ea typeface="微软雅黑" panose="020B0503020204020204" pitchFamily="34" charset="-122"/>
              </a:rPr>
              <a:t>4555H</a:t>
            </a:r>
            <a:r>
              <a:rPr lang="zh-CN" altLang="en-US" sz="2000" dirty="0">
                <a:latin typeface="微软雅黑" panose="020B0503020204020204" pitchFamily="34" charset="-122"/>
                <a:ea typeface="微软雅黑" panose="020B0503020204020204" pitchFamily="34" charset="-122"/>
              </a:rPr>
              <a:t>。</a:t>
            </a:r>
          </a:p>
        </p:txBody>
      </p:sp>
      <p:sp>
        <p:nvSpPr>
          <p:cNvPr id="3" name="矩形 2">
            <a:extLst>
              <a:ext uri="{FF2B5EF4-FFF2-40B4-BE49-F238E27FC236}">
                <a16:creationId xmlns:a16="http://schemas.microsoft.com/office/drawing/2014/main" id="{2E56830D-2998-4BC9-9200-CE2B7D7829CD}"/>
              </a:ext>
            </a:extLst>
          </p:cNvPr>
          <p:cNvSpPr/>
          <p:nvPr/>
        </p:nvSpPr>
        <p:spPr>
          <a:xfrm>
            <a:off x="755576" y="4915326"/>
            <a:ext cx="6408712" cy="961289"/>
          </a:xfrm>
          <a:prstGeom prst="rect">
            <a:avLst/>
          </a:prstGeom>
          <a:solidFill>
            <a:srgbClr val="FFFF00"/>
          </a:solidFill>
          <a:ln>
            <a:solidFill>
              <a:srgbClr val="FFC000"/>
            </a:solidFill>
          </a:ln>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主存物理地址第</a:t>
            </a:r>
            <a:r>
              <a:rPr lang="en-US" altLang="zh-CN" sz="2000" dirty="0">
                <a:latin typeface="微软雅黑" panose="020B0503020204020204" pitchFamily="34" charset="-122"/>
                <a:ea typeface="微软雅黑" panose="020B0503020204020204" pitchFamily="34" charset="-122"/>
              </a:rPr>
              <a:t>11~6</a:t>
            </a:r>
            <a:r>
              <a:rPr lang="zh-CN" altLang="en-US" sz="2000" dirty="0">
                <a:latin typeface="微软雅黑" panose="020B0503020204020204" pitchFamily="34" charset="-122"/>
                <a:ea typeface="微软雅黑" panose="020B0503020204020204" pitchFamily="34" charset="-122"/>
              </a:rPr>
              <a:t>位为标记字段、第</a:t>
            </a:r>
            <a:r>
              <a:rPr lang="en-US" altLang="zh-CN" sz="2000" dirty="0">
                <a:latin typeface="微软雅黑" panose="020B0503020204020204" pitchFamily="34" charset="-122"/>
                <a:ea typeface="微软雅黑" panose="020B0503020204020204" pitchFamily="34" charset="-122"/>
              </a:rPr>
              <a:t>5~2</a:t>
            </a:r>
            <a:r>
              <a:rPr lang="zh-CN" altLang="en-US" sz="2000" dirty="0">
                <a:latin typeface="微软雅黑" panose="020B0503020204020204" pitchFamily="34" charset="-122"/>
                <a:ea typeface="微软雅黑" panose="020B0503020204020204" pitchFamily="34" charset="-122"/>
              </a:rPr>
              <a:t>位为行索引字段和第</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位为块地址字段。</a:t>
            </a:r>
          </a:p>
        </p:txBody>
      </p:sp>
      <p:sp>
        <p:nvSpPr>
          <p:cNvPr id="2" name="矩形 1">
            <a:extLst>
              <a:ext uri="{FF2B5EF4-FFF2-40B4-BE49-F238E27FC236}">
                <a16:creationId xmlns:a16="http://schemas.microsoft.com/office/drawing/2014/main" id="{563D2A4E-EBBE-4EFE-B94F-0B3A63589A35}"/>
              </a:ext>
            </a:extLst>
          </p:cNvPr>
          <p:cNvSpPr/>
          <p:nvPr/>
        </p:nvSpPr>
        <p:spPr>
          <a:xfrm>
            <a:off x="1259632" y="3429000"/>
            <a:ext cx="4572000" cy="830997"/>
          </a:xfrm>
          <a:prstGeom prst="rect">
            <a:avLst/>
          </a:prstGeom>
        </p:spPr>
        <p:txBody>
          <a:bodyPr>
            <a:spAutoFit/>
          </a:bodyPr>
          <a:lstStyle/>
          <a:p>
            <a:r>
              <a:rPr lang="zh-CN" altLang="en-US" sz="2400" dirty="0">
                <a:latin typeface="Times New Roman" pitchFamily="18" charset="0"/>
                <a:ea typeface="华文新魏" pitchFamily="2" charset="-122"/>
              </a:rPr>
              <a:t>物理地址</a:t>
            </a:r>
            <a:r>
              <a:rPr lang="en-US" altLang="zh-CN" sz="2400" dirty="0">
                <a:latin typeface="Times New Roman" pitchFamily="18" charset="0"/>
                <a:ea typeface="华文新魏" pitchFamily="2" charset="-122"/>
              </a:rPr>
              <a:t>0CFAH</a:t>
            </a:r>
          </a:p>
          <a:p>
            <a:r>
              <a:rPr lang="en-US" altLang="zh-CN" sz="2400" dirty="0">
                <a:latin typeface="Times New Roman" pitchFamily="18" charset="0"/>
                <a:ea typeface="华文新魏" pitchFamily="2" charset="-122"/>
              </a:rPr>
              <a:t>=</a:t>
            </a:r>
            <a:r>
              <a:rPr lang="en-US" altLang="zh-CN" sz="2400" dirty="0">
                <a:solidFill>
                  <a:srgbClr val="CC3300"/>
                </a:solidFill>
                <a:latin typeface="Times New Roman" pitchFamily="18" charset="0"/>
                <a:ea typeface="华文新魏" pitchFamily="2" charset="-122"/>
              </a:rPr>
              <a:t>11001 1</a:t>
            </a:r>
            <a:r>
              <a:rPr lang="en-US" altLang="zh-CN" sz="2400" dirty="0">
                <a:solidFill>
                  <a:srgbClr val="0000FF"/>
                </a:solidFill>
                <a:latin typeface="Times New Roman" pitchFamily="18" charset="0"/>
                <a:ea typeface="华文新魏" pitchFamily="2" charset="-122"/>
              </a:rPr>
              <a:t>1110</a:t>
            </a:r>
            <a:r>
              <a:rPr lang="en-US" altLang="zh-CN" sz="2400" dirty="0">
                <a:solidFill>
                  <a:srgbClr val="FF3300"/>
                </a:solidFill>
                <a:latin typeface="Times New Roman" pitchFamily="18" charset="0"/>
                <a:ea typeface="华文新魏" pitchFamily="2" charset="-122"/>
              </a:rPr>
              <a:t>10</a:t>
            </a:r>
            <a:r>
              <a:rPr lang="en-US" altLang="zh-CN" sz="2400" dirty="0">
                <a:latin typeface="Times New Roman" pitchFamily="18" charset="0"/>
                <a:ea typeface="华文新魏" pitchFamily="2" charset="-122"/>
              </a:rPr>
              <a:t>B</a:t>
            </a:r>
            <a:endParaRPr lang="zh-CN" altLang="en-US" sz="2400" dirty="0"/>
          </a:p>
        </p:txBody>
      </p:sp>
      <p:sp>
        <p:nvSpPr>
          <p:cNvPr id="4" name="矩形 3">
            <a:extLst>
              <a:ext uri="{FF2B5EF4-FFF2-40B4-BE49-F238E27FC236}">
                <a16:creationId xmlns:a16="http://schemas.microsoft.com/office/drawing/2014/main" id="{244F4616-AE0A-42E5-B2FA-9499CDE619F0}"/>
              </a:ext>
            </a:extLst>
          </p:cNvPr>
          <p:cNvSpPr/>
          <p:nvPr/>
        </p:nvSpPr>
        <p:spPr>
          <a:xfrm>
            <a:off x="1691680" y="4149080"/>
            <a:ext cx="415498" cy="369332"/>
          </a:xfrm>
          <a:prstGeom prst="rect">
            <a:avLst/>
          </a:prstGeom>
        </p:spPr>
        <p:txBody>
          <a:bodyPr wrap="none">
            <a:spAutoFit/>
          </a:bodyPr>
          <a:lstStyle/>
          <a:p>
            <a:pPr lvl="0" algn="ctr" fontAlgn="base">
              <a:spcBef>
                <a:spcPct val="20000"/>
              </a:spcBef>
              <a:spcAft>
                <a:spcPct val="0"/>
              </a:spcAft>
            </a:pPr>
            <a:r>
              <a:rPr lang="en-US" altLang="zh-CN" b="1" dirty="0">
                <a:solidFill>
                  <a:srgbClr val="FF0000"/>
                </a:solidFill>
                <a:latin typeface="Times New Roman" pitchFamily="18" charset="0"/>
                <a:ea typeface="华文新魏" pitchFamily="2" charset="-122"/>
              </a:rPr>
              <a:t>33</a:t>
            </a:r>
          </a:p>
        </p:txBody>
      </p:sp>
      <p:cxnSp>
        <p:nvCxnSpPr>
          <p:cNvPr id="7" name="直接连接符 6">
            <a:extLst>
              <a:ext uri="{FF2B5EF4-FFF2-40B4-BE49-F238E27FC236}">
                <a16:creationId xmlns:a16="http://schemas.microsoft.com/office/drawing/2014/main" id="{7865328A-AE66-4DB9-9A3A-EDD2DCC55B9D}"/>
              </a:ext>
            </a:extLst>
          </p:cNvPr>
          <p:cNvCxnSpPr/>
          <p:nvPr/>
        </p:nvCxnSpPr>
        <p:spPr>
          <a:xfrm>
            <a:off x="1539389" y="4218461"/>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6DE4163-94DC-42F7-AD09-2868AD4A44B3}"/>
              </a:ext>
            </a:extLst>
          </p:cNvPr>
          <p:cNvCxnSpPr/>
          <p:nvPr/>
        </p:nvCxnSpPr>
        <p:spPr>
          <a:xfrm>
            <a:off x="2547501" y="4287945"/>
            <a:ext cx="55780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EDE4DBAF-A272-449F-B3EB-5AB60571973B}"/>
              </a:ext>
            </a:extLst>
          </p:cNvPr>
          <p:cNvSpPr/>
          <p:nvPr/>
        </p:nvSpPr>
        <p:spPr>
          <a:xfrm>
            <a:off x="2662628" y="4217389"/>
            <a:ext cx="441146" cy="369332"/>
          </a:xfrm>
          <a:prstGeom prst="rect">
            <a:avLst/>
          </a:prstGeom>
        </p:spPr>
        <p:txBody>
          <a:bodyPr wrap="none">
            <a:spAutoFit/>
          </a:bodyPr>
          <a:lstStyle/>
          <a:p>
            <a:r>
              <a:rPr lang="en-US" altLang="zh-CN" dirty="0">
                <a:solidFill>
                  <a:srgbClr val="0000FF"/>
                </a:solidFill>
                <a:latin typeface="Times New Roman" pitchFamily="18" charset="0"/>
              </a:rPr>
              <a:t>0E</a:t>
            </a:r>
            <a:endParaRPr lang="zh-CN" altLang="en-US" dirty="0">
              <a:solidFill>
                <a:srgbClr val="0000FF"/>
              </a:solidFill>
            </a:endParaRPr>
          </a:p>
        </p:txBody>
      </p:sp>
    </p:spTree>
    <p:extLst>
      <p:ext uri="{BB962C8B-B14F-4D97-AF65-F5344CB8AC3E}">
        <p14:creationId xmlns:p14="http://schemas.microsoft.com/office/powerpoint/2010/main" val="25078509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6B359A6-A9A6-40DA-82EA-0F8C19C5DD6E}"/>
              </a:ext>
            </a:extLst>
          </p:cNvPr>
          <p:cNvSpPr/>
          <p:nvPr/>
        </p:nvSpPr>
        <p:spPr>
          <a:xfrm>
            <a:off x="755576" y="244428"/>
            <a:ext cx="3888432" cy="874407"/>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虚拟地址</a:t>
            </a:r>
            <a:r>
              <a:rPr lang="en-US" altLang="zh-CN" dirty="0">
                <a:latin typeface="微软雅黑" panose="020B0503020204020204" pitchFamily="34" charset="-122"/>
                <a:ea typeface="微软雅黑" panose="020B0503020204020204" pitchFamily="34" charset="-122"/>
              </a:rPr>
              <a:t>0xC7FEH</a:t>
            </a:r>
          </a:p>
          <a:p>
            <a:pPr>
              <a:lnSpc>
                <a:spcPct val="150000"/>
              </a:lnSpc>
            </a:pPr>
            <a:r>
              <a:rPr lang="en-US" altLang="zh-CN" dirty="0">
                <a:latin typeface="微软雅黑" panose="020B0503020204020204" pitchFamily="34" charset="-122"/>
                <a:ea typeface="微软雅黑" panose="020B0503020204020204" pitchFamily="34" charset="-122"/>
              </a:rPr>
              <a:t> =</a:t>
            </a:r>
            <a:r>
              <a:rPr lang="en-US" altLang="zh-CN" dirty="0">
                <a:solidFill>
                  <a:srgbClr val="CC3300"/>
                </a:solidFill>
                <a:latin typeface="微软雅黑" panose="020B0503020204020204" pitchFamily="34" charset="-122"/>
                <a:ea typeface="微软雅黑" panose="020B0503020204020204" pitchFamily="34" charset="-122"/>
              </a:rPr>
              <a:t>1100011</a:t>
            </a:r>
            <a:r>
              <a:rPr lang="en-US" altLang="zh-CN" dirty="0">
                <a:solidFill>
                  <a:srgbClr val="6600CC"/>
                </a:solidFill>
                <a:latin typeface="微软雅黑" panose="020B0503020204020204" pitchFamily="34" charset="-122"/>
                <a:ea typeface="微软雅黑" panose="020B0503020204020204" pitchFamily="34" charset="-122"/>
              </a:rPr>
              <a:t> </a:t>
            </a:r>
            <a:r>
              <a:rPr lang="en-US" altLang="zh-CN" dirty="0">
                <a:solidFill>
                  <a:srgbClr val="0000FF"/>
                </a:solidFill>
                <a:latin typeface="微软雅黑" panose="020B0503020204020204" pitchFamily="34" charset="-122"/>
                <a:ea typeface="微软雅黑" panose="020B0503020204020204" pitchFamily="34" charset="-122"/>
              </a:rPr>
              <a:t>11 </a:t>
            </a:r>
            <a:r>
              <a:rPr lang="en-US" altLang="zh-CN" dirty="0">
                <a:solidFill>
                  <a:srgbClr val="7030A0"/>
                </a:solidFill>
                <a:latin typeface="微软雅黑" panose="020B0503020204020204" pitchFamily="34" charset="-122"/>
                <a:ea typeface="微软雅黑" panose="020B0503020204020204" pitchFamily="34" charset="-122"/>
              </a:rPr>
              <a:t>1111110</a:t>
            </a:r>
            <a:r>
              <a:rPr lang="en-US" altLang="zh-CN" dirty="0">
                <a:latin typeface="微软雅黑" panose="020B0503020204020204" pitchFamily="34" charset="-122"/>
                <a:ea typeface="微软雅黑" panose="020B0503020204020204" pitchFamily="34" charset="-122"/>
              </a:rPr>
              <a:t>B</a:t>
            </a:r>
          </a:p>
        </p:txBody>
      </p:sp>
      <p:graphicFrame>
        <p:nvGraphicFramePr>
          <p:cNvPr id="3" name="Group 3">
            <a:extLst>
              <a:ext uri="{FF2B5EF4-FFF2-40B4-BE49-F238E27FC236}">
                <a16:creationId xmlns:a16="http://schemas.microsoft.com/office/drawing/2014/main" id="{DB09BB8C-5641-4AC4-8072-580C0CCCAACB}"/>
              </a:ext>
            </a:extLst>
          </p:cNvPr>
          <p:cNvGraphicFramePr>
            <a:graphicFrameLocks/>
          </p:cNvGraphicFramePr>
          <p:nvPr>
            <p:extLst>
              <p:ext uri="{D42A27DB-BD31-4B8C-83A1-F6EECF244321}">
                <p14:modId xmlns:p14="http://schemas.microsoft.com/office/powerpoint/2010/main" val="172630392"/>
              </p:ext>
            </p:extLst>
          </p:nvPr>
        </p:nvGraphicFramePr>
        <p:xfrm>
          <a:off x="683568" y="1988840"/>
          <a:ext cx="6164263" cy="2387918"/>
        </p:xfrm>
        <a:graphic>
          <a:graphicData uri="http://schemas.openxmlformats.org/drawingml/2006/table">
            <a:tbl>
              <a:tblPr/>
              <a:tblGrid>
                <a:gridCol w="474663">
                  <a:extLst>
                    <a:ext uri="{9D8B030D-6E8A-4147-A177-3AD203B41FA5}">
                      <a16:colId xmlns:a16="http://schemas.microsoft.com/office/drawing/2014/main" val="20000"/>
                    </a:ext>
                  </a:extLst>
                </a:gridCol>
                <a:gridCol w="474662">
                  <a:extLst>
                    <a:ext uri="{9D8B030D-6E8A-4147-A177-3AD203B41FA5}">
                      <a16:colId xmlns:a16="http://schemas.microsoft.com/office/drawing/2014/main" val="20001"/>
                    </a:ext>
                  </a:extLst>
                </a:gridCol>
                <a:gridCol w="473075">
                  <a:extLst>
                    <a:ext uri="{9D8B030D-6E8A-4147-A177-3AD203B41FA5}">
                      <a16:colId xmlns:a16="http://schemas.microsoft.com/office/drawing/2014/main" val="20002"/>
                    </a:ext>
                  </a:extLst>
                </a:gridCol>
                <a:gridCol w="474663">
                  <a:extLst>
                    <a:ext uri="{9D8B030D-6E8A-4147-A177-3AD203B41FA5}">
                      <a16:colId xmlns:a16="http://schemas.microsoft.com/office/drawing/2014/main" val="20003"/>
                    </a:ext>
                  </a:extLst>
                </a:gridCol>
                <a:gridCol w="473075">
                  <a:extLst>
                    <a:ext uri="{9D8B030D-6E8A-4147-A177-3AD203B41FA5}">
                      <a16:colId xmlns:a16="http://schemas.microsoft.com/office/drawing/2014/main" val="20004"/>
                    </a:ext>
                  </a:extLst>
                </a:gridCol>
                <a:gridCol w="474662">
                  <a:extLst>
                    <a:ext uri="{9D8B030D-6E8A-4147-A177-3AD203B41FA5}">
                      <a16:colId xmlns:a16="http://schemas.microsoft.com/office/drawing/2014/main" val="20005"/>
                    </a:ext>
                  </a:extLst>
                </a:gridCol>
                <a:gridCol w="476250">
                  <a:extLst>
                    <a:ext uri="{9D8B030D-6E8A-4147-A177-3AD203B41FA5}">
                      <a16:colId xmlns:a16="http://schemas.microsoft.com/office/drawing/2014/main" val="20006"/>
                    </a:ext>
                  </a:extLst>
                </a:gridCol>
                <a:gridCol w="473075">
                  <a:extLst>
                    <a:ext uri="{9D8B030D-6E8A-4147-A177-3AD203B41FA5}">
                      <a16:colId xmlns:a16="http://schemas.microsoft.com/office/drawing/2014/main" val="20007"/>
                    </a:ext>
                  </a:extLst>
                </a:gridCol>
                <a:gridCol w="474663">
                  <a:extLst>
                    <a:ext uri="{9D8B030D-6E8A-4147-A177-3AD203B41FA5}">
                      <a16:colId xmlns:a16="http://schemas.microsoft.com/office/drawing/2014/main" val="20008"/>
                    </a:ext>
                  </a:extLst>
                </a:gridCol>
                <a:gridCol w="473075">
                  <a:extLst>
                    <a:ext uri="{9D8B030D-6E8A-4147-A177-3AD203B41FA5}">
                      <a16:colId xmlns:a16="http://schemas.microsoft.com/office/drawing/2014/main" val="20009"/>
                    </a:ext>
                  </a:extLst>
                </a:gridCol>
                <a:gridCol w="474662">
                  <a:extLst>
                    <a:ext uri="{9D8B030D-6E8A-4147-A177-3AD203B41FA5}">
                      <a16:colId xmlns:a16="http://schemas.microsoft.com/office/drawing/2014/main" val="20010"/>
                    </a:ext>
                  </a:extLst>
                </a:gridCol>
                <a:gridCol w="473075">
                  <a:extLst>
                    <a:ext uri="{9D8B030D-6E8A-4147-A177-3AD203B41FA5}">
                      <a16:colId xmlns:a16="http://schemas.microsoft.com/office/drawing/2014/main" val="20011"/>
                    </a:ext>
                  </a:extLst>
                </a:gridCol>
                <a:gridCol w="474663">
                  <a:extLst>
                    <a:ext uri="{9D8B030D-6E8A-4147-A177-3AD203B41FA5}">
                      <a16:colId xmlns:a16="http://schemas.microsoft.com/office/drawing/2014/main" val="20012"/>
                    </a:ext>
                  </a:extLst>
                </a:gridCol>
              </a:tblGrid>
              <a:tr h="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华文新魏" pitchFamily="2" charset="-122"/>
                        </a:rPr>
                        <a:t>组号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华文新魏" pitchFamily="2" charset="-122"/>
                        </a:rPr>
                        <a:t>标记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华文新魏" pitchFamily="2" charset="-122"/>
                        </a:rPr>
                        <a:t>页框号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华文新魏" pitchFamily="2" charset="-122"/>
                        </a:rPr>
                        <a:t>有效位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华文新魏" pitchFamily="2" charset="-122"/>
                        </a:rPr>
                        <a:t>标记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华文新魏" pitchFamily="2" charset="-122"/>
                        </a:rPr>
                        <a:t>页框号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a:ln>
                            <a:noFill/>
                          </a:ln>
                          <a:solidFill>
                            <a:schemeClr val="tx1"/>
                          </a:solidFill>
                          <a:effectLst/>
                          <a:latin typeface="Times New Roman" pitchFamily="18" charset="0"/>
                          <a:ea typeface="华文新魏" pitchFamily="2" charset="-122"/>
                        </a:rPr>
                        <a:t>有效位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华文新魏" pitchFamily="2" charset="-122"/>
                        </a:rPr>
                        <a:t>标记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华文新魏" pitchFamily="2" charset="-122"/>
                        </a:rPr>
                        <a:t>页框号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华文新魏" pitchFamily="2" charset="-122"/>
                        </a:rPr>
                        <a:t>有效位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华文新魏" pitchFamily="2" charset="-122"/>
                        </a:rPr>
                        <a:t>标记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华文新魏" pitchFamily="2" charset="-122"/>
                        </a:rPr>
                        <a:t>页框号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华文新魏" pitchFamily="2" charset="-122"/>
                        </a:rPr>
                        <a:t>有效位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华文新魏" pitchFamily="2" charset="-122"/>
                        </a:rPr>
                        <a:t>09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华文新魏" pitchFamily="2" charset="-122"/>
                        </a:rPr>
                        <a:t>0E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623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2D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603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华文新魏" pitchFamily="2" charset="-122"/>
                        </a:rPr>
                        <a:t>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rgbClr val="FF0000"/>
                          </a:solidFill>
                          <a:effectLst/>
                          <a:latin typeface="Times New Roman" pitchFamily="18" charset="0"/>
                          <a:ea typeface="华文新魏" pitchFamily="2" charset="-122"/>
                        </a:rPr>
                        <a:t>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rgbClr val="FF0000"/>
                          </a:solidFill>
                          <a:effectLst/>
                          <a:latin typeface="Times New Roman" pitchFamily="18" charset="0"/>
                          <a:ea typeface="华文新魏" pitchFamily="2" charset="-122"/>
                        </a:rPr>
                        <a:t>0D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rgbClr val="FF0000"/>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0A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华文新魏" pitchFamily="2" charset="-122"/>
                        </a:rPr>
                        <a:t>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a:ln>
                            <a:noFill/>
                          </a:ln>
                          <a:solidFill>
                            <a:schemeClr val="tx1"/>
                          </a:solidFill>
                          <a:effectLst/>
                          <a:latin typeface="Times New Roman" pitchFamily="18" charset="0"/>
                          <a:ea typeface="华文新魏"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4" name="矩形 3">
            <a:extLst>
              <a:ext uri="{FF2B5EF4-FFF2-40B4-BE49-F238E27FC236}">
                <a16:creationId xmlns:a16="http://schemas.microsoft.com/office/drawing/2014/main" id="{BEC35B47-C94A-4856-8068-781CD5BD0081}"/>
              </a:ext>
            </a:extLst>
          </p:cNvPr>
          <p:cNvSpPr/>
          <p:nvPr/>
        </p:nvSpPr>
        <p:spPr>
          <a:xfrm>
            <a:off x="676671" y="1619508"/>
            <a:ext cx="811441"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TLB</a:t>
            </a:r>
            <a:r>
              <a:rPr lang="zh-CN" altLang="en-US" dirty="0">
                <a:latin typeface="微软雅黑" panose="020B0503020204020204" pitchFamily="34" charset="-122"/>
                <a:ea typeface="微软雅黑" panose="020B0503020204020204" pitchFamily="34" charset="-122"/>
              </a:rPr>
              <a:t>表</a:t>
            </a:r>
            <a:endParaRPr lang="en-US" altLang="zh-CN" dirty="0">
              <a:latin typeface="微软雅黑" panose="020B0503020204020204" pitchFamily="34" charset="-122"/>
              <a:ea typeface="微软雅黑" panose="020B0503020204020204" pitchFamily="34" charset="-122"/>
            </a:endParaRPr>
          </a:p>
        </p:txBody>
      </p:sp>
      <p:sp>
        <p:nvSpPr>
          <p:cNvPr id="5" name="Text Box 89">
            <a:extLst>
              <a:ext uri="{FF2B5EF4-FFF2-40B4-BE49-F238E27FC236}">
                <a16:creationId xmlns:a16="http://schemas.microsoft.com/office/drawing/2014/main" id="{280F1A52-17B8-47A4-8157-2C4A0DC4CB22}"/>
              </a:ext>
            </a:extLst>
          </p:cNvPr>
          <p:cNvSpPr txBox="1">
            <a:spLocks noChangeArrowheads="1"/>
          </p:cNvSpPr>
          <p:nvPr/>
        </p:nvSpPr>
        <p:spPr bwMode="auto">
          <a:xfrm>
            <a:off x="1703796" y="1569206"/>
            <a:ext cx="4515980" cy="400110"/>
          </a:xfrm>
          <a:prstGeom prst="rect">
            <a:avLst/>
          </a:prstGeom>
          <a:noFill/>
          <a:ln w="9525">
            <a:noFill/>
            <a:miter lim="800000"/>
            <a:headEnd/>
            <a:tailEnd/>
          </a:ln>
          <a:effectLst/>
        </p:spPr>
        <p:txBody>
          <a:bodyPr wrap="none">
            <a:spAutoFit/>
          </a:bodyPr>
          <a:lstStyle/>
          <a:p>
            <a:r>
              <a:rPr lang="en-US" altLang="zh-CN" sz="2000" dirty="0">
                <a:solidFill>
                  <a:srgbClr val="0000FF"/>
                </a:solidFill>
                <a:latin typeface="微软雅黑" panose="020B0503020204020204" pitchFamily="34" charset="-122"/>
                <a:ea typeface="微软雅黑" panose="020B0503020204020204" pitchFamily="34" charset="-122"/>
              </a:rPr>
              <a:t>TLB</a:t>
            </a:r>
            <a:r>
              <a:rPr lang="zh-CN" altLang="en-US" sz="2000" dirty="0">
                <a:solidFill>
                  <a:srgbClr val="0000FF"/>
                </a:solidFill>
                <a:latin typeface="微软雅黑" panose="020B0503020204020204" pitchFamily="34" charset="-122"/>
                <a:ea typeface="微软雅黑" panose="020B0503020204020204" pitchFamily="34" charset="-122"/>
              </a:rPr>
              <a:t>：四路组相联，四组，</a:t>
            </a:r>
            <a:r>
              <a:rPr lang="en-US" altLang="zh-CN" sz="2000" dirty="0">
                <a:solidFill>
                  <a:srgbClr val="0000FF"/>
                </a:solidFill>
                <a:latin typeface="微软雅黑" panose="020B0503020204020204" pitchFamily="34" charset="-122"/>
                <a:ea typeface="微软雅黑" panose="020B0503020204020204" pitchFamily="34" charset="-122"/>
              </a:rPr>
              <a:t>16</a:t>
            </a:r>
            <a:r>
              <a:rPr lang="zh-CN" altLang="en-US" sz="2000" dirty="0">
                <a:solidFill>
                  <a:srgbClr val="0000FF"/>
                </a:solidFill>
                <a:latin typeface="微软雅黑" panose="020B0503020204020204" pitchFamily="34" charset="-122"/>
                <a:ea typeface="微软雅黑" panose="020B0503020204020204" pitchFamily="34" charset="-122"/>
              </a:rPr>
              <a:t>个页表项</a:t>
            </a:r>
          </a:p>
        </p:txBody>
      </p:sp>
      <p:sp>
        <p:nvSpPr>
          <p:cNvPr id="6" name="矩形 5">
            <a:extLst>
              <a:ext uri="{FF2B5EF4-FFF2-40B4-BE49-F238E27FC236}">
                <a16:creationId xmlns:a16="http://schemas.microsoft.com/office/drawing/2014/main" id="{D723AC87-A558-453F-B899-DE18B3ADBECE}"/>
              </a:ext>
            </a:extLst>
          </p:cNvPr>
          <p:cNvSpPr/>
          <p:nvPr/>
        </p:nvSpPr>
        <p:spPr>
          <a:xfrm>
            <a:off x="467544" y="4653136"/>
            <a:ext cx="7992888" cy="1294585"/>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TLB</a:t>
            </a:r>
            <a:r>
              <a:rPr lang="zh-CN" altLang="en-US" dirty="0">
                <a:latin typeface="微软雅黑" panose="020B0503020204020204" pitchFamily="34" charset="-122"/>
                <a:ea typeface="微软雅黑" panose="020B0503020204020204" pitchFamily="34" charset="-122"/>
              </a:rPr>
              <a:t>的索引</a:t>
            </a:r>
            <a:r>
              <a:rPr lang="en-US" altLang="zh-CN" dirty="0">
                <a:latin typeface="微软雅黑" panose="020B0503020204020204" pitchFamily="34" charset="-122"/>
                <a:ea typeface="微软雅黑" panose="020B0503020204020204" pitchFamily="34" charset="-122"/>
              </a:rPr>
              <a:t>set</a:t>
            </a:r>
            <a:r>
              <a:rPr lang="zh-CN" altLang="en-US" dirty="0">
                <a:latin typeface="微软雅黑" panose="020B0503020204020204" pitchFamily="34" charset="-122"/>
                <a:ea typeface="微软雅黑" panose="020B0503020204020204" pitchFamily="34" charset="-122"/>
              </a:rPr>
              <a:t>，查上表，红色部分，有效位</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，标记</a:t>
            </a:r>
            <a:r>
              <a:rPr lang="en-US" altLang="zh-CN" dirty="0">
                <a:latin typeface="微软雅黑" panose="020B0503020204020204" pitchFamily="34" charset="-122"/>
                <a:ea typeface="微软雅黑" panose="020B0503020204020204" pitchFamily="34" charset="-122"/>
              </a:rPr>
              <a:t>63</a:t>
            </a:r>
            <a:r>
              <a:rPr lang="zh-CN" altLang="en-US" dirty="0">
                <a:latin typeface="微软雅黑" panose="020B0503020204020204" pitchFamily="34" charset="-122"/>
                <a:ea typeface="微软雅黑" panose="020B0503020204020204" pitchFamily="34" charset="-122"/>
              </a:rPr>
              <a:t>，与虚拟地址的</a:t>
            </a:r>
            <a:r>
              <a:rPr lang="en-US" altLang="zh-CN" dirty="0">
                <a:solidFill>
                  <a:srgbClr val="CC3300"/>
                </a:solidFill>
                <a:latin typeface="微软雅黑" panose="020B0503020204020204" pitchFamily="34" charset="-122"/>
                <a:ea typeface="微软雅黑" panose="020B0503020204020204" pitchFamily="34" charset="-122"/>
              </a:rPr>
              <a:t>1100011</a:t>
            </a:r>
            <a:r>
              <a:rPr lang="zh-CN" altLang="en-US" dirty="0">
                <a:solidFill>
                  <a:srgbClr val="CC3300"/>
                </a:solidFill>
                <a:latin typeface="微软雅黑" panose="020B0503020204020204" pitchFamily="34" charset="-122"/>
                <a:ea typeface="微软雅黑" panose="020B0503020204020204" pitchFamily="34" charset="-122"/>
              </a:rPr>
              <a:t>相同，命中，查到物理页号</a:t>
            </a:r>
            <a:r>
              <a:rPr lang="en-US" altLang="zh-CN" dirty="0">
                <a:solidFill>
                  <a:srgbClr val="CC3300"/>
                </a:solidFill>
                <a:latin typeface="微软雅黑" panose="020B0503020204020204" pitchFamily="34" charset="-122"/>
                <a:ea typeface="微软雅黑" panose="020B0503020204020204" pitchFamily="34" charset="-122"/>
              </a:rPr>
              <a:t>0D</a:t>
            </a:r>
            <a:r>
              <a:rPr lang="zh-CN" altLang="en-US" dirty="0">
                <a:solidFill>
                  <a:srgbClr val="CC3300"/>
                </a:solidFill>
                <a:latin typeface="微软雅黑" panose="020B0503020204020204" pitchFamily="34" charset="-122"/>
                <a:ea typeface="微软雅黑" panose="020B0503020204020204" pitchFamily="34" charset="-122"/>
              </a:rPr>
              <a:t>（</a:t>
            </a:r>
            <a:r>
              <a:rPr lang="en-US" altLang="zh-CN" dirty="0">
                <a:solidFill>
                  <a:srgbClr val="CC3300"/>
                </a:solidFill>
                <a:latin typeface="微软雅黑" panose="020B0503020204020204" pitchFamily="34" charset="-122"/>
                <a:ea typeface="微软雅黑" panose="020B0503020204020204" pitchFamily="34" charset="-122"/>
              </a:rPr>
              <a:t>1101</a:t>
            </a:r>
            <a:r>
              <a:rPr lang="zh-CN" altLang="en-US" dirty="0">
                <a:solidFill>
                  <a:srgbClr val="CC3300"/>
                </a:solidFill>
                <a:latin typeface="微软雅黑" panose="020B0503020204020204" pitchFamily="34" charset="-122"/>
                <a:ea typeface="微软雅黑" panose="020B0503020204020204" pitchFamily="34" charset="-122"/>
              </a:rPr>
              <a:t>），替换</a:t>
            </a:r>
            <a:r>
              <a:rPr lang="en-US" altLang="zh-CN" dirty="0">
                <a:solidFill>
                  <a:srgbClr val="CC3300"/>
                </a:solidFill>
                <a:latin typeface="微软雅黑" panose="020B0503020204020204" pitchFamily="34" charset="-122"/>
                <a:ea typeface="微软雅黑" panose="020B0503020204020204" pitchFamily="34" charset="-122"/>
              </a:rPr>
              <a:t> 1100011 </a:t>
            </a:r>
            <a:r>
              <a:rPr lang="zh-CN" altLang="en-US" dirty="0">
                <a:solidFill>
                  <a:srgbClr val="CC3300"/>
                </a:solidFill>
                <a:latin typeface="微软雅黑" panose="020B0503020204020204" pitchFamily="34" charset="-122"/>
                <a:ea typeface="微软雅黑" panose="020B0503020204020204" pitchFamily="34" charset="-122"/>
              </a:rPr>
              <a:t>，得到物理地址</a:t>
            </a:r>
            <a:r>
              <a:rPr lang="en-US" altLang="zh-CN" dirty="0">
                <a:solidFill>
                  <a:srgbClr val="CC3300"/>
                </a:solidFill>
                <a:latin typeface="微软雅黑" panose="020B0503020204020204" pitchFamily="34" charset="-122"/>
                <a:ea typeface="微软雅黑" panose="020B0503020204020204" pitchFamily="34" charset="-122"/>
              </a:rPr>
              <a:t>1101 </a:t>
            </a:r>
            <a:r>
              <a:rPr lang="en-US" altLang="zh-CN" dirty="0">
                <a:solidFill>
                  <a:srgbClr val="0000FF"/>
                </a:solidFill>
                <a:latin typeface="微软雅黑" panose="020B0503020204020204" pitchFamily="34" charset="-122"/>
                <a:ea typeface="微软雅黑" panose="020B0503020204020204" pitchFamily="34" charset="-122"/>
              </a:rPr>
              <a:t>11</a:t>
            </a:r>
            <a:r>
              <a:rPr lang="en-US" altLang="zh-CN" dirty="0">
                <a:solidFill>
                  <a:srgbClr val="CC3300"/>
                </a:solidFill>
                <a:latin typeface="微软雅黑" panose="020B0503020204020204" pitchFamily="34" charset="-122"/>
                <a:ea typeface="微软雅黑" panose="020B0503020204020204" pitchFamily="34" charset="-122"/>
              </a:rPr>
              <a:t> </a:t>
            </a:r>
            <a:r>
              <a:rPr lang="en-US" altLang="zh-CN" dirty="0">
                <a:solidFill>
                  <a:srgbClr val="7030A0"/>
                </a:solidFill>
                <a:latin typeface="微软雅黑" panose="020B0503020204020204" pitchFamily="34" charset="-122"/>
                <a:ea typeface="微软雅黑" panose="020B0503020204020204" pitchFamily="34" charset="-122"/>
              </a:rPr>
              <a:t>1111110 </a:t>
            </a:r>
            <a:r>
              <a:rPr lang="zh-CN" altLang="en-US" dirty="0">
                <a:solidFill>
                  <a:srgbClr val="7030A0"/>
                </a:solidFill>
                <a:latin typeface="微软雅黑" panose="020B0503020204020204" pitchFamily="34" charset="-122"/>
                <a:ea typeface="微软雅黑" panose="020B0503020204020204" pitchFamily="34" charset="-122"/>
              </a:rPr>
              <a:t>，物理地址为</a:t>
            </a:r>
            <a:r>
              <a:rPr lang="en-US" altLang="zh-CN" dirty="0">
                <a:solidFill>
                  <a:srgbClr val="7030A0"/>
                </a:solidFill>
                <a:latin typeface="微软雅黑" panose="020B0503020204020204" pitchFamily="34" charset="-122"/>
                <a:ea typeface="微软雅黑" panose="020B0503020204020204" pitchFamily="34" charset="-122"/>
              </a:rPr>
              <a:t>0x1BFE</a:t>
            </a:r>
            <a:r>
              <a:rPr lang="zh-CN" altLang="en-US" dirty="0">
                <a:solidFill>
                  <a:srgbClr val="7030A0"/>
                </a:solidFill>
                <a:latin typeface="微软雅黑" panose="020B0503020204020204" pitchFamily="34" charset="-122"/>
                <a:ea typeface="微软雅黑" panose="020B0503020204020204" pitchFamily="34" charset="-122"/>
              </a:rPr>
              <a:t>（</a:t>
            </a:r>
            <a:r>
              <a:rPr lang="en-US" altLang="zh-CN" dirty="0">
                <a:solidFill>
                  <a:srgbClr val="FFC000"/>
                </a:solidFill>
                <a:latin typeface="微软雅黑" panose="020B0503020204020204" pitchFamily="34" charset="-122"/>
                <a:ea typeface="微软雅黑" panose="020B0503020204020204" pitchFamily="34" charset="-122"/>
              </a:rPr>
              <a:t>1101111</a:t>
            </a:r>
            <a:r>
              <a:rPr lang="en-US" altLang="zh-CN" dirty="0">
                <a:solidFill>
                  <a:srgbClr val="7030A0"/>
                </a:solidFill>
                <a:latin typeface="微软雅黑" panose="020B0503020204020204" pitchFamily="34" charset="-122"/>
                <a:ea typeface="微软雅黑" panose="020B0503020204020204" pitchFamily="34" charset="-122"/>
              </a:rPr>
              <a:t>1111</a:t>
            </a:r>
            <a:r>
              <a:rPr lang="en-US" altLang="zh-CN" dirty="0">
                <a:solidFill>
                  <a:srgbClr val="0000FF"/>
                </a:solidFill>
                <a:latin typeface="微软雅黑" panose="020B0503020204020204" pitchFamily="34" charset="-122"/>
                <a:ea typeface="微软雅黑" panose="020B0503020204020204" pitchFamily="34" charset="-122"/>
              </a:rPr>
              <a:t>10</a:t>
            </a:r>
            <a:r>
              <a:rPr lang="zh-CN" altLang="en-US" dirty="0">
                <a:solidFill>
                  <a:srgbClr val="7030A0"/>
                </a:solidFill>
                <a:latin typeface="微软雅黑" panose="020B0503020204020204" pitchFamily="34" charset="-122"/>
                <a:ea typeface="微软雅黑" panose="020B0503020204020204" pitchFamily="34" charset="-122"/>
              </a:rPr>
              <a:t>）</a:t>
            </a:r>
            <a:endParaRPr lang="zh-CN" altLang="en-US" dirty="0"/>
          </a:p>
        </p:txBody>
      </p:sp>
    </p:spTree>
    <p:extLst>
      <p:ext uri="{BB962C8B-B14F-4D97-AF65-F5344CB8AC3E}">
        <p14:creationId xmlns:p14="http://schemas.microsoft.com/office/powerpoint/2010/main" val="40312192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F4FAAA-07DF-4BFB-92BE-DA769B4455E3}"/>
              </a:ext>
            </a:extLst>
          </p:cNvPr>
          <p:cNvSpPr/>
          <p:nvPr/>
        </p:nvSpPr>
        <p:spPr>
          <a:xfrm>
            <a:off x="217241" y="367785"/>
            <a:ext cx="2410543" cy="2125582"/>
          </a:xfrm>
          <a:prstGeom prst="rect">
            <a:avLst/>
          </a:prstGeom>
        </p:spPr>
        <p:txBody>
          <a:bodyPr wrap="square">
            <a:spAutoFit/>
          </a:bodyPr>
          <a:lstStyle/>
          <a:p>
            <a:pPr>
              <a:lnSpc>
                <a:spcPct val="150000"/>
              </a:lnSpc>
            </a:pPr>
            <a:r>
              <a:rPr lang="zh-CN" altLang="en-US" dirty="0">
                <a:solidFill>
                  <a:srgbClr val="7030A0"/>
                </a:solidFill>
                <a:latin typeface="微软雅黑" panose="020B0503020204020204" pitchFamily="34" charset="-122"/>
                <a:ea typeface="微软雅黑" panose="020B0503020204020204" pitchFamily="34" charset="-122"/>
              </a:rPr>
              <a:t>物理地址为</a:t>
            </a:r>
            <a:r>
              <a:rPr lang="en-US" altLang="zh-CN" dirty="0">
                <a:solidFill>
                  <a:srgbClr val="7030A0"/>
                </a:solidFill>
                <a:latin typeface="微软雅黑" panose="020B0503020204020204" pitchFamily="34" charset="-122"/>
                <a:ea typeface="微软雅黑" panose="020B0503020204020204" pitchFamily="34" charset="-122"/>
              </a:rPr>
              <a:t>0x1BFE</a:t>
            </a:r>
            <a:r>
              <a:rPr lang="zh-CN" altLang="en-US" dirty="0">
                <a:solidFill>
                  <a:srgbClr val="7030A0"/>
                </a:solidFill>
                <a:latin typeface="微软雅黑" panose="020B0503020204020204" pitchFamily="34" charset="-122"/>
                <a:ea typeface="微软雅黑" panose="020B0503020204020204" pitchFamily="34" charset="-122"/>
              </a:rPr>
              <a:t>（</a:t>
            </a:r>
            <a:r>
              <a:rPr lang="en-US" altLang="zh-CN" dirty="0">
                <a:solidFill>
                  <a:srgbClr val="FFC000"/>
                </a:solidFill>
                <a:latin typeface="微软雅黑" panose="020B0503020204020204" pitchFamily="34" charset="-122"/>
                <a:ea typeface="微软雅黑" panose="020B0503020204020204" pitchFamily="34" charset="-122"/>
              </a:rPr>
              <a:t>1101111</a:t>
            </a:r>
            <a:r>
              <a:rPr lang="en-US" altLang="zh-CN" dirty="0">
                <a:solidFill>
                  <a:srgbClr val="7030A0"/>
                </a:solidFill>
                <a:latin typeface="微软雅黑" panose="020B0503020204020204" pitchFamily="34" charset="-122"/>
                <a:ea typeface="微软雅黑" panose="020B0503020204020204" pitchFamily="34" charset="-122"/>
              </a:rPr>
              <a:t>1111</a:t>
            </a:r>
            <a:r>
              <a:rPr lang="en-US" altLang="zh-CN" dirty="0">
                <a:solidFill>
                  <a:srgbClr val="0000FF"/>
                </a:solidFill>
                <a:latin typeface="微软雅黑" panose="020B0503020204020204" pitchFamily="34" charset="-122"/>
                <a:ea typeface="微软雅黑" panose="020B0503020204020204" pitchFamily="34" charset="-122"/>
              </a:rPr>
              <a:t>10</a:t>
            </a:r>
            <a:r>
              <a:rPr lang="zh-CN" altLang="en-US" dirty="0">
                <a:solidFill>
                  <a:srgbClr val="7030A0"/>
                </a:solidFill>
                <a:latin typeface="微软雅黑" panose="020B0503020204020204" pitchFamily="34" charset="-122"/>
                <a:ea typeface="微软雅黑" panose="020B0503020204020204" pitchFamily="34" charset="-122"/>
              </a:rPr>
              <a:t>）</a:t>
            </a:r>
            <a:endParaRPr lang="en-US" altLang="zh-CN" dirty="0">
              <a:solidFill>
                <a:srgbClr val="7030A0"/>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7030A0"/>
                </a:solidFill>
                <a:latin typeface="微软雅黑" panose="020B0503020204020204" pitchFamily="34" charset="-122"/>
                <a:ea typeface="微软雅黑" panose="020B0503020204020204" pitchFamily="34" charset="-122"/>
              </a:rPr>
              <a:t>访问数据缓存，索引</a:t>
            </a:r>
            <a:r>
              <a:rPr lang="en-US" altLang="zh-CN" dirty="0">
                <a:solidFill>
                  <a:srgbClr val="7030A0"/>
                </a:solidFill>
                <a:latin typeface="微软雅黑" panose="020B0503020204020204" pitchFamily="34" charset="-122"/>
                <a:ea typeface="微软雅黑" panose="020B0503020204020204" pitchFamily="34" charset="-122"/>
              </a:rPr>
              <a:t>1111</a:t>
            </a:r>
            <a:r>
              <a:rPr lang="zh-CN" altLang="en-US" dirty="0">
                <a:solidFill>
                  <a:srgbClr val="7030A0"/>
                </a:solidFill>
                <a:latin typeface="微软雅黑" panose="020B0503020204020204" pitchFamily="34" charset="-122"/>
                <a:ea typeface="微软雅黑" panose="020B0503020204020204" pitchFamily="34" charset="-122"/>
              </a:rPr>
              <a:t>，定位</a:t>
            </a:r>
            <a:r>
              <a:rPr lang="en-US" altLang="zh-CN" dirty="0">
                <a:solidFill>
                  <a:srgbClr val="7030A0"/>
                </a:solidFill>
                <a:latin typeface="微软雅黑" panose="020B0503020204020204" pitchFamily="34" charset="-122"/>
                <a:ea typeface="微软雅黑" panose="020B0503020204020204" pitchFamily="34" charset="-122"/>
              </a:rPr>
              <a:t>0f</a:t>
            </a:r>
            <a:r>
              <a:rPr lang="zh-CN" altLang="en-US" dirty="0">
                <a:solidFill>
                  <a:srgbClr val="7030A0"/>
                </a:solidFill>
                <a:latin typeface="微软雅黑" panose="020B0503020204020204" pitchFamily="34" charset="-122"/>
                <a:ea typeface="微软雅黑" panose="020B0503020204020204" pitchFamily="34" charset="-122"/>
              </a:rPr>
              <a:t>行，缺失</a:t>
            </a:r>
            <a:endParaRPr lang="zh-CN" altLang="en-US" dirty="0"/>
          </a:p>
        </p:txBody>
      </p:sp>
      <p:graphicFrame>
        <p:nvGraphicFramePr>
          <p:cNvPr id="3" name="Group 2">
            <a:extLst>
              <a:ext uri="{FF2B5EF4-FFF2-40B4-BE49-F238E27FC236}">
                <a16:creationId xmlns:a16="http://schemas.microsoft.com/office/drawing/2014/main" id="{B6F00D34-0045-45DF-A4B0-09420273DA6B}"/>
              </a:ext>
            </a:extLst>
          </p:cNvPr>
          <p:cNvGraphicFramePr>
            <a:graphicFrameLocks/>
          </p:cNvGraphicFramePr>
          <p:nvPr>
            <p:extLst>
              <p:ext uri="{D42A27DB-BD31-4B8C-83A1-F6EECF244321}">
                <p14:modId xmlns:p14="http://schemas.microsoft.com/office/powerpoint/2010/main" val="1157973608"/>
              </p:ext>
            </p:extLst>
          </p:nvPr>
        </p:nvGraphicFramePr>
        <p:xfrm>
          <a:off x="2843808" y="764704"/>
          <a:ext cx="6048275" cy="5934695"/>
        </p:xfrm>
        <a:graphic>
          <a:graphicData uri="http://schemas.openxmlformats.org/drawingml/2006/table">
            <a:tbl>
              <a:tblPr/>
              <a:tblGrid>
                <a:gridCol w="864809">
                  <a:extLst>
                    <a:ext uri="{9D8B030D-6E8A-4147-A177-3AD203B41FA5}">
                      <a16:colId xmlns:a16="http://schemas.microsoft.com/office/drawing/2014/main" val="20000"/>
                    </a:ext>
                  </a:extLst>
                </a:gridCol>
                <a:gridCol w="862115">
                  <a:extLst>
                    <a:ext uri="{9D8B030D-6E8A-4147-A177-3AD203B41FA5}">
                      <a16:colId xmlns:a16="http://schemas.microsoft.com/office/drawing/2014/main" val="20001"/>
                    </a:ext>
                  </a:extLst>
                </a:gridCol>
                <a:gridCol w="866156">
                  <a:extLst>
                    <a:ext uri="{9D8B030D-6E8A-4147-A177-3AD203B41FA5}">
                      <a16:colId xmlns:a16="http://schemas.microsoft.com/office/drawing/2014/main" val="20002"/>
                    </a:ext>
                  </a:extLst>
                </a:gridCol>
                <a:gridCol w="860768">
                  <a:extLst>
                    <a:ext uri="{9D8B030D-6E8A-4147-A177-3AD203B41FA5}">
                      <a16:colId xmlns:a16="http://schemas.microsoft.com/office/drawing/2014/main" val="20003"/>
                    </a:ext>
                  </a:extLst>
                </a:gridCol>
                <a:gridCol w="863462">
                  <a:extLst>
                    <a:ext uri="{9D8B030D-6E8A-4147-A177-3AD203B41FA5}">
                      <a16:colId xmlns:a16="http://schemas.microsoft.com/office/drawing/2014/main" val="20004"/>
                    </a:ext>
                  </a:extLst>
                </a:gridCol>
                <a:gridCol w="868850">
                  <a:extLst>
                    <a:ext uri="{9D8B030D-6E8A-4147-A177-3AD203B41FA5}">
                      <a16:colId xmlns:a16="http://schemas.microsoft.com/office/drawing/2014/main" val="20005"/>
                    </a:ext>
                  </a:extLst>
                </a:gridCol>
                <a:gridCol w="862115">
                  <a:extLst>
                    <a:ext uri="{9D8B030D-6E8A-4147-A177-3AD203B41FA5}">
                      <a16:colId xmlns:a16="http://schemas.microsoft.com/office/drawing/2014/main" val="20006"/>
                    </a:ext>
                  </a:extLst>
                </a:gridCol>
              </a:tblGrid>
              <a:tr h="57021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0" i="0" u="none" strike="noStrike" cap="none" normalizeH="0" baseline="0">
                          <a:ln>
                            <a:noFill/>
                          </a:ln>
                          <a:solidFill>
                            <a:schemeClr val="tx1"/>
                          </a:solidFill>
                          <a:effectLst/>
                          <a:latin typeface="+mn-lt"/>
                          <a:ea typeface="微软雅黑" panose="020B0503020204020204" pitchFamily="34" charset="-122"/>
                        </a:rPr>
                        <a:t>行索引</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0" i="0" u="none" strike="noStrike" cap="none" normalizeH="0" baseline="0">
                          <a:ln>
                            <a:noFill/>
                          </a:ln>
                          <a:solidFill>
                            <a:schemeClr val="tx1"/>
                          </a:solidFill>
                          <a:effectLst/>
                          <a:latin typeface="+mn-lt"/>
                          <a:ea typeface="微软雅黑" panose="020B0503020204020204" pitchFamily="34" charset="-122"/>
                        </a:rPr>
                        <a:t>标记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0" i="0" u="none" strike="noStrike" cap="none" normalizeH="0" baseline="0">
                          <a:ln>
                            <a:noFill/>
                          </a:ln>
                          <a:solidFill>
                            <a:schemeClr val="tx1"/>
                          </a:solidFill>
                          <a:effectLst/>
                          <a:latin typeface="+mn-lt"/>
                          <a:ea typeface="微软雅黑" panose="020B0503020204020204" pitchFamily="34" charset="-122"/>
                        </a:rPr>
                        <a:t>有效位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0" i="0" u="none" strike="noStrike" cap="none" normalizeH="0" baseline="0">
                          <a:ln>
                            <a:noFill/>
                          </a:ln>
                          <a:solidFill>
                            <a:schemeClr val="tx1"/>
                          </a:solidFill>
                          <a:effectLst/>
                          <a:latin typeface="+mn-lt"/>
                          <a:ea typeface="微软雅黑" panose="020B0503020204020204" pitchFamily="34" charset="-122"/>
                        </a:rPr>
                        <a:t>字节</a:t>
                      </a:r>
                      <a:r>
                        <a:rPr kumimoji="0" lang="en-US" altLang="zh-CN" sz="1600" b="0" i="0" u="none" strike="noStrike" cap="none" normalizeH="0" baseline="0">
                          <a:ln>
                            <a:noFill/>
                          </a:ln>
                          <a:solidFill>
                            <a:schemeClr val="tx1"/>
                          </a:solidFill>
                          <a:effectLst/>
                          <a:latin typeface="+mn-lt"/>
                          <a:ea typeface="微软雅黑" panose="020B0503020204020204" pitchFamily="34"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0" i="0" u="none" strike="noStrike" cap="none" normalizeH="0" baseline="0">
                          <a:ln>
                            <a:noFill/>
                          </a:ln>
                          <a:solidFill>
                            <a:schemeClr val="tx1"/>
                          </a:solidFill>
                          <a:effectLst/>
                          <a:latin typeface="+mn-lt"/>
                          <a:ea typeface="微软雅黑" panose="020B0503020204020204" pitchFamily="34" charset="-122"/>
                        </a:rPr>
                        <a:t>字节</a:t>
                      </a:r>
                      <a:r>
                        <a:rPr kumimoji="0" lang="en-US" altLang="zh-CN" sz="1600" b="0" i="0" u="none" strike="noStrike" cap="none" normalizeH="0" baseline="0">
                          <a:ln>
                            <a:noFill/>
                          </a:ln>
                          <a:solidFill>
                            <a:schemeClr val="tx1"/>
                          </a:solidFill>
                          <a:effectLst/>
                          <a:latin typeface="+mn-lt"/>
                          <a:ea typeface="微软雅黑" panose="020B0503020204020204" pitchFamily="34"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0" i="0" u="none" strike="noStrike" cap="none" normalizeH="0" baseline="0">
                          <a:ln>
                            <a:noFill/>
                          </a:ln>
                          <a:solidFill>
                            <a:schemeClr val="tx1"/>
                          </a:solidFill>
                          <a:effectLst/>
                          <a:latin typeface="+mn-lt"/>
                          <a:ea typeface="微软雅黑" panose="020B0503020204020204" pitchFamily="34" charset="-122"/>
                        </a:rPr>
                        <a:t>字节</a:t>
                      </a:r>
                      <a:r>
                        <a:rPr kumimoji="0" lang="en-US" altLang="zh-CN" sz="1600" b="0" i="0" u="none" strike="noStrike" cap="none" normalizeH="0" baseline="0">
                          <a:ln>
                            <a:noFill/>
                          </a:ln>
                          <a:solidFill>
                            <a:schemeClr val="tx1"/>
                          </a:solidFill>
                          <a:effectLst/>
                          <a:latin typeface="+mn-lt"/>
                          <a:ea typeface="微软雅黑" panose="020B0503020204020204"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0" i="0" u="none" strike="noStrike" cap="none" normalizeH="0" baseline="0">
                          <a:ln>
                            <a:noFill/>
                          </a:ln>
                          <a:solidFill>
                            <a:schemeClr val="tx1"/>
                          </a:solidFill>
                          <a:effectLst/>
                          <a:latin typeface="+mn-lt"/>
                          <a:ea typeface="微软雅黑" panose="020B0503020204020204" pitchFamily="34" charset="-122"/>
                        </a:rPr>
                        <a:t>字节</a:t>
                      </a:r>
                      <a:r>
                        <a:rPr kumimoji="0" lang="en-US" altLang="zh-CN" sz="1600" b="0" i="0" u="none" strike="noStrike" cap="none" normalizeH="0" baseline="0">
                          <a:ln>
                            <a:noFill/>
                          </a:ln>
                          <a:solidFill>
                            <a:schemeClr val="tx1"/>
                          </a:solidFill>
                          <a:effectLst/>
                          <a:latin typeface="+mn-lt"/>
                          <a:ea typeface="微软雅黑" panose="020B0503020204020204" pitchFamily="34"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258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C9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AC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258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258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CD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258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258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C2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2A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258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3D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258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258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dirty="0">
                          <a:ln>
                            <a:noFill/>
                          </a:ln>
                          <a:solidFill>
                            <a:schemeClr val="tx1"/>
                          </a:solidFill>
                          <a:effectLst/>
                          <a:latin typeface="+mn-lt"/>
                          <a:ea typeface="微软雅黑" panose="020B0503020204020204" pitchFamily="34"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DC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3258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3A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3258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2D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3258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2D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62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C3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3258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zh-CN" altLang="en-US" sz="1600" b="0" i="0" u="none" strike="noStrike" cap="none" normalizeH="0" baseline="0">
                        <a:ln>
                          <a:noFill/>
                        </a:ln>
                        <a:solidFill>
                          <a:schemeClr val="tx1"/>
                        </a:solidFill>
                        <a:effectLst/>
                        <a:latin typeface="+mn-lt"/>
                        <a:ea typeface="微软雅黑" panose="020B0503020204020204" pitchFamily="3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3258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r h="3258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A3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F4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4"/>
                  </a:ext>
                </a:extLst>
              </a:tr>
              <a:tr h="3258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dirty="0">
                          <a:ln>
                            <a:noFill/>
                          </a:ln>
                          <a:solidFill>
                            <a:srgbClr val="FF0000"/>
                          </a:solidFill>
                          <a:effectLst/>
                          <a:latin typeface="+mn-lt"/>
                          <a:ea typeface="微软雅黑" panose="020B0503020204020204" pitchFamily="34"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rgbClr val="FF0000"/>
                          </a:solidFill>
                          <a:effectLst/>
                          <a:latin typeface="+mn-lt"/>
                          <a:ea typeface="微软雅黑" panose="020B0503020204020204" pitchFamily="3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rgbClr val="FF0000"/>
                          </a:solidFill>
                          <a:effectLst/>
                          <a:latin typeface="+mn-lt"/>
                          <a:ea typeface="微软雅黑" panose="020B0503020204020204" pitchFamily="34" charset="-122"/>
                        </a:rPr>
                        <a:t>2D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rgbClr val="0000FF"/>
                          </a:solidFill>
                          <a:effectLst/>
                          <a:latin typeface="+mn-lt"/>
                          <a:ea typeface="微软雅黑" panose="020B0503020204020204" pitchFamily="34" charset="-122"/>
                        </a:rPr>
                        <a:t>4A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rgbClr val="FF0000"/>
                          </a:solidFill>
                          <a:effectLst/>
                          <a:latin typeface="+mn-lt"/>
                          <a:ea typeface="微软雅黑" panose="020B0503020204020204" pitchFamily="34" charset="-122"/>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rgbClr val="FF0000"/>
                          </a:solidFill>
                          <a:effectLst/>
                          <a:latin typeface="+mn-lt"/>
                          <a:ea typeface="微软雅黑" panose="020B0503020204020204" pitchFamily="34" charset="-122"/>
                        </a:rPr>
                        <a:t>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5"/>
                  </a:ext>
                </a:extLst>
              </a:tr>
              <a:tr h="32583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zh-CN" sz="1600" b="0" i="0" u="none" strike="noStrike" cap="none" normalizeH="0" baseline="0">
                          <a:ln>
                            <a:noFill/>
                          </a:ln>
                          <a:solidFill>
                            <a:schemeClr val="tx1"/>
                          </a:solidFill>
                          <a:effectLst/>
                          <a:latin typeface="+mn-lt"/>
                          <a:ea typeface="微软雅黑" panose="020B0503020204020204" pitchFamily="3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0" i="0" u="none" strike="noStrike" cap="none" normalizeH="0" baseline="0">
                          <a:ln>
                            <a:noFill/>
                          </a:ln>
                          <a:solidFill>
                            <a:schemeClr val="tx1"/>
                          </a:solidFill>
                          <a:effectLst/>
                          <a:latin typeface="+mn-lt"/>
                          <a:ea typeface="微软雅黑" panose="020B0503020204020204" pitchFamily="34"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0" i="0" u="none" strike="noStrike" cap="none" normalizeH="0" baseline="0">
                          <a:ln>
                            <a:noFill/>
                          </a:ln>
                          <a:solidFill>
                            <a:schemeClr val="tx1"/>
                          </a:solidFill>
                          <a:effectLst/>
                          <a:latin typeface="+mn-lt"/>
                          <a:ea typeface="微软雅黑" panose="020B0503020204020204" pitchFamily="34"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0" i="0" u="none" strike="noStrike" cap="none" normalizeH="0" baseline="0">
                          <a:ln>
                            <a:noFill/>
                          </a:ln>
                          <a:solidFill>
                            <a:schemeClr val="tx1"/>
                          </a:solidFill>
                          <a:effectLst/>
                          <a:latin typeface="+mn-lt"/>
                          <a:ea typeface="微软雅黑" panose="020B0503020204020204" pitchFamily="34"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zh-CN" altLang="en-US" sz="1600" b="0" i="0" u="none" strike="noStrike" cap="none" normalizeH="0" baseline="0" dirty="0">
                          <a:ln>
                            <a:noFill/>
                          </a:ln>
                          <a:solidFill>
                            <a:schemeClr val="tx1"/>
                          </a:solidFill>
                          <a:effectLst/>
                          <a:latin typeface="+mn-lt"/>
                          <a:ea typeface="微软雅黑" panose="020B0503020204020204" pitchFamily="34"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3508364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a:extLst>
              <a:ext uri="{FF2B5EF4-FFF2-40B4-BE49-F238E27FC236}">
                <a16:creationId xmlns:a16="http://schemas.microsoft.com/office/drawing/2014/main" id="{5DAD0B47-9740-4F7E-8D55-573F668A0F4C}"/>
              </a:ext>
            </a:extLst>
          </p:cNvPr>
          <p:cNvSpPr>
            <a:spLocks noChangeArrowheads="1"/>
          </p:cNvSpPr>
          <p:nvPr/>
        </p:nvSpPr>
        <p:spPr bwMode="auto">
          <a:xfrm>
            <a:off x="1119809" y="1780209"/>
            <a:ext cx="307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a:solidFill>
                  <a:srgbClr val="000000"/>
                </a:solidFill>
                <a:latin typeface="微软雅黑" panose="020B0503020204020204" pitchFamily="34" charset="-122"/>
                <a:ea typeface="微软雅黑" panose="020B0503020204020204" pitchFamily="34" charset="-122"/>
              </a:rPr>
              <a:t>主</a:t>
            </a:r>
            <a:endParaRPr lang="zh-CN" altLang="en-US" sz="1200">
              <a:solidFill>
                <a:srgbClr val="000099"/>
              </a:solidFill>
              <a:latin typeface="微软雅黑" panose="020B0503020204020204" pitchFamily="34" charset="-122"/>
              <a:ea typeface="微软雅黑" panose="020B0503020204020204" pitchFamily="34" charset="-122"/>
            </a:endParaRPr>
          </a:p>
        </p:txBody>
      </p:sp>
      <p:sp>
        <p:nvSpPr>
          <p:cNvPr id="163844" name="Rectangle 4">
            <a:extLst>
              <a:ext uri="{FF2B5EF4-FFF2-40B4-BE49-F238E27FC236}">
                <a16:creationId xmlns:a16="http://schemas.microsoft.com/office/drawing/2014/main" id="{2594A7FD-47D2-4CDC-AEA4-C777670E1B39}"/>
              </a:ext>
            </a:extLst>
          </p:cNvPr>
          <p:cNvSpPr>
            <a:spLocks noChangeArrowheads="1"/>
          </p:cNvSpPr>
          <p:nvPr/>
        </p:nvSpPr>
        <p:spPr bwMode="auto">
          <a:xfrm>
            <a:off x="1446834" y="1780209"/>
            <a:ext cx="307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a:solidFill>
                  <a:srgbClr val="000000"/>
                </a:solidFill>
                <a:latin typeface="微软雅黑" panose="020B0503020204020204" pitchFamily="34" charset="-122"/>
                <a:ea typeface="微软雅黑" panose="020B0503020204020204" pitchFamily="34" charset="-122"/>
              </a:rPr>
              <a:t>存</a:t>
            </a:r>
            <a:endParaRPr lang="zh-CN" altLang="en-US" sz="1200">
              <a:solidFill>
                <a:srgbClr val="000099"/>
              </a:solidFill>
              <a:latin typeface="微软雅黑" panose="020B0503020204020204" pitchFamily="34" charset="-122"/>
              <a:ea typeface="微软雅黑" panose="020B0503020204020204" pitchFamily="34" charset="-122"/>
            </a:endParaRPr>
          </a:p>
        </p:txBody>
      </p:sp>
      <p:sp>
        <p:nvSpPr>
          <p:cNvPr id="163845" name="Rectangle 5">
            <a:extLst>
              <a:ext uri="{FF2B5EF4-FFF2-40B4-BE49-F238E27FC236}">
                <a16:creationId xmlns:a16="http://schemas.microsoft.com/office/drawing/2014/main" id="{AB3AFCD6-227A-4C32-9C6D-4A0F6CDCCE57}"/>
              </a:ext>
            </a:extLst>
          </p:cNvPr>
          <p:cNvSpPr>
            <a:spLocks noChangeArrowheads="1"/>
          </p:cNvSpPr>
          <p:nvPr/>
        </p:nvSpPr>
        <p:spPr bwMode="auto">
          <a:xfrm>
            <a:off x="1770684" y="1780209"/>
            <a:ext cx="307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a:solidFill>
                  <a:srgbClr val="000000"/>
                </a:solidFill>
                <a:latin typeface="微软雅黑" panose="020B0503020204020204" pitchFamily="34" charset="-122"/>
                <a:ea typeface="微软雅黑" panose="020B0503020204020204" pitchFamily="34" charset="-122"/>
              </a:rPr>
              <a:t>页</a:t>
            </a:r>
            <a:endParaRPr lang="zh-CN" altLang="en-US" sz="1200">
              <a:solidFill>
                <a:srgbClr val="000099"/>
              </a:solidFill>
              <a:latin typeface="微软雅黑" panose="020B0503020204020204" pitchFamily="34" charset="-122"/>
              <a:ea typeface="微软雅黑" panose="020B0503020204020204" pitchFamily="34" charset="-122"/>
            </a:endParaRPr>
          </a:p>
        </p:txBody>
      </p:sp>
      <p:sp>
        <p:nvSpPr>
          <p:cNvPr id="163846" name="Rectangle 6">
            <a:extLst>
              <a:ext uri="{FF2B5EF4-FFF2-40B4-BE49-F238E27FC236}">
                <a16:creationId xmlns:a16="http://schemas.microsoft.com/office/drawing/2014/main" id="{362396D8-D642-4F70-943C-4E4B9C6427A4}"/>
              </a:ext>
            </a:extLst>
          </p:cNvPr>
          <p:cNvSpPr>
            <a:spLocks noChangeArrowheads="1"/>
          </p:cNvSpPr>
          <p:nvPr/>
        </p:nvSpPr>
        <p:spPr bwMode="auto">
          <a:xfrm>
            <a:off x="2097709" y="1780209"/>
            <a:ext cx="307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a:solidFill>
                  <a:srgbClr val="000000"/>
                </a:solidFill>
                <a:latin typeface="微软雅黑" panose="020B0503020204020204" pitchFamily="34" charset="-122"/>
                <a:ea typeface="微软雅黑" panose="020B0503020204020204" pitchFamily="34" charset="-122"/>
              </a:rPr>
              <a:t>号</a:t>
            </a:r>
            <a:endParaRPr lang="zh-CN" altLang="en-US" sz="1200">
              <a:solidFill>
                <a:srgbClr val="000099"/>
              </a:solidFill>
              <a:latin typeface="微软雅黑" panose="020B0503020204020204" pitchFamily="34" charset="-122"/>
              <a:ea typeface="微软雅黑" panose="020B0503020204020204" pitchFamily="34" charset="-122"/>
            </a:endParaRPr>
          </a:p>
        </p:txBody>
      </p:sp>
      <p:sp>
        <p:nvSpPr>
          <p:cNvPr id="163847" name="Rectangle 7">
            <a:extLst>
              <a:ext uri="{FF2B5EF4-FFF2-40B4-BE49-F238E27FC236}">
                <a16:creationId xmlns:a16="http://schemas.microsoft.com/office/drawing/2014/main" id="{D893D18C-4319-4FC8-8622-43689E23F412}"/>
              </a:ext>
            </a:extLst>
          </p:cNvPr>
          <p:cNvSpPr>
            <a:spLocks noChangeArrowheads="1"/>
          </p:cNvSpPr>
          <p:nvPr/>
        </p:nvSpPr>
        <p:spPr bwMode="auto">
          <a:xfrm>
            <a:off x="2421559" y="1762746"/>
            <a:ext cx="913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dirty="0">
                <a:solidFill>
                  <a:srgbClr val="000000"/>
                </a:solidFill>
                <a:latin typeface="微软雅黑" panose="020B0503020204020204" pitchFamily="34" charset="-122"/>
                <a:ea typeface="微软雅黑" panose="020B0503020204020204" pitchFamily="34" charset="-122"/>
              </a:rPr>
              <a:t> </a:t>
            </a:r>
            <a:endParaRPr lang="en-US" altLang="zh-CN" sz="1200" dirty="0">
              <a:solidFill>
                <a:srgbClr val="000099"/>
              </a:solidFill>
              <a:latin typeface="微软雅黑" panose="020B0503020204020204" pitchFamily="34" charset="-122"/>
              <a:ea typeface="微软雅黑" panose="020B0503020204020204" pitchFamily="34" charset="-122"/>
            </a:endParaRPr>
          </a:p>
        </p:txBody>
      </p:sp>
      <p:sp>
        <p:nvSpPr>
          <p:cNvPr id="163848" name="Rectangle 8">
            <a:extLst>
              <a:ext uri="{FF2B5EF4-FFF2-40B4-BE49-F238E27FC236}">
                <a16:creationId xmlns:a16="http://schemas.microsoft.com/office/drawing/2014/main" id="{1542DD69-329B-4966-A26B-50607B6FCE69}"/>
              </a:ext>
            </a:extLst>
          </p:cNvPr>
          <p:cNvSpPr>
            <a:spLocks noChangeArrowheads="1"/>
          </p:cNvSpPr>
          <p:nvPr/>
        </p:nvSpPr>
        <p:spPr bwMode="auto">
          <a:xfrm>
            <a:off x="2585072" y="1762746"/>
            <a:ext cx="913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微软雅黑" panose="020B0503020204020204" pitchFamily="34" charset="-122"/>
                <a:ea typeface="微软雅黑" panose="020B0503020204020204" pitchFamily="34" charset="-122"/>
              </a:rPr>
              <a:t> </a:t>
            </a:r>
            <a:endParaRPr lang="en-US" altLang="zh-CN" sz="1200">
              <a:solidFill>
                <a:srgbClr val="000099"/>
              </a:solidFill>
              <a:latin typeface="微软雅黑" panose="020B0503020204020204" pitchFamily="34" charset="-122"/>
              <a:ea typeface="微软雅黑" panose="020B0503020204020204" pitchFamily="34" charset="-122"/>
            </a:endParaRPr>
          </a:p>
        </p:txBody>
      </p:sp>
      <p:sp>
        <p:nvSpPr>
          <p:cNvPr id="163849" name="Rectangle 9">
            <a:extLst>
              <a:ext uri="{FF2B5EF4-FFF2-40B4-BE49-F238E27FC236}">
                <a16:creationId xmlns:a16="http://schemas.microsoft.com/office/drawing/2014/main" id="{FFC9EEF4-8019-4663-94DC-00364098D81F}"/>
              </a:ext>
            </a:extLst>
          </p:cNvPr>
          <p:cNvSpPr>
            <a:spLocks noChangeArrowheads="1"/>
          </p:cNvSpPr>
          <p:nvPr/>
        </p:nvSpPr>
        <p:spPr bwMode="auto">
          <a:xfrm>
            <a:off x="2748584" y="1780209"/>
            <a:ext cx="307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a:solidFill>
                  <a:srgbClr val="000000"/>
                </a:solidFill>
                <a:latin typeface="微软雅黑" panose="020B0503020204020204" pitchFamily="34" charset="-122"/>
                <a:ea typeface="微软雅黑" panose="020B0503020204020204" pitchFamily="34" charset="-122"/>
              </a:rPr>
              <a:t>主</a:t>
            </a:r>
            <a:endParaRPr lang="zh-CN" altLang="en-US" sz="1200">
              <a:solidFill>
                <a:srgbClr val="000099"/>
              </a:solidFill>
              <a:latin typeface="微软雅黑" panose="020B0503020204020204" pitchFamily="34" charset="-122"/>
              <a:ea typeface="微软雅黑" panose="020B0503020204020204" pitchFamily="34" charset="-122"/>
            </a:endParaRPr>
          </a:p>
        </p:txBody>
      </p:sp>
      <p:sp>
        <p:nvSpPr>
          <p:cNvPr id="163850" name="Rectangle 10">
            <a:extLst>
              <a:ext uri="{FF2B5EF4-FFF2-40B4-BE49-F238E27FC236}">
                <a16:creationId xmlns:a16="http://schemas.microsoft.com/office/drawing/2014/main" id="{3FE15C09-FB71-4B79-B2BC-7ECFC3DBFCA8}"/>
              </a:ext>
            </a:extLst>
          </p:cNvPr>
          <p:cNvSpPr>
            <a:spLocks noChangeArrowheads="1"/>
          </p:cNvSpPr>
          <p:nvPr/>
        </p:nvSpPr>
        <p:spPr bwMode="auto">
          <a:xfrm>
            <a:off x="3074022" y="1780209"/>
            <a:ext cx="307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a:solidFill>
                  <a:srgbClr val="000000"/>
                </a:solidFill>
                <a:latin typeface="微软雅黑" panose="020B0503020204020204" pitchFamily="34" charset="-122"/>
                <a:ea typeface="微软雅黑" panose="020B0503020204020204" pitchFamily="34" charset="-122"/>
              </a:rPr>
              <a:t>存</a:t>
            </a:r>
            <a:endParaRPr lang="zh-CN" altLang="en-US" sz="1200">
              <a:solidFill>
                <a:srgbClr val="000099"/>
              </a:solidFill>
              <a:latin typeface="微软雅黑" panose="020B0503020204020204" pitchFamily="34" charset="-122"/>
              <a:ea typeface="微软雅黑" panose="020B0503020204020204" pitchFamily="34" charset="-122"/>
            </a:endParaRPr>
          </a:p>
        </p:txBody>
      </p:sp>
      <p:sp>
        <p:nvSpPr>
          <p:cNvPr id="163851" name="Rectangle 11">
            <a:extLst>
              <a:ext uri="{FF2B5EF4-FFF2-40B4-BE49-F238E27FC236}">
                <a16:creationId xmlns:a16="http://schemas.microsoft.com/office/drawing/2014/main" id="{ED55E275-A8C8-423E-88F5-16C1E6A23913}"/>
              </a:ext>
            </a:extLst>
          </p:cNvPr>
          <p:cNvSpPr>
            <a:spLocks noChangeArrowheads="1"/>
          </p:cNvSpPr>
          <p:nvPr/>
        </p:nvSpPr>
        <p:spPr bwMode="auto">
          <a:xfrm>
            <a:off x="3399459" y="1780209"/>
            <a:ext cx="307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a:solidFill>
                  <a:srgbClr val="000000"/>
                </a:solidFill>
                <a:latin typeface="微软雅黑" panose="020B0503020204020204" pitchFamily="34" charset="-122"/>
                <a:ea typeface="微软雅黑" panose="020B0503020204020204" pitchFamily="34" charset="-122"/>
              </a:rPr>
              <a:t>地</a:t>
            </a:r>
            <a:endParaRPr lang="zh-CN" altLang="en-US" sz="1200">
              <a:solidFill>
                <a:srgbClr val="000099"/>
              </a:solidFill>
              <a:latin typeface="微软雅黑" panose="020B0503020204020204" pitchFamily="34" charset="-122"/>
              <a:ea typeface="微软雅黑" panose="020B0503020204020204" pitchFamily="34" charset="-122"/>
            </a:endParaRPr>
          </a:p>
        </p:txBody>
      </p:sp>
      <p:sp>
        <p:nvSpPr>
          <p:cNvPr id="163852" name="Rectangle 12">
            <a:extLst>
              <a:ext uri="{FF2B5EF4-FFF2-40B4-BE49-F238E27FC236}">
                <a16:creationId xmlns:a16="http://schemas.microsoft.com/office/drawing/2014/main" id="{BFD5D4A8-748F-4198-AFBF-8D56FCBF011E}"/>
              </a:ext>
            </a:extLst>
          </p:cNvPr>
          <p:cNvSpPr>
            <a:spLocks noChangeArrowheads="1"/>
          </p:cNvSpPr>
          <p:nvPr/>
        </p:nvSpPr>
        <p:spPr bwMode="auto">
          <a:xfrm>
            <a:off x="3724897" y="1780209"/>
            <a:ext cx="307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a:solidFill>
                  <a:srgbClr val="000000"/>
                </a:solidFill>
                <a:latin typeface="微软雅黑" panose="020B0503020204020204" pitchFamily="34" charset="-122"/>
                <a:ea typeface="微软雅黑" panose="020B0503020204020204" pitchFamily="34" charset="-122"/>
              </a:rPr>
              <a:t>址</a:t>
            </a:r>
            <a:endParaRPr lang="zh-CN" altLang="en-US" sz="1200">
              <a:solidFill>
                <a:srgbClr val="000099"/>
              </a:solidFill>
              <a:latin typeface="微软雅黑" panose="020B0503020204020204" pitchFamily="34" charset="-122"/>
              <a:ea typeface="微软雅黑" panose="020B0503020204020204" pitchFamily="34" charset="-122"/>
            </a:endParaRPr>
          </a:p>
        </p:txBody>
      </p:sp>
      <p:sp>
        <p:nvSpPr>
          <p:cNvPr id="163853" name="Rectangle 13">
            <a:extLst>
              <a:ext uri="{FF2B5EF4-FFF2-40B4-BE49-F238E27FC236}">
                <a16:creationId xmlns:a16="http://schemas.microsoft.com/office/drawing/2014/main" id="{93DA9461-6FFB-408C-8165-1841A2EBEB4D}"/>
              </a:ext>
            </a:extLst>
          </p:cNvPr>
          <p:cNvSpPr>
            <a:spLocks noChangeArrowheads="1"/>
          </p:cNvSpPr>
          <p:nvPr/>
        </p:nvSpPr>
        <p:spPr bwMode="auto">
          <a:xfrm>
            <a:off x="4050334" y="1780209"/>
            <a:ext cx="307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a:solidFill>
                  <a:srgbClr val="000000"/>
                </a:solidFill>
                <a:latin typeface="微软雅黑" panose="020B0503020204020204" pitchFamily="34" charset="-122"/>
                <a:ea typeface="微软雅黑" panose="020B0503020204020204" pitchFamily="34" charset="-122"/>
              </a:rPr>
              <a:t>空</a:t>
            </a:r>
            <a:endParaRPr lang="zh-CN" altLang="en-US" sz="1200">
              <a:solidFill>
                <a:srgbClr val="000099"/>
              </a:solidFill>
              <a:latin typeface="微软雅黑" panose="020B0503020204020204" pitchFamily="34" charset="-122"/>
              <a:ea typeface="微软雅黑" panose="020B0503020204020204" pitchFamily="34" charset="-122"/>
            </a:endParaRPr>
          </a:p>
        </p:txBody>
      </p:sp>
      <p:sp>
        <p:nvSpPr>
          <p:cNvPr id="163854" name="Rectangle 14">
            <a:extLst>
              <a:ext uri="{FF2B5EF4-FFF2-40B4-BE49-F238E27FC236}">
                <a16:creationId xmlns:a16="http://schemas.microsoft.com/office/drawing/2014/main" id="{F8792419-6D09-4523-AEEC-BBCC0889EE81}"/>
              </a:ext>
            </a:extLst>
          </p:cNvPr>
          <p:cNvSpPr>
            <a:spLocks noChangeArrowheads="1"/>
          </p:cNvSpPr>
          <p:nvPr/>
        </p:nvSpPr>
        <p:spPr bwMode="auto">
          <a:xfrm>
            <a:off x="4375772" y="1780209"/>
            <a:ext cx="307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a:solidFill>
                  <a:srgbClr val="000000"/>
                </a:solidFill>
                <a:latin typeface="微软雅黑" panose="020B0503020204020204" pitchFamily="34" charset="-122"/>
                <a:ea typeface="微软雅黑" panose="020B0503020204020204" pitchFamily="34" charset="-122"/>
              </a:rPr>
              <a:t>间</a:t>
            </a:r>
            <a:endParaRPr lang="zh-CN" altLang="en-US" sz="1200">
              <a:solidFill>
                <a:srgbClr val="000099"/>
              </a:solidFill>
              <a:latin typeface="微软雅黑" panose="020B0503020204020204" pitchFamily="34" charset="-122"/>
              <a:ea typeface="微软雅黑" panose="020B0503020204020204" pitchFamily="34" charset="-122"/>
            </a:endParaRPr>
          </a:p>
        </p:txBody>
      </p:sp>
      <p:sp>
        <p:nvSpPr>
          <p:cNvPr id="163855" name="Rectangle 15">
            <a:extLst>
              <a:ext uri="{FF2B5EF4-FFF2-40B4-BE49-F238E27FC236}">
                <a16:creationId xmlns:a16="http://schemas.microsoft.com/office/drawing/2014/main" id="{47AA0E18-672A-4C1B-867C-D982E64E1F1F}"/>
              </a:ext>
            </a:extLst>
          </p:cNvPr>
          <p:cNvSpPr>
            <a:spLocks noChangeArrowheads="1"/>
          </p:cNvSpPr>
          <p:nvPr/>
        </p:nvSpPr>
        <p:spPr bwMode="auto">
          <a:xfrm>
            <a:off x="4864672" y="1763154"/>
            <a:ext cx="913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微软雅黑" panose="020B0503020204020204" pitchFamily="34" charset="-122"/>
                <a:ea typeface="微软雅黑" panose="020B0503020204020204" pitchFamily="34" charset="-122"/>
              </a:rPr>
              <a:t> </a:t>
            </a:r>
            <a:endParaRPr lang="en-US" altLang="zh-CN" sz="1200">
              <a:solidFill>
                <a:srgbClr val="000099"/>
              </a:solidFill>
              <a:latin typeface="微软雅黑" panose="020B0503020204020204" pitchFamily="34" charset="-122"/>
              <a:ea typeface="微软雅黑" panose="020B0503020204020204" pitchFamily="34" charset="-122"/>
            </a:endParaRPr>
          </a:p>
        </p:txBody>
      </p:sp>
      <p:sp>
        <p:nvSpPr>
          <p:cNvPr id="163856" name="Rectangle 16">
            <a:extLst>
              <a:ext uri="{FF2B5EF4-FFF2-40B4-BE49-F238E27FC236}">
                <a16:creationId xmlns:a16="http://schemas.microsoft.com/office/drawing/2014/main" id="{A1656463-233F-465B-ABC0-AFD1802F5F1A}"/>
              </a:ext>
            </a:extLst>
          </p:cNvPr>
          <p:cNvSpPr>
            <a:spLocks noChangeArrowheads="1"/>
          </p:cNvSpPr>
          <p:nvPr/>
        </p:nvSpPr>
        <p:spPr bwMode="auto">
          <a:xfrm>
            <a:off x="5025009" y="1763154"/>
            <a:ext cx="3654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微软雅黑" panose="020B0503020204020204" pitchFamily="34" charset="-122"/>
                <a:ea typeface="微软雅黑" panose="020B0503020204020204" pitchFamily="34" charset="-122"/>
              </a:rPr>
              <a:t>    </a:t>
            </a:r>
            <a:endParaRPr lang="en-US" altLang="zh-CN" sz="1200">
              <a:solidFill>
                <a:srgbClr val="000099"/>
              </a:solidFill>
              <a:latin typeface="微软雅黑" panose="020B0503020204020204" pitchFamily="34" charset="-122"/>
              <a:ea typeface="微软雅黑" panose="020B0503020204020204" pitchFamily="34" charset="-122"/>
            </a:endParaRPr>
          </a:p>
        </p:txBody>
      </p:sp>
      <p:sp>
        <p:nvSpPr>
          <p:cNvPr id="163857" name="Rectangle 17">
            <a:extLst>
              <a:ext uri="{FF2B5EF4-FFF2-40B4-BE49-F238E27FC236}">
                <a16:creationId xmlns:a16="http://schemas.microsoft.com/office/drawing/2014/main" id="{EA338774-C598-4632-AB74-E6E001B7B8AF}"/>
              </a:ext>
            </a:extLst>
          </p:cNvPr>
          <p:cNvSpPr>
            <a:spLocks noChangeArrowheads="1"/>
          </p:cNvSpPr>
          <p:nvPr/>
        </p:nvSpPr>
        <p:spPr bwMode="auto">
          <a:xfrm>
            <a:off x="5188522" y="1780617"/>
            <a:ext cx="307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dirty="0">
                <a:solidFill>
                  <a:srgbClr val="000000"/>
                </a:solidFill>
                <a:latin typeface="微软雅黑" panose="020B0503020204020204" pitchFamily="34" charset="-122"/>
                <a:ea typeface="微软雅黑" panose="020B0503020204020204" pitchFamily="34" charset="-122"/>
              </a:rPr>
              <a:t>虚</a:t>
            </a:r>
            <a:endParaRPr lang="zh-CN" altLang="en-US" sz="1200" dirty="0">
              <a:solidFill>
                <a:srgbClr val="000099"/>
              </a:solidFill>
              <a:latin typeface="微软雅黑" panose="020B0503020204020204" pitchFamily="34" charset="-122"/>
              <a:ea typeface="微软雅黑" panose="020B0503020204020204" pitchFamily="34" charset="-122"/>
            </a:endParaRPr>
          </a:p>
        </p:txBody>
      </p:sp>
      <p:sp>
        <p:nvSpPr>
          <p:cNvPr id="163858" name="Rectangle 18">
            <a:extLst>
              <a:ext uri="{FF2B5EF4-FFF2-40B4-BE49-F238E27FC236}">
                <a16:creationId xmlns:a16="http://schemas.microsoft.com/office/drawing/2014/main" id="{B27489A1-1070-4821-A83D-A971E7C534D4}"/>
              </a:ext>
            </a:extLst>
          </p:cNvPr>
          <p:cNvSpPr>
            <a:spLocks noChangeArrowheads="1"/>
          </p:cNvSpPr>
          <p:nvPr/>
        </p:nvSpPr>
        <p:spPr bwMode="auto">
          <a:xfrm>
            <a:off x="5515547" y="1780617"/>
            <a:ext cx="307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a:solidFill>
                  <a:srgbClr val="000000"/>
                </a:solidFill>
                <a:latin typeface="微软雅黑" panose="020B0503020204020204" pitchFamily="34" charset="-122"/>
                <a:ea typeface="微软雅黑" panose="020B0503020204020204" pitchFamily="34" charset="-122"/>
              </a:rPr>
              <a:t>存</a:t>
            </a:r>
            <a:endParaRPr lang="zh-CN" altLang="en-US" sz="1200">
              <a:solidFill>
                <a:srgbClr val="000099"/>
              </a:solidFill>
              <a:latin typeface="微软雅黑" panose="020B0503020204020204" pitchFamily="34" charset="-122"/>
              <a:ea typeface="微软雅黑" panose="020B0503020204020204" pitchFamily="34" charset="-122"/>
            </a:endParaRPr>
          </a:p>
        </p:txBody>
      </p:sp>
      <p:sp>
        <p:nvSpPr>
          <p:cNvPr id="163859" name="Rectangle 19">
            <a:extLst>
              <a:ext uri="{FF2B5EF4-FFF2-40B4-BE49-F238E27FC236}">
                <a16:creationId xmlns:a16="http://schemas.microsoft.com/office/drawing/2014/main" id="{FFF7FA27-CFB4-4028-B5DE-BF5356D6CD9D}"/>
              </a:ext>
            </a:extLst>
          </p:cNvPr>
          <p:cNvSpPr>
            <a:spLocks noChangeArrowheads="1"/>
          </p:cNvSpPr>
          <p:nvPr/>
        </p:nvSpPr>
        <p:spPr bwMode="auto">
          <a:xfrm>
            <a:off x="5839397" y="1780617"/>
            <a:ext cx="307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dirty="0">
                <a:solidFill>
                  <a:srgbClr val="000000"/>
                </a:solidFill>
                <a:latin typeface="微软雅黑" panose="020B0503020204020204" pitchFamily="34" charset="-122"/>
                <a:ea typeface="微软雅黑" panose="020B0503020204020204" pitchFamily="34" charset="-122"/>
              </a:rPr>
              <a:t>页</a:t>
            </a:r>
            <a:endParaRPr lang="zh-CN" altLang="en-US" sz="1200" dirty="0">
              <a:solidFill>
                <a:srgbClr val="000099"/>
              </a:solidFill>
              <a:latin typeface="微软雅黑" panose="020B0503020204020204" pitchFamily="34" charset="-122"/>
              <a:ea typeface="微软雅黑" panose="020B0503020204020204" pitchFamily="34" charset="-122"/>
            </a:endParaRPr>
          </a:p>
        </p:txBody>
      </p:sp>
      <p:sp>
        <p:nvSpPr>
          <p:cNvPr id="163860" name="Rectangle 20">
            <a:extLst>
              <a:ext uri="{FF2B5EF4-FFF2-40B4-BE49-F238E27FC236}">
                <a16:creationId xmlns:a16="http://schemas.microsoft.com/office/drawing/2014/main" id="{CADCC7EB-5991-4431-8B2C-5CC9DCBA6A7C}"/>
              </a:ext>
            </a:extLst>
          </p:cNvPr>
          <p:cNvSpPr>
            <a:spLocks noChangeArrowheads="1"/>
          </p:cNvSpPr>
          <p:nvPr/>
        </p:nvSpPr>
        <p:spPr bwMode="auto">
          <a:xfrm>
            <a:off x="6166422" y="1780617"/>
            <a:ext cx="307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a:solidFill>
                  <a:srgbClr val="000000"/>
                </a:solidFill>
                <a:latin typeface="微软雅黑" panose="020B0503020204020204" pitchFamily="34" charset="-122"/>
                <a:ea typeface="微软雅黑" panose="020B0503020204020204" pitchFamily="34" charset="-122"/>
              </a:rPr>
              <a:t>号</a:t>
            </a:r>
            <a:endParaRPr lang="zh-CN" altLang="en-US" sz="1200">
              <a:solidFill>
                <a:srgbClr val="000099"/>
              </a:solidFill>
              <a:latin typeface="微软雅黑" panose="020B0503020204020204" pitchFamily="34" charset="-122"/>
              <a:ea typeface="微软雅黑" panose="020B0503020204020204" pitchFamily="34" charset="-122"/>
            </a:endParaRPr>
          </a:p>
        </p:txBody>
      </p:sp>
      <p:sp>
        <p:nvSpPr>
          <p:cNvPr id="163861" name="Rectangle 21">
            <a:extLst>
              <a:ext uri="{FF2B5EF4-FFF2-40B4-BE49-F238E27FC236}">
                <a16:creationId xmlns:a16="http://schemas.microsoft.com/office/drawing/2014/main" id="{7C707336-6D34-47EB-A8CA-187BF72EF6ED}"/>
              </a:ext>
            </a:extLst>
          </p:cNvPr>
          <p:cNvSpPr>
            <a:spLocks noChangeArrowheads="1"/>
          </p:cNvSpPr>
          <p:nvPr/>
        </p:nvSpPr>
        <p:spPr bwMode="auto">
          <a:xfrm>
            <a:off x="6491859" y="1763154"/>
            <a:ext cx="913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微软雅黑" panose="020B0503020204020204" pitchFamily="34" charset="-122"/>
                <a:ea typeface="微软雅黑" panose="020B0503020204020204" pitchFamily="34" charset="-122"/>
              </a:rPr>
              <a:t> </a:t>
            </a:r>
            <a:endParaRPr lang="en-US" altLang="zh-CN" sz="1200">
              <a:solidFill>
                <a:srgbClr val="000099"/>
              </a:solidFill>
              <a:latin typeface="微软雅黑" panose="020B0503020204020204" pitchFamily="34" charset="-122"/>
              <a:ea typeface="微软雅黑" panose="020B0503020204020204" pitchFamily="34" charset="-122"/>
            </a:endParaRPr>
          </a:p>
        </p:txBody>
      </p:sp>
      <p:sp>
        <p:nvSpPr>
          <p:cNvPr id="163862" name="Rectangle 22">
            <a:extLst>
              <a:ext uri="{FF2B5EF4-FFF2-40B4-BE49-F238E27FC236}">
                <a16:creationId xmlns:a16="http://schemas.microsoft.com/office/drawing/2014/main" id="{B123C210-EA06-47A2-BE90-D6CBDBD40AA4}"/>
              </a:ext>
            </a:extLst>
          </p:cNvPr>
          <p:cNvSpPr>
            <a:spLocks noChangeArrowheads="1"/>
          </p:cNvSpPr>
          <p:nvPr/>
        </p:nvSpPr>
        <p:spPr bwMode="auto">
          <a:xfrm>
            <a:off x="6653784" y="1763154"/>
            <a:ext cx="913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微软雅黑" panose="020B0503020204020204" pitchFamily="34" charset="-122"/>
                <a:ea typeface="微软雅黑" panose="020B0503020204020204" pitchFamily="34" charset="-122"/>
              </a:rPr>
              <a:t> </a:t>
            </a:r>
            <a:endParaRPr lang="en-US" altLang="zh-CN" sz="1200">
              <a:solidFill>
                <a:srgbClr val="000099"/>
              </a:solidFill>
              <a:latin typeface="微软雅黑" panose="020B0503020204020204" pitchFamily="34" charset="-122"/>
              <a:ea typeface="微软雅黑" panose="020B0503020204020204" pitchFamily="34" charset="-122"/>
            </a:endParaRPr>
          </a:p>
        </p:txBody>
      </p:sp>
      <p:sp>
        <p:nvSpPr>
          <p:cNvPr id="163863" name="Rectangle 23">
            <a:extLst>
              <a:ext uri="{FF2B5EF4-FFF2-40B4-BE49-F238E27FC236}">
                <a16:creationId xmlns:a16="http://schemas.microsoft.com/office/drawing/2014/main" id="{3A8EB043-7F67-4133-9798-432F20807502}"/>
              </a:ext>
            </a:extLst>
          </p:cNvPr>
          <p:cNvSpPr>
            <a:spLocks noChangeArrowheads="1"/>
          </p:cNvSpPr>
          <p:nvPr/>
        </p:nvSpPr>
        <p:spPr bwMode="auto">
          <a:xfrm>
            <a:off x="6817297" y="1780617"/>
            <a:ext cx="307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a:solidFill>
                  <a:srgbClr val="000000"/>
                </a:solidFill>
                <a:latin typeface="微软雅黑" panose="020B0503020204020204" pitchFamily="34" charset="-122"/>
                <a:ea typeface="微软雅黑" panose="020B0503020204020204" pitchFamily="34" charset="-122"/>
              </a:rPr>
              <a:t>程</a:t>
            </a:r>
            <a:endParaRPr lang="zh-CN" altLang="en-US" sz="1200">
              <a:solidFill>
                <a:srgbClr val="000099"/>
              </a:solidFill>
              <a:latin typeface="微软雅黑" panose="020B0503020204020204" pitchFamily="34" charset="-122"/>
              <a:ea typeface="微软雅黑" panose="020B0503020204020204" pitchFamily="34" charset="-122"/>
            </a:endParaRPr>
          </a:p>
        </p:txBody>
      </p:sp>
      <p:sp>
        <p:nvSpPr>
          <p:cNvPr id="163864" name="Rectangle 24">
            <a:extLst>
              <a:ext uri="{FF2B5EF4-FFF2-40B4-BE49-F238E27FC236}">
                <a16:creationId xmlns:a16="http://schemas.microsoft.com/office/drawing/2014/main" id="{92DF6862-CC3A-4013-BAB6-5CA234B0D235}"/>
              </a:ext>
            </a:extLst>
          </p:cNvPr>
          <p:cNvSpPr>
            <a:spLocks noChangeArrowheads="1"/>
          </p:cNvSpPr>
          <p:nvPr/>
        </p:nvSpPr>
        <p:spPr bwMode="auto">
          <a:xfrm>
            <a:off x="7142734" y="1780617"/>
            <a:ext cx="307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dirty="0">
                <a:solidFill>
                  <a:srgbClr val="000000"/>
                </a:solidFill>
                <a:latin typeface="微软雅黑" panose="020B0503020204020204" pitchFamily="34" charset="-122"/>
                <a:ea typeface="微软雅黑" panose="020B0503020204020204" pitchFamily="34" charset="-122"/>
              </a:rPr>
              <a:t>序</a:t>
            </a:r>
            <a:endParaRPr lang="zh-CN" altLang="en-US" sz="1200" dirty="0">
              <a:solidFill>
                <a:srgbClr val="000099"/>
              </a:solidFill>
              <a:latin typeface="微软雅黑" panose="020B0503020204020204" pitchFamily="34" charset="-122"/>
              <a:ea typeface="微软雅黑" panose="020B0503020204020204" pitchFamily="34" charset="-122"/>
            </a:endParaRPr>
          </a:p>
        </p:txBody>
      </p:sp>
      <p:sp>
        <p:nvSpPr>
          <p:cNvPr id="163865" name="Rectangle 25">
            <a:extLst>
              <a:ext uri="{FF2B5EF4-FFF2-40B4-BE49-F238E27FC236}">
                <a16:creationId xmlns:a16="http://schemas.microsoft.com/office/drawing/2014/main" id="{F15711A3-272C-46AB-BBEC-0DE01DADA42D}"/>
              </a:ext>
            </a:extLst>
          </p:cNvPr>
          <p:cNvSpPr>
            <a:spLocks noChangeArrowheads="1"/>
          </p:cNvSpPr>
          <p:nvPr/>
        </p:nvSpPr>
        <p:spPr bwMode="auto">
          <a:xfrm>
            <a:off x="7468172" y="1780617"/>
            <a:ext cx="307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a:solidFill>
                  <a:srgbClr val="000000"/>
                </a:solidFill>
                <a:latin typeface="微软雅黑" panose="020B0503020204020204" pitchFamily="34" charset="-122"/>
                <a:ea typeface="微软雅黑" panose="020B0503020204020204" pitchFamily="34" charset="-122"/>
              </a:rPr>
              <a:t>地</a:t>
            </a:r>
            <a:endParaRPr lang="zh-CN" altLang="en-US" sz="1200">
              <a:solidFill>
                <a:srgbClr val="000099"/>
              </a:solidFill>
              <a:latin typeface="微软雅黑" panose="020B0503020204020204" pitchFamily="34" charset="-122"/>
              <a:ea typeface="微软雅黑" panose="020B0503020204020204" pitchFamily="34" charset="-122"/>
            </a:endParaRPr>
          </a:p>
        </p:txBody>
      </p:sp>
      <p:sp>
        <p:nvSpPr>
          <p:cNvPr id="163866" name="Rectangle 26">
            <a:extLst>
              <a:ext uri="{FF2B5EF4-FFF2-40B4-BE49-F238E27FC236}">
                <a16:creationId xmlns:a16="http://schemas.microsoft.com/office/drawing/2014/main" id="{DE2D8993-37D0-4C10-91A1-F560E7FF4C50}"/>
              </a:ext>
            </a:extLst>
          </p:cNvPr>
          <p:cNvSpPr>
            <a:spLocks noChangeArrowheads="1"/>
          </p:cNvSpPr>
          <p:nvPr/>
        </p:nvSpPr>
        <p:spPr bwMode="auto">
          <a:xfrm>
            <a:off x="7793609" y="1780617"/>
            <a:ext cx="307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a:solidFill>
                  <a:srgbClr val="000000"/>
                </a:solidFill>
                <a:latin typeface="微软雅黑" panose="020B0503020204020204" pitchFamily="34" charset="-122"/>
                <a:ea typeface="微软雅黑" panose="020B0503020204020204" pitchFamily="34" charset="-122"/>
              </a:rPr>
              <a:t>址</a:t>
            </a:r>
            <a:endParaRPr lang="zh-CN" altLang="en-US" sz="1200">
              <a:solidFill>
                <a:srgbClr val="000099"/>
              </a:solidFill>
              <a:latin typeface="微软雅黑" panose="020B0503020204020204" pitchFamily="34" charset="-122"/>
              <a:ea typeface="微软雅黑" panose="020B0503020204020204" pitchFamily="34" charset="-122"/>
            </a:endParaRPr>
          </a:p>
        </p:txBody>
      </p:sp>
      <p:sp>
        <p:nvSpPr>
          <p:cNvPr id="163867" name="Rectangle 27">
            <a:extLst>
              <a:ext uri="{FF2B5EF4-FFF2-40B4-BE49-F238E27FC236}">
                <a16:creationId xmlns:a16="http://schemas.microsoft.com/office/drawing/2014/main" id="{E3A9C8E2-2110-4CE1-8DA0-E483DBDC24CD}"/>
              </a:ext>
            </a:extLst>
          </p:cNvPr>
          <p:cNvSpPr>
            <a:spLocks noChangeArrowheads="1"/>
          </p:cNvSpPr>
          <p:nvPr/>
        </p:nvSpPr>
        <p:spPr bwMode="auto">
          <a:xfrm>
            <a:off x="8120634" y="1780617"/>
            <a:ext cx="307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a:solidFill>
                  <a:srgbClr val="000000"/>
                </a:solidFill>
                <a:latin typeface="微软雅黑" panose="020B0503020204020204" pitchFamily="34" charset="-122"/>
                <a:ea typeface="微软雅黑" panose="020B0503020204020204" pitchFamily="34" charset="-122"/>
              </a:rPr>
              <a:t>空</a:t>
            </a:r>
            <a:endParaRPr lang="zh-CN" altLang="en-US" sz="1200">
              <a:solidFill>
                <a:srgbClr val="000099"/>
              </a:solidFill>
              <a:latin typeface="微软雅黑" panose="020B0503020204020204" pitchFamily="34" charset="-122"/>
              <a:ea typeface="微软雅黑" panose="020B0503020204020204" pitchFamily="34" charset="-122"/>
            </a:endParaRPr>
          </a:p>
        </p:txBody>
      </p:sp>
      <p:sp>
        <p:nvSpPr>
          <p:cNvPr id="163868" name="Rectangle 28">
            <a:extLst>
              <a:ext uri="{FF2B5EF4-FFF2-40B4-BE49-F238E27FC236}">
                <a16:creationId xmlns:a16="http://schemas.microsoft.com/office/drawing/2014/main" id="{6C8DCDDA-91D4-48BC-A7B1-3CF26AFAACA3}"/>
              </a:ext>
            </a:extLst>
          </p:cNvPr>
          <p:cNvSpPr>
            <a:spLocks noChangeArrowheads="1"/>
          </p:cNvSpPr>
          <p:nvPr/>
        </p:nvSpPr>
        <p:spPr bwMode="auto">
          <a:xfrm>
            <a:off x="8444484" y="1780617"/>
            <a:ext cx="3077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400">
                <a:solidFill>
                  <a:srgbClr val="000000"/>
                </a:solidFill>
                <a:latin typeface="微软雅黑" panose="020B0503020204020204" pitchFamily="34" charset="-122"/>
                <a:ea typeface="微软雅黑" panose="020B0503020204020204" pitchFamily="34" charset="-122"/>
              </a:rPr>
              <a:t>间</a:t>
            </a:r>
            <a:endParaRPr lang="zh-CN" altLang="en-US" sz="1200">
              <a:solidFill>
                <a:srgbClr val="000099"/>
              </a:solidFill>
              <a:latin typeface="微软雅黑" panose="020B0503020204020204" pitchFamily="34" charset="-122"/>
              <a:ea typeface="微软雅黑" panose="020B0503020204020204" pitchFamily="34" charset="-122"/>
            </a:endParaRPr>
          </a:p>
        </p:txBody>
      </p:sp>
      <p:sp>
        <p:nvSpPr>
          <p:cNvPr id="163869" name="Rectangle 29">
            <a:extLst>
              <a:ext uri="{FF2B5EF4-FFF2-40B4-BE49-F238E27FC236}">
                <a16:creationId xmlns:a16="http://schemas.microsoft.com/office/drawing/2014/main" id="{EC9F2472-F641-42B7-9A44-44BF0CD6247A}"/>
              </a:ext>
            </a:extLst>
          </p:cNvPr>
          <p:cNvSpPr>
            <a:spLocks noChangeArrowheads="1"/>
          </p:cNvSpPr>
          <p:nvPr/>
        </p:nvSpPr>
        <p:spPr bwMode="auto">
          <a:xfrm>
            <a:off x="1777442" y="3156991"/>
            <a:ext cx="1995488" cy="509588"/>
          </a:xfrm>
          <a:prstGeom prst="rect">
            <a:avLst/>
          </a:prstGeom>
          <a:blipFill dpi="0" rotWithShape="0">
            <a:blip r:embed="rId2"/>
            <a:srcRect/>
            <a:tile tx="0" ty="0" sx="100000" sy="100000" flip="none" algn="tl"/>
          </a:blipFill>
          <a:ln w="25400">
            <a:solidFill>
              <a:srgbClr val="000000"/>
            </a:solidFill>
            <a:miter lim="800000"/>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63870" name="Rectangle 30">
            <a:extLst>
              <a:ext uri="{FF2B5EF4-FFF2-40B4-BE49-F238E27FC236}">
                <a16:creationId xmlns:a16="http://schemas.microsoft.com/office/drawing/2014/main" id="{FCB31EF8-C3FC-4CCF-8270-74A2B80306F1}"/>
              </a:ext>
            </a:extLst>
          </p:cNvPr>
          <p:cNvSpPr>
            <a:spLocks noChangeArrowheads="1"/>
          </p:cNvSpPr>
          <p:nvPr/>
        </p:nvSpPr>
        <p:spPr bwMode="auto">
          <a:xfrm>
            <a:off x="1788230" y="2654922"/>
            <a:ext cx="1995488" cy="512762"/>
          </a:xfrm>
          <a:prstGeom prst="rect">
            <a:avLst/>
          </a:prstGeom>
          <a:blipFill dpi="0" rotWithShape="0">
            <a:blip r:embed="rId2"/>
            <a:srcRect/>
            <a:tile tx="0" ty="0" sx="100000" sy="100000" flip="none" algn="tl"/>
          </a:blipFill>
          <a:ln w="25400">
            <a:solidFill>
              <a:srgbClr val="000000"/>
            </a:solidFill>
            <a:miter lim="800000"/>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63871" name="Rectangle 31">
            <a:extLst>
              <a:ext uri="{FF2B5EF4-FFF2-40B4-BE49-F238E27FC236}">
                <a16:creationId xmlns:a16="http://schemas.microsoft.com/office/drawing/2014/main" id="{F461D849-62AD-441A-9FDE-014AD1C5AD3F}"/>
              </a:ext>
            </a:extLst>
          </p:cNvPr>
          <p:cNvSpPr>
            <a:spLocks noChangeArrowheads="1"/>
          </p:cNvSpPr>
          <p:nvPr/>
        </p:nvSpPr>
        <p:spPr bwMode="auto">
          <a:xfrm>
            <a:off x="1777442" y="4161879"/>
            <a:ext cx="1995488" cy="511175"/>
          </a:xfrm>
          <a:prstGeom prst="rect">
            <a:avLst/>
          </a:prstGeom>
          <a:blipFill dpi="0" rotWithShape="0">
            <a:blip r:embed="rId2"/>
            <a:srcRect/>
            <a:tile tx="0" ty="0" sx="100000" sy="100000" flip="none" algn="tl"/>
          </a:blipFill>
          <a:ln w="25400">
            <a:solidFill>
              <a:srgbClr val="000000"/>
            </a:solidFill>
            <a:miter lim="800000"/>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63872" name="Rectangle 32">
            <a:extLst>
              <a:ext uri="{FF2B5EF4-FFF2-40B4-BE49-F238E27FC236}">
                <a16:creationId xmlns:a16="http://schemas.microsoft.com/office/drawing/2014/main" id="{C9A736CF-3169-4B03-A67C-E071B3984FA2}"/>
              </a:ext>
            </a:extLst>
          </p:cNvPr>
          <p:cNvSpPr>
            <a:spLocks noChangeArrowheads="1"/>
          </p:cNvSpPr>
          <p:nvPr/>
        </p:nvSpPr>
        <p:spPr bwMode="auto">
          <a:xfrm>
            <a:off x="1777442" y="3660229"/>
            <a:ext cx="1995488" cy="51117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3873" name="Rectangle 33">
            <a:extLst>
              <a:ext uri="{FF2B5EF4-FFF2-40B4-BE49-F238E27FC236}">
                <a16:creationId xmlns:a16="http://schemas.microsoft.com/office/drawing/2014/main" id="{6C919F6A-5EE5-47C1-A03A-CCA4C1F307A1}"/>
              </a:ext>
            </a:extLst>
          </p:cNvPr>
          <p:cNvSpPr>
            <a:spLocks noChangeArrowheads="1"/>
          </p:cNvSpPr>
          <p:nvPr/>
        </p:nvSpPr>
        <p:spPr bwMode="auto">
          <a:xfrm>
            <a:off x="1777442" y="5663654"/>
            <a:ext cx="1995488" cy="51117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3874" name="Line 34">
            <a:extLst>
              <a:ext uri="{FF2B5EF4-FFF2-40B4-BE49-F238E27FC236}">
                <a16:creationId xmlns:a16="http://schemas.microsoft.com/office/drawing/2014/main" id="{94923B68-1AEA-4569-B6A5-CBF433F37F3D}"/>
              </a:ext>
            </a:extLst>
          </p:cNvPr>
          <p:cNvSpPr>
            <a:spLocks noChangeShapeType="1"/>
          </p:cNvSpPr>
          <p:nvPr/>
        </p:nvSpPr>
        <p:spPr bwMode="auto">
          <a:xfrm flipH="1">
            <a:off x="3766580" y="4171404"/>
            <a:ext cx="1989137" cy="226377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3875" name="Line 35">
            <a:extLst>
              <a:ext uri="{FF2B5EF4-FFF2-40B4-BE49-F238E27FC236}">
                <a16:creationId xmlns:a16="http://schemas.microsoft.com/office/drawing/2014/main" id="{5FFE3BAE-AD11-47A8-93B6-46D95BB63488}"/>
              </a:ext>
            </a:extLst>
          </p:cNvPr>
          <p:cNvSpPr>
            <a:spLocks noChangeShapeType="1"/>
          </p:cNvSpPr>
          <p:nvPr/>
        </p:nvSpPr>
        <p:spPr bwMode="auto">
          <a:xfrm flipV="1">
            <a:off x="3766580" y="6300241"/>
            <a:ext cx="228600" cy="13493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3876" name="Line 36">
            <a:extLst>
              <a:ext uri="{FF2B5EF4-FFF2-40B4-BE49-F238E27FC236}">
                <a16:creationId xmlns:a16="http://schemas.microsoft.com/office/drawing/2014/main" id="{BDF43FF1-D38B-49FB-A7ED-DD79205828A0}"/>
              </a:ext>
            </a:extLst>
          </p:cNvPr>
          <p:cNvSpPr>
            <a:spLocks noChangeShapeType="1"/>
          </p:cNvSpPr>
          <p:nvPr/>
        </p:nvSpPr>
        <p:spPr bwMode="auto">
          <a:xfrm flipV="1">
            <a:off x="3766580" y="6147841"/>
            <a:ext cx="139700" cy="28733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3877" name="Line 37">
            <a:extLst>
              <a:ext uri="{FF2B5EF4-FFF2-40B4-BE49-F238E27FC236}">
                <a16:creationId xmlns:a16="http://schemas.microsoft.com/office/drawing/2014/main" id="{119EADA3-51CE-4559-A63D-00DE0F7C2591}"/>
              </a:ext>
            </a:extLst>
          </p:cNvPr>
          <p:cNvSpPr>
            <a:spLocks noChangeShapeType="1"/>
          </p:cNvSpPr>
          <p:nvPr/>
        </p:nvSpPr>
        <p:spPr bwMode="auto">
          <a:xfrm flipH="1">
            <a:off x="3766580" y="3666579"/>
            <a:ext cx="1989137" cy="22653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3878" name="Line 38">
            <a:extLst>
              <a:ext uri="{FF2B5EF4-FFF2-40B4-BE49-F238E27FC236}">
                <a16:creationId xmlns:a16="http://schemas.microsoft.com/office/drawing/2014/main" id="{EBC22780-2A12-46F8-9451-F3CA0FC8CD29}"/>
              </a:ext>
            </a:extLst>
          </p:cNvPr>
          <p:cNvSpPr>
            <a:spLocks noChangeShapeType="1"/>
          </p:cNvSpPr>
          <p:nvPr/>
        </p:nvSpPr>
        <p:spPr bwMode="auto">
          <a:xfrm flipV="1">
            <a:off x="3766580" y="5797004"/>
            <a:ext cx="228600" cy="134937"/>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3879" name="Line 39">
            <a:extLst>
              <a:ext uri="{FF2B5EF4-FFF2-40B4-BE49-F238E27FC236}">
                <a16:creationId xmlns:a16="http://schemas.microsoft.com/office/drawing/2014/main" id="{3E84E278-1E4B-4341-A6BF-2EEE04936DFF}"/>
              </a:ext>
            </a:extLst>
          </p:cNvPr>
          <p:cNvSpPr>
            <a:spLocks noChangeShapeType="1"/>
          </p:cNvSpPr>
          <p:nvPr/>
        </p:nvSpPr>
        <p:spPr bwMode="auto">
          <a:xfrm flipV="1">
            <a:off x="3766580" y="5646191"/>
            <a:ext cx="139700" cy="28575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3880" name="Line 40">
            <a:extLst>
              <a:ext uri="{FF2B5EF4-FFF2-40B4-BE49-F238E27FC236}">
                <a16:creationId xmlns:a16="http://schemas.microsoft.com/office/drawing/2014/main" id="{A571EE71-0204-4ADE-BCAD-F11F8B6CA078}"/>
              </a:ext>
            </a:extLst>
          </p:cNvPr>
          <p:cNvSpPr>
            <a:spLocks noChangeShapeType="1"/>
          </p:cNvSpPr>
          <p:nvPr/>
        </p:nvSpPr>
        <p:spPr bwMode="auto">
          <a:xfrm flipH="1">
            <a:off x="3766580" y="3164929"/>
            <a:ext cx="1989137" cy="754062"/>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3881" name="Line 41">
            <a:extLst>
              <a:ext uri="{FF2B5EF4-FFF2-40B4-BE49-F238E27FC236}">
                <a16:creationId xmlns:a16="http://schemas.microsoft.com/office/drawing/2014/main" id="{8CDE3ED3-BBAB-429C-9451-62E03B6AA57C}"/>
              </a:ext>
            </a:extLst>
          </p:cNvPr>
          <p:cNvSpPr>
            <a:spLocks noChangeShapeType="1"/>
          </p:cNvSpPr>
          <p:nvPr/>
        </p:nvSpPr>
        <p:spPr bwMode="auto">
          <a:xfrm>
            <a:off x="3766580" y="3918991"/>
            <a:ext cx="247650" cy="9525"/>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3882" name="Line 42">
            <a:extLst>
              <a:ext uri="{FF2B5EF4-FFF2-40B4-BE49-F238E27FC236}">
                <a16:creationId xmlns:a16="http://schemas.microsoft.com/office/drawing/2014/main" id="{65B3D865-ECF6-43DF-83D0-DA8D0BABFA36}"/>
              </a:ext>
            </a:extLst>
          </p:cNvPr>
          <p:cNvSpPr>
            <a:spLocks noChangeShapeType="1"/>
          </p:cNvSpPr>
          <p:nvPr/>
        </p:nvSpPr>
        <p:spPr bwMode="auto">
          <a:xfrm flipV="1">
            <a:off x="3766580" y="3734841"/>
            <a:ext cx="211137" cy="18415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3883" name="Rectangle 43">
            <a:extLst>
              <a:ext uri="{FF2B5EF4-FFF2-40B4-BE49-F238E27FC236}">
                <a16:creationId xmlns:a16="http://schemas.microsoft.com/office/drawing/2014/main" id="{3338ECC2-BB43-4D8C-AB2A-C9054808D965}"/>
              </a:ext>
            </a:extLst>
          </p:cNvPr>
          <p:cNvSpPr>
            <a:spLocks noChangeArrowheads="1"/>
          </p:cNvSpPr>
          <p:nvPr/>
        </p:nvSpPr>
        <p:spPr bwMode="auto">
          <a:xfrm>
            <a:off x="1777442" y="4673054"/>
            <a:ext cx="1995488" cy="512762"/>
          </a:xfrm>
          <a:prstGeom prst="rect">
            <a:avLst/>
          </a:prstGeom>
          <a:blipFill dpi="0" rotWithShape="0">
            <a:blip r:embed="rId2"/>
            <a:srcRect/>
            <a:tile tx="0" ty="0" sx="100000" sy="100000" flip="none" algn="tl"/>
          </a:blipFill>
          <a:ln w="25400">
            <a:solidFill>
              <a:srgbClr val="000000"/>
            </a:solidFill>
            <a:miter lim="800000"/>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63884" name="Rectangle 44">
            <a:extLst>
              <a:ext uri="{FF2B5EF4-FFF2-40B4-BE49-F238E27FC236}">
                <a16:creationId xmlns:a16="http://schemas.microsoft.com/office/drawing/2014/main" id="{30A2D8B0-6B08-498E-862D-23F9EE068595}"/>
              </a:ext>
            </a:extLst>
          </p:cNvPr>
          <p:cNvSpPr>
            <a:spLocks noChangeArrowheads="1"/>
          </p:cNvSpPr>
          <p:nvPr/>
        </p:nvSpPr>
        <p:spPr bwMode="auto">
          <a:xfrm>
            <a:off x="1777442" y="5177879"/>
            <a:ext cx="1995488" cy="509587"/>
          </a:xfrm>
          <a:prstGeom prst="rect">
            <a:avLst/>
          </a:prstGeom>
          <a:blipFill dpi="0" rotWithShape="0">
            <a:blip r:embed="rId2"/>
            <a:srcRect/>
            <a:tile tx="0" ty="0" sx="100000" sy="100000" flip="none" algn="tl"/>
          </a:blipFill>
          <a:ln w="25400">
            <a:solidFill>
              <a:srgbClr val="000000"/>
            </a:solidFill>
            <a:miter lim="800000"/>
            <a:headEnd/>
            <a:tailEnd/>
          </a:ln>
        </p:spPr>
        <p:txBody>
          <a:bodyPr/>
          <a:lstStyle/>
          <a:p>
            <a:endParaRPr lang="zh-CN" altLang="en-US">
              <a:latin typeface="微软雅黑" panose="020B0503020204020204" pitchFamily="34" charset="-122"/>
              <a:ea typeface="微软雅黑" panose="020B0503020204020204" pitchFamily="34" charset="-122"/>
            </a:endParaRPr>
          </a:p>
        </p:txBody>
      </p:sp>
      <p:sp>
        <p:nvSpPr>
          <p:cNvPr id="163885" name="Rectangle 45">
            <a:extLst>
              <a:ext uri="{FF2B5EF4-FFF2-40B4-BE49-F238E27FC236}">
                <a16:creationId xmlns:a16="http://schemas.microsoft.com/office/drawing/2014/main" id="{5FE30E0C-7B84-4005-946A-61F1FCDB0BB0}"/>
              </a:ext>
            </a:extLst>
          </p:cNvPr>
          <p:cNvSpPr>
            <a:spLocks noChangeArrowheads="1"/>
          </p:cNvSpPr>
          <p:nvPr/>
        </p:nvSpPr>
        <p:spPr bwMode="auto">
          <a:xfrm>
            <a:off x="1777442" y="6165304"/>
            <a:ext cx="1995488" cy="51117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3886" name="Rectangle 46">
            <a:extLst>
              <a:ext uri="{FF2B5EF4-FFF2-40B4-BE49-F238E27FC236}">
                <a16:creationId xmlns:a16="http://schemas.microsoft.com/office/drawing/2014/main" id="{CAC1BE71-1BD0-4BE4-9CBF-55E28FE465B7}"/>
              </a:ext>
            </a:extLst>
          </p:cNvPr>
          <p:cNvSpPr>
            <a:spLocks noChangeArrowheads="1"/>
          </p:cNvSpPr>
          <p:nvPr/>
        </p:nvSpPr>
        <p:spPr bwMode="auto">
          <a:xfrm>
            <a:off x="5755717" y="2914104"/>
            <a:ext cx="1997075" cy="509587"/>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3887" name="Rectangle 47">
            <a:extLst>
              <a:ext uri="{FF2B5EF4-FFF2-40B4-BE49-F238E27FC236}">
                <a16:creationId xmlns:a16="http://schemas.microsoft.com/office/drawing/2014/main" id="{12F6C9CD-5856-470C-BA4C-AF8A781F5026}"/>
              </a:ext>
            </a:extLst>
          </p:cNvPr>
          <p:cNvSpPr>
            <a:spLocks noChangeArrowheads="1"/>
          </p:cNvSpPr>
          <p:nvPr/>
        </p:nvSpPr>
        <p:spPr bwMode="auto">
          <a:xfrm>
            <a:off x="5755717" y="3417341"/>
            <a:ext cx="1997075" cy="51117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3888" name="Rectangle 48">
            <a:extLst>
              <a:ext uri="{FF2B5EF4-FFF2-40B4-BE49-F238E27FC236}">
                <a16:creationId xmlns:a16="http://schemas.microsoft.com/office/drawing/2014/main" id="{DEE65FC2-03BA-4466-8F9C-A30129E0169D}"/>
              </a:ext>
            </a:extLst>
          </p:cNvPr>
          <p:cNvSpPr>
            <a:spLocks noChangeArrowheads="1"/>
          </p:cNvSpPr>
          <p:nvPr/>
        </p:nvSpPr>
        <p:spPr bwMode="auto">
          <a:xfrm>
            <a:off x="5755717" y="3918991"/>
            <a:ext cx="1997075" cy="51117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3889" name="Rectangle 49">
            <a:extLst>
              <a:ext uri="{FF2B5EF4-FFF2-40B4-BE49-F238E27FC236}">
                <a16:creationId xmlns:a16="http://schemas.microsoft.com/office/drawing/2014/main" id="{D4B8D1B1-61D1-4B58-A6B2-A94570E366E5}"/>
              </a:ext>
            </a:extLst>
          </p:cNvPr>
          <p:cNvSpPr>
            <a:spLocks noChangeArrowheads="1"/>
          </p:cNvSpPr>
          <p:nvPr/>
        </p:nvSpPr>
        <p:spPr bwMode="auto">
          <a:xfrm>
            <a:off x="5755717" y="4423816"/>
            <a:ext cx="1997075" cy="50958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pitchFamily="34" charset="-122"/>
              <a:ea typeface="微软雅黑" panose="020B0503020204020204" pitchFamily="34" charset="-122"/>
            </a:endParaRPr>
          </a:p>
        </p:txBody>
      </p:sp>
      <p:sp>
        <p:nvSpPr>
          <p:cNvPr id="163890" name="Rectangle 50">
            <a:extLst>
              <a:ext uri="{FF2B5EF4-FFF2-40B4-BE49-F238E27FC236}">
                <a16:creationId xmlns:a16="http://schemas.microsoft.com/office/drawing/2014/main" id="{AC468D3B-3B3B-4D05-902D-B96F16F4EC00}"/>
              </a:ext>
            </a:extLst>
          </p:cNvPr>
          <p:cNvSpPr>
            <a:spLocks noChangeArrowheads="1"/>
          </p:cNvSpPr>
          <p:nvPr/>
        </p:nvSpPr>
        <p:spPr bwMode="auto">
          <a:xfrm>
            <a:off x="5463617" y="2985541"/>
            <a:ext cx="1955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a:solidFill>
                  <a:srgbClr val="010000"/>
                </a:solidFill>
                <a:latin typeface="微软雅黑" panose="020B0503020204020204" pitchFamily="34" charset="-122"/>
                <a:ea typeface="微软雅黑" panose="020B0503020204020204" pitchFamily="34" charset="-122"/>
              </a:rPr>
              <a:t>0</a:t>
            </a:r>
            <a:endParaRPr lang="en-US" altLang="zh-CN" sz="1400">
              <a:solidFill>
                <a:srgbClr val="000099"/>
              </a:solidFill>
              <a:latin typeface="微软雅黑" panose="020B0503020204020204" pitchFamily="34" charset="-122"/>
              <a:ea typeface="微软雅黑" panose="020B0503020204020204" pitchFamily="34" charset="-122"/>
            </a:endParaRPr>
          </a:p>
        </p:txBody>
      </p:sp>
      <p:sp>
        <p:nvSpPr>
          <p:cNvPr id="163891" name="Rectangle 51">
            <a:extLst>
              <a:ext uri="{FF2B5EF4-FFF2-40B4-BE49-F238E27FC236}">
                <a16:creationId xmlns:a16="http://schemas.microsoft.com/office/drawing/2014/main" id="{CA3500B3-24BF-4EA0-96F6-EBEC12616FEB}"/>
              </a:ext>
            </a:extLst>
          </p:cNvPr>
          <p:cNvSpPr>
            <a:spLocks noChangeArrowheads="1"/>
          </p:cNvSpPr>
          <p:nvPr/>
        </p:nvSpPr>
        <p:spPr bwMode="auto">
          <a:xfrm>
            <a:off x="1456443" y="2605709"/>
            <a:ext cx="1955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a:solidFill>
                  <a:srgbClr val="010000"/>
                </a:solidFill>
                <a:latin typeface="微软雅黑" panose="020B0503020204020204" pitchFamily="34" charset="-122"/>
                <a:ea typeface="微软雅黑" panose="020B0503020204020204" pitchFamily="34" charset="-122"/>
              </a:rPr>
              <a:t>0</a:t>
            </a:r>
            <a:endParaRPr lang="en-US" altLang="zh-CN" sz="1400">
              <a:solidFill>
                <a:srgbClr val="000099"/>
              </a:solidFill>
              <a:latin typeface="微软雅黑" panose="020B0503020204020204" pitchFamily="34" charset="-122"/>
              <a:ea typeface="微软雅黑" panose="020B0503020204020204" pitchFamily="34" charset="-122"/>
            </a:endParaRPr>
          </a:p>
        </p:txBody>
      </p:sp>
      <p:sp>
        <p:nvSpPr>
          <p:cNvPr id="163892" name="Rectangle 52">
            <a:extLst>
              <a:ext uri="{FF2B5EF4-FFF2-40B4-BE49-F238E27FC236}">
                <a16:creationId xmlns:a16="http://schemas.microsoft.com/office/drawing/2014/main" id="{40B0178B-31E5-4FFA-8F64-C10436E2C5DC}"/>
              </a:ext>
            </a:extLst>
          </p:cNvPr>
          <p:cNvSpPr>
            <a:spLocks noChangeArrowheads="1"/>
          </p:cNvSpPr>
          <p:nvPr/>
        </p:nvSpPr>
        <p:spPr bwMode="auto">
          <a:xfrm>
            <a:off x="5423930" y="3491954"/>
            <a:ext cx="1955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a:solidFill>
                  <a:srgbClr val="010000"/>
                </a:solidFill>
                <a:latin typeface="微软雅黑" panose="020B0503020204020204" pitchFamily="34" charset="-122"/>
                <a:ea typeface="微软雅黑" panose="020B0503020204020204" pitchFamily="34" charset="-122"/>
              </a:rPr>
              <a:t>1</a:t>
            </a:r>
            <a:endParaRPr lang="en-US" altLang="zh-CN" sz="1400">
              <a:solidFill>
                <a:srgbClr val="000099"/>
              </a:solidFill>
              <a:latin typeface="微软雅黑" panose="020B0503020204020204" pitchFamily="34" charset="-122"/>
              <a:ea typeface="微软雅黑" panose="020B0503020204020204" pitchFamily="34" charset="-122"/>
            </a:endParaRPr>
          </a:p>
        </p:txBody>
      </p:sp>
      <p:sp>
        <p:nvSpPr>
          <p:cNvPr id="163893" name="Rectangle 53">
            <a:extLst>
              <a:ext uri="{FF2B5EF4-FFF2-40B4-BE49-F238E27FC236}">
                <a16:creationId xmlns:a16="http://schemas.microsoft.com/office/drawing/2014/main" id="{1025EAE4-5D4A-485D-B054-E8C89F7F5861}"/>
              </a:ext>
            </a:extLst>
          </p:cNvPr>
          <p:cNvSpPr>
            <a:spLocks noChangeArrowheads="1"/>
          </p:cNvSpPr>
          <p:nvPr/>
        </p:nvSpPr>
        <p:spPr bwMode="auto">
          <a:xfrm>
            <a:off x="1445655" y="3056979"/>
            <a:ext cx="1955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a:solidFill>
                  <a:srgbClr val="010000"/>
                </a:solidFill>
                <a:latin typeface="微软雅黑" panose="020B0503020204020204" pitchFamily="34" charset="-122"/>
                <a:ea typeface="微软雅黑" panose="020B0503020204020204" pitchFamily="34" charset="-122"/>
              </a:rPr>
              <a:t>1</a:t>
            </a:r>
            <a:endParaRPr lang="en-US" altLang="zh-CN" sz="1400">
              <a:solidFill>
                <a:srgbClr val="000099"/>
              </a:solidFill>
              <a:latin typeface="微软雅黑" panose="020B0503020204020204" pitchFamily="34" charset="-122"/>
              <a:ea typeface="微软雅黑" panose="020B0503020204020204" pitchFamily="34" charset="-122"/>
            </a:endParaRPr>
          </a:p>
        </p:txBody>
      </p:sp>
      <p:sp>
        <p:nvSpPr>
          <p:cNvPr id="163894" name="Rectangle 54">
            <a:extLst>
              <a:ext uri="{FF2B5EF4-FFF2-40B4-BE49-F238E27FC236}">
                <a16:creationId xmlns:a16="http://schemas.microsoft.com/office/drawing/2014/main" id="{BD0B1EFD-FAEF-4C78-8995-9E5B66486968}"/>
              </a:ext>
            </a:extLst>
          </p:cNvPr>
          <p:cNvSpPr>
            <a:spLocks noChangeArrowheads="1"/>
          </p:cNvSpPr>
          <p:nvPr/>
        </p:nvSpPr>
        <p:spPr bwMode="auto">
          <a:xfrm>
            <a:off x="1445655" y="3711029"/>
            <a:ext cx="1955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a:solidFill>
                  <a:srgbClr val="010000"/>
                </a:solidFill>
                <a:latin typeface="微软雅黑" panose="020B0503020204020204" pitchFamily="34" charset="-122"/>
                <a:ea typeface="微软雅黑" panose="020B0503020204020204" pitchFamily="34" charset="-122"/>
              </a:rPr>
              <a:t>2</a:t>
            </a:r>
            <a:endParaRPr lang="en-US" altLang="zh-CN" sz="1400">
              <a:solidFill>
                <a:srgbClr val="000099"/>
              </a:solidFill>
              <a:latin typeface="微软雅黑" panose="020B0503020204020204" pitchFamily="34" charset="-122"/>
              <a:ea typeface="微软雅黑" panose="020B0503020204020204" pitchFamily="34" charset="-122"/>
            </a:endParaRPr>
          </a:p>
        </p:txBody>
      </p:sp>
      <p:sp>
        <p:nvSpPr>
          <p:cNvPr id="163895" name="Rectangle 55">
            <a:extLst>
              <a:ext uri="{FF2B5EF4-FFF2-40B4-BE49-F238E27FC236}">
                <a16:creationId xmlns:a16="http://schemas.microsoft.com/office/drawing/2014/main" id="{45D499AF-4901-4A98-BF5A-016FD4303A48}"/>
              </a:ext>
            </a:extLst>
          </p:cNvPr>
          <p:cNvSpPr>
            <a:spLocks noChangeArrowheads="1"/>
          </p:cNvSpPr>
          <p:nvPr/>
        </p:nvSpPr>
        <p:spPr bwMode="auto">
          <a:xfrm>
            <a:off x="5387417" y="4052341"/>
            <a:ext cx="190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600">
                <a:solidFill>
                  <a:srgbClr val="010000"/>
                </a:solidFill>
                <a:latin typeface="微软雅黑" panose="020B0503020204020204" pitchFamily="34" charset="-122"/>
                <a:ea typeface="微软雅黑" panose="020B0503020204020204" pitchFamily="34" charset="-122"/>
              </a:rPr>
              <a:t>2</a:t>
            </a:r>
            <a:endParaRPr lang="en-US" altLang="zh-CN" sz="1400">
              <a:solidFill>
                <a:srgbClr val="000099"/>
              </a:solidFill>
              <a:latin typeface="微软雅黑" panose="020B0503020204020204" pitchFamily="34" charset="-122"/>
              <a:ea typeface="微软雅黑" panose="020B0503020204020204" pitchFamily="34" charset="-122"/>
            </a:endParaRPr>
          </a:p>
        </p:txBody>
      </p:sp>
      <p:sp>
        <p:nvSpPr>
          <p:cNvPr id="163896" name="Rectangle 56">
            <a:extLst>
              <a:ext uri="{FF2B5EF4-FFF2-40B4-BE49-F238E27FC236}">
                <a16:creationId xmlns:a16="http://schemas.microsoft.com/office/drawing/2014/main" id="{7CD9DBB9-CC88-4568-82E7-A108AE8262F2}"/>
              </a:ext>
            </a:extLst>
          </p:cNvPr>
          <p:cNvSpPr>
            <a:spLocks noChangeArrowheads="1"/>
          </p:cNvSpPr>
          <p:nvPr/>
        </p:nvSpPr>
        <p:spPr bwMode="auto">
          <a:xfrm>
            <a:off x="1425017" y="6338341"/>
            <a:ext cx="1955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a:solidFill>
                  <a:srgbClr val="010000"/>
                </a:solidFill>
                <a:latin typeface="微软雅黑" panose="020B0503020204020204" pitchFamily="34" charset="-122"/>
                <a:ea typeface="微软雅黑" panose="020B0503020204020204" pitchFamily="34" charset="-122"/>
              </a:rPr>
              <a:t>7</a:t>
            </a:r>
            <a:endParaRPr lang="en-US" altLang="zh-CN" sz="1400">
              <a:solidFill>
                <a:srgbClr val="000099"/>
              </a:solidFill>
              <a:latin typeface="微软雅黑" panose="020B0503020204020204" pitchFamily="34" charset="-122"/>
              <a:ea typeface="微软雅黑" panose="020B0503020204020204" pitchFamily="34" charset="-122"/>
            </a:endParaRPr>
          </a:p>
        </p:txBody>
      </p:sp>
      <p:sp>
        <p:nvSpPr>
          <p:cNvPr id="163897" name="Text Box 57">
            <a:extLst>
              <a:ext uri="{FF2B5EF4-FFF2-40B4-BE49-F238E27FC236}">
                <a16:creationId xmlns:a16="http://schemas.microsoft.com/office/drawing/2014/main" id="{1E595C0B-95AC-4623-A6E1-13D08139AED7}"/>
              </a:ext>
            </a:extLst>
          </p:cNvPr>
          <p:cNvSpPr txBox="1">
            <a:spLocks noChangeArrowheads="1"/>
          </p:cNvSpPr>
          <p:nvPr/>
        </p:nvSpPr>
        <p:spPr bwMode="auto">
          <a:xfrm>
            <a:off x="-31440" y="1687958"/>
            <a:ext cx="6405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400" dirty="0">
                <a:latin typeface="微软雅黑" panose="020B0503020204020204" pitchFamily="34" charset="-122"/>
                <a:ea typeface="微软雅黑" panose="020B0503020204020204" pitchFamily="34" charset="-122"/>
              </a:rPr>
              <a:t>解：</a:t>
            </a:r>
            <a:endParaRPr kumimoji="1" lang="zh-CN" altLang="en-US" sz="1600" dirty="0">
              <a:latin typeface="微软雅黑" panose="020B0503020204020204" pitchFamily="34" charset="-122"/>
              <a:ea typeface="微软雅黑" panose="020B0503020204020204" pitchFamily="34" charset="-122"/>
            </a:endParaRPr>
          </a:p>
        </p:txBody>
      </p:sp>
      <p:sp>
        <p:nvSpPr>
          <p:cNvPr id="163900" name="Rectangle 60">
            <a:extLst>
              <a:ext uri="{FF2B5EF4-FFF2-40B4-BE49-F238E27FC236}">
                <a16:creationId xmlns:a16="http://schemas.microsoft.com/office/drawing/2014/main" id="{E3A9B292-C17E-4FD6-8467-663B7223B8BE}"/>
              </a:ext>
            </a:extLst>
          </p:cNvPr>
          <p:cNvSpPr>
            <a:spLocks noChangeArrowheads="1"/>
          </p:cNvSpPr>
          <p:nvPr/>
        </p:nvSpPr>
        <p:spPr bwMode="auto">
          <a:xfrm>
            <a:off x="1425017" y="5804941"/>
            <a:ext cx="1955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600">
                <a:solidFill>
                  <a:srgbClr val="010000"/>
                </a:solidFill>
                <a:latin typeface="微软雅黑" panose="020B0503020204020204" pitchFamily="34" charset="-122"/>
                <a:ea typeface="微软雅黑" panose="020B0503020204020204" pitchFamily="34" charset="-122"/>
              </a:rPr>
              <a:t>6</a:t>
            </a:r>
            <a:endParaRPr lang="en-US" altLang="zh-CN" sz="1400">
              <a:solidFill>
                <a:srgbClr val="000099"/>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27EBE1E4-A75F-46A4-BFBC-B0813700EFB5}"/>
              </a:ext>
            </a:extLst>
          </p:cNvPr>
          <p:cNvSpPr/>
          <p:nvPr/>
        </p:nvSpPr>
        <p:spPr>
          <a:xfrm>
            <a:off x="138754" y="86407"/>
            <a:ext cx="8622127" cy="1286891"/>
          </a:xfrm>
          <a:prstGeom prst="rect">
            <a:avLst/>
          </a:prstGeom>
        </p:spPr>
        <p:txBody>
          <a:bodyPr wrap="square">
            <a:spAutoFit/>
          </a:bodyPr>
          <a:lstStyle/>
          <a:p>
            <a:pPr>
              <a:lnSpc>
                <a:spcPct val="150000"/>
              </a:lnSpc>
            </a:pPr>
            <a:r>
              <a:rPr lang="zh-CN" altLang="en-US" dirty="0">
                <a:solidFill>
                  <a:srgbClr val="000099"/>
                </a:solidFill>
                <a:latin typeface="宋体" panose="02010600030101010101" pitchFamily="2" charset="-122"/>
                <a:ea typeface="楷体_GB2312" pitchFamily="49" charset="-122"/>
              </a:rPr>
              <a:t>例：在一个采用页式管理的虚拟存储器中，假设程序的地址空间由</a:t>
            </a:r>
            <a:r>
              <a:rPr lang="en-US" altLang="zh-CN" dirty="0">
                <a:solidFill>
                  <a:srgbClr val="000099"/>
                </a:solidFill>
                <a:latin typeface="宋体" panose="02010600030101010101" pitchFamily="2" charset="-122"/>
                <a:ea typeface="楷体_GB2312" pitchFamily="49" charset="-122"/>
              </a:rPr>
              <a:t>4</a:t>
            </a:r>
            <a:r>
              <a:rPr lang="zh-CN" altLang="en-US" dirty="0">
                <a:solidFill>
                  <a:srgbClr val="000099"/>
                </a:solidFill>
                <a:latin typeface="宋体" panose="02010600030101010101" pitchFamily="2" charset="-122"/>
                <a:ea typeface="楷体_GB2312" pitchFamily="49" charset="-122"/>
              </a:rPr>
              <a:t>个页面组成，第</a:t>
            </a:r>
            <a:r>
              <a:rPr lang="en-US" altLang="zh-CN" dirty="0">
                <a:solidFill>
                  <a:srgbClr val="000099"/>
                </a:solidFill>
                <a:latin typeface="宋体" panose="02010600030101010101" pitchFamily="2" charset="-122"/>
                <a:ea typeface="楷体_GB2312" pitchFamily="49" charset="-122"/>
              </a:rPr>
              <a:t>0</a:t>
            </a:r>
            <a:r>
              <a:rPr lang="zh-CN" altLang="en-US" dirty="0">
                <a:solidFill>
                  <a:srgbClr val="000099"/>
                </a:solidFill>
                <a:latin typeface="宋体" panose="02010600030101010101" pitchFamily="2" charset="-122"/>
                <a:ea typeface="楷体_GB2312" pitchFamily="49" charset="-122"/>
              </a:rPr>
              <a:t>个页面映象到内存的第</a:t>
            </a:r>
            <a:r>
              <a:rPr lang="en-US" altLang="zh-CN" dirty="0">
                <a:solidFill>
                  <a:srgbClr val="000099"/>
                </a:solidFill>
                <a:latin typeface="宋体" panose="02010600030101010101" pitchFamily="2" charset="-122"/>
                <a:ea typeface="楷体_GB2312" pitchFamily="49" charset="-122"/>
              </a:rPr>
              <a:t>2</a:t>
            </a:r>
            <a:r>
              <a:rPr lang="zh-CN" altLang="en-US" dirty="0">
                <a:solidFill>
                  <a:srgbClr val="000099"/>
                </a:solidFill>
                <a:latin typeface="宋体" panose="02010600030101010101" pitchFamily="2" charset="-122"/>
                <a:ea typeface="楷体_GB2312" pitchFamily="49" charset="-122"/>
              </a:rPr>
              <a:t>个页框架，第</a:t>
            </a:r>
            <a:r>
              <a:rPr lang="en-US" altLang="zh-CN" dirty="0">
                <a:solidFill>
                  <a:srgbClr val="000099"/>
                </a:solidFill>
                <a:latin typeface="宋体" panose="02010600030101010101" pitchFamily="2" charset="-122"/>
                <a:ea typeface="楷体_GB2312" pitchFamily="49" charset="-122"/>
              </a:rPr>
              <a:t>1</a:t>
            </a:r>
            <a:r>
              <a:rPr lang="zh-CN" altLang="en-US" dirty="0">
                <a:solidFill>
                  <a:srgbClr val="000099"/>
                </a:solidFill>
                <a:latin typeface="宋体" panose="02010600030101010101" pitchFamily="2" charset="-122"/>
                <a:ea typeface="楷体_GB2312" pitchFamily="49" charset="-122"/>
              </a:rPr>
              <a:t>个页面映象到内存的第</a:t>
            </a:r>
            <a:r>
              <a:rPr lang="en-US" altLang="zh-CN" dirty="0">
                <a:solidFill>
                  <a:srgbClr val="000099"/>
                </a:solidFill>
                <a:latin typeface="宋体" panose="02010600030101010101" pitchFamily="2" charset="-122"/>
                <a:ea typeface="楷体_GB2312" pitchFamily="49" charset="-122"/>
              </a:rPr>
              <a:t>6</a:t>
            </a:r>
            <a:r>
              <a:rPr lang="zh-CN" altLang="en-US" dirty="0">
                <a:solidFill>
                  <a:srgbClr val="000099"/>
                </a:solidFill>
                <a:latin typeface="宋体" panose="02010600030101010101" pitchFamily="2" charset="-122"/>
                <a:ea typeface="楷体_GB2312" pitchFamily="49" charset="-122"/>
              </a:rPr>
              <a:t>个页框架，第</a:t>
            </a:r>
            <a:r>
              <a:rPr lang="en-US" altLang="zh-CN" dirty="0">
                <a:solidFill>
                  <a:srgbClr val="000099"/>
                </a:solidFill>
                <a:latin typeface="宋体" panose="02010600030101010101" pitchFamily="2" charset="-122"/>
                <a:ea typeface="楷体_GB2312" pitchFamily="49" charset="-122"/>
              </a:rPr>
              <a:t>2</a:t>
            </a:r>
            <a:r>
              <a:rPr lang="zh-CN" altLang="en-US" dirty="0">
                <a:solidFill>
                  <a:srgbClr val="000099"/>
                </a:solidFill>
                <a:latin typeface="宋体" panose="02010600030101010101" pitchFamily="2" charset="-122"/>
                <a:ea typeface="楷体_GB2312" pitchFamily="49" charset="-122"/>
              </a:rPr>
              <a:t>个页面映象到内存的第</a:t>
            </a:r>
            <a:r>
              <a:rPr lang="en-US" altLang="zh-CN" dirty="0">
                <a:solidFill>
                  <a:srgbClr val="000099"/>
                </a:solidFill>
                <a:latin typeface="宋体" panose="02010600030101010101" pitchFamily="2" charset="-122"/>
                <a:ea typeface="楷体_GB2312" pitchFamily="49" charset="-122"/>
              </a:rPr>
              <a:t>7</a:t>
            </a:r>
            <a:r>
              <a:rPr lang="zh-CN" altLang="en-US" dirty="0">
                <a:solidFill>
                  <a:srgbClr val="000099"/>
                </a:solidFill>
                <a:latin typeface="宋体" panose="02010600030101010101" pitchFamily="2" charset="-122"/>
                <a:ea typeface="楷体_GB2312" pitchFamily="49" charset="-122"/>
              </a:rPr>
              <a:t>个页框架，第</a:t>
            </a:r>
            <a:r>
              <a:rPr lang="en-US" altLang="zh-CN" dirty="0">
                <a:solidFill>
                  <a:srgbClr val="000099"/>
                </a:solidFill>
                <a:latin typeface="宋体" panose="02010600030101010101" pitchFamily="2" charset="-122"/>
                <a:ea typeface="楷体_GB2312" pitchFamily="49" charset="-122"/>
              </a:rPr>
              <a:t>3</a:t>
            </a:r>
            <a:r>
              <a:rPr lang="zh-CN" altLang="en-US" dirty="0">
                <a:solidFill>
                  <a:srgbClr val="000099"/>
                </a:solidFill>
                <a:latin typeface="宋体" panose="02010600030101010101" pitchFamily="2" charset="-122"/>
                <a:ea typeface="楷体_GB2312" pitchFamily="49" charset="-122"/>
              </a:rPr>
              <a:t>个页面映象到外存。画出地址映象方式。</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4866" name="Object 2">
            <a:extLst>
              <a:ext uri="{FF2B5EF4-FFF2-40B4-BE49-F238E27FC236}">
                <a16:creationId xmlns:a16="http://schemas.microsoft.com/office/drawing/2014/main" id="{B1675981-B8E8-407E-BFDC-421393B7DCB6}"/>
              </a:ext>
            </a:extLst>
          </p:cNvPr>
          <p:cNvGraphicFramePr>
            <a:graphicFrameLocks noChangeAspect="1"/>
          </p:cNvGraphicFramePr>
          <p:nvPr>
            <p:extLst/>
          </p:nvPr>
        </p:nvGraphicFramePr>
        <p:xfrm>
          <a:off x="-498475" y="0"/>
          <a:ext cx="9793288" cy="5051425"/>
        </p:xfrm>
        <a:graphic>
          <a:graphicData uri="http://schemas.openxmlformats.org/presentationml/2006/ole">
            <mc:AlternateContent xmlns:mc="http://schemas.openxmlformats.org/markup-compatibility/2006">
              <mc:Choice xmlns:v="urn:schemas-microsoft-com:vml" Requires="v">
                <p:oleObj spid="_x0000_s10391" name="Document" r:id="rId3" imgW="3923036" imgH="1791146" progId="Word.Document.8">
                  <p:embed/>
                </p:oleObj>
              </mc:Choice>
              <mc:Fallback>
                <p:oleObj name="Document" r:id="rId3" imgW="3923036" imgH="1791146" progId="Word.Document.8">
                  <p:embed/>
                  <p:pic>
                    <p:nvPicPr>
                      <p:cNvPr id="164866" name="Object 2">
                        <a:extLst>
                          <a:ext uri="{FF2B5EF4-FFF2-40B4-BE49-F238E27FC236}">
                            <a16:creationId xmlns:a16="http://schemas.microsoft.com/office/drawing/2014/main" id="{B1675981-B8E8-407E-BFDC-421393B7DCB6}"/>
                          </a:ext>
                        </a:extLst>
                      </p:cNvPr>
                      <p:cNvPicPr>
                        <a:picLocks noChangeAspect="1" noChangeArrowheads="1"/>
                      </p:cNvPicPr>
                      <p:nvPr/>
                    </p:nvPicPr>
                    <p:blipFill>
                      <a:blip r:embed="rId4"/>
                      <a:srcRect/>
                      <a:stretch>
                        <a:fillRect/>
                      </a:stretch>
                    </p:blipFill>
                    <p:spPr bwMode="auto">
                      <a:xfrm>
                        <a:off x="-498475" y="0"/>
                        <a:ext cx="9793288" cy="5051425"/>
                      </a:xfrm>
                      <a:prstGeom prst="rect">
                        <a:avLst/>
                      </a:prstGeom>
                      <a:noFill/>
                      <a:ln>
                        <a:noFill/>
                      </a:ln>
                      <a:effectLst/>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A5191B20-16A6-4D47-8663-0208824A4AF7}"/>
              </a:ext>
            </a:extLst>
          </p:cNvPr>
          <p:cNvSpPr>
            <a:spLocks noChangeArrowheads="1"/>
          </p:cNvSpPr>
          <p:nvPr/>
        </p:nvSpPr>
        <p:spPr bwMode="auto">
          <a:xfrm>
            <a:off x="395536" y="548680"/>
            <a:ext cx="8120063" cy="187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nSpc>
                <a:spcPct val="125000"/>
              </a:lnSpc>
            </a:pPr>
            <a:r>
              <a:rPr lang="zh-CN" altLang="en-US" sz="2400" dirty="0">
                <a:solidFill>
                  <a:srgbClr val="000099"/>
                </a:solidFill>
                <a:latin typeface="宋体" panose="02010600030101010101" pitchFamily="2" charset="-122"/>
                <a:ea typeface="楷体_GB2312" pitchFamily="49" charset="-122"/>
              </a:rPr>
              <a:t>例：一个有</a:t>
            </a:r>
            <a:r>
              <a:rPr lang="en-US" altLang="zh-CN" sz="2400" dirty="0">
                <a:solidFill>
                  <a:srgbClr val="000099"/>
                </a:solidFill>
                <a:latin typeface="宋体" panose="02010600030101010101" pitchFamily="2" charset="-122"/>
                <a:ea typeface="楷体_GB2312" pitchFamily="49" charset="-122"/>
              </a:rPr>
              <a:t>32</a:t>
            </a:r>
            <a:r>
              <a:rPr lang="zh-CN" altLang="en-US" sz="2400" dirty="0">
                <a:solidFill>
                  <a:srgbClr val="000099"/>
                </a:solidFill>
                <a:latin typeface="宋体" panose="02010600030101010101" pitchFamily="2" charset="-122"/>
                <a:ea typeface="楷体_GB2312" pitchFamily="49" charset="-122"/>
              </a:rPr>
              <a:t>位程序地址空间，页面容量为</a:t>
            </a:r>
            <a:r>
              <a:rPr lang="en-US" altLang="zh-CN" sz="2400" dirty="0">
                <a:solidFill>
                  <a:srgbClr val="000099"/>
                </a:solidFill>
                <a:latin typeface="宋体" panose="02010600030101010101" pitchFamily="2" charset="-122"/>
                <a:ea typeface="楷体_GB2312" pitchFamily="49" charset="-122"/>
              </a:rPr>
              <a:t>1KB</a:t>
            </a:r>
            <a:r>
              <a:rPr lang="zh-CN" altLang="en-US" sz="2400" dirty="0">
                <a:solidFill>
                  <a:srgbClr val="000099"/>
                </a:solidFill>
                <a:latin typeface="宋体" panose="02010600030101010101" pitchFamily="2" charset="-122"/>
                <a:ea typeface="楷体_GB2312" pitchFamily="49" charset="-122"/>
              </a:rPr>
              <a:t>，主存的容量为</a:t>
            </a:r>
            <a:r>
              <a:rPr lang="en-US" altLang="zh-CN" sz="2400" dirty="0">
                <a:solidFill>
                  <a:srgbClr val="000099"/>
                </a:solidFill>
                <a:latin typeface="宋体" panose="02010600030101010101" pitchFamily="2" charset="-122"/>
                <a:ea typeface="楷体_GB2312" pitchFamily="49" charset="-122"/>
              </a:rPr>
              <a:t>8MB</a:t>
            </a:r>
            <a:r>
              <a:rPr lang="zh-CN" altLang="en-US" sz="2400" dirty="0">
                <a:solidFill>
                  <a:srgbClr val="000099"/>
                </a:solidFill>
                <a:latin typeface="宋体" panose="02010600030101010101" pitchFamily="2" charset="-122"/>
                <a:ea typeface="楷体_GB2312" pitchFamily="49" charset="-122"/>
              </a:rPr>
              <a:t>的存储系统，问：</a:t>
            </a:r>
            <a:br>
              <a:rPr lang="zh-CN" altLang="en-US" sz="2400" dirty="0">
                <a:solidFill>
                  <a:srgbClr val="000099"/>
                </a:solidFill>
                <a:latin typeface="宋体" panose="02010600030101010101" pitchFamily="2" charset="-122"/>
                <a:ea typeface="楷体_GB2312" pitchFamily="49" charset="-122"/>
              </a:rPr>
            </a:br>
            <a:r>
              <a:rPr lang="en-US" altLang="zh-CN" sz="2400" dirty="0">
                <a:solidFill>
                  <a:srgbClr val="000099"/>
                </a:solidFill>
                <a:latin typeface="宋体" panose="02010600030101010101" pitchFamily="2" charset="-122"/>
                <a:ea typeface="楷体_GB2312" pitchFamily="49" charset="-122"/>
              </a:rPr>
              <a:t>(1) </a:t>
            </a:r>
            <a:r>
              <a:rPr lang="zh-CN" altLang="en-US" sz="2400" dirty="0">
                <a:solidFill>
                  <a:srgbClr val="000099"/>
                </a:solidFill>
                <a:latin typeface="宋体" panose="02010600030101010101" pitchFamily="2" charset="-122"/>
                <a:ea typeface="楷体_GB2312" pitchFamily="49" charset="-122"/>
              </a:rPr>
              <a:t>虚页号字段有多少位？页表将有多少行？</a:t>
            </a:r>
            <a:br>
              <a:rPr lang="zh-CN" altLang="en-US" sz="2400" dirty="0">
                <a:solidFill>
                  <a:srgbClr val="000099"/>
                </a:solidFill>
                <a:latin typeface="宋体" panose="02010600030101010101" pitchFamily="2" charset="-122"/>
                <a:ea typeface="楷体_GB2312" pitchFamily="49" charset="-122"/>
              </a:rPr>
            </a:br>
            <a:endParaRPr lang="zh-CN" altLang="en-US" sz="2400" dirty="0">
              <a:solidFill>
                <a:srgbClr val="000099"/>
              </a:solidFill>
              <a:latin typeface="宋体" panose="02010600030101010101" pitchFamily="2" charset="-122"/>
              <a:ea typeface="楷体_GB2312" pitchFamily="49" charset="-122"/>
            </a:endParaRPr>
          </a:p>
        </p:txBody>
      </p:sp>
      <p:sp>
        <p:nvSpPr>
          <p:cNvPr id="3" name="Rectangle 3">
            <a:extLst>
              <a:ext uri="{FF2B5EF4-FFF2-40B4-BE49-F238E27FC236}">
                <a16:creationId xmlns:a16="http://schemas.microsoft.com/office/drawing/2014/main" id="{132C86DE-9BCE-4D8D-B6A1-5CDBDAF84706}"/>
              </a:ext>
            </a:extLst>
          </p:cNvPr>
          <p:cNvSpPr txBox="1">
            <a:spLocks noRot="1" noChangeArrowheads="1"/>
          </p:cNvSpPr>
          <p:nvPr/>
        </p:nvSpPr>
        <p:spPr>
          <a:xfrm>
            <a:off x="395536" y="2276872"/>
            <a:ext cx="8540750" cy="4194175"/>
          </a:xfrm>
          <a:prstGeom prst="rect">
            <a:avLst/>
          </a:prstGeom>
        </p:spPr>
        <p:txBody>
          <a:bodyPr/>
          <a:lstStyle>
            <a:lvl1pPr marL="342900" indent="-342900" algn="l" defTabSz="914400" rtl="0" eaLnBrk="1" latinLnBrk="0" hangingPunct="1">
              <a:spcBef>
                <a:spcPct val="20000"/>
              </a:spcBef>
              <a:buFont typeface="Arial" pitchFamily="34" charset="0"/>
              <a:buChar char="•"/>
              <a:defRPr kumimoji="0" lang="zh-CN"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zh-CN"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zh-CN"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9pPr>
          </a:lstStyle>
          <a:p>
            <a:pPr>
              <a:lnSpc>
                <a:spcPct val="150000"/>
              </a:lnSpc>
            </a:pPr>
            <a:r>
              <a:rPr lang="zh-CN" altLang="en-US" sz="2400" dirty="0">
                <a:solidFill>
                  <a:srgbClr val="003300"/>
                </a:solidFill>
                <a:latin typeface="微软雅黑" panose="020B0503020204020204" pitchFamily="34" charset="-122"/>
                <a:ea typeface="微软雅黑" panose="020B0503020204020204" pitchFamily="34" charset="-122"/>
              </a:rPr>
              <a:t>因为页面容量为</a:t>
            </a:r>
            <a:r>
              <a:rPr lang="en-US" altLang="zh-CN" sz="2400" dirty="0">
                <a:solidFill>
                  <a:srgbClr val="003300"/>
                </a:solidFill>
                <a:latin typeface="微软雅黑" panose="020B0503020204020204" pitchFamily="34" charset="-122"/>
                <a:ea typeface="微软雅黑" panose="020B0503020204020204" pitchFamily="34" charset="-122"/>
              </a:rPr>
              <a:t>1KB=2</a:t>
            </a:r>
            <a:r>
              <a:rPr lang="en-US" altLang="zh-CN" sz="2400" baseline="30000" dirty="0">
                <a:solidFill>
                  <a:srgbClr val="003300"/>
                </a:solidFill>
                <a:latin typeface="微软雅黑" panose="020B0503020204020204" pitchFamily="34" charset="-122"/>
                <a:ea typeface="微软雅黑" panose="020B0503020204020204" pitchFamily="34" charset="-122"/>
              </a:rPr>
              <a:t>10</a:t>
            </a:r>
            <a:r>
              <a:rPr lang="zh-CN" altLang="en-US" sz="2400" dirty="0">
                <a:solidFill>
                  <a:srgbClr val="003300"/>
                </a:solidFill>
                <a:latin typeface="微软雅黑" panose="020B0503020204020204" pitchFamily="34" charset="-122"/>
                <a:ea typeface="微软雅黑" panose="020B0503020204020204" pitchFamily="34" charset="-122"/>
              </a:rPr>
              <a:t>字节 </a:t>
            </a:r>
          </a:p>
          <a:p>
            <a:pPr>
              <a:lnSpc>
                <a:spcPct val="150000"/>
              </a:lnSpc>
            </a:pPr>
            <a:r>
              <a:rPr lang="zh-CN" altLang="en-US" sz="2400" dirty="0">
                <a:solidFill>
                  <a:srgbClr val="003300"/>
                </a:solidFill>
                <a:latin typeface="微软雅黑" panose="020B0503020204020204" pitchFamily="34" charset="-122"/>
                <a:ea typeface="微软雅黑" panose="020B0503020204020204" pitchFamily="34" charset="-122"/>
              </a:rPr>
              <a:t>所以页内地址为</a:t>
            </a:r>
            <a:r>
              <a:rPr lang="en-US" altLang="zh-CN" sz="2400" dirty="0">
                <a:solidFill>
                  <a:srgbClr val="003300"/>
                </a:solidFill>
                <a:latin typeface="微软雅黑" panose="020B0503020204020204" pitchFamily="34" charset="-122"/>
                <a:ea typeface="微软雅黑" panose="020B0503020204020204" pitchFamily="34" charset="-122"/>
              </a:rPr>
              <a:t>10</a:t>
            </a:r>
            <a:r>
              <a:rPr lang="zh-CN" altLang="en-US" sz="2400" dirty="0">
                <a:solidFill>
                  <a:srgbClr val="003300"/>
                </a:solidFill>
                <a:latin typeface="微软雅黑" panose="020B0503020204020204" pitchFamily="34" charset="-122"/>
                <a:ea typeface="微软雅黑" panose="020B0503020204020204" pitchFamily="34" charset="-122"/>
              </a:rPr>
              <a:t>位 </a:t>
            </a:r>
          </a:p>
          <a:p>
            <a:pPr>
              <a:lnSpc>
                <a:spcPct val="150000"/>
              </a:lnSpc>
            </a:pPr>
            <a:r>
              <a:rPr lang="zh-CN" altLang="en-US" sz="2400" dirty="0">
                <a:solidFill>
                  <a:srgbClr val="003300"/>
                </a:solidFill>
                <a:latin typeface="微软雅黑" panose="020B0503020204020204" pitchFamily="34" charset="-122"/>
                <a:ea typeface="微软雅黑" panose="020B0503020204020204" pitchFamily="34" charset="-122"/>
              </a:rPr>
              <a:t>虚页号字段为总位数</a:t>
            </a:r>
            <a:r>
              <a:rPr lang="en-US" altLang="zh-CN" sz="2400" dirty="0">
                <a:solidFill>
                  <a:srgbClr val="003300"/>
                </a:solidFill>
                <a:latin typeface="微软雅黑" panose="020B0503020204020204" pitchFamily="34" charset="-122"/>
                <a:ea typeface="微软雅黑" panose="020B0503020204020204" pitchFamily="34" charset="-122"/>
              </a:rPr>
              <a:t>-</a:t>
            </a:r>
            <a:r>
              <a:rPr lang="zh-CN" altLang="en-US" sz="2400" dirty="0">
                <a:solidFill>
                  <a:srgbClr val="003300"/>
                </a:solidFill>
                <a:latin typeface="微软雅黑" panose="020B0503020204020204" pitchFamily="34" charset="-122"/>
                <a:ea typeface="微软雅黑" panose="020B0503020204020204" pitchFamily="34" charset="-122"/>
              </a:rPr>
              <a:t>去页内地址段的位数</a:t>
            </a:r>
            <a:r>
              <a:rPr lang="en-US" altLang="zh-CN" sz="2400" dirty="0">
                <a:solidFill>
                  <a:srgbClr val="003300"/>
                </a:solidFill>
                <a:latin typeface="微软雅黑" panose="020B0503020204020204" pitchFamily="34" charset="-122"/>
                <a:ea typeface="微软雅黑" panose="020B0503020204020204" pitchFamily="34" charset="-122"/>
              </a:rPr>
              <a:t>,</a:t>
            </a:r>
            <a:r>
              <a:rPr lang="zh-CN" altLang="en-US" sz="2400" dirty="0">
                <a:solidFill>
                  <a:srgbClr val="003300"/>
                </a:solidFill>
                <a:latin typeface="微软雅黑" panose="020B0503020204020204" pitchFamily="34" charset="-122"/>
                <a:ea typeface="微软雅黑" panose="020B0503020204020204" pitchFamily="34" charset="-122"/>
              </a:rPr>
              <a:t>就是</a:t>
            </a:r>
            <a:endParaRPr lang="en-US" altLang="zh-CN" sz="2400" dirty="0">
              <a:solidFill>
                <a:srgbClr val="003300"/>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solidFill>
                  <a:srgbClr val="003300"/>
                </a:solidFill>
                <a:latin typeface="微软雅黑" panose="020B0503020204020204" pitchFamily="34" charset="-122"/>
                <a:ea typeface="微软雅黑" panose="020B0503020204020204" pitchFamily="34" charset="-122"/>
              </a:rPr>
              <a:t>    32-10=22 </a:t>
            </a:r>
            <a:r>
              <a:rPr lang="zh-CN" altLang="en-US" sz="2400" dirty="0">
                <a:solidFill>
                  <a:srgbClr val="003300"/>
                </a:solidFill>
                <a:latin typeface="微软雅黑" panose="020B0503020204020204" pitchFamily="34" charset="-122"/>
                <a:ea typeface="微软雅黑" panose="020B0503020204020204" pitchFamily="34" charset="-122"/>
              </a:rPr>
              <a:t>位</a:t>
            </a:r>
          </a:p>
          <a:p>
            <a:pPr>
              <a:lnSpc>
                <a:spcPct val="150000"/>
              </a:lnSpc>
            </a:pPr>
            <a:r>
              <a:rPr lang="zh-CN" altLang="en-US" sz="2400" dirty="0">
                <a:solidFill>
                  <a:srgbClr val="003300"/>
                </a:solidFill>
                <a:latin typeface="微软雅黑" panose="020B0503020204020204" pitchFamily="34" charset="-122"/>
                <a:ea typeface="微软雅黑" panose="020B0503020204020204" pitchFamily="34" charset="-122"/>
              </a:rPr>
              <a:t> 所以页表长就是</a:t>
            </a:r>
            <a:r>
              <a:rPr lang="en-US" altLang="zh-CN" sz="2400" dirty="0">
                <a:solidFill>
                  <a:srgbClr val="003300"/>
                </a:solidFill>
                <a:latin typeface="微软雅黑" panose="020B0503020204020204" pitchFamily="34" charset="-122"/>
                <a:ea typeface="微软雅黑" panose="020B0503020204020204" pitchFamily="34" charset="-122"/>
              </a:rPr>
              <a:t>2</a:t>
            </a:r>
            <a:r>
              <a:rPr lang="en-US" altLang="zh-CN" sz="2400" baseline="30000" dirty="0">
                <a:solidFill>
                  <a:srgbClr val="003300"/>
                </a:solidFill>
                <a:latin typeface="微软雅黑" panose="020B0503020204020204" pitchFamily="34" charset="-122"/>
                <a:ea typeface="微软雅黑" panose="020B0503020204020204" pitchFamily="34" charset="-122"/>
              </a:rPr>
              <a:t>22</a:t>
            </a:r>
            <a:r>
              <a:rPr lang="en-US" altLang="zh-CN" sz="2400" dirty="0">
                <a:solidFill>
                  <a:srgbClr val="003300"/>
                </a:solidFill>
                <a:latin typeface="微软雅黑" panose="020B0503020204020204" pitchFamily="34" charset="-122"/>
                <a:ea typeface="微软雅黑" panose="020B0503020204020204" pitchFamily="34" charset="-122"/>
              </a:rPr>
              <a:t>=4M </a:t>
            </a:r>
            <a:r>
              <a:rPr lang="zh-CN" altLang="en-US" sz="2400" dirty="0">
                <a:solidFill>
                  <a:srgbClr val="003300"/>
                </a:solidFill>
                <a:latin typeface="微软雅黑" panose="020B0503020204020204" pitchFamily="34" charset="-122"/>
                <a:ea typeface="微软雅黑" panose="020B0503020204020204" pitchFamily="34" charset="-122"/>
              </a:rPr>
              <a:t>行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8E42623B-949D-4814-B131-153779ED36DC}"/>
              </a:ext>
            </a:extLst>
          </p:cNvPr>
          <p:cNvSpPr>
            <a:spLocks noChangeArrowheads="1"/>
          </p:cNvSpPr>
          <p:nvPr/>
        </p:nvSpPr>
        <p:spPr bwMode="auto">
          <a:xfrm>
            <a:off x="209550" y="44624"/>
            <a:ext cx="8724900" cy="6597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400" dirty="0">
                <a:solidFill>
                  <a:srgbClr val="000099"/>
                </a:solidFill>
                <a:latin typeface="微软雅黑" panose="020B0503020204020204" pitchFamily="34" charset="-122"/>
                <a:ea typeface="微软雅黑" panose="020B0503020204020204" pitchFamily="34" charset="-122"/>
              </a:rPr>
              <a:t>例：一个虚拟存储器有</a:t>
            </a:r>
            <a:r>
              <a:rPr lang="en-US" altLang="zh-CN" sz="2400" dirty="0">
                <a:solidFill>
                  <a:srgbClr val="000099"/>
                </a:solidFill>
                <a:latin typeface="微软雅黑" panose="020B0503020204020204" pitchFamily="34" charset="-122"/>
                <a:ea typeface="微软雅黑" panose="020B0503020204020204" pitchFamily="34" charset="-122"/>
              </a:rPr>
              <a:t>8</a:t>
            </a:r>
            <a:r>
              <a:rPr lang="zh-CN" altLang="en-US" sz="2400" dirty="0">
                <a:solidFill>
                  <a:srgbClr val="000099"/>
                </a:solidFill>
                <a:latin typeface="微软雅黑" panose="020B0503020204020204" pitchFamily="34" charset="-122"/>
                <a:ea typeface="微软雅黑" panose="020B0503020204020204" pitchFamily="34" charset="-122"/>
              </a:rPr>
              <a:t>个页面，页面大小为</a:t>
            </a:r>
            <a:r>
              <a:rPr lang="en-US" altLang="zh-CN" sz="2400" dirty="0">
                <a:solidFill>
                  <a:srgbClr val="000099"/>
                </a:solidFill>
                <a:latin typeface="微软雅黑" panose="020B0503020204020204" pitchFamily="34" charset="-122"/>
                <a:ea typeface="微软雅黑" panose="020B0503020204020204" pitchFamily="34" charset="-122"/>
              </a:rPr>
              <a:t>1024B</a:t>
            </a:r>
            <a:r>
              <a:rPr lang="zh-CN" altLang="en-US" sz="2400" dirty="0">
                <a:solidFill>
                  <a:srgbClr val="000099"/>
                </a:solidFill>
                <a:latin typeface="微软雅黑" panose="020B0503020204020204" pitchFamily="34" charset="-122"/>
                <a:ea typeface="微软雅黑" panose="020B0503020204020204" pitchFamily="34" charset="-122"/>
              </a:rPr>
              <a:t>，内存有</a:t>
            </a:r>
            <a:r>
              <a:rPr lang="en-US" altLang="zh-CN" sz="2400" dirty="0">
                <a:solidFill>
                  <a:srgbClr val="000099"/>
                </a:solidFill>
                <a:latin typeface="微软雅黑" panose="020B0503020204020204" pitchFamily="34" charset="-122"/>
                <a:ea typeface="微软雅黑" panose="020B0503020204020204" pitchFamily="34" charset="-122"/>
              </a:rPr>
              <a:t>4</a:t>
            </a:r>
            <a:r>
              <a:rPr lang="zh-CN" altLang="en-US" sz="2400" dirty="0">
                <a:solidFill>
                  <a:srgbClr val="000099"/>
                </a:solidFill>
                <a:latin typeface="微软雅黑" panose="020B0503020204020204" pitchFamily="34" charset="-122"/>
                <a:ea typeface="微软雅黑" panose="020B0503020204020204" pitchFamily="34" charset="-122"/>
              </a:rPr>
              <a:t>个页面框架。页表的内容为：</a:t>
            </a:r>
            <a:br>
              <a:rPr lang="zh-CN" altLang="en-US" sz="2400" dirty="0">
                <a:solidFill>
                  <a:srgbClr val="000099"/>
                </a:solidFill>
                <a:latin typeface="微软雅黑" panose="020B0503020204020204" pitchFamily="34" charset="-122"/>
                <a:ea typeface="微软雅黑" panose="020B0503020204020204" pitchFamily="34" charset="-122"/>
              </a:rPr>
            </a:br>
            <a:r>
              <a:rPr lang="zh-CN" altLang="en-US" sz="2400" dirty="0">
                <a:solidFill>
                  <a:srgbClr val="000099"/>
                </a:solidFill>
                <a:latin typeface="微软雅黑" panose="020B0503020204020204" pitchFamily="34" charset="-122"/>
                <a:ea typeface="微软雅黑" panose="020B0503020204020204" pitchFamily="34" charset="-122"/>
              </a:rPr>
              <a:t>  虚页号	 实页号	</a:t>
            </a:r>
            <a:r>
              <a:rPr lang="en-US" altLang="zh-CN" sz="2000" dirty="0">
                <a:solidFill>
                  <a:srgbClr val="000099"/>
                </a:solidFill>
                <a:latin typeface="微软雅黑" panose="020B0503020204020204" pitchFamily="34" charset="-122"/>
                <a:ea typeface="微软雅黑" panose="020B0503020204020204" pitchFamily="34" charset="-122"/>
              </a:rPr>
              <a:t>4098d=0x1000=100 </a:t>
            </a:r>
            <a:r>
              <a:rPr lang="en-US" altLang="zh-CN" sz="2000" dirty="0">
                <a:solidFill>
                  <a:srgbClr val="00B0F0"/>
                </a:solidFill>
                <a:latin typeface="微软雅黑" panose="020B0503020204020204" pitchFamily="34" charset="-122"/>
                <a:ea typeface="微软雅黑" panose="020B0503020204020204" pitchFamily="34" charset="-122"/>
              </a:rPr>
              <a:t>00 0000 0010</a:t>
            </a:r>
            <a:br>
              <a:rPr lang="zh-CN" altLang="en-US" sz="2400" dirty="0">
                <a:solidFill>
                  <a:srgbClr val="000099"/>
                </a:solidFill>
                <a:latin typeface="微软雅黑" panose="020B0503020204020204" pitchFamily="34" charset="-122"/>
                <a:ea typeface="微软雅黑" panose="020B0503020204020204" pitchFamily="34" charset="-122"/>
              </a:rPr>
            </a:br>
            <a:r>
              <a:rPr lang="zh-CN" altLang="en-US" sz="2400" dirty="0">
                <a:solidFill>
                  <a:srgbClr val="000099"/>
                </a:solidFill>
                <a:latin typeface="微软雅黑" panose="020B0503020204020204" pitchFamily="34" charset="-122"/>
                <a:ea typeface="微软雅黑" panose="020B0503020204020204" pitchFamily="34" charset="-122"/>
              </a:rPr>
              <a:t>	</a:t>
            </a:r>
            <a:r>
              <a:rPr lang="en-US" altLang="zh-CN" sz="2400" dirty="0">
                <a:solidFill>
                  <a:srgbClr val="000099"/>
                </a:solidFill>
                <a:latin typeface="微软雅黑" panose="020B0503020204020204" pitchFamily="34" charset="-122"/>
                <a:ea typeface="微软雅黑" panose="020B0503020204020204" pitchFamily="34" charset="-122"/>
              </a:rPr>
              <a:t>0	  3	</a:t>
            </a:r>
            <a:br>
              <a:rPr lang="en-US" altLang="zh-CN" sz="2400" dirty="0">
                <a:solidFill>
                  <a:srgbClr val="000099"/>
                </a:solidFill>
                <a:latin typeface="微软雅黑" panose="020B0503020204020204" pitchFamily="34" charset="-122"/>
                <a:ea typeface="微软雅黑" panose="020B0503020204020204" pitchFamily="34" charset="-122"/>
              </a:rPr>
            </a:br>
            <a:r>
              <a:rPr lang="en-US" altLang="zh-CN" sz="2400" dirty="0">
                <a:solidFill>
                  <a:srgbClr val="000099"/>
                </a:solidFill>
                <a:latin typeface="微软雅黑" panose="020B0503020204020204" pitchFamily="34" charset="-122"/>
                <a:ea typeface="微软雅黑" panose="020B0503020204020204" pitchFamily="34" charset="-122"/>
              </a:rPr>
              <a:t>	1	  1	</a:t>
            </a:r>
            <a:br>
              <a:rPr lang="en-US" altLang="zh-CN" sz="2400" dirty="0">
                <a:solidFill>
                  <a:srgbClr val="000099"/>
                </a:solidFill>
                <a:latin typeface="微软雅黑" panose="020B0503020204020204" pitchFamily="34" charset="-122"/>
                <a:ea typeface="微软雅黑" panose="020B0503020204020204" pitchFamily="34" charset="-122"/>
              </a:rPr>
            </a:br>
            <a:r>
              <a:rPr lang="en-US" altLang="zh-CN" sz="2400" dirty="0">
                <a:solidFill>
                  <a:srgbClr val="000099"/>
                </a:solidFill>
                <a:latin typeface="微软雅黑" panose="020B0503020204020204" pitchFamily="34" charset="-122"/>
                <a:ea typeface="微软雅黑" panose="020B0503020204020204" pitchFamily="34" charset="-122"/>
              </a:rPr>
              <a:t>	2	  -	</a:t>
            </a:r>
            <a:br>
              <a:rPr lang="en-US" altLang="zh-CN" sz="2400" dirty="0">
                <a:solidFill>
                  <a:srgbClr val="000099"/>
                </a:solidFill>
                <a:latin typeface="微软雅黑" panose="020B0503020204020204" pitchFamily="34" charset="-122"/>
                <a:ea typeface="微软雅黑" panose="020B0503020204020204" pitchFamily="34" charset="-122"/>
              </a:rPr>
            </a:br>
            <a:r>
              <a:rPr lang="en-US" altLang="zh-CN" sz="2400" dirty="0">
                <a:solidFill>
                  <a:srgbClr val="000099"/>
                </a:solidFill>
                <a:latin typeface="微软雅黑" panose="020B0503020204020204" pitchFamily="34" charset="-122"/>
                <a:ea typeface="微软雅黑" panose="020B0503020204020204" pitchFamily="34" charset="-122"/>
              </a:rPr>
              <a:t>	3	  -	</a:t>
            </a:r>
            <a:br>
              <a:rPr lang="en-US" altLang="zh-CN" sz="2400" dirty="0">
                <a:solidFill>
                  <a:srgbClr val="000099"/>
                </a:solidFill>
                <a:latin typeface="微软雅黑" panose="020B0503020204020204" pitchFamily="34" charset="-122"/>
                <a:ea typeface="微软雅黑" panose="020B0503020204020204" pitchFamily="34" charset="-122"/>
              </a:rPr>
            </a:br>
            <a:r>
              <a:rPr lang="en-US" altLang="zh-CN" sz="2400" dirty="0">
                <a:solidFill>
                  <a:srgbClr val="000099"/>
                </a:solidFill>
                <a:latin typeface="微软雅黑" panose="020B0503020204020204" pitchFamily="34" charset="-122"/>
                <a:ea typeface="微软雅黑" panose="020B0503020204020204" pitchFamily="34" charset="-122"/>
              </a:rPr>
              <a:t>	4	  2	</a:t>
            </a:r>
            <a:br>
              <a:rPr lang="en-US" altLang="zh-CN" sz="2400" dirty="0">
                <a:solidFill>
                  <a:srgbClr val="000099"/>
                </a:solidFill>
                <a:latin typeface="微软雅黑" panose="020B0503020204020204" pitchFamily="34" charset="-122"/>
                <a:ea typeface="微软雅黑" panose="020B0503020204020204" pitchFamily="34" charset="-122"/>
              </a:rPr>
            </a:br>
            <a:r>
              <a:rPr lang="en-US" altLang="zh-CN" sz="2400" dirty="0">
                <a:solidFill>
                  <a:srgbClr val="000099"/>
                </a:solidFill>
                <a:latin typeface="微软雅黑" panose="020B0503020204020204" pitchFamily="34" charset="-122"/>
                <a:ea typeface="微软雅黑" panose="020B0503020204020204" pitchFamily="34" charset="-122"/>
              </a:rPr>
              <a:t>	5	  -	</a:t>
            </a:r>
            <a:br>
              <a:rPr lang="en-US" altLang="zh-CN" sz="2400" dirty="0">
                <a:solidFill>
                  <a:srgbClr val="000099"/>
                </a:solidFill>
                <a:latin typeface="微软雅黑" panose="020B0503020204020204" pitchFamily="34" charset="-122"/>
                <a:ea typeface="微软雅黑" panose="020B0503020204020204" pitchFamily="34" charset="-122"/>
              </a:rPr>
            </a:br>
            <a:r>
              <a:rPr lang="en-US" altLang="zh-CN" sz="2400" dirty="0">
                <a:solidFill>
                  <a:srgbClr val="000099"/>
                </a:solidFill>
                <a:latin typeface="微软雅黑" panose="020B0503020204020204" pitchFamily="34" charset="-122"/>
                <a:ea typeface="微软雅黑" panose="020B0503020204020204" pitchFamily="34" charset="-122"/>
              </a:rPr>
              <a:t>	6	  0	</a:t>
            </a:r>
            <a:br>
              <a:rPr lang="en-US" altLang="zh-CN" sz="2400" dirty="0">
                <a:solidFill>
                  <a:srgbClr val="000099"/>
                </a:solidFill>
                <a:latin typeface="微软雅黑" panose="020B0503020204020204" pitchFamily="34" charset="-122"/>
                <a:ea typeface="微软雅黑" panose="020B0503020204020204" pitchFamily="34" charset="-122"/>
              </a:rPr>
            </a:br>
            <a:r>
              <a:rPr lang="en-US" altLang="zh-CN" sz="2400" dirty="0">
                <a:solidFill>
                  <a:srgbClr val="000099"/>
                </a:solidFill>
                <a:latin typeface="微软雅黑" panose="020B0503020204020204" pitchFamily="34" charset="-122"/>
                <a:ea typeface="微软雅黑" panose="020B0503020204020204" pitchFamily="34" charset="-122"/>
              </a:rPr>
              <a:t>	7	  -	</a:t>
            </a:r>
            <a:br>
              <a:rPr lang="en-US" altLang="zh-CN" sz="2400" dirty="0">
                <a:solidFill>
                  <a:srgbClr val="000099"/>
                </a:solidFill>
                <a:latin typeface="微软雅黑" panose="020B0503020204020204" pitchFamily="34" charset="-122"/>
                <a:ea typeface="微软雅黑" panose="020B0503020204020204" pitchFamily="34" charset="-122"/>
              </a:rPr>
            </a:br>
            <a:r>
              <a:rPr lang="zh-CN" altLang="en-US" sz="2400" dirty="0">
                <a:solidFill>
                  <a:srgbClr val="000099"/>
                </a:solidFill>
                <a:latin typeface="微软雅黑" panose="020B0503020204020204" pitchFamily="34" charset="-122"/>
                <a:ea typeface="微软雅黑" panose="020B0503020204020204" pitchFamily="34" charset="-122"/>
              </a:rPr>
              <a:t>对应于虚拟地址</a:t>
            </a:r>
            <a:r>
              <a:rPr lang="en-US" altLang="zh-CN" sz="2400" dirty="0">
                <a:solidFill>
                  <a:srgbClr val="000099"/>
                </a:solidFill>
                <a:latin typeface="微软雅黑" panose="020B0503020204020204" pitchFamily="34" charset="-122"/>
                <a:ea typeface="微软雅黑" panose="020B0503020204020204" pitchFamily="34" charset="-122"/>
              </a:rPr>
              <a:t>4098</a:t>
            </a:r>
            <a:r>
              <a:rPr lang="zh-CN" altLang="en-US" sz="2400" dirty="0">
                <a:solidFill>
                  <a:srgbClr val="000099"/>
                </a:solidFill>
                <a:latin typeface="微软雅黑" panose="020B0503020204020204" pitchFamily="34" charset="-122"/>
                <a:ea typeface="微软雅黑" panose="020B0503020204020204" pitchFamily="34" charset="-122"/>
              </a:rPr>
              <a:t>的主存地址是什么？</a:t>
            </a:r>
            <a:endParaRPr lang="zh-CN" altLang="en-US" dirty="0">
              <a:latin typeface="微软雅黑" panose="020B0503020204020204" pitchFamily="34" charset="-122"/>
              <a:ea typeface="微软雅黑" panose="020B0503020204020204" pitchFamily="34" charset="-122"/>
            </a:endParaRPr>
          </a:p>
        </p:txBody>
      </p:sp>
      <p:sp>
        <p:nvSpPr>
          <p:cNvPr id="3" name="Rectangle 2">
            <a:extLst>
              <a:ext uri="{FF2B5EF4-FFF2-40B4-BE49-F238E27FC236}">
                <a16:creationId xmlns:a16="http://schemas.microsoft.com/office/drawing/2014/main" id="{CDE9ACC9-5B89-461E-BDA9-1E62A174BB3E}"/>
              </a:ext>
            </a:extLst>
          </p:cNvPr>
          <p:cNvSpPr>
            <a:spLocks noChangeArrowheads="1"/>
          </p:cNvSpPr>
          <p:nvPr/>
        </p:nvSpPr>
        <p:spPr bwMode="auto">
          <a:xfrm>
            <a:off x="3923928" y="2471554"/>
            <a:ext cx="4551164" cy="2239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p>
            <a:pPr>
              <a:lnSpc>
                <a:spcPct val="150000"/>
              </a:lnSpc>
            </a:pPr>
            <a:r>
              <a:rPr lang="zh-CN" altLang="en-US" sz="2400" dirty="0">
                <a:solidFill>
                  <a:srgbClr val="C00000"/>
                </a:solidFill>
                <a:latin typeface="宋体" panose="02010600030101010101" pitchFamily="2" charset="-122"/>
                <a:ea typeface="楷体_GB2312" pitchFamily="49" charset="-122"/>
              </a:rPr>
              <a:t>解：</a:t>
            </a:r>
            <a:r>
              <a:rPr lang="en-US" altLang="zh-CN" sz="2400" dirty="0">
                <a:solidFill>
                  <a:srgbClr val="C00000"/>
                </a:solidFill>
                <a:latin typeface="宋体" panose="02010600030101010101" pitchFamily="2" charset="-122"/>
                <a:ea typeface="楷体_GB2312" pitchFamily="49" charset="-122"/>
              </a:rPr>
              <a:t>4098÷1024 = 4</a:t>
            </a:r>
            <a:r>
              <a:rPr lang="zh-CN" altLang="en-US" sz="2400" dirty="0">
                <a:solidFill>
                  <a:srgbClr val="C00000"/>
                </a:solidFill>
                <a:latin typeface="宋体" panose="02010600030101010101" pitchFamily="2" charset="-122"/>
                <a:ea typeface="楷体_GB2312" pitchFamily="49" charset="-122"/>
              </a:rPr>
              <a:t>余数为</a:t>
            </a:r>
            <a:r>
              <a:rPr lang="en-US" altLang="zh-CN" sz="2400" dirty="0">
                <a:solidFill>
                  <a:srgbClr val="C00000"/>
                </a:solidFill>
                <a:latin typeface="宋体" panose="02010600030101010101" pitchFamily="2" charset="-122"/>
                <a:ea typeface="楷体_GB2312" pitchFamily="49" charset="-122"/>
              </a:rPr>
              <a:t>2</a:t>
            </a:r>
            <a:r>
              <a:rPr lang="zh-CN" altLang="en-US" sz="2400" dirty="0">
                <a:solidFill>
                  <a:srgbClr val="C00000"/>
                </a:solidFill>
                <a:latin typeface="宋体" panose="02010600030101010101" pitchFamily="2" charset="-122"/>
                <a:ea typeface="楷体_GB2312" pitchFamily="49" charset="-122"/>
              </a:rPr>
              <a:t>，所以虚页号为</a:t>
            </a:r>
            <a:r>
              <a:rPr lang="en-US" altLang="zh-CN" sz="2400" dirty="0">
                <a:solidFill>
                  <a:srgbClr val="C00000"/>
                </a:solidFill>
                <a:latin typeface="宋体" panose="02010600030101010101" pitchFamily="2" charset="-122"/>
                <a:ea typeface="楷体_GB2312" pitchFamily="49" charset="-122"/>
              </a:rPr>
              <a:t>4</a:t>
            </a:r>
            <a:r>
              <a:rPr lang="zh-CN" altLang="en-US" sz="2400" dirty="0">
                <a:solidFill>
                  <a:srgbClr val="C00000"/>
                </a:solidFill>
                <a:latin typeface="宋体" panose="02010600030101010101" pitchFamily="2" charset="-122"/>
                <a:ea typeface="楷体_GB2312" pitchFamily="49" charset="-122"/>
              </a:rPr>
              <a:t>，页内地址为</a:t>
            </a:r>
            <a:r>
              <a:rPr lang="en-US" altLang="zh-CN" sz="2400" dirty="0">
                <a:solidFill>
                  <a:srgbClr val="C00000"/>
                </a:solidFill>
                <a:latin typeface="宋体" panose="02010600030101010101" pitchFamily="2" charset="-122"/>
                <a:ea typeface="楷体_GB2312" pitchFamily="49" charset="-122"/>
              </a:rPr>
              <a:t>2</a:t>
            </a:r>
            <a:r>
              <a:rPr lang="zh-CN" altLang="en-US" sz="2400" dirty="0">
                <a:solidFill>
                  <a:srgbClr val="C00000"/>
                </a:solidFill>
                <a:latin typeface="宋体" panose="02010600030101010101" pitchFamily="2" charset="-122"/>
                <a:ea typeface="楷体_GB2312" pitchFamily="49" charset="-122"/>
              </a:rPr>
              <a:t>。从表中查得实页号为</a:t>
            </a:r>
            <a:r>
              <a:rPr lang="en-US" altLang="zh-CN" sz="2400" dirty="0">
                <a:solidFill>
                  <a:srgbClr val="C00000"/>
                </a:solidFill>
                <a:latin typeface="宋体" panose="02010600030101010101" pitchFamily="2" charset="-122"/>
                <a:ea typeface="楷体_GB2312" pitchFamily="49" charset="-122"/>
              </a:rPr>
              <a:t>2</a:t>
            </a:r>
            <a:r>
              <a:rPr lang="zh-CN" altLang="en-US" sz="2400" dirty="0">
                <a:solidFill>
                  <a:srgbClr val="C00000"/>
                </a:solidFill>
                <a:latin typeface="宋体" panose="02010600030101010101" pitchFamily="2" charset="-122"/>
                <a:ea typeface="楷体_GB2312" pitchFamily="49" charset="-122"/>
              </a:rPr>
              <a:t>，实际地址为</a:t>
            </a:r>
            <a:r>
              <a:rPr lang="en-US" altLang="zh-CN" sz="2400" dirty="0">
                <a:solidFill>
                  <a:srgbClr val="C00000"/>
                </a:solidFill>
                <a:latin typeface="宋体" panose="02010600030101010101" pitchFamily="2" charset="-122"/>
                <a:ea typeface="楷体_GB2312" pitchFamily="49" charset="-122"/>
              </a:rPr>
              <a:t>2×1024 + 2 = 2050</a:t>
            </a:r>
            <a:r>
              <a:rPr lang="zh-CN" altLang="en-US" sz="2400" dirty="0">
                <a:solidFill>
                  <a:srgbClr val="C00000"/>
                </a:solidFill>
                <a:latin typeface="宋体" panose="02010600030101010101" pitchFamily="2" charset="-122"/>
                <a:ea typeface="楷体_GB2312" pitchFamily="49" charset="-122"/>
              </a:rPr>
              <a:t>。</a:t>
            </a:r>
          </a:p>
        </p:txBody>
      </p:sp>
      <p:sp>
        <p:nvSpPr>
          <p:cNvPr id="2" name="矩形 1">
            <a:extLst>
              <a:ext uri="{FF2B5EF4-FFF2-40B4-BE49-F238E27FC236}">
                <a16:creationId xmlns:a16="http://schemas.microsoft.com/office/drawing/2014/main" id="{A5FEB90A-5102-4E3C-BEB5-6EC619F1A3A5}"/>
              </a:ext>
            </a:extLst>
          </p:cNvPr>
          <p:cNvSpPr/>
          <p:nvPr/>
        </p:nvSpPr>
        <p:spPr>
          <a:xfrm>
            <a:off x="3779912" y="1772816"/>
            <a:ext cx="4968552" cy="369332"/>
          </a:xfrm>
          <a:prstGeom prst="rect">
            <a:avLst/>
          </a:prstGeom>
        </p:spPr>
        <p:txBody>
          <a:bodyPr wrap="square">
            <a:spAutoFit/>
          </a:bodyPr>
          <a:lstStyle/>
          <a:p>
            <a:r>
              <a:rPr lang="en-US" altLang="zh-CN" dirty="0">
                <a:solidFill>
                  <a:srgbClr val="000099"/>
                </a:solidFill>
                <a:latin typeface="微软雅黑" panose="020B0503020204020204" pitchFamily="34" charset="-122"/>
                <a:ea typeface="微软雅黑" panose="020B0503020204020204" pitchFamily="34" charset="-122"/>
              </a:rPr>
              <a:t>100 </a:t>
            </a:r>
            <a:r>
              <a:rPr lang="en-US" altLang="zh-CN" dirty="0">
                <a:solidFill>
                  <a:srgbClr val="00B0F0"/>
                </a:solidFill>
                <a:latin typeface="微软雅黑" panose="020B0503020204020204" pitchFamily="34" charset="-122"/>
                <a:ea typeface="微软雅黑" panose="020B0503020204020204" pitchFamily="34" charset="-122"/>
              </a:rPr>
              <a:t>00 0000 0010      </a:t>
            </a:r>
            <a:r>
              <a:rPr lang="en-US" altLang="zh-CN" dirty="0">
                <a:solidFill>
                  <a:srgbClr val="7030A0"/>
                </a:solidFill>
                <a:latin typeface="微软雅黑" panose="020B0503020204020204" pitchFamily="34" charset="-122"/>
                <a:ea typeface="微软雅黑" panose="020B0503020204020204" pitchFamily="34" charset="-122"/>
              </a:rPr>
              <a:t>010</a:t>
            </a:r>
            <a:r>
              <a:rPr lang="en-US" altLang="zh-CN" dirty="0">
                <a:solidFill>
                  <a:srgbClr val="00B0F0"/>
                </a:solidFill>
                <a:latin typeface="微软雅黑" panose="020B0503020204020204" pitchFamily="34" charset="-122"/>
                <a:ea typeface="微软雅黑" panose="020B0503020204020204" pitchFamily="34" charset="-122"/>
              </a:rPr>
              <a:t>00 0000 0010</a:t>
            </a:r>
            <a:endParaRPr lang="zh-CN" altLang="en-US" dirty="0"/>
          </a:p>
        </p:txBody>
      </p:sp>
      <p:sp>
        <p:nvSpPr>
          <p:cNvPr id="4" name="箭头: 右 3">
            <a:extLst>
              <a:ext uri="{FF2B5EF4-FFF2-40B4-BE49-F238E27FC236}">
                <a16:creationId xmlns:a16="http://schemas.microsoft.com/office/drawing/2014/main" id="{37D12A5A-BB4A-42F6-8B70-B00109B9B03E}"/>
              </a:ext>
            </a:extLst>
          </p:cNvPr>
          <p:cNvSpPr/>
          <p:nvPr/>
        </p:nvSpPr>
        <p:spPr>
          <a:xfrm>
            <a:off x="5921845" y="1895186"/>
            <a:ext cx="229654" cy="12459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27584" y="889241"/>
            <a:ext cx="5119337" cy="1800493"/>
          </a:xfrm>
          <a:prstGeom prst="rect">
            <a:avLst/>
          </a:prstGeom>
        </p:spPr>
        <p:txBody>
          <a:bodyPr vert="horz" wrap="square" lIns="0" tIns="0" rIns="0" bIns="0" rtlCol="0">
            <a:spAutoFit/>
          </a:bodyPr>
          <a:lstStyle/>
          <a:p>
            <a:pPr marL="253576" indent="-242716">
              <a:buClr>
                <a:srgbClr val="FF0000"/>
              </a:buClr>
              <a:buFont typeface="Lucida Sans"/>
              <a:buChar char="❖"/>
              <a:tabLst>
                <a:tab pos="254119" algn="l"/>
              </a:tabLst>
            </a:pPr>
            <a:r>
              <a:rPr spc="-4" dirty="0">
                <a:latin typeface="微软雅黑" panose="020B0503020204020204" pitchFamily="34" charset="-122"/>
                <a:ea typeface="微软雅黑" panose="020B0503020204020204" pitchFamily="34" charset="-122"/>
                <a:cs typeface="黑体"/>
              </a:rPr>
              <a:t>举例</a:t>
            </a:r>
            <a:endParaRPr dirty="0">
              <a:latin typeface="微软雅黑" panose="020B0503020204020204" pitchFamily="34" charset="-122"/>
              <a:ea typeface="微软雅黑" panose="020B0503020204020204" pitchFamily="34" charset="-122"/>
              <a:cs typeface="黑体"/>
            </a:endParaRPr>
          </a:p>
          <a:p>
            <a:pPr marL="416472">
              <a:spcBef>
                <a:spcPts val="607"/>
              </a:spcBef>
            </a:pPr>
            <a:r>
              <a:rPr sz="1600" spc="-9" dirty="0">
                <a:latin typeface="微软雅黑" panose="020B0503020204020204" pitchFamily="34" charset="-122"/>
                <a:ea typeface="微软雅黑" panose="020B0503020204020204" pitchFamily="34" charset="-122"/>
                <a:cs typeface="黑体"/>
              </a:rPr>
              <a:t>某计算机虚拟地址32位，物理内存128MB，页大小4KB。</a:t>
            </a:r>
            <a:endParaRPr sz="1600" dirty="0">
              <a:latin typeface="微软雅黑" panose="020B0503020204020204" pitchFamily="34" charset="-122"/>
              <a:ea typeface="微软雅黑" panose="020B0503020204020204" pitchFamily="34" charset="-122"/>
              <a:cs typeface="黑体"/>
            </a:endParaRPr>
          </a:p>
          <a:p>
            <a:pPr marL="416472">
              <a:spcBef>
                <a:spcPts val="611"/>
              </a:spcBef>
            </a:pPr>
            <a:r>
              <a:rPr sz="1600" spc="-9" dirty="0">
                <a:latin typeface="微软雅黑" panose="020B0503020204020204" pitchFamily="34" charset="-122"/>
                <a:ea typeface="微软雅黑" panose="020B0503020204020204" pitchFamily="34" charset="-122"/>
                <a:cs typeface="黑体"/>
              </a:rPr>
              <a:t>（1）程序虚拟空间最多可有多少页？</a:t>
            </a:r>
            <a:endParaRPr sz="1600" dirty="0">
              <a:latin typeface="微软雅黑" panose="020B0503020204020204" pitchFamily="34" charset="-122"/>
              <a:ea typeface="微软雅黑" panose="020B0503020204020204" pitchFamily="34" charset="-122"/>
              <a:cs typeface="黑体"/>
            </a:endParaRPr>
          </a:p>
          <a:p>
            <a:pPr marL="416472">
              <a:spcBef>
                <a:spcPts val="611"/>
              </a:spcBef>
            </a:pPr>
            <a:r>
              <a:rPr sz="1600" spc="-9" dirty="0">
                <a:latin typeface="微软雅黑" panose="020B0503020204020204" pitchFamily="34" charset="-122"/>
                <a:ea typeface="微软雅黑" panose="020B0503020204020204" pitchFamily="34" charset="-122"/>
                <a:cs typeface="黑体"/>
              </a:rPr>
              <a:t>（2）页表项共有多少位？</a:t>
            </a:r>
            <a:endParaRPr sz="1600" dirty="0">
              <a:latin typeface="微软雅黑" panose="020B0503020204020204" pitchFamily="34" charset="-122"/>
              <a:ea typeface="微软雅黑" panose="020B0503020204020204" pitchFamily="34" charset="-122"/>
              <a:cs typeface="黑体"/>
            </a:endParaRPr>
          </a:p>
          <a:p>
            <a:pPr marL="416472">
              <a:lnSpc>
                <a:spcPts val="1843"/>
              </a:lnSpc>
              <a:spcBef>
                <a:spcPts val="611"/>
              </a:spcBef>
            </a:pPr>
            <a:r>
              <a:rPr sz="1600" spc="-9" dirty="0">
                <a:latin typeface="微软雅黑" panose="020B0503020204020204" pitchFamily="34" charset="-122"/>
                <a:ea typeface="微软雅黑" panose="020B0503020204020204" pitchFamily="34" charset="-122"/>
                <a:cs typeface="黑体"/>
              </a:rPr>
              <a:t>（3）每个页表占多少内存空间？</a:t>
            </a:r>
            <a:endParaRPr sz="1600" dirty="0">
              <a:latin typeface="微软雅黑" panose="020B0503020204020204" pitchFamily="34" charset="-122"/>
              <a:ea typeface="微软雅黑" panose="020B0503020204020204" pitchFamily="34" charset="-122"/>
              <a:cs typeface="黑体"/>
            </a:endParaRPr>
          </a:p>
        </p:txBody>
      </p:sp>
      <p:sp>
        <p:nvSpPr>
          <p:cNvPr id="4" name="object 4"/>
          <p:cNvSpPr txBox="1"/>
          <p:nvPr/>
        </p:nvSpPr>
        <p:spPr>
          <a:xfrm>
            <a:off x="1008197" y="2823032"/>
            <a:ext cx="7431934" cy="983090"/>
          </a:xfrm>
          <a:prstGeom prst="rect">
            <a:avLst/>
          </a:prstGeom>
        </p:spPr>
        <p:txBody>
          <a:bodyPr vert="horz" wrap="square" lIns="0" tIns="0" rIns="0" bIns="0" rtlCol="0">
            <a:spAutoFit/>
          </a:bodyPr>
          <a:lstStyle/>
          <a:p>
            <a:pPr marL="253576" indent="-242716">
              <a:buClr>
                <a:srgbClr val="FF0000"/>
              </a:buClr>
              <a:buFont typeface="Lucida Sans"/>
              <a:buChar char="❖"/>
              <a:tabLst>
                <a:tab pos="254119" algn="l"/>
              </a:tabLst>
            </a:pPr>
            <a:r>
              <a:rPr spc="-4" dirty="0">
                <a:latin typeface="微软雅黑" panose="020B0503020204020204" pitchFamily="34" charset="-122"/>
                <a:ea typeface="微软雅黑" panose="020B0503020204020204" pitchFamily="34" charset="-122"/>
                <a:cs typeface="黑体"/>
              </a:rPr>
              <a:t>解答</a:t>
            </a:r>
            <a:endParaRPr dirty="0">
              <a:latin typeface="微软雅黑" panose="020B0503020204020204" pitchFamily="34" charset="-122"/>
              <a:ea typeface="微软雅黑" panose="020B0503020204020204" pitchFamily="34" charset="-122"/>
              <a:cs typeface="黑体"/>
            </a:endParaRPr>
          </a:p>
          <a:p>
            <a:pPr marL="401269" marR="4344">
              <a:lnSpc>
                <a:spcPts val="2685"/>
              </a:lnSpc>
              <a:spcBef>
                <a:spcPts val="222"/>
              </a:spcBef>
            </a:pPr>
            <a:r>
              <a:rPr sz="1600" spc="-9" dirty="0">
                <a:latin typeface="微软雅黑" panose="020B0503020204020204" pitchFamily="34" charset="-122"/>
                <a:ea typeface="微软雅黑" panose="020B0503020204020204" pitchFamily="34" charset="-122"/>
                <a:cs typeface="黑体"/>
              </a:rPr>
              <a:t>虚地址32位：</a:t>
            </a:r>
            <a:r>
              <a:rPr sz="1600" spc="-9" dirty="0">
                <a:solidFill>
                  <a:srgbClr val="FF0000"/>
                </a:solidFill>
                <a:latin typeface="微软雅黑" panose="020B0503020204020204" pitchFamily="34" charset="-122"/>
                <a:ea typeface="微软雅黑" panose="020B0503020204020204" pitchFamily="34" charset="-122"/>
                <a:cs typeface="黑体"/>
              </a:rPr>
              <a:t>虚页号（20位）+</a:t>
            </a:r>
            <a:endParaRPr lang="en-US" altLang="zh-CN" sz="1600" spc="-9" dirty="0">
              <a:solidFill>
                <a:srgbClr val="FF0000"/>
              </a:solidFill>
              <a:latin typeface="微软雅黑" panose="020B0503020204020204" pitchFamily="34" charset="-122"/>
              <a:ea typeface="微软雅黑" panose="020B0503020204020204" pitchFamily="34" charset="-122"/>
              <a:cs typeface="黑体"/>
            </a:endParaRPr>
          </a:p>
          <a:p>
            <a:pPr marL="401269" marR="4344">
              <a:lnSpc>
                <a:spcPts val="2685"/>
              </a:lnSpc>
              <a:spcBef>
                <a:spcPts val="222"/>
              </a:spcBef>
            </a:pPr>
            <a:r>
              <a:rPr sz="1600" spc="-9" dirty="0">
                <a:latin typeface="微软雅黑" panose="020B0503020204020204" pitchFamily="34" charset="-122"/>
                <a:ea typeface="微软雅黑" panose="020B0503020204020204" pitchFamily="34" charset="-122"/>
                <a:cs typeface="黑体"/>
              </a:rPr>
              <a:t>实地址27为：</a:t>
            </a:r>
            <a:r>
              <a:rPr sz="1600" spc="-9" dirty="0">
                <a:solidFill>
                  <a:srgbClr val="FF0000"/>
                </a:solidFill>
                <a:latin typeface="微软雅黑" panose="020B0503020204020204" pitchFamily="34" charset="-122"/>
                <a:ea typeface="微软雅黑" panose="020B0503020204020204" pitchFamily="34" charset="-122"/>
                <a:cs typeface="黑体"/>
              </a:rPr>
              <a:t>实页号（15位）+</a:t>
            </a:r>
            <a:endParaRPr sz="1600" dirty="0">
              <a:latin typeface="微软雅黑" panose="020B0503020204020204" pitchFamily="34" charset="-122"/>
              <a:ea typeface="微软雅黑" panose="020B0503020204020204" pitchFamily="34" charset="-122"/>
              <a:cs typeface="黑体"/>
            </a:endParaRPr>
          </a:p>
        </p:txBody>
      </p:sp>
      <p:sp>
        <p:nvSpPr>
          <p:cNvPr id="5" name="object 5"/>
          <p:cNvSpPr txBox="1"/>
          <p:nvPr/>
        </p:nvSpPr>
        <p:spPr>
          <a:xfrm>
            <a:off x="4427984" y="3158023"/>
            <a:ext cx="2520280" cy="659411"/>
          </a:xfrm>
          <a:prstGeom prst="rect">
            <a:avLst/>
          </a:prstGeom>
        </p:spPr>
        <p:txBody>
          <a:bodyPr vert="horz" wrap="square" lIns="0" tIns="0" rIns="0" bIns="0" rtlCol="0">
            <a:spAutoFit/>
          </a:bodyPr>
          <a:lstStyle/>
          <a:p>
            <a:pPr marL="10860" marR="4344">
              <a:lnSpc>
                <a:spcPct val="145300"/>
              </a:lnSpc>
            </a:pPr>
            <a:r>
              <a:rPr sz="1600" b="1" spc="-9" dirty="0">
                <a:solidFill>
                  <a:srgbClr val="FF0000"/>
                </a:solidFill>
                <a:latin typeface="黑体"/>
                <a:cs typeface="黑体"/>
              </a:rPr>
              <a:t>页内偏移（12位）</a:t>
            </a:r>
            <a:endParaRPr lang="en-US" altLang="zh-CN" sz="1600" b="1" spc="-9" dirty="0">
              <a:solidFill>
                <a:srgbClr val="FF0000"/>
              </a:solidFill>
              <a:latin typeface="黑体"/>
              <a:cs typeface="黑体"/>
            </a:endParaRPr>
          </a:p>
          <a:p>
            <a:pPr marL="10860" marR="4344">
              <a:lnSpc>
                <a:spcPct val="145300"/>
              </a:lnSpc>
            </a:pPr>
            <a:r>
              <a:rPr sz="1600" b="1" spc="-9" dirty="0">
                <a:solidFill>
                  <a:srgbClr val="FF0000"/>
                </a:solidFill>
                <a:latin typeface="黑体"/>
                <a:cs typeface="黑体"/>
              </a:rPr>
              <a:t>页内偏移（1</a:t>
            </a:r>
            <a:r>
              <a:rPr lang="en-US" altLang="zh-CN" sz="1600" b="1" spc="-9" dirty="0">
                <a:solidFill>
                  <a:srgbClr val="FF0000"/>
                </a:solidFill>
                <a:latin typeface="黑体"/>
                <a:cs typeface="黑体"/>
              </a:rPr>
              <a:t>2</a:t>
            </a:r>
            <a:r>
              <a:rPr sz="1600" b="1" spc="-9" dirty="0">
                <a:solidFill>
                  <a:srgbClr val="FF0000"/>
                </a:solidFill>
                <a:latin typeface="黑体"/>
                <a:cs typeface="黑体"/>
              </a:rPr>
              <a:t>位）</a:t>
            </a:r>
            <a:endParaRPr sz="1600" dirty="0">
              <a:latin typeface="黑体"/>
              <a:cs typeface="黑体"/>
            </a:endParaRPr>
          </a:p>
        </p:txBody>
      </p:sp>
      <p:sp>
        <p:nvSpPr>
          <p:cNvPr id="6" name="object 6"/>
          <p:cNvSpPr/>
          <p:nvPr/>
        </p:nvSpPr>
        <p:spPr>
          <a:xfrm>
            <a:off x="1395611" y="5258343"/>
            <a:ext cx="6597363" cy="733040"/>
          </a:xfrm>
          <a:custGeom>
            <a:avLst/>
            <a:gdLst/>
            <a:ahLst/>
            <a:cxnLst/>
            <a:rect l="l" t="t" r="r" b="b"/>
            <a:pathLst>
              <a:path w="7715250" h="857250">
                <a:moveTo>
                  <a:pt x="7715237" y="697230"/>
                </a:moveTo>
                <a:lnTo>
                  <a:pt x="7715237" y="54101"/>
                </a:lnTo>
                <a:lnTo>
                  <a:pt x="7711084" y="33111"/>
                </a:lnTo>
                <a:lnTo>
                  <a:pt x="7699717" y="15906"/>
                </a:lnTo>
                <a:lnTo>
                  <a:pt x="7682779" y="4274"/>
                </a:lnTo>
                <a:lnTo>
                  <a:pt x="7661909" y="0"/>
                </a:lnTo>
                <a:lnTo>
                  <a:pt x="7640919" y="4274"/>
                </a:lnTo>
                <a:lnTo>
                  <a:pt x="7623714" y="15906"/>
                </a:lnTo>
                <a:lnTo>
                  <a:pt x="7612082" y="33111"/>
                </a:lnTo>
                <a:lnTo>
                  <a:pt x="7607808" y="54101"/>
                </a:lnTo>
                <a:lnTo>
                  <a:pt x="7607808" y="107442"/>
                </a:lnTo>
                <a:lnTo>
                  <a:pt x="53340" y="107442"/>
                </a:lnTo>
                <a:lnTo>
                  <a:pt x="32468" y="111704"/>
                </a:lnTo>
                <a:lnTo>
                  <a:pt x="15525" y="123253"/>
                </a:lnTo>
                <a:lnTo>
                  <a:pt x="4155" y="140231"/>
                </a:lnTo>
                <a:lnTo>
                  <a:pt x="0" y="160782"/>
                </a:lnTo>
                <a:lnTo>
                  <a:pt x="0" y="803910"/>
                </a:lnTo>
                <a:lnTo>
                  <a:pt x="4155" y="824781"/>
                </a:lnTo>
                <a:lnTo>
                  <a:pt x="15525" y="841724"/>
                </a:lnTo>
                <a:lnTo>
                  <a:pt x="32468" y="853094"/>
                </a:lnTo>
                <a:lnTo>
                  <a:pt x="53340" y="857250"/>
                </a:lnTo>
                <a:lnTo>
                  <a:pt x="74330" y="853094"/>
                </a:lnTo>
                <a:lnTo>
                  <a:pt x="91535" y="841724"/>
                </a:lnTo>
                <a:lnTo>
                  <a:pt x="103167" y="824781"/>
                </a:lnTo>
                <a:lnTo>
                  <a:pt x="107442" y="803910"/>
                </a:lnTo>
                <a:lnTo>
                  <a:pt x="107442" y="750570"/>
                </a:lnTo>
                <a:lnTo>
                  <a:pt x="7661909" y="750570"/>
                </a:lnTo>
                <a:lnTo>
                  <a:pt x="7682779" y="746307"/>
                </a:lnTo>
                <a:lnTo>
                  <a:pt x="7699717" y="734758"/>
                </a:lnTo>
                <a:lnTo>
                  <a:pt x="7711084" y="717780"/>
                </a:lnTo>
                <a:lnTo>
                  <a:pt x="7715237" y="697230"/>
                </a:lnTo>
                <a:close/>
              </a:path>
            </a:pathLst>
          </a:custGeom>
          <a:solidFill>
            <a:srgbClr val="FFFF66"/>
          </a:solidFill>
        </p:spPr>
        <p:txBody>
          <a:bodyPr wrap="square" lIns="0" tIns="0" rIns="0" bIns="0" rtlCol="0"/>
          <a:lstStyle/>
          <a:p>
            <a:endParaRPr sz="1539"/>
          </a:p>
        </p:txBody>
      </p:sp>
      <p:sp>
        <p:nvSpPr>
          <p:cNvPr id="7" name="object 7"/>
          <p:cNvSpPr/>
          <p:nvPr/>
        </p:nvSpPr>
        <p:spPr>
          <a:xfrm>
            <a:off x="1441222" y="5373023"/>
            <a:ext cx="46697" cy="69503"/>
          </a:xfrm>
          <a:custGeom>
            <a:avLst/>
            <a:gdLst/>
            <a:ahLst/>
            <a:cxnLst/>
            <a:rect l="l" t="t" r="r" b="b"/>
            <a:pathLst>
              <a:path w="54610" h="81279">
                <a:moveTo>
                  <a:pt x="54101" y="26670"/>
                </a:moveTo>
                <a:lnTo>
                  <a:pt x="51958" y="16394"/>
                </a:lnTo>
                <a:lnTo>
                  <a:pt x="46100" y="7905"/>
                </a:lnTo>
                <a:lnTo>
                  <a:pt x="37385" y="2131"/>
                </a:lnTo>
                <a:lnTo>
                  <a:pt x="26669" y="0"/>
                </a:lnTo>
                <a:lnTo>
                  <a:pt x="16394" y="2131"/>
                </a:lnTo>
                <a:lnTo>
                  <a:pt x="7905" y="7905"/>
                </a:lnTo>
                <a:lnTo>
                  <a:pt x="2131" y="16394"/>
                </a:lnTo>
                <a:lnTo>
                  <a:pt x="0" y="26670"/>
                </a:lnTo>
                <a:lnTo>
                  <a:pt x="0" y="80772"/>
                </a:lnTo>
                <a:lnTo>
                  <a:pt x="20990" y="76497"/>
                </a:lnTo>
                <a:lnTo>
                  <a:pt x="38195" y="64865"/>
                </a:lnTo>
                <a:lnTo>
                  <a:pt x="49827" y="47660"/>
                </a:lnTo>
                <a:lnTo>
                  <a:pt x="54101" y="26670"/>
                </a:lnTo>
                <a:close/>
              </a:path>
            </a:pathLst>
          </a:custGeom>
          <a:solidFill>
            <a:srgbClr val="CDCD52"/>
          </a:solidFill>
        </p:spPr>
        <p:txBody>
          <a:bodyPr wrap="square" lIns="0" tIns="0" rIns="0" bIns="0" rtlCol="0"/>
          <a:lstStyle/>
          <a:p>
            <a:endParaRPr sz="1539"/>
          </a:p>
        </p:txBody>
      </p:sp>
      <p:sp>
        <p:nvSpPr>
          <p:cNvPr id="8" name="object 8"/>
          <p:cNvSpPr/>
          <p:nvPr/>
        </p:nvSpPr>
        <p:spPr>
          <a:xfrm>
            <a:off x="7901100" y="5258343"/>
            <a:ext cx="92309" cy="92309"/>
          </a:xfrm>
          <a:custGeom>
            <a:avLst/>
            <a:gdLst/>
            <a:ahLst/>
            <a:cxnLst/>
            <a:rect l="l" t="t" r="r" b="b"/>
            <a:pathLst>
              <a:path w="107950" h="107950">
                <a:moveTo>
                  <a:pt x="107429" y="54101"/>
                </a:moveTo>
                <a:lnTo>
                  <a:pt x="103276" y="33111"/>
                </a:lnTo>
                <a:lnTo>
                  <a:pt x="91909" y="15906"/>
                </a:lnTo>
                <a:lnTo>
                  <a:pt x="74971" y="4274"/>
                </a:lnTo>
                <a:lnTo>
                  <a:pt x="54101" y="0"/>
                </a:lnTo>
                <a:lnTo>
                  <a:pt x="33111" y="4274"/>
                </a:lnTo>
                <a:lnTo>
                  <a:pt x="15906" y="15906"/>
                </a:lnTo>
                <a:lnTo>
                  <a:pt x="4274" y="33111"/>
                </a:lnTo>
                <a:lnTo>
                  <a:pt x="0" y="54101"/>
                </a:lnTo>
                <a:lnTo>
                  <a:pt x="2141" y="64377"/>
                </a:lnTo>
                <a:lnTo>
                  <a:pt x="7996" y="72866"/>
                </a:lnTo>
                <a:lnTo>
                  <a:pt x="16711" y="78640"/>
                </a:lnTo>
                <a:lnTo>
                  <a:pt x="27431" y="80772"/>
                </a:lnTo>
                <a:lnTo>
                  <a:pt x="37707" y="78640"/>
                </a:lnTo>
                <a:lnTo>
                  <a:pt x="46196" y="72866"/>
                </a:lnTo>
                <a:lnTo>
                  <a:pt x="51970" y="64377"/>
                </a:lnTo>
                <a:lnTo>
                  <a:pt x="54101" y="54101"/>
                </a:lnTo>
                <a:lnTo>
                  <a:pt x="54101" y="107442"/>
                </a:lnTo>
                <a:lnTo>
                  <a:pt x="74971" y="103286"/>
                </a:lnTo>
                <a:lnTo>
                  <a:pt x="91909" y="91916"/>
                </a:lnTo>
                <a:lnTo>
                  <a:pt x="103276" y="74973"/>
                </a:lnTo>
                <a:lnTo>
                  <a:pt x="107429" y="54101"/>
                </a:lnTo>
                <a:close/>
              </a:path>
            </a:pathLst>
          </a:custGeom>
          <a:solidFill>
            <a:srgbClr val="CDCD52"/>
          </a:solidFill>
        </p:spPr>
        <p:txBody>
          <a:bodyPr wrap="square" lIns="0" tIns="0" rIns="0" bIns="0" rtlCol="0"/>
          <a:lstStyle/>
          <a:p>
            <a:endParaRPr sz="1539"/>
          </a:p>
        </p:txBody>
      </p:sp>
      <p:sp>
        <p:nvSpPr>
          <p:cNvPr id="9" name="object 9"/>
          <p:cNvSpPr/>
          <p:nvPr/>
        </p:nvSpPr>
        <p:spPr>
          <a:xfrm>
            <a:off x="1119407" y="5194568"/>
            <a:ext cx="6597363" cy="906961"/>
          </a:xfrm>
          <a:custGeom>
            <a:avLst/>
            <a:gdLst/>
            <a:ahLst/>
            <a:cxnLst/>
            <a:rect l="l" t="t" r="r" b="b"/>
            <a:pathLst>
              <a:path w="7715250" h="857250">
                <a:moveTo>
                  <a:pt x="0" y="160782"/>
                </a:moveTo>
                <a:lnTo>
                  <a:pt x="15525" y="123253"/>
                </a:lnTo>
                <a:lnTo>
                  <a:pt x="53340" y="107442"/>
                </a:lnTo>
                <a:lnTo>
                  <a:pt x="7607808" y="107442"/>
                </a:lnTo>
                <a:lnTo>
                  <a:pt x="7607808" y="54101"/>
                </a:lnTo>
                <a:lnTo>
                  <a:pt x="7612082" y="33111"/>
                </a:lnTo>
                <a:lnTo>
                  <a:pt x="7623714" y="15906"/>
                </a:lnTo>
                <a:lnTo>
                  <a:pt x="7640919" y="4274"/>
                </a:lnTo>
                <a:lnTo>
                  <a:pt x="7661909" y="0"/>
                </a:lnTo>
                <a:lnTo>
                  <a:pt x="7682779" y="4274"/>
                </a:lnTo>
                <a:lnTo>
                  <a:pt x="7699717" y="15906"/>
                </a:lnTo>
                <a:lnTo>
                  <a:pt x="7711084" y="33111"/>
                </a:lnTo>
                <a:lnTo>
                  <a:pt x="7715237" y="54101"/>
                </a:lnTo>
                <a:lnTo>
                  <a:pt x="7715237" y="697230"/>
                </a:lnTo>
                <a:lnTo>
                  <a:pt x="7711084" y="717780"/>
                </a:lnTo>
                <a:lnTo>
                  <a:pt x="7699717" y="734758"/>
                </a:lnTo>
                <a:lnTo>
                  <a:pt x="7682779" y="746307"/>
                </a:lnTo>
                <a:lnTo>
                  <a:pt x="7661909" y="750570"/>
                </a:lnTo>
                <a:lnTo>
                  <a:pt x="107442" y="750570"/>
                </a:lnTo>
                <a:lnTo>
                  <a:pt x="107442" y="803910"/>
                </a:lnTo>
                <a:lnTo>
                  <a:pt x="103167" y="824781"/>
                </a:lnTo>
                <a:lnTo>
                  <a:pt x="91535" y="841724"/>
                </a:lnTo>
                <a:lnTo>
                  <a:pt x="74330" y="853094"/>
                </a:lnTo>
                <a:lnTo>
                  <a:pt x="53340" y="857250"/>
                </a:lnTo>
                <a:lnTo>
                  <a:pt x="32468" y="853094"/>
                </a:lnTo>
                <a:lnTo>
                  <a:pt x="15525" y="841724"/>
                </a:lnTo>
                <a:lnTo>
                  <a:pt x="4155" y="824781"/>
                </a:lnTo>
                <a:lnTo>
                  <a:pt x="0" y="803910"/>
                </a:lnTo>
                <a:lnTo>
                  <a:pt x="0" y="160782"/>
                </a:lnTo>
                <a:close/>
              </a:path>
            </a:pathLst>
          </a:custGeom>
          <a:ln w="12700">
            <a:solidFill>
              <a:srgbClr val="000000"/>
            </a:solidFill>
          </a:ln>
        </p:spPr>
        <p:txBody>
          <a:bodyPr wrap="square" lIns="0" tIns="0" rIns="0" bIns="0" rtlCol="0"/>
          <a:lstStyle/>
          <a:p>
            <a:endParaRPr sz="1539"/>
          </a:p>
        </p:txBody>
      </p:sp>
      <p:sp>
        <p:nvSpPr>
          <p:cNvPr id="10" name="object 10"/>
          <p:cNvSpPr/>
          <p:nvPr/>
        </p:nvSpPr>
        <p:spPr>
          <a:xfrm>
            <a:off x="1395610" y="5373023"/>
            <a:ext cx="92309" cy="69503"/>
          </a:xfrm>
          <a:custGeom>
            <a:avLst/>
            <a:gdLst/>
            <a:ahLst/>
            <a:cxnLst/>
            <a:rect l="l" t="t" r="r" b="b"/>
            <a:pathLst>
              <a:path w="107950" h="81279">
                <a:moveTo>
                  <a:pt x="0" y="26670"/>
                </a:moveTo>
                <a:lnTo>
                  <a:pt x="4155" y="47660"/>
                </a:lnTo>
                <a:lnTo>
                  <a:pt x="15525" y="64865"/>
                </a:lnTo>
                <a:lnTo>
                  <a:pt x="32468" y="76497"/>
                </a:lnTo>
                <a:lnTo>
                  <a:pt x="53340" y="80772"/>
                </a:lnTo>
                <a:lnTo>
                  <a:pt x="74330" y="76497"/>
                </a:lnTo>
                <a:lnTo>
                  <a:pt x="91535" y="64865"/>
                </a:lnTo>
                <a:lnTo>
                  <a:pt x="103167" y="47660"/>
                </a:lnTo>
                <a:lnTo>
                  <a:pt x="107442" y="26670"/>
                </a:lnTo>
                <a:lnTo>
                  <a:pt x="105298" y="16394"/>
                </a:lnTo>
                <a:lnTo>
                  <a:pt x="99441" y="7905"/>
                </a:lnTo>
                <a:lnTo>
                  <a:pt x="90725" y="2131"/>
                </a:lnTo>
                <a:lnTo>
                  <a:pt x="80010" y="0"/>
                </a:lnTo>
                <a:lnTo>
                  <a:pt x="69734" y="2131"/>
                </a:lnTo>
                <a:lnTo>
                  <a:pt x="61245" y="7905"/>
                </a:lnTo>
                <a:lnTo>
                  <a:pt x="55471" y="16394"/>
                </a:lnTo>
                <a:lnTo>
                  <a:pt x="53340" y="26670"/>
                </a:lnTo>
                <a:lnTo>
                  <a:pt x="53340" y="80772"/>
                </a:lnTo>
              </a:path>
            </a:pathLst>
          </a:custGeom>
          <a:ln w="12700">
            <a:solidFill>
              <a:srgbClr val="000000"/>
            </a:solidFill>
          </a:ln>
        </p:spPr>
        <p:txBody>
          <a:bodyPr wrap="square" lIns="0" tIns="0" rIns="0" bIns="0" rtlCol="0"/>
          <a:lstStyle/>
          <a:p>
            <a:endParaRPr sz="1539"/>
          </a:p>
        </p:txBody>
      </p:sp>
      <p:sp>
        <p:nvSpPr>
          <p:cNvPr id="11" name="object 11"/>
          <p:cNvSpPr/>
          <p:nvPr/>
        </p:nvSpPr>
        <p:spPr>
          <a:xfrm>
            <a:off x="1487485" y="5395829"/>
            <a:ext cx="0" cy="504440"/>
          </a:xfrm>
          <a:custGeom>
            <a:avLst/>
            <a:gdLst/>
            <a:ahLst/>
            <a:cxnLst/>
            <a:rect l="l" t="t" r="r" b="b"/>
            <a:pathLst>
              <a:path h="589915">
                <a:moveTo>
                  <a:pt x="0" y="0"/>
                </a:moveTo>
                <a:lnTo>
                  <a:pt x="0" y="589787"/>
                </a:lnTo>
              </a:path>
            </a:pathLst>
          </a:custGeom>
          <a:ln w="12700">
            <a:solidFill>
              <a:srgbClr val="000000"/>
            </a:solidFill>
          </a:ln>
        </p:spPr>
        <p:txBody>
          <a:bodyPr wrap="square" lIns="0" tIns="0" rIns="0" bIns="0" rtlCol="0"/>
          <a:lstStyle/>
          <a:p>
            <a:endParaRPr sz="1539"/>
          </a:p>
        </p:txBody>
      </p:sp>
      <p:sp>
        <p:nvSpPr>
          <p:cNvPr id="12" name="object 12"/>
          <p:cNvSpPr/>
          <p:nvPr/>
        </p:nvSpPr>
        <p:spPr>
          <a:xfrm>
            <a:off x="7901100" y="5304605"/>
            <a:ext cx="92309" cy="45611"/>
          </a:xfrm>
          <a:custGeom>
            <a:avLst/>
            <a:gdLst/>
            <a:ahLst/>
            <a:cxnLst/>
            <a:rect l="l" t="t" r="r" b="b"/>
            <a:pathLst>
              <a:path w="107950" h="53339">
                <a:moveTo>
                  <a:pt x="107429" y="0"/>
                </a:moveTo>
                <a:lnTo>
                  <a:pt x="103276" y="20871"/>
                </a:lnTo>
                <a:lnTo>
                  <a:pt x="91909" y="37814"/>
                </a:lnTo>
                <a:lnTo>
                  <a:pt x="74971" y="49184"/>
                </a:lnTo>
                <a:lnTo>
                  <a:pt x="54101" y="53340"/>
                </a:lnTo>
                <a:lnTo>
                  <a:pt x="0" y="53340"/>
                </a:lnTo>
              </a:path>
            </a:pathLst>
          </a:custGeom>
          <a:ln w="12700">
            <a:solidFill>
              <a:srgbClr val="000000"/>
            </a:solidFill>
          </a:ln>
        </p:spPr>
        <p:txBody>
          <a:bodyPr wrap="square" lIns="0" tIns="0" rIns="0" bIns="0" rtlCol="0"/>
          <a:lstStyle/>
          <a:p>
            <a:endParaRPr sz="1539"/>
          </a:p>
        </p:txBody>
      </p:sp>
      <p:sp>
        <p:nvSpPr>
          <p:cNvPr id="13" name="object 13"/>
          <p:cNvSpPr/>
          <p:nvPr/>
        </p:nvSpPr>
        <p:spPr>
          <a:xfrm>
            <a:off x="7901101" y="5304605"/>
            <a:ext cx="46697" cy="45611"/>
          </a:xfrm>
          <a:custGeom>
            <a:avLst/>
            <a:gdLst/>
            <a:ahLst/>
            <a:cxnLst/>
            <a:rect l="l" t="t" r="r" b="b"/>
            <a:pathLst>
              <a:path w="54609" h="53339">
                <a:moveTo>
                  <a:pt x="0" y="0"/>
                </a:moveTo>
                <a:lnTo>
                  <a:pt x="2141" y="10275"/>
                </a:lnTo>
                <a:lnTo>
                  <a:pt x="7996" y="18764"/>
                </a:lnTo>
                <a:lnTo>
                  <a:pt x="16711" y="24538"/>
                </a:lnTo>
                <a:lnTo>
                  <a:pt x="27431" y="26670"/>
                </a:lnTo>
                <a:lnTo>
                  <a:pt x="37707" y="24538"/>
                </a:lnTo>
                <a:lnTo>
                  <a:pt x="46196" y="18764"/>
                </a:lnTo>
                <a:lnTo>
                  <a:pt x="51970" y="10275"/>
                </a:lnTo>
                <a:lnTo>
                  <a:pt x="54101" y="0"/>
                </a:lnTo>
                <a:lnTo>
                  <a:pt x="54101" y="53340"/>
                </a:lnTo>
              </a:path>
            </a:pathLst>
          </a:custGeom>
          <a:ln w="12700">
            <a:solidFill>
              <a:srgbClr val="000000"/>
            </a:solidFill>
          </a:ln>
        </p:spPr>
        <p:txBody>
          <a:bodyPr wrap="square" lIns="0" tIns="0" rIns="0" bIns="0" rtlCol="0"/>
          <a:lstStyle/>
          <a:p>
            <a:endParaRPr sz="1539"/>
          </a:p>
        </p:txBody>
      </p:sp>
      <p:sp>
        <p:nvSpPr>
          <p:cNvPr id="14" name="object 14"/>
          <p:cNvSpPr txBox="1"/>
          <p:nvPr/>
        </p:nvSpPr>
        <p:spPr>
          <a:xfrm>
            <a:off x="1123106" y="4077072"/>
            <a:ext cx="7054198" cy="1822037"/>
          </a:xfrm>
          <a:prstGeom prst="rect">
            <a:avLst/>
          </a:prstGeom>
          <a:solidFill>
            <a:schemeClr val="bg1"/>
          </a:solidFill>
        </p:spPr>
        <p:txBody>
          <a:bodyPr vert="horz" wrap="square" lIns="0" tIns="0" rIns="0" bIns="0" rtlCol="0">
            <a:spAutoFit/>
          </a:bodyPr>
          <a:lstStyle/>
          <a:p>
            <a:pPr marL="168326"/>
            <a:r>
              <a:rPr sz="1600" spc="-9" dirty="0">
                <a:latin typeface="微软雅黑" panose="020B0503020204020204" pitchFamily="34" charset="-122"/>
                <a:ea typeface="微软雅黑" panose="020B0503020204020204" pitchFamily="34" charset="-122"/>
                <a:cs typeface="黑体"/>
              </a:rPr>
              <a:t>每个程序虚拟空间最多可有：</a:t>
            </a:r>
            <a:r>
              <a:rPr sz="1600" spc="-9" dirty="0">
                <a:solidFill>
                  <a:srgbClr val="FF0000"/>
                </a:solidFill>
                <a:latin typeface="微软雅黑" panose="020B0503020204020204" pitchFamily="34" charset="-122"/>
                <a:ea typeface="微软雅黑" panose="020B0503020204020204" pitchFamily="34" charset="-122"/>
                <a:cs typeface="黑体"/>
              </a:rPr>
              <a:t>2</a:t>
            </a:r>
            <a:r>
              <a:rPr sz="1600" spc="-13" baseline="23148" dirty="0">
                <a:solidFill>
                  <a:srgbClr val="FF0000"/>
                </a:solidFill>
                <a:latin typeface="微软雅黑" panose="020B0503020204020204" pitchFamily="34" charset="-122"/>
                <a:ea typeface="微软雅黑" panose="020B0503020204020204" pitchFamily="34" charset="-122"/>
                <a:cs typeface="黑体"/>
              </a:rPr>
              <a:t>20</a:t>
            </a:r>
            <a:r>
              <a:rPr sz="1600" spc="-9" dirty="0">
                <a:solidFill>
                  <a:srgbClr val="FF0000"/>
                </a:solidFill>
                <a:latin typeface="微软雅黑" panose="020B0503020204020204" pitchFamily="34" charset="-122"/>
                <a:ea typeface="微软雅黑" panose="020B0503020204020204" pitchFamily="34" charset="-122"/>
                <a:cs typeface="黑体"/>
              </a:rPr>
              <a:t>个虚页</a:t>
            </a:r>
            <a:endParaRPr sz="1600" dirty="0">
              <a:latin typeface="微软雅黑" panose="020B0503020204020204" pitchFamily="34" charset="-122"/>
              <a:ea typeface="微软雅黑" panose="020B0503020204020204" pitchFamily="34" charset="-122"/>
              <a:cs typeface="黑体"/>
            </a:endParaRPr>
          </a:p>
          <a:p>
            <a:pPr marL="168326" marR="1507879">
              <a:lnSpc>
                <a:spcPct val="145300"/>
              </a:lnSpc>
            </a:pPr>
            <a:r>
              <a:rPr sz="1600" spc="-9" dirty="0">
                <a:latin typeface="微软雅黑" panose="020B0503020204020204" pitchFamily="34" charset="-122"/>
                <a:ea typeface="微软雅黑" panose="020B0503020204020204" pitchFamily="34" charset="-122"/>
                <a:cs typeface="黑体"/>
              </a:rPr>
              <a:t>每个页表项：1位（有效位）+ 15位（实页号）=  </a:t>
            </a:r>
            <a:r>
              <a:rPr sz="1600" spc="-9" dirty="0">
                <a:solidFill>
                  <a:srgbClr val="FF0000"/>
                </a:solidFill>
                <a:latin typeface="微软雅黑" panose="020B0503020204020204" pitchFamily="34" charset="-122"/>
                <a:ea typeface="微软雅黑" panose="020B0503020204020204" pitchFamily="34" charset="-122"/>
                <a:cs typeface="黑体"/>
              </a:rPr>
              <a:t>16位</a:t>
            </a:r>
            <a:r>
              <a:rPr sz="1600" spc="-9" dirty="0">
                <a:latin typeface="微软雅黑" panose="020B0503020204020204" pitchFamily="34" charset="-122"/>
                <a:ea typeface="微软雅黑" panose="020B0503020204020204" pitchFamily="34" charset="-122"/>
                <a:cs typeface="黑体"/>
              </a:rPr>
              <a:t>每个页表所占空间：2</a:t>
            </a:r>
            <a:r>
              <a:rPr sz="1600" spc="-13" baseline="23148" dirty="0">
                <a:latin typeface="微软雅黑" panose="020B0503020204020204" pitchFamily="34" charset="-122"/>
                <a:ea typeface="微软雅黑" panose="020B0503020204020204" pitchFamily="34" charset="-122"/>
                <a:cs typeface="黑体"/>
              </a:rPr>
              <a:t>20</a:t>
            </a:r>
            <a:r>
              <a:rPr sz="1600" spc="-9" dirty="0">
                <a:latin typeface="微软雅黑" panose="020B0503020204020204" pitchFamily="34" charset="-122"/>
                <a:ea typeface="微软雅黑" panose="020B0503020204020204" pitchFamily="34" charset="-122"/>
                <a:cs typeface="黑体"/>
              </a:rPr>
              <a:t>×16 = 16Mb =</a:t>
            </a:r>
            <a:r>
              <a:rPr sz="1600" spc="-26" dirty="0">
                <a:latin typeface="微软雅黑" panose="020B0503020204020204" pitchFamily="34" charset="-122"/>
                <a:ea typeface="微软雅黑" panose="020B0503020204020204" pitchFamily="34" charset="-122"/>
                <a:cs typeface="黑体"/>
              </a:rPr>
              <a:t> </a:t>
            </a:r>
            <a:r>
              <a:rPr sz="1600" spc="-9" dirty="0">
                <a:solidFill>
                  <a:srgbClr val="FF0000"/>
                </a:solidFill>
                <a:latin typeface="微软雅黑" panose="020B0503020204020204" pitchFamily="34" charset="-122"/>
                <a:ea typeface="微软雅黑" panose="020B0503020204020204" pitchFamily="34" charset="-122"/>
                <a:cs typeface="黑体"/>
              </a:rPr>
              <a:t>2MB</a:t>
            </a:r>
            <a:endParaRPr sz="1600" dirty="0">
              <a:latin typeface="微软雅黑" panose="020B0503020204020204" pitchFamily="34" charset="-122"/>
              <a:ea typeface="微软雅黑" panose="020B0503020204020204" pitchFamily="34" charset="-122"/>
              <a:cs typeface="黑体"/>
            </a:endParaRPr>
          </a:p>
          <a:p>
            <a:pPr>
              <a:spcBef>
                <a:spcPts val="21"/>
              </a:spcBef>
            </a:pPr>
            <a:endParaRPr sz="2400" dirty="0">
              <a:latin typeface="微软雅黑" panose="020B0503020204020204" pitchFamily="34" charset="-122"/>
              <a:ea typeface="微软雅黑" panose="020B0503020204020204" pitchFamily="34" charset="-122"/>
              <a:cs typeface="Times New Roman"/>
            </a:endParaRPr>
          </a:p>
          <a:p>
            <a:pPr marL="10860" marR="4344"/>
            <a:r>
              <a:rPr sz="1600" spc="-9" dirty="0">
                <a:solidFill>
                  <a:srgbClr val="0B2A7D"/>
                </a:solidFill>
                <a:latin typeface="微软雅黑" panose="020B0503020204020204" pitchFamily="34" charset="-122"/>
                <a:ea typeface="微软雅黑" panose="020B0503020204020204" pitchFamily="34" charset="-122"/>
                <a:cs typeface="宋体"/>
              </a:rPr>
              <a:t>多道程序运行时，所有程序的页表都在内存中，页表占用内存空间不可忽视，极端情况下，页表有可能消耗所有内存空间。（</a:t>
            </a:r>
            <a:r>
              <a:rPr sz="1600" spc="-9" dirty="0">
                <a:solidFill>
                  <a:srgbClr val="FC0128"/>
                </a:solidFill>
                <a:latin typeface="微软雅黑" panose="020B0503020204020204" pitchFamily="34" charset="-122"/>
                <a:ea typeface="微软雅黑" panose="020B0503020204020204" pitchFamily="34" charset="-122"/>
                <a:cs typeface="宋体"/>
              </a:rPr>
              <a:t>采用多级页表解决</a:t>
            </a:r>
            <a:r>
              <a:rPr sz="1600" spc="-9" dirty="0">
                <a:solidFill>
                  <a:srgbClr val="0B2A7D"/>
                </a:solidFill>
                <a:latin typeface="微软雅黑" panose="020B0503020204020204" pitchFamily="34" charset="-122"/>
                <a:ea typeface="微软雅黑" panose="020B0503020204020204" pitchFamily="34" charset="-122"/>
                <a:cs typeface="宋体"/>
              </a:rPr>
              <a:t>）</a:t>
            </a:r>
            <a:endParaRPr sz="1600" dirty="0">
              <a:latin typeface="微软雅黑" panose="020B0503020204020204" pitchFamily="34" charset="-122"/>
              <a:ea typeface="微软雅黑" panose="020B0503020204020204" pitchFamily="34" charset="-122"/>
              <a:cs typeface="宋体"/>
            </a:endParaRPr>
          </a:p>
        </p:txBody>
      </p:sp>
      <p:sp>
        <p:nvSpPr>
          <p:cNvPr id="18" name="object 2">
            <a:extLst>
              <a:ext uri="{FF2B5EF4-FFF2-40B4-BE49-F238E27FC236}">
                <a16:creationId xmlns:a16="http://schemas.microsoft.com/office/drawing/2014/main" id="{C78D4DA1-78D2-41A4-A1EE-13324F39E703}"/>
              </a:ext>
            </a:extLst>
          </p:cNvPr>
          <p:cNvSpPr txBox="1">
            <a:spLocks noGrp="1"/>
          </p:cNvSpPr>
          <p:nvPr>
            <p:ph type="title"/>
          </p:nvPr>
        </p:nvSpPr>
        <p:spPr>
          <a:xfrm>
            <a:off x="971600" y="293741"/>
            <a:ext cx="4464496" cy="316305"/>
          </a:xfrm>
          <a:prstGeom prst="rect">
            <a:avLst/>
          </a:prstGeom>
        </p:spPr>
        <p:txBody>
          <a:bodyPr vert="horz" wrap="square" lIns="0" tIns="0" rIns="0" bIns="0" rtlCol="0" anchor="ctr" anchorCtr="0">
            <a:spAutoFit/>
          </a:bodyPr>
          <a:lstStyle/>
          <a:p>
            <a:pPr marL="10860">
              <a:lnSpc>
                <a:spcPts val="2428"/>
              </a:lnSpc>
            </a:pPr>
            <a:r>
              <a:rPr sz="2800" b="1" spc="-9" dirty="0">
                <a:solidFill>
                  <a:srgbClr val="C00000"/>
                </a:solidFill>
                <a:latin typeface="微软雅黑" panose="020B0503020204020204" pitchFamily="34" charset="-122"/>
                <a:ea typeface="微软雅黑" panose="020B0503020204020204" pitchFamily="34" charset="-122"/>
                <a:cs typeface="黑体"/>
              </a:rPr>
              <a:t>页式虚拟存储器</a:t>
            </a:r>
            <a:endParaRPr sz="2800" b="1" dirty="0">
              <a:solidFill>
                <a:srgbClr val="C00000"/>
              </a:solidFill>
              <a:latin typeface="微软雅黑" panose="020B0503020204020204" pitchFamily="34" charset="-122"/>
              <a:ea typeface="微软雅黑" panose="020B0503020204020204" pitchFamily="34" charset="-122"/>
              <a:cs typeface="黑体"/>
            </a:endParaRPr>
          </a:p>
        </p:txBody>
      </p:sp>
    </p:spTree>
    <p:extLst>
      <p:ext uri="{BB962C8B-B14F-4D97-AF65-F5344CB8AC3E}">
        <p14:creationId xmlns:p14="http://schemas.microsoft.com/office/powerpoint/2010/main" val="17304539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a:extLst>
              <a:ext uri="{FF2B5EF4-FFF2-40B4-BE49-F238E27FC236}">
                <a16:creationId xmlns:a16="http://schemas.microsoft.com/office/drawing/2014/main" id="{0E2158C4-25A5-4DE9-AB78-9B3E37F79569}"/>
              </a:ext>
            </a:extLst>
          </p:cNvPr>
          <p:cNvSpPr>
            <a:spLocks noGrp="1" noChangeArrowheads="1"/>
          </p:cNvSpPr>
          <p:nvPr>
            <p:ph type="title"/>
          </p:nvPr>
        </p:nvSpPr>
        <p:spPr/>
        <p:txBody>
          <a:bodyPr/>
          <a:lstStyle/>
          <a:p>
            <a:pPr>
              <a:defRPr/>
            </a:pPr>
            <a:r>
              <a:rPr lang="zh-CN" altLang="en-US" sz="3200" b="1" dirty="0">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页面替换</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474117" name="Rectangle 5">
            <a:extLst>
              <a:ext uri="{FF2B5EF4-FFF2-40B4-BE49-F238E27FC236}">
                <a16:creationId xmlns:a16="http://schemas.microsoft.com/office/drawing/2014/main" id="{1A55FD70-BBE8-4E4D-A8F7-098688112C7F}"/>
              </a:ext>
            </a:extLst>
          </p:cNvPr>
          <p:cNvSpPr>
            <a:spLocks noGrp="1" noChangeArrowheads="1"/>
          </p:cNvSpPr>
          <p:nvPr>
            <p:ph idx="1"/>
          </p:nvPr>
        </p:nvSpPr>
        <p:spPr>
          <a:xfrm>
            <a:off x="467544" y="1700808"/>
            <a:ext cx="7886700" cy="3563411"/>
          </a:xfrm>
        </p:spPr>
        <p:txBody>
          <a:bodyPr/>
          <a:lstStyle/>
          <a:p>
            <a:pPr marL="0" indent="0" eaLnBrk="1" hangingPunct="1">
              <a:lnSpc>
                <a:spcPct val="140000"/>
              </a:lnSpc>
              <a:buClr>
                <a:srgbClr val="FF0000"/>
              </a:buClr>
              <a:defRPr/>
            </a:pPr>
            <a:r>
              <a:rPr lang="zh-CN" altLang="en-US" sz="2400" dirty="0">
                <a:solidFill>
                  <a:srgbClr val="7030A0"/>
                </a:solidFill>
                <a:latin typeface="微软雅黑" panose="020B0503020204020204" pitchFamily="34" charset="-122"/>
                <a:ea typeface="微软雅黑" panose="020B0503020204020204" pitchFamily="34" charset="-122"/>
              </a:rPr>
              <a:t>  </a:t>
            </a:r>
            <a:r>
              <a:rPr lang="zh-CN" altLang="en-US" sz="2400"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为什么需要页面替换？</a:t>
            </a:r>
            <a:br>
              <a:rPr lang="zh-CN" altLang="en-US" sz="2400"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br>
            <a:r>
              <a:rPr lang="zh-CN" altLang="en-US" sz="2400" dirty="0">
                <a:solidFill>
                  <a:srgbClr val="7030A0"/>
                </a:solidFill>
                <a:latin typeface="微软雅黑" panose="020B0503020204020204" pitchFamily="34" charset="-122"/>
                <a:ea typeface="微软雅黑" panose="020B0503020204020204" pitchFamily="34" charset="-122"/>
              </a:rPr>
              <a:t>    当发生页面失效时，要从磁盘中调入一页到主存。如果主存所有页面都已经被占用，此时必须从主存储器中淘汰掉一个不常使用的页面，以便腾出主存空间来存放新调入的页面。</a:t>
            </a:r>
          </a:p>
          <a:p>
            <a:pPr marL="0" indent="0" eaLnBrk="1" hangingPunct="1">
              <a:lnSpc>
                <a:spcPct val="140000"/>
              </a:lnSpc>
              <a:buClr>
                <a:srgbClr val="FF0000"/>
              </a:buClr>
              <a:defRPr/>
            </a:pPr>
            <a:r>
              <a:rPr lang="zh-CN" altLang="en-US" sz="2400" dirty="0">
                <a:solidFill>
                  <a:srgbClr val="7030A0"/>
                </a:solidFill>
                <a:latin typeface="微软雅黑" panose="020B0503020204020204" pitchFamily="34" charset="-122"/>
                <a:ea typeface="微软雅黑" panose="020B0503020204020204" pitchFamily="34" charset="-122"/>
              </a:rPr>
              <a:t>  </a:t>
            </a:r>
            <a:r>
              <a:rPr lang="zh-CN" altLang="en-US" sz="2400"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评价页面替换算法好坏的标准</a:t>
            </a:r>
            <a:br>
              <a:rPr lang="zh-CN" altLang="en-US" sz="2400" dirty="0">
                <a:solidFill>
                  <a:srgbClr val="7030A0"/>
                </a:solidFill>
                <a:latin typeface="微软雅黑" panose="020B0503020204020204" pitchFamily="34" charset="-122"/>
                <a:ea typeface="微软雅黑" panose="020B0503020204020204" pitchFamily="34" charset="-122"/>
              </a:rPr>
            </a:br>
            <a:r>
              <a:rPr lang="zh-CN" altLang="en-US" sz="2400" dirty="0">
                <a:solidFill>
                  <a:srgbClr val="7030A0"/>
                </a:solidFill>
                <a:latin typeface="微软雅黑" panose="020B0503020204020204" pitchFamily="34" charset="-122"/>
                <a:ea typeface="微软雅黑" panose="020B0503020204020204" pitchFamily="34" charset="-122"/>
              </a:rPr>
              <a:t>    一是命中率要高，二是算法要容易实现。</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a:extLst>
              <a:ext uri="{FF2B5EF4-FFF2-40B4-BE49-F238E27FC236}">
                <a16:creationId xmlns:a16="http://schemas.microsoft.com/office/drawing/2014/main" id="{51D39293-08BB-4701-B93B-E898A0518DCC}"/>
              </a:ext>
            </a:extLst>
          </p:cNvPr>
          <p:cNvSpPr>
            <a:spLocks noGrp="1" noChangeArrowheads="1"/>
          </p:cNvSpPr>
          <p:nvPr>
            <p:ph type="title"/>
          </p:nvPr>
        </p:nvSpPr>
        <p:spPr>
          <a:xfrm>
            <a:off x="370490" y="332656"/>
            <a:ext cx="8403020" cy="762000"/>
          </a:xfrm>
        </p:spPr>
        <p:txBody>
          <a:bodyPr>
            <a:normAutofit/>
          </a:bodyPr>
          <a:lstStyle/>
          <a:p>
            <a:pPr eaLnBrk="1" hangingPunct="1">
              <a:defRPr/>
            </a:pPr>
            <a:r>
              <a:rPr lang="zh-CN" altLang="en-US" b="1" u="none" dirty="0">
                <a:solidFill>
                  <a:srgbClr val="C00000"/>
                </a:solidFill>
                <a:latin typeface="微软雅黑" panose="020B0503020204020204" pitchFamily="34" charset="-122"/>
                <a:ea typeface="微软雅黑" panose="020B0503020204020204" pitchFamily="34" charset="-122"/>
              </a:rPr>
              <a:t>随机算法</a:t>
            </a:r>
            <a:r>
              <a:rPr lang="zh-CN" altLang="en-US" sz="3200" b="1" u="none" dirty="0">
                <a:solidFill>
                  <a:srgbClr val="C00000"/>
                </a:solidFill>
                <a:latin typeface="微软雅黑" panose="020B0503020204020204" pitchFamily="34" charset="-122"/>
                <a:ea typeface="微软雅黑" panose="020B0503020204020204" pitchFamily="34" charset="-122"/>
              </a:rPr>
              <a:t>（</a:t>
            </a:r>
            <a:r>
              <a:rPr lang="en-US" altLang="zh-CN" sz="3200" b="1" u="none" dirty="0">
                <a:solidFill>
                  <a:srgbClr val="C00000"/>
                </a:solidFill>
                <a:latin typeface="微软雅黑" panose="020B0503020204020204" pitchFamily="34" charset="-122"/>
                <a:ea typeface="微软雅黑" panose="020B0503020204020204" pitchFamily="34" charset="-122"/>
              </a:rPr>
              <a:t>RAND </a:t>
            </a:r>
            <a:r>
              <a:rPr lang="zh-CN" altLang="en-US" sz="3200" b="1" u="none" dirty="0">
                <a:solidFill>
                  <a:srgbClr val="C00000"/>
                </a:solidFill>
                <a:latin typeface="微软雅黑" panose="020B0503020204020204" pitchFamily="34" charset="-122"/>
                <a:ea typeface="微软雅黑" panose="020B0503020204020204" pitchFamily="34" charset="-122"/>
              </a:rPr>
              <a:t>算法）</a:t>
            </a:r>
          </a:p>
        </p:txBody>
      </p:sp>
      <p:sp>
        <p:nvSpPr>
          <p:cNvPr id="475140" name="Rectangle 4">
            <a:extLst>
              <a:ext uri="{FF2B5EF4-FFF2-40B4-BE49-F238E27FC236}">
                <a16:creationId xmlns:a16="http://schemas.microsoft.com/office/drawing/2014/main" id="{5175FB94-A069-4E20-B055-8B968B0D84CD}"/>
              </a:ext>
            </a:extLst>
          </p:cNvPr>
          <p:cNvSpPr>
            <a:spLocks noGrp="1" noChangeArrowheads="1"/>
          </p:cNvSpPr>
          <p:nvPr>
            <p:ph idx="1"/>
          </p:nvPr>
        </p:nvSpPr>
        <p:spPr>
          <a:xfrm>
            <a:off x="755073" y="2524909"/>
            <a:ext cx="7633854" cy="2077235"/>
          </a:xfrm>
        </p:spPr>
        <p:txBody>
          <a:bodyPr/>
          <a:lstStyle/>
          <a:p>
            <a:pPr marL="0" indent="0" eaLnBrk="1" hangingPunct="1">
              <a:lnSpc>
                <a:spcPct val="130000"/>
              </a:lnSpc>
              <a:buClr>
                <a:srgbClr val="FF0000"/>
              </a:buClr>
              <a:defRPr/>
            </a:pPr>
            <a:r>
              <a:rPr lang="zh-CN" altLang="en-US"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算法</a:t>
            </a:r>
          </a:p>
          <a:p>
            <a:pPr marL="0" indent="0" eaLnBrk="1" hangingPunct="1">
              <a:lnSpc>
                <a:spcPct val="130000"/>
              </a:lnSpc>
              <a:buFont typeface="Wingdings" panose="05000000000000000000" pitchFamily="2" charset="2"/>
              <a:buNone/>
              <a:defRPr/>
            </a:pPr>
            <a:r>
              <a:rPr lang="zh-CN" altLang="en-US" dirty="0">
                <a:solidFill>
                  <a:srgbClr val="7030A0"/>
                </a:solidFill>
                <a:latin typeface="微软雅黑" panose="020B0503020204020204" pitchFamily="34" charset="-122"/>
                <a:ea typeface="微软雅黑" panose="020B0503020204020204" pitchFamily="34" charset="-122"/>
              </a:rPr>
              <a:t>    利用软件或硬件的随机数发生器来确定主存中要被替换的页面。</a:t>
            </a:r>
          </a:p>
          <a:p>
            <a:pPr marL="0" indent="0" eaLnBrk="1" hangingPunct="1">
              <a:lnSpc>
                <a:spcPct val="130000"/>
              </a:lnSpc>
              <a:buClr>
                <a:srgbClr val="FF0000"/>
              </a:buClr>
              <a:defRPr/>
            </a:pPr>
            <a:r>
              <a:rPr lang="zh-CN" altLang="en-US"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特点</a:t>
            </a:r>
          </a:p>
          <a:p>
            <a:pPr marL="0" indent="0" eaLnBrk="1" hangingPunct="1">
              <a:lnSpc>
                <a:spcPct val="130000"/>
              </a:lnSpc>
              <a:buFont typeface="Wingdings" panose="05000000000000000000" pitchFamily="2" charset="2"/>
              <a:buNone/>
              <a:defRPr/>
            </a:pPr>
            <a:r>
              <a:rPr lang="zh-CN" altLang="en-US" dirty="0">
                <a:solidFill>
                  <a:srgbClr val="7030A0"/>
                </a:solidFill>
                <a:latin typeface="微软雅黑" panose="020B0503020204020204" pitchFamily="34" charset="-122"/>
                <a:ea typeface="微软雅黑" panose="020B0503020204020204" pitchFamily="34" charset="-122"/>
              </a:rPr>
              <a:t>    算法简单，容易实现；但没有利用历史信息，没有反映程序的局部性，命中率低。</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425994" y="5545909"/>
            <a:ext cx="673100" cy="146835"/>
          </a:xfrm>
          <a:prstGeom prst="rect">
            <a:avLst/>
          </a:prstGeom>
        </p:spPr>
        <p:txBody>
          <a:bodyPr vert="horz" wrap="square" lIns="0" tIns="15875" rIns="0" bIns="0" rtlCol="0">
            <a:spAutoFit/>
          </a:bodyPr>
          <a:lstStyle/>
          <a:p>
            <a:pPr marL="12700">
              <a:spcBef>
                <a:spcPts val="125"/>
              </a:spcBef>
            </a:pPr>
            <a:r>
              <a:rPr sz="850" spc="5" dirty="0">
                <a:latin typeface="Calibri"/>
                <a:cs typeface="Calibri"/>
              </a:rPr>
              <a:t>Garcia,</a:t>
            </a:r>
            <a:r>
              <a:rPr sz="850" spc="-35" dirty="0">
                <a:latin typeface="Calibri"/>
                <a:cs typeface="Calibri"/>
              </a:rPr>
              <a:t> </a:t>
            </a:r>
            <a:r>
              <a:rPr sz="850" spc="5" dirty="0">
                <a:latin typeface="Calibri"/>
                <a:cs typeface="Calibri"/>
              </a:rPr>
              <a:t>Nikolić</a:t>
            </a:r>
            <a:endParaRPr sz="850">
              <a:latin typeface="Calibri"/>
              <a:cs typeface="Calibri"/>
            </a:endParaRPr>
          </a:p>
        </p:txBody>
      </p:sp>
      <p:pic>
        <p:nvPicPr>
          <p:cNvPr id="6" name="object 6"/>
          <p:cNvPicPr/>
          <p:nvPr/>
        </p:nvPicPr>
        <p:blipFill>
          <a:blip r:embed="rId2" cstate="print"/>
          <a:stretch>
            <a:fillRect/>
          </a:stretch>
        </p:blipFill>
        <p:spPr>
          <a:xfrm>
            <a:off x="8334757" y="5717286"/>
            <a:ext cx="809243" cy="283463"/>
          </a:xfrm>
          <a:prstGeom prst="rect">
            <a:avLst/>
          </a:prstGeom>
        </p:spPr>
      </p:pic>
      <p:sp>
        <p:nvSpPr>
          <p:cNvPr id="8" name="object 8"/>
          <p:cNvSpPr txBox="1"/>
          <p:nvPr/>
        </p:nvSpPr>
        <p:spPr>
          <a:xfrm>
            <a:off x="503040" y="1052736"/>
            <a:ext cx="8640960" cy="5190011"/>
          </a:xfrm>
          <a:prstGeom prst="rect">
            <a:avLst/>
          </a:prstGeom>
        </p:spPr>
        <p:txBody>
          <a:bodyPr vert="horz" wrap="square" lIns="0" tIns="88265" rIns="0" bIns="0" rtlCol="0">
            <a:spAutoFit/>
          </a:bodyPr>
          <a:lstStyle/>
          <a:p>
            <a:pPr marL="398145" indent="-386080">
              <a:lnSpc>
                <a:spcPct val="150000"/>
              </a:lnSpc>
              <a:spcBef>
                <a:spcPts val="695"/>
              </a:spcBef>
              <a:buClr>
                <a:srgbClr val="E3DDD2"/>
              </a:buClr>
              <a:buSzPct val="93333"/>
              <a:buAutoNum type="arabicParenR"/>
              <a:tabLst>
                <a:tab pos="398145" algn="l"/>
                <a:tab pos="398780" algn="l"/>
              </a:tabLst>
            </a:pPr>
            <a:r>
              <a:rPr lang="zh-CN" altLang="en-US" sz="2000" b="1" dirty="0">
                <a:latin typeface="微软雅黑" panose="020B0503020204020204" pitchFamily="34" charset="-122"/>
                <a:ea typeface="微软雅黑" panose="020B0503020204020204" pitchFamily="34" charset="-122"/>
              </a:rPr>
              <a:t>将虚拟地址映射到物理地址</a:t>
            </a:r>
            <a:endParaRPr lang="en-US" sz="2000" b="1" dirty="0">
              <a:latin typeface="微软雅黑" panose="020B0503020204020204" pitchFamily="34" charset="-122"/>
              <a:ea typeface="微软雅黑" panose="020B0503020204020204" pitchFamily="34" charset="-122"/>
              <a:cs typeface="Calibri"/>
            </a:endParaRPr>
          </a:p>
          <a:p>
            <a:pPr marL="398145" indent="-386080">
              <a:lnSpc>
                <a:spcPct val="150000"/>
              </a:lnSpc>
              <a:spcBef>
                <a:spcPts val="600"/>
              </a:spcBef>
              <a:buClr>
                <a:srgbClr val="E3DDD2"/>
              </a:buClr>
              <a:buSzPct val="93333"/>
              <a:buAutoNum type="arabicParenR"/>
              <a:tabLst>
                <a:tab pos="398145" algn="l"/>
                <a:tab pos="398780" algn="l"/>
              </a:tabLst>
            </a:pPr>
            <a:r>
              <a:rPr lang="zh-CN" altLang="en-US" sz="2000" b="1" spc="-5" dirty="0">
                <a:latin typeface="微软雅黑" panose="020B0503020204020204" pitchFamily="34" charset="-122"/>
                <a:ea typeface="微软雅黑" panose="020B0503020204020204" pitchFamily="34" charset="-122"/>
                <a:cs typeface="Calibri"/>
              </a:rPr>
              <a:t>保护</a:t>
            </a:r>
            <a:r>
              <a:rPr lang="en-US" sz="2000" b="1" spc="-5" dirty="0">
                <a:latin typeface="微软雅黑" panose="020B0503020204020204" pitchFamily="34" charset="-122"/>
                <a:ea typeface="微软雅黑" panose="020B0503020204020204" pitchFamily="34" charset="-122"/>
                <a:cs typeface="Calibri"/>
              </a:rPr>
              <a:t>:</a:t>
            </a:r>
            <a:endParaRPr lang="en-US" sz="2000" b="1" dirty="0">
              <a:latin typeface="微软雅黑" panose="020B0503020204020204" pitchFamily="34" charset="-122"/>
              <a:ea typeface="微软雅黑" panose="020B0503020204020204" pitchFamily="34" charset="-122"/>
              <a:cs typeface="Calibri"/>
            </a:endParaRPr>
          </a:p>
          <a:p>
            <a:pPr marL="672465" lvl="1" indent="-255270">
              <a:lnSpc>
                <a:spcPct val="150000"/>
              </a:lnSpc>
              <a:spcBef>
                <a:spcPts val="455"/>
              </a:spcBef>
              <a:buSzPct val="88571"/>
              <a:buFont typeface="Wingdings"/>
              <a:buChar char=""/>
              <a:tabLst>
                <a:tab pos="672465" algn="l"/>
                <a:tab pos="673100" algn="l"/>
              </a:tabLst>
            </a:pPr>
            <a:r>
              <a:rPr lang="zh-CN" altLang="en-US" sz="2000" dirty="0">
                <a:latin typeface="微软雅黑" panose="020B0503020204020204" pitchFamily="34" charset="-122"/>
                <a:ea typeface="微软雅黑" panose="020B0503020204020204" pitchFamily="34" charset="-122"/>
              </a:rPr>
              <a:t>进程间的内存隔离</a:t>
            </a:r>
            <a:endParaRPr sz="2000" dirty="0">
              <a:latin typeface="微软雅黑" panose="020B0503020204020204" pitchFamily="34" charset="-122"/>
              <a:ea typeface="微软雅黑" panose="020B0503020204020204" pitchFamily="34" charset="-122"/>
              <a:cs typeface="Calibri"/>
            </a:endParaRPr>
          </a:p>
          <a:p>
            <a:pPr marL="672465" lvl="1" indent="-255270">
              <a:lnSpc>
                <a:spcPct val="150000"/>
              </a:lnSpc>
              <a:spcBef>
                <a:spcPts val="420"/>
              </a:spcBef>
              <a:buSzPct val="88571"/>
              <a:buFont typeface="Wingdings"/>
              <a:buChar char=""/>
              <a:tabLst>
                <a:tab pos="672465" algn="l"/>
                <a:tab pos="673100" algn="l"/>
              </a:tabLst>
            </a:pPr>
            <a:r>
              <a:rPr lang="zh-CN" altLang="en-US" sz="2000" dirty="0">
                <a:latin typeface="微软雅黑" panose="020B0503020204020204" pitchFamily="34" charset="-122"/>
                <a:ea typeface="微软雅黑" panose="020B0503020204020204" pitchFamily="34" charset="-122"/>
              </a:rPr>
              <a:t>每个进程都有专用的“私有”内存</a:t>
            </a:r>
            <a:endParaRPr sz="2000" dirty="0">
              <a:latin typeface="微软雅黑" panose="020B0503020204020204" pitchFamily="34" charset="-122"/>
              <a:ea typeface="微软雅黑" panose="020B0503020204020204" pitchFamily="34" charset="-122"/>
              <a:cs typeface="Calibri"/>
            </a:endParaRPr>
          </a:p>
          <a:p>
            <a:pPr marL="672465" marR="372745" lvl="1" indent="-254635">
              <a:lnSpc>
                <a:spcPct val="150000"/>
              </a:lnSpc>
              <a:spcBef>
                <a:spcPts val="420"/>
              </a:spcBef>
              <a:buSzPct val="88571"/>
              <a:buFont typeface="Wingdings"/>
              <a:buChar char=""/>
              <a:tabLst>
                <a:tab pos="672465" algn="l"/>
                <a:tab pos="673100" algn="l"/>
              </a:tabLst>
            </a:pPr>
            <a:r>
              <a:rPr lang="zh-CN" altLang="en-US" sz="2000" dirty="0">
                <a:latin typeface="微软雅黑" panose="020B0503020204020204" pitchFamily="34" charset="-122"/>
                <a:ea typeface="微软雅黑" panose="020B0503020204020204" pitchFamily="34" charset="-122"/>
              </a:rPr>
              <a:t>一个程序中的错误不会破坏另一个程序的内存</a:t>
            </a:r>
            <a:endParaRPr lang="en-US" altLang="zh-CN" sz="2000" dirty="0">
              <a:latin typeface="微软雅黑" panose="020B0503020204020204" pitchFamily="34" charset="-122"/>
              <a:ea typeface="微软雅黑" panose="020B0503020204020204" pitchFamily="34" charset="-122"/>
            </a:endParaRPr>
          </a:p>
          <a:p>
            <a:pPr marL="672465" marR="372745" lvl="1" indent="-254635">
              <a:lnSpc>
                <a:spcPct val="150000"/>
              </a:lnSpc>
              <a:spcBef>
                <a:spcPts val="420"/>
              </a:spcBef>
              <a:buSzPct val="88571"/>
              <a:buFont typeface="Wingdings"/>
              <a:buChar char=""/>
              <a:tabLst>
                <a:tab pos="672465" algn="l"/>
                <a:tab pos="673100" algn="l"/>
              </a:tabLst>
            </a:pPr>
            <a:r>
              <a:rPr lang="zh-CN" altLang="en-US" sz="2000" dirty="0">
                <a:latin typeface="微软雅黑" panose="020B0503020204020204" pitchFamily="34" charset="-122"/>
                <a:ea typeface="微软雅黑" panose="020B0503020204020204" pitchFamily="34" charset="-122"/>
              </a:rPr>
              <a:t>防止用户程序干扰操作系统的内存</a:t>
            </a:r>
            <a:r>
              <a:rPr sz="2000" dirty="0">
                <a:latin typeface="微软雅黑" panose="020B0503020204020204" pitchFamily="34" charset="-122"/>
                <a:ea typeface="微软雅黑" panose="020B0503020204020204" pitchFamily="34" charset="-122"/>
                <a:cs typeface="Calibri"/>
              </a:rPr>
              <a:t> </a:t>
            </a:r>
          </a:p>
          <a:p>
            <a:pPr marL="398145" indent="-386080">
              <a:lnSpc>
                <a:spcPct val="150000"/>
              </a:lnSpc>
              <a:spcBef>
                <a:spcPts val="565"/>
              </a:spcBef>
              <a:buClr>
                <a:srgbClr val="E3DDD2"/>
              </a:buClr>
              <a:buSzPct val="93333"/>
              <a:buAutoNum type="arabicParenR"/>
              <a:tabLst>
                <a:tab pos="398145" algn="l"/>
                <a:tab pos="398780" algn="l"/>
              </a:tabLst>
            </a:pPr>
            <a:r>
              <a:rPr lang="zh-CN" altLang="en-US" sz="2000" b="1" dirty="0">
                <a:latin typeface="微软雅黑" panose="020B0503020204020204" pitchFamily="34" charset="-122"/>
                <a:ea typeface="微软雅黑" panose="020B0503020204020204" pitchFamily="34" charset="-122"/>
              </a:rPr>
              <a:t>将内存交换到硬盘</a:t>
            </a:r>
            <a:endParaRPr sz="2000" b="1" dirty="0">
              <a:latin typeface="微软雅黑" panose="020B0503020204020204" pitchFamily="34" charset="-122"/>
              <a:ea typeface="微软雅黑" panose="020B0503020204020204" pitchFamily="34" charset="-122"/>
              <a:cs typeface="Calibri"/>
            </a:endParaRPr>
          </a:p>
          <a:p>
            <a:pPr marL="672465" marR="5080" lvl="1" indent="-254635">
              <a:lnSpc>
                <a:spcPct val="150000"/>
              </a:lnSpc>
              <a:spcBef>
                <a:spcPts val="455"/>
              </a:spcBef>
              <a:buSzPct val="88571"/>
              <a:buFont typeface="Wingdings"/>
              <a:buChar char=""/>
              <a:tabLst>
                <a:tab pos="672465" algn="l"/>
                <a:tab pos="673100" algn="l"/>
              </a:tabLst>
            </a:pPr>
            <a:r>
              <a:rPr lang="zh-CN" altLang="en-US" sz="2000" dirty="0">
                <a:latin typeface="微软雅黑" panose="020B0503020204020204" pitchFamily="34" charset="-122"/>
                <a:ea typeface="微软雅黑" panose="020B0503020204020204" pitchFamily="34" charset="-122"/>
              </a:rPr>
              <a:t>通过在磁盘上存储一些内容来产生更大内存的错觉</a:t>
            </a:r>
            <a:endParaRPr sz="2000" dirty="0">
              <a:latin typeface="微软雅黑" panose="020B0503020204020204" pitchFamily="34" charset="-122"/>
              <a:ea typeface="微软雅黑" panose="020B0503020204020204" pitchFamily="34" charset="-122"/>
              <a:cs typeface="Calibri"/>
            </a:endParaRPr>
          </a:p>
          <a:p>
            <a:pPr marL="672465" lvl="1" indent="-255270">
              <a:lnSpc>
                <a:spcPct val="150000"/>
              </a:lnSpc>
              <a:spcBef>
                <a:spcPts val="420"/>
              </a:spcBef>
              <a:buSzPct val="88571"/>
              <a:buFont typeface="Wingdings"/>
              <a:buChar char=""/>
              <a:tabLst>
                <a:tab pos="672465" algn="l"/>
                <a:tab pos="673100" algn="l"/>
              </a:tabLst>
            </a:pPr>
            <a:r>
              <a:rPr lang="zh-CN" altLang="en-US" sz="2000" dirty="0">
                <a:latin typeface="微软雅黑" panose="020B0503020204020204" pitchFamily="34" charset="-122"/>
                <a:ea typeface="微软雅黑" panose="020B0503020204020204" pitchFamily="34" charset="-122"/>
              </a:rPr>
              <a:t>硬盘通常比 </a:t>
            </a:r>
            <a:r>
              <a:rPr lang="en-US" altLang="zh-CN" sz="2000" dirty="0">
                <a:latin typeface="微软雅黑" panose="020B0503020204020204" pitchFamily="34" charset="-122"/>
                <a:ea typeface="微软雅黑" panose="020B0503020204020204" pitchFamily="34" charset="-122"/>
              </a:rPr>
              <a:t>DRAM </a:t>
            </a:r>
            <a:r>
              <a:rPr lang="zh-CN" altLang="en-US" sz="2000" dirty="0">
                <a:latin typeface="微软雅黑" panose="020B0503020204020204" pitchFamily="34" charset="-122"/>
                <a:ea typeface="微软雅黑" panose="020B0503020204020204" pitchFamily="34" charset="-122"/>
              </a:rPr>
              <a:t>大得多且慢得多</a:t>
            </a:r>
            <a:endParaRPr sz="2000" dirty="0">
              <a:latin typeface="微软雅黑" panose="020B0503020204020204" pitchFamily="34" charset="-122"/>
              <a:ea typeface="微软雅黑" panose="020B0503020204020204" pitchFamily="34" charset="-122"/>
              <a:cs typeface="Calibri"/>
            </a:endParaRPr>
          </a:p>
          <a:p>
            <a:pPr marL="901065" lvl="2" indent="-205104">
              <a:lnSpc>
                <a:spcPct val="150000"/>
              </a:lnSpc>
              <a:spcBef>
                <a:spcPts val="370"/>
              </a:spcBef>
              <a:buFont typeface="Wingdings 2"/>
              <a:buChar char=""/>
              <a:tabLst>
                <a:tab pos="901065" algn="l"/>
                <a:tab pos="901700" algn="l"/>
              </a:tabLst>
            </a:pPr>
            <a:r>
              <a:rPr lang="zh-CN" altLang="en-US" sz="2000" dirty="0">
                <a:latin typeface="微软雅黑" panose="020B0503020204020204" pitchFamily="34" charset="-122"/>
                <a:ea typeface="微软雅黑" panose="020B0503020204020204" pitchFamily="34" charset="-122"/>
              </a:rPr>
              <a:t>使用“聪明”的缓存策略</a:t>
            </a:r>
            <a:endParaRPr sz="2000" dirty="0">
              <a:latin typeface="微软雅黑" panose="020B0503020204020204" pitchFamily="34" charset="-122"/>
              <a:ea typeface="微软雅黑" panose="020B0503020204020204" pitchFamily="34" charset="-122"/>
              <a:cs typeface="Calibri"/>
            </a:endParaRPr>
          </a:p>
        </p:txBody>
      </p:sp>
      <p:sp>
        <p:nvSpPr>
          <p:cNvPr id="9" name="object 9"/>
          <p:cNvSpPr txBox="1">
            <a:spLocks noGrp="1"/>
          </p:cNvSpPr>
          <p:nvPr>
            <p:ph type="title"/>
          </p:nvPr>
        </p:nvSpPr>
        <p:spPr>
          <a:xfrm>
            <a:off x="601713" y="260648"/>
            <a:ext cx="7792342" cy="521297"/>
          </a:xfrm>
          <a:prstGeom prst="rect">
            <a:avLst/>
          </a:prstGeom>
        </p:spPr>
        <p:txBody>
          <a:bodyPr vert="horz" wrap="square" lIns="0" tIns="13335" rIns="0" bIns="0" rtlCol="0" anchor="ctr">
            <a:spAutoFit/>
          </a:bodyPr>
          <a:lstStyle/>
          <a:p>
            <a:pPr marL="12700">
              <a:lnSpc>
                <a:spcPct val="100000"/>
              </a:lnSpc>
              <a:spcBef>
                <a:spcPts val="105"/>
              </a:spcBef>
            </a:pPr>
            <a:r>
              <a:rPr lang="zh-CN" altLang="en-US" spc="-175" dirty="0"/>
              <a:t>内存管理的职责</a:t>
            </a:r>
            <a:endParaRPr spc="-75"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a:extLst>
              <a:ext uri="{FF2B5EF4-FFF2-40B4-BE49-F238E27FC236}">
                <a16:creationId xmlns:a16="http://schemas.microsoft.com/office/drawing/2014/main" id="{28F53964-FA59-49C8-93A2-BECF88BB0000}"/>
              </a:ext>
            </a:extLst>
          </p:cNvPr>
          <p:cNvSpPr>
            <a:spLocks noGrp="1" noChangeArrowheads="1"/>
          </p:cNvSpPr>
          <p:nvPr>
            <p:ph type="title"/>
          </p:nvPr>
        </p:nvSpPr>
        <p:spPr/>
        <p:txBody>
          <a:bodyPr>
            <a:normAutofit/>
          </a:bodyPr>
          <a:lstStyle/>
          <a:p>
            <a:pPr eaLnBrk="1" hangingPunct="1">
              <a:defRPr/>
            </a:pPr>
            <a:r>
              <a:rPr lang="zh-CN" altLang="en-US" b="1" dirty="0">
                <a:solidFill>
                  <a:srgbClr val="C00000"/>
                </a:solidFill>
                <a:latin typeface="微软雅黑" panose="020B0503020204020204" pitchFamily="34" charset="-122"/>
                <a:ea typeface="微软雅黑" panose="020B0503020204020204" pitchFamily="34" charset="-122"/>
              </a:rPr>
              <a:t>先进先出算法</a:t>
            </a:r>
            <a:r>
              <a:rPr lang="zh-CN" altLang="en-US" sz="3200" b="1" dirty="0">
                <a:solidFill>
                  <a:srgbClr val="C00000"/>
                </a:solidFill>
                <a:latin typeface="微软雅黑" panose="020B0503020204020204" pitchFamily="34" charset="-122"/>
                <a:ea typeface="微软雅黑" panose="020B0503020204020204" pitchFamily="34" charset="-122"/>
              </a:rPr>
              <a:t>（</a:t>
            </a:r>
            <a:r>
              <a:rPr lang="en-US" altLang="zh-CN" sz="3200" b="1" dirty="0">
                <a:solidFill>
                  <a:srgbClr val="C00000"/>
                </a:solidFill>
                <a:latin typeface="微软雅黑" panose="020B0503020204020204" pitchFamily="34" charset="-122"/>
                <a:ea typeface="微软雅黑" panose="020B0503020204020204" pitchFamily="34" charset="-122"/>
              </a:rPr>
              <a:t>FIFO</a:t>
            </a:r>
            <a:r>
              <a:rPr lang="zh-CN" altLang="en-US" sz="3200" b="1" dirty="0">
                <a:solidFill>
                  <a:srgbClr val="C00000"/>
                </a:solidFill>
                <a:latin typeface="微软雅黑" panose="020B0503020204020204" pitchFamily="34" charset="-122"/>
                <a:ea typeface="微软雅黑" panose="020B0503020204020204" pitchFamily="34" charset="-122"/>
              </a:rPr>
              <a:t>算法）</a:t>
            </a:r>
          </a:p>
        </p:txBody>
      </p:sp>
      <p:sp>
        <p:nvSpPr>
          <p:cNvPr id="476164" name="Rectangle 4">
            <a:extLst>
              <a:ext uri="{FF2B5EF4-FFF2-40B4-BE49-F238E27FC236}">
                <a16:creationId xmlns:a16="http://schemas.microsoft.com/office/drawing/2014/main" id="{E87D19A4-DC1F-4B94-A433-58D24633D3C1}"/>
              </a:ext>
            </a:extLst>
          </p:cNvPr>
          <p:cNvSpPr>
            <a:spLocks noGrp="1" noChangeArrowheads="1"/>
          </p:cNvSpPr>
          <p:nvPr>
            <p:ph idx="1"/>
          </p:nvPr>
        </p:nvSpPr>
        <p:spPr>
          <a:xfrm>
            <a:off x="755073" y="2524909"/>
            <a:ext cx="7633854" cy="2353850"/>
          </a:xfrm>
        </p:spPr>
        <p:txBody>
          <a:bodyPr/>
          <a:lstStyle/>
          <a:p>
            <a:pPr marL="0" indent="0" eaLnBrk="1" hangingPunct="1">
              <a:lnSpc>
                <a:spcPct val="130000"/>
              </a:lnSpc>
              <a:buClr>
                <a:srgbClr val="FF0000"/>
              </a:buClr>
              <a:defRPr/>
            </a:pPr>
            <a:r>
              <a:rPr lang="zh-CN" altLang="en-US" sz="2400"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算法</a:t>
            </a:r>
          </a:p>
          <a:p>
            <a:pPr marL="0" indent="0" eaLnBrk="1" hangingPunct="1">
              <a:lnSpc>
                <a:spcPct val="130000"/>
              </a:lnSpc>
              <a:buFont typeface="Wingdings" panose="05000000000000000000" pitchFamily="2" charset="2"/>
              <a:buNone/>
              <a:defRPr/>
            </a:pPr>
            <a:r>
              <a:rPr lang="zh-CN" altLang="en-US" sz="2400" dirty="0">
                <a:solidFill>
                  <a:srgbClr val="7030A0"/>
                </a:solidFill>
                <a:latin typeface="微软雅黑" panose="020B0503020204020204" pitchFamily="34" charset="-122"/>
                <a:ea typeface="微软雅黑" panose="020B0503020204020204" pitchFamily="34" charset="-122"/>
              </a:rPr>
              <a:t>    选择最先调入主存的页面作为要被替换的页面。</a:t>
            </a:r>
          </a:p>
          <a:p>
            <a:pPr marL="0" indent="0" eaLnBrk="1" hangingPunct="1">
              <a:lnSpc>
                <a:spcPct val="130000"/>
              </a:lnSpc>
              <a:buClr>
                <a:srgbClr val="FF0000"/>
              </a:buClr>
              <a:defRPr/>
            </a:pPr>
            <a:r>
              <a:rPr lang="zh-CN" altLang="en-US" sz="2400"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特点</a:t>
            </a:r>
          </a:p>
          <a:p>
            <a:pPr marL="0" indent="0" eaLnBrk="1" hangingPunct="1">
              <a:lnSpc>
                <a:spcPct val="130000"/>
              </a:lnSpc>
              <a:buFont typeface="Wingdings" panose="05000000000000000000" pitchFamily="2" charset="2"/>
              <a:buNone/>
              <a:defRPr/>
            </a:pPr>
            <a:r>
              <a:rPr lang="zh-CN" altLang="en-US" sz="2400" dirty="0">
                <a:solidFill>
                  <a:srgbClr val="7030A0"/>
                </a:solidFill>
                <a:latin typeface="微软雅黑" panose="020B0503020204020204" pitchFamily="34" charset="-122"/>
                <a:ea typeface="微软雅黑" panose="020B0503020204020204" pitchFamily="34" charset="-122"/>
              </a:rPr>
              <a:t>    比较容易实现，利用了历史信息，但没有反映程序的局部性。</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a:extLst>
              <a:ext uri="{FF2B5EF4-FFF2-40B4-BE49-F238E27FC236}">
                <a16:creationId xmlns:a16="http://schemas.microsoft.com/office/drawing/2014/main" id="{54E9CDC2-98F7-4593-8E82-758843E7690F}"/>
              </a:ext>
            </a:extLst>
          </p:cNvPr>
          <p:cNvSpPr>
            <a:spLocks noGrp="1" noChangeArrowheads="1"/>
          </p:cNvSpPr>
          <p:nvPr>
            <p:ph type="title"/>
          </p:nvPr>
        </p:nvSpPr>
        <p:spPr>
          <a:xfrm>
            <a:off x="370490" y="65344"/>
            <a:ext cx="8403020" cy="685800"/>
          </a:xfrm>
        </p:spPr>
        <p:txBody>
          <a:bodyPr>
            <a:normAutofit/>
          </a:bodyPr>
          <a:lstStyle/>
          <a:p>
            <a:pPr eaLnBrk="1" hangingPunct="1">
              <a:defRPr/>
            </a:pPr>
            <a:r>
              <a:rPr lang="zh-CN" altLang="en-US" b="1" dirty="0">
                <a:solidFill>
                  <a:srgbClr val="C00000"/>
                </a:solidFill>
                <a:latin typeface="微软雅黑" panose="020B0503020204020204" pitchFamily="34" charset="-122"/>
                <a:ea typeface="微软雅黑" panose="020B0503020204020204" pitchFamily="34" charset="-122"/>
              </a:rPr>
              <a:t>最久没有使用算法 </a:t>
            </a:r>
            <a:r>
              <a:rPr lang="zh-CN" altLang="en-US" sz="3200" b="1" dirty="0">
                <a:solidFill>
                  <a:srgbClr val="C00000"/>
                </a:solidFill>
                <a:latin typeface="微软雅黑" panose="020B0503020204020204" pitchFamily="34" charset="-122"/>
                <a:ea typeface="微软雅黑" panose="020B0503020204020204" pitchFamily="34" charset="-122"/>
              </a:rPr>
              <a:t>（</a:t>
            </a:r>
            <a:r>
              <a:rPr lang="en-US" altLang="zh-CN" sz="3200" b="1" dirty="0">
                <a:solidFill>
                  <a:srgbClr val="C00000"/>
                </a:solidFill>
                <a:latin typeface="微软雅黑" panose="020B0503020204020204" pitchFamily="34" charset="-122"/>
                <a:ea typeface="微软雅黑" panose="020B0503020204020204" pitchFamily="34" charset="-122"/>
              </a:rPr>
              <a:t>LRU</a:t>
            </a:r>
            <a:r>
              <a:rPr lang="zh-CN" altLang="en-US" sz="3200" b="1" dirty="0">
                <a:solidFill>
                  <a:srgbClr val="C00000"/>
                </a:solidFill>
                <a:latin typeface="微软雅黑" panose="020B0503020204020204" pitchFamily="34" charset="-122"/>
                <a:ea typeface="微软雅黑" panose="020B0503020204020204" pitchFamily="34" charset="-122"/>
              </a:rPr>
              <a:t>算法）</a:t>
            </a:r>
          </a:p>
        </p:txBody>
      </p:sp>
      <p:sp>
        <p:nvSpPr>
          <p:cNvPr id="478213" name="Rectangle 5">
            <a:extLst>
              <a:ext uri="{FF2B5EF4-FFF2-40B4-BE49-F238E27FC236}">
                <a16:creationId xmlns:a16="http://schemas.microsoft.com/office/drawing/2014/main" id="{AAC4E5C2-2FDE-4B7D-AD8A-1A4E243C7B65}"/>
              </a:ext>
            </a:extLst>
          </p:cNvPr>
          <p:cNvSpPr>
            <a:spLocks noGrp="1" noChangeArrowheads="1"/>
          </p:cNvSpPr>
          <p:nvPr>
            <p:ph idx="1"/>
          </p:nvPr>
        </p:nvSpPr>
        <p:spPr>
          <a:xfrm>
            <a:off x="755073" y="2524909"/>
            <a:ext cx="7633854" cy="2822055"/>
          </a:xfrm>
        </p:spPr>
        <p:txBody>
          <a:bodyPr/>
          <a:lstStyle/>
          <a:p>
            <a:pPr marL="0" indent="0" eaLnBrk="1" hangingPunct="1">
              <a:lnSpc>
                <a:spcPct val="130000"/>
              </a:lnSpc>
              <a:buClr>
                <a:srgbClr val="FF0000"/>
              </a:buClr>
              <a:defRPr/>
            </a:pPr>
            <a:r>
              <a:rPr lang="zh-CN" altLang="en-US" sz="2400"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算法</a:t>
            </a:r>
          </a:p>
          <a:p>
            <a:pPr marL="0" indent="0" eaLnBrk="1" hangingPunct="1">
              <a:lnSpc>
                <a:spcPct val="130000"/>
              </a:lnSpc>
              <a:buFont typeface="Wingdings" panose="05000000000000000000" pitchFamily="2" charset="2"/>
              <a:buNone/>
              <a:defRPr/>
            </a:pPr>
            <a:r>
              <a:rPr lang="zh-CN" altLang="en-US" sz="2400" dirty="0">
                <a:solidFill>
                  <a:srgbClr val="7030A0"/>
                </a:solidFill>
                <a:latin typeface="微软雅黑" panose="020B0503020204020204" pitchFamily="34" charset="-122"/>
                <a:ea typeface="微软雅黑" panose="020B0503020204020204" pitchFamily="34" charset="-122"/>
              </a:rPr>
              <a:t>    选择近期最久没有被访问过的页面作为要被替换的页面。</a:t>
            </a:r>
          </a:p>
          <a:p>
            <a:pPr marL="0" indent="0" eaLnBrk="1" hangingPunct="1">
              <a:lnSpc>
                <a:spcPct val="130000"/>
              </a:lnSpc>
              <a:buClr>
                <a:srgbClr val="FF0000"/>
              </a:buClr>
              <a:defRPr/>
            </a:pPr>
            <a:r>
              <a:rPr lang="zh-CN" altLang="en-US" sz="2400"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特点</a:t>
            </a:r>
          </a:p>
          <a:p>
            <a:pPr marL="0" indent="0" eaLnBrk="1" hangingPunct="1">
              <a:lnSpc>
                <a:spcPct val="130000"/>
              </a:lnSpc>
              <a:buFont typeface="Wingdings" panose="05000000000000000000" pitchFamily="2" charset="2"/>
              <a:buNone/>
              <a:defRPr/>
            </a:pPr>
            <a:r>
              <a:rPr lang="zh-CN" altLang="en-US" sz="2400" dirty="0">
                <a:solidFill>
                  <a:srgbClr val="7030A0"/>
                </a:solidFill>
                <a:latin typeface="微软雅黑" panose="020B0503020204020204" pitchFamily="34" charset="-122"/>
                <a:ea typeface="微软雅黑" panose="020B0503020204020204" pitchFamily="34" charset="-122"/>
              </a:rPr>
              <a:t>    既充分利用了历史信息，又反映了程序的局部性，而且实现起来比较容易。</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a:extLst>
              <a:ext uri="{FF2B5EF4-FFF2-40B4-BE49-F238E27FC236}">
                <a16:creationId xmlns:a16="http://schemas.microsoft.com/office/drawing/2014/main" id="{0611ABDC-929E-4BD6-9B3B-5BF52BFFB570}"/>
              </a:ext>
            </a:extLst>
          </p:cNvPr>
          <p:cNvSpPr>
            <a:spLocks noGrp="1" noChangeArrowheads="1"/>
          </p:cNvSpPr>
          <p:nvPr>
            <p:ph type="title"/>
          </p:nvPr>
        </p:nvSpPr>
        <p:spPr/>
        <p:txBody>
          <a:bodyPr>
            <a:normAutofit/>
          </a:bodyPr>
          <a:lstStyle/>
          <a:p>
            <a:pPr eaLnBrk="1" hangingPunct="1">
              <a:defRPr/>
            </a:pPr>
            <a:r>
              <a:rPr lang="zh-CN" altLang="en-US" b="1" dirty="0">
                <a:solidFill>
                  <a:srgbClr val="C00000"/>
                </a:solidFill>
                <a:latin typeface="微软雅黑" panose="020B0503020204020204" pitchFamily="34" charset="-122"/>
                <a:ea typeface="微软雅黑" panose="020B0503020204020204" pitchFamily="34" charset="-122"/>
              </a:rPr>
              <a:t>最优替换算法</a:t>
            </a:r>
            <a:r>
              <a:rPr lang="zh-CN" altLang="en-US" sz="3200" b="1" dirty="0">
                <a:solidFill>
                  <a:srgbClr val="C00000"/>
                </a:solidFill>
                <a:latin typeface="微软雅黑" panose="020B0503020204020204" pitchFamily="34" charset="-122"/>
                <a:ea typeface="微软雅黑" panose="020B0503020204020204" pitchFamily="34" charset="-122"/>
              </a:rPr>
              <a:t>（</a:t>
            </a:r>
            <a:r>
              <a:rPr lang="en-US" altLang="zh-CN" sz="3200" b="1" dirty="0">
                <a:solidFill>
                  <a:srgbClr val="C00000"/>
                </a:solidFill>
                <a:latin typeface="微软雅黑" panose="020B0503020204020204" pitchFamily="34" charset="-122"/>
                <a:ea typeface="微软雅黑" panose="020B0503020204020204" pitchFamily="34" charset="-122"/>
              </a:rPr>
              <a:t>OPT</a:t>
            </a:r>
            <a:r>
              <a:rPr lang="zh-CN" altLang="en-US" sz="3200" b="1" dirty="0">
                <a:solidFill>
                  <a:srgbClr val="C00000"/>
                </a:solidFill>
                <a:latin typeface="微软雅黑" panose="020B0503020204020204" pitchFamily="34" charset="-122"/>
                <a:ea typeface="微软雅黑" panose="020B0503020204020204" pitchFamily="34" charset="-122"/>
              </a:rPr>
              <a:t>算法）</a:t>
            </a:r>
          </a:p>
        </p:txBody>
      </p:sp>
      <p:sp>
        <p:nvSpPr>
          <p:cNvPr id="479237" name="Rectangle 5">
            <a:extLst>
              <a:ext uri="{FF2B5EF4-FFF2-40B4-BE49-F238E27FC236}">
                <a16:creationId xmlns:a16="http://schemas.microsoft.com/office/drawing/2014/main" id="{B320EC5A-2481-403F-8ED5-2230D5E8347E}"/>
              </a:ext>
            </a:extLst>
          </p:cNvPr>
          <p:cNvSpPr>
            <a:spLocks noGrp="1" noChangeArrowheads="1"/>
          </p:cNvSpPr>
          <p:nvPr>
            <p:ph idx="1"/>
          </p:nvPr>
        </p:nvSpPr>
        <p:spPr>
          <a:xfrm>
            <a:off x="755073" y="2524909"/>
            <a:ext cx="7633854" cy="2066720"/>
          </a:xfrm>
        </p:spPr>
        <p:txBody>
          <a:bodyPr/>
          <a:lstStyle/>
          <a:p>
            <a:pPr marL="0" indent="0" eaLnBrk="1" hangingPunct="1">
              <a:lnSpc>
                <a:spcPct val="130000"/>
              </a:lnSpc>
              <a:buClr>
                <a:srgbClr val="FF0000"/>
              </a:buClr>
              <a:defRPr/>
            </a:pPr>
            <a:r>
              <a:rPr lang="zh-CN" altLang="en-US"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算法</a:t>
            </a:r>
          </a:p>
          <a:p>
            <a:pPr marL="0" indent="0" eaLnBrk="1" hangingPunct="1">
              <a:lnSpc>
                <a:spcPct val="130000"/>
              </a:lnSpc>
              <a:buFont typeface="Wingdings" panose="05000000000000000000" pitchFamily="2" charset="2"/>
              <a:buNone/>
              <a:defRPr/>
            </a:pPr>
            <a:r>
              <a:rPr lang="zh-CN" altLang="en-US" dirty="0">
                <a:solidFill>
                  <a:srgbClr val="7030A0"/>
                </a:solidFill>
                <a:latin typeface="微软雅黑" panose="020B0503020204020204" pitchFamily="34" charset="-122"/>
                <a:ea typeface="微软雅黑" panose="020B0503020204020204" pitchFamily="34" charset="-122"/>
              </a:rPr>
              <a:t>    选择将来最久不被访问的页面作为要被替换的页面。</a:t>
            </a:r>
          </a:p>
          <a:p>
            <a:pPr marL="0" indent="0" eaLnBrk="1" hangingPunct="1">
              <a:lnSpc>
                <a:spcPct val="130000"/>
              </a:lnSpc>
              <a:buClr>
                <a:srgbClr val="FF0000"/>
              </a:buClr>
              <a:defRPr/>
            </a:pPr>
            <a:r>
              <a:rPr lang="zh-CN" altLang="en-US"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特点</a:t>
            </a:r>
          </a:p>
          <a:p>
            <a:pPr marL="0" indent="0" eaLnBrk="1" hangingPunct="1">
              <a:lnSpc>
                <a:spcPct val="130000"/>
              </a:lnSpc>
              <a:buFont typeface="Wingdings" panose="05000000000000000000" pitchFamily="2" charset="2"/>
              <a:buNone/>
              <a:defRPr/>
            </a:pPr>
            <a:r>
              <a:rPr lang="zh-CN" altLang="en-US" dirty="0">
                <a:solidFill>
                  <a:srgbClr val="7030A0"/>
                </a:solidFill>
                <a:latin typeface="微软雅黑" panose="020B0503020204020204" pitchFamily="34" charset="-122"/>
                <a:ea typeface="微软雅黑" panose="020B0503020204020204" pitchFamily="34" charset="-122"/>
              </a:rPr>
              <a:t>    </a:t>
            </a:r>
            <a:r>
              <a:rPr lang="en-US" altLang="zh-CN" dirty="0">
                <a:solidFill>
                  <a:srgbClr val="7030A0"/>
                </a:solidFill>
                <a:latin typeface="微软雅黑" panose="020B0503020204020204" pitchFamily="34" charset="-122"/>
                <a:ea typeface="微软雅黑" panose="020B0503020204020204" pitchFamily="34" charset="-122"/>
              </a:rPr>
              <a:t>OPT</a:t>
            </a:r>
            <a:r>
              <a:rPr lang="zh-CN" altLang="en-US" dirty="0">
                <a:solidFill>
                  <a:srgbClr val="7030A0"/>
                </a:solidFill>
                <a:latin typeface="微软雅黑" panose="020B0503020204020204" pitchFamily="34" charset="-122"/>
                <a:ea typeface="微软雅黑" panose="020B0503020204020204" pitchFamily="34" charset="-122"/>
              </a:rPr>
              <a:t>算法是一种理想化的算法，可用来作为评价其它页面替换算法好坏的标准。</a:t>
            </a:r>
          </a:p>
        </p:txBody>
      </p:sp>
      <p:sp>
        <p:nvSpPr>
          <p:cNvPr id="72709" name="Text Box 6">
            <a:extLst>
              <a:ext uri="{FF2B5EF4-FFF2-40B4-BE49-F238E27FC236}">
                <a16:creationId xmlns:a16="http://schemas.microsoft.com/office/drawing/2014/main" id="{3DB820D5-BF34-4837-A983-46C5EC7F2DA8}"/>
              </a:ext>
            </a:extLst>
          </p:cNvPr>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50000"/>
              </a:spcBef>
              <a:buClr>
                <a:schemeClr val="accent2"/>
              </a:buClr>
              <a:buFont typeface="Wingdings" panose="05000000000000000000" pitchFamily="2" charset="2"/>
              <a:buNone/>
            </a:pPr>
            <a:r>
              <a:rPr lang="zh-CN" altLang="en-US" sz="1200" b="0">
                <a:latin typeface="幼圆" panose="02010509060101010101" pitchFamily="49" charset="-122"/>
                <a:ea typeface="幼圆" panose="02010509060101010101" pitchFamily="49" charset="-122"/>
              </a:rPr>
              <a:t>3 之 1</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395536" y="1196752"/>
            <a:ext cx="8350250" cy="4291368"/>
          </a:xfrm>
          <a:prstGeom prst="rect">
            <a:avLst/>
          </a:prstGeom>
        </p:spPr>
        <p:txBody>
          <a:bodyPr vert="horz" wrap="square" lIns="0" tIns="74295" rIns="0" bIns="0" rtlCol="0">
            <a:spAutoFit/>
          </a:bodyPr>
          <a:lstStyle/>
          <a:p>
            <a:pPr marL="355600" indent="-343535" algn="just">
              <a:lnSpc>
                <a:spcPct val="150000"/>
              </a:lnSpc>
              <a:spcBef>
                <a:spcPts val="585"/>
              </a:spcBef>
              <a:buFont typeface="Arial"/>
              <a:buChar char="•"/>
              <a:tabLst>
                <a:tab pos="356235" algn="l"/>
              </a:tabLst>
            </a:pPr>
            <a:r>
              <a:rPr lang="zh-CN" altLang="en-US" sz="2000" spc="-10" dirty="0">
                <a:latin typeface="微软雅黑" panose="020B0503020204020204" pitchFamily="34" charset="-122"/>
                <a:ea typeface="微软雅黑" panose="020B0503020204020204" pitchFamily="34" charset="-122"/>
                <a:cs typeface="Calibri"/>
              </a:rPr>
              <a:t>可能的算法</a:t>
            </a:r>
            <a:r>
              <a:rPr sz="2000" spc="-5" dirty="0">
                <a:latin typeface="微软雅黑" panose="020B0503020204020204" pitchFamily="34" charset="-122"/>
                <a:ea typeface="微软雅黑" panose="020B0503020204020204" pitchFamily="34" charset="-122"/>
                <a:cs typeface="Calibri"/>
              </a:rPr>
              <a:t>:</a:t>
            </a:r>
            <a:r>
              <a:rPr sz="2000" dirty="0">
                <a:latin typeface="微软雅黑" panose="020B0503020204020204" pitchFamily="34" charset="-122"/>
                <a:ea typeface="微软雅黑" panose="020B0503020204020204" pitchFamily="34" charset="-122"/>
                <a:cs typeface="Calibri"/>
              </a:rPr>
              <a:t> </a:t>
            </a:r>
            <a:r>
              <a:rPr sz="2000" spc="-10" dirty="0">
                <a:latin typeface="微软雅黑" panose="020B0503020204020204" pitchFamily="34" charset="-122"/>
                <a:ea typeface="微软雅黑" panose="020B0503020204020204" pitchFamily="34" charset="-122"/>
                <a:cs typeface="Calibri"/>
              </a:rPr>
              <a:t>LRU,</a:t>
            </a:r>
            <a:r>
              <a:rPr sz="2000" spc="-5" dirty="0">
                <a:latin typeface="微软雅黑" panose="020B0503020204020204" pitchFamily="34" charset="-122"/>
                <a:ea typeface="微软雅黑" panose="020B0503020204020204" pitchFamily="34" charset="-122"/>
                <a:cs typeface="Calibri"/>
              </a:rPr>
              <a:t> </a:t>
            </a:r>
            <a:r>
              <a:rPr sz="2000" spc="-15" dirty="0">
                <a:latin typeface="微软雅黑" panose="020B0503020204020204" pitchFamily="34" charset="-122"/>
                <a:ea typeface="微软雅黑" panose="020B0503020204020204" pitchFamily="34" charset="-122"/>
                <a:cs typeface="Calibri"/>
              </a:rPr>
              <a:t>FIFO, </a:t>
            </a:r>
            <a:r>
              <a:rPr sz="2000" dirty="0">
                <a:latin typeface="微软雅黑" panose="020B0503020204020204" pitchFamily="34" charset="-122"/>
                <a:ea typeface="微软雅黑" panose="020B0503020204020204" pitchFamily="34" charset="-122"/>
                <a:cs typeface="Calibri"/>
              </a:rPr>
              <a:t>Random</a:t>
            </a:r>
          </a:p>
          <a:p>
            <a:pPr marL="355600" marR="613410" indent="-343535" algn="just">
              <a:lnSpc>
                <a:spcPct val="150000"/>
              </a:lnSpc>
              <a:spcBef>
                <a:spcPts val="480"/>
              </a:spcBef>
              <a:buFont typeface="Arial"/>
              <a:buChar char="•"/>
              <a:tabLst>
                <a:tab pos="356235" algn="l"/>
              </a:tabLst>
            </a:pPr>
            <a:r>
              <a:rPr lang="zh-CN" altLang="en-US" sz="2000" spc="-5" dirty="0">
                <a:latin typeface="微软雅黑" panose="020B0503020204020204" pitchFamily="34" charset="-122"/>
                <a:ea typeface="微软雅黑" panose="020B0503020204020204" pitchFamily="34" charset="-122"/>
                <a:cs typeface="Calibri"/>
              </a:rPr>
              <a:t>由于页缺失代价太大 </a:t>
            </a:r>
            <a:r>
              <a:rPr sz="2000" spc="-5" dirty="0">
                <a:latin typeface="微软雅黑" panose="020B0503020204020204" pitchFamily="34" charset="-122"/>
                <a:ea typeface="微软雅黑" panose="020B0503020204020204" pitchFamily="34" charset="-122"/>
                <a:cs typeface="Calibri"/>
              </a:rPr>
              <a:t>(slow)</a:t>
            </a:r>
            <a:r>
              <a:rPr lang="zh-CN" altLang="en-US" sz="2000" spc="-5" dirty="0">
                <a:latin typeface="微软雅黑" panose="020B0503020204020204" pitchFamily="34" charset="-122"/>
                <a:ea typeface="微软雅黑" panose="020B0503020204020204" pitchFamily="34" charset="-122"/>
                <a:cs typeface="Calibri"/>
              </a:rPr>
              <a:t>，需要花一些时间保存统计数据以实现</a:t>
            </a:r>
            <a:r>
              <a:rPr lang="en-US" altLang="zh-CN" sz="2000" spc="-5" dirty="0">
                <a:latin typeface="微软雅黑" panose="020B0503020204020204" pitchFamily="34" charset="-122"/>
                <a:ea typeface="微软雅黑" panose="020B0503020204020204" pitchFamily="34" charset="-122"/>
                <a:cs typeface="Calibri"/>
              </a:rPr>
              <a:t>LRU</a:t>
            </a:r>
            <a:endParaRPr sz="2000" dirty="0">
              <a:latin typeface="微软雅黑" panose="020B0503020204020204" pitchFamily="34" charset="-122"/>
              <a:ea typeface="微软雅黑" panose="020B0503020204020204" pitchFamily="34" charset="-122"/>
              <a:cs typeface="Calibri"/>
            </a:endParaRPr>
          </a:p>
          <a:p>
            <a:pPr marL="355600" marR="5080" indent="-343535" algn="just">
              <a:lnSpc>
                <a:spcPct val="150000"/>
              </a:lnSpc>
              <a:spcBef>
                <a:spcPts val="480"/>
              </a:spcBef>
              <a:buFont typeface="Arial"/>
              <a:buChar char="•"/>
              <a:tabLst>
                <a:tab pos="356235" algn="l"/>
              </a:tabLst>
            </a:pPr>
            <a:r>
              <a:rPr lang="zh-CN" altLang="en-US" sz="2000" spc="-5" dirty="0">
                <a:latin typeface="微软雅黑" panose="020B0503020204020204" pitchFamily="34" charset="-122"/>
                <a:ea typeface="微软雅黑" panose="020B0503020204020204" pitchFamily="34" charset="-122"/>
                <a:cs typeface="Calibri"/>
              </a:rPr>
              <a:t>实现精确的</a:t>
            </a:r>
            <a:r>
              <a:rPr sz="2000" spc="-20" dirty="0">
                <a:latin typeface="微软雅黑" panose="020B0503020204020204" pitchFamily="34" charset="-122"/>
                <a:ea typeface="微软雅黑" panose="020B0503020204020204" pitchFamily="34" charset="-122"/>
                <a:cs typeface="Calibri"/>
              </a:rPr>
              <a:t> </a:t>
            </a:r>
            <a:r>
              <a:rPr sz="2000" spc="-5" dirty="0">
                <a:latin typeface="微软雅黑" panose="020B0503020204020204" pitchFamily="34" charset="-122"/>
                <a:ea typeface="微软雅黑" panose="020B0503020204020204" pitchFamily="34" charset="-122"/>
                <a:cs typeface="Calibri"/>
              </a:rPr>
              <a:t>LRU </a:t>
            </a:r>
            <a:r>
              <a:rPr lang="zh-CN" altLang="en-US" sz="2000" spc="-5" dirty="0">
                <a:latin typeface="微软雅黑" panose="020B0503020204020204" pitchFamily="34" charset="-122"/>
                <a:ea typeface="微软雅黑" panose="020B0503020204020204" pitchFamily="34" charset="-122"/>
                <a:cs typeface="Calibri"/>
              </a:rPr>
              <a:t>算法每次访问都需要更新统计数据</a:t>
            </a:r>
            <a:r>
              <a:rPr sz="2000" spc="-5" dirty="0">
                <a:latin typeface="微软雅黑" panose="020B0503020204020204" pitchFamily="34" charset="-122"/>
                <a:ea typeface="微软雅黑" panose="020B0503020204020204" pitchFamily="34" charset="-122"/>
                <a:cs typeface="Calibri"/>
              </a:rPr>
              <a:t>.</a:t>
            </a:r>
            <a:r>
              <a:rPr sz="2000" dirty="0">
                <a:latin typeface="微软雅黑" panose="020B0503020204020204" pitchFamily="34" charset="-122"/>
                <a:ea typeface="微软雅黑" panose="020B0503020204020204" pitchFamily="34" charset="-122"/>
                <a:cs typeface="Calibri"/>
              </a:rPr>
              <a:t> </a:t>
            </a:r>
            <a:r>
              <a:rPr lang="zh-CN" altLang="en-US" sz="2000" dirty="0">
                <a:latin typeface="微软雅黑" panose="020B0503020204020204" pitchFamily="34" charset="-122"/>
                <a:ea typeface="微软雅黑" panose="020B0503020204020204" pitchFamily="34" charset="-122"/>
                <a:cs typeface="Calibri"/>
              </a:rPr>
              <a:t>硬件太复杂</a:t>
            </a:r>
            <a:endParaRPr lang="en-US" altLang="zh-CN" sz="2000" dirty="0">
              <a:latin typeface="微软雅黑" panose="020B0503020204020204" pitchFamily="34" charset="-122"/>
              <a:ea typeface="微软雅黑" panose="020B0503020204020204" pitchFamily="34" charset="-122"/>
              <a:cs typeface="Calibri"/>
            </a:endParaRPr>
          </a:p>
          <a:p>
            <a:pPr marL="355600" marR="5080" indent="-343535" algn="just">
              <a:lnSpc>
                <a:spcPct val="150000"/>
              </a:lnSpc>
              <a:spcBef>
                <a:spcPts val="480"/>
              </a:spcBef>
              <a:buFont typeface="Arial"/>
              <a:buChar char="•"/>
              <a:tabLst>
                <a:tab pos="356235" algn="l"/>
              </a:tabLst>
            </a:pPr>
            <a:r>
              <a:rPr lang="zh-CN" altLang="en-US" sz="2000" spc="-5" dirty="0">
                <a:latin typeface="微软雅黑" panose="020B0503020204020204" pitchFamily="34" charset="-122"/>
                <a:ea typeface="微软雅黑" panose="020B0503020204020204" pitchFamily="34" charset="-122"/>
                <a:cs typeface="Calibri"/>
              </a:rPr>
              <a:t>用软件实现简单的伪</a:t>
            </a:r>
            <a:r>
              <a:rPr lang="en-US" altLang="zh-CN" sz="2000" spc="-5" dirty="0">
                <a:latin typeface="微软雅黑" panose="020B0503020204020204" pitchFamily="34" charset="-122"/>
                <a:ea typeface="微软雅黑" panose="020B0503020204020204" pitchFamily="34" charset="-122"/>
                <a:cs typeface="Calibri"/>
              </a:rPr>
              <a:t>LRU</a:t>
            </a:r>
            <a:r>
              <a:rPr lang="zh-CN" altLang="en-US" sz="2000" spc="-5" dirty="0">
                <a:latin typeface="微软雅黑" panose="020B0503020204020204" pitchFamily="34" charset="-122"/>
                <a:ea typeface="微软雅黑" panose="020B0503020204020204" pitchFamily="34" charset="-122"/>
                <a:cs typeface="Calibri"/>
              </a:rPr>
              <a:t>算法，环形替换算法</a:t>
            </a:r>
            <a:endParaRPr sz="2000" dirty="0">
              <a:latin typeface="微软雅黑" panose="020B0503020204020204" pitchFamily="34" charset="-122"/>
              <a:ea typeface="微软雅黑" panose="020B0503020204020204" pitchFamily="34" charset="-122"/>
              <a:cs typeface="Calibri"/>
            </a:endParaRPr>
          </a:p>
          <a:p>
            <a:pPr marL="756285" lvl="1" indent="-287020">
              <a:lnSpc>
                <a:spcPct val="150000"/>
              </a:lnSpc>
              <a:spcBef>
                <a:spcPts val="439"/>
              </a:spcBef>
              <a:buFont typeface="Arial"/>
              <a:buChar char="–"/>
              <a:tabLst>
                <a:tab pos="756285" algn="l"/>
                <a:tab pos="756920" algn="l"/>
              </a:tabLst>
            </a:pPr>
            <a:r>
              <a:rPr lang="zh-CN" altLang="en-US" sz="1800" spc="-5" dirty="0">
                <a:latin typeface="微软雅黑" panose="020B0503020204020204" pitchFamily="34" charset="-122"/>
                <a:ea typeface="微软雅黑" panose="020B0503020204020204" pitchFamily="34" charset="-122"/>
                <a:cs typeface="Calibri"/>
              </a:rPr>
              <a:t>当页被访问时，硬件设置</a:t>
            </a:r>
            <a:r>
              <a:rPr sz="1800" spc="15" dirty="0">
                <a:latin typeface="微软雅黑" panose="020B0503020204020204" pitchFamily="34" charset="-122"/>
                <a:ea typeface="微软雅黑" panose="020B0503020204020204" pitchFamily="34" charset="-122"/>
                <a:cs typeface="Calibri"/>
              </a:rPr>
              <a:t> </a:t>
            </a:r>
            <a:r>
              <a:rPr sz="1800" spc="-15" dirty="0">
                <a:latin typeface="微软雅黑" panose="020B0503020204020204" pitchFamily="34" charset="-122"/>
                <a:ea typeface="微软雅黑" panose="020B0503020204020204" pitchFamily="34" charset="-122"/>
                <a:cs typeface="Calibri"/>
              </a:rPr>
              <a:t>“Referenced</a:t>
            </a:r>
            <a:r>
              <a:rPr lang="en-US" altLang="zh-CN" sz="1800" spc="-15" dirty="0">
                <a:latin typeface="微软雅黑" panose="020B0503020204020204" pitchFamily="34" charset="-122"/>
                <a:ea typeface="微软雅黑" panose="020B0503020204020204" pitchFamily="34" charset="-122"/>
                <a:cs typeface="Calibri"/>
              </a:rPr>
              <a:t> </a:t>
            </a:r>
            <a:r>
              <a:rPr lang="zh-CN" altLang="en-US" sz="1800" spc="-15" dirty="0">
                <a:latin typeface="微软雅黑" panose="020B0503020204020204" pitchFamily="34" charset="-122"/>
                <a:ea typeface="微软雅黑" panose="020B0503020204020204" pitchFamily="34" charset="-122"/>
                <a:cs typeface="Calibri"/>
              </a:rPr>
              <a:t>引用</a:t>
            </a:r>
            <a:r>
              <a:rPr sz="1800" spc="-15" dirty="0">
                <a:latin typeface="微软雅黑" panose="020B0503020204020204" pitchFamily="34" charset="-122"/>
                <a:ea typeface="微软雅黑" panose="020B0503020204020204" pitchFamily="34" charset="-122"/>
                <a:cs typeface="Calibri"/>
              </a:rPr>
              <a:t>”</a:t>
            </a:r>
            <a:r>
              <a:rPr sz="1800" spc="-10" dirty="0">
                <a:latin typeface="微软雅黑" panose="020B0503020204020204" pitchFamily="34" charset="-122"/>
                <a:ea typeface="微软雅黑" panose="020B0503020204020204" pitchFamily="34" charset="-122"/>
                <a:cs typeface="Calibri"/>
              </a:rPr>
              <a:t> </a:t>
            </a:r>
            <a:r>
              <a:rPr lang="zh-CN" altLang="en-US" sz="1800" spc="-10" dirty="0">
                <a:latin typeface="微软雅黑" panose="020B0503020204020204" pitchFamily="34" charset="-122"/>
                <a:ea typeface="微软雅黑" panose="020B0503020204020204" pitchFamily="34" charset="-122"/>
                <a:cs typeface="Calibri"/>
              </a:rPr>
              <a:t>位 为</a:t>
            </a:r>
            <a:r>
              <a:rPr lang="en-US" altLang="zh-CN" sz="1800" spc="-10" dirty="0">
                <a:latin typeface="微软雅黑" panose="020B0503020204020204" pitchFamily="34" charset="-122"/>
                <a:ea typeface="微软雅黑" panose="020B0503020204020204" pitchFamily="34" charset="-122"/>
                <a:cs typeface="Calibri"/>
              </a:rPr>
              <a:t>1</a:t>
            </a:r>
            <a:r>
              <a:rPr lang="zh-CN" altLang="en-US" sz="1800" spc="-10" dirty="0">
                <a:latin typeface="微软雅黑" panose="020B0503020204020204" pitchFamily="34" charset="-122"/>
                <a:ea typeface="微软雅黑" panose="020B0503020204020204" pitchFamily="34" charset="-122"/>
                <a:cs typeface="Calibri"/>
              </a:rPr>
              <a:t>（</a:t>
            </a:r>
            <a:r>
              <a:rPr lang="en-US" altLang="zh-CN" sz="1800" spc="-10" dirty="0">
                <a:latin typeface="微软雅黑" panose="020B0503020204020204" pitchFamily="34" charset="-122"/>
                <a:ea typeface="微软雅黑" panose="020B0503020204020204" pitchFamily="34" charset="-122"/>
                <a:cs typeface="Calibri"/>
              </a:rPr>
              <a:t>PTE</a:t>
            </a:r>
            <a:r>
              <a:rPr lang="zh-CN" altLang="en-US" sz="1800" spc="-10" dirty="0">
                <a:latin typeface="微软雅黑" panose="020B0503020204020204" pitchFamily="34" charset="-122"/>
                <a:ea typeface="微软雅黑" panose="020B0503020204020204" pitchFamily="34" charset="-122"/>
                <a:cs typeface="Calibri"/>
              </a:rPr>
              <a:t>中的</a:t>
            </a:r>
            <a:r>
              <a:rPr lang="en-US" altLang="zh-CN" sz="1800" spc="-10" dirty="0">
                <a:latin typeface="微软雅黑" panose="020B0503020204020204" pitchFamily="34" charset="-122"/>
                <a:ea typeface="微软雅黑" panose="020B0503020204020204" pitchFamily="34" charset="-122"/>
                <a:cs typeface="Calibri"/>
              </a:rPr>
              <a:t>R</a:t>
            </a:r>
            <a:r>
              <a:rPr lang="zh-CN" altLang="en-US" sz="1800" spc="-10" dirty="0">
                <a:latin typeface="微软雅黑" panose="020B0503020204020204" pitchFamily="34" charset="-122"/>
                <a:ea typeface="微软雅黑" panose="020B0503020204020204" pitchFamily="34" charset="-122"/>
                <a:cs typeface="Calibri"/>
              </a:rPr>
              <a:t>位）</a:t>
            </a:r>
            <a:endParaRPr sz="1800" dirty="0">
              <a:latin typeface="微软雅黑" panose="020B0503020204020204" pitchFamily="34" charset="-122"/>
              <a:ea typeface="微软雅黑" panose="020B0503020204020204" pitchFamily="34" charset="-122"/>
              <a:cs typeface="Calibri"/>
            </a:endParaRPr>
          </a:p>
          <a:p>
            <a:pPr marL="756285" marR="288925" lvl="1" indent="-287020">
              <a:lnSpc>
                <a:spcPct val="150000"/>
              </a:lnSpc>
              <a:spcBef>
                <a:spcPts val="434"/>
              </a:spcBef>
              <a:buFont typeface="Arial"/>
              <a:buChar char="–"/>
              <a:tabLst>
                <a:tab pos="756285" algn="l"/>
                <a:tab pos="756920" algn="l"/>
              </a:tabLst>
            </a:pPr>
            <a:r>
              <a:rPr lang="zh-CN" altLang="en-US" spc="-5" dirty="0">
                <a:latin typeface="微软雅黑" panose="020B0503020204020204" pitchFamily="34" charset="-122"/>
                <a:ea typeface="微软雅黑" panose="020B0503020204020204" pitchFamily="34" charset="-122"/>
                <a:cs typeface="Calibri"/>
              </a:rPr>
              <a:t>在内存中保留物理帧的循环列表（操作系统做），指针指向列表中最后检查的帧，从指针开始顺时针遍历循环列表，替换掉未设置“</a:t>
            </a:r>
            <a:r>
              <a:rPr lang="en-US" altLang="zh-CN" spc="-5" dirty="0">
                <a:latin typeface="微软雅黑" panose="020B0503020204020204" pitchFamily="34" charset="-122"/>
                <a:ea typeface="微软雅黑" panose="020B0503020204020204" pitchFamily="34" charset="-122"/>
                <a:cs typeface="Calibri"/>
              </a:rPr>
              <a:t>R</a:t>
            </a:r>
            <a:r>
              <a:rPr lang="zh-CN" altLang="en-US" spc="-5" dirty="0">
                <a:latin typeface="微软雅黑" panose="020B0503020204020204" pitchFamily="34" charset="-122"/>
                <a:ea typeface="微软雅黑" panose="020B0503020204020204" pitchFamily="34" charset="-122"/>
                <a:cs typeface="Calibri"/>
              </a:rPr>
              <a:t>”位的帧</a:t>
            </a:r>
            <a:r>
              <a:rPr lang="zh-CN" altLang="en-US" dirty="0">
                <a:latin typeface="微软雅黑" panose="020B0503020204020204" pitchFamily="34" charset="-122"/>
                <a:ea typeface="微软雅黑" panose="020B0503020204020204" pitchFamily="34" charset="-122"/>
                <a:cs typeface="Calibri"/>
              </a:rPr>
              <a:t>，在遍历期间清除检查帧的“</a:t>
            </a:r>
            <a:r>
              <a:rPr lang="en-US" altLang="zh-CN" dirty="0">
                <a:latin typeface="微软雅黑" panose="020B0503020204020204" pitchFamily="34" charset="-122"/>
                <a:ea typeface="微软雅黑" panose="020B0503020204020204" pitchFamily="34" charset="-122"/>
                <a:cs typeface="Calibri"/>
              </a:rPr>
              <a:t>R</a:t>
            </a:r>
            <a:r>
              <a:rPr lang="zh-CN" altLang="en-US" dirty="0">
                <a:latin typeface="微软雅黑" panose="020B0503020204020204" pitchFamily="34" charset="-122"/>
                <a:ea typeface="微软雅黑" panose="020B0503020204020204" pitchFamily="34" charset="-122"/>
                <a:cs typeface="Calibri"/>
              </a:rPr>
              <a:t>”位。</a:t>
            </a:r>
            <a:endParaRPr sz="1800" dirty="0">
              <a:latin typeface="微软雅黑" panose="020B0503020204020204" pitchFamily="34" charset="-122"/>
              <a:ea typeface="微软雅黑" panose="020B0503020204020204" pitchFamily="34" charset="-122"/>
              <a:cs typeface="Calibri"/>
            </a:endParaRPr>
          </a:p>
        </p:txBody>
      </p:sp>
      <p:sp>
        <p:nvSpPr>
          <p:cNvPr id="7" name="Title 1">
            <a:extLst>
              <a:ext uri="{FF2B5EF4-FFF2-40B4-BE49-F238E27FC236}">
                <a16:creationId xmlns:a16="http://schemas.microsoft.com/office/drawing/2014/main" id="{F1594212-25DF-4675-A20A-514FA4D2BD39}"/>
              </a:ext>
            </a:extLst>
          </p:cNvPr>
          <p:cNvSpPr>
            <a:spLocks noGrp="1"/>
          </p:cNvSpPr>
          <p:nvPr>
            <p:ph type="title"/>
          </p:nvPr>
        </p:nvSpPr>
        <p:spPr>
          <a:xfrm>
            <a:off x="539552" y="260648"/>
            <a:ext cx="7781636" cy="488916"/>
          </a:xfrm>
        </p:spPr>
        <p:txBody>
          <a:bodyPr wrap="square" lIns="0" tIns="0" rIns="0" bIns="0">
            <a:spAutoFit/>
          </a:bodyPr>
          <a:lstStyle/>
          <a:p>
            <a:r>
              <a:rPr lang="zh-CN" altLang="en-US" b="1" u="none" dirty="0">
                <a:solidFill>
                  <a:srgbClr val="C00000"/>
                </a:solidFill>
                <a:latin typeface="微软雅黑" panose="020B0503020204020204" pitchFamily="34" charset="-122"/>
                <a:ea typeface="微软雅黑" panose="020B0503020204020204" pitchFamily="34" charset="-122"/>
              </a:rPr>
              <a:t>页替换策略</a:t>
            </a:r>
            <a:endParaRPr lang="en-US" altLang="en-US" b="1" u="none" dirty="0">
              <a:solidFill>
                <a:srgbClr val="C00000"/>
              </a:solidFill>
              <a:latin typeface="微软雅黑" panose="020B0503020204020204" pitchFamily="34" charset="-122"/>
              <a:ea typeface="微软雅黑" panose="020B0503020204020204" pitchFamily="34" charset="-122"/>
            </a:endParaRPr>
          </a:p>
        </p:txBody>
      </p:sp>
      <p:pic>
        <p:nvPicPr>
          <p:cNvPr id="5" name="Picture 4">
            <a:extLst>
              <a:ext uri="{FF2B5EF4-FFF2-40B4-BE49-F238E27FC236}">
                <a16:creationId xmlns:a16="http://schemas.microsoft.com/office/drawing/2014/main" id="{16899183-1E9E-4D07-BF7C-211CAD6D69A2}"/>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292080" y="5246057"/>
            <a:ext cx="2568145" cy="1322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1604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45184-D77C-4482-B40B-9679F64C2ABA}"/>
              </a:ext>
            </a:extLst>
          </p:cNvPr>
          <p:cNvSpPr>
            <a:spLocks noGrp="1"/>
          </p:cNvSpPr>
          <p:nvPr>
            <p:ph type="title"/>
          </p:nvPr>
        </p:nvSpPr>
        <p:spPr>
          <a:xfrm>
            <a:off x="395536" y="150426"/>
            <a:ext cx="7886700" cy="615602"/>
          </a:xfrm>
        </p:spPr>
        <p:txBody>
          <a:bodyPr/>
          <a:lstStyle/>
          <a:p>
            <a:r>
              <a:rPr lang="zh-CN" altLang="en-US" dirty="0"/>
              <a:t>举例：</a:t>
            </a:r>
          </a:p>
        </p:txBody>
      </p:sp>
      <p:sp>
        <p:nvSpPr>
          <p:cNvPr id="3" name="内容占位符 2">
            <a:extLst>
              <a:ext uri="{FF2B5EF4-FFF2-40B4-BE49-F238E27FC236}">
                <a16:creationId xmlns:a16="http://schemas.microsoft.com/office/drawing/2014/main" id="{E15A2A65-CCF6-4B89-9AD5-6BC03E00C54D}"/>
              </a:ext>
            </a:extLst>
          </p:cNvPr>
          <p:cNvSpPr>
            <a:spLocks noGrp="1"/>
          </p:cNvSpPr>
          <p:nvPr>
            <p:ph idx="1"/>
          </p:nvPr>
        </p:nvSpPr>
        <p:spPr>
          <a:xfrm>
            <a:off x="323528" y="731772"/>
            <a:ext cx="7886700" cy="2534148"/>
          </a:xfrm>
        </p:spPr>
        <p:txBody>
          <a:bodyPr>
            <a:normAutofit/>
          </a:bodyPr>
          <a:lstStyle/>
          <a:p>
            <a:pPr>
              <a:lnSpc>
                <a:spcPct val="125000"/>
              </a:lnSpc>
            </a:pPr>
            <a:r>
              <a:rPr lang="zh-CN" altLang="en-US" sz="2000" dirty="0">
                <a:solidFill>
                  <a:srgbClr val="7030A0"/>
                </a:solidFill>
                <a:latin typeface="微软雅黑" panose="020B0503020204020204" pitchFamily="34" charset="-122"/>
                <a:ea typeface="微软雅黑" panose="020B0503020204020204" pitchFamily="34" charset="-122"/>
              </a:rPr>
              <a:t>处理器具有</a:t>
            </a:r>
            <a:r>
              <a:rPr lang="en-US" altLang="zh-CN" sz="2000" dirty="0">
                <a:solidFill>
                  <a:srgbClr val="7030A0"/>
                </a:solidFill>
                <a:latin typeface="微软雅黑" panose="020B0503020204020204" pitchFamily="34" charset="-122"/>
                <a:ea typeface="微软雅黑" panose="020B0503020204020204" pitchFamily="34" charset="-122"/>
              </a:rPr>
              <a:t>16</a:t>
            </a:r>
            <a:r>
              <a:rPr lang="zh-CN" altLang="en-US" sz="2000" dirty="0">
                <a:solidFill>
                  <a:srgbClr val="7030A0"/>
                </a:solidFill>
                <a:latin typeface="微软雅黑" panose="020B0503020204020204" pitchFamily="34" charset="-122"/>
                <a:ea typeface="微软雅黑" panose="020B0503020204020204" pitchFamily="34" charset="-122"/>
              </a:rPr>
              <a:t>位地址，页大小</a:t>
            </a:r>
            <a:r>
              <a:rPr lang="en-US" altLang="zh-CN" sz="2000" dirty="0">
                <a:solidFill>
                  <a:srgbClr val="7030A0"/>
                </a:solidFill>
                <a:latin typeface="微软雅黑" panose="020B0503020204020204" pitchFamily="34" charset="-122"/>
                <a:ea typeface="微软雅黑" panose="020B0503020204020204" pitchFamily="34" charset="-122"/>
              </a:rPr>
              <a:t>256</a:t>
            </a:r>
            <a:r>
              <a:rPr lang="zh-CN" altLang="en-US" sz="2000" dirty="0">
                <a:solidFill>
                  <a:srgbClr val="7030A0"/>
                </a:solidFill>
                <a:latin typeface="微软雅黑" panose="020B0503020204020204" pitchFamily="34" charset="-122"/>
                <a:ea typeface="微软雅黑" panose="020B0503020204020204" pitchFamily="34" charset="-122"/>
              </a:rPr>
              <a:t>字节，快表</a:t>
            </a:r>
            <a:r>
              <a:rPr lang="en-US" altLang="zh-CN" sz="2000" dirty="0">
                <a:solidFill>
                  <a:srgbClr val="7030A0"/>
                </a:solidFill>
                <a:latin typeface="微软雅黑" panose="020B0503020204020204" pitchFamily="34" charset="-122"/>
                <a:ea typeface="微软雅黑" panose="020B0503020204020204" pitchFamily="34" charset="-122"/>
              </a:rPr>
              <a:t>TLB</a:t>
            </a:r>
            <a:r>
              <a:rPr lang="zh-CN" altLang="en-US" sz="2000" dirty="0">
                <a:solidFill>
                  <a:srgbClr val="7030A0"/>
                </a:solidFill>
                <a:latin typeface="微软雅黑" panose="020B0503020204020204" pitchFamily="34" charset="-122"/>
                <a:ea typeface="微软雅黑" panose="020B0503020204020204" pitchFamily="34" charset="-122"/>
              </a:rPr>
              <a:t>全相联，一共有</a:t>
            </a:r>
            <a:r>
              <a:rPr lang="en-US" altLang="zh-CN" sz="2000" dirty="0">
                <a:solidFill>
                  <a:srgbClr val="7030A0"/>
                </a:solidFill>
                <a:latin typeface="微软雅黑" panose="020B0503020204020204" pitchFamily="34" charset="-122"/>
                <a:ea typeface="微软雅黑" panose="020B0503020204020204" pitchFamily="34" charset="-122"/>
              </a:rPr>
              <a:t>8</a:t>
            </a:r>
            <a:r>
              <a:rPr lang="zh-CN" altLang="en-US" sz="2000" dirty="0">
                <a:solidFill>
                  <a:srgbClr val="7030A0"/>
                </a:solidFill>
                <a:latin typeface="微软雅黑" panose="020B0503020204020204" pitchFamily="34" charset="-122"/>
                <a:ea typeface="微软雅黑" panose="020B0503020204020204" pitchFamily="34" charset="-122"/>
              </a:rPr>
              <a:t>项，采用</a:t>
            </a:r>
            <a:r>
              <a:rPr lang="en-US" altLang="zh-CN" sz="2000" dirty="0">
                <a:solidFill>
                  <a:srgbClr val="7030A0"/>
                </a:solidFill>
                <a:latin typeface="微软雅黑" panose="020B0503020204020204" pitchFamily="34" charset="-122"/>
                <a:ea typeface="微软雅黑" panose="020B0503020204020204" pitchFamily="34" charset="-122"/>
              </a:rPr>
              <a:t>LRU</a:t>
            </a:r>
            <a:r>
              <a:rPr lang="zh-CN" altLang="en-US" sz="2000" dirty="0">
                <a:solidFill>
                  <a:srgbClr val="7030A0"/>
                </a:solidFill>
                <a:latin typeface="微软雅黑" panose="020B0503020204020204" pitchFamily="34" charset="-122"/>
                <a:ea typeface="微软雅黑" panose="020B0503020204020204" pitchFamily="34" charset="-122"/>
              </a:rPr>
              <a:t>替换算法（</a:t>
            </a:r>
            <a:r>
              <a:rPr lang="en-US" altLang="zh-CN" sz="2000" dirty="0">
                <a:solidFill>
                  <a:srgbClr val="7030A0"/>
                </a:solidFill>
                <a:latin typeface="微软雅黑" panose="020B0503020204020204" pitchFamily="34" charset="-122"/>
                <a:ea typeface="微软雅黑" panose="020B0503020204020204" pitchFamily="34" charset="-122"/>
              </a:rPr>
              <a:t>LRU</a:t>
            </a:r>
            <a:r>
              <a:rPr lang="zh-CN" altLang="en-US" sz="2000" dirty="0">
                <a:solidFill>
                  <a:srgbClr val="7030A0"/>
                </a:solidFill>
                <a:latin typeface="微软雅黑" panose="020B0503020204020204" pitchFamily="34" charset="-122"/>
                <a:ea typeface="微软雅黑" panose="020B0503020204020204" pitchFamily="34" charset="-122"/>
              </a:rPr>
              <a:t>字段为</a:t>
            </a:r>
            <a:r>
              <a:rPr lang="en-US" altLang="zh-CN" sz="2000" dirty="0">
                <a:solidFill>
                  <a:srgbClr val="7030A0"/>
                </a:solidFill>
                <a:latin typeface="微软雅黑" panose="020B0503020204020204" pitchFamily="34" charset="-122"/>
                <a:ea typeface="微软雅黑" panose="020B0503020204020204" pitchFamily="34" charset="-122"/>
              </a:rPr>
              <a:t>3</a:t>
            </a:r>
            <a:r>
              <a:rPr lang="zh-CN" altLang="en-US" sz="2000" dirty="0">
                <a:solidFill>
                  <a:srgbClr val="7030A0"/>
                </a:solidFill>
                <a:latin typeface="微软雅黑" panose="020B0503020204020204" pitchFamily="34" charset="-122"/>
                <a:ea typeface="微软雅黑" panose="020B0503020204020204" pitchFamily="34" charset="-122"/>
              </a:rPr>
              <a:t>位，对访问页编码面的顺序，</a:t>
            </a:r>
            <a:r>
              <a:rPr lang="en-US" altLang="zh-CN" sz="2000" dirty="0">
                <a:solidFill>
                  <a:srgbClr val="7030A0"/>
                </a:solidFill>
                <a:latin typeface="微软雅黑" panose="020B0503020204020204" pitchFamily="34" charset="-122"/>
                <a:ea typeface="微软雅黑" panose="020B0503020204020204" pitchFamily="34" charset="-122"/>
              </a:rPr>
              <a:t>0</a:t>
            </a:r>
            <a:r>
              <a:rPr lang="zh-CN" altLang="en-US" sz="2000" dirty="0">
                <a:solidFill>
                  <a:srgbClr val="7030A0"/>
                </a:solidFill>
                <a:latin typeface="微软雅黑" panose="020B0503020204020204" pitchFamily="34" charset="-122"/>
                <a:ea typeface="微软雅黑" panose="020B0503020204020204" pitchFamily="34" charset="-122"/>
              </a:rPr>
              <a:t>为最新项）。 在某个时刻，当前进程的</a:t>
            </a:r>
            <a:r>
              <a:rPr lang="en-US" altLang="zh-CN" sz="2000" dirty="0">
                <a:solidFill>
                  <a:srgbClr val="7030A0"/>
                </a:solidFill>
                <a:latin typeface="微软雅黑" panose="020B0503020204020204" pitchFamily="34" charset="-122"/>
                <a:ea typeface="微软雅黑" panose="020B0503020204020204" pitchFamily="34" charset="-122"/>
              </a:rPr>
              <a:t>TLB</a:t>
            </a:r>
            <a:r>
              <a:rPr lang="zh-CN" altLang="en-US" sz="2000" dirty="0">
                <a:solidFill>
                  <a:srgbClr val="7030A0"/>
                </a:solidFill>
                <a:latin typeface="微软雅黑" panose="020B0503020204020204" pitchFamily="34" charset="-122"/>
                <a:ea typeface="微软雅黑" panose="020B0503020204020204" pitchFamily="34" charset="-122"/>
              </a:rPr>
              <a:t>给出的初始状态，如下表。 假定所有当前页表项都在初始</a:t>
            </a:r>
            <a:r>
              <a:rPr lang="en-US" altLang="zh-CN" sz="2000" dirty="0">
                <a:solidFill>
                  <a:srgbClr val="7030A0"/>
                </a:solidFill>
                <a:latin typeface="微软雅黑" panose="020B0503020204020204" pitchFamily="34" charset="-122"/>
                <a:ea typeface="微软雅黑" panose="020B0503020204020204" pitchFamily="34" charset="-122"/>
              </a:rPr>
              <a:t>TLB</a:t>
            </a:r>
            <a:r>
              <a:rPr lang="zh-CN" altLang="en-US" sz="2000" dirty="0">
                <a:solidFill>
                  <a:srgbClr val="7030A0"/>
                </a:solidFill>
                <a:latin typeface="微软雅黑" panose="020B0503020204020204" pitchFamily="34" charset="-122"/>
                <a:ea typeface="微软雅黑" panose="020B0503020204020204" pitchFamily="34" charset="-122"/>
              </a:rPr>
              <a:t>中。 还假设所有页面都可以读取和写入。 根据以下访问方式填写</a:t>
            </a:r>
            <a:r>
              <a:rPr lang="en-US" altLang="zh-CN" sz="2000" dirty="0">
                <a:solidFill>
                  <a:srgbClr val="7030A0"/>
                </a:solidFill>
                <a:latin typeface="微软雅黑" panose="020B0503020204020204" pitchFamily="34" charset="-122"/>
                <a:ea typeface="微软雅黑" panose="020B0503020204020204" pitchFamily="34" charset="-122"/>
              </a:rPr>
              <a:t>TLB</a:t>
            </a:r>
            <a:r>
              <a:rPr lang="zh-CN" altLang="en-US" sz="2000" dirty="0">
                <a:solidFill>
                  <a:srgbClr val="7030A0"/>
                </a:solidFill>
                <a:latin typeface="微软雅黑" panose="020B0503020204020204" pitchFamily="34" charset="-122"/>
                <a:ea typeface="微软雅黑" panose="020B0503020204020204" pitchFamily="34" charset="-122"/>
              </a:rPr>
              <a:t>的最终状态。</a:t>
            </a:r>
            <a:r>
              <a:rPr lang="en-US" altLang="zh-CN" sz="2000" dirty="0">
                <a:solidFill>
                  <a:srgbClr val="7030A0"/>
                </a:solidFill>
                <a:latin typeface="微软雅黑" panose="020B0503020204020204" pitchFamily="34" charset="-122"/>
                <a:ea typeface="微软雅黑" panose="020B0503020204020204" pitchFamily="34" charset="-122"/>
              </a:rPr>
              <a:t> </a:t>
            </a:r>
            <a:r>
              <a:rPr lang="zh-CN" altLang="en-US" sz="2000" dirty="0">
                <a:solidFill>
                  <a:srgbClr val="7030A0"/>
                </a:solidFill>
                <a:latin typeface="微软雅黑" panose="020B0503020204020204" pitchFamily="34" charset="-122"/>
                <a:ea typeface="微软雅黑" panose="020B0503020204020204" pitchFamily="34" charset="-122"/>
              </a:rPr>
              <a:t>物理空间当前空闲页</a:t>
            </a:r>
            <a:r>
              <a:rPr lang="en-US" altLang="zh-CN" sz="2000" dirty="0">
                <a:solidFill>
                  <a:srgbClr val="7030A0"/>
                </a:solidFill>
                <a:latin typeface="微软雅黑" panose="020B0503020204020204" pitchFamily="34" charset="-122"/>
                <a:ea typeface="微软雅黑" panose="020B0503020204020204" pitchFamily="34" charset="-122"/>
              </a:rPr>
              <a:t> physical pages: 0x17, 0x18, 0x19</a:t>
            </a:r>
            <a:endParaRPr lang="zh-CN" altLang="zh-CN" sz="2000" dirty="0">
              <a:solidFill>
                <a:srgbClr val="7030A0"/>
              </a:solidFill>
              <a:latin typeface="微软雅黑" panose="020B0503020204020204" pitchFamily="34" charset="-122"/>
              <a:ea typeface="微软雅黑" panose="020B0503020204020204" pitchFamily="34" charset="-122"/>
            </a:endParaRPr>
          </a:p>
          <a:p>
            <a:pPr>
              <a:lnSpc>
                <a:spcPct val="125000"/>
              </a:lnSpc>
            </a:pPr>
            <a:endParaRPr lang="zh-CN" altLang="en-US" sz="2000" dirty="0">
              <a:solidFill>
                <a:srgbClr val="7030A0"/>
              </a:solidFill>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419BD792-C224-4EB9-8C02-E60A1C4F09FD}"/>
              </a:ext>
            </a:extLst>
          </p:cNvPr>
          <p:cNvGraphicFramePr>
            <a:graphicFrameLocks noGrp="1"/>
          </p:cNvGraphicFramePr>
          <p:nvPr>
            <p:extLst>
              <p:ext uri="{D42A27DB-BD31-4B8C-83A1-F6EECF244321}">
                <p14:modId xmlns:p14="http://schemas.microsoft.com/office/powerpoint/2010/main" val="2233208710"/>
              </p:ext>
            </p:extLst>
          </p:nvPr>
        </p:nvGraphicFramePr>
        <p:xfrm>
          <a:off x="539552" y="3702223"/>
          <a:ext cx="4540894" cy="2194560"/>
        </p:xfrm>
        <a:graphic>
          <a:graphicData uri="http://schemas.openxmlformats.org/drawingml/2006/table">
            <a:tbl>
              <a:tblPr firstRow="1" firstCol="1" lastRow="1" lastCol="1" bandRow="1" bandCol="1">
                <a:tableStyleId>{5940675A-B579-460E-94D1-54222C63F5DA}</a:tableStyleId>
              </a:tblPr>
              <a:tblGrid>
                <a:gridCol w="908021">
                  <a:extLst>
                    <a:ext uri="{9D8B030D-6E8A-4147-A177-3AD203B41FA5}">
                      <a16:colId xmlns:a16="http://schemas.microsoft.com/office/drawing/2014/main" val="595067505"/>
                    </a:ext>
                  </a:extLst>
                </a:gridCol>
                <a:gridCol w="908021">
                  <a:extLst>
                    <a:ext uri="{9D8B030D-6E8A-4147-A177-3AD203B41FA5}">
                      <a16:colId xmlns:a16="http://schemas.microsoft.com/office/drawing/2014/main" val="3300817212"/>
                    </a:ext>
                  </a:extLst>
                </a:gridCol>
                <a:gridCol w="908810">
                  <a:extLst>
                    <a:ext uri="{9D8B030D-6E8A-4147-A177-3AD203B41FA5}">
                      <a16:colId xmlns:a16="http://schemas.microsoft.com/office/drawing/2014/main" val="2708236627"/>
                    </a:ext>
                  </a:extLst>
                </a:gridCol>
                <a:gridCol w="908021">
                  <a:extLst>
                    <a:ext uri="{9D8B030D-6E8A-4147-A177-3AD203B41FA5}">
                      <a16:colId xmlns:a16="http://schemas.microsoft.com/office/drawing/2014/main" val="625971076"/>
                    </a:ext>
                  </a:extLst>
                </a:gridCol>
                <a:gridCol w="908021">
                  <a:extLst>
                    <a:ext uri="{9D8B030D-6E8A-4147-A177-3AD203B41FA5}">
                      <a16:colId xmlns:a16="http://schemas.microsoft.com/office/drawing/2014/main" val="1654905987"/>
                    </a:ext>
                  </a:extLst>
                </a:gridCol>
              </a:tblGrid>
              <a:tr h="227965">
                <a:tc>
                  <a:txBody>
                    <a:bodyPr/>
                    <a:lstStyle/>
                    <a:p>
                      <a:pPr marL="100330" marR="9525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VPN</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00965" marR="9398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PPN</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96850" marR="193040" algn="ctr">
                        <a:lnSpc>
                          <a:spcPct val="100000"/>
                        </a:lnSpc>
                        <a:spcAft>
                          <a:spcPts val="0"/>
                        </a:spcAft>
                      </a:pPr>
                      <a:r>
                        <a:rPr lang="en-US" sz="1600" dirty="0">
                          <a:solidFill>
                            <a:srgbClr val="C00000"/>
                          </a:solidFill>
                          <a:effectLst/>
                          <a:latin typeface="Calibri" panose="020F0502020204030204" pitchFamily="34" charset="0"/>
                          <a:cs typeface="Calibri" panose="020F0502020204030204" pitchFamily="34" charset="0"/>
                        </a:rPr>
                        <a:t>Valid</a:t>
                      </a:r>
                      <a:endParaRPr lang="zh-CN" sz="14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00965" marR="9398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Dirty</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97790" marR="95250" algn="ctr">
                        <a:lnSpc>
                          <a:spcPct val="100000"/>
                        </a:lnSpc>
                        <a:spcAft>
                          <a:spcPts val="0"/>
                        </a:spcAft>
                      </a:pPr>
                      <a:r>
                        <a:rPr lang="en-US" sz="1600" dirty="0">
                          <a:solidFill>
                            <a:srgbClr val="C00000"/>
                          </a:solidFill>
                          <a:effectLst/>
                          <a:latin typeface="Calibri" panose="020F0502020204030204" pitchFamily="34" charset="0"/>
                          <a:cs typeface="Calibri" panose="020F0502020204030204" pitchFamily="34" charset="0"/>
                        </a:rPr>
                        <a:t>LRU</a:t>
                      </a:r>
                      <a:endParaRPr lang="zh-CN" sz="14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extLst>
                  <a:ext uri="{0D108BD9-81ED-4DB2-BD59-A6C34878D82A}">
                    <a16:rowId xmlns:a16="http://schemas.microsoft.com/office/drawing/2014/main" val="2755390013"/>
                  </a:ext>
                </a:extLst>
              </a:tr>
              <a:tr h="227965">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0x01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0x11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183854287"/>
                  </a:ext>
                </a:extLst>
              </a:tr>
              <a:tr h="227965">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0x00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dirty="0">
                          <a:effectLst/>
                          <a:latin typeface="Calibri" panose="020F0502020204030204" pitchFamily="34" charset="0"/>
                          <a:cs typeface="Calibri" panose="020F0502020204030204" pitchFamily="34" charset="0"/>
                        </a:rPr>
                        <a:t>0x00</a:t>
                      </a:r>
                      <a:endParaRPr lang="zh-CN" sz="14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effectLst/>
                          <a:latin typeface="Calibri" panose="020F0502020204030204" pitchFamily="34" charset="0"/>
                          <a:cs typeface="Calibri" panose="020F0502020204030204" pitchFamily="34" charset="0"/>
                        </a:rPr>
                        <a:t>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7</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193105647"/>
                  </a:ext>
                </a:extLst>
              </a:tr>
              <a:tr h="227965">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0x10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0x13</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3963695425"/>
                  </a:ext>
                </a:extLst>
              </a:tr>
              <a:tr h="229235">
                <a:tc>
                  <a:txBody>
                    <a:bodyPr/>
                    <a:lstStyle/>
                    <a:p>
                      <a:pPr marL="100965" marR="95250" algn="ctr">
                        <a:lnSpc>
                          <a:spcPct val="100000"/>
                        </a:lnSpc>
                        <a:spcBef>
                          <a:spcPts val="10"/>
                        </a:spcBef>
                        <a:spcAft>
                          <a:spcPts val="0"/>
                        </a:spcAft>
                      </a:pPr>
                      <a:r>
                        <a:rPr lang="en-US" sz="1600">
                          <a:effectLst/>
                          <a:latin typeface="Calibri" panose="020F0502020204030204" pitchFamily="34" charset="0"/>
                          <a:cs typeface="Calibri" panose="020F0502020204030204" pitchFamily="34" charset="0"/>
                        </a:rPr>
                        <a:t>0x20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Bef>
                          <a:spcPts val="10"/>
                        </a:spcBef>
                        <a:spcAft>
                          <a:spcPts val="0"/>
                        </a:spcAft>
                      </a:pPr>
                      <a:r>
                        <a:rPr lang="en-US" sz="1600">
                          <a:effectLst/>
                          <a:latin typeface="Calibri" panose="020F0502020204030204" pitchFamily="34" charset="0"/>
                          <a:cs typeface="Calibri" panose="020F0502020204030204" pitchFamily="34" charset="0"/>
                        </a:rPr>
                        <a:t>0x12</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Bef>
                          <a:spcPts val="5"/>
                        </a:spcBef>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Bef>
                          <a:spcPts val="5"/>
                        </a:spcBef>
                        <a:spcAft>
                          <a:spcPts val="0"/>
                        </a:spcAft>
                      </a:pPr>
                      <a:r>
                        <a:rPr lang="en-US" sz="1600">
                          <a:effectLst/>
                          <a:latin typeface="Calibri" panose="020F0502020204030204" pitchFamily="34" charset="0"/>
                          <a:cs typeface="Calibri" panose="020F0502020204030204" pitchFamily="34" charset="0"/>
                        </a:rPr>
                        <a:t>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Bef>
                          <a:spcPts val="5"/>
                        </a:spcBef>
                        <a:spcAft>
                          <a:spcPts val="0"/>
                        </a:spcAft>
                      </a:pPr>
                      <a:r>
                        <a:rPr lang="en-US" sz="1600">
                          <a:effectLst/>
                          <a:latin typeface="Calibri" panose="020F0502020204030204" pitchFamily="34" charset="0"/>
                          <a:cs typeface="Calibri" panose="020F0502020204030204" pitchFamily="34" charset="0"/>
                        </a:rPr>
                        <a:t>5</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32826232"/>
                  </a:ext>
                </a:extLst>
              </a:tr>
              <a:tr h="228600">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0x00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0x00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effectLst/>
                          <a:latin typeface="Calibri" panose="020F0502020204030204" pitchFamily="34" charset="0"/>
                          <a:cs typeface="Calibri" panose="020F0502020204030204" pitchFamily="34" charset="0"/>
                        </a:rPr>
                        <a:t>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7</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708564767"/>
                  </a:ext>
                </a:extLst>
              </a:tr>
              <a:tr h="227965">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0x11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0x14</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4</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790864634"/>
                  </a:ext>
                </a:extLst>
              </a:tr>
              <a:tr h="227965">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0xac</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0x15</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dirty="0">
                          <a:effectLst/>
                          <a:latin typeface="Calibri" panose="020F0502020204030204" pitchFamily="34" charset="0"/>
                          <a:cs typeface="Calibri" panose="020F0502020204030204" pitchFamily="34" charset="0"/>
                        </a:rPr>
                        <a:t>1</a:t>
                      </a:r>
                      <a:endParaRPr lang="zh-CN" sz="14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2</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318164470"/>
                  </a:ext>
                </a:extLst>
              </a:tr>
              <a:tr h="227965">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0xff</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0x16</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dirty="0">
                          <a:effectLst/>
                          <a:latin typeface="Calibri" panose="020F0502020204030204" pitchFamily="34" charset="0"/>
                          <a:cs typeface="Calibri" panose="020F0502020204030204" pitchFamily="34" charset="0"/>
                        </a:rPr>
                        <a:t>3</a:t>
                      </a:r>
                      <a:endParaRPr lang="zh-CN" sz="14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100542403"/>
                  </a:ext>
                </a:extLst>
              </a:tr>
            </a:tbl>
          </a:graphicData>
        </a:graphic>
      </p:graphicFrame>
      <p:sp>
        <p:nvSpPr>
          <p:cNvPr id="5" name="Rectangle 1">
            <a:extLst>
              <a:ext uri="{FF2B5EF4-FFF2-40B4-BE49-F238E27FC236}">
                <a16:creationId xmlns:a16="http://schemas.microsoft.com/office/drawing/2014/main" id="{91F41010-BDD8-4483-8107-578DF0682CFF}"/>
              </a:ext>
            </a:extLst>
          </p:cNvPr>
          <p:cNvSpPr>
            <a:spLocks noChangeArrowheads="1"/>
          </p:cNvSpPr>
          <p:nvPr/>
        </p:nvSpPr>
        <p:spPr bwMode="auto">
          <a:xfrm>
            <a:off x="683568" y="3315082"/>
            <a:ext cx="532859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Initial TLB</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表格 5">
            <a:extLst>
              <a:ext uri="{FF2B5EF4-FFF2-40B4-BE49-F238E27FC236}">
                <a16:creationId xmlns:a16="http://schemas.microsoft.com/office/drawing/2014/main" id="{42ADCDF6-9DE7-489B-81F0-40A9047A6DA0}"/>
              </a:ext>
            </a:extLst>
          </p:cNvPr>
          <p:cNvGraphicFramePr>
            <a:graphicFrameLocks noGrp="1"/>
          </p:cNvGraphicFramePr>
          <p:nvPr>
            <p:extLst/>
          </p:nvPr>
        </p:nvGraphicFramePr>
        <p:xfrm>
          <a:off x="6516216" y="4183048"/>
          <a:ext cx="2217300" cy="1478198"/>
        </p:xfrm>
        <a:graphic>
          <a:graphicData uri="http://schemas.openxmlformats.org/drawingml/2006/table">
            <a:tbl>
              <a:tblPr firstRow="1" firstCol="1" lastRow="1" lastCol="1" bandRow="1" bandCol="1">
                <a:tableStyleId>{5940675A-B579-460E-94D1-54222C63F5DA}</a:tableStyleId>
              </a:tblPr>
              <a:tblGrid>
                <a:gridCol w="1108650">
                  <a:extLst>
                    <a:ext uri="{9D8B030D-6E8A-4147-A177-3AD203B41FA5}">
                      <a16:colId xmlns:a16="http://schemas.microsoft.com/office/drawing/2014/main" val="4167160084"/>
                    </a:ext>
                  </a:extLst>
                </a:gridCol>
                <a:gridCol w="1108650">
                  <a:extLst>
                    <a:ext uri="{9D8B030D-6E8A-4147-A177-3AD203B41FA5}">
                      <a16:colId xmlns:a16="http://schemas.microsoft.com/office/drawing/2014/main" val="1208342628"/>
                    </a:ext>
                  </a:extLst>
                </a:gridCol>
              </a:tblGrid>
              <a:tr h="250565">
                <a:tc>
                  <a:txBody>
                    <a:bodyPr/>
                    <a:lstStyle/>
                    <a:p>
                      <a:pPr marL="0" marR="203200" algn="r">
                        <a:lnSpc>
                          <a:spcPct val="100000"/>
                        </a:lnSpc>
                        <a:spcBef>
                          <a:spcPts val="0"/>
                        </a:spcBef>
                        <a:spcAft>
                          <a:spcPts val="0"/>
                        </a:spcAft>
                      </a:pPr>
                      <a:r>
                        <a:rPr lang="en-US" sz="1600">
                          <a:effectLst/>
                          <a:latin typeface="Calibri" panose="020F0502020204030204" pitchFamily="34" charset="0"/>
                          <a:cs typeface="Calibri" panose="020F0502020204030204" pitchFamily="34" charset="0"/>
                        </a:rPr>
                        <a:t>Read</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0" marR="95250" algn="ctr">
                        <a:lnSpc>
                          <a:spcPct val="100000"/>
                        </a:lnSpc>
                        <a:spcBef>
                          <a:spcPts val="0"/>
                        </a:spcBef>
                        <a:spcAft>
                          <a:spcPts val="0"/>
                        </a:spcAft>
                      </a:pPr>
                      <a:r>
                        <a:rPr lang="en-US" sz="1600">
                          <a:effectLst/>
                          <a:latin typeface="Calibri" panose="020F0502020204030204" pitchFamily="34" charset="0"/>
                          <a:cs typeface="Calibri" panose="020F0502020204030204" pitchFamily="34" charset="0"/>
                        </a:rPr>
                        <a:t>0x11f0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56163210"/>
                  </a:ext>
                </a:extLst>
              </a:tr>
              <a:tr h="244267">
                <a:tc>
                  <a:txBody>
                    <a:bodyPr/>
                    <a:lstStyle/>
                    <a:p>
                      <a:pPr marL="0" marR="149225" algn="r">
                        <a:lnSpc>
                          <a:spcPct val="100000"/>
                        </a:lnSpc>
                        <a:spcBef>
                          <a:spcPts val="0"/>
                        </a:spcBef>
                        <a:spcAft>
                          <a:spcPts val="0"/>
                        </a:spcAft>
                      </a:pPr>
                      <a:r>
                        <a:rPr lang="en-US" sz="1600">
                          <a:effectLst/>
                          <a:latin typeface="Calibri" panose="020F0502020204030204" pitchFamily="34" charset="0"/>
                          <a:cs typeface="Calibri" panose="020F0502020204030204" pitchFamily="34" charset="0"/>
                        </a:rPr>
                        <a:t>Write</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0" marR="95250" algn="ctr">
                        <a:lnSpc>
                          <a:spcPct val="100000"/>
                        </a:lnSpc>
                        <a:spcBef>
                          <a:spcPts val="0"/>
                        </a:spcBef>
                        <a:spcAft>
                          <a:spcPts val="0"/>
                        </a:spcAft>
                      </a:pPr>
                      <a:r>
                        <a:rPr lang="en-US" sz="1600">
                          <a:effectLst/>
                          <a:latin typeface="Calibri" panose="020F0502020204030204" pitchFamily="34" charset="0"/>
                          <a:cs typeface="Calibri" panose="020F0502020204030204" pitchFamily="34" charset="0"/>
                        </a:rPr>
                        <a:t>0x1301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946966337"/>
                  </a:ext>
                </a:extLst>
              </a:tr>
              <a:tr h="244267">
                <a:tc>
                  <a:txBody>
                    <a:bodyPr/>
                    <a:lstStyle/>
                    <a:p>
                      <a:pPr marL="0" marR="149225" algn="r">
                        <a:lnSpc>
                          <a:spcPct val="100000"/>
                        </a:lnSpc>
                        <a:spcBef>
                          <a:spcPts val="0"/>
                        </a:spcBef>
                        <a:spcAft>
                          <a:spcPts val="0"/>
                        </a:spcAft>
                      </a:pPr>
                      <a:r>
                        <a:rPr lang="en-US" sz="1600" dirty="0">
                          <a:effectLst/>
                          <a:latin typeface="Calibri" panose="020F0502020204030204" pitchFamily="34" charset="0"/>
                          <a:cs typeface="Calibri" panose="020F0502020204030204" pitchFamily="34" charset="0"/>
                        </a:rPr>
                        <a:t>Write</a:t>
                      </a:r>
                      <a:endParaRPr lang="zh-CN" sz="14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0" marR="95250" algn="ctr">
                        <a:lnSpc>
                          <a:spcPct val="100000"/>
                        </a:lnSpc>
                        <a:spcBef>
                          <a:spcPts val="0"/>
                        </a:spcBef>
                        <a:spcAft>
                          <a:spcPts val="0"/>
                        </a:spcAft>
                      </a:pPr>
                      <a:r>
                        <a:rPr lang="en-US" sz="1600">
                          <a:effectLst/>
                          <a:latin typeface="Calibri" panose="020F0502020204030204" pitchFamily="34" charset="0"/>
                          <a:cs typeface="Calibri" panose="020F0502020204030204" pitchFamily="34" charset="0"/>
                        </a:rPr>
                        <a:t>0x20ae</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656732631"/>
                  </a:ext>
                </a:extLst>
              </a:tr>
              <a:tr h="244267">
                <a:tc>
                  <a:txBody>
                    <a:bodyPr/>
                    <a:lstStyle/>
                    <a:p>
                      <a:pPr marL="0" marR="149225" algn="r">
                        <a:lnSpc>
                          <a:spcPct val="100000"/>
                        </a:lnSpc>
                        <a:spcBef>
                          <a:spcPts val="0"/>
                        </a:spcBef>
                        <a:spcAft>
                          <a:spcPts val="0"/>
                        </a:spcAft>
                      </a:pPr>
                      <a:r>
                        <a:rPr lang="en-US" sz="1600" dirty="0">
                          <a:effectLst/>
                          <a:latin typeface="Calibri" panose="020F0502020204030204" pitchFamily="34" charset="0"/>
                          <a:cs typeface="Calibri" panose="020F0502020204030204" pitchFamily="34" charset="0"/>
                        </a:rPr>
                        <a:t>Write</a:t>
                      </a:r>
                      <a:endParaRPr lang="zh-CN" sz="14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0" marR="95250" algn="ctr">
                        <a:lnSpc>
                          <a:spcPct val="100000"/>
                        </a:lnSpc>
                        <a:spcBef>
                          <a:spcPts val="0"/>
                        </a:spcBef>
                        <a:spcAft>
                          <a:spcPts val="0"/>
                        </a:spcAft>
                      </a:pPr>
                      <a:r>
                        <a:rPr lang="en-US" sz="1600">
                          <a:effectLst/>
                          <a:latin typeface="Calibri" panose="020F0502020204030204" pitchFamily="34" charset="0"/>
                          <a:cs typeface="Calibri" panose="020F0502020204030204" pitchFamily="34" charset="0"/>
                        </a:rPr>
                        <a:t>0x2332</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936701723"/>
                  </a:ext>
                </a:extLst>
              </a:tr>
              <a:tr h="244267">
                <a:tc>
                  <a:txBody>
                    <a:bodyPr/>
                    <a:lstStyle/>
                    <a:p>
                      <a:pPr marL="0" marR="190500" algn="r">
                        <a:lnSpc>
                          <a:spcPct val="100000"/>
                        </a:lnSpc>
                        <a:spcBef>
                          <a:spcPts val="0"/>
                        </a:spcBef>
                        <a:spcAft>
                          <a:spcPts val="0"/>
                        </a:spcAft>
                      </a:pPr>
                      <a:r>
                        <a:rPr lang="en-US" sz="1600">
                          <a:effectLst/>
                          <a:latin typeface="Calibri" panose="020F0502020204030204" pitchFamily="34" charset="0"/>
                          <a:cs typeface="Calibri" panose="020F0502020204030204" pitchFamily="34" charset="0"/>
                        </a:rPr>
                        <a:t>Read</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0" marR="95250" algn="ctr">
                        <a:lnSpc>
                          <a:spcPct val="100000"/>
                        </a:lnSpc>
                        <a:spcBef>
                          <a:spcPts val="0"/>
                        </a:spcBef>
                        <a:spcAft>
                          <a:spcPts val="0"/>
                        </a:spcAft>
                      </a:pPr>
                      <a:r>
                        <a:rPr lang="en-US" sz="1600" dirty="0">
                          <a:effectLst/>
                          <a:latin typeface="Calibri" panose="020F0502020204030204" pitchFamily="34" charset="0"/>
                          <a:cs typeface="Calibri" panose="020F0502020204030204" pitchFamily="34" charset="0"/>
                        </a:rPr>
                        <a:t>0x20ff</a:t>
                      </a:r>
                      <a:endParaRPr lang="zh-CN" sz="14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152525751"/>
                  </a:ext>
                </a:extLst>
              </a:tr>
              <a:tr h="250565">
                <a:tc>
                  <a:txBody>
                    <a:bodyPr/>
                    <a:lstStyle/>
                    <a:p>
                      <a:pPr marL="0" marR="149225" algn="r">
                        <a:lnSpc>
                          <a:spcPct val="100000"/>
                        </a:lnSpc>
                        <a:spcBef>
                          <a:spcPts val="0"/>
                        </a:spcBef>
                        <a:spcAft>
                          <a:spcPts val="0"/>
                        </a:spcAft>
                      </a:pPr>
                      <a:r>
                        <a:rPr lang="en-US" sz="1600" dirty="0">
                          <a:effectLst/>
                          <a:latin typeface="Calibri" panose="020F0502020204030204" pitchFamily="34" charset="0"/>
                          <a:cs typeface="Calibri" panose="020F0502020204030204" pitchFamily="34" charset="0"/>
                        </a:rPr>
                        <a:t>Write</a:t>
                      </a:r>
                      <a:endParaRPr lang="zh-CN" sz="14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0" marR="95250" algn="ctr">
                        <a:lnSpc>
                          <a:spcPct val="100000"/>
                        </a:lnSpc>
                        <a:spcBef>
                          <a:spcPts val="0"/>
                        </a:spcBef>
                        <a:spcAft>
                          <a:spcPts val="0"/>
                        </a:spcAft>
                      </a:pPr>
                      <a:r>
                        <a:rPr lang="en-US" sz="1600" dirty="0">
                          <a:effectLst/>
                          <a:latin typeface="Calibri" panose="020F0502020204030204" pitchFamily="34" charset="0"/>
                          <a:cs typeface="Calibri" panose="020F0502020204030204" pitchFamily="34" charset="0"/>
                        </a:rPr>
                        <a:t>0x3415</a:t>
                      </a:r>
                      <a:endParaRPr lang="zh-CN" sz="14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321526695"/>
                  </a:ext>
                </a:extLst>
              </a:tr>
            </a:tbl>
          </a:graphicData>
        </a:graphic>
      </p:graphicFrame>
      <p:sp>
        <p:nvSpPr>
          <p:cNvPr id="7" name="Rectangle 2">
            <a:extLst>
              <a:ext uri="{FF2B5EF4-FFF2-40B4-BE49-F238E27FC236}">
                <a16:creationId xmlns:a16="http://schemas.microsoft.com/office/drawing/2014/main" id="{787DAB59-5214-46F5-B448-81873A757A2E}"/>
              </a:ext>
            </a:extLst>
          </p:cNvPr>
          <p:cNvSpPr>
            <a:spLocks noChangeArrowheads="1"/>
          </p:cNvSpPr>
          <p:nvPr/>
        </p:nvSpPr>
        <p:spPr bwMode="auto">
          <a:xfrm>
            <a:off x="6300192" y="3468395"/>
            <a:ext cx="26642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按照如下顺序访问内存</a:t>
            </a:r>
            <a:endParaRPr kumimoji="0" lang="en-US" altLang="zh-CN" b="0" i="0" u="none" strike="noStrike" cap="none" normalizeH="0" baseline="0" dirty="0">
              <a:ln>
                <a:noFill/>
              </a:ln>
              <a:solidFill>
                <a:schemeClr val="tx1"/>
              </a:solidFill>
              <a:effectLst/>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Arial" panose="020B0604020202020204" pitchFamily="34" charset="0"/>
                <a:ea typeface="Calibri" panose="020F0502020204030204" pitchFamily="34" charset="0"/>
              </a:rPr>
              <a:t>Access pattern:</a:t>
            </a:r>
            <a:endParaRPr kumimoji="0" lang="en-US" altLang="zh-CN" sz="2800" b="0" i="0" u="none" strike="noStrike" cap="none" normalizeH="0" baseline="0" dirty="0">
              <a:ln>
                <a:noFill/>
              </a:ln>
              <a:solidFill>
                <a:schemeClr val="tx1"/>
              </a:solidFill>
              <a:effectLst/>
              <a:latin typeface="Arial" panose="020B0604020202020204" pitchFamily="34" charset="0"/>
            </a:endParaRPr>
          </a:p>
        </p:txBody>
      </p:sp>
      <p:sp>
        <p:nvSpPr>
          <p:cNvPr id="8" name="矩形 7">
            <a:extLst>
              <a:ext uri="{FF2B5EF4-FFF2-40B4-BE49-F238E27FC236}">
                <a16:creationId xmlns:a16="http://schemas.microsoft.com/office/drawing/2014/main" id="{5A632098-E43E-4FEA-9BA5-4FDD5AF9AE98}"/>
              </a:ext>
            </a:extLst>
          </p:cNvPr>
          <p:cNvSpPr/>
          <p:nvPr/>
        </p:nvSpPr>
        <p:spPr>
          <a:xfrm>
            <a:off x="422719" y="6386224"/>
            <a:ext cx="6598281" cy="369332"/>
          </a:xfrm>
          <a:prstGeom prst="rect">
            <a:avLst/>
          </a:prstGeom>
        </p:spPr>
        <p:txBody>
          <a:bodyPr wrap="none">
            <a:spAutoFit/>
          </a:bodyPr>
          <a:lstStyle/>
          <a:p>
            <a:r>
              <a:rPr lang="zh-CN" altLang="en-US" dirty="0">
                <a:latin typeface="Calibri" panose="020F0502020204030204" pitchFamily="34" charset="0"/>
                <a:ea typeface="微软雅黑" panose="020B0503020204020204" pitchFamily="34" charset="-122"/>
                <a:cs typeface="Calibri" panose="020F0502020204030204" pitchFamily="34" charset="0"/>
              </a:rPr>
              <a:t>每页</a:t>
            </a:r>
            <a:r>
              <a:rPr lang="en-US" altLang="zh-CN" dirty="0">
                <a:latin typeface="Calibri" panose="020F0502020204030204" pitchFamily="34" charset="0"/>
                <a:ea typeface="微软雅黑" panose="020B0503020204020204" pitchFamily="34" charset="-122"/>
                <a:cs typeface="Calibri" panose="020F0502020204030204" pitchFamily="34" charset="0"/>
              </a:rPr>
              <a:t>256</a:t>
            </a:r>
            <a:r>
              <a:rPr lang="zh-CN" altLang="en-US" dirty="0">
                <a:latin typeface="Calibri" panose="020F0502020204030204" pitchFamily="34" charset="0"/>
                <a:ea typeface="微软雅黑" panose="020B0503020204020204" pitchFamily="34" charset="-122"/>
                <a:cs typeface="Calibri" panose="020F0502020204030204" pitchFamily="34" charset="0"/>
              </a:rPr>
              <a:t>字节，</a:t>
            </a:r>
            <a:r>
              <a:rPr lang="en-US" altLang="zh-CN" dirty="0">
                <a:latin typeface="Calibri" panose="020F0502020204030204" pitchFamily="34" charset="0"/>
                <a:ea typeface="微软雅黑" panose="020B0503020204020204" pitchFamily="34" charset="-122"/>
                <a:cs typeface="Calibri" panose="020F0502020204030204" pitchFamily="34" charset="0"/>
              </a:rPr>
              <a:t>offset</a:t>
            </a:r>
            <a:r>
              <a:rPr lang="zh-CN" altLang="en-US" dirty="0">
                <a:latin typeface="Calibri" panose="020F0502020204030204" pitchFamily="34" charset="0"/>
                <a:ea typeface="微软雅黑" panose="020B0503020204020204" pitchFamily="34" charset="-122"/>
                <a:cs typeface="Calibri" panose="020F0502020204030204" pitchFamily="34" charset="0"/>
              </a:rPr>
              <a:t>位</a:t>
            </a:r>
            <a:r>
              <a:rPr lang="en-US" altLang="zh-CN" dirty="0">
                <a:latin typeface="Calibri" panose="020F0502020204030204" pitchFamily="34" charset="0"/>
                <a:ea typeface="微软雅黑" panose="020B0503020204020204" pitchFamily="34" charset="-122"/>
                <a:cs typeface="Calibri" panose="020F0502020204030204" pitchFamily="34" charset="0"/>
              </a:rPr>
              <a:t>8</a:t>
            </a:r>
            <a:r>
              <a:rPr lang="zh-CN" altLang="en-US" dirty="0">
                <a:latin typeface="Calibri" panose="020F0502020204030204" pitchFamily="34" charset="0"/>
                <a:ea typeface="微软雅黑" panose="020B0503020204020204" pitchFamily="34" charset="-122"/>
                <a:cs typeface="Calibri" panose="020F0502020204030204" pitchFamily="34" charset="0"/>
              </a:rPr>
              <a:t>位，全相联，虚页全部位作为</a:t>
            </a:r>
            <a:r>
              <a:rPr lang="en-US" altLang="zh-CN" dirty="0">
                <a:latin typeface="Calibri" panose="020F0502020204030204" pitchFamily="34" charset="0"/>
                <a:ea typeface="微软雅黑" panose="020B0503020204020204" pitchFamily="34" charset="-122"/>
                <a:cs typeface="Calibri" panose="020F0502020204030204" pitchFamily="34" charset="0"/>
              </a:rPr>
              <a:t>TAG</a:t>
            </a:r>
            <a:r>
              <a:rPr lang="zh-CN" altLang="en-US" dirty="0">
                <a:latin typeface="Calibri" panose="020F0502020204030204" pitchFamily="34" charset="0"/>
                <a:ea typeface="微软雅黑" panose="020B0503020204020204" pitchFamily="34" charset="-122"/>
                <a:cs typeface="Calibri" panose="020F0502020204030204" pitchFamily="34" charset="0"/>
              </a:rPr>
              <a:t>标识</a:t>
            </a:r>
          </a:p>
        </p:txBody>
      </p:sp>
    </p:spTree>
    <p:extLst>
      <p:ext uri="{BB962C8B-B14F-4D97-AF65-F5344CB8AC3E}">
        <p14:creationId xmlns:p14="http://schemas.microsoft.com/office/powerpoint/2010/main" val="42075395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6639E235-6337-4ECA-B169-7C15E2CB7C81}"/>
              </a:ext>
            </a:extLst>
          </p:cNvPr>
          <p:cNvGraphicFramePr>
            <a:graphicFrameLocks noGrp="1"/>
          </p:cNvGraphicFramePr>
          <p:nvPr>
            <p:extLst>
              <p:ext uri="{D42A27DB-BD31-4B8C-83A1-F6EECF244321}">
                <p14:modId xmlns:p14="http://schemas.microsoft.com/office/powerpoint/2010/main" val="64278969"/>
              </p:ext>
            </p:extLst>
          </p:nvPr>
        </p:nvGraphicFramePr>
        <p:xfrm>
          <a:off x="755576" y="548680"/>
          <a:ext cx="4540894" cy="2194560"/>
        </p:xfrm>
        <a:graphic>
          <a:graphicData uri="http://schemas.openxmlformats.org/drawingml/2006/table">
            <a:tbl>
              <a:tblPr firstRow="1" firstCol="1" lastRow="1" lastCol="1" bandRow="1" bandCol="1">
                <a:tableStyleId>{5940675A-B579-460E-94D1-54222C63F5DA}</a:tableStyleId>
              </a:tblPr>
              <a:tblGrid>
                <a:gridCol w="908021">
                  <a:extLst>
                    <a:ext uri="{9D8B030D-6E8A-4147-A177-3AD203B41FA5}">
                      <a16:colId xmlns:a16="http://schemas.microsoft.com/office/drawing/2014/main" val="595067505"/>
                    </a:ext>
                  </a:extLst>
                </a:gridCol>
                <a:gridCol w="908021">
                  <a:extLst>
                    <a:ext uri="{9D8B030D-6E8A-4147-A177-3AD203B41FA5}">
                      <a16:colId xmlns:a16="http://schemas.microsoft.com/office/drawing/2014/main" val="3300817212"/>
                    </a:ext>
                  </a:extLst>
                </a:gridCol>
                <a:gridCol w="908810">
                  <a:extLst>
                    <a:ext uri="{9D8B030D-6E8A-4147-A177-3AD203B41FA5}">
                      <a16:colId xmlns:a16="http://schemas.microsoft.com/office/drawing/2014/main" val="2708236627"/>
                    </a:ext>
                  </a:extLst>
                </a:gridCol>
                <a:gridCol w="908021">
                  <a:extLst>
                    <a:ext uri="{9D8B030D-6E8A-4147-A177-3AD203B41FA5}">
                      <a16:colId xmlns:a16="http://schemas.microsoft.com/office/drawing/2014/main" val="625971076"/>
                    </a:ext>
                  </a:extLst>
                </a:gridCol>
                <a:gridCol w="908021">
                  <a:extLst>
                    <a:ext uri="{9D8B030D-6E8A-4147-A177-3AD203B41FA5}">
                      <a16:colId xmlns:a16="http://schemas.microsoft.com/office/drawing/2014/main" val="1654905987"/>
                    </a:ext>
                  </a:extLst>
                </a:gridCol>
              </a:tblGrid>
              <a:tr h="227965">
                <a:tc>
                  <a:txBody>
                    <a:bodyPr/>
                    <a:lstStyle/>
                    <a:p>
                      <a:pPr marL="100330" marR="9525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VPN</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00965" marR="9398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PPN</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96850" marR="193040" algn="ctr">
                        <a:lnSpc>
                          <a:spcPct val="100000"/>
                        </a:lnSpc>
                        <a:spcAft>
                          <a:spcPts val="0"/>
                        </a:spcAft>
                      </a:pPr>
                      <a:r>
                        <a:rPr lang="en-US" sz="1600" dirty="0">
                          <a:solidFill>
                            <a:srgbClr val="C00000"/>
                          </a:solidFill>
                          <a:effectLst/>
                          <a:latin typeface="Calibri" panose="020F0502020204030204" pitchFamily="34" charset="0"/>
                          <a:cs typeface="Calibri" panose="020F0502020204030204" pitchFamily="34" charset="0"/>
                        </a:rPr>
                        <a:t>Valid</a:t>
                      </a:r>
                      <a:endParaRPr lang="zh-CN" sz="14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00965" marR="9398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Dirty</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97790" marR="95250" algn="ctr">
                        <a:lnSpc>
                          <a:spcPct val="100000"/>
                        </a:lnSpc>
                        <a:spcAft>
                          <a:spcPts val="0"/>
                        </a:spcAft>
                      </a:pPr>
                      <a:r>
                        <a:rPr lang="en-US" sz="1600" dirty="0">
                          <a:solidFill>
                            <a:srgbClr val="C00000"/>
                          </a:solidFill>
                          <a:effectLst/>
                          <a:latin typeface="Calibri" panose="020F0502020204030204" pitchFamily="34" charset="0"/>
                          <a:cs typeface="Calibri" panose="020F0502020204030204" pitchFamily="34" charset="0"/>
                        </a:rPr>
                        <a:t>LRU</a:t>
                      </a:r>
                      <a:endParaRPr lang="zh-CN" sz="14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extLst>
                  <a:ext uri="{0D108BD9-81ED-4DB2-BD59-A6C34878D82A}">
                    <a16:rowId xmlns:a16="http://schemas.microsoft.com/office/drawing/2014/main" val="2755390013"/>
                  </a:ext>
                </a:extLst>
              </a:tr>
              <a:tr h="227965">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0x01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0x11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183854287"/>
                  </a:ext>
                </a:extLst>
              </a:tr>
              <a:tr h="227965">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0x00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dirty="0">
                          <a:effectLst/>
                          <a:latin typeface="Calibri" panose="020F0502020204030204" pitchFamily="34" charset="0"/>
                          <a:cs typeface="Calibri" panose="020F0502020204030204" pitchFamily="34" charset="0"/>
                        </a:rPr>
                        <a:t>0x00</a:t>
                      </a:r>
                      <a:endParaRPr lang="zh-CN" sz="14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effectLst/>
                          <a:latin typeface="Calibri" panose="020F0502020204030204" pitchFamily="34" charset="0"/>
                          <a:cs typeface="Calibri" panose="020F0502020204030204" pitchFamily="34" charset="0"/>
                        </a:rPr>
                        <a:t>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7</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193105647"/>
                  </a:ext>
                </a:extLst>
              </a:tr>
              <a:tr h="227965">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0x10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0x13</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3963695425"/>
                  </a:ext>
                </a:extLst>
              </a:tr>
              <a:tr h="229235">
                <a:tc>
                  <a:txBody>
                    <a:bodyPr/>
                    <a:lstStyle/>
                    <a:p>
                      <a:pPr marL="100965" marR="95250" algn="ctr">
                        <a:lnSpc>
                          <a:spcPct val="100000"/>
                        </a:lnSpc>
                        <a:spcBef>
                          <a:spcPts val="10"/>
                        </a:spcBef>
                        <a:spcAft>
                          <a:spcPts val="0"/>
                        </a:spcAft>
                      </a:pPr>
                      <a:r>
                        <a:rPr lang="en-US" sz="1600">
                          <a:effectLst/>
                          <a:latin typeface="Calibri" panose="020F0502020204030204" pitchFamily="34" charset="0"/>
                          <a:cs typeface="Calibri" panose="020F0502020204030204" pitchFamily="34" charset="0"/>
                        </a:rPr>
                        <a:t>0x20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Bef>
                          <a:spcPts val="10"/>
                        </a:spcBef>
                        <a:spcAft>
                          <a:spcPts val="0"/>
                        </a:spcAft>
                      </a:pPr>
                      <a:r>
                        <a:rPr lang="en-US" sz="1600">
                          <a:effectLst/>
                          <a:latin typeface="Calibri" panose="020F0502020204030204" pitchFamily="34" charset="0"/>
                          <a:cs typeface="Calibri" panose="020F0502020204030204" pitchFamily="34" charset="0"/>
                        </a:rPr>
                        <a:t>0x12</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Bef>
                          <a:spcPts val="5"/>
                        </a:spcBef>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Bef>
                          <a:spcPts val="5"/>
                        </a:spcBef>
                        <a:spcAft>
                          <a:spcPts val="0"/>
                        </a:spcAft>
                      </a:pPr>
                      <a:r>
                        <a:rPr lang="en-US" sz="1600">
                          <a:effectLst/>
                          <a:latin typeface="Calibri" panose="020F0502020204030204" pitchFamily="34" charset="0"/>
                          <a:cs typeface="Calibri" panose="020F0502020204030204" pitchFamily="34" charset="0"/>
                        </a:rPr>
                        <a:t>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Bef>
                          <a:spcPts val="5"/>
                        </a:spcBef>
                        <a:spcAft>
                          <a:spcPts val="0"/>
                        </a:spcAft>
                      </a:pPr>
                      <a:r>
                        <a:rPr lang="en-US" sz="1600">
                          <a:effectLst/>
                          <a:latin typeface="Calibri" panose="020F0502020204030204" pitchFamily="34" charset="0"/>
                          <a:cs typeface="Calibri" panose="020F0502020204030204" pitchFamily="34" charset="0"/>
                        </a:rPr>
                        <a:t>5</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32826232"/>
                  </a:ext>
                </a:extLst>
              </a:tr>
              <a:tr h="228600">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0x00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0x00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effectLst/>
                          <a:latin typeface="Calibri" panose="020F0502020204030204" pitchFamily="34" charset="0"/>
                          <a:cs typeface="Calibri" panose="020F0502020204030204" pitchFamily="34" charset="0"/>
                        </a:rPr>
                        <a:t>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7</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708564767"/>
                  </a:ext>
                </a:extLst>
              </a:tr>
              <a:tr h="227965">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0x11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0x14</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4</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790864634"/>
                  </a:ext>
                </a:extLst>
              </a:tr>
              <a:tr h="227965">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0xac</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0x15</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dirty="0">
                          <a:effectLst/>
                          <a:latin typeface="Calibri" panose="020F0502020204030204" pitchFamily="34" charset="0"/>
                          <a:cs typeface="Calibri" panose="020F0502020204030204" pitchFamily="34" charset="0"/>
                        </a:rPr>
                        <a:t>1</a:t>
                      </a:r>
                      <a:endParaRPr lang="zh-CN" sz="14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2</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318164470"/>
                  </a:ext>
                </a:extLst>
              </a:tr>
              <a:tr h="227965">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0xff</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0x16</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dirty="0">
                          <a:effectLst/>
                          <a:latin typeface="Calibri" panose="020F0502020204030204" pitchFamily="34" charset="0"/>
                          <a:cs typeface="Calibri" panose="020F0502020204030204" pitchFamily="34" charset="0"/>
                        </a:rPr>
                        <a:t>3</a:t>
                      </a:r>
                      <a:endParaRPr lang="zh-CN" sz="14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100542403"/>
                  </a:ext>
                </a:extLst>
              </a:tr>
            </a:tbl>
          </a:graphicData>
        </a:graphic>
      </p:graphicFrame>
      <p:sp>
        <p:nvSpPr>
          <p:cNvPr id="5" name="矩形 4">
            <a:extLst>
              <a:ext uri="{FF2B5EF4-FFF2-40B4-BE49-F238E27FC236}">
                <a16:creationId xmlns:a16="http://schemas.microsoft.com/office/drawing/2014/main" id="{6DC99910-50B0-429C-A75A-2014E4454BB7}"/>
              </a:ext>
            </a:extLst>
          </p:cNvPr>
          <p:cNvSpPr/>
          <p:nvPr/>
        </p:nvSpPr>
        <p:spPr>
          <a:xfrm>
            <a:off x="1115616" y="-27079"/>
            <a:ext cx="1531188" cy="463588"/>
          </a:xfrm>
          <a:prstGeom prst="rect">
            <a:avLst/>
          </a:prstGeom>
        </p:spPr>
        <p:txBody>
          <a:bodyPr wrap="none">
            <a:spAutoFit/>
          </a:bodyPr>
          <a:lstStyle/>
          <a:p>
            <a:pPr lvl="0" eaLnBrk="0" fontAlgn="base" hangingPunct="0">
              <a:lnSpc>
                <a:spcPct val="150000"/>
              </a:lnSpc>
              <a:spcBef>
                <a:spcPct val="0"/>
              </a:spcBef>
              <a:spcAft>
                <a:spcPct val="0"/>
              </a:spcAft>
            </a:pPr>
            <a:r>
              <a:rPr lang="zh-CN" altLang="en-US" dirty="0">
                <a:solidFill>
                  <a:srgbClr val="FF0000"/>
                </a:solidFill>
                <a:latin typeface="Calibri" panose="020F0502020204030204" pitchFamily="34" charset="0"/>
                <a:ea typeface="Calibri" panose="020F0502020204030204" pitchFamily="34" charset="0"/>
                <a:cs typeface="Calibri" panose="020F0502020204030204" pitchFamily="34" charset="0"/>
              </a:rPr>
              <a:t>读</a:t>
            </a:r>
            <a:r>
              <a:rPr lang="en-US" altLang="zh-CN" dirty="0">
                <a:solidFill>
                  <a:srgbClr val="FF0000"/>
                </a:solidFill>
                <a:latin typeface="Calibri" panose="020F0502020204030204" pitchFamily="34" charset="0"/>
                <a:ea typeface="Calibri" panose="020F0502020204030204" pitchFamily="34" charset="0"/>
                <a:cs typeface="Calibri" panose="020F0502020204030204" pitchFamily="34" charset="0"/>
              </a:rPr>
              <a:t>0x11f0</a:t>
            </a:r>
            <a:r>
              <a:rPr lang="en-US" altLang="zh-CN" dirty="0">
                <a:latin typeface="Calibri" panose="020F0502020204030204" pitchFamily="34" charset="0"/>
                <a:ea typeface="Calibri" panose="020F0502020204030204" pitchFamily="34" charset="0"/>
                <a:cs typeface="Calibri" panose="020F0502020204030204" pitchFamily="34" charset="0"/>
              </a:rPr>
              <a:t>: hit,</a:t>
            </a:r>
            <a:endParaRPr lang="en-US" altLang="zh-CN" sz="600" dirty="0">
              <a:latin typeface="Calibri" panose="020F0502020204030204" pitchFamily="34" charset="0"/>
              <a:cs typeface="Calibri" panose="020F0502020204030204" pitchFamily="34" charset="0"/>
            </a:endParaRPr>
          </a:p>
        </p:txBody>
      </p:sp>
      <p:graphicFrame>
        <p:nvGraphicFramePr>
          <p:cNvPr id="6" name="表格 5">
            <a:extLst>
              <a:ext uri="{FF2B5EF4-FFF2-40B4-BE49-F238E27FC236}">
                <a16:creationId xmlns:a16="http://schemas.microsoft.com/office/drawing/2014/main" id="{8EDB7E7C-6F1E-4997-9683-3B1F11CFE58F}"/>
              </a:ext>
            </a:extLst>
          </p:cNvPr>
          <p:cNvGraphicFramePr>
            <a:graphicFrameLocks noGrp="1"/>
          </p:cNvGraphicFramePr>
          <p:nvPr>
            <p:extLst>
              <p:ext uri="{D42A27DB-BD31-4B8C-83A1-F6EECF244321}">
                <p14:modId xmlns:p14="http://schemas.microsoft.com/office/powerpoint/2010/main" val="3981430970"/>
              </p:ext>
            </p:extLst>
          </p:nvPr>
        </p:nvGraphicFramePr>
        <p:xfrm>
          <a:off x="683568" y="3429000"/>
          <a:ext cx="4968552" cy="2183120"/>
        </p:xfrm>
        <a:graphic>
          <a:graphicData uri="http://schemas.openxmlformats.org/drawingml/2006/table">
            <a:tbl>
              <a:tblPr firstRow="1" firstCol="1" lastRow="1" lastCol="1" bandRow="1" bandCol="1">
                <a:tableStyleId>{5940675A-B579-460E-94D1-54222C63F5DA}</a:tableStyleId>
              </a:tblPr>
              <a:tblGrid>
                <a:gridCol w="997335">
                  <a:extLst>
                    <a:ext uri="{9D8B030D-6E8A-4147-A177-3AD203B41FA5}">
                      <a16:colId xmlns:a16="http://schemas.microsoft.com/office/drawing/2014/main" val="595067505"/>
                    </a:ext>
                  </a:extLst>
                </a:gridCol>
                <a:gridCol w="997335">
                  <a:extLst>
                    <a:ext uri="{9D8B030D-6E8A-4147-A177-3AD203B41FA5}">
                      <a16:colId xmlns:a16="http://schemas.microsoft.com/office/drawing/2014/main" val="3300817212"/>
                    </a:ext>
                  </a:extLst>
                </a:gridCol>
                <a:gridCol w="998201">
                  <a:extLst>
                    <a:ext uri="{9D8B030D-6E8A-4147-A177-3AD203B41FA5}">
                      <a16:colId xmlns:a16="http://schemas.microsoft.com/office/drawing/2014/main" val="2708236627"/>
                    </a:ext>
                  </a:extLst>
                </a:gridCol>
                <a:gridCol w="997335">
                  <a:extLst>
                    <a:ext uri="{9D8B030D-6E8A-4147-A177-3AD203B41FA5}">
                      <a16:colId xmlns:a16="http://schemas.microsoft.com/office/drawing/2014/main" val="625971076"/>
                    </a:ext>
                  </a:extLst>
                </a:gridCol>
                <a:gridCol w="978346">
                  <a:extLst>
                    <a:ext uri="{9D8B030D-6E8A-4147-A177-3AD203B41FA5}">
                      <a16:colId xmlns:a16="http://schemas.microsoft.com/office/drawing/2014/main" val="1654905987"/>
                    </a:ext>
                  </a:extLst>
                </a:gridCol>
              </a:tblGrid>
              <a:tr h="227965">
                <a:tc>
                  <a:txBody>
                    <a:bodyPr/>
                    <a:lstStyle/>
                    <a:p>
                      <a:pPr marL="100330" marR="95250" algn="ctr">
                        <a:lnSpc>
                          <a:spcPts val="1460"/>
                        </a:lnSpc>
                        <a:spcAft>
                          <a:spcPts val="0"/>
                        </a:spcAft>
                      </a:pPr>
                      <a:r>
                        <a:rPr lang="en-US" sz="1600">
                          <a:solidFill>
                            <a:srgbClr val="C00000"/>
                          </a:solidFill>
                          <a:effectLst/>
                          <a:latin typeface="Calibri" panose="020F0502020204030204" pitchFamily="34" charset="0"/>
                          <a:cs typeface="Calibri" panose="020F0502020204030204" pitchFamily="34" charset="0"/>
                        </a:rPr>
                        <a:t>VPN</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00965" marR="93980" algn="ctr">
                        <a:lnSpc>
                          <a:spcPts val="1460"/>
                        </a:lnSpc>
                        <a:spcAft>
                          <a:spcPts val="0"/>
                        </a:spcAft>
                      </a:pPr>
                      <a:r>
                        <a:rPr lang="en-US" sz="1600">
                          <a:solidFill>
                            <a:srgbClr val="C00000"/>
                          </a:solidFill>
                          <a:effectLst/>
                          <a:latin typeface="Calibri" panose="020F0502020204030204" pitchFamily="34" charset="0"/>
                          <a:cs typeface="Calibri" panose="020F0502020204030204" pitchFamily="34" charset="0"/>
                        </a:rPr>
                        <a:t>PPN</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96850" marR="193040" algn="ctr">
                        <a:lnSpc>
                          <a:spcPts val="1460"/>
                        </a:lnSpc>
                        <a:spcAft>
                          <a:spcPts val="0"/>
                        </a:spcAft>
                      </a:pPr>
                      <a:r>
                        <a:rPr lang="en-US" sz="1600">
                          <a:solidFill>
                            <a:srgbClr val="C00000"/>
                          </a:solidFill>
                          <a:effectLst/>
                          <a:latin typeface="Calibri" panose="020F0502020204030204" pitchFamily="34" charset="0"/>
                          <a:cs typeface="Calibri" panose="020F0502020204030204" pitchFamily="34" charset="0"/>
                        </a:rPr>
                        <a:t>Valid</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00965" marR="93980" algn="ctr">
                        <a:lnSpc>
                          <a:spcPts val="1460"/>
                        </a:lnSpc>
                        <a:spcAft>
                          <a:spcPts val="0"/>
                        </a:spcAft>
                      </a:pPr>
                      <a:r>
                        <a:rPr lang="en-US" sz="1600">
                          <a:solidFill>
                            <a:srgbClr val="C00000"/>
                          </a:solidFill>
                          <a:effectLst/>
                          <a:latin typeface="Calibri" panose="020F0502020204030204" pitchFamily="34" charset="0"/>
                          <a:cs typeface="Calibri" panose="020F0502020204030204" pitchFamily="34" charset="0"/>
                        </a:rPr>
                        <a:t>Dirty</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97790" marR="95250" algn="ctr">
                        <a:lnSpc>
                          <a:spcPts val="1460"/>
                        </a:lnSpc>
                        <a:spcAft>
                          <a:spcPts val="0"/>
                        </a:spcAft>
                      </a:pPr>
                      <a:r>
                        <a:rPr lang="en-US" sz="1600" dirty="0">
                          <a:solidFill>
                            <a:srgbClr val="C00000"/>
                          </a:solidFill>
                          <a:effectLst/>
                          <a:latin typeface="Calibri" panose="020F0502020204030204" pitchFamily="34" charset="0"/>
                          <a:cs typeface="Calibri" panose="020F0502020204030204" pitchFamily="34" charset="0"/>
                        </a:rPr>
                        <a:t>LRU</a:t>
                      </a:r>
                      <a:endParaRPr lang="zh-CN" sz="14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extLst>
                  <a:ext uri="{0D108BD9-81ED-4DB2-BD59-A6C34878D82A}">
                    <a16:rowId xmlns:a16="http://schemas.microsoft.com/office/drawing/2014/main" val="2755390013"/>
                  </a:ext>
                </a:extLst>
              </a:tr>
              <a:tr h="227965">
                <a:tc>
                  <a:txBody>
                    <a:bodyPr/>
                    <a:lstStyle/>
                    <a:p>
                      <a:pPr marL="100965" marR="95250" algn="ctr">
                        <a:spcAft>
                          <a:spcPts val="0"/>
                        </a:spcAft>
                      </a:pPr>
                      <a:r>
                        <a:rPr lang="en-US" sz="1600">
                          <a:effectLst/>
                          <a:latin typeface="Calibri" panose="020F0502020204030204" pitchFamily="34" charset="0"/>
                          <a:cs typeface="Calibri" panose="020F0502020204030204" pitchFamily="34" charset="0"/>
                        </a:rPr>
                        <a:t>0x01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spcAft>
                          <a:spcPts val="0"/>
                        </a:spcAft>
                      </a:pPr>
                      <a:r>
                        <a:rPr lang="en-US" sz="1600">
                          <a:effectLst/>
                          <a:latin typeface="Calibri" panose="020F0502020204030204" pitchFamily="34" charset="0"/>
                          <a:cs typeface="Calibri" panose="020F0502020204030204" pitchFamily="34" charset="0"/>
                        </a:rPr>
                        <a:t>0x11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ts val="146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ts val="146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ts val="1460"/>
                        </a:lnSpc>
                        <a:spcAft>
                          <a:spcPts val="0"/>
                        </a:spcAft>
                      </a:pPr>
                      <a:r>
                        <a:rPr lang="en-US" sz="1600" dirty="0">
                          <a:effectLst/>
                          <a:latin typeface="Calibri" panose="020F0502020204030204" pitchFamily="34" charset="0"/>
                          <a:cs typeface="Calibri" panose="020F0502020204030204" pitchFamily="34" charset="0"/>
                        </a:rPr>
                        <a:t>0</a:t>
                      </a:r>
                      <a:r>
                        <a:rPr lang="en-US" altLang="zh-CN" sz="1600" dirty="0">
                          <a:effectLst/>
                          <a:latin typeface="Calibri" panose="020F0502020204030204" pitchFamily="34" charset="0"/>
                          <a:cs typeface="Calibri" panose="020F0502020204030204" pitchFamily="34" charset="0"/>
                        </a:rPr>
                        <a:t>+</a:t>
                      </a:r>
                      <a:r>
                        <a:rPr lang="en-US" altLang="zh-CN" sz="1600" dirty="0">
                          <a:solidFill>
                            <a:srgbClr val="FF0000"/>
                          </a:solidFill>
                          <a:effectLst/>
                          <a:latin typeface="Calibri" panose="020F0502020204030204" pitchFamily="34" charset="0"/>
                          <a:cs typeface="Calibri" panose="020F0502020204030204" pitchFamily="34" charset="0"/>
                        </a:rPr>
                        <a:t>1=1</a:t>
                      </a:r>
                      <a:endParaRPr lang="zh-CN" sz="1400" dirty="0">
                        <a:solidFill>
                          <a:srgbClr val="0000FF"/>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183854287"/>
                  </a:ext>
                </a:extLst>
              </a:tr>
              <a:tr h="248275">
                <a:tc>
                  <a:txBody>
                    <a:bodyPr/>
                    <a:lstStyle/>
                    <a:p>
                      <a:pPr marL="100965" marR="95250" algn="ctr">
                        <a:spcAft>
                          <a:spcPts val="0"/>
                        </a:spcAft>
                      </a:pPr>
                      <a:r>
                        <a:rPr lang="en-US" sz="1600" dirty="0">
                          <a:effectLst/>
                          <a:latin typeface="Calibri" panose="020F0502020204030204" pitchFamily="34" charset="0"/>
                          <a:cs typeface="Calibri" panose="020F0502020204030204" pitchFamily="34" charset="0"/>
                        </a:rPr>
                        <a:t>0x00</a:t>
                      </a:r>
                    </a:p>
                  </a:txBody>
                  <a:tcPr marL="0" marR="0" marT="0" marB="0"/>
                </a:tc>
                <a:tc>
                  <a:txBody>
                    <a:bodyPr/>
                    <a:lstStyle/>
                    <a:p>
                      <a:pPr marL="100965" marR="95250" algn="ctr">
                        <a:spcAft>
                          <a:spcPts val="0"/>
                        </a:spcAft>
                      </a:pPr>
                      <a:r>
                        <a:rPr lang="en-US" sz="1600" dirty="0">
                          <a:effectLst/>
                          <a:latin typeface="Calibri" panose="020F0502020204030204" pitchFamily="34" charset="0"/>
                          <a:cs typeface="Calibri" panose="020F0502020204030204" pitchFamily="34" charset="0"/>
                        </a:rPr>
                        <a:t>0x00</a:t>
                      </a:r>
                    </a:p>
                  </a:txBody>
                  <a:tcPr marL="0" marR="0" marT="0" marB="0"/>
                </a:tc>
                <a:tc>
                  <a:txBody>
                    <a:bodyPr/>
                    <a:lstStyle/>
                    <a:p>
                      <a:pPr marL="3810" algn="ctr">
                        <a:lnSpc>
                          <a:spcPts val="1460"/>
                        </a:lnSpc>
                        <a:spcAft>
                          <a:spcPts val="0"/>
                        </a:spcAft>
                      </a:pPr>
                      <a:r>
                        <a:rPr lang="en-US" sz="1600" dirty="0">
                          <a:effectLst/>
                          <a:latin typeface="Calibri" panose="020F0502020204030204" pitchFamily="34" charset="0"/>
                          <a:cs typeface="Calibri" panose="020F0502020204030204" pitchFamily="34" charset="0"/>
                        </a:rPr>
                        <a:t>0</a:t>
                      </a:r>
                    </a:p>
                  </a:txBody>
                  <a:tcPr marL="0" marR="0" marT="0" marB="0"/>
                </a:tc>
                <a:tc>
                  <a:txBody>
                    <a:bodyPr/>
                    <a:lstStyle/>
                    <a:p>
                      <a:pPr marL="3175" algn="ctr">
                        <a:lnSpc>
                          <a:spcPts val="1460"/>
                        </a:lnSpc>
                        <a:spcAft>
                          <a:spcPts val="0"/>
                        </a:spcAft>
                      </a:pPr>
                      <a:r>
                        <a:rPr lang="en-US" sz="1600" dirty="0">
                          <a:effectLst/>
                          <a:latin typeface="Calibri" panose="020F0502020204030204" pitchFamily="34" charset="0"/>
                          <a:cs typeface="Calibri" panose="020F0502020204030204" pitchFamily="34" charset="0"/>
                        </a:rPr>
                        <a:t>0</a:t>
                      </a:r>
                    </a:p>
                  </a:txBody>
                  <a:tcPr marL="0" marR="0" marT="0" marB="0"/>
                </a:tc>
                <a:tc>
                  <a:txBody>
                    <a:bodyPr/>
                    <a:lstStyle/>
                    <a:p>
                      <a:pPr marL="3175" algn="ctr">
                        <a:lnSpc>
                          <a:spcPts val="1460"/>
                        </a:lnSpc>
                        <a:spcAft>
                          <a:spcPts val="0"/>
                        </a:spcAft>
                      </a:pPr>
                      <a:r>
                        <a:rPr lang="en-US" sz="1600" dirty="0">
                          <a:effectLst/>
                          <a:latin typeface="Calibri" panose="020F0502020204030204" pitchFamily="34" charset="0"/>
                          <a:cs typeface="Calibri" panose="020F0502020204030204" pitchFamily="34" charset="0"/>
                        </a:rPr>
                        <a:t>7</a:t>
                      </a:r>
                    </a:p>
                  </a:txBody>
                  <a:tcPr marL="0" marR="0" marT="0" marB="0"/>
                </a:tc>
                <a:extLst>
                  <a:ext uri="{0D108BD9-81ED-4DB2-BD59-A6C34878D82A}">
                    <a16:rowId xmlns:a16="http://schemas.microsoft.com/office/drawing/2014/main" val="2193105647"/>
                  </a:ext>
                </a:extLst>
              </a:tr>
              <a:tr h="227965">
                <a:tc>
                  <a:txBody>
                    <a:bodyPr/>
                    <a:lstStyle/>
                    <a:p>
                      <a:pPr marL="100965" marR="95250" algn="ctr">
                        <a:spcAft>
                          <a:spcPts val="0"/>
                        </a:spcAft>
                      </a:pPr>
                      <a:r>
                        <a:rPr lang="en-US" sz="1600">
                          <a:effectLst/>
                          <a:latin typeface="Calibri" panose="020F0502020204030204" pitchFamily="34" charset="0"/>
                          <a:cs typeface="Calibri" panose="020F0502020204030204" pitchFamily="34" charset="0"/>
                        </a:rPr>
                        <a:t>0x10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spcAft>
                          <a:spcPts val="0"/>
                        </a:spcAft>
                      </a:pPr>
                      <a:r>
                        <a:rPr lang="en-US" sz="1600">
                          <a:effectLst/>
                          <a:latin typeface="Calibri" panose="020F0502020204030204" pitchFamily="34" charset="0"/>
                          <a:cs typeface="Calibri" panose="020F0502020204030204" pitchFamily="34" charset="0"/>
                        </a:rPr>
                        <a:t>0x13</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ts val="146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ts val="1460"/>
                        </a:lnSpc>
                        <a:spcAft>
                          <a:spcPts val="0"/>
                        </a:spcAft>
                      </a:pPr>
                      <a:r>
                        <a:rPr lang="en-US" sz="1600" dirty="0">
                          <a:effectLst/>
                          <a:latin typeface="Calibri" panose="020F0502020204030204" pitchFamily="34" charset="0"/>
                          <a:cs typeface="Calibri" panose="020F0502020204030204" pitchFamily="34" charset="0"/>
                        </a:rPr>
                        <a:t>1</a:t>
                      </a:r>
                      <a:endParaRPr lang="zh-CN" sz="14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ts val="1460"/>
                        </a:lnSpc>
                        <a:spcAft>
                          <a:spcPts val="0"/>
                        </a:spcAft>
                      </a:pPr>
                      <a:r>
                        <a:rPr lang="en-US" sz="1600" dirty="0">
                          <a:effectLst/>
                          <a:latin typeface="Calibri" panose="020F0502020204030204" pitchFamily="34" charset="0"/>
                          <a:cs typeface="Calibri" panose="020F0502020204030204" pitchFamily="34" charset="0"/>
                        </a:rPr>
                        <a:t>1</a:t>
                      </a:r>
                      <a:r>
                        <a:rPr lang="en-US" altLang="zh-CN" sz="1600" dirty="0">
                          <a:effectLst/>
                          <a:latin typeface="Calibri" panose="020F0502020204030204" pitchFamily="34" charset="0"/>
                          <a:cs typeface="Calibri" panose="020F0502020204030204" pitchFamily="34" charset="0"/>
                        </a:rPr>
                        <a:t>+</a:t>
                      </a:r>
                      <a:r>
                        <a:rPr lang="en-US" altLang="zh-CN" sz="1600" dirty="0">
                          <a:solidFill>
                            <a:srgbClr val="FF0000"/>
                          </a:solidFill>
                          <a:effectLst/>
                          <a:latin typeface="Calibri" panose="020F0502020204030204" pitchFamily="34" charset="0"/>
                          <a:cs typeface="Calibri" panose="020F0502020204030204" pitchFamily="34" charset="0"/>
                        </a:rPr>
                        <a:t>1=2</a:t>
                      </a:r>
                      <a:endParaRPr lang="zh-CN" sz="14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3963695425"/>
                  </a:ext>
                </a:extLst>
              </a:tr>
              <a:tr h="229235">
                <a:tc>
                  <a:txBody>
                    <a:bodyPr/>
                    <a:lstStyle/>
                    <a:p>
                      <a:pPr marL="100965" marR="95250" algn="ctr">
                        <a:spcBef>
                          <a:spcPts val="10"/>
                        </a:spcBef>
                        <a:spcAft>
                          <a:spcPts val="0"/>
                        </a:spcAft>
                      </a:pPr>
                      <a:r>
                        <a:rPr lang="en-US" sz="1600">
                          <a:effectLst/>
                          <a:latin typeface="Calibri" panose="020F0502020204030204" pitchFamily="34" charset="0"/>
                          <a:cs typeface="Calibri" panose="020F0502020204030204" pitchFamily="34" charset="0"/>
                        </a:rPr>
                        <a:t>0x20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spcBef>
                          <a:spcPts val="10"/>
                        </a:spcBef>
                        <a:spcAft>
                          <a:spcPts val="0"/>
                        </a:spcAft>
                      </a:pPr>
                      <a:r>
                        <a:rPr lang="en-US" sz="1600">
                          <a:effectLst/>
                          <a:latin typeface="Calibri" panose="020F0502020204030204" pitchFamily="34" charset="0"/>
                          <a:cs typeface="Calibri" panose="020F0502020204030204" pitchFamily="34" charset="0"/>
                        </a:rPr>
                        <a:t>0x12</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spcBef>
                          <a:spcPts val="5"/>
                        </a:spcBef>
                        <a:spcAft>
                          <a:spcPts val="0"/>
                        </a:spcAft>
                      </a:pPr>
                      <a:r>
                        <a:rPr lang="en-US" sz="1600" dirty="0">
                          <a:effectLst/>
                          <a:latin typeface="Calibri" panose="020F0502020204030204" pitchFamily="34" charset="0"/>
                          <a:cs typeface="Calibri" panose="020F0502020204030204" pitchFamily="34" charset="0"/>
                        </a:rPr>
                        <a:t>1</a:t>
                      </a:r>
                    </a:p>
                  </a:txBody>
                  <a:tcPr marL="0" marR="0" marT="0" marB="0"/>
                </a:tc>
                <a:tc>
                  <a:txBody>
                    <a:bodyPr/>
                    <a:lstStyle/>
                    <a:p>
                      <a:pPr marL="3175" algn="ctr">
                        <a:spcBef>
                          <a:spcPts val="5"/>
                        </a:spcBef>
                        <a:spcAft>
                          <a:spcPts val="0"/>
                        </a:spcAft>
                      </a:pPr>
                      <a:r>
                        <a:rPr lang="en-US" sz="1600" dirty="0">
                          <a:effectLst/>
                          <a:latin typeface="Calibri" panose="020F0502020204030204" pitchFamily="34" charset="0"/>
                          <a:cs typeface="Calibri" panose="020F0502020204030204" pitchFamily="34" charset="0"/>
                        </a:rPr>
                        <a:t>0</a:t>
                      </a:r>
                    </a:p>
                  </a:txBody>
                  <a:tcPr marL="0" marR="0" marT="0" marB="0"/>
                </a:tc>
                <a:tc>
                  <a:txBody>
                    <a:bodyPr/>
                    <a:lstStyle/>
                    <a:p>
                      <a:pPr marL="3175" algn="ctr">
                        <a:spcBef>
                          <a:spcPts val="5"/>
                        </a:spcBef>
                        <a:spcAft>
                          <a:spcPts val="0"/>
                        </a:spcAft>
                      </a:pPr>
                      <a:r>
                        <a:rPr lang="en-US" sz="1600" dirty="0">
                          <a:effectLst/>
                          <a:latin typeface="Calibri" panose="020F0502020204030204" pitchFamily="34" charset="0"/>
                          <a:cs typeface="Calibri" panose="020F0502020204030204" pitchFamily="34" charset="0"/>
                        </a:rPr>
                        <a:t>5</a:t>
                      </a:r>
                      <a:endParaRPr lang="zh-CN" sz="1400" dirty="0">
                        <a:solidFill>
                          <a:schemeClr val="accent2"/>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32826232"/>
                  </a:ext>
                </a:extLst>
              </a:tr>
              <a:tr h="0">
                <a:tc>
                  <a:txBody>
                    <a:bodyPr/>
                    <a:lstStyle/>
                    <a:p>
                      <a:pPr marL="100965" marR="95250" algn="ctr">
                        <a:spcAft>
                          <a:spcPts val="0"/>
                        </a:spcAft>
                      </a:pPr>
                      <a:r>
                        <a:rPr lang="en-US" sz="1600" dirty="0">
                          <a:effectLst/>
                          <a:latin typeface="Calibri" panose="020F0502020204030204" pitchFamily="34" charset="0"/>
                          <a:cs typeface="Calibri" panose="020F0502020204030204" pitchFamily="34" charset="0"/>
                        </a:rPr>
                        <a:t>0x00</a:t>
                      </a:r>
                    </a:p>
                  </a:txBody>
                  <a:tcPr marL="0" marR="0" marT="0" marB="0"/>
                </a:tc>
                <a:tc>
                  <a:txBody>
                    <a:bodyPr/>
                    <a:lstStyle/>
                    <a:p>
                      <a:pPr marL="100965" marR="95250" algn="ctr">
                        <a:spcAft>
                          <a:spcPts val="0"/>
                        </a:spcAft>
                      </a:pPr>
                      <a:r>
                        <a:rPr lang="en-US" sz="1600" dirty="0">
                          <a:effectLst/>
                          <a:latin typeface="Calibri" panose="020F0502020204030204" pitchFamily="34" charset="0"/>
                          <a:cs typeface="Calibri" panose="020F0502020204030204" pitchFamily="34" charset="0"/>
                        </a:rPr>
                        <a:t>0x00</a:t>
                      </a:r>
                    </a:p>
                  </a:txBody>
                  <a:tcPr marL="0" marR="0" marT="0" marB="0"/>
                </a:tc>
                <a:tc>
                  <a:txBody>
                    <a:bodyPr/>
                    <a:lstStyle/>
                    <a:p>
                      <a:pPr marL="3810" algn="ctr">
                        <a:lnSpc>
                          <a:spcPct val="100000"/>
                        </a:lnSpc>
                        <a:spcAft>
                          <a:spcPts val="0"/>
                        </a:spcAft>
                      </a:pPr>
                      <a:r>
                        <a:rPr lang="en-US" sz="1600" dirty="0">
                          <a:effectLst/>
                          <a:latin typeface="Calibri" panose="020F0502020204030204" pitchFamily="34" charset="0"/>
                          <a:cs typeface="Calibri" panose="020F0502020204030204" pitchFamily="34" charset="0"/>
                        </a:rPr>
                        <a:t>0</a:t>
                      </a:r>
                    </a:p>
                  </a:txBody>
                  <a:tcPr marL="0" marR="0" marT="0" marB="0"/>
                </a:tc>
                <a:tc>
                  <a:txBody>
                    <a:bodyPr/>
                    <a:lstStyle/>
                    <a:p>
                      <a:pPr marL="3175" algn="ctr">
                        <a:lnSpc>
                          <a:spcPct val="100000"/>
                        </a:lnSpc>
                        <a:spcAft>
                          <a:spcPts val="0"/>
                        </a:spcAft>
                      </a:pPr>
                      <a:r>
                        <a:rPr lang="en-US" sz="1600" dirty="0">
                          <a:effectLst/>
                          <a:latin typeface="Calibri" panose="020F0502020204030204" pitchFamily="34" charset="0"/>
                          <a:cs typeface="Calibri" panose="020F0502020204030204" pitchFamily="34" charset="0"/>
                        </a:rPr>
                        <a:t>0</a:t>
                      </a:r>
                    </a:p>
                  </a:txBody>
                  <a:tcPr marL="0" marR="0" marT="0" marB="0"/>
                </a:tc>
                <a:tc>
                  <a:txBody>
                    <a:bodyPr/>
                    <a:lstStyle/>
                    <a:p>
                      <a:pPr marL="3175" algn="ctr">
                        <a:lnSpc>
                          <a:spcPct val="100000"/>
                        </a:lnSpc>
                        <a:spcAft>
                          <a:spcPts val="0"/>
                        </a:spcAft>
                      </a:pPr>
                      <a:r>
                        <a:rPr lang="en-US" sz="1600" dirty="0">
                          <a:effectLst/>
                          <a:latin typeface="Calibri" panose="020F0502020204030204" pitchFamily="34" charset="0"/>
                          <a:cs typeface="Calibri" panose="020F0502020204030204" pitchFamily="34" charset="0"/>
                        </a:rPr>
                        <a:t>7</a:t>
                      </a:r>
                      <a:endParaRPr lang="zh-CN" sz="14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708564767"/>
                  </a:ext>
                </a:extLst>
              </a:tr>
              <a:tr h="227965">
                <a:tc>
                  <a:txBody>
                    <a:bodyPr/>
                    <a:lstStyle/>
                    <a:p>
                      <a:pPr marL="100965" marR="95250" algn="ctr">
                        <a:spcAft>
                          <a:spcPts val="0"/>
                        </a:spcAft>
                      </a:pPr>
                      <a:r>
                        <a:rPr lang="en-US" sz="1600" dirty="0">
                          <a:solidFill>
                            <a:srgbClr val="C00000"/>
                          </a:solidFill>
                          <a:effectLst/>
                          <a:latin typeface="Calibri" panose="020F0502020204030204" pitchFamily="34" charset="0"/>
                          <a:cs typeface="Calibri" panose="020F0502020204030204" pitchFamily="34" charset="0"/>
                        </a:rPr>
                        <a:t>0x11</a:t>
                      </a:r>
                      <a:endParaRPr lang="zh-CN" sz="14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spcAft>
                          <a:spcPts val="0"/>
                        </a:spcAft>
                      </a:pPr>
                      <a:r>
                        <a:rPr lang="en-US" sz="1600">
                          <a:effectLst/>
                          <a:latin typeface="Calibri" panose="020F0502020204030204" pitchFamily="34" charset="0"/>
                          <a:cs typeface="Calibri" panose="020F0502020204030204" pitchFamily="34" charset="0"/>
                        </a:rPr>
                        <a:t>0x14</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ts val="146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ts val="1460"/>
                        </a:lnSpc>
                        <a:spcAft>
                          <a:spcPts val="0"/>
                        </a:spcAft>
                      </a:pPr>
                      <a:r>
                        <a:rPr lang="en-US" sz="1600">
                          <a:effectLst/>
                          <a:latin typeface="Calibri" panose="020F0502020204030204" pitchFamily="34" charset="0"/>
                          <a:cs typeface="Calibri" panose="020F0502020204030204" pitchFamily="34" charset="0"/>
                        </a:rPr>
                        <a:t>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ts val="1460"/>
                        </a:lnSpc>
                        <a:spcAft>
                          <a:spcPts val="0"/>
                        </a:spcAft>
                      </a:pPr>
                      <a:r>
                        <a:rPr lang="en-US" altLang="zh-CN" sz="1600" dirty="0">
                          <a:solidFill>
                            <a:srgbClr val="FF0000"/>
                          </a:solidFill>
                          <a:effectLst/>
                          <a:latin typeface="Calibri" panose="020F0502020204030204" pitchFamily="34" charset="0"/>
                          <a:cs typeface="Calibri" panose="020F0502020204030204" pitchFamily="34" charset="0"/>
                        </a:rPr>
                        <a:t>0</a:t>
                      </a:r>
                      <a:endParaRPr lang="zh-CN" sz="1400" dirty="0">
                        <a:solidFill>
                          <a:srgbClr val="7030A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790864634"/>
                  </a:ext>
                </a:extLst>
              </a:tr>
              <a:tr h="227965">
                <a:tc>
                  <a:txBody>
                    <a:bodyPr/>
                    <a:lstStyle/>
                    <a:p>
                      <a:pPr marL="100965" marR="95250" algn="ctr">
                        <a:spcAft>
                          <a:spcPts val="0"/>
                        </a:spcAft>
                      </a:pPr>
                      <a:r>
                        <a:rPr lang="en-US" sz="1600">
                          <a:effectLst/>
                          <a:latin typeface="Calibri" panose="020F0502020204030204" pitchFamily="34" charset="0"/>
                          <a:cs typeface="Calibri" panose="020F0502020204030204" pitchFamily="34" charset="0"/>
                        </a:rPr>
                        <a:t>0xac</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spcAft>
                          <a:spcPts val="0"/>
                        </a:spcAft>
                      </a:pPr>
                      <a:r>
                        <a:rPr lang="en-US" sz="1600">
                          <a:effectLst/>
                          <a:latin typeface="Calibri" panose="020F0502020204030204" pitchFamily="34" charset="0"/>
                          <a:cs typeface="Calibri" panose="020F0502020204030204" pitchFamily="34" charset="0"/>
                        </a:rPr>
                        <a:t>0x15</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ts val="1460"/>
                        </a:lnSpc>
                        <a:spcAft>
                          <a:spcPts val="0"/>
                        </a:spcAft>
                      </a:pPr>
                      <a:r>
                        <a:rPr lang="en-US" sz="1600" dirty="0">
                          <a:effectLst/>
                          <a:latin typeface="Calibri" panose="020F0502020204030204" pitchFamily="34" charset="0"/>
                          <a:cs typeface="Calibri" panose="020F0502020204030204" pitchFamily="34" charset="0"/>
                        </a:rPr>
                        <a:t>1</a:t>
                      </a:r>
                      <a:endParaRPr lang="zh-CN" sz="14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ts val="146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ts val="1460"/>
                        </a:lnSpc>
                        <a:spcAft>
                          <a:spcPts val="0"/>
                        </a:spcAft>
                      </a:pPr>
                      <a:r>
                        <a:rPr lang="en-US" sz="1600" dirty="0">
                          <a:effectLst/>
                          <a:latin typeface="Calibri" panose="020F0502020204030204" pitchFamily="34" charset="0"/>
                          <a:cs typeface="Calibri" panose="020F0502020204030204" pitchFamily="34" charset="0"/>
                        </a:rPr>
                        <a:t>2</a:t>
                      </a:r>
                      <a:r>
                        <a:rPr lang="en-US" altLang="zh-CN" sz="1600" dirty="0">
                          <a:effectLst/>
                          <a:latin typeface="Calibri" panose="020F0502020204030204" pitchFamily="34" charset="0"/>
                          <a:cs typeface="Calibri" panose="020F0502020204030204" pitchFamily="34" charset="0"/>
                        </a:rPr>
                        <a:t>+</a:t>
                      </a:r>
                      <a:r>
                        <a:rPr lang="en-US" altLang="zh-CN" sz="1600" dirty="0">
                          <a:solidFill>
                            <a:srgbClr val="FF0000"/>
                          </a:solidFill>
                          <a:effectLst/>
                          <a:latin typeface="Calibri" panose="020F0502020204030204" pitchFamily="34" charset="0"/>
                          <a:cs typeface="Calibri" panose="020F0502020204030204" pitchFamily="34" charset="0"/>
                        </a:rPr>
                        <a:t>1=3</a:t>
                      </a:r>
                      <a:endParaRPr lang="zh-CN" sz="1400" dirty="0">
                        <a:solidFill>
                          <a:srgbClr val="0000FF"/>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318164470"/>
                  </a:ext>
                </a:extLst>
              </a:tr>
              <a:tr h="227965">
                <a:tc>
                  <a:txBody>
                    <a:bodyPr/>
                    <a:lstStyle/>
                    <a:p>
                      <a:pPr marL="100965" marR="95250" algn="ctr">
                        <a:spcAft>
                          <a:spcPts val="0"/>
                        </a:spcAft>
                      </a:pPr>
                      <a:r>
                        <a:rPr lang="en-US" sz="1600">
                          <a:effectLst/>
                          <a:latin typeface="Calibri" panose="020F0502020204030204" pitchFamily="34" charset="0"/>
                          <a:cs typeface="Calibri" panose="020F0502020204030204" pitchFamily="34" charset="0"/>
                        </a:rPr>
                        <a:t>0xff</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spcAft>
                          <a:spcPts val="0"/>
                        </a:spcAft>
                      </a:pPr>
                      <a:r>
                        <a:rPr lang="en-US" sz="1600" dirty="0">
                          <a:effectLst/>
                          <a:latin typeface="Calibri" panose="020F0502020204030204" pitchFamily="34" charset="0"/>
                          <a:cs typeface="Calibri" panose="020F0502020204030204" pitchFamily="34" charset="0"/>
                        </a:rPr>
                        <a:t>0x16</a:t>
                      </a:r>
                      <a:endParaRPr lang="zh-CN" sz="14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ts val="146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ts val="1460"/>
                        </a:lnSpc>
                        <a:spcAft>
                          <a:spcPts val="0"/>
                        </a:spcAft>
                      </a:pPr>
                      <a:r>
                        <a:rPr lang="en-US" sz="1600">
                          <a:effectLst/>
                          <a:latin typeface="Calibri" panose="020F0502020204030204" pitchFamily="34" charset="0"/>
                          <a:cs typeface="Calibri" panose="020F0502020204030204" pitchFamily="34" charset="0"/>
                        </a:rPr>
                        <a:t>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ts val="1460"/>
                        </a:lnSpc>
                        <a:spcAft>
                          <a:spcPts val="0"/>
                        </a:spcAft>
                      </a:pPr>
                      <a:r>
                        <a:rPr lang="en-US" sz="1600" dirty="0">
                          <a:effectLst/>
                          <a:latin typeface="Calibri" panose="020F0502020204030204" pitchFamily="34" charset="0"/>
                          <a:cs typeface="Calibri" panose="020F0502020204030204" pitchFamily="34" charset="0"/>
                        </a:rPr>
                        <a:t>3</a:t>
                      </a:r>
                      <a:r>
                        <a:rPr lang="en-US" altLang="zh-CN" sz="1600" dirty="0">
                          <a:effectLst/>
                          <a:latin typeface="Calibri" panose="020F0502020204030204" pitchFamily="34" charset="0"/>
                          <a:cs typeface="Calibri" panose="020F0502020204030204" pitchFamily="34" charset="0"/>
                        </a:rPr>
                        <a:t>+</a:t>
                      </a:r>
                      <a:r>
                        <a:rPr lang="en-US" altLang="zh-CN" sz="1600" dirty="0">
                          <a:solidFill>
                            <a:srgbClr val="FF0000"/>
                          </a:solidFill>
                          <a:effectLst/>
                          <a:latin typeface="Calibri" panose="020F0502020204030204" pitchFamily="34" charset="0"/>
                          <a:cs typeface="Calibri" panose="020F0502020204030204" pitchFamily="34" charset="0"/>
                        </a:rPr>
                        <a:t>1=4</a:t>
                      </a:r>
                      <a:endParaRPr lang="zh-CN" sz="1400" dirty="0">
                        <a:solidFill>
                          <a:srgbClr val="0000FF"/>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100542403"/>
                  </a:ext>
                </a:extLst>
              </a:tr>
            </a:tbl>
          </a:graphicData>
        </a:graphic>
      </p:graphicFrame>
      <p:sp>
        <p:nvSpPr>
          <p:cNvPr id="7" name="矩形 6">
            <a:extLst>
              <a:ext uri="{FF2B5EF4-FFF2-40B4-BE49-F238E27FC236}">
                <a16:creationId xmlns:a16="http://schemas.microsoft.com/office/drawing/2014/main" id="{34A83AAC-6F49-4412-A7E5-03C80D3711DD}"/>
              </a:ext>
            </a:extLst>
          </p:cNvPr>
          <p:cNvSpPr/>
          <p:nvPr/>
        </p:nvSpPr>
        <p:spPr>
          <a:xfrm>
            <a:off x="971600" y="2996952"/>
            <a:ext cx="3257623" cy="369332"/>
          </a:xfrm>
          <a:prstGeom prst="rect">
            <a:avLst/>
          </a:prstGeom>
        </p:spPr>
        <p:txBody>
          <a:bodyPr wrap="none">
            <a:spAutoFit/>
          </a:bodyPr>
          <a:lstStyle/>
          <a:p>
            <a:r>
              <a:rPr lang="en-US" altLang="zh-CN" dirty="0">
                <a:latin typeface="Calibri" panose="020F0502020204030204" pitchFamily="34" charset="0"/>
                <a:ea typeface="Calibri" panose="020F0502020204030204" pitchFamily="34" charset="0"/>
                <a:cs typeface="Calibri" panose="020F0502020204030204" pitchFamily="34" charset="0"/>
              </a:rPr>
              <a:t>LRUs: 1,7,2,5,7,0,3,4</a:t>
            </a:r>
            <a:r>
              <a:rPr lang="zh-CN" altLang="en-US" dirty="0">
                <a:latin typeface="Calibri" panose="020F0502020204030204" pitchFamily="34" charset="0"/>
                <a:ea typeface="Calibri" panose="020F0502020204030204" pitchFamily="34" charset="0"/>
                <a:cs typeface="Calibri" panose="020F0502020204030204" pitchFamily="34" charset="0"/>
              </a:rPr>
              <a:t>小于</a:t>
            </a:r>
            <a:r>
              <a:rPr lang="en-US" altLang="zh-CN" dirty="0">
                <a:latin typeface="Calibri" panose="020F0502020204030204" pitchFamily="34" charset="0"/>
                <a:ea typeface="Calibri" panose="020F0502020204030204" pitchFamily="34" charset="0"/>
                <a:cs typeface="Calibri" panose="020F0502020204030204" pitchFamily="34" charset="0"/>
              </a:rPr>
              <a:t>4</a:t>
            </a:r>
            <a:r>
              <a:rPr lang="zh-CN" altLang="en-US" dirty="0">
                <a:latin typeface="Calibri" panose="020F0502020204030204" pitchFamily="34" charset="0"/>
                <a:ea typeface="Calibri" panose="020F0502020204030204" pitchFamily="34" charset="0"/>
                <a:cs typeface="Calibri" panose="020F0502020204030204" pitchFamily="34" charset="0"/>
              </a:rPr>
              <a:t>的加</a:t>
            </a:r>
            <a:r>
              <a:rPr lang="en-US" altLang="zh-CN" dirty="0">
                <a:latin typeface="Calibri" panose="020F0502020204030204" pitchFamily="34" charset="0"/>
                <a:ea typeface="Calibri" panose="020F0502020204030204" pitchFamily="34" charset="0"/>
                <a:cs typeface="Calibri" panose="020F0502020204030204" pitchFamily="34" charset="0"/>
              </a:rPr>
              <a:t>1</a:t>
            </a:r>
            <a:endParaRPr lang="zh-CN" altLang="en-US" dirty="0"/>
          </a:p>
        </p:txBody>
      </p:sp>
    </p:spTree>
    <p:extLst>
      <p:ext uri="{BB962C8B-B14F-4D97-AF65-F5344CB8AC3E}">
        <p14:creationId xmlns:p14="http://schemas.microsoft.com/office/powerpoint/2010/main" val="7958706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C1E3C7D3-F063-4EC2-A9BC-013A10170E00}"/>
              </a:ext>
            </a:extLst>
          </p:cNvPr>
          <p:cNvGraphicFramePr>
            <a:graphicFrameLocks noGrp="1"/>
          </p:cNvGraphicFramePr>
          <p:nvPr>
            <p:extLst>
              <p:ext uri="{D42A27DB-BD31-4B8C-83A1-F6EECF244321}">
                <p14:modId xmlns:p14="http://schemas.microsoft.com/office/powerpoint/2010/main" val="3879788103"/>
              </p:ext>
            </p:extLst>
          </p:nvPr>
        </p:nvGraphicFramePr>
        <p:xfrm>
          <a:off x="1691680" y="692696"/>
          <a:ext cx="4968552" cy="2183120"/>
        </p:xfrm>
        <a:graphic>
          <a:graphicData uri="http://schemas.openxmlformats.org/drawingml/2006/table">
            <a:tbl>
              <a:tblPr firstRow="1" firstCol="1" lastRow="1" lastCol="1" bandRow="1" bandCol="1">
                <a:tableStyleId>{5940675A-B579-460E-94D1-54222C63F5DA}</a:tableStyleId>
              </a:tblPr>
              <a:tblGrid>
                <a:gridCol w="997335">
                  <a:extLst>
                    <a:ext uri="{9D8B030D-6E8A-4147-A177-3AD203B41FA5}">
                      <a16:colId xmlns:a16="http://schemas.microsoft.com/office/drawing/2014/main" val="595067505"/>
                    </a:ext>
                  </a:extLst>
                </a:gridCol>
                <a:gridCol w="997335">
                  <a:extLst>
                    <a:ext uri="{9D8B030D-6E8A-4147-A177-3AD203B41FA5}">
                      <a16:colId xmlns:a16="http://schemas.microsoft.com/office/drawing/2014/main" val="3300817212"/>
                    </a:ext>
                  </a:extLst>
                </a:gridCol>
                <a:gridCol w="998201">
                  <a:extLst>
                    <a:ext uri="{9D8B030D-6E8A-4147-A177-3AD203B41FA5}">
                      <a16:colId xmlns:a16="http://schemas.microsoft.com/office/drawing/2014/main" val="2708236627"/>
                    </a:ext>
                  </a:extLst>
                </a:gridCol>
                <a:gridCol w="997335">
                  <a:extLst>
                    <a:ext uri="{9D8B030D-6E8A-4147-A177-3AD203B41FA5}">
                      <a16:colId xmlns:a16="http://schemas.microsoft.com/office/drawing/2014/main" val="625971076"/>
                    </a:ext>
                  </a:extLst>
                </a:gridCol>
                <a:gridCol w="978346">
                  <a:extLst>
                    <a:ext uri="{9D8B030D-6E8A-4147-A177-3AD203B41FA5}">
                      <a16:colId xmlns:a16="http://schemas.microsoft.com/office/drawing/2014/main" val="1654905987"/>
                    </a:ext>
                  </a:extLst>
                </a:gridCol>
              </a:tblGrid>
              <a:tr h="227965">
                <a:tc>
                  <a:txBody>
                    <a:bodyPr/>
                    <a:lstStyle/>
                    <a:p>
                      <a:pPr marL="100330" marR="95250" algn="ctr">
                        <a:lnSpc>
                          <a:spcPts val="1460"/>
                        </a:lnSpc>
                        <a:spcAft>
                          <a:spcPts val="0"/>
                        </a:spcAft>
                      </a:pPr>
                      <a:r>
                        <a:rPr lang="en-US" sz="1600">
                          <a:solidFill>
                            <a:srgbClr val="C00000"/>
                          </a:solidFill>
                          <a:effectLst/>
                          <a:latin typeface="Calibri" panose="020F0502020204030204" pitchFamily="34" charset="0"/>
                          <a:cs typeface="Calibri" panose="020F0502020204030204" pitchFamily="34" charset="0"/>
                        </a:rPr>
                        <a:t>VPN</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00965" marR="93980" algn="ctr">
                        <a:lnSpc>
                          <a:spcPts val="1460"/>
                        </a:lnSpc>
                        <a:spcAft>
                          <a:spcPts val="0"/>
                        </a:spcAft>
                      </a:pPr>
                      <a:r>
                        <a:rPr lang="en-US" sz="1600">
                          <a:solidFill>
                            <a:srgbClr val="C00000"/>
                          </a:solidFill>
                          <a:effectLst/>
                          <a:latin typeface="Calibri" panose="020F0502020204030204" pitchFamily="34" charset="0"/>
                          <a:cs typeface="Calibri" panose="020F0502020204030204" pitchFamily="34" charset="0"/>
                        </a:rPr>
                        <a:t>PPN</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96850" marR="193040" algn="ctr">
                        <a:lnSpc>
                          <a:spcPts val="1460"/>
                        </a:lnSpc>
                        <a:spcAft>
                          <a:spcPts val="0"/>
                        </a:spcAft>
                      </a:pPr>
                      <a:r>
                        <a:rPr lang="en-US" sz="1600">
                          <a:solidFill>
                            <a:srgbClr val="C00000"/>
                          </a:solidFill>
                          <a:effectLst/>
                          <a:latin typeface="Calibri" panose="020F0502020204030204" pitchFamily="34" charset="0"/>
                          <a:cs typeface="Calibri" panose="020F0502020204030204" pitchFamily="34" charset="0"/>
                        </a:rPr>
                        <a:t>Valid</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00965" marR="93980" algn="ctr">
                        <a:lnSpc>
                          <a:spcPts val="1460"/>
                        </a:lnSpc>
                        <a:spcAft>
                          <a:spcPts val="0"/>
                        </a:spcAft>
                      </a:pPr>
                      <a:r>
                        <a:rPr lang="en-US" sz="1600">
                          <a:solidFill>
                            <a:srgbClr val="C00000"/>
                          </a:solidFill>
                          <a:effectLst/>
                          <a:latin typeface="Calibri" panose="020F0502020204030204" pitchFamily="34" charset="0"/>
                          <a:cs typeface="Calibri" panose="020F0502020204030204" pitchFamily="34" charset="0"/>
                        </a:rPr>
                        <a:t>Dirty</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97790" marR="95250" algn="ctr">
                        <a:lnSpc>
                          <a:spcPts val="1460"/>
                        </a:lnSpc>
                        <a:spcAft>
                          <a:spcPts val="0"/>
                        </a:spcAft>
                      </a:pPr>
                      <a:r>
                        <a:rPr lang="en-US" sz="1600" dirty="0">
                          <a:solidFill>
                            <a:srgbClr val="C00000"/>
                          </a:solidFill>
                          <a:effectLst/>
                          <a:latin typeface="Calibri" panose="020F0502020204030204" pitchFamily="34" charset="0"/>
                          <a:cs typeface="Calibri" panose="020F0502020204030204" pitchFamily="34" charset="0"/>
                        </a:rPr>
                        <a:t>LRU</a:t>
                      </a:r>
                      <a:endParaRPr lang="zh-CN" sz="14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extLst>
                  <a:ext uri="{0D108BD9-81ED-4DB2-BD59-A6C34878D82A}">
                    <a16:rowId xmlns:a16="http://schemas.microsoft.com/office/drawing/2014/main" val="2755390013"/>
                  </a:ext>
                </a:extLst>
              </a:tr>
              <a:tr h="227965">
                <a:tc>
                  <a:txBody>
                    <a:bodyPr/>
                    <a:lstStyle/>
                    <a:p>
                      <a:pPr marL="100965" marR="95250" algn="ctr">
                        <a:spcAft>
                          <a:spcPts val="0"/>
                        </a:spcAft>
                      </a:pPr>
                      <a:r>
                        <a:rPr lang="en-US" sz="1600">
                          <a:effectLst/>
                          <a:latin typeface="Calibri" panose="020F0502020204030204" pitchFamily="34" charset="0"/>
                          <a:cs typeface="Calibri" panose="020F0502020204030204" pitchFamily="34" charset="0"/>
                        </a:rPr>
                        <a:t>0x01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spcAft>
                          <a:spcPts val="0"/>
                        </a:spcAft>
                      </a:pPr>
                      <a:r>
                        <a:rPr lang="en-US" sz="1600">
                          <a:effectLst/>
                          <a:latin typeface="Calibri" panose="020F0502020204030204" pitchFamily="34" charset="0"/>
                          <a:cs typeface="Calibri" panose="020F0502020204030204" pitchFamily="34" charset="0"/>
                        </a:rPr>
                        <a:t>0x11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ts val="146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ts val="146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ts val="1460"/>
                        </a:lnSpc>
                        <a:spcAft>
                          <a:spcPts val="0"/>
                        </a:spcAft>
                      </a:pPr>
                      <a:r>
                        <a:rPr lang="en-US" sz="1600" dirty="0">
                          <a:effectLst/>
                          <a:latin typeface="Calibri" panose="020F0502020204030204" pitchFamily="34" charset="0"/>
                          <a:cs typeface="Calibri" panose="020F0502020204030204" pitchFamily="34" charset="0"/>
                        </a:rPr>
                        <a:t>0</a:t>
                      </a:r>
                      <a:r>
                        <a:rPr lang="en-US" altLang="zh-CN" sz="1600" dirty="0">
                          <a:effectLst/>
                          <a:latin typeface="Calibri" panose="020F0502020204030204" pitchFamily="34" charset="0"/>
                          <a:cs typeface="Calibri" panose="020F0502020204030204" pitchFamily="34" charset="0"/>
                        </a:rPr>
                        <a:t>+</a:t>
                      </a:r>
                      <a:r>
                        <a:rPr lang="en-US" altLang="zh-CN" sz="1600" dirty="0">
                          <a:solidFill>
                            <a:srgbClr val="FF0000"/>
                          </a:solidFill>
                          <a:effectLst/>
                          <a:latin typeface="Calibri" panose="020F0502020204030204" pitchFamily="34" charset="0"/>
                          <a:cs typeface="Calibri" panose="020F0502020204030204" pitchFamily="34" charset="0"/>
                        </a:rPr>
                        <a:t>1=1</a:t>
                      </a:r>
                      <a:endParaRPr lang="zh-CN" sz="1400" dirty="0">
                        <a:solidFill>
                          <a:srgbClr val="0000FF"/>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183854287"/>
                  </a:ext>
                </a:extLst>
              </a:tr>
              <a:tr h="248275">
                <a:tc>
                  <a:txBody>
                    <a:bodyPr/>
                    <a:lstStyle/>
                    <a:p>
                      <a:pPr marL="100965" marR="95250" algn="ctr">
                        <a:spcAft>
                          <a:spcPts val="0"/>
                        </a:spcAft>
                      </a:pPr>
                      <a:r>
                        <a:rPr lang="en-US" sz="1600" dirty="0">
                          <a:effectLst/>
                          <a:latin typeface="Calibri" panose="020F0502020204030204" pitchFamily="34" charset="0"/>
                          <a:cs typeface="Calibri" panose="020F0502020204030204" pitchFamily="34" charset="0"/>
                        </a:rPr>
                        <a:t>0x00</a:t>
                      </a:r>
                    </a:p>
                  </a:txBody>
                  <a:tcPr marL="0" marR="0" marT="0" marB="0"/>
                </a:tc>
                <a:tc>
                  <a:txBody>
                    <a:bodyPr/>
                    <a:lstStyle/>
                    <a:p>
                      <a:pPr marL="100965" marR="95250" algn="ctr">
                        <a:spcAft>
                          <a:spcPts val="0"/>
                        </a:spcAft>
                      </a:pPr>
                      <a:r>
                        <a:rPr lang="en-US" sz="1600" dirty="0">
                          <a:effectLst/>
                          <a:latin typeface="Calibri" panose="020F0502020204030204" pitchFamily="34" charset="0"/>
                          <a:cs typeface="Calibri" panose="020F0502020204030204" pitchFamily="34" charset="0"/>
                        </a:rPr>
                        <a:t>0x00</a:t>
                      </a:r>
                    </a:p>
                  </a:txBody>
                  <a:tcPr marL="0" marR="0" marT="0" marB="0"/>
                </a:tc>
                <a:tc>
                  <a:txBody>
                    <a:bodyPr/>
                    <a:lstStyle/>
                    <a:p>
                      <a:pPr marL="3810" algn="ctr">
                        <a:lnSpc>
                          <a:spcPts val="1460"/>
                        </a:lnSpc>
                        <a:spcAft>
                          <a:spcPts val="0"/>
                        </a:spcAft>
                      </a:pPr>
                      <a:r>
                        <a:rPr lang="en-US" sz="1600" dirty="0">
                          <a:effectLst/>
                          <a:latin typeface="Calibri" panose="020F0502020204030204" pitchFamily="34" charset="0"/>
                          <a:cs typeface="Calibri" panose="020F0502020204030204" pitchFamily="34" charset="0"/>
                        </a:rPr>
                        <a:t>0</a:t>
                      </a:r>
                    </a:p>
                  </a:txBody>
                  <a:tcPr marL="0" marR="0" marT="0" marB="0"/>
                </a:tc>
                <a:tc>
                  <a:txBody>
                    <a:bodyPr/>
                    <a:lstStyle/>
                    <a:p>
                      <a:pPr marL="3175" algn="ctr">
                        <a:lnSpc>
                          <a:spcPts val="1460"/>
                        </a:lnSpc>
                        <a:spcAft>
                          <a:spcPts val="0"/>
                        </a:spcAft>
                      </a:pPr>
                      <a:r>
                        <a:rPr lang="en-US" sz="1600" dirty="0">
                          <a:effectLst/>
                          <a:latin typeface="Calibri" panose="020F0502020204030204" pitchFamily="34" charset="0"/>
                          <a:cs typeface="Calibri" panose="020F0502020204030204" pitchFamily="34" charset="0"/>
                        </a:rPr>
                        <a:t>0</a:t>
                      </a:r>
                    </a:p>
                  </a:txBody>
                  <a:tcPr marL="0" marR="0" marT="0" marB="0"/>
                </a:tc>
                <a:tc>
                  <a:txBody>
                    <a:bodyPr/>
                    <a:lstStyle/>
                    <a:p>
                      <a:pPr marL="3175" algn="ctr">
                        <a:lnSpc>
                          <a:spcPts val="1460"/>
                        </a:lnSpc>
                        <a:spcAft>
                          <a:spcPts val="0"/>
                        </a:spcAft>
                      </a:pPr>
                      <a:r>
                        <a:rPr lang="en-US" sz="1600" dirty="0">
                          <a:effectLst/>
                          <a:latin typeface="Calibri" panose="020F0502020204030204" pitchFamily="34" charset="0"/>
                          <a:cs typeface="Calibri" panose="020F0502020204030204" pitchFamily="34" charset="0"/>
                        </a:rPr>
                        <a:t>7</a:t>
                      </a:r>
                    </a:p>
                  </a:txBody>
                  <a:tcPr marL="0" marR="0" marT="0" marB="0"/>
                </a:tc>
                <a:extLst>
                  <a:ext uri="{0D108BD9-81ED-4DB2-BD59-A6C34878D82A}">
                    <a16:rowId xmlns:a16="http://schemas.microsoft.com/office/drawing/2014/main" val="2193105647"/>
                  </a:ext>
                </a:extLst>
              </a:tr>
              <a:tr h="227965">
                <a:tc>
                  <a:txBody>
                    <a:bodyPr/>
                    <a:lstStyle/>
                    <a:p>
                      <a:pPr marL="100965" marR="95250" algn="ctr">
                        <a:spcAft>
                          <a:spcPts val="0"/>
                        </a:spcAft>
                      </a:pPr>
                      <a:r>
                        <a:rPr lang="en-US" sz="1600">
                          <a:effectLst/>
                          <a:latin typeface="Calibri" panose="020F0502020204030204" pitchFamily="34" charset="0"/>
                          <a:cs typeface="Calibri" panose="020F0502020204030204" pitchFamily="34" charset="0"/>
                        </a:rPr>
                        <a:t>0x10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spcAft>
                          <a:spcPts val="0"/>
                        </a:spcAft>
                      </a:pPr>
                      <a:r>
                        <a:rPr lang="en-US" sz="1600">
                          <a:effectLst/>
                          <a:latin typeface="Calibri" panose="020F0502020204030204" pitchFamily="34" charset="0"/>
                          <a:cs typeface="Calibri" panose="020F0502020204030204" pitchFamily="34" charset="0"/>
                        </a:rPr>
                        <a:t>0x13</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ts val="146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ts val="1460"/>
                        </a:lnSpc>
                        <a:spcAft>
                          <a:spcPts val="0"/>
                        </a:spcAft>
                      </a:pPr>
                      <a:r>
                        <a:rPr lang="en-US" sz="1600" dirty="0">
                          <a:effectLst/>
                          <a:latin typeface="Calibri" panose="020F0502020204030204" pitchFamily="34" charset="0"/>
                          <a:cs typeface="Calibri" panose="020F0502020204030204" pitchFamily="34" charset="0"/>
                        </a:rPr>
                        <a:t>1</a:t>
                      </a:r>
                      <a:endParaRPr lang="zh-CN" sz="14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ts val="1460"/>
                        </a:lnSpc>
                        <a:spcAft>
                          <a:spcPts val="0"/>
                        </a:spcAft>
                      </a:pPr>
                      <a:r>
                        <a:rPr lang="en-US" sz="1600" dirty="0">
                          <a:effectLst/>
                          <a:latin typeface="Calibri" panose="020F0502020204030204" pitchFamily="34" charset="0"/>
                          <a:cs typeface="Calibri" panose="020F0502020204030204" pitchFamily="34" charset="0"/>
                        </a:rPr>
                        <a:t>1</a:t>
                      </a:r>
                      <a:r>
                        <a:rPr lang="en-US" altLang="zh-CN" sz="1600" dirty="0">
                          <a:effectLst/>
                          <a:latin typeface="Calibri" panose="020F0502020204030204" pitchFamily="34" charset="0"/>
                          <a:cs typeface="Calibri" panose="020F0502020204030204" pitchFamily="34" charset="0"/>
                        </a:rPr>
                        <a:t>+</a:t>
                      </a:r>
                      <a:r>
                        <a:rPr lang="en-US" altLang="zh-CN" sz="1600" dirty="0">
                          <a:solidFill>
                            <a:srgbClr val="FF0000"/>
                          </a:solidFill>
                          <a:effectLst/>
                          <a:latin typeface="Calibri" panose="020F0502020204030204" pitchFamily="34" charset="0"/>
                          <a:cs typeface="Calibri" panose="020F0502020204030204" pitchFamily="34" charset="0"/>
                        </a:rPr>
                        <a:t>1=2</a:t>
                      </a:r>
                      <a:endParaRPr lang="zh-CN" sz="14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3963695425"/>
                  </a:ext>
                </a:extLst>
              </a:tr>
              <a:tr h="229235">
                <a:tc>
                  <a:txBody>
                    <a:bodyPr/>
                    <a:lstStyle/>
                    <a:p>
                      <a:pPr marL="100965" marR="95250" algn="ctr">
                        <a:spcBef>
                          <a:spcPts val="10"/>
                        </a:spcBef>
                        <a:spcAft>
                          <a:spcPts val="0"/>
                        </a:spcAft>
                      </a:pPr>
                      <a:r>
                        <a:rPr lang="en-US" sz="1600">
                          <a:effectLst/>
                          <a:latin typeface="Calibri" panose="020F0502020204030204" pitchFamily="34" charset="0"/>
                          <a:cs typeface="Calibri" panose="020F0502020204030204" pitchFamily="34" charset="0"/>
                        </a:rPr>
                        <a:t>0x20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spcBef>
                          <a:spcPts val="10"/>
                        </a:spcBef>
                        <a:spcAft>
                          <a:spcPts val="0"/>
                        </a:spcAft>
                      </a:pPr>
                      <a:r>
                        <a:rPr lang="en-US" sz="1600">
                          <a:effectLst/>
                          <a:latin typeface="Calibri" panose="020F0502020204030204" pitchFamily="34" charset="0"/>
                          <a:cs typeface="Calibri" panose="020F0502020204030204" pitchFamily="34" charset="0"/>
                        </a:rPr>
                        <a:t>0x12</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spcBef>
                          <a:spcPts val="5"/>
                        </a:spcBef>
                        <a:spcAft>
                          <a:spcPts val="0"/>
                        </a:spcAft>
                      </a:pPr>
                      <a:r>
                        <a:rPr lang="en-US" sz="1600" dirty="0">
                          <a:effectLst/>
                          <a:latin typeface="Calibri" panose="020F0502020204030204" pitchFamily="34" charset="0"/>
                          <a:cs typeface="Calibri" panose="020F0502020204030204" pitchFamily="34" charset="0"/>
                        </a:rPr>
                        <a:t>1</a:t>
                      </a:r>
                    </a:p>
                  </a:txBody>
                  <a:tcPr marL="0" marR="0" marT="0" marB="0"/>
                </a:tc>
                <a:tc>
                  <a:txBody>
                    <a:bodyPr/>
                    <a:lstStyle/>
                    <a:p>
                      <a:pPr marL="3175" algn="ctr">
                        <a:spcBef>
                          <a:spcPts val="5"/>
                        </a:spcBef>
                        <a:spcAft>
                          <a:spcPts val="0"/>
                        </a:spcAft>
                      </a:pPr>
                      <a:r>
                        <a:rPr lang="en-US" sz="1600" dirty="0">
                          <a:effectLst/>
                          <a:latin typeface="Calibri" panose="020F0502020204030204" pitchFamily="34" charset="0"/>
                          <a:cs typeface="Calibri" panose="020F0502020204030204" pitchFamily="34" charset="0"/>
                        </a:rPr>
                        <a:t>0</a:t>
                      </a:r>
                    </a:p>
                  </a:txBody>
                  <a:tcPr marL="0" marR="0" marT="0" marB="0"/>
                </a:tc>
                <a:tc>
                  <a:txBody>
                    <a:bodyPr/>
                    <a:lstStyle/>
                    <a:p>
                      <a:pPr marL="3175" algn="ctr">
                        <a:spcBef>
                          <a:spcPts val="5"/>
                        </a:spcBef>
                        <a:spcAft>
                          <a:spcPts val="0"/>
                        </a:spcAft>
                      </a:pPr>
                      <a:r>
                        <a:rPr lang="en-US" sz="1600" dirty="0">
                          <a:effectLst/>
                          <a:latin typeface="Calibri" panose="020F0502020204030204" pitchFamily="34" charset="0"/>
                          <a:cs typeface="Calibri" panose="020F0502020204030204" pitchFamily="34" charset="0"/>
                        </a:rPr>
                        <a:t>5</a:t>
                      </a:r>
                      <a:endParaRPr lang="zh-CN" sz="1400" dirty="0">
                        <a:solidFill>
                          <a:schemeClr val="accent2"/>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32826232"/>
                  </a:ext>
                </a:extLst>
              </a:tr>
              <a:tr h="0">
                <a:tc>
                  <a:txBody>
                    <a:bodyPr/>
                    <a:lstStyle/>
                    <a:p>
                      <a:pPr marL="100965" marR="95250" algn="ctr">
                        <a:spcAft>
                          <a:spcPts val="0"/>
                        </a:spcAft>
                      </a:pPr>
                      <a:r>
                        <a:rPr lang="en-US" sz="1600" dirty="0">
                          <a:effectLst/>
                          <a:latin typeface="Calibri" panose="020F0502020204030204" pitchFamily="34" charset="0"/>
                          <a:cs typeface="Calibri" panose="020F0502020204030204" pitchFamily="34" charset="0"/>
                        </a:rPr>
                        <a:t>0x00</a:t>
                      </a:r>
                    </a:p>
                  </a:txBody>
                  <a:tcPr marL="0" marR="0" marT="0" marB="0"/>
                </a:tc>
                <a:tc>
                  <a:txBody>
                    <a:bodyPr/>
                    <a:lstStyle/>
                    <a:p>
                      <a:pPr marL="100965" marR="95250" algn="ctr">
                        <a:spcAft>
                          <a:spcPts val="0"/>
                        </a:spcAft>
                      </a:pPr>
                      <a:r>
                        <a:rPr lang="en-US" sz="1600" dirty="0">
                          <a:effectLst/>
                          <a:latin typeface="Calibri" panose="020F0502020204030204" pitchFamily="34" charset="0"/>
                          <a:cs typeface="Calibri" panose="020F0502020204030204" pitchFamily="34" charset="0"/>
                        </a:rPr>
                        <a:t>0x00</a:t>
                      </a:r>
                    </a:p>
                  </a:txBody>
                  <a:tcPr marL="0" marR="0" marT="0" marB="0"/>
                </a:tc>
                <a:tc>
                  <a:txBody>
                    <a:bodyPr/>
                    <a:lstStyle/>
                    <a:p>
                      <a:pPr marL="3810" algn="ctr">
                        <a:lnSpc>
                          <a:spcPct val="100000"/>
                        </a:lnSpc>
                        <a:spcAft>
                          <a:spcPts val="0"/>
                        </a:spcAft>
                      </a:pPr>
                      <a:r>
                        <a:rPr lang="en-US" sz="1600" dirty="0">
                          <a:effectLst/>
                          <a:latin typeface="Calibri" panose="020F0502020204030204" pitchFamily="34" charset="0"/>
                          <a:cs typeface="Calibri" panose="020F0502020204030204" pitchFamily="34" charset="0"/>
                        </a:rPr>
                        <a:t>0</a:t>
                      </a:r>
                    </a:p>
                  </a:txBody>
                  <a:tcPr marL="0" marR="0" marT="0" marB="0"/>
                </a:tc>
                <a:tc>
                  <a:txBody>
                    <a:bodyPr/>
                    <a:lstStyle/>
                    <a:p>
                      <a:pPr marL="3175" algn="ctr">
                        <a:lnSpc>
                          <a:spcPct val="100000"/>
                        </a:lnSpc>
                        <a:spcAft>
                          <a:spcPts val="0"/>
                        </a:spcAft>
                      </a:pPr>
                      <a:r>
                        <a:rPr lang="en-US" sz="1600" dirty="0">
                          <a:effectLst/>
                          <a:latin typeface="Calibri" panose="020F0502020204030204" pitchFamily="34" charset="0"/>
                          <a:cs typeface="Calibri" panose="020F0502020204030204" pitchFamily="34" charset="0"/>
                        </a:rPr>
                        <a:t>0</a:t>
                      </a:r>
                    </a:p>
                  </a:txBody>
                  <a:tcPr marL="0" marR="0" marT="0" marB="0"/>
                </a:tc>
                <a:tc>
                  <a:txBody>
                    <a:bodyPr/>
                    <a:lstStyle/>
                    <a:p>
                      <a:pPr marL="3175" algn="ctr">
                        <a:lnSpc>
                          <a:spcPct val="100000"/>
                        </a:lnSpc>
                        <a:spcAft>
                          <a:spcPts val="0"/>
                        </a:spcAft>
                      </a:pPr>
                      <a:r>
                        <a:rPr lang="en-US" sz="1600" dirty="0">
                          <a:effectLst/>
                          <a:latin typeface="Calibri" panose="020F0502020204030204" pitchFamily="34" charset="0"/>
                          <a:cs typeface="Calibri" panose="020F0502020204030204" pitchFamily="34" charset="0"/>
                        </a:rPr>
                        <a:t>7</a:t>
                      </a:r>
                      <a:endParaRPr lang="zh-CN" sz="14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708564767"/>
                  </a:ext>
                </a:extLst>
              </a:tr>
              <a:tr h="227965">
                <a:tc>
                  <a:txBody>
                    <a:bodyPr/>
                    <a:lstStyle/>
                    <a:p>
                      <a:pPr marL="100965" marR="95250" algn="ctr">
                        <a:spcAft>
                          <a:spcPts val="0"/>
                        </a:spcAft>
                      </a:pPr>
                      <a:r>
                        <a:rPr lang="en-US" sz="1600" dirty="0">
                          <a:solidFill>
                            <a:srgbClr val="C00000"/>
                          </a:solidFill>
                          <a:effectLst/>
                          <a:latin typeface="Calibri" panose="020F0502020204030204" pitchFamily="34" charset="0"/>
                          <a:cs typeface="Calibri" panose="020F0502020204030204" pitchFamily="34" charset="0"/>
                        </a:rPr>
                        <a:t>0x11</a:t>
                      </a:r>
                      <a:endParaRPr lang="zh-CN" sz="14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spcAft>
                          <a:spcPts val="0"/>
                        </a:spcAft>
                      </a:pPr>
                      <a:r>
                        <a:rPr lang="en-US" sz="1600">
                          <a:effectLst/>
                          <a:latin typeface="Calibri" panose="020F0502020204030204" pitchFamily="34" charset="0"/>
                          <a:cs typeface="Calibri" panose="020F0502020204030204" pitchFamily="34" charset="0"/>
                        </a:rPr>
                        <a:t>0x14</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ts val="146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ts val="1460"/>
                        </a:lnSpc>
                        <a:spcAft>
                          <a:spcPts val="0"/>
                        </a:spcAft>
                      </a:pPr>
                      <a:r>
                        <a:rPr lang="en-US" sz="1600">
                          <a:effectLst/>
                          <a:latin typeface="Calibri" panose="020F0502020204030204" pitchFamily="34" charset="0"/>
                          <a:cs typeface="Calibri" panose="020F0502020204030204" pitchFamily="34" charset="0"/>
                        </a:rPr>
                        <a:t>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ts val="1460"/>
                        </a:lnSpc>
                        <a:spcAft>
                          <a:spcPts val="0"/>
                        </a:spcAft>
                      </a:pPr>
                      <a:r>
                        <a:rPr lang="en-US" altLang="zh-CN" sz="1600" dirty="0">
                          <a:solidFill>
                            <a:srgbClr val="FF0000"/>
                          </a:solidFill>
                          <a:effectLst/>
                          <a:latin typeface="Calibri" panose="020F0502020204030204" pitchFamily="34" charset="0"/>
                          <a:cs typeface="Calibri" panose="020F0502020204030204" pitchFamily="34" charset="0"/>
                        </a:rPr>
                        <a:t>0</a:t>
                      </a:r>
                      <a:endParaRPr lang="zh-CN" sz="1400" dirty="0">
                        <a:solidFill>
                          <a:srgbClr val="7030A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790864634"/>
                  </a:ext>
                </a:extLst>
              </a:tr>
              <a:tr h="227965">
                <a:tc>
                  <a:txBody>
                    <a:bodyPr/>
                    <a:lstStyle/>
                    <a:p>
                      <a:pPr marL="100965" marR="95250" algn="ctr">
                        <a:spcAft>
                          <a:spcPts val="0"/>
                        </a:spcAft>
                      </a:pPr>
                      <a:r>
                        <a:rPr lang="en-US" sz="1600">
                          <a:effectLst/>
                          <a:latin typeface="Calibri" panose="020F0502020204030204" pitchFamily="34" charset="0"/>
                          <a:cs typeface="Calibri" panose="020F0502020204030204" pitchFamily="34" charset="0"/>
                        </a:rPr>
                        <a:t>0xac</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spcAft>
                          <a:spcPts val="0"/>
                        </a:spcAft>
                      </a:pPr>
                      <a:r>
                        <a:rPr lang="en-US" sz="1600">
                          <a:effectLst/>
                          <a:latin typeface="Calibri" panose="020F0502020204030204" pitchFamily="34" charset="0"/>
                          <a:cs typeface="Calibri" panose="020F0502020204030204" pitchFamily="34" charset="0"/>
                        </a:rPr>
                        <a:t>0x15</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ts val="1460"/>
                        </a:lnSpc>
                        <a:spcAft>
                          <a:spcPts val="0"/>
                        </a:spcAft>
                      </a:pPr>
                      <a:r>
                        <a:rPr lang="en-US" sz="1600" dirty="0">
                          <a:effectLst/>
                          <a:latin typeface="Calibri" panose="020F0502020204030204" pitchFamily="34" charset="0"/>
                          <a:cs typeface="Calibri" panose="020F0502020204030204" pitchFamily="34" charset="0"/>
                        </a:rPr>
                        <a:t>1</a:t>
                      </a:r>
                      <a:endParaRPr lang="zh-CN" sz="14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ts val="146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ts val="1460"/>
                        </a:lnSpc>
                        <a:spcAft>
                          <a:spcPts val="0"/>
                        </a:spcAft>
                      </a:pPr>
                      <a:r>
                        <a:rPr lang="en-US" sz="1600" dirty="0">
                          <a:effectLst/>
                          <a:latin typeface="Calibri" panose="020F0502020204030204" pitchFamily="34" charset="0"/>
                          <a:cs typeface="Calibri" panose="020F0502020204030204" pitchFamily="34" charset="0"/>
                        </a:rPr>
                        <a:t>2</a:t>
                      </a:r>
                      <a:r>
                        <a:rPr lang="en-US" altLang="zh-CN" sz="1600" dirty="0">
                          <a:effectLst/>
                          <a:latin typeface="Calibri" panose="020F0502020204030204" pitchFamily="34" charset="0"/>
                          <a:cs typeface="Calibri" panose="020F0502020204030204" pitchFamily="34" charset="0"/>
                        </a:rPr>
                        <a:t>+</a:t>
                      </a:r>
                      <a:r>
                        <a:rPr lang="en-US" altLang="zh-CN" sz="1600" dirty="0">
                          <a:solidFill>
                            <a:srgbClr val="FF0000"/>
                          </a:solidFill>
                          <a:effectLst/>
                          <a:latin typeface="Calibri" panose="020F0502020204030204" pitchFamily="34" charset="0"/>
                          <a:cs typeface="Calibri" panose="020F0502020204030204" pitchFamily="34" charset="0"/>
                        </a:rPr>
                        <a:t>1=3</a:t>
                      </a:r>
                      <a:endParaRPr lang="zh-CN" sz="1400" dirty="0">
                        <a:solidFill>
                          <a:srgbClr val="0000FF"/>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318164470"/>
                  </a:ext>
                </a:extLst>
              </a:tr>
              <a:tr h="227965">
                <a:tc>
                  <a:txBody>
                    <a:bodyPr/>
                    <a:lstStyle/>
                    <a:p>
                      <a:pPr marL="100965" marR="95250" algn="ctr">
                        <a:spcAft>
                          <a:spcPts val="0"/>
                        </a:spcAft>
                      </a:pPr>
                      <a:r>
                        <a:rPr lang="en-US" sz="1600">
                          <a:effectLst/>
                          <a:latin typeface="Calibri" panose="020F0502020204030204" pitchFamily="34" charset="0"/>
                          <a:cs typeface="Calibri" panose="020F0502020204030204" pitchFamily="34" charset="0"/>
                        </a:rPr>
                        <a:t>0xff</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spcAft>
                          <a:spcPts val="0"/>
                        </a:spcAft>
                      </a:pPr>
                      <a:r>
                        <a:rPr lang="en-US" sz="1600" dirty="0">
                          <a:effectLst/>
                          <a:latin typeface="Calibri" panose="020F0502020204030204" pitchFamily="34" charset="0"/>
                          <a:cs typeface="Calibri" panose="020F0502020204030204" pitchFamily="34" charset="0"/>
                        </a:rPr>
                        <a:t>0x16</a:t>
                      </a:r>
                      <a:endParaRPr lang="zh-CN" sz="14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ts val="146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ts val="1460"/>
                        </a:lnSpc>
                        <a:spcAft>
                          <a:spcPts val="0"/>
                        </a:spcAft>
                      </a:pPr>
                      <a:r>
                        <a:rPr lang="en-US" sz="1600">
                          <a:effectLst/>
                          <a:latin typeface="Calibri" panose="020F0502020204030204" pitchFamily="34" charset="0"/>
                          <a:cs typeface="Calibri" panose="020F0502020204030204" pitchFamily="34" charset="0"/>
                        </a:rPr>
                        <a:t>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ts val="1460"/>
                        </a:lnSpc>
                        <a:spcAft>
                          <a:spcPts val="0"/>
                        </a:spcAft>
                      </a:pPr>
                      <a:r>
                        <a:rPr lang="en-US" sz="1600" dirty="0">
                          <a:effectLst/>
                          <a:latin typeface="Calibri" panose="020F0502020204030204" pitchFamily="34" charset="0"/>
                          <a:cs typeface="Calibri" panose="020F0502020204030204" pitchFamily="34" charset="0"/>
                        </a:rPr>
                        <a:t>3</a:t>
                      </a:r>
                      <a:r>
                        <a:rPr lang="en-US" altLang="zh-CN" sz="1600" dirty="0">
                          <a:effectLst/>
                          <a:latin typeface="Calibri" panose="020F0502020204030204" pitchFamily="34" charset="0"/>
                          <a:cs typeface="Calibri" panose="020F0502020204030204" pitchFamily="34" charset="0"/>
                        </a:rPr>
                        <a:t>+</a:t>
                      </a:r>
                      <a:r>
                        <a:rPr lang="en-US" altLang="zh-CN" sz="1600" dirty="0">
                          <a:solidFill>
                            <a:srgbClr val="FF0000"/>
                          </a:solidFill>
                          <a:effectLst/>
                          <a:latin typeface="Calibri" panose="020F0502020204030204" pitchFamily="34" charset="0"/>
                          <a:cs typeface="Calibri" panose="020F0502020204030204" pitchFamily="34" charset="0"/>
                        </a:rPr>
                        <a:t>1=4</a:t>
                      </a:r>
                      <a:endParaRPr lang="zh-CN" sz="1400" dirty="0">
                        <a:solidFill>
                          <a:srgbClr val="0000FF"/>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100542403"/>
                  </a:ext>
                </a:extLst>
              </a:tr>
            </a:tbl>
          </a:graphicData>
        </a:graphic>
      </p:graphicFrame>
      <p:sp>
        <p:nvSpPr>
          <p:cNvPr id="5" name="矩形 4">
            <a:extLst>
              <a:ext uri="{FF2B5EF4-FFF2-40B4-BE49-F238E27FC236}">
                <a16:creationId xmlns:a16="http://schemas.microsoft.com/office/drawing/2014/main" id="{0407230F-8747-4953-8829-762A884CE3B6}"/>
              </a:ext>
            </a:extLst>
          </p:cNvPr>
          <p:cNvSpPr/>
          <p:nvPr/>
        </p:nvSpPr>
        <p:spPr>
          <a:xfrm>
            <a:off x="971600" y="2875816"/>
            <a:ext cx="6480720" cy="875881"/>
          </a:xfrm>
          <a:prstGeom prst="rect">
            <a:avLst/>
          </a:prstGeom>
        </p:spPr>
        <p:txBody>
          <a:bodyPr wrap="square">
            <a:spAutoFit/>
          </a:bodyPr>
          <a:lstStyle/>
          <a:p>
            <a:pPr lvl="0" eaLnBrk="0" fontAlgn="base" hangingPunct="0">
              <a:lnSpc>
                <a:spcPct val="150000"/>
              </a:lnSpc>
              <a:spcBef>
                <a:spcPct val="0"/>
              </a:spcBef>
              <a:spcAft>
                <a:spcPct val="0"/>
              </a:spcAft>
            </a:pPr>
            <a:r>
              <a:rPr lang="zh-CN" altLang="en-US" dirty="0">
                <a:solidFill>
                  <a:srgbClr val="0000FF"/>
                </a:solidFill>
                <a:latin typeface="Calibri" panose="020F0502020204030204" pitchFamily="34" charset="0"/>
                <a:ea typeface="Calibri" panose="020F0502020204030204" pitchFamily="34" charset="0"/>
                <a:cs typeface="Calibri" panose="020F0502020204030204" pitchFamily="34" charset="0"/>
              </a:rPr>
              <a:t>写</a:t>
            </a:r>
            <a:r>
              <a:rPr lang="en-US" altLang="zh-CN" dirty="0">
                <a:solidFill>
                  <a:srgbClr val="0000FF"/>
                </a:solidFill>
                <a:latin typeface="Calibri" panose="020F0502020204030204" pitchFamily="34" charset="0"/>
                <a:ea typeface="Calibri" panose="020F0502020204030204" pitchFamily="34" charset="0"/>
                <a:cs typeface="Calibri" panose="020F0502020204030204" pitchFamily="34" charset="0"/>
              </a:rPr>
              <a:t> 0x1301: </a:t>
            </a:r>
            <a:r>
              <a:rPr lang="en-US" altLang="zh-CN" dirty="0">
                <a:latin typeface="Calibri" panose="020F0502020204030204" pitchFamily="34" charset="0"/>
                <a:ea typeface="Calibri" panose="020F0502020204030204" pitchFamily="34" charset="0"/>
                <a:cs typeface="Calibri" panose="020F0502020204030204" pitchFamily="34" charset="0"/>
              </a:rPr>
              <a:t>TLB</a:t>
            </a:r>
            <a:r>
              <a:rPr lang="zh-CN" altLang="en-US" dirty="0">
                <a:latin typeface="Calibri" panose="020F0502020204030204" pitchFamily="34" charset="0"/>
                <a:ea typeface="Calibri" panose="020F0502020204030204" pitchFamily="34" charset="0"/>
                <a:cs typeface="Calibri" panose="020F0502020204030204" pitchFamily="34" charset="0"/>
              </a:rPr>
              <a:t>虚页里没有</a:t>
            </a:r>
            <a:r>
              <a:rPr lang="en-US" altLang="zh-CN" dirty="0">
                <a:latin typeface="Calibri" panose="020F0502020204030204" pitchFamily="34" charset="0"/>
                <a:ea typeface="Calibri" panose="020F0502020204030204" pitchFamily="34" charset="0"/>
                <a:cs typeface="Calibri" panose="020F0502020204030204" pitchFamily="34" charset="0"/>
              </a:rPr>
              <a:t>13</a:t>
            </a:r>
            <a:r>
              <a:rPr lang="zh-CN" altLang="en-US" dirty="0">
                <a:latin typeface="Calibri" panose="020F0502020204030204" pitchFamily="34" charset="0"/>
                <a:ea typeface="Calibri" panose="020F0502020204030204" pitchFamily="34" charset="0"/>
                <a:cs typeface="Calibri" panose="020F0502020204030204" pitchFamily="34" charset="0"/>
              </a:rPr>
              <a:t>页，缺失，需要映射</a:t>
            </a:r>
            <a:r>
              <a:rPr lang="en-US" altLang="zh-CN" dirty="0">
                <a:latin typeface="Calibri" panose="020F0502020204030204" pitchFamily="34" charset="0"/>
                <a:ea typeface="Calibri" panose="020F0502020204030204" pitchFamily="34" charset="0"/>
                <a:cs typeface="Calibri" panose="020F0502020204030204" pitchFamily="34" charset="0"/>
              </a:rPr>
              <a:t>VPN13</a:t>
            </a:r>
            <a:r>
              <a:rPr lang="zh-CN" altLang="en-US" dirty="0">
                <a:latin typeface="Calibri" panose="020F0502020204030204" pitchFamily="34" charset="0"/>
                <a:ea typeface="Calibri" panose="020F0502020204030204" pitchFamily="34" charset="0"/>
                <a:cs typeface="Calibri" panose="020F0502020204030204" pitchFamily="34" charset="0"/>
              </a:rPr>
              <a:t>到空闲的</a:t>
            </a:r>
            <a:r>
              <a:rPr lang="en-US" altLang="zh-CN" dirty="0">
                <a:latin typeface="Calibri" panose="020F0502020204030204" pitchFamily="34" charset="0"/>
                <a:ea typeface="Calibri" panose="020F0502020204030204" pitchFamily="34" charset="0"/>
                <a:cs typeface="Calibri" panose="020F0502020204030204" pitchFamily="34" charset="0"/>
              </a:rPr>
              <a:t>PPN</a:t>
            </a:r>
            <a:r>
              <a:rPr lang="zh-CN" altLang="en-US" dirty="0">
                <a:latin typeface="Calibri" panose="020F0502020204030204" pitchFamily="34" charset="0"/>
                <a:ea typeface="Calibri" panose="020F0502020204030204" pitchFamily="34" charset="0"/>
                <a:cs typeface="Calibri" panose="020F0502020204030204" pitchFamily="34" charset="0"/>
              </a:rPr>
              <a:t>０</a:t>
            </a:r>
            <a:r>
              <a:rPr lang="en-US" altLang="zh-CN" dirty="0">
                <a:latin typeface="Calibri" panose="020F0502020204030204" pitchFamily="34" charset="0"/>
                <a:ea typeface="Calibri" panose="020F0502020204030204" pitchFamily="34" charset="0"/>
                <a:cs typeface="Calibri" panose="020F0502020204030204" pitchFamily="34" charset="0"/>
              </a:rPr>
              <a:t>x17</a:t>
            </a:r>
            <a:r>
              <a:rPr lang="en-US" altLang="zh-CN" dirty="0">
                <a:latin typeface="Calibri" panose="020F0502020204030204" pitchFamily="34" charset="0"/>
                <a:cs typeface="Calibri" panose="020F0502020204030204" pitchFamily="34" charset="0"/>
              </a:rPr>
              <a:t>,</a:t>
            </a:r>
            <a:r>
              <a:rPr lang="zh-CN" altLang="en-US" dirty="0">
                <a:latin typeface="Calibri" panose="020F0502020204030204" pitchFamily="34" charset="0"/>
                <a:cs typeface="Calibri" panose="020F0502020204030204" pitchFamily="34" charset="0"/>
              </a:rPr>
              <a:t>替换第二项</a:t>
            </a:r>
            <a:r>
              <a:rPr lang="en-US" altLang="zh-CN"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altLang="zh-CN" dirty="0">
                <a:solidFill>
                  <a:srgbClr val="0000FF"/>
                </a:solidFill>
                <a:latin typeface="Calibri" panose="020F0502020204030204" pitchFamily="34" charset="0"/>
                <a:ea typeface="Calibri" panose="020F0502020204030204" pitchFamily="34" charset="0"/>
                <a:cs typeface="Calibri" panose="020F0502020204030204" pitchFamily="34" charset="0"/>
              </a:rPr>
              <a:t>LRUs: 2,0,3,6,7,1,4,5 </a:t>
            </a:r>
          </a:p>
        </p:txBody>
      </p:sp>
      <p:graphicFrame>
        <p:nvGraphicFramePr>
          <p:cNvPr id="6" name="表格 5">
            <a:extLst>
              <a:ext uri="{FF2B5EF4-FFF2-40B4-BE49-F238E27FC236}">
                <a16:creationId xmlns:a16="http://schemas.microsoft.com/office/drawing/2014/main" id="{C156B79F-1C32-41D8-AD5F-6B44B58ECFDF}"/>
              </a:ext>
            </a:extLst>
          </p:cNvPr>
          <p:cNvGraphicFramePr>
            <a:graphicFrameLocks noGrp="1"/>
          </p:cNvGraphicFramePr>
          <p:nvPr>
            <p:extLst>
              <p:ext uri="{D42A27DB-BD31-4B8C-83A1-F6EECF244321}">
                <p14:modId xmlns:p14="http://schemas.microsoft.com/office/powerpoint/2010/main" val="1418143071"/>
              </p:ext>
            </p:extLst>
          </p:nvPr>
        </p:nvGraphicFramePr>
        <p:xfrm>
          <a:off x="1259632" y="3982184"/>
          <a:ext cx="5688631" cy="2210936"/>
        </p:xfrm>
        <a:graphic>
          <a:graphicData uri="http://schemas.openxmlformats.org/drawingml/2006/table">
            <a:tbl>
              <a:tblPr firstRow="1" firstCol="1" lastRow="1" lastCol="1" bandRow="1" bandCol="1">
                <a:tableStyleId>{5940675A-B579-460E-94D1-54222C63F5DA}</a:tableStyleId>
              </a:tblPr>
              <a:tblGrid>
                <a:gridCol w="1141876">
                  <a:extLst>
                    <a:ext uri="{9D8B030D-6E8A-4147-A177-3AD203B41FA5}">
                      <a16:colId xmlns:a16="http://schemas.microsoft.com/office/drawing/2014/main" val="595067505"/>
                    </a:ext>
                  </a:extLst>
                </a:gridCol>
                <a:gridCol w="1141876">
                  <a:extLst>
                    <a:ext uri="{9D8B030D-6E8A-4147-A177-3AD203B41FA5}">
                      <a16:colId xmlns:a16="http://schemas.microsoft.com/office/drawing/2014/main" val="3300817212"/>
                    </a:ext>
                  </a:extLst>
                </a:gridCol>
                <a:gridCol w="1142868">
                  <a:extLst>
                    <a:ext uri="{9D8B030D-6E8A-4147-A177-3AD203B41FA5}">
                      <a16:colId xmlns:a16="http://schemas.microsoft.com/office/drawing/2014/main" val="2708236627"/>
                    </a:ext>
                  </a:extLst>
                </a:gridCol>
                <a:gridCol w="1141876">
                  <a:extLst>
                    <a:ext uri="{9D8B030D-6E8A-4147-A177-3AD203B41FA5}">
                      <a16:colId xmlns:a16="http://schemas.microsoft.com/office/drawing/2014/main" val="625971076"/>
                    </a:ext>
                  </a:extLst>
                </a:gridCol>
                <a:gridCol w="1120135">
                  <a:extLst>
                    <a:ext uri="{9D8B030D-6E8A-4147-A177-3AD203B41FA5}">
                      <a16:colId xmlns:a16="http://schemas.microsoft.com/office/drawing/2014/main" val="1654905987"/>
                    </a:ext>
                  </a:extLst>
                </a:gridCol>
              </a:tblGrid>
              <a:tr h="227965">
                <a:tc>
                  <a:txBody>
                    <a:bodyPr/>
                    <a:lstStyle/>
                    <a:p>
                      <a:pPr marL="100330" marR="9525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VPN</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00965" marR="9398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PPN</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96850" marR="19304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Valid</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00965" marR="9398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Dirty</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97790" marR="95250" algn="ctr">
                        <a:lnSpc>
                          <a:spcPct val="100000"/>
                        </a:lnSpc>
                        <a:spcAft>
                          <a:spcPts val="0"/>
                        </a:spcAft>
                      </a:pPr>
                      <a:r>
                        <a:rPr lang="en-US" sz="1600" dirty="0">
                          <a:solidFill>
                            <a:srgbClr val="C00000"/>
                          </a:solidFill>
                          <a:effectLst/>
                          <a:latin typeface="Calibri" panose="020F0502020204030204" pitchFamily="34" charset="0"/>
                          <a:cs typeface="Calibri" panose="020F0502020204030204" pitchFamily="34" charset="0"/>
                        </a:rPr>
                        <a:t>LRU</a:t>
                      </a:r>
                      <a:endParaRPr lang="zh-CN" sz="14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extLst>
                  <a:ext uri="{0D108BD9-81ED-4DB2-BD59-A6C34878D82A}">
                    <a16:rowId xmlns:a16="http://schemas.microsoft.com/office/drawing/2014/main" val="2755390013"/>
                  </a:ext>
                </a:extLst>
              </a:tr>
              <a:tr h="227965">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0x01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0x11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cs typeface="Calibri" panose="020F0502020204030204" pitchFamily="34" charset="0"/>
                        </a:rPr>
                        <a:t>1+1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183854287"/>
                  </a:ext>
                </a:extLst>
              </a:tr>
              <a:tr h="248275">
                <a:tc>
                  <a:txBody>
                    <a:bodyPr/>
                    <a:lstStyle/>
                    <a:p>
                      <a:pPr marL="100965" marR="95250" algn="ctr">
                        <a:lnSpc>
                          <a:spcPct val="100000"/>
                        </a:lnSpc>
                        <a:spcAft>
                          <a:spcPts val="0"/>
                        </a:spcAft>
                      </a:pPr>
                      <a:r>
                        <a:rPr lang="en-US" sz="1600" dirty="0">
                          <a:effectLst/>
                          <a:latin typeface="Calibri" panose="020F0502020204030204" pitchFamily="34" charset="0"/>
                          <a:cs typeface="Calibri" panose="020F0502020204030204" pitchFamily="34" charset="0"/>
                        </a:rPr>
                        <a:t>0x00 </a:t>
                      </a:r>
                      <a:r>
                        <a:rPr lang="en-US" altLang="zh-CN" sz="1600" dirty="0">
                          <a:solidFill>
                            <a:srgbClr val="FF0000"/>
                          </a:solidFill>
                          <a:effectLst/>
                          <a:latin typeface="Calibri" panose="020F0502020204030204" pitchFamily="34" charset="0"/>
                          <a:cs typeface="Calibri" panose="020F0502020204030204" pitchFamily="34" charset="0"/>
                        </a:rPr>
                        <a:t>0x13</a:t>
                      </a:r>
                      <a:endParaRPr lang="en-US" sz="1600" dirty="0">
                        <a:solidFill>
                          <a:srgbClr val="FF0000"/>
                        </a:solidFill>
                        <a:effectLst/>
                        <a:latin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dirty="0">
                          <a:effectLst/>
                          <a:latin typeface="Calibri" panose="020F0502020204030204" pitchFamily="34" charset="0"/>
                          <a:cs typeface="Calibri" panose="020F0502020204030204" pitchFamily="34" charset="0"/>
                        </a:rPr>
                        <a:t>0x00 </a:t>
                      </a:r>
                      <a:r>
                        <a:rPr lang="en-US" altLang="zh-CN" sz="1600" dirty="0">
                          <a:solidFill>
                            <a:srgbClr val="FF0000"/>
                          </a:solidFill>
                          <a:effectLst/>
                          <a:latin typeface="Calibri" panose="020F0502020204030204" pitchFamily="34" charset="0"/>
                          <a:cs typeface="Calibri" panose="020F0502020204030204" pitchFamily="34" charset="0"/>
                        </a:rPr>
                        <a:t>0x17</a:t>
                      </a:r>
                      <a:endParaRPr lang="en-US" sz="1600" dirty="0">
                        <a:solidFill>
                          <a:srgbClr val="FF0000"/>
                        </a:solidFill>
                        <a:effectLst/>
                        <a:latin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dirty="0">
                          <a:solidFill>
                            <a:srgbClr val="FF0000"/>
                          </a:solidFill>
                          <a:effectLst/>
                          <a:latin typeface="Calibri" panose="020F0502020204030204" pitchFamily="34" charset="0"/>
                          <a:cs typeface="Calibri" panose="020F0502020204030204" pitchFamily="34" charset="0"/>
                        </a:rPr>
                        <a:t>1</a:t>
                      </a:r>
                    </a:p>
                  </a:txBody>
                  <a:tcPr marL="0" marR="0" marT="0" marB="0"/>
                </a:tc>
                <a:tc>
                  <a:txBody>
                    <a:bodyPr/>
                    <a:lstStyle/>
                    <a:p>
                      <a:pPr marL="3175" algn="ctr">
                        <a:lnSpc>
                          <a:spcPct val="100000"/>
                        </a:lnSpc>
                        <a:spcAft>
                          <a:spcPts val="0"/>
                        </a:spcAft>
                      </a:pPr>
                      <a:r>
                        <a:rPr lang="en-US" sz="1600" dirty="0">
                          <a:solidFill>
                            <a:srgbClr val="FF0000"/>
                          </a:solidFill>
                          <a:effectLst/>
                          <a:latin typeface="Calibri" panose="020F0502020204030204" pitchFamily="34" charset="0"/>
                          <a:cs typeface="Calibri" panose="020F0502020204030204" pitchFamily="34" charset="0"/>
                        </a:rPr>
                        <a:t>1</a:t>
                      </a:r>
                    </a:p>
                  </a:txBody>
                  <a:tcPr marL="0" marR="0" marT="0" marB="0"/>
                </a:tc>
                <a:tc>
                  <a:txBody>
                    <a:bodyPr/>
                    <a:lstStyle/>
                    <a:p>
                      <a:pPr marL="3175" algn="ctr">
                        <a:lnSpc>
                          <a:spcPct val="100000"/>
                        </a:lnSpc>
                        <a:spcAft>
                          <a:spcPts val="0"/>
                        </a:spcAft>
                      </a:pPr>
                      <a:r>
                        <a:rPr lang="en-US" sz="1600" dirty="0">
                          <a:solidFill>
                            <a:srgbClr val="FF0000"/>
                          </a:solidFill>
                          <a:effectLst/>
                          <a:latin typeface="Calibri" panose="020F0502020204030204" pitchFamily="34" charset="0"/>
                          <a:cs typeface="Calibri" panose="020F0502020204030204" pitchFamily="34" charset="0"/>
                        </a:rPr>
                        <a:t>7          </a:t>
                      </a:r>
                      <a:r>
                        <a:rPr lang="en-US" altLang="zh-CN" sz="1600" dirty="0">
                          <a:solidFill>
                            <a:srgbClr val="FF0000"/>
                          </a:solidFill>
                          <a:effectLst/>
                          <a:latin typeface="Calibri" panose="020F0502020204030204" pitchFamily="34" charset="0"/>
                          <a:cs typeface="Calibri" panose="020F0502020204030204" pitchFamily="34" charset="0"/>
                        </a:rPr>
                        <a:t>0</a:t>
                      </a:r>
                      <a:endParaRPr lang="en-US" sz="1600" dirty="0">
                        <a:solidFill>
                          <a:srgbClr val="FF0000"/>
                        </a:solidFill>
                        <a:effectLst/>
                        <a:latin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193105647"/>
                  </a:ext>
                </a:extLst>
              </a:tr>
              <a:tr h="227965">
                <a:tc>
                  <a:txBody>
                    <a:bodyPr/>
                    <a:lstStyle/>
                    <a:p>
                      <a:pPr marL="100965" marR="95250" algn="ctr">
                        <a:lnSpc>
                          <a:spcPct val="100000"/>
                        </a:lnSpc>
                        <a:spcAft>
                          <a:spcPts val="0"/>
                        </a:spcAft>
                      </a:pPr>
                      <a:r>
                        <a:rPr lang="en-US" sz="1600" dirty="0">
                          <a:effectLst/>
                          <a:latin typeface="Calibri" panose="020F0502020204030204" pitchFamily="34" charset="0"/>
                          <a:cs typeface="Calibri" panose="020F0502020204030204" pitchFamily="34" charset="0"/>
                        </a:rPr>
                        <a:t>0x10</a:t>
                      </a:r>
                      <a:endParaRPr lang="zh-CN" sz="14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0x13</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dirty="0">
                          <a:effectLst/>
                          <a:latin typeface="Calibri" panose="020F0502020204030204" pitchFamily="34" charset="0"/>
                          <a:cs typeface="Calibri" panose="020F0502020204030204" pitchFamily="34" charset="0"/>
                        </a:rPr>
                        <a:t>1</a:t>
                      </a:r>
                      <a:endParaRPr lang="zh-CN" sz="14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cs typeface="Calibri" panose="020F0502020204030204" pitchFamily="34" charset="0"/>
                        </a:rPr>
                        <a:t>2+1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3963695425"/>
                  </a:ext>
                </a:extLst>
              </a:tr>
              <a:tr h="229235">
                <a:tc>
                  <a:txBody>
                    <a:bodyPr/>
                    <a:lstStyle/>
                    <a:p>
                      <a:pPr marL="100965" marR="95250" algn="ctr">
                        <a:lnSpc>
                          <a:spcPct val="100000"/>
                        </a:lnSpc>
                        <a:spcBef>
                          <a:spcPts val="10"/>
                        </a:spcBef>
                        <a:spcAft>
                          <a:spcPts val="0"/>
                        </a:spcAft>
                      </a:pPr>
                      <a:r>
                        <a:rPr lang="en-US" sz="1600">
                          <a:effectLst/>
                          <a:latin typeface="Calibri" panose="020F0502020204030204" pitchFamily="34" charset="0"/>
                          <a:cs typeface="Calibri" panose="020F0502020204030204" pitchFamily="34" charset="0"/>
                        </a:rPr>
                        <a:t>0x20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Bef>
                          <a:spcPts val="10"/>
                        </a:spcBef>
                        <a:spcAft>
                          <a:spcPts val="0"/>
                        </a:spcAft>
                      </a:pPr>
                      <a:r>
                        <a:rPr lang="en-US" sz="1600">
                          <a:effectLst/>
                          <a:latin typeface="Calibri" panose="020F0502020204030204" pitchFamily="34" charset="0"/>
                          <a:cs typeface="Calibri" panose="020F0502020204030204" pitchFamily="34" charset="0"/>
                        </a:rPr>
                        <a:t>0x12</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Bef>
                          <a:spcPts val="5"/>
                        </a:spcBef>
                        <a:spcAft>
                          <a:spcPts val="0"/>
                        </a:spcAft>
                      </a:pPr>
                      <a:r>
                        <a:rPr lang="en-US" sz="1600" dirty="0">
                          <a:effectLst/>
                          <a:latin typeface="Calibri" panose="020F0502020204030204" pitchFamily="34" charset="0"/>
                          <a:cs typeface="Calibri" panose="020F0502020204030204" pitchFamily="34" charset="0"/>
                        </a:rPr>
                        <a:t>1</a:t>
                      </a:r>
                    </a:p>
                  </a:txBody>
                  <a:tcPr marL="0" marR="0" marT="0" marB="0"/>
                </a:tc>
                <a:tc>
                  <a:txBody>
                    <a:bodyPr/>
                    <a:lstStyle/>
                    <a:p>
                      <a:pPr marL="3175" algn="ctr">
                        <a:lnSpc>
                          <a:spcPct val="100000"/>
                        </a:lnSpc>
                        <a:spcBef>
                          <a:spcPts val="5"/>
                        </a:spcBef>
                        <a:spcAft>
                          <a:spcPts val="0"/>
                        </a:spcAft>
                      </a:pPr>
                      <a:r>
                        <a:rPr lang="en-US" sz="1600" dirty="0">
                          <a:effectLst/>
                          <a:latin typeface="Calibri" panose="020F0502020204030204" pitchFamily="34" charset="0"/>
                          <a:cs typeface="Calibri" panose="020F0502020204030204" pitchFamily="34" charset="0"/>
                        </a:rPr>
                        <a:t>0</a:t>
                      </a:r>
                    </a:p>
                  </a:txBody>
                  <a:tcPr marL="0" marR="0" marT="0" marB="0"/>
                </a:tc>
                <a:tc>
                  <a:txBody>
                    <a:bodyPr/>
                    <a:lstStyle/>
                    <a:p>
                      <a:pPr marL="3175" algn="ctr">
                        <a:lnSpc>
                          <a:spcPct val="100000"/>
                        </a:lnSpc>
                        <a:spcBef>
                          <a:spcPts val="5"/>
                        </a:spcBef>
                        <a:spcAft>
                          <a:spcPts val="0"/>
                        </a:spcAft>
                      </a:pPr>
                      <a:r>
                        <a:rPr lang="en-US" sz="1600" dirty="0">
                          <a:effectLst/>
                          <a:latin typeface="Calibri" panose="020F0502020204030204" pitchFamily="34" charset="0"/>
                          <a:cs typeface="Calibri" panose="020F0502020204030204" pitchFamily="34" charset="0"/>
                        </a:rPr>
                        <a:t>5</a:t>
                      </a:r>
                      <a:r>
                        <a:rPr lang="en-US" altLang="zh-CN" sz="1600" dirty="0">
                          <a:effectLst/>
                          <a:latin typeface="Calibri" panose="020F0502020204030204" pitchFamily="34" charset="0"/>
                          <a:cs typeface="Calibri" panose="020F0502020204030204" pitchFamily="34" charset="0"/>
                        </a:rPr>
                        <a:t>+1</a:t>
                      </a:r>
                      <a:endParaRPr lang="zh-CN" sz="1400" dirty="0">
                        <a:solidFill>
                          <a:schemeClr val="accent2"/>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32826232"/>
                  </a:ext>
                </a:extLst>
              </a:tr>
              <a:tr h="0">
                <a:tc>
                  <a:txBody>
                    <a:bodyPr/>
                    <a:lstStyle/>
                    <a:p>
                      <a:pPr marL="100965" marR="95250" algn="ctr">
                        <a:lnSpc>
                          <a:spcPct val="100000"/>
                        </a:lnSpc>
                        <a:spcAft>
                          <a:spcPts val="0"/>
                        </a:spcAft>
                      </a:pPr>
                      <a:r>
                        <a:rPr lang="en-US" sz="1600" dirty="0">
                          <a:effectLst/>
                          <a:latin typeface="Calibri" panose="020F0502020204030204" pitchFamily="34" charset="0"/>
                          <a:cs typeface="Calibri" panose="020F0502020204030204" pitchFamily="34" charset="0"/>
                        </a:rPr>
                        <a:t>0x00</a:t>
                      </a:r>
                    </a:p>
                  </a:txBody>
                  <a:tcPr marL="0" marR="0" marT="0" marB="0"/>
                </a:tc>
                <a:tc>
                  <a:txBody>
                    <a:bodyPr/>
                    <a:lstStyle/>
                    <a:p>
                      <a:pPr marL="100965" marR="95250" algn="ctr">
                        <a:lnSpc>
                          <a:spcPct val="100000"/>
                        </a:lnSpc>
                        <a:spcAft>
                          <a:spcPts val="0"/>
                        </a:spcAft>
                      </a:pPr>
                      <a:r>
                        <a:rPr lang="en-US" sz="1600" dirty="0">
                          <a:effectLst/>
                          <a:latin typeface="Calibri" panose="020F0502020204030204" pitchFamily="34" charset="0"/>
                          <a:cs typeface="Calibri" panose="020F0502020204030204" pitchFamily="34" charset="0"/>
                        </a:rPr>
                        <a:t>0x00</a:t>
                      </a:r>
                    </a:p>
                  </a:txBody>
                  <a:tcPr marL="0" marR="0" marT="0" marB="0"/>
                </a:tc>
                <a:tc>
                  <a:txBody>
                    <a:bodyPr/>
                    <a:lstStyle/>
                    <a:p>
                      <a:pPr marL="3810" algn="ctr">
                        <a:lnSpc>
                          <a:spcPct val="100000"/>
                        </a:lnSpc>
                        <a:spcAft>
                          <a:spcPts val="0"/>
                        </a:spcAft>
                      </a:pPr>
                      <a:r>
                        <a:rPr lang="en-US" sz="1600" dirty="0">
                          <a:effectLst/>
                          <a:latin typeface="Calibri" panose="020F0502020204030204" pitchFamily="34" charset="0"/>
                          <a:cs typeface="Calibri" panose="020F0502020204030204" pitchFamily="34" charset="0"/>
                        </a:rPr>
                        <a:t>0</a:t>
                      </a:r>
                    </a:p>
                  </a:txBody>
                  <a:tcPr marL="0" marR="0" marT="0" marB="0"/>
                </a:tc>
                <a:tc>
                  <a:txBody>
                    <a:bodyPr/>
                    <a:lstStyle/>
                    <a:p>
                      <a:pPr marL="3175" algn="ctr">
                        <a:lnSpc>
                          <a:spcPct val="100000"/>
                        </a:lnSpc>
                        <a:spcAft>
                          <a:spcPts val="0"/>
                        </a:spcAft>
                      </a:pPr>
                      <a:r>
                        <a:rPr lang="en-US" sz="1600" dirty="0">
                          <a:effectLst/>
                          <a:latin typeface="Calibri" panose="020F0502020204030204" pitchFamily="34" charset="0"/>
                          <a:cs typeface="Calibri" panose="020F0502020204030204" pitchFamily="34" charset="0"/>
                        </a:rPr>
                        <a:t>0</a:t>
                      </a:r>
                    </a:p>
                  </a:txBody>
                  <a:tcPr marL="0" marR="0" marT="0" marB="0"/>
                </a:tc>
                <a:tc>
                  <a:txBody>
                    <a:bodyPr/>
                    <a:lstStyle/>
                    <a:p>
                      <a:pPr marL="3175" algn="ctr">
                        <a:lnSpc>
                          <a:spcPct val="100000"/>
                        </a:lnSpc>
                        <a:spcAft>
                          <a:spcPts val="0"/>
                        </a:spcAft>
                      </a:pPr>
                      <a:r>
                        <a:rPr lang="en-US" sz="1600" dirty="0">
                          <a:effectLst/>
                          <a:latin typeface="Calibri" panose="020F0502020204030204" pitchFamily="34" charset="0"/>
                          <a:cs typeface="Calibri" panose="020F0502020204030204" pitchFamily="34" charset="0"/>
                        </a:rPr>
                        <a:t>7</a:t>
                      </a:r>
                      <a:endParaRPr lang="zh-CN" sz="14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708564767"/>
                  </a:ext>
                </a:extLst>
              </a:tr>
              <a:tr h="227965">
                <a:tc>
                  <a:txBody>
                    <a:bodyPr/>
                    <a:lstStyle/>
                    <a:p>
                      <a:pPr marL="100965" marR="95250" algn="ctr">
                        <a:lnSpc>
                          <a:spcPct val="100000"/>
                        </a:lnSpc>
                        <a:spcAft>
                          <a:spcPts val="0"/>
                        </a:spcAft>
                      </a:pPr>
                      <a:r>
                        <a:rPr lang="en-US" sz="1600" dirty="0">
                          <a:solidFill>
                            <a:srgbClr val="C00000"/>
                          </a:solidFill>
                          <a:effectLst/>
                          <a:latin typeface="Calibri" panose="020F0502020204030204" pitchFamily="34" charset="0"/>
                          <a:cs typeface="Calibri" panose="020F0502020204030204" pitchFamily="34" charset="0"/>
                        </a:rPr>
                        <a:t>0x11</a:t>
                      </a:r>
                      <a:endParaRPr lang="zh-CN" sz="14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0x14</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cs typeface="Calibri" panose="020F0502020204030204" pitchFamily="34" charset="0"/>
                        </a:rPr>
                        <a:t>0+1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790864634"/>
                  </a:ext>
                </a:extLst>
              </a:tr>
              <a:tr h="255781">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0xac</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0x15</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dirty="0">
                          <a:effectLst/>
                          <a:latin typeface="Calibri" panose="020F0502020204030204" pitchFamily="34" charset="0"/>
                          <a:cs typeface="Calibri" panose="020F0502020204030204" pitchFamily="34" charset="0"/>
                        </a:rPr>
                        <a:t>1</a:t>
                      </a:r>
                      <a:endParaRPr lang="zh-CN" sz="14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cs typeface="Calibri" panose="020F0502020204030204" pitchFamily="34" charset="0"/>
                        </a:rPr>
                        <a:t>3+1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318164470"/>
                  </a:ext>
                </a:extLst>
              </a:tr>
              <a:tr h="227965">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0xff</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dirty="0">
                          <a:effectLst/>
                          <a:latin typeface="Calibri" panose="020F0502020204030204" pitchFamily="34" charset="0"/>
                          <a:cs typeface="Calibri" panose="020F0502020204030204" pitchFamily="34" charset="0"/>
                        </a:rPr>
                        <a:t>0x16</a:t>
                      </a:r>
                      <a:endParaRPr lang="zh-CN" sz="14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cs typeface="Calibri" panose="020F0502020204030204" pitchFamily="34" charset="0"/>
                        </a:rPr>
                        <a:t>4+1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100542403"/>
                  </a:ext>
                </a:extLst>
              </a:tr>
            </a:tbl>
          </a:graphicData>
        </a:graphic>
      </p:graphicFrame>
      <p:cxnSp>
        <p:nvCxnSpPr>
          <p:cNvPr id="8" name="直接箭头连接符 7">
            <a:extLst>
              <a:ext uri="{FF2B5EF4-FFF2-40B4-BE49-F238E27FC236}">
                <a16:creationId xmlns:a16="http://schemas.microsoft.com/office/drawing/2014/main" id="{EE8395D9-7263-4D39-96E1-DB786BF294BD}"/>
              </a:ext>
            </a:extLst>
          </p:cNvPr>
          <p:cNvCxnSpPr>
            <a:cxnSpLocks/>
          </p:cNvCxnSpPr>
          <p:nvPr/>
        </p:nvCxnSpPr>
        <p:spPr>
          <a:xfrm>
            <a:off x="6444208" y="4581128"/>
            <a:ext cx="14401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606575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2FFE2CE9-4D3B-4A18-9ABC-C8A62BB04654}"/>
              </a:ext>
            </a:extLst>
          </p:cNvPr>
          <p:cNvGraphicFramePr>
            <a:graphicFrameLocks noGrp="1"/>
          </p:cNvGraphicFramePr>
          <p:nvPr>
            <p:extLst>
              <p:ext uri="{D42A27DB-BD31-4B8C-83A1-F6EECF244321}">
                <p14:modId xmlns:p14="http://schemas.microsoft.com/office/powerpoint/2010/main" val="2532683822"/>
              </p:ext>
            </p:extLst>
          </p:nvPr>
        </p:nvGraphicFramePr>
        <p:xfrm>
          <a:off x="1259632" y="908720"/>
          <a:ext cx="5688631" cy="2210936"/>
        </p:xfrm>
        <a:graphic>
          <a:graphicData uri="http://schemas.openxmlformats.org/drawingml/2006/table">
            <a:tbl>
              <a:tblPr firstRow="1" firstCol="1" lastRow="1" lastCol="1" bandRow="1" bandCol="1">
                <a:tableStyleId>{5940675A-B579-460E-94D1-54222C63F5DA}</a:tableStyleId>
              </a:tblPr>
              <a:tblGrid>
                <a:gridCol w="1141876">
                  <a:extLst>
                    <a:ext uri="{9D8B030D-6E8A-4147-A177-3AD203B41FA5}">
                      <a16:colId xmlns:a16="http://schemas.microsoft.com/office/drawing/2014/main" val="595067505"/>
                    </a:ext>
                  </a:extLst>
                </a:gridCol>
                <a:gridCol w="1141876">
                  <a:extLst>
                    <a:ext uri="{9D8B030D-6E8A-4147-A177-3AD203B41FA5}">
                      <a16:colId xmlns:a16="http://schemas.microsoft.com/office/drawing/2014/main" val="3300817212"/>
                    </a:ext>
                  </a:extLst>
                </a:gridCol>
                <a:gridCol w="1142868">
                  <a:extLst>
                    <a:ext uri="{9D8B030D-6E8A-4147-A177-3AD203B41FA5}">
                      <a16:colId xmlns:a16="http://schemas.microsoft.com/office/drawing/2014/main" val="2708236627"/>
                    </a:ext>
                  </a:extLst>
                </a:gridCol>
                <a:gridCol w="1141876">
                  <a:extLst>
                    <a:ext uri="{9D8B030D-6E8A-4147-A177-3AD203B41FA5}">
                      <a16:colId xmlns:a16="http://schemas.microsoft.com/office/drawing/2014/main" val="625971076"/>
                    </a:ext>
                  </a:extLst>
                </a:gridCol>
                <a:gridCol w="1120135">
                  <a:extLst>
                    <a:ext uri="{9D8B030D-6E8A-4147-A177-3AD203B41FA5}">
                      <a16:colId xmlns:a16="http://schemas.microsoft.com/office/drawing/2014/main" val="1654905987"/>
                    </a:ext>
                  </a:extLst>
                </a:gridCol>
              </a:tblGrid>
              <a:tr h="227965">
                <a:tc>
                  <a:txBody>
                    <a:bodyPr/>
                    <a:lstStyle/>
                    <a:p>
                      <a:pPr marL="100330" marR="9525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VPN</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00965" marR="9398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PPN</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96850" marR="19304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Valid</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00965" marR="9398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Dirty</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97790" marR="95250" algn="ctr">
                        <a:lnSpc>
                          <a:spcPct val="100000"/>
                        </a:lnSpc>
                        <a:spcAft>
                          <a:spcPts val="0"/>
                        </a:spcAft>
                      </a:pPr>
                      <a:r>
                        <a:rPr lang="en-US" sz="1600" dirty="0">
                          <a:solidFill>
                            <a:srgbClr val="C00000"/>
                          </a:solidFill>
                          <a:effectLst/>
                          <a:latin typeface="Calibri" panose="020F0502020204030204" pitchFamily="34" charset="0"/>
                          <a:cs typeface="Calibri" panose="020F0502020204030204" pitchFamily="34" charset="0"/>
                        </a:rPr>
                        <a:t>LRU</a:t>
                      </a:r>
                      <a:endParaRPr lang="zh-CN" sz="14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extLst>
                  <a:ext uri="{0D108BD9-81ED-4DB2-BD59-A6C34878D82A}">
                    <a16:rowId xmlns:a16="http://schemas.microsoft.com/office/drawing/2014/main" val="2755390013"/>
                  </a:ext>
                </a:extLst>
              </a:tr>
              <a:tr h="227965">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0x01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0x11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183854287"/>
                  </a:ext>
                </a:extLst>
              </a:tr>
              <a:tr h="248275">
                <a:tc>
                  <a:txBody>
                    <a:bodyPr/>
                    <a:lstStyle/>
                    <a:p>
                      <a:pPr marL="100965" marR="95250" algn="ctr">
                        <a:lnSpc>
                          <a:spcPct val="100000"/>
                        </a:lnSpc>
                        <a:spcAft>
                          <a:spcPts val="0"/>
                        </a:spcAft>
                      </a:pPr>
                      <a:r>
                        <a:rPr lang="en-US" altLang="zh-CN" sz="1600" dirty="0">
                          <a:solidFill>
                            <a:schemeClr val="tx1"/>
                          </a:solidFill>
                          <a:effectLst/>
                          <a:latin typeface="Calibri" panose="020F0502020204030204" pitchFamily="34" charset="0"/>
                          <a:cs typeface="Calibri" panose="020F0502020204030204" pitchFamily="34" charset="0"/>
                        </a:rPr>
                        <a:t>0x13</a:t>
                      </a:r>
                      <a:endParaRPr lang="en-US" sz="1600" dirty="0">
                        <a:solidFill>
                          <a:schemeClr val="tx1"/>
                        </a:solidFill>
                        <a:effectLst/>
                        <a:latin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altLang="zh-CN" sz="1600" dirty="0">
                          <a:solidFill>
                            <a:schemeClr val="tx1"/>
                          </a:solidFill>
                          <a:effectLst/>
                          <a:latin typeface="Calibri" panose="020F0502020204030204" pitchFamily="34" charset="0"/>
                          <a:cs typeface="Calibri" panose="020F0502020204030204" pitchFamily="34" charset="0"/>
                        </a:rPr>
                        <a:t>0x17</a:t>
                      </a:r>
                      <a:endParaRPr lang="en-US" sz="1600" dirty="0">
                        <a:solidFill>
                          <a:schemeClr val="tx1"/>
                        </a:solidFill>
                        <a:effectLst/>
                        <a:latin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1</a:t>
                      </a:r>
                    </a:p>
                  </a:txBody>
                  <a:tcPr marL="0" marR="0" marT="0" marB="0"/>
                </a:tc>
                <a:tc>
                  <a:txBody>
                    <a:bodyPr/>
                    <a:lstStyle/>
                    <a:p>
                      <a:pPr marL="3175"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1</a:t>
                      </a:r>
                    </a:p>
                  </a:txBody>
                  <a:tcPr marL="0" marR="0" marT="0" marB="0"/>
                </a:tc>
                <a:tc>
                  <a:txBody>
                    <a:bodyPr/>
                    <a:lstStyle/>
                    <a:p>
                      <a:pPr marL="3175"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 </a:t>
                      </a:r>
                      <a:r>
                        <a:rPr lang="en-US" altLang="zh-CN" sz="1600" dirty="0">
                          <a:solidFill>
                            <a:schemeClr val="tx1"/>
                          </a:solidFill>
                          <a:effectLst/>
                          <a:latin typeface="Calibri" panose="020F0502020204030204" pitchFamily="34" charset="0"/>
                          <a:cs typeface="Calibri" panose="020F0502020204030204" pitchFamily="34" charset="0"/>
                        </a:rPr>
                        <a:t>0</a:t>
                      </a:r>
                      <a:endParaRPr lang="en-US" sz="1600" dirty="0">
                        <a:solidFill>
                          <a:schemeClr val="tx1"/>
                        </a:solidFill>
                        <a:effectLst/>
                        <a:latin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193105647"/>
                  </a:ext>
                </a:extLst>
              </a:tr>
              <a:tr h="227965">
                <a:tc>
                  <a:txBody>
                    <a:bodyPr/>
                    <a:lstStyle/>
                    <a:p>
                      <a:pPr marL="100965" marR="95250" algn="ctr">
                        <a:lnSpc>
                          <a:spcPct val="100000"/>
                        </a:lnSpc>
                        <a:spcAft>
                          <a:spcPts val="0"/>
                        </a:spcAft>
                      </a:pPr>
                      <a:r>
                        <a:rPr lang="en-US" sz="1600" dirty="0">
                          <a:effectLst/>
                          <a:latin typeface="Calibri" panose="020F0502020204030204" pitchFamily="34" charset="0"/>
                          <a:cs typeface="Calibri" panose="020F0502020204030204" pitchFamily="34" charset="0"/>
                        </a:rPr>
                        <a:t>0x10</a:t>
                      </a:r>
                      <a:endParaRPr lang="zh-CN" sz="14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0x13</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dirty="0">
                          <a:effectLst/>
                          <a:latin typeface="Calibri" panose="020F0502020204030204" pitchFamily="34" charset="0"/>
                          <a:cs typeface="Calibri" panose="020F0502020204030204" pitchFamily="34" charset="0"/>
                        </a:rPr>
                        <a:t>1</a:t>
                      </a:r>
                      <a:endParaRPr lang="zh-CN" sz="14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3963695425"/>
                  </a:ext>
                </a:extLst>
              </a:tr>
              <a:tr h="229235">
                <a:tc>
                  <a:txBody>
                    <a:bodyPr/>
                    <a:lstStyle/>
                    <a:p>
                      <a:pPr marL="100965" marR="95250" algn="ctr">
                        <a:lnSpc>
                          <a:spcPct val="100000"/>
                        </a:lnSpc>
                        <a:spcBef>
                          <a:spcPts val="10"/>
                        </a:spcBef>
                        <a:spcAft>
                          <a:spcPts val="0"/>
                        </a:spcAft>
                      </a:pPr>
                      <a:r>
                        <a:rPr lang="en-US" sz="1600" dirty="0">
                          <a:solidFill>
                            <a:srgbClr val="FF0000"/>
                          </a:solidFill>
                          <a:effectLst/>
                          <a:latin typeface="Calibri" panose="020F0502020204030204" pitchFamily="34" charset="0"/>
                          <a:cs typeface="Calibri" panose="020F0502020204030204" pitchFamily="34" charset="0"/>
                        </a:rPr>
                        <a:t>0x20</a:t>
                      </a:r>
                      <a:endParaRPr lang="zh-CN" sz="14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Bef>
                          <a:spcPts val="10"/>
                        </a:spcBef>
                        <a:spcAft>
                          <a:spcPts val="0"/>
                        </a:spcAft>
                      </a:pPr>
                      <a:r>
                        <a:rPr lang="en-US" sz="1600">
                          <a:effectLst/>
                          <a:latin typeface="Calibri" panose="020F0502020204030204" pitchFamily="34" charset="0"/>
                          <a:cs typeface="Calibri" panose="020F0502020204030204" pitchFamily="34" charset="0"/>
                        </a:rPr>
                        <a:t>0x12</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Bef>
                          <a:spcPts val="5"/>
                        </a:spcBef>
                        <a:spcAft>
                          <a:spcPts val="0"/>
                        </a:spcAft>
                      </a:pPr>
                      <a:r>
                        <a:rPr lang="en-US" sz="1600" dirty="0">
                          <a:effectLst/>
                          <a:latin typeface="Calibri" panose="020F0502020204030204" pitchFamily="34" charset="0"/>
                          <a:cs typeface="Calibri" panose="020F0502020204030204" pitchFamily="34" charset="0"/>
                        </a:rPr>
                        <a:t>1</a:t>
                      </a:r>
                    </a:p>
                  </a:txBody>
                  <a:tcPr marL="0" marR="0" marT="0" marB="0"/>
                </a:tc>
                <a:tc>
                  <a:txBody>
                    <a:bodyPr/>
                    <a:lstStyle/>
                    <a:p>
                      <a:pPr marL="3175" algn="ctr">
                        <a:lnSpc>
                          <a:spcPct val="100000"/>
                        </a:lnSpc>
                        <a:spcBef>
                          <a:spcPts val="5"/>
                        </a:spcBef>
                        <a:spcAft>
                          <a:spcPts val="0"/>
                        </a:spcAft>
                      </a:pPr>
                      <a:r>
                        <a:rPr lang="en-US" sz="1600" dirty="0">
                          <a:effectLst/>
                          <a:latin typeface="Calibri" panose="020F0502020204030204" pitchFamily="34" charset="0"/>
                          <a:cs typeface="Calibri" panose="020F0502020204030204" pitchFamily="34" charset="0"/>
                        </a:rPr>
                        <a:t>0</a:t>
                      </a:r>
                    </a:p>
                  </a:txBody>
                  <a:tcPr marL="0" marR="0" marT="0" marB="0"/>
                </a:tc>
                <a:tc>
                  <a:txBody>
                    <a:bodyPr/>
                    <a:lstStyle/>
                    <a:p>
                      <a:pPr marL="3175" algn="ctr">
                        <a:lnSpc>
                          <a:spcPct val="100000"/>
                        </a:lnSpc>
                        <a:spcBef>
                          <a:spcPts val="5"/>
                        </a:spcBef>
                        <a:spcAft>
                          <a:spcPts val="0"/>
                        </a:spcAft>
                      </a:pPr>
                      <a:r>
                        <a:rPr lang="en-US" altLang="zh-CN" sz="1600" dirty="0">
                          <a:solidFill>
                            <a:schemeClr val="accent2"/>
                          </a:solidFill>
                          <a:effectLst/>
                          <a:latin typeface="Calibri" panose="020F0502020204030204" pitchFamily="34" charset="0"/>
                          <a:ea typeface="Calibri" panose="020F0502020204030204" pitchFamily="34" charset="0"/>
                          <a:cs typeface="Calibri" panose="020F0502020204030204" pitchFamily="34" charset="0"/>
                        </a:rPr>
                        <a:t>6</a:t>
                      </a:r>
                      <a:endParaRPr lang="zh-CN" sz="1400" dirty="0">
                        <a:solidFill>
                          <a:schemeClr val="accent2"/>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32826232"/>
                  </a:ext>
                </a:extLst>
              </a:tr>
              <a:tr h="0">
                <a:tc>
                  <a:txBody>
                    <a:bodyPr/>
                    <a:lstStyle/>
                    <a:p>
                      <a:pPr marL="100965" marR="95250" algn="ctr">
                        <a:lnSpc>
                          <a:spcPct val="100000"/>
                        </a:lnSpc>
                        <a:spcAft>
                          <a:spcPts val="0"/>
                        </a:spcAft>
                      </a:pPr>
                      <a:r>
                        <a:rPr lang="en-US" sz="1600" dirty="0">
                          <a:effectLst/>
                          <a:latin typeface="Calibri" panose="020F0502020204030204" pitchFamily="34" charset="0"/>
                          <a:cs typeface="Calibri" panose="020F0502020204030204" pitchFamily="34" charset="0"/>
                        </a:rPr>
                        <a:t>0x00</a:t>
                      </a:r>
                    </a:p>
                  </a:txBody>
                  <a:tcPr marL="0" marR="0" marT="0" marB="0"/>
                </a:tc>
                <a:tc>
                  <a:txBody>
                    <a:bodyPr/>
                    <a:lstStyle/>
                    <a:p>
                      <a:pPr marL="100965" marR="95250" algn="ctr">
                        <a:lnSpc>
                          <a:spcPct val="100000"/>
                        </a:lnSpc>
                        <a:spcAft>
                          <a:spcPts val="0"/>
                        </a:spcAft>
                      </a:pPr>
                      <a:r>
                        <a:rPr lang="en-US" sz="1600" dirty="0">
                          <a:effectLst/>
                          <a:latin typeface="Calibri" panose="020F0502020204030204" pitchFamily="34" charset="0"/>
                          <a:cs typeface="Calibri" panose="020F0502020204030204" pitchFamily="34" charset="0"/>
                        </a:rPr>
                        <a:t>0x00</a:t>
                      </a:r>
                    </a:p>
                  </a:txBody>
                  <a:tcPr marL="0" marR="0" marT="0" marB="0"/>
                </a:tc>
                <a:tc>
                  <a:txBody>
                    <a:bodyPr/>
                    <a:lstStyle/>
                    <a:p>
                      <a:pPr marL="3810" algn="ctr">
                        <a:lnSpc>
                          <a:spcPct val="100000"/>
                        </a:lnSpc>
                        <a:spcAft>
                          <a:spcPts val="0"/>
                        </a:spcAft>
                      </a:pPr>
                      <a:r>
                        <a:rPr lang="en-US" sz="1600" dirty="0">
                          <a:effectLst/>
                          <a:latin typeface="Calibri" panose="020F0502020204030204" pitchFamily="34" charset="0"/>
                          <a:cs typeface="Calibri" panose="020F0502020204030204" pitchFamily="34" charset="0"/>
                        </a:rPr>
                        <a:t>0</a:t>
                      </a:r>
                    </a:p>
                  </a:txBody>
                  <a:tcPr marL="0" marR="0" marT="0" marB="0"/>
                </a:tc>
                <a:tc>
                  <a:txBody>
                    <a:bodyPr/>
                    <a:lstStyle/>
                    <a:p>
                      <a:pPr marL="3175" algn="ctr">
                        <a:lnSpc>
                          <a:spcPct val="100000"/>
                        </a:lnSpc>
                        <a:spcAft>
                          <a:spcPts val="0"/>
                        </a:spcAft>
                      </a:pPr>
                      <a:r>
                        <a:rPr lang="en-US" sz="1600" dirty="0">
                          <a:effectLst/>
                          <a:latin typeface="Calibri" panose="020F0502020204030204" pitchFamily="34" charset="0"/>
                          <a:cs typeface="Calibri" panose="020F0502020204030204" pitchFamily="34" charset="0"/>
                        </a:rPr>
                        <a:t>0</a:t>
                      </a:r>
                    </a:p>
                  </a:txBody>
                  <a:tcPr marL="0" marR="0" marT="0" marB="0"/>
                </a:tc>
                <a:tc>
                  <a:txBody>
                    <a:bodyPr/>
                    <a:lstStyle/>
                    <a:p>
                      <a:pPr marL="3175" algn="ctr">
                        <a:lnSpc>
                          <a:spcPct val="100000"/>
                        </a:lnSpc>
                        <a:spcAft>
                          <a:spcPts val="0"/>
                        </a:spcAft>
                      </a:pPr>
                      <a:r>
                        <a:rPr lang="en-US" sz="1600" dirty="0">
                          <a:effectLst/>
                          <a:latin typeface="Calibri" panose="020F0502020204030204" pitchFamily="34" charset="0"/>
                          <a:cs typeface="Calibri" panose="020F0502020204030204" pitchFamily="34" charset="0"/>
                        </a:rPr>
                        <a:t>7</a:t>
                      </a:r>
                      <a:endParaRPr lang="zh-CN" sz="14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708564767"/>
                  </a:ext>
                </a:extLst>
              </a:tr>
              <a:tr h="227965">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0x11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0x14</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cs typeface="Calibri" panose="020F0502020204030204" pitchFamily="34" charset="0"/>
                        </a:rPr>
                        <a:t>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790864634"/>
                  </a:ext>
                </a:extLst>
              </a:tr>
              <a:tr h="255781">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0xac</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0x15</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dirty="0">
                          <a:effectLst/>
                          <a:latin typeface="Calibri" panose="020F0502020204030204" pitchFamily="34" charset="0"/>
                          <a:cs typeface="Calibri" panose="020F0502020204030204" pitchFamily="34" charset="0"/>
                        </a:rPr>
                        <a:t>1</a:t>
                      </a:r>
                      <a:endParaRPr lang="zh-CN" sz="14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318164470"/>
                  </a:ext>
                </a:extLst>
              </a:tr>
              <a:tr h="227965">
                <a:tc>
                  <a:txBody>
                    <a:bodyPr/>
                    <a:lstStyle/>
                    <a:p>
                      <a:pPr marL="100965" marR="95250" algn="ctr">
                        <a:lnSpc>
                          <a:spcPct val="100000"/>
                        </a:lnSpc>
                        <a:spcAft>
                          <a:spcPts val="0"/>
                        </a:spcAft>
                      </a:pPr>
                      <a:r>
                        <a:rPr lang="en-US" sz="1600">
                          <a:effectLst/>
                          <a:latin typeface="Calibri" panose="020F0502020204030204" pitchFamily="34" charset="0"/>
                          <a:cs typeface="Calibri" panose="020F0502020204030204" pitchFamily="34" charset="0"/>
                        </a:rPr>
                        <a:t>0xff</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dirty="0">
                          <a:effectLst/>
                          <a:latin typeface="Calibri" panose="020F0502020204030204" pitchFamily="34" charset="0"/>
                          <a:cs typeface="Calibri" panose="020F0502020204030204" pitchFamily="34" charset="0"/>
                        </a:rPr>
                        <a:t>0x16</a:t>
                      </a:r>
                      <a:endParaRPr lang="zh-CN" sz="1400" dirty="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effectLst/>
                          <a:latin typeface="Calibri" panose="020F0502020204030204" pitchFamily="34" charset="0"/>
                          <a:cs typeface="Calibri" panose="020F0502020204030204" pitchFamily="34" charset="0"/>
                        </a:rPr>
                        <a:t>1</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effectLst/>
                          <a:latin typeface="Calibri" panose="020F0502020204030204" pitchFamily="34" charset="0"/>
                          <a:cs typeface="Calibri" panose="020F0502020204030204" pitchFamily="34" charset="0"/>
                        </a:rPr>
                        <a:t>0</a:t>
                      </a:r>
                      <a:endParaRPr lang="zh-CN" sz="1400">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100542403"/>
                  </a:ext>
                </a:extLst>
              </a:tr>
            </a:tbl>
          </a:graphicData>
        </a:graphic>
      </p:graphicFrame>
      <p:graphicFrame>
        <p:nvGraphicFramePr>
          <p:cNvPr id="5" name="表格 4">
            <a:extLst>
              <a:ext uri="{FF2B5EF4-FFF2-40B4-BE49-F238E27FC236}">
                <a16:creationId xmlns:a16="http://schemas.microsoft.com/office/drawing/2014/main" id="{92F1789A-A5DC-4408-A772-45D7184E86DE}"/>
              </a:ext>
            </a:extLst>
          </p:cNvPr>
          <p:cNvGraphicFramePr>
            <a:graphicFrameLocks noGrp="1"/>
          </p:cNvGraphicFramePr>
          <p:nvPr>
            <p:extLst>
              <p:ext uri="{D42A27DB-BD31-4B8C-83A1-F6EECF244321}">
                <p14:modId xmlns:p14="http://schemas.microsoft.com/office/powerpoint/2010/main" val="809757480"/>
              </p:ext>
            </p:extLst>
          </p:nvPr>
        </p:nvGraphicFramePr>
        <p:xfrm>
          <a:off x="1235393" y="3933056"/>
          <a:ext cx="5688631" cy="2210936"/>
        </p:xfrm>
        <a:graphic>
          <a:graphicData uri="http://schemas.openxmlformats.org/drawingml/2006/table">
            <a:tbl>
              <a:tblPr firstRow="1" firstCol="1" lastRow="1" lastCol="1" bandRow="1" bandCol="1">
                <a:tableStyleId>{5940675A-B579-460E-94D1-54222C63F5DA}</a:tableStyleId>
              </a:tblPr>
              <a:tblGrid>
                <a:gridCol w="1141876">
                  <a:extLst>
                    <a:ext uri="{9D8B030D-6E8A-4147-A177-3AD203B41FA5}">
                      <a16:colId xmlns:a16="http://schemas.microsoft.com/office/drawing/2014/main" val="595067505"/>
                    </a:ext>
                  </a:extLst>
                </a:gridCol>
                <a:gridCol w="1141876">
                  <a:extLst>
                    <a:ext uri="{9D8B030D-6E8A-4147-A177-3AD203B41FA5}">
                      <a16:colId xmlns:a16="http://schemas.microsoft.com/office/drawing/2014/main" val="3300817212"/>
                    </a:ext>
                  </a:extLst>
                </a:gridCol>
                <a:gridCol w="1142868">
                  <a:extLst>
                    <a:ext uri="{9D8B030D-6E8A-4147-A177-3AD203B41FA5}">
                      <a16:colId xmlns:a16="http://schemas.microsoft.com/office/drawing/2014/main" val="2708236627"/>
                    </a:ext>
                  </a:extLst>
                </a:gridCol>
                <a:gridCol w="1141876">
                  <a:extLst>
                    <a:ext uri="{9D8B030D-6E8A-4147-A177-3AD203B41FA5}">
                      <a16:colId xmlns:a16="http://schemas.microsoft.com/office/drawing/2014/main" val="625971076"/>
                    </a:ext>
                  </a:extLst>
                </a:gridCol>
                <a:gridCol w="1120135">
                  <a:extLst>
                    <a:ext uri="{9D8B030D-6E8A-4147-A177-3AD203B41FA5}">
                      <a16:colId xmlns:a16="http://schemas.microsoft.com/office/drawing/2014/main" val="1654905987"/>
                    </a:ext>
                  </a:extLst>
                </a:gridCol>
              </a:tblGrid>
              <a:tr h="227965">
                <a:tc>
                  <a:txBody>
                    <a:bodyPr/>
                    <a:lstStyle/>
                    <a:p>
                      <a:pPr marL="100330" marR="9525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VPN</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00965" marR="9398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PPN</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96850" marR="19304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Valid</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00965" marR="9398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Dirty</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97790" marR="95250" algn="ctr">
                        <a:lnSpc>
                          <a:spcPct val="100000"/>
                        </a:lnSpc>
                        <a:spcAft>
                          <a:spcPts val="0"/>
                        </a:spcAft>
                      </a:pPr>
                      <a:r>
                        <a:rPr lang="en-US" sz="1600" dirty="0">
                          <a:solidFill>
                            <a:srgbClr val="C00000"/>
                          </a:solidFill>
                          <a:effectLst/>
                          <a:latin typeface="Calibri" panose="020F0502020204030204" pitchFamily="34" charset="0"/>
                          <a:cs typeface="Calibri" panose="020F0502020204030204" pitchFamily="34" charset="0"/>
                        </a:rPr>
                        <a:t>LRU</a:t>
                      </a:r>
                      <a:endParaRPr lang="zh-CN" sz="14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extLst>
                  <a:ext uri="{0D108BD9-81ED-4DB2-BD59-A6C34878D82A}">
                    <a16:rowId xmlns:a16="http://schemas.microsoft.com/office/drawing/2014/main" val="2755390013"/>
                  </a:ext>
                </a:extLst>
              </a:tr>
              <a:tr h="227965">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0x01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0x11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183854287"/>
                  </a:ext>
                </a:extLst>
              </a:tr>
              <a:tr h="248275">
                <a:tc>
                  <a:txBody>
                    <a:bodyPr/>
                    <a:lstStyle/>
                    <a:p>
                      <a:pPr marL="100965" marR="95250" algn="ctr">
                        <a:lnSpc>
                          <a:spcPct val="100000"/>
                        </a:lnSpc>
                        <a:spcAft>
                          <a:spcPts val="0"/>
                        </a:spcAft>
                      </a:pPr>
                      <a:r>
                        <a:rPr lang="en-US" altLang="zh-CN" sz="1600" dirty="0">
                          <a:solidFill>
                            <a:schemeClr val="tx1"/>
                          </a:solidFill>
                          <a:effectLst/>
                          <a:latin typeface="Calibri" panose="020F0502020204030204" pitchFamily="34" charset="0"/>
                          <a:cs typeface="Calibri" panose="020F0502020204030204" pitchFamily="34" charset="0"/>
                        </a:rPr>
                        <a:t>0x13</a:t>
                      </a:r>
                      <a:endParaRPr lang="en-US" sz="1600" dirty="0">
                        <a:solidFill>
                          <a:schemeClr val="tx1"/>
                        </a:solidFill>
                        <a:effectLst/>
                        <a:latin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altLang="zh-CN" sz="1600" dirty="0">
                          <a:solidFill>
                            <a:schemeClr val="tx1"/>
                          </a:solidFill>
                          <a:effectLst/>
                          <a:latin typeface="Calibri" panose="020F0502020204030204" pitchFamily="34" charset="0"/>
                          <a:cs typeface="Calibri" panose="020F0502020204030204" pitchFamily="34" charset="0"/>
                        </a:rPr>
                        <a:t>0x17</a:t>
                      </a:r>
                      <a:endParaRPr lang="en-US" sz="1600" dirty="0">
                        <a:solidFill>
                          <a:schemeClr val="tx1"/>
                        </a:solidFill>
                        <a:effectLst/>
                        <a:latin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1</a:t>
                      </a:r>
                    </a:p>
                  </a:txBody>
                  <a:tcPr marL="0" marR="0" marT="0" marB="0"/>
                </a:tc>
                <a:tc>
                  <a:txBody>
                    <a:bodyPr/>
                    <a:lstStyle/>
                    <a:p>
                      <a:pPr marL="3175"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1</a:t>
                      </a:r>
                    </a:p>
                  </a:txBody>
                  <a:tcPr marL="0" marR="0" marT="0" marB="0"/>
                </a:tc>
                <a:tc>
                  <a:txBody>
                    <a:bodyPr/>
                    <a:lstStyle/>
                    <a:p>
                      <a:pPr marL="3175"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 </a:t>
                      </a:r>
                      <a:r>
                        <a:rPr lang="en-US" altLang="zh-CN" sz="1600" dirty="0">
                          <a:solidFill>
                            <a:schemeClr val="tx1"/>
                          </a:solidFill>
                          <a:effectLst/>
                          <a:latin typeface="Calibri" panose="020F0502020204030204" pitchFamily="34" charset="0"/>
                          <a:cs typeface="Calibri" panose="020F0502020204030204" pitchFamily="34" charset="0"/>
                        </a:rPr>
                        <a:t>0+1</a:t>
                      </a:r>
                      <a:endParaRPr lang="en-US" sz="1600" dirty="0">
                        <a:solidFill>
                          <a:schemeClr val="tx1"/>
                        </a:solidFill>
                        <a:effectLst/>
                        <a:latin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193105647"/>
                  </a:ext>
                </a:extLst>
              </a:tr>
              <a:tr h="227965">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0x10</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0x13</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3963695425"/>
                  </a:ext>
                </a:extLst>
              </a:tr>
              <a:tr h="229235">
                <a:tc>
                  <a:txBody>
                    <a:bodyPr/>
                    <a:lstStyle/>
                    <a:p>
                      <a:pPr marL="100965" marR="95250" algn="ctr">
                        <a:lnSpc>
                          <a:spcPct val="100000"/>
                        </a:lnSpc>
                        <a:spcBef>
                          <a:spcPts val="10"/>
                        </a:spcBef>
                        <a:spcAft>
                          <a:spcPts val="0"/>
                        </a:spcAft>
                      </a:pPr>
                      <a:r>
                        <a:rPr lang="en-US" sz="1600" dirty="0">
                          <a:solidFill>
                            <a:srgbClr val="FF0000"/>
                          </a:solidFill>
                          <a:effectLst/>
                          <a:latin typeface="Calibri" panose="020F0502020204030204" pitchFamily="34" charset="0"/>
                          <a:cs typeface="Calibri" panose="020F0502020204030204" pitchFamily="34" charset="0"/>
                        </a:rPr>
                        <a:t>0x20</a:t>
                      </a:r>
                      <a:endParaRPr lang="zh-CN" sz="14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Bef>
                          <a:spcPts val="10"/>
                        </a:spcBef>
                        <a:spcAft>
                          <a:spcPts val="0"/>
                        </a:spcAft>
                      </a:pPr>
                      <a:r>
                        <a:rPr lang="en-US" sz="1600">
                          <a:solidFill>
                            <a:schemeClr val="tx1"/>
                          </a:solidFill>
                          <a:effectLst/>
                          <a:latin typeface="Calibri" panose="020F0502020204030204" pitchFamily="34" charset="0"/>
                          <a:cs typeface="Calibri" panose="020F0502020204030204" pitchFamily="34" charset="0"/>
                        </a:rPr>
                        <a:t>0x12</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Bef>
                          <a:spcPts val="5"/>
                        </a:spcBef>
                        <a:spcAft>
                          <a:spcPts val="0"/>
                        </a:spcAft>
                      </a:pPr>
                      <a:r>
                        <a:rPr lang="en-US" sz="1600" dirty="0">
                          <a:solidFill>
                            <a:schemeClr val="tx1"/>
                          </a:solidFill>
                          <a:effectLst/>
                          <a:latin typeface="Calibri" panose="020F0502020204030204" pitchFamily="34" charset="0"/>
                          <a:cs typeface="Calibri" panose="020F0502020204030204" pitchFamily="34" charset="0"/>
                        </a:rPr>
                        <a:t>1</a:t>
                      </a:r>
                    </a:p>
                  </a:txBody>
                  <a:tcPr marL="0" marR="0" marT="0" marB="0"/>
                </a:tc>
                <a:tc>
                  <a:txBody>
                    <a:bodyPr/>
                    <a:lstStyle/>
                    <a:p>
                      <a:pPr marL="3175" algn="ctr">
                        <a:lnSpc>
                          <a:spcPct val="100000"/>
                        </a:lnSpc>
                        <a:spcBef>
                          <a:spcPts val="5"/>
                        </a:spcBef>
                        <a:spcAft>
                          <a:spcPts val="0"/>
                        </a:spcAft>
                      </a:pPr>
                      <a:r>
                        <a:rPr lang="en-US" sz="1600" dirty="0">
                          <a:solidFill>
                            <a:srgbClr val="FF0000"/>
                          </a:solidFill>
                          <a:effectLst/>
                          <a:latin typeface="Calibri" panose="020F0502020204030204" pitchFamily="34" charset="0"/>
                          <a:cs typeface="Calibri" panose="020F0502020204030204" pitchFamily="34" charset="0"/>
                        </a:rPr>
                        <a:t>1</a:t>
                      </a:r>
                    </a:p>
                  </a:txBody>
                  <a:tcPr marL="0" marR="0" marT="0" marB="0"/>
                </a:tc>
                <a:tc>
                  <a:txBody>
                    <a:bodyPr/>
                    <a:lstStyle/>
                    <a:p>
                      <a:pPr marL="3175" algn="ctr">
                        <a:lnSpc>
                          <a:spcPct val="100000"/>
                        </a:lnSpc>
                        <a:spcBef>
                          <a:spcPts val="5"/>
                        </a:spcBef>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6 </a:t>
                      </a:r>
                      <a:r>
                        <a:rPr lang="en-US" altLang="zh-CN" sz="16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0</a:t>
                      </a:r>
                      <a:endParaRPr lang="zh-CN" sz="14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32826232"/>
                  </a:ext>
                </a:extLst>
              </a:tr>
              <a:tr h="0">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0x00</a:t>
                      </a:r>
                    </a:p>
                  </a:txBody>
                  <a:tcPr marL="0" marR="0" marT="0" marB="0"/>
                </a:tc>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0x00</a:t>
                      </a:r>
                    </a:p>
                  </a:txBody>
                  <a:tcPr marL="0" marR="0" marT="0" marB="0"/>
                </a:tc>
                <a:tc>
                  <a:txBody>
                    <a:bodyPr/>
                    <a:lstStyle/>
                    <a:p>
                      <a:pPr marL="381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a:t>
                      </a:r>
                    </a:p>
                  </a:txBody>
                  <a:tcPr marL="0" marR="0" marT="0" marB="0"/>
                </a:tc>
                <a:tc>
                  <a:txBody>
                    <a:bodyPr/>
                    <a:lstStyle/>
                    <a:p>
                      <a:pPr marL="3175"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a:t>
                      </a:r>
                    </a:p>
                  </a:txBody>
                  <a:tcPr marL="0" marR="0" marT="0" marB="0"/>
                </a:tc>
                <a:tc>
                  <a:txBody>
                    <a:bodyPr/>
                    <a:lstStyle/>
                    <a:p>
                      <a:pPr marL="3175"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7</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708564767"/>
                  </a:ext>
                </a:extLst>
              </a:tr>
              <a:tr h="227965">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0x11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0x14</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cs typeface="Calibri" panose="020F0502020204030204" pitchFamily="34" charset="0"/>
                        </a:rPr>
                        <a:t>1+1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790864634"/>
                  </a:ext>
                </a:extLst>
              </a:tr>
              <a:tr h="255781">
                <a:tc>
                  <a:txBody>
                    <a:bodyPr/>
                    <a:lstStyle/>
                    <a:p>
                      <a:pPr marL="100965" marR="9525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0xac</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0x15</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318164470"/>
                  </a:ext>
                </a:extLst>
              </a:tr>
              <a:tr h="227965">
                <a:tc>
                  <a:txBody>
                    <a:bodyPr/>
                    <a:lstStyle/>
                    <a:p>
                      <a:pPr marL="100965" marR="9525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0xff</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0x16</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0</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100542403"/>
                  </a:ext>
                </a:extLst>
              </a:tr>
            </a:tbl>
          </a:graphicData>
        </a:graphic>
      </p:graphicFrame>
      <p:sp>
        <p:nvSpPr>
          <p:cNvPr id="6" name="矩形 5">
            <a:extLst>
              <a:ext uri="{FF2B5EF4-FFF2-40B4-BE49-F238E27FC236}">
                <a16:creationId xmlns:a16="http://schemas.microsoft.com/office/drawing/2014/main" id="{F0F42B04-E572-4915-9FE8-1CF00A5C414D}"/>
              </a:ext>
            </a:extLst>
          </p:cNvPr>
          <p:cNvSpPr/>
          <p:nvPr/>
        </p:nvSpPr>
        <p:spPr>
          <a:xfrm>
            <a:off x="1403648" y="95320"/>
            <a:ext cx="4015395" cy="463588"/>
          </a:xfrm>
          <a:prstGeom prst="rect">
            <a:avLst/>
          </a:prstGeom>
        </p:spPr>
        <p:txBody>
          <a:bodyPr wrap="none">
            <a:spAutoFit/>
          </a:bodyPr>
          <a:lstStyle/>
          <a:p>
            <a:pPr lvl="0" eaLnBrk="0" fontAlgn="base" hangingPunct="0">
              <a:lnSpc>
                <a:spcPct val="150000"/>
              </a:lnSpc>
              <a:spcBef>
                <a:spcPct val="0"/>
              </a:spcBef>
              <a:spcAft>
                <a:spcPct val="0"/>
              </a:spcAft>
            </a:pPr>
            <a:r>
              <a:rPr lang="zh-CN" altLang="en-US" dirty="0">
                <a:solidFill>
                  <a:srgbClr val="00B050"/>
                </a:solidFill>
                <a:latin typeface="Calibri" panose="020F0502020204030204" pitchFamily="34" charset="0"/>
                <a:ea typeface="Calibri" panose="020F0502020204030204" pitchFamily="34" charset="0"/>
                <a:cs typeface="Calibri" panose="020F0502020204030204" pitchFamily="34" charset="0"/>
              </a:rPr>
              <a:t>写</a:t>
            </a:r>
            <a:r>
              <a:rPr lang="en-US" altLang="zh-CN" dirty="0">
                <a:solidFill>
                  <a:srgbClr val="00B050"/>
                </a:solidFill>
                <a:latin typeface="Calibri" panose="020F0502020204030204" pitchFamily="34" charset="0"/>
                <a:ea typeface="Calibri" panose="020F0502020204030204" pitchFamily="34" charset="0"/>
                <a:cs typeface="Calibri" panose="020F0502020204030204" pitchFamily="34" charset="0"/>
              </a:rPr>
              <a:t>0x20ae: hit, dirty, LRUs: 3,1,4,0,7,2,5,6</a:t>
            </a:r>
            <a:endParaRPr lang="en-US" altLang="zh-CN" sz="6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59387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BA5E95BB-A6EB-4B42-994B-46E375002027}"/>
              </a:ext>
            </a:extLst>
          </p:cNvPr>
          <p:cNvGraphicFramePr>
            <a:graphicFrameLocks noGrp="1"/>
          </p:cNvGraphicFramePr>
          <p:nvPr>
            <p:extLst>
              <p:ext uri="{D42A27DB-BD31-4B8C-83A1-F6EECF244321}">
                <p14:modId xmlns:p14="http://schemas.microsoft.com/office/powerpoint/2010/main" val="3991000811"/>
              </p:ext>
            </p:extLst>
          </p:nvPr>
        </p:nvGraphicFramePr>
        <p:xfrm>
          <a:off x="1619672" y="980728"/>
          <a:ext cx="5688631" cy="2210936"/>
        </p:xfrm>
        <a:graphic>
          <a:graphicData uri="http://schemas.openxmlformats.org/drawingml/2006/table">
            <a:tbl>
              <a:tblPr firstRow="1" firstCol="1" lastRow="1" lastCol="1" bandRow="1" bandCol="1">
                <a:tableStyleId>{5940675A-B579-460E-94D1-54222C63F5DA}</a:tableStyleId>
              </a:tblPr>
              <a:tblGrid>
                <a:gridCol w="1141876">
                  <a:extLst>
                    <a:ext uri="{9D8B030D-6E8A-4147-A177-3AD203B41FA5}">
                      <a16:colId xmlns:a16="http://schemas.microsoft.com/office/drawing/2014/main" val="595067505"/>
                    </a:ext>
                  </a:extLst>
                </a:gridCol>
                <a:gridCol w="1141876">
                  <a:extLst>
                    <a:ext uri="{9D8B030D-6E8A-4147-A177-3AD203B41FA5}">
                      <a16:colId xmlns:a16="http://schemas.microsoft.com/office/drawing/2014/main" val="3300817212"/>
                    </a:ext>
                  </a:extLst>
                </a:gridCol>
                <a:gridCol w="1142868">
                  <a:extLst>
                    <a:ext uri="{9D8B030D-6E8A-4147-A177-3AD203B41FA5}">
                      <a16:colId xmlns:a16="http://schemas.microsoft.com/office/drawing/2014/main" val="2708236627"/>
                    </a:ext>
                  </a:extLst>
                </a:gridCol>
                <a:gridCol w="1141876">
                  <a:extLst>
                    <a:ext uri="{9D8B030D-6E8A-4147-A177-3AD203B41FA5}">
                      <a16:colId xmlns:a16="http://schemas.microsoft.com/office/drawing/2014/main" val="625971076"/>
                    </a:ext>
                  </a:extLst>
                </a:gridCol>
                <a:gridCol w="1120135">
                  <a:extLst>
                    <a:ext uri="{9D8B030D-6E8A-4147-A177-3AD203B41FA5}">
                      <a16:colId xmlns:a16="http://schemas.microsoft.com/office/drawing/2014/main" val="1654905987"/>
                    </a:ext>
                  </a:extLst>
                </a:gridCol>
              </a:tblGrid>
              <a:tr h="227965">
                <a:tc>
                  <a:txBody>
                    <a:bodyPr/>
                    <a:lstStyle/>
                    <a:p>
                      <a:pPr marL="100330" marR="9525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VPN</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00965" marR="9398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PPN</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96850" marR="19304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Valid</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00965" marR="9398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Dirty</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97790" marR="95250" algn="ctr">
                        <a:lnSpc>
                          <a:spcPct val="100000"/>
                        </a:lnSpc>
                        <a:spcAft>
                          <a:spcPts val="0"/>
                        </a:spcAft>
                      </a:pPr>
                      <a:r>
                        <a:rPr lang="en-US" sz="1600" dirty="0">
                          <a:solidFill>
                            <a:srgbClr val="C00000"/>
                          </a:solidFill>
                          <a:effectLst/>
                          <a:latin typeface="Calibri" panose="020F0502020204030204" pitchFamily="34" charset="0"/>
                          <a:cs typeface="Calibri" panose="020F0502020204030204" pitchFamily="34" charset="0"/>
                        </a:rPr>
                        <a:t>LRU</a:t>
                      </a:r>
                      <a:endParaRPr lang="zh-CN" sz="14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extLst>
                  <a:ext uri="{0D108BD9-81ED-4DB2-BD59-A6C34878D82A}">
                    <a16:rowId xmlns:a16="http://schemas.microsoft.com/office/drawing/2014/main" val="2755390013"/>
                  </a:ext>
                </a:extLst>
              </a:tr>
              <a:tr h="227965">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0x01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0x11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183854287"/>
                  </a:ext>
                </a:extLst>
              </a:tr>
              <a:tr h="248275">
                <a:tc>
                  <a:txBody>
                    <a:bodyPr/>
                    <a:lstStyle/>
                    <a:p>
                      <a:pPr marL="100965" marR="95250" algn="ctr">
                        <a:lnSpc>
                          <a:spcPct val="100000"/>
                        </a:lnSpc>
                        <a:spcAft>
                          <a:spcPts val="0"/>
                        </a:spcAft>
                      </a:pPr>
                      <a:r>
                        <a:rPr lang="en-US" altLang="zh-CN" sz="1600" dirty="0">
                          <a:solidFill>
                            <a:schemeClr val="tx1"/>
                          </a:solidFill>
                          <a:effectLst/>
                          <a:latin typeface="Calibri" panose="020F0502020204030204" pitchFamily="34" charset="0"/>
                          <a:cs typeface="Calibri" panose="020F0502020204030204" pitchFamily="34" charset="0"/>
                        </a:rPr>
                        <a:t>0x13</a:t>
                      </a:r>
                      <a:endParaRPr lang="en-US" sz="1600" dirty="0">
                        <a:solidFill>
                          <a:schemeClr val="tx1"/>
                        </a:solidFill>
                        <a:effectLst/>
                        <a:latin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altLang="zh-CN" sz="1600" dirty="0">
                          <a:solidFill>
                            <a:schemeClr val="tx1"/>
                          </a:solidFill>
                          <a:effectLst/>
                          <a:latin typeface="Calibri" panose="020F0502020204030204" pitchFamily="34" charset="0"/>
                          <a:cs typeface="Calibri" panose="020F0502020204030204" pitchFamily="34" charset="0"/>
                        </a:rPr>
                        <a:t>0x17</a:t>
                      </a:r>
                      <a:endParaRPr lang="en-US" sz="1600" dirty="0">
                        <a:solidFill>
                          <a:schemeClr val="tx1"/>
                        </a:solidFill>
                        <a:effectLst/>
                        <a:latin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a:t>
                      </a:r>
                    </a:p>
                  </a:txBody>
                  <a:tcPr marL="0" marR="0" marT="0" marB="0"/>
                </a:tc>
                <a:tc>
                  <a:txBody>
                    <a:bodyPr/>
                    <a:lstStyle/>
                    <a:p>
                      <a:pPr marL="3175"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a:t>
                      </a:r>
                    </a:p>
                  </a:txBody>
                  <a:tcPr marL="0" marR="0" marT="0" marB="0"/>
                </a:tc>
                <a:tc>
                  <a:txBody>
                    <a:bodyPr/>
                    <a:lstStyle/>
                    <a:p>
                      <a:pPr marL="3175"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 </a:t>
                      </a:r>
                      <a:r>
                        <a:rPr lang="en-US" altLang="zh-CN" sz="1600" dirty="0">
                          <a:solidFill>
                            <a:schemeClr val="tx1"/>
                          </a:solidFill>
                          <a:effectLst/>
                          <a:latin typeface="Calibri" panose="020F0502020204030204" pitchFamily="34" charset="0"/>
                          <a:cs typeface="Calibri" panose="020F0502020204030204" pitchFamily="34" charset="0"/>
                        </a:rPr>
                        <a:t>1</a:t>
                      </a:r>
                      <a:endParaRPr lang="en-US" sz="1600" dirty="0">
                        <a:solidFill>
                          <a:schemeClr val="tx1"/>
                        </a:solidFill>
                        <a:effectLst/>
                        <a:latin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193105647"/>
                  </a:ext>
                </a:extLst>
              </a:tr>
              <a:tr h="227965">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0x10</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0x13</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3963695425"/>
                  </a:ext>
                </a:extLst>
              </a:tr>
              <a:tr h="229235">
                <a:tc>
                  <a:txBody>
                    <a:bodyPr/>
                    <a:lstStyle/>
                    <a:p>
                      <a:pPr marL="100965" marR="95250" algn="ctr">
                        <a:lnSpc>
                          <a:spcPct val="100000"/>
                        </a:lnSpc>
                        <a:spcBef>
                          <a:spcPts val="10"/>
                        </a:spcBef>
                        <a:spcAft>
                          <a:spcPts val="0"/>
                        </a:spcAft>
                      </a:pPr>
                      <a:r>
                        <a:rPr lang="en-US" sz="1600" dirty="0">
                          <a:solidFill>
                            <a:schemeClr val="tx1"/>
                          </a:solidFill>
                          <a:effectLst/>
                          <a:latin typeface="Calibri" panose="020F0502020204030204" pitchFamily="34" charset="0"/>
                          <a:cs typeface="Calibri" panose="020F0502020204030204" pitchFamily="34" charset="0"/>
                        </a:rPr>
                        <a:t>0x20</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Bef>
                          <a:spcPts val="10"/>
                        </a:spcBef>
                        <a:spcAft>
                          <a:spcPts val="0"/>
                        </a:spcAft>
                      </a:pPr>
                      <a:r>
                        <a:rPr lang="en-US" sz="1600" dirty="0">
                          <a:solidFill>
                            <a:schemeClr val="tx1"/>
                          </a:solidFill>
                          <a:effectLst/>
                          <a:latin typeface="Calibri" panose="020F0502020204030204" pitchFamily="34" charset="0"/>
                          <a:cs typeface="Calibri" panose="020F0502020204030204" pitchFamily="34" charset="0"/>
                        </a:rPr>
                        <a:t>0x12</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Bef>
                          <a:spcPts val="5"/>
                        </a:spcBef>
                        <a:spcAft>
                          <a:spcPts val="0"/>
                        </a:spcAft>
                      </a:pPr>
                      <a:r>
                        <a:rPr lang="en-US" sz="1600" dirty="0">
                          <a:solidFill>
                            <a:schemeClr val="tx1"/>
                          </a:solidFill>
                          <a:effectLst/>
                          <a:latin typeface="Calibri" panose="020F0502020204030204" pitchFamily="34" charset="0"/>
                          <a:cs typeface="Calibri" panose="020F0502020204030204" pitchFamily="34" charset="0"/>
                        </a:rPr>
                        <a:t>1</a:t>
                      </a:r>
                    </a:p>
                  </a:txBody>
                  <a:tcPr marL="0" marR="0" marT="0" marB="0"/>
                </a:tc>
                <a:tc>
                  <a:txBody>
                    <a:bodyPr/>
                    <a:lstStyle/>
                    <a:p>
                      <a:pPr marL="3175" algn="ctr">
                        <a:lnSpc>
                          <a:spcPct val="100000"/>
                        </a:lnSpc>
                        <a:spcBef>
                          <a:spcPts val="5"/>
                        </a:spcBef>
                        <a:spcAft>
                          <a:spcPts val="0"/>
                        </a:spcAft>
                      </a:pPr>
                      <a:r>
                        <a:rPr lang="en-US" sz="1600" dirty="0">
                          <a:solidFill>
                            <a:schemeClr val="tx1"/>
                          </a:solidFill>
                          <a:effectLst/>
                          <a:latin typeface="Calibri" panose="020F0502020204030204" pitchFamily="34" charset="0"/>
                          <a:cs typeface="Calibri" panose="020F0502020204030204" pitchFamily="34" charset="0"/>
                        </a:rPr>
                        <a:t>0</a:t>
                      </a:r>
                    </a:p>
                  </a:txBody>
                  <a:tcPr marL="0" marR="0" marT="0" marB="0"/>
                </a:tc>
                <a:tc>
                  <a:txBody>
                    <a:bodyPr/>
                    <a:lstStyle/>
                    <a:p>
                      <a:pPr marL="3175" algn="ctr">
                        <a:lnSpc>
                          <a:spcPct val="100000"/>
                        </a:lnSpc>
                        <a:spcBef>
                          <a:spcPts val="5"/>
                        </a:spcBef>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0</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32826232"/>
                  </a:ext>
                </a:extLst>
              </a:tr>
              <a:tr h="0">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0x00</a:t>
                      </a:r>
                    </a:p>
                  </a:txBody>
                  <a:tcPr marL="0" marR="0" marT="0" marB="0"/>
                </a:tc>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0x00</a:t>
                      </a:r>
                    </a:p>
                  </a:txBody>
                  <a:tcPr marL="0" marR="0" marT="0" marB="0"/>
                </a:tc>
                <a:tc>
                  <a:txBody>
                    <a:bodyPr/>
                    <a:lstStyle/>
                    <a:p>
                      <a:pPr marL="381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a:t>
                      </a:r>
                    </a:p>
                  </a:txBody>
                  <a:tcPr marL="0" marR="0" marT="0" marB="0"/>
                </a:tc>
                <a:tc>
                  <a:txBody>
                    <a:bodyPr/>
                    <a:lstStyle/>
                    <a:p>
                      <a:pPr marL="3175"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a:t>
                      </a:r>
                    </a:p>
                  </a:txBody>
                  <a:tcPr marL="0" marR="0" marT="0" marB="0"/>
                </a:tc>
                <a:tc>
                  <a:txBody>
                    <a:bodyPr/>
                    <a:lstStyle/>
                    <a:p>
                      <a:pPr marL="3175" algn="ctr">
                        <a:lnSpc>
                          <a:spcPct val="100000"/>
                        </a:lnSpc>
                        <a:spcAft>
                          <a:spcPts val="0"/>
                        </a:spcAft>
                      </a:pPr>
                      <a:r>
                        <a:rPr lang="en-US" sz="1600" dirty="0">
                          <a:solidFill>
                            <a:srgbClr val="FF0000"/>
                          </a:solidFill>
                          <a:effectLst/>
                          <a:latin typeface="Calibri" panose="020F0502020204030204" pitchFamily="34" charset="0"/>
                          <a:cs typeface="Calibri" panose="020F0502020204030204" pitchFamily="34" charset="0"/>
                        </a:rPr>
                        <a:t>7</a:t>
                      </a:r>
                      <a:endParaRPr lang="zh-CN" sz="14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708564767"/>
                  </a:ext>
                </a:extLst>
              </a:tr>
              <a:tr h="227965">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0x11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0x14</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790864634"/>
                  </a:ext>
                </a:extLst>
              </a:tr>
              <a:tr h="255781">
                <a:tc>
                  <a:txBody>
                    <a:bodyPr/>
                    <a:lstStyle/>
                    <a:p>
                      <a:pPr marL="100965" marR="9525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0xac</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0x15</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318164470"/>
                  </a:ext>
                </a:extLst>
              </a:tr>
              <a:tr h="227965">
                <a:tc>
                  <a:txBody>
                    <a:bodyPr/>
                    <a:lstStyle/>
                    <a:p>
                      <a:pPr marL="100965" marR="9525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0xff</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0x16</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0</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6</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100542403"/>
                  </a:ext>
                </a:extLst>
              </a:tr>
            </a:tbl>
          </a:graphicData>
        </a:graphic>
      </p:graphicFrame>
      <p:sp>
        <p:nvSpPr>
          <p:cNvPr id="5" name="矩形 4">
            <a:extLst>
              <a:ext uri="{FF2B5EF4-FFF2-40B4-BE49-F238E27FC236}">
                <a16:creationId xmlns:a16="http://schemas.microsoft.com/office/drawing/2014/main" id="{D5BC0F88-A860-431B-9737-C908F7D61B03}"/>
              </a:ext>
            </a:extLst>
          </p:cNvPr>
          <p:cNvSpPr/>
          <p:nvPr/>
        </p:nvSpPr>
        <p:spPr>
          <a:xfrm>
            <a:off x="1729814" y="0"/>
            <a:ext cx="4930418" cy="880369"/>
          </a:xfrm>
          <a:prstGeom prst="rect">
            <a:avLst/>
          </a:prstGeom>
        </p:spPr>
        <p:txBody>
          <a:bodyPr wrap="square">
            <a:spAutoFit/>
          </a:bodyPr>
          <a:lstStyle/>
          <a:p>
            <a:pPr lvl="0" eaLnBrk="0" fontAlgn="base" hangingPunct="0">
              <a:lnSpc>
                <a:spcPct val="150000"/>
              </a:lnSpc>
              <a:spcBef>
                <a:spcPct val="0"/>
              </a:spcBef>
              <a:spcAft>
                <a:spcPct val="0"/>
              </a:spcAft>
            </a:pPr>
            <a:r>
              <a:rPr lang="en-US" altLang="zh-CN" dirty="0">
                <a:solidFill>
                  <a:srgbClr val="7030A0"/>
                </a:solidFill>
                <a:latin typeface="微软雅黑" panose="020B0503020204020204" pitchFamily="34" charset="-122"/>
                <a:ea typeface="微软雅黑" panose="020B0503020204020204" pitchFamily="34" charset="-122"/>
                <a:cs typeface="Calibri" panose="020F0502020204030204" pitchFamily="34" charset="0"/>
              </a:rPr>
              <a:t>Write 0x2332: miss, </a:t>
            </a:r>
            <a:r>
              <a:rPr lang="zh-CN" altLang="en-US" dirty="0">
                <a:solidFill>
                  <a:srgbClr val="7030A0"/>
                </a:solidFill>
                <a:latin typeface="微软雅黑" panose="020B0503020204020204" pitchFamily="34" charset="-122"/>
                <a:ea typeface="微软雅黑" panose="020B0503020204020204" pitchFamily="34" charset="-122"/>
                <a:cs typeface="Calibri" panose="020F0502020204030204" pitchFamily="34" charset="0"/>
              </a:rPr>
              <a:t>替换第五行，映射</a:t>
            </a:r>
            <a:r>
              <a:rPr lang="en-US" altLang="zh-CN" dirty="0">
                <a:solidFill>
                  <a:srgbClr val="7030A0"/>
                </a:solidFill>
                <a:latin typeface="微软雅黑" panose="020B0503020204020204" pitchFamily="34" charset="-122"/>
                <a:ea typeface="微软雅黑" panose="020B0503020204020204" pitchFamily="34" charset="-122"/>
                <a:cs typeface="Calibri" panose="020F0502020204030204" pitchFamily="34" charset="0"/>
              </a:rPr>
              <a:t> VPN 0x23 to PPN 0x18, LRUs: 4,2,5,1,0,3,6,7 </a:t>
            </a:r>
          </a:p>
        </p:txBody>
      </p:sp>
      <p:graphicFrame>
        <p:nvGraphicFramePr>
          <p:cNvPr id="6" name="表格 5">
            <a:extLst>
              <a:ext uri="{FF2B5EF4-FFF2-40B4-BE49-F238E27FC236}">
                <a16:creationId xmlns:a16="http://schemas.microsoft.com/office/drawing/2014/main" id="{C1EDCD18-2DF1-45EE-B580-4B11AFF59DD1}"/>
              </a:ext>
            </a:extLst>
          </p:cNvPr>
          <p:cNvGraphicFramePr>
            <a:graphicFrameLocks noGrp="1"/>
          </p:cNvGraphicFramePr>
          <p:nvPr>
            <p:extLst>
              <p:ext uri="{D42A27DB-BD31-4B8C-83A1-F6EECF244321}">
                <p14:modId xmlns:p14="http://schemas.microsoft.com/office/powerpoint/2010/main" val="4028510920"/>
              </p:ext>
            </p:extLst>
          </p:nvPr>
        </p:nvGraphicFramePr>
        <p:xfrm>
          <a:off x="1619671" y="3717032"/>
          <a:ext cx="5688631" cy="2210936"/>
        </p:xfrm>
        <a:graphic>
          <a:graphicData uri="http://schemas.openxmlformats.org/drawingml/2006/table">
            <a:tbl>
              <a:tblPr firstRow="1" firstCol="1" lastRow="1" lastCol="1" bandRow="1" bandCol="1">
                <a:tableStyleId>{5940675A-B579-460E-94D1-54222C63F5DA}</a:tableStyleId>
              </a:tblPr>
              <a:tblGrid>
                <a:gridCol w="1141876">
                  <a:extLst>
                    <a:ext uri="{9D8B030D-6E8A-4147-A177-3AD203B41FA5}">
                      <a16:colId xmlns:a16="http://schemas.microsoft.com/office/drawing/2014/main" val="595067505"/>
                    </a:ext>
                  </a:extLst>
                </a:gridCol>
                <a:gridCol w="1141876">
                  <a:extLst>
                    <a:ext uri="{9D8B030D-6E8A-4147-A177-3AD203B41FA5}">
                      <a16:colId xmlns:a16="http://schemas.microsoft.com/office/drawing/2014/main" val="3300817212"/>
                    </a:ext>
                  </a:extLst>
                </a:gridCol>
                <a:gridCol w="1142868">
                  <a:extLst>
                    <a:ext uri="{9D8B030D-6E8A-4147-A177-3AD203B41FA5}">
                      <a16:colId xmlns:a16="http://schemas.microsoft.com/office/drawing/2014/main" val="2708236627"/>
                    </a:ext>
                  </a:extLst>
                </a:gridCol>
                <a:gridCol w="1141876">
                  <a:extLst>
                    <a:ext uri="{9D8B030D-6E8A-4147-A177-3AD203B41FA5}">
                      <a16:colId xmlns:a16="http://schemas.microsoft.com/office/drawing/2014/main" val="625971076"/>
                    </a:ext>
                  </a:extLst>
                </a:gridCol>
                <a:gridCol w="1120135">
                  <a:extLst>
                    <a:ext uri="{9D8B030D-6E8A-4147-A177-3AD203B41FA5}">
                      <a16:colId xmlns:a16="http://schemas.microsoft.com/office/drawing/2014/main" val="1654905987"/>
                    </a:ext>
                  </a:extLst>
                </a:gridCol>
              </a:tblGrid>
              <a:tr h="227965">
                <a:tc>
                  <a:txBody>
                    <a:bodyPr/>
                    <a:lstStyle/>
                    <a:p>
                      <a:pPr marL="100330" marR="9525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VPN</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00965" marR="9398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PPN</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96850" marR="19304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Valid</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00965" marR="9398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Dirty</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97790" marR="95250" algn="ctr">
                        <a:lnSpc>
                          <a:spcPct val="100000"/>
                        </a:lnSpc>
                        <a:spcAft>
                          <a:spcPts val="0"/>
                        </a:spcAft>
                      </a:pPr>
                      <a:r>
                        <a:rPr lang="en-US" sz="1600" dirty="0">
                          <a:solidFill>
                            <a:srgbClr val="C00000"/>
                          </a:solidFill>
                          <a:effectLst/>
                          <a:latin typeface="Calibri" panose="020F0502020204030204" pitchFamily="34" charset="0"/>
                          <a:cs typeface="Calibri" panose="020F0502020204030204" pitchFamily="34" charset="0"/>
                        </a:rPr>
                        <a:t>LRU</a:t>
                      </a:r>
                      <a:endParaRPr lang="zh-CN" sz="14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extLst>
                  <a:ext uri="{0D108BD9-81ED-4DB2-BD59-A6C34878D82A}">
                    <a16:rowId xmlns:a16="http://schemas.microsoft.com/office/drawing/2014/main" val="2755390013"/>
                  </a:ext>
                </a:extLst>
              </a:tr>
              <a:tr h="227965">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0x01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0x11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183854287"/>
                  </a:ext>
                </a:extLst>
              </a:tr>
              <a:tr h="248275">
                <a:tc>
                  <a:txBody>
                    <a:bodyPr/>
                    <a:lstStyle/>
                    <a:p>
                      <a:pPr marL="100965" marR="95250" algn="ctr">
                        <a:lnSpc>
                          <a:spcPct val="100000"/>
                        </a:lnSpc>
                        <a:spcAft>
                          <a:spcPts val="0"/>
                        </a:spcAft>
                      </a:pPr>
                      <a:r>
                        <a:rPr lang="en-US" altLang="zh-CN" sz="1600" dirty="0">
                          <a:solidFill>
                            <a:schemeClr val="tx1"/>
                          </a:solidFill>
                          <a:effectLst/>
                          <a:latin typeface="Calibri" panose="020F0502020204030204" pitchFamily="34" charset="0"/>
                          <a:cs typeface="Calibri" panose="020F0502020204030204" pitchFamily="34" charset="0"/>
                        </a:rPr>
                        <a:t>0x13</a:t>
                      </a:r>
                      <a:endParaRPr lang="en-US" sz="1600" dirty="0">
                        <a:solidFill>
                          <a:schemeClr val="tx1"/>
                        </a:solidFill>
                        <a:effectLst/>
                        <a:latin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altLang="zh-CN" sz="1600" dirty="0">
                          <a:solidFill>
                            <a:schemeClr val="tx1"/>
                          </a:solidFill>
                          <a:effectLst/>
                          <a:latin typeface="Calibri" panose="020F0502020204030204" pitchFamily="34" charset="0"/>
                          <a:cs typeface="Calibri" panose="020F0502020204030204" pitchFamily="34" charset="0"/>
                        </a:rPr>
                        <a:t>0x17</a:t>
                      </a:r>
                      <a:endParaRPr lang="en-US" sz="1600" dirty="0">
                        <a:solidFill>
                          <a:schemeClr val="tx1"/>
                        </a:solidFill>
                        <a:effectLst/>
                        <a:latin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1</a:t>
                      </a:r>
                    </a:p>
                  </a:txBody>
                  <a:tcPr marL="0" marR="0" marT="0" marB="0"/>
                </a:tc>
                <a:tc>
                  <a:txBody>
                    <a:bodyPr/>
                    <a:lstStyle/>
                    <a:p>
                      <a:pPr marL="3175"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1</a:t>
                      </a:r>
                    </a:p>
                  </a:txBody>
                  <a:tcPr marL="0" marR="0" marT="0" marB="0"/>
                </a:tc>
                <a:tc>
                  <a:txBody>
                    <a:bodyPr/>
                    <a:lstStyle/>
                    <a:p>
                      <a:pPr marL="3175"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 </a:t>
                      </a:r>
                      <a:r>
                        <a:rPr lang="en-US" altLang="zh-CN" sz="1600" dirty="0">
                          <a:solidFill>
                            <a:schemeClr val="tx1"/>
                          </a:solidFill>
                          <a:effectLst/>
                          <a:latin typeface="Calibri" panose="020F0502020204030204" pitchFamily="34" charset="0"/>
                          <a:cs typeface="Calibri" panose="020F0502020204030204" pitchFamily="34" charset="0"/>
                        </a:rPr>
                        <a:t>1+1</a:t>
                      </a:r>
                      <a:endParaRPr lang="en-US" sz="1600" dirty="0">
                        <a:solidFill>
                          <a:schemeClr val="tx1"/>
                        </a:solidFill>
                        <a:effectLst/>
                        <a:latin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193105647"/>
                  </a:ext>
                </a:extLst>
              </a:tr>
              <a:tr h="227965">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0x10</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0x13</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a:t>
                      </a:r>
                      <a:r>
                        <a:rPr lang="en-US" alt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endPar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3963695425"/>
                  </a:ext>
                </a:extLst>
              </a:tr>
              <a:tr h="229235">
                <a:tc>
                  <a:txBody>
                    <a:bodyPr/>
                    <a:lstStyle/>
                    <a:p>
                      <a:pPr marL="100965" marR="95250" algn="ctr">
                        <a:lnSpc>
                          <a:spcPct val="100000"/>
                        </a:lnSpc>
                        <a:spcBef>
                          <a:spcPts val="10"/>
                        </a:spcBef>
                        <a:spcAft>
                          <a:spcPts val="0"/>
                        </a:spcAft>
                      </a:pPr>
                      <a:r>
                        <a:rPr lang="en-US" sz="1600" dirty="0">
                          <a:solidFill>
                            <a:schemeClr val="tx1"/>
                          </a:solidFill>
                          <a:effectLst/>
                          <a:latin typeface="Calibri" panose="020F0502020204030204" pitchFamily="34" charset="0"/>
                          <a:cs typeface="Calibri" panose="020F0502020204030204" pitchFamily="34" charset="0"/>
                        </a:rPr>
                        <a:t>0x20</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Bef>
                          <a:spcPts val="10"/>
                        </a:spcBef>
                        <a:spcAft>
                          <a:spcPts val="0"/>
                        </a:spcAft>
                      </a:pPr>
                      <a:r>
                        <a:rPr lang="en-US" sz="1600" dirty="0">
                          <a:solidFill>
                            <a:schemeClr val="tx1"/>
                          </a:solidFill>
                          <a:effectLst/>
                          <a:latin typeface="Calibri" panose="020F0502020204030204" pitchFamily="34" charset="0"/>
                          <a:cs typeface="Calibri" panose="020F0502020204030204" pitchFamily="34" charset="0"/>
                        </a:rPr>
                        <a:t>0x12</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Bef>
                          <a:spcPts val="5"/>
                        </a:spcBef>
                        <a:spcAft>
                          <a:spcPts val="0"/>
                        </a:spcAft>
                      </a:pPr>
                      <a:r>
                        <a:rPr lang="en-US" sz="1600" dirty="0">
                          <a:solidFill>
                            <a:schemeClr val="tx1"/>
                          </a:solidFill>
                          <a:effectLst/>
                          <a:latin typeface="Calibri" panose="020F0502020204030204" pitchFamily="34" charset="0"/>
                          <a:cs typeface="Calibri" panose="020F0502020204030204" pitchFamily="34" charset="0"/>
                        </a:rPr>
                        <a:t>1</a:t>
                      </a:r>
                    </a:p>
                  </a:txBody>
                  <a:tcPr marL="0" marR="0" marT="0" marB="0"/>
                </a:tc>
                <a:tc>
                  <a:txBody>
                    <a:bodyPr/>
                    <a:lstStyle/>
                    <a:p>
                      <a:pPr marL="3175" algn="ctr">
                        <a:lnSpc>
                          <a:spcPct val="100000"/>
                        </a:lnSpc>
                        <a:spcBef>
                          <a:spcPts val="5"/>
                        </a:spcBef>
                        <a:spcAft>
                          <a:spcPts val="0"/>
                        </a:spcAft>
                      </a:pPr>
                      <a:r>
                        <a:rPr lang="en-US" sz="1600" dirty="0">
                          <a:solidFill>
                            <a:schemeClr val="tx1"/>
                          </a:solidFill>
                          <a:effectLst/>
                          <a:latin typeface="Calibri" panose="020F0502020204030204" pitchFamily="34" charset="0"/>
                          <a:cs typeface="Calibri" panose="020F0502020204030204" pitchFamily="34" charset="0"/>
                        </a:rPr>
                        <a:t>1</a:t>
                      </a:r>
                    </a:p>
                  </a:txBody>
                  <a:tcPr marL="0" marR="0" marT="0" marB="0"/>
                </a:tc>
                <a:tc>
                  <a:txBody>
                    <a:bodyPr/>
                    <a:lstStyle/>
                    <a:p>
                      <a:pPr marL="3175" algn="ctr">
                        <a:lnSpc>
                          <a:spcPct val="100000"/>
                        </a:lnSpc>
                        <a:spcBef>
                          <a:spcPts val="5"/>
                        </a:spcBef>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0+1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32826232"/>
                  </a:ext>
                </a:extLst>
              </a:tr>
              <a:tr h="0">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0x00  </a:t>
                      </a:r>
                      <a:r>
                        <a:rPr lang="en-US" altLang="zh-CN" sz="1600" dirty="0">
                          <a:solidFill>
                            <a:srgbClr val="FF0000"/>
                          </a:solidFill>
                          <a:effectLst/>
                          <a:latin typeface="Calibri" panose="020F0502020204030204" pitchFamily="34" charset="0"/>
                          <a:cs typeface="Calibri" panose="020F0502020204030204" pitchFamily="34" charset="0"/>
                        </a:rPr>
                        <a:t>0x23</a:t>
                      </a:r>
                      <a:endParaRPr lang="en-US" sz="1600" dirty="0">
                        <a:solidFill>
                          <a:srgbClr val="FF0000"/>
                        </a:solidFill>
                        <a:effectLst/>
                        <a:latin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0x00 </a:t>
                      </a:r>
                      <a:r>
                        <a:rPr lang="en-US" sz="1600" dirty="0">
                          <a:solidFill>
                            <a:srgbClr val="FF0000"/>
                          </a:solidFill>
                          <a:effectLst/>
                          <a:latin typeface="Calibri" panose="020F0502020204030204" pitchFamily="34" charset="0"/>
                          <a:cs typeface="Calibri" panose="020F0502020204030204" pitchFamily="34" charset="0"/>
                        </a:rPr>
                        <a:t>0x18</a:t>
                      </a:r>
                    </a:p>
                  </a:txBody>
                  <a:tcPr marL="0" marR="0" marT="0" marB="0"/>
                </a:tc>
                <a:tc>
                  <a:txBody>
                    <a:bodyPr/>
                    <a:lstStyle/>
                    <a:p>
                      <a:pPr marL="3810" algn="ctr">
                        <a:lnSpc>
                          <a:spcPct val="100000"/>
                        </a:lnSpc>
                        <a:spcAft>
                          <a:spcPts val="0"/>
                        </a:spcAft>
                      </a:pPr>
                      <a:r>
                        <a:rPr lang="en-US" sz="1600" dirty="0">
                          <a:solidFill>
                            <a:srgbClr val="FF0000"/>
                          </a:solidFill>
                          <a:effectLst/>
                          <a:latin typeface="Calibri" panose="020F0502020204030204" pitchFamily="34" charset="0"/>
                          <a:cs typeface="Calibri" panose="020F0502020204030204" pitchFamily="34" charset="0"/>
                        </a:rPr>
                        <a:t>1</a:t>
                      </a:r>
                    </a:p>
                  </a:txBody>
                  <a:tcPr marL="0" marR="0" marT="0" marB="0"/>
                </a:tc>
                <a:tc>
                  <a:txBody>
                    <a:bodyPr/>
                    <a:lstStyle/>
                    <a:p>
                      <a:pPr marL="3175" algn="ctr">
                        <a:lnSpc>
                          <a:spcPct val="100000"/>
                        </a:lnSpc>
                        <a:spcAft>
                          <a:spcPts val="0"/>
                        </a:spcAft>
                      </a:pPr>
                      <a:r>
                        <a:rPr lang="en-US" sz="1600" dirty="0">
                          <a:solidFill>
                            <a:srgbClr val="FF0000"/>
                          </a:solidFill>
                          <a:effectLst/>
                          <a:latin typeface="Calibri" panose="020F0502020204030204" pitchFamily="34" charset="0"/>
                          <a:cs typeface="Calibri" panose="020F0502020204030204" pitchFamily="34" charset="0"/>
                        </a:rPr>
                        <a:t>1</a:t>
                      </a:r>
                    </a:p>
                  </a:txBody>
                  <a:tcPr marL="0" marR="0" marT="0" marB="0"/>
                </a:tc>
                <a:tc>
                  <a:txBody>
                    <a:bodyPr/>
                    <a:lstStyle/>
                    <a:p>
                      <a:pPr marL="3175" algn="ctr">
                        <a:lnSpc>
                          <a:spcPct val="100000"/>
                        </a:lnSpc>
                        <a:spcAft>
                          <a:spcPts val="0"/>
                        </a:spcAft>
                      </a:pPr>
                      <a:r>
                        <a:rPr lang="en-US" sz="1600" dirty="0">
                          <a:solidFill>
                            <a:srgbClr val="FF0000"/>
                          </a:solidFill>
                          <a:effectLst/>
                          <a:latin typeface="Calibri" panose="020F0502020204030204" pitchFamily="34" charset="0"/>
                          <a:cs typeface="Calibri" panose="020F0502020204030204" pitchFamily="34" charset="0"/>
                        </a:rPr>
                        <a:t>7 0</a:t>
                      </a:r>
                      <a:endParaRPr lang="zh-CN" sz="14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708564767"/>
                  </a:ext>
                </a:extLst>
              </a:tr>
              <a:tr h="227965">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0x11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0x14</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790864634"/>
                  </a:ext>
                </a:extLst>
              </a:tr>
              <a:tr h="255781">
                <a:tc>
                  <a:txBody>
                    <a:bodyPr/>
                    <a:lstStyle/>
                    <a:p>
                      <a:pPr marL="100965" marR="9525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0xac</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0x15</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318164470"/>
                  </a:ext>
                </a:extLst>
              </a:tr>
              <a:tr h="227965">
                <a:tc>
                  <a:txBody>
                    <a:bodyPr/>
                    <a:lstStyle/>
                    <a:p>
                      <a:pPr marL="100965" marR="9525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0xff</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0x16</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0</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6+1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100542403"/>
                  </a:ext>
                </a:extLst>
              </a:tr>
            </a:tbl>
          </a:graphicData>
        </a:graphic>
      </p:graphicFrame>
    </p:spTree>
    <p:extLst>
      <p:ext uri="{BB962C8B-B14F-4D97-AF65-F5344CB8AC3E}">
        <p14:creationId xmlns:p14="http://schemas.microsoft.com/office/powerpoint/2010/main" val="32875958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D4D1DD6A-9913-40BE-98FE-051747E9B2F7}"/>
              </a:ext>
            </a:extLst>
          </p:cNvPr>
          <p:cNvGraphicFramePr>
            <a:graphicFrameLocks noGrp="1"/>
          </p:cNvGraphicFramePr>
          <p:nvPr>
            <p:extLst>
              <p:ext uri="{D42A27DB-BD31-4B8C-83A1-F6EECF244321}">
                <p14:modId xmlns:p14="http://schemas.microsoft.com/office/powerpoint/2010/main" val="3885040843"/>
              </p:ext>
            </p:extLst>
          </p:nvPr>
        </p:nvGraphicFramePr>
        <p:xfrm>
          <a:off x="1763688" y="764704"/>
          <a:ext cx="5688631" cy="2210936"/>
        </p:xfrm>
        <a:graphic>
          <a:graphicData uri="http://schemas.openxmlformats.org/drawingml/2006/table">
            <a:tbl>
              <a:tblPr firstRow="1" firstCol="1" lastRow="1" lastCol="1" bandRow="1" bandCol="1">
                <a:tableStyleId>{5940675A-B579-460E-94D1-54222C63F5DA}</a:tableStyleId>
              </a:tblPr>
              <a:tblGrid>
                <a:gridCol w="1141876">
                  <a:extLst>
                    <a:ext uri="{9D8B030D-6E8A-4147-A177-3AD203B41FA5}">
                      <a16:colId xmlns:a16="http://schemas.microsoft.com/office/drawing/2014/main" val="595067505"/>
                    </a:ext>
                  </a:extLst>
                </a:gridCol>
                <a:gridCol w="1141876">
                  <a:extLst>
                    <a:ext uri="{9D8B030D-6E8A-4147-A177-3AD203B41FA5}">
                      <a16:colId xmlns:a16="http://schemas.microsoft.com/office/drawing/2014/main" val="3300817212"/>
                    </a:ext>
                  </a:extLst>
                </a:gridCol>
                <a:gridCol w="1142868">
                  <a:extLst>
                    <a:ext uri="{9D8B030D-6E8A-4147-A177-3AD203B41FA5}">
                      <a16:colId xmlns:a16="http://schemas.microsoft.com/office/drawing/2014/main" val="2708236627"/>
                    </a:ext>
                  </a:extLst>
                </a:gridCol>
                <a:gridCol w="1141876">
                  <a:extLst>
                    <a:ext uri="{9D8B030D-6E8A-4147-A177-3AD203B41FA5}">
                      <a16:colId xmlns:a16="http://schemas.microsoft.com/office/drawing/2014/main" val="625971076"/>
                    </a:ext>
                  </a:extLst>
                </a:gridCol>
                <a:gridCol w="1120135">
                  <a:extLst>
                    <a:ext uri="{9D8B030D-6E8A-4147-A177-3AD203B41FA5}">
                      <a16:colId xmlns:a16="http://schemas.microsoft.com/office/drawing/2014/main" val="1654905987"/>
                    </a:ext>
                  </a:extLst>
                </a:gridCol>
              </a:tblGrid>
              <a:tr h="227965">
                <a:tc>
                  <a:txBody>
                    <a:bodyPr/>
                    <a:lstStyle/>
                    <a:p>
                      <a:pPr marL="100330" marR="95250" algn="ctr">
                        <a:lnSpc>
                          <a:spcPct val="100000"/>
                        </a:lnSpc>
                        <a:spcAft>
                          <a:spcPts val="0"/>
                        </a:spcAft>
                      </a:pPr>
                      <a:r>
                        <a:rPr lang="en-US" sz="1600" dirty="0">
                          <a:solidFill>
                            <a:srgbClr val="C00000"/>
                          </a:solidFill>
                          <a:effectLst/>
                          <a:latin typeface="Calibri" panose="020F0502020204030204" pitchFamily="34" charset="0"/>
                          <a:cs typeface="Calibri" panose="020F0502020204030204" pitchFamily="34" charset="0"/>
                        </a:rPr>
                        <a:t>VPN</a:t>
                      </a:r>
                      <a:endParaRPr lang="zh-CN" sz="14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00965" marR="9398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PPN</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96850" marR="19304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Valid</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00965" marR="9398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Dirty</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97790" marR="95250" algn="ctr">
                        <a:lnSpc>
                          <a:spcPct val="100000"/>
                        </a:lnSpc>
                        <a:spcAft>
                          <a:spcPts val="0"/>
                        </a:spcAft>
                      </a:pPr>
                      <a:r>
                        <a:rPr lang="en-US" sz="1600" dirty="0">
                          <a:solidFill>
                            <a:srgbClr val="C00000"/>
                          </a:solidFill>
                          <a:effectLst/>
                          <a:latin typeface="Calibri" panose="020F0502020204030204" pitchFamily="34" charset="0"/>
                          <a:cs typeface="Calibri" panose="020F0502020204030204" pitchFamily="34" charset="0"/>
                        </a:rPr>
                        <a:t>LRU</a:t>
                      </a:r>
                      <a:endParaRPr lang="zh-CN" sz="14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extLst>
                  <a:ext uri="{0D108BD9-81ED-4DB2-BD59-A6C34878D82A}">
                    <a16:rowId xmlns:a16="http://schemas.microsoft.com/office/drawing/2014/main" val="2755390013"/>
                  </a:ext>
                </a:extLst>
              </a:tr>
              <a:tr h="227965">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0x01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0x11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183854287"/>
                  </a:ext>
                </a:extLst>
              </a:tr>
              <a:tr h="248275">
                <a:tc>
                  <a:txBody>
                    <a:bodyPr/>
                    <a:lstStyle/>
                    <a:p>
                      <a:pPr marL="100965" marR="95250" algn="ctr">
                        <a:lnSpc>
                          <a:spcPct val="100000"/>
                        </a:lnSpc>
                        <a:spcAft>
                          <a:spcPts val="0"/>
                        </a:spcAft>
                      </a:pPr>
                      <a:r>
                        <a:rPr lang="en-US" altLang="zh-CN" sz="1600" dirty="0">
                          <a:solidFill>
                            <a:schemeClr val="tx1"/>
                          </a:solidFill>
                          <a:effectLst/>
                          <a:latin typeface="Calibri" panose="020F0502020204030204" pitchFamily="34" charset="0"/>
                          <a:cs typeface="Calibri" panose="020F0502020204030204" pitchFamily="34" charset="0"/>
                        </a:rPr>
                        <a:t>0x13</a:t>
                      </a:r>
                      <a:endParaRPr lang="en-US" sz="1600" dirty="0">
                        <a:solidFill>
                          <a:schemeClr val="tx1"/>
                        </a:solidFill>
                        <a:effectLst/>
                        <a:latin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altLang="zh-CN" sz="1600" dirty="0">
                          <a:solidFill>
                            <a:schemeClr val="tx1"/>
                          </a:solidFill>
                          <a:effectLst/>
                          <a:latin typeface="Calibri" panose="020F0502020204030204" pitchFamily="34" charset="0"/>
                          <a:cs typeface="Calibri" panose="020F0502020204030204" pitchFamily="34" charset="0"/>
                        </a:rPr>
                        <a:t>0x17</a:t>
                      </a:r>
                      <a:endParaRPr lang="en-US" sz="1600" dirty="0">
                        <a:solidFill>
                          <a:schemeClr val="tx1"/>
                        </a:solidFill>
                        <a:effectLst/>
                        <a:latin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1</a:t>
                      </a:r>
                    </a:p>
                  </a:txBody>
                  <a:tcPr marL="0" marR="0" marT="0" marB="0"/>
                </a:tc>
                <a:tc>
                  <a:txBody>
                    <a:bodyPr/>
                    <a:lstStyle/>
                    <a:p>
                      <a:pPr marL="3175"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1</a:t>
                      </a:r>
                    </a:p>
                  </a:txBody>
                  <a:tcPr marL="0" marR="0" marT="0" marB="0"/>
                </a:tc>
                <a:tc>
                  <a:txBody>
                    <a:bodyPr/>
                    <a:lstStyle/>
                    <a:p>
                      <a:pPr marL="3175"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 2</a:t>
                      </a:r>
                    </a:p>
                  </a:txBody>
                  <a:tcPr marL="0" marR="0" marT="0" marB="0"/>
                </a:tc>
                <a:extLst>
                  <a:ext uri="{0D108BD9-81ED-4DB2-BD59-A6C34878D82A}">
                    <a16:rowId xmlns:a16="http://schemas.microsoft.com/office/drawing/2014/main" val="2193105647"/>
                  </a:ext>
                </a:extLst>
              </a:tr>
              <a:tr h="227965">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0x10</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0x13</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3963695425"/>
                  </a:ext>
                </a:extLst>
              </a:tr>
              <a:tr h="229235">
                <a:tc>
                  <a:txBody>
                    <a:bodyPr/>
                    <a:lstStyle/>
                    <a:p>
                      <a:pPr marL="100965" marR="95250" algn="ctr">
                        <a:lnSpc>
                          <a:spcPct val="100000"/>
                        </a:lnSpc>
                        <a:spcBef>
                          <a:spcPts val="10"/>
                        </a:spcBef>
                        <a:spcAft>
                          <a:spcPts val="0"/>
                        </a:spcAft>
                      </a:pPr>
                      <a:r>
                        <a:rPr lang="en-US" sz="1600" dirty="0">
                          <a:solidFill>
                            <a:srgbClr val="FF0000"/>
                          </a:solidFill>
                          <a:effectLst/>
                          <a:latin typeface="Calibri" panose="020F0502020204030204" pitchFamily="34" charset="0"/>
                          <a:cs typeface="Calibri" panose="020F0502020204030204" pitchFamily="34" charset="0"/>
                        </a:rPr>
                        <a:t>0x20</a:t>
                      </a:r>
                      <a:endParaRPr lang="zh-CN" sz="14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Bef>
                          <a:spcPts val="10"/>
                        </a:spcBef>
                        <a:spcAft>
                          <a:spcPts val="0"/>
                        </a:spcAft>
                      </a:pPr>
                      <a:r>
                        <a:rPr lang="en-US" sz="1600" dirty="0">
                          <a:solidFill>
                            <a:srgbClr val="FF0000"/>
                          </a:solidFill>
                          <a:effectLst/>
                          <a:latin typeface="Calibri" panose="020F0502020204030204" pitchFamily="34" charset="0"/>
                          <a:cs typeface="Calibri" panose="020F0502020204030204" pitchFamily="34" charset="0"/>
                        </a:rPr>
                        <a:t>0x12</a:t>
                      </a:r>
                      <a:endParaRPr lang="zh-CN" sz="14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Bef>
                          <a:spcPts val="5"/>
                        </a:spcBef>
                        <a:spcAft>
                          <a:spcPts val="0"/>
                        </a:spcAft>
                      </a:pPr>
                      <a:r>
                        <a:rPr lang="en-US" sz="1600" dirty="0">
                          <a:solidFill>
                            <a:schemeClr val="tx1"/>
                          </a:solidFill>
                          <a:effectLst/>
                          <a:latin typeface="Calibri" panose="020F0502020204030204" pitchFamily="34" charset="0"/>
                          <a:cs typeface="Calibri" panose="020F0502020204030204" pitchFamily="34" charset="0"/>
                        </a:rPr>
                        <a:t>1</a:t>
                      </a:r>
                    </a:p>
                  </a:txBody>
                  <a:tcPr marL="0" marR="0" marT="0" marB="0"/>
                </a:tc>
                <a:tc>
                  <a:txBody>
                    <a:bodyPr/>
                    <a:lstStyle/>
                    <a:p>
                      <a:pPr marL="3175" algn="ctr">
                        <a:lnSpc>
                          <a:spcPct val="100000"/>
                        </a:lnSpc>
                        <a:spcBef>
                          <a:spcPts val="5"/>
                        </a:spcBef>
                        <a:spcAft>
                          <a:spcPts val="0"/>
                        </a:spcAft>
                      </a:pPr>
                      <a:r>
                        <a:rPr lang="en-US" sz="1600" dirty="0">
                          <a:solidFill>
                            <a:schemeClr val="tx1"/>
                          </a:solidFill>
                          <a:effectLst/>
                          <a:latin typeface="Calibri" panose="020F0502020204030204" pitchFamily="34" charset="0"/>
                          <a:cs typeface="Calibri" panose="020F0502020204030204" pitchFamily="34" charset="0"/>
                        </a:rPr>
                        <a:t>1</a:t>
                      </a:r>
                    </a:p>
                  </a:txBody>
                  <a:tcPr marL="0" marR="0" marT="0" marB="0"/>
                </a:tc>
                <a:tc>
                  <a:txBody>
                    <a:bodyPr/>
                    <a:lstStyle/>
                    <a:p>
                      <a:pPr marL="3175" algn="ctr">
                        <a:lnSpc>
                          <a:spcPct val="100000"/>
                        </a:lnSpc>
                        <a:spcBef>
                          <a:spcPts val="5"/>
                        </a:spcBef>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1  </a:t>
                      </a:r>
                      <a:r>
                        <a:rPr lang="en-US" altLang="zh-CN" sz="16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0</a:t>
                      </a:r>
                      <a:endParaRPr lang="zh-CN" sz="14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32826232"/>
                  </a:ext>
                </a:extLst>
              </a:tr>
              <a:tr h="0">
                <a:tc>
                  <a:txBody>
                    <a:bodyPr/>
                    <a:lstStyle/>
                    <a:p>
                      <a:pPr marL="100965" marR="95250" algn="ctr">
                        <a:lnSpc>
                          <a:spcPct val="100000"/>
                        </a:lnSpc>
                        <a:spcAft>
                          <a:spcPts val="0"/>
                        </a:spcAft>
                      </a:pPr>
                      <a:r>
                        <a:rPr lang="en-US" altLang="zh-CN" sz="1600" dirty="0">
                          <a:solidFill>
                            <a:schemeClr val="tx1"/>
                          </a:solidFill>
                          <a:effectLst/>
                          <a:latin typeface="Calibri" panose="020F0502020204030204" pitchFamily="34" charset="0"/>
                          <a:cs typeface="Calibri" panose="020F0502020204030204" pitchFamily="34" charset="0"/>
                        </a:rPr>
                        <a:t>0x23</a:t>
                      </a:r>
                      <a:endParaRPr lang="en-US" sz="1600" dirty="0">
                        <a:solidFill>
                          <a:schemeClr val="tx1"/>
                        </a:solidFill>
                        <a:effectLst/>
                        <a:latin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0x18</a:t>
                      </a:r>
                    </a:p>
                  </a:txBody>
                  <a:tcPr marL="0" marR="0" marT="0" marB="0"/>
                </a:tc>
                <a:tc>
                  <a:txBody>
                    <a:bodyPr/>
                    <a:lstStyle/>
                    <a:p>
                      <a:pPr marL="381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1</a:t>
                      </a:r>
                    </a:p>
                  </a:txBody>
                  <a:tcPr marL="0" marR="0" marT="0" marB="0"/>
                </a:tc>
                <a:tc>
                  <a:txBody>
                    <a:bodyPr/>
                    <a:lstStyle/>
                    <a:p>
                      <a:pPr marL="3175"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1</a:t>
                      </a:r>
                    </a:p>
                  </a:txBody>
                  <a:tcPr marL="0" marR="0" marT="0" marB="0"/>
                </a:tc>
                <a:tc>
                  <a:txBody>
                    <a:bodyPr/>
                    <a:lstStyle/>
                    <a:p>
                      <a:pPr marL="3175"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708564767"/>
                  </a:ext>
                </a:extLst>
              </a:tr>
              <a:tr h="227965">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0x11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0x14</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790864634"/>
                  </a:ext>
                </a:extLst>
              </a:tr>
              <a:tr h="255781">
                <a:tc>
                  <a:txBody>
                    <a:bodyPr/>
                    <a:lstStyle/>
                    <a:p>
                      <a:pPr marL="100965" marR="9525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0xac</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0x15</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6</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318164470"/>
                  </a:ext>
                </a:extLst>
              </a:tr>
              <a:tr h="227965">
                <a:tc>
                  <a:txBody>
                    <a:bodyPr/>
                    <a:lstStyle/>
                    <a:p>
                      <a:pPr marL="100965" marR="9525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0xff</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0x16</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0</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7</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100542403"/>
                  </a:ext>
                </a:extLst>
              </a:tr>
            </a:tbl>
          </a:graphicData>
        </a:graphic>
      </p:graphicFrame>
      <p:sp>
        <p:nvSpPr>
          <p:cNvPr id="5" name="矩形 4">
            <a:extLst>
              <a:ext uri="{FF2B5EF4-FFF2-40B4-BE49-F238E27FC236}">
                <a16:creationId xmlns:a16="http://schemas.microsoft.com/office/drawing/2014/main" id="{C917C611-E937-4C16-9FC8-E9A937F7E632}"/>
              </a:ext>
            </a:extLst>
          </p:cNvPr>
          <p:cNvSpPr/>
          <p:nvPr/>
        </p:nvSpPr>
        <p:spPr>
          <a:xfrm>
            <a:off x="2411760" y="188640"/>
            <a:ext cx="3450945" cy="463588"/>
          </a:xfrm>
          <a:prstGeom prst="rect">
            <a:avLst/>
          </a:prstGeom>
        </p:spPr>
        <p:txBody>
          <a:bodyPr wrap="none">
            <a:spAutoFit/>
          </a:bodyPr>
          <a:lstStyle/>
          <a:p>
            <a:pPr lvl="0" eaLnBrk="0" fontAlgn="base" hangingPunct="0">
              <a:lnSpc>
                <a:spcPct val="150000"/>
              </a:lnSpc>
              <a:spcBef>
                <a:spcPct val="0"/>
              </a:spcBef>
              <a:spcAft>
                <a:spcPct val="0"/>
              </a:spcAft>
            </a:pPr>
            <a:r>
              <a:rPr lang="zh-CN" altLang="en-US" dirty="0">
                <a:solidFill>
                  <a:schemeClr val="accent2"/>
                </a:solidFill>
                <a:latin typeface="Calibri" panose="020F0502020204030204" pitchFamily="34" charset="0"/>
                <a:ea typeface="Calibri" panose="020F0502020204030204" pitchFamily="34" charset="0"/>
                <a:cs typeface="Calibri" panose="020F0502020204030204" pitchFamily="34" charset="0"/>
              </a:rPr>
              <a:t>读</a:t>
            </a:r>
            <a:r>
              <a:rPr lang="en-US" altLang="zh-CN" dirty="0">
                <a:solidFill>
                  <a:schemeClr val="accent2"/>
                </a:solidFill>
                <a:latin typeface="Calibri" panose="020F0502020204030204" pitchFamily="34" charset="0"/>
                <a:ea typeface="Calibri" panose="020F0502020204030204" pitchFamily="34" charset="0"/>
                <a:cs typeface="Calibri" panose="020F0502020204030204" pitchFamily="34" charset="0"/>
              </a:rPr>
              <a:t> 0x20ff</a:t>
            </a:r>
            <a:r>
              <a:rPr lang="en-US" altLang="zh-CN" dirty="0">
                <a:solidFill>
                  <a:schemeClr val="accent2"/>
                </a:solidFill>
                <a:latin typeface="Calibri" panose="020F0502020204030204" pitchFamily="34" charset="0"/>
                <a:cs typeface="Calibri" panose="020F0502020204030204" pitchFamily="34" charset="0"/>
              </a:rPr>
              <a:t>: hit, LRUs: 4,2,5,0,1,3,6,7</a:t>
            </a:r>
          </a:p>
        </p:txBody>
      </p:sp>
      <p:graphicFrame>
        <p:nvGraphicFramePr>
          <p:cNvPr id="6" name="表格 5">
            <a:extLst>
              <a:ext uri="{FF2B5EF4-FFF2-40B4-BE49-F238E27FC236}">
                <a16:creationId xmlns:a16="http://schemas.microsoft.com/office/drawing/2014/main" id="{3E5042E7-6CC8-4589-9C52-9AFF52F7C090}"/>
              </a:ext>
            </a:extLst>
          </p:cNvPr>
          <p:cNvGraphicFramePr>
            <a:graphicFrameLocks noGrp="1"/>
          </p:cNvGraphicFramePr>
          <p:nvPr>
            <p:extLst>
              <p:ext uri="{D42A27DB-BD31-4B8C-83A1-F6EECF244321}">
                <p14:modId xmlns:p14="http://schemas.microsoft.com/office/powerpoint/2010/main" val="2624466617"/>
              </p:ext>
            </p:extLst>
          </p:nvPr>
        </p:nvGraphicFramePr>
        <p:xfrm>
          <a:off x="1794215" y="4361063"/>
          <a:ext cx="5688631" cy="2210936"/>
        </p:xfrm>
        <a:graphic>
          <a:graphicData uri="http://schemas.openxmlformats.org/drawingml/2006/table">
            <a:tbl>
              <a:tblPr firstRow="1" firstCol="1" lastRow="1" lastCol="1" bandRow="1" bandCol="1">
                <a:tableStyleId>{5940675A-B579-460E-94D1-54222C63F5DA}</a:tableStyleId>
              </a:tblPr>
              <a:tblGrid>
                <a:gridCol w="1141876">
                  <a:extLst>
                    <a:ext uri="{9D8B030D-6E8A-4147-A177-3AD203B41FA5}">
                      <a16:colId xmlns:a16="http://schemas.microsoft.com/office/drawing/2014/main" val="595067505"/>
                    </a:ext>
                  </a:extLst>
                </a:gridCol>
                <a:gridCol w="1141876">
                  <a:extLst>
                    <a:ext uri="{9D8B030D-6E8A-4147-A177-3AD203B41FA5}">
                      <a16:colId xmlns:a16="http://schemas.microsoft.com/office/drawing/2014/main" val="3300817212"/>
                    </a:ext>
                  </a:extLst>
                </a:gridCol>
                <a:gridCol w="1142868">
                  <a:extLst>
                    <a:ext uri="{9D8B030D-6E8A-4147-A177-3AD203B41FA5}">
                      <a16:colId xmlns:a16="http://schemas.microsoft.com/office/drawing/2014/main" val="2708236627"/>
                    </a:ext>
                  </a:extLst>
                </a:gridCol>
                <a:gridCol w="1141876">
                  <a:extLst>
                    <a:ext uri="{9D8B030D-6E8A-4147-A177-3AD203B41FA5}">
                      <a16:colId xmlns:a16="http://schemas.microsoft.com/office/drawing/2014/main" val="625971076"/>
                    </a:ext>
                  </a:extLst>
                </a:gridCol>
                <a:gridCol w="1120135">
                  <a:extLst>
                    <a:ext uri="{9D8B030D-6E8A-4147-A177-3AD203B41FA5}">
                      <a16:colId xmlns:a16="http://schemas.microsoft.com/office/drawing/2014/main" val="1654905987"/>
                    </a:ext>
                  </a:extLst>
                </a:gridCol>
              </a:tblGrid>
              <a:tr h="227965">
                <a:tc>
                  <a:txBody>
                    <a:bodyPr/>
                    <a:lstStyle/>
                    <a:p>
                      <a:pPr marL="100330" marR="9525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VPN</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00965" marR="9398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PPN</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96850" marR="19304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Valid</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100965" marR="93980" algn="ctr">
                        <a:lnSpc>
                          <a:spcPct val="100000"/>
                        </a:lnSpc>
                        <a:spcAft>
                          <a:spcPts val="0"/>
                        </a:spcAft>
                      </a:pPr>
                      <a:r>
                        <a:rPr lang="en-US" sz="1600">
                          <a:solidFill>
                            <a:srgbClr val="C00000"/>
                          </a:solidFill>
                          <a:effectLst/>
                          <a:latin typeface="Calibri" panose="020F0502020204030204" pitchFamily="34" charset="0"/>
                          <a:cs typeface="Calibri" panose="020F0502020204030204" pitchFamily="34" charset="0"/>
                        </a:rPr>
                        <a:t>Dirty</a:t>
                      </a:r>
                      <a:endParaRPr lang="zh-CN" sz="140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tc>
                  <a:txBody>
                    <a:bodyPr/>
                    <a:lstStyle/>
                    <a:p>
                      <a:pPr marL="97790" marR="95250" algn="ctr">
                        <a:lnSpc>
                          <a:spcPct val="100000"/>
                        </a:lnSpc>
                        <a:spcAft>
                          <a:spcPts val="0"/>
                        </a:spcAft>
                      </a:pPr>
                      <a:r>
                        <a:rPr lang="en-US" sz="1600" dirty="0">
                          <a:solidFill>
                            <a:srgbClr val="C00000"/>
                          </a:solidFill>
                          <a:effectLst/>
                          <a:latin typeface="Calibri" panose="020F0502020204030204" pitchFamily="34" charset="0"/>
                          <a:cs typeface="Calibri" panose="020F0502020204030204" pitchFamily="34" charset="0"/>
                        </a:rPr>
                        <a:t>LRU</a:t>
                      </a:r>
                      <a:endParaRPr lang="zh-CN" sz="1400" dirty="0">
                        <a:solidFill>
                          <a:srgbClr val="C0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chemeClr val="accent5">
                        <a:lumMod val="60000"/>
                        <a:lumOff val="40000"/>
                      </a:schemeClr>
                    </a:solidFill>
                  </a:tcPr>
                </a:tc>
                <a:extLst>
                  <a:ext uri="{0D108BD9-81ED-4DB2-BD59-A6C34878D82A}">
                    <a16:rowId xmlns:a16="http://schemas.microsoft.com/office/drawing/2014/main" val="2755390013"/>
                  </a:ext>
                </a:extLst>
              </a:tr>
              <a:tr h="227965">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0x01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0x11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183854287"/>
                  </a:ext>
                </a:extLst>
              </a:tr>
              <a:tr h="248275">
                <a:tc>
                  <a:txBody>
                    <a:bodyPr/>
                    <a:lstStyle/>
                    <a:p>
                      <a:pPr marL="100965" marR="95250" algn="ctr">
                        <a:lnSpc>
                          <a:spcPct val="100000"/>
                        </a:lnSpc>
                        <a:spcAft>
                          <a:spcPts val="0"/>
                        </a:spcAft>
                      </a:pPr>
                      <a:r>
                        <a:rPr lang="en-US" altLang="zh-CN" sz="1600" dirty="0">
                          <a:solidFill>
                            <a:schemeClr val="tx1"/>
                          </a:solidFill>
                          <a:effectLst/>
                          <a:latin typeface="Calibri" panose="020F0502020204030204" pitchFamily="34" charset="0"/>
                          <a:cs typeface="Calibri" panose="020F0502020204030204" pitchFamily="34" charset="0"/>
                        </a:rPr>
                        <a:t>0x13</a:t>
                      </a:r>
                      <a:endParaRPr lang="en-US" sz="1600" dirty="0">
                        <a:solidFill>
                          <a:schemeClr val="tx1"/>
                        </a:solidFill>
                        <a:effectLst/>
                        <a:latin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altLang="zh-CN" sz="1600" dirty="0">
                          <a:solidFill>
                            <a:schemeClr val="tx1"/>
                          </a:solidFill>
                          <a:effectLst/>
                          <a:latin typeface="Calibri" panose="020F0502020204030204" pitchFamily="34" charset="0"/>
                          <a:cs typeface="Calibri" panose="020F0502020204030204" pitchFamily="34" charset="0"/>
                        </a:rPr>
                        <a:t>0x17</a:t>
                      </a:r>
                      <a:endParaRPr lang="en-US" sz="1600" dirty="0">
                        <a:solidFill>
                          <a:schemeClr val="tx1"/>
                        </a:solidFill>
                        <a:effectLst/>
                        <a:latin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1</a:t>
                      </a:r>
                    </a:p>
                  </a:txBody>
                  <a:tcPr marL="0" marR="0" marT="0" marB="0"/>
                </a:tc>
                <a:tc>
                  <a:txBody>
                    <a:bodyPr/>
                    <a:lstStyle/>
                    <a:p>
                      <a:pPr marL="3175"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1</a:t>
                      </a:r>
                    </a:p>
                  </a:txBody>
                  <a:tcPr marL="0" marR="0" marT="0" marB="0"/>
                </a:tc>
                <a:tc>
                  <a:txBody>
                    <a:bodyPr/>
                    <a:lstStyle/>
                    <a:p>
                      <a:pPr marL="3175"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 2+1</a:t>
                      </a:r>
                    </a:p>
                  </a:txBody>
                  <a:tcPr marL="0" marR="0" marT="0" marB="0"/>
                </a:tc>
                <a:extLst>
                  <a:ext uri="{0D108BD9-81ED-4DB2-BD59-A6C34878D82A}">
                    <a16:rowId xmlns:a16="http://schemas.microsoft.com/office/drawing/2014/main" val="2193105647"/>
                  </a:ext>
                </a:extLst>
              </a:tr>
              <a:tr h="227965">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0x10</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0x13</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3963695425"/>
                  </a:ext>
                </a:extLst>
              </a:tr>
              <a:tr h="229235">
                <a:tc>
                  <a:txBody>
                    <a:bodyPr/>
                    <a:lstStyle/>
                    <a:p>
                      <a:pPr marL="100965" marR="95250" algn="ctr">
                        <a:lnSpc>
                          <a:spcPct val="100000"/>
                        </a:lnSpc>
                        <a:spcBef>
                          <a:spcPts val="10"/>
                        </a:spcBef>
                        <a:spcAft>
                          <a:spcPts val="0"/>
                        </a:spcAft>
                      </a:pPr>
                      <a:r>
                        <a:rPr lang="en-US" sz="1600" dirty="0">
                          <a:solidFill>
                            <a:schemeClr val="tx1"/>
                          </a:solidFill>
                          <a:effectLst/>
                          <a:latin typeface="Calibri" panose="020F0502020204030204" pitchFamily="34" charset="0"/>
                          <a:cs typeface="Calibri" panose="020F0502020204030204" pitchFamily="34" charset="0"/>
                        </a:rPr>
                        <a:t>0x20</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Bef>
                          <a:spcPts val="10"/>
                        </a:spcBef>
                        <a:spcAft>
                          <a:spcPts val="0"/>
                        </a:spcAft>
                      </a:pPr>
                      <a:r>
                        <a:rPr lang="en-US" sz="1600" dirty="0">
                          <a:solidFill>
                            <a:schemeClr val="tx1"/>
                          </a:solidFill>
                          <a:effectLst/>
                          <a:latin typeface="Calibri" panose="020F0502020204030204" pitchFamily="34" charset="0"/>
                          <a:cs typeface="Calibri" panose="020F0502020204030204" pitchFamily="34" charset="0"/>
                        </a:rPr>
                        <a:t>0x12</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Bef>
                          <a:spcPts val="5"/>
                        </a:spcBef>
                        <a:spcAft>
                          <a:spcPts val="0"/>
                        </a:spcAft>
                      </a:pPr>
                      <a:r>
                        <a:rPr lang="en-US" sz="1600" dirty="0">
                          <a:solidFill>
                            <a:schemeClr val="tx1"/>
                          </a:solidFill>
                          <a:effectLst/>
                          <a:latin typeface="Calibri" panose="020F0502020204030204" pitchFamily="34" charset="0"/>
                          <a:cs typeface="Calibri" panose="020F0502020204030204" pitchFamily="34" charset="0"/>
                        </a:rPr>
                        <a:t>1</a:t>
                      </a:r>
                    </a:p>
                  </a:txBody>
                  <a:tcPr marL="0" marR="0" marT="0" marB="0"/>
                </a:tc>
                <a:tc>
                  <a:txBody>
                    <a:bodyPr/>
                    <a:lstStyle/>
                    <a:p>
                      <a:pPr marL="3175" algn="ctr">
                        <a:lnSpc>
                          <a:spcPct val="100000"/>
                        </a:lnSpc>
                        <a:spcBef>
                          <a:spcPts val="5"/>
                        </a:spcBef>
                        <a:spcAft>
                          <a:spcPts val="0"/>
                        </a:spcAft>
                      </a:pPr>
                      <a:r>
                        <a:rPr lang="en-US" sz="1600" dirty="0">
                          <a:solidFill>
                            <a:schemeClr val="tx1"/>
                          </a:solidFill>
                          <a:effectLst/>
                          <a:latin typeface="Calibri" panose="020F0502020204030204" pitchFamily="34" charset="0"/>
                          <a:cs typeface="Calibri" panose="020F0502020204030204" pitchFamily="34" charset="0"/>
                        </a:rPr>
                        <a:t>1</a:t>
                      </a:r>
                    </a:p>
                  </a:txBody>
                  <a:tcPr marL="0" marR="0" marT="0" marB="0"/>
                </a:tc>
                <a:tc>
                  <a:txBody>
                    <a:bodyPr/>
                    <a:lstStyle/>
                    <a:p>
                      <a:pPr marL="3175" algn="ctr">
                        <a:lnSpc>
                          <a:spcPct val="100000"/>
                        </a:lnSpc>
                        <a:spcBef>
                          <a:spcPts val="5"/>
                        </a:spcBef>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0+1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32826232"/>
                  </a:ext>
                </a:extLst>
              </a:tr>
              <a:tr h="0">
                <a:tc>
                  <a:txBody>
                    <a:bodyPr/>
                    <a:lstStyle/>
                    <a:p>
                      <a:pPr marL="100965" marR="95250" algn="ctr">
                        <a:lnSpc>
                          <a:spcPct val="100000"/>
                        </a:lnSpc>
                        <a:spcAft>
                          <a:spcPts val="0"/>
                        </a:spcAft>
                      </a:pPr>
                      <a:r>
                        <a:rPr lang="en-US" altLang="zh-CN" sz="1600" dirty="0">
                          <a:solidFill>
                            <a:schemeClr val="tx1"/>
                          </a:solidFill>
                          <a:effectLst/>
                          <a:latin typeface="Calibri" panose="020F0502020204030204" pitchFamily="34" charset="0"/>
                          <a:cs typeface="Calibri" panose="020F0502020204030204" pitchFamily="34" charset="0"/>
                        </a:rPr>
                        <a:t>0x23</a:t>
                      </a:r>
                      <a:endParaRPr lang="en-US" sz="1600" dirty="0">
                        <a:solidFill>
                          <a:schemeClr val="tx1"/>
                        </a:solidFill>
                        <a:effectLst/>
                        <a:latin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0x18</a:t>
                      </a:r>
                    </a:p>
                  </a:txBody>
                  <a:tcPr marL="0" marR="0" marT="0" marB="0"/>
                </a:tc>
                <a:tc>
                  <a:txBody>
                    <a:bodyPr/>
                    <a:lstStyle/>
                    <a:p>
                      <a:pPr marL="381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1</a:t>
                      </a:r>
                    </a:p>
                  </a:txBody>
                  <a:tcPr marL="0" marR="0" marT="0" marB="0"/>
                </a:tc>
                <a:tc>
                  <a:txBody>
                    <a:bodyPr/>
                    <a:lstStyle/>
                    <a:p>
                      <a:pPr marL="3175"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1</a:t>
                      </a:r>
                    </a:p>
                  </a:txBody>
                  <a:tcPr marL="0" marR="0" marT="0" marB="0"/>
                </a:tc>
                <a:tc>
                  <a:txBody>
                    <a:bodyPr/>
                    <a:lstStyle/>
                    <a:p>
                      <a:pPr marL="3175"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1+1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708564767"/>
                  </a:ext>
                </a:extLst>
              </a:tr>
              <a:tr h="227965">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0x11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0x14</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2790864634"/>
                  </a:ext>
                </a:extLst>
              </a:tr>
              <a:tr h="255781">
                <a:tc>
                  <a:txBody>
                    <a:bodyPr/>
                    <a:lstStyle/>
                    <a:p>
                      <a:pPr marL="100965" marR="9525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0xac</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0x15</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6+1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318164470"/>
                  </a:ext>
                </a:extLst>
              </a:tr>
              <a:tr h="227965">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0xff  </a:t>
                      </a:r>
                      <a:r>
                        <a:rPr lang="en-US" sz="1600" dirty="0">
                          <a:solidFill>
                            <a:srgbClr val="FF0000"/>
                          </a:solidFill>
                          <a:effectLst/>
                          <a:latin typeface="Calibri" panose="020F0502020204030204" pitchFamily="34" charset="0"/>
                          <a:cs typeface="Calibri" panose="020F0502020204030204" pitchFamily="34" charset="0"/>
                        </a:rPr>
                        <a:t>0x34</a:t>
                      </a:r>
                      <a:endParaRPr lang="zh-CN" sz="14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100965" marR="95250" algn="ctr">
                        <a:lnSpc>
                          <a:spcPct val="100000"/>
                        </a:lnSpc>
                        <a:spcAft>
                          <a:spcPts val="0"/>
                        </a:spcAft>
                      </a:pPr>
                      <a:r>
                        <a:rPr lang="en-US" sz="1600" dirty="0">
                          <a:solidFill>
                            <a:schemeClr val="tx1"/>
                          </a:solidFill>
                          <a:effectLst/>
                          <a:latin typeface="Calibri" panose="020F0502020204030204" pitchFamily="34" charset="0"/>
                          <a:cs typeface="Calibri" panose="020F0502020204030204" pitchFamily="34" charset="0"/>
                        </a:rPr>
                        <a:t>0x19</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810" algn="ctr">
                        <a:lnSpc>
                          <a:spcPct val="100000"/>
                        </a:lnSpc>
                        <a:spcAft>
                          <a:spcPts val="0"/>
                        </a:spcAft>
                      </a:pPr>
                      <a:r>
                        <a:rPr lang="en-US" sz="1600">
                          <a:solidFill>
                            <a:schemeClr val="tx1"/>
                          </a:solidFill>
                          <a:effectLst/>
                          <a:latin typeface="Calibri" panose="020F0502020204030204" pitchFamily="34" charset="0"/>
                          <a:cs typeface="Calibri" panose="020F0502020204030204" pitchFamily="34" charset="0"/>
                        </a:rPr>
                        <a:t>1</a:t>
                      </a:r>
                      <a:endParaRPr lang="zh-CN" sz="140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a:t>
                      </a:r>
                      <a:endParaRPr lang="zh-C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marL="3175" algn="ctr">
                        <a:lnSpc>
                          <a:spcPct val="100000"/>
                        </a:lnSpc>
                        <a:spcAft>
                          <a:spcPts val="0"/>
                        </a:spcAft>
                      </a:pPr>
                      <a:r>
                        <a:rPr lang="en-US" altLang="zh-CN" sz="16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0</a:t>
                      </a:r>
                      <a:endParaRPr lang="zh-CN" sz="14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0" marR="0" marT="0" marB="0"/>
                </a:tc>
                <a:extLst>
                  <a:ext uri="{0D108BD9-81ED-4DB2-BD59-A6C34878D82A}">
                    <a16:rowId xmlns:a16="http://schemas.microsoft.com/office/drawing/2014/main" val="1100542403"/>
                  </a:ext>
                </a:extLst>
              </a:tr>
            </a:tbl>
          </a:graphicData>
        </a:graphic>
      </p:graphicFrame>
      <p:sp>
        <p:nvSpPr>
          <p:cNvPr id="7" name="矩形 6">
            <a:extLst>
              <a:ext uri="{FF2B5EF4-FFF2-40B4-BE49-F238E27FC236}">
                <a16:creationId xmlns:a16="http://schemas.microsoft.com/office/drawing/2014/main" id="{3DC4A0B2-BAB1-4B42-BEAC-EFE2E785D258}"/>
              </a:ext>
            </a:extLst>
          </p:cNvPr>
          <p:cNvSpPr/>
          <p:nvPr/>
        </p:nvSpPr>
        <p:spPr>
          <a:xfrm>
            <a:off x="1691680" y="3231148"/>
            <a:ext cx="6183561" cy="874407"/>
          </a:xfrm>
          <a:prstGeom prst="rect">
            <a:avLst/>
          </a:prstGeom>
        </p:spPr>
        <p:txBody>
          <a:bodyPr wrap="square">
            <a:spAutoFit/>
          </a:bodyPr>
          <a:lstStyle/>
          <a:p>
            <a:pPr lvl="0" eaLnBrk="0" fontAlgn="base" hangingPunct="0">
              <a:lnSpc>
                <a:spcPct val="150000"/>
              </a:lnSpc>
              <a:spcBef>
                <a:spcPct val="0"/>
              </a:spcBef>
              <a:spcAft>
                <a:spcPct val="0"/>
              </a:spcAft>
            </a:pPr>
            <a:r>
              <a:rPr lang="zh-CN" altLang="en-US" dirty="0">
                <a:solidFill>
                  <a:schemeClr val="accent2">
                    <a:lumMod val="75000"/>
                  </a:schemeClr>
                </a:solidFill>
                <a:latin typeface="微软雅黑" panose="020B0503020204020204" pitchFamily="34" charset="-122"/>
                <a:ea typeface="微软雅黑" panose="020B0503020204020204" pitchFamily="34" charset="-122"/>
                <a:cs typeface="Calibri" panose="020F0502020204030204" pitchFamily="34" charset="0"/>
              </a:rPr>
              <a:t>写</a:t>
            </a:r>
            <a:r>
              <a:rPr lang="en-US" altLang="zh-CN" dirty="0">
                <a:solidFill>
                  <a:schemeClr val="accent2">
                    <a:lumMod val="75000"/>
                  </a:schemeClr>
                </a:solidFill>
                <a:latin typeface="微软雅黑" panose="020B0503020204020204" pitchFamily="34" charset="-122"/>
                <a:ea typeface="微软雅黑" panose="020B0503020204020204" pitchFamily="34" charset="-122"/>
                <a:cs typeface="Calibri" panose="020F0502020204030204" pitchFamily="34" charset="0"/>
              </a:rPr>
              <a:t> 0x3415: miss </a:t>
            </a:r>
            <a:r>
              <a:rPr lang="zh-CN" altLang="en-US" dirty="0">
                <a:solidFill>
                  <a:schemeClr val="accent2">
                    <a:lumMod val="75000"/>
                  </a:schemeClr>
                </a:solidFill>
                <a:latin typeface="微软雅黑" panose="020B0503020204020204" pitchFamily="34" charset="-122"/>
                <a:ea typeface="微软雅黑" panose="020B0503020204020204" pitchFamily="34" charset="-122"/>
                <a:cs typeface="Calibri" panose="020F0502020204030204" pitchFamily="34" charset="0"/>
              </a:rPr>
              <a:t>替换最后一项</a:t>
            </a:r>
            <a:r>
              <a:rPr lang="en-US" altLang="zh-CN" dirty="0">
                <a:solidFill>
                  <a:schemeClr val="accent2">
                    <a:lumMod val="75000"/>
                  </a:schemeClr>
                </a:solidFill>
                <a:latin typeface="微软雅黑" panose="020B0503020204020204" pitchFamily="34" charset="-122"/>
                <a:ea typeface="微软雅黑" panose="020B0503020204020204" pitchFamily="34" charset="-122"/>
                <a:cs typeface="Calibri" panose="020F0502020204030204" pitchFamily="34" charset="0"/>
              </a:rPr>
              <a:t>, map VPN 0x34 to 0x19, dirty, LRUs, 5,3,6,1,2,4,7,0 </a:t>
            </a:r>
            <a:endParaRPr lang="en-US" altLang="zh-CN" sz="3200" dirty="0">
              <a:solidFill>
                <a:schemeClr val="accent2">
                  <a:lumMod val="7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Tree>
    <p:extLst>
      <p:ext uri="{BB962C8B-B14F-4D97-AF65-F5344CB8AC3E}">
        <p14:creationId xmlns:p14="http://schemas.microsoft.com/office/powerpoint/2010/main" val="1041501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95536" y="1372251"/>
            <a:ext cx="8280919" cy="4430444"/>
          </a:xfrm>
          <a:prstGeom prst="rect">
            <a:avLst/>
          </a:prstGeom>
        </p:spPr>
        <p:txBody>
          <a:bodyPr vert="horz" wrap="square" lIns="0" tIns="0" rIns="0" bIns="0" rtlCol="0">
            <a:spAutoFit/>
          </a:bodyPr>
          <a:lstStyle/>
          <a:p>
            <a:pPr marL="253576" indent="-242716">
              <a:buClr>
                <a:srgbClr val="FF0000"/>
              </a:buClr>
              <a:buFont typeface="Lucida Sans"/>
              <a:buChar char="■"/>
              <a:tabLst>
                <a:tab pos="254119" algn="l"/>
              </a:tabLst>
            </a:pPr>
            <a:r>
              <a:rPr sz="2400" b="1" spc="-9" dirty="0">
                <a:latin typeface="微软雅黑" panose="020B0503020204020204" pitchFamily="34" charset="-122"/>
                <a:ea typeface="微软雅黑" panose="020B0503020204020204" pitchFamily="34" charset="-122"/>
                <a:cs typeface="黑体"/>
              </a:rPr>
              <a:t>虚存空间与物理空间</a:t>
            </a:r>
            <a:endParaRPr sz="2400" dirty="0">
              <a:latin typeface="微软雅黑" panose="020B0503020204020204" pitchFamily="34" charset="-122"/>
              <a:ea typeface="微软雅黑" panose="020B0503020204020204" pitchFamily="34" charset="-122"/>
              <a:cs typeface="黑体"/>
            </a:endParaRPr>
          </a:p>
          <a:p>
            <a:pPr marL="703170" marR="4344" lvl="1" indent="-286698" algn="just">
              <a:lnSpc>
                <a:spcPct val="119900"/>
              </a:lnSpc>
              <a:spcBef>
                <a:spcPts val="440"/>
              </a:spcBef>
              <a:buClr>
                <a:srgbClr val="001ADC"/>
              </a:buClr>
              <a:buFont typeface="Lucida Sans"/>
              <a:buChar char="➢"/>
              <a:tabLst>
                <a:tab pos="703713" algn="l"/>
              </a:tabLst>
            </a:pPr>
            <a:r>
              <a:rPr spc="-9" dirty="0">
                <a:latin typeface="微软雅黑" panose="020B0503020204020204" pitchFamily="34" charset="-122"/>
                <a:ea typeface="微软雅黑" panose="020B0503020204020204" pitchFamily="34" charset="-122"/>
                <a:cs typeface="黑体"/>
              </a:rPr>
              <a:t>用户编程空间：用户编制程序时使用的地址称为</a:t>
            </a:r>
            <a:r>
              <a:rPr spc="-9" dirty="0">
                <a:solidFill>
                  <a:srgbClr val="FF0000"/>
                </a:solidFill>
                <a:latin typeface="微软雅黑" panose="020B0503020204020204" pitchFamily="34" charset="-122"/>
                <a:ea typeface="微软雅黑" panose="020B0503020204020204" pitchFamily="34" charset="-122"/>
                <a:cs typeface="黑体"/>
              </a:rPr>
              <a:t>虚地址或逻辑地</a:t>
            </a:r>
            <a:r>
              <a:rPr spc="-4" dirty="0">
                <a:solidFill>
                  <a:srgbClr val="FF0000"/>
                </a:solidFill>
                <a:latin typeface="微软雅黑" panose="020B0503020204020204" pitchFamily="34" charset="-122"/>
                <a:ea typeface="微软雅黑" panose="020B0503020204020204" pitchFamily="34" charset="-122"/>
                <a:cs typeface="黑体"/>
              </a:rPr>
              <a:t>址</a:t>
            </a:r>
            <a:r>
              <a:rPr spc="-9" dirty="0">
                <a:latin typeface="微软雅黑" panose="020B0503020204020204" pitchFamily="34" charset="-122"/>
                <a:ea typeface="微软雅黑" panose="020B0503020204020204" pitchFamily="34" charset="-122"/>
                <a:cs typeface="黑体"/>
              </a:rPr>
              <a:t>，其对应的存储空间称为</a:t>
            </a:r>
            <a:r>
              <a:rPr spc="-9" dirty="0">
                <a:solidFill>
                  <a:srgbClr val="FF0000"/>
                </a:solidFill>
                <a:latin typeface="微软雅黑" panose="020B0503020204020204" pitchFamily="34" charset="-122"/>
                <a:ea typeface="微软雅黑" panose="020B0503020204020204" pitchFamily="34" charset="-122"/>
                <a:cs typeface="黑体"/>
              </a:rPr>
              <a:t>虚存空</a:t>
            </a:r>
            <a:r>
              <a:rPr spc="-4" dirty="0">
                <a:solidFill>
                  <a:srgbClr val="FF0000"/>
                </a:solidFill>
                <a:latin typeface="微软雅黑" panose="020B0503020204020204" pitchFamily="34" charset="-122"/>
                <a:ea typeface="微软雅黑" panose="020B0503020204020204" pitchFamily="34" charset="-122"/>
                <a:cs typeface="黑体"/>
              </a:rPr>
              <a:t>间</a:t>
            </a:r>
            <a:r>
              <a:rPr spc="-9" dirty="0">
                <a:latin typeface="微软雅黑" panose="020B0503020204020204" pitchFamily="34" charset="-122"/>
                <a:ea typeface="微软雅黑" panose="020B0503020204020204" pitchFamily="34" charset="-122"/>
                <a:cs typeface="黑体"/>
              </a:rPr>
              <a:t>或逻辑地址空间。虚存空间的用户程序按照虚地址编程并存放在辅存中。</a:t>
            </a:r>
            <a:endParaRPr dirty="0">
              <a:latin typeface="微软雅黑" panose="020B0503020204020204" pitchFamily="34" charset="-122"/>
              <a:ea typeface="微软雅黑" panose="020B0503020204020204" pitchFamily="34" charset="-122"/>
              <a:cs typeface="黑体"/>
            </a:endParaRPr>
          </a:p>
          <a:p>
            <a:pPr marL="703170" marR="4344" lvl="1" indent="-286698" algn="just">
              <a:lnSpc>
                <a:spcPct val="120000"/>
              </a:lnSpc>
              <a:spcBef>
                <a:spcPts val="392"/>
              </a:spcBef>
              <a:buClr>
                <a:srgbClr val="001ADC"/>
              </a:buClr>
              <a:buFont typeface="Lucida Sans"/>
              <a:buChar char="➢"/>
              <a:tabLst>
                <a:tab pos="703713" algn="l"/>
              </a:tabLst>
            </a:pPr>
            <a:r>
              <a:rPr spc="-9" dirty="0">
                <a:latin typeface="微软雅黑" panose="020B0503020204020204" pitchFamily="34" charset="-122"/>
                <a:ea typeface="微软雅黑" panose="020B0503020204020204" pitchFamily="34" charset="-122"/>
                <a:cs typeface="黑体"/>
              </a:rPr>
              <a:t>物理内存空间：计算机物理内存的访问地址称为</a:t>
            </a:r>
            <a:r>
              <a:rPr spc="-9" dirty="0">
                <a:solidFill>
                  <a:srgbClr val="FF0000"/>
                </a:solidFill>
                <a:latin typeface="微软雅黑" panose="020B0503020204020204" pitchFamily="34" charset="-122"/>
                <a:ea typeface="微软雅黑" panose="020B0503020204020204" pitchFamily="34" charset="-122"/>
                <a:cs typeface="黑体"/>
              </a:rPr>
              <a:t>实地址</a:t>
            </a:r>
            <a:r>
              <a:rPr spc="-4" dirty="0">
                <a:latin typeface="微软雅黑" panose="020B0503020204020204" pitchFamily="34" charset="-122"/>
                <a:ea typeface="微软雅黑" panose="020B0503020204020204" pitchFamily="34" charset="-122"/>
                <a:cs typeface="黑体"/>
              </a:rPr>
              <a:t>或</a:t>
            </a:r>
            <a:r>
              <a:rPr spc="-9" dirty="0">
                <a:solidFill>
                  <a:srgbClr val="FF0000"/>
                </a:solidFill>
                <a:latin typeface="微软雅黑" panose="020B0503020204020204" pitchFamily="34" charset="-122"/>
                <a:ea typeface="微软雅黑" panose="020B0503020204020204" pitchFamily="34" charset="-122"/>
                <a:cs typeface="黑体"/>
              </a:rPr>
              <a:t>物理地</a:t>
            </a:r>
            <a:r>
              <a:rPr spc="-4" dirty="0">
                <a:solidFill>
                  <a:srgbClr val="FF0000"/>
                </a:solidFill>
                <a:latin typeface="微软雅黑" panose="020B0503020204020204" pitchFamily="34" charset="-122"/>
                <a:ea typeface="微软雅黑" panose="020B0503020204020204" pitchFamily="34" charset="-122"/>
                <a:cs typeface="黑体"/>
              </a:rPr>
              <a:t>址</a:t>
            </a:r>
            <a:r>
              <a:rPr spc="-9" dirty="0">
                <a:latin typeface="微软雅黑" panose="020B0503020204020204" pitchFamily="34" charset="-122"/>
                <a:ea typeface="微软雅黑" panose="020B0503020204020204" pitchFamily="34" charset="-122"/>
                <a:cs typeface="黑体"/>
              </a:rPr>
              <a:t>，其对应的存储空间称为</a:t>
            </a:r>
            <a:r>
              <a:rPr spc="-9" dirty="0">
                <a:solidFill>
                  <a:srgbClr val="FF0000"/>
                </a:solidFill>
                <a:latin typeface="微软雅黑" panose="020B0503020204020204" pitchFamily="34" charset="-122"/>
                <a:ea typeface="微软雅黑" panose="020B0503020204020204" pitchFamily="34" charset="-122"/>
                <a:cs typeface="黑体"/>
              </a:rPr>
              <a:t>物理空</a:t>
            </a:r>
            <a:r>
              <a:rPr spc="-4" dirty="0">
                <a:solidFill>
                  <a:srgbClr val="FF0000"/>
                </a:solidFill>
                <a:latin typeface="微软雅黑" panose="020B0503020204020204" pitchFamily="34" charset="-122"/>
                <a:ea typeface="微软雅黑" panose="020B0503020204020204" pitchFamily="34" charset="-122"/>
                <a:cs typeface="黑体"/>
              </a:rPr>
              <a:t>间</a:t>
            </a:r>
            <a:r>
              <a:rPr spc="-9" dirty="0">
                <a:latin typeface="微软雅黑" panose="020B0503020204020204" pitchFamily="34" charset="-122"/>
                <a:ea typeface="微软雅黑" panose="020B0503020204020204" pitchFamily="34" charset="-122"/>
                <a:cs typeface="黑体"/>
              </a:rPr>
              <a:t>或主存空间。</a:t>
            </a:r>
            <a:endParaRPr dirty="0">
              <a:latin typeface="微软雅黑" panose="020B0503020204020204" pitchFamily="34" charset="-122"/>
              <a:ea typeface="微软雅黑" panose="020B0503020204020204" pitchFamily="34" charset="-122"/>
              <a:cs typeface="黑体"/>
            </a:endParaRPr>
          </a:p>
          <a:p>
            <a:pPr marL="253576" indent="-242716">
              <a:spcBef>
                <a:spcPts val="941"/>
              </a:spcBef>
              <a:buClr>
                <a:srgbClr val="FF0000"/>
              </a:buClr>
              <a:buFont typeface="Lucida Sans"/>
              <a:buChar char="■"/>
              <a:tabLst>
                <a:tab pos="254119" algn="l"/>
              </a:tabLst>
            </a:pPr>
            <a:r>
              <a:rPr sz="2400" b="1" spc="-9" dirty="0">
                <a:latin typeface="微软雅黑" panose="020B0503020204020204" pitchFamily="34" charset="-122"/>
                <a:ea typeface="微软雅黑" panose="020B0503020204020204" pitchFamily="34" charset="-122"/>
                <a:cs typeface="黑体"/>
              </a:rPr>
              <a:t>虚拟存储器要解决的问题</a:t>
            </a:r>
            <a:endParaRPr sz="2400" dirty="0">
              <a:latin typeface="微软雅黑" panose="020B0503020204020204" pitchFamily="34" charset="-122"/>
              <a:ea typeface="微软雅黑" panose="020B0503020204020204" pitchFamily="34" charset="-122"/>
              <a:cs typeface="黑体"/>
            </a:endParaRPr>
          </a:p>
          <a:p>
            <a:pPr marL="703170" marR="4344" lvl="1" indent="-286698" algn="just">
              <a:lnSpc>
                <a:spcPct val="120000"/>
              </a:lnSpc>
              <a:spcBef>
                <a:spcPts val="440"/>
              </a:spcBef>
              <a:buClr>
                <a:srgbClr val="001ADC"/>
              </a:buClr>
              <a:buFont typeface="Lucida Sans"/>
              <a:buChar char="➢"/>
              <a:tabLst>
                <a:tab pos="703713" algn="l"/>
              </a:tabLst>
            </a:pPr>
            <a:r>
              <a:rPr spc="-9" dirty="0">
                <a:latin typeface="微软雅黑" panose="020B0503020204020204" pitchFamily="34" charset="-122"/>
                <a:ea typeface="微软雅黑" panose="020B0503020204020204" pitchFamily="34" charset="-122"/>
                <a:cs typeface="黑体"/>
              </a:rPr>
              <a:t>虚存空间与物理空间之间的数据交换：交换哪些数据？每次交换多少？</a:t>
            </a:r>
            <a:endParaRPr dirty="0">
              <a:latin typeface="微软雅黑" panose="020B0503020204020204" pitchFamily="34" charset="-122"/>
              <a:ea typeface="微软雅黑" panose="020B0503020204020204" pitchFamily="34" charset="-122"/>
              <a:cs typeface="黑体"/>
            </a:endParaRPr>
          </a:p>
          <a:p>
            <a:pPr marL="703170" marR="4344" lvl="1" indent="-286698" algn="just">
              <a:lnSpc>
                <a:spcPct val="119900"/>
              </a:lnSpc>
              <a:spcBef>
                <a:spcPts val="397"/>
              </a:spcBef>
              <a:buClr>
                <a:srgbClr val="001ADC"/>
              </a:buClr>
              <a:buFont typeface="Lucida Sans"/>
              <a:buChar char="➢"/>
              <a:tabLst>
                <a:tab pos="703713" algn="l"/>
              </a:tabLst>
            </a:pPr>
            <a:r>
              <a:rPr spc="-9" dirty="0">
                <a:latin typeface="微软雅黑" panose="020B0503020204020204" pitchFamily="34" charset="-122"/>
                <a:ea typeface="微软雅黑" panose="020B0503020204020204" pitchFamily="34" charset="-122"/>
                <a:cs typeface="黑体"/>
              </a:rPr>
              <a:t>虚地址与实地址的转换问题：虚地址格式、实地址格式、怎么判断当前访问的虚地址对应的数据是不是在物理空间中，如何把虚地址转换为实地址？如何加速这种判断和转换？</a:t>
            </a:r>
            <a:endParaRPr dirty="0">
              <a:latin typeface="微软雅黑" panose="020B0503020204020204" pitchFamily="34" charset="-122"/>
              <a:ea typeface="微软雅黑" panose="020B0503020204020204" pitchFamily="34" charset="-122"/>
              <a:cs typeface="黑体"/>
            </a:endParaRPr>
          </a:p>
          <a:p>
            <a:pPr marL="703170" lvl="1" indent="-286698">
              <a:spcBef>
                <a:spcPts val="807"/>
              </a:spcBef>
              <a:buClr>
                <a:srgbClr val="001ADC"/>
              </a:buClr>
              <a:buFont typeface="Lucida Sans"/>
              <a:buChar char="➢"/>
              <a:tabLst>
                <a:tab pos="703170" algn="l"/>
                <a:tab pos="703713" algn="l"/>
              </a:tabLst>
            </a:pPr>
            <a:r>
              <a:rPr spc="-9" dirty="0">
                <a:latin typeface="微软雅黑" panose="020B0503020204020204" pitchFamily="34" charset="-122"/>
                <a:ea typeface="微软雅黑" panose="020B0503020204020204" pitchFamily="34" charset="-122"/>
                <a:cs typeface="黑体"/>
              </a:rPr>
              <a:t>缺失处理和替换策略：访问的内容不在物理空间中怎么处理？</a:t>
            </a:r>
            <a:endParaRPr dirty="0">
              <a:latin typeface="微软雅黑" panose="020B0503020204020204" pitchFamily="34" charset="-122"/>
              <a:ea typeface="微软雅黑" panose="020B0503020204020204" pitchFamily="34" charset="-122"/>
              <a:cs typeface="黑体"/>
            </a:endParaRPr>
          </a:p>
        </p:txBody>
      </p:sp>
      <p:sp>
        <p:nvSpPr>
          <p:cNvPr id="7" name="object 2">
            <a:extLst>
              <a:ext uri="{FF2B5EF4-FFF2-40B4-BE49-F238E27FC236}">
                <a16:creationId xmlns:a16="http://schemas.microsoft.com/office/drawing/2014/main" id="{26A698C6-3519-40A2-A611-0EB35AB3F595}"/>
              </a:ext>
            </a:extLst>
          </p:cNvPr>
          <p:cNvSpPr txBox="1">
            <a:spLocks noGrp="1"/>
          </p:cNvSpPr>
          <p:nvPr>
            <p:ph type="title"/>
          </p:nvPr>
        </p:nvSpPr>
        <p:spPr>
          <a:xfrm>
            <a:off x="827584" y="250293"/>
            <a:ext cx="4896544" cy="328488"/>
          </a:xfrm>
          <a:prstGeom prst="rect">
            <a:avLst/>
          </a:prstGeom>
        </p:spPr>
        <p:txBody>
          <a:bodyPr vert="horz" wrap="square" lIns="0" tIns="0" rIns="0" bIns="0" rtlCol="0" anchor="ctr" anchorCtr="0">
            <a:spAutoFit/>
          </a:bodyPr>
          <a:lstStyle/>
          <a:p>
            <a:pPr marL="10860">
              <a:lnSpc>
                <a:spcPts val="2428"/>
              </a:lnSpc>
            </a:pPr>
            <a:r>
              <a:rPr sz="2800" b="1" spc="-90" dirty="0">
                <a:solidFill>
                  <a:srgbClr val="C00000"/>
                </a:solidFill>
                <a:latin typeface="微软雅黑" panose="020B0503020204020204" pitchFamily="34" charset="-122"/>
                <a:ea typeface="微软雅黑" panose="020B0503020204020204" pitchFamily="34" charset="-122"/>
                <a:cs typeface="黑体"/>
              </a:rPr>
              <a:t> </a:t>
            </a:r>
            <a:r>
              <a:rPr sz="2800" b="1" spc="-9" dirty="0" err="1">
                <a:solidFill>
                  <a:srgbClr val="C00000"/>
                </a:solidFill>
                <a:latin typeface="微软雅黑" panose="020B0503020204020204" pitchFamily="34" charset="-122"/>
                <a:ea typeface="微软雅黑" panose="020B0503020204020204" pitchFamily="34" charset="-122"/>
                <a:cs typeface="黑体"/>
              </a:rPr>
              <a:t>虚拟存储器</a:t>
            </a:r>
            <a:r>
              <a:rPr lang="zh-CN" altLang="en-US" sz="2800" b="1" spc="-9" dirty="0">
                <a:solidFill>
                  <a:srgbClr val="C00000"/>
                </a:solidFill>
                <a:latin typeface="微软雅黑" panose="020B0503020204020204" pitchFamily="34" charset="-122"/>
                <a:ea typeface="微软雅黑" panose="020B0503020204020204" pitchFamily="34" charset="-122"/>
                <a:cs typeface="黑体"/>
              </a:rPr>
              <a:t>要解决的问题</a:t>
            </a:r>
            <a:endParaRPr sz="2800" b="1" dirty="0">
              <a:solidFill>
                <a:srgbClr val="C00000"/>
              </a:solidFill>
              <a:latin typeface="微软雅黑" panose="020B0503020204020204" pitchFamily="34" charset="-122"/>
              <a:ea typeface="微软雅黑" panose="020B0503020204020204" pitchFamily="34" charset="-122"/>
              <a:cs typeface="黑体"/>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a:extLst>
              <a:ext uri="{FF2B5EF4-FFF2-40B4-BE49-F238E27FC236}">
                <a16:creationId xmlns:a16="http://schemas.microsoft.com/office/drawing/2014/main" id="{3AA0D3EF-75C2-42DF-AF17-148E4163E634}"/>
              </a:ext>
            </a:extLst>
          </p:cNvPr>
          <p:cNvGraphicFramePr>
            <a:graphicFrameLocks noGrp="1"/>
          </p:cNvGraphicFramePr>
          <p:nvPr>
            <p:extLst>
              <p:ext uri="{D42A27DB-BD31-4B8C-83A1-F6EECF244321}">
                <p14:modId xmlns:p14="http://schemas.microsoft.com/office/powerpoint/2010/main" val="2552656510"/>
              </p:ext>
            </p:extLst>
          </p:nvPr>
        </p:nvGraphicFramePr>
        <p:xfrm>
          <a:off x="251520" y="2204864"/>
          <a:ext cx="4824538" cy="2056130"/>
        </p:xfrm>
        <a:graphic>
          <a:graphicData uri="http://schemas.openxmlformats.org/drawingml/2006/table">
            <a:tbl>
              <a:tblPr firstRow="1" firstCol="1" lastRow="1" lastCol="1" bandRow="1" bandCol="1">
                <a:tableStyleId>{5C22544A-7EE6-4342-B048-85BDC9FD1C3A}</a:tableStyleId>
              </a:tblPr>
              <a:tblGrid>
                <a:gridCol w="964740">
                  <a:extLst>
                    <a:ext uri="{9D8B030D-6E8A-4147-A177-3AD203B41FA5}">
                      <a16:colId xmlns:a16="http://schemas.microsoft.com/office/drawing/2014/main" val="4236487915"/>
                    </a:ext>
                  </a:extLst>
                </a:gridCol>
                <a:gridCol w="964740">
                  <a:extLst>
                    <a:ext uri="{9D8B030D-6E8A-4147-A177-3AD203B41FA5}">
                      <a16:colId xmlns:a16="http://schemas.microsoft.com/office/drawing/2014/main" val="4231750962"/>
                    </a:ext>
                  </a:extLst>
                </a:gridCol>
                <a:gridCol w="965578">
                  <a:extLst>
                    <a:ext uri="{9D8B030D-6E8A-4147-A177-3AD203B41FA5}">
                      <a16:colId xmlns:a16="http://schemas.microsoft.com/office/drawing/2014/main" val="2548262001"/>
                    </a:ext>
                  </a:extLst>
                </a:gridCol>
                <a:gridCol w="964740">
                  <a:extLst>
                    <a:ext uri="{9D8B030D-6E8A-4147-A177-3AD203B41FA5}">
                      <a16:colId xmlns:a16="http://schemas.microsoft.com/office/drawing/2014/main" val="1987433415"/>
                    </a:ext>
                  </a:extLst>
                </a:gridCol>
                <a:gridCol w="964740">
                  <a:extLst>
                    <a:ext uri="{9D8B030D-6E8A-4147-A177-3AD203B41FA5}">
                      <a16:colId xmlns:a16="http://schemas.microsoft.com/office/drawing/2014/main" val="3159017402"/>
                    </a:ext>
                  </a:extLst>
                </a:gridCol>
              </a:tblGrid>
              <a:tr h="227965">
                <a:tc>
                  <a:txBody>
                    <a:bodyPr/>
                    <a:lstStyle/>
                    <a:p>
                      <a:pPr marL="100330" marR="95250" algn="ctr">
                        <a:lnSpc>
                          <a:spcPts val="1460"/>
                        </a:lnSpc>
                        <a:spcAft>
                          <a:spcPts val="0"/>
                        </a:spcAft>
                      </a:pPr>
                      <a:r>
                        <a:rPr lang="en-US" sz="1200">
                          <a:effectLst/>
                        </a:rPr>
                        <a:t>VPN</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00965" marR="93980" algn="ctr">
                        <a:lnSpc>
                          <a:spcPts val="1460"/>
                        </a:lnSpc>
                        <a:spcAft>
                          <a:spcPts val="0"/>
                        </a:spcAft>
                      </a:pPr>
                      <a:r>
                        <a:rPr lang="en-US" sz="1200" dirty="0">
                          <a:effectLst/>
                        </a:rPr>
                        <a:t>PPN</a:t>
                      </a:r>
                      <a:endParaRPr lang="zh-C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96850" marR="193040" algn="ctr">
                        <a:lnSpc>
                          <a:spcPts val="1460"/>
                        </a:lnSpc>
                        <a:spcAft>
                          <a:spcPts val="0"/>
                        </a:spcAft>
                      </a:pPr>
                      <a:r>
                        <a:rPr lang="en-US" sz="1200">
                          <a:effectLst/>
                        </a:rPr>
                        <a:t>Valid</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00965" marR="93980" algn="ctr">
                        <a:lnSpc>
                          <a:spcPts val="1460"/>
                        </a:lnSpc>
                        <a:spcAft>
                          <a:spcPts val="0"/>
                        </a:spcAft>
                      </a:pPr>
                      <a:r>
                        <a:rPr lang="en-US" sz="1200">
                          <a:effectLst/>
                        </a:rPr>
                        <a:t>Dirty</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97790" marR="95250" algn="ctr">
                        <a:lnSpc>
                          <a:spcPts val="1460"/>
                        </a:lnSpc>
                        <a:spcAft>
                          <a:spcPts val="0"/>
                        </a:spcAft>
                      </a:pPr>
                      <a:r>
                        <a:rPr lang="en-US" sz="1200">
                          <a:effectLst/>
                        </a:rPr>
                        <a:t>LRU</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524349290"/>
                  </a:ext>
                </a:extLst>
              </a:tr>
              <a:tr h="229870">
                <a:tc>
                  <a:txBody>
                    <a:bodyPr/>
                    <a:lstStyle/>
                    <a:p>
                      <a:pPr marL="100965" marR="95250" algn="ctr">
                        <a:spcBef>
                          <a:spcPts val="10"/>
                        </a:spcBef>
                        <a:spcAft>
                          <a:spcPts val="0"/>
                        </a:spcAft>
                      </a:pPr>
                      <a:r>
                        <a:rPr lang="en-US" sz="1200">
                          <a:effectLst/>
                        </a:rPr>
                        <a:t>0x01</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00965" marR="95250" algn="ctr">
                        <a:spcBef>
                          <a:spcPts val="10"/>
                        </a:spcBef>
                        <a:spcAft>
                          <a:spcPts val="0"/>
                        </a:spcAft>
                      </a:pPr>
                      <a:r>
                        <a:rPr lang="en-US" sz="1200">
                          <a:effectLst/>
                        </a:rPr>
                        <a:t>0x11</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 algn="ctr">
                        <a:spcBef>
                          <a:spcPts val="5"/>
                        </a:spcBef>
                        <a:spcAft>
                          <a:spcPts val="0"/>
                        </a:spcAft>
                      </a:pPr>
                      <a:r>
                        <a:rPr lang="en-US" sz="1200">
                          <a:effectLst/>
                        </a:rPr>
                        <a:t>1</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175" algn="ctr">
                        <a:spcBef>
                          <a:spcPts val="5"/>
                        </a:spcBef>
                        <a:spcAft>
                          <a:spcPts val="0"/>
                        </a:spcAft>
                      </a:pPr>
                      <a:r>
                        <a:rPr lang="en-US" sz="1200">
                          <a:effectLst/>
                        </a:rPr>
                        <a:t>1</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175" algn="ctr">
                        <a:spcBef>
                          <a:spcPts val="5"/>
                        </a:spcBef>
                        <a:spcAft>
                          <a:spcPts val="0"/>
                        </a:spcAft>
                      </a:pPr>
                      <a:r>
                        <a:rPr lang="en-US" sz="1200">
                          <a:effectLst/>
                        </a:rPr>
                        <a:t>5</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007023079"/>
                  </a:ext>
                </a:extLst>
              </a:tr>
              <a:tr h="228600">
                <a:tc>
                  <a:txBody>
                    <a:bodyPr/>
                    <a:lstStyle/>
                    <a:p>
                      <a:pPr marL="100965" marR="95250" algn="ctr">
                        <a:spcAft>
                          <a:spcPts val="0"/>
                        </a:spcAft>
                      </a:pPr>
                      <a:r>
                        <a:rPr lang="en-US" sz="1200">
                          <a:effectLst/>
                        </a:rPr>
                        <a:t>0x13</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00965" marR="95250" algn="ctr">
                        <a:spcAft>
                          <a:spcPts val="0"/>
                        </a:spcAft>
                      </a:pPr>
                      <a:r>
                        <a:rPr lang="en-US" sz="1200">
                          <a:effectLst/>
                        </a:rPr>
                        <a:t>0x17</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 algn="ctr">
                        <a:lnSpc>
                          <a:spcPts val="1460"/>
                        </a:lnSpc>
                        <a:spcAft>
                          <a:spcPts val="0"/>
                        </a:spcAft>
                      </a:pPr>
                      <a:r>
                        <a:rPr lang="en-US" sz="1200">
                          <a:effectLst/>
                        </a:rPr>
                        <a:t>1</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175" algn="ctr">
                        <a:lnSpc>
                          <a:spcPts val="1460"/>
                        </a:lnSpc>
                        <a:spcAft>
                          <a:spcPts val="0"/>
                        </a:spcAft>
                      </a:pPr>
                      <a:r>
                        <a:rPr lang="en-US" sz="1200">
                          <a:effectLst/>
                        </a:rPr>
                        <a:t>1</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175" algn="ctr">
                        <a:lnSpc>
                          <a:spcPts val="1460"/>
                        </a:lnSpc>
                        <a:spcAft>
                          <a:spcPts val="0"/>
                        </a:spcAft>
                      </a:pPr>
                      <a:r>
                        <a:rPr lang="en-US" sz="1200">
                          <a:effectLst/>
                        </a:rPr>
                        <a:t>3</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023069246"/>
                  </a:ext>
                </a:extLst>
              </a:tr>
              <a:tr h="227965">
                <a:tc>
                  <a:txBody>
                    <a:bodyPr/>
                    <a:lstStyle/>
                    <a:p>
                      <a:pPr marL="100965" marR="95250" algn="ctr">
                        <a:spcAft>
                          <a:spcPts val="0"/>
                        </a:spcAft>
                      </a:pPr>
                      <a:r>
                        <a:rPr lang="en-US" sz="1200">
                          <a:effectLst/>
                        </a:rPr>
                        <a:t>0x10</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00965" marR="95250" algn="ctr">
                        <a:spcAft>
                          <a:spcPts val="0"/>
                        </a:spcAft>
                      </a:pPr>
                      <a:r>
                        <a:rPr lang="en-US" sz="1200">
                          <a:effectLst/>
                        </a:rPr>
                        <a:t>0x13</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 algn="ctr">
                        <a:lnSpc>
                          <a:spcPts val="1460"/>
                        </a:lnSpc>
                        <a:spcAft>
                          <a:spcPts val="0"/>
                        </a:spcAft>
                      </a:pPr>
                      <a:r>
                        <a:rPr lang="en-US" sz="1200">
                          <a:effectLst/>
                        </a:rPr>
                        <a:t>1</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175" algn="ctr">
                        <a:lnSpc>
                          <a:spcPts val="1460"/>
                        </a:lnSpc>
                        <a:spcAft>
                          <a:spcPts val="0"/>
                        </a:spcAft>
                      </a:pPr>
                      <a:r>
                        <a:rPr lang="en-US" sz="1200">
                          <a:effectLst/>
                        </a:rPr>
                        <a:t>1</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175" algn="ctr">
                        <a:lnSpc>
                          <a:spcPts val="1460"/>
                        </a:lnSpc>
                        <a:spcAft>
                          <a:spcPts val="0"/>
                        </a:spcAft>
                      </a:pPr>
                      <a:r>
                        <a:rPr lang="en-US" sz="1200">
                          <a:effectLst/>
                        </a:rPr>
                        <a:t>6</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258664196"/>
                  </a:ext>
                </a:extLst>
              </a:tr>
              <a:tr h="227965">
                <a:tc>
                  <a:txBody>
                    <a:bodyPr/>
                    <a:lstStyle/>
                    <a:p>
                      <a:pPr marL="100965" marR="95250" algn="ctr">
                        <a:spcAft>
                          <a:spcPts val="0"/>
                        </a:spcAft>
                      </a:pPr>
                      <a:r>
                        <a:rPr lang="en-US" sz="1200">
                          <a:effectLst/>
                        </a:rPr>
                        <a:t>0x20</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00965" marR="95250" algn="ctr">
                        <a:spcAft>
                          <a:spcPts val="0"/>
                        </a:spcAft>
                      </a:pPr>
                      <a:r>
                        <a:rPr lang="en-US" sz="1200">
                          <a:effectLst/>
                        </a:rPr>
                        <a:t>0x12</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 algn="ctr">
                        <a:lnSpc>
                          <a:spcPts val="1460"/>
                        </a:lnSpc>
                        <a:spcAft>
                          <a:spcPts val="0"/>
                        </a:spcAft>
                      </a:pPr>
                      <a:r>
                        <a:rPr lang="en-US" sz="1200">
                          <a:effectLst/>
                        </a:rPr>
                        <a:t>1</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175" algn="ctr">
                        <a:lnSpc>
                          <a:spcPts val="1460"/>
                        </a:lnSpc>
                        <a:spcAft>
                          <a:spcPts val="0"/>
                        </a:spcAft>
                      </a:pPr>
                      <a:r>
                        <a:rPr lang="en-US" sz="1200">
                          <a:effectLst/>
                        </a:rPr>
                        <a:t>1</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175" algn="ctr">
                        <a:lnSpc>
                          <a:spcPts val="1460"/>
                        </a:lnSpc>
                        <a:spcAft>
                          <a:spcPts val="0"/>
                        </a:spcAft>
                      </a:pPr>
                      <a:r>
                        <a:rPr lang="en-US" sz="1200">
                          <a:effectLst/>
                        </a:rPr>
                        <a:t>1</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57502337"/>
                  </a:ext>
                </a:extLst>
              </a:tr>
              <a:tr h="227965">
                <a:tc>
                  <a:txBody>
                    <a:bodyPr/>
                    <a:lstStyle/>
                    <a:p>
                      <a:pPr marL="100965" marR="95250" algn="ctr">
                        <a:spcAft>
                          <a:spcPts val="0"/>
                        </a:spcAft>
                      </a:pPr>
                      <a:r>
                        <a:rPr lang="en-US" sz="1200">
                          <a:effectLst/>
                        </a:rPr>
                        <a:t>0x23</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00965" marR="95250" algn="ctr">
                        <a:spcAft>
                          <a:spcPts val="0"/>
                        </a:spcAft>
                      </a:pPr>
                      <a:r>
                        <a:rPr lang="en-US" sz="1200">
                          <a:effectLst/>
                        </a:rPr>
                        <a:t>0x18</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 algn="ctr">
                        <a:lnSpc>
                          <a:spcPts val="1460"/>
                        </a:lnSpc>
                        <a:spcAft>
                          <a:spcPts val="0"/>
                        </a:spcAft>
                      </a:pPr>
                      <a:r>
                        <a:rPr lang="en-US" sz="1200">
                          <a:effectLst/>
                        </a:rPr>
                        <a:t>1</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175" algn="ctr">
                        <a:lnSpc>
                          <a:spcPts val="1460"/>
                        </a:lnSpc>
                        <a:spcAft>
                          <a:spcPts val="0"/>
                        </a:spcAft>
                      </a:pPr>
                      <a:r>
                        <a:rPr lang="en-US" sz="1200">
                          <a:effectLst/>
                        </a:rPr>
                        <a:t>1</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175" algn="ctr">
                        <a:lnSpc>
                          <a:spcPts val="1460"/>
                        </a:lnSpc>
                        <a:spcAft>
                          <a:spcPts val="0"/>
                        </a:spcAft>
                      </a:pPr>
                      <a:r>
                        <a:rPr lang="en-US" sz="1200">
                          <a:effectLst/>
                        </a:rPr>
                        <a:t>2</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541987276"/>
                  </a:ext>
                </a:extLst>
              </a:tr>
              <a:tr h="227965">
                <a:tc>
                  <a:txBody>
                    <a:bodyPr/>
                    <a:lstStyle/>
                    <a:p>
                      <a:pPr marL="100965" marR="95250" algn="ctr">
                        <a:spcAft>
                          <a:spcPts val="0"/>
                        </a:spcAft>
                      </a:pPr>
                      <a:r>
                        <a:rPr lang="en-US" sz="1200">
                          <a:effectLst/>
                        </a:rPr>
                        <a:t>0x11</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00965" marR="95250" algn="ctr">
                        <a:spcAft>
                          <a:spcPts val="0"/>
                        </a:spcAft>
                      </a:pPr>
                      <a:r>
                        <a:rPr lang="en-US" sz="1200">
                          <a:effectLst/>
                        </a:rPr>
                        <a:t>0x14</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 algn="ctr">
                        <a:lnSpc>
                          <a:spcPts val="1460"/>
                        </a:lnSpc>
                        <a:spcAft>
                          <a:spcPts val="0"/>
                        </a:spcAft>
                      </a:pPr>
                      <a:r>
                        <a:rPr lang="en-US" sz="1200">
                          <a:effectLst/>
                        </a:rPr>
                        <a:t>1</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175" algn="ctr">
                        <a:lnSpc>
                          <a:spcPts val="1460"/>
                        </a:lnSpc>
                        <a:spcAft>
                          <a:spcPts val="0"/>
                        </a:spcAft>
                      </a:pPr>
                      <a:r>
                        <a:rPr lang="en-US" sz="1200">
                          <a:effectLst/>
                        </a:rPr>
                        <a:t>0</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175" algn="ctr">
                        <a:lnSpc>
                          <a:spcPts val="1460"/>
                        </a:lnSpc>
                        <a:spcAft>
                          <a:spcPts val="0"/>
                        </a:spcAft>
                      </a:pPr>
                      <a:r>
                        <a:rPr lang="en-US" sz="1200">
                          <a:effectLst/>
                        </a:rPr>
                        <a:t>4</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532605411"/>
                  </a:ext>
                </a:extLst>
              </a:tr>
              <a:tr h="229870">
                <a:tc>
                  <a:txBody>
                    <a:bodyPr/>
                    <a:lstStyle/>
                    <a:p>
                      <a:pPr marL="100965" marR="95250" algn="ctr">
                        <a:spcBef>
                          <a:spcPts val="10"/>
                        </a:spcBef>
                        <a:spcAft>
                          <a:spcPts val="0"/>
                        </a:spcAft>
                      </a:pPr>
                      <a:r>
                        <a:rPr lang="en-US" sz="1200">
                          <a:effectLst/>
                        </a:rPr>
                        <a:t>0xac</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00965" marR="95250" algn="ctr">
                        <a:spcBef>
                          <a:spcPts val="10"/>
                        </a:spcBef>
                        <a:spcAft>
                          <a:spcPts val="0"/>
                        </a:spcAft>
                      </a:pPr>
                      <a:r>
                        <a:rPr lang="en-US" sz="1200">
                          <a:effectLst/>
                        </a:rPr>
                        <a:t>0x15</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 algn="ctr">
                        <a:spcBef>
                          <a:spcPts val="5"/>
                        </a:spcBef>
                        <a:spcAft>
                          <a:spcPts val="0"/>
                        </a:spcAft>
                      </a:pPr>
                      <a:r>
                        <a:rPr lang="en-US" sz="1200">
                          <a:effectLst/>
                        </a:rPr>
                        <a:t>1</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175" algn="ctr">
                        <a:spcBef>
                          <a:spcPts val="5"/>
                        </a:spcBef>
                        <a:spcAft>
                          <a:spcPts val="0"/>
                        </a:spcAft>
                      </a:pPr>
                      <a:r>
                        <a:rPr lang="en-US" sz="1200">
                          <a:effectLst/>
                        </a:rPr>
                        <a:t>1</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175" algn="ctr">
                        <a:spcBef>
                          <a:spcPts val="5"/>
                        </a:spcBef>
                        <a:spcAft>
                          <a:spcPts val="0"/>
                        </a:spcAft>
                      </a:pPr>
                      <a:r>
                        <a:rPr lang="en-US" sz="1200">
                          <a:effectLst/>
                        </a:rPr>
                        <a:t>7</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062183830"/>
                  </a:ext>
                </a:extLst>
              </a:tr>
              <a:tr h="227965">
                <a:tc>
                  <a:txBody>
                    <a:bodyPr/>
                    <a:lstStyle/>
                    <a:p>
                      <a:pPr marL="100965" marR="95250" algn="ctr">
                        <a:spcAft>
                          <a:spcPts val="0"/>
                        </a:spcAft>
                      </a:pPr>
                      <a:r>
                        <a:rPr lang="en-US" sz="1200">
                          <a:effectLst/>
                        </a:rPr>
                        <a:t>0x34</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100965" marR="95250" algn="ctr">
                        <a:spcAft>
                          <a:spcPts val="0"/>
                        </a:spcAft>
                      </a:pPr>
                      <a:r>
                        <a:rPr lang="en-US" sz="1200">
                          <a:effectLst/>
                        </a:rPr>
                        <a:t>0x19</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 algn="ctr">
                        <a:lnSpc>
                          <a:spcPts val="1460"/>
                        </a:lnSpc>
                        <a:spcAft>
                          <a:spcPts val="0"/>
                        </a:spcAft>
                      </a:pPr>
                      <a:r>
                        <a:rPr lang="en-US" sz="1200">
                          <a:effectLst/>
                        </a:rPr>
                        <a:t>1</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175" algn="ctr">
                        <a:lnSpc>
                          <a:spcPts val="1460"/>
                        </a:lnSpc>
                        <a:spcAft>
                          <a:spcPts val="0"/>
                        </a:spcAft>
                      </a:pPr>
                      <a:r>
                        <a:rPr lang="en-US" sz="1200">
                          <a:effectLst/>
                        </a:rPr>
                        <a:t>1</a:t>
                      </a:r>
                      <a:endParaRPr lang="zh-CN"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175" algn="ctr">
                        <a:lnSpc>
                          <a:spcPts val="1460"/>
                        </a:lnSpc>
                        <a:spcAft>
                          <a:spcPts val="0"/>
                        </a:spcAft>
                      </a:pPr>
                      <a:r>
                        <a:rPr lang="en-US" sz="1200" dirty="0">
                          <a:effectLst/>
                        </a:rPr>
                        <a:t>0</a:t>
                      </a:r>
                      <a:endParaRPr lang="zh-C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57344435"/>
                  </a:ext>
                </a:extLst>
              </a:tr>
            </a:tbl>
          </a:graphicData>
        </a:graphic>
      </p:graphicFrame>
      <p:sp>
        <p:nvSpPr>
          <p:cNvPr id="7" name="Rectangle 2">
            <a:extLst>
              <a:ext uri="{FF2B5EF4-FFF2-40B4-BE49-F238E27FC236}">
                <a16:creationId xmlns:a16="http://schemas.microsoft.com/office/drawing/2014/main" id="{DBE1BDBE-6E9E-4FF5-B5A9-589AF35C7C9F}"/>
              </a:ext>
            </a:extLst>
          </p:cNvPr>
          <p:cNvSpPr>
            <a:spLocks noChangeArrowheads="1"/>
          </p:cNvSpPr>
          <p:nvPr/>
        </p:nvSpPr>
        <p:spPr bwMode="auto">
          <a:xfrm>
            <a:off x="5465391" y="332656"/>
            <a:ext cx="3600400" cy="5034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zh-CN" altLang="en-US" dirty="0">
                <a:solidFill>
                  <a:srgbClr val="FF0000"/>
                </a:solidFill>
                <a:latin typeface="Calibri" panose="020F0502020204030204" pitchFamily="34" charset="0"/>
                <a:ea typeface="Calibri" panose="020F0502020204030204" pitchFamily="34" charset="0"/>
                <a:cs typeface="Calibri" panose="020F0502020204030204" pitchFamily="34" charset="0"/>
              </a:rPr>
              <a:t>读</a:t>
            </a:r>
            <a:r>
              <a:rPr kumimoji="0" lang="en-US" altLang="zh-CN"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0x11f0</a:t>
            </a:r>
            <a:r>
              <a:rPr kumimoji="0" lang="en-US" altLang="zh-CN"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hit, LRUs: 1,7,2,5,7,0,3,4</a:t>
            </a:r>
            <a:r>
              <a:rPr kumimoji="0" lang="zh-CN" altLang="en-US"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小于</a:t>
            </a:r>
            <a:r>
              <a:rPr kumimoji="0" lang="en-US" altLang="zh-CN"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4</a:t>
            </a:r>
            <a:r>
              <a:rPr kumimoji="0" lang="zh-CN" altLang="en-US"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的加</a:t>
            </a:r>
            <a:r>
              <a:rPr kumimoji="0" lang="en-US" altLang="zh-CN"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1</a:t>
            </a:r>
            <a:endParaRPr kumimoji="0" lang="en-US" altLang="zh-CN" sz="600" b="0" i="0" u="none" strike="noStrike" cap="none" normalizeH="0" baseline="0" dirty="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alibri" panose="020F0502020204030204" pitchFamily="34" charset="0"/>
              </a:rPr>
              <a:t>写</a:t>
            </a:r>
            <a:r>
              <a:rPr kumimoji="0" lang="en-US" altLang="zh-CN"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alibri" panose="020F0502020204030204" pitchFamily="34" charset="0"/>
              </a:rPr>
              <a:t> 0x1301: </a:t>
            </a:r>
            <a:r>
              <a:rPr kumimoji="0" lang="en-US" altLang="zh-CN"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TLB</a:t>
            </a:r>
            <a:r>
              <a:rPr kumimoji="0" lang="zh-CN" altLang="en-US"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虚页里没有</a:t>
            </a:r>
            <a:r>
              <a:rPr kumimoji="0" lang="en-US" altLang="zh-CN"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13</a:t>
            </a:r>
            <a:r>
              <a:rPr kumimoji="0" lang="zh-CN" altLang="en-US"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页，缺失，需要映射</a:t>
            </a:r>
            <a:r>
              <a:rPr kumimoji="0" lang="en-US" altLang="zh-CN"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VPN13</a:t>
            </a:r>
            <a:r>
              <a:rPr kumimoji="0" lang="zh-CN" altLang="en-US"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到空闲的</a:t>
            </a:r>
            <a:r>
              <a:rPr kumimoji="0" lang="en-US" altLang="zh-CN"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PPN</a:t>
            </a:r>
            <a:r>
              <a:rPr kumimoji="0" lang="zh-CN" altLang="en-US"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０</a:t>
            </a:r>
            <a:r>
              <a:rPr kumimoji="0" lang="en-US" altLang="zh-CN"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x17</a:t>
            </a:r>
            <a:r>
              <a:rPr lang="en-US" altLang="zh-CN" dirty="0">
                <a:latin typeface="Calibri" panose="020F0502020204030204" pitchFamily="34" charset="0"/>
                <a:cs typeface="Calibri" panose="020F0502020204030204" pitchFamily="34" charset="0"/>
              </a:rPr>
              <a:t>,</a:t>
            </a:r>
            <a:r>
              <a:rPr lang="zh-CN" altLang="en-US" dirty="0">
                <a:latin typeface="Calibri" panose="020F0502020204030204" pitchFamily="34" charset="0"/>
                <a:cs typeface="Calibri" panose="020F0502020204030204" pitchFamily="34" charset="0"/>
              </a:rPr>
              <a:t>替换第二项</a:t>
            </a:r>
            <a:r>
              <a:rPr kumimoji="0" lang="en-US" altLang="zh-CN"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zh-CN"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alibri" panose="020F0502020204030204" pitchFamily="34" charset="0"/>
              </a:rPr>
              <a:t>LRUs: 2,0,3,6,7,1,4,5 </a:t>
            </a:r>
          </a:p>
          <a:p>
            <a:pPr marL="0" marR="0" lvl="0" indent="0" algn="l" defTabSz="914400" rtl="0" eaLnBrk="0" fontAlgn="base" latinLnBrk="0" hangingPunct="0">
              <a:lnSpc>
                <a:spcPct val="150000"/>
              </a:lnSpc>
              <a:spcBef>
                <a:spcPct val="0"/>
              </a:spcBef>
              <a:spcAft>
                <a:spcPct val="0"/>
              </a:spcAft>
              <a:buClrTx/>
              <a:buSzTx/>
              <a:buFontTx/>
              <a:buNone/>
              <a:tabLst/>
            </a:pPr>
            <a:r>
              <a:rPr lang="zh-CN" altLang="en-US" dirty="0">
                <a:solidFill>
                  <a:srgbClr val="00B050"/>
                </a:solidFill>
                <a:latin typeface="Calibri" panose="020F0502020204030204" pitchFamily="34" charset="0"/>
                <a:ea typeface="Calibri" panose="020F0502020204030204" pitchFamily="34" charset="0"/>
                <a:cs typeface="Calibri" panose="020F0502020204030204" pitchFamily="34" charset="0"/>
              </a:rPr>
              <a:t>写</a:t>
            </a:r>
            <a:r>
              <a:rPr kumimoji="0" lang="en-US" altLang="zh-CN" b="0" i="0" u="none" strike="noStrike" cap="none" normalizeH="0" baseline="0" dirty="0">
                <a:ln>
                  <a:noFill/>
                </a:ln>
                <a:solidFill>
                  <a:srgbClr val="00B050"/>
                </a:solidFill>
                <a:effectLst/>
                <a:latin typeface="Calibri" panose="020F0502020204030204" pitchFamily="34" charset="0"/>
                <a:ea typeface="Calibri" panose="020F0502020204030204" pitchFamily="34" charset="0"/>
                <a:cs typeface="Calibri" panose="020F0502020204030204" pitchFamily="34" charset="0"/>
              </a:rPr>
              <a:t>0x20ae: hit, dirty, LRUs: 3,1,4,0,7,2,5,6</a:t>
            </a:r>
            <a:endParaRPr kumimoji="0" lang="en-US" altLang="zh-CN" sz="600" b="0" i="0" u="none" strike="noStrike" cap="none" normalizeH="0" baseline="0" dirty="0">
              <a:ln>
                <a:noFill/>
              </a:ln>
              <a:solidFill>
                <a:srgbClr val="00B050"/>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b="0" i="0" u="none" strike="noStrike" cap="none" normalizeH="0" baseline="0" dirty="0">
                <a:ln>
                  <a:noFill/>
                </a:ln>
                <a:solidFill>
                  <a:srgbClr val="7030A0"/>
                </a:solidFill>
                <a:effectLst/>
                <a:latin typeface="Calibri" panose="020F0502020204030204" pitchFamily="34" charset="0"/>
                <a:ea typeface="Calibri" panose="020F0502020204030204" pitchFamily="34" charset="0"/>
                <a:cs typeface="Calibri" panose="020F0502020204030204" pitchFamily="34" charset="0"/>
              </a:rPr>
              <a:t>Write 0x2332: </a:t>
            </a:r>
            <a:r>
              <a:rPr lang="en-US" altLang="zh-CN" dirty="0">
                <a:solidFill>
                  <a:srgbClr val="7030A0"/>
                </a:solidFill>
                <a:latin typeface="Calibri" panose="020F0502020204030204" pitchFamily="34" charset="0"/>
                <a:cs typeface="Calibri" panose="020F0502020204030204" pitchFamily="34" charset="0"/>
              </a:rPr>
              <a:t>miss, </a:t>
            </a:r>
            <a:r>
              <a:rPr lang="zh-CN" altLang="en-US" dirty="0">
                <a:solidFill>
                  <a:srgbClr val="7030A0"/>
                </a:solidFill>
                <a:latin typeface="Calibri" panose="020F0502020204030204" pitchFamily="34" charset="0"/>
                <a:cs typeface="Calibri" panose="020F0502020204030204" pitchFamily="34" charset="0"/>
              </a:rPr>
              <a:t>替换第五行，映射</a:t>
            </a:r>
            <a:r>
              <a:rPr lang="en-US" altLang="zh-CN" dirty="0">
                <a:solidFill>
                  <a:srgbClr val="7030A0"/>
                </a:solidFill>
                <a:latin typeface="Calibri" panose="020F0502020204030204" pitchFamily="34" charset="0"/>
                <a:cs typeface="Calibri" panose="020F0502020204030204" pitchFamily="34" charset="0"/>
              </a:rPr>
              <a:t> VPN 0x23 to PPN 0x18, LRUs: 4,2,5,1,0,3,6,7 </a:t>
            </a: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b="0" i="0" u="none" strike="noStrike" cap="none" normalizeH="0" baseline="0" dirty="0">
                <a:ln>
                  <a:noFill/>
                </a:ln>
                <a:solidFill>
                  <a:schemeClr val="accent2"/>
                </a:solidFill>
                <a:effectLst/>
                <a:latin typeface="Calibri" panose="020F0502020204030204" pitchFamily="34" charset="0"/>
                <a:ea typeface="Calibri" panose="020F0502020204030204" pitchFamily="34" charset="0"/>
                <a:cs typeface="Calibri" panose="020F0502020204030204" pitchFamily="34" charset="0"/>
              </a:rPr>
              <a:t>读</a:t>
            </a:r>
            <a:r>
              <a:rPr kumimoji="0" lang="en-US" altLang="zh-CN" b="0" i="0" u="none" strike="noStrike" cap="none" normalizeH="0" baseline="0" dirty="0">
                <a:ln>
                  <a:noFill/>
                </a:ln>
                <a:solidFill>
                  <a:schemeClr val="accent2"/>
                </a:solidFill>
                <a:effectLst/>
                <a:latin typeface="Calibri" panose="020F0502020204030204" pitchFamily="34" charset="0"/>
                <a:ea typeface="Calibri" panose="020F0502020204030204" pitchFamily="34" charset="0"/>
                <a:cs typeface="Calibri" panose="020F0502020204030204" pitchFamily="34" charset="0"/>
              </a:rPr>
              <a:t> 0x20ff</a:t>
            </a:r>
            <a:r>
              <a:rPr lang="en-US" altLang="zh-CN" dirty="0">
                <a:solidFill>
                  <a:schemeClr val="accent2"/>
                </a:solidFill>
                <a:latin typeface="Calibri" panose="020F0502020204030204" pitchFamily="34" charset="0"/>
                <a:cs typeface="Calibri" panose="020F0502020204030204" pitchFamily="34" charset="0"/>
              </a:rPr>
              <a:t>: hit, LRUs: 4,2,5,0,1,3,6,7</a:t>
            </a:r>
          </a:p>
        </p:txBody>
      </p:sp>
      <p:sp>
        <p:nvSpPr>
          <p:cNvPr id="9" name="Rectangle 3">
            <a:extLst>
              <a:ext uri="{FF2B5EF4-FFF2-40B4-BE49-F238E27FC236}">
                <a16:creationId xmlns:a16="http://schemas.microsoft.com/office/drawing/2014/main" id="{E889156E-89AB-42F1-817F-14F0E864DDDC}"/>
              </a:ext>
            </a:extLst>
          </p:cNvPr>
          <p:cNvSpPr>
            <a:spLocks noChangeArrowheads="1"/>
          </p:cNvSpPr>
          <p:nvPr/>
        </p:nvSpPr>
        <p:spPr bwMode="auto">
          <a:xfrm>
            <a:off x="5488906" y="5490764"/>
            <a:ext cx="3553371" cy="116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1600" b="0" i="0" u="none" strike="noStrike" cap="none" normalizeH="0" baseline="0" dirty="0">
                <a:ln>
                  <a:noFill/>
                </a:ln>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写</a:t>
            </a:r>
            <a:r>
              <a:rPr kumimoji="0" lang="en-US" altLang="zh-CN" sz="1600" b="0" i="0" u="none" strike="noStrike" cap="none" normalizeH="0" baseline="0" dirty="0">
                <a:ln>
                  <a:noFill/>
                </a:ln>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 0x3415: miss </a:t>
            </a:r>
            <a:r>
              <a:rPr kumimoji="0" lang="zh-CN" altLang="en-US" sz="1600" b="0" i="0" u="none" strike="noStrike" cap="none" normalizeH="0" baseline="0" dirty="0">
                <a:ln>
                  <a:noFill/>
                </a:ln>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替换最后一项</a:t>
            </a:r>
            <a:r>
              <a:rPr kumimoji="0" lang="en-US" altLang="zh-CN" sz="1600" b="0" i="0" u="none" strike="noStrike" cap="none" normalizeH="0" baseline="0" dirty="0">
                <a:ln>
                  <a:noFill/>
                </a:ln>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 map VPN 0x34 to 0x19, dirty,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1600" b="0" i="0" u="none" strike="noStrike" cap="none" normalizeH="0" baseline="0" dirty="0">
                <a:ln>
                  <a:noFill/>
                </a:ln>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LRUs, 5,3,6,1,2,4,7,0 </a:t>
            </a:r>
            <a:endParaRPr kumimoji="0" lang="en-US" altLang="zh-CN" sz="2800" b="0" i="0" u="none" strike="noStrike" cap="none" normalizeH="0" baseline="0" dirty="0">
              <a:ln>
                <a:noFill/>
              </a:ln>
              <a:solidFill>
                <a:schemeClr val="accent2">
                  <a:lumMod val="75000"/>
                </a:schemeClr>
              </a:solidFill>
              <a:effectLst/>
              <a:latin typeface="Calibri" panose="020F0502020204030204" pitchFamily="34" charset="0"/>
              <a:cs typeface="Calibri" panose="020F0502020204030204" pitchFamily="34" charset="0"/>
            </a:endParaRPr>
          </a:p>
        </p:txBody>
      </p:sp>
      <p:sp>
        <p:nvSpPr>
          <p:cNvPr id="13" name="矩形 12">
            <a:extLst>
              <a:ext uri="{FF2B5EF4-FFF2-40B4-BE49-F238E27FC236}">
                <a16:creationId xmlns:a16="http://schemas.microsoft.com/office/drawing/2014/main" id="{A778CC98-CD4E-4459-B8B7-3E4927EE62FA}"/>
              </a:ext>
            </a:extLst>
          </p:cNvPr>
          <p:cNvSpPr/>
          <p:nvPr/>
        </p:nvSpPr>
        <p:spPr>
          <a:xfrm>
            <a:off x="755576" y="692696"/>
            <a:ext cx="1016625" cy="369332"/>
          </a:xfrm>
          <a:prstGeom prst="rect">
            <a:avLst/>
          </a:prstGeom>
        </p:spPr>
        <p:txBody>
          <a:bodyPr wrap="none">
            <a:spAutoFit/>
          </a:bodyPr>
          <a:lstStyle/>
          <a:p>
            <a:r>
              <a:rPr lang="en-US" altLang="zh-CN" dirty="0">
                <a:latin typeface="Calibri" panose="020F0502020204030204" pitchFamily="34" charset="0"/>
                <a:ea typeface="Calibri" panose="020F0502020204030204" pitchFamily="34" charset="0"/>
              </a:rPr>
              <a:t>Final TLB</a:t>
            </a:r>
            <a:endParaRPr lang="zh-CN" altLang="en-US" dirty="0"/>
          </a:p>
        </p:txBody>
      </p:sp>
    </p:spTree>
    <p:extLst>
      <p:ext uri="{BB962C8B-B14F-4D97-AF65-F5344CB8AC3E}">
        <p14:creationId xmlns:p14="http://schemas.microsoft.com/office/powerpoint/2010/main" val="921599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a:extLst>
              <a:ext uri="{FF2B5EF4-FFF2-40B4-BE49-F238E27FC236}">
                <a16:creationId xmlns:a16="http://schemas.microsoft.com/office/drawing/2014/main" id="{AAFB2041-FBF2-4AB9-A967-3AF011914887}"/>
              </a:ext>
            </a:extLst>
          </p:cNvPr>
          <p:cNvSpPr>
            <a:spLocks noGrp="1" noChangeArrowheads="1"/>
          </p:cNvSpPr>
          <p:nvPr>
            <p:ph type="title"/>
          </p:nvPr>
        </p:nvSpPr>
        <p:spPr/>
        <p:txBody>
          <a:bodyPr/>
          <a:lstStyle/>
          <a:p>
            <a:pPr eaLnBrk="1" hangingPunct="1">
              <a:defRPr/>
            </a:pPr>
            <a:r>
              <a:rPr lang="zh-CN" altLang="en-US" b="1" dirty="0">
                <a:solidFill>
                  <a:srgbClr val="C00000"/>
                </a:solidFill>
                <a:latin typeface="微软雅黑" panose="020B0503020204020204" pitchFamily="34" charset="-122"/>
                <a:ea typeface="微软雅黑" panose="020B0503020204020204" pitchFamily="34" charset="-122"/>
              </a:rPr>
              <a:t>页面大小的选择</a:t>
            </a:r>
            <a:endParaRPr lang="en-US" altLang="zh-CN" b="1" dirty="0">
              <a:solidFill>
                <a:srgbClr val="C00000"/>
              </a:solidFill>
              <a:latin typeface="微软雅黑" panose="020B0503020204020204" pitchFamily="34" charset="-122"/>
              <a:ea typeface="微软雅黑" panose="020B0503020204020204" pitchFamily="34" charset="-122"/>
            </a:endParaRPr>
          </a:p>
        </p:txBody>
      </p:sp>
      <p:sp>
        <p:nvSpPr>
          <p:cNvPr id="78852" name="Rectangle 5">
            <a:extLst>
              <a:ext uri="{FF2B5EF4-FFF2-40B4-BE49-F238E27FC236}">
                <a16:creationId xmlns:a16="http://schemas.microsoft.com/office/drawing/2014/main" id="{0FF3A3D8-25BE-40BB-A0F6-EAB5BB25B0EF}"/>
              </a:ext>
            </a:extLst>
          </p:cNvPr>
          <p:cNvSpPr>
            <a:spLocks noGrp="1" noChangeArrowheads="1"/>
          </p:cNvSpPr>
          <p:nvPr>
            <p:ph idx="1"/>
          </p:nvPr>
        </p:nvSpPr>
        <p:spPr>
          <a:xfrm>
            <a:off x="827088" y="1989138"/>
            <a:ext cx="2971800" cy="3258713"/>
          </a:xfrm>
          <a:solidFill>
            <a:schemeClr val="bg1"/>
          </a:solidFill>
          <a:ln w="57150" cmpd="thickThin">
            <a:solidFill>
              <a:schemeClr val="tx1"/>
            </a:solidFill>
            <a:miter lim="800000"/>
            <a:headEnd/>
            <a:tailEnd/>
          </a:ln>
          <a:effectLst>
            <a:outerShdw dist="107763" dir="2700000" algn="ctr" rotWithShape="0">
              <a:schemeClr val="bg2"/>
            </a:outerShdw>
          </a:effectLst>
        </p:spPr>
        <p:txBody>
          <a:bodyPr/>
          <a:lstStyle/>
          <a:p>
            <a:pPr marL="0" indent="0" eaLnBrk="1" hangingPunct="1">
              <a:lnSpc>
                <a:spcPct val="150000"/>
              </a:lnSpc>
              <a:buFont typeface="Wingdings" panose="05000000000000000000" pitchFamily="2" charset="2"/>
              <a:buNone/>
            </a:pPr>
            <a:r>
              <a:rPr lang="zh-CN" altLang="en-US" sz="2400">
                <a:solidFill>
                  <a:srgbClr val="7030A0"/>
                </a:solidFill>
                <a:latin typeface="微软雅黑" panose="020B0503020204020204" pitchFamily="34" charset="-122"/>
                <a:ea typeface="微软雅黑" panose="020B0503020204020204" pitchFamily="34" charset="-122"/>
              </a:rPr>
              <a:t>       页面大小的选择一般要通过对典型程序的模拟实验来确定，早期一般为1</a:t>
            </a:r>
            <a:r>
              <a:rPr lang="en-US" altLang="zh-CN" sz="2400">
                <a:solidFill>
                  <a:srgbClr val="7030A0"/>
                </a:solidFill>
                <a:latin typeface="微软雅黑" panose="020B0503020204020204" pitchFamily="34" charset="-122"/>
                <a:ea typeface="微软雅黑" panose="020B0503020204020204" pitchFamily="34" charset="-122"/>
              </a:rPr>
              <a:t>KB，</a:t>
            </a:r>
            <a:r>
              <a:rPr lang="zh-CN" altLang="en-US" sz="2400">
                <a:solidFill>
                  <a:srgbClr val="7030A0"/>
                </a:solidFill>
                <a:latin typeface="微软雅黑" panose="020B0503020204020204" pitchFamily="34" charset="-122"/>
                <a:ea typeface="微软雅黑" panose="020B0503020204020204" pitchFamily="34" charset="-122"/>
              </a:rPr>
              <a:t>目前大多为4</a:t>
            </a:r>
            <a:r>
              <a:rPr lang="en-US" altLang="zh-CN" sz="2400">
                <a:solidFill>
                  <a:srgbClr val="7030A0"/>
                </a:solidFill>
                <a:latin typeface="微软雅黑" panose="020B0503020204020204" pitchFamily="34" charset="-122"/>
                <a:ea typeface="微软雅黑" panose="020B0503020204020204" pitchFamily="34" charset="-122"/>
              </a:rPr>
              <a:t>KB、8KB、16KB。</a:t>
            </a:r>
          </a:p>
        </p:txBody>
      </p:sp>
      <p:grpSp>
        <p:nvGrpSpPr>
          <p:cNvPr id="78853" name="Group 6">
            <a:extLst>
              <a:ext uri="{FF2B5EF4-FFF2-40B4-BE49-F238E27FC236}">
                <a16:creationId xmlns:a16="http://schemas.microsoft.com/office/drawing/2014/main" id="{BA2DB9A2-21D1-41E2-BE35-95AF08813194}"/>
              </a:ext>
            </a:extLst>
          </p:cNvPr>
          <p:cNvGrpSpPr>
            <a:grpSpLocks/>
          </p:cNvGrpSpPr>
          <p:nvPr/>
        </p:nvGrpSpPr>
        <p:grpSpPr bwMode="auto">
          <a:xfrm>
            <a:off x="3962400" y="2590800"/>
            <a:ext cx="5181600" cy="3048000"/>
            <a:chOff x="2352" y="1680"/>
            <a:chExt cx="3264" cy="1920"/>
          </a:xfrm>
        </p:grpSpPr>
        <p:grpSp>
          <p:nvGrpSpPr>
            <p:cNvPr id="78854" name="Group 7">
              <a:extLst>
                <a:ext uri="{FF2B5EF4-FFF2-40B4-BE49-F238E27FC236}">
                  <a16:creationId xmlns:a16="http://schemas.microsoft.com/office/drawing/2014/main" id="{A7ED29AA-ED41-4AAA-AB83-AD843221641C}"/>
                </a:ext>
              </a:extLst>
            </p:cNvPr>
            <p:cNvGrpSpPr>
              <a:grpSpLocks/>
            </p:cNvGrpSpPr>
            <p:nvPr/>
          </p:nvGrpSpPr>
          <p:grpSpPr bwMode="auto">
            <a:xfrm>
              <a:off x="2352" y="1680"/>
              <a:ext cx="3120" cy="1920"/>
              <a:chOff x="2352" y="1680"/>
              <a:chExt cx="3120" cy="1920"/>
            </a:xfrm>
          </p:grpSpPr>
          <p:sp>
            <p:nvSpPr>
              <p:cNvPr id="78856" name="文字 8">
                <a:extLst>
                  <a:ext uri="{FF2B5EF4-FFF2-40B4-BE49-F238E27FC236}">
                    <a16:creationId xmlns:a16="http://schemas.microsoft.com/office/drawing/2014/main" id="{9F25C7F9-9263-4AD2-8172-D50BC6F8362A}"/>
                  </a:ext>
                </a:extLst>
              </p:cNvPr>
              <p:cNvSpPr txBox="1">
                <a:spLocks noChangeArrowheads="1"/>
              </p:cNvSpPr>
              <p:nvPr/>
            </p:nvSpPr>
            <p:spPr bwMode="auto">
              <a:xfrm>
                <a:off x="4128" y="3216"/>
                <a:ext cx="134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120000"/>
                  </a:lnSpc>
                  <a:spcBef>
                    <a:spcPct val="0"/>
                  </a:spcBef>
                  <a:buClrTx/>
                  <a:buFontTx/>
                  <a:buNone/>
                </a:pPr>
                <a:r>
                  <a:rPr lang="zh-CN" altLang="en-US" sz="2800">
                    <a:solidFill>
                      <a:schemeClr val="tx2"/>
                    </a:solidFill>
                    <a:latin typeface="Book Antiqua" panose="02040602050305030304" pitchFamily="18" charset="0"/>
                  </a:rPr>
                  <a:t>页面大小 </a:t>
                </a:r>
                <a:r>
                  <a:rPr lang="en-US" altLang="zh-CN" sz="2800">
                    <a:solidFill>
                      <a:schemeClr val="tx2"/>
                    </a:solidFill>
                    <a:latin typeface="Book Antiqua" panose="02040602050305030304" pitchFamily="18" charset="0"/>
                  </a:rPr>
                  <a:t>S</a:t>
                </a:r>
                <a:r>
                  <a:rPr lang="en-US" altLang="zh-CN" sz="2800" baseline="-25000">
                    <a:solidFill>
                      <a:schemeClr val="tx2"/>
                    </a:solidFill>
                    <a:latin typeface="Book Antiqua" panose="02040602050305030304" pitchFamily="18" charset="0"/>
                  </a:rPr>
                  <a:t>P</a:t>
                </a:r>
                <a:endParaRPr lang="en-US" altLang="zh-CN" sz="2800">
                  <a:solidFill>
                    <a:schemeClr val="tx2"/>
                  </a:solidFill>
                  <a:latin typeface="Book Antiqua" panose="02040602050305030304" pitchFamily="18" charset="0"/>
                </a:endParaRPr>
              </a:p>
            </p:txBody>
          </p:sp>
          <p:sp>
            <p:nvSpPr>
              <p:cNvPr id="78857" name="文字 10">
                <a:extLst>
                  <a:ext uri="{FF2B5EF4-FFF2-40B4-BE49-F238E27FC236}">
                    <a16:creationId xmlns:a16="http://schemas.microsoft.com/office/drawing/2014/main" id="{E648E4FB-7474-4AFA-9290-48814A996E3A}"/>
                  </a:ext>
                </a:extLst>
              </p:cNvPr>
              <p:cNvSpPr txBox="1">
                <a:spLocks noChangeArrowheads="1"/>
              </p:cNvSpPr>
              <p:nvPr/>
            </p:nvSpPr>
            <p:spPr bwMode="auto">
              <a:xfrm>
                <a:off x="2352" y="1680"/>
                <a:ext cx="240" cy="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en-US" sz="2800">
                    <a:solidFill>
                      <a:schemeClr val="tx2"/>
                    </a:solidFill>
                    <a:latin typeface="Book Antiqua" panose="02040602050305030304" pitchFamily="18" charset="0"/>
                  </a:rPr>
                  <a:t>命中率 </a:t>
                </a:r>
                <a:r>
                  <a:rPr lang="en-US" altLang="zh-CN" sz="2800">
                    <a:solidFill>
                      <a:schemeClr val="tx2"/>
                    </a:solidFill>
                    <a:latin typeface="Book Antiqua" panose="02040602050305030304" pitchFamily="18" charset="0"/>
                  </a:rPr>
                  <a:t>H</a:t>
                </a:r>
              </a:p>
            </p:txBody>
          </p:sp>
          <p:sp>
            <p:nvSpPr>
              <p:cNvPr id="78858" name="文字 16">
                <a:extLst>
                  <a:ext uri="{FF2B5EF4-FFF2-40B4-BE49-F238E27FC236}">
                    <a16:creationId xmlns:a16="http://schemas.microsoft.com/office/drawing/2014/main" id="{343EF002-A0C2-46BF-9840-C297747FA523}"/>
                  </a:ext>
                </a:extLst>
              </p:cNvPr>
              <p:cNvSpPr txBox="1">
                <a:spLocks noChangeArrowheads="1"/>
              </p:cNvSpPr>
              <p:nvPr/>
            </p:nvSpPr>
            <p:spPr bwMode="auto">
              <a:xfrm>
                <a:off x="2736" y="1728"/>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en-US" sz="2800">
                    <a:solidFill>
                      <a:schemeClr val="tx2"/>
                    </a:solidFill>
                    <a:latin typeface="Book Antiqua" panose="02040602050305030304" pitchFamily="18" charset="0"/>
                  </a:rPr>
                  <a:t>1</a:t>
                </a:r>
              </a:p>
            </p:txBody>
          </p:sp>
          <p:grpSp>
            <p:nvGrpSpPr>
              <p:cNvPr id="78859" name="Group 11">
                <a:extLst>
                  <a:ext uri="{FF2B5EF4-FFF2-40B4-BE49-F238E27FC236}">
                    <a16:creationId xmlns:a16="http://schemas.microsoft.com/office/drawing/2014/main" id="{E10224A9-90B0-4BB5-A484-A5CDFCDED83E}"/>
                  </a:ext>
                </a:extLst>
              </p:cNvPr>
              <p:cNvGrpSpPr>
                <a:grpSpLocks/>
              </p:cNvGrpSpPr>
              <p:nvPr/>
            </p:nvGrpSpPr>
            <p:grpSpPr bwMode="auto">
              <a:xfrm>
                <a:off x="2688" y="1680"/>
                <a:ext cx="2592" cy="1917"/>
                <a:chOff x="2610" y="1872"/>
                <a:chExt cx="2814" cy="1917"/>
              </a:xfrm>
            </p:grpSpPr>
            <p:sp>
              <p:nvSpPr>
                <p:cNvPr id="78877" name="Line 12">
                  <a:extLst>
                    <a:ext uri="{FF2B5EF4-FFF2-40B4-BE49-F238E27FC236}">
                      <a16:creationId xmlns:a16="http://schemas.microsoft.com/office/drawing/2014/main" id="{DDEB5DC6-B054-42F1-BF97-4D2B28551BF3}"/>
                    </a:ext>
                  </a:extLst>
                </p:cNvPr>
                <p:cNvSpPr>
                  <a:spLocks noChangeShapeType="1"/>
                </p:cNvSpPr>
                <p:nvPr/>
              </p:nvSpPr>
              <p:spPr bwMode="auto">
                <a:xfrm flipV="1">
                  <a:off x="2610" y="3777"/>
                  <a:ext cx="2814" cy="2"/>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8878" name="Line 13">
                  <a:extLst>
                    <a:ext uri="{FF2B5EF4-FFF2-40B4-BE49-F238E27FC236}">
                      <a16:creationId xmlns:a16="http://schemas.microsoft.com/office/drawing/2014/main" id="{3BE5F4E7-D65A-400B-BE7C-EB5297F85EDF}"/>
                    </a:ext>
                  </a:extLst>
                </p:cNvPr>
                <p:cNvSpPr>
                  <a:spLocks noChangeShapeType="1"/>
                </p:cNvSpPr>
                <p:nvPr/>
              </p:nvSpPr>
              <p:spPr bwMode="auto">
                <a:xfrm flipH="1" flipV="1">
                  <a:off x="2623" y="1872"/>
                  <a:ext cx="0" cy="1899"/>
                </a:xfrm>
                <a:prstGeom prst="line">
                  <a:avLst/>
                </a:prstGeom>
                <a:noFill/>
                <a:ln w="28575">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8879" name="Line 14">
                  <a:extLst>
                    <a:ext uri="{FF2B5EF4-FFF2-40B4-BE49-F238E27FC236}">
                      <a16:creationId xmlns:a16="http://schemas.microsoft.com/office/drawing/2014/main" id="{6B678102-5F18-4706-B826-51EC8C615CA1}"/>
                    </a:ext>
                  </a:extLst>
                </p:cNvPr>
                <p:cNvSpPr>
                  <a:spLocks noChangeShapeType="1"/>
                </p:cNvSpPr>
                <p:nvPr/>
              </p:nvSpPr>
              <p:spPr bwMode="auto">
                <a:xfrm>
                  <a:off x="2636" y="2206"/>
                  <a:ext cx="2578"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0" name="Arc 15">
                  <a:extLst>
                    <a:ext uri="{FF2B5EF4-FFF2-40B4-BE49-F238E27FC236}">
                      <a16:creationId xmlns:a16="http://schemas.microsoft.com/office/drawing/2014/main" id="{A177CAFB-8C14-43F4-AA78-F8E224720712}"/>
                    </a:ext>
                  </a:extLst>
                </p:cNvPr>
                <p:cNvSpPr>
                  <a:spLocks/>
                </p:cNvSpPr>
                <p:nvPr/>
              </p:nvSpPr>
              <p:spPr bwMode="auto">
                <a:xfrm flipH="1">
                  <a:off x="2898" y="2538"/>
                  <a:ext cx="799" cy="71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2"/>
                  </a:solidFill>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78881" name="Arc 16">
                  <a:extLst>
                    <a:ext uri="{FF2B5EF4-FFF2-40B4-BE49-F238E27FC236}">
                      <a16:creationId xmlns:a16="http://schemas.microsoft.com/office/drawing/2014/main" id="{E65E8914-C46A-4A25-9DD4-ED4172FC2AEB}"/>
                    </a:ext>
                  </a:extLst>
                </p:cNvPr>
                <p:cNvSpPr>
                  <a:spLocks/>
                </p:cNvSpPr>
                <p:nvPr/>
              </p:nvSpPr>
              <p:spPr bwMode="auto">
                <a:xfrm>
                  <a:off x="3740" y="2538"/>
                  <a:ext cx="947" cy="37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2"/>
                  </a:solidFill>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78882" name="Arc 17">
                  <a:extLst>
                    <a:ext uri="{FF2B5EF4-FFF2-40B4-BE49-F238E27FC236}">
                      <a16:creationId xmlns:a16="http://schemas.microsoft.com/office/drawing/2014/main" id="{5B05ED0D-B059-4686-91F8-E51D26FC17BF}"/>
                    </a:ext>
                  </a:extLst>
                </p:cNvPr>
                <p:cNvSpPr>
                  <a:spLocks/>
                </p:cNvSpPr>
                <p:nvPr/>
              </p:nvSpPr>
              <p:spPr bwMode="auto">
                <a:xfrm>
                  <a:off x="4344" y="2229"/>
                  <a:ext cx="936" cy="543"/>
                </a:xfrm>
                <a:custGeom>
                  <a:avLst/>
                  <a:gdLst>
                    <a:gd name="T0" fmla="*/ 0 w 21599"/>
                    <a:gd name="T1" fmla="*/ 0 h 21600"/>
                    <a:gd name="T2" fmla="*/ 0 w 21599"/>
                    <a:gd name="T3" fmla="*/ 0 h 21600"/>
                    <a:gd name="T4" fmla="*/ 0 w 21599"/>
                    <a:gd name="T5" fmla="*/ 0 h 21600"/>
                    <a:gd name="T6" fmla="*/ 0 60000 65536"/>
                    <a:gd name="T7" fmla="*/ 0 60000 65536"/>
                    <a:gd name="T8" fmla="*/ 0 60000 65536"/>
                  </a:gdLst>
                  <a:ahLst/>
                  <a:cxnLst>
                    <a:cxn ang="T6">
                      <a:pos x="T0" y="T1"/>
                    </a:cxn>
                    <a:cxn ang="T7">
                      <a:pos x="T2" y="T3"/>
                    </a:cxn>
                    <a:cxn ang="T8">
                      <a:pos x="T4" y="T5"/>
                    </a:cxn>
                  </a:cxnLst>
                  <a:rect l="0" t="0" r="r" b="b"/>
                  <a:pathLst>
                    <a:path w="21599" h="21600" fill="none" extrusionOk="0">
                      <a:moveTo>
                        <a:pt x="-1" y="0"/>
                      </a:moveTo>
                      <a:cubicBezTo>
                        <a:pt x="11837" y="0"/>
                        <a:pt x="21469" y="9527"/>
                        <a:pt x="21598" y="21364"/>
                      </a:cubicBezTo>
                    </a:path>
                    <a:path w="21599" h="21600" stroke="0" extrusionOk="0">
                      <a:moveTo>
                        <a:pt x="-1" y="0"/>
                      </a:moveTo>
                      <a:cubicBezTo>
                        <a:pt x="11837" y="0"/>
                        <a:pt x="21469" y="9527"/>
                        <a:pt x="21598" y="21364"/>
                      </a:cubicBezTo>
                      <a:lnTo>
                        <a:pt x="0" y="21600"/>
                      </a:lnTo>
                      <a:lnTo>
                        <a:pt x="-1" y="0"/>
                      </a:lnTo>
                      <a:close/>
                    </a:path>
                  </a:pathLst>
                </a:custGeom>
                <a:noFill/>
                <a:ln w="28575">
                  <a:solidFill>
                    <a:schemeClr val="tx2"/>
                  </a:solidFill>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78883" name="Arc 18">
                  <a:extLst>
                    <a:ext uri="{FF2B5EF4-FFF2-40B4-BE49-F238E27FC236}">
                      <a16:creationId xmlns:a16="http://schemas.microsoft.com/office/drawing/2014/main" id="{488CD8A4-842F-49FA-8AFC-4391E6F6281D}"/>
                    </a:ext>
                  </a:extLst>
                </p:cNvPr>
                <p:cNvSpPr>
                  <a:spLocks/>
                </p:cNvSpPr>
                <p:nvPr/>
              </p:nvSpPr>
              <p:spPr bwMode="auto">
                <a:xfrm flipH="1">
                  <a:off x="2992" y="2228"/>
                  <a:ext cx="1352" cy="398"/>
                </a:xfrm>
                <a:custGeom>
                  <a:avLst/>
                  <a:gdLst>
                    <a:gd name="T0" fmla="*/ 0 w 21287"/>
                    <a:gd name="T1" fmla="*/ 0 h 21600"/>
                    <a:gd name="T2" fmla="*/ 0 w 21287"/>
                    <a:gd name="T3" fmla="*/ 0 h 21600"/>
                    <a:gd name="T4" fmla="*/ 0 w 21287"/>
                    <a:gd name="T5" fmla="*/ 0 h 21600"/>
                    <a:gd name="T6" fmla="*/ 0 60000 65536"/>
                    <a:gd name="T7" fmla="*/ 0 60000 65536"/>
                    <a:gd name="T8" fmla="*/ 0 60000 65536"/>
                  </a:gdLst>
                  <a:ahLst/>
                  <a:cxnLst>
                    <a:cxn ang="T6">
                      <a:pos x="T0" y="T1"/>
                    </a:cxn>
                    <a:cxn ang="T7">
                      <a:pos x="T2" y="T3"/>
                    </a:cxn>
                    <a:cxn ang="T8">
                      <a:pos x="T4" y="T5"/>
                    </a:cxn>
                  </a:cxnLst>
                  <a:rect l="0" t="0" r="r" b="b"/>
                  <a:pathLst>
                    <a:path w="21287" h="21600" fill="none" extrusionOk="0">
                      <a:moveTo>
                        <a:pt x="-1" y="0"/>
                      </a:moveTo>
                      <a:cubicBezTo>
                        <a:pt x="10514" y="0"/>
                        <a:pt x="19502" y="7571"/>
                        <a:pt x="21286" y="17934"/>
                      </a:cubicBezTo>
                    </a:path>
                    <a:path w="21287" h="21600" stroke="0" extrusionOk="0">
                      <a:moveTo>
                        <a:pt x="-1" y="0"/>
                      </a:moveTo>
                      <a:cubicBezTo>
                        <a:pt x="10514" y="0"/>
                        <a:pt x="19502" y="7571"/>
                        <a:pt x="21286" y="17934"/>
                      </a:cubicBezTo>
                      <a:lnTo>
                        <a:pt x="0" y="21600"/>
                      </a:lnTo>
                      <a:lnTo>
                        <a:pt x="-1" y="0"/>
                      </a:lnTo>
                      <a:close/>
                    </a:path>
                  </a:pathLst>
                </a:custGeom>
                <a:noFill/>
                <a:ln w="28575">
                  <a:solidFill>
                    <a:schemeClr val="tx2"/>
                  </a:solidFill>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78884" name="Line 19">
                  <a:extLst>
                    <a:ext uri="{FF2B5EF4-FFF2-40B4-BE49-F238E27FC236}">
                      <a16:creationId xmlns:a16="http://schemas.microsoft.com/office/drawing/2014/main" id="{405CE73B-ED70-4A99-98E7-1C1ACF5A3561}"/>
                    </a:ext>
                  </a:extLst>
                </p:cNvPr>
                <p:cNvSpPr>
                  <a:spLocks noChangeShapeType="1"/>
                </p:cNvSpPr>
                <p:nvPr/>
              </p:nvSpPr>
              <p:spPr bwMode="auto">
                <a:xfrm>
                  <a:off x="3694" y="2538"/>
                  <a:ext cx="0" cy="1251"/>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85" name="Line 20">
                  <a:extLst>
                    <a:ext uri="{FF2B5EF4-FFF2-40B4-BE49-F238E27FC236}">
                      <a16:creationId xmlns:a16="http://schemas.microsoft.com/office/drawing/2014/main" id="{BEE025F1-F1CA-43AF-A7E0-74BED8F8E8CB}"/>
                    </a:ext>
                  </a:extLst>
                </p:cNvPr>
                <p:cNvSpPr>
                  <a:spLocks noChangeShapeType="1"/>
                </p:cNvSpPr>
                <p:nvPr/>
              </p:nvSpPr>
              <p:spPr bwMode="auto">
                <a:xfrm>
                  <a:off x="4320" y="2231"/>
                  <a:ext cx="4" cy="155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8860" name="文字 25">
                <a:extLst>
                  <a:ext uri="{FF2B5EF4-FFF2-40B4-BE49-F238E27FC236}">
                    <a16:creationId xmlns:a16="http://schemas.microsoft.com/office/drawing/2014/main" id="{086A64CB-1404-4FFE-B58F-0008A84D24FD}"/>
                  </a:ext>
                </a:extLst>
              </p:cNvPr>
              <p:cNvSpPr txBox="1">
                <a:spLocks noChangeArrowheads="1"/>
              </p:cNvSpPr>
              <p:nvPr/>
            </p:nvSpPr>
            <p:spPr bwMode="auto">
              <a:xfrm>
                <a:off x="4608" y="2640"/>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Book Antiqua" panose="02040602050305030304" pitchFamily="18" charset="0"/>
                  </a:rPr>
                  <a:t>S</a:t>
                </a:r>
              </a:p>
            </p:txBody>
          </p:sp>
          <p:sp>
            <p:nvSpPr>
              <p:cNvPr id="78861" name="文字 26">
                <a:extLst>
                  <a:ext uri="{FF2B5EF4-FFF2-40B4-BE49-F238E27FC236}">
                    <a16:creationId xmlns:a16="http://schemas.microsoft.com/office/drawing/2014/main" id="{2EAFB87C-A6A5-4466-B602-1E8D5F572EAA}"/>
                  </a:ext>
                </a:extLst>
              </p:cNvPr>
              <p:cNvSpPr txBox="1">
                <a:spLocks noChangeArrowheads="1"/>
              </p:cNvSpPr>
              <p:nvPr/>
            </p:nvSpPr>
            <p:spPr bwMode="auto">
              <a:xfrm>
                <a:off x="4992" y="254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en-US" sz="2800">
                    <a:solidFill>
                      <a:schemeClr val="tx2"/>
                    </a:solidFill>
                    <a:latin typeface="Book Antiqua" panose="02040602050305030304" pitchFamily="18" charset="0"/>
                  </a:rPr>
                  <a:t>2</a:t>
                </a:r>
                <a:r>
                  <a:rPr lang="en-US" altLang="zh-CN" sz="2800">
                    <a:solidFill>
                      <a:schemeClr val="tx2"/>
                    </a:solidFill>
                    <a:latin typeface="Book Antiqua" panose="02040602050305030304" pitchFamily="18" charset="0"/>
                  </a:rPr>
                  <a:t>S</a:t>
                </a:r>
              </a:p>
            </p:txBody>
          </p:sp>
          <p:sp>
            <p:nvSpPr>
              <p:cNvPr id="78862" name="文字 8">
                <a:extLst>
                  <a:ext uri="{FF2B5EF4-FFF2-40B4-BE49-F238E27FC236}">
                    <a16:creationId xmlns:a16="http://schemas.microsoft.com/office/drawing/2014/main" id="{D6214376-ACC9-4D63-9D76-321F4CCD400F}"/>
                  </a:ext>
                </a:extLst>
              </p:cNvPr>
              <p:cNvSpPr txBox="1">
                <a:spLocks noChangeArrowheads="1"/>
              </p:cNvSpPr>
              <p:nvPr/>
            </p:nvSpPr>
            <p:spPr bwMode="auto">
              <a:xfrm>
                <a:off x="4128" y="3216"/>
                <a:ext cx="134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120000"/>
                  </a:lnSpc>
                  <a:spcBef>
                    <a:spcPct val="0"/>
                  </a:spcBef>
                  <a:buClrTx/>
                  <a:buFontTx/>
                  <a:buNone/>
                </a:pPr>
                <a:r>
                  <a:rPr lang="zh-CN" altLang="en-US" sz="2800">
                    <a:solidFill>
                      <a:schemeClr val="tx2"/>
                    </a:solidFill>
                    <a:latin typeface="Book Antiqua" panose="02040602050305030304" pitchFamily="18" charset="0"/>
                  </a:rPr>
                  <a:t>页面大小 </a:t>
                </a:r>
                <a:r>
                  <a:rPr lang="en-US" altLang="zh-CN" sz="2800">
                    <a:solidFill>
                      <a:schemeClr val="tx2"/>
                    </a:solidFill>
                    <a:latin typeface="Book Antiqua" panose="02040602050305030304" pitchFamily="18" charset="0"/>
                  </a:rPr>
                  <a:t>S</a:t>
                </a:r>
                <a:r>
                  <a:rPr lang="en-US" altLang="zh-CN" sz="2800" baseline="-25000">
                    <a:solidFill>
                      <a:schemeClr val="tx2"/>
                    </a:solidFill>
                    <a:latin typeface="Book Antiqua" panose="02040602050305030304" pitchFamily="18" charset="0"/>
                  </a:rPr>
                  <a:t>P</a:t>
                </a:r>
                <a:endParaRPr lang="en-US" altLang="zh-CN" sz="2800">
                  <a:solidFill>
                    <a:schemeClr val="tx2"/>
                  </a:solidFill>
                  <a:latin typeface="Book Antiqua" panose="02040602050305030304" pitchFamily="18" charset="0"/>
                </a:endParaRPr>
              </a:p>
            </p:txBody>
          </p:sp>
          <p:sp>
            <p:nvSpPr>
              <p:cNvPr id="78863" name="文字 10">
                <a:extLst>
                  <a:ext uri="{FF2B5EF4-FFF2-40B4-BE49-F238E27FC236}">
                    <a16:creationId xmlns:a16="http://schemas.microsoft.com/office/drawing/2014/main" id="{115FC9B5-138D-46EC-B139-0986924EC019}"/>
                  </a:ext>
                </a:extLst>
              </p:cNvPr>
              <p:cNvSpPr txBox="1">
                <a:spLocks noChangeArrowheads="1"/>
              </p:cNvSpPr>
              <p:nvPr/>
            </p:nvSpPr>
            <p:spPr bwMode="auto">
              <a:xfrm>
                <a:off x="2352" y="1680"/>
                <a:ext cx="240" cy="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en-US" sz="2800">
                    <a:solidFill>
                      <a:schemeClr val="tx2"/>
                    </a:solidFill>
                    <a:latin typeface="Book Antiqua" panose="02040602050305030304" pitchFamily="18" charset="0"/>
                  </a:rPr>
                  <a:t>命中率 </a:t>
                </a:r>
                <a:r>
                  <a:rPr lang="en-US" altLang="zh-CN" sz="2800">
                    <a:solidFill>
                      <a:schemeClr val="tx2"/>
                    </a:solidFill>
                    <a:latin typeface="Book Antiqua" panose="02040602050305030304" pitchFamily="18" charset="0"/>
                  </a:rPr>
                  <a:t>H</a:t>
                </a:r>
              </a:p>
            </p:txBody>
          </p:sp>
          <p:sp>
            <p:nvSpPr>
              <p:cNvPr id="78864" name="文字 16">
                <a:extLst>
                  <a:ext uri="{FF2B5EF4-FFF2-40B4-BE49-F238E27FC236}">
                    <a16:creationId xmlns:a16="http://schemas.microsoft.com/office/drawing/2014/main" id="{001C0C2E-C7DC-4D06-99D7-F53716B83737}"/>
                  </a:ext>
                </a:extLst>
              </p:cNvPr>
              <p:cNvSpPr txBox="1">
                <a:spLocks noChangeArrowheads="1"/>
              </p:cNvSpPr>
              <p:nvPr/>
            </p:nvSpPr>
            <p:spPr bwMode="auto">
              <a:xfrm>
                <a:off x="2736" y="1728"/>
                <a:ext cx="2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en-US" sz="2800">
                    <a:solidFill>
                      <a:schemeClr val="tx2"/>
                    </a:solidFill>
                    <a:latin typeface="Book Antiqua" panose="02040602050305030304" pitchFamily="18" charset="0"/>
                  </a:rPr>
                  <a:t>1</a:t>
                </a:r>
              </a:p>
            </p:txBody>
          </p:sp>
          <p:grpSp>
            <p:nvGrpSpPr>
              <p:cNvPr id="78865" name="Group 26">
                <a:extLst>
                  <a:ext uri="{FF2B5EF4-FFF2-40B4-BE49-F238E27FC236}">
                    <a16:creationId xmlns:a16="http://schemas.microsoft.com/office/drawing/2014/main" id="{A5EC4A67-97F9-4AF6-A1BC-8F59A63C788F}"/>
                  </a:ext>
                </a:extLst>
              </p:cNvPr>
              <p:cNvGrpSpPr>
                <a:grpSpLocks/>
              </p:cNvGrpSpPr>
              <p:nvPr/>
            </p:nvGrpSpPr>
            <p:grpSpPr bwMode="auto">
              <a:xfrm>
                <a:off x="2688" y="1680"/>
                <a:ext cx="2592" cy="1917"/>
                <a:chOff x="2610" y="1872"/>
                <a:chExt cx="2814" cy="1917"/>
              </a:xfrm>
            </p:grpSpPr>
            <p:sp>
              <p:nvSpPr>
                <p:cNvPr id="78868" name="Line 27">
                  <a:extLst>
                    <a:ext uri="{FF2B5EF4-FFF2-40B4-BE49-F238E27FC236}">
                      <a16:creationId xmlns:a16="http://schemas.microsoft.com/office/drawing/2014/main" id="{DF7CC14A-F7F2-466A-A587-B40CDF77225D}"/>
                    </a:ext>
                  </a:extLst>
                </p:cNvPr>
                <p:cNvSpPr>
                  <a:spLocks noChangeShapeType="1"/>
                </p:cNvSpPr>
                <p:nvPr/>
              </p:nvSpPr>
              <p:spPr bwMode="auto">
                <a:xfrm flipV="1">
                  <a:off x="2610" y="3777"/>
                  <a:ext cx="2814" cy="2"/>
                </a:xfrm>
                <a:prstGeom prst="line">
                  <a:avLst/>
                </a:prstGeom>
                <a:noFill/>
                <a:ln w="2857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8869" name="Line 28">
                  <a:extLst>
                    <a:ext uri="{FF2B5EF4-FFF2-40B4-BE49-F238E27FC236}">
                      <a16:creationId xmlns:a16="http://schemas.microsoft.com/office/drawing/2014/main" id="{321EDAAD-3EEF-43FC-A652-BB12B72C2919}"/>
                    </a:ext>
                  </a:extLst>
                </p:cNvPr>
                <p:cNvSpPr>
                  <a:spLocks noChangeShapeType="1"/>
                </p:cNvSpPr>
                <p:nvPr/>
              </p:nvSpPr>
              <p:spPr bwMode="auto">
                <a:xfrm flipH="1" flipV="1">
                  <a:off x="2623" y="1872"/>
                  <a:ext cx="0" cy="1899"/>
                </a:xfrm>
                <a:prstGeom prst="line">
                  <a:avLst/>
                </a:prstGeom>
                <a:noFill/>
                <a:ln w="28575">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8870" name="Line 29">
                  <a:extLst>
                    <a:ext uri="{FF2B5EF4-FFF2-40B4-BE49-F238E27FC236}">
                      <a16:creationId xmlns:a16="http://schemas.microsoft.com/office/drawing/2014/main" id="{A987FDB5-7754-4B2C-A5ED-5A798D207468}"/>
                    </a:ext>
                  </a:extLst>
                </p:cNvPr>
                <p:cNvSpPr>
                  <a:spLocks noChangeShapeType="1"/>
                </p:cNvSpPr>
                <p:nvPr/>
              </p:nvSpPr>
              <p:spPr bwMode="auto">
                <a:xfrm>
                  <a:off x="2636" y="2206"/>
                  <a:ext cx="2578" cy="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1" name="Arc 30">
                  <a:extLst>
                    <a:ext uri="{FF2B5EF4-FFF2-40B4-BE49-F238E27FC236}">
                      <a16:creationId xmlns:a16="http://schemas.microsoft.com/office/drawing/2014/main" id="{F7A8D8D5-67A9-4ED6-8AE6-A2E61135DBB8}"/>
                    </a:ext>
                  </a:extLst>
                </p:cNvPr>
                <p:cNvSpPr>
                  <a:spLocks/>
                </p:cNvSpPr>
                <p:nvPr/>
              </p:nvSpPr>
              <p:spPr bwMode="auto">
                <a:xfrm flipH="1">
                  <a:off x="2898" y="2538"/>
                  <a:ext cx="799" cy="71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2"/>
                  </a:solidFill>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78872" name="Arc 31">
                  <a:extLst>
                    <a:ext uri="{FF2B5EF4-FFF2-40B4-BE49-F238E27FC236}">
                      <a16:creationId xmlns:a16="http://schemas.microsoft.com/office/drawing/2014/main" id="{C4FDC2AD-23E1-4C10-AD1E-ED58D421139F}"/>
                    </a:ext>
                  </a:extLst>
                </p:cNvPr>
                <p:cNvSpPr>
                  <a:spLocks/>
                </p:cNvSpPr>
                <p:nvPr/>
              </p:nvSpPr>
              <p:spPr bwMode="auto">
                <a:xfrm>
                  <a:off x="3740" y="2538"/>
                  <a:ext cx="947" cy="37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2"/>
                  </a:solidFill>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78873" name="Arc 32">
                  <a:extLst>
                    <a:ext uri="{FF2B5EF4-FFF2-40B4-BE49-F238E27FC236}">
                      <a16:creationId xmlns:a16="http://schemas.microsoft.com/office/drawing/2014/main" id="{3B2B7788-A2D3-4988-8160-981A263D2BC1}"/>
                    </a:ext>
                  </a:extLst>
                </p:cNvPr>
                <p:cNvSpPr>
                  <a:spLocks/>
                </p:cNvSpPr>
                <p:nvPr/>
              </p:nvSpPr>
              <p:spPr bwMode="auto">
                <a:xfrm>
                  <a:off x="4344" y="2229"/>
                  <a:ext cx="936" cy="543"/>
                </a:xfrm>
                <a:custGeom>
                  <a:avLst/>
                  <a:gdLst>
                    <a:gd name="T0" fmla="*/ 0 w 21599"/>
                    <a:gd name="T1" fmla="*/ 0 h 21600"/>
                    <a:gd name="T2" fmla="*/ 0 w 21599"/>
                    <a:gd name="T3" fmla="*/ 0 h 21600"/>
                    <a:gd name="T4" fmla="*/ 0 w 21599"/>
                    <a:gd name="T5" fmla="*/ 0 h 21600"/>
                    <a:gd name="T6" fmla="*/ 0 60000 65536"/>
                    <a:gd name="T7" fmla="*/ 0 60000 65536"/>
                    <a:gd name="T8" fmla="*/ 0 60000 65536"/>
                  </a:gdLst>
                  <a:ahLst/>
                  <a:cxnLst>
                    <a:cxn ang="T6">
                      <a:pos x="T0" y="T1"/>
                    </a:cxn>
                    <a:cxn ang="T7">
                      <a:pos x="T2" y="T3"/>
                    </a:cxn>
                    <a:cxn ang="T8">
                      <a:pos x="T4" y="T5"/>
                    </a:cxn>
                  </a:cxnLst>
                  <a:rect l="0" t="0" r="r" b="b"/>
                  <a:pathLst>
                    <a:path w="21599" h="21600" fill="none" extrusionOk="0">
                      <a:moveTo>
                        <a:pt x="-1" y="0"/>
                      </a:moveTo>
                      <a:cubicBezTo>
                        <a:pt x="11837" y="0"/>
                        <a:pt x="21469" y="9527"/>
                        <a:pt x="21598" y="21364"/>
                      </a:cubicBezTo>
                    </a:path>
                    <a:path w="21599" h="21600" stroke="0" extrusionOk="0">
                      <a:moveTo>
                        <a:pt x="-1" y="0"/>
                      </a:moveTo>
                      <a:cubicBezTo>
                        <a:pt x="11837" y="0"/>
                        <a:pt x="21469" y="9527"/>
                        <a:pt x="21598" y="21364"/>
                      </a:cubicBezTo>
                      <a:lnTo>
                        <a:pt x="0" y="21600"/>
                      </a:lnTo>
                      <a:lnTo>
                        <a:pt x="-1" y="0"/>
                      </a:lnTo>
                      <a:close/>
                    </a:path>
                  </a:pathLst>
                </a:custGeom>
                <a:noFill/>
                <a:ln w="28575">
                  <a:solidFill>
                    <a:schemeClr val="tx2"/>
                  </a:solidFill>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78874" name="Arc 33">
                  <a:extLst>
                    <a:ext uri="{FF2B5EF4-FFF2-40B4-BE49-F238E27FC236}">
                      <a16:creationId xmlns:a16="http://schemas.microsoft.com/office/drawing/2014/main" id="{2199FE81-1776-4A43-8715-AC55077B8BC2}"/>
                    </a:ext>
                  </a:extLst>
                </p:cNvPr>
                <p:cNvSpPr>
                  <a:spLocks/>
                </p:cNvSpPr>
                <p:nvPr/>
              </p:nvSpPr>
              <p:spPr bwMode="auto">
                <a:xfrm flipH="1">
                  <a:off x="2992" y="2228"/>
                  <a:ext cx="1352" cy="398"/>
                </a:xfrm>
                <a:custGeom>
                  <a:avLst/>
                  <a:gdLst>
                    <a:gd name="T0" fmla="*/ 0 w 21287"/>
                    <a:gd name="T1" fmla="*/ 0 h 21600"/>
                    <a:gd name="T2" fmla="*/ 0 w 21287"/>
                    <a:gd name="T3" fmla="*/ 0 h 21600"/>
                    <a:gd name="T4" fmla="*/ 0 w 21287"/>
                    <a:gd name="T5" fmla="*/ 0 h 21600"/>
                    <a:gd name="T6" fmla="*/ 0 60000 65536"/>
                    <a:gd name="T7" fmla="*/ 0 60000 65536"/>
                    <a:gd name="T8" fmla="*/ 0 60000 65536"/>
                  </a:gdLst>
                  <a:ahLst/>
                  <a:cxnLst>
                    <a:cxn ang="T6">
                      <a:pos x="T0" y="T1"/>
                    </a:cxn>
                    <a:cxn ang="T7">
                      <a:pos x="T2" y="T3"/>
                    </a:cxn>
                    <a:cxn ang="T8">
                      <a:pos x="T4" y="T5"/>
                    </a:cxn>
                  </a:cxnLst>
                  <a:rect l="0" t="0" r="r" b="b"/>
                  <a:pathLst>
                    <a:path w="21287" h="21600" fill="none" extrusionOk="0">
                      <a:moveTo>
                        <a:pt x="-1" y="0"/>
                      </a:moveTo>
                      <a:cubicBezTo>
                        <a:pt x="10514" y="0"/>
                        <a:pt x="19502" y="7571"/>
                        <a:pt x="21286" y="17934"/>
                      </a:cubicBezTo>
                    </a:path>
                    <a:path w="21287" h="21600" stroke="0" extrusionOk="0">
                      <a:moveTo>
                        <a:pt x="-1" y="0"/>
                      </a:moveTo>
                      <a:cubicBezTo>
                        <a:pt x="10514" y="0"/>
                        <a:pt x="19502" y="7571"/>
                        <a:pt x="21286" y="17934"/>
                      </a:cubicBezTo>
                      <a:lnTo>
                        <a:pt x="0" y="21600"/>
                      </a:lnTo>
                      <a:lnTo>
                        <a:pt x="-1" y="0"/>
                      </a:lnTo>
                      <a:close/>
                    </a:path>
                  </a:pathLst>
                </a:custGeom>
                <a:noFill/>
                <a:ln w="28575">
                  <a:solidFill>
                    <a:schemeClr val="tx2"/>
                  </a:solidFill>
                  <a:round/>
                  <a:headEnd/>
                  <a:tailEnd/>
                </a:ln>
                <a:extLst>
                  <a:ext uri="{909E8E84-426E-40DD-AFC4-6F175D3DCCD1}">
                    <a14:hiddenFill xmlns:a14="http://schemas.microsoft.com/office/drawing/2010/main">
                      <a:solidFill>
                        <a:srgbClr val="000000"/>
                      </a:solidFill>
                    </a14:hiddenFill>
                  </a:ext>
                </a:extLst>
              </p:spPr>
              <p:txBody>
                <a:bodyPr/>
                <a:lstStyle/>
                <a:p>
                  <a:endParaRPr lang="zh-CN" altLang="en-US"/>
                </a:p>
              </p:txBody>
            </p:sp>
            <p:sp>
              <p:nvSpPr>
                <p:cNvPr id="78875" name="Line 34">
                  <a:extLst>
                    <a:ext uri="{FF2B5EF4-FFF2-40B4-BE49-F238E27FC236}">
                      <a16:creationId xmlns:a16="http://schemas.microsoft.com/office/drawing/2014/main" id="{33C6BA4E-9D80-40DD-985F-AE00675FE50B}"/>
                    </a:ext>
                  </a:extLst>
                </p:cNvPr>
                <p:cNvSpPr>
                  <a:spLocks noChangeShapeType="1"/>
                </p:cNvSpPr>
                <p:nvPr/>
              </p:nvSpPr>
              <p:spPr bwMode="auto">
                <a:xfrm>
                  <a:off x="3694" y="2538"/>
                  <a:ext cx="0" cy="1251"/>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876" name="Line 35">
                  <a:extLst>
                    <a:ext uri="{FF2B5EF4-FFF2-40B4-BE49-F238E27FC236}">
                      <a16:creationId xmlns:a16="http://schemas.microsoft.com/office/drawing/2014/main" id="{99C1ED24-8073-48EC-8F86-503C9E632EA3}"/>
                    </a:ext>
                  </a:extLst>
                </p:cNvPr>
                <p:cNvSpPr>
                  <a:spLocks noChangeShapeType="1"/>
                </p:cNvSpPr>
                <p:nvPr/>
              </p:nvSpPr>
              <p:spPr bwMode="auto">
                <a:xfrm>
                  <a:off x="4320" y="2231"/>
                  <a:ext cx="4" cy="1550"/>
                </a:xfrm>
                <a:prstGeom prst="line">
                  <a:avLst/>
                </a:prstGeom>
                <a:noFill/>
                <a:ln w="2857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8866" name="文字 25">
                <a:extLst>
                  <a:ext uri="{FF2B5EF4-FFF2-40B4-BE49-F238E27FC236}">
                    <a16:creationId xmlns:a16="http://schemas.microsoft.com/office/drawing/2014/main" id="{FD2370E8-35C9-4A69-B2C2-D6FF0745EE78}"/>
                  </a:ext>
                </a:extLst>
              </p:cNvPr>
              <p:cNvSpPr txBox="1">
                <a:spLocks noChangeArrowheads="1"/>
              </p:cNvSpPr>
              <p:nvPr/>
            </p:nvSpPr>
            <p:spPr bwMode="auto">
              <a:xfrm>
                <a:off x="4608" y="2640"/>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en-US" altLang="zh-CN" sz="2800">
                    <a:solidFill>
                      <a:schemeClr val="tx2"/>
                    </a:solidFill>
                    <a:latin typeface="Book Antiqua" panose="02040602050305030304" pitchFamily="18" charset="0"/>
                  </a:rPr>
                  <a:t>S</a:t>
                </a:r>
              </a:p>
            </p:txBody>
          </p:sp>
          <p:sp>
            <p:nvSpPr>
              <p:cNvPr id="78867" name="文字 26">
                <a:extLst>
                  <a:ext uri="{FF2B5EF4-FFF2-40B4-BE49-F238E27FC236}">
                    <a16:creationId xmlns:a16="http://schemas.microsoft.com/office/drawing/2014/main" id="{20C80C86-508E-4DE5-89EB-34CF6C473D00}"/>
                  </a:ext>
                </a:extLst>
              </p:cNvPr>
              <p:cNvSpPr txBox="1">
                <a:spLocks noChangeArrowheads="1"/>
              </p:cNvSpPr>
              <p:nvPr/>
            </p:nvSpPr>
            <p:spPr bwMode="auto">
              <a:xfrm>
                <a:off x="4992" y="254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en-US" sz="2800">
                    <a:solidFill>
                      <a:schemeClr val="tx2"/>
                    </a:solidFill>
                    <a:latin typeface="Book Antiqua" panose="02040602050305030304" pitchFamily="18" charset="0"/>
                  </a:rPr>
                  <a:t>2</a:t>
                </a:r>
                <a:r>
                  <a:rPr lang="en-US" altLang="zh-CN" sz="2800">
                    <a:solidFill>
                      <a:schemeClr val="tx2"/>
                    </a:solidFill>
                    <a:latin typeface="Book Antiqua" panose="02040602050305030304" pitchFamily="18" charset="0"/>
                  </a:rPr>
                  <a:t>S</a:t>
                </a:r>
              </a:p>
            </p:txBody>
          </p:sp>
        </p:grpSp>
        <p:sp>
          <p:nvSpPr>
            <p:cNvPr id="78855" name="文字 8">
              <a:extLst>
                <a:ext uri="{FF2B5EF4-FFF2-40B4-BE49-F238E27FC236}">
                  <a16:creationId xmlns:a16="http://schemas.microsoft.com/office/drawing/2014/main" id="{30E6E1DD-0FC7-4FAA-BFA4-F957EAF1B62E}"/>
                </a:ext>
              </a:extLst>
            </p:cNvPr>
            <p:cNvSpPr txBox="1">
              <a:spLocks noChangeArrowheads="1"/>
            </p:cNvSpPr>
            <p:nvPr/>
          </p:nvSpPr>
          <p:spPr bwMode="auto">
            <a:xfrm>
              <a:off x="4272" y="2832"/>
              <a:ext cx="134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120000"/>
                </a:lnSpc>
                <a:spcBef>
                  <a:spcPct val="0"/>
                </a:spcBef>
                <a:buClrTx/>
                <a:buFontTx/>
                <a:buNone/>
              </a:pPr>
              <a:r>
                <a:rPr lang="zh-CN" altLang="en-US" sz="2800">
                  <a:solidFill>
                    <a:schemeClr val="tx2"/>
                  </a:solidFill>
                  <a:latin typeface="Book Antiqua" panose="02040602050305030304" pitchFamily="18" charset="0"/>
                </a:rPr>
                <a:t>主存容量</a:t>
              </a:r>
              <a:endParaRPr lang="en-US" altLang="zh-CN" sz="2800">
                <a:solidFill>
                  <a:schemeClr val="tx2"/>
                </a:solidFill>
                <a:latin typeface="Book Antiqua" panose="02040602050305030304" pitchFamily="18" charset="0"/>
              </a:endParaRPr>
            </a:p>
          </p:txBody>
        </p:sp>
      </p:gr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a:extLst>
              <a:ext uri="{FF2B5EF4-FFF2-40B4-BE49-F238E27FC236}">
                <a16:creationId xmlns:a16="http://schemas.microsoft.com/office/drawing/2014/main" id="{7AB6752A-803E-4AAF-9225-A5CA073FB7A4}"/>
              </a:ext>
            </a:extLst>
          </p:cNvPr>
          <p:cNvSpPr>
            <a:spLocks noGrp="1" noChangeArrowheads="1"/>
          </p:cNvSpPr>
          <p:nvPr>
            <p:ph type="title"/>
          </p:nvPr>
        </p:nvSpPr>
        <p:spPr/>
        <p:txBody>
          <a:bodyPr/>
          <a:lstStyle/>
          <a:p>
            <a:pPr eaLnBrk="1" hangingPunct="1">
              <a:defRPr/>
            </a:pPr>
            <a:r>
              <a:rPr lang="zh-CN" altLang="en-US" b="1" dirty="0">
                <a:solidFill>
                  <a:srgbClr val="C00000"/>
                </a:solidFill>
                <a:latin typeface="微软雅黑" panose="020B0503020204020204" pitchFamily="34" charset="-122"/>
                <a:ea typeface="微软雅黑" panose="020B0503020204020204" pitchFamily="34" charset="-122"/>
              </a:rPr>
              <a:t>主存容量</a:t>
            </a:r>
            <a:endParaRPr lang="en-US" altLang="zh-CN" b="1" dirty="0">
              <a:solidFill>
                <a:srgbClr val="C00000"/>
              </a:solidFill>
              <a:latin typeface="微软雅黑" panose="020B0503020204020204" pitchFamily="34" charset="-122"/>
              <a:ea typeface="微软雅黑" panose="020B0503020204020204" pitchFamily="34" charset="-122"/>
            </a:endParaRPr>
          </a:p>
        </p:txBody>
      </p:sp>
      <p:sp>
        <p:nvSpPr>
          <p:cNvPr id="79876" name="Rectangle 4">
            <a:extLst>
              <a:ext uri="{FF2B5EF4-FFF2-40B4-BE49-F238E27FC236}">
                <a16:creationId xmlns:a16="http://schemas.microsoft.com/office/drawing/2014/main" id="{649F40F8-64E1-4943-BCAD-ADDC75F4A5D3}"/>
              </a:ext>
            </a:extLst>
          </p:cNvPr>
          <p:cNvSpPr>
            <a:spLocks noGrp="1" noChangeArrowheads="1"/>
          </p:cNvSpPr>
          <p:nvPr>
            <p:ph idx="1"/>
          </p:nvPr>
        </p:nvSpPr>
        <p:spPr>
          <a:xfrm>
            <a:off x="1116013" y="2133600"/>
            <a:ext cx="2847975" cy="1873718"/>
          </a:xfrm>
          <a:solidFill>
            <a:srgbClr val="FFFF00"/>
          </a:solidFill>
          <a:ln w="57150" cmpd="thickThin">
            <a:solidFill>
              <a:schemeClr val="tx1"/>
            </a:solidFill>
            <a:miter lim="800000"/>
            <a:headEnd/>
            <a:tailEnd/>
          </a:ln>
          <a:effectLst>
            <a:outerShdw dist="107763" dir="2700000" algn="ctr" rotWithShape="0">
              <a:schemeClr val="bg2"/>
            </a:outerShdw>
          </a:effectLst>
        </p:spPr>
        <p:txBody>
          <a:bodyPr/>
          <a:lstStyle/>
          <a:p>
            <a:pPr marL="0" indent="0" eaLnBrk="1" hangingPunct="1">
              <a:lnSpc>
                <a:spcPct val="130000"/>
              </a:lnSpc>
              <a:buFont typeface="Wingdings" panose="05000000000000000000" pitchFamily="2" charset="2"/>
              <a:buNone/>
            </a:pPr>
            <a:r>
              <a:rPr lang="zh-CN" altLang="en-US" sz="2400">
                <a:solidFill>
                  <a:srgbClr val="7030A0"/>
                </a:solidFill>
                <a:latin typeface="微软雅黑" panose="020B0503020204020204" pitchFamily="34" charset="-122"/>
                <a:ea typeface="微软雅黑" panose="020B0503020204020204" pitchFamily="34" charset="-122"/>
              </a:rPr>
              <a:t>      主存命中率</a:t>
            </a:r>
            <a:r>
              <a:rPr lang="en-US" altLang="zh-CN" sz="2400">
                <a:solidFill>
                  <a:srgbClr val="7030A0"/>
                </a:solidFill>
                <a:latin typeface="微软雅黑" panose="020B0503020204020204" pitchFamily="34" charset="-122"/>
                <a:ea typeface="微软雅黑" panose="020B0503020204020204" pitchFamily="34" charset="-122"/>
              </a:rPr>
              <a:t>H</a:t>
            </a:r>
            <a:r>
              <a:rPr lang="zh-CN" altLang="en-US" sz="2400">
                <a:solidFill>
                  <a:srgbClr val="7030A0"/>
                </a:solidFill>
                <a:latin typeface="微软雅黑" panose="020B0503020204020204" pitchFamily="34" charset="-122"/>
                <a:ea typeface="微软雅黑" panose="020B0503020204020204" pitchFamily="34" charset="-122"/>
              </a:rPr>
              <a:t>随着分配给该程序的主存容量</a:t>
            </a:r>
            <a:r>
              <a:rPr lang="en-US" altLang="zh-CN" sz="2400">
                <a:solidFill>
                  <a:srgbClr val="7030A0"/>
                </a:solidFill>
                <a:latin typeface="微软雅黑" panose="020B0503020204020204" pitchFamily="34" charset="-122"/>
                <a:ea typeface="微软雅黑" panose="020B0503020204020204" pitchFamily="34" charset="-122"/>
              </a:rPr>
              <a:t>S</a:t>
            </a:r>
            <a:r>
              <a:rPr lang="zh-CN" altLang="en-US" sz="2400">
                <a:solidFill>
                  <a:srgbClr val="7030A0"/>
                </a:solidFill>
                <a:latin typeface="微软雅黑" panose="020B0503020204020204" pitchFamily="34" charset="-122"/>
                <a:ea typeface="微软雅黑" panose="020B0503020204020204" pitchFamily="34" charset="-122"/>
              </a:rPr>
              <a:t>的增加而单调上升。</a:t>
            </a:r>
          </a:p>
        </p:txBody>
      </p:sp>
      <p:grpSp>
        <p:nvGrpSpPr>
          <p:cNvPr id="79877" name="Group 5">
            <a:extLst>
              <a:ext uri="{FF2B5EF4-FFF2-40B4-BE49-F238E27FC236}">
                <a16:creationId xmlns:a16="http://schemas.microsoft.com/office/drawing/2014/main" id="{539F4728-E322-4B7A-BFA7-E5D0024AEDB1}"/>
              </a:ext>
            </a:extLst>
          </p:cNvPr>
          <p:cNvGrpSpPr>
            <a:grpSpLocks/>
          </p:cNvGrpSpPr>
          <p:nvPr/>
        </p:nvGrpSpPr>
        <p:grpSpPr bwMode="auto">
          <a:xfrm>
            <a:off x="4572000" y="2514600"/>
            <a:ext cx="4114800" cy="3581400"/>
            <a:chOff x="2832" y="1440"/>
            <a:chExt cx="2592" cy="2256"/>
          </a:xfrm>
        </p:grpSpPr>
        <p:sp>
          <p:nvSpPr>
            <p:cNvPr id="79878" name="Line 6">
              <a:extLst>
                <a:ext uri="{FF2B5EF4-FFF2-40B4-BE49-F238E27FC236}">
                  <a16:creationId xmlns:a16="http://schemas.microsoft.com/office/drawing/2014/main" id="{49B8F439-985E-4305-98FB-13C7E8B05572}"/>
                </a:ext>
              </a:extLst>
            </p:cNvPr>
            <p:cNvSpPr>
              <a:spLocks noChangeShapeType="1"/>
            </p:cNvSpPr>
            <p:nvPr/>
          </p:nvSpPr>
          <p:spPr bwMode="auto">
            <a:xfrm>
              <a:off x="3230" y="1534"/>
              <a:ext cx="0" cy="1826"/>
            </a:xfrm>
            <a:prstGeom prst="line">
              <a:avLst/>
            </a:prstGeom>
            <a:noFill/>
            <a:ln w="28575">
              <a:solidFill>
                <a:schemeClr val="tx2"/>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79" name="Line 7">
              <a:extLst>
                <a:ext uri="{FF2B5EF4-FFF2-40B4-BE49-F238E27FC236}">
                  <a16:creationId xmlns:a16="http://schemas.microsoft.com/office/drawing/2014/main" id="{C2AD8755-FB97-4BF2-8EDE-699E7503929C}"/>
                </a:ext>
              </a:extLst>
            </p:cNvPr>
            <p:cNvSpPr>
              <a:spLocks noChangeShapeType="1"/>
            </p:cNvSpPr>
            <p:nvPr/>
          </p:nvSpPr>
          <p:spPr bwMode="auto">
            <a:xfrm>
              <a:off x="3230" y="3358"/>
              <a:ext cx="2050" cy="2"/>
            </a:xfrm>
            <a:prstGeom prst="line">
              <a:avLst/>
            </a:prstGeom>
            <a:noFill/>
            <a:ln w="28575">
              <a:solidFill>
                <a:schemeClr val="tx2"/>
              </a:solidFill>
              <a:round/>
              <a:headEnd type="non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0" name="Line 8">
              <a:extLst>
                <a:ext uri="{FF2B5EF4-FFF2-40B4-BE49-F238E27FC236}">
                  <a16:creationId xmlns:a16="http://schemas.microsoft.com/office/drawing/2014/main" id="{C3A1F302-D2F4-453D-BDEF-7C1D6203AF7C}"/>
                </a:ext>
              </a:extLst>
            </p:cNvPr>
            <p:cNvSpPr>
              <a:spLocks noChangeShapeType="1"/>
            </p:cNvSpPr>
            <p:nvPr/>
          </p:nvSpPr>
          <p:spPr bwMode="auto">
            <a:xfrm>
              <a:off x="3168" y="1762"/>
              <a:ext cx="124"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1" name="Arc 9">
              <a:extLst>
                <a:ext uri="{FF2B5EF4-FFF2-40B4-BE49-F238E27FC236}">
                  <a16:creationId xmlns:a16="http://schemas.microsoft.com/office/drawing/2014/main" id="{A7C700B9-5C5F-45BB-B7AE-814F12A0B576}"/>
                </a:ext>
              </a:extLst>
            </p:cNvPr>
            <p:cNvSpPr>
              <a:spLocks/>
            </p:cNvSpPr>
            <p:nvPr/>
          </p:nvSpPr>
          <p:spPr bwMode="auto">
            <a:xfrm flipH="1">
              <a:off x="3240" y="1801"/>
              <a:ext cx="1741" cy="152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2" name="Line 10">
              <a:extLst>
                <a:ext uri="{FF2B5EF4-FFF2-40B4-BE49-F238E27FC236}">
                  <a16:creationId xmlns:a16="http://schemas.microsoft.com/office/drawing/2014/main" id="{2CC33EA1-1898-4C3A-983F-BFA4B5D96337}"/>
                </a:ext>
              </a:extLst>
            </p:cNvPr>
            <p:cNvSpPr>
              <a:spLocks noChangeShapeType="1"/>
            </p:cNvSpPr>
            <p:nvPr/>
          </p:nvSpPr>
          <p:spPr bwMode="auto">
            <a:xfrm>
              <a:off x="3292" y="1762"/>
              <a:ext cx="1864" cy="0"/>
            </a:xfrm>
            <a:prstGeom prst="line">
              <a:avLst/>
            </a:prstGeom>
            <a:noFill/>
            <a:ln w="28575">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883" name="文字 10">
              <a:extLst>
                <a:ext uri="{FF2B5EF4-FFF2-40B4-BE49-F238E27FC236}">
                  <a16:creationId xmlns:a16="http://schemas.microsoft.com/office/drawing/2014/main" id="{A7721826-E295-4577-8A83-71EC25C04667}"/>
                </a:ext>
              </a:extLst>
            </p:cNvPr>
            <p:cNvSpPr txBox="1">
              <a:spLocks noChangeArrowheads="1"/>
            </p:cNvSpPr>
            <p:nvPr/>
          </p:nvSpPr>
          <p:spPr bwMode="auto">
            <a:xfrm>
              <a:off x="2832" y="1440"/>
              <a:ext cx="240" cy="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en-US" sz="2800">
                  <a:solidFill>
                    <a:schemeClr val="tx2"/>
                  </a:solidFill>
                  <a:latin typeface="Book Antiqua" panose="02040602050305030304" pitchFamily="18" charset="0"/>
                </a:rPr>
                <a:t>命中率 </a:t>
              </a:r>
              <a:r>
                <a:rPr lang="en-US" altLang="zh-CN" sz="2800">
                  <a:solidFill>
                    <a:schemeClr val="tx2"/>
                  </a:solidFill>
                  <a:latin typeface="Book Antiqua" panose="02040602050305030304" pitchFamily="18" charset="0"/>
                </a:rPr>
                <a:t>H</a:t>
              </a:r>
            </a:p>
          </p:txBody>
        </p:sp>
        <p:sp>
          <p:nvSpPr>
            <p:cNvPr id="79884" name="文字 8">
              <a:extLst>
                <a:ext uri="{FF2B5EF4-FFF2-40B4-BE49-F238E27FC236}">
                  <a16:creationId xmlns:a16="http://schemas.microsoft.com/office/drawing/2014/main" id="{DFF8DBB3-E446-4EC7-84B3-77046159C93B}"/>
                </a:ext>
              </a:extLst>
            </p:cNvPr>
            <p:cNvSpPr txBox="1">
              <a:spLocks noChangeArrowheads="1"/>
            </p:cNvSpPr>
            <p:nvPr/>
          </p:nvSpPr>
          <p:spPr bwMode="auto">
            <a:xfrm>
              <a:off x="4176" y="3360"/>
              <a:ext cx="124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120000"/>
                </a:lnSpc>
                <a:spcBef>
                  <a:spcPct val="0"/>
                </a:spcBef>
                <a:buClrTx/>
                <a:buFontTx/>
                <a:buNone/>
              </a:pPr>
              <a:r>
                <a:rPr lang="zh-CN" altLang="en-US" sz="2800">
                  <a:solidFill>
                    <a:schemeClr val="tx2"/>
                  </a:solidFill>
                  <a:latin typeface="Book Antiqua" panose="02040602050305030304" pitchFamily="18" charset="0"/>
                </a:rPr>
                <a:t>主存容量</a:t>
              </a:r>
              <a:r>
                <a:rPr lang="en-US" altLang="zh-CN" sz="2800">
                  <a:solidFill>
                    <a:schemeClr val="tx2"/>
                  </a:solidFill>
                  <a:latin typeface="Book Antiqua" panose="02040602050305030304" pitchFamily="18" charset="0"/>
                </a:rPr>
                <a:t>S</a:t>
              </a:r>
            </a:p>
          </p:txBody>
        </p:sp>
        <p:sp>
          <p:nvSpPr>
            <p:cNvPr id="79885" name="文字 16">
              <a:extLst>
                <a:ext uri="{FF2B5EF4-FFF2-40B4-BE49-F238E27FC236}">
                  <a16:creationId xmlns:a16="http://schemas.microsoft.com/office/drawing/2014/main" id="{1276D183-79FF-4A9C-A388-94C2586E6164}"/>
                </a:ext>
              </a:extLst>
            </p:cNvPr>
            <p:cNvSpPr txBox="1">
              <a:spLocks noChangeArrowheads="1"/>
            </p:cNvSpPr>
            <p:nvPr/>
          </p:nvSpPr>
          <p:spPr bwMode="auto">
            <a:xfrm>
              <a:off x="3312" y="14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lnSpc>
                  <a:spcPct val="80000"/>
                </a:lnSpc>
                <a:spcBef>
                  <a:spcPct val="0"/>
                </a:spcBef>
                <a:buClrTx/>
                <a:buFontTx/>
                <a:buNone/>
              </a:pPr>
              <a:r>
                <a:rPr lang="zh-CN" altLang="en-US" sz="2800">
                  <a:solidFill>
                    <a:schemeClr val="tx2"/>
                  </a:solidFill>
                  <a:latin typeface="Book Antiqua" panose="02040602050305030304" pitchFamily="18" charset="0"/>
                </a:rPr>
                <a:t>1.0</a:t>
              </a:r>
            </a:p>
          </p:txBody>
        </p:sp>
      </p:gr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a:extLst>
              <a:ext uri="{FF2B5EF4-FFF2-40B4-BE49-F238E27FC236}">
                <a16:creationId xmlns:a16="http://schemas.microsoft.com/office/drawing/2014/main" id="{50E5EED4-FFE8-47A9-98D4-2AC52E173973}"/>
              </a:ext>
            </a:extLst>
          </p:cNvPr>
          <p:cNvSpPr>
            <a:spLocks noGrp="1" noChangeArrowheads="1"/>
          </p:cNvSpPr>
          <p:nvPr>
            <p:ph type="title"/>
          </p:nvPr>
        </p:nvSpPr>
        <p:spPr/>
        <p:txBody>
          <a:bodyPr/>
          <a:lstStyle/>
          <a:p>
            <a:pPr eaLnBrk="1" hangingPunct="1">
              <a:defRPr/>
            </a:pPr>
            <a:r>
              <a:rPr lang="zh-CN" altLang="en-US" b="1" dirty="0">
                <a:solidFill>
                  <a:srgbClr val="C00000"/>
                </a:solidFill>
                <a:latin typeface="微软雅黑" panose="020B0503020204020204" pitchFamily="34" charset="-122"/>
                <a:ea typeface="微软雅黑" panose="020B0503020204020204" pitchFamily="34" charset="-122"/>
              </a:rPr>
              <a:t>页面调度算法</a:t>
            </a:r>
            <a:endParaRPr lang="en-US" altLang="zh-CN" b="1" dirty="0">
              <a:solidFill>
                <a:srgbClr val="C00000"/>
              </a:solidFill>
              <a:latin typeface="微软雅黑" panose="020B0503020204020204" pitchFamily="34" charset="-122"/>
              <a:ea typeface="微软雅黑" panose="020B0503020204020204" pitchFamily="34" charset="-122"/>
            </a:endParaRPr>
          </a:p>
        </p:txBody>
      </p:sp>
      <p:sp>
        <p:nvSpPr>
          <p:cNvPr id="490535" name="Rectangle 39">
            <a:extLst>
              <a:ext uri="{FF2B5EF4-FFF2-40B4-BE49-F238E27FC236}">
                <a16:creationId xmlns:a16="http://schemas.microsoft.com/office/drawing/2014/main" id="{E1468820-1CE5-4166-BD8B-F40EB08BF237}"/>
              </a:ext>
            </a:extLst>
          </p:cNvPr>
          <p:cNvSpPr>
            <a:spLocks noGrp="1" noChangeArrowheads="1"/>
          </p:cNvSpPr>
          <p:nvPr>
            <p:ph idx="1"/>
          </p:nvPr>
        </p:nvSpPr>
        <p:spPr>
          <a:xfrm>
            <a:off x="467544" y="1556792"/>
            <a:ext cx="7633854" cy="4920706"/>
          </a:xfrm>
        </p:spPr>
        <p:txBody>
          <a:bodyPr/>
          <a:lstStyle/>
          <a:p>
            <a:pPr marL="0" indent="0" eaLnBrk="1" hangingPunct="1">
              <a:lnSpc>
                <a:spcPct val="150000"/>
              </a:lnSpc>
              <a:buClr>
                <a:srgbClr val="FF0000"/>
              </a:buClr>
              <a:defRPr/>
            </a:pPr>
            <a:r>
              <a:rPr lang="zh-CN" altLang="en-US" sz="2400"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全取式</a:t>
            </a:r>
          </a:p>
          <a:p>
            <a:pPr marL="0" indent="0" eaLnBrk="1" hangingPunct="1">
              <a:lnSpc>
                <a:spcPct val="150000"/>
              </a:lnSpc>
              <a:buFont typeface="Wingdings" panose="05000000000000000000" pitchFamily="2" charset="2"/>
              <a:buNone/>
              <a:defRPr/>
            </a:pPr>
            <a:r>
              <a:rPr lang="zh-CN" altLang="en-US" sz="2400" dirty="0">
                <a:solidFill>
                  <a:srgbClr val="7030A0"/>
                </a:solidFill>
                <a:latin typeface="微软雅黑" panose="020B0503020204020204" pitchFamily="34" charset="-122"/>
                <a:ea typeface="微软雅黑" panose="020B0503020204020204" pitchFamily="34" charset="-122"/>
              </a:rPr>
              <a:t>    能调入的全部调入。</a:t>
            </a:r>
          </a:p>
          <a:p>
            <a:pPr marL="0" indent="0" eaLnBrk="1" hangingPunct="1">
              <a:lnSpc>
                <a:spcPct val="150000"/>
              </a:lnSpc>
              <a:buClr>
                <a:srgbClr val="FF0000"/>
              </a:buClr>
              <a:defRPr/>
            </a:pPr>
            <a:r>
              <a:rPr lang="zh-CN" altLang="en-US" sz="2400"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请求式</a:t>
            </a:r>
            <a:br>
              <a:rPr lang="zh-CN" altLang="en-US" sz="2400" dirty="0">
                <a:solidFill>
                  <a:srgbClr val="7030A0"/>
                </a:solidFill>
                <a:latin typeface="微软雅黑" panose="020B0503020204020204" pitchFamily="34" charset="-122"/>
                <a:ea typeface="微软雅黑" panose="020B0503020204020204" pitchFamily="34" charset="-122"/>
              </a:rPr>
            </a:br>
            <a:r>
              <a:rPr lang="zh-CN" altLang="en-US" sz="2400" dirty="0">
                <a:solidFill>
                  <a:srgbClr val="7030A0"/>
                </a:solidFill>
                <a:latin typeface="微软雅黑" panose="020B0503020204020204" pitchFamily="34" charset="-122"/>
                <a:ea typeface="微软雅黑" panose="020B0503020204020204" pitchFamily="34" charset="-122"/>
              </a:rPr>
              <a:t>    当使用到的时候，再调入主存。</a:t>
            </a:r>
          </a:p>
          <a:p>
            <a:pPr marL="0" indent="0" eaLnBrk="1" hangingPunct="1">
              <a:lnSpc>
                <a:spcPct val="150000"/>
              </a:lnSpc>
              <a:buClr>
                <a:srgbClr val="FF0000"/>
              </a:buClr>
              <a:defRPr/>
            </a:pPr>
            <a:r>
              <a:rPr lang="zh-CN" altLang="en-US" sz="2400"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预取式</a:t>
            </a:r>
            <a:br>
              <a:rPr lang="zh-CN" altLang="en-US" sz="2400" dirty="0">
                <a:solidFill>
                  <a:srgbClr val="7030A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br>
            <a:r>
              <a:rPr lang="zh-CN" altLang="en-US" sz="2400" dirty="0">
                <a:solidFill>
                  <a:srgbClr val="7030A0"/>
                </a:solidFill>
                <a:latin typeface="微软雅黑" panose="020B0503020204020204" pitchFamily="34" charset="-122"/>
                <a:ea typeface="微软雅黑" panose="020B0503020204020204" pitchFamily="34" charset="-122"/>
              </a:rPr>
              <a:t>    在程序重新开始运行之前，把上次停止运行前一段时间内用到的页面先调入到主存储器，然后才开始运行程序。但如果调入的页面用不上，则浪费了调入的时间，占用了主存资源。</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a:extLst>
              <a:ext uri="{FF2B5EF4-FFF2-40B4-BE49-F238E27FC236}">
                <a16:creationId xmlns:a16="http://schemas.microsoft.com/office/drawing/2014/main" id="{46D0EA68-E17A-48E1-8DFE-583546789626}"/>
              </a:ext>
            </a:extLst>
          </p:cNvPr>
          <p:cNvSpPr>
            <a:spLocks noGrp="1" noChangeArrowheads="1"/>
          </p:cNvSpPr>
          <p:nvPr>
            <p:ph type="title"/>
          </p:nvPr>
        </p:nvSpPr>
        <p:spPr/>
        <p:txBody>
          <a:bodyPr/>
          <a:lstStyle/>
          <a:p>
            <a:pPr eaLnBrk="1" hangingPunct="1">
              <a:defRPr/>
            </a:pPr>
            <a:r>
              <a:rPr lang="en-US" altLang="zh-CN" b="1" u="none">
                <a:latin typeface="微软雅黑" panose="020B0503020204020204" pitchFamily="34" charset="-122"/>
                <a:ea typeface="微软雅黑" panose="020B0503020204020204" pitchFamily="34" charset="-122"/>
              </a:rPr>
              <a:t>Cache</a:t>
            </a:r>
            <a:r>
              <a:rPr lang="zh-CN" altLang="en-US" b="1" u="none">
                <a:latin typeface="微软雅黑" panose="020B0503020204020204" pitchFamily="34" charset="-122"/>
                <a:ea typeface="微软雅黑" panose="020B0503020204020204" pitchFamily="34" charset="-122"/>
              </a:rPr>
              <a:t>存储系统</a:t>
            </a:r>
          </a:p>
        </p:txBody>
      </p:sp>
      <p:grpSp>
        <p:nvGrpSpPr>
          <p:cNvPr id="81924" name="Group 32">
            <a:extLst>
              <a:ext uri="{FF2B5EF4-FFF2-40B4-BE49-F238E27FC236}">
                <a16:creationId xmlns:a16="http://schemas.microsoft.com/office/drawing/2014/main" id="{B5FBBC36-0E0F-4E6C-821E-735EBFEEC514}"/>
              </a:ext>
            </a:extLst>
          </p:cNvPr>
          <p:cNvGrpSpPr>
            <a:grpSpLocks/>
          </p:cNvGrpSpPr>
          <p:nvPr/>
        </p:nvGrpSpPr>
        <p:grpSpPr bwMode="auto">
          <a:xfrm>
            <a:off x="681182" y="1727930"/>
            <a:ext cx="7848600" cy="3657600"/>
            <a:chOff x="624" y="1392"/>
            <a:chExt cx="4944" cy="2592"/>
          </a:xfrm>
        </p:grpSpPr>
        <p:sp>
          <p:nvSpPr>
            <p:cNvPr id="81926" name="Rectangle 8">
              <a:extLst>
                <a:ext uri="{FF2B5EF4-FFF2-40B4-BE49-F238E27FC236}">
                  <a16:creationId xmlns:a16="http://schemas.microsoft.com/office/drawing/2014/main" id="{933B06F6-F3DB-4C1D-ACC6-0FAC872DEF67}"/>
                </a:ext>
              </a:extLst>
            </p:cNvPr>
            <p:cNvSpPr>
              <a:spLocks noChangeArrowheads="1"/>
            </p:cNvSpPr>
            <p:nvPr/>
          </p:nvSpPr>
          <p:spPr bwMode="auto">
            <a:xfrm>
              <a:off x="624" y="1392"/>
              <a:ext cx="2099" cy="259"/>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b="0">
                  <a:solidFill>
                    <a:schemeClr val="tx2"/>
                  </a:solidFill>
                  <a:latin typeface="微软雅黑" panose="020B0503020204020204" pitchFamily="34" charset="-122"/>
                  <a:ea typeface="微软雅黑" panose="020B0503020204020204" pitchFamily="34" charset="-122"/>
                </a:rPr>
                <a:t>存储系统</a:t>
              </a:r>
            </a:p>
          </p:txBody>
        </p:sp>
        <p:sp>
          <p:nvSpPr>
            <p:cNvPr id="81927" name="Rectangle 9">
              <a:extLst>
                <a:ext uri="{FF2B5EF4-FFF2-40B4-BE49-F238E27FC236}">
                  <a16:creationId xmlns:a16="http://schemas.microsoft.com/office/drawing/2014/main" id="{9574647D-0238-44E9-B996-3DA18CB2C29B}"/>
                </a:ext>
              </a:extLst>
            </p:cNvPr>
            <p:cNvSpPr>
              <a:spLocks noChangeArrowheads="1"/>
            </p:cNvSpPr>
            <p:nvPr/>
          </p:nvSpPr>
          <p:spPr bwMode="auto">
            <a:xfrm>
              <a:off x="624" y="2429"/>
              <a:ext cx="2099" cy="259"/>
            </a:xfrm>
            <a:prstGeom prst="rect">
              <a:avLst/>
            </a:prstGeom>
            <a:solidFill>
              <a:schemeClr val="bg2"/>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b="0">
                  <a:solidFill>
                    <a:schemeClr val="tx2"/>
                  </a:solidFill>
                  <a:latin typeface="微软雅黑" panose="020B0503020204020204" pitchFamily="34" charset="-122"/>
                  <a:ea typeface="微软雅黑" panose="020B0503020204020204" pitchFamily="34" charset="-122"/>
                </a:rPr>
                <a:t>两级存储器速度比</a:t>
              </a:r>
            </a:p>
          </p:txBody>
        </p:sp>
        <p:sp>
          <p:nvSpPr>
            <p:cNvPr id="81928" name="Rectangle 10">
              <a:extLst>
                <a:ext uri="{FF2B5EF4-FFF2-40B4-BE49-F238E27FC236}">
                  <a16:creationId xmlns:a16="http://schemas.microsoft.com/office/drawing/2014/main" id="{B7F64E84-2194-41E2-B98A-9F02C29E0892}"/>
                </a:ext>
              </a:extLst>
            </p:cNvPr>
            <p:cNvSpPr>
              <a:spLocks noChangeArrowheads="1"/>
            </p:cNvSpPr>
            <p:nvPr/>
          </p:nvSpPr>
          <p:spPr bwMode="auto">
            <a:xfrm>
              <a:off x="2723" y="1392"/>
              <a:ext cx="1539" cy="259"/>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en-US" altLang="zh-CN" sz="2000" b="0">
                  <a:solidFill>
                    <a:schemeClr val="tx2"/>
                  </a:solidFill>
                  <a:latin typeface="微软雅黑" panose="020B0503020204020204" pitchFamily="34" charset="-122"/>
                  <a:ea typeface="微软雅黑" panose="020B0503020204020204" pitchFamily="34" charset="-122"/>
                </a:rPr>
                <a:t>Cache</a:t>
              </a:r>
            </a:p>
          </p:txBody>
        </p:sp>
        <p:sp>
          <p:nvSpPr>
            <p:cNvPr id="81929" name="Rectangle 11">
              <a:extLst>
                <a:ext uri="{FF2B5EF4-FFF2-40B4-BE49-F238E27FC236}">
                  <a16:creationId xmlns:a16="http://schemas.microsoft.com/office/drawing/2014/main" id="{384BDEAD-2C20-4571-A884-42B5F38EA336}"/>
                </a:ext>
              </a:extLst>
            </p:cNvPr>
            <p:cNvSpPr>
              <a:spLocks noChangeArrowheads="1"/>
            </p:cNvSpPr>
            <p:nvPr/>
          </p:nvSpPr>
          <p:spPr bwMode="auto">
            <a:xfrm>
              <a:off x="4262" y="1392"/>
              <a:ext cx="1306" cy="259"/>
            </a:xfrm>
            <a:prstGeom prst="rect">
              <a:avLst/>
            </a:prstGeom>
            <a:solidFill>
              <a:srgbClr val="FFFF00"/>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b="0">
                  <a:solidFill>
                    <a:schemeClr val="tx2"/>
                  </a:solidFill>
                  <a:latin typeface="微软雅黑" panose="020B0503020204020204" pitchFamily="34" charset="-122"/>
                  <a:ea typeface="微软雅黑" panose="020B0503020204020204" pitchFamily="34" charset="-122"/>
                </a:rPr>
                <a:t>虚拟存储器</a:t>
              </a:r>
            </a:p>
          </p:txBody>
        </p:sp>
        <p:sp>
          <p:nvSpPr>
            <p:cNvPr id="81930" name="Rectangle 12">
              <a:extLst>
                <a:ext uri="{FF2B5EF4-FFF2-40B4-BE49-F238E27FC236}">
                  <a16:creationId xmlns:a16="http://schemas.microsoft.com/office/drawing/2014/main" id="{D353E7AA-9C35-419F-9F0A-468C36E40FA3}"/>
                </a:ext>
              </a:extLst>
            </p:cNvPr>
            <p:cNvSpPr>
              <a:spLocks noChangeArrowheads="1"/>
            </p:cNvSpPr>
            <p:nvPr/>
          </p:nvSpPr>
          <p:spPr bwMode="auto">
            <a:xfrm>
              <a:off x="624" y="1651"/>
              <a:ext cx="2099" cy="259"/>
            </a:xfrm>
            <a:prstGeom prst="rect">
              <a:avLst/>
            </a:prstGeom>
            <a:solidFill>
              <a:schemeClr val="bg2"/>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b="0">
                  <a:solidFill>
                    <a:schemeClr val="tx2"/>
                  </a:solidFill>
                  <a:latin typeface="微软雅黑" panose="020B0503020204020204" pitchFamily="34" charset="-122"/>
                  <a:ea typeface="微软雅黑" panose="020B0503020204020204" pitchFamily="34" charset="-122"/>
                </a:rPr>
                <a:t>要达到的目标</a:t>
              </a:r>
            </a:p>
          </p:txBody>
        </p:sp>
        <p:sp>
          <p:nvSpPr>
            <p:cNvPr id="81931" name="Rectangle 13">
              <a:extLst>
                <a:ext uri="{FF2B5EF4-FFF2-40B4-BE49-F238E27FC236}">
                  <a16:creationId xmlns:a16="http://schemas.microsoft.com/office/drawing/2014/main" id="{63A83544-190D-404E-97EC-E399784E635F}"/>
                </a:ext>
              </a:extLst>
            </p:cNvPr>
            <p:cNvSpPr>
              <a:spLocks noChangeArrowheads="1"/>
            </p:cNvSpPr>
            <p:nvPr/>
          </p:nvSpPr>
          <p:spPr bwMode="auto">
            <a:xfrm>
              <a:off x="2723" y="1651"/>
              <a:ext cx="1539" cy="25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b="0">
                  <a:solidFill>
                    <a:schemeClr val="tx2"/>
                  </a:solidFill>
                  <a:latin typeface="微软雅黑" panose="020B0503020204020204" pitchFamily="34" charset="-122"/>
                  <a:ea typeface="微软雅黑" panose="020B0503020204020204" pitchFamily="34" charset="-122"/>
                </a:rPr>
                <a:t>提高速度</a:t>
              </a:r>
            </a:p>
          </p:txBody>
        </p:sp>
        <p:sp>
          <p:nvSpPr>
            <p:cNvPr id="81932" name="Rectangle 14">
              <a:extLst>
                <a:ext uri="{FF2B5EF4-FFF2-40B4-BE49-F238E27FC236}">
                  <a16:creationId xmlns:a16="http://schemas.microsoft.com/office/drawing/2014/main" id="{F2417015-EE0D-41E9-B6DB-E1B4D3851BA0}"/>
                </a:ext>
              </a:extLst>
            </p:cNvPr>
            <p:cNvSpPr>
              <a:spLocks noChangeArrowheads="1"/>
            </p:cNvSpPr>
            <p:nvPr/>
          </p:nvSpPr>
          <p:spPr bwMode="auto">
            <a:xfrm>
              <a:off x="4262" y="1651"/>
              <a:ext cx="1306" cy="25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b="0">
                  <a:solidFill>
                    <a:schemeClr val="tx2"/>
                  </a:solidFill>
                  <a:latin typeface="微软雅黑" panose="020B0503020204020204" pitchFamily="34" charset="-122"/>
                  <a:ea typeface="微软雅黑" panose="020B0503020204020204" pitchFamily="34" charset="-122"/>
                </a:rPr>
                <a:t>扩大容量</a:t>
              </a:r>
            </a:p>
          </p:txBody>
        </p:sp>
        <p:sp>
          <p:nvSpPr>
            <p:cNvPr id="81933" name="Rectangle 15">
              <a:extLst>
                <a:ext uri="{FF2B5EF4-FFF2-40B4-BE49-F238E27FC236}">
                  <a16:creationId xmlns:a16="http://schemas.microsoft.com/office/drawing/2014/main" id="{724B9FA1-AB2B-4954-885F-4DE534DD8D1E}"/>
                </a:ext>
              </a:extLst>
            </p:cNvPr>
            <p:cNvSpPr>
              <a:spLocks noChangeArrowheads="1"/>
            </p:cNvSpPr>
            <p:nvPr/>
          </p:nvSpPr>
          <p:spPr bwMode="auto">
            <a:xfrm>
              <a:off x="624" y="1910"/>
              <a:ext cx="2099" cy="519"/>
            </a:xfrm>
            <a:prstGeom prst="rect">
              <a:avLst/>
            </a:prstGeom>
            <a:solidFill>
              <a:schemeClr val="bg2"/>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b="0">
                  <a:solidFill>
                    <a:schemeClr val="tx2"/>
                  </a:solidFill>
                  <a:latin typeface="微软雅黑" panose="020B0503020204020204" pitchFamily="34" charset="-122"/>
                  <a:ea typeface="微软雅黑" panose="020B0503020204020204" pitchFamily="34" charset="-122"/>
                </a:rPr>
                <a:t>实现方法</a:t>
              </a:r>
            </a:p>
          </p:txBody>
        </p:sp>
        <p:sp>
          <p:nvSpPr>
            <p:cNvPr id="81934" name="Rectangle 16">
              <a:extLst>
                <a:ext uri="{FF2B5EF4-FFF2-40B4-BE49-F238E27FC236}">
                  <a16:creationId xmlns:a16="http://schemas.microsoft.com/office/drawing/2014/main" id="{8A9FCE5A-200B-46E6-9E0C-673D5FB4C314}"/>
                </a:ext>
              </a:extLst>
            </p:cNvPr>
            <p:cNvSpPr>
              <a:spLocks noChangeArrowheads="1"/>
            </p:cNvSpPr>
            <p:nvPr/>
          </p:nvSpPr>
          <p:spPr bwMode="auto">
            <a:xfrm>
              <a:off x="2723" y="1910"/>
              <a:ext cx="1539" cy="51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b="0">
                  <a:solidFill>
                    <a:schemeClr val="tx2"/>
                  </a:solidFill>
                  <a:latin typeface="微软雅黑" panose="020B0503020204020204" pitchFamily="34" charset="-122"/>
                  <a:ea typeface="微软雅黑" panose="020B0503020204020204" pitchFamily="34" charset="-122"/>
                </a:rPr>
                <a:t>全部硬件</a:t>
              </a:r>
            </a:p>
          </p:txBody>
        </p:sp>
        <p:sp>
          <p:nvSpPr>
            <p:cNvPr id="81935" name="Rectangle 17">
              <a:extLst>
                <a:ext uri="{FF2B5EF4-FFF2-40B4-BE49-F238E27FC236}">
                  <a16:creationId xmlns:a16="http://schemas.microsoft.com/office/drawing/2014/main" id="{AB63EF3F-9C4D-4A72-BDAD-FE21AEF7BB3B}"/>
                </a:ext>
              </a:extLst>
            </p:cNvPr>
            <p:cNvSpPr>
              <a:spLocks noChangeArrowheads="1"/>
            </p:cNvSpPr>
            <p:nvPr/>
          </p:nvSpPr>
          <p:spPr bwMode="auto">
            <a:xfrm>
              <a:off x="4262" y="1910"/>
              <a:ext cx="1306" cy="51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b="0">
                  <a:solidFill>
                    <a:schemeClr val="tx2"/>
                  </a:solidFill>
                  <a:latin typeface="微软雅黑" panose="020B0503020204020204" pitchFamily="34" charset="-122"/>
                  <a:ea typeface="微软雅黑" panose="020B0503020204020204" pitchFamily="34" charset="-122"/>
                </a:rPr>
                <a:t>软件为主</a:t>
              </a:r>
            </a:p>
            <a:p>
              <a:pPr algn="ctr" eaLnBrk="1" hangingPunct="1">
                <a:spcBef>
                  <a:spcPct val="0"/>
                </a:spcBef>
                <a:buClrTx/>
                <a:buFontTx/>
                <a:buNone/>
              </a:pPr>
              <a:r>
                <a:rPr lang="zh-CN" altLang="en-US" sz="2000" b="0">
                  <a:solidFill>
                    <a:schemeClr val="tx2"/>
                  </a:solidFill>
                  <a:latin typeface="微软雅黑" panose="020B0503020204020204" pitchFamily="34" charset="-122"/>
                  <a:ea typeface="微软雅黑" panose="020B0503020204020204" pitchFamily="34" charset="-122"/>
                </a:rPr>
                <a:t>硬件为辅</a:t>
              </a:r>
            </a:p>
          </p:txBody>
        </p:sp>
        <p:sp>
          <p:nvSpPr>
            <p:cNvPr id="81936" name="Rectangle 18">
              <a:extLst>
                <a:ext uri="{FF2B5EF4-FFF2-40B4-BE49-F238E27FC236}">
                  <a16:creationId xmlns:a16="http://schemas.microsoft.com/office/drawing/2014/main" id="{8A24357D-FA48-475B-A97A-A5278E05ADF5}"/>
                </a:ext>
              </a:extLst>
            </p:cNvPr>
            <p:cNvSpPr>
              <a:spLocks noChangeArrowheads="1"/>
            </p:cNvSpPr>
            <p:nvPr/>
          </p:nvSpPr>
          <p:spPr bwMode="auto">
            <a:xfrm>
              <a:off x="2723" y="2429"/>
              <a:ext cx="1539" cy="25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b="0">
                  <a:solidFill>
                    <a:schemeClr val="tx2"/>
                  </a:solidFill>
                  <a:latin typeface="微软雅黑" panose="020B0503020204020204" pitchFamily="34" charset="-122"/>
                  <a:ea typeface="微软雅黑" panose="020B0503020204020204" pitchFamily="34" charset="-122"/>
                </a:rPr>
                <a:t>3~10倍</a:t>
              </a:r>
            </a:p>
          </p:txBody>
        </p:sp>
        <p:sp>
          <p:nvSpPr>
            <p:cNvPr id="81937" name="Rectangle 19">
              <a:extLst>
                <a:ext uri="{FF2B5EF4-FFF2-40B4-BE49-F238E27FC236}">
                  <a16:creationId xmlns:a16="http://schemas.microsoft.com/office/drawing/2014/main" id="{CB004B58-1530-410D-BC28-8E6042171DFE}"/>
                </a:ext>
              </a:extLst>
            </p:cNvPr>
            <p:cNvSpPr>
              <a:spLocks noChangeArrowheads="1"/>
            </p:cNvSpPr>
            <p:nvPr/>
          </p:nvSpPr>
          <p:spPr bwMode="auto">
            <a:xfrm>
              <a:off x="4262" y="2429"/>
              <a:ext cx="1306" cy="25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b="0">
                  <a:solidFill>
                    <a:schemeClr val="tx2"/>
                  </a:solidFill>
                  <a:latin typeface="微软雅黑" panose="020B0503020204020204" pitchFamily="34" charset="-122"/>
                  <a:ea typeface="微软雅黑" panose="020B0503020204020204" pitchFamily="34" charset="-122"/>
                </a:rPr>
                <a:t>10</a:t>
              </a:r>
              <a:r>
                <a:rPr lang="zh-CN" altLang="en-US" sz="2000" b="0" baseline="30000">
                  <a:solidFill>
                    <a:schemeClr val="tx2"/>
                  </a:solidFill>
                  <a:latin typeface="微软雅黑" panose="020B0503020204020204" pitchFamily="34" charset="-122"/>
                  <a:ea typeface="微软雅黑" panose="020B0503020204020204" pitchFamily="34" charset="-122"/>
                </a:rPr>
                <a:t>5</a:t>
              </a:r>
              <a:r>
                <a:rPr lang="zh-CN" altLang="en-US" sz="2000" b="0">
                  <a:solidFill>
                    <a:schemeClr val="tx2"/>
                  </a:solidFill>
                  <a:latin typeface="微软雅黑" panose="020B0503020204020204" pitchFamily="34" charset="-122"/>
                  <a:ea typeface="微软雅黑" panose="020B0503020204020204" pitchFamily="34" charset="-122"/>
                </a:rPr>
                <a:t>倍</a:t>
              </a:r>
            </a:p>
          </p:txBody>
        </p:sp>
        <p:sp>
          <p:nvSpPr>
            <p:cNvPr id="81938" name="Rectangle 20">
              <a:extLst>
                <a:ext uri="{FF2B5EF4-FFF2-40B4-BE49-F238E27FC236}">
                  <a16:creationId xmlns:a16="http://schemas.microsoft.com/office/drawing/2014/main" id="{1F58BCED-BA69-460C-886E-9820E9007CEE}"/>
                </a:ext>
              </a:extLst>
            </p:cNvPr>
            <p:cNvSpPr>
              <a:spLocks noChangeArrowheads="1"/>
            </p:cNvSpPr>
            <p:nvPr/>
          </p:nvSpPr>
          <p:spPr bwMode="auto">
            <a:xfrm>
              <a:off x="624" y="2688"/>
              <a:ext cx="2099" cy="259"/>
            </a:xfrm>
            <a:prstGeom prst="rect">
              <a:avLst/>
            </a:prstGeom>
            <a:solidFill>
              <a:schemeClr val="bg2"/>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b="0">
                  <a:solidFill>
                    <a:schemeClr val="tx2"/>
                  </a:solidFill>
                  <a:latin typeface="微软雅黑" panose="020B0503020204020204" pitchFamily="34" charset="-122"/>
                  <a:ea typeface="微软雅黑" panose="020B0503020204020204" pitchFamily="34" charset="-122"/>
                </a:rPr>
                <a:t>页(块)大小</a:t>
              </a:r>
            </a:p>
          </p:txBody>
        </p:sp>
        <p:sp>
          <p:nvSpPr>
            <p:cNvPr id="81939" name="Rectangle 21">
              <a:extLst>
                <a:ext uri="{FF2B5EF4-FFF2-40B4-BE49-F238E27FC236}">
                  <a16:creationId xmlns:a16="http://schemas.microsoft.com/office/drawing/2014/main" id="{97034245-26C0-40A6-942F-FA5BA13888AE}"/>
                </a:ext>
              </a:extLst>
            </p:cNvPr>
            <p:cNvSpPr>
              <a:spLocks noChangeArrowheads="1"/>
            </p:cNvSpPr>
            <p:nvPr/>
          </p:nvSpPr>
          <p:spPr bwMode="auto">
            <a:xfrm>
              <a:off x="2723" y="2688"/>
              <a:ext cx="1539" cy="25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b="0">
                  <a:solidFill>
                    <a:schemeClr val="tx2"/>
                  </a:solidFill>
                  <a:latin typeface="微软雅黑" panose="020B0503020204020204" pitchFamily="34" charset="-122"/>
                  <a:ea typeface="微软雅黑" panose="020B0503020204020204" pitchFamily="34" charset="-122"/>
                </a:rPr>
                <a:t>1~16字</a:t>
              </a:r>
            </a:p>
          </p:txBody>
        </p:sp>
        <p:sp>
          <p:nvSpPr>
            <p:cNvPr id="81940" name="Rectangle 22">
              <a:extLst>
                <a:ext uri="{FF2B5EF4-FFF2-40B4-BE49-F238E27FC236}">
                  <a16:creationId xmlns:a16="http://schemas.microsoft.com/office/drawing/2014/main" id="{7AA78844-CB7A-4DC5-B63B-C783F6A442ED}"/>
                </a:ext>
              </a:extLst>
            </p:cNvPr>
            <p:cNvSpPr>
              <a:spLocks noChangeArrowheads="1"/>
            </p:cNvSpPr>
            <p:nvPr/>
          </p:nvSpPr>
          <p:spPr bwMode="auto">
            <a:xfrm>
              <a:off x="4262" y="2688"/>
              <a:ext cx="1306" cy="25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b="0">
                  <a:solidFill>
                    <a:schemeClr val="tx2"/>
                  </a:solidFill>
                  <a:latin typeface="微软雅黑" panose="020B0503020204020204" pitchFamily="34" charset="-122"/>
                  <a:ea typeface="微软雅黑" panose="020B0503020204020204" pitchFamily="34" charset="-122"/>
                </a:rPr>
                <a:t>1</a:t>
              </a:r>
              <a:r>
                <a:rPr lang="en-US" altLang="zh-CN" sz="2000" b="0">
                  <a:solidFill>
                    <a:schemeClr val="tx2"/>
                  </a:solidFill>
                  <a:latin typeface="微软雅黑" panose="020B0503020204020204" pitchFamily="34" charset="-122"/>
                  <a:ea typeface="微软雅黑" panose="020B0503020204020204" pitchFamily="34" charset="-122"/>
                </a:rPr>
                <a:t>KB~16KB</a:t>
              </a:r>
            </a:p>
          </p:txBody>
        </p:sp>
        <p:sp>
          <p:nvSpPr>
            <p:cNvPr id="81941" name="Rectangle 23">
              <a:extLst>
                <a:ext uri="{FF2B5EF4-FFF2-40B4-BE49-F238E27FC236}">
                  <a16:creationId xmlns:a16="http://schemas.microsoft.com/office/drawing/2014/main" id="{5E03B4D4-5018-4E90-8CF7-81D1A88543AE}"/>
                </a:ext>
              </a:extLst>
            </p:cNvPr>
            <p:cNvSpPr>
              <a:spLocks noChangeArrowheads="1"/>
            </p:cNvSpPr>
            <p:nvPr/>
          </p:nvSpPr>
          <p:spPr bwMode="auto">
            <a:xfrm>
              <a:off x="624" y="2947"/>
              <a:ext cx="2099" cy="259"/>
            </a:xfrm>
            <a:prstGeom prst="rect">
              <a:avLst/>
            </a:prstGeom>
            <a:solidFill>
              <a:schemeClr val="bg2"/>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b="0">
                  <a:solidFill>
                    <a:schemeClr val="tx2"/>
                  </a:solidFill>
                  <a:latin typeface="微软雅黑" panose="020B0503020204020204" pitchFamily="34" charset="-122"/>
                  <a:ea typeface="微软雅黑" panose="020B0503020204020204" pitchFamily="34" charset="-122"/>
                </a:rPr>
                <a:t>等效存储容量</a:t>
              </a:r>
            </a:p>
          </p:txBody>
        </p:sp>
        <p:sp>
          <p:nvSpPr>
            <p:cNvPr id="81942" name="Rectangle 24">
              <a:extLst>
                <a:ext uri="{FF2B5EF4-FFF2-40B4-BE49-F238E27FC236}">
                  <a16:creationId xmlns:a16="http://schemas.microsoft.com/office/drawing/2014/main" id="{E7255581-FB04-41FC-9A73-3103C7CB3460}"/>
                </a:ext>
              </a:extLst>
            </p:cNvPr>
            <p:cNvSpPr>
              <a:spLocks noChangeArrowheads="1"/>
            </p:cNvSpPr>
            <p:nvPr/>
          </p:nvSpPr>
          <p:spPr bwMode="auto">
            <a:xfrm>
              <a:off x="2723" y="2947"/>
              <a:ext cx="1539" cy="25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b="0">
                  <a:solidFill>
                    <a:schemeClr val="tx2"/>
                  </a:solidFill>
                  <a:latin typeface="微软雅黑" panose="020B0503020204020204" pitchFamily="34" charset="-122"/>
                  <a:ea typeface="微软雅黑" panose="020B0503020204020204" pitchFamily="34" charset="-122"/>
                </a:rPr>
                <a:t>主存储器</a:t>
              </a:r>
            </a:p>
          </p:txBody>
        </p:sp>
        <p:sp>
          <p:nvSpPr>
            <p:cNvPr id="81943" name="Rectangle 25">
              <a:extLst>
                <a:ext uri="{FF2B5EF4-FFF2-40B4-BE49-F238E27FC236}">
                  <a16:creationId xmlns:a16="http://schemas.microsoft.com/office/drawing/2014/main" id="{8B7503D5-5396-43AD-8209-87977C102D79}"/>
                </a:ext>
              </a:extLst>
            </p:cNvPr>
            <p:cNvSpPr>
              <a:spLocks noChangeArrowheads="1"/>
            </p:cNvSpPr>
            <p:nvPr/>
          </p:nvSpPr>
          <p:spPr bwMode="auto">
            <a:xfrm>
              <a:off x="4262" y="2947"/>
              <a:ext cx="1306" cy="25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b="0">
                  <a:solidFill>
                    <a:schemeClr val="tx2"/>
                  </a:solidFill>
                  <a:latin typeface="微软雅黑" panose="020B0503020204020204" pitchFamily="34" charset="-122"/>
                  <a:ea typeface="微软雅黑" panose="020B0503020204020204" pitchFamily="34" charset="-122"/>
                </a:rPr>
                <a:t>虚拟存储器</a:t>
              </a:r>
              <a:endParaRPr lang="zh-CN" altLang="zh-CN" sz="2000" b="0">
                <a:solidFill>
                  <a:schemeClr val="tx2"/>
                </a:solidFill>
                <a:latin typeface="微软雅黑" panose="020B0503020204020204" pitchFamily="34" charset="-122"/>
                <a:ea typeface="微软雅黑" panose="020B0503020204020204" pitchFamily="34" charset="-122"/>
              </a:endParaRPr>
            </a:p>
          </p:txBody>
        </p:sp>
        <p:sp>
          <p:nvSpPr>
            <p:cNvPr id="81944" name="Rectangle 26">
              <a:extLst>
                <a:ext uri="{FF2B5EF4-FFF2-40B4-BE49-F238E27FC236}">
                  <a16:creationId xmlns:a16="http://schemas.microsoft.com/office/drawing/2014/main" id="{F0AA38FE-7264-47C4-B704-057A4913ED7B}"/>
                </a:ext>
              </a:extLst>
            </p:cNvPr>
            <p:cNvSpPr>
              <a:spLocks noChangeArrowheads="1"/>
            </p:cNvSpPr>
            <p:nvPr/>
          </p:nvSpPr>
          <p:spPr bwMode="auto">
            <a:xfrm>
              <a:off x="624" y="3206"/>
              <a:ext cx="2099" cy="519"/>
            </a:xfrm>
            <a:prstGeom prst="rect">
              <a:avLst/>
            </a:prstGeom>
            <a:solidFill>
              <a:schemeClr val="bg2"/>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b="0">
                  <a:solidFill>
                    <a:schemeClr val="tx2"/>
                  </a:solidFill>
                  <a:latin typeface="微软雅黑" panose="020B0503020204020204" pitchFamily="34" charset="-122"/>
                  <a:ea typeface="微软雅黑" panose="020B0503020204020204" pitchFamily="34" charset="-122"/>
                </a:rPr>
                <a:t>透明性</a:t>
              </a:r>
            </a:p>
          </p:txBody>
        </p:sp>
        <p:sp>
          <p:nvSpPr>
            <p:cNvPr id="81945" name="Rectangle 27">
              <a:extLst>
                <a:ext uri="{FF2B5EF4-FFF2-40B4-BE49-F238E27FC236}">
                  <a16:creationId xmlns:a16="http://schemas.microsoft.com/office/drawing/2014/main" id="{6F153EAC-4413-4296-A689-11EE93B5F1C4}"/>
                </a:ext>
              </a:extLst>
            </p:cNvPr>
            <p:cNvSpPr>
              <a:spLocks noChangeArrowheads="1"/>
            </p:cNvSpPr>
            <p:nvPr/>
          </p:nvSpPr>
          <p:spPr bwMode="auto">
            <a:xfrm>
              <a:off x="2723" y="3206"/>
              <a:ext cx="1539" cy="51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b="0">
                  <a:solidFill>
                    <a:schemeClr val="tx2"/>
                  </a:solidFill>
                  <a:latin typeface="微软雅黑" panose="020B0503020204020204" pitchFamily="34" charset="-122"/>
                  <a:ea typeface="微软雅黑" panose="020B0503020204020204" pitchFamily="34" charset="-122"/>
                </a:rPr>
                <a:t>对系统和</a:t>
              </a:r>
              <a:br>
                <a:rPr lang="zh-CN" altLang="en-US" sz="2000" b="0">
                  <a:solidFill>
                    <a:schemeClr val="tx2"/>
                  </a:solidFill>
                  <a:latin typeface="微软雅黑" panose="020B0503020204020204" pitchFamily="34" charset="-122"/>
                  <a:ea typeface="微软雅黑" panose="020B0503020204020204" pitchFamily="34" charset="-122"/>
                </a:rPr>
              </a:br>
              <a:r>
                <a:rPr lang="zh-CN" altLang="en-US" sz="2000" b="0">
                  <a:solidFill>
                    <a:schemeClr val="tx2"/>
                  </a:solidFill>
                  <a:latin typeface="微软雅黑" panose="020B0503020204020204" pitchFamily="34" charset="-122"/>
                  <a:ea typeface="微软雅黑" panose="020B0503020204020204" pitchFamily="34" charset="-122"/>
                </a:rPr>
                <a:t>应用程序员</a:t>
              </a:r>
            </a:p>
          </p:txBody>
        </p:sp>
        <p:sp>
          <p:nvSpPr>
            <p:cNvPr id="81946" name="Rectangle 28">
              <a:extLst>
                <a:ext uri="{FF2B5EF4-FFF2-40B4-BE49-F238E27FC236}">
                  <a16:creationId xmlns:a16="http://schemas.microsoft.com/office/drawing/2014/main" id="{B8722837-F127-460A-ABE5-70B73DAE6C54}"/>
                </a:ext>
              </a:extLst>
            </p:cNvPr>
            <p:cNvSpPr>
              <a:spLocks noChangeArrowheads="1"/>
            </p:cNvSpPr>
            <p:nvPr/>
          </p:nvSpPr>
          <p:spPr bwMode="auto">
            <a:xfrm>
              <a:off x="4262" y="3206"/>
              <a:ext cx="1306" cy="51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b="0">
                  <a:solidFill>
                    <a:schemeClr val="tx2"/>
                  </a:solidFill>
                  <a:latin typeface="微软雅黑" panose="020B0503020204020204" pitchFamily="34" charset="-122"/>
                  <a:ea typeface="微软雅黑" panose="020B0503020204020204" pitchFamily="34" charset="-122"/>
                </a:rPr>
                <a:t>仅对应用</a:t>
              </a:r>
              <a:br>
                <a:rPr lang="zh-CN" altLang="en-US" sz="2000" b="0">
                  <a:solidFill>
                    <a:schemeClr val="tx2"/>
                  </a:solidFill>
                  <a:latin typeface="微软雅黑" panose="020B0503020204020204" pitchFamily="34" charset="-122"/>
                  <a:ea typeface="微软雅黑" panose="020B0503020204020204" pitchFamily="34" charset="-122"/>
                </a:rPr>
              </a:br>
              <a:r>
                <a:rPr lang="zh-CN" altLang="en-US" sz="2000" b="0">
                  <a:solidFill>
                    <a:schemeClr val="tx2"/>
                  </a:solidFill>
                  <a:latin typeface="微软雅黑" panose="020B0503020204020204" pitchFamily="34" charset="-122"/>
                  <a:ea typeface="微软雅黑" panose="020B0503020204020204" pitchFamily="34" charset="-122"/>
                </a:rPr>
                <a:t>程序员</a:t>
              </a:r>
              <a:endParaRPr lang="zh-CN" altLang="zh-CN" sz="2000" b="0">
                <a:solidFill>
                  <a:schemeClr val="tx2"/>
                </a:solidFill>
                <a:latin typeface="微软雅黑" panose="020B0503020204020204" pitchFamily="34" charset="-122"/>
                <a:ea typeface="微软雅黑" panose="020B0503020204020204" pitchFamily="34" charset="-122"/>
              </a:endParaRPr>
            </a:p>
          </p:txBody>
        </p:sp>
        <p:sp>
          <p:nvSpPr>
            <p:cNvPr id="81947" name="Rectangle 29">
              <a:extLst>
                <a:ext uri="{FF2B5EF4-FFF2-40B4-BE49-F238E27FC236}">
                  <a16:creationId xmlns:a16="http://schemas.microsoft.com/office/drawing/2014/main" id="{579F89BF-B05D-4955-AF6D-6DBA26BF07C5}"/>
                </a:ext>
              </a:extLst>
            </p:cNvPr>
            <p:cNvSpPr>
              <a:spLocks noChangeArrowheads="1"/>
            </p:cNvSpPr>
            <p:nvPr/>
          </p:nvSpPr>
          <p:spPr bwMode="auto">
            <a:xfrm>
              <a:off x="624" y="3725"/>
              <a:ext cx="2099" cy="259"/>
            </a:xfrm>
            <a:prstGeom prst="rect">
              <a:avLst/>
            </a:prstGeom>
            <a:solidFill>
              <a:schemeClr val="bg2"/>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b="0" dirty="0">
                  <a:solidFill>
                    <a:schemeClr val="tx2"/>
                  </a:solidFill>
                  <a:latin typeface="微软雅黑" panose="020B0503020204020204" pitchFamily="34" charset="-122"/>
                  <a:ea typeface="微软雅黑" panose="020B0503020204020204" pitchFamily="34" charset="-122"/>
                </a:rPr>
                <a:t>不命中时处理方式</a:t>
              </a:r>
            </a:p>
          </p:txBody>
        </p:sp>
        <p:sp>
          <p:nvSpPr>
            <p:cNvPr id="81948" name="Rectangle 30">
              <a:extLst>
                <a:ext uri="{FF2B5EF4-FFF2-40B4-BE49-F238E27FC236}">
                  <a16:creationId xmlns:a16="http://schemas.microsoft.com/office/drawing/2014/main" id="{3FFBDD52-23E0-4B62-BD51-ED41EC866176}"/>
                </a:ext>
              </a:extLst>
            </p:cNvPr>
            <p:cNvSpPr>
              <a:spLocks noChangeArrowheads="1"/>
            </p:cNvSpPr>
            <p:nvPr/>
          </p:nvSpPr>
          <p:spPr bwMode="auto">
            <a:xfrm>
              <a:off x="2723" y="3725"/>
              <a:ext cx="1539" cy="25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b="0">
                  <a:solidFill>
                    <a:schemeClr val="tx2"/>
                  </a:solidFill>
                  <a:latin typeface="微软雅黑" panose="020B0503020204020204" pitchFamily="34" charset="-122"/>
                  <a:ea typeface="微软雅黑" panose="020B0503020204020204" pitchFamily="34" charset="-122"/>
                </a:rPr>
                <a:t>等待主存储器</a:t>
              </a:r>
            </a:p>
          </p:txBody>
        </p:sp>
        <p:sp>
          <p:nvSpPr>
            <p:cNvPr id="81949" name="Rectangle 31">
              <a:extLst>
                <a:ext uri="{FF2B5EF4-FFF2-40B4-BE49-F238E27FC236}">
                  <a16:creationId xmlns:a16="http://schemas.microsoft.com/office/drawing/2014/main" id="{723C5DBD-2A88-4762-AF47-A4469A0324A0}"/>
                </a:ext>
              </a:extLst>
            </p:cNvPr>
            <p:cNvSpPr>
              <a:spLocks noChangeArrowheads="1"/>
            </p:cNvSpPr>
            <p:nvPr/>
          </p:nvSpPr>
          <p:spPr bwMode="auto">
            <a:xfrm>
              <a:off x="4262" y="3725"/>
              <a:ext cx="1306" cy="25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36000" rIns="36000" bIns="0" anchor="ctr"/>
            <a:lstStyle>
              <a:lvl1pPr algn="l" eaLnBrk="0" hangingPunct="0">
                <a:spcBef>
                  <a:spcPct val="20000"/>
                </a:spcBef>
                <a:buClr>
                  <a:schemeClr val="tx1"/>
                </a:buClr>
                <a:buChar char="w"/>
                <a:defRPr kumimoji="1" sz="3200" b="1">
                  <a:solidFill>
                    <a:schemeClr val="tx1"/>
                  </a:solidFill>
                  <a:latin typeface="Arial" panose="020B0604020202020204" pitchFamily="34" charset="0"/>
                  <a:ea typeface="楷体_GB2312" pitchFamily="49" charset="-122"/>
                </a:defRPr>
              </a:lvl1pPr>
              <a:lvl2pPr marL="742950" indent="-285750" algn="l" eaLnBrk="0" hangingPunct="0">
                <a:spcBef>
                  <a:spcPct val="20000"/>
                </a:spcBef>
                <a:buSzPct val="55000"/>
                <a:buChar char="Ø"/>
                <a:defRPr kumimoji="1" sz="2800" b="1">
                  <a:solidFill>
                    <a:schemeClr val="tx1"/>
                  </a:solidFill>
                  <a:latin typeface="Arial" panose="020B0604020202020204" pitchFamily="34" charset="0"/>
                  <a:ea typeface="楷体_GB2312" pitchFamily="49" charset="-122"/>
                </a:defRPr>
              </a:lvl2pPr>
              <a:lvl3pPr marL="1143000" indent="-228600" algn="l" eaLnBrk="0" hangingPunct="0">
                <a:spcBef>
                  <a:spcPct val="20000"/>
                </a:spcBef>
                <a:buSzPct val="65000"/>
                <a:buChar char="l"/>
                <a:defRPr kumimoji="1" sz="2400" b="1">
                  <a:solidFill>
                    <a:schemeClr val="tx1"/>
                  </a:solidFill>
                  <a:latin typeface="Arial" panose="020B0604020202020204" pitchFamily="34" charset="0"/>
                  <a:ea typeface="楷体_GB2312" pitchFamily="49" charset="-122"/>
                </a:defRPr>
              </a:lvl3pPr>
              <a:lvl4pPr marL="1600200" indent="-228600" algn="l" eaLnBrk="0" hangingPunct="0">
                <a:spcBef>
                  <a:spcPct val="20000"/>
                </a:spcBef>
                <a:buSzPct val="85000"/>
                <a:buChar char="w"/>
                <a:defRPr kumimoji="1" sz="2000" b="1">
                  <a:solidFill>
                    <a:schemeClr val="tx1"/>
                  </a:solidFill>
                  <a:latin typeface="Arial" panose="020B0604020202020204" pitchFamily="34" charset="0"/>
                  <a:ea typeface="楷体_GB2312" pitchFamily="49" charset="-122"/>
                </a:defRPr>
              </a:lvl4pPr>
              <a:lvl5pPr marL="2057400" indent="-228600" algn="l" eaLnBrk="0" hangingPunct="0">
                <a:spcBef>
                  <a:spcPct val="20000"/>
                </a:spcBef>
                <a:buSzPct val="80000"/>
                <a:buChar char="§"/>
                <a:defRPr kumimoji="1" b="1">
                  <a:solidFill>
                    <a:schemeClr val="tx1"/>
                  </a:solidFill>
                  <a:latin typeface="Arial" panose="020B0604020202020204" pitchFamily="34"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anose="05000000000000000000" pitchFamily="2" charset="2"/>
                <a:buChar char="§"/>
                <a:defRPr kumimoji="1" b="1">
                  <a:solidFill>
                    <a:schemeClr val="tx1"/>
                  </a:solidFill>
                  <a:latin typeface="Arial" panose="020B0604020202020204" pitchFamily="34" charset="0"/>
                  <a:ea typeface="楷体_GB2312" pitchFamily="49" charset="-122"/>
                </a:defRPr>
              </a:lvl9pPr>
            </a:lstStyle>
            <a:p>
              <a:pPr algn="ctr" eaLnBrk="1" hangingPunct="1">
                <a:spcBef>
                  <a:spcPct val="0"/>
                </a:spcBef>
                <a:buClrTx/>
                <a:buFontTx/>
                <a:buNone/>
              </a:pPr>
              <a:r>
                <a:rPr lang="zh-CN" altLang="en-US" sz="2000" b="0">
                  <a:solidFill>
                    <a:schemeClr val="tx2"/>
                  </a:solidFill>
                  <a:latin typeface="微软雅黑" panose="020B0503020204020204" pitchFamily="34" charset="-122"/>
                  <a:ea typeface="微软雅黑" panose="020B0503020204020204" pitchFamily="34" charset="-122"/>
                </a:rPr>
                <a:t>任务切换</a:t>
              </a:r>
            </a:p>
          </p:txBody>
        </p:sp>
      </p:grpSp>
      <p:sp>
        <p:nvSpPr>
          <p:cNvPr id="400417" name="Rectangle 33">
            <a:extLst>
              <a:ext uri="{FF2B5EF4-FFF2-40B4-BE49-F238E27FC236}">
                <a16:creationId xmlns:a16="http://schemas.microsoft.com/office/drawing/2014/main" id="{07D92E08-0A45-4CB2-8363-B9319C358F52}"/>
              </a:ext>
            </a:extLst>
          </p:cNvPr>
          <p:cNvSpPr>
            <a:spLocks noChangeArrowheads="1"/>
          </p:cNvSpPr>
          <p:nvPr/>
        </p:nvSpPr>
        <p:spPr bwMode="auto">
          <a:xfrm>
            <a:off x="1274907" y="5822995"/>
            <a:ext cx="5181600" cy="381000"/>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28575">
                <a:solidFill>
                  <a:schemeClr val="tx2"/>
                </a:solidFill>
                <a:miter lim="800000"/>
                <a:headEnd/>
                <a:tailEnd/>
              </a14:hiddenLine>
            </a:ext>
          </a:extLst>
        </p:spPr>
        <p:txBody>
          <a:bodyPr wrap="none" lIns="72000" tIns="36000" rIns="36000" bIns="0" anchor="ctr"/>
          <a:lstStyle/>
          <a:p>
            <a:pPr>
              <a:lnSpc>
                <a:spcPct val="80000"/>
              </a:lnSpc>
              <a:spcBef>
                <a:spcPct val="0"/>
              </a:spcBef>
              <a:buClrTx/>
              <a:buFontTx/>
              <a:buNone/>
              <a:defRPr/>
            </a:pPr>
            <a:r>
              <a:rPr lang="en-US" altLang="zh-CN" sz="2400" b="1" dirty="0">
                <a:solidFill>
                  <a:srgbClr val="FF0000"/>
                </a:solidFill>
                <a:effectLst>
                  <a:outerShdw blurRad="38100" dist="38100" dir="2700000" algn="tl">
                    <a:srgbClr val="000000"/>
                  </a:outerShdw>
                </a:effectLst>
                <a:latin typeface="Book Antiqua" pitchFamily="18" charset="0"/>
                <a:ea typeface="楷体_GB2312" pitchFamily="49" charset="-122"/>
              </a:rPr>
              <a:t>Cache</a:t>
            </a:r>
            <a:r>
              <a:rPr lang="zh-CN" altLang="en-US" sz="2400" b="1" dirty="0">
                <a:solidFill>
                  <a:srgbClr val="FF0000"/>
                </a:solidFill>
                <a:effectLst>
                  <a:outerShdw blurRad="38100" dist="38100" dir="2700000" algn="tl">
                    <a:srgbClr val="000000"/>
                  </a:outerShdw>
                </a:effectLst>
                <a:latin typeface="Book Antiqua" pitchFamily="18" charset="0"/>
                <a:ea typeface="楷体_GB2312" pitchFamily="49" charset="-122"/>
              </a:rPr>
              <a:t>存储系统与虚拟存储系统比较</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586" name="Rectangle 2"/>
          <p:cNvSpPr>
            <a:spLocks noGrp="1" noChangeArrowheads="1"/>
          </p:cNvSpPr>
          <p:nvPr>
            <p:ph type="title"/>
          </p:nvPr>
        </p:nvSpPr>
        <p:spPr>
          <a:xfrm>
            <a:off x="646113" y="188913"/>
            <a:ext cx="7021512" cy="676275"/>
          </a:xfrm>
        </p:spPr>
        <p:txBody>
          <a:bodyPr/>
          <a:lstStyle/>
          <a:p>
            <a:r>
              <a:rPr lang="zh-CN" altLang="en-US" sz="3600" dirty="0"/>
              <a:t>小结</a:t>
            </a:r>
          </a:p>
        </p:txBody>
      </p:sp>
      <p:sp>
        <p:nvSpPr>
          <p:cNvPr id="1219587" name="Rectangle 3"/>
          <p:cNvSpPr>
            <a:spLocks noGrp="1" noChangeArrowheads="1"/>
          </p:cNvSpPr>
          <p:nvPr>
            <p:ph idx="1"/>
          </p:nvPr>
        </p:nvSpPr>
        <p:spPr>
          <a:xfrm>
            <a:off x="395536" y="980728"/>
            <a:ext cx="8496300" cy="5485604"/>
          </a:xfrm>
        </p:spPr>
        <p:txBody>
          <a:bodyPr/>
          <a:lstStyle/>
          <a:p>
            <a:pPr>
              <a:lnSpc>
                <a:spcPct val="150000"/>
              </a:lnSpc>
              <a:spcBef>
                <a:spcPct val="0"/>
              </a:spcBef>
            </a:pPr>
            <a:r>
              <a:rPr lang="zh-CN" altLang="en-US" sz="2000" dirty="0">
                <a:solidFill>
                  <a:srgbClr val="002060"/>
                </a:solidFill>
                <a:latin typeface="微软雅黑" panose="020B0503020204020204" pitchFamily="34" charset="-122"/>
                <a:ea typeface="微软雅黑" panose="020B0503020204020204" pitchFamily="34" charset="-122"/>
              </a:rPr>
              <a:t>虚拟存储器是磁盘和主存之间的缓存管理机制，而不是一种物理存储器</a:t>
            </a:r>
          </a:p>
          <a:p>
            <a:pPr>
              <a:lnSpc>
                <a:spcPct val="150000"/>
              </a:lnSpc>
              <a:spcBef>
                <a:spcPct val="0"/>
              </a:spcBef>
            </a:pPr>
            <a:r>
              <a:rPr lang="zh-CN" altLang="en-US" sz="2000" dirty="0">
                <a:solidFill>
                  <a:srgbClr val="002060"/>
                </a:solidFill>
                <a:latin typeface="微软雅黑" panose="020B0503020204020204" pitchFamily="34" charset="-122"/>
                <a:ea typeface="微软雅黑" panose="020B0503020204020204" pitchFamily="34" charset="-122"/>
              </a:rPr>
              <a:t>引入虚拟存储器，使程序员可以在一个极大的存储空间写程序，无需知道运行程序的物理存储器有多大</a:t>
            </a:r>
          </a:p>
          <a:p>
            <a:pPr>
              <a:lnSpc>
                <a:spcPct val="150000"/>
              </a:lnSpc>
              <a:spcBef>
                <a:spcPct val="0"/>
              </a:spcBef>
            </a:pPr>
            <a:r>
              <a:rPr lang="zh-CN" altLang="en-US" sz="2000" dirty="0">
                <a:solidFill>
                  <a:srgbClr val="002060"/>
                </a:solidFill>
                <a:latin typeface="微软雅黑" panose="020B0503020204020204" pitchFamily="34" charset="-122"/>
                <a:ea typeface="微软雅黑" panose="020B0503020204020204" pitchFamily="34" charset="-122"/>
              </a:rPr>
              <a:t>虚拟存储器采用“按需调页”技术，把一部分程序调到主存，一部分存放在磁盘上</a:t>
            </a:r>
          </a:p>
          <a:p>
            <a:pPr>
              <a:lnSpc>
                <a:spcPct val="150000"/>
              </a:lnSpc>
              <a:spcBef>
                <a:spcPct val="0"/>
              </a:spcBef>
            </a:pPr>
            <a:r>
              <a:rPr lang="zh-CN" altLang="en-US" sz="2000" dirty="0">
                <a:solidFill>
                  <a:srgbClr val="002060"/>
                </a:solidFill>
                <a:latin typeface="微软雅黑" panose="020B0503020204020204" pitchFamily="34" charset="-122"/>
                <a:ea typeface="微软雅黑" panose="020B0503020204020204" pitchFamily="34" charset="-122"/>
              </a:rPr>
              <a:t>交换的块</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称为页</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比</a:t>
            </a:r>
            <a:r>
              <a:rPr lang="en-US" altLang="zh-CN" sz="2000" dirty="0">
                <a:solidFill>
                  <a:srgbClr val="002060"/>
                </a:solidFill>
                <a:latin typeface="微软雅黑" panose="020B0503020204020204" pitchFamily="34" charset="-122"/>
                <a:ea typeface="微软雅黑" panose="020B0503020204020204" pitchFamily="34" charset="-122"/>
              </a:rPr>
              <a:t>Cache-MM</a:t>
            </a:r>
            <a:r>
              <a:rPr lang="zh-CN" altLang="en-US" sz="2000" dirty="0">
                <a:solidFill>
                  <a:srgbClr val="002060"/>
                </a:solidFill>
                <a:latin typeface="微软雅黑" panose="020B0503020204020204" pitchFamily="34" charset="-122"/>
                <a:ea typeface="微软雅黑" panose="020B0503020204020204" pitchFamily="34" charset="-122"/>
              </a:rPr>
              <a:t>层次的块要大得多</a:t>
            </a:r>
          </a:p>
          <a:p>
            <a:pPr>
              <a:lnSpc>
                <a:spcPct val="150000"/>
              </a:lnSpc>
              <a:spcBef>
                <a:spcPct val="0"/>
              </a:spcBef>
            </a:pPr>
            <a:r>
              <a:rPr lang="zh-CN" altLang="en-US" sz="2000" dirty="0">
                <a:solidFill>
                  <a:srgbClr val="002060"/>
                </a:solidFill>
                <a:latin typeface="微软雅黑" panose="020B0503020204020204" pitchFamily="34" charset="-122"/>
                <a:ea typeface="微软雅黑" panose="020B0503020204020204" pitchFamily="34" charset="-122"/>
              </a:rPr>
              <a:t>采用全相联映射，通过页表实现逻辑地址和物理地址转换，由硬件实现</a:t>
            </a:r>
          </a:p>
          <a:p>
            <a:pPr>
              <a:lnSpc>
                <a:spcPct val="150000"/>
              </a:lnSpc>
              <a:spcBef>
                <a:spcPct val="0"/>
              </a:spcBef>
            </a:pPr>
            <a:r>
              <a:rPr lang="zh-CN" altLang="en-US" sz="2000" dirty="0">
                <a:solidFill>
                  <a:srgbClr val="002060"/>
                </a:solidFill>
                <a:latin typeface="微软雅黑" panose="020B0503020204020204" pitchFamily="34" charset="-122"/>
                <a:ea typeface="微软雅黑" panose="020B0503020204020204" pitchFamily="34" charset="-122"/>
              </a:rPr>
              <a:t>缺页处理由</a:t>
            </a:r>
            <a:r>
              <a:rPr lang="en-US" altLang="zh-CN" sz="2000" dirty="0">
                <a:solidFill>
                  <a:srgbClr val="002060"/>
                </a:solidFill>
                <a:latin typeface="微软雅黑" panose="020B0503020204020204" pitchFamily="34" charset="-122"/>
                <a:ea typeface="微软雅黑" panose="020B0503020204020204" pitchFamily="34" charset="-122"/>
              </a:rPr>
              <a:t>OS</a:t>
            </a:r>
            <a:r>
              <a:rPr lang="zh-CN" altLang="en-US" sz="2000" dirty="0">
                <a:solidFill>
                  <a:srgbClr val="002060"/>
                </a:solidFill>
                <a:latin typeface="微软雅黑" panose="020B0503020204020204" pitchFamily="34" charset="-122"/>
                <a:ea typeface="微软雅黑" panose="020B0503020204020204" pitchFamily="34" charset="-122"/>
              </a:rPr>
              <a:t>完成</a:t>
            </a:r>
            <a:r>
              <a:rPr lang="en-US" altLang="zh-CN" sz="2000" dirty="0">
                <a:solidFill>
                  <a:srgbClr val="002060"/>
                </a:solidFill>
                <a:latin typeface="微软雅黑" panose="020B0503020204020204" pitchFamily="34" charset="-122"/>
                <a:ea typeface="微软雅黑" panose="020B0503020204020204" pitchFamily="34" charset="-122"/>
              </a:rPr>
              <a:t>(cache miss</a:t>
            </a:r>
            <a:r>
              <a:rPr lang="zh-CN" altLang="en-US" sz="2000" dirty="0">
                <a:solidFill>
                  <a:srgbClr val="002060"/>
                </a:solidFill>
                <a:latin typeface="微软雅黑" panose="020B0503020204020204" pitchFamily="34" charset="-122"/>
                <a:ea typeface="微软雅黑" panose="020B0503020204020204" pitchFamily="34" charset="-122"/>
              </a:rPr>
              <a:t>处理由硬件实现</a:t>
            </a:r>
            <a:r>
              <a:rPr lang="en-US" altLang="zh-CN" sz="2000" dirty="0">
                <a:solidFill>
                  <a:srgbClr val="002060"/>
                </a:solidFill>
                <a:latin typeface="微软雅黑" panose="020B0503020204020204" pitchFamily="34" charset="-122"/>
                <a:ea typeface="微软雅黑" panose="020B0503020204020204" pitchFamily="34" charset="-122"/>
              </a:rPr>
              <a:t>)</a:t>
            </a:r>
          </a:p>
          <a:p>
            <a:pPr>
              <a:lnSpc>
                <a:spcPct val="150000"/>
              </a:lnSpc>
              <a:spcBef>
                <a:spcPct val="0"/>
              </a:spcBef>
            </a:pPr>
            <a:r>
              <a:rPr lang="zh-CN" altLang="en-US" sz="2000" dirty="0">
                <a:solidFill>
                  <a:srgbClr val="002060"/>
                </a:solidFill>
                <a:latin typeface="微软雅黑" panose="020B0503020204020204" pitchFamily="34" charset="-122"/>
                <a:ea typeface="微软雅黑" panose="020B0503020204020204" pitchFamily="34" charset="-122"/>
              </a:rPr>
              <a:t>采用</a:t>
            </a:r>
            <a:r>
              <a:rPr lang="en-US" altLang="zh-CN" sz="2000" dirty="0">
                <a:solidFill>
                  <a:srgbClr val="002060"/>
                </a:solidFill>
                <a:latin typeface="微软雅黑" panose="020B0503020204020204" pitchFamily="34" charset="-122"/>
                <a:ea typeface="微软雅黑" panose="020B0503020204020204" pitchFamily="34" charset="-122"/>
              </a:rPr>
              <a:t>Write Back</a:t>
            </a:r>
            <a:r>
              <a:rPr lang="zh-CN" altLang="en-US" sz="2000" dirty="0">
                <a:solidFill>
                  <a:srgbClr val="002060"/>
                </a:solidFill>
                <a:latin typeface="微软雅黑" panose="020B0503020204020204" pitchFamily="34" charset="-122"/>
                <a:ea typeface="微软雅黑" panose="020B0503020204020204" pitchFamily="34" charset="-122"/>
              </a:rPr>
              <a:t>写策略</a:t>
            </a:r>
          </a:p>
          <a:p>
            <a:pPr>
              <a:lnSpc>
                <a:spcPct val="150000"/>
              </a:lnSpc>
              <a:spcBef>
                <a:spcPct val="0"/>
              </a:spcBef>
            </a:pPr>
            <a:r>
              <a:rPr lang="zh-CN" altLang="en-US" sz="2000" dirty="0">
                <a:solidFill>
                  <a:srgbClr val="002060"/>
                </a:solidFill>
                <a:latin typeface="微软雅黑" panose="020B0503020204020204" pitchFamily="34" charset="-122"/>
                <a:ea typeface="微软雅黑" panose="020B0503020204020204" pitchFamily="34" charset="-122"/>
              </a:rPr>
              <a:t>页表中记录装入位、访问方式、使用情况、修改位、磁盘地址或页框号</a:t>
            </a:r>
          </a:p>
          <a:p>
            <a:pPr>
              <a:lnSpc>
                <a:spcPct val="150000"/>
              </a:lnSpc>
              <a:spcBef>
                <a:spcPct val="0"/>
              </a:spcBef>
            </a:pPr>
            <a:r>
              <a:rPr lang="zh-CN" altLang="en-US" sz="2000" dirty="0">
                <a:solidFill>
                  <a:srgbClr val="002060"/>
                </a:solidFill>
                <a:latin typeface="微软雅黑" panose="020B0503020204020204" pitchFamily="34" charset="-122"/>
                <a:ea typeface="微软雅黑" panose="020B0503020204020204" pitchFamily="34" charset="-122"/>
              </a:rPr>
              <a:t>经常使用的页表项放到特殊的</a:t>
            </a:r>
            <a:r>
              <a:rPr lang="en-US" altLang="zh-CN" sz="2000" dirty="0">
                <a:solidFill>
                  <a:srgbClr val="002060"/>
                </a:solidFill>
                <a:latin typeface="微软雅黑" panose="020B0503020204020204" pitchFamily="34" charset="-122"/>
                <a:ea typeface="微软雅黑" panose="020B0503020204020204" pitchFamily="34" charset="-122"/>
              </a:rPr>
              <a:t>Cache</a:t>
            </a:r>
            <a:r>
              <a:rPr lang="zh-CN" altLang="en-US" sz="2000" dirty="0">
                <a:solidFill>
                  <a:srgbClr val="002060"/>
                </a:solidFill>
                <a:latin typeface="微软雅黑" panose="020B0503020204020204" pitchFamily="34" charset="-122"/>
                <a:ea typeface="微软雅黑" panose="020B0503020204020204" pitchFamily="34" charset="-122"/>
              </a:rPr>
              <a:t>中，称为快表</a:t>
            </a:r>
            <a:r>
              <a:rPr lang="en-US" altLang="zh-CN" sz="2000" dirty="0">
                <a:solidFill>
                  <a:srgbClr val="002060"/>
                </a:solidFill>
                <a:latin typeface="微软雅黑" panose="020B0503020204020204" pitchFamily="34" charset="-122"/>
                <a:ea typeface="微软雅黑" panose="020B0503020204020204" pitchFamily="34" charset="-122"/>
              </a:rPr>
              <a:t>TLB</a:t>
            </a:r>
          </a:p>
          <a:p>
            <a:pPr>
              <a:lnSpc>
                <a:spcPct val="150000"/>
              </a:lnSpc>
              <a:spcBef>
                <a:spcPct val="0"/>
              </a:spcBef>
            </a:pPr>
            <a:r>
              <a:rPr lang="zh-CN" altLang="en-US" sz="2000" dirty="0">
                <a:solidFill>
                  <a:srgbClr val="002060"/>
                </a:solidFill>
                <a:latin typeface="微软雅黑" panose="020B0503020204020204" pitchFamily="34" charset="-122"/>
                <a:ea typeface="微软雅黑" panose="020B0503020204020204" pitchFamily="34" charset="-122"/>
              </a:rPr>
              <a:t>有页式、段式、段页式三种管理模式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19587">
                                            <p:txEl>
                                              <p:pRg st="1" end="1"/>
                                            </p:txEl>
                                          </p:spTgt>
                                        </p:tgtEl>
                                        <p:attrNameLst>
                                          <p:attrName>style.visibility</p:attrName>
                                        </p:attrNameLst>
                                      </p:cBhvr>
                                      <p:to>
                                        <p:strVal val="visible"/>
                                      </p:to>
                                    </p:set>
                                    <p:animEffect transition="in" filter="blinds(horizontal)">
                                      <p:cBhvr>
                                        <p:cTn id="7" dur="500"/>
                                        <p:tgtEl>
                                          <p:spTgt spid="1219587">
                                            <p:txEl>
                                              <p:pRg st="1" end="1"/>
                                            </p:txEl>
                                          </p:spTgt>
                                        </p:tgtEl>
                                      </p:cBhvr>
                                    </p:animEffect>
                                  </p:childTnLst>
                                  <p:subTnLst>
                                    <p:animClr clrSpc="rgb" dir="cw">
                                      <p:cBhvr override="childStyle">
                                        <p:cTn dur="1" fill="hold" display="0" masterRel="nextClick" afterEffect="1"/>
                                        <p:tgtEl>
                                          <p:spTgt spid="1219587">
                                            <p:txEl>
                                              <p:pRg st="1" end="1"/>
                                            </p:txEl>
                                          </p:spTgt>
                                        </p:tgtEl>
                                        <p:attrNameLst>
                                          <p:attrName>ppt_c</p:attrName>
                                        </p:attrNameLst>
                                      </p:cBhvr>
                                      <p:to>
                                        <a:srgbClr val="808080"/>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19587">
                                            <p:txEl>
                                              <p:pRg st="2" end="2"/>
                                            </p:txEl>
                                          </p:spTgt>
                                        </p:tgtEl>
                                        <p:attrNameLst>
                                          <p:attrName>style.visibility</p:attrName>
                                        </p:attrNameLst>
                                      </p:cBhvr>
                                      <p:to>
                                        <p:strVal val="visible"/>
                                      </p:to>
                                    </p:set>
                                    <p:animEffect transition="in" filter="blinds(horizontal)">
                                      <p:cBhvr>
                                        <p:cTn id="12" dur="500"/>
                                        <p:tgtEl>
                                          <p:spTgt spid="1219587">
                                            <p:txEl>
                                              <p:pRg st="2" end="2"/>
                                            </p:txEl>
                                          </p:spTgt>
                                        </p:tgtEl>
                                      </p:cBhvr>
                                    </p:animEffect>
                                  </p:childTnLst>
                                  <p:subTnLst>
                                    <p:animClr clrSpc="rgb" dir="cw">
                                      <p:cBhvr override="childStyle">
                                        <p:cTn dur="1" fill="hold" display="0" masterRel="nextClick" afterEffect="1"/>
                                        <p:tgtEl>
                                          <p:spTgt spid="1219587">
                                            <p:txEl>
                                              <p:pRg st="2" end="2"/>
                                            </p:txEl>
                                          </p:spTgt>
                                        </p:tgtEl>
                                        <p:attrNameLst>
                                          <p:attrName>ppt_c</p:attrName>
                                        </p:attrNameLst>
                                      </p:cBhvr>
                                      <p:to>
                                        <a:srgbClr val="808080"/>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19587">
                                            <p:txEl>
                                              <p:pRg st="3" end="3"/>
                                            </p:txEl>
                                          </p:spTgt>
                                        </p:tgtEl>
                                        <p:attrNameLst>
                                          <p:attrName>style.visibility</p:attrName>
                                        </p:attrNameLst>
                                      </p:cBhvr>
                                      <p:to>
                                        <p:strVal val="visible"/>
                                      </p:to>
                                    </p:set>
                                    <p:animEffect transition="in" filter="blinds(horizontal)">
                                      <p:cBhvr>
                                        <p:cTn id="17" dur="500"/>
                                        <p:tgtEl>
                                          <p:spTgt spid="1219587">
                                            <p:txEl>
                                              <p:pRg st="3" end="3"/>
                                            </p:txEl>
                                          </p:spTgt>
                                        </p:tgtEl>
                                      </p:cBhvr>
                                    </p:animEffect>
                                  </p:childTnLst>
                                  <p:subTnLst>
                                    <p:animClr clrSpc="rgb" dir="cw">
                                      <p:cBhvr override="childStyle">
                                        <p:cTn dur="1" fill="hold" display="0" masterRel="nextClick" afterEffect="1"/>
                                        <p:tgtEl>
                                          <p:spTgt spid="1219587">
                                            <p:txEl>
                                              <p:pRg st="3" end="3"/>
                                            </p:txEl>
                                          </p:spTgt>
                                        </p:tgtEl>
                                        <p:attrNameLst>
                                          <p:attrName>ppt_c</p:attrName>
                                        </p:attrNameLst>
                                      </p:cBhvr>
                                      <p:to>
                                        <a:srgbClr val="808080"/>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19587">
                                            <p:txEl>
                                              <p:pRg st="4" end="4"/>
                                            </p:txEl>
                                          </p:spTgt>
                                        </p:tgtEl>
                                        <p:attrNameLst>
                                          <p:attrName>style.visibility</p:attrName>
                                        </p:attrNameLst>
                                      </p:cBhvr>
                                      <p:to>
                                        <p:strVal val="visible"/>
                                      </p:to>
                                    </p:set>
                                    <p:animEffect transition="in" filter="blinds(horizontal)">
                                      <p:cBhvr>
                                        <p:cTn id="22" dur="500"/>
                                        <p:tgtEl>
                                          <p:spTgt spid="1219587">
                                            <p:txEl>
                                              <p:pRg st="4" end="4"/>
                                            </p:txEl>
                                          </p:spTgt>
                                        </p:tgtEl>
                                      </p:cBhvr>
                                    </p:animEffect>
                                  </p:childTnLst>
                                  <p:subTnLst>
                                    <p:animClr clrSpc="rgb" dir="cw">
                                      <p:cBhvr override="childStyle">
                                        <p:cTn dur="1" fill="hold" display="0" masterRel="nextClick" afterEffect="1"/>
                                        <p:tgtEl>
                                          <p:spTgt spid="1219587">
                                            <p:txEl>
                                              <p:pRg st="4" end="4"/>
                                            </p:txEl>
                                          </p:spTgt>
                                        </p:tgtEl>
                                        <p:attrNameLst>
                                          <p:attrName>ppt_c</p:attrName>
                                        </p:attrNameLst>
                                      </p:cBhvr>
                                      <p:to>
                                        <a:srgbClr val="808080"/>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19587">
                                            <p:txEl>
                                              <p:pRg st="5" end="5"/>
                                            </p:txEl>
                                          </p:spTgt>
                                        </p:tgtEl>
                                        <p:attrNameLst>
                                          <p:attrName>style.visibility</p:attrName>
                                        </p:attrNameLst>
                                      </p:cBhvr>
                                      <p:to>
                                        <p:strVal val="visible"/>
                                      </p:to>
                                    </p:set>
                                    <p:animEffect transition="in" filter="blinds(horizontal)">
                                      <p:cBhvr>
                                        <p:cTn id="27" dur="500"/>
                                        <p:tgtEl>
                                          <p:spTgt spid="1219587">
                                            <p:txEl>
                                              <p:pRg st="5" end="5"/>
                                            </p:txEl>
                                          </p:spTgt>
                                        </p:tgtEl>
                                      </p:cBhvr>
                                    </p:animEffect>
                                  </p:childTnLst>
                                  <p:subTnLst>
                                    <p:animClr clrSpc="rgb" dir="cw">
                                      <p:cBhvr override="childStyle">
                                        <p:cTn dur="1" fill="hold" display="0" masterRel="nextClick" afterEffect="1"/>
                                        <p:tgtEl>
                                          <p:spTgt spid="1219587">
                                            <p:txEl>
                                              <p:pRg st="5" end="5"/>
                                            </p:txEl>
                                          </p:spTgt>
                                        </p:tgtEl>
                                        <p:attrNameLst>
                                          <p:attrName>ppt_c</p:attrName>
                                        </p:attrNameLst>
                                      </p:cBhvr>
                                      <p:to>
                                        <a:srgbClr val="808080"/>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19587">
                                            <p:txEl>
                                              <p:pRg st="6" end="6"/>
                                            </p:txEl>
                                          </p:spTgt>
                                        </p:tgtEl>
                                        <p:attrNameLst>
                                          <p:attrName>style.visibility</p:attrName>
                                        </p:attrNameLst>
                                      </p:cBhvr>
                                      <p:to>
                                        <p:strVal val="visible"/>
                                      </p:to>
                                    </p:set>
                                    <p:animEffect transition="in" filter="blinds(horizontal)">
                                      <p:cBhvr>
                                        <p:cTn id="32" dur="500"/>
                                        <p:tgtEl>
                                          <p:spTgt spid="1219587">
                                            <p:txEl>
                                              <p:pRg st="6" end="6"/>
                                            </p:txEl>
                                          </p:spTgt>
                                        </p:tgtEl>
                                      </p:cBhvr>
                                    </p:animEffect>
                                  </p:childTnLst>
                                  <p:subTnLst>
                                    <p:animClr clrSpc="rgb" dir="cw">
                                      <p:cBhvr override="childStyle">
                                        <p:cTn dur="1" fill="hold" display="0" masterRel="nextClick" afterEffect="1"/>
                                        <p:tgtEl>
                                          <p:spTgt spid="1219587">
                                            <p:txEl>
                                              <p:pRg st="6" end="6"/>
                                            </p:txEl>
                                          </p:spTgt>
                                        </p:tgtEl>
                                        <p:attrNameLst>
                                          <p:attrName>ppt_c</p:attrName>
                                        </p:attrNameLst>
                                      </p:cBhvr>
                                      <p:to>
                                        <a:srgbClr val="808080"/>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19587">
                                            <p:txEl>
                                              <p:pRg st="7" end="7"/>
                                            </p:txEl>
                                          </p:spTgt>
                                        </p:tgtEl>
                                        <p:attrNameLst>
                                          <p:attrName>style.visibility</p:attrName>
                                        </p:attrNameLst>
                                      </p:cBhvr>
                                      <p:to>
                                        <p:strVal val="visible"/>
                                      </p:to>
                                    </p:set>
                                    <p:animEffect transition="in" filter="blinds(horizontal)">
                                      <p:cBhvr>
                                        <p:cTn id="37" dur="500"/>
                                        <p:tgtEl>
                                          <p:spTgt spid="1219587">
                                            <p:txEl>
                                              <p:pRg st="7" end="7"/>
                                            </p:txEl>
                                          </p:spTgt>
                                        </p:tgtEl>
                                      </p:cBhvr>
                                    </p:animEffect>
                                  </p:childTnLst>
                                  <p:subTnLst>
                                    <p:animClr clrSpc="rgb" dir="cw">
                                      <p:cBhvr override="childStyle">
                                        <p:cTn dur="1" fill="hold" display="0" masterRel="nextClick" afterEffect="1"/>
                                        <p:tgtEl>
                                          <p:spTgt spid="1219587">
                                            <p:txEl>
                                              <p:pRg st="7" end="7"/>
                                            </p:txEl>
                                          </p:spTgt>
                                        </p:tgtEl>
                                        <p:attrNameLst>
                                          <p:attrName>ppt_c</p:attrName>
                                        </p:attrNameLst>
                                      </p:cBhvr>
                                      <p:to>
                                        <a:srgbClr val="808080"/>
                                      </p:to>
                                    </p:animClr>
                                  </p:sub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219587">
                                            <p:txEl>
                                              <p:pRg st="8" end="8"/>
                                            </p:txEl>
                                          </p:spTgt>
                                        </p:tgtEl>
                                        <p:attrNameLst>
                                          <p:attrName>style.visibility</p:attrName>
                                        </p:attrNameLst>
                                      </p:cBhvr>
                                      <p:to>
                                        <p:strVal val="visible"/>
                                      </p:to>
                                    </p:set>
                                    <p:animEffect transition="in" filter="blinds(horizontal)">
                                      <p:cBhvr>
                                        <p:cTn id="42" dur="500"/>
                                        <p:tgtEl>
                                          <p:spTgt spid="1219587">
                                            <p:txEl>
                                              <p:pRg st="8" end="8"/>
                                            </p:txEl>
                                          </p:spTgt>
                                        </p:tgtEl>
                                      </p:cBhvr>
                                    </p:animEffect>
                                  </p:childTnLst>
                                  <p:subTnLst>
                                    <p:animClr clrSpc="rgb" dir="cw">
                                      <p:cBhvr override="childStyle">
                                        <p:cTn dur="1" fill="hold" display="0" masterRel="nextClick" afterEffect="1"/>
                                        <p:tgtEl>
                                          <p:spTgt spid="1219587">
                                            <p:txEl>
                                              <p:pRg st="8" end="8"/>
                                            </p:txEl>
                                          </p:spTgt>
                                        </p:tgtEl>
                                        <p:attrNameLst>
                                          <p:attrName>ppt_c</p:attrName>
                                        </p:attrNameLst>
                                      </p:cBhvr>
                                      <p:to>
                                        <a:srgbClr val="808080"/>
                                      </p:to>
                                    </p:animClr>
                                  </p:sub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219587">
                                            <p:txEl>
                                              <p:pRg st="9" end="9"/>
                                            </p:txEl>
                                          </p:spTgt>
                                        </p:tgtEl>
                                        <p:attrNameLst>
                                          <p:attrName>style.visibility</p:attrName>
                                        </p:attrNameLst>
                                      </p:cBhvr>
                                      <p:to>
                                        <p:strVal val="visible"/>
                                      </p:to>
                                    </p:set>
                                    <p:animEffect transition="in" filter="blinds(horizontal)">
                                      <p:cBhvr>
                                        <p:cTn id="47" dur="500"/>
                                        <p:tgtEl>
                                          <p:spTgt spid="1219587">
                                            <p:txEl>
                                              <p:pRg st="9" end="9"/>
                                            </p:txEl>
                                          </p:spTgt>
                                        </p:tgtEl>
                                      </p:cBhvr>
                                    </p:animEffect>
                                  </p:childTnLst>
                                  <p:subTnLst>
                                    <p:animClr clrSpc="rgb" dir="cw">
                                      <p:cBhvr override="childStyle">
                                        <p:cTn dur="1" fill="hold" display="0" masterRel="nextClick" afterEffect="1"/>
                                        <p:tgtEl>
                                          <p:spTgt spid="1219587">
                                            <p:txEl>
                                              <p:pRg st="9" end="9"/>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49517DE-D8B4-46D4-BF4F-DDCB8C1E8136}"/>
              </a:ext>
            </a:extLst>
          </p:cNvPr>
          <p:cNvSpPr/>
          <p:nvPr/>
        </p:nvSpPr>
        <p:spPr>
          <a:xfrm>
            <a:off x="683568" y="404664"/>
            <a:ext cx="7632848" cy="6039602"/>
          </a:xfrm>
          <a:prstGeom prst="rect">
            <a:avLst/>
          </a:prstGeom>
        </p:spPr>
        <p:txBody>
          <a:bodyPr wrap="square">
            <a:spAutoFit/>
          </a:bodyPr>
          <a:lstStyle/>
          <a:p>
            <a:pPr>
              <a:lnSpc>
                <a:spcPct val="150000"/>
              </a:lnSpc>
            </a:pPr>
            <a:r>
              <a:rPr lang="en-US" altLang="zh-CN" sz="2000" dirty="0">
                <a:solidFill>
                  <a:srgbClr val="000000"/>
                </a:solidFill>
                <a:latin typeface="微软雅黑" panose="020B0503020204020204" pitchFamily="34" charset="-122"/>
                <a:ea typeface="微软雅黑" panose="020B0503020204020204" pitchFamily="34" charset="-122"/>
              </a:rPr>
              <a:t> 64-bit </a:t>
            </a:r>
            <a:r>
              <a:rPr lang="zh-CN" altLang="en-US" sz="2000" dirty="0">
                <a:solidFill>
                  <a:srgbClr val="000000"/>
                </a:solidFill>
                <a:latin typeface="微软雅黑" panose="020B0503020204020204" pitchFamily="34" charset="-122"/>
                <a:ea typeface="微软雅黑" panose="020B0503020204020204" pitchFamily="34" charset="-122"/>
              </a:rPr>
              <a:t>机，页大小</a:t>
            </a:r>
            <a:r>
              <a:rPr lang="en-US" altLang="zh-CN" sz="2000" dirty="0">
                <a:solidFill>
                  <a:srgbClr val="000000"/>
                </a:solidFill>
                <a:latin typeface="微软雅黑" panose="020B0503020204020204" pitchFamily="34" charset="-122"/>
                <a:ea typeface="微软雅黑" panose="020B0503020204020204" pitchFamily="34" charset="-122"/>
              </a:rPr>
              <a:t> 32KB . </a:t>
            </a:r>
            <a:r>
              <a:rPr lang="zh-CN" altLang="en-US" sz="2000" dirty="0">
                <a:solidFill>
                  <a:srgbClr val="000000"/>
                </a:solidFill>
                <a:latin typeface="微软雅黑" panose="020B0503020204020204" pitchFamily="34" charset="-122"/>
                <a:ea typeface="微软雅黑" panose="020B0503020204020204" pitchFamily="34" charset="-122"/>
              </a:rPr>
              <a:t>物理内存</a:t>
            </a:r>
            <a:r>
              <a:rPr lang="en-US" altLang="zh-CN" sz="2000" dirty="0">
                <a:solidFill>
                  <a:srgbClr val="000000"/>
                </a:solidFill>
                <a:latin typeface="微软雅黑" panose="020B0503020204020204" pitchFamily="34" charset="-122"/>
                <a:ea typeface="微软雅黑" panose="020B0503020204020204" pitchFamily="34" charset="-122"/>
              </a:rPr>
              <a:t> 1GB .</a:t>
            </a:r>
            <a:br>
              <a:rPr lang="en-US" altLang="zh-CN" sz="2000" dirty="0">
                <a:solidFill>
                  <a:srgbClr val="000000"/>
                </a:solidFill>
                <a:latin typeface="微软雅黑" panose="020B0503020204020204" pitchFamily="34" charset="-122"/>
                <a:ea typeface="微软雅黑" panose="020B0503020204020204" pitchFamily="34" charset="-122"/>
              </a:rPr>
            </a:br>
            <a:r>
              <a:rPr lang="en-US" altLang="zh-CN" sz="2000" dirty="0">
                <a:solidFill>
                  <a:srgbClr val="000000"/>
                </a:solidFill>
                <a:latin typeface="微软雅黑" panose="020B0503020204020204" pitchFamily="34" charset="-122"/>
                <a:ea typeface="微软雅黑" panose="020B0503020204020204" pitchFamily="34" charset="-122"/>
              </a:rPr>
              <a:t>(a) </a:t>
            </a:r>
            <a:r>
              <a:rPr lang="zh-CN" altLang="en-US" sz="2000" dirty="0">
                <a:solidFill>
                  <a:srgbClr val="000000"/>
                </a:solidFill>
                <a:latin typeface="微软雅黑" panose="020B0503020204020204" pitchFamily="34" charset="-122"/>
                <a:ea typeface="微软雅黑" panose="020B0503020204020204" pitchFamily="34" charset="-122"/>
              </a:rPr>
              <a:t>每个进程可以有多少虚页</a:t>
            </a:r>
            <a:r>
              <a:rPr lang="en-US" altLang="zh-CN" sz="2000" dirty="0">
                <a:solidFill>
                  <a:srgbClr val="000000"/>
                </a:solidFill>
                <a:latin typeface="微软雅黑" panose="020B0503020204020204" pitchFamily="34" charset="-122"/>
                <a:ea typeface="微软雅黑" panose="020B0503020204020204" pitchFamily="34" charset="-122"/>
              </a:rPr>
              <a:t>?</a:t>
            </a:r>
          </a:p>
          <a:p>
            <a:pPr>
              <a:lnSpc>
                <a:spcPct val="150000"/>
              </a:lnSpc>
            </a:pPr>
            <a:r>
              <a:rPr lang="en-US" altLang="zh-CN" sz="2000" dirty="0">
                <a:solidFill>
                  <a:srgbClr val="000000"/>
                </a:solidFill>
                <a:latin typeface="微软雅黑" panose="020B0503020204020204" pitchFamily="34" charset="-122"/>
                <a:ea typeface="微软雅黑" panose="020B0503020204020204" pitchFamily="34" charset="-122"/>
              </a:rPr>
              <a:t>2^64/2^15=2^49</a:t>
            </a:r>
            <a:br>
              <a:rPr lang="en-US" altLang="zh-CN" sz="2000" dirty="0">
                <a:solidFill>
                  <a:srgbClr val="000000"/>
                </a:solidFill>
                <a:latin typeface="微软雅黑" panose="020B0503020204020204" pitchFamily="34" charset="-122"/>
                <a:ea typeface="微软雅黑" panose="020B0503020204020204" pitchFamily="34" charset="-122"/>
              </a:rPr>
            </a:br>
            <a:r>
              <a:rPr lang="en-US" altLang="zh-CN" sz="2000" dirty="0">
                <a:solidFill>
                  <a:srgbClr val="000000"/>
                </a:solidFill>
                <a:latin typeface="微软雅黑" panose="020B0503020204020204" pitchFamily="34" charset="-122"/>
                <a:ea typeface="微软雅黑" panose="020B0503020204020204" pitchFamily="34" charset="-122"/>
              </a:rPr>
              <a:t>(b) </a:t>
            </a:r>
            <a:r>
              <a:rPr lang="zh-CN" altLang="en-US" sz="2000" dirty="0">
                <a:solidFill>
                  <a:srgbClr val="000000"/>
                </a:solidFill>
                <a:latin typeface="微软雅黑" panose="020B0503020204020204" pitchFamily="34" charset="-122"/>
                <a:ea typeface="微软雅黑" panose="020B0503020204020204" pitchFamily="34" charset="-122"/>
              </a:rPr>
              <a:t>物理页有多少</a:t>
            </a:r>
            <a:r>
              <a:rPr lang="en-US" altLang="zh-CN" sz="2000" dirty="0">
                <a:solidFill>
                  <a:srgbClr val="000000"/>
                </a:solidFill>
                <a:latin typeface="微软雅黑" panose="020B0503020204020204" pitchFamily="34" charset="-122"/>
                <a:ea typeface="微软雅黑" panose="020B0503020204020204" pitchFamily="34" charset="-122"/>
              </a:rPr>
              <a:t>?</a:t>
            </a:r>
          </a:p>
          <a:p>
            <a:pPr>
              <a:lnSpc>
                <a:spcPct val="150000"/>
              </a:lnSpc>
            </a:pPr>
            <a:r>
              <a:rPr lang="en-US" altLang="zh-CN" sz="2000" dirty="0">
                <a:solidFill>
                  <a:srgbClr val="000000"/>
                </a:solidFill>
                <a:latin typeface="微软雅黑" panose="020B0503020204020204" pitchFamily="34" charset="-122"/>
                <a:ea typeface="微软雅黑" panose="020B0503020204020204" pitchFamily="34" charset="-122"/>
              </a:rPr>
              <a:t>2^30/2^15=2^15</a:t>
            </a:r>
            <a:br>
              <a:rPr lang="en-US" altLang="zh-CN" sz="2000" dirty="0">
                <a:solidFill>
                  <a:srgbClr val="000000"/>
                </a:solidFill>
                <a:latin typeface="微软雅黑" panose="020B0503020204020204" pitchFamily="34" charset="-122"/>
                <a:ea typeface="微软雅黑" panose="020B0503020204020204" pitchFamily="34" charset="-122"/>
              </a:rPr>
            </a:br>
            <a:r>
              <a:rPr lang="en-US" altLang="zh-CN" sz="2000" dirty="0">
                <a:solidFill>
                  <a:srgbClr val="000000"/>
                </a:solidFill>
                <a:latin typeface="微软雅黑" panose="020B0503020204020204" pitchFamily="34" charset="-122"/>
                <a:ea typeface="微软雅黑" panose="020B0503020204020204" pitchFamily="34" charset="-122"/>
              </a:rPr>
              <a:t>(c) </a:t>
            </a:r>
            <a:r>
              <a:rPr lang="zh-CN" altLang="en-US" sz="2000" dirty="0">
                <a:solidFill>
                  <a:srgbClr val="000000"/>
                </a:solidFill>
                <a:latin typeface="微软雅黑" panose="020B0503020204020204" pitchFamily="34" charset="-122"/>
                <a:ea typeface="微软雅黑" panose="020B0503020204020204" pitchFamily="34" charset="-122"/>
              </a:rPr>
              <a:t>线性页表中有多少页表项（页表条目）</a:t>
            </a:r>
            <a:r>
              <a:rPr lang="en-US" altLang="zh-CN" sz="2000" dirty="0">
                <a:solidFill>
                  <a:srgbClr val="000000"/>
                </a:solidFill>
                <a:latin typeface="微软雅黑" panose="020B0503020204020204" pitchFamily="34" charset="-122"/>
                <a:ea typeface="微软雅黑" panose="020B0503020204020204" pitchFamily="34" charset="-122"/>
              </a:rPr>
              <a:t> PTEs ?</a:t>
            </a:r>
          </a:p>
          <a:p>
            <a:pPr>
              <a:lnSpc>
                <a:spcPct val="150000"/>
              </a:lnSpc>
            </a:pPr>
            <a:r>
              <a:rPr lang="en-US" altLang="zh-CN" sz="2000" dirty="0">
                <a:solidFill>
                  <a:srgbClr val="000000"/>
                </a:solidFill>
                <a:latin typeface="微软雅黑" panose="020B0503020204020204" pitchFamily="34" charset="-122"/>
                <a:ea typeface="微软雅黑" panose="020B0503020204020204" pitchFamily="34" charset="-122"/>
              </a:rPr>
              <a:t> 2^49</a:t>
            </a:r>
            <a:br>
              <a:rPr lang="en-US" altLang="zh-CN" sz="2000" dirty="0">
                <a:solidFill>
                  <a:srgbClr val="000000"/>
                </a:solidFill>
                <a:latin typeface="微软雅黑" panose="020B0503020204020204" pitchFamily="34" charset="-122"/>
                <a:ea typeface="微软雅黑" panose="020B0503020204020204" pitchFamily="34" charset="-122"/>
              </a:rPr>
            </a:br>
            <a:r>
              <a:rPr lang="en-US" altLang="zh-CN" sz="2000" dirty="0">
                <a:solidFill>
                  <a:srgbClr val="000000"/>
                </a:solidFill>
                <a:latin typeface="微软雅黑" panose="020B0503020204020204" pitchFamily="34" charset="-122"/>
                <a:ea typeface="微软雅黑" panose="020B0503020204020204" pitchFamily="34" charset="-122"/>
              </a:rPr>
              <a:t>(d) </a:t>
            </a:r>
            <a:r>
              <a:rPr lang="zh-CN" altLang="en-US" sz="2000" dirty="0">
                <a:solidFill>
                  <a:srgbClr val="000000"/>
                </a:solidFill>
                <a:latin typeface="微软雅黑" panose="020B0503020204020204" pitchFamily="34" charset="-122"/>
                <a:ea typeface="微软雅黑" panose="020B0503020204020204" pitchFamily="34" charset="-122"/>
              </a:rPr>
              <a:t>如果每个页表条目</a:t>
            </a:r>
            <a:r>
              <a:rPr lang="en-US" altLang="zh-CN" sz="2000" dirty="0">
                <a:solidFill>
                  <a:srgbClr val="000000"/>
                </a:solidFill>
                <a:latin typeface="微软雅黑" panose="020B0503020204020204" pitchFamily="34" charset="-122"/>
                <a:ea typeface="微软雅黑" panose="020B0503020204020204" pitchFamily="34" charset="-122"/>
              </a:rPr>
              <a:t> PTE </a:t>
            </a:r>
            <a:r>
              <a:rPr lang="zh-CN" altLang="en-US" sz="2000" dirty="0">
                <a:solidFill>
                  <a:srgbClr val="000000"/>
                </a:solidFill>
                <a:latin typeface="微软雅黑" panose="020B0503020204020204" pitchFamily="34" charset="-122"/>
                <a:ea typeface="微软雅黑" panose="020B0503020204020204" pitchFamily="34" charset="-122"/>
              </a:rPr>
              <a:t>是 </a:t>
            </a:r>
            <a:r>
              <a:rPr lang="en-US" altLang="zh-CN" sz="2000" dirty="0">
                <a:solidFill>
                  <a:srgbClr val="000000"/>
                </a:solidFill>
                <a:latin typeface="微软雅黑" panose="020B0503020204020204" pitchFamily="34" charset="-122"/>
                <a:ea typeface="微软雅黑" panose="020B0503020204020204" pitchFamily="34" charset="-122"/>
              </a:rPr>
              <a:t>4B, </a:t>
            </a:r>
            <a:r>
              <a:rPr lang="zh-CN" altLang="en-US" sz="2000" dirty="0">
                <a:solidFill>
                  <a:srgbClr val="000000"/>
                </a:solidFill>
                <a:latin typeface="微软雅黑" panose="020B0503020204020204" pitchFamily="34" charset="-122"/>
                <a:ea typeface="微软雅黑" panose="020B0503020204020204" pitchFamily="34" charset="-122"/>
              </a:rPr>
              <a:t>页表有多大</a:t>
            </a:r>
            <a:r>
              <a:rPr lang="en-US" altLang="zh-CN" sz="2000" dirty="0">
                <a:solidFill>
                  <a:srgbClr val="000000"/>
                </a:solidFill>
                <a:latin typeface="微软雅黑" panose="020B0503020204020204" pitchFamily="34" charset="-122"/>
                <a:ea typeface="微软雅黑" panose="020B0503020204020204" pitchFamily="34" charset="-122"/>
              </a:rPr>
              <a:t>?</a:t>
            </a:r>
          </a:p>
          <a:p>
            <a:pPr>
              <a:lnSpc>
                <a:spcPct val="150000"/>
              </a:lnSpc>
            </a:pPr>
            <a:r>
              <a:rPr lang="en-US" altLang="zh-CN" sz="2000" dirty="0">
                <a:solidFill>
                  <a:srgbClr val="000000"/>
                </a:solidFill>
                <a:latin typeface="微软雅黑" panose="020B0503020204020204" pitchFamily="34" charset="-122"/>
                <a:ea typeface="微软雅黑" panose="020B0503020204020204" pitchFamily="34" charset="-122"/>
              </a:rPr>
              <a:t>4* 2^49=2^49B</a:t>
            </a:r>
            <a:br>
              <a:rPr lang="en-US" altLang="zh-CN" sz="2000" dirty="0">
                <a:solidFill>
                  <a:srgbClr val="000000"/>
                </a:solidFill>
                <a:latin typeface="微软雅黑" panose="020B0503020204020204" pitchFamily="34" charset="-122"/>
                <a:ea typeface="微软雅黑" panose="020B0503020204020204" pitchFamily="34" charset="-122"/>
              </a:rPr>
            </a:br>
            <a:r>
              <a:rPr lang="en-US" altLang="zh-CN" sz="2000" dirty="0">
                <a:solidFill>
                  <a:srgbClr val="000000"/>
                </a:solidFill>
                <a:latin typeface="微软雅黑" panose="020B0503020204020204" pitchFamily="34" charset="-122"/>
                <a:ea typeface="微软雅黑" panose="020B0503020204020204" pitchFamily="34" charset="-122"/>
              </a:rPr>
              <a:t>(e) </a:t>
            </a:r>
            <a:r>
              <a:rPr lang="zh-CN" altLang="en-US" sz="2000" dirty="0">
                <a:solidFill>
                  <a:srgbClr val="000000"/>
                </a:solidFill>
                <a:latin typeface="微软雅黑" panose="020B0503020204020204" pitchFamily="34" charset="-122"/>
                <a:ea typeface="微软雅黑" panose="020B0503020204020204" pitchFamily="34" charset="-122"/>
              </a:rPr>
              <a:t>画一个</a:t>
            </a:r>
            <a:r>
              <a:rPr lang="en-US" altLang="zh-CN" sz="2000" dirty="0">
                <a:solidFill>
                  <a:srgbClr val="000000"/>
                </a:solidFill>
                <a:latin typeface="微软雅黑" panose="020B0503020204020204" pitchFamily="34" charset="-122"/>
                <a:ea typeface="微软雅黑" panose="020B0503020204020204" pitchFamily="34" charset="-122"/>
              </a:rPr>
              <a:t>8-frame</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8</a:t>
            </a:r>
            <a:r>
              <a:rPr lang="zh-CN" altLang="en-US" sz="2000" dirty="0">
                <a:solidFill>
                  <a:srgbClr val="000000"/>
                </a:solidFill>
                <a:latin typeface="微软雅黑" panose="020B0503020204020204" pitchFamily="34" charset="-122"/>
                <a:ea typeface="微软雅黑" panose="020B0503020204020204" pitchFamily="34" charset="-122"/>
              </a:rPr>
              <a:t>项）</a:t>
            </a:r>
            <a:r>
              <a:rPr lang="en-US" altLang="zh-CN" sz="2000" dirty="0">
                <a:solidFill>
                  <a:srgbClr val="000000"/>
                </a:solidFill>
                <a:latin typeface="微软雅黑" panose="020B0503020204020204" pitchFamily="34" charset="-122"/>
                <a:ea typeface="微软雅黑" panose="020B0503020204020204" pitchFamily="34" charset="-122"/>
              </a:rPr>
              <a:t>, 4-way </a:t>
            </a:r>
            <a:r>
              <a:rPr lang="zh-CN" altLang="en-US" sz="2000" dirty="0">
                <a:solidFill>
                  <a:srgbClr val="000000"/>
                </a:solidFill>
                <a:latin typeface="微软雅黑" panose="020B0503020204020204" pitchFamily="34" charset="-122"/>
                <a:ea typeface="微软雅黑" panose="020B0503020204020204" pitchFamily="34" charset="-122"/>
              </a:rPr>
              <a:t>组相联快表</a:t>
            </a:r>
            <a:r>
              <a:rPr lang="en-US" altLang="zh-CN" sz="2000" dirty="0">
                <a:solidFill>
                  <a:srgbClr val="000000"/>
                </a:solidFill>
                <a:latin typeface="微软雅黑" panose="020B0503020204020204" pitchFamily="34" charset="-122"/>
                <a:ea typeface="微软雅黑" panose="020B0503020204020204" pitchFamily="34" charset="-122"/>
              </a:rPr>
              <a:t> TLB</a:t>
            </a:r>
            <a:r>
              <a:rPr lang="zh-CN" altLang="en-US" sz="2000" dirty="0">
                <a:solidFill>
                  <a:srgbClr val="000000"/>
                </a:solidFill>
                <a:latin typeface="微软雅黑" panose="020B0503020204020204" pitchFamily="34" charset="-122"/>
                <a:ea typeface="微软雅黑" panose="020B0503020204020204" pitchFamily="34" charset="-122"/>
              </a:rPr>
              <a:t>的草图</a:t>
            </a:r>
            <a:r>
              <a:rPr lang="en-US" altLang="zh-CN" sz="2000" dirty="0">
                <a:solidFill>
                  <a:srgbClr val="000000"/>
                </a:solidFill>
                <a:latin typeface="微软雅黑" panose="020B0503020204020204" pitchFamily="34" charset="-122"/>
                <a:ea typeface="微软雅黑" panose="020B0503020204020204" pitchFamily="34" charset="-122"/>
              </a:rPr>
              <a:t>. (VPN) “tag” </a:t>
            </a:r>
            <a:r>
              <a:rPr lang="zh-CN" altLang="en-US" sz="2000" dirty="0">
                <a:solidFill>
                  <a:srgbClr val="000000"/>
                </a:solidFill>
                <a:latin typeface="微软雅黑" panose="020B0503020204020204" pitchFamily="34" charset="-122"/>
                <a:ea typeface="微软雅黑" panose="020B0503020204020204" pitchFamily="34" charset="-122"/>
              </a:rPr>
              <a:t>位多少，数据位</a:t>
            </a:r>
            <a:r>
              <a:rPr lang="en-US" altLang="zh-CN" sz="2000" dirty="0">
                <a:solidFill>
                  <a:srgbClr val="000000"/>
                </a:solidFill>
                <a:latin typeface="微软雅黑" panose="020B0503020204020204" pitchFamily="34" charset="-122"/>
                <a:ea typeface="微软雅黑" panose="020B0503020204020204" pitchFamily="34" charset="-122"/>
              </a:rPr>
              <a:t> (PPN)</a:t>
            </a:r>
            <a:r>
              <a:rPr lang="zh-CN" altLang="en-US" sz="2000" dirty="0">
                <a:solidFill>
                  <a:srgbClr val="000000"/>
                </a:solidFill>
                <a:latin typeface="微软雅黑" panose="020B0503020204020204" pitchFamily="34" charset="-122"/>
                <a:ea typeface="微软雅黑" panose="020B0503020204020204" pitchFamily="34" charset="-122"/>
              </a:rPr>
              <a:t>多少</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整个</a:t>
            </a:r>
            <a:r>
              <a:rPr lang="en-US" altLang="zh-CN" sz="2000" dirty="0">
                <a:solidFill>
                  <a:srgbClr val="000000"/>
                </a:solidFill>
                <a:latin typeface="微软雅黑" panose="020B0503020204020204" pitchFamily="34" charset="-122"/>
                <a:ea typeface="微软雅黑" panose="020B0503020204020204" pitchFamily="34" charset="-122"/>
              </a:rPr>
              <a:t>TLB</a:t>
            </a:r>
            <a:r>
              <a:rPr lang="zh-CN" altLang="en-US" sz="2000" dirty="0">
                <a:solidFill>
                  <a:srgbClr val="000000"/>
                </a:solidFill>
                <a:latin typeface="微软雅黑" panose="020B0503020204020204" pitchFamily="34" charset="-122"/>
                <a:ea typeface="微软雅黑" panose="020B0503020204020204" pitchFamily="34" charset="-122"/>
              </a:rPr>
              <a:t>多少位</a:t>
            </a:r>
            <a:r>
              <a:rPr lang="en-US" altLang="zh-CN" sz="2000" dirty="0">
                <a:solidFill>
                  <a:srgbClr val="0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br>
              <a:rPr lang="en-US" altLang="zh-CN" sz="2000" dirty="0">
                <a:latin typeface="微软雅黑" panose="020B0503020204020204" pitchFamily="34" charset="-122"/>
                <a:ea typeface="微软雅黑" panose="020B0503020204020204" pitchFamily="34" charset="-122"/>
              </a:rPr>
            </a:br>
            <a:r>
              <a:rPr lang="en-US" altLang="zh-CN" sz="2000" dirty="0">
                <a:latin typeface="微软雅黑" panose="020B0503020204020204" pitchFamily="34" charset="-122"/>
                <a:ea typeface="微软雅黑" panose="020B0503020204020204" pitchFamily="34" charset="-122"/>
              </a:rPr>
              <a:t>8/4=2set (1</a:t>
            </a:r>
            <a:r>
              <a:rPr lang="zh-CN" altLang="en-US" sz="2000" dirty="0">
                <a:latin typeface="微软雅黑" panose="020B0503020204020204" pitchFamily="34" charset="-122"/>
                <a:ea typeface="微软雅黑" panose="020B0503020204020204" pitchFamily="34" charset="-122"/>
              </a:rPr>
              <a:t>位</a:t>
            </a:r>
            <a:r>
              <a:rPr lang="en-US" altLang="zh-CN" sz="2000" dirty="0">
                <a:latin typeface="微软雅黑" panose="020B0503020204020204" pitchFamily="34" charset="-122"/>
                <a:ea typeface="微软雅黑" panose="020B0503020204020204" pitchFamily="34" charset="-122"/>
              </a:rPr>
              <a:t>) Tag 49-1=48</a:t>
            </a:r>
            <a:r>
              <a:rPr lang="zh-CN" altLang="en-US" sz="2000" dirty="0">
                <a:latin typeface="微软雅黑" panose="020B0503020204020204" pitchFamily="34" charset="-122"/>
                <a:ea typeface="微软雅黑" panose="020B0503020204020204" pitchFamily="34" charset="-122"/>
              </a:rPr>
              <a:t>，数据位</a:t>
            </a:r>
            <a:r>
              <a:rPr lang="en-US" altLang="zh-CN" sz="2000" dirty="0">
                <a:latin typeface="微软雅黑" panose="020B0503020204020204" pitchFamily="34" charset="-122"/>
                <a:ea typeface="微软雅黑" panose="020B0503020204020204" pitchFamily="34" charset="-122"/>
              </a:rPr>
              <a:t>15</a:t>
            </a:r>
          </a:p>
          <a:p>
            <a:pPr>
              <a:lnSpc>
                <a:spcPct val="150000"/>
              </a:lnSpc>
            </a:pP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15+1+48</a:t>
            </a:r>
            <a:r>
              <a:rPr lang="zh-CN" altLang="en-US" sz="200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18665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BF89A65-566C-4F96-95BE-F073608BA95E}"/>
              </a:ext>
            </a:extLst>
          </p:cNvPr>
          <p:cNvSpPr/>
          <p:nvPr/>
        </p:nvSpPr>
        <p:spPr>
          <a:xfrm>
            <a:off x="334153" y="161026"/>
            <a:ext cx="7776864" cy="2521716"/>
          </a:xfrm>
          <a:prstGeom prst="rect">
            <a:avLst/>
          </a:prstGeom>
        </p:spPr>
        <p:txBody>
          <a:bodyPr wrap="square">
            <a:spAutoFit/>
          </a:bodyPr>
          <a:lstStyle/>
          <a:p>
            <a:pPr>
              <a:lnSpc>
                <a:spcPct val="114000"/>
              </a:lnSpc>
            </a:pPr>
            <a:r>
              <a:rPr lang="zh-CN" altLang="en-US" sz="2000" dirty="0">
                <a:latin typeface="微软雅黑" panose="020B0503020204020204" pitchFamily="34" charset="-122"/>
                <a:ea typeface="微软雅黑" panose="020B0503020204020204" pitchFamily="34" charset="-122"/>
              </a:rPr>
              <a:t>当处理器请求虚拟地址时，执行以下步骤：</a:t>
            </a:r>
            <a:endParaRPr lang="en-US" altLang="zh-CN" sz="2000" dirty="0">
              <a:latin typeface="微软雅黑" panose="020B0503020204020204" pitchFamily="34" charset="-122"/>
              <a:ea typeface="微软雅黑" panose="020B0503020204020204" pitchFamily="34" charset="-122"/>
            </a:endParaRPr>
          </a:p>
          <a:p>
            <a:pPr>
              <a:lnSpc>
                <a:spcPct val="114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检查</a:t>
            </a:r>
            <a:r>
              <a:rPr lang="en-US" altLang="zh-CN" sz="2000" dirty="0">
                <a:latin typeface="微软雅黑" panose="020B0503020204020204" pitchFamily="34" charset="-122"/>
                <a:ea typeface="微软雅黑" panose="020B0503020204020204" pitchFamily="34" charset="-122"/>
              </a:rPr>
              <a:t>TLB</a:t>
            </a:r>
          </a:p>
          <a:p>
            <a:pPr>
              <a:lnSpc>
                <a:spcPct val="114000"/>
              </a:lnSpc>
            </a:pP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TLB</a:t>
            </a:r>
            <a:r>
              <a:rPr lang="zh-CN" altLang="en-US" sz="2000" dirty="0">
                <a:latin typeface="微软雅黑" panose="020B0503020204020204" pitchFamily="34" charset="-122"/>
                <a:ea typeface="微软雅黑" panose="020B0503020204020204" pitchFamily="34" charset="-122"/>
              </a:rPr>
              <a:t>里有映射物理地址</a:t>
            </a:r>
            <a:r>
              <a:rPr lang="en-US" altLang="zh-CN" sz="2000" dirty="0">
                <a:latin typeface="微软雅黑" panose="020B0503020204020204" pitchFamily="34" charset="-122"/>
                <a:ea typeface="微软雅黑" panose="020B0503020204020204" pitchFamily="34" charset="-122"/>
              </a:rPr>
              <a:t> (a TLB hit) </a:t>
            </a:r>
          </a:p>
          <a:p>
            <a:pPr>
              <a:lnSpc>
                <a:spcPct val="114000"/>
              </a:lnSpc>
            </a:pP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没有命中</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查在内存中的页表</a:t>
            </a:r>
            <a:r>
              <a:rPr lang="en-US" altLang="zh-CN" sz="2000" dirty="0">
                <a:latin typeface="微软雅黑" panose="020B0503020204020204" pitchFamily="34" charset="-122"/>
                <a:ea typeface="微软雅黑" panose="020B0503020204020204" pitchFamily="34" charset="-122"/>
              </a:rPr>
              <a:t> (TLB miss) </a:t>
            </a:r>
          </a:p>
          <a:p>
            <a:pPr>
              <a:lnSpc>
                <a:spcPct val="114000"/>
              </a:lnSpc>
            </a:pPr>
            <a:r>
              <a:rPr lang="en-US" altLang="zh-CN" sz="2000" dirty="0">
                <a:latin typeface="微软雅黑" panose="020B0503020204020204" pitchFamily="34" charset="-122"/>
                <a:ea typeface="微软雅黑" panose="020B0503020204020204" pitchFamily="34" charset="-122"/>
              </a:rPr>
              <a:t>4. </a:t>
            </a:r>
            <a:r>
              <a:rPr lang="zh-CN" altLang="en-US" sz="2000" dirty="0">
                <a:latin typeface="微软雅黑" panose="020B0503020204020204" pitchFamily="34" charset="-122"/>
                <a:ea typeface="微软雅黑" panose="020B0503020204020204" pitchFamily="34" charset="-122"/>
              </a:rPr>
              <a:t>插入到</a:t>
            </a:r>
            <a:r>
              <a:rPr lang="en-US" altLang="zh-CN" sz="2000" dirty="0">
                <a:latin typeface="微软雅黑" panose="020B0503020204020204" pitchFamily="34" charset="-122"/>
                <a:ea typeface="微软雅黑" panose="020B0503020204020204" pitchFamily="34" charset="-122"/>
              </a:rPr>
              <a:t>TLB</a:t>
            </a:r>
            <a:r>
              <a:rPr lang="zh-CN" altLang="en-US" sz="2000" dirty="0">
                <a:latin typeface="微软雅黑" panose="020B0503020204020204" pitchFamily="34" charset="-122"/>
                <a:ea typeface="微软雅黑" panose="020B0503020204020204" pitchFamily="34" charset="-122"/>
              </a:rPr>
              <a:t>表中</a:t>
            </a:r>
            <a:r>
              <a:rPr lang="en-US" altLang="zh-CN" sz="2000" dirty="0">
                <a:latin typeface="微软雅黑" panose="020B0503020204020204" pitchFamily="34" charset="-122"/>
                <a:ea typeface="微软雅黑" panose="020B0503020204020204" pitchFamily="34" charset="-122"/>
              </a:rPr>
              <a:t> </a:t>
            </a:r>
          </a:p>
          <a:p>
            <a:pPr>
              <a:lnSpc>
                <a:spcPct val="114000"/>
              </a:lnSpc>
            </a:pPr>
            <a:r>
              <a:rPr lang="en-US" altLang="zh-CN" sz="2000" dirty="0">
                <a:latin typeface="微软雅黑" panose="020B0503020204020204" pitchFamily="34" charset="-122"/>
                <a:ea typeface="微软雅黑" panose="020B0503020204020204" pitchFamily="34" charset="-122"/>
              </a:rPr>
              <a:t>TLB</a:t>
            </a:r>
            <a:r>
              <a:rPr lang="zh-CN" altLang="en-US" sz="2000" dirty="0">
                <a:latin typeface="微软雅黑" panose="020B0503020204020204" pitchFamily="34" charset="-122"/>
                <a:ea typeface="微软雅黑" panose="020B0503020204020204" pitchFamily="34" charset="-122"/>
              </a:rPr>
              <a:t>比页表小得多，所以它很快就被填满了。</a:t>
            </a:r>
            <a:r>
              <a:rPr lang="en-US" altLang="zh-CN" sz="2000" dirty="0">
                <a:latin typeface="微软雅黑" panose="020B0503020204020204" pitchFamily="34" charset="-122"/>
                <a:ea typeface="微软雅黑" panose="020B0503020204020204" pitchFamily="34" charset="-122"/>
              </a:rPr>
              <a:t>TLB</a:t>
            </a:r>
            <a:r>
              <a:rPr lang="zh-CN" altLang="en-US" sz="2000" dirty="0">
                <a:latin typeface="微软雅黑" panose="020B0503020204020204" pitchFamily="34" charset="-122"/>
                <a:ea typeface="微软雅黑" panose="020B0503020204020204" pitchFamily="34" charset="-122"/>
              </a:rPr>
              <a:t>未命中，通常采用最近最少使用（</a:t>
            </a:r>
            <a:r>
              <a:rPr lang="en-US" altLang="zh-CN" sz="2000" dirty="0">
                <a:latin typeface="微软雅黑" panose="020B0503020204020204" pitchFamily="34" charset="-122"/>
                <a:ea typeface="微软雅黑" panose="020B0503020204020204" pitchFamily="34" charset="-122"/>
              </a:rPr>
              <a:t>LRU</a:t>
            </a:r>
            <a:r>
              <a:rPr lang="zh-CN" altLang="en-US" sz="2000" dirty="0">
                <a:latin typeface="微软雅黑" panose="020B0503020204020204" pitchFamily="34" charset="-122"/>
                <a:ea typeface="微软雅黑" panose="020B0503020204020204" pitchFamily="34" charset="-122"/>
              </a:rPr>
              <a:t>）策略进行替换。利用该策略，</a:t>
            </a:r>
          </a:p>
        </p:txBody>
      </p:sp>
      <p:graphicFrame>
        <p:nvGraphicFramePr>
          <p:cNvPr id="27" name="表格 26">
            <a:extLst>
              <a:ext uri="{FF2B5EF4-FFF2-40B4-BE49-F238E27FC236}">
                <a16:creationId xmlns:a16="http://schemas.microsoft.com/office/drawing/2014/main" id="{EDA8A5D1-97D1-493E-A9CA-2EABABC5FBC5}"/>
              </a:ext>
            </a:extLst>
          </p:cNvPr>
          <p:cNvGraphicFramePr>
            <a:graphicFrameLocks noGrp="1"/>
          </p:cNvGraphicFramePr>
          <p:nvPr>
            <p:extLst>
              <p:ext uri="{D42A27DB-BD31-4B8C-83A1-F6EECF244321}">
                <p14:modId xmlns:p14="http://schemas.microsoft.com/office/powerpoint/2010/main" val="685916285"/>
              </p:ext>
            </p:extLst>
          </p:nvPr>
        </p:nvGraphicFramePr>
        <p:xfrm>
          <a:off x="240140" y="3357804"/>
          <a:ext cx="3456384" cy="1296144"/>
        </p:xfrm>
        <a:graphic>
          <a:graphicData uri="http://schemas.openxmlformats.org/drawingml/2006/table">
            <a:tbl>
              <a:tblPr/>
              <a:tblGrid>
                <a:gridCol w="1386304">
                  <a:extLst>
                    <a:ext uri="{9D8B030D-6E8A-4147-A177-3AD203B41FA5}">
                      <a16:colId xmlns:a16="http://schemas.microsoft.com/office/drawing/2014/main" val="983153704"/>
                    </a:ext>
                  </a:extLst>
                </a:gridCol>
                <a:gridCol w="1386304">
                  <a:extLst>
                    <a:ext uri="{9D8B030D-6E8A-4147-A177-3AD203B41FA5}">
                      <a16:colId xmlns:a16="http://schemas.microsoft.com/office/drawing/2014/main" val="2945625557"/>
                    </a:ext>
                  </a:extLst>
                </a:gridCol>
                <a:gridCol w="683776">
                  <a:extLst>
                    <a:ext uri="{9D8B030D-6E8A-4147-A177-3AD203B41FA5}">
                      <a16:colId xmlns:a16="http://schemas.microsoft.com/office/drawing/2014/main" val="2419305332"/>
                    </a:ext>
                  </a:extLst>
                </a:gridCol>
              </a:tblGrid>
              <a:tr h="346375">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0x00001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0xFFFEE</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9353862"/>
                  </a:ext>
                </a:extLst>
              </a:tr>
              <a:tr h="360040">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0xAAFF0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0xFFFFE</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1329417"/>
                  </a:ext>
                </a:extLst>
              </a:tr>
              <a:tr h="288032">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0x87653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0x00222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9082343"/>
                  </a:ext>
                </a:extLst>
              </a:tr>
              <a:tr h="301697">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0xAAFF1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0x1F1F1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3</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4157357"/>
                  </a:ext>
                </a:extLst>
              </a:tr>
            </a:tbl>
          </a:graphicData>
        </a:graphic>
      </p:graphicFrame>
      <p:grpSp>
        <p:nvGrpSpPr>
          <p:cNvPr id="29" name="组合 28">
            <a:extLst>
              <a:ext uri="{FF2B5EF4-FFF2-40B4-BE49-F238E27FC236}">
                <a16:creationId xmlns:a16="http://schemas.microsoft.com/office/drawing/2014/main" id="{8686D57A-CFE0-473B-9929-742E9BA5327B}"/>
              </a:ext>
            </a:extLst>
          </p:cNvPr>
          <p:cNvGrpSpPr>
            <a:grpSpLocks/>
          </p:cNvGrpSpPr>
          <p:nvPr/>
        </p:nvGrpSpPr>
        <p:grpSpPr bwMode="auto">
          <a:xfrm>
            <a:off x="3914329" y="3501008"/>
            <a:ext cx="1238250" cy="338138"/>
            <a:chOff x="5129" y="615"/>
            <a:chExt cx="1950" cy="532"/>
          </a:xfrm>
        </p:grpSpPr>
        <p:sp>
          <p:nvSpPr>
            <p:cNvPr id="30" name="Freeform 3">
              <a:extLst>
                <a:ext uri="{FF2B5EF4-FFF2-40B4-BE49-F238E27FC236}">
                  <a16:creationId xmlns:a16="http://schemas.microsoft.com/office/drawing/2014/main" id="{032B6DFD-4673-4C9D-9655-796FE9152FEF}"/>
                </a:ext>
              </a:extLst>
            </p:cNvPr>
            <p:cNvSpPr>
              <a:spLocks/>
            </p:cNvSpPr>
            <p:nvPr/>
          </p:nvSpPr>
          <p:spPr bwMode="auto">
            <a:xfrm>
              <a:off x="5138" y="873"/>
              <a:ext cx="1792" cy="165"/>
            </a:xfrm>
            <a:custGeom>
              <a:avLst/>
              <a:gdLst>
                <a:gd name="T0" fmla="*/ 0 w 1792"/>
                <a:gd name="T1" fmla="*/ 164 h 165"/>
                <a:gd name="T2" fmla="*/ 78 w 1792"/>
                <a:gd name="T3" fmla="*/ 147 h 165"/>
                <a:gd name="T4" fmla="*/ 155 w 1792"/>
                <a:gd name="T5" fmla="*/ 126 h 165"/>
                <a:gd name="T6" fmla="*/ 230 w 1792"/>
                <a:gd name="T7" fmla="*/ 105 h 165"/>
                <a:gd name="T8" fmla="*/ 305 w 1792"/>
                <a:gd name="T9" fmla="*/ 83 h 165"/>
                <a:gd name="T10" fmla="*/ 380 w 1792"/>
                <a:gd name="T11" fmla="*/ 62 h 165"/>
                <a:gd name="T12" fmla="*/ 457 w 1792"/>
                <a:gd name="T13" fmla="*/ 43 h 165"/>
                <a:gd name="T14" fmla="*/ 538 w 1792"/>
                <a:gd name="T15" fmla="*/ 26 h 165"/>
                <a:gd name="T16" fmla="*/ 621 w 1792"/>
                <a:gd name="T17" fmla="*/ 12 h 165"/>
                <a:gd name="T18" fmla="*/ 710 w 1792"/>
                <a:gd name="T19" fmla="*/ 3 h 165"/>
                <a:gd name="T20" fmla="*/ 805 w 1792"/>
                <a:gd name="T21" fmla="*/ 0 h 165"/>
                <a:gd name="T22" fmla="*/ 877 w 1792"/>
                <a:gd name="T23" fmla="*/ 0 h 165"/>
                <a:gd name="T24" fmla="*/ 952 w 1792"/>
                <a:gd name="T25" fmla="*/ 4 h 165"/>
                <a:gd name="T26" fmla="*/ 1029 w 1792"/>
                <a:gd name="T27" fmla="*/ 10 h 165"/>
                <a:gd name="T28" fmla="*/ 1109 w 1792"/>
                <a:gd name="T29" fmla="*/ 19 h 165"/>
                <a:gd name="T30" fmla="*/ 1191 w 1792"/>
                <a:gd name="T31" fmla="*/ 29 h 165"/>
                <a:gd name="T32" fmla="*/ 1275 w 1792"/>
                <a:gd name="T33" fmla="*/ 41 h 165"/>
                <a:gd name="T34" fmla="*/ 1360 w 1792"/>
                <a:gd name="T35" fmla="*/ 54 h 165"/>
                <a:gd name="T36" fmla="*/ 1446 w 1792"/>
                <a:gd name="T37" fmla="*/ 67 h 165"/>
                <a:gd name="T38" fmla="*/ 1533 w 1792"/>
                <a:gd name="T39" fmla="*/ 82 h 165"/>
                <a:gd name="T40" fmla="*/ 1619 w 1792"/>
                <a:gd name="T41" fmla="*/ 96 h 165"/>
                <a:gd name="T42" fmla="*/ 1706 w 1792"/>
                <a:gd name="T43" fmla="*/ 110 h 165"/>
                <a:gd name="T44" fmla="*/ 1791 w 1792"/>
                <a:gd name="T45" fmla="*/ 123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92" h="165">
                  <a:moveTo>
                    <a:pt x="0" y="164"/>
                  </a:moveTo>
                  <a:lnTo>
                    <a:pt x="78" y="147"/>
                  </a:lnTo>
                  <a:lnTo>
                    <a:pt x="155" y="126"/>
                  </a:lnTo>
                  <a:lnTo>
                    <a:pt x="230" y="105"/>
                  </a:lnTo>
                  <a:lnTo>
                    <a:pt x="305" y="83"/>
                  </a:lnTo>
                  <a:lnTo>
                    <a:pt x="380" y="62"/>
                  </a:lnTo>
                  <a:lnTo>
                    <a:pt x="457" y="43"/>
                  </a:lnTo>
                  <a:lnTo>
                    <a:pt x="538" y="26"/>
                  </a:lnTo>
                  <a:lnTo>
                    <a:pt x="621" y="12"/>
                  </a:lnTo>
                  <a:lnTo>
                    <a:pt x="710" y="3"/>
                  </a:lnTo>
                  <a:lnTo>
                    <a:pt x="805" y="0"/>
                  </a:lnTo>
                  <a:lnTo>
                    <a:pt x="877" y="0"/>
                  </a:lnTo>
                  <a:lnTo>
                    <a:pt x="952" y="4"/>
                  </a:lnTo>
                  <a:lnTo>
                    <a:pt x="1029" y="10"/>
                  </a:lnTo>
                  <a:lnTo>
                    <a:pt x="1109" y="19"/>
                  </a:lnTo>
                  <a:lnTo>
                    <a:pt x="1191" y="29"/>
                  </a:lnTo>
                  <a:lnTo>
                    <a:pt x="1275" y="41"/>
                  </a:lnTo>
                  <a:lnTo>
                    <a:pt x="1360" y="54"/>
                  </a:lnTo>
                  <a:lnTo>
                    <a:pt x="1446" y="67"/>
                  </a:lnTo>
                  <a:lnTo>
                    <a:pt x="1533" y="82"/>
                  </a:lnTo>
                  <a:lnTo>
                    <a:pt x="1619" y="96"/>
                  </a:lnTo>
                  <a:lnTo>
                    <a:pt x="1706" y="110"/>
                  </a:lnTo>
                  <a:lnTo>
                    <a:pt x="1791" y="123"/>
                  </a:lnTo>
                </a:path>
              </a:pathLst>
            </a:custGeom>
            <a:noFill/>
            <a:ln w="11242">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sz="1600"/>
            </a:p>
          </p:txBody>
        </p:sp>
        <p:pic>
          <p:nvPicPr>
            <p:cNvPr id="31" name="Picture 4">
              <a:extLst>
                <a:ext uri="{FF2B5EF4-FFF2-40B4-BE49-F238E27FC236}">
                  <a16:creationId xmlns:a16="http://schemas.microsoft.com/office/drawing/2014/main" id="{6B36C74B-FDE7-4A42-B9C0-2BCBCFE2A6A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914" y="936"/>
              <a:ext cx="160"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Freeform 5">
              <a:extLst>
                <a:ext uri="{FF2B5EF4-FFF2-40B4-BE49-F238E27FC236}">
                  <a16:creationId xmlns:a16="http://schemas.microsoft.com/office/drawing/2014/main" id="{00B6B489-4DF4-43CF-BD89-17BA00E1D8BE}"/>
                </a:ext>
              </a:extLst>
            </p:cNvPr>
            <p:cNvSpPr>
              <a:spLocks/>
            </p:cNvSpPr>
            <p:nvPr/>
          </p:nvSpPr>
          <p:spPr bwMode="auto">
            <a:xfrm>
              <a:off x="5842" y="615"/>
              <a:ext cx="567" cy="532"/>
            </a:xfrm>
            <a:custGeom>
              <a:avLst/>
              <a:gdLst>
                <a:gd name="T0" fmla="*/ 566 w 567"/>
                <a:gd name="T1" fmla="*/ 0 h 532"/>
                <a:gd name="T2" fmla="*/ 0 w 567"/>
                <a:gd name="T3" fmla="*/ 0 h 532"/>
                <a:gd name="T4" fmla="*/ 0 w 567"/>
                <a:gd name="T5" fmla="*/ 531 h 532"/>
                <a:gd name="T6" fmla="*/ 566 w 567"/>
                <a:gd name="T7" fmla="*/ 531 h 532"/>
                <a:gd name="T8" fmla="*/ 566 w 567"/>
                <a:gd name="T9" fmla="*/ 0 h 532"/>
              </a:gdLst>
              <a:ahLst/>
              <a:cxnLst>
                <a:cxn ang="0">
                  <a:pos x="T0" y="T1"/>
                </a:cxn>
                <a:cxn ang="0">
                  <a:pos x="T2" y="T3"/>
                </a:cxn>
                <a:cxn ang="0">
                  <a:pos x="T4" y="T5"/>
                </a:cxn>
                <a:cxn ang="0">
                  <a:pos x="T6" y="T7"/>
                </a:cxn>
                <a:cxn ang="0">
                  <a:pos x="T8" y="T9"/>
                </a:cxn>
              </a:cxnLst>
              <a:rect l="0" t="0" r="r" b="b"/>
              <a:pathLst>
                <a:path w="567" h="532">
                  <a:moveTo>
                    <a:pt x="566" y="0"/>
                  </a:moveTo>
                  <a:lnTo>
                    <a:pt x="0" y="0"/>
                  </a:lnTo>
                  <a:lnTo>
                    <a:pt x="0" y="531"/>
                  </a:lnTo>
                  <a:lnTo>
                    <a:pt x="566" y="531"/>
                  </a:lnTo>
                  <a:lnTo>
                    <a:pt x="56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zh-CN" altLang="en-US" sz="1600"/>
            </a:p>
          </p:txBody>
        </p:sp>
      </p:grpSp>
      <p:sp>
        <p:nvSpPr>
          <p:cNvPr id="33" name="Rectangle 24">
            <a:extLst>
              <a:ext uri="{FF2B5EF4-FFF2-40B4-BE49-F238E27FC236}">
                <a16:creationId xmlns:a16="http://schemas.microsoft.com/office/drawing/2014/main" id="{51DD6F28-F021-4ADC-827F-3BFD17072963}"/>
              </a:ext>
            </a:extLst>
          </p:cNvPr>
          <p:cNvSpPr>
            <a:spLocks noChangeArrowheads="1"/>
          </p:cNvSpPr>
          <p:nvPr/>
        </p:nvSpPr>
        <p:spPr bwMode="auto">
          <a:xfrm>
            <a:off x="341154" y="2888853"/>
            <a:ext cx="338437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Virtual	         Physical	LRU</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aphicFrame>
        <p:nvGraphicFramePr>
          <p:cNvPr id="35" name="表格 34">
            <a:extLst>
              <a:ext uri="{FF2B5EF4-FFF2-40B4-BE49-F238E27FC236}">
                <a16:creationId xmlns:a16="http://schemas.microsoft.com/office/drawing/2014/main" id="{979F8A4A-EDA0-4064-A639-F6836C37F43F}"/>
              </a:ext>
            </a:extLst>
          </p:cNvPr>
          <p:cNvGraphicFramePr>
            <a:graphicFrameLocks noGrp="1"/>
          </p:cNvGraphicFramePr>
          <p:nvPr>
            <p:extLst>
              <p:ext uri="{D42A27DB-BD31-4B8C-83A1-F6EECF244321}">
                <p14:modId xmlns:p14="http://schemas.microsoft.com/office/powerpoint/2010/main" val="1399092971"/>
              </p:ext>
            </p:extLst>
          </p:nvPr>
        </p:nvGraphicFramePr>
        <p:xfrm>
          <a:off x="5280673" y="3343344"/>
          <a:ext cx="3456384" cy="1296144"/>
        </p:xfrm>
        <a:graphic>
          <a:graphicData uri="http://schemas.openxmlformats.org/drawingml/2006/table">
            <a:tbl>
              <a:tblPr/>
              <a:tblGrid>
                <a:gridCol w="1386304">
                  <a:extLst>
                    <a:ext uri="{9D8B030D-6E8A-4147-A177-3AD203B41FA5}">
                      <a16:colId xmlns:a16="http://schemas.microsoft.com/office/drawing/2014/main" val="983153704"/>
                    </a:ext>
                  </a:extLst>
                </a:gridCol>
                <a:gridCol w="1386304">
                  <a:extLst>
                    <a:ext uri="{9D8B030D-6E8A-4147-A177-3AD203B41FA5}">
                      <a16:colId xmlns:a16="http://schemas.microsoft.com/office/drawing/2014/main" val="2945625557"/>
                    </a:ext>
                  </a:extLst>
                </a:gridCol>
                <a:gridCol w="683776">
                  <a:extLst>
                    <a:ext uri="{9D8B030D-6E8A-4147-A177-3AD203B41FA5}">
                      <a16:colId xmlns:a16="http://schemas.microsoft.com/office/drawing/2014/main" val="2419305332"/>
                    </a:ext>
                  </a:extLst>
                </a:gridCol>
              </a:tblGrid>
              <a:tr h="346375">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0x00001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0xFFFEE</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9353862"/>
                  </a:ext>
                </a:extLst>
              </a:tr>
              <a:tr h="360040">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0xAAFF0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0xFFFFE</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2</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1329417"/>
                  </a:ext>
                </a:extLst>
              </a:tr>
              <a:tr h="288032">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0x87653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0x00222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0</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9082343"/>
                  </a:ext>
                </a:extLst>
              </a:tr>
              <a:tr h="301697">
                <a:tc>
                  <a:txBody>
                    <a:bodyPr/>
                    <a:lstStyle/>
                    <a:p>
                      <a:pPr algn="ctr">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0xAAFF1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0x1F1F1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3</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4157357"/>
                  </a:ext>
                </a:extLst>
              </a:tr>
            </a:tbl>
          </a:graphicData>
        </a:graphic>
      </p:graphicFrame>
      <p:sp>
        <p:nvSpPr>
          <p:cNvPr id="36" name="矩形 35">
            <a:extLst>
              <a:ext uri="{FF2B5EF4-FFF2-40B4-BE49-F238E27FC236}">
                <a16:creationId xmlns:a16="http://schemas.microsoft.com/office/drawing/2014/main" id="{C1A0D135-9F00-4941-8EA2-882FFF71C1AD}"/>
              </a:ext>
            </a:extLst>
          </p:cNvPr>
          <p:cNvSpPr/>
          <p:nvPr/>
        </p:nvSpPr>
        <p:spPr>
          <a:xfrm>
            <a:off x="4261963" y="3452807"/>
            <a:ext cx="1195419" cy="1077218"/>
          </a:xfrm>
          <a:prstGeom prst="rect">
            <a:avLst/>
          </a:prstGeom>
        </p:spPr>
        <p:txBody>
          <a:bodyPr wrap="square">
            <a:spAutoFit/>
          </a:bodyPr>
          <a:lstStyle/>
          <a:p>
            <a:r>
              <a:rPr lang="en-US" altLang="zh-CN" sz="1600" dirty="0">
                <a:solidFill>
                  <a:srgbClr val="000000"/>
                </a:solidFill>
                <a:latin typeface="LucidaBright"/>
              </a:rPr>
              <a:t>TLB</a:t>
            </a:r>
            <a:br>
              <a:rPr lang="en-US" altLang="zh-CN" sz="1600" dirty="0">
                <a:solidFill>
                  <a:srgbClr val="000000"/>
                </a:solidFill>
                <a:latin typeface="LucidaBright"/>
              </a:rPr>
            </a:br>
            <a:r>
              <a:rPr lang="en-US" altLang="zh-CN" sz="1600" dirty="0">
                <a:solidFill>
                  <a:srgbClr val="000000"/>
                </a:solidFill>
                <a:latin typeface="LucidaBright"/>
              </a:rPr>
              <a:t>Hit</a:t>
            </a:r>
            <a:br>
              <a:rPr lang="en-US" altLang="zh-CN" sz="1600" dirty="0">
                <a:solidFill>
                  <a:srgbClr val="000000"/>
                </a:solidFill>
                <a:latin typeface="LucidaBright"/>
              </a:rPr>
            </a:br>
            <a:r>
              <a:rPr lang="en-US" altLang="zh-CN" sz="1600" dirty="0">
                <a:solidFill>
                  <a:srgbClr val="000000"/>
                </a:solidFill>
                <a:latin typeface="LucidaBright"/>
              </a:rPr>
              <a:t>0x87653</a:t>
            </a:r>
            <a:r>
              <a:rPr lang="en-US" altLang="zh-CN" sz="1600" dirty="0"/>
              <a:t> </a:t>
            </a:r>
            <a:br>
              <a:rPr lang="en-US" altLang="zh-CN" sz="1600" dirty="0"/>
            </a:br>
            <a:endParaRPr lang="zh-CN" altLang="en-US" sz="1600" dirty="0"/>
          </a:p>
        </p:txBody>
      </p:sp>
      <p:graphicFrame>
        <p:nvGraphicFramePr>
          <p:cNvPr id="37" name="表格 36">
            <a:extLst>
              <a:ext uri="{FF2B5EF4-FFF2-40B4-BE49-F238E27FC236}">
                <a16:creationId xmlns:a16="http://schemas.microsoft.com/office/drawing/2014/main" id="{70AEF735-FDF2-4F67-A56B-A2DB181191E5}"/>
              </a:ext>
            </a:extLst>
          </p:cNvPr>
          <p:cNvGraphicFramePr>
            <a:graphicFrameLocks noGrp="1"/>
          </p:cNvGraphicFramePr>
          <p:nvPr>
            <p:extLst>
              <p:ext uri="{D42A27DB-BD31-4B8C-83A1-F6EECF244321}">
                <p14:modId xmlns:p14="http://schemas.microsoft.com/office/powerpoint/2010/main" val="3740870912"/>
              </p:ext>
            </p:extLst>
          </p:nvPr>
        </p:nvGraphicFramePr>
        <p:xfrm>
          <a:off x="251547" y="5243660"/>
          <a:ext cx="3456384" cy="1296144"/>
        </p:xfrm>
        <a:graphic>
          <a:graphicData uri="http://schemas.openxmlformats.org/drawingml/2006/table">
            <a:tbl>
              <a:tblPr/>
              <a:tblGrid>
                <a:gridCol w="1386304">
                  <a:extLst>
                    <a:ext uri="{9D8B030D-6E8A-4147-A177-3AD203B41FA5}">
                      <a16:colId xmlns:a16="http://schemas.microsoft.com/office/drawing/2014/main" val="983153704"/>
                    </a:ext>
                  </a:extLst>
                </a:gridCol>
                <a:gridCol w="1386304">
                  <a:extLst>
                    <a:ext uri="{9D8B030D-6E8A-4147-A177-3AD203B41FA5}">
                      <a16:colId xmlns:a16="http://schemas.microsoft.com/office/drawing/2014/main" val="2945625557"/>
                    </a:ext>
                  </a:extLst>
                </a:gridCol>
                <a:gridCol w="683776">
                  <a:extLst>
                    <a:ext uri="{9D8B030D-6E8A-4147-A177-3AD203B41FA5}">
                      <a16:colId xmlns:a16="http://schemas.microsoft.com/office/drawing/2014/main" val="2419305332"/>
                    </a:ext>
                  </a:extLst>
                </a:gridCol>
              </a:tblGrid>
              <a:tr h="346375">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0x00001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0xFFFEE</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9353862"/>
                  </a:ext>
                </a:extLst>
              </a:tr>
              <a:tr h="360040">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0xAAFF0</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0xFFFFE</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2</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1329417"/>
                  </a:ext>
                </a:extLst>
              </a:tr>
              <a:tr h="288032">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0x87653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0x00222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0</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9082343"/>
                  </a:ext>
                </a:extLst>
              </a:tr>
              <a:tr h="301697">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0xAAFF1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a:effectLst/>
                          <a:latin typeface="微软雅黑" panose="020B0503020204020204" pitchFamily="34" charset="-122"/>
                          <a:ea typeface="微软雅黑" panose="020B0503020204020204" pitchFamily="34" charset="-122"/>
                          <a:cs typeface="Times New Roman" panose="02020603050405020304" pitchFamily="18" charset="0"/>
                        </a:rPr>
                        <a:t>0x1F1F1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3</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4157357"/>
                  </a:ext>
                </a:extLst>
              </a:tr>
            </a:tbl>
          </a:graphicData>
        </a:graphic>
      </p:graphicFrame>
      <p:graphicFrame>
        <p:nvGraphicFramePr>
          <p:cNvPr id="42" name="表格 41">
            <a:extLst>
              <a:ext uri="{FF2B5EF4-FFF2-40B4-BE49-F238E27FC236}">
                <a16:creationId xmlns:a16="http://schemas.microsoft.com/office/drawing/2014/main" id="{1CD17C69-B9B3-4713-BE36-6CD44A0AA402}"/>
              </a:ext>
            </a:extLst>
          </p:cNvPr>
          <p:cNvGraphicFramePr>
            <a:graphicFrameLocks noGrp="1"/>
          </p:cNvGraphicFramePr>
          <p:nvPr>
            <p:extLst>
              <p:ext uri="{D42A27DB-BD31-4B8C-83A1-F6EECF244321}">
                <p14:modId xmlns:p14="http://schemas.microsoft.com/office/powerpoint/2010/main" val="1792792531"/>
              </p:ext>
            </p:extLst>
          </p:nvPr>
        </p:nvGraphicFramePr>
        <p:xfrm>
          <a:off x="5292080" y="5229200"/>
          <a:ext cx="3456384" cy="1296144"/>
        </p:xfrm>
        <a:graphic>
          <a:graphicData uri="http://schemas.openxmlformats.org/drawingml/2006/table">
            <a:tbl>
              <a:tblPr/>
              <a:tblGrid>
                <a:gridCol w="1386304">
                  <a:extLst>
                    <a:ext uri="{9D8B030D-6E8A-4147-A177-3AD203B41FA5}">
                      <a16:colId xmlns:a16="http://schemas.microsoft.com/office/drawing/2014/main" val="983153704"/>
                    </a:ext>
                  </a:extLst>
                </a:gridCol>
                <a:gridCol w="1386304">
                  <a:extLst>
                    <a:ext uri="{9D8B030D-6E8A-4147-A177-3AD203B41FA5}">
                      <a16:colId xmlns:a16="http://schemas.microsoft.com/office/drawing/2014/main" val="2945625557"/>
                    </a:ext>
                  </a:extLst>
                </a:gridCol>
                <a:gridCol w="683776">
                  <a:extLst>
                    <a:ext uri="{9D8B030D-6E8A-4147-A177-3AD203B41FA5}">
                      <a16:colId xmlns:a16="http://schemas.microsoft.com/office/drawing/2014/main" val="2419305332"/>
                    </a:ext>
                  </a:extLst>
                </a:gridCol>
              </a:tblGrid>
              <a:tr h="346375">
                <a:tc>
                  <a:txBody>
                    <a:bodyPr/>
                    <a:lstStyle/>
                    <a:p>
                      <a:pPr algn="ctr">
                        <a:spcAft>
                          <a:spcPts val="0"/>
                        </a:spcAft>
                      </a:pPr>
                      <a:r>
                        <a:rPr lang="en-US" sz="1800" kern="100">
                          <a:effectLst/>
                          <a:latin typeface="+mn-lt"/>
                          <a:ea typeface="微软雅黑" panose="020B0503020204020204" pitchFamily="34" charset="-122"/>
                          <a:cs typeface="Times New Roman" panose="02020603050405020304" pitchFamily="18" charset="0"/>
                        </a:rPr>
                        <a:t>0x00001</a:t>
                      </a:r>
                      <a:endParaRPr lang="zh-CN" sz="1800" kern="100">
                        <a:effectLst/>
                        <a:latin typeface="+mn-lt"/>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lt"/>
                          <a:ea typeface="微软雅黑" panose="020B0503020204020204" pitchFamily="34" charset="-122"/>
                          <a:cs typeface="Times New Roman" panose="02020603050405020304" pitchFamily="18" charset="0"/>
                        </a:rPr>
                        <a:t>0xFFFEE</a:t>
                      </a:r>
                      <a:endParaRPr lang="zh-CN" sz="1800" kern="100">
                        <a:effectLst/>
                        <a:latin typeface="+mn-lt"/>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a:effectLst/>
                          <a:latin typeface="+mn-lt"/>
                          <a:ea typeface="微软雅黑" panose="020B0503020204020204" pitchFamily="34" charset="-122"/>
                          <a:cs typeface="Times New Roman" panose="02020603050405020304" pitchFamily="18" charset="0"/>
                        </a:rPr>
                        <a:t>2</a:t>
                      </a:r>
                      <a:endParaRPr lang="zh-CN" sz="1800" kern="100" dirty="0">
                        <a:effectLst/>
                        <a:latin typeface="+mn-lt"/>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9353862"/>
                  </a:ext>
                </a:extLst>
              </a:tr>
              <a:tr h="360040">
                <a:tc>
                  <a:txBody>
                    <a:bodyPr/>
                    <a:lstStyle/>
                    <a:p>
                      <a:pPr algn="ctr">
                        <a:spcAft>
                          <a:spcPts val="0"/>
                        </a:spcAft>
                      </a:pPr>
                      <a:r>
                        <a:rPr lang="en-US" sz="1800" kern="100">
                          <a:effectLst/>
                          <a:latin typeface="+mn-lt"/>
                          <a:ea typeface="微软雅黑" panose="020B0503020204020204" pitchFamily="34" charset="-122"/>
                          <a:cs typeface="Times New Roman" panose="02020603050405020304" pitchFamily="18" charset="0"/>
                        </a:rPr>
                        <a:t>0xAAFF0</a:t>
                      </a:r>
                      <a:endParaRPr lang="zh-CN" sz="1800" kern="100">
                        <a:effectLst/>
                        <a:latin typeface="+mn-lt"/>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lt"/>
                          <a:ea typeface="微软雅黑" panose="020B0503020204020204" pitchFamily="34" charset="-122"/>
                          <a:cs typeface="Times New Roman" panose="02020603050405020304" pitchFamily="18" charset="0"/>
                        </a:rPr>
                        <a:t>0xFFFFE</a:t>
                      </a:r>
                      <a:endParaRPr lang="zh-CN" sz="1800" kern="100">
                        <a:effectLst/>
                        <a:latin typeface="+mn-lt"/>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a:effectLst/>
                          <a:latin typeface="+mn-lt"/>
                          <a:ea typeface="微软雅黑" panose="020B0503020204020204" pitchFamily="34" charset="-122"/>
                          <a:cs typeface="Times New Roman" panose="02020603050405020304" pitchFamily="18" charset="0"/>
                        </a:rPr>
                        <a:t>3</a:t>
                      </a:r>
                      <a:endParaRPr lang="zh-CN" sz="1800" kern="100" dirty="0">
                        <a:effectLst/>
                        <a:latin typeface="+mn-lt"/>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1329417"/>
                  </a:ext>
                </a:extLst>
              </a:tr>
              <a:tr h="288032">
                <a:tc>
                  <a:txBody>
                    <a:bodyPr/>
                    <a:lstStyle/>
                    <a:p>
                      <a:pPr algn="ctr">
                        <a:spcAft>
                          <a:spcPts val="0"/>
                        </a:spcAft>
                      </a:pPr>
                      <a:r>
                        <a:rPr lang="en-US" sz="1800" kern="100">
                          <a:effectLst/>
                          <a:latin typeface="+mn-lt"/>
                          <a:ea typeface="微软雅黑" panose="020B0503020204020204" pitchFamily="34" charset="-122"/>
                          <a:cs typeface="Times New Roman" panose="02020603050405020304" pitchFamily="18" charset="0"/>
                        </a:rPr>
                        <a:t>0x87653</a:t>
                      </a:r>
                      <a:endParaRPr lang="zh-CN" sz="1800" kern="100">
                        <a:effectLst/>
                        <a:latin typeface="+mn-lt"/>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effectLst/>
                          <a:latin typeface="+mn-lt"/>
                          <a:ea typeface="微软雅黑" panose="020B0503020204020204" pitchFamily="34" charset="-122"/>
                          <a:cs typeface="Times New Roman" panose="02020603050405020304" pitchFamily="18" charset="0"/>
                        </a:rPr>
                        <a:t>0x00222</a:t>
                      </a:r>
                      <a:endParaRPr lang="zh-CN" sz="1800" kern="100">
                        <a:effectLst/>
                        <a:latin typeface="+mn-lt"/>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altLang="zh-CN" sz="1800" kern="100" dirty="0">
                          <a:effectLst/>
                          <a:latin typeface="+mn-lt"/>
                          <a:ea typeface="微软雅黑" panose="020B0503020204020204" pitchFamily="34" charset="-122"/>
                          <a:cs typeface="Times New Roman" panose="02020603050405020304" pitchFamily="18" charset="0"/>
                        </a:rPr>
                        <a:t>1</a:t>
                      </a:r>
                      <a:endParaRPr lang="zh-CN" sz="1800" kern="100" dirty="0">
                        <a:effectLst/>
                        <a:latin typeface="+mn-lt"/>
                        <a:ea typeface="微软雅黑" panose="020B0503020204020204" pitchFamily="34"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9082343"/>
                  </a:ext>
                </a:extLst>
              </a:tr>
              <a:tr h="301697">
                <a:tc>
                  <a:txBody>
                    <a:bodyPr/>
                    <a:lstStyle/>
                    <a:p>
                      <a:pPr marL="113030" algn="ctr" eaLnBrk="0" hangingPunct="0">
                        <a:spcAft>
                          <a:spcPts val="0"/>
                        </a:spcAft>
                      </a:pPr>
                      <a:r>
                        <a:rPr lang="en-US" sz="1800" kern="100" spc="-10">
                          <a:effectLst/>
                          <a:latin typeface="+mn-lt"/>
                          <a:ea typeface="Calibri" panose="020F0502020204030204" pitchFamily="34" charset="0"/>
                          <a:cs typeface="Calibri" panose="020F0502020204030204" pitchFamily="34" charset="0"/>
                        </a:rPr>
                        <a:t>0x20001</a:t>
                      </a:r>
                      <a:endParaRPr lang="zh-CN" sz="1800" kern="100">
                        <a:effectLst/>
                        <a:latin typeface="+mn-lt"/>
                        <a:ea typeface="微软雅黑" panose="020B0503020204020204" pitchFamily="34" charset="-122"/>
                        <a:cs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93980" algn="ctr" eaLnBrk="0" hangingPunct="0">
                        <a:spcAft>
                          <a:spcPts val="0"/>
                        </a:spcAft>
                      </a:pPr>
                      <a:r>
                        <a:rPr lang="en-US" sz="1800" kern="100" spc="-10">
                          <a:effectLst/>
                          <a:latin typeface="+mn-lt"/>
                          <a:ea typeface="Calibri" panose="020F0502020204030204" pitchFamily="34" charset="0"/>
                          <a:cs typeface="Calibri" panose="020F0502020204030204" pitchFamily="34" charset="0"/>
                        </a:rPr>
                        <a:t>0xFFAAF</a:t>
                      </a:r>
                      <a:endParaRPr lang="zh-CN" sz="1800" kern="100">
                        <a:effectLst/>
                        <a:latin typeface="+mn-lt"/>
                        <a:ea typeface="微软雅黑" panose="020B0503020204020204" pitchFamily="34" charset="-122"/>
                        <a:cs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 algn="ctr" eaLnBrk="0" hangingPunct="0">
                        <a:spcAft>
                          <a:spcPts val="0"/>
                        </a:spcAft>
                      </a:pPr>
                      <a:r>
                        <a:rPr lang="en-US" sz="1800" kern="100" dirty="0">
                          <a:effectLst/>
                          <a:latin typeface="+mn-lt"/>
                          <a:ea typeface="Calibri" panose="020F0502020204030204" pitchFamily="34" charset="0"/>
                          <a:cs typeface="Calibri" panose="020F0502020204030204" pitchFamily="34" charset="0"/>
                        </a:rPr>
                        <a:t>0</a:t>
                      </a:r>
                      <a:endParaRPr lang="zh-CN" sz="1800" kern="100" dirty="0">
                        <a:effectLst/>
                        <a:latin typeface="+mn-lt"/>
                        <a:ea typeface="微软雅黑" panose="020B0503020204020204" pitchFamily="34" charset="-122"/>
                        <a:cs typeface="Calibri" panose="020F0502020204030204" pitchFamily="34"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4157357"/>
                  </a:ext>
                </a:extLst>
              </a:tr>
            </a:tbl>
          </a:graphicData>
        </a:graphic>
      </p:graphicFrame>
      <p:sp>
        <p:nvSpPr>
          <p:cNvPr id="45" name="Text Box 10">
            <a:extLst>
              <a:ext uri="{FF2B5EF4-FFF2-40B4-BE49-F238E27FC236}">
                <a16:creationId xmlns:a16="http://schemas.microsoft.com/office/drawing/2014/main" id="{9E55870A-8D28-4F18-99EA-F7E2CD6D69AB}"/>
              </a:ext>
            </a:extLst>
          </p:cNvPr>
          <p:cNvSpPr txBox="1">
            <a:spLocks noChangeArrowheads="1"/>
          </p:cNvSpPr>
          <p:nvPr/>
        </p:nvSpPr>
        <p:spPr bwMode="auto">
          <a:xfrm>
            <a:off x="3785738" y="4212542"/>
            <a:ext cx="1323975" cy="671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just" eaLnBrk="0" hangingPunct="0">
              <a:spcBef>
                <a:spcPts val="5"/>
              </a:spcBef>
              <a:spcAft>
                <a:spcPts val="600"/>
              </a:spcAft>
            </a:pPr>
            <a:r>
              <a:rPr lang="en-US"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03835" algn="just" eaLnBrk="0" hangingPunct="0">
              <a:spcAft>
                <a:spcPts val="600"/>
              </a:spcAft>
            </a:pPr>
            <a:r>
              <a:rPr lang="en-US" sz="1200" kern="100" dirty="0">
                <a:effectLst/>
                <a:latin typeface="微软雅黑" panose="020B0503020204020204" pitchFamily="34" charset="-122"/>
                <a:ea typeface="微软雅黑" panose="020B0503020204020204" pitchFamily="34" charset="-122"/>
                <a:cs typeface="Times New Roman" panose="02020603050405020304" pitchFamily="18" charset="0"/>
              </a:rPr>
              <a:t>TLB</a:t>
            </a:r>
            <a:r>
              <a:rPr lang="en-US" sz="1200" kern="100" spc="-1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sz="1200" kern="100" spc="-20" dirty="0">
                <a:effectLst/>
                <a:latin typeface="微软雅黑" panose="020B0503020204020204" pitchFamily="34" charset="-122"/>
                <a:ea typeface="微软雅黑" panose="020B0503020204020204" pitchFamily="34" charset="-122"/>
                <a:cs typeface="Times New Roman" panose="02020603050405020304" pitchFamily="18" charset="0"/>
              </a:rPr>
              <a:t>Miss</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541020" algn="just" eaLnBrk="0" hangingPunct="0">
              <a:spcBef>
                <a:spcPts val="100"/>
              </a:spcBef>
              <a:spcAft>
                <a:spcPts val="600"/>
              </a:spcAft>
            </a:pPr>
            <a:r>
              <a:rPr lang="en-US" sz="1200" kern="100" spc="-10" dirty="0">
                <a:effectLst/>
                <a:latin typeface="微软雅黑" panose="020B0503020204020204" pitchFamily="34" charset="-122"/>
                <a:ea typeface="微软雅黑" panose="020B0503020204020204" pitchFamily="34" charset="-122"/>
                <a:cs typeface="Times New Roman" panose="02020603050405020304" pitchFamily="18" charset="0"/>
              </a:rPr>
              <a:t>0x20001</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6" name="Freeform 7">
            <a:extLst>
              <a:ext uri="{FF2B5EF4-FFF2-40B4-BE49-F238E27FC236}">
                <a16:creationId xmlns:a16="http://schemas.microsoft.com/office/drawing/2014/main" id="{D93B3D0A-0F41-4EBD-A259-080A289F25CD}"/>
              </a:ext>
            </a:extLst>
          </p:cNvPr>
          <p:cNvSpPr>
            <a:spLocks/>
          </p:cNvSpPr>
          <p:nvPr/>
        </p:nvSpPr>
        <p:spPr bwMode="auto">
          <a:xfrm>
            <a:off x="3901589" y="4581160"/>
            <a:ext cx="1241425" cy="605155"/>
          </a:xfrm>
          <a:custGeom>
            <a:avLst/>
            <a:gdLst>
              <a:gd name="T0" fmla="*/ 1954 w 1955"/>
              <a:gd name="T1" fmla="*/ 0 h 953"/>
              <a:gd name="T2" fmla="*/ 1879 w 1955"/>
              <a:gd name="T3" fmla="*/ 20 h 953"/>
              <a:gd name="T4" fmla="*/ 1803 w 1955"/>
              <a:gd name="T5" fmla="*/ 38 h 953"/>
              <a:gd name="T6" fmla="*/ 1728 w 1955"/>
              <a:gd name="T7" fmla="*/ 55 h 953"/>
              <a:gd name="T8" fmla="*/ 1652 w 1955"/>
              <a:gd name="T9" fmla="*/ 71 h 953"/>
              <a:gd name="T10" fmla="*/ 1577 w 1955"/>
              <a:gd name="T11" fmla="*/ 87 h 953"/>
              <a:gd name="T12" fmla="*/ 1501 w 1955"/>
              <a:gd name="T13" fmla="*/ 103 h 953"/>
              <a:gd name="T14" fmla="*/ 1426 w 1955"/>
              <a:gd name="T15" fmla="*/ 120 h 953"/>
              <a:gd name="T16" fmla="*/ 1351 w 1955"/>
              <a:gd name="T17" fmla="*/ 137 h 953"/>
              <a:gd name="T18" fmla="*/ 1275 w 1955"/>
              <a:gd name="T19" fmla="*/ 157 h 953"/>
              <a:gd name="T20" fmla="*/ 1200 w 1955"/>
              <a:gd name="T21" fmla="*/ 179 h 953"/>
              <a:gd name="T22" fmla="*/ 1125 w 1955"/>
              <a:gd name="T23" fmla="*/ 203 h 953"/>
              <a:gd name="T24" fmla="*/ 1050 w 1955"/>
              <a:gd name="T25" fmla="*/ 231 h 953"/>
              <a:gd name="T26" fmla="*/ 975 w 1955"/>
              <a:gd name="T27" fmla="*/ 262 h 953"/>
              <a:gd name="T28" fmla="*/ 900 w 1955"/>
              <a:gd name="T29" fmla="*/ 297 h 953"/>
              <a:gd name="T30" fmla="*/ 835 w 1955"/>
              <a:gd name="T31" fmla="*/ 332 h 953"/>
              <a:gd name="T32" fmla="*/ 771 w 1955"/>
              <a:gd name="T33" fmla="*/ 370 h 953"/>
              <a:gd name="T34" fmla="*/ 706 w 1955"/>
              <a:gd name="T35" fmla="*/ 410 h 953"/>
              <a:gd name="T36" fmla="*/ 642 w 1955"/>
              <a:gd name="T37" fmla="*/ 453 h 953"/>
              <a:gd name="T38" fmla="*/ 577 w 1955"/>
              <a:gd name="T39" fmla="*/ 499 h 953"/>
              <a:gd name="T40" fmla="*/ 513 w 1955"/>
              <a:gd name="T41" fmla="*/ 546 h 953"/>
              <a:gd name="T42" fmla="*/ 449 w 1955"/>
              <a:gd name="T43" fmla="*/ 595 h 953"/>
              <a:gd name="T44" fmla="*/ 385 w 1955"/>
              <a:gd name="T45" fmla="*/ 645 h 953"/>
              <a:gd name="T46" fmla="*/ 320 w 1955"/>
              <a:gd name="T47" fmla="*/ 696 h 953"/>
              <a:gd name="T48" fmla="*/ 256 w 1955"/>
              <a:gd name="T49" fmla="*/ 747 h 953"/>
              <a:gd name="T50" fmla="*/ 192 w 1955"/>
              <a:gd name="T51" fmla="*/ 799 h 953"/>
              <a:gd name="T52" fmla="*/ 128 w 1955"/>
              <a:gd name="T53" fmla="*/ 851 h 953"/>
              <a:gd name="T54" fmla="*/ 64 w 1955"/>
              <a:gd name="T55" fmla="*/ 902 h 953"/>
              <a:gd name="T56" fmla="*/ 0 w 1955"/>
              <a:gd name="T57" fmla="*/ 953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55" h="953">
                <a:moveTo>
                  <a:pt x="1954" y="0"/>
                </a:moveTo>
                <a:lnTo>
                  <a:pt x="1879" y="20"/>
                </a:lnTo>
                <a:lnTo>
                  <a:pt x="1803" y="38"/>
                </a:lnTo>
                <a:lnTo>
                  <a:pt x="1728" y="55"/>
                </a:lnTo>
                <a:lnTo>
                  <a:pt x="1652" y="71"/>
                </a:lnTo>
                <a:lnTo>
                  <a:pt x="1577" y="87"/>
                </a:lnTo>
                <a:lnTo>
                  <a:pt x="1501" y="103"/>
                </a:lnTo>
                <a:lnTo>
                  <a:pt x="1426" y="120"/>
                </a:lnTo>
                <a:lnTo>
                  <a:pt x="1351" y="137"/>
                </a:lnTo>
                <a:lnTo>
                  <a:pt x="1275" y="157"/>
                </a:lnTo>
                <a:lnTo>
                  <a:pt x="1200" y="179"/>
                </a:lnTo>
                <a:lnTo>
                  <a:pt x="1125" y="203"/>
                </a:lnTo>
                <a:lnTo>
                  <a:pt x="1050" y="231"/>
                </a:lnTo>
                <a:lnTo>
                  <a:pt x="975" y="262"/>
                </a:lnTo>
                <a:lnTo>
                  <a:pt x="900" y="297"/>
                </a:lnTo>
                <a:lnTo>
                  <a:pt x="835" y="332"/>
                </a:lnTo>
                <a:lnTo>
                  <a:pt x="771" y="370"/>
                </a:lnTo>
                <a:lnTo>
                  <a:pt x="706" y="410"/>
                </a:lnTo>
                <a:lnTo>
                  <a:pt x="642" y="453"/>
                </a:lnTo>
                <a:lnTo>
                  <a:pt x="577" y="499"/>
                </a:lnTo>
                <a:lnTo>
                  <a:pt x="513" y="546"/>
                </a:lnTo>
                <a:lnTo>
                  <a:pt x="449" y="595"/>
                </a:lnTo>
                <a:lnTo>
                  <a:pt x="385" y="645"/>
                </a:lnTo>
                <a:lnTo>
                  <a:pt x="320" y="696"/>
                </a:lnTo>
                <a:lnTo>
                  <a:pt x="256" y="747"/>
                </a:lnTo>
                <a:lnTo>
                  <a:pt x="192" y="799"/>
                </a:lnTo>
                <a:lnTo>
                  <a:pt x="128" y="851"/>
                </a:lnTo>
                <a:lnTo>
                  <a:pt x="64" y="902"/>
                </a:lnTo>
                <a:lnTo>
                  <a:pt x="0" y="953"/>
                </a:lnTo>
              </a:path>
            </a:pathLst>
          </a:custGeom>
          <a:noFill/>
          <a:ln w="11242">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dirty="0"/>
          </a:p>
        </p:txBody>
      </p:sp>
      <p:sp>
        <p:nvSpPr>
          <p:cNvPr id="47" name="Rectangle 24">
            <a:extLst>
              <a:ext uri="{FF2B5EF4-FFF2-40B4-BE49-F238E27FC236}">
                <a16:creationId xmlns:a16="http://schemas.microsoft.com/office/drawing/2014/main" id="{6AA19F24-BF07-45AE-88C0-312A436F9779}"/>
              </a:ext>
            </a:extLst>
          </p:cNvPr>
          <p:cNvSpPr>
            <a:spLocks noChangeArrowheads="1"/>
          </p:cNvSpPr>
          <p:nvPr/>
        </p:nvSpPr>
        <p:spPr bwMode="auto">
          <a:xfrm>
            <a:off x="5401919" y="3004790"/>
            <a:ext cx="338437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Virtual	         Physical	LRU</a:t>
            </a:r>
            <a:endParaRPr kumimoji="0" lang="en-US" altLang="zh-CN" sz="16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grpSp>
        <p:nvGrpSpPr>
          <p:cNvPr id="49" name="组合 48">
            <a:extLst>
              <a:ext uri="{FF2B5EF4-FFF2-40B4-BE49-F238E27FC236}">
                <a16:creationId xmlns:a16="http://schemas.microsoft.com/office/drawing/2014/main" id="{8DDFCA20-4AFA-47CC-A34A-51AE6DBF59E5}"/>
              </a:ext>
            </a:extLst>
          </p:cNvPr>
          <p:cNvGrpSpPr>
            <a:grpSpLocks/>
          </p:cNvGrpSpPr>
          <p:nvPr/>
        </p:nvGrpSpPr>
        <p:grpSpPr bwMode="auto">
          <a:xfrm>
            <a:off x="3930486" y="5299666"/>
            <a:ext cx="1230630" cy="464185"/>
            <a:chOff x="5137" y="-1037"/>
            <a:chExt cx="1938" cy="731"/>
          </a:xfrm>
        </p:grpSpPr>
        <p:sp>
          <p:nvSpPr>
            <p:cNvPr id="50" name="Freeform 12">
              <a:extLst>
                <a:ext uri="{FF2B5EF4-FFF2-40B4-BE49-F238E27FC236}">
                  <a16:creationId xmlns:a16="http://schemas.microsoft.com/office/drawing/2014/main" id="{DE04AD85-6B3B-4478-BABE-43D1E3E2DC05}"/>
                </a:ext>
              </a:extLst>
            </p:cNvPr>
            <p:cNvSpPr>
              <a:spLocks/>
            </p:cNvSpPr>
            <p:nvPr/>
          </p:nvSpPr>
          <p:spPr bwMode="auto">
            <a:xfrm>
              <a:off x="5137" y="-773"/>
              <a:ext cx="1793" cy="467"/>
            </a:xfrm>
            <a:custGeom>
              <a:avLst/>
              <a:gdLst>
                <a:gd name="T0" fmla="*/ 0 w 1793"/>
                <a:gd name="T1" fmla="*/ 466 h 467"/>
                <a:gd name="T2" fmla="*/ 62 w 1793"/>
                <a:gd name="T3" fmla="*/ 423 h 467"/>
                <a:gd name="T4" fmla="*/ 120 w 1793"/>
                <a:gd name="T5" fmla="*/ 376 h 467"/>
                <a:gd name="T6" fmla="*/ 177 w 1793"/>
                <a:gd name="T7" fmla="*/ 328 h 467"/>
                <a:gd name="T8" fmla="*/ 233 w 1793"/>
                <a:gd name="T9" fmla="*/ 278 h 467"/>
                <a:gd name="T10" fmla="*/ 289 w 1793"/>
                <a:gd name="T11" fmla="*/ 229 h 467"/>
                <a:gd name="T12" fmla="*/ 347 w 1793"/>
                <a:gd name="T13" fmla="*/ 182 h 467"/>
                <a:gd name="T14" fmla="*/ 407 w 1793"/>
                <a:gd name="T15" fmla="*/ 137 h 467"/>
                <a:gd name="T16" fmla="*/ 472 w 1793"/>
                <a:gd name="T17" fmla="*/ 97 h 467"/>
                <a:gd name="T18" fmla="*/ 543 w 1793"/>
                <a:gd name="T19" fmla="*/ 62 h 467"/>
                <a:gd name="T20" fmla="*/ 620 w 1793"/>
                <a:gd name="T21" fmla="*/ 34 h 467"/>
                <a:gd name="T22" fmla="*/ 705 w 1793"/>
                <a:gd name="T23" fmla="*/ 14 h 467"/>
                <a:gd name="T24" fmla="*/ 768 w 1793"/>
                <a:gd name="T25" fmla="*/ 6 h 467"/>
                <a:gd name="T26" fmla="*/ 834 w 1793"/>
                <a:gd name="T27" fmla="*/ 1 h 467"/>
                <a:gd name="T28" fmla="*/ 904 w 1793"/>
                <a:gd name="T29" fmla="*/ 0 h 467"/>
                <a:gd name="T30" fmla="*/ 978 w 1793"/>
                <a:gd name="T31" fmla="*/ 1 h 467"/>
                <a:gd name="T32" fmla="*/ 1054 w 1793"/>
                <a:gd name="T33" fmla="*/ 6 h 467"/>
                <a:gd name="T34" fmla="*/ 1132 w 1793"/>
                <a:gd name="T35" fmla="*/ 13 h 467"/>
                <a:gd name="T36" fmla="*/ 1212 w 1793"/>
                <a:gd name="T37" fmla="*/ 21 h 467"/>
                <a:gd name="T38" fmla="*/ 1294 w 1793"/>
                <a:gd name="T39" fmla="*/ 31 h 467"/>
                <a:gd name="T40" fmla="*/ 1376 w 1793"/>
                <a:gd name="T41" fmla="*/ 43 h 467"/>
                <a:gd name="T42" fmla="*/ 1460 w 1793"/>
                <a:gd name="T43" fmla="*/ 55 h 467"/>
                <a:gd name="T44" fmla="*/ 1543 w 1793"/>
                <a:gd name="T45" fmla="*/ 67 h 467"/>
                <a:gd name="T46" fmla="*/ 1627 w 1793"/>
                <a:gd name="T47" fmla="*/ 79 h 467"/>
                <a:gd name="T48" fmla="*/ 1710 w 1793"/>
                <a:gd name="T49" fmla="*/ 91 h 467"/>
                <a:gd name="T50" fmla="*/ 1792 w 1793"/>
                <a:gd name="T51" fmla="*/ 101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93" h="467">
                  <a:moveTo>
                    <a:pt x="0" y="466"/>
                  </a:moveTo>
                  <a:lnTo>
                    <a:pt x="62" y="423"/>
                  </a:lnTo>
                  <a:lnTo>
                    <a:pt x="120" y="376"/>
                  </a:lnTo>
                  <a:lnTo>
                    <a:pt x="177" y="328"/>
                  </a:lnTo>
                  <a:lnTo>
                    <a:pt x="233" y="278"/>
                  </a:lnTo>
                  <a:lnTo>
                    <a:pt x="289" y="229"/>
                  </a:lnTo>
                  <a:lnTo>
                    <a:pt x="347" y="182"/>
                  </a:lnTo>
                  <a:lnTo>
                    <a:pt x="407" y="137"/>
                  </a:lnTo>
                  <a:lnTo>
                    <a:pt x="472" y="97"/>
                  </a:lnTo>
                  <a:lnTo>
                    <a:pt x="543" y="62"/>
                  </a:lnTo>
                  <a:lnTo>
                    <a:pt x="620" y="34"/>
                  </a:lnTo>
                  <a:lnTo>
                    <a:pt x="705" y="14"/>
                  </a:lnTo>
                  <a:lnTo>
                    <a:pt x="768" y="6"/>
                  </a:lnTo>
                  <a:lnTo>
                    <a:pt x="834" y="1"/>
                  </a:lnTo>
                  <a:lnTo>
                    <a:pt x="904" y="0"/>
                  </a:lnTo>
                  <a:lnTo>
                    <a:pt x="978" y="1"/>
                  </a:lnTo>
                  <a:lnTo>
                    <a:pt x="1054" y="6"/>
                  </a:lnTo>
                  <a:lnTo>
                    <a:pt x="1132" y="13"/>
                  </a:lnTo>
                  <a:lnTo>
                    <a:pt x="1212" y="21"/>
                  </a:lnTo>
                  <a:lnTo>
                    <a:pt x="1294" y="31"/>
                  </a:lnTo>
                  <a:lnTo>
                    <a:pt x="1376" y="43"/>
                  </a:lnTo>
                  <a:lnTo>
                    <a:pt x="1460" y="55"/>
                  </a:lnTo>
                  <a:lnTo>
                    <a:pt x="1543" y="67"/>
                  </a:lnTo>
                  <a:lnTo>
                    <a:pt x="1627" y="79"/>
                  </a:lnTo>
                  <a:lnTo>
                    <a:pt x="1710" y="91"/>
                  </a:lnTo>
                  <a:lnTo>
                    <a:pt x="1792" y="101"/>
                  </a:lnTo>
                </a:path>
              </a:pathLst>
            </a:custGeom>
            <a:noFill/>
            <a:ln w="11242">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pic>
          <p:nvPicPr>
            <p:cNvPr id="51" name="Picture 13">
              <a:extLst>
                <a:ext uri="{FF2B5EF4-FFF2-40B4-BE49-F238E27FC236}">
                  <a16:creationId xmlns:a16="http://schemas.microsoft.com/office/drawing/2014/main" id="{9099E6C4-40D1-4EA1-909F-38543A42E01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915" y="-733"/>
              <a:ext cx="160" cy="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Freeform 14">
              <a:extLst>
                <a:ext uri="{FF2B5EF4-FFF2-40B4-BE49-F238E27FC236}">
                  <a16:creationId xmlns:a16="http://schemas.microsoft.com/office/drawing/2014/main" id="{7823AFB3-2BF2-464C-A9C0-9A4E0E7367B7}"/>
                </a:ext>
              </a:extLst>
            </p:cNvPr>
            <p:cNvSpPr>
              <a:spLocks/>
            </p:cNvSpPr>
            <p:nvPr/>
          </p:nvSpPr>
          <p:spPr bwMode="auto">
            <a:xfrm>
              <a:off x="5627" y="-1037"/>
              <a:ext cx="921" cy="532"/>
            </a:xfrm>
            <a:custGeom>
              <a:avLst/>
              <a:gdLst>
                <a:gd name="T0" fmla="*/ 920 w 921"/>
                <a:gd name="T1" fmla="*/ 0 h 532"/>
                <a:gd name="T2" fmla="*/ 0 w 921"/>
                <a:gd name="T3" fmla="*/ 0 h 532"/>
                <a:gd name="T4" fmla="*/ 0 w 921"/>
                <a:gd name="T5" fmla="*/ 531 h 532"/>
                <a:gd name="T6" fmla="*/ 920 w 921"/>
                <a:gd name="T7" fmla="*/ 531 h 532"/>
                <a:gd name="T8" fmla="*/ 920 w 921"/>
                <a:gd name="T9" fmla="*/ 0 h 532"/>
              </a:gdLst>
              <a:ahLst/>
              <a:cxnLst>
                <a:cxn ang="0">
                  <a:pos x="T0" y="T1"/>
                </a:cxn>
                <a:cxn ang="0">
                  <a:pos x="T2" y="T3"/>
                </a:cxn>
                <a:cxn ang="0">
                  <a:pos x="T4" y="T5"/>
                </a:cxn>
                <a:cxn ang="0">
                  <a:pos x="T6" y="T7"/>
                </a:cxn>
                <a:cxn ang="0">
                  <a:pos x="T8" y="T9"/>
                </a:cxn>
              </a:cxnLst>
              <a:rect l="0" t="0" r="r" b="b"/>
              <a:pathLst>
                <a:path w="921" h="532">
                  <a:moveTo>
                    <a:pt x="920" y="0"/>
                  </a:moveTo>
                  <a:lnTo>
                    <a:pt x="0" y="0"/>
                  </a:lnTo>
                  <a:lnTo>
                    <a:pt x="0" y="531"/>
                  </a:lnTo>
                  <a:lnTo>
                    <a:pt x="920" y="531"/>
                  </a:lnTo>
                  <a:lnTo>
                    <a:pt x="92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zh-CN" altLang="en-US"/>
            </a:p>
          </p:txBody>
        </p:sp>
      </p:grpSp>
      <p:sp>
        <p:nvSpPr>
          <p:cNvPr id="48" name="Text Box 15">
            <a:extLst>
              <a:ext uri="{FF2B5EF4-FFF2-40B4-BE49-F238E27FC236}">
                <a16:creationId xmlns:a16="http://schemas.microsoft.com/office/drawing/2014/main" id="{0F5CFF41-19A4-4779-BDFB-AFD1F2CBD695}"/>
              </a:ext>
            </a:extLst>
          </p:cNvPr>
          <p:cNvSpPr txBox="1">
            <a:spLocks noChangeArrowheads="1"/>
          </p:cNvSpPr>
          <p:nvPr/>
        </p:nvSpPr>
        <p:spPr bwMode="auto">
          <a:xfrm>
            <a:off x="3860876" y="5319665"/>
            <a:ext cx="1456153" cy="470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363855" marR="384810" algn="ctr" eaLnBrk="0" hangingPunct="0">
              <a:spcBef>
                <a:spcPts val="55"/>
              </a:spcBef>
              <a:spcAft>
                <a:spcPts val="600"/>
              </a:spcAft>
            </a:pPr>
            <a:r>
              <a:rPr lang="en-US" kern="100" spc="-25" dirty="0">
                <a:effectLst/>
                <a:latin typeface="Calibri" panose="020F0502020204030204" pitchFamily="34" charset="0"/>
                <a:ea typeface="Calibri" panose="020F0502020204030204" pitchFamily="34" charset="0"/>
                <a:cs typeface="Calibri" panose="020F0502020204030204" pitchFamily="34" charset="0"/>
              </a:rPr>
              <a:t>TLB</a:t>
            </a:r>
            <a:endParaRPr lang="zh-CN" kern="100" dirty="0">
              <a:effectLst/>
              <a:latin typeface="Calibri" panose="020F0502020204030204" pitchFamily="34" charset="0"/>
              <a:ea typeface="微软雅黑" panose="020B0503020204020204" pitchFamily="34" charset="-122"/>
              <a:cs typeface="Calibri" panose="020F0502020204030204" pitchFamily="34" charset="0"/>
            </a:endParaRPr>
          </a:p>
          <a:p>
            <a:pPr marL="363855" marR="384810" algn="ctr" eaLnBrk="0" hangingPunct="0">
              <a:spcBef>
                <a:spcPts val="95"/>
              </a:spcBef>
              <a:spcAft>
                <a:spcPts val="600"/>
              </a:spcAft>
            </a:pPr>
            <a:r>
              <a:rPr lang="en-US" kern="100" spc="-10" dirty="0">
                <a:effectLst/>
                <a:latin typeface="Calibri" panose="020F0502020204030204" pitchFamily="34" charset="0"/>
                <a:ea typeface="Calibri" panose="020F0502020204030204" pitchFamily="34" charset="0"/>
                <a:cs typeface="Calibri" panose="020F0502020204030204" pitchFamily="34" charset="0"/>
              </a:rPr>
              <a:t>Update</a:t>
            </a:r>
            <a:endParaRPr lang="zh-CN" kern="100" dirty="0">
              <a:effectLst/>
              <a:latin typeface="Calibri" panose="020F0502020204030204" pitchFamily="34" charset="0"/>
              <a:ea typeface="微软雅黑" panose="020B0503020204020204" pitchFamily="34" charset="-122"/>
              <a:cs typeface="Calibri" panose="020F0502020204030204" pitchFamily="34" charset="0"/>
            </a:endParaRPr>
          </a:p>
        </p:txBody>
      </p:sp>
      <p:sp>
        <p:nvSpPr>
          <p:cNvPr id="59" name="矩形 58">
            <a:extLst>
              <a:ext uri="{FF2B5EF4-FFF2-40B4-BE49-F238E27FC236}">
                <a16:creationId xmlns:a16="http://schemas.microsoft.com/office/drawing/2014/main" id="{32A4B820-EF00-4564-B6EA-B510083CE928}"/>
              </a:ext>
            </a:extLst>
          </p:cNvPr>
          <p:cNvSpPr/>
          <p:nvPr/>
        </p:nvSpPr>
        <p:spPr>
          <a:xfrm>
            <a:off x="3628993" y="6168897"/>
            <a:ext cx="959959" cy="369332"/>
          </a:xfrm>
          <a:prstGeom prst="rect">
            <a:avLst/>
          </a:prstGeom>
        </p:spPr>
        <p:txBody>
          <a:bodyPr wrap="square">
            <a:spAutoFit/>
          </a:bodyPr>
          <a:lstStyle/>
          <a:p>
            <a:r>
              <a:rPr lang="en-US" altLang="zh-CN" b="1" i="1" dirty="0">
                <a:solidFill>
                  <a:srgbClr val="FF2900"/>
                </a:solidFill>
                <a:latin typeface="微软雅黑" panose="020B0503020204020204" pitchFamily="34" charset="-122"/>
                <a:ea typeface="微软雅黑" panose="020B0503020204020204" pitchFamily="34" charset="-122"/>
              </a:rPr>
              <a:t>EVICT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347253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a:extLst>
              <a:ext uri="{FF2B5EF4-FFF2-40B4-BE49-F238E27FC236}">
                <a16:creationId xmlns:a16="http://schemas.microsoft.com/office/drawing/2014/main" id="{36C6F640-41A5-4E90-A52C-9E52D3A89064}"/>
              </a:ext>
            </a:extLst>
          </p:cNvPr>
          <p:cNvGraphicFramePr>
            <a:graphicFrameLocks noGrp="1"/>
          </p:cNvGraphicFramePr>
          <p:nvPr>
            <p:extLst>
              <p:ext uri="{D42A27DB-BD31-4B8C-83A1-F6EECF244321}">
                <p14:modId xmlns:p14="http://schemas.microsoft.com/office/powerpoint/2010/main" val="76742231"/>
              </p:ext>
            </p:extLst>
          </p:nvPr>
        </p:nvGraphicFramePr>
        <p:xfrm>
          <a:off x="5220072" y="381000"/>
          <a:ext cx="2802438" cy="6096000"/>
        </p:xfrm>
        <a:graphic>
          <a:graphicData uri="http://schemas.openxmlformats.org/drawingml/2006/table">
            <a:tbl>
              <a:tblPr/>
              <a:tblGrid>
                <a:gridCol w="1902114">
                  <a:extLst>
                    <a:ext uri="{9D8B030D-6E8A-4147-A177-3AD203B41FA5}">
                      <a16:colId xmlns:a16="http://schemas.microsoft.com/office/drawing/2014/main" val="3698784233"/>
                    </a:ext>
                  </a:extLst>
                </a:gridCol>
                <a:gridCol w="900324">
                  <a:extLst>
                    <a:ext uri="{9D8B030D-6E8A-4147-A177-3AD203B41FA5}">
                      <a16:colId xmlns:a16="http://schemas.microsoft.com/office/drawing/2014/main" val="2290989893"/>
                    </a:ext>
                  </a:extLst>
                </a:gridCol>
              </a:tblGrid>
              <a:tr h="218062">
                <a:tc>
                  <a:txBody>
                    <a:bodyPr/>
                    <a:lstStyle/>
                    <a:p>
                      <a:pPr marL="74930" algn="ctr" eaLnBrk="0" hangingPunct="0">
                        <a:lnSpc>
                          <a:spcPct val="100000"/>
                        </a:lnSpc>
                        <a:spcAft>
                          <a:spcPts val="0"/>
                        </a:spcAft>
                      </a:pPr>
                      <a:r>
                        <a:rPr lang="en-US" sz="1600" kern="0">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Entry</a:t>
                      </a:r>
                      <a:r>
                        <a:rPr lang="en-US" sz="1600" kern="0" spc="9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 </a:t>
                      </a:r>
                      <a:r>
                        <a:rPr lang="en-US" sz="1600" kern="0" spc="-10">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Number</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dbl" algn="ctr">
                      <a:solidFill>
                        <a:srgbClr val="000000"/>
                      </a:solidFill>
                      <a:prstDash val="solid"/>
                      <a:round/>
                      <a:headEnd type="none" w="med" len="med"/>
                      <a:tailEnd type="none" w="med" len="med"/>
                    </a:lnB>
                  </a:tcPr>
                </a:tc>
                <a:tc>
                  <a:txBody>
                    <a:bodyPr/>
                    <a:lstStyle/>
                    <a:p>
                      <a:pPr marL="53340" marR="48260" algn="ctr" eaLnBrk="0" hangingPunct="0">
                        <a:lnSpc>
                          <a:spcPct val="100000"/>
                        </a:lnSpc>
                        <a:spcAft>
                          <a:spcPts val="0"/>
                        </a:spcAft>
                      </a:pPr>
                      <a:r>
                        <a:rPr lang="en-US" sz="1600" kern="0" spc="-10">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Value</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772442981"/>
                  </a:ext>
                </a:extLst>
              </a:tr>
              <a:tr h="218062">
                <a:tc>
                  <a:txBody>
                    <a:bodyPr/>
                    <a:lstStyle/>
                    <a:p>
                      <a:pPr marL="74930" algn="ctr" eaLnBrk="0" hangingPunct="0">
                        <a:lnSpc>
                          <a:spcPct val="100000"/>
                        </a:lnSpc>
                        <a:spcAft>
                          <a:spcPts val="0"/>
                        </a:spcAft>
                      </a:pPr>
                      <a:r>
                        <a:rPr lang="en-US" sz="1600" kern="0">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0</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340" marR="4826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1F</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3584490"/>
                  </a:ext>
                </a:extLst>
              </a:tr>
              <a:tr h="206454">
                <a:tc>
                  <a:txBody>
                    <a:bodyPr/>
                    <a:lstStyle/>
                    <a:p>
                      <a:pPr marL="74930" algn="ctr" eaLnBrk="0" hangingPunct="0">
                        <a:lnSpc>
                          <a:spcPct val="100000"/>
                        </a:lnSpc>
                        <a:spcAft>
                          <a:spcPts val="0"/>
                        </a:spcAft>
                      </a:pPr>
                      <a:r>
                        <a:rPr lang="en-US" sz="1600" kern="0">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1</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340" marR="4826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3C</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7902988"/>
                  </a:ext>
                </a:extLst>
              </a:tr>
              <a:tr h="206454">
                <a:tc>
                  <a:txBody>
                    <a:bodyPr/>
                    <a:lstStyle/>
                    <a:p>
                      <a:pPr marL="74930" algn="ctr" eaLnBrk="0" hangingPunct="0">
                        <a:lnSpc>
                          <a:spcPct val="100000"/>
                        </a:lnSpc>
                        <a:spcAft>
                          <a:spcPts val="0"/>
                        </a:spcAft>
                      </a:pPr>
                      <a:r>
                        <a:rPr lang="en-US" sz="1600" kern="0">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2</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340" marR="4826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55</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7719467"/>
                  </a:ext>
                </a:extLst>
              </a:tr>
              <a:tr h="206454">
                <a:tc>
                  <a:txBody>
                    <a:bodyPr/>
                    <a:lstStyle/>
                    <a:p>
                      <a:pPr marL="74930" algn="ctr" eaLnBrk="0" hangingPunct="0">
                        <a:lnSpc>
                          <a:spcPct val="100000"/>
                        </a:lnSpc>
                        <a:spcAft>
                          <a:spcPts val="0"/>
                        </a:spcAft>
                      </a:pPr>
                      <a:r>
                        <a:rPr lang="en-US" sz="1600" kern="0">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3</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340" marR="4826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9C</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0564693"/>
                  </a:ext>
                </a:extLst>
              </a:tr>
              <a:tr h="206454">
                <a:tc>
                  <a:txBody>
                    <a:bodyPr/>
                    <a:lstStyle/>
                    <a:p>
                      <a:pPr marL="74930" algn="ctr" eaLnBrk="0" hangingPunct="0">
                        <a:lnSpc>
                          <a:spcPct val="100000"/>
                        </a:lnSpc>
                        <a:spcAft>
                          <a:spcPts val="0"/>
                        </a:spcAft>
                      </a:pPr>
                      <a:r>
                        <a:rPr lang="en-US" sz="1600" kern="0">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4</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340" marR="4826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DD</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5444212"/>
                  </a:ext>
                </a:extLst>
              </a:tr>
              <a:tr h="206454">
                <a:tc>
                  <a:txBody>
                    <a:bodyPr/>
                    <a:lstStyle/>
                    <a:p>
                      <a:pPr marL="74930" algn="ctr" eaLnBrk="0" hangingPunct="0">
                        <a:lnSpc>
                          <a:spcPct val="100000"/>
                        </a:lnSpc>
                        <a:spcAft>
                          <a:spcPts val="0"/>
                        </a:spcAft>
                      </a:pPr>
                      <a:r>
                        <a:rPr lang="en-US" sz="1600" kern="0">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5</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340" marR="4826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EE</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1596711"/>
                  </a:ext>
                </a:extLst>
              </a:tr>
              <a:tr h="206454">
                <a:tc>
                  <a:txBody>
                    <a:bodyPr/>
                    <a:lstStyle/>
                    <a:p>
                      <a:pPr marL="74930" algn="ctr" eaLnBrk="0" hangingPunct="0">
                        <a:lnSpc>
                          <a:spcPct val="100000"/>
                        </a:lnSpc>
                        <a:spcAft>
                          <a:spcPts val="0"/>
                        </a:spcAft>
                      </a:pPr>
                      <a:r>
                        <a:rPr lang="en-US" sz="1600" kern="0">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6</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340" marR="4826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99</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8808767"/>
                  </a:ext>
                </a:extLst>
              </a:tr>
              <a:tr h="206454">
                <a:tc>
                  <a:txBody>
                    <a:bodyPr/>
                    <a:lstStyle/>
                    <a:p>
                      <a:pPr marL="7493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340" marR="4826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9413014"/>
                  </a:ext>
                </a:extLst>
              </a:tr>
              <a:tr h="206454">
                <a:tc>
                  <a:txBody>
                    <a:bodyPr/>
                    <a:lstStyle/>
                    <a:p>
                      <a:pPr marL="7493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20</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340" marR="4826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2F</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070835"/>
                  </a:ext>
                </a:extLst>
              </a:tr>
              <a:tr h="206454">
                <a:tc>
                  <a:txBody>
                    <a:bodyPr/>
                    <a:lstStyle/>
                    <a:p>
                      <a:pPr marL="7493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21</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340" marR="4826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4C</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220051"/>
                  </a:ext>
                </a:extLst>
              </a:tr>
              <a:tr h="206454">
                <a:tc>
                  <a:txBody>
                    <a:bodyPr/>
                    <a:lstStyle/>
                    <a:p>
                      <a:pPr marL="7493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22</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340" marR="4826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65</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0003570"/>
                  </a:ext>
                </a:extLst>
              </a:tr>
              <a:tr h="206454">
                <a:tc>
                  <a:txBody>
                    <a:bodyPr/>
                    <a:lstStyle/>
                    <a:p>
                      <a:pPr marL="7493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23</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340" marR="4826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AC</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2660042"/>
                  </a:ext>
                </a:extLst>
              </a:tr>
              <a:tr h="206454">
                <a:tc>
                  <a:txBody>
                    <a:bodyPr/>
                    <a:lstStyle/>
                    <a:p>
                      <a:pPr marL="7493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24</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340" marR="4826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ED</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2281202"/>
                  </a:ext>
                </a:extLst>
              </a:tr>
              <a:tr h="206454">
                <a:tc>
                  <a:txBody>
                    <a:bodyPr/>
                    <a:lstStyle/>
                    <a:p>
                      <a:pPr marL="7493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25</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340" marR="4826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FE</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2023483"/>
                  </a:ext>
                </a:extLst>
              </a:tr>
              <a:tr h="206454">
                <a:tc>
                  <a:txBody>
                    <a:bodyPr/>
                    <a:lstStyle/>
                    <a:p>
                      <a:pPr marL="7493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26</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340" marR="4826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100</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1433934"/>
                  </a:ext>
                </a:extLst>
              </a:tr>
              <a:tr h="206454">
                <a:tc>
                  <a:txBody>
                    <a:bodyPr/>
                    <a:lstStyle/>
                    <a:p>
                      <a:pPr marL="7493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340" marR="4826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0612625"/>
                  </a:ext>
                </a:extLst>
              </a:tr>
              <a:tr h="206454">
                <a:tc>
                  <a:txBody>
                    <a:bodyPr/>
                    <a:lstStyle/>
                    <a:p>
                      <a:pPr marL="7493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40</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340" marR="4826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11F</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3320591"/>
                  </a:ext>
                </a:extLst>
              </a:tr>
              <a:tr h="206454">
                <a:tc>
                  <a:txBody>
                    <a:bodyPr/>
                    <a:lstStyle/>
                    <a:p>
                      <a:pPr marL="7493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41</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340" marR="4826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13C</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4669220"/>
                  </a:ext>
                </a:extLst>
              </a:tr>
              <a:tr h="206454">
                <a:tc>
                  <a:txBody>
                    <a:bodyPr/>
                    <a:lstStyle/>
                    <a:p>
                      <a:pPr marL="7493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42</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340" marR="4826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155</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1081087"/>
                  </a:ext>
                </a:extLst>
              </a:tr>
              <a:tr h="206454">
                <a:tc>
                  <a:txBody>
                    <a:bodyPr/>
                    <a:lstStyle/>
                    <a:p>
                      <a:pPr marL="7493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43</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340" marR="4826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19C</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4070907"/>
                  </a:ext>
                </a:extLst>
              </a:tr>
              <a:tr h="206454">
                <a:tc>
                  <a:txBody>
                    <a:bodyPr/>
                    <a:lstStyle/>
                    <a:p>
                      <a:pPr marL="7493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44</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340" marR="4826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1DD</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7258305"/>
                  </a:ext>
                </a:extLst>
              </a:tr>
              <a:tr h="206454">
                <a:tc>
                  <a:txBody>
                    <a:bodyPr/>
                    <a:lstStyle/>
                    <a:p>
                      <a:pPr marL="7493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45</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340" marR="4826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1EE</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358082"/>
                  </a:ext>
                </a:extLst>
              </a:tr>
              <a:tr h="206454">
                <a:tc>
                  <a:txBody>
                    <a:bodyPr/>
                    <a:lstStyle/>
                    <a:p>
                      <a:pPr marL="7493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46</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340" marR="4826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199</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06943549"/>
                  </a:ext>
                </a:extLst>
              </a:tr>
              <a:tr h="206454">
                <a:tc>
                  <a:txBody>
                    <a:bodyPr/>
                    <a:lstStyle/>
                    <a:p>
                      <a:pPr marL="74930" algn="ctr" eaLnBrk="0" hangingPunct="0">
                        <a:lnSpc>
                          <a:spcPct val="100000"/>
                        </a:lnSpc>
                        <a:spcAft>
                          <a:spcPts val="0"/>
                        </a:spcAft>
                      </a:pPr>
                      <a:r>
                        <a:rPr lang="en-US" sz="1600" kern="0" spc="-25">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a:t>
                      </a:r>
                      <a:endParaRPr lang="zh-CN" sz="16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3340" marR="48260" algn="ctr" eaLnBrk="0" hangingPunct="0">
                        <a:lnSpc>
                          <a:spcPct val="100000"/>
                        </a:lnSpc>
                        <a:spcAft>
                          <a:spcPts val="0"/>
                        </a:spcAft>
                      </a:pPr>
                      <a:r>
                        <a:rPr lang="en-US" sz="1600" kern="0" spc="-25" dirty="0">
                          <a:solidFill>
                            <a:schemeClr val="tx1"/>
                          </a:solidFill>
                          <a:effectLst/>
                          <a:latin typeface="Book Antiqua" panose="02040602050305030304" pitchFamily="18" charset="0"/>
                          <a:ea typeface="等线" panose="02010600030101010101" pitchFamily="2" charset="-122"/>
                          <a:cs typeface="Book Antiqua" panose="02040602050305030304" pitchFamily="18" charset="0"/>
                        </a:rPr>
                        <a:t>...</a:t>
                      </a:r>
                      <a:endParaRPr 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2917835"/>
                  </a:ext>
                </a:extLst>
              </a:tr>
            </a:tbl>
          </a:graphicData>
        </a:graphic>
      </p:graphicFrame>
      <p:sp>
        <p:nvSpPr>
          <p:cNvPr id="7" name="矩形 6">
            <a:extLst>
              <a:ext uri="{FF2B5EF4-FFF2-40B4-BE49-F238E27FC236}">
                <a16:creationId xmlns:a16="http://schemas.microsoft.com/office/drawing/2014/main" id="{4E7DDD9F-838A-4C80-8B37-C9E06D98575C}"/>
              </a:ext>
            </a:extLst>
          </p:cNvPr>
          <p:cNvSpPr/>
          <p:nvPr/>
        </p:nvSpPr>
        <p:spPr>
          <a:xfrm>
            <a:off x="179512" y="163081"/>
            <a:ext cx="4572000" cy="874407"/>
          </a:xfrm>
          <a:prstGeom prst="rect">
            <a:avLst/>
          </a:prstGeom>
        </p:spPr>
        <p:txBody>
          <a:bodyPr>
            <a:spAutoFit/>
          </a:bodyPr>
          <a:lstStyle/>
          <a:p>
            <a:pPr>
              <a:lnSpc>
                <a:spcPct val="150000"/>
              </a:lnSpc>
            </a:pPr>
            <a:r>
              <a:rPr lang="zh-CN" altLang="en-US" dirty="0">
                <a:solidFill>
                  <a:srgbClr val="000000"/>
                </a:solidFill>
                <a:latin typeface="微软雅黑" panose="020B0503020204020204" pitchFamily="34" charset="-122"/>
                <a:ea typeface="微软雅黑" panose="020B0503020204020204" pitchFamily="34" charset="-122"/>
              </a:rPr>
              <a:t>假设一个系统具有</a:t>
            </a:r>
            <a:r>
              <a:rPr lang="en-US" altLang="zh-CN" dirty="0">
                <a:solidFill>
                  <a:srgbClr val="000000"/>
                </a:solidFill>
                <a:latin typeface="微软雅黑" panose="020B0503020204020204" pitchFamily="34" charset="-122"/>
                <a:ea typeface="微软雅黑" panose="020B0503020204020204" pitchFamily="34" charset="-122"/>
              </a:rPr>
              <a:t> 32-bit (4GB)</a:t>
            </a:r>
            <a:r>
              <a:rPr lang="zh-CN" altLang="en-US" dirty="0">
                <a:solidFill>
                  <a:srgbClr val="000000"/>
                </a:solidFill>
                <a:latin typeface="微软雅黑" panose="020B0503020204020204" pitchFamily="34" charset="-122"/>
                <a:ea typeface="微软雅黑" panose="020B0503020204020204" pitchFamily="34" charset="-122"/>
              </a:rPr>
              <a:t>虚拟地址空间</a:t>
            </a: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物理内存</a:t>
            </a:r>
            <a:r>
              <a:rPr lang="en-US" altLang="zh-CN" dirty="0">
                <a:solidFill>
                  <a:srgbClr val="000000"/>
                </a:solidFill>
                <a:latin typeface="微软雅黑" panose="020B0503020204020204" pitchFamily="34" charset="-122"/>
                <a:ea typeface="微软雅黑" panose="020B0503020204020204" pitchFamily="34" charset="-122"/>
              </a:rPr>
              <a:t> 1GB, </a:t>
            </a:r>
            <a:r>
              <a:rPr lang="zh-CN" altLang="en-US" dirty="0">
                <a:solidFill>
                  <a:srgbClr val="000000"/>
                </a:solidFill>
                <a:latin typeface="微软雅黑" panose="020B0503020204020204" pitchFamily="34" charset="-122"/>
                <a:ea typeface="微软雅黑" panose="020B0503020204020204" pitchFamily="34" charset="-122"/>
              </a:rPr>
              <a:t>页面大小</a:t>
            </a:r>
            <a:r>
              <a:rPr lang="en-US" altLang="zh-CN" dirty="0">
                <a:solidFill>
                  <a:srgbClr val="000000"/>
                </a:solidFill>
                <a:latin typeface="微软雅黑" panose="020B0503020204020204" pitchFamily="34" charset="-122"/>
                <a:ea typeface="微软雅黑" panose="020B0503020204020204" pitchFamily="34" charset="-122"/>
              </a:rPr>
              <a:t> 1MB .</a:t>
            </a:r>
            <a:endParaRPr lang="zh-CN" altLang="en-US"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3460B8E7-6695-4F41-9E54-C3BF22D5E8F7}"/>
              </a:ext>
            </a:extLst>
          </p:cNvPr>
          <p:cNvSpPr/>
          <p:nvPr/>
        </p:nvSpPr>
        <p:spPr>
          <a:xfrm>
            <a:off x="251520" y="1250031"/>
            <a:ext cx="4806280" cy="5444888"/>
          </a:xfrm>
          <a:prstGeom prst="rect">
            <a:avLst/>
          </a:prstGeom>
        </p:spPr>
        <p:txBody>
          <a:bodyPr wrap="square">
            <a:spAutoFit/>
          </a:bodyPr>
          <a:lstStyle/>
          <a:p>
            <a:pPr>
              <a:lnSpc>
                <a:spcPct val="150000"/>
              </a:lnSpc>
            </a:pPr>
            <a:r>
              <a:rPr lang="en-US" altLang="zh-CN" dirty="0">
                <a:solidFill>
                  <a:srgbClr val="000000"/>
                </a:solidFill>
                <a:latin typeface="微软雅黑" panose="020B0503020204020204" pitchFamily="34" charset="-122"/>
                <a:ea typeface="微软雅黑" panose="020B0503020204020204" pitchFamily="34" charset="-122"/>
              </a:rPr>
              <a:t>1. </a:t>
            </a:r>
            <a:r>
              <a:rPr lang="zh-CN" altLang="en-US" dirty="0">
                <a:solidFill>
                  <a:srgbClr val="000000"/>
                </a:solidFill>
                <a:latin typeface="微软雅黑" panose="020B0503020204020204" pitchFamily="34" charset="-122"/>
                <a:ea typeface="微软雅黑" panose="020B0503020204020204" pitchFamily="34" charset="-122"/>
              </a:rPr>
              <a:t>页内偏移多少位</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FF0000"/>
                </a:solidFill>
                <a:latin typeface="微软雅黑" panose="020B0503020204020204" pitchFamily="34" charset="-122"/>
                <a:ea typeface="微软雅黑" panose="020B0503020204020204" pitchFamily="34" charset="-122"/>
              </a:rPr>
              <a:t>20 </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地址空间有多少虚拟页</a:t>
            </a:r>
            <a:r>
              <a:rPr lang="en-US" altLang="zh-CN" dirty="0">
                <a:latin typeface="微软雅黑" panose="020B0503020204020204" pitchFamily="34" charset="-122"/>
                <a:ea typeface="微软雅黑" panose="020B0503020204020204" pitchFamily="34" charset="-122"/>
              </a:rPr>
              <a:t>?</a:t>
            </a:r>
            <a:br>
              <a:rPr lang="en-US" altLang="zh-CN" dirty="0">
                <a:latin typeface="微软雅黑" panose="020B0503020204020204" pitchFamily="34" charset="-122"/>
                <a:ea typeface="微软雅黑" panose="020B0503020204020204" pitchFamily="34" charset="-122"/>
              </a:rPr>
            </a:br>
            <a:r>
              <a:rPr lang="en-US" altLang="zh-CN" dirty="0">
                <a:solidFill>
                  <a:srgbClr val="FF0000"/>
                </a:solidFill>
                <a:latin typeface="微软雅黑" panose="020B0503020204020204" pitchFamily="34" charset="-122"/>
                <a:ea typeface="微软雅黑" panose="020B0503020204020204" pitchFamily="34" charset="-122"/>
              </a:rPr>
              <a:t>4096  2^32/2^20=2^12</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物理空间有多少虚拟页</a:t>
            </a:r>
            <a:r>
              <a:rPr lang="en-US" altLang="zh-CN" dirty="0">
                <a:latin typeface="微软雅黑" panose="020B0503020204020204" pitchFamily="34" charset="-122"/>
                <a:ea typeface="微软雅黑" panose="020B0503020204020204" pitchFamily="34" charset="-122"/>
              </a:rPr>
              <a:t>?</a:t>
            </a:r>
            <a:br>
              <a:rPr lang="en-US" altLang="zh-CN" dirty="0">
                <a:latin typeface="微软雅黑" panose="020B0503020204020204" pitchFamily="34" charset="-122"/>
                <a:ea typeface="微软雅黑" panose="020B0503020204020204" pitchFamily="34" charset="-122"/>
              </a:rPr>
            </a:br>
            <a:r>
              <a:rPr lang="en-US" altLang="zh-CN" dirty="0">
                <a:solidFill>
                  <a:srgbClr val="FF0000"/>
                </a:solidFill>
                <a:latin typeface="微软雅黑" panose="020B0503020204020204" pitchFamily="34" charset="-122"/>
                <a:ea typeface="微软雅黑" panose="020B0503020204020204" pitchFamily="34" charset="-122"/>
              </a:rPr>
              <a:t>1024  2^30/2^20=2^10</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虚拟页号有多少位</a:t>
            </a:r>
            <a:r>
              <a:rPr lang="en-US" altLang="zh-CN" dirty="0">
                <a:latin typeface="微软雅黑" panose="020B0503020204020204" pitchFamily="34" charset="-122"/>
                <a:ea typeface="微软雅黑" panose="020B0503020204020204" pitchFamily="34" charset="-122"/>
              </a:rPr>
              <a:t>?</a:t>
            </a:r>
            <a:br>
              <a:rPr lang="en-US" altLang="zh-CN" dirty="0">
                <a:latin typeface="微软雅黑" panose="020B0503020204020204" pitchFamily="34" charset="-122"/>
                <a:ea typeface="微软雅黑" panose="020B0503020204020204" pitchFamily="34" charset="-122"/>
              </a:rPr>
            </a:br>
            <a:r>
              <a:rPr lang="en-US" altLang="zh-CN" dirty="0">
                <a:solidFill>
                  <a:srgbClr val="FF0000"/>
                </a:solidFill>
                <a:latin typeface="微软雅黑" panose="020B0503020204020204" pitchFamily="34" charset="-122"/>
                <a:ea typeface="微软雅黑" panose="020B0503020204020204" pitchFamily="34" charset="-122"/>
              </a:rPr>
              <a:t>12 </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5. </a:t>
            </a:r>
            <a:r>
              <a:rPr lang="zh-CN" altLang="en-US" dirty="0">
                <a:latin typeface="微软雅黑" panose="020B0503020204020204" pitchFamily="34" charset="-122"/>
                <a:ea typeface="微软雅黑" panose="020B0503020204020204" pitchFamily="34" charset="-122"/>
              </a:rPr>
              <a:t>物理页号有多少位</a:t>
            </a:r>
            <a:r>
              <a:rPr lang="en-US" altLang="zh-CN" dirty="0">
                <a:latin typeface="微软雅黑" panose="020B0503020204020204" pitchFamily="34" charset="-122"/>
                <a:ea typeface="微软雅黑" panose="020B0503020204020204" pitchFamily="34" charset="-122"/>
              </a:rPr>
              <a:t>?</a:t>
            </a:r>
            <a:br>
              <a:rPr lang="en-US" altLang="zh-CN" dirty="0">
                <a:latin typeface="微软雅黑" panose="020B0503020204020204" pitchFamily="34" charset="-122"/>
                <a:ea typeface="微软雅黑" panose="020B0503020204020204" pitchFamily="34" charset="-122"/>
              </a:rPr>
            </a:br>
            <a:r>
              <a:rPr lang="en-US" altLang="zh-CN" dirty="0">
                <a:solidFill>
                  <a:srgbClr val="FF0000"/>
                </a:solidFill>
                <a:latin typeface="微软雅黑" panose="020B0503020204020204" pitchFamily="34" charset="-122"/>
                <a:ea typeface="微软雅黑" panose="020B0503020204020204" pitchFamily="34" charset="-122"/>
              </a:rPr>
              <a:t>10</a:t>
            </a:r>
            <a:r>
              <a:rPr lang="en-US" altLang="zh-CN" dirty="0">
                <a:latin typeface="微软雅黑" panose="020B0503020204020204" pitchFamily="34" charset="-122"/>
                <a:ea typeface="微软雅黑" panose="020B0503020204020204" pitchFamily="34" charset="-122"/>
              </a:rPr>
              <a:t> </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6. </a:t>
            </a:r>
            <a:r>
              <a:rPr lang="zh-CN" altLang="en-US" dirty="0">
                <a:latin typeface="微软雅黑" panose="020B0503020204020204" pitchFamily="34" charset="-122"/>
                <a:ea typeface="微软雅黑" panose="020B0503020204020204" pitchFamily="34" charset="-122"/>
              </a:rPr>
              <a:t>部分页表项如有所示</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进制表示</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所有项都有效</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通过查页表把虚拟地址</a:t>
            </a:r>
            <a:r>
              <a:rPr lang="en-US" altLang="zh-CN" dirty="0">
                <a:latin typeface="微软雅黑" panose="020B0503020204020204" pitchFamily="34" charset="-122"/>
                <a:ea typeface="微软雅黑" panose="020B0503020204020204" pitchFamily="34" charset="-122"/>
              </a:rPr>
              <a:t> 0x410423 </a:t>
            </a:r>
            <a:r>
              <a:rPr lang="zh-CN" altLang="en-US" dirty="0">
                <a:latin typeface="微软雅黑" panose="020B0503020204020204" pitchFamily="34" charset="-122"/>
                <a:ea typeface="微软雅黑" panose="020B0503020204020204" pitchFamily="34" charset="-122"/>
              </a:rPr>
              <a:t>转换为物理地址</a:t>
            </a:r>
            <a:r>
              <a:rPr lang="en-US" altLang="zh-CN" dirty="0">
                <a:latin typeface="微软雅黑" panose="020B0503020204020204" pitchFamily="34" charset="-122"/>
                <a:ea typeface="微软雅黑" panose="020B0503020204020204" pitchFamily="34" charset="-122"/>
              </a:rPr>
              <a:t>.  0x4 </a:t>
            </a:r>
            <a:r>
              <a:rPr lang="en-US" altLang="zh-CN" dirty="0">
                <a:solidFill>
                  <a:srgbClr val="FF0000"/>
                </a:solidFill>
                <a:latin typeface="微软雅黑" panose="020B0503020204020204" pitchFamily="34" charset="-122"/>
                <a:ea typeface="微软雅黑" panose="020B0503020204020204" pitchFamily="34" charset="-122"/>
              </a:rPr>
              <a:t>10423,</a:t>
            </a:r>
            <a:r>
              <a:rPr lang="zh-CN" altLang="en-US" dirty="0">
                <a:solidFill>
                  <a:srgbClr val="FF0000"/>
                </a:solidFill>
                <a:latin typeface="微软雅黑" panose="020B0503020204020204" pitchFamily="34" charset="-122"/>
                <a:ea typeface="微软雅黑" panose="020B0503020204020204" pitchFamily="34" charset="-122"/>
              </a:rPr>
              <a:t>虚页</a:t>
            </a:r>
            <a:r>
              <a:rPr lang="en-US" altLang="zh-CN" dirty="0">
                <a:solidFill>
                  <a:srgbClr val="FF0000"/>
                </a:solidFill>
                <a:latin typeface="微软雅黑" panose="020B0503020204020204" pitchFamily="34" charset="-122"/>
                <a:ea typeface="微软雅黑" panose="020B0503020204020204" pitchFamily="34" charset="-122"/>
              </a:rPr>
              <a:t>4</a:t>
            </a:r>
            <a:r>
              <a:rPr lang="zh-CN" altLang="en-US" dirty="0">
                <a:solidFill>
                  <a:srgbClr val="FF0000"/>
                </a:solidFill>
                <a:latin typeface="微软雅黑" panose="020B0503020204020204" pitchFamily="34" charset="-122"/>
                <a:ea typeface="微软雅黑" panose="020B0503020204020204" pitchFamily="34" charset="-122"/>
              </a:rPr>
              <a:t>，查表 </a:t>
            </a:r>
            <a:r>
              <a:rPr lang="en-US" altLang="zh-CN" dirty="0">
                <a:solidFill>
                  <a:srgbClr val="FF0000"/>
                </a:solidFill>
                <a:latin typeface="微软雅黑" panose="020B0503020204020204" pitchFamily="34" charset="-122"/>
                <a:ea typeface="微软雅黑" panose="020B0503020204020204" pitchFamily="34" charset="-122"/>
              </a:rPr>
              <a:t>DD</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物理地址 </a:t>
            </a:r>
            <a:r>
              <a:rPr lang="en-US" altLang="zh-CN" dirty="0">
                <a:latin typeface="微软雅黑" panose="020B0503020204020204" pitchFamily="34" charset="-122"/>
                <a:ea typeface="微软雅黑" panose="020B0503020204020204" pitchFamily="34" charset="-122"/>
              </a:rPr>
              <a:t>0xDD</a:t>
            </a:r>
            <a:r>
              <a:rPr lang="en-US" altLang="zh-CN" dirty="0">
                <a:solidFill>
                  <a:srgbClr val="FF0000"/>
                </a:solidFill>
                <a:latin typeface="微软雅黑" panose="020B0503020204020204" pitchFamily="34" charset="-122"/>
                <a:ea typeface="微软雅黑" panose="020B0503020204020204" pitchFamily="34" charset="-122"/>
              </a:rPr>
              <a:t>10423</a:t>
            </a:r>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79261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9237</Words>
  <Application>Microsoft Office PowerPoint</Application>
  <PresentationFormat>全屏显示(4:3)</PresentationFormat>
  <Paragraphs>2637</Paragraphs>
  <Slides>98</Slides>
  <Notes>17</Notes>
  <HiddenSlides>0</HiddenSlides>
  <MMClips>0</MMClips>
  <ScaleCrop>false</ScaleCrop>
  <HeadingPairs>
    <vt:vector size="8" baseType="variant">
      <vt:variant>
        <vt:lpstr>已用的字体</vt:lpstr>
      </vt:variant>
      <vt:variant>
        <vt:i4>33</vt:i4>
      </vt:variant>
      <vt:variant>
        <vt:lpstr>主题</vt:lpstr>
      </vt:variant>
      <vt:variant>
        <vt:i4>2</vt:i4>
      </vt:variant>
      <vt:variant>
        <vt:lpstr>嵌入 OLE 服务器</vt:lpstr>
      </vt:variant>
      <vt:variant>
        <vt:i4>2</vt:i4>
      </vt:variant>
      <vt:variant>
        <vt:lpstr>幻灯片标题</vt:lpstr>
      </vt:variant>
      <vt:variant>
        <vt:i4>98</vt:i4>
      </vt:variant>
    </vt:vector>
  </HeadingPairs>
  <TitlesOfParts>
    <vt:vector size="135" baseType="lpstr">
      <vt:lpstr>AppleMyungjo</vt:lpstr>
      <vt:lpstr>Gulim</vt:lpstr>
      <vt:lpstr>LucidaBright</vt:lpstr>
      <vt:lpstr>Malgun Gothic</vt:lpstr>
      <vt:lpstr>MS PGothic</vt:lpstr>
      <vt:lpstr>MS PGothic</vt:lpstr>
      <vt:lpstr>等线</vt:lpstr>
      <vt:lpstr>等线 Light</vt:lpstr>
      <vt:lpstr>黑体</vt:lpstr>
      <vt:lpstr>华文新魏</vt:lpstr>
      <vt:lpstr>华文行楷</vt:lpstr>
      <vt:lpstr>华文中宋</vt:lpstr>
      <vt:lpstr>楷体_GB2312</vt:lpstr>
      <vt:lpstr>宋体</vt:lpstr>
      <vt:lpstr>微软雅黑</vt:lpstr>
      <vt:lpstr>幼圆</vt:lpstr>
      <vt:lpstr>Arial</vt:lpstr>
      <vt:lpstr>Book Antiqua</vt:lpstr>
      <vt:lpstr>Calibri</vt:lpstr>
      <vt:lpstr>Cambria</vt:lpstr>
      <vt:lpstr>Comic Sans MS</vt:lpstr>
      <vt:lpstr>Consolas</vt:lpstr>
      <vt:lpstr>Courier New</vt:lpstr>
      <vt:lpstr>Garamond</vt:lpstr>
      <vt:lpstr>Lucida Sans</vt:lpstr>
      <vt:lpstr>Lucida Sans Unicode</vt:lpstr>
      <vt:lpstr>Symbol</vt:lpstr>
      <vt:lpstr>Tahoma</vt:lpstr>
      <vt:lpstr>Times New Roman</vt:lpstr>
      <vt:lpstr>Trebuchet MS</vt:lpstr>
      <vt:lpstr>Verdana</vt:lpstr>
      <vt:lpstr>Wingdings</vt:lpstr>
      <vt:lpstr>Wingdings 2</vt:lpstr>
      <vt:lpstr>Office 主题​​</vt:lpstr>
      <vt:lpstr>Office Theme</vt:lpstr>
      <vt:lpstr>VISIO</vt:lpstr>
      <vt:lpstr>Document</vt:lpstr>
      <vt:lpstr>PowerPoint 演示文稿</vt:lpstr>
      <vt:lpstr>Motivations</vt:lpstr>
      <vt:lpstr>Virtual Memory 虚拟内存 </vt:lpstr>
      <vt:lpstr>虚拟存储器小知识</vt:lpstr>
      <vt:lpstr>虚拟存储器</vt:lpstr>
      <vt:lpstr>Great Idea #3: Principle of Locality / Memory Hierarchy</vt:lpstr>
      <vt:lpstr>缓存与虚拟存储器</vt:lpstr>
      <vt:lpstr>内存管理的职责</vt:lpstr>
      <vt:lpstr> 虚拟存储器要解决的问题</vt:lpstr>
      <vt:lpstr>以页为单位</vt:lpstr>
      <vt:lpstr>Virtual Memory Organization</vt:lpstr>
      <vt:lpstr>缓存中的块Blocks与 虚拟存储器中的页 Pages</vt:lpstr>
      <vt:lpstr>Bytes, Words, Blocks, Pages</vt:lpstr>
      <vt:lpstr>地址转换问题</vt:lpstr>
      <vt:lpstr>PowerPoint 演示文稿</vt:lpstr>
      <vt:lpstr>PowerPoint 演示文稿</vt:lpstr>
      <vt:lpstr>Page Tables 页表</vt:lpstr>
      <vt:lpstr>Private Address Space per User</vt:lpstr>
      <vt:lpstr>Page Table Entries 页表条目</vt:lpstr>
      <vt:lpstr>Page Tables Live in Memory</vt:lpstr>
      <vt:lpstr>Linear Page Table</vt:lpstr>
      <vt:lpstr>PowerPoint 演示文稿</vt:lpstr>
      <vt:lpstr>地址变换</vt:lpstr>
      <vt:lpstr>Virtual Memory Example</vt:lpstr>
      <vt:lpstr>Virtual Memory Example </vt:lpstr>
      <vt:lpstr>页表</vt:lpstr>
      <vt:lpstr>页表转换例子</vt:lpstr>
      <vt:lpstr>页表转换实例1</vt:lpstr>
      <vt:lpstr>页表转换实例1</vt:lpstr>
      <vt:lpstr>页表转换实例2</vt:lpstr>
      <vt:lpstr>Page Table Example</vt:lpstr>
      <vt:lpstr>Page Table Exercise</vt:lpstr>
      <vt:lpstr> 页表大小 Page Table Size</vt:lpstr>
      <vt:lpstr> 页表大小 Page Table Size</vt:lpstr>
      <vt:lpstr>Multi-level Page Tables</vt:lpstr>
      <vt:lpstr>Page Faults  页缺失</vt:lpstr>
      <vt:lpstr>SPARC VM Implementation</vt:lpstr>
      <vt:lpstr>Performance Issues</vt:lpstr>
      <vt:lpstr>Cache+ Virtual Memory</vt:lpstr>
      <vt:lpstr>快表Translation Lookaside Buffer (TLB)</vt:lpstr>
      <vt:lpstr>PowerPoint 演示文稿</vt:lpstr>
      <vt:lpstr>Translation Lookaside Buffer</vt:lpstr>
      <vt:lpstr>两项的快表例子 TLB</vt:lpstr>
      <vt:lpstr>Example: 2-way set-associative TLB</vt:lpstr>
      <vt:lpstr>PowerPoint 演示文稿</vt:lpstr>
      <vt:lpstr>PowerPoint 演示文稿</vt:lpstr>
      <vt:lpstr>TLB Block Size</vt:lpstr>
      <vt:lpstr>PowerPoint 演示文稿</vt:lpstr>
      <vt:lpstr>缺页处理步骤 Page Fault Steps</vt:lpstr>
      <vt:lpstr>Virtual Memory System Examples</vt:lpstr>
      <vt:lpstr>TLB Issues</vt:lpstr>
      <vt:lpstr>TLB Miss Process</vt:lpstr>
      <vt:lpstr>Other Issues</vt:lpstr>
      <vt:lpstr>Cache, VM, and Main Memory</vt:lpstr>
      <vt:lpstr>Cache Addressing with VM</vt:lpstr>
      <vt:lpstr>Shared Memory</vt:lpstr>
      <vt:lpstr>TLB and cache organization</vt:lpstr>
      <vt:lpstr>一个完整的虚拟地址与缓存的例子</vt:lpstr>
      <vt:lpstr>TLB Mapping</vt:lpstr>
      <vt:lpstr>页表映射</vt:lpstr>
      <vt:lpstr>数据缓存设计</vt:lpstr>
      <vt:lpstr>Data Cache Implementation</vt:lpstr>
      <vt:lpstr>Cache &amp; VM Comparison</vt:lpstr>
      <vt:lpstr>虚拟存储器举例</vt:lpstr>
      <vt:lpstr>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页式虚拟存储器</vt:lpstr>
      <vt:lpstr>页面替换</vt:lpstr>
      <vt:lpstr>随机算法（RAND 算法）</vt:lpstr>
      <vt:lpstr>先进先出算法（FIFO算法）</vt:lpstr>
      <vt:lpstr>最久没有使用算法 （LRU算法）</vt:lpstr>
      <vt:lpstr>最优替换算法（OPT算法）</vt:lpstr>
      <vt:lpstr>页替换策略</vt:lpstr>
      <vt:lpstr>举例：</vt:lpstr>
      <vt:lpstr>PowerPoint 演示文稿</vt:lpstr>
      <vt:lpstr>PowerPoint 演示文稿</vt:lpstr>
      <vt:lpstr>PowerPoint 演示文稿</vt:lpstr>
      <vt:lpstr>PowerPoint 演示文稿</vt:lpstr>
      <vt:lpstr>PowerPoint 演示文稿</vt:lpstr>
      <vt:lpstr>PowerPoint 演示文稿</vt:lpstr>
      <vt:lpstr>页面大小的选择</vt:lpstr>
      <vt:lpstr>主存容量</vt:lpstr>
      <vt:lpstr>页面调度算法</vt:lpstr>
      <vt:lpstr>Cache存储系统</vt:lpstr>
      <vt:lpstr>小结</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2013-12-20T03:00:12Z</dcterms:created>
  <dcterms:modified xsi:type="dcterms:W3CDTF">2022-12-21T11:49:49Z</dcterms:modified>
</cp:coreProperties>
</file>