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6" r:id="rId2"/>
    <p:sldId id="451" r:id="rId3"/>
    <p:sldId id="257" r:id="rId4"/>
    <p:sldId id="258" r:id="rId5"/>
    <p:sldId id="259" r:id="rId6"/>
    <p:sldId id="261" r:id="rId7"/>
    <p:sldId id="274" r:id="rId8"/>
    <p:sldId id="275" r:id="rId9"/>
    <p:sldId id="410" r:id="rId10"/>
    <p:sldId id="376" r:id="rId11"/>
    <p:sldId id="351" r:id="rId12"/>
    <p:sldId id="313" r:id="rId13"/>
    <p:sldId id="434" r:id="rId14"/>
    <p:sldId id="435" r:id="rId15"/>
    <p:sldId id="436" r:id="rId16"/>
    <p:sldId id="437" r:id="rId17"/>
    <p:sldId id="377" r:id="rId18"/>
    <p:sldId id="378" r:id="rId19"/>
    <p:sldId id="438" r:id="rId20"/>
    <p:sldId id="379" r:id="rId21"/>
    <p:sldId id="446" r:id="rId22"/>
    <p:sldId id="439" r:id="rId23"/>
    <p:sldId id="440" r:id="rId24"/>
    <p:sldId id="441" r:id="rId25"/>
    <p:sldId id="442" r:id="rId26"/>
    <p:sldId id="453" r:id="rId27"/>
    <p:sldId id="443" r:id="rId28"/>
    <p:sldId id="452" r:id="rId29"/>
    <p:sldId id="444" r:id="rId30"/>
    <p:sldId id="382" r:id="rId31"/>
    <p:sldId id="390" r:id="rId32"/>
    <p:sldId id="409" r:id="rId33"/>
    <p:sldId id="320" r:id="rId34"/>
    <p:sldId id="321" r:id="rId35"/>
    <p:sldId id="350" r:id="rId36"/>
    <p:sldId id="322" r:id="rId37"/>
    <p:sldId id="323" r:id="rId38"/>
    <p:sldId id="278" r:id="rId39"/>
    <p:sldId id="279" r:id="rId40"/>
    <p:sldId id="280" r:id="rId41"/>
    <p:sldId id="358" r:id="rId42"/>
    <p:sldId id="391" r:id="rId43"/>
    <p:sldId id="392" r:id="rId44"/>
    <p:sldId id="385" r:id="rId45"/>
    <p:sldId id="386" r:id="rId46"/>
    <p:sldId id="387" r:id="rId47"/>
    <p:sldId id="394" r:id="rId48"/>
    <p:sldId id="359" r:id="rId49"/>
    <p:sldId id="361" r:id="rId50"/>
    <p:sldId id="282" r:id="rId51"/>
    <p:sldId id="283" r:id="rId52"/>
    <p:sldId id="284" r:id="rId53"/>
    <p:sldId id="285" r:id="rId54"/>
    <p:sldId id="286" r:id="rId55"/>
    <p:sldId id="412" r:id="rId56"/>
    <p:sldId id="413" r:id="rId57"/>
    <p:sldId id="414" r:id="rId58"/>
    <p:sldId id="415" r:id="rId59"/>
    <p:sldId id="416" r:id="rId60"/>
    <p:sldId id="417" r:id="rId61"/>
    <p:sldId id="418" r:id="rId62"/>
    <p:sldId id="419" r:id="rId63"/>
    <p:sldId id="420" r:id="rId64"/>
    <p:sldId id="421" r:id="rId65"/>
    <p:sldId id="422" r:id="rId66"/>
    <p:sldId id="423" r:id="rId67"/>
    <p:sldId id="424" r:id="rId68"/>
    <p:sldId id="425" r:id="rId69"/>
    <p:sldId id="426" r:id="rId70"/>
    <p:sldId id="427" r:id="rId71"/>
    <p:sldId id="428" r:id="rId72"/>
    <p:sldId id="429" r:id="rId73"/>
    <p:sldId id="445" r:id="rId74"/>
    <p:sldId id="287" r:id="rId75"/>
  </p:sldIdLst>
  <p:sldSz cx="9144000" cy="6858000" type="screen4x3"/>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26" autoAdjust="0"/>
  </p:normalViewPr>
  <p:slideViewPr>
    <p:cSldViewPr>
      <p:cViewPr varScale="1">
        <p:scale>
          <a:sx n="91" d="100"/>
          <a:sy n="91" d="100"/>
        </p:scale>
        <p:origin x="573" y="6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FA750CB7-622F-49B4-9608-C5E65C09EC1A}" type="datetimeFigureOut">
              <a:rPr lang="zh-CN" altLang="en-US" smtClean="0"/>
              <a:t>2022/12/17</a:t>
            </a:fld>
            <a:endParaRPr lang="zh-CN" altLang="en-US"/>
          </a:p>
        </p:txBody>
      </p:sp>
      <p:sp>
        <p:nvSpPr>
          <p:cNvPr id="4" name="幻灯片图像占位符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D6CF943C-DCB8-4F77-A5F8-A61894AEFFDC}" type="slidenum">
              <a:rPr lang="zh-CN" altLang="en-US" smtClean="0"/>
              <a:t>‹#›</a:t>
            </a:fld>
            <a:endParaRPr lang="zh-CN" altLang="en-US"/>
          </a:p>
        </p:txBody>
      </p:sp>
    </p:spTree>
    <p:extLst>
      <p:ext uri="{BB962C8B-B14F-4D97-AF65-F5344CB8AC3E}">
        <p14:creationId xmlns:p14="http://schemas.microsoft.com/office/powerpoint/2010/main" val="1279939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71124ACF-92B0-42EE-9D65-450FDF646677}"/>
              </a:ext>
            </a:extLst>
          </p:cNvPr>
          <p:cNvSpPr>
            <a:spLocks noGrp="1" noRot="1" noChangeAspect="1" noChangeArrowheads="1" noTextEdit="1"/>
          </p:cNvSpPr>
          <p:nvPr>
            <p:ph type="sldImg"/>
          </p:nvPr>
        </p:nvSpPr>
        <p:spPr>
          <a:xfrm>
            <a:off x="995363" y="773113"/>
            <a:ext cx="5094287" cy="3821112"/>
          </a:xfrm>
          <a:solidFill>
            <a:srgbClr val="FFFFFF"/>
          </a:solidFill>
          <a:ln w="12700">
            <a:solidFill>
              <a:srgbClr val="000000"/>
            </a:solidFill>
            <a:miter lim="800000"/>
            <a:headEnd/>
            <a:tailEnd/>
          </a:ln>
        </p:spPr>
      </p:sp>
      <p:sp>
        <p:nvSpPr>
          <p:cNvPr id="89091" name="Rectangle 3">
            <a:extLst>
              <a:ext uri="{FF2B5EF4-FFF2-40B4-BE49-F238E27FC236}">
                <a16:creationId xmlns:a16="http://schemas.microsoft.com/office/drawing/2014/main" id="{060C013F-F22C-42DA-AD99-DD0622480343}"/>
              </a:ext>
            </a:extLst>
          </p:cNvPr>
          <p:cNvSpPr>
            <a:spLocks noGrp="1" noChangeArrowheads="1"/>
          </p:cNvSpPr>
          <p:nvPr>
            <p:ph type="body" idx="1"/>
          </p:nvPr>
        </p:nvSpPr>
        <p:spPr>
          <a:xfrm>
            <a:off x="944563" y="4856163"/>
            <a:ext cx="5197475" cy="4600575"/>
          </a:xfrm>
          <a:solidFill>
            <a:srgbClr val="FFFFFF"/>
          </a:solidFill>
          <a:ln>
            <a:solidFill>
              <a:srgbClr val="000000"/>
            </a:solidFill>
          </a:ln>
        </p:spPr>
        <p:txBody>
          <a:bodyPr lIns="98911" tIns="49455" rIns="98911" bIns="49455"/>
          <a:lstStyle/>
          <a:p>
            <a:endParaRPr lang="zh-CN" altLang="zh-CN">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169A9402-9096-44D4-AFE2-CC0A130D282D}"/>
              </a:ext>
            </a:extLst>
          </p:cNvPr>
          <p:cNvSpPr>
            <a:spLocks noGrp="1" noRot="1" noChangeAspect="1" noChangeArrowheads="1" noTextEdit="1"/>
          </p:cNvSpPr>
          <p:nvPr>
            <p:ph type="sldImg"/>
          </p:nvPr>
        </p:nvSpPr>
        <p:spPr>
          <a:xfrm>
            <a:off x="995363" y="773113"/>
            <a:ext cx="5094287" cy="3821112"/>
          </a:xfrm>
          <a:solidFill>
            <a:srgbClr val="FFFFFF"/>
          </a:solidFill>
          <a:ln w="12700">
            <a:solidFill>
              <a:srgbClr val="000000"/>
            </a:solidFill>
            <a:miter lim="800000"/>
            <a:headEnd/>
            <a:tailEnd/>
          </a:ln>
        </p:spPr>
      </p:sp>
      <p:sp>
        <p:nvSpPr>
          <p:cNvPr id="92163" name="Rectangle 3">
            <a:extLst>
              <a:ext uri="{FF2B5EF4-FFF2-40B4-BE49-F238E27FC236}">
                <a16:creationId xmlns:a16="http://schemas.microsoft.com/office/drawing/2014/main" id="{9E8E4B7A-94A0-417B-8485-B9516E752F8D}"/>
              </a:ext>
            </a:extLst>
          </p:cNvPr>
          <p:cNvSpPr>
            <a:spLocks noGrp="1" noChangeArrowheads="1"/>
          </p:cNvSpPr>
          <p:nvPr>
            <p:ph type="body" idx="1"/>
          </p:nvPr>
        </p:nvSpPr>
        <p:spPr>
          <a:xfrm>
            <a:off x="944563" y="4856163"/>
            <a:ext cx="5197475" cy="4600575"/>
          </a:xfrm>
          <a:solidFill>
            <a:srgbClr val="FFFFFF"/>
          </a:solidFill>
          <a:ln>
            <a:solidFill>
              <a:srgbClr val="000000"/>
            </a:solidFill>
          </a:ln>
        </p:spPr>
        <p:txBody>
          <a:bodyPr lIns="98911" tIns="49455" rIns="98911" bIns="49455"/>
          <a:lstStyle/>
          <a:p>
            <a:endParaRPr lang="zh-CN" altLang="zh-CN">
              <a:latin typeface="Arial" panose="020B0604020202020204" pitchFamily="34" charset="0"/>
            </a:endParaRPr>
          </a:p>
        </p:txBody>
      </p:sp>
    </p:spTree>
    <p:extLst>
      <p:ext uri="{BB962C8B-B14F-4D97-AF65-F5344CB8AC3E}">
        <p14:creationId xmlns:p14="http://schemas.microsoft.com/office/powerpoint/2010/main" val="3069167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541D38B6-B6FD-4CB2-8190-47858BD550B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How does an I/O interrupt different from the exception you already learned?</a:t>
            </a:r>
          </a:p>
          <a:p>
            <a:r>
              <a:rPr lang="en-US" altLang="zh-CN">
                <a:latin typeface="Arial" panose="020B0604020202020204" pitchFamily="34" charset="0"/>
              </a:rPr>
              <a:t>Well, an I/O interrupt is asynchronous with respect to the instruction execution while exception such as overflow or page fault are always associated with a certain instruction.</a:t>
            </a:r>
          </a:p>
          <a:p>
            <a:r>
              <a:rPr lang="en-US" altLang="zh-CN">
                <a:latin typeface="Arial" panose="020B0604020202020204" pitchFamily="34" charset="0"/>
              </a:rPr>
              <a:t>Also for exception, the only information needs to be conveyed is the fact that an exceptional condition has occurred but for interrupt, there is more information to be conveyed.</a:t>
            </a:r>
          </a:p>
          <a:p>
            <a:r>
              <a:rPr lang="en-US" altLang="zh-CN">
                <a:latin typeface="Arial" panose="020B0604020202020204" pitchFamily="34" charset="0"/>
              </a:rPr>
              <a:t>Let me  elaborate on each of these two points.</a:t>
            </a:r>
          </a:p>
          <a:p>
            <a:r>
              <a:rPr lang="en-US" altLang="zh-CN">
                <a:latin typeface="Arial" panose="020B0604020202020204" pitchFamily="34" charset="0"/>
              </a:rPr>
              <a:t>Unlike exception, which is always associated with an instruction,  interrupt is not associated with any instruction. The user program is just doing its things when an I/O interrupt occurs.</a:t>
            </a:r>
          </a:p>
          <a:p>
            <a:r>
              <a:rPr lang="en-US" altLang="zh-CN">
                <a:latin typeface="Arial" panose="020B0604020202020204" pitchFamily="34" charset="0"/>
              </a:rPr>
              <a:t>So I/O interrupt does not prevent any instruction from completing so you can pick your own convenient point to take the interrupt.</a:t>
            </a:r>
          </a:p>
          <a:p>
            <a:r>
              <a:rPr lang="en-US" altLang="zh-CN">
                <a:latin typeface="Arial" panose="020B0604020202020204" pitchFamily="34" charset="0"/>
              </a:rPr>
              <a:t>As far as conveying more information is concerned, the interrupt detection hardware must somehow let the OS know who is causing the interrupt.</a:t>
            </a:r>
          </a:p>
          <a:p>
            <a:r>
              <a:rPr lang="en-US" altLang="zh-CN">
                <a:latin typeface="Arial" panose="020B0604020202020204" pitchFamily="34" charset="0"/>
              </a:rPr>
              <a:t>Furthermore, interrupt requests needs to be prioritized.  The hardware that can do all these looks like this.</a:t>
            </a:r>
          </a:p>
          <a:p>
            <a:endParaRPr lang="en-US" altLang="zh-CN">
              <a:latin typeface="Arial" panose="020B0604020202020204" pitchFamily="34" charset="0"/>
            </a:endParaRPr>
          </a:p>
          <a:p>
            <a:r>
              <a:rPr lang="en-US" altLang="zh-CN">
                <a:latin typeface="Arial" panose="020B0604020202020204" pitchFamily="34" charset="0"/>
              </a:rPr>
              <a:t>+2 = 64 min. (Y:44)</a:t>
            </a:r>
          </a:p>
        </p:txBody>
      </p:sp>
      <p:sp>
        <p:nvSpPr>
          <p:cNvPr id="130051" name="Rectangle 3">
            <a:extLst>
              <a:ext uri="{FF2B5EF4-FFF2-40B4-BE49-F238E27FC236}">
                <a16:creationId xmlns:a16="http://schemas.microsoft.com/office/drawing/2014/main" id="{3BE9A083-A1D3-402B-B2D0-00B812C9404C}"/>
              </a:ext>
            </a:extLst>
          </p:cNvPr>
          <p:cNvSpPr>
            <a:spLocks noGrp="1" noRot="1" noChangeAspect="1" noChangeArrowheads="1" noTextEdit="1"/>
          </p:cNvSpPr>
          <p:nvPr>
            <p:ph type="sldImg"/>
          </p:nvPr>
        </p:nvSpPr>
        <p:spPr>
          <a:xfrm>
            <a:off x="984250" y="642938"/>
            <a:ext cx="5130800" cy="3848100"/>
          </a:xfrm>
        </p:spPr>
      </p:sp>
    </p:spTree>
    <p:extLst>
      <p:ext uri="{BB962C8B-B14F-4D97-AF65-F5344CB8AC3E}">
        <p14:creationId xmlns:p14="http://schemas.microsoft.com/office/powerpoint/2010/main" val="2130040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C5F31971-8FC1-4F29-8898-5524B53F6DB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First the interrupt requests have to pass through a synchronizer circuit, basically two flip flops in series,  to avoid getting into meta-stability.</a:t>
            </a:r>
          </a:p>
          <a:p>
            <a:r>
              <a:rPr lang="en-US" altLang="zh-CN">
                <a:latin typeface="Arial" panose="020B0604020202020204" pitchFamily="34" charset="0"/>
              </a:rPr>
              <a:t>Then based on the contents of the interrupt mask registers, all the interrupts that are currently disabled are ignored.</a:t>
            </a:r>
          </a:p>
          <a:p>
            <a:r>
              <a:rPr lang="en-US" altLang="zh-CN">
                <a:latin typeface="Arial" panose="020B0604020202020204" pitchFamily="34" charset="0"/>
              </a:rPr>
              <a:t>The rest of the interrupt requests are then prioritized and we will generate the interrupt target address based on the highest priority interrupt we received.</a:t>
            </a:r>
          </a:p>
          <a:p>
            <a:endParaRPr lang="en-US" altLang="zh-CN">
              <a:latin typeface="Arial" panose="020B0604020202020204" pitchFamily="34" charset="0"/>
            </a:endParaRPr>
          </a:p>
          <a:p>
            <a:r>
              <a:rPr lang="en-US" altLang="zh-CN">
                <a:latin typeface="Arial" panose="020B0604020202020204" pitchFamily="34" charset="0"/>
              </a:rPr>
              <a:t>+2 = 66 min. (Y:46)</a:t>
            </a:r>
          </a:p>
        </p:txBody>
      </p:sp>
      <p:sp>
        <p:nvSpPr>
          <p:cNvPr id="131075" name="Rectangle 3">
            <a:extLst>
              <a:ext uri="{FF2B5EF4-FFF2-40B4-BE49-F238E27FC236}">
                <a16:creationId xmlns:a16="http://schemas.microsoft.com/office/drawing/2014/main" id="{CCC910CD-2CB5-4DA6-92BC-20F0C646BD3E}"/>
              </a:ext>
            </a:extLst>
          </p:cNvPr>
          <p:cNvSpPr>
            <a:spLocks noGrp="1" noRot="1" noChangeAspect="1" noChangeArrowheads="1" noTextEdit="1"/>
          </p:cNvSpPr>
          <p:nvPr>
            <p:ph type="sldImg"/>
          </p:nvPr>
        </p:nvSpPr>
        <p:spPr>
          <a:xfrm>
            <a:off x="984250" y="642938"/>
            <a:ext cx="5130800" cy="3848100"/>
          </a:xfrm>
        </p:spPr>
      </p:sp>
    </p:spTree>
    <p:extLst>
      <p:ext uri="{BB962C8B-B14F-4D97-AF65-F5344CB8AC3E}">
        <p14:creationId xmlns:p14="http://schemas.microsoft.com/office/powerpoint/2010/main" val="707391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5F291D06-34B0-44AE-ADEF-25566CD797F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Besides detecting the interrupt and generate the interrupt target address, what else does the hardware needs to do.</a:t>
            </a:r>
          </a:p>
          <a:p>
            <a:r>
              <a:rPr lang="en-US" altLang="zh-CN">
                <a:latin typeface="Arial" panose="020B0604020202020204" pitchFamily="34" charset="0"/>
              </a:rPr>
              <a:t>Well, at the minimum, the processor has to save the program counter or in a pipeline machine with delayed branch, you may have to save multiple program counters.</a:t>
            </a:r>
          </a:p>
          <a:p>
            <a:r>
              <a:rPr lang="en-US" altLang="zh-CN">
                <a:latin typeface="Arial" panose="020B0604020202020204" pitchFamily="34" charset="0"/>
              </a:rPr>
              <a:t>To prevent recursion within a interrupt service routine, the processor must also disable further  interrupt  from the device it is servicing.  This can be done easily by turning the interrupt bit in the mask register off.</a:t>
            </a:r>
          </a:p>
          <a:p>
            <a:r>
              <a:rPr lang="en-US" altLang="zh-CN">
                <a:latin typeface="Arial" panose="020B0604020202020204" pitchFamily="34" charset="0"/>
              </a:rPr>
              <a:t>Then, the processor also has to branch to the interrupt target address.  These (first three) are the things the hardware must do.  Here are a list of optional things.</a:t>
            </a:r>
          </a:p>
          <a:p>
            <a:r>
              <a:rPr lang="en-US" altLang="zh-CN">
                <a:latin typeface="Arial" panose="020B0604020202020204" pitchFamily="34" charset="0"/>
              </a:rPr>
              <a:t>Well, as I said before, one good thing about the interrupt is that it is asynchronous so you can pick the most convenient place in the pipeline to take it.</a:t>
            </a:r>
          </a:p>
          <a:p>
            <a:endParaRPr lang="en-US" altLang="zh-CN">
              <a:latin typeface="Arial" panose="020B0604020202020204" pitchFamily="34" charset="0"/>
            </a:endParaRPr>
          </a:p>
          <a:p>
            <a:r>
              <a:rPr lang="en-US" altLang="zh-CN">
                <a:latin typeface="Arial" panose="020B0604020202020204" pitchFamily="34" charset="0"/>
              </a:rPr>
              <a:t>+2 = 68 min. (Y:48)</a:t>
            </a:r>
          </a:p>
          <a:p>
            <a:endParaRPr lang="en-US" altLang="zh-CN">
              <a:latin typeface="Arial" panose="020B0604020202020204" pitchFamily="34" charset="0"/>
            </a:endParaRPr>
          </a:p>
        </p:txBody>
      </p:sp>
      <p:sp>
        <p:nvSpPr>
          <p:cNvPr id="132099" name="Rectangle 3">
            <a:extLst>
              <a:ext uri="{FF2B5EF4-FFF2-40B4-BE49-F238E27FC236}">
                <a16:creationId xmlns:a16="http://schemas.microsoft.com/office/drawing/2014/main" id="{1C462323-EDCA-4603-8349-D3BD851A4AB7}"/>
              </a:ext>
            </a:extLst>
          </p:cNvPr>
          <p:cNvSpPr>
            <a:spLocks noGrp="1" noRot="1" noChangeAspect="1" noChangeArrowheads="1" noTextEdit="1"/>
          </p:cNvSpPr>
          <p:nvPr>
            <p:ph type="sldImg"/>
          </p:nvPr>
        </p:nvSpPr>
        <p:spPr>
          <a:xfrm>
            <a:off x="984250" y="642938"/>
            <a:ext cx="5130800" cy="3848100"/>
          </a:xfrm>
        </p:spPr>
      </p:sp>
    </p:spTree>
    <p:extLst>
      <p:ext uri="{BB962C8B-B14F-4D97-AF65-F5344CB8AC3E}">
        <p14:creationId xmlns:p14="http://schemas.microsoft.com/office/powerpoint/2010/main" val="1352615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8F49A279-5B0E-419A-9149-71867943D40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Let me show you what I mean. For example here, the CPU receives a keyboard interrupt request in the middle of the Divide instruction.</a:t>
            </a:r>
          </a:p>
          <a:p>
            <a:r>
              <a:rPr lang="en-US" altLang="zh-CN">
                <a:latin typeface="Arial" panose="020B0604020202020204" pitchFamily="34" charset="0"/>
              </a:rPr>
              <a:t>If the divide instruction causes an divide by 0 exception , we have to handle it immediately.</a:t>
            </a:r>
          </a:p>
          <a:p>
            <a:r>
              <a:rPr lang="en-US" altLang="zh-CN">
                <a:latin typeface="Arial" panose="020B0604020202020204" pitchFamily="34" charset="0"/>
              </a:rPr>
              <a:t>But here we have an interrupt, we can say, well, I have been spending all this time doing this divide and is almost finish, let’s wait.</a:t>
            </a:r>
          </a:p>
          <a:p>
            <a:r>
              <a:rPr lang="en-US" altLang="zh-CN">
                <a:latin typeface="Arial" panose="020B0604020202020204" pitchFamily="34" charset="0"/>
              </a:rPr>
              <a:t>So the interrupt is not taken until after the divide instruction has completed.</a:t>
            </a:r>
          </a:p>
          <a:p>
            <a:r>
              <a:rPr lang="en-US" altLang="zh-CN">
                <a:latin typeface="Arial" panose="020B0604020202020204" pitchFamily="34" charset="0"/>
              </a:rPr>
              <a:t>As far as generating the interrupt target address is concerned, we also have two options.  </a:t>
            </a:r>
          </a:p>
          <a:p>
            <a:r>
              <a:rPr lang="en-US" altLang="zh-CN">
                <a:latin typeface="Arial" panose="020B0604020202020204" pitchFamily="34" charset="0"/>
              </a:rPr>
              <a:t>First is the low cost version.  We make all interrupts go to a common address and let the software to figure out what to do next.</a:t>
            </a:r>
          </a:p>
          <a:p>
            <a:r>
              <a:rPr lang="en-US" altLang="zh-CN">
                <a:latin typeface="Arial" panose="020B0604020202020204" pitchFamily="34" charset="0"/>
              </a:rPr>
              <a:t>Then for those you like to built complicated hardware, you can make the hardware automatically branch to different addresses based on the interrupt type and/or level.</a:t>
            </a:r>
          </a:p>
          <a:p>
            <a:r>
              <a:rPr lang="en-US" altLang="zh-CN">
                <a:latin typeface="Arial" panose="020B0604020202020204" pitchFamily="34" charset="0"/>
              </a:rPr>
              <a:t>This is called vectored interrupt.</a:t>
            </a:r>
          </a:p>
          <a:p>
            <a:endParaRPr lang="en-US" altLang="zh-CN">
              <a:latin typeface="Arial" panose="020B0604020202020204" pitchFamily="34" charset="0"/>
            </a:endParaRPr>
          </a:p>
          <a:p>
            <a:r>
              <a:rPr lang="en-US" altLang="zh-CN">
                <a:latin typeface="Arial" panose="020B0604020202020204" pitchFamily="34" charset="0"/>
              </a:rPr>
              <a:t>+2 = 70 min. (Y:50)</a:t>
            </a:r>
          </a:p>
        </p:txBody>
      </p:sp>
      <p:sp>
        <p:nvSpPr>
          <p:cNvPr id="133123" name="Rectangle 3">
            <a:extLst>
              <a:ext uri="{FF2B5EF4-FFF2-40B4-BE49-F238E27FC236}">
                <a16:creationId xmlns:a16="http://schemas.microsoft.com/office/drawing/2014/main" id="{6E7D6930-C488-4BD7-BFA1-E1E410B84792}"/>
              </a:ext>
            </a:extLst>
          </p:cNvPr>
          <p:cNvSpPr>
            <a:spLocks noGrp="1" noRot="1" noChangeAspect="1" noChangeArrowheads="1" noTextEdit="1"/>
          </p:cNvSpPr>
          <p:nvPr>
            <p:ph type="sldImg"/>
          </p:nvPr>
        </p:nvSpPr>
        <p:spPr>
          <a:xfrm>
            <a:off x="984250" y="642938"/>
            <a:ext cx="5130800" cy="3848100"/>
          </a:xfrm>
        </p:spPr>
      </p:sp>
    </p:spTree>
    <p:extLst>
      <p:ext uri="{BB962C8B-B14F-4D97-AF65-F5344CB8AC3E}">
        <p14:creationId xmlns:p14="http://schemas.microsoft.com/office/powerpoint/2010/main" val="21430533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79C90271-4952-4DBB-B2BD-2E1885181F60}"/>
              </a:ext>
            </a:extLst>
          </p:cNvPr>
          <p:cNvSpPr>
            <a:spLocks noGrp="1" noRot="1" noChangeAspect="1" noChangeArrowheads="1" noTextEdit="1"/>
          </p:cNvSpPr>
          <p:nvPr>
            <p:ph type="sldImg"/>
          </p:nvPr>
        </p:nvSpPr>
        <p:spPr>
          <a:xfrm>
            <a:off x="995363" y="773113"/>
            <a:ext cx="5094287" cy="3821112"/>
          </a:xfrm>
          <a:solidFill>
            <a:srgbClr val="FFFFFF"/>
          </a:solidFill>
          <a:ln w="12700">
            <a:solidFill>
              <a:srgbClr val="000000"/>
            </a:solidFill>
            <a:miter lim="800000"/>
            <a:headEnd/>
            <a:tailEnd/>
          </a:ln>
        </p:spPr>
      </p:sp>
      <p:sp>
        <p:nvSpPr>
          <p:cNvPr id="93187" name="Rectangle 3">
            <a:extLst>
              <a:ext uri="{FF2B5EF4-FFF2-40B4-BE49-F238E27FC236}">
                <a16:creationId xmlns:a16="http://schemas.microsoft.com/office/drawing/2014/main" id="{0112DD76-0A24-4BE8-B547-D13BD0C05797}"/>
              </a:ext>
            </a:extLst>
          </p:cNvPr>
          <p:cNvSpPr>
            <a:spLocks noGrp="1" noChangeArrowheads="1"/>
          </p:cNvSpPr>
          <p:nvPr>
            <p:ph type="body" idx="1"/>
          </p:nvPr>
        </p:nvSpPr>
        <p:spPr>
          <a:xfrm>
            <a:off x="944563" y="4856163"/>
            <a:ext cx="5197475" cy="4600575"/>
          </a:xfrm>
          <a:solidFill>
            <a:srgbClr val="FFFFFF"/>
          </a:solidFill>
          <a:ln>
            <a:solidFill>
              <a:srgbClr val="000000"/>
            </a:solidFill>
          </a:ln>
        </p:spPr>
        <p:txBody>
          <a:bodyPr lIns="98911" tIns="49455" rIns="98911" bIns="49455"/>
          <a:lstStyle/>
          <a:p>
            <a:endParaRPr lang="zh-CN" altLang="zh-CN">
              <a:latin typeface="Arial" panose="020B0604020202020204" pitchFamily="34" charset="0"/>
            </a:endParaRPr>
          </a:p>
        </p:txBody>
      </p:sp>
    </p:spTree>
    <p:extLst>
      <p:ext uri="{BB962C8B-B14F-4D97-AF65-F5344CB8AC3E}">
        <p14:creationId xmlns:p14="http://schemas.microsoft.com/office/powerpoint/2010/main" val="35617205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B2BFB2B6-8892-4B74-9965-B8184B4A352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Finally, lets see how we can delegate some of the I/O responsibilities from the CPU.</a:t>
            </a:r>
          </a:p>
          <a:p>
            <a:r>
              <a:rPr lang="en-US" altLang="zh-CN">
                <a:latin typeface="Arial" panose="020B0604020202020204" pitchFamily="34" charset="0"/>
              </a:rPr>
              <a:t>The first option is Direct Memory Access which take advantage of the fact that I/O events often involve block transfer: you are not going to access the disk 1 byte at a time.</a:t>
            </a:r>
          </a:p>
          <a:p>
            <a:r>
              <a:rPr lang="en-US" altLang="zh-CN">
                <a:latin typeface="Arial" panose="020B0604020202020204" pitchFamily="34" charset="0"/>
              </a:rPr>
              <a:t>The DMA controller is external to the processor and can acts as a bus master to transfer blocks of data to or from memory and the I/O device without CPU intervention.</a:t>
            </a:r>
          </a:p>
          <a:p>
            <a:r>
              <a:rPr lang="en-US" altLang="zh-CN">
                <a:latin typeface="Arial" panose="020B0604020202020204" pitchFamily="34" charset="0"/>
              </a:rPr>
              <a:t>This is how it works.  The CPU sends the starting address, the direction and length of the transfer to the DMA controller and issues a start command.</a:t>
            </a:r>
          </a:p>
          <a:p>
            <a:r>
              <a:rPr lang="en-US" altLang="zh-CN">
                <a:latin typeface="Arial" panose="020B0604020202020204" pitchFamily="34" charset="0"/>
              </a:rPr>
              <a:t>The DMA controller then take over from there and provides handshake signals required (point to the last text block) to complete the entire block transfer.</a:t>
            </a:r>
          </a:p>
          <a:p>
            <a:r>
              <a:rPr lang="en-US" altLang="zh-CN">
                <a:latin typeface="Arial" panose="020B0604020202020204" pitchFamily="34" charset="0"/>
              </a:rPr>
              <a:t>So the DMA controller are pretty intelligent.  If you add more intelligent to the DMA controller, you will end up with a IO processor or IOP for short.</a:t>
            </a:r>
          </a:p>
          <a:p>
            <a:endParaRPr lang="en-US" altLang="zh-CN">
              <a:latin typeface="Arial" panose="020B0604020202020204" pitchFamily="34" charset="0"/>
            </a:endParaRPr>
          </a:p>
          <a:p>
            <a:r>
              <a:rPr lang="en-US" altLang="zh-CN">
                <a:latin typeface="Arial" panose="020B0604020202020204" pitchFamily="34" charset="0"/>
              </a:rPr>
              <a:t>+2 = 72 min. (Y:52)</a:t>
            </a:r>
          </a:p>
        </p:txBody>
      </p:sp>
      <p:sp>
        <p:nvSpPr>
          <p:cNvPr id="134147" name="Rectangle 3">
            <a:extLst>
              <a:ext uri="{FF2B5EF4-FFF2-40B4-BE49-F238E27FC236}">
                <a16:creationId xmlns:a16="http://schemas.microsoft.com/office/drawing/2014/main" id="{8E08C882-4D4A-48C7-A548-5471C9202813}"/>
              </a:ext>
            </a:extLst>
          </p:cNvPr>
          <p:cNvSpPr>
            <a:spLocks noGrp="1" noRot="1" noChangeAspect="1" noChangeArrowheads="1" noTextEdit="1"/>
          </p:cNvSpPr>
          <p:nvPr>
            <p:ph type="sldImg"/>
          </p:nvPr>
        </p:nvSpPr>
        <p:spPr>
          <a:xfrm>
            <a:off x="984250" y="642938"/>
            <a:ext cx="5130800" cy="3848100"/>
          </a:xfrm>
        </p:spPr>
      </p:sp>
    </p:spTree>
    <p:extLst>
      <p:ext uri="{BB962C8B-B14F-4D97-AF65-F5344CB8AC3E}">
        <p14:creationId xmlns:p14="http://schemas.microsoft.com/office/powerpoint/2010/main" val="5360355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90CDD2AC-BBDB-49DC-B2BA-97F35D6F9C50}"/>
              </a:ext>
            </a:extLst>
          </p:cNvPr>
          <p:cNvSpPr>
            <a:spLocks noGrp="1" noRot="1" noChangeAspect="1" noChangeArrowheads="1" noTextEdit="1"/>
          </p:cNvSpPr>
          <p:nvPr>
            <p:ph type="sldImg"/>
          </p:nvPr>
        </p:nvSpPr>
        <p:spPr>
          <a:xfrm>
            <a:off x="995363" y="773113"/>
            <a:ext cx="5094287" cy="3821112"/>
          </a:xfrm>
          <a:solidFill>
            <a:srgbClr val="FFFFFF"/>
          </a:solidFill>
          <a:ln w="12700">
            <a:solidFill>
              <a:srgbClr val="000000"/>
            </a:solidFill>
            <a:miter lim="800000"/>
            <a:headEnd/>
            <a:tailEnd/>
          </a:ln>
        </p:spPr>
      </p:sp>
      <p:sp>
        <p:nvSpPr>
          <p:cNvPr id="94211" name="Rectangle 3">
            <a:extLst>
              <a:ext uri="{FF2B5EF4-FFF2-40B4-BE49-F238E27FC236}">
                <a16:creationId xmlns:a16="http://schemas.microsoft.com/office/drawing/2014/main" id="{0BBA3307-D4E9-4131-A656-DFB27AD1AE9F}"/>
              </a:ext>
            </a:extLst>
          </p:cNvPr>
          <p:cNvSpPr>
            <a:spLocks noGrp="1" noChangeArrowheads="1"/>
          </p:cNvSpPr>
          <p:nvPr>
            <p:ph type="body" idx="1"/>
          </p:nvPr>
        </p:nvSpPr>
        <p:spPr>
          <a:xfrm>
            <a:off x="944563" y="4856163"/>
            <a:ext cx="5197475" cy="4600575"/>
          </a:xfrm>
          <a:solidFill>
            <a:srgbClr val="FFFFFF"/>
          </a:solidFill>
          <a:ln>
            <a:solidFill>
              <a:srgbClr val="000000"/>
            </a:solidFill>
          </a:ln>
        </p:spPr>
        <p:txBody>
          <a:bodyPr lIns="98911" tIns="49455" rIns="98911" bIns="49455"/>
          <a:lstStyle/>
          <a:p>
            <a:endParaRPr lang="zh-CN" altLang="zh-CN">
              <a:latin typeface="Arial" panose="020B0604020202020204" pitchFamily="34" charset="0"/>
            </a:endParaRPr>
          </a:p>
        </p:txBody>
      </p:sp>
    </p:spTree>
    <p:extLst>
      <p:ext uri="{BB962C8B-B14F-4D97-AF65-F5344CB8AC3E}">
        <p14:creationId xmlns:p14="http://schemas.microsoft.com/office/powerpoint/2010/main" val="17475611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E9113F61-9977-4DA1-BE18-8487271AFCBA}"/>
              </a:ext>
            </a:extLst>
          </p:cNvPr>
          <p:cNvSpPr>
            <a:spLocks noGrp="1" noChangeArrowheads="1"/>
          </p:cNvSpPr>
          <p:nvPr>
            <p:ph type="body" idx="1"/>
          </p:nvPr>
        </p:nvSpPr>
        <p:spPr>
          <a:xfrm>
            <a:off x="533400" y="4941888"/>
            <a:ext cx="6238875" cy="451485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anose="020B0604020202020204" pitchFamily="34" charset="0"/>
              </a:rPr>
              <a:t>The IOP is so smart that the CPU only needs to issue a simple instruction (Op, Device, Address) that tells them what is the target device and where to find more commands (</a:t>
            </a:r>
            <a:r>
              <a:rPr lang="en-US" altLang="zh-CN" dirty="0" err="1">
                <a:latin typeface="Arial" panose="020B0604020202020204" pitchFamily="34" charset="0"/>
              </a:rPr>
              <a:t>Addr</a:t>
            </a:r>
            <a:r>
              <a:rPr lang="en-US" altLang="zh-CN" dirty="0">
                <a:latin typeface="Arial" panose="020B0604020202020204" pitchFamily="34" charset="0"/>
              </a:rPr>
              <a:t>).</a:t>
            </a:r>
          </a:p>
          <a:p>
            <a:r>
              <a:rPr lang="en-US" altLang="zh-CN" dirty="0">
                <a:latin typeface="Arial" panose="020B0604020202020204" pitchFamily="34" charset="0"/>
              </a:rPr>
              <a:t>The IOP will then fetch commands such as this (OP, </a:t>
            </a:r>
            <a:r>
              <a:rPr lang="en-US" altLang="zh-CN" dirty="0" err="1">
                <a:latin typeface="Arial" panose="020B0604020202020204" pitchFamily="34" charset="0"/>
              </a:rPr>
              <a:t>Addr</a:t>
            </a:r>
            <a:r>
              <a:rPr lang="en-US" altLang="zh-CN" dirty="0">
                <a:latin typeface="Arial" panose="020B0604020202020204" pitchFamily="34" charset="0"/>
              </a:rPr>
              <a:t>, </a:t>
            </a:r>
            <a:r>
              <a:rPr lang="en-US" altLang="zh-CN" dirty="0" err="1">
                <a:latin typeface="Arial" panose="020B0604020202020204" pitchFamily="34" charset="0"/>
              </a:rPr>
              <a:t>Cnt</a:t>
            </a:r>
            <a:r>
              <a:rPr lang="en-US" altLang="zh-CN" dirty="0">
                <a:latin typeface="Arial" panose="020B0604020202020204" pitchFamily="34" charset="0"/>
              </a:rPr>
              <a:t>, Other) from memory and do all the necessary data transfer between the I/O device and the memory system.</a:t>
            </a:r>
          </a:p>
          <a:p>
            <a:r>
              <a:rPr lang="en-US" altLang="zh-CN" dirty="0">
                <a:latin typeface="Arial" panose="020B0604020202020204" pitchFamily="34" charset="0"/>
              </a:rPr>
              <a:t>The IOP will do the transfer at the background and it will not affect the CPU because it will access the memory only when the CPU is not using it: this is called stealing  memory cycles.</a:t>
            </a:r>
          </a:p>
          <a:p>
            <a:r>
              <a:rPr lang="en-US" altLang="zh-CN" dirty="0">
                <a:latin typeface="Arial" panose="020B0604020202020204" pitchFamily="34" charset="0"/>
              </a:rPr>
              <a:t>Only when the IOP finishes its operation will it interrupts the CPU.</a:t>
            </a:r>
          </a:p>
          <a:p>
            <a:endParaRPr lang="en-US" altLang="zh-CN" dirty="0">
              <a:latin typeface="Arial" panose="020B0604020202020204" pitchFamily="34" charset="0"/>
            </a:endParaRPr>
          </a:p>
          <a:p>
            <a:r>
              <a:rPr lang="en-US" altLang="zh-CN" dirty="0">
                <a:latin typeface="Arial" panose="020B0604020202020204" pitchFamily="34" charset="0"/>
              </a:rPr>
              <a:t>+2 = 74 min. (Y:54)</a:t>
            </a:r>
          </a:p>
        </p:txBody>
      </p:sp>
      <p:sp>
        <p:nvSpPr>
          <p:cNvPr id="135171" name="Rectangle 3">
            <a:extLst>
              <a:ext uri="{FF2B5EF4-FFF2-40B4-BE49-F238E27FC236}">
                <a16:creationId xmlns:a16="http://schemas.microsoft.com/office/drawing/2014/main" id="{970FFBA3-19DD-43A9-8CD5-BBD99186E51D}"/>
              </a:ext>
            </a:extLst>
          </p:cNvPr>
          <p:cNvSpPr>
            <a:spLocks noGrp="1" noRot="1" noChangeAspect="1" noChangeArrowheads="1" noTextEdit="1"/>
          </p:cNvSpPr>
          <p:nvPr>
            <p:ph type="sldImg"/>
          </p:nvPr>
        </p:nvSpPr>
        <p:spPr>
          <a:xfrm>
            <a:off x="984250" y="642938"/>
            <a:ext cx="5130800" cy="3848100"/>
          </a:xfrm>
        </p:spPr>
      </p:sp>
    </p:spTree>
    <p:extLst>
      <p:ext uri="{BB962C8B-B14F-4D97-AF65-F5344CB8AC3E}">
        <p14:creationId xmlns:p14="http://schemas.microsoft.com/office/powerpoint/2010/main" val="35769441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8F03BA01-95A8-4E45-AC89-DA7EE387F34B}"/>
              </a:ext>
            </a:extLst>
          </p:cNvPr>
          <p:cNvSpPr>
            <a:spLocks noGrp="1" noRot="1" noChangeAspect="1" noChangeArrowheads="1" noTextEdit="1"/>
          </p:cNvSpPr>
          <p:nvPr>
            <p:ph type="sldImg"/>
          </p:nvPr>
        </p:nvSpPr>
        <p:spPr>
          <a:xfrm>
            <a:off x="995363" y="773113"/>
            <a:ext cx="5094287" cy="3821112"/>
          </a:xfrm>
          <a:solidFill>
            <a:srgbClr val="FFFFFF"/>
          </a:solidFill>
          <a:ln w="12700">
            <a:solidFill>
              <a:srgbClr val="000000"/>
            </a:solidFill>
            <a:miter lim="800000"/>
            <a:headEnd/>
            <a:tailEnd/>
          </a:ln>
        </p:spPr>
      </p:sp>
      <p:sp>
        <p:nvSpPr>
          <p:cNvPr id="95235" name="Rectangle 3">
            <a:extLst>
              <a:ext uri="{FF2B5EF4-FFF2-40B4-BE49-F238E27FC236}">
                <a16:creationId xmlns:a16="http://schemas.microsoft.com/office/drawing/2014/main" id="{F5D24A6E-AA2F-43EB-87AF-C8261037862E}"/>
              </a:ext>
            </a:extLst>
          </p:cNvPr>
          <p:cNvSpPr>
            <a:spLocks noGrp="1" noChangeArrowheads="1"/>
          </p:cNvSpPr>
          <p:nvPr>
            <p:ph type="body" idx="1"/>
          </p:nvPr>
        </p:nvSpPr>
        <p:spPr>
          <a:xfrm>
            <a:off x="944563" y="4856163"/>
            <a:ext cx="5197475" cy="4600575"/>
          </a:xfrm>
          <a:solidFill>
            <a:srgbClr val="FFFFFF"/>
          </a:solidFill>
          <a:ln>
            <a:solidFill>
              <a:srgbClr val="000000"/>
            </a:solidFill>
          </a:ln>
        </p:spPr>
        <p:txBody>
          <a:bodyPr lIns="98911" tIns="49455" rIns="98911" bIns="49455"/>
          <a:lstStyle/>
          <a:p>
            <a:endParaRPr lang="zh-CN" altLang="zh-CN">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EF4FD2F5-37E4-4910-B9BC-B1C81A2D797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This is a more in-depth picture of the I/O system of a typical computer.</a:t>
            </a:r>
          </a:p>
          <a:p>
            <a:r>
              <a:rPr lang="en-US" altLang="zh-CN">
                <a:latin typeface="Arial" panose="020B0604020202020204" pitchFamily="34" charset="0"/>
              </a:rPr>
              <a:t>The I/O devices are shown here to be connected to the computer via I/O controllers that sit on the Memory I/O busses.  We will talk about buses on Friday.</a:t>
            </a:r>
          </a:p>
          <a:p>
            <a:r>
              <a:rPr lang="en-US" altLang="zh-CN">
                <a:latin typeface="Arial" panose="020B0604020202020204" pitchFamily="34" charset="0"/>
              </a:rPr>
              <a:t>For now, notice that I/O system is inherently more irregular than the Processor and the Memory system because all the different devices (disk, graphics) that can  attach to it. </a:t>
            </a:r>
          </a:p>
          <a:p>
            <a:r>
              <a:rPr lang="en-US" altLang="zh-CN">
                <a:latin typeface="Arial" panose="020B0604020202020204" pitchFamily="34" charset="0"/>
              </a:rPr>
              <a:t>So when one designs an I/O system, performance is still an important consideration.</a:t>
            </a:r>
          </a:p>
          <a:p>
            <a:r>
              <a:rPr lang="en-US" altLang="zh-CN">
                <a:latin typeface="Arial" panose="020B0604020202020204" pitchFamily="34" charset="0"/>
              </a:rPr>
              <a:t>But besides raw performance, one also has to think about expandability and resilience in the face of failure.</a:t>
            </a:r>
          </a:p>
          <a:p>
            <a:r>
              <a:rPr lang="en-US" altLang="zh-CN">
                <a:latin typeface="Arial" panose="020B0604020202020204" pitchFamily="34" charset="0"/>
              </a:rPr>
              <a:t>For example, one has to ask questions such as:</a:t>
            </a:r>
          </a:p>
          <a:p>
            <a:r>
              <a:rPr lang="en-US" altLang="zh-CN">
                <a:latin typeface="Arial" panose="020B0604020202020204" pitchFamily="34" charset="0"/>
              </a:rPr>
              <a:t>(a)[Expandability]: is there any easy way to connect another disk to the system?</a:t>
            </a:r>
          </a:p>
          <a:p>
            <a:r>
              <a:rPr lang="en-US" altLang="zh-CN">
                <a:latin typeface="Arial" panose="020B0604020202020204" pitchFamily="34" charset="0"/>
              </a:rPr>
              <a:t>(b) And if this  I/O controller (network) fails, is it going to affect the rest of the network?</a:t>
            </a:r>
          </a:p>
          <a:p>
            <a:endParaRPr lang="en-US" altLang="zh-CN">
              <a:latin typeface="Arial" panose="020B0604020202020204" pitchFamily="34" charset="0"/>
            </a:endParaRPr>
          </a:p>
          <a:p>
            <a:r>
              <a:rPr lang="en-US" altLang="zh-CN">
                <a:latin typeface="Arial" panose="020B0604020202020204" pitchFamily="34" charset="0"/>
              </a:rPr>
              <a:t>+2 = 7 min (X:47)</a:t>
            </a:r>
          </a:p>
        </p:txBody>
      </p:sp>
      <p:sp>
        <p:nvSpPr>
          <p:cNvPr id="74755" name="Rectangle 3">
            <a:extLst>
              <a:ext uri="{FF2B5EF4-FFF2-40B4-BE49-F238E27FC236}">
                <a16:creationId xmlns:a16="http://schemas.microsoft.com/office/drawing/2014/main" id="{21277C88-D0E2-4A15-858C-60C2FF6DBFA8}"/>
              </a:ext>
            </a:extLst>
          </p:cNvPr>
          <p:cNvSpPr>
            <a:spLocks noGrp="1" noRot="1" noChangeAspect="1" noChangeArrowheads="1" noTextEdit="1"/>
          </p:cNvSpPr>
          <p:nvPr>
            <p:ph type="sldImg"/>
          </p:nvPr>
        </p:nvSpPr>
        <p:spPr>
          <a:xfrm>
            <a:off x="1006475" y="660400"/>
            <a:ext cx="5087938" cy="3814763"/>
          </a:xfr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F7F4A91E-ED45-4387-83C3-018A2D57110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Although there are many different I/O devices, they can all be organized based on  these  three characteristics: behavior, partner, and data rate.</a:t>
            </a:r>
          </a:p>
          <a:p>
            <a:r>
              <a:rPr lang="en-US" altLang="zh-CN">
                <a:latin typeface="Arial" panose="020B0604020202020204" pitchFamily="34" charset="0"/>
              </a:rPr>
              <a:t>Behavior deals with how an I/O device behave?  Is it an input device such as a mouse?  Or is it an output only device such as a printer?  Or is it a storage device such as the disk.</a:t>
            </a:r>
          </a:p>
          <a:p>
            <a:r>
              <a:rPr lang="en-US" altLang="zh-CN">
                <a:latin typeface="Arial" panose="020B0604020202020204" pitchFamily="34" charset="0"/>
              </a:rPr>
              <a:t>Partner deals with what an I/O device interact?  Does it interact with human or machine?</a:t>
            </a:r>
          </a:p>
          <a:p>
            <a:r>
              <a:rPr lang="en-US" altLang="zh-CN">
                <a:latin typeface="Arial" panose="020B0604020202020204" pitchFamily="34" charset="0"/>
              </a:rPr>
              <a:t>Finally data rate deals with the peak rate at which data can be transferred between the I/O device and the main memory or between the I/O device and the CPU.</a:t>
            </a:r>
          </a:p>
          <a:p>
            <a:endParaRPr lang="en-US" altLang="zh-CN">
              <a:latin typeface="Arial" panose="020B0604020202020204" pitchFamily="34" charset="0"/>
            </a:endParaRPr>
          </a:p>
          <a:p>
            <a:r>
              <a:rPr lang="en-US" altLang="zh-CN">
                <a:latin typeface="Arial" panose="020B0604020202020204" pitchFamily="34" charset="0"/>
              </a:rPr>
              <a:t>+1 = 26 min. (Y:06)</a:t>
            </a:r>
          </a:p>
          <a:p>
            <a:endParaRPr lang="en-US" altLang="zh-CN">
              <a:latin typeface="Arial" panose="020B0604020202020204" pitchFamily="34" charset="0"/>
            </a:endParaRPr>
          </a:p>
        </p:txBody>
      </p:sp>
      <p:sp>
        <p:nvSpPr>
          <p:cNvPr id="97283" name="Rectangle 3">
            <a:extLst>
              <a:ext uri="{FF2B5EF4-FFF2-40B4-BE49-F238E27FC236}">
                <a16:creationId xmlns:a16="http://schemas.microsoft.com/office/drawing/2014/main" id="{37AB94FA-803B-4F1D-ABF5-581A8192C809}"/>
              </a:ext>
            </a:extLst>
          </p:cNvPr>
          <p:cNvSpPr>
            <a:spLocks noGrp="1" noRot="1" noChangeAspect="1" noChangeArrowheads="1" noTextEdit="1"/>
          </p:cNvSpPr>
          <p:nvPr>
            <p:ph type="sldImg"/>
          </p:nvPr>
        </p:nvSpPr>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4D4D1A25-9C4F-4621-B44B-E7797CD3982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The purpose of the magnetic disk is to provide long term, non-volatile storage.  Disks are large in terms of capacity, inexpensive, but slow so they reside at the lowest level in the memory hierarchy.</a:t>
            </a:r>
          </a:p>
          <a:p>
            <a:r>
              <a:rPr lang="en-US" altLang="zh-CN">
                <a:latin typeface="Arial" panose="020B0604020202020204" pitchFamily="34" charset="0"/>
              </a:rPr>
              <a:t>There are 2 types of disks: floppy and hard drives.  Both types relay on a rotating platter coasted with a magnetic surface and a movable head is used to access the disk.</a:t>
            </a:r>
          </a:p>
          <a:p>
            <a:r>
              <a:rPr lang="en-US" altLang="zh-CN">
                <a:latin typeface="Arial" panose="020B0604020202020204" pitchFamily="34" charset="0"/>
              </a:rPr>
              <a:t>The advantages of hard disks over floppy disks are:</a:t>
            </a:r>
          </a:p>
          <a:p>
            <a:r>
              <a:rPr lang="en-US" altLang="zh-CN">
                <a:latin typeface="Arial" panose="020B0604020202020204" pitchFamily="34" charset="0"/>
              </a:rPr>
              <a:t>(a) Platters are made of metal or glass so they are more rigid and can be larger.</a:t>
            </a:r>
          </a:p>
          <a:p>
            <a:r>
              <a:rPr lang="en-US" altLang="zh-CN">
                <a:latin typeface="Arial" panose="020B0604020202020204" pitchFamily="34" charset="0"/>
              </a:rPr>
              <a:t>(b) Hard disk also has higher density because it can be controlled more precisely.</a:t>
            </a:r>
          </a:p>
          <a:p>
            <a:r>
              <a:rPr lang="en-US" altLang="zh-CN">
                <a:latin typeface="Arial" panose="020B0604020202020204" pitchFamily="34" charset="0"/>
              </a:rPr>
              <a:t>(c) Hard disk also has higher data rate because it can spin faster.</a:t>
            </a:r>
          </a:p>
          <a:p>
            <a:r>
              <a:rPr lang="en-US" altLang="zh-CN">
                <a:latin typeface="Arial" panose="020B0604020202020204" pitchFamily="34" charset="0"/>
              </a:rPr>
              <a:t>(d) Finally, each hard disk drive can incorporate more than one platter.</a:t>
            </a:r>
          </a:p>
          <a:p>
            <a:endParaRPr lang="en-US" altLang="zh-CN">
              <a:latin typeface="Arial" panose="020B0604020202020204" pitchFamily="34" charset="0"/>
            </a:endParaRPr>
          </a:p>
          <a:p>
            <a:r>
              <a:rPr lang="en-US" altLang="zh-CN">
                <a:latin typeface="Arial" panose="020B0604020202020204" pitchFamily="34" charset="0"/>
              </a:rPr>
              <a:t>+2 = 30 min. (Y:10)</a:t>
            </a:r>
          </a:p>
        </p:txBody>
      </p:sp>
      <p:sp>
        <p:nvSpPr>
          <p:cNvPr id="80899" name="Rectangle 3">
            <a:extLst>
              <a:ext uri="{FF2B5EF4-FFF2-40B4-BE49-F238E27FC236}">
                <a16:creationId xmlns:a16="http://schemas.microsoft.com/office/drawing/2014/main" id="{1E555AF0-A186-4EBE-B394-EE4B765F0BB4}"/>
              </a:ext>
            </a:extLst>
          </p:cNvPr>
          <p:cNvSpPr>
            <a:spLocks noGrp="1" noRot="1" noChangeAspect="1" noChangeArrowheads="1" noTextEdit="1"/>
          </p:cNvSpPr>
          <p:nvPr>
            <p:ph type="sldImg"/>
          </p:nvPr>
        </p:nvSpPr>
        <p:spPr>
          <a:xfrm>
            <a:off x="1006475" y="660400"/>
            <a:ext cx="5087938" cy="3814763"/>
          </a:xfr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FE2CCD7B-76EC-4142-9273-7C691DD7E89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Here is a primitive picture showing you how a disk drive can have multiple platters.</a:t>
            </a:r>
          </a:p>
          <a:p>
            <a:r>
              <a:rPr lang="en-US" altLang="zh-CN">
                <a:latin typeface="Arial" panose="020B0604020202020204" pitchFamily="34" charset="0"/>
              </a:rPr>
              <a:t>Each surface on the platter are divided into tracks and each track is further divided into sectors.  A sector is the smallest unit that can be read or written.</a:t>
            </a:r>
          </a:p>
          <a:p>
            <a:r>
              <a:rPr lang="en-US" altLang="zh-CN">
                <a:latin typeface="Arial" panose="020B0604020202020204" pitchFamily="34" charset="0"/>
              </a:rPr>
              <a:t>By simple geometry you know the outer track have more area and you would thing the outer tack will have more sectors.</a:t>
            </a:r>
          </a:p>
          <a:p>
            <a:r>
              <a:rPr lang="en-US" altLang="zh-CN">
                <a:latin typeface="Arial" panose="020B0604020202020204" pitchFamily="34" charset="0"/>
              </a:rPr>
              <a:t>This, however, is not the case in traditional disk design where all tracks have the same number of sectors. Well, you will say, this is dumb but dumb  is the reason they do it .</a:t>
            </a:r>
          </a:p>
          <a:p>
            <a:r>
              <a:rPr lang="en-US" altLang="zh-CN">
                <a:latin typeface="Arial" panose="020B0604020202020204" pitchFamily="34" charset="0"/>
              </a:rPr>
              <a:t>By keeping the number of sectors the same, the disk controller hardware and software can be dumb and does not have to know which track has how many sectors.</a:t>
            </a:r>
          </a:p>
          <a:p>
            <a:r>
              <a:rPr lang="en-US" altLang="zh-CN">
                <a:latin typeface="Arial" panose="020B0604020202020204" pitchFamily="34" charset="0"/>
              </a:rPr>
              <a:t>With more intelligent disk controller hardware and software, it is getting more popular to record more sectors on the outer tracks.  This is referred to as constant bit density.</a:t>
            </a:r>
          </a:p>
          <a:p>
            <a:endParaRPr lang="en-US" altLang="zh-CN">
              <a:latin typeface="Arial" panose="020B0604020202020204" pitchFamily="34" charset="0"/>
            </a:endParaRPr>
          </a:p>
          <a:p>
            <a:r>
              <a:rPr lang="en-US" altLang="zh-CN">
                <a:latin typeface="Arial" panose="020B0604020202020204" pitchFamily="34" charset="0"/>
              </a:rPr>
              <a:t>+2 = 32 min. (Y:12)</a:t>
            </a:r>
          </a:p>
        </p:txBody>
      </p:sp>
      <p:sp>
        <p:nvSpPr>
          <p:cNvPr id="81923" name="Rectangle 3">
            <a:extLst>
              <a:ext uri="{FF2B5EF4-FFF2-40B4-BE49-F238E27FC236}">
                <a16:creationId xmlns:a16="http://schemas.microsoft.com/office/drawing/2014/main" id="{4380AE1F-2E53-418B-A329-F06C40C903B7}"/>
              </a:ext>
            </a:extLst>
          </p:cNvPr>
          <p:cNvSpPr>
            <a:spLocks noGrp="1" noRot="1" noChangeAspect="1" noChangeArrowheads="1" noTextEdit="1"/>
          </p:cNvSpPr>
          <p:nvPr>
            <p:ph type="sldImg"/>
          </p:nvPr>
        </p:nvSpPr>
        <p:spPr>
          <a:xfrm>
            <a:off x="1006475" y="660400"/>
            <a:ext cx="5087938" cy="3814763"/>
          </a:xfrm>
        </p:spPr>
      </p:sp>
    </p:spTree>
    <p:extLst>
      <p:ext uri="{BB962C8B-B14F-4D97-AF65-F5344CB8AC3E}">
        <p14:creationId xmlns:p14="http://schemas.microsoft.com/office/powerpoint/2010/main" val="20297050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8528F0C2-313F-44F1-8AFE-A853CEB57D3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To read write information into a sector, a movable arm containing a read/write head is located over each surface.</a:t>
            </a:r>
          </a:p>
          <a:p>
            <a:r>
              <a:rPr lang="en-US" altLang="zh-CN">
                <a:latin typeface="Arial" panose="020B0604020202020204" pitchFamily="34" charset="0"/>
              </a:rPr>
              <a:t>The term cylinder is used to refer to all the tracks under the read/write head at a given point on all surfaces.</a:t>
            </a:r>
          </a:p>
          <a:p>
            <a:r>
              <a:rPr lang="en-US" altLang="zh-CN">
                <a:latin typeface="Arial" panose="020B0604020202020204" pitchFamily="34" charset="0"/>
              </a:rPr>
              <a:t>To access data, the operating system must direct the disk through a 3-stage process.</a:t>
            </a:r>
          </a:p>
          <a:p>
            <a:r>
              <a:rPr lang="en-US" altLang="zh-CN">
                <a:latin typeface="Arial" panose="020B0604020202020204" pitchFamily="34" charset="0"/>
              </a:rPr>
              <a:t>(a) The first step is to position the arm over the proper track.  This is the seek operation and</a:t>
            </a:r>
            <a:br>
              <a:rPr lang="en-US" altLang="zh-CN">
                <a:latin typeface="Arial" panose="020B0604020202020204" pitchFamily="34" charset="0"/>
              </a:rPr>
            </a:br>
            <a:r>
              <a:rPr lang="en-US" altLang="zh-CN">
                <a:latin typeface="Arial" panose="020B0604020202020204" pitchFamily="34" charset="0"/>
              </a:rPr>
              <a:t>     the time to complete this operation is called the seek time.</a:t>
            </a:r>
          </a:p>
          <a:p>
            <a:r>
              <a:rPr lang="en-US" altLang="zh-CN">
                <a:latin typeface="Arial" panose="020B0604020202020204" pitchFamily="34" charset="0"/>
              </a:rPr>
              <a:t>(b) Once the head has reached the correct track, we must wait for the desired sector to</a:t>
            </a:r>
            <a:br>
              <a:rPr lang="en-US" altLang="zh-CN">
                <a:latin typeface="Arial" panose="020B0604020202020204" pitchFamily="34" charset="0"/>
              </a:rPr>
            </a:br>
            <a:r>
              <a:rPr lang="en-US" altLang="zh-CN">
                <a:latin typeface="Arial" panose="020B0604020202020204" pitchFamily="34" charset="0"/>
              </a:rPr>
              <a:t>      rotate under the read/write head.  This is referred to as the rotational latency.</a:t>
            </a:r>
          </a:p>
          <a:p>
            <a:r>
              <a:rPr lang="en-US" altLang="zh-CN">
                <a:latin typeface="Arial" panose="020B0604020202020204" pitchFamily="34" charset="0"/>
              </a:rPr>
              <a:t>(c) Finally, once the desired sector is under the read/write head, the data transfer can begin.</a:t>
            </a:r>
          </a:p>
          <a:p>
            <a:r>
              <a:rPr lang="en-US" altLang="zh-CN">
                <a:latin typeface="Arial" panose="020B0604020202020204" pitchFamily="34" charset="0"/>
              </a:rPr>
              <a:t>The average seek time as reported by the manufacturer is in the range of 12 ms to 20ms and is calculated as the sum of the time for all possible seeks divided by the number of possible seeks.</a:t>
            </a:r>
          </a:p>
          <a:p>
            <a:r>
              <a:rPr lang="en-US" altLang="zh-CN">
                <a:latin typeface="Arial" panose="020B0604020202020204" pitchFamily="34" charset="0"/>
              </a:rPr>
              <a:t>This number is usually on the pessimistic side because due to locality of disk reference, the actual average seek time may only be 25 to 33% of the number published.</a:t>
            </a:r>
          </a:p>
          <a:p>
            <a:endParaRPr lang="en-US" altLang="zh-CN">
              <a:latin typeface="Arial" panose="020B0604020202020204" pitchFamily="34" charset="0"/>
            </a:endParaRPr>
          </a:p>
          <a:p>
            <a:r>
              <a:rPr lang="en-US" altLang="zh-CN">
                <a:latin typeface="Arial" panose="020B0604020202020204" pitchFamily="34" charset="0"/>
              </a:rPr>
              <a:t>+2 = 34 min. (Y:14)</a:t>
            </a:r>
          </a:p>
        </p:txBody>
      </p:sp>
      <p:sp>
        <p:nvSpPr>
          <p:cNvPr id="82947" name="Rectangle 3">
            <a:extLst>
              <a:ext uri="{FF2B5EF4-FFF2-40B4-BE49-F238E27FC236}">
                <a16:creationId xmlns:a16="http://schemas.microsoft.com/office/drawing/2014/main" id="{ED957AC0-C347-4875-8447-862C7D92FCAA}"/>
              </a:ext>
            </a:extLst>
          </p:cNvPr>
          <p:cNvSpPr>
            <a:spLocks noGrp="1" noRot="1" noChangeAspect="1" noChangeArrowheads="1" noTextEdit="1"/>
          </p:cNvSpPr>
          <p:nvPr>
            <p:ph type="sldImg"/>
          </p:nvPr>
        </p:nvSpPr>
        <p:spPr>
          <a:xfrm>
            <a:off x="1006475" y="660400"/>
            <a:ext cx="5087938" cy="3814763"/>
          </a:xfrm>
        </p:spPr>
      </p:sp>
    </p:spTree>
    <p:extLst>
      <p:ext uri="{BB962C8B-B14F-4D97-AF65-F5344CB8AC3E}">
        <p14:creationId xmlns:p14="http://schemas.microsoft.com/office/powerpoint/2010/main" val="819672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30DED98B-FC66-44AB-87CD-9CFBD4D4244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As far as rotational latency is concerned, most disks rotate at 3,600 RPM or approximately 16 ms per revolution.</a:t>
            </a:r>
          </a:p>
          <a:p>
            <a:r>
              <a:rPr lang="en-US" altLang="zh-CN">
                <a:latin typeface="Arial" panose="020B0604020202020204" pitchFamily="34" charset="0"/>
              </a:rPr>
              <a:t>Since on average, the information you desired is half way around the disk, the average rotational latency will be 8ms.</a:t>
            </a:r>
          </a:p>
          <a:p>
            <a:r>
              <a:rPr lang="en-US" altLang="zh-CN">
                <a:latin typeface="Arial" panose="020B0604020202020204" pitchFamily="34" charset="0"/>
              </a:rPr>
              <a:t>The transfer time is a function of transfer size, rotation speed, and recording density.</a:t>
            </a:r>
          </a:p>
          <a:p>
            <a:r>
              <a:rPr lang="en-US" altLang="zh-CN">
                <a:latin typeface="Arial" panose="020B0604020202020204" pitchFamily="34" charset="0"/>
              </a:rPr>
              <a:t>The typical transfer speed is 2 to 4 MB per second.</a:t>
            </a:r>
          </a:p>
          <a:p>
            <a:r>
              <a:rPr lang="en-US" altLang="zh-CN">
                <a:latin typeface="Arial" panose="020B0604020202020204" pitchFamily="34" charset="0"/>
              </a:rPr>
              <a:t>Notice that the transfer time is much faster than the rotational latency and seek time.</a:t>
            </a:r>
          </a:p>
          <a:p>
            <a:r>
              <a:rPr lang="en-US" altLang="zh-CN">
                <a:latin typeface="Arial" panose="020B0604020202020204" pitchFamily="34" charset="0"/>
              </a:rPr>
              <a:t>This is similar to the DRAM situation where the DRAM access time is much shorter than the DRAM cycle time.</a:t>
            </a:r>
          </a:p>
          <a:p>
            <a:r>
              <a:rPr lang="en-US" altLang="zh-CN">
                <a:latin typeface="Arial" panose="020B0604020202020204" pitchFamily="34" charset="0"/>
              </a:rPr>
              <a:t>***** Do anybody remember what we did to take advantage of the short access time versus cycle time?  Well, we interleave!</a:t>
            </a:r>
          </a:p>
          <a:p>
            <a:endParaRPr lang="en-US" altLang="zh-CN">
              <a:latin typeface="Arial" panose="020B0604020202020204" pitchFamily="34" charset="0"/>
            </a:endParaRPr>
          </a:p>
          <a:p>
            <a:r>
              <a:rPr lang="en-US" altLang="zh-CN">
                <a:latin typeface="Arial" panose="020B0604020202020204" pitchFamily="34" charset="0"/>
              </a:rPr>
              <a:t>+2 = 36 min. (Y:16)</a:t>
            </a:r>
          </a:p>
        </p:txBody>
      </p:sp>
      <p:sp>
        <p:nvSpPr>
          <p:cNvPr id="83971" name="Rectangle 3">
            <a:extLst>
              <a:ext uri="{FF2B5EF4-FFF2-40B4-BE49-F238E27FC236}">
                <a16:creationId xmlns:a16="http://schemas.microsoft.com/office/drawing/2014/main" id="{1680DC64-2FC6-4135-A5FA-893ADA162DBB}"/>
              </a:ext>
            </a:extLst>
          </p:cNvPr>
          <p:cNvSpPr>
            <a:spLocks noGrp="1" noRot="1" noChangeAspect="1" noChangeArrowheads="1" noTextEdit="1"/>
          </p:cNvSpPr>
          <p:nvPr>
            <p:ph type="sldImg"/>
          </p:nvPr>
        </p:nvSpPr>
        <p:spPr>
          <a:xfrm>
            <a:off x="1006475" y="660400"/>
            <a:ext cx="5087938" cy="3814763"/>
          </a:xfrm>
        </p:spPr>
      </p:sp>
    </p:spTree>
    <p:extLst>
      <p:ext uri="{BB962C8B-B14F-4D97-AF65-F5344CB8AC3E}">
        <p14:creationId xmlns:p14="http://schemas.microsoft.com/office/powerpoint/2010/main" val="327480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1A601F7A-711B-46B8-AEE6-45573387E3F7}"/>
              </a:ext>
            </a:extLst>
          </p:cNvPr>
          <p:cNvSpPr>
            <a:spLocks noGrp="1" noRot="1" noChangeAspect="1" noChangeArrowheads="1" noTextEdit="1"/>
          </p:cNvSpPr>
          <p:nvPr>
            <p:ph type="sldImg"/>
          </p:nvPr>
        </p:nvSpPr>
        <p:spPr>
          <a:xfrm>
            <a:off x="995363" y="773113"/>
            <a:ext cx="5094287" cy="3821112"/>
          </a:xfrm>
          <a:solidFill>
            <a:srgbClr val="FFFFFF"/>
          </a:solidFill>
          <a:ln w="12700">
            <a:solidFill>
              <a:srgbClr val="000000"/>
            </a:solidFill>
            <a:miter lim="800000"/>
            <a:headEnd/>
            <a:tailEnd/>
          </a:ln>
        </p:spPr>
      </p:sp>
      <p:sp>
        <p:nvSpPr>
          <p:cNvPr id="84995" name="Rectangle 3">
            <a:extLst>
              <a:ext uri="{FF2B5EF4-FFF2-40B4-BE49-F238E27FC236}">
                <a16:creationId xmlns:a16="http://schemas.microsoft.com/office/drawing/2014/main" id="{884A09D0-04B1-4AD1-81B2-BBF77170EA5F}"/>
              </a:ext>
            </a:extLst>
          </p:cNvPr>
          <p:cNvSpPr>
            <a:spLocks noGrp="1" noChangeArrowheads="1"/>
          </p:cNvSpPr>
          <p:nvPr>
            <p:ph type="body" idx="1"/>
          </p:nvPr>
        </p:nvSpPr>
        <p:spPr>
          <a:xfrm>
            <a:off x="944563" y="4856163"/>
            <a:ext cx="5197475" cy="4600575"/>
          </a:xfrm>
          <a:solidFill>
            <a:srgbClr val="FFFFFF"/>
          </a:solidFill>
          <a:ln>
            <a:solidFill>
              <a:srgbClr val="000000"/>
            </a:solidFill>
          </a:ln>
        </p:spPr>
        <p:txBody>
          <a:bodyPr lIns="98911" tIns="49455" rIns="98911" bIns="49455"/>
          <a:lstStyle/>
          <a:p>
            <a:endParaRPr lang="zh-CN" altLang="zh-CN">
              <a:latin typeface="Arial" panose="020B0604020202020204" pitchFamily="34" charset="0"/>
            </a:endParaRPr>
          </a:p>
        </p:txBody>
      </p:sp>
    </p:spTree>
    <p:extLst>
      <p:ext uri="{BB962C8B-B14F-4D97-AF65-F5344CB8AC3E}">
        <p14:creationId xmlns:p14="http://schemas.microsoft.com/office/powerpoint/2010/main" val="3004812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0B8BE4F2-B403-4886-A457-AE8346A726D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This bring us to two terms that are often confused: reliability and availability.</a:t>
            </a:r>
          </a:p>
          <a:p>
            <a:r>
              <a:rPr lang="en-US" altLang="zh-CN">
                <a:latin typeface="Arial" panose="020B0604020202020204" pitchFamily="34" charset="0"/>
              </a:rPr>
              <a:t>Here is the proper distinction: reliability  asks the question is anything broken?</a:t>
            </a:r>
          </a:p>
          <a:p>
            <a:r>
              <a:rPr lang="en-US" altLang="zh-CN">
                <a:latin typeface="Arial" panose="020B0604020202020204" pitchFamily="34" charset="0"/>
              </a:rPr>
              <a:t>Availability, on the other hand, ask the question is the system still availability to the user?</a:t>
            </a:r>
          </a:p>
          <a:p>
            <a:r>
              <a:rPr lang="en-US" altLang="zh-CN">
                <a:latin typeface="Arial" panose="020B0604020202020204" pitchFamily="34" charset="0"/>
              </a:rPr>
              <a:t>Adding hardware can therefore improve availability.  For example, an airplane with two engines  is more “available” than an airplane with one engine.</a:t>
            </a:r>
          </a:p>
          <a:p>
            <a:r>
              <a:rPr lang="en-US" altLang="zh-CN">
                <a:latin typeface="Arial" panose="020B0604020202020204" pitchFamily="34" charset="0"/>
              </a:rPr>
              <a:t>Reliability, on the other hand, can only be improved by bettering environmental conditions, building more reliable components, or reduce the number of components in the system.</a:t>
            </a:r>
          </a:p>
          <a:p>
            <a:r>
              <a:rPr lang="en-US" altLang="zh-CN">
                <a:latin typeface="Arial" panose="020B0604020202020204" pitchFamily="34" charset="0"/>
              </a:rPr>
              <a:t>Notice that by adding hardware to improve availability, you may actually reduce reliability.</a:t>
            </a:r>
          </a:p>
          <a:p>
            <a:r>
              <a:rPr lang="en-US" altLang="zh-CN">
                <a:latin typeface="Arial" panose="020B0604020202020204" pitchFamily="34" charset="0"/>
              </a:rPr>
              <a:t>For example, an airplane with two engines is twice as likely to have an engine failure than an airplane with only one engine so its reliability is lower although its availability is higher.</a:t>
            </a:r>
          </a:p>
          <a:p>
            <a:endParaRPr lang="en-US" altLang="zh-CN">
              <a:latin typeface="Arial" panose="020B0604020202020204" pitchFamily="34" charset="0"/>
            </a:endParaRPr>
          </a:p>
          <a:p>
            <a:r>
              <a:rPr lang="en-US" altLang="zh-CN">
                <a:latin typeface="Arial" panose="020B0604020202020204" pitchFamily="34" charset="0"/>
              </a:rPr>
              <a:t>+2 = 44 min. (Y:24)</a:t>
            </a:r>
          </a:p>
          <a:p>
            <a:endParaRPr lang="en-US" altLang="zh-CN">
              <a:latin typeface="Arial" panose="020B0604020202020204" pitchFamily="34" charset="0"/>
            </a:endParaRPr>
          </a:p>
        </p:txBody>
      </p:sp>
      <p:sp>
        <p:nvSpPr>
          <p:cNvPr id="98307" name="Rectangle 3">
            <a:extLst>
              <a:ext uri="{FF2B5EF4-FFF2-40B4-BE49-F238E27FC236}">
                <a16:creationId xmlns:a16="http://schemas.microsoft.com/office/drawing/2014/main" id="{EF5957EB-EEB2-4533-A381-79E78F96D8F1}"/>
              </a:ext>
            </a:extLst>
          </p:cNvPr>
          <p:cNvSpPr>
            <a:spLocks noGrp="1" noRot="1" noChangeAspect="1" noChangeArrowheads="1" noTextEdit="1"/>
          </p:cNvSpPr>
          <p:nvPr>
            <p:ph type="sldImg"/>
          </p:nvPr>
        </p:nvSpPr>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2800A95B-1D12-4377-BA26-AEFD4C3B9297}"/>
              </a:ext>
            </a:extLst>
          </p:cNvPr>
          <p:cNvSpPr>
            <a:spLocks noGrp="1" noChangeArrowheads="1"/>
          </p:cNvSpPr>
          <p:nvPr>
            <p:ph type="body" idx="1"/>
          </p:nvPr>
        </p:nvSpPr>
        <p:spPr>
          <a:xfrm>
            <a:off x="533400" y="4856163"/>
            <a:ext cx="6159500" cy="460057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The discussion of reliability and availability brings us to a new organization of disk storage where arrays of small and inexpensive disks are used to increase the potential throughput.</a:t>
            </a:r>
          </a:p>
          <a:p>
            <a:r>
              <a:rPr lang="en-US" altLang="zh-CN">
                <a:latin typeface="Arial" panose="020B0604020202020204" pitchFamily="34" charset="0"/>
              </a:rPr>
              <a:t>This is how it works: Data is spread over multiple disk so  multiple accesses can be made to several disks either via interleaving or done in parallel.</a:t>
            </a:r>
          </a:p>
          <a:p>
            <a:r>
              <a:rPr lang="en-US" altLang="zh-CN">
                <a:latin typeface="Arial" panose="020B0604020202020204" pitchFamily="34" charset="0"/>
              </a:rPr>
              <a:t>While disk arrays improve throughput, latency is not necessary improved.</a:t>
            </a:r>
          </a:p>
          <a:p>
            <a:r>
              <a:rPr lang="en-US" altLang="zh-CN">
                <a:latin typeface="Arial" panose="020B0604020202020204" pitchFamily="34" charset="0"/>
              </a:rPr>
              <a:t>Also with N disks in the disk array, its reliability is only 1 over N the reliability of a single disk.</a:t>
            </a:r>
          </a:p>
          <a:p>
            <a:r>
              <a:rPr lang="en-US" altLang="zh-CN">
                <a:latin typeface="Arial" panose="020B0604020202020204" pitchFamily="34" charset="0"/>
              </a:rPr>
              <a:t>But availability can be improved by adding redundant disks so lost information can be reconstructed from redundant information.</a:t>
            </a:r>
          </a:p>
          <a:p>
            <a:r>
              <a:rPr lang="en-US" altLang="zh-CN">
                <a:latin typeface="Arial" panose="020B0604020202020204" pitchFamily="34" charset="0"/>
              </a:rPr>
              <a:t>Since mean time to repair is measured in hours and MTTF is measured in years, redundancy can make the availability of disk arrays much higher than that of a single disk.</a:t>
            </a:r>
          </a:p>
          <a:p>
            <a:endParaRPr lang="en-US" altLang="zh-CN">
              <a:latin typeface="Arial" panose="020B0604020202020204" pitchFamily="34" charset="0"/>
            </a:endParaRPr>
          </a:p>
          <a:p>
            <a:r>
              <a:rPr lang="en-US" altLang="zh-CN">
                <a:latin typeface="Arial" panose="020B0604020202020204" pitchFamily="34" charset="0"/>
              </a:rPr>
              <a:t>+2 = 46 min. (Y:26)</a:t>
            </a:r>
          </a:p>
        </p:txBody>
      </p:sp>
      <p:sp>
        <p:nvSpPr>
          <p:cNvPr id="99331" name="Rectangle 3">
            <a:extLst>
              <a:ext uri="{FF2B5EF4-FFF2-40B4-BE49-F238E27FC236}">
                <a16:creationId xmlns:a16="http://schemas.microsoft.com/office/drawing/2014/main" id="{A56D78F8-66FB-48FE-9648-52FEE43C2CB7}"/>
              </a:ext>
            </a:extLst>
          </p:cNvPr>
          <p:cNvSpPr>
            <a:spLocks noGrp="1" noRot="1" noChangeAspect="1" noChangeArrowheads="1" noTextEdit="1"/>
          </p:cNvSpPr>
          <p:nvPr>
            <p:ph type="sldImg"/>
          </p:nvPr>
        </p:nvSpPr>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0D63AC7A-E56D-400E-BE71-4B1295B627AD}"/>
              </a:ext>
            </a:extLst>
          </p:cNvPr>
          <p:cNvSpPr>
            <a:spLocks noGrp="1" noRot="1" noChangeAspect="1" noChangeArrowheads="1" noTextEdit="1"/>
          </p:cNvSpPr>
          <p:nvPr>
            <p:ph type="sldImg"/>
          </p:nvPr>
        </p:nvSpPr>
        <p:spPr>
          <a:xfrm>
            <a:off x="987425" y="766763"/>
            <a:ext cx="5111750" cy="3833812"/>
          </a:xfrm>
          <a:solidFill>
            <a:srgbClr val="FFFFFF"/>
          </a:solidFill>
          <a:ln w="12700">
            <a:solidFill>
              <a:srgbClr val="000000"/>
            </a:solidFill>
            <a:miter lim="800000"/>
            <a:headEnd/>
            <a:tailEnd/>
          </a:ln>
        </p:spPr>
      </p:sp>
      <p:sp>
        <p:nvSpPr>
          <p:cNvPr id="100355" name="Rectangle 3">
            <a:extLst>
              <a:ext uri="{FF2B5EF4-FFF2-40B4-BE49-F238E27FC236}">
                <a16:creationId xmlns:a16="http://schemas.microsoft.com/office/drawing/2014/main" id="{C6A9B492-6883-4CB3-B289-8E45E5B8FF83}"/>
              </a:ext>
            </a:extLst>
          </p:cNvPr>
          <p:cNvSpPr>
            <a:spLocks noGrp="1" noChangeArrowheads="1"/>
          </p:cNvSpPr>
          <p:nvPr>
            <p:ph type="body" idx="1"/>
          </p:nvPr>
        </p:nvSpPr>
        <p:spPr>
          <a:xfrm>
            <a:off x="944563" y="4856163"/>
            <a:ext cx="5197475" cy="4600575"/>
          </a:xfrm>
          <a:solidFill>
            <a:srgbClr val="FFFFFF"/>
          </a:solidFill>
          <a:ln>
            <a:solidFill>
              <a:srgbClr val="000000"/>
            </a:solidFill>
          </a:ln>
        </p:spPr>
        <p:txBody>
          <a:bodyPr lIns="98911" tIns="49455" rIns="98911" bIns="49455"/>
          <a:lstStyle/>
          <a:p>
            <a:endParaRPr lang="zh-CN" altLang="zh-CN">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6675E12F-A50B-45A6-8867-DEADD1FBC635}"/>
              </a:ext>
            </a:extLst>
          </p:cNvPr>
          <p:cNvSpPr>
            <a:spLocks noGrp="1" noRot="1" noChangeAspect="1" noChangeArrowheads="1" noTextEdit="1"/>
          </p:cNvSpPr>
          <p:nvPr>
            <p:ph type="sldImg"/>
          </p:nvPr>
        </p:nvSpPr>
        <p:spPr>
          <a:xfrm>
            <a:off x="987425" y="766763"/>
            <a:ext cx="5111750" cy="3833812"/>
          </a:xfrm>
          <a:solidFill>
            <a:srgbClr val="FFFFFF"/>
          </a:solidFill>
          <a:ln w="12700">
            <a:solidFill>
              <a:srgbClr val="000000"/>
            </a:solidFill>
            <a:miter lim="800000"/>
            <a:headEnd/>
            <a:tailEnd/>
          </a:ln>
        </p:spPr>
      </p:sp>
      <p:sp>
        <p:nvSpPr>
          <p:cNvPr id="101379" name="Rectangle 3">
            <a:extLst>
              <a:ext uri="{FF2B5EF4-FFF2-40B4-BE49-F238E27FC236}">
                <a16:creationId xmlns:a16="http://schemas.microsoft.com/office/drawing/2014/main" id="{FE6C6C3B-7A26-4C4A-B53A-715579AFC1B4}"/>
              </a:ext>
            </a:extLst>
          </p:cNvPr>
          <p:cNvSpPr>
            <a:spLocks noGrp="1" noChangeArrowheads="1"/>
          </p:cNvSpPr>
          <p:nvPr>
            <p:ph type="body" idx="1"/>
          </p:nvPr>
        </p:nvSpPr>
        <p:spPr>
          <a:xfrm>
            <a:off x="944563" y="4856163"/>
            <a:ext cx="5197475" cy="4600575"/>
          </a:xfrm>
          <a:solidFill>
            <a:srgbClr val="FFFFFF"/>
          </a:solidFill>
          <a:ln>
            <a:solidFill>
              <a:srgbClr val="000000"/>
            </a:solidFill>
          </a:ln>
        </p:spPr>
        <p:txBody>
          <a:bodyPr lIns="98911" tIns="49455" rIns="98911" bIns="49455"/>
          <a:lstStyle/>
          <a:p>
            <a:endParaRPr lang="zh-CN" altLang="zh-CN">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32208DC4-E6CC-4677-95DB-96ECA978AFC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The OS acts as the interface between the I/O hardware and the program that requests I/O.</a:t>
            </a:r>
          </a:p>
          <a:p>
            <a:r>
              <a:rPr lang="en-US" altLang="zh-CN">
                <a:latin typeface="Arial" panose="020B0604020202020204" pitchFamily="34" charset="0"/>
              </a:rPr>
              <a:t>The responsibilities of the operating system arise from 3 characteristics of the I/O systems: </a:t>
            </a:r>
          </a:p>
          <a:p>
            <a:r>
              <a:rPr lang="en-US" altLang="zh-CN">
                <a:latin typeface="Arial" panose="020B0604020202020204" pitchFamily="34" charset="0"/>
              </a:rPr>
              <a:t>(a) First the I/O system is shared by multiple programs using the processor.</a:t>
            </a:r>
          </a:p>
          <a:p>
            <a:pPr algn="l"/>
            <a:r>
              <a:rPr lang="en-US" altLang="zh-CN">
                <a:latin typeface="Arial" panose="020B0604020202020204" pitchFamily="34" charset="0"/>
              </a:rPr>
              <a:t>(b) I/O system, as I will show you, often use interrupts to communicate information</a:t>
            </a:r>
            <a:br>
              <a:rPr lang="en-US" altLang="zh-CN">
                <a:latin typeface="Arial" panose="020B0604020202020204" pitchFamily="34" charset="0"/>
              </a:rPr>
            </a:br>
            <a:r>
              <a:rPr lang="en-US" altLang="zh-CN">
                <a:latin typeface="Arial" panose="020B0604020202020204" pitchFamily="34" charset="0"/>
              </a:rPr>
              <a:t>      about I/O operation and interrupt must be handled by the OS.</a:t>
            </a:r>
          </a:p>
          <a:p>
            <a:pPr algn="l"/>
            <a:r>
              <a:rPr lang="en-US" altLang="zh-CN">
                <a:latin typeface="Arial" panose="020B0604020202020204" pitchFamily="34" charset="0"/>
              </a:rPr>
              <a:t>(c) Finally, the low-level control of an I/O device is very complex so we should leave</a:t>
            </a:r>
            <a:br>
              <a:rPr lang="en-US" altLang="zh-CN">
                <a:latin typeface="Arial" panose="020B0604020202020204" pitchFamily="34" charset="0"/>
              </a:rPr>
            </a:br>
            <a:r>
              <a:rPr lang="en-US" altLang="zh-CN">
                <a:latin typeface="Arial" panose="020B0604020202020204" pitchFamily="34" charset="0"/>
              </a:rPr>
              <a:t>     to those crazy kernel programers to handle them.</a:t>
            </a:r>
          </a:p>
          <a:p>
            <a:pPr algn="l"/>
            <a:endParaRPr lang="en-US" altLang="zh-CN">
              <a:latin typeface="Arial" panose="020B0604020202020204" pitchFamily="34" charset="0"/>
            </a:endParaRPr>
          </a:p>
          <a:p>
            <a:pPr algn="l"/>
            <a:r>
              <a:rPr lang="en-US" altLang="zh-CN">
                <a:latin typeface="Arial" panose="020B0604020202020204" pitchFamily="34" charset="0"/>
              </a:rPr>
              <a:t>+1 = 52 min. (Y:32)</a:t>
            </a:r>
          </a:p>
        </p:txBody>
      </p:sp>
      <p:sp>
        <p:nvSpPr>
          <p:cNvPr id="124931" name="Rectangle 3">
            <a:extLst>
              <a:ext uri="{FF2B5EF4-FFF2-40B4-BE49-F238E27FC236}">
                <a16:creationId xmlns:a16="http://schemas.microsoft.com/office/drawing/2014/main" id="{4DC7C7B1-3D62-4FB2-AF7B-9A1BB947EAAC}"/>
              </a:ext>
            </a:extLst>
          </p:cNvPr>
          <p:cNvSpPr>
            <a:spLocks noGrp="1" noRot="1" noChangeAspect="1" noChangeArrowheads="1" noTextEdit="1"/>
          </p:cNvSpPr>
          <p:nvPr>
            <p:ph type="sldImg"/>
          </p:nvPr>
        </p:nvSpPr>
        <p:spPr>
          <a:xfrm>
            <a:off x="984250" y="642938"/>
            <a:ext cx="5130800" cy="3848100"/>
          </a:xfrm>
        </p:spPr>
      </p:sp>
    </p:spTree>
    <p:extLst>
      <p:ext uri="{BB962C8B-B14F-4D97-AF65-F5344CB8AC3E}">
        <p14:creationId xmlns:p14="http://schemas.microsoft.com/office/powerpoint/2010/main" val="12050346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81C5A00D-09FB-4360-8996-05108038933E}"/>
              </a:ext>
            </a:extLst>
          </p:cNvPr>
          <p:cNvSpPr>
            <a:spLocks noGrp="1" noRot="1" noChangeAspect="1" noChangeArrowheads="1" noTextEdit="1"/>
          </p:cNvSpPr>
          <p:nvPr>
            <p:ph type="sldImg"/>
          </p:nvPr>
        </p:nvSpPr>
        <p:spPr>
          <a:xfrm>
            <a:off x="987425" y="766763"/>
            <a:ext cx="5111750" cy="3833812"/>
          </a:xfrm>
          <a:solidFill>
            <a:srgbClr val="FFFFFF"/>
          </a:solidFill>
          <a:ln w="12700">
            <a:solidFill>
              <a:srgbClr val="000000"/>
            </a:solidFill>
            <a:miter lim="800000"/>
            <a:headEnd/>
            <a:tailEnd/>
          </a:ln>
        </p:spPr>
      </p:sp>
      <p:sp>
        <p:nvSpPr>
          <p:cNvPr id="102403" name="Rectangle 3">
            <a:extLst>
              <a:ext uri="{FF2B5EF4-FFF2-40B4-BE49-F238E27FC236}">
                <a16:creationId xmlns:a16="http://schemas.microsoft.com/office/drawing/2014/main" id="{D387CC58-C387-4684-8E1A-919383988188}"/>
              </a:ext>
            </a:extLst>
          </p:cNvPr>
          <p:cNvSpPr>
            <a:spLocks noGrp="1" noChangeArrowheads="1"/>
          </p:cNvSpPr>
          <p:nvPr>
            <p:ph type="body" idx="1"/>
          </p:nvPr>
        </p:nvSpPr>
        <p:spPr>
          <a:xfrm>
            <a:off x="944563" y="4856163"/>
            <a:ext cx="5197475" cy="4600575"/>
          </a:xfrm>
          <a:solidFill>
            <a:srgbClr val="FFFFFF"/>
          </a:solidFill>
          <a:ln>
            <a:solidFill>
              <a:srgbClr val="000000"/>
            </a:solidFill>
          </a:ln>
        </p:spPr>
        <p:txBody>
          <a:bodyPr lIns="98911" tIns="49455" rIns="98911" bIns="49455"/>
          <a:lstStyle/>
          <a:p>
            <a:endParaRPr lang="zh-CN" altLang="zh-CN">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D9D81DB6-6D10-4304-AEFF-AC963C8F37B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One drawback of using magnetic disk as secondary storage is that it is slow.</a:t>
            </a:r>
          </a:p>
          <a:p>
            <a:r>
              <a:rPr lang="en-US" altLang="zh-CN">
                <a:latin typeface="Arial" panose="020B0604020202020204" pitchFamily="34" charset="0"/>
              </a:rPr>
              <a:t>There are two ways DRAM can be used for secondary storage: solid state disk and expanded storage.</a:t>
            </a:r>
          </a:p>
          <a:p>
            <a:r>
              <a:rPr lang="en-US" altLang="zh-CN">
                <a:latin typeface="Arial" panose="020B0604020202020204" pitchFamily="34" charset="0"/>
              </a:rPr>
              <a:t>Solid state disk behaves just like a disk except it is much faster because it does not have any delay caused by mechanical parts such as seek time and rotational delay.</a:t>
            </a:r>
          </a:p>
          <a:p>
            <a:r>
              <a:rPr lang="en-US" altLang="zh-CN">
                <a:latin typeface="Arial" panose="020B0604020202020204" pitchFamily="34" charset="0"/>
              </a:rPr>
              <a:t>The drawback of solid state disk is that it is very expensive.</a:t>
            </a:r>
          </a:p>
          <a:p>
            <a:r>
              <a:rPr lang="en-US" altLang="zh-CN">
                <a:latin typeface="Arial" panose="020B0604020202020204" pitchFamily="34" charset="0"/>
              </a:rPr>
              <a:t>Also, unlike disk which is non-volatile, DRAM will lost its contents if power is turned off so battery is used to make the system non-volatile.</a:t>
            </a:r>
          </a:p>
          <a:p>
            <a:r>
              <a:rPr lang="en-US" altLang="zh-CN">
                <a:latin typeface="Arial" panose="020B0604020202020204" pitchFamily="34" charset="0"/>
              </a:rPr>
              <a:t>As far as expanded storage is concerned, it is a large memory, much larger than the main memory, that only allows block transfers to or from main memory.</a:t>
            </a:r>
          </a:p>
          <a:p>
            <a:endParaRPr lang="en-US" altLang="zh-CN">
              <a:latin typeface="Arial" panose="020B0604020202020204" pitchFamily="34" charset="0"/>
            </a:endParaRPr>
          </a:p>
          <a:p>
            <a:r>
              <a:rPr lang="en-US" altLang="zh-CN">
                <a:latin typeface="Arial" panose="020B0604020202020204" pitchFamily="34" charset="0"/>
              </a:rPr>
              <a:t>+2 = 48 min. (Y:28)</a:t>
            </a:r>
          </a:p>
          <a:p>
            <a:endParaRPr lang="en-US" altLang="zh-CN">
              <a:latin typeface="Arial" panose="020B0604020202020204" pitchFamily="34" charset="0"/>
            </a:endParaRPr>
          </a:p>
        </p:txBody>
      </p:sp>
      <p:sp>
        <p:nvSpPr>
          <p:cNvPr id="103427" name="Rectangle 3">
            <a:extLst>
              <a:ext uri="{FF2B5EF4-FFF2-40B4-BE49-F238E27FC236}">
                <a16:creationId xmlns:a16="http://schemas.microsoft.com/office/drawing/2014/main" id="{D2CF7E3A-5FA8-4929-9AEC-53F064F38706}"/>
              </a:ext>
            </a:extLst>
          </p:cNvPr>
          <p:cNvSpPr>
            <a:spLocks noGrp="1" noRot="1" noChangeAspect="1" noChangeArrowheads="1" noTextEdit="1"/>
          </p:cNvSpPr>
          <p:nvPr>
            <p:ph type="sldImg"/>
          </p:nvPr>
        </p:nvSpPr>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6CFC546C-ED3D-450E-BA4D-BDED4D80FE3D}"/>
              </a:ext>
            </a:extLst>
          </p:cNvPr>
          <p:cNvSpPr>
            <a:spLocks noGrp="1" noRot="1" noChangeAspect="1" noChangeArrowheads="1" noTextEdit="1"/>
          </p:cNvSpPr>
          <p:nvPr>
            <p:ph type="sldImg"/>
          </p:nvPr>
        </p:nvSpPr>
        <p:spPr>
          <a:xfrm>
            <a:off x="995363" y="773113"/>
            <a:ext cx="5094287" cy="3821112"/>
          </a:xfrm>
          <a:solidFill>
            <a:srgbClr val="FFFFFF"/>
          </a:solidFill>
          <a:ln w="12700">
            <a:solidFill>
              <a:srgbClr val="000000"/>
            </a:solidFill>
            <a:miter lim="800000"/>
            <a:headEnd/>
            <a:tailEnd/>
          </a:ln>
        </p:spPr>
      </p:sp>
      <p:sp>
        <p:nvSpPr>
          <p:cNvPr id="86019" name="Rectangle 3">
            <a:extLst>
              <a:ext uri="{FF2B5EF4-FFF2-40B4-BE49-F238E27FC236}">
                <a16:creationId xmlns:a16="http://schemas.microsoft.com/office/drawing/2014/main" id="{D8351A10-C1D8-4D57-B302-5C11C13296CE}"/>
              </a:ext>
            </a:extLst>
          </p:cNvPr>
          <p:cNvSpPr>
            <a:spLocks noGrp="1" noChangeArrowheads="1"/>
          </p:cNvSpPr>
          <p:nvPr>
            <p:ph type="body" idx="1"/>
          </p:nvPr>
        </p:nvSpPr>
        <p:spPr>
          <a:xfrm>
            <a:off x="944563" y="4856163"/>
            <a:ext cx="5197475" cy="4600575"/>
          </a:xfrm>
          <a:solidFill>
            <a:srgbClr val="FFFFFF"/>
          </a:solidFill>
          <a:ln>
            <a:solidFill>
              <a:srgbClr val="000000"/>
            </a:solidFill>
          </a:ln>
        </p:spPr>
        <p:txBody>
          <a:bodyPr lIns="98911" tIns="49455" rIns="98911" bIns="49455"/>
          <a:lstStyle/>
          <a:p>
            <a:endParaRPr lang="zh-CN" altLang="zh-CN">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B5D77CC6-F0A8-41D0-8FB4-D656CD4EC0A4}"/>
              </a:ext>
            </a:extLst>
          </p:cNvPr>
          <p:cNvSpPr>
            <a:spLocks noGrp="1" noRot="1" noChangeAspect="1" noChangeArrowheads="1" noTextEdit="1"/>
          </p:cNvSpPr>
          <p:nvPr>
            <p:ph type="sldImg"/>
          </p:nvPr>
        </p:nvSpPr>
        <p:spPr>
          <a:xfrm>
            <a:off x="995363" y="773113"/>
            <a:ext cx="5094287" cy="3821112"/>
          </a:xfrm>
          <a:solidFill>
            <a:srgbClr val="FFFFFF"/>
          </a:solidFill>
          <a:ln w="12700">
            <a:solidFill>
              <a:srgbClr val="000000"/>
            </a:solidFill>
            <a:miter lim="800000"/>
            <a:headEnd/>
            <a:tailEnd/>
          </a:ln>
        </p:spPr>
      </p:sp>
      <p:sp>
        <p:nvSpPr>
          <p:cNvPr id="87043" name="Rectangle 3">
            <a:extLst>
              <a:ext uri="{FF2B5EF4-FFF2-40B4-BE49-F238E27FC236}">
                <a16:creationId xmlns:a16="http://schemas.microsoft.com/office/drawing/2014/main" id="{A7306DC0-FDAF-4307-9F30-976126525FD0}"/>
              </a:ext>
            </a:extLst>
          </p:cNvPr>
          <p:cNvSpPr>
            <a:spLocks noGrp="1" noChangeArrowheads="1"/>
          </p:cNvSpPr>
          <p:nvPr>
            <p:ph type="body" idx="1"/>
          </p:nvPr>
        </p:nvSpPr>
        <p:spPr>
          <a:xfrm>
            <a:off x="944563" y="4856163"/>
            <a:ext cx="5197475" cy="4600575"/>
          </a:xfrm>
          <a:solidFill>
            <a:srgbClr val="FFFFFF"/>
          </a:solidFill>
          <a:ln>
            <a:solidFill>
              <a:srgbClr val="000000"/>
            </a:solidFill>
          </a:ln>
        </p:spPr>
        <p:txBody>
          <a:bodyPr lIns="98911" tIns="49455" rIns="98911" bIns="49455"/>
          <a:lstStyle/>
          <a:p>
            <a:endParaRPr lang="zh-CN" altLang="zh-CN">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81E0B2B3-1978-43A4-AB79-3BAD6AEED48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In a computer system, the various subsystems must be able to talk to one another. For example, the memory and processor need to communicate with each other.</a:t>
            </a:r>
          </a:p>
          <a:p>
            <a:r>
              <a:rPr lang="en-US" altLang="zh-CN">
                <a:latin typeface="Arial" panose="020B0604020202020204" pitchFamily="34" charset="0"/>
              </a:rPr>
              <a:t>Similarly, the processor needs to communicate with the I/O devices.  The most common way to do is to use a bus.</a:t>
            </a:r>
          </a:p>
          <a:p>
            <a:r>
              <a:rPr lang="en-US" altLang="zh-CN">
                <a:latin typeface="Arial" panose="020B0604020202020204" pitchFamily="34" charset="0"/>
              </a:rPr>
              <a:t>A bus is a shared communication link that uses 1 set of wires to connect multiple subsystems.</a:t>
            </a:r>
          </a:p>
          <a:p>
            <a:endParaRPr lang="en-US" altLang="zh-CN">
              <a:latin typeface="Arial" panose="020B0604020202020204" pitchFamily="34" charset="0"/>
            </a:endParaRPr>
          </a:p>
          <a:p>
            <a:r>
              <a:rPr lang="en-US" altLang="zh-CN">
                <a:latin typeface="Arial" panose="020B0604020202020204" pitchFamily="34" charset="0"/>
              </a:rPr>
              <a:t>+1 = 6 min. (X:46)</a:t>
            </a:r>
          </a:p>
        </p:txBody>
      </p:sp>
      <p:sp>
        <p:nvSpPr>
          <p:cNvPr id="106499" name="Rectangle 3">
            <a:extLst>
              <a:ext uri="{FF2B5EF4-FFF2-40B4-BE49-F238E27FC236}">
                <a16:creationId xmlns:a16="http://schemas.microsoft.com/office/drawing/2014/main" id="{2AEE7FE4-FF41-4FA2-B0C8-46491647A148}"/>
              </a:ext>
            </a:extLst>
          </p:cNvPr>
          <p:cNvSpPr>
            <a:spLocks noGrp="1" noRot="1" noChangeAspect="1" noChangeArrowheads="1" noTextEdit="1"/>
          </p:cNvSpPr>
          <p:nvPr>
            <p:ph type="sldImg"/>
          </p:nvPr>
        </p:nvSpPr>
        <p:spPr>
          <a:xfrm>
            <a:off x="984250" y="642938"/>
            <a:ext cx="5130800" cy="3848100"/>
          </a:xfr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4FD6AEA4-AEE1-4233-A60A-16581677138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The two major advantages of the bus organization are versatility and low cost.</a:t>
            </a:r>
          </a:p>
          <a:p>
            <a:r>
              <a:rPr lang="en-US" altLang="zh-CN">
                <a:latin typeface="Arial" panose="020B0604020202020204" pitchFamily="34" charset="0"/>
              </a:rPr>
              <a:t>By versatility, we mean new devices can easily be added.</a:t>
            </a:r>
          </a:p>
          <a:p>
            <a:r>
              <a:rPr lang="en-US" altLang="zh-CN">
                <a:latin typeface="Arial" panose="020B0604020202020204" pitchFamily="34" charset="0"/>
              </a:rPr>
              <a:t>Furthermore, if a device is designed according to a industry bus standard, it can be move between computer systems that use the same bus standard.</a:t>
            </a:r>
          </a:p>
          <a:p>
            <a:r>
              <a:rPr lang="en-US" altLang="zh-CN">
                <a:latin typeface="Arial" panose="020B0604020202020204" pitchFamily="34" charset="0"/>
              </a:rPr>
              <a:t>The bus organization is a low cost solution because a single set of  wires is shared in multiple ways.</a:t>
            </a:r>
          </a:p>
          <a:p>
            <a:endParaRPr lang="en-US" altLang="zh-CN">
              <a:latin typeface="Arial" panose="020B0604020202020204" pitchFamily="34" charset="0"/>
            </a:endParaRPr>
          </a:p>
          <a:p>
            <a:r>
              <a:rPr lang="en-US" altLang="zh-CN">
                <a:latin typeface="Arial" panose="020B0604020202020204" pitchFamily="34" charset="0"/>
              </a:rPr>
              <a:t>+1 = 7 min. (X:47)</a:t>
            </a:r>
          </a:p>
        </p:txBody>
      </p:sp>
      <p:sp>
        <p:nvSpPr>
          <p:cNvPr id="107523" name="Rectangle 3">
            <a:extLst>
              <a:ext uri="{FF2B5EF4-FFF2-40B4-BE49-F238E27FC236}">
                <a16:creationId xmlns:a16="http://schemas.microsoft.com/office/drawing/2014/main" id="{43BB4F7A-EC57-4F9A-BB3E-242E143F75F1}"/>
              </a:ext>
            </a:extLst>
          </p:cNvPr>
          <p:cNvSpPr>
            <a:spLocks noGrp="1" noRot="1" noChangeAspect="1" noChangeArrowheads="1" noTextEdit="1"/>
          </p:cNvSpPr>
          <p:nvPr>
            <p:ph type="sldImg"/>
          </p:nvPr>
        </p:nvSpPr>
        <p:spPr>
          <a:xfrm>
            <a:off x="984250" y="642938"/>
            <a:ext cx="5130800" cy="3848100"/>
          </a:xfr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D9684464-6092-4CB2-B420-EBD0D379C14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The major disadvantage of the bus organization is that it creates a communication bottleneck.  When I/O must pass through a single bus, the bandwidth of that bus can limit the maximum I/O throughput.</a:t>
            </a:r>
          </a:p>
          <a:p>
            <a:r>
              <a:rPr lang="en-US" altLang="zh-CN">
                <a:latin typeface="Arial" panose="020B0604020202020204" pitchFamily="34" charset="0"/>
              </a:rPr>
              <a:t>The maximum bus speed is also largely limited by:</a:t>
            </a:r>
          </a:p>
          <a:p>
            <a:r>
              <a:rPr lang="en-US" altLang="zh-CN">
                <a:latin typeface="Arial" panose="020B0604020202020204" pitchFamily="34" charset="0"/>
              </a:rPr>
              <a:t>(a) The length of the bus.</a:t>
            </a:r>
          </a:p>
          <a:p>
            <a:r>
              <a:rPr lang="en-US" altLang="zh-CN">
                <a:latin typeface="Arial" panose="020B0604020202020204" pitchFamily="34" charset="0"/>
              </a:rPr>
              <a:t>(b) The number of I/O devices on the bus.</a:t>
            </a:r>
          </a:p>
          <a:p>
            <a:pPr algn="l"/>
            <a:r>
              <a:rPr lang="en-US" altLang="zh-CN">
                <a:latin typeface="Arial" panose="020B0604020202020204" pitchFamily="34" charset="0"/>
              </a:rPr>
              <a:t>(C) And the need to support a wide range of devices with a widely varying latencies and</a:t>
            </a:r>
            <a:br>
              <a:rPr lang="en-US" altLang="zh-CN">
                <a:latin typeface="Arial" panose="020B0604020202020204" pitchFamily="34" charset="0"/>
              </a:rPr>
            </a:br>
            <a:r>
              <a:rPr lang="en-US" altLang="zh-CN">
                <a:latin typeface="Arial" panose="020B0604020202020204" pitchFamily="34" charset="0"/>
              </a:rPr>
              <a:t>      data transfer rates.</a:t>
            </a:r>
          </a:p>
          <a:p>
            <a:endParaRPr lang="en-US" altLang="zh-CN">
              <a:latin typeface="Arial" panose="020B0604020202020204" pitchFamily="34" charset="0"/>
            </a:endParaRPr>
          </a:p>
          <a:p>
            <a:r>
              <a:rPr lang="en-US" altLang="zh-CN">
                <a:latin typeface="Arial" panose="020B0604020202020204" pitchFamily="34" charset="0"/>
              </a:rPr>
              <a:t>+2 = 9 min. (Y:49)</a:t>
            </a:r>
          </a:p>
          <a:p>
            <a:endParaRPr lang="en-US" altLang="zh-CN">
              <a:latin typeface="Arial" panose="020B0604020202020204" pitchFamily="34" charset="0"/>
            </a:endParaRPr>
          </a:p>
        </p:txBody>
      </p:sp>
      <p:sp>
        <p:nvSpPr>
          <p:cNvPr id="108547" name="Rectangle 3">
            <a:extLst>
              <a:ext uri="{FF2B5EF4-FFF2-40B4-BE49-F238E27FC236}">
                <a16:creationId xmlns:a16="http://schemas.microsoft.com/office/drawing/2014/main" id="{E1E23A61-BD2C-40A0-9BCE-242CB786582C}"/>
              </a:ext>
            </a:extLst>
          </p:cNvPr>
          <p:cNvSpPr>
            <a:spLocks noGrp="1" noRot="1" noChangeAspect="1" noChangeArrowheads="1" noTextEdit="1"/>
          </p:cNvSpPr>
          <p:nvPr>
            <p:ph type="sldImg"/>
          </p:nvPr>
        </p:nvSpPr>
        <p:spPr>
          <a:xfrm>
            <a:off x="984250" y="642938"/>
            <a:ext cx="5130800" cy="3848100"/>
          </a:xfr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92307AE6-4E85-44B0-89AD-C838EA4096B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A bus generally contains a set of control lines and a set of data lines.</a:t>
            </a:r>
          </a:p>
          <a:p>
            <a:r>
              <a:rPr lang="en-US" altLang="zh-CN">
                <a:latin typeface="Arial" panose="020B0604020202020204" pitchFamily="34" charset="0"/>
              </a:rPr>
              <a:t>The control lines are used to signal requests and acknowledgments and to indicate what type of information is on the data lines.</a:t>
            </a:r>
          </a:p>
          <a:p>
            <a:r>
              <a:rPr lang="en-US" altLang="zh-CN">
                <a:latin typeface="Arial" panose="020B0604020202020204" pitchFamily="34" charset="0"/>
              </a:rPr>
              <a:t>The data lines carry information between the source and the destination.</a:t>
            </a:r>
          </a:p>
          <a:p>
            <a:r>
              <a:rPr lang="en-US" altLang="zh-CN">
                <a:latin typeface="Arial" panose="020B0604020202020204" pitchFamily="34" charset="0"/>
              </a:rPr>
              <a:t>This information may consists of data, addresses, or complex commands.</a:t>
            </a:r>
          </a:p>
          <a:p>
            <a:r>
              <a:rPr lang="en-US" altLang="zh-CN">
                <a:latin typeface="Arial" panose="020B0604020202020204" pitchFamily="34" charset="0"/>
              </a:rPr>
              <a:t>A bus transaction includes tow parts: (a) sending the address and (b) then receiving or sending the data.</a:t>
            </a:r>
          </a:p>
          <a:p>
            <a:endParaRPr lang="en-US" altLang="zh-CN">
              <a:latin typeface="Arial" panose="020B0604020202020204" pitchFamily="34" charset="0"/>
            </a:endParaRPr>
          </a:p>
          <a:p>
            <a:r>
              <a:rPr lang="en-US" altLang="zh-CN">
                <a:latin typeface="Arial" panose="020B0604020202020204" pitchFamily="34" charset="0"/>
              </a:rPr>
              <a:t>+1 = 10 min (X:50)</a:t>
            </a:r>
          </a:p>
        </p:txBody>
      </p:sp>
      <p:sp>
        <p:nvSpPr>
          <p:cNvPr id="109571" name="Rectangle 3">
            <a:extLst>
              <a:ext uri="{FF2B5EF4-FFF2-40B4-BE49-F238E27FC236}">
                <a16:creationId xmlns:a16="http://schemas.microsoft.com/office/drawing/2014/main" id="{3E0D1D18-825F-4F4E-94EB-56A3FF154C52}"/>
              </a:ext>
            </a:extLst>
          </p:cNvPr>
          <p:cNvSpPr>
            <a:spLocks noGrp="1" noRot="1" noChangeAspect="1" noChangeArrowheads="1" noTextEdit="1"/>
          </p:cNvSpPr>
          <p:nvPr>
            <p:ph type="sldImg"/>
          </p:nvPr>
        </p:nvSpPr>
        <p:spPr>
          <a:xfrm>
            <a:off x="984250" y="642938"/>
            <a:ext cx="5130800" cy="3848100"/>
          </a:xfr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C89A6C49-B86C-4922-B4CD-69648912868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The bus master is the one who starts the bus transaction by sending out the address.</a:t>
            </a:r>
          </a:p>
          <a:p>
            <a:r>
              <a:rPr lang="en-US" altLang="zh-CN">
                <a:latin typeface="Arial" panose="020B0604020202020204" pitchFamily="34" charset="0"/>
              </a:rPr>
              <a:t>The slave is the one who responds to the master by either sending data to the master if the master asks for data.</a:t>
            </a:r>
          </a:p>
          <a:p>
            <a:r>
              <a:rPr lang="en-US" altLang="zh-CN">
                <a:latin typeface="Arial" panose="020B0604020202020204" pitchFamily="34" charset="0"/>
              </a:rPr>
              <a:t>Or the slave may end up receiving data from the master if the master wants to send data.  </a:t>
            </a:r>
          </a:p>
          <a:p>
            <a:r>
              <a:rPr lang="en-US" altLang="zh-CN">
                <a:latin typeface="Arial" panose="020B0604020202020204" pitchFamily="34" charset="0"/>
              </a:rPr>
              <a:t>In most simple I/O operations, the processor will be the bus master but as I will show you later in today’s lecture, this is not always be the case.</a:t>
            </a:r>
          </a:p>
          <a:p>
            <a:endParaRPr lang="en-US" altLang="zh-CN">
              <a:latin typeface="Arial" panose="020B0604020202020204" pitchFamily="34" charset="0"/>
            </a:endParaRPr>
          </a:p>
          <a:p>
            <a:r>
              <a:rPr lang="en-US" altLang="zh-CN">
                <a:latin typeface="Arial" panose="020B0604020202020204" pitchFamily="34" charset="0"/>
              </a:rPr>
              <a:t>+1 = 11 min. (X:51)</a:t>
            </a:r>
          </a:p>
        </p:txBody>
      </p:sp>
      <p:sp>
        <p:nvSpPr>
          <p:cNvPr id="110595" name="Rectangle 3">
            <a:extLst>
              <a:ext uri="{FF2B5EF4-FFF2-40B4-BE49-F238E27FC236}">
                <a16:creationId xmlns:a16="http://schemas.microsoft.com/office/drawing/2014/main" id="{B299D07D-62C3-4819-8149-859A3073D7E4}"/>
              </a:ext>
            </a:extLst>
          </p:cNvPr>
          <p:cNvSpPr>
            <a:spLocks noGrp="1" noRot="1" noChangeAspect="1" noChangeArrowheads="1" noTextEdit="1"/>
          </p:cNvSpPr>
          <p:nvPr>
            <p:ph type="sldImg"/>
          </p:nvPr>
        </p:nvSpPr>
        <p:spPr>
          <a:xfrm>
            <a:off x="984250" y="642938"/>
            <a:ext cx="5130800" cy="3848100"/>
          </a:xfr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01C17C12-02F4-4A3F-BE21-195DF3620A8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We will define the term Output as the processor sending data to the I/O device and as shown here, it is a 3-step processes.</a:t>
            </a:r>
          </a:p>
          <a:p>
            <a:r>
              <a:rPr lang="en-US" altLang="zh-CN">
                <a:latin typeface="Arial" panose="020B0604020202020204" pitchFamily="34" charset="0"/>
              </a:rPr>
              <a:t>The first step is to wake up the memory by sending it a read request on the control line and the address of the location to be read on the data lines.</a:t>
            </a:r>
          </a:p>
          <a:p>
            <a:r>
              <a:rPr lang="en-US" altLang="zh-CN">
                <a:latin typeface="Arial" panose="020B0604020202020204" pitchFamily="34" charset="0"/>
              </a:rPr>
              <a:t>In the second step, the actual read occurs.  That is the memory system is accessing the data.</a:t>
            </a:r>
          </a:p>
          <a:p>
            <a:r>
              <a:rPr lang="en-US" altLang="zh-CN">
                <a:latin typeface="Arial" panose="020B0604020202020204" pitchFamily="34" charset="0"/>
              </a:rPr>
              <a:t>Finally, the memory system transfers the data to the I/O device using the bus’s data lines and the control lines are used (either by the processor or by the memory system, depending on the memory system’s intelligence) to tell the I/O device data is coming.</a:t>
            </a:r>
          </a:p>
          <a:p>
            <a:endParaRPr lang="en-US" altLang="zh-CN">
              <a:latin typeface="Arial" panose="020B0604020202020204" pitchFamily="34" charset="0"/>
            </a:endParaRPr>
          </a:p>
          <a:p>
            <a:r>
              <a:rPr lang="en-US" altLang="zh-CN">
                <a:latin typeface="Arial" panose="020B0604020202020204" pitchFamily="34" charset="0"/>
              </a:rPr>
              <a:t>+2 = 13 min. (X:53)</a:t>
            </a:r>
          </a:p>
        </p:txBody>
      </p:sp>
      <p:sp>
        <p:nvSpPr>
          <p:cNvPr id="111619" name="Rectangle 3">
            <a:extLst>
              <a:ext uri="{FF2B5EF4-FFF2-40B4-BE49-F238E27FC236}">
                <a16:creationId xmlns:a16="http://schemas.microsoft.com/office/drawing/2014/main" id="{777DDF15-9C92-4B37-BD63-0750842623AE}"/>
              </a:ext>
            </a:extLst>
          </p:cNvPr>
          <p:cNvSpPr>
            <a:spLocks noGrp="1" noRot="1" noChangeAspect="1" noChangeArrowheads="1" noTextEdit="1"/>
          </p:cNvSpPr>
          <p:nvPr>
            <p:ph type="sldImg"/>
          </p:nvPr>
        </p:nvSpPr>
        <p:spPr>
          <a:xfrm>
            <a:off x="984250" y="642938"/>
            <a:ext cx="5130800" cy="3848100"/>
          </a:xfr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92A8C61C-AC65-4FE1-A344-58E66FCE21F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Here is a list of the function the OS must provide.  First it must guarantee that a user’s program can only access the portion of an I/O device that it has the right to do so.</a:t>
            </a:r>
          </a:p>
          <a:p>
            <a:r>
              <a:rPr lang="en-US" altLang="zh-CN">
                <a:latin typeface="Arial" panose="020B0604020202020204" pitchFamily="34" charset="0"/>
              </a:rPr>
              <a:t>Then the OS must hide low level complexity from the user by  suppling routines that handle low-level device operation.</a:t>
            </a:r>
          </a:p>
          <a:p>
            <a:r>
              <a:rPr lang="en-US" altLang="zh-CN">
                <a:latin typeface="Arial" panose="020B0604020202020204" pitchFamily="34" charset="0"/>
              </a:rPr>
              <a:t>The OS also needs to handle the interrupts generated by I/O devices.</a:t>
            </a:r>
          </a:p>
          <a:p>
            <a:r>
              <a:rPr lang="en-US" altLang="zh-CN">
                <a:latin typeface="Arial" panose="020B0604020202020204" pitchFamily="34" charset="0"/>
              </a:rPr>
              <a:t>And the OS must be be fair: all user programs must have equal access to the I/O resources.</a:t>
            </a:r>
          </a:p>
          <a:p>
            <a:r>
              <a:rPr lang="en-US" altLang="zh-CN">
                <a:latin typeface="Arial" panose="020B0604020202020204" pitchFamily="34" charset="0"/>
              </a:rPr>
              <a:t>Finally, the OS needs to schedule accesses in a way that system throughput is enhanced.</a:t>
            </a:r>
          </a:p>
          <a:p>
            <a:endParaRPr lang="en-US" altLang="zh-CN">
              <a:latin typeface="Arial" panose="020B0604020202020204" pitchFamily="34" charset="0"/>
            </a:endParaRPr>
          </a:p>
          <a:p>
            <a:r>
              <a:rPr lang="en-US" altLang="zh-CN">
                <a:latin typeface="Arial" panose="020B0604020202020204" pitchFamily="34" charset="0"/>
              </a:rPr>
              <a:t>+1 = 53 min. (Y:33)</a:t>
            </a:r>
          </a:p>
        </p:txBody>
      </p:sp>
      <p:sp>
        <p:nvSpPr>
          <p:cNvPr id="125955" name="Rectangle 3">
            <a:extLst>
              <a:ext uri="{FF2B5EF4-FFF2-40B4-BE49-F238E27FC236}">
                <a16:creationId xmlns:a16="http://schemas.microsoft.com/office/drawing/2014/main" id="{6272A13D-D962-492D-BCF5-4E2049C6618E}"/>
              </a:ext>
            </a:extLst>
          </p:cNvPr>
          <p:cNvSpPr>
            <a:spLocks noGrp="1" noRot="1" noChangeAspect="1" noChangeArrowheads="1" noTextEdit="1"/>
          </p:cNvSpPr>
          <p:nvPr>
            <p:ph type="sldImg"/>
          </p:nvPr>
        </p:nvSpPr>
        <p:spPr>
          <a:xfrm>
            <a:off x="984250" y="642938"/>
            <a:ext cx="5130800" cy="3848100"/>
          </a:xfrm>
        </p:spPr>
      </p:sp>
    </p:spTree>
    <p:extLst>
      <p:ext uri="{BB962C8B-B14F-4D97-AF65-F5344CB8AC3E}">
        <p14:creationId xmlns:p14="http://schemas.microsoft.com/office/powerpoint/2010/main" val="7568695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BFEE910C-EC21-4A1D-B5A4-F888B538BA6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In our discussion, Input is defined as the processor receiving data from the I/O device and is only a 2-step process.</a:t>
            </a:r>
          </a:p>
          <a:p>
            <a:r>
              <a:rPr lang="en-US" altLang="zh-CN">
                <a:latin typeface="Arial" panose="020B0604020202020204" pitchFamily="34" charset="0"/>
              </a:rPr>
              <a:t>The first step is to wake up the Memory System by telling it a write operation is imminent (Control line) and provides the memory system with the address of the location to be written.</a:t>
            </a:r>
          </a:p>
          <a:p>
            <a:r>
              <a:rPr lang="en-US" altLang="zh-CN">
                <a:latin typeface="Arial" panose="020B0604020202020204" pitchFamily="34" charset="0"/>
              </a:rPr>
              <a:t>Then the CPU will tell the I/O device to start sending data by sending a read request to the I/O device (Control line and I/O address on the data line).</a:t>
            </a:r>
          </a:p>
          <a:p>
            <a:r>
              <a:rPr lang="en-US" altLang="zh-CN">
                <a:latin typeface="Arial" panose="020B0604020202020204" pitchFamily="34" charset="0"/>
              </a:rPr>
              <a:t>The data will then be sent to the Memory System via the data lines.</a:t>
            </a:r>
          </a:p>
          <a:p>
            <a:endParaRPr lang="en-US" altLang="zh-CN">
              <a:latin typeface="Arial" panose="020B0604020202020204" pitchFamily="34" charset="0"/>
            </a:endParaRPr>
          </a:p>
          <a:p>
            <a:r>
              <a:rPr lang="en-US" altLang="zh-CN">
                <a:latin typeface="Arial" panose="020B0604020202020204" pitchFamily="34" charset="0"/>
              </a:rPr>
              <a:t>+1 = 54 min. (X:54)</a:t>
            </a:r>
          </a:p>
        </p:txBody>
      </p:sp>
      <p:sp>
        <p:nvSpPr>
          <p:cNvPr id="112643" name="Rectangle 3">
            <a:extLst>
              <a:ext uri="{FF2B5EF4-FFF2-40B4-BE49-F238E27FC236}">
                <a16:creationId xmlns:a16="http://schemas.microsoft.com/office/drawing/2014/main" id="{09712EA4-9672-462C-BA6C-CB00A8569E9C}"/>
              </a:ext>
            </a:extLst>
          </p:cNvPr>
          <p:cNvSpPr>
            <a:spLocks noGrp="1" noRot="1" noChangeAspect="1" noChangeArrowheads="1" noTextEdit="1"/>
          </p:cNvSpPr>
          <p:nvPr>
            <p:ph type="sldImg"/>
          </p:nvPr>
        </p:nvSpPr>
        <p:spPr>
          <a:xfrm>
            <a:off x="984250" y="642938"/>
            <a:ext cx="5130800" cy="3848100"/>
          </a:xfr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F1CAB07A-7B3C-410F-BD51-85D92F0325C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Buses are traditionally classified as one of 3 types: processor memory buses, I/O buses, or backplane buses.  The  processor memory bus is usually design specific while the I/O and backplane buses  are often standard buses.</a:t>
            </a:r>
          </a:p>
          <a:p>
            <a:r>
              <a:rPr lang="en-US" altLang="zh-CN">
                <a:latin typeface="Arial" panose="020B0604020202020204" pitchFamily="34" charset="0"/>
              </a:rPr>
              <a:t>In general processor bus are short and high speed.  It tries to match the memory system in order to maximize the memory-to-processor BW and is connected directly to the processor.</a:t>
            </a:r>
          </a:p>
          <a:p>
            <a:r>
              <a:rPr lang="en-US" altLang="zh-CN">
                <a:latin typeface="Arial" panose="020B0604020202020204" pitchFamily="34" charset="0"/>
              </a:rPr>
              <a:t>I/O bus usually is lengthy and slow  because it has to match a wide range of I/O devices and it usually connects to the processor-memory bus or backplane bus.</a:t>
            </a:r>
          </a:p>
          <a:p>
            <a:r>
              <a:rPr lang="en-US" altLang="zh-CN">
                <a:latin typeface="Arial" panose="020B0604020202020204" pitchFamily="34" charset="0"/>
              </a:rPr>
              <a:t>Backplane bus receives its name because it was often built into the backplane of the computer--it is an interconnection structure within the chassis.</a:t>
            </a:r>
          </a:p>
          <a:p>
            <a:r>
              <a:rPr lang="en-US" altLang="zh-CN">
                <a:latin typeface="Arial" panose="020B0604020202020204" pitchFamily="34" charset="0"/>
              </a:rPr>
              <a:t>It is designed to allow processors, memory, and I/O devices to coexist on a single bus so it has the cost advantage of having only one single bus for all components.</a:t>
            </a:r>
          </a:p>
          <a:p>
            <a:endParaRPr lang="en-US" altLang="zh-CN">
              <a:latin typeface="Arial" panose="020B0604020202020204" pitchFamily="34" charset="0"/>
            </a:endParaRPr>
          </a:p>
          <a:p>
            <a:r>
              <a:rPr lang="en-US" altLang="zh-CN">
                <a:latin typeface="Arial" panose="020B0604020202020204" pitchFamily="34" charset="0"/>
              </a:rPr>
              <a:t>+2 = 16 min. (X:56)</a:t>
            </a:r>
          </a:p>
        </p:txBody>
      </p:sp>
      <p:sp>
        <p:nvSpPr>
          <p:cNvPr id="113667" name="Rectangle 3">
            <a:extLst>
              <a:ext uri="{FF2B5EF4-FFF2-40B4-BE49-F238E27FC236}">
                <a16:creationId xmlns:a16="http://schemas.microsoft.com/office/drawing/2014/main" id="{9623EA72-C731-4746-86E5-DACAC45FF8B6}"/>
              </a:ext>
            </a:extLst>
          </p:cNvPr>
          <p:cNvSpPr>
            <a:spLocks noGrp="1" noRot="1" noChangeAspect="1" noChangeArrowheads="1" noTextEdit="1"/>
          </p:cNvSpPr>
          <p:nvPr>
            <p:ph type="sldImg"/>
          </p:nvPr>
        </p:nvSpPr>
        <p:spPr>
          <a:xfrm>
            <a:off x="984250" y="642938"/>
            <a:ext cx="5130800" cy="3848100"/>
          </a:xfr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95BDDAC0-86F8-4303-A7A8-91963F4E6F1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Here is an example showing a single bus, the backplane bus is used to provide communication between the processor and memory.</a:t>
            </a:r>
          </a:p>
          <a:p>
            <a:r>
              <a:rPr lang="en-US" altLang="zh-CN">
                <a:latin typeface="Arial" panose="020B0604020202020204" pitchFamily="34" charset="0"/>
              </a:rPr>
              <a:t>As well as communication between I/O devices and memory.</a:t>
            </a:r>
          </a:p>
          <a:p>
            <a:r>
              <a:rPr lang="en-US" altLang="zh-CN">
                <a:latin typeface="Arial" panose="020B0604020202020204" pitchFamily="34" charset="0"/>
              </a:rPr>
              <a:t>The advantage here is of course low cost.</a:t>
            </a:r>
          </a:p>
          <a:p>
            <a:r>
              <a:rPr lang="en-US" altLang="zh-CN">
                <a:latin typeface="Arial" panose="020B0604020202020204" pitchFamily="34" charset="0"/>
              </a:rPr>
              <a:t>One  disadvantage of this approach is that the bus with so many things attached to it will be lengthy and slow.</a:t>
            </a:r>
          </a:p>
          <a:p>
            <a:r>
              <a:rPr lang="en-US" altLang="zh-CN">
                <a:latin typeface="Arial" panose="020B0604020202020204" pitchFamily="34" charset="0"/>
              </a:rPr>
              <a:t>Furthermore, the bus can become a major communication bottleneck if everybody wants to use the bus at the same time.</a:t>
            </a:r>
          </a:p>
          <a:p>
            <a:r>
              <a:rPr lang="en-US" altLang="zh-CN">
                <a:latin typeface="Arial" panose="020B0604020202020204" pitchFamily="34" charset="0"/>
              </a:rPr>
              <a:t>The IBM PC is an example that uses only a backplane bus for all communication.</a:t>
            </a:r>
          </a:p>
          <a:p>
            <a:endParaRPr lang="en-US" altLang="zh-CN">
              <a:latin typeface="Arial" panose="020B0604020202020204" pitchFamily="34" charset="0"/>
            </a:endParaRPr>
          </a:p>
          <a:p>
            <a:r>
              <a:rPr lang="en-US" altLang="zh-CN">
                <a:latin typeface="Arial" panose="020B0604020202020204" pitchFamily="34" charset="0"/>
              </a:rPr>
              <a:t>+2 = 18 min. (X:58)</a:t>
            </a:r>
          </a:p>
        </p:txBody>
      </p:sp>
      <p:sp>
        <p:nvSpPr>
          <p:cNvPr id="114691" name="Rectangle 3">
            <a:extLst>
              <a:ext uri="{FF2B5EF4-FFF2-40B4-BE49-F238E27FC236}">
                <a16:creationId xmlns:a16="http://schemas.microsoft.com/office/drawing/2014/main" id="{68993D44-35E0-44CA-95CB-F66A8A564462}"/>
              </a:ext>
            </a:extLst>
          </p:cNvPr>
          <p:cNvSpPr>
            <a:spLocks noGrp="1" noRot="1" noChangeAspect="1" noChangeArrowheads="1" noTextEdit="1"/>
          </p:cNvSpPr>
          <p:nvPr>
            <p:ph type="sldImg"/>
          </p:nvPr>
        </p:nvSpPr>
        <p:spPr>
          <a:xfrm>
            <a:off x="984250" y="642938"/>
            <a:ext cx="5130800" cy="3848100"/>
          </a:xfr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FD272262-501C-4269-8086-3BD23D29C21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Right before the break, I showed you a system with one bus only.</a:t>
            </a:r>
          </a:p>
          <a:p>
            <a:r>
              <a:rPr lang="en-US" altLang="zh-CN">
                <a:latin typeface="Arial" panose="020B0604020202020204" pitchFamily="34" charset="0"/>
              </a:rPr>
              <a:t>Here is an example using two buses where multiple I/O buses tap into the processor-memory bus via bus adaptors.</a:t>
            </a:r>
          </a:p>
          <a:p>
            <a:r>
              <a:rPr lang="en-US" altLang="zh-CN">
                <a:latin typeface="Arial" panose="020B0604020202020204" pitchFamily="34" charset="0"/>
              </a:rPr>
              <a:t>The Processor-memory bus is used mainly for processor-memory traffic while the I/O buses are used to provide expansion slots for the I/O devices.</a:t>
            </a:r>
          </a:p>
          <a:p>
            <a:r>
              <a:rPr lang="en-US" altLang="zh-CN">
                <a:latin typeface="Arial" panose="020B0604020202020204" pitchFamily="34" charset="0"/>
              </a:rPr>
              <a:t>The Apple Macintosh-II adopts this organization where the NuBus is used to connect processor, memory, and a few selected I/O devices together.</a:t>
            </a:r>
          </a:p>
          <a:p>
            <a:r>
              <a:rPr lang="en-US" altLang="zh-CN">
                <a:latin typeface="Arial" panose="020B0604020202020204" pitchFamily="34" charset="0"/>
              </a:rPr>
              <a:t>The rest of the I/O devices reside on an industry standard bus, the SCCI Bus, which is connected to the NuBus via a bus adaptor.</a:t>
            </a:r>
          </a:p>
          <a:p>
            <a:endParaRPr lang="en-US" altLang="zh-CN">
              <a:latin typeface="Arial" panose="020B0604020202020204" pitchFamily="34" charset="0"/>
            </a:endParaRPr>
          </a:p>
          <a:p>
            <a:r>
              <a:rPr lang="en-US" altLang="zh-CN">
                <a:latin typeface="Arial" panose="020B0604020202020204" pitchFamily="34" charset="0"/>
              </a:rPr>
              <a:t>+2 = 25 min. (Y:05)</a:t>
            </a:r>
          </a:p>
        </p:txBody>
      </p:sp>
      <p:sp>
        <p:nvSpPr>
          <p:cNvPr id="115715" name="Rectangle 3">
            <a:extLst>
              <a:ext uri="{FF2B5EF4-FFF2-40B4-BE49-F238E27FC236}">
                <a16:creationId xmlns:a16="http://schemas.microsoft.com/office/drawing/2014/main" id="{0B834E1A-F5CC-455C-9A96-583C15359C4E}"/>
              </a:ext>
            </a:extLst>
          </p:cNvPr>
          <p:cNvSpPr>
            <a:spLocks noGrp="1" noRot="1" noChangeAspect="1" noChangeArrowheads="1" noTextEdit="1"/>
          </p:cNvSpPr>
          <p:nvPr>
            <p:ph type="sldImg"/>
          </p:nvPr>
        </p:nvSpPr>
        <p:spPr>
          <a:xfrm>
            <a:off x="984250" y="642938"/>
            <a:ext cx="5130800" cy="3848100"/>
          </a:xfr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D27582AA-7B18-4F9C-A8CC-902537C54E2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Finally, in a 3-bus system, a small number of backplane buses (in our example here, just 1) tap into the processor-memory bus.</a:t>
            </a:r>
          </a:p>
          <a:p>
            <a:r>
              <a:rPr lang="en-US" altLang="zh-CN">
                <a:latin typeface="Arial" panose="020B0604020202020204" pitchFamily="34" charset="0"/>
              </a:rPr>
              <a:t>The processor-memory bus is used mainly for processor memory traffic while the I/O buses are connected to the backplane bus via bus adaptors.</a:t>
            </a:r>
          </a:p>
          <a:p>
            <a:r>
              <a:rPr lang="en-US" altLang="zh-CN">
                <a:latin typeface="Arial" panose="020B0604020202020204" pitchFamily="34" charset="0"/>
              </a:rPr>
              <a:t>An advantage of this organization is that the loading on the processor-memory bus is greatly reduced because of the small number of taps into the high-speed processor-memory bus.</a:t>
            </a:r>
          </a:p>
          <a:p>
            <a:endParaRPr lang="en-US" altLang="zh-CN">
              <a:latin typeface="Arial" panose="020B0604020202020204" pitchFamily="34" charset="0"/>
            </a:endParaRPr>
          </a:p>
          <a:p>
            <a:r>
              <a:rPr lang="en-US" altLang="zh-CN">
                <a:latin typeface="Arial" panose="020B0604020202020204" pitchFamily="34" charset="0"/>
              </a:rPr>
              <a:t>+1 = 26 min. (Y:06)</a:t>
            </a:r>
          </a:p>
        </p:txBody>
      </p:sp>
      <p:sp>
        <p:nvSpPr>
          <p:cNvPr id="116739" name="Rectangle 3">
            <a:extLst>
              <a:ext uri="{FF2B5EF4-FFF2-40B4-BE49-F238E27FC236}">
                <a16:creationId xmlns:a16="http://schemas.microsoft.com/office/drawing/2014/main" id="{FDDC3768-D710-4AC5-95BF-3522154A2964}"/>
              </a:ext>
            </a:extLst>
          </p:cNvPr>
          <p:cNvSpPr>
            <a:spLocks noGrp="1" noRot="1" noChangeAspect="1" noChangeArrowheads="1" noTextEdit="1"/>
          </p:cNvSpPr>
          <p:nvPr>
            <p:ph type="sldImg"/>
          </p:nvPr>
        </p:nvSpPr>
        <p:spPr>
          <a:xfrm>
            <a:off x="984250" y="642938"/>
            <a:ext cx="5130800" cy="3848100"/>
          </a:xfr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7852613A-FA8C-4638-9D78-91F395EB7D2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There are substantial differences between the design requirements for the I/O buses and processor-memory buses and the backplane buses.</a:t>
            </a:r>
          </a:p>
          <a:p>
            <a:r>
              <a:rPr lang="en-US" altLang="zh-CN">
                <a:latin typeface="Arial" panose="020B0604020202020204" pitchFamily="34" charset="0"/>
              </a:rPr>
              <a:t>Consequently, there are two different schemes for  communication on the bus: synchronous and asynchronous.</a:t>
            </a:r>
          </a:p>
          <a:p>
            <a:r>
              <a:rPr lang="en-US" altLang="zh-CN">
                <a:latin typeface="Arial" panose="020B0604020202020204" pitchFamily="34" charset="0"/>
              </a:rPr>
              <a:t>Synchronous bus includes a clock in the control lines and a fixed protocol for communication that is relative to the clock.</a:t>
            </a:r>
          </a:p>
          <a:p>
            <a:r>
              <a:rPr lang="en-US" altLang="zh-CN">
                <a:latin typeface="Arial" panose="020B0604020202020204" pitchFamily="34" charset="0"/>
              </a:rPr>
              <a:t>Since the protocol is fixed and everything happens with respect to the clock, it involves very logic and can run very fast.  Most  processor-memory buses fall into this category.</a:t>
            </a:r>
          </a:p>
          <a:p>
            <a:r>
              <a:rPr lang="en-US" altLang="zh-CN">
                <a:latin typeface="Arial" panose="020B0604020202020204" pitchFamily="34" charset="0"/>
              </a:rPr>
              <a:t>Synchronous buses have two major disadvantages: (1) every device on the bus must run at the same clock rate. (2) And if they are fast, they must be short to avoid clock skew problem.</a:t>
            </a:r>
          </a:p>
          <a:p>
            <a:r>
              <a:rPr lang="en-US" altLang="zh-CN">
                <a:latin typeface="Arial" panose="020B0604020202020204" pitchFamily="34" charset="0"/>
              </a:rPr>
              <a:t>By definition, an asynchronous bus is not clocked so it can accommodate a wide range of devices at different clock rates and can be lengthened without worrying about clock skew.</a:t>
            </a:r>
          </a:p>
          <a:p>
            <a:r>
              <a:rPr lang="en-US" altLang="zh-CN">
                <a:latin typeface="Arial" panose="020B0604020202020204" pitchFamily="34" charset="0"/>
              </a:rPr>
              <a:t>The draw back is that it can be slow and more complex because a handshaking protocol is needed to coordinate the transmission of data between the sender and receiver.</a:t>
            </a:r>
          </a:p>
          <a:p>
            <a:endParaRPr lang="en-US" altLang="zh-CN">
              <a:latin typeface="Arial" panose="020B0604020202020204" pitchFamily="34" charset="0"/>
            </a:endParaRPr>
          </a:p>
          <a:p>
            <a:r>
              <a:rPr lang="en-US" altLang="zh-CN">
                <a:latin typeface="Arial" panose="020B0604020202020204" pitchFamily="34" charset="0"/>
              </a:rPr>
              <a:t>+2 = 28 min. (Y:08)</a:t>
            </a:r>
          </a:p>
        </p:txBody>
      </p:sp>
      <p:sp>
        <p:nvSpPr>
          <p:cNvPr id="117763" name="Rectangle 3">
            <a:extLst>
              <a:ext uri="{FF2B5EF4-FFF2-40B4-BE49-F238E27FC236}">
                <a16:creationId xmlns:a16="http://schemas.microsoft.com/office/drawing/2014/main" id="{17E4533C-4D52-4893-800E-D01B20965D06}"/>
              </a:ext>
            </a:extLst>
          </p:cNvPr>
          <p:cNvSpPr>
            <a:spLocks noGrp="1" noRot="1" noChangeAspect="1" noChangeArrowheads="1" noTextEdit="1"/>
          </p:cNvSpPr>
          <p:nvPr>
            <p:ph type="sldImg"/>
          </p:nvPr>
        </p:nvSpPr>
        <p:spPr>
          <a:xfrm>
            <a:off x="984250" y="642938"/>
            <a:ext cx="5130800" cy="3848100"/>
          </a:xfr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8DCEA7BD-C7BA-4E94-99DF-C22CE4F7787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Here is a simple handshaking protocol example that uses three control lines:</a:t>
            </a:r>
          </a:p>
          <a:p>
            <a:pPr algn="l"/>
            <a:r>
              <a:rPr lang="en-US" altLang="zh-CN">
                <a:latin typeface="Arial" panose="020B0604020202020204" pitchFamily="34" charset="0"/>
              </a:rPr>
              <a:t>(a) ReadReq indicates a read request for memory.  When the sender asserts this signal,</a:t>
            </a:r>
            <a:br>
              <a:rPr lang="en-US" altLang="zh-CN">
                <a:latin typeface="Arial" panose="020B0604020202020204" pitchFamily="34" charset="0"/>
              </a:rPr>
            </a:br>
            <a:r>
              <a:rPr lang="en-US" altLang="zh-CN">
                <a:latin typeface="Arial" panose="020B0604020202020204" pitchFamily="34" charset="0"/>
              </a:rPr>
              <a:t>      the address is put on the data lines at the same time.</a:t>
            </a:r>
          </a:p>
          <a:p>
            <a:pPr algn="l"/>
            <a:r>
              <a:rPr lang="en-US" altLang="zh-CN">
                <a:latin typeface="Arial" panose="020B0604020202020204" pitchFamily="34" charset="0"/>
              </a:rPr>
              <a:t>(b) DataRdy indicates the data word is now ready on the data lines.  When the data</a:t>
            </a:r>
            <a:br>
              <a:rPr lang="en-US" altLang="zh-CN">
                <a:latin typeface="Arial" panose="020B0604020202020204" pitchFamily="34" charset="0"/>
              </a:rPr>
            </a:br>
            <a:r>
              <a:rPr lang="en-US" altLang="zh-CN">
                <a:latin typeface="Arial" panose="020B0604020202020204" pitchFamily="34" charset="0"/>
              </a:rPr>
              <a:t>      sender asserts this signal, it must also put the data on the data lines simultaneously.</a:t>
            </a:r>
          </a:p>
          <a:p>
            <a:pPr algn="l"/>
            <a:r>
              <a:rPr lang="en-US" altLang="zh-CN">
                <a:latin typeface="Arial" panose="020B0604020202020204" pitchFamily="34" charset="0"/>
              </a:rPr>
              <a:t>(c) Ack is used to acknowledge the ReadReq or the DataRdy  signal of the other party.</a:t>
            </a:r>
          </a:p>
          <a:p>
            <a:r>
              <a:rPr lang="en-US" altLang="zh-CN">
                <a:latin typeface="Arial" panose="020B0604020202020204" pitchFamily="34" charset="0"/>
              </a:rPr>
              <a:t>So here it is how it works.  Assume the processor wants to read something from memory. The signal in red is driven by the processor while the signal in black is driven by memory.</a:t>
            </a:r>
          </a:p>
          <a:p>
            <a:pPr algn="l"/>
            <a:r>
              <a:rPr lang="en-US" altLang="zh-CN">
                <a:latin typeface="Arial" panose="020B0604020202020204" pitchFamily="34" charset="0"/>
              </a:rPr>
              <a:t>(1) The processor initiates the bus transaction by asserting the ReadReq line and</a:t>
            </a:r>
            <a:br>
              <a:rPr lang="en-US" altLang="zh-CN">
                <a:latin typeface="Arial" panose="020B0604020202020204" pitchFamily="34" charset="0"/>
              </a:rPr>
            </a:br>
            <a:r>
              <a:rPr lang="en-US" altLang="zh-CN">
                <a:latin typeface="Arial" panose="020B0604020202020204" pitchFamily="34" charset="0"/>
              </a:rPr>
              <a:t>      put the address it wants to read on the data lines at the same time.</a:t>
            </a:r>
          </a:p>
          <a:p>
            <a:pPr algn="l"/>
            <a:r>
              <a:rPr lang="en-US" altLang="zh-CN">
                <a:latin typeface="Arial" panose="020B0604020202020204" pitchFamily="34" charset="0"/>
              </a:rPr>
              <a:t>(2) The memory  upon seeing the ReadReq latch in the address asserts the Ack signal to</a:t>
            </a:r>
            <a:br>
              <a:rPr lang="en-US" altLang="zh-CN">
                <a:latin typeface="Arial" panose="020B0604020202020204" pitchFamily="34" charset="0"/>
              </a:rPr>
            </a:br>
            <a:r>
              <a:rPr lang="en-US" altLang="zh-CN">
                <a:latin typeface="Arial" panose="020B0604020202020204" pitchFamily="34" charset="0"/>
              </a:rPr>
              <a:t>(3)  tell the processor: “I got it” so the it can disassert ReadReq as well as the Data lines.</a:t>
            </a:r>
          </a:p>
          <a:p>
            <a:pPr algn="l"/>
            <a:r>
              <a:rPr lang="en-US" altLang="zh-CN">
                <a:latin typeface="Arial" panose="020B0604020202020204" pitchFamily="34" charset="0"/>
              </a:rPr>
              <a:t>(4) Upon seeing ReadReq goes low, the memory knows the processor is off the bus so</a:t>
            </a:r>
            <a:br>
              <a:rPr lang="en-US" altLang="zh-CN">
                <a:latin typeface="Arial" panose="020B0604020202020204" pitchFamily="34" charset="0"/>
              </a:rPr>
            </a:br>
            <a:r>
              <a:rPr lang="en-US" altLang="zh-CN">
                <a:latin typeface="Arial" panose="020B0604020202020204" pitchFamily="34" charset="0"/>
              </a:rPr>
              <a:t>      it disasserts the Ack signal.</a:t>
            </a:r>
          </a:p>
          <a:p>
            <a:pPr algn="l"/>
            <a:r>
              <a:rPr lang="en-US" altLang="zh-CN">
                <a:latin typeface="Arial" panose="020B0604020202020204" pitchFamily="34" charset="0"/>
              </a:rPr>
              <a:t>(5) When the data being requested is ready, the memory will put the data on the</a:t>
            </a:r>
            <a:br>
              <a:rPr lang="en-US" altLang="zh-CN">
                <a:latin typeface="Arial" panose="020B0604020202020204" pitchFamily="34" charset="0"/>
              </a:rPr>
            </a:br>
            <a:r>
              <a:rPr lang="en-US" altLang="zh-CN">
                <a:latin typeface="Arial" panose="020B0604020202020204" pitchFamily="34" charset="0"/>
              </a:rPr>
              <a:t>     Data lines and asserts the DataRdy signal.</a:t>
            </a:r>
          </a:p>
          <a:p>
            <a:pPr algn="l"/>
            <a:r>
              <a:rPr lang="en-US" altLang="zh-CN">
                <a:latin typeface="Arial" panose="020B0604020202020204" pitchFamily="34" charset="0"/>
              </a:rPr>
              <a:t>(6) Upon seeing the DataRdy signal, the processor will latch in the data on the data line</a:t>
            </a:r>
            <a:br>
              <a:rPr lang="en-US" altLang="zh-CN">
                <a:latin typeface="Arial" panose="020B0604020202020204" pitchFamily="34" charset="0"/>
              </a:rPr>
            </a:br>
            <a:r>
              <a:rPr lang="en-US" altLang="zh-CN">
                <a:latin typeface="Arial" panose="020B0604020202020204" pitchFamily="34" charset="0"/>
              </a:rPr>
              <a:t>      and then assert the Ack to tell the memory it is now OK to get off the bus.</a:t>
            </a:r>
          </a:p>
          <a:p>
            <a:pPr algn="l"/>
            <a:r>
              <a:rPr lang="en-US" altLang="zh-CN">
                <a:latin typeface="Arial" panose="020B0604020202020204" pitchFamily="34" charset="0"/>
              </a:rPr>
              <a:t>(7) Once the processor sees DataRdy  line go low, it knows the memory has gotten off</a:t>
            </a:r>
            <a:br>
              <a:rPr lang="en-US" altLang="zh-CN">
                <a:latin typeface="Arial" panose="020B0604020202020204" pitchFamily="34" charset="0"/>
              </a:rPr>
            </a:br>
            <a:r>
              <a:rPr lang="en-US" altLang="zh-CN">
                <a:latin typeface="Arial" panose="020B0604020202020204" pitchFamily="34" charset="0"/>
              </a:rPr>
              <a:t>      the bus so it disasserts the ACK signal so another bus transaction can start.</a:t>
            </a:r>
          </a:p>
          <a:p>
            <a:pPr algn="l"/>
            <a:endParaRPr lang="en-US" altLang="zh-CN">
              <a:latin typeface="Arial" panose="020B0604020202020204" pitchFamily="34" charset="0"/>
            </a:endParaRPr>
          </a:p>
          <a:p>
            <a:pPr algn="l"/>
            <a:r>
              <a:rPr lang="en-US" altLang="zh-CN">
                <a:latin typeface="Arial" panose="020B0604020202020204" pitchFamily="34" charset="0"/>
              </a:rPr>
              <a:t>+3 = 31 min. (Y:11)</a:t>
            </a:r>
          </a:p>
          <a:p>
            <a:pPr algn="l"/>
            <a:br>
              <a:rPr lang="en-US" altLang="zh-CN">
                <a:latin typeface="Arial" panose="020B0604020202020204" pitchFamily="34" charset="0"/>
              </a:rPr>
            </a:br>
            <a:r>
              <a:rPr lang="en-US" altLang="zh-CN">
                <a:latin typeface="Arial" panose="020B0604020202020204" pitchFamily="34" charset="0"/>
              </a:rPr>
              <a:t>     </a:t>
            </a:r>
          </a:p>
        </p:txBody>
      </p:sp>
      <p:sp>
        <p:nvSpPr>
          <p:cNvPr id="118787" name="Rectangle 3">
            <a:extLst>
              <a:ext uri="{FF2B5EF4-FFF2-40B4-BE49-F238E27FC236}">
                <a16:creationId xmlns:a16="http://schemas.microsoft.com/office/drawing/2014/main" id="{AC8E6FEC-EDFB-4976-9A3A-7E6607A32A28}"/>
              </a:ext>
            </a:extLst>
          </p:cNvPr>
          <p:cNvSpPr>
            <a:spLocks noGrp="1" noRot="1" noChangeAspect="1" noChangeArrowheads="1" noTextEdit="1"/>
          </p:cNvSpPr>
          <p:nvPr>
            <p:ph type="sldImg"/>
          </p:nvPr>
        </p:nvSpPr>
        <p:spPr>
          <a:xfrm>
            <a:off x="984250" y="642938"/>
            <a:ext cx="5130800" cy="3848100"/>
          </a:xfr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52429239-B90A-4A42-9854-0F5A5DB9B85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Our handshaking example in the previous slide used the same wires to transmit the address as well as data. The advantage is saving in signal wires.</a:t>
            </a:r>
          </a:p>
          <a:p>
            <a:r>
              <a:rPr lang="en-US" altLang="zh-CN">
                <a:latin typeface="Arial" panose="020B0604020202020204" pitchFamily="34" charset="0"/>
              </a:rPr>
              <a:t>The disadvantage is that it will take multiple cycles to transmit address and data. By having separate lines for addresses and data, we can increase the bus bandwidth by transmitting  address and data in the same cycle at the cost of more bus lines and increased complexity.</a:t>
            </a:r>
          </a:p>
          <a:p>
            <a:r>
              <a:rPr lang="en-US" altLang="zh-CN">
                <a:latin typeface="Arial" panose="020B0604020202020204" pitchFamily="34" charset="0"/>
              </a:rPr>
              <a:t>This (1st bullet) is one way to increase bus bandwidth.  Another way is to increase the width of the data bus so multiple words can be transferred in a single cycle.</a:t>
            </a:r>
          </a:p>
          <a:p>
            <a:r>
              <a:rPr lang="en-US" altLang="zh-CN">
                <a:latin typeface="Arial" panose="020B0604020202020204" pitchFamily="34" charset="0"/>
              </a:rPr>
              <a:t>For example, the SPARCstation memory bus is 128 bits of 16 bytes wide.  The cost of this approach is more bus lines.</a:t>
            </a:r>
          </a:p>
          <a:p>
            <a:r>
              <a:rPr lang="en-US" altLang="zh-CN">
                <a:latin typeface="Arial" panose="020B0604020202020204" pitchFamily="34" charset="0"/>
              </a:rPr>
              <a:t>Finally, we can also increase the bus bandwidth by allowing the bus to transfer multiple words in back-to-back bus cycles without sending an address or releasing the bus.</a:t>
            </a:r>
          </a:p>
          <a:p>
            <a:r>
              <a:rPr lang="en-US" altLang="zh-CN">
                <a:latin typeface="Arial" panose="020B0604020202020204" pitchFamily="34" charset="0"/>
              </a:rPr>
              <a:t>The cost of this last approach is an increase of complexity  in the bus controller as well as a decease in response time for other parties who want to get onto the bus.</a:t>
            </a:r>
          </a:p>
          <a:p>
            <a:endParaRPr lang="en-US" altLang="zh-CN">
              <a:latin typeface="Arial" panose="020B0604020202020204" pitchFamily="34" charset="0"/>
            </a:endParaRPr>
          </a:p>
          <a:p>
            <a:r>
              <a:rPr lang="en-US" altLang="zh-CN">
                <a:latin typeface="Arial" panose="020B0604020202020204" pitchFamily="34" charset="0"/>
              </a:rPr>
              <a:t>+2 = 33 min. (Y:13)</a:t>
            </a:r>
          </a:p>
        </p:txBody>
      </p:sp>
      <p:sp>
        <p:nvSpPr>
          <p:cNvPr id="119811" name="Rectangle 3">
            <a:extLst>
              <a:ext uri="{FF2B5EF4-FFF2-40B4-BE49-F238E27FC236}">
                <a16:creationId xmlns:a16="http://schemas.microsoft.com/office/drawing/2014/main" id="{5EC21B3B-F941-47CA-9BE4-3418E8ACE1A8}"/>
              </a:ext>
            </a:extLst>
          </p:cNvPr>
          <p:cNvSpPr>
            <a:spLocks noGrp="1" noRot="1" noChangeAspect="1" noChangeArrowheads="1" noTextEdit="1"/>
          </p:cNvSpPr>
          <p:nvPr>
            <p:ph type="sldImg"/>
          </p:nvPr>
        </p:nvSpPr>
        <p:spPr>
          <a:xfrm>
            <a:off x="984250" y="642938"/>
            <a:ext cx="5130800" cy="3848100"/>
          </a:xfr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A05AA960-3B90-43B8-8613-A0AE2456408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Taking about trying to get onto the bus: how does a device get onto the bus anyway?  If everybody tries to use the bus at the same time, chaos will result.</a:t>
            </a:r>
          </a:p>
          <a:p>
            <a:r>
              <a:rPr lang="en-US" altLang="zh-CN">
                <a:latin typeface="Arial" panose="020B0604020202020204" pitchFamily="34" charset="0"/>
              </a:rPr>
              <a:t>Chaos is avoided by a maser-slave arrangement where only the bus master is allow to initiate and control bus requests.</a:t>
            </a:r>
          </a:p>
          <a:p>
            <a:r>
              <a:rPr lang="en-US" altLang="zh-CN">
                <a:latin typeface="Arial" panose="020B0604020202020204" pitchFamily="34" charset="0"/>
              </a:rPr>
              <a:t>The slave has no control over the bus.  It just responds to the master’s response. Pretty sad.</a:t>
            </a:r>
          </a:p>
          <a:p>
            <a:r>
              <a:rPr lang="en-US" altLang="zh-CN">
                <a:latin typeface="Arial" panose="020B0604020202020204" pitchFamily="34" charset="0"/>
              </a:rPr>
              <a:t>In the simplest system, the processor is the one and ONLY one bus master and all bus requests must be controlled by the processor.</a:t>
            </a:r>
          </a:p>
          <a:p>
            <a:r>
              <a:rPr lang="en-US" altLang="zh-CN">
                <a:latin typeface="Arial" panose="020B0604020202020204" pitchFamily="34" charset="0"/>
              </a:rPr>
              <a:t>The major drawback of this simple approach is that the processor needs to be involved in every bus transaction and can use up too many processor cycles.</a:t>
            </a:r>
          </a:p>
          <a:p>
            <a:endParaRPr lang="en-US" altLang="zh-CN">
              <a:latin typeface="Arial" panose="020B0604020202020204" pitchFamily="34" charset="0"/>
            </a:endParaRPr>
          </a:p>
          <a:p>
            <a:r>
              <a:rPr lang="en-US" altLang="zh-CN">
                <a:latin typeface="Arial" panose="020B0604020202020204" pitchFamily="34" charset="0"/>
              </a:rPr>
              <a:t>+2 = 35 min. (Y:15)</a:t>
            </a:r>
          </a:p>
        </p:txBody>
      </p:sp>
      <p:sp>
        <p:nvSpPr>
          <p:cNvPr id="120835" name="Rectangle 3">
            <a:extLst>
              <a:ext uri="{FF2B5EF4-FFF2-40B4-BE49-F238E27FC236}">
                <a16:creationId xmlns:a16="http://schemas.microsoft.com/office/drawing/2014/main" id="{9E89E377-4872-4927-843A-427C70E2ED84}"/>
              </a:ext>
            </a:extLst>
          </p:cNvPr>
          <p:cNvSpPr>
            <a:spLocks noGrp="1" noRot="1" noChangeAspect="1" noChangeArrowheads="1" noTextEdit="1"/>
          </p:cNvSpPr>
          <p:nvPr>
            <p:ph type="sldImg"/>
          </p:nvPr>
        </p:nvSpPr>
        <p:spPr>
          <a:xfrm>
            <a:off x="984250" y="642938"/>
            <a:ext cx="5130800" cy="3848100"/>
          </a:xfr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9B196F37-CA6D-4BAF-8CE7-A1F24C666DA0}"/>
              </a:ext>
            </a:extLst>
          </p:cNvPr>
          <p:cNvSpPr>
            <a:spLocks noGrp="1" noChangeArrowheads="1"/>
          </p:cNvSpPr>
          <p:nvPr>
            <p:ph type="body" idx="1"/>
          </p:nvPr>
        </p:nvSpPr>
        <p:spPr>
          <a:xfrm>
            <a:off x="611188" y="4856163"/>
            <a:ext cx="6108700" cy="460057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A more aggressive approach is to allow multiple potential bus masters in the system.</a:t>
            </a:r>
          </a:p>
          <a:p>
            <a:r>
              <a:rPr lang="en-US" altLang="zh-CN">
                <a:latin typeface="Arial" panose="020B0604020202020204" pitchFamily="34" charset="0"/>
              </a:rPr>
              <a:t>With multiple potential bus masters, a mechanism is needed to decide which master gets to use the bus next.  This decision process is called bus arbitration and this is how it works.</a:t>
            </a:r>
          </a:p>
          <a:p>
            <a:r>
              <a:rPr lang="en-US" altLang="zh-CN">
                <a:latin typeface="Arial" panose="020B0604020202020204" pitchFamily="34" charset="0"/>
              </a:rPr>
              <a:t>A potential bus master (which can be a device or the processor) wanting to use the bus first asserts the bus request line and it cannot start using the bus until the request is granted.</a:t>
            </a:r>
          </a:p>
          <a:p>
            <a:r>
              <a:rPr lang="en-US" altLang="zh-CN">
                <a:latin typeface="Arial" panose="020B0604020202020204" pitchFamily="34" charset="0"/>
              </a:rPr>
              <a:t>Once it finishes using the bus, it must tell the arbiter that it is done so the arbiter can allow other potential bus master to get onto the bus.</a:t>
            </a:r>
          </a:p>
          <a:p>
            <a:r>
              <a:rPr lang="en-US" altLang="zh-CN">
                <a:latin typeface="Arial" panose="020B0604020202020204" pitchFamily="34" charset="0"/>
              </a:rPr>
              <a:t>All bus arbitration schemes try to balance two factors: bus priority and fairness.  Priority is self explanatory. Fairness means even the device with the lowest priority should never be completely locked out from the bus.</a:t>
            </a:r>
          </a:p>
          <a:p>
            <a:r>
              <a:rPr lang="en-US" altLang="zh-CN">
                <a:latin typeface="Arial" panose="020B0604020202020204" pitchFamily="34" charset="0"/>
              </a:rPr>
              <a:t>Bus arbitration schemes can be divided into four broad classes.  In the fist one:</a:t>
            </a:r>
          </a:p>
          <a:p>
            <a:r>
              <a:rPr lang="en-US" altLang="zh-CN">
                <a:latin typeface="Arial" panose="020B0604020202020204" pitchFamily="34" charset="0"/>
              </a:rPr>
              <a:t>(a) Each device wanting the bus places a code indicating its identity on the bus.</a:t>
            </a:r>
          </a:p>
          <a:p>
            <a:pPr algn="l"/>
            <a:r>
              <a:rPr lang="en-US" altLang="zh-CN">
                <a:latin typeface="Arial" panose="020B0604020202020204" pitchFamily="34" charset="0"/>
              </a:rPr>
              <a:t>(b) By examining the bus, the device can determine the highest priority device that has</a:t>
            </a:r>
            <a:br>
              <a:rPr lang="en-US" altLang="zh-CN">
                <a:latin typeface="Arial" panose="020B0604020202020204" pitchFamily="34" charset="0"/>
              </a:rPr>
            </a:br>
            <a:r>
              <a:rPr lang="en-US" altLang="zh-CN">
                <a:latin typeface="Arial" panose="020B0604020202020204" pitchFamily="34" charset="0"/>
              </a:rPr>
              <a:t>      made a request and decide whether it can get on.</a:t>
            </a:r>
          </a:p>
          <a:p>
            <a:r>
              <a:rPr lang="en-US" altLang="zh-CN">
                <a:latin typeface="Arial" panose="020B0604020202020204" pitchFamily="34" charset="0"/>
              </a:rPr>
              <a:t>In the  second scheme, each device independently requests the bus and collision will result in garbage on the bus if multiple request occurs simultaneously.</a:t>
            </a:r>
          </a:p>
          <a:p>
            <a:r>
              <a:rPr lang="en-US" altLang="zh-CN">
                <a:latin typeface="Arial" panose="020B0604020202020204" pitchFamily="34" charset="0"/>
              </a:rPr>
              <a:t>Each device will detect whether its request result in a collision and if it does, it will back off for an random period of time before trying again.</a:t>
            </a:r>
          </a:p>
          <a:p>
            <a:r>
              <a:rPr lang="en-US" altLang="zh-CN">
                <a:latin typeface="Arial" panose="020B0604020202020204" pitchFamily="34" charset="0"/>
              </a:rPr>
              <a:t>The Ethernet you use for your workstation uses this scheme.</a:t>
            </a:r>
          </a:p>
          <a:p>
            <a:r>
              <a:rPr lang="en-US" altLang="zh-CN">
                <a:latin typeface="Arial" panose="020B0604020202020204" pitchFamily="34" charset="0"/>
              </a:rPr>
              <a:t>We will talk about the 3rd and 4th schemes in the next two slides.</a:t>
            </a:r>
          </a:p>
          <a:p>
            <a:endParaRPr lang="en-US" altLang="zh-CN">
              <a:latin typeface="Arial" panose="020B0604020202020204" pitchFamily="34" charset="0"/>
            </a:endParaRPr>
          </a:p>
          <a:p>
            <a:r>
              <a:rPr lang="en-US" altLang="zh-CN">
                <a:latin typeface="Arial" panose="020B0604020202020204" pitchFamily="34" charset="0"/>
              </a:rPr>
              <a:t>+3 = 38 min. (Y:18)</a:t>
            </a:r>
          </a:p>
        </p:txBody>
      </p:sp>
      <p:sp>
        <p:nvSpPr>
          <p:cNvPr id="121859" name="Rectangle 3">
            <a:extLst>
              <a:ext uri="{FF2B5EF4-FFF2-40B4-BE49-F238E27FC236}">
                <a16:creationId xmlns:a16="http://schemas.microsoft.com/office/drawing/2014/main" id="{998AEEAB-CD99-4AA0-9A15-7E837EFFBB3D}"/>
              </a:ext>
            </a:extLst>
          </p:cNvPr>
          <p:cNvSpPr>
            <a:spLocks noGrp="1" noRot="1" noChangeAspect="1" noChangeArrowheads="1" noTextEdit="1"/>
          </p:cNvSpPr>
          <p:nvPr>
            <p:ph type="sldImg"/>
          </p:nvPr>
        </p:nvSpPr>
        <p:spPr>
          <a:xfrm>
            <a:off x="984250" y="642938"/>
            <a:ext cx="5130800" cy="3848100"/>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7BE7866D-C37F-4433-B357-F0EE10C4EC0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The OS must be able to communicate with the I/O system but at the same time, the OS must be able to prevent the user from communicating with the I/O device directly.</a:t>
            </a:r>
          </a:p>
          <a:p>
            <a:r>
              <a:rPr lang="en-US" altLang="zh-CN">
                <a:latin typeface="Arial" panose="020B0604020202020204" pitchFamily="34" charset="0"/>
              </a:rPr>
              <a:t>Why?  Because if user programs could perform I/O directly, we would not be able to provide protection to the shared I/O device.</a:t>
            </a:r>
          </a:p>
          <a:p>
            <a:r>
              <a:rPr lang="en-US" altLang="zh-CN">
                <a:latin typeface="Arial" panose="020B0604020202020204" pitchFamily="34" charset="0"/>
              </a:rPr>
              <a:t>Three types of communications are required:</a:t>
            </a:r>
          </a:p>
          <a:p>
            <a:r>
              <a:rPr lang="en-US" altLang="zh-CN">
                <a:latin typeface="Arial" panose="020B0604020202020204" pitchFamily="34" charset="0"/>
              </a:rPr>
              <a:t>(1) First the OS must be able to give commands to the I/O devices.</a:t>
            </a:r>
          </a:p>
          <a:p>
            <a:pPr algn="l"/>
            <a:r>
              <a:rPr lang="en-US" altLang="zh-CN">
                <a:latin typeface="Arial" panose="020B0604020202020204" pitchFamily="34" charset="0"/>
              </a:rPr>
              <a:t>(2) Secondly, the device e must be able to notify the OS when the I/O device has completed</a:t>
            </a:r>
            <a:br>
              <a:rPr lang="en-US" altLang="zh-CN">
                <a:latin typeface="Arial" panose="020B0604020202020204" pitchFamily="34" charset="0"/>
              </a:rPr>
            </a:br>
            <a:r>
              <a:rPr lang="en-US" altLang="zh-CN">
                <a:latin typeface="Arial" panose="020B0604020202020204" pitchFamily="34" charset="0"/>
              </a:rPr>
              <a:t>      an operation or has encountered an error.</a:t>
            </a:r>
          </a:p>
          <a:p>
            <a:pPr algn="l"/>
            <a:r>
              <a:rPr lang="en-US" altLang="zh-CN">
                <a:latin typeface="Arial" panose="020B0604020202020204" pitchFamily="34" charset="0"/>
              </a:rPr>
              <a:t>(3) Data must be transferred between memory and an I/O device.</a:t>
            </a:r>
          </a:p>
          <a:p>
            <a:pPr algn="l"/>
            <a:endParaRPr lang="en-US" altLang="zh-CN">
              <a:latin typeface="Arial" panose="020B0604020202020204" pitchFamily="34" charset="0"/>
            </a:endParaRPr>
          </a:p>
          <a:p>
            <a:pPr algn="l"/>
            <a:r>
              <a:rPr lang="en-US" altLang="zh-CN">
                <a:latin typeface="Arial" panose="020B0604020202020204" pitchFamily="34" charset="0"/>
              </a:rPr>
              <a:t>+2 = 55 min. (Y:35)</a:t>
            </a:r>
          </a:p>
        </p:txBody>
      </p:sp>
      <p:sp>
        <p:nvSpPr>
          <p:cNvPr id="126979" name="Rectangle 3">
            <a:extLst>
              <a:ext uri="{FF2B5EF4-FFF2-40B4-BE49-F238E27FC236}">
                <a16:creationId xmlns:a16="http://schemas.microsoft.com/office/drawing/2014/main" id="{9CE995A5-6452-405F-8090-F193696C284D}"/>
              </a:ext>
            </a:extLst>
          </p:cNvPr>
          <p:cNvSpPr>
            <a:spLocks noGrp="1" noRot="1" noChangeAspect="1" noChangeArrowheads="1" noTextEdit="1"/>
          </p:cNvSpPr>
          <p:nvPr>
            <p:ph type="sldImg"/>
          </p:nvPr>
        </p:nvSpPr>
        <p:spPr>
          <a:xfrm>
            <a:off x="984250" y="642938"/>
            <a:ext cx="5130800" cy="3848100"/>
          </a:xfrm>
        </p:spPr>
      </p:sp>
    </p:spTree>
    <p:extLst>
      <p:ext uri="{BB962C8B-B14F-4D97-AF65-F5344CB8AC3E}">
        <p14:creationId xmlns:p14="http://schemas.microsoft.com/office/powerpoint/2010/main" val="11800400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A3B24C84-7CE9-4A1D-93FC-64006D136A6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The daisy chain arbitration scheme got its name from the structure for the grant line which chains through each device from the highest priority to the lowest priority.</a:t>
            </a:r>
          </a:p>
          <a:p>
            <a:r>
              <a:rPr lang="en-US" altLang="zh-CN">
                <a:latin typeface="Arial" panose="020B0604020202020204" pitchFamily="34" charset="0"/>
              </a:rPr>
              <a:t>The higher priority device will pass the grant line to the lower priority device ONLY if it does not want it so priority is built into the scheme.</a:t>
            </a:r>
          </a:p>
          <a:p>
            <a:r>
              <a:rPr lang="en-US" altLang="zh-CN">
                <a:latin typeface="Arial" panose="020B0604020202020204" pitchFamily="34" charset="0"/>
              </a:rPr>
              <a:t>The advantage of this scheme is simple.  The disadvantages are:</a:t>
            </a:r>
          </a:p>
          <a:p>
            <a:r>
              <a:rPr lang="en-US" altLang="zh-CN">
                <a:latin typeface="Arial" panose="020B0604020202020204" pitchFamily="34" charset="0"/>
              </a:rPr>
              <a:t>(a) It cannot assure fairness.  A low priority device may be locked out indefinitely.</a:t>
            </a:r>
          </a:p>
          <a:p>
            <a:r>
              <a:rPr lang="en-US" altLang="zh-CN">
                <a:latin typeface="Arial" panose="020B0604020202020204" pitchFamily="34" charset="0"/>
              </a:rPr>
              <a:t>(b) Also, the daisy chain grant line will limit the bus speed.</a:t>
            </a:r>
          </a:p>
          <a:p>
            <a:endParaRPr lang="en-US" altLang="zh-CN">
              <a:latin typeface="Arial" panose="020B0604020202020204" pitchFamily="34" charset="0"/>
            </a:endParaRPr>
          </a:p>
          <a:p>
            <a:r>
              <a:rPr lang="en-US" altLang="zh-CN">
                <a:latin typeface="Arial" panose="020B0604020202020204" pitchFamily="34" charset="0"/>
              </a:rPr>
              <a:t>+1 = 39 min. (Y:19)</a:t>
            </a:r>
          </a:p>
        </p:txBody>
      </p:sp>
      <p:sp>
        <p:nvSpPr>
          <p:cNvPr id="122883" name="Rectangle 3">
            <a:extLst>
              <a:ext uri="{FF2B5EF4-FFF2-40B4-BE49-F238E27FC236}">
                <a16:creationId xmlns:a16="http://schemas.microsoft.com/office/drawing/2014/main" id="{601141C2-79A9-47F4-AA2C-7F40F394AD3E}"/>
              </a:ext>
            </a:extLst>
          </p:cNvPr>
          <p:cNvSpPr>
            <a:spLocks noGrp="1" noRot="1" noChangeAspect="1" noChangeArrowheads="1" noTextEdit="1"/>
          </p:cNvSpPr>
          <p:nvPr>
            <p:ph type="sldImg"/>
          </p:nvPr>
        </p:nvSpPr>
        <p:spPr>
          <a:xfrm>
            <a:off x="984250" y="642938"/>
            <a:ext cx="5130800" cy="3848100"/>
          </a:xfr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5BEFDD6C-05B8-44C6-8E64-1F6C1A675D5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In the centralized, parallel arbitration scheme, the devices independently request the bus by using multiple request lines.</a:t>
            </a:r>
          </a:p>
          <a:p>
            <a:r>
              <a:rPr lang="en-US" altLang="zh-CN">
                <a:latin typeface="Arial" panose="020B0604020202020204" pitchFamily="34" charset="0"/>
              </a:rPr>
              <a:t>A centralized arbiter chooses from among the devices requesting bus access and notifies the selected device that it is now the bus master via one of the grant line.</a:t>
            </a:r>
          </a:p>
          <a:p>
            <a:r>
              <a:rPr lang="en-US" altLang="zh-CN">
                <a:latin typeface="Arial" panose="020B0604020202020204" pitchFamily="34" charset="0"/>
              </a:rPr>
              <a:t>Here is an example with A has the highest priority and C the lowest.  Since A has the highest priority, Grant A will be asserted even though both requests A and  B are asserted.</a:t>
            </a:r>
          </a:p>
          <a:p>
            <a:r>
              <a:rPr lang="en-US" altLang="zh-CN">
                <a:latin typeface="Arial" panose="020B0604020202020204" pitchFamily="34" charset="0"/>
              </a:rPr>
              <a:t>Device A will keep Request A asserted until it no longer needs the bus so when Request A goes low, the arbiter will disassert Grant A.</a:t>
            </a:r>
          </a:p>
          <a:p>
            <a:r>
              <a:rPr lang="en-US" altLang="zh-CN">
                <a:latin typeface="Arial" panose="020B0604020202020204" pitchFamily="34" charset="0"/>
              </a:rPr>
              <a:t>Since Request B remains asserted (Device B has not gotten the bus yet) at this time,  the arbiter will then asserts Grant B to grant Device B access to the bus.</a:t>
            </a:r>
          </a:p>
          <a:p>
            <a:r>
              <a:rPr lang="en-US" altLang="zh-CN">
                <a:latin typeface="Arial" panose="020B0604020202020204" pitchFamily="34" charset="0"/>
              </a:rPr>
              <a:t>Similarly, Device B will not disassert Request B until it is done with the bus.</a:t>
            </a:r>
          </a:p>
          <a:p>
            <a:endParaRPr lang="en-US" altLang="zh-CN">
              <a:latin typeface="Arial" panose="020B0604020202020204" pitchFamily="34" charset="0"/>
            </a:endParaRPr>
          </a:p>
          <a:p>
            <a:r>
              <a:rPr lang="en-US" altLang="zh-CN">
                <a:latin typeface="Arial" panose="020B0604020202020204" pitchFamily="34" charset="0"/>
              </a:rPr>
              <a:t>+2 = 41 min. (Y:21)</a:t>
            </a:r>
          </a:p>
        </p:txBody>
      </p:sp>
      <p:sp>
        <p:nvSpPr>
          <p:cNvPr id="123907" name="Rectangle 3">
            <a:extLst>
              <a:ext uri="{FF2B5EF4-FFF2-40B4-BE49-F238E27FC236}">
                <a16:creationId xmlns:a16="http://schemas.microsoft.com/office/drawing/2014/main" id="{2EFE8540-C20E-467E-B913-6CF0C9405C7D}"/>
              </a:ext>
            </a:extLst>
          </p:cNvPr>
          <p:cNvSpPr>
            <a:spLocks noGrp="1" noRot="1" noChangeAspect="1" noChangeArrowheads="1" noTextEdit="1"/>
          </p:cNvSpPr>
          <p:nvPr>
            <p:ph type="sldImg"/>
          </p:nvPr>
        </p:nvSpPr>
        <p:spPr>
          <a:xfrm>
            <a:off x="984250" y="642938"/>
            <a:ext cx="5130800" cy="3848100"/>
          </a:xfr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A1D15CA5-A50C-4FC1-96BD-ECE5C7D98D0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Let’s summarize what we learned today.  First we talked about three types of buses: the processor-memory bus, which is usually the shortest and fastest.</a:t>
            </a:r>
          </a:p>
          <a:p>
            <a:r>
              <a:rPr lang="en-US" altLang="zh-CN">
                <a:latin typeface="Arial" panose="020B0604020202020204" pitchFamily="34" charset="0"/>
              </a:rPr>
              <a:t>The I/O bus, which has to deal with a large range of I/O devices, is usually the longest and slowest. The backplane bus is a general interconnect built into the chassis of the machine.</a:t>
            </a:r>
          </a:p>
          <a:p>
            <a:r>
              <a:rPr lang="en-US" altLang="zh-CN">
                <a:latin typeface="Arial" panose="020B0604020202020204" pitchFamily="34" charset="0"/>
              </a:rPr>
              <a:t>The processor-memory bus, which runs at high speed, usually is synchronous while the I/O and backplane buses can either be synchronous or asynchronous.</a:t>
            </a:r>
          </a:p>
          <a:p>
            <a:r>
              <a:rPr lang="en-US" altLang="zh-CN">
                <a:latin typeface="Arial" panose="020B0604020202020204" pitchFamily="34" charset="0"/>
              </a:rPr>
              <a:t>As far as bus arbitration schemes are concerned, I showed you two in details.  The daisy chain scheme is simple, but it is slow and cannot assure fairness--that  is a low priority device may never get to use the bus at all.</a:t>
            </a:r>
          </a:p>
          <a:p>
            <a:r>
              <a:rPr lang="en-US" altLang="zh-CN">
                <a:latin typeface="Arial" panose="020B0604020202020204" pitchFamily="34" charset="0"/>
              </a:rPr>
              <a:t>The centralized parallel arbitration scheme is faster but it requires a centralized arbiter so I also show you how to build a simple arbiter using simple AND gates and JK flip flops.</a:t>
            </a:r>
          </a:p>
          <a:p>
            <a:r>
              <a:rPr lang="en-US" altLang="zh-CN">
                <a:latin typeface="Arial" panose="020B0604020202020204" pitchFamily="34" charset="0"/>
              </a:rPr>
              <a:t>When we talked about OS’s role, we discussed two ways an I/O device can notify the operating system when data is ready or something goes wrong.</a:t>
            </a:r>
          </a:p>
          <a:p>
            <a:r>
              <a:rPr lang="en-US" altLang="zh-CN">
                <a:latin typeface="Arial" panose="020B0604020202020204" pitchFamily="34" charset="0"/>
              </a:rPr>
              <a:t>Polling is simple to implement but it may end up wasting a lot of processor cycle.</a:t>
            </a:r>
          </a:p>
          <a:p>
            <a:r>
              <a:rPr lang="en-US" altLang="zh-CN">
                <a:latin typeface="Arial" panose="020B0604020202020204" pitchFamily="34" charset="0"/>
              </a:rPr>
              <a:t>I/O interrupt is similar to exception but it is asynchronous with respect to instruction execution so we can pick our own convenient point in the pipeline to handle it.</a:t>
            </a:r>
          </a:p>
          <a:p>
            <a:r>
              <a:rPr lang="en-US" altLang="zh-CN">
                <a:latin typeface="Arial" panose="020B0604020202020204" pitchFamily="34" charset="0"/>
              </a:rPr>
              <a:t>Finally we talked about two ways you can delegate I/O responsibility from the CPU: Direct memory access and IO processor.</a:t>
            </a:r>
          </a:p>
          <a:p>
            <a:endParaRPr lang="en-US" altLang="zh-CN">
              <a:latin typeface="Arial" panose="020B0604020202020204" pitchFamily="34" charset="0"/>
            </a:endParaRPr>
          </a:p>
          <a:p>
            <a:r>
              <a:rPr lang="en-US" altLang="zh-CN">
                <a:latin typeface="Arial" panose="020B0604020202020204" pitchFamily="34" charset="0"/>
              </a:rPr>
              <a:t>+3 = 77 min. (Y:57)</a:t>
            </a:r>
          </a:p>
          <a:p>
            <a:endParaRPr lang="en-US" altLang="zh-CN">
              <a:latin typeface="Arial" panose="020B0604020202020204" pitchFamily="34" charset="0"/>
            </a:endParaRPr>
          </a:p>
        </p:txBody>
      </p:sp>
      <p:sp>
        <p:nvSpPr>
          <p:cNvPr id="136195" name="Rectangle 3">
            <a:extLst>
              <a:ext uri="{FF2B5EF4-FFF2-40B4-BE49-F238E27FC236}">
                <a16:creationId xmlns:a16="http://schemas.microsoft.com/office/drawing/2014/main" id="{000065A3-3A23-4708-BFC4-DF821822939F}"/>
              </a:ext>
            </a:extLst>
          </p:cNvPr>
          <p:cNvSpPr>
            <a:spLocks noGrp="1" noRot="1" noChangeAspect="1" noChangeArrowheads="1" noTextEdit="1"/>
          </p:cNvSpPr>
          <p:nvPr>
            <p:ph type="sldImg"/>
          </p:nvPr>
        </p:nvSpPr>
        <p:spPr>
          <a:xfrm>
            <a:off x="984250" y="642938"/>
            <a:ext cx="5130800" cy="3848100"/>
          </a:xfr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D04130B4-B585-4BCD-99C9-C12ED42DEF6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How do the OS give commands to the I/O device?  There are two methods.  Special I/O instructions and memory-mapped I/O.</a:t>
            </a:r>
          </a:p>
          <a:p>
            <a:r>
              <a:rPr lang="en-US" altLang="zh-CN">
                <a:latin typeface="Arial" panose="020B0604020202020204" pitchFamily="34" charset="0"/>
              </a:rPr>
              <a:t>If special I/O instructions are used, the OS  will use the I/O instruction to specify both the device number and the command word.</a:t>
            </a:r>
          </a:p>
          <a:p>
            <a:r>
              <a:rPr lang="en-US" altLang="zh-CN">
                <a:latin typeface="Arial" panose="020B0604020202020204" pitchFamily="34" charset="0"/>
              </a:rPr>
              <a:t>The processor then executes the special I/O instruction by passing the device number to the I/O device (in most cases) via a set of control lines on the bus and at the same time sends the command to the I/O device using the bus’s data lines.</a:t>
            </a:r>
          </a:p>
          <a:p>
            <a:r>
              <a:rPr lang="en-US" altLang="zh-CN">
                <a:latin typeface="Arial" panose="020B0604020202020204" pitchFamily="34" charset="0"/>
              </a:rPr>
              <a:t>Special I/O instructions are not used that widely.  Most processors use memory-mapped I/O where portions of the address space are assigned to the I/O device.</a:t>
            </a:r>
          </a:p>
          <a:p>
            <a:r>
              <a:rPr lang="en-US" altLang="zh-CN">
                <a:latin typeface="Arial" panose="020B0604020202020204" pitchFamily="34" charset="0"/>
              </a:rPr>
              <a:t>Read and write to this special address space are interpreted by the memory controller as I/O commands and the memory controller will do right thing to communicate with the I/O device</a:t>
            </a:r>
          </a:p>
          <a:p>
            <a:r>
              <a:rPr lang="en-US" altLang="zh-CN">
                <a:latin typeface="Arial" panose="020B0604020202020204" pitchFamily="34" charset="0"/>
              </a:rPr>
              <a:t>Why is memory-mapeed I/O so popular?  Well, it is popular because we can  use the same protection mechanism we already implemented for virtual memory to prevent the user from issuing commands to the I/O device directly.</a:t>
            </a:r>
          </a:p>
          <a:p>
            <a:endParaRPr lang="en-US" altLang="zh-CN">
              <a:latin typeface="Arial" panose="020B0604020202020204" pitchFamily="34" charset="0"/>
            </a:endParaRPr>
          </a:p>
          <a:p>
            <a:r>
              <a:rPr lang="en-US" altLang="zh-CN">
                <a:latin typeface="Arial" panose="020B0604020202020204" pitchFamily="34" charset="0"/>
              </a:rPr>
              <a:t>+2 = 57 min. (Y:37)</a:t>
            </a:r>
          </a:p>
        </p:txBody>
      </p:sp>
      <p:sp>
        <p:nvSpPr>
          <p:cNvPr id="128003" name="Rectangle 3">
            <a:extLst>
              <a:ext uri="{FF2B5EF4-FFF2-40B4-BE49-F238E27FC236}">
                <a16:creationId xmlns:a16="http://schemas.microsoft.com/office/drawing/2014/main" id="{78336828-DF5F-45C2-A9A5-19DC261DC926}"/>
              </a:ext>
            </a:extLst>
          </p:cNvPr>
          <p:cNvSpPr>
            <a:spLocks noGrp="1" noRot="1" noChangeAspect="1" noChangeArrowheads="1" noTextEdit="1"/>
          </p:cNvSpPr>
          <p:nvPr>
            <p:ph type="sldImg"/>
          </p:nvPr>
        </p:nvSpPr>
        <p:spPr>
          <a:xfrm>
            <a:off x="984250" y="642938"/>
            <a:ext cx="5130800" cy="3848100"/>
          </a:xfrm>
        </p:spPr>
      </p:sp>
    </p:spTree>
    <p:extLst>
      <p:ext uri="{BB962C8B-B14F-4D97-AF65-F5344CB8AC3E}">
        <p14:creationId xmlns:p14="http://schemas.microsoft.com/office/powerpoint/2010/main" val="3157148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076E4EF6-B08E-4035-956E-50DCAE2CA2A4}"/>
              </a:ext>
            </a:extLst>
          </p:cNvPr>
          <p:cNvSpPr>
            <a:spLocks noGrp="1" noRot="1" noChangeAspect="1" noChangeArrowheads="1" noTextEdit="1"/>
          </p:cNvSpPr>
          <p:nvPr>
            <p:ph type="sldImg"/>
          </p:nvPr>
        </p:nvSpPr>
        <p:spPr>
          <a:xfrm>
            <a:off x="995363" y="773113"/>
            <a:ext cx="5094287" cy="3821112"/>
          </a:xfrm>
          <a:solidFill>
            <a:srgbClr val="FFFFFF"/>
          </a:solidFill>
          <a:ln w="12700">
            <a:solidFill>
              <a:srgbClr val="000000"/>
            </a:solidFill>
            <a:miter lim="800000"/>
            <a:headEnd/>
            <a:tailEnd/>
          </a:ln>
        </p:spPr>
      </p:sp>
      <p:sp>
        <p:nvSpPr>
          <p:cNvPr id="90115" name="Rectangle 3">
            <a:extLst>
              <a:ext uri="{FF2B5EF4-FFF2-40B4-BE49-F238E27FC236}">
                <a16:creationId xmlns:a16="http://schemas.microsoft.com/office/drawing/2014/main" id="{D7838833-A8E8-4E1C-B509-2932CB8A66BB}"/>
              </a:ext>
            </a:extLst>
          </p:cNvPr>
          <p:cNvSpPr>
            <a:spLocks noGrp="1" noChangeArrowheads="1"/>
          </p:cNvSpPr>
          <p:nvPr>
            <p:ph type="body" idx="1"/>
          </p:nvPr>
        </p:nvSpPr>
        <p:spPr>
          <a:xfrm>
            <a:off x="944563" y="4856163"/>
            <a:ext cx="5197475" cy="4600575"/>
          </a:xfrm>
          <a:solidFill>
            <a:srgbClr val="FFFFFF"/>
          </a:solidFill>
          <a:ln>
            <a:solidFill>
              <a:srgbClr val="000000"/>
            </a:solidFill>
          </a:ln>
        </p:spPr>
        <p:txBody>
          <a:bodyPr lIns="98911" tIns="49455" rIns="98911" bIns="49455"/>
          <a:lstStyle/>
          <a:p>
            <a:endParaRPr lang="zh-CN" altLang="zh-CN">
              <a:latin typeface="Arial" panose="020B0604020202020204" pitchFamily="34" charset="0"/>
            </a:endParaRPr>
          </a:p>
        </p:txBody>
      </p:sp>
    </p:spTree>
    <p:extLst>
      <p:ext uri="{BB962C8B-B14F-4D97-AF65-F5344CB8AC3E}">
        <p14:creationId xmlns:p14="http://schemas.microsoft.com/office/powerpoint/2010/main" val="3924332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0E66CEDD-BAEE-4B2B-AB9A-7C0AF7C9B7E6}"/>
              </a:ext>
            </a:extLst>
          </p:cNvPr>
          <p:cNvSpPr>
            <a:spLocks noGrp="1" noRot="1" noChangeAspect="1" noChangeArrowheads="1" noTextEdit="1"/>
          </p:cNvSpPr>
          <p:nvPr>
            <p:ph type="sldImg"/>
          </p:nvPr>
        </p:nvSpPr>
        <p:spPr>
          <a:xfrm>
            <a:off x="995363" y="773113"/>
            <a:ext cx="5094287" cy="3821112"/>
          </a:xfrm>
          <a:solidFill>
            <a:srgbClr val="FFFFFF"/>
          </a:solidFill>
          <a:ln w="12700">
            <a:solidFill>
              <a:srgbClr val="000000"/>
            </a:solidFill>
            <a:miter lim="800000"/>
            <a:headEnd/>
            <a:tailEnd/>
          </a:ln>
        </p:spPr>
      </p:sp>
      <p:sp>
        <p:nvSpPr>
          <p:cNvPr id="91139" name="Rectangle 3">
            <a:extLst>
              <a:ext uri="{FF2B5EF4-FFF2-40B4-BE49-F238E27FC236}">
                <a16:creationId xmlns:a16="http://schemas.microsoft.com/office/drawing/2014/main" id="{268ABFB7-5A12-498A-85F2-DC72561F821B}"/>
              </a:ext>
            </a:extLst>
          </p:cNvPr>
          <p:cNvSpPr>
            <a:spLocks noGrp="1" noChangeArrowheads="1"/>
          </p:cNvSpPr>
          <p:nvPr>
            <p:ph type="body" idx="1"/>
          </p:nvPr>
        </p:nvSpPr>
        <p:spPr>
          <a:xfrm>
            <a:off x="944563" y="4856163"/>
            <a:ext cx="5197475" cy="4600575"/>
          </a:xfrm>
          <a:solidFill>
            <a:srgbClr val="FFFFFF"/>
          </a:solidFill>
          <a:ln>
            <a:solidFill>
              <a:srgbClr val="000000"/>
            </a:solidFill>
          </a:ln>
        </p:spPr>
        <p:txBody>
          <a:bodyPr lIns="98911" tIns="49455" rIns="98911" bIns="49455"/>
          <a:lstStyle/>
          <a:p>
            <a:endParaRPr lang="zh-CN" altLang="zh-CN">
              <a:latin typeface="Arial" panose="020B0604020202020204" pitchFamily="34" charset="0"/>
            </a:endParaRPr>
          </a:p>
        </p:txBody>
      </p:sp>
    </p:spTree>
    <p:extLst>
      <p:ext uri="{BB962C8B-B14F-4D97-AF65-F5344CB8AC3E}">
        <p14:creationId xmlns:p14="http://schemas.microsoft.com/office/powerpoint/2010/main" val="2658277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860E3A22-AFFD-44A0-ADB1-A64BDBB31F9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After the OS has issued a command to the I/O device either via a special I/O instruction or by writing to a location in the I/O address space,  the OS needs to be notified when:</a:t>
            </a:r>
          </a:p>
          <a:p>
            <a:r>
              <a:rPr lang="en-US" altLang="zh-CN">
                <a:latin typeface="Arial" panose="020B0604020202020204" pitchFamily="34" charset="0"/>
              </a:rPr>
              <a:t>(a) The I/O device has completed the operation.</a:t>
            </a:r>
          </a:p>
          <a:p>
            <a:r>
              <a:rPr lang="en-US" altLang="zh-CN">
                <a:latin typeface="Arial" panose="020B0604020202020204" pitchFamily="34" charset="0"/>
              </a:rPr>
              <a:t>(b) Or when the I/O device has encountered an error.</a:t>
            </a:r>
          </a:p>
          <a:p>
            <a:r>
              <a:rPr lang="en-US" altLang="zh-CN">
                <a:latin typeface="Arial" panose="020B0604020202020204" pitchFamily="34" charset="0"/>
              </a:rPr>
              <a:t>This can be accomplished in two different ways: Polling and I/O interrupt.</a:t>
            </a:r>
          </a:p>
          <a:p>
            <a:endParaRPr lang="en-US" altLang="zh-CN">
              <a:latin typeface="Arial" panose="020B0604020202020204" pitchFamily="34" charset="0"/>
            </a:endParaRPr>
          </a:p>
          <a:p>
            <a:r>
              <a:rPr lang="en-US" altLang="zh-CN">
                <a:latin typeface="Arial" panose="020B0604020202020204" pitchFamily="34" charset="0"/>
              </a:rPr>
              <a:t>+1 = 58 min. (Y:38)</a:t>
            </a:r>
          </a:p>
        </p:txBody>
      </p:sp>
      <p:sp>
        <p:nvSpPr>
          <p:cNvPr id="129027" name="Rectangle 3">
            <a:extLst>
              <a:ext uri="{FF2B5EF4-FFF2-40B4-BE49-F238E27FC236}">
                <a16:creationId xmlns:a16="http://schemas.microsoft.com/office/drawing/2014/main" id="{CC133564-AC03-46F6-8C16-FB6CC86302D5}"/>
              </a:ext>
            </a:extLst>
          </p:cNvPr>
          <p:cNvSpPr>
            <a:spLocks noGrp="1" noRot="1" noChangeAspect="1" noChangeArrowheads="1" noTextEdit="1"/>
          </p:cNvSpPr>
          <p:nvPr>
            <p:ph type="sldImg"/>
          </p:nvPr>
        </p:nvSpPr>
        <p:spPr>
          <a:xfrm>
            <a:off x="984250" y="642938"/>
            <a:ext cx="5130800" cy="3848100"/>
          </a:xfrm>
        </p:spPr>
      </p:sp>
    </p:spTree>
    <p:extLst>
      <p:ext uri="{BB962C8B-B14F-4D97-AF65-F5344CB8AC3E}">
        <p14:creationId xmlns:p14="http://schemas.microsoft.com/office/powerpoint/2010/main" val="2033489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553998"/>
          </a:xfrm>
          <a:prstGeom prst="rect">
            <a:avLst/>
          </a:prstGeom>
        </p:spPr>
        <p:txBody>
          <a:bodyPr wrap="square" lIns="0" tIns="0" rIns="0" bIns="0">
            <a:spAutoFit/>
          </a:bodyPr>
          <a:lstStyle>
            <a:lvl1pPr>
              <a:defRPr>
                <a:solidFill>
                  <a:srgbClr val="C00000"/>
                </a:solidFill>
                <a:latin typeface="微软雅黑" panose="020B0503020204020204" pitchFamily="34" charset="-122"/>
                <a:ea typeface="微软雅黑" panose="020B0503020204020204" pitchFamily="34" charset="-122"/>
              </a:defRPr>
            </a:lvl1pPr>
          </a:lstStyle>
          <a:p>
            <a:pPr lvl="0"/>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C00000"/>
                </a:solidFill>
                <a:latin typeface="微软雅黑" panose="020B0503020204020204" pitchFamily="34" charset="-122"/>
                <a:ea typeface="微软雅黑" panose="020B0503020204020204" pitchFamily="34" charset="-122"/>
                <a:cs typeface="Arial"/>
              </a:defRPr>
            </a:lvl1pPr>
          </a:lstStyle>
          <a:p>
            <a:endParaRPr dirty="0"/>
          </a:p>
        </p:txBody>
      </p:sp>
      <p:sp>
        <p:nvSpPr>
          <p:cNvPr id="3" name="Holder 3"/>
          <p:cNvSpPr>
            <a:spLocks noGrp="1"/>
          </p:cNvSpPr>
          <p:nvPr>
            <p:ph type="body" idx="1"/>
          </p:nvPr>
        </p:nvSpPr>
        <p:spPr>
          <a:xfrm>
            <a:off x="648081" y="1259078"/>
            <a:ext cx="7847837" cy="349583"/>
          </a:xfrm>
        </p:spPr>
        <p:txBody>
          <a:bodyPr lIns="0" tIns="0" rIns="0" bIns="0"/>
          <a:lstStyle>
            <a:lvl1pPr>
              <a:lnSpc>
                <a:spcPct val="125000"/>
              </a:lnSpc>
              <a:defRPr sz="2000" b="0" i="0">
                <a:solidFill>
                  <a:schemeClr val="tx1"/>
                </a:solidFill>
                <a:latin typeface="微软雅黑" panose="020B0503020204020204" pitchFamily="34" charset="-122"/>
                <a:ea typeface="微软雅黑" panose="020B0503020204020204" pitchFamily="34" charset="-122"/>
                <a:cs typeface="Arial"/>
              </a:defRPr>
            </a:lvl1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wrap="square" lIns="0" tIns="0" rIns="0" bIns="0">
            <a:spAutoFit/>
          </a:bodyPr>
          <a:lstStyle>
            <a:lvl1pPr>
              <a:defRPr>
                <a:solidFill>
                  <a:srgbClr val="C00000"/>
                </a:solidFill>
                <a:latin typeface="微软雅黑" panose="020B0503020204020204" pitchFamily="34" charset="-122"/>
                <a:ea typeface="微软雅黑" panose="020B0503020204020204" pitchFamily="34" charset="-122"/>
              </a:defRPr>
            </a:lvl1pPr>
          </a:lstStyle>
          <a:p>
            <a:pPr lvl="0"/>
            <a:endParaRPr dirty="0"/>
          </a:p>
        </p:txBody>
      </p:sp>
      <p:sp>
        <p:nvSpPr>
          <p:cNvPr id="3" name="Holder 3"/>
          <p:cNvSpPr>
            <a:spLocks noGrp="1"/>
          </p:cNvSpPr>
          <p:nvPr>
            <p:ph sz="half" idx="2"/>
          </p:nvPr>
        </p:nvSpPr>
        <p:spPr>
          <a:xfrm>
            <a:off x="128117" y="1434369"/>
            <a:ext cx="3246120" cy="41687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wrap="square" lIns="0" tIns="0" rIns="0" bIns="0">
            <a:spAutoFit/>
          </a:bodyPr>
          <a:lstStyle>
            <a:lvl1pPr>
              <a:defRPr>
                <a:solidFill>
                  <a:srgbClr val="C00000"/>
                </a:solidFill>
                <a:latin typeface="微软雅黑" panose="020B0503020204020204" pitchFamily="34" charset="-122"/>
                <a:ea typeface="微软雅黑" panose="020B0503020204020204" pitchFamily="34" charset="-122"/>
              </a:defRPr>
            </a:lvl1pPr>
          </a:lstStyle>
          <a:p>
            <a:pPr lvl="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8739" y="6682355"/>
            <a:ext cx="629285" cy="167640"/>
          </a:xfrm>
          <a:prstGeom prst="rect">
            <a:avLst/>
          </a:prstGeom>
        </p:spPr>
        <p:txBody>
          <a:bodyPr lIns="0" tIns="0" rIns="0" bIns="0"/>
          <a:lstStyle>
            <a:lvl1pPr>
              <a:defRPr sz="1000" b="1" i="0">
                <a:solidFill>
                  <a:schemeClr val="tx1"/>
                </a:solidFill>
                <a:latin typeface="Arial"/>
                <a:cs typeface="Arial"/>
              </a:defRPr>
            </a:lvl1pPr>
          </a:lstStyle>
          <a:p>
            <a:pPr marL="12700">
              <a:lnSpc>
                <a:spcPct val="100000"/>
              </a:lnSpc>
            </a:pPr>
            <a:r>
              <a:rPr spc="-5" dirty="0"/>
              <a:t>Comp</a:t>
            </a:r>
            <a:r>
              <a:rPr spc="-114" dirty="0"/>
              <a:t> </a:t>
            </a:r>
            <a:r>
              <a:rPr spc="-5" dirty="0"/>
              <a:t>411</a:t>
            </a:r>
          </a:p>
        </p:txBody>
      </p:sp>
      <p:sp>
        <p:nvSpPr>
          <p:cNvPr id="3" name="Holder 3"/>
          <p:cNvSpPr>
            <a:spLocks noGrp="1"/>
          </p:cNvSpPr>
          <p:nvPr>
            <p:ph type="dt" sz="half" idx="6"/>
          </p:nvPr>
        </p:nvSpPr>
        <p:spPr>
          <a:xfrm>
            <a:off x="457200" y="6377940"/>
            <a:ext cx="2103120" cy="34290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12/17/2022</a:t>
            </a:fld>
            <a:endParaRPr lang="en-US"/>
          </a:p>
        </p:txBody>
      </p:sp>
      <p:sp>
        <p:nvSpPr>
          <p:cNvPr id="4" name="Holder 4"/>
          <p:cNvSpPr>
            <a:spLocks noGrp="1"/>
          </p:cNvSpPr>
          <p:nvPr>
            <p:ph type="sldNum" sz="quarter" idx="7"/>
          </p:nvPr>
        </p:nvSpPr>
        <p:spPr>
          <a:xfrm>
            <a:off x="7928229" y="6674097"/>
            <a:ext cx="1179829" cy="167004"/>
          </a:xfrm>
          <a:prstGeom prst="rect">
            <a:avLst/>
          </a:prstGeom>
        </p:spPr>
        <p:txBody>
          <a:bodyPr lIns="0" tIns="0" rIns="0" bIns="0"/>
          <a:lstStyle>
            <a:lvl1pPr>
              <a:defRPr sz="1000" b="1" i="0">
                <a:solidFill>
                  <a:schemeClr val="tx1"/>
                </a:solidFill>
                <a:latin typeface="Arial"/>
                <a:cs typeface="Arial"/>
              </a:defRPr>
            </a:lvl1pPr>
          </a:lstStyle>
          <a:p>
            <a:pPr marL="12700">
              <a:lnSpc>
                <a:spcPct val="100000"/>
              </a:lnSpc>
            </a:pPr>
            <a:r>
              <a:rPr spc="-5" dirty="0"/>
              <a:t>L20 – OS </a:t>
            </a:r>
            <a:r>
              <a:rPr spc="-10" dirty="0"/>
              <a:t>and </a:t>
            </a:r>
            <a:r>
              <a:rPr spc="-5" dirty="0"/>
              <a:t>IO</a:t>
            </a:r>
            <a:r>
              <a:rPr spc="-100" dirty="0"/>
              <a:t> </a:t>
            </a:r>
            <a:fld id="{81D60167-4931-47E6-BA6A-407CBD079E47}" type="slidenum">
              <a:rPr spc="-5" dirty="0"/>
              <a:t>‹#›</a:t>
            </a:fld>
            <a:endParaRPr spc="-5"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98915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97480" y="285241"/>
            <a:ext cx="4749038" cy="553998"/>
          </a:xfrm>
          <a:prstGeom prst="rect">
            <a:avLst/>
          </a:prstGeom>
        </p:spPr>
        <p:txBody>
          <a:bodyPr wrap="square" lIns="0" tIns="0" rIns="0" bIns="0">
            <a:spAutoFit/>
          </a:bodyPr>
          <a:lstStyle/>
          <a:p>
            <a:pPr lvl="0"/>
            <a:endParaRPr/>
          </a:p>
        </p:txBody>
      </p:sp>
      <p:sp>
        <p:nvSpPr>
          <p:cNvPr id="3" name="Holder 3"/>
          <p:cNvSpPr>
            <a:spLocks noGrp="1"/>
          </p:cNvSpPr>
          <p:nvPr>
            <p:ph type="body" idx="1"/>
          </p:nvPr>
        </p:nvSpPr>
        <p:spPr>
          <a:xfrm>
            <a:off x="648081" y="1259078"/>
            <a:ext cx="7847837" cy="4268470"/>
          </a:xfrm>
          <a:prstGeom prst="rect">
            <a:avLst/>
          </a:prstGeom>
        </p:spPr>
        <p:txBody>
          <a:bodyPr wrap="square" lIns="0" tIns="0" rIns="0" bIns="0">
            <a:spAutoFit/>
          </a:bodyPr>
          <a:lstStyle>
            <a:lvl1pPr>
              <a:defRPr sz="1800" b="0" i="0">
                <a:solidFill>
                  <a:schemeClr val="tx1"/>
                </a:solidFill>
                <a:latin typeface="Arial"/>
                <a:cs typeface="Arial"/>
              </a:defRPr>
            </a:lvl1pPr>
          </a:lstStyle>
          <a:p>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sz="3600" b="1" i="0">
          <a:solidFill>
            <a:srgbClr val="C00000"/>
          </a:solidFill>
          <a:latin typeface="微软雅黑" panose="020B0503020204020204" pitchFamily="34" charset="-122"/>
          <a:ea typeface="微软雅黑" panose="020B0503020204020204" pitchFamily="34" charset="-122"/>
          <a:cs typeface="Arial"/>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4.xml"/><Relationship Id="rId4" Type="http://schemas.openxmlformats.org/officeDocument/2006/relationships/image" Target="../media/image22.jp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 Id="rId4" Type="http://schemas.openxmlformats.org/officeDocument/2006/relationships/image" Target="../media/image26.jpg"/></Relationships>
</file>

<file path=ppt/slides/_rels/slide51.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jpg"/><Relationship Id="rId4" Type="http://schemas.openxmlformats.org/officeDocument/2006/relationships/image" Target="../media/image32.jpg"/></Relationships>
</file>

<file path=ppt/slides/_rels/slide5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slideLayout" Target="../slideLayouts/slideLayout6.xml"/><Relationship Id="rId6" Type="http://schemas.openxmlformats.org/officeDocument/2006/relationships/image" Target="../media/image7.wmf"/><Relationship Id="rId11" Type="http://schemas.openxmlformats.org/officeDocument/2006/relationships/image" Target="../media/image12.wmf"/><Relationship Id="rId5" Type="http://schemas.openxmlformats.org/officeDocument/2006/relationships/image" Target="../media/image6.wmf"/><Relationship Id="rId10" Type="http://schemas.openxmlformats.org/officeDocument/2006/relationships/image" Target="../media/image11.wmf"/><Relationship Id="rId4" Type="http://schemas.openxmlformats.org/officeDocument/2006/relationships/image" Target="../media/image5.wmf"/><Relationship Id="rId9"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2600" y="152400"/>
            <a:ext cx="3938270" cy="548640"/>
          </a:xfrm>
          <a:prstGeom prst="rect">
            <a:avLst/>
          </a:prstGeom>
        </p:spPr>
        <p:txBody>
          <a:bodyPr vert="horz" wrap="square" lIns="0" tIns="0" rIns="0" bIns="0" rtlCol="0">
            <a:spAutoFit/>
          </a:bodyPr>
          <a:lstStyle/>
          <a:p>
            <a:pPr marL="12700">
              <a:lnSpc>
                <a:spcPct val="100000"/>
              </a:lnSpc>
            </a:pPr>
            <a:r>
              <a:rPr lang="zh-CN" altLang="en-US" spc="-5" dirty="0"/>
              <a:t>操作系统</a:t>
            </a:r>
            <a:endParaRPr dirty="0"/>
          </a:p>
        </p:txBody>
      </p:sp>
      <p:sp>
        <p:nvSpPr>
          <p:cNvPr id="3" name="object 3"/>
          <p:cNvSpPr txBox="1"/>
          <p:nvPr/>
        </p:nvSpPr>
        <p:spPr>
          <a:xfrm>
            <a:off x="533400" y="914400"/>
            <a:ext cx="7618375" cy="5081648"/>
          </a:xfrm>
          <a:prstGeom prst="rect">
            <a:avLst/>
          </a:prstGeom>
        </p:spPr>
        <p:txBody>
          <a:bodyPr vert="horz" wrap="square" lIns="0" tIns="0" rIns="0" bIns="0" rtlCol="0">
            <a:spAutoFit/>
          </a:bodyPr>
          <a:lstStyle/>
          <a:p>
            <a:pPr marL="355600" indent="-342900">
              <a:lnSpc>
                <a:spcPct val="125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cs typeface="Arial"/>
              </a:rPr>
              <a:t>操作系统是软件，是一个程序</a:t>
            </a:r>
            <a:r>
              <a:rPr lang="en-US" altLang="zh-CN" sz="2000" dirty="0">
                <a:latin typeface="微软雅黑" panose="020B0503020204020204" pitchFamily="34" charset="-122"/>
                <a:ea typeface="微软雅黑" panose="020B0503020204020204" pitchFamily="34" charset="-122"/>
                <a:cs typeface="Arial"/>
              </a:rPr>
              <a:t>,</a:t>
            </a:r>
            <a:r>
              <a:rPr lang="zh-CN" altLang="en-US" sz="2000" dirty="0">
                <a:latin typeface="微软雅黑" panose="020B0503020204020204" pitchFamily="34" charset="-122"/>
                <a:ea typeface="微软雅黑" panose="020B0503020204020204" pitchFamily="34" charset="-122"/>
                <a:cs typeface="Arial"/>
              </a:rPr>
              <a:t>它运行在监督管理状态</a:t>
            </a:r>
            <a:endParaRPr sz="2000" dirty="0">
              <a:latin typeface="微软雅黑" panose="020B0503020204020204" pitchFamily="34" charset="-122"/>
              <a:ea typeface="微软雅黑" panose="020B0503020204020204" pitchFamily="34" charset="-122"/>
              <a:cs typeface="Arial"/>
            </a:endParaRPr>
          </a:p>
          <a:p>
            <a:pPr marL="1270000" indent="-342900">
              <a:lnSpc>
                <a:spcPct val="125000"/>
              </a:lnSpc>
              <a:spcBef>
                <a:spcPts val="440"/>
              </a:spcBef>
              <a:buFont typeface="Wingdings" panose="05000000000000000000" pitchFamily="2" charset="2"/>
              <a:buChar char="Ø"/>
            </a:pPr>
            <a:r>
              <a:rPr lang="zh-CN" altLang="en-US" sz="2000" spc="-10" dirty="0">
                <a:latin typeface="微软雅黑" panose="020B0503020204020204" pitchFamily="34" charset="-122"/>
                <a:ea typeface="微软雅黑" panose="020B0503020204020204" pitchFamily="34" charset="-122"/>
                <a:cs typeface="Arial"/>
              </a:rPr>
              <a:t>可以访问物理地址</a:t>
            </a:r>
            <a:endParaRPr sz="2000" dirty="0">
              <a:latin typeface="微软雅黑" panose="020B0503020204020204" pitchFamily="34" charset="-122"/>
              <a:ea typeface="微软雅黑" panose="020B0503020204020204" pitchFamily="34" charset="-122"/>
              <a:cs typeface="Arial"/>
            </a:endParaRPr>
          </a:p>
          <a:p>
            <a:pPr marL="1270000" marR="478155" indent="-342900">
              <a:lnSpc>
                <a:spcPct val="125000"/>
              </a:lnSpc>
              <a:buFont typeface="Wingdings" panose="05000000000000000000" pitchFamily="2" charset="2"/>
              <a:buChar char="Ø"/>
            </a:pPr>
            <a:r>
              <a:rPr lang="zh-CN" altLang="en-US" sz="2000" spc="-10" dirty="0">
                <a:latin typeface="微软雅黑" panose="020B0503020204020204" pitchFamily="34" charset="-122"/>
                <a:ea typeface="微软雅黑" panose="020B0503020204020204" pitchFamily="34" charset="-122"/>
                <a:cs typeface="Arial"/>
              </a:rPr>
              <a:t>访问特殊寄存器</a:t>
            </a:r>
            <a:r>
              <a:rPr sz="2000" spc="-5" dirty="0">
                <a:latin typeface="微软雅黑" panose="020B0503020204020204" pitchFamily="34" charset="-122"/>
                <a:ea typeface="微软雅黑" panose="020B0503020204020204" pitchFamily="34" charset="-122"/>
                <a:cs typeface="Arial"/>
              </a:rPr>
              <a:t> </a:t>
            </a:r>
            <a:r>
              <a:rPr sz="2000" dirty="0">
                <a:latin typeface="微软雅黑" panose="020B0503020204020204" pitchFamily="34" charset="-122"/>
                <a:ea typeface="微软雅黑" panose="020B0503020204020204" pitchFamily="34" charset="-122"/>
                <a:cs typeface="Arial"/>
              </a:rPr>
              <a:t>(</a:t>
            </a:r>
            <a:r>
              <a:rPr lang="zh-CN" altLang="en-US" sz="2000" dirty="0">
                <a:latin typeface="微软雅黑" panose="020B0503020204020204" pitchFamily="34" charset="-122"/>
                <a:ea typeface="微软雅黑" panose="020B0503020204020204" pitchFamily="34" charset="-122"/>
                <a:cs typeface="Arial"/>
              </a:rPr>
              <a:t>比如页表寄存器</a:t>
            </a:r>
            <a:r>
              <a:rPr sz="2000" spc="-5" dirty="0">
                <a:latin typeface="微软雅黑" panose="020B0503020204020204" pitchFamily="34" charset="-122"/>
                <a:ea typeface="微软雅黑" panose="020B0503020204020204" pitchFamily="34" charset="-122"/>
                <a:cs typeface="Arial"/>
              </a:rPr>
              <a:t>) </a:t>
            </a:r>
            <a:endParaRPr lang="en-US" altLang="zh-CN" sz="2000" spc="-5" dirty="0">
              <a:latin typeface="微软雅黑" panose="020B0503020204020204" pitchFamily="34" charset="-122"/>
              <a:ea typeface="微软雅黑" panose="020B0503020204020204" pitchFamily="34" charset="-122"/>
              <a:cs typeface="Arial"/>
            </a:endParaRPr>
          </a:p>
          <a:p>
            <a:pPr marL="1270000" marR="478155" indent="-342900">
              <a:lnSpc>
                <a:spcPct val="125000"/>
              </a:lnSpc>
              <a:buFont typeface="Wingdings" panose="05000000000000000000" pitchFamily="2" charset="2"/>
              <a:buChar char="Ø"/>
            </a:pPr>
            <a:r>
              <a:rPr lang="zh-CN" altLang="en-US" sz="2000" spc="-5" dirty="0">
                <a:latin typeface="微软雅黑" panose="020B0503020204020204" pitchFamily="34" charset="-122"/>
                <a:ea typeface="微软雅黑" panose="020B0503020204020204" pitchFamily="34" charset="-122"/>
                <a:cs typeface="Arial"/>
              </a:rPr>
              <a:t>还有</a:t>
            </a:r>
            <a:r>
              <a:rPr lang="en-US" altLang="zh-CN" sz="2000" spc="-5" dirty="0">
                <a:latin typeface="微软雅黑" panose="020B0503020204020204" pitchFamily="34" charset="-122"/>
                <a:ea typeface="微软雅黑" panose="020B0503020204020204" pitchFamily="34" charset="-122"/>
                <a:cs typeface="Arial"/>
              </a:rPr>
              <a:t>I/O</a:t>
            </a:r>
            <a:r>
              <a:rPr lang="zh-CN" altLang="en-US" sz="2000" spc="-5" dirty="0">
                <a:latin typeface="微软雅黑" panose="020B0503020204020204" pitchFamily="34" charset="-122"/>
                <a:ea typeface="微软雅黑" panose="020B0503020204020204" pitchFamily="34" charset="-122"/>
                <a:cs typeface="Arial"/>
              </a:rPr>
              <a:t>设备等</a:t>
            </a:r>
            <a:r>
              <a:rPr lang="en-US" altLang="zh-CN" sz="2000" spc="-5" dirty="0">
                <a:latin typeface="微软雅黑" panose="020B0503020204020204" pitchFamily="34" charset="-122"/>
                <a:ea typeface="微软雅黑" panose="020B0503020204020204" pitchFamily="34" charset="-122"/>
                <a:cs typeface="Arial"/>
              </a:rPr>
              <a:t>.</a:t>
            </a:r>
          </a:p>
          <a:p>
            <a:pPr marL="342900" marR="478155" indent="-342900">
              <a:lnSpc>
                <a:spcPct val="125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cs typeface="Arial"/>
              </a:rPr>
              <a:t>而普通程序在</a:t>
            </a:r>
            <a:r>
              <a:rPr lang="en-US" altLang="zh-CN" sz="2000" dirty="0">
                <a:latin typeface="微软雅黑" panose="020B0503020204020204" pitchFamily="34" charset="-122"/>
                <a:ea typeface="微软雅黑" panose="020B0503020204020204" pitchFamily="34" charset="-122"/>
                <a:cs typeface="Arial"/>
              </a:rPr>
              <a:t>USER</a:t>
            </a:r>
            <a:r>
              <a:rPr lang="zh-CN" altLang="en-US" sz="2000" dirty="0">
                <a:latin typeface="微软雅黑" panose="020B0503020204020204" pitchFamily="34" charset="-122"/>
                <a:ea typeface="微软雅黑" panose="020B0503020204020204" pitchFamily="34" charset="-122"/>
                <a:cs typeface="Arial"/>
              </a:rPr>
              <a:t>状态下运行</a:t>
            </a:r>
          </a:p>
          <a:p>
            <a:pPr marL="812800" indent="-342900">
              <a:lnSpc>
                <a:spcPct val="125000"/>
              </a:lnSpc>
              <a:spcBef>
                <a:spcPts val="470"/>
              </a:spcBef>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cs typeface="Arial"/>
              </a:rPr>
              <a:t>仅通过页表访问虚拟地址</a:t>
            </a:r>
            <a:endParaRPr lang="en-US" altLang="zh-CN" sz="2000" dirty="0">
              <a:latin typeface="微软雅黑" panose="020B0503020204020204" pitchFamily="34" charset="-122"/>
              <a:ea typeface="微软雅黑" panose="020B0503020204020204" pitchFamily="34" charset="-122"/>
              <a:cs typeface="Arial"/>
            </a:endParaRPr>
          </a:p>
          <a:p>
            <a:pPr marL="812800" indent="-342900">
              <a:lnSpc>
                <a:spcPct val="125000"/>
              </a:lnSpc>
              <a:spcBef>
                <a:spcPts val="470"/>
              </a:spcBef>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cs typeface="Arial"/>
              </a:rPr>
              <a:t>通常无法访问</a:t>
            </a:r>
            <a:r>
              <a:rPr lang="en-US" altLang="zh-CN" sz="2000" dirty="0">
                <a:latin typeface="微软雅黑" panose="020B0503020204020204" pitchFamily="34" charset="-122"/>
                <a:ea typeface="微软雅黑" panose="020B0503020204020204" pitchFamily="34" charset="-122"/>
                <a:cs typeface="Arial"/>
              </a:rPr>
              <a:t>IO</a:t>
            </a:r>
            <a:r>
              <a:rPr lang="zh-CN" altLang="en-US" sz="2000" dirty="0">
                <a:latin typeface="微软雅黑" panose="020B0503020204020204" pitchFamily="34" charset="-122"/>
                <a:ea typeface="微软雅黑" panose="020B0503020204020204" pitchFamily="34" charset="-122"/>
                <a:cs typeface="Arial"/>
              </a:rPr>
              <a:t>设备</a:t>
            </a:r>
            <a:endParaRPr lang="en-US" altLang="zh-CN" sz="2000" dirty="0">
              <a:latin typeface="微软雅黑" panose="020B0503020204020204" pitchFamily="34" charset="-122"/>
              <a:ea typeface="微软雅黑" panose="020B0503020204020204" pitchFamily="34" charset="-122"/>
              <a:cs typeface="Arial"/>
            </a:endParaRPr>
          </a:p>
          <a:p>
            <a:pPr>
              <a:lnSpc>
                <a:spcPct val="125000"/>
              </a:lnSpc>
              <a:spcBef>
                <a:spcPts val="470"/>
              </a:spcBef>
            </a:pPr>
            <a:r>
              <a:rPr lang="zh-CN" altLang="en-US" sz="2000" dirty="0">
                <a:latin typeface="微软雅黑" panose="020B0503020204020204" pitchFamily="34" charset="-122"/>
                <a:ea typeface="微软雅黑" panose="020B0503020204020204" pitchFamily="34" charset="-122"/>
                <a:cs typeface="Arial"/>
              </a:rPr>
              <a:t>   程序向操作系统请求服务（</a:t>
            </a:r>
            <a:r>
              <a:rPr lang="en-US" altLang="zh-CN" sz="2000" dirty="0" err="1">
                <a:latin typeface="微软雅黑" panose="020B0503020204020204" pitchFamily="34" charset="-122"/>
                <a:ea typeface="微软雅黑" panose="020B0503020204020204" pitchFamily="34" charset="-122"/>
                <a:cs typeface="Arial"/>
              </a:rPr>
              <a:t>syscall</a:t>
            </a:r>
            <a:r>
              <a:rPr lang="zh-CN" altLang="en-US" sz="2000" dirty="0">
                <a:latin typeface="微软雅黑" panose="020B0503020204020204" pitchFamily="34" charset="-122"/>
                <a:ea typeface="微软雅黑" panose="020B0503020204020204" pitchFamily="34" charset="-122"/>
                <a:cs typeface="Arial"/>
              </a:rPr>
              <a:t>）</a:t>
            </a:r>
            <a:endParaRPr lang="en-US" altLang="zh-CN" sz="2000" dirty="0">
              <a:latin typeface="微软雅黑" panose="020B0503020204020204" pitchFamily="34" charset="-122"/>
              <a:ea typeface="微软雅黑" panose="020B0503020204020204" pitchFamily="34" charset="-122"/>
              <a:cs typeface="Arial"/>
            </a:endParaRPr>
          </a:p>
          <a:p>
            <a:pPr marL="812800" indent="-342900">
              <a:lnSpc>
                <a:spcPct val="125000"/>
              </a:lnSpc>
              <a:spcBef>
                <a:spcPts val="470"/>
              </a:spcBef>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cs typeface="Arial"/>
              </a:rPr>
              <a:t>给我更多的内存</a:t>
            </a:r>
            <a:endParaRPr lang="en-US" altLang="zh-CN" sz="2000" dirty="0">
              <a:latin typeface="微软雅黑" panose="020B0503020204020204" pitchFamily="34" charset="-122"/>
              <a:ea typeface="微软雅黑" panose="020B0503020204020204" pitchFamily="34" charset="-122"/>
              <a:cs typeface="Arial"/>
            </a:endParaRPr>
          </a:p>
          <a:p>
            <a:pPr marL="812800" indent="-342900">
              <a:lnSpc>
                <a:spcPct val="125000"/>
              </a:lnSpc>
              <a:spcBef>
                <a:spcPts val="470"/>
              </a:spcBef>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cs typeface="Arial"/>
              </a:rPr>
              <a:t>从磁盘读取</a:t>
            </a:r>
            <a:r>
              <a:rPr lang="en-US" altLang="zh-CN" sz="2000" dirty="0">
                <a:latin typeface="微软雅黑" panose="020B0503020204020204" pitchFamily="34" charset="-122"/>
                <a:ea typeface="微软雅黑" panose="020B0503020204020204" pitchFamily="34" charset="-122"/>
                <a:cs typeface="Arial"/>
              </a:rPr>
              <a:t>/</a:t>
            </a:r>
            <a:r>
              <a:rPr lang="zh-CN" altLang="en-US" sz="2000" dirty="0">
                <a:latin typeface="微软雅黑" panose="020B0503020204020204" pitchFamily="34" charset="-122"/>
                <a:ea typeface="微软雅黑" panose="020B0503020204020204" pitchFamily="34" charset="-122"/>
                <a:cs typeface="Arial"/>
              </a:rPr>
              <a:t>写入数据</a:t>
            </a:r>
            <a:endParaRPr lang="en-US" altLang="zh-CN" sz="2000" dirty="0">
              <a:latin typeface="微软雅黑" panose="020B0503020204020204" pitchFamily="34" charset="-122"/>
              <a:ea typeface="微软雅黑" panose="020B0503020204020204" pitchFamily="34" charset="-122"/>
              <a:cs typeface="Arial"/>
            </a:endParaRPr>
          </a:p>
          <a:p>
            <a:pPr marL="812800" indent="-342900">
              <a:lnSpc>
                <a:spcPct val="125000"/>
              </a:lnSpc>
              <a:spcBef>
                <a:spcPts val="470"/>
              </a:spcBef>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cs typeface="Arial"/>
              </a:rPr>
              <a:t>将像素放在屏幕上</a:t>
            </a:r>
            <a:endParaRPr lang="en-US" altLang="zh-CN" sz="2000" dirty="0">
              <a:latin typeface="微软雅黑" panose="020B0503020204020204" pitchFamily="34" charset="-122"/>
              <a:ea typeface="微软雅黑" panose="020B0503020204020204" pitchFamily="34" charset="-122"/>
              <a:cs typeface="Arial"/>
            </a:endParaRPr>
          </a:p>
          <a:p>
            <a:pPr marL="812800" indent="-342900">
              <a:lnSpc>
                <a:spcPct val="125000"/>
              </a:lnSpc>
              <a:spcBef>
                <a:spcPts val="470"/>
              </a:spcBef>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cs typeface="Arial"/>
              </a:rPr>
              <a:t>给我键盘上的下一个字符</a:t>
            </a:r>
            <a:endParaRPr sz="2000" dirty="0">
              <a:latin typeface="微软雅黑" panose="020B0503020204020204" pitchFamily="34" charset="-122"/>
              <a:ea typeface="微软雅黑" panose="020B0503020204020204" pitchFamily="34" charset="-122"/>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8627F80E-17C3-45A1-BEE1-13CF44842FE4}"/>
              </a:ext>
            </a:extLst>
          </p:cNvPr>
          <p:cNvSpPr>
            <a:spLocks noGrp="1" noChangeArrowheads="1"/>
          </p:cNvSpPr>
          <p:nvPr>
            <p:ph type="title"/>
          </p:nvPr>
        </p:nvSpPr>
        <p:spPr>
          <a:xfrm>
            <a:off x="539552" y="260648"/>
            <a:ext cx="7543800" cy="351692"/>
          </a:xfrm>
          <a:noFill/>
        </p:spPr>
        <p:txBody>
          <a:bodyPr vert="horz" wrap="square" lIns="83527" tIns="41031" rIns="83527" bIns="41031" rtlCol="0" anchor="ctr" anchorCtr="0">
            <a:normAutofit fontScale="90000"/>
          </a:bodyPr>
          <a:lstStyle/>
          <a:p>
            <a:r>
              <a:rPr lang="zh-CN" altLang="en-US" dirty="0"/>
              <a:t>处理器</a:t>
            </a:r>
            <a:r>
              <a:rPr lang="en-US" altLang="zh-CN" dirty="0"/>
              <a:t>I/O</a:t>
            </a:r>
            <a:r>
              <a:rPr lang="zh-CN" altLang="en-US" dirty="0"/>
              <a:t>接口</a:t>
            </a:r>
          </a:p>
        </p:txBody>
      </p:sp>
      <p:sp>
        <p:nvSpPr>
          <p:cNvPr id="223235" name="Rectangle 3">
            <a:extLst>
              <a:ext uri="{FF2B5EF4-FFF2-40B4-BE49-F238E27FC236}">
                <a16:creationId xmlns:a16="http://schemas.microsoft.com/office/drawing/2014/main" id="{7E545B95-3BDC-4DC6-BC93-4FFA3B9CDE84}"/>
              </a:ext>
            </a:extLst>
          </p:cNvPr>
          <p:cNvSpPr>
            <a:spLocks noGrp="1" noChangeArrowheads="1"/>
          </p:cNvSpPr>
          <p:nvPr>
            <p:ph type="body" idx="1"/>
          </p:nvPr>
        </p:nvSpPr>
        <p:spPr>
          <a:xfrm>
            <a:off x="844062" y="838200"/>
            <a:ext cx="7543800" cy="5638800"/>
          </a:xfrm>
          <a:noFill/>
        </p:spPr>
        <p:txBody>
          <a:bodyPr vert="horz" lIns="83527" tIns="41031" rIns="83527" bIns="41031" rtlCol="0">
            <a:normAutofit fontScale="92500"/>
          </a:bodyPr>
          <a:lstStyle/>
          <a:p>
            <a:pPr>
              <a:lnSpc>
                <a:spcPct val="150000"/>
              </a:lnSpc>
            </a:pPr>
            <a:r>
              <a:rPr lang="en-US" altLang="zh-CN" sz="2215" dirty="0"/>
              <a:t> </a:t>
            </a:r>
            <a:r>
              <a:rPr lang="zh-CN" altLang="en-US" sz="2215" dirty="0"/>
              <a:t>处理器接口</a:t>
            </a:r>
          </a:p>
          <a:p>
            <a:pPr lvl="1">
              <a:lnSpc>
                <a:spcPct val="150000"/>
              </a:lnSpc>
            </a:pPr>
            <a:r>
              <a:rPr lang="zh-CN" altLang="en-US" sz="2215" dirty="0"/>
              <a:t>	中断</a:t>
            </a:r>
          </a:p>
          <a:p>
            <a:pPr lvl="1">
              <a:lnSpc>
                <a:spcPct val="150000"/>
              </a:lnSpc>
            </a:pPr>
            <a:r>
              <a:rPr lang="zh-CN" altLang="en-US" sz="2215" dirty="0"/>
              <a:t>	存储器映射</a:t>
            </a:r>
            <a:r>
              <a:rPr lang="en-US" altLang="zh-CN" sz="2215" dirty="0"/>
              <a:t>I/O</a:t>
            </a:r>
          </a:p>
          <a:p>
            <a:pPr>
              <a:lnSpc>
                <a:spcPct val="150000"/>
              </a:lnSpc>
            </a:pPr>
            <a:r>
              <a:rPr lang="en-US" altLang="zh-CN" sz="2215" dirty="0"/>
              <a:t> I/O</a:t>
            </a:r>
            <a:r>
              <a:rPr lang="zh-CN" altLang="en-US" sz="2215" dirty="0"/>
              <a:t>控制结构</a:t>
            </a:r>
          </a:p>
          <a:p>
            <a:pPr lvl="1">
              <a:lnSpc>
                <a:spcPct val="150000"/>
              </a:lnSpc>
            </a:pPr>
            <a:r>
              <a:rPr lang="zh-CN" altLang="en-US" sz="2215" dirty="0"/>
              <a:t>	轮询（</a:t>
            </a:r>
            <a:r>
              <a:rPr lang="en-US" altLang="zh-CN" sz="2215" dirty="0"/>
              <a:t>Polling</a:t>
            </a:r>
            <a:r>
              <a:rPr lang="zh-CN" altLang="en-US" sz="2215" dirty="0"/>
              <a:t>）</a:t>
            </a:r>
          </a:p>
          <a:p>
            <a:pPr lvl="1">
              <a:lnSpc>
                <a:spcPct val="150000"/>
              </a:lnSpc>
            </a:pPr>
            <a:r>
              <a:rPr lang="zh-CN" altLang="en-US" sz="2215" dirty="0"/>
              <a:t>	中断（</a:t>
            </a:r>
            <a:r>
              <a:rPr lang="en-US" altLang="zh-CN" sz="2215" dirty="0"/>
              <a:t>Interrupts</a:t>
            </a:r>
            <a:r>
              <a:rPr lang="zh-CN" altLang="en-US" sz="2215" dirty="0"/>
              <a:t>）</a:t>
            </a:r>
          </a:p>
          <a:p>
            <a:pPr lvl="1">
              <a:lnSpc>
                <a:spcPct val="150000"/>
              </a:lnSpc>
            </a:pPr>
            <a:r>
              <a:rPr lang="zh-CN" altLang="en-US" sz="2215" dirty="0"/>
              <a:t>	直接存储器访问（</a:t>
            </a:r>
            <a:r>
              <a:rPr lang="en-US" altLang="zh-CN" sz="2215" dirty="0"/>
              <a:t>DMA</a:t>
            </a:r>
            <a:r>
              <a:rPr lang="zh-CN" altLang="en-US" sz="2215" dirty="0"/>
              <a:t>）</a:t>
            </a:r>
          </a:p>
          <a:p>
            <a:pPr lvl="1">
              <a:lnSpc>
                <a:spcPct val="150000"/>
              </a:lnSpc>
            </a:pPr>
            <a:r>
              <a:rPr lang="zh-CN" altLang="en-US" sz="2215" dirty="0"/>
              <a:t>	</a:t>
            </a:r>
            <a:r>
              <a:rPr lang="en-US" altLang="zh-CN" sz="2215" dirty="0"/>
              <a:t>I/O</a:t>
            </a:r>
            <a:r>
              <a:rPr lang="zh-CN" altLang="en-US" sz="2215" dirty="0"/>
              <a:t>控制器</a:t>
            </a:r>
          </a:p>
          <a:p>
            <a:pPr lvl="1">
              <a:lnSpc>
                <a:spcPct val="150000"/>
              </a:lnSpc>
            </a:pPr>
            <a:r>
              <a:rPr lang="zh-CN" altLang="en-US" sz="2215" dirty="0"/>
              <a:t>	</a:t>
            </a:r>
            <a:r>
              <a:rPr lang="en-US" altLang="zh-CN" sz="2215" dirty="0"/>
              <a:t>I/O</a:t>
            </a:r>
            <a:r>
              <a:rPr lang="zh-CN" altLang="en-US" sz="2215" dirty="0"/>
              <a:t>处理器</a:t>
            </a:r>
          </a:p>
          <a:p>
            <a:pPr>
              <a:lnSpc>
                <a:spcPct val="150000"/>
              </a:lnSpc>
            </a:pPr>
            <a:r>
              <a:rPr lang="zh-CN" altLang="en-US" sz="2215" dirty="0"/>
              <a:t>容量、访问时间、带宽	</a:t>
            </a:r>
          </a:p>
          <a:p>
            <a:pPr>
              <a:lnSpc>
                <a:spcPct val="150000"/>
              </a:lnSpc>
            </a:pPr>
            <a:r>
              <a:rPr lang="zh-CN" altLang="en-US" sz="2215" dirty="0"/>
              <a:t> 互联</a:t>
            </a:r>
          </a:p>
          <a:p>
            <a:pPr lvl="1">
              <a:lnSpc>
                <a:spcPct val="150000"/>
              </a:lnSpc>
            </a:pPr>
            <a:r>
              <a:rPr lang="zh-CN" altLang="en-US" sz="2215" dirty="0"/>
              <a:t>	总线</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3235">
                                            <p:txEl>
                                              <p:pRg st="0" end="0"/>
                                            </p:txEl>
                                          </p:spTgt>
                                        </p:tgtEl>
                                        <p:attrNameLst>
                                          <p:attrName>style.visibility</p:attrName>
                                        </p:attrNameLst>
                                      </p:cBhvr>
                                      <p:to>
                                        <p:strVal val="visible"/>
                                      </p:to>
                                    </p:set>
                                    <p:anim calcmode="lin" valueType="num">
                                      <p:cBhvr additive="base">
                                        <p:cTn id="7" dur="500" fill="hold"/>
                                        <p:tgtEl>
                                          <p:spTgt spid="2232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323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3235">
                                            <p:txEl>
                                              <p:pRg st="1" end="1"/>
                                            </p:txEl>
                                          </p:spTgt>
                                        </p:tgtEl>
                                        <p:attrNameLst>
                                          <p:attrName>style.visibility</p:attrName>
                                        </p:attrNameLst>
                                      </p:cBhvr>
                                      <p:to>
                                        <p:strVal val="visible"/>
                                      </p:to>
                                    </p:set>
                                    <p:anim calcmode="lin" valueType="num">
                                      <p:cBhvr additive="base">
                                        <p:cTn id="11" dur="500" fill="hold"/>
                                        <p:tgtEl>
                                          <p:spTgt spid="22323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2323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23235">
                                            <p:txEl>
                                              <p:pRg st="2" end="2"/>
                                            </p:txEl>
                                          </p:spTgt>
                                        </p:tgtEl>
                                        <p:attrNameLst>
                                          <p:attrName>style.visibility</p:attrName>
                                        </p:attrNameLst>
                                      </p:cBhvr>
                                      <p:to>
                                        <p:strVal val="visible"/>
                                      </p:to>
                                    </p:set>
                                    <p:anim calcmode="lin" valueType="num">
                                      <p:cBhvr additive="base">
                                        <p:cTn id="15" dur="500" fill="hold"/>
                                        <p:tgtEl>
                                          <p:spTgt spid="22323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232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23235">
                                            <p:txEl>
                                              <p:pRg st="3" end="3"/>
                                            </p:txEl>
                                          </p:spTgt>
                                        </p:tgtEl>
                                        <p:attrNameLst>
                                          <p:attrName>style.visibility</p:attrName>
                                        </p:attrNameLst>
                                      </p:cBhvr>
                                      <p:to>
                                        <p:strVal val="visible"/>
                                      </p:to>
                                    </p:set>
                                    <p:anim calcmode="lin" valueType="num">
                                      <p:cBhvr additive="base">
                                        <p:cTn id="21" dur="500" fill="hold"/>
                                        <p:tgtEl>
                                          <p:spTgt spid="223235">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23235">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223235">
                                            <p:txEl>
                                              <p:pRg st="4" end="4"/>
                                            </p:txEl>
                                          </p:spTgt>
                                        </p:tgtEl>
                                        <p:attrNameLst>
                                          <p:attrName>style.visibility</p:attrName>
                                        </p:attrNameLst>
                                      </p:cBhvr>
                                      <p:to>
                                        <p:strVal val="visible"/>
                                      </p:to>
                                    </p:set>
                                    <p:anim calcmode="lin" valueType="num">
                                      <p:cBhvr additive="base">
                                        <p:cTn id="25" dur="500" fill="hold"/>
                                        <p:tgtEl>
                                          <p:spTgt spid="22323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23235">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223235">
                                            <p:txEl>
                                              <p:pRg st="5" end="5"/>
                                            </p:txEl>
                                          </p:spTgt>
                                        </p:tgtEl>
                                        <p:attrNameLst>
                                          <p:attrName>style.visibility</p:attrName>
                                        </p:attrNameLst>
                                      </p:cBhvr>
                                      <p:to>
                                        <p:strVal val="visible"/>
                                      </p:to>
                                    </p:set>
                                    <p:anim calcmode="lin" valueType="num">
                                      <p:cBhvr additive="base">
                                        <p:cTn id="29" dur="500" fill="hold"/>
                                        <p:tgtEl>
                                          <p:spTgt spid="223235">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23235">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223235">
                                            <p:txEl>
                                              <p:pRg st="6" end="6"/>
                                            </p:txEl>
                                          </p:spTgt>
                                        </p:tgtEl>
                                        <p:attrNameLst>
                                          <p:attrName>style.visibility</p:attrName>
                                        </p:attrNameLst>
                                      </p:cBhvr>
                                      <p:to>
                                        <p:strVal val="visible"/>
                                      </p:to>
                                    </p:set>
                                    <p:anim calcmode="lin" valueType="num">
                                      <p:cBhvr additive="base">
                                        <p:cTn id="33" dur="500" fill="hold"/>
                                        <p:tgtEl>
                                          <p:spTgt spid="223235">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23235">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223235">
                                            <p:txEl>
                                              <p:pRg st="7" end="7"/>
                                            </p:txEl>
                                          </p:spTgt>
                                        </p:tgtEl>
                                        <p:attrNameLst>
                                          <p:attrName>style.visibility</p:attrName>
                                        </p:attrNameLst>
                                      </p:cBhvr>
                                      <p:to>
                                        <p:strVal val="visible"/>
                                      </p:to>
                                    </p:set>
                                    <p:anim calcmode="lin" valueType="num">
                                      <p:cBhvr additive="base">
                                        <p:cTn id="37" dur="500" fill="hold"/>
                                        <p:tgtEl>
                                          <p:spTgt spid="223235">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23235">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223235">
                                            <p:txEl>
                                              <p:pRg st="8" end="8"/>
                                            </p:txEl>
                                          </p:spTgt>
                                        </p:tgtEl>
                                        <p:attrNameLst>
                                          <p:attrName>style.visibility</p:attrName>
                                        </p:attrNameLst>
                                      </p:cBhvr>
                                      <p:to>
                                        <p:strVal val="visible"/>
                                      </p:to>
                                    </p:set>
                                    <p:anim calcmode="lin" valueType="num">
                                      <p:cBhvr additive="base">
                                        <p:cTn id="41" dur="500" fill="hold"/>
                                        <p:tgtEl>
                                          <p:spTgt spid="223235">
                                            <p:txEl>
                                              <p:pRg st="8" end="8"/>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22323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223235">
                                            <p:txEl>
                                              <p:pRg st="9" end="9"/>
                                            </p:txEl>
                                          </p:spTgt>
                                        </p:tgtEl>
                                        <p:attrNameLst>
                                          <p:attrName>style.visibility</p:attrName>
                                        </p:attrNameLst>
                                      </p:cBhvr>
                                      <p:to>
                                        <p:strVal val="visible"/>
                                      </p:to>
                                    </p:set>
                                    <p:anim calcmode="lin" valueType="num">
                                      <p:cBhvr additive="base">
                                        <p:cTn id="47" dur="500" fill="hold"/>
                                        <p:tgtEl>
                                          <p:spTgt spid="223235">
                                            <p:txEl>
                                              <p:pRg st="9" end="9"/>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22323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223235">
                                            <p:txEl>
                                              <p:pRg st="10" end="10"/>
                                            </p:txEl>
                                          </p:spTgt>
                                        </p:tgtEl>
                                        <p:attrNameLst>
                                          <p:attrName>style.visibility</p:attrName>
                                        </p:attrNameLst>
                                      </p:cBhvr>
                                      <p:to>
                                        <p:strVal val="visible"/>
                                      </p:to>
                                    </p:set>
                                    <p:anim calcmode="lin" valueType="num">
                                      <p:cBhvr additive="base">
                                        <p:cTn id="53" dur="500" fill="hold"/>
                                        <p:tgtEl>
                                          <p:spTgt spid="223235">
                                            <p:txEl>
                                              <p:pRg st="10" end="10"/>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223235">
                                            <p:txEl>
                                              <p:pRg st="10" end="10"/>
                                            </p:txEl>
                                          </p:spTgt>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223235">
                                            <p:txEl>
                                              <p:pRg st="11" end="11"/>
                                            </p:txEl>
                                          </p:spTgt>
                                        </p:tgtEl>
                                        <p:attrNameLst>
                                          <p:attrName>style.visibility</p:attrName>
                                        </p:attrNameLst>
                                      </p:cBhvr>
                                      <p:to>
                                        <p:strVal val="visible"/>
                                      </p:to>
                                    </p:set>
                                    <p:anim calcmode="lin" valueType="num">
                                      <p:cBhvr additive="base">
                                        <p:cTn id="57" dur="500" fill="hold"/>
                                        <p:tgtEl>
                                          <p:spTgt spid="223235">
                                            <p:txEl>
                                              <p:pRg st="11" end="11"/>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223235">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a:extLst>
              <a:ext uri="{FF2B5EF4-FFF2-40B4-BE49-F238E27FC236}">
                <a16:creationId xmlns:a16="http://schemas.microsoft.com/office/drawing/2014/main" id="{C08F1A71-33E1-4FFB-A47D-626DF904E569}"/>
              </a:ext>
            </a:extLst>
          </p:cNvPr>
          <p:cNvSpPr>
            <a:spLocks noChangeArrowheads="1"/>
          </p:cNvSpPr>
          <p:nvPr/>
        </p:nvSpPr>
        <p:spPr bwMode="auto">
          <a:xfrm>
            <a:off x="628651" y="422031"/>
            <a:ext cx="7962900" cy="1055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7000"/>
              </a:lnSpc>
            </a:pPr>
            <a:r>
              <a:rPr lang="zh-CN" altLang="en-US" sz="4062" b="1">
                <a:solidFill>
                  <a:srgbClr val="FC0128"/>
                </a:solidFill>
                <a:latin typeface="方正魏碑简体" pitchFamily="2" charset="-122"/>
                <a:ea typeface="方正魏碑简体" pitchFamily="2" charset="-122"/>
              </a:rPr>
              <a:t>动机</a:t>
            </a:r>
            <a:r>
              <a:rPr lang="en-US" altLang="zh-CN" sz="4062" b="1">
                <a:solidFill>
                  <a:srgbClr val="FC0128"/>
                </a:solidFill>
                <a:latin typeface="方正魏碑简体" pitchFamily="2" charset="-122"/>
                <a:ea typeface="方正魏碑简体" pitchFamily="2" charset="-122"/>
              </a:rPr>
              <a:t>: </a:t>
            </a:r>
            <a:r>
              <a:rPr lang="zh-CN" altLang="en-US" sz="4062" b="1">
                <a:solidFill>
                  <a:srgbClr val="FC0128"/>
                </a:solidFill>
                <a:latin typeface="方正魏碑简体" pitchFamily="2" charset="-122"/>
                <a:ea typeface="方正魏碑简体" pitchFamily="2" charset="-122"/>
              </a:rPr>
              <a:t>谁关心</a:t>
            </a:r>
            <a:r>
              <a:rPr lang="en-US" altLang="zh-CN" sz="4062" b="1">
                <a:solidFill>
                  <a:srgbClr val="FC0128"/>
                </a:solidFill>
                <a:latin typeface="方正魏碑简体" pitchFamily="2" charset="-122"/>
                <a:ea typeface="方正魏碑简体" pitchFamily="2" charset="-122"/>
              </a:rPr>
              <a:t>I/O?</a:t>
            </a:r>
          </a:p>
        </p:txBody>
      </p:sp>
      <p:sp>
        <p:nvSpPr>
          <p:cNvPr id="176131" name="Rectangle 1027">
            <a:extLst>
              <a:ext uri="{FF2B5EF4-FFF2-40B4-BE49-F238E27FC236}">
                <a16:creationId xmlns:a16="http://schemas.microsoft.com/office/drawing/2014/main" id="{44A6522B-6A19-446A-9EE2-4029AE2720FF}"/>
              </a:ext>
            </a:extLst>
          </p:cNvPr>
          <p:cNvSpPr>
            <a:spLocks noChangeArrowheads="1"/>
          </p:cNvSpPr>
          <p:nvPr/>
        </p:nvSpPr>
        <p:spPr bwMode="auto">
          <a:xfrm>
            <a:off x="304800" y="1652954"/>
            <a:ext cx="8477250" cy="4214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lstStyle>
            <a:lvl1pPr marL="203200" indent="-203200">
              <a:defRPr kumimoji="1" sz="1600">
                <a:solidFill>
                  <a:schemeClr val="tx1"/>
                </a:solidFill>
                <a:latin typeface="Times New Roman" panose="02020603050405020304" pitchFamily="18" charset="0"/>
                <a:ea typeface="宋体" panose="02010600030101010101" pitchFamily="2" charset="-122"/>
              </a:defRPr>
            </a:lvl1pPr>
            <a:lvl2pPr marL="685800" indent="-19050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150000"/>
              </a:lnSpc>
              <a:buClr>
                <a:srgbClr val="FF9900"/>
              </a:buClr>
              <a:buSzPct val="100000"/>
              <a:buFont typeface="Wingdings" panose="05000000000000000000" pitchFamily="2" charset="2"/>
              <a:buChar char="q"/>
            </a:pP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性能</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每年增长</a:t>
            </a:r>
            <a:r>
              <a:rPr lang="en-US" altLang="zh-CN" sz="2000" dirty="0">
                <a:latin typeface="微软雅黑" panose="020B0503020204020204" pitchFamily="34" charset="-122"/>
                <a:ea typeface="微软雅黑" panose="020B0503020204020204" pitchFamily="34" charset="-122"/>
              </a:rPr>
              <a:t>60%</a:t>
            </a:r>
          </a:p>
          <a:p>
            <a:pPr>
              <a:lnSpc>
                <a:spcPct val="150000"/>
              </a:lnSpc>
              <a:buClr>
                <a:srgbClr val="FF9900"/>
              </a:buClr>
              <a:buSzPct val="100000"/>
              <a:buFont typeface="Wingdings" panose="05000000000000000000" pitchFamily="2" charset="2"/>
              <a:buChar char="q"/>
            </a:pPr>
            <a:r>
              <a:rPr lang="en-US" altLang="zh-CN" sz="2000" dirty="0">
                <a:latin typeface="微软雅黑" panose="020B0503020204020204" pitchFamily="34" charset="-122"/>
                <a:ea typeface="微软雅黑" panose="020B0503020204020204" pitchFamily="34" charset="-122"/>
              </a:rPr>
              <a:t>I/O</a:t>
            </a:r>
            <a:r>
              <a:rPr lang="zh-CN" altLang="en-US" sz="2000" dirty="0">
                <a:latin typeface="微软雅黑" panose="020B0503020204020204" pitchFamily="34" charset="-122"/>
                <a:ea typeface="微软雅黑" panose="020B0503020204020204" pitchFamily="34" charset="-122"/>
              </a:rPr>
              <a:t>系统的性能受到机械延迟的限制</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磁盘</a:t>
            </a:r>
            <a:r>
              <a:rPr lang="en-US" altLang="zh-CN" sz="2000" dirty="0">
                <a:latin typeface="微软雅黑" panose="020B0503020204020204" pitchFamily="34" charset="-122"/>
                <a:ea typeface="微软雅黑" panose="020B0503020204020204" pitchFamily="34" charset="-122"/>
              </a:rPr>
              <a:t>I/O)</a:t>
            </a:r>
          </a:p>
          <a:p>
            <a:pPr lvl="1">
              <a:lnSpc>
                <a:spcPct val="150000"/>
              </a:lnSpc>
              <a:buClr>
                <a:srgbClr val="FF9900"/>
              </a:buClr>
              <a:buSzPct val="100000"/>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每年改进 </a:t>
            </a:r>
            <a:r>
              <a:rPr lang="en-US" altLang="zh-CN" sz="2000" dirty="0">
                <a:latin typeface="微软雅黑" panose="020B0503020204020204" pitchFamily="34" charset="-122"/>
                <a:ea typeface="微软雅黑" panose="020B0503020204020204" pitchFamily="34" charset="-122"/>
              </a:rPr>
              <a:t>&lt; 10% (</a:t>
            </a:r>
            <a:r>
              <a:rPr lang="zh-CN" altLang="en-US" sz="2000" dirty="0">
                <a:latin typeface="微软雅黑" panose="020B0503020204020204" pitchFamily="34" charset="-122"/>
                <a:ea typeface="微软雅黑" panose="020B0503020204020204" pitchFamily="34" charset="-122"/>
              </a:rPr>
              <a:t>每秒的输入输出量  或  </a:t>
            </a:r>
            <a:r>
              <a:rPr lang="en-US" altLang="zh-CN" sz="2000" dirty="0">
                <a:latin typeface="微软雅黑" panose="020B0503020204020204" pitchFamily="34" charset="-122"/>
                <a:ea typeface="微软雅黑" panose="020B0503020204020204" pitchFamily="34" charset="-122"/>
              </a:rPr>
              <a:t>MB/sec)</a:t>
            </a:r>
          </a:p>
          <a:p>
            <a:pPr>
              <a:lnSpc>
                <a:spcPct val="150000"/>
              </a:lnSpc>
              <a:buClr>
                <a:srgbClr val="FF9900"/>
              </a:buClr>
              <a:buSzPct val="100000"/>
              <a:buFont typeface="Wingdings" panose="05000000000000000000" pitchFamily="2" charset="2"/>
              <a:buChar char="q"/>
            </a:pPr>
            <a:r>
              <a:rPr lang="en-US" altLang="zh-CN" sz="2000" dirty="0">
                <a:latin typeface="微软雅黑" panose="020B0503020204020204" pitchFamily="34" charset="-122"/>
                <a:ea typeface="微软雅黑" panose="020B0503020204020204" pitchFamily="34" charset="-122"/>
              </a:rPr>
              <a:t>Amdahl</a:t>
            </a:r>
            <a:r>
              <a:rPr lang="zh-CN" altLang="en-US" sz="2000" dirty="0">
                <a:latin typeface="微软雅黑" panose="020B0503020204020204" pitchFamily="34" charset="-122"/>
                <a:ea typeface="微软雅黑" panose="020B0503020204020204" pitchFamily="34" charset="-122"/>
              </a:rPr>
              <a:t>定律：系统加速比受制于最慢的部分！</a:t>
            </a:r>
          </a:p>
          <a:p>
            <a:pPr lvl="1">
              <a:lnSpc>
                <a:spcPct val="150000"/>
              </a:lnSpc>
              <a:buClr>
                <a:srgbClr val="FF9900"/>
              </a:buClr>
              <a:buSzPct val="100000"/>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10%  IO &amp;    10x CPU =&gt;   </a:t>
            </a:r>
            <a:r>
              <a:rPr lang="zh-CN" altLang="en-US" sz="2000" dirty="0">
                <a:latin typeface="微软雅黑" panose="020B0503020204020204" pitchFamily="34" charset="-122"/>
                <a:ea typeface="微软雅黑" panose="020B0503020204020204" pitchFamily="34" charset="-122"/>
              </a:rPr>
              <a:t>性能改进 </a:t>
            </a:r>
            <a:r>
              <a:rPr lang="en-US" altLang="zh-CN" sz="2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倍 </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损失</a:t>
            </a:r>
            <a:r>
              <a:rPr lang="en-US" altLang="zh-CN" sz="2000" dirty="0">
                <a:latin typeface="微软雅黑" panose="020B0503020204020204" pitchFamily="34" charset="-122"/>
                <a:ea typeface="微软雅黑" panose="020B0503020204020204" pitchFamily="34" charset="-122"/>
              </a:rPr>
              <a:t>50%)</a:t>
            </a:r>
          </a:p>
          <a:p>
            <a:pPr lvl="1">
              <a:lnSpc>
                <a:spcPct val="150000"/>
              </a:lnSpc>
              <a:buClr>
                <a:srgbClr val="FF9900"/>
              </a:buClr>
              <a:buSzPct val="100000"/>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10%  IO &amp;  100x CPU =&gt;   </a:t>
            </a:r>
            <a:r>
              <a:rPr lang="zh-CN" altLang="en-US" sz="2000" dirty="0">
                <a:latin typeface="微软雅黑" panose="020B0503020204020204" pitchFamily="34" charset="-122"/>
                <a:ea typeface="微软雅黑" panose="020B0503020204020204" pitchFamily="34" charset="-122"/>
              </a:rPr>
              <a:t>性能改进</a:t>
            </a:r>
            <a:r>
              <a:rPr lang="en-US" altLang="zh-CN" sz="2000" dirty="0">
                <a:latin typeface="微软雅黑" panose="020B0503020204020204" pitchFamily="34" charset="-122"/>
                <a:ea typeface="微软雅黑" panose="020B0503020204020204" pitchFamily="34" charset="-122"/>
              </a:rPr>
              <a:t>10</a:t>
            </a:r>
            <a:r>
              <a:rPr lang="zh-CN" altLang="en-US" sz="2000" dirty="0">
                <a:latin typeface="微软雅黑" panose="020B0503020204020204" pitchFamily="34" charset="-122"/>
                <a:ea typeface="微软雅黑" panose="020B0503020204020204" pitchFamily="34" charset="-122"/>
              </a:rPr>
              <a:t>倍 </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损失</a:t>
            </a:r>
            <a:r>
              <a:rPr lang="en-US" altLang="zh-CN" sz="2000" dirty="0">
                <a:latin typeface="微软雅黑" panose="020B0503020204020204" pitchFamily="34" charset="-122"/>
                <a:ea typeface="微软雅黑" panose="020B0503020204020204" pitchFamily="34" charset="-122"/>
              </a:rPr>
              <a:t>90%)</a:t>
            </a:r>
          </a:p>
          <a:p>
            <a:pPr>
              <a:lnSpc>
                <a:spcPct val="150000"/>
              </a:lnSpc>
              <a:buClr>
                <a:srgbClr val="FF9900"/>
              </a:buClr>
              <a:buSzPct val="100000"/>
              <a:buFont typeface="Wingdings" panose="05000000000000000000" pitchFamily="2" charset="2"/>
              <a:buChar char="q"/>
            </a:pPr>
            <a:r>
              <a:rPr lang="en-US" altLang="zh-CN" sz="2000" dirty="0">
                <a:latin typeface="微软雅黑" panose="020B0503020204020204" pitchFamily="34" charset="-122"/>
                <a:ea typeface="微软雅黑" panose="020B0503020204020204" pitchFamily="34" charset="-122"/>
              </a:rPr>
              <a:t> I/O</a:t>
            </a:r>
            <a:r>
              <a:rPr lang="zh-CN" altLang="en-US" sz="2000" dirty="0">
                <a:latin typeface="微软雅黑" panose="020B0503020204020204" pitchFamily="34" charset="-122"/>
                <a:ea typeface="微软雅黑" panose="020B0503020204020204" pitchFamily="34" charset="-122"/>
              </a:rPr>
              <a:t>瓶颈： </a:t>
            </a:r>
          </a:p>
          <a:p>
            <a:pPr lvl="1">
              <a:lnSpc>
                <a:spcPct val="150000"/>
              </a:lnSpc>
              <a:buClr>
                <a:srgbClr val="FF9900"/>
              </a:buClr>
              <a:buSzPct val="100000"/>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缩小程序执行中 </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部分的时间</a:t>
            </a:r>
          </a:p>
          <a:p>
            <a:pPr lvl="1">
              <a:lnSpc>
                <a:spcPct val="150000"/>
              </a:lnSpc>
              <a:buClr>
                <a:srgbClr val="FF9900"/>
              </a:buClr>
              <a:buSzPct val="100000"/>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削减快速</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的潜在性能</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anim calcmode="lin" valueType="num">
                                      <p:cBhvr additive="base">
                                        <p:cTn id="7" dur="500" fill="hold"/>
                                        <p:tgtEl>
                                          <p:spTgt spid="1761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761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76131">
                                            <p:txEl>
                                              <p:pRg st="1" end="1"/>
                                            </p:txEl>
                                          </p:spTgt>
                                        </p:tgtEl>
                                        <p:attrNameLst>
                                          <p:attrName>style.visibility</p:attrName>
                                        </p:attrNameLst>
                                      </p:cBhvr>
                                      <p:to>
                                        <p:strVal val="visible"/>
                                      </p:to>
                                    </p:set>
                                    <p:anim calcmode="lin" valueType="num">
                                      <p:cBhvr additive="base">
                                        <p:cTn id="13" dur="500" fill="hold"/>
                                        <p:tgtEl>
                                          <p:spTgt spid="17613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76131">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176131">
                                            <p:txEl>
                                              <p:pRg st="2" end="2"/>
                                            </p:txEl>
                                          </p:spTgt>
                                        </p:tgtEl>
                                        <p:attrNameLst>
                                          <p:attrName>style.visibility</p:attrName>
                                        </p:attrNameLst>
                                      </p:cBhvr>
                                      <p:to>
                                        <p:strVal val="visible"/>
                                      </p:to>
                                    </p:set>
                                    <p:anim calcmode="lin" valueType="num">
                                      <p:cBhvr additive="base">
                                        <p:cTn id="17" dur="500" fill="hold"/>
                                        <p:tgtEl>
                                          <p:spTgt spid="176131">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761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176131">
                                            <p:txEl>
                                              <p:pRg st="3" end="3"/>
                                            </p:txEl>
                                          </p:spTgt>
                                        </p:tgtEl>
                                        <p:attrNameLst>
                                          <p:attrName>style.visibility</p:attrName>
                                        </p:attrNameLst>
                                      </p:cBhvr>
                                      <p:to>
                                        <p:strVal val="visible"/>
                                      </p:to>
                                    </p:set>
                                    <p:anim calcmode="lin" valueType="num">
                                      <p:cBhvr additive="base">
                                        <p:cTn id="23" dur="500" fill="hold"/>
                                        <p:tgtEl>
                                          <p:spTgt spid="176131">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76131">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76131">
                                            <p:txEl>
                                              <p:pRg st="4" end="4"/>
                                            </p:txEl>
                                          </p:spTgt>
                                        </p:tgtEl>
                                        <p:attrNameLst>
                                          <p:attrName>style.visibility</p:attrName>
                                        </p:attrNameLst>
                                      </p:cBhvr>
                                      <p:to>
                                        <p:strVal val="visible"/>
                                      </p:to>
                                    </p:set>
                                    <p:anim calcmode="lin" valueType="num">
                                      <p:cBhvr additive="base">
                                        <p:cTn id="27" dur="500" fill="hold"/>
                                        <p:tgtEl>
                                          <p:spTgt spid="176131">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76131">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76131">
                                            <p:txEl>
                                              <p:pRg st="5" end="5"/>
                                            </p:txEl>
                                          </p:spTgt>
                                        </p:tgtEl>
                                        <p:attrNameLst>
                                          <p:attrName>style.visibility</p:attrName>
                                        </p:attrNameLst>
                                      </p:cBhvr>
                                      <p:to>
                                        <p:strVal val="visible"/>
                                      </p:to>
                                    </p:set>
                                    <p:anim calcmode="lin" valueType="num">
                                      <p:cBhvr additive="base">
                                        <p:cTn id="31" dur="500" fill="hold"/>
                                        <p:tgtEl>
                                          <p:spTgt spid="176131">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7613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76131">
                                            <p:txEl>
                                              <p:pRg st="6" end="6"/>
                                            </p:txEl>
                                          </p:spTgt>
                                        </p:tgtEl>
                                        <p:attrNameLst>
                                          <p:attrName>style.visibility</p:attrName>
                                        </p:attrNameLst>
                                      </p:cBhvr>
                                      <p:to>
                                        <p:strVal val="visible"/>
                                      </p:to>
                                    </p:set>
                                    <p:anim calcmode="lin" valueType="num">
                                      <p:cBhvr additive="base">
                                        <p:cTn id="37" dur="500" fill="hold"/>
                                        <p:tgtEl>
                                          <p:spTgt spid="176131">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76131">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176131">
                                            <p:txEl>
                                              <p:pRg st="7" end="7"/>
                                            </p:txEl>
                                          </p:spTgt>
                                        </p:tgtEl>
                                        <p:attrNameLst>
                                          <p:attrName>style.visibility</p:attrName>
                                        </p:attrNameLst>
                                      </p:cBhvr>
                                      <p:to>
                                        <p:strVal val="visible"/>
                                      </p:to>
                                    </p:set>
                                    <p:anim calcmode="lin" valueType="num">
                                      <p:cBhvr additive="base">
                                        <p:cTn id="41" dur="500" fill="hold"/>
                                        <p:tgtEl>
                                          <p:spTgt spid="176131">
                                            <p:txEl>
                                              <p:pRg st="7" end="7"/>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76131">
                                            <p:txEl>
                                              <p:pRg st="7" end="7"/>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176131">
                                            <p:txEl>
                                              <p:pRg st="8" end="8"/>
                                            </p:txEl>
                                          </p:spTgt>
                                        </p:tgtEl>
                                        <p:attrNameLst>
                                          <p:attrName>style.visibility</p:attrName>
                                        </p:attrNameLst>
                                      </p:cBhvr>
                                      <p:to>
                                        <p:strVal val="visible"/>
                                      </p:to>
                                    </p:set>
                                    <p:anim calcmode="lin" valueType="num">
                                      <p:cBhvr additive="base">
                                        <p:cTn id="45" dur="500" fill="hold"/>
                                        <p:tgtEl>
                                          <p:spTgt spid="176131">
                                            <p:txEl>
                                              <p:pRg st="8" end="8"/>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76131">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5529CC57-0D70-4457-817F-3ED09E453844}"/>
              </a:ext>
            </a:extLst>
          </p:cNvPr>
          <p:cNvSpPr>
            <a:spLocks noGrp="1" noChangeArrowheads="1"/>
          </p:cNvSpPr>
          <p:nvPr>
            <p:ph type="title"/>
          </p:nvPr>
        </p:nvSpPr>
        <p:spPr>
          <a:xfrm>
            <a:off x="222837" y="95521"/>
            <a:ext cx="4923692" cy="584689"/>
          </a:xfrm>
          <a:noFill/>
        </p:spPr>
        <p:txBody>
          <a:bodyPr wrap="square"/>
          <a:lstStyle/>
          <a:p>
            <a:r>
              <a:rPr lang="en-US" altLang="zh-CN" dirty="0"/>
              <a:t>I/O </a:t>
            </a:r>
            <a:r>
              <a:rPr lang="zh-CN" altLang="en-US" dirty="0"/>
              <a:t>系统设计的论题</a:t>
            </a:r>
          </a:p>
        </p:txBody>
      </p:sp>
      <p:sp>
        <p:nvSpPr>
          <p:cNvPr id="7171" name="Rectangle 45">
            <a:extLst>
              <a:ext uri="{FF2B5EF4-FFF2-40B4-BE49-F238E27FC236}">
                <a16:creationId xmlns:a16="http://schemas.microsoft.com/office/drawing/2014/main" id="{2942FA94-005F-4A0A-A742-0693033165E9}"/>
              </a:ext>
            </a:extLst>
          </p:cNvPr>
          <p:cNvSpPr>
            <a:spLocks noGrp="1" noChangeArrowheads="1"/>
          </p:cNvSpPr>
          <p:nvPr>
            <p:ph idx="1"/>
          </p:nvPr>
        </p:nvSpPr>
        <p:spPr>
          <a:xfrm>
            <a:off x="3986350" y="294614"/>
            <a:ext cx="5064369" cy="1178169"/>
          </a:xfrm>
          <a:noFill/>
        </p:spPr>
        <p:txBody>
          <a:bodyPr>
            <a:normAutofit/>
          </a:bodyPr>
          <a:lstStyle/>
          <a:p>
            <a:pPr lvl="1"/>
            <a:r>
              <a:rPr lang="zh-CN" altLang="en-US" sz="2215" dirty="0"/>
              <a:t>性能</a:t>
            </a:r>
          </a:p>
          <a:p>
            <a:pPr lvl="1"/>
            <a:r>
              <a:rPr lang="zh-CN" altLang="en-US" sz="2215" dirty="0"/>
              <a:t>可扩展性（</a:t>
            </a:r>
            <a:r>
              <a:rPr lang="en-US" altLang="zh-CN" sz="2215" dirty="0"/>
              <a:t>Expandability</a:t>
            </a:r>
            <a:r>
              <a:rPr lang="zh-CN" altLang="en-US" sz="2215" dirty="0"/>
              <a:t>）</a:t>
            </a:r>
          </a:p>
          <a:p>
            <a:pPr lvl="1"/>
            <a:r>
              <a:rPr lang="zh-CN" altLang="en-US" sz="2215" dirty="0"/>
              <a:t>失效时，可用性</a:t>
            </a:r>
          </a:p>
        </p:txBody>
      </p:sp>
      <p:grpSp>
        <p:nvGrpSpPr>
          <p:cNvPr id="7172" name="Group 46">
            <a:extLst>
              <a:ext uri="{FF2B5EF4-FFF2-40B4-BE49-F238E27FC236}">
                <a16:creationId xmlns:a16="http://schemas.microsoft.com/office/drawing/2014/main" id="{41A1C42C-326E-46F1-B1E9-E8163DE4EB4D}"/>
              </a:ext>
            </a:extLst>
          </p:cNvPr>
          <p:cNvGrpSpPr>
            <a:grpSpLocks/>
          </p:cNvGrpSpPr>
          <p:nvPr/>
        </p:nvGrpSpPr>
        <p:grpSpPr bwMode="auto">
          <a:xfrm>
            <a:off x="633046" y="1529861"/>
            <a:ext cx="8229600" cy="4501662"/>
            <a:chOff x="432" y="672"/>
            <a:chExt cx="5712" cy="3360"/>
          </a:xfrm>
        </p:grpSpPr>
        <p:sp>
          <p:nvSpPr>
            <p:cNvPr id="7173" name="AutoShape 47">
              <a:extLst>
                <a:ext uri="{FF2B5EF4-FFF2-40B4-BE49-F238E27FC236}">
                  <a16:creationId xmlns:a16="http://schemas.microsoft.com/office/drawing/2014/main" id="{DEB8AC0E-025A-4257-8FE9-228CEA12316E}"/>
                </a:ext>
              </a:extLst>
            </p:cNvPr>
            <p:cNvSpPr>
              <a:spLocks noChangeArrowheads="1"/>
            </p:cNvSpPr>
            <p:nvPr/>
          </p:nvSpPr>
          <p:spPr bwMode="auto">
            <a:xfrm>
              <a:off x="3243" y="3509"/>
              <a:ext cx="1100" cy="351"/>
            </a:xfrm>
            <a:prstGeom prst="roundRect">
              <a:avLst>
                <a:gd name="adj" fmla="val 12495"/>
              </a:avLst>
            </a:prstGeom>
            <a:gradFill rotWithShape="0">
              <a:gsLst>
                <a:gs pos="0">
                  <a:srgbClr val="FF3399"/>
                </a:gs>
                <a:gs pos="12500">
                  <a:srgbClr val="FF6633"/>
                </a:gs>
                <a:gs pos="25000">
                  <a:srgbClr val="FFFF00"/>
                </a:gs>
                <a:gs pos="37500">
                  <a:srgbClr val="01A78F"/>
                </a:gs>
                <a:gs pos="50000">
                  <a:srgbClr val="3366FF"/>
                </a:gs>
                <a:gs pos="62500">
                  <a:srgbClr val="01A78F"/>
                </a:gs>
                <a:gs pos="75000">
                  <a:srgbClr val="FFFF00"/>
                </a:gs>
                <a:gs pos="87500">
                  <a:srgbClr val="FF6633"/>
                </a:gs>
                <a:gs pos="100000">
                  <a:srgbClr val="FF3399"/>
                </a:gs>
              </a:gsLst>
              <a:lin ang="0" scaled="1"/>
            </a:gradFill>
            <a:ln w="9525">
              <a:round/>
              <a:headEnd/>
              <a:tailEnd/>
            </a:ln>
            <a:scene3d>
              <a:camera prst="legacyPerspectiveBottom"/>
              <a:lightRig rig="legacyFlat3" dir="t"/>
            </a:scene3d>
            <a:sp3d extrusionH="887400" prstMaterial="legacyMatte">
              <a:bevelT w="13500" h="13500" prst="angle"/>
              <a:bevelB w="13500" h="13500" prst="angle"/>
              <a:extrusionClr>
                <a:srgbClr val="FF3399"/>
              </a:extrusionClr>
              <a:contourClr>
                <a:srgbClr val="FF3399"/>
              </a:contourClr>
            </a:sp3d>
          </p:spPr>
          <p:txBody>
            <a:bodyPr wrap="none" anchor="ctr">
              <a:flatTx/>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7174" name="AutoShape 48">
              <a:extLst>
                <a:ext uri="{FF2B5EF4-FFF2-40B4-BE49-F238E27FC236}">
                  <a16:creationId xmlns:a16="http://schemas.microsoft.com/office/drawing/2014/main" id="{BB7D03E6-2EB0-4FD5-80CD-382EFD81DF2A}"/>
                </a:ext>
              </a:extLst>
            </p:cNvPr>
            <p:cNvSpPr>
              <a:spLocks noChangeArrowheads="1"/>
            </p:cNvSpPr>
            <p:nvPr/>
          </p:nvSpPr>
          <p:spPr bwMode="auto">
            <a:xfrm>
              <a:off x="4848" y="3552"/>
              <a:ext cx="1296" cy="480"/>
            </a:xfrm>
            <a:prstGeom prst="cloudCallout">
              <a:avLst>
                <a:gd name="adj1" fmla="val -43750"/>
                <a:gd name="adj2" fmla="val 70000"/>
              </a:avLst>
            </a:prstGeom>
            <a:gradFill rotWithShape="0">
              <a:gsLst>
                <a:gs pos="0">
                  <a:srgbClr val="99FFCC"/>
                </a:gs>
                <a:gs pos="100000">
                  <a:srgbClr val="47765E"/>
                </a:gs>
              </a:gsLst>
              <a:path path="rect">
                <a:fillToRect l="50000" t="50000" r="50000" b="50000"/>
              </a:path>
            </a:gradFill>
            <a:ln w="12700">
              <a:solidFill>
                <a:schemeClr val="tx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endParaRPr lang="zh-CN" altLang="zh-CN" sz="1662">
                <a:latin typeface="Arial" panose="020B0604020202020204" pitchFamily="34" charset="0"/>
              </a:endParaRPr>
            </a:p>
          </p:txBody>
        </p:sp>
        <p:sp>
          <p:nvSpPr>
            <p:cNvPr id="7175" name="Rectangle 49">
              <a:extLst>
                <a:ext uri="{FF2B5EF4-FFF2-40B4-BE49-F238E27FC236}">
                  <a16:creationId xmlns:a16="http://schemas.microsoft.com/office/drawing/2014/main" id="{6AF9DCD2-E4FF-4797-9511-18140ECE23CE}"/>
                </a:ext>
              </a:extLst>
            </p:cNvPr>
            <p:cNvSpPr>
              <a:spLocks noChangeArrowheads="1"/>
            </p:cNvSpPr>
            <p:nvPr/>
          </p:nvSpPr>
          <p:spPr bwMode="auto">
            <a:xfrm>
              <a:off x="5102" y="3696"/>
              <a:ext cx="86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85000"/>
                </a:lnSpc>
              </a:pPr>
              <a:r>
                <a:rPr lang="en-US" altLang="zh-CN" sz="2215" b="1">
                  <a:latin typeface="Arial" panose="020B0604020202020204" pitchFamily="34" charset="0"/>
                </a:rPr>
                <a:t>Network</a:t>
              </a:r>
            </a:p>
          </p:txBody>
        </p:sp>
        <p:sp>
          <p:nvSpPr>
            <p:cNvPr id="7176" name="Rectangle 50" descr="栎木">
              <a:extLst>
                <a:ext uri="{FF2B5EF4-FFF2-40B4-BE49-F238E27FC236}">
                  <a16:creationId xmlns:a16="http://schemas.microsoft.com/office/drawing/2014/main" id="{9B672EF4-FBED-493C-A9A2-455A4D23B2DD}"/>
                </a:ext>
              </a:extLst>
            </p:cNvPr>
            <p:cNvSpPr>
              <a:spLocks noChangeArrowheads="1"/>
            </p:cNvSpPr>
            <p:nvPr/>
          </p:nvSpPr>
          <p:spPr bwMode="auto">
            <a:xfrm>
              <a:off x="1776" y="2736"/>
              <a:ext cx="1241" cy="537"/>
            </a:xfrm>
            <a:prstGeom prst="rect">
              <a:avLst/>
            </a:prstGeom>
            <a:blipFill dpi="0" rotWithShape="0">
              <a:blip r:embed="rId3"/>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CC99"/>
              </a:extrusionClr>
              <a:contourClr>
                <a:srgbClr val="FFFFFF"/>
              </a:contourClr>
            </a:sp3d>
          </p:spPr>
          <p:txBody>
            <a:bodyPr wrap="none" anchor="ctr">
              <a:flatTx/>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7177" name="Rectangle 51" descr="栎木">
              <a:extLst>
                <a:ext uri="{FF2B5EF4-FFF2-40B4-BE49-F238E27FC236}">
                  <a16:creationId xmlns:a16="http://schemas.microsoft.com/office/drawing/2014/main" id="{602C5E1A-E260-4FB7-B323-56BD75EE28D1}"/>
                </a:ext>
              </a:extLst>
            </p:cNvPr>
            <p:cNvSpPr>
              <a:spLocks noChangeArrowheads="1"/>
            </p:cNvSpPr>
            <p:nvPr/>
          </p:nvSpPr>
          <p:spPr bwMode="auto">
            <a:xfrm>
              <a:off x="3112" y="2736"/>
              <a:ext cx="1240" cy="537"/>
            </a:xfrm>
            <a:prstGeom prst="rect">
              <a:avLst/>
            </a:prstGeom>
            <a:blipFill dpi="0" rotWithShape="0">
              <a:blip r:embed="rId3"/>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CC99"/>
              </a:extrusionClr>
              <a:contourClr>
                <a:srgbClr val="FFFFFF"/>
              </a:contourClr>
            </a:sp3d>
          </p:spPr>
          <p:txBody>
            <a:bodyPr wrap="none" anchor="ctr">
              <a:flatTx/>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7178" name="Rectangle 52" descr="栎木">
              <a:extLst>
                <a:ext uri="{FF2B5EF4-FFF2-40B4-BE49-F238E27FC236}">
                  <a16:creationId xmlns:a16="http://schemas.microsoft.com/office/drawing/2014/main" id="{004B4DE8-ADED-488A-9797-4D2FDF6A4565}"/>
                </a:ext>
              </a:extLst>
            </p:cNvPr>
            <p:cNvSpPr>
              <a:spLocks noChangeArrowheads="1"/>
            </p:cNvSpPr>
            <p:nvPr/>
          </p:nvSpPr>
          <p:spPr bwMode="auto">
            <a:xfrm>
              <a:off x="4517" y="2736"/>
              <a:ext cx="1240" cy="537"/>
            </a:xfrm>
            <a:prstGeom prst="rect">
              <a:avLst/>
            </a:prstGeom>
            <a:blipFill dpi="0" rotWithShape="0">
              <a:blip r:embed="rId3"/>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CC99"/>
              </a:extrusionClr>
              <a:contourClr>
                <a:srgbClr val="FFFFFF"/>
              </a:contourClr>
            </a:sp3d>
          </p:spPr>
          <p:txBody>
            <a:bodyPr wrap="none" anchor="ctr">
              <a:flatTx/>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7179" name="Rectangle 53" descr="纸莎草纸">
              <a:extLst>
                <a:ext uri="{FF2B5EF4-FFF2-40B4-BE49-F238E27FC236}">
                  <a16:creationId xmlns:a16="http://schemas.microsoft.com/office/drawing/2014/main" id="{E437CB50-829C-4561-86DB-4554E5A4FA0B}"/>
                </a:ext>
              </a:extLst>
            </p:cNvPr>
            <p:cNvSpPr>
              <a:spLocks noChangeArrowheads="1"/>
            </p:cNvSpPr>
            <p:nvPr/>
          </p:nvSpPr>
          <p:spPr bwMode="auto">
            <a:xfrm>
              <a:off x="573" y="1401"/>
              <a:ext cx="1029" cy="351"/>
            </a:xfrm>
            <a:prstGeom prst="rect">
              <a:avLst/>
            </a:prstGeom>
            <a:blipFill dpi="0" rotWithShape="0">
              <a:blip r:embed="rId4"/>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CC99"/>
              </a:extrusionClr>
              <a:contourClr>
                <a:srgbClr val="FFFFFF"/>
              </a:contourClr>
            </a:sp3d>
          </p:spPr>
          <p:txBody>
            <a:bodyPr wrap="none" anchor="ctr">
              <a:flatTx/>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7180" name="Rectangle 54" descr="纸莎草纸">
              <a:extLst>
                <a:ext uri="{FF2B5EF4-FFF2-40B4-BE49-F238E27FC236}">
                  <a16:creationId xmlns:a16="http://schemas.microsoft.com/office/drawing/2014/main" id="{B625352A-47BB-4BA5-B599-79EF94FB7F58}"/>
                </a:ext>
              </a:extLst>
            </p:cNvPr>
            <p:cNvSpPr>
              <a:spLocks noChangeArrowheads="1"/>
            </p:cNvSpPr>
            <p:nvPr/>
          </p:nvSpPr>
          <p:spPr bwMode="auto">
            <a:xfrm>
              <a:off x="432" y="2703"/>
              <a:ext cx="1100" cy="971"/>
            </a:xfrm>
            <a:prstGeom prst="rect">
              <a:avLst/>
            </a:prstGeom>
            <a:blipFill dpi="0" rotWithShape="0">
              <a:blip r:embed="rId4"/>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CC99"/>
              </a:extrusionClr>
              <a:contourClr>
                <a:srgbClr val="FFFFFF"/>
              </a:contourClr>
            </a:sp3d>
          </p:spPr>
          <p:txBody>
            <a:bodyPr wrap="none" anchor="ctr">
              <a:flatTx/>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grpSp>
          <p:nvGrpSpPr>
            <p:cNvPr id="7181" name="Group 55">
              <a:extLst>
                <a:ext uri="{FF2B5EF4-FFF2-40B4-BE49-F238E27FC236}">
                  <a16:creationId xmlns:a16="http://schemas.microsoft.com/office/drawing/2014/main" id="{9ADD67A0-5096-4ED9-B500-1F86B1631987}"/>
                </a:ext>
              </a:extLst>
            </p:cNvPr>
            <p:cNvGrpSpPr>
              <a:grpSpLocks/>
            </p:cNvGrpSpPr>
            <p:nvPr/>
          </p:nvGrpSpPr>
          <p:grpSpPr bwMode="auto">
            <a:xfrm>
              <a:off x="2496" y="3456"/>
              <a:ext cx="576" cy="576"/>
              <a:chOff x="1824" y="3456"/>
              <a:chExt cx="576" cy="576"/>
            </a:xfrm>
          </p:grpSpPr>
          <p:sp>
            <p:nvSpPr>
              <p:cNvPr id="7210" name="AutoShape 56">
                <a:extLst>
                  <a:ext uri="{FF2B5EF4-FFF2-40B4-BE49-F238E27FC236}">
                    <a16:creationId xmlns:a16="http://schemas.microsoft.com/office/drawing/2014/main" id="{5542EC33-7B49-4585-B47D-992FC83D5EA6}"/>
                  </a:ext>
                </a:extLst>
              </p:cNvPr>
              <p:cNvSpPr>
                <a:spLocks noChangeArrowheads="1"/>
              </p:cNvSpPr>
              <p:nvPr/>
            </p:nvSpPr>
            <p:spPr bwMode="auto">
              <a:xfrm>
                <a:off x="1824" y="3456"/>
                <a:ext cx="576" cy="576"/>
              </a:xfrm>
              <a:prstGeom prst="flowChartMagneticDisk">
                <a:avLst/>
              </a:prstGeom>
              <a:gradFill rotWithShape="0">
                <a:gsLst>
                  <a:gs pos="0">
                    <a:srgbClr val="FE9B03"/>
                  </a:gs>
                  <a:gs pos="100000">
                    <a:srgbClr val="764801"/>
                  </a:gs>
                </a:gsLst>
                <a:path path="shape">
                  <a:fillToRect l="50000" t="50000" r="50000" b="50000"/>
                </a:path>
              </a:gradFill>
              <a:ln w="12700">
                <a:solidFill>
                  <a:schemeClr val="tx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7211" name="Rectangle 57">
                <a:extLst>
                  <a:ext uri="{FF2B5EF4-FFF2-40B4-BE49-F238E27FC236}">
                    <a16:creationId xmlns:a16="http://schemas.microsoft.com/office/drawing/2014/main" id="{EFA58AC9-FF55-4FBC-AB69-0426CB8F7B33}"/>
                  </a:ext>
                </a:extLst>
              </p:cNvPr>
              <p:cNvSpPr>
                <a:spLocks noChangeArrowheads="1"/>
              </p:cNvSpPr>
              <p:nvPr/>
            </p:nvSpPr>
            <p:spPr bwMode="auto">
              <a:xfrm>
                <a:off x="1857" y="3638"/>
                <a:ext cx="49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85000"/>
                  </a:lnSpc>
                </a:pPr>
                <a:r>
                  <a:rPr lang="en-US" altLang="zh-CN" sz="2215" b="1">
                    <a:latin typeface="Arial" panose="020B0604020202020204" pitchFamily="34" charset="0"/>
                  </a:rPr>
                  <a:t>Disk</a:t>
                </a:r>
              </a:p>
            </p:txBody>
          </p:sp>
        </p:grpSp>
        <p:sp>
          <p:nvSpPr>
            <p:cNvPr id="100410" name="Rectangle 58" descr="25%">
              <a:extLst>
                <a:ext uri="{FF2B5EF4-FFF2-40B4-BE49-F238E27FC236}">
                  <a16:creationId xmlns:a16="http://schemas.microsoft.com/office/drawing/2014/main" id="{7FAC682F-52BD-45F8-B3A8-D535CE512C17}"/>
                </a:ext>
              </a:extLst>
            </p:cNvPr>
            <p:cNvSpPr>
              <a:spLocks noChangeArrowheads="1"/>
            </p:cNvSpPr>
            <p:nvPr/>
          </p:nvSpPr>
          <p:spPr bwMode="auto">
            <a:xfrm>
              <a:off x="432" y="2207"/>
              <a:ext cx="5527" cy="230"/>
            </a:xfrm>
            <a:prstGeom prst="rect">
              <a:avLst/>
            </a:prstGeom>
            <a:pattFill prst="pct25">
              <a:fgClr>
                <a:schemeClr val="accent1"/>
              </a:fgClr>
              <a:bgClr>
                <a:schemeClr val="bg1"/>
              </a:bgClr>
            </a:patt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sz="1662"/>
            </a:p>
          </p:txBody>
        </p:sp>
        <p:sp>
          <p:nvSpPr>
            <p:cNvPr id="7183" name="Rectangle 59" descr="白色大理石">
              <a:extLst>
                <a:ext uri="{FF2B5EF4-FFF2-40B4-BE49-F238E27FC236}">
                  <a16:creationId xmlns:a16="http://schemas.microsoft.com/office/drawing/2014/main" id="{FDB78478-3F86-4E16-BCD5-DBD620D7D240}"/>
                </a:ext>
              </a:extLst>
            </p:cNvPr>
            <p:cNvSpPr>
              <a:spLocks noChangeArrowheads="1"/>
            </p:cNvSpPr>
            <p:nvPr/>
          </p:nvSpPr>
          <p:spPr bwMode="auto">
            <a:xfrm>
              <a:off x="480" y="720"/>
              <a:ext cx="1241" cy="475"/>
            </a:xfrm>
            <a:prstGeom prst="rect">
              <a:avLst/>
            </a:prstGeom>
            <a:blipFill dpi="0" rotWithShape="0">
              <a:blip r:embed="rId5"/>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p:spPr>
          <p:txBody>
            <a:bodyPr wrap="none" anchor="ctr">
              <a:flatTx/>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7184" name="Rectangle 60">
              <a:extLst>
                <a:ext uri="{FF2B5EF4-FFF2-40B4-BE49-F238E27FC236}">
                  <a16:creationId xmlns:a16="http://schemas.microsoft.com/office/drawing/2014/main" id="{981F2354-E2EB-4633-9759-BF724EC90D73}"/>
                </a:ext>
              </a:extLst>
            </p:cNvPr>
            <p:cNvSpPr>
              <a:spLocks noChangeArrowheads="1"/>
            </p:cNvSpPr>
            <p:nvPr/>
          </p:nvSpPr>
          <p:spPr bwMode="auto">
            <a:xfrm>
              <a:off x="566" y="786"/>
              <a:ext cx="104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2215" b="1">
                  <a:latin typeface="Arial" panose="020B0604020202020204" pitchFamily="34" charset="0"/>
                </a:rPr>
                <a:t>Processor</a:t>
              </a:r>
            </a:p>
          </p:txBody>
        </p:sp>
        <p:sp>
          <p:nvSpPr>
            <p:cNvPr id="7185" name="Rectangle 61">
              <a:extLst>
                <a:ext uri="{FF2B5EF4-FFF2-40B4-BE49-F238E27FC236}">
                  <a16:creationId xmlns:a16="http://schemas.microsoft.com/office/drawing/2014/main" id="{0F36FAC4-CD00-48A5-B914-4E88828BC8AD}"/>
                </a:ext>
              </a:extLst>
            </p:cNvPr>
            <p:cNvSpPr>
              <a:spLocks noChangeArrowheads="1"/>
            </p:cNvSpPr>
            <p:nvPr/>
          </p:nvSpPr>
          <p:spPr bwMode="auto">
            <a:xfrm>
              <a:off x="706" y="1468"/>
              <a:ext cx="67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2215" b="1">
                  <a:latin typeface="Arial" panose="020B0604020202020204" pitchFamily="34" charset="0"/>
                </a:rPr>
                <a:t>Cache</a:t>
              </a:r>
            </a:p>
          </p:txBody>
        </p:sp>
        <p:sp>
          <p:nvSpPr>
            <p:cNvPr id="7186" name="Rectangle 62">
              <a:extLst>
                <a:ext uri="{FF2B5EF4-FFF2-40B4-BE49-F238E27FC236}">
                  <a16:creationId xmlns:a16="http://schemas.microsoft.com/office/drawing/2014/main" id="{BE989F33-58C0-4D93-8D15-676459D7F97C}"/>
                </a:ext>
              </a:extLst>
            </p:cNvPr>
            <p:cNvSpPr>
              <a:spLocks noChangeArrowheads="1"/>
            </p:cNvSpPr>
            <p:nvPr/>
          </p:nvSpPr>
          <p:spPr bwMode="auto">
            <a:xfrm>
              <a:off x="1620" y="2212"/>
              <a:ext cx="170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2215" b="1">
                  <a:latin typeface="Arial" panose="020B0604020202020204" pitchFamily="34" charset="0"/>
                </a:rPr>
                <a:t>Memory - I/O Bus</a:t>
              </a:r>
            </a:p>
          </p:txBody>
        </p:sp>
        <p:sp>
          <p:nvSpPr>
            <p:cNvPr id="7187" name="Rectangle 63">
              <a:extLst>
                <a:ext uri="{FF2B5EF4-FFF2-40B4-BE49-F238E27FC236}">
                  <a16:creationId xmlns:a16="http://schemas.microsoft.com/office/drawing/2014/main" id="{49144016-AF5A-4173-920C-DC9FEFBC5EBC}"/>
                </a:ext>
              </a:extLst>
            </p:cNvPr>
            <p:cNvSpPr>
              <a:spLocks noChangeArrowheads="1"/>
            </p:cNvSpPr>
            <p:nvPr/>
          </p:nvSpPr>
          <p:spPr bwMode="auto">
            <a:xfrm>
              <a:off x="610" y="2832"/>
              <a:ext cx="8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85000"/>
                </a:lnSpc>
              </a:pPr>
              <a:r>
                <a:rPr lang="en-US" altLang="zh-CN" sz="2215" b="1">
                  <a:latin typeface="Arial" panose="020B0604020202020204" pitchFamily="34" charset="0"/>
                </a:rPr>
                <a:t>Main</a:t>
              </a:r>
            </a:p>
            <a:p>
              <a:pPr algn="ctr">
                <a:lnSpc>
                  <a:spcPct val="85000"/>
                </a:lnSpc>
              </a:pPr>
              <a:r>
                <a:rPr lang="en-US" altLang="zh-CN" sz="2215" b="1">
                  <a:latin typeface="Arial" panose="020B0604020202020204" pitchFamily="34" charset="0"/>
                </a:rPr>
                <a:t>Memory</a:t>
              </a:r>
            </a:p>
          </p:txBody>
        </p:sp>
        <p:sp>
          <p:nvSpPr>
            <p:cNvPr id="7188" name="Rectangle 64">
              <a:extLst>
                <a:ext uri="{FF2B5EF4-FFF2-40B4-BE49-F238E27FC236}">
                  <a16:creationId xmlns:a16="http://schemas.microsoft.com/office/drawing/2014/main" id="{3872591B-09EA-46D3-8D36-8377FDA842E8}"/>
                </a:ext>
              </a:extLst>
            </p:cNvPr>
            <p:cNvSpPr>
              <a:spLocks noChangeArrowheads="1"/>
            </p:cNvSpPr>
            <p:nvPr/>
          </p:nvSpPr>
          <p:spPr bwMode="auto">
            <a:xfrm>
              <a:off x="1947" y="2832"/>
              <a:ext cx="1023"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85000"/>
                </a:lnSpc>
              </a:pPr>
              <a:r>
                <a:rPr lang="en-US" altLang="zh-CN" sz="2215" b="1">
                  <a:latin typeface="Arial" panose="020B0604020202020204" pitchFamily="34" charset="0"/>
                </a:rPr>
                <a:t>I/O</a:t>
              </a:r>
            </a:p>
            <a:p>
              <a:pPr algn="ctr">
                <a:lnSpc>
                  <a:spcPct val="85000"/>
                </a:lnSpc>
              </a:pPr>
              <a:r>
                <a:rPr lang="en-US" altLang="zh-CN" sz="2215" b="1">
                  <a:latin typeface="Arial" panose="020B0604020202020204" pitchFamily="34" charset="0"/>
                </a:rPr>
                <a:t>Controller</a:t>
              </a:r>
            </a:p>
          </p:txBody>
        </p:sp>
        <p:grpSp>
          <p:nvGrpSpPr>
            <p:cNvPr id="7189" name="Group 65">
              <a:extLst>
                <a:ext uri="{FF2B5EF4-FFF2-40B4-BE49-F238E27FC236}">
                  <a16:creationId xmlns:a16="http://schemas.microsoft.com/office/drawing/2014/main" id="{5BFCF854-D498-4A87-A27B-3682FBCA0018}"/>
                </a:ext>
              </a:extLst>
            </p:cNvPr>
            <p:cNvGrpSpPr>
              <a:grpSpLocks/>
            </p:cNvGrpSpPr>
            <p:nvPr/>
          </p:nvGrpSpPr>
          <p:grpSpPr bwMode="auto">
            <a:xfrm>
              <a:off x="1824" y="3456"/>
              <a:ext cx="576" cy="576"/>
              <a:chOff x="1824" y="3456"/>
              <a:chExt cx="576" cy="576"/>
            </a:xfrm>
          </p:grpSpPr>
          <p:sp>
            <p:nvSpPr>
              <p:cNvPr id="7208" name="AutoShape 66">
                <a:extLst>
                  <a:ext uri="{FF2B5EF4-FFF2-40B4-BE49-F238E27FC236}">
                    <a16:creationId xmlns:a16="http://schemas.microsoft.com/office/drawing/2014/main" id="{5A67AA77-5E40-4D15-8A62-CB0E02340C20}"/>
                  </a:ext>
                </a:extLst>
              </p:cNvPr>
              <p:cNvSpPr>
                <a:spLocks noChangeArrowheads="1"/>
              </p:cNvSpPr>
              <p:nvPr/>
            </p:nvSpPr>
            <p:spPr bwMode="auto">
              <a:xfrm>
                <a:off x="1824" y="3456"/>
                <a:ext cx="576" cy="576"/>
              </a:xfrm>
              <a:prstGeom prst="flowChartMagneticDisk">
                <a:avLst/>
              </a:prstGeom>
              <a:gradFill rotWithShape="0">
                <a:gsLst>
                  <a:gs pos="0">
                    <a:srgbClr val="FE9B03"/>
                  </a:gs>
                  <a:gs pos="100000">
                    <a:srgbClr val="764801"/>
                  </a:gs>
                </a:gsLst>
                <a:path path="shape">
                  <a:fillToRect l="50000" t="50000" r="50000" b="50000"/>
                </a:path>
              </a:gradFill>
              <a:ln w="12700">
                <a:solidFill>
                  <a:schemeClr val="tx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7209" name="Rectangle 67">
                <a:extLst>
                  <a:ext uri="{FF2B5EF4-FFF2-40B4-BE49-F238E27FC236}">
                    <a16:creationId xmlns:a16="http://schemas.microsoft.com/office/drawing/2014/main" id="{3D1AA32C-6AF7-45B3-B8F8-A38B9C029376}"/>
                  </a:ext>
                </a:extLst>
              </p:cNvPr>
              <p:cNvSpPr>
                <a:spLocks noChangeArrowheads="1"/>
              </p:cNvSpPr>
              <p:nvPr/>
            </p:nvSpPr>
            <p:spPr bwMode="auto">
              <a:xfrm>
                <a:off x="1856" y="3638"/>
                <a:ext cx="49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85000"/>
                  </a:lnSpc>
                </a:pPr>
                <a:r>
                  <a:rPr lang="en-US" altLang="zh-CN" sz="2215" b="1">
                    <a:latin typeface="Arial" panose="020B0604020202020204" pitchFamily="34" charset="0"/>
                  </a:rPr>
                  <a:t>Disk</a:t>
                </a:r>
              </a:p>
            </p:txBody>
          </p:sp>
        </p:grpSp>
        <p:sp>
          <p:nvSpPr>
            <p:cNvPr id="7190" name="Line 68">
              <a:extLst>
                <a:ext uri="{FF2B5EF4-FFF2-40B4-BE49-F238E27FC236}">
                  <a16:creationId xmlns:a16="http://schemas.microsoft.com/office/drawing/2014/main" id="{BFB0A9A3-D996-4655-A629-588AE655A3D0}"/>
                </a:ext>
              </a:extLst>
            </p:cNvPr>
            <p:cNvSpPr>
              <a:spLocks noChangeShapeType="1"/>
            </p:cNvSpPr>
            <p:nvPr/>
          </p:nvSpPr>
          <p:spPr bwMode="auto">
            <a:xfrm flipV="1">
              <a:off x="912" y="2434"/>
              <a:ext cx="0" cy="2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7191" name="Line 69">
              <a:extLst>
                <a:ext uri="{FF2B5EF4-FFF2-40B4-BE49-F238E27FC236}">
                  <a16:creationId xmlns:a16="http://schemas.microsoft.com/office/drawing/2014/main" id="{31D752C7-DE17-4075-8AAF-61F7529BF778}"/>
                </a:ext>
              </a:extLst>
            </p:cNvPr>
            <p:cNvSpPr>
              <a:spLocks noChangeShapeType="1"/>
            </p:cNvSpPr>
            <p:nvPr/>
          </p:nvSpPr>
          <p:spPr bwMode="auto">
            <a:xfrm flipV="1">
              <a:off x="912" y="1752"/>
              <a:ext cx="0" cy="45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7192" name="Line 70">
              <a:extLst>
                <a:ext uri="{FF2B5EF4-FFF2-40B4-BE49-F238E27FC236}">
                  <a16:creationId xmlns:a16="http://schemas.microsoft.com/office/drawing/2014/main" id="{D573F122-B53B-45ED-B739-697A8DC5684B}"/>
                </a:ext>
              </a:extLst>
            </p:cNvPr>
            <p:cNvSpPr>
              <a:spLocks noChangeShapeType="1"/>
            </p:cNvSpPr>
            <p:nvPr/>
          </p:nvSpPr>
          <p:spPr bwMode="auto">
            <a:xfrm flipV="1">
              <a:off x="912" y="1194"/>
              <a:ext cx="0" cy="20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7193" name="Line 71">
              <a:extLst>
                <a:ext uri="{FF2B5EF4-FFF2-40B4-BE49-F238E27FC236}">
                  <a16:creationId xmlns:a16="http://schemas.microsoft.com/office/drawing/2014/main" id="{4D3B7D05-B53F-4655-BAB5-D47BB24E813E}"/>
                </a:ext>
              </a:extLst>
            </p:cNvPr>
            <p:cNvSpPr>
              <a:spLocks noChangeShapeType="1"/>
            </p:cNvSpPr>
            <p:nvPr/>
          </p:nvSpPr>
          <p:spPr bwMode="auto">
            <a:xfrm flipV="1">
              <a:off x="2387" y="2434"/>
              <a:ext cx="0" cy="2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7194" name="Line 72">
              <a:extLst>
                <a:ext uri="{FF2B5EF4-FFF2-40B4-BE49-F238E27FC236}">
                  <a16:creationId xmlns:a16="http://schemas.microsoft.com/office/drawing/2014/main" id="{CAFB1244-6741-403E-9DD0-D4DEE43ED4A2}"/>
                </a:ext>
              </a:extLst>
            </p:cNvPr>
            <p:cNvSpPr>
              <a:spLocks noChangeShapeType="1"/>
            </p:cNvSpPr>
            <p:nvPr/>
          </p:nvSpPr>
          <p:spPr bwMode="auto">
            <a:xfrm flipV="1">
              <a:off x="2106" y="3240"/>
              <a:ext cx="0" cy="2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7195" name="Line 73">
              <a:extLst>
                <a:ext uri="{FF2B5EF4-FFF2-40B4-BE49-F238E27FC236}">
                  <a16:creationId xmlns:a16="http://schemas.microsoft.com/office/drawing/2014/main" id="{EB8DDB78-E4C2-4600-B341-D63DFEED3B0A}"/>
                </a:ext>
              </a:extLst>
            </p:cNvPr>
            <p:cNvSpPr>
              <a:spLocks noChangeShapeType="1"/>
            </p:cNvSpPr>
            <p:nvPr/>
          </p:nvSpPr>
          <p:spPr bwMode="auto">
            <a:xfrm flipV="1">
              <a:off x="2809" y="3240"/>
              <a:ext cx="0" cy="2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7196" name="Rectangle 74">
              <a:extLst>
                <a:ext uri="{FF2B5EF4-FFF2-40B4-BE49-F238E27FC236}">
                  <a16:creationId xmlns:a16="http://schemas.microsoft.com/office/drawing/2014/main" id="{A476481C-CE0B-4E37-9625-C58D47720724}"/>
                </a:ext>
              </a:extLst>
            </p:cNvPr>
            <p:cNvSpPr>
              <a:spLocks noChangeArrowheads="1"/>
            </p:cNvSpPr>
            <p:nvPr/>
          </p:nvSpPr>
          <p:spPr bwMode="auto">
            <a:xfrm>
              <a:off x="3284" y="2832"/>
              <a:ext cx="1023"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85000"/>
                </a:lnSpc>
              </a:pPr>
              <a:r>
                <a:rPr lang="en-US" altLang="zh-CN" sz="2215" b="1">
                  <a:latin typeface="Arial" panose="020B0604020202020204" pitchFamily="34" charset="0"/>
                </a:rPr>
                <a:t>I/O</a:t>
              </a:r>
            </a:p>
            <a:p>
              <a:pPr algn="ctr">
                <a:lnSpc>
                  <a:spcPct val="85000"/>
                </a:lnSpc>
              </a:pPr>
              <a:r>
                <a:rPr lang="en-US" altLang="zh-CN" sz="2215" b="1">
                  <a:latin typeface="Arial" panose="020B0604020202020204" pitchFamily="34" charset="0"/>
                </a:rPr>
                <a:t>Controller</a:t>
              </a:r>
            </a:p>
          </p:txBody>
        </p:sp>
        <p:sp>
          <p:nvSpPr>
            <p:cNvPr id="7197" name="Line 75">
              <a:extLst>
                <a:ext uri="{FF2B5EF4-FFF2-40B4-BE49-F238E27FC236}">
                  <a16:creationId xmlns:a16="http://schemas.microsoft.com/office/drawing/2014/main" id="{196D6FB0-0735-4564-82B3-A56CE84B13C2}"/>
                </a:ext>
              </a:extLst>
            </p:cNvPr>
            <p:cNvSpPr>
              <a:spLocks noChangeShapeType="1"/>
            </p:cNvSpPr>
            <p:nvPr/>
          </p:nvSpPr>
          <p:spPr bwMode="auto">
            <a:xfrm flipV="1">
              <a:off x="3723" y="2434"/>
              <a:ext cx="0" cy="2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7198" name="Rectangle 76">
              <a:extLst>
                <a:ext uri="{FF2B5EF4-FFF2-40B4-BE49-F238E27FC236}">
                  <a16:creationId xmlns:a16="http://schemas.microsoft.com/office/drawing/2014/main" id="{A5D3C107-5F89-4D57-8C34-122CC09317A9}"/>
                </a:ext>
              </a:extLst>
            </p:cNvPr>
            <p:cNvSpPr>
              <a:spLocks noChangeArrowheads="1"/>
            </p:cNvSpPr>
            <p:nvPr/>
          </p:nvSpPr>
          <p:spPr bwMode="auto">
            <a:xfrm>
              <a:off x="4688" y="2832"/>
              <a:ext cx="1023"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85000"/>
                </a:lnSpc>
              </a:pPr>
              <a:r>
                <a:rPr lang="en-US" altLang="zh-CN" sz="2215" b="1">
                  <a:latin typeface="Arial" panose="020B0604020202020204" pitchFamily="34" charset="0"/>
                </a:rPr>
                <a:t>I/O</a:t>
              </a:r>
            </a:p>
            <a:p>
              <a:pPr algn="ctr">
                <a:lnSpc>
                  <a:spcPct val="85000"/>
                </a:lnSpc>
              </a:pPr>
              <a:r>
                <a:rPr lang="en-US" altLang="zh-CN" sz="2215" b="1">
                  <a:latin typeface="Arial" panose="020B0604020202020204" pitchFamily="34" charset="0"/>
                </a:rPr>
                <a:t>Controller</a:t>
              </a:r>
            </a:p>
          </p:txBody>
        </p:sp>
        <p:sp>
          <p:nvSpPr>
            <p:cNvPr id="7199" name="Line 77">
              <a:extLst>
                <a:ext uri="{FF2B5EF4-FFF2-40B4-BE49-F238E27FC236}">
                  <a16:creationId xmlns:a16="http://schemas.microsoft.com/office/drawing/2014/main" id="{4FB3055D-03FA-4203-B43A-EDABC5CD3AE4}"/>
                </a:ext>
              </a:extLst>
            </p:cNvPr>
            <p:cNvSpPr>
              <a:spLocks noChangeShapeType="1"/>
            </p:cNvSpPr>
            <p:nvPr/>
          </p:nvSpPr>
          <p:spPr bwMode="auto">
            <a:xfrm flipV="1">
              <a:off x="5128" y="2434"/>
              <a:ext cx="0" cy="2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7200" name="Rectangle 78">
              <a:extLst>
                <a:ext uri="{FF2B5EF4-FFF2-40B4-BE49-F238E27FC236}">
                  <a16:creationId xmlns:a16="http://schemas.microsoft.com/office/drawing/2014/main" id="{87500011-A33F-462E-A56D-A12424102E82}"/>
                </a:ext>
              </a:extLst>
            </p:cNvPr>
            <p:cNvSpPr>
              <a:spLocks noChangeArrowheads="1"/>
            </p:cNvSpPr>
            <p:nvPr/>
          </p:nvSpPr>
          <p:spPr bwMode="auto">
            <a:xfrm>
              <a:off x="3325" y="3576"/>
              <a:ext cx="93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85000"/>
                </a:lnSpc>
              </a:pPr>
              <a:r>
                <a:rPr lang="en-US" altLang="zh-CN" sz="2215" b="1">
                  <a:latin typeface="Arial" panose="020B0604020202020204" pitchFamily="34" charset="0"/>
                </a:rPr>
                <a:t>Graphics</a:t>
              </a:r>
            </a:p>
          </p:txBody>
        </p:sp>
        <p:sp>
          <p:nvSpPr>
            <p:cNvPr id="7201" name="Line 79">
              <a:extLst>
                <a:ext uri="{FF2B5EF4-FFF2-40B4-BE49-F238E27FC236}">
                  <a16:creationId xmlns:a16="http://schemas.microsoft.com/office/drawing/2014/main" id="{9FE08832-B4F2-4511-92BC-D4A96A518659}"/>
                </a:ext>
              </a:extLst>
            </p:cNvPr>
            <p:cNvSpPr>
              <a:spLocks noChangeShapeType="1"/>
            </p:cNvSpPr>
            <p:nvPr/>
          </p:nvSpPr>
          <p:spPr bwMode="auto">
            <a:xfrm flipV="1">
              <a:off x="3723" y="3240"/>
              <a:ext cx="0" cy="2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7202" name="Line 80">
              <a:extLst>
                <a:ext uri="{FF2B5EF4-FFF2-40B4-BE49-F238E27FC236}">
                  <a16:creationId xmlns:a16="http://schemas.microsoft.com/office/drawing/2014/main" id="{47AB7B9F-AC95-484E-9B4E-E38F16BFFC55}"/>
                </a:ext>
              </a:extLst>
            </p:cNvPr>
            <p:cNvSpPr>
              <a:spLocks noChangeShapeType="1"/>
            </p:cNvSpPr>
            <p:nvPr/>
          </p:nvSpPr>
          <p:spPr bwMode="auto">
            <a:xfrm>
              <a:off x="5128" y="3261"/>
              <a:ext cx="0" cy="28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7203" name="Line 81">
              <a:extLst>
                <a:ext uri="{FF2B5EF4-FFF2-40B4-BE49-F238E27FC236}">
                  <a16:creationId xmlns:a16="http://schemas.microsoft.com/office/drawing/2014/main" id="{FE1F135C-C1AE-44C0-839F-B8AAB12C71E7}"/>
                </a:ext>
              </a:extLst>
            </p:cNvPr>
            <p:cNvSpPr>
              <a:spLocks noChangeShapeType="1"/>
            </p:cNvSpPr>
            <p:nvPr/>
          </p:nvSpPr>
          <p:spPr bwMode="auto">
            <a:xfrm flipH="1">
              <a:off x="1743" y="894"/>
              <a:ext cx="3397"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7204" name="Line 82">
              <a:extLst>
                <a:ext uri="{FF2B5EF4-FFF2-40B4-BE49-F238E27FC236}">
                  <a16:creationId xmlns:a16="http://schemas.microsoft.com/office/drawing/2014/main" id="{10C23027-305E-42AF-9221-BE58AA8FB9C4}"/>
                </a:ext>
              </a:extLst>
            </p:cNvPr>
            <p:cNvSpPr>
              <a:spLocks noChangeShapeType="1"/>
            </p:cNvSpPr>
            <p:nvPr/>
          </p:nvSpPr>
          <p:spPr bwMode="auto">
            <a:xfrm>
              <a:off x="5128" y="905"/>
              <a:ext cx="0" cy="12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7205" name="Line 83">
              <a:extLst>
                <a:ext uri="{FF2B5EF4-FFF2-40B4-BE49-F238E27FC236}">
                  <a16:creationId xmlns:a16="http://schemas.microsoft.com/office/drawing/2014/main" id="{F5C1159F-23EA-4938-8186-FF9B6A607874}"/>
                </a:ext>
              </a:extLst>
            </p:cNvPr>
            <p:cNvSpPr>
              <a:spLocks noChangeShapeType="1"/>
            </p:cNvSpPr>
            <p:nvPr/>
          </p:nvSpPr>
          <p:spPr bwMode="auto">
            <a:xfrm flipV="1">
              <a:off x="3723" y="884"/>
              <a:ext cx="0" cy="132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7206" name="Line 84">
              <a:extLst>
                <a:ext uri="{FF2B5EF4-FFF2-40B4-BE49-F238E27FC236}">
                  <a16:creationId xmlns:a16="http://schemas.microsoft.com/office/drawing/2014/main" id="{D30BDB41-FF03-4956-931A-F28F6BA49C3A}"/>
                </a:ext>
              </a:extLst>
            </p:cNvPr>
            <p:cNvSpPr>
              <a:spLocks noChangeShapeType="1"/>
            </p:cNvSpPr>
            <p:nvPr/>
          </p:nvSpPr>
          <p:spPr bwMode="auto">
            <a:xfrm flipV="1">
              <a:off x="2387" y="884"/>
              <a:ext cx="0" cy="132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00437" name="Rectangle 85">
              <a:extLst>
                <a:ext uri="{FF2B5EF4-FFF2-40B4-BE49-F238E27FC236}">
                  <a16:creationId xmlns:a16="http://schemas.microsoft.com/office/drawing/2014/main" id="{E24ED83A-A935-4B28-96FC-B199044DE093}"/>
                </a:ext>
              </a:extLst>
            </p:cNvPr>
            <p:cNvSpPr>
              <a:spLocks noChangeArrowheads="1"/>
            </p:cNvSpPr>
            <p:nvPr/>
          </p:nvSpPr>
          <p:spPr bwMode="auto">
            <a:xfrm>
              <a:off x="2137" y="672"/>
              <a:ext cx="772" cy="225"/>
            </a:xfrm>
            <a:prstGeom prst="rect">
              <a:avLst/>
            </a:prstGeom>
            <a:noFill/>
            <a:ln w="12700">
              <a:noFill/>
              <a:miter lim="800000"/>
              <a:headEnd/>
              <a:tailEnd/>
            </a:ln>
            <a:effectLst/>
          </p:spPr>
          <p:txBody>
            <a:bodyPr wrap="none" lIns="58615" tIns="23446" rIns="58615" bIns="23446">
              <a:spAutoFit/>
            </a:bodyPr>
            <a:lstStyle/>
            <a:p>
              <a:pPr algn="ctr">
                <a:lnSpc>
                  <a:spcPct val="107000"/>
                </a:lnSpc>
                <a:defRPr/>
              </a:pPr>
              <a:r>
                <a:rPr lang="en-US" altLang="zh-CN" sz="1662" b="1">
                  <a:effectLst>
                    <a:outerShdw blurRad="38100" dist="38100" dir="2700000" algn="tl">
                      <a:srgbClr val="C0C0C0"/>
                    </a:outerShdw>
                  </a:effectLst>
                  <a:latin typeface="Arial" charset="0"/>
                </a:rPr>
                <a:t>interrupts</a:t>
              </a:r>
            </a:p>
          </p:txBody>
        </p:sp>
      </p:gr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3AD3FEBE-B42E-4F83-82FD-AC8DD52F2318}"/>
              </a:ext>
            </a:extLst>
          </p:cNvPr>
          <p:cNvSpPr>
            <a:spLocks noGrp="1" noChangeArrowheads="1"/>
          </p:cNvSpPr>
          <p:nvPr>
            <p:ph type="title"/>
          </p:nvPr>
        </p:nvSpPr>
        <p:spPr>
          <a:xfrm>
            <a:off x="323528" y="188640"/>
            <a:ext cx="5249008" cy="584689"/>
          </a:xfrm>
          <a:noFill/>
        </p:spPr>
        <p:txBody>
          <a:bodyPr wrap="square"/>
          <a:lstStyle/>
          <a:p>
            <a:r>
              <a:rPr lang="zh-CN" altLang="en-US" b="1" dirty="0">
                <a:solidFill>
                  <a:srgbClr val="C00000"/>
                </a:solidFill>
                <a:latin typeface="微软雅黑" panose="020B0503020204020204" pitchFamily="34" charset="-122"/>
                <a:ea typeface="微软雅黑" panose="020B0503020204020204" pitchFamily="34" charset="-122"/>
              </a:rPr>
              <a:t>操作系统的职责</a:t>
            </a:r>
          </a:p>
        </p:txBody>
      </p:sp>
      <p:sp>
        <p:nvSpPr>
          <p:cNvPr id="59395" name="Rectangle 3">
            <a:extLst>
              <a:ext uri="{FF2B5EF4-FFF2-40B4-BE49-F238E27FC236}">
                <a16:creationId xmlns:a16="http://schemas.microsoft.com/office/drawing/2014/main" id="{99DCAB1C-C1A4-483C-BA4D-0B0330253365}"/>
              </a:ext>
            </a:extLst>
          </p:cNvPr>
          <p:cNvSpPr>
            <a:spLocks noGrp="1" noChangeArrowheads="1"/>
          </p:cNvSpPr>
          <p:nvPr>
            <p:ph type="body" idx="1"/>
          </p:nvPr>
        </p:nvSpPr>
        <p:spPr>
          <a:xfrm>
            <a:off x="302507" y="1147862"/>
            <a:ext cx="8367346" cy="4562275"/>
          </a:xfrm>
          <a:noFill/>
        </p:spPr>
        <p:txBody>
          <a:bodyPr/>
          <a:lstStyle/>
          <a:p>
            <a:pPr marL="351701" indent="-351701">
              <a:lnSpc>
                <a:spcPct val="150000"/>
              </a:lnSpc>
            </a:pPr>
            <a:r>
              <a:rPr lang="zh-CN" altLang="en-US" dirty="0"/>
              <a:t>操作系统可以被看为以下两部分的接口：</a:t>
            </a:r>
          </a:p>
          <a:p>
            <a:pPr marL="879253" lvl="1" indent="-351701">
              <a:lnSpc>
                <a:spcPct val="150000"/>
              </a:lnSpc>
            </a:pPr>
            <a:r>
              <a:rPr lang="en-US" altLang="zh-CN" sz="2000" dirty="0">
                <a:latin typeface="微软雅黑" panose="020B0503020204020204" pitchFamily="34" charset="-122"/>
                <a:ea typeface="微软雅黑" panose="020B0503020204020204" pitchFamily="34" charset="-122"/>
              </a:rPr>
              <a:t>I/O</a:t>
            </a:r>
            <a:r>
              <a:rPr lang="zh-CN" altLang="en-US" sz="2000" dirty="0">
                <a:latin typeface="微软雅黑" panose="020B0503020204020204" pitchFamily="34" charset="-122"/>
                <a:ea typeface="微软雅黑" panose="020B0503020204020204" pitchFamily="34" charset="-122"/>
              </a:rPr>
              <a:t>硬件  与 请求 </a:t>
            </a:r>
            <a:r>
              <a:rPr lang="en-US" altLang="zh-CN" sz="2000" dirty="0">
                <a:latin typeface="微软雅黑" panose="020B0503020204020204" pitchFamily="34" charset="-122"/>
                <a:ea typeface="微软雅黑" panose="020B0503020204020204" pitchFamily="34" charset="-122"/>
              </a:rPr>
              <a:t>I/O</a:t>
            </a:r>
            <a:r>
              <a:rPr lang="zh-CN" altLang="en-US" sz="2000" dirty="0">
                <a:latin typeface="微软雅黑" panose="020B0503020204020204" pitchFamily="34" charset="-122"/>
                <a:ea typeface="微软雅黑" panose="020B0503020204020204" pitchFamily="34" charset="-122"/>
              </a:rPr>
              <a:t>的程序</a:t>
            </a:r>
          </a:p>
          <a:p>
            <a:pPr marL="351701" indent="-351701">
              <a:lnSpc>
                <a:spcPct val="150000"/>
              </a:lnSpc>
            </a:pPr>
            <a:r>
              <a:rPr lang="zh-CN" altLang="en-US" dirty="0"/>
              <a:t> </a:t>
            </a:r>
            <a:r>
              <a:rPr lang="en-US" altLang="zh-CN" dirty="0"/>
              <a:t>I/O</a:t>
            </a:r>
            <a:r>
              <a:rPr lang="zh-CN" altLang="en-US" dirty="0"/>
              <a:t>系统的三大特征：</a:t>
            </a:r>
          </a:p>
          <a:p>
            <a:pPr marL="879253" lvl="1" indent="-351701">
              <a:lnSpc>
                <a:spcPct val="150000"/>
              </a:lnSpc>
            </a:pPr>
            <a:r>
              <a:rPr lang="en-US" altLang="zh-CN" sz="2000" dirty="0">
                <a:latin typeface="微软雅黑" panose="020B0503020204020204" pitchFamily="34" charset="-122"/>
                <a:ea typeface="微软雅黑" panose="020B0503020204020204" pitchFamily="34" charset="-122"/>
              </a:rPr>
              <a:t>I/O</a:t>
            </a:r>
            <a:r>
              <a:rPr lang="zh-CN" altLang="en-US" sz="2000" dirty="0">
                <a:latin typeface="微软雅黑" panose="020B0503020204020204" pitchFamily="34" charset="-122"/>
                <a:ea typeface="微软雅黑" panose="020B0503020204020204" pitchFamily="34" charset="-122"/>
              </a:rPr>
              <a:t>系统被使用该处理器的多个程序共享</a:t>
            </a:r>
          </a:p>
          <a:p>
            <a:pPr marL="879253" lvl="1" indent="-351701">
              <a:lnSpc>
                <a:spcPct val="150000"/>
              </a:lnSpc>
            </a:pPr>
            <a:r>
              <a:rPr lang="en-US" altLang="zh-CN" sz="2000" dirty="0">
                <a:latin typeface="微软雅黑" panose="020B0503020204020204" pitchFamily="34" charset="-122"/>
                <a:ea typeface="微软雅黑" panose="020B0503020204020204" pitchFamily="34" charset="-122"/>
              </a:rPr>
              <a:t>I/O</a:t>
            </a:r>
            <a:r>
              <a:rPr lang="zh-CN" altLang="en-US" sz="2000" dirty="0">
                <a:latin typeface="微软雅黑" panose="020B0503020204020204" pitchFamily="34" charset="-122"/>
                <a:ea typeface="微软雅黑" panose="020B0503020204020204" pitchFamily="34" charset="-122"/>
              </a:rPr>
              <a:t>系统通常使用中断（外部产生的意外事件） 来通信有关 </a:t>
            </a:r>
            <a:r>
              <a:rPr lang="en-US" altLang="zh-CN" sz="2000" dirty="0">
                <a:latin typeface="微软雅黑" panose="020B0503020204020204" pitchFamily="34" charset="-122"/>
                <a:ea typeface="微软雅黑" panose="020B0503020204020204" pitchFamily="34" charset="-122"/>
              </a:rPr>
              <a:t>I/O</a:t>
            </a:r>
            <a:r>
              <a:rPr lang="zh-CN" altLang="en-US" sz="2000" dirty="0">
                <a:latin typeface="微软雅黑" panose="020B0503020204020204" pitchFamily="34" charset="-122"/>
                <a:ea typeface="微软雅黑" panose="020B0503020204020204" pitchFamily="34" charset="-122"/>
              </a:rPr>
              <a:t>操作的信息</a:t>
            </a:r>
          </a:p>
          <a:p>
            <a:pPr marL="1371634" lvl="2">
              <a:lnSpc>
                <a:spcPct val="150000"/>
              </a:lnSpc>
            </a:pPr>
            <a:r>
              <a:rPr lang="zh-CN" altLang="en-US" sz="2000" dirty="0">
                <a:latin typeface="微软雅黑" panose="020B0503020204020204" pitchFamily="34" charset="-122"/>
                <a:ea typeface="微软雅黑" panose="020B0503020204020204" pitchFamily="34" charset="-122"/>
              </a:rPr>
              <a:t>中断必须由操作系统处理，中断将导致系统进入管态（</a:t>
            </a:r>
            <a:r>
              <a:rPr lang="en-US" altLang="zh-CN" sz="2000" dirty="0">
                <a:latin typeface="微软雅黑" panose="020B0503020204020204" pitchFamily="34" charset="-122"/>
                <a:ea typeface="微软雅黑" panose="020B0503020204020204" pitchFamily="34" charset="-122"/>
              </a:rPr>
              <a:t>supervisor mode</a:t>
            </a:r>
            <a:r>
              <a:rPr lang="zh-CN" altLang="en-US" sz="2000" dirty="0">
                <a:latin typeface="微软雅黑" panose="020B0503020204020204" pitchFamily="34" charset="-122"/>
                <a:ea typeface="微软雅黑" panose="020B0503020204020204" pitchFamily="34" charset="-122"/>
              </a:rPr>
              <a:t>）</a:t>
            </a:r>
          </a:p>
          <a:p>
            <a:pPr marL="879253" lvl="1" indent="-351701">
              <a:lnSpc>
                <a:spcPct val="150000"/>
              </a:lnSpc>
            </a:pPr>
            <a:r>
              <a:rPr lang="zh-CN" altLang="en-US" sz="2000" dirty="0">
                <a:latin typeface="微软雅黑" panose="020B0503020204020204" pitchFamily="34" charset="-122"/>
                <a:ea typeface="微软雅黑" panose="020B0503020204020204" pitchFamily="34" charset="-122"/>
              </a:rPr>
              <a:t>对 </a:t>
            </a:r>
            <a:r>
              <a:rPr lang="en-US" altLang="zh-CN" sz="2000" dirty="0">
                <a:latin typeface="微软雅黑" panose="020B0503020204020204" pitchFamily="34" charset="-122"/>
                <a:ea typeface="微软雅黑" panose="020B0503020204020204" pitchFamily="34" charset="-122"/>
              </a:rPr>
              <a:t>I/O</a:t>
            </a:r>
            <a:r>
              <a:rPr lang="zh-CN" altLang="en-US" sz="2000" dirty="0">
                <a:latin typeface="微软雅黑" panose="020B0503020204020204" pitchFamily="34" charset="-122"/>
                <a:ea typeface="微软雅黑" panose="020B0503020204020204" pitchFamily="34" charset="-122"/>
              </a:rPr>
              <a:t>设备的低级控制非常复杂：</a:t>
            </a:r>
          </a:p>
          <a:p>
            <a:pPr marL="1371634" lvl="2">
              <a:lnSpc>
                <a:spcPct val="150000"/>
              </a:lnSpc>
            </a:pPr>
            <a:r>
              <a:rPr lang="zh-CN" altLang="en-US" sz="2000" dirty="0">
                <a:latin typeface="微软雅黑" panose="020B0503020204020204" pitchFamily="34" charset="-122"/>
                <a:ea typeface="微软雅黑" panose="020B0503020204020204" pitchFamily="34" charset="-122"/>
              </a:rPr>
              <a:t>管理一组并发事件 正确控制设备的需求必须非常详细</a:t>
            </a:r>
          </a:p>
        </p:txBody>
      </p:sp>
    </p:spTree>
    <p:extLst>
      <p:ext uri="{BB962C8B-B14F-4D97-AF65-F5344CB8AC3E}">
        <p14:creationId xmlns:p14="http://schemas.microsoft.com/office/powerpoint/2010/main" val="387882530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D35944E7-AE91-47D9-89BD-5865D1A1F49E}"/>
              </a:ext>
            </a:extLst>
          </p:cNvPr>
          <p:cNvSpPr>
            <a:spLocks noGrp="1" noChangeArrowheads="1"/>
          </p:cNvSpPr>
          <p:nvPr>
            <p:ph type="title"/>
          </p:nvPr>
        </p:nvSpPr>
        <p:spPr>
          <a:xfrm>
            <a:off x="451339" y="116632"/>
            <a:ext cx="4615962" cy="590550"/>
          </a:xfrm>
          <a:noFill/>
        </p:spPr>
        <p:txBody>
          <a:bodyPr wrap="square"/>
          <a:lstStyle/>
          <a:p>
            <a:r>
              <a:rPr lang="zh-CN" altLang="en-US" b="1" dirty="0">
                <a:solidFill>
                  <a:srgbClr val="C00000"/>
                </a:solidFill>
                <a:latin typeface="微软雅黑" panose="020B0503020204020204" pitchFamily="34" charset="-122"/>
                <a:ea typeface="微软雅黑" panose="020B0503020204020204" pitchFamily="34" charset="-122"/>
              </a:rPr>
              <a:t>对操作系统的需求</a:t>
            </a:r>
          </a:p>
        </p:txBody>
      </p:sp>
      <p:sp>
        <p:nvSpPr>
          <p:cNvPr id="60419" name="Rectangle 3">
            <a:extLst>
              <a:ext uri="{FF2B5EF4-FFF2-40B4-BE49-F238E27FC236}">
                <a16:creationId xmlns:a16="http://schemas.microsoft.com/office/drawing/2014/main" id="{024B3D4F-F1DB-4164-88EC-E3BDFEE3CD82}"/>
              </a:ext>
            </a:extLst>
          </p:cNvPr>
          <p:cNvSpPr>
            <a:spLocks noGrp="1" noChangeArrowheads="1"/>
          </p:cNvSpPr>
          <p:nvPr>
            <p:ph type="body" idx="1"/>
          </p:nvPr>
        </p:nvSpPr>
        <p:spPr>
          <a:xfrm>
            <a:off x="451339" y="1101969"/>
            <a:ext cx="8191500" cy="4366708"/>
          </a:xfrm>
          <a:noFill/>
        </p:spPr>
        <p:txBody>
          <a:bodyPr/>
          <a:lstStyle/>
          <a:p>
            <a:pPr>
              <a:lnSpc>
                <a:spcPct val="150000"/>
              </a:lnSpc>
            </a:pPr>
            <a:r>
              <a:rPr lang="zh-CN" altLang="en-US" sz="2400" dirty="0"/>
              <a:t>对共享</a:t>
            </a:r>
            <a:r>
              <a:rPr lang="en-US" altLang="zh-CN" sz="2400" dirty="0"/>
              <a:t>I/O</a:t>
            </a:r>
            <a:r>
              <a:rPr lang="zh-CN" altLang="en-US" sz="2400" dirty="0"/>
              <a:t>资源提供保护</a:t>
            </a:r>
          </a:p>
          <a:p>
            <a:pPr lvl="1">
              <a:lnSpc>
                <a:spcPct val="150000"/>
              </a:lnSpc>
            </a:pPr>
            <a:r>
              <a:rPr lang="zh-CN" altLang="en-US" sz="2400" dirty="0">
                <a:latin typeface="微软雅黑" panose="020B0503020204020204" pitchFamily="34" charset="-122"/>
                <a:ea typeface="微软雅黑" panose="020B0503020204020204" pitchFamily="34" charset="-122"/>
              </a:rPr>
              <a:t>保证用户程序只能访问该用户有权访问的那部分</a:t>
            </a:r>
            <a:r>
              <a:rPr lang="en-US" altLang="zh-CN" sz="2400" dirty="0">
                <a:latin typeface="微软雅黑" panose="020B0503020204020204" pitchFamily="34" charset="-122"/>
                <a:ea typeface="微软雅黑" panose="020B0503020204020204" pitchFamily="34" charset="-122"/>
              </a:rPr>
              <a:t>I/O</a:t>
            </a:r>
            <a:r>
              <a:rPr lang="zh-CN" altLang="en-US" sz="2400" dirty="0">
                <a:latin typeface="微软雅黑" panose="020B0503020204020204" pitchFamily="34" charset="-122"/>
                <a:ea typeface="微软雅黑" panose="020B0503020204020204" pitchFamily="34" charset="-122"/>
              </a:rPr>
              <a:t>设备</a:t>
            </a:r>
          </a:p>
          <a:p>
            <a:pPr>
              <a:lnSpc>
                <a:spcPct val="150000"/>
              </a:lnSpc>
            </a:pPr>
            <a:r>
              <a:rPr lang="zh-CN" altLang="en-US" sz="2400" dirty="0"/>
              <a:t>提供访问设备的一种抽象：</a:t>
            </a:r>
          </a:p>
          <a:p>
            <a:pPr lvl="1">
              <a:lnSpc>
                <a:spcPct val="150000"/>
              </a:lnSpc>
            </a:pPr>
            <a:r>
              <a:rPr lang="zh-CN" altLang="en-US" sz="2400" dirty="0">
                <a:latin typeface="微软雅黑" panose="020B0503020204020204" pitchFamily="34" charset="-122"/>
                <a:ea typeface="微软雅黑" panose="020B0503020204020204" pitchFamily="34" charset="-122"/>
              </a:rPr>
              <a:t>提供处理低级设备操作的例程</a:t>
            </a:r>
          </a:p>
          <a:p>
            <a:pPr>
              <a:lnSpc>
                <a:spcPct val="150000"/>
              </a:lnSpc>
            </a:pPr>
            <a:r>
              <a:rPr lang="zh-CN" altLang="en-US" sz="2400" dirty="0"/>
              <a:t>处理</a:t>
            </a:r>
            <a:r>
              <a:rPr lang="en-US" altLang="zh-CN" sz="2400" dirty="0"/>
              <a:t>I/O</a:t>
            </a:r>
            <a:r>
              <a:rPr lang="zh-CN" altLang="en-US" sz="2400" dirty="0"/>
              <a:t>设备产生的中断</a:t>
            </a:r>
          </a:p>
          <a:p>
            <a:pPr>
              <a:lnSpc>
                <a:spcPct val="150000"/>
              </a:lnSpc>
            </a:pPr>
            <a:r>
              <a:rPr lang="zh-CN" altLang="en-US" sz="2400" dirty="0"/>
              <a:t>提供公平访问共享</a:t>
            </a:r>
            <a:r>
              <a:rPr lang="en-US" altLang="zh-CN" sz="2400" dirty="0"/>
              <a:t>I/O</a:t>
            </a:r>
            <a:r>
              <a:rPr lang="zh-CN" altLang="en-US" sz="2400" dirty="0"/>
              <a:t>资源的策略</a:t>
            </a:r>
          </a:p>
          <a:p>
            <a:pPr lvl="1">
              <a:lnSpc>
                <a:spcPct val="150000"/>
              </a:lnSpc>
            </a:pPr>
            <a:r>
              <a:rPr lang="zh-CN" altLang="en-US" sz="2400" dirty="0">
                <a:latin typeface="微软雅黑" panose="020B0503020204020204" pitchFamily="34" charset="-122"/>
                <a:ea typeface="微软雅黑" panose="020B0503020204020204" pitchFamily="34" charset="-122"/>
              </a:rPr>
              <a:t>所有用户程序必须平等访问</a:t>
            </a:r>
            <a:r>
              <a:rPr lang="en-US" altLang="zh-CN" sz="2400" dirty="0">
                <a:latin typeface="微软雅黑" panose="020B0503020204020204" pitchFamily="34" charset="-122"/>
                <a:ea typeface="微软雅黑" panose="020B0503020204020204" pitchFamily="34" charset="-122"/>
              </a:rPr>
              <a:t>I/O</a:t>
            </a:r>
            <a:r>
              <a:rPr lang="zh-CN" altLang="en-US" sz="2400" dirty="0">
                <a:latin typeface="微软雅黑" panose="020B0503020204020204" pitchFamily="34" charset="-122"/>
                <a:ea typeface="微软雅黑" panose="020B0503020204020204" pitchFamily="34" charset="-122"/>
              </a:rPr>
              <a:t>资源</a:t>
            </a:r>
          </a:p>
          <a:p>
            <a:pPr>
              <a:lnSpc>
                <a:spcPct val="150000"/>
              </a:lnSpc>
            </a:pPr>
            <a:r>
              <a:rPr lang="zh-CN" altLang="en-US" sz="2400" dirty="0"/>
              <a:t>对访问进行调度以求增大系统的吞吐率</a:t>
            </a:r>
          </a:p>
        </p:txBody>
      </p:sp>
    </p:spTree>
    <p:extLst>
      <p:ext uri="{BB962C8B-B14F-4D97-AF65-F5344CB8AC3E}">
        <p14:creationId xmlns:p14="http://schemas.microsoft.com/office/powerpoint/2010/main" val="206454859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0E21E3B0-4B67-4FCE-9BE7-45616CB99A23}"/>
              </a:ext>
            </a:extLst>
          </p:cNvPr>
          <p:cNvSpPr>
            <a:spLocks noGrp="1" noChangeArrowheads="1"/>
          </p:cNvSpPr>
          <p:nvPr>
            <p:ph type="title"/>
          </p:nvPr>
        </p:nvSpPr>
        <p:spPr>
          <a:xfrm>
            <a:off x="395536" y="167052"/>
            <a:ext cx="6655777" cy="492443"/>
          </a:xfrm>
          <a:noFill/>
        </p:spPr>
        <p:txBody>
          <a:bodyPr wrap="square"/>
          <a:lstStyle/>
          <a:p>
            <a:r>
              <a:rPr lang="en-US" altLang="zh-CN" sz="3200" b="1" dirty="0">
                <a:solidFill>
                  <a:srgbClr val="C00000"/>
                </a:solidFill>
                <a:latin typeface="微软雅黑" panose="020B0503020204020204" pitchFamily="34" charset="-122"/>
                <a:ea typeface="微软雅黑" panose="020B0503020204020204" pitchFamily="34" charset="-122"/>
              </a:rPr>
              <a:t>OS</a:t>
            </a:r>
            <a:r>
              <a:rPr lang="zh-CN" altLang="en-US" sz="3200" b="1" dirty="0">
                <a:solidFill>
                  <a:srgbClr val="C00000"/>
                </a:solidFill>
                <a:latin typeface="微软雅黑" panose="020B0503020204020204" pitchFamily="34" charset="-122"/>
                <a:ea typeface="微软雅黑" panose="020B0503020204020204" pitchFamily="34" charset="-122"/>
              </a:rPr>
              <a:t>和</a:t>
            </a:r>
            <a:r>
              <a:rPr lang="en-US" altLang="zh-CN" sz="3200" b="1" dirty="0">
                <a:solidFill>
                  <a:srgbClr val="C00000"/>
                </a:solidFill>
                <a:latin typeface="微软雅黑" panose="020B0503020204020204" pitchFamily="34" charset="-122"/>
                <a:ea typeface="微软雅黑" panose="020B0503020204020204" pitchFamily="34" charset="-122"/>
              </a:rPr>
              <a:t>I/O</a:t>
            </a:r>
            <a:r>
              <a:rPr lang="zh-CN" altLang="en-US" sz="3200" b="1" dirty="0">
                <a:solidFill>
                  <a:srgbClr val="C00000"/>
                </a:solidFill>
                <a:latin typeface="微软雅黑" panose="020B0503020204020204" pitchFamily="34" charset="-122"/>
                <a:ea typeface="微软雅黑" panose="020B0503020204020204" pitchFamily="34" charset="-122"/>
              </a:rPr>
              <a:t>系统通信需求</a:t>
            </a:r>
          </a:p>
        </p:txBody>
      </p:sp>
      <p:sp>
        <p:nvSpPr>
          <p:cNvPr id="61443" name="Rectangle 3">
            <a:extLst>
              <a:ext uri="{FF2B5EF4-FFF2-40B4-BE49-F238E27FC236}">
                <a16:creationId xmlns:a16="http://schemas.microsoft.com/office/drawing/2014/main" id="{7061744F-8C7E-4D42-B2F6-6B72508A1E84}"/>
              </a:ext>
            </a:extLst>
          </p:cNvPr>
          <p:cNvSpPr>
            <a:spLocks noGrp="1" noChangeArrowheads="1"/>
          </p:cNvSpPr>
          <p:nvPr>
            <p:ph type="body" idx="1"/>
          </p:nvPr>
        </p:nvSpPr>
        <p:spPr>
          <a:xfrm>
            <a:off x="476250" y="1143000"/>
            <a:ext cx="8191500" cy="4366708"/>
          </a:xfrm>
          <a:noFill/>
        </p:spPr>
        <p:txBody>
          <a:bodyPr/>
          <a:lstStyle/>
          <a:p>
            <a:pPr>
              <a:lnSpc>
                <a:spcPct val="150000"/>
              </a:lnSpc>
            </a:pPr>
            <a:r>
              <a:rPr lang="zh-CN" altLang="en-US" sz="2400" dirty="0"/>
              <a:t>操作系统必须能够防止：</a:t>
            </a:r>
          </a:p>
          <a:p>
            <a:pPr lvl="1">
              <a:lnSpc>
                <a:spcPct val="150000"/>
              </a:lnSpc>
            </a:pPr>
            <a:r>
              <a:rPr lang="zh-CN" altLang="en-US" sz="2400" dirty="0">
                <a:latin typeface="微软雅黑" panose="020B0503020204020204" pitchFamily="34" charset="-122"/>
                <a:ea typeface="微软雅黑" panose="020B0503020204020204" pitchFamily="34" charset="-122"/>
              </a:rPr>
              <a:t>用户程序与 </a:t>
            </a:r>
            <a:r>
              <a:rPr lang="en-US" altLang="zh-CN" sz="2400" dirty="0">
                <a:latin typeface="微软雅黑" panose="020B0503020204020204" pitchFamily="34" charset="-122"/>
                <a:ea typeface="微软雅黑" panose="020B0503020204020204" pitchFamily="34" charset="-122"/>
              </a:rPr>
              <a:t>I/O</a:t>
            </a:r>
            <a:r>
              <a:rPr lang="zh-CN" altLang="en-US" sz="2400" dirty="0">
                <a:latin typeface="微软雅黑" panose="020B0503020204020204" pitchFamily="34" charset="-122"/>
                <a:ea typeface="微软雅黑" panose="020B0503020204020204" pitchFamily="34" charset="-122"/>
              </a:rPr>
              <a:t>设备之间的直接通信</a:t>
            </a:r>
          </a:p>
          <a:p>
            <a:pPr>
              <a:lnSpc>
                <a:spcPct val="150000"/>
              </a:lnSpc>
            </a:pPr>
            <a:r>
              <a:rPr lang="zh-CN" altLang="en-US" sz="2400" dirty="0"/>
              <a:t>如果用户程序能够直接对</a:t>
            </a:r>
            <a:r>
              <a:rPr lang="en-US" altLang="zh-CN" sz="2400" dirty="0"/>
              <a:t>I/O</a:t>
            </a:r>
            <a:r>
              <a:rPr lang="zh-CN" altLang="en-US" sz="2400" dirty="0"/>
              <a:t>进行操作，那么</a:t>
            </a:r>
          </a:p>
          <a:p>
            <a:pPr lvl="1">
              <a:lnSpc>
                <a:spcPct val="150000"/>
              </a:lnSpc>
            </a:pPr>
            <a:r>
              <a:rPr lang="zh-CN" altLang="en-US" sz="2400" dirty="0">
                <a:latin typeface="微软雅黑" panose="020B0503020204020204" pitchFamily="34" charset="-122"/>
                <a:ea typeface="微软雅黑" panose="020B0503020204020204" pitchFamily="34" charset="-122"/>
              </a:rPr>
              <a:t>就不能提供对共享</a:t>
            </a:r>
            <a:r>
              <a:rPr lang="en-US" altLang="zh-CN" sz="2400" dirty="0">
                <a:latin typeface="微软雅黑" panose="020B0503020204020204" pitchFamily="34" charset="-122"/>
                <a:ea typeface="微软雅黑" panose="020B0503020204020204" pitchFamily="34" charset="-122"/>
              </a:rPr>
              <a:t>I/O</a:t>
            </a:r>
            <a:r>
              <a:rPr lang="zh-CN" altLang="en-US" sz="2400" dirty="0">
                <a:latin typeface="微软雅黑" panose="020B0503020204020204" pitchFamily="34" charset="-122"/>
                <a:ea typeface="微软雅黑" panose="020B0503020204020204" pitchFamily="34" charset="-122"/>
              </a:rPr>
              <a:t>资源的保护了。</a:t>
            </a:r>
          </a:p>
          <a:p>
            <a:pPr>
              <a:lnSpc>
                <a:spcPct val="150000"/>
              </a:lnSpc>
            </a:pPr>
            <a:r>
              <a:rPr lang="zh-CN" altLang="en-US" sz="2400" dirty="0"/>
              <a:t>需要三种类型的通信：</a:t>
            </a:r>
          </a:p>
          <a:p>
            <a:pPr lvl="1">
              <a:lnSpc>
                <a:spcPct val="150000"/>
              </a:lnSpc>
            </a:pPr>
            <a:r>
              <a:rPr lang="en-US" altLang="zh-CN" sz="2400" dirty="0">
                <a:latin typeface="微软雅黑" panose="020B0503020204020204" pitchFamily="34" charset="-122"/>
                <a:ea typeface="微软雅黑" panose="020B0503020204020204" pitchFamily="34" charset="-122"/>
              </a:rPr>
              <a:t>OS</a:t>
            </a:r>
            <a:r>
              <a:rPr lang="zh-CN" altLang="en-US" sz="2400" dirty="0">
                <a:latin typeface="微软雅黑" panose="020B0503020204020204" pitchFamily="34" charset="-122"/>
                <a:ea typeface="微软雅黑" panose="020B0503020204020204" pitchFamily="34" charset="-122"/>
              </a:rPr>
              <a:t>必须能够给</a:t>
            </a:r>
            <a:r>
              <a:rPr lang="en-US" altLang="zh-CN" sz="2400" dirty="0">
                <a:latin typeface="微软雅黑" panose="020B0503020204020204" pitchFamily="34" charset="-122"/>
                <a:ea typeface="微软雅黑" panose="020B0503020204020204" pitchFamily="34" charset="-122"/>
              </a:rPr>
              <a:t>I/O</a:t>
            </a:r>
            <a:r>
              <a:rPr lang="zh-CN" altLang="en-US" sz="2400" dirty="0">
                <a:latin typeface="微软雅黑" panose="020B0503020204020204" pitchFamily="34" charset="-122"/>
                <a:ea typeface="微软雅黑" panose="020B0503020204020204" pitchFamily="34" charset="-122"/>
              </a:rPr>
              <a:t>设备提供命令</a:t>
            </a:r>
          </a:p>
          <a:p>
            <a:pPr lvl="1">
              <a:lnSpc>
                <a:spcPct val="150000"/>
              </a:lnSpc>
            </a:pPr>
            <a:r>
              <a:rPr lang="zh-CN" altLang="en-US" sz="2400" dirty="0">
                <a:latin typeface="微软雅黑" panose="020B0503020204020204" pitchFamily="34" charset="-122"/>
                <a:ea typeface="微软雅黑" panose="020B0503020204020204" pitchFamily="34" charset="-122"/>
              </a:rPr>
              <a:t>当 </a:t>
            </a:r>
            <a:r>
              <a:rPr lang="en-US" altLang="zh-CN" sz="2400" dirty="0">
                <a:latin typeface="微软雅黑" panose="020B0503020204020204" pitchFamily="34" charset="-122"/>
                <a:ea typeface="微软雅黑" panose="020B0503020204020204" pitchFamily="34" charset="-122"/>
              </a:rPr>
              <a:t>I/O </a:t>
            </a:r>
            <a:r>
              <a:rPr lang="zh-CN" altLang="en-US" sz="2400" dirty="0">
                <a:latin typeface="微软雅黑" panose="020B0503020204020204" pitchFamily="34" charset="-122"/>
                <a:ea typeface="微软雅黑" panose="020B0503020204020204" pitchFamily="34" charset="-122"/>
              </a:rPr>
              <a:t>设备完成操作或遇到错误时，它必须能够通报</a:t>
            </a:r>
            <a:r>
              <a:rPr lang="en-US" altLang="zh-CN" sz="2400" dirty="0">
                <a:latin typeface="微软雅黑" panose="020B0503020204020204" pitchFamily="34" charset="-122"/>
                <a:ea typeface="微软雅黑" panose="020B0503020204020204" pitchFamily="34" charset="-122"/>
              </a:rPr>
              <a:t>OS</a:t>
            </a:r>
            <a:r>
              <a:rPr lang="zh-CN" altLang="en-US" sz="2400" dirty="0">
                <a:latin typeface="微软雅黑" panose="020B0503020204020204" pitchFamily="34" charset="-122"/>
                <a:ea typeface="微软雅黑" panose="020B0503020204020204" pitchFamily="34" charset="-122"/>
              </a:rPr>
              <a:t>。</a:t>
            </a:r>
          </a:p>
          <a:p>
            <a:pPr lvl="1">
              <a:lnSpc>
                <a:spcPct val="150000"/>
              </a:lnSpc>
            </a:pPr>
            <a:r>
              <a:rPr lang="zh-CN" altLang="en-US" sz="2400" dirty="0">
                <a:latin typeface="微软雅黑" panose="020B0503020204020204" pitchFamily="34" charset="-122"/>
                <a:ea typeface="微软雅黑" panose="020B0503020204020204" pitchFamily="34" charset="-122"/>
              </a:rPr>
              <a:t>数据必须在存储器和</a:t>
            </a:r>
            <a:r>
              <a:rPr lang="en-US" altLang="zh-CN" sz="2400" dirty="0">
                <a:latin typeface="微软雅黑" panose="020B0503020204020204" pitchFamily="34" charset="-122"/>
                <a:ea typeface="微软雅黑" panose="020B0503020204020204" pitchFamily="34" charset="-122"/>
              </a:rPr>
              <a:t>I/O</a:t>
            </a:r>
            <a:r>
              <a:rPr lang="zh-CN" altLang="en-US" sz="2400" dirty="0">
                <a:latin typeface="微软雅黑" panose="020B0503020204020204" pitchFamily="34" charset="-122"/>
                <a:ea typeface="微软雅黑" panose="020B0503020204020204" pitchFamily="34" charset="-122"/>
              </a:rPr>
              <a:t>设备之间传输</a:t>
            </a:r>
          </a:p>
        </p:txBody>
      </p:sp>
    </p:spTree>
    <p:extLst>
      <p:ext uri="{BB962C8B-B14F-4D97-AF65-F5344CB8AC3E}">
        <p14:creationId xmlns:p14="http://schemas.microsoft.com/office/powerpoint/2010/main" val="355472164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FC736A74-1B2B-4A95-8BEC-372971D5145D}"/>
              </a:ext>
            </a:extLst>
          </p:cNvPr>
          <p:cNvSpPr>
            <a:spLocks noGrp="1" noChangeArrowheads="1"/>
          </p:cNvSpPr>
          <p:nvPr>
            <p:ph type="title"/>
          </p:nvPr>
        </p:nvSpPr>
        <p:spPr>
          <a:xfrm>
            <a:off x="427392" y="116632"/>
            <a:ext cx="5741377" cy="584689"/>
          </a:xfrm>
          <a:noFill/>
        </p:spPr>
        <p:txBody>
          <a:bodyPr wrap="square"/>
          <a:lstStyle/>
          <a:p>
            <a:r>
              <a:rPr lang="zh-CN" altLang="en-US" b="1" dirty="0">
                <a:solidFill>
                  <a:srgbClr val="C00000"/>
                </a:solidFill>
                <a:latin typeface="微软雅黑" panose="020B0503020204020204" pitchFamily="34" charset="-122"/>
                <a:ea typeface="微软雅黑" panose="020B0503020204020204" pitchFamily="34" charset="-122"/>
              </a:rPr>
              <a:t>给 </a:t>
            </a:r>
            <a:r>
              <a:rPr lang="en-US" altLang="zh-CN" b="1" dirty="0">
                <a:solidFill>
                  <a:srgbClr val="C00000"/>
                </a:solidFill>
                <a:latin typeface="微软雅黑" panose="020B0503020204020204" pitchFamily="34" charset="-122"/>
                <a:ea typeface="微软雅黑" panose="020B0503020204020204" pitchFamily="34" charset="-122"/>
              </a:rPr>
              <a:t>I/O</a:t>
            </a:r>
            <a:r>
              <a:rPr lang="zh-CN" altLang="en-US" b="1" dirty="0">
                <a:solidFill>
                  <a:srgbClr val="C00000"/>
                </a:solidFill>
                <a:latin typeface="微软雅黑" panose="020B0503020204020204" pitchFamily="34" charset="-122"/>
                <a:ea typeface="微软雅黑" panose="020B0503020204020204" pitchFamily="34" charset="-122"/>
              </a:rPr>
              <a:t>设备发送命令</a:t>
            </a:r>
          </a:p>
        </p:txBody>
      </p:sp>
      <p:sp>
        <p:nvSpPr>
          <p:cNvPr id="62467" name="Rectangle 3">
            <a:extLst>
              <a:ext uri="{FF2B5EF4-FFF2-40B4-BE49-F238E27FC236}">
                <a16:creationId xmlns:a16="http://schemas.microsoft.com/office/drawing/2014/main" id="{A7012BED-3B6E-40CD-92D3-445DD55DCA0C}"/>
              </a:ext>
            </a:extLst>
          </p:cNvPr>
          <p:cNvSpPr>
            <a:spLocks noGrp="1" noChangeArrowheads="1"/>
          </p:cNvSpPr>
          <p:nvPr>
            <p:ph type="body" idx="1"/>
          </p:nvPr>
        </p:nvSpPr>
        <p:spPr>
          <a:xfrm>
            <a:off x="427392" y="1066800"/>
            <a:ext cx="8191500" cy="5485604"/>
          </a:xfrm>
          <a:noFill/>
        </p:spPr>
        <p:txBody>
          <a:bodyPr/>
          <a:lstStyle/>
          <a:p>
            <a:pPr marL="351701" indent="-351701">
              <a:lnSpc>
                <a:spcPct val="150000"/>
              </a:lnSpc>
            </a:pPr>
            <a:r>
              <a:rPr lang="zh-CN" altLang="en-US" dirty="0"/>
              <a:t>可以使用两种方式对</a:t>
            </a:r>
            <a:r>
              <a:rPr lang="en-US" altLang="zh-CN" dirty="0"/>
              <a:t>I/O</a:t>
            </a:r>
            <a:r>
              <a:rPr lang="zh-CN" altLang="en-US" dirty="0"/>
              <a:t>设备寻址：</a:t>
            </a:r>
          </a:p>
          <a:p>
            <a:pPr marL="879253" lvl="1" indent="-351701">
              <a:lnSpc>
                <a:spcPct val="150000"/>
              </a:lnSpc>
            </a:pPr>
            <a:r>
              <a:rPr lang="zh-CN" altLang="en-US" sz="2000" dirty="0">
                <a:latin typeface="微软雅黑" panose="020B0503020204020204" pitchFamily="34" charset="-122"/>
                <a:ea typeface="微软雅黑" panose="020B0503020204020204" pitchFamily="34" charset="-122"/>
              </a:rPr>
              <a:t>专用 </a:t>
            </a:r>
            <a:r>
              <a:rPr lang="en-US" altLang="zh-CN" sz="2000" dirty="0">
                <a:latin typeface="微软雅黑" panose="020B0503020204020204" pitchFamily="34" charset="-122"/>
                <a:ea typeface="微软雅黑" panose="020B0503020204020204" pitchFamily="34" charset="-122"/>
              </a:rPr>
              <a:t>I/O</a:t>
            </a:r>
            <a:r>
              <a:rPr lang="zh-CN" altLang="en-US" sz="2000" dirty="0">
                <a:latin typeface="微软雅黑" panose="020B0503020204020204" pitchFamily="34" charset="-122"/>
                <a:ea typeface="微软雅黑" panose="020B0503020204020204" pitchFamily="34" charset="-122"/>
              </a:rPr>
              <a:t>指令</a:t>
            </a:r>
          </a:p>
          <a:p>
            <a:pPr marL="879253" lvl="1" indent="-351701">
              <a:lnSpc>
                <a:spcPct val="150000"/>
              </a:lnSpc>
            </a:pPr>
            <a:r>
              <a:rPr lang="zh-CN" altLang="en-US" sz="2000" dirty="0">
                <a:latin typeface="微软雅黑" panose="020B0503020204020204" pitchFamily="34" charset="-122"/>
                <a:ea typeface="微软雅黑" panose="020B0503020204020204" pitchFamily="34" charset="-122"/>
              </a:rPr>
              <a:t>存储器映像 </a:t>
            </a:r>
            <a:r>
              <a:rPr lang="en-US" altLang="zh-CN" sz="2000" dirty="0">
                <a:latin typeface="微软雅黑" panose="020B0503020204020204" pitchFamily="34" charset="-122"/>
                <a:ea typeface="微软雅黑" panose="020B0503020204020204" pitchFamily="34" charset="-122"/>
              </a:rPr>
              <a:t>I/O</a:t>
            </a:r>
          </a:p>
          <a:p>
            <a:pPr marL="351701" indent="-351701">
              <a:lnSpc>
                <a:spcPct val="150000"/>
              </a:lnSpc>
            </a:pPr>
            <a:r>
              <a:rPr lang="zh-CN" altLang="en-US" dirty="0"/>
              <a:t>专用 </a:t>
            </a:r>
            <a:r>
              <a:rPr lang="en-US" altLang="zh-CN" dirty="0"/>
              <a:t>I/O</a:t>
            </a:r>
            <a:r>
              <a:rPr lang="zh-CN" altLang="en-US" dirty="0"/>
              <a:t>指令指明：设备号  和  命令字</a:t>
            </a:r>
          </a:p>
          <a:p>
            <a:pPr marL="1371634" lvl="2">
              <a:lnSpc>
                <a:spcPct val="150000"/>
              </a:lnSpc>
            </a:pPr>
            <a:r>
              <a:rPr lang="zh-CN" altLang="en-US" sz="2000" dirty="0">
                <a:latin typeface="微软雅黑" panose="020B0503020204020204" pitchFamily="34" charset="-122"/>
                <a:ea typeface="微软雅黑" panose="020B0503020204020204" pitchFamily="34" charset="-122"/>
              </a:rPr>
              <a:t>设备号：处理器通过一组连线（这组连线是</a:t>
            </a:r>
            <a:r>
              <a:rPr lang="en-US" altLang="zh-CN" sz="2000" dirty="0">
                <a:latin typeface="微软雅黑" panose="020B0503020204020204" pitchFamily="34" charset="-122"/>
                <a:ea typeface="微软雅黑" panose="020B0503020204020204" pitchFamily="34" charset="-122"/>
              </a:rPr>
              <a:t>I/O</a:t>
            </a:r>
            <a:r>
              <a:rPr lang="zh-CN" altLang="en-US" sz="2000" dirty="0">
                <a:latin typeface="微软雅黑" panose="020B0503020204020204" pitchFamily="34" charset="-122"/>
                <a:ea typeface="微软雅黑" panose="020B0503020204020204" pitchFamily="34" charset="-122"/>
              </a:rPr>
              <a:t>总线的一部分）与设备进行通信</a:t>
            </a:r>
          </a:p>
          <a:p>
            <a:pPr marL="1371634" lvl="2">
              <a:lnSpc>
                <a:spcPct val="150000"/>
              </a:lnSpc>
            </a:pPr>
            <a:r>
              <a:rPr lang="zh-CN" altLang="en-US" sz="2000" dirty="0">
                <a:latin typeface="微软雅黑" panose="020B0503020204020204" pitchFamily="34" charset="-122"/>
                <a:ea typeface="微软雅黑" panose="020B0503020204020204" pitchFamily="34" charset="-122"/>
              </a:rPr>
              <a:t>命令字：它通常在总线的数据线上发送</a:t>
            </a:r>
          </a:p>
          <a:p>
            <a:pPr marL="351701" indent="-351701">
              <a:lnSpc>
                <a:spcPct val="150000"/>
              </a:lnSpc>
            </a:pPr>
            <a:r>
              <a:rPr lang="zh-CN" altLang="en-US" dirty="0"/>
              <a:t>存储器映像 </a:t>
            </a:r>
            <a:r>
              <a:rPr lang="en-US" altLang="zh-CN" dirty="0"/>
              <a:t>I/O</a:t>
            </a:r>
            <a:r>
              <a:rPr lang="zh-CN" altLang="en-US" dirty="0"/>
              <a:t>：</a:t>
            </a:r>
          </a:p>
          <a:p>
            <a:pPr marL="879253" lvl="1" indent="-351701">
              <a:lnSpc>
                <a:spcPct val="150000"/>
              </a:lnSpc>
            </a:pPr>
            <a:r>
              <a:rPr lang="zh-CN" altLang="en-US" sz="2000" dirty="0">
                <a:latin typeface="微软雅黑" panose="020B0503020204020204" pitchFamily="34" charset="-122"/>
                <a:ea typeface="微软雅黑" panose="020B0503020204020204" pitchFamily="34" charset="-122"/>
              </a:rPr>
              <a:t>地址空间的一部分分配给</a:t>
            </a:r>
            <a:r>
              <a:rPr lang="en-US" altLang="zh-CN" sz="2000" dirty="0">
                <a:latin typeface="微软雅黑" panose="020B0503020204020204" pitchFamily="34" charset="-122"/>
                <a:ea typeface="微软雅黑" panose="020B0503020204020204" pitchFamily="34" charset="-122"/>
              </a:rPr>
              <a:t>I/O</a:t>
            </a:r>
            <a:r>
              <a:rPr lang="zh-CN" altLang="en-US" sz="2000" dirty="0">
                <a:latin typeface="微软雅黑" panose="020B0503020204020204" pitchFamily="34" charset="-122"/>
                <a:ea typeface="微软雅黑" panose="020B0503020204020204" pitchFamily="34" charset="-122"/>
              </a:rPr>
              <a:t>设备</a:t>
            </a:r>
          </a:p>
          <a:p>
            <a:pPr marL="879253" lvl="1" indent="-351701">
              <a:lnSpc>
                <a:spcPct val="150000"/>
              </a:lnSpc>
            </a:pPr>
            <a:r>
              <a:rPr lang="zh-CN" altLang="en-US" sz="2000" dirty="0">
                <a:latin typeface="微软雅黑" panose="020B0503020204020204" pitchFamily="34" charset="-122"/>
                <a:ea typeface="微软雅黑" panose="020B0503020204020204" pitchFamily="34" charset="-122"/>
              </a:rPr>
              <a:t>对这些地址进行读和写就被解释为对给</a:t>
            </a:r>
            <a:r>
              <a:rPr lang="en-US" altLang="zh-CN" sz="2000" dirty="0">
                <a:latin typeface="微软雅黑" panose="020B0503020204020204" pitchFamily="34" charset="-122"/>
                <a:ea typeface="微软雅黑" panose="020B0503020204020204" pitchFamily="34" charset="-122"/>
              </a:rPr>
              <a:t>I/O</a:t>
            </a:r>
            <a:r>
              <a:rPr lang="zh-CN" altLang="en-US" sz="2000" dirty="0">
                <a:latin typeface="微软雅黑" panose="020B0503020204020204" pitchFamily="34" charset="-122"/>
                <a:ea typeface="微软雅黑" panose="020B0503020204020204" pitchFamily="34" charset="-122"/>
              </a:rPr>
              <a:t>设备的命令</a:t>
            </a:r>
          </a:p>
          <a:p>
            <a:pPr marL="879253" lvl="1" indent="-351701">
              <a:lnSpc>
                <a:spcPct val="150000"/>
              </a:lnSpc>
            </a:pPr>
            <a:r>
              <a:rPr lang="zh-CN" altLang="en-US" sz="2000" dirty="0">
                <a:latin typeface="微软雅黑" panose="020B0503020204020204" pitchFamily="34" charset="-122"/>
                <a:ea typeface="微软雅黑" panose="020B0503020204020204" pitchFamily="34" charset="-122"/>
              </a:rPr>
              <a:t>防止用户程序直接发送</a:t>
            </a:r>
            <a:r>
              <a:rPr lang="en-US" altLang="zh-CN" sz="2000" dirty="0">
                <a:latin typeface="微软雅黑" panose="020B0503020204020204" pitchFamily="34" charset="-122"/>
                <a:ea typeface="微软雅黑" panose="020B0503020204020204" pitchFamily="34" charset="-122"/>
              </a:rPr>
              <a:t>I/O </a:t>
            </a:r>
            <a:r>
              <a:rPr lang="zh-CN" altLang="en-US" sz="2000" dirty="0">
                <a:latin typeface="微软雅黑" panose="020B0503020204020204" pitchFamily="34" charset="-122"/>
                <a:ea typeface="微软雅黑" panose="020B0503020204020204" pitchFamily="34" charset="-122"/>
              </a:rPr>
              <a:t>操作：</a:t>
            </a:r>
          </a:p>
          <a:p>
            <a:pPr marL="1371634" lvl="2">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I/O</a:t>
            </a:r>
            <a:r>
              <a:rPr lang="zh-CN" altLang="en-US" sz="2000" dirty="0">
                <a:latin typeface="微软雅黑" panose="020B0503020204020204" pitchFamily="34" charset="-122"/>
                <a:ea typeface="微软雅黑" panose="020B0503020204020204" pitchFamily="34" charset="-122"/>
              </a:rPr>
              <a:t>地址空间受到地址变换机制的保护</a:t>
            </a:r>
          </a:p>
        </p:txBody>
      </p:sp>
    </p:spTree>
    <p:extLst>
      <p:ext uri="{BB962C8B-B14F-4D97-AF65-F5344CB8AC3E}">
        <p14:creationId xmlns:p14="http://schemas.microsoft.com/office/powerpoint/2010/main" val="349006744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4F34BC6-538A-4D74-A443-83205893AA0D}"/>
              </a:ext>
            </a:extLst>
          </p:cNvPr>
          <p:cNvSpPr>
            <a:spLocks noGrp="1" noChangeArrowheads="1"/>
          </p:cNvSpPr>
          <p:nvPr>
            <p:ph type="title"/>
          </p:nvPr>
        </p:nvSpPr>
        <p:spPr>
          <a:xfrm>
            <a:off x="337039" y="241865"/>
            <a:ext cx="7693269" cy="378069"/>
          </a:xfrm>
          <a:noFill/>
        </p:spPr>
        <p:txBody>
          <a:bodyPr vert="horz" wrap="square" lIns="83527" tIns="41031" rIns="83527" bIns="41031" rtlCol="0" anchor="ctr" anchorCtr="0">
            <a:normAutofit fontScale="90000"/>
          </a:bodyPr>
          <a:lstStyle/>
          <a:p>
            <a:r>
              <a:rPr lang="en-US" altLang="zh-CN" b="1" dirty="0">
                <a:solidFill>
                  <a:srgbClr val="C00000"/>
                </a:solidFill>
              </a:rPr>
              <a:t>I/O </a:t>
            </a:r>
            <a:r>
              <a:rPr lang="zh-CN" altLang="en-US" b="1" dirty="0">
                <a:solidFill>
                  <a:srgbClr val="C00000"/>
                </a:solidFill>
              </a:rPr>
              <a:t>接口</a:t>
            </a:r>
          </a:p>
        </p:txBody>
      </p:sp>
      <p:sp>
        <p:nvSpPr>
          <p:cNvPr id="23555" name="Rectangle 3">
            <a:extLst>
              <a:ext uri="{FF2B5EF4-FFF2-40B4-BE49-F238E27FC236}">
                <a16:creationId xmlns:a16="http://schemas.microsoft.com/office/drawing/2014/main" id="{5B9038DB-479B-4872-922E-263D8021E9F6}"/>
              </a:ext>
            </a:extLst>
          </p:cNvPr>
          <p:cNvSpPr>
            <a:spLocks noChangeArrowheads="1"/>
          </p:cNvSpPr>
          <p:nvPr/>
        </p:nvSpPr>
        <p:spPr bwMode="auto">
          <a:xfrm>
            <a:off x="984738" y="1478573"/>
            <a:ext cx="1319025"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662" b="1" i="1">
                <a:latin typeface="微软雅黑" panose="020B0503020204020204" pitchFamily="34" charset="-122"/>
                <a:ea typeface="微软雅黑" panose="020B0503020204020204" pitchFamily="34" charset="-122"/>
              </a:rPr>
              <a:t>独立</a:t>
            </a:r>
            <a:r>
              <a:rPr lang="en-US" altLang="zh-CN" sz="1662" b="1" i="1">
                <a:latin typeface="微软雅黑" panose="020B0503020204020204" pitchFamily="34" charset="-122"/>
                <a:ea typeface="微软雅黑" panose="020B0503020204020204" pitchFamily="34" charset="-122"/>
              </a:rPr>
              <a:t>I/O</a:t>
            </a:r>
            <a:r>
              <a:rPr lang="zh-CN" altLang="en-US" sz="1662" b="1" i="1">
                <a:latin typeface="微软雅黑" panose="020B0503020204020204" pitchFamily="34" charset="-122"/>
                <a:ea typeface="微软雅黑" panose="020B0503020204020204" pitchFamily="34" charset="-122"/>
              </a:rPr>
              <a:t>总线</a:t>
            </a:r>
          </a:p>
        </p:txBody>
      </p:sp>
      <p:sp>
        <p:nvSpPr>
          <p:cNvPr id="23556" name="Rectangle 4">
            <a:extLst>
              <a:ext uri="{FF2B5EF4-FFF2-40B4-BE49-F238E27FC236}">
                <a16:creationId xmlns:a16="http://schemas.microsoft.com/office/drawing/2014/main" id="{8C6311B3-A547-4F5D-8CBA-C92B58F6FF6A}"/>
              </a:ext>
            </a:extLst>
          </p:cNvPr>
          <p:cNvSpPr>
            <a:spLocks noChangeArrowheads="1"/>
          </p:cNvSpPr>
          <p:nvPr/>
        </p:nvSpPr>
        <p:spPr bwMode="auto">
          <a:xfrm>
            <a:off x="2775314" y="854395"/>
            <a:ext cx="568819"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微软雅黑" panose="020B0503020204020204" pitchFamily="34" charset="-122"/>
                <a:ea typeface="微软雅黑" panose="020B0503020204020204" pitchFamily="34" charset="-122"/>
              </a:rPr>
              <a:t>CPU</a:t>
            </a:r>
          </a:p>
        </p:txBody>
      </p:sp>
      <p:sp>
        <p:nvSpPr>
          <p:cNvPr id="23557" name="Line 5">
            <a:extLst>
              <a:ext uri="{FF2B5EF4-FFF2-40B4-BE49-F238E27FC236}">
                <a16:creationId xmlns:a16="http://schemas.microsoft.com/office/drawing/2014/main" id="{744F786D-B011-4450-AEA3-3B780B4D3CC1}"/>
              </a:ext>
            </a:extLst>
          </p:cNvPr>
          <p:cNvSpPr>
            <a:spLocks noChangeShapeType="1"/>
          </p:cNvSpPr>
          <p:nvPr/>
        </p:nvSpPr>
        <p:spPr bwMode="auto">
          <a:xfrm>
            <a:off x="2299189" y="1661746"/>
            <a:ext cx="157382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latin typeface="微软雅黑" panose="020B0503020204020204" pitchFamily="34" charset="-122"/>
              <a:ea typeface="微软雅黑" panose="020B0503020204020204" pitchFamily="34" charset="-122"/>
            </a:endParaRPr>
          </a:p>
        </p:txBody>
      </p:sp>
      <p:sp>
        <p:nvSpPr>
          <p:cNvPr id="23558" name="Line 6">
            <a:extLst>
              <a:ext uri="{FF2B5EF4-FFF2-40B4-BE49-F238E27FC236}">
                <a16:creationId xmlns:a16="http://schemas.microsoft.com/office/drawing/2014/main" id="{082038F9-3A7B-467F-BCED-6F250CF9965C}"/>
              </a:ext>
            </a:extLst>
          </p:cNvPr>
          <p:cNvSpPr>
            <a:spLocks noChangeShapeType="1"/>
          </p:cNvSpPr>
          <p:nvPr/>
        </p:nvSpPr>
        <p:spPr bwMode="auto">
          <a:xfrm>
            <a:off x="3072912" y="1184031"/>
            <a:ext cx="0" cy="464527"/>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latin typeface="微软雅黑" panose="020B0503020204020204" pitchFamily="34" charset="-122"/>
              <a:ea typeface="微软雅黑" panose="020B0503020204020204" pitchFamily="34" charset="-122"/>
            </a:endParaRPr>
          </a:p>
        </p:txBody>
      </p:sp>
      <p:sp>
        <p:nvSpPr>
          <p:cNvPr id="23559" name="Rectangle 7">
            <a:extLst>
              <a:ext uri="{FF2B5EF4-FFF2-40B4-BE49-F238E27FC236}">
                <a16:creationId xmlns:a16="http://schemas.microsoft.com/office/drawing/2014/main" id="{F42BEAC8-1E88-4C3E-9BD6-512C3914C469}"/>
              </a:ext>
            </a:extLst>
          </p:cNvPr>
          <p:cNvSpPr>
            <a:spLocks noChangeArrowheads="1"/>
          </p:cNvSpPr>
          <p:nvPr/>
        </p:nvSpPr>
        <p:spPr bwMode="auto">
          <a:xfrm>
            <a:off x="1918228" y="2247975"/>
            <a:ext cx="1078446"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微软雅黑" panose="020B0503020204020204" pitchFamily="34" charset="-122"/>
                <a:ea typeface="微软雅黑" panose="020B0503020204020204" pitchFamily="34" charset="-122"/>
              </a:rPr>
              <a:t>Interface</a:t>
            </a:r>
          </a:p>
        </p:txBody>
      </p:sp>
      <p:sp>
        <p:nvSpPr>
          <p:cNvPr id="23560" name="Rectangle 8">
            <a:extLst>
              <a:ext uri="{FF2B5EF4-FFF2-40B4-BE49-F238E27FC236}">
                <a16:creationId xmlns:a16="http://schemas.microsoft.com/office/drawing/2014/main" id="{C6D68D6D-F617-4797-80E2-36CDAC5065CB}"/>
              </a:ext>
            </a:extLst>
          </p:cNvPr>
          <p:cNvSpPr>
            <a:spLocks noChangeArrowheads="1"/>
          </p:cNvSpPr>
          <p:nvPr/>
        </p:nvSpPr>
        <p:spPr bwMode="auto">
          <a:xfrm>
            <a:off x="3238539" y="2247975"/>
            <a:ext cx="1078446"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微软雅黑" panose="020B0503020204020204" pitchFamily="34" charset="-122"/>
                <a:ea typeface="微软雅黑" panose="020B0503020204020204" pitchFamily="34" charset="-122"/>
              </a:rPr>
              <a:t>Interface</a:t>
            </a:r>
          </a:p>
        </p:txBody>
      </p:sp>
      <p:sp>
        <p:nvSpPr>
          <p:cNvPr id="23561" name="Line 9">
            <a:extLst>
              <a:ext uri="{FF2B5EF4-FFF2-40B4-BE49-F238E27FC236}">
                <a16:creationId xmlns:a16="http://schemas.microsoft.com/office/drawing/2014/main" id="{CB3BE0B5-C8F7-4D58-8E54-321EEE3D9E9E}"/>
              </a:ext>
            </a:extLst>
          </p:cNvPr>
          <p:cNvSpPr>
            <a:spLocks noChangeShapeType="1"/>
          </p:cNvSpPr>
          <p:nvPr/>
        </p:nvSpPr>
        <p:spPr bwMode="auto">
          <a:xfrm>
            <a:off x="2438400" y="1674936"/>
            <a:ext cx="0" cy="489438"/>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latin typeface="微软雅黑" panose="020B0503020204020204" pitchFamily="34" charset="-122"/>
              <a:ea typeface="微软雅黑" panose="020B0503020204020204" pitchFamily="34" charset="-122"/>
            </a:endParaRPr>
          </a:p>
        </p:txBody>
      </p:sp>
      <p:sp>
        <p:nvSpPr>
          <p:cNvPr id="23562" name="Line 10">
            <a:extLst>
              <a:ext uri="{FF2B5EF4-FFF2-40B4-BE49-F238E27FC236}">
                <a16:creationId xmlns:a16="http://schemas.microsoft.com/office/drawing/2014/main" id="{4A653474-32E3-4778-95F8-2CF1945290B0}"/>
              </a:ext>
            </a:extLst>
          </p:cNvPr>
          <p:cNvSpPr>
            <a:spLocks noChangeShapeType="1"/>
          </p:cNvSpPr>
          <p:nvPr/>
        </p:nvSpPr>
        <p:spPr bwMode="auto">
          <a:xfrm>
            <a:off x="3758712" y="1674936"/>
            <a:ext cx="0" cy="489438"/>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latin typeface="微软雅黑" panose="020B0503020204020204" pitchFamily="34" charset="-122"/>
              <a:ea typeface="微软雅黑" panose="020B0503020204020204" pitchFamily="34" charset="-122"/>
            </a:endParaRPr>
          </a:p>
        </p:txBody>
      </p:sp>
      <p:sp>
        <p:nvSpPr>
          <p:cNvPr id="23563" name="Rectangle 11">
            <a:extLst>
              <a:ext uri="{FF2B5EF4-FFF2-40B4-BE49-F238E27FC236}">
                <a16:creationId xmlns:a16="http://schemas.microsoft.com/office/drawing/2014/main" id="{F9D6E27A-D9BD-4D8D-957E-7B9E6B0EFD64}"/>
              </a:ext>
            </a:extLst>
          </p:cNvPr>
          <p:cNvSpPr>
            <a:spLocks noChangeArrowheads="1"/>
          </p:cNvSpPr>
          <p:nvPr/>
        </p:nvSpPr>
        <p:spPr bwMode="auto">
          <a:xfrm>
            <a:off x="1827635" y="3030490"/>
            <a:ext cx="1206879"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微软雅黑" panose="020B0503020204020204" pitchFamily="34" charset="-122"/>
                <a:ea typeface="微软雅黑" panose="020B0503020204020204" pitchFamily="34" charset="-122"/>
              </a:rPr>
              <a:t>Peripheral</a:t>
            </a:r>
          </a:p>
        </p:txBody>
      </p:sp>
      <p:sp>
        <p:nvSpPr>
          <p:cNvPr id="23564" name="Line 12">
            <a:extLst>
              <a:ext uri="{FF2B5EF4-FFF2-40B4-BE49-F238E27FC236}">
                <a16:creationId xmlns:a16="http://schemas.microsoft.com/office/drawing/2014/main" id="{62FFA05B-ED3D-4D67-A10E-DD05C19E3E52}"/>
              </a:ext>
            </a:extLst>
          </p:cNvPr>
          <p:cNvSpPr>
            <a:spLocks noChangeShapeType="1"/>
          </p:cNvSpPr>
          <p:nvPr/>
        </p:nvSpPr>
        <p:spPr bwMode="auto">
          <a:xfrm>
            <a:off x="2438400" y="2536582"/>
            <a:ext cx="0" cy="477715"/>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latin typeface="微软雅黑" panose="020B0503020204020204" pitchFamily="34" charset="-122"/>
              <a:ea typeface="微软雅黑" panose="020B0503020204020204" pitchFamily="34" charset="-122"/>
            </a:endParaRPr>
          </a:p>
        </p:txBody>
      </p:sp>
      <p:sp>
        <p:nvSpPr>
          <p:cNvPr id="23565" name="Rectangle 13">
            <a:extLst>
              <a:ext uri="{FF2B5EF4-FFF2-40B4-BE49-F238E27FC236}">
                <a16:creationId xmlns:a16="http://schemas.microsoft.com/office/drawing/2014/main" id="{4318B027-BDFE-4482-96C2-56A6BC63ED54}"/>
              </a:ext>
            </a:extLst>
          </p:cNvPr>
          <p:cNvSpPr>
            <a:spLocks noChangeArrowheads="1"/>
          </p:cNvSpPr>
          <p:nvPr/>
        </p:nvSpPr>
        <p:spPr bwMode="auto">
          <a:xfrm>
            <a:off x="3237335" y="3030490"/>
            <a:ext cx="1206879"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微软雅黑" panose="020B0503020204020204" pitchFamily="34" charset="-122"/>
                <a:ea typeface="微软雅黑" panose="020B0503020204020204" pitchFamily="34" charset="-122"/>
              </a:rPr>
              <a:t>Peripheral</a:t>
            </a:r>
          </a:p>
        </p:txBody>
      </p:sp>
      <p:sp>
        <p:nvSpPr>
          <p:cNvPr id="23566" name="Line 14">
            <a:extLst>
              <a:ext uri="{FF2B5EF4-FFF2-40B4-BE49-F238E27FC236}">
                <a16:creationId xmlns:a16="http://schemas.microsoft.com/office/drawing/2014/main" id="{8301F6A1-7B53-494F-A18D-41C763BEF3BC}"/>
              </a:ext>
            </a:extLst>
          </p:cNvPr>
          <p:cNvSpPr>
            <a:spLocks noChangeShapeType="1"/>
          </p:cNvSpPr>
          <p:nvPr/>
        </p:nvSpPr>
        <p:spPr bwMode="auto">
          <a:xfrm>
            <a:off x="3746989" y="2510204"/>
            <a:ext cx="0" cy="463062"/>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latin typeface="微软雅黑" panose="020B0503020204020204" pitchFamily="34" charset="-122"/>
              <a:ea typeface="微软雅黑" panose="020B0503020204020204" pitchFamily="34" charset="-122"/>
            </a:endParaRPr>
          </a:p>
        </p:txBody>
      </p:sp>
      <p:sp>
        <p:nvSpPr>
          <p:cNvPr id="23567" name="Line 15">
            <a:extLst>
              <a:ext uri="{FF2B5EF4-FFF2-40B4-BE49-F238E27FC236}">
                <a16:creationId xmlns:a16="http://schemas.microsoft.com/office/drawing/2014/main" id="{D2B892B0-7FC3-4B3B-A280-2CC6F1DB32C4}"/>
              </a:ext>
            </a:extLst>
          </p:cNvPr>
          <p:cNvSpPr>
            <a:spLocks noChangeShapeType="1"/>
          </p:cNvSpPr>
          <p:nvPr/>
        </p:nvSpPr>
        <p:spPr bwMode="auto">
          <a:xfrm>
            <a:off x="4572000" y="852854"/>
            <a:ext cx="0" cy="7678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latin typeface="微软雅黑" panose="020B0503020204020204" pitchFamily="34" charset="-122"/>
              <a:ea typeface="微软雅黑" panose="020B0503020204020204" pitchFamily="34" charset="-122"/>
            </a:endParaRPr>
          </a:p>
        </p:txBody>
      </p:sp>
      <p:sp>
        <p:nvSpPr>
          <p:cNvPr id="23568" name="Line 16">
            <a:extLst>
              <a:ext uri="{FF2B5EF4-FFF2-40B4-BE49-F238E27FC236}">
                <a16:creationId xmlns:a16="http://schemas.microsoft.com/office/drawing/2014/main" id="{9D5E23B1-6432-491A-AABE-61C6FF253F79}"/>
              </a:ext>
            </a:extLst>
          </p:cNvPr>
          <p:cNvSpPr>
            <a:spLocks noChangeShapeType="1"/>
          </p:cNvSpPr>
          <p:nvPr/>
        </p:nvSpPr>
        <p:spPr bwMode="auto">
          <a:xfrm>
            <a:off x="3429000" y="1011115"/>
            <a:ext cx="1091712"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latin typeface="微软雅黑" panose="020B0503020204020204" pitchFamily="34" charset="-122"/>
              <a:ea typeface="微软雅黑" panose="020B0503020204020204" pitchFamily="34" charset="-122"/>
            </a:endParaRPr>
          </a:p>
        </p:txBody>
      </p:sp>
      <p:sp>
        <p:nvSpPr>
          <p:cNvPr id="23569" name="Rectangle 17">
            <a:extLst>
              <a:ext uri="{FF2B5EF4-FFF2-40B4-BE49-F238E27FC236}">
                <a16:creationId xmlns:a16="http://schemas.microsoft.com/office/drawing/2014/main" id="{0E1F680B-1190-4512-91D9-639EA1163556}"/>
              </a:ext>
            </a:extLst>
          </p:cNvPr>
          <p:cNvSpPr>
            <a:spLocks noChangeArrowheads="1"/>
          </p:cNvSpPr>
          <p:nvPr/>
        </p:nvSpPr>
        <p:spPr bwMode="auto">
          <a:xfrm>
            <a:off x="5109794" y="854395"/>
            <a:ext cx="1031638"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微软雅黑" panose="020B0503020204020204" pitchFamily="34" charset="-122"/>
                <a:ea typeface="微软雅黑" panose="020B0503020204020204" pitchFamily="34" charset="-122"/>
              </a:rPr>
              <a:t>Memory</a:t>
            </a:r>
          </a:p>
        </p:txBody>
      </p:sp>
      <p:sp>
        <p:nvSpPr>
          <p:cNvPr id="23570" name="Line 18">
            <a:extLst>
              <a:ext uri="{FF2B5EF4-FFF2-40B4-BE49-F238E27FC236}">
                <a16:creationId xmlns:a16="http://schemas.microsoft.com/office/drawing/2014/main" id="{0E95DA89-B404-4304-A3A3-1D655BBA5F99}"/>
              </a:ext>
            </a:extLst>
          </p:cNvPr>
          <p:cNvSpPr>
            <a:spLocks noChangeShapeType="1"/>
          </p:cNvSpPr>
          <p:nvPr/>
        </p:nvSpPr>
        <p:spPr bwMode="auto">
          <a:xfrm>
            <a:off x="4585189" y="1011115"/>
            <a:ext cx="520211"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latin typeface="微软雅黑" panose="020B0503020204020204" pitchFamily="34" charset="-122"/>
              <a:ea typeface="微软雅黑" panose="020B0503020204020204" pitchFamily="34" charset="-122"/>
            </a:endParaRPr>
          </a:p>
        </p:txBody>
      </p:sp>
      <p:sp>
        <p:nvSpPr>
          <p:cNvPr id="23571" name="Rectangle 19">
            <a:extLst>
              <a:ext uri="{FF2B5EF4-FFF2-40B4-BE49-F238E27FC236}">
                <a16:creationId xmlns:a16="http://schemas.microsoft.com/office/drawing/2014/main" id="{888CA7B0-20AC-4129-877A-FCC8C2358A36}"/>
              </a:ext>
            </a:extLst>
          </p:cNvPr>
          <p:cNvSpPr>
            <a:spLocks noChangeArrowheads="1"/>
          </p:cNvSpPr>
          <p:nvPr/>
        </p:nvSpPr>
        <p:spPr bwMode="auto">
          <a:xfrm>
            <a:off x="4552950" y="1230923"/>
            <a:ext cx="1184372"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662" b="1" i="1">
                <a:latin typeface="微软雅黑" panose="020B0503020204020204" pitchFamily="34" charset="-122"/>
                <a:ea typeface="微软雅黑" panose="020B0503020204020204" pitchFamily="34" charset="-122"/>
              </a:rPr>
              <a:t>存储器总线</a:t>
            </a:r>
          </a:p>
        </p:txBody>
      </p:sp>
      <p:sp>
        <p:nvSpPr>
          <p:cNvPr id="23572" name="Rectangle 20">
            <a:extLst>
              <a:ext uri="{FF2B5EF4-FFF2-40B4-BE49-F238E27FC236}">
                <a16:creationId xmlns:a16="http://schemas.microsoft.com/office/drawing/2014/main" id="{B5835678-692E-4763-B647-DD8C547CE38A}"/>
              </a:ext>
            </a:extLst>
          </p:cNvPr>
          <p:cNvSpPr>
            <a:spLocks noChangeArrowheads="1"/>
          </p:cNvSpPr>
          <p:nvPr/>
        </p:nvSpPr>
        <p:spPr bwMode="auto">
          <a:xfrm>
            <a:off x="4783015" y="2233246"/>
            <a:ext cx="2453951"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微软雅黑" panose="020B0503020204020204" pitchFamily="34" charset="-122"/>
                <a:ea typeface="微软雅黑" panose="020B0503020204020204" pitchFamily="34" charset="-122"/>
              </a:rPr>
              <a:t> </a:t>
            </a:r>
            <a:r>
              <a:rPr lang="zh-CN" altLang="en-US" sz="1662" b="1">
                <a:latin typeface="微软雅黑" panose="020B0503020204020204" pitchFamily="34" charset="-122"/>
                <a:ea typeface="微软雅黑" panose="020B0503020204020204" pitchFamily="34" charset="-122"/>
              </a:rPr>
              <a:t>独立的</a:t>
            </a:r>
            <a:r>
              <a:rPr lang="en-US" altLang="zh-CN" sz="1662" b="1">
                <a:latin typeface="微软雅黑" panose="020B0503020204020204" pitchFamily="34" charset="-122"/>
                <a:ea typeface="微软雅黑" panose="020B0503020204020204" pitchFamily="34" charset="-122"/>
              </a:rPr>
              <a:t>I/O</a:t>
            </a:r>
            <a:r>
              <a:rPr lang="zh-CN" altLang="en-US" sz="1662" b="1">
                <a:latin typeface="微软雅黑" panose="020B0503020204020204" pitchFamily="34" charset="-122"/>
                <a:ea typeface="微软雅黑" panose="020B0503020204020204" pitchFamily="34" charset="-122"/>
              </a:rPr>
              <a:t>指令 </a:t>
            </a:r>
            <a:r>
              <a:rPr lang="en-US" altLang="zh-CN" sz="1662" b="1">
                <a:latin typeface="微软雅黑" panose="020B0503020204020204" pitchFamily="34" charset="-122"/>
                <a:ea typeface="微软雅黑" panose="020B0503020204020204" pitchFamily="34" charset="-122"/>
              </a:rPr>
              <a:t>(in,out)</a:t>
            </a:r>
          </a:p>
        </p:txBody>
      </p:sp>
      <p:sp>
        <p:nvSpPr>
          <p:cNvPr id="23573" name="Rectangle 21">
            <a:extLst>
              <a:ext uri="{FF2B5EF4-FFF2-40B4-BE49-F238E27FC236}">
                <a16:creationId xmlns:a16="http://schemas.microsoft.com/office/drawing/2014/main" id="{7BDDB71D-D5AD-4006-BE5C-EAB58AE5525E}"/>
              </a:ext>
            </a:extLst>
          </p:cNvPr>
          <p:cNvSpPr>
            <a:spLocks noChangeArrowheads="1"/>
          </p:cNvSpPr>
          <p:nvPr/>
        </p:nvSpPr>
        <p:spPr bwMode="auto">
          <a:xfrm>
            <a:off x="2102703" y="3826195"/>
            <a:ext cx="568819"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微软雅黑" panose="020B0503020204020204" pitchFamily="34" charset="-122"/>
                <a:ea typeface="微软雅黑" panose="020B0503020204020204" pitchFamily="34" charset="-122"/>
              </a:rPr>
              <a:t>CPU</a:t>
            </a:r>
          </a:p>
        </p:txBody>
      </p:sp>
      <p:sp>
        <p:nvSpPr>
          <p:cNvPr id="23574" name="Line 22">
            <a:extLst>
              <a:ext uri="{FF2B5EF4-FFF2-40B4-BE49-F238E27FC236}">
                <a16:creationId xmlns:a16="http://schemas.microsoft.com/office/drawing/2014/main" id="{83369876-70EB-42A1-A8B3-E896CBCD4FDD}"/>
              </a:ext>
            </a:extLst>
          </p:cNvPr>
          <p:cNvSpPr>
            <a:spLocks noChangeShapeType="1"/>
          </p:cNvSpPr>
          <p:nvPr/>
        </p:nvSpPr>
        <p:spPr bwMode="auto">
          <a:xfrm>
            <a:off x="698989" y="4658458"/>
            <a:ext cx="351692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latin typeface="微软雅黑" panose="020B0503020204020204" pitchFamily="34" charset="-122"/>
              <a:ea typeface="微软雅黑" panose="020B0503020204020204" pitchFamily="34" charset="-122"/>
            </a:endParaRPr>
          </a:p>
        </p:txBody>
      </p:sp>
      <p:sp>
        <p:nvSpPr>
          <p:cNvPr id="23575" name="Line 23">
            <a:extLst>
              <a:ext uri="{FF2B5EF4-FFF2-40B4-BE49-F238E27FC236}">
                <a16:creationId xmlns:a16="http://schemas.microsoft.com/office/drawing/2014/main" id="{99FE7C2C-3B1E-4F6E-8FF2-583C62B4BC38}"/>
              </a:ext>
            </a:extLst>
          </p:cNvPr>
          <p:cNvSpPr>
            <a:spLocks noChangeShapeType="1"/>
          </p:cNvSpPr>
          <p:nvPr/>
        </p:nvSpPr>
        <p:spPr bwMode="auto">
          <a:xfrm>
            <a:off x="2400300" y="4154366"/>
            <a:ext cx="0" cy="463062"/>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latin typeface="微软雅黑" panose="020B0503020204020204" pitchFamily="34" charset="-122"/>
              <a:ea typeface="微软雅黑" panose="020B0503020204020204" pitchFamily="34" charset="-122"/>
            </a:endParaRPr>
          </a:p>
        </p:txBody>
      </p:sp>
      <p:sp>
        <p:nvSpPr>
          <p:cNvPr id="23576" name="Rectangle 24">
            <a:extLst>
              <a:ext uri="{FF2B5EF4-FFF2-40B4-BE49-F238E27FC236}">
                <a16:creationId xmlns:a16="http://schemas.microsoft.com/office/drawing/2014/main" id="{9003C6E5-F33E-4FBA-B29B-C554C4366F8B}"/>
              </a:ext>
            </a:extLst>
          </p:cNvPr>
          <p:cNvSpPr>
            <a:spLocks noChangeArrowheads="1"/>
          </p:cNvSpPr>
          <p:nvPr/>
        </p:nvSpPr>
        <p:spPr bwMode="auto">
          <a:xfrm>
            <a:off x="2261128" y="5244687"/>
            <a:ext cx="1078446"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微软雅黑" panose="020B0503020204020204" pitchFamily="34" charset="-122"/>
                <a:ea typeface="微软雅黑" panose="020B0503020204020204" pitchFamily="34" charset="-122"/>
              </a:rPr>
              <a:t>Interface</a:t>
            </a:r>
          </a:p>
        </p:txBody>
      </p:sp>
      <p:sp>
        <p:nvSpPr>
          <p:cNvPr id="23577" name="Rectangle 25">
            <a:extLst>
              <a:ext uri="{FF2B5EF4-FFF2-40B4-BE49-F238E27FC236}">
                <a16:creationId xmlns:a16="http://schemas.microsoft.com/office/drawing/2014/main" id="{954B3E34-EDF9-4D0F-8336-41515042F622}"/>
              </a:ext>
            </a:extLst>
          </p:cNvPr>
          <p:cNvSpPr>
            <a:spLocks noChangeArrowheads="1"/>
          </p:cNvSpPr>
          <p:nvPr/>
        </p:nvSpPr>
        <p:spPr bwMode="auto">
          <a:xfrm>
            <a:off x="3581439" y="5244687"/>
            <a:ext cx="1078446"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微软雅黑" panose="020B0503020204020204" pitchFamily="34" charset="-122"/>
                <a:ea typeface="微软雅黑" panose="020B0503020204020204" pitchFamily="34" charset="-122"/>
              </a:rPr>
              <a:t>Interface</a:t>
            </a:r>
          </a:p>
        </p:txBody>
      </p:sp>
      <p:sp>
        <p:nvSpPr>
          <p:cNvPr id="23578" name="Line 26">
            <a:extLst>
              <a:ext uri="{FF2B5EF4-FFF2-40B4-BE49-F238E27FC236}">
                <a16:creationId xmlns:a16="http://schemas.microsoft.com/office/drawing/2014/main" id="{F6B923B9-BDFA-4DFE-80C3-B02EC30258C4}"/>
              </a:ext>
            </a:extLst>
          </p:cNvPr>
          <p:cNvSpPr>
            <a:spLocks noChangeShapeType="1"/>
          </p:cNvSpPr>
          <p:nvPr/>
        </p:nvSpPr>
        <p:spPr bwMode="auto">
          <a:xfrm>
            <a:off x="2781300" y="4671647"/>
            <a:ext cx="0" cy="489438"/>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latin typeface="微软雅黑" panose="020B0503020204020204" pitchFamily="34" charset="-122"/>
              <a:ea typeface="微软雅黑" panose="020B0503020204020204" pitchFamily="34" charset="-122"/>
            </a:endParaRPr>
          </a:p>
        </p:txBody>
      </p:sp>
      <p:sp>
        <p:nvSpPr>
          <p:cNvPr id="23579" name="Line 27">
            <a:extLst>
              <a:ext uri="{FF2B5EF4-FFF2-40B4-BE49-F238E27FC236}">
                <a16:creationId xmlns:a16="http://schemas.microsoft.com/office/drawing/2014/main" id="{212A615D-D104-41A6-B144-A8F939626230}"/>
              </a:ext>
            </a:extLst>
          </p:cNvPr>
          <p:cNvSpPr>
            <a:spLocks noChangeShapeType="1"/>
          </p:cNvSpPr>
          <p:nvPr/>
        </p:nvSpPr>
        <p:spPr bwMode="auto">
          <a:xfrm>
            <a:off x="4101612" y="4671647"/>
            <a:ext cx="0" cy="489438"/>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latin typeface="微软雅黑" panose="020B0503020204020204" pitchFamily="34" charset="-122"/>
              <a:ea typeface="微软雅黑" panose="020B0503020204020204" pitchFamily="34" charset="-122"/>
            </a:endParaRPr>
          </a:p>
        </p:txBody>
      </p:sp>
      <p:sp>
        <p:nvSpPr>
          <p:cNvPr id="23580" name="Rectangle 28">
            <a:extLst>
              <a:ext uri="{FF2B5EF4-FFF2-40B4-BE49-F238E27FC236}">
                <a16:creationId xmlns:a16="http://schemas.microsoft.com/office/drawing/2014/main" id="{17D225B2-9E5A-42FD-8F25-1D78788A94E5}"/>
              </a:ext>
            </a:extLst>
          </p:cNvPr>
          <p:cNvSpPr>
            <a:spLocks noChangeArrowheads="1"/>
          </p:cNvSpPr>
          <p:nvPr/>
        </p:nvSpPr>
        <p:spPr bwMode="auto">
          <a:xfrm>
            <a:off x="2170535" y="6027202"/>
            <a:ext cx="1206879"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微软雅黑" panose="020B0503020204020204" pitchFamily="34" charset="-122"/>
                <a:ea typeface="微软雅黑" panose="020B0503020204020204" pitchFamily="34" charset="-122"/>
              </a:rPr>
              <a:t>Peripheral</a:t>
            </a:r>
          </a:p>
        </p:txBody>
      </p:sp>
      <p:sp>
        <p:nvSpPr>
          <p:cNvPr id="23581" name="Line 29">
            <a:extLst>
              <a:ext uri="{FF2B5EF4-FFF2-40B4-BE49-F238E27FC236}">
                <a16:creationId xmlns:a16="http://schemas.microsoft.com/office/drawing/2014/main" id="{FB61AFC7-5142-4D5B-AB77-1A88150A77C6}"/>
              </a:ext>
            </a:extLst>
          </p:cNvPr>
          <p:cNvSpPr>
            <a:spLocks noChangeShapeType="1"/>
          </p:cNvSpPr>
          <p:nvPr/>
        </p:nvSpPr>
        <p:spPr bwMode="auto">
          <a:xfrm>
            <a:off x="2781300" y="5533293"/>
            <a:ext cx="0" cy="47625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latin typeface="微软雅黑" panose="020B0503020204020204" pitchFamily="34" charset="-122"/>
              <a:ea typeface="微软雅黑" panose="020B0503020204020204" pitchFamily="34" charset="-122"/>
            </a:endParaRPr>
          </a:p>
        </p:txBody>
      </p:sp>
      <p:sp>
        <p:nvSpPr>
          <p:cNvPr id="23582" name="Rectangle 30">
            <a:extLst>
              <a:ext uri="{FF2B5EF4-FFF2-40B4-BE49-F238E27FC236}">
                <a16:creationId xmlns:a16="http://schemas.microsoft.com/office/drawing/2014/main" id="{93CCBC45-80AD-4F12-85FA-9D8747EB1CF3}"/>
              </a:ext>
            </a:extLst>
          </p:cNvPr>
          <p:cNvSpPr>
            <a:spLocks noChangeArrowheads="1"/>
          </p:cNvSpPr>
          <p:nvPr/>
        </p:nvSpPr>
        <p:spPr bwMode="auto">
          <a:xfrm>
            <a:off x="3580235" y="6027202"/>
            <a:ext cx="1206879"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微软雅黑" panose="020B0503020204020204" pitchFamily="34" charset="-122"/>
                <a:ea typeface="微软雅黑" panose="020B0503020204020204" pitchFamily="34" charset="-122"/>
              </a:rPr>
              <a:t>Peripheral</a:t>
            </a:r>
          </a:p>
        </p:txBody>
      </p:sp>
      <p:sp>
        <p:nvSpPr>
          <p:cNvPr id="23583" name="Line 31">
            <a:extLst>
              <a:ext uri="{FF2B5EF4-FFF2-40B4-BE49-F238E27FC236}">
                <a16:creationId xmlns:a16="http://schemas.microsoft.com/office/drawing/2014/main" id="{B5AC4F59-6301-43E0-864F-95D07923F8CD}"/>
              </a:ext>
            </a:extLst>
          </p:cNvPr>
          <p:cNvSpPr>
            <a:spLocks noChangeShapeType="1"/>
          </p:cNvSpPr>
          <p:nvPr/>
        </p:nvSpPr>
        <p:spPr bwMode="auto">
          <a:xfrm>
            <a:off x="4089889" y="5546481"/>
            <a:ext cx="0" cy="463062"/>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latin typeface="微软雅黑" panose="020B0503020204020204" pitchFamily="34" charset="-122"/>
              <a:ea typeface="微软雅黑" panose="020B0503020204020204" pitchFamily="34" charset="-122"/>
            </a:endParaRPr>
          </a:p>
        </p:txBody>
      </p:sp>
      <p:sp>
        <p:nvSpPr>
          <p:cNvPr id="23584" name="Rectangle 32">
            <a:extLst>
              <a:ext uri="{FF2B5EF4-FFF2-40B4-BE49-F238E27FC236}">
                <a16:creationId xmlns:a16="http://schemas.microsoft.com/office/drawing/2014/main" id="{53FD89BE-8AD9-4332-9446-78BC88B0D063}"/>
              </a:ext>
            </a:extLst>
          </p:cNvPr>
          <p:cNvSpPr>
            <a:spLocks noChangeArrowheads="1"/>
          </p:cNvSpPr>
          <p:nvPr/>
        </p:nvSpPr>
        <p:spPr bwMode="auto">
          <a:xfrm>
            <a:off x="792771" y="5231498"/>
            <a:ext cx="1031638"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微软雅黑" panose="020B0503020204020204" pitchFamily="34" charset="-122"/>
                <a:ea typeface="微软雅黑" panose="020B0503020204020204" pitchFamily="34" charset="-122"/>
              </a:rPr>
              <a:t>Memory</a:t>
            </a:r>
          </a:p>
        </p:txBody>
      </p:sp>
      <p:sp>
        <p:nvSpPr>
          <p:cNvPr id="23585" name="Line 33">
            <a:extLst>
              <a:ext uri="{FF2B5EF4-FFF2-40B4-BE49-F238E27FC236}">
                <a16:creationId xmlns:a16="http://schemas.microsoft.com/office/drawing/2014/main" id="{A27BE40A-B29C-4312-ACB4-4CB314043615}"/>
              </a:ext>
            </a:extLst>
          </p:cNvPr>
          <p:cNvSpPr>
            <a:spLocks noChangeShapeType="1"/>
          </p:cNvSpPr>
          <p:nvPr/>
        </p:nvSpPr>
        <p:spPr bwMode="auto">
          <a:xfrm>
            <a:off x="1270489" y="4645270"/>
            <a:ext cx="0" cy="502627"/>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latin typeface="微软雅黑" panose="020B0503020204020204" pitchFamily="34" charset="-122"/>
              <a:ea typeface="微软雅黑" panose="020B0503020204020204" pitchFamily="34" charset="-122"/>
            </a:endParaRPr>
          </a:p>
        </p:txBody>
      </p:sp>
      <p:sp>
        <p:nvSpPr>
          <p:cNvPr id="23586" name="Rectangle 34">
            <a:extLst>
              <a:ext uri="{FF2B5EF4-FFF2-40B4-BE49-F238E27FC236}">
                <a16:creationId xmlns:a16="http://schemas.microsoft.com/office/drawing/2014/main" id="{3E958B90-5E76-4871-BF1F-C61F9AE47F4D}"/>
              </a:ext>
            </a:extLst>
          </p:cNvPr>
          <p:cNvSpPr>
            <a:spLocks noChangeArrowheads="1"/>
          </p:cNvSpPr>
          <p:nvPr/>
        </p:nvSpPr>
        <p:spPr bwMode="auto">
          <a:xfrm>
            <a:off x="4771293" y="2763715"/>
            <a:ext cx="4307022" cy="385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2585" b="1">
                <a:latin typeface="微软雅黑" panose="020B0503020204020204" pitchFamily="34" charset="-122"/>
                <a:ea typeface="微软雅黑" panose="020B0503020204020204" pitchFamily="34" charset="-122"/>
              </a:rPr>
              <a:t>I/O</a:t>
            </a:r>
            <a:r>
              <a:rPr lang="zh-CN" altLang="en-US" sz="2585" b="1">
                <a:latin typeface="微软雅黑" panose="020B0503020204020204" pitchFamily="34" charset="-122"/>
                <a:ea typeface="微软雅黑" panose="020B0503020204020204" pitchFamily="34" charset="-122"/>
              </a:rPr>
              <a:t>和存储器传输的联线不同</a:t>
            </a:r>
          </a:p>
        </p:txBody>
      </p:sp>
      <p:sp>
        <p:nvSpPr>
          <p:cNvPr id="23587" name="Rectangle 35">
            <a:extLst>
              <a:ext uri="{FF2B5EF4-FFF2-40B4-BE49-F238E27FC236}">
                <a16:creationId xmlns:a16="http://schemas.microsoft.com/office/drawing/2014/main" id="{D35EE017-4EC0-49C5-B848-3D0974C7182B}"/>
              </a:ext>
            </a:extLst>
          </p:cNvPr>
          <p:cNvSpPr>
            <a:spLocks noChangeArrowheads="1"/>
          </p:cNvSpPr>
          <p:nvPr/>
        </p:nvSpPr>
        <p:spPr bwMode="auto">
          <a:xfrm>
            <a:off x="298938" y="4160228"/>
            <a:ext cx="1184372" cy="48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662" b="1" i="1">
                <a:latin typeface="微软雅黑" panose="020B0503020204020204" pitchFamily="34" charset="-122"/>
                <a:ea typeface="微软雅黑" panose="020B0503020204020204" pitchFamily="34" charset="-122"/>
              </a:rPr>
              <a:t>公共存储器</a:t>
            </a:r>
          </a:p>
          <a:p>
            <a:pPr>
              <a:lnSpc>
                <a:spcPct val="85000"/>
              </a:lnSpc>
            </a:pPr>
            <a:r>
              <a:rPr lang="en-US" altLang="zh-CN" sz="1662" b="1" i="1">
                <a:latin typeface="微软雅黑" panose="020B0503020204020204" pitchFamily="34" charset="-122"/>
                <a:ea typeface="微软雅黑" panose="020B0503020204020204" pitchFamily="34" charset="-122"/>
              </a:rPr>
              <a:t>&amp; I/O</a:t>
            </a:r>
            <a:r>
              <a:rPr lang="zh-CN" altLang="en-US" sz="1662" b="1" i="1">
                <a:latin typeface="微软雅黑" panose="020B0503020204020204" pitchFamily="34" charset="-122"/>
                <a:ea typeface="微软雅黑" panose="020B0503020204020204" pitchFamily="34" charset="-122"/>
              </a:rPr>
              <a:t>总线</a:t>
            </a:r>
          </a:p>
        </p:txBody>
      </p:sp>
      <p:sp>
        <p:nvSpPr>
          <p:cNvPr id="23588" name="Rectangle 36">
            <a:extLst>
              <a:ext uri="{FF2B5EF4-FFF2-40B4-BE49-F238E27FC236}">
                <a16:creationId xmlns:a16="http://schemas.microsoft.com/office/drawing/2014/main" id="{EF6BBD79-656C-4785-84F4-874873F01E0C}"/>
              </a:ext>
            </a:extLst>
          </p:cNvPr>
          <p:cNvSpPr>
            <a:spLocks noChangeArrowheads="1"/>
          </p:cNvSpPr>
          <p:nvPr/>
        </p:nvSpPr>
        <p:spPr bwMode="auto">
          <a:xfrm>
            <a:off x="4572001" y="4286250"/>
            <a:ext cx="1604359" cy="626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2215">
                <a:latin typeface="微软雅黑" panose="020B0503020204020204" pitchFamily="34" charset="-122"/>
                <a:ea typeface="微软雅黑" panose="020B0503020204020204" pitchFamily="34" charset="-122"/>
              </a:rPr>
              <a:t>VME bus</a:t>
            </a:r>
          </a:p>
          <a:p>
            <a:pPr>
              <a:lnSpc>
                <a:spcPct val="85000"/>
              </a:lnSpc>
            </a:pPr>
            <a:r>
              <a:rPr lang="en-US" altLang="zh-CN" sz="2215">
                <a:latin typeface="微软雅黑" panose="020B0503020204020204" pitchFamily="34" charset="-122"/>
                <a:ea typeface="微软雅黑" panose="020B0503020204020204" pitchFamily="34" charset="-122"/>
              </a:rPr>
              <a:t>Multibus-II</a:t>
            </a:r>
          </a:p>
        </p:txBody>
      </p:sp>
      <p:sp>
        <p:nvSpPr>
          <p:cNvPr id="23589" name="Rectangle 37">
            <a:extLst>
              <a:ext uri="{FF2B5EF4-FFF2-40B4-BE49-F238E27FC236}">
                <a16:creationId xmlns:a16="http://schemas.microsoft.com/office/drawing/2014/main" id="{01C3C431-370A-451F-B902-71853F683E67}"/>
              </a:ext>
            </a:extLst>
          </p:cNvPr>
          <p:cNvSpPr>
            <a:spLocks noChangeArrowheads="1"/>
          </p:cNvSpPr>
          <p:nvPr/>
        </p:nvSpPr>
        <p:spPr bwMode="auto">
          <a:xfrm>
            <a:off x="6318739" y="3852497"/>
            <a:ext cx="2466775" cy="1785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2215" dirty="0">
                <a:latin typeface="微软雅黑" panose="020B0503020204020204" pitchFamily="34" charset="-122"/>
                <a:ea typeface="微软雅黑" panose="020B0503020204020204" pitchFamily="34" charset="-122"/>
              </a:rPr>
              <a:t>40 Mbytes/sec</a:t>
            </a:r>
          </a:p>
          <a:p>
            <a:pPr>
              <a:lnSpc>
                <a:spcPct val="85000"/>
              </a:lnSpc>
            </a:pPr>
            <a:r>
              <a:rPr lang="zh-CN" altLang="en-US" sz="2215" dirty="0">
                <a:latin typeface="微软雅黑" panose="020B0503020204020204" pitchFamily="34" charset="-122"/>
                <a:ea typeface="微软雅黑" panose="020B0503020204020204" pitchFamily="34" charset="-122"/>
              </a:rPr>
              <a:t>（乐观）</a:t>
            </a:r>
          </a:p>
          <a:p>
            <a:pPr>
              <a:lnSpc>
                <a:spcPct val="85000"/>
              </a:lnSpc>
            </a:pPr>
            <a:endParaRPr lang="zh-CN" altLang="en-US" sz="2215" dirty="0">
              <a:latin typeface="微软雅黑" panose="020B0503020204020204" pitchFamily="34" charset="-122"/>
              <a:ea typeface="微软雅黑" panose="020B0503020204020204" pitchFamily="34" charset="-122"/>
            </a:endParaRPr>
          </a:p>
          <a:p>
            <a:pPr>
              <a:lnSpc>
                <a:spcPct val="85000"/>
              </a:lnSpc>
            </a:pPr>
            <a:endParaRPr lang="zh-CN" altLang="en-US" sz="2215" dirty="0">
              <a:latin typeface="微软雅黑" panose="020B0503020204020204" pitchFamily="34" charset="-122"/>
              <a:ea typeface="微软雅黑" panose="020B0503020204020204" pitchFamily="34" charset="-122"/>
            </a:endParaRPr>
          </a:p>
          <a:p>
            <a:pPr>
              <a:lnSpc>
                <a:spcPct val="85000"/>
              </a:lnSpc>
            </a:pPr>
            <a:r>
              <a:rPr lang="en-US" altLang="zh-CN" sz="2215" dirty="0">
                <a:latin typeface="微软雅黑" panose="020B0503020204020204" pitchFamily="34" charset="-122"/>
                <a:ea typeface="微软雅黑" panose="020B0503020204020204" pitchFamily="34" charset="-122"/>
              </a:rPr>
              <a:t>MIPS </a:t>
            </a:r>
            <a:r>
              <a:rPr lang="zh-CN" altLang="en-US" sz="2215" dirty="0">
                <a:latin typeface="微软雅黑" panose="020B0503020204020204" pitchFamily="34" charset="-122"/>
                <a:ea typeface="微软雅黑" panose="020B0503020204020204" pitchFamily="34" charset="-122"/>
              </a:rPr>
              <a:t>处理器</a:t>
            </a:r>
          </a:p>
          <a:p>
            <a:pPr>
              <a:lnSpc>
                <a:spcPct val="85000"/>
              </a:lnSpc>
            </a:pPr>
            <a:r>
              <a:rPr lang="zh-CN" altLang="en-US" sz="2215" dirty="0">
                <a:latin typeface="微软雅黑" panose="020B0503020204020204" pitchFamily="34" charset="-122"/>
                <a:ea typeface="微软雅黑" panose="020B0503020204020204" pitchFamily="34" charset="-122"/>
              </a:rPr>
              <a:t>使该总线完全饱和</a:t>
            </a:r>
            <a:r>
              <a:rPr lang="en-US" altLang="zh-CN" sz="2215" dirty="0">
                <a:latin typeface="微软雅黑" panose="020B0503020204020204" pitchFamily="34" charset="-122"/>
                <a:ea typeface="微软雅黑" panose="020B0503020204020204" pitchFamily="34" charset="-122"/>
              </a:rPr>
              <a:t>!</a:t>
            </a:r>
          </a:p>
        </p:txBody>
      </p:sp>
      <p:sp>
        <p:nvSpPr>
          <p:cNvPr id="23590" name="Line 38">
            <a:extLst>
              <a:ext uri="{FF2B5EF4-FFF2-40B4-BE49-F238E27FC236}">
                <a16:creationId xmlns:a16="http://schemas.microsoft.com/office/drawing/2014/main" id="{587D4F6E-2DCD-47BF-8624-8DABA2CEDB16}"/>
              </a:ext>
            </a:extLst>
          </p:cNvPr>
          <p:cNvSpPr>
            <a:spLocks noChangeShapeType="1"/>
          </p:cNvSpPr>
          <p:nvPr/>
        </p:nvSpPr>
        <p:spPr bwMode="auto">
          <a:xfrm flipV="1">
            <a:off x="5581651" y="3922835"/>
            <a:ext cx="775188" cy="38393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latin typeface="微软雅黑" panose="020B0503020204020204" pitchFamily="34" charset="-122"/>
              <a:ea typeface="微软雅黑" panose="020B0503020204020204" pitchFamily="34" charset="-122"/>
            </a:endParaRPr>
          </a:p>
        </p:txBody>
      </p:sp>
      <p:sp>
        <p:nvSpPr>
          <p:cNvPr id="23591" name="Line 39">
            <a:extLst>
              <a:ext uri="{FF2B5EF4-FFF2-40B4-BE49-F238E27FC236}">
                <a16:creationId xmlns:a16="http://schemas.microsoft.com/office/drawing/2014/main" id="{8B59DE4D-CAE0-418D-B78F-A294B7E1C935}"/>
              </a:ext>
            </a:extLst>
          </p:cNvPr>
          <p:cNvSpPr>
            <a:spLocks noChangeShapeType="1"/>
          </p:cNvSpPr>
          <p:nvPr/>
        </p:nvSpPr>
        <p:spPr bwMode="auto">
          <a:xfrm>
            <a:off x="5556739" y="4824047"/>
            <a:ext cx="659423" cy="5304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latin typeface="微软雅黑" panose="020B0503020204020204" pitchFamily="34" charset="-122"/>
              <a:ea typeface="微软雅黑" panose="020B0503020204020204" pitchFamily="34" charset="-122"/>
            </a:endParaRPr>
          </a:p>
        </p:txBody>
      </p:sp>
      <p:sp>
        <p:nvSpPr>
          <p:cNvPr id="23592" name="Line 40">
            <a:extLst>
              <a:ext uri="{FF2B5EF4-FFF2-40B4-BE49-F238E27FC236}">
                <a16:creationId xmlns:a16="http://schemas.microsoft.com/office/drawing/2014/main" id="{F8C054CE-14F7-413E-AE8B-4E502ECBF891}"/>
              </a:ext>
            </a:extLst>
          </p:cNvPr>
          <p:cNvSpPr>
            <a:spLocks noChangeShapeType="1"/>
          </p:cNvSpPr>
          <p:nvPr/>
        </p:nvSpPr>
        <p:spPr bwMode="auto">
          <a:xfrm>
            <a:off x="698989" y="4737589"/>
            <a:ext cx="351692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40086004"/>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EB697F2C-1376-4742-BDFE-9D3FB105B842}"/>
              </a:ext>
            </a:extLst>
          </p:cNvPr>
          <p:cNvSpPr>
            <a:spLocks noGrp="1" noChangeArrowheads="1"/>
          </p:cNvSpPr>
          <p:nvPr>
            <p:ph type="title"/>
          </p:nvPr>
        </p:nvSpPr>
        <p:spPr>
          <a:xfrm>
            <a:off x="251520" y="306158"/>
            <a:ext cx="8131419" cy="378069"/>
          </a:xfrm>
          <a:noFill/>
        </p:spPr>
        <p:txBody>
          <a:bodyPr vert="horz" wrap="square" lIns="83527" tIns="41031" rIns="83527" bIns="41031" rtlCol="0" anchor="ctr" anchorCtr="0">
            <a:normAutofit fontScale="90000"/>
          </a:bodyPr>
          <a:lstStyle/>
          <a:p>
            <a:r>
              <a:rPr lang="zh-CN" altLang="en-US" b="1" dirty="0">
                <a:solidFill>
                  <a:srgbClr val="C00000"/>
                </a:solidFill>
                <a:latin typeface="微软雅黑" panose="020B0503020204020204" pitchFamily="34" charset="-122"/>
                <a:ea typeface="微软雅黑" panose="020B0503020204020204" pitchFamily="34" charset="-122"/>
              </a:rPr>
              <a:t>存储器映射 </a:t>
            </a:r>
            <a:r>
              <a:rPr lang="en-US" altLang="zh-CN" b="1" dirty="0">
                <a:solidFill>
                  <a:srgbClr val="C00000"/>
                </a:solidFill>
                <a:latin typeface="微软雅黑" panose="020B0503020204020204" pitchFamily="34" charset="-122"/>
                <a:ea typeface="微软雅黑" panose="020B0503020204020204" pitchFamily="34" charset="-122"/>
              </a:rPr>
              <a:t>I/O</a:t>
            </a:r>
          </a:p>
        </p:txBody>
      </p:sp>
      <p:sp>
        <p:nvSpPr>
          <p:cNvPr id="24579" name="Rectangle 3">
            <a:extLst>
              <a:ext uri="{FF2B5EF4-FFF2-40B4-BE49-F238E27FC236}">
                <a16:creationId xmlns:a16="http://schemas.microsoft.com/office/drawing/2014/main" id="{71789B76-AAC3-40D4-A215-34C4BE0F79D3}"/>
              </a:ext>
            </a:extLst>
          </p:cNvPr>
          <p:cNvSpPr>
            <a:spLocks noChangeArrowheads="1"/>
          </p:cNvSpPr>
          <p:nvPr/>
        </p:nvSpPr>
        <p:spPr bwMode="auto">
          <a:xfrm>
            <a:off x="5918689" y="1940169"/>
            <a:ext cx="2362200" cy="2321169"/>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24580" name="Line 4">
            <a:extLst>
              <a:ext uri="{FF2B5EF4-FFF2-40B4-BE49-F238E27FC236}">
                <a16:creationId xmlns:a16="http://schemas.microsoft.com/office/drawing/2014/main" id="{4B4ED382-07C9-420A-9892-D66B3B7014AD}"/>
              </a:ext>
            </a:extLst>
          </p:cNvPr>
          <p:cNvSpPr>
            <a:spLocks noChangeShapeType="1"/>
          </p:cNvSpPr>
          <p:nvPr/>
        </p:nvSpPr>
        <p:spPr bwMode="auto">
          <a:xfrm>
            <a:off x="5918689" y="2526323"/>
            <a:ext cx="2362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4581" name="Line 5">
            <a:extLst>
              <a:ext uri="{FF2B5EF4-FFF2-40B4-BE49-F238E27FC236}">
                <a16:creationId xmlns:a16="http://schemas.microsoft.com/office/drawing/2014/main" id="{4A35C042-CCAA-4AAC-8561-736E1D571604}"/>
              </a:ext>
            </a:extLst>
          </p:cNvPr>
          <p:cNvSpPr>
            <a:spLocks noChangeShapeType="1"/>
          </p:cNvSpPr>
          <p:nvPr/>
        </p:nvSpPr>
        <p:spPr bwMode="auto">
          <a:xfrm>
            <a:off x="5918689" y="3089031"/>
            <a:ext cx="2362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4582" name="Rectangle 6" descr="浅色上对角线">
            <a:extLst>
              <a:ext uri="{FF2B5EF4-FFF2-40B4-BE49-F238E27FC236}">
                <a16:creationId xmlns:a16="http://schemas.microsoft.com/office/drawing/2014/main" id="{9C35D7DF-E1C1-4044-9EA0-C63A9E31CAC9}"/>
              </a:ext>
            </a:extLst>
          </p:cNvPr>
          <p:cNvSpPr>
            <a:spLocks noChangeArrowheads="1"/>
          </p:cNvSpPr>
          <p:nvPr/>
        </p:nvSpPr>
        <p:spPr bwMode="auto">
          <a:xfrm>
            <a:off x="5924551" y="3089031"/>
            <a:ext cx="2349011" cy="691662"/>
          </a:xfrm>
          <a:prstGeom prst="rect">
            <a:avLst/>
          </a:prstGeom>
          <a:pattFill prst="ltUpDiag">
            <a:fgClr>
              <a:schemeClr val="accent1"/>
            </a:fgClr>
            <a:bgClr>
              <a:schemeClr val="bg1"/>
            </a:bgClr>
          </a:patt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24583" name="Rectangle 7">
            <a:extLst>
              <a:ext uri="{FF2B5EF4-FFF2-40B4-BE49-F238E27FC236}">
                <a16:creationId xmlns:a16="http://schemas.microsoft.com/office/drawing/2014/main" id="{2FB61333-226B-4F1F-9B38-7F72D0477763}"/>
              </a:ext>
            </a:extLst>
          </p:cNvPr>
          <p:cNvSpPr>
            <a:spLocks noChangeArrowheads="1"/>
          </p:cNvSpPr>
          <p:nvPr/>
        </p:nvSpPr>
        <p:spPr bwMode="auto">
          <a:xfrm>
            <a:off x="6737839" y="2121877"/>
            <a:ext cx="615306"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ROM</a:t>
            </a:r>
          </a:p>
        </p:txBody>
      </p:sp>
      <p:sp>
        <p:nvSpPr>
          <p:cNvPr id="24584" name="Rectangle 8">
            <a:extLst>
              <a:ext uri="{FF2B5EF4-FFF2-40B4-BE49-F238E27FC236}">
                <a16:creationId xmlns:a16="http://schemas.microsoft.com/office/drawing/2014/main" id="{B3228848-4EA5-44D7-AC56-63F7CECF0200}"/>
              </a:ext>
            </a:extLst>
          </p:cNvPr>
          <p:cNvSpPr>
            <a:spLocks noChangeArrowheads="1"/>
          </p:cNvSpPr>
          <p:nvPr/>
        </p:nvSpPr>
        <p:spPr bwMode="auto">
          <a:xfrm>
            <a:off x="6737839" y="2684584"/>
            <a:ext cx="604085"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RAM</a:t>
            </a:r>
          </a:p>
        </p:txBody>
      </p:sp>
      <p:sp>
        <p:nvSpPr>
          <p:cNvPr id="24585" name="Rectangle 9">
            <a:extLst>
              <a:ext uri="{FF2B5EF4-FFF2-40B4-BE49-F238E27FC236}">
                <a16:creationId xmlns:a16="http://schemas.microsoft.com/office/drawing/2014/main" id="{85E125AB-FC46-446C-A430-B104F10E0E5D}"/>
              </a:ext>
            </a:extLst>
          </p:cNvPr>
          <p:cNvSpPr>
            <a:spLocks noChangeArrowheads="1"/>
          </p:cNvSpPr>
          <p:nvPr/>
        </p:nvSpPr>
        <p:spPr bwMode="auto">
          <a:xfrm>
            <a:off x="6852138" y="3903784"/>
            <a:ext cx="402107"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I/O</a:t>
            </a:r>
          </a:p>
        </p:txBody>
      </p:sp>
      <p:grpSp>
        <p:nvGrpSpPr>
          <p:cNvPr id="24586" name="Group 10">
            <a:extLst>
              <a:ext uri="{FF2B5EF4-FFF2-40B4-BE49-F238E27FC236}">
                <a16:creationId xmlns:a16="http://schemas.microsoft.com/office/drawing/2014/main" id="{9515CEC7-3E70-4CB7-B8C0-6FD3A11E5EA7}"/>
              </a:ext>
            </a:extLst>
          </p:cNvPr>
          <p:cNvGrpSpPr>
            <a:grpSpLocks/>
          </p:cNvGrpSpPr>
          <p:nvPr/>
        </p:nvGrpSpPr>
        <p:grpSpPr bwMode="auto">
          <a:xfrm>
            <a:off x="419100" y="1060281"/>
            <a:ext cx="4811699" cy="5021048"/>
            <a:chOff x="286" y="834"/>
            <a:chExt cx="2707" cy="3138"/>
          </a:xfrm>
        </p:grpSpPr>
        <p:sp>
          <p:nvSpPr>
            <p:cNvPr id="24587" name="Rectangle 11">
              <a:extLst>
                <a:ext uri="{FF2B5EF4-FFF2-40B4-BE49-F238E27FC236}">
                  <a16:creationId xmlns:a16="http://schemas.microsoft.com/office/drawing/2014/main" id="{B0E624E4-90C3-4A3C-9186-EBFA987B502F}"/>
                </a:ext>
              </a:extLst>
            </p:cNvPr>
            <p:cNvSpPr>
              <a:spLocks noChangeArrowheads="1"/>
            </p:cNvSpPr>
            <p:nvPr/>
          </p:nvSpPr>
          <p:spPr bwMode="auto">
            <a:xfrm>
              <a:off x="1745" y="975"/>
              <a:ext cx="1066"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662" b="1" i="1">
                  <a:latin typeface="Arial" panose="020B0604020202020204" pitchFamily="34" charset="0"/>
                </a:rPr>
                <a:t>单存储器</a:t>
              </a:r>
              <a:r>
                <a:rPr lang="en-US" altLang="zh-CN" sz="1662" b="1" i="1">
                  <a:latin typeface="Arial" panose="020B0604020202020204" pitchFamily="34" charset="0"/>
                </a:rPr>
                <a:t>&amp;I/O</a:t>
              </a:r>
              <a:r>
                <a:rPr lang="zh-CN" altLang="en-US" sz="1662" b="1" i="1">
                  <a:latin typeface="Arial" panose="020B0604020202020204" pitchFamily="34" charset="0"/>
                </a:rPr>
                <a:t>总线</a:t>
              </a:r>
            </a:p>
            <a:p>
              <a:pPr>
                <a:lnSpc>
                  <a:spcPct val="85000"/>
                </a:lnSpc>
              </a:pPr>
              <a:r>
                <a:rPr lang="zh-CN" altLang="en-US" sz="1662" b="1" i="1">
                  <a:latin typeface="Arial" panose="020B0604020202020204" pitchFamily="34" charset="0"/>
                </a:rPr>
                <a:t>没有独立的</a:t>
              </a:r>
              <a:r>
                <a:rPr lang="en-US" altLang="zh-CN" sz="1662" b="1" i="1">
                  <a:latin typeface="Arial" panose="020B0604020202020204" pitchFamily="34" charset="0"/>
                </a:rPr>
                <a:t>I/O</a:t>
              </a:r>
              <a:r>
                <a:rPr lang="zh-CN" altLang="en-US" sz="1662" b="1" i="1">
                  <a:latin typeface="Arial" panose="020B0604020202020204" pitchFamily="34" charset="0"/>
                </a:rPr>
                <a:t>指令</a:t>
              </a:r>
            </a:p>
          </p:txBody>
        </p:sp>
        <p:sp>
          <p:nvSpPr>
            <p:cNvPr id="24588" name="Rectangle 12">
              <a:extLst>
                <a:ext uri="{FF2B5EF4-FFF2-40B4-BE49-F238E27FC236}">
                  <a16:creationId xmlns:a16="http://schemas.microsoft.com/office/drawing/2014/main" id="{22DEAA4F-7FD5-492A-924A-D605F9F39994}"/>
                </a:ext>
              </a:extLst>
            </p:cNvPr>
            <p:cNvSpPr>
              <a:spLocks noChangeArrowheads="1"/>
            </p:cNvSpPr>
            <p:nvPr/>
          </p:nvSpPr>
          <p:spPr bwMode="auto">
            <a:xfrm>
              <a:off x="1278" y="834"/>
              <a:ext cx="320" cy="17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CPU</a:t>
              </a:r>
            </a:p>
          </p:txBody>
        </p:sp>
        <p:sp>
          <p:nvSpPr>
            <p:cNvPr id="24589" name="Line 13">
              <a:extLst>
                <a:ext uri="{FF2B5EF4-FFF2-40B4-BE49-F238E27FC236}">
                  <a16:creationId xmlns:a16="http://schemas.microsoft.com/office/drawing/2014/main" id="{47F1C689-43DB-45F1-A029-20F6EA5AABE2}"/>
                </a:ext>
              </a:extLst>
            </p:cNvPr>
            <p:cNvSpPr>
              <a:spLocks noChangeShapeType="1"/>
            </p:cNvSpPr>
            <p:nvPr/>
          </p:nvSpPr>
          <p:spPr bwMode="auto">
            <a:xfrm>
              <a:off x="286" y="1340"/>
              <a:ext cx="2401"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4590" name="Line 14">
              <a:extLst>
                <a:ext uri="{FF2B5EF4-FFF2-40B4-BE49-F238E27FC236}">
                  <a16:creationId xmlns:a16="http://schemas.microsoft.com/office/drawing/2014/main" id="{429FADB3-8A8C-4F38-BF20-82FFA848F526}"/>
                </a:ext>
              </a:extLst>
            </p:cNvPr>
            <p:cNvSpPr>
              <a:spLocks noChangeShapeType="1"/>
            </p:cNvSpPr>
            <p:nvPr/>
          </p:nvSpPr>
          <p:spPr bwMode="auto">
            <a:xfrm>
              <a:off x="1447" y="1036"/>
              <a:ext cx="0" cy="28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4591" name="Rectangle 15">
              <a:extLst>
                <a:ext uri="{FF2B5EF4-FFF2-40B4-BE49-F238E27FC236}">
                  <a16:creationId xmlns:a16="http://schemas.microsoft.com/office/drawing/2014/main" id="{B7C1E837-7A10-4503-81A1-FE63839C1578}"/>
                </a:ext>
              </a:extLst>
            </p:cNvPr>
            <p:cNvSpPr>
              <a:spLocks noChangeArrowheads="1"/>
            </p:cNvSpPr>
            <p:nvPr/>
          </p:nvSpPr>
          <p:spPr bwMode="auto">
            <a:xfrm>
              <a:off x="1437" y="1690"/>
              <a:ext cx="566" cy="17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Interface</a:t>
              </a:r>
            </a:p>
          </p:txBody>
        </p:sp>
        <p:sp>
          <p:nvSpPr>
            <p:cNvPr id="24592" name="Rectangle 16">
              <a:extLst>
                <a:ext uri="{FF2B5EF4-FFF2-40B4-BE49-F238E27FC236}">
                  <a16:creationId xmlns:a16="http://schemas.microsoft.com/office/drawing/2014/main" id="{D1DDFF57-732D-4B4C-BEED-248E27279ABE}"/>
                </a:ext>
              </a:extLst>
            </p:cNvPr>
            <p:cNvSpPr>
              <a:spLocks noChangeArrowheads="1"/>
            </p:cNvSpPr>
            <p:nvPr/>
          </p:nvSpPr>
          <p:spPr bwMode="auto">
            <a:xfrm>
              <a:off x="2339" y="1690"/>
              <a:ext cx="566" cy="17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Interface</a:t>
              </a:r>
            </a:p>
          </p:txBody>
        </p:sp>
        <p:sp>
          <p:nvSpPr>
            <p:cNvPr id="24593" name="Line 17">
              <a:extLst>
                <a:ext uri="{FF2B5EF4-FFF2-40B4-BE49-F238E27FC236}">
                  <a16:creationId xmlns:a16="http://schemas.microsoft.com/office/drawing/2014/main" id="{CB634C65-48EC-431B-BDDB-69C90BC54741}"/>
                </a:ext>
              </a:extLst>
            </p:cNvPr>
            <p:cNvSpPr>
              <a:spLocks noChangeShapeType="1"/>
            </p:cNvSpPr>
            <p:nvPr/>
          </p:nvSpPr>
          <p:spPr bwMode="auto">
            <a:xfrm>
              <a:off x="1707" y="1348"/>
              <a:ext cx="0" cy="296"/>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4594" name="Line 18">
              <a:extLst>
                <a:ext uri="{FF2B5EF4-FFF2-40B4-BE49-F238E27FC236}">
                  <a16:creationId xmlns:a16="http://schemas.microsoft.com/office/drawing/2014/main" id="{CACEC0B8-A6D2-4F4B-BB65-21EAF578E0D3}"/>
                </a:ext>
              </a:extLst>
            </p:cNvPr>
            <p:cNvSpPr>
              <a:spLocks noChangeShapeType="1"/>
            </p:cNvSpPr>
            <p:nvPr/>
          </p:nvSpPr>
          <p:spPr bwMode="auto">
            <a:xfrm>
              <a:off x="2609" y="1348"/>
              <a:ext cx="0" cy="296"/>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4595" name="Rectangle 19">
              <a:extLst>
                <a:ext uri="{FF2B5EF4-FFF2-40B4-BE49-F238E27FC236}">
                  <a16:creationId xmlns:a16="http://schemas.microsoft.com/office/drawing/2014/main" id="{3A1227B3-BD5F-450A-8004-5D0F625A76F4}"/>
                </a:ext>
              </a:extLst>
            </p:cNvPr>
            <p:cNvSpPr>
              <a:spLocks noChangeArrowheads="1"/>
            </p:cNvSpPr>
            <p:nvPr/>
          </p:nvSpPr>
          <p:spPr bwMode="auto">
            <a:xfrm>
              <a:off x="1376" y="2162"/>
              <a:ext cx="654" cy="17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Peripheral</a:t>
              </a:r>
            </a:p>
          </p:txBody>
        </p:sp>
        <p:sp>
          <p:nvSpPr>
            <p:cNvPr id="24596" name="Line 20">
              <a:extLst>
                <a:ext uri="{FF2B5EF4-FFF2-40B4-BE49-F238E27FC236}">
                  <a16:creationId xmlns:a16="http://schemas.microsoft.com/office/drawing/2014/main" id="{D8D590BE-C005-4524-A526-8E8A9592518E}"/>
                </a:ext>
              </a:extLst>
            </p:cNvPr>
            <p:cNvSpPr>
              <a:spLocks noChangeShapeType="1"/>
            </p:cNvSpPr>
            <p:nvPr/>
          </p:nvSpPr>
          <p:spPr bwMode="auto">
            <a:xfrm>
              <a:off x="1707" y="1868"/>
              <a:ext cx="0" cy="288"/>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4597" name="Rectangle 21">
              <a:extLst>
                <a:ext uri="{FF2B5EF4-FFF2-40B4-BE49-F238E27FC236}">
                  <a16:creationId xmlns:a16="http://schemas.microsoft.com/office/drawing/2014/main" id="{70D675C3-9E7F-408B-A6C1-5C6DA0422715}"/>
                </a:ext>
              </a:extLst>
            </p:cNvPr>
            <p:cNvSpPr>
              <a:spLocks noChangeArrowheads="1"/>
            </p:cNvSpPr>
            <p:nvPr/>
          </p:nvSpPr>
          <p:spPr bwMode="auto">
            <a:xfrm>
              <a:off x="2339" y="2162"/>
              <a:ext cx="654" cy="17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Peripheral</a:t>
              </a:r>
            </a:p>
          </p:txBody>
        </p:sp>
        <p:sp>
          <p:nvSpPr>
            <p:cNvPr id="24598" name="Line 22">
              <a:extLst>
                <a:ext uri="{FF2B5EF4-FFF2-40B4-BE49-F238E27FC236}">
                  <a16:creationId xmlns:a16="http://schemas.microsoft.com/office/drawing/2014/main" id="{F4E54518-C39E-4C68-B53C-58DD147E650F}"/>
                </a:ext>
              </a:extLst>
            </p:cNvPr>
            <p:cNvSpPr>
              <a:spLocks noChangeShapeType="1"/>
            </p:cNvSpPr>
            <p:nvPr/>
          </p:nvSpPr>
          <p:spPr bwMode="auto">
            <a:xfrm>
              <a:off x="2600" y="1876"/>
              <a:ext cx="0" cy="28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4599" name="Rectangle 23">
              <a:extLst>
                <a:ext uri="{FF2B5EF4-FFF2-40B4-BE49-F238E27FC236}">
                  <a16:creationId xmlns:a16="http://schemas.microsoft.com/office/drawing/2014/main" id="{7E6FF13E-7E91-4E41-9628-CCC1195F43B8}"/>
                </a:ext>
              </a:extLst>
            </p:cNvPr>
            <p:cNvSpPr>
              <a:spLocks noChangeArrowheads="1"/>
            </p:cNvSpPr>
            <p:nvPr/>
          </p:nvSpPr>
          <p:spPr bwMode="auto">
            <a:xfrm>
              <a:off x="438" y="1682"/>
              <a:ext cx="527" cy="17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Memory</a:t>
              </a:r>
            </a:p>
          </p:txBody>
        </p:sp>
        <p:sp>
          <p:nvSpPr>
            <p:cNvPr id="24600" name="Line 24">
              <a:extLst>
                <a:ext uri="{FF2B5EF4-FFF2-40B4-BE49-F238E27FC236}">
                  <a16:creationId xmlns:a16="http://schemas.microsoft.com/office/drawing/2014/main" id="{6DADD9B2-284B-48D9-99A7-CBA38277D6FC}"/>
                </a:ext>
              </a:extLst>
            </p:cNvPr>
            <p:cNvSpPr>
              <a:spLocks noChangeShapeType="1"/>
            </p:cNvSpPr>
            <p:nvPr/>
          </p:nvSpPr>
          <p:spPr bwMode="auto">
            <a:xfrm>
              <a:off x="676" y="1332"/>
              <a:ext cx="0" cy="304"/>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4601" name="Rectangle 25">
              <a:extLst>
                <a:ext uri="{FF2B5EF4-FFF2-40B4-BE49-F238E27FC236}">
                  <a16:creationId xmlns:a16="http://schemas.microsoft.com/office/drawing/2014/main" id="{33A0A155-A575-4183-86D3-CA6B449F3141}"/>
                </a:ext>
              </a:extLst>
            </p:cNvPr>
            <p:cNvSpPr>
              <a:spLocks noChangeArrowheads="1"/>
            </p:cNvSpPr>
            <p:nvPr/>
          </p:nvSpPr>
          <p:spPr bwMode="auto">
            <a:xfrm>
              <a:off x="729" y="2497"/>
              <a:ext cx="118" cy="14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101000"/>
                </a:lnSpc>
              </a:pPr>
              <a:r>
                <a:rPr lang="en-US" altLang="zh-CN" sz="1292" b="1">
                  <a:latin typeface="Arial" panose="020B0604020202020204" pitchFamily="34" charset="0"/>
                </a:rPr>
                <a:t>$</a:t>
              </a:r>
            </a:p>
          </p:txBody>
        </p:sp>
        <p:sp>
          <p:nvSpPr>
            <p:cNvPr id="24602" name="Line 26">
              <a:extLst>
                <a:ext uri="{FF2B5EF4-FFF2-40B4-BE49-F238E27FC236}">
                  <a16:creationId xmlns:a16="http://schemas.microsoft.com/office/drawing/2014/main" id="{6BF77B3F-22A6-460A-B8B2-42BDA5CF9907}"/>
                </a:ext>
              </a:extLst>
            </p:cNvPr>
            <p:cNvSpPr>
              <a:spLocks noChangeShapeType="1"/>
            </p:cNvSpPr>
            <p:nvPr/>
          </p:nvSpPr>
          <p:spPr bwMode="auto">
            <a:xfrm>
              <a:off x="797" y="2680"/>
              <a:ext cx="0" cy="28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4603" name="Rectangle 27">
              <a:extLst>
                <a:ext uri="{FF2B5EF4-FFF2-40B4-BE49-F238E27FC236}">
                  <a16:creationId xmlns:a16="http://schemas.microsoft.com/office/drawing/2014/main" id="{B8883028-7353-44D4-A919-5A6F58B5850F}"/>
                </a:ext>
              </a:extLst>
            </p:cNvPr>
            <p:cNvSpPr>
              <a:spLocks noChangeArrowheads="1"/>
            </p:cNvSpPr>
            <p:nvPr/>
          </p:nvSpPr>
          <p:spPr bwMode="auto">
            <a:xfrm>
              <a:off x="576" y="2284"/>
              <a:ext cx="264"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sz="1292" b="1">
                  <a:latin typeface="Arial" panose="020B0604020202020204" pitchFamily="34" charset="0"/>
                </a:rPr>
                <a:t>CPU</a:t>
              </a:r>
            </a:p>
          </p:txBody>
        </p:sp>
        <p:sp>
          <p:nvSpPr>
            <p:cNvPr id="24604" name="Rectangle 28">
              <a:extLst>
                <a:ext uri="{FF2B5EF4-FFF2-40B4-BE49-F238E27FC236}">
                  <a16:creationId xmlns:a16="http://schemas.microsoft.com/office/drawing/2014/main" id="{2484B7CD-7F7F-4467-AC29-BB5604B40280}"/>
                </a:ext>
              </a:extLst>
            </p:cNvPr>
            <p:cNvSpPr>
              <a:spLocks noChangeArrowheads="1"/>
            </p:cNvSpPr>
            <p:nvPr/>
          </p:nvSpPr>
          <p:spPr bwMode="auto">
            <a:xfrm>
              <a:off x="529" y="2264"/>
              <a:ext cx="502" cy="41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24605" name="Line 29">
              <a:extLst>
                <a:ext uri="{FF2B5EF4-FFF2-40B4-BE49-F238E27FC236}">
                  <a16:creationId xmlns:a16="http://schemas.microsoft.com/office/drawing/2014/main" id="{86FE0A55-4B94-47D3-B045-625F54198D95}"/>
                </a:ext>
              </a:extLst>
            </p:cNvPr>
            <p:cNvSpPr>
              <a:spLocks noChangeShapeType="1"/>
            </p:cNvSpPr>
            <p:nvPr/>
          </p:nvSpPr>
          <p:spPr bwMode="auto">
            <a:xfrm>
              <a:off x="797" y="3208"/>
              <a:ext cx="0" cy="28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4606" name="Line 30">
              <a:extLst>
                <a:ext uri="{FF2B5EF4-FFF2-40B4-BE49-F238E27FC236}">
                  <a16:creationId xmlns:a16="http://schemas.microsoft.com/office/drawing/2014/main" id="{E3DACB46-2175-41CB-9191-D2CD19617C3B}"/>
                </a:ext>
              </a:extLst>
            </p:cNvPr>
            <p:cNvSpPr>
              <a:spLocks noChangeShapeType="1"/>
            </p:cNvSpPr>
            <p:nvPr/>
          </p:nvSpPr>
          <p:spPr bwMode="auto">
            <a:xfrm>
              <a:off x="581" y="3504"/>
              <a:ext cx="128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4607" name="Rectangle 31">
              <a:extLst>
                <a:ext uri="{FF2B5EF4-FFF2-40B4-BE49-F238E27FC236}">
                  <a16:creationId xmlns:a16="http://schemas.microsoft.com/office/drawing/2014/main" id="{157470D2-26BF-49D4-AB5C-74A4AC1234F4}"/>
                </a:ext>
              </a:extLst>
            </p:cNvPr>
            <p:cNvSpPr>
              <a:spLocks noChangeArrowheads="1"/>
            </p:cNvSpPr>
            <p:nvPr/>
          </p:nvSpPr>
          <p:spPr bwMode="auto">
            <a:xfrm>
              <a:off x="576" y="3053"/>
              <a:ext cx="252"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sz="1292" b="1">
                  <a:latin typeface="Arial" panose="020B0604020202020204" pitchFamily="34" charset="0"/>
                </a:rPr>
                <a:t>L2 $</a:t>
              </a:r>
            </a:p>
          </p:txBody>
        </p:sp>
        <p:sp>
          <p:nvSpPr>
            <p:cNvPr id="24608" name="Rectangle 32">
              <a:extLst>
                <a:ext uri="{FF2B5EF4-FFF2-40B4-BE49-F238E27FC236}">
                  <a16:creationId xmlns:a16="http://schemas.microsoft.com/office/drawing/2014/main" id="{D5BFE32F-B12A-4DBD-9628-B4F948746109}"/>
                </a:ext>
              </a:extLst>
            </p:cNvPr>
            <p:cNvSpPr>
              <a:spLocks noChangeArrowheads="1"/>
            </p:cNvSpPr>
            <p:nvPr/>
          </p:nvSpPr>
          <p:spPr bwMode="auto">
            <a:xfrm>
              <a:off x="529" y="2984"/>
              <a:ext cx="502" cy="22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24609" name="Rectangle 33">
              <a:extLst>
                <a:ext uri="{FF2B5EF4-FFF2-40B4-BE49-F238E27FC236}">
                  <a16:creationId xmlns:a16="http://schemas.microsoft.com/office/drawing/2014/main" id="{90A597E3-605C-4C39-BC12-628152BDFC95}"/>
                </a:ext>
              </a:extLst>
            </p:cNvPr>
            <p:cNvSpPr>
              <a:spLocks noChangeArrowheads="1"/>
            </p:cNvSpPr>
            <p:nvPr/>
          </p:nvSpPr>
          <p:spPr bwMode="auto">
            <a:xfrm>
              <a:off x="1044" y="3293"/>
              <a:ext cx="536"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90000"/>
                </a:lnSpc>
              </a:pPr>
              <a:r>
                <a:rPr lang="zh-CN" altLang="en-US" sz="1292" b="1">
                  <a:latin typeface="Arial" panose="020B0604020202020204" pitchFamily="34" charset="0"/>
                </a:rPr>
                <a:t>存储器总线</a:t>
              </a:r>
            </a:p>
          </p:txBody>
        </p:sp>
        <p:sp>
          <p:nvSpPr>
            <p:cNvPr id="24610" name="Rectangle 34">
              <a:extLst>
                <a:ext uri="{FF2B5EF4-FFF2-40B4-BE49-F238E27FC236}">
                  <a16:creationId xmlns:a16="http://schemas.microsoft.com/office/drawing/2014/main" id="{3E05C27B-C54B-4772-99FD-198F31EAF715}"/>
                </a:ext>
              </a:extLst>
            </p:cNvPr>
            <p:cNvSpPr>
              <a:spLocks noChangeArrowheads="1"/>
            </p:cNvSpPr>
            <p:nvPr/>
          </p:nvSpPr>
          <p:spPr bwMode="auto">
            <a:xfrm>
              <a:off x="670" y="3825"/>
              <a:ext cx="423" cy="14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101000"/>
                </a:lnSpc>
              </a:pPr>
              <a:r>
                <a:rPr lang="en-US" altLang="zh-CN" sz="1292" b="1">
                  <a:latin typeface="Arial" panose="020B0604020202020204" pitchFamily="34" charset="0"/>
                </a:rPr>
                <a:t>Memory</a:t>
              </a:r>
            </a:p>
          </p:txBody>
        </p:sp>
        <p:sp>
          <p:nvSpPr>
            <p:cNvPr id="24611" name="Line 35">
              <a:extLst>
                <a:ext uri="{FF2B5EF4-FFF2-40B4-BE49-F238E27FC236}">
                  <a16:creationId xmlns:a16="http://schemas.microsoft.com/office/drawing/2014/main" id="{CE797B3A-5199-46CE-8C5C-E9C54C260A98}"/>
                </a:ext>
              </a:extLst>
            </p:cNvPr>
            <p:cNvSpPr>
              <a:spLocks noChangeShapeType="1"/>
            </p:cNvSpPr>
            <p:nvPr/>
          </p:nvSpPr>
          <p:spPr bwMode="auto">
            <a:xfrm>
              <a:off x="858" y="3504"/>
              <a:ext cx="0" cy="304"/>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4612" name="Rectangle 36">
              <a:extLst>
                <a:ext uri="{FF2B5EF4-FFF2-40B4-BE49-F238E27FC236}">
                  <a16:creationId xmlns:a16="http://schemas.microsoft.com/office/drawing/2014/main" id="{81187564-63F7-4417-858D-A0AE6F9BA250}"/>
                </a:ext>
              </a:extLst>
            </p:cNvPr>
            <p:cNvSpPr>
              <a:spLocks noChangeArrowheads="1"/>
            </p:cNvSpPr>
            <p:nvPr/>
          </p:nvSpPr>
          <p:spPr bwMode="auto">
            <a:xfrm>
              <a:off x="1562" y="3825"/>
              <a:ext cx="621" cy="14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101000"/>
                </a:lnSpc>
              </a:pPr>
              <a:r>
                <a:rPr lang="en-US" altLang="zh-CN" sz="1292" b="1">
                  <a:latin typeface="Arial" panose="020B0604020202020204" pitchFamily="34" charset="0"/>
                </a:rPr>
                <a:t>Bus Adaptor</a:t>
              </a:r>
            </a:p>
          </p:txBody>
        </p:sp>
        <p:sp>
          <p:nvSpPr>
            <p:cNvPr id="24613" name="Line 37">
              <a:extLst>
                <a:ext uri="{FF2B5EF4-FFF2-40B4-BE49-F238E27FC236}">
                  <a16:creationId xmlns:a16="http://schemas.microsoft.com/office/drawing/2014/main" id="{D25841F1-E834-438C-81AC-32B8053FF89F}"/>
                </a:ext>
              </a:extLst>
            </p:cNvPr>
            <p:cNvSpPr>
              <a:spLocks noChangeShapeType="1"/>
            </p:cNvSpPr>
            <p:nvPr/>
          </p:nvSpPr>
          <p:spPr bwMode="auto">
            <a:xfrm>
              <a:off x="1742" y="3504"/>
              <a:ext cx="0" cy="304"/>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4614" name="Line 38">
              <a:extLst>
                <a:ext uri="{FF2B5EF4-FFF2-40B4-BE49-F238E27FC236}">
                  <a16:creationId xmlns:a16="http://schemas.microsoft.com/office/drawing/2014/main" id="{4DA3A51C-37FF-4BDB-82E4-AA448688D756}"/>
                </a:ext>
              </a:extLst>
            </p:cNvPr>
            <p:cNvSpPr>
              <a:spLocks noChangeShapeType="1"/>
            </p:cNvSpPr>
            <p:nvPr/>
          </p:nvSpPr>
          <p:spPr bwMode="auto">
            <a:xfrm>
              <a:off x="2210" y="3504"/>
              <a:ext cx="0" cy="304"/>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4615" name="Line 39">
              <a:extLst>
                <a:ext uri="{FF2B5EF4-FFF2-40B4-BE49-F238E27FC236}">
                  <a16:creationId xmlns:a16="http://schemas.microsoft.com/office/drawing/2014/main" id="{4D112AF6-C25D-4A15-8122-F48782BC6712}"/>
                </a:ext>
              </a:extLst>
            </p:cNvPr>
            <p:cNvSpPr>
              <a:spLocks noChangeShapeType="1"/>
            </p:cNvSpPr>
            <p:nvPr/>
          </p:nvSpPr>
          <p:spPr bwMode="auto">
            <a:xfrm>
              <a:off x="2089" y="3504"/>
              <a:ext cx="65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4616" name="Rectangle 40">
              <a:extLst>
                <a:ext uri="{FF2B5EF4-FFF2-40B4-BE49-F238E27FC236}">
                  <a16:creationId xmlns:a16="http://schemas.microsoft.com/office/drawing/2014/main" id="{63E870CF-505E-43E1-B261-868D53355148}"/>
                </a:ext>
              </a:extLst>
            </p:cNvPr>
            <p:cNvSpPr>
              <a:spLocks noChangeArrowheads="1"/>
            </p:cNvSpPr>
            <p:nvPr/>
          </p:nvSpPr>
          <p:spPr bwMode="auto">
            <a:xfrm>
              <a:off x="2136" y="3324"/>
              <a:ext cx="49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I/O </a:t>
              </a:r>
              <a:r>
                <a:rPr lang="zh-CN" altLang="en-US" sz="1662" b="1">
                  <a:latin typeface="Arial" panose="020B0604020202020204" pitchFamily="34" charset="0"/>
                </a:rPr>
                <a:t>总线</a:t>
              </a:r>
            </a:p>
          </p:txBody>
        </p:sp>
      </p:grpSp>
    </p:spTree>
    <p:extLst>
      <p:ext uri="{BB962C8B-B14F-4D97-AF65-F5344CB8AC3E}">
        <p14:creationId xmlns:p14="http://schemas.microsoft.com/office/powerpoint/2010/main" val="1670874291"/>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14945DE0-2570-4FB7-9079-75952DBF52F5}"/>
              </a:ext>
            </a:extLst>
          </p:cNvPr>
          <p:cNvSpPr>
            <a:spLocks noGrp="1" noChangeArrowheads="1"/>
          </p:cNvSpPr>
          <p:nvPr>
            <p:ph type="title"/>
          </p:nvPr>
        </p:nvSpPr>
        <p:spPr>
          <a:xfrm>
            <a:off x="539552" y="188640"/>
            <a:ext cx="5811715" cy="584689"/>
          </a:xfrm>
          <a:noFill/>
        </p:spPr>
        <p:txBody>
          <a:bodyPr wrap="square"/>
          <a:lstStyle/>
          <a:p>
            <a:r>
              <a:rPr lang="en-US" altLang="zh-CN" b="1" dirty="0">
                <a:solidFill>
                  <a:srgbClr val="C00000"/>
                </a:solidFill>
                <a:latin typeface="微软雅黑" panose="020B0503020204020204" pitchFamily="34" charset="-122"/>
                <a:ea typeface="微软雅黑" panose="020B0503020204020204" pitchFamily="34" charset="-122"/>
              </a:rPr>
              <a:t>I/O </a:t>
            </a:r>
            <a:r>
              <a:rPr lang="zh-CN" altLang="en-US" b="1" dirty="0">
                <a:solidFill>
                  <a:srgbClr val="C00000"/>
                </a:solidFill>
                <a:latin typeface="微软雅黑" panose="020B0503020204020204" pitchFamily="34" charset="-122"/>
                <a:ea typeface="微软雅黑" panose="020B0503020204020204" pitchFamily="34" charset="-122"/>
              </a:rPr>
              <a:t>设备通报 </a:t>
            </a:r>
            <a:r>
              <a:rPr lang="en-US" altLang="zh-CN" b="1" dirty="0">
                <a:solidFill>
                  <a:srgbClr val="C00000"/>
                </a:solidFill>
                <a:latin typeface="微软雅黑" panose="020B0503020204020204" pitchFamily="34" charset="-122"/>
                <a:ea typeface="微软雅黑" panose="020B0503020204020204" pitchFamily="34" charset="-122"/>
              </a:rPr>
              <a:t>OS</a:t>
            </a:r>
          </a:p>
        </p:txBody>
      </p:sp>
      <p:sp>
        <p:nvSpPr>
          <p:cNvPr id="63491" name="Rectangle 3">
            <a:extLst>
              <a:ext uri="{FF2B5EF4-FFF2-40B4-BE49-F238E27FC236}">
                <a16:creationId xmlns:a16="http://schemas.microsoft.com/office/drawing/2014/main" id="{CB8C30D8-B030-41B6-AAA3-DBC0BF341AAC}"/>
              </a:ext>
            </a:extLst>
          </p:cNvPr>
          <p:cNvSpPr>
            <a:spLocks noGrp="1" noChangeArrowheads="1"/>
          </p:cNvSpPr>
          <p:nvPr>
            <p:ph type="body" idx="1"/>
          </p:nvPr>
        </p:nvSpPr>
        <p:spPr>
          <a:xfrm>
            <a:off x="518531" y="1371600"/>
            <a:ext cx="8191500" cy="4562275"/>
          </a:xfrm>
          <a:noFill/>
        </p:spPr>
        <p:txBody>
          <a:bodyPr/>
          <a:lstStyle/>
          <a:p>
            <a:pPr>
              <a:lnSpc>
                <a:spcPct val="150000"/>
              </a:lnSpc>
            </a:pPr>
            <a:r>
              <a:rPr lang="zh-CN" altLang="en-US" dirty="0"/>
              <a:t>当发生下列情况时。</a:t>
            </a:r>
            <a:r>
              <a:rPr lang="en-US" altLang="zh-CN" dirty="0"/>
              <a:t>OS</a:t>
            </a:r>
            <a:r>
              <a:rPr lang="zh-CN" altLang="en-US" dirty="0"/>
              <a:t>需要知道：</a:t>
            </a:r>
          </a:p>
          <a:p>
            <a:pPr lvl="1">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I/O</a:t>
            </a:r>
            <a:r>
              <a:rPr lang="zh-CN" altLang="en-US" sz="2000" dirty="0">
                <a:latin typeface="微软雅黑" panose="020B0503020204020204" pitchFamily="34" charset="-122"/>
                <a:ea typeface="微软雅黑" panose="020B0503020204020204" pitchFamily="34" charset="-122"/>
              </a:rPr>
              <a:t>设备完成了某一操作</a:t>
            </a:r>
          </a:p>
          <a:p>
            <a:pPr lvl="1">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I/O</a:t>
            </a:r>
            <a:r>
              <a:rPr lang="zh-CN" altLang="en-US" sz="2000" dirty="0">
                <a:latin typeface="微软雅黑" panose="020B0503020204020204" pitchFamily="34" charset="-122"/>
                <a:ea typeface="微软雅黑" panose="020B0503020204020204" pitchFamily="34" charset="-122"/>
              </a:rPr>
              <a:t>操作遇到了错误</a:t>
            </a:r>
          </a:p>
          <a:p>
            <a:pPr>
              <a:lnSpc>
                <a:spcPct val="150000"/>
              </a:lnSpc>
            </a:pPr>
            <a:r>
              <a:rPr lang="zh-CN" altLang="en-US" dirty="0"/>
              <a:t>可以通过两种不同的方式实现：</a:t>
            </a:r>
          </a:p>
          <a:p>
            <a:pPr lvl="1">
              <a:lnSpc>
                <a:spcPct val="150000"/>
              </a:lnSpc>
            </a:pPr>
            <a:r>
              <a:rPr lang="zh-CN" altLang="en-US" sz="2000" dirty="0">
                <a:latin typeface="微软雅黑" panose="020B0503020204020204" pitchFamily="34" charset="-122"/>
                <a:ea typeface="微软雅黑" panose="020B0503020204020204" pitchFamily="34" charset="-122"/>
              </a:rPr>
              <a:t>轮询（</a:t>
            </a:r>
            <a:r>
              <a:rPr lang="en-US" altLang="zh-CN" sz="2000" dirty="0">
                <a:latin typeface="微软雅黑" panose="020B0503020204020204" pitchFamily="34" charset="-122"/>
                <a:ea typeface="微软雅黑" panose="020B0503020204020204" pitchFamily="34" charset="-122"/>
              </a:rPr>
              <a:t>Polling</a:t>
            </a:r>
            <a:r>
              <a:rPr lang="zh-CN" altLang="en-US" sz="2000" dirty="0">
                <a:latin typeface="微软雅黑" panose="020B0503020204020204" pitchFamily="34" charset="-122"/>
                <a:ea typeface="微软雅黑" panose="020B0503020204020204" pitchFamily="34" charset="-122"/>
              </a:rPr>
              <a:t>）：</a:t>
            </a:r>
          </a:p>
          <a:p>
            <a:pPr lvl="2">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I/O</a:t>
            </a:r>
            <a:r>
              <a:rPr lang="zh-CN" altLang="en-US" sz="2000" dirty="0">
                <a:latin typeface="微软雅黑" panose="020B0503020204020204" pitchFamily="34" charset="-122"/>
                <a:ea typeface="微软雅黑" panose="020B0503020204020204" pitchFamily="34" charset="-122"/>
              </a:rPr>
              <a:t>设备将信息放置在状态寄存器中；</a:t>
            </a:r>
          </a:p>
          <a:p>
            <a:pPr lvl="2">
              <a:lnSpc>
                <a:spcPct val="150000"/>
              </a:lnSpc>
            </a:pPr>
            <a:r>
              <a:rPr lang="en-US" altLang="zh-CN" sz="2000" dirty="0">
                <a:latin typeface="微软雅黑" panose="020B0503020204020204" pitchFamily="34" charset="-122"/>
                <a:ea typeface="微软雅黑" panose="020B0503020204020204" pitchFamily="34" charset="-122"/>
              </a:rPr>
              <a:t>OS</a:t>
            </a:r>
            <a:r>
              <a:rPr lang="zh-CN" altLang="en-US" sz="2000" dirty="0">
                <a:latin typeface="微软雅黑" panose="020B0503020204020204" pitchFamily="34" charset="-122"/>
                <a:ea typeface="微软雅黑" panose="020B0503020204020204" pitchFamily="34" charset="-122"/>
              </a:rPr>
              <a:t>定期检测状态寄存器</a:t>
            </a:r>
          </a:p>
          <a:p>
            <a:pPr lvl="1">
              <a:lnSpc>
                <a:spcPct val="150000"/>
              </a:lnSpc>
            </a:pPr>
            <a:r>
              <a:rPr lang="en-US" altLang="zh-CN" sz="2000" dirty="0">
                <a:latin typeface="微软雅黑" panose="020B0503020204020204" pitchFamily="34" charset="-122"/>
                <a:ea typeface="微软雅黑" panose="020B0503020204020204" pitchFamily="34" charset="-122"/>
              </a:rPr>
              <a:t>I/O</a:t>
            </a:r>
            <a:r>
              <a:rPr lang="zh-CN" altLang="en-US" sz="2000" dirty="0">
                <a:latin typeface="微软雅黑" panose="020B0503020204020204" pitchFamily="34" charset="-122"/>
                <a:ea typeface="微软雅黑" panose="020B0503020204020204" pitchFamily="34" charset="-122"/>
              </a:rPr>
              <a:t>中断：</a:t>
            </a:r>
          </a:p>
          <a:p>
            <a:pPr lvl="2">
              <a:lnSpc>
                <a:spcPct val="150000"/>
              </a:lnSpc>
            </a:pPr>
            <a:r>
              <a:rPr lang="zh-CN" altLang="en-US" sz="2000" dirty="0">
                <a:latin typeface="微软雅黑" panose="020B0503020204020204" pitchFamily="34" charset="-122"/>
                <a:ea typeface="微软雅黑" panose="020B0503020204020204" pitchFamily="34" charset="-122"/>
              </a:rPr>
              <a:t>每当 </a:t>
            </a:r>
            <a:r>
              <a:rPr lang="en-US" altLang="zh-CN" sz="2000" dirty="0">
                <a:latin typeface="微软雅黑" panose="020B0503020204020204" pitchFamily="34" charset="-122"/>
                <a:ea typeface="微软雅黑" panose="020B0503020204020204" pitchFamily="34" charset="-122"/>
              </a:rPr>
              <a:t>I/O </a:t>
            </a:r>
            <a:r>
              <a:rPr lang="zh-CN" altLang="en-US" sz="2000" dirty="0">
                <a:latin typeface="微软雅黑" panose="020B0503020204020204" pitchFamily="34" charset="-122"/>
                <a:ea typeface="微软雅黑" panose="020B0503020204020204" pitchFamily="34" charset="-122"/>
              </a:rPr>
              <a:t>设备需要处理器关注时，它就中断处理器继续进行正在处理的工作。</a:t>
            </a:r>
          </a:p>
        </p:txBody>
      </p:sp>
    </p:spTree>
    <p:extLst>
      <p:ext uri="{BB962C8B-B14F-4D97-AF65-F5344CB8AC3E}">
        <p14:creationId xmlns:p14="http://schemas.microsoft.com/office/powerpoint/2010/main" val="401842624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78285" y="4511768"/>
            <a:ext cx="4504765" cy="1210235"/>
          </a:xfrm>
          <a:custGeom>
            <a:avLst/>
            <a:gdLst/>
            <a:ahLst/>
            <a:cxnLst/>
            <a:rect l="l" t="t" r="r" b="b"/>
            <a:pathLst>
              <a:path w="5105400" h="1371600">
                <a:moveTo>
                  <a:pt x="0" y="0"/>
                </a:moveTo>
                <a:lnTo>
                  <a:pt x="5105400" y="0"/>
                </a:lnTo>
                <a:lnTo>
                  <a:pt x="5105400" y="1371600"/>
                </a:lnTo>
                <a:lnTo>
                  <a:pt x="0" y="1371600"/>
                </a:lnTo>
                <a:lnTo>
                  <a:pt x="0" y="0"/>
                </a:lnTo>
                <a:close/>
              </a:path>
            </a:pathLst>
          </a:custGeom>
          <a:solidFill>
            <a:srgbClr val="FFD5A9"/>
          </a:solidFill>
        </p:spPr>
        <p:txBody>
          <a:bodyPr wrap="square" lIns="0" tIns="0" rIns="0" bIns="0" rtlCol="0"/>
          <a:lstStyle/>
          <a:p>
            <a:endParaRPr sz="1588"/>
          </a:p>
        </p:txBody>
      </p:sp>
      <p:sp>
        <p:nvSpPr>
          <p:cNvPr id="3" name="object 3"/>
          <p:cNvSpPr/>
          <p:nvPr/>
        </p:nvSpPr>
        <p:spPr>
          <a:xfrm>
            <a:off x="1278285" y="4511768"/>
            <a:ext cx="4504765" cy="1210235"/>
          </a:xfrm>
          <a:custGeom>
            <a:avLst/>
            <a:gdLst/>
            <a:ahLst/>
            <a:cxnLst/>
            <a:rect l="l" t="t" r="r" b="b"/>
            <a:pathLst>
              <a:path w="5105400" h="1371600">
                <a:moveTo>
                  <a:pt x="0" y="0"/>
                </a:moveTo>
                <a:lnTo>
                  <a:pt x="5105399" y="0"/>
                </a:lnTo>
                <a:lnTo>
                  <a:pt x="5105399" y="1371599"/>
                </a:lnTo>
                <a:lnTo>
                  <a:pt x="0" y="1371599"/>
                </a:lnTo>
                <a:lnTo>
                  <a:pt x="0" y="0"/>
                </a:lnTo>
                <a:close/>
              </a:path>
            </a:pathLst>
          </a:custGeom>
          <a:ln w="19049">
            <a:solidFill>
              <a:srgbClr val="000000"/>
            </a:solidFill>
          </a:ln>
        </p:spPr>
        <p:txBody>
          <a:bodyPr wrap="square" lIns="0" tIns="0" rIns="0" bIns="0" rtlCol="0"/>
          <a:lstStyle/>
          <a:p>
            <a:endParaRPr sz="1588"/>
          </a:p>
        </p:txBody>
      </p:sp>
      <p:sp>
        <p:nvSpPr>
          <p:cNvPr id="4" name="object 4"/>
          <p:cNvSpPr txBox="1">
            <a:spLocks noGrp="1"/>
          </p:cNvSpPr>
          <p:nvPr>
            <p:ph type="title"/>
          </p:nvPr>
        </p:nvSpPr>
        <p:spPr>
          <a:xfrm>
            <a:off x="1066800" y="453477"/>
            <a:ext cx="6810104" cy="553998"/>
          </a:xfrm>
          <a:prstGeom prst="rect">
            <a:avLst/>
          </a:prstGeom>
        </p:spPr>
        <p:txBody>
          <a:bodyPr vert="horz" wrap="square" lIns="0" tIns="0" rIns="0" bIns="0" rtlCol="0">
            <a:spAutoFit/>
          </a:bodyPr>
          <a:lstStyle/>
          <a:p>
            <a:pPr marL="11206"/>
            <a:r>
              <a:rPr lang="zh-CN" altLang="en-US" dirty="0">
                <a:solidFill>
                  <a:srgbClr val="C00000"/>
                </a:solidFill>
                <a:latin typeface="微软雅黑" panose="020B0503020204020204" pitchFamily="34" charset="-122"/>
                <a:ea typeface="微软雅黑" panose="020B0503020204020204" pitchFamily="34" charset="-122"/>
              </a:rPr>
              <a:t>操作系统的层次</a:t>
            </a:r>
            <a:endParaRPr dirty="0">
              <a:solidFill>
                <a:srgbClr val="C00000"/>
              </a:solidFill>
              <a:latin typeface="微软雅黑" panose="020B0503020204020204" pitchFamily="34" charset="-122"/>
              <a:ea typeface="微软雅黑" panose="020B0503020204020204" pitchFamily="34" charset="-122"/>
            </a:endParaRPr>
          </a:p>
        </p:txBody>
      </p:sp>
      <p:sp>
        <p:nvSpPr>
          <p:cNvPr id="5" name="object 5"/>
          <p:cNvSpPr/>
          <p:nvPr/>
        </p:nvSpPr>
        <p:spPr>
          <a:xfrm>
            <a:off x="1278285" y="3301533"/>
            <a:ext cx="4504765" cy="1210235"/>
          </a:xfrm>
          <a:custGeom>
            <a:avLst/>
            <a:gdLst/>
            <a:ahLst/>
            <a:cxnLst/>
            <a:rect l="l" t="t" r="r" b="b"/>
            <a:pathLst>
              <a:path w="5105400" h="1371600">
                <a:moveTo>
                  <a:pt x="0" y="0"/>
                </a:moveTo>
                <a:lnTo>
                  <a:pt x="5105400" y="0"/>
                </a:lnTo>
                <a:lnTo>
                  <a:pt x="5105400" y="1371600"/>
                </a:lnTo>
                <a:lnTo>
                  <a:pt x="0" y="1371600"/>
                </a:lnTo>
                <a:lnTo>
                  <a:pt x="0" y="0"/>
                </a:lnTo>
                <a:close/>
              </a:path>
            </a:pathLst>
          </a:custGeom>
          <a:solidFill>
            <a:srgbClr val="A8D6FF"/>
          </a:solidFill>
        </p:spPr>
        <p:txBody>
          <a:bodyPr wrap="square" lIns="0" tIns="0" rIns="0" bIns="0" rtlCol="0"/>
          <a:lstStyle/>
          <a:p>
            <a:endParaRPr sz="1588"/>
          </a:p>
        </p:txBody>
      </p:sp>
      <p:sp>
        <p:nvSpPr>
          <p:cNvPr id="6" name="object 6"/>
          <p:cNvSpPr/>
          <p:nvPr/>
        </p:nvSpPr>
        <p:spPr>
          <a:xfrm>
            <a:off x="1278285" y="3301533"/>
            <a:ext cx="4504765" cy="1210235"/>
          </a:xfrm>
          <a:custGeom>
            <a:avLst/>
            <a:gdLst/>
            <a:ahLst/>
            <a:cxnLst/>
            <a:rect l="l" t="t" r="r" b="b"/>
            <a:pathLst>
              <a:path w="5105400" h="1371600">
                <a:moveTo>
                  <a:pt x="0" y="0"/>
                </a:moveTo>
                <a:lnTo>
                  <a:pt x="5105399" y="0"/>
                </a:lnTo>
                <a:lnTo>
                  <a:pt x="5105399" y="1371599"/>
                </a:lnTo>
                <a:lnTo>
                  <a:pt x="0" y="1371599"/>
                </a:lnTo>
                <a:lnTo>
                  <a:pt x="0" y="0"/>
                </a:lnTo>
                <a:close/>
              </a:path>
            </a:pathLst>
          </a:custGeom>
          <a:ln w="19049">
            <a:solidFill>
              <a:srgbClr val="000000"/>
            </a:solidFill>
          </a:ln>
        </p:spPr>
        <p:txBody>
          <a:bodyPr wrap="square" lIns="0" tIns="0" rIns="0" bIns="0" rtlCol="0"/>
          <a:lstStyle/>
          <a:p>
            <a:endParaRPr sz="1588"/>
          </a:p>
        </p:txBody>
      </p:sp>
      <p:sp>
        <p:nvSpPr>
          <p:cNvPr id="7" name="object 7"/>
          <p:cNvSpPr/>
          <p:nvPr/>
        </p:nvSpPr>
        <p:spPr>
          <a:xfrm>
            <a:off x="1278285" y="1956827"/>
            <a:ext cx="4504765" cy="1344706"/>
          </a:xfrm>
          <a:custGeom>
            <a:avLst/>
            <a:gdLst/>
            <a:ahLst/>
            <a:cxnLst/>
            <a:rect l="l" t="t" r="r" b="b"/>
            <a:pathLst>
              <a:path w="5105400" h="1524000">
                <a:moveTo>
                  <a:pt x="0" y="0"/>
                </a:moveTo>
                <a:lnTo>
                  <a:pt x="5105400" y="0"/>
                </a:lnTo>
                <a:lnTo>
                  <a:pt x="5105400" y="1524000"/>
                </a:lnTo>
                <a:lnTo>
                  <a:pt x="0" y="1524000"/>
                </a:lnTo>
                <a:lnTo>
                  <a:pt x="0" y="0"/>
                </a:lnTo>
                <a:close/>
              </a:path>
            </a:pathLst>
          </a:custGeom>
          <a:solidFill>
            <a:srgbClr val="D7AEFF"/>
          </a:solidFill>
        </p:spPr>
        <p:txBody>
          <a:bodyPr wrap="square" lIns="0" tIns="0" rIns="0" bIns="0" rtlCol="0"/>
          <a:lstStyle/>
          <a:p>
            <a:endParaRPr sz="1588"/>
          </a:p>
        </p:txBody>
      </p:sp>
      <p:sp>
        <p:nvSpPr>
          <p:cNvPr id="8" name="object 8"/>
          <p:cNvSpPr/>
          <p:nvPr/>
        </p:nvSpPr>
        <p:spPr>
          <a:xfrm>
            <a:off x="1278285" y="1956827"/>
            <a:ext cx="4504765" cy="1344706"/>
          </a:xfrm>
          <a:custGeom>
            <a:avLst/>
            <a:gdLst/>
            <a:ahLst/>
            <a:cxnLst/>
            <a:rect l="l" t="t" r="r" b="b"/>
            <a:pathLst>
              <a:path w="5105400" h="1524000">
                <a:moveTo>
                  <a:pt x="0" y="0"/>
                </a:moveTo>
                <a:lnTo>
                  <a:pt x="5105399" y="0"/>
                </a:lnTo>
                <a:lnTo>
                  <a:pt x="5105399" y="1523999"/>
                </a:lnTo>
                <a:lnTo>
                  <a:pt x="0" y="1523999"/>
                </a:lnTo>
                <a:lnTo>
                  <a:pt x="0" y="0"/>
                </a:lnTo>
                <a:close/>
              </a:path>
            </a:pathLst>
          </a:custGeom>
          <a:ln w="19049">
            <a:solidFill>
              <a:srgbClr val="000000"/>
            </a:solidFill>
          </a:ln>
        </p:spPr>
        <p:txBody>
          <a:bodyPr wrap="square" lIns="0" tIns="0" rIns="0" bIns="0" rtlCol="0"/>
          <a:lstStyle/>
          <a:p>
            <a:endParaRPr sz="1588"/>
          </a:p>
        </p:txBody>
      </p:sp>
      <p:sp>
        <p:nvSpPr>
          <p:cNvPr id="9" name="object 9"/>
          <p:cNvSpPr txBox="1"/>
          <p:nvPr/>
        </p:nvSpPr>
        <p:spPr>
          <a:xfrm>
            <a:off x="1336556" y="4553511"/>
            <a:ext cx="1102659" cy="325923"/>
          </a:xfrm>
          <a:prstGeom prst="rect">
            <a:avLst/>
          </a:prstGeom>
        </p:spPr>
        <p:txBody>
          <a:bodyPr vert="horz" wrap="square" lIns="0" tIns="0" rIns="0" bIns="0" rtlCol="0">
            <a:spAutoFit/>
          </a:bodyPr>
          <a:lstStyle/>
          <a:p>
            <a:pPr marL="11206"/>
            <a:r>
              <a:rPr sz="2118" b="1" spc="-146" dirty="0">
                <a:latin typeface="Arial"/>
                <a:cs typeface="Arial"/>
              </a:rPr>
              <a:t>Hardware</a:t>
            </a:r>
            <a:endParaRPr sz="2118">
              <a:latin typeface="Arial"/>
              <a:cs typeface="Arial"/>
            </a:endParaRPr>
          </a:p>
        </p:txBody>
      </p:sp>
      <p:sp>
        <p:nvSpPr>
          <p:cNvPr id="10" name="object 10"/>
          <p:cNvSpPr/>
          <p:nvPr/>
        </p:nvSpPr>
        <p:spPr>
          <a:xfrm>
            <a:off x="2146741" y="5179919"/>
            <a:ext cx="786093" cy="280147"/>
          </a:xfrm>
          <a:custGeom>
            <a:avLst/>
            <a:gdLst/>
            <a:ahLst/>
            <a:cxnLst/>
            <a:rect l="l" t="t" r="r" b="b"/>
            <a:pathLst>
              <a:path w="890905" h="317500">
                <a:moveTo>
                  <a:pt x="0" y="0"/>
                </a:moveTo>
                <a:lnTo>
                  <a:pt x="890587" y="0"/>
                </a:lnTo>
                <a:lnTo>
                  <a:pt x="890587" y="317500"/>
                </a:lnTo>
                <a:lnTo>
                  <a:pt x="0" y="317500"/>
                </a:lnTo>
                <a:lnTo>
                  <a:pt x="0" y="0"/>
                </a:lnTo>
                <a:close/>
              </a:path>
            </a:pathLst>
          </a:custGeom>
          <a:solidFill>
            <a:srgbClr val="FF7C00"/>
          </a:solidFill>
        </p:spPr>
        <p:txBody>
          <a:bodyPr wrap="square" lIns="0" tIns="0" rIns="0" bIns="0" rtlCol="0"/>
          <a:lstStyle/>
          <a:p>
            <a:endParaRPr sz="1588"/>
          </a:p>
        </p:txBody>
      </p:sp>
      <p:sp>
        <p:nvSpPr>
          <p:cNvPr id="11" name="object 11"/>
          <p:cNvSpPr/>
          <p:nvPr/>
        </p:nvSpPr>
        <p:spPr>
          <a:xfrm>
            <a:off x="2146741" y="5179918"/>
            <a:ext cx="786093" cy="280147"/>
          </a:xfrm>
          <a:custGeom>
            <a:avLst/>
            <a:gdLst/>
            <a:ahLst/>
            <a:cxnLst/>
            <a:rect l="l" t="t" r="r" b="b"/>
            <a:pathLst>
              <a:path w="890905" h="317500">
                <a:moveTo>
                  <a:pt x="0" y="0"/>
                </a:moveTo>
                <a:lnTo>
                  <a:pt x="890587" y="0"/>
                </a:lnTo>
                <a:lnTo>
                  <a:pt x="890587" y="317499"/>
                </a:lnTo>
                <a:lnTo>
                  <a:pt x="0" y="317499"/>
                </a:lnTo>
                <a:lnTo>
                  <a:pt x="0" y="0"/>
                </a:lnTo>
                <a:close/>
              </a:path>
            </a:pathLst>
          </a:custGeom>
          <a:ln w="12699">
            <a:solidFill>
              <a:srgbClr val="000000"/>
            </a:solidFill>
          </a:ln>
        </p:spPr>
        <p:txBody>
          <a:bodyPr wrap="square" lIns="0" tIns="0" rIns="0" bIns="0" rtlCol="0"/>
          <a:lstStyle/>
          <a:p>
            <a:endParaRPr sz="1588"/>
          </a:p>
        </p:txBody>
      </p:sp>
      <p:sp>
        <p:nvSpPr>
          <p:cNvPr id="12" name="object 12"/>
          <p:cNvSpPr txBox="1"/>
          <p:nvPr/>
        </p:nvSpPr>
        <p:spPr>
          <a:xfrm>
            <a:off x="2205012" y="5225863"/>
            <a:ext cx="658346" cy="190052"/>
          </a:xfrm>
          <a:prstGeom prst="rect">
            <a:avLst/>
          </a:prstGeom>
        </p:spPr>
        <p:txBody>
          <a:bodyPr vert="horz" wrap="square" lIns="0" tIns="0" rIns="0" bIns="0" rtlCol="0">
            <a:spAutoFit/>
          </a:bodyPr>
          <a:lstStyle/>
          <a:p>
            <a:pPr marL="11206"/>
            <a:r>
              <a:rPr sz="1235" b="1" spc="-106" dirty="0">
                <a:latin typeface="Arial"/>
                <a:cs typeface="Arial"/>
              </a:rPr>
              <a:t>Regis</a:t>
            </a:r>
            <a:r>
              <a:rPr lang="en-US" sz="1235" b="1" spc="-106" dirty="0">
                <a:latin typeface="Arial"/>
                <a:cs typeface="Arial"/>
              </a:rPr>
              <a:t>t</a:t>
            </a:r>
            <a:r>
              <a:rPr sz="1235" b="1" spc="-106" dirty="0">
                <a:latin typeface="Arial"/>
                <a:cs typeface="Arial"/>
              </a:rPr>
              <a:t>ers</a:t>
            </a:r>
            <a:endParaRPr sz="1235" dirty="0">
              <a:latin typeface="Arial"/>
              <a:cs typeface="Arial"/>
            </a:endParaRPr>
          </a:p>
        </p:txBody>
      </p:sp>
      <p:sp>
        <p:nvSpPr>
          <p:cNvPr id="13" name="object 13"/>
          <p:cNvSpPr/>
          <p:nvPr/>
        </p:nvSpPr>
        <p:spPr>
          <a:xfrm>
            <a:off x="2690226" y="4780709"/>
            <a:ext cx="514350" cy="280147"/>
          </a:xfrm>
          <a:custGeom>
            <a:avLst/>
            <a:gdLst/>
            <a:ahLst/>
            <a:cxnLst/>
            <a:rect l="l" t="t" r="r" b="b"/>
            <a:pathLst>
              <a:path w="582929" h="317500">
                <a:moveTo>
                  <a:pt x="0" y="0"/>
                </a:moveTo>
                <a:lnTo>
                  <a:pt x="582613" y="0"/>
                </a:lnTo>
                <a:lnTo>
                  <a:pt x="582613" y="317500"/>
                </a:lnTo>
                <a:lnTo>
                  <a:pt x="0" y="317500"/>
                </a:lnTo>
                <a:lnTo>
                  <a:pt x="0" y="0"/>
                </a:lnTo>
                <a:close/>
              </a:path>
            </a:pathLst>
          </a:custGeom>
          <a:solidFill>
            <a:srgbClr val="FF7C00"/>
          </a:solidFill>
        </p:spPr>
        <p:txBody>
          <a:bodyPr wrap="square" lIns="0" tIns="0" rIns="0" bIns="0" rtlCol="0"/>
          <a:lstStyle/>
          <a:p>
            <a:endParaRPr sz="1588"/>
          </a:p>
        </p:txBody>
      </p:sp>
      <p:sp>
        <p:nvSpPr>
          <p:cNvPr id="14" name="object 14"/>
          <p:cNvSpPr/>
          <p:nvPr/>
        </p:nvSpPr>
        <p:spPr>
          <a:xfrm>
            <a:off x="2690226" y="4780709"/>
            <a:ext cx="514350" cy="280147"/>
          </a:xfrm>
          <a:custGeom>
            <a:avLst/>
            <a:gdLst/>
            <a:ahLst/>
            <a:cxnLst/>
            <a:rect l="l" t="t" r="r" b="b"/>
            <a:pathLst>
              <a:path w="582929" h="317500">
                <a:moveTo>
                  <a:pt x="0" y="0"/>
                </a:moveTo>
                <a:lnTo>
                  <a:pt x="582612" y="0"/>
                </a:lnTo>
                <a:lnTo>
                  <a:pt x="582612" y="317499"/>
                </a:lnTo>
                <a:lnTo>
                  <a:pt x="0" y="317499"/>
                </a:lnTo>
                <a:lnTo>
                  <a:pt x="0" y="0"/>
                </a:lnTo>
                <a:close/>
              </a:path>
            </a:pathLst>
          </a:custGeom>
          <a:ln w="12699">
            <a:solidFill>
              <a:srgbClr val="000000"/>
            </a:solidFill>
          </a:ln>
        </p:spPr>
        <p:txBody>
          <a:bodyPr wrap="square" lIns="0" tIns="0" rIns="0" bIns="0" rtlCol="0"/>
          <a:lstStyle/>
          <a:p>
            <a:endParaRPr sz="1588"/>
          </a:p>
        </p:txBody>
      </p:sp>
      <p:sp>
        <p:nvSpPr>
          <p:cNvPr id="15" name="object 15"/>
          <p:cNvSpPr txBox="1"/>
          <p:nvPr/>
        </p:nvSpPr>
        <p:spPr>
          <a:xfrm>
            <a:off x="2759703" y="4826653"/>
            <a:ext cx="374276" cy="190052"/>
          </a:xfrm>
          <a:prstGeom prst="rect">
            <a:avLst/>
          </a:prstGeom>
        </p:spPr>
        <p:txBody>
          <a:bodyPr vert="horz" wrap="square" lIns="0" tIns="0" rIns="0" bIns="0" rtlCol="0">
            <a:spAutoFit/>
          </a:bodyPr>
          <a:lstStyle/>
          <a:p>
            <a:pPr marL="11206"/>
            <a:r>
              <a:rPr sz="1235" b="1" spc="-115" dirty="0">
                <a:latin typeface="Arial"/>
                <a:cs typeface="Arial"/>
              </a:rPr>
              <a:t>ALUs</a:t>
            </a:r>
            <a:endParaRPr sz="1235">
              <a:latin typeface="Arial"/>
              <a:cs typeface="Arial"/>
            </a:endParaRPr>
          </a:p>
        </p:txBody>
      </p:sp>
      <p:sp>
        <p:nvSpPr>
          <p:cNvPr id="16" name="object 16"/>
          <p:cNvSpPr txBox="1"/>
          <p:nvPr/>
        </p:nvSpPr>
        <p:spPr>
          <a:xfrm>
            <a:off x="1541623" y="5179918"/>
            <a:ext cx="420221" cy="230787"/>
          </a:xfrm>
          <a:prstGeom prst="rect">
            <a:avLst/>
          </a:prstGeom>
          <a:solidFill>
            <a:srgbClr val="FF7C00"/>
          </a:solidFill>
          <a:ln w="12699">
            <a:solidFill>
              <a:srgbClr val="000000"/>
            </a:solidFill>
          </a:ln>
        </p:spPr>
        <p:txBody>
          <a:bodyPr vert="horz" wrap="square" lIns="0" tIns="40341" rIns="0" bIns="0" rtlCol="0">
            <a:spAutoFit/>
          </a:bodyPr>
          <a:lstStyle/>
          <a:p>
            <a:pPr marL="74523">
              <a:spcBef>
                <a:spcPts val="318"/>
              </a:spcBef>
            </a:pPr>
            <a:r>
              <a:rPr sz="1235" b="1" spc="-146" dirty="0">
                <a:latin typeface="Arial"/>
                <a:cs typeface="Arial"/>
              </a:rPr>
              <a:t>PCs</a:t>
            </a:r>
            <a:endParaRPr sz="1235">
              <a:latin typeface="Arial"/>
              <a:cs typeface="Arial"/>
            </a:endParaRPr>
          </a:p>
        </p:txBody>
      </p:sp>
      <p:sp>
        <p:nvSpPr>
          <p:cNvPr id="17" name="object 17"/>
          <p:cNvSpPr txBox="1"/>
          <p:nvPr/>
        </p:nvSpPr>
        <p:spPr>
          <a:xfrm>
            <a:off x="3431216" y="4899771"/>
            <a:ext cx="630331" cy="230787"/>
          </a:xfrm>
          <a:prstGeom prst="rect">
            <a:avLst/>
          </a:prstGeom>
          <a:solidFill>
            <a:srgbClr val="FF7C00"/>
          </a:solidFill>
          <a:ln w="12699">
            <a:solidFill>
              <a:srgbClr val="000000"/>
            </a:solidFill>
          </a:ln>
        </p:spPr>
        <p:txBody>
          <a:bodyPr vert="horz" wrap="square" lIns="0" tIns="40341" rIns="0" bIns="0" rtlCol="0">
            <a:spAutoFit/>
          </a:bodyPr>
          <a:lstStyle/>
          <a:p>
            <a:pPr marL="74523">
              <a:spcBef>
                <a:spcPts val="318"/>
              </a:spcBef>
            </a:pPr>
            <a:r>
              <a:rPr sz="1235" b="1" spc="-119" dirty="0">
                <a:latin typeface="Arial"/>
                <a:cs typeface="Arial"/>
              </a:rPr>
              <a:t>Caches</a:t>
            </a:r>
            <a:endParaRPr sz="1235">
              <a:latin typeface="Arial"/>
              <a:cs typeface="Arial"/>
            </a:endParaRPr>
          </a:p>
        </p:txBody>
      </p:sp>
      <p:sp>
        <p:nvSpPr>
          <p:cNvPr id="18" name="object 18"/>
          <p:cNvSpPr/>
          <p:nvPr/>
        </p:nvSpPr>
        <p:spPr>
          <a:xfrm>
            <a:off x="1681697" y="3985092"/>
            <a:ext cx="3630706" cy="526676"/>
          </a:xfrm>
          <a:custGeom>
            <a:avLst/>
            <a:gdLst/>
            <a:ahLst/>
            <a:cxnLst/>
            <a:rect l="l" t="t" r="r" b="b"/>
            <a:pathLst>
              <a:path w="4114800" h="596900">
                <a:moveTo>
                  <a:pt x="0" y="0"/>
                </a:moveTo>
                <a:lnTo>
                  <a:pt x="4114800" y="0"/>
                </a:lnTo>
                <a:lnTo>
                  <a:pt x="4114800" y="596900"/>
                </a:lnTo>
                <a:lnTo>
                  <a:pt x="0" y="596900"/>
                </a:lnTo>
                <a:lnTo>
                  <a:pt x="0" y="0"/>
                </a:lnTo>
                <a:close/>
              </a:path>
            </a:pathLst>
          </a:custGeom>
          <a:solidFill>
            <a:srgbClr val="D4FEFF"/>
          </a:solidFill>
        </p:spPr>
        <p:txBody>
          <a:bodyPr wrap="square" lIns="0" tIns="0" rIns="0" bIns="0" rtlCol="0"/>
          <a:lstStyle/>
          <a:p>
            <a:endParaRPr sz="1588"/>
          </a:p>
        </p:txBody>
      </p:sp>
      <p:sp>
        <p:nvSpPr>
          <p:cNvPr id="19" name="object 19"/>
          <p:cNvSpPr/>
          <p:nvPr/>
        </p:nvSpPr>
        <p:spPr>
          <a:xfrm>
            <a:off x="1681697" y="3985092"/>
            <a:ext cx="3630706" cy="526676"/>
          </a:xfrm>
          <a:custGeom>
            <a:avLst/>
            <a:gdLst/>
            <a:ahLst/>
            <a:cxnLst/>
            <a:rect l="l" t="t" r="r" b="b"/>
            <a:pathLst>
              <a:path w="4114800" h="596900">
                <a:moveTo>
                  <a:pt x="0" y="0"/>
                </a:moveTo>
                <a:lnTo>
                  <a:pt x="4114799" y="0"/>
                </a:lnTo>
                <a:lnTo>
                  <a:pt x="4114799" y="596899"/>
                </a:lnTo>
                <a:lnTo>
                  <a:pt x="0" y="596899"/>
                </a:lnTo>
                <a:lnTo>
                  <a:pt x="0" y="0"/>
                </a:lnTo>
                <a:close/>
              </a:path>
            </a:pathLst>
          </a:custGeom>
          <a:ln w="19049">
            <a:solidFill>
              <a:srgbClr val="000000"/>
            </a:solidFill>
          </a:ln>
        </p:spPr>
        <p:txBody>
          <a:bodyPr wrap="square" lIns="0" tIns="0" rIns="0" bIns="0" rtlCol="0"/>
          <a:lstStyle/>
          <a:p>
            <a:endParaRPr sz="1588"/>
          </a:p>
        </p:txBody>
      </p:sp>
      <p:sp>
        <p:nvSpPr>
          <p:cNvPr id="20" name="object 20"/>
          <p:cNvSpPr txBox="1"/>
          <p:nvPr/>
        </p:nvSpPr>
        <p:spPr>
          <a:xfrm>
            <a:off x="3201331" y="4113959"/>
            <a:ext cx="596153" cy="271613"/>
          </a:xfrm>
          <a:prstGeom prst="rect">
            <a:avLst/>
          </a:prstGeom>
        </p:spPr>
        <p:txBody>
          <a:bodyPr vert="horz" wrap="square" lIns="0" tIns="0" rIns="0" bIns="0" rtlCol="0">
            <a:spAutoFit/>
          </a:bodyPr>
          <a:lstStyle/>
          <a:p>
            <a:pPr marL="11206"/>
            <a:r>
              <a:rPr sz="1765" b="1" spc="-163" dirty="0">
                <a:latin typeface="Arial"/>
                <a:cs typeface="Arial"/>
              </a:rPr>
              <a:t>Kernel</a:t>
            </a:r>
            <a:endParaRPr sz="1765" dirty="0">
              <a:latin typeface="Arial"/>
              <a:cs typeface="Arial"/>
            </a:endParaRPr>
          </a:p>
        </p:txBody>
      </p:sp>
      <p:sp>
        <p:nvSpPr>
          <p:cNvPr id="21" name="object 21"/>
          <p:cNvSpPr txBox="1"/>
          <p:nvPr/>
        </p:nvSpPr>
        <p:spPr>
          <a:xfrm>
            <a:off x="1314144" y="3511364"/>
            <a:ext cx="2082613" cy="325923"/>
          </a:xfrm>
          <a:prstGeom prst="rect">
            <a:avLst/>
          </a:prstGeom>
        </p:spPr>
        <p:txBody>
          <a:bodyPr vert="horz" wrap="square" lIns="0" tIns="0" rIns="0" bIns="0" rtlCol="0">
            <a:spAutoFit/>
          </a:bodyPr>
          <a:lstStyle/>
          <a:p>
            <a:pPr marL="11206"/>
            <a:r>
              <a:rPr sz="2118" b="1" spc="-190" dirty="0">
                <a:latin typeface="Arial"/>
                <a:cs typeface="Arial"/>
              </a:rPr>
              <a:t>Opera</a:t>
            </a:r>
            <a:r>
              <a:rPr lang="en-US" sz="2118" b="1" spc="-190" dirty="0">
                <a:latin typeface="Arial"/>
                <a:cs typeface="Arial"/>
              </a:rPr>
              <a:t>t</a:t>
            </a:r>
            <a:r>
              <a:rPr sz="2118" b="1" spc="-190" dirty="0">
                <a:latin typeface="Arial"/>
                <a:cs typeface="Arial"/>
              </a:rPr>
              <a:t>ing</a:t>
            </a:r>
            <a:r>
              <a:rPr sz="2118" b="1" spc="-119" dirty="0">
                <a:latin typeface="Arial"/>
                <a:cs typeface="Arial"/>
              </a:rPr>
              <a:t> </a:t>
            </a:r>
            <a:r>
              <a:rPr sz="2118" b="1" spc="-199" dirty="0">
                <a:latin typeface="Arial"/>
                <a:cs typeface="Arial"/>
              </a:rPr>
              <a:t>Sys</a:t>
            </a:r>
            <a:r>
              <a:rPr lang="en-US" sz="2118" b="1" spc="-199" dirty="0">
                <a:latin typeface="Arial"/>
                <a:cs typeface="Arial"/>
              </a:rPr>
              <a:t>t</a:t>
            </a:r>
            <a:r>
              <a:rPr sz="2118" b="1" spc="-199" dirty="0">
                <a:latin typeface="Arial"/>
                <a:cs typeface="Arial"/>
              </a:rPr>
              <a:t>em</a:t>
            </a:r>
            <a:endParaRPr sz="2118" dirty="0">
              <a:latin typeface="Arial"/>
              <a:cs typeface="Arial"/>
            </a:endParaRPr>
          </a:p>
        </p:txBody>
      </p:sp>
      <p:sp>
        <p:nvSpPr>
          <p:cNvPr id="22" name="object 22"/>
          <p:cNvSpPr txBox="1"/>
          <p:nvPr/>
        </p:nvSpPr>
        <p:spPr>
          <a:xfrm>
            <a:off x="1314144" y="1998570"/>
            <a:ext cx="1440516" cy="325923"/>
          </a:xfrm>
          <a:prstGeom prst="rect">
            <a:avLst/>
          </a:prstGeom>
        </p:spPr>
        <p:txBody>
          <a:bodyPr vert="horz" wrap="square" lIns="0" tIns="0" rIns="0" bIns="0" rtlCol="0">
            <a:spAutoFit/>
          </a:bodyPr>
          <a:lstStyle/>
          <a:p>
            <a:pPr marL="11206"/>
            <a:r>
              <a:rPr sz="2118" b="1" spc="-176" dirty="0">
                <a:latin typeface="Arial"/>
                <a:cs typeface="Arial"/>
              </a:rPr>
              <a:t>Applica</a:t>
            </a:r>
            <a:r>
              <a:rPr lang="en-US" sz="2118" b="1" spc="-176" dirty="0">
                <a:latin typeface="Arial"/>
                <a:cs typeface="Arial"/>
              </a:rPr>
              <a:t>t</a:t>
            </a:r>
            <a:r>
              <a:rPr sz="2118" b="1" spc="-176" dirty="0">
                <a:latin typeface="Arial"/>
                <a:cs typeface="Arial"/>
              </a:rPr>
              <a:t>ions</a:t>
            </a:r>
            <a:endParaRPr sz="2118" dirty="0">
              <a:latin typeface="Arial"/>
              <a:cs typeface="Arial"/>
            </a:endParaRPr>
          </a:p>
        </p:txBody>
      </p:sp>
      <p:sp>
        <p:nvSpPr>
          <p:cNvPr id="23" name="object 23"/>
          <p:cNvSpPr/>
          <p:nvPr/>
        </p:nvSpPr>
        <p:spPr>
          <a:xfrm>
            <a:off x="1737726" y="3839415"/>
            <a:ext cx="1057835" cy="280147"/>
          </a:xfrm>
          <a:custGeom>
            <a:avLst/>
            <a:gdLst/>
            <a:ahLst/>
            <a:cxnLst/>
            <a:rect l="l" t="t" r="r" b="b"/>
            <a:pathLst>
              <a:path w="1198880" h="317500">
                <a:moveTo>
                  <a:pt x="0" y="0"/>
                </a:moveTo>
                <a:lnTo>
                  <a:pt x="1198563" y="0"/>
                </a:lnTo>
                <a:lnTo>
                  <a:pt x="1198563" y="317500"/>
                </a:lnTo>
                <a:lnTo>
                  <a:pt x="0" y="317500"/>
                </a:lnTo>
                <a:lnTo>
                  <a:pt x="0" y="0"/>
                </a:lnTo>
                <a:close/>
              </a:path>
            </a:pathLst>
          </a:custGeom>
          <a:solidFill>
            <a:srgbClr val="38D4D6"/>
          </a:solidFill>
        </p:spPr>
        <p:txBody>
          <a:bodyPr wrap="square" lIns="0" tIns="0" rIns="0" bIns="0" rtlCol="0"/>
          <a:lstStyle/>
          <a:p>
            <a:endParaRPr sz="1588"/>
          </a:p>
        </p:txBody>
      </p:sp>
      <p:sp>
        <p:nvSpPr>
          <p:cNvPr id="24" name="object 24"/>
          <p:cNvSpPr/>
          <p:nvPr/>
        </p:nvSpPr>
        <p:spPr>
          <a:xfrm>
            <a:off x="1737726" y="3839415"/>
            <a:ext cx="1057835" cy="280147"/>
          </a:xfrm>
          <a:custGeom>
            <a:avLst/>
            <a:gdLst/>
            <a:ahLst/>
            <a:cxnLst/>
            <a:rect l="l" t="t" r="r" b="b"/>
            <a:pathLst>
              <a:path w="1198880" h="317500">
                <a:moveTo>
                  <a:pt x="0" y="0"/>
                </a:moveTo>
                <a:lnTo>
                  <a:pt x="1198562" y="0"/>
                </a:lnTo>
                <a:lnTo>
                  <a:pt x="1198562" y="317499"/>
                </a:lnTo>
                <a:lnTo>
                  <a:pt x="0" y="317499"/>
                </a:lnTo>
                <a:lnTo>
                  <a:pt x="0" y="0"/>
                </a:lnTo>
                <a:close/>
              </a:path>
            </a:pathLst>
          </a:custGeom>
          <a:ln w="12699">
            <a:solidFill>
              <a:srgbClr val="000000"/>
            </a:solidFill>
          </a:ln>
        </p:spPr>
        <p:txBody>
          <a:bodyPr wrap="square" lIns="0" tIns="0" rIns="0" bIns="0" rtlCol="0"/>
          <a:lstStyle/>
          <a:p>
            <a:endParaRPr sz="1588"/>
          </a:p>
        </p:txBody>
      </p:sp>
      <p:sp>
        <p:nvSpPr>
          <p:cNvPr id="25" name="object 25"/>
          <p:cNvSpPr txBox="1"/>
          <p:nvPr/>
        </p:nvSpPr>
        <p:spPr>
          <a:xfrm>
            <a:off x="1807203" y="3885359"/>
            <a:ext cx="924485" cy="190052"/>
          </a:xfrm>
          <a:prstGeom prst="rect">
            <a:avLst/>
          </a:prstGeom>
        </p:spPr>
        <p:txBody>
          <a:bodyPr vert="horz" wrap="square" lIns="0" tIns="0" rIns="0" bIns="0" rtlCol="0">
            <a:spAutoFit/>
          </a:bodyPr>
          <a:lstStyle/>
          <a:p>
            <a:pPr marL="11206"/>
            <a:r>
              <a:rPr sz="1235" b="1" spc="-132" dirty="0">
                <a:latin typeface="Arial"/>
                <a:cs typeface="Arial"/>
              </a:rPr>
              <a:t>Device</a:t>
            </a:r>
            <a:r>
              <a:rPr sz="1235" b="1" spc="-101" dirty="0">
                <a:latin typeface="Arial"/>
                <a:cs typeface="Arial"/>
              </a:rPr>
              <a:t> </a:t>
            </a:r>
            <a:r>
              <a:rPr sz="1235" b="1" spc="-97" dirty="0">
                <a:latin typeface="Arial"/>
                <a:cs typeface="Arial"/>
              </a:rPr>
              <a:t>Drivers</a:t>
            </a:r>
            <a:endParaRPr sz="1235">
              <a:latin typeface="Arial"/>
              <a:cs typeface="Arial"/>
            </a:endParaRPr>
          </a:p>
        </p:txBody>
      </p:sp>
      <p:sp>
        <p:nvSpPr>
          <p:cNvPr id="26" name="object 26"/>
          <p:cNvSpPr/>
          <p:nvPr/>
        </p:nvSpPr>
        <p:spPr>
          <a:xfrm>
            <a:off x="1889005" y="4175592"/>
            <a:ext cx="801221" cy="280147"/>
          </a:xfrm>
          <a:custGeom>
            <a:avLst/>
            <a:gdLst/>
            <a:ahLst/>
            <a:cxnLst/>
            <a:rect l="l" t="t" r="r" b="b"/>
            <a:pathLst>
              <a:path w="908050" h="317500">
                <a:moveTo>
                  <a:pt x="0" y="0"/>
                </a:moveTo>
                <a:lnTo>
                  <a:pt x="908050" y="0"/>
                </a:lnTo>
                <a:lnTo>
                  <a:pt x="908050" y="317500"/>
                </a:lnTo>
                <a:lnTo>
                  <a:pt x="0" y="317500"/>
                </a:lnTo>
                <a:lnTo>
                  <a:pt x="0" y="0"/>
                </a:lnTo>
                <a:close/>
              </a:path>
            </a:pathLst>
          </a:custGeom>
          <a:solidFill>
            <a:srgbClr val="38D4D6"/>
          </a:solidFill>
        </p:spPr>
        <p:txBody>
          <a:bodyPr wrap="square" lIns="0" tIns="0" rIns="0" bIns="0" rtlCol="0"/>
          <a:lstStyle/>
          <a:p>
            <a:endParaRPr sz="1588"/>
          </a:p>
        </p:txBody>
      </p:sp>
      <p:sp>
        <p:nvSpPr>
          <p:cNvPr id="27" name="object 27"/>
          <p:cNvSpPr/>
          <p:nvPr/>
        </p:nvSpPr>
        <p:spPr>
          <a:xfrm>
            <a:off x="1889005" y="4175592"/>
            <a:ext cx="801221" cy="280147"/>
          </a:xfrm>
          <a:custGeom>
            <a:avLst/>
            <a:gdLst/>
            <a:ahLst/>
            <a:cxnLst/>
            <a:rect l="l" t="t" r="r" b="b"/>
            <a:pathLst>
              <a:path w="908050" h="317500">
                <a:moveTo>
                  <a:pt x="0" y="0"/>
                </a:moveTo>
                <a:lnTo>
                  <a:pt x="908049" y="0"/>
                </a:lnTo>
                <a:lnTo>
                  <a:pt x="908049" y="317499"/>
                </a:lnTo>
                <a:lnTo>
                  <a:pt x="0" y="317499"/>
                </a:lnTo>
                <a:lnTo>
                  <a:pt x="0" y="0"/>
                </a:lnTo>
                <a:close/>
              </a:path>
            </a:pathLst>
          </a:custGeom>
          <a:ln w="12699">
            <a:solidFill>
              <a:srgbClr val="000000"/>
            </a:solidFill>
          </a:ln>
        </p:spPr>
        <p:txBody>
          <a:bodyPr wrap="square" lIns="0" tIns="0" rIns="0" bIns="0" rtlCol="0"/>
          <a:lstStyle/>
          <a:p>
            <a:endParaRPr sz="1588"/>
          </a:p>
        </p:txBody>
      </p:sp>
      <p:sp>
        <p:nvSpPr>
          <p:cNvPr id="28" name="object 28"/>
          <p:cNvSpPr txBox="1"/>
          <p:nvPr/>
        </p:nvSpPr>
        <p:spPr>
          <a:xfrm>
            <a:off x="1947276" y="4221536"/>
            <a:ext cx="671232" cy="190052"/>
          </a:xfrm>
          <a:prstGeom prst="rect">
            <a:avLst/>
          </a:prstGeom>
        </p:spPr>
        <p:txBody>
          <a:bodyPr vert="horz" wrap="square" lIns="0" tIns="0" rIns="0" bIns="0" rtlCol="0">
            <a:spAutoFit/>
          </a:bodyPr>
          <a:lstStyle/>
          <a:p>
            <a:pPr marL="11206"/>
            <a:r>
              <a:rPr sz="1235" b="1" spc="-97" dirty="0">
                <a:latin typeface="Arial"/>
                <a:cs typeface="Arial"/>
              </a:rPr>
              <a:t>Scheduler</a:t>
            </a:r>
            <a:endParaRPr sz="1235">
              <a:latin typeface="Arial"/>
              <a:cs typeface="Arial"/>
            </a:endParaRPr>
          </a:p>
        </p:txBody>
      </p:sp>
      <p:sp>
        <p:nvSpPr>
          <p:cNvPr id="29" name="object 29"/>
          <p:cNvSpPr/>
          <p:nvPr/>
        </p:nvSpPr>
        <p:spPr>
          <a:xfrm>
            <a:off x="4061546" y="4008905"/>
            <a:ext cx="1189504" cy="467846"/>
          </a:xfrm>
          <a:custGeom>
            <a:avLst/>
            <a:gdLst/>
            <a:ahLst/>
            <a:cxnLst/>
            <a:rect l="l" t="t" r="r" b="b"/>
            <a:pathLst>
              <a:path w="1348104" h="530225">
                <a:moveTo>
                  <a:pt x="0" y="0"/>
                </a:moveTo>
                <a:lnTo>
                  <a:pt x="1347788" y="0"/>
                </a:lnTo>
                <a:lnTo>
                  <a:pt x="1347788" y="530225"/>
                </a:lnTo>
                <a:lnTo>
                  <a:pt x="0" y="530225"/>
                </a:lnTo>
                <a:lnTo>
                  <a:pt x="0" y="0"/>
                </a:lnTo>
                <a:close/>
              </a:path>
            </a:pathLst>
          </a:custGeom>
          <a:solidFill>
            <a:srgbClr val="38D4D6"/>
          </a:solidFill>
        </p:spPr>
        <p:txBody>
          <a:bodyPr wrap="square" lIns="0" tIns="0" rIns="0" bIns="0" rtlCol="0"/>
          <a:lstStyle/>
          <a:p>
            <a:endParaRPr sz="1588"/>
          </a:p>
        </p:txBody>
      </p:sp>
      <p:sp>
        <p:nvSpPr>
          <p:cNvPr id="30" name="object 30"/>
          <p:cNvSpPr/>
          <p:nvPr/>
        </p:nvSpPr>
        <p:spPr>
          <a:xfrm>
            <a:off x="4061547" y="4008904"/>
            <a:ext cx="1189504" cy="467846"/>
          </a:xfrm>
          <a:custGeom>
            <a:avLst/>
            <a:gdLst/>
            <a:ahLst/>
            <a:cxnLst/>
            <a:rect l="l" t="t" r="r" b="b"/>
            <a:pathLst>
              <a:path w="1348104" h="530225">
                <a:moveTo>
                  <a:pt x="0" y="0"/>
                </a:moveTo>
                <a:lnTo>
                  <a:pt x="1347787" y="0"/>
                </a:lnTo>
                <a:lnTo>
                  <a:pt x="1347787" y="530224"/>
                </a:lnTo>
                <a:lnTo>
                  <a:pt x="0" y="530224"/>
                </a:lnTo>
                <a:lnTo>
                  <a:pt x="0" y="0"/>
                </a:lnTo>
                <a:close/>
              </a:path>
            </a:pathLst>
          </a:custGeom>
          <a:ln w="12699">
            <a:solidFill>
              <a:srgbClr val="000000"/>
            </a:solidFill>
          </a:ln>
        </p:spPr>
        <p:txBody>
          <a:bodyPr wrap="square" lIns="0" tIns="0" rIns="0" bIns="0" rtlCol="0"/>
          <a:lstStyle/>
          <a:p>
            <a:endParaRPr sz="1588"/>
          </a:p>
        </p:txBody>
      </p:sp>
      <p:sp>
        <p:nvSpPr>
          <p:cNvPr id="31" name="object 31"/>
          <p:cNvSpPr txBox="1"/>
          <p:nvPr/>
        </p:nvSpPr>
        <p:spPr>
          <a:xfrm>
            <a:off x="4119816" y="4052309"/>
            <a:ext cx="1075765" cy="372025"/>
          </a:xfrm>
          <a:prstGeom prst="rect">
            <a:avLst/>
          </a:prstGeom>
        </p:spPr>
        <p:txBody>
          <a:bodyPr vert="horz" wrap="square" lIns="0" tIns="0" rIns="0" bIns="0" rtlCol="0">
            <a:spAutoFit/>
          </a:bodyPr>
          <a:lstStyle/>
          <a:p>
            <a:pPr marL="67239" marR="4483" indent="-56032">
              <a:lnSpc>
                <a:spcPct val="101200"/>
              </a:lnSpc>
            </a:pPr>
            <a:r>
              <a:rPr sz="1235" b="1" spc="-93" dirty="0">
                <a:latin typeface="Arial"/>
                <a:cs typeface="Arial"/>
              </a:rPr>
              <a:t>Process</a:t>
            </a:r>
            <a:r>
              <a:rPr sz="1235" b="1" spc="-115" dirty="0">
                <a:latin typeface="Arial"/>
                <a:cs typeface="Arial"/>
              </a:rPr>
              <a:t> </a:t>
            </a:r>
            <a:r>
              <a:rPr sz="1235" b="1" spc="-124" dirty="0">
                <a:latin typeface="Arial"/>
                <a:cs typeface="Arial"/>
              </a:rPr>
              <a:t>Con</a:t>
            </a:r>
            <a:r>
              <a:rPr lang="en-US" sz="1235" b="1" spc="-124" dirty="0">
                <a:latin typeface="Arial"/>
                <a:cs typeface="Arial"/>
              </a:rPr>
              <a:t>t</a:t>
            </a:r>
            <a:r>
              <a:rPr sz="1235" b="1" spc="-124" dirty="0">
                <a:latin typeface="Arial"/>
                <a:cs typeface="Arial"/>
              </a:rPr>
              <a:t>rol  </a:t>
            </a:r>
            <a:r>
              <a:rPr sz="1235" b="1" spc="-110" dirty="0">
                <a:latin typeface="Arial"/>
                <a:cs typeface="Arial"/>
              </a:rPr>
              <a:t>Blocks</a:t>
            </a:r>
            <a:r>
              <a:rPr sz="1235" b="1" spc="-93" dirty="0">
                <a:latin typeface="Arial"/>
                <a:cs typeface="Arial"/>
              </a:rPr>
              <a:t> </a:t>
            </a:r>
            <a:r>
              <a:rPr sz="1235" b="1" spc="-84" dirty="0">
                <a:latin typeface="Arial"/>
                <a:cs typeface="Arial"/>
              </a:rPr>
              <a:t>(PCBs)</a:t>
            </a:r>
            <a:endParaRPr sz="1235" dirty="0">
              <a:latin typeface="Arial"/>
              <a:cs typeface="Arial"/>
            </a:endParaRPr>
          </a:p>
        </p:txBody>
      </p:sp>
      <p:sp>
        <p:nvSpPr>
          <p:cNvPr id="32" name="object 32"/>
          <p:cNvSpPr/>
          <p:nvPr/>
        </p:nvSpPr>
        <p:spPr>
          <a:xfrm>
            <a:off x="3026403" y="4371694"/>
            <a:ext cx="923365" cy="280147"/>
          </a:xfrm>
          <a:custGeom>
            <a:avLst/>
            <a:gdLst/>
            <a:ahLst/>
            <a:cxnLst/>
            <a:rect l="l" t="t" r="r" b="b"/>
            <a:pathLst>
              <a:path w="1046479" h="317500">
                <a:moveTo>
                  <a:pt x="0" y="0"/>
                </a:moveTo>
                <a:lnTo>
                  <a:pt x="1046163" y="0"/>
                </a:lnTo>
                <a:lnTo>
                  <a:pt x="1046163" y="317500"/>
                </a:lnTo>
                <a:lnTo>
                  <a:pt x="0" y="317500"/>
                </a:lnTo>
                <a:lnTo>
                  <a:pt x="0" y="0"/>
                </a:lnTo>
                <a:close/>
              </a:path>
            </a:pathLst>
          </a:custGeom>
          <a:solidFill>
            <a:srgbClr val="FF7C00"/>
          </a:solidFill>
        </p:spPr>
        <p:txBody>
          <a:bodyPr wrap="square" lIns="0" tIns="0" rIns="0" bIns="0" rtlCol="0"/>
          <a:lstStyle/>
          <a:p>
            <a:endParaRPr sz="1588"/>
          </a:p>
        </p:txBody>
      </p:sp>
      <p:sp>
        <p:nvSpPr>
          <p:cNvPr id="33" name="object 33"/>
          <p:cNvSpPr/>
          <p:nvPr/>
        </p:nvSpPr>
        <p:spPr>
          <a:xfrm>
            <a:off x="3026403" y="4371694"/>
            <a:ext cx="923365" cy="280147"/>
          </a:xfrm>
          <a:custGeom>
            <a:avLst/>
            <a:gdLst/>
            <a:ahLst/>
            <a:cxnLst/>
            <a:rect l="l" t="t" r="r" b="b"/>
            <a:pathLst>
              <a:path w="1046479" h="317500">
                <a:moveTo>
                  <a:pt x="0" y="0"/>
                </a:moveTo>
                <a:lnTo>
                  <a:pt x="1046162" y="0"/>
                </a:lnTo>
                <a:lnTo>
                  <a:pt x="1046162" y="317499"/>
                </a:lnTo>
                <a:lnTo>
                  <a:pt x="0" y="317499"/>
                </a:lnTo>
                <a:lnTo>
                  <a:pt x="0" y="0"/>
                </a:lnTo>
                <a:close/>
              </a:path>
            </a:pathLst>
          </a:custGeom>
          <a:ln w="12699">
            <a:solidFill>
              <a:srgbClr val="000000"/>
            </a:solidFill>
          </a:ln>
        </p:spPr>
        <p:txBody>
          <a:bodyPr wrap="square" lIns="0" tIns="0" rIns="0" bIns="0" rtlCol="0"/>
          <a:lstStyle/>
          <a:p>
            <a:endParaRPr sz="1588"/>
          </a:p>
        </p:txBody>
      </p:sp>
      <p:sp>
        <p:nvSpPr>
          <p:cNvPr id="34" name="object 34"/>
          <p:cNvSpPr txBox="1"/>
          <p:nvPr/>
        </p:nvSpPr>
        <p:spPr>
          <a:xfrm>
            <a:off x="3084673" y="4417639"/>
            <a:ext cx="798979" cy="190052"/>
          </a:xfrm>
          <a:prstGeom prst="rect">
            <a:avLst/>
          </a:prstGeom>
        </p:spPr>
        <p:txBody>
          <a:bodyPr vert="horz" wrap="square" lIns="0" tIns="0" rIns="0" bIns="0" rtlCol="0">
            <a:spAutoFit/>
          </a:bodyPr>
          <a:lstStyle/>
          <a:p>
            <a:pPr marL="11206"/>
            <a:r>
              <a:rPr sz="1235" b="1" spc="-115" dirty="0">
                <a:latin typeface="Arial"/>
                <a:cs typeface="Arial"/>
              </a:rPr>
              <a:t>Page</a:t>
            </a:r>
            <a:r>
              <a:rPr sz="1235" b="1" spc="-119" dirty="0">
                <a:latin typeface="Arial"/>
                <a:cs typeface="Arial"/>
              </a:rPr>
              <a:t> </a:t>
            </a:r>
            <a:r>
              <a:rPr sz="1235" b="1" spc="-101" dirty="0">
                <a:latin typeface="Arial"/>
                <a:cs typeface="Arial"/>
              </a:rPr>
              <a:t>Tables</a:t>
            </a:r>
            <a:endParaRPr sz="1235">
              <a:latin typeface="Arial"/>
              <a:cs typeface="Arial"/>
            </a:endParaRPr>
          </a:p>
        </p:txBody>
      </p:sp>
      <p:sp>
        <p:nvSpPr>
          <p:cNvPr id="35" name="object 35"/>
          <p:cNvSpPr txBox="1"/>
          <p:nvPr/>
        </p:nvSpPr>
        <p:spPr>
          <a:xfrm>
            <a:off x="5958316" y="1915868"/>
            <a:ext cx="2382932" cy="553998"/>
          </a:xfrm>
          <a:prstGeom prst="rect">
            <a:avLst/>
          </a:prstGeom>
        </p:spPr>
        <p:txBody>
          <a:bodyPr vert="horz" wrap="square" lIns="0" tIns="0" rIns="0" bIns="0" rtlCol="0">
            <a:spAutoFit/>
          </a:bodyPr>
          <a:lstStyle/>
          <a:p>
            <a:pPr marL="61636" marR="4483" indent="-50429">
              <a:lnSpc>
                <a:spcPct val="99500"/>
              </a:lnSpc>
            </a:pPr>
            <a:r>
              <a:rPr lang="zh-CN" altLang="en-US" dirty="0">
                <a:latin typeface="微软雅黑" panose="020B0503020204020204" pitchFamily="34" charset="-122"/>
                <a:ea typeface="微软雅黑" panose="020B0503020204020204" pitchFamily="34" charset="-122"/>
                <a:cs typeface="Arial"/>
              </a:rPr>
              <a:t>操作系统是将计算机各个部分粘合起来的胶水。</a:t>
            </a:r>
            <a:endParaRPr dirty="0">
              <a:latin typeface="微软雅黑" panose="020B0503020204020204" pitchFamily="34" charset="-122"/>
              <a:ea typeface="微软雅黑" panose="020B0503020204020204" pitchFamily="34" charset="-122"/>
              <a:cs typeface="Arial"/>
            </a:endParaRPr>
          </a:p>
        </p:txBody>
      </p:sp>
      <p:sp>
        <p:nvSpPr>
          <p:cNvPr id="36" name="object 36"/>
          <p:cNvSpPr txBox="1"/>
          <p:nvPr/>
        </p:nvSpPr>
        <p:spPr>
          <a:xfrm>
            <a:off x="6030982" y="2932510"/>
            <a:ext cx="2579618" cy="1090170"/>
          </a:xfrm>
          <a:prstGeom prst="rect">
            <a:avLst/>
          </a:prstGeom>
        </p:spPr>
        <p:txBody>
          <a:bodyPr vert="horz" wrap="square" lIns="0" tIns="0" rIns="0" bIns="0" rtlCol="0">
            <a:spAutoFit/>
          </a:bodyPr>
          <a:lstStyle/>
          <a:p>
            <a:pPr marL="112065" marR="4483" indent="-100858">
              <a:lnSpc>
                <a:spcPct val="150000"/>
              </a:lnSpc>
              <a:buChar char="-"/>
              <a:tabLst>
                <a:tab pos="132236" algn="l"/>
              </a:tabLst>
            </a:pPr>
            <a:r>
              <a:rPr lang="zh-CN" altLang="en-US" sz="1600" dirty="0">
                <a:latin typeface="微软雅黑" panose="020B0503020204020204" pitchFamily="34" charset="-122"/>
                <a:ea typeface="微软雅黑" panose="020B0503020204020204" pitchFamily="34" charset="-122"/>
                <a:cs typeface="Arial"/>
              </a:rPr>
              <a:t>在竞争请求之间进行调解</a:t>
            </a:r>
            <a:endParaRPr sz="1600" dirty="0">
              <a:latin typeface="微软雅黑" panose="020B0503020204020204" pitchFamily="34" charset="-122"/>
              <a:ea typeface="微软雅黑" panose="020B0503020204020204" pitchFamily="34" charset="-122"/>
              <a:cs typeface="Arial"/>
            </a:endParaRPr>
          </a:p>
          <a:p>
            <a:pPr marL="162494" marR="313221" indent="-151287">
              <a:lnSpc>
                <a:spcPct val="150000"/>
              </a:lnSpc>
              <a:spcBef>
                <a:spcPts val="141"/>
              </a:spcBef>
              <a:buChar char="-"/>
              <a:tabLst>
                <a:tab pos="132236" algn="l"/>
              </a:tabLst>
            </a:pPr>
            <a:r>
              <a:rPr lang="zh-CN" altLang="en-US" sz="1600" dirty="0">
                <a:latin typeface="微软雅黑" panose="020B0503020204020204" pitchFamily="34" charset="-122"/>
                <a:ea typeface="微软雅黑" panose="020B0503020204020204" pitchFamily="34" charset="-122"/>
                <a:cs typeface="Arial"/>
              </a:rPr>
              <a:t>解析名称</a:t>
            </a:r>
            <a:r>
              <a:rPr lang="en-US" altLang="zh-CN" sz="1600" dirty="0">
                <a:latin typeface="微软雅黑" panose="020B0503020204020204" pitchFamily="34" charset="-122"/>
                <a:ea typeface="微软雅黑" panose="020B0503020204020204" pitchFamily="34" charset="-122"/>
                <a:cs typeface="Arial"/>
              </a:rPr>
              <a:t>/</a:t>
            </a:r>
            <a:r>
              <a:rPr lang="zh-CN" altLang="en-US" sz="1600" dirty="0">
                <a:latin typeface="微软雅黑" panose="020B0503020204020204" pitchFamily="34" charset="-122"/>
                <a:ea typeface="微软雅黑" panose="020B0503020204020204" pitchFamily="34" charset="-122"/>
                <a:cs typeface="Arial"/>
              </a:rPr>
              <a:t>绑定</a:t>
            </a:r>
            <a:endParaRPr sz="1600" dirty="0">
              <a:latin typeface="微软雅黑" panose="020B0503020204020204" pitchFamily="34" charset="-122"/>
              <a:ea typeface="微软雅黑" panose="020B0503020204020204" pitchFamily="34" charset="-122"/>
              <a:cs typeface="Arial"/>
            </a:endParaRPr>
          </a:p>
          <a:p>
            <a:pPr marL="162494" marR="437612" indent="-151287">
              <a:lnSpc>
                <a:spcPct val="150000"/>
              </a:lnSpc>
              <a:spcBef>
                <a:spcPts val="88"/>
              </a:spcBef>
              <a:buChar char="-"/>
              <a:tabLst>
                <a:tab pos="132236" algn="l"/>
              </a:tabLst>
            </a:pPr>
            <a:r>
              <a:rPr lang="zh-CN" altLang="en-US" sz="1600" dirty="0">
                <a:latin typeface="微软雅黑" panose="020B0503020204020204" pitchFamily="34" charset="-122"/>
                <a:ea typeface="微软雅黑" panose="020B0503020204020204" pitchFamily="34" charset="-122"/>
                <a:cs typeface="Arial"/>
              </a:rPr>
              <a:t>维护秩序</a:t>
            </a:r>
            <a:r>
              <a:rPr lang="en-US" altLang="zh-CN" sz="1600" dirty="0">
                <a:latin typeface="微软雅黑" panose="020B0503020204020204" pitchFamily="34" charset="-122"/>
                <a:ea typeface="微软雅黑" panose="020B0503020204020204" pitchFamily="34" charset="-122"/>
                <a:cs typeface="Arial"/>
              </a:rPr>
              <a:t>/</a:t>
            </a:r>
            <a:r>
              <a:rPr lang="zh-CN" altLang="en-US" sz="1600" dirty="0">
                <a:latin typeface="微软雅黑" panose="020B0503020204020204" pitchFamily="34" charset="-122"/>
                <a:ea typeface="微软雅黑" panose="020B0503020204020204" pitchFamily="34" charset="-122"/>
                <a:cs typeface="Arial"/>
              </a:rPr>
              <a:t>公平</a:t>
            </a:r>
            <a:endParaRPr sz="1600" dirty="0">
              <a:latin typeface="微软雅黑" panose="020B0503020204020204" pitchFamily="34" charset="-122"/>
              <a:ea typeface="微软雅黑" panose="020B0503020204020204" pitchFamily="34" charset="-122"/>
              <a:cs typeface="Arial"/>
            </a:endParaRPr>
          </a:p>
        </p:txBody>
      </p:sp>
      <p:sp>
        <p:nvSpPr>
          <p:cNvPr id="37" name="object 37"/>
          <p:cNvSpPr txBox="1"/>
          <p:nvPr/>
        </p:nvSpPr>
        <p:spPr>
          <a:xfrm>
            <a:off x="6009690" y="4339956"/>
            <a:ext cx="2905710" cy="695190"/>
          </a:xfrm>
          <a:prstGeom prst="rect">
            <a:avLst/>
          </a:prstGeom>
        </p:spPr>
        <p:txBody>
          <a:bodyPr vert="horz" wrap="square" lIns="0" tIns="0" rIns="0" bIns="0" rtlCol="0">
            <a:spAutoFit/>
          </a:bodyPr>
          <a:lstStyle/>
          <a:p>
            <a:pPr marL="11206">
              <a:lnSpc>
                <a:spcPct val="150000"/>
              </a:lnSpc>
            </a:pPr>
            <a:r>
              <a:rPr lang="en-US" altLang="zh-CN" sz="1600" b="1" spc="-163" dirty="0">
                <a:latin typeface="Arial"/>
                <a:cs typeface="Arial"/>
              </a:rPr>
              <a:t>Kernel </a:t>
            </a:r>
            <a:r>
              <a:rPr lang="zh-CN" altLang="en-US" sz="1600" dirty="0">
                <a:latin typeface="微软雅黑" panose="020B0503020204020204" pitchFamily="34" charset="-122"/>
                <a:ea typeface="微软雅黑" panose="020B0503020204020204" pitchFamily="34" charset="-122"/>
                <a:cs typeface="Arial"/>
              </a:rPr>
              <a:t>内核</a:t>
            </a:r>
            <a:r>
              <a:rPr lang="en-US" altLang="zh-CN" sz="1600" dirty="0">
                <a:latin typeface="微软雅黑" panose="020B0503020204020204" pitchFamily="34" charset="-122"/>
                <a:ea typeface="微软雅黑" panose="020B0503020204020204" pitchFamily="34" charset="-122"/>
                <a:cs typeface="Arial"/>
              </a:rPr>
              <a:t>-O/S</a:t>
            </a:r>
            <a:r>
              <a:rPr lang="zh-CN" altLang="en-US" sz="1600" dirty="0">
                <a:latin typeface="微软雅黑" panose="020B0503020204020204" pitchFamily="34" charset="-122"/>
                <a:ea typeface="微软雅黑" panose="020B0503020204020204" pitchFamily="34" charset="-122"/>
                <a:cs typeface="Arial"/>
              </a:rPr>
              <a:t>驻留的一部分处理最常见和最基本的服务请求。</a:t>
            </a:r>
            <a:endParaRPr sz="1600" dirty="0">
              <a:latin typeface="微软雅黑" panose="020B0503020204020204" pitchFamily="34" charset="-122"/>
              <a:ea typeface="微软雅黑" panose="020B0503020204020204" pitchFamily="34" charset="-122"/>
              <a:cs typeface="Arial"/>
            </a:endParaRPr>
          </a:p>
        </p:txBody>
      </p:sp>
      <p:sp>
        <p:nvSpPr>
          <p:cNvPr id="38" name="object 38"/>
          <p:cNvSpPr/>
          <p:nvPr/>
        </p:nvSpPr>
        <p:spPr>
          <a:xfrm>
            <a:off x="2928352" y="3055003"/>
            <a:ext cx="635934" cy="467846"/>
          </a:xfrm>
          <a:custGeom>
            <a:avLst/>
            <a:gdLst/>
            <a:ahLst/>
            <a:cxnLst/>
            <a:rect l="l" t="t" r="r" b="b"/>
            <a:pathLst>
              <a:path w="720725" h="530225">
                <a:moveTo>
                  <a:pt x="0" y="0"/>
                </a:moveTo>
                <a:lnTo>
                  <a:pt x="720725" y="0"/>
                </a:lnTo>
                <a:lnTo>
                  <a:pt x="720725" y="530225"/>
                </a:lnTo>
                <a:lnTo>
                  <a:pt x="0" y="530225"/>
                </a:lnTo>
                <a:lnTo>
                  <a:pt x="0" y="0"/>
                </a:lnTo>
                <a:close/>
              </a:path>
            </a:pathLst>
          </a:custGeom>
          <a:solidFill>
            <a:srgbClr val="38D4D6"/>
          </a:solidFill>
        </p:spPr>
        <p:txBody>
          <a:bodyPr wrap="square" lIns="0" tIns="0" rIns="0" bIns="0" rtlCol="0"/>
          <a:lstStyle/>
          <a:p>
            <a:endParaRPr sz="1588"/>
          </a:p>
        </p:txBody>
      </p:sp>
      <p:sp>
        <p:nvSpPr>
          <p:cNvPr id="39" name="object 39"/>
          <p:cNvSpPr/>
          <p:nvPr/>
        </p:nvSpPr>
        <p:spPr>
          <a:xfrm>
            <a:off x="2928352" y="3055003"/>
            <a:ext cx="635934" cy="467846"/>
          </a:xfrm>
          <a:custGeom>
            <a:avLst/>
            <a:gdLst/>
            <a:ahLst/>
            <a:cxnLst/>
            <a:rect l="l" t="t" r="r" b="b"/>
            <a:pathLst>
              <a:path w="720725" h="530225">
                <a:moveTo>
                  <a:pt x="0" y="0"/>
                </a:moveTo>
                <a:lnTo>
                  <a:pt x="720724" y="0"/>
                </a:lnTo>
                <a:lnTo>
                  <a:pt x="720724" y="530224"/>
                </a:lnTo>
                <a:lnTo>
                  <a:pt x="0" y="530224"/>
                </a:lnTo>
                <a:lnTo>
                  <a:pt x="0" y="0"/>
                </a:lnTo>
                <a:close/>
              </a:path>
            </a:pathLst>
          </a:custGeom>
          <a:ln w="12699">
            <a:solidFill>
              <a:srgbClr val="000000"/>
            </a:solidFill>
          </a:ln>
        </p:spPr>
        <p:txBody>
          <a:bodyPr wrap="square" lIns="0" tIns="0" rIns="0" bIns="0" rtlCol="0"/>
          <a:lstStyle/>
          <a:p>
            <a:endParaRPr sz="1588"/>
          </a:p>
        </p:txBody>
      </p:sp>
      <p:sp>
        <p:nvSpPr>
          <p:cNvPr id="40" name="object 40"/>
          <p:cNvSpPr/>
          <p:nvPr/>
        </p:nvSpPr>
        <p:spPr>
          <a:xfrm>
            <a:off x="3431216" y="3615297"/>
            <a:ext cx="1382806" cy="280147"/>
          </a:xfrm>
          <a:custGeom>
            <a:avLst/>
            <a:gdLst/>
            <a:ahLst/>
            <a:cxnLst/>
            <a:rect l="l" t="t" r="r" b="b"/>
            <a:pathLst>
              <a:path w="1567179" h="317500">
                <a:moveTo>
                  <a:pt x="0" y="0"/>
                </a:moveTo>
                <a:lnTo>
                  <a:pt x="1566862" y="0"/>
                </a:lnTo>
                <a:lnTo>
                  <a:pt x="1566862" y="317500"/>
                </a:lnTo>
                <a:lnTo>
                  <a:pt x="0" y="317500"/>
                </a:lnTo>
                <a:lnTo>
                  <a:pt x="0" y="0"/>
                </a:lnTo>
                <a:close/>
              </a:path>
            </a:pathLst>
          </a:custGeom>
          <a:solidFill>
            <a:srgbClr val="38D4D6"/>
          </a:solidFill>
        </p:spPr>
        <p:txBody>
          <a:bodyPr wrap="square" lIns="0" tIns="0" rIns="0" bIns="0" rtlCol="0"/>
          <a:lstStyle/>
          <a:p>
            <a:endParaRPr sz="1588"/>
          </a:p>
        </p:txBody>
      </p:sp>
      <p:sp>
        <p:nvSpPr>
          <p:cNvPr id="41" name="object 41"/>
          <p:cNvSpPr/>
          <p:nvPr/>
        </p:nvSpPr>
        <p:spPr>
          <a:xfrm>
            <a:off x="3431216" y="3615297"/>
            <a:ext cx="1382806" cy="280147"/>
          </a:xfrm>
          <a:custGeom>
            <a:avLst/>
            <a:gdLst/>
            <a:ahLst/>
            <a:cxnLst/>
            <a:rect l="l" t="t" r="r" b="b"/>
            <a:pathLst>
              <a:path w="1567179" h="317500">
                <a:moveTo>
                  <a:pt x="0" y="0"/>
                </a:moveTo>
                <a:lnTo>
                  <a:pt x="1566862" y="0"/>
                </a:lnTo>
                <a:lnTo>
                  <a:pt x="1566862" y="317499"/>
                </a:lnTo>
                <a:lnTo>
                  <a:pt x="0" y="317499"/>
                </a:lnTo>
                <a:lnTo>
                  <a:pt x="0" y="0"/>
                </a:lnTo>
                <a:close/>
              </a:path>
            </a:pathLst>
          </a:custGeom>
          <a:ln w="12699">
            <a:solidFill>
              <a:srgbClr val="000000"/>
            </a:solidFill>
          </a:ln>
        </p:spPr>
        <p:txBody>
          <a:bodyPr wrap="square" lIns="0" tIns="0" rIns="0" bIns="0" rtlCol="0"/>
          <a:lstStyle/>
          <a:p>
            <a:endParaRPr sz="1588"/>
          </a:p>
        </p:txBody>
      </p:sp>
      <p:sp>
        <p:nvSpPr>
          <p:cNvPr id="42" name="object 42"/>
          <p:cNvSpPr txBox="1"/>
          <p:nvPr/>
        </p:nvSpPr>
        <p:spPr>
          <a:xfrm>
            <a:off x="3489486" y="3661241"/>
            <a:ext cx="1275790" cy="190052"/>
          </a:xfrm>
          <a:prstGeom prst="rect">
            <a:avLst/>
          </a:prstGeom>
        </p:spPr>
        <p:txBody>
          <a:bodyPr vert="horz" wrap="square" lIns="0" tIns="0" rIns="0" bIns="0" rtlCol="0">
            <a:spAutoFit/>
          </a:bodyPr>
          <a:lstStyle/>
          <a:p>
            <a:pPr marL="11206"/>
            <a:r>
              <a:rPr sz="1235" b="1" spc="-132" dirty="0">
                <a:latin typeface="Arial"/>
                <a:cs typeface="Arial"/>
              </a:rPr>
              <a:t>Ne</a:t>
            </a:r>
            <a:r>
              <a:rPr lang="en-US" sz="1235" b="1" spc="-132" dirty="0">
                <a:latin typeface="Arial"/>
                <a:cs typeface="Arial"/>
              </a:rPr>
              <a:t>t</a:t>
            </a:r>
            <a:r>
              <a:rPr sz="1235" b="1" spc="-132" dirty="0">
                <a:latin typeface="Arial"/>
                <a:cs typeface="Arial"/>
              </a:rPr>
              <a:t>work</a:t>
            </a:r>
            <a:r>
              <a:rPr sz="1235" b="1" spc="-71" dirty="0">
                <a:latin typeface="Arial"/>
                <a:cs typeface="Arial"/>
              </a:rPr>
              <a:t> </a:t>
            </a:r>
            <a:r>
              <a:rPr sz="1235" b="1" spc="-88" dirty="0">
                <a:latin typeface="Arial"/>
                <a:cs typeface="Arial"/>
              </a:rPr>
              <a:t>In</a:t>
            </a:r>
            <a:r>
              <a:rPr lang="en-US" sz="1235" b="1" spc="-88" dirty="0">
                <a:latin typeface="Arial"/>
                <a:cs typeface="Arial"/>
              </a:rPr>
              <a:t>t</a:t>
            </a:r>
            <a:r>
              <a:rPr sz="1235" b="1" spc="-88" dirty="0">
                <a:latin typeface="Arial"/>
                <a:cs typeface="Arial"/>
              </a:rPr>
              <a:t>erfaces</a:t>
            </a:r>
            <a:endParaRPr sz="1235" dirty="0">
              <a:latin typeface="Arial"/>
              <a:cs typeface="Arial"/>
            </a:endParaRPr>
          </a:p>
        </p:txBody>
      </p:sp>
      <p:sp>
        <p:nvSpPr>
          <p:cNvPr id="43" name="object 43"/>
          <p:cNvSpPr/>
          <p:nvPr/>
        </p:nvSpPr>
        <p:spPr>
          <a:xfrm>
            <a:off x="1345521" y="3167062"/>
            <a:ext cx="714375" cy="280147"/>
          </a:xfrm>
          <a:custGeom>
            <a:avLst/>
            <a:gdLst/>
            <a:ahLst/>
            <a:cxnLst/>
            <a:rect l="l" t="t" r="r" b="b"/>
            <a:pathLst>
              <a:path w="809625" h="317500">
                <a:moveTo>
                  <a:pt x="0" y="0"/>
                </a:moveTo>
                <a:lnTo>
                  <a:pt x="809625" y="0"/>
                </a:lnTo>
                <a:lnTo>
                  <a:pt x="809625" y="317500"/>
                </a:lnTo>
                <a:lnTo>
                  <a:pt x="0" y="317500"/>
                </a:lnTo>
                <a:lnTo>
                  <a:pt x="0" y="0"/>
                </a:lnTo>
                <a:close/>
              </a:path>
            </a:pathLst>
          </a:custGeom>
          <a:solidFill>
            <a:srgbClr val="38D4D6"/>
          </a:solidFill>
        </p:spPr>
        <p:txBody>
          <a:bodyPr wrap="square" lIns="0" tIns="0" rIns="0" bIns="0" rtlCol="0"/>
          <a:lstStyle/>
          <a:p>
            <a:endParaRPr sz="1588"/>
          </a:p>
        </p:txBody>
      </p:sp>
      <p:sp>
        <p:nvSpPr>
          <p:cNvPr id="44" name="object 44"/>
          <p:cNvSpPr/>
          <p:nvPr/>
        </p:nvSpPr>
        <p:spPr>
          <a:xfrm>
            <a:off x="1345521" y="3167062"/>
            <a:ext cx="714375" cy="280147"/>
          </a:xfrm>
          <a:custGeom>
            <a:avLst/>
            <a:gdLst/>
            <a:ahLst/>
            <a:cxnLst/>
            <a:rect l="l" t="t" r="r" b="b"/>
            <a:pathLst>
              <a:path w="809625" h="317500">
                <a:moveTo>
                  <a:pt x="0" y="0"/>
                </a:moveTo>
                <a:lnTo>
                  <a:pt x="809624" y="0"/>
                </a:lnTo>
                <a:lnTo>
                  <a:pt x="809624" y="317499"/>
                </a:lnTo>
                <a:lnTo>
                  <a:pt x="0" y="317499"/>
                </a:lnTo>
                <a:lnTo>
                  <a:pt x="0" y="0"/>
                </a:lnTo>
                <a:close/>
              </a:path>
            </a:pathLst>
          </a:custGeom>
          <a:ln w="12699">
            <a:solidFill>
              <a:srgbClr val="000000"/>
            </a:solidFill>
          </a:ln>
        </p:spPr>
        <p:txBody>
          <a:bodyPr wrap="square" lIns="0" tIns="0" rIns="0" bIns="0" rtlCol="0"/>
          <a:lstStyle/>
          <a:p>
            <a:endParaRPr sz="1588"/>
          </a:p>
        </p:txBody>
      </p:sp>
      <p:sp>
        <p:nvSpPr>
          <p:cNvPr id="45" name="object 45"/>
          <p:cNvSpPr txBox="1"/>
          <p:nvPr/>
        </p:nvSpPr>
        <p:spPr>
          <a:xfrm>
            <a:off x="1414997" y="3213006"/>
            <a:ext cx="571500" cy="190052"/>
          </a:xfrm>
          <a:prstGeom prst="rect">
            <a:avLst/>
          </a:prstGeom>
        </p:spPr>
        <p:txBody>
          <a:bodyPr vert="horz" wrap="square" lIns="0" tIns="0" rIns="0" bIns="0" rtlCol="0">
            <a:spAutoFit/>
          </a:bodyPr>
          <a:lstStyle/>
          <a:p>
            <a:pPr marL="11206"/>
            <a:r>
              <a:rPr sz="1235" b="1" spc="-110" dirty="0">
                <a:latin typeface="Arial"/>
                <a:cs typeface="Arial"/>
              </a:rPr>
              <a:t>Securi</a:t>
            </a:r>
            <a:r>
              <a:rPr lang="en-US" sz="1235" b="1" spc="-110" dirty="0">
                <a:latin typeface="Arial"/>
                <a:cs typeface="Arial"/>
              </a:rPr>
              <a:t>t</a:t>
            </a:r>
            <a:r>
              <a:rPr sz="1235" b="1" spc="-110" dirty="0">
                <a:latin typeface="Arial"/>
                <a:cs typeface="Arial"/>
              </a:rPr>
              <a:t>y</a:t>
            </a:r>
            <a:endParaRPr sz="1235" dirty="0">
              <a:latin typeface="Arial"/>
              <a:cs typeface="Arial"/>
            </a:endParaRPr>
          </a:p>
        </p:txBody>
      </p:sp>
      <p:sp>
        <p:nvSpPr>
          <p:cNvPr id="46" name="object 46"/>
          <p:cNvSpPr/>
          <p:nvPr/>
        </p:nvSpPr>
        <p:spPr>
          <a:xfrm>
            <a:off x="4841756" y="3615297"/>
            <a:ext cx="898151" cy="280147"/>
          </a:xfrm>
          <a:custGeom>
            <a:avLst/>
            <a:gdLst/>
            <a:ahLst/>
            <a:cxnLst/>
            <a:rect l="l" t="t" r="r" b="b"/>
            <a:pathLst>
              <a:path w="1017904" h="317500">
                <a:moveTo>
                  <a:pt x="0" y="0"/>
                </a:moveTo>
                <a:lnTo>
                  <a:pt x="1017587" y="0"/>
                </a:lnTo>
                <a:lnTo>
                  <a:pt x="1017587" y="317500"/>
                </a:lnTo>
                <a:lnTo>
                  <a:pt x="0" y="317500"/>
                </a:lnTo>
                <a:lnTo>
                  <a:pt x="0" y="0"/>
                </a:lnTo>
                <a:close/>
              </a:path>
            </a:pathLst>
          </a:custGeom>
          <a:solidFill>
            <a:srgbClr val="38D4D6"/>
          </a:solidFill>
        </p:spPr>
        <p:txBody>
          <a:bodyPr wrap="square" lIns="0" tIns="0" rIns="0" bIns="0" rtlCol="0"/>
          <a:lstStyle/>
          <a:p>
            <a:endParaRPr sz="1588"/>
          </a:p>
        </p:txBody>
      </p:sp>
      <p:sp>
        <p:nvSpPr>
          <p:cNvPr id="47" name="object 47"/>
          <p:cNvSpPr/>
          <p:nvPr/>
        </p:nvSpPr>
        <p:spPr>
          <a:xfrm>
            <a:off x="4841756" y="3615297"/>
            <a:ext cx="898151" cy="280147"/>
          </a:xfrm>
          <a:custGeom>
            <a:avLst/>
            <a:gdLst/>
            <a:ahLst/>
            <a:cxnLst/>
            <a:rect l="l" t="t" r="r" b="b"/>
            <a:pathLst>
              <a:path w="1017904" h="317500">
                <a:moveTo>
                  <a:pt x="0" y="0"/>
                </a:moveTo>
                <a:lnTo>
                  <a:pt x="1017587" y="0"/>
                </a:lnTo>
                <a:lnTo>
                  <a:pt x="1017587" y="317499"/>
                </a:lnTo>
                <a:lnTo>
                  <a:pt x="0" y="317499"/>
                </a:lnTo>
                <a:lnTo>
                  <a:pt x="0" y="0"/>
                </a:lnTo>
                <a:close/>
              </a:path>
            </a:pathLst>
          </a:custGeom>
          <a:ln w="12699">
            <a:solidFill>
              <a:srgbClr val="000000"/>
            </a:solidFill>
          </a:ln>
        </p:spPr>
        <p:txBody>
          <a:bodyPr wrap="square" lIns="0" tIns="0" rIns="0" bIns="0" rtlCol="0"/>
          <a:lstStyle/>
          <a:p>
            <a:endParaRPr sz="1588"/>
          </a:p>
        </p:txBody>
      </p:sp>
      <p:sp>
        <p:nvSpPr>
          <p:cNvPr id="48" name="object 48"/>
          <p:cNvSpPr txBox="1"/>
          <p:nvPr/>
        </p:nvSpPr>
        <p:spPr>
          <a:xfrm>
            <a:off x="4900026" y="3661241"/>
            <a:ext cx="776568" cy="190052"/>
          </a:xfrm>
          <a:prstGeom prst="rect">
            <a:avLst/>
          </a:prstGeom>
        </p:spPr>
        <p:txBody>
          <a:bodyPr vert="horz" wrap="square" lIns="0" tIns="0" rIns="0" bIns="0" rtlCol="0">
            <a:spAutoFit/>
          </a:bodyPr>
          <a:lstStyle/>
          <a:p>
            <a:pPr marL="11206"/>
            <a:r>
              <a:rPr sz="1235" b="1" spc="-97" dirty="0">
                <a:latin typeface="Arial"/>
                <a:cs typeface="Arial"/>
              </a:rPr>
              <a:t>File</a:t>
            </a:r>
            <a:r>
              <a:rPr sz="1235" b="1" spc="-106" dirty="0">
                <a:latin typeface="Arial"/>
                <a:cs typeface="Arial"/>
              </a:rPr>
              <a:t> </a:t>
            </a:r>
            <a:r>
              <a:rPr sz="1235" b="1" spc="-115" dirty="0">
                <a:latin typeface="Arial"/>
                <a:cs typeface="Arial"/>
              </a:rPr>
              <a:t>sys</a:t>
            </a:r>
            <a:r>
              <a:rPr lang="en-US" sz="1235" b="1" spc="-115" dirty="0">
                <a:latin typeface="Arial"/>
                <a:cs typeface="Arial"/>
              </a:rPr>
              <a:t>t</a:t>
            </a:r>
            <a:r>
              <a:rPr sz="1235" b="1" spc="-115" dirty="0">
                <a:latin typeface="Arial"/>
                <a:cs typeface="Arial"/>
              </a:rPr>
              <a:t>em</a:t>
            </a:r>
            <a:endParaRPr sz="1235" dirty="0">
              <a:latin typeface="Arial"/>
              <a:cs typeface="Arial"/>
            </a:endParaRPr>
          </a:p>
        </p:txBody>
      </p:sp>
      <p:sp>
        <p:nvSpPr>
          <p:cNvPr id="49" name="object 49"/>
          <p:cNvSpPr/>
          <p:nvPr/>
        </p:nvSpPr>
        <p:spPr>
          <a:xfrm>
            <a:off x="2103319" y="3055003"/>
            <a:ext cx="721659" cy="467846"/>
          </a:xfrm>
          <a:custGeom>
            <a:avLst/>
            <a:gdLst/>
            <a:ahLst/>
            <a:cxnLst/>
            <a:rect l="l" t="t" r="r" b="b"/>
            <a:pathLst>
              <a:path w="817880" h="530225">
                <a:moveTo>
                  <a:pt x="0" y="0"/>
                </a:moveTo>
                <a:lnTo>
                  <a:pt x="817562" y="0"/>
                </a:lnTo>
                <a:lnTo>
                  <a:pt x="817562" y="530225"/>
                </a:lnTo>
                <a:lnTo>
                  <a:pt x="0" y="530225"/>
                </a:lnTo>
                <a:lnTo>
                  <a:pt x="0" y="0"/>
                </a:lnTo>
                <a:close/>
              </a:path>
            </a:pathLst>
          </a:custGeom>
          <a:solidFill>
            <a:srgbClr val="AB4979"/>
          </a:solidFill>
        </p:spPr>
        <p:txBody>
          <a:bodyPr wrap="square" lIns="0" tIns="0" rIns="0" bIns="0" rtlCol="0"/>
          <a:lstStyle/>
          <a:p>
            <a:endParaRPr sz="1588"/>
          </a:p>
        </p:txBody>
      </p:sp>
      <p:sp>
        <p:nvSpPr>
          <p:cNvPr id="50" name="object 50"/>
          <p:cNvSpPr/>
          <p:nvPr/>
        </p:nvSpPr>
        <p:spPr>
          <a:xfrm>
            <a:off x="2103318" y="3055003"/>
            <a:ext cx="721659" cy="467846"/>
          </a:xfrm>
          <a:custGeom>
            <a:avLst/>
            <a:gdLst/>
            <a:ahLst/>
            <a:cxnLst/>
            <a:rect l="l" t="t" r="r" b="b"/>
            <a:pathLst>
              <a:path w="817880" h="530225">
                <a:moveTo>
                  <a:pt x="0" y="0"/>
                </a:moveTo>
                <a:lnTo>
                  <a:pt x="817562" y="0"/>
                </a:lnTo>
                <a:lnTo>
                  <a:pt x="817562" y="530224"/>
                </a:lnTo>
                <a:lnTo>
                  <a:pt x="0" y="530224"/>
                </a:lnTo>
                <a:lnTo>
                  <a:pt x="0" y="0"/>
                </a:lnTo>
                <a:close/>
              </a:path>
            </a:pathLst>
          </a:custGeom>
          <a:ln w="12699">
            <a:solidFill>
              <a:srgbClr val="000000"/>
            </a:solidFill>
          </a:ln>
        </p:spPr>
        <p:txBody>
          <a:bodyPr wrap="square" lIns="0" tIns="0" rIns="0" bIns="0" rtlCol="0"/>
          <a:lstStyle/>
          <a:p>
            <a:endParaRPr sz="1588"/>
          </a:p>
        </p:txBody>
      </p:sp>
      <p:sp>
        <p:nvSpPr>
          <p:cNvPr id="51" name="object 51"/>
          <p:cNvSpPr txBox="1"/>
          <p:nvPr/>
        </p:nvSpPr>
        <p:spPr>
          <a:xfrm>
            <a:off x="2172796" y="3098409"/>
            <a:ext cx="1323415" cy="372025"/>
          </a:xfrm>
          <a:prstGeom prst="rect">
            <a:avLst/>
          </a:prstGeom>
        </p:spPr>
        <p:txBody>
          <a:bodyPr vert="horz" wrap="square" lIns="0" tIns="0" rIns="0" bIns="0" rtlCol="0">
            <a:spAutoFit/>
          </a:bodyPr>
          <a:lstStyle/>
          <a:p>
            <a:pPr marL="11206" marR="4483" indent="44826">
              <a:lnSpc>
                <a:spcPct val="101200"/>
              </a:lnSpc>
              <a:tabLst>
                <a:tab pos="824796" algn="l"/>
                <a:tab pos="869622" algn="l"/>
              </a:tabLst>
            </a:pPr>
            <a:r>
              <a:rPr sz="1235" b="1" spc="-79" dirty="0">
                <a:solidFill>
                  <a:srgbClr val="FFFFFF"/>
                </a:solidFill>
                <a:latin typeface="Arial"/>
                <a:cs typeface="Arial"/>
              </a:rPr>
              <a:t>Shared		</a:t>
            </a:r>
            <a:r>
              <a:rPr sz="1235" b="1" spc="-132" dirty="0">
                <a:latin typeface="Arial"/>
                <a:cs typeface="Arial"/>
              </a:rPr>
              <a:t>Device  </a:t>
            </a:r>
            <a:r>
              <a:rPr sz="1235" b="1" spc="-84" dirty="0">
                <a:solidFill>
                  <a:srgbClr val="FFFFFF"/>
                </a:solidFill>
                <a:latin typeface="Arial"/>
                <a:cs typeface="Arial"/>
              </a:rPr>
              <a:t>Libraries</a:t>
            </a:r>
            <a:r>
              <a:rPr sz="1235" b="1" dirty="0">
                <a:solidFill>
                  <a:srgbClr val="FFFFFF"/>
                </a:solidFill>
                <a:latin typeface="Arial"/>
                <a:cs typeface="Arial"/>
              </a:rPr>
              <a:t>	</a:t>
            </a:r>
            <a:r>
              <a:rPr sz="1235" b="1" spc="-119" dirty="0">
                <a:latin typeface="Arial"/>
                <a:cs typeface="Arial"/>
              </a:rPr>
              <a:t>Queues</a:t>
            </a:r>
            <a:endParaRPr sz="1235">
              <a:latin typeface="Arial"/>
              <a:cs typeface="Arial"/>
            </a:endParaRPr>
          </a:p>
        </p:txBody>
      </p:sp>
      <p:sp>
        <p:nvSpPr>
          <p:cNvPr id="52" name="object 52"/>
          <p:cNvSpPr txBox="1"/>
          <p:nvPr/>
        </p:nvSpPr>
        <p:spPr>
          <a:xfrm>
            <a:off x="1541623" y="2461091"/>
            <a:ext cx="1253938" cy="230786"/>
          </a:xfrm>
          <a:prstGeom prst="rect">
            <a:avLst/>
          </a:prstGeom>
          <a:solidFill>
            <a:srgbClr val="AB4979"/>
          </a:solidFill>
          <a:ln w="12699">
            <a:solidFill>
              <a:srgbClr val="000000"/>
            </a:solidFill>
          </a:ln>
        </p:spPr>
        <p:txBody>
          <a:bodyPr vert="horz" wrap="square" lIns="0" tIns="40340" rIns="0" bIns="0" rtlCol="0">
            <a:spAutoFit/>
          </a:bodyPr>
          <a:lstStyle/>
          <a:p>
            <a:pPr marL="63317">
              <a:spcBef>
                <a:spcPts val="317"/>
              </a:spcBef>
            </a:pPr>
            <a:r>
              <a:rPr sz="1235" b="1" spc="-124" dirty="0">
                <a:solidFill>
                  <a:srgbClr val="FFFFFF"/>
                </a:solidFill>
                <a:latin typeface="Arial"/>
                <a:cs typeface="Arial"/>
              </a:rPr>
              <a:t>Word</a:t>
            </a:r>
            <a:r>
              <a:rPr sz="1235" b="1" spc="-88" dirty="0">
                <a:solidFill>
                  <a:srgbClr val="FFFFFF"/>
                </a:solidFill>
                <a:latin typeface="Arial"/>
                <a:cs typeface="Arial"/>
              </a:rPr>
              <a:t> Processors</a:t>
            </a:r>
            <a:endParaRPr sz="1235">
              <a:latin typeface="Arial"/>
              <a:cs typeface="Arial"/>
            </a:endParaRPr>
          </a:p>
        </p:txBody>
      </p:sp>
      <p:sp>
        <p:nvSpPr>
          <p:cNvPr id="53" name="object 53"/>
          <p:cNvSpPr/>
          <p:nvPr/>
        </p:nvSpPr>
        <p:spPr>
          <a:xfrm>
            <a:off x="3681947" y="3055003"/>
            <a:ext cx="1159809" cy="467846"/>
          </a:xfrm>
          <a:prstGeom prst="rect">
            <a:avLst/>
          </a:prstGeom>
          <a:blipFill>
            <a:blip r:embed="rId2" cstate="print"/>
            <a:stretch>
              <a:fillRect/>
            </a:stretch>
          </a:blipFill>
        </p:spPr>
        <p:txBody>
          <a:bodyPr wrap="square" lIns="0" tIns="0" rIns="0" bIns="0" rtlCol="0"/>
          <a:lstStyle/>
          <a:p>
            <a:endParaRPr sz="1588"/>
          </a:p>
        </p:txBody>
      </p:sp>
      <p:sp>
        <p:nvSpPr>
          <p:cNvPr id="54" name="object 54"/>
          <p:cNvSpPr/>
          <p:nvPr/>
        </p:nvSpPr>
        <p:spPr>
          <a:xfrm>
            <a:off x="3681947" y="3055003"/>
            <a:ext cx="1159809" cy="467846"/>
          </a:xfrm>
          <a:custGeom>
            <a:avLst/>
            <a:gdLst/>
            <a:ahLst/>
            <a:cxnLst/>
            <a:rect l="l" t="t" r="r" b="b"/>
            <a:pathLst>
              <a:path w="1314450" h="530225">
                <a:moveTo>
                  <a:pt x="0" y="0"/>
                </a:moveTo>
                <a:lnTo>
                  <a:pt x="1314449" y="0"/>
                </a:lnTo>
                <a:lnTo>
                  <a:pt x="1314449" y="530224"/>
                </a:lnTo>
                <a:lnTo>
                  <a:pt x="0" y="530224"/>
                </a:lnTo>
                <a:lnTo>
                  <a:pt x="0" y="0"/>
                </a:lnTo>
                <a:close/>
              </a:path>
            </a:pathLst>
          </a:custGeom>
          <a:ln w="12699">
            <a:solidFill>
              <a:srgbClr val="000000"/>
            </a:solidFill>
          </a:ln>
        </p:spPr>
        <p:txBody>
          <a:bodyPr wrap="square" lIns="0" tIns="0" rIns="0" bIns="0" rtlCol="0"/>
          <a:lstStyle/>
          <a:p>
            <a:endParaRPr sz="1588"/>
          </a:p>
        </p:txBody>
      </p:sp>
      <p:sp>
        <p:nvSpPr>
          <p:cNvPr id="55" name="object 55"/>
          <p:cNvSpPr txBox="1"/>
          <p:nvPr/>
        </p:nvSpPr>
        <p:spPr>
          <a:xfrm>
            <a:off x="3762630" y="3100668"/>
            <a:ext cx="1002366" cy="190052"/>
          </a:xfrm>
          <a:prstGeom prst="rect">
            <a:avLst/>
          </a:prstGeom>
        </p:spPr>
        <p:txBody>
          <a:bodyPr vert="horz" wrap="square" lIns="0" tIns="0" rIns="0" bIns="0" rtlCol="0">
            <a:spAutoFit/>
          </a:bodyPr>
          <a:lstStyle/>
          <a:p>
            <a:pPr marL="11206"/>
            <a:r>
              <a:rPr sz="1235" b="1" spc="-84" dirty="0">
                <a:solidFill>
                  <a:srgbClr val="FFFFFF"/>
                </a:solidFill>
                <a:latin typeface="Arial"/>
                <a:cs typeface="Arial"/>
              </a:rPr>
              <a:t>Graphical</a:t>
            </a:r>
            <a:r>
              <a:rPr sz="1235" b="1" spc="-79" dirty="0">
                <a:solidFill>
                  <a:srgbClr val="FFFFFF"/>
                </a:solidFill>
                <a:latin typeface="Arial"/>
                <a:cs typeface="Arial"/>
              </a:rPr>
              <a:t> </a:t>
            </a:r>
            <a:r>
              <a:rPr sz="1235" b="1" spc="-84" dirty="0">
                <a:solidFill>
                  <a:srgbClr val="FFFFFF"/>
                </a:solidFill>
                <a:latin typeface="Arial"/>
                <a:cs typeface="Arial"/>
              </a:rPr>
              <a:t>User</a:t>
            </a:r>
            <a:endParaRPr sz="1235">
              <a:latin typeface="Arial"/>
              <a:cs typeface="Arial"/>
            </a:endParaRPr>
          </a:p>
        </p:txBody>
      </p:sp>
      <p:sp>
        <p:nvSpPr>
          <p:cNvPr id="56" name="object 56"/>
          <p:cNvSpPr txBox="1"/>
          <p:nvPr/>
        </p:nvSpPr>
        <p:spPr>
          <a:xfrm>
            <a:off x="3751424" y="3291168"/>
            <a:ext cx="1016934" cy="190052"/>
          </a:xfrm>
          <a:prstGeom prst="rect">
            <a:avLst/>
          </a:prstGeom>
        </p:spPr>
        <p:txBody>
          <a:bodyPr vert="horz" wrap="square" lIns="0" tIns="0" rIns="0" bIns="0" rtlCol="0">
            <a:spAutoFit/>
          </a:bodyPr>
          <a:lstStyle/>
          <a:p>
            <a:pPr marL="11206"/>
            <a:r>
              <a:rPr sz="1235" b="1" spc="-93" dirty="0">
                <a:solidFill>
                  <a:srgbClr val="FFFFFF"/>
                </a:solidFill>
                <a:latin typeface="Arial"/>
                <a:cs typeface="Arial"/>
              </a:rPr>
              <a:t>In</a:t>
            </a:r>
            <a:r>
              <a:rPr lang="en-US" sz="1235" b="1" spc="-93" dirty="0">
                <a:solidFill>
                  <a:srgbClr val="FFFFFF"/>
                </a:solidFill>
                <a:latin typeface="Arial"/>
                <a:cs typeface="Arial"/>
              </a:rPr>
              <a:t>t</a:t>
            </a:r>
            <a:r>
              <a:rPr sz="1235" b="1" spc="-93" dirty="0">
                <a:solidFill>
                  <a:srgbClr val="FFFFFF"/>
                </a:solidFill>
                <a:latin typeface="Arial"/>
                <a:cs typeface="Arial"/>
              </a:rPr>
              <a:t>erface</a:t>
            </a:r>
            <a:r>
              <a:rPr sz="1235" b="1" spc="-84" dirty="0">
                <a:solidFill>
                  <a:srgbClr val="FFFFFF"/>
                </a:solidFill>
                <a:latin typeface="Arial"/>
                <a:cs typeface="Arial"/>
              </a:rPr>
              <a:t> </a:t>
            </a:r>
            <a:r>
              <a:rPr sz="1235" b="1" spc="-35" dirty="0">
                <a:solidFill>
                  <a:srgbClr val="FFFFFF"/>
                </a:solidFill>
                <a:latin typeface="Arial"/>
                <a:cs typeface="Arial"/>
              </a:rPr>
              <a:t>(GUI)</a:t>
            </a:r>
            <a:endParaRPr sz="1235" dirty="0">
              <a:latin typeface="Arial"/>
              <a:cs typeface="Arial"/>
            </a:endParaRPr>
          </a:p>
        </p:txBody>
      </p:sp>
      <p:sp>
        <p:nvSpPr>
          <p:cNvPr id="57" name="object 57"/>
          <p:cNvSpPr txBox="1"/>
          <p:nvPr/>
        </p:nvSpPr>
        <p:spPr>
          <a:xfrm>
            <a:off x="4359903" y="2461091"/>
            <a:ext cx="624728" cy="230786"/>
          </a:xfrm>
          <a:prstGeom prst="rect">
            <a:avLst/>
          </a:prstGeom>
          <a:solidFill>
            <a:srgbClr val="AB4979"/>
          </a:solidFill>
          <a:ln w="12699">
            <a:solidFill>
              <a:srgbClr val="000000"/>
            </a:solidFill>
          </a:ln>
        </p:spPr>
        <p:txBody>
          <a:bodyPr vert="horz" wrap="square" lIns="0" tIns="40340" rIns="0" bIns="0" rtlCol="0">
            <a:spAutoFit/>
          </a:bodyPr>
          <a:lstStyle/>
          <a:p>
            <a:pPr marL="75083">
              <a:spcBef>
                <a:spcPts val="317"/>
              </a:spcBef>
            </a:pPr>
            <a:r>
              <a:rPr sz="1235" b="1" spc="-88" dirty="0">
                <a:solidFill>
                  <a:srgbClr val="FFFFFF"/>
                </a:solidFill>
                <a:latin typeface="Arial"/>
                <a:cs typeface="Arial"/>
              </a:rPr>
              <a:t>Games</a:t>
            </a:r>
            <a:endParaRPr sz="1235">
              <a:latin typeface="Arial"/>
              <a:cs typeface="Arial"/>
            </a:endParaRPr>
          </a:p>
        </p:txBody>
      </p:sp>
      <p:sp>
        <p:nvSpPr>
          <p:cNvPr id="58" name="object 58"/>
          <p:cNvSpPr txBox="1"/>
          <p:nvPr/>
        </p:nvSpPr>
        <p:spPr>
          <a:xfrm>
            <a:off x="2932554" y="2180944"/>
            <a:ext cx="1131794" cy="230786"/>
          </a:xfrm>
          <a:prstGeom prst="rect">
            <a:avLst/>
          </a:prstGeom>
          <a:solidFill>
            <a:srgbClr val="AB4979"/>
          </a:solidFill>
          <a:ln w="12699">
            <a:solidFill>
              <a:srgbClr val="000000"/>
            </a:solidFill>
          </a:ln>
        </p:spPr>
        <p:txBody>
          <a:bodyPr vert="horz" wrap="square" lIns="0" tIns="40340" rIns="0" bIns="0" rtlCol="0">
            <a:spAutoFit/>
          </a:bodyPr>
          <a:lstStyle/>
          <a:p>
            <a:pPr marL="63317">
              <a:spcBef>
                <a:spcPts val="317"/>
              </a:spcBef>
            </a:pPr>
            <a:r>
              <a:rPr sz="1235" b="1" spc="-79" dirty="0">
                <a:solidFill>
                  <a:srgbClr val="FFFFFF"/>
                </a:solidFill>
                <a:latin typeface="Arial"/>
                <a:cs typeface="Arial"/>
              </a:rPr>
              <a:t>Spread</a:t>
            </a:r>
            <a:r>
              <a:rPr sz="1235" b="1" spc="-93" dirty="0">
                <a:solidFill>
                  <a:srgbClr val="FFFFFF"/>
                </a:solidFill>
                <a:latin typeface="Arial"/>
                <a:cs typeface="Arial"/>
              </a:rPr>
              <a:t> </a:t>
            </a:r>
            <a:r>
              <a:rPr sz="1235" b="1" spc="-110" dirty="0">
                <a:solidFill>
                  <a:srgbClr val="FFFFFF"/>
                </a:solidFill>
                <a:latin typeface="Arial"/>
                <a:cs typeface="Arial"/>
              </a:rPr>
              <a:t>Shee</a:t>
            </a:r>
            <a:r>
              <a:rPr lang="en-US" sz="1235" b="1" spc="-110" dirty="0">
                <a:solidFill>
                  <a:srgbClr val="FFFFFF"/>
                </a:solidFill>
                <a:latin typeface="Arial"/>
                <a:cs typeface="Arial"/>
              </a:rPr>
              <a:t>t</a:t>
            </a:r>
            <a:r>
              <a:rPr sz="1235" b="1" spc="-110" dirty="0">
                <a:solidFill>
                  <a:srgbClr val="FFFFFF"/>
                </a:solidFill>
                <a:latin typeface="Arial"/>
                <a:cs typeface="Arial"/>
              </a:rPr>
              <a:t>s</a:t>
            </a:r>
            <a:endParaRPr sz="1235" dirty="0">
              <a:latin typeface="Arial"/>
              <a:cs typeface="Arial"/>
            </a:endParaRPr>
          </a:p>
        </p:txBody>
      </p:sp>
      <p:sp>
        <p:nvSpPr>
          <p:cNvPr id="59" name="object 59"/>
          <p:cNvSpPr/>
          <p:nvPr/>
        </p:nvSpPr>
        <p:spPr>
          <a:xfrm>
            <a:off x="4955215" y="3055003"/>
            <a:ext cx="693364" cy="467846"/>
          </a:xfrm>
          <a:prstGeom prst="rect">
            <a:avLst/>
          </a:prstGeom>
          <a:blipFill>
            <a:blip r:embed="rId3" cstate="print"/>
            <a:stretch>
              <a:fillRect/>
            </a:stretch>
          </a:blipFill>
        </p:spPr>
        <p:txBody>
          <a:bodyPr wrap="square" lIns="0" tIns="0" rIns="0" bIns="0" rtlCol="0"/>
          <a:lstStyle/>
          <a:p>
            <a:endParaRPr sz="1588"/>
          </a:p>
        </p:txBody>
      </p:sp>
      <p:sp>
        <p:nvSpPr>
          <p:cNvPr id="60" name="object 60"/>
          <p:cNvSpPr/>
          <p:nvPr/>
        </p:nvSpPr>
        <p:spPr>
          <a:xfrm>
            <a:off x="4955216" y="3055003"/>
            <a:ext cx="693644" cy="467846"/>
          </a:xfrm>
          <a:custGeom>
            <a:avLst/>
            <a:gdLst/>
            <a:ahLst/>
            <a:cxnLst/>
            <a:rect l="l" t="t" r="r" b="b"/>
            <a:pathLst>
              <a:path w="786129" h="530225">
                <a:moveTo>
                  <a:pt x="0" y="0"/>
                </a:moveTo>
                <a:lnTo>
                  <a:pt x="785812" y="0"/>
                </a:lnTo>
                <a:lnTo>
                  <a:pt x="785812" y="530224"/>
                </a:lnTo>
                <a:lnTo>
                  <a:pt x="0" y="530224"/>
                </a:lnTo>
                <a:lnTo>
                  <a:pt x="0" y="0"/>
                </a:lnTo>
                <a:close/>
              </a:path>
            </a:pathLst>
          </a:custGeom>
          <a:ln w="12699">
            <a:solidFill>
              <a:srgbClr val="000000"/>
            </a:solidFill>
          </a:ln>
        </p:spPr>
        <p:txBody>
          <a:bodyPr wrap="square" lIns="0" tIns="0" rIns="0" bIns="0" rtlCol="0"/>
          <a:lstStyle/>
          <a:p>
            <a:endParaRPr sz="1588"/>
          </a:p>
        </p:txBody>
      </p:sp>
      <p:sp>
        <p:nvSpPr>
          <p:cNvPr id="61" name="object 61"/>
          <p:cNvSpPr txBox="1"/>
          <p:nvPr/>
        </p:nvSpPr>
        <p:spPr>
          <a:xfrm>
            <a:off x="5159162" y="3100668"/>
            <a:ext cx="286871" cy="190052"/>
          </a:xfrm>
          <a:prstGeom prst="rect">
            <a:avLst/>
          </a:prstGeom>
        </p:spPr>
        <p:txBody>
          <a:bodyPr vert="horz" wrap="square" lIns="0" tIns="0" rIns="0" bIns="0" rtlCol="0">
            <a:spAutoFit/>
          </a:bodyPr>
          <a:lstStyle/>
          <a:p>
            <a:pPr marL="11206"/>
            <a:r>
              <a:rPr sz="1235" b="1" spc="-176" dirty="0">
                <a:solidFill>
                  <a:srgbClr val="FFFFFF"/>
                </a:solidFill>
                <a:latin typeface="Arial"/>
                <a:cs typeface="Arial"/>
              </a:rPr>
              <a:t>Web</a:t>
            </a:r>
            <a:endParaRPr sz="1235">
              <a:latin typeface="Arial"/>
              <a:cs typeface="Arial"/>
            </a:endParaRPr>
          </a:p>
        </p:txBody>
      </p:sp>
      <p:sp>
        <p:nvSpPr>
          <p:cNvPr id="62" name="object 62"/>
          <p:cNvSpPr txBox="1"/>
          <p:nvPr/>
        </p:nvSpPr>
        <p:spPr>
          <a:xfrm>
            <a:off x="5024693" y="3291168"/>
            <a:ext cx="558053" cy="190052"/>
          </a:xfrm>
          <a:prstGeom prst="rect">
            <a:avLst/>
          </a:prstGeom>
        </p:spPr>
        <p:txBody>
          <a:bodyPr vert="horz" wrap="square" lIns="0" tIns="0" rIns="0" bIns="0" rtlCol="0">
            <a:spAutoFit/>
          </a:bodyPr>
          <a:lstStyle/>
          <a:p>
            <a:pPr marL="11206"/>
            <a:r>
              <a:rPr sz="1235" b="1" spc="-106" dirty="0">
                <a:solidFill>
                  <a:srgbClr val="FFFFFF"/>
                </a:solidFill>
                <a:latin typeface="Arial"/>
                <a:cs typeface="Arial"/>
              </a:rPr>
              <a:t>Browser</a:t>
            </a:r>
            <a:endParaRPr sz="1235">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4EF24C6D-38B0-4BEE-A21F-DB1295362168}"/>
              </a:ext>
            </a:extLst>
          </p:cNvPr>
          <p:cNvSpPr>
            <a:spLocks noGrp="1" noChangeArrowheads="1"/>
          </p:cNvSpPr>
          <p:nvPr>
            <p:ph type="title"/>
          </p:nvPr>
        </p:nvSpPr>
        <p:spPr>
          <a:xfrm>
            <a:off x="163391" y="318538"/>
            <a:ext cx="8474319" cy="378069"/>
          </a:xfrm>
          <a:noFill/>
        </p:spPr>
        <p:txBody>
          <a:bodyPr vert="horz" wrap="square" lIns="83527" tIns="41031" rIns="83527" bIns="41031" rtlCol="0" anchor="ctr" anchorCtr="0">
            <a:normAutofit fontScale="90000"/>
          </a:bodyPr>
          <a:lstStyle/>
          <a:p>
            <a:r>
              <a:rPr lang="zh-CN" altLang="en-US" b="1" dirty="0">
                <a:solidFill>
                  <a:srgbClr val="C00000"/>
                </a:solidFill>
                <a:latin typeface="微软雅黑" panose="020B0503020204020204" pitchFamily="34" charset="-122"/>
                <a:ea typeface="微软雅黑" panose="020B0503020204020204" pitchFamily="34" charset="-122"/>
              </a:rPr>
              <a:t>可编程</a:t>
            </a:r>
            <a:r>
              <a:rPr lang="en-US" altLang="zh-CN" b="1" dirty="0">
                <a:solidFill>
                  <a:srgbClr val="C00000"/>
                </a:solidFill>
                <a:latin typeface="微软雅黑" panose="020B0503020204020204" pitchFamily="34" charset="-122"/>
                <a:ea typeface="微软雅黑" panose="020B0503020204020204" pitchFamily="34" charset="-122"/>
              </a:rPr>
              <a:t>I/O (</a:t>
            </a:r>
            <a:r>
              <a:rPr lang="zh-CN" altLang="en-US" b="1" dirty="0">
                <a:solidFill>
                  <a:srgbClr val="C00000"/>
                </a:solidFill>
                <a:latin typeface="微软雅黑" panose="020B0503020204020204" pitchFamily="34" charset="-122"/>
                <a:ea typeface="微软雅黑" panose="020B0503020204020204" pitchFamily="34" charset="-122"/>
              </a:rPr>
              <a:t>轮询）</a:t>
            </a:r>
          </a:p>
        </p:txBody>
      </p:sp>
      <p:sp>
        <p:nvSpPr>
          <p:cNvPr id="25603" name="Rectangle 3">
            <a:extLst>
              <a:ext uri="{FF2B5EF4-FFF2-40B4-BE49-F238E27FC236}">
                <a16:creationId xmlns:a16="http://schemas.microsoft.com/office/drawing/2014/main" id="{9BD60E27-B3E5-4A2B-87A5-6E9744001881}"/>
              </a:ext>
            </a:extLst>
          </p:cNvPr>
          <p:cNvSpPr>
            <a:spLocks noChangeArrowheads="1"/>
          </p:cNvSpPr>
          <p:nvPr/>
        </p:nvSpPr>
        <p:spPr bwMode="auto">
          <a:xfrm>
            <a:off x="1811091" y="1903610"/>
            <a:ext cx="568819"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CPU</a:t>
            </a:r>
          </a:p>
        </p:txBody>
      </p:sp>
      <p:sp>
        <p:nvSpPr>
          <p:cNvPr id="25604" name="Line 4">
            <a:extLst>
              <a:ext uri="{FF2B5EF4-FFF2-40B4-BE49-F238E27FC236}">
                <a16:creationId xmlns:a16="http://schemas.microsoft.com/office/drawing/2014/main" id="{6A1078D2-8A74-4D0C-95C9-4466CBBF1F92}"/>
              </a:ext>
            </a:extLst>
          </p:cNvPr>
          <p:cNvSpPr>
            <a:spLocks noChangeShapeType="1"/>
          </p:cNvSpPr>
          <p:nvPr/>
        </p:nvSpPr>
        <p:spPr bwMode="auto">
          <a:xfrm>
            <a:off x="737089" y="2655277"/>
            <a:ext cx="2768111"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5605" name="Line 5">
            <a:extLst>
              <a:ext uri="{FF2B5EF4-FFF2-40B4-BE49-F238E27FC236}">
                <a16:creationId xmlns:a16="http://schemas.microsoft.com/office/drawing/2014/main" id="{0A00AA87-9AF1-40DF-969A-2A1E03451C76}"/>
              </a:ext>
            </a:extLst>
          </p:cNvPr>
          <p:cNvSpPr>
            <a:spLocks noChangeShapeType="1"/>
          </p:cNvSpPr>
          <p:nvPr/>
        </p:nvSpPr>
        <p:spPr bwMode="auto">
          <a:xfrm>
            <a:off x="2108689" y="2209800"/>
            <a:ext cx="0" cy="410308"/>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5606" name="Rectangle 6">
            <a:extLst>
              <a:ext uri="{FF2B5EF4-FFF2-40B4-BE49-F238E27FC236}">
                <a16:creationId xmlns:a16="http://schemas.microsoft.com/office/drawing/2014/main" id="{757F926E-F752-446A-8C92-C0BCDB64EF76}"/>
              </a:ext>
            </a:extLst>
          </p:cNvPr>
          <p:cNvSpPr>
            <a:spLocks noChangeArrowheads="1"/>
          </p:cNvSpPr>
          <p:nvPr/>
        </p:nvSpPr>
        <p:spPr bwMode="auto">
          <a:xfrm>
            <a:off x="2583514" y="3157979"/>
            <a:ext cx="496684"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IOC</a:t>
            </a:r>
          </a:p>
        </p:txBody>
      </p:sp>
      <p:sp>
        <p:nvSpPr>
          <p:cNvPr id="25607" name="Line 7">
            <a:extLst>
              <a:ext uri="{FF2B5EF4-FFF2-40B4-BE49-F238E27FC236}">
                <a16:creationId xmlns:a16="http://schemas.microsoft.com/office/drawing/2014/main" id="{B0D267BB-C8AE-4F53-888F-D1315C9D2782}"/>
              </a:ext>
            </a:extLst>
          </p:cNvPr>
          <p:cNvSpPr>
            <a:spLocks noChangeShapeType="1"/>
          </p:cNvSpPr>
          <p:nvPr/>
        </p:nvSpPr>
        <p:spPr bwMode="auto">
          <a:xfrm>
            <a:off x="2819400" y="2690446"/>
            <a:ext cx="0" cy="433754"/>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5608" name="Rectangle 8">
            <a:extLst>
              <a:ext uri="{FF2B5EF4-FFF2-40B4-BE49-F238E27FC236}">
                <a16:creationId xmlns:a16="http://schemas.microsoft.com/office/drawing/2014/main" id="{E34A95E6-83F5-4A8E-BD3F-F94F1F83D165}"/>
              </a:ext>
            </a:extLst>
          </p:cNvPr>
          <p:cNvSpPr>
            <a:spLocks noChangeArrowheads="1"/>
          </p:cNvSpPr>
          <p:nvPr/>
        </p:nvSpPr>
        <p:spPr bwMode="auto">
          <a:xfrm>
            <a:off x="2415936" y="3849641"/>
            <a:ext cx="782018"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device</a:t>
            </a:r>
          </a:p>
        </p:txBody>
      </p:sp>
      <p:sp>
        <p:nvSpPr>
          <p:cNvPr id="25609" name="Line 9">
            <a:extLst>
              <a:ext uri="{FF2B5EF4-FFF2-40B4-BE49-F238E27FC236}">
                <a16:creationId xmlns:a16="http://schemas.microsoft.com/office/drawing/2014/main" id="{24B3EF00-BC6C-4110-A09E-C44708A61CB1}"/>
              </a:ext>
            </a:extLst>
          </p:cNvPr>
          <p:cNvSpPr>
            <a:spLocks noChangeShapeType="1"/>
          </p:cNvSpPr>
          <p:nvPr/>
        </p:nvSpPr>
        <p:spPr bwMode="auto">
          <a:xfrm>
            <a:off x="2819400" y="3429000"/>
            <a:ext cx="0" cy="422031"/>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5610" name="Rectangle 10">
            <a:extLst>
              <a:ext uri="{FF2B5EF4-FFF2-40B4-BE49-F238E27FC236}">
                <a16:creationId xmlns:a16="http://schemas.microsoft.com/office/drawing/2014/main" id="{98736AA1-D9E6-4FAA-A358-4A6A3A1B8CDB}"/>
              </a:ext>
            </a:extLst>
          </p:cNvPr>
          <p:cNvSpPr>
            <a:spLocks noChangeArrowheads="1"/>
          </p:cNvSpPr>
          <p:nvPr/>
        </p:nvSpPr>
        <p:spPr bwMode="auto">
          <a:xfrm>
            <a:off x="878735" y="3146256"/>
            <a:ext cx="935907"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Memory</a:t>
            </a:r>
          </a:p>
        </p:txBody>
      </p:sp>
      <p:sp>
        <p:nvSpPr>
          <p:cNvPr id="25611" name="Line 11">
            <a:extLst>
              <a:ext uri="{FF2B5EF4-FFF2-40B4-BE49-F238E27FC236}">
                <a16:creationId xmlns:a16="http://schemas.microsoft.com/office/drawing/2014/main" id="{F3974796-E88F-41C1-9D13-727F4CA99B48}"/>
              </a:ext>
            </a:extLst>
          </p:cNvPr>
          <p:cNvSpPr>
            <a:spLocks noChangeShapeType="1"/>
          </p:cNvSpPr>
          <p:nvPr/>
        </p:nvSpPr>
        <p:spPr bwMode="auto">
          <a:xfrm>
            <a:off x="1308589" y="2643554"/>
            <a:ext cx="0" cy="445477"/>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5612" name="Rectangle 12">
            <a:extLst>
              <a:ext uri="{FF2B5EF4-FFF2-40B4-BE49-F238E27FC236}">
                <a16:creationId xmlns:a16="http://schemas.microsoft.com/office/drawing/2014/main" id="{78F79251-B975-4710-AC52-8BED3F7E1E5E}"/>
              </a:ext>
            </a:extLst>
          </p:cNvPr>
          <p:cNvSpPr>
            <a:spLocks noChangeArrowheads="1"/>
          </p:cNvSpPr>
          <p:nvPr/>
        </p:nvSpPr>
        <p:spPr bwMode="auto">
          <a:xfrm>
            <a:off x="4514306" y="2433587"/>
            <a:ext cx="971172" cy="48734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86000"/>
              </a:lnSpc>
            </a:pPr>
            <a:r>
              <a:rPr lang="zh-CN" altLang="en-US" sz="1662" b="1">
                <a:latin typeface="Arial" panose="020B0604020202020204" pitchFamily="34" charset="0"/>
              </a:rPr>
              <a:t>数据是否</a:t>
            </a:r>
          </a:p>
          <a:p>
            <a:pPr algn="ctr">
              <a:lnSpc>
                <a:spcPct val="86000"/>
              </a:lnSpc>
            </a:pPr>
            <a:r>
              <a:rPr lang="zh-CN" altLang="en-US" sz="1662" b="1">
                <a:latin typeface="Arial" panose="020B0604020202020204" pitchFamily="34" charset="0"/>
              </a:rPr>
              <a:t>准备好</a:t>
            </a:r>
            <a:r>
              <a:rPr lang="en-US" altLang="zh-CN" sz="1662" b="1">
                <a:latin typeface="Arial" panose="020B0604020202020204" pitchFamily="34" charset="0"/>
              </a:rPr>
              <a:t>?</a:t>
            </a:r>
          </a:p>
        </p:txBody>
      </p:sp>
      <p:sp>
        <p:nvSpPr>
          <p:cNvPr id="25613" name="Rectangle 13">
            <a:extLst>
              <a:ext uri="{FF2B5EF4-FFF2-40B4-BE49-F238E27FC236}">
                <a16:creationId xmlns:a16="http://schemas.microsoft.com/office/drawing/2014/main" id="{2197828A-E58C-4EEB-AD72-63A0EAFF714F}"/>
              </a:ext>
            </a:extLst>
          </p:cNvPr>
          <p:cNvSpPr>
            <a:spLocks noChangeArrowheads="1"/>
          </p:cNvSpPr>
          <p:nvPr/>
        </p:nvSpPr>
        <p:spPr bwMode="auto">
          <a:xfrm>
            <a:off x="4601124" y="3538979"/>
            <a:ext cx="757973" cy="27241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88000"/>
              </a:lnSpc>
            </a:pPr>
            <a:r>
              <a:rPr lang="zh-CN" altLang="en-US" sz="1662" b="1">
                <a:latin typeface="Arial" panose="020B0604020202020204" pitchFamily="34" charset="0"/>
              </a:rPr>
              <a:t>读数据</a:t>
            </a:r>
          </a:p>
        </p:txBody>
      </p:sp>
      <p:sp>
        <p:nvSpPr>
          <p:cNvPr id="25614" name="Rectangle 14">
            <a:extLst>
              <a:ext uri="{FF2B5EF4-FFF2-40B4-BE49-F238E27FC236}">
                <a16:creationId xmlns:a16="http://schemas.microsoft.com/office/drawing/2014/main" id="{ACCBF0A0-BBEF-4748-B2DD-06AAD4DF4DE9}"/>
              </a:ext>
            </a:extLst>
          </p:cNvPr>
          <p:cNvSpPr>
            <a:spLocks noChangeArrowheads="1"/>
          </p:cNvSpPr>
          <p:nvPr/>
        </p:nvSpPr>
        <p:spPr bwMode="auto">
          <a:xfrm>
            <a:off x="4637759" y="4511994"/>
            <a:ext cx="757973" cy="27241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88000"/>
              </a:lnSpc>
            </a:pPr>
            <a:r>
              <a:rPr lang="zh-CN" altLang="en-US" sz="1662" b="1">
                <a:latin typeface="Arial" panose="020B0604020202020204" pitchFamily="34" charset="0"/>
              </a:rPr>
              <a:t>存数据</a:t>
            </a:r>
          </a:p>
        </p:txBody>
      </p:sp>
      <p:sp>
        <p:nvSpPr>
          <p:cNvPr id="25615" name="Line 15">
            <a:extLst>
              <a:ext uri="{FF2B5EF4-FFF2-40B4-BE49-F238E27FC236}">
                <a16:creationId xmlns:a16="http://schemas.microsoft.com/office/drawing/2014/main" id="{0E157F00-6B8E-4C88-B841-B300D8523CEB}"/>
              </a:ext>
            </a:extLst>
          </p:cNvPr>
          <p:cNvSpPr>
            <a:spLocks noChangeShapeType="1"/>
          </p:cNvSpPr>
          <p:nvPr/>
        </p:nvSpPr>
        <p:spPr bwMode="auto">
          <a:xfrm>
            <a:off x="4953000" y="3053862"/>
            <a:ext cx="0" cy="33996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5616" name="Line 16">
            <a:extLst>
              <a:ext uri="{FF2B5EF4-FFF2-40B4-BE49-F238E27FC236}">
                <a16:creationId xmlns:a16="http://schemas.microsoft.com/office/drawing/2014/main" id="{D2EC711D-505F-4954-85EE-1836786B414B}"/>
              </a:ext>
            </a:extLst>
          </p:cNvPr>
          <p:cNvSpPr>
            <a:spLocks noChangeShapeType="1"/>
          </p:cNvSpPr>
          <p:nvPr/>
        </p:nvSpPr>
        <p:spPr bwMode="auto">
          <a:xfrm>
            <a:off x="4977912" y="3944815"/>
            <a:ext cx="0" cy="42203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5617" name="Line 17">
            <a:extLst>
              <a:ext uri="{FF2B5EF4-FFF2-40B4-BE49-F238E27FC236}">
                <a16:creationId xmlns:a16="http://schemas.microsoft.com/office/drawing/2014/main" id="{F7E60850-EB97-4D4B-83CD-67E73BCD4E6B}"/>
              </a:ext>
            </a:extLst>
          </p:cNvPr>
          <p:cNvSpPr>
            <a:spLocks noChangeShapeType="1"/>
          </p:cNvSpPr>
          <p:nvPr/>
        </p:nvSpPr>
        <p:spPr bwMode="auto">
          <a:xfrm>
            <a:off x="4977912" y="4917831"/>
            <a:ext cx="0" cy="35169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5618" name="Line 18">
            <a:extLst>
              <a:ext uri="{FF2B5EF4-FFF2-40B4-BE49-F238E27FC236}">
                <a16:creationId xmlns:a16="http://schemas.microsoft.com/office/drawing/2014/main" id="{963BBC24-2150-4615-A431-39572CF627D4}"/>
              </a:ext>
            </a:extLst>
          </p:cNvPr>
          <p:cNvSpPr>
            <a:spLocks noChangeShapeType="1"/>
          </p:cNvSpPr>
          <p:nvPr/>
        </p:nvSpPr>
        <p:spPr bwMode="auto">
          <a:xfrm>
            <a:off x="4939812" y="1834662"/>
            <a:ext cx="0" cy="457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5619" name="Line 19">
            <a:extLst>
              <a:ext uri="{FF2B5EF4-FFF2-40B4-BE49-F238E27FC236}">
                <a16:creationId xmlns:a16="http://schemas.microsoft.com/office/drawing/2014/main" id="{5B504612-4F54-437B-AD88-4D9956405D10}"/>
              </a:ext>
            </a:extLst>
          </p:cNvPr>
          <p:cNvSpPr>
            <a:spLocks noChangeShapeType="1"/>
          </p:cNvSpPr>
          <p:nvPr/>
        </p:nvSpPr>
        <p:spPr bwMode="auto">
          <a:xfrm>
            <a:off x="4991100" y="5281246"/>
            <a:ext cx="81328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5620" name="Line 20">
            <a:extLst>
              <a:ext uri="{FF2B5EF4-FFF2-40B4-BE49-F238E27FC236}">
                <a16:creationId xmlns:a16="http://schemas.microsoft.com/office/drawing/2014/main" id="{6E7ABCB5-708B-4AA8-8BD9-6763AE4A1C75}"/>
              </a:ext>
            </a:extLst>
          </p:cNvPr>
          <p:cNvSpPr>
            <a:spLocks noChangeShapeType="1"/>
          </p:cNvSpPr>
          <p:nvPr/>
        </p:nvSpPr>
        <p:spPr bwMode="auto">
          <a:xfrm flipV="1">
            <a:off x="5816112" y="1987061"/>
            <a:ext cx="0" cy="330590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5621" name="Line 21">
            <a:extLst>
              <a:ext uri="{FF2B5EF4-FFF2-40B4-BE49-F238E27FC236}">
                <a16:creationId xmlns:a16="http://schemas.microsoft.com/office/drawing/2014/main" id="{5A4E536E-BCBE-45F2-B4B4-50E7E6A88EF2}"/>
              </a:ext>
            </a:extLst>
          </p:cNvPr>
          <p:cNvSpPr>
            <a:spLocks noChangeShapeType="1"/>
          </p:cNvSpPr>
          <p:nvPr/>
        </p:nvSpPr>
        <p:spPr bwMode="auto">
          <a:xfrm flipH="1">
            <a:off x="4928089" y="1998785"/>
            <a:ext cx="901211"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5622" name="Line 22">
            <a:extLst>
              <a:ext uri="{FF2B5EF4-FFF2-40B4-BE49-F238E27FC236}">
                <a16:creationId xmlns:a16="http://schemas.microsoft.com/office/drawing/2014/main" id="{346E17BC-52D5-4E89-99FB-0F8B8EBC205B}"/>
              </a:ext>
            </a:extLst>
          </p:cNvPr>
          <p:cNvSpPr>
            <a:spLocks noChangeShapeType="1"/>
          </p:cNvSpPr>
          <p:nvPr/>
        </p:nvSpPr>
        <p:spPr bwMode="auto">
          <a:xfrm>
            <a:off x="4991100" y="3147646"/>
            <a:ext cx="81328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5623" name="Rectangle 23">
            <a:extLst>
              <a:ext uri="{FF2B5EF4-FFF2-40B4-BE49-F238E27FC236}">
                <a16:creationId xmlns:a16="http://schemas.microsoft.com/office/drawing/2014/main" id="{2553788B-7397-4E33-BD8B-1F63D7CB9136}"/>
              </a:ext>
            </a:extLst>
          </p:cNvPr>
          <p:cNvSpPr>
            <a:spLocks noChangeArrowheads="1"/>
          </p:cNvSpPr>
          <p:nvPr/>
        </p:nvSpPr>
        <p:spPr bwMode="auto">
          <a:xfrm>
            <a:off x="4375639" y="3176954"/>
            <a:ext cx="474241"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yes</a:t>
            </a:r>
          </a:p>
        </p:txBody>
      </p:sp>
      <p:sp>
        <p:nvSpPr>
          <p:cNvPr id="25624" name="Rectangle 24">
            <a:extLst>
              <a:ext uri="{FF2B5EF4-FFF2-40B4-BE49-F238E27FC236}">
                <a16:creationId xmlns:a16="http://schemas.microsoft.com/office/drawing/2014/main" id="{48B32F8A-D310-4EA6-917D-602339708BCD}"/>
              </a:ext>
            </a:extLst>
          </p:cNvPr>
          <p:cNvSpPr>
            <a:spLocks noChangeArrowheads="1"/>
          </p:cNvSpPr>
          <p:nvPr/>
        </p:nvSpPr>
        <p:spPr bwMode="auto">
          <a:xfrm>
            <a:off x="5442439" y="2895600"/>
            <a:ext cx="378061"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no</a:t>
            </a:r>
          </a:p>
        </p:txBody>
      </p:sp>
      <p:sp>
        <p:nvSpPr>
          <p:cNvPr id="25625" name="Rectangle 25">
            <a:extLst>
              <a:ext uri="{FF2B5EF4-FFF2-40B4-BE49-F238E27FC236}">
                <a16:creationId xmlns:a16="http://schemas.microsoft.com/office/drawing/2014/main" id="{A961EDE7-C411-4D7B-8675-AC31A4634B48}"/>
              </a:ext>
            </a:extLst>
          </p:cNvPr>
          <p:cNvSpPr>
            <a:spLocks noChangeArrowheads="1"/>
          </p:cNvSpPr>
          <p:nvPr/>
        </p:nvSpPr>
        <p:spPr bwMode="auto">
          <a:xfrm>
            <a:off x="4120662" y="5005754"/>
            <a:ext cx="756370"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done?</a:t>
            </a:r>
          </a:p>
        </p:txBody>
      </p:sp>
      <p:sp>
        <p:nvSpPr>
          <p:cNvPr id="25626" name="Line 26">
            <a:extLst>
              <a:ext uri="{FF2B5EF4-FFF2-40B4-BE49-F238E27FC236}">
                <a16:creationId xmlns:a16="http://schemas.microsoft.com/office/drawing/2014/main" id="{837245D5-09A8-4593-B9F0-3658716B9C71}"/>
              </a:ext>
            </a:extLst>
          </p:cNvPr>
          <p:cNvSpPr>
            <a:spLocks noChangeShapeType="1"/>
          </p:cNvSpPr>
          <p:nvPr/>
        </p:nvSpPr>
        <p:spPr bwMode="auto">
          <a:xfrm>
            <a:off x="4977912" y="5292969"/>
            <a:ext cx="0" cy="22273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5627" name="Rectangle 27">
            <a:extLst>
              <a:ext uri="{FF2B5EF4-FFF2-40B4-BE49-F238E27FC236}">
                <a16:creationId xmlns:a16="http://schemas.microsoft.com/office/drawing/2014/main" id="{47BF2D1F-2269-4B82-8618-F84BD3965E6E}"/>
              </a:ext>
            </a:extLst>
          </p:cNvPr>
          <p:cNvSpPr>
            <a:spLocks noChangeArrowheads="1"/>
          </p:cNvSpPr>
          <p:nvPr/>
        </p:nvSpPr>
        <p:spPr bwMode="auto">
          <a:xfrm>
            <a:off x="5416062" y="5040923"/>
            <a:ext cx="378061"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no</a:t>
            </a:r>
          </a:p>
        </p:txBody>
      </p:sp>
      <p:sp>
        <p:nvSpPr>
          <p:cNvPr id="25628" name="Rectangle 28">
            <a:extLst>
              <a:ext uri="{FF2B5EF4-FFF2-40B4-BE49-F238E27FC236}">
                <a16:creationId xmlns:a16="http://schemas.microsoft.com/office/drawing/2014/main" id="{9492672C-D39F-40D7-86EA-658868765878}"/>
              </a:ext>
            </a:extLst>
          </p:cNvPr>
          <p:cNvSpPr>
            <a:spLocks noChangeArrowheads="1"/>
          </p:cNvSpPr>
          <p:nvPr/>
        </p:nvSpPr>
        <p:spPr bwMode="auto">
          <a:xfrm>
            <a:off x="4400551" y="5345723"/>
            <a:ext cx="474241"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yes</a:t>
            </a:r>
          </a:p>
        </p:txBody>
      </p:sp>
      <p:sp>
        <p:nvSpPr>
          <p:cNvPr id="25629" name="Rectangle 29">
            <a:extLst>
              <a:ext uri="{FF2B5EF4-FFF2-40B4-BE49-F238E27FC236}">
                <a16:creationId xmlns:a16="http://schemas.microsoft.com/office/drawing/2014/main" id="{08DEAA5B-97B6-4172-8744-361A9764278D}"/>
              </a:ext>
            </a:extLst>
          </p:cNvPr>
          <p:cNvSpPr>
            <a:spLocks noChangeArrowheads="1"/>
          </p:cNvSpPr>
          <p:nvPr/>
        </p:nvSpPr>
        <p:spPr bwMode="auto">
          <a:xfrm>
            <a:off x="6370977" y="2332893"/>
            <a:ext cx="1823970" cy="699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85000"/>
              </a:lnSpc>
            </a:pPr>
            <a:r>
              <a:rPr lang="zh-CN" altLang="en-US" sz="1662" b="1">
                <a:latin typeface="Arial" panose="020B0604020202020204" pitchFamily="34" charset="0"/>
              </a:rPr>
              <a:t>若忙就循环等待</a:t>
            </a:r>
          </a:p>
          <a:p>
            <a:pPr algn="ctr">
              <a:lnSpc>
                <a:spcPct val="85000"/>
              </a:lnSpc>
            </a:pPr>
            <a:r>
              <a:rPr lang="zh-CN" altLang="en-US" sz="1662" b="1">
                <a:latin typeface="Arial" panose="020B0604020202020204" pitchFamily="34" charset="0"/>
              </a:rPr>
              <a:t>不能很有效地利用</a:t>
            </a:r>
          </a:p>
          <a:p>
            <a:pPr algn="ctr">
              <a:lnSpc>
                <a:spcPct val="85000"/>
              </a:lnSpc>
            </a:pPr>
            <a:r>
              <a:rPr lang="zh-CN" altLang="en-US" sz="1662" b="1">
                <a:latin typeface="Arial" panose="020B0604020202020204" pitchFamily="34" charset="0"/>
              </a:rPr>
              <a:t>除非设备非常快！</a:t>
            </a:r>
          </a:p>
        </p:txBody>
      </p:sp>
      <p:sp>
        <p:nvSpPr>
          <p:cNvPr id="25630" name="Rectangle 30">
            <a:extLst>
              <a:ext uri="{FF2B5EF4-FFF2-40B4-BE49-F238E27FC236}">
                <a16:creationId xmlns:a16="http://schemas.microsoft.com/office/drawing/2014/main" id="{AAE9D359-4DB2-4AB0-A7A2-258678F1EF6D}"/>
              </a:ext>
            </a:extLst>
          </p:cNvPr>
          <p:cNvSpPr>
            <a:spLocks noChangeArrowheads="1"/>
          </p:cNvSpPr>
          <p:nvPr/>
        </p:nvSpPr>
        <p:spPr bwMode="auto">
          <a:xfrm>
            <a:off x="6397295" y="3845170"/>
            <a:ext cx="2013124" cy="91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85000"/>
              </a:lnSpc>
            </a:pPr>
            <a:r>
              <a:rPr lang="zh-CN" altLang="en-US" sz="1662" b="1" dirty="0">
                <a:latin typeface="Arial" panose="020B0604020202020204" pitchFamily="34" charset="0"/>
              </a:rPr>
              <a:t>但需要不断检测 </a:t>
            </a:r>
            <a:r>
              <a:rPr lang="en-US" altLang="zh-CN" sz="1662" b="1" dirty="0">
                <a:latin typeface="Arial" panose="020B0604020202020204" pitchFamily="34" charset="0"/>
              </a:rPr>
              <a:t>I/O </a:t>
            </a:r>
          </a:p>
          <a:p>
            <a:pPr algn="ctr">
              <a:lnSpc>
                <a:spcPct val="85000"/>
              </a:lnSpc>
            </a:pPr>
            <a:endParaRPr lang="en-US" altLang="zh-CN" sz="1662" b="1" dirty="0">
              <a:latin typeface="Arial" panose="020B0604020202020204" pitchFamily="34" charset="0"/>
            </a:endParaRPr>
          </a:p>
          <a:p>
            <a:pPr algn="ctr">
              <a:lnSpc>
                <a:spcPct val="85000"/>
              </a:lnSpc>
            </a:pPr>
            <a:r>
              <a:rPr lang="en-US" altLang="zh-CN" sz="1662" b="1" dirty="0">
                <a:latin typeface="Arial" panose="020B0604020202020204" pitchFamily="34" charset="0"/>
              </a:rPr>
              <a:t>I/O</a:t>
            </a:r>
            <a:r>
              <a:rPr lang="zh-CN" altLang="en-US" sz="1662" b="1" dirty="0">
                <a:latin typeface="Arial" panose="020B0604020202020204" pitchFamily="34" charset="0"/>
              </a:rPr>
              <a:t>工作可以分散到</a:t>
            </a:r>
          </a:p>
          <a:p>
            <a:pPr algn="ctr">
              <a:lnSpc>
                <a:spcPct val="85000"/>
              </a:lnSpc>
            </a:pPr>
            <a:r>
              <a:rPr lang="zh-CN" altLang="en-US" sz="1662" b="1" dirty="0">
                <a:latin typeface="Arial" panose="020B0604020202020204" pitchFamily="34" charset="0"/>
              </a:rPr>
              <a:t>计算代码之中</a:t>
            </a:r>
          </a:p>
        </p:txBody>
      </p:sp>
    </p:spTree>
    <p:extLst>
      <p:ext uri="{BB962C8B-B14F-4D97-AF65-F5344CB8AC3E}">
        <p14:creationId xmlns:p14="http://schemas.microsoft.com/office/powerpoint/2010/main" val="1433134577"/>
      </p:ext>
    </p:extLst>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017873" y="1675279"/>
            <a:ext cx="1199029" cy="1014132"/>
          </a:xfrm>
          <a:custGeom>
            <a:avLst/>
            <a:gdLst/>
            <a:ahLst/>
            <a:cxnLst/>
            <a:rect l="l" t="t" r="r" b="b"/>
            <a:pathLst>
              <a:path w="1358900" h="1149350">
                <a:moveTo>
                  <a:pt x="0" y="143610"/>
                </a:moveTo>
                <a:lnTo>
                  <a:pt x="7321" y="98218"/>
                </a:lnTo>
                <a:lnTo>
                  <a:pt x="27708" y="58796"/>
                </a:lnTo>
                <a:lnTo>
                  <a:pt x="58796" y="27708"/>
                </a:lnTo>
                <a:lnTo>
                  <a:pt x="98218" y="7321"/>
                </a:lnTo>
                <a:lnTo>
                  <a:pt x="143610" y="0"/>
                </a:lnTo>
                <a:lnTo>
                  <a:pt x="1215288" y="0"/>
                </a:lnTo>
                <a:lnTo>
                  <a:pt x="1260681" y="7321"/>
                </a:lnTo>
                <a:lnTo>
                  <a:pt x="1300103" y="27708"/>
                </a:lnTo>
                <a:lnTo>
                  <a:pt x="1331191" y="58796"/>
                </a:lnTo>
                <a:lnTo>
                  <a:pt x="1351578" y="98218"/>
                </a:lnTo>
                <a:lnTo>
                  <a:pt x="1358899" y="143610"/>
                </a:lnTo>
                <a:lnTo>
                  <a:pt x="1358899" y="1005738"/>
                </a:lnTo>
                <a:lnTo>
                  <a:pt x="1351578" y="1051131"/>
                </a:lnTo>
                <a:lnTo>
                  <a:pt x="1331191" y="1090553"/>
                </a:lnTo>
                <a:lnTo>
                  <a:pt x="1300103" y="1121641"/>
                </a:lnTo>
                <a:lnTo>
                  <a:pt x="1260681" y="1142028"/>
                </a:lnTo>
                <a:lnTo>
                  <a:pt x="1215288" y="1149349"/>
                </a:lnTo>
                <a:lnTo>
                  <a:pt x="143610" y="1149349"/>
                </a:lnTo>
                <a:lnTo>
                  <a:pt x="98218" y="1142028"/>
                </a:lnTo>
                <a:lnTo>
                  <a:pt x="58796" y="1121641"/>
                </a:lnTo>
                <a:lnTo>
                  <a:pt x="27708" y="1090553"/>
                </a:lnTo>
                <a:lnTo>
                  <a:pt x="7321" y="1051131"/>
                </a:lnTo>
                <a:lnTo>
                  <a:pt x="0" y="1005738"/>
                </a:lnTo>
                <a:lnTo>
                  <a:pt x="0" y="143610"/>
                </a:lnTo>
                <a:close/>
              </a:path>
            </a:pathLst>
          </a:custGeom>
          <a:ln w="12699">
            <a:solidFill>
              <a:srgbClr val="000000"/>
            </a:solidFill>
          </a:ln>
        </p:spPr>
        <p:txBody>
          <a:bodyPr wrap="square" lIns="0" tIns="0" rIns="0" bIns="0" rtlCol="0"/>
          <a:lstStyle/>
          <a:p>
            <a:endParaRPr sz="1588"/>
          </a:p>
        </p:txBody>
      </p:sp>
      <p:sp>
        <p:nvSpPr>
          <p:cNvPr id="4" name="object 4"/>
          <p:cNvSpPr txBox="1"/>
          <p:nvPr/>
        </p:nvSpPr>
        <p:spPr>
          <a:xfrm>
            <a:off x="2415816" y="2047875"/>
            <a:ext cx="405653" cy="271613"/>
          </a:xfrm>
          <a:prstGeom prst="rect">
            <a:avLst/>
          </a:prstGeom>
        </p:spPr>
        <p:txBody>
          <a:bodyPr vert="horz" wrap="square" lIns="0" tIns="0" rIns="0" bIns="0" rtlCol="0">
            <a:spAutoFit/>
          </a:bodyPr>
          <a:lstStyle/>
          <a:p>
            <a:pPr marL="11206"/>
            <a:r>
              <a:rPr sz="1765" b="1" spc="-238" dirty="0">
                <a:latin typeface="Arial"/>
                <a:cs typeface="Arial"/>
              </a:rPr>
              <a:t>CPU</a:t>
            </a:r>
            <a:endParaRPr sz="1765">
              <a:latin typeface="Arial"/>
              <a:cs typeface="Arial"/>
            </a:endParaRPr>
          </a:p>
        </p:txBody>
      </p:sp>
      <p:sp>
        <p:nvSpPr>
          <p:cNvPr id="5" name="object 5"/>
          <p:cNvSpPr/>
          <p:nvPr/>
        </p:nvSpPr>
        <p:spPr>
          <a:xfrm>
            <a:off x="4046138" y="1949823"/>
            <a:ext cx="593912" cy="257735"/>
          </a:xfrm>
          <a:custGeom>
            <a:avLst/>
            <a:gdLst/>
            <a:ahLst/>
            <a:cxnLst/>
            <a:rect l="l" t="t" r="r" b="b"/>
            <a:pathLst>
              <a:path w="673100" h="292100">
                <a:moveTo>
                  <a:pt x="0" y="0"/>
                </a:moveTo>
                <a:lnTo>
                  <a:pt x="673099" y="0"/>
                </a:lnTo>
                <a:lnTo>
                  <a:pt x="673099" y="292099"/>
                </a:lnTo>
                <a:lnTo>
                  <a:pt x="0" y="292099"/>
                </a:lnTo>
                <a:lnTo>
                  <a:pt x="0" y="0"/>
                </a:lnTo>
                <a:close/>
              </a:path>
            </a:pathLst>
          </a:custGeom>
          <a:ln w="12699">
            <a:solidFill>
              <a:srgbClr val="000000"/>
            </a:solidFill>
          </a:ln>
        </p:spPr>
        <p:txBody>
          <a:bodyPr wrap="square" lIns="0" tIns="0" rIns="0" bIns="0" rtlCol="0"/>
          <a:lstStyle/>
          <a:p>
            <a:endParaRPr sz="1588"/>
          </a:p>
        </p:txBody>
      </p:sp>
      <p:sp>
        <p:nvSpPr>
          <p:cNvPr id="6" name="object 6"/>
          <p:cNvSpPr/>
          <p:nvPr/>
        </p:nvSpPr>
        <p:spPr>
          <a:xfrm>
            <a:off x="4046138" y="2285999"/>
            <a:ext cx="593912" cy="257735"/>
          </a:xfrm>
          <a:custGeom>
            <a:avLst/>
            <a:gdLst/>
            <a:ahLst/>
            <a:cxnLst/>
            <a:rect l="l" t="t" r="r" b="b"/>
            <a:pathLst>
              <a:path w="673100" h="292100">
                <a:moveTo>
                  <a:pt x="0" y="0"/>
                </a:moveTo>
                <a:lnTo>
                  <a:pt x="673099" y="0"/>
                </a:lnTo>
                <a:lnTo>
                  <a:pt x="673099" y="292099"/>
                </a:lnTo>
                <a:lnTo>
                  <a:pt x="0" y="292099"/>
                </a:lnTo>
                <a:lnTo>
                  <a:pt x="0" y="0"/>
                </a:lnTo>
                <a:close/>
              </a:path>
            </a:pathLst>
          </a:custGeom>
          <a:ln w="12699">
            <a:solidFill>
              <a:srgbClr val="000000"/>
            </a:solidFill>
          </a:ln>
        </p:spPr>
        <p:txBody>
          <a:bodyPr wrap="square" lIns="0" tIns="0" rIns="0" bIns="0" rtlCol="0"/>
          <a:lstStyle/>
          <a:p>
            <a:endParaRPr sz="1588"/>
          </a:p>
        </p:txBody>
      </p:sp>
      <p:sp>
        <p:nvSpPr>
          <p:cNvPr id="7" name="object 7"/>
          <p:cNvSpPr txBox="1"/>
          <p:nvPr/>
        </p:nvSpPr>
        <p:spPr>
          <a:xfrm>
            <a:off x="4149232" y="1944221"/>
            <a:ext cx="1275229" cy="271613"/>
          </a:xfrm>
          <a:prstGeom prst="rect">
            <a:avLst/>
          </a:prstGeom>
        </p:spPr>
        <p:txBody>
          <a:bodyPr vert="horz" wrap="square" lIns="0" tIns="0" rIns="0" bIns="0" rtlCol="0">
            <a:spAutoFit/>
          </a:bodyPr>
          <a:lstStyle/>
          <a:p>
            <a:pPr marL="11206">
              <a:tabLst>
                <a:tab pos="714413" algn="l"/>
                <a:tab pos="1263531" algn="l"/>
              </a:tabLst>
            </a:pPr>
            <a:r>
              <a:rPr sz="1765" b="1" spc="-84" dirty="0">
                <a:latin typeface="Arial"/>
                <a:cs typeface="Arial"/>
              </a:rPr>
              <a:t>flag	</a:t>
            </a:r>
            <a:r>
              <a:rPr sz="1765" b="1" u="sng" spc="-137" dirty="0">
                <a:latin typeface="Arial"/>
                <a:cs typeface="Arial"/>
              </a:rPr>
              <a:t> </a:t>
            </a:r>
            <a:r>
              <a:rPr sz="1765" b="1" u="sng" spc="-84" dirty="0">
                <a:latin typeface="Arial"/>
                <a:cs typeface="Arial"/>
              </a:rPr>
              <a:t>	</a:t>
            </a:r>
            <a:endParaRPr sz="1765">
              <a:latin typeface="Arial"/>
              <a:cs typeface="Arial"/>
            </a:endParaRPr>
          </a:p>
        </p:txBody>
      </p:sp>
      <p:sp>
        <p:nvSpPr>
          <p:cNvPr id="8" name="object 8"/>
          <p:cNvSpPr txBox="1"/>
          <p:nvPr/>
        </p:nvSpPr>
        <p:spPr>
          <a:xfrm>
            <a:off x="4104408" y="2280397"/>
            <a:ext cx="474009" cy="271613"/>
          </a:xfrm>
          <a:prstGeom prst="rect">
            <a:avLst/>
          </a:prstGeom>
        </p:spPr>
        <p:txBody>
          <a:bodyPr vert="horz" wrap="square" lIns="0" tIns="0" rIns="0" bIns="0" rtlCol="0">
            <a:spAutoFit/>
          </a:bodyPr>
          <a:lstStyle/>
          <a:p>
            <a:pPr marL="11206"/>
            <a:r>
              <a:rPr sz="1765" b="1" spc="-132" dirty="0">
                <a:latin typeface="Arial"/>
                <a:cs typeface="Arial"/>
              </a:rPr>
              <a:t>da</a:t>
            </a:r>
            <a:r>
              <a:rPr lang="en-US" sz="1765" b="1" spc="-132" dirty="0">
                <a:latin typeface="Arial"/>
                <a:cs typeface="Arial"/>
              </a:rPr>
              <a:t>t</a:t>
            </a:r>
            <a:r>
              <a:rPr sz="1765" b="1" spc="-132" dirty="0">
                <a:latin typeface="Arial"/>
                <a:cs typeface="Arial"/>
              </a:rPr>
              <a:t>a</a:t>
            </a:r>
            <a:endParaRPr sz="1765" dirty="0">
              <a:latin typeface="Arial"/>
              <a:cs typeface="Arial"/>
            </a:endParaRPr>
          </a:p>
        </p:txBody>
      </p:sp>
      <p:sp>
        <p:nvSpPr>
          <p:cNvPr id="9" name="object 9"/>
          <p:cNvSpPr/>
          <p:nvPr/>
        </p:nvSpPr>
        <p:spPr>
          <a:xfrm>
            <a:off x="3732373" y="1641661"/>
            <a:ext cx="1131794" cy="1047750"/>
          </a:xfrm>
          <a:custGeom>
            <a:avLst/>
            <a:gdLst/>
            <a:ahLst/>
            <a:cxnLst/>
            <a:rect l="l" t="t" r="r" b="b"/>
            <a:pathLst>
              <a:path w="1282700" h="1187450">
                <a:moveTo>
                  <a:pt x="0" y="148371"/>
                </a:moveTo>
                <a:lnTo>
                  <a:pt x="7564" y="101474"/>
                </a:lnTo>
                <a:lnTo>
                  <a:pt x="28627" y="60745"/>
                </a:lnTo>
                <a:lnTo>
                  <a:pt x="60745" y="28627"/>
                </a:lnTo>
                <a:lnTo>
                  <a:pt x="101474" y="7564"/>
                </a:lnTo>
                <a:lnTo>
                  <a:pt x="148371" y="0"/>
                </a:lnTo>
                <a:lnTo>
                  <a:pt x="1134327" y="0"/>
                </a:lnTo>
                <a:lnTo>
                  <a:pt x="1181225" y="7564"/>
                </a:lnTo>
                <a:lnTo>
                  <a:pt x="1221954" y="28627"/>
                </a:lnTo>
                <a:lnTo>
                  <a:pt x="1254072" y="60745"/>
                </a:lnTo>
                <a:lnTo>
                  <a:pt x="1275135" y="101474"/>
                </a:lnTo>
                <a:lnTo>
                  <a:pt x="1282699" y="148371"/>
                </a:lnTo>
                <a:lnTo>
                  <a:pt x="1282699" y="1039077"/>
                </a:lnTo>
                <a:lnTo>
                  <a:pt x="1275135" y="1085975"/>
                </a:lnTo>
                <a:lnTo>
                  <a:pt x="1254072" y="1126704"/>
                </a:lnTo>
                <a:lnTo>
                  <a:pt x="1221954" y="1158822"/>
                </a:lnTo>
                <a:lnTo>
                  <a:pt x="1181225" y="1179885"/>
                </a:lnTo>
                <a:lnTo>
                  <a:pt x="1134327" y="1187449"/>
                </a:lnTo>
                <a:lnTo>
                  <a:pt x="148371" y="1187449"/>
                </a:lnTo>
                <a:lnTo>
                  <a:pt x="101474" y="1179885"/>
                </a:lnTo>
                <a:lnTo>
                  <a:pt x="60745" y="1158822"/>
                </a:lnTo>
                <a:lnTo>
                  <a:pt x="28627" y="1126704"/>
                </a:lnTo>
                <a:lnTo>
                  <a:pt x="7564" y="1085975"/>
                </a:lnTo>
                <a:lnTo>
                  <a:pt x="0" y="1039077"/>
                </a:lnTo>
                <a:lnTo>
                  <a:pt x="0" y="148371"/>
                </a:lnTo>
                <a:close/>
              </a:path>
            </a:pathLst>
          </a:custGeom>
          <a:ln w="12699">
            <a:solidFill>
              <a:srgbClr val="000000"/>
            </a:solidFill>
          </a:ln>
        </p:spPr>
        <p:txBody>
          <a:bodyPr wrap="square" lIns="0" tIns="0" rIns="0" bIns="0" rtlCol="0"/>
          <a:lstStyle/>
          <a:p>
            <a:endParaRPr sz="1588"/>
          </a:p>
        </p:txBody>
      </p:sp>
      <p:sp>
        <p:nvSpPr>
          <p:cNvPr id="10" name="object 10"/>
          <p:cNvSpPr txBox="1"/>
          <p:nvPr/>
        </p:nvSpPr>
        <p:spPr>
          <a:xfrm>
            <a:off x="3950265" y="1687605"/>
            <a:ext cx="769284" cy="190052"/>
          </a:xfrm>
          <a:prstGeom prst="rect">
            <a:avLst/>
          </a:prstGeom>
        </p:spPr>
        <p:txBody>
          <a:bodyPr vert="horz" wrap="square" lIns="0" tIns="0" rIns="0" bIns="0" rtlCol="0">
            <a:spAutoFit/>
          </a:bodyPr>
          <a:lstStyle/>
          <a:p>
            <a:pPr marL="11206"/>
            <a:r>
              <a:rPr sz="1235" b="1" spc="-132" dirty="0">
                <a:latin typeface="Arial"/>
                <a:cs typeface="Arial"/>
              </a:rPr>
              <a:t>INTERFACE</a:t>
            </a:r>
            <a:endParaRPr sz="1235">
              <a:latin typeface="Arial"/>
              <a:cs typeface="Arial"/>
            </a:endParaRPr>
          </a:p>
        </p:txBody>
      </p:sp>
      <p:sp>
        <p:nvSpPr>
          <p:cNvPr id="11" name="object 11"/>
          <p:cNvSpPr/>
          <p:nvPr/>
        </p:nvSpPr>
        <p:spPr>
          <a:xfrm>
            <a:off x="5582746" y="1989044"/>
            <a:ext cx="136151" cy="63313"/>
          </a:xfrm>
          <a:custGeom>
            <a:avLst/>
            <a:gdLst/>
            <a:ahLst/>
            <a:cxnLst/>
            <a:rect l="l" t="t" r="r" b="b"/>
            <a:pathLst>
              <a:path w="154304" h="71755">
                <a:moveTo>
                  <a:pt x="0" y="35718"/>
                </a:moveTo>
                <a:lnTo>
                  <a:pt x="6050" y="21815"/>
                </a:lnTo>
                <a:lnTo>
                  <a:pt x="22551" y="10461"/>
                </a:lnTo>
                <a:lnTo>
                  <a:pt x="47024" y="2806"/>
                </a:lnTo>
                <a:lnTo>
                  <a:pt x="76993" y="0"/>
                </a:lnTo>
                <a:lnTo>
                  <a:pt x="106963" y="2806"/>
                </a:lnTo>
                <a:lnTo>
                  <a:pt x="131436" y="10461"/>
                </a:lnTo>
                <a:lnTo>
                  <a:pt x="147937" y="21815"/>
                </a:lnTo>
                <a:lnTo>
                  <a:pt x="153987" y="35718"/>
                </a:lnTo>
                <a:lnTo>
                  <a:pt x="147937" y="49622"/>
                </a:lnTo>
                <a:lnTo>
                  <a:pt x="131436" y="60976"/>
                </a:lnTo>
                <a:lnTo>
                  <a:pt x="106963" y="68631"/>
                </a:lnTo>
                <a:lnTo>
                  <a:pt x="76993" y="71437"/>
                </a:lnTo>
                <a:lnTo>
                  <a:pt x="47024" y="68631"/>
                </a:lnTo>
                <a:lnTo>
                  <a:pt x="22551" y="60976"/>
                </a:lnTo>
                <a:lnTo>
                  <a:pt x="6050" y="49622"/>
                </a:lnTo>
                <a:lnTo>
                  <a:pt x="0" y="35718"/>
                </a:lnTo>
                <a:close/>
              </a:path>
            </a:pathLst>
          </a:custGeom>
          <a:ln w="12699">
            <a:solidFill>
              <a:srgbClr val="000000"/>
            </a:solidFill>
          </a:ln>
        </p:spPr>
        <p:txBody>
          <a:bodyPr wrap="square" lIns="0" tIns="0" rIns="0" bIns="0" rtlCol="0"/>
          <a:lstStyle/>
          <a:p>
            <a:endParaRPr sz="1588"/>
          </a:p>
        </p:txBody>
      </p:sp>
      <p:sp>
        <p:nvSpPr>
          <p:cNvPr id="12" name="object 12"/>
          <p:cNvSpPr/>
          <p:nvPr/>
        </p:nvSpPr>
        <p:spPr>
          <a:xfrm>
            <a:off x="5784452" y="1989044"/>
            <a:ext cx="136151" cy="63313"/>
          </a:xfrm>
          <a:custGeom>
            <a:avLst/>
            <a:gdLst/>
            <a:ahLst/>
            <a:cxnLst/>
            <a:rect l="l" t="t" r="r" b="b"/>
            <a:pathLst>
              <a:path w="154304" h="71755">
                <a:moveTo>
                  <a:pt x="0" y="35718"/>
                </a:moveTo>
                <a:lnTo>
                  <a:pt x="6050" y="21815"/>
                </a:lnTo>
                <a:lnTo>
                  <a:pt x="22551" y="10461"/>
                </a:lnTo>
                <a:lnTo>
                  <a:pt x="47024" y="2806"/>
                </a:lnTo>
                <a:lnTo>
                  <a:pt x="76993" y="0"/>
                </a:lnTo>
                <a:lnTo>
                  <a:pt x="106963" y="2806"/>
                </a:lnTo>
                <a:lnTo>
                  <a:pt x="131436" y="10461"/>
                </a:lnTo>
                <a:lnTo>
                  <a:pt x="147937" y="21815"/>
                </a:lnTo>
                <a:lnTo>
                  <a:pt x="153987" y="35718"/>
                </a:lnTo>
                <a:lnTo>
                  <a:pt x="147937" y="49622"/>
                </a:lnTo>
                <a:lnTo>
                  <a:pt x="131436" y="60976"/>
                </a:lnTo>
                <a:lnTo>
                  <a:pt x="106963" y="68631"/>
                </a:lnTo>
                <a:lnTo>
                  <a:pt x="76993" y="71437"/>
                </a:lnTo>
                <a:lnTo>
                  <a:pt x="47024" y="68631"/>
                </a:lnTo>
                <a:lnTo>
                  <a:pt x="22551" y="60976"/>
                </a:lnTo>
                <a:lnTo>
                  <a:pt x="6050" y="49622"/>
                </a:lnTo>
                <a:lnTo>
                  <a:pt x="0" y="35718"/>
                </a:lnTo>
                <a:close/>
              </a:path>
            </a:pathLst>
          </a:custGeom>
          <a:ln w="12699">
            <a:solidFill>
              <a:srgbClr val="000000"/>
            </a:solidFill>
          </a:ln>
        </p:spPr>
        <p:txBody>
          <a:bodyPr wrap="square" lIns="0" tIns="0" rIns="0" bIns="0" rtlCol="0"/>
          <a:lstStyle/>
          <a:p>
            <a:endParaRPr sz="1588"/>
          </a:p>
        </p:txBody>
      </p:sp>
      <p:sp>
        <p:nvSpPr>
          <p:cNvPr id="13" name="object 13"/>
          <p:cNvSpPr/>
          <p:nvPr/>
        </p:nvSpPr>
        <p:spPr>
          <a:xfrm>
            <a:off x="5986157" y="1989044"/>
            <a:ext cx="136151" cy="63313"/>
          </a:xfrm>
          <a:custGeom>
            <a:avLst/>
            <a:gdLst/>
            <a:ahLst/>
            <a:cxnLst/>
            <a:rect l="l" t="t" r="r" b="b"/>
            <a:pathLst>
              <a:path w="154304" h="71755">
                <a:moveTo>
                  <a:pt x="0" y="35718"/>
                </a:moveTo>
                <a:lnTo>
                  <a:pt x="6050" y="21815"/>
                </a:lnTo>
                <a:lnTo>
                  <a:pt x="22550" y="10461"/>
                </a:lnTo>
                <a:lnTo>
                  <a:pt x="47024" y="2806"/>
                </a:lnTo>
                <a:lnTo>
                  <a:pt x="76993" y="0"/>
                </a:lnTo>
                <a:lnTo>
                  <a:pt x="106963" y="2806"/>
                </a:lnTo>
                <a:lnTo>
                  <a:pt x="131436" y="10461"/>
                </a:lnTo>
                <a:lnTo>
                  <a:pt x="147937" y="21815"/>
                </a:lnTo>
                <a:lnTo>
                  <a:pt x="153987" y="35718"/>
                </a:lnTo>
                <a:lnTo>
                  <a:pt x="147937" y="49622"/>
                </a:lnTo>
                <a:lnTo>
                  <a:pt x="131436" y="60976"/>
                </a:lnTo>
                <a:lnTo>
                  <a:pt x="106963" y="68631"/>
                </a:lnTo>
                <a:lnTo>
                  <a:pt x="76993" y="71437"/>
                </a:lnTo>
                <a:lnTo>
                  <a:pt x="47024" y="68631"/>
                </a:lnTo>
                <a:lnTo>
                  <a:pt x="22550" y="60976"/>
                </a:lnTo>
                <a:lnTo>
                  <a:pt x="6050" y="49622"/>
                </a:lnTo>
                <a:lnTo>
                  <a:pt x="0" y="35718"/>
                </a:lnTo>
                <a:close/>
              </a:path>
            </a:pathLst>
          </a:custGeom>
          <a:ln w="12699">
            <a:solidFill>
              <a:srgbClr val="000000"/>
            </a:solidFill>
          </a:ln>
        </p:spPr>
        <p:txBody>
          <a:bodyPr wrap="square" lIns="0" tIns="0" rIns="0" bIns="0" rtlCol="0"/>
          <a:lstStyle/>
          <a:p>
            <a:endParaRPr sz="1588"/>
          </a:p>
        </p:txBody>
      </p:sp>
      <p:sp>
        <p:nvSpPr>
          <p:cNvPr id="14" name="object 14"/>
          <p:cNvSpPr/>
          <p:nvPr/>
        </p:nvSpPr>
        <p:spPr>
          <a:xfrm>
            <a:off x="6187862" y="1989044"/>
            <a:ext cx="136151" cy="63313"/>
          </a:xfrm>
          <a:custGeom>
            <a:avLst/>
            <a:gdLst/>
            <a:ahLst/>
            <a:cxnLst/>
            <a:rect l="l" t="t" r="r" b="b"/>
            <a:pathLst>
              <a:path w="154304" h="71755">
                <a:moveTo>
                  <a:pt x="0" y="35718"/>
                </a:moveTo>
                <a:lnTo>
                  <a:pt x="6050" y="21815"/>
                </a:lnTo>
                <a:lnTo>
                  <a:pt x="22550" y="10461"/>
                </a:lnTo>
                <a:lnTo>
                  <a:pt x="47024" y="2806"/>
                </a:lnTo>
                <a:lnTo>
                  <a:pt x="76993" y="0"/>
                </a:lnTo>
                <a:lnTo>
                  <a:pt x="106963" y="2806"/>
                </a:lnTo>
                <a:lnTo>
                  <a:pt x="131436" y="10461"/>
                </a:lnTo>
                <a:lnTo>
                  <a:pt x="147937" y="21815"/>
                </a:lnTo>
                <a:lnTo>
                  <a:pt x="153987" y="35718"/>
                </a:lnTo>
                <a:lnTo>
                  <a:pt x="147937" y="49622"/>
                </a:lnTo>
                <a:lnTo>
                  <a:pt x="131436" y="60976"/>
                </a:lnTo>
                <a:lnTo>
                  <a:pt x="106963" y="68631"/>
                </a:lnTo>
                <a:lnTo>
                  <a:pt x="76993" y="71437"/>
                </a:lnTo>
                <a:lnTo>
                  <a:pt x="47024" y="68631"/>
                </a:lnTo>
                <a:lnTo>
                  <a:pt x="22550" y="60976"/>
                </a:lnTo>
                <a:lnTo>
                  <a:pt x="6050" y="49622"/>
                </a:lnTo>
                <a:lnTo>
                  <a:pt x="0" y="35718"/>
                </a:lnTo>
                <a:close/>
              </a:path>
            </a:pathLst>
          </a:custGeom>
          <a:ln w="12699">
            <a:solidFill>
              <a:srgbClr val="000000"/>
            </a:solidFill>
          </a:ln>
        </p:spPr>
        <p:txBody>
          <a:bodyPr wrap="square" lIns="0" tIns="0" rIns="0" bIns="0" rtlCol="0"/>
          <a:lstStyle/>
          <a:p>
            <a:endParaRPr sz="1588"/>
          </a:p>
        </p:txBody>
      </p:sp>
      <p:sp>
        <p:nvSpPr>
          <p:cNvPr id="15" name="object 15"/>
          <p:cNvSpPr/>
          <p:nvPr/>
        </p:nvSpPr>
        <p:spPr>
          <a:xfrm>
            <a:off x="6389568" y="1989044"/>
            <a:ext cx="136151" cy="63313"/>
          </a:xfrm>
          <a:custGeom>
            <a:avLst/>
            <a:gdLst/>
            <a:ahLst/>
            <a:cxnLst/>
            <a:rect l="l" t="t" r="r" b="b"/>
            <a:pathLst>
              <a:path w="154304" h="71755">
                <a:moveTo>
                  <a:pt x="0" y="35718"/>
                </a:moveTo>
                <a:lnTo>
                  <a:pt x="6050" y="21815"/>
                </a:lnTo>
                <a:lnTo>
                  <a:pt x="22550" y="10461"/>
                </a:lnTo>
                <a:lnTo>
                  <a:pt x="47024" y="2806"/>
                </a:lnTo>
                <a:lnTo>
                  <a:pt x="76993" y="0"/>
                </a:lnTo>
                <a:lnTo>
                  <a:pt x="106963" y="2806"/>
                </a:lnTo>
                <a:lnTo>
                  <a:pt x="131436" y="10461"/>
                </a:lnTo>
                <a:lnTo>
                  <a:pt x="147937" y="21815"/>
                </a:lnTo>
                <a:lnTo>
                  <a:pt x="153987" y="35718"/>
                </a:lnTo>
                <a:lnTo>
                  <a:pt x="147937" y="49622"/>
                </a:lnTo>
                <a:lnTo>
                  <a:pt x="131436" y="60976"/>
                </a:lnTo>
                <a:lnTo>
                  <a:pt x="106963" y="68631"/>
                </a:lnTo>
                <a:lnTo>
                  <a:pt x="76993" y="71437"/>
                </a:lnTo>
                <a:lnTo>
                  <a:pt x="47024" y="68631"/>
                </a:lnTo>
                <a:lnTo>
                  <a:pt x="22550" y="60976"/>
                </a:lnTo>
                <a:lnTo>
                  <a:pt x="6050" y="49622"/>
                </a:lnTo>
                <a:lnTo>
                  <a:pt x="0" y="35718"/>
                </a:lnTo>
                <a:close/>
              </a:path>
            </a:pathLst>
          </a:custGeom>
          <a:ln w="12699">
            <a:solidFill>
              <a:srgbClr val="000000"/>
            </a:solidFill>
          </a:ln>
        </p:spPr>
        <p:txBody>
          <a:bodyPr wrap="square" lIns="0" tIns="0" rIns="0" bIns="0" rtlCol="0"/>
          <a:lstStyle/>
          <a:p>
            <a:endParaRPr sz="1588"/>
          </a:p>
        </p:txBody>
      </p:sp>
      <p:sp>
        <p:nvSpPr>
          <p:cNvPr id="16" name="object 16"/>
          <p:cNvSpPr/>
          <p:nvPr/>
        </p:nvSpPr>
        <p:spPr>
          <a:xfrm>
            <a:off x="5515510" y="2112309"/>
            <a:ext cx="136151" cy="63313"/>
          </a:xfrm>
          <a:custGeom>
            <a:avLst/>
            <a:gdLst/>
            <a:ahLst/>
            <a:cxnLst/>
            <a:rect l="l" t="t" r="r" b="b"/>
            <a:pathLst>
              <a:path w="154304" h="71755">
                <a:moveTo>
                  <a:pt x="0" y="35718"/>
                </a:moveTo>
                <a:lnTo>
                  <a:pt x="6050" y="21815"/>
                </a:lnTo>
                <a:lnTo>
                  <a:pt x="22551" y="10461"/>
                </a:lnTo>
                <a:lnTo>
                  <a:pt x="47024" y="2806"/>
                </a:lnTo>
                <a:lnTo>
                  <a:pt x="76993" y="0"/>
                </a:lnTo>
                <a:lnTo>
                  <a:pt x="106963" y="2806"/>
                </a:lnTo>
                <a:lnTo>
                  <a:pt x="131436" y="10461"/>
                </a:lnTo>
                <a:lnTo>
                  <a:pt x="147937" y="21815"/>
                </a:lnTo>
                <a:lnTo>
                  <a:pt x="153987" y="35718"/>
                </a:lnTo>
                <a:lnTo>
                  <a:pt x="147937" y="49622"/>
                </a:lnTo>
                <a:lnTo>
                  <a:pt x="131436" y="60976"/>
                </a:lnTo>
                <a:lnTo>
                  <a:pt x="106963" y="68631"/>
                </a:lnTo>
                <a:lnTo>
                  <a:pt x="76993" y="71437"/>
                </a:lnTo>
                <a:lnTo>
                  <a:pt x="47024" y="68631"/>
                </a:lnTo>
                <a:lnTo>
                  <a:pt x="22551" y="60976"/>
                </a:lnTo>
                <a:lnTo>
                  <a:pt x="6050" y="49622"/>
                </a:lnTo>
                <a:lnTo>
                  <a:pt x="0" y="35718"/>
                </a:lnTo>
                <a:close/>
              </a:path>
            </a:pathLst>
          </a:custGeom>
          <a:ln w="12699">
            <a:solidFill>
              <a:srgbClr val="000000"/>
            </a:solidFill>
          </a:ln>
        </p:spPr>
        <p:txBody>
          <a:bodyPr wrap="square" lIns="0" tIns="0" rIns="0" bIns="0" rtlCol="0"/>
          <a:lstStyle/>
          <a:p>
            <a:endParaRPr sz="1588"/>
          </a:p>
        </p:txBody>
      </p:sp>
      <p:sp>
        <p:nvSpPr>
          <p:cNvPr id="17" name="object 17"/>
          <p:cNvSpPr/>
          <p:nvPr/>
        </p:nvSpPr>
        <p:spPr>
          <a:xfrm>
            <a:off x="5708812" y="2112309"/>
            <a:ext cx="137272" cy="63313"/>
          </a:xfrm>
          <a:custGeom>
            <a:avLst/>
            <a:gdLst/>
            <a:ahLst/>
            <a:cxnLst/>
            <a:rect l="l" t="t" r="r" b="b"/>
            <a:pathLst>
              <a:path w="155575" h="71755">
                <a:moveTo>
                  <a:pt x="0" y="35718"/>
                </a:moveTo>
                <a:lnTo>
                  <a:pt x="6112" y="21815"/>
                </a:lnTo>
                <a:lnTo>
                  <a:pt x="22783" y="10461"/>
                </a:lnTo>
                <a:lnTo>
                  <a:pt x="47509" y="2806"/>
                </a:lnTo>
                <a:lnTo>
                  <a:pt x="77787" y="0"/>
                </a:lnTo>
                <a:lnTo>
                  <a:pt x="108066" y="2806"/>
                </a:lnTo>
                <a:lnTo>
                  <a:pt x="132792" y="10461"/>
                </a:lnTo>
                <a:lnTo>
                  <a:pt x="149463" y="21815"/>
                </a:lnTo>
                <a:lnTo>
                  <a:pt x="155575" y="35718"/>
                </a:lnTo>
                <a:lnTo>
                  <a:pt x="149463" y="49622"/>
                </a:lnTo>
                <a:lnTo>
                  <a:pt x="132792" y="60976"/>
                </a:lnTo>
                <a:lnTo>
                  <a:pt x="108066" y="68631"/>
                </a:lnTo>
                <a:lnTo>
                  <a:pt x="77787" y="71437"/>
                </a:lnTo>
                <a:lnTo>
                  <a:pt x="47509" y="68631"/>
                </a:lnTo>
                <a:lnTo>
                  <a:pt x="22783" y="60976"/>
                </a:lnTo>
                <a:lnTo>
                  <a:pt x="6112" y="49622"/>
                </a:lnTo>
                <a:lnTo>
                  <a:pt x="0" y="35718"/>
                </a:lnTo>
                <a:close/>
              </a:path>
            </a:pathLst>
          </a:custGeom>
          <a:ln w="12699">
            <a:solidFill>
              <a:srgbClr val="000000"/>
            </a:solidFill>
          </a:ln>
        </p:spPr>
        <p:txBody>
          <a:bodyPr wrap="square" lIns="0" tIns="0" rIns="0" bIns="0" rtlCol="0"/>
          <a:lstStyle/>
          <a:p>
            <a:endParaRPr sz="1588"/>
          </a:p>
        </p:txBody>
      </p:sp>
      <p:sp>
        <p:nvSpPr>
          <p:cNvPr id="18" name="object 18"/>
          <p:cNvSpPr/>
          <p:nvPr/>
        </p:nvSpPr>
        <p:spPr>
          <a:xfrm>
            <a:off x="5925925" y="2105305"/>
            <a:ext cx="136151" cy="63313"/>
          </a:xfrm>
          <a:custGeom>
            <a:avLst/>
            <a:gdLst/>
            <a:ahLst/>
            <a:cxnLst/>
            <a:rect l="l" t="t" r="r" b="b"/>
            <a:pathLst>
              <a:path w="154304" h="71755">
                <a:moveTo>
                  <a:pt x="0" y="35718"/>
                </a:moveTo>
                <a:lnTo>
                  <a:pt x="6050" y="21815"/>
                </a:lnTo>
                <a:lnTo>
                  <a:pt x="22550" y="10461"/>
                </a:lnTo>
                <a:lnTo>
                  <a:pt x="47024" y="2806"/>
                </a:lnTo>
                <a:lnTo>
                  <a:pt x="76993" y="0"/>
                </a:lnTo>
                <a:lnTo>
                  <a:pt x="106963" y="2806"/>
                </a:lnTo>
                <a:lnTo>
                  <a:pt x="131437" y="10461"/>
                </a:lnTo>
                <a:lnTo>
                  <a:pt x="147938" y="21815"/>
                </a:lnTo>
                <a:lnTo>
                  <a:pt x="153988" y="35718"/>
                </a:lnTo>
                <a:lnTo>
                  <a:pt x="147938" y="49622"/>
                </a:lnTo>
                <a:lnTo>
                  <a:pt x="131437" y="60976"/>
                </a:lnTo>
                <a:lnTo>
                  <a:pt x="106963" y="68631"/>
                </a:lnTo>
                <a:lnTo>
                  <a:pt x="76993" y="71437"/>
                </a:lnTo>
                <a:lnTo>
                  <a:pt x="47024" y="68631"/>
                </a:lnTo>
                <a:lnTo>
                  <a:pt x="22550" y="60976"/>
                </a:lnTo>
                <a:lnTo>
                  <a:pt x="6050" y="49622"/>
                </a:lnTo>
                <a:lnTo>
                  <a:pt x="0" y="35718"/>
                </a:lnTo>
                <a:close/>
              </a:path>
            </a:pathLst>
          </a:custGeom>
          <a:ln w="12699">
            <a:solidFill>
              <a:srgbClr val="000000"/>
            </a:solidFill>
          </a:ln>
        </p:spPr>
        <p:txBody>
          <a:bodyPr wrap="square" lIns="0" tIns="0" rIns="0" bIns="0" rtlCol="0"/>
          <a:lstStyle/>
          <a:p>
            <a:endParaRPr sz="1588"/>
          </a:p>
        </p:txBody>
      </p:sp>
      <p:sp>
        <p:nvSpPr>
          <p:cNvPr id="19" name="object 19"/>
          <p:cNvSpPr/>
          <p:nvPr/>
        </p:nvSpPr>
        <p:spPr>
          <a:xfrm>
            <a:off x="6120627" y="2098301"/>
            <a:ext cx="136151" cy="64434"/>
          </a:xfrm>
          <a:custGeom>
            <a:avLst/>
            <a:gdLst/>
            <a:ahLst/>
            <a:cxnLst/>
            <a:rect l="l" t="t" r="r" b="b"/>
            <a:pathLst>
              <a:path w="154304" h="73025">
                <a:moveTo>
                  <a:pt x="0" y="36512"/>
                </a:moveTo>
                <a:lnTo>
                  <a:pt x="6050" y="22300"/>
                </a:lnTo>
                <a:lnTo>
                  <a:pt x="22550" y="10694"/>
                </a:lnTo>
                <a:lnTo>
                  <a:pt x="47024" y="2869"/>
                </a:lnTo>
                <a:lnTo>
                  <a:pt x="76993" y="0"/>
                </a:lnTo>
                <a:lnTo>
                  <a:pt x="106963" y="2869"/>
                </a:lnTo>
                <a:lnTo>
                  <a:pt x="131436" y="10694"/>
                </a:lnTo>
                <a:lnTo>
                  <a:pt x="147937" y="22300"/>
                </a:lnTo>
                <a:lnTo>
                  <a:pt x="153987" y="36512"/>
                </a:lnTo>
                <a:lnTo>
                  <a:pt x="147937" y="50725"/>
                </a:lnTo>
                <a:lnTo>
                  <a:pt x="131436" y="62331"/>
                </a:lnTo>
                <a:lnTo>
                  <a:pt x="106963" y="70156"/>
                </a:lnTo>
                <a:lnTo>
                  <a:pt x="76993" y="73025"/>
                </a:lnTo>
                <a:lnTo>
                  <a:pt x="47024" y="70156"/>
                </a:lnTo>
                <a:lnTo>
                  <a:pt x="22550" y="62331"/>
                </a:lnTo>
                <a:lnTo>
                  <a:pt x="6050" y="50725"/>
                </a:lnTo>
                <a:lnTo>
                  <a:pt x="0" y="36512"/>
                </a:lnTo>
                <a:close/>
              </a:path>
            </a:pathLst>
          </a:custGeom>
          <a:ln w="12699">
            <a:solidFill>
              <a:srgbClr val="000000"/>
            </a:solidFill>
          </a:ln>
        </p:spPr>
        <p:txBody>
          <a:bodyPr wrap="square" lIns="0" tIns="0" rIns="0" bIns="0" rtlCol="0"/>
          <a:lstStyle/>
          <a:p>
            <a:endParaRPr sz="1588"/>
          </a:p>
        </p:txBody>
      </p:sp>
      <p:sp>
        <p:nvSpPr>
          <p:cNvPr id="20" name="object 20"/>
          <p:cNvSpPr/>
          <p:nvPr/>
        </p:nvSpPr>
        <p:spPr>
          <a:xfrm>
            <a:off x="6322333" y="2105305"/>
            <a:ext cx="136151" cy="63313"/>
          </a:xfrm>
          <a:custGeom>
            <a:avLst/>
            <a:gdLst/>
            <a:ahLst/>
            <a:cxnLst/>
            <a:rect l="l" t="t" r="r" b="b"/>
            <a:pathLst>
              <a:path w="154304" h="71755">
                <a:moveTo>
                  <a:pt x="0" y="35718"/>
                </a:moveTo>
                <a:lnTo>
                  <a:pt x="6050" y="21815"/>
                </a:lnTo>
                <a:lnTo>
                  <a:pt x="22550" y="10461"/>
                </a:lnTo>
                <a:lnTo>
                  <a:pt x="47024" y="2806"/>
                </a:lnTo>
                <a:lnTo>
                  <a:pt x="76993" y="0"/>
                </a:lnTo>
                <a:lnTo>
                  <a:pt x="106963" y="2806"/>
                </a:lnTo>
                <a:lnTo>
                  <a:pt x="131436" y="10461"/>
                </a:lnTo>
                <a:lnTo>
                  <a:pt x="147937" y="21815"/>
                </a:lnTo>
                <a:lnTo>
                  <a:pt x="153987" y="35718"/>
                </a:lnTo>
                <a:lnTo>
                  <a:pt x="147937" y="49622"/>
                </a:lnTo>
                <a:lnTo>
                  <a:pt x="131436" y="60976"/>
                </a:lnTo>
                <a:lnTo>
                  <a:pt x="106963" y="68631"/>
                </a:lnTo>
                <a:lnTo>
                  <a:pt x="76993" y="71437"/>
                </a:lnTo>
                <a:lnTo>
                  <a:pt x="47024" y="68631"/>
                </a:lnTo>
                <a:lnTo>
                  <a:pt x="22550" y="60976"/>
                </a:lnTo>
                <a:lnTo>
                  <a:pt x="6050" y="49622"/>
                </a:lnTo>
                <a:lnTo>
                  <a:pt x="0" y="35718"/>
                </a:lnTo>
                <a:close/>
              </a:path>
            </a:pathLst>
          </a:custGeom>
          <a:ln w="12699">
            <a:solidFill>
              <a:srgbClr val="000000"/>
            </a:solidFill>
          </a:ln>
        </p:spPr>
        <p:txBody>
          <a:bodyPr wrap="square" lIns="0" tIns="0" rIns="0" bIns="0" rtlCol="0"/>
          <a:lstStyle/>
          <a:p>
            <a:endParaRPr sz="1588"/>
          </a:p>
        </p:txBody>
      </p:sp>
      <p:sp>
        <p:nvSpPr>
          <p:cNvPr id="21" name="object 21"/>
          <p:cNvSpPr/>
          <p:nvPr/>
        </p:nvSpPr>
        <p:spPr>
          <a:xfrm>
            <a:off x="5448275" y="2236974"/>
            <a:ext cx="136151" cy="63313"/>
          </a:xfrm>
          <a:custGeom>
            <a:avLst/>
            <a:gdLst/>
            <a:ahLst/>
            <a:cxnLst/>
            <a:rect l="l" t="t" r="r" b="b"/>
            <a:pathLst>
              <a:path w="154304" h="71755">
                <a:moveTo>
                  <a:pt x="0" y="35718"/>
                </a:moveTo>
                <a:lnTo>
                  <a:pt x="6050" y="21815"/>
                </a:lnTo>
                <a:lnTo>
                  <a:pt x="22551" y="10461"/>
                </a:lnTo>
                <a:lnTo>
                  <a:pt x="47024" y="2806"/>
                </a:lnTo>
                <a:lnTo>
                  <a:pt x="76993" y="0"/>
                </a:lnTo>
                <a:lnTo>
                  <a:pt x="106963" y="2806"/>
                </a:lnTo>
                <a:lnTo>
                  <a:pt x="131436" y="10461"/>
                </a:lnTo>
                <a:lnTo>
                  <a:pt x="147937" y="21815"/>
                </a:lnTo>
                <a:lnTo>
                  <a:pt x="153987" y="35718"/>
                </a:lnTo>
                <a:lnTo>
                  <a:pt x="147937" y="49622"/>
                </a:lnTo>
                <a:lnTo>
                  <a:pt x="131436" y="60976"/>
                </a:lnTo>
                <a:lnTo>
                  <a:pt x="106963" y="68631"/>
                </a:lnTo>
                <a:lnTo>
                  <a:pt x="76993" y="71437"/>
                </a:lnTo>
                <a:lnTo>
                  <a:pt x="47024" y="68631"/>
                </a:lnTo>
                <a:lnTo>
                  <a:pt x="22551" y="60976"/>
                </a:lnTo>
                <a:lnTo>
                  <a:pt x="6050" y="49622"/>
                </a:lnTo>
                <a:lnTo>
                  <a:pt x="0" y="35718"/>
                </a:lnTo>
                <a:close/>
              </a:path>
            </a:pathLst>
          </a:custGeom>
          <a:ln w="12699">
            <a:solidFill>
              <a:srgbClr val="000000"/>
            </a:solidFill>
          </a:ln>
        </p:spPr>
        <p:txBody>
          <a:bodyPr wrap="square" lIns="0" tIns="0" rIns="0" bIns="0" rtlCol="0"/>
          <a:lstStyle/>
          <a:p>
            <a:endParaRPr sz="1588"/>
          </a:p>
        </p:txBody>
      </p:sp>
      <p:sp>
        <p:nvSpPr>
          <p:cNvPr id="22" name="object 22"/>
          <p:cNvSpPr/>
          <p:nvPr/>
        </p:nvSpPr>
        <p:spPr>
          <a:xfrm>
            <a:off x="5641576" y="2236974"/>
            <a:ext cx="137272" cy="63313"/>
          </a:xfrm>
          <a:custGeom>
            <a:avLst/>
            <a:gdLst/>
            <a:ahLst/>
            <a:cxnLst/>
            <a:rect l="l" t="t" r="r" b="b"/>
            <a:pathLst>
              <a:path w="155575" h="71755">
                <a:moveTo>
                  <a:pt x="0" y="35718"/>
                </a:moveTo>
                <a:lnTo>
                  <a:pt x="6112" y="21815"/>
                </a:lnTo>
                <a:lnTo>
                  <a:pt x="22783" y="10461"/>
                </a:lnTo>
                <a:lnTo>
                  <a:pt x="47509" y="2806"/>
                </a:lnTo>
                <a:lnTo>
                  <a:pt x="77787" y="0"/>
                </a:lnTo>
                <a:lnTo>
                  <a:pt x="108066" y="2806"/>
                </a:lnTo>
                <a:lnTo>
                  <a:pt x="132792" y="10461"/>
                </a:lnTo>
                <a:lnTo>
                  <a:pt x="149463" y="21815"/>
                </a:lnTo>
                <a:lnTo>
                  <a:pt x="155575" y="35718"/>
                </a:lnTo>
                <a:lnTo>
                  <a:pt x="149463" y="49622"/>
                </a:lnTo>
                <a:lnTo>
                  <a:pt x="132792" y="60976"/>
                </a:lnTo>
                <a:lnTo>
                  <a:pt x="108066" y="68631"/>
                </a:lnTo>
                <a:lnTo>
                  <a:pt x="77787" y="71437"/>
                </a:lnTo>
                <a:lnTo>
                  <a:pt x="47509" y="68631"/>
                </a:lnTo>
                <a:lnTo>
                  <a:pt x="22783" y="60976"/>
                </a:lnTo>
                <a:lnTo>
                  <a:pt x="6112" y="49622"/>
                </a:lnTo>
                <a:lnTo>
                  <a:pt x="0" y="35718"/>
                </a:lnTo>
                <a:close/>
              </a:path>
            </a:pathLst>
          </a:custGeom>
          <a:ln w="12699">
            <a:solidFill>
              <a:srgbClr val="000000"/>
            </a:solidFill>
          </a:ln>
        </p:spPr>
        <p:txBody>
          <a:bodyPr wrap="square" lIns="0" tIns="0" rIns="0" bIns="0" rtlCol="0"/>
          <a:lstStyle/>
          <a:p>
            <a:endParaRPr sz="1588"/>
          </a:p>
        </p:txBody>
      </p:sp>
      <p:sp>
        <p:nvSpPr>
          <p:cNvPr id="23" name="object 23"/>
          <p:cNvSpPr/>
          <p:nvPr/>
        </p:nvSpPr>
        <p:spPr>
          <a:xfrm>
            <a:off x="5858690" y="2229970"/>
            <a:ext cx="136151" cy="63313"/>
          </a:xfrm>
          <a:custGeom>
            <a:avLst/>
            <a:gdLst/>
            <a:ahLst/>
            <a:cxnLst/>
            <a:rect l="l" t="t" r="r" b="b"/>
            <a:pathLst>
              <a:path w="154304" h="71755">
                <a:moveTo>
                  <a:pt x="0" y="35718"/>
                </a:moveTo>
                <a:lnTo>
                  <a:pt x="6050" y="21815"/>
                </a:lnTo>
                <a:lnTo>
                  <a:pt x="22550" y="10461"/>
                </a:lnTo>
                <a:lnTo>
                  <a:pt x="47024" y="2806"/>
                </a:lnTo>
                <a:lnTo>
                  <a:pt x="76993" y="0"/>
                </a:lnTo>
                <a:lnTo>
                  <a:pt x="106963" y="2806"/>
                </a:lnTo>
                <a:lnTo>
                  <a:pt x="131437" y="10461"/>
                </a:lnTo>
                <a:lnTo>
                  <a:pt x="147938" y="21815"/>
                </a:lnTo>
                <a:lnTo>
                  <a:pt x="153988" y="35718"/>
                </a:lnTo>
                <a:lnTo>
                  <a:pt x="147938" y="49622"/>
                </a:lnTo>
                <a:lnTo>
                  <a:pt x="131437" y="60976"/>
                </a:lnTo>
                <a:lnTo>
                  <a:pt x="106963" y="68631"/>
                </a:lnTo>
                <a:lnTo>
                  <a:pt x="76993" y="71437"/>
                </a:lnTo>
                <a:lnTo>
                  <a:pt x="47024" y="68631"/>
                </a:lnTo>
                <a:lnTo>
                  <a:pt x="22550" y="60976"/>
                </a:lnTo>
                <a:lnTo>
                  <a:pt x="6050" y="49622"/>
                </a:lnTo>
                <a:lnTo>
                  <a:pt x="0" y="35718"/>
                </a:lnTo>
                <a:close/>
              </a:path>
            </a:pathLst>
          </a:custGeom>
          <a:ln w="12699">
            <a:solidFill>
              <a:srgbClr val="000000"/>
            </a:solidFill>
          </a:ln>
        </p:spPr>
        <p:txBody>
          <a:bodyPr wrap="square" lIns="0" tIns="0" rIns="0" bIns="0" rtlCol="0"/>
          <a:lstStyle/>
          <a:p>
            <a:endParaRPr sz="1588"/>
          </a:p>
        </p:txBody>
      </p:sp>
      <p:sp>
        <p:nvSpPr>
          <p:cNvPr id="24" name="object 24"/>
          <p:cNvSpPr/>
          <p:nvPr/>
        </p:nvSpPr>
        <p:spPr>
          <a:xfrm>
            <a:off x="6053392" y="2222967"/>
            <a:ext cx="136151" cy="63313"/>
          </a:xfrm>
          <a:custGeom>
            <a:avLst/>
            <a:gdLst/>
            <a:ahLst/>
            <a:cxnLst/>
            <a:rect l="l" t="t" r="r" b="b"/>
            <a:pathLst>
              <a:path w="154304" h="71755">
                <a:moveTo>
                  <a:pt x="0" y="35718"/>
                </a:moveTo>
                <a:lnTo>
                  <a:pt x="6050" y="21815"/>
                </a:lnTo>
                <a:lnTo>
                  <a:pt x="22550" y="10461"/>
                </a:lnTo>
                <a:lnTo>
                  <a:pt x="47024" y="2806"/>
                </a:lnTo>
                <a:lnTo>
                  <a:pt x="76993" y="0"/>
                </a:lnTo>
                <a:lnTo>
                  <a:pt x="106963" y="2806"/>
                </a:lnTo>
                <a:lnTo>
                  <a:pt x="131436" y="10461"/>
                </a:lnTo>
                <a:lnTo>
                  <a:pt x="147937" y="21815"/>
                </a:lnTo>
                <a:lnTo>
                  <a:pt x="153987" y="35718"/>
                </a:lnTo>
                <a:lnTo>
                  <a:pt x="147937" y="49622"/>
                </a:lnTo>
                <a:lnTo>
                  <a:pt x="131436" y="60976"/>
                </a:lnTo>
                <a:lnTo>
                  <a:pt x="106963" y="68631"/>
                </a:lnTo>
                <a:lnTo>
                  <a:pt x="76993" y="71437"/>
                </a:lnTo>
                <a:lnTo>
                  <a:pt x="47024" y="68631"/>
                </a:lnTo>
                <a:lnTo>
                  <a:pt x="22550" y="60976"/>
                </a:lnTo>
                <a:lnTo>
                  <a:pt x="6050" y="49622"/>
                </a:lnTo>
                <a:lnTo>
                  <a:pt x="0" y="35718"/>
                </a:lnTo>
                <a:close/>
              </a:path>
            </a:pathLst>
          </a:custGeom>
          <a:ln w="12699">
            <a:solidFill>
              <a:srgbClr val="000000"/>
            </a:solidFill>
          </a:ln>
        </p:spPr>
        <p:txBody>
          <a:bodyPr wrap="square" lIns="0" tIns="0" rIns="0" bIns="0" rtlCol="0"/>
          <a:lstStyle/>
          <a:p>
            <a:endParaRPr sz="1588"/>
          </a:p>
        </p:txBody>
      </p:sp>
      <p:sp>
        <p:nvSpPr>
          <p:cNvPr id="25" name="object 25"/>
          <p:cNvSpPr/>
          <p:nvPr/>
        </p:nvSpPr>
        <p:spPr>
          <a:xfrm>
            <a:off x="6255098" y="2229970"/>
            <a:ext cx="136151" cy="63313"/>
          </a:xfrm>
          <a:custGeom>
            <a:avLst/>
            <a:gdLst/>
            <a:ahLst/>
            <a:cxnLst/>
            <a:rect l="l" t="t" r="r" b="b"/>
            <a:pathLst>
              <a:path w="154304" h="71755">
                <a:moveTo>
                  <a:pt x="0" y="35718"/>
                </a:moveTo>
                <a:lnTo>
                  <a:pt x="6050" y="21815"/>
                </a:lnTo>
                <a:lnTo>
                  <a:pt x="22550" y="10461"/>
                </a:lnTo>
                <a:lnTo>
                  <a:pt x="47024" y="2806"/>
                </a:lnTo>
                <a:lnTo>
                  <a:pt x="76993" y="0"/>
                </a:lnTo>
                <a:lnTo>
                  <a:pt x="106963" y="2806"/>
                </a:lnTo>
                <a:lnTo>
                  <a:pt x="131436" y="10461"/>
                </a:lnTo>
                <a:lnTo>
                  <a:pt x="147937" y="21815"/>
                </a:lnTo>
                <a:lnTo>
                  <a:pt x="153987" y="35718"/>
                </a:lnTo>
                <a:lnTo>
                  <a:pt x="147937" y="49622"/>
                </a:lnTo>
                <a:lnTo>
                  <a:pt x="131436" y="60976"/>
                </a:lnTo>
                <a:lnTo>
                  <a:pt x="106963" y="68631"/>
                </a:lnTo>
                <a:lnTo>
                  <a:pt x="76993" y="71437"/>
                </a:lnTo>
                <a:lnTo>
                  <a:pt x="47024" y="68631"/>
                </a:lnTo>
                <a:lnTo>
                  <a:pt x="22550" y="60976"/>
                </a:lnTo>
                <a:lnTo>
                  <a:pt x="6050" y="49622"/>
                </a:lnTo>
                <a:lnTo>
                  <a:pt x="0" y="35718"/>
                </a:lnTo>
                <a:close/>
              </a:path>
            </a:pathLst>
          </a:custGeom>
          <a:ln w="12699">
            <a:solidFill>
              <a:srgbClr val="000000"/>
            </a:solidFill>
          </a:ln>
        </p:spPr>
        <p:txBody>
          <a:bodyPr wrap="square" lIns="0" tIns="0" rIns="0" bIns="0" rtlCol="0"/>
          <a:lstStyle/>
          <a:p>
            <a:endParaRPr sz="1588"/>
          </a:p>
        </p:txBody>
      </p:sp>
      <p:sp>
        <p:nvSpPr>
          <p:cNvPr id="26" name="object 26"/>
          <p:cNvSpPr/>
          <p:nvPr/>
        </p:nvSpPr>
        <p:spPr>
          <a:xfrm>
            <a:off x="5311002" y="2357437"/>
            <a:ext cx="1143000" cy="1681"/>
          </a:xfrm>
          <a:custGeom>
            <a:avLst/>
            <a:gdLst/>
            <a:ahLst/>
            <a:cxnLst/>
            <a:rect l="l" t="t" r="r" b="b"/>
            <a:pathLst>
              <a:path w="1295400" h="1905">
                <a:moveTo>
                  <a:pt x="0" y="0"/>
                </a:moveTo>
                <a:lnTo>
                  <a:pt x="1295398" y="1587"/>
                </a:lnTo>
              </a:path>
            </a:pathLst>
          </a:custGeom>
          <a:ln w="12699">
            <a:solidFill>
              <a:srgbClr val="000000"/>
            </a:solidFill>
          </a:ln>
        </p:spPr>
        <p:txBody>
          <a:bodyPr wrap="square" lIns="0" tIns="0" rIns="0" bIns="0" rtlCol="0"/>
          <a:lstStyle/>
          <a:p>
            <a:endParaRPr sz="1588"/>
          </a:p>
        </p:txBody>
      </p:sp>
      <p:sp>
        <p:nvSpPr>
          <p:cNvPr id="27" name="object 27"/>
          <p:cNvSpPr/>
          <p:nvPr/>
        </p:nvSpPr>
        <p:spPr>
          <a:xfrm>
            <a:off x="5579943" y="1924610"/>
            <a:ext cx="1075765" cy="1681"/>
          </a:xfrm>
          <a:custGeom>
            <a:avLst/>
            <a:gdLst/>
            <a:ahLst/>
            <a:cxnLst/>
            <a:rect l="l" t="t" r="r" b="b"/>
            <a:pathLst>
              <a:path w="1219200" h="1905">
                <a:moveTo>
                  <a:pt x="0" y="0"/>
                </a:moveTo>
                <a:lnTo>
                  <a:pt x="1219198" y="1587"/>
                </a:lnTo>
              </a:path>
            </a:pathLst>
          </a:custGeom>
          <a:ln w="12699">
            <a:solidFill>
              <a:srgbClr val="000000"/>
            </a:solidFill>
          </a:ln>
        </p:spPr>
        <p:txBody>
          <a:bodyPr wrap="square" lIns="0" tIns="0" rIns="0" bIns="0" rtlCol="0"/>
          <a:lstStyle/>
          <a:p>
            <a:endParaRPr sz="1588"/>
          </a:p>
        </p:txBody>
      </p:sp>
      <p:sp>
        <p:nvSpPr>
          <p:cNvPr id="28" name="object 28"/>
          <p:cNvSpPr/>
          <p:nvPr/>
        </p:nvSpPr>
        <p:spPr>
          <a:xfrm>
            <a:off x="5311002" y="1924610"/>
            <a:ext cx="268941" cy="433107"/>
          </a:xfrm>
          <a:custGeom>
            <a:avLst/>
            <a:gdLst/>
            <a:ahLst/>
            <a:cxnLst/>
            <a:rect l="l" t="t" r="r" b="b"/>
            <a:pathLst>
              <a:path w="304800" h="490855">
                <a:moveTo>
                  <a:pt x="0" y="490537"/>
                </a:moveTo>
                <a:lnTo>
                  <a:pt x="304799" y="0"/>
                </a:lnTo>
              </a:path>
            </a:pathLst>
          </a:custGeom>
          <a:ln w="12699">
            <a:solidFill>
              <a:srgbClr val="000000"/>
            </a:solidFill>
          </a:ln>
        </p:spPr>
        <p:txBody>
          <a:bodyPr wrap="square" lIns="0" tIns="0" rIns="0" bIns="0" rtlCol="0"/>
          <a:lstStyle/>
          <a:p>
            <a:endParaRPr sz="1588"/>
          </a:p>
        </p:txBody>
      </p:sp>
      <p:sp>
        <p:nvSpPr>
          <p:cNvPr id="29" name="object 29"/>
          <p:cNvSpPr/>
          <p:nvPr/>
        </p:nvSpPr>
        <p:spPr>
          <a:xfrm>
            <a:off x="6454001" y="1924610"/>
            <a:ext cx="201706" cy="433107"/>
          </a:xfrm>
          <a:custGeom>
            <a:avLst/>
            <a:gdLst/>
            <a:ahLst/>
            <a:cxnLst/>
            <a:rect l="l" t="t" r="r" b="b"/>
            <a:pathLst>
              <a:path w="228600" h="490855">
                <a:moveTo>
                  <a:pt x="0" y="490537"/>
                </a:moveTo>
                <a:lnTo>
                  <a:pt x="228599" y="0"/>
                </a:lnTo>
              </a:path>
            </a:pathLst>
          </a:custGeom>
          <a:ln w="12699">
            <a:solidFill>
              <a:srgbClr val="000000"/>
            </a:solidFill>
          </a:ln>
        </p:spPr>
        <p:txBody>
          <a:bodyPr wrap="square" lIns="0" tIns="0" rIns="0" bIns="0" rtlCol="0"/>
          <a:lstStyle/>
          <a:p>
            <a:endParaRPr sz="1588"/>
          </a:p>
        </p:txBody>
      </p:sp>
      <p:sp>
        <p:nvSpPr>
          <p:cNvPr id="30" name="object 30"/>
          <p:cNvSpPr/>
          <p:nvPr/>
        </p:nvSpPr>
        <p:spPr>
          <a:xfrm>
            <a:off x="5311003" y="2357437"/>
            <a:ext cx="1681" cy="61632"/>
          </a:xfrm>
          <a:custGeom>
            <a:avLst/>
            <a:gdLst/>
            <a:ahLst/>
            <a:cxnLst/>
            <a:rect l="l" t="t" r="r" b="b"/>
            <a:pathLst>
              <a:path w="1904" h="69850">
                <a:moveTo>
                  <a:pt x="0" y="0"/>
                </a:moveTo>
                <a:lnTo>
                  <a:pt x="1586" y="69849"/>
                </a:lnTo>
              </a:path>
            </a:pathLst>
          </a:custGeom>
          <a:ln w="12699">
            <a:solidFill>
              <a:srgbClr val="000000"/>
            </a:solidFill>
          </a:ln>
        </p:spPr>
        <p:txBody>
          <a:bodyPr wrap="square" lIns="0" tIns="0" rIns="0" bIns="0" rtlCol="0"/>
          <a:lstStyle/>
          <a:p>
            <a:endParaRPr sz="1588"/>
          </a:p>
        </p:txBody>
      </p:sp>
      <p:sp>
        <p:nvSpPr>
          <p:cNvPr id="31" name="object 31"/>
          <p:cNvSpPr/>
          <p:nvPr/>
        </p:nvSpPr>
        <p:spPr>
          <a:xfrm>
            <a:off x="5311002" y="2419070"/>
            <a:ext cx="1143000" cy="1681"/>
          </a:xfrm>
          <a:custGeom>
            <a:avLst/>
            <a:gdLst/>
            <a:ahLst/>
            <a:cxnLst/>
            <a:rect l="l" t="t" r="r" b="b"/>
            <a:pathLst>
              <a:path w="1295400" h="1905">
                <a:moveTo>
                  <a:pt x="0" y="0"/>
                </a:moveTo>
                <a:lnTo>
                  <a:pt x="1295398" y="1587"/>
                </a:lnTo>
              </a:path>
            </a:pathLst>
          </a:custGeom>
          <a:ln w="12699">
            <a:solidFill>
              <a:srgbClr val="000000"/>
            </a:solidFill>
          </a:ln>
        </p:spPr>
        <p:txBody>
          <a:bodyPr wrap="square" lIns="0" tIns="0" rIns="0" bIns="0" rtlCol="0"/>
          <a:lstStyle/>
          <a:p>
            <a:endParaRPr sz="1588"/>
          </a:p>
        </p:txBody>
      </p:sp>
      <p:sp>
        <p:nvSpPr>
          <p:cNvPr id="32" name="object 32"/>
          <p:cNvSpPr/>
          <p:nvPr/>
        </p:nvSpPr>
        <p:spPr>
          <a:xfrm>
            <a:off x="6454001" y="2357437"/>
            <a:ext cx="1681" cy="61632"/>
          </a:xfrm>
          <a:custGeom>
            <a:avLst/>
            <a:gdLst/>
            <a:ahLst/>
            <a:cxnLst/>
            <a:rect l="l" t="t" r="r" b="b"/>
            <a:pathLst>
              <a:path w="1904" h="69850">
                <a:moveTo>
                  <a:pt x="0" y="0"/>
                </a:moveTo>
                <a:lnTo>
                  <a:pt x="1587" y="69849"/>
                </a:lnTo>
              </a:path>
            </a:pathLst>
          </a:custGeom>
          <a:ln w="12699">
            <a:solidFill>
              <a:srgbClr val="000000"/>
            </a:solidFill>
          </a:ln>
        </p:spPr>
        <p:txBody>
          <a:bodyPr wrap="square" lIns="0" tIns="0" rIns="0" bIns="0" rtlCol="0"/>
          <a:lstStyle/>
          <a:p>
            <a:endParaRPr sz="1588"/>
          </a:p>
        </p:txBody>
      </p:sp>
      <p:sp>
        <p:nvSpPr>
          <p:cNvPr id="33" name="object 33"/>
          <p:cNvSpPr/>
          <p:nvPr/>
        </p:nvSpPr>
        <p:spPr>
          <a:xfrm>
            <a:off x="6655707" y="1924609"/>
            <a:ext cx="1681" cy="184897"/>
          </a:xfrm>
          <a:custGeom>
            <a:avLst/>
            <a:gdLst/>
            <a:ahLst/>
            <a:cxnLst/>
            <a:rect l="l" t="t" r="r" b="b"/>
            <a:pathLst>
              <a:path w="1904" h="209550">
                <a:moveTo>
                  <a:pt x="0" y="0"/>
                </a:moveTo>
                <a:lnTo>
                  <a:pt x="1587" y="209549"/>
                </a:lnTo>
              </a:path>
            </a:pathLst>
          </a:custGeom>
          <a:ln w="12699">
            <a:solidFill>
              <a:srgbClr val="000000"/>
            </a:solidFill>
          </a:ln>
        </p:spPr>
        <p:txBody>
          <a:bodyPr wrap="square" lIns="0" tIns="0" rIns="0" bIns="0" rtlCol="0"/>
          <a:lstStyle/>
          <a:p>
            <a:endParaRPr sz="1588"/>
          </a:p>
        </p:txBody>
      </p:sp>
      <p:sp>
        <p:nvSpPr>
          <p:cNvPr id="34" name="object 34"/>
          <p:cNvSpPr/>
          <p:nvPr/>
        </p:nvSpPr>
        <p:spPr>
          <a:xfrm>
            <a:off x="6454001" y="2109507"/>
            <a:ext cx="201706" cy="309843"/>
          </a:xfrm>
          <a:custGeom>
            <a:avLst/>
            <a:gdLst/>
            <a:ahLst/>
            <a:cxnLst/>
            <a:rect l="l" t="t" r="r" b="b"/>
            <a:pathLst>
              <a:path w="228600" h="351155">
                <a:moveTo>
                  <a:pt x="228599" y="0"/>
                </a:moveTo>
                <a:lnTo>
                  <a:pt x="0" y="350837"/>
                </a:lnTo>
              </a:path>
            </a:pathLst>
          </a:custGeom>
          <a:ln w="12699">
            <a:solidFill>
              <a:srgbClr val="000000"/>
            </a:solidFill>
          </a:ln>
        </p:spPr>
        <p:txBody>
          <a:bodyPr wrap="square" lIns="0" tIns="0" rIns="0" bIns="0" rtlCol="0"/>
          <a:lstStyle/>
          <a:p>
            <a:endParaRPr sz="1588"/>
          </a:p>
        </p:txBody>
      </p:sp>
      <p:sp>
        <p:nvSpPr>
          <p:cNvPr id="35" name="object 35"/>
          <p:cNvSpPr txBox="1"/>
          <p:nvPr/>
        </p:nvSpPr>
        <p:spPr>
          <a:xfrm>
            <a:off x="5822271" y="1669396"/>
            <a:ext cx="493619" cy="190052"/>
          </a:xfrm>
          <a:prstGeom prst="rect">
            <a:avLst/>
          </a:prstGeom>
        </p:spPr>
        <p:txBody>
          <a:bodyPr vert="horz" wrap="square" lIns="0" tIns="0" rIns="0" bIns="0" rtlCol="0">
            <a:spAutoFit/>
          </a:bodyPr>
          <a:lstStyle/>
          <a:p>
            <a:pPr marL="11206"/>
            <a:r>
              <a:rPr sz="1235" b="1" spc="-150" dirty="0">
                <a:latin typeface="Arial"/>
                <a:cs typeface="Arial"/>
              </a:rPr>
              <a:t>DEVICE</a:t>
            </a:r>
            <a:endParaRPr sz="1235">
              <a:latin typeface="Arial"/>
              <a:cs typeface="Arial"/>
            </a:endParaRPr>
          </a:p>
        </p:txBody>
      </p:sp>
      <p:sp>
        <p:nvSpPr>
          <p:cNvPr id="36" name="object 36"/>
          <p:cNvSpPr/>
          <p:nvPr/>
        </p:nvSpPr>
        <p:spPr>
          <a:xfrm>
            <a:off x="4841756" y="2134721"/>
            <a:ext cx="67235" cy="67235"/>
          </a:xfrm>
          <a:custGeom>
            <a:avLst/>
            <a:gdLst/>
            <a:ahLst/>
            <a:cxnLst/>
            <a:rect l="l" t="t" r="r" b="b"/>
            <a:pathLst>
              <a:path w="76200" h="76200">
                <a:moveTo>
                  <a:pt x="76200" y="0"/>
                </a:moveTo>
                <a:lnTo>
                  <a:pt x="0" y="38100"/>
                </a:lnTo>
                <a:lnTo>
                  <a:pt x="76200" y="76200"/>
                </a:lnTo>
                <a:lnTo>
                  <a:pt x="76200" y="0"/>
                </a:lnTo>
                <a:close/>
              </a:path>
            </a:pathLst>
          </a:custGeom>
          <a:solidFill>
            <a:srgbClr val="000000"/>
          </a:solidFill>
        </p:spPr>
        <p:txBody>
          <a:bodyPr wrap="square" lIns="0" tIns="0" rIns="0" bIns="0" rtlCol="0"/>
          <a:lstStyle/>
          <a:p>
            <a:endParaRPr sz="1588"/>
          </a:p>
        </p:txBody>
      </p:sp>
      <p:sp>
        <p:nvSpPr>
          <p:cNvPr id="37" name="object 37"/>
          <p:cNvSpPr/>
          <p:nvPr/>
        </p:nvSpPr>
        <p:spPr>
          <a:xfrm>
            <a:off x="5368432" y="2134721"/>
            <a:ext cx="67235"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sz="1588"/>
          </a:p>
        </p:txBody>
      </p:sp>
      <p:sp>
        <p:nvSpPr>
          <p:cNvPr id="38" name="object 38"/>
          <p:cNvSpPr/>
          <p:nvPr/>
        </p:nvSpPr>
        <p:spPr>
          <a:xfrm>
            <a:off x="3239315" y="2151529"/>
            <a:ext cx="437029" cy="0"/>
          </a:xfrm>
          <a:custGeom>
            <a:avLst/>
            <a:gdLst/>
            <a:ahLst/>
            <a:cxnLst/>
            <a:rect l="l" t="t" r="r" b="b"/>
            <a:pathLst>
              <a:path w="495300">
                <a:moveTo>
                  <a:pt x="495299" y="0"/>
                </a:moveTo>
                <a:lnTo>
                  <a:pt x="0" y="0"/>
                </a:lnTo>
              </a:path>
            </a:pathLst>
          </a:custGeom>
          <a:ln w="12699">
            <a:solidFill>
              <a:srgbClr val="000000"/>
            </a:solidFill>
          </a:ln>
        </p:spPr>
        <p:txBody>
          <a:bodyPr wrap="square" lIns="0" tIns="0" rIns="0" bIns="0" rtlCol="0"/>
          <a:lstStyle/>
          <a:p>
            <a:endParaRPr sz="1588"/>
          </a:p>
        </p:txBody>
      </p:sp>
      <p:sp>
        <p:nvSpPr>
          <p:cNvPr id="39" name="object 39"/>
          <p:cNvSpPr/>
          <p:nvPr/>
        </p:nvSpPr>
        <p:spPr>
          <a:xfrm>
            <a:off x="3631520" y="2117912"/>
            <a:ext cx="67235"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sz="1588"/>
          </a:p>
        </p:txBody>
      </p:sp>
      <p:sp>
        <p:nvSpPr>
          <p:cNvPr id="40" name="object 40"/>
          <p:cNvSpPr/>
          <p:nvPr/>
        </p:nvSpPr>
        <p:spPr>
          <a:xfrm>
            <a:off x="3216903" y="2117912"/>
            <a:ext cx="67235" cy="67235"/>
          </a:xfrm>
          <a:custGeom>
            <a:avLst/>
            <a:gdLst/>
            <a:ahLst/>
            <a:cxnLst/>
            <a:rect l="l" t="t" r="r" b="b"/>
            <a:pathLst>
              <a:path w="76200" h="76200">
                <a:moveTo>
                  <a:pt x="76200" y="0"/>
                </a:moveTo>
                <a:lnTo>
                  <a:pt x="0" y="38100"/>
                </a:lnTo>
                <a:lnTo>
                  <a:pt x="76200" y="76200"/>
                </a:lnTo>
                <a:lnTo>
                  <a:pt x="76200" y="0"/>
                </a:lnTo>
                <a:close/>
              </a:path>
            </a:pathLst>
          </a:custGeom>
          <a:solidFill>
            <a:srgbClr val="000000"/>
          </a:solidFill>
        </p:spPr>
        <p:txBody>
          <a:bodyPr wrap="square" lIns="0" tIns="0" rIns="0" bIns="0" rtlCol="0"/>
          <a:lstStyle/>
          <a:p>
            <a:endParaRPr sz="1588"/>
          </a:p>
        </p:txBody>
      </p:sp>
      <p:graphicFrame>
        <p:nvGraphicFramePr>
          <p:cNvPr id="41" name="object 41"/>
          <p:cNvGraphicFramePr>
            <a:graphicFrameLocks noGrp="1"/>
          </p:cNvGraphicFramePr>
          <p:nvPr/>
        </p:nvGraphicFramePr>
        <p:xfrm>
          <a:off x="1508006" y="3424681"/>
          <a:ext cx="5704020" cy="973111"/>
        </p:xfrm>
        <a:graphic>
          <a:graphicData uri="http://schemas.openxmlformats.org/drawingml/2006/table">
            <a:tbl>
              <a:tblPr firstRow="1" bandRow="1">
                <a:tableStyleId>{2D5ABB26-0587-4C30-8999-92F81FD0307C}</a:tableStyleId>
              </a:tblPr>
              <a:tblGrid>
                <a:gridCol w="1238448">
                  <a:extLst>
                    <a:ext uri="{9D8B030D-6E8A-4147-A177-3AD203B41FA5}">
                      <a16:colId xmlns:a16="http://schemas.microsoft.com/office/drawing/2014/main" val="20000"/>
                    </a:ext>
                  </a:extLst>
                </a:gridCol>
                <a:gridCol w="1916258">
                  <a:extLst>
                    <a:ext uri="{9D8B030D-6E8A-4147-A177-3AD203B41FA5}">
                      <a16:colId xmlns:a16="http://schemas.microsoft.com/office/drawing/2014/main" val="20001"/>
                    </a:ext>
                  </a:extLst>
                </a:gridCol>
                <a:gridCol w="282168">
                  <a:extLst>
                    <a:ext uri="{9D8B030D-6E8A-4147-A177-3AD203B41FA5}">
                      <a16:colId xmlns:a16="http://schemas.microsoft.com/office/drawing/2014/main" val="20002"/>
                    </a:ext>
                  </a:extLst>
                </a:gridCol>
                <a:gridCol w="2267146">
                  <a:extLst>
                    <a:ext uri="{9D8B030D-6E8A-4147-A177-3AD203B41FA5}">
                      <a16:colId xmlns:a16="http://schemas.microsoft.com/office/drawing/2014/main" val="20003"/>
                    </a:ext>
                  </a:extLst>
                </a:gridCol>
              </a:tblGrid>
              <a:tr h="237019">
                <a:tc>
                  <a:txBody>
                    <a:bodyPr/>
                    <a:lstStyle/>
                    <a:p>
                      <a:pPr marL="31750">
                        <a:lnSpc>
                          <a:spcPts val="1860"/>
                        </a:lnSpc>
                      </a:pPr>
                      <a:r>
                        <a:rPr sz="1600" b="1" spc="-5" dirty="0">
                          <a:latin typeface="Courier New"/>
                          <a:cs typeface="Courier New"/>
                        </a:rPr>
                        <a:t>loop:</a:t>
                      </a:r>
                      <a:r>
                        <a:rPr sz="1600" b="1" spc="-95" dirty="0">
                          <a:latin typeface="Courier New"/>
                          <a:cs typeface="Courier New"/>
                        </a:rPr>
                        <a:t> </a:t>
                      </a:r>
                      <a:r>
                        <a:rPr sz="1600" b="1" dirty="0">
                          <a:latin typeface="Courier New"/>
                          <a:cs typeface="Courier New"/>
                        </a:rPr>
                        <a:t>lw</a:t>
                      </a:r>
                      <a:endParaRPr sz="1600">
                        <a:latin typeface="Courier New"/>
                        <a:cs typeface="Courier New"/>
                      </a:endParaRPr>
                    </a:p>
                  </a:txBody>
                  <a:tcPr marL="0" marR="0" marT="0" marB="0"/>
                </a:tc>
                <a:tc>
                  <a:txBody>
                    <a:bodyPr/>
                    <a:lstStyle/>
                    <a:p>
                      <a:pPr marL="137160">
                        <a:lnSpc>
                          <a:spcPts val="1860"/>
                        </a:lnSpc>
                      </a:pPr>
                      <a:r>
                        <a:rPr sz="1600" b="1" spc="-5" dirty="0">
                          <a:latin typeface="Courier New"/>
                          <a:cs typeface="Courier New"/>
                        </a:rPr>
                        <a:t>$t0,</a:t>
                      </a:r>
                      <a:r>
                        <a:rPr sz="1600" b="1" spc="-95" dirty="0">
                          <a:latin typeface="Courier New"/>
                          <a:cs typeface="Courier New"/>
                        </a:rPr>
                        <a:t> </a:t>
                      </a:r>
                      <a:r>
                        <a:rPr sz="1600" b="1" dirty="0">
                          <a:latin typeface="Courier New"/>
                          <a:cs typeface="Courier New"/>
                        </a:rPr>
                        <a:t>flag($t1)</a:t>
                      </a:r>
                      <a:endParaRPr sz="1600">
                        <a:latin typeface="Courier New"/>
                        <a:cs typeface="Courier New"/>
                      </a:endParaRPr>
                    </a:p>
                  </a:txBody>
                  <a:tcPr marL="0" marR="0" marT="0" marB="0"/>
                </a:tc>
                <a:tc>
                  <a:txBody>
                    <a:bodyPr/>
                    <a:lstStyle/>
                    <a:p>
                      <a:pPr marR="60960" algn="r">
                        <a:lnSpc>
                          <a:spcPts val="1860"/>
                        </a:lnSpc>
                      </a:pPr>
                      <a:r>
                        <a:rPr sz="1600" b="1" dirty="0">
                          <a:latin typeface="Courier New"/>
                          <a:cs typeface="Courier New"/>
                        </a:rPr>
                        <a:t>#</a:t>
                      </a:r>
                      <a:endParaRPr sz="1600">
                        <a:latin typeface="Courier New"/>
                        <a:cs typeface="Courier New"/>
                      </a:endParaRPr>
                    </a:p>
                  </a:txBody>
                  <a:tcPr marL="0" marR="0" marT="0" marB="0"/>
                </a:tc>
                <a:tc>
                  <a:txBody>
                    <a:bodyPr/>
                    <a:lstStyle/>
                    <a:p>
                      <a:pPr marL="68580">
                        <a:lnSpc>
                          <a:spcPts val="1860"/>
                        </a:lnSpc>
                      </a:pPr>
                      <a:r>
                        <a:rPr sz="1600" b="1" spc="-5" dirty="0">
                          <a:latin typeface="Courier New"/>
                          <a:cs typeface="Courier New"/>
                        </a:rPr>
                        <a:t>$t1 points to</a:t>
                      </a:r>
                      <a:r>
                        <a:rPr sz="1600" b="1" spc="-75" dirty="0">
                          <a:latin typeface="Courier New"/>
                          <a:cs typeface="Courier New"/>
                        </a:rPr>
                        <a:t> </a:t>
                      </a:r>
                      <a:r>
                        <a:rPr sz="1600" b="1" dirty="0">
                          <a:latin typeface="Courier New"/>
                          <a:cs typeface="Courier New"/>
                        </a:rPr>
                        <a:t>a</a:t>
                      </a:r>
                      <a:endParaRPr sz="1600">
                        <a:latin typeface="Courier New"/>
                        <a:cs typeface="Courier New"/>
                      </a:endParaRPr>
                    </a:p>
                  </a:txBody>
                  <a:tcPr marL="0" marR="0" marT="0" marB="0"/>
                </a:tc>
                <a:extLst>
                  <a:ext uri="{0D108BD9-81ED-4DB2-BD59-A6C34878D82A}">
                    <a16:rowId xmlns:a16="http://schemas.microsoft.com/office/drawing/2014/main" val="10000"/>
                  </a:ext>
                </a:extLst>
              </a:tr>
              <a:tr h="246036">
                <a:tc>
                  <a:txBody>
                    <a:bodyPr/>
                    <a:lstStyle/>
                    <a:p>
                      <a:pPr marL="854710">
                        <a:lnSpc>
                          <a:spcPts val="1935"/>
                        </a:lnSpc>
                      </a:pPr>
                      <a:r>
                        <a:rPr sz="1600" b="1" dirty="0">
                          <a:latin typeface="Courier New"/>
                          <a:cs typeface="Courier New"/>
                        </a:rPr>
                        <a:t>beq</a:t>
                      </a:r>
                      <a:endParaRPr sz="1600">
                        <a:latin typeface="Courier New"/>
                        <a:cs typeface="Courier New"/>
                      </a:endParaRPr>
                    </a:p>
                  </a:txBody>
                  <a:tcPr marL="0" marR="0" marT="0" marB="0"/>
                </a:tc>
                <a:tc>
                  <a:txBody>
                    <a:bodyPr/>
                    <a:lstStyle/>
                    <a:p>
                      <a:pPr marL="137160">
                        <a:lnSpc>
                          <a:spcPts val="1935"/>
                        </a:lnSpc>
                      </a:pPr>
                      <a:r>
                        <a:rPr sz="1600" b="1" spc="-5" dirty="0">
                          <a:latin typeface="Courier New"/>
                          <a:cs typeface="Courier New"/>
                        </a:rPr>
                        <a:t>$t0,$0,loop</a:t>
                      </a:r>
                      <a:endParaRPr sz="1600">
                        <a:latin typeface="Courier New"/>
                        <a:cs typeface="Courier New"/>
                      </a:endParaRPr>
                    </a:p>
                  </a:txBody>
                  <a:tcPr marL="0" marR="0" marT="0" marB="0"/>
                </a:tc>
                <a:tc>
                  <a:txBody>
                    <a:bodyPr/>
                    <a:lstStyle/>
                    <a:p>
                      <a:pPr marR="60960" algn="r">
                        <a:lnSpc>
                          <a:spcPts val="1935"/>
                        </a:lnSpc>
                      </a:pPr>
                      <a:r>
                        <a:rPr sz="1600" b="1" dirty="0">
                          <a:latin typeface="Courier New"/>
                          <a:cs typeface="Courier New"/>
                        </a:rPr>
                        <a:t>#</a:t>
                      </a:r>
                      <a:endParaRPr sz="1600">
                        <a:latin typeface="Courier New"/>
                        <a:cs typeface="Courier New"/>
                      </a:endParaRPr>
                    </a:p>
                  </a:txBody>
                  <a:tcPr marL="0" marR="0" marT="0" marB="0"/>
                </a:tc>
                <a:tc>
                  <a:txBody>
                    <a:bodyPr/>
                    <a:lstStyle/>
                    <a:p>
                      <a:pPr marL="68580">
                        <a:lnSpc>
                          <a:spcPts val="1935"/>
                        </a:lnSpc>
                      </a:pPr>
                      <a:r>
                        <a:rPr sz="1600" b="1" spc="-5" dirty="0">
                          <a:latin typeface="Courier New"/>
                          <a:cs typeface="Courier New"/>
                        </a:rPr>
                        <a:t>keyboard</a:t>
                      </a:r>
                      <a:r>
                        <a:rPr sz="1600" b="1" spc="-95" dirty="0">
                          <a:latin typeface="Courier New"/>
                          <a:cs typeface="Courier New"/>
                        </a:rPr>
                        <a:t> </a:t>
                      </a:r>
                      <a:r>
                        <a:rPr sz="1600" b="1" spc="-5" dirty="0">
                          <a:latin typeface="Courier New"/>
                          <a:cs typeface="Courier New"/>
                        </a:rPr>
                        <a:t>structure</a:t>
                      </a:r>
                      <a:endParaRPr sz="1600">
                        <a:latin typeface="Courier New"/>
                        <a:cs typeface="Courier New"/>
                      </a:endParaRPr>
                    </a:p>
                  </a:txBody>
                  <a:tcPr marL="0" marR="0" marT="0" marB="0"/>
                </a:tc>
                <a:extLst>
                  <a:ext uri="{0D108BD9-81ED-4DB2-BD59-A6C34878D82A}">
                    <a16:rowId xmlns:a16="http://schemas.microsoft.com/office/drawing/2014/main" val="10001"/>
                  </a:ext>
                </a:extLst>
              </a:tr>
              <a:tr h="484041">
                <a:tc>
                  <a:txBody>
                    <a:bodyPr/>
                    <a:lstStyle/>
                    <a:p>
                      <a:pPr marL="854710">
                        <a:lnSpc>
                          <a:spcPts val="1939"/>
                        </a:lnSpc>
                      </a:pPr>
                      <a:r>
                        <a:rPr sz="1600" b="1" dirty="0">
                          <a:latin typeface="Courier New"/>
                          <a:cs typeface="Courier New"/>
                        </a:rPr>
                        <a:t>lw</a:t>
                      </a:r>
                      <a:endParaRPr sz="1600">
                        <a:latin typeface="Courier New"/>
                        <a:cs typeface="Courier New"/>
                      </a:endParaRPr>
                    </a:p>
                    <a:p>
                      <a:pPr marL="854710">
                        <a:lnSpc>
                          <a:spcPct val="100000"/>
                        </a:lnSpc>
                        <a:spcBef>
                          <a:spcPts val="40"/>
                        </a:spcBef>
                      </a:pPr>
                      <a:r>
                        <a:rPr sz="1600" b="1" dirty="0">
                          <a:latin typeface="Courier New"/>
                          <a:cs typeface="Courier New"/>
                        </a:rPr>
                        <a:t>…</a:t>
                      </a:r>
                      <a:endParaRPr sz="1600">
                        <a:latin typeface="Courier New"/>
                        <a:cs typeface="Courier New"/>
                      </a:endParaRPr>
                    </a:p>
                  </a:txBody>
                  <a:tcPr marL="0" marR="0" marT="0" marB="0"/>
                </a:tc>
                <a:tc>
                  <a:txBody>
                    <a:bodyPr/>
                    <a:lstStyle/>
                    <a:p>
                      <a:pPr marL="137160">
                        <a:lnSpc>
                          <a:spcPts val="1939"/>
                        </a:lnSpc>
                      </a:pPr>
                      <a:r>
                        <a:rPr sz="1600" b="1" spc="-5" dirty="0">
                          <a:latin typeface="Courier New"/>
                          <a:cs typeface="Courier New"/>
                        </a:rPr>
                        <a:t>$t0,</a:t>
                      </a:r>
                      <a:r>
                        <a:rPr sz="1600" b="1" spc="-95" dirty="0">
                          <a:latin typeface="Courier New"/>
                          <a:cs typeface="Courier New"/>
                        </a:rPr>
                        <a:t> </a:t>
                      </a:r>
                      <a:r>
                        <a:rPr sz="1600" b="1" dirty="0">
                          <a:latin typeface="Courier New"/>
                          <a:cs typeface="Courier New"/>
                        </a:rPr>
                        <a:t>data($t1)</a:t>
                      </a:r>
                      <a:endParaRPr sz="1600">
                        <a:latin typeface="Courier New"/>
                        <a:cs typeface="Courier New"/>
                      </a:endParaRPr>
                    </a:p>
                  </a:txBody>
                  <a:tcPr marL="0" marR="0" marT="0" marB="0"/>
                </a:tc>
                <a:tc>
                  <a:txBody>
                    <a:bodyPr/>
                    <a:lstStyle/>
                    <a:p>
                      <a:pPr marR="60960" algn="r">
                        <a:lnSpc>
                          <a:spcPts val="1939"/>
                        </a:lnSpc>
                      </a:pPr>
                      <a:r>
                        <a:rPr sz="1600" b="1" dirty="0">
                          <a:latin typeface="Courier New"/>
                          <a:cs typeface="Courier New"/>
                        </a:rPr>
                        <a:t>#</a:t>
                      </a:r>
                      <a:endParaRPr sz="1600">
                        <a:latin typeface="Courier New"/>
                        <a:cs typeface="Courier New"/>
                      </a:endParaRPr>
                    </a:p>
                  </a:txBody>
                  <a:tcPr marL="0" marR="0" marT="0" marB="0"/>
                </a:tc>
                <a:tc>
                  <a:txBody>
                    <a:bodyPr/>
                    <a:lstStyle/>
                    <a:p>
                      <a:pPr marL="68580">
                        <a:lnSpc>
                          <a:spcPts val="1939"/>
                        </a:lnSpc>
                      </a:pPr>
                      <a:r>
                        <a:rPr sz="1600" b="1" spc="-5" dirty="0">
                          <a:latin typeface="Courier New"/>
                          <a:cs typeface="Courier New"/>
                        </a:rPr>
                        <a:t>process</a:t>
                      </a:r>
                      <a:r>
                        <a:rPr sz="1600" b="1" spc="-95" dirty="0">
                          <a:latin typeface="Courier New"/>
                          <a:cs typeface="Courier New"/>
                        </a:rPr>
                        <a:t> </a:t>
                      </a:r>
                      <a:r>
                        <a:rPr sz="1600" b="1" spc="-5" dirty="0">
                          <a:latin typeface="Courier New"/>
                          <a:cs typeface="Courier New"/>
                        </a:rPr>
                        <a:t>keystroke</a:t>
                      </a:r>
                      <a:endParaRPr sz="1600">
                        <a:latin typeface="Courier New"/>
                        <a:cs typeface="Courier New"/>
                      </a:endParaRPr>
                    </a:p>
                  </a:txBody>
                  <a:tcPr marL="0" marR="0" marT="0" marB="0"/>
                </a:tc>
                <a:extLst>
                  <a:ext uri="{0D108BD9-81ED-4DB2-BD59-A6C34878D82A}">
                    <a16:rowId xmlns:a16="http://schemas.microsoft.com/office/drawing/2014/main" val="10002"/>
                  </a:ext>
                </a:extLst>
              </a:tr>
            </a:tbl>
          </a:graphicData>
        </a:graphic>
      </p:graphicFrame>
      <p:sp>
        <p:nvSpPr>
          <p:cNvPr id="42" name="object 42"/>
          <p:cNvSpPr txBox="1"/>
          <p:nvPr/>
        </p:nvSpPr>
        <p:spPr>
          <a:xfrm>
            <a:off x="359515" y="4503516"/>
            <a:ext cx="8001000" cy="1933350"/>
          </a:xfrm>
          <a:prstGeom prst="rect">
            <a:avLst/>
          </a:prstGeom>
        </p:spPr>
        <p:txBody>
          <a:bodyPr vert="horz" wrap="square" lIns="0" tIns="0" rIns="0" bIns="0" rtlCol="0">
            <a:spAutoFit/>
          </a:bodyPr>
          <a:lstStyle/>
          <a:p>
            <a:pPr marL="11206">
              <a:lnSpc>
                <a:spcPct val="150000"/>
              </a:lnSpc>
            </a:pPr>
            <a:r>
              <a:rPr lang="zh-CN" altLang="en-US" sz="2000" dirty="0">
                <a:latin typeface="微软雅黑" panose="020B0503020204020204" pitchFamily="34" charset="-122"/>
                <a:ea typeface="微软雅黑" panose="020B0503020204020204" pitchFamily="34" charset="-122"/>
                <a:cs typeface="Arial"/>
              </a:rPr>
              <a:t>问题</a:t>
            </a:r>
            <a:r>
              <a:rPr sz="2000" dirty="0">
                <a:latin typeface="微软雅黑" panose="020B0503020204020204" pitchFamily="34" charset="-122"/>
                <a:ea typeface="微软雅黑" panose="020B0503020204020204" pitchFamily="34" charset="-122"/>
                <a:cs typeface="Arial"/>
              </a:rPr>
              <a:t>:</a:t>
            </a:r>
          </a:p>
          <a:p>
            <a:pPr marL="526705" marR="2475511" indent="-112065">
              <a:lnSpc>
                <a:spcPct val="150000"/>
              </a:lnSpc>
              <a:spcBef>
                <a:spcPts val="53"/>
              </a:spcBef>
              <a:buChar char="•"/>
              <a:tabLst>
                <a:tab pos="559764" algn="l"/>
              </a:tabLst>
            </a:pPr>
            <a:r>
              <a:rPr lang="zh-CN" altLang="en-US" sz="2000" dirty="0">
                <a:latin typeface="微软雅黑" panose="020B0503020204020204" pitchFamily="34" charset="-122"/>
                <a:ea typeface="微软雅黑" panose="020B0503020204020204" pitchFamily="34" charset="-122"/>
                <a:cs typeface="Arial"/>
              </a:rPr>
              <a:t>浪费</a:t>
            </a:r>
            <a:r>
              <a:rPr sz="2000" dirty="0">
                <a:latin typeface="微软雅黑" panose="020B0503020204020204" pitchFamily="34" charset="-122"/>
                <a:ea typeface="微软雅黑" panose="020B0503020204020204" pitchFamily="34" charset="-122"/>
                <a:cs typeface="Arial"/>
              </a:rPr>
              <a:t> </a:t>
            </a:r>
            <a:r>
              <a:rPr lang="zh-CN" altLang="en-US" sz="2000" dirty="0">
                <a:latin typeface="微软雅黑" panose="020B0503020204020204" pitchFamily="34" charset="-122"/>
                <a:ea typeface="微软雅黑" panose="020B0503020204020204" pitchFamily="34" charset="-122"/>
                <a:cs typeface="Arial"/>
              </a:rPr>
              <a:t>，</a:t>
            </a:r>
            <a:r>
              <a:rPr sz="2000" dirty="0">
                <a:latin typeface="微软雅黑" panose="020B0503020204020204" pitchFamily="34" charset="-122"/>
                <a:ea typeface="微软雅黑" panose="020B0503020204020204" pitchFamily="34" charset="-122"/>
                <a:cs typeface="Arial"/>
              </a:rPr>
              <a:t> CPU </a:t>
            </a:r>
            <a:r>
              <a:rPr lang="zh-CN" altLang="en-US" sz="2000" dirty="0">
                <a:latin typeface="微软雅黑" panose="020B0503020204020204" pitchFamily="34" charset="-122"/>
                <a:ea typeface="微软雅黑" panose="020B0503020204020204" pitchFamily="34" charset="-122"/>
                <a:cs typeface="Arial"/>
              </a:rPr>
              <a:t>不断查询等待</a:t>
            </a:r>
            <a:endParaRPr lang="en-US" altLang="zh-CN" sz="2000" dirty="0">
              <a:latin typeface="微软雅黑" panose="020B0503020204020204" pitchFamily="34" charset="-122"/>
              <a:ea typeface="微软雅黑" panose="020B0503020204020204" pitchFamily="34" charset="-122"/>
              <a:cs typeface="Arial"/>
            </a:endParaRPr>
          </a:p>
          <a:p>
            <a:pPr marL="559203" indent="-144564">
              <a:lnSpc>
                <a:spcPct val="150000"/>
              </a:lnSpc>
              <a:spcBef>
                <a:spcPts val="529"/>
              </a:spcBef>
              <a:buChar char="•"/>
              <a:tabLst>
                <a:tab pos="559764" algn="l"/>
              </a:tabLst>
            </a:pPr>
            <a:r>
              <a:rPr lang="zh-CN" altLang="en-US" sz="2000" dirty="0">
                <a:latin typeface="微软雅黑" panose="020B0503020204020204" pitchFamily="34" charset="-122"/>
                <a:ea typeface="微软雅黑" panose="020B0503020204020204" pitchFamily="34" charset="-122"/>
                <a:cs typeface="Arial"/>
              </a:rPr>
              <a:t>系统模块性差：运行程序必须了解所有设备。</a:t>
            </a:r>
            <a:endParaRPr lang="en-US" altLang="zh-CN" sz="2000" dirty="0">
              <a:latin typeface="微软雅黑" panose="020B0503020204020204" pitchFamily="34" charset="-122"/>
              <a:ea typeface="微软雅黑" panose="020B0503020204020204" pitchFamily="34" charset="-122"/>
              <a:cs typeface="Arial"/>
            </a:endParaRPr>
          </a:p>
          <a:p>
            <a:pPr marL="559203" indent="-144564">
              <a:lnSpc>
                <a:spcPct val="150000"/>
              </a:lnSpc>
              <a:spcBef>
                <a:spcPts val="529"/>
              </a:spcBef>
              <a:buChar char="•"/>
              <a:tabLst>
                <a:tab pos="559764" algn="l"/>
              </a:tabLst>
            </a:pPr>
            <a:r>
              <a:rPr lang="zh-CN" altLang="en-US" sz="2000" dirty="0">
                <a:latin typeface="微软雅黑" panose="020B0503020204020204" pitchFamily="34" charset="-122"/>
                <a:ea typeface="微软雅黑" panose="020B0503020204020204" pitchFamily="34" charset="-122"/>
                <a:cs typeface="Arial"/>
              </a:rPr>
              <a:t>即使设备空闲，也会占用</a:t>
            </a:r>
            <a:r>
              <a:rPr lang="en-US" altLang="zh-CN" sz="2000" dirty="0">
                <a:latin typeface="微软雅黑" panose="020B0503020204020204" pitchFamily="34" charset="-122"/>
                <a:ea typeface="微软雅黑" panose="020B0503020204020204" pitchFamily="34" charset="-122"/>
                <a:cs typeface="Arial"/>
              </a:rPr>
              <a:t>CPU</a:t>
            </a:r>
            <a:r>
              <a:rPr lang="zh-CN" altLang="en-US" sz="2000" dirty="0">
                <a:latin typeface="微软雅黑" panose="020B0503020204020204" pitchFamily="34" charset="-122"/>
                <a:ea typeface="微软雅黑" panose="020B0503020204020204" pitchFamily="34" charset="-122"/>
                <a:cs typeface="Arial"/>
              </a:rPr>
              <a:t>周期！</a:t>
            </a:r>
            <a:endParaRPr sz="2000" dirty="0">
              <a:latin typeface="微软雅黑" panose="020B0503020204020204" pitchFamily="34" charset="-122"/>
              <a:ea typeface="微软雅黑" panose="020B0503020204020204" pitchFamily="34" charset="-122"/>
              <a:cs typeface="Arial"/>
            </a:endParaRPr>
          </a:p>
        </p:txBody>
      </p:sp>
      <p:sp>
        <p:nvSpPr>
          <p:cNvPr id="43" name="object 43"/>
          <p:cNvSpPr txBox="1"/>
          <p:nvPr/>
        </p:nvSpPr>
        <p:spPr>
          <a:xfrm>
            <a:off x="986933" y="2942945"/>
            <a:ext cx="6717926" cy="276999"/>
          </a:xfrm>
          <a:prstGeom prst="rect">
            <a:avLst/>
          </a:prstGeom>
        </p:spPr>
        <p:txBody>
          <a:bodyPr vert="horz" wrap="square" lIns="0" tIns="0" rIns="0" bIns="0" rtlCol="0">
            <a:spAutoFit/>
          </a:bodyPr>
          <a:lstStyle/>
          <a:p>
            <a:pPr marL="11206"/>
            <a:r>
              <a:rPr lang="zh-CN" altLang="en-US" b="1" dirty="0">
                <a:latin typeface="微软雅黑" panose="020B0503020204020204" pitchFamily="34" charset="-122"/>
                <a:ea typeface="微软雅黑" panose="020B0503020204020204" pitchFamily="34" charset="-122"/>
                <a:cs typeface="Arial"/>
              </a:rPr>
              <a:t>应用代码直接处理</a:t>
            </a:r>
            <a:r>
              <a:rPr lang="en-US" altLang="zh-CN" b="1" dirty="0">
                <a:latin typeface="微软雅黑" panose="020B0503020204020204" pitchFamily="34" charset="-122"/>
                <a:ea typeface="微软雅黑" panose="020B0503020204020204" pitchFamily="34" charset="-122"/>
                <a:cs typeface="Arial"/>
              </a:rPr>
              <a:t>I/O </a:t>
            </a:r>
            <a:r>
              <a:rPr b="1" dirty="0">
                <a:latin typeface="微软雅黑" panose="020B0503020204020204" pitchFamily="34" charset="-122"/>
                <a:ea typeface="微软雅黑" panose="020B0503020204020204" pitchFamily="34" charset="-122"/>
                <a:cs typeface="Arial"/>
              </a:rPr>
              <a:t> (eg, </a:t>
            </a:r>
            <a:r>
              <a:rPr lang="zh-CN" altLang="en-US" b="1" dirty="0">
                <a:latin typeface="微软雅黑" panose="020B0503020204020204" pitchFamily="34" charset="-122"/>
                <a:ea typeface="微软雅黑" panose="020B0503020204020204" pitchFamily="34" charset="-122"/>
                <a:cs typeface="Arial"/>
              </a:rPr>
              <a:t>忙等待</a:t>
            </a:r>
            <a:r>
              <a:rPr lang="en-US" altLang="zh-CN" b="1" dirty="0">
                <a:latin typeface="微软雅黑" panose="020B0503020204020204" pitchFamily="34" charset="-122"/>
                <a:ea typeface="微软雅黑" panose="020B0503020204020204" pitchFamily="34" charset="-122"/>
                <a:cs typeface="Arial"/>
              </a:rPr>
              <a:t>)</a:t>
            </a:r>
            <a:r>
              <a:rPr b="1" dirty="0">
                <a:latin typeface="微软雅黑" panose="020B0503020204020204" pitchFamily="34" charset="-122"/>
                <a:ea typeface="微软雅黑" panose="020B0503020204020204" pitchFamily="34" charset="-122"/>
                <a:cs typeface="Arial"/>
              </a:rPr>
              <a:t>:</a:t>
            </a:r>
            <a:endParaRPr dirty="0">
              <a:latin typeface="微软雅黑" panose="020B0503020204020204" pitchFamily="34" charset="-122"/>
              <a:ea typeface="微软雅黑" panose="020B0503020204020204" pitchFamily="34" charset="-122"/>
              <a:cs typeface="Arial"/>
            </a:endParaRPr>
          </a:p>
        </p:txBody>
      </p:sp>
      <p:sp>
        <p:nvSpPr>
          <p:cNvPr id="44" name="object 44"/>
          <p:cNvSpPr txBox="1"/>
          <p:nvPr/>
        </p:nvSpPr>
        <p:spPr>
          <a:xfrm>
            <a:off x="5021050" y="2483896"/>
            <a:ext cx="2683809" cy="244362"/>
          </a:xfrm>
          <a:prstGeom prst="rect">
            <a:avLst/>
          </a:prstGeom>
        </p:spPr>
        <p:txBody>
          <a:bodyPr vert="horz" wrap="square" lIns="0" tIns="0" rIns="0" bIns="0" rtlCol="0">
            <a:spAutoFit/>
          </a:bodyPr>
          <a:lstStyle/>
          <a:p>
            <a:pPr marL="11206"/>
            <a:r>
              <a:rPr sz="1588" spc="-172" dirty="0">
                <a:latin typeface="Arial"/>
                <a:cs typeface="Arial"/>
              </a:rPr>
              <a:t>KEY </a:t>
            </a:r>
            <a:r>
              <a:rPr sz="1588" spc="-159" dirty="0">
                <a:latin typeface="Arial"/>
                <a:cs typeface="Arial"/>
              </a:rPr>
              <a:t>HIT </a:t>
            </a:r>
            <a:r>
              <a:rPr sz="1588" spc="-115" dirty="0">
                <a:latin typeface="Arial"/>
                <a:cs typeface="Arial"/>
              </a:rPr>
              <a:t>: </a:t>
            </a:r>
            <a:r>
              <a:rPr sz="1588" spc="-132" dirty="0">
                <a:latin typeface="Arial"/>
                <a:cs typeface="Arial"/>
              </a:rPr>
              <a:t>Flag</a:t>
            </a:r>
            <a:r>
              <a:rPr sz="1588" spc="-132" dirty="0">
                <a:latin typeface="Symbol"/>
                <a:cs typeface="Symbol"/>
              </a:rPr>
              <a:t></a:t>
            </a:r>
            <a:r>
              <a:rPr sz="1588" spc="-132" dirty="0">
                <a:latin typeface="Arial"/>
                <a:cs typeface="Arial"/>
              </a:rPr>
              <a:t>1, </a:t>
            </a:r>
            <a:r>
              <a:rPr sz="1588" spc="-106" dirty="0">
                <a:latin typeface="Arial"/>
                <a:cs typeface="Arial"/>
              </a:rPr>
              <a:t>Da</a:t>
            </a:r>
            <a:r>
              <a:rPr lang="en-US" sz="1588" spc="-106" dirty="0">
                <a:latin typeface="Arial"/>
                <a:cs typeface="Arial"/>
              </a:rPr>
              <a:t>t</a:t>
            </a:r>
            <a:r>
              <a:rPr sz="1588" spc="-106" dirty="0">
                <a:latin typeface="Arial"/>
                <a:cs typeface="Arial"/>
              </a:rPr>
              <a:t>a </a:t>
            </a:r>
            <a:r>
              <a:rPr sz="1588" dirty="0">
                <a:latin typeface="Symbol"/>
                <a:cs typeface="Symbol"/>
              </a:rPr>
              <a:t></a:t>
            </a:r>
            <a:r>
              <a:rPr sz="1588" dirty="0">
                <a:latin typeface="Times New Roman"/>
                <a:cs typeface="Times New Roman"/>
              </a:rPr>
              <a:t> </a:t>
            </a:r>
            <a:r>
              <a:rPr sz="1588" spc="49" dirty="0">
                <a:latin typeface="Times New Roman"/>
                <a:cs typeface="Times New Roman"/>
              </a:rPr>
              <a:t> </a:t>
            </a:r>
            <a:r>
              <a:rPr sz="1588" spc="-124" dirty="0">
                <a:latin typeface="Arial"/>
                <a:cs typeface="Arial"/>
              </a:rPr>
              <a:t>ASCII</a:t>
            </a:r>
            <a:endParaRPr sz="1588" dirty="0">
              <a:latin typeface="Arial"/>
              <a:cs typeface="Arial"/>
            </a:endParaRPr>
          </a:p>
        </p:txBody>
      </p:sp>
      <p:sp>
        <p:nvSpPr>
          <p:cNvPr id="45" name="object 45"/>
          <p:cNvSpPr/>
          <p:nvPr/>
        </p:nvSpPr>
        <p:spPr>
          <a:xfrm>
            <a:off x="7135802" y="1696987"/>
            <a:ext cx="133910" cy="166968"/>
          </a:xfrm>
          <a:custGeom>
            <a:avLst/>
            <a:gdLst/>
            <a:ahLst/>
            <a:cxnLst/>
            <a:rect l="l" t="t" r="r" b="b"/>
            <a:pathLst>
              <a:path w="151765" h="189230">
                <a:moveTo>
                  <a:pt x="120315" y="8672"/>
                </a:moveTo>
                <a:lnTo>
                  <a:pt x="103477" y="0"/>
                </a:lnTo>
                <a:lnTo>
                  <a:pt x="91231" y="6307"/>
                </a:lnTo>
                <a:lnTo>
                  <a:pt x="90489" y="7490"/>
                </a:lnTo>
                <a:lnTo>
                  <a:pt x="114499" y="7490"/>
                </a:lnTo>
                <a:lnTo>
                  <a:pt x="120315" y="8672"/>
                </a:lnTo>
                <a:close/>
              </a:path>
              <a:path w="151765" h="189230">
                <a:moveTo>
                  <a:pt x="115417" y="189219"/>
                </a:moveTo>
                <a:lnTo>
                  <a:pt x="125520" y="184094"/>
                </a:lnTo>
                <a:lnTo>
                  <a:pt x="139603" y="163201"/>
                </a:lnTo>
                <a:lnTo>
                  <a:pt x="149400" y="137578"/>
                </a:lnTo>
                <a:lnTo>
                  <a:pt x="151542" y="115896"/>
                </a:lnTo>
                <a:lnTo>
                  <a:pt x="146338" y="71745"/>
                </a:lnTo>
                <a:lnTo>
                  <a:pt x="134398" y="38632"/>
                </a:lnTo>
                <a:lnTo>
                  <a:pt x="125520" y="19316"/>
                </a:lnTo>
                <a:lnTo>
                  <a:pt x="114499" y="7490"/>
                </a:lnTo>
                <a:lnTo>
                  <a:pt x="90489" y="7490"/>
                </a:lnTo>
                <a:lnTo>
                  <a:pt x="78373" y="26806"/>
                </a:lnTo>
                <a:lnTo>
                  <a:pt x="70107" y="56371"/>
                </a:lnTo>
                <a:lnTo>
                  <a:pt x="69189" y="77264"/>
                </a:lnTo>
                <a:lnTo>
                  <a:pt x="68270" y="104070"/>
                </a:lnTo>
                <a:lnTo>
                  <a:pt x="9858" y="104070"/>
                </a:lnTo>
                <a:lnTo>
                  <a:pt x="0" y="106830"/>
                </a:lnTo>
                <a:lnTo>
                  <a:pt x="1090" y="114320"/>
                </a:lnTo>
                <a:lnTo>
                  <a:pt x="30920" y="114320"/>
                </a:lnTo>
                <a:lnTo>
                  <a:pt x="69189" y="122204"/>
                </a:lnTo>
                <a:lnTo>
                  <a:pt x="77148" y="149010"/>
                </a:lnTo>
                <a:lnTo>
                  <a:pt x="88170" y="172268"/>
                </a:lnTo>
                <a:lnTo>
                  <a:pt x="101334" y="181335"/>
                </a:lnTo>
                <a:lnTo>
                  <a:pt x="115417" y="189219"/>
                </a:lnTo>
                <a:close/>
              </a:path>
              <a:path w="151765" h="189230">
                <a:moveTo>
                  <a:pt x="9858" y="104070"/>
                </a:moveTo>
                <a:lnTo>
                  <a:pt x="68270" y="104070"/>
                </a:lnTo>
                <a:lnTo>
                  <a:pt x="14082" y="102888"/>
                </a:lnTo>
                <a:lnTo>
                  <a:pt x="9858" y="104070"/>
                </a:lnTo>
                <a:close/>
              </a:path>
              <a:path w="151765" h="189230">
                <a:moveTo>
                  <a:pt x="1837" y="119444"/>
                </a:moveTo>
                <a:lnTo>
                  <a:pt x="30920" y="114320"/>
                </a:lnTo>
                <a:lnTo>
                  <a:pt x="1090" y="114320"/>
                </a:lnTo>
                <a:lnTo>
                  <a:pt x="1837" y="119444"/>
                </a:lnTo>
                <a:close/>
              </a:path>
            </a:pathLst>
          </a:custGeom>
          <a:solidFill>
            <a:srgbClr val="000000"/>
          </a:solidFill>
        </p:spPr>
        <p:txBody>
          <a:bodyPr wrap="square" lIns="0" tIns="0" rIns="0" bIns="0" rtlCol="0"/>
          <a:lstStyle/>
          <a:p>
            <a:endParaRPr sz="1588"/>
          </a:p>
        </p:txBody>
      </p:sp>
      <p:sp>
        <p:nvSpPr>
          <p:cNvPr id="46" name="object 46"/>
          <p:cNvSpPr/>
          <p:nvPr/>
        </p:nvSpPr>
        <p:spPr>
          <a:xfrm>
            <a:off x="7135802" y="1696987"/>
            <a:ext cx="133910" cy="166968"/>
          </a:xfrm>
          <a:custGeom>
            <a:avLst/>
            <a:gdLst/>
            <a:ahLst/>
            <a:cxnLst/>
            <a:rect l="l" t="t" r="r" b="b"/>
            <a:pathLst>
              <a:path w="151765" h="189230">
                <a:moveTo>
                  <a:pt x="120315" y="8672"/>
                </a:moveTo>
                <a:lnTo>
                  <a:pt x="103477" y="0"/>
                </a:lnTo>
                <a:lnTo>
                  <a:pt x="91231" y="6307"/>
                </a:lnTo>
                <a:lnTo>
                  <a:pt x="78373" y="26806"/>
                </a:lnTo>
                <a:lnTo>
                  <a:pt x="70107" y="56371"/>
                </a:lnTo>
                <a:lnTo>
                  <a:pt x="69189" y="77264"/>
                </a:lnTo>
                <a:lnTo>
                  <a:pt x="68270" y="104070"/>
                </a:lnTo>
                <a:lnTo>
                  <a:pt x="14082" y="102888"/>
                </a:lnTo>
                <a:lnTo>
                  <a:pt x="0" y="106830"/>
                </a:lnTo>
                <a:lnTo>
                  <a:pt x="1837" y="119444"/>
                </a:lnTo>
                <a:lnTo>
                  <a:pt x="30920" y="114320"/>
                </a:lnTo>
                <a:lnTo>
                  <a:pt x="69189" y="122204"/>
                </a:lnTo>
                <a:lnTo>
                  <a:pt x="77148" y="149010"/>
                </a:lnTo>
                <a:lnTo>
                  <a:pt x="88170" y="172268"/>
                </a:lnTo>
                <a:lnTo>
                  <a:pt x="101334" y="181335"/>
                </a:lnTo>
                <a:lnTo>
                  <a:pt x="115417" y="189219"/>
                </a:lnTo>
                <a:lnTo>
                  <a:pt x="125520" y="184094"/>
                </a:lnTo>
                <a:lnTo>
                  <a:pt x="139603" y="163201"/>
                </a:lnTo>
                <a:lnTo>
                  <a:pt x="149400" y="137578"/>
                </a:lnTo>
                <a:lnTo>
                  <a:pt x="151542" y="115896"/>
                </a:lnTo>
                <a:lnTo>
                  <a:pt x="146338" y="71745"/>
                </a:lnTo>
                <a:lnTo>
                  <a:pt x="134398" y="38632"/>
                </a:lnTo>
                <a:lnTo>
                  <a:pt x="125520" y="19316"/>
                </a:lnTo>
                <a:lnTo>
                  <a:pt x="114499" y="7490"/>
                </a:lnTo>
                <a:lnTo>
                  <a:pt x="120315" y="8672"/>
                </a:lnTo>
                <a:close/>
              </a:path>
            </a:pathLst>
          </a:custGeom>
          <a:ln w="3175">
            <a:solidFill>
              <a:srgbClr val="000000"/>
            </a:solidFill>
          </a:ln>
        </p:spPr>
        <p:txBody>
          <a:bodyPr wrap="square" lIns="0" tIns="0" rIns="0" bIns="0" rtlCol="0"/>
          <a:lstStyle/>
          <a:p>
            <a:endParaRPr sz="1588"/>
          </a:p>
        </p:txBody>
      </p:sp>
      <p:sp>
        <p:nvSpPr>
          <p:cNvPr id="47" name="object 47"/>
          <p:cNvSpPr/>
          <p:nvPr/>
        </p:nvSpPr>
        <p:spPr>
          <a:xfrm>
            <a:off x="6937256" y="1856989"/>
            <a:ext cx="273984" cy="62753"/>
          </a:xfrm>
          <a:custGeom>
            <a:avLst/>
            <a:gdLst/>
            <a:ahLst/>
            <a:cxnLst/>
            <a:rect l="l" t="t" r="r" b="b"/>
            <a:pathLst>
              <a:path w="310515" h="71119">
                <a:moveTo>
                  <a:pt x="300943" y="70563"/>
                </a:moveTo>
                <a:lnTo>
                  <a:pt x="310127" y="55188"/>
                </a:lnTo>
                <a:lnTo>
                  <a:pt x="304671" y="42542"/>
                </a:lnTo>
                <a:lnTo>
                  <a:pt x="284105" y="33507"/>
                </a:lnTo>
                <a:lnTo>
                  <a:pt x="228692" y="28382"/>
                </a:lnTo>
                <a:lnTo>
                  <a:pt x="182770" y="23258"/>
                </a:lnTo>
                <a:lnTo>
                  <a:pt x="131337" y="13008"/>
                </a:lnTo>
                <a:lnTo>
                  <a:pt x="93375" y="11432"/>
                </a:lnTo>
                <a:lnTo>
                  <a:pt x="43167" y="3941"/>
                </a:lnTo>
                <a:lnTo>
                  <a:pt x="918" y="0"/>
                </a:lnTo>
                <a:lnTo>
                  <a:pt x="0" y="7884"/>
                </a:lnTo>
                <a:lnTo>
                  <a:pt x="10103" y="18133"/>
                </a:lnTo>
                <a:lnTo>
                  <a:pt x="48065" y="18133"/>
                </a:lnTo>
                <a:lnTo>
                  <a:pt x="46534" y="24440"/>
                </a:lnTo>
                <a:lnTo>
                  <a:pt x="94293" y="24440"/>
                </a:lnTo>
                <a:lnTo>
                  <a:pt x="130419" y="25623"/>
                </a:lnTo>
                <a:lnTo>
                  <a:pt x="175728" y="40997"/>
                </a:lnTo>
                <a:lnTo>
                  <a:pt x="218895" y="47699"/>
                </a:lnTo>
                <a:lnTo>
                  <a:pt x="255021" y="48881"/>
                </a:lnTo>
                <a:lnTo>
                  <a:pt x="278900" y="55188"/>
                </a:lnTo>
                <a:lnTo>
                  <a:pt x="300943" y="70563"/>
                </a:lnTo>
                <a:close/>
              </a:path>
              <a:path w="310515" h="71119">
                <a:moveTo>
                  <a:pt x="60311" y="56371"/>
                </a:moveTo>
                <a:lnTo>
                  <a:pt x="76231" y="56371"/>
                </a:lnTo>
                <a:lnTo>
                  <a:pt x="89395" y="51246"/>
                </a:lnTo>
                <a:lnTo>
                  <a:pt x="94293" y="34690"/>
                </a:lnTo>
                <a:lnTo>
                  <a:pt x="94293" y="24440"/>
                </a:lnTo>
                <a:lnTo>
                  <a:pt x="46534" y="24440"/>
                </a:lnTo>
                <a:lnTo>
                  <a:pt x="45003" y="30748"/>
                </a:lnTo>
                <a:lnTo>
                  <a:pt x="50208" y="46122"/>
                </a:lnTo>
                <a:lnTo>
                  <a:pt x="60311" y="56371"/>
                </a:lnTo>
                <a:close/>
              </a:path>
              <a:path w="310515" h="71119">
                <a:moveTo>
                  <a:pt x="310127" y="44939"/>
                </a:moveTo>
                <a:lnTo>
                  <a:pt x="299106" y="37449"/>
                </a:lnTo>
                <a:lnTo>
                  <a:pt x="304004" y="40997"/>
                </a:lnTo>
                <a:lnTo>
                  <a:pt x="304671" y="42542"/>
                </a:lnTo>
                <a:lnTo>
                  <a:pt x="310127" y="44939"/>
                </a:lnTo>
                <a:close/>
              </a:path>
            </a:pathLst>
          </a:custGeom>
          <a:solidFill>
            <a:srgbClr val="000000"/>
          </a:solidFill>
        </p:spPr>
        <p:txBody>
          <a:bodyPr wrap="square" lIns="0" tIns="0" rIns="0" bIns="0" rtlCol="0"/>
          <a:lstStyle/>
          <a:p>
            <a:endParaRPr sz="1588"/>
          </a:p>
        </p:txBody>
      </p:sp>
      <p:sp>
        <p:nvSpPr>
          <p:cNvPr id="48" name="object 48"/>
          <p:cNvSpPr/>
          <p:nvPr/>
        </p:nvSpPr>
        <p:spPr>
          <a:xfrm>
            <a:off x="6937256" y="1856989"/>
            <a:ext cx="273984" cy="62753"/>
          </a:xfrm>
          <a:custGeom>
            <a:avLst/>
            <a:gdLst/>
            <a:ahLst/>
            <a:cxnLst/>
            <a:rect l="l" t="t" r="r" b="b"/>
            <a:pathLst>
              <a:path w="310515" h="71119">
                <a:moveTo>
                  <a:pt x="310127" y="44939"/>
                </a:moveTo>
                <a:lnTo>
                  <a:pt x="284105" y="33507"/>
                </a:lnTo>
                <a:lnTo>
                  <a:pt x="228692" y="28382"/>
                </a:lnTo>
                <a:lnTo>
                  <a:pt x="182770" y="23258"/>
                </a:lnTo>
                <a:lnTo>
                  <a:pt x="131337" y="13008"/>
                </a:lnTo>
                <a:lnTo>
                  <a:pt x="93375" y="11432"/>
                </a:lnTo>
                <a:lnTo>
                  <a:pt x="43167" y="3941"/>
                </a:lnTo>
                <a:lnTo>
                  <a:pt x="918" y="0"/>
                </a:lnTo>
                <a:lnTo>
                  <a:pt x="0" y="7884"/>
                </a:lnTo>
                <a:lnTo>
                  <a:pt x="10103" y="18133"/>
                </a:lnTo>
                <a:lnTo>
                  <a:pt x="48065" y="18133"/>
                </a:lnTo>
                <a:lnTo>
                  <a:pt x="45003" y="30748"/>
                </a:lnTo>
                <a:lnTo>
                  <a:pt x="50208" y="46122"/>
                </a:lnTo>
                <a:lnTo>
                  <a:pt x="60311" y="56371"/>
                </a:lnTo>
                <a:lnTo>
                  <a:pt x="76231" y="56371"/>
                </a:lnTo>
                <a:lnTo>
                  <a:pt x="89395" y="51246"/>
                </a:lnTo>
                <a:lnTo>
                  <a:pt x="94293" y="34690"/>
                </a:lnTo>
                <a:lnTo>
                  <a:pt x="94293" y="24440"/>
                </a:lnTo>
                <a:lnTo>
                  <a:pt x="130419" y="25623"/>
                </a:lnTo>
                <a:lnTo>
                  <a:pt x="145420" y="30748"/>
                </a:lnTo>
                <a:lnTo>
                  <a:pt x="175728" y="40997"/>
                </a:lnTo>
                <a:lnTo>
                  <a:pt x="218895" y="47699"/>
                </a:lnTo>
                <a:lnTo>
                  <a:pt x="255021" y="48881"/>
                </a:lnTo>
                <a:lnTo>
                  <a:pt x="278900" y="55188"/>
                </a:lnTo>
                <a:lnTo>
                  <a:pt x="300943" y="70563"/>
                </a:lnTo>
                <a:lnTo>
                  <a:pt x="310127" y="55188"/>
                </a:lnTo>
                <a:lnTo>
                  <a:pt x="304004" y="40997"/>
                </a:lnTo>
                <a:lnTo>
                  <a:pt x="299106" y="37449"/>
                </a:lnTo>
                <a:lnTo>
                  <a:pt x="310127" y="44939"/>
                </a:lnTo>
                <a:close/>
              </a:path>
            </a:pathLst>
          </a:custGeom>
          <a:ln w="3175">
            <a:solidFill>
              <a:srgbClr val="000000"/>
            </a:solidFill>
          </a:ln>
        </p:spPr>
        <p:txBody>
          <a:bodyPr wrap="square" lIns="0" tIns="0" rIns="0" bIns="0" rtlCol="0"/>
          <a:lstStyle/>
          <a:p>
            <a:endParaRPr sz="1588"/>
          </a:p>
        </p:txBody>
      </p:sp>
      <p:sp>
        <p:nvSpPr>
          <p:cNvPr id="49" name="object 49"/>
          <p:cNvSpPr/>
          <p:nvPr/>
        </p:nvSpPr>
        <p:spPr>
          <a:xfrm>
            <a:off x="7189558" y="1871251"/>
            <a:ext cx="107016" cy="286310"/>
          </a:xfrm>
          <a:custGeom>
            <a:avLst/>
            <a:gdLst/>
            <a:ahLst/>
            <a:cxnLst/>
            <a:rect l="l" t="t" r="r" b="b"/>
            <a:pathLst>
              <a:path w="121284" h="324485">
                <a:moveTo>
                  <a:pt x="81129" y="324431"/>
                </a:moveTo>
                <a:lnTo>
                  <a:pt x="96436" y="324431"/>
                </a:lnTo>
                <a:lnTo>
                  <a:pt x="114193" y="310240"/>
                </a:lnTo>
                <a:lnTo>
                  <a:pt x="121234" y="289347"/>
                </a:lnTo>
                <a:lnTo>
                  <a:pt x="121234" y="255839"/>
                </a:lnTo>
                <a:lnTo>
                  <a:pt x="111437" y="212083"/>
                </a:lnTo>
                <a:lnTo>
                  <a:pt x="103171" y="151769"/>
                </a:lnTo>
                <a:lnTo>
                  <a:pt x="100416" y="76870"/>
                </a:lnTo>
                <a:lnTo>
                  <a:pt x="105314" y="20498"/>
                </a:lnTo>
                <a:lnTo>
                  <a:pt x="90313" y="1182"/>
                </a:lnTo>
                <a:lnTo>
                  <a:pt x="67352" y="0"/>
                </a:lnTo>
                <a:lnTo>
                  <a:pt x="52351" y="3547"/>
                </a:lnTo>
                <a:lnTo>
                  <a:pt x="34288" y="3547"/>
                </a:lnTo>
                <a:lnTo>
                  <a:pt x="10102" y="18922"/>
                </a:lnTo>
                <a:lnTo>
                  <a:pt x="1224" y="50064"/>
                </a:lnTo>
                <a:lnTo>
                  <a:pt x="0" y="92638"/>
                </a:lnTo>
                <a:lnTo>
                  <a:pt x="9183" y="139943"/>
                </a:lnTo>
                <a:lnTo>
                  <a:pt x="25103" y="185277"/>
                </a:lnTo>
                <a:lnTo>
                  <a:pt x="37043" y="223909"/>
                </a:lnTo>
                <a:lnTo>
                  <a:pt x="49289" y="277915"/>
                </a:lnTo>
                <a:lnTo>
                  <a:pt x="63372" y="310240"/>
                </a:lnTo>
                <a:lnTo>
                  <a:pt x="81129" y="324431"/>
                </a:lnTo>
                <a:close/>
              </a:path>
            </a:pathLst>
          </a:custGeom>
          <a:solidFill>
            <a:srgbClr val="000000"/>
          </a:solidFill>
        </p:spPr>
        <p:txBody>
          <a:bodyPr wrap="square" lIns="0" tIns="0" rIns="0" bIns="0" rtlCol="0"/>
          <a:lstStyle/>
          <a:p>
            <a:endParaRPr sz="1588"/>
          </a:p>
        </p:txBody>
      </p:sp>
      <p:sp>
        <p:nvSpPr>
          <p:cNvPr id="50" name="object 50"/>
          <p:cNvSpPr/>
          <p:nvPr/>
        </p:nvSpPr>
        <p:spPr>
          <a:xfrm>
            <a:off x="7189558" y="1871251"/>
            <a:ext cx="107016" cy="286310"/>
          </a:xfrm>
          <a:custGeom>
            <a:avLst/>
            <a:gdLst/>
            <a:ahLst/>
            <a:cxnLst/>
            <a:rect l="l" t="t" r="r" b="b"/>
            <a:pathLst>
              <a:path w="121284" h="324485">
                <a:moveTo>
                  <a:pt x="67352" y="0"/>
                </a:moveTo>
                <a:lnTo>
                  <a:pt x="52351" y="3547"/>
                </a:lnTo>
                <a:lnTo>
                  <a:pt x="34288" y="3547"/>
                </a:lnTo>
                <a:lnTo>
                  <a:pt x="10102" y="18922"/>
                </a:lnTo>
                <a:lnTo>
                  <a:pt x="1224" y="50064"/>
                </a:lnTo>
                <a:lnTo>
                  <a:pt x="0" y="92638"/>
                </a:lnTo>
                <a:lnTo>
                  <a:pt x="9183" y="139943"/>
                </a:lnTo>
                <a:lnTo>
                  <a:pt x="25103" y="185277"/>
                </a:lnTo>
                <a:lnTo>
                  <a:pt x="37043" y="223909"/>
                </a:lnTo>
                <a:lnTo>
                  <a:pt x="49289" y="277915"/>
                </a:lnTo>
                <a:lnTo>
                  <a:pt x="63372" y="310240"/>
                </a:lnTo>
                <a:lnTo>
                  <a:pt x="81129" y="324431"/>
                </a:lnTo>
                <a:lnTo>
                  <a:pt x="96436" y="324431"/>
                </a:lnTo>
                <a:lnTo>
                  <a:pt x="114193" y="310240"/>
                </a:lnTo>
                <a:lnTo>
                  <a:pt x="121234" y="289347"/>
                </a:lnTo>
                <a:lnTo>
                  <a:pt x="121234" y="255839"/>
                </a:lnTo>
                <a:lnTo>
                  <a:pt x="111437" y="212083"/>
                </a:lnTo>
                <a:lnTo>
                  <a:pt x="103171" y="151769"/>
                </a:lnTo>
                <a:lnTo>
                  <a:pt x="100416" y="76870"/>
                </a:lnTo>
                <a:lnTo>
                  <a:pt x="105314" y="20498"/>
                </a:lnTo>
                <a:lnTo>
                  <a:pt x="90313" y="1182"/>
                </a:lnTo>
                <a:lnTo>
                  <a:pt x="67352" y="0"/>
                </a:lnTo>
                <a:close/>
              </a:path>
            </a:pathLst>
          </a:custGeom>
          <a:ln w="3175">
            <a:solidFill>
              <a:srgbClr val="000000"/>
            </a:solidFill>
          </a:ln>
        </p:spPr>
        <p:txBody>
          <a:bodyPr wrap="square" lIns="0" tIns="0" rIns="0" bIns="0" rtlCol="0"/>
          <a:lstStyle/>
          <a:p>
            <a:endParaRPr sz="1588"/>
          </a:p>
        </p:txBody>
      </p:sp>
      <p:sp>
        <p:nvSpPr>
          <p:cNvPr id="51" name="object 51"/>
          <p:cNvSpPr/>
          <p:nvPr/>
        </p:nvSpPr>
        <p:spPr>
          <a:xfrm>
            <a:off x="7269785" y="1883077"/>
            <a:ext cx="122144" cy="256054"/>
          </a:xfrm>
          <a:custGeom>
            <a:avLst/>
            <a:gdLst/>
            <a:ahLst/>
            <a:cxnLst/>
            <a:rect l="l" t="t" r="r" b="b"/>
            <a:pathLst>
              <a:path w="138429" h="290194">
                <a:moveTo>
                  <a:pt x="117254" y="290135"/>
                </a:moveTo>
                <a:lnTo>
                  <a:pt x="126439" y="290135"/>
                </a:lnTo>
                <a:lnTo>
                  <a:pt x="129500" y="279492"/>
                </a:lnTo>
                <a:lnTo>
                  <a:pt x="123377" y="262935"/>
                </a:lnTo>
                <a:lnTo>
                  <a:pt x="106233" y="251503"/>
                </a:lnTo>
                <a:lnTo>
                  <a:pt x="96130" y="239677"/>
                </a:lnTo>
                <a:lnTo>
                  <a:pt x="87252" y="233370"/>
                </a:lnTo>
                <a:lnTo>
                  <a:pt x="84191" y="221543"/>
                </a:lnTo>
                <a:lnTo>
                  <a:pt x="88170" y="190795"/>
                </a:lnTo>
                <a:lnTo>
                  <a:pt x="102253" y="167537"/>
                </a:lnTo>
                <a:lnTo>
                  <a:pt x="114193" y="147039"/>
                </a:lnTo>
                <a:lnTo>
                  <a:pt x="129500" y="123780"/>
                </a:lnTo>
                <a:lnTo>
                  <a:pt x="138379" y="101705"/>
                </a:lnTo>
                <a:lnTo>
                  <a:pt x="138379" y="88696"/>
                </a:lnTo>
                <a:lnTo>
                  <a:pt x="130419" y="82389"/>
                </a:lnTo>
                <a:lnTo>
                  <a:pt x="99192" y="59130"/>
                </a:lnTo>
                <a:lnTo>
                  <a:pt x="69189" y="38632"/>
                </a:lnTo>
                <a:lnTo>
                  <a:pt x="39186" y="19315"/>
                </a:lnTo>
                <a:lnTo>
                  <a:pt x="33063" y="11431"/>
                </a:lnTo>
                <a:lnTo>
                  <a:pt x="18063" y="0"/>
                </a:lnTo>
                <a:lnTo>
                  <a:pt x="7041" y="0"/>
                </a:lnTo>
                <a:lnTo>
                  <a:pt x="0" y="9066"/>
                </a:lnTo>
                <a:lnTo>
                  <a:pt x="3980" y="26806"/>
                </a:lnTo>
                <a:lnTo>
                  <a:pt x="13164" y="38632"/>
                </a:lnTo>
                <a:lnTo>
                  <a:pt x="30002" y="50064"/>
                </a:lnTo>
                <a:lnTo>
                  <a:pt x="63066" y="67014"/>
                </a:lnTo>
                <a:lnTo>
                  <a:pt x="105315" y="96580"/>
                </a:lnTo>
                <a:lnTo>
                  <a:pt x="121234" y="97763"/>
                </a:lnTo>
                <a:lnTo>
                  <a:pt x="112356" y="124963"/>
                </a:lnTo>
                <a:lnTo>
                  <a:pt x="94293" y="154528"/>
                </a:lnTo>
                <a:lnTo>
                  <a:pt x="79292" y="190795"/>
                </a:lnTo>
                <a:lnTo>
                  <a:pt x="73169" y="228245"/>
                </a:lnTo>
                <a:lnTo>
                  <a:pt x="76231" y="239677"/>
                </a:lnTo>
                <a:lnTo>
                  <a:pt x="85109" y="247561"/>
                </a:lnTo>
                <a:lnTo>
                  <a:pt x="97355" y="252686"/>
                </a:lnTo>
                <a:lnTo>
                  <a:pt x="109294" y="264118"/>
                </a:lnTo>
                <a:lnTo>
                  <a:pt x="114193" y="275944"/>
                </a:lnTo>
                <a:lnTo>
                  <a:pt x="117254" y="290135"/>
                </a:lnTo>
                <a:close/>
              </a:path>
            </a:pathLst>
          </a:custGeom>
          <a:solidFill>
            <a:srgbClr val="000000"/>
          </a:solidFill>
        </p:spPr>
        <p:txBody>
          <a:bodyPr wrap="square" lIns="0" tIns="0" rIns="0" bIns="0" rtlCol="0"/>
          <a:lstStyle/>
          <a:p>
            <a:endParaRPr sz="1588"/>
          </a:p>
        </p:txBody>
      </p:sp>
      <p:sp>
        <p:nvSpPr>
          <p:cNvPr id="52" name="object 52"/>
          <p:cNvSpPr/>
          <p:nvPr/>
        </p:nvSpPr>
        <p:spPr>
          <a:xfrm>
            <a:off x="7269785" y="1883077"/>
            <a:ext cx="122144" cy="256054"/>
          </a:xfrm>
          <a:custGeom>
            <a:avLst/>
            <a:gdLst/>
            <a:ahLst/>
            <a:cxnLst/>
            <a:rect l="l" t="t" r="r" b="b"/>
            <a:pathLst>
              <a:path w="138429" h="290194">
                <a:moveTo>
                  <a:pt x="33063" y="11431"/>
                </a:moveTo>
                <a:lnTo>
                  <a:pt x="18063" y="0"/>
                </a:lnTo>
                <a:lnTo>
                  <a:pt x="7041" y="0"/>
                </a:lnTo>
                <a:lnTo>
                  <a:pt x="0" y="9066"/>
                </a:lnTo>
                <a:lnTo>
                  <a:pt x="3980" y="26806"/>
                </a:lnTo>
                <a:lnTo>
                  <a:pt x="13164" y="38632"/>
                </a:lnTo>
                <a:lnTo>
                  <a:pt x="30002" y="50064"/>
                </a:lnTo>
                <a:lnTo>
                  <a:pt x="63066" y="67014"/>
                </a:lnTo>
                <a:lnTo>
                  <a:pt x="105315" y="96580"/>
                </a:lnTo>
                <a:lnTo>
                  <a:pt x="121234" y="97763"/>
                </a:lnTo>
                <a:lnTo>
                  <a:pt x="112356" y="124963"/>
                </a:lnTo>
                <a:lnTo>
                  <a:pt x="94293" y="154528"/>
                </a:lnTo>
                <a:lnTo>
                  <a:pt x="79292" y="190795"/>
                </a:lnTo>
                <a:lnTo>
                  <a:pt x="73169" y="228245"/>
                </a:lnTo>
                <a:lnTo>
                  <a:pt x="76231" y="239677"/>
                </a:lnTo>
                <a:lnTo>
                  <a:pt x="85109" y="247561"/>
                </a:lnTo>
                <a:lnTo>
                  <a:pt x="97355" y="252686"/>
                </a:lnTo>
                <a:lnTo>
                  <a:pt x="109294" y="264118"/>
                </a:lnTo>
                <a:lnTo>
                  <a:pt x="114193" y="275944"/>
                </a:lnTo>
                <a:lnTo>
                  <a:pt x="117254" y="290135"/>
                </a:lnTo>
                <a:lnTo>
                  <a:pt x="126439" y="290135"/>
                </a:lnTo>
                <a:lnTo>
                  <a:pt x="129500" y="279492"/>
                </a:lnTo>
                <a:lnTo>
                  <a:pt x="123377" y="262935"/>
                </a:lnTo>
                <a:lnTo>
                  <a:pt x="106233" y="251503"/>
                </a:lnTo>
                <a:lnTo>
                  <a:pt x="96130" y="239677"/>
                </a:lnTo>
                <a:lnTo>
                  <a:pt x="87252" y="233370"/>
                </a:lnTo>
                <a:lnTo>
                  <a:pt x="84191" y="221543"/>
                </a:lnTo>
                <a:lnTo>
                  <a:pt x="88170" y="190795"/>
                </a:lnTo>
                <a:lnTo>
                  <a:pt x="102253" y="167537"/>
                </a:lnTo>
                <a:lnTo>
                  <a:pt x="114193" y="147039"/>
                </a:lnTo>
                <a:lnTo>
                  <a:pt x="129500" y="123780"/>
                </a:lnTo>
                <a:lnTo>
                  <a:pt x="138379" y="101705"/>
                </a:lnTo>
                <a:lnTo>
                  <a:pt x="138379" y="88696"/>
                </a:lnTo>
                <a:lnTo>
                  <a:pt x="130419" y="82389"/>
                </a:lnTo>
                <a:lnTo>
                  <a:pt x="99192" y="59130"/>
                </a:lnTo>
                <a:lnTo>
                  <a:pt x="69189" y="38632"/>
                </a:lnTo>
                <a:lnTo>
                  <a:pt x="39186" y="19315"/>
                </a:lnTo>
                <a:lnTo>
                  <a:pt x="33063" y="11431"/>
                </a:lnTo>
                <a:close/>
              </a:path>
            </a:pathLst>
          </a:custGeom>
          <a:ln w="3175">
            <a:solidFill>
              <a:srgbClr val="000000"/>
            </a:solidFill>
          </a:ln>
        </p:spPr>
        <p:txBody>
          <a:bodyPr wrap="square" lIns="0" tIns="0" rIns="0" bIns="0" rtlCol="0"/>
          <a:lstStyle/>
          <a:p>
            <a:endParaRPr sz="1588"/>
          </a:p>
        </p:txBody>
      </p:sp>
      <p:sp>
        <p:nvSpPr>
          <p:cNvPr id="53" name="object 53"/>
          <p:cNvSpPr/>
          <p:nvPr/>
        </p:nvSpPr>
        <p:spPr>
          <a:xfrm>
            <a:off x="7191178" y="2133513"/>
            <a:ext cx="81803" cy="277346"/>
          </a:xfrm>
          <a:custGeom>
            <a:avLst/>
            <a:gdLst/>
            <a:ahLst/>
            <a:cxnLst/>
            <a:rect l="l" t="t" r="r" b="b"/>
            <a:pathLst>
              <a:path w="92709" h="314325">
                <a:moveTo>
                  <a:pt x="86027" y="297625"/>
                </a:moveTo>
                <a:lnTo>
                  <a:pt x="92150" y="291318"/>
                </a:lnTo>
                <a:lnTo>
                  <a:pt x="92150" y="282251"/>
                </a:lnTo>
                <a:lnTo>
                  <a:pt x="83883" y="272002"/>
                </a:lnTo>
                <a:lnTo>
                  <a:pt x="71025" y="255051"/>
                </a:lnTo>
                <a:lnTo>
                  <a:pt x="48064" y="212476"/>
                </a:lnTo>
                <a:lnTo>
                  <a:pt x="37961" y="175421"/>
                </a:lnTo>
                <a:lnTo>
                  <a:pt x="34900" y="139154"/>
                </a:lnTo>
                <a:lnTo>
                  <a:pt x="35818" y="119838"/>
                </a:lnTo>
                <a:lnTo>
                  <a:pt x="43778" y="85148"/>
                </a:lnTo>
                <a:lnTo>
                  <a:pt x="64902" y="47698"/>
                </a:lnTo>
                <a:lnTo>
                  <a:pt x="78678" y="29961"/>
                </a:lnTo>
                <a:lnTo>
                  <a:pt x="86945" y="15768"/>
                </a:lnTo>
                <a:lnTo>
                  <a:pt x="82965" y="0"/>
                </a:lnTo>
                <a:lnTo>
                  <a:pt x="71025" y="0"/>
                </a:lnTo>
                <a:lnTo>
                  <a:pt x="38880" y="51641"/>
                </a:lnTo>
                <a:lnTo>
                  <a:pt x="19899" y="117473"/>
                </a:lnTo>
                <a:lnTo>
                  <a:pt x="16837" y="147038"/>
                </a:lnTo>
                <a:lnTo>
                  <a:pt x="17756" y="162413"/>
                </a:lnTo>
                <a:lnTo>
                  <a:pt x="26941" y="181728"/>
                </a:lnTo>
                <a:lnTo>
                  <a:pt x="41941" y="233369"/>
                </a:lnTo>
                <a:lnTo>
                  <a:pt x="59086" y="262935"/>
                </a:lnTo>
                <a:lnTo>
                  <a:pt x="63065" y="275944"/>
                </a:lnTo>
                <a:lnTo>
                  <a:pt x="46840" y="278309"/>
                </a:lnTo>
                <a:lnTo>
                  <a:pt x="26022" y="278309"/>
                </a:lnTo>
                <a:lnTo>
                  <a:pt x="0" y="289741"/>
                </a:lnTo>
                <a:lnTo>
                  <a:pt x="798" y="293683"/>
                </a:lnTo>
                <a:lnTo>
                  <a:pt x="71025" y="293683"/>
                </a:lnTo>
                <a:lnTo>
                  <a:pt x="86027" y="297625"/>
                </a:lnTo>
                <a:close/>
              </a:path>
              <a:path w="92709" h="314325">
                <a:moveTo>
                  <a:pt x="75005" y="36266"/>
                </a:moveTo>
                <a:lnTo>
                  <a:pt x="79904" y="28382"/>
                </a:lnTo>
                <a:lnTo>
                  <a:pt x="78678" y="29961"/>
                </a:lnTo>
                <a:lnTo>
                  <a:pt x="75005" y="36266"/>
                </a:lnTo>
                <a:close/>
              </a:path>
              <a:path w="92709" h="314325">
                <a:moveTo>
                  <a:pt x="13775" y="314182"/>
                </a:moveTo>
                <a:lnTo>
                  <a:pt x="30001" y="306692"/>
                </a:lnTo>
                <a:lnTo>
                  <a:pt x="46840" y="295260"/>
                </a:lnTo>
                <a:lnTo>
                  <a:pt x="71025" y="293683"/>
                </a:lnTo>
                <a:lnTo>
                  <a:pt x="798" y="293683"/>
                </a:lnTo>
                <a:lnTo>
                  <a:pt x="1836" y="298808"/>
                </a:lnTo>
                <a:lnTo>
                  <a:pt x="5816" y="309057"/>
                </a:lnTo>
                <a:lnTo>
                  <a:pt x="13775" y="314182"/>
                </a:lnTo>
                <a:close/>
              </a:path>
            </a:pathLst>
          </a:custGeom>
          <a:solidFill>
            <a:srgbClr val="000000"/>
          </a:solidFill>
        </p:spPr>
        <p:txBody>
          <a:bodyPr wrap="square" lIns="0" tIns="0" rIns="0" bIns="0" rtlCol="0"/>
          <a:lstStyle/>
          <a:p>
            <a:endParaRPr sz="1588"/>
          </a:p>
        </p:txBody>
      </p:sp>
      <p:sp>
        <p:nvSpPr>
          <p:cNvPr id="54" name="object 54"/>
          <p:cNvSpPr/>
          <p:nvPr/>
        </p:nvSpPr>
        <p:spPr>
          <a:xfrm>
            <a:off x="7191178" y="2133513"/>
            <a:ext cx="81803" cy="277346"/>
          </a:xfrm>
          <a:custGeom>
            <a:avLst/>
            <a:gdLst/>
            <a:ahLst/>
            <a:cxnLst/>
            <a:rect l="l" t="t" r="r" b="b"/>
            <a:pathLst>
              <a:path w="92709" h="314325">
                <a:moveTo>
                  <a:pt x="75005" y="36266"/>
                </a:moveTo>
                <a:lnTo>
                  <a:pt x="86945" y="15768"/>
                </a:lnTo>
                <a:lnTo>
                  <a:pt x="82965" y="0"/>
                </a:lnTo>
                <a:lnTo>
                  <a:pt x="71025" y="0"/>
                </a:lnTo>
                <a:lnTo>
                  <a:pt x="38880" y="51641"/>
                </a:lnTo>
                <a:lnTo>
                  <a:pt x="19899" y="117473"/>
                </a:lnTo>
                <a:lnTo>
                  <a:pt x="16837" y="147038"/>
                </a:lnTo>
                <a:lnTo>
                  <a:pt x="17756" y="162413"/>
                </a:lnTo>
                <a:lnTo>
                  <a:pt x="26941" y="181728"/>
                </a:lnTo>
                <a:lnTo>
                  <a:pt x="41941" y="233369"/>
                </a:lnTo>
                <a:lnTo>
                  <a:pt x="59086" y="262935"/>
                </a:lnTo>
                <a:lnTo>
                  <a:pt x="63065" y="275944"/>
                </a:lnTo>
                <a:lnTo>
                  <a:pt x="46840" y="278309"/>
                </a:lnTo>
                <a:lnTo>
                  <a:pt x="26022" y="278309"/>
                </a:lnTo>
                <a:lnTo>
                  <a:pt x="0" y="289741"/>
                </a:lnTo>
                <a:lnTo>
                  <a:pt x="1836" y="298808"/>
                </a:lnTo>
                <a:lnTo>
                  <a:pt x="5816" y="309057"/>
                </a:lnTo>
                <a:lnTo>
                  <a:pt x="13775" y="314182"/>
                </a:lnTo>
                <a:lnTo>
                  <a:pt x="30001" y="306692"/>
                </a:lnTo>
                <a:lnTo>
                  <a:pt x="46840" y="295260"/>
                </a:lnTo>
                <a:lnTo>
                  <a:pt x="71025" y="293683"/>
                </a:lnTo>
                <a:lnTo>
                  <a:pt x="86027" y="297625"/>
                </a:lnTo>
                <a:lnTo>
                  <a:pt x="92150" y="291318"/>
                </a:lnTo>
                <a:lnTo>
                  <a:pt x="92150" y="282251"/>
                </a:lnTo>
                <a:lnTo>
                  <a:pt x="83883" y="272002"/>
                </a:lnTo>
                <a:lnTo>
                  <a:pt x="71025" y="255051"/>
                </a:lnTo>
                <a:lnTo>
                  <a:pt x="48064" y="212476"/>
                </a:lnTo>
                <a:lnTo>
                  <a:pt x="37961" y="175421"/>
                </a:lnTo>
                <a:lnTo>
                  <a:pt x="34900" y="139154"/>
                </a:lnTo>
                <a:lnTo>
                  <a:pt x="35818" y="119838"/>
                </a:lnTo>
                <a:lnTo>
                  <a:pt x="43778" y="85148"/>
                </a:lnTo>
                <a:lnTo>
                  <a:pt x="64902" y="47698"/>
                </a:lnTo>
                <a:lnTo>
                  <a:pt x="79904" y="28382"/>
                </a:lnTo>
                <a:lnTo>
                  <a:pt x="75005" y="36266"/>
                </a:lnTo>
                <a:close/>
              </a:path>
            </a:pathLst>
          </a:custGeom>
          <a:ln w="3175">
            <a:solidFill>
              <a:srgbClr val="000000"/>
            </a:solidFill>
          </a:ln>
        </p:spPr>
        <p:txBody>
          <a:bodyPr wrap="square" lIns="0" tIns="0" rIns="0" bIns="0" rtlCol="0"/>
          <a:lstStyle/>
          <a:p>
            <a:endParaRPr sz="1588"/>
          </a:p>
        </p:txBody>
      </p:sp>
      <p:sp>
        <p:nvSpPr>
          <p:cNvPr id="55" name="object 55"/>
          <p:cNvSpPr/>
          <p:nvPr/>
        </p:nvSpPr>
        <p:spPr>
          <a:xfrm>
            <a:off x="7278160" y="2114730"/>
            <a:ext cx="119903" cy="305921"/>
          </a:xfrm>
          <a:custGeom>
            <a:avLst/>
            <a:gdLst/>
            <a:ahLst/>
            <a:cxnLst/>
            <a:rect l="l" t="t" r="r" b="b"/>
            <a:pathLst>
              <a:path w="135890" h="346710">
                <a:moveTo>
                  <a:pt x="120315" y="346507"/>
                </a:moveTo>
                <a:lnTo>
                  <a:pt x="129500" y="342565"/>
                </a:lnTo>
                <a:lnTo>
                  <a:pt x="135317" y="328374"/>
                </a:lnTo>
                <a:lnTo>
                  <a:pt x="134398" y="316942"/>
                </a:lnTo>
                <a:lnTo>
                  <a:pt x="117254" y="307875"/>
                </a:lnTo>
                <a:lnTo>
                  <a:pt x="90313" y="305509"/>
                </a:lnTo>
                <a:lnTo>
                  <a:pt x="65209" y="305509"/>
                </a:lnTo>
                <a:lnTo>
                  <a:pt x="75312" y="289742"/>
                </a:lnTo>
                <a:lnTo>
                  <a:pt x="80210" y="270425"/>
                </a:lnTo>
                <a:lnTo>
                  <a:pt x="87252" y="243619"/>
                </a:lnTo>
                <a:lnTo>
                  <a:pt x="95212" y="215236"/>
                </a:lnTo>
                <a:lnTo>
                  <a:pt x="95212" y="181729"/>
                </a:lnTo>
                <a:lnTo>
                  <a:pt x="84190" y="119838"/>
                </a:lnTo>
                <a:lnTo>
                  <a:pt x="68271" y="81206"/>
                </a:lnTo>
                <a:lnTo>
                  <a:pt x="36125" y="27200"/>
                </a:lnTo>
                <a:lnTo>
                  <a:pt x="18062" y="0"/>
                </a:lnTo>
                <a:lnTo>
                  <a:pt x="6122" y="2759"/>
                </a:lnTo>
                <a:lnTo>
                  <a:pt x="0" y="14191"/>
                </a:lnTo>
                <a:lnTo>
                  <a:pt x="0" y="34690"/>
                </a:lnTo>
                <a:lnTo>
                  <a:pt x="11021" y="46516"/>
                </a:lnTo>
                <a:lnTo>
                  <a:pt x="30308" y="61890"/>
                </a:lnTo>
                <a:lnTo>
                  <a:pt x="45309" y="81206"/>
                </a:lnTo>
                <a:lnTo>
                  <a:pt x="62148" y="106829"/>
                </a:lnTo>
                <a:lnTo>
                  <a:pt x="69189" y="126146"/>
                </a:lnTo>
                <a:lnTo>
                  <a:pt x="77148" y="149404"/>
                </a:lnTo>
                <a:lnTo>
                  <a:pt x="81435" y="180546"/>
                </a:lnTo>
                <a:lnTo>
                  <a:pt x="81435" y="208535"/>
                </a:lnTo>
                <a:lnTo>
                  <a:pt x="77148" y="243619"/>
                </a:lnTo>
                <a:lnTo>
                  <a:pt x="66127" y="277127"/>
                </a:lnTo>
                <a:lnTo>
                  <a:pt x="57249" y="296443"/>
                </a:lnTo>
                <a:lnTo>
                  <a:pt x="51126" y="309057"/>
                </a:lnTo>
                <a:lnTo>
                  <a:pt x="51126" y="319701"/>
                </a:lnTo>
                <a:lnTo>
                  <a:pt x="57249" y="323249"/>
                </a:lnTo>
                <a:lnTo>
                  <a:pt x="71332" y="323249"/>
                </a:lnTo>
                <a:lnTo>
                  <a:pt x="93374" y="328374"/>
                </a:lnTo>
                <a:lnTo>
                  <a:pt x="110519" y="336258"/>
                </a:lnTo>
                <a:lnTo>
                  <a:pt x="120315" y="346507"/>
                </a:lnTo>
                <a:close/>
              </a:path>
            </a:pathLst>
          </a:custGeom>
          <a:solidFill>
            <a:srgbClr val="000000"/>
          </a:solidFill>
        </p:spPr>
        <p:txBody>
          <a:bodyPr wrap="square" lIns="0" tIns="0" rIns="0" bIns="0" rtlCol="0"/>
          <a:lstStyle/>
          <a:p>
            <a:endParaRPr sz="1588"/>
          </a:p>
        </p:txBody>
      </p:sp>
      <p:sp>
        <p:nvSpPr>
          <p:cNvPr id="56" name="object 56"/>
          <p:cNvSpPr/>
          <p:nvPr/>
        </p:nvSpPr>
        <p:spPr>
          <a:xfrm>
            <a:off x="7278160" y="2114730"/>
            <a:ext cx="119903" cy="305921"/>
          </a:xfrm>
          <a:custGeom>
            <a:avLst/>
            <a:gdLst/>
            <a:ahLst/>
            <a:cxnLst/>
            <a:rect l="l" t="t" r="r" b="b"/>
            <a:pathLst>
              <a:path w="135890" h="346710">
                <a:moveTo>
                  <a:pt x="56331" y="60707"/>
                </a:moveTo>
                <a:lnTo>
                  <a:pt x="36125" y="27200"/>
                </a:lnTo>
                <a:lnTo>
                  <a:pt x="18062" y="0"/>
                </a:lnTo>
                <a:lnTo>
                  <a:pt x="6122" y="2759"/>
                </a:lnTo>
                <a:lnTo>
                  <a:pt x="0" y="14191"/>
                </a:lnTo>
                <a:lnTo>
                  <a:pt x="0" y="34690"/>
                </a:lnTo>
                <a:lnTo>
                  <a:pt x="11021" y="46516"/>
                </a:lnTo>
                <a:lnTo>
                  <a:pt x="30308" y="61890"/>
                </a:lnTo>
                <a:lnTo>
                  <a:pt x="45309" y="81206"/>
                </a:lnTo>
                <a:lnTo>
                  <a:pt x="62148" y="106829"/>
                </a:lnTo>
                <a:lnTo>
                  <a:pt x="69189" y="126146"/>
                </a:lnTo>
                <a:lnTo>
                  <a:pt x="77148" y="149404"/>
                </a:lnTo>
                <a:lnTo>
                  <a:pt x="81435" y="180546"/>
                </a:lnTo>
                <a:lnTo>
                  <a:pt x="81435" y="208535"/>
                </a:lnTo>
                <a:lnTo>
                  <a:pt x="77148" y="243619"/>
                </a:lnTo>
                <a:lnTo>
                  <a:pt x="66127" y="277127"/>
                </a:lnTo>
                <a:lnTo>
                  <a:pt x="57249" y="296443"/>
                </a:lnTo>
                <a:lnTo>
                  <a:pt x="51126" y="309057"/>
                </a:lnTo>
                <a:lnTo>
                  <a:pt x="51126" y="319701"/>
                </a:lnTo>
                <a:lnTo>
                  <a:pt x="57249" y="323249"/>
                </a:lnTo>
                <a:lnTo>
                  <a:pt x="71332" y="323249"/>
                </a:lnTo>
                <a:lnTo>
                  <a:pt x="93374" y="328374"/>
                </a:lnTo>
                <a:lnTo>
                  <a:pt x="110519" y="336258"/>
                </a:lnTo>
                <a:lnTo>
                  <a:pt x="120315" y="346507"/>
                </a:lnTo>
                <a:lnTo>
                  <a:pt x="129500" y="342565"/>
                </a:lnTo>
                <a:lnTo>
                  <a:pt x="135317" y="328374"/>
                </a:lnTo>
                <a:lnTo>
                  <a:pt x="134398" y="316942"/>
                </a:lnTo>
                <a:lnTo>
                  <a:pt x="117254" y="307875"/>
                </a:lnTo>
                <a:lnTo>
                  <a:pt x="90313" y="305509"/>
                </a:lnTo>
                <a:lnTo>
                  <a:pt x="65209" y="305509"/>
                </a:lnTo>
                <a:lnTo>
                  <a:pt x="75312" y="289742"/>
                </a:lnTo>
                <a:lnTo>
                  <a:pt x="80210" y="270425"/>
                </a:lnTo>
                <a:lnTo>
                  <a:pt x="87252" y="243619"/>
                </a:lnTo>
                <a:lnTo>
                  <a:pt x="95212" y="215236"/>
                </a:lnTo>
                <a:lnTo>
                  <a:pt x="95212" y="181729"/>
                </a:lnTo>
                <a:lnTo>
                  <a:pt x="93374" y="149404"/>
                </a:lnTo>
                <a:lnTo>
                  <a:pt x="84190" y="119838"/>
                </a:lnTo>
                <a:lnTo>
                  <a:pt x="68271" y="81206"/>
                </a:lnTo>
                <a:lnTo>
                  <a:pt x="56331" y="60707"/>
                </a:lnTo>
                <a:close/>
              </a:path>
            </a:pathLst>
          </a:custGeom>
          <a:ln w="3175">
            <a:solidFill>
              <a:srgbClr val="000000"/>
            </a:solidFill>
          </a:ln>
        </p:spPr>
        <p:txBody>
          <a:bodyPr wrap="square" lIns="0" tIns="0" rIns="0" bIns="0" rtlCol="0"/>
          <a:lstStyle/>
          <a:p>
            <a:endParaRPr sz="1588"/>
          </a:p>
        </p:txBody>
      </p:sp>
      <p:sp>
        <p:nvSpPr>
          <p:cNvPr id="57" name="object 57"/>
          <p:cNvSpPr txBox="1"/>
          <p:nvPr/>
        </p:nvSpPr>
        <p:spPr>
          <a:xfrm>
            <a:off x="6793819" y="779929"/>
            <a:ext cx="1472453" cy="653577"/>
          </a:xfrm>
          <a:prstGeom prst="rect">
            <a:avLst/>
          </a:prstGeom>
        </p:spPr>
        <p:txBody>
          <a:bodyPr vert="horz" wrap="square" lIns="0" tIns="0" rIns="0" bIns="0" rtlCol="0">
            <a:spAutoFit/>
          </a:bodyPr>
          <a:lstStyle/>
          <a:p>
            <a:pPr marL="11206">
              <a:lnSpc>
                <a:spcPts val="1685"/>
              </a:lnSpc>
            </a:pPr>
            <a:r>
              <a:rPr sz="1412" b="1" spc="-106" dirty="0">
                <a:latin typeface="Arial"/>
                <a:cs typeface="Arial"/>
              </a:rPr>
              <a:t>“kb-&gt;flag”</a:t>
            </a:r>
            <a:r>
              <a:rPr sz="1412" b="1" spc="-84" dirty="0">
                <a:latin typeface="Arial"/>
                <a:cs typeface="Arial"/>
              </a:rPr>
              <a:t> </a:t>
            </a:r>
            <a:r>
              <a:rPr sz="1412" b="1" spc="-101" dirty="0">
                <a:latin typeface="Arial"/>
                <a:cs typeface="Arial"/>
              </a:rPr>
              <a:t>and</a:t>
            </a:r>
            <a:endParaRPr sz="1412" dirty="0">
              <a:latin typeface="Arial"/>
              <a:cs typeface="Arial"/>
            </a:endParaRPr>
          </a:p>
          <a:p>
            <a:pPr marL="56032" marR="4483" indent="-44826">
              <a:lnSpc>
                <a:spcPts val="1677"/>
              </a:lnSpc>
              <a:spcBef>
                <a:spcPts val="62"/>
              </a:spcBef>
            </a:pPr>
            <a:r>
              <a:rPr sz="1412" b="1" spc="-119" dirty="0">
                <a:latin typeface="Arial"/>
                <a:cs typeface="Arial"/>
              </a:rPr>
              <a:t>“kb-&gt;da</a:t>
            </a:r>
            <a:r>
              <a:rPr lang="en-US" sz="1412" b="1" spc="-119" dirty="0">
                <a:latin typeface="Arial"/>
                <a:cs typeface="Arial"/>
              </a:rPr>
              <a:t>t</a:t>
            </a:r>
            <a:r>
              <a:rPr sz="1412" b="1" spc="-119" dirty="0">
                <a:latin typeface="Arial"/>
                <a:cs typeface="Arial"/>
              </a:rPr>
              <a:t>a” </a:t>
            </a:r>
            <a:r>
              <a:rPr sz="1412" b="1" spc="-79" dirty="0">
                <a:latin typeface="Arial"/>
                <a:cs typeface="Arial"/>
              </a:rPr>
              <a:t>are </a:t>
            </a:r>
            <a:r>
              <a:rPr sz="1412" b="1" spc="-119" dirty="0">
                <a:latin typeface="Arial"/>
                <a:cs typeface="Arial"/>
              </a:rPr>
              <a:t>jus</a:t>
            </a:r>
            <a:r>
              <a:rPr lang="en-US" sz="1412" b="1" spc="-119" dirty="0">
                <a:latin typeface="Arial"/>
                <a:cs typeface="Arial"/>
              </a:rPr>
              <a:t>t</a:t>
            </a:r>
            <a:r>
              <a:rPr sz="1412" b="1" spc="-119" dirty="0">
                <a:latin typeface="Arial"/>
                <a:cs typeface="Arial"/>
              </a:rPr>
              <a:t>  </a:t>
            </a:r>
            <a:r>
              <a:rPr sz="1412" b="1" spc="-137" dirty="0">
                <a:latin typeface="Arial"/>
                <a:cs typeface="Arial"/>
              </a:rPr>
              <a:t>memory</a:t>
            </a:r>
            <a:r>
              <a:rPr sz="1412" b="1" spc="-79" dirty="0">
                <a:latin typeface="Arial"/>
                <a:cs typeface="Arial"/>
              </a:rPr>
              <a:t> </a:t>
            </a:r>
            <a:r>
              <a:rPr sz="1412" b="1" spc="-119" dirty="0">
                <a:latin typeface="Arial"/>
                <a:cs typeface="Arial"/>
              </a:rPr>
              <a:t>loca</a:t>
            </a:r>
            <a:r>
              <a:rPr lang="en-US" sz="1412" b="1" spc="-119" dirty="0">
                <a:latin typeface="Arial"/>
                <a:cs typeface="Arial"/>
              </a:rPr>
              <a:t>t</a:t>
            </a:r>
            <a:r>
              <a:rPr sz="1412" b="1" spc="-119" dirty="0">
                <a:latin typeface="Arial"/>
                <a:cs typeface="Arial"/>
              </a:rPr>
              <a:t>ions</a:t>
            </a:r>
            <a:endParaRPr sz="1412" dirty="0">
              <a:latin typeface="Arial"/>
              <a:cs typeface="Arial"/>
            </a:endParaRPr>
          </a:p>
        </p:txBody>
      </p:sp>
      <p:sp>
        <p:nvSpPr>
          <p:cNvPr id="58" name="object 58"/>
          <p:cNvSpPr/>
          <p:nvPr/>
        </p:nvSpPr>
        <p:spPr>
          <a:xfrm>
            <a:off x="7330862" y="1439956"/>
            <a:ext cx="201706" cy="256615"/>
          </a:xfrm>
          <a:custGeom>
            <a:avLst/>
            <a:gdLst/>
            <a:ahLst/>
            <a:cxnLst/>
            <a:rect l="l" t="t" r="r" b="b"/>
            <a:pathLst>
              <a:path w="228600" h="290830">
                <a:moveTo>
                  <a:pt x="0" y="290512"/>
                </a:moveTo>
                <a:lnTo>
                  <a:pt x="228599" y="0"/>
                </a:lnTo>
              </a:path>
            </a:pathLst>
          </a:custGeom>
          <a:ln w="12699">
            <a:solidFill>
              <a:srgbClr val="000000"/>
            </a:solidFill>
          </a:ln>
        </p:spPr>
        <p:txBody>
          <a:bodyPr wrap="square" lIns="0" tIns="0" rIns="0" bIns="0" rtlCol="0"/>
          <a:lstStyle/>
          <a:p>
            <a:endParaRPr sz="1588"/>
          </a:p>
        </p:txBody>
      </p:sp>
      <p:sp>
        <p:nvSpPr>
          <p:cNvPr id="59" name="object 59"/>
          <p:cNvSpPr txBox="1"/>
          <p:nvPr/>
        </p:nvSpPr>
        <p:spPr>
          <a:xfrm>
            <a:off x="775422" y="886697"/>
            <a:ext cx="2376207" cy="764055"/>
          </a:xfrm>
          <a:prstGeom prst="rect">
            <a:avLst/>
          </a:prstGeom>
        </p:spPr>
        <p:txBody>
          <a:bodyPr vert="horz" wrap="square" lIns="0" tIns="0" rIns="0" bIns="0" rtlCol="0">
            <a:spAutoFit/>
          </a:bodyPr>
          <a:lstStyle/>
          <a:p>
            <a:pPr marL="11206"/>
            <a:r>
              <a:rPr sz="1235" b="1" spc="-4" dirty="0">
                <a:latin typeface="Courier New"/>
                <a:cs typeface="Courier New"/>
              </a:rPr>
              <a:t>Assumes:</a:t>
            </a:r>
            <a:endParaRPr sz="1235">
              <a:latin typeface="Courier New"/>
              <a:cs typeface="Courier New"/>
            </a:endParaRPr>
          </a:p>
          <a:p>
            <a:pPr marL="387744" marR="4483" indent="-188829">
              <a:lnSpc>
                <a:spcPct val="101200"/>
              </a:lnSpc>
              <a:spcBef>
                <a:spcPts val="31"/>
              </a:spcBef>
            </a:pPr>
            <a:r>
              <a:rPr sz="1235" b="1" dirty="0">
                <a:latin typeface="Courier New"/>
                <a:cs typeface="Courier New"/>
              </a:rPr>
              <a:t>typedef struct </a:t>
            </a:r>
            <a:r>
              <a:rPr sz="1235" b="1" spc="-4" dirty="0">
                <a:latin typeface="Courier New"/>
                <a:cs typeface="Courier New"/>
              </a:rPr>
              <a:t>Device</a:t>
            </a:r>
            <a:r>
              <a:rPr sz="1235" b="1" spc="-84" dirty="0">
                <a:latin typeface="Courier New"/>
                <a:cs typeface="Courier New"/>
              </a:rPr>
              <a:t> </a:t>
            </a:r>
            <a:r>
              <a:rPr sz="1235" b="1" dirty="0">
                <a:latin typeface="Courier New"/>
                <a:cs typeface="Courier New"/>
              </a:rPr>
              <a:t>{  int </a:t>
            </a:r>
            <a:r>
              <a:rPr sz="1235" b="1" spc="-4" dirty="0">
                <a:latin typeface="Courier New"/>
                <a:cs typeface="Courier New"/>
              </a:rPr>
              <a:t>flag,</a:t>
            </a:r>
            <a:r>
              <a:rPr sz="1235" b="1" spc="-84" dirty="0">
                <a:latin typeface="Courier New"/>
                <a:cs typeface="Courier New"/>
              </a:rPr>
              <a:t> </a:t>
            </a:r>
            <a:r>
              <a:rPr sz="1235" b="1" spc="-4" dirty="0">
                <a:latin typeface="Courier New"/>
                <a:cs typeface="Courier New"/>
              </a:rPr>
              <a:t>data;</a:t>
            </a:r>
            <a:endParaRPr sz="1235">
              <a:latin typeface="Courier New"/>
              <a:cs typeface="Courier New"/>
            </a:endParaRPr>
          </a:p>
          <a:p>
            <a:pPr marL="199475">
              <a:spcBef>
                <a:spcPts val="18"/>
              </a:spcBef>
            </a:pPr>
            <a:r>
              <a:rPr sz="1235" b="1" dirty="0">
                <a:latin typeface="Courier New"/>
                <a:cs typeface="Courier New"/>
              </a:rPr>
              <a:t>}</a:t>
            </a:r>
            <a:r>
              <a:rPr sz="1235" b="1" spc="-88" dirty="0">
                <a:latin typeface="Courier New"/>
                <a:cs typeface="Courier New"/>
              </a:rPr>
              <a:t> </a:t>
            </a:r>
            <a:r>
              <a:rPr sz="1235" b="1" spc="-4" dirty="0">
                <a:latin typeface="Courier New"/>
                <a:cs typeface="Courier New"/>
              </a:rPr>
              <a:t>Keyboard;</a:t>
            </a:r>
            <a:endParaRPr sz="1235">
              <a:latin typeface="Courier New"/>
              <a:cs typeface="Courier New"/>
            </a:endParaRPr>
          </a:p>
        </p:txBody>
      </p:sp>
      <p:sp>
        <p:nvSpPr>
          <p:cNvPr id="63" name="Rectangle 2">
            <a:extLst>
              <a:ext uri="{FF2B5EF4-FFF2-40B4-BE49-F238E27FC236}">
                <a16:creationId xmlns:a16="http://schemas.microsoft.com/office/drawing/2014/main" id="{5805C503-9E38-4F58-8B1B-8F7D2A335001}"/>
              </a:ext>
            </a:extLst>
          </p:cNvPr>
          <p:cNvSpPr txBox="1">
            <a:spLocks noChangeArrowheads="1"/>
          </p:cNvSpPr>
          <p:nvPr/>
        </p:nvSpPr>
        <p:spPr>
          <a:xfrm>
            <a:off x="122856" y="320342"/>
            <a:ext cx="8474319" cy="373457"/>
          </a:xfrm>
          <a:prstGeom prst="rect">
            <a:avLst/>
          </a:prstGeom>
          <a:noFill/>
        </p:spPr>
        <p:txBody>
          <a:bodyPr vert="horz" wrap="square" lIns="83527" tIns="41031" rIns="83527" bIns="41031" rtlCol="0" anchor="ctr" anchorCtr="0">
            <a:noAutofit/>
          </a:bodyPr>
          <a:lstStyle>
            <a:lvl1pPr>
              <a:defRPr sz="3600" b="1" i="0">
                <a:solidFill>
                  <a:schemeClr val="tx1"/>
                </a:solidFill>
                <a:latin typeface="Arial"/>
                <a:ea typeface="+mj-ea"/>
                <a:cs typeface="Arial"/>
              </a:defRPr>
            </a:lvl1pPr>
          </a:lstStyle>
          <a:p>
            <a:r>
              <a:rPr lang="zh-CN" altLang="en-US" sz="2800" kern="0" dirty="0">
                <a:solidFill>
                  <a:srgbClr val="C00000"/>
                </a:solidFill>
                <a:latin typeface="微软雅黑" panose="020B0503020204020204" pitchFamily="34" charset="-122"/>
                <a:ea typeface="微软雅黑" panose="020B0503020204020204" pitchFamily="34" charset="-122"/>
              </a:rPr>
              <a:t>可编程</a:t>
            </a:r>
            <a:r>
              <a:rPr lang="en-US" altLang="zh-CN" sz="2800" spc="-269" dirty="0">
                <a:solidFill>
                  <a:srgbClr val="C00000"/>
                </a:solidFill>
                <a:latin typeface="微软雅黑" panose="020B0503020204020204" pitchFamily="34" charset="-122"/>
                <a:ea typeface="微软雅黑" panose="020B0503020204020204" pitchFamily="34" charset="-122"/>
              </a:rPr>
              <a:t>Polled </a:t>
            </a:r>
            <a:r>
              <a:rPr lang="en-US" altLang="zh-CN" sz="2800" kern="0" dirty="0">
                <a:solidFill>
                  <a:srgbClr val="C00000"/>
                </a:solidFill>
                <a:latin typeface="微软雅黑" panose="020B0503020204020204" pitchFamily="34" charset="-122"/>
                <a:ea typeface="微软雅黑" panose="020B0503020204020204" pitchFamily="34" charset="-122"/>
              </a:rPr>
              <a:t>I/O (</a:t>
            </a:r>
            <a:r>
              <a:rPr lang="zh-CN" altLang="en-US" sz="2800" kern="0" dirty="0">
                <a:solidFill>
                  <a:srgbClr val="C00000"/>
                </a:solidFill>
                <a:latin typeface="微软雅黑" panose="020B0503020204020204" pitchFamily="34" charset="-122"/>
                <a:ea typeface="微软雅黑" panose="020B0503020204020204" pitchFamily="34" charset="-122"/>
              </a:rPr>
              <a:t>轮询）</a:t>
            </a:r>
          </a:p>
        </p:txBody>
      </p:sp>
    </p:spTree>
    <p:extLst>
      <p:ext uri="{BB962C8B-B14F-4D97-AF65-F5344CB8AC3E}">
        <p14:creationId xmlns:p14="http://schemas.microsoft.com/office/powerpoint/2010/main" val="2538493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1ECB8E47-A69D-40CE-9C66-D9A7AFAED7B9}"/>
              </a:ext>
            </a:extLst>
          </p:cNvPr>
          <p:cNvSpPr>
            <a:spLocks noGrp="1" noChangeArrowheads="1"/>
          </p:cNvSpPr>
          <p:nvPr>
            <p:ph type="title"/>
          </p:nvPr>
        </p:nvSpPr>
        <p:spPr>
          <a:xfrm>
            <a:off x="492370" y="256918"/>
            <a:ext cx="3560885" cy="584689"/>
          </a:xfrm>
          <a:noFill/>
        </p:spPr>
        <p:txBody>
          <a:bodyPr wrap="square"/>
          <a:lstStyle/>
          <a:p>
            <a:r>
              <a:rPr lang="en-US" altLang="zh-CN" b="1" dirty="0">
                <a:solidFill>
                  <a:srgbClr val="C00000"/>
                </a:solidFill>
                <a:latin typeface="微软雅黑" panose="020B0503020204020204" pitchFamily="34" charset="-122"/>
                <a:ea typeface="微软雅黑" panose="020B0503020204020204" pitchFamily="34" charset="-122"/>
              </a:rPr>
              <a:t>I/O</a:t>
            </a:r>
            <a:r>
              <a:rPr lang="zh-CN" altLang="en-US" b="1" dirty="0">
                <a:solidFill>
                  <a:srgbClr val="C00000"/>
                </a:solidFill>
                <a:latin typeface="微软雅黑" panose="020B0503020204020204" pitchFamily="34" charset="-122"/>
                <a:ea typeface="微软雅黑" panose="020B0503020204020204" pitchFamily="34" charset="-122"/>
              </a:rPr>
              <a:t>中断</a:t>
            </a:r>
          </a:p>
        </p:txBody>
      </p:sp>
      <p:sp>
        <p:nvSpPr>
          <p:cNvPr id="64515" name="Rectangle 3">
            <a:extLst>
              <a:ext uri="{FF2B5EF4-FFF2-40B4-BE49-F238E27FC236}">
                <a16:creationId xmlns:a16="http://schemas.microsoft.com/office/drawing/2014/main" id="{228FB481-F3D2-4FCB-82FA-82CA5B9617C1}"/>
              </a:ext>
            </a:extLst>
          </p:cNvPr>
          <p:cNvSpPr>
            <a:spLocks noGrp="1" noChangeArrowheads="1"/>
          </p:cNvSpPr>
          <p:nvPr>
            <p:ph type="body" idx="1"/>
          </p:nvPr>
        </p:nvSpPr>
        <p:spPr>
          <a:xfrm>
            <a:off x="492370" y="1143000"/>
            <a:ext cx="8191500" cy="5023939"/>
          </a:xfrm>
          <a:noFill/>
        </p:spPr>
        <p:txBody>
          <a:bodyPr/>
          <a:lstStyle/>
          <a:p>
            <a:pPr>
              <a:lnSpc>
                <a:spcPct val="150000"/>
              </a:lnSpc>
            </a:pPr>
            <a:r>
              <a:rPr lang="en-US" altLang="zh-CN" dirty="0"/>
              <a:t> I/O</a:t>
            </a:r>
            <a:r>
              <a:rPr lang="zh-CN" altLang="en-US" dirty="0"/>
              <a:t>中断就像一般的意外事件，只是：</a:t>
            </a:r>
          </a:p>
          <a:p>
            <a:pPr lvl="1">
              <a:lnSpc>
                <a:spcPct val="150000"/>
              </a:lnSpc>
            </a:pPr>
            <a:r>
              <a:rPr lang="en-US" altLang="zh-CN" sz="2000" dirty="0">
                <a:latin typeface="微软雅黑" panose="020B0503020204020204" pitchFamily="34" charset="-122"/>
                <a:ea typeface="微软雅黑" panose="020B0503020204020204" pitchFamily="34" charset="-122"/>
              </a:rPr>
              <a:t>I/O</a:t>
            </a:r>
            <a:r>
              <a:rPr lang="zh-CN" altLang="en-US" sz="2000" dirty="0">
                <a:latin typeface="微软雅黑" panose="020B0503020204020204" pitchFamily="34" charset="-122"/>
                <a:ea typeface="微软雅黑" panose="020B0503020204020204" pitchFamily="34" charset="-122"/>
              </a:rPr>
              <a:t>中断是异步的</a:t>
            </a:r>
          </a:p>
          <a:p>
            <a:pPr lvl="1">
              <a:lnSpc>
                <a:spcPct val="150000"/>
              </a:lnSpc>
            </a:pPr>
            <a:r>
              <a:rPr lang="zh-CN" altLang="en-US" sz="2000" dirty="0">
                <a:latin typeface="微软雅黑" panose="020B0503020204020204" pitchFamily="34" charset="-122"/>
                <a:ea typeface="微软雅黑" panose="020B0503020204020204" pitchFamily="34" charset="-122"/>
              </a:rPr>
              <a:t>需要进一步传送信息</a:t>
            </a:r>
          </a:p>
          <a:p>
            <a:pPr>
              <a:lnSpc>
                <a:spcPct val="150000"/>
              </a:lnSpc>
            </a:pPr>
            <a:r>
              <a:rPr lang="zh-CN" altLang="en-US" dirty="0"/>
              <a:t>相对于指令执行而言， </a:t>
            </a:r>
            <a:r>
              <a:rPr lang="en-US" altLang="zh-CN" dirty="0"/>
              <a:t>I/O</a:t>
            </a:r>
            <a:r>
              <a:rPr lang="zh-CN" altLang="en-US" dirty="0"/>
              <a:t>中断是异步的：</a:t>
            </a:r>
          </a:p>
          <a:p>
            <a:pPr lvl="1">
              <a:lnSpc>
                <a:spcPct val="150000"/>
              </a:lnSpc>
            </a:pPr>
            <a:r>
              <a:rPr lang="en-US" altLang="zh-CN" sz="2000" dirty="0">
                <a:latin typeface="微软雅黑" panose="020B0503020204020204" pitchFamily="34" charset="-122"/>
                <a:ea typeface="微软雅黑" panose="020B0503020204020204" pitchFamily="34" charset="-122"/>
              </a:rPr>
              <a:t>I/O</a:t>
            </a:r>
            <a:r>
              <a:rPr lang="zh-CN" altLang="en-US" sz="2000" dirty="0">
                <a:latin typeface="微软雅黑" panose="020B0503020204020204" pitchFamily="34" charset="-122"/>
                <a:ea typeface="微软雅黑" panose="020B0503020204020204" pitchFamily="34" charset="-122"/>
              </a:rPr>
              <a:t>中断并不与任何指令相关联</a:t>
            </a:r>
          </a:p>
          <a:p>
            <a:pPr lvl="1">
              <a:lnSpc>
                <a:spcPct val="150000"/>
              </a:lnSpc>
            </a:pPr>
            <a:r>
              <a:rPr lang="en-US" altLang="zh-CN" sz="2000" dirty="0">
                <a:latin typeface="微软雅黑" panose="020B0503020204020204" pitchFamily="34" charset="-122"/>
                <a:ea typeface="微软雅黑" panose="020B0503020204020204" pitchFamily="34" charset="-122"/>
              </a:rPr>
              <a:t>I/O</a:t>
            </a:r>
            <a:r>
              <a:rPr lang="zh-CN" altLang="en-US" sz="2000" dirty="0">
                <a:latin typeface="微软雅黑" panose="020B0503020204020204" pitchFamily="34" charset="-122"/>
                <a:ea typeface="微软雅黑" panose="020B0503020204020204" pitchFamily="34" charset="-122"/>
              </a:rPr>
              <a:t>中断并不防止任何指令继续执行</a:t>
            </a:r>
          </a:p>
          <a:p>
            <a:pPr lvl="2">
              <a:lnSpc>
                <a:spcPct val="150000"/>
              </a:lnSpc>
            </a:pPr>
            <a:r>
              <a:rPr lang="zh-CN" altLang="en-US" sz="2000" dirty="0">
                <a:latin typeface="微软雅黑" panose="020B0503020204020204" pitchFamily="34" charset="-122"/>
                <a:ea typeface="微软雅黑" panose="020B0503020204020204" pitchFamily="34" charset="-122"/>
              </a:rPr>
              <a:t>我们可以在我们自己认为合适的时候处理这种中断</a:t>
            </a:r>
          </a:p>
          <a:p>
            <a:pPr>
              <a:lnSpc>
                <a:spcPct val="150000"/>
              </a:lnSpc>
            </a:pPr>
            <a:r>
              <a:rPr lang="en-US" altLang="zh-CN" dirty="0"/>
              <a:t>I/O</a:t>
            </a:r>
            <a:r>
              <a:rPr lang="zh-CN" altLang="en-US" dirty="0"/>
              <a:t>中断比一般意外事件更加复杂：</a:t>
            </a:r>
          </a:p>
          <a:p>
            <a:pPr lvl="1">
              <a:lnSpc>
                <a:spcPct val="150000"/>
              </a:lnSpc>
            </a:pPr>
            <a:r>
              <a:rPr lang="zh-CN" altLang="en-US" sz="2000" dirty="0">
                <a:latin typeface="微软雅黑" panose="020B0503020204020204" pitchFamily="34" charset="-122"/>
                <a:ea typeface="微软雅黑" panose="020B0503020204020204" pitchFamily="34" charset="-122"/>
              </a:rPr>
              <a:t>需要传达产生中断的设备的身份信息</a:t>
            </a:r>
          </a:p>
          <a:p>
            <a:pPr lvl="1">
              <a:lnSpc>
                <a:spcPct val="150000"/>
              </a:lnSpc>
            </a:pPr>
            <a:r>
              <a:rPr lang="zh-CN" altLang="en-US" sz="2000" dirty="0">
                <a:latin typeface="微软雅黑" panose="020B0503020204020204" pitchFamily="34" charset="-122"/>
                <a:ea typeface="微软雅黑" panose="020B0503020204020204" pitchFamily="34" charset="-122"/>
              </a:rPr>
              <a:t>中断请求具有不同的紧急性</a:t>
            </a:r>
          </a:p>
          <a:p>
            <a:pPr lvl="2">
              <a:lnSpc>
                <a:spcPct val="150000"/>
              </a:lnSpc>
            </a:pPr>
            <a:r>
              <a:rPr lang="zh-CN" altLang="en-US" sz="2000" dirty="0">
                <a:latin typeface="微软雅黑" panose="020B0503020204020204" pitchFamily="34" charset="-122"/>
                <a:ea typeface="微软雅黑" panose="020B0503020204020204" pitchFamily="34" charset="-122"/>
              </a:rPr>
              <a:t>需要对中断请求优先排队</a:t>
            </a:r>
          </a:p>
        </p:txBody>
      </p:sp>
    </p:spTree>
    <p:extLst>
      <p:ext uri="{BB962C8B-B14F-4D97-AF65-F5344CB8AC3E}">
        <p14:creationId xmlns:p14="http://schemas.microsoft.com/office/powerpoint/2010/main" val="367909075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4C35F04F-A1CB-45A1-A6DB-8BB81BB90B8D}"/>
              </a:ext>
            </a:extLst>
          </p:cNvPr>
          <p:cNvSpPr>
            <a:spLocks noGrp="1" noChangeArrowheads="1"/>
          </p:cNvSpPr>
          <p:nvPr>
            <p:ph type="title"/>
          </p:nvPr>
        </p:nvSpPr>
        <p:spPr>
          <a:xfrm>
            <a:off x="460131" y="145670"/>
            <a:ext cx="3349869" cy="584689"/>
          </a:xfrm>
          <a:noFill/>
        </p:spPr>
        <p:txBody>
          <a:bodyPr wrap="square"/>
          <a:lstStyle/>
          <a:p>
            <a:r>
              <a:rPr lang="zh-CN" altLang="en-US" b="1" dirty="0">
                <a:solidFill>
                  <a:srgbClr val="C00000"/>
                </a:solidFill>
                <a:latin typeface="微软雅黑" panose="020B0503020204020204" pitchFamily="34" charset="-122"/>
                <a:ea typeface="微软雅黑" panose="020B0503020204020204" pitchFamily="34" charset="-122"/>
              </a:rPr>
              <a:t>中断逻辑</a:t>
            </a:r>
          </a:p>
        </p:txBody>
      </p:sp>
      <p:sp>
        <p:nvSpPr>
          <p:cNvPr id="65539" name="Rectangle 3">
            <a:extLst>
              <a:ext uri="{FF2B5EF4-FFF2-40B4-BE49-F238E27FC236}">
                <a16:creationId xmlns:a16="http://schemas.microsoft.com/office/drawing/2014/main" id="{72107FB4-331E-432F-9C14-E0345C4794F0}"/>
              </a:ext>
            </a:extLst>
          </p:cNvPr>
          <p:cNvSpPr>
            <a:spLocks noGrp="1" noChangeArrowheads="1"/>
          </p:cNvSpPr>
          <p:nvPr>
            <p:ph type="body" idx="1"/>
          </p:nvPr>
        </p:nvSpPr>
        <p:spPr>
          <a:xfrm>
            <a:off x="483865" y="887588"/>
            <a:ext cx="8191500" cy="1692520"/>
          </a:xfrm>
          <a:noFill/>
        </p:spPr>
        <p:txBody>
          <a:bodyPr>
            <a:normAutofit/>
          </a:bodyPr>
          <a:lstStyle/>
          <a:p>
            <a:r>
              <a:rPr lang="zh-CN" altLang="en-US" sz="1846" dirty="0"/>
              <a:t>检测和对中断请求同步</a:t>
            </a:r>
          </a:p>
          <a:p>
            <a:pPr lvl="1"/>
            <a:r>
              <a:rPr lang="zh-CN" altLang="en-US" sz="1846" dirty="0">
                <a:latin typeface="微软雅黑" panose="020B0503020204020204" pitchFamily="34" charset="-122"/>
                <a:ea typeface="微软雅黑" panose="020B0503020204020204" pitchFamily="34" charset="-122"/>
              </a:rPr>
              <a:t>忽略被废止的中断 </a:t>
            </a:r>
            <a:r>
              <a:rPr lang="en-US" altLang="zh-CN" sz="1846" dirty="0">
                <a:latin typeface="微软雅黑" panose="020B0503020204020204" pitchFamily="34" charset="-122"/>
                <a:ea typeface="微软雅黑" panose="020B0503020204020204" pitchFamily="34" charset="-122"/>
              </a:rPr>
              <a:t>(masked off)</a:t>
            </a:r>
          </a:p>
          <a:p>
            <a:pPr lvl="1"/>
            <a:r>
              <a:rPr lang="zh-CN" altLang="en-US" sz="1846" dirty="0">
                <a:latin typeface="微软雅黑" panose="020B0503020204020204" pitchFamily="34" charset="-122"/>
                <a:ea typeface="微软雅黑" panose="020B0503020204020204" pitchFamily="34" charset="-122"/>
              </a:rPr>
              <a:t>对未决的中断请求排序</a:t>
            </a:r>
          </a:p>
          <a:p>
            <a:pPr lvl="1"/>
            <a:r>
              <a:rPr lang="zh-CN" altLang="en-US" sz="1846" dirty="0">
                <a:latin typeface="微软雅黑" panose="020B0503020204020204" pitchFamily="34" charset="-122"/>
                <a:ea typeface="微软雅黑" panose="020B0503020204020204" pitchFamily="34" charset="-122"/>
              </a:rPr>
              <a:t>创建中断微序列地址（ </a:t>
            </a:r>
            <a:r>
              <a:rPr lang="en-US" altLang="zh-CN" sz="1846" dirty="0" err="1">
                <a:latin typeface="微软雅黑" panose="020B0503020204020204" pitchFamily="34" charset="-122"/>
                <a:ea typeface="微软雅黑" panose="020B0503020204020204" pitchFamily="34" charset="-122"/>
              </a:rPr>
              <a:t>microsequence</a:t>
            </a:r>
            <a:r>
              <a:rPr lang="en-US" altLang="zh-CN" sz="1846" dirty="0">
                <a:latin typeface="微软雅黑" panose="020B0503020204020204" pitchFamily="34" charset="-122"/>
                <a:ea typeface="微软雅黑" panose="020B0503020204020204" pitchFamily="34" charset="-122"/>
              </a:rPr>
              <a:t> address</a:t>
            </a:r>
            <a:r>
              <a:rPr lang="zh-CN" altLang="en-US" sz="1846" dirty="0">
                <a:latin typeface="微软雅黑" panose="020B0503020204020204" pitchFamily="34" charset="-122"/>
                <a:ea typeface="微软雅黑" panose="020B0503020204020204" pitchFamily="34" charset="-122"/>
              </a:rPr>
              <a:t>）</a:t>
            </a:r>
          </a:p>
          <a:p>
            <a:pPr lvl="1"/>
            <a:r>
              <a:rPr lang="zh-CN" altLang="en-US" sz="1846" dirty="0">
                <a:latin typeface="微软雅黑" panose="020B0503020204020204" pitchFamily="34" charset="-122"/>
                <a:ea typeface="微软雅黑" panose="020B0503020204020204" pitchFamily="34" charset="-122"/>
              </a:rPr>
              <a:t>对中断微序列提供信号</a:t>
            </a:r>
          </a:p>
        </p:txBody>
      </p:sp>
      <p:sp>
        <p:nvSpPr>
          <p:cNvPr id="65540" name="Rectangle 4">
            <a:extLst>
              <a:ext uri="{FF2B5EF4-FFF2-40B4-BE49-F238E27FC236}">
                <a16:creationId xmlns:a16="http://schemas.microsoft.com/office/drawing/2014/main" id="{3FE5F3CF-7F25-4578-B45A-6FA2C1362F28}"/>
              </a:ext>
            </a:extLst>
          </p:cNvPr>
          <p:cNvSpPr>
            <a:spLocks noChangeArrowheads="1"/>
          </p:cNvSpPr>
          <p:nvPr/>
        </p:nvSpPr>
        <p:spPr bwMode="auto">
          <a:xfrm>
            <a:off x="6210300" y="2573215"/>
            <a:ext cx="1575289" cy="18053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3527" tIns="41031" rIns="83527" bIns="41031"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477" b="1">
                <a:latin typeface="Arial" panose="020B0604020202020204" pitchFamily="34" charset="0"/>
              </a:rPr>
              <a:t>Synchronizer</a:t>
            </a:r>
          </a:p>
          <a:p>
            <a:pPr algn="ctr"/>
            <a:r>
              <a:rPr lang="en-US" altLang="zh-CN" sz="1477" b="1">
                <a:latin typeface="Arial" panose="020B0604020202020204" pitchFamily="34" charset="0"/>
              </a:rPr>
              <a:t>Circuits</a:t>
            </a:r>
          </a:p>
        </p:txBody>
      </p:sp>
      <p:sp>
        <p:nvSpPr>
          <p:cNvPr id="65541" name="Line 5">
            <a:extLst>
              <a:ext uri="{FF2B5EF4-FFF2-40B4-BE49-F238E27FC236}">
                <a16:creationId xmlns:a16="http://schemas.microsoft.com/office/drawing/2014/main" id="{5FFADE34-D900-4A83-9248-C62058D709E3}"/>
              </a:ext>
            </a:extLst>
          </p:cNvPr>
          <p:cNvSpPr>
            <a:spLocks noChangeShapeType="1"/>
          </p:cNvSpPr>
          <p:nvPr/>
        </p:nvSpPr>
        <p:spPr bwMode="auto">
          <a:xfrm flipH="1">
            <a:off x="7797312" y="2655277"/>
            <a:ext cx="5334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65542" name="Line 6">
            <a:extLst>
              <a:ext uri="{FF2B5EF4-FFF2-40B4-BE49-F238E27FC236}">
                <a16:creationId xmlns:a16="http://schemas.microsoft.com/office/drawing/2014/main" id="{8FB69F6F-2C9B-4C8C-A4D6-22D9B5E68B99}"/>
              </a:ext>
            </a:extLst>
          </p:cNvPr>
          <p:cNvSpPr>
            <a:spLocks noChangeShapeType="1"/>
          </p:cNvSpPr>
          <p:nvPr/>
        </p:nvSpPr>
        <p:spPr bwMode="auto">
          <a:xfrm flipH="1">
            <a:off x="7823689" y="4273062"/>
            <a:ext cx="5334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65543" name="Rectangle 7">
            <a:extLst>
              <a:ext uri="{FF2B5EF4-FFF2-40B4-BE49-F238E27FC236}">
                <a16:creationId xmlns:a16="http://schemas.microsoft.com/office/drawing/2014/main" id="{A0A78C8C-1BDA-4036-990A-1D2818DA40B7}"/>
              </a:ext>
            </a:extLst>
          </p:cNvPr>
          <p:cNvSpPr>
            <a:spLocks noChangeArrowheads="1"/>
          </p:cNvSpPr>
          <p:nvPr/>
        </p:nvSpPr>
        <p:spPr bwMode="auto">
          <a:xfrm>
            <a:off x="7785589" y="3094892"/>
            <a:ext cx="908656" cy="626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477" b="1">
                <a:latin typeface="Arial" panose="020B0604020202020204" pitchFamily="34" charset="0"/>
              </a:rPr>
              <a:t>Async</a:t>
            </a:r>
          </a:p>
          <a:p>
            <a:pPr>
              <a:lnSpc>
                <a:spcPct val="85000"/>
              </a:lnSpc>
            </a:pPr>
            <a:r>
              <a:rPr lang="en-US" altLang="zh-CN" sz="1477" b="1">
                <a:latin typeface="Arial" panose="020B0604020202020204" pitchFamily="34" charset="0"/>
              </a:rPr>
              <a:t>interrupt</a:t>
            </a:r>
          </a:p>
          <a:p>
            <a:pPr>
              <a:lnSpc>
                <a:spcPct val="85000"/>
              </a:lnSpc>
            </a:pPr>
            <a:r>
              <a:rPr lang="en-US" altLang="zh-CN" sz="1477" b="1">
                <a:latin typeface="Arial" panose="020B0604020202020204" pitchFamily="34" charset="0"/>
              </a:rPr>
              <a:t>requests</a:t>
            </a:r>
          </a:p>
        </p:txBody>
      </p:sp>
      <p:sp>
        <p:nvSpPr>
          <p:cNvPr id="65544" name="Rectangle 8">
            <a:extLst>
              <a:ext uri="{FF2B5EF4-FFF2-40B4-BE49-F238E27FC236}">
                <a16:creationId xmlns:a16="http://schemas.microsoft.com/office/drawing/2014/main" id="{4BAD7DB6-0B7C-4DAD-93D6-F178F3447BAA}"/>
              </a:ext>
            </a:extLst>
          </p:cNvPr>
          <p:cNvSpPr>
            <a:spLocks noChangeArrowheads="1"/>
          </p:cNvSpPr>
          <p:nvPr/>
        </p:nvSpPr>
        <p:spPr bwMode="auto">
          <a:xfrm>
            <a:off x="3899389" y="4448908"/>
            <a:ext cx="2031023" cy="304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3527" tIns="41031" rIns="83527" bIns="41031"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477" b="1">
                <a:latin typeface="Arial" panose="020B0604020202020204" pitchFamily="34" charset="0"/>
              </a:rPr>
              <a:t>Interrupt Mask Reg</a:t>
            </a:r>
          </a:p>
        </p:txBody>
      </p:sp>
      <p:sp>
        <p:nvSpPr>
          <p:cNvPr id="65545" name="Line 9">
            <a:extLst>
              <a:ext uri="{FF2B5EF4-FFF2-40B4-BE49-F238E27FC236}">
                <a16:creationId xmlns:a16="http://schemas.microsoft.com/office/drawing/2014/main" id="{A81B6D22-5476-4214-8F32-9442649C5580}"/>
              </a:ext>
            </a:extLst>
          </p:cNvPr>
          <p:cNvSpPr>
            <a:spLocks noChangeShapeType="1"/>
          </p:cNvSpPr>
          <p:nvPr/>
        </p:nvSpPr>
        <p:spPr bwMode="auto">
          <a:xfrm>
            <a:off x="4191000" y="2725615"/>
            <a:ext cx="1981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5546" name="Line 10">
            <a:extLst>
              <a:ext uri="{FF2B5EF4-FFF2-40B4-BE49-F238E27FC236}">
                <a16:creationId xmlns:a16="http://schemas.microsoft.com/office/drawing/2014/main" id="{2B08A5F4-80C8-4CCF-97FD-912D01D948DC}"/>
              </a:ext>
            </a:extLst>
          </p:cNvPr>
          <p:cNvSpPr>
            <a:spLocks noChangeShapeType="1"/>
          </p:cNvSpPr>
          <p:nvPr/>
        </p:nvSpPr>
        <p:spPr bwMode="auto">
          <a:xfrm>
            <a:off x="4191000" y="3147646"/>
            <a:ext cx="1981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5547" name="Line 11">
            <a:extLst>
              <a:ext uri="{FF2B5EF4-FFF2-40B4-BE49-F238E27FC236}">
                <a16:creationId xmlns:a16="http://schemas.microsoft.com/office/drawing/2014/main" id="{96ACF279-6C3F-4F9E-B362-0041C1582F6D}"/>
              </a:ext>
            </a:extLst>
          </p:cNvPr>
          <p:cNvSpPr>
            <a:spLocks noChangeShapeType="1"/>
          </p:cNvSpPr>
          <p:nvPr/>
        </p:nvSpPr>
        <p:spPr bwMode="auto">
          <a:xfrm>
            <a:off x="4267200" y="4132385"/>
            <a:ext cx="1905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5548" name="Line 12">
            <a:extLst>
              <a:ext uri="{FF2B5EF4-FFF2-40B4-BE49-F238E27FC236}">
                <a16:creationId xmlns:a16="http://schemas.microsoft.com/office/drawing/2014/main" id="{6F6C1565-8D62-4C0B-85C7-68A63CBB2CEC}"/>
              </a:ext>
            </a:extLst>
          </p:cNvPr>
          <p:cNvSpPr>
            <a:spLocks noChangeShapeType="1"/>
          </p:cNvSpPr>
          <p:nvPr/>
        </p:nvSpPr>
        <p:spPr bwMode="auto">
          <a:xfrm>
            <a:off x="4419600" y="4273062"/>
            <a:ext cx="0" cy="14067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5549" name="Line 13">
            <a:extLst>
              <a:ext uri="{FF2B5EF4-FFF2-40B4-BE49-F238E27FC236}">
                <a16:creationId xmlns:a16="http://schemas.microsoft.com/office/drawing/2014/main" id="{C9794B14-B751-408B-A006-FCF8F32B881F}"/>
              </a:ext>
            </a:extLst>
          </p:cNvPr>
          <p:cNvSpPr>
            <a:spLocks noChangeShapeType="1"/>
          </p:cNvSpPr>
          <p:nvPr/>
        </p:nvSpPr>
        <p:spPr bwMode="auto">
          <a:xfrm>
            <a:off x="4191000" y="2936631"/>
            <a:ext cx="1600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5550" name="Line 14">
            <a:extLst>
              <a:ext uri="{FF2B5EF4-FFF2-40B4-BE49-F238E27FC236}">
                <a16:creationId xmlns:a16="http://schemas.microsoft.com/office/drawing/2014/main" id="{C3323D7E-2B88-4ED6-BA42-43D33AB9E537}"/>
              </a:ext>
            </a:extLst>
          </p:cNvPr>
          <p:cNvSpPr>
            <a:spLocks noChangeShapeType="1"/>
          </p:cNvSpPr>
          <p:nvPr/>
        </p:nvSpPr>
        <p:spPr bwMode="auto">
          <a:xfrm>
            <a:off x="5791200" y="2936631"/>
            <a:ext cx="0" cy="15005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5551" name="Line 15">
            <a:extLst>
              <a:ext uri="{FF2B5EF4-FFF2-40B4-BE49-F238E27FC236}">
                <a16:creationId xmlns:a16="http://schemas.microsoft.com/office/drawing/2014/main" id="{1120A800-36EF-4CC9-B13E-C5C917DC3020}"/>
              </a:ext>
            </a:extLst>
          </p:cNvPr>
          <p:cNvSpPr>
            <a:spLocks noChangeShapeType="1"/>
          </p:cNvSpPr>
          <p:nvPr/>
        </p:nvSpPr>
        <p:spPr bwMode="auto">
          <a:xfrm>
            <a:off x="4191000" y="3358662"/>
            <a:ext cx="1447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5552" name="Line 16">
            <a:extLst>
              <a:ext uri="{FF2B5EF4-FFF2-40B4-BE49-F238E27FC236}">
                <a16:creationId xmlns:a16="http://schemas.microsoft.com/office/drawing/2014/main" id="{1509A147-E3E7-4B91-895A-E8DB4655EBFA}"/>
              </a:ext>
            </a:extLst>
          </p:cNvPr>
          <p:cNvSpPr>
            <a:spLocks noChangeShapeType="1"/>
          </p:cNvSpPr>
          <p:nvPr/>
        </p:nvSpPr>
        <p:spPr bwMode="auto">
          <a:xfrm>
            <a:off x="5638800" y="3358662"/>
            <a:ext cx="0" cy="107852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5553" name="Rectangle 17">
            <a:extLst>
              <a:ext uri="{FF2B5EF4-FFF2-40B4-BE49-F238E27FC236}">
                <a16:creationId xmlns:a16="http://schemas.microsoft.com/office/drawing/2014/main" id="{3A64774C-B132-465A-B40A-5B240DE06A43}"/>
              </a:ext>
            </a:extLst>
          </p:cNvPr>
          <p:cNvSpPr>
            <a:spLocks noChangeArrowheads="1"/>
          </p:cNvSpPr>
          <p:nvPr/>
        </p:nvSpPr>
        <p:spPr bwMode="auto">
          <a:xfrm>
            <a:off x="2527789" y="2643554"/>
            <a:ext cx="964223" cy="179363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3527" tIns="41031" rIns="83527" bIns="41031"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477" b="1">
                <a:latin typeface="Arial" panose="020B0604020202020204" pitchFamily="34" charset="0"/>
              </a:rPr>
              <a:t>Interrupt</a:t>
            </a:r>
          </a:p>
          <a:p>
            <a:pPr algn="ctr"/>
            <a:r>
              <a:rPr lang="en-US" altLang="zh-CN" sz="1477" b="1">
                <a:latin typeface="Arial" panose="020B0604020202020204" pitchFamily="34" charset="0"/>
              </a:rPr>
              <a:t>Priority</a:t>
            </a:r>
          </a:p>
          <a:p>
            <a:pPr algn="ctr"/>
            <a:r>
              <a:rPr lang="en-US" altLang="zh-CN" sz="1477" b="1">
                <a:latin typeface="Arial" panose="020B0604020202020204" pitchFamily="34" charset="0"/>
              </a:rPr>
              <a:t>Network</a:t>
            </a:r>
          </a:p>
        </p:txBody>
      </p:sp>
      <p:sp>
        <p:nvSpPr>
          <p:cNvPr id="65554" name="Rectangle 18">
            <a:extLst>
              <a:ext uri="{FF2B5EF4-FFF2-40B4-BE49-F238E27FC236}">
                <a16:creationId xmlns:a16="http://schemas.microsoft.com/office/drawing/2014/main" id="{BBA3F2B5-82A3-45D8-B4D7-B7A7A76D99D2}"/>
              </a:ext>
            </a:extLst>
          </p:cNvPr>
          <p:cNvSpPr>
            <a:spLocks noChangeArrowheads="1"/>
          </p:cNvSpPr>
          <p:nvPr/>
        </p:nvSpPr>
        <p:spPr bwMode="auto">
          <a:xfrm>
            <a:off x="1003789" y="2631831"/>
            <a:ext cx="964223" cy="179363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3527" tIns="41031" rIns="83527" bIns="41031"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662" b="1">
                <a:latin typeface="Arial" panose="020B0604020202020204" pitchFamily="34" charset="0"/>
              </a:rPr>
              <a:t>uSeq.</a:t>
            </a:r>
          </a:p>
          <a:p>
            <a:pPr algn="ctr"/>
            <a:r>
              <a:rPr lang="en-US" altLang="zh-CN" sz="1662" b="1">
                <a:latin typeface="Arial" panose="020B0604020202020204" pitchFamily="34" charset="0"/>
              </a:rPr>
              <a:t>addr &amp;</a:t>
            </a:r>
          </a:p>
          <a:p>
            <a:pPr algn="ctr"/>
            <a:r>
              <a:rPr lang="en-US" altLang="zh-CN" sz="1662" b="1">
                <a:latin typeface="Arial" panose="020B0604020202020204" pitchFamily="34" charset="0"/>
              </a:rPr>
              <a:t>select</a:t>
            </a:r>
          </a:p>
          <a:p>
            <a:pPr algn="ctr"/>
            <a:r>
              <a:rPr lang="en-US" altLang="zh-CN" sz="1662" b="1">
                <a:latin typeface="Arial" panose="020B0604020202020204" pitchFamily="34" charset="0"/>
              </a:rPr>
              <a:t>logic</a:t>
            </a:r>
          </a:p>
        </p:txBody>
      </p:sp>
      <p:sp>
        <p:nvSpPr>
          <p:cNvPr id="65555" name="Line 19">
            <a:extLst>
              <a:ext uri="{FF2B5EF4-FFF2-40B4-BE49-F238E27FC236}">
                <a16:creationId xmlns:a16="http://schemas.microsoft.com/office/drawing/2014/main" id="{C0D28ED1-643F-4ECC-B6F0-210B71D01419}"/>
              </a:ext>
            </a:extLst>
          </p:cNvPr>
          <p:cNvSpPr>
            <a:spLocks noChangeShapeType="1"/>
          </p:cNvSpPr>
          <p:nvPr/>
        </p:nvSpPr>
        <p:spPr bwMode="auto">
          <a:xfrm flipH="1">
            <a:off x="1981200" y="3534508"/>
            <a:ext cx="5334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65556" name="Line 20">
            <a:extLst>
              <a:ext uri="{FF2B5EF4-FFF2-40B4-BE49-F238E27FC236}">
                <a16:creationId xmlns:a16="http://schemas.microsoft.com/office/drawing/2014/main" id="{F633FDDA-A622-4D38-80F9-F4694542B908}"/>
              </a:ext>
            </a:extLst>
          </p:cNvPr>
          <p:cNvSpPr>
            <a:spLocks noChangeShapeType="1"/>
          </p:cNvSpPr>
          <p:nvPr/>
        </p:nvSpPr>
        <p:spPr bwMode="auto">
          <a:xfrm flipH="1">
            <a:off x="394189" y="2737338"/>
            <a:ext cx="596411"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65557" name="Line 21">
            <a:extLst>
              <a:ext uri="{FF2B5EF4-FFF2-40B4-BE49-F238E27FC236}">
                <a16:creationId xmlns:a16="http://schemas.microsoft.com/office/drawing/2014/main" id="{C2B82793-B9E0-413C-BE14-71F62B66848D}"/>
              </a:ext>
            </a:extLst>
          </p:cNvPr>
          <p:cNvSpPr>
            <a:spLocks noChangeShapeType="1"/>
          </p:cNvSpPr>
          <p:nvPr/>
        </p:nvSpPr>
        <p:spPr bwMode="auto">
          <a:xfrm flipH="1">
            <a:off x="394189" y="4343400"/>
            <a:ext cx="596411"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65558" name="Arc 22">
            <a:extLst>
              <a:ext uri="{FF2B5EF4-FFF2-40B4-BE49-F238E27FC236}">
                <a16:creationId xmlns:a16="http://schemas.microsoft.com/office/drawing/2014/main" id="{A75B82BD-E2FA-4772-A50E-724268E36C61}"/>
              </a:ext>
            </a:extLst>
          </p:cNvPr>
          <p:cNvSpPr>
            <a:spLocks/>
          </p:cNvSpPr>
          <p:nvPr/>
        </p:nvSpPr>
        <p:spPr bwMode="auto">
          <a:xfrm>
            <a:off x="3645878" y="4173416"/>
            <a:ext cx="133350" cy="134815"/>
          </a:xfrm>
          <a:custGeom>
            <a:avLst/>
            <a:gdLst>
              <a:gd name="T0" fmla="*/ 6461930 w 21600"/>
              <a:gd name="T1" fmla="*/ 6677243 h 21600"/>
              <a:gd name="T2" fmla="*/ 0 w 21600"/>
              <a:gd name="T3" fmla="*/ 0 h 21600"/>
              <a:gd name="T4" fmla="*/ 646193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62"/>
          </a:p>
        </p:txBody>
      </p:sp>
      <p:sp>
        <p:nvSpPr>
          <p:cNvPr id="65559" name="Arc 23">
            <a:extLst>
              <a:ext uri="{FF2B5EF4-FFF2-40B4-BE49-F238E27FC236}">
                <a16:creationId xmlns:a16="http://schemas.microsoft.com/office/drawing/2014/main" id="{0517307A-BCAB-4C88-A0CD-AB84196E1B3C}"/>
              </a:ext>
            </a:extLst>
          </p:cNvPr>
          <p:cNvSpPr>
            <a:spLocks/>
          </p:cNvSpPr>
          <p:nvPr/>
        </p:nvSpPr>
        <p:spPr bwMode="auto">
          <a:xfrm>
            <a:off x="3645878" y="4051789"/>
            <a:ext cx="133350" cy="134815"/>
          </a:xfrm>
          <a:custGeom>
            <a:avLst/>
            <a:gdLst>
              <a:gd name="T0" fmla="*/ 0 w 21600"/>
              <a:gd name="T1" fmla="*/ 6678477 h 21598"/>
              <a:gd name="T2" fmla="*/ 6385037 w 21600"/>
              <a:gd name="T3" fmla="*/ 0 h 21598"/>
              <a:gd name="T4" fmla="*/ 6461930 w 21600"/>
              <a:gd name="T5" fmla="*/ 6678477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0" y="21598"/>
                </a:moveTo>
                <a:cubicBezTo>
                  <a:pt x="0" y="9768"/>
                  <a:pt x="9514" y="140"/>
                  <a:pt x="21342" y="-1"/>
                </a:cubicBezTo>
              </a:path>
              <a:path w="21600" h="21598" stroke="0" extrusionOk="0">
                <a:moveTo>
                  <a:pt x="0" y="21598"/>
                </a:moveTo>
                <a:cubicBezTo>
                  <a:pt x="0" y="9768"/>
                  <a:pt x="9514" y="140"/>
                  <a:pt x="21342" y="-1"/>
                </a:cubicBezTo>
                <a:lnTo>
                  <a:pt x="21600" y="21598"/>
                </a:lnTo>
                <a:close/>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62"/>
          </a:p>
        </p:txBody>
      </p:sp>
      <p:grpSp>
        <p:nvGrpSpPr>
          <p:cNvPr id="65560" name="Group 24">
            <a:extLst>
              <a:ext uri="{FF2B5EF4-FFF2-40B4-BE49-F238E27FC236}">
                <a16:creationId xmlns:a16="http://schemas.microsoft.com/office/drawing/2014/main" id="{A16C52DC-750A-4DE7-BC3B-28A7A7BD026B}"/>
              </a:ext>
            </a:extLst>
          </p:cNvPr>
          <p:cNvGrpSpPr>
            <a:grpSpLocks/>
          </p:cNvGrpSpPr>
          <p:nvPr/>
        </p:nvGrpSpPr>
        <p:grpSpPr bwMode="auto">
          <a:xfrm>
            <a:off x="3786554" y="4038600"/>
            <a:ext cx="461597" cy="287215"/>
            <a:chOff x="2385" y="2576"/>
            <a:chExt cx="291" cy="196"/>
          </a:xfrm>
        </p:grpSpPr>
        <p:sp>
          <p:nvSpPr>
            <p:cNvPr id="65605" name="Line 25">
              <a:extLst>
                <a:ext uri="{FF2B5EF4-FFF2-40B4-BE49-F238E27FC236}">
                  <a16:creationId xmlns:a16="http://schemas.microsoft.com/office/drawing/2014/main" id="{49018A51-59A9-434B-A714-E6CAEB8D45C6}"/>
                </a:ext>
              </a:extLst>
            </p:cNvPr>
            <p:cNvSpPr>
              <a:spLocks noChangeShapeType="1"/>
            </p:cNvSpPr>
            <p:nvPr/>
          </p:nvSpPr>
          <p:spPr bwMode="auto">
            <a:xfrm flipH="1">
              <a:off x="2480" y="2772"/>
              <a:ext cx="19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5606" name="Line 26">
              <a:extLst>
                <a:ext uri="{FF2B5EF4-FFF2-40B4-BE49-F238E27FC236}">
                  <a16:creationId xmlns:a16="http://schemas.microsoft.com/office/drawing/2014/main" id="{E61FCDB6-EBE3-41E0-A477-E31DF2BD03B4}"/>
                </a:ext>
              </a:extLst>
            </p:cNvPr>
            <p:cNvSpPr>
              <a:spLocks noChangeShapeType="1"/>
            </p:cNvSpPr>
            <p:nvPr/>
          </p:nvSpPr>
          <p:spPr bwMode="auto">
            <a:xfrm flipH="1">
              <a:off x="2472" y="2580"/>
              <a:ext cx="20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5607" name="Line 27">
              <a:extLst>
                <a:ext uri="{FF2B5EF4-FFF2-40B4-BE49-F238E27FC236}">
                  <a16:creationId xmlns:a16="http://schemas.microsoft.com/office/drawing/2014/main" id="{49801B8E-143A-44FF-B500-BA01BCDAE1DD}"/>
                </a:ext>
              </a:extLst>
            </p:cNvPr>
            <p:cNvSpPr>
              <a:spLocks noChangeShapeType="1"/>
            </p:cNvSpPr>
            <p:nvPr/>
          </p:nvSpPr>
          <p:spPr bwMode="auto">
            <a:xfrm>
              <a:off x="2676" y="2576"/>
              <a:ext cx="0" cy="19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5608" name="Arc 28">
              <a:extLst>
                <a:ext uri="{FF2B5EF4-FFF2-40B4-BE49-F238E27FC236}">
                  <a16:creationId xmlns:a16="http://schemas.microsoft.com/office/drawing/2014/main" id="{F12CAEB6-F860-4DEA-81BE-988E641376A7}"/>
                </a:ext>
              </a:extLst>
            </p:cNvPr>
            <p:cNvSpPr>
              <a:spLocks/>
            </p:cNvSpPr>
            <p:nvPr/>
          </p:nvSpPr>
          <p:spPr bwMode="auto">
            <a:xfrm>
              <a:off x="2385" y="2668"/>
              <a:ext cx="92" cy="10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65609" name="Arc 29">
              <a:extLst>
                <a:ext uri="{FF2B5EF4-FFF2-40B4-BE49-F238E27FC236}">
                  <a16:creationId xmlns:a16="http://schemas.microsoft.com/office/drawing/2014/main" id="{88603E4D-7C45-412F-B8BB-F89B23FA405F}"/>
                </a:ext>
              </a:extLst>
            </p:cNvPr>
            <p:cNvSpPr>
              <a:spLocks/>
            </p:cNvSpPr>
            <p:nvPr/>
          </p:nvSpPr>
          <p:spPr bwMode="auto">
            <a:xfrm>
              <a:off x="2385" y="2577"/>
              <a:ext cx="92" cy="100"/>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0" y="21599"/>
                  </a:moveTo>
                  <a:cubicBezTo>
                    <a:pt x="0" y="9761"/>
                    <a:pt x="9528" y="129"/>
                    <a:pt x="21365" y="0"/>
                  </a:cubicBezTo>
                </a:path>
                <a:path w="21600" h="21599" stroke="0" extrusionOk="0">
                  <a:moveTo>
                    <a:pt x="0" y="21599"/>
                  </a:moveTo>
                  <a:cubicBezTo>
                    <a:pt x="0" y="9761"/>
                    <a:pt x="9528" y="129"/>
                    <a:pt x="21365" y="0"/>
                  </a:cubicBezTo>
                  <a:lnTo>
                    <a:pt x="21600" y="21599"/>
                  </a:lnTo>
                  <a:close/>
                </a:path>
              </a:pathLst>
            </a:custGeom>
            <a:noFill/>
            <a:ln w="254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grpSp>
      <p:sp>
        <p:nvSpPr>
          <p:cNvPr id="65561" name="Line 30">
            <a:extLst>
              <a:ext uri="{FF2B5EF4-FFF2-40B4-BE49-F238E27FC236}">
                <a16:creationId xmlns:a16="http://schemas.microsoft.com/office/drawing/2014/main" id="{11619DD5-5DC7-45E4-9669-99649523DB34}"/>
              </a:ext>
            </a:extLst>
          </p:cNvPr>
          <p:cNvSpPr>
            <a:spLocks noChangeShapeType="1"/>
          </p:cNvSpPr>
          <p:nvPr/>
        </p:nvSpPr>
        <p:spPr bwMode="auto">
          <a:xfrm>
            <a:off x="3505200" y="2866292"/>
            <a:ext cx="22860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5562" name="Line 31">
            <a:extLst>
              <a:ext uri="{FF2B5EF4-FFF2-40B4-BE49-F238E27FC236}">
                <a16:creationId xmlns:a16="http://schemas.microsoft.com/office/drawing/2014/main" id="{5EF67CAB-6982-4D98-8363-48FD2B1BBD29}"/>
              </a:ext>
            </a:extLst>
          </p:cNvPr>
          <p:cNvSpPr>
            <a:spLocks noChangeShapeType="1"/>
          </p:cNvSpPr>
          <p:nvPr/>
        </p:nvSpPr>
        <p:spPr bwMode="auto">
          <a:xfrm>
            <a:off x="3505200" y="3288323"/>
            <a:ext cx="22860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5563" name="Line 32">
            <a:extLst>
              <a:ext uri="{FF2B5EF4-FFF2-40B4-BE49-F238E27FC236}">
                <a16:creationId xmlns:a16="http://schemas.microsoft.com/office/drawing/2014/main" id="{1CE06966-DFEB-4003-A80F-435245ACCBFD}"/>
              </a:ext>
            </a:extLst>
          </p:cNvPr>
          <p:cNvSpPr>
            <a:spLocks noChangeShapeType="1"/>
          </p:cNvSpPr>
          <p:nvPr/>
        </p:nvSpPr>
        <p:spPr bwMode="auto">
          <a:xfrm>
            <a:off x="4267200" y="4273062"/>
            <a:ext cx="15240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5564" name="Line 33">
            <a:extLst>
              <a:ext uri="{FF2B5EF4-FFF2-40B4-BE49-F238E27FC236}">
                <a16:creationId xmlns:a16="http://schemas.microsoft.com/office/drawing/2014/main" id="{129BDF4C-638C-439A-9772-C18C4052C610}"/>
              </a:ext>
            </a:extLst>
          </p:cNvPr>
          <p:cNvSpPr>
            <a:spLocks noChangeShapeType="1"/>
          </p:cNvSpPr>
          <p:nvPr/>
        </p:nvSpPr>
        <p:spPr bwMode="auto">
          <a:xfrm>
            <a:off x="3505200" y="4202723"/>
            <a:ext cx="30480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grpSp>
        <p:nvGrpSpPr>
          <p:cNvPr id="65565" name="Group 34">
            <a:extLst>
              <a:ext uri="{FF2B5EF4-FFF2-40B4-BE49-F238E27FC236}">
                <a16:creationId xmlns:a16="http://schemas.microsoft.com/office/drawing/2014/main" id="{24AC1360-61AF-45BA-94A3-97C4DAC90832}"/>
              </a:ext>
            </a:extLst>
          </p:cNvPr>
          <p:cNvGrpSpPr>
            <a:grpSpLocks/>
          </p:cNvGrpSpPr>
          <p:nvPr/>
        </p:nvGrpSpPr>
        <p:grpSpPr bwMode="auto">
          <a:xfrm>
            <a:off x="3710354" y="3124200"/>
            <a:ext cx="461597" cy="287215"/>
            <a:chOff x="2337" y="1952"/>
            <a:chExt cx="291" cy="196"/>
          </a:xfrm>
        </p:grpSpPr>
        <p:sp>
          <p:nvSpPr>
            <p:cNvPr id="65600" name="Line 35">
              <a:extLst>
                <a:ext uri="{FF2B5EF4-FFF2-40B4-BE49-F238E27FC236}">
                  <a16:creationId xmlns:a16="http://schemas.microsoft.com/office/drawing/2014/main" id="{3EAC1488-F2E1-46DB-8587-E3A509038E0C}"/>
                </a:ext>
              </a:extLst>
            </p:cNvPr>
            <p:cNvSpPr>
              <a:spLocks noChangeShapeType="1"/>
            </p:cNvSpPr>
            <p:nvPr/>
          </p:nvSpPr>
          <p:spPr bwMode="auto">
            <a:xfrm flipH="1">
              <a:off x="2432" y="2148"/>
              <a:ext cx="19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5601" name="Line 36">
              <a:extLst>
                <a:ext uri="{FF2B5EF4-FFF2-40B4-BE49-F238E27FC236}">
                  <a16:creationId xmlns:a16="http://schemas.microsoft.com/office/drawing/2014/main" id="{AD9D9278-A90E-440E-9FAC-B4E715800E91}"/>
                </a:ext>
              </a:extLst>
            </p:cNvPr>
            <p:cNvSpPr>
              <a:spLocks noChangeShapeType="1"/>
            </p:cNvSpPr>
            <p:nvPr/>
          </p:nvSpPr>
          <p:spPr bwMode="auto">
            <a:xfrm flipH="1">
              <a:off x="2424" y="1956"/>
              <a:ext cx="20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5602" name="Line 37">
              <a:extLst>
                <a:ext uri="{FF2B5EF4-FFF2-40B4-BE49-F238E27FC236}">
                  <a16:creationId xmlns:a16="http://schemas.microsoft.com/office/drawing/2014/main" id="{D744BC13-B94F-4468-B64D-56895E850095}"/>
                </a:ext>
              </a:extLst>
            </p:cNvPr>
            <p:cNvSpPr>
              <a:spLocks noChangeShapeType="1"/>
            </p:cNvSpPr>
            <p:nvPr/>
          </p:nvSpPr>
          <p:spPr bwMode="auto">
            <a:xfrm>
              <a:off x="2628" y="1952"/>
              <a:ext cx="0" cy="19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5603" name="Arc 38">
              <a:extLst>
                <a:ext uri="{FF2B5EF4-FFF2-40B4-BE49-F238E27FC236}">
                  <a16:creationId xmlns:a16="http://schemas.microsoft.com/office/drawing/2014/main" id="{65806FB0-021E-4072-94F4-5E7F5D7B15EF}"/>
                </a:ext>
              </a:extLst>
            </p:cNvPr>
            <p:cNvSpPr>
              <a:spLocks/>
            </p:cNvSpPr>
            <p:nvPr/>
          </p:nvSpPr>
          <p:spPr bwMode="auto">
            <a:xfrm>
              <a:off x="2337" y="2044"/>
              <a:ext cx="92" cy="10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65604" name="Arc 39">
              <a:extLst>
                <a:ext uri="{FF2B5EF4-FFF2-40B4-BE49-F238E27FC236}">
                  <a16:creationId xmlns:a16="http://schemas.microsoft.com/office/drawing/2014/main" id="{03B858BB-D230-433D-9E25-88BC139597F3}"/>
                </a:ext>
              </a:extLst>
            </p:cNvPr>
            <p:cNvSpPr>
              <a:spLocks/>
            </p:cNvSpPr>
            <p:nvPr/>
          </p:nvSpPr>
          <p:spPr bwMode="auto">
            <a:xfrm>
              <a:off x="2337" y="1953"/>
              <a:ext cx="92" cy="100"/>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0" y="21599"/>
                  </a:moveTo>
                  <a:cubicBezTo>
                    <a:pt x="0" y="9761"/>
                    <a:pt x="9528" y="129"/>
                    <a:pt x="21365" y="0"/>
                  </a:cubicBezTo>
                </a:path>
                <a:path w="21600" h="21599" stroke="0" extrusionOk="0">
                  <a:moveTo>
                    <a:pt x="0" y="21599"/>
                  </a:moveTo>
                  <a:cubicBezTo>
                    <a:pt x="0" y="9761"/>
                    <a:pt x="9528" y="129"/>
                    <a:pt x="21365" y="0"/>
                  </a:cubicBezTo>
                  <a:lnTo>
                    <a:pt x="21600" y="21599"/>
                  </a:lnTo>
                  <a:close/>
                </a:path>
              </a:pathLst>
            </a:custGeom>
            <a:noFill/>
            <a:ln w="254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grpSp>
      <p:grpSp>
        <p:nvGrpSpPr>
          <p:cNvPr id="65566" name="Group 40">
            <a:extLst>
              <a:ext uri="{FF2B5EF4-FFF2-40B4-BE49-F238E27FC236}">
                <a16:creationId xmlns:a16="http://schemas.microsoft.com/office/drawing/2014/main" id="{2694559A-74B3-4D93-83B1-7C3BA3300176}"/>
              </a:ext>
            </a:extLst>
          </p:cNvPr>
          <p:cNvGrpSpPr>
            <a:grpSpLocks/>
          </p:cNvGrpSpPr>
          <p:nvPr/>
        </p:nvGrpSpPr>
        <p:grpSpPr bwMode="auto">
          <a:xfrm>
            <a:off x="3710354" y="2702169"/>
            <a:ext cx="461597" cy="287215"/>
            <a:chOff x="2337" y="1664"/>
            <a:chExt cx="291" cy="196"/>
          </a:xfrm>
        </p:grpSpPr>
        <p:sp>
          <p:nvSpPr>
            <p:cNvPr id="65595" name="Line 41">
              <a:extLst>
                <a:ext uri="{FF2B5EF4-FFF2-40B4-BE49-F238E27FC236}">
                  <a16:creationId xmlns:a16="http://schemas.microsoft.com/office/drawing/2014/main" id="{985CB38A-9815-4E23-9326-4261F3E3532A}"/>
                </a:ext>
              </a:extLst>
            </p:cNvPr>
            <p:cNvSpPr>
              <a:spLocks noChangeShapeType="1"/>
            </p:cNvSpPr>
            <p:nvPr/>
          </p:nvSpPr>
          <p:spPr bwMode="auto">
            <a:xfrm flipH="1">
              <a:off x="2432" y="1860"/>
              <a:ext cx="19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5596" name="Line 42">
              <a:extLst>
                <a:ext uri="{FF2B5EF4-FFF2-40B4-BE49-F238E27FC236}">
                  <a16:creationId xmlns:a16="http://schemas.microsoft.com/office/drawing/2014/main" id="{B4FC5F71-E08E-4B59-81E2-6B89448C883C}"/>
                </a:ext>
              </a:extLst>
            </p:cNvPr>
            <p:cNvSpPr>
              <a:spLocks noChangeShapeType="1"/>
            </p:cNvSpPr>
            <p:nvPr/>
          </p:nvSpPr>
          <p:spPr bwMode="auto">
            <a:xfrm flipH="1">
              <a:off x="2424" y="1668"/>
              <a:ext cx="20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5597" name="Line 43">
              <a:extLst>
                <a:ext uri="{FF2B5EF4-FFF2-40B4-BE49-F238E27FC236}">
                  <a16:creationId xmlns:a16="http://schemas.microsoft.com/office/drawing/2014/main" id="{B26EAD74-6672-42A5-A194-E3B1DFE7A16C}"/>
                </a:ext>
              </a:extLst>
            </p:cNvPr>
            <p:cNvSpPr>
              <a:spLocks noChangeShapeType="1"/>
            </p:cNvSpPr>
            <p:nvPr/>
          </p:nvSpPr>
          <p:spPr bwMode="auto">
            <a:xfrm>
              <a:off x="2628" y="1664"/>
              <a:ext cx="0" cy="19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5598" name="Arc 44">
              <a:extLst>
                <a:ext uri="{FF2B5EF4-FFF2-40B4-BE49-F238E27FC236}">
                  <a16:creationId xmlns:a16="http://schemas.microsoft.com/office/drawing/2014/main" id="{1B3EE208-8C91-4F09-ACC2-81140F670C6D}"/>
                </a:ext>
              </a:extLst>
            </p:cNvPr>
            <p:cNvSpPr>
              <a:spLocks/>
            </p:cNvSpPr>
            <p:nvPr/>
          </p:nvSpPr>
          <p:spPr bwMode="auto">
            <a:xfrm>
              <a:off x="2337" y="1756"/>
              <a:ext cx="92" cy="10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65599" name="Arc 45">
              <a:extLst>
                <a:ext uri="{FF2B5EF4-FFF2-40B4-BE49-F238E27FC236}">
                  <a16:creationId xmlns:a16="http://schemas.microsoft.com/office/drawing/2014/main" id="{F9AD7B78-7C01-47B0-A72B-FF6B906D9CB3}"/>
                </a:ext>
              </a:extLst>
            </p:cNvPr>
            <p:cNvSpPr>
              <a:spLocks/>
            </p:cNvSpPr>
            <p:nvPr/>
          </p:nvSpPr>
          <p:spPr bwMode="auto">
            <a:xfrm>
              <a:off x="2337" y="1665"/>
              <a:ext cx="92" cy="100"/>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0" y="21599"/>
                  </a:moveTo>
                  <a:cubicBezTo>
                    <a:pt x="0" y="9761"/>
                    <a:pt x="9528" y="129"/>
                    <a:pt x="21365" y="0"/>
                  </a:cubicBezTo>
                </a:path>
                <a:path w="21600" h="21599" stroke="0" extrusionOk="0">
                  <a:moveTo>
                    <a:pt x="0" y="21599"/>
                  </a:moveTo>
                  <a:cubicBezTo>
                    <a:pt x="0" y="9761"/>
                    <a:pt x="9528" y="129"/>
                    <a:pt x="21365" y="0"/>
                  </a:cubicBezTo>
                  <a:lnTo>
                    <a:pt x="21600" y="21599"/>
                  </a:lnTo>
                  <a:close/>
                </a:path>
              </a:pathLst>
            </a:custGeom>
            <a:noFill/>
            <a:ln w="254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grpSp>
      <p:sp>
        <p:nvSpPr>
          <p:cNvPr id="65567" name="Rectangle 46">
            <a:extLst>
              <a:ext uri="{FF2B5EF4-FFF2-40B4-BE49-F238E27FC236}">
                <a16:creationId xmlns:a16="http://schemas.microsoft.com/office/drawing/2014/main" id="{1DCF0AA9-42E8-4586-BC86-3A6B49D4206F}"/>
              </a:ext>
            </a:extLst>
          </p:cNvPr>
          <p:cNvSpPr>
            <a:spLocks noChangeArrowheads="1"/>
          </p:cNvSpPr>
          <p:nvPr/>
        </p:nvSpPr>
        <p:spPr bwMode="auto">
          <a:xfrm>
            <a:off x="7556989" y="5058508"/>
            <a:ext cx="647700" cy="8909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65568" name="Line 47">
            <a:extLst>
              <a:ext uri="{FF2B5EF4-FFF2-40B4-BE49-F238E27FC236}">
                <a16:creationId xmlns:a16="http://schemas.microsoft.com/office/drawing/2014/main" id="{894A5A04-771B-42BE-8770-C91533B52BE0}"/>
              </a:ext>
            </a:extLst>
          </p:cNvPr>
          <p:cNvSpPr>
            <a:spLocks noChangeShapeType="1"/>
          </p:cNvSpPr>
          <p:nvPr/>
        </p:nvSpPr>
        <p:spPr bwMode="auto">
          <a:xfrm flipH="1">
            <a:off x="8001000" y="5644661"/>
            <a:ext cx="215412" cy="10550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5569" name="Line 48">
            <a:extLst>
              <a:ext uri="{FF2B5EF4-FFF2-40B4-BE49-F238E27FC236}">
                <a16:creationId xmlns:a16="http://schemas.microsoft.com/office/drawing/2014/main" id="{449E929F-5B80-433E-B496-876C6D8F09B5}"/>
              </a:ext>
            </a:extLst>
          </p:cNvPr>
          <p:cNvSpPr>
            <a:spLocks noChangeShapeType="1"/>
          </p:cNvSpPr>
          <p:nvPr/>
        </p:nvSpPr>
        <p:spPr bwMode="auto">
          <a:xfrm>
            <a:off x="8001000" y="5750169"/>
            <a:ext cx="215412" cy="10550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5570" name="Line 49">
            <a:extLst>
              <a:ext uri="{FF2B5EF4-FFF2-40B4-BE49-F238E27FC236}">
                <a16:creationId xmlns:a16="http://schemas.microsoft.com/office/drawing/2014/main" id="{239D9E3F-FBA6-4191-9ED7-79B126855DD3}"/>
              </a:ext>
            </a:extLst>
          </p:cNvPr>
          <p:cNvSpPr>
            <a:spLocks noChangeShapeType="1"/>
          </p:cNvSpPr>
          <p:nvPr/>
        </p:nvSpPr>
        <p:spPr bwMode="auto">
          <a:xfrm>
            <a:off x="8229600" y="5750169"/>
            <a:ext cx="228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5571" name="Line 50">
            <a:extLst>
              <a:ext uri="{FF2B5EF4-FFF2-40B4-BE49-F238E27FC236}">
                <a16:creationId xmlns:a16="http://schemas.microsoft.com/office/drawing/2014/main" id="{563672E6-CE83-4186-8C44-42DAC9C492CE}"/>
              </a:ext>
            </a:extLst>
          </p:cNvPr>
          <p:cNvSpPr>
            <a:spLocks noChangeShapeType="1"/>
          </p:cNvSpPr>
          <p:nvPr/>
        </p:nvSpPr>
        <p:spPr bwMode="auto">
          <a:xfrm>
            <a:off x="8458200" y="5750169"/>
            <a:ext cx="0" cy="3516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5572" name="Rectangle 51">
            <a:extLst>
              <a:ext uri="{FF2B5EF4-FFF2-40B4-BE49-F238E27FC236}">
                <a16:creationId xmlns:a16="http://schemas.microsoft.com/office/drawing/2014/main" id="{BF87349B-4037-41E7-94EB-0CB99D0F9DA2}"/>
              </a:ext>
            </a:extLst>
          </p:cNvPr>
          <p:cNvSpPr>
            <a:spLocks noChangeArrowheads="1"/>
          </p:cNvSpPr>
          <p:nvPr/>
        </p:nvSpPr>
        <p:spPr bwMode="auto">
          <a:xfrm>
            <a:off x="7910146" y="5117123"/>
            <a:ext cx="304941"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D</a:t>
            </a:r>
          </a:p>
        </p:txBody>
      </p:sp>
      <p:sp>
        <p:nvSpPr>
          <p:cNvPr id="65573" name="Rectangle 52">
            <a:extLst>
              <a:ext uri="{FF2B5EF4-FFF2-40B4-BE49-F238E27FC236}">
                <a16:creationId xmlns:a16="http://schemas.microsoft.com/office/drawing/2014/main" id="{E1698C39-ED3E-4407-952D-4AE584D8231A}"/>
              </a:ext>
            </a:extLst>
          </p:cNvPr>
          <p:cNvSpPr>
            <a:spLocks noChangeArrowheads="1"/>
          </p:cNvSpPr>
          <p:nvPr/>
        </p:nvSpPr>
        <p:spPr bwMode="auto">
          <a:xfrm>
            <a:off x="7529146" y="5117123"/>
            <a:ext cx="316162"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Q</a:t>
            </a:r>
          </a:p>
        </p:txBody>
      </p:sp>
      <p:sp>
        <p:nvSpPr>
          <p:cNvPr id="65574" name="Line 53">
            <a:extLst>
              <a:ext uri="{FF2B5EF4-FFF2-40B4-BE49-F238E27FC236}">
                <a16:creationId xmlns:a16="http://schemas.microsoft.com/office/drawing/2014/main" id="{493BF122-222D-416B-864D-2F90C64D4D58}"/>
              </a:ext>
            </a:extLst>
          </p:cNvPr>
          <p:cNvSpPr>
            <a:spLocks noChangeShapeType="1"/>
          </p:cNvSpPr>
          <p:nvPr/>
        </p:nvSpPr>
        <p:spPr bwMode="auto">
          <a:xfrm>
            <a:off x="7086600" y="5257800"/>
            <a:ext cx="457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5575" name="Line 54">
            <a:extLst>
              <a:ext uri="{FF2B5EF4-FFF2-40B4-BE49-F238E27FC236}">
                <a16:creationId xmlns:a16="http://schemas.microsoft.com/office/drawing/2014/main" id="{51CD8ED9-4CD5-4CCB-B5B6-60E3362B390F}"/>
              </a:ext>
            </a:extLst>
          </p:cNvPr>
          <p:cNvSpPr>
            <a:spLocks noChangeShapeType="1"/>
          </p:cNvSpPr>
          <p:nvPr/>
        </p:nvSpPr>
        <p:spPr bwMode="auto">
          <a:xfrm>
            <a:off x="8229600" y="5257800"/>
            <a:ext cx="685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grpSp>
        <p:nvGrpSpPr>
          <p:cNvPr id="65576" name="Group 55">
            <a:extLst>
              <a:ext uri="{FF2B5EF4-FFF2-40B4-BE49-F238E27FC236}">
                <a16:creationId xmlns:a16="http://schemas.microsoft.com/office/drawing/2014/main" id="{BA4630BB-C861-46E8-AB19-949C23B1F446}"/>
              </a:ext>
            </a:extLst>
          </p:cNvPr>
          <p:cNvGrpSpPr>
            <a:grpSpLocks/>
          </p:cNvGrpSpPr>
          <p:nvPr/>
        </p:nvGrpSpPr>
        <p:grpSpPr bwMode="auto">
          <a:xfrm>
            <a:off x="5486400" y="5058508"/>
            <a:ext cx="1600200" cy="1043354"/>
            <a:chOff x="3456" y="3272"/>
            <a:chExt cx="1008" cy="712"/>
          </a:xfrm>
        </p:grpSpPr>
        <p:sp>
          <p:nvSpPr>
            <p:cNvPr id="65586" name="Rectangle 56">
              <a:extLst>
                <a:ext uri="{FF2B5EF4-FFF2-40B4-BE49-F238E27FC236}">
                  <a16:creationId xmlns:a16="http://schemas.microsoft.com/office/drawing/2014/main" id="{4AE300BC-91EF-40E3-98B7-82BAD214C89C}"/>
                </a:ext>
              </a:extLst>
            </p:cNvPr>
            <p:cNvSpPr>
              <a:spLocks noChangeArrowheads="1"/>
            </p:cNvSpPr>
            <p:nvPr/>
          </p:nvSpPr>
          <p:spPr bwMode="auto">
            <a:xfrm>
              <a:off x="3752" y="3272"/>
              <a:ext cx="408" cy="6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65587" name="Line 57">
              <a:extLst>
                <a:ext uri="{FF2B5EF4-FFF2-40B4-BE49-F238E27FC236}">
                  <a16:creationId xmlns:a16="http://schemas.microsoft.com/office/drawing/2014/main" id="{99047E90-8075-43D2-B463-86A4A062319F}"/>
                </a:ext>
              </a:extLst>
            </p:cNvPr>
            <p:cNvSpPr>
              <a:spLocks noChangeShapeType="1"/>
            </p:cNvSpPr>
            <p:nvPr/>
          </p:nvSpPr>
          <p:spPr bwMode="auto">
            <a:xfrm flipH="1">
              <a:off x="4032" y="3672"/>
              <a:ext cx="136" cy="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5588" name="Line 58">
              <a:extLst>
                <a:ext uri="{FF2B5EF4-FFF2-40B4-BE49-F238E27FC236}">
                  <a16:creationId xmlns:a16="http://schemas.microsoft.com/office/drawing/2014/main" id="{7E7F9E16-4B5D-4FB0-B1F8-9327846884BD}"/>
                </a:ext>
              </a:extLst>
            </p:cNvPr>
            <p:cNvSpPr>
              <a:spLocks noChangeShapeType="1"/>
            </p:cNvSpPr>
            <p:nvPr/>
          </p:nvSpPr>
          <p:spPr bwMode="auto">
            <a:xfrm>
              <a:off x="4032" y="3744"/>
              <a:ext cx="136" cy="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5589" name="Line 59">
              <a:extLst>
                <a:ext uri="{FF2B5EF4-FFF2-40B4-BE49-F238E27FC236}">
                  <a16:creationId xmlns:a16="http://schemas.microsoft.com/office/drawing/2014/main" id="{5344AC5E-B798-467F-88C6-B4E1B109E549}"/>
                </a:ext>
              </a:extLst>
            </p:cNvPr>
            <p:cNvSpPr>
              <a:spLocks noChangeShapeType="1"/>
            </p:cNvSpPr>
            <p:nvPr/>
          </p:nvSpPr>
          <p:spPr bwMode="auto">
            <a:xfrm>
              <a:off x="4176" y="3744"/>
              <a:ext cx="14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5590" name="Line 60">
              <a:extLst>
                <a:ext uri="{FF2B5EF4-FFF2-40B4-BE49-F238E27FC236}">
                  <a16:creationId xmlns:a16="http://schemas.microsoft.com/office/drawing/2014/main" id="{C929A8D8-9491-4555-AF6A-3DFC349E060C}"/>
                </a:ext>
              </a:extLst>
            </p:cNvPr>
            <p:cNvSpPr>
              <a:spLocks noChangeShapeType="1"/>
            </p:cNvSpPr>
            <p:nvPr/>
          </p:nvSpPr>
          <p:spPr bwMode="auto">
            <a:xfrm>
              <a:off x="4320" y="3744"/>
              <a:ext cx="0" cy="24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5591" name="Rectangle 61">
              <a:extLst>
                <a:ext uri="{FF2B5EF4-FFF2-40B4-BE49-F238E27FC236}">
                  <a16:creationId xmlns:a16="http://schemas.microsoft.com/office/drawing/2014/main" id="{02D5F24D-A065-419C-A8C0-2E3706F67CF1}"/>
                </a:ext>
              </a:extLst>
            </p:cNvPr>
            <p:cNvSpPr>
              <a:spLocks noChangeArrowheads="1"/>
            </p:cNvSpPr>
            <p:nvPr/>
          </p:nvSpPr>
          <p:spPr bwMode="auto">
            <a:xfrm>
              <a:off x="3975" y="3312"/>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D</a:t>
              </a:r>
            </a:p>
          </p:txBody>
        </p:sp>
        <p:sp>
          <p:nvSpPr>
            <p:cNvPr id="65592" name="Rectangle 62">
              <a:extLst>
                <a:ext uri="{FF2B5EF4-FFF2-40B4-BE49-F238E27FC236}">
                  <a16:creationId xmlns:a16="http://schemas.microsoft.com/office/drawing/2014/main" id="{1B0E13A3-DD66-441F-B5BD-11CAA839DB12}"/>
                </a:ext>
              </a:extLst>
            </p:cNvPr>
            <p:cNvSpPr>
              <a:spLocks noChangeArrowheads="1"/>
            </p:cNvSpPr>
            <p:nvPr/>
          </p:nvSpPr>
          <p:spPr bwMode="auto">
            <a:xfrm>
              <a:off x="3735" y="3312"/>
              <a:ext cx="19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Q</a:t>
              </a:r>
            </a:p>
          </p:txBody>
        </p:sp>
        <p:sp>
          <p:nvSpPr>
            <p:cNvPr id="65593" name="Line 63">
              <a:extLst>
                <a:ext uri="{FF2B5EF4-FFF2-40B4-BE49-F238E27FC236}">
                  <a16:creationId xmlns:a16="http://schemas.microsoft.com/office/drawing/2014/main" id="{29445C93-F835-4507-B832-23900151C214}"/>
                </a:ext>
              </a:extLst>
            </p:cNvPr>
            <p:cNvSpPr>
              <a:spLocks noChangeShapeType="1"/>
            </p:cNvSpPr>
            <p:nvPr/>
          </p:nvSpPr>
          <p:spPr bwMode="auto">
            <a:xfrm>
              <a:off x="3456" y="3408"/>
              <a:ext cx="2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5594" name="Line 64">
              <a:extLst>
                <a:ext uri="{FF2B5EF4-FFF2-40B4-BE49-F238E27FC236}">
                  <a16:creationId xmlns:a16="http://schemas.microsoft.com/office/drawing/2014/main" id="{7D38BEF3-E17C-42D0-9A0C-09BB3C3AC467}"/>
                </a:ext>
              </a:extLst>
            </p:cNvPr>
            <p:cNvSpPr>
              <a:spLocks noChangeShapeType="1"/>
            </p:cNvSpPr>
            <p:nvPr/>
          </p:nvSpPr>
          <p:spPr bwMode="auto">
            <a:xfrm>
              <a:off x="4176" y="3408"/>
              <a:ext cx="2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grpSp>
      <p:sp>
        <p:nvSpPr>
          <p:cNvPr id="65577" name="Rectangle 65">
            <a:extLst>
              <a:ext uri="{FF2B5EF4-FFF2-40B4-BE49-F238E27FC236}">
                <a16:creationId xmlns:a16="http://schemas.microsoft.com/office/drawing/2014/main" id="{D24A808D-F087-4616-A8D8-44A7163E18D5}"/>
              </a:ext>
            </a:extLst>
          </p:cNvPr>
          <p:cNvSpPr>
            <a:spLocks noChangeArrowheads="1"/>
          </p:cNvSpPr>
          <p:nvPr/>
        </p:nvSpPr>
        <p:spPr bwMode="auto">
          <a:xfrm>
            <a:off x="8214946" y="4976446"/>
            <a:ext cx="710500" cy="53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Async.</a:t>
            </a:r>
          </a:p>
          <a:p>
            <a:r>
              <a:rPr lang="en-US" altLang="zh-CN" sz="1477" b="1"/>
              <a:t>Inputs</a:t>
            </a:r>
          </a:p>
        </p:txBody>
      </p:sp>
      <p:sp>
        <p:nvSpPr>
          <p:cNvPr id="65578" name="Rectangle 66">
            <a:extLst>
              <a:ext uri="{FF2B5EF4-FFF2-40B4-BE49-F238E27FC236}">
                <a16:creationId xmlns:a16="http://schemas.microsoft.com/office/drawing/2014/main" id="{AA10DE2D-AF1D-4A4A-94E6-1A704B349CE7}"/>
              </a:ext>
            </a:extLst>
          </p:cNvPr>
          <p:cNvSpPr>
            <a:spLocks noChangeArrowheads="1"/>
          </p:cNvSpPr>
          <p:nvPr/>
        </p:nvSpPr>
        <p:spPr bwMode="auto">
          <a:xfrm>
            <a:off x="5243146" y="4976446"/>
            <a:ext cx="696074" cy="53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Sync.</a:t>
            </a:r>
          </a:p>
          <a:p>
            <a:r>
              <a:rPr lang="en-US" altLang="zh-CN" sz="1477" b="1"/>
              <a:t>Inputs</a:t>
            </a:r>
          </a:p>
        </p:txBody>
      </p:sp>
      <p:sp>
        <p:nvSpPr>
          <p:cNvPr id="65579" name="Line 67">
            <a:extLst>
              <a:ext uri="{FF2B5EF4-FFF2-40B4-BE49-F238E27FC236}">
                <a16:creationId xmlns:a16="http://schemas.microsoft.com/office/drawing/2014/main" id="{C5DDB7A7-AD16-493D-8EBA-87E952338B15}"/>
              </a:ext>
            </a:extLst>
          </p:cNvPr>
          <p:cNvSpPr>
            <a:spLocks noChangeShapeType="1"/>
          </p:cNvSpPr>
          <p:nvPr/>
        </p:nvSpPr>
        <p:spPr bwMode="auto">
          <a:xfrm flipH="1">
            <a:off x="4953000" y="5257800"/>
            <a:ext cx="5334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65580" name="Rectangle 68">
            <a:extLst>
              <a:ext uri="{FF2B5EF4-FFF2-40B4-BE49-F238E27FC236}">
                <a16:creationId xmlns:a16="http://schemas.microsoft.com/office/drawing/2014/main" id="{200DD4B9-C293-4FDE-A8AB-362F1B659AE8}"/>
              </a:ext>
            </a:extLst>
          </p:cNvPr>
          <p:cNvSpPr>
            <a:spLocks noChangeArrowheads="1"/>
          </p:cNvSpPr>
          <p:nvPr/>
        </p:nvSpPr>
        <p:spPr bwMode="auto">
          <a:xfrm>
            <a:off x="6843346" y="5890846"/>
            <a:ext cx="463638"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Clk</a:t>
            </a:r>
          </a:p>
        </p:txBody>
      </p:sp>
      <p:sp>
        <p:nvSpPr>
          <p:cNvPr id="65581" name="Rectangle 69">
            <a:extLst>
              <a:ext uri="{FF2B5EF4-FFF2-40B4-BE49-F238E27FC236}">
                <a16:creationId xmlns:a16="http://schemas.microsoft.com/office/drawing/2014/main" id="{99B7F47F-A8C4-4755-83F4-0140377107DE}"/>
              </a:ext>
            </a:extLst>
          </p:cNvPr>
          <p:cNvSpPr>
            <a:spLocks noChangeArrowheads="1"/>
          </p:cNvSpPr>
          <p:nvPr/>
        </p:nvSpPr>
        <p:spPr bwMode="auto">
          <a:xfrm>
            <a:off x="8443546" y="5890846"/>
            <a:ext cx="463638"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Clk</a:t>
            </a:r>
          </a:p>
        </p:txBody>
      </p:sp>
      <p:sp>
        <p:nvSpPr>
          <p:cNvPr id="65582" name="Line 70">
            <a:extLst>
              <a:ext uri="{FF2B5EF4-FFF2-40B4-BE49-F238E27FC236}">
                <a16:creationId xmlns:a16="http://schemas.microsoft.com/office/drawing/2014/main" id="{48C90B70-FDF0-4529-80EF-3D6B468FB7E4}"/>
              </a:ext>
            </a:extLst>
          </p:cNvPr>
          <p:cNvSpPr>
            <a:spLocks noChangeShapeType="1"/>
          </p:cNvSpPr>
          <p:nvPr/>
        </p:nvSpPr>
        <p:spPr bwMode="auto">
          <a:xfrm flipH="1">
            <a:off x="6019800" y="4484077"/>
            <a:ext cx="152400" cy="49236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5583" name="Line 71">
            <a:extLst>
              <a:ext uri="{FF2B5EF4-FFF2-40B4-BE49-F238E27FC236}">
                <a16:creationId xmlns:a16="http://schemas.microsoft.com/office/drawing/2014/main" id="{FBC1BA6E-5E19-41B7-9589-53B5BD64D3CC}"/>
              </a:ext>
            </a:extLst>
          </p:cNvPr>
          <p:cNvSpPr>
            <a:spLocks noChangeShapeType="1"/>
          </p:cNvSpPr>
          <p:nvPr/>
        </p:nvSpPr>
        <p:spPr bwMode="auto">
          <a:xfrm>
            <a:off x="7848600" y="4413738"/>
            <a:ext cx="304800" cy="56270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5584" name="Rectangle 72">
            <a:extLst>
              <a:ext uri="{FF2B5EF4-FFF2-40B4-BE49-F238E27FC236}">
                <a16:creationId xmlns:a16="http://schemas.microsoft.com/office/drawing/2014/main" id="{CC3D9C2F-6240-423D-837B-6CDC1F8ECD92}"/>
              </a:ext>
            </a:extLst>
          </p:cNvPr>
          <p:cNvSpPr>
            <a:spLocks noChangeArrowheads="1"/>
          </p:cNvSpPr>
          <p:nvPr/>
        </p:nvSpPr>
        <p:spPr bwMode="auto">
          <a:xfrm>
            <a:off x="518746" y="3275135"/>
            <a:ext cx="263263" cy="423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2215" b="1"/>
              <a:t>:</a:t>
            </a:r>
          </a:p>
        </p:txBody>
      </p:sp>
      <p:sp>
        <p:nvSpPr>
          <p:cNvPr id="65585" name="Rectangle 73">
            <a:extLst>
              <a:ext uri="{FF2B5EF4-FFF2-40B4-BE49-F238E27FC236}">
                <a16:creationId xmlns:a16="http://schemas.microsoft.com/office/drawing/2014/main" id="{297BD365-B2DC-4E72-9950-27459473B4D6}"/>
              </a:ext>
            </a:extLst>
          </p:cNvPr>
          <p:cNvSpPr>
            <a:spLocks noChangeArrowheads="1"/>
          </p:cNvSpPr>
          <p:nvPr/>
        </p:nvSpPr>
        <p:spPr bwMode="auto">
          <a:xfrm>
            <a:off x="3871546" y="3486151"/>
            <a:ext cx="263263" cy="423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2215" b="1"/>
              <a:t>:</a:t>
            </a:r>
          </a:p>
        </p:txBody>
      </p:sp>
    </p:spTree>
    <p:extLst>
      <p:ext uri="{BB962C8B-B14F-4D97-AF65-F5344CB8AC3E}">
        <p14:creationId xmlns:p14="http://schemas.microsoft.com/office/powerpoint/2010/main" val="142869458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05186ED8-AB5F-4EA8-8B61-6B7ECCE99D3C}"/>
              </a:ext>
            </a:extLst>
          </p:cNvPr>
          <p:cNvSpPr>
            <a:spLocks noGrp="1" noChangeArrowheads="1"/>
          </p:cNvSpPr>
          <p:nvPr>
            <p:ph type="title"/>
          </p:nvPr>
        </p:nvSpPr>
        <p:spPr>
          <a:xfrm>
            <a:off x="492370" y="188640"/>
            <a:ext cx="6163408" cy="584689"/>
          </a:xfrm>
          <a:noFill/>
        </p:spPr>
        <p:txBody>
          <a:bodyPr wrap="square"/>
          <a:lstStyle/>
          <a:p>
            <a:r>
              <a:rPr lang="zh-CN" altLang="en-US" b="1" dirty="0">
                <a:solidFill>
                  <a:srgbClr val="C00000"/>
                </a:solidFill>
                <a:latin typeface="微软雅黑" panose="020B0503020204020204" pitchFamily="34" charset="-122"/>
                <a:ea typeface="微软雅黑" panose="020B0503020204020204" pitchFamily="34" charset="-122"/>
              </a:rPr>
              <a:t>程序中断</a:t>
            </a:r>
            <a:r>
              <a:rPr lang="en-US" altLang="zh-CN" b="1" dirty="0">
                <a:solidFill>
                  <a:srgbClr val="C00000"/>
                </a:solidFill>
                <a:latin typeface="微软雅黑" panose="020B0503020204020204" pitchFamily="34" charset="-122"/>
                <a:ea typeface="微软雅黑" panose="020B0503020204020204" pitchFamily="34" charset="-122"/>
              </a:rPr>
              <a:t>/</a:t>
            </a:r>
            <a:r>
              <a:rPr lang="zh-CN" altLang="en-US" b="1" dirty="0">
                <a:solidFill>
                  <a:srgbClr val="C00000"/>
                </a:solidFill>
                <a:latin typeface="微软雅黑" panose="020B0503020204020204" pitchFamily="34" charset="-122"/>
                <a:ea typeface="微软雅黑" panose="020B0503020204020204" pitchFamily="34" charset="-122"/>
              </a:rPr>
              <a:t>意外事件硬件</a:t>
            </a:r>
          </a:p>
        </p:txBody>
      </p:sp>
      <p:sp>
        <p:nvSpPr>
          <p:cNvPr id="66563" name="Rectangle 3">
            <a:extLst>
              <a:ext uri="{FF2B5EF4-FFF2-40B4-BE49-F238E27FC236}">
                <a16:creationId xmlns:a16="http://schemas.microsoft.com/office/drawing/2014/main" id="{C3BEA354-8306-4249-8DF8-17D03043E0BF}"/>
              </a:ext>
            </a:extLst>
          </p:cNvPr>
          <p:cNvSpPr>
            <a:spLocks noGrp="1" noChangeArrowheads="1"/>
          </p:cNvSpPr>
          <p:nvPr>
            <p:ph type="body" idx="1"/>
          </p:nvPr>
        </p:nvSpPr>
        <p:spPr>
          <a:xfrm>
            <a:off x="609600" y="1295400"/>
            <a:ext cx="8191500" cy="4562275"/>
          </a:xfrm>
          <a:noFill/>
        </p:spPr>
        <p:txBody>
          <a:bodyPr/>
          <a:lstStyle/>
          <a:p>
            <a:pPr>
              <a:lnSpc>
                <a:spcPct val="150000"/>
              </a:lnSpc>
            </a:pPr>
            <a:r>
              <a:rPr lang="zh-CN" altLang="en-US" dirty="0"/>
              <a:t>硬件中断服务：</a:t>
            </a:r>
          </a:p>
          <a:p>
            <a:pPr lvl="1">
              <a:lnSpc>
                <a:spcPct val="150000"/>
              </a:lnSpc>
            </a:pPr>
            <a:r>
              <a:rPr lang="zh-CN" altLang="en-US" sz="2000" dirty="0">
                <a:latin typeface="微软雅黑" panose="020B0503020204020204" pitchFamily="34" charset="-122"/>
                <a:ea typeface="微软雅黑" panose="020B0503020204020204" pitchFamily="34" charset="-122"/>
              </a:rPr>
              <a:t>保存 </a:t>
            </a:r>
            <a:r>
              <a:rPr lang="en-US" altLang="zh-CN" sz="2000" dirty="0">
                <a:latin typeface="微软雅黑" panose="020B0503020204020204" pitchFamily="34" charset="-122"/>
                <a:ea typeface="微软雅黑" panose="020B0503020204020204" pitchFamily="34" charset="-122"/>
              </a:rPr>
              <a:t>PC (</a:t>
            </a:r>
            <a:r>
              <a:rPr lang="zh-CN" altLang="en-US" sz="2000" dirty="0">
                <a:latin typeface="微软雅黑" panose="020B0503020204020204" pitchFamily="34" charset="-122"/>
                <a:ea typeface="微软雅黑" panose="020B0503020204020204" pitchFamily="34" charset="-122"/>
              </a:rPr>
              <a:t>或在流水机器中多个 </a:t>
            </a:r>
            <a:r>
              <a:rPr lang="en-US" altLang="zh-CN" sz="2000" dirty="0">
                <a:latin typeface="微软雅黑" panose="020B0503020204020204" pitchFamily="34" charset="-122"/>
                <a:ea typeface="微软雅黑" panose="020B0503020204020204" pitchFamily="34" charset="-122"/>
              </a:rPr>
              <a:t>PC</a:t>
            </a:r>
            <a:r>
              <a:rPr lang="zh-CN" altLang="en-US" sz="2000" dirty="0">
                <a:latin typeface="微软雅黑" panose="020B0503020204020204" pitchFamily="34" charset="-122"/>
                <a:ea typeface="微软雅黑" panose="020B0503020204020204" pitchFamily="34" charset="-122"/>
              </a:rPr>
              <a:t>值</a:t>
            </a:r>
            <a:r>
              <a:rPr lang="en-US" altLang="zh-CN" sz="2000" dirty="0">
                <a:latin typeface="微软雅黑" panose="020B0503020204020204" pitchFamily="34" charset="-122"/>
                <a:ea typeface="微软雅黑" panose="020B0503020204020204" pitchFamily="34" charset="-122"/>
              </a:rPr>
              <a:t>)</a:t>
            </a:r>
          </a:p>
          <a:p>
            <a:pPr lvl="1">
              <a:lnSpc>
                <a:spcPct val="150000"/>
              </a:lnSpc>
            </a:pPr>
            <a:r>
              <a:rPr lang="zh-CN" altLang="en-US" sz="2000" dirty="0">
                <a:latin typeface="微软雅黑" panose="020B0503020204020204" pitchFamily="34" charset="-122"/>
                <a:ea typeface="微软雅黑" panose="020B0503020204020204" pitchFamily="34" charset="-122"/>
              </a:rPr>
              <a:t>抑制正在被处理的中断</a:t>
            </a:r>
          </a:p>
          <a:p>
            <a:pPr lvl="1">
              <a:lnSpc>
                <a:spcPct val="150000"/>
              </a:lnSpc>
            </a:pPr>
            <a:r>
              <a:rPr lang="zh-CN" altLang="en-US" sz="2000" dirty="0">
                <a:latin typeface="微软雅黑" panose="020B0503020204020204" pitchFamily="34" charset="-122"/>
                <a:ea typeface="微软雅黑" panose="020B0503020204020204" pitchFamily="34" charset="-122"/>
              </a:rPr>
              <a:t>转移到中断服务例程</a:t>
            </a:r>
          </a:p>
          <a:p>
            <a:pPr lvl="1">
              <a:lnSpc>
                <a:spcPct val="150000"/>
              </a:lnSpc>
            </a:pPr>
            <a:r>
              <a:rPr lang="zh-CN" altLang="en-US" sz="2000" dirty="0">
                <a:latin typeface="微软雅黑" panose="020B0503020204020204" pitchFamily="34" charset="-122"/>
                <a:ea typeface="微软雅黑" panose="020B0503020204020204" pitchFamily="34" charset="-122"/>
              </a:rPr>
              <a:t>选项：</a:t>
            </a:r>
          </a:p>
          <a:p>
            <a:pPr lvl="2">
              <a:lnSpc>
                <a:spcPct val="150000"/>
              </a:lnSpc>
            </a:pPr>
            <a:r>
              <a:rPr lang="zh-CN" altLang="en-US" sz="2000" dirty="0">
                <a:latin typeface="微软雅黑" panose="020B0503020204020204" pitchFamily="34" charset="-122"/>
                <a:ea typeface="微软雅黑" panose="020B0503020204020204" pitchFamily="34" charset="-122"/>
              </a:rPr>
              <a:t>保存状态、保存寄存器、保存中断信息</a:t>
            </a:r>
          </a:p>
          <a:p>
            <a:pPr lvl="2">
              <a:lnSpc>
                <a:spcPct val="150000"/>
              </a:lnSpc>
            </a:pPr>
            <a:r>
              <a:rPr lang="zh-CN" altLang="en-US" sz="2000" dirty="0">
                <a:latin typeface="微软雅黑" panose="020B0503020204020204" pitchFamily="34" charset="-122"/>
                <a:ea typeface="微软雅黑" panose="020B0503020204020204" pitchFamily="34" charset="-122"/>
              </a:rPr>
              <a:t>改变状态、改变操作模式、获取中断信息</a:t>
            </a:r>
          </a:p>
          <a:p>
            <a:pPr>
              <a:lnSpc>
                <a:spcPct val="150000"/>
              </a:lnSpc>
            </a:pPr>
            <a:r>
              <a:rPr lang="en-US" altLang="zh-CN" dirty="0"/>
              <a:t>I/O</a:t>
            </a:r>
            <a:r>
              <a:rPr lang="zh-CN" altLang="en-US" dirty="0"/>
              <a:t>中断的一个有利特点：</a:t>
            </a:r>
          </a:p>
          <a:p>
            <a:pPr lvl="1">
              <a:lnSpc>
                <a:spcPct val="150000"/>
              </a:lnSpc>
            </a:pPr>
            <a:r>
              <a:rPr lang="zh-CN" altLang="en-US" sz="2000" dirty="0">
                <a:latin typeface="微软雅黑" panose="020B0503020204020204" pitchFamily="34" charset="-122"/>
                <a:ea typeface="微软雅黑" panose="020B0503020204020204" pitchFamily="34" charset="-122"/>
              </a:rPr>
              <a:t>异步性：不与指定指令相关联</a:t>
            </a:r>
          </a:p>
          <a:p>
            <a:pPr lvl="1">
              <a:lnSpc>
                <a:spcPct val="150000"/>
              </a:lnSpc>
            </a:pPr>
            <a:r>
              <a:rPr lang="zh-CN" altLang="en-US" sz="2000" dirty="0">
                <a:latin typeface="微软雅黑" panose="020B0503020204020204" pitchFamily="34" charset="-122"/>
                <a:ea typeface="微软雅黑" panose="020B0503020204020204" pitchFamily="34" charset="-122"/>
              </a:rPr>
              <a:t>可以在流水线的最方便的时候来处理它！</a:t>
            </a:r>
          </a:p>
        </p:txBody>
      </p:sp>
    </p:spTree>
    <p:extLst>
      <p:ext uri="{BB962C8B-B14F-4D97-AF65-F5344CB8AC3E}">
        <p14:creationId xmlns:p14="http://schemas.microsoft.com/office/powerpoint/2010/main" val="77262710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BB2381E6-D4AF-41B8-8BC1-F9AACE8DF0D8}"/>
              </a:ext>
            </a:extLst>
          </p:cNvPr>
          <p:cNvSpPr>
            <a:spLocks noGrp="1" noChangeArrowheads="1"/>
          </p:cNvSpPr>
          <p:nvPr>
            <p:ph type="title"/>
          </p:nvPr>
        </p:nvSpPr>
        <p:spPr>
          <a:xfrm>
            <a:off x="359400" y="148004"/>
            <a:ext cx="4123592" cy="584689"/>
          </a:xfrm>
          <a:noFill/>
        </p:spPr>
        <p:txBody>
          <a:bodyPr wrap="square"/>
          <a:lstStyle/>
          <a:p>
            <a:r>
              <a:rPr lang="zh-CN" altLang="en-US" b="1" dirty="0">
                <a:solidFill>
                  <a:srgbClr val="C00000"/>
                </a:solidFill>
                <a:latin typeface="微软雅黑" panose="020B0503020204020204" pitchFamily="34" charset="-122"/>
                <a:ea typeface="微软雅黑" panose="020B0503020204020204" pitchFamily="34" charset="-122"/>
              </a:rPr>
              <a:t>从程序员来看</a:t>
            </a:r>
          </a:p>
        </p:txBody>
      </p:sp>
      <p:sp>
        <p:nvSpPr>
          <p:cNvPr id="67587" name="Rectangle 3">
            <a:extLst>
              <a:ext uri="{FF2B5EF4-FFF2-40B4-BE49-F238E27FC236}">
                <a16:creationId xmlns:a16="http://schemas.microsoft.com/office/drawing/2014/main" id="{2E4EEB76-C111-4343-8357-DF978139A5B9}"/>
              </a:ext>
            </a:extLst>
          </p:cNvPr>
          <p:cNvSpPr>
            <a:spLocks noGrp="1" noChangeArrowheads="1"/>
          </p:cNvSpPr>
          <p:nvPr>
            <p:ph type="body" idx="1"/>
          </p:nvPr>
        </p:nvSpPr>
        <p:spPr>
          <a:xfrm>
            <a:off x="428631" y="4783016"/>
            <a:ext cx="8191500" cy="1752600"/>
          </a:xfrm>
          <a:noFill/>
        </p:spPr>
        <p:txBody>
          <a:bodyPr>
            <a:normAutofit lnSpcReduction="10000"/>
          </a:bodyPr>
          <a:lstStyle/>
          <a:p>
            <a:pPr>
              <a:lnSpc>
                <a:spcPct val="150000"/>
              </a:lnSpc>
            </a:pPr>
            <a:r>
              <a:rPr lang="zh-CN" altLang="en-US" dirty="0"/>
              <a:t>中断目标地址选项：</a:t>
            </a:r>
          </a:p>
          <a:p>
            <a:pPr lvl="1">
              <a:lnSpc>
                <a:spcPct val="150000"/>
              </a:lnSpc>
            </a:pPr>
            <a:r>
              <a:rPr lang="zh-CN" altLang="en-US" sz="2000" dirty="0">
                <a:latin typeface="微软雅黑" panose="020B0503020204020204" pitchFamily="34" charset="-122"/>
                <a:ea typeface="微软雅黑" panose="020B0503020204020204" pitchFamily="34" charset="-122"/>
              </a:rPr>
              <a:t>通用：转移到所有中断的公共地址，然后软件对原因进行译码并指出下一步做什么</a:t>
            </a:r>
          </a:p>
          <a:p>
            <a:pPr lvl="1">
              <a:lnSpc>
                <a:spcPct val="150000"/>
              </a:lnSpc>
            </a:pPr>
            <a:r>
              <a:rPr lang="zh-CN" altLang="en-US" sz="2000" dirty="0">
                <a:latin typeface="微软雅黑" panose="020B0503020204020204" pitchFamily="34" charset="-122"/>
                <a:ea typeface="微软雅黑" panose="020B0503020204020204" pitchFamily="34" charset="-122"/>
              </a:rPr>
              <a:t>专用：根据中断类型和</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或级别自动转移到不同的地址</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向量化中断</a:t>
            </a:r>
          </a:p>
        </p:txBody>
      </p:sp>
      <p:sp>
        <p:nvSpPr>
          <p:cNvPr id="67588" name="Line 4">
            <a:extLst>
              <a:ext uri="{FF2B5EF4-FFF2-40B4-BE49-F238E27FC236}">
                <a16:creationId xmlns:a16="http://schemas.microsoft.com/office/drawing/2014/main" id="{EF8EA0D1-03A5-4396-87D0-D8C173F42D1E}"/>
              </a:ext>
            </a:extLst>
          </p:cNvPr>
          <p:cNvSpPr>
            <a:spLocks noChangeShapeType="1"/>
          </p:cNvSpPr>
          <p:nvPr/>
        </p:nvSpPr>
        <p:spPr bwMode="auto">
          <a:xfrm>
            <a:off x="965689" y="1178169"/>
            <a:ext cx="0" cy="162950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7589" name="Line 5">
            <a:extLst>
              <a:ext uri="{FF2B5EF4-FFF2-40B4-BE49-F238E27FC236}">
                <a16:creationId xmlns:a16="http://schemas.microsoft.com/office/drawing/2014/main" id="{FD0A5D9E-0981-4B33-9FED-3455CE651121}"/>
              </a:ext>
            </a:extLst>
          </p:cNvPr>
          <p:cNvSpPr>
            <a:spLocks noChangeShapeType="1"/>
          </p:cNvSpPr>
          <p:nvPr/>
        </p:nvSpPr>
        <p:spPr bwMode="auto">
          <a:xfrm>
            <a:off x="2489689" y="1178169"/>
            <a:ext cx="0" cy="168812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7590" name="Line 6">
            <a:extLst>
              <a:ext uri="{FF2B5EF4-FFF2-40B4-BE49-F238E27FC236}">
                <a16:creationId xmlns:a16="http://schemas.microsoft.com/office/drawing/2014/main" id="{E7125C87-81D0-4F86-907F-F75BEE9BB5FE}"/>
              </a:ext>
            </a:extLst>
          </p:cNvPr>
          <p:cNvSpPr>
            <a:spLocks noChangeShapeType="1"/>
          </p:cNvSpPr>
          <p:nvPr/>
        </p:nvSpPr>
        <p:spPr bwMode="auto">
          <a:xfrm>
            <a:off x="965689" y="1600200"/>
            <a:ext cx="1524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7591" name="Line 7">
            <a:extLst>
              <a:ext uri="{FF2B5EF4-FFF2-40B4-BE49-F238E27FC236}">
                <a16:creationId xmlns:a16="http://schemas.microsoft.com/office/drawing/2014/main" id="{68967D6E-2E82-4EA0-8C6A-51AE5D892D77}"/>
              </a:ext>
            </a:extLst>
          </p:cNvPr>
          <p:cNvSpPr>
            <a:spLocks noChangeShapeType="1"/>
          </p:cNvSpPr>
          <p:nvPr/>
        </p:nvSpPr>
        <p:spPr bwMode="auto">
          <a:xfrm>
            <a:off x="965689" y="1881554"/>
            <a:ext cx="1524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7592" name="Line 8">
            <a:extLst>
              <a:ext uri="{FF2B5EF4-FFF2-40B4-BE49-F238E27FC236}">
                <a16:creationId xmlns:a16="http://schemas.microsoft.com/office/drawing/2014/main" id="{A1890C0C-588B-4B42-A1CF-F0C6460F354E}"/>
              </a:ext>
            </a:extLst>
          </p:cNvPr>
          <p:cNvSpPr>
            <a:spLocks noChangeShapeType="1"/>
          </p:cNvSpPr>
          <p:nvPr/>
        </p:nvSpPr>
        <p:spPr bwMode="auto">
          <a:xfrm>
            <a:off x="990600" y="2139462"/>
            <a:ext cx="149908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7593" name="Line 9">
            <a:extLst>
              <a:ext uri="{FF2B5EF4-FFF2-40B4-BE49-F238E27FC236}">
                <a16:creationId xmlns:a16="http://schemas.microsoft.com/office/drawing/2014/main" id="{A4824732-C193-42A5-B9E9-56D3BA082C6D}"/>
              </a:ext>
            </a:extLst>
          </p:cNvPr>
          <p:cNvSpPr>
            <a:spLocks noChangeShapeType="1"/>
          </p:cNvSpPr>
          <p:nvPr/>
        </p:nvSpPr>
        <p:spPr bwMode="auto">
          <a:xfrm>
            <a:off x="965689" y="2432538"/>
            <a:ext cx="1524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7594" name="Rectangle 10">
            <a:extLst>
              <a:ext uri="{FF2B5EF4-FFF2-40B4-BE49-F238E27FC236}">
                <a16:creationId xmlns:a16="http://schemas.microsoft.com/office/drawing/2014/main" id="{636116FC-158E-4C99-8443-BAE69D36EB82}"/>
              </a:ext>
            </a:extLst>
          </p:cNvPr>
          <p:cNvSpPr>
            <a:spLocks noChangeArrowheads="1"/>
          </p:cNvSpPr>
          <p:nvPr/>
        </p:nvSpPr>
        <p:spPr bwMode="auto">
          <a:xfrm>
            <a:off x="1282212" y="1635369"/>
            <a:ext cx="531950"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Add</a:t>
            </a:r>
          </a:p>
        </p:txBody>
      </p:sp>
      <p:sp>
        <p:nvSpPr>
          <p:cNvPr id="67595" name="Rectangle 11">
            <a:extLst>
              <a:ext uri="{FF2B5EF4-FFF2-40B4-BE49-F238E27FC236}">
                <a16:creationId xmlns:a16="http://schemas.microsoft.com/office/drawing/2014/main" id="{E76AF92B-853E-48D4-9B5C-79EE856E46FB}"/>
              </a:ext>
            </a:extLst>
          </p:cNvPr>
          <p:cNvSpPr>
            <a:spLocks noChangeArrowheads="1"/>
          </p:cNvSpPr>
          <p:nvPr/>
        </p:nvSpPr>
        <p:spPr bwMode="auto">
          <a:xfrm>
            <a:off x="1308589" y="2198077"/>
            <a:ext cx="520729"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Sub</a:t>
            </a:r>
          </a:p>
        </p:txBody>
      </p:sp>
      <p:sp>
        <p:nvSpPr>
          <p:cNvPr id="67596" name="Rectangle 12">
            <a:extLst>
              <a:ext uri="{FF2B5EF4-FFF2-40B4-BE49-F238E27FC236}">
                <a16:creationId xmlns:a16="http://schemas.microsoft.com/office/drawing/2014/main" id="{0F6E431B-D76A-486F-9E19-6ECAD9F8A9E6}"/>
              </a:ext>
            </a:extLst>
          </p:cNvPr>
          <p:cNvSpPr>
            <a:spLocks noChangeArrowheads="1"/>
          </p:cNvSpPr>
          <p:nvPr/>
        </p:nvSpPr>
        <p:spPr bwMode="auto">
          <a:xfrm>
            <a:off x="1308589" y="1893277"/>
            <a:ext cx="450197"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Div</a:t>
            </a:r>
          </a:p>
        </p:txBody>
      </p:sp>
      <p:sp>
        <p:nvSpPr>
          <p:cNvPr id="67597" name="Rectangle 13">
            <a:extLst>
              <a:ext uri="{FF2B5EF4-FFF2-40B4-BE49-F238E27FC236}">
                <a16:creationId xmlns:a16="http://schemas.microsoft.com/office/drawing/2014/main" id="{66CB8043-D628-4490-BB6C-3F0E0B6DD413}"/>
              </a:ext>
            </a:extLst>
          </p:cNvPr>
          <p:cNvSpPr>
            <a:spLocks noChangeArrowheads="1"/>
          </p:cNvSpPr>
          <p:nvPr/>
        </p:nvSpPr>
        <p:spPr bwMode="auto">
          <a:xfrm>
            <a:off x="1261404" y="1014047"/>
            <a:ext cx="982394" cy="48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85000"/>
              </a:lnSpc>
            </a:pPr>
            <a:r>
              <a:rPr lang="en-US" altLang="zh-CN" sz="1662" b="1" i="1">
                <a:latin typeface="Arial" panose="020B0604020202020204" pitchFamily="34" charset="0"/>
              </a:rPr>
              <a:t>main</a:t>
            </a:r>
          </a:p>
          <a:p>
            <a:pPr algn="ctr">
              <a:lnSpc>
                <a:spcPct val="85000"/>
              </a:lnSpc>
            </a:pPr>
            <a:r>
              <a:rPr lang="en-US" altLang="zh-CN" sz="1662" b="1" i="1">
                <a:latin typeface="Arial" panose="020B0604020202020204" pitchFamily="34" charset="0"/>
              </a:rPr>
              <a:t>program</a:t>
            </a:r>
          </a:p>
        </p:txBody>
      </p:sp>
      <p:sp>
        <p:nvSpPr>
          <p:cNvPr id="67598" name="Rectangle 14">
            <a:extLst>
              <a:ext uri="{FF2B5EF4-FFF2-40B4-BE49-F238E27FC236}">
                <a16:creationId xmlns:a16="http://schemas.microsoft.com/office/drawing/2014/main" id="{EBDAC4A6-D25B-43B9-9C91-A6A8856234BD}"/>
              </a:ext>
            </a:extLst>
          </p:cNvPr>
          <p:cNvSpPr>
            <a:spLocks noChangeArrowheads="1"/>
          </p:cNvSpPr>
          <p:nvPr/>
        </p:nvSpPr>
        <p:spPr bwMode="auto">
          <a:xfrm>
            <a:off x="4699489" y="2209800"/>
            <a:ext cx="1916723" cy="19108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67599" name="Line 15">
            <a:extLst>
              <a:ext uri="{FF2B5EF4-FFF2-40B4-BE49-F238E27FC236}">
                <a16:creationId xmlns:a16="http://schemas.microsoft.com/office/drawing/2014/main" id="{5082B4C3-C844-4B76-AF0A-D734DC613D5F}"/>
              </a:ext>
            </a:extLst>
          </p:cNvPr>
          <p:cNvSpPr>
            <a:spLocks noChangeShapeType="1"/>
          </p:cNvSpPr>
          <p:nvPr/>
        </p:nvSpPr>
        <p:spPr bwMode="auto">
          <a:xfrm>
            <a:off x="4686300" y="2620108"/>
            <a:ext cx="19431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7600" name="Line 16">
            <a:extLst>
              <a:ext uri="{FF2B5EF4-FFF2-40B4-BE49-F238E27FC236}">
                <a16:creationId xmlns:a16="http://schemas.microsoft.com/office/drawing/2014/main" id="{3019A953-C1DE-465B-8EFB-4214596CF98A}"/>
              </a:ext>
            </a:extLst>
          </p:cNvPr>
          <p:cNvSpPr>
            <a:spLocks noChangeShapeType="1"/>
          </p:cNvSpPr>
          <p:nvPr/>
        </p:nvSpPr>
        <p:spPr bwMode="auto">
          <a:xfrm>
            <a:off x="4673112" y="3675185"/>
            <a:ext cx="19431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7601" name="Rectangle 17">
            <a:extLst>
              <a:ext uri="{FF2B5EF4-FFF2-40B4-BE49-F238E27FC236}">
                <a16:creationId xmlns:a16="http://schemas.microsoft.com/office/drawing/2014/main" id="{D1C212C6-9564-4715-81D3-D0698CC8C93C}"/>
              </a:ext>
            </a:extLst>
          </p:cNvPr>
          <p:cNvSpPr>
            <a:spLocks noChangeArrowheads="1"/>
          </p:cNvSpPr>
          <p:nvPr/>
        </p:nvSpPr>
        <p:spPr bwMode="auto">
          <a:xfrm>
            <a:off x="5010547" y="2831123"/>
            <a:ext cx="1256507" cy="699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85000"/>
              </a:lnSpc>
            </a:pPr>
            <a:r>
              <a:rPr lang="en-US" altLang="zh-CN" sz="1662" b="1" i="1">
                <a:latin typeface="Arial" panose="020B0604020202020204" pitchFamily="34" charset="0"/>
              </a:rPr>
              <a:t>Service the</a:t>
            </a:r>
          </a:p>
          <a:p>
            <a:pPr algn="ctr">
              <a:lnSpc>
                <a:spcPct val="85000"/>
              </a:lnSpc>
            </a:pPr>
            <a:r>
              <a:rPr lang="en-US" altLang="zh-CN" sz="1662" b="1" i="1">
                <a:latin typeface="Arial" panose="020B0604020202020204" pitchFamily="34" charset="0"/>
              </a:rPr>
              <a:t>(keyboard)</a:t>
            </a:r>
          </a:p>
          <a:p>
            <a:pPr algn="ctr">
              <a:lnSpc>
                <a:spcPct val="85000"/>
              </a:lnSpc>
            </a:pPr>
            <a:r>
              <a:rPr lang="en-US" altLang="zh-CN" sz="1662" b="1" i="1">
                <a:latin typeface="Arial" panose="020B0604020202020204" pitchFamily="34" charset="0"/>
              </a:rPr>
              <a:t>interrupt</a:t>
            </a:r>
          </a:p>
        </p:txBody>
      </p:sp>
      <p:sp>
        <p:nvSpPr>
          <p:cNvPr id="67602" name="Rectangle 18">
            <a:extLst>
              <a:ext uri="{FF2B5EF4-FFF2-40B4-BE49-F238E27FC236}">
                <a16:creationId xmlns:a16="http://schemas.microsoft.com/office/drawing/2014/main" id="{AC7871EA-023A-4E9D-AF9B-9311E4EBBB3C}"/>
              </a:ext>
            </a:extLst>
          </p:cNvPr>
          <p:cNvSpPr>
            <a:spLocks noChangeArrowheads="1"/>
          </p:cNvSpPr>
          <p:nvPr/>
        </p:nvSpPr>
        <p:spPr bwMode="auto">
          <a:xfrm>
            <a:off x="6947389" y="2151185"/>
            <a:ext cx="1706951" cy="48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Save processor</a:t>
            </a:r>
          </a:p>
          <a:p>
            <a:pPr>
              <a:lnSpc>
                <a:spcPct val="85000"/>
              </a:lnSpc>
            </a:pPr>
            <a:r>
              <a:rPr lang="en-US" altLang="zh-CN" sz="1662" b="1">
                <a:latin typeface="Arial" panose="020B0604020202020204" pitchFamily="34" charset="0"/>
              </a:rPr>
              <a:t>status/state</a:t>
            </a:r>
          </a:p>
        </p:txBody>
      </p:sp>
      <p:sp>
        <p:nvSpPr>
          <p:cNvPr id="67603" name="Rectangle 19">
            <a:extLst>
              <a:ext uri="{FF2B5EF4-FFF2-40B4-BE49-F238E27FC236}">
                <a16:creationId xmlns:a16="http://schemas.microsoft.com/office/drawing/2014/main" id="{E64E6ECE-CCA7-4036-832C-3D65B073F530}"/>
              </a:ext>
            </a:extLst>
          </p:cNvPr>
          <p:cNvSpPr>
            <a:spLocks noChangeArrowheads="1"/>
          </p:cNvSpPr>
          <p:nvPr/>
        </p:nvSpPr>
        <p:spPr bwMode="auto">
          <a:xfrm>
            <a:off x="2272812" y="3663462"/>
            <a:ext cx="2001904" cy="48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Restore processor</a:t>
            </a:r>
          </a:p>
          <a:p>
            <a:pPr>
              <a:lnSpc>
                <a:spcPct val="85000"/>
              </a:lnSpc>
            </a:pPr>
            <a:r>
              <a:rPr lang="en-US" altLang="zh-CN" sz="1662" b="1">
                <a:latin typeface="Arial" panose="020B0604020202020204" pitchFamily="34" charset="0"/>
              </a:rPr>
              <a:t>status/state</a:t>
            </a:r>
          </a:p>
        </p:txBody>
      </p:sp>
      <p:sp>
        <p:nvSpPr>
          <p:cNvPr id="67604" name="Rectangle 20">
            <a:extLst>
              <a:ext uri="{FF2B5EF4-FFF2-40B4-BE49-F238E27FC236}">
                <a16:creationId xmlns:a16="http://schemas.microsoft.com/office/drawing/2014/main" id="{A7CC103F-69F3-4A88-B100-57D0EC42DD2F}"/>
              </a:ext>
            </a:extLst>
          </p:cNvPr>
          <p:cNvSpPr>
            <a:spLocks noChangeArrowheads="1"/>
          </p:cNvSpPr>
          <p:nvPr/>
        </p:nvSpPr>
        <p:spPr bwMode="auto">
          <a:xfrm>
            <a:off x="6871189" y="4073769"/>
            <a:ext cx="1171548"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(3)  get PC</a:t>
            </a:r>
          </a:p>
        </p:txBody>
      </p:sp>
      <p:sp>
        <p:nvSpPr>
          <p:cNvPr id="67605" name="Rectangle 21">
            <a:extLst>
              <a:ext uri="{FF2B5EF4-FFF2-40B4-BE49-F238E27FC236}">
                <a16:creationId xmlns:a16="http://schemas.microsoft.com/office/drawing/2014/main" id="{8BDB3D10-2A82-4328-BDFF-B627D6C8A43E}"/>
              </a:ext>
            </a:extLst>
          </p:cNvPr>
          <p:cNvSpPr>
            <a:spLocks noChangeArrowheads="1"/>
          </p:cNvSpPr>
          <p:nvPr/>
        </p:nvSpPr>
        <p:spPr bwMode="auto">
          <a:xfrm>
            <a:off x="4051789" y="1143000"/>
            <a:ext cx="4106646"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interrupts request (e.g., from keyboard)</a:t>
            </a:r>
          </a:p>
        </p:txBody>
      </p:sp>
      <p:sp>
        <p:nvSpPr>
          <p:cNvPr id="67606" name="Line 22">
            <a:extLst>
              <a:ext uri="{FF2B5EF4-FFF2-40B4-BE49-F238E27FC236}">
                <a16:creationId xmlns:a16="http://schemas.microsoft.com/office/drawing/2014/main" id="{4DA22BF6-82BC-4FE5-9028-75F0C0199ABD}"/>
              </a:ext>
            </a:extLst>
          </p:cNvPr>
          <p:cNvSpPr>
            <a:spLocks noChangeShapeType="1"/>
          </p:cNvSpPr>
          <p:nvPr/>
        </p:nvSpPr>
        <p:spPr bwMode="auto">
          <a:xfrm flipH="1">
            <a:off x="2489689" y="1330569"/>
            <a:ext cx="1600200" cy="62132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67607" name="Line 23">
            <a:extLst>
              <a:ext uri="{FF2B5EF4-FFF2-40B4-BE49-F238E27FC236}">
                <a16:creationId xmlns:a16="http://schemas.microsoft.com/office/drawing/2014/main" id="{48E963C2-B1F4-42ED-BDD0-470ADA6A5B89}"/>
              </a:ext>
            </a:extLst>
          </p:cNvPr>
          <p:cNvSpPr>
            <a:spLocks noChangeShapeType="1"/>
          </p:cNvSpPr>
          <p:nvPr/>
        </p:nvSpPr>
        <p:spPr bwMode="auto">
          <a:xfrm>
            <a:off x="2514600" y="2162908"/>
            <a:ext cx="2209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67608" name="Line 24">
            <a:extLst>
              <a:ext uri="{FF2B5EF4-FFF2-40B4-BE49-F238E27FC236}">
                <a16:creationId xmlns:a16="http://schemas.microsoft.com/office/drawing/2014/main" id="{D6C1B691-6C9F-447E-BD3E-6DAD9E39D0A1}"/>
              </a:ext>
            </a:extLst>
          </p:cNvPr>
          <p:cNvSpPr>
            <a:spLocks noChangeShapeType="1"/>
          </p:cNvSpPr>
          <p:nvPr/>
        </p:nvSpPr>
        <p:spPr bwMode="auto">
          <a:xfrm>
            <a:off x="5715000" y="2373923"/>
            <a:ext cx="12954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67609" name="Line 25">
            <a:extLst>
              <a:ext uri="{FF2B5EF4-FFF2-40B4-BE49-F238E27FC236}">
                <a16:creationId xmlns:a16="http://schemas.microsoft.com/office/drawing/2014/main" id="{13C742D4-5B72-4A50-9994-906D5C0DEF03}"/>
              </a:ext>
            </a:extLst>
          </p:cNvPr>
          <p:cNvSpPr>
            <a:spLocks noChangeShapeType="1"/>
          </p:cNvSpPr>
          <p:nvPr/>
        </p:nvSpPr>
        <p:spPr bwMode="auto">
          <a:xfrm flipH="1">
            <a:off x="4114800" y="3921369"/>
            <a:ext cx="15240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67610" name="Line 26">
            <a:extLst>
              <a:ext uri="{FF2B5EF4-FFF2-40B4-BE49-F238E27FC236}">
                <a16:creationId xmlns:a16="http://schemas.microsoft.com/office/drawing/2014/main" id="{364FBBA7-B2F9-43A2-84DF-4B79E89B6DB6}"/>
              </a:ext>
            </a:extLst>
          </p:cNvPr>
          <p:cNvSpPr>
            <a:spLocks noChangeShapeType="1"/>
          </p:cNvSpPr>
          <p:nvPr/>
        </p:nvSpPr>
        <p:spPr bwMode="auto">
          <a:xfrm>
            <a:off x="5663712" y="4132384"/>
            <a:ext cx="0" cy="10550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7611" name="Line 27">
            <a:extLst>
              <a:ext uri="{FF2B5EF4-FFF2-40B4-BE49-F238E27FC236}">
                <a16:creationId xmlns:a16="http://schemas.microsoft.com/office/drawing/2014/main" id="{F12578C5-CD4B-4442-826A-69BD2D73FFD0}"/>
              </a:ext>
            </a:extLst>
          </p:cNvPr>
          <p:cNvSpPr>
            <a:spLocks noChangeShapeType="1"/>
          </p:cNvSpPr>
          <p:nvPr/>
        </p:nvSpPr>
        <p:spPr bwMode="auto">
          <a:xfrm>
            <a:off x="5638800" y="4237892"/>
            <a:ext cx="116791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67612" name="Line 28">
            <a:extLst>
              <a:ext uri="{FF2B5EF4-FFF2-40B4-BE49-F238E27FC236}">
                <a16:creationId xmlns:a16="http://schemas.microsoft.com/office/drawing/2014/main" id="{CF2C1607-1108-460C-9196-E6CEF0E57418}"/>
              </a:ext>
            </a:extLst>
          </p:cNvPr>
          <p:cNvSpPr>
            <a:spLocks noChangeShapeType="1"/>
          </p:cNvSpPr>
          <p:nvPr/>
        </p:nvSpPr>
        <p:spPr bwMode="auto">
          <a:xfrm>
            <a:off x="7277100" y="4308231"/>
            <a:ext cx="0" cy="16412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7613" name="Line 29">
            <a:extLst>
              <a:ext uri="{FF2B5EF4-FFF2-40B4-BE49-F238E27FC236}">
                <a16:creationId xmlns:a16="http://schemas.microsoft.com/office/drawing/2014/main" id="{5AE967C5-FF8A-407E-A5D6-B2F7C75C80D6}"/>
              </a:ext>
            </a:extLst>
          </p:cNvPr>
          <p:cNvSpPr>
            <a:spLocks noChangeShapeType="1"/>
          </p:cNvSpPr>
          <p:nvPr/>
        </p:nvSpPr>
        <p:spPr bwMode="auto">
          <a:xfrm flipH="1">
            <a:off x="546589" y="4484077"/>
            <a:ext cx="671732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7614" name="Line 30">
            <a:extLst>
              <a:ext uri="{FF2B5EF4-FFF2-40B4-BE49-F238E27FC236}">
                <a16:creationId xmlns:a16="http://schemas.microsoft.com/office/drawing/2014/main" id="{DC4EAE13-252F-4863-B69C-F5B6D5833455}"/>
              </a:ext>
            </a:extLst>
          </p:cNvPr>
          <p:cNvSpPr>
            <a:spLocks noChangeShapeType="1"/>
          </p:cNvSpPr>
          <p:nvPr/>
        </p:nvSpPr>
        <p:spPr bwMode="auto">
          <a:xfrm flipV="1">
            <a:off x="533400" y="2303585"/>
            <a:ext cx="0" cy="21687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7615" name="Line 31">
            <a:extLst>
              <a:ext uri="{FF2B5EF4-FFF2-40B4-BE49-F238E27FC236}">
                <a16:creationId xmlns:a16="http://schemas.microsoft.com/office/drawing/2014/main" id="{6538A51B-FB9C-43E2-9FDC-843853ADDE4F}"/>
              </a:ext>
            </a:extLst>
          </p:cNvPr>
          <p:cNvSpPr>
            <a:spLocks noChangeShapeType="1"/>
          </p:cNvSpPr>
          <p:nvPr/>
        </p:nvSpPr>
        <p:spPr bwMode="auto">
          <a:xfrm>
            <a:off x="508489" y="2315308"/>
            <a:ext cx="4572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67616" name="Rectangle 32">
            <a:extLst>
              <a:ext uri="{FF2B5EF4-FFF2-40B4-BE49-F238E27FC236}">
                <a16:creationId xmlns:a16="http://schemas.microsoft.com/office/drawing/2014/main" id="{9A60062E-A102-45D4-808A-316C6D36CCE6}"/>
              </a:ext>
            </a:extLst>
          </p:cNvPr>
          <p:cNvSpPr>
            <a:spLocks noChangeArrowheads="1"/>
          </p:cNvSpPr>
          <p:nvPr/>
        </p:nvSpPr>
        <p:spPr bwMode="auto">
          <a:xfrm>
            <a:off x="2958613" y="1354015"/>
            <a:ext cx="378061"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(1)</a:t>
            </a:r>
          </a:p>
        </p:txBody>
      </p:sp>
      <p:sp>
        <p:nvSpPr>
          <p:cNvPr id="67617" name="Rectangle 33">
            <a:extLst>
              <a:ext uri="{FF2B5EF4-FFF2-40B4-BE49-F238E27FC236}">
                <a16:creationId xmlns:a16="http://schemas.microsoft.com/office/drawing/2014/main" id="{44FE13F4-F2D0-4475-AE5F-EFFC46FBE109}"/>
              </a:ext>
            </a:extLst>
          </p:cNvPr>
          <p:cNvSpPr>
            <a:spLocks noChangeArrowheads="1"/>
          </p:cNvSpPr>
          <p:nvPr/>
        </p:nvSpPr>
        <p:spPr bwMode="auto">
          <a:xfrm>
            <a:off x="3072912" y="1822938"/>
            <a:ext cx="5491641"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(2)  Save PC and </a:t>
            </a:r>
            <a:r>
              <a:rPr lang="en-US" altLang="zh-CN" sz="1662" b="1"/>
              <a:t>“</a:t>
            </a:r>
            <a:r>
              <a:rPr lang="en-US" altLang="zh-CN" sz="1662" b="1">
                <a:latin typeface="Arial" panose="020B0604020202020204" pitchFamily="34" charset="0"/>
              </a:rPr>
              <a:t>branch</a:t>
            </a:r>
            <a:r>
              <a:rPr lang="en-US" altLang="zh-CN" sz="1662" b="1"/>
              <a:t>”</a:t>
            </a:r>
            <a:r>
              <a:rPr lang="en-US" altLang="zh-CN" sz="1662" b="1">
                <a:latin typeface="Arial" panose="020B0604020202020204" pitchFamily="34" charset="0"/>
              </a:rPr>
              <a:t> to interrupt target address</a:t>
            </a:r>
          </a:p>
        </p:txBody>
      </p:sp>
    </p:spTree>
    <p:extLst>
      <p:ext uri="{BB962C8B-B14F-4D97-AF65-F5344CB8AC3E}">
        <p14:creationId xmlns:p14="http://schemas.microsoft.com/office/powerpoint/2010/main" val="236985727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1B6943A-476A-4480-90B4-169956EA04F9}"/>
              </a:ext>
            </a:extLst>
          </p:cNvPr>
          <p:cNvSpPr>
            <a:spLocks noGrp="1" noChangeArrowheads="1"/>
          </p:cNvSpPr>
          <p:nvPr>
            <p:ph type="title"/>
          </p:nvPr>
        </p:nvSpPr>
        <p:spPr>
          <a:xfrm>
            <a:off x="288447" y="275241"/>
            <a:ext cx="8379069" cy="378069"/>
          </a:xfrm>
          <a:noFill/>
        </p:spPr>
        <p:txBody>
          <a:bodyPr vert="horz" wrap="square" lIns="83527" tIns="41031" rIns="83527" bIns="41031" rtlCol="0" anchor="ctr" anchorCtr="0">
            <a:normAutofit fontScale="90000"/>
          </a:bodyPr>
          <a:lstStyle/>
          <a:p>
            <a:r>
              <a:rPr lang="zh-CN" altLang="en-US" b="1" dirty="0">
                <a:solidFill>
                  <a:srgbClr val="C00000"/>
                </a:solidFill>
                <a:latin typeface="微软雅黑" panose="020B0503020204020204" pitchFamily="34" charset="-122"/>
                <a:ea typeface="微软雅黑" panose="020B0503020204020204" pitchFamily="34" charset="-122"/>
              </a:rPr>
              <a:t>中断驱动数据传输</a:t>
            </a:r>
          </a:p>
        </p:txBody>
      </p:sp>
      <p:sp>
        <p:nvSpPr>
          <p:cNvPr id="26627" name="Rectangle 3">
            <a:extLst>
              <a:ext uri="{FF2B5EF4-FFF2-40B4-BE49-F238E27FC236}">
                <a16:creationId xmlns:a16="http://schemas.microsoft.com/office/drawing/2014/main" id="{F4348743-A365-4A77-9317-BFB59BE46EFD}"/>
              </a:ext>
            </a:extLst>
          </p:cNvPr>
          <p:cNvSpPr>
            <a:spLocks noChangeArrowheads="1"/>
          </p:cNvSpPr>
          <p:nvPr/>
        </p:nvSpPr>
        <p:spPr bwMode="auto">
          <a:xfrm>
            <a:off x="1811091" y="1112302"/>
            <a:ext cx="568819"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CPU</a:t>
            </a:r>
          </a:p>
        </p:txBody>
      </p:sp>
      <p:sp>
        <p:nvSpPr>
          <p:cNvPr id="26628" name="Line 4">
            <a:extLst>
              <a:ext uri="{FF2B5EF4-FFF2-40B4-BE49-F238E27FC236}">
                <a16:creationId xmlns:a16="http://schemas.microsoft.com/office/drawing/2014/main" id="{D7CCE61B-493F-40AF-BE0B-1578A86813B5}"/>
              </a:ext>
            </a:extLst>
          </p:cNvPr>
          <p:cNvSpPr>
            <a:spLocks noChangeShapeType="1"/>
          </p:cNvSpPr>
          <p:nvPr/>
        </p:nvSpPr>
        <p:spPr bwMode="auto">
          <a:xfrm>
            <a:off x="737089" y="1863969"/>
            <a:ext cx="2768111"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29" name="Line 5">
            <a:extLst>
              <a:ext uri="{FF2B5EF4-FFF2-40B4-BE49-F238E27FC236}">
                <a16:creationId xmlns:a16="http://schemas.microsoft.com/office/drawing/2014/main" id="{73FC4BD0-AF44-4E61-81CD-3C128163C951}"/>
              </a:ext>
            </a:extLst>
          </p:cNvPr>
          <p:cNvSpPr>
            <a:spLocks noChangeShapeType="1"/>
          </p:cNvSpPr>
          <p:nvPr/>
        </p:nvSpPr>
        <p:spPr bwMode="auto">
          <a:xfrm>
            <a:off x="2108689" y="1418492"/>
            <a:ext cx="0" cy="410308"/>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30" name="Rectangle 6">
            <a:extLst>
              <a:ext uri="{FF2B5EF4-FFF2-40B4-BE49-F238E27FC236}">
                <a16:creationId xmlns:a16="http://schemas.microsoft.com/office/drawing/2014/main" id="{A0716567-8582-40CB-993D-2C18ECD04D12}"/>
              </a:ext>
            </a:extLst>
          </p:cNvPr>
          <p:cNvSpPr>
            <a:spLocks noChangeArrowheads="1"/>
          </p:cNvSpPr>
          <p:nvPr/>
        </p:nvSpPr>
        <p:spPr bwMode="auto">
          <a:xfrm>
            <a:off x="2583514" y="2366671"/>
            <a:ext cx="496684"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IOC</a:t>
            </a:r>
          </a:p>
        </p:txBody>
      </p:sp>
      <p:sp>
        <p:nvSpPr>
          <p:cNvPr id="26631" name="Line 7">
            <a:extLst>
              <a:ext uri="{FF2B5EF4-FFF2-40B4-BE49-F238E27FC236}">
                <a16:creationId xmlns:a16="http://schemas.microsoft.com/office/drawing/2014/main" id="{83800A11-FBB4-4E4E-8227-3855E86D2981}"/>
              </a:ext>
            </a:extLst>
          </p:cNvPr>
          <p:cNvSpPr>
            <a:spLocks noChangeShapeType="1"/>
          </p:cNvSpPr>
          <p:nvPr/>
        </p:nvSpPr>
        <p:spPr bwMode="auto">
          <a:xfrm>
            <a:off x="2819400" y="1899138"/>
            <a:ext cx="0" cy="433754"/>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32" name="Rectangle 8">
            <a:extLst>
              <a:ext uri="{FF2B5EF4-FFF2-40B4-BE49-F238E27FC236}">
                <a16:creationId xmlns:a16="http://schemas.microsoft.com/office/drawing/2014/main" id="{BE811E71-F411-440B-9306-A74A08E5F802}"/>
              </a:ext>
            </a:extLst>
          </p:cNvPr>
          <p:cNvSpPr>
            <a:spLocks noChangeArrowheads="1"/>
          </p:cNvSpPr>
          <p:nvPr/>
        </p:nvSpPr>
        <p:spPr bwMode="auto">
          <a:xfrm>
            <a:off x="2415936" y="3058333"/>
            <a:ext cx="782018"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device</a:t>
            </a:r>
          </a:p>
        </p:txBody>
      </p:sp>
      <p:sp>
        <p:nvSpPr>
          <p:cNvPr id="26633" name="Line 9">
            <a:extLst>
              <a:ext uri="{FF2B5EF4-FFF2-40B4-BE49-F238E27FC236}">
                <a16:creationId xmlns:a16="http://schemas.microsoft.com/office/drawing/2014/main" id="{99EFC3FE-E0E3-41C0-BBAC-96F429543B1C}"/>
              </a:ext>
            </a:extLst>
          </p:cNvPr>
          <p:cNvSpPr>
            <a:spLocks noChangeShapeType="1"/>
          </p:cNvSpPr>
          <p:nvPr/>
        </p:nvSpPr>
        <p:spPr bwMode="auto">
          <a:xfrm>
            <a:off x="2819400" y="2637692"/>
            <a:ext cx="0" cy="422031"/>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34" name="Rectangle 10">
            <a:extLst>
              <a:ext uri="{FF2B5EF4-FFF2-40B4-BE49-F238E27FC236}">
                <a16:creationId xmlns:a16="http://schemas.microsoft.com/office/drawing/2014/main" id="{26D46855-B318-49CA-9A5E-AD43B1C58081}"/>
              </a:ext>
            </a:extLst>
          </p:cNvPr>
          <p:cNvSpPr>
            <a:spLocks noChangeArrowheads="1"/>
          </p:cNvSpPr>
          <p:nvPr/>
        </p:nvSpPr>
        <p:spPr bwMode="auto">
          <a:xfrm>
            <a:off x="878735" y="2354948"/>
            <a:ext cx="935907"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Memory</a:t>
            </a:r>
          </a:p>
        </p:txBody>
      </p:sp>
      <p:sp>
        <p:nvSpPr>
          <p:cNvPr id="26635" name="Line 11">
            <a:extLst>
              <a:ext uri="{FF2B5EF4-FFF2-40B4-BE49-F238E27FC236}">
                <a16:creationId xmlns:a16="http://schemas.microsoft.com/office/drawing/2014/main" id="{5B6E6243-E44C-4B2A-A777-21FED0DF5F19}"/>
              </a:ext>
            </a:extLst>
          </p:cNvPr>
          <p:cNvSpPr>
            <a:spLocks noChangeShapeType="1"/>
          </p:cNvSpPr>
          <p:nvPr/>
        </p:nvSpPr>
        <p:spPr bwMode="auto">
          <a:xfrm>
            <a:off x="1308589" y="1852246"/>
            <a:ext cx="0" cy="445477"/>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36" name="Line 12">
            <a:extLst>
              <a:ext uri="{FF2B5EF4-FFF2-40B4-BE49-F238E27FC236}">
                <a16:creationId xmlns:a16="http://schemas.microsoft.com/office/drawing/2014/main" id="{A35DE9C5-DC66-41E3-BB74-8B74B2B7F46E}"/>
              </a:ext>
            </a:extLst>
          </p:cNvPr>
          <p:cNvSpPr>
            <a:spLocks noChangeShapeType="1"/>
          </p:cNvSpPr>
          <p:nvPr/>
        </p:nvSpPr>
        <p:spPr bwMode="auto">
          <a:xfrm>
            <a:off x="6311412" y="1125415"/>
            <a:ext cx="0" cy="322384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37" name="Line 13">
            <a:extLst>
              <a:ext uri="{FF2B5EF4-FFF2-40B4-BE49-F238E27FC236}">
                <a16:creationId xmlns:a16="http://schemas.microsoft.com/office/drawing/2014/main" id="{6EE43259-9960-47EC-B59F-F8B8BFCAC4FF}"/>
              </a:ext>
            </a:extLst>
          </p:cNvPr>
          <p:cNvSpPr>
            <a:spLocks noChangeShapeType="1"/>
          </p:cNvSpPr>
          <p:nvPr/>
        </p:nvSpPr>
        <p:spPr bwMode="auto">
          <a:xfrm>
            <a:off x="7543800" y="1137139"/>
            <a:ext cx="0" cy="321212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38" name="Rectangle 14">
            <a:extLst>
              <a:ext uri="{FF2B5EF4-FFF2-40B4-BE49-F238E27FC236}">
                <a16:creationId xmlns:a16="http://schemas.microsoft.com/office/drawing/2014/main" id="{91707D32-6BFA-4CFC-8836-8F27EEB340CC}"/>
              </a:ext>
            </a:extLst>
          </p:cNvPr>
          <p:cNvSpPr>
            <a:spLocks noChangeArrowheads="1"/>
          </p:cNvSpPr>
          <p:nvPr/>
        </p:nvSpPr>
        <p:spPr bwMode="auto">
          <a:xfrm>
            <a:off x="6368562" y="1178170"/>
            <a:ext cx="474241" cy="1134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a:latin typeface="Arial" panose="020B0604020202020204" pitchFamily="34" charset="0"/>
              </a:rPr>
              <a:t>add</a:t>
            </a:r>
          </a:p>
          <a:p>
            <a:pPr>
              <a:lnSpc>
                <a:spcPct val="85000"/>
              </a:lnSpc>
            </a:pPr>
            <a:r>
              <a:rPr lang="en-US" altLang="zh-CN" sz="1662">
                <a:latin typeface="Arial" panose="020B0604020202020204" pitchFamily="34" charset="0"/>
              </a:rPr>
              <a:t>sub</a:t>
            </a:r>
          </a:p>
          <a:p>
            <a:pPr>
              <a:lnSpc>
                <a:spcPct val="85000"/>
              </a:lnSpc>
            </a:pPr>
            <a:r>
              <a:rPr lang="en-US" altLang="zh-CN" sz="1662">
                <a:latin typeface="Arial" panose="020B0604020202020204" pitchFamily="34" charset="0"/>
              </a:rPr>
              <a:t>and</a:t>
            </a:r>
          </a:p>
          <a:p>
            <a:pPr>
              <a:lnSpc>
                <a:spcPct val="85000"/>
              </a:lnSpc>
            </a:pPr>
            <a:r>
              <a:rPr lang="en-US" altLang="zh-CN" sz="1662">
                <a:latin typeface="Arial" panose="020B0604020202020204" pitchFamily="34" charset="0"/>
              </a:rPr>
              <a:t>or</a:t>
            </a:r>
          </a:p>
          <a:p>
            <a:pPr>
              <a:lnSpc>
                <a:spcPct val="85000"/>
              </a:lnSpc>
            </a:pPr>
            <a:r>
              <a:rPr lang="en-US" altLang="zh-CN" sz="1662">
                <a:latin typeface="Arial" panose="020B0604020202020204" pitchFamily="34" charset="0"/>
              </a:rPr>
              <a:t>nop</a:t>
            </a:r>
          </a:p>
        </p:txBody>
      </p:sp>
      <p:sp>
        <p:nvSpPr>
          <p:cNvPr id="26639" name="Line 15">
            <a:extLst>
              <a:ext uri="{FF2B5EF4-FFF2-40B4-BE49-F238E27FC236}">
                <a16:creationId xmlns:a16="http://schemas.microsoft.com/office/drawing/2014/main" id="{E10AB2CB-2F6E-447B-A1D2-5E6D4BB91B82}"/>
              </a:ext>
            </a:extLst>
          </p:cNvPr>
          <p:cNvSpPr>
            <a:spLocks noChangeShapeType="1"/>
          </p:cNvSpPr>
          <p:nvPr/>
        </p:nvSpPr>
        <p:spPr bwMode="auto">
          <a:xfrm>
            <a:off x="6324600" y="1395046"/>
            <a:ext cx="120601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40" name="Line 16">
            <a:extLst>
              <a:ext uri="{FF2B5EF4-FFF2-40B4-BE49-F238E27FC236}">
                <a16:creationId xmlns:a16="http://schemas.microsoft.com/office/drawing/2014/main" id="{D4D321C9-1F7E-40C5-A839-657F9DE4FE97}"/>
              </a:ext>
            </a:extLst>
          </p:cNvPr>
          <p:cNvSpPr>
            <a:spLocks noChangeShapeType="1"/>
          </p:cNvSpPr>
          <p:nvPr/>
        </p:nvSpPr>
        <p:spPr bwMode="auto">
          <a:xfrm>
            <a:off x="6324600" y="1606062"/>
            <a:ext cx="120601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41" name="Line 17">
            <a:extLst>
              <a:ext uri="{FF2B5EF4-FFF2-40B4-BE49-F238E27FC236}">
                <a16:creationId xmlns:a16="http://schemas.microsoft.com/office/drawing/2014/main" id="{900DA65C-BBA3-4A33-B5CC-292119860619}"/>
              </a:ext>
            </a:extLst>
          </p:cNvPr>
          <p:cNvSpPr>
            <a:spLocks noChangeShapeType="1"/>
          </p:cNvSpPr>
          <p:nvPr/>
        </p:nvSpPr>
        <p:spPr bwMode="auto">
          <a:xfrm>
            <a:off x="6337789" y="1184031"/>
            <a:ext cx="119282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42" name="Line 18">
            <a:extLst>
              <a:ext uri="{FF2B5EF4-FFF2-40B4-BE49-F238E27FC236}">
                <a16:creationId xmlns:a16="http://schemas.microsoft.com/office/drawing/2014/main" id="{CFC41934-C24E-4272-BED0-631EAA06612E}"/>
              </a:ext>
            </a:extLst>
          </p:cNvPr>
          <p:cNvSpPr>
            <a:spLocks noChangeShapeType="1"/>
          </p:cNvSpPr>
          <p:nvPr/>
        </p:nvSpPr>
        <p:spPr bwMode="auto">
          <a:xfrm>
            <a:off x="6324600" y="1817077"/>
            <a:ext cx="120601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43" name="Line 19">
            <a:extLst>
              <a:ext uri="{FF2B5EF4-FFF2-40B4-BE49-F238E27FC236}">
                <a16:creationId xmlns:a16="http://schemas.microsoft.com/office/drawing/2014/main" id="{4117FC4C-856B-4C71-9F83-8530A8C338F8}"/>
              </a:ext>
            </a:extLst>
          </p:cNvPr>
          <p:cNvSpPr>
            <a:spLocks noChangeShapeType="1"/>
          </p:cNvSpPr>
          <p:nvPr/>
        </p:nvSpPr>
        <p:spPr bwMode="auto">
          <a:xfrm>
            <a:off x="6324600" y="2028092"/>
            <a:ext cx="120601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44" name="Line 20">
            <a:extLst>
              <a:ext uri="{FF2B5EF4-FFF2-40B4-BE49-F238E27FC236}">
                <a16:creationId xmlns:a16="http://schemas.microsoft.com/office/drawing/2014/main" id="{BCEE9391-9463-4B95-A95E-C8D729F2C588}"/>
              </a:ext>
            </a:extLst>
          </p:cNvPr>
          <p:cNvSpPr>
            <a:spLocks noChangeShapeType="1"/>
          </p:cNvSpPr>
          <p:nvPr/>
        </p:nvSpPr>
        <p:spPr bwMode="auto">
          <a:xfrm>
            <a:off x="6299689" y="2250831"/>
            <a:ext cx="123092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45" name="Rectangle 21">
            <a:extLst>
              <a:ext uri="{FF2B5EF4-FFF2-40B4-BE49-F238E27FC236}">
                <a16:creationId xmlns:a16="http://schemas.microsoft.com/office/drawing/2014/main" id="{141C178A-7B21-4EC4-B2E3-5047E340359E}"/>
              </a:ext>
            </a:extLst>
          </p:cNvPr>
          <p:cNvSpPr>
            <a:spLocks noChangeArrowheads="1"/>
          </p:cNvSpPr>
          <p:nvPr/>
        </p:nvSpPr>
        <p:spPr bwMode="auto">
          <a:xfrm>
            <a:off x="6394939" y="3393831"/>
            <a:ext cx="591261" cy="91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a:latin typeface="Arial" panose="020B0604020202020204" pitchFamily="34" charset="0"/>
              </a:rPr>
              <a:t>read</a:t>
            </a:r>
          </a:p>
          <a:p>
            <a:pPr>
              <a:lnSpc>
                <a:spcPct val="85000"/>
              </a:lnSpc>
            </a:pPr>
            <a:r>
              <a:rPr lang="en-US" altLang="zh-CN" sz="1662">
                <a:latin typeface="Arial" panose="020B0604020202020204" pitchFamily="34" charset="0"/>
              </a:rPr>
              <a:t>store</a:t>
            </a:r>
          </a:p>
          <a:p>
            <a:pPr>
              <a:lnSpc>
                <a:spcPct val="85000"/>
              </a:lnSpc>
            </a:pPr>
            <a:r>
              <a:rPr lang="en-US" altLang="zh-CN" sz="1662">
                <a:latin typeface="Arial" panose="020B0604020202020204" pitchFamily="34" charset="0"/>
              </a:rPr>
              <a:t>...</a:t>
            </a:r>
          </a:p>
          <a:p>
            <a:pPr>
              <a:lnSpc>
                <a:spcPct val="85000"/>
              </a:lnSpc>
            </a:pPr>
            <a:r>
              <a:rPr lang="en-US" altLang="zh-CN" sz="1662">
                <a:latin typeface="Arial" panose="020B0604020202020204" pitchFamily="34" charset="0"/>
              </a:rPr>
              <a:t>rti</a:t>
            </a:r>
          </a:p>
        </p:txBody>
      </p:sp>
      <p:sp>
        <p:nvSpPr>
          <p:cNvPr id="26646" name="Line 22">
            <a:extLst>
              <a:ext uri="{FF2B5EF4-FFF2-40B4-BE49-F238E27FC236}">
                <a16:creationId xmlns:a16="http://schemas.microsoft.com/office/drawing/2014/main" id="{EF3D74D9-28DC-46BF-82E5-45F4A13F7881}"/>
              </a:ext>
            </a:extLst>
          </p:cNvPr>
          <p:cNvSpPr>
            <a:spLocks noChangeShapeType="1"/>
          </p:cNvSpPr>
          <p:nvPr/>
        </p:nvSpPr>
        <p:spPr bwMode="auto">
          <a:xfrm>
            <a:off x="6324600" y="3423138"/>
            <a:ext cx="120601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47" name="Line 23">
            <a:extLst>
              <a:ext uri="{FF2B5EF4-FFF2-40B4-BE49-F238E27FC236}">
                <a16:creationId xmlns:a16="http://schemas.microsoft.com/office/drawing/2014/main" id="{E8601412-CAC9-4AB8-98A3-4F422620C779}"/>
              </a:ext>
            </a:extLst>
          </p:cNvPr>
          <p:cNvSpPr>
            <a:spLocks noChangeShapeType="1"/>
          </p:cNvSpPr>
          <p:nvPr/>
        </p:nvSpPr>
        <p:spPr bwMode="auto">
          <a:xfrm>
            <a:off x="6324600" y="3598985"/>
            <a:ext cx="119428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48" name="Line 24">
            <a:extLst>
              <a:ext uri="{FF2B5EF4-FFF2-40B4-BE49-F238E27FC236}">
                <a16:creationId xmlns:a16="http://schemas.microsoft.com/office/drawing/2014/main" id="{29F1D9B1-A3CD-493A-91A0-A8AE7D1A2BFD}"/>
              </a:ext>
            </a:extLst>
          </p:cNvPr>
          <p:cNvSpPr>
            <a:spLocks noChangeShapeType="1"/>
          </p:cNvSpPr>
          <p:nvPr/>
        </p:nvSpPr>
        <p:spPr bwMode="auto">
          <a:xfrm>
            <a:off x="6324600" y="3810000"/>
            <a:ext cx="120601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49" name="Line 25">
            <a:extLst>
              <a:ext uri="{FF2B5EF4-FFF2-40B4-BE49-F238E27FC236}">
                <a16:creationId xmlns:a16="http://schemas.microsoft.com/office/drawing/2014/main" id="{0A5D0825-B581-40C9-AAEC-50A974F663C8}"/>
              </a:ext>
            </a:extLst>
          </p:cNvPr>
          <p:cNvSpPr>
            <a:spLocks noChangeShapeType="1"/>
          </p:cNvSpPr>
          <p:nvPr/>
        </p:nvSpPr>
        <p:spPr bwMode="auto">
          <a:xfrm>
            <a:off x="6311412" y="4021015"/>
            <a:ext cx="11942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50" name="Line 26">
            <a:extLst>
              <a:ext uri="{FF2B5EF4-FFF2-40B4-BE49-F238E27FC236}">
                <a16:creationId xmlns:a16="http://schemas.microsoft.com/office/drawing/2014/main" id="{1FE9A157-A1A4-4C51-8F8F-BDC4A2B0CF8D}"/>
              </a:ext>
            </a:extLst>
          </p:cNvPr>
          <p:cNvSpPr>
            <a:spLocks noChangeShapeType="1"/>
          </p:cNvSpPr>
          <p:nvPr/>
        </p:nvSpPr>
        <p:spPr bwMode="auto">
          <a:xfrm>
            <a:off x="6337789" y="4232031"/>
            <a:ext cx="119282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51" name="Rectangle 27">
            <a:extLst>
              <a:ext uri="{FF2B5EF4-FFF2-40B4-BE49-F238E27FC236}">
                <a16:creationId xmlns:a16="http://schemas.microsoft.com/office/drawing/2014/main" id="{9A56B4BD-4F3C-4B69-A9C7-E31BD6E0ECBB}"/>
              </a:ext>
            </a:extLst>
          </p:cNvPr>
          <p:cNvSpPr>
            <a:spLocks noChangeArrowheads="1"/>
          </p:cNvSpPr>
          <p:nvPr/>
        </p:nvSpPr>
        <p:spPr bwMode="auto">
          <a:xfrm>
            <a:off x="6433039" y="4366846"/>
            <a:ext cx="757973"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662" b="1" i="1">
                <a:latin typeface="Arial" panose="020B0604020202020204" pitchFamily="34" charset="0"/>
              </a:rPr>
              <a:t>存储器</a:t>
            </a:r>
          </a:p>
        </p:txBody>
      </p:sp>
      <p:sp>
        <p:nvSpPr>
          <p:cNvPr id="26652" name="Rectangle 28">
            <a:extLst>
              <a:ext uri="{FF2B5EF4-FFF2-40B4-BE49-F238E27FC236}">
                <a16:creationId xmlns:a16="http://schemas.microsoft.com/office/drawing/2014/main" id="{B3439280-8C44-4A48-9E17-3084DE0E9A6F}"/>
              </a:ext>
            </a:extLst>
          </p:cNvPr>
          <p:cNvSpPr>
            <a:spLocks noChangeArrowheads="1"/>
          </p:cNvSpPr>
          <p:nvPr/>
        </p:nvSpPr>
        <p:spPr bwMode="auto">
          <a:xfrm>
            <a:off x="7766538" y="1494692"/>
            <a:ext cx="971172"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662" b="1">
                <a:latin typeface="Arial" panose="020B0604020202020204" pitchFamily="34" charset="0"/>
              </a:rPr>
              <a:t>用户程序</a:t>
            </a:r>
          </a:p>
        </p:txBody>
      </p:sp>
      <p:sp>
        <p:nvSpPr>
          <p:cNvPr id="26653" name="Line 29">
            <a:extLst>
              <a:ext uri="{FF2B5EF4-FFF2-40B4-BE49-F238E27FC236}">
                <a16:creationId xmlns:a16="http://schemas.microsoft.com/office/drawing/2014/main" id="{9DC065EB-0E7E-4906-9264-25DBD192ED03}"/>
              </a:ext>
            </a:extLst>
          </p:cNvPr>
          <p:cNvSpPr>
            <a:spLocks noChangeShapeType="1"/>
          </p:cNvSpPr>
          <p:nvPr/>
        </p:nvSpPr>
        <p:spPr bwMode="auto">
          <a:xfrm>
            <a:off x="7581900" y="1195754"/>
            <a:ext cx="215412" cy="31652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54" name="Line 30">
            <a:extLst>
              <a:ext uri="{FF2B5EF4-FFF2-40B4-BE49-F238E27FC236}">
                <a16:creationId xmlns:a16="http://schemas.microsoft.com/office/drawing/2014/main" id="{8CC85D67-01EC-423F-A33E-B758183BDE7C}"/>
              </a:ext>
            </a:extLst>
          </p:cNvPr>
          <p:cNvSpPr>
            <a:spLocks noChangeShapeType="1"/>
          </p:cNvSpPr>
          <p:nvPr/>
        </p:nvSpPr>
        <p:spPr bwMode="auto">
          <a:xfrm flipV="1">
            <a:off x="7556989" y="1934308"/>
            <a:ext cx="202223" cy="31652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55" name="Line 31">
            <a:extLst>
              <a:ext uri="{FF2B5EF4-FFF2-40B4-BE49-F238E27FC236}">
                <a16:creationId xmlns:a16="http://schemas.microsoft.com/office/drawing/2014/main" id="{48DA7B90-81EC-4DA4-BC40-0050239B9E2C}"/>
              </a:ext>
            </a:extLst>
          </p:cNvPr>
          <p:cNvSpPr>
            <a:spLocks noChangeShapeType="1"/>
          </p:cNvSpPr>
          <p:nvPr/>
        </p:nvSpPr>
        <p:spPr bwMode="auto">
          <a:xfrm>
            <a:off x="6071089" y="1113692"/>
            <a:ext cx="228600" cy="16412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56" name="Line 32">
            <a:extLst>
              <a:ext uri="{FF2B5EF4-FFF2-40B4-BE49-F238E27FC236}">
                <a16:creationId xmlns:a16="http://schemas.microsoft.com/office/drawing/2014/main" id="{4A60CC4B-A48F-4C9B-9D9B-2747901FC0E0}"/>
              </a:ext>
            </a:extLst>
          </p:cNvPr>
          <p:cNvSpPr>
            <a:spLocks noChangeShapeType="1"/>
          </p:cNvSpPr>
          <p:nvPr/>
        </p:nvSpPr>
        <p:spPr bwMode="auto">
          <a:xfrm flipH="1">
            <a:off x="6044712" y="1324707"/>
            <a:ext cx="254977" cy="820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57" name="Line 33">
            <a:extLst>
              <a:ext uri="{FF2B5EF4-FFF2-40B4-BE49-F238E27FC236}">
                <a16:creationId xmlns:a16="http://schemas.microsoft.com/office/drawing/2014/main" id="{6C5C8372-44EA-486C-A880-8FBDAE69E4CC}"/>
              </a:ext>
            </a:extLst>
          </p:cNvPr>
          <p:cNvSpPr>
            <a:spLocks noChangeShapeType="1"/>
          </p:cNvSpPr>
          <p:nvPr/>
        </p:nvSpPr>
        <p:spPr bwMode="auto">
          <a:xfrm>
            <a:off x="6071089" y="1430216"/>
            <a:ext cx="202223" cy="5861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58" name="Line 34">
            <a:extLst>
              <a:ext uri="{FF2B5EF4-FFF2-40B4-BE49-F238E27FC236}">
                <a16:creationId xmlns:a16="http://schemas.microsoft.com/office/drawing/2014/main" id="{96A1ED5D-AB7B-4D62-8EE3-7A06D65CE919}"/>
              </a:ext>
            </a:extLst>
          </p:cNvPr>
          <p:cNvSpPr>
            <a:spLocks noChangeShapeType="1"/>
          </p:cNvSpPr>
          <p:nvPr/>
        </p:nvSpPr>
        <p:spPr bwMode="auto">
          <a:xfrm flipH="1">
            <a:off x="6071089" y="1547446"/>
            <a:ext cx="228600" cy="820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59" name="Line 35">
            <a:extLst>
              <a:ext uri="{FF2B5EF4-FFF2-40B4-BE49-F238E27FC236}">
                <a16:creationId xmlns:a16="http://schemas.microsoft.com/office/drawing/2014/main" id="{25482124-A589-42C4-AF58-75D25982EFDD}"/>
              </a:ext>
            </a:extLst>
          </p:cNvPr>
          <p:cNvSpPr>
            <a:spLocks noChangeShapeType="1"/>
          </p:cNvSpPr>
          <p:nvPr/>
        </p:nvSpPr>
        <p:spPr bwMode="auto">
          <a:xfrm>
            <a:off x="6096000" y="1652954"/>
            <a:ext cx="203689" cy="7033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60" name="Line 36">
            <a:extLst>
              <a:ext uri="{FF2B5EF4-FFF2-40B4-BE49-F238E27FC236}">
                <a16:creationId xmlns:a16="http://schemas.microsoft.com/office/drawing/2014/main" id="{A525768D-FAE5-4F3A-9DCA-9C793A79B06A}"/>
              </a:ext>
            </a:extLst>
          </p:cNvPr>
          <p:cNvSpPr>
            <a:spLocks noChangeShapeType="1"/>
          </p:cNvSpPr>
          <p:nvPr/>
        </p:nvSpPr>
        <p:spPr bwMode="auto">
          <a:xfrm>
            <a:off x="4661389" y="1817077"/>
            <a:ext cx="1676400" cy="1172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61" name="Rectangle 37">
            <a:extLst>
              <a:ext uri="{FF2B5EF4-FFF2-40B4-BE49-F238E27FC236}">
                <a16:creationId xmlns:a16="http://schemas.microsoft.com/office/drawing/2014/main" id="{DA42D2F9-6F3F-4984-8FF3-FEC92E6C4B37}"/>
              </a:ext>
            </a:extLst>
          </p:cNvPr>
          <p:cNvSpPr>
            <a:spLocks noChangeArrowheads="1"/>
          </p:cNvSpPr>
          <p:nvPr/>
        </p:nvSpPr>
        <p:spPr bwMode="auto">
          <a:xfrm>
            <a:off x="4451838" y="1611923"/>
            <a:ext cx="1147503"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(1) I/O</a:t>
            </a:r>
            <a:r>
              <a:rPr lang="zh-CN" altLang="en-US" sz="1662" b="1">
                <a:latin typeface="Arial" panose="020B0604020202020204" pitchFamily="34" charset="0"/>
              </a:rPr>
              <a:t>中断</a:t>
            </a:r>
          </a:p>
        </p:txBody>
      </p:sp>
      <p:sp>
        <p:nvSpPr>
          <p:cNvPr id="26662" name="Line 38">
            <a:extLst>
              <a:ext uri="{FF2B5EF4-FFF2-40B4-BE49-F238E27FC236}">
                <a16:creationId xmlns:a16="http://schemas.microsoft.com/office/drawing/2014/main" id="{44D98A8E-7F25-4A8C-B64B-8D8B7EE0D455}"/>
              </a:ext>
            </a:extLst>
          </p:cNvPr>
          <p:cNvSpPr>
            <a:spLocks noChangeShapeType="1"/>
          </p:cNvSpPr>
          <p:nvPr/>
        </p:nvSpPr>
        <p:spPr bwMode="auto">
          <a:xfrm flipH="1">
            <a:off x="5080489" y="1852246"/>
            <a:ext cx="1219200" cy="41030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63" name="Rectangle 39">
            <a:extLst>
              <a:ext uri="{FF2B5EF4-FFF2-40B4-BE49-F238E27FC236}">
                <a16:creationId xmlns:a16="http://schemas.microsoft.com/office/drawing/2014/main" id="{9FA7BEA3-5AE3-49E3-80A0-967171B00996}"/>
              </a:ext>
            </a:extLst>
          </p:cNvPr>
          <p:cNvSpPr>
            <a:spLocks noChangeArrowheads="1"/>
          </p:cNvSpPr>
          <p:nvPr/>
        </p:nvSpPr>
        <p:spPr bwMode="auto">
          <a:xfrm>
            <a:off x="4261339" y="2291861"/>
            <a:ext cx="1160327"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(2) </a:t>
            </a:r>
            <a:r>
              <a:rPr lang="zh-CN" altLang="en-US" sz="1662" b="1">
                <a:latin typeface="Arial" panose="020B0604020202020204" pitchFamily="34" charset="0"/>
              </a:rPr>
              <a:t>保存</a:t>
            </a:r>
            <a:r>
              <a:rPr lang="en-US" altLang="zh-CN" sz="1662" b="1">
                <a:latin typeface="Arial" panose="020B0604020202020204" pitchFamily="34" charset="0"/>
              </a:rPr>
              <a:t>PC</a:t>
            </a:r>
          </a:p>
        </p:txBody>
      </p:sp>
      <p:sp>
        <p:nvSpPr>
          <p:cNvPr id="26664" name="Line 40">
            <a:extLst>
              <a:ext uri="{FF2B5EF4-FFF2-40B4-BE49-F238E27FC236}">
                <a16:creationId xmlns:a16="http://schemas.microsoft.com/office/drawing/2014/main" id="{6FB6B5D4-7B53-42DE-836D-526AA60A873E}"/>
              </a:ext>
            </a:extLst>
          </p:cNvPr>
          <p:cNvSpPr>
            <a:spLocks noChangeShapeType="1"/>
          </p:cNvSpPr>
          <p:nvPr/>
        </p:nvSpPr>
        <p:spPr bwMode="auto">
          <a:xfrm>
            <a:off x="4737589" y="2520462"/>
            <a:ext cx="0" cy="44547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65" name="Rectangle 41">
            <a:extLst>
              <a:ext uri="{FF2B5EF4-FFF2-40B4-BE49-F238E27FC236}">
                <a16:creationId xmlns:a16="http://schemas.microsoft.com/office/drawing/2014/main" id="{FE49972B-CF53-47FC-9050-C5A83FCE414B}"/>
              </a:ext>
            </a:extLst>
          </p:cNvPr>
          <p:cNvSpPr>
            <a:spLocks noChangeArrowheads="1"/>
          </p:cNvSpPr>
          <p:nvPr/>
        </p:nvSpPr>
        <p:spPr bwMode="auto">
          <a:xfrm>
            <a:off x="4149970" y="3147646"/>
            <a:ext cx="1716569"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(3) </a:t>
            </a:r>
            <a:r>
              <a:rPr lang="zh-CN" altLang="en-US" sz="1662" b="1">
                <a:latin typeface="Arial" panose="020B0604020202020204" pitchFamily="34" charset="0"/>
              </a:rPr>
              <a:t>中断服务地址</a:t>
            </a:r>
          </a:p>
        </p:txBody>
      </p:sp>
      <p:sp>
        <p:nvSpPr>
          <p:cNvPr id="26666" name="Line 42">
            <a:extLst>
              <a:ext uri="{FF2B5EF4-FFF2-40B4-BE49-F238E27FC236}">
                <a16:creationId xmlns:a16="http://schemas.microsoft.com/office/drawing/2014/main" id="{EAF5412A-4A85-4EFB-A84A-D4CA7C3B3730}"/>
              </a:ext>
            </a:extLst>
          </p:cNvPr>
          <p:cNvSpPr>
            <a:spLocks noChangeShapeType="1"/>
          </p:cNvSpPr>
          <p:nvPr/>
        </p:nvSpPr>
        <p:spPr bwMode="auto">
          <a:xfrm>
            <a:off x="5385289" y="3399692"/>
            <a:ext cx="914400" cy="9378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67" name="Rectangle 43">
            <a:extLst>
              <a:ext uri="{FF2B5EF4-FFF2-40B4-BE49-F238E27FC236}">
                <a16:creationId xmlns:a16="http://schemas.microsoft.com/office/drawing/2014/main" id="{774D2C37-B46D-4FC5-8127-8406B2D48407}"/>
              </a:ext>
            </a:extLst>
          </p:cNvPr>
          <p:cNvSpPr>
            <a:spLocks noChangeArrowheads="1"/>
          </p:cNvSpPr>
          <p:nvPr/>
        </p:nvSpPr>
        <p:spPr bwMode="auto">
          <a:xfrm>
            <a:off x="7905751" y="3546231"/>
            <a:ext cx="544774" cy="699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662" b="1">
                <a:latin typeface="Arial" panose="020B0604020202020204" pitchFamily="34" charset="0"/>
              </a:rPr>
              <a:t>中断</a:t>
            </a:r>
          </a:p>
          <a:p>
            <a:pPr>
              <a:lnSpc>
                <a:spcPct val="85000"/>
              </a:lnSpc>
            </a:pPr>
            <a:r>
              <a:rPr lang="zh-CN" altLang="en-US" sz="1662" b="1">
                <a:latin typeface="Arial" panose="020B0604020202020204" pitchFamily="34" charset="0"/>
              </a:rPr>
              <a:t>服务</a:t>
            </a:r>
          </a:p>
          <a:p>
            <a:pPr>
              <a:lnSpc>
                <a:spcPct val="85000"/>
              </a:lnSpc>
            </a:pPr>
            <a:r>
              <a:rPr lang="zh-CN" altLang="en-US" sz="1662" b="1">
                <a:latin typeface="Arial" panose="020B0604020202020204" pitchFamily="34" charset="0"/>
              </a:rPr>
              <a:t>例程</a:t>
            </a:r>
          </a:p>
        </p:txBody>
      </p:sp>
      <p:sp>
        <p:nvSpPr>
          <p:cNvPr id="26668" name="Line 44">
            <a:extLst>
              <a:ext uri="{FF2B5EF4-FFF2-40B4-BE49-F238E27FC236}">
                <a16:creationId xmlns:a16="http://schemas.microsoft.com/office/drawing/2014/main" id="{A4F83D75-9500-41B8-AB5A-046D719318B7}"/>
              </a:ext>
            </a:extLst>
          </p:cNvPr>
          <p:cNvSpPr>
            <a:spLocks noChangeShapeType="1"/>
          </p:cNvSpPr>
          <p:nvPr/>
        </p:nvSpPr>
        <p:spPr bwMode="auto">
          <a:xfrm>
            <a:off x="7556989" y="3434861"/>
            <a:ext cx="381000" cy="11723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69" name="Line 45">
            <a:extLst>
              <a:ext uri="{FF2B5EF4-FFF2-40B4-BE49-F238E27FC236}">
                <a16:creationId xmlns:a16="http://schemas.microsoft.com/office/drawing/2014/main" id="{C80C315A-F222-4C4F-BC2D-BFAA1F16715A}"/>
              </a:ext>
            </a:extLst>
          </p:cNvPr>
          <p:cNvSpPr>
            <a:spLocks noChangeShapeType="1"/>
          </p:cNvSpPr>
          <p:nvPr/>
        </p:nvSpPr>
        <p:spPr bwMode="auto">
          <a:xfrm flipV="1">
            <a:off x="7556989" y="4138246"/>
            <a:ext cx="392723" cy="10550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70" name="Line 46">
            <a:extLst>
              <a:ext uri="{FF2B5EF4-FFF2-40B4-BE49-F238E27FC236}">
                <a16:creationId xmlns:a16="http://schemas.microsoft.com/office/drawing/2014/main" id="{B6E3AEF6-1F76-483A-8B87-CE1B5CF7E250}"/>
              </a:ext>
            </a:extLst>
          </p:cNvPr>
          <p:cNvSpPr>
            <a:spLocks noChangeShapeType="1"/>
          </p:cNvSpPr>
          <p:nvPr/>
        </p:nvSpPr>
        <p:spPr bwMode="auto">
          <a:xfrm flipH="1" flipV="1">
            <a:off x="5804389" y="3845169"/>
            <a:ext cx="520211" cy="31652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71" name="Line 47">
            <a:extLst>
              <a:ext uri="{FF2B5EF4-FFF2-40B4-BE49-F238E27FC236}">
                <a16:creationId xmlns:a16="http://schemas.microsoft.com/office/drawing/2014/main" id="{11AE23A7-29ED-4557-9EF2-B723955D315B}"/>
              </a:ext>
            </a:extLst>
          </p:cNvPr>
          <p:cNvSpPr>
            <a:spLocks noChangeShapeType="1"/>
          </p:cNvSpPr>
          <p:nvPr/>
        </p:nvSpPr>
        <p:spPr bwMode="auto">
          <a:xfrm flipV="1">
            <a:off x="5816112" y="2250831"/>
            <a:ext cx="0" cy="161778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72" name="Line 48">
            <a:extLst>
              <a:ext uri="{FF2B5EF4-FFF2-40B4-BE49-F238E27FC236}">
                <a16:creationId xmlns:a16="http://schemas.microsoft.com/office/drawing/2014/main" id="{445F2090-8509-4BD6-A402-C898A07F9DDE}"/>
              </a:ext>
            </a:extLst>
          </p:cNvPr>
          <p:cNvSpPr>
            <a:spLocks noChangeShapeType="1"/>
          </p:cNvSpPr>
          <p:nvPr/>
        </p:nvSpPr>
        <p:spPr bwMode="auto">
          <a:xfrm flipV="1">
            <a:off x="5842489" y="1934308"/>
            <a:ext cx="457200" cy="32824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73" name="Rectangle 49">
            <a:extLst>
              <a:ext uri="{FF2B5EF4-FFF2-40B4-BE49-F238E27FC236}">
                <a16:creationId xmlns:a16="http://schemas.microsoft.com/office/drawing/2014/main" id="{02F9E3A7-E341-46C7-9B03-CD9267B4F64E}"/>
              </a:ext>
            </a:extLst>
          </p:cNvPr>
          <p:cNvSpPr>
            <a:spLocks noChangeArrowheads="1"/>
          </p:cNvSpPr>
          <p:nvPr/>
        </p:nvSpPr>
        <p:spPr bwMode="auto">
          <a:xfrm>
            <a:off x="5644662" y="3991708"/>
            <a:ext cx="378061"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(4)</a:t>
            </a:r>
          </a:p>
        </p:txBody>
      </p:sp>
      <p:sp>
        <p:nvSpPr>
          <p:cNvPr id="26674" name="Rectangle 50">
            <a:extLst>
              <a:ext uri="{FF2B5EF4-FFF2-40B4-BE49-F238E27FC236}">
                <a16:creationId xmlns:a16="http://schemas.microsoft.com/office/drawing/2014/main" id="{7E06E39A-98D1-4C28-94F4-B41F901923B4}"/>
              </a:ext>
            </a:extLst>
          </p:cNvPr>
          <p:cNvSpPr>
            <a:spLocks noChangeArrowheads="1"/>
          </p:cNvSpPr>
          <p:nvPr/>
        </p:nvSpPr>
        <p:spPr bwMode="auto">
          <a:xfrm>
            <a:off x="260839" y="4976446"/>
            <a:ext cx="7014493" cy="699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662" b="1">
                <a:latin typeface="Arial" panose="020B0604020202020204" pitchFamily="34" charset="0"/>
              </a:rPr>
              <a:t>设备传输率 </a:t>
            </a:r>
            <a:r>
              <a:rPr lang="en-US" altLang="zh-CN" sz="1662" b="1">
                <a:latin typeface="Arial" panose="020B0604020202020204" pitchFamily="34" charset="0"/>
              </a:rPr>
              <a:t>= 10 MBytes/sec =&gt; 0 .1 x 10</a:t>
            </a:r>
            <a:r>
              <a:rPr lang="en-US" altLang="zh-CN" sz="1662" b="1" baseline="30000">
                <a:latin typeface="Arial" panose="020B0604020202020204" pitchFamily="34" charset="0"/>
              </a:rPr>
              <a:t>-6</a:t>
            </a:r>
            <a:r>
              <a:rPr lang="en-US" altLang="zh-CN" sz="1662" b="1">
                <a:latin typeface="Arial" panose="020B0604020202020204" pitchFamily="34" charset="0"/>
              </a:rPr>
              <a:t>   sec/byte =&gt; 0.1 </a:t>
            </a:r>
            <a:r>
              <a:rPr lang="en-US" altLang="zh-CN" sz="1662" b="1">
                <a:latin typeface="Arial" panose="020B0604020202020204" pitchFamily="34" charset="0"/>
                <a:sym typeface="Symbol" panose="05050102010706020507" pitchFamily="18" charset="2"/>
              </a:rPr>
              <a:t></a:t>
            </a:r>
            <a:r>
              <a:rPr lang="en-US" altLang="zh-CN" sz="1662" b="1">
                <a:latin typeface="Arial" panose="020B0604020202020204" pitchFamily="34" charset="0"/>
              </a:rPr>
              <a:t>sec/byte </a:t>
            </a:r>
          </a:p>
          <a:p>
            <a:pPr>
              <a:lnSpc>
                <a:spcPct val="85000"/>
              </a:lnSpc>
            </a:pPr>
            <a:r>
              <a:rPr lang="en-US" altLang="zh-CN" sz="1662" b="1">
                <a:latin typeface="Arial" panose="020B0604020202020204" pitchFamily="34" charset="0"/>
              </a:rPr>
              <a:t>                                                         =&gt; 1000 bytes = 100 </a:t>
            </a:r>
            <a:r>
              <a:rPr lang="en-US" altLang="zh-CN" sz="1662" b="1">
                <a:latin typeface="Arial" panose="020B0604020202020204" pitchFamily="34" charset="0"/>
                <a:sym typeface="Symbol" panose="05050102010706020507" pitchFamily="18" charset="2"/>
              </a:rPr>
              <a:t></a:t>
            </a:r>
            <a:r>
              <a:rPr lang="en-US" altLang="zh-CN" sz="1662" b="1">
                <a:latin typeface="Arial" panose="020B0604020202020204" pitchFamily="34" charset="0"/>
              </a:rPr>
              <a:t>sec</a:t>
            </a:r>
          </a:p>
          <a:p>
            <a:pPr>
              <a:lnSpc>
                <a:spcPct val="85000"/>
              </a:lnSpc>
            </a:pPr>
            <a:r>
              <a:rPr lang="en-US" altLang="zh-CN" sz="1662" b="1">
                <a:latin typeface="Arial" panose="020B0604020202020204" pitchFamily="34" charset="0"/>
              </a:rPr>
              <a:t>1000</a:t>
            </a:r>
            <a:r>
              <a:rPr lang="zh-CN" altLang="en-US" sz="1662" b="1">
                <a:latin typeface="Arial" panose="020B0604020202020204" pitchFamily="34" charset="0"/>
              </a:rPr>
              <a:t>次传输 </a:t>
            </a:r>
            <a:r>
              <a:rPr lang="en-US" altLang="zh-CN" sz="1662" b="1">
                <a:latin typeface="Arial" panose="020B0604020202020204" pitchFamily="34" charset="0"/>
              </a:rPr>
              <a:t>x 100 </a:t>
            </a:r>
            <a:r>
              <a:rPr lang="en-US" altLang="zh-CN" sz="1662" b="1">
                <a:latin typeface="Arial" panose="020B0604020202020204" pitchFamily="34" charset="0"/>
                <a:sym typeface="Symbol" panose="05050102010706020507" pitchFamily="18" charset="2"/>
              </a:rPr>
              <a:t></a:t>
            </a:r>
            <a:r>
              <a:rPr lang="en-US" altLang="zh-CN" sz="1662" b="1">
                <a:latin typeface="Arial" panose="020B0604020202020204" pitchFamily="34" charset="0"/>
              </a:rPr>
              <a:t>sec = 100 ms = 0.1 CPU seconds</a:t>
            </a:r>
          </a:p>
        </p:txBody>
      </p:sp>
      <p:sp>
        <p:nvSpPr>
          <p:cNvPr id="26675" name="Rectangle 51">
            <a:extLst>
              <a:ext uri="{FF2B5EF4-FFF2-40B4-BE49-F238E27FC236}">
                <a16:creationId xmlns:a16="http://schemas.microsoft.com/office/drawing/2014/main" id="{EDE46CD3-215D-4E77-BE78-4C21027A59B8}"/>
              </a:ext>
            </a:extLst>
          </p:cNvPr>
          <p:cNvSpPr>
            <a:spLocks noChangeArrowheads="1"/>
          </p:cNvSpPr>
          <p:nvPr/>
        </p:nvSpPr>
        <p:spPr bwMode="auto">
          <a:xfrm>
            <a:off x="196362" y="3634154"/>
            <a:ext cx="4794335" cy="1134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662" b="1" dirty="0">
                <a:latin typeface="Arial" panose="020B0604020202020204" pitchFamily="34" charset="0"/>
              </a:rPr>
              <a:t>用户程序仅在实际传输中才暂停</a:t>
            </a:r>
          </a:p>
          <a:p>
            <a:pPr>
              <a:lnSpc>
                <a:spcPct val="85000"/>
              </a:lnSpc>
            </a:pPr>
            <a:endParaRPr lang="zh-CN" altLang="en-US" sz="1662" b="1" dirty="0">
              <a:latin typeface="Arial" panose="020B0604020202020204" pitchFamily="34" charset="0"/>
            </a:endParaRPr>
          </a:p>
          <a:p>
            <a:pPr>
              <a:lnSpc>
                <a:spcPct val="85000"/>
              </a:lnSpc>
            </a:pPr>
            <a:r>
              <a:rPr lang="zh-CN" altLang="en-US" sz="1662" b="1" dirty="0">
                <a:latin typeface="Arial" panose="020B0604020202020204" pitchFamily="34" charset="0"/>
              </a:rPr>
              <a:t>以每</a:t>
            </a:r>
            <a:r>
              <a:rPr lang="en-US" altLang="zh-CN" sz="1662" b="1" dirty="0">
                <a:latin typeface="Arial" panose="020B0604020202020204" pitchFamily="34" charset="0"/>
              </a:rPr>
              <a:t>1ms</a:t>
            </a:r>
            <a:r>
              <a:rPr lang="zh-CN" altLang="en-US" sz="1662" b="1" dirty="0">
                <a:latin typeface="Arial" panose="020B0604020202020204" pitchFamily="34" charset="0"/>
              </a:rPr>
              <a:t>一次的速率传输</a:t>
            </a:r>
            <a:r>
              <a:rPr lang="en-US" altLang="zh-CN" sz="1662" b="1" dirty="0">
                <a:latin typeface="Arial" panose="020B0604020202020204" pitchFamily="34" charset="0"/>
              </a:rPr>
              <a:t>1000</a:t>
            </a:r>
            <a:r>
              <a:rPr lang="zh-CN" altLang="en-US" sz="1662" b="1" dirty="0">
                <a:latin typeface="Arial" panose="020B0604020202020204" pitchFamily="34" charset="0"/>
              </a:rPr>
              <a:t>次：</a:t>
            </a:r>
          </a:p>
          <a:p>
            <a:pPr>
              <a:lnSpc>
                <a:spcPct val="85000"/>
              </a:lnSpc>
            </a:pPr>
            <a:r>
              <a:rPr lang="zh-CN" altLang="en-US" sz="1662" b="1" dirty="0">
                <a:latin typeface="Arial" panose="020B0604020202020204" pitchFamily="34" charset="0"/>
              </a:rPr>
              <a:t>      </a:t>
            </a:r>
            <a:r>
              <a:rPr lang="en-US" altLang="zh-CN" sz="1662" b="1" dirty="0">
                <a:latin typeface="Arial" panose="020B0604020202020204" pitchFamily="34" charset="0"/>
              </a:rPr>
              <a:t>1000</a:t>
            </a:r>
            <a:r>
              <a:rPr lang="zh-CN" altLang="en-US" sz="1662" b="1" dirty="0">
                <a:latin typeface="Arial" panose="020B0604020202020204" pitchFamily="34" charset="0"/>
              </a:rPr>
              <a:t>次中断（每</a:t>
            </a:r>
            <a:r>
              <a:rPr lang="en-US" altLang="zh-CN" sz="1662" b="1" dirty="0">
                <a:latin typeface="Arial" panose="020B0604020202020204" pitchFamily="34" charset="0"/>
              </a:rPr>
              <a:t>2</a:t>
            </a:r>
            <a:r>
              <a:rPr lang="zh-CN" altLang="en-US" sz="1662" b="1" dirty="0">
                <a:latin typeface="Arial" panose="020B0604020202020204" pitchFamily="34" charset="0"/>
              </a:rPr>
              <a:t>微秒一次中断）</a:t>
            </a:r>
          </a:p>
          <a:p>
            <a:pPr>
              <a:lnSpc>
                <a:spcPct val="85000"/>
              </a:lnSpc>
            </a:pPr>
            <a:r>
              <a:rPr lang="zh-CN" altLang="en-US" sz="1662" b="1" dirty="0">
                <a:latin typeface="Arial" panose="020B0604020202020204" pitchFamily="34" charset="0"/>
              </a:rPr>
              <a:t>      </a:t>
            </a:r>
            <a:r>
              <a:rPr lang="en-US" altLang="zh-CN" sz="1662" b="1" dirty="0">
                <a:latin typeface="Arial" panose="020B0604020202020204" pitchFamily="34" charset="0"/>
              </a:rPr>
              <a:t>1000</a:t>
            </a:r>
            <a:r>
              <a:rPr lang="zh-CN" altLang="en-US" sz="1662" b="1" dirty="0">
                <a:latin typeface="Arial" panose="020B0604020202020204" pitchFamily="34" charset="0"/>
              </a:rPr>
              <a:t>次中断服务（每次</a:t>
            </a:r>
            <a:r>
              <a:rPr lang="en-US" altLang="zh-CN" sz="1662" b="1" dirty="0">
                <a:latin typeface="Arial" panose="020B0604020202020204" pitchFamily="34" charset="0"/>
              </a:rPr>
              <a:t>98</a:t>
            </a:r>
            <a:r>
              <a:rPr lang="zh-CN" altLang="en-US" sz="1662" b="1" dirty="0">
                <a:latin typeface="Arial" panose="020B0604020202020204" pitchFamily="34" charset="0"/>
              </a:rPr>
              <a:t>微秒） </a:t>
            </a:r>
            <a:r>
              <a:rPr lang="en-US" altLang="zh-CN" sz="1662" b="1" dirty="0">
                <a:latin typeface="Arial" panose="020B0604020202020204" pitchFamily="34" charset="0"/>
              </a:rPr>
              <a:t>= 0.1 CPU</a:t>
            </a:r>
            <a:r>
              <a:rPr lang="zh-CN" altLang="en-US" sz="1662" b="1" dirty="0">
                <a:latin typeface="Arial" panose="020B0604020202020204" pitchFamily="34" charset="0"/>
              </a:rPr>
              <a:t>秒</a:t>
            </a:r>
          </a:p>
        </p:txBody>
      </p:sp>
      <p:sp>
        <p:nvSpPr>
          <p:cNvPr id="26676" name="Rectangle 52">
            <a:extLst>
              <a:ext uri="{FF2B5EF4-FFF2-40B4-BE49-F238E27FC236}">
                <a16:creationId xmlns:a16="http://schemas.microsoft.com/office/drawing/2014/main" id="{82751287-FA8C-41B7-87E5-7F1D7C6EB9E1}"/>
              </a:ext>
            </a:extLst>
          </p:cNvPr>
          <p:cNvSpPr>
            <a:spLocks noChangeArrowheads="1"/>
          </p:cNvSpPr>
          <p:nvPr/>
        </p:nvSpPr>
        <p:spPr bwMode="auto">
          <a:xfrm>
            <a:off x="584690" y="6037384"/>
            <a:ext cx="4252520"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662" b="1" i="1">
                <a:latin typeface="Arial" panose="020B0604020202020204" pitchFamily="34" charset="0"/>
              </a:rPr>
              <a:t>离设备传输率还有很大空间！中断开销的</a:t>
            </a:r>
            <a:r>
              <a:rPr lang="en-US" altLang="zh-CN" sz="1662" b="1" i="1">
                <a:latin typeface="Arial" panose="020B0604020202020204" pitchFamily="34" charset="0"/>
              </a:rPr>
              <a:t>1/2</a:t>
            </a:r>
          </a:p>
        </p:txBody>
      </p:sp>
    </p:spTree>
    <p:extLst>
      <p:ext uri="{BB962C8B-B14F-4D97-AF65-F5344CB8AC3E}">
        <p14:creationId xmlns:p14="http://schemas.microsoft.com/office/powerpoint/2010/main" val="2143406825"/>
      </p:ext>
    </p:extLst>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26">
            <a:extLst>
              <a:ext uri="{FF2B5EF4-FFF2-40B4-BE49-F238E27FC236}">
                <a16:creationId xmlns:a16="http://schemas.microsoft.com/office/drawing/2014/main" id="{5D9FE703-94C5-4549-9234-BBDC29B3050A}"/>
              </a:ext>
            </a:extLst>
          </p:cNvPr>
          <p:cNvSpPr>
            <a:spLocks noGrp="1" noChangeArrowheads="1"/>
          </p:cNvSpPr>
          <p:nvPr>
            <p:ph type="title"/>
          </p:nvPr>
        </p:nvSpPr>
        <p:spPr>
          <a:xfrm>
            <a:off x="141037" y="222552"/>
            <a:ext cx="8187104" cy="584689"/>
          </a:xfrm>
          <a:noFill/>
        </p:spPr>
        <p:txBody>
          <a:bodyPr/>
          <a:lstStyle/>
          <a:p>
            <a:r>
              <a:rPr lang="zh-CN" altLang="en-US" b="1" dirty="0">
                <a:solidFill>
                  <a:srgbClr val="C00000"/>
                </a:solidFill>
                <a:latin typeface="微软雅黑" panose="020B0503020204020204" pitchFamily="34" charset="-122"/>
                <a:ea typeface="微软雅黑" panose="020B0503020204020204" pitchFamily="34" charset="-122"/>
              </a:rPr>
              <a:t>把</a:t>
            </a:r>
            <a:r>
              <a:rPr lang="en-US" altLang="zh-CN" b="1" dirty="0">
                <a:solidFill>
                  <a:srgbClr val="C00000"/>
                </a:solidFill>
                <a:latin typeface="微软雅黑" panose="020B0503020204020204" pitchFamily="34" charset="-122"/>
                <a:ea typeface="微软雅黑" panose="020B0503020204020204" pitchFamily="34" charset="-122"/>
              </a:rPr>
              <a:t>CPU</a:t>
            </a:r>
            <a:r>
              <a:rPr lang="zh-CN" altLang="en-US" b="1" dirty="0">
                <a:solidFill>
                  <a:srgbClr val="C00000"/>
                </a:solidFill>
                <a:latin typeface="微软雅黑" panose="020B0503020204020204" pitchFamily="34" charset="-122"/>
                <a:ea typeface="微软雅黑" panose="020B0503020204020204" pitchFamily="34" charset="-122"/>
              </a:rPr>
              <a:t>从</a:t>
            </a:r>
            <a:r>
              <a:rPr lang="en-US" altLang="zh-CN" b="1" dirty="0">
                <a:solidFill>
                  <a:srgbClr val="C00000"/>
                </a:solidFill>
                <a:latin typeface="微软雅黑" panose="020B0503020204020204" pitchFamily="34" charset="-122"/>
                <a:ea typeface="微软雅黑" panose="020B0503020204020204" pitchFamily="34" charset="-122"/>
              </a:rPr>
              <a:t>I/O</a:t>
            </a:r>
            <a:r>
              <a:rPr lang="zh-CN" altLang="en-US" b="1" dirty="0">
                <a:solidFill>
                  <a:srgbClr val="C00000"/>
                </a:solidFill>
                <a:latin typeface="微软雅黑" panose="020B0503020204020204" pitchFamily="34" charset="-122"/>
                <a:ea typeface="微软雅黑" panose="020B0503020204020204" pitchFamily="34" charset="-122"/>
              </a:rPr>
              <a:t>处理中解放出来：</a:t>
            </a:r>
            <a:r>
              <a:rPr lang="en-US" altLang="zh-CN" b="1" dirty="0">
                <a:solidFill>
                  <a:srgbClr val="C00000"/>
                </a:solidFill>
                <a:latin typeface="微软雅黑" panose="020B0503020204020204" pitchFamily="34" charset="-122"/>
                <a:ea typeface="微软雅黑" panose="020B0503020204020204" pitchFamily="34" charset="-122"/>
              </a:rPr>
              <a:t>DMA</a:t>
            </a:r>
          </a:p>
        </p:txBody>
      </p:sp>
      <p:sp>
        <p:nvSpPr>
          <p:cNvPr id="68611" name="Rectangle 1027">
            <a:extLst>
              <a:ext uri="{FF2B5EF4-FFF2-40B4-BE49-F238E27FC236}">
                <a16:creationId xmlns:a16="http://schemas.microsoft.com/office/drawing/2014/main" id="{183D49A0-58F7-4E14-9732-27A4E1DD2C97}"/>
              </a:ext>
            </a:extLst>
          </p:cNvPr>
          <p:cNvSpPr>
            <a:spLocks noGrp="1" noChangeArrowheads="1"/>
          </p:cNvSpPr>
          <p:nvPr>
            <p:ph type="body" idx="1"/>
          </p:nvPr>
        </p:nvSpPr>
        <p:spPr>
          <a:xfrm>
            <a:off x="419100" y="2022231"/>
            <a:ext cx="4686300" cy="1427285"/>
          </a:xfrm>
          <a:noFill/>
        </p:spPr>
        <p:txBody>
          <a:bodyPr>
            <a:normAutofit fontScale="92500" lnSpcReduction="20000"/>
          </a:bodyPr>
          <a:lstStyle/>
          <a:p>
            <a:pPr>
              <a:lnSpc>
                <a:spcPct val="150000"/>
              </a:lnSpc>
            </a:pPr>
            <a:r>
              <a:rPr lang="en-US" altLang="zh-CN" dirty="0"/>
              <a:t>Direct Memory Access (DMA):</a:t>
            </a:r>
          </a:p>
          <a:p>
            <a:pPr lvl="1">
              <a:lnSpc>
                <a:spcPct val="150000"/>
              </a:lnSpc>
            </a:pPr>
            <a:r>
              <a:rPr lang="zh-CN" altLang="en-US" dirty="0">
                <a:latin typeface="微软雅黑" panose="020B0503020204020204" pitchFamily="34" charset="-122"/>
                <a:ea typeface="微软雅黑" panose="020B0503020204020204" pitchFamily="34" charset="-122"/>
              </a:rPr>
              <a:t>直接内存数据传送</a:t>
            </a:r>
            <a:endParaRPr lang="en-US" altLang="zh-CN" dirty="0">
              <a:latin typeface="微软雅黑" panose="020B0503020204020204" pitchFamily="34" charset="-122"/>
              <a:ea typeface="微软雅黑" panose="020B0503020204020204" pitchFamily="34" charset="-122"/>
            </a:endParaRPr>
          </a:p>
          <a:p>
            <a:pPr lvl="1">
              <a:lnSpc>
                <a:spcPct val="150000"/>
              </a:lnSpc>
            </a:pPr>
            <a:r>
              <a:rPr lang="zh-CN" altLang="en-US" dirty="0">
                <a:latin typeface="微软雅黑" panose="020B0503020204020204" pitchFamily="34" charset="-122"/>
                <a:ea typeface="微软雅黑" panose="020B0503020204020204" pitchFamily="34" charset="-122"/>
              </a:rPr>
              <a:t>由外部控制器接管总线，内存传送数据块，不用</a:t>
            </a:r>
            <a:r>
              <a:rPr lang="en-US" altLang="zh-CN" dirty="0">
                <a:latin typeface="微软雅黑" panose="020B0503020204020204" pitchFamily="34" charset="-122"/>
                <a:ea typeface="微软雅黑" panose="020B0503020204020204" pitchFamily="34" charset="-122"/>
              </a:rPr>
              <a:t>CPU</a:t>
            </a:r>
            <a:r>
              <a:rPr lang="zh-CN" altLang="en-US" dirty="0">
                <a:latin typeface="微软雅黑" panose="020B0503020204020204" pitchFamily="34" charset="-122"/>
                <a:ea typeface="微软雅黑" panose="020B0503020204020204" pitchFamily="34" charset="-122"/>
              </a:rPr>
              <a:t>参与。</a:t>
            </a:r>
            <a:endParaRPr lang="en-US" altLang="zh-CN" dirty="0">
              <a:latin typeface="微软雅黑" panose="020B0503020204020204" pitchFamily="34" charset="-122"/>
              <a:ea typeface="微软雅黑" panose="020B0503020204020204" pitchFamily="34" charset="-122"/>
            </a:endParaRPr>
          </a:p>
        </p:txBody>
      </p:sp>
      <p:sp>
        <p:nvSpPr>
          <p:cNvPr id="68612" name="Rectangle 1028">
            <a:extLst>
              <a:ext uri="{FF2B5EF4-FFF2-40B4-BE49-F238E27FC236}">
                <a16:creationId xmlns:a16="http://schemas.microsoft.com/office/drawing/2014/main" id="{5951959B-6847-44BA-B3B9-3CB8C28952EC}"/>
              </a:ext>
            </a:extLst>
          </p:cNvPr>
          <p:cNvSpPr>
            <a:spLocks noChangeArrowheads="1"/>
          </p:cNvSpPr>
          <p:nvPr/>
        </p:nvSpPr>
        <p:spPr bwMode="auto">
          <a:xfrm>
            <a:off x="6484935" y="2220133"/>
            <a:ext cx="568819"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CPU</a:t>
            </a:r>
          </a:p>
        </p:txBody>
      </p:sp>
      <p:sp>
        <p:nvSpPr>
          <p:cNvPr id="68613" name="Line 1029">
            <a:extLst>
              <a:ext uri="{FF2B5EF4-FFF2-40B4-BE49-F238E27FC236}">
                <a16:creationId xmlns:a16="http://schemas.microsoft.com/office/drawing/2014/main" id="{E4EE44ED-F6AC-4D2E-A3F4-B9FC7D2539F1}"/>
              </a:ext>
            </a:extLst>
          </p:cNvPr>
          <p:cNvSpPr>
            <a:spLocks noChangeShapeType="1"/>
          </p:cNvSpPr>
          <p:nvPr/>
        </p:nvSpPr>
        <p:spPr bwMode="auto">
          <a:xfrm>
            <a:off x="5410200" y="3112477"/>
            <a:ext cx="279448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8614" name="Line 1030">
            <a:extLst>
              <a:ext uri="{FF2B5EF4-FFF2-40B4-BE49-F238E27FC236}">
                <a16:creationId xmlns:a16="http://schemas.microsoft.com/office/drawing/2014/main" id="{E7E3C45B-50E7-4DE0-A9B2-D32D1067EB9F}"/>
              </a:ext>
            </a:extLst>
          </p:cNvPr>
          <p:cNvSpPr>
            <a:spLocks noChangeShapeType="1"/>
          </p:cNvSpPr>
          <p:nvPr/>
        </p:nvSpPr>
        <p:spPr bwMode="auto">
          <a:xfrm>
            <a:off x="6781800" y="2514600"/>
            <a:ext cx="0" cy="574431"/>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68615" name="Rectangle 1031">
            <a:extLst>
              <a:ext uri="{FF2B5EF4-FFF2-40B4-BE49-F238E27FC236}">
                <a16:creationId xmlns:a16="http://schemas.microsoft.com/office/drawing/2014/main" id="{DB5C2528-3678-4B5E-BC73-382FADD3EB01}"/>
              </a:ext>
            </a:extLst>
          </p:cNvPr>
          <p:cNvSpPr>
            <a:spLocks noChangeArrowheads="1"/>
          </p:cNvSpPr>
          <p:nvPr/>
        </p:nvSpPr>
        <p:spPr bwMode="auto">
          <a:xfrm>
            <a:off x="7688914" y="3685518"/>
            <a:ext cx="496684"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IOC</a:t>
            </a:r>
          </a:p>
        </p:txBody>
      </p:sp>
      <p:sp>
        <p:nvSpPr>
          <p:cNvPr id="68616" name="Line 1032">
            <a:extLst>
              <a:ext uri="{FF2B5EF4-FFF2-40B4-BE49-F238E27FC236}">
                <a16:creationId xmlns:a16="http://schemas.microsoft.com/office/drawing/2014/main" id="{C7917A26-6242-4A57-A242-F4A77FB4ECED}"/>
              </a:ext>
            </a:extLst>
          </p:cNvPr>
          <p:cNvSpPr>
            <a:spLocks noChangeShapeType="1"/>
          </p:cNvSpPr>
          <p:nvPr/>
        </p:nvSpPr>
        <p:spPr bwMode="auto">
          <a:xfrm>
            <a:off x="7924800" y="3077308"/>
            <a:ext cx="0" cy="562708"/>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68617" name="Rectangle 1033">
            <a:extLst>
              <a:ext uri="{FF2B5EF4-FFF2-40B4-BE49-F238E27FC236}">
                <a16:creationId xmlns:a16="http://schemas.microsoft.com/office/drawing/2014/main" id="{A996C669-14C6-4893-8182-08AA62A259C3}"/>
              </a:ext>
            </a:extLst>
          </p:cNvPr>
          <p:cNvSpPr>
            <a:spLocks noChangeArrowheads="1"/>
          </p:cNvSpPr>
          <p:nvPr/>
        </p:nvSpPr>
        <p:spPr bwMode="auto">
          <a:xfrm>
            <a:off x="7521336" y="4517856"/>
            <a:ext cx="782018"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device</a:t>
            </a:r>
          </a:p>
        </p:txBody>
      </p:sp>
      <p:sp>
        <p:nvSpPr>
          <p:cNvPr id="68618" name="Line 1034">
            <a:extLst>
              <a:ext uri="{FF2B5EF4-FFF2-40B4-BE49-F238E27FC236}">
                <a16:creationId xmlns:a16="http://schemas.microsoft.com/office/drawing/2014/main" id="{41063D1A-D626-4E0B-8F1E-9F568BECA5AF}"/>
              </a:ext>
            </a:extLst>
          </p:cNvPr>
          <p:cNvSpPr>
            <a:spLocks noChangeShapeType="1"/>
          </p:cNvSpPr>
          <p:nvPr/>
        </p:nvSpPr>
        <p:spPr bwMode="auto">
          <a:xfrm>
            <a:off x="7924800" y="3944815"/>
            <a:ext cx="0" cy="539262"/>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68619" name="Rectangle 1035">
            <a:extLst>
              <a:ext uri="{FF2B5EF4-FFF2-40B4-BE49-F238E27FC236}">
                <a16:creationId xmlns:a16="http://schemas.microsoft.com/office/drawing/2014/main" id="{F49A3090-133A-4869-8F8C-054974AB7464}"/>
              </a:ext>
            </a:extLst>
          </p:cNvPr>
          <p:cNvSpPr>
            <a:spLocks noChangeArrowheads="1"/>
          </p:cNvSpPr>
          <p:nvPr/>
        </p:nvSpPr>
        <p:spPr bwMode="auto">
          <a:xfrm>
            <a:off x="5450735" y="3673795"/>
            <a:ext cx="935907"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Memory</a:t>
            </a:r>
          </a:p>
        </p:txBody>
      </p:sp>
      <p:sp>
        <p:nvSpPr>
          <p:cNvPr id="68620" name="Line 1036">
            <a:extLst>
              <a:ext uri="{FF2B5EF4-FFF2-40B4-BE49-F238E27FC236}">
                <a16:creationId xmlns:a16="http://schemas.microsoft.com/office/drawing/2014/main" id="{3B8BA6C6-7A03-47A6-AD93-FD3C6D860ABF}"/>
              </a:ext>
            </a:extLst>
          </p:cNvPr>
          <p:cNvSpPr>
            <a:spLocks noChangeShapeType="1"/>
          </p:cNvSpPr>
          <p:nvPr/>
        </p:nvSpPr>
        <p:spPr bwMode="auto">
          <a:xfrm>
            <a:off x="5867400" y="3077308"/>
            <a:ext cx="13189" cy="550985"/>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68621" name="Rectangle 1037">
            <a:extLst>
              <a:ext uri="{FF2B5EF4-FFF2-40B4-BE49-F238E27FC236}">
                <a16:creationId xmlns:a16="http://schemas.microsoft.com/office/drawing/2014/main" id="{3AAA1AC4-6502-4657-A23D-AF1071FBA407}"/>
              </a:ext>
            </a:extLst>
          </p:cNvPr>
          <p:cNvSpPr>
            <a:spLocks noChangeArrowheads="1"/>
          </p:cNvSpPr>
          <p:nvPr/>
        </p:nvSpPr>
        <p:spPr bwMode="auto">
          <a:xfrm>
            <a:off x="6623539" y="3669323"/>
            <a:ext cx="757973"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92000"/>
              </a:lnSpc>
            </a:pPr>
            <a:r>
              <a:rPr lang="en-US" altLang="zh-CN" sz="1662" b="1">
                <a:latin typeface="Arial" panose="020B0604020202020204" pitchFamily="34" charset="0"/>
              </a:rPr>
              <a:t>DMAC</a:t>
            </a:r>
          </a:p>
        </p:txBody>
      </p:sp>
      <p:sp>
        <p:nvSpPr>
          <p:cNvPr id="68622" name="Line 1038">
            <a:extLst>
              <a:ext uri="{FF2B5EF4-FFF2-40B4-BE49-F238E27FC236}">
                <a16:creationId xmlns:a16="http://schemas.microsoft.com/office/drawing/2014/main" id="{20F2196A-8312-440E-9D97-3775F488622A}"/>
              </a:ext>
            </a:extLst>
          </p:cNvPr>
          <p:cNvSpPr>
            <a:spLocks noChangeShapeType="1"/>
          </p:cNvSpPr>
          <p:nvPr/>
        </p:nvSpPr>
        <p:spPr bwMode="auto">
          <a:xfrm>
            <a:off x="6934200" y="3077308"/>
            <a:ext cx="13189" cy="574431"/>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68623" name="Rectangle 1039">
            <a:extLst>
              <a:ext uri="{FF2B5EF4-FFF2-40B4-BE49-F238E27FC236}">
                <a16:creationId xmlns:a16="http://schemas.microsoft.com/office/drawing/2014/main" id="{C1851C55-4435-416A-951B-705D30233146}"/>
              </a:ext>
            </a:extLst>
          </p:cNvPr>
          <p:cNvSpPr>
            <a:spLocks noChangeArrowheads="1"/>
          </p:cNvSpPr>
          <p:nvPr/>
        </p:nvSpPr>
        <p:spPr bwMode="auto">
          <a:xfrm>
            <a:off x="4477077" y="1046355"/>
            <a:ext cx="4584534" cy="76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150000"/>
              </a:lnSpc>
            </a:pPr>
            <a:r>
              <a:rPr lang="en-US" altLang="zh-CN" sz="1662" dirty="0">
                <a:latin typeface="微软雅黑" panose="020B0503020204020204" pitchFamily="34" charset="-122"/>
                <a:ea typeface="微软雅黑" panose="020B0503020204020204" pitchFamily="34" charset="-122"/>
              </a:rPr>
              <a:t>CPU </a:t>
            </a:r>
            <a:r>
              <a:rPr lang="zh-CN" altLang="en-US" sz="1662" dirty="0">
                <a:latin typeface="微软雅黑" panose="020B0503020204020204" pitchFamily="34" charset="-122"/>
                <a:ea typeface="微软雅黑" panose="020B0503020204020204" pitchFamily="34" charset="-122"/>
              </a:rPr>
              <a:t>向</a:t>
            </a:r>
            <a:r>
              <a:rPr lang="en-US" altLang="zh-CN" sz="1662" dirty="0">
                <a:latin typeface="微软雅黑" panose="020B0503020204020204" pitchFamily="34" charset="-122"/>
                <a:ea typeface="微软雅黑" panose="020B0503020204020204" pitchFamily="34" charset="-122"/>
              </a:rPr>
              <a:t>DMAC</a:t>
            </a:r>
            <a:r>
              <a:rPr lang="zh-CN" altLang="en-US" sz="1662" dirty="0">
                <a:latin typeface="微软雅黑" panose="020B0503020204020204" pitchFamily="34" charset="-122"/>
                <a:ea typeface="微软雅黑" panose="020B0503020204020204" pitchFamily="34" charset="-122"/>
              </a:rPr>
              <a:t>数据直接传送控制器送起始地址</a:t>
            </a:r>
            <a:r>
              <a:rPr lang="en-US" altLang="zh-CN" sz="1662" dirty="0">
                <a:latin typeface="微软雅黑" panose="020B0503020204020204" pitchFamily="34" charset="-122"/>
                <a:ea typeface="微软雅黑" panose="020B0503020204020204" pitchFamily="34" charset="-122"/>
              </a:rPr>
              <a:t>, </a:t>
            </a:r>
          </a:p>
          <a:p>
            <a:pPr>
              <a:lnSpc>
                <a:spcPct val="150000"/>
              </a:lnSpc>
            </a:pPr>
            <a:r>
              <a:rPr lang="zh-CN" altLang="en-US" sz="1662" dirty="0">
                <a:latin typeface="微软雅黑" panose="020B0503020204020204" pitchFamily="34" charset="-122"/>
                <a:ea typeface="微软雅黑" panose="020B0503020204020204" pitchFamily="34" charset="-122"/>
              </a:rPr>
              <a:t>传送方向</a:t>
            </a:r>
            <a:r>
              <a:rPr lang="en-US" altLang="zh-CN" sz="1662" dirty="0">
                <a:latin typeface="微软雅黑" panose="020B0503020204020204" pitchFamily="34" charset="-122"/>
                <a:ea typeface="微软雅黑" panose="020B0503020204020204" pitchFamily="34" charset="-122"/>
              </a:rPr>
              <a:t>,  </a:t>
            </a:r>
            <a:r>
              <a:rPr lang="zh-CN" altLang="en-US" sz="1662" dirty="0">
                <a:latin typeface="微软雅黑" panose="020B0503020204020204" pitchFamily="34" charset="-122"/>
                <a:ea typeface="微软雅黑" panose="020B0503020204020204" pitchFamily="34" charset="-122"/>
              </a:rPr>
              <a:t>数据长度计数</a:t>
            </a:r>
            <a:r>
              <a:rPr lang="en-US" altLang="zh-CN" sz="1662" dirty="0">
                <a:latin typeface="微软雅黑" panose="020B0503020204020204" pitchFamily="34" charset="-122"/>
                <a:ea typeface="微软雅黑" panose="020B0503020204020204" pitchFamily="34" charset="-122"/>
              </a:rPr>
              <a:t> . "start".</a:t>
            </a:r>
          </a:p>
        </p:txBody>
      </p:sp>
      <p:sp>
        <p:nvSpPr>
          <p:cNvPr id="68624" name="Rectangle 1040">
            <a:extLst>
              <a:ext uri="{FF2B5EF4-FFF2-40B4-BE49-F238E27FC236}">
                <a16:creationId xmlns:a16="http://schemas.microsoft.com/office/drawing/2014/main" id="{8AB349B0-7C5A-4C5F-8E3A-99DDAF60F767}"/>
              </a:ext>
            </a:extLst>
          </p:cNvPr>
          <p:cNvSpPr>
            <a:spLocks noChangeArrowheads="1"/>
          </p:cNvSpPr>
          <p:nvPr/>
        </p:nvSpPr>
        <p:spPr bwMode="auto">
          <a:xfrm>
            <a:off x="5036020" y="4917757"/>
            <a:ext cx="3933009" cy="829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150000"/>
              </a:lnSpc>
            </a:pPr>
            <a:r>
              <a:rPr lang="en-US" altLang="zh-CN" sz="1800" dirty="0">
                <a:latin typeface="微软雅黑" panose="020B0503020204020204" pitchFamily="34" charset="-122"/>
                <a:ea typeface="微软雅黑" panose="020B0503020204020204" pitchFamily="34" charset="-122"/>
              </a:rPr>
              <a:t>DMAC </a:t>
            </a:r>
            <a:r>
              <a:rPr lang="zh-CN" altLang="en-US" sz="1800" dirty="0">
                <a:latin typeface="微软雅黑" panose="020B0503020204020204" pitchFamily="34" charset="-122"/>
                <a:ea typeface="微软雅黑" panose="020B0503020204020204" pitchFamily="34" charset="-122"/>
              </a:rPr>
              <a:t>向外设发送联络信号，向内存</a:t>
            </a:r>
            <a:endParaRPr lang="en-US" altLang="zh-CN" sz="1800" dirty="0">
              <a:latin typeface="微软雅黑" panose="020B0503020204020204" pitchFamily="34" charset="-122"/>
              <a:ea typeface="微软雅黑" panose="020B0503020204020204" pitchFamily="34" charset="-122"/>
            </a:endParaRPr>
          </a:p>
          <a:p>
            <a:pPr>
              <a:lnSpc>
                <a:spcPct val="150000"/>
              </a:lnSpc>
            </a:pPr>
            <a:r>
              <a:rPr lang="zh-CN" altLang="en-US" sz="1800" dirty="0">
                <a:latin typeface="微软雅黑" panose="020B0503020204020204" pitchFamily="34" charset="-122"/>
                <a:ea typeface="微软雅黑" panose="020B0503020204020204" pitchFamily="34" charset="-122"/>
              </a:rPr>
              <a:t>发送联络信号、地址等</a:t>
            </a:r>
            <a:r>
              <a:rPr lang="en-US" altLang="zh-CN" sz="1800" dirty="0">
                <a:latin typeface="微软雅黑" panose="020B0503020204020204" pitchFamily="34" charset="-122"/>
                <a:ea typeface="微软雅黑" panose="020B0503020204020204" pitchFamily="34" charset="-122"/>
              </a:rPr>
              <a:t>.</a:t>
            </a:r>
          </a:p>
        </p:txBody>
      </p:sp>
      <p:sp>
        <p:nvSpPr>
          <p:cNvPr id="68625" name="Line 1041">
            <a:extLst>
              <a:ext uri="{FF2B5EF4-FFF2-40B4-BE49-F238E27FC236}">
                <a16:creationId xmlns:a16="http://schemas.microsoft.com/office/drawing/2014/main" id="{67A75976-AE74-4B2B-8CBE-9687E5D5B618}"/>
              </a:ext>
            </a:extLst>
          </p:cNvPr>
          <p:cNvSpPr>
            <a:spLocks noChangeShapeType="1"/>
          </p:cNvSpPr>
          <p:nvPr/>
        </p:nvSpPr>
        <p:spPr bwMode="auto">
          <a:xfrm flipH="1" flipV="1">
            <a:off x="6096000" y="1811216"/>
            <a:ext cx="381000" cy="3516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8626" name="Line 1042">
            <a:extLst>
              <a:ext uri="{FF2B5EF4-FFF2-40B4-BE49-F238E27FC236}">
                <a16:creationId xmlns:a16="http://schemas.microsoft.com/office/drawing/2014/main" id="{F7C77F11-3111-446F-8188-F392616013A9}"/>
              </a:ext>
            </a:extLst>
          </p:cNvPr>
          <p:cNvSpPr>
            <a:spLocks noChangeShapeType="1"/>
          </p:cNvSpPr>
          <p:nvPr/>
        </p:nvSpPr>
        <p:spPr bwMode="auto">
          <a:xfrm flipH="1">
            <a:off x="5867400" y="4062046"/>
            <a:ext cx="1143000" cy="77372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Tree>
    <p:extLst>
      <p:ext uri="{BB962C8B-B14F-4D97-AF65-F5344CB8AC3E}">
        <p14:creationId xmlns:p14="http://schemas.microsoft.com/office/powerpoint/2010/main" val="187843968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574732EF-DDA7-46DF-A2ED-B614869E3AB1}"/>
              </a:ext>
            </a:extLst>
          </p:cNvPr>
          <p:cNvSpPr>
            <a:spLocks noGrp="1" noChangeArrowheads="1"/>
          </p:cNvSpPr>
          <p:nvPr>
            <p:ph type="title"/>
          </p:nvPr>
        </p:nvSpPr>
        <p:spPr>
          <a:xfrm>
            <a:off x="99018" y="205660"/>
            <a:ext cx="7636119" cy="627185"/>
          </a:xfrm>
          <a:noFill/>
        </p:spPr>
        <p:txBody>
          <a:bodyPr vert="horz" wrap="square" lIns="83527" tIns="41031" rIns="83527" bIns="41031" rtlCol="0" anchor="ctr" anchorCtr="0">
            <a:normAutofit fontScale="90000"/>
          </a:bodyPr>
          <a:lstStyle/>
          <a:p>
            <a:r>
              <a:rPr lang="zh-CN" altLang="en-US" b="1" dirty="0">
                <a:solidFill>
                  <a:srgbClr val="C00000"/>
                </a:solidFill>
                <a:latin typeface="微软雅黑" panose="020B0503020204020204" pitchFamily="34" charset="-122"/>
                <a:ea typeface="微软雅黑" panose="020B0503020204020204" pitchFamily="34" charset="-122"/>
              </a:rPr>
              <a:t>直接存储器访问（</a:t>
            </a:r>
            <a:r>
              <a:rPr lang="en-US" altLang="zh-CN" b="1" dirty="0">
                <a:solidFill>
                  <a:srgbClr val="C00000"/>
                </a:solidFill>
                <a:latin typeface="微软雅黑" panose="020B0503020204020204" pitchFamily="34" charset="-122"/>
                <a:ea typeface="微软雅黑" panose="020B0503020204020204" pitchFamily="34" charset="-122"/>
              </a:rPr>
              <a:t>DMA</a:t>
            </a:r>
            <a:r>
              <a:rPr lang="zh-CN" altLang="en-US" b="1" dirty="0">
                <a:solidFill>
                  <a:srgbClr val="C00000"/>
                </a:solidFill>
                <a:latin typeface="微软雅黑" panose="020B0503020204020204" pitchFamily="34" charset="-122"/>
                <a:ea typeface="微软雅黑" panose="020B0503020204020204" pitchFamily="34" charset="-122"/>
              </a:rPr>
              <a:t>）</a:t>
            </a:r>
          </a:p>
        </p:txBody>
      </p:sp>
      <p:sp>
        <p:nvSpPr>
          <p:cNvPr id="27651" name="Rectangle 3">
            <a:extLst>
              <a:ext uri="{FF2B5EF4-FFF2-40B4-BE49-F238E27FC236}">
                <a16:creationId xmlns:a16="http://schemas.microsoft.com/office/drawing/2014/main" id="{EFCEB25F-A956-4D22-872B-380CACEA46A3}"/>
              </a:ext>
            </a:extLst>
          </p:cNvPr>
          <p:cNvSpPr>
            <a:spLocks noChangeArrowheads="1"/>
          </p:cNvSpPr>
          <p:nvPr/>
        </p:nvSpPr>
        <p:spPr bwMode="auto">
          <a:xfrm>
            <a:off x="1836735" y="2642164"/>
            <a:ext cx="568819"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CPU</a:t>
            </a:r>
          </a:p>
        </p:txBody>
      </p:sp>
      <p:sp>
        <p:nvSpPr>
          <p:cNvPr id="27652" name="Line 4">
            <a:extLst>
              <a:ext uri="{FF2B5EF4-FFF2-40B4-BE49-F238E27FC236}">
                <a16:creationId xmlns:a16="http://schemas.microsoft.com/office/drawing/2014/main" id="{D71F4AFF-E812-4C21-B514-B4768850A610}"/>
              </a:ext>
            </a:extLst>
          </p:cNvPr>
          <p:cNvSpPr>
            <a:spLocks noChangeShapeType="1"/>
          </p:cNvSpPr>
          <p:nvPr/>
        </p:nvSpPr>
        <p:spPr bwMode="auto">
          <a:xfrm>
            <a:off x="775189" y="3393831"/>
            <a:ext cx="2768111"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7653" name="Line 5">
            <a:extLst>
              <a:ext uri="{FF2B5EF4-FFF2-40B4-BE49-F238E27FC236}">
                <a16:creationId xmlns:a16="http://schemas.microsoft.com/office/drawing/2014/main" id="{BE5AF890-8723-4072-8910-B5D6CD41A8DE}"/>
              </a:ext>
            </a:extLst>
          </p:cNvPr>
          <p:cNvSpPr>
            <a:spLocks noChangeShapeType="1"/>
          </p:cNvSpPr>
          <p:nvPr/>
        </p:nvSpPr>
        <p:spPr bwMode="auto">
          <a:xfrm>
            <a:off x="2133600" y="2948354"/>
            <a:ext cx="0" cy="410308"/>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7654" name="Rectangle 6">
            <a:extLst>
              <a:ext uri="{FF2B5EF4-FFF2-40B4-BE49-F238E27FC236}">
                <a16:creationId xmlns:a16="http://schemas.microsoft.com/office/drawing/2014/main" id="{4256BCC5-F806-4F0B-93AC-AB1304520C10}"/>
              </a:ext>
            </a:extLst>
          </p:cNvPr>
          <p:cNvSpPr>
            <a:spLocks noChangeArrowheads="1"/>
          </p:cNvSpPr>
          <p:nvPr/>
        </p:nvSpPr>
        <p:spPr bwMode="auto">
          <a:xfrm>
            <a:off x="3040714" y="3896533"/>
            <a:ext cx="496684"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IOC</a:t>
            </a:r>
          </a:p>
        </p:txBody>
      </p:sp>
      <p:sp>
        <p:nvSpPr>
          <p:cNvPr id="27655" name="Line 7">
            <a:extLst>
              <a:ext uri="{FF2B5EF4-FFF2-40B4-BE49-F238E27FC236}">
                <a16:creationId xmlns:a16="http://schemas.microsoft.com/office/drawing/2014/main" id="{D1D8D481-D7B7-40EC-A3F5-534E0867CBF8}"/>
              </a:ext>
            </a:extLst>
          </p:cNvPr>
          <p:cNvSpPr>
            <a:spLocks noChangeShapeType="1"/>
          </p:cNvSpPr>
          <p:nvPr/>
        </p:nvSpPr>
        <p:spPr bwMode="auto">
          <a:xfrm>
            <a:off x="3276600" y="3405554"/>
            <a:ext cx="0" cy="433754"/>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7656" name="Rectangle 8">
            <a:extLst>
              <a:ext uri="{FF2B5EF4-FFF2-40B4-BE49-F238E27FC236}">
                <a16:creationId xmlns:a16="http://schemas.microsoft.com/office/drawing/2014/main" id="{34395789-4FE9-468B-BAEF-94B277B3B786}"/>
              </a:ext>
            </a:extLst>
          </p:cNvPr>
          <p:cNvSpPr>
            <a:spLocks noChangeArrowheads="1"/>
          </p:cNvSpPr>
          <p:nvPr/>
        </p:nvSpPr>
        <p:spPr bwMode="auto">
          <a:xfrm>
            <a:off x="2873136" y="4588195"/>
            <a:ext cx="782018"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device</a:t>
            </a:r>
          </a:p>
        </p:txBody>
      </p:sp>
      <p:sp>
        <p:nvSpPr>
          <p:cNvPr id="27657" name="Line 9">
            <a:extLst>
              <a:ext uri="{FF2B5EF4-FFF2-40B4-BE49-F238E27FC236}">
                <a16:creationId xmlns:a16="http://schemas.microsoft.com/office/drawing/2014/main" id="{52D672DD-91DA-4A2A-BA84-8FA3DD87E900}"/>
              </a:ext>
            </a:extLst>
          </p:cNvPr>
          <p:cNvSpPr>
            <a:spLocks noChangeShapeType="1"/>
          </p:cNvSpPr>
          <p:nvPr/>
        </p:nvSpPr>
        <p:spPr bwMode="auto">
          <a:xfrm>
            <a:off x="3276600" y="4167554"/>
            <a:ext cx="0" cy="422031"/>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7658" name="Rectangle 10">
            <a:extLst>
              <a:ext uri="{FF2B5EF4-FFF2-40B4-BE49-F238E27FC236}">
                <a16:creationId xmlns:a16="http://schemas.microsoft.com/office/drawing/2014/main" id="{18E51E1C-7012-4D77-BECF-622F322801FB}"/>
              </a:ext>
            </a:extLst>
          </p:cNvPr>
          <p:cNvSpPr>
            <a:spLocks noChangeArrowheads="1"/>
          </p:cNvSpPr>
          <p:nvPr/>
        </p:nvSpPr>
        <p:spPr bwMode="auto">
          <a:xfrm>
            <a:off x="802535" y="3884810"/>
            <a:ext cx="935907"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Memory</a:t>
            </a:r>
          </a:p>
        </p:txBody>
      </p:sp>
      <p:sp>
        <p:nvSpPr>
          <p:cNvPr id="27659" name="Line 11">
            <a:extLst>
              <a:ext uri="{FF2B5EF4-FFF2-40B4-BE49-F238E27FC236}">
                <a16:creationId xmlns:a16="http://schemas.microsoft.com/office/drawing/2014/main" id="{54C5CC33-F51C-48C7-A0A7-C40BBFEE892D}"/>
              </a:ext>
            </a:extLst>
          </p:cNvPr>
          <p:cNvSpPr>
            <a:spLocks noChangeShapeType="1"/>
          </p:cNvSpPr>
          <p:nvPr/>
        </p:nvSpPr>
        <p:spPr bwMode="auto">
          <a:xfrm>
            <a:off x="1232389" y="3382108"/>
            <a:ext cx="0" cy="445477"/>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7660" name="Rectangle 12">
            <a:extLst>
              <a:ext uri="{FF2B5EF4-FFF2-40B4-BE49-F238E27FC236}">
                <a16:creationId xmlns:a16="http://schemas.microsoft.com/office/drawing/2014/main" id="{643BDCAE-201C-4550-9B90-9B59CDD3EC5B}"/>
              </a:ext>
            </a:extLst>
          </p:cNvPr>
          <p:cNvSpPr>
            <a:spLocks noChangeArrowheads="1"/>
          </p:cNvSpPr>
          <p:nvPr/>
        </p:nvSpPr>
        <p:spPr bwMode="auto">
          <a:xfrm>
            <a:off x="1968013" y="3874477"/>
            <a:ext cx="757973"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92000"/>
              </a:lnSpc>
            </a:pPr>
            <a:r>
              <a:rPr lang="en-US" altLang="zh-CN" sz="1662" b="1">
                <a:latin typeface="Arial" panose="020B0604020202020204" pitchFamily="34" charset="0"/>
              </a:rPr>
              <a:t>DMAC</a:t>
            </a:r>
          </a:p>
        </p:txBody>
      </p:sp>
      <p:sp>
        <p:nvSpPr>
          <p:cNvPr id="27661" name="Line 13">
            <a:extLst>
              <a:ext uri="{FF2B5EF4-FFF2-40B4-BE49-F238E27FC236}">
                <a16:creationId xmlns:a16="http://schemas.microsoft.com/office/drawing/2014/main" id="{882CA6FB-B42B-413F-98DB-5893AEEFE172}"/>
              </a:ext>
            </a:extLst>
          </p:cNvPr>
          <p:cNvSpPr>
            <a:spLocks noChangeShapeType="1"/>
          </p:cNvSpPr>
          <p:nvPr/>
        </p:nvSpPr>
        <p:spPr bwMode="auto">
          <a:xfrm>
            <a:off x="2299189" y="3405554"/>
            <a:ext cx="0" cy="445477"/>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7662" name="Rectangle 14">
            <a:extLst>
              <a:ext uri="{FF2B5EF4-FFF2-40B4-BE49-F238E27FC236}">
                <a16:creationId xmlns:a16="http://schemas.microsoft.com/office/drawing/2014/main" id="{6750B418-799C-4E7E-ACBE-7957215B9D16}"/>
              </a:ext>
            </a:extLst>
          </p:cNvPr>
          <p:cNvSpPr>
            <a:spLocks noChangeArrowheads="1"/>
          </p:cNvSpPr>
          <p:nvPr/>
        </p:nvSpPr>
        <p:spPr bwMode="auto">
          <a:xfrm>
            <a:off x="3568212" y="961292"/>
            <a:ext cx="4430453"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662" b="1">
                <a:latin typeface="Arial" panose="020B0604020202020204" pitchFamily="34" charset="0"/>
              </a:rPr>
              <a:t>以每毫秒一次的速率完成</a:t>
            </a:r>
            <a:r>
              <a:rPr lang="en-US" altLang="zh-CN" sz="1662" b="1">
                <a:latin typeface="Arial" panose="020B0604020202020204" pitchFamily="34" charset="0"/>
              </a:rPr>
              <a:t>1000</a:t>
            </a:r>
            <a:r>
              <a:rPr lang="zh-CN" altLang="en-US" sz="1662" b="1">
                <a:latin typeface="Arial" panose="020B0604020202020204" pitchFamily="34" charset="0"/>
              </a:rPr>
              <a:t>次传输的时间：</a:t>
            </a:r>
          </a:p>
        </p:txBody>
      </p:sp>
      <p:sp>
        <p:nvSpPr>
          <p:cNvPr id="27663" name="Rectangle 15">
            <a:extLst>
              <a:ext uri="{FF2B5EF4-FFF2-40B4-BE49-F238E27FC236}">
                <a16:creationId xmlns:a16="http://schemas.microsoft.com/office/drawing/2014/main" id="{373EC74E-37CC-45F1-B51B-7A31D6FBB5C8}"/>
              </a:ext>
            </a:extLst>
          </p:cNvPr>
          <p:cNvSpPr>
            <a:spLocks noChangeArrowheads="1"/>
          </p:cNvSpPr>
          <p:nvPr/>
        </p:nvSpPr>
        <p:spPr bwMode="auto">
          <a:xfrm>
            <a:off x="4082562" y="1254370"/>
            <a:ext cx="2740888" cy="1134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1 DMA</a:t>
            </a:r>
            <a:r>
              <a:rPr lang="zh-CN" altLang="en-US" sz="1662" b="1">
                <a:latin typeface="Arial" panose="020B0604020202020204" pitchFamily="34" charset="0"/>
              </a:rPr>
              <a:t>建立时间 	</a:t>
            </a:r>
            <a:r>
              <a:rPr lang="en-US" altLang="zh-CN" sz="1662" b="1">
                <a:latin typeface="Arial" panose="020B0604020202020204" pitchFamily="34" charset="0"/>
              </a:rPr>
              <a:t>50 </a:t>
            </a:r>
            <a:r>
              <a:rPr lang="en-US" altLang="zh-CN" sz="1662" b="1">
                <a:latin typeface="Arial" panose="020B0604020202020204" pitchFamily="34" charset="0"/>
                <a:sym typeface="Symbol" panose="05050102010706020507" pitchFamily="18" charset="2"/>
              </a:rPr>
              <a:t></a:t>
            </a:r>
            <a:r>
              <a:rPr lang="en-US" altLang="zh-CN" sz="1662" b="1">
                <a:latin typeface="Arial" panose="020B0604020202020204" pitchFamily="34" charset="0"/>
              </a:rPr>
              <a:t>sec</a:t>
            </a:r>
          </a:p>
          <a:p>
            <a:pPr>
              <a:lnSpc>
                <a:spcPct val="85000"/>
              </a:lnSpc>
            </a:pPr>
            <a:r>
              <a:rPr lang="en-US" altLang="zh-CN" sz="1662" b="1">
                <a:latin typeface="Arial" panose="020B0604020202020204" pitchFamily="34" charset="0"/>
              </a:rPr>
              <a:t>1 </a:t>
            </a:r>
            <a:r>
              <a:rPr lang="zh-CN" altLang="en-US" sz="1662" b="1">
                <a:latin typeface="Arial" panose="020B0604020202020204" pitchFamily="34" charset="0"/>
              </a:rPr>
              <a:t>次中断	 	</a:t>
            </a:r>
            <a:r>
              <a:rPr lang="en-US" altLang="zh-CN" sz="1662" b="1">
                <a:latin typeface="Arial" panose="020B0604020202020204" pitchFamily="34" charset="0"/>
              </a:rPr>
              <a:t>2 </a:t>
            </a:r>
            <a:r>
              <a:rPr lang="en-US" altLang="zh-CN" sz="1662" b="1">
                <a:latin typeface="Arial" panose="020B0604020202020204" pitchFamily="34" charset="0"/>
                <a:sym typeface="Symbol" panose="05050102010706020507" pitchFamily="18" charset="2"/>
              </a:rPr>
              <a:t></a:t>
            </a:r>
            <a:r>
              <a:rPr lang="en-US" altLang="zh-CN" sz="1662" b="1">
                <a:latin typeface="Arial" panose="020B0604020202020204" pitchFamily="34" charset="0"/>
              </a:rPr>
              <a:t>sec</a:t>
            </a:r>
          </a:p>
          <a:p>
            <a:pPr>
              <a:lnSpc>
                <a:spcPct val="85000"/>
              </a:lnSpc>
            </a:pPr>
            <a:r>
              <a:rPr lang="en-US" altLang="zh-CN" sz="1662" b="1">
                <a:latin typeface="Arial" panose="020B0604020202020204" pitchFamily="34" charset="0"/>
              </a:rPr>
              <a:t>1 </a:t>
            </a:r>
            <a:r>
              <a:rPr lang="zh-CN" altLang="en-US" sz="1662" b="1">
                <a:latin typeface="Arial" panose="020B0604020202020204" pitchFamily="34" charset="0"/>
              </a:rPr>
              <a:t>次中断服务	</a:t>
            </a:r>
            <a:r>
              <a:rPr lang="en-US" altLang="zh-CN" sz="1662" b="1">
                <a:latin typeface="Arial" panose="020B0604020202020204" pitchFamily="34" charset="0"/>
              </a:rPr>
              <a:t>48 </a:t>
            </a:r>
            <a:r>
              <a:rPr lang="en-US" altLang="zh-CN" sz="1662" b="1">
                <a:latin typeface="Arial" panose="020B0604020202020204" pitchFamily="34" charset="0"/>
                <a:sym typeface="Symbol" panose="05050102010706020507" pitchFamily="18" charset="2"/>
              </a:rPr>
              <a:t></a:t>
            </a:r>
            <a:r>
              <a:rPr lang="en-US" altLang="zh-CN" sz="1662" b="1">
                <a:latin typeface="Arial" panose="020B0604020202020204" pitchFamily="34" charset="0"/>
              </a:rPr>
              <a:t>sec</a:t>
            </a:r>
          </a:p>
          <a:p>
            <a:pPr>
              <a:lnSpc>
                <a:spcPct val="85000"/>
              </a:lnSpc>
            </a:pPr>
            <a:endParaRPr lang="en-US" altLang="zh-CN" sz="1662" b="1">
              <a:latin typeface="Arial" panose="020B0604020202020204" pitchFamily="34" charset="0"/>
            </a:endParaRPr>
          </a:p>
          <a:p>
            <a:pPr>
              <a:lnSpc>
                <a:spcPct val="85000"/>
              </a:lnSpc>
            </a:pPr>
            <a:r>
              <a:rPr lang="en-US" altLang="zh-CN" sz="1662" b="1">
                <a:latin typeface="Arial" panose="020B0604020202020204" pitchFamily="34" charset="0"/>
              </a:rPr>
              <a:t>0.0001 </a:t>
            </a:r>
            <a:r>
              <a:rPr lang="zh-CN" altLang="en-US" sz="1662" b="1">
                <a:latin typeface="Arial" panose="020B0604020202020204" pitchFamily="34" charset="0"/>
              </a:rPr>
              <a:t>秒的</a:t>
            </a:r>
            <a:r>
              <a:rPr lang="en-US" altLang="zh-CN" sz="1662" b="1">
                <a:latin typeface="Arial" panose="020B0604020202020204" pitchFamily="34" charset="0"/>
              </a:rPr>
              <a:t>CPU</a:t>
            </a:r>
            <a:r>
              <a:rPr lang="zh-CN" altLang="en-US" sz="1662" b="1">
                <a:latin typeface="Arial" panose="020B0604020202020204" pitchFamily="34" charset="0"/>
              </a:rPr>
              <a:t>时间</a:t>
            </a:r>
          </a:p>
        </p:txBody>
      </p:sp>
      <p:sp>
        <p:nvSpPr>
          <p:cNvPr id="27664" name="Rectangle 16">
            <a:extLst>
              <a:ext uri="{FF2B5EF4-FFF2-40B4-BE49-F238E27FC236}">
                <a16:creationId xmlns:a16="http://schemas.microsoft.com/office/drawing/2014/main" id="{E705DF7E-7D16-4164-8670-1DE3AED77C52}"/>
              </a:ext>
            </a:extLst>
          </p:cNvPr>
          <p:cNvSpPr>
            <a:spLocks noChangeArrowheads="1"/>
          </p:cNvSpPr>
          <p:nvPr/>
        </p:nvSpPr>
        <p:spPr bwMode="auto">
          <a:xfrm>
            <a:off x="209551" y="1682262"/>
            <a:ext cx="3612921" cy="48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CPU</a:t>
            </a:r>
            <a:r>
              <a:rPr lang="zh-CN" altLang="en-US" sz="1662" b="1">
                <a:latin typeface="Arial" panose="020B0604020202020204" pitchFamily="34" charset="0"/>
              </a:rPr>
              <a:t>向</a:t>
            </a:r>
            <a:r>
              <a:rPr lang="en-US" altLang="zh-CN" sz="1662" b="1">
                <a:latin typeface="Arial" panose="020B0604020202020204" pitchFamily="34" charset="0"/>
              </a:rPr>
              <a:t>DMAC</a:t>
            </a:r>
            <a:r>
              <a:rPr lang="zh-CN" altLang="en-US" sz="1662" b="1">
                <a:latin typeface="Arial" panose="020B0604020202020204" pitchFamily="34" charset="0"/>
              </a:rPr>
              <a:t>发送开始地址、方向 ；</a:t>
            </a:r>
          </a:p>
          <a:p>
            <a:pPr>
              <a:lnSpc>
                <a:spcPct val="85000"/>
              </a:lnSpc>
            </a:pPr>
            <a:r>
              <a:rPr lang="zh-CN" altLang="en-US" sz="1662" b="1">
                <a:latin typeface="Arial" panose="020B0604020202020204" pitchFamily="34" charset="0"/>
              </a:rPr>
              <a:t>然后，发射“开始”命令。</a:t>
            </a:r>
          </a:p>
        </p:txBody>
      </p:sp>
      <p:sp>
        <p:nvSpPr>
          <p:cNvPr id="27665" name="Rectangle 17">
            <a:extLst>
              <a:ext uri="{FF2B5EF4-FFF2-40B4-BE49-F238E27FC236}">
                <a16:creationId xmlns:a16="http://schemas.microsoft.com/office/drawing/2014/main" id="{2D9B43EA-0115-425E-8736-47AE3BF2DCCC}"/>
              </a:ext>
            </a:extLst>
          </p:cNvPr>
          <p:cNvSpPr>
            <a:spLocks noChangeArrowheads="1"/>
          </p:cNvSpPr>
          <p:nvPr/>
        </p:nvSpPr>
        <p:spPr bwMode="auto">
          <a:xfrm>
            <a:off x="211016" y="5539154"/>
            <a:ext cx="5360377" cy="530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846" b="1">
                <a:latin typeface="Arial" panose="020B0604020202020204" pitchFamily="34" charset="0"/>
              </a:rPr>
              <a:t>DMAC	</a:t>
            </a:r>
            <a:r>
              <a:rPr lang="zh-CN" altLang="en-US" sz="1846" b="1">
                <a:latin typeface="Arial" panose="020B0604020202020204" pitchFamily="34" charset="0"/>
              </a:rPr>
              <a:t>向外设控制器提供握手信号，</a:t>
            </a:r>
          </a:p>
          <a:p>
            <a:pPr>
              <a:lnSpc>
                <a:spcPct val="85000"/>
              </a:lnSpc>
            </a:pPr>
            <a:r>
              <a:rPr lang="zh-CN" altLang="en-US" sz="1846" b="1">
                <a:latin typeface="Arial" panose="020B0604020202020204" pitchFamily="34" charset="0"/>
              </a:rPr>
              <a:t>	向存储器提供存储地址和握手信号</a:t>
            </a:r>
          </a:p>
        </p:txBody>
      </p:sp>
      <p:sp>
        <p:nvSpPr>
          <p:cNvPr id="27666" name="Line 18">
            <a:extLst>
              <a:ext uri="{FF2B5EF4-FFF2-40B4-BE49-F238E27FC236}">
                <a16:creationId xmlns:a16="http://schemas.microsoft.com/office/drawing/2014/main" id="{D4307C1C-AA6D-43A0-AA91-F4767A379D93}"/>
              </a:ext>
            </a:extLst>
          </p:cNvPr>
          <p:cNvSpPr>
            <a:spLocks noChangeShapeType="1"/>
          </p:cNvSpPr>
          <p:nvPr/>
        </p:nvSpPr>
        <p:spPr bwMode="auto">
          <a:xfrm flipH="1" flipV="1">
            <a:off x="1167912" y="2362200"/>
            <a:ext cx="597877" cy="3399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7667" name="Line 19">
            <a:extLst>
              <a:ext uri="{FF2B5EF4-FFF2-40B4-BE49-F238E27FC236}">
                <a16:creationId xmlns:a16="http://schemas.microsoft.com/office/drawing/2014/main" id="{3918EBE2-1F5C-4A13-B868-3D7BC987B1CB}"/>
              </a:ext>
            </a:extLst>
          </p:cNvPr>
          <p:cNvSpPr>
            <a:spLocks noChangeShapeType="1"/>
          </p:cNvSpPr>
          <p:nvPr/>
        </p:nvSpPr>
        <p:spPr bwMode="auto">
          <a:xfrm flipH="1">
            <a:off x="329712" y="4196861"/>
            <a:ext cx="1645626" cy="80303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7668" name="Rectangle 20">
            <a:extLst>
              <a:ext uri="{FF2B5EF4-FFF2-40B4-BE49-F238E27FC236}">
                <a16:creationId xmlns:a16="http://schemas.microsoft.com/office/drawing/2014/main" id="{C4C0E70F-30EB-462F-ADD0-176E76E6BDF0}"/>
              </a:ext>
            </a:extLst>
          </p:cNvPr>
          <p:cNvSpPr>
            <a:spLocks noChangeArrowheads="1"/>
          </p:cNvSpPr>
          <p:nvPr/>
        </p:nvSpPr>
        <p:spPr bwMode="auto">
          <a:xfrm>
            <a:off x="6375889" y="2538046"/>
            <a:ext cx="2247900" cy="3610708"/>
          </a:xfrm>
          <a:prstGeom prst="rect">
            <a:avLst/>
          </a:prstGeom>
          <a:solidFill>
            <a:schemeClr val="bg1"/>
          </a:solidFill>
          <a:ln w="25400">
            <a:solidFill>
              <a:schemeClr val="tx1"/>
            </a:solidFill>
            <a:miter lim="800000"/>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27669" name="Rectangle 21" descr="浅色上对角线">
            <a:extLst>
              <a:ext uri="{FF2B5EF4-FFF2-40B4-BE49-F238E27FC236}">
                <a16:creationId xmlns:a16="http://schemas.microsoft.com/office/drawing/2014/main" id="{D04AE7AB-E4C1-4A0F-A67D-57875777329C}"/>
              </a:ext>
            </a:extLst>
          </p:cNvPr>
          <p:cNvSpPr>
            <a:spLocks noChangeArrowheads="1"/>
          </p:cNvSpPr>
          <p:nvPr/>
        </p:nvSpPr>
        <p:spPr bwMode="auto">
          <a:xfrm>
            <a:off x="6375889" y="2983523"/>
            <a:ext cx="2247900" cy="445477"/>
          </a:xfrm>
          <a:prstGeom prst="rect">
            <a:avLst/>
          </a:prstGeom>
          <a:pattFill prst="ltUpDiag">
            <a:fgClr>
              <a:schemeClr val="accent1"/>
            </a:fgClr>
            <a:bgClr>
              <a:schemeClr val="bg1"/>
            </a:bgClr>
          </a:pattFill>
          <a:ln w="25400">
            <a:solidFill>
              <a:schemeClr val="tx1"/>
            </a:solidFill>
            <a:miter lim="800000"/>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27670" name="Rectangle 22">
            <a:extLst>
              <a:ext uri="{FF2B5EF4-FFF2-40B4-BE49-F238E27FC236}">
                <a16:creationId xmlns:a16="http://schemas.microsoft.com/office/drawing/2014/main" id="{1AE015DF-D5FE-41EB-BC3E-81F2BC66A044}"/>
              </a:ext>
            </a:extLst>
          </p:cNvPr>
          <p:cNvSpPr>
            <a:spLocks noChangeArrowheads="1"/>
          </p:cNvSpPr>
          <p:nvPr/>
        </p:nvSpPr>
        <p:spPr bwMode="auto">
          <a:xfrm>
            <a:off x="6090138" y="2438400"/>
            <a:ext cx="236997"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0</a:t>
            </a:r>
          </a:p>
        </p:txBody>
      </p:sp>
      <p:sp>
        <p:nvSpPr>
          <p:cNvPr id="27671" name="Rectangle 23">
            <a:extLst>
              <a:ext uri="{FF2B5EF4-FFF2-40B4-BE49-F238E27FC236}">
                <a16:creationId xmlns:a16="http://schemas.microsoft.com/office/drawing/2014/main" id="{3A901531-13BB-4D40-AEB2-225BE119DB0E}"/>
              </a:ext>
            </a:extLst>
          </p:cNvPr>
          <p:cNvSpPr>
            <a:spLocks noChangeArrowheads="1"/>
          </p:cNvSpPr>
          <p:nvPr/>
        </p:nvSpPr>
        <p:spPr bwMode="auto">
          <a:xfrm>
            <a:off x="7042639" y="2625969"/>
            <a:ext cx="615306"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ROM</a:t>
            </a:r>
          </a:p>
        </p:txBody>
      </p:sp>
      <p:sp>
        <p:nvSpPr>
          <p:cNvPr id="27672" name="Rectangle 24" descr="浅色上对角线">
            <a:extLst>
              <a:ext uri="{FF2B5EF4-FFF2-40B4-BE49-F238E27FC236}">
                <a16:creationId xmlns:a16="http://schemas.microsoft.com/office/drawing/2014/main" id="{03858025-1F9C-4B49-9FB4-BB0AF05FDC7B}"/>
              </a:ext>
            </a:extLst>
          </p:cNvPr>
          <p:cNvSpPr>
            <a:spLocks noChangeArrowheads="1"/>
          </p:cNvSpPr>
          <p:nvPr/>
        </p:nvSpPr>
        <p:spPr bwMode="auto">
          <a:xfrm>
            <a:off x="6375889" y="4448908"/>
            <a:ext cx="2247900" cy="269631"/>
          </a:xfrm>
          <a:prstGeom prst="rect">
            <a:avLst/>
          </a:prstGeom>
          <a:pattFill prst="ltUpDiag">
            <a:fgClr>
              <a:schemeClr val="accent1"/>
            </a:fgClr>
            <a:bgClr>
              <a:schemeClr val="bg1"/>
            </a:bgClr>
          </a:pattFill>
          <a:ln w="25400">
            <a:solidFill>
              <a:schemeClr val="tx1"/>
            </a:solidFill>
            <a:miter lim="800000"/>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27673" name="Rectangle 25">
            <a:extLst>
              <a:ext uri="{FF2B5EF4-FFF2-40B4-BE49-F238E27FC236}">
                <a16:creationId xmlns:a16="http://schemas.microsoft.com/office/drawing/2014/main" id="{FB97E5F4-734B-4C98-BDC7-CD7EEE813091}"/>
              </a:ext>
            </a:extLst>
          </p:cNvPr>
          <p:cNvSpPr>
            <a:spLocks noChangeArrowheads="1"/>
          </p:cNvSpPr>
          <p:nvPr/>
        </p:nvSpPr>
        <p:spPr bwMode="auto">
          <a:xfrm>
            <a:off x="7080739" y="3833446"/>
            <a:ext cx="604085"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RAM</a:t>
            </a:r>
          </a:p>
        </p:txBody>
      </p:sp>
      <p:sp>
        <p:nvSpPr>
          <p:cNvPr id="27674" name="Rectangle 26" descr="浅色上对角线">
            <a:extLst>
              <a:ext uri="{FF2B5EF4-FFF2-40B4-BE49-F238E27FC236}">
                <a16:creationId xmlns:a16="http://schemas.microsoft.com/office/drawing/2014/main" id="{733016F9-BD32-4808-A7DA-CF1E3F3DEC67}"/>
              </a:ext>
            </a:extLst>
          </p:cNvPr>
          <p:cNvSpPr>
            <a:spLocks noChangeArrowheads="1"/>
          </p:cNvSpPr>
          <p:nvPr/>
        </p:nvSpPr>
        <p:spPr bwMode="auto">
          <a:xfrm>
            <a:off x="6375889" y="5445369"/>
            <a:ext cx="2247900" cy="105508"/>
          </a:xfrm>
          <a:prstGeom prst="rect">
            <a:avLst/>
          </a:prstGeom>
          <a:pattFill prst="ltUpDiag">
            <a:fgClr>
              <a:schemeClr val="accent1"/>
            </a:fgClr>
            <a:bgClr>
              <a:schemeClr val="bg1"/>
            </a:bgClr>
          </a:pattFill>
          <a:ln w="25400">
            <a:solidFill>
              <a:schemeClr val="tx1"/>
            </a:solidFill>
            <a:miter lim="800000"/>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27675" name="Rectangle 27">
            <a:extLst>
              <a:ext uri="{FF2B5EF4-FFF2-40B4-BE49-F238E27FC236}">
                <a16:creationId xmlns:a16="http://schemas.microsoft.com/office/drawing/2014/main" id="{68184589-7D4C-4147-A39B-9A4A91E67E6E}"/>
              </a:ext>
            </a:extLst>
          </p:cNvPr>
          <p:cNvSpPr>
            <a:spLocks noChangeArrowheads="1"/>
          </p:cNvSpPr>
          <p:nvPr/>
        </p:nvSpPr>
        <p:spPr bwMode="auto">
          <a:xfrm>
            <a:off x="6787662" y="4994031"/>
            <a:ext cx="1280552"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Peripherals</a:t>
            </a:r>
          </a:p>
        </p:txBody>
      </p:sp>
      <p:sp>
        <p:nvSpPr>
          <p:cNvPr id="27676" name="Rectangle 28">
            <a:extLst>
              <a:ext uri="{FF2B5EF4-FFF2-40B4-BE49-F238E27FC236}">
                <a16:creationId xmlns:a16="http://schemas.microsoft.com/office/drawing/2014/main" id="{986FE04B-A95A-49F1-99DA-7DA7F6FA7AB6}"/>
              </a:ext>
            </a:extLst>
          </p:cNvPr>
          <p:cNvSpPr>
            <a:spLocks noChangeArrowheads="1"/>
          </p:cNvSpPr>
          <p:nvPr/>
        </p:nvSpPr>
        <p:spPr bwMode="auto">
          <a:xfrm>
            <a:off x="7054362" y="5732584"/>
            <a:ext cx="757973"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DMAC</a:t>
            </a:r>
          </a:p>
        </p:txBody>
      </p:sp>
      <p:sp>
        <p:nvSpPr>
          <p:cNvPr id="27677" name="Rectangle 29">
            <a:extLst>
              <a:ext uri="{FF2B5EF4-FFF2-40B4-BE49-F238E27FC236}">
                <a16:creationId xmlns:a16="http://schemas.microsoft.com/office/drawing/2014/main" id="{3304C643-8733-43D3-A0DC-DCB847AEDDA8}"/>
              </a:ext>
            </a:extLst>
          </p:cNvPr>
          <p:cNvSpPr>
            <a:spLocks noChangeArrowheads="1"/>
          </p:cNvSpPr>
          <p:nvPr/>
        </p:nvSpPr>
        <p:spPr bwMode="auto">
          <a:xfrm>
            <a:off x="5861539" y="5955323"/>
            <a:ext cx="248219"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n</a:t>
            </a:r>
          </a:p>
        </p:txBody>
      </p:sp>
      <p:sp>
        <p:nvSpPr>
          <p:cNvPr id="27678" name="Rectangle 30">
            <a:extLst>
              <a:ext uri="{FF2B5EF4-FFF2-40B4-BE49-F238E27FC236}">
                <a16:creationId xmlns:a16="http://schemas.microsoft.com/office/drawing/2014/main" id="{A912496C-F12C-40B2-BA58-BBB37A912098}"/>
              </a:ext>
            </a:extLst>
          </p:cNvPr>
          <p:cNvSpPr>
            <a:spLocks noChangeArrowheads="1"/>
          </p:cNvSpPr>
          <p:nvPr/>
        </p:nvSpPr>
        <p:spPr bwMode="auto">
          <a:xfrm>
            <a:off x="4806461" y="3587261"/>
            <a:ext cx="1527415"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662" b="1">
                <a:latin typeface="Arial" panose="020B0604020202020204" pitchFamily="34" charset="0"/>
              </a:rPr>
              <a:t>存储器映射 </a:t>
            </a:r>
            <a:r>
              <a:rPr lang="en-US" altLang="zh-CN" sz="1662" b="1">
                <a:latin typeface="Arial" panose="020B0604020202020204" pitchFamily="34" charset="0"/>
              </a:rPr>
              <a:t>I/O</a:t>
            </a:r>
          </a:p>
        </p:txBody>
      </p:sp>
    </p:spTree>
    <p:extLst>
      <p:ext uri="{BB962C8B-B14F-4D97-AF65-F5344CB8AC3E}">
        <p14:creationId xmlns:p14="http://schemas.microsoft.com/office/powerpoint/2010/main" val="2601388871"/>
      </p:ext>
    </p:extLst>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CD1E4809-4351-45B0-872B-3EEFC49A2F35}"/>
              </a:ext>
            </a:extLst>
          </p:cNvPr>
          <p:cNvSpPr>
            <a:spLocks noGrp="1" noChangeArrowheads="1"/>
          </p:cNvSpPr>
          <p:nvPr>
            <p:ph type="title"/>
          </p:nvPr>
        </p:nvSpPr>
        <p:spPr>
          <a:xfrm>
            <a:off x="381000" y="181481"/>
            <a:ext cx="7850066" cy="584689"/>
          </a:xfrm>
          <a:noFill/>
        </p:spPr>
        <p:txBody>
          <a:bodyPr/>
          <a:lstStyle/>
          <a:p>
            <a:r>
              <a:rPr lang="zh-CN" altLang="en-US" b="1" dirty="0">
                <a:solidFill>
                  <a:srgbClr val="C00000"/>
                </a:solidFill>
                <a:latin typeface="微软雅黑" panose="020B0503020204020204" pitchFamily="34" charset="-122"/>
                <a:ea typeface="微软雅黑" panose="020B0503020204020204" pitchFamily="34" charset="-122"/>
              </a:rPr>
              <a:t>把</a:t>
            </a:r>
            <a:r>
              <a:rPr lang="en-US" altLang="zh-CN" b="1" dirty="0">
                <a:solidFill>
                  <a:srgbClr val="C00000"/>
                </a:solidFill>
                <a:latin typeface="微软雅黑" panose="020B0503020204020204" pitchFamily="34" charset="-122"/>
                <a:ea typeface="微软雅黑" panose="020B0503020204020204" pitchFamily="34" charset="-122"/>
              </a:rPr>
              <a:t>CPU</a:t>
            </a:r>
            <a:r>
              <a:rPr lang="zh-CN" altLang="en-US" b="1" dirty="0">
                <a:solidFill>
                  <a:srgbClr val="C00000"/>
                </a:solidFill>
                <a:latin typeface="微软雅黑" panose="020B0503020204020204" pitchFamily="34" charset="-122"/>
                <a:ea typeface="微软雅黑" panose="020B0503020204020204" pitchFamily="34" charset="-122"/>
              </a:rPr>
              <a:t>从</a:t>
            </a:r>
            <a:r>
              <a:rPr lang="en-US" altLang="zh-CN" b="1" dirty="0">
                <a:solidFill>
                  <a:srgbClr val="C00000"/>
                </a:solidFill>
                <a:latin typeface="微软雅黑" panose="020B0503020204020204" pitchFamily="34" charset="-122"/>
                <a:ea typeface="微软雅黑" panose="020B0503020204020204" pitchFamily="34" charset="-122"/>
              </a:rPr>
              <a:t>I/O</a:t>
            </a:r>
            <a:r>
              <a:rPr lang="zh-CN" altLang="en-US" b="1" dirty="0">
                <a:solidFill>
                  <a:srgbClr val="C00000"/>
                </a:solidFill>
                <a:latin typeface="微软雅黑" panose="020B0503020204020204" pitchFamily="34" charset="-122"/>
                <a:ea typeface="微软雅黑" panose="020B0503020204020204" pitchFamily="34" charset="-122"/>
              </a:rPr>
              <a:t>处理中解放出来：</a:t>
            </a:r>
            <a:r>
              <a:rPr lang="en-US" altLang="zh-CN" b="1" dirty="0">
                <a:solidFill>
                  <a:srgbClr val="C00000"/>
                </a:solidFill>
                <a:latin typeface="微软雅黑" panose="020B0503020204020204" pitchFamily="34" charset="-122"/>
                <a:ea typeface="微软雅黑" panose="020B0503020204020204" pitchFamily="34" charset="-122"/>
              </a:rPr>
              <a:t>IOP</a:t>
            </a:r>
          </a:p>
        </p:txBody>
      </p:sp>
      <p:sp>
        <p:nvSpPr>
          <p:cNvPr id="69635" name="Rectangle 3">
            <a:extLst>
              <a:ext uri="{FF2B5EF4-FFF2-40B4-BE49-F238E27FC236}">
                <a16:creationId xmlns:a16="http://schemas.microsoft.com/office/drawing/2014/main" id="{3BECAD70-23C3-4AF3-A44E-B83C045BFAF6}"/>
              </a:ext>
            </a:extLst>
          </p:cNvPr>
          <p:cNvSpPr>
            <a:spLocks noChangeArrowheads="1"/>
          </p:cNvSpPr>
          <p:nvPr/>
        </p:nvSpPr>
        <p:spPr bwMode="auto">
          <a:xfrm>
            <a:off x="1099647" y="1340902"/>
            <a:ext cx="568819"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CPU</a:t>
            </a:r>
          </a:p>
        </p:txBody>
      </p:sp>
      <p:sp>
        <p:nvSpPr>
          <p:cNvPr id="69636" name="Rectangle 4">
            <a:extLst>
              <a:ext uri="{FF2B5EF4-FFF2-40B4-BE49-F238E27FC236}">
                <a16:creationId xmlns:a16="http://schemas.microsoft.com/office/drawing/2014/main" id="{D18027BF-F586-40EB-AEF3-7C1C3E8BAE52}"/>
              </a:ext>
            </a:extLst>
          </p:cNvPr>
          <p:cNvSpPr>
            <a:spLocks noChangeArrowheads="1"/>
          </p:cNvSpPr>
          <p:nvPr/>
        </p:nvSpPr>
        <p:spPr bwMode="auto">
          <a:xfrm>
            <a:off x="2411813" y="1317456"/>
            <a:ext cx="485463"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IOP</a:t>
            </a:r>
          </a:p>
        </p:txBody>
      </p:sp>
      <p:sp>
        <p:nvSpPr>
          <p:cNvPr id="69637" name="Rectangle 5">
            <a:extLst>
              <a:ext uri="{FF2B5EF4-FFF2-40B4-BE49-F238E27FC236}">
                <a16:creationId xmlns:a16="http://schemas.microsoft.com/office/drawing/2014/main" id="{3B3352CC-ED7A-4167-8349-9D31D120A6A7}"/>
              </a:ext>
            </a:extLst>
          </p:cNvPr>
          <p:cNvSpPr>
            <a:spLocks noChangeArrowheads="1"/>
          </p:cNvSpPr>
          <p:nvPr/>
        </p:nvSpPr>
        <p:spPr bwMode="auto">
          <a:xfrm>
            <a:off x="1101064" y="2149795"/>
            <a:ext cx="604085"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Mem</a:t>
            </a:r>
          </a:p>
        </p:txBody>
      </p:sp>
      <p:sp>
        <p:nvSpPr>
          <p:cNvPr id="69638" name="Rectangle 6">
            <a:extLst>
              <a:ext uri="{FF2B5EF4-FFF2-40B4-BE49-F238E27FC236}">
                <a16:creationId xmlns:a16="http://schemas.microsoft.com/office/drawing/2014/main" id="{530C1369-7497-44BE-9AE3-95093BE32172}"/>
              </a:ext>
            </a:extLst>
          </p:cNvPr>
          <p:cNvSpPr>
            <a:spLocks noChangeArrowheads="1"/>
          </p:cNvSpPr>
          <p:nvPr/>
        </p:nvSpPr>
        <p:spPr bwMode="auto">
          <a:xfrm>
            <a:off x="4116451" y="1282287"/>
            <a:ext cx="390886"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D1</a:t>
            </a:r>
          </a:p>
        </p:txBody>
      </p:sp>
      <p:sp>
        <p:nvSpPr>
          <p:cNvPr id="69639" name="Rectangle 7">
            <a:extLst>
              <a:ext uri="{FF2B5EF4-FFF2-40B4-BE49-F238E27FC236}">
                <a16:creationId xmlns:a16="http://schemas.microsoft.com/office/drawing/2014/main" id="{57D010ED-A8B1-4E8B-800A-00AF100A21BD}"/>
              </a:ext>
            </a:extLst>
          </p:cNvPr>
          <p:cNvSpPr>
            <a:spLocks noChangeArrowheads="1"/>
          </p:cNvSpPr>
          <p:nvPr/>
        </p:nvSpPr>
        <p:spPr bwMode="auto">
          <a:xfrm>
            <a:off x="4116451" y="1762933"/>
            <a:ext cx="390886"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D2</a:t>
            </a:r>
          </a:p>
        </p:txBody>
      </p:sp>
      <p:sp>
        <p:nvSpPr>
          <p:cNvPr id="69640" name="Rectangle 8">
            <a:extLst>
              <a:ext uri="{FF2B5EF4-FFF2-40B4-BE49-F238E27FC236}">
                <a16:creationId xmlns:a16="http://schemas.microsoft.com/office/drawing/2014/main" id="{7CF1D54E-8B31-4212-930A-71EE3D8D6B02}"/>
              </a:ext>
            </a:extLst>
          </p:cNvPr>
          <p:cNvSpPr>
            <a:spLocks noChangeArrowheads="1"/>
          </p:cNvSpPr>
          <p:nvPr/>
        </p:nvSpPr>
        <p:spPr bwMode="auto">
          <a:xfrm>
            <a:off x="4110108" y="2536656"/>
            <a:ext cx="402107"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Dn</a:t>
            </a:r>
          </a:p>
        </p:txBody>
      </p:sp>
      <p:sp>
        <p:nvSpPr>
          <p:cNvPr id="69641" name="Line 9">
            <a:extLst>
              <a:ext uri="{FF2B5EF4-FFF2-40B4-BE49-F238E27FC236}">
                <a16:creationId xmlns:a16="http://schemas.microsoft.com/office/drawing/2014/main" id="{B0A16256-D9C6-48AD-ADE9-579081DA3408}"/>
              </a:ext>
            </a:extLst>
          </p:cNvPr>
          <p:cNvSpPr>
            <a:spLocks noChangeShapeType="1"/>
          </p:cNvSpPr>
          <p:nvPr/>
        </p:nvSpPr>
        <p:spPr bwMode="auto">
          <a:xfrm>
            <a:off x="914400" y="1846385"/>
            <a:ext cx="229918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9642" name="Line 10">
            <a:extLst>
              <a:ext uri="{FF2B5EF4-FFF2-40B4-BE49-F238E27FC236}">
                <a16:creationId xmlns:a16="http://schemas.microsoft.com/office/drawing/2014/main" id="{AC738883-BAD4-4002-AD64-274DA90FC322}"/>
              </a:ext>
            </a:extLst>
          </p:cNvPr>
          <p:cNvSpPr>
            <a:spLocks noChangeShapeType="1"/>
          </p:cNvSpPr>
          <p:nvPr/>
        </p:nvSpPr>
        <p:spPr bwMode="auto">
          <a:xfrm>
            <a:off x="1384789" y="1635369"/>
            <a:ext cx="0" cy="4923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9643" name="Line 11">
            <a:extLst>
              <a:ext uri="{FF2B5EF4-FFF2-40B4-BE49-F238E27FC236}">
                <a16:creationId xmlns:a16="http://schemas.microsoft.com/office/drawing/2014/main" id="{1454D442-3F75-4C9F-91A3-AB1120C5EB9F}"/>
              </a:ext>
            </a:extLst>
          </p:cNvPr>
          <p:cNvSpPr>
            <a:spLocks noChangeShapeType="1"/>
          </p:cNvSpPr>
          <p:nvPr/>
        </p:nvSpPr>
        <p:spPr bwMode="auto">
          <a:xfrm>
            <a:off x="2628900" y="1611923"/>
            <a:ext cx="0" cy="24618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9644" name="Line 12">
            <a:extLst>
              <a:ext uri="{FF2B5EF4-FFF2-40B4-BE49-F238E27FC236}">
                <a16:creationId xmlns:a16="http://schemas.microsoft.com/office/drawing/2014/main" id="{21E5FF1F-1317-412E-90BB-4F90C27A0DBF}"/>
              </a:ext>
            </a:extLst>
          </p:cNvPr>
          <p:cNvSpPr>
            <a:spLocks noChangeShapeType="1"/>
          </p:cNvSpPr>
          <p:nvPr/>
        </p:nvSpPr>
        <p:spPr bwMode="auto">
          <a:xfrm>
            <a:off x="3746989" y="1213339"/>
            <a:ext cx="0" cy="173501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9645" name="Line 13">
            <a:extLst>
              <a:ext uri="{FF2B5EF4-FFF2-40B4-BE49-F238E27FC236}">
                <a16:creationId xmlns:a16="http://schemas.microsoft.com/office/drawing/2014/main" id="{65701652-2259-4DA9-8A94-18444624A17A}"/>
              </a:ext>
            </a:extLst>
          </p:cNvPr>
          <p:cNvSpPr>
            <a:spLocks noChangeShapeType="1"/>
          </p:cNvSpPr>
          <p:nvPr/>
        </p:nvSpPr>
        <p:spPr bwMode="auto">
          <a:xfrm>
            <a:off x="2933700" y="1459523"/>
            <a:ext cx="81328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9646" name="Line 14">
            <a:extLst>
              <a:ext uri="{FF2B5EF4-FFF2-40B4-BE49-F238E27FC236}">
                <a16:creationId xmlns:a16="http://schemas.microsoft.com/office/drawing/2014/main" id="{EF422D2B-336F-464B-99B4-DB9637017217}"/>
              </a:ext>
            </a:extLst>
          </p:cNvPr>
          <p:cNvSpPr>
            <a:spLocks noChangeShapeType="1"/>
          </p:cNvSpPr>
          <p:nvPr/>
        </p:nvSpPr>
        <p:spPr bwMode="auto">
          <a:xfrm>
            <a:off x="3771900" y="2690446"/>
            <a:ext cx="27988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9647" name="Line 15">
            <a:extLst>
              <a:ext uri="{FF2B5EF4-FFF2-40B4-BE49-F238E27FC236}">
                <a16:creationId xmlns:a16="http://schemas.microsoft.com/office/drawing/2014/main" id="{29C783C5-4045-4DD9-B925-6176493FF0BC}"/>
              </a:ext>
            </a:extLst>
          </p:cNvPr>
          <p:cNvSpPr>
            <a:spLocks noChangeShapeType="1"/>
          </p:cNvSpPr>
          <p:nvPr/>
        </p:nvSpPr>
        <p:spPr bwMode="auto">
          <a:xfrm>
            <a:off x="3746989" y="1881554"/>
            <a:ext cx="304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9648" name="Line 16">
            <a:extLst>
              <a:ext uri="{FF2B5EF4-FFF2-40B4-BE49-F238E27FC236}">
                <a16:creationId xmlns:a16="http://schemas.microsoft.com/office/drawing/2014/main" id="{72477CEE-D505-49DE-88F9-222B14D7CCA9}"/>
              </a:ext>
            </a:extLst>
          </p:cNvPr>
          <p:cNvSpPr>
            <a:spLocks noChangeShapeType="1"/>
          </p:cNvSpPr>
          <p:nvPr/>
        </p:nvSpPr>
        <p:spPr bwMode="auto">
          <a:xfrm>
            <a:off x="3746989" y="1400908"/>
            <a:ext cx="304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9649" name="Oval 17">
            <a:extLst>
              <a:ext uri="{FF2B5EF4-FFF2-40B4-BE49-F238E27FC236}">
                <a16:creationId xmlns:a16="http://schemas.microsoft.com/office/drawing/2014/main" id="{B2035A00-3FED-491E-82B7-7EA77214997E}"/>
              </a:ext>
            </a:extLst>
          </p:cNvPr>
          <p:cNvSpPr>
            <a:spLocks noChangeArrowheads="1"/>
          </p:cNvSpPr>
          <p:nvPr/>
        </p:nvSpPr>
        <p:spPr bwMode="auto">
          <a:xfrm>
            <a:off x="1365739" y="1828800"/>
            <a:ext cx="38100" cy="46892"/>
          </a:xfrm>
          <a:prstGeom prst="ellipse">
            <a:avLst/>
          </a:prstGeom>
          <a:solidFill>
            <a:schemeClr val="accent1"/>
          </a:solidFill>
          <a:ln w="12700">
            <a:solidFill>
              <a:schemeClr val="tx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69650" name="Rectangle 18">
            <a:extLst>
              <a:ext uri="{FF2B5EF4-FFF2-40B4-BE49-F238E27FC236}">
                <a16:creationId xmlns:a16="http://schemas.microsoft.com/office/drawing/2014/main" id="{2EB61FAF-B472-499A-BD51-F0214CF137A8}"/>
              </a:ext>
            </a:extLst>
          </p:cNvPr>
          <p:cNvSpPr>
            <a:spLocks noChangeArrowheads="1"/>
          </p:cNvSpPr>
          <p:nvPr/>
        </p:nvSpPr>
        <p:spPr bwMode="auto">
          <a:xfrm>
            <a:off x="4051789" y="2139461"/>
            <a:ext cx="533553"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  .  .</a:t>
            </a:r>
          </a:p>
        </p:txBody>
      </p:sp>
      <p:sp>
        <p:nvSpPr>
          <p:cNvPr id="69651" name="Rectangle 19">
            <a:extLst>
              <a:ext uri="{FF2B5EF4-FFF2-40B4-BE49-F238E27FC236}">
                <a16:creationId xmlns:a16="http://schemas.microsoft.com/office/drawing/2014/main" id="{CFAB8A0D-3624-4D48-9897-20A53F319C0E}"/>
              </a:ext>
            </a:extLst>
          </p:cNvPr>
          <p:cNvSpPr>
            <a:spLocks noChangeArrowheads="1"/>
          </p:cNvSpPr>
          <p:nvPr/>
        </p:nvSpPr>
        <p:spPr bwMode="auto">
          <a:xfrm>
            <a:off x="1769509" y="1869831"/>
            <a:ext cx="1503370" cy="48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85000"/>
              </a:lnSpc>
            </a:pPr>
            <a:r>
              <a:rPr lang="en-US" altLang="zh-CN" sz="1662" b="1">
                <a:latin typeface="Arial" panose="020B0604020202020204" pitchFamily="34" charset="0"/>
              </a:rPr>
              <a:t>main memory</a:t>
            </a:r>
          </a:p>
          <a:p>
            <a:pPr algn="ctr">
              <a:lnSpc>
                <a:spcPct val="85000"/>
              </a:lnSpc>
            </a:pPr>
            <a:r>
              <a:rPr lang="en-US" altLang="zh-CN" sz="1662" b="1">
                <a:latin typeface="Arial" panose="020B0604020202020204" pitchFamily="34" charset="0"/>
              </a:rPr>
              <a:t>bus</a:t>
            </a:r>
          </a:p>
        </p:txBody>
      </p:sp>
      <p:sp>
        <p:nvSpPr>
          <p:cNvPr id="69652" name="Rectangle 20">
            <a:extLst>
              <a:ext uri="{FF2B5EF4-FFF2-40B4-BE49-F238E27FC236}">
                <a16:creationId xmlns:a16="http://schemas.microsoft.com/office/drawing/2014/main" id="{D0A3CA3B-0B9E-4E1A-8023-0F42E1A00309}"/>
              </a:ext>
            </a:extLst>
          </p:cNvPr>
          <p:cNvSpPr>
            <a:spLocks noChangeArrowheads="1"/>
          </p:cNvSpPr>
          <p:nvPr/>
        </p:nvSpPr>
        <p:spPr bwMode="auto">
          <a:xfrm>
            <a:off x="3251689" y="2772508"/>
            <a:ext cx="496684" cy="48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I/O</a:t>
            </a:r>
          </a:p>
          <a:p>
            <a:pPr>
              <a:lnSpc>
                <a:spcPct val="85000"/>
              </a:lnSpc>
            </a:pPr>
            <a:r>
              <a:rPr lang="en-US" altLang="zh-CN" sz="1662" b="1">
                <a:latin typeface="Arial" panose="020B0604020202020204" pitchFamily="34" charset="0"/>
              </a:rPr>
              <a:t>bus</a:t>
            </a:r>
          </a:p>
        </p:txBody>
      </p:sp>
      <p:sp>
        <p:nvSpPr>
          <p:cNvPr id="69653" name="Rectangle 21">
            <a:extLst>
              <a:ext uri="{FF2B5EF4-FFF2-40B4-BE49-F238E27FC236}">
                <a16:creationId xmlns:a16="http://schemas.microsoft.com/office/drawing/2014/main" id="{8EFF5484-E0A2-4790-899A-1A6F73D7DBA8}"/>
              </a:ext>
            </a:extLst>
          </p:cNvPr>
          <p:cNvSpPr>
            <a:spLocks noChangeArrowheads="1"/>
          </p:cNvSpPr>
          <p:nvPr/>
        </p:nvSpPr>
        <p:spPr bwMode="auto">
          <a:xfrm>
            <a:off x="1988403" y="3593123"/>
            <a:ext cx="568819" cy="699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85000"/>
              </a:lnSpc>
            </a:pPr>
            <a:r>
              <a:rPr lang="en-US" altLang="zh-CN" sz="1662" b="1">
                <a:latin typeface="Arial" panose="020B0604020202020204" pitchFamily="34" charset="0"/>
              </a:rPr>
              <a:t>CPU</a:t>
            </a:r>
          </a:p>
          <a:p>
            <a:pPr algn="ctr">
              <a:lnSpc>
                <a:spcPct val="85000"/>
              </a:lnSpc>
            </a:pPr>
            <a:endParaRPr lang="en-US" altLang="zh-CN" sz="1662" b="1">
              <a:latin typeface="Arial" panose="020B0604020202020204" pitchFamily="34" charset="0"/>
            </a:endParaRPr>
          </a:p>
          <a:p>
            <a:pPr algn="ctr">
              <a:lnSpc>
                <a:spcPct val="85000"/>
              </a:lnSpc>
            </a:pPr>
            <a:r>
              <a:rPr lang="en-US" altLang="zh-CN" sz="1662" b="1">
                <a:latin typeface="Arial" panose="020B0604020202020204" pitchFamily="34" charset="0"/>
              </a:rPr>
              <a:t>IOP</a:t>
            </a:r>
          </a:p>
        </p:txBody>
      </p:sp>
      <p:sp>
        <p:nvSpPr>
          <p:cNvPr id="69654" name="Line 22">
            <a:extLst>
              <a:ext uri="{FF2B5EF4-FFF2-40B4-BE49-F238E27FC236}">
                <a16:creationId xmlns:a16="http://schemas.microsoft.com/office/drawing/2014/main" id="{6D57E753-E1B2-4803-BB90-8C019C504AB4}"/>
              </a:ext>
            </a:extLst>
          </p:cNvPr>
          <p:cNvSpPr>
            <a:spLocks noChangeShapeType="1"/>
          </p:cNvSpPr>
          <p:nvPr/>
        </p:nvSpPr>
        <p:spPr bwMode="auto">
          <a:xfrm flipH="1">
            <a:off x="1727689" y="3675185"/>
            <a:ext cx="291611" cy="1992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9655" name="Line 23">
            <a:extLst>
              <a:ext uri="{FF2B5EF4-FFF2-40B4-BE49-F238E27FC236}">
                <a16:creationId xmlns:a16="http://schemas.microsoft.com/office/drawing/2014/main" id="{D4934BC1-6D81-49A5-A7A3-B5C826764D58}"/>
              </a:ext>
            </a:extLst>
          </p:cNvPr>
          <p:cNvSpPr>
            <a:spLocks noChangeShapeType="1"/>
          </p:cNvSpPr>
          <p:nvPr/>
        </p:nvSpPr>
        <p:spPr bwMode="auto">
          <a:xfrm>
            <a:off x="1727689" y="3874477"/>
            <a:ext cx="266700" cy="21101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69656" name="Rectangle 24">
            <a:extLst>
              <a:ext uri="{FF2B5EF4-FFF2-40B4-BE49-F238E27FC236}">
                <a16:creationId xmlns:a16="http://schemas.microsoft.com/office/drawing/2014/main" id="{6DB0E3FD-17C6-45BD-A278-27E36B9E192D}"/>
              </a:ext>
            </a:extLst>
          </p:cNvPr>
          <p:cNvSpPr>
            <a:spLocks noChangeArrowheads="1"/>
          </p:cNvSpPr>
          <p:nvPr/>
        </p:nvSpPr>
        <p:spPr bwMode="auto">
          <a:xfrm>
            <a:off x="381000" y="3663462"/>
            <a:ext cx="1358412" cy="699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(1) Issues</a:t>
            </a:r>
          </a:p>
          <a:p>
            <a:pPr>
              <a:lnSpc>
                <a:spcPct val="85000"/>
              </a:lnSpc>
            </a:pPr>
            <a:r>
              <a:rPr lang="en-US" altLang="zh-CN" sz="1662" b="1">
                <a:latin typeface="Arial" panose="020B0604020202020204" pitchFamily="34" charset="0"/>
              </a:rPr>
              <a:t>instruction</a:t>
            </a:r>
          </a:p>
          <a:p>
            <a:pPr>
              <a:lnSpc>
                <a:spcPct val="85000"/>
              </a:lnSpc>
            </a:pPr>
            <a:r>
              <a:rPr lang="en-US" altLang="zh-CN" sz="1662" b="1">
                <a:latin typeface="Arial" panose="020B0604020202020204" pitchFamily="34" charset="0"/>
              </a:rPr>
              <a:t>to IOP</a:t>
            </a:r>
          </a:p>
        </p:txBody>
      </p:sp>
      <p:sp>
        <p:nvSpPr>
          <p:cNvPr id="69657" name="Rectangle 25">
            <a:extLst>
              <a:ext uri="{FF2B5EF4-FFF2-40B4-BE49-F238E27FC236}">
                <a16:creationId xmlns:a16="http://schemas.microsoft.com/office/drawing/2014/main" id="{39CF356A-C5BA-4717-B052-98CFA1D64AEA}"/>
              </a:ext>
            </a:extLst>
          </p:cNvPr>
          <p:cNvSpPr>
            <a:spLocks noChangeArrowheads="1"/>
          </p:cNvSpPr>
          <p:nvPr/>
        </p:nvSpPr>
        <p:spPr bwMode="auto">
          <a:xfrm>
            <a:off x="3175489" y="4659923"/>
            <a:ext cx="947128"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memory</a:t>
            </a:r>
          </a:p>
        </p:txBody>
      </p:sp>
      <p:sp>
        <p:nvSpPr>
          <p:cNvPr id="69658" name="Line 26">
            <a:extLst>
              <a:ext uri="{FF2B5EF4-FFF2-40B4-BE49-F238E27FC236}">
                <a16:creationId xmlns:a16="http://schemas.microsoft.com/office/drawing/2014/main" id="{55D778E2-275B-4D36-988D-783B9B2D972B}"/>
              </a:ext>
            </a:extLst>
          </p:cNvPr>
          <p:cNvSpPr>
            <a:spLocks noChangeShapeType="1"/>
          </p:cNvSpPr>
          <p:nvPr/>
        </p:nvSpPr>
        <p:spPr bwMode="auto">
          <a:xfrm>
            <a:off x="2476500" y="4237892"/>
            <a:ext cx="698989" cy="44547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69659" name="Line 27">
            <a:extLst>
              <a:ext uri="{FF2B5EF4-FFF2-40B4-BE49-F238E27FC236}">
                <a16:creationId xmlns:a16="http://schemas.microsoft.com/office/drawing/2014/main" id="{3C023942-F18E-432C-9607-B1D1D2FABA89}"/>
              </a:ext>
            </a:extLst>
          </p:cNvPr>
          <p:cNvSpPr>
            <a:spLocks noChangeShapeType="1"/>
          </p:cNvSpPr>
          <p:nvPr/>
        </p:nvSpPr>
        <p:spPr bwMode="auto">
          <a:xfrm flipH="1" flipV="1">
            <a:off x="2286000" y="4343400"/>
            <a:ext cx="723900"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69660" name="Rectangle 28">
            <a:extLst>
              <a:ext uri="{FF2B5EF4-FFF2-40B4-BE49-F238E27FC236}">
                <a16:creationId xmlns:a16="http://schemas.microsoft.com/office/drawing/2014/main" id="{4BA765D9-93D1-43F7-9576-B9099F749E05}"/>
              </a:ext>
            </a:extLst>
          </p:cNvPr>
          <p:cNvSpPr>
            <a:spLocks noChangeArrowheads="1"/>
          </p:cNvSpPr>
          <p:nvPr/>
        </p:nvSpPr>
        <p:spPr bwMode="auto">
          <a:xfrm>
            <a:off x="2680190" y="4167554"/>
            <a:ext cx="378061"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(2)</a:t>
            </a:r>
          </a:p>
        </p:txBody>
      </p:sp>
      <p:sp>
        <p:nvSpPr>
          <p:cNvPr id="69661" name="Rectangle 29">
            <a:extLst>
              <a:ext uri="{FF2B5EF4-FFF2-40B4-BE49-F238E27FC236}">
                <a16:creationId xmlns:a16="http://schemas.microsoft.com/office/drawing/2014/main" id="{7B4CB393-4BEE-443B-A8E6-9EFAB586C73B}"/>
              </a:ext>
            </a:extLst>
          </p:cNvPr>
          <p:cNvSpPr>
            <a:spLocks noChangeArrowheads="1"/>
          </p:cNvSpPr>
          <p:nvPr/>
        </p:nvSpPr>
        <p:spPr bwMode="auto">
          <a:xfrm>
            <a:off x="2299190" y="4589584"/>
            <a:ext cx="378061"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(3)</a:t>
            </a:r>
          </a:p>
        </p:txBody>
      </p:sp>
      <p:sp>
        <p:nvSpPr>
          <p:cNvPr id="69662" name="Line 30">
            <a:extLst>
              <a:ext uri="{FF2B5EF4-FFF2-40B4-BE49-F238E27FC236}">
                <a16:creationId xmlns:a16="http://schemas.microsoft.com/office/drawing/2014/main" id="{8D1BBA33-552B-4BF9-A733-445850FB037A}"/>
              </a:ext>
            </a:extLst>
          </p:cNvPr>
          <p:cNvSpPr>
            <a:spLocks noChangeShapeType="1"/>
          </p:cNvSpPr>
          <p:nvPr/>
        </p:nvSpPr>
        <p:spPr bwMode="auto">
          <a:xfrm flipV="1">
            <a:off x="2489689" y="3956538"/>
            <a:ext cx="291611" cy="14067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9663" name="Line 31">
            <a:extLst>
              <a:ext uri="{FF2B5EF4-FFF2-40B4-BE49-F238E27FC236}">
                <a16:creationId xmlns:a16="http://schemas.microsoft.com/office/drawing/2014/main" id="{C1D1E0FE-38E4-4288-B87B-6AC049301442}"/>
              </a:ext>
            </a:extLst>
          </p:cNvPr>
          <p:cNvSpPr>
            <a:spLocks noChangeShapeType="1"/>
          </p:cNvSpPr>
          <p:nvPr/>
        </p:nvSpPr>
        <p:spPr bwMode="auto">
          <a:xfrm flipH="1" flipV="1">
            <a:off x="2527789" y="3768969"/>
            <a:ext cx="228600" cy="17584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69664" name="Rectangle 32">
            <a:extLst>
              <a:ext uri="{FF2B5EF4-FFF2-40B4-BE49-F238E27FC236}">
                <a16:creationId xmlns:a16="http://schemas.microsoft.com/office/drawing/2014/main" id="{088D5C67-0CF0-4BF2-8840-6F87FF6DCC19}"/>
              </a:ext>
            </a:extLst>
          </p:cNvPr>
          <p:cNvSpPr>
            <a:spLocks noChangeArrowheads="1"/>
          </p:cNvSpPr>
          <p:nvPr/>
        </p:nvSpPr>
        <p:spPr bwMode="auto">
          <a:xfrm>
            <a:off x="165280" y="5163178"/>
            <a:ext cx="8813439" cy="1482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114000"/>
              </a:lnSpc>
            </a:pPr>
            <a:r>
              <a:rPr lang="en-US" altLang="zh-CN" sz="1662" dirty="0">
                <a:latin typeface="微软雅黑" panose="020B0503020204020204" pitchFamily="34" charset="-122"/>
                <a:ea typeface="微软雅黑" panose="020B0503020204020204" pitchFamily="34" charset="-122"/>
              </a:rPr>
              <a:t>IOP</a:t>
            </a:r>
            <a:r>
              <a:rPr lang="zh-CN" altLang="en-US" sz="1662" dirty="0">
                <a:latin typeface="微软雅黑" panose="020B0503020204020204" pitchFamily="34" charset="-122"/>
                <a:ea typeface="微软雅黑" panose="020B0503020204020204" pitchFamily="34" charset="-122"/>
              </a:rPr>
              <a:t>非常智能，</a:t>
            </a:r>
            <a:r>
              <a:rPr lang="en-US" altLang="zh-CN" sz="1662" dirty="0">
                <a:latin typeface="微软雅黑" panose="020B0503020204020204" pitchFamily="34" charset="-122"/>
                <a:ea typeface="微软雅黑" panose="020B0503020204020204" pitchFamily="34" charset="-122"/>
              </a:rPr>
              <a:t>CPU</a:t>
            </a:r>
            <a:r>
              <a:rPr lang="zh-CN" altLang="en-US" sz="1662" dirty="0">
                <a:latin typeface="微软雅黑" panose="020B0503020204020204" pitchFamily="34" charset="-122"/>
                <a:ea typeface="微软雅黑" panose="020B0503020204020204" pitchFamily="34" charset="-122"/>
              </a:rPr>
              <a:t>只需发出一条简单的指令（</a:t>
            </a:r>
            <a:r>
              <a:rPr lang="en-US" altLang="zh-CN" sz="1662" dirty="0">
                <a:latin typeface="微软雅黑" panose="020B0503020204020204" pitchFamily="34" charset="-122"/>
                <a:ea typeface="微软雅黑" panose="020B0503020204020204" pitchFamily="34" charset="-122"/>
              </a:rPr>
              <a:t>Op</a:t>
            </a:r>
            <a:r>
              <a:rPr lang="zh-CN" altLang="en-US" sz="1662" dirty="0">
                <a:latin typeface="微软雅黑" panose="020B0503020204020204" pitchFamily="34" charset="-122"/>
                <a:ea typeface="微软雅黑" panose="020B0503020204020204" pitchFamily="34" charset="-122"/>
              </a:rPr>
              <a:t>、</a:t>
            </a:r>
            <a:r>
              <a:rPr lang="en-US" altLang="zh-CN" sz="1662" dirty="0">
                <a:latin typeface="微软雅黑" panose="020B0503020204020204" pitchFamily="34" charset="-122"/>
                <a:ea typeface="微软雅黑" panose="020B0503020204020204" pitchFamily="34" charset="-122"/>
              </a:rPr>
              <a:t>Device</a:t>
            </a:r>
            <a:r>
              <a:rPr lang="zh-CN" altLang="en-US" sz="1662" dirty="0">
                <a:latin typeface="微软雅黑" panose="020B0503020204020204" pitchFamily="34" charset="-122"/>
                <a:ea typeface="微软雅黑" panose="020B0503020204020204" pitchFamily="34" charset="-122"/>
              </a:rPr>
              <a:t>、</a:t>
            </a:r>
            <a:r>
              <a:rPr lang="en-US" altLang="zh-CN" sz="1662" dirty="0">
                <a:latin typeface="微软雅黑" panose="020B0503020204020204" pitchFamily="34" charset="-122"/>
                <a:ea typeface="微软雅黑" panose="020B0503020204020204" pitchFamily="34" charset="-122"/>
              </a:rPr>
              <a:t>Address</a:t>
            </a:r>
            <a:r>
              <a:rPr lang="zh-CN" altLang="en-US" sz="1662" dirty="0">
                <a:latin typeface="微软雅黑" panose="020B0503020204020204" pitchFamily="34" charset="-122"/>
                <a:ea typeface="微软雅黑" panose="020B0503020204020204" pitchFamily="34" charset="-122"/>
              </a:rPr>
              <a:t>），告诉他们目标设备是什么，以及在哪里可以找到更多命令（</a:t>
            </a:r>
            <a:r>
              <a:rPr lang="en-US" altLang="zh-CN" sz="1662" dirty="0" err="1">
                <a:latin typeface="微软雅黑" panose="020B0503020204020204" pitchFamily="34" charset="-122"/>
                <a:ea typeface="微软雅黑" panose="020B0503020204020204" pitchFamily="34" charset="-122"/>
              </a:rPr>
              <a:t>Addr</a:t>
            </a:r>
            <a:r>
              <a:rPr lang="zh-CN" altLang="en-US" sz="1662" dirty="0">
                <a:latin typeface="微软雅黑" panose="020B0503020204020204" pitchFamily="34" charset="-122"/>
                <a:ea typeface="微软雅黑" panose="020B0503020204020204" pitchFamily="34" charset="-122"/>
              </a:rPr>
              <a:t>）。</a:t>
            </a:r>
            <a:r>
              <a:rPr lang="en-US" altLang="zh-CN" sz="1662" dirty="0">
                <a:latin typeface="微软雅黑" panose="020B0503020204020204" pitchFamily="34" charset="-122"/>
                <a:ea typeface="微软雅黑" panose="020B0503020204020204" pitchFamily="34" charset="-122"/>
              </a:rPr>
              <a:t>IOP</a:t>
            </a:r>
            <a:r>
              <a:rPr lang="zh-CN" altLang="en-US" sz="1662" dirty="0">
                <a:latin typeface="微软雅黑" panose="020B0503020204020204" pitchFamily="34" charset="-122"/>
                <a:ea typeface="微软雅黑" panose="020B0503020204020204" pitchFamily="34" charset="-122"/>
              </a:rPr>
              <a:t>随后将从内存中获取诸如</a:t>
            </a:r>
            <a:r>
              <a:rPr lang="en-US" altLang="zh-CN" sz="1662" dirty="0">
                <a:latin typeface="微软雅黑" panose="020B0503020204020204" pitchFamily="34" charset="-122"/>
                <a:ea typeface="微软雅黑" panose="020B0503020204020204" pitchFamily="34" charset="-122"/>
              </a:rPr>
              <a:t>this</a:t>
            </a:r>
            <a:r>
              <a:rPr lang="zh-CN" altLang="en-US" sz="1662" dirty="0">
                <a:latin typeface="微软雅黑" panose="020B0503020204020204" pitchFamily="34" charset="-122"/>
                <a:ea typeface="微软雅黑" panose="020B0503020204020204" pitchFamily="34" charset="-122"/>
              </a:rPr>
              <a:t>（</a:t>
            </a:r>
            <a:r>
              <a:rPr lang="en-US" altLang="zh-CN" sz="1662" dirty="0">
                <a:latin typeface="微软雅黑" panose="020B0503020204020204" pitchFamily="34" charset="-122"/>
                <a:ea typeface="微软雅黑" panose="020B0503020204020204" pitchFamily="34" charset="-122"/>
              </a:rPr>
              <a:t>OP</a:t>
            </a:r>
            <a:r>
              <a:rPr lang="zh-CN" altLang="en-US" sz="1662" dirty="0">
                <a:latin typeface="微软雅黑" panose="020B0503020204020204" pitchFamily="34" charset="-122"/>
                <a:ea typeface="微软雅黑" panose="020B0503020204020204" pitchFamily="34" charset="-122"/>
              </a:rPr>
              <a:t>、</a:t>
            </a:r>
            <a:r>
              <a:rPr lang="en-US" altLang="zh-CN" sz="1662" dirty="0" err="1">
                <a:latin typeface="微软雅黑" panose="020B0503020204020204" pitchFamily="34" charset="-122"/>
                <a:ea typeface="微软雅黑" panose="020B0503020204020204" pitchFamily="34" charset="-122"/>
              </a:rPr>
              <a:t>Addr</a:t>
            </a:r>
            <a:r>
              <a:rPr lang="zh-CN" altLang="en-US" sz="1662" dirty="0">
                <a:latin typeface="微软雅黑" panose="020B0503020204020204" pitchFamily="34" charset="-122"/>
                <a:ea typeface="微软雅黑" panose="020B0503020204020204" pitchFamily="34" charset="-122"/>
              </a:rPr>
              <a:t>、</a:t>
            </a:r>
            <a:r>
              <a:rPr lang="en-US" altLang="zh-CN" sz="1662" dirty="0" err="1">
                <a:latin typeface="微软雅黑" panose="020B0503020204020204" pitchFamily="34" charset="-122"/>
                <a:ea typeface="微软雅黑" panose="020B0503020204020204" pitchFamily="34" charset="-122"/>
              </a:rPr>
              <a:t>Cnt</a:t>
            </a:r>
            <a:r>
              <a:rPr lang="zh-CN" altLang="en-US" sz="1662" dirty="0">
                <a:latin typeface="微软雅黑" panose="020B0503020204020204" pitchFamily="34" charset="-122"/>
                <a:ea typeface="微软雅黑" panose="020B0503020204020204" pitchFamily="34" charset="-122"/>
              </a:rPr>
              <a:t>、</a:t>
            </a:r>
            <a:r>
              <a:rPr lang="en-US" altLang="zh-CN" sz="1662" dirty="0">
                <a:latin typeface="微软雅黑" panose="020B0503020204020204" pitchFamily="34" charset="-122"/>
                <a:ea typeface="微软雅黑" panose="020B0503020204020204" pitchFamily="34" charset="-122"/>
              </a:rPr>
              <a:t>Other</a:t>
            </a:r>
            <a:r>
              <a:rPr lang="zh-CN" altLang="en-US" sz="1662" dirty="0">
                <a:latin typeface="微软雅黑" panose="020B0503020204020204" pitchFamily="34" charset="-122"/>
                <a:ea typeface="微软雅黑" panose="020B0503020204020204" pitchFamily="34" charset="-122"/>
              </a:rPr>
              <a:t>）之类的命令，并在</a:t>
            </a:r>
            <a:r>
              <a:rPr lang="en-US" altLang="zh-CN" sz="1662" dirty="0">
                <a:latin typeface="微软雅黑" panose="020B0503020204020204" pitchFamily="34" charset="-122"/>
                <a:ea typeface="微软雅黑" panose="020B0503020204020204" pitchFamily="34" charset="-122"/>
              </a:rPr>
              <a:t>I/O</a:t>
            </a:r>
            <a:r>
              <a:rPr lang="zh-CN" altLang="en-US" sz="1662" dirty="0">
                <a:latin typeface="微软雅黑" panose="020B0503020204020204" pitchFamily="34" charset="-122"/>
                <a:ea typeface="微软雅黑" panose="020B0503020204020204" pitchFamily="34" charset="-122"/>
              </a:rPr>
              <a:t>设备和内存系统之间进行所有必要的数据传输。</a:t>
            </a:r>
            <a:r>
              <a:rPr lang="en-US" altLang="zh-CN" sz="1662" dirty="0">
                <a:latin typeface="微软雅黑" panose="020B0503020204020204" pitchFamily="34" charset="-122"/>
                <a:ea typeface="微软雅黑" panose="020B0503020204020204" pitchFamily="34" charset="-122"/>
              </a:rPr>
              <a:t>IOP</a:t>
            </a:r>
            <a:r>
              <a:rPr lang="zh-CN" altLang="en-US" sz="1662" dirty="0">
                <a:latin typeface="微软雅黑" panose="020B0503020204020204" pitchFamily="34" charset="-122"/>
                <a:ea typeface="微软雅黑" panose="020B0503020204020204" pitchFamily="34" charset="-122"/>
              </a:rPr>
              <a:t>将在后台进行传输，它不会影响</a:t>
            </a:r>
            <a:r>
              <a:rPr lang="en-US" altLang="zh-CN" sz="1662" dirty="0">
                <a:latin typeface="微软雅黑" panose="020B0503020204020204" pitchFamily="34" charset="-122"/>
                <a:ea typeface="微软雅黑" panose="020B0503020204020204" pitchFamily="34" charset="-122"/>
              </a:rPr>
              <a:t>CPU.</a:t>
            </a:r>
          </a:p>
          <a:p>
            <a:pPr>
              <a:lnSpc>
                <a:spcPct val="114000"/>
              </a:lnSpc>
            </a:pPr>
            <a:r>
              <a:rPr lang="zh-CN" altLang="en-US" sz="1662" dirty="0">
                <a:latin typeface="微软雅黑" panose="020B0503020204020204" pitchFamily="34" charset="-122"/>
                <a:ea typeface="微软雅黑" panose="020B0503020204020204" pitchFamily="34" charset="-122"/>
              </a:rPr>
              <a:t>因为它只有在</a:t>
            </a:r>
            <a:r>
              <a:rPr lang="en-US" altLang="zh-CN" sz="1662" dirty="0">
                <a:latin typeface="微软雅黑" panose="020B0503020204020204" pitchFamily="34" charset="-122"/>
                <a:ea typeface="微软雅黑" panose="020B0503020204020204" pitchFamily="34" charset="-122"/>
              </a:rPr>
              <a:t>CPU</a:t>
            </a:r>
            <a:r>
              <a:rPr lang="zh-CN" altLang="en-US" sz="1662" dirty="0">
                <a:latin typeface="微软雅黑" panose="020B0503020204020204" pitchFamily="34" charset="-122"/>
                <a:ea typeface="微软雅黑" panose="020B0503020204020204" pitchFamily="34" charset="-122"/>
              </a:rPr>
              <a:t>不使用内存时才会访问内存：这称为窃取内存周期。</a:t>
            </a:r>
            <a:endParaRPr lang="en-US" altLang="zh-CN" sz="1662" dirty="0">
              <a:latin typeface="微软雅黑" panose="020B0503020204020204" pitchFamily="34" charset="-122"/>
              <a:ea typeface="微软雅黑" panose="020B0503020204020204" pitchFamily="34" charset="-122"/>
            </a:endParaRPr>
          </a:p>
        </p:txBody>
      </p:sp>
      <p:sp>
        <p:nvSpPr>
          <p:cNvPr id="69665" name="Rectangle 33">
            <a:extLst>
              <a:ext uri="{FF2B5EF4-FFF2-40B4-BE49-F238E27FC236}">
                <a16:creationId xmlns:a16="http://schemas.microsoft.com/office/drawing/2014/main" id="{105621B5-98DD-4E67-A553-EDA5321832A9}"/>
              </a:ext>
            </a:extLst>
          </p:cNvPr>
          <p:cNvSpPr>
            <a:spLocks noChangeArrowheads="1"/>
          </p:cNvSpPr>
          <p:nvPr/>
        </p:nvSpPr>
        <p:spPr bwMode="auto">
          <a:xfrm>
            <a:off x="5484066" y="1815715"/>
            <a:ext cx="2514600" cy="2813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69666" name="Rectangle 34">
            <a:extLst>
              <a:ext uri="{FF2B5EF4-FFF2-40B4-BE49-F238E27FC236}">
                <a16:creationId xmlns:a16="http://schemas.microsoft.com/office/drawing/2014/main" id="{7B681B1A-CCD0-43AF-8E07-9DCEC8CE73ED}"/>
              </a:ext>
            </a:extLst>
          </p:cNvPr>
          <p:cNvSpPr>
            <a:spLocks noChangeArrowheads="1"/>
          </p:cNvSpPr>
          <p:nvPr/>
        </p:nvSpPr>
        <p:spPr bwMode="auto">
          <a:xfrm>
            <a:off x="5508977" y="1839161"/>
            <a:ext cx="2310770"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OP   Device   Address</a:t>
            </a:r>
          </a:p>
        </p:txBody>
      </p:sp>
      <p:sp>
        <p:nvSpPr>
          <p:cNvPr id="69667" name="Line 35">
            <a:extLst>
              <a:ext uri="{FF2B5EF4-FFF2-40B4-BE49-F238E27FC236}">
                <a16:creationId xmlns:a16="http://schemas.microsoft.com/office/drawing/2014/main" id="{CBBA01E7-C7D9-4868-998F-F690F0AE87E4}"/>
              </a:ext>
            </a:extLst>
          </p:cNvPr>
          <p:cNvSpPr>
            <a:spLocks noChangeShapeType="1"/>
          </p:cNvSpPr>
          <p:nvPr/>
        </p:nvSpPr>
        <p:spPr bwMode="auto">
          <a:xfrm>
            <a:off x="5966177" y="1803992"/>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9668" name="Line 36">
            <a:extLst>
              <a:ext uri="{FF2B5EF4-FFF2-40B4-BE49-F238E27FC236}">
                <a16:creationId xmlns:a16="http://schemas.microsoft.com/office/drawing/2014/main" id="{DA000B13-EDF3-45A3-BD05-CF8DE6B550E5}"/>
              </a:ext>
            </a:extLst>
          </p:cNvPr>
          <p:cNvSpPr>
            <a:spLocks noChangeShapeType="1"/>
          </p:cNvSpPr>
          <p:nvPr/>
        </p:nvSpPr>
        <p:spPr bwMode="auto">
          <a:xfrm>
            <a:off x="6918677" y="1803992"/>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9669" name="Rectangle 37">
            <a:extLst>
              <a:ext uri="{FF2B5EF4-FFF2-40B4-BE49-F238E27FC236}">
                <a16:creationId xmlns:a16="http://schemas.microsoft.com/office/drawing/2014/main" id="{69BBBD1B-E147-4450-9316-849C77BB79A9}"/>
              </a:ext>
            </a:extLst>
          </p:cNvPr>
          <p:cNvSpPr>
            <a:spLocks noChangeArrowheads="1"/>
          </p:cNvSpPr>
          <p:nvPr/>
        </p:nvSpPr>
        <p:spPr bwMode="auto">
          <a:xfrm>
            <a:off x="5903166" y="1159223"/>
            <a:ext cx="1432837"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target device</a:t>
            </a:r>
          </a:p>
        </p:txBody>
      </p:sp>
      <p:sp>
        <p:nvSpPr>
          <p:cNvPr id="69670" name="Rectangle 38">
            <a:extLst>
              <a:ext uri="{FF2B5EF4-FFF2-40B4-BE49-F238E27FC236}">
                <a16:creationId xmlns:a16="http://schemas.microsoft.com/office/drawing/2014/main" id="{DF7669CE-42DF-47FC-95C0-94500F111F47}"/>
              </a:ext>
            </a:extLst>
          </p:cNvPr>
          <p:cNvSpPr>
            <a:spLocks noChangeArrowheads="1"/>
          </p:cNvSpPr>
          <p:nvPr/>
        </p:nvSpPr>
        <p:spPr bwMode="auto">
          <a:xfrm>
            <a:off x="6931866" y="1393684"/>
            <a:ext cx="1859236"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where cmnds are</a:t>
            </a:r>
          </a:p>
        </p:txBody>
      </p:sp>
      <p:sp>
        <p:nvSpPr>
          <p:cNvPr id="69671" name="Line 39">
            <a:extLst>
              <a:ext uri="{FF2B5EF4-FFF2-40B4-BE49-F238E27FC236}">
                <a16:creationId xmlns:a16="http://schemas.microsoft.com/office/drawing/2014/main" id="{2D78D0EC-2F65-485C-9AD6-511F2A49437B}"/>
              </a:ext>
            </a:extLst>
          </p:cNvPr>
          <p:cNvSpPr>
            <a:spLocks noChangeShapeType="1"/>
          </p:cNvSpPr>
          <p:nvPr/>
        </p:nvSpPr>
        <p:spPr bwMode="auto">
          <a:xfrm flipH="1">
            <a:off x="6423377" y="1393684"/>
            <a:ext cx="444012" cy="41030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9672" name="Line 40">
            <a:extLst>
              <a:ext uri="{FF2B5EF4-FFF2-40B4-BE49-F238E27FC236}">
                <a16:creationId xmlns:a16="http://schemas.microsoft.com/office/drawing/2014/main" id="{3070D2ED-CCFC-4C3E-A33F-ADC95C2818B9}"/>
              </a:ext>
            </a:extLst>
          </p:cNvPr>
          <p:cNvSpPr>
            <a:spLocks noChangeShapeType="1"/>
          </p:cNvSpPr>
          <p:nvPr/>
        </p:nvSpPr>
        <p:spPr bwMode="auto">
          <a:xfrm flipH="1">
            <a:off x="7515089" y="1592977"/>
            <a:ext cx="228600" cy="2110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9673" name="Rectangle 41">
            <a:extLst>
              <a:ext uri="{FF2B5EF4-FFF2-40B4-BE49-F238E27FC236}">
                <a16:creationId xmlns:a16="http://schemas.microsoft.com/office/drawing/2014/main" id="{BA0EA77B-E3A8-4133-A0C0-FD2EE5023C40}"/>
              </a:ext>
            </a:extLst>
          </p:cNvPr>
          <p:cNvSpPr>
            <a:spLocks noChangeArrowheads="1"/>
          </p:cNvSpPr>
          <p:nvPr/>
        </p:nvSpPr>
        <p:spPr bwMode="auto">
          <a:xfrm>
            <a:off x="5013677" y="2460484"/>
            <a:ext cx="3759756"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IOP looks in memory for commands</a:t>
            </a:r>
          </a:p>
        </p:txBody>
      </p:sp>
      <p:sp>
        <p:nvSpPr>
          <p:cNvPr id="69674" name="Rectangle 42">
            <a:extLst>
              <a:ext uri="{FF2B5EF4-FFF2-40B4-BE49-F238E27FC236}">
                <a16:creationId xmlns:a16="http://schemas.microsoft.com/office/drawing/2014/main" id="{E3B7780E-7C0A-4C99-8E00-448EB2E5EA0C}"/>
              </a:ext>
            </a:extLst>
          </p:cNvPr>
          <p:cNvSpPr>
            <a:spLocks noChangeArrowheads="1"/>
          </p:cNvSpPr>
          <p:nvPr/>
        </p:nvSpPr>
        <p:spPr bwMode="auto">
          <a:xfrm>
            <a:off x="5484066" y="2835623"/>
            <a:ext cx="2514600" cy="2813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69675" name="Rectangle 43">
            <a:extLst>
              <a:ext uri="{FF2B5EF4-FFF2-40B4-BE49-F238E27FC236}">
                <a16:creationId xmlns:a16="http://schemas.microsoft.com/office/drawing/2014/main" id="{0DB81D6F-B657-4893-91E8-C5D4FCF70148}"/>
              </a:ext>
            </a:extLst>
          </p:cNvPr>
          <p:cNvSpPr>
            <a:spLocks noChangeArrowheads="1"/>
          </p:cNvSpPr>
          <p:nvPr/>
        </p:nvSpPr>
        <p:spPr bwMode="auto">
          <a:xfrm>
            <a:off x="5470877" y="2859069"/>
            <a:ext cx="2366875"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OP   Addr   Cnt   Other</a:t>
            </a:r>
          </a:p>
        </p:txBody>
      </p:sp>
      <p:sp>
        <p:nvSpPr>
          <p:cNvPr id="69676" name="Line 44">
            <a:extLst>
              <a:ext uri="{FF2B5EF4-FFF2-40B4-BE49-F238E27FC236}">
                <a16:creationId xmlns:a16="http://schemas.microsoft.com/office/drawing/2014/main" id="{A32C8E22-9FA8-48FF-B478-CAAA10680D1D}"/>
              </a:ext>
            </a:extLst>
          </p:cNvPr>
          <p:cNvSpPr>
            <a:spLocks noChangeShapeType="1"/>
          </p:cNvSpPr>
          <p:nvPr/>
        </p:nvSpPr>
        <p:spPr bwMode="auto">
          <a:xfrm>
            <a:off x="5928077" y="2823900"/>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9677" name="Line 45">
            <a:extLst>
              <a:ext uri="{FF2B5EF4-FFF2-40B4-BE49-F238E27FC236}">
                <a16:creationId xmlns:a16="http://schemas.microsoft.com/office/drawing/2014/main" id="{55F1B91D-AFBC-4BB2-A8A7-BFA683381169}"/>
              </a:ext>
            </a:extLst>
          </p:cNvPr>
          <p:cNvSpPr>
            <a:spLocks noChangeShapeType="1"/>
          </p:cNvSpPr>
          <p:nvPr/>
        </p:nvSpPr>
        <p:spPr bwMode="auto">
          <a:xfrm>
            <a:off x="6676889" y="2823900"/>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9678" name="Line 46">
            <a:extLst>
              <a:ext uri="{FF2B5EF4-FFF2-40B4-BE49-F238E27FC236}">
                <a16:creationId xmlns:a16="http://schemas.microsoft.com/office/drawing/2014/main" id="{80AD1B59-C020-4799-806B-B079B5979B39}"/>
              </a:ext>
            </a:extLst>
          </p:cNvPr>
          <p:cNvSpPr>
            <a:spLocks noChangeShapeType="1"/>
          </p:cNvSpPr>
          <p:nvPr/>
        </p:nvSpPr>
        <p:spPr bwMode="auto">
          <a:xfrm>
            <a:off x="7223477" y="2823900"/>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9679" name="Rectangle 47">
            <a:extLst>
              <a:ext uri="{FF2B5EF4-FFF2-40B4-BE49-F238E27FC236}">
                <a16:creationId xmlns:a16="http://schemas.microsoft.com/office/drawing/2014/main" id="{B500DD2C-32B4-4B59-AB04-608DC160F466}"/>
              </a:ext>
            </a:extLst>
          </p:cNvPr>
          <p:cNvSpPr>
            <a:spLocks noChangeArrowheads="1"/>
          </p:cNvSpPr>
          <p:nvPr/>
        </p:nvSpPr>
        <p:spPr bwMode="auto">
          <a:xfrm>
            <a:off x="4836366" y="3304546"/>
            <a:ext cx="637748" cy="48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what</a:t>
            </a:r>
          </a:p>
          <a:p>
            <a:pPr>
              <a:lnSpc>
                <a:spcPct val="85000"/>
              </a:lnSpc>
            </a:pPr>
            <a:r>
              <a:rPr lang="en-US" altLang="zh-CN" sz="1662" b="1">
                <a:latin typeface="Arial" panose="020B0604020202020204" pitchFamily="34" charset="0"/>
              </a:rPr>
              <a:t>to do</a:t>
            </a:r>
          </a:p>
        </p:txBody>
      </p:sp>
      <p:sp>
        <p:nvSpPr>
          <p:cNvPr id="69680" name="Rectangle 48">
            <a:extLst>
              <a:ext uri="{FF2B5EF4-FFF2-40B4-BE49-F238E27FC236}">
                <a16:creationId xmlns:a16="http://schemas.microsoft.com/office/drawing/2014/main" id="{AA861483-E0DD-4184-B546-F968C249A61C}"/>
              </a:ext>
            </a:extLst>
          </p:cNvPr>
          <p:cNvSpPr>
            <a:spLocks noChangeArrowheads="1"/>
          </p:cNvSpPr>
          <p:nvPr/>
        </p:nvSpPr>
        <p:spPr bwMode="auto">
          <a:xfrm>
            <a:off x="5808763" y="3761746"/>
            <a:ext cx="733929" cy="699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85000"/>
              </a:lnSpc>
            </a:pPr>
            <a:r>
              <a:rPr lang="en-US" altLang="zh-CN" sz="1662" b="1">
                <a:latin typeface="Arial" panose="020B0604020202020204" pitchFamily="34" charset="0"/>
              </a:rPr>
              <a:t>where</a:t>
            </a:r>
          </a:p>
          <a:p>
            <a:pPr algn="ctr">
              <a:lnSpc>
                <a:spcPct val="85000"/>
              </a:lnSpc>
            </a:pPr>
            <a:r>
              <a:rPr lang="en-US" altLang="zh-CN" sz="1662" b="1">
                <a:latin typeface="Arial" panose="020B0604020202020204" pitchFamily="34" charset="0"/>
              </a:rPr>
              <a:t>to put</a:t>
            </a:r>
          </a:p>
          <a:p>
            <a:pPr algn="ctr">
              <a:lnSpc>
                <a:spcPct val="85000"/>
              </a:lnSpc>
            </a:pPr>
            <a:r>
              <a:rPr lang="en-US" altLang="zh-CN" sz="1662" b="1">
                <a:latin typeface="Arial" panose="020B0604020202020204" pitchFamily="34" charset="0"/>
              </a:rPr>
              <a:t>data</a:t>
            </a:r>
          </a:p>
        </p:txBody>
      </p:sp>
      <p:sp>
        <p:nvSpPr>
          <p:cNvPr id="69681" name="Rectangle 49">
            <a:extLst>
              <a:ext uri="{FF2B5EF4-FFF2-40B4-BE49-F238E27FC236}">
                <a16:creationId xmlns:a16="http://schemas.microsoft.com/office/drawing/2014/main" id="{F7D99374-F812-4723-B976-5C16CE018203}"/>
              </a:ext>
            </a:extLst>
          </p:cNvPr>
          <p:cNvSpPr>
            <a:spLocks noChangeArrowheads="1"/>
          </p:cNvSpPr>
          <p:nvPr/>
        </p:nvSpPr>
        <p:spPr bwMode="auto">
          <a:xfrm>
            <a:off x="6905490" y="3773469"/>
            <a:ext cx="685838" cy="48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how</a:t>
            </a:r>
          </a:p>
          <a:p>
            <a:pPr>
              <a:lnSpc>
                <a:spcPct val="85000"/>
              </a:lnSpc>
            </a:pPr>
            <a:r>
              <a:rPr lang="en-US" altLang="zh-CN" sz="1662" b="1">
                <a:latin typeface="Arial" panose="020B0604020202020204" pitchFamily="34" charset="0"/>
              </a:rPr>
              <a:t>much</a:t>
            </a:r>
          </a:p>
        </p:txBody>
      </p:sp>
      <p:sp>
        <p:nvSpPr>
          <p:cNvPr id="69682" name="Rectangle 50">
            <a:extLst>
              <a:ext uri="{FF2B5EF4-FFF2-40B4-BE49-F238E27FC236}">
                <a16:creationId xmlns:a16="http://schemas.microsoft.com/office/drawing/2014/main" id="{AB93C432-2BE9-4A75-B6D1-1D87CCCABBF6}"/>
              </a:ext>
            </a:extLst>
          </p:cNvPr>
          <p:cNvSpPr>
            <a:spLocks noChangeArrowheads="1"/>
          </p:cNvSpPr>
          <p:nvPr/>
        </p:nvSpPr>
        <p:spPr bwMode="auto">
          <a:xfrm>
            <a:off x="7794977" y="3304546"/>
            <a:ext cx="1006438" cy="48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special</a:t>
            </a:r>
          </a:p>
          <a:p>
            <a:pPr>
              <a:lnSpc>
                <a:spcPct val="85000"/>
              </a:lnSpc>
            </a:pPr>
            <a:r>
              <a:rPr lang="en-US" altLang="zh-CN" sz="1662" b="1">
                <a:latin typeface="Arial" panose="020B0604020202020204" pitchFamily="34" charset="0"/>
              </a:rPr>
              <a:t>requests</a:t>
            </a:r>
          </a:p>
        </p:txBody>
      </p:sp>
      <p:sp>
        <p:nvSpPr>
          <p:cNvPr id="69683" name="Line 51">
            <a:extLst>
              <a:ext uri="{FF2B5EF4-FFF2-40B4-BE49-F238E27FC236}">
                <a16:creationId xmlns:a16="http://schemas.microsoft.com/office/drawing/2014/main" id="{CB025AA2-B05D-4015-B196-8E8A00EFA35D}"/>
              </a:ext>
            </a:extLst>
          </p:cNvPr>
          <p:cNvSpPr>
            <a:spLocks noChangeShapeType="1"/>
          </p:cNvSpPr>
          <p:nvPr/>
        </p:nvSpPr>
        <p:spPr bwMode="auto">
          <a:xfrm flipV="1">
            <a:off x="5457689" y="3128700"/>
            <a:ext cx="279888" cy="3516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9684" name="Line 52">
            <a:extLst>
              <a:ext uri="{FF2B5EF4-FFF2-40B4-BE49-F238E27FC236}">
                <a16:creationId xmlns:a16="http://schemas.microsoft.com/office/drawing/2014/main" id="{C78FEBDF-05E0-4FF3-BD98-9958226C2689}"/>
              </a:ext>
            </a:extLst>
          </p:cNvPr>
          <p:cNvSpPr>
            <a:spLocks noChangeShapeType="1"/>
          </p:cNvSpPr>
          <p:nvPr/>
        </p:nvSpPr>
        <p:spPr bwMode="auto">
          <a:xfrm flipV="1">
            <a:off x="6257789" y="3128700"/>
            <a:ext cx="76200" cy="6682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9685" name="Line 53">
            <a:extLst>
              <a:ext uri="{FF2B5EF4-FFF2-40B4-BE49-F238E27FC236}">
                <a16:creationId xmlns:a16="http://schemas.microsoft.com/office/drawing/2014/main" id="{78B5BAC1-B1F4-4BCB-AB4F-FDB7FA85FB9A}"/>
              </a:ext>
            </a:extLst>
          </p:cNvPr>
          <p:cNvSpPr>
            <a:spLocks noChangeShapeType="1"/>
          </p:cNvSpPr>
          <p:nvPr/>
        </p:nvSpPr>
        <p:spPr bwMode="auto">
          <a:xfrm flipH="1" flipV="1">
            <a:off x="6981689" y="3128700"/>
            <a:ext cx="203688" cy="64476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9686" name="Line 54">
            <a:extLst>
              <a:ext uri="{FF2B5EF4-FFF2-40B4-BE49-F238E27FC236}">
                <a16:creationId xmlns:a16="http://schemas.microsoft.com/office/drawing/2014/main" id="{8F2A266D-254F-4D5F-8E9C-C565D6396393}"/>
              </a:ext>
            </a:extLst>
          </p:cNvPr>
          <p:cNvSpPr>
            <a:spLocks noChangeShapeType="1"/>
          </p:cNvSpPr>
          <p:nvPr/>
        </p:nvSpPr>
        <p:spPr bwMode="auto">
          <a:xfrm flipH="1" flipV="1">
            <a:off x="7629389" y="3128700"/>
            <a:ext cx="203688" cy="3634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9687" name="Rectangle 55">
            <a:extLst>
              <a:ext uri="{FF2B5EF4-FFF2-40B4-BE49-F238E27FC236}">
                <a16:creationId xmlns:a16="http://schemas.microsoft.com/office/drawing/2014/main" id="{467F0FAB-4F83-4123-AB8E-52155D958779}"/>
              </a:ext>
            </a:extLst>
          </p:cNvPr>
          <p:cNvSpPr>
            <a:spLocks noChangeArrowheads="1"/>
          </p:cNvSpPr>
          <p:nvPr/>
        </p:nvSpPr>
        <p:spPr bwMode="auto">
          <a:xfrm>
            <a:off x="2642089" y="3663462"/>
            <a:ext cx="2094878" cy="48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 (4) IOP interrupts</a:t>
            </a:r>
          </a:p>
          <a:p>
            <a:pPr>
              <a:lnSpc>
                <a:spcPct val="85000"/>
              </a:lnSpc>
            </a:pPr>
            <a:r>
              <a:rPr lang="en-US" altLang="zh-CN" sz="1662" b="1">
                <a:latin typeface="Arial" panose="020B0604020202020204" pitchFamily="34" charset="0"/>
              </a:rPr>
              <a:t>      CPU when done</a:t>
            </a:r>
          </a:p>
        </p:txBody>
      </p:sp>
    </p:spTree>
    <p:extLst>
      <p:ext uri="{BB962C8B-B14F-4D97-AF65-F5344CB8AC3E}">
        <p14:creationId xmlns:p14="http://schemas.microsoft.com/office/powerpoint/2010/main" val="75667090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00" y="228600"/>
            <a:ext cx="3783330" cy="553998"/>
          </a:xfrm>
          <a:prstGeom prst="rect">
            <a:avLst/>
          </a:prstGeom>
        </p:spPr>
        <p:txBody>
          <a:bodyPr vert="horz" wrap="square" lIns="0" tIns="0" rIns="0" bIns="0" rtlCol="0">
            <a:spAutoFit/>
          </a:bodyPr>
          <a:lstStyle/>
          <a:p>
            <a:pPr marL="12700">
              <a:lnSpc>
                <a:spcPct val="100000"/>
              </a:lnSpc>
            </a:pPr>
            <a:r>
              <a:rPr lang="zh-CN" altLang="en-US" dirty="0"/>
              <a:t>操作系统的执行</a:t>
            </a:r>
            <a:endParaRPr spc="-5" dirty="0"/>
          </a:p>
        </p:txBody>
      </p:sp>
      <p:sp>
        <p:nvSpPr>
          <p:cNvPr id="3" name="object 3"/>
          <p:cNvSpPr txBox="1"/>
          <p:nvPr/>
        </p:nvSpPr>
        <p:spPr>
          <a:xfrm>
            <a:off x="609600" y="1371600"/>
            <a:ext cx="7596505" cy="4910447"/>
          </a:xfrm>
          <a:prstGeom prst="rect">
            <a:avLst/>
          </a:prstGeom>
        </p:spPr>
        <p:txBody>
          <a:bodyPr vert="horz" wrap="square" lIns="0" tIns="0" rIns="0" bIns="0" rtlCol="0">
            <a:spAutoFit/>
          </a:bodyPr>
          <a:lstStyle/>
          <a:p>
            <a:pPr marL="355600" marR="622935" indent="-342900">
              <a:lnSpc>
                <a:spcPct val="150000"/>
              </a:lnSpc>
              <a:buFont typeface="Wingdings" panose="05000000000000000000" pitchFamily="2" charset="2"/>
              <a:buChar char="u"/>
            </a:pPr>
            <a:r>
              <a:rPr lang="zh-CN" altLang="en-US" sz="2400" dirty="0">
                <a:latin typeface="微软雅黑" panose="020B0503020204020204" pitchFamily="34" charset="-122"/>
                <a:ea typeface="微软雅黑" panose="020B0503020204020204" pitchFamily="34" charset="-122"/>
                <a:cs typeface="Arial"/>
              </a:rPr>
              <a:t>操作系统为所有运行的程序建立一个进程表，包括</a:t>
            </a:r>
            <a:endParaRPr sz="2400" dirty="0">
              <a:latin typeface="微软雅黑" panose="020B0503020204020204" pitchFamily="34" charset="-122"/>
              <a:ea typeface="微软雅黑" panose="020B0503020204020204" pitchFamily="34" charset="-122"/>
              <a:cs typeface="Arial"/>
            </a:endParaRPr>
          </a:p>
          <a:p>
            <a:pPr marL="469900" marR="3310254">
              <a:lnSpc>
                <a:spcPct val="150000"/>
              </a:lnSpc>
              <a:spcBef>
                <a:spcPts val="5"/>
              </a:spcBef>
            </a:pPr>
            <a:r>
              <a:rPr lang="zh-CN" altLang="en-US" sz="2000" spc="-5" dirty="0">
                <a:latin typeface="微软雅黑" panose="020B0503020204020204" pitchFamily="34" charset="-122"/>
                <a:ea typeface="微软雅黑" panose="020B0503020204020204" pitchFamily="34" charset="-122"/>
                <a:cs typeface="Arial"/>
              </a:rPr>
              <a:t>可执行内存的硬盘位置</a:t>
            </a:r>
            <a:endParaRPr lang="en-US" altLang="zh-CN" sz="2000" spc="-5" dirty="0">
              <a:latin typeface="微软雅黑" panose="020B0503020204020204" pitchFamily="34" charset="-122"/>
              <a:ea typeface="微软雅黑" panose="020B0503020204020204" pitchFamily="34" charset="-122"/>
              <a:cs typeface="Arial"/>
            </a:endParaRPr>
          </a:p>
          <a:p>
            <a:pPr marL="469900" marR="3310254">
              <a:lnSpc>
                <a:spcPct val="150000"/>
              </a:lnSpc>
              <a:spcBef>
                <a:spcPts val="5"/>
              </a:spcBef>
            </a:pPr>
            <a:r>
              <a:rPr lang="zh-CN" altLang="en-US" sz="2000" dirty="0">
                <a:latin typeface="微软雅黑" panose="020B0503020204020204" pitchFamily="34" charset="-122"/>
                <a:ea typeface="微软雅黑" panose="020B0503020204020204" pitchFamily="34" charset="-122"/>
                <a:cs typeface="Arial"/>
              </a:rPr>
              <a:t>页表位置、优先权</a:t>
            </a:r>
            <a:endParaRPr sz="2000" dirty="0">
              <a:latin typeface="微软雅黑" panose="020B0503020204020204" pitchFamily="34" charset="-122"/>
              <a:ea typeface="微软雅黑" panose="020B0503020204020204" pitchFamily="34" charset="-122"/>
              <a:cs typeface="Arial"/>
            </a:endParaRPr>
          </a:p>
          <a:p>
            <a:pPr marL="756285" marR="5080" indent="-287020">
              <a:lnSpc>
                <a:spcPct val="150000"/>
              </a:lnSpc>
              <a:spcBef>
                <a:spcPts val="480"/>
              </a:spcBef>
            </a:pPr>
            <a:r>
              <a:rPr lang="zh-CN" altLang="en-US" sz="2000" spc="-5" dirty="0">
                <a:latin typeface="微软雅黑" panose="020B0503020204020204" pitchFamily="34" charset="-122"/>
                <a:ea typeface="微软雅黑" panose="020B0503020204020204" pitchFamily="34" charset="-122"/>
                <a:cs typeface="Arial"/>
              </a:rPr>
              <a:t>当前状态</a:t>
            </a:r>
            <a:r>
              <a:rPr sz="2000" dirty="0">
                <a:latin typeface="微软雅黑" panose="020B0503020204020204" pitchFamily="34" charset="-122"/>
                <a:ea typeface="微软雅黑" panose="020B0503020204020204" pitchFamily="34" charset="-122"/>
                <a:cs typeface="Arial"/>
              </a:rPr>
              <a:t>(</a:t>
            </a:r>
            <a:r>
              <a:rPr lang="zh-CN" altLang="en-US" sz="2000" dirty="0">
                <a:latin typeface="微软雅黑" panose="020B0503020204020204" pitchFamily="34" charset="-122"/>
                <a:ea typeface="微软雅黑" panose="020B0503020204020204" pitchFamily="34" charset="-122"/>
                <a:cs typeface="Arial"/>
              </a:rPr>
              <a:t>正在运行</a:t>
            </a:r>
            <a:r>
              <a:rPr sz="2000" dirty="0">
                <a:latin typeface="微软雅黑" panose="020B0503020204020204" pitchFamily="34" charset="-122"/>
                <a:ea typeface="微软雅黑" panose="020B0503020204020204" pitchFamily="34" charset="-122"/>
                <a:cs typeface="Arial"/>
              </a:rPr>
              <a:t>, </a:t>
            </a:r>
            <a:r>
              <a:rPr lang="zh-CN" altLang="en-US" sz="2000" dirty="0">
                <a:latin typeface="微软雅黑" panose="020B0503020204020204" pitchFamily="34" charset="-122"/>
                <a:ea typeface="微软雅黑" panose="020B0503020204020204" pitchFamily="34" charset="-122"/>
                <a:cs typeface="Arial"/>
              </a:rPr>
              <a:t>等待准备</a:t>
            </a:r>
            <a:r>
              <a:rPr sz="2000" spc="-10" dirty="0">
                <a:latin typeface="微软雅黑" panose="020B0503020204020204" pitchFamily="34" charset="-122"/>
                <a:ea typeface="微软雅黑" panose="020B0503020204020204" pitchFamily="34" charset="-122"/>
                <a:cs typeface="Arial"/>
              </a:rPr>
              <a:t>, </a:t>
            </a:r>
            <a:r>
              <a:rPr lang="zh-CN" altLang="en-US" sz="2000" spc="-10" dirty="0">
                <a:latin typeface="微软雅黑" panose="020B0503020204020204" pitchFamily="34" charset="-122"/>
                <a:ea typeface="微软雅黑" panose="020B0503020204020204" pitchFamily="34" charset="-122"/>
                <a:cs typeface="Arial"/>
              </a:rPr>
              <a:t>等待事件</a:t>
            </a:r>
            <a:r>
              <a:rPr sz="2000" spc="-10" dirty="0">
                <a:latin typeface="微软雅黑" panose="020B0503020204020204" pitchFamily="34" charset="-122"/>
                <a:ea typeface="微软雅黑" panose="020B0503020204020204" pitchFamily="34" charset="-122"/>
                <a:cs typeface="Arial"/>
              </a:rPr>
              <a:t>,  </a:t>
            </a:r>
            <a:r>
              <a:rPr sz="2000" spc="-5" dirty="0">
                <a:latin typeface="微软雅黑" panose="020B0503020204020204" pitchFamily="34" charset="-122"/>
                <a:ea typeface="微软雅黑" panose="020B0503020204020204" pitchFamily="34" charset="-122"/>
                <a:cs typeface="Arial"/>
              </a:rPr>
              <a:t>etc.)</a:t>
            </a:r>
            <a:endParaRPr sz="2000" dirty="0">
              <a:latin typeface="微软雅黑" panose="020B0503020204020204" pitchFamily="34" charset="-122"/>
              <a:ea typeface="微软雅黑" panose="020B0503020204020204" pitchFamily="34" charset="-122"/>
              <a:cs typeface="Arial"/>
            </a:endParaRPr>
          </a:p>
          <a:p>
            <a:pPr marL="469900">
              <a:lnSpc>
                <a:spcPct val="150000"/>
              </a:lnSpc>
              <a:spcBef>
                <a:spcPts val="480"/>
              </a:spcBef>
            </a:pPr>
            <a:r>
              <a:rPr sz="2000" spc="-5" dirty="0">
                <a:latin typeface="微软雅黑" panose="020B0503020204020204" pitchFamily="34" charset="-122"/>
                <a:ea typeface="微软雅黑" panose="020B0503020204020204" pitchFamily="34" charset="-122"/>
                <a:cs typeface="Arial"/>
              </a:rPr>
              <a:t>PID </a:t>
            </a:r>
            <a:r>
              <a:rPr sz="2000" dirty="0">
                <a:latin typeface="微软雅黑" panose="020B0503020204020204" pitchFamily="34" charset="-122"/>
                <a:ea typeface="微软雅黑" panose="020B0503020204020204" pitchFamily="34" charset="-122"/>
                <a:cs typeface="Arial"/>
              </a:rPr>
              <a:t>(</a:t>
            </a:r>
            <a:r>
              <a:rPr lang="zh-CN" altLang="en-US" sz="2000" dirty="0">
                <a:latin typeface="微软雅黑" panose="020B0503020204020204" pitchFamily="34" charset="-122"/>
                <a:ea typeface="微软雅黑" panose="020B0503020204020204" pitchFamily="34" charset="-122"/>
                <a:cs typeface="Arial"/>
              </a:rPr>
              <a:t>进程编号</a:t>
            </a:r>
            <a:r>
              <a:rPr sz="2000" dirty="0">
                <a:latin typeface="微软雅黑" panose="020B0503020204020204" pitchFamily="34" charset="-122"/>
                <a:ea typeface="微软雅黑" panose="020B0503020204020204" pitchFamily="34" charset="-122"/>
                <a:cs typeface="Arial"/>
              </a:rPr>
              <a:t> ID) </a:t>
            </a:r>
            <a:r>
              <a:rPr lang="en-US" altLang="zh-CN" sz="2000" dirty="0">
                <a:latin typeface="微软雅黑" panose="020B0503020204020204" pitchFamily="34" charset="-122"/>
                <a:ea typeface="微软雅黑" panose="020B0503020204020204" pitchFamily="34" charset="-122"/>
                <a:cs typeface="Arial"/>
              </a:rPr>
              <a:t>--</a:t>
            </a:r>
            <a:r>
              <a:rPr lang="zh-CN" altLang="en-US" sz="2000" dirty="0">
                <a:latin typeface="微软雅黑" panose="020B0503020204020204" pitchFamily="34" charset="-122"/>
                <a:ea typeface="微软雅黑" panose="020B0503020204020204" pitchFamily="34" charset="-122"/>
                <a:cs typeface="Arial"/>
              </a:rPr>
              <a:t>分配给进程的一个数字编号</a:t>
            </a:r>
            <a:endParaRPr sz="2000" dirty="0">
              <a:latin typeface="微软雅黑" panose="020B0503020204020204" pitchFamily="34" charset="-122"/>
              <a:ea typeface="微软雅黑" panose="020B0503020204020204" pitchFamily="34" charset="-122"/>
              <a:cs typeface="Arial"/>
            </a:endParaRPr>
          </a:p>
          <a:p>
            <a:pPr marL="12700">
              <a:lnSpc>
                <a:spcPct val="150000"/>
              </a:lnSpc>
              <a:spcBef>
                <a:spcPts val="570"/>
              </a:spcBef>
            </a:pPr>
            <a:r>
              <a:rPr lang="zh-CN" altLang="en-US" sz="2400" dirty="0">
                <a:latin typeface="微软雅黑" panose="020B0503020204020204" pitchFamily="34" charset="-122"/>
                <a:ea typeface="微软雅黑" panose="020B0503020204020204" pitchFamily="34" charset="-122"/>
                <a:cs typeface="Arial"/>
              </a:rPr>
              <a:t>进程是一个独立的在自己内存空间运行的程序</a:t>
            </a:r>
            <a:endParaRPr sz="2400" dirty="0">
              <a:latin typeface="微软雅黑" panose="020B0503020204020204" pitchFamily="34" charset="-122"/>
              <a:ea typeface="微软雅黑" panose="020B0503020204020204" pitchFamily="34" charset="-122"/>
              <a:cs typeface="Arial"/>
            </a:endParaRPr>
          </a:p>
          <a:p>
            <a:pPr marL="355600" marR="895985" indent="-342900">
              <a:lnSpc>
                <a:spcPct val="150000"/>
              </a:lnSpc>
              <a:spcBef>
                <a:spcPts val="575"/>
              </a:spcBef>
            </a:pPr>
            <a:r>
              <a:rPr lang="zh-CN" altLang="en-US" sz="2400" dirty="0">
                <a:latin typeface="微软雅黑" panose="020B0503020204020204" pitchFamily="34" charset="-122"/>
                <a:ea typeface="微软雅黑" panose="020B0503020204020204" pitchFamily="34" charset="-122"/>
                <a:cs typeface="Arial"/>
              </a:rPr>
              <a:t>操作系统在进程表里分配新的项目，</a:t>
            </a:r>
            <a:r>
              <a:rPr lang="zh-CN" altLang="en-US" sz="2400" spc="-5" dirty="0">
                <a:latin typeface="微软雅黑" panose="020B0503020204020204" pitchFamily="34" charset="-122"/>
                <a:ea typeface="微软雅黑" panose="020B0503020204020204" pitchFamily="34" charset="-122"/>
                <a:cs typeface="Arial"/>
              </a:rPr>
              <a:t>为新的进程建立页表</a:t>
            </a:r>
            <a:endParaRPr sz="2400" dirty="0">
              <a:latin typeface="微软雅黑" panose="020B0503020204020204" pitchFamily="34" charset="-122"/>
              <a:ea typeface="微软雅黑" panose="020B0503020204020204" pitchFamily="34" charset="-122"/>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1B288D5F-9C68-4128-9262-EF1161E01442}"/>
              </a:ext>
            </a:extLst>
          </p:cNvPr>
          <p:cNvSpPr>
            <a:spLocks noGrp="1" noChangeArrowheads="1"/>
          </p:cNvSpPr>
          <p:nvPr>
            <p:ph type="title"/>
          </p:nvPr>
        </p:nvSpPr>
        <p:spPr>
          <a:xfrm>
            <a:off x="335140" y="253513"/>
            <a:ext cx="7636120" cy="378069"/>
          </a:xfrm>
          <a:noFill/>
        </p:spPr>
        <p:txBody>
          <a:bodyPr vert="horz" wrap="square" lIns="83527" tIns="41031" rIns="83527" bIns="41031" rtlCol="0" anchor="ctr" anchorCtr="0">
            <a:normAutofit fontScale="90000"/>
          </a:bodyPr>
          <a:lstStyle/>
          <a:p>
            <a:r>
              <a:rPr lang="zh-CN" altLang="en-US" b="1">
                <a:solidFill>
                  <a:srgbClr val="C00000"/>
                </a:solidFill>
                <a:latin typeface="微软雅黑" panose="020B0503020204020204" pitchFamily="34" charset="-122"/>
                <a:ea typeface="微软雅黑" panose="020B0503020204020204" pitchFamily="34" charset="-122"/>
              </a:rPr>
              <a:t>输入</a:t>
            </a:r>
            <a:r>
              <a:rPr lang="en-US" altLang="zh-CN" b="1">
                <a:solidFill>
                  <a:srgbClr val="C00000"/>
                </a:solidFill>
                <a:latin typeface="微软雅黑" panose="020B0503020204020204" pitchFamily="34" charset="-122"/>
                <a:ea typeface="微软雅黑" panose="020B0503020204020204" pitchFamily="34" charset="-122"/>
              </a:rPr>
              <a:t>/</a:t>
            </a:r>
            <a:r>
              <a:rPr lang="zh-CN" altLang="en-US" b="1">
                <a:solidFill>
                  <a:srgbClr val="C00000"/>
                </a:solidFill>
                <a:latin typeface="微软雅黑" panose="020B0503020204020204" pitchFamily="34" charset="-122"/>
                <a:ea typeface="微软雅黑" panose="020B0503020204020204" pitchFamily="34" charset="-122"/>
              </a:rPr>
              <a:t>输出处理器</a:t>
            </a:r>
          </a:p>
        </p:txBody>
      </p:sp>
      <p:sp>
        <p:nvSpPr>
          <p:cNvPr id="28675" name="Rectangle 3">
            <a:extLst>
              <a:ext uri="{FF2B5EF4-FFF2-40B4-BE49-F238E27FC236}">
                <a16:creationId xmlns:a16="http://schemas.microsoft.com/office/drawing/2014/main" id="{C4652496-472C-4BED-B6D8-08DB69FEDA1A}"/>
              </a:ext>
            </a:extLst>
          </p:cNvPr>
          <p:cNvSpPr>
            <a:spLocks noChangeArrowheads="1"/>
          </p:cNvSpPr>
          <p:nvPr/>
        </p:nvSpPr>
        <p:spPr bwMode="auto">
          <a:xfrm>
            <a:off x="1099647" y="1340902"/>
            <a:ext cx="568819"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CPU</a:t>
            </a:r>
          </a:p>
        </p:txBody>
      </p:sp>
      <p:sp>
        <p:nvSpPr>
          <p:cNvPr id="28676" name="Rectangle 4">
            <a:extLst>
              <a:ext uri="{FF2B5EF4-FFF2-40B4-BE49-F238E27FC236}">
                <a16:creationId xmlns:a16="http://schemas.microsoft.com/office/drawing/2014/main" id="{D0E05459-65A3-4111-B0CC-63F2614689FD}"/>
              </a:ext>
            </a:extLst>
          </p:cNvPr>
          <p:cNvSpPr>
            <a:spLocks noChangeArrowheads="1"/>
          </p:cNvSpPr>
          <p:nvPr/>
        </p:nvSpPr>
        <p:spPr bwMode="auto">
          <a:xfrm>
            <a:off x="2411813" y="1317456"/>
            <a:ext cx="485463"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IOP</a:t>
            </a:r>
          </a:p>
        </p:txBody>
      </p:sp>
      <p:sp>
        <p:nvSpPr>
          <p:cNvPr id="28677" name="Rectangle 5">
            <a:extLst>
              <a:ext uri="{FF2B5EF4-FFF2-40B4-BE49-F238E27FC236}">
                <a16:creationId xmlns:a16="http://schemas.microsoft.com/office/drawing/2014/main" id="{95A08D9E-AC5A-4650-B3FE-7884C28A077C}"/>
              </a:ext>
            </a:extLst>
          </p:cNvPr>
          <p:cNvSpPr>
            <a:spLocks noChangeArrowheads="1"/>
          </p:cNvSpPr>
          <p:nvPr/>
        </p:nvSpPr>
        <p:spPr bwMode="auto">
          <a:xfrm>
            <a:off x="1101064" y="2149795"/>
            <a:ext cx="604085"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Mem</a:t>
            </a:r>
          </a:p>
        </p:txBody>
      </p:sp>
      <p:sp>
        <p:nvSpPr>
          <p:cNvPr id="28678" name="Rectangle 6">
            <a:extLst>
              <a:ext uri="{FF2B5EF4-FFF2-40B4-BE49-F238E27FC236}">
                <a16:creationId xmlns:a16="http://schemas.microsoft.com/office/drawing/2014/main" id="{03DCC01C-DE28-4C96-81FF-F7A38AA53982}"/>
              </a:ext>
            </a:extLst>
          </p:cNvPr>
          <p:cNvSpPr>
            <a:spLocks noChangeArrowheads="1"/>
          </p:cNvSpPr>
          <p:nvPr/>
        </p:nvSpPr>
        <p:spPr bwMode="auto">
          <a:xfrm>
            <a:off x="4116451" y="1282287"/>
            <a:ext cx="390886"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D1</a:t>
            </a:r>
          </a:p>
        </p:txBody>
      </p:sp>
      <p:sp>
        <p:nvSpPr>
          <p:cNvPr id="28679" name="Rectangle 7">
            <a:extLst>
              <a:ext uri="{FF2B5EF4-FFF2-40B4-BE49-F238E27FC236}">
                <a16:creationId xmlns:a16="http://schemas.microsoft.com/office/drawing/2014/main" id="{F1D74FB2-2E09-46FD-AF6D-4472131EAEAB}"/>
              </a:ext>
            </a:extLst>
          </p:cNvPr>
          <p:cNvSpPr>
            <a:spLocks noChangeArrowheads="1"/>
          </p:cNvSpPr>
          <p:nvPr/>
        </p:nvSpPr>
        <p:spPr bwMode="auto">
          <a:xfrm>
            <a:off x="4116451" y="1762933"/>
            <a:ext cx="390886"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D2</a:t>
            </a:r>
          </a:p>
        </p:txBody>
      </p:sp>
      <p:sp>
        <p:nvSpPr>
          <p:cNvPr id="28680" name="Rectangle 8">
            <a:extLst>
              <a:ext uri="{FF2B5EF4-FFF2-40B4-BE49-F238E27FC236}">
                <a16:creationId xmlns:a16="http://schemas.microsoft.com/office/drawing/2014/main" id="{8763EF10-E0D2-491A-AEEA-93C0B2678508}"/>
              </a:ext>
            </a:extLst>
          </p:cNvPr>
          <p:cNvSpPr>
            <a:spLocks noChangeArrowheads="1"/>
          </p:cNvSpPr>
          <p:nvPr/>
        </p:nvSpPr>
        <p:spPr bwMode="auto">
          <a:xfrm>
            <a:off x="4110108" y="2536656"/>
            <a:ext cx="402107"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Dn</a:t>
            </a:r>
          </a:p>
        </p:txBody>
      </p:sp>
      <p:sp>
        <p:nvSpPr>
          <p:cNvPr id="28681" name="Line 9">
            <a:extLst>
              <a:ext uri="{FF2B5EF4-FFF2-40B4-BE49-F238E27FC236}">
                <a16:creationId xmlns:a16="http://schemas.microsoft.com/office/drawing/2014/main" id="{7E424DD0-55CB-4944-A4F9-D4E8BAFC0BDC}"/>
              </a:ext>
            </a:extLst>
          </p:cNvPr>
          <p:cNvSpPr>
            <a:spLocks noChangeShapeType="1"/>
          </p:cNvSpPr>
          <p:nvPr/>
        </p:nvSpPr>
        <p:spPr bwMode="auto">
          <a:xfrm>
            <a:off x="927589" y="1846385"/>
            <a:ext cx="2272811"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8682" name="Line 10">
            <a:extLst>
              <a:ext uri="{FF2B5EF4-FFF2-40B4-BE49-F238E27FC236}">
                <a16:creationId xmlns:a16="http://schemas.microsoft.com/office/drawing/2014/main" id="{6EAFDE33-4638-4B93-B43A-629B6C45DD0D}"/>
              </a:ext>
            </a:extLst>
          </p:cNvPr>
          <p:cNvSpPr>
            <a:spLocks noChangeShapeType="1"/>
          </p:cNvSpPr>
          <p:nvPr/>
        </p:nvSpPr>
        <p:spPr bwMode="auto">
          <a:xfrm>
            <a:off x="1384789" y="1647092"/>
            <a:ext cx="0" cy="46892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8683" name="Line 11">
            <a:extLst>
              <a:ext uri="{FF2B5EF4-FFF2-40B4-BE49-F238E27FC236}">
                <a16:creationId xmlns:a16="http://schemas.microsoft.com/office/drawing/2014/main" id="{24290ED2-8EE1-49BC-99D9-F86DCD302F64}"/>
              </a:ext>
            </a:extLst>
          </p:cNvPr>
          <p:cNvSpPr>
            <a:spLocks noChangeShapeType="1"/>
          </p:cNvSpPr>
          <p:nvPr/>
        </p:nvSpPr>
        <p:spPr bwMode="auto">
          <a:xfrm>
            <a:off x="2628900" y="1623646"/>
            <a:ext cx="0" cy="2227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8684" name="Line 12">
            <a:extLst>
              <a:ext uri="{FF2B5EF4-FFF2-40B4-BE49-F238E27FC236}">
                <a16:creationId xmlns:a16="http://schemas.microsoft.com/office/drawing/2014/main" id="{4E089034-4193-453C-A5C0-0AAA532BDE72}"/>
              </a:ext>
            </a:extLst>
          </p:cNvPr>
          <p:cNvSpPr>
            <a:spLocks noChangeShapeType="1"/>
          </p:cNvSpPr>
          <p:nvPr/>
        </p:nvSpPr>
        <p:spPr bwMode="auto">
          <a:xfrm>
            <a:off x="3746989" y="1225062"/>
            <a:ext cx="0" cy="17115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8685" name="Line 13">
            <a:extLst>
              <a:ext uri="{FF2B5EF4-FFF2-40B4-BE49-F238E27FC236}">
                <a16:creationId xmlns:a16="http://schemas.microsoft.com/office/drawing/2014/main" id="{3552D0FC-9F7E-4326-993D-20E33DDEA3A0}"/>
              </a:ext>
            </a:extLst>
          </p:cNvPr>
          <p:cNvSpPr>
            <a:spLocks noChangeShapeType="1"/>
          </p:cNvSpPr>
          <p:nvPr/>
        </p:nvSpPr>
        <p:spPr bwMode="auto">
          <a:xfrm>
            <a:off x="2946889" y="1459523"/>
            <a:ext cx="786911"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8686" name="Line 14">
            <a:extLst>
              <a:ext uri="{FF2B5EF4-FFF2-40B4-BE49-F238E27FC236}">
                <a16:creationId xmlns:a16="http://schemas.microsoft.com/office/drawing/2014/main" id="{0FFE343C-7A64-4AA4-B070-65DCE2144278}"/>
              </a:ext>
            </a:extLst>
          </p:cNvPr>
          <p:cNvSpPr>
            <a:spLocks noChangeShapeType="1"/>
          </p:cNvSpPr>
          <p:nvPr/>
        </p:nvSpPr>
        <p:spPr bwMode="auto">
          <a:xfrm>
            <a:off x="3785089" y="2690446"/>
            <a:ext cx="253511"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8687" name="Line 15">
            <a:extLst>
              <a:ext uri="{FF2B5EF4-FFF2-40B4-BE49-F238E27FC236}">
                <a16:creationId xmlns:a16="http://schemas.microsoft.com/office/drawing/2014/main" id="{0C6B2CD0-8E90-4CC5-B865-F5CD3C66E3BE}"/>
              </a:ext>
            </a:extLst>
          </p:cNvPr>
          <p:cNvSpPr>
            <a:spLocks noChangeShapeType="1"/>
          </p:cNvSpPr>
          <p:nvPr/>
        </p:nvSpPr>
        <p:spPr bwMode="auto">
          <a:xfrm>
            <a:off x="3758712" y="1881554"/>
            <a:ext cx="2798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8688" name="Line 16">
            <a:extLst>
              <a:ext uri="{FF2B5EF4-FFF2-40B4-BE49-F238E27FC236}">
                <a16:creationId xmlns:a16="http://schemas.microsoft.com/office/drawing/2014/main" id="{B1E049A1-1DDA-4480-B675-B819B5C5C895}"/>
              </a:ext>
            </a:extLst>
          </p:cNvPr>
          <p:cNvSpPr>
            <a:spLocks noChangeShapeType="1"/>
          </p:cNvSpPr>
          <p:nvPr/>
        </p:nvSpPr>
        <p:spPr bwMode="auto">
          <a:xfrm>
            <a:off x="3758712" y="1400908"/>
            <a:ext cx="2798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8689" name="Oval 17">
            <a:extLst>
              <a:ext uri="{FF2B5EF4-FFF2-40B4-BE49-F238E27FC236}">
                <a16:creationId xmlns:a16="http://schemas.microsoft.com/office/drawing/2014/main" id="{F46D81B6-DF4B-4DA5-9168-59361936D2F8}"/>
              </a:ext>
            </a:extLst>
          </p:cNvPr>
          <p:cNvSpPr>
            <a:spLocks noChangeArrowheads="1"/>
          </p:cNvSpPr>
          <p:nvPr/>
        </p:nvSpPr>
        <p:spPr bwMode="auto">
          <a:xfrm>
            <a:off x="1371600" y="1834662"/>
            <a:ext cx="24912" cy="35169"/>
          </a:xfrm>
          <a:prstGeom prst="ellipse">
            <a:avLst/>
          </a:prstGeom>
          <a:solidFill>
            <a:schemeClr val="accent1"/>
          </a:solidFill>
          <a:ln w="25400">
            <a:solidFill>
              <a:schemeClr val="tx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28690" name="Rectangle 18">
            <a:extLst>
              <a:ext uri="{FF2B5EF4-FFF2-40B4-BE49-F238E27FC236}">
                <a16:creationId xmlns:a16="http://schemas.microsoft.com/office/drawing/2014/main" id="{D92BE648-BA1B-4568-90F1-57B7674F1133}"/>
              </a:ext>
            </a:extLst>
          </p:cNvPr>
          <p:cNvSpPr>
            <a:spLocks noChangeArrowheads="1"/>
          </p:cNvSpPr>
          <p:nvPr/>
        </p:nvSpPr>
        <p:spPr bwMode="auto">
          <a:xfrm>
            <a:off x="4044461" y="2133600"/>
            <a:ext cx="533553"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  .  .</a:t>
            </a:r>
          </a:p>
        </p:txBody>
      </p:sp>
      <p:sp>
        <p:nvSpPr>
          <p:cNvPr id="28691" name="Rectangle 19">
            <a:extLst>
              <a:ext uri="{FF2B5EF4-FFF2-40B4-BE49-F238E27FC236}">
                <a16:creationId xmlns:a16="http://schemas.microsoft.com/office/drawing/2014/main" id="{5CEE4F59-CA90-437E-91EB-BDA54E303AF6}"/>
              </a:ext>
            </a:extLst>
          </p:cNvPr>
          <p:cNvSpPr>
            <a:spLocks noChangeArrowheads="1"/>
          </p:cNvSpPr>
          <p:nvPr/>
        </p:nvSpPr>
        <p:spPr bwMode="auto">
          <a:xfrm>
            <a:off x="2036341" y="1863969"/>
            <a:ext cx="971172"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85000"/>
              </a:lnSpc>
            </a:pPr>
            <a:r>
              <a:rPr lang="zh-CN" altLang="en-US" sz="1662" b="1">
                <a:latin typeface="Arial" panose="020B0604020202020204" pitchFamily="34" charset="0"/>
              </a:rPr>
              <a:t>主存总线</a:t>
            </a:r>
          </a:p>
        </p:txBody>
      </p:sp>
      <p:sp>
        <p:nvSpPr>
          <p:cNvPr id="28692" name="Rectangle 20">
            <a:extLst>
              <a:ext uri="{FF2B5EF4-FFF2-40B4-BE49-F238E27FC236}">
                <a16:creationId xmlns:a16="http://schemas.microsoft.com/office/drawing/2014/main" id="{7AFA6640-243A-4570-ACE7-62E242926AEF}"/>
              </a:ext>
            </a:extLst>
          </p:cNvPr>
          <p:cNvSpPr>
            <a:spLocks noChangeArrowheads="1"/>
          </p:cNvSpPr>
          <p:nvPr/>
        </p:nvSpPr>
        <p:spPr bwMode="auto">
          <a:xfrm>
            <a:off x="3244362" y="2766647"/>
            <a:ext cx="544774" cy="48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I/O</a:t>
            </a:r>
          </a:p>
          <a:p>
            <a:pPr>
              <a:lnSpc>
                <a:spcPct val="85000"/>
              </a:lnSpc>
            </a:pPr>
            <a:r>
              <a:rPr lang="zh-CN" altLang="en-US" sz="1662" b="1">
                <a:latin typeface="Arial" panose="020B0604020202020204" pitchFamily="34" charset="0"/>
              </a:rPr>
              <a:t>总线</a:t>
            </a:r>
          </a:p>
        </p:txBody>
      </p:sp>
      <p:sp>
        <p:nvSpPr>
          <p:cNvPr id="28693" name="Rectangle 21">
            <a:extLst>
              <a:ext uri="{FF2B5EF4-FFF2-40B4-BE49-F238E27FC236}">
                <a16:creationId xmlns:a16="http://schemas.microsoft.com/office/drawing/2014/main" id="{0E7A6560-8E4C-4C45-B227-B85509EC5371}"/>
              </a:ext>
            </a:extLst>
          </p:cNvPr>
          <p:cNvSpPr>
            <a:spLocks noChangeArrowheads="1"/>
          </p:cNvSpPr>
          <p:nvPr/>
        </p:nvSpPr>
        <p:spPr bwMode="auto">
          <a:xfrm>
            <a:off x="999268" y="3376246"/>
            <a:ext cx="568819" cy="699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85000"/>
              </a:lnSpc>
            </a:pPr>
            <a:r>
              <a:rPr lang="en-US" altLang="zh-CN" sz="1662" b="1">
                <a:latin typeface="Arial" panose="020B0604020202020204" pitchFamily="34" charset="0"/>
              </a:rPr>
              <a:t>CPU</a:t>
            </a:r>
          </a:p>
          <a:p>
            <a:pPr algn="ctr">
              <a:lnSpc>
                <a:spcPct val="85000"/>
              </a:lnSpc>
            </a:pPr>
            <a:endParaRPr lang="en-US" altLang="zh-CN" sz="1662" b="1">
              <a:latin typeface="Arial" panose="020B0604020202020204" pitchFamily="34" charset="0"/>
            </a:endParaRPr>
          </a:p>
          <a:p>
            <a:pPr algn="ctr">
              <a:lnSpc>
                <a:spcPct val="85000"/>
              </a:lnSpc>
            </a:pPr>
            <a:r>
              <a:rPr lang="en-US" altLang="zh-CN" sz="1662" b="1">
                <a:latin typeface="Arial" panose="020B0604020202020204" pitchFamily="34" charset="0"/>
              </a:rPr>
              <a:t>IOP</a:t>
            </a:r>
          </a:p>
        </p:txBody>
      </p:sp>
      <p:sp>
        <p:nvSpPr>
          <p:cNvPr id="28694" name="Line 22">
            <a:extLst>
              <a:ext uri="{FF2B5EF4-FFF2-40B4-BE49-F238E27FC236}">
                <a16:creationId xmlns:a16="http://schemas.microsoft.com/office/drawing/2014/main" id="{D5D923A6-30DE-44E5-9044-26B209D57CBD}"/>
              </a:ext>
            </a:extLst>
          </p:cNvPr>
          <p:cNvSpPr>
            <a:spLocks noChangeShapeType="1"/>
          </p:cNvSpPr>
          <p:nvPr/>
        </p:nvSpPr>
        <p:spPr bwMode="auto">
          <a:xfrm flipH="1">
            <a:off x="723900" y="3475892"/>
            <a:ext cx="317989" cy="17584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8695" name="Line 23">
            <a:extLst>
              <a:ext uri="{FF2B5EF4-FFF2-40B4-BE49-F238E27FC236}">
                <a16:creationId xmlns:a16="http://schemas.microsoft.com/office/drawing/2014/main" id="{F30415D8-ABF2-4652-9E17-5AAAA23AF13C}"/>
              </a:ext>
            </a:extLst>
          </p:cNvPr>
          <p:cNvSpPr>
            <a:spLocks noChangeShapeType="1"/>
          </p:cNvSpPr>
          <p:nvPr/>
        </p:nvSpPr>
        <p:spPr bwMode="auto">
          <a:xfrm>
            <a:off x="748812" y="3675185"/>
            <a:ext cx="241788" cy="18756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8696" name="Rectangle 24">
            <a:extLst>
              <a:ext uri="{FF2B5EF4-FFF2-40B4-BE49-F238E27FC236}">
                <a16:creationId xmlns:a16="http://schemas.microsoft.com/office/drawing/2014/main" id="{76E1AE60-4AE1-42CC-925A-ADBADCA08871}"/>
              </a:ext>
            </a:extLst>
          </p:cNvPr>
          <p:cNvSpPr>
            <a:spLocks noChangeArrowheads="1"/>
          </p:cNvSpPr>
          <p:nvPr/>
        </p:nvSpPr>
        <p:spPr bwMode="auto">
          <a:xfrm>
            <a:off x="2177561" y="3376246"/>
            <a:ext cx="1610771" cy="699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662" b="1">
                <a:latin typeface="Arial" panose="020B0604020202020204" pitchFamily="34" charset="0"/>
              </a:rPr>
              <a:t>向 </a:t>
            </a:r>
            <a:r>
              <a:rPr lang="en-US" altLang="zh-CN" sz="1662" b="1">
                <a:latin typeface="Arial" panose="020B0604020202020204" pitchFamily="34" charset="0"/>
              </a:rPr>
              <a:t>IOP</a:t>
            </a:r>
            <a:r>
              <a:rPr lang="zh-CN" altLang="en-US" sz="1662" b="1">
                <a:latin typeface="Arial" panose="020B0604020202020204" pitchFamily="34" charset="0"/>
              </a:rPr>
              <a:t>发射指令</a:t>
            </a:r>
          </a:p>
          <a:p>
            <a:pPr>
              <a:lnSpc>
                <a:spcPct val="85000"/>
              </a:lnSpc>
            </a:pPr>
            <a:endParaRPr lang="zh-CN" altLang="en-US" sz="1662" b="1">
              <a:latin typeface="Arial" panose="020B0604020202020204" pitchFamily="34" charset="0"/>
            </a:endParaRPr>
          </a:p>
          <a:p>
            <a:pPr>
              <a:lnSpc>
                <a:spcPct val="85000"/>
              </a:lnSpc>
            </a:pPr>
            <a:r>
              <a:rPr lang="zh-CN" altLang="en-US" sz="1662" b="1">
                <a:latin typeface="Arial" panose="020B0604020202020204" pitchFamily="34" charset="0"/>
              </a:rPr>
              <a:t>完成后中断</a:t>
            </a:r>
          </a:p>
        </p:txBody>
      </p:sp>
      <p:sp>
        <p:nvSpPr>
          <p:cNvPr id="28697" name="Rectangle 25">
            <a:extLst>
              <a:ext uri="{FF2B5EF4-FFF2-40B4-BE49-F238E27FC236}">
                <a16:creationId xmlns:a16="http://schemas.microsoft.com/office/drawing/2014/main" id="{1794C95C-79DC-4F4F-BA9E-A81954C0FFE3}"/>
              </a:ext>
            </a:extLst>
          </p:cNvPr>
          <p:cNvSpPr>
            <a:spLocks noChangeArrowheads="1"/>
          </p:cNvSpPr>
          <p:nvPr/>
        </p:nvSpPr>
        <p:spPr bwMode="auto">
          <a:xfrm>
            <a:off x="310662" y="3552092"/>
            <a:ext cx="378061"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(1)</a:t>
            </a:r>
          </a:p>
        </p:txBody>
      </p:sp>
      <p:sp>
        <p:nvSpPr>
          <p:cNvPr id="28698" name="Rectangle 26">
            <a:extLst>
              <a:ext uri="{FF2B5EF4-FFF2-40B4-BE49-F238E27FC236}">
                <a16:creationId xmlns:a16="http://schemas.microsoft.com/office/drawing/2014/main" id="{46D75C84-D88A-4FA3-9230-F8F82F435560}"/>
              </a:ext>
            </a:extLst>
          </p:cNvPr>
          <p:cNvSpPr>
            <a:spLocks noChangeArrowheads="1"/>
          </p:cNvSpPr>
          <p:nvPr/>
        </p:nvSpPr>
        <p:spPr bwMode="auto">
          <a:xfrm>
            <a:off x="2177562" y="4443046"/>
            <a:ext cx="757973"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662" b="1">
                <a:latin typeface="Arial" panose="020B0604020202020204" pitchFamily="34" charset="0"/>
              </a:rPr>
              <a:t>存储器</a:t>
            </a:r>
          </a:p>
        </p:txBody>
      </p:sp>
      <p:sp>
        <p:nvSpPr>
          <p:cNvPr id="28699" name="Line 27">
            <a:extLst>
              <a:ext uri="{FF2B5EF4-FFF2-40B4-BE49-F238E27FC236}">
                <a16:creationId xmlns:a16="http://schemas.microsoft.com/office/drawing/2014/main" id="{EA40E89A-DA70-4917-9342-F2013BA7C3F8}"/>
              </a:ext>
            </a:extLst>
          </p:cNvPr>
          <p:cNvSpPr>
            <a:spLocks noChangeShapeType="1"/>
          </p:cNvSpPr>
          <p:nvPr/>
        </p:nvSpPr>
        <p:spPr bwMode="auto">
          <a:xfrm>
            <a:off x="1499089" y="4038600"/>
            <a:ext cx="672611" cy="42203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8700" name="Line 28">
            <a:extLst>
              <a:ext uri="{FF2B5EF4-FFF2-40B4-BE49-F238E27FC236}">
                <a16:creationId xmlns:a16="http://schemas.microsoft.com/office/drawing/2014/main" id="{A2B3CBB4-613E-44AF-AE64-F04EA9A8EAF3}"/>
              </a:ext>
            </a:extLst>
          </p:cNvPr>
          <p:cNvSpPr>
            <a:spLocks noChangeShapeType="1"/>
          </p:cNvSpPr>
          <p:nvPr/>
        </p:nvSpPr>
        <p:spPr bwMode="auto">
          <a:xfrm flipH="1" flipV="1">
            <a:off x="1282212" y="4120662"/>
            <a:ext cx="750277" cy="48064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8701" name="Rectangle 29">
            <a:extLst>
              <a:ext uri="{FF2B5EF4-FFF2-40B4-BE49-F238E27FC236}">
                <a16:creationId xmlns:a16="http://schemas.microsoft.com/office/drawing/2014/main" id="{FD9F244B-96E2-40F2-B891-C1D75E924BEC}"/>
              </a:ext>
            </a:extLst>
          </p:cNvPr>
          <p:cNvSpPr>
            <a:spLocks noChangeArrowheads="1"/>
          </p:cNvSpPr>
          <p:nvPr/>
        </p:nvSpPr>
        <p:spPr bwMode="auto">
          <a:xfrm>
            <a:off x="1682262" y="3950677"/>
            <a:ext cx="378061"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(2)</a:t>
            </a:r>
          </a:p>
        </p:txBody>
      </p:sp>
      <p:sp>
        <p:nvSpPr>
          <p:cNvPr id="28702" name="Rectangle 30">
            <a:extLst>
              <a:ext uri="{FF2B5EF4-FFF2-40B4-BE49-F238E27FC236}">
                <a16:creationId xmlns:a16="http://schemas.microsoft.com/office/drawing/2014/main" id="{B03C9B87-C7E4-49F4-9BAE-F388ED4257D5}"/>
              </a:ext>
            </a:extLst>
          </p:cNvPr>
          <p:cNvSpPr>
            <a:spLocks noChangeArrowheads="1"/>
          </p:cNvSpPr>
          <p:nvPr/>
        </p:nvSpPr>
        <p:spPr bwMode="auto">
          <a:xfrm>
            <a:off x="1301262" y="4372708"/>
            <a:ext cx="378061"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(3)</a:t>
            </a:r>
          </a:p>
        </p:txBody>
      </p:sp>
      <p:sp>
        <p:nvSpPr>
          <p:cNvPr id="28703" name="Line 31">
            <a:extLst>
              <a:ext uri="{FF2B5EF4-FFF2-40B4-BE49-F238E27FC236}">
                <a16:creationId xmlns:a16="http://schemas.microsoft.com/office/drawing/2014/main" id="{83B64C90-8DC7-4BB7-88BB-FA98DE313773}"/>
              </a:ext>
            </a:extLst>
          </p:cNvPr>
          <p:cNvSpPr>
            <a:spLocks noChangeShapeType="1"/>
          </p:cNvSpPr>
          <p:nvPr/>
        </p:nvSpPr>
        <p:spPr bwMode="auto">
          <a:xfrm flipV="1">
            <a:off x="1510812" y="3733800"/>
            <a:ext cx="266700" cy="16412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8704" name="Line 32">
            <a:extLst>
              <a:ext uri="{FF2B5EF4-FFF2-40B4-BE49-F238E27FC236}">
                <a16:creationId xmlns:a16="http://schemas.microsoft.com/office/drawing/2014/main" id="{9827B026-7E4F-4147-9198-8098DCA38276}"/>
              </a:ext>
            </a:extLst>
          </p:cNvPr>
          <p:cNvSpPr>
            <a:spLocks noChangeShapeType="1"/>
          </p:cNvSpPr>
          <p:nvPr/>
        </p:nvSpPr>
        <p:spPr bwMode="auto">
          <a:xfrm flipH="1" flipV="1">
            <a:off x="1524000" y="3546231"/>
            <a:ext cx="253512" cy="19929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8705" name="Rectangle 33">
            <a:extLst>
              <a:ext uri="{FF2B5EF4-FFF2-40B4-BE49-F238E27FC236}">
                <a16:creationId xmlns:a16="http://schemas.microsoft.com/office/drawing/2014/main" id="{2BBDCB82-3756-456E-8EF7-0F8027ECCA5A}"/>
              </a:ext>
            </a:extLst>
          </p:cNvPr>
          <p:cNvSpPr>
            <a:spLocks noChangeArrowheads="1"/>
          </p:cNvSpPr>
          <p:nvPr/>
        </p:nvSpPr>
        <p:spPr bwMode="auto">
          <a:xfrm>
            <a:off x="1758462" y="3481754"/>
            <a:ext cx="378061"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(4)</a:t>
            </a:r>
          </a:p>
        </p:txBody>
      </p:sp>
      <p:sp>
        <p:nvSpPr>
          <p:cNvPr id="28706" name="Rectangle 34">
            <a:extLst>
              <a:ext uri="{FF2B5EF4-FFF2-40B4-BE49-F238E27FC236}">
                <a16:creationId xmlns:a16="http://schemas.microsoft.com/office/drawing/2014/main" id="{04B5F473-516E-4B43-98A0-17BCEFAFA6D3}"/>
              </a:ext>
            </a:extLst>
          </p:cNvPr>
          <p:cNvSpPr>
            <a:spLocks noChangeArrowheads="1"/>
          </p:cNvSpPr>
          <p:nvPr/>
        </p:nvSpPr>
        <p:spPr bwMode="auto">
          <a:xfrm>
            <a:off x="590550" y="4970585"/>
            <a:ext cx="4441674" cy="699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662" b="1">
                <a:latin typeface="Arial" panose="020B0604020202020204" pitchFamily="34" charset="0"/>
              </a:rPr>
              <a:t>设备 与 存储器之间的数据传送由</a:t>
            </a:r>
            <a:r>
              <a:rPr lang="en-US" altLang="zh-CN" sz="1662" b="1">
                <a:latin typeface="Arial" panose="020B0604020202020204" pitchFamily="34" charset="0"/>
              </a:rPr>
              <a:t>IOP</a:t>
            </a:r>
            <a:r>
              <a:rPr lang="zh-CN" altLang="en-US" sz="1662" b="1">
                <a:latin typeface="Arial" panose="020B0604020202020204" pitchFamily="34" charset="0"/>
              </a:rPr>
              <a:t>直接控制</a:t>
            </a:r>
          </a:p>
          <a:p>
            <a:pPr>
              <a:lnSpc>
                <a:spcPct val="85000"/>
              </a:lnSpc>
            </a:pPr>
            <a:endParaRPr lang="zh-CN" altLang="en-US" sz="1662" b="1">
              <a:latin typeface="Arial" panose="020B0604020202020204" pitchFamily="34" charset="0"/>
            </a:endParaRPr>
          </a:p>
          <a:p>
            <a:pPr>
              <a:lnSpc>
                <a:spcPct val="85000"/>
              </a:lnSpc>
            </a:pPr>
            <a:r>
              <a:rPr lang="en-US" altLang="zh-CN" sz="1662" b="1">
                <a:latin typeface="Arial" panose="020B0604020202020204" pitchFamily="34" charset="0"/>
              </a:rPr>
              <a:t>IOP </a:t>
            </a:r>
            <a:r>
              <a:rPr lang="zh-CN" altLang="en-US" sz="1662" b="1">
                <a:latin typeface="Arial" panose="020B0604020202020204" pitchFamily="34" charset="0"/>
              </a:rPr>
              <a:t>偷取 存储器周期</a:t>
            </a:r>
          </a:p>
        </p:txBody>
      </p:sp>
      <p:sp>
        <p:nvSpPr>
          <p:cNvPr id="28707" name="Rectangle 35">
            <a:extLst>
              <a:ext uri="{FF2B5EF4-FFF2-40B4-BE49-F238E27FC236}">
                <a16:creationId xmlns:a16="http://schemas.microsoft.com/office/drawing/2014/main" id="{BD451F4D-584E-479D-A1FA-11E753755DA4}"/>
              </a:ext>
            </a:extLst>
          </p:cNvPr>
          <p:cNvSpPr>
            <a:spLocks noChangeArrowheads="1"/>
          </p:cNvSpPr>
          <p:nvPr/>
        </p:nvSpPr>
        <p:spPr bwMode="auto">
          <a:xfrm>
            <a:off x="5537689" y="3440723"/>
            <a:ext cx="2514600" cy="2813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28708" name="Rectangle 36">
            <a:extLst>
              <a:ext uri="{FF2B5EF4-FFF2-40B4-BE49-F238E27FC236}">
                <a16:creationId xmlns:a16="http://schemas.microsoft.com/office/drawing/2014/main" id="{30A17970-3BA6-4841-8AE5-BD25325663AF}"/>
              </a:ext>
            </a:extLst>
          </p:cNvPr>
          <p:cNvSpPr>
            <a:spLocks noChangeArrowheads="1"/>
          </p:cNvSpPr>
          <p:nvPr/>
        </p:nvSpPr>
        <p:spPr bwMode="auto">
          <a:xfrm>
            <a:off x="5556739" y="3458308"/>
            <a:ext cx="2310770"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OP   Device   Address</a:t>
            </a:r>
          </a:p>
        </p:txBody>
      </p:sp>
      <p:sp>
        <p:nvSpPr>
          <p:cNvPr id="28709" name="Line 37">
            <a:extLst>
              <a:ext uri="{FF2B5EF4-FFF2-40B4-BE49-F238E27FC236}">
                <a16:creationId xmlns:a16="http://schemas.microsoft.com/office/drawing/2014/main" id="{2754F2C0-9AA0-44A0-A34B-421386D26157}"/>
              </a:ext>
            </a:extLst>
          </p:cNvPr>
          <p:cNvSpPr>
            <a:spLocks noChangeShapeType="1"/>
          </p:cNvSpPr>
          <p:nvPr/>
        </p:nvSpPr>
        <p:spPr bwMode="auto">
          <a:xfrm>
            <a:off x="6019800" y="3440723"/>
            <a:ext cx="0" cy="2813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8710" name="Line 38">
            <a:extLst>
              <a:ext uri="{FF2B5EF4-FFF2-40B4-BE49-F238E27FC236}">
                <a16:creationId xmlns:a16="http://schemas.microsoft.com/office/drawing/2014/main" id="{D69E758D-0BAE-47C4-968C-95491E1EBD35}"/>
              </a:ext>
            </a:extLst>
          </p:cNvPr>
          <p:cNvSpPr>
            <a:spLocks noChangeShapeType="1"/>
          </p:cNvSpPr>
          <p:nvPr/>
        </p:nvSpPr>
        <p:spPr bwMode="auto">
          <a:xfrm>
            <a:off x="6972300" y="3440723"/>
            <a:ext cx="0" cy="2813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8711" name="Rectangle 39">
            <a:extLst>
              <a:ext uri="{FF2B5EF4-FFF2-40B4-BE49-F238E27FC236}">
                <a16:creationId xmlns:a16="http://schemas.microsoft.com/office/drawing/2014/main" id="{4A36E83E-660E-4C9C-946A-22875DA3176B}"/>
              </a:ext>
            </a:extLst>
          </p:cNvPr>
          <p:cNvSpPr>
            <a:spLocks noChangeArrowheads="1"/>
          </p:cNvSpPr>
          <p:nvPr/>
        </p:nvSpPr>
        <p:spPr bwMode="auto">
          <a:xfrm>
            <a:off x="5949461" y="2778369"/>
            <a:ext cx="971172"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662" b="1">
                <a:latin typeface="Arial" panose="020B0604020202020204" pitchFamily="34" charset="0"/>
              </a:rPr>
              <a:t>目标设备</a:t>
            </a:r>
          </a:p>
        </p:txBody>
      </p:sp>
      <p:sp>
        <p:nvSpPr>
          <p:cNvPr id="28712" name="Rectangle 40">
            <a:extLst>
              <a:ext uri="{FF2B5EF4-FFF2-40B4-BE49-F238E27FC236}">
                <a16:creationId xmlns:a16="http://schemas.microsoft.com/office/drawing/2014/main" id="{915A25F6-3AFB-4F11-B583-C64955634EB2}"/>
              </a:ext>
            </a:extLst>
          </p:cNvPr>
          <p:cNvSpPr>
            <a:spLocks noChangeArrowheads="1"/>
          </p:cNvSpPr>
          <p:nvPr/>
        </p:nvSpPr>
        <p:spPr bwMode="auto">
          <a:xfrm>
            <a:off x="6978161" y="3012831"/>
            <a:ext cx="1184372"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662" b="1">
                <a:latin typeface="Arial" panose="020B0604020202020204" pitchFamily="34" charset="0"/>
              </a:rPr>
              <a:t>命令在哪里</a:t>
            </a:r>
          </a:p>
        </p:txBody>
      </p:sp>
      <p:sp>
        <p:nvSpPr>
          <p:cNvPr id="28713" name="Line 41">
            <a:extLst>
              <a:ext uri="{FF2B5EF4-FFF2-40B4-BE49-F238E27FC236}">
                <a16:creationId xmlns:a16="http://schemas.microsoft.com/office/drawing/2014/main" id="{BF7C8366-01E8-4BDA-B1E2-07E5D454A0B0}"/>
              </a:ext>
            </a:extLst>
          </p:cNvPr>
          <p:cNvSpPr>
            <a:spLocks noChangeShapeType="1"/>
          </p:cNvSpPr>
          <p:nvPr/>
        </p:nvSpPr>
        <p:spPr bwMode="auto">
          <a:xfrm flipH="1">
            <a:off x="6463812" y="3030415"/>
            <a:ext cx="470388" cy="3868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8714" name="Line 42">
            <a:extLst>
              <a:ext uri="{FF2B5EF4-FFF2-40B4-BE49-F238E27FC236}">
                <a16:creationId xmlns:a16="http://schemas.microsoft.com/office/drawing/2014/main" id="{F864AE64-0FCC-4242-860F-B653118A6437}"/>
              </a:ext>
            </a:extLst>
          </p:cNvPr>
          <p:cNvSpPr>
            <a:spLocks noChangeShapeType="1"/>
          </p:cNvSpPr>
          <p:nvPr/>
        </p:nvSpPr>
        <p:spPr bwMode="auto">
          <a:xfrm flipH="1">
            <a:off x="7556989" y="3229708"/>
            <a:ext cx="253511" cy="1875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8715" name="Rectangle 43">
            <a:extLst>
              <a:ext uri="{FF2B5EF4-FFF2-40B4-BE49-F238E27FC236}">
                <a16:creationId xmlns:a16="http://schemas.microsoft.com/office/drawing/2014/main" id="{1FF29CA9-2474-4ECA-8F38-7BFF45DC6393}"/>
              </a:ext>
            </a:extLst>
          </p:cNvPr>
          <p:cNvSpPr>
            <a:spLocks noChangeArrowheads="1"/>
          </p:cNvSpPr>
          <p:nvPr/>
        </p:nvSpPr>
        <p:spPr bwMode="auto">
          <a:xfrm>
            <a:off x="5442439" y="3798277"/>
            <a:ext cx="2037170"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662" b="1">
                <a:latin typeface="Arial" panose="020B0604020202020204" pitchFamily="34" charset="0"/>
              </a:rPr>
              <a:t>在存储器中查找命令</a:t>
            </a:r>
          </a:p>
        </p:txBody>
      </p:sp>
      <p:sp>
        <p:nvSpPr>
          <p:cNvPr id="28716" name="Rectangle 44">
            <a:extLst>
              <a:ext uri="{FF2B5EF4-FFF2-40B4-BE49-F238E27FC236}">
                <a16:creationId xmlns:a16="http://schemas.microsoft.com/office/drawing/2014/main" id="{0F60AD0B-18CC-45D7-BD34-358A2253F9CD}"/>
              </a:ext>
            </a:extLst>
          </p:cNvPr>
          <p:cNvSpPr>
            <a:spLocks noChangeArrowheads="1"/>
          </p:cNvSpPr>
          <p:nvPr/>
        </p:nvSpPr>
        <p:spPr bwMode="auto">
          <a:xfrm>
            <a:off x="5537689" y="4460631"/>
            <a:ext cx="2514600" cy="2813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28717" name="Rectangle 45">
            <a:extLst>
              <a:ext uri="{FF2B5EF4-FFF2-40B4-BE49-F238E27FC236}">
                <a16:creationId xmlns:a16="http://schemas.microsoft.com/office/drawing/2014/main" id="{C002FC9A-910C-4D6C-8CF8-8C27EF749EB5}"/>
              </a:ext>
            </a:extLst>
          </p:cNvPr>
          <p:cNvSpPr>
            <a:spLocks noChangeArrowheads="1"/>
          </p:cNvSpPr>
          <p:nvPr/>
        </p:nvSpPr>
        <p:spPr bwMode="auto">
          <a:xfrm>
            <a:off x="5518639" y="4478215"/>
            <a:ext cx="2366875"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OP   Addr   Cnt   Other</a:t>
            </a:r>
          </a:p>
        </p:txBody>
      </p:sp>
      <p:sp>
        <p:nvSpPr>
          <p:cNvPr id="28718" name="Line 46">
            <a:extLst>
              <a:ext uri="{FF2B5EF4-FFF2-40B4-BE49-F238E27FC236}">
                <a16:creationId xmlns:a16="http://schemas.microsoft.com/office/drawing/2014/main" id="{0F618FDC-2477-45C0-BB21-B02C921FF792}"/>
              </a:ext>
            </a:extLst>
          </p:cNvPr>
          <p:cNvSpPr>
            <a:spLocks noChangeShapeType="1"/>
          </p:cNvSpPr>
          <p:nvPr/>
        </p:nvSpPr>
        <p:spPr bwMode="auto">
          <a:xfrm>
            <a:off x="5981700" y="4460631"/>
            <a:ext cx="0" cy="2813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8719" name="Line 47">
            <a:extLst>
              <a:ext uri="{FF2B5EF4-FFF2-40B4-BE49-F238E27FC236}">
                <a16:creationId xmlns:a16="http://schemas.microsoft.com/office/drawing/2014/main" id="{3A7AAFFB-1E06-490F-81AB-22AC719063EC}"/>
              </a:ext>
            </a:extLst>
          </p:cNvPr>
          <p:cNvSpPr>
            <a:spLocks noChangeShapeType="1"/>
          </p:cNvSpPr>
          <p:nvPr/>
        </p:nvSpPr>
        <p:spPr bwMode="auto">
          <a:xfrm>
            <a:off x="6730512" y="4460631"/>
            <a:ext cx="0" cy="2813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8720" name="Line 48">
            <a:extLst>
              <a:ext uri="{FF2B5EF4-FFF2-40B4-BE49-F238E27FC236}">
                <a16:creationId xmlns:a16="http://schemas.microsoft.com/office/drawing/2014/main" id="{6CA7F473-D0E2-4ACE-9812-267B2C23ED71}"/>
              </a:ext>
            </a:extLst>
          </p:cNvPr>
          <p:cNvSpPr>
            <a:spLocks noChangeShapeType="1"/>
          </p:cNvSpPr>
          <p:nvPr/>
        </p:nvSpPr>
        <p:spPr bwMode="auto">
          <a:xfrm>
            <a:off x="7277100" y="4460631"/>
            <a:ext cx="0" cy="2813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8721" name="Rectangle 49">
            <a:extLst>
              <a:ext uri="{FF2B5EF4-FFF2-40B4-BE49-F238E27FC236}">
                <a16:creationId xmlns:a16="http://schemas.microsoft.com/office/drawing/2014/main" id="{FAC94042-6683-4B95-9E5D-9DBB2CEF135E}"/>
              </a:ext>
            </a:extLst>
          </p:cNvPr>
          <p:cNvSpPr>
            <a:spLocks noChangeArrowheads="1"/>
          </p:cNvSpPr>
          <p:nvPr/>
        </p:nvSpPr>
        <p:spPr bwMode="auto">
          <a:xfrm>
            <a:off x="5134708" y="5065835"/>
            <a:ext cx="757973"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662" b="1">
                <a:latin typeface="Arial" panose="020B0604020202020204" pitchFamily="34" charset="0"/>
              </a:rPr>
              <a:t>做什么</a:t>
            </a:r>
          </a:p>
        </p:txBody>
      </p:sp>
      <p:sp>
        <p:nvSpPr>
          <p:cNvPr id="28722" name="Rectangle 50">
            <a:extLst>
              <a:ext uri="{FF2B5EF4-FFF2-40B4-BE49-F238E27FC236}">
                <a16:creationId xmlns:a16="http://schemas.microsoft.com/office/drawing/2014/main" id="{F6021C22-84A8-4884-9A85-EBA760E5BD55}"/>
              </a:ext>
            </a:extLst>
          </p:cNvPr>
          <p:cNvSpPr>
            <a:spLocks noChangeArrowheads="1"/>
          </p:cNvSpPr>
          <p:nvPr/>
        </p:nvSpPr>
        <p:spPr bwMode="auto">
          <a:xfrm>
            <a:off x="5534962" y="5380892"/>
            <a:ext cx="1397572"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85000"/>
              </a:lnSpc>
            </a:pPr>
            <a:r>
              <a:rPr lang="zh-CN" altLang="en-US" sz="1662" b="1">
                <a:latin typeface="Arial" panose="020B0604020202020204" pitchFamily="34" charset="0"/>
              </a:rPr>
              <a:t>数据放在哪里</a:t>
            </a:r>
          </a:p>
        </p:txBody>
      </p:sp>
      <p:sp>
        <p:nvSpPr>
          <p:cNvPr id="28723" name="Rectangle 51">
            <a:extLst>
              <a:ext uri="{FF2B5EF4-FFF2-40B4-BE49-F238E27FC236}">
                <a16:creationId xmlns:a16="http://schemas.microsoft.com/office/drawing/2014/main" id="{47472D3E-29CE-45C9-83F4-E8BF8E5779C1}"/>
              </a:ext>
            </a:extLst>
          </p:cNvPr>
          <p:cNvSpPr>
            <a:spLocks noChangeArrowheads="1"/>
          </p:cNvSpPr>
          <p:nvPr/>
        </p:nvSpPr>
        <p:spPr bwMode="auto">
          <a:xfrm>
            <a:off x="6953251" y="5392615"/>
            <a:ext cx="544774"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662" b="1">
                <a:latin typeface="Arial" panose="020B0604020202020204" pitchFamily="34" charset="0"/>
              </a:rPr>
              <a:t>多少</a:t>
            </a:r>
          </a:p>
        </p:txBody>
      </p:sp>
      <p:sp>
        <p:nvSpPr>
          <p:cNvPr id="28724" name="Rectangle 52">
            <a:extLst>
              <a:ext uri="{FF2B5EF4-FFF2-40B4-BE49-F238E27FC236}">
                <a16:creationId xmlns:a16="http://schemas.microsoft.com/office/drawing/2014/main" id="{EF0454CD-8A38-4B93-BD47-7EAE73F95A05}"/>
              </a:ext>
            </a:extLst>
          </p:cNvPr>
          <p:cNvSpPr>
            <a:spLocks noChangeArrowheads="1"/>
          </p:cNvSpPr>
          <p:nvPr/>
        </p:nvSpPr>
        <p:spPr bwMode="auto">
          <a:xfrm>
            <a:off x="7842738" y="4923692"/>
            <a:ext cx="971172"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662" b="1">
                <a:latin typeface="Arial" panose="020B0604020202020204" pitchFamily="34" charset="0"/>
              </a:rPr>
              <a:t>特殊请求</a:t>
            </a:r>
          </a:p>
        </p:txBody>
      </p:sp>
      <p:sp>
        <p:nvSpPr>
          <p:cNvPr id="28725" name="Line 53">
            <a:extLst>
              <a:ext uri="{FF2B5EF4-FFF2-40B4-BE49-F238E27FC236}">
                <a16:creationId xmlns:a16="http://schemas.microsoft.com/office/drawing/2014/main" id="{EA3154D5-01DA-4D49-99D4-935FAEA3B014}"/>
              </a:ext>
            </a:extLst>
          </p:cNvPr>
          <p:cNvSpPr>
            <a:spLocks noChangeShapeType="1"/>
          </p:cNvSpPr>
          <p:nvPr/>
        </p:nvSpPr>
        <p:spPr bwMode="auto">
          <a:xfrm flipV="1">
            <a:off x="5524500" y="4741985"/>
            <a:ext cx="253512" cy="3751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8726" name="Line 54">
            <a:extLst>
              <a:ext uri="{FF2B5EF4-FFF2-40B4-BE49-F238E27FC236}">
                <a16:creationId xmlns:a16="http://schemas.microsoft.com/office/drawing/2014/main" id="{230DB69D-70C8-4FCD-950E-BA0575ADFB4B}"/>
              </a:ext>
            </a:extLst>
          </p:cNvPr>
          <p:cNvSpPr>
            <a:spLocks noChangeShapeType="1"/>
          </p:cNvSpPr>
          <p:nvPr/>
        </p:nvSpPr>
        <p:spPr bwMode="auto">
          <a:xfrm flipV="1">
            <a:off x="6324600" y="4741984"/>
            <a:ext cx="51289" cy="6916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8727" name="Line 55">
            <a:extLst>
              <a:ext uri="{FF2B5EF4-FFF2-40B4-BE49-F238E27FC236}">
                <a16:creationId xmlns:a16="http://schemas.microsoft.com/office/drawing/2014/main" id="{74EFA422-250F-4AC7-BF3C-7308F8CC9EFC}"/>
              </a:ext>
            </a:extLst>
          </p:cNvPr>
          <p:cNvSpPr>
            <a:spLocks noChangeShapeType="1"/>
          </p:cNvSpPr>
          <p:nvPr/>
        </p:nvSpPr>
        <p:spPr bwMode="auto">
          <a:xfrm flipH="1" flipV="1">
            <a:off x="7023589" y="4741985"/>
            <a:ext cx="228600" cy="66821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8728" name="Line 56">
            <a:extLst>
              <a:ext uri="{FF2B5EF4-FFF2-40B4-BE49-F238E27FC236}">
                <a16:creationId xmlns:a16="http://schemas.microsoft.com/office/drawing/2014/main" id="{B2DE0500-EDE6-4416-85EB-12AE17A8B69D}"/>
              </a:ext>
            </a:extLst>
          </p:cNvPr>
          <p:cNvSpPr>
            <a:spLocks noChangeShapeType="1"/>
          </p:cNvSpPr>
          <p:nvPr/>
        </p:nvSpPr>
        <p:spPr bwMode="auto">
          <a:xfrm flipH="1" flipV="1">
            <a:off x="7671289" y="4741984"/>
            <a:ext cx="228600" cy="3868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Tree>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547A7A12-DE82-42D4-A60B-4AC963CAADC4}"/>
              </a:ext>
            </a:extLst>
          </p:cNvPr>
          <p:cNvSpPr>
            <a:spLocks noGrp="1" noChangeArrowheads="1"/>
          </p:cNvSpPr>
          <p:nvPr>
            <p:ph type="title"/>
          </p:nvPr>
        </p:nvSpPr>
        <p:spPr>
          <a:xfrm>
            <a:off x="492370" y="231734"/>
            <a:ext cx="6541477" cy="584689"/>
          </a:xfrm>
          <a:noFill/>
        </p:spPr>
        <p:txBody>
          <a:bodyPr wrap="square"/>
          <a:lstStyle/>
          <a:p>
            <a:r>
              <a:rPr lang="en-US" altLang="zh-CN" b="1" dirty="0">
                <a:solidFill>
                  <a:srgbClr val="C00000"/>
                </a:solidFill>
                <a:latin typeface="微软雅黑" panose="020B0503020204020204" pitchFamily="34" charset="-122"/>
                <a:ea typeface="微软雅黑" panose="020B0503020204020204" pitchFamily="34" charset="-122"/>
              </a:rPr>
              <a:t>I/O</a:t>
            </a:r>
            <a:r>
              <a:rPr lang="zh-CN" altLang="en-US" b="1" dirty="0">
                <a:solidFill>
                  <a:srgbClr val="C00000"/>
                </a:solidFill>
                <a:latin typeface="微软雅黑" panose="020B0503020204020204" pitchFamily="34" charset="-122"/>
                <a:ea typeface="微软雅黑" panose="020B0503020204020204" pitchFamily="34" charset="-122"/>
              </a:rPr>
              <a:t>设备的类型和特征</a:t>
            </a:r>
          </a:p>
        </p:txBody>
      </p:sp>
      <p:sp>
        <p:nvSpPr>
          <p:cNvPr id="30723" name="Rectangle 3">
            <a:extLst>
              <a:ext uri="{FF2B5EF4-FFF2-40B4-BE49-F238E27FC236}">
                <a16:creationId xmlns:a16="http://schemas.microsoft.com/office/drawing/2014/main" id="{A07FCC99-3C23-4F5E-BF28-BEC09BBEA653}"/>
              </a:ext>
            </a:extLst>
          </p:cNvPr>
          <p:cNvSpPr>
            <a:spLocks noGrp="1" noChangeArrowheads="1"/>
          </p:cNvSpPr>
          <p:nvPr>
            <p:ph type="body" idx="1"/>
          </p:nvPr>
        </p:nvSpPr>
        <p:spPr>
          <a:xfrm>
            <a:off x="492370" y="990600"/>
            <a:ext cx="8191500" cy="5025607"/>
          </a:xfrm>
          <a:noFill/>
        </p:spPr>
        <p:txBody>
          <a:bodyPr/>
          <a:lstStyle/>
          <a:p>
            <a:pPr>
              <a:lnSpc>
                <a:spcPct val="150000"/>
              </a:lnSpc>
            </a:pPr>
            <a:r>
              <a:rPr lang="zh-CN" altLang="en-US" sz="2000" dirty="0"/>
              <a:t>行为：一个 </a:t>
            </a:r>
            <a:r>
              <a:rPr lang="en-US" altLang="zh-CN" sz="2000" dirty="0"/>
              <a:t>I/O</a:t>
            </a:r>
            <a:r>
              <a:rPr lang="zh-CN" altLang="en-US" sz="2000" dirty="0"/>
              <a:t>设备如何工作</a:t>
            </a:r>
            <a:r>
              <a:rPr lang="en-US" altLang="zh-CN" sz="2000" dirty="0"/>
              <a:t>?</a:t>
            </a:r>
          </a:p>
          <a:p>
            <a:pPr lvl="1">
              <a:lnSpc>
                <a:spcPct val="150000"/>
              </a:lnSpc>
            </a:pPr>
            <a:r>
              <a:rPr lang="zh-CN" altLang="en-US" sz="2000" dirty="0">
                <a:latin typeface="微软雅黑" panose="020B0503020204020204" pitchFamily="34" charset="-122"/>
                <a:ea typeface="微软雅黑" panose="020B0503020204020204" pitchFamily="34" charset="-122"/>
              </a:rPr>
              <a:t>输入设备：只读</a:t>
            </a:r>
          </a:p>
          <a:p>
            <a:pPr lvl="1">
              <a:lnSpc>
                <a:spcPct val="150000"/>
              </a:lnSpc>
            </a:pPr>
            <a:r>
              <a:rPr lang="zh-CN" altLang="en-US" sz="2000" dirty="0">
                <a:latin typeface="微软雅黑" panose="020B0503020204020204" pitchFamily="34" charset="-122"/>
                <a:ea typeface="微软雅黑" panose="020B0503020204020204" pitchFamily="34" charset="-122"/>
              </a:rPr>
              <a:t>输出设备：只写，不能读</a:t>
            </a:r>
          </a:p>
          <a:p>
            <a:pPr lvl="1">
              <a:lnSpc>
                <a:spcPct val="150000"/>
              </a:lnSpc>
            </a:pPr>
            <a:r>
              <a:rPr lang="zh-CN" altLang="en-US" sz="2000" dirty="0">
                <a:latin typeface="微软雅黑" panose="020B0503020204020204" pitchFamily="34" charset="-122"/>
                <a:ea typeface="微软雅黑" panose="020B0503020204020204" pitchFamily="34" charset="-122"/>
              </a:rPr>
              <a:t>存贮设备：可以重读，通常也可重写</a:t>
            </a:r>
          </a:p>
          <a:p>
            <a:pPr>
              <a:lnSpc>
                <a:spcPct val="150000"/>
              </a:lnSpc>
            </a:pPr>
            <a:r>
              <a:rPr lang="zh-CN" altLang="en-US" sz="2000" dirty="0"/>
              <a:t>合作对象：</a:t>
            </a:r>
          </a:p>
          <a:p>
            <a:pPr lvl="1">
              <a:lnSpc>
                <a:spcPct val="150000"/>
              </a:lnSpc>
            </a:pPr>
            <a:r>
              <a:rPr lang="zh-CN" altLang="en-US" sz="2000" dirty="0">
                <a:latin typeface="微软雅黑" panose="020B0503020204020204" pitchFamily="34" charset="-122"/>
                <a:ea typeface="微软雅黑" panose="020B0503020204020204" pitchFamily="34" charset="-122"/>
              </a:rPr>
              <a:t>在</a:t>
            </a:r>
            <a:r>
              <a:rPr lang="en-US" altLang="zh-CN" sz="2000" dirty="0">
                <a:latin typeface="微软雅黑" panose="020B0503020204020204" pitchFamily="34" charset="-122"/>
                <a:ea typeface="微软雅黑" panose="020B0503020204020204" pitchFamily="34" charset="-122"/>
              </a:rPr>
              <a:t>I/O</a:t>
            </a:r>
            <a:r>
              <a:rPr lang="zh-CN" altLang="en-US" sz="2000" dirty="0">
                <a:latin typeface="微软雅黑" panose="020B0503020204020204" pitchFamily="34" charset="-122"/>
                <a:ea typeface="微软雅黑" panose="020B0503020204020204" pitchFamily="34" charset="-122"/>
              </a:rPr>
              <a:t>设备的另一方要么是人，要么是机器</a:t>
            </a:r>
          </a:p>
          <a:p>
            <a:pPr lvl="1">
              <a:lnSpc>
                <a:spcPct val="150000"/>
              </a:lnSpc>
            </a:pPr>
            <a:r>
              <a:rPr lang="zh-CN" altLang="en-US" sz="2000" dirty="0">
                <a:latin typeface="微软雅黑" panose="020B0503020204020204" pitchFamily="34" charset="-122"/>
                <a:ea typeface="微软雅黑" panose="020B0503020204020204" pitchFamily="34" charset="-122"/>
              </a:rPr>
              <a:t>要么是输入设备传入数据，要么是输出设备读取数据</a:t>
            </a:r>
          </a:p>
          <a:p>
            <a:pPr>
              <a:lnSpc>
                <a:spcPct val="150000"/>
              </a:lnSpc>
            </a:pPr>
            <a:r>
              <a:rPr lang="zh-CN" altLang="en-US" sz="2000" dirty="0"/>
              <a:t>数据传输率</a:t>
            </a:r>
          </a:p>
          <a:p>
            <a:pPr lvl="1">
              <a:lnSpc>
                <a:spcPct val="150000"/>
              </a:lnSpc>
            </a:pPr>
            <a:r>
              <a:rPr lang="zh-CN" altLang="en-US" sz="2000" dirty="0">
                <a:latin typeface="微软雅黑" panose="020B0503020204020204" pitchFamily="34" charset="-122"/>
                <a:ea typeface="微软雅黑" panose="020B0503020204020204" pitchFamily="34" charset="-122"/>
              </a:rPr>
              <a:t>数据可以传送的最大速率</a:t>
            </a:r>
          </a:p>
          <a:p>
            <a:pPr lvl="2">
              <a:lnSpc>
                <a:spcPct val="150000"/>
              </a:lnSpc>
            </a:pPr>
            <a:r>
              <a:rPr lang="zh-CN" altLang="en-US" sz="2000" dirty="0">
                <a:latin typeface="微软雅黑" panose="020B0503020204020204" pitchFamily="34" charset="-122"/>
                <a:ea typeface="微软雅黑" panose="020B0503020204020204" pitchFamily="34" charset="-122"/>
              </a:rPr>
              <a:t>在</a:t>
            </a:r>
            <a:r>
              <a:rPr lang="en-US" altLang="zh-CN" sz="2000" dirty="0">
                <a:latin typeface="微软雅黑" panose="020B0503020204020204" pitchFamily="34" charset="-122"/>
                <a:ea typeface="微软雅黑" panose="020B0503020204020204" pitchFamily="34" charset="-122"/>
              </a:rPr>
              <a:t>I/O</a:t>
            </a:r>
            <a:r>
              <a:rPr lang="zh-CN" altLang="en-US" sz="2000" dirty="0">
                <a:latin typeface="微软雅黑" panose="020B0503020204020204" pitchFamily="34" charset="-122"/>
                <a:ea typeface="微软雅黑" panose="020B0503020204020204" pitchFamily="34" charset="-122"/>
              </a:rPr>
              <a:t>设备和主存之间</a:t>
            </a:r>
          </a:p>
          <a:p>
            <a:pPr lvl="2">
              <a:lnSpc>
                <a:spcPct val="150000"/>
              </a:lnSpc>
            </a:pPr>
            <a:r>
              <a:rPr lang="zh-CN" altLang="en-US" sz="2000" dirty="0">
                <a:latin typeface="微软雅黑" panose="020B0503020204020204" pitchFamily="34" charset="-122"/>
                <a:ea typeface="微软雅黑" panose="020B0503020204020204" pitchFamily="34" charset="-122"/>
              </a:rPr>
              <a:t>或者 在</a:t>
            </a:r>
            <a:r>
              <a:rPr lang="en-US" altLang="zh-CN" sz="2000" dirty="0">
                <a:latin typeface="微软雅黑" panose="020B0503020204020204" pitchFamily="34" charset="-122"/>
                <a:ea typeface="微软雅黑" panose="020B0503020204020204" pitchFamily="34" charset="-122"/>
              </a:rPr>
              <a:t>I/O</a:t>
            </a:r>
            <a:r>
              <a:rPr lang="zh-CN" altLang="en-US" sz="2000" dirty="0">
                <a:latin typeface="微软雅黑" panose="020B0503020204020204" pitchFamily="34" charset="-122"/>
                <a:ea typeface="微软雅黑" panose="020B0503020204020204" pitchFamily="34" charset="-122"/>
              </a:rPr>
              <a:t>设备与</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之间 </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761D3F3E-9DB5-4451-88A2-B9A0A4C97827}"/>
              </a:ext>
            </a:extLst>
          </p:cNvPr>
          <p:cNvSpPr>
            <a:spLocks noChangeArrowheads="1"/>
          </p:cNvSpPr>
          <p:nvPr/>
        </p:nvSpPr>
        <p:spPr bwMode="auto">
          <a:xfrm>
            <a:off x="562708" y="133022"/>
            <a:ext cx="3205758" cy="591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7000"/>
              </a:lnSpc>
            </a:pPr>
            <a:r>
              <a:rPr lang="en-US" altLang="zh-CN" sz="4062" b="1" dirty="0">
                <a:solidFill>
                  <a:schemeClr val="accent1"/>
                </a:solidFill>
                <a:latin typeface="方正魏碑简体" pitchFamily="2" charset="-122"/>
                <a:ea typeface="方正魏碑简体" pitchFamily="2" charset="-122"/>
              </a:rPr>
              <a:t>I/O </a:t>
            </a:r>
            <a:r>
              <a:rPr lang="zh-CN" altLang="en-US" sz="4062" b="1" dirty="0">
                <a:solidFill>
                  <a:schemeClr val="accent1"/>
                </a:solidFill>
                <a:latin typeface="方正魏碑简体" pitchFamily="2" charset="-122"/>
                <a:ea typeface="方正魏碑简体" pitchFamily="2" charset="-122"/>
              </a:rPr>
              <a:t>设备实例</a:t>
            </a:r>
          </a:p>
        </p:txBody>
      </p:sp>
      <p:sp>
        <p:nvSpPr>
          <p:cNvPr id="31747" name="Rectangle 3">
            <a:extLst>
              <a:ext uri="{FF2B5EF4-FFF2-40B4-BE49-F238E27FC236}">
                <a16:creationId xmlns:a16="http://schemas.microsoft.com/office/drawing/2014/main" id="{120A25D0-E893-44B9-9BCB-AA662C0B87FE}"/>
              </a:ext>
            </a:extLst>
          </p:cNvPr>
          <p:cNvSpPr>
            <a:spLocks noChangeArrowheads="1"/>
          </p:cNvSpPr>
          <p:nvPr/>
        </p:nvSpPr>
        <p:spPr bwMode="auto">
          <a:xfrm>
            <a:off x="562708" y="1037493"/>
            <a:ext cx="8270631" cy="5092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58615" tIns="23446" rIns="58615" bIns="23446">
            <a:spAutoFit/>
          </a:bodyPr>
          <a:lstStyle>
            <a:lvl1pPr marL="203200" indent="-203200" defTabSz="957263">
              <a:defRPr kumimoji="1" sz="1600">
                <a:solidFill>
                  <a:schemeClr val="tx1"/>
                </a:solidFill>
                <a:latin typeface="Times New Roman" panose="02020603050405020304" pitchFamily="18" charset="0"/>
                <a:ea typeface="宋体" panose="02010600030101010101" pitchFamily="2" charset="-122"/>
              </a:defRPr>
            </a:lvl1pPr>
            <a:lvl2pPr marL="742950" indent="-285750" defTabSz="957263">
              <a:defRPr kumimoji="1" sz="1600">
                <a:solidFill>
                  <a:schemeClr val="tx1"/>
                </a:solidFill>
                <a:latin typeface="Times New Roman" panose="02020603050405020304" pitchFamily="18" charset="0"/>
                <a:ea typeface="宋体" panose="02010600030101010101" pitchFamily="2" charset="-122"/>
              </a:defRPr>
            </a:lvl2pPr>
            <a:lvl3pPr marL="1143000" indent="-228600" defTabSz="957263">
              <a:defRPr kumimoji="1" sz="1600">
                <a:solidFill>
                  <a:schemeClr val="tx1"/>
                </a:solidFill>
                <a:latin typeface="Times New Roman" panose="02020603050405020304" pitchFamily="18" charset="0"/>
                <a:ea typeface="宋体" panose="02010600030101010101" pitchFamily="2" charset="-122"/>
              </a:defRPr>
            </a:lvl3pPr>
            <a:lvl4pPr marL="1600200" indent="-228600" defTabSz="957263">
              <a:defRPr kumimoji="1" sz="1600">
                <a:solidFill>
                  <a:schemeClr val="tx1"/>
                </a:solidFill>
                <a:latin typeface="Times New Roman" panose="02020603050405020304" pitchFamily="18" charset="0"/>
                <a:ea typeface="宋体" panose="02010600030101010101" pitchFamily="2" charset="-122"/>
              </a:defRPr>
            </a:lvl4pPr>
            <a:lvl5pPr marL="2057400" indent="-228600" defTabSz="957263">
              <a:defRPr kumimoji="1" sz="1600">
                <a:solidFill>
                  <a:schemeClr val="tx1"/>
                </a:solidFill>
                <a:latin typeface="Times New Roman" panose="02020603050405020304" pitchFamily="18" charset="0"/>
                <a:ea typeface="宋体" panose="02010600030101010101" pitchFamily="2" charset="-122"/>
              </a:defRPr>
            </a:lvl5pPr>
            <a:lvl6pPr marL="2514600" indent="-228600" defTabSz="957263"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defTabSz="957263"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defTabSz="957263"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defTabSz="957263"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spcBef>
                <a:spcPct val="70000"/>
              </a:spcBef>
              <a:buClr>
                <a:srgbClr val="FF9900"/>
              </a:buClr>
              <a:buSzPct val="100000"/>
              <a:buFont typeface="Wingdings" panose="05000000000000000000" pitchFamily="2" charset="2"/>
              <a:buNone/>
            </a:pPr>
            <a:r>
              <a:rPr lang="zh-CN" altLang="en-US" sz="2215" b="1">
                <a:latin typeface="方正大黑简体" pitchFamily="2" charset="-122"/>
                <a:ea typeface="方正大黑简体" pitchFamily="2" charset="-122"/>
              </a:rPr>
              <a:t>设备		 行为	    	合作方    数据传输率 </a:t>
            </a:r>
            <a:r>
              <a:rPr lang="en-US" altLang="zh-CN" sz="2215" b="1">
                <a:latin typeface="方正大黑简体" pitchFamily="2" charset="-122"/>
                <a:ea typeface="方正大黑简体" pitchFamily="2" charset="-122"/>
              </a:rPr>
              <a:t>(KB/sec)</a:t>
            </a:r>
          </a:p>
          <a:p>
            <a:pPr>
              <a:lnSpc>
                <a:spcPct val="85000"/>
              </a:lnSpc>
              <a:spcBef>
                <a:spcPct val="70000"/>
              </a:spcBef>
              <a:buClr>
                <a:srgbClr val="FF9900"/>
              </a:buClr>
              <a:buSzPct val="100000"/>
              <a:buFont typeface="Wingdings" panose="05000000000000000000" pitchFamily="2" charset="2"/>
              <a:buNone/>
            </a:pPr>
            <a:r>
              <a:rPr lang="zh-CN" altLang="en-US" sz="2215">
                <a:latin typeface="方正大黑简体" pitchFamily="2" charset="-122"/>
                <a:ea typeface="方正大黑简体" pitchFamily="2" charset="-122"/>
              </a:rPr>
              <a:t>键盘	    	输入		 人		    	</a:t>
            </a:r>
            <a:r>
              <a:rPr lang="en-US" altLang="zh-CN" sz="2215">
                <a:latin typeface="方正大黑简体" pitchFamily="2" charset="-122"/>
                <a:ea typeface="方正大黑简体" pitchFamily="2" charset="-122"/>
              </a:rPr>
              <a:t>0.01</a:t>
            </a:r>
          </a:p>
          <a:p>
            <a:pPr>
              <a:lnSpc>
                <a:spcPct val="85000"/>
              </a:lnSpc>
              <a:spcBef>
                <a:spcPct val="70000"/>
              </a:spcBef>
              <a:buClr>
                <a:srgbClr val="FF9900"/>
              </a:buClr>
              <a:buSzPct val="100000"/>
              <a:buFont typeface="Wingdings" panose="05000000000000000000" pitchFamily="2" charset="2"/>
              <a:buNone/>
            </a:pPr>
            <a:r>
              <a:rPr lang="zh-CN" altLang="en-US" sz="2215">
                <a:latin typeface="方正大黑简体" pitchFamily="2" charset="-122"/>
                <a:ea typeface="方正大黑简体" pitchFamily="2" charset="-122"/>
              </a:rPr>
              <a:t>鼠标		输入		 人		    	</a:t>
            </a:r>
            <a:r>
              <a:rPr lang="en-US" altLang="zh-CN" sz="2215">
                <a:latin typeface="方正大黑简体" pitchFamily="2" charset="-122"/>
                <a:ea typeface="方正大黑简体" pitchFamily="2" charset="-122"/>
              </a:rPr>
              <a:t>0.02</a:t>
            </a:r>
          </a:p>
          <a:p>
            <a:pPr>
              <a:lnSpc>
                <a:spcPct val="85000"/>
              </a:lnSpc>
              <a:spcBef>
                <a:spcPct val="70000"/>
              </a:spcBef>
              <a:buClr>
                <a:srgbClr val="FF9900"/>
              </a:buClr>
              <a:buSzPct val="100000"/>
              <a:buFont typeface="Wingdings" panose="05000000000000000000" pitchFamily="2" charset="2"/>
              <a:buNone/>
            </a:pPr>
            <a:r>
              <a:rPr lang="zh-CN" altLang="en-US" sz="2215">
                <a:latin typeface="方正大黑简体" pitchFamily="2" charset="-122"/>
                <a:ea typeface="方正大黑简体" pitchFamily="2" charset="-122"/>
              </a:rPr>
              <a:t>行式打印机	输出		 人		     	</a:t>
            </a:r>
            <a:r>
              <a:rPr lang="en-US" altLang="zh-CN" sz="2215">
                <a:latin typeface="方正大黑简体" pitchFamily="2" charset="-122"/>
                <a:ea typeface="方正大黑简体" pitchFamily="2" charset="-122"/>
              </a:rPr>
              <a:t>1.00</a:t>
            </a:r>
          </a:p>
          <a:p>
            <a:pPr>
              <a:lnSpc>
                <a:spcPct val="85000"/>
              </a:lnSpc>
              <a:spcBef>
                <a:spcPct val="70000"/>
              </a:spcBef>
              <a:buClr>
                <a:srgbClr val="FF9900"/>
              </a:buClr>
              <a:buSzPct val="100000"/>
              <a:buFont typeface="Wingdings" panose="05000000000000000000" pitchFamily="2" charset="2"/>
              <a:buNone/>
            </a:pPr>
            <a:r>
              <a:rPr lang="zh-CN" altLang="en-US" sz="2215">
                <a:latin typeface="方正大黑简体" pitchFamily="2" charset="-122"/>
                <a:ea typeface="方正大黑简体" pitchFamily="2" charset="-122"/>
              </a:rPr>
              <a:t>激光打印机	输出		 人		     	</a:t>
            </a:r>
            <a:r>
              <a:rPr lang="en-US" altLang="zh-CN" sz="2215">
                <a:latin typeface="方正大黑简体" pitchFamily="2" charset="-122"/>
                <a:ea typeface="方正大黑简体" pitchFamily="2" charset="-122"/>
              </a:rPr>
              <a:t>100.00</a:t>
            </a:r>
          </a:p>
          <a:p>
            <a:pPr>
              <a:lnSpc>
                <a:spcPct val="85000"/>
              </a:lnSpc>
              <a:spcBef>
                <a:spcPct val="70000"/>
              </a:spcBef>
              <a:buClr>
                <a:srgbClr val="FF9900"/>
              </a:buClr>
              <a:buSzPct val="100000"/>
              <a:buFont typeface="Wingdings" panose="05000000000000000000" pitchFamily="2" charset="2"/>
              <a:buNone/>
            </a:pPr>
            <a:r>
              <a:rPr lang="zh-CN" altLang="en-US" sz="2215">
                <a:latin typeface="方正大黑简体" pitchFamily="2" charset="-122"/>
                <a:ea typeface="方正大黑简体" pitchFamily="2" charset="-122"/>
              </a:rPr>
              <a:t>图形显示器	输出		 人			</a:t>
            </a:r>
            <a:r>
              <a:rPr lang="en-US" altLang="zh-CN" sz="2215">
                <a:latin typeface="方正大黑简体" pitchFamily="2" charset="-122"/>
                <a:ea typeface="方正大黑简体" pitchFamily="2" charset="-122"/>
              </a:rPr>
              <a:t>30,000.00</a:t>
            </a:r>
          </a:p>
          <a:p>
            <a:pPr>
              <a:lnSpc>
                <a:spcPct val="85000"/>
              </a:lnSpc>
              <a:spcBef>
                <a:spcPct val="70000"/>
              </a:spcBef>
              <a:buClr>
                <a:srgbClr val="FF9900"/>
              </a:buClr>
              <a:buSzPct val="100000"/>
              <a:buFont typeface="Wingdings" panose="05000000000000000000" pitchFamily="2" charset="2"/>
              <a:buNone/>
            </a:pPr>
            <a:r>
              <a:rPr lang="en-US" altLang="zh-CN" sz="2215">
                <a:latin typeface="方正大黑简体" pitchFamily="2" charset="-122"/>
                <a:ea typeface="方正大黑简体" pitchFamily="2" charset="-122"/>
              </a:rPr>
              <a:t>LAN	   	</a:t>
            </a:r>
            <a:r>
              <a:rPr lang="zh-CN" altLang="en-US" sz="2215">
                <a:latin typeface="方正大黑简体" pitchFamily="2" charset="-122"/>
                <a:ea typeface="方正大黑简体" pitchFamily="2" charset="-122"/>
              </a:rPr>
              <a:t>输入或输出	机器		     	</a:t>
            </a:r>
            <a:r>
              <a:rPr lang="en-US" altLang="zh-CN" sz="2215">
                <a:latin typeface="方正大黑简体" pitchFamily="2" charset="-122"/>
                <a:ea typeface="方正大黑简体" pitchFamily="2" charset="-122"/>
              </a:rPr>
              <a:t>200.00</a:t>
            </a:r>
          </a:p>
          <a:p>
            <a:pPr>
              <a:lnSpc>
                <a:spcPct val="85000"/>
              </a:lnSpc>
              <a:spcBef>
                <a:spcPct val="70000"/>
              </a:spcBef>
              <a:buClr>
                <a:srgbClr val="FF9900"/>
              </a:buClr>
              <a:buSzPct val="100000"/>
              <a:buFont typeface="Wingdings" panose="05000000000000000000" pitchFamily="2" charset="2"/>
              <a:buNone/>
            </a:pPr>
            <a:r>
              <a:rPr lang="zh-CN" altLang="en-US" sz="2215">
                <a:latin typeface="方正大黑简体" pitchFamily="2" charset="-122"/>
                <a:ea typeface="方正大黑简体" pitchFamily="2" charset="-122"/>
              </a:rPr>
              <a:t>软盘	    	存贮	 	机器		    	</a:t>
            </a:r>
            <a:r>
              <a:rPr lang="en-US" altLang="zh-CN" sz="2215">
                <a:latin typeface="方正大黑简体" pitchFamily="2" charset="-122"/>
                <a:ea typeface="方正大黑简体" pitchFamily="2" charset="-122"/>
              </a:rPr>
              <a:t>50.00</a:t>
            </a:r>
          </a:p>
          <a:p>
            <a:pPr>
              <a:lnSpc>
                <a:spcPct val="85000"/>
              </a:lnSpc>
              <a:spcBef>
                <a:spcPct val="70000"/>
              </a:spcBef>
              <a:buClr>
                <a:srgbClr val="FF9900"/>
              </a:buClr>
              <a:buSzPct val="100000"/>
              <a:buFont typeface="Wingdings" panose="05000000000000000000" pitchFamily="2" charset="2"/>
              <a:buNone/>
            </a:pPr>
            <a:r>
              <a:rPr lang="zh-CN" altLang="en-US" sz="2215">
                <a:latin typeface="方正大黑简体" pitchFamily="2" charset="-122"/>
                <a:ea typeface="方正大黑简体" pitchFamily="2" charset="-122"/>
              </a:rPr>
              <a:t>光盘	    	存贮	   	机器		     	</a:t>
            </a:r>
            <a:r>
              <a:rPr lang="en-US" altLang="zh-CN" sz="2215">
                <a:latin typeface="方正大黑简体" pitchFamily="2" charset="-122"/>
                <a:ea typeface="方正大黑简体" pitchFamily="2" charset="-122"/>
              </a:rPr>
              <a:t>500.00</a:t>
            </a:r>
          </a:p>
          <a:p>
            <a:pPr>
              <a:lnSpc>
                <a:spcPct val="85000"/>
              </a:lnSpc>
              <a:spcBef>
                <a:spcPct val="70000"/>
              </a:spcBef>
              <a:buClr>
                <a:srgbClr val="FF9900"/>
              </a:buClr>
              <a:buSzPct val="100000"/>
              <a:buFont typeface="Wingdings" panose="05000000000000000000" pitchFamily="2" charset="2"/>
              <a:buNone/>
            </a:pPr>
            <a:r>
              <a:rPr lang="zh-CN" altLang="en-US" sz="2215">
                <a:latin typeface="方正大黑简体" pitchFamily="2" charset="-122"/>
                <a:ea typeface="方正大黑简体" pitchFamily="2" charset="-122"/>
              </a:rPr>
              <a:t>磁盘	    	存贮	    	机器		  	</a:t>
            </a:r>
            <a:r>
              <a:rPr lang="en-US" altLang="zh-CN" sz="2215">
                <a:latin typeface="方正大黑简体" pitchFamily="2" charset="-122"/>
                <a:ea typeface="方正大黑简体" pitchFamily="2" charset="-122"/>
              </a:rPr>
              <a:t>2,000.00</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2">
            <a:extLst>
              <a:ext uri="{FF2B5EF4-FFF2-40B4-BE49-F238E27FC236}">
                <a16:creationId xmlns:a16="http://schemas.microsoft.com/office/drawing/2014/main" id="{8148AD90-1FBD-47B5-A411-1CE1FFA82585}"/>
              </a:ext>
            </a:extLst>
          </p:cNvPr>
          <p:cNvSpPr>
            <a:spLocks noGrp="1" noChangeArrowheads="1"/>
          </p:cNvSpPr>
          <p:nvPr>
            <p:ph type="title"/>
          </p:nvPr>
        </p:nvSpPr>
        <p:spPr>
          <a:xfrm>
            <a:off x="354623" y="68873"/>
            <a:ext cx="5530362" cy="1122485"/>
          </a:xfrm>
        </p:spPr>
        <p:txBody>
          <a:bodyPr wrap="square"/>
          <a:lstStyle/>
          <a:p>
            <a:r>
              <a:rPr lang="zh-CN" altLang="en-US" dirty="0"/>
              <a:t>存贮设备</a:t>
            </a:r>
            <a:r>
              <a:rPr lang="en-US" altLang="zh-CN" dirty="0"/>
              <a:t>: </a:t>
            </a:r>
            <a:r>
              <a:rPr lang="zh-CN" altLang="en-US" dirty="0"/>
              <a:t>磁盘</a:t>
            </a:r>
            <a:br>
              <a:rPr lang="zh-CN" altLang="en-US" dirty="0"/>
            </a:br>
            <a:endParaRPr lang="zh-CN" altLang="en-US" dirty="0"/>
          </a:p>
        </p:txBody>
      </p:sp>
      <p:sp>
        <p:nvSpPr>
          <p:cNvPr id="13315" name="Rectangle 14">
            <a:extLst>
              <a:ext uri="{FF2B5EF4-FFF2-40B4-BE49-F238E27FC236}">
                <a16:creationId xmlns:a16="http://schemas.microsoft.com/office/drawing/2014/main" id="{13972D5E-5154-49E6-8AD7-22E89B35527C}"/>
              </a:ext>
            </a:extLst>
          </p:cNvPr>
          <p:cNvSpPr>
            <a:spLocks noChangeArrowheads="1"/>
          </p:cNvSpPr>
          <p:nvPr/>
        </p:nvSpPr>
        <p:spPr bwMode="auto">
          <a:xfrm>
            <a:off x="382466" y="474785"/>
            <a:ext cx="7940919" cy="378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7000"/>
              </a:lnSpc>
            </a:pPr>
            <a:endParaRPr lang="zh-CN" altLang="zh-CN" sz="4062" b="1">
              <a:solidFill>
                <a:schemeClr val="bg2"/>
              </a:solidFill>
              <a:latin typeface="方正魏碑简体" pitchFamily="2" charset="-122"/>
              <a:ea typeface="方正魏碑简体" pitchFamily="2" charset="-122"/>
            </a:endParaRPr>
          </a:p>
        </p:txBody>
      </p:sp>
      <p:sp useBgFill="1">
        <p:nvSpPr>
          <p:cNvPr id="13316" name="Oval 15">
            <a:extLst>
              <a:ext uri="{FF2B5EF4-FFF2-40B4-BE49-F238E27FC236}">
                <a16:creationId xmlns:a16="http://schemas.microsoft.com/office/drawing/2014/main" id="{26C1B4F8-8A3D-4F5D-AF5B-9B6545357ED1}"/>
              </a:ext>
            </a:extLst>
          </p:cNvPr>
          <p:cNvSpPr>
            <a:spLocks noChangeArrowheads="1"/>
          </p:cNvSpPr>
          <p:nvPr/>
        </p:nvSpPr>
        <p:spPr bwMode="auto">
          <a:xfrm>
            <a:off x="5732585" y="2573216"/>
            <a:ext cx="1244112" cy="351692"/>
          </a:xfrm>
          <a:prstGeom prst="ellipse">
            <a:avLst/>
          </a:prstGeom>
          <a:ln w="25400">
            <a:solidFill>
              <a:schemeClr val="tx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3317" name="Oval 16">
            <a:extLst>
              <a:ext uri="{FF2B5EF4-FFF2-40B4-BE49-F238E27FC236}">
                <a16:creationId xmlns:a16="http://schemas.microsoft.com/office/drawing/2014/main" id="{B4765985-DA96-41EF-BD69-6679F3440303}"/>
              </a:ext>
            </a:extLst>
          </p:cNvPr>
          <p:cNvSpPr>
            <a:spLocks noChangeArrowheads="1"/>
          </p:cNvSpPr>
          <p:nvPr/>
        </p:nvSpPr>
        <p:spPr bwMode="auto">
          <a:xfrm>
            <a:off x="5953859" y="2614246"/>
            <a:ext cx="800100" cy="19929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useBgFill="1">
        <p:nvSpPr>
          <p:cNvPr id="13318" name="Oval 17">
            <a:extLst>
              <a:ext uri="{FF2B5EF4-FFF2-40B4-BE49-F238E27FC236}">
                <a16:creationId xmlns:a16="http://schemas.microsoft.com/office/drawing/2014/main" id="{A621B42E-7F56-40EC-92F4-706C4F815547}"/>
              </a:ext>
            </a:extLst>
          </p:cNvPr>
          <p:cNvSpPr>
            <a:spLocks noChangeArrowheads="1"/>
          </p:cNvSpPr>
          <p:nvPr/>
        </p:nvSpPr>
        <p:spPr bwMode="auto">
          <a:xfrm>
            <a:off x="5732585" y="2362200"/>
            <a:ext cx="1244112" cy="351692"/>
          </a:xfrm>
          <a:prstGeom prst="ellipse">
            <a:avLst/>
          </a:prstGeom>
          <a:ln w="25400">
            <a:solidFill>
              <a:schemeClr val="tx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useBgFill="1">
        <p:nvSpPr>
          <p:cNvPr id="13319" name="Oval 18">
            <a:extLst>
              <a:ext uri="{FF2B5EF4-FFF2-40B4-BE49-F238E27FC236}">
                <a16:creationId xmlns:a16="http://schemas.microsoft.com/office/drawing/2014/main" id="{5A6A62AB-939D-4D44-AB06-C284AECB39D4}"/>
              </a:ext>
            </a:extLst>
          </p:cNvPr>
          <p:cNvSpPr>
            <a:spLocks noChangeArrowheads="1"/>
          </p:cNvSpPr>
          <p:nvPr/>
        </p:nvSpPr>
        <p:spPr bwMode="auto">
          <a:xfrm>
            <a:off x="5706208" y="2198077"/>
            <a:ext cx="1245577" cy="351692"/>
          </a:xfrm>
          <a:prstGeom prst="ellipse">
            <a:avLst/>
          </a:prstGeom>
          <a:ln w="25400">
            <a:solidFill>
              <a:schemeClr val="tx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useBgFill="1">
        <p:nvSpPr>
          <p:cNvPr id="13320" name="Oval 19">
            <a:extLst>
              <a:ext uri="{FF2B5EF4-FFF2-40B4-BE49-F238E27FC236}">
                <a16:creationId xmlns:a16="http://schemas.microsoft.com/office/drawing/2014/main" id="{26FFD74D-FE11-46E9-9D1B-E9397390FF27}"/>
              </a:ext>
            </a:extLst>
          </p:cNvPr>
          <p:cNvSpPr>
            <a:spLocks noChangeArrowheads="1"/>
          </p:cNvSpPr>
          <p:nvPr/>
        </p:nvSpPr>
        <p:spPr bwMode="auto">
          <a:xfrm>
            <a:off x="5706208" y="2057400"/>
            <a:ext cx="1245577" cy="351692"/>
          </a:xfrm>
          <a:prstGeom prst="ellipse">
            <a:avLst/>
          </a:prstGeom>
          <a:ln w="25400">
            <a:solidFill>
              <a:schemeClr val="tx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3321" name="Line 20">
            <a:extLst>
              <a:ext uri="{FF2B5EF4-FFF2-40B4-BE49-F238E27FC236}">
                <a16:creationId xmlns:a16="http://schemas.microsoft.com/office/drawing/2014/main" id="{940F29B4-78D7-4237-99E9-3018D5C28542}"/>
              </a:ext>
            </a:extLst>
          </p:cNvPr>
          <p:cNvSpPr>
            <a:spLocks noChangeShapeType="1"/>
          </p:cNvSpPr>
          <p:nvPr/>
        </p:nvSpPr>
        <p:spPr bwMode="auto">
          <a:xfrm>
            <a:off x="6309946" y="2215662"/>
            <a:ext cx="241789" cy="17584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3322" name="Line 21">
            <a:extLst>
              <a:ext uri="{FF2B5EF4-FFF2-40B4-BE49-F238E27FC236}">
                <a16:creationId xmlns:a16="http://schemas.microsoft.com/office/drawing/2014/main" id="{DC2AC610-BEB3-4C4D-8B91-AE6BABB608F1}"/>
              </a:ext>
            </a:extLst>
          </p:cNvPr>
          <p:cNvSpPr>
            <a:spLocks noChangeShapeType="1"/>
          </p:cNvSpPr>
          <p:nvPr/>
        </p:nvSpPr>
        <p:spPr bwMode="auto">
          <a:xfrm>
            <a:off x="6285035" y="2192215"/>
            <a:ext cx="596411" cy="820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3323" name="Oval 22">
            <a:extLst>
              <a:ext uri="{FF2B5EF4-FFF2-40B4-BE49-F238E27FC236}">
                <a16:creationId xmlns:a16="http://schemas.microsoft.com/office/drawing/2014/main" id="{47E32A3D-AAFD-4AEA-A27A-2C72DC5C0251}"/>
              </a:ext>
            </a:extLst>
          </p:cNvPr>
          <p:cNvSpPr>
            <a:spLocks noChangeArrowheads="1"/>
          </p:cNvSpPr>
          <p:nvPr/>
        </p:nvSpPr>
        <p:spPr bwMode="auto">
          <a:xfrm>
            <a:off x="5928947" y="2133600"/>
            <a:ext cx="800100" cy="199292"/>
          </a:xfrm>
          <a:prstGeom prst="ellipse">
            <a:avLst/>
          </a:prstGeom>
          <a:noFill/>
          <a:ln w="127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3324" name="Line 23">
            <a:extLst>
              <a:ext uri="{FF2B5EF4-FFF2-40B4-BE49-F238E27FC236}">
                <a16:creationId xmlns:a16="http://schemas.microsoft.com/office/drawing/2014/main" id="{07DF028D-09E9-41C6-B23B-2DD72C3A0A0B}"/>
              </a:ext>
            </a:extLst>
          </p:cNvPr>
          <p:cNvSpPr>
            <a:spLocks noChangeShapeType="1"/>
          </p:cNvSpPr>
          <p:nvPr/>
        </p:nvSpPr>
        <p:spPr bwMode="auto">
          <a:xfrm flipV="1">
            <a:off x="6589835" y="1652954"/>
            <a:ext cx="291611" cy="6682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3325" name="Rectangle 24">
            <a:extLst>
              <a:ext uri="{FF2B5EF4-FFF2-40B4-BE49-F238E27FC236}">
                <a16:creationId xmlns:a16="http://schemas.microsoft.com/office/drawing/2014/main" id="{00C0BEF8-CAD9-4A89-A227-E20076EBDDCF}"/>
              </a:ext>
            </a:extLst>
          </p:cNvPr>
          <p:cNvSpPr>
            <a:spLocks noChangeArrowheads="1"/>
          </p:cNvSpPr>
          <p:nvPr/>
        </p:nvSpPr>
        <p:spPr bwMode="auto">
          <a:xfrm>
            <a:off x="6894636" y="1500554"/>
            <a:ext cx="1634816"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662" b="1">
                <a:latin typeface="Arial" panose="020B0604020202020204" pitchFamily="34" charset="0"/>
              </a:rPr>
              <a:t>扇区（</a:t>
            </a:r>
            <a:r>
              <a:rPr lang="en-US" altLang="zh-CN" sz="1662" b="1">
                <a:latin typeface="Arial" panose="020B0604020202020204" pitchFamily="34" charset="0"/>
              </a:rPr>
              <a:t>Sector</a:t>
            </a:r>
            <a:r>
              <a:rPr lang="zh-CN" altLang="en-US" sz="1662" b="1">
                <a:latin typeface="Arial" panose="020B0604020202020204" pitchFamily="34" charset="0"/>
              </a:rPr>
              <a:t>）</a:t>
            </a:r>
          </a:p>
        </p:txBody>
      </p:sp>
      <p:sp>
        <p:nvSpPr>
          <p:cNvPr id="13326" name="Line 25">
            <a:extLst>
              <a:ext uri="{FF2B5EF4-FFF2-40B4-BE49-F238E27FC236}">
                <a16:creationId xmlns:a16="http://schemas.microsoft.com/office/drawing/2014/main" id="{A7E0AF74-E897-4736-BE14-3B24E0D4DFFC}"/>
              </a:ext>
            </a:extLst>
          </p:cNvPr>
          <p:cNvSpPr>
            <a:spLocks noChangeShapeType="1"/>
          </p:cNvSpPr>
          <p:nvPr/>
        </p:nvSpPr>
        <p:spPr bwMode="auto">
          <a:xfrm flipV="1">
            <a:off x="6170735" y="1359877"/>
            <a:ext cx="367811" cy="762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3327" name="Rectangle 26">
            <a:extLst>
              <a:ext uri="{FF2B5EF4-FFF2-40B4-BE49-F238E27FC236}">
                <a16:creationId xmlns:a16="http://schemas.microsoft.com/office/drawing/2014/main" id="{8E587298-4A1D-45F6-9994-16F8EFDE9273}"/>
              </a:ext>
            </a:extLst>
          </p:cNvPr>
          <p:cNvSpPr>
            <a:spLocks noChangeArrowheads="1"/>
          </p:cNvSpPr>
          <p:nvPr/>
        </p:nvSpPr>
        <p:spPr bwMode="auto">
          <a:xfrm>
            <a:off x="6576646" y="1207477"/>
            <a:ext cx="1528504"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662" b="1">
                <a:latin typeface="Arial" panose="020B0604020202020204" pitchFamily="34" charset="0"/>
              </a:rPr>
              <a:t>磁道（</a:t>
            </a:r>
            <a:r>
              <a:rPr lang="en-US" altLang="zh-CN" sz="1662" b="1">
                <a:latin typeface="Arial" panose="020B0604020202020204" pitchFamily="34" charset="0"/>
              </a:rPr>
              <a:t>Track</a:t>
            </a:r>
            <a:r>
              <a:rPr lang="zh-CN" altLang="en-US" sz="1662" b="1">
                <a:latin typeface="Arial" panose="020B0604020202020204" pitchFamily="34" charset="0"/>
              </a:rPr>
              <a:t>）</a:t>
            </a:r>
          </a:p>
        </p:txBody>
      </p:sp>
      <p:sp>
        <p:nvSpPr>
          <p:cNvPr id="13328" name="Line 27">
            <a:extLst>
              <a:ext uri="{FF2B5EF4-FFF2-40B4-BE49-F238E27FC236}">
                <a16:creationId xmlns:a16="http://schemas.microsoft.com/office/drawing/2014/main" id="{8995DF8A-CAA8-4D16-BAD6-B4B0BED5F827}"/>
              </a:ext>
            </a:extLst>
          </p:cNvPr>
          <p:cNvSpPr>
            <a:spLocks noChangeShapeType="1"/>
          </p:cNvSpPr>
          <p:nvPr/>
        </p:nvSpPr>
        <p:spPr bwMode="auto">
          <a:xfrm>
            <a:off x="5923085" y="2227385"/>
            <a:ext cx="0" cy="48064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3329" name="Line 28">
            <a:extLst>
              <a:ext uri="{FF2B5EF4-FFF2-40B4-BE49-F238E27FC236}">
                <a16:creationId xmlns:a16="http://schemas.microsoft.com/office/drawing/2014/main" id="{A2EF055F-01B6-4B54-B6C0-1BAB40315123}"/>
              </a:ext>
            </a:extLst>
          </p:cNvPr>
          <p:cNvSpPr>
            <a:spLocks noChangeShapeType="1"/>
          </p:cNvSpPr>
          <p:nvPr/>
        </p:nvSpPr>
        <p:spPr bwMode="auto">
          <a:xfrm>
            <a:off x="6723185" y="2227385"/>
            <a:ext cx="0" cy="5158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3330" name="Line 29">
            <a:extLst>
              <a:ext uri="{FF2B5EF4-FFF2-40B4-BE49-F238E27FC236}">
                <a16:creationId xmlns:a16="http://schemas.microsoft.com/office/drawing/2014/main" id="{F1721C97-FC3C-4093-A9CA-53582ED26005}"/>
              </a:ext>
            </a:extLst>
          </p:cNvPr>
          <p:cNvSpPr>
            <a:spLocks noChangeShapeType="1"/>
          </p:cNvSpPr>
          <p:nvPr/>
        </p:nvSpPr>
        <p:spPr bwMode="auto">
          <a:xfrm>
            <a:off x="6767146" y="2567354"/>
            <a:ext cx="558312" cy="9378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3331" name="Rectangle 30">
            <a:extLst>
              <a:ext uri="{FF2B5EF4-FFF2-40B4-BE49-F238E27FC236}">
                <a16:creationId xmlns:a16="http://schemas.microsoft.com/office/drawing/2014/main" id="{6698A267-FFAE-460F-80FC-339718A57FEA}"/>
              </a:ext>
            </a:extLst>
          </p:cNvPr>
          <p:cNvSpPr>
            <a:spLocks noChangeArrowheads="1"/>
          </p:cNvSpPr>
          <p:nvPr/>
        </p:nvSpPr>
        <p:spPr bwMode="auto">
          <a:xfrm>
            <a:off x="7338647" y="2485292"/>
            <a:ext cx="1823970"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662" b="1">
                <a:latin typeface="Arial" panose="020B0604020202020204" pitchFamily="34" charset="0"/>
              </a:rPr>
              <a:t>柱面（</a:t>
            </a:r>
            <a:r>
              <a:rPr lang="en-US" altLang="zh-CN" sz="1662" b="1">
                <a:latin typeface="Arial" panose="020B0604020202020204" pitchFamily="34" charset="0"/>
              </a:rPr>
              <a:t>Cylinder</a:t>
            </a:r>
            <a:r>
              <a:rPr lang="zh-CN" altLang="en-US" sz="1662" b="1">
                <a:latin typeface="Arial" panose="020B0604020202020204" pitchFamily="34" charset="0"/>
              </a:rPr>
              <a:t>）</a:t>
            </a:r>
          </a:p>
        </p:txBody>
      </p:sp>
      <p:sp>
        <p:nvSpPr>
          <p:cNvPr id="13332" name="Line 31">
            <a:extLst>
              <a:ext uri="{FF2B5EF4-FFF2-40B4-BE49-F238E27FC236}">
                <a16:creationId xmlns:a16="http://schemas.microsoft.com/office/drawing/2014/main" id="{95D8CE2A-4A92-44DF-BEA1-5C3DBBA0F4B3}"/>
              </a:ext>
            </a:extLst>
          </p:cNvPr>
          <p:cNvSpPr>
            <a:spLocks noChangeShapeType="1"/>
          </p:cNvSpPr>
          <p:nvPr/>
        </p:nvSpPr>
        <p:spPr bwMode="auto">
          <a:xfrm>
            <a:off x="5503985" y="2174631"/>
            <a:ext cx="0" cy="5861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3333" name="Line 32">
            <a:extLst>
              <a:ext uri="{FF2B5EF4-FFF2-40B4-BE49-F238E27FC236}">
                <a16:creationId xmlns:a16="http://schemas.microsoft.com/office/drawing/2014/main" id="{64F9DAD7-7F65-455F-9108-3A75ECAE0644}"/>
              </a:ext>
            </a:extLst>
          </p:cNvPr>
          <p:cNvSpPr>
            <a:spLocks noChangeShapeType="1"/>
          </p:cNvSpPr>
          <p:nvPr/>
        </p:nvSpPr>
        <p:spPr bwMode="auto">
          <a:xfrm>
            <a:off x="5490797" y="2162908"/>
            <a:ext cx="3941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3334" name="Line 33">
            <a:extLst>
              <a:ext uri="{FF2B5EF4-FFF2-40B4-BE49-F238E27FC236}">
                <a16:creationId xmlns:a16="http://schemas.microsoft.com/office/drawing/2014/main" id="{9287AD2D-13DA-4FB2-AEA7-667FCA121EF3}"/>
              </a:ext>
            </a:extLst>
          </p:cNvPr>
          <p:cNvSpPr>
            <a:spLocks noChangeShapeType="1"/>
          </p:cNvSpPr>
          <p:nvPr/>
        </p:nvSpPr>
        <p:spPr bwMode="auto">
          <a:xfrm>
            <a:off x="5515708" y="2420815"/>
            <a:ext cx="29307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3335" name="Line 34">
            <a:extLst>
              <a:ext uri="{FF2B5EF4-FFF2-40B4-BE49-F238E27FC236}">
                <a16:creationId xmlns:a16="http://schemas.microsoft.com/office/drawing/2014/main" id="{CABED337-AAA1-40A0-8590-E4141FEAA0FD}"/>
              </a:ext>
            </a:extLst>
          </p:cNvPr>
          <p:cNvSpPr>
            <a:spLocks noChangeShapeType="1"/>
          </p:cNvSpPr>
          <p:nvPr/>
        </p:nvSpPr>
        <p:spPr bwMode="auto">
          <a:xfrm>
            <a:off x="5515708" y="2596662"/>
            <a:ext cx="35608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3336" name="Line 35">
            <a:extLst>
              <a:ext uri="{FF2B5EF4-FFF2-40B4-BE49-F238E27FC236}">
                <a16:creationId xmlns:a16="http://schemas.microsoft.com/office/drawing/2014/main" id="{619833FC-C10D-4DAF-A320-174F21D25C35}"/>
              </a:ext>
            </a:extLst>
          </p:cNvPr>
          <p:cNvSpPr>
            <a:spLocks noChangeShapeType="1"/>
          </p:cNvSpPr>
          <p:nvPr/>
        </p:nvSpPr>
        <p:spPr bwMode="auto">
          <a:xfrm>
            <a:off x="5515708" y="2795954"/>
            <a:ext cx="36927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3337" name="Line 36">
            <a:extLst>
              <a:ext uri="{FF2B5EF4-FFF2-40B4-BE49-F238E27FC236}">
                <a16:creationId xmlns:a16="http://schemas.microsoft.com/office/drawing/2014/main" id="{59E3F1E0-0A68-462E-804B-0C97920980FF}"/>
              </a:ext>
            </a:extLst>
          </p:cNvPr>
          <p:cNvSpPr>
            <a:spLocks noChangeShapeType="1"/>
          </p:cNvSpPr>
          <p:nvPr/>
        </p:nvSpPr>
        <p:spPr bwMode="auto">
          <a:xfrm flipH="1">
            <a:off x="5084885" y="2514600"/>
            <a:ext cx="43082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3338" name="Line 37">
            <a:extLst>
              <a:ext uri="{FF2B5EF4-FFF2-40B4-BE49-F238E27FC236}">
                <a16:creationId xmlns:a16="http://schemas.microsoft.com/office/drawing/2014/main" id="{64D04002-A193-438C-ABA9-F49E2627B317}"/>
              </a:ext>
            </a:extLst>
          </p:cNvPr>
          <p:cNvSpPr>
            <a:spLocks noChangeShapeType="1"/>
          </p:cNvSpPr>
          <p:nvPr/>
        </p:nvSpPr>
        <p:spPr bwMode="auto">
          <a:xfrm>
            <a:off x="5904036" y="2790093"/>
            <a:ext cx="253511" cy="3751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3339" name="Rectangle 38">
            <a:extLst>
              <a:ext uri="{FF2B5EF4-FFF2-40B4-BE49-F238E27FC236}">
                <a16:creationId xmlns:a16="http://schemas.microsoft.com/office/drawing/2014/main" id="{FF5A1396-076D-4961-B6A3-ECA7C36BE963}"/>
              </a:ext>
            </a:extLst>
          </p:cNvPr>
          <p:cNvSpPr>
            <a:spLocks noChangeArrowheads="1"/>
          </p:cNvSpPr>
          <p:nvPr/>
        </p:nvSpPr>
        <p:spPr bwMode="auto">
          <a:xfrm>
            <a:off x="6157546" y="3012831"/>
            <a:ext cx="1492149"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662" b="1">
                <a:latin typeface="Arial" panose="020B0604020202020204" pitchFamily="34" charset="0"/>
              </a:rPr>
              <a:t>磁头（</a:t>
            </a:r>
            <a:r>
              <a:rPr lang="en-US" altLang="zh-CN" sz="1662" b="1">
                <a:latin typeface="Arial" panose="020B0604020202020204" pitchFamily="34" charset="0"/>
              </a:rPr>
              <a:t>Head</a:t>
            </a:r>
            <a:r>
              <a:rPr lang="zh-CN" altLang="en-US" sz="1662" b="1">
                <a:latin typeface="Arial" panose="020B0604020202020204" pitchFamily="34" charset="0"/>
              </a:rPr>
              <a:t>）</a:t>
            </a:r>
          </a:p>
        </p:txBody>
      </p:sp>
      <p:sp>
        <p:nvSpPr>
          <p:cNvPr id="13340" name="Line 39">
            <a:extLst>
              <a:ext uri="{FF2B5EF4-FFF2-40B4-BE49-F238E27FC236}">
                <a16:creationId xmlns:a16="http://schemas.microsoft.com/office/drawing/2014/main" id="{C7924ACF-9238-4C09-986D-00AEF2BE9D17}"/>
              </a:ext>
            </a:extLst>
          </p:cNvPr>
          <p:cNvSpPr>
            <a:spLocks noChangeShapeType="1"/>
          </p:cNvSpPr>
          <p:nvPr/>
        </p:nvSpPr>
        <p:spPr bwMode="auto">
          <a:xfrm>
            <a:off x="6957647" y="2883877"/>
            <a:ext cx="367812" cy="9378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3341" name="Rectangle 40">
            <a:extLst>
              <a:ext uri="{FF2B5EF4-FFF2-40B4-BE49-F238E27FC236}">
                <a16:creationId xmlns:a16="http://schemas.microsoft.com/office/drawing/2014/main" id="{136825B6-10E0-4947-9515-125CD290DA87}"/>
              </a:ext>
            </a:extLst>
          </p:cNvPr>
          <p:cNvSpPr>
            <a:spLocks noChangeArrowheads="1"/>
          </p:cNvSpPr>
          <p:nvPr/>
        </p:nvSpPr>
        <p:spPr bwMode="auto">
          <a:xfrm>
            <a:off x="7351836" y="2825261"/>
            <a:ext cx="1634816"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662" b="1">
                <a:latin typeface="Arial" panose="020B0604020202020204" pitchFamily="34" charset="0"/>
              </a:rPr>
              <a:t>盘片（</a:t>
            </a:r>
            <a:r>
              <a:rPr lang="en-US" altLang="zh-CN" sz="1662" b="1">
                <a:latin typeface="Arial" panose="020B0604020202020204" pitchFamily="34" charset="0"/>
              </a:rPr>
              <a:t>Platter</a:t>
            </a:r>
            <a:r>
              <a:rPr lang="zh-CN" altLang="en-US" sz="1662" b="1">
                <a:latin typeface="Arial" panose="020B0604020202020204" pitchFamily="34" charset="0"/>
              </a:rPr>
              <a:t>）</a:t>
            </a:r>
          </a:p>
        </p:txBody>
      </p:sp>
      <p:sp>
        <p:nvSpPr>
          <p:cNvPr id="13342" name="Rectangle 41">
            <a:extLst>
              <a:ext uri="{FF2B5EF4-FFF2-40B4-BE49-F238E27FC236}">
                <a16:creationId xmlns:a16="http://schemas.microsoft.com/office/drawing/2014/main" id="{35A4B1CC-B92A-4E4A-A17D-4175B3BAB0BD}"/>
              </a:ext>
            </a:extLst>
          </p:cNvPr>
          <p:cNvSpPr>
            <a:spLocks noChangeArrowheads="1"/>
          </p:cNvSpPr>
          <p:nvPr/>
        </p:nvSpPr>
        <p:spPr bwMode="auto">
          <a:xfrm>
            <a:off x="80597" y="967154"/>
            <a:ext cx="4819650" cy="5117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lstStyle>
            <a:lvl1pPr marL="285750" indent="-285750">
              <a:defRPr kumimoji="1" sz="1600">
                <a:solidFill>
                  <a:schemeClr val="tx1"/>
                </a:solidFill>
                <a:latin typeface="Times New Roman" panose="02020603050405020304" pitchFamily="18" charset="0"/>
                <a:ea typeface="宋体" panose="02010600030101010101" pitchFamily="2" charset="-122"/>
              </a:defRPr>
            </a:lvl1pPr>
            <a:lvl2pPr marL="685800" indent="-228600">
              <a:defRPr kumimoji="1" sz="1600">
                <a:solidFill>
                  <a:schemeClr val="tx1"/>
                </a:solidFill>
                <a:latin typeface="Times New Roman" panose="02020603050405020304" pitchFamily="18" charset="0"/>
                <a:ea typeface="宋体" panose="02010600030101010101" pitchFamily="2" charset="-122"/>
              </a:defRPr>
            </a:lvl2pPr>
            <a:lvl3pPr marL="11049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spcBef>
                <a:spcPct val="100000"/>
              </a:spcBef>
              <a:buClr>
                <a:srgbClr val="FF9900"/>
              </a:buClr>
              <a:buSzPct val="100000"/>
              <a:buFont typeface="Wingdings" panose="05000000000000000000" pitchFamily="2" charset="2"/>
              <a:buChar char="q"/>
            </a:pPr>
            <a:r>
              <a:rPr lang="zh-CN" altLang="en-US" sz="1846" b="1">
                <a:latin typeface="Arial" panose="020B0604020202020204" pitchFamily="34" charset="0"/>
              </a:rPr>
              <a:t>用途</a:t>
            </a:r>
            <a:endParaRPr lang="zh-CN" altLang="en-US" sz="1477" b="1">
              <a:latin typeface="Arial" panose="020B0604020202020204" pitchFamily="34" charset="0"/>
            </a:endParaRPr>
          </a:p>
          <a:p>
            <a:pPr lvl="1">
              <a:lnSpc>
                <a:spcPct val="85000"/>
              </a:lnSpc>
              <a:spcBef>
                <a:spcPct val="40000"/>
              </a:spcBef>
              <a:buClr>
                <a:srgbClr val="FF9900"/>
              </a:buClr>
              <a:buSzPct val="100000"/>
              <a:buFont typeface="Wingdings" panose="05000000000000000000" pitchFamily="2" charset="2"/>
              <a:buChar char="v"/>
            </a:pPr>
            <a:r>
              <a:rPr lang="zh-CN" altLang="en-US" sz="1846" b="1">
                <a:latin typeface="Arial" panose="020B0604020202020204" pitchFamily="34" charset="0"/>
              </a:rPr>
              <a:t> 长期、非易失的存贮</a:t>
            </a:r>
          </a:p>
          <a:p>
            <a:pPr lvl="1">
              <a:lnSpc>
                <a:spcPct val="85000"/>
              </a:lnSpc>
              <a:spcBef>
                <a:spcPct val="40000"/>
              </a:spcBef>
              <a:buClr>
                <a:srgbClr val="FF9900"/>
              </a:buClr>
              <a:buSzPct val="100000"/>
              <a:buFont typeface="Wingdings" panose="05000000000000000000" pitchFamily="2" charset="2"/>
              <a:buChar char="v"/>
            </a:pPr>
            <a:r>
              <a:rPr lang="zh-CN" altLang="en-US" sz="1846" b="1">
                <a:latin typeface="Arial" panose="020B0604020202020204" pitchFamily="34" charset="0"/>
              </a:rPr>
              <a:t>在存贮层次中，大容量、廉价、较慢的级别</a:t>
            </a:r>
          </a:p>
          <a:p>
            <a:pPr>
              <a:lnSpc>
                <a:spcPct val="85000"/>
              </a:lnSpc>
              <a:spcBef>
                <a:spcPct val="100000"/>
              </a:spcBef>
              <a:buClr>
                <a:srgbClr val="FF9900"/>
              </a:buClr>
              <a:buSzPct val="100000"/>
              <a:buFont typeface="Wingdings" panose="05000000000000000000" pitchFamily="2" charset="2"/>
              <a:buChar char="q"/>
            </a:pPr>
            <a:r>
              <a:rPr lang="zh-CN" altLang="en-US" sz="1846" b="1">
                <a:latin typeface="Arial" panose="020B0604020202020204" pitchFamily="34" charset="0"/>
              </a:rPr>
              <a:t>特性</a:t>
            </a:r>
            <a:endParaRPr lang="zh-CN" altLang="en-US" sz="1477" b="1">
              <a:latin typeface="Arial" panose="020B0604020202020204" pitchFamily="34" charset="0"/>
            </a:endParaRPr>
          </a:p>
          <a:p>
            <a:pPr lvl="1">
              <a:lnSpc>
                <a:spcPct val="85000"/>
              </a:lnSpc>
              <a:spcBef>
                <a:spcPct val="40000"/>
              </a:spcBef>
              <a:buClr>
                <a:srgbClr val="FF9900"/>
              </a:buClr>
              <a:buSzPct val="100000"/>
              <a:buFont typeface="Wingdings" panose="05000000000000000000" pitchFamily="2" charset="2"/>
              <a:buChar char="v"/>
            </a:pPr>
            <a:r>
              <a:rPr lang="zh-CN" altLang="en-US" sz="1846" b="1">
                <a:latin typeface="Arial" panose="020B0604020202020204" pitchFamily="34" charset="0"/>
              </a:rPr>
              <a:t> 寻道时间</a:t>
            </a:r>
            <a:r>
              <a:rPr lang="en-US" altLang="zh-CN" sz="1846" b="1">
                <a:latin typeface="Arial" panose="020B0604020202020204" pitchFamily="34" charset="0"/>
              </a:rPr>
              <a:t>(</a:t>
            </a:r>
            <a:r>
              <a:rPr lang="zh-CN" altLang="en-US" sz="1846" b="1">
                <a:latin typeface="Arial" panose="020B0604020202020204" pitchFamily="34" charset="0"/>
              </a:rPr>
              <a:t>平均</a:t>
            </a:r>
            <a:r>
              <a:rPr lang="en-US" altLang="zh-CN" sz="1846" b="1">
                <a:latin typeface="Arial" panose="020B0604020202020204" pitchFamily="34" charset="0"/>
              </a:rPr>
              <a:t>8 ms</a:t>
            </a:r>
            <a:r>
              <a:rPr lang="zh-CN" altLang="en-US" sz="1846" b="1">
                <a:latin typeface="Arial" panose="020B0604020202020204" pitchFamily="34" charset="0"/>
              </a:rPr>
              <a:t>左右</a:t>
            </a:r>
            <a:r>
              <a:rPr lang="en-US" altLang="zh-CN" sz="1846" b="1">
                <a:latin typeface="Arial" panose="020B0604020202020204" pitchFamily="34" charset="0"/>
              </a:rPr>
              <a:t>)</a:t>
            </a:r>
          </a:p>
          <a:p>
            <a:pPr lvl="2">
              <a:lnSpc>
                <a:spcPct val="85000"/>
              </a:lnSpc>
              <a:spcBef>
                <a:spcPct val="40000"/>
              </a:spcBef>
              <a:buClr>
                <a:srgbClr val="FF9900"/>
              </a:buClr>
              <a:buSzPct val="100000"/>
              <a:buFont typeface="Wingdings" panose="05000000000000000000" pitchFamily="2" charset="2"/>
              <a:buChar char="Ø"/>
            </a:pPr>
            <a:r>
              <a:rPr lang="zh-CN" altLang="en-US" sz="1846" b="1">
                <a:latin typeface="Arial" panose="020B0604020202020204" pitchFamily="34" charset="0"/>
              </a:rPr>
              <a:t>定位延迟（</a:t>
            </a:r>
            <a:r>
              <a:rPr lang="en-US" altLang="zh-CN" sz="1846" b="1">
                <a:latin typeface="Arial" panose="020B0604020202020204" pitchFamily="34" charset="0"/>
              </a:rPr>
              <a:t>positional latency</a:t>
            </a:r>
            <a:r>
              <a:rPr lang="zh-CN" altLang="en-US" sz="1846" b="1">
                <a:latin typeface="Arial" panose="020B0604020202020204" pitchFamily="34" charset="0"/>
              </a:rPr>
              <a:t>）</a:t>
            </a:r>
          </a:p>
          <a:p>
            <a:pPr lvl="2">
              <a:lnSpc>
                <a:spcPct val="85000"/>
              </a:lnSpc>
              <a:spcBef>
                <a:spcPct val="40000"/>
              </a:spcBef>
              <a:buClr>
                <a:srgbClr val="FF9900"/>
              </a:buClr>
              <a:buSzPct val="100000"/>
              <a:buFont typeface="Wingdings" panose="05000000000000000000" pitchFamily="2" charset="2"/>
              <a:buChar char="Ø"/>
            </a:pPr>
            <a:r>
              <a:rPr lang="zh-CN" altLang="en-US" sz="1846" b="1">
                <a:latin typeface="Arial" panose="020B0604020202020204" pitchFamily="34" charset="0"/>
              </a:rPr>
              <a:t>旋转延迟（</a:t>
            </a:r>
            <a:r>
              <a:rPr lang="en-US" altLang="zh-CN" sz="1846" b="1">
                <a:latin typeface="Arial" panose="020B0604020202020204" pitchFamily="34" charset="0"/>
              </a:rPr>
              <a:t>rotational latency</a:t>
            </a:r>
            <a:r>
              <a:rPr lang="zh-CN" altLang="en-US" sz="1846" b="1">
                <a:latin typeface="Arial" panose="020B0604020202020204" pitchFamily="34" charset="0"/>
              </a:rPr>
              <a:t>）</a:t>
            </a:r>
          </a:p>
          <a:p>
            <a:pPr>
              <a:lnSpc>
                <a:spcPct val="85000"/>
              </a:lnSpc>
              <a:spcBef>
                <a:spcPct val="100000"/>
              </a:spcBef>
              <a:buClr>
                <a:srgbClr val="FF9900"/>
              </a:buClr>
              <a:buSzPct val="100000"/>
              <a:buFont typeface="Wingdings" panose="05000000000000000000" pitchFamily="2" charset="2"/>
              <a:buChar char="q"/>
            </a:pPr>
            <a:r>
              <a:rPr lang="zh-CN" altLang="en-US" sz="1477" b="1">
                <a:latin typeface="Arial" panose="020B0604020202020204" pitchFamily="34" charset="0"/>
              </a:rPr>
              <a:t>传输率</a:t>
            </a:r>
          </a:p>
          <a:p>
            <a:pPr lvl="1">
              <a:lnSpc>
                <a:spcPct val="85000"/>
              </a:lnSpc>
              <a:spcBef>
                <a:spcPct val="40000"/>
              </a:spcBef>
              <a:buClr>
                <a:srgbClr val="FF9900"/>
              </a:buClr>
              <a:buSzPct val="100000"/>
              <a:buFont typeface="Wingdings" panose="05000000000000000000" pitchFamily="2" charset="2"/>
              <a:buChar char="v"/>
            </a:pPr>
            <a:r>
              <a:rPr lang="zh-CN" altLang="en-US" sz="1846" b="1">
                <a:latin typeface="Arial" panose="020B0604020202020204" pitchFamily="34" charset="0"/>
              </a:rPr>
              <a:t>大约每毫秒一个扇区 </a:t>
            </a:r>
            <a:br>
              <a:rPr lang="zh-CN" altLang="en-US" sz="1846" b="1">
                <a:latin typeface="Arial" panose="020B0604020202020204" pitchFamily="34" charset="0"/>
              </a:rPr>
            </a:br>
            <a:r>
              <a:rPr lang="zh-CN" altLang="en-US" sz="1846" b="1">
                <a:latin typeface="Arial" panose="020B0604020202020204" pitchFamily="34" charset="0"/>
              </a:rPr>
              <a:t>   </a:t>
            </a:r>
            <a:r>
              <a:rPr lang="en-US" altLang="zh-CN" sz="1846" b="1">
                <a:latin typeface="Arial" panose="020B0604020202020204" pitchFamily="34" charset="0"/>
              </a:rPr>
              <a:t>(5-15 MB/s)</a:t>
            </a:r>
          </a:p>
          <a:p>
            <a:pPr lvl="1">
              <a:lnSpc>
                <a:spcPct val="85000"/>
              </a:lnSpc>
              <a:spcBef>
                <a:spcPct val="40000"/>
              </a:spcBef>
              <a:buClr>
                <a:srgbClr val="FF9900"/>
              </a:buClr>
              <a:buSzPct val="100000"/>
              <a:buFont typeface="Wingdings" panose="05000000000000000000" pitchFamily="2" charset="2"/>
              <a:buChar char="v"/>
            </a:pPr>
            <a:r>
              <a:rPr lang="en-US" altLang="zh-CN" sz="1846" b="1">
                <a:latin typeface="Arial" panose="020B0604020202020204" pitchFamily="34" charset="0"/>
              </a:rPr>
              <a:t>	</a:t>
            </a:r>
            <a:r>
              <a:rPr lang="zh-CN" altLang="en-US" sz="1846" b="1">
                <a:latin typeface="Arial" panose="020B0604020202020204" pitchFamily="34" charset="0"/>
              </a:rPr>
              <a:t>成块</a:t>
            </a:r>
          </a:p>
          <a:p>
            <a:pPr>
              <a:lnSpc>
                <a:spcPct val="85000"/>
              </a:lnSpc>
              <a:spcBef>
                <a:spcPct val="100000"/>
              </a:spcBef>
              <a:buClr>
                <a:srgbClr val="FF9900"/>
              </a:buClr>
              <a:buSzPct val="100000"/>
              <a:buFont typeface="Wingdings" panose="05000000000000000000" pitchFamily="2" charset="2"/>
              <a:buChar char="q"/>
            </a:pPr>
            <a:r>
              <a:rPr lang="zh-CN" altLang="en-US" sz="1846" b="1">
                <a:latin typeface="Arial" panose="020B0604020202020204" pitchFamily="34" charset="0"/>
              </a:rPr>
              <a:t>容量</a:t>
            </a:r>
            <a:endParaRPr lang="zh-CN" altLang="en-US" sz="1477" b="1">
              <a:latin typeface="Arial" panose="020B0604020202020204" pitchFamily="34" charset="0"/>
            </a:endParaRPr>
          </a:p>
          <a:p>
            <a:pPr lvl="1">
              <a:lnSpc>
                <a:spcPct val="85000"/>
              </a:lnSpc>
              <a:spcBef>
                <a:spcPct val="40000"/>
              </a:spcBef>
              <a:buClr>
                <a:srgbClr val="FF9900"/>
              </a:buClr>
              <a:buSzPct val="100000"/>
              <a:buFont typeface="Wingdings" panose="05000000000000000000" pitchFamily="2" charset="2"/>
              <a:buChar char="v"/>
            </a:pPr>
            <a:r>
              <a:rPr lang="zh-CN" altLang="en-US" sz="1846" b="1">
                <a:latin typeface="Arial" panose="020B0604020202020204" pitchFamily="34" charset="0"/>
              </a:rPr>
              <a:t>	</a:t>
            </a:r>
            <a:r>
              <a:rPr lang="en-US" altLang="zh-CN" sz="1846" b="1">
                <a:latin typeface="Arial" panose="020B0604020202020204" pitchFamily="34" charset="0"/>
              </a:rPr>
              <a:t>Gigabytes</a:t>
            </a:r>
          </a:p>
          <a:p>
            <a:pPr lvl="1">
              <a:lnSpc>
                <a:spcPct val="85000"/>
              </a:lnSpc>
              <a:spcBef>
                <a:spcPct val="40000"/>
              </a:spcBef>
              <a:buClr>
                <a:srgbClr val="FF9900"/>
              </a:buClr>
              <a:buSzPct val="100000"/>
              <a:buFont typeface="Wingdings" panose="05000000000000000000" pitchFamily="2" charset="2"/>
              <a:buChar char="v"/>
            </a:pPr>
            <a:r>
              <a:rPr lang="en-US" altLang="zh-CN" sz="1846" b="1">
                <a:latin typeface="Arial" panose="020B0604020202020204" pitchFamily="34" charset="0"/>
              </a:rPr>
              <a:t>	</a:t>
            </a:r>
            <a:r>
              <a:rPr lang="zh-CN" altLang="en-US" sz="1846" b="1">
                <a:latin typeface="Arial" panose="020B0604020202020204" pitchFamily="34" charset="0"/>
              </a:rPr>
              <a:t>三年四倍</a:t>
            </a:r>
          </a:p>
        </p:txBody>
      </p:sp>
      <p:sp>
        <p:nvSpPr>
          <p:cNvPr id="13343" name="Rectangle 42">
            <a:extLst>
              <a:ext uri="{FF2B5EF4-FFF2-40B4-BE49-F238E27FC236}">
                <a16:creationId xmlns:a16="http://schemas.microsoft.com/office/drawing/2014/main" id="{70BB435A-0915-4B4D-B136-2CA6FB70B446}"/>
              </a:ext>
            </a:extLst>
          </p:cNvPr>
          <p:cNvSpPr>
            <a:spLocks noChangeArrowheads="1"/>
          </p:cNvSpPr>
          <p:nvPr/>
        </p:nvSpPr>
        <p:spPr bwMode="auto">
          <a:xfrm>
            <a:off x="4560277" y="3663462"/>
            <a:ext cx="4492970" cy="968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sz="1662" b="1">
                <a:latin typeface="Arial" panose="020B0604020202020204" pitchFamily="34" charset="0"/>
              </a:rPr>
              <a:t>7200 RPM = 120 RPS =&gt; 8 ms per rev</a:t>
            </a:r>
          </a:p>
          <a:p>
            <a:pPr>
              <a:lnSpc>
                <a:spcPct val="90000"/>
              </a:lnSpc>
            </a:pPr>
            <a:r>
              <a:rPr lang="en-US" altLang="zh-CN" sz="1662" b="1">
                <a:latin typeface="Arial" panose="020B0604020202020204" pitchFamily="34" charset="0"/>
              </a:rPr>
              <a:t>    ave rot. latency = 4 ms</a:t>
            </a:r>
          </a:p>
          <a:p>
            <a:pPr>
              <a:lnSpc>
                <a:spcPct val="90000"/>
              </a:lnSpc>
            </a:pPr>
            <a:r>
              <a:rPr lang="en-US" altLang="zh-CN" sz="1662" b="1">
                <a:latin typeface="Arial" panose="020B0604020202020204" pitchFamily="34" charset="0"/>
              </a:rPr>
              <a:t>128 sectors per track =&gt; 0.25 ms per sector</a:t>
            </a:r>
          </a:p>
          <a:p>
            <a:pPr>
              <a:lnSpc>
                <a:spcPct val="90000"/>
              </a:lnSpc>
            </a:pPr>
            <a:r>
              <a:rPr lang="en-US" altLang="zh-CN" sz="1662" b="1">
                <a:latin typeface="Arial" panose="020B0604020202020204" pitchFamily="34" charset="0"/>
              </a:rPr>
              <a:t>1 KB per sector =&gt; 16 MB / s</a:t>
            </a:r>
          </a:p>
        </p:txBody>
      </p:sp>
      <p:sp>
        <p:nvSpPr>
          <p:cNvPr id="13344" name="Rectangle 43">
            <a:extLst>
              <a:ext uri="{FF2B5EF4-FFF2-40B4-BE49-F238E27FC236}">
                <a16:creationId xmlns:a16="http://schemas.microsoft.com/office/drawing/2014/main" id="{DB1FA7BB-0547-40C3-A9F3-0297B7BC2813}"/>
              </a:ext>
            </a:extLst>
          </p:cNvPr>
          <p:cNvSpPr>
            <a:spLocks noChangeArrowheads="1"/>
          </p:cNvSpPr>
          <p:nvPr/>
        </p:nvSpPr>
        <p:spPr bwMode="auto">
          <a:xfrm>
            <a:off x="4182208" y="5011616"/>
            <a:ext cx="3681851" cy="48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662" b="1">
                <a:latin typeface="Arial" panose="020B0604020202020204" pitchFamily="34" charset="0"/>
              </a:rPr>
              <a:t>响应时间</a:t>
            </a:r>
          </a:p>
          <a:p>
            <a:pPr>
              <a:lnSpc>
                <a:spcPct val="85000"/>
              </a:lnSpc>
            </a:pPr>
            <a:r>
              <a:rPr lang="zh-CN" altLang="en-US" sz="1662" b="1">
                <a:latin typeface="Arial" panose="020B0604020202020204" pitchFamily="34" charset="0"/>
              </a:rPr>
              <a:t> </a:t>
            </a:r>
            <a:r>
              <a:rPr lang="en-US" altLang="zh-CN" sz="1662" b="1">
                <a:latin typeface="Arial" panose="020B0604020202020204" pitchFamily="34" charset="0"/>
              </a:rPr>
              <a:t>= </a:t>
            </a:r>
            <a:r>
              <a:rPr lang="zh-CN" altLang="en-US" sz="1662" b="1">
                <a:latin typeface="Arial" panose="020B0604020202020204" pitchFamily="34" charset="0"/>
              </a:rPr>
              <a:t>排队 </a:t>
            </a:r>
            <a:r>
              <a:rPr lang="en-US" altLang="zh-CN" sz="1662" b="1">
                <a:latin typeface="Arial" panose="020B0604020202020204" pitchFamily="34" charset="0"/>
              </a:rPr>
              <a:t>+ </a:t>
            </a:r>
            <a:r>
              <a:rPr lang="zh-CN" altLang="en-US" sz="1662" b="1">
                <a:latin typeface="Arial" panose="020B0604020202020204" pitchFamily="34" charset="0"/>
              </a:rPr>
              <a:t>控制器 </a:t>
            </a:r>
            <a:r>
              <a:rPr lang="en-US" altLang="zh-CN" sz="1662" b="1">
                <a:latin typeface="Arial" panose="020B0604020202020204" pitchFamily="34" charset="0"/>
              </a:rPr>
              <a:t>+ </a:t>
            </a:r>
            <a:r>
              <a:rPr lang="zh-CN" altLang="en-US" sz="1662" b="1">
                <a:latin typeface="Arial" panose="020B0604020202020204" pitchFamily="34" charset="0"/>
              </a:rPr>
              <a:t>寻道 </a:t>
            </a:r>
            <a:r>
              <a:rPr lang="en-US" altLang="zh-CN" sz="1662" b="1">
                <a:latin typeface="Arial" panose="020B0604020202020204" pitchFamily="34" charset="0"/>
              </a:rPr>
              <a:t>+ </a:t>
            </a:r>
            <a:r>
              <a:rPr lang="zh-CN" altLang="en-US" sz="1662" b="1">
                <a:latin typeface="Arial" panose="020B0604020202020204" pitchFamily="34" charset="0"/>
              </a:rPr>
              <a:t>旋转 </a:t>
            </a:r>
            <a:r>
              <a:rPr lang="en-US" altLang="zh-CN" sz="1662" b="1">
                <a:latin typeface="Arial" panose="020B0604020202020204" pitchFamily="34" charset="0"/>
              </a:rPr>
              <a:t>+ </a:t>
            </a:r>
            <a:r>
              <a:rPr lang="zh-CN" altLang="en-US" sz="1662" b="1">
                <a:latin typeface="Arial" panose="020B0604020202020204" pitchFamily="34" charset="0"/>
              </a:rPr>
              <a:t>传输</a:t>
            </a:r>
          </a:p>
        </p:txBody>
      </p:sp>
      <p:sp>
        <p:nvSpPr>
          <p:cNvPr id="13345" name="Line 44">
            <a:extLst>
              <a:ext uri="{FF2B5EF4-FFF2-40B4-BE49-F238E27FC236}">
                <a16:creationId xmlns:a16="http://schemas.microsoft.com/office/drawing/2014/main" id="{8F989EBF-DB25-44CD-A2E3-825C39E075CB}"/>
              </a:ext>
            </a:extLst>
          </p:cNvPr>
          <p:cNvSpPr>
            <a:spLocks noChangeShapeType="1"/>
          </p:cNvSpPr>
          <p:nvPr/>
        </p:nvSpPr>
        <p:spPr bwMode="auto">
          <a:xfrm>
            <a:off x="5306158" y="5468816"/>
            <a:ext cx="1266092" cy="2110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3346" name="Line 45">
            <a:extLst>
              <a:ext uri="{FF2B5EF4-FFF2-40B4-BE49-F238E27FC236}">
                <a16:creationId xmlns:a16="http://schemas.microsoft.com/office/drawing/2014/main" id="{6E061E24-99CD-4338-8209-3CCBD72A111C}"/>
              </a:ext>
            </a:extLst>
          </p:cNvPr>
          <p:cNvSpPr>
            <a:spLocks noChangeShapeType="1"/>
          </p:cNvSpPr>
          <p:nvPr/>
        </p:nvSpPr>
        <p:spPr bwMode="auto">
          <a:xfrm flipV="1">
            <a:off x="6572251" y="5468816"/>
            <a:ext cx="984738" cy="2227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3347" name="Rectangle 46">
            <a:extLst>
              <a:ext uri="{FF2B5EF4-FFF2-40B4-BE49-F238E27FC236}">
                <a16:creationId xmlns:a16="http://schemas.microsoft.com/office/drawing/2014/main" id="{A4DB4607-D2FA-4EFA-BAEB-45A9113F1DA5}"/>
              </a:ext>
            </a:extLst>
          </p:cNvPr>
          <p:cNvSpPr>
            <a:spLocks noChangeArrowheads="1"/>
          </p:cNvSpPr>
          <p:nvPr/>
        </p:nvSpPr>
        <p:spPr bwMode="auto">
          <a:xfrm>
            <a:off x="6087207" y="5715000"/>
            <a:ext cx="971172"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662" b="1">
                <a:latin typeface="Arial" panose="020B0604020202020204" pitchFamily="34" charset="0"/>
              </a:rPr>
              <a:t>服务时间</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7B5ED3CA-B01D-4FD2-9824-2E24E003B5EB}"/>
              </a:ext>
            </a:extLst>
          </p:cNvPr>
          <p:cNvSpPr>
            <a:spLocks noGrp="1" noChangeArrowheads="1"/>
          </p:cNvSpPr>
          <p:nvPr>
            <p:ph type="title"/>
          </p:nvPr>
        </p:nvSpPr>
        <p:spPr>
          <a:xfrm>
            <a:off x="323528" y="201490"/>
            <a:ext cx="3560885" cy="584689"/>
          </a:xfrm>
          <a:noFill/>
        </p:spPr>
        <p:txBody>
          <a:bodyPr wrap="square"/>
          <a:lstStyle/>
          <a:p>
            <a:r>
              <a:rPr lang="zh-CN" altLang="en-US" dirty="0"/>
              <a:t>磁盘的组织</a:t>
            </a:r>
          </a:p>
        </p:txBody>
      </p:sp>
      <p:sp>
        <p:nvSpPr>
          <p:cNvPr id="14339" name="Rectangle 3">
            <a:extLst>
              <a:ext uri="{FF2B5EF4-FFF2-40B4-BE49-F238E27FC236}">
                <a16:creationId xmlns:a16="http://schemas.microsoft.com/office/drawing/2014/main" id="{91D7F80A-C4A8-453E-9FF1-0606CC673434}"/>
              </a:ext>
            </a:extLst>
          </p:cNvPr>
          <p:cNvSpPr>
            <a:spLocks noGrp="1" noChangeArrowheads="1"/>
          </p:cNvSpPr>
          <p:nvPr>
            <p:ph type="body" idx="1"/>
          </p:nvPr>
        </p:nvSpPr>
        <p:spPr>
          <a:xfrm>
            <a:off x="562708" y="3147647"/>
            <a:ext cx="8581292" cy="3001656"/>
          </a:xfrm>
          <a:noFill/>
        </p:spPr>
        <p:txBody>
          <a:bodyPr/>
          <a:lstStyle/>
          <a:p>
            <a:pPr>
              <a:lnSpc>
                <a:spcPct val="150000"/>
              </a:lnSpc>
            </a:pPr>
            <a:r>
              <a:rPr lang="zh-CN" altLang="en-US" sz="2215" dirty="0"/>
              <a:t>典型数据 </a:t>
            </a:r>
            <a:r>
              <a:rPr lang="en-US" altLang="zh-CN" sz="2215" dirty="0"/>
              <a:t>(</a:t>
            </a:r>
            <a:r>
              <a:rPr lang="zh-CN" altLang="en-US" sz="2215" dirty="0"/>
              <a:t>依赖于磁盘大小</a:t>
            </a:r>
            <a:r>
              <a:rPr lang="en-US" altLang="zh-CN" sz="2215" dirty="0"/>
              <a:t>)</a:t>
            </a:r>
            <a:r>
              <a:rPr lang="zh-CN" altLang="en-US" sz="2215" dirty="0"/>
              <a:t>：</a:t>
            </a:r>
          </a:p>
          <a:p>
            <a:pPr lvl="1">
              <a:lnSpc>
                <a:spcPct val="150000"/>
              </a:lnSpc>
            </a:pPr>
            <a:r>
              <a:rPr lang="zh-CN" altLang="en-US" sz="2215" dirty="0"/>
              <a:t>每面</a:t>
            </a:r>
            <a:r>
              <a:rPr lang="en-US" altLang="zh-CN" sz="2215" dirty="0"/>
              <a:t>500 </a:t>
            </a:r>
            <a:r>
              <a:rPr lang="zh-CN" altLang="en-US" sz="2215" dirty="0"/>
              <a:t>至 </a:t>
            </a:r>
            <a:r>
              <a:rPr lang="en-US" altLang="zh-CN" sz="2215" dirty="0"/>
              <a:t>2,000 </a:t>
            </a:r>
            <a:r>
              <a:rPr lang="zh-CN" altLang="en-US" sz="2215" dirty="0"/>
              <a:t>磁道</a:t>
            </a:r>
          </a:p>
          <a:p>
            <a:pPr lvl="1">
              <a:lnSpc>
                <a:spcPct val="150000"/>
              </a:lnSpc>
            </a:pPr>
            <a:r>
              <a:rPr lang="zh-CN" altLang="en-US" sz="2215" dirty="0"/>
              <a:t>每道 </a:t>
            </a:r>
            <a:r>
              <a:rPr lang="en-US" altLang="zh-CN" sz="2215" dirty="0"/>
              <a:t>32 </a:t>
            </a:r>
            <a:r>
              <a:rPr lang="zh-CN" altLang="en-US" sz="2215" dirty="0"/>
              <a:t>至 </a:t>
            </a:r>
            <a:r>
              <a:rPr lang="en-US" altLang="zh-CN" sz="2215" dirty="0"/>
              <a:t>128 </a:t>
            </a:r>
            <a:r>
              <a:rPr lang="zh-CN" altLang="en-US" sz="2215" dirty="0"/>
              <a:t>扇区</a:t>
            </a:r>
          </a:p>
          <a:p>
            <a:pPr lvl="2">
              <a:lnSpc>
                <a:spcPct val="150000"/>
              </a:lnSpc>
            </a:pPr>
            <a:r>
              <a:rPr lang="zh-CN" altLang="en-US" sz="2215" dirty="0"/>
              <a:t>扇区是可以读写的最小单位</a:t>
            </a:r>
          </a:p>
          <a:p>
            <a:pPr>
              <a:lnSpc>
                <a:spcPct val="150000"/>
              </a:lnSpc>
            </a:pPr>
            <a:r>
              <a:rPr lang="zh-CN" altLang="en-US" sz="2215" dirty="0"/>
              <a:t>通常，所有磁道包含相同数量的扇区</a:t>
            </a:r>
          </a:p>
          <a:p>
            <a:pPr>
              <a:lnSpc>
                <a:spcPct val="150000"/>
              </a:lnSpc>
            </a:pPr>
            <a:r>
              <a:rPr lang="zh-CN" altLang="en-US" sz="2215" dirty="0"/>
              <a:t>恒定位密度：在外围磁道可以记录更多的扇区</a:t>
            </a:r>
          </a:p>
        </p:txBody>
      </p:sp>
      <p:sp>
        <p:nvSpPr>
          <p:cNvPr id="14340" name="Oval 4">
            <a:extLst>
              <a:ext uri="{FF2B5EF4-FFF2-40B4-BE49-F238E27FC236}">
                <a16:creationId xmlns:a16="http://schemas.microsoft.com/office/drawing/2014/main" id="{D5172C5F-64BD-43A1-9582-C77AB932F26B}"/>
              </a:ext>
            </a:extLst>
          </p:cNvPr>
          <p:cNvSpPr>
            <a:spLocks noChangeArrowheads="1"/>
          </p:cNvSpPr>
          <p:nvPr/>
        </p:nvSpPr>
        <p:spPr bwMode="auto">
          <a:xfrm>
            <a:off x="622789" y="2385646"/>
            <a:ext cx="2412023" cy="328246"/>
          </a:xfrm>
          <a:prstGeom prst="ellipse">
            <a:avLst/>
          </a:prstGeom>
          <a:solidFill>
            <a:schemeClr val="hlink"/>
          </a:solidFill>
          <a:ln w="25400">
            <a:solidFill>
              <a:schemeClr val="tx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4341" name="Oval 5">
            <a:extLst>
              <a:ext uri="{FF2B5EF4-FFF2-40B4-BE49-F238E27FC236}">
                <a16:creationId xmlns:a16="http://schemas.microsoft.com/office/drawing/2014/main" id="{5D39AC8B-69DB-44D6-BAD5-52C66BFDDCE3}"/>
              </a:ext>
            </a:extLst>
          </p:cNvPr>
          <p:cNvSpPr>
            <a:spLocks noChangeArrowheads="1"/>
          </p:cNvSpPr>
          <p:nvPr/>
        </p:nvSpPr>
        <p:spPr bwMode="auto">
          <a:xfrm>
            <a:off x="622789" y="2174631"/>
            <a:ext cx="2412023" cy="328246"/>
          </a:xfrm>
          <a:prstGeom prst="ellipse">
            <a:avLst/>
          </a:prstGeom>
          <a:solidFill>
            <a:schemeClr val="hlink"/>
          </a:solidFill>
          <a:ln w="25400">
            <a:solidFill>
              <a:schemeClr val="tx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4342" name="Oval 6">
            <a:extLst>
              <a:ext uri="{FF2B5EF4-FFF2-40B4-BE49-F238E27FC236}">
                <a16:creationId xmlns:a16="http://schemas.microsoft.com/office/drawing/2014/main" id="{3C165626-F035-4368-A1C2-487B3E270A76}"/>
              </a:ext>
            </a:extLst>
          </p:cNvPr>
          <p:cNvSpPr>
            <a:spLocks noChangeArrowheads="1"/>
          </p:cNvSpPr>
          <p:nvPr/>
        </p:nvSpPr>
        <p:spPr bwMode="auto">
          <a:xfrm>
            <a:off x="622789" y="1963615"/>
            <a:ext cx="2412023" cy="328246"/>
          </a:xfrm>
          <a:prstGeom prst="ellipse">
            <a:avLst/>
          </a:prstGeom>
          <a:solidFill>
            <a:schemeClr val="hlink"/>
          </a:solidFill>
          <a:ln w="25400">
            <a:solidFill>
              <a:schemeClr val="tx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4343" name="Oval 7">
            <a:extLst>
              <a:ext uri="{FF2B5EF4-FFF2-40B4-BE49-F238E27FC236}">
                <a16:creationId xmlns:a16="http://schemas.microsoft.com/office/drawing/2014/main" id="{2EFE3A0E-BA4B-4043-80E4-36503B481ED7}"/>
              </a:ext>
            </a:extLst>
          </p:cNvPr>
          <p:cNvSpPr>
            <a:spLocks noChangeArrowheads="1"/>
          </p:cNvSpPr>
          <p:nvPr/>
        </p:nvSpPr>
        <p:spPr bwMode="auto">
          <a:xfrm>
            <a:off x="622789" y="1752600"/>
            <a:ext cx="2412023" cy="328246"/>
          </a:xfrm>
          <a:prstGeom prst="ellipse">
            <a:avLst/>
          </a:prstGeom>
          <a:solidFill>
            <a:schemeClr val="hlink"/>
          </a:solidFill>
          <a:ln w="25400">
            <a:solidFill>
              <a:schemeClr val="tx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4344" name="Oval 8">
            <a:extLst>
              <a:ext uri="{FF2B5EF4-FFF2-40B4-BE49-F238E27FC236}">
                <a16:creationId xmlns:a16="http://schemas.microsoft.com/office/drawing/2014/main" id="{BC85310D-8E44-413A-9B71-6712F49FFEF0}"/>
              </a:ext>
            </a:extLst>
          </p:cNvPr>
          <p:cNvSpPr>
            <a:spLocks noChangeArrowheads="1"/>
          </p:cNvSpPr>
          <p:nvPr/>
        </p:nvSpPr>
        <p:spPr bwMode="auto">
          <a:xfrm>
            <a:off x="622789" y="1541585"/>
            <a:ext cx="2412023" cy="328246"/>
          </a:xfrm>
          <a:prstGeom prst="ellipse">
            <a:avLst/>
          </a:prstGeom>
          <a:solidFill>
            <a:schemeClr val="hlink"/>
          </a:solidFill>
          <a:ln w="25400">
            <a:solidFill>
              <a:schemeClr val="tx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4345" name="Line 9">
            <a:extLst>
              <a:ext uri="{FF2B5EF4-FFF2-40B4-BE49-F238E27FC236}">
                <a16:creationId xmlns:a16="http://schemas.microsoft.com/office/drawing/2014/main" id="{1B16C922-FA38-4304-B26F-0FD06F01CA13}"/>
              </a:ext>
            </a:extLst>
          </p:cNvPr>
          <p:cNvSpPr>
            <a:spLocks noChangeShapeType="1"/>
          </p:cNvSpPr>
          <p:nvPr/>
        </p:nvSpPr>
        <p:spPr bwMode="auto">
          <a:xfrm>
            <a:off x="3061189" y="1682262"/>
            <a:ext cx="1192823" cy="468923"/>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4346" name="Line 10">
            <a:extLst>
              <a:ext uri="{FF2B5EF4-FFF2-40B4-BE49-F238E27FC236}">
                <a16:creationId xmlns:a16="http://schemas.microsoft.com/office/drawing/2014/main" id="{51611E42-6502-4149-B88C-681215DAE368}"/>
              </a:ext>
            </a:extLst>
          </p:cNvPr>
          <p:cNvSpPr>
            <a:spLocks noChangeShapeType="1"/>
          </p:cNvSpPr>
          <p:nvPr/>
        </p:nvSpPr>
        <p:spPr bwMode="auto">
          <a:xfrm>
            <a:off x="3061189" y="1893277"/>
            <a:ext cx="1192823" cy="257908"/>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4347" name="Line 11">
            <a:extLst>
              <a:ext uri="{FF2B5EF4-FFF2-40B4-BE49-F238E27FC236}">
                <a16:creationId xmlns:a16="http://schemas.microsoft.com/office/drawing/2014/main" id="{AB7E3683-31DF-4BDF-981E-E59745864575}"/>
              </a:ext>
            </a:extLst>
          </p:cNvPr>
          <p:cNvSpPr>
            <a:spLocks noChangeShapeType="1"/>
          </p:cNvSpPr>
          <p:nvPr/>
        </p:nvSpPr>
        <p:spPr bwMode="auto">
          <a:xfrm>
            <a:off x="3061189" y="2162908"/>
            <a:ext cx="1192823"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4348" name="Line 12">
            <a:extLst>
              <a:ext uri="{FF2B5EF4-FFF2-40B4-BE49-F238E27FC236}">
                <a16:creationId xmlns:a16="http://schemas.microsoft.com/office/drawing/2014/main" id="{23460D82-C4F2-4EAC-8D26-4CF9E5C17A0E}"/>
              </a:ext>
            </a:extLst>
          </p:cNvPr>
          <p:cNvSpPr>
            <a:spLocks noChangeShapeType="1"/>
          </p:cNvSpPr>
          <p:nvPr/>
        </p:nvSpPr>
        <p:spPr bwMode="auto">
          <a:xfrm flipV="1">
            <a:off x="3061189" y="2151184"/>
            <a:ext cx="1192823" cy="234462"/>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4349" name="Line 13">
            <a:extLst>
              <a:ext uri="{FF2B5EF4-FFF2-40B4-BE49-F238E27FC236}">
                <a16:creationId xmlns:a16="http://schemas.microsoft.com/office/drawing/2014/main" id="{D5663D20-2BF6-4FEC-80F6-EF9146402ED1}"/>
              </a:ext>
            </a:extLst>
          </p:cNvPr>
          <p:cNvSpPr>
            <a:spLocks noChangeShapeType="1"/>
          </p:cNvSpPr>
          <p:nvPr/>
        </p:nvSpPr>
        <p:spPr bwMode="auto">
          <a:xfrm flipV="1">
            <a:off x="3061189" y="2151185"/>
            <a:ext cx="1192823" cy="445477"/>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4350" name="Rectangle 14">
            <a:extLst>
              <a:ext uri="{FF2B5EF4-FFF2-40B4-BE49-F238E27FC236}">
                <a16:creationId xmlns:a16="http://schemas.microsoft.com/office/drawing/2014/main" id="{F5504CAE-FF10-42C9-A0A2-452D8F77120D}"/>
              </a:ext>
            </a:extLst>
          </p:cNvPr>
          <p:cNvSpPr>
            <a:spLocks noChangeArrowheads="1"/>
          </p:cNvSpPr>
          <p:nvPr/>
        </p:nvSpPr>
        <p:spPr bwMode="auto">
          <a:xfrm>
            <a:off x="4322884" y="2016369"/>
            <a:ext cx="1560092"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zh-CN" altLang="en-US" sz="1477" b="1"/>
              <a:t>盘片（</a:t>
            </a:r>
            <a:r>
              <a:rPr lang="en-US" altLang="zh-CN" sz="1477" b="1"/>
              <a:t>Platters</a:t>
            </a:r>
            <a:r>
              <a:rPr lang="zh-CN" altLang="en-US" sz="1477" b="1"/>
              <a:t>）</a:t>
            </a:r>
          </a:p>
        </p:txBody>
      </p:sp>
      <p:sp>
        <p:nvSpPr>
          <p:cNvPr id="14351" name="Oval 15">
            <a:extLst>
              <a:ext uri="{FF2B5EF4-FFF2-40B4-BE49-F238E27FC236}">
                <a16:creationId xmlns:a16="http://schemas.microsoft.com/office/drawing/2014/main" id="{47137D92-D3B9-4F0A-BBC4-31007A743860}"/>
              </a:ext>
            </a:extLst>
          </p:cNvPr>
          <p:cNvSpPr>
            <a:spLocks noChangeArrowheads="1"/>
          </p:cNvSpPr>
          <p:nvPr/>
        </p:nvSpPr>
        <p:spPr bwMode="auto">
          <a:xfrm>
            <a:off x="5880589" y="978877"/>
            <a:ext cx="2716823" cy="2508738"/>
          </a:xfrm>
          <a:prstGeom prst="ellipse">
            <a:avLst/>
          </a:prstGeom>
          <a:solidFill>
            <a:schemeClr val="hlink"/>
          </a:solidFill>
          <a:ln w="25400">
            <a:solidFill>
              <a:schemeClr val="tx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4352" name="Oval 16">
            <a:extLst>
              <a:ext uri="{FF2B5EF4-FFF2-40B4-BE49-F238E27FC236}">
                <a16:creationId xmlns:a16="http://schemas.microsoft.com/office/drawing/2014/main" id="{4FF2322B-DF62-41D7-AF53-EB8E62F6A573}"/>
              </a:ext>
            </a:extLst>
          </p:cNvPr>
          <p:cNvSpPr>
            <a:spLocks noChangeArrowheads="1"/>
          </p:cNvSpPr>
          <p:nvPr/>
        </p:nvSpPr>
        <p:spPr bwMode="auto">
          <a:xfrm>
            <a:off x="6185389" y="1260231"/>
            <a:ext cx="2107223" cy="194603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4353" name="Oval 17">
            <a:extLst>
              <a:ext uri="{FF2B5EF4-FFF2-40B4-BE49-F238E27FC236}">
                <a16:creationId xmlns:a16="http://schemas.microsoft.com/office/drawing/2014/main" id="{17BC0BBE-12A3-43BA-8205-29D7EE168E9C}"/>
              </a:ext>
            </a:extLst>
          </p:cNvPr>
          <p:cNvSpPr>
            <a:spLocks noChangeArrowheads="1"/>
          </p:cNvSpPr>
          <p:nvPr/>
        </p:nvSpPr>
        <p:spPr bwMode="auto">
          <a:xfrm>
            <a:off x="6490189" y="1541585"/>
            <a:ext cx="1497623" cy="138332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4354" name="Line 18">
            <a:extLst>
              <a:ext uri="{FF2B5EF4-FFF2-40B4-BE49-F238E27FC236}">
                <a16:creationId xmlns:a16="http://schemas.microsoft.com/office/drawing/2014/main" id="{68CECDC0-97DE-4407-BA63-510C3239EC2C}"/>
              </a:ext>
            </a:extLst>
          </p:cNvPr>
          <p:cNvSpPr>
            <a:spLocks noChangeShapeType="1"/>
          </p:cNvSpPr>
          <p:nvPr/>
        </p:nvSpPr>
        <p:spPr bwMode="auto">
          <a:xfrm>
            <a:off x="4966189" y="2795954"/>
            <a:ext cx="1192823"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4355" name="Rectangle 19">
            <a:extLst>
              <a:ext uri="{FF2B5EF4-FFF2-40B4-BE49-F238E27FC236}">
                <a16:creationId xmlns:a16="http://schemas.microsoft.com/office/drawing/2014/main" id="{A4E0EB40-76A2-49B5-8BE5-21AD9FF5C7B9}"/>
              </a:ext>
            </a:extLst>
          </p:cNvPr>
          <p:cNvSpPr>
            <a:spLocks noChangeArrowheads="1"/>
          </p:cNvSpPr>
          <p:nvPr/>
        </p:nvSpPr>
        <p:spPr bwMode="auto">
          <a:xfrm>
            <a:off x="3651738" y="2649415"/>
            <a:ext cx="1411398"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zh-CN" altLang="en-US" sz="1477" b="1"/>
              <a:t>磁道（</a:t>
            </a:r>
            <a:r>
              <a:rPr lang="en-US" altLang="zh-CN" sz="1477" b="1"/>
              <a:t>Track</a:t>
            </a:r>
            <a:r>
              <a:rPr lang="zh-CN" altLang="en-US" sz="1477" b="1"/>
              <a:t>）</a:t>
            </a:r>
          </a:p>
        </p:txBody>
      </p:sp>
      <p:sp>
        <p:nvSpPr>
          <p:cNvPr id="14356" name="Line 20">
            <a:extLst>
              <a:ext uri="{FF2B5EF4-FFF2-40B4-BE49-F238E27FC236}">
                <a16:creationId xmlns:a16="http://schemas.microsoft.com/office/drawing/2014/main" id="{1AA0940D-12C2-4B96-A66B-5CF79EFEE1A9}"/>
              </a:ext>
            </a:extLst>
          </p:cNvPr>
          <p:cNvSpPr>
            <a:spLocks noChangeShapeType="1"/>
          </p:cNvSpPr>
          <p:nvPr/>
        </p:nvSpPr>
        <p:spPr bwMode="auto">
          <a:xfrm>
            <a:off x="7239000" y="2948354"/>
            <a:ext cx="0" cy="25790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4357" name="Line 21">
            <a:extLst>
              <a:ext uri="{FF2B5EF4-FFF2-40B4-BE49-F238E27FC236}">
                <a16:creationId xmlns:a16="http://schemas.microsoft.com/office/drawing/2014/main" id="{644A9E3E-7D0A-44CB-A130-368B3F29119A}"/>
              </a:ext>
            </a:extLst>
          </p:cNvPr>
          <p:cNvSpPr>
            <a:spLocks noChangeShapeType="1"/>
          </p:cNvSpPr>
          <p:nvPr/>
        </p:nvSpPr>
        <p:spPr bwMode="auto">
          <a:xfrm flipV="1">
            <a:off x="6490189" y="2713892"/>
            <a:ext cx="202223" cy="2344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4358" name="Line 22">
            <a:extLst>
              <a:ext uri="{FF2B5EF4-FFF2-40B4-BE49-F238E27FC236}">
                <a16:creationId xmlns:a16="http://schemas.microsoft.com/office/drawing/2014/main" id="{FDDE9EFC-2E62-4F76-B92D-415588905434}"/>
              </a:ext>
            </a:extLst>
          </p:cNvPr>
          <p:cNvSpPr>
            <a:spLocks noChangeShapeType="1"/>
          </p:cNvSpPr>
          <p:nvPr/>
        </p:nvSpPr>
        <p:spPr bwMode="auto">
          <a:xfrm flipV="1">
            <a:off x="6413989" y="2995246"/>
            <a:ext cx="430823" cy="72683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4359" name="Rectangle 23">
            <a:extLst>
              <a:ext uri="{FF2B5EF4-FFF2-40B4-BE49-F238E27FC236}">
                <a16:creationId xmlns:a16="http://schemas.microsoft.com/office/drawing/2014/main" id="{30F4ACA1-9C19-4DC4-B904-DEB2834BF0BA}"/>
              </a:ext>
            </a:extLst>
          </p:cNvPr>
          <p:cNvSpPr>
            <a:spLocks noChangeArrowheads="1"/>
          </p:cNvSpPr>
          <p:nvPr/>
        </p:nvSpPr>
        <p:spPr bwMode="auto">
          <a:xfrm>
            <a:off x="5846884" y="3634154"/>
            <a:ext cx="1444676"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zh-CN" altLang="en-US" sz="1477" b="1"/>
              <a:t>扇区（</a:t>
            </a:r>
            <a:r>
              <a:rPr lang="en-US" altLang="zh-CN" sz="1477" b="1"/>
              <a:t>Sector</a:t>
            </a:r>
            <a:r>
              <a:rPr lang="zh-CN" altLang="en-US" sz="1477" b="1"/>
              <a:t>）</a:t>
            </a:r>
          </a:p>
        </p:txBody>
      </p:sp>
    </p:spTree>
    <p:extLst>
      <p:ext uri="{BB962C8B-B14F-4D97-AF65-F5344CB8AC3E}">
        <p14:creationId xmlns:p14="http://schemas.microsoft.com/office/powerpoint/2010/main" val="91271635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4A4348D3-C718-4428-9DA0-5351677CA2CE}"/>
              </a:ext>
            </a:extLst>
          </p:cNvPr>
          <p:cNvSpPr>
            <a:spLocks noChangeArrowheads="1"/>
          </p:cNvSpPr>
          <p:nvPr/>
        </p:nvSpPr>
        <p:spPr bwMode="auto">
          <a:xfrm>
            <a:off x="134815" y="263769"/>
            <a:ext cx="7162800" cy="1055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7000"/>
              </a:lnSpc>
            </a:pPr>
            <a:r>
              <a:rPr lang="zh-CN" altLang="en-US" sz="4062" b="1">
                <a:solidFill>
                  <a:srgbClr val="FC0128"/>
                </a:solidFill>
                <a:latin typeface="方正魏碑简体" pitchFamily="2" charset="-122"/>
                <a:ea typeface="方正魏碑简体" pitchFamily="2" charset="-122"/>
              </a:rPr>
              <a:t>磁盘的响应延迟</a:t>
            </a:r>
          </a:p>
        </p:txBody>
      </p:sp>
      <p:sp>
        <p:nvSpPr>
          <p:cNvPr id="15363" name="Oval 3">
            <a:extLst>
              <a:ext uri="{FF2B5EF4-FFF2-40B4-BE49-F238E27FC236}">
                <a16:creationId xmlns:a16="http://schemas.microsoft.com/office/drawing/2014/main" id="{5992F031-22F5-4973-B30A-E336478B149B}"/>
              </a:ext>
            </a:extLst>
          </p:cNvPr>
          <p:cNvSpPr>
            <a:spLocks noChangeArrowheads="1"/>
          </p:cNvSpPr>
          <p:nvPr/>
        </p:nvSpPr>
        <p:spPr bwMode="auto">
          <a:xfrm>
            <a:off x="2031024" y="2983523"/>
            <a:ext cx="5284177" cy="451338"/>
          </a:xfrm>
          <a:prstGeom prst="ellipse">
            <a:avLst/>
          </a:prstGeom>
          <a:solidFill>
            <a:srgbClr val="99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5364" name="Oval 4">
            <a:extLst>
              <a:ext uri="{FF2B5EF4-FFF2-40B4-BE49-F238E27FC236}">
                <a16:creationId xmlns:a16="http://schemas.microsoft.com/office/drawing/2014/main" id="{0B62C411-E1C8-4DFE-9E6E-6AD1EF7A65EA}"/>
              </a:ext>
            </a:extLst>
          </p:cNvPr>
          <p:cNvSpPr>
            <a:spLocks noChangeArrowheads="1"/>
          </p:cNvSpPr>
          <p:nvPr/>
        </p:nvSpPr>
        <p:spPr bwMode="auto">
          <a:xfrm>
            <a:off x="2011974" y="2964474"/>
            <a:ext cx="5322277" cy="489438"/>
          </a:xfrm>
          <a:prstGeom prst="ellipse">
            <a:avLst/>
          </a:prstGeom>
          <a:noFill/>
          <a:ln w="396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5365" name="Oval 5">
            <a:extLst>
              <a:ext uri="{FF2B5EF4-FFF2-40B4-BE49-F238E27FC236}">
                <a16:creationId xmlns:a16="http://schemas.microsoft.com/office/drawing/2014/main" id="{EA29C6BC-E72F-4E06-AE18-1FAA2034AA0F}"/>
              </a:ext>
            </a:extLst>
          </p:cNvPr>
          <p:cNvSpPr>
            <a:spLocks noChangeArrowheads="1"/>
          </p:cNvSpPr>
          <p:nvPr/>
        </p:nvSpPr>
        <p:spPr bwMode="auto">
          <a:xfrm>
            <a:off x="2624504" y="3091961"/>
            <a:ext cx="3985846" cy="2344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5366" name="Oval 6">
            <a:extLst>
              <a:ext uri="{FF2B5EF4-FFF2-40B4-BE49-F238E27FC236}">
                <a16:creationId xmlns:a16="http://schemas.microsoft.com/office/drawing/2014/main" id="{FB324A01-FA1F-4A08-8DEF-06D7DE794657}"/>
              </a:ext>
            </a:extLst>
          </p:cNvPr>
          <p:cNvSpPr>
            <a:spLocks noChangeArrowheads="1"/>
          </p:cNvSpPr>
          <p:nvPr/>
        </p:nvSpPr>
        <p:spPr bwMode="auto">
          <a:xfrm>
            <a:off x="2615712" y="3083169"/>
            <a:ext cx="4004896" cy="253512"/>
          </a:xfrm>
          <a:prstGeom prst="ellipse">
            <a:avLst/>
          </a:prstGeom>
          <a:solidFill>
            <a:srgbClr val="800000"/>
          </a:solidFill>
          <a:ln w="20638">
            <a:solidFill>
              <a:srgbClr val="000000"/>
            </a:solidFill>
            <a:round/>
            <a:headEnd/>
            <a:tailEnd/>
          </a:ln>
        </p:spPr>
        <p:txBody>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5367" name="Oval 7">
            <a:extLst>
              <a:ext uri="{FF2B5EF4-FFF2-40B4-BE49-F238E27FC236}">
                <a16:creationId xmlns:a16="http://schemas.microsoft.com/office/drawing/2014/main" id="{1BE8E881-6C4C-4E0C-9B42-08678F846030}"/>
              </a:ext>
            </a:extLst>
          </p:cNvPr>
          <p:cNvSpPr>
            <a:spLocks noChangeArrowheads="1"/>
          </p:cNvSpPr>
          <p:nvPr/>
        </p:nvSpPr>
        <p:spPr bwMode="auto">
          <a:xfrm>
            <a:off x="2050074" y="2623039"/>
            <a:ext cx="5284177" cy="45133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5368" name="Oval 8">
            <a:extLst>
              <a:ext uri="{FF2B5EF4-FFF2-40B4-BE49-F238E27FC236}">
                <a16:creationId xmlns:a16="http://schemas.microsoft.com/office/drawing/2014/main" id="{109AE0B5-47E9-485B-AC36-1E6F15A63F47}"/>
              </a:ext>
            </a:extLst>
          </p:cNvPr>
          <p:cNvSpPr>
            <a:spLocks noChangeArrowheads="1"/>
          </p:cNvSpPr>
          <p:nvPr/>
        </p:nvSpPr>
        <p:spPr bwMode="auto">
          <a:xfrm>
            <a:off x="2031023" y="2603989"/>
            <a:ext cx="5322277" cy="487973"/>
          </a:xfrm>
          <a:prstGeom prst="ellipse">
            <a:avLst/>
          </a:prstGeom>
          <a:solidFill>
            <a:srgbClr val="99FFCC"/>
          </a:solidFill>
          <a:ln w="39688">
            <a:solidFill>
              <a:srgbClr val="000000"/>
            </a:solidFill>
            <a:round/>
            <a:headEnd/>
            <a:tailEnd/>
          </a:ln>
        </p:spPr>
        <p:txBody>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5369" name="Oval 9">
            <a:extLst>
              <a:ext uri="{FF2B5EF4-FFF2-40B4-BE49-F238E27FC236}">
                <a16:creationId xmlns:a16="http://schemas.microsoft.com/office/drawing/2014/main" id="{65CB846A-6890-4C05-940B-7730D22867D0}"/>
              </a:ext>
            </a:extLst>
          </p:cNvPr>
          <p:cNvSpPr>
            <a:spLocks noChangeArrowheads="1"/>
          </p:cNvSpPr>
          <p:nvPr/>
        </p:nvSpPr>
        <p:spPr bwMode="auto">
          <a:xfrm>
            <a:off x="2624504" y="2730013"/>
            <a:ext cx="3985846" cy="235926"/>
          </a:xfrm>
          <a:prstGeom prst="ellipse">
            <a:avLst/>
          </a:pr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5370" name="Oval 10">
            <a:extLst>
              <a:ext uri="{FF2B5EF4-FFF2-40B4-BE49-F238E27FC236}">
                <a16:creationId xmlns:a16="http://schemas.microsoft.com/office/drawing/2014/main" id="{873EECA3-EEB7-4C09-A5F3-DF1E1D870BE3}"/>
              </a:ext>
            </a:extLst>
          </p:cNvPr>
          <p:cNvSpPr>
            <a:spLocks noChangeArrowheads="1"/>
          </p:cNvSpPr>
          <p:nvPr/>
        </p:nvSpPr>
        <p:spPr bwMode="auto">
          <a:xfrm>
            <a:off x="2615712" y="2721220"/>
            <a:ext cx="4004896" cy="253511"/>
          </a:xfrm>
          <a:prstGeom prst="ellipse">
            <a:avLst/>
          </a:pr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5371" name="Oval 11">
            <a:extLst>
              <a:ext uri="{FF2B5EF4-FFF2-40B4-BE49-F238E27FC236}">
                <a16:creationId xmlns:a16="http://schemas.microsoft.com/office/drawing/2014/main" id="{A0BF3F99-AA6B-4689-B970-2F7C8E60D8F7}"/>
              </a:ext>
            </a:extLst>
          </p:cNvPr>
          <p:cNvSpPr>
            <a:spLocks noChangeArrowheads="1"/>
          </p:cNvSpPr>
          <p:nvPr/>
        </p:nvSpPr>
        <p:spPr bwMode="auto">
          <a:xfrm>
            <a:off x="2031024" y="2243505"/>
            <a:ext cx="5284177" cy="451338"/>
          </a:xfrm>
          <a:prstGeom prst="ellipse">
            <a:avLst/>
          </a:prstGeom>
          <a:solidFill>
            <a:srgbClr val="99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5372" name="Oval 12">
            <a:extLst>
              <a:ext uri="{FF2B5EF4-FFF2-40B4-BE49-F238E27FC236}">
                <a16:creationId xmlns:a16="http://schemas.microsoft.com/office/drawing/2014/main" id="{5230D632-73DC-4587-A955-9E54B4993907}"/>
              </a:ext>
            </a:extLst>
          </p:cNvPr>
          <p:cNvSpPr>
            <a:spLocks noChangeArrowheads="1"/>
          </p:cNvSpPr>
          <p:nvPr/>
        </p:nvSpPr>
        <p:spPr bwMode="auto">
          <a:xfrm>
            <a:off x="2011974" y="2224454"/>
            <a:ext cx="5322277" cy="558312"/>
          </a:xfrm>
          <a:prstGeom prst="ellipse">
            <a:avLst/>
          </a:prstGeom>
          <a:solidFill>
            <a:srgbClr val="99FFCC"/>
          </a:solidFill>
          <a:ln w="39688">
            <a:solidFill>
              <a:srgbClr val="000000"/>
            </a:solidFill>
            <a:round/>
            <a:headEnd/>
            <a:tailEnd/>
          </a:ln>
        </p:spPr>
        <p:txBody>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5373" name="Oval 13">
            <a:extLst>
              <a:ext uri="{FF2B5EF4-FFF2-40B4-BE49-F238E27FC236}">
                <a16:creationId xmlns:a16="http://schemas.microsoft.com/office/drawing/2014/main" id="{EFC093BF-7CEC-4393-8266-C5687467A06D}"/>
              </a:ext>
            </a:extLst>
          </p:cNvPr>
          <p:cNvSpPr>
            <a:spLocks noChangeArrowheads="1"/>
          </p:cNvSpPr>
          <p:nvPr/>
        </p:nvSpPr>
        <p:spPr bwMode="auto">
          <a:xfrm>
            <a:off x="2624504" y="2315307"/>
            <a:ext cx="3985846" cy="2344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5374" name="Oval 14">
            <a:extLst>
              <a:ext uri="{FF2B5EF4-FFF2-40B4-BE49-F238E27FC236}">
                <a16:creationId xmlns:a16="http://schemas.microsoft.com/office/drawing/2014/main" id="{1CF5AC48-7710-4C65-9211-FA0A35897CCB}"/>
              </a:ext>
            </a:extLst>
          </p:cNvPr>
          <p:cNvSpPr>
            <a:spLocks noChangeArrowheads="1"/>
          </p:cNvSpPr>
          <p:nvPr/>
        </p:nvSpPr>
        <p:spPr bwMode="auto">
          <a:xfrm>
            <a:off x="2615712" y="2306515"/>
            <a:ext cx="4004896" cy="253512"/>
          </a:xfrm>
          <a:prstGeom prst="ellipse">
            <a:avLst/>
          </a:prstGeom>
          <a:solidFill>
            <a:srgbClr val="800000"/>
          </a:solidFill>
          <a:ln w="20638">
            <a:solidFill>
              <a:srgbClr val="000000"/>
            </a:solidFill>
            <a:round/>
            <a:headEnd/>
            <a:tailEnd/>
          </a:ln>
        </p:spPr>
        <p:txBody>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5375" name="Oval 15">
            <a:extLst>
              <a:ext uri="{FF2B5EF4-FFF2-40B4-BE49-F238E27FC236}">
                <a16:creationId xmlns:a16="http://schemas.microsoft.com/office/drawing/2014/main" id="{167950D5-33DB-4859-B6E9-59E97CB41DF2}"/>
              </a:ext>
            </a:extLst>
          </p:cNvPr>
          <p:cNvSpPr>
            <a:spLocks noChangeArrowheads="1"/>
          </p:cNvSpPr>
          <p:nvPr/>
        </p:nvSpPr>
        <p:spPr bwMode="auto">
          <a:xfrm>
            <a:off x="2013438" y="1899139"/>
            <a:ext cx="5282712" cy="45280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5376" name="Oval 16">
            <a:extLst>
              <a:ext uri="{FF2B5EF4-FFF2-40B4-BE49-F238E27FC236}">
                <a16:creationId xmlns:a16="http://schemas.microsoft.com/office/drawing/2014/main" id="{15A56529-E33A-4E3F-894D-2D465F057BBB}"/>
              </a:ext>
            </a:extLst>
          </p:cNvPr>
          <p:cNvSpPr>
            <a:spLocks noChangeArrowheads="1"/>
          </p:cNvSpPr>
          <p:nvPr/>
        </p:nvSpPr>
        <p:spPr bwMode="auto">
          <a:xfrm>
            <a:off x="1992923" y="1881554"/>
            <a:ext cx="5323743" cy="487974"/>
          </a:xfrm>
          <a:prstGeom prst="ellipse">
            <a:avLst/>
          </a:prstGeom>
          <a:solidFill>
            <a:srgbClr val="99FFCC"/>
          </a:solidFill>
          <a:ln w="39688">
            <a:solidFill>
              <a:srgbClr val="000000"/>
            </a:solidFill>
            <a:round/>
            <a:headEnd/>
            <a:tailEnd/>
          </a:ln>
        </p:spPr>
        <p:txBody>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5377" name="Oval 17">
            <a:extLst>
              <a:ext uri="{FF2B5EF4-FFF2-40B4-BE49-F238E27FC236}">
                <a16:creationId xmlns:a16="http://schemas.microsoft.com/office/drawing/2014/main" id="{E36A2967-7053-4311-B85C-752E4FA9F121}"/>
              </a:ext>
            </a:extLst>
          </p:cNvPr>
          <p:cNvSpPr>
            <a:spLocks noChangeArrowheads="1"/>
          </p:cNvSpPr>
          <p:nvPr/>
        </p:nvSpPr>
        <p:spPr bwMode="auto">
          <a:xfrm>
            <a:off x="2624504" y="1989992"/>
            <a:ext cx="3985846" cy="234462"/>
          </a:xfrm>
          <a:prstGeom prst="ellipse">
            <a:avLst/>
          </a:pr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5378" name="Oval 18">
            <a:extLst>
              <a:ext uri="{FF2B5EF4-FFF2-40B4-BE49-F238E27FC236}">
                <a16:creationId xmlns:a16="http://schemas.microsoft.com/office/drawing/2014/main" id="{EF870C99-6ED5-4D00-B3CC-4F3369D33C39}"/>
              </a:ext>
            </a:extLst>
          </p:cNvPr>
          <p:cNvSpPr>
            <a:spLocks noChangeArrowheads="1"/>
          </p:cNvSpPr>
          <p:nvPr/>
        </p:nvSpPr>
        <p:spPr bwMode="auto">
          <a:xfrm>
            <a:off x="2615712" y="1981200"/>
            <a:ext cx="4004896" cy="253512"/>
          </a:xfrm>
          <a:prstGeom prst="ellipse">
            <a:avLst/>
          </a:pr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5379" name="Oval 19">
            <a:extLst>
              <a:ext uri="{FF2B5EF4-FFF2-40B4-BE49-F238E27FC236}">
                <a16:creationId xmlns:a16="http://schemas.microsoft.com/office/drawing/2014/main" id="{2BB72A7F-5BA6-445F-A3B8-62429D1FB462}"/>
              </a:ext>
            </a:extLst>
          </p:cNvPr>
          <p:cNvSpPr>
            <a:spLocks noChangeArrowheads="1"/>
          </p:cNvSpPr>
          <p:nvPr/>
        </p:nvSpPr>
        <p:spPr bwMode="auto">
          <a:xfrm>
            <a:off x="3922836" y="2080846"/>
            <a:ext cx="1408234" cy="7180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5380" name="Oval 20">
            <a:extLst>
              <a:ext uri="{FF2B5EF4-FFF2-40B4-BE49-F238E27FC236}">
                <a16:creationId xmlns:a16="http://schemas.microsoft.com/office/drawing/2014/main" id="{8B298D5A-60FF-4005-98D7-AB2D7C2FC341}"/>
              </a:ext>
            </a:extLst>
          </p:cNvPr>
          <p:cNvSpPr>
            <a:spLocks noChangeArrowheads="1"/>
          </p:cNvSpPr>
          <p:nvPr/>
        </p:nvSpPr>
        <p:spPr bwMode="auto">
          <a:xfrm>
            <a:off x="3912578" y="2070589"/>
            <a:ext cx="1428750" cy="90854"/>
          </a:xfrm>
          <a:prstGeom prst="ellipse">
            <a:avLst/>
          </a:prstGeom>
          <a:solidFill>
            <a:srgbClr val="99FFCC"/>
          </a:solidFill>
          <a:ln w="20638">
            <a:solidFill>
              <a:srgbClr val="000000"/>
            </a:solidFill>
            <a:round/>
            <a:headEnd/>
            <a:tailEnd/>
          </a:ln>
        </p:spPr>
        <p:txBody>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5381" name="Line 21">
            <a:extLst>
              <a:ext uri="{FF2B5EF4-FFF2-40B4-BE49-F238E27FC236}">
                <a16:creationId xmlns:a16="http://schemas.microsoft.com/office/drawing/2014/main" id="{24B9C118-4871-4130-B409-1F8A802A4545}"/>
              </a:ext>
            </a:extLst>
          </p:cNvPr>
          <p:cNvSpPr>
            <a:spLocks noChangeShapeType="1"/>
          </p:cNvSpPr>
          <p:nvPr/>
        </p:nvSpPr>
        <p:spPr bwMode="auto">
          <a:xfrm flipH="1">
            <a:off x="4207120" y="2098431"/>
            <a:ext cx="389792" cy="271097"/>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15382" name="Line 22">
            <a:extLst>
              <a:ext uri="{FF2B5EF4-FFF2-40B4-BE49-F238E27FC236}">
                <a16:creationId xmlns:a16="http://schemas.microsoft.com/office/drawing/2014/main" id="{127C6C71-2888-4BBB-BE52-6DF68D0932B6}"/>
              </a:ext>
            </a:extLst>
          </p:cNvPr>
          <p:cNvSpPr>
            <a:spLocks noChangeShapeType="1"/>
          </p:cNvSpPr>
          <p:nvPr/>
        </p:nvSpPr>
        <p:spPr bwMode="auto">
          <a:xfrm flipH="1">
            <a:off x="3755781" y="2080846"/>
            <a:ext cx="889488" cy="252046"/>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15383" name="Rectangle 23">
            <a:extLst>
              <a:ext uri="{FF2B5EF4-FFF2-40B4-BE49-F238E27FC236}">
                <a16:creationId xmlns:a16="http://schemas.microsoft.com/office/drawing/2014/main" id="{6373A3FA-2B0A-4440-BEAF-1D7CB6655AE5}"/>
              </a:ext>
            </a:extLst>
          </p:cNvPr>
          <p:cNvSpPr>
            <a:spLocks noChangeArrowheads="1"/>
          </p:cNvSpPr>
          <p:nvPr/>
        </p:nvSpPr>
        <p:spPr bwMode="auto">
          <a:xfrm>
            <a:off x="7666893" y="2007577"/>
            <a:ext cx="74735" cy="704850"/>
          </a:xfrm>
          <a:prstGeom prst="rect">
            <a:avLst/>
          </a:prstGeom>
          <a:solidFill>
            <a:srgbClr val="FE9B0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5384" name="Rectangle 24">
            <a:extLst>
              <a:ext uri="{FF2B5EF4-FFF2-40B4-BE49-F238E27FC236}">
                <a16:creationId xmlns:a16="http://schemas.microsoft.com/office/drawing/2014/main" id="{C7C73289-0467-4547-B6AF-5556C5571717}"/>
              </a:ext>
            </a:extLst>
          </p:cNvPr>
          <p:cNvSpPr>
            <a:spLocks noChangeArrowheads="1"/>
          </p:cNvSpPr>
          <p:nvPr/>
        </p:nvSpPr>
        <p:spPr bwMode="auto">
          <a:xfrm>
            <a:off x="7647843" y="1989993"/>
            <a:ext cx="112834" cy="741485"/>
          </a:xfrm>
          <a:prstGeom prst="rect">
            <a:avLst/>
          </a:prstGeom>
          <a:noFill/>
          <a:ln w="396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5385" name="Rectangle 25">
            <a:extLst>
              <a:ext uri="{FF2B5EF4-FFF2-40B4-BE49-F238E27FC236}">
                <a16:creationId xmlns:a16="http://schemas.microsoft.com/office/drawing/2014/main" id="{9FAFD023-1EA7-4531-AA54-119103D010F0}"/>
              </a:ext>
            </a:extLst>
          </p:cNvPr>
          <p:cNvSpPr>
            <a:spLocks noChangeArrowheads="1"/>
          </p:cNvSpPr>
          <p:nvPr/>
        </p:nvSpPr>
        <p:spPr bwMode="auto">
          <a:xfrm>
            <a:off x="7666893" y="2803281"/>
            <a:ext cx="74735" cy="7048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5386" name="Rectangle 26">
            <a:extLst>
              <a:ext uri="{FF2B5EF4-FFF2-40B4-BE49-F238E27FC236}">
                <a16:creationId xmlns:a16="http://schemas.microsoft.com/office/drawing/2014/main" id="{FB1FD081-92E9-42DF-8878-7D045E27B955}"/>
              </a:ext>
            </a:extLst>
          </p:cNvPr>
          <p:cNvSpPr>
            <a:spLocks noChangeArrowheads="1"/>
          </p:cNvSpPr>
          <p:nvPr/>
        </p:nvSpPr>
        <p:spPr bwMode="auto">
          <a:xfrm>
            <a:off x="7647843" y="2784231"/>
            <a:ext cx="112834" cy="741485"/>
          </a:xfrm>
          <a:prstGeom prst="rect">
            <a:avLst/>
          </a:prstGeom>
          <a:solidFill>
            <a:srgbClr val="FE9B03"/>
          </a:solidFill>
          <a:ln w="39688">
            <a:solidFill>
              <a:srgbClr val="000000"/>
            </a:solidFill>
            <a:miter lim="800000"/>
            <a:headEnd/>
            <a:tailEnd/>
          </a:ln>
        </p:spPr>
        <p:txBody>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5387" name="Line 27">
            <a:extLst>
              <a:ext uri="{FF2B5EF4-FFF2-40B4-BE49-F238E27FC236}">
                <a16:creationId xmlns:a16="http://schemas.microsoft.com/office/drawing/2014/main" id="{847CFDC6-E9F3-400D-BFF0-7774C0463826}"/>
              </a:ext>
            </a:extLst>
          </p:cNvPr>
          <p:cNvSpPr>
            <a:spLocks noChangeShapeType="1"/>
          </p:cNvSpPr>
          <p:nvPr/>
        </p:nvSpPr>
        <p:spPr bwMode="auto">
          <a:xfrm flipH="1">
            <a:off x="7334251" y="2315308"/>
            <a:ext cx="315057" cy="146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15388" name="Line 28">
            <a:extLst>
              <a:ext uri="{FF2B5EF4-FFF2-40B4-BE49-F238E27FC236}">
                <a16:creationId xmlns:a16="http://schemas.microsoft.com/office/drawing/2014/main" id="{9FF03B5C-7882-4AF1-A849-BF7DE179E6E4}"/>
              </a:ext>
            </a:extLst>
          </p:cNvPr>
          <p:cNvSpPr>
            <a:spLocks noChangeShapeType="1"/>
          </p:cNvSpPr>
          <p:nvPr/>
        </p:nvSpPr>
        <p:spPr bwMode="auto">
          <a:xfrm flipH="1">
            <a:off x="7426570" y="2514600"/>
            <a:ext cx="203689" cy="146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grpSp>
        <p:nvGrpSpPr>
          <p:cNvPr id="15389" name="Group 29">
            <a:extLst>
              <a:ext uri="{FF2B5EF4-FFF2-40B4-BE49-F238E27FC236}">
                <a16:creationId xmlns:a16="http://schemas.microsoft.com/office/drawing/2014/main" id="{2B958D98-17BD-40D8-9E30-14778F5A161D}"/>
              </a:ext>
            </a:extLst>
          </p:cNvPr>
          <p:cNvGrpSpPr>
            <a:grpSpLocks/>
          </p:cNvGrpSpPr>
          <p:nvPr/>
        </p:nvGrpSpPr>
        <p:grpSpPr bwMode="auto">
          <a:xfrm>
            <a:off x="6554666" y="2080847"/>
            <a:ext cx="1094642" cy="561243"/>
            <a:chOff x="4626" y="1297"/>
            <a:chExt cx="747" cy="383"/>
          </a:xfrm>
        </p:grpSpPr>
        <p:sp>
          <p:nvSpPr>
            <p:cNvPr id="15427" name="Line 30">
              <a:extLst>
                <a:ext uri="{FF2B5EF4-FFF2-40B4-BE49-F238E27FC236}">
                  <a16:creationId xmlns:a16="http://schemas.microsoft.com/office/drawing/2014/main" id="{F3F37F17-FC02-42FE-8E0A-433DF6182DEC}"/>
                </a:ext>
              </a:extLst>
            </p:cNvPr>
            <p:cNvSpPr>
              <a:spLocks noChangeShapeType="1"/>
            </p:cNvSpPr>
            <p:nvPr/>
          </p:nvSpPr>
          <p:spPr bwMode="auto">
            <a:xfrm flipH="1">
              <a:off x="5221" y="1371"/>
              <a:ext cx="139"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15428" name="Line 31">
              <a:extLst>
                <a:ext uri="{FF2B5EF4-FFF2-40B4-BE49-F238E27FC236}">
                  <a16:creationId xmlns:a16="http://schemas.microsoft.com/office/drawing/2014/main" id="{FB88FD8E-3E8E-4E7F-8522-60B9C32F01D8}"/>
                </a:ext>
              </a:extLst>
            </p:cNvPr>
            <p:cNvSpPr>
              <a:spLocks noChangeShapeType="1"/>
            </p:cNvSpPr>
            <p:nvPr/>
          </p:nvSpPr>
          <p:spPr bwMode="auto">
            <a:xfrm flipH="1" flipV="1">
              <a:off x="4626" y="1297"/>
              <a:ext cx="582" cy="6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15429" name="Line 32">
              <a:extLst>
                <a:ext uri="{FF2B5EF4-FFF2-40B4-BE49-F238E27FC236}">
                  <a16:creationId xmlns:a16="http://schemas.microsoft.com/office/drawing/2014/main" id="{B2E0335E-C2ED-4AA2-883F-A4DEF1F0C0B8}"/>
                </a:ext>
              </a:extLst>
            </p:cNvPr>
            <p:cNvSpPr>
              <a:spLocks noChangeShapeType="1"/>
            </p:cNvSpPr>
            <p:nvPr/>
          </p:nvSpPr>
          <p:spPr bwMode="auto">
            <a:xfrm flipH="1" flipV="1">
              <a:off x="4905" y="1420"/>
              <a:ext cx="253" cy="37"/>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15430" name="Line 33">
              <a:extLst>
                <a:ext uri="{FF2B5EF4-FFF2-40B4-BE49-F238E27FC236}">
                  <a16:creationId xmlns:a16="http://schemas.microsoft.com/office/drawing/2014/main" id="{AD4A2383-81D1-41F0-A211-BBB6DCE22EBE}"/>
                </a:ext>
              </a:extLst>
            </p:cNvPr>
            <p:cNvSpPr>
              <a:spLocks noChangeShapeType="1"/>
            </p:cNvSpPr>
            <p:nvPr/>
          </p:nvSpPr>
          <p:spPr bwMode="auto">
            <a:xfrm flipH="1" flipV="1">
              <a:off x="4626" y="1519"/>
              <a:ext cx="582" cy="6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15431" name="Line 34">
              <a:extLst>
                <a:ext uri="{FF2B5EF4-FFF2-40B4-BE49-F238E27FC236}">
                  <a16:creationId xmlns:a16="http://schemas.microsoft.com/office/drawing/2014/main" id="{CAF4B9B6-FA3C-4F55-A61F-A331D6B4B8C5}"/>
                </a:ext>
              </a:extLst>
            </p:cNvPr>
            <p:cNvSpPr>
              <a:spLocks noChangeShapeType="1"/>
            </p:cNvSpPr>
            <p:nvPr/>
          </p:nvSpPr>
          <p:spPr bwMode="auto">
            <a:xfrm flipH="1" flipV="1">
              <a:off x="4905" y="1642"/>
              <a:ext cx="253" cy="37"/>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15432" name="Line 35">
              <a:extLst>
                <a:ext uri="{FF2B5EF4-FFF2-40B4-BE49-F238E27FC236}">
                  <a16:creationId xmlns:a16="http://schemas.microsoft.com/office/drawing/2014/main" id="{87FA5F27-5C35-430E-B572-8A7DF16EF67D}"/>
                </a:ext>
              </a:extLst>
            </p:cNvPr>
            <p:cNvSpPr>
              <a:spLocks noChangeShapeType="1"/>
            </p:cNvSpPr>
            <p:nvPr/>
          </p:nvSpPr>
          <p:spPr bwMode="auto">
            <a:xfrm>
              <a:off x="5158" y="1679"/>
              <a:ext cx="215"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grpSp>
      <p:grpSp>
        <p:nvGrpSpPr>
          <p:cNvPr id="15390" name="Group 36">
            <a:extLst>
              <a:ext uri="{FF2B5EF4-FFF2-40B4-BE49-F238E27FC236}">
                <a16:creationId xmlns:a16="http://schemas.microsoft.com/office/drawing/2014/main" id="{3961CA72-8667-4686-B785-E02A19224E66}"/>
              </a:ext>
            </a:extLst>
          </p:cNvPr>
          <p:cNvGrpSpPr>
            <a:grpSpLocks/>
          </p:cNvGrpSpPr>
          <p:nvPr/>
        </p:nvGrpSpPr>
        <p:grpSpPr bwMode="auto">
          <a:xfrm>
            <a:off x="6554666" y="2820866"/>
            <a:ext cx="1094642" cy="561242"/>
            <a:chOff x="4626" y="1802"/>
            <a:chExt cx="747" cy="383"/>
          </a:xfrm>
        </p:grpSpPr>
        <p:sp>
          <p:nvSpPr>
            <p:cNvPr id="15421" name="Line 37">
              <a:extLst>
                <a:ext uri="{FF2B5EF4-FFF2-40B4-BE49-F238E27FC236}">
                  <a16:creationId xmlns:a16="http://schemas.microsoft.com/office/drawing/2014/main" id="{2EDE54FC-98B3-411E-924F-CC5D17E17930}"/>
                </a:ext>
              </a:extLst>
            </p:cNvPr>
            <p:cNvSpPr>
              <a:spLocks noChangeShapeType="1"/>
            </p:cNvSpPr>
            <p:nvPr/>
          </p:nvSpPr>
          <p:spPr bwMode="auto">
            <a:xfrm flipH="1">
              <a:off x="5221" y="1876"/>
              <a:ext cx="139"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15422" name="Line 38">
              <a:extLst>
                <a:ext uri="{FF2B5EF4-FFF2-40B4-BE49-F238E27FC236}">
                  <a16:creationId xmlns:a16="http://schemas.microsoft.com/office/drawing/2014/main" id="{F93FA249-F23B-4349-9073-DF5BE1532A19}"/>
                </a:ext>
              </a:extLst>
            </p:cNvPr>
            <p:cNvSpPr>
              <a:spLocks noChangeShapeType="1"/>
            </p:cNvSpPr>
            <p:nvPr/>
          </p:nvSpPr>
          <p:spPr bwMode="auto">
            <a:xfrm flipH="1" flipV="1">
              <a:off x="4626" y="1802"/>
              <a:ext cx="582" cy="62"/>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15423" name="Line 39">
              <a:extLst>
                <a:ext uri="{FF2B5EF4-FFF2-40B4-BE49-F238E27FC236}">
                  <a16:creationId xmlns:a16="http://schemas.microsoft.com/office/drawing/2014/main" id="{5277EC58-97E8-4A37-934E-4C44A48D177D}"/>
                </a:ext>
              </a:extLst>
            </p:cNvPr>
            <p:cNvSpPr>
              <a:spLocks noChangeShapeType="1"/>
            </p:cNvSpPr>
            <p:nvPr/>
          </p:nvSpPr>
          <p:spPr bwMode="auto">
            <a:xfrm flipH="1" flipV="1">
              <a:off x="4905" y="1925"/>
              <a:ext cx="253" cy="37"/>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15424" name="Line 40">
              <a:extLst>
                <a:ext uri="{FF2B5EF4-FFF2-40B4-BE49-F238E27FC236}">
                  <a16:creationId xmlns:a16="http://schemas.microsoft.com/office/drawing/2014/main" id="{A8A747BB-D589-4F23-B9ED-545E60F3F5C0}"/>
                </a:ext>
              </a:extLst>
            </p:cNvPr>
            <p:cNvSpPr>
              <a:spLocks noChangeShapeType="1"/>
            </p:cNvSpPr>
            <p:nvPr/>
          </p:nvSpPr>
          <p:spPr bwMode="auto">
            <a:xfrm flipH="1" flipV="1">
              <a:off x="4626" y="2024"/>
              <a:ext cx="582" cy="62"/>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15425" name="Line 41">
              <a:extLst>
                <a:ext uri="{FF2B5EF4-FFF2-40B4-BE49-F238E27FC236}">
                  <a16:creationId xmlns:a16="http://schemas.microsoft.com/office/drawing/2014/main" id="{83F4EE86-A42D-4171-97A8-3800D8E8877A}"/>
                </a:ext>
              </a:extLst>
            </p:cNvPr>
            <p:cNvSpPr>
              <a:spLocks noChangeShapeType="1"/>
            </p:cNvSpPr>
            <p:nvPr/>
          </p:nvSpPr>
          <p:spPr bwMode="auto">
            <a:xfrm flipH="1" flipV="1">
              <a:off x="4905" y="2147"/>
              <a:ext cx="253" cy="37"/>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15426" name="Line 42">
              <a:extLst>
                <a:ext uri="{FF2B5EF4-FFF2-40B4-BE49-F238E27FC236}">
                  <a16:creationId xmlns:a16="http://schemas.microsoft.com/office/drawing/2014/main" id="{B42CDED8-E4C3-4CC6-BECD-00609A27E3BF}"/>
                </a:ext>
              </a:extLst>
            </p:cNvPr>
            <p:cNvSpPr>
              <a:spLocks noChangeShapeType="1"/>
            </p:cNvSpPr>
            <p:nvPr/>
          </p:nvSpPr>
          <p:spPr bwMode="auto">
            <a:xfrm>
              <a:off x="5158" y="2184"/>
              <a:ext cx="215"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grpSp>
      <p:sp>
        <p:nvSpPr>
          <p:cNvPr id="15391" name="Line 43">
            <a:extLst>
              <a:ext uri="{FF2B5EF4-FFF2-40B4-BE49-F238E27FC236}">
                <a16:creationId xmlns:a16="http://schemas.microsoft.com/office/drawing/2014/main" id="{913BFA64-DDD7-41F0-BC95-56C7E11F49CE}"/>
              </a:ext>
            </a:extLst>
          </p:cNvPr>
          <p:cNvSpPr>
            <a:spLocks noChangeShapeType="1"/>
          </p:cNvSpPr>
          <p:nvPr/>
        </p:nvSpPr>
        <p:spPr bwMode="auto">
          <a:xfrm>
            <a:off x="7315200" y="3037743"/>
            <a:ext cx="334108" cy="1465"/>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15392" name="Line 44">
            <a:extLst>
              <a:ext uri="{FF2B5EF4-FFF2-40B4-BE49-F238E27FC236}">
                <a16:creationId xmlns:a16="http://schemas.microsoft.com/office/drawing/2014/main" id="{FAC354C9-B47E-482A-8454-87C0ED3EBBAD}"/>
              </a:ext>
            </a:extLst>
          </p:cNvPr>
          <p:cNvSpPr>
            <a:spLocks noChangeShapeType="1"/>
          </p:cNvSpPr>
          <p:nvPr/>
        </p:nvSpPr>
        <p:spPr bwMode="auto">
          <a:xfrm>
            <a:off x="7444154" y="3254620"/>
            <a:ext cx="186104" cy="1465"/>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15393" name="Arc 45">
            <a:extLst>
              <a:ext uri="{FF2B5EF4-FFF2-40B4-BE49-F238E27FC236}">
                <a16:creationId xmlns:a16="http://schemas.microsoft.com/office/drawing/2014/main" id="{1EB3AEA6-81B5-455A-94D0-A91406BF4E33}"/>
              </a:ext>
            </a:extLst>
          </p:cNvPr>
          <p:cNvSpPr>
            <a:spLocks/>
          </p:cNvSpPr>
          <p:nvPr/>
        </p:nvSpPr>
        <p:spPr bwMode="auto">
          <a:xfrm>
            <a:off x="3656135" y="1861039"/>
            <a:ext cx="275492" cy="247650"/>
          </a:xfrm>
          <a:custGeom>
            <a:avLst/>
            <a:gdLst>
              <a:gd name="T0" fmla="*/ 0 w 19418"/>
              <a:gd name="T1" fmla="*/ 28368134 h 17933"/>
              <a:gd name="T2" fmla="*/ 26784401 w 19418"/>
              <a:gd name="T3" fmla="*/ 0 h 17933"/>
              <a:gd name="T4" fmla="*/ 70502690 w 19418"/>
              <a:gd name="T5" fmla="*/ 60047669 h 17933"/>
              <a:gd name="T6" fmla="*/ 0 60000 65536"/>
              <a:gd name="T7" fmla="*/ 0 60000 65536"/>
              <a:gd name="T8" fmla="*/ 0 60000 65536"/>
              <a:gd name="T9" fmla="*/ 0 w 19418"/>
              <a:gd name="T10" fmla="*/ 0 h 17933"/>
              <a:gd name="T11" fmla="*/ 19418 w 19418"/>
              <a:gd name="T12" fmla="*/ 17933 h 17933"/>
            </a:gdLst>
            <a:ahLst/>
            <a:cxnLst>
              <a:cxn ang="T6">
                <a:pos x="T0" y="T1"/>
              </a:cxn>
              <a:cxn ang="T7">
                <a:pos x="T2" y="T3"/>
              </a:cxn>
              <a:cxn ang="T8">
                <a:pos x="T4" y="T5"/>
              </a:cxn>
            </a:cxnLst>
            <a:rect l="T9" t="T10" r="T11" b="T12"/>
            <a:pathLst>
              <a:path w="19418" h="17933" fill="none" extrusionOk="0">
                <a:moveTo>
                  <a:pt x="0" y="8472"/>
                </a:moveTo>
                <a:cubicBezTo>
                  <a:pt x="1669" y="5046"/>
                  <a:pt x="4214" y="2124"/>
                  <a:pt x="7377" y="0"/>
                </a:cubicBezTo>
              </a:path>
              <a:path w="19418" h="17933" stroke="0" extrusionOk="0">
                <a:moveTo>
                  <a:pt x="0" y="8472"/>
                </a:moveTo>
                <a:cubicBezTo>
                  <a:pt x="1669" y="5046"/>
                  <a:pt x="4214" y="2124"/>
                  <a:pt x="7377" y="0"/>
                </a:cubicBezTo>
                <a:lnTo>
                  <a:pt x="19418" y="179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15394" name="Line 46">
            <a:extLst>
              <a:ext uri="{FF2B5EF4-FFF2-40B4-BE49-F238E27FC236}">
                <a16:creationId xmlns:a16="http://schemas.microsoft.com/office/drawing/2014/main" id="{08ADF26C-94A4-40B2-8A1E-79905FBD89D1}"/>
              </a:ext>
            </a:extLst>
          </p:cNvPr>
          <p:cNvSpPr>
            <a:spLocks noChangeShapeType="1"/>
          </p:cNvSpPr>
          <p:nvPr/>
        </p:nvSpPr>
        <p:spPr bwMode="auto">
          <a:xfrm>
            <a:off x="3477358" y="1718897"/>
            <a:ext cx="315057" cy="271096"/>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15395" name="Arc 47">
            <a:extLst>
              <a:ext uri="{FF2B5EF4-FFF2-40B4-BE49-F238E27FC236}">
                <a16:creationId xmlns:a16="http://schemas.microsoft.com/office/drawing/2014/main" id="{14B7081D-A0AD-4EF8-9953-364D73C439DB}"/>
              </a:ext>
            </a:extLst>
          </p:cNvPr>
          <p:cNvSpPr>
            <a:spLocks/>
          </p:cNvSpPr>
          <p:nvPr/>
        </p:nvSpPr>
        <p:spPr bwMode="auto">
          <a:xfrm>
            <a:off x="2310912" y="1935774"/>
            <a:ext cx="304800" cy="172915"/>
          </a:xfrm>
          <a:custGeom>
            <a:avLst/>
            <a:gdLst>
              <a:gd name="T0" fmla="*/ 0 w 21520"/>
              <a:gd name="T1" fmla="*/ 35947811 h 12473"/>
              <a:gd name="T2" fmla="*/ 14034465 w 21520"/>
              <a:gd name="T3" fmla="*/ 0 h 12473"/>
              <a:gd name="T4" fmla="*/ 77740376 w 21520"/>
              <a:gd name="T5" fmla="*/ 42251799 h 12473"/>
              <a:gd name="T6" fmla="*/ 0 60000 65536"/>
              <a:gd name="T7" fmla="*/ 0 60000 65536"/>
              <a:gd name="T8" fmla="*/ 0 60000 65536"/>
              <a:gd name="T9" fmla="*/ 0 w 21520"/>
              <a:gd name="T10" fmla="*/ 0 h 12473"/>
              <a:gd name="T11" fmla="*/ 21520 w 21520"/>
              <a:gd name="T12" fmla="*/ 12473 h 12473"/>
            </a:gdLst>
            <a:ahLst/>
            <a:cxnLst>
              <a:cxn ang="T6">
                <a:pos x="T0" y="T1"/>
              </a:cxn>
              <a:cxn ang="T7">
                <a:pos x="T2" y="T3"/>
              </a:cxn>
              <a:cxn ang="T8">
                <a:pos x="T4" y="T5"/>
              </a:cxn>
            </a:cxnLst>
            <a:rect l="T9" t="T10" r="T11" b="T12"/>
            <a:pathLst>
              <a:path w="21520" h="12473" fill="none" extrusionOk="0">
                <a:moveTo>
                  <a:pt x="0" y="10612"/>
                </a:moveTo>
                <a:cubicBezTo>
                  <a:pt x="330" y="6792"/>
                  <a:pt x="1671" y="3129"/>
                  <a:pt x="3885" y="0"/>
                </a:cubicBezTo>
              </a:path>
              <a:path w="21520" h="12473" stroke="0" extrusionOk="0">
                <a:moveTo>
                  <a:pt x="0" y="10612"/>
                </a:moveTo>
                <a:cubicBezTo>
                  <a:pt x="330" y="6792"/>
                  <a:pt x="1671" y="3129"/>
                  <a:pt x="3885" y="0"/>
                </a:cubicBezTo>
                <a:lnTo>
                  <a:pt x="21520" y="124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15396" name="Line 48">
            <a:extLst>
              <a:ext uri="{FF2B5EF4-FFF2-40B4-BE49-F238E27FC236}">
                <a16:creationId xmlns:a16="http://schemas.microsoft.com/office/drawing/2014/main" id="{58A2F553-0594-43FE-B357-2255CEB78052}"/>
              </a:ext>
            </a:extLst>
          </p:cNvPr>
          <p:cNvSpPr>
            <a:spLocks noChangeShapeType="1"/>
          </p:cNvSpPr>
          <p:nvPr/>
        </p:nvSpPr>
        <p:spPr bwMode="auto">
          <a:xfrm>
            <a:off x="1994389" y="1881554"/>
            <a:ext cx="463062" cy="16265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15397" name="Arc 49">
            <a:extLst>
              <a:ext uri="{FF2B5EF4-FFF2-40B4-BE49-F238E27FC236}">
                <a16:creationId xmlns:a16="http://schemas.microsoft.com/office/drawing/2014/main" id="{C4175EEA-C5E4-482F-9D7D-B2328EF3DFFC}"/>
              </a:ext>
            </a:extLst>
          </p:cNvPr>
          <p:cNvSpPr>
            <a:spLocks/>
          </p:cNvSpPr>
          <p:nvPr/>
        </p:nvSpPr>
        <p:spPr bwMode="auto">
          <a:xfrm>
            <a:off x="4377105" y="1973873"/>
            <a:ext cx="165588" cy="297473"/>
          </a:xfrm>
          <a:custGeom>
            <a:avLst/>
            <a:gdLst>
              <a:gd name="T0" fmla="*/ 3569790 w 11643"/>
              <a:gd name="T1" fmla="*/ 0 h 21578"/>
              <a:gd name="T2" fmla="*/ 42583914 w 11643"/>
              <a:gd name="T3" fmla="*/ 11275899 h 21578"/>
              <a:gd name="T4" fmla="*/ 0 w 11643"/>
              <a:gd name="T5" fmla="*/ 71879693 h 21578"/>
              <a:gd name="T6" fmla="*/ 0 60000 65536"/>
              <a:gd name="T7" fmla="*/ 0 60000 65536"/>
              <a:gd name="T8" fmla="*/ 0 60000 65536"/>
              <a:gd name="T9" fmla="*/ 0 w 11643"/>
              <a:gd name="T10" fmla="*/ 0 h 21578"/>
              <a:gd name="T11" fmla="*/ 11643 w 11643"/>
              <a:gd name="T12" fmla="*/ 21578 h 21578"/>
            </a:gdLst>
            <a:ahLst/>
            <a:cxnLst>
              <a:cxn ang="T6">
                <a:pos x="T0" y="T1"/>
              </a:cxn>
              <a:cxn ang="T7">
                <a:pos x="T2" y="T3"/>
              </a:cxn>
              <a:cxn ang="T8">
                <a:pos x="T4" y="T5"/>
              </a:cxn>
            </a:cxnLst>
            <a:rect l="T9" t="T10" r="T11" b="T12"/>
            <a:pathLst>
              <a:path w="11643" h="21578" fill="none" extrusionOk="0">
                <a:moveTo>
                  <a:pt x="975" y="0"/>
                </a:moveTo>
                <a:cubicBezTo>
                  <a:pt x="4767" y="171"/>
                  <a:pt x="8446" y="1338"/>
                  <a:pt x="11643" y="3384"/>
                </a:cubicBezTo>
              </a:path>
              <a:path w="11643" h="21578" stroke="0" extrusionOk="0">
                <a:moveTo>
                  <a:pt x="975" y="0"/>
                </a:moveTo>
                <a:cubicBezTo>
                  <a:pt x="4767" y="171"/>
                  <a:pt x="8446" y="1338"/>
                  <a:pt x="11643" y="3384"/>
                </a:cubicBezTo>
                <a:lnTo>
                  <a:pt x="0" y="215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15398" name="Line 50">
            <a:extLst>
              <a:ext uri="{FF2B5EF4-FFF2-40B4-BE49-F238E27FC236}">
                <a16:creationId xmlns:a16="http://schemas.microsoft.com/office/drawing/2014/main" id="{656D3C15-0CE9-40CD-B3D9-4A9E5E81271B}"/>
              </a:ext>
            </a:extLst>
          </p:cNvPr>
          <p:cNvSpPr>
            <a:spLocks noChangeShapeType="1"/>
          </p:cNvSpPr>
          <p:nvPr/>
        </p:nvSpPr>
        <p:spPr bwMode="auto">
          <a:xfrm flipH="1">
            <a:off x="4422531" y="1592874"/>
            <a:ext cx="167054" cy="50555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pic>
        <p:nvPicPr>
          <p:cNvPr id="15399" name="Picture 51">
            <a:extLst>
              <a:ext uri="{FF2B5EF4-FFF2-40B4-BE49-F238E27FC236}">
                <a16:creationId xmlns:a16="http://schemas.microsoft.com/office/drawing/2014/main" id="{31565C5C-C4B6-411A-8C57-B6DF285E2E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0678" y="2549769"/>
            <a:ext cx="630115" cy="1355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00" name="Arc 52">
            <a:extLst>
              <a:ext uri="{FF2B5EF4-FFF2-40B4-BE49-F238E27FC236}">
                <a16:creationId xmlns:a16="http://schemas.microsoft.com/office/drawing/2014/main" id="{99FF26B3-CB97-4BA7-9D90-78057CA5E6B4}"/>
              </a:ext>
            </a:extLst>
          </p:cNvPr>
          <p:cNvSpPr>
            <a:spLocks/>
          </p:cNvSpPr>
          <p:nvPr/>
        </p:nvSpPr>
        <p:spPr bwMode="auto">
          <a:xfrm>
            <a:off x="7769469" y="2560028"/>
            <a:ext cx="304800" cy="174380"/>
          </a:xfrm>
          <a:custGeom>
            <a:avLst/>
            <a:gdLst>
              <a:gd name="T0" fmla="*/ 77870567 w 21502"/>
              <a:gd name="T1" fmla="*/ 6842711 h 12653"/>
              <a:gd name="T2" fmla="*/ 63398976 w 21502"/>
              <a:gd name="T3" fmla="*/ 42110850 h 12653"/>
              <a:gd name="T4" fmla="*/ 0 w 21502"/>
              <a:gd name="T5" fmla="*/ 0 h 12653"/>
              <a:gd name="T6" fmla="*/ 0 60000 65536"/>
              <a:gd name="T7" fmla="*/ 0 60000 65536"/>
              <a:gd name="T8" fmla="*/ 0 60000 65536"/>
              <a:gd name="T9" fmla="*/ 0 w 21502"/>
              <a:gd name="T10" fmla="*/ 0 h 12653"/>
              <a:gd name="T11" fmla="*/ 21502 w 21502"/>
              <a:gd name="T12" fmla="*/ 12653 h 12653"/>
            </a:gdLst>
            <a:ahLst/>
            <a:cxnLst>
              <a:cxn ang="T6">
                <a:pos x="T0" y="T1"/>
              </a:cxn>
              <a:cxn ang="T7">
                <a:pos x="T2" y="T3"/>
              </a:cxn>
              <a:cxn ang="T8">
                <a:pos x="T4" y="T5"/>
              </a:cxn>
            </a:cxnLst>
            <a:rect l="T9" t="T10" r="T11" b="T12"/>
            <a:pathLst>
              <a:path w="21502" h="12653" fill="none" extrusionOk="0">
                <a:moveTo>
                  <a:pt x="21501" y="2055"/>
                </a:moveTo>
                <a:cubicBezTo>
                  <a:pt x="21136" y="5880"/>
                  <a:pt x="19756" y="9538"/>
                  <a:pt x="17506" y="12653"/>
                </a:cubicBezTo>
              </a:path>
              <a:path w="21502" h="12653" stroke="0" extrusionOk="0">
                <a:moveTo>
                  <a:pt x="21501" y="2055"/>
                </a:moveTo>
                <a:cubicBezTo>
                  <a:pt x="21136" y="5880"/>
                  <a:pt x="19756" y="9538"/>
                  <a:pt x="17506" y="1265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pic>
        <p:nvPicPr>
          <p:cNvPr id="15401" name="Picture 53">
            <a:extLst>
              <a:ext uri="{FF2B5EF4-FFF2-40B4-BE49-F238E27FC236}">
                <a16:creationId xmlns:a16="http://schemas.microsoft.com/office/drawing/2014/main" id="{D5B04D93-C98E-4C1E-88A6-EA20B11163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1628" y="3217985"/>
            <a:ext cx="351692" cy="687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02" name="Arc 54">
            <a:extLst>
              <a:ext uri="{FF2B5EF4-FFF2-40B4-BE49-F238E27FC236}">
                <a16:creationId xmlns:a16="http://schemas.microsoft.com/office/drawing/2014/main" id="{8EE7C5D4-AB14-46EF-AAF3-B27F05392380}"/>
              </a:ext>
            </a:extLst>
          </p:cNvPr>
          <p:cNvSpPr>
            <a:spLocks/>
          </p:cNvSpPr>
          <p:nvPr/>
        </p:nvSpPr>
        <p:spPr bwMode="auto">
          <a:xfrm>
            <a:off x="7750420" y="3228243"/>
            <a:ext cx="306265" cy="162657"/>
          </a:xfrm>
          <a:custGeom>
            <a:avLst/>
            <a:gdLst>
              <a:gd name="T0" fmla="*/ 78443503 w 21578"/>
              <a:gd name="T1" fmla="*/ 3298658 h 11750"/>
              <a:gd name="T2" fmla="*/ 65890648 w 21578"/>
              <a:gd name="T3" fmla="*/ 39630815 h 11750"/>
              <a:gd name="T4" fmla="*/ 0 w 21578"/>
              <a:gd name="T5" fmla="*/ 0 h 11750"/>
              <a:gd name="T6" fmla="*/ 0 60000 65536"/>
              <a:gd name="T7" fmla="*/ 0 60000 65536"/>
              <a:gd name="T8" fmla="*/ 0 60000 65536"/>
              <a:gd name="T9" fmla="*/ 0 w 21578"/>
              <a:gd name="T10" fmla="*/ 0 h 11750"/>
              <a:gd name="T11" fmla="*/ 21578 w 21578"/>
              <a:gd name="T12" fmla="*/ 11750 h 11750"/>
            </a:gdLst>
            <a:ahLst/>
            <a:cxnLst>
              <a:cxn ang="T6">
                <a:pos x="T0" y="T1"/>
              </a:cxn>
              <a:cxn ang="T7">
                <a:pos x="T2" y="T3"/>
              </a:cxn>
              <a:cxn ang="T8">
                <a:pos x="T4" y="T5"/>
              </a:cxn>
            </a:cxnLst>
            <a:rect l="T9" t="T10" r="T11" b="T12"/>
            <a:pathLst>
              <a:path w="21578" h="11750" fill="none" extrusionOk="0">
                <a:moveTo>
                  <a:pt x="21577" y="977"/>
                </a:moveTo>
                <a:cubicBezTo>
                  <a:pt x="21404" y="4811"/>
                  <a:pt x="20212" y="8529"/>
                  <a:pt x="18124" y="11749"/>
                </a:cubicBezTo>
              </a:path>
              <a:path w="21578" h="11750" stroke="0" extrusionOk="0">
                <a:moveTo>
                  <a:pt x="21577" y="977"/>
                </a:moveTo>
                <a:cubicBezTo>
                  <a:pt x="21404" y="4811"/>
                  <a:pt x="20212" y="8529"/>
                  <a:pt x="18124" y="11749"/>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15403" name="Arc 55">
            <a:extLst>
              <a:ext uri="{FF2B5EF4-FFF2-40B4-BE49-F238E27FC236}">
                <a16:creationId xmlns:a16="http://schemas.microsoft.com/office/drawing/2014/main" id="{31970908-6A06-4231-ABE3-6BBDBC18248A}"/>
              </a:ext>
            </a:extLst>
          </p:cNvPr>
          <p:cNvSpPr>
            <a:spLocks/>
          </p:cNvSpPr>
          <p:nvPr/>
        </p:nvSpPr>
        <p:spPr bwMode="auto">
          <a:xfrm>
            <a:off x="1726223" y="3264877"/>
            <a:ext cx="296008" cy="212481"/>
          </a:xfrm>
          <a:custGeom>
            <a:avLst/>
            <a:gdLst>
              <a:gd name="T0" fmla="*/ 20666473 w 20831"/>
              <a:gd name="T1" fmla="*/ 51555738 h 15381"/>
              <a:gd name="T2" fmla="*/ 0 w 20831"/>
              <a:gd name="T3" fmla="*/ 19146134 h 15381"/>
              <a:gd name="T4" fmla="*/ 75993219 w 20831"/>
              <a:gd name="T5" fmla="*/ 0 h 15381"/>
              <a:gd name="T6" fmla="*/ 0 60000 65536"/>
              <a:gd name="T7" fmla="*/ 0 60000 65536"/>
              <a:gd name="T8" fmla="*/ 0 60000 65536"/>
              <a:gd name="T9" fmla="*/ 0 w 20831"/>
              <a:gd name="T10" fmla="*/ 0 h 15381"/>
              <a:gd name="T11" fmla="*/ 20831 w 20831"/>
              <a:gd name="T12" fmla="*/ 15381 h 15381"/>
            </a:gdLst>
            <a:ahLst/>
            <a:cxnLst>
              <a:cxn ang="T6">
                <a:pos x="T0" y="T1"/>
              </a:cxn>
              <a:cxn ang="T7">
                <a:pos x="T2" y="T3"/>
              </a:cxn>
              <a:cxn ang="T8">
                <a:pos x="T4" y="T5"/>
              </a:cxn>
            </a:cxnLst>
            <a:rect l="T9" t="T10" r="T11" b="T12"/>
            <a:pathLst>
              <a:path w="20831" h="15381" fill="none" extrusionOk="0">
                <a:moveTo>
                  <a:pt x="5665" y="15380"/>
                </a:moveTo>
                <a:cubicBezTo>
                  <a:pt x="2959" y="12712"/>
                  <a:pt x="1004" y="9377"/>
                  <a:pt x="-1" y="5712"/>
                </a:cubicBezTo>
              </a:path>
              <a:path w="20831" h="15381" stroke="0" extrusionOk="0">
                <a:moveTo>
                  <a:pt x="5665" y="15380"/>
                </a:moveTo>
                <a:cubicBezTo>
                  <a:pt x="2959" y="12712"/>
                  <a:pt x="1004" y="9377"/>
                  <a:pt x="-1" y="5712"/>
                </a:cubicBezTo>
                <a:lnTo>
                  <a:pt x="208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15404" name="Line 56">
            <a:extLst>
              <a:ext uri="{FF2B5EF4-FFF2-40B4-BE49-F238E27FC236}">
                <a16:creationId xmlns:a16="http://schemas.microsoft.com/office/drawing/2014/main" id="{C98B435D-27EA-451C-A500-C26C2BDFAE4F}"/>
              </a:ext>
            </a:extLst>
          </p:cNvPr>
          <p:cNvSpPr>
            <a:spLocks noChangeShapeType="1"/>
          </p:cNvSpPr>
          <p:nvPr/>
        </p:nvSpPr>
        <p:spPr bwMode="auto">
          <a:xfrm flipV="1">
            <a:off x="1548912" y="3345473"/>
            <a:ext cx="316523" cy="18024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15405" name="Arc 57">
            <a:extLst>
              <a:ext uri="{FF2B5EF4-FFF2-40B4-BE49-F238E27FC236}">
                <a16:creationId xmlns:a16="http://schemas.microsoft.com/office/drawing/2014/main" id="{2A961243-8C25-4B5C-8DF2-BEC35A8BB337}"/>
              </a:ext>
            </a:extLst>
          </p:cNvPr>
          <p:cNvSpPr>
            <a:spLocks/>
          </p:cNvSpPr>
          <p:nvPr/>
        </p:nvSpPr>
        <p:spPr bwMode="auto">
          <a:xfrm>
            <a:off x="1771650" y="2885343"/>
            <a:ext cx="232996" cy="281354"/>
          </a:xfrm>
          <a:custGeom>
            <a:avLst/>
            <a:gdLst>
              <a:gd name="T0" fmla="*/ 33710213 w 16450"/>
              <a:gd name="T1" fmla="*/ 68089870 h 20393"/>
              <a:gd name="T2" fmla="*/ 0 w 16450"/>
              <a:gd name="T3" fmla="*/ 46737631 h 20393"/>
              <a:gd name="T4" fmla="*/ 59429157 w 16450"/>
              <a:gd name="T5" fmla="*/ 0 h 20393"/>
              <a:gd name="T6" fmla="*/ 0 60000 65536"/>
              <a:gd name="T7" fmla="*/ 0 60000 65536"/>
              <a:gd name="T8" fmla="*/ 0 60000 65536"/>
              <a:gd name="T9" fmla="*/ 0 w 16450"/>
              <a:gd name="T10" fmla="*/ 0 h 20393"/>
              <a:gd name="T11" fmla="*/ 16450 w 16450"/>
              <a:gd name="T12" fmla="*/ 20393 h 20393"/>
            </a:gdLst>
            <a:ahLst/>
            <a:cxnLst>
              <a:cxn ang="T6">
                <a:pos x="T0" y="T1"/>
              </a:cxn>
              <a:cxn ang="T7">
                <a:pos x="T2" y="T3"/>
              </a:cxn>
              <a:cxn ang="T8">
                <a:pos x="T4" y="T5"/>
              </a:cxn>
            </a:cxnLst>
            <a:rect l="T9" t="T10" r="T11" b="T12"/>
            <a:pathLst>
              <a:path w="16450" h="20393" fill="none" extrusionOk="0">
                <a:moveTo>
                  <a:pt x="9330" y="20393"/>
                </a:moveTo>
                <a:cubicBezTo>
                  <a:pt x="5707" y="19128"/>
                  <a:pt x="2486" y="16920"/>
                  <a:pt x="-1" y="13998"/>
                </a:cubicBezTo>
              </a:path>
              <a:path w="16450" h="20393" stroke="0" extrusionOk="0">
                <a:moveTo>
                  <a:pt x="9330" y="20393"/>
                </a:moveTo>
                <a:cubicBezTo>
                  <a:pt x="5707" y="19128"/>
                  <a:pt x="2486" y="16920"/>
                  <a:pt x="-1" y="13998"/>
                </a:cubicBezTo>
                <a:lnTo>
                  <a:pt x="164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15406" name="Line 58">
            <a:extLst>
              <a:ext uri="{FF2B5EF4-FFF2-40B4-BE49-F238E27FC236}">
                <a16:creationId xmlns:a16="http://schemas.microsoft.com/office/drawing/2014/main" id="{EC4205D5-1687-44E3-8F9C-89F5969A0EB5}"/>
              </a:ext>
            </a:extLst>
          </p:cNvPr>
          <p:cNvSpPr>
            <a:spLocks noChangeShapeType="1"/>
          </p:cNvSpPr>
          <p:nvPr/>
        </p:nvSpPr>
        <p:spPr bwMode="auto">
          <a:xfrm flipV="1">
            <a:off x="1548913" y="3001108"/>
            <a:ext cx="353157" cy="52460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15407" name="Arc 59">
            <a:extLst>
              <a:ext uri="{FF2B5EF4-FFF2-40B4-BE49-F238E27FC236}">
                <a16:creationId xmlns:a16="http://schemas.microsoft.com/office/drawing/2014/main" id="{3C18C0C2-5774-4319-81F6-F31D21EE8920}"/>
              </a:ext>
            </a:extLst>
          </p:cNvPr>
          <p:cNvSpPr>
            <a:spLocks/>
          </p:cNvSpPr>
          <p:nvPr/>
        </p:nvSpPr>
        <p:spPr bwMode="auto">
          <a:xfrm>
            <a:off x="6290897" y="1793631"/>
            <a:ext cx="237392" cy="278423"/>
          </a:xfrm>
          <a:custGeom>
            <a:avLst/>
            <a:gdLst>
              <a:gd name="T0" fmla="*/ 0 w 16824"/>
              <a:gd name="T1" fmla="*/ 22148987 h 20185"/>
              <a:gd name="T2" fmla="*/ 32629124 w 16824"/>
              <a:gd name="T3" fmla="*/ 0 h 20185"/>
              <a:gd name="T4" fmla="*/ 60093488 w 16824"/>
              <a:gd name="T5" fmla="*/ 67351036 h 20185"/>
              <a:gd name="T6" fmla="*/ 0 60000 65536"/>
              <a:gd name="T7" fmla="*/ 0 60000 65536"/>
              <a:gd name="T8" fmla="*/ 0 60000 65536"/>
              <a:gd name="T9" fmla="*/ 0 w 16824"/>
              <a:gd name="T10" fmla="*/ 0 h 20185"/>
              <a:gd name="T11" fmla="*/ 16824 w 16824"/>
              <a:gd name="T12" fmla="*/ 20185 h 20185"/>
            </a:gdLst>
            <a:ahLst/>
            <a:cxnLst>
              <a:cxn ang="T6">
                <a:pos x="T0" y="T1"/>
              </a:cxn>
              <a:cxn ang="T7">
                <a:pos x="T2" y="T3"/>
              </a:cxn>
              <a:cxn ang="T8">
                <a:pos x="T4" y="T5"/>
              </a:cxn>
            </a:cxnLst>
            <a:rect l="T9" t="T10" r="T11" b="T12"/>
            <a:pathLst>
              <a:path w="16824" h="20185" fill="none" extrusionOk="0">
                <a:moveTo>
                  <a:pt x="0" y="6638"/>
                </a:moveTo>
                <a:cubicBezTo>
                  <a:pt x="2402" y="3654"/>
                  <a:pt x="5555" y="1363"/>
                  <a:pt x="9134" y="-1"/>
                </a:cubicBezTo>
              </a:path>
              <a:path w="16824" h="20185" stroke="0" extrusionOk="0">
                <a:moveTo>
                  <a:pt x="0" y="6638"/>
                </a:moveTo>
                <a:cubicBezTo>
                  <a:pt x="2402" y="3654"/>
                  <a:pt x="5555" y="1363"/>
                  <a:pt x="9134" y="-1"/>
                </a:cubicBezTo>
                <a:lnTo>
                  <a:pt x="16824" y="201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15408" name="Line 60">
            <a:extLst>
              <a:ext uri="{FF2B5EF4-FFF2-40B4-BE49-F238E27FC236}">
                <a16:creationId xmlns:a16="http://schemas.microsoft.com/office/drawing/2014/main" id="{7B98CEA2-F820-4E18-8C2F-312A67AF23CE}"/>
              </a:ext>
            </a:extLst>
          </p:cNvPr>
          <p:cNvSpPr>
            <a:spLocks noChangeShapeType="1"/>
          </p:cNvSpPr>
          <p:nvPr/>
        </p:nvSpPr>
        <p:spPr bwMode="auto">
          <a:xfrm>
            <a:off x="6239608" y="1683727"/>
            <a:ext cx="186104" cy="252046"/>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15409" name="Arc 61">
            <a:extLst>
              <a:ext uri="{FF2B5EF4-FFF2-40B4-BE49-F238E27FC236}">
                <a16:creationId xmlns:a16="http://schemas.microsoft.com/office/drawing/2014/main" id="{491D42E3-13E8-4A8D-BD3A-D214AEB1B3ED}"/>
              </a:ext>
            </a:extLst>
          </p:cNvPr>
          <p:cNvSpPr>
            <a:spLocks/>
          </p:cNvSpPr>
          <p:nvPr/>
        </p:nvSpPr>
        <p:spPr bwMode="auto">
          <a:xfrm>
            <a:off x="7058758" y="3426070"/>
            <a:ext cx="284285" cy="232997"/>
          </a:xfrm>
          <a:custGeom>
            <a:avLst/>
            <a:gdLst>
              <a:gd name="T0" fmla="*/ 24090121 w 20083"/>
              <a:gd name="T1" fmla="*/ 56047685 h 16939"/>
              <a:gd name="T2" fmla="*/ 0 w 20083"/>
              <a:gd name="T3" fmla="*/ 26311625 h 16939"/>
              <a:gd name="T4" fmla="*/ 72425086 w 20083"/>
              <a:gd name="T5" fmla="*/ 0 h 16939"/>
              <a:gd name="T6" fmla="*/ 0 60000 65536"/>
              <a:gd name="T7" fmla="*/ 0 60000 65536"/>
              <a:gd name="T8" fmla="*/ 0 60000 65536"/>
              <a:gd name="T9" fmla="*/ 0 w 20083"/>
              <a:gd name="T10" fmla="*/ 0 h 16939"/>
              <a:gd name="T11" fmla="*/ 20083 w 20083"/>
              <a:gd name="T12" fmla="*/ 16939 h 16939"/>
            </a:gdLst>
            <a:ahLst/>
            <a:cxnLst>
              <a:cxn ang="T6">
                <a:pos x="T0" y="T1"/>
              </a:cxn>
              <a:cxn ang="T7">
                <a:pos x="T2" y="T3"/>
              </a:cxn>
              <a:cxn ang="T8">
                <a:pos x="T4" y="T5"/>
              </a:cxn>
            </a:cxnLst>
            <a:rect l="T9" t="T10" r="T11" b="T12"/>
            <a:pathLst>
              <a:path w="20083" h="16939" fill="none" extrusionOk="0">
                <a:moveTo>
                  <a:pt x="6680" y="16938"/>
                </a:moveTo>
                <a:cubicBezTo>
                  <a:pt x="3702" y="14582"/>
                  <a:pt x="1398" y="11482"/>
                  <a:pt x="0" y="7951"/>
                </a:cubicBezTo>
              </a:path>
              <a:path w="20083" h="16939" stroke="0" extrusionOk="0">
                <a:moveTo>
                  <a:pt x="6680" y="16938"/>
                </a:moveTo>
                <a:cubicBezTo>
                  <a:pt x="3702" y="14582"/>
                  <a:pt x="1398" y="11482"/>
                  <a:pt x="0" y="7951"/>
                </a:cubicBezTo>
                <a:lnTo>
                  <a:pt x="2008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15410" name="Line 62">
            <a:extLst>
              <a:ext uri="{FF2B5EF4-FFF2-40B4-BE49-F238E27FC236}">
                <a16:creationId xmlns:a16="http://schemas.microsoft.com/office/drawing/2014/main" id="{83588688-036C-4FAA-B2DB-30A220BBE2B4}"/>
              </a:ext>
            </a:extLst>
          </p:cNvPr>
          <p:cNvSpPr>
            <a:spLocks noChangeShapeType="1"/>
          </p:cNvSpPr>
          <p:nvPr/>
        </p:nvSpPr>
        <p:spPr bwMode="auto">
          <a:xfrm flipV="1">
            <a:off x="6944458" y="3508131"/>
            <a:ext cx="259373" cy="19782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15411" name="Rectangle 63">
            <a:extLst>
              <a:ext uri="{FF2B5EF4-FFF2-40B4-BE49-F238E27FC236}">
                <a16:creationId xmlns:a16="http://schemas.microsoft.com/office/drawing/2014/main" id="{D439DE49-9401-48A7-88A3-6EEF10435658}"/>
              </a:ext>
            </a:extLst>
          </p:cNvPr>
          <p:cNvSpPr>
            <a:spLocks noChangeArrowheads="1"/>
          </p:cNvSpPr>
          <p:nvPr/>
        </p:nvSpPr>
        <p:spPr bwMode="auto">
          <a:xfrm>
            <a:off x="562708" y="3991708"/>
            <a:ext cx="6083766" cy="66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2215" b="1">
                <a:latin typeface="Arial" panose="020B0604020202020204" pitchFamily="34" charset="0"/>
              </a:rPr>
              <a:t>磁盘响应延迟 </a:t>
            </a:r>
            <a:r>
              <a:rPr lang="en-US" altLang="zh-CN" sz="2215" b="1">
                <a:latin typeface="Arial" panose="020B0604020202020204" pitchFamily="34" charset="0"/>
              </a:rPr>
              <a:t>= </a:t>
            </a:r>
            <a:r>
              <a:rPr lang="zh-CN" altLang="en-US" sz="2215" b="1">
                <a:latin typeface="Arial" panose="020B0604020202020204" pitchFamily="34" charset="0"/>
              </a:rPr>
              <a:t>排队时间 </a:t>
            </a:r>
            <a:r>
              <a:rPr lang="en-US" altLang="zh-CN" sz="2215" b="1">
                <a:latin typeface="Arial" panose="020B0604020202020204" pitchFamily="34" charset="0"/>
              </a:rPr>
              <a:t>+ </a:t>
            </a:r>
            <a:r>
              <a:rPr lang="zh-CN" altLang="en-US" sz="2215" b="1">
                <a:latin typeface="Arial" panose="020B0604020202020204" pitchFamily="34" charset="0"/>
              </a:rPr>
              <a:t>控制器时间 </a:t>
            </a:r>
            <a:r>
              <a:rPr lang="en-US" altLang="zh-CN" sz="2215" b="1">
                <a:latin typeface="Arial" panose="020B0604020202020204" pitchFamily="34" charset="0"/>
              </a:rPr>
              <a:t>+</a:t>
            </a:r>
          </a:p>
          <a:p>
            <a:pPr>
              <a:lnSpc>
                <a:spcPct val="85000"/>
              </a:lnSpc>
            </a:pPr>
            <a:r>
              <a:rPr lang="en-US" altLang="zh-CN" sz="2215" b="1">
                <a:latin typeface="Arial" panose="020B0604020202020204" pitchFamily="34" charset="0"/>
              </a:rPr>
              <a:t>		</a:t>
            </a:r>
            <a:r>
              <a:rPr lang="zh-CN" altLang="en-US" sz="2215" b="1">
                <a:latin typeface="Arial" panose="020B0604020202020204" pitchFamily="34" charset="0"/>
              </a:rPr>
              <a:t>寻道时间 </a:t>
            </a:r>
            <a:r>
              <a:rPr lang="en-US" altLang="zh-CN" sz="2215" b="1">
                <a:latin typeface="Arial" panose="020B0604020202020204" pitchFamily="34" charset="0"/>
              </a:rPr>
              <a:t>+ </a:t>
            </a:r>
            <a:r>
              <a:rPr lang="zh-CN" altLang="en-US" sz="2215" b="1">
                <a:latin typeface="Arial" panose="020B0604020202020204" pitchFamily="34" charset="0"/>
              </a:rPr>
              <a:t>旋转时间 </a:t>
            </a:r>
            <a:r>
              <a:rPr lang="en-US" altLang="zh-CN" sz="2215" b="1">
                <a:latin typeface="Arial" panose="020B0604020202020204" pitchFamily="34" charset="0"/>
              </a:rPr>
              <a:t>+ </a:t>
            </a:r>
            <a:r>
              <a:rPr lang="zh-CN" altLang="en-US" sz="2215" b="1">
                <a:latin typeface="Arial" panose="020B0604020202020204" pitchFamily="34" charset="0"/>
              </a:rPr>
              <a:t>传输时间</a:t>
            </a:r>
          </a:p>
        </p:txBody>
      </p:sp>
      <p:sp>
        <p:nvSpPr>
          <p:cNvPr id="15412" name="Rectangle 64">
            <a:extLst>
              <a:ext uri="{FF2B5EF4-FFF2-40B4-BE49-F238E27FC236}">
                <a16:creationId xmlns:a16="http://schemas.microsoft.com/office/drawing/2014/main" id="{2306DD54-0FAF-4B87-BE25-BF61C0981DA3}"/>
              </a:ext>
            </a:extLst>
          </p:cNvPr>
          <p:cNvSpPr>
            <a:spLocks noChangeArrowheads="1"/>
          </p:cNvSpPr>
          <p:nvPr/>
        </p:nvSpPr>
        <p:spPr bwMode="auto">
          <a:xfrm>
            <a:off x="912935" y="4741985"/>
            <a:ext cx="2815244" cy="372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2215" b="1" i="1">
                <a:latin typeface="Arial" panose="020B0604020202020204" pitchFamily="34" charset="0"/>
              </a:rPr>
              <a:t>4K</a:t>
            </a:r>
            <a:r>
              <a:rPr lang="zh-CN" altLang="en-US" sz="2215" b="1" i="1">
                <a:latin typeface="Arial" panose="020B0604020202020204" pitchFamily="34" charset="0"/>
              </a:rPr>
              <a:t>字节数据的传输：</a:t>
            </a:r>
          </a:p>
        </p:txBody>
      </p:sp>
      <p:sp>
        <p:nvSpPr>
          <p:cNvPr id="15413" name="Rectangle 65">
            <a:extLst>
              <a:ext uri="{FF2B5EF4-FFF2-40B4-BE49-F238E27FC236}">
                <a16:creationId xmlns:a16="http://schemas.microsoft.com/office/drawing/2014/main" id="{821F9356-6740-4667-B2C5-EAB4225440E5}"/>
              </a:ext>
            </a:extLst>
          </p:cNvPr>
          <p:cNvSpPr>
            <a:spLocks noChangeArrowheads="1"/>
          </p:cNvSpPr>
          <p:nvPr/>
        </p:nvSpPr>
        <p:spPr bwMode="auto">
          <a:xfrm>
            <a:off x="1828800" y="5257800"/>
            <a:ext cx="3595906" cy="1003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90000"/>
              </a:lnSpc>
            </a:pPr>
            <a:r>
              <a:rPr lang="zh-CN" altLang="en-US" sz="2215" b="1">
                <a:latin typeface="Arial" panose="020B0604020202020204" pitchFamily="34" charset="0"/>
              </a:rPr>
              <a:t>寻道：</a:t>
            </a:r>
            <a:r>
              <a:rPr lang="en-US" altLang="zh-CN" sz="2215" b="1">
                <a:latin typeface="Arial" panose="020B0604020202020204" pitchFamily="34" charset="0"/>
              </a:rPr>
              <a:t>8 ms</a:t>
            </a:r>
            <a:r>
              <a:rPr lang="zh-CN" altLang="en-US" sz="2215" b="1">
                <a:latin typeface="Arial" panose="020B0604020202020204" pitchFamily="34" charset="0"/>
              </a:rPr>
              <a:t>以下 </a:t>
            </a:r>
          </a:p>
          <a:p>
            <a:pPr>
              <a:lnSpc>
                <a:spcPct val="90000"/>
              </a:lnSpc>
            </a:pPr>
            <a:r>
              <a:rPr lang="zh-CN" altLang="en-US" sz="2215" b="1">
                <a:latin typeface="Arial" panose="020B0604020202020204" pitchFamily="34" charset="0"/>
              </a:rPr>
              <a:t>旋转：</a:t>
            </a:r>
            <a:r>
              <a:rPr lang="en-US" altLang="zh-CN" sz="2215" b="1">
                <a:latin typeface="Arial" panose="020B0604020202020204" pitchFamily="34" charset="0"/>
              </a:rPr>
              <a:t>4.2 ms @ 7200 rpm</a:t>
            </a:r>
          </a:p>
          <a:p>
            <a:pPr>
              <a:lnSpc>
                <a:spcPct val="90000"/>
              </a:lnSpc>
            </a:pPr>
            <a:r>
              <a:rPr lang="zh-CN" altLang="en-US" sz="2215" b="1">
                <a:latin typeface="Arial" panose="020B0604020202020204" pitchFamily="34" charset="0"/>
              </a:rPr>
              <a:t>传输：</a:t>
            </a:r>
            <a:r>
              <a:rPr lang="en-US" altLang="zh-CN" sz="2215" b="1">
                <a:latin typeface="Arial" panose="020B0604020202020204" pitchFamily="34" charset="0"/>
              </a:rPr>
              <a:t>1 ms @ 7200 rpm</a:t>
            </a:r>
          </a:p>
        </p:txBody>
      </p:sp>
      <p:sp>
        <p:nvSpPr>
          <p:cNvPr id="15414" name="Text Box 66">
            <a:extLst>
              <a:ext uri="{FF2B5EF4-FFF2-40B4-BE49-F238E27FC236}">
                <a16:creationId xmlns:a16="http://schemas.microsoft.com/office/drawing/2014/main" id="{1B32C7A2-BA81-4592-855D-3A9ED952721D}"/>
              </a:ext>
            </a:extLst>
          </p:cNvPr>
          <p:cNvSpPr txBox="1">
            <a:spLocks noChangeArrowheads="1"/>
          </p:cNvSpPr>
          <p:nvPr/>
        </p:nvSpPr>
        <p:spPr bwMode="auto">
          <a:xfrm>
            <a:off x="1182566" y="3486151"/>
            <a:ext cx="984738" cy="37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1846" b="1">
                <a:latin typeface="Arial" panose="020B0604020202020204" pitchFamily="34" charset="0"/>
              </a:rPr>
              <a:t>盘片</a:t>
            </a:r>
          </a:p>
        </p:txBody>
      </p:sp>
      <p:sp>
        <p:nvSpPr>
          <p:cNvPr id="15415" name="Text Box 67">
            <a:extLst>
              <a:ext uri="{FF2B5EF4-FFF2-40B4-BE49-F238E27FC236}">
                <a16:creationId xmlns:a16="http://schemas.microsoft.com/office/drawing/2014/main" id="{193A0E95-AD18-4395-9A82-F855323F3866}"/>
              </a:ext>
            </a:extLst>
          </p:cNvPr>
          <p:cNvSpPr txBox="1">
            <a:spLocks noChangeArrowheads="1"/>
          </p:cNvSpPr>
          <p:nvPr/>
        </p:nvSpPr>
        <p:spPr bwMode="auto">
          <a:xfrm>
            <a:off x="5895243" y="1375997"/>
            <a:ext cx="984738" cy="37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1846" b="1">
                <a:latin typeface="Arial" panose="020B0604020202020204" pitchFamily="34" charset="0"/>
              </a:rPr>
              <a:t>磁头</a:t>
            </a:r>
          </a:p>
        </p:txBody>
      </p:sp>
      <p:sp>
        <p:nvSpPr>
          <p:cNvPr id="15416" name="Text Box 68">
            <a:extLst>
              <a:ext uri="{FF2B5EF4-FFF2-40B4-BE49-F238E27FC236}">
                <a16:creationId xmlns:a16="http://schemas.microsoft.com/office/drawing/2014/main" id="{303D5FBF-F92F-4325-A486-D76DFF02B049}"/>
              </a:ext>
            </a:extLst>
          </p:cNvPr>
          <p:cNvSpPr txBox="1">
            <a:spLocks noChangeArrowheads="1"/>
          </p:cNvSpPr>
          <p:nvPr/>
        </p:nvSpPr>
        <p:spPr bwMode="auto">
          <a:xfrm>
            <a:off x="4277458" y="1235320"/>
            <a:ext cx="984738" cy="37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1846" b="1">
                <a:latin typeface="Arial" panose="020B0604020202020204" pitchFamily="34" charset="0"/>
              </a:rPr>
              <a:t>扇区</a:t>
            </a:r>
          </a:p>
        </p:txBody>
      </p:sp>
      <p:sp>
        <p:nvSpPr>
          <p:cNvPr id="15417" name="Text Box 69">
            <a:extLst>
              <a:ext uri="{FF2B5EF4-FFF2-40B4-BE49-F238E27FC236}">
                <a16:creationId xmlns:a16="http://schemas.microsoft.com/office/drawing/2014/main" id="{EE9EBD74-493E-41DF-BB75-8A8F65485C09}"/>
              </a:ext>
            </a:extLst>
          </p:cNvPr>
          <p:cNvSpPr txBox="1">
            <a:spLocks noChangeArrowheads="1"/>
          </p:cNvSpPr>
          <p:nvPr/>
        </p:nvSpPr>
        <p:spPr bwMode="auto">
          <a:xfrm>
            <a:off x="7583366" y="3978520"/>
            <a:ext cx="984738" cy="37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1846" b="1">
                <a:latin typeface="Arial" panose="020B0604020202020204" pitchFamily="34" charset="0"/>
              </a:rPr>
              <a:t>驱动器</a:t>
            </a:r>
          </a:p>
        </p:txBody>
      </p:sp>
      <p:sp>
        <p:nvSpPr>
          <p:cNvPr id="15418" name="Text Box 70">
            <a:extLst>
              <a:ext uri="{FF2B5EF4-FFF2-40B4-BE49-F238E27FC236}">
                <a16:creationId xmlns:a16="http://schemas.microsoft.com/office/drawing/2014/main" id="{1B82606D-3057-471E-9E5A-854F3F2E0A20}"/>
              </a:ext>
            </a:extLst>
          </p:cNvPr>
          <p:cNvSpPr txBox="1">
            <a:spLocks noChangeArrowheads="1"/>
          </p:cNvSpPr>
          <p:nvPr/>
        </p:nvSpPr>
        <p:spPr bwMode="auto">
          <a:xfrm>
            <a:off x="6528289" y="3697166"/>
            <a:ext cx="984738" cy="37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1846" b="1">
                <a:latin typeface="Arial" panose="020B0604020202020204" pitchFamily="34" charset="0"/>
              </a:rPr>
              <a:t>驱动臂</a:t>
            </a:r>
          </a:p>
        </p:txBody>
      </p:sp>
      <p:sp>
        <p:nvSpPr>
          <p:cNvPr id="15419" name="Text Box 71">
            <a:extLst>
              <a:ext uri="{FF2B5EF4-FFF2-40B4-BE49-F238E27FC236}">
                <a16:creationId xmlns:a16="http://schemas.microsoft.com/office/drawing/2014/main" id="{234AE7CC-AC94-4C7A-B46F-ACC799ECD7A7}"/>
              </a:ext>
            </a:extLst>
          </p:cNvPr>
          <p:cNvSpPr txBox="1">
            <a:spLocks noChangeArrowheads="1"/>
          </p:cNvSpPr>
          <p:nvPr/>
        </p:nvSpPr>
        <p:spPr bwMode="auto">
          <a:xfrm>
            <a:off x="3152043" y="1375997"/>
            <a:ext cx="984738" cy="37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1846" b="1">
                <a:latin typeface="Arial" panose="020B0604020202020204" pitchFamily="34" charset="0"/>
              </a:rPr>
              <a:t>内磁道</a:t>
            </a:r>
          </a:p>
        </p:txBody>
      </p:sp>
      <p:sp>
        <p:nvSpPr>
          <p:cNvPr id="15420" name="Text Box 72">
            <a:extLst>
              <a:ext uri="{FF2B5EF4-FFF2-40B4-BE49-F238E27FC236}">
                <a16:creationId xmlns:a16="http://schemas.microsoft.com/office/drawing/2014/main" id="{680E4F8E-8B4C-4852-918A-DC6E6DA8BB64}"/>
              </a:ext>
            </a:extLst>
          </p:cNvPr>
          <p:cNvSpPr txBox="1">
            <a:spLocks noChangeArrowheads="1"/>
          </p:cNvSpPr>
          <p:nvPr/>
        </p:nvSpPr>
        <p:spPr bwMode="auto">
          <a:xfrm>
            <a:off x="1604597" y="1587013"/>
            <a:ext cx="984738" cy="37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1846" b="1">
                <a:latin typeface="Arial" panose="020B0604020202020204" pitchFamily="34" charset="0"/>
              </a:rPr>
              <a:t>外磁道</a:t>
            </a:r>
          </a:p>
        </p:txBody>
      </p:sp>
    </p:spTree>
    <p:extLst>
      <p:ext uri="{BB962C8B-B14F-4D97-AF65-F5344CB8AC3E}">
        <p14:creationId xmlns:p14="http://schemas.microsoft.com/office/powerpoint/2010/main" val="9567848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9244F342-13FC-4BBA-A265-5D3850760274}"/>
              </a:ext>
            </a:extLst>
          </p:cNvPr>
          <p:cNvSpPr>
            <a:spLocks noGrp="1" noChangeArrowheads="1"/>
          </p:cNvSpPr>
          <p:nvPr>
            <p:ph type="title"/>
          </p:nvPr>
        </p:nvSpPr>
        <p:spPr>
          <a:xfrm>
            <a:off x="351692" y="192539"/>
            <a:ext cx="3138854" cy="584689"/>
          </a:xfrm>
          <a:noFill/>
        </p:spPr>
        <p:txBody>
          <a:bodyPr wrap="square"/>
          <a:lstStyle/>
          <a:p>
            <a:r>
              <a:rPr lang="zh-CN" altLang="en-US" dirty="0"/>
              <a:t>磁盘特性</a:t>
            </a:r>
          </a:p>
        </p:txBody>
      </p:sp>
      <p:sp>
        <p:nvSpPr>
          <p:cNvPr id="16387" name="Rectangle 3">
            <a:extLst>
              <a:ext uri="{FF2B5EF4-FFF2-40B4-BE49-F238E27FC236}">
                <a16:creationId xmlns:a16="http://schemas.microsoft.com/office/drawing/2014/main" id="{6DF96341-F210-4FB1-B28A-C43F53ACDED8}"/>
              </a:ext>
            </a:extLst>
          </p:cNvPr>
          <p:cNvSpPr>
            <a:spLocks noGrp="1" noChangeArrowheads="1"/>
          </p:cNvSpPr>
          <p:nvPr>
            <p:ph type="body" idx="1"/>
          </p:nvPr>
        </p:nvSpPr>
        <p:spPr>
          <a:xfrm>
            <a:off x="351693" y="2022231"/>
            <a:ext cx="8440615" cy="4543360"/>
          </a:xfrm>
          <a:noFill/>
        </p:spPr>
        <p:txBody>
          <a:bodyPr/>
          <a:lstStyle/>
          <a:p>
            <a:pPr>
              <a:lnSpc>
                <a:spcPct val="150000"/>
              </a:lnSpc>
            </a:pPr>
            <a:r>
              <a:rPr lang="zh-CN" altLang="en-US" sz="2215" dirty="0"/>
              <a:t>读</a:t>
            </a:r>
            <a:r>
              <a:rPr lang="en-US" altLang="zh-CN" sz="2215" dirty="0"/>
              <a:t>/</a:t>
            </a:r>
            <a:r>
              <a:rPr lang="zh-CN" altLang="en-US" sz="2215" dirty="0"/>
              <a:t>写数据过程包括三个阶段：</a:t>
            </a:r>
          </a:p>
          <a:p>
            <a:pPr lvl="1">
              <a:lnSpc>
                <a:spcPct val="150000"/>
              </a:lnSpc>
            </a:pPr>
            <a:r>
              <a:rPr lang="zh-CN" altLang="en-US" sz="2215" dirty="0"/>
              <a:t>寻道时间：将盘臂定位到正确的磁道上</a:t>
            </a:r>
          </a:p>
          <a:p>
            <a:pPr lvl="1">
              <a:lnSpc>
                <a:spcPct val="150000"/>
              </a:lnSpc>
            </a:pPr>
            <a:r>
              <a:rPr lang="zh-CN" altLang="en-US" sz="2215" dirty="0"/>
              <a:t>旋转时间：旋转盘片，使得所需的扇区位于读</a:t>
            </a:r>
            <a:r>
              <a:rPr lang="en-US" altLang="zh-CN" sz="2215" dirty="0"/>
              <a:t>/</a:t>
            </a:r>
            <a:r>
              <a:rPr lang="zh-CN" altLang="en-US" sz="2215" dirty="0"/>
              <a:t>写磁头下；</a:t>
            </a:r>
          </a:p>
          <a:p>
            <a:pPr lvl="1">
              <a:lnSpc>
                <a:spcPct val="150000"/>
              </a:lnSpc>
            </a:pPr>
            <a:r>
              <a:rPr lang="zh-CN" altLang="en-US" sz="2215" dirty="0"/>
              <a:t>传输时间：传输读写磁头下的一块位流（扇区）</a:t>
            </a:r>
          </a:p>
          <a:p>
            <a:pPr>
              <a:lnSpc>
                <a:spcPct val="150000"/>
              </a:lnSpc>
            </a:pPr>
            <a:r>
              <a:rPr lang="zh-CN" altLang="en-US" sz="2215" dirty="0"/>
              <a:t>工业界报告的平均寻道时间：</a:t>
            </a:r>
          </a:p>
          <a:p>
            <a:pPr lvl="1">
              <a:lnSpc>
                <a:spcPct val="150000"/>
              </a:lnSpc>
            </a:pPr>
            <a:r>
              <a:rPr lang="zh-CN" altLang="en-US" sz="2215" dirty="0"/>
              <a:t>通常为：</a:t>
            </a:r>
            <a:r>
              <a:rPr lang="en-US" altLang="zh-CN" sz="2215" dirty="0"/>
              <a:t>8 </a:t>
            </a:r>
            <a:r>
              <a:rPr lang="en-US" altLang="zh-CN" sz="2215" dirty="0" err="1"/>
              <a:t>ms</a:t>
            </a:r>
            <a:r>
              <a:rPr lang="en-US" altLang="zh-CN" sz="2215" dirty="0"/>
              <a:t> </a:t>
            </a:r>
            <a:r>
              <a:rPr lang="zh-CN" altLang="en-US" sz="2215" dirty="0"/>
              <a:t>至 </a:t>
            </a:r>
            <a:r>
              <a:rPr lang="en-US" altLang="zh-CN" sz="2215" dirty="0"/>
              <a:t>12 </a:t>
            </a:r>
            <a:r>
              <a:rPr lang="en-US" altLang="zh-CN" sz="2215" dirty="0" err="1"/>
              <a:t>ms</a:t>
            </a:r>
            <a:endParaRPr lang="en-US" altLang="zh-CN" sz="2215" dirty="0"/>
          </a:p>
          <a:p>
            <a:pPr lvl="1">
              <a:lnSpc>
                <a:spcPct val="150000"/>
              </a:lnSpc>
            </a:pPr>
            <a:r>
              <a:rPr lang="en-US" altLang="zh-CN" sz="2215" dirty="0"/>
              <a:t>(</a:t>
            </a:r>
            <a:r>
              <a:rPr lang="zh-CN" altLang="en-US" sz="2215" dirty="0"/>
              <a:t>所有可能寻道的时间总和</a:t>
            </a:r>
            <a:r>
              <a:rPr lang="en-US" altLang="zh-CN" sz="2215" dirty="0"/>
              <a:t>) / (</a:t>
            </a:r>
            <a:r>
              <a:rPr lang="zh-CN" altLang="en-US" sz="2215" dirty="0"/>
              <a:t>所有可能的寻道情况总数</a:t>
            </a:r>
            <a:r>
              <a:rPr lang="en-US" altLang="zh-CN" sz="2215" dirty="0"/>
              <a:t>)</a:t>
            </a:r>
          </a:p>
          <a:p>
            <a:pPr>
              <a:lnSpc>
                <a:spcPct val="150000"/>
              </a:lnSpc>
            </a:pPr>
            <a:r>
              <a:rPr lang="zh-CN" altLang="en-US" sz="2215" dirty="0"/>
              <a:t>由于磁盘访问的局部性，通常实际的寻道时间为：</a:t>
            </a:r>
          </a:p>
          <a:p>
            <a:pPr lvl="1">
              <a:lnSpc>
                <a:spcPct val="150000"/>
              </a:lnSpc>
            </a:pPr>
            <a:r>
              <a:rPr lang="zh-CN" altLang="en-US" sz="2215" dirty="0"/>
              <a:t>仅为广告数值的 </a:t>
            </a:r>
            <a:r>
              <a:rPr lang="en-US" altLang="zh-CN" sz="2215" dirty="0"/>
              <a:t>25% </a:t>
            </a:r>
            <a:r>
              <a:rPr lang="zh-CN" altLang="en-US" sz="2215" dirty="0"/>
              <a:t>至 </a:t>
            </a:r>
            <a:r>
              <a:rPr lang="en-US" altLang="zh-CN" sz="2215" dirty="0"/>
              <a:t>33%</a:t>
            </a:r>
          </a:p>
        </p:txBody>
      </p:sp>
      <p:grpSp>
        <p:nvGrpSpPr>
          <p:cNvPr id="16388" name="Group 32">
            <a:extLst>
              <a:ext uri="{FF2B5EF4-FFF2-40B4-BE49-F238E27FC236}">
                <a16:creationId xmlns:a16="http://schemas.microsoft.com/office/drawing/2014/main" id="{AA8B2EA2-6A44-42D1-93FE-0D4509620D95}"/>
              </a:ext>
            </a:extLst>
          </p:cNvPr>
          <p:cNvGrpSpPr>
            <a:grpSpLocks/>
          </p:cNvGrpSpPr>
          <p:nvPr/>
        </p:nvGrpSpPr>
        <p:grpSpPr bwMode="auto">
          <a:xfrm>
            <a:off x="5697415" y="545123"/>
            <a:ext cx="3225311" cy="2070589"/>
            <a:chOff x="3857" y="500"/>
            <a:chExt cx="2201" cy="1413"/>
          </a:xfrm>
        </p:grpSpPr>
        <p:sp>
          <p:nvSpPr>
            <p:cNvPr id="16391" name="Rectangle 20">
              <a:extLst>
                <a:ext uri="{FF2B5EF4-FFF2-40B4-BE49-F238E27FC236}">
                  <a16:creationId xmlns:a16="http://schemas.microsoft.com/office/drawing/2014/main" id="{41E3B58F-7196-4038-8118-DE363F2DBA46}"/>
                </a:ext>
              </a:extLst>
            </p:cNvPr>
            <p:cNvSpPr>
              <a:spLocks noChangeArrowheads="1"/>
            </p:cNvSpPr>
            <p:nvPr/>
          </p:nvSpPr>
          <p:spPr bwMode="auto">
            <a:xfrm>
              <a:off x="5395" y="1372"/>
              <a:ext cx="663"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solidFill>
                    <a:schemeClr val="accent1"/>
                  </a:solidFill>
                  <a:latin typeface="Arial" panose="020B0604020202020204" pitchFamily="34" charset="0"/>
                </a:rPr>
                <a:t>Cylinder</a:t>
              </a:r>
            </a:p>
          </p:txBody>
        </p:sp>
        <p:grpSp>
          <p:nvGrpSpPr>
            <p:cNvPr id="16392" name="Group 31">
              <a:extLst>
                <a:ext uri="{FF2B5EF4-FFF2-40B4-BE49-F238E27FC236}">
                  <a16:creationId xmlns:a16="http://schemas.microsoft.com/office/drawing/2014/main" id="{00DFE42A-0FC9-45B4-87BE-DFD684D67329}"/>
                </a:ext>
              </a:extLst>
            </p:cNvPr>
            <p:cNvGrpSpPr>
              <a:grpSpLocks/>
            </p:cNvGrpSpPr>
            <p:nvPr/>
          </p:nvGrpSpPr>
          <p:grpSpPr bwMode="auto">
            <a:xfrm>
              <a:off x="3857" y="500"/>
              <a:ext cx="1769" cy="1413"/>
              <a:chOff x="3857" y="500"/>
              <a:chExt cx="1769" cy="1413"/>
            </a:xfrm>
          </p:grpSpPr>
          <p:sp useBgFill="1">
            <p:nvSpPr>
              <p:cNvPr id="16393" name="Oval 4">
                <a:extLst>
                  <a:ext uri="{FF2B5EF4-FFF2-40B4-BE49-F238E27FC236}">
                    <a16:creationId xmlns:a16="http://schemas.microsoft.com/office/drawing/2014/main" id="{60969543-E953-414D-AF65-0189318E37AE}"/>
                  </a:ext>
                </a:extLst>
              </p:cNvPr>
              <p:cNvSpPr>
                <a:spLocks noChangeArrowheads="1"/>
              </p:cNvSpPr>
              <p:nvPr/>
            </p:nvSpPr>
            <p:spPr bwMode="auto">
              <a:xfrm>
                <a:off x="4299" y="1432"/>
                <a:ext cx="849" cy="240"/>
              </a:xfrm>
              <a:prstGeom prst="ellipse">
                <a:avLst/>
              </a:prstGeom>
              <a:ln w="25400">
                <a:solidFill>
                  <a:schemeClr val="tx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useBgFill="1">
            <p:nvSpPr>
              <p:cNvPr id="16394" name="Oval 5">
                <a:extLst>
                  <a:ext uri="{FF2B5EF4-FFF2-40B4-BE49-F238E27FC236}">
                    <a16:creationId xmlns:a16="http://schemas.microsoft.com/office/drawing/2014/main" id="{3E404F72-52B5-41C2-9DE6-9F0BD32567DB}"/>
                  </a:ext>
                </a:extLst>
              </p:cNvPr>
              <p:cNvSpPr>
                <a:spLocks noChangeArrowheads="1"/>
              </p:cNvSpPr>
              <p:nvPr/>
            </p:nvSpPr>
            <p:spPr bwMode="auto">
              <a:xfrm>
                <a:off x="4299" y="1288"/>
                <a:ext cx="849" cy="240"/>
              </a:xfrm>
              <a:prstGeom prst="ellipse">
                <a:avLst/>
              </a:prstGeom>
              <a:ln w="25400">
                <a:solidFill>
                  <a:schemeClr val="tx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useBgFill="1">
            <p:nvSpPr>
              <p:cNvPr id="16395" name="Oval 6">
                <a:extLst>
                  <a:ext uri="{FF2B5EF4-FFF2-40B4-BE49-F238E27FC236}">
                    <a16:creationId xmlns:a16="http://schemas.microsoft.com/office/drawing/2014/main" id="{1DF88AE3-BABE-4161-A05E-C66CE752F02E}"/>
                  </a:ext>
                </a:extLst>
              </p:cNvPr>
              <p:cNvSpPr>
                <a:spLocks noChangeArrowheads="1"/>
              </p:cNvSpPr>
              <p:nvPr/>
            </p:nvSpPr>
            <p:spPr bwMode="auto">
              <a:xfrm>
                <a:off x="4281" y="1176"/>
                <a:ext cx="850" cy="240"/>
              </a:xfrm>
              <a:prstGeom prst="ellipse">
                <a:avLst/>
              </a:prstGeom>
              <a:ln w="25400">
                <a:solidFill>
                  <a:schemeClr val="tx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useBgFill="1">
            <p:nvSpPr>
              <p:cNvPr id="16396" name="Oval 7">
                <a:extLst>
                  <a:ext uri="{FF2B5EF4-FFF2-40B4-BE49-F238E27FC236}">
                    <a16:creationId xmlns:a16="http://schemas.microsoft.com/office/drawing/2014/main" id="{AE36608B-269F-45CE-801A-E1C614E337F5}"/>
                  </a:ext>
                </a:extLst>
              </p:cNvPr>
              <p:cNvSpPr>
                <a:spLocks noChangeArrowheads="1"/>
              </p:cNvSpPr>
              <p:nvPr/>
            </p:nvSpPr>
            <p:spPr bwMode="auto">
              <a:xfrm>
                <a:off x="4281" y="1080"/>
                <a:ext cx="850" cy="240"/>
              </a:xfrm>
              <a:prstGeom prst="ellipse">
                <a:avLst/>
              </a:prstGeom>
              <a:ln w="25400">
                <a:solidFill>
                  <a:schemeClr val="tx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6397" name="Line 8">
                <a:extLst>
                  <a:ext uri="{FF2B5EF4-FFF2-40B4-BE49-F238E27FC236}">
                    <a16:creationId xmlns:a16="http://schemas.microsoft.com/office/drawing/2014/main" id="{13C7441F-F4C4-4745-9847-FB2B058E5ACD}"/>
                  </a:ext>
                </a:extLst>
              </p:cNvPr>
              <p:cNvSpPr>
                <a:spLocks noChangeShapeType="1"/>
              </p:cNvSpPr>
              <p:nvPr/>
            </p:nvSpPr>
            <p:spPr bwMode="auto">
              <a:xfrm>
                <a:off x="4693" y="1188"/>
                <a:ext cx="165" cy="1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6398" name="Line 9">
                <a:extLst>
                  <a:ext uri="{FF2B5EF4-FFF2-40B4-BE49-F238E27FC236}">
                    <a16:creationId xmlns:a16="http://schemas.microsoft.com/office/drawing/2014/main" id="{F29A5B28-B5CA-4CA2-B0FA-649BD15935EA}"/>
                  </a:ext>
                </a:extLst>
              </p:cNvPr>
              <p:cNvSpPr>
                <a:spLocks noChangeShapeType="1"/>
              </p:cNvSpPr>
              <p:nvPr/>
            </p:nvSpPr>
            <p:spPr bwMode="auto">
              <a:xfrm>
                <a:off x="4676" y="1172"/>
                <a:ext cx="407" cy="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6399" name="Line 10">
                <a:extLst>
                  <a:ext uri="{FF2B5EF4-FFF2-40B4-BE49-F238E27FC236}">
                    <a16:creationId xmlns:a16="http://schemas.microsoft.com/office/drawing/2014/main" id="{662B5C89-BC65-421B-A51C-9BE971D5FC25}"/>
                  </a:ext>
                </a:extLst>
              </p:cNvPr>
              <p:cNvSpPr>
                <a:spLocks noChangeShapeType="1"/>
              </p:cNvSpPr>
              <p:nvPr/>
            </p:nvSpPr>
            <p:spPr bwMode="auto">
              <a:xfrm flipV="1">
                <a:off x="4884" y="804"/>
                <a:ext cx="199" cy="4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6400" name="Rectangle 11">
                <a:extLst>
                  <a:ext uri="{FF2B5EF4-FFF2-40B4-BE49-F238E27FC236}">
                    <a16:creationId xmlns:a16="http://schemas.microsoft.com/office/drawing/2014/main" id="{B7291C3A-FFFE-41AC-8D06-7D086108AF70}"/>
                  </a:ext>
                </a:extLst>
              </p:cNvPr>
              <p:cNvSpPr>
                <a:spLocks noChangeArrowheads="1"/>
              </p:cNvSpPr>
              <p:nvPr/>
            </p:nvSpPr>
            <p:spPr bwMode="auto">
              <a:xfrm>
                <a:off x="5092" y="700"/>
                <a:ext cx="53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Sector</a:t>
                </a:r>
              </a:p>
            </p:txBody>
          </p:sp>
          <p:sp>
            <p:nvSpPr>
              <p:cNvPr id="16401" name="Line 12">
                <a:extLst>
                  <a:ext uri="{FF2B5EF4-FFF2-40B4-BE49-F238E27FC236}">
                    <a16:creationId xmlns:a16="http://schemas.microsoft.com/office/drawing/2014/main" id="{F81FD6F3-C991-4E53-9159-3ED4B97129E4}"/>
                  </a:ext>
                </a:extLst>
              </p:cNvPr>
              <p:cNvSpPr>
                <a:spLocks noChangeShapeType="1"/>
              </p:cNvSpPr>
              <p:nvPr/>
            </p:nvSpPr>
            <p:spPr bwMode="auto">
              <a:xfrm flipV="1">
                <a:off x="4598" y="604"/>
                <a:ext cx="251" cy="5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6402" name="Rectangle 13">
                <a:extLst>
                  <a:ext uri="{FF2B5EF4-FFF2-40B4-BE49-F238E27FC236}">
                    <a16:creationId xmlns:a16="http://schemas.microsoft.com/office/drawing/2014/main" id="{BFD1B0BA-E666-4907-AFE4-34DD4C184AD4}"/>
                  </a:ext>
                </a:extLst>
              </p:cNvPr>
              <p:cNvSpPr>
                <a:spLocks noChangeArrowheads="1"/>
              </p:cNvSpPr>
              <p:nvPr/>
            </p:nvSpPr>
            <p:spPr bwMode="auto">
              <a:xfrm>
                <a:off x="4875" y="500"/>
                <a:ext cx="46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Track</a:t>
                </a:r>
              </a:p>
            </p:txBody>
          </p:sp>
          <p:grpSp>
            <p:nvGrpSpPr>
              <p:cNvPr id="16403" name="Group 14">
                <a:extLst>
                  <a:ext uri="{FF2B5EF4-FFF2-40B4-BE49-F238E27FC236}">
                    <a16:creationId xmlns:a16="http://schemas.microsoft.com/office/drawing/2014/main" id="{BC9CC3DD-FB7C-466A-B14A-829C3141F002}"/>
                  </a:ext>
                </a:extLst>
              </p:cNvPr>
              <p:cNvGrpSpPr>
                <a:grpSpLocks/>
              </p:cNvGrpSpPr>
              <p:nvPr/>
            </p:nvGrpSpPr>
            <p:grpSpPr bwMode="auto">
              <a:xfrm>
                <a:off x="4429" y="1136"/>
                <a:ext cx="563" cy="456"/>
                <a:chOff x="4088" y="1136"/>
                <a:chExt cx="520" cy="456"/>
              </a:xfrm>
            </p:grpSpPr>
            <p:sp>
              <p:nvSpPr>
                <p:cNvPr id="16414" name="Oval 15">
                  <a:extLst>
                    <a:ext uri="{FF2B5EF4-FFF2-40B4-BE49-F238E27FC236}">
                      <a16:creationId xmlns:a16="http://schemas.microsoft.com/office/drawing/2014/main" id="{C58458B2-A3F4-4A18-AB85-829349A46AD3}"/>
                    </a:ext>
                  </a:extLst>
                </p:cNvPr>
                <p:cNvSpPr>
                  <a:spLocks noChangeArrowheads="1"/>
                </p:cNvSpPr>
                <p:nvPr/>
              </p:nvSpPr>
              <p:spPr bwMode="auto">
                <a:xfrm>
                  <a:off x="4112" y="1464"/>
                  <a:ext cx="496" cy="128"/>
                </a:xfrm>
                <a:prstGeom prst="ellipse">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6415" name="Oval 16">
                  <a:extLst>
                    <a:ext uri="{FF2B5EF4-FFF2-40B4-BE49-F238E27FC236}">
                      <a16:creationId xmlns:a16="http://schemas.microsoft.com/office/drawing/2014/main" id="{FAC28701-D696-4971-BE61-41E3F1CA1EFF}"/>
                    </a:ext>
                  </a:extLst>
                </p:cNvPr>
                <p:cNvSpPr>
                  <a:spLocks noChangeArrowheads="1"/>
                </p:cNvSpPr>
                <p:nvPr/>
              </p:nvSpPr>
              <p:spPr bwMode="auto">
                <a:xfrm>
                  <a:off x="4096" y="1136"/>
                  <a:ext cx="496" cy="128"/>
                </a:xfrm>
                <a:prstGeom prst="ellipse">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6416" name="Line 17">
                  <a:extLst>
                    <a:ext uri="{FF2B5EF4-FFF2-40B4-BE49-F238E27FC236}">
                      <a16:creationId xmlns:a16="http://schemas.microsoft.com/office/drawing/2014/main" id="{83D59952-7F3A-4FB6-8A1D-1B68613B0C8D}"/>
                    </a:ext>
                  </a:extLst>
                </p:cNvPr>
                <p:cNvSpPr>
                  <a:spLocks noChangeShapeType="1"/>
                </p:cNvSpPr>
                <p:nvPr/>
              </p:nvSpPr>
              <p:spPr bwMode="auto">
                <a:xfrm>
                  <a:off x="4088" y="1200"/>
                  <a:ext cx="0" cy="32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6417" name="Line 18">
                  <a:extLst>
                    <a:ext uri="{FF2B5EF4-FFF2-40B4-BE49-F238E27FC236}">
                      <a16:creationId xmlns:a16="http://schemas.microsoft.com/office/drawing/2014/main" id="{77BC89ED-3D81-41EA-BDD2-C8D721CA6B50}"/>
                    </a:ext>
                  </a:extLst>
                </p:cNvPr>
                <p:cNvSpPr>
                  <a:spLocks noChangeShapeType="1"/>
                </p:cNvSpPr>
                <p:nvPr/>
              </p:nvSpPr>
              <p:spPr bwMode="auto">
                <a:xfrm>
                  <a:off x="4592" y="1200"/>
                  <a:ext cx="0" cy="344"/>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grpSp>
          <p:sp>
            <p:nvSpPr>
              <p:cNvPr id="16404" name="Line 19">
                <a:extLst>
                  <a:ext uri="{FF2B5EF4-FFF2-40B4-BE49-F238E27FC236}">
                    <a16:creationId xmlns:a16="http://schemas.microsoft.com/office/drawing/2014/main" id="{50E1321D-4DD7-438A-9B14-8E75642B804F}"/>
                  </a:ext>
                </a:extLst>
              </p:cNvPr>
              <p:cNvSpPr>
                <a:spLocks noChangeShapeType="1"/>
              </p:cNvSpPr>
              <p:nvPr/>
            </p:nvSpPr>
            <p:spPr bwMode="auto">
              <a:xfrm>
                <a:off x="5005" y="1428"/>
                <a:ext cx="381" cy="6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6405" name="Line 21">
                <a:extLst>
                  <a:ext uri="{FF2B5EF4-FFF2-40B4-BE49-F238E27FC236}">
                    <a16:creationId xmlns:a16="http://schemas.microsoft.com/office/drawing/2014/main" id="{BF345210-5509-4E4A-A119-C3C5604D62F1}"/>
                  </a:ext>
                </a:extLst>
              </p:cNvPr>
              <p:cNvSpPr>
                <a:spLocks noChangeShapeType="1"/>
              </p:cNvSpPr>
              <p:nvPr/>
            </p:nvSpPr>
            <p:spPr bwMode="auto">
              <a:xfrm>
                <a:off x="4143" y="1160"/>
                <a:ext cx="0" cy="40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6406" name="Line 22">
                <a:extLst>
                  <a:ext uri="{FF2B5EF4-FFF2-40B4-BE49-F238E27FC236}">
                    <a16:creationId xmlns:a16="http://schemas.microsoft.com/office/drawing/2014/main" id="{FB4BA50A-0014-4B9E-9B5F-211BBDE11A87}"/>
                  </a:ext>
                </a:extLst>
              </p:cNvPr>
              <p:cNvSpPr>
                <a:spLocks noChangeShapeType="1"/>
              </p:cNvSpPr>
              <p:nvPr/>
            </p:nvSpPr>
            <p:spPr bwMode="auto">
              <a:xfrm>
                <a:off x="4134" y="1152"/>
                <a:ext cx="269"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6407" name="Line 23">
                <a:extLst>
                  <a:ext uri="{FF2B5EF4-FFF2-40B4-BE49-F238E27FC236}">
                    <a16:creationId xmlns:a16="http://schemas.microsoft.com/office/drawing/2014/main" id="{D6A4174E-4B54-40A5-902A-E64DCA237794}"/>
                  </a:ext>
                </a:extLst>
              </p:cNvPr>
              <p:cNvSpPr>
                <a:spLocks noChangeShapeType="1"/>
              </p:cNvSpPr>
              <p:nvPr/>
            </p:nvSpPr>
            <p:spPr bwMode="auto">
              <a:xfrm>
                <a:off x="4151" y="1328"/>
                <a:ext cx="200"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6408" name="Line 24">
                <a:extLst>
                  <a:ext uri="{FF2B5EF4-FFF2-40B4-BE49-F238E27FC236}">
                    <a16:creationId xmlns:a16="http://schemas.microsoft.com/office/drawing/2014/main" id="{20342CA8-6582-4519-8443-55DD2D4E4C3C}"/>
                  </a:ext>
                </a:extLst>
              </p:cNvPr>
              <p:cNvSpPr>
                <a:spLocks noChangeShapeType="1"/>
              </p:cNvSpPr>
              <p:nvPr/>
            </p:nvSpPr>
            <p:spPr bwMode="auto">
              <a:xfrm>
                <a:off x="4151" y="1448"/>
                <a:ext cx="243"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6409" name="Line 25">
                <a:extLst>
                  <a:ext uri="{FF2B5EF4-FFF2-40B4-BE49-F238E27FC236}">
                    <a16:creationId xmlns:a16="http://schemas.microsoft.com/office/drawing/2014/main" id="{D7FD7E15-299C-461A-8F74-E61BF077FFE5}"/>
                  </a:ext>
                </a:extLst>
              </p:cNvPr>
              <p:cNvSpPr>
                <a:spLocks noChangeShapeType="1"/>
              </p:cNvSpPr>
              <p:nvPr/>
            </p:nvSpPr>
            <p:spPr bwMode="auto">
              <a:xfrm>
                <a:off x="4151" y="1584"/>
                <a:ext cx="252"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6410" name="Line 26">
                <a:extLst>
                  <a:ext uri="{FF2B5EF4-FFF2-40B4-BE49-F238E27FC236}">
                    <a16:creationId xmlns:a16="http://schemas.microsoft.com/office/drawing/2014/main" id="{AC006666-41B6-46C1-A787-BC53ADC21ACF}"/>
                  </a:ext>
                </a:extLst>
              </p:cNvPr>
              <p:cNvSpPr>
                <a:spLocks noChangeShapeType="1"/>
              </p:cNvSpPr>
              <p:nvPr/>
            </p:nvSpPr>
            <p:spPr bwMode="auto">
              <a:xfrm flipH="1">
                <a:off x="3857" y="1392"/>
                <a:ext cx="294"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6411" name="Line 27">
                <a:extLst>
                  <a:ext uri="{FF2B5EF4-FFF2-40B4-BE49-F238E27FC236}">
                    <a16:creationId xmlns:a16="http://schemas.microsoft.com/office/drawing/2014/main" id="{74A38D3A-6C79-413B-971F-C32F71A67795}"/>
                  </a:ext>
                </a:extLst>
              </p:cNvPr>
              <p:cNvSpPr>
                <a:spLocks noChangeShapeType="1"/>
              </p:cNvSpPr>
              <p:nvPr/>
            </p:nvSpPr>
            <p:spPr bwMode="auto">
              <a:xfrm>
                <a:off x="4416" y="1580"/>
                <a:ext cx="173" cy="2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6412" name="Rectangle 28">
                <a:extLst>
                  <a:ext uri="{FF2B5EF4-FFF2-40B4-BE49-F238E27FC236}">
                    <a16:creationId xmlns:a16="http://schemas.microsoft.com/office/drawing/2014/main" id="{D6831799-D22F-411F-888F-BB7AB5DDBC2D}"/>
                  </a:ext>
                </a:extLst>
              </p:cNvPr>
              <p:cNvSpPr>
                <a:spLocks noChangeArrowheads="1"/>
              </p:cNvSpPr>
              <p:nvPr/>
            </p:nvSpPr>
            <p:spPr bwMode="auto">
              <a:xfrm>
                <a:off x="4589" y="1732"/>
                <a:ext cx="436"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solidFill>
                      <a:srgbClr val="FF9900"/>
                    </a:solidFill>
                    <a:latin typeface="Arial" panose="020B0604020202020204" pitchFamily="34" charset="0"/>
                  </a:rPr>
                  <a:t>Head</a:t>
                </a:r>
              </a:p>
            </p:txBody>
          </p:sp>
          <p:sp>
            <p:nvSpPr>
              <p:cNvPr id="16413" name="Line 29">
                <a:extLst>
                  <a:ext uri="{FF2B5EF4-FFF2-40B4-BE49-F238E27FC236}">
                    <a16:creationId xmlns:a16="http://schemas.microsoft.com/office/drawing/2014/main" id="{5077B181-C87C-4CB3-9FE8-6BF3282285BC}"/>
                  </a:ext>
                </a:extLst>
              </p:cNvPr>
              <p:cNvSpPr>
                <a:spLocks noChangeShapeType="1"/>
              </p:cNvSpPr>
              <p:nvPr/>
            </p:nvSpPr>
            <p:spPr bwMode="auto">
              <a:xfrm>
                <a:off x="5135" y="1644"/>
                <a:ext cx="251" cy="6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grpSp>
      </p:grpSp>
      <p:sp>
        <p:nvSpPr>
          <p:cNvPr id="16389" name="Rectangle 30">
            <a:extLst>
              <a:ext uri="{FF2B5EF4-FFF2-40B4-BE49-F238E27FC236}">
                <a16:creationId xmlns:a16="http://schemas.microsoft.com/office/drawing/2014/main" id="{ACA97563-0B4C-41F1-9C54-736F4001D567}"/>
              </a:ext>
            </a:extLst>
          </p:cNvPr>
          <p:cNvSpPr>
            <a:spLocks noChangeArrowheads="1"/>
          </p:cNvSpPr>
          <p:nvPr/>
        </p:nvSpPr>
        <p:spPr bwMode="auto">
          <a:xfrm>
            <a:off x="7895493" y="2233246"/>
            <a:ext cx="782018"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Platter</a:t>
            </a:r>
          </a:p>
        </p:txBody>
      </p:sp>
      <p:sp>
        <p:nvSpPr>
          <p:cNvPr id="16390" name="Rectangle 33">
            <a:extLst>
              <a:ext uri="{FF2B5EF4-FFF2-40B4-BE49-F238E27FC236}">
                <a16:creationId xmlns:a16="http://schemas.microsoft.com/office/drawing/2014/main" id="{F10DF780-A48D-467C-9890-CD6D173E1D91}"/>
              </a:ext>
            </a:extLst>
          </p:cNvPr>
          <p:cNvSpPr>
            <a:spLocks noChangeArrowheads="1"/>
          </p:cNvSpPr>
          <p:nvPr/>
        </p:nvSpPr>
        <p:spPr bwMode="auto">
          <a:xfrm>
            <a:off x="351692" y="1178169"/>
            <a:ext cx="4994031" cy="626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58615" tIns="23446" rIns="58615" bIns="23446">
            <a:spAutoFit/>
          </a:bodyPr>
          <a:lstStyle>
            <a:lvl1pPr marL="203200" indent="-203200">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spcBef>
                <a:spcPct val="100000"/>
              </a:spcBef>
              <a:buClr>
                <a:srgbClr val="FF9900"/>
              </a:buClr>
              <a:buSzPct val="100000"/>
              <a:buFont typeface="Wingdings" panose="05000000000000000000" pitchFamily="2" charset="2"/>
              <a:buChar char="q"/>
            </a:pPr>
            <a:r>
              <a:rPr lang="zh-CN" altLang="en-US" sz="2215" b="1">
                <a:latin typeface="Arial" panose="020B0604020202020204" pitchFamily="34" charset="0"/>
              </a:rPr>
              <a:t>柱面：在给定时刻所有盘面的所有位于磁头下面的磁道所构成的柱面</a:t>
            </a:r>
          </a:p>
        </p:txBody>
      </p:sp>
    </p:spTree>
    <p:extLst>
      <p:ext uri="{BB962C8B-B14F-4D97-AF65-F5344CB8AC3E}">
        <p14:creationId xmlns:p14="http://schemas.microsoft.com/office/powerpoint/2010/main" val="206177726"/>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88A84913-F2A0-4C9E-A0A4-E32051F98BD5}"/>
              </a:ext>
            </a:extLst>
          </p:cNvPr>
          <p:cNvSpPr>
            <a:spLocks noGrp="1" noChangeArrowheads="1"/>
          </p:cNvSpPr>
          <p:nvPr>
            <p:ph type="title"/>
          </p:nvPr>
        </p:nvSpPr>
        <p:spPr>
          <a:xfrm>
            <a:off x="251520" y="188640"/>
            <a:ext cx="6233746" cy="590550"/>
          </a:xfrm>
          <a:noFill/>
        </p:spPr>
        <p:txBody>
          <a:bodyPr wrap="square"/>
          <a:lstStyle/>
          <a:p>
            <a:r>
              <a:rPr lang="zh-CN" altLang="en-US" dirty="0"/>
              <a:t>旋转时间和传输时间</a:t>
            </a:r>
          </a:p>
        </p:txBody>
      </p:sp>
      <p:sp>
        <p:nvSpPr>
          <p:cNvPr id="17411" name="Rectangle 3">
            <a:extLst>
              <a:ext uri="{FF2B5EF4-FFF2-40B4-BE49-F238E27FC236}">
                <a16:creationId xmlns:a16="http://schemas.microsoft.com/office/drawing/2014/main" id="{D67CFB8A-4C0D-4020-B25A-4305E48A5BCA}"/>
              </a:ext>
            </a:extLst>
          </p:cNvPr>
          <p:cNvSpPr>
            <a:spLocks noGrp="1" noChangeArrowheads="1"/>
          </p:cNvSpPr>
          <p:nvPr>
            <p:ph type="body" idx="1"/>
          </p:nvPr>
        </p:nvSpPr>
        <p:spPr>
          <a:xfrm>
            <a:off x="381000" y="1167939"/>
            <a:ext cx="7936523" cy="4920706"/>
          </a:xfrm>
          <a:noFill/>
        </p:spPr>
        <p:txBody>
          <a:bodyPr/>
          <a:lstStyle/>
          <a:p>
            <a:pPr>
              <a:lnSpc>
                <a:spcPct val="150000"/>
              </a:lnSpc>
            </a:pPr>
            <a:r>
              <a:rPr lang="zh-CN" altLang="en-US" sz="2400" dirty="0"/>
              <a:t>旋转时间</a:t>
            </a:r>
          </a:p>
          <a:p>
            <a:pPr lvl="1">
              <a:lnSpc>
                <a:spcPct val="150000"/>
              </a:lnSpc>
            </a:pPr>
            <a:r>
              <a:rPr lang="zh-CN" altLang="en-US" sz="2400" dirty="0">
                <a:latin typeface="微软雅黑" panose="020B0503020204020204" pitchFamily="34" charset="-122"/>
                <a:ea typeface="微软雅黑" panose="020B0503020204020204" pitchFamily="34" charset="-122"/>
              </a:rPr>
              <a:t>大多数磁盘的转速为 </a:t>
            </a:r>
            <a:r>
              <a:rPr lang="en-US" altLang="zh-CN" sz="2400" dirty="0">
                <a:latin typeface="微软雅黑" panose="020B0503020204020204" pitchFamily="34" charset="-122"/>
                <a:ea typeface="微软雅黑" panose="020B0503020204020204" pitchFamily="34" charset="-122"/>
              </a:rPr>
              <a:t>3,600 </a:t>
            </a:r>
            <a:r>
              <a:rPr lang="zh-CN" altLang="en-US" sz="2400" dirty="0">
                <a:latin typeface="微软雅黑" panose="020B0503020204020204" pitchFamily="34" charset="-122"/>
                <a:ea typeface="微软雅黑" panose="020B0503020204020204" pitchFamily="34" charset="-122"/>
              </a:rPr>
              <a:t>至 </a:t>
            </a:r>
            <a:r>
              <a:rPr lang="en-US" altLang="zh-CN" sz="2400" dirty="0">
                <a:latin typeface="微软雅黑" panose="020B0503020204020204" pitchFamily="34" charset="-122"/>
                <a:ea typeface="微软雅黑" panose="020B0503020204020204" pitchFamily="34" charset="-122"/>
              </a:rPr>
              <a:t>7200 RPM</a:t>
            </a:r>
          </a:p>
          <a:p>
            <a:pPr lvl="1">
              <a:lnSpc>
                <a:spcPct val="150000"/>
              </a:lnSpc>
            </a:pPr>
            <a:r>
              <a:rPr lang="zh-CN" altLang="en-US" sz="2400" dirty="0">
                <a:latin typeface="微软雅黑" panose="020B0503020204020204" pitchFamily="34" charset="-122"/>
                <a:ea typeface="微软雅黑" panose="020B0503020204020204" pitchFamily="34" charset="-122"/>
              </a:rPr>
              <a:t>每转动一周约需要 </a:t>
            </a:r>
            <a:r>
              <a:rPr lang="en-US" altLang="zh-CN" sz="2400" dirty="0">
                <a:latin typeface="微软雅黑" panose="020B0503020204020204" pitchFamily="34" charset="-122"/>
                <a:ea typeface="微软雅黑" panose="020B0503020204020204" pitchFamily="34" charset="-122"/>
              </a:rPr>
              <a:t>16 </a:t>
            </a:r>
            <a:r>
              <a:rPr lang="en-US" altLang="zh-CN" sz="2400" dirty="0" err="1">
                <a:latin typeface="微软雅黑" panose="020B0503020204020204" pitchFamily="34" charset="-122"/>
                <a:ea typeface="微软雅黑" panose="020B0503020204020204" pitchFamily="34" charset="-122"/>
              </a:rPr>
              <a:t>ms</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至 </a:t>
            </a:r>
            <a:r>
              <a:rPr lang="en-US" altLang="zh-CN" sz="2400" dirty="0">
                <a:latin typeface="微软雅黑" panose="020B0503020204020204" pitchFamily="34" charset="-122"/>
                <a:ea typeface="微软雅黑" panose="020B0503020204020204" pitchFamily="34" charset="-122"/>
              </a:rPr>
              <a:t>8 </a:t>
            </a:r>
            <a:r>
              <a:rPr lang="en-US" altLang="zh-CN" sz="2400" dirty="0" err="1">
                <a:latin typeface="微软雅黑" panose="020B0503020204020204" pitchFamily="34" charset="-122"/>
                <a:ea typeface="微软雅黑" panose="020B0503020204020204" pitchFamily="34" charset="-122"/>
              </a:rPr>
              <a:t>ms</a:t>
            </a:r>
            <a:r>
              <a:rPr lang="en-US" altLang="zh-CN" sz="2400" dirty="0">
                <a:latin typeface="微软雅黑" panose="020B0503020204020204" pitchFamily="34" charset="-122"/>
                <a:ea typeface="微软雅黑" panose="020B0503020204020204" pitchFamily="34" charset="-122"/>
              </a:rPr>
              <a:t> </a:t>
            </a:r>
          </a:p>
          <a:p>
            <a:pPr lvl="1">
              <a:lnSpc>
                <a:spcPct val="150000"/>
              </a:lnSpc>
            </a:pPr>
            <a:r>
              <a:rPr lang="zh-CN" altLang="en-US" sz="2400" dirty="0">
                <a:latin typeface="微软雅黑" panose="020B0503020204020204" pitchFamily="34" charset="-122"/>
                <a:ea typeface="微软雅黑" panose="020B0503020204020204" pitchFamily="34" charset="-122"/>
              </a:rPr>
              <a:t>每转动半周所需时间为 </a:t>
            </a:r>
            <a:r>
              <a:rPr lang="en-US" altLang="zh-CN" sz="2400" dirty="0">
                <a:latin typeface="微软雅黑" panose="020B0503020204020204" pitchFamily="34" charset="-122"/>
                <a:ea typeface="微软雅黑" panose="020B0503020204020204" pitchFamily="34" charset="-122"/>
              </a:rPr>
              <a:t>8 </a:t>
            </a:r>
            <a:r>
              <a:rPr lang="en-US" altLang="zh-CN" sz="2400" dirty="0" err="1">
                <a:latin typeface="微软雅黑" panose="020B0503020204020204" pitchFamily="34" charset="-122"/>
                <a:ea typeface="微软雅黑" panose="020B0503020204020204" pitchFamily="34" charset="-122"/>
              </a:rPr>
              <a:t>ms</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至 </a:t>
            </a:r>
            <a:r>
              <a:rPr lang="en-US" altLang="zh-CN" sz="2400" dirty="0">
                <a:latin typeface="微软雅黑" panose="020B0503020204020204" pitchFamily="34" charset="-122"/>
                <a:ea typeface="微软雅黑" panose="020B0503020204020204" pitchFamily="34" charset="-122"/>
              </a:rPr>
              <a:t>4 </a:t>
            </a:r>
            <a:r>
              <a:rPr lang="en-US" altLang="zh-CN" sz="2400" dirty="0" err="1">
                <a:latin typeface="微软雅黑" panose="020B0503020204020204" pitchFamily="34" charset="-122"/>
                <a:ea typeface="微软雅黑" panose="020B0503020204020204" pitchFamily="34" charset="-122"/>
              </a:rPr>
              <a:t>ms</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t>传输时间是下列参数的函数：</a:t>
            </a:r>
          </a:p>
          <a:p>
            <a:pPr lvl="1">
              <a:lnSpc>
                <a:spcPct val="150000"/>
              </a:lnSpc>
            </a:pPr>
            <a:r>
              <a:rPr lang="zh-CN" altLang="en-US" sz="2400" dirty="0">
                <a:latin typeface="微软雅黑" panose="020B0503020204020204" pitchFamily="34" charset="-122"/>
                <a:ea typeface="微软雅黑" panose="020B0503020204020204" pitchFamily="34" charset="-122"/>
              </a:rPr>
              <a:t>传输大小</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通常为一个扇区</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1 KB / sector</a:t>
            </a:r>
          </a:p>
          <a:p>
            <a:pPr lvl="1">
              <a:lnSpc>
                <a:spcPct val="150000"/>
              </a:lnSpc>
            </a:pPr>
            <a:r>
              <a:rPr lang="zh-CN" altLang="en-US" sz="2400" dirty="0">
                <a:latin typeface="微软雅黑" panose="020B0503020204020204" pitchFamily="34" charset="-122"/>
                <a:ea typeface="微软雅黑" panose="020B0503020204020204" pitchFamily="34" charset="-122"/>
              </a:rPr>
              <a:t>旋转速度： </a:t>
            </a:r>
            <a:r>
              <a:rPr lang="en-US" altLang="zh-CN" sz="2400" dirty="0">
                <a:latin typeface="微软雅黑" panose="020B0503020204020204" pitchFamily="34" charset="-122"/>
                <a:ea typeface="微软雅黑" panose="020B0503020204020204" pitchFamily="34" charset="-122"/>
              </a:rPr>
              <a:t>3600 RPM </a:t>
            </a:r>
            <a:r>
              <a:rPr lang="zh-CN" altLang="en-US" sz="2400" dirty="0">
                <a:latin typeface="微软雅黑" panose="020B0503020204020204" pitchFamily="34" charset="-122"/>
                <a:ea typeface="微软雅黑" panose="020B0503020204020204" pitchFamily="34" charset="-122"/>
              </a:rPr>
              <a:t>至 </a:t>
            </a:r>
            <a:r>
              <a:rPr lang="en-US" altLang="zh-CN" sz="2400" dirty="0">
                <a:latin typeface="微软雅黑" panose="020B0503020204020204" pitchFamily="34" charset="-122"/>
                <a:ea typeface="微软雅黑" panose="020B0503020204020204" pitchFamily="34" charset="-122"/>
              </a:rPr>
              <a:t>7200 RPM</a:t>
            </a:r>
          </a:p>
          <a:p>
            <a:pPr lvl="1">
              <a:lnSpc>
                <a:spcPct val="150000"/>
              </a:lnSpc>
            </a:pPr>
            <a:r>
              <a:rPr lang="zh-CN" altLang="en-US" sz="2400" dirty="0">
                <a:latin typeface="微软雅黑" panose="020B0503020204020204" pitchFamily="34" charset="-122"/>
                <a:ea typeface="微软雅黑" panose="020B0503020204020204" pitchFamily="34" charset="-122"/>
              </a:rPr>
              <a:t>记录密度：一个磁道上每英寸记录的位数</a:t>
            </a:r>
          </a:p>
          <a:p>
            <a:pPr lvl="1">
              <a:lnSpc>
                <a:spcPct val="150000"/>
              </a:lnSpc>
            </a:pPr>
            <a:r>
              <a:rPr lang="zh-CN" altLang="en-US" sz="2400" dirty="0">
                <a:latin typeface="微软雅黑" panose="020B0503020204020204" pitchFamily="34" charset="-122"/>
                <a:ea typeface="微软雅黑" panose="020B0503020204020204" pitchFamily="34" charset="-122"/>
              </a:rPr>
              <a:t>典型数值：每秒 </a:t>
            </a:r>
            <a:r>
              <a:rPr lang="en-US" altLang="zh-CN" sz="2400" dirty="0">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至 </a:t>
            </a:r>
            <a:r>
              <a:rPr lang="en-US" altLang="zh-CN" sz="2400" dirty="0">
                <a:latin typeface="微软雅黑" panose="020B0503020204020204" pitchFamily="34" charset="-122"/>
                <a:ea typeface="微软雅黑" panose="020B0503020204020204" pitchFamily="34" charset="-122"/>
              </a:rPr>
              <a:t>12 MB</a:t>
            </a:r>
          </a:p>
        </p:txBody>
      </p:sp>
      <p:sp>
        <p:nvSpPr>
          <p:cNvPr id="17412" name="Rectangle 30">
            <a:extLst>
              <a:ext uri="{FF2B5EF4-FFF2-40B4-BE49-F238E27FC236}">
                <a16:creationId xmlns:a16="http://schemas.microsoft.com/office/drawing/2014/main" id="{D6AA146A-5091-48DE-8567-B181B6F57E40}"/>
              </a:ext>
            </a:extLst>
          </p:cNvPr>
          <p:cNvSpPr>
            <a:spLocks noChangeArrowheads="1"/>
          </p:cNvSpPr>
          <p:nvPr/>
        </p:nvSpPr>
        <p:spPr bwMode="auto">
          <a:xfrm>
            <a:off x="5244612" y="3628292"/>
            <a:ext cx="26377" cy="175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Tree>
    <p:extLst>
      <p:ext uri="{BB962C8B-B14F-4D97-AF65-F5344CB8AC3E}">
        <p14:creationId xmlns:p14="http://schemas.microsoft.com/office/powerpoint/2010/main" val="409696843"/>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46173" y="316229"/>
            <a:ext cx="4852670" cy="505459"/>
          </a:xfrm>
          <a:prstGeom prst="rect">
            <a:avLst/>
          </a:prstGeom>
        </p:spPr>
        <p:txBody>
          <a:bodyPr vert="horz" wrap="square" lIns="0" tIns="0" rIns="0" bIns="0" rtlCol="0">
            <a:spAutoFit/>
          </a:bodyPr>
          <a:lstStyle/>
          <a:p>
            <a:pPr marL="12700">
              <a:lnSpc>
                <a:spcPct val="100000"/>
              </a:lnSpc>
              <a:tabLst>
                <a:tab pos="3324860" algn="l"/>
              </a:tabLst>
            </a:pPr>
            <a:r>
              <a:rPr sz="3200" spc="5" dirty="0"/>
              <a:t>M</a:t>
            </a:r>
            <a:r>
              <a:rPr sz="3200" spc="-15" dirty="0"/>
              <a:t>a</a:t>
            </a:r>
            <a:r>
              <a:rPr sz="3200" dirty="0"/>
              <a:t>gn</a:t>
            </a:r>
            <a:r>
              <a:rPr sz="3200" spc="-15" dirty="0"/>
              <a:t>e</a:t>
            </a:r>
            <a:r>
              <a:rPr sz="3200" dirty="0"/>
              <a:t>tic</a:t>
            </a:r>
            <a:r>
              <a:rPr sz="3200" spc="-50" dirty="0"/>
              <a:t> </a:t>
            </a:r>
            <a:r>
              <a:rPr sz="3200" spc="-5" dirty="0"/>
              <a:t>Dis</a:t>
            </a:r>
            <a:r>
              <a:rPr sz="3200" spc="-20" dirty="0"/>
              <a:t>k</a:t>
            </a:r>
            <a:r>
              <a:rPr sz="3200" spc="-5" dirty="0"/>
              <a:t>s</a:t>
            </a:r>
            <a:r>
              <a:rPr sz="3200" dirty="0"/>
              <a:t>:	Out</a:t>
            </a:r>
            <a:r>
              <a:rPr sz="3200" spc="-15" dirty="0"/>
              <a:t>s</a:t>
            </a:r>
            <a:r>
              <a:rPr sz="3200" dirty="0"/>
              <a:t>ide</a:t>
            </a:r>
            <a:endParaRPr sz="3200"/>
          </a:p>
        </p:txBody>
      </p:sp>
      <p:sp>
        <p:nvSpPr>
          <p:cNvPr id="3" name="object 3"/>
          <p:cNvSpPr/>
          <p:nvPr/>
        </p:nvSpPr>
        <p:spPr>
          <a:xfrm>
            <a:off x="2133600" y="914400"/>
            <a:ext cx="5121275" cy="53340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6997501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72305" y="316229"/>
            <a:ext cx="1200785" cy="505459"/>
          </a:xfrm>
          <a:prstGeom prst="rect">
            <a:avLst/>
          </a:prstGeom>
        </p:spPr>
        <p:txBody>
          <a:bodyPr vert="horz" wrap="square" lIns="0" tIns="0" rIns="0" bIns="0" rtlCol="0">
            <a:spAutoFit/>
          </a:bodyPr>
          <a:lstStyle/>
          <a:p>
            <a:pPr marL="12700">
              <a:lnSpc>
                <a:spcPct val="100000"/>
              </a:lnSpc>
            </a:pPr>
            <a:r>
              <a:rPr sz="3200" dirty="0"/>
              <a:t>In</a:t>
            </a:r>
            <a:r>
              <a:rPr sz="3200" spc="-15" dirty="0"/>
              <a:t>s</a:t>
            </a:r>
            <a:r>
              <a:rPr sz="3200" dirty="0"/>
              <a:t>ide</a:t>
            </a:r>
            <a:endParaRPr sz="3200"/>
          </a:p>
        </p:txBody>
      </p:sp>
      <p:sp>
        <p:nvSpPr>
          <p:cNvPr id="3" name="object 3"/>
          <p:cNvSpPr/>
          <p:nvPr/>
        </p:nvSpPr>
        <p:spPr>
          <a:xfrm>
            <a:off x="609600" y="914463"/>
            <a:ext cx="8077200" cy="524979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680414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3670" y="285241"/>
            <a:ext cx="4753292" cy="567055"/>
          </a:xfrm>
          <a:prstGeom prst="rect">
            <a:avLst/>
          </a:prstGeom>
        </p:spPr>
        <p:txBody>
          <a:bodyPr vert="horz" wrap="square" lIns="0" tIns="0" rIns="0" bIns="0" rtlCol="0">
            <a:spAutoFit/>
          </a:bodyPr>
          <a:lstStyle/>
          <a:p>
            <a:pPr marL="12700">
              <a:lnSpc>
                <a:spcPct val="100000"/>
              </a:lnSpc>
            </a:pPr>
            <a:r>
              <a:rPr lang="zh-CN" altLang="en-US" spc="-5" dirty="0"/>
              <a:t>页表初始化</a:t>
            </a:r>
            <a:endParaRPr spc="-5" dirty="0"/>
          </a:p>
        </p:txBody>
      </p:sp>
      <p:sp>
        <p:nvSpPr>
          <p:cNvPr id="3" name="object 3"/>
          <p:cNvSpPr/>
          <p:nvPr/>
        </p:nvSpPr>
        <p:spPr>
          <a:xfrm>
            <a:off x="5895975" y="4298950"/>
            <a:ext cx="1905000" cy="438150"/>
          </a:xfrm>
          <a:custGeom>
            <a:avLst/>
            <a:gdLst/>
            <a:ahLst/>
            <a:cxnLst/>
            <a:rect l="l" t="t" r="r" b="b"/>
            <a:pathLst>
              <a:path w="1905000" h="438150">
                <a:moveTo>
                  <a:pt x="0" y="219075"/>
                </a:moveTo>
                <a:lnTo>
                  <a:pt x="25157" y="168830"/>
                </a:lnTo>
                <a:lnTo>
                  <a:pt x="68115" y="137546"/>
                </a:lnTo>
                <a:lnTo>
                  <a:pt x="130047" y="108486"/>
                </a:lnTo>
                <a:lnTo>
                  <a:pt x="167599" y="94911"/>
                </a:lnTo>
                <a:lnTo>
                  <a:pt x="209258" y="82038"/>
                </a:lnTo>
                <a:lnTo>
                  <a:pt x="254814" y="69915"/>
                </a:lnTo>
                <a:lnTo>
                  <a:pt x="304054" y="58591"/>
                </a:lnTo>
                <a:lnTo>
                  <a:pt x="356767" y="48115"/>
                </a:lnTo>
                <a:lnTo>
                  <a:pt x="412740" y="38536"/>
                </a:lnTo>
                <a:lnTo>
                  <a:pt x="471762" y="29901"/>
                </a:lnTo>
                <a:lnTo>
                  <a:pt x="533622" y="22260"/>
                </a:lnTo>
                <a:lnTo>
                  <a:pt x="598107" y="15661"/>
                </a:lnTo>
                <a:lnTo>
                  <a:pt x="665005" y="10152"/>
                </a:lnTo>
                <a:lnTo>
                  <a:pt x="734105" y="5783"/>
                </a:lnTo>
                <a:lnTo>
                  <a:pt x="805196" y="2603"/>
                </a:lnTo>
                <a:lnTo>
                  <a:pt x="878064" y="658"/>
                </a:lnTo>
                <a:lnTo>
                  <a:pt x="952500" y="0"/>
                </a:lnTo>
                <a:lnTo>
                  <a:pt x="1026935" y="658"/>
                </a:lnTo>
                <a:lnTo>
                  <a:pt x="1099803" y="2603"/>
                </a:lnTo>
                <a:lnTo>
                  <a:pt x="1170894" y="5783"/>
                </a:lnTo>
                <a:lnTo>
                  <a:pt x="1239994" y="10152"/>
                </a:lnTo>
                <a:lnTo>
                  <a:pt x="1306892" y="15661"/>
                </a:lnTo>
                <a:lnTo>
                  <a:pt x="1371377" y="22260"/>
                </a:lnTo>
                <a:lnTo>
                  <a:pt x="1433237" y="29901"/>
                </a:lnTo>
                <a:lnTo>
                  <a:pt x="1492259" y="38536"/>
                </a:lnTo>
                <a:lnTo>
                  <a:pt x="1548232" y="48115"/>
                </a:lnTo>
                <a:lnTo>
                  <a:pt x="1600945" y="58591"/>
                </a:lnTo>
                <a:lnTo>
                  <a:pt x="1650185" y="69915"/>
                </a:lnTo>
                <a:lnTo>
                  <a:pt x="1695741" y="82038"/>
                </a:lnTo>
                <a:lnTo>
                  <a:pt x="1737400" y="94911"/>
                </a:lnTo>
                <a:lnTo>
                  <a:pt x="1774951" y="108486"/>
                </a:lnTo>
                <a:lnTo>
                  <a:pt x="1836884" y="137546"/>
                </a:lnTo>
                <a:lnTo>
                  <a:pt x="1879842" y="168830"/>
                </a:lnTo>
                <a:lnTo>
                  <a:pt x="1902134" y="201949"/>
                </a:lnTo>
                <a:lnTo>
                  <a:pt x="1905000" y="219075"/>
                </a:lnTo>
                <a:lnTo>
                  <a:pt x="1902134" y="236200"/>
                </a:lnTo>
                <a:lnTo>
                  <a:pt x="1893677" y="252964"/>
                </a:lnTo>
                <a:lnTo>
                  <a:pt x="1860841" y="285214"/>
                </a:lnTo>
                <a:lnTo>
                  <a:pt x="1808183" y="315435"/>
                </a:lnTo>
                <a:lnTo>
                  <a:pt x="1737400" y="343238"/>
                </a:lnTo>
                <a:lnTo>
                  <a:pt x="1695741" y="356111"/>
                </a:lnTo>
                <a:lnTo>
                  <a:pt x="1650185" y="368234"/>
                </a:lnTo>
                <a:lnTo>
                  <a:pt x="1600945" y="379558"/>
                </a:lnTo>
                <a:lnTo>
                  <a:pt x="1548232" y="390034"/>
                </a:lnTo>
                <a:lnTo>
                  <a:pt x="1492259" y="399613"/>
                </a:lnTo>
                <a:lnTo>
                  <a:pt x="1433237" y="408248"/>
                </a:lnTo>
                <a:lnTo>
                  <a:pt x="1371377" y="415889"/>
                </a:lnTo>
                <a:lnTo>
                  <a:pt x="1306892" y="422488"/>
                </a:lnTo>
                <a:lnTo>
                  <a:pt x="1239994" y="427997"/>
                </a:lnTo>
                <a:lnTo>
                  <a:pt x="1170894" y="432366"/>
                </a:lnTo>
                <a:lnTo>
                  <a:pt x="1099803" y="435546"/>
                </a:lnTo>
                <a:lnTo>
                  <a:pt x="1026935" y="437491"/>
                </a:lnTo>
                <a:lnTo>
                  <a:pt x="952500" y="438150"/>
                </a:lnTo>
                <a:lnTo>
                  <a:pt x="878064" y="437491"/>
                </a:lnTo>
                <a:lnTo>
                  <a:pt x="805196" y="435546"/>
                </a:lnTo>
                <a:lnTo>
                  <a:pt x="734105" y="432366"/>
                </a:lnTo>
                <a:lnTo>
                  <a:pt x="665005" y="427997"/>
                </a:lnTo>
                <a:lnTo>
                  <a:pt x="598107" y="422488"/>
                </a:lnTo>
                <a:lnTo>
                  <a:pt x="533622" y="415889"/>
                </a:lnTo>
                <a:lnTo>
                  <a:pt x="471762" y="408248"/>
                </a:lnTo>
                <a:lnTo>
                  <a:pt x="412740" y="399613"/>
                </a:lnTo>
                <a:lnTo>
                  <a:pt x="356767" y="390034"/>
                </a:lnTo>
                <a:lnTo>
                  <a:pt x="304054" y="379558"/>
                </a:lnTo>
                <a:lnTo>
                  <a:pt x="254814" y="368234"/>
                </a:lnTo>
                <a:lnTo>
                  <a:pt x="209258" y="356111"/>
                </a:lnTo>
                <a:lnTo>
                  <a:pt x="167599" y="343238"/>
                </a:lnTo>
                <a:lnTo>
                  <a:pt x="130048" y="329663"/>
                </a:lnTo>
                <a:lnTo>
                  <a:pt x="68115" y="300603"/>
                </a:lnTo>
                <a:lnTo>
                  <a:pt x="25157" y="269319"/>
                </a:lnTo>
                <a:lnTo>
                  <a:pt x="2865" y="236200"/>
                </a:lnTo>
                <a:lnTo>
                  <a:pt x="0" y="219075"/>
                </a:lnTo>
                <a:close/>
              </a:path>
            </a:pathLst>
          </a:custGeom>
          <a:ln w="19050">
            <a:solidFill>
              <a:srgbClr val="000000"/>
            </a:solidFill>
          </a:ln>
        </p:spPr>
        <p:txBody>
          <a:bodyPr wrap="square" lIns="0" tIns="0" rIns="0" bIns="0" rtlCol="0"/>
          <a:lstStyle/>
          <a:p>
            <a:endParaRPr/>
          </a:p>
        </p:txBody>
      </p:sp>
      <p:sp>
        <p:nvSpPr>
          <p:cNvPr id="4" name="object 4"/>
          <p:cNvSpPr/>
          <p:nvPr/>
        </p:nvSpPr>
        <p:spPr>
          <a:xfrm>
            <a:off x="5895975" y="4462398"/>
            <a:ext cx="1905" cy="1934210"/>
          </a:xfrm>
          <a:custGeom>
            <a:avLst/>
            <a:gdLst/>
            <a:ahLst/>
            <a:cxnLst/>
            <a:rect l="l" t="t" r="r" b="b"/>
            <a:pathLst>
              <a:path w="1904" h="1934210">
                <a:moveTo>
                  <a:pt x="0" y="0"/>
                </a:moveTo>
                <a:lnTo>
                  <a:pt x="1650" y="1933638"/>
                </a:lnTo>
              </a:path>
            </a:pathLst>
          </a:custGeom>
          <a:ln w="19050">
            <a:solidFill>
              <a:srgbClr val="000000"/>
            </a:solidFill>
          </a:ln>
        </p:spPr>
        <p:txBody>
          <a:bodyPr wrap="square" lIns="0" tIns="0" rIns="0" bIns="0" rtlCol="0"/>
          <a:lstStyle/>
          <a:p>
            <a:endParaRPr/>
          </a:p>
        </p:txBody>
      </p:sp>
      <p:sp>
        <p:nvSpPr>
          <p:cNvPr id="5" name="object 5"/>
          <p:cNvSpPr/>
          <p:nvPr/>
        </p:nvSpPr>
        <p:spPr>
          <a:xfrm>
            <a:off x="7800975" y="4462398"/>
            <a:ext cx="1905" cy="1934210"/>
          </a:xfrm>
          <a:custGeom>
            <a:avLst/>
            <a:gdLst/>
            <a:ahLst/>
            <a:cxnLst/>
            <a:rect l="l" t="t" r="r" b="b"/>
            <a:pathLst>
              <a:path w="1904" h="1934210">
                <a:moveTo>
                  <a:pt x="0" y="0"/>
                </a:moveTo>
                <a:lnTo>
                  <a:pt x="1650" y="1933638"/>
                </a:lnTo>
              </a:path>
            </a:pathLst>
          </a:custGeom>
          <a:ln w="19050">
            <a:solidFill>
              <a:srgbClr val="000000"/>
            </a:solidFill>
          </a:ln>
        </p:spPr>
        <p:txBody>
          <a:bodyPr wrap="square" lIns="0" tIns="0" rIns="0" bIns="0" rtlCol="0"/>
          <a:lstStyle/>
          <a:p>
            <a:endParaRPr/>
          </a:p>
        </p:txBody>
      </p:sp>
      <p:sp>
        <p:nvSpPr>
          <p:cNvPr id="6" name="object 6"/>
          <p:cNvSpPr/>
          <p:nvPr/>
        </p:nvSpPr>
        <p:spPr>
          <a:xfrm>
            <a:off x="5895975" y="6121400"/>
            <a:ext cx="1905000" cy="582930"/>
          </a:xfrm>
          <a:custGeom>
            <a:avLst/>
            <a:gdLst/>
            <a:ahLst/>
            <a:cxnLst/>
            <a:rect l="l" t="t" r="r" b="b"/>
            <a:pathLst>
              <a:path w="1905000" h="582929">
                <a:moveTo>
                  <a:pt x="0" y="291312"/>
                </a:moveTo>
                <a:lnTo>
                  <a:pt x="10327" y="248265"/>
                </a:lnTo>
                <a:lnTo>
                  <a:pt x="40329" y="207179"/>
                </a:lnTo>
                <a:lnTo>
                  <a:pt x="88530" y="168504"/>
                </a:lnTo>
                <a:lnTo>
                  <a:pt x="153457" y="132691"/>
                </a:lnTo>
                <a:lnTo>
                  <a:pt x="191733" y="115999"/>
                </a:lnTo>
                <a:lnTo>
                  <a:pt x="233638" y="100191"/>
                </a:lnTo>
                <a:lnTo>
                  <a:pt x="278987" y="85324"/>
                </a:lnTo>
                <a:lnTo>
                  <a:pt x="327597" y="71455"/>
                </a:lnTo>
                <a:lnTo>
                  <a:pt x="379283" y="58639"/>
                </a:lnTo>
                <a:lnTo>
                  <a:pt x="433861" y="46933"/>
                </a:lnTo>
                <a:lnTo>
                  <a:pt x="491147" y="36393"/>
                </a:lnTo>
                <a:lnTo>
                  <a:pt x="550957" y="27075"/>
                </a:lnTo>
                <a:lnTo>
                  <a:pt x="613106" y="19037"/>
                </a:lnTo>
                <a:lnTo>
                  <a:pt x="677411" y="12334"/>
                </a:lnTo>
                <a:lnTo>
                  <a:pt x="743687" y="7022"/>
                </a:lnTo>
                <a:lnTo>
                  <a:pt x="811750" y="3158"/>
                </a:lnTo>
                <a:lnTo>
                  <a:pt x="881415" y="799"/>
                </a:lnTo>
                <a:lnTo>
                  <a:pt x="952500" y="0"/>
                </a:lnTo>
                <a:lnTo>
                  <a:pt x="1023584" y="799"/>
                </a:lnTo>
                <a:lnTo>
                  <a:pt x="1093249" y="3158"/>
                </a:lnTo>
                <a:lnTo>
                  <a:pt x="1161312" y="7022"/>
                </a:lnTo>
                <a:lnTo>
                  <a:pt x="1227588" y="12334"/>
                </a:lnTo>
                <a:lnTo>
                  <a:pt x="1291893" y="19037"/>
                </a:lnTo>
                <a:lnTo>
                  <a:pt x="1354042" y="27075"/>
                </a:lnTo>
                <a:lnTo>
                  <a:pt x="1413852" y="36393"/>
                </a:lnTo>
                <a:lnTo>
                  <a:pt x="1471138" y="46933"/>
                </a:lnTo>
                <a:lnTo>
                  <a:pt x="1525716" y="58639"/>
                </a:lnTo>
                <a:lnTo>
                  <a:pt x="1577402" y="71455"/>
                </a:lnTo>
                <a:lnTo>
                  <a:pt x="1626012" y="85324"/>
                </a:lnTo>
                <a:lnTo>
                  <a:pt x="1671361" y="100191"/>
                </a:lnTo>
                <a:lnTo>
                  <a:pt x="1713266" y="115999"/>
                </a:lnTo>
                <a:lnTo>
                  <a:pt x="1751542" y="132691"/>
                </a:lnTo>
                <a:lnTo>
                  <a:pt x="1786004" y="150211"/>
                </a:lnTo>
                <a:lnTo>
                  <a:pt x="1842752" y="187512"/>
                </a:lnTo>
                <a:lnTo>
                  <a:pt x="1882038" y="227448"/>
                </a:lnTo>
                <a:lnTo>
                  <a:pt x="1902387" y="269572"/>
                </a:lnTo>
                <a:lnTo>
                  <a:pt x="1905000" y="291312"/>
                </a:lnTo>
                <a:lnTo>
                  <a:pt x="1902387" y="313053"/>
                </a:lnTo>
                <a:lnTo>
                  <a:pt x="1894672" y="334359"/>
                </a:lnTo>
                <a:lnTo>
                  <a:pt x="1864670" y="375444"/>
                </a:lnTo>
                <a:lnTo>
                  <a:pt x="1816469" y="414118"/>
                </a:lnTo>
                <a:lnTo>
                  <a:pt x="1751542" y="449929"/>
                </a:lnTo>
                <a:lnTo>
                  <a:pt x="1713266" y="466621"/>
                </a:lnTo>
                <a:lnTo>
                  <a:pt x="1671361" y="482427"/>
                </a:lnTo>
                <a:lnTo>
                  <a:pt x="1626012" y="497293"/>
                </a:lnTo>
                <a:lnTo>
                  <a:pt x="1577402" y="511162"/>
                </a:lnTo>
                <a:lnTo>
                  <a:pt x="1525716" y="523977"/>
                </a:lnTo>
                <a:lnTo>
                  <a:pt x="1471138" y="535683"/>
                </a:lnTo>
                <a:lnTo>
                  <a:pt x="1413852" y="546222"/>
                </a:lnTo>
                <a:lnTo>
                  <a:pt x="1354042" y="555538"/>
                </a:lnTo>
                <a:lnTo>
                  <a:pt x="1291893" y="563576"/>
                </a:lnTo>
                <a:lnTo>
                  <a:pt x="1227588" y="570279"/>
                </a:lnTo>
                <a:lnTo>
                  <a:pt x="1161312" y="575590"/>
                </a:lnTo>
                <a:lnTo>
                  <a:pt x="1093249" y="579454"/>
                </a:lnTo>
                <a:lnTo>
                  <a:pt x="1023584" y="581813"/>
                </a:lnTo>
                <a:lnTo>
                  <a:pt x="952500" y="582612"/>
                </a:lnTo>
                <a:lnTo>
                  <a:pt x="881415" y="581813"/>
                </a:lnTo>
                <a:lnTo>
                  <a:pt x="811750" y="579454"/>
                </a:lnTo>
                <a:lnTo>
                  <a:pt x="743687" y="575590"/>
                </a:lnTo>
                <a:lnTo>
                  <a:pt x="677411" y="570279"/>
                </a:lnTo>
                <a:lnTo>
                  <a:pt x="613106" y="563576"/>
                </a:lnTo>
                <a:lnTo>
                  <a:pt x="550957" y="555538"/>
                </a:lnTo>
                <a:lnTo>
                  <a:pt x="491147" y="546222"/>
                </a:lnTo>
                <a:lnTo>
                  <a:pt x="433861" y="535683"/>
                </a:lnTo>
                <a:lnTo>
                  <a:pt x="379283" y="523977"/>
                </a:lnTo>
                <a:lnTo>
                  <a:pt x="327597" y="511162"/>
                </a:lnTo>
                <a:lnTo>
                  <a:pt x="278987" y="497293"/>
                </a:lnTo>
                <a:lnTo>
                  <a:pt x="233638" y="482427"/>
                </a:lnTo>
                <a:lnTo>
                  <a:pt x="191733" y="466621"/>
                </a:lnTo>
                <a:lnTo>
                  <a:pt x="153457" y="449929"/>
                </a:lnTo>
                <a:lnTo>
                  <a:pt x="118995" y="432410"/>
                </a:lnTo>
                <a:lnTo>
                  <a:pt x="62247" y="395111"/>
                </a:lnTo>
                <a:lnTo>
                  <a:pt x="22961" y="355175"/>
                </a:lnTo>
                <a:lnTo>
                  <a:pt x="2612" y="313053"/>
                </a:lnTo>
                <a:lnTo>
                  <a:pt x="0" y="291312"/>
                </a:lnTo>
                <a:close/>
              </a:path>
            </a:pathLst>
          </a:custGeom>
          <a:ln w="19050">
            <a:solidFill>
              <a:srgbClr val="000000"/>
            </a:solidFill>
          </a:ln>
        </p:spPr>
        <p:txBody>
          <a:bodyPr wrap="square" lIns="0" tIns="0" rIns="0" bIns="0" rtlCol="0"/>
          <a:lstStyle/>
          <a:p>
            <a:endParaRPr/>
          </a:p>
        </p:txBody>
      </p:sp>
      <p:sp>
        <p:nvSpPr>
          <p:cNvPr id="7" name="object 7"/>
          <p:cNvSpPr/>
          <p:nvPr/>
        </p:nvSpPr>
        <p:spPr>
          <a:xfrm>
            <a:off x="5908675" y="5622925"/>
            <a:ext cx="1879600" cy="773430"/>
          </a:xfrm>
          <a:custGeom>
            <a:avLst/>
            <a:gdLst/>
            <a:ahLst/>
            <a:cxnLst/>
            <a:rect l="l" t="t" r="r" b="b"/>
            <a:pathLst>
              <a:path w="1879600" h="773429">
                <a:moveTo>
                  <a:pt x="0" y="773112"/>
                </a:moveTo>
                <a:lnTo>
                  <a:pt x="1879600" y="773112"/>
                </a:lnTo>
                <a:lnTo>
                  <a:pt x="1879600" y="0"/>
                </a:lnTo>
                <a:lnTo>
                  <a:pt x="0" y="0"/>
                </a:lnTo>
                <a:lnTo>
                  <a:pt x="0" y="773112"/>
                </a:lnTo>
                <a:close/>
              </a:path>
            </a:pathLst>
          </a:custGeom>
          <a:solidFill>
            <a:srgbClr val="FFFFFF"/>
          </a:solidFill>
        </p:spPr>
        <p:txBody>
          <a:bodyPr wrap="square" lIns="0" tIns="0" rIns="0" bIns="0" rtlCol="0"/>
          <a:lstStyle/>
          <a:p>
            <a:endParaRPr/>
          </a:p>
        </p:txBody>
      </p:sp>
      <p:sp>
        <p:nvSpPr>
          <p:cNvPr id="8" name="object 8"/>
          <p:cNvSpPr/>
          <p:nvPr/>
        </p:nvSpPr>
        <p:spPr>
          <a:xfrm>
            <a:off x="6000750" y="5167376"/>
            <a:ext cx="1714500" cy="228600"/>
          </a:xfrm>
          <a:custGeom>
            <a:avLst/>
            <a:gdLst/>
            <a:ahLst/>
            <a:cxnLst/>
            <a:rect l="l" t="t" r="r" b="b"/>
            <a:pathLst>
              <a:path w="1714500" h="228600">
                <a:moveTo>
                  <a:pt x="0" y="228600"/>
                </a:moveTo>
                <a:lnTo>
                  <a:pt x="1714500" y="228600"/>
                </a:lnTo>
                <a:lnTo>
                  <a:pt x="1714500" y="0"/>
                </a:lnTo>
                <a:lnTo>
                  <a:pt x="0" y="0"/>
                </a:lnTo>
                <a:lnTo>
                  <a:pt x="0" y="228600"/>
                </a:lnTo>
                <a:close/>
              </a:path>
            </a:pathLst>
          </a:custGeom>
          <a:solidFill>
            <a:srgbClr val="CCCCFF"/>
          </a:solidFill>
        </p:spPr>
        <p:txBody>
          <a:bodyPr wrap="square" lIns="0" tIns="0" rIns="0" bIns="0" rtlCol="0"/>
          <a:lstStyle/>
          <a:p>
            <a:endParaRPr/>
          </a:p>
        </p:txBody>
      </p:sp>
      <p:sp>
        <p:nvSpPr>
          <p:cNvPr id="9" name="object 9"/>
          <p:cNvSpPr/>
          <p:nvPr/>
        </p:nvSpPr>
        <p:spPr>
          <a:xfrm>
            <a:off x="6000750" y="5167376"/>
            <a:ext cx="1714500" cy="228600"/>
          </a:xfrm>
          <a:custGeom>
            <a:avLst/>
            <a:gdLst/>
            <a:ahLst/>
            <a:cxnLst/>
            <a:rect l="l" t="t" r="r" b="b"/>
            <a:pathLst>
              <a:path w="1714500" h="228600">
                <a:moveTo>
                  <a:pt x="0" y="228600"/>
                </a:moveTo>
                <a:lnTo>
                  <a:pt x="1714500" y="228600"/>
                </a:lnTo>
                <a:lnTo>
                  <a:pt x="1714500" y="0"/>
                </a:lnTo>
                <a:lnTo>
                  <a:pt x="0" y="0"/>
                </a:lnTo>
                <a:lnTo>
                  <a:pt x="0" y="228600"/>
                </a:lnTo>
                <a:close/>
              </a:path>
            </a:pathLst>
          </a:custGeom>
          <a:ln w="19050">
            <a:solidFill>
              <a:srgbClr val="000000"/>
            </a:solidFill>
          </a:ln>
        </p:spPr>
        <p:txBody>
          <a:bodyPr wrap="square" lIns="0" tIns="0" rIns="0" bIns="0" rtlCol="0"/>
          <a:lstStyle/>
          <a:p>
            <a:endParaRPr/>
          </a:p>
        </p:txBody>
      </p:sp>
      <p:sp>
        <p:nvSpPr>
          <p:cNvPr id="10" name="object 10"/>
          <p:cNvSpPr txBox="1"/>
          <p:nvPr/>
        </p:nvSpPr>
        <p:spPr>
          <a:xfrm>
            <a:off x="6010275" y="6259512"/>
            <a:ext cx="1714500" cy="228600"/>
          </a:xfrm>
          <a:prstGeom prst="rect">
            <a:avLst/>
          </a:prstGeom>
          <a:solidFill>
            <a:srgbClr val="CCCCFF"/>
          </a:solidFill>
          <a:ln w="19050">
            <a:solidFill>
              <a:srgbClr val="000000"/>
            </a:solidFill>
          </a:ln>
        </p:spPr>
        <p:txBody>
          <a:bodyPr vert="horz" wrap="square" lIns="0" tIns="0" rIns="0" bIns="0" rtlCol="0">
            <a:spAutoFit/>
          </a:bodyPr>
          <a:lstStyle/>
          <a:p>
            <a:pPr marL="2540" algn="ctr">
              <a:lnSpc>
                <a:spcPts val="1650"/>
              </a:lnSpc>
            </a:pPr>
            <a:r>
              <a:rPr sz="1800" dirty="0">
                <a:latin typeface="Arial"/>
                <a:cs typeface="Arial"/>
              </a:rPr>
              <a:t>foo</a:t>
            </a:r>
            <a:endParaRPr sz="1800">
              <a:latin typeface="Arial"/>
              <a:cs typeface="Arial"/>
            </a:endParaRPr>
          </a:p>
        </p:txBody>
      </p:sp>
      <p:sp>
        <p:nvSpPr>
          <p:cNvPr id="11" name="object 11"/>
          <p:cNvSpPr txBox="1"/>
          <p:nvPr/>
        </p:nvSpPr>
        <p:spPr>
          <a:xfrm>
            <a:off x="6000750" y="5510212"/>
            <a:ext cx="1724025" cy="571500"/>
          </a:xfrm>
          <a:prstGeom prst="rect">
            <a:avLst/>
          </a:prstGeom>
          <a:solidFill>
            <a:srgbClr val="CC99FF"/>
          </a:solidFill>
          <a:ln w="19050">
            <a:solidFill>
              <a:srgbClr val="000000"/>
            </a:solidFill>
          </a:ln>
        </p:spPr>
        <p:txBody>
          <a:bodyPr vert="horz" wrap="square" lIns="0" tIns="133985" rIns="0" bIns="0" rtlCol="0">
            <a:spAutoFit/>
          </a:bodyPr>
          <a:lstStyle/>
          <a:p>
            <a:pPr marL="2540" algn="ctr">
              <a:lnSpc>
                <a:spcPct val="100000"/>
              </a:lnSpc>
              <a:spcBef>
                <a:spcPts val="1055"/>
              </a:spcBef>
            </a:pPr>
            <a:r>
              <a:rPr sz="1800" spc="-15" dirty="0">
                <a:latin typeface="Arial"/>
                <a:cs typeface="Arial"/>
              </a:rPr>
              <a:t>swap</a:t>
            </a:r>
            <a:endParaRPr sz="1800">
              <a:latin typeface="Arial"/>
              <a:cs typeface="Arial"/>
            </a:endParaRPr>
          </a:p>
        </p:txBody>
      </p:sp>
      <p:sp>
        <p:nvSpPr>
          <p:cNvPr id="12" name="object 12"/>
          <p:cNvSpPr/>
          <p:nvPr/>
        </p:nvSpPr>
        <p:spPr>
          <a:xfrm>
            <a:off x="3349244" y="1666875"/>
            <a:ext cx="2653030" cy="4600575"/>
          </a:xfrm>
          <a:custGeom>
            <a:avLst/>
            <a:gdLst/>
            <a:ahLst/>
            <a:cxnLst/>
            <a:rect l="l" t="t" r="r" b="b"/>
            <a:pathLst>
              <a:path w="2653029" h="4600575">
                <a:moveTo>
                  <a:pt x="2606804" y="4539278"/>
                </a:moveTo>
                <a:lnTo>
                  <a:pt x="2582036" y="4553534"/>
                </a:lnTo>
                <a:lnTo>
                  <a:pt x="2653029" y="4600575"/>
                </a:lnTo>
                <a:lnTo>
                  <a:pt x="2650102" y="4550308"/>
                </a:lnTo>
                <a:lnTo>
                  <a:pt x="2613152" y="4550308"/>
                </a:lnTo>
                <a:lnTo>
                  <a:pt x="2606804" y="4539278"/>
                </a:lnTo>
                <a:close/>
              </a:path>
              <a:path w="2653029" h="4600575">
                <a:moveTo>
                  <a:pt x="2623318" y="4529773"/>
                </a:moveTo>
                <a:lnTo>
                  <a:pt x="2606804" y="4539278"/>
                </a:lnTo>
                <a:lnTo>
                  <a:pt x="2613152" y="4550308"/>
                </a:lnTo>
                <a:lnTo>
                  <a:pt x="2629661" y="4540796"/>
                </a:lnTo>
                <a:lnTo>
                  <a:pt x="2623318" y="4529773"/>
                </a:lnTo>
                <a:close/>
              </a:path>
              <a:path w="2653029" h="4600575">
                <a:moveTo>
                  <a:pt x="2648077" y="4515523"/>
                </a:moveTo>
                <a:lnTo>
                  <a:pt x="2623318" y="4529773"/>
                </a:lnTo>
                <a:lnTo>
                  <a:pt x="2629661" y="4540796"/>
                </a:lnTo>
                <a:lnTo>
                  <a:pt x="2613152" y="4550308"/>
                </a:lnTo>
                <a:lnTo>
                  <a:pt x="2650102" y="4550308"/>
                </a:lnTo>
                <a:lnTo>
                  <a:pt x="2648077" y="4515523"/>
                </a:lnTo>
                <a:close/>
              </a:path>
              <a:path w="2653029" h="4600575">
                <a:moveTo>
                  <a:pt x="16509" y="0"/>
                </a:moveTo>
                <a:lnTo>
                  <a:pt x="0" y="9525"/>
                </a:lnTo>
                <a:lnTo>
                  <a:pt x="2606804" y="4539278"/>
                </a:lnTo>
                <a:lnTo>
                  <a:pt x="2623318" y="4529773"/>
                </a:lnTo>
                <a:lnTo>
                  <a:pt x="16509" y="0"/>
                </a:lnTo>
                <a:close/>
              </a:path>
            </a:pathLst>
          </a:custGeom>
          <a:solidFill>
            <a:srgbClr val="000000"/>
          </a:solidFill>
        </p:spPr>
        <p:txBody>
          <a:bodyPr wrap="square" lIns="0" tIns="0" rIns="0" bIns="0" rtlCol="0"/>
          <a:lstStyle/>
          <a:p>
            <a:endParaRPr/>
          </a:p>
        </p:txBody>
      </p:sp>
      <p:sp>
        <p:nvSpPr>
          <p:cNvPr id="13" name="object 13"/>
          <p:cNvSpPr/>
          <p:nvPr/>
        </p:nvSpPr>
        <p:spPr>
          <a:xfrm>
            <a:off x="3348609" y="2026030"/>
            <a:ext cx="2630170" cy="3241675"/>
          </a:xfrm>
          <a:custGeom>
            <a:avLst/>
            <a:gdLst/>
            <a:ahLst/>
            <a:cxnLst/>
            <a:rect l="l" t="t" r="r" b="b"/>
            <a:pathLst>
              <a:path w="2630170" h="3241675">
                <a:moveTo>
                  <a:pt x="2574529" y="3188098"/>
                </a:moveTo>
                <a:lnTo>
                  <a:pt x="2552318" y="3206115"/>
                </a:lnTo>
                <a:lnTo>
                  <a:pt x="2629916" y="3241294"/>
                </a:lnTo>
                <a:lnTo>
                  <a:pt x="2620328" y="3197987"/>
                </a:lnTo>
                <a:lnTo>
                  <a:pt x="2582544" y="3197987"/>
                </a:lnTo>
                <a:lnTo>
                  <a:pt x="2574529" y="3188098"/>
                </a:lnTo>
                <a:close/>
              </a:path>
              <a:path w="2630170" h="3241675">
                <a:moveTo>
                  <a:pt x="2589317" y="3176103"/>
                </a:moveTo>
                <a:lnTo>
                  <a:pt x="2574529" y="3188098"/>
                </a:lnTo>
                <a:lnTo>
                  <a:pt x="2582544" y="3197987"/>
                </a:lnTo>
                <a:lnTo>
                  <a:pt x="2597277" y="3185922"/>
                </a:lnTo>
                <a:lnTo>
                  <a:pt x="2589317" y="3176103"/>
                </a:lnTo>
                <a:close/>
              </a:path>
              <a:path w="2630170" h="3241675">
                <a:moveTo>
                  <a:pt x="2611501" y="3158109"/>
                </a:moveTo>
                <a:lnTo>
                  <a:pt x="2589317" y="3176103"/>
                </a:lnTo>
                <a:lnTo>
                  <a:pt x="2597277" y="3185922"/>
                </a:lnTo>
                <a:lnTo>
                  <a:pt x="2582544" y="3197987"/>
                </a:lnTo>
                <a:lnTo>
                  <a:pt x="2620328" y="3197987"/>
                </a:lnTo>
                <a:lnTo>
                  <a:pt x="2611501" y="3158109"/>
                </a:lnTo>
                <a:close/>
              </a:path>
              <a:path w="2630170" h="3241675">
                <a:moveTo>
                  <a:pt x="14731" y="0"/>
                </a:moveTo>
                <a:lnTo>
                  <a:pt x="0" y="11938"/>
                </a:lnTo>
                <a:lnTo>
                  <a:pt x="2574529" y="3188098"/>
                </a:lnTo>
                <a:lnTo>
                  <a:pt x="2589317" y="3176103"/>
                </a:lnTo>
                <a:lnTo>
                  <a:pt x="14731" y="0"/>
                </a:lnTo>
                <a:close/>
              </a:path>
            </a:pathLst>
          </a:custGeom>
          <a:solidFill>
            <a:srgbClr val="000000"/>
          </a:solidFill>
        </p:spPr>
        <p:txBody>
          <a:bodyPr wrap="square" lIns="0" tIns="0" rIns="0" bIns="0" rtlCol="0"/>
          <a:lstStyle/>
          <a:p>
            <a:endParaRPr/>
          </a:p>
        </p:txBody>
      </p:sp>
      <p:sp>
        <p:nvSpPr>
          <p:cNvPr id="14" name="object 14"/>
          <p:cNvSpPr/>
          <p:nvPr/>
        </p:nvSpPr>
        <p:spPr>
          <a:xfrm>
            <a:off x="3355975" y="1864232"/>
            <a:ext cx="2780030" cy="502920"/>
          </a:xfrm>
          <a:custGeom>
            <a:avLst/>
            <a:gdLst/>
            <a:ahLst/>
            <a:cxnLst/>
            <a:rect l="l" t="t" r="r" b="b"/>
            <a:pathLst>
              <a:path w="2780029" h="502919">
                <a:moveTo>
                  <a:pt x="2702996" y="28145"/>
                </a:moveTo>
                <a:lnTo>
                  <a:pt x="0" y="483869"/>
                </a:lnTo>
                <a:lnTo>
                  <a:pt x="3175" y="502538"/>
                </a:lnTo>
                <a:lnTo>
                  <a:pt x="2706171" y="46940"/>
                </a:lnTo>
                <a:lnTo>
                  <a:pt x="2702996" y="28145"/>
                </a:lnTo>
                <a:close/>
              </a:path>
              <a:path w="2780029" h="502919">
                <a:moveTo>
                  <a:pt x="2778087" y="26034"/>
                </a:moveTo>
                <a:lnTo>
                  <a:pt x="2715514" y="26034"/>
                </a:lnTo>
                <a:lnTo>
                  <a:pt x="2718689" y="44830"/>
                </a:lnTo>
                <a:lnTo>
                  <a:pt x="2706171" y="46940"/>
                </a:lnTo>
                <a:lnTo>
                  <a:pt x="2710941" y="75183"/>
                </a:lnTo>
                <a:lnTo>
                  <a:pt x="2778087" y="26034"/>
                </a:lnTo>
                <a:close/>
              </a:path>
              <a:path w="2780029" h="502919">
                <a:moveTo>
                  <a:pt x="2715514" y="26034"/>
                </a:moveTo>
                <a:lnTo>
                  <a:pt x="2702996" y="28145"/>
                </a:lnTo>
                <a:lnTo>
                  <a:pt x="2706171" y="46940"/>
                </a:lnTo>
                <a:lnTo>
                  <a:pt x="2718689" y="44830"/>
                </a:lnTo>
                <a:lnTo>
                  <a:pt x="2715514" y="26034"/>
                </a:lnTo>
                <a:close/>
              </a:path>
              <a:path w="2780029" h="502919">
                <a:moveTo>
                  <a:pt x="2698241" y="0"/>
                </a:moveTo>
                <a:lnTo>
                  <a:pt x="2702996" y="28145"/>
                </a:lnTo>
                <a:lnTo>
                  <a:pt x="2715514" y="26034"/>
                </a:lnTo>
                <a:lnTo>
                  <a:pt x="2778087" y="26034"/>
                </a:lnTo>
                <a:lnTo>
                  <a:pt x="2779649" y="24891"/>
                </a:lnTo>
                <a:lnTo>
                  <a:pt x="2698241" y="0"/>
                </a:lnTo>
                <a:close/>
              </a:path>
            </a:pathLst>
          </a:custGeom>
          <a:solidFill>
            <a:srgbClr val="000000"/>
          </a:solidFill>
        </p:spPr>
        <p:txBody>
          <a:bodyPr wrap="square" lIns="0" tIns="0" rIns="0" bIns="0" rtlCol="0"/>
          <a:lstStyle/>
          <a:p>
            <a:endParaRPr/>
          </a:p>
        </p:txBody>
      </p:sp>
      <p:sp>
        <p:nvSpPr>
          <p:cNvPr id="15" name="object 15"/>
          <p:cNvSpPr/>
          <p:nvPr/>
        </p:nvSpPr>
        <p:spPr>
          <a:xfrm>
            <a:off x="3314446" y="2719323"/>
            <a:ext cx="2797810" cy="2689860"/>
          </a:xfrm>
          <a:custGeom>
            <a:avLst/>
            <a:gdLst/>
            <a:ahLst/>
            <a:cxnLst/>
            <a:rect l="l" t="t" r="r" b="b"/>
            <a:pathLst>
              <a:path w="2797810" h="2689860">
                <a:moveTo>
                  <a:pt x="2735925" y="46034"/>
                </a:moveTo>
                <a:lnTo>
                  <a:pt x="0" y="2676016"/>
                </a:lnTo>
                <a:lnTo>
                  <a:pt x="13207" y="2689860"/>
                </a:lnTo>
                <a:lnTo>
                  <a:pt x="2749101" y="59782"/>
                </a:lnTo>
                <a:lnTo>
                  <a:pt x="2735925" y="46034"/>
                </a:lnTo>
                <a:close/>
              </a:path>
              <a:path w="2797810" h="2689860">
                <a:moveTo>
                  <a:pt x="2784202" y="37211"/>
                </a:moveTo>
                <a:lnTo>
                  <a:pt x="2745104" y="37211"/>
                </a:lnTo>
                <a:lnTo>
                  <a:pt x="2758313" y="50926"/>
                </a:lnTo>
                <a:lnTo>
                  <a:pt x="2749101" y="59782"/>
                </a:lnTo>
                <a:lnTo>
                  <a:pt x="2768854" y="80390"/>
                </a:lnTo>
                <a:lnTo>
                  <a:pt x="2784202" y="37211"/>
                </a:lnTo>
                <a:close/>
              </a:path>
              <a:path w="2797810" h="2689860">
                <a:moveTo>
                  <a:pt x="2745104" y="37211"/>
                </a:moveTo>
                <a:lnTo>
                  <a:pt x="2735925" y="46034"/>
                </a:lnTo>
                <a:lnTo>
                  <a:pt x="2749101" y="59782"/>
                </a:lnTo>
                <a:lnTo>
                  <a:pt x="2758313" y="50926"/>
                </a:lnTo>
                <a:lnTo>
                  <a:pt x="2745104" y="37211"/>
                </a:lnTo>
                <a:close/>
              </a:path>
              <a:path w="2797810" h="2689860">
                <a:moveTo>
                  <a:pt x="2797429" y="0"/>
                </a:moveTo>
                <a:lnTo>
                  <a:pt x="2716149" y="25400"/>
                </a:lnTo>
                <a:lnTo>
                  <a:pt x="2735925" y="46034"/>
                </a:lnTo>
                <a:lnTo>
                  <a:pt x="2745104" y="37211"/>
                </a:lnTo>
                <a:lnTo>
                  <a:pt x="2784202" y="37211"/>
                </a:lnTo>
                <a:lnTo>
                  <a:pt x="2797429" y="0"/>
                </a:lnTo>
                <a:close/>
              </a:path>
            </a:pathLst>
          </a:custGeom>
          <a:solidFill>
            <a:srgbClr val="000000"/>
          </a:solidFill>
        </p:spPr>
        <p:txBody>
          <a:bodyPr wrap="square" lIns="0" tIns="0" rIns="0" bIns="0" rtlCol="0"/>
          <a:lstStyle/>
          <a:p>
            <a:endParaRPr/>
          </a:p>
        </p:txBody>
      </p:sp>
      <p:graphicFrame>
        <p:nvGraphicFramePr>
          <p:cNvPr id="16" name="object 16"/>
          <p:cNvGraphicFramePr>
            <a:graphicFrameLocks noGrp="1"/>
          </p:cNvGraphicFramePr>
          <p:nvPr/>
        </p:nvGraphicFramePr>
        <p:xfrm>
          <a:off x="128117" y="1434369"/>
          <a:ext cx="3217204" cy="4140132"/>
        </p:xfrm>
        <a:graphic>
          <a:graphicData uri="http://schemas.openxmlformats.org/drawingml/2006/table">
            <a:tbl>
              <a:tblPr firstRow="1" bandRow="1">
                <a:tableStyleId>{2D5ABB26-0587-4C30-8999-92F81FD0307C}</a:tableStyleId>
              </a:tblPr>
              <a:tblGrid>
                <a:gridCol w="1324508">
                  <a:extLst>
                    <a:ext uri="{9D8B030D-6E8A-4147-A177-3AD203B41FA5}">
                      <a16:colId xmlns:a16="http://schemas.microsoft.com/office/drawing/2014/main" val="20000"/>
                    </a:ext>
                  </a:extLst>
                </a:gridCol>
                <a:gridCol w="292100">
                  <a:extLst>
                    <a:ext uri="{9D8B030D-6E8A-4147-A177-3AD203B41FA5}">
                      <a16:colId xmlns:a16="http://schemas.microsoft.com/office/drawing/2014/main" val="20001"/>
                    </a:ext>
                  </a:extLst>
                </a:gridCol>
                <a:gridCol w="1600596">
                  <a:extLst>
                    <a:ext uri="{9D8B030D-6E8A-4147-A177-3AD203B41FA5}">
                      <a16:colId xmlns:a16="http://schemas.microsoft.com/office/drawing/2014/main" val="20002"/>
                    </a:ext>
                  </a:extLst>
                </a:gridCol>
              </a:tblGrid>
              <a:tr h="407193">
                <a:tc>
                  <a:txBody>
                    <a:bodyPr/>
                    <a:lstStyle/>
                    <a:p>
                      <a:pPr marL="127000">
                        <a:lnSpc>
                          <a:spcPct val="100000"/>
                        </a:lnSpc>
                        <a:spcBef>
                          <a:spcPts val="254"/>
                        </a:spcBef>
                      </a:pPr>
                      <a:r>
                        <a:rPr sz="1400" b="1" spc="-5" dirty="0">
                          <a:latin typeface="Courier New"/>
                          <a:cs typeface="Courier New"/>
                        </a:rPr>
                        <a:t>0x00000000</a:t>
                      </a:r>
                      <a:endParaRPr sz="1400">
                        <a:latin typeface="Courier New"/>
                        <a:cs typeface="Courier New"/>
                      </a:endParaRPr>
                    </a:p>
                  </a:txBody>
                  <a:tcPr marL="0" marR="0" marT="32384" marB="0">
                    <a:lnR w="19050">
                      <a:solidFill>
                        <a:srgbClr val="000000"/>
                      </a:solidFill>
                      <a:prstDash val="solid"/>
                    </a:lnR>
                  </a:tcPr>
                </a:tc>
                <a:tc>
                  <a:txBody>
                    <a:bodyPr/>
                    <a:lstStyle/>
                    <a:p>
                      <a:pPr algn="ctr">
                        <a:lnSpc>
                          <a:spcPct val="100000"/>
                        </a:lnSpc>
                        <a:spcBef>
                          <a:spcPts val="209"/>
                        </a:spcBef>
                      </a:pPr>
                      <a:r>
                        <a:rPr sz="1600" b="1" dirty="0">
                          <a:latin typeface="Arial"/>
                          <a:cs typeface="Arial"/>
                        </a:rPr>
                        <a:t>0</a:t>
                      </a:r>
                      <a:endParaRPr sz="1600">
                        <a:latin typeface="Arial"/>
                        <a:cs typeface="Arial"/>
                      </a:endParaRPr>
                    </a:p>
                  </a:txBody>
                  <a:tcPr marL="0" marR="0" marT="26669" marB="0">
                    <a:lnL w="1905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85090">
                        <a:lnSpc>
                          <a:spcPct val="100000"/>
                        </a:lnSpc>
                        <a:spcBef>
                          <a:spcPts val="209"/>
                        </a:spcBef>
                      </a:pPr>
                      <a:r>
                        <a:rPr sz="1600" b="1" spc="-5" dirty="0">
                          <a:latin typeface="Arial"/>
                          <a:cs typeface="Arial"/>
                        </a:rPr>
                        <a:t>text</a:t>
                      </a:r>
                      <a:r>
                        <a:rPr sz="1600" b="1" spc="-70" dirty="0">
                          <a:latin typeface="Arial"/>
                          <a:cs typeface="Arial"/>
                        </a:rPr>
                        <a:t> </a:t>
                      </a:r>
                      <a:r>
                        <a:rPr sz="1600" b="1" spc="-10" dirty="0">
                          <a:latin typeface="Arial"/>
                          <a:cs typeface="Arial"/>
                        </a:rPr>
                        <a:t>segment</a:t>
                      </a:r>
                      <a:endParaRPr sz="1600">
                        <a:latin typeface="Arial"/>
                        <a:cs typeface="Arial"/>
                      </a:endParaRPr>
                    </a:p>
                  </a:txBody>
                  <a:tcPr marL="0" marR="0" marT="26669"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CCCCFF"/>
                    </a:solidFill>
                  </a:tcPr>
                </a:tc>
                <a:extLst>
                  <a:ext uri="{0D108BD9-81ED-4DB2-BD59-A6C34878D82A}">
                    <a16:rowId xmlns:a16="http://schemas.microsoft.com/office/drawing/2014/main" val="10000"/>
                  </a:ext>
                </a:extLst>
              </a:tr>
              <a:tr h="339725">
                <a:tc>
                  <a:txBody>
                    <a:bodyPr/>
                    <a:lstStyle/>
                    <a:p>
                      <a:pPr marL="127000">
                        <a:lnSpc>
                          <a:spcPct val="100000"/>
                        </a:lnSpc>
                        <a:spcBef>
                          <a:spcPts val="195"/>
                        </a:spcBef>
                      </a:pPr>
                      <a:r>
                        <a:rPr sz="1400" b="1" spc="-5" dirty="0">
                          <a:latin typeface="Courier New"/>
                          <a:cs typeface="Courier New"/>
                        </a:rPr>
                        <a:t>0x00001000</a:t>
                      </a:r>
                      <a:endParaRPr sz="1400">
                        <a:latin typeface="Courier New"/>
                        <a:cs typeface="Courier New"/>
                      </a:endParaRPr>
                    </a:p>
                  </a:txBody>
                  <a:tcPr marL="0" marR="0" marT="24765" marB="0">
                    <a:lnR w="19050">
                      <a:solidFill>
                        <a:srgbClr val="000000"/>
                      </a:solidFill>
                      <a:prstDash val="solid"/>
                    </a:lnR>
                  </a:tcPr>
                </a:tc>
                <a:tc>
                  <a:txBody>
                    <a:bodyPr/>
                    <a:lstStyle/>
                    <a:p>
                      <a:pPr algn="ctr">
                        <a:lnSpc>
                          <a:spcPct val="100000"/>
                        </a:lnSpc>
                        <a:spcBef>
                          <a:spcPts val="270"/>
                        </a:spcBef>
                      </a:pPr>
                      <a:r>
                        <a:rPr sz="1600" b="1" dirty="0">
                          <a:latin typeface="Arial"/>
                          <a:cs typeface="Arial"/>
                        </a:rPr>
                        <a:t>0</a:t>
                      </a:r>
                      <a:endParaRPr sz="1600">
                        <a:latin typeface="Arial"/>
                        <a:cs typeface="Arial"/>
                      </a:endParaRPr>
                    </a:p>
                  </a:txBody>
                  <a:tcPr marL="0" marR="0" marT="3429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70"/>
                        </a:spcBef>
                      </a:pPr>
                      <a:r>
                        <a:rPr sz="1600" b="1" spc="-5" dirty="0">
                          <a:latin typeface="Arial"/>
                          <a:cs typeface="Arial"/>
                        </a:rPr>
                        <a:t>text</a:t>
                      </a:r>
                      <a:r>
                        <a:rPr sz="1600" b="1" spc="-70" dirty="0">
                          <a:latin typeface="Arial"/>
                          <a:cs typeface="Arial"/>
                        </a:rPr>
                        <a:t> </a:t>
                      </a:r>
                      <a:r>
                        <a:rPr sz="1600" b="1" spc="-10" dirty="0">
                          <a:latin typeface="Arial"/>
                          <a:cs typeface="Arial"/>
                        </a:rPr>
                        <a:t>segment</a:t>
                      </a:r>
                      <a:endParaRPr sz="1600">
                        <a:latin typeface="Arial"/>
                        <a:cs typeface="Arial"/>
                      </a:endParaRPr>
                    </a:p>
                  </a:txBody>
                  <a:tcPr marL="0" marR="0" marT="3429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CCCFF"/>
                    </a:solidFill>
                  </a:tcPr>
                </a:tc>
                <a:extLst>
                  <a:ext uri="{0D108BD9-81ED-4DB2-BD59-A6C34878D82A}">
                    <a16:rowId xmlns:a16="http://schemas.microsoft.com/office/drawing/2014/main" val="10001"/>
                  </a:ext>
                </a:extLst>
              </a:tr>
              <a:tr h="338074">
                <a:tc>
                  <a:txBody>
                    <a:bodyPr/>
                    <a:lstStyle/>
                    <a:p>
                      <a:pPr marL="127000">
                        <a:lnSpc>
                          <a:spcPct val="100000"/>
                        </a:lnSpc>
                        <a:spcBef>
                          <a:spcPts val="200"/>
                        </a:spcBef>
                      </a:pPr>
                      <a:r>
                        <a:rPr sz="1400" b="1" spc="-5" dirty="0">
                          <a:latin typeface="Courier New"/>
                          <a:cs typeface="Courier New"/>
                        </a:rPr>
                        <a:t>0x00002000</a:t>
                      </a:r>
                      <a:endParaRPr sz="1400">
                        <a:latin typeface="Courier New"/>
                        <a:cs typeface="Courier New"/>
                      </a:endParaRPr>
                    </a:p>
                  </a:txBody>
                  <a:tcPr marL="0" marR="0" marT="25400" marB="0">
                    <a:lnR w="19050">
                      <a:solidFill>
                        <a:srgbClr val="000000"/>
                      </a:solidFill>
                      <a:prstDash val="solid"/>
                    </a:lnR>
                  </a:tcPr>
                </a:tc>
                <a:tc>
                  <a:txBody>
                    <a:bodyPr/>
                    <a:lstStyle/>
                    <a:p>
                      <a:pPr algn="ctr">
                        <a:lnSpc>
                          <a:spcPct val="100000"/>
                        </a:lnSpc>
                        <a:spcBef>
                          <a:spcPts val="270"/>
                        </a:spcBef>
                      </a:pPr>
                      <a:r>
                        <a:rPr sz="1600" b="1" dirty="0">
                          <a:latin typeface="Arial"/>
                          <a:cs typeface="Arial"/>
                        </a:rPr>
                        <a:t>1</a:t>
                      </a:r>
                      <a:endParaRPr sz="1600">
                        <a:latin typeface="Arial"/>
                        <a:cs typeface="Arial"/>
                      </a:endParaRPr>
                    </a:p>
                  </a:txBody>
                  <a:tcPr marL="0" marR="0" marT="3429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70"/>
                        </a:spcBef>
                      </a:pPr>
                      <a:r>
                        <a:rPr sz="1600" b="1" spc="-5" dirty="0">
                          <a:latin typeface="Arial"/>
                          <a:cs typeface="Arial"/>
                        </a:rPr>
                        <a:t>data</a:t>
                      </a:r>
                      <a:r>
                        <a:rPr sz="1600" b="1" spc="-85" dirty="0">
                          <a:latin typeface="Arial"/>
                          <a:cs typeface="Arial"/>
                        </a:rPr>
                        <a:t> </a:t>
                      </a:r>
                      <a:r>
                        <a:rPr sz="1600" b="1" spc="-10" dirty="0">
                          <a:latin typeface="Arial"/>
                          <a:cs typeface="Arial"/>
                        </a:rPr>
                        <a:t>segment</a:t>
                      </a:r>
                      <a:endParaRPr sz="1600">
                        <a:latin typeface="Arial"/>
                        <a:cs typeface="Arial"/>
                      </a:endParaRPr>
                    </a:p>
                  </a:txBody>
                  <a:tcPr marL="0" marR="0" marT="3429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00CC99"/>
                    </a:solidFill>
                  </a:tcPr>
                </a:tc>
                <a:extLst>
                  <a:ext uri="{0D108BD9-81ED-4DB2-BD59-A6C34878D82A}">
                    <a16:rowId xmlns:a16="http://schemas.microsoft.com/office/drawing/2014/main" val="10002"/>
                  </a:ext>
                </a:extLst>
              </a:tr>
              <a:tr h="338200">
                <a:tc>
                  <a:txBody>
                    <a:bodyPr/>
                    <a:lstStyle/>
                    <a:p>
                      <a:pPr marL="127000">
                        <a:lnSpc>
                          <a:spcPct val="100000"/>
                        </a:lnSpc>
                        <a:spcBef>
                          <a:spcPts val="200"/>
                        </a:spcBef>
                      </a:pPr>
                      <a:r>
                        <a:rPr sz="1400" b="1" spc="-5" dirty="0">
                          <a:latin typeface="Courier New"/>
                          <a:cs typeface="Courier New"/>
                        </a:rPr>
                        <a:t>0x00003000</a:t>
                      </a:r>
                      <a:endParaRPr sz="1400">
                        <a:latin typeface="Courier New"/>
                        <a:cs typeface="Courier New"/>
                      </a:endParaRPr>
                    </a:p>
                  </a:txBody>
                  <a:tcPr marL="0" marR="0" marT="25400" marB="0">
                    <a:lnR w="19050">
                      <a:solidFill>
                        <a:srgbClr val="000000"/>
                      </a:solidFill>
                      <a:prstDash val="solid"/>
                    </a:lnR>
                  </a:tcPr>
                </a:tc>
                <a:tc>
                  <a:txBody>
                    <a:bodyPr/>
                    <a:lstStyle/>
                    <a:p>
                      <a:endParaRPr sz="1400">
                        <a:latin typeface="Courier New"/>
                        <a:cs typeface="Courier New"/>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Courier New"/>
                        <a:cs typeface="Courier New"/>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339725">
                <a:tc>
                  <a:txBody>
                    <a:bodyPr/>
                    <a:lstStyle/>
                    <a:p>
                      <a:pPr marL="127000">
                        <a:lnSpc>
                          <a:spcPct val="100000"/>
                        </a:lnSpc>
                        <a:spcBef>
                          <a:spcPts val="200"/>
                        </a:spcBef>
                      </a:pPr>
                      <a:r>
                        <a:rPr sz="1400" b="1" spc="-5" dirty="0">
                          <a:latin typeface="Courier New"/>
                          <a:cs typeface="Courier New"/>
                        </a:rPr>
                        <a:t>0x00004000</a:t>
                      </a:r>
                      <a:endParaRPr sz="1400">
                        <a:latin typeface="Courier New"/>
                        <a:cs typeface="Courier New"/>
                      </a:endParaRPr>
                    </a:p>
                  </a:txBody>
                  <a:tcPr marL="0" marR="0" marT="25400" marB="0">
                    <a:lnR w="19050">
                      <a:solidFill>
                        <a:srgbClr val="000000"/>
                      </a:solidFill>
                      <a:prstDash val="solid"/>
                    </a:lnR>
                  </a:tcPr>
                </a:tc>
                <a:tc>
                  <a:txBody>
                    <a:bodyPr/>
                    <a:lstStyle/>
                    <a:p>
                      <a:endParaRPr sz="1400">
                        <a:latin typeface="Courier New"/>
                        <a:cs typeface="Courier New"/>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Courier New"/>
                        <a:cs typeface="Courier New"/>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338074">
                <a:tc gridSpan="3">
                  <a:txBody>
                    <a:bodyPr/>
                    <a:lstStyle/>
                    <a:p>
                      <a:pPr marL="127000">
                        <a:lnSpc>
                          <a:spcPct val="100000"/>
                        </a:lnSpc>
                        <a:spcBef>
                          <a:spcPts val="200"/>
                        </a:spcBef>
                      </a:pPr>
                      <a:r>
                        <a:rPr sz="1400" b="1" spc="-5" dirty="0">
                          <a:latin typeface="Courier New"/>
                          <a:cs typeface="Courier New"/>
                        </a:rPr>
                        <a:t>0x00005000</a:t>
                      </a:r>
                      <a:endParaRPr sz="1400">
                        <a:latin typeface="Courier New"/>
                        <a:cs typeface="Courier New"/>
                      </a:endParaRPr>
                    </a:p>
                  </a:txBody>
                  <a:tcPr marL="0" marR="0" marT="2540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5"/>
                  </a:ext>
                </a:extLst>
              </a:tr>
              <a:tr h="338200">
                <a:tc>
                  <a:txBody>
                    <a:bodyPr/>
                    <a:lstStyle/>
                    <a:p>
                      <a:endParaRPr sz="1400">
                        <a:latin typeface="Courier New"/>
                        <a:cs typeface="Courier New"/>
                      </a:endParaRPr>
                    </a:p>
                  </a:txBody>
                  <a:tcPr marL="0" marR="0" marT="0" marB="0">
                    <a:lnR w="19050">
                      <a:solidFill>
                        <a:srgbClr val="000000"/>
                      </a:solidFill>
                      <a:prstDash val="solid"/>
                    </a:lnR>
                  </a:tcPr>
                </a:tc>
                <a:tc>
                  <a:txBody>
                    <a:bodyPr/>
                    <a:lstStyle/>
                    <a:p>
                      <a:endParaRPr sz="1400">
                        <a:latin typeface="Courier New"/>
                        <a:cs typeface="Courier New"/>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Courier New"/>
                        <a:cs typeface="Courier New"/>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339725">
                <a:tc>
                  <a:txBody>
                    <a:bodyPr/>
                    <a:lstStyle/>
                    <a:p>
                      <a:endParaRPr sz="1400">
                        <a:latin typeface="Courier New"/>
                        <a:cs typeface="Courier New"/>
                      </a:endParaRPr>
                    </a:p>
                  </a:txBody>
                  <a:tcPr marL="0" marR="0" marT="0" marB="0">
                    <a:lnR w="19050">
                      <a:solidFill>
                        <a:srgbClr val="000000"/>
                      </a:solidFill>
                      <a:prstDash val="solid"/>
                    </a:lnR>
                  </a:tcPr>
                </a:tc>
                <a:tc>
                  <a:txBody>
                    <a:bodyPr/>
                    <a:lstStyle/>
                    <a:p>
                      <a:endParaRPr sz="1400">
                        <a:latin typeface="Courier New"/>
                        <a:cs typeface="Courier New"/>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Courier New"/>
                        <a:cs typeface="Courier New"/>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338074">
                <a:tc>
                  <a:txBody>
                    <a:bodyPr/>
                    <a:lstStyle/>
                    <a:p>
                      <a:endParaRPr sz="1400">
                        <a:latin typeface="Courier New"/>
                        <a:cs typeface="Courier New"/>
                      </a:endParaRPr>
                    </a:p>
                  </a:txBody>
                  <a:tcPr marL="0" marR="0" marT="0" marB="0">
                    <a:lnR w="19050">
                      <a:solidFill>
                        <a:srgbClr val="000000"/>
                      </a:solidFill>
                      <a:prstDash val="solid"/>
                    </a:lnR>
                  </a:tcPr>
                </a:tc>
                <a:tc>
                  <a:txBody>
                    <a:bodyPr/>
                    <a:lstStyle/>
                    <a:p>
                      <a:endParaRPr sz="1400">
                        <a:latin typeface="Courier New"/>
                        <a:cs typeface="Courier New"/>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Courier New"/>
                        <a:cs typeface="Courier New"/>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338200">
                <a:tc>
                  <a:txBody>
                    <a:bodyPr/>
                    <a:lstStyle/>
                    <a:p>
                      <a:endParaRPr sz="1400">
                        <a:latin typeface="Courier New"/>
                        <a:cs typeface="Courier New"/>
                      </a:endParaRPr>
                    </a:p>
                  </a:txBody>
                  <a:tcPr marL="0" marR="0" marT="0" marB="0">
                    <a:lnR w="19050">
                      <a:solidFill>
                        <a:srgbClr val="000000"/>
                      </a:solidFill>
                      <a:prstDash val="solid"/>
                    </a:lnR>
                  </a:tcPr>
                </a:tc>
                <a:tc>
                  <a:txBody>
                    <a:bodyPr/>
                    <a:lstStyle/>
                    <a:p>
                      <a:endParaRPr sz="1400">
                        <a:latin typeface="Courier New"/>
                        <a:cs typeface="Courier New"/>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Courier New"/>
                        <a:cs typeface="Courier New"/>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r h="339725">
                <a:tc>
                  <a:txBody>
                    <a:bodyPr/>
                    <a:lstStyle/>
                    <a:p>
                      <a:pPr marL="127000">
                        <a:lnSpc>
                          <a:spcPct val="100000"/>
                        </a:lnSpc>
                        <a:spcBef>
                          <a:spcPts val="204"/>
                        </a:spcBef>
                      </a:pPr>
                      <a:r>
                        <a:rPr sz="1400" b="1" spc="-5" dirty="0">
                          <a:latin typeface="Courier New"/>
                          <a:cs typeface="Courier New"/>
                        </a:rPr>
                        <a:t>0xffffe000</a:t>
                      </a:r>
                      <a:endParaRPr sz="1400">
                        <a:latin typeface="Courier New"/>
                        <a:cs typeface="Courier New"/>
                      </a:endParaRPr>
                    </a:p>
                  </a:txBody>
                  <a:tcPr marL="0" marR="0" marT="26034" marB="0">
                    <a:lnR w="19050">
                      <a:solidFill>
                        <a:srgbClr val="000000"/>
                      </a:solidFill>
                      <a:prstDash val="solid"/>
                    </a:lnR>
                  </a:tcPr>
                </a:tc>
                <a:tc>
                  <a:txBody>
                    <a:bodyPr/>
                    <a:lstStyle/>
                    <a:p>
                      <a:endParaRPr sz="1400">
                        <a:latin typeface="Courier New"/>
                        <a:cs typeface="Courier New"/>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Courier New"/>
                        <a:cs typeface="Courier New"/>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0"/>
                  </a:ext>
                </a:extLst>
              </a:tr>
              <a:tr h="345217">
                <a:tc>
                  <a:txBody>
                    <a:bodyPr/>
                    <a:lstStyle/>
                    <a:p>
                      <a:pPr marL="127000">
                        <a:lnSpc>
                          <a:spcPct val="100000"/>
                        </a:lnSpc>
                        <a:spcBef>
                          <a:spcPts val="204"/>
                        </a:spcBef>
                      </a:pPr>
                      <a:r>
                        <a:rPr sz="1400" b="1" spc="-5" dirty="0">
                          <a:latin typeface="Courier New"/>
                          <a:cs typeface="Courier New"/>
                        </a:rPr>
                        <a:t>0xfffff000</a:t>
                      </a:r>
                      <a:endParaRPr sz="1400">
                        <a:latin typeface="Courier New"/>
                        <a:cs typeface="Courier New"/>
                      </a:endParaRPr>
                    </a:p>
                  </a:txBody>
                  <a:tcPr marL="0" marR="0" marT="26034" marB="0">
                    <a:lnR w="19050">
                      <a:solidFill>
                        <a:srgbClr val="000000"/>
                      </a:solidFill>
                      <a:prstDash val="solid"/>
                    </a:lnR>
                  </a:tcPr>
                </a:tc>
                <a:tc>
                  <a:txBody>
                    <a:bodyPr/>
                    <a:lstStyle/>
                    <a:p>
                      <a:pPr algn="ctr">
                        <a:lnSpc>
                          <a:spcPct val="100000"/>
                        </a:lnSpc>
                        <a:spcBef>
                          <a:spcPts val="275"/>
                        </a:spcBef>
                      </a:pPr>
                      <a:r>
                        <a:rPr sz="1600" b="1" dirty="0">
                          <a:latin typeface="Arial"/>
                          <a:cs typeface="Arial"/>
                        </a:rPr>
                        <a:t>1</a:t>
                      </a:r>
                      <a:endParaRPr sz="1600">
                        <a:latin typeface="Arial"/>
                        <a:cs typeface="Arial"/>
                      </a:endParaRPr>
                    </a:p>
                  </a:txBody>
                  <a:tcPr marL="0" marR="0" marT="34925" marB="0">
                    <a:lnL w="1905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85090">
                        <a:lnSpc>
                          <a:spcPct val="100000"/>
                        </a:lnSpc>
                        <a:spcBef>
                          <a:spcPts val="275"/>
                        </a:spcBef>
                      </a:pPr>
                      <a:r>
                        <a:rPr sz="1600" b="1" spc="-10" dirty="0">
                          <a:latin typeface="Arial"/>
                          <a:cs typeface="Arial"/>
                        </a:rPr>
                        <a:t>stack</a:t>
                      </a:r>
                      <a:endParaRPr sz="1600">
                        <a:latin typeface="Arial"/>
                        <a:cs typeface="Arial"/>
                      </a:endParaRPr>
                    </a:p>
                  </a:txBody>
                  <a:tcPr marL="0" marR="0" marT="34925"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solidFill>
                      <a:srgbClr val="B1B1B1"/>
                    </a:solidFill>
                  </a:tcPr>
                </a:tc>
                <a:extLst>
                  <a:ext uri="{0D108BD9-81ED-4DB2-BD59-A6C34878D82A}">
                    <a16:rowId xmlns:a16="http://schemas.microsoft.com/office/drawing/2014/main" val="10011"/>
                  </a:ext>
                </a:extLst>
              </a:tr>
            </a:tbl>
          </a:graphicData>
        </a:graphic>
      </p:graphicFrame>
      <p:graphicFrame>
        <p:nvGraphicFramePr>
          <p:cNvPr id="17" name="object 17"/>
          <p:cNvGraphicFramePr>
            <a:graphicFrameLocks noGrp="1"/>
          </p:cNvGraphicFramePr>
          <p:nvPr/>
        </p:nvGraphicFramePr>
        <p:xfrm>
          <a:off x="6127813" y="1104963"/>
          <a:ext cx="1319149" cy="3413760"/>
        </p:xfrm>
        <a:graphic>
          <a:graphicData uri="http://schemas.openxmlformats.org/drawingml/2006/table">
            <a:tbl>
              <a:tblPr firstRow="1" bandRow="1">
                <a:tableStyleId>{2D5ABB26-0587-4C30-8999-92F81FD0307C}</a:tableStyleId>
              </a:tblPr>
              <a:tblGrid>
                <a:gridCol w="1319149">
                  <a:extLst>
                    <a:ext uri="{9D8B030D-6E8A-4147-A177-3AD203B41FA5}">
                      <a16:colId xmlns:a16="http://schemas.microsoft.com/office/drawing/2014/main" val="20000"/>
                    </a:ext>
                  </a:extLst>
                </a:gridCol>
              </a:tblGrid>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00CC99"/>
                    </a:solidFill>
                  </a:tcPr>
                </a:tc>
                <a:extLst>
                  <a:ext uri="{0D108BD9-81ED-4DB2-BD59-A6C34878D82A}">
                    <a16:rowId xmlns:a16="http://schemas.microsoft.com/office/drawing/2014/main" val="10003"/>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228473">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B1B1B1"/>
                    </a:solidFill>
                  </a:tcPr>
                </a:tc>
                <a:extLst>
                  <a:ext uri="{0D108BD9-81ED-4DB2-BD59-A6C34878D82A}">
                    <a16:rowId xmlns:a16="http://schemas.microsoft.com/office/drawing/2014/main" val="10007"/>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228726">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r h="228473">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0"/>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1"/>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2"/>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13"/>
                  </a:ext>
                </a:extLst>
              </a:tr>
            </a:tbl>
          </a:graphicData>
        </a:graphic>
      </p:graphicFrame>
      <p:sp>
        <p:nvSpPr>
          <p:cNvPr id="18" name="object 18"/>
          <p:cNvSpPr txBox="1"/>
          <p:nvPr/>
        </p:nvSpPr>
        <p:spPr>
          <a:xfrm>
            <a:off x="6340855" y="852551"/>
            <a:ext cx="850265" cy="290195"/>
          </a:xfrm>
          <a:prstGeom prst="rect">
            <a:avLst/>
          </a:prstGeom>
        </p:spPr>
        <p:txBody>
          <a:bodyPr vert="horz" wrap="square" lIns="0" tIns="0" rIns="0" bIns="0" rtlCol="0">
            <a:spAutoFit/>
          </a:bodyPr>
          <a:lstStyle/>
          <a:p>
            <a:pPr marL="12700">
              <a:lnSpc>
                <a:spcPct val="100000"/>
              </a:lnSpc>
            </a:pPr>
            <a:r>
              <a:rPr sz="1800" spc="-5" dirty="0">
                <a:latin typeface="Arial"/>
                <a:cs typeface="Arial"/>
              </a:rPr>
              <a:t>mem</a:t>
            </a:r>
            <a:r>
              <a:rPr sz="1800" spc="-15" dirty="0">
                <a:latin typeface="Arial"/>
                <a:cs typeface="Arial"/>
              </a:rPr>
              <a:t>o</a:t>
            </a:r>
            <a:r>
              <a:rPr sz="1800" dirty="0">
                <a:latin typeface="Arial"/>
                <a:cs typeface="Arial"/>
              </a:rPr>
              <a:t>ry</a:t>
            </a:r>
            <a:endParaRPr sz="1800">
              <a:latin typeface="Arial"/>
              <a:cs typeface="Arial"/>
            </a:endParaRPr>
          </a:p>
        </p:txBody>
      </p:sp>
      <p:sp>
        <p:nvSpPr>
          <p:cNvPr id="19" name="object 19"/>
          <p:cNvSpPr txBox="1"/>
          <p:nvPr/>
        </p:nvSpPr>
        <p:spPr>
          <a:xfrm>
            <a:off x="6000750" y="4369942"/>
            <a:ext cx="1714500" cy="1026160"/>
          </a:xfrm>
          <a:prstGeom prst="rect">
            <a:avLst/>
          </a:prstGeom>
        </p:spPr>
        <p:txBody>
          <a:bodyPr vert="horz" wrap="square" lIns="0" tIns="0" rIns="0" bIns="0" rtlCol="0">
            <a:spAutoFit/>
          </a:bodyPr>
          <a:lstStyle/>
          <a:p>
            <a:pPr algn="ctr">
              <a:lnSpc>
                <a:spcPct val="100000"/>
              </a:lnSpc>
            </a:pPr>
            <a:r>
              <a:rPr sz="1800" spc="-5" dirty="0">
                <a:latin typeface="Arial"/>
                <a:cs typeface="Arial"/>
              </a:rPr>
              <a:t>disk</a:t>
            </a:r>
            <a:endParaRPr sz="1800">
              <a:latin typeface="Arial"/>
              <a:cs typeface="Arial"/>
            </a:endParaRPr>
          </a:p>
          <a:p>
            <a:pPr>
              <a:lnSpc>
                <a:spcPct val="100000"/>
              </a:lnSpc>
            </a:pPr>
            <a:endParaRPr sz="2000">
              <a:latin typeface="Times New Roman"/>
              <a:cs typeface="Times New Roman"/>
            </a:endParaRPr>
          </a:p>
          <a:p>
            <a:pPr marL="2540" algn="ctr">
              <a:lnSpc>
                <a:spcPts val="2020"/>
              </a:lnSpc>
              <a:spcBef>
                <a:spcPts val="1600"/>
              </a:spcBef>
            </a:pPr>
            <a:r>
              <a:rPr sz="1800" dirty="0">
                <a:latin typeface="Arial"/>
                <a:cs typeface="Arial"/>
              </a:rPr>
              <a:t>foo</a:t>
            </a:r>
            <a:endParaRPr sz="1800">
              <a:latin typeface="Arial"/>
              <a:cs typeface="Arial"/>
            </a:endParaRPr>
          </a:p>
        </p:txBody>
      </p:sp>
      <p:sp>
        <p:nvSpPr>
          <p:cNvPr id="20" name="object 20"/>
          <p:cNvSpPr txBox="1"/>
          <p:nvPr/>
        </p:nvSpPr>
        <p:spPr>
          <a:xfrm>
            <a:off x="1931670" y="1122553"/>
            <a:ext cx="1090295" cy="290195"/>
          </a:xfrm>
          <a:prstGeom prst="rect">
            <a:avLst/>
          </a:prstGeom>
        </p:spPr>
        <p:txBody>
          <a:bodyPr vert="horz" wrap="square" lIns="0" tIns="0" rIns="0" bIns="0" rtlCol="0">
            <a:spAutoFit/>
          </a:bodyPr>
          <a:lstStyle/>
          <a:p>
            <a:pPr marL="12700">
              <a:lnSpc>
                <a:spcPct val="100000"/>
              </a:lnSpc>
            </a:pPr>
            <a:r>
              <a:rPr sz="1800" spc="-5" dirty="0">
                <a:latin typeface="Arial"/>
                <a:cs typeface="Arial"/>
              </a:rPr>
              <a:t>page</a:t>
            </a:r>
            <a:r>
              <a:rPr sz="1800" spc="-85" dirty="0">
                <a:latin typeface="Arial"/>
                <a:cs typeface="Arial"/>
              </a:rPr>
              <a:t> </a:t>
            </a:r>
            <a:r>
              <a:rPr sz="1800" spc="-5" dirty="0">
                <a:latin typeface="Arial"/>
                <a:cs typeface="Arial"/>
              </a:rPr>
              <a:t>table</a:t>
            </a:r>
            <a:endParaRPr sz="1800">
              <a:latin typeface="Arial"/>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33294" y="316229"/>
            <a:ext cx="4124706" cy="505459"/>
          </a:xfrm>
          <a:prstGeom prst="rect">
            <a:avLst/>
          </a:prstGeom>
        </p:spPr>
        <p:txBody>
          <a:bodyPr vert="horz" wrap="square" lIns="0" tIns="0" rIns="0" bIns="0" rtlCol="0">
            <a:spAutoFit/>
          </a:bodyPr>
          <a:lstStyle/>
          <a:p>
            <a:pPr marL="12700">
              <a:lnSpc>
                <a:spcPct val="100000"/>
              </a:lnSpc>
            </a:pPr>
            <a:r>
              <a:rPr sz="3200" dirty="0"/>
              <a:t>Platters </a:t>
            </a:r>
            <a:r>
              <a:rPr sz="3200" spc="-5" dirty="0"/>
              <a:t>and</a:t>
            </a:r>
            <a:r>
              <a:rPr sz="3200" spc="-130" dirty="0"/>
              <a:t> </a:t>
            </a:r>
            <a:r>
              <a:rPr sz="3200" spc="-5" dirty="0"/>
              <a:t>Heads</a:t>
            </a:r>
            <a:endParaRPr sz="3200" dirty="0"/>
          </a:p>
        </p:txBody>
      </p:sp>
      <p:sp>
        <p:nvSpPr>
          <p:cNvPr id="3" name="object 3"/>
          <p:cNvSpPr/>
          <p:nvPr/>
        </p:nvSpPr>
        <p:spPr>
          <a:xfrm>
            <a:off x="2438400" y="4114800"/>
            <a:ext cx="3810000" cy="187642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81000" y="1142872"/>
            <a:ext cx="4038600" cy="2789301"/>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648200" y="1371600"/>
            <a:ext cx="4038600" cy="2343150"/>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5108286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F9090ECF-3B09-4132-B146-5A8269EB6630}"/>
              </a:ext>
            </a:extLst>
          </p:cNvPr>
          <p:cNvSpPr>
            <a:spLocks noGrp="1" noChangeArrowheads="1"/>
          </p:cNvSpPr>
          <p:nvPr>
            <p:ph type="title"/>
          </p:nvPr>
        </p:nvSpPr>
        <p:spPr>
          <a:xfrm>
            <a:off x="251520" y="-10285"/>
            <a:ext cx="7162800" cy="1055077"/>
          </a:xfrm>
          <a:noFill/>
        </p:spPr>
        <p:txBody>
          <a:bodyPr vert="horz" wrap="square" lIns="83527" tIns="41031" rIns="83527" bIns="41031" rtlCol="0" anchor="ctr" anchorCtr="0">
            <a:normAutofit/>
          </a:bodyPr>
          <a:lstStyle/>
          <a:p>
            <a:r>
              <a:rPr lang="zh-CN" altLang="en-US" dirty="0"/>
              <a:t>存贮技术的驱动力</a:t>
            </a:r>
          </a:p>
        </p:txBody>
      </p:sp>
      <p:sp>
        <p:nvSpPr>
          <p:cNvPr id="18435" name="Rectangle 3">
            <a:extLst>
              <a:ext uri="{FF2B5EF4-FFF2-40B4-BE49-F238E27FC236}">
                <a16:creationId xmlns:a16="http://schemas.microsoft.com/office/drawing/2014/main" id="{FC8A00D5-D009-4B54-8A9D-BB400D5E04F4}"/>
              </a:ext>
            </a:extLst>
          </p:cNvPr>
          <p:cNvSpPr>
            <a:spLocks noGrp="1" noChangeArrowheads="1"/>
          </p:cNvSpPr>
          <p:nvPr>
            <p:ph type="body" idx="1"/>
          </p:nvPr>
        </p:nvSpPr>
        <p:spPr>
          <a:xfrm>
            <a:off x="140677" y="1318846"/>
            <a:ext cx="8721969" cy="4768362"/>
          </a:xfrm>
          <a:noFill/>
        </p:spPr>
        <p:txBody>
          <a:bodyPr vert="horz" lIns="83527" tIns="41031" rIns="83527" bIns="41031" rtlCol="0">
            <a:normAutofit fontScale="85000" lnSpcReduction="10000"/>
          </a:bodyPr>
          <a:lstStyle/>
          <a:p>
            <a:pPr>
              <a:lnSpc>
                <a:spcPct val="150000"/>
              </a:lnSpc>
            </a:pPr>
            <a:r>
              <a:rPr lang="zh-CN" altLang="en-US" sz="2585" dirty="0"/>
              <a:t>主流计算模式的驱动</a:t>
            </a:r>
          </a:p>
          <a:p>
            <a:pPr lvl="1">
              <a:lnSpc>
                <a:spcPct val="150000"/>
              </a:lnSpc>
            </a:pPr>
            <a:r>
              <a:rPr lang="zh-CN" altLang="en-US" sz="2585" dirty="0"/>
              <a:t>五十年代</a:t>
            </a:r>
            <a:r>
              <a:rPr lang="en-US" altLang="zh-CN" sz="2585" dirty="0"/>
              <a:t>: </a:t>
            </a:r>
            <a:r>
              <a:rPr lang="zh-CN" altLang="en-US" sz="2585" dirty="0"/>
              <a:t>批处理 到 在线处理 的转变</a:t>
            </a:r>
          </a:p>
          <a:p>
            <a:pPr lvl="1">
              <a:lnSpc>
                <a:spcPct val="150000"/>
              </a:lnSpc>
            </a:pPr>
            <a:r>
              <a:rPr lang="zh-CN" altLang="en-US" sz="2585" dirty="0"/>
              <a:t>九十年代</a:t>
            </a:r>
            <a:r>
              <a:rPr lang="en-US" altLang="zh-CN" sz="2585" dirty="0"/>
              <a:t>: </a:t>
            </a:r>
            <a:r>
              <a:rPr lang="zh-CN" altLang="en-US" sz="2585" dirty="0"/>
              <a:t>集中处理 到 普及计算 的转变</a:t>
            </a:r>
          </a:p>
          <a:p>
            <a:pPr lvl="2">
              <a:lnSpc>
                <a:spcPct val="150000"/>
              </a:lnSpc>
            </a:pPr>
            <a:r>
              <a:rPr lang="zh-CN" altLang="en-US" sz="2585" dirty="0"/>
              <a:t>计算机无处不在：电话、电子书籍、汽车、摄像机 </a:t>
            </a:r>
          </a:p>
          <a:p>
            <a:pPr lvl="2">
              <a:lnSpc>
                <a:spcPct val="150000"/>
              </a:lnSpc>
            </a:pPr>
            <a:r>
              <a:rPr lang="zh-CN" altLang="en-US" sz="2585" dirty="0"/>
              <a:t>全球性光纤网络及无线网络</a:t>
            </a:r>
          </a:p>
          <a:p>
            <a:pPr>
              <a:lnSpc>
                <a:spcPct val="150000"/>
              </a:lnSpc>
            </a:pPr>
            <a:r>
              <a:rPr lang="zh-CN" altLang="en-US" sz="2585" dirty="0"/>
              <a:t>存贮工业的成效：</a:t>
            </a:r>
          </a:p>
          <a:p>
            <a:pPr lvl="1">
              <a:lnSpc>
                <a:spcPct val="150000"/>
              </a:lnSpc>
            </a:pPr>
            <a:r>
              <a:rPr lang="zh-CN" altLang="en-US" sz="2585" dirty="0"/>
              <a:t>嵌入式存贮</a:t>
            </a:r>
          </a:p>
          <a:p>
            <a:pPr lvl="2">
              <a:lnSpc>
                <a:spcPct val="150000"/>
              </a:lnSpc>
            </a:pPr>
            <a:r>
              <a:rPr lang="zh-CN" altLang="en-US" sz="2585" dirty="0"/>
              <a:t>更小、更便宜、更可靠、更低功耗</a:t>
            </a:r>
          </a:p>
          <a:p>
            <a:pPr lvl="1">
              <a:lnSpc>
                <a:spcPct val="150000"/>
              </a:lnSpc>
            </a:pPr>
            <a:r>
              <a:rPr lang="zh-CN" altLang="en-US" sz="2585" dirty="0"/>
              <a:t>数据使用</a:t>
            </a:r>
          </a:p>
          <a:p>
            <a:pPr lvl="2">
              <a:lnSpc>
                <a:spcPct val="150000"/>
              </a:lnSpc>
            </a:pPr>
            <a:r>
              <a:rPr lang="zh-CN" altLang="en-US" sz="2585" dirty="0"/>
              <a:t>高容量、层次式管理存储系统</a:t>
            </a:r>
          </a:p>
        </p:txBody>
      </p:sp>
    </p:spTree>
    <p:extLst>
      <p:ext uri="{BB962C8B-B14F-4D97-AF65-F5344CB8AC3E}">
        <p14:creationId xmlns:p14="http://schemas.microsoft.com/office/powerpoint/2010/main" val="579816665"/>
      </p:ext>
    </p:extLst>
  </p:cSld>
  <p:clrMapOvr>
    <a:masterClrMapping/>
  </p:clrMapOvr>
  <p:transition>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D205BC80-BCD8-46A0-BFEA-2A14284F7597}"/>
              </a:ext>
            </a:extLst>
          </p:cNvPr>
          <p:cNvSpPr>
            <a:spLocks noGrp="1" noChangeArrowheads="1"/>
          </p:cNvSpPr>
          <p:nvPr>
            <p:ph type="title"/>
          </p:nvPr>
        </p:nvSpPr>
        <p:spPr>
          <a:xfrm>
            <a:off x="468660" y="148735"/>
            <a:ext cx="7127676" cy="927589"/>
          </a:xfrm>
          <a:noFill/>
        </p:spPr>
        <p:txBody>
          <a:bodyPr wrap="square">
            <a:normAutofit fontScale="90000"/>
          </a:bodyPr>
          <a:lstStyle/>
          <a:p>
            <a:pPr algn="ctr"/>
            <a:r>
              <a:rPr lang="zh-CN" altLang="en-US" b="1" dirty="0">
                <a:solidFill>
                  <a:srgbClr val="C00000"/>
                </a:solidFill>
                <a:latin typeface="微软雅黑" panose="020B0503020204020204" pitchFamily="34" charset="-122"/>
                <a:ea typeface="微软雅黑" panose="020B0503020204020204" pitchFamily="34" charset="-122"/>
              </a:rPr>
              <a:t>可靠性 与 可用性</a:t>
            </a:r>
            <a:br>
              <a:rPr lang="zh-CN" altLang="en-US" b="1" dirty="0">
                <a:solidFill>
                  <a:srgbClr val="C00000"/>
                </a:solidFill>
                <a:latin typeface="微软雅黑" panose="020B0503020204020204" pitchFamily="34" charset="-122"/>
                <a:ea typeface="微软雅黑" panose="020B0503020204020204" pitchFamily="34" charset="-122"/>
              </a:rPr>
            </a:br>
            <a:r>
              <a:rPr lang="zh-CN" altLang="en-US" sz="2585" b="1" dirty="0">
                <a:solidFill>
                  <a:srgbClr val="C00000"/>
                </a:solidFill>
                <a:latin typeface="微软雅黑" panose="020B0503020204020204" pitchFamily="34" charset="-122"/>
                <a:ea typeface="微软雅黑" panose="020B0503020204020204" pitchFamily="34" charset="-122"/>
              </a:rPr>
              <a:t>（</a:t>
            </a:r>
            <a:r>
              <a:rPr lang="en-US" altLang="zh-CN" sz="2585" b="1" dirty="0">
                <a:solidFill>
                  <a:srgbClr val="C00000"/>
                </a:solidFill>
                <a:latin typeface="微软雅黑" panose="020B0503020204020204" pitchFamily="34" charset="-122"/>
                <a:ea typeface="微软雅黑" panose="020B0503020204020204" pitchFamily="34" charset="-122"/>
              </a:rPr>
              <a:t>Reliability and Availability</a:t>
            </a:r>
            <a:r>
              <a:rPr lang="zh-CN" altLang="en-US" sz="2585" b="1" dirty="0">
                <a:solidFill>
                  <a:srgbClr val="C00000"/>
                </a:solidFill>
                <a:latin typeface="微软雅黑" panose="020B0503020204020204" pitchFamily="34" charset="-122"/>
                <a:ea typeface="微软雅黑" panose="020B0503020204020204" pitchFamily="34" charset="-122"/>
              </a:rPr>
              <a:t>）</a:t>
            </a:r>
          </a:p>
        </p:txBody>
      </p:sp>
      <p:sp>
        <p:nvSpPr>
          <p:cNvPr id="32771" name="Rectangle 3">
            <a:extLst>
              <a:ext uri="{FF2B5EF4-FFF2-40B4-BE49-F238E27FC236}">
                <a16:creationId xmlns:a16="http://schemas.microsoft.com/office/drawing/2014/main" id="{5457AE20-8B30-4AE1-ADED-2D79FF9E31B0}"/>
              </a:ext>
            </a:extLst>
          </p:cNvPr>
          <p:cNvSpPr>
            <a:spLocks noGrp="1" noChangeArrowheads="1"/>
          </p:cNvSpPr>
          <p:nvPr>
            <p:ph idx="1"/>
          </p:nvPr>
        </p:nvSpPr>
        <p:spPr>
          <a:xfrm>
            <a:off x="495300" y="1459524"/>
            <a:ext cx="8191500" cy="5046831"/>
          </a:xfrm>
          <a:noFill/>
        </p:spPr>
        <p:txBody>
          <a:bodyPr/>
          <a:lstStyle/>
          <a:p>
            <a:pPr>
              <a:lnSpc>
                <a:spcPct val="150000"/>
              </a:lnSpc>
            </a:pPr>
            <a:r>
              <a:rPr lang="zh-CN" altLang="en-US" sz="2215" dirty="0"/>
              <a:t>常被混淆的两个概念</a:t>
            </a:r>
          </a:p>
          <a:p>
            <a:pPr lvl="1">
              <a:lnSpc>
                <a:spcPct val="150000"/>
              </a:lnSpc>
            </a:pPr>
            <a:r>
              <a:rPr lang="zh-CN" altLang="en-US" sz="2215" dirty="0"/>
              <a:t>可靠性：是否有部件失效？</a:t>
            </a:r>
          </a:p>
          <a:p>
            <a:pPr lvl="1">
              <a:lnSpc>
                <a:spcPct val="150000"/>
              </a:lnSpc>
            </a:pPr>
            <a:r>
              <a:rPr lang="zh-CN" altLang="en-US" sz="2215" dirty="0"/>
              <a:t>可用性：是否用户还可以正确使用系统？</a:t>
            </a:r>
          </a:p>
          <a:p>
            <a:pPr>
              <a:lnSpc>
                <a:spcPct val="150000"/>
              </a:lnSpc>
            </a:pPr>
            <a:r>
              <a:rPr lang="zh-CN" altLang="en-US" sz="2215" dirty="0"/>
              <a:t>可用性可以通过增加硬件来改进：</a:t>
            </a:r>
          </a:p>
          <a:p>
            <a:pPr lvl="1">
              <a:lnSpc>
                <a:spcPct val="150000"/>
              </a:lnSpc>
            </a:pPr>
            <a:r>
              <a:rPr lang="zh-CN" altLang="en-US" sz="2215" dirty="0"/>
              <a:t>例如： 存储器中增加</a:t>
            </a:r>
            <a:r>
              <a:rPr lang="en-US" altLang="zh-CN" sz="2215" dirty="0"/>
              <a:t>ECC</a:t>
            </a:r>
          </a:p>
          <a:p>
            <a:pPr>
              <a:lnSpc>
                <a:spcPct val="150000"/>
              </a:lnSpc>
            </a:pPr>
            <a:r>
              <a:rPr lang="zh-CN" altLang="en-US" sz="2215" dirty="0"/>
              <a:t>可靠性只能通过下列方法改进：</a:t>
            </a:r>
          </a:p>
          <a:p>
            <a:pPr lvl="1">
              <a:lnSpc>
                <a:spcPct val="150000"/>
              </a:lnSpc>
            </a:pPr>
            <a:r>
              <a:rPr lang="zh-CN" altLang="en-US" sz="2215" dirty="0"/>
              <a:t>改善使用环境状态</a:t>
            </a:r>
          </a:p>
          <a:p>
            <a:pPr lvl="1">
              <a:lnSpc>
                <a:spcPct val="150000"/>
              </a:lnSpc>
            </a:pPr>
            <a:r>
              <a:rPr lang="zh-CN" altLang="en-US" sz="2215" dirty="0"/>
              <a:t>建造更加可靠的元器件和部件</a:t>
            </a:r>
          </a:p>
          <a:p>
            <a:pPr lvl="1">
              <a:lnSpc>
                <a:spcPct val="150000"/>
              </a:lnSpc>
            </a:pPr>
            <a:r>
              <a:rPr lang="zh-CN" altLang="en-US" sz="2215" dirty="0"/>
              <a:t>减少系统使用的元器件和部件数</a:t>
            </a:r>
          </a:p>
          <a:p>
            <a:pPr>
              <a:lnSpc>
                <a:spcPct val="150000"/>
              </a:lnSpc>
            </a:pPr>
            <a:r>
              <a:rPr lang="zh-CN" altLang="en-US" sz="2215" dirty="0"/>
              <a:t>可以通过使用低成本、低可靠性的部件来改进可用性</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830D0D3B-C1EC-4835-8543-8D30248FC568}"/>
              </a:ext>
            </a:extLst>
          </p:cNvPr>
          <p:cNvSpPr>
            <a:spLocks noGrp="1" noChangeArrowheads="1"/>
          </p:cNvSpPr>
          <p:nvPr>
            <p:ph type="title"/>
          </p:nvPr>
        </p:nvSpPr>
        <p:spPr>
          <a:xfrm>
            <a:off x="827584" y="200757"/>
            <a:ext cx="2954215" cy="584689"/>
          </a:xfrm>
          <a:noFill/>
        </p:spPr>
        <p:txBody>
          <a:bodyPr wrap="square"/>
          <a:lstStyle/>
          <a:p>
            <a:r>
              <a:rPr lang="zh-CN" altLang="en-US" b="1" dirty="0">
                <a:solidFill>
                  <a:srgbClr val="C00000"/>
                </a:solidFill>
                <a:latin typeface="微软雅黑" panose="020B0503020204020204" pitchFamily="34" charset="-122"/>
                <a:ea typeface="微软雅黑" panose="020B0503020204020204" pitchFamily="34" charset="-122"/>
              </a:rPr>
              <a:t>磁盘阵列</a:t>
            </a:r>
          </a:p>
        </p:txBody>
      </p:sp>
      <p:sp>
        <p:nvSpPr>
          <p:cNvPr id="33795" name="Rectangle 3">
            <a:extLst>
              <a:ext uri="{FF2B5EF4-FFF2-40B4-BE49-F238E27FC236}">
                <a16:creationId xmlns:a16="http://schemas.microsoft.com/office/drawing/2014/main" id="{B008D57F-71D9-4AD1-94F9-8FA9A1CB4F9F}"/>
              </a:ext>
            </a:extLst>
          </p:cNvPr>
          <p:cNvSpPr>
            <a:spLocks noGrp="1" noChangeArrowheads="1"/>
          </p:cNvSpPr>
          <p:nvPr>
            <p:ph type="body" idx="1"/>
          </p:nvPr>
        </p:nvSpPr>
        <p:spPr>
          <a:xfrm>
            <a:off x="337039" y="951729"/>
            <a:ext cx="8191500" cy="5476756"/>
          </a:xfrm>
          <a:noFill/>
        </p:spPr>
        <p:txBody>
          <a:bodyPr/>
          <a:lstStyle/>
          <a:p>
            <a:pPr>
              <a:lnSpc>
                <a:spcPct val="150000"/>
              </a:lnSpc>
            </a:pPr>
            <a:r>
              <a:rPr lang="zh-CN" altLang="en-US" sz="2400" dirty="0"/>
              <a:t>一种磁盘存储的新组织</a:t>
            </a:r>
          </a:p>
          <a:p>
            <a:pPr marL="873391" lvl="1" indent="-430834">
              <a:lnSpc>
                <a:spcPct val="150000"/>
              </a:lnSpc>
            </a:pPr>
            <a:r>
              <a:rPr lang="zh-CN" altLang="en-US" sz="2400" dirty="0"/>
              <a:t>大量容量小、价廉的磁盘构成的阵列</a:t>
            </a:r>
          </a:p>
          <a:p>
            <a:pPr marL="873391" lvl="1" indent="-430834">
              <a:lnSpc>
                <a:spcPct val="150000"/>
              </a:lnSpc>
            </a:pPr>
            <a:r>
              <a:rPr lang="zh-CN" altLang="en-US" sz="2400" dirty="0"/>
              <a:t>通过使用很多磁盘驱动器来提高潜在吞吐率</a:t>
            </a:r>
            <a:r>
              <a:rPr lang="en-US" altLang="zh-CN" sz="2400" dirty="0"/>
              <a:t>:</a:t>
            </a:r>
          </a:p>
          <a:p>
            <a:pPr marL="1365773" lvl="2">
              <a:lnSpc>
                <a:spcPct val="150000"/>
              </a:lnSpc>
            </a:pPr>
            <a:r>
              <a:rPr lang="zh-CN" altLang="en-US" sz="2400" dirty="0"/>
              <a:t>数据分布在多个磁盘上</a:t>
            </a:r>
          </a:p>
          <a:p>
            <a:pPr marL="1365773" lvl="2">
              <a:lnSpc>
                <a:spcPct val="150000"/>
              </a:lnSpc>
            </a:pPr>
            <a:r>
              <a:rPr lang="zh-CN" altLang="en-US" sz="2400" dirty="0"/>
              <a:t>对不同磁盘进行多次访问</a:t>
            </a:r>
          </a:p>
          <a:p>
            <a:pPr>
              <a:lnSpc>
                <a:spcPct val="150000"/>
              </a:lnSpc>
            </a:pPr>
            <a:r>
              <a:rPr lang="zh-CN" altLang="en-US" sz="2400" dirty="0"/>
              <a:t>可靠性比单个磁盘更低</a:t>
            </a:r>
          </a:p>
          <a:p>
            <a:pPr marL="873391" lvl="1" indent="-430834">
              <a:lnSpc>
                <a:spcPct val="150000"/>
              </a:lnSpc>
            </a:pPr>
            <a:r>
              <a:rPr lang="zh-CN" altLang="en-US" sz="2400" dirty="0"/>
              <a:t>但是可以通过增加冗余磁盘改进可用性，可以利用冗余信息重建丢失信息</a:t>
            </a:r>
          </a:p>
          <a:p>
            <a:pPr marL="873391" lvl="1" indent="-430834">
              <a:lnSpc>
                <a:spcPct val="150000"/>
              </a:lnSpc>
            </a:pPr>
            <a:r>
              <a:rPr lang="en-US" altLang="zh-CN" sz="2400" dirty="0"/>
              <a:t>MTTR: </a:t>
            </a:r>
            <a:r>
              <a:rPr lang="zh-CN" altLang="en-US" sz="2400" dirty="0"/>
              <a:t>平均修复时间，小时级别</a:t>
            </a:r>
          </a:p>
          <a:p>
            <a:pPr marL="873391" lvl="1" indent="-430834">
              <a:lnSpc>
                <a:spcPct val="150000"/>
              </a:lnSpc>
            </a:pPr>
            <a:r>
              <a:rPr lang="en-US" altLang="zh-CN" sz="2400" dirty="0"/>
              <a:t>MTTF: </a:t>
            </a:r>
            <a:r>
              <a:rPr lang="zh-CN" altLang="en-US" sz="2400" dirty="0"/>
              <a:t>平均无故障时间，三年至五年</a:t>
            </a:r>
          </a:p>
        </p:txBody>
      </p:sp>
      <p:grpSp>
        <p:nvGrpSpPr>
          <p:cNvPr id="33796" name="Group 13">
            <a:extLst>
              <a:ext uri="{FF2B5EF4-FFF2-40B4-BE49-F238E27FC236}">
                <a16:creationId xmlns:a16="http://schemas.microsoft.com/office/drawing/2014/main" id="{377F1BB3-5E61-438E-A99F-69C5D434CA7D}"/>
              </a:ext>
            </a:extLst>
          </p:cNvPr>
          <p:cNvGrpSpPr>
            <a:grpSpLocks/>
          </p:cNvGrpSpPr>
          <p:nvPr/>
        </p:nvGrpSpPr>
        <p:grpSpPr bwMode="auto">
          <a:xfrm>
            <a:off x="6330462" y="545123"/>
            <a:ext cx="2198077" cy="1606062"/>
            <a:chOff x="2344" y="340"/>
            <a:chExt cx="1500" cy="1096"/>
          </a:xfrm>
        </p:grpSpPr>
        <p:sp>
          <p:nvSpPr>
            <p:cNvPr id="33797" name="Oval 4">
              <a:extLst>
                <a:ext uri="{FF2B5EF4-FFF2-40B4-BE49-F238E27FC236}">
                  <a16:creationId xmlns:a16="http://schemas.microsoft.com/office/drawing/2014/main" id="{28EEC1D4-6D7B-4C46-9780-7B25101A5CD0}"/>
                </a:ext>
              </a:extLst>
            </p:cNvPr>
            <p:cNvSpPr>
              <a:spLocks noChangeArrowheads="1"/>
            </p:cNvSpPr>
            <p:nvPr/>
          </p:nvSpPr>
          <p:spPr bwMode="auto">
            <a:xfrm>
              <a:off x="2344" y="340"/>
              <a:ext cx="356" cy="328"/>
            </a:xfrm>
            <a:prstGeom prst="ellipse">
              <a:avLst/>
            </a:prstGeom>
            <a:solidFill>
              <a:schemeClr val="hlink"/>
            </a:solidFill>
            <a:ln w="12700">
              <a:solidFill>
                <a:schemeClr val="tx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33798" name="Oval 5">
              <a:extLst>
                <a:ext uri="{FF2B5EF4-FFF2-40B4-BE49-F238E27FC236}">
                  <a16:creationId xmlns:a16="http://schemas.microsoft.com/office/drawing/2014/main" id="{59562ADB-6DB6-48FE-8EC1-F0B106290728}"/>
                </a:ext>
              </a:extLst>
            </p:cNvPr>
            <p:cNvSpPr>
              <a:spLocks noChangeArrowheads="1"/>
            </p:cNvSpPr>
            <p:nvPr/>
          </p:nvSpPr>
          <p:spPr bwMode="auto">
            <a:xfrm>
              <a:off x="2916" y="340"/>
              <a:ext cx="356" cy="328"/>
            </a:xfrm>
            <a:prstGeom prst="ellipse">
              <a:avLst/>
            </a:prstGeom>
            <a:solidFill>
              <a:schemeClr val="hlink"/>
            </a:solidFill>
            <a:ln w="12700">
              <a:solidFill>
                <a:schemeClr val="tx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33799" name="Oval 6">
              <a:extLst>
                <a:ext uri="{FF2B5EF4-FFF2-40B4-BE49-F238E27FC236}">
                  <a16:creationId xmlns:a16="http://schemas.microsoft.com/office/drawing/2014/main" id="{2CDC5970-ED00-483B-8DE6-A6A442C1D196}"/>
                </a:ext>
              </a:extLst>
            </p:cNvPr>
            <p:cNvSpPr>
              <a:spLocks noChangeArrowheads="1"/>
            </p:cNvSpPr>
            <p:nvPr/>
          </p:nvSpPr>
          <p:spPr bwMode="auto">
            <a:xfrm>
              <a:off x="3488" y="340"/>
              <a:ext cx="356" cy="328"/>
            </a:xfrm>
            <a:prstGeom prst="ellipse">
              <a:avLst/>
            </a:prstGeom>
            <a:solidFill>
              <a:schemeClr val="hlink"/>
            </a:solidFill>
            <a:ln w="12700">
              <a:solidFill>
                <a:schemeClr val="tx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33800" name="Oval 7">
              <a:extLst>
                <a:ext uri="{FF2B5EF4-FFF2-40B4-BE49-F238E27FC236}">
                  <a16:creationId xmlns:a16="http://schemas.microsoft.com/office/drawing/2014/main" id="{130B198A-2018-404B-885D-4CE0EEAE1C42}"/>
                </a:ext>
              </a:extLst>
            </p:cNvPr>
            <p:cNvSpPr>
              <a:spLocks noChangeArrowheads="1"/>
            </p:cNvSpPr>
            <p:nvPr/>
          </p:nvSpPr>
          <p:spPr bwMode="auto">
            <a:xfrm>
              <a:off x="2344" y="724"/>
              <a:ext cx="356" cy="328"/>
            </a:xfrm>
            <a:prstGeom prst="ellipse">
              <a:avLst/>
            </a:prstGeom>
            <a:solidFill>
              <a:schemeClr val="hlink"/>
            </a:solidFill>
            <a:ln w="12700">
              <a:solidFill>
                <a:schemeClr val="tx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33801" name="Oval 8">
              <a:extLst>
                <a:ext uri="{FF2B5EF4-FFF2-40B4-BE49-F238E27FC236}">
                  <a16:creationId xmlns:a16="http://schemas.microsoft.com/office/drawing/2014/main" id="{6E3BE5ED-023F-4D82-912E-95B80CDC52BD}"/>
                </a:ext>
              </a:extLst>
            </p:cNvPr>
            <p:cNvSpPr>
              <a:spLocks noChangeArrowheads="1"/>
            </p:cNvSpPr>
            <p:nvPr/>
          </p:nvSpPr>
          <p:spPr bwMode="auto">
            <a:xfrm>
              <a:off x="2916" y="724"/>
              <a:ext cx="356" cy="328"/>
            </a:xfrm>
            <a:prstGeom prst="ellipse">
              <a:avLst/>
            </a:prstGeom>
            <a:solidFill>
              <a:schemeClr val="hlink"/>
            </a:solidFill>
            <a:ln w="12700">
              <a:solidFill>
                <a:schemeClr val="tx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33802" name="Oval 9">
              <a:extLst>
                <a:ext uri="{FF2B5EF4-FFF2-40B4-BE49-F238E27FC236}">
                  <a16:creationId xmlns:a16="http://schemas.microsoft.com/office/drawing/2014/main" id="{3B98687E-4A1F-47F6-908B-4DA41209962D}"/>
                </a:ext>
              </a:extLst>
            </p:cNvPr>
            <p:cNvSpPr>
              <a:spLocks noChangeArrowheads="1"/>
            </p:cNvSpPr>
            <p:nvPr/>
          </p:nvSpPr>
          <p:spPr bwMode="auto">
            <a:xfrm>
              <a:off x="3488" y="724"/>
              <a:ext cx="356" cy="328"/>
            </a:xfrm>
            <a:prstGeom prst="ellipse">
              <a:avLst/>
            </a:prstGeom>
            <a:solidFill>
              <a:schemeClr val="hlink"/>
            </a:solidFill>
            <a:ln w="12700">
              <a:solidFill>
                <a:schemeClr val="tx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33803" name="Oval 10">
              <a:extLst>
                <a:ext uri="{FF2B5EF4-FFF2-40B4-BE49-F238E27FC236}">
                  <a16:creationId xmlns:a16="http://schemas.microsoft.com/office/drawing/2014/main" id="{80B6EE92-56A2-41D6-90C3-1C4A559924E1}"/>
                </a:ext>
              </a:extLst>
            </p:cNvPr>
            <p:cNvSpPr>
              <a:spLocks noChangeArrowheads="1"/>
            </p:cNvSpPr>
            <p:nvPr/>
          </p:nvSpPr>
          <p:spPr bwMode="auto">
            <a:xfrm>
              <a:off x="2344" y="1108"/>
              <a:ext cx="356" cy="328"/>
            </a:xfrm>
            <a:prstGeom prst="ellipse">
              <a:avLst/>
            </a:prstGeom>
            <a:solidFill>
              <a:schemeClr val="hlink"/>
            </a:solidFill>
            <a:ln w="12700">
              <a:solidFill>
                <a:schemeClr val="tx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33804" name="Oval 11">
              <a:extLst>
                <a:ext uri="{FF2B5EF4-FFF2-40B4-BE49-F238E27FC236}">
                  <a16:creationId xmlns:a16="http://schemas.microsoft.com/office/drawing/2014/main" id="{061526BB-E956-4046-AB4D-530466DFE59F}"/>
                </a:ext>
              </a:extLst>
            </p:cNvPr>
            <p:cNvSpPr>
              <a:spLocks noChangeArrowheads="1"/>
            </p:cNvSpPr>
            <p:nvPr/>
          </p:nvSpPr>
          <p:spPr bwMode="auto">
            <a:xfrm>
              <a:off x="2916" y="1108"/>
              <a:ext cx="356" cy="328"/>
            </a:xfrm>
            <a:prstGeom prst="ellipse">
              <a:avLst/>
            </a:prstGeom>
            <a:solidFill>
              <a:schemeClr val="hlink"/>
            </a:solidFill>
            <a:ln w="12700">
              <a:solidFill>
                <a:schemeClr val="tx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33805" name="Oval 12">
              <a:extLst>
                <a:ext uri="{FF2B5EF4-FFF2-40B4-BE49-F238E27FC236}">
                  <a16:creationId xmlns:a16="http://schemas.microsoft.com/office/drawing/2014/main" id="{92598246-9AE0-4F4D-A390-B65D7A21FAFF}"/>
                </a:ext>
              </a:extLst>
            </p:cNvPr>
            <p:cNvSpPr>
              <a:spLocks noChangeArrowheads="1"/>
            </p:cNvSpPr>
            <p:nvPr/>
          </p:nvSpPr>
          <p:spPr bwMode="auto">
            <a:xfrm>
              <a:off x="3488" y="1108"/>
              <a:ext cx="356" cy="328"/>
            </a:xfrm>
            <a:prstGeom prst="ellipse">
              <a:avLst/>
            </a:prstGeom>
            <a:solidFill>
              <a:schemeClr val="hlink"/>
            </a:solidFill>
            <a:ln w="12700">
              <a:solidFill>
                <a:schemeClr val="tx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gr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BEA0C6AF-2DB6-414D-BE36-626512EF5DCE}"/>
              </a:ext>
            </a:extLst>
          </p:cNvPr>
          <p:cNvSpPr>
            <a:spLocks noGrp="1" noChangeArrowheads="1"/>
          </p:cNvSpPr>
          <p:nvPr>
            <p:ph type="title"/>
          </p:nvPr>
        </p:nvSpPr>
        <p:spPr>
          <a:xfrm>
            <a:off x="446943" y="234246"/>
            <a:ext cx="7247792" cy="625720"/>
          </a:xfrm>
          <a:noFill/>
        </p:spPr>
        <p:txBody>
          <a:bodyPr vert="horz" wrap="square" lIns="83527" tIns="41031" rIns="83527" bIns="41031" rtlCol="0" anchor="ctr" anchorCtr="0">
            <a:normAutofit fontScale="90000"/>
          </a:bodyPr>
          <a:lstStyle/>
          <a:p>
            <a:r>
              <a:rPr lang="zh-CN" altLang="en-US" b="1" dirty="0">
                <a:solidFill>
                  <a:srgbClr val="C00000"/>
                </a:solidFill>
                <a:latin typeface="微软雅黑" panose="020B0503020204020204" pitchFamily="34" charset="-122"/>
                <a:ea typeface="微软雅黑" panose="020B0503020204020204" pitchFamily="34" charset="-122"/>
              </a:rPr>
              <a:t>网络存贮</a:t>
            </a:r>
          </a:p>
        </p:txBody>
      </p:sp>
      <p:sp>
        <p:nvSpPr>
          <p:cNvPr id="34819" name="Rectangle 3">
            <a:extLst>
              <a:ext uri="{FF2B5EF4-FFF2-40B4-BE49-F238E27FC236}">
                <a16:creationId xmlns:a16="http://schemas.microsoft.com/office/drawing/2014/main" id="{D1C015C6-CB67-40A7-BC36-8DA10747C152}"/>
              </a:ext>
            </a:extLst>
          </p:cNvPr>
          <p:cNvSpPr>
            <a:spLocks noChangeArrowheads="1"/>
          </p:cNvSpPr>
          <p:nvPr/>
        </p:nvSpPr>
        <p:spPr bwMode="auto">
          <a:xfrm>
            <a:off x="1276350" y="1312985"/>
            <a:ext cx="2401051" cy="337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2215" b="1" i="1">
                <a:solidFill>
                  <a:srgbClr val="FF9900"/>
                </a:solidFill>
                <a:latin typeface="Arial" panose="020B0604020202020204" pitchFamily="34" charset="0"/>
              </a:rPr>
              <a:t>磁盘大小逐步缩小</a:t>
            </a:r>
          </a:p>
        </p:txBody>
      </p:sp>
      <p:sp>
        <p:nvSpPr>
          <p:cNvPr id="34820" name="Rectangle 4">
            <a:extLst>
              <a:ext uri="{FF2B5EF4-FFF2-40B4-BE49-F238E27FC236}">
                <a16:creationId xmlns:a16="http://schemas.microsoft.com/office/drawing/2014/main" id="{3E54CBEF-CAEF-4995-870F-7C4D5168B8F8}"/>
              </a:ext>
            </a:extLst>
          </p:cNvPr>
          <p:cNvSpPr>
            <a:spLocks noChangeArrowheads="1"/>
          </p:cNvSpPr>
          <p:nvPr/>
        </p:nvSpPr>
        <p:spPr bwMode="auto">
          <a:xfrm>
            <a:off x="1175239" y="5720862"/>
            <a:ext cx="2785772" cy="385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2585" b="1" i="1">
                <a:latin typeface="Arial" panose="020B0604020202020204" pitchFamily="34" charset="0"/>
              </a:rPr>
              <a:t>网络带宽逐步增加</a:t>
            </a:r>
          </a:p>
        </p:txBody>
      </p:sp>
      <p:sp>
        <p:nvSpPr>
          <p:cNvPr id="34821" name="Rectangle 5">
            <a:extLst>
              <a:ext uri="{FF2B5EF4-FFF2-40B4-BE49-F238E27FC236}">
                <a16:creationId xmlns:a16="http://schemas.microsoft.com/office/drawing/2014/main" id="{A34AB341-D55D-4A9E-A557-EE6D3C14502F}"/>
              </a:ext>
            </a:extLst>
          </p:cNvPr>
          <p:cNvSpPr>
            <a:spLocks noChangeArrowheads="1"/>
          </p:cNvSpPr>
          <p:nvPr/>
        </p:nvSpPr>
        <p:spPr bwMode="auto">
          <a:xfrm>
            <a:off x="6076951" y="3094892"/>
            <a:ext cx="1397571"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662" b="1" i="1">
                <a:latin typeface="Arial" panose="020B0604020202020204" pitchFamily="34" charset="0"/>
              </a:rPr>
              <a:t>网络文件服务</a:t>
            </a:r>
          </a:p>
        </p:txBody>
      </p:sp>
      <p:sp>
        <p:nvSpPr>
          <p:cNvPr id="241670" name="Oval 6">
            <a:extLst>
              <a:ext uri="{FF2B5EF4-FFF2-40B4-BE49-F238E27FC236}">
                <a16:creationId xmlns:a16="http://schemas.microsoft.com/office/drawing/2014/main" id="{2B0A5BB6-F474-492A-B628-9E241B2DB210}"/>
              </a:ext>
            </a:extLst>
          </p:cNvPr>
          <p:cNvSpPr>
            <a:spLocks noChangeArrowheads="1"/>
          </p:cNvSpPr>
          <p:nvPr/>
        </p:nvSpPr>
        <p:spPr bwMode="auto">
          <a:xfrm>
            <a:off x="3600450" y="2514600"/>
            <a:ext cx="2337288" cy="2098431"/>
          </a:xfrm>
          <a:prstGeom prst="ellipse">
            <a:avLst/>
          </a:prstGeom>
          <a:gradFill rotWithShape="0">
            <a:gsLst>
              <a:gs pos="0">
                <a:srgbClr val="FE9B03"/>
              </a:gs>
              <a:gs pos="100000">
                <a:srgbClr val="FE9B03">
                  <a:gamma/>
                  <a:shade val="46275"/>
                  <a:invGamma/>
                </a:srgbClr>
              </a:gs>
            </a:gsLst>
            <a:path path="shape">
              <a:fillToRect l="50000" t="50000" r="50000" b="50000"/>
            </a:path>
          </a:gradFill>
          <a:ln w="12700">
            <a:solidFill>
              <a:schemeClr val="tx1"/>
            </a:solidFill>
            <a:round/>
            <a:headEnd/>
            <a:tailEnd/>
          </a:ln>
          <a:effectLst>
            <a:outerShdw dist="107763" dir="2700000" algn="ctr" rotWithShape="0">
              <a:schemeClr val="bg2"/>
            </a:outerShdw>
          </a:effectLst>
        </p:spPr>
        <p:txBody>
          <a:bodyPr wrap="none" lIns="83527" tIns="41031" rIns="83527" bIns="41031" anchor="ctr"/>
          <a:lstStyle/>
          <a:p>
            <a:pPr algn="ctr">
              <a:defRPr/>
            </a:pPr>
            <a:r>
              <a:rPr lang="zh-CN" altLang="en-US" sz="1846" b="1">
                <a:solidFill>
                  <a:schemeClr val="bg1"/>
                </a:solidFill>
                <a:latin typeface="Arial" charset="0"/>
              </a:rPr>
              <a:t>在高速网络上的</a:t>
            </a:r>
          </a:p>
          <a:p>
            <a:pPr algn="ctr">
              <a:defRPr/>
            </a:pPr>
            <a:r>
              <a:rPr lang="zh-CN" altLang="en-US" sz="1846" b="1">
                <a:solidFill>
                  <a:schemeClr val="bg1"/>
                </a:solidFill>
                <a:latin typeface="Arial" charset="0"/>
              </a:rPr>
              <a:t>高性能</a:t>
            </a:r>
          </a:p>
          <a:p>
            <a:pPr algn="ctr">
              <a:defRPr/>
            </a:pPr>
            <a:r>
              <a:rPr lang="zh-CN" altLang="en-US" sz="1846" b="1">
                <a:solidFill>
                  <a:schemeClr val="bg1"/>
                </a:solidFill>
                <a:latin typeface="Arial" charset="0"/>
              </a:rPr>
              <a:t>存贮服务</a:t>
            </a:r>
          </a:p>
          <a:p>
            <a:pPr algn="ctr">
              <a:defRPr/>
            </a:pPr>
            <a:endParaRPr lang="en-US" altLang="zh-CN" sz="1846" b="1">
              <a:solidFill>
                <a:schemeClr val="bg1"/>
              </a:solidFill>
              <a:latin typeface="Arial" charset="0"/>
            </a:endParaRPr>
          </a:p>
        </p:txBody>
      </p:sp>
      <p:sp>
        <p:nvSpPr>
          <p:cNvPr id="34823" name="Line 7">
            <a:extLst>
              <a:ext uri="{FF2B5EF4-FFF2-40B4-BE49-F238E27FC236}">
                <a16:creationId xmlns:a16="http://schemas.microsoft.com/office/drawing/2014/main" id="{15BE6B9A-E912-44F6-A1E2-B0CC8874EE5A}"/>
              </a:ext>
            </a:extLst>
          </p:cNvPr>
          <p:cNvSpPr>
            <a:spLocks noChangeShapeType="1"/>
          </p:cNvSpPr>
          <p:nvPr/>
        </p:nvSpPr>
        <p:spPr bwMode="auto">
          <a:xfrm>
            <a:off x="2508739" y="1594338"/>
            <a:ext cx="1409700" cy="116058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4824" name="Rectangle 8">
            <a:extLst>
              <a:ext uri="{FF2B5EF4-FFF2-40B4-BE49-F238E27FC236}">
                <a16:creationId xmlns:a16="http://schemas.microsoft.com/office/drawing/2014/main" id="{50B0D499-3E52-483A-849B-BDC312A25D0F}"/>
              </a:ext>
            </a:extLst>
          </p:cNvPr>
          <p:cNvSpPr>
            <a:spLocks noChangeArrowheads="1"/>
          </p:cNvSpPr>
          <p:nvPr/>
        </p:nvSpPr>
        <p:spPr bwMode="auto">
          <a:xfrm>
            <a:off x="703384" y="1811215"/>
            <a:ext cx="7864085" cy="62686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2215" b="1">
                <a:solidFill>
                  <a:srgbClr val="FF9900"/>
                </a:solidFill>
                <a:latin typeface="Arial" panose="020B0604020202020204" pitchFamily="34" charset="0"/>
              </a:rPr>
              <a:t>14" </a:t>
            </a:r>
            <a:r>
              <a:rPr lang="en-US" altLang="zh-CN" sz="2215" b="1">
                <a:solidFill>
                  <a:srgbClr val="FF9900"/>
                </a:solidFill>
                <a:latin typeface="Arial" panose="020B0604020202020204" pitchFamily="34" charset="0"/>
                <a:sym typeface="Symbol" panose="05050102010706020507" pitchFamily="18" charset="2"/>
              </a:rPr>
              <a:t></a:t>
            </a:r>
            <a:r>
              <a:rPr lang="en-US" altLang="zh-CN" sz="2215" b="1">
                <a:solidFill>
                  <a:srgbClr val="FF9900"/>
                </a:solidFill>
                <a:latin typeface="Arial" panose="020B0604020202020204" pitchFamily="34" charset="0"/>
              </a:rPr>
              <a:t>10" </a:t>
            </a:r>
            <a:r>
              <a:rPr lang="en-US" altLang="zh-CN" sz="2215" b="1">
                <a:solidFill>
                  <a:srgbClr val="FF9900"/>
                </a:solidFill>
                <a:latin typeface="Arial" panose="020B0604020202020204" pitchFamily="34" charset="0"/>
                <a:sym typeface="Symbol" panose="05050102010706020507" pitchFamily="18" charset="2"/>
              </a:rPr>
              <a:t></a:t>
            </a:r>
            <a:r>
              <a:rPr lang="en-US" altLang="zh-CN" sz="2215" b="1">
                <a:solidFill>
                  <a:srgbClr val="FF9900"/>
                </a:solidFill>
                <a:latin typeface="Arial" panose="020B0604020202020204" pitchFamily="34" charset="0"/>
              </a:rPr>
              <a:t> 8" </a:t>
            </a:r>
            <a:r>
              <a:rPr lang="en-US" altLang="zh-CN" sz="2215" b="1">
                <a:solidFill>
                  <a:srgbClr val="FF9900"/>
                </a:solidFill>
                <a:latin typeface="Arial" panose="020B0604020202020204" pitchFamily="34" charset="0"/>
                <a:sym typeface="Symbol" panose="05050102010706020507" pitchFamily="18" charset="2"/>
              </a:rPr>
              <a:t></a:t>
            </a:r>
            <a:r>
              <a:rPr lang="en-US" altLang="zh-CN" sz="2215" b="1">
                <a:solidFill>
                  <a:srgbClr val="FF9900"/>
                </a:solidFill>
                <a:latin typeface="Arial" panose="020B0604020202020204" pitchFamily="34" charset="0"/>
              </a:rPr>
              <a:t> 5.25" </a:t>
            </a:r>
            <a:r>
              <a:rPr lang="en-US" altLang="zh-CN" sz="2215" b="1">
                <a:solidFill>
                  <a:srgbClr val="FF9900"/>
                </a:solidFill>
                <a:latin typeface="Arial" panose="020B0604020202020204" pitchFamily="34" charset="0"/>
                <a:sym typeface="Symbol" panose="05050102010706020507" pitchFamily="18" charset="2"/>
              </a:rPr>
              <a:t></a:t>
            </a:r>
            <a:r>
              <a:rPr lang="en-US" altLang="zh-CN" sz="2215" b="1">
                <a:solidFill>
                  <a:srgbClr val="FF9900"/>
                </a:solidFill>
                <a:latin typeface="Arial" panose="020B0604020202020204" pitchFamily="34" charset="0"/>
              </a:rPr>
              <a:t> 3.5" </a:t>
            </a:r>
            <a:r>
              <a:rPr lang="en-US" altLang="zh-CN" sz="2215" b="1">
                <a:solidFill>
                  <a:srgbClr val="FF9900"/>
                </a:solidFill>
                <a:latin typeface="Arial" panose="020B0604020202020204" pitchFamily="34" charset="0"/>
                <a:sym typeface="Symbol" panose="05050102010706020507" pitchFamily="18" charset="2"/>
              </a:rPr>
              <a:t></a:t>
            </a:r>
            <a:r>
              <a:rPr lang="en-US" altLang="zh-CN" sz="2215" b="1">
                <a:solidFill>
                  <a:srgbClr val="FF9900"/>
                </a:solidFill>
                <a:latin typeface="Arial" panose="020B0604020202020204" pitchFamily="34" charset="0"/>
              </a:rPr>
              <a:t> 2.5" </a:t>
            </a:r>
            <a:r>
              <a:rPr lang="en-US" altLang="zh-CN" sz="2215" b="1">
                <a:solidFill>
                  <a:srgbClr val="FF9900"/>
                </a:solidFill>
                <a:latin typeface="Arial" panose="020B0604020202020204" pitchFamily="34" charset="0"/>
                <a:sym typeface="Symbol" panose="05050102010706020507" pitchFamily="18" charset="2"/>
              </a:rPr>
              <a:t></a:t>
            </a:r>
            <a:r>
              <a:rPr lang="en-US" altLang="zh-CN" sz="2215" b="1">
                <a:solidFill>
                  <a:srgbClr val="FF9900"/>
                </a:solidFill>
                <a:latin typeface="Arial" panose="020B0604020202020204" pitchFamily="34" charset="0"/>
              </a:rPr>
              <a:t> 1.8" </a:t>
            </a:r>
            <a:r>
              <a:rPr lang="en-US" altLang="zh-CN" sz="2215" b="1">
                <a:solidFill>
                  <a:srgbClr val="FF9900"/>
                </a:solidFill>
                <a:latin typeface="Arial" panose="020B0604020202020204" pitchFamily="34" charset="0"/>
                <a:sym typeface="Symbol" panose="05050102010706020507" pitchFamily="18" charset="2"/>
              </a:rPr>
              <a:t></a:t>
            </a:r>
            <a:r>
              <a:rPr lang="en-US" altLang="zh-CN" sz="2215" b="1">
                <a:solidFill>
                  <a:srgbClr val="FF9900"/>
                </a:solidFill>
                <a:latin typeface="Arial" panose="020B0604020202020204" pitchFamily="34" charset="0"/>
              </a:rPr>
              <a:t> 1.3" </a:t>
            </a:r>
            <a:r>
              <a:rPr lang="en-US" altLang="zh-CN" sz="2215" b="1">
                <a:solidFill>
                  <a:srgbClr val="FF9900"/>
                </a:solidFill>
                <a:latin typeface="Arial" panose="020B0604020202020204" pitchFamily="34" charset="0"/>
                <a:sym typeface="Symbol" panose="05050102010706020507" pitchFamily="18" charset="2"/>
              </a:rPr>
              <a:t></a:t>
            </a:r>
            <a:r>
              <a:rPr lang="en-US" altLang="zh-CN" sz="2215" b="1">
                <a:solidFill>
                  <a:srgbClr val="FF9900"/>
                </a:solidFill>
                <a:latin typeface="Arial" panose="020B0604020202020204" pitchFamily="34" charset="0"/>
              </a:rPr>
              <a:t>. . .</a:t>
            </a:r>
          </a:p>
          <a:p>
            <a:pPr>
              <a:lnSpc>
                <a:spcPct val="85000"/>
              </a:lnSpc>
            </a:pPr>
            <a:r>
              <a:rPr lang="zh-CN" altLang="en-US" sz="2215" b="1">
                <a:solidFill>
                  <a:srgbClr val="FF9900"/>
                </a:solidFill>
                <a:latin typeface="Arial" panose="020B0604020202020204" pitchFamily="34" charset="0"/>
              </a:rPr>
              <a:t>基于磁盘阵列的高带宽磁盘系统</a:t>
            </a:r>
          </a:p>
        </p:txBody>
      </p:sp>
      <p:sp>
        <p:nvSpPr>
          <p:cNvPr id="34825" name="Line 9">
            <a:extLst>
              <a:ext uri="{FF2B5EF4-FFF2-40B4-BE49-F238E27FC236}">
                <a16:creationId xmlns:a16="http://schemas.microsoft.com/office/drawing/2014/main" id="{A47976E5-C270-408B-A64C-64CF3D8B07AE}"/>
              </a:ext>
            </a:extLst>
          </p:cNvPr>
          <p:cNvSpPr>
            <a:spLocks noChangeShapeType="1"/>
          </p:cNvSpPr>
          <p:nvPr/>
        </p:nvSpPr>
        <p:spPr bwMode="auto">
          <a:xfrm flipV="1">
            <a:off x="2889739" y="4396154"/>
            <a:ext cx="1181100" cy="124264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4826" name="Rectangle 10">
            <a:extLst>
              <a:ext uri="{FF2B5EF4-FFF2-40B4-BE49-F238E27FC236}">
                <a16:creationId xmlns:a16="http://schemas.microsoft.com/office/drawing/2014/main" id="{A47A13B8-5693-45A2-AC95-99F3CD061ECC}"/>
              </a:ext>
            </a:extLst>
          </p:cNvPr>
          <p:cNvSpPr>
            <a:spLocks noChangeArrowheads="1"/>
          </p:cNvSpPr>
          <p:nvPr/>
        </p:nvSpPr>
        <p:spPr bwMode="auto">
          <a:xfrm>
            <a:off x="1406769" y="4976447"/>
            <a:ext cx="6926329" cy="530303"/>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846" b="1">
                <a:latin typeface="Arial" panose="020B0604020202020204" pitchFamily="34" charset="0"/>
              </a:rPr>
              <a:t>3 Mb/s </a:t>
            </a:r>
            <a:r>
              <a:rPr lang="en-US" altLang="zh-CN" sz="1846" b="1">
                <a:latin typeface="Arial" panose="020B0604020202020204" pitchFamily="34" charset="0"/>
                <a:sym typeface="Symbol" panose="05050102010706020507" pitchFamily="18" charset="2"/>
              </a:rPr>
              <a:t></a:t>
            </a:r>
            <a:r>
              <a:rPr lang="en-US" altLang="zh-CN" sz="1846" b="1">
                <a:latin typeface="Arial" panose="020B0604020202020204" pitchFamily="34" charset="0"/>
              </a:rPr>
              <a:t> 10Mb/s </a:t>
            </a:r>
            <a:r>
              <a:rPr lang="en-US" altLang="zh-CN" sz="1846" b="1">
                <a:latin typeface="Arial" panose="020B0604020202020204" pitchFamily="34" charset="0"/>
                <a:sym typeface="Symbol" panose="05050102010706020507" pitchFamily="18" charset="2"/>
              </a:rPr>
              <a:t></a:t>
            </a:r>
            <a:r>
              <a:rPr lang="en-US" altLang="zh-CN" sz="1846" b="1">
                <a:latin typeface="Arial" panose="020B0604020202020204" pitchFamily="34" charset="0"/>
              </a:rPr>
              <a:t> 50 Mb/s </a:t>
            </a:r>
            <a:r>
              <a:rPr lang="en-US" altLang="zh-CN" sz="1846" b="1">
                <a:latin typeface="Arial" panose="020B0604020202020204" pitchFamily="34" charset="0"/>
                <a:sym typeface="Symbol" panose="05050102010706020507" pitchFamily="18" charset="2"/>
              </a:rPr>
              <a:t></a:t>
            </a:r>
            <a:r>
              <a:rPr lang="en-US" altLang="zh-CN" sz="1846" b="1">
                <a:latin typeface="Arial" panose="020B0604020202020204" pitchFamily="34" charset="0"/>
              </a:rPr>
              <a:t> 100 Mb/s </a:t>
            </a:r>
            <a:r>
              <a:rPr lang="en-US" altLang="zh-CN" sz="1846" b="1">
                <a:latin typeface="Arial" panose="020B0604020202020204" pitchFamily="34" charset="0"/>
                <a:sym typeface="Symbol" panose="05050102010706020507" pitchFamily="18" charset="2"/>
              </a:rPr>
              <a:t></a:t>
            </a:r>
            <a:r>
              <a:rPr lang="en-US" altLang="zh-CN" sz="1846" b="1">
                <a:latin typeface="Arial" panose="020B0604020202020204" pitchFamily="34" charset="0"/>
              </a:rPr>
              <a:t> 1 Gb/s </a:t>
            </a:r>
            <a:r>
              <a:rPr lang="en-US" altLang="zh-CN" sz="1846" b="1">
                <a:latin typeface="Arial" panose="020B0604020202020204" pitchFamily="34" charset="0"/>
                <a:sym typeface="Symbol" panose="05050102010706020507" pitchFamily="18" charset="2"/>
              </a:rPr>
              <a:t></a:t>
            </a:r>
            <a:r>
              <a:rPr lang="en-US" altLang="zh-CN" sz="1846" b="1">
                <a:latin typeface="Arial" panose="020B0604020202020204" pitchFamily="34" charset="0"/>
              </a:rPr>
              <a:t> </a:t>
            </a:r>
            <a:r>
              <a:rPr lang="en-US" altLang="zh-CN" sz="1846" b="1" i="1">
                <a:latin typeface="Arial" panose="020B0604020202020204" pitchFamily="34" charset="0"/>
              </a:rPr>
              <a:t>10 Gb/s</a:t>
            </a:r>
          </a:p>
          <a:p>
            <a:pPr>
              <a:lnSpc>
                <a:spcPct val="85000"/>
              </a:lnSpc>
            </a:pPr>
            <a:r>
              <a:rPr lang="zh-CN" altLang="en-US" sz="1846" b="1">
                <a:latin typeface="Arial" panose="020B0604020202020204" pitchFamily="34" charset="0"/>
              </a:rPr>
              <a:t>网络的持续高带宽传输能力</a:t>
            </a:r>
          </a:p>
        </p:txBody>
      </p:sp>
      <p:sp>
        <p:nvSpPr>
          <p:cNvPr id="34827" name="Rectangle 11">
            <a:extLst>
              <a:ext uri="{FF2B5EF4-FFF2-40B4-BE49-F238E27FC236}">
                <a16:creationId xmlns:a16="http://schemas.microsoft.com/office/drawing/2014/main" id="{33CE4132-4A88-43BE-87CE-D6AEAF41E08D}"/>
              </a:ext>
            </a:extLst>
          </p:cNvPr>
          <p:cNvSpPr>
            <a:spLocks noChangeArrowheads="1"/>
          </p:cNvSpPr>
          <p:nvPr/>
        </p:nvSpPr>
        <p:spPr bwMode="auto">
          <a:xfrm>
            <a:off x="819150" y="3071446"/>
            <a:ext cx="2401051" cy="120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2215" b="1">
                <a:latin typeface="Arial" panose="020B0604020202020204" pitchFamily="34" charset="0"/>
              </a:rPr>
              <a:t>网络提供了更好的</a:t>
            </a:r>
          </a:p>
          <a:p>
            <a:pPr>
              <a:lnSpc>
                <a:spcPct val="85000"/>
              </a:lnSpc>
            </a:pPr>
            <a:r>
              <a:rPr lang="zh-CN" altLang="en-US" sz="2215" b="1">
                <a:latin typeface="Arial" panose="020B0604020202020204" pitchFamily="34" charset="0"/>
              </a:rPr>
              <a:t>物理和逻辑接口：</a:t>
            </a:r>
          </a:p>
          <a:p>
            <a:pPr>
              <a:lnSpc>
                <a:spcPct val="85000"/>
              </a:lnSpc>
            </a:pPr>
            <a:r>
              <a:rPr lang="zh-CN" altLang="en-US" sz="2215" b="1">
                <a:latin typeface="Arial" panose="020B0604020202020204" pitchFamily="34" charset="0"/>
              </a:rPr>
              <a:t>独立的</a:t>
            </a:r>
            <a:r>
              <a:rPr lang="en-US" altLang="zh-CN" sz="2215" b="1">
                <a:latin typeface="Arial" panose="020B0604020202020204" pitchFamily="34" charset="0"/>
              </a:rPr>
              <a:t>CPU </a:t>
            </a:r>
            <a:r>
              <a:rPr lang="zh-CN" altLang="en-US" sz="2215" b="1">
                <a:latin typeface="Arial" panose="020B0604020202020204" pitchFamily="34" charset="0"/>
              </a:rPr>
              <a:t>和</a:t>
            </a:r>
          </a:p>
          <a:p>
            <a:pPr>
              <a:lnSpc>
                <a:spcPct val="85000"/>
              </a:lnSpc>
            </a:pPr>
            <a:r>
              <a:rPr lang="zh-CN" altLang="en-US" sz="2215" b="1">
                <a:latin typeface="Arial" panose="020B0604020202020204" pitchFamily="34" charset="0"/>
              </a:rPr>
              <a:t>存贮系统！</a:t>
            </a:r>
            <a:endParaRPr lang="zh-CN" altLang="en-US" sz="2215" b="1" i="1">
              <a:latin typeface="Arial" panose="020B0604020202020204" pitchFamily="34" charset="0"/>
            </a:endParaRPr>
          </a:p>
        </p:txBody>
      </p:sp>
      <p:sp>
        <p:nvSpPr>
          <p:cNvPr id="34828" name="Line 12">
            <a:extLst>
              <a:ext uri="{FF2B5EF4-FFF2-40B4-BE49-F238E27FC236}">
                <a16:creationId xmlns:a16="http://schemas.microsoft.com/office/drawing/2014/main" id="{F5FA7185-D11F-4AB8-A1D6-9DCB1D699FF4}"/>
              </a:ext>
            </a:extLst>
          </p:cNvPr>
          <p:cNvSpPr>
            <a:spLocks noChangeShapeType="1"/>
          </p:cNvSpPr>
          <p:nvPr/>
        </p:nvSpPr>
        <p:spPr bwMode="auto">
          <a:xfrm flipH="1">
            <a:off x="6076951" y="3511062"/>
            <a:ext cx="107998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4829" name="Rectangle 13">
            <a:extLst>
              <a:ext uri="{FF2B5EF4-FFF2-40B4-BE49-F238E27FC236}">
                <a16:creationId xmlns:a16="http://schemas.microsoft.com/office/drawing/2014/main" id="{498941BB-A950-4F6E-BF5D-3815B86C3EC6}"/>
              </a:ext>
            </a:extLst>
          </p:cNvPr>
          <p:cNvSpPr>
            <a:spLocks noChangeArrowheads="1"/>
          </p:cNvSpPr>
          <p:nvPr/>
        </p:nvSpPr>
        <p:spPr bwMode="auto">
          <a:xfrm>
            <a:off x="6013939" y="3704493"/>
            <a:ext cx="2037170" cy="48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662" b="1">
                <a:latin typeface="Arial" panose="020B0604020202020204" pitchFamily="34" charset="0"/>
              </a:rPr>
              <a:t>支持远程文件访问的</a:t>
            </a:r>
          </a:p>
          <a:p>
            <a:pPr>
              <a:lnSpc>
                <a:spcPct val="85000"/>
              </a:lnSpc>
            </a:pPr>
            <a:r>
              <a:rPr lang="zh-CN" altLang="en-US" sz="1662" b="1">
                <a:latin typeface="Arial" panose="020B0604020202020204" pitchFamily="34" charset="0"/>
              </a:rPr>
              <a:t>操作系统 结构</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582F211C-6A30-44C0-A9C3-B457FD49D08C}"/>
              </a:ext>
            </a:extLst>
          </p:cNvPr>
          <p:cNvSpPr>
            <a:spLocks noGrp="1" noChangeArrowheads="1"/>
          </p:cNvSpPr>
          <p:nvPr>
            <p:ph type="title"/>
          </p:nvPr>
        </p:nvSpPr>
        <p:spPr>
          <a:xfrm>
            <a:off x="578165" y="82063"/>
            <a:ext cx="7149611" cy="849923"/>
          </a:xfrm>
          <a:noFill/>
        </p:spPr>
        <p:txBody>
          <a:bodyPr vert="horz" wrap="square" lIns="83527" tIns="41031" rIns="83527" bIns="41031" rtlCol="0" anchor="ctr" anchorCtr="0">
            <a:normAutofit/>
          </a:bodyPr>
          <a:lstStyle/>
          <a:p>
            <a:r>
              <a:rPr lang="zh-CN" altLang="en-US" b="1" dirty="0">
                <a:solidFill>
                  <a:srgbClr val="C00000"/>
                </a:solidFill>
                <a:latin typeface="微软雅黑" panose="020B0503020204020204" pitchFamily="34" charset="-122"/>
                <a:ea typeface="微软雅黑" panose="020B0503020204020204" pitchFamily="34" charset="-122"/>
              </a:rPr>
              <a:t>磁盘阵列的制造上优势</a:t>
            </a:r>
          </a:p>
        </p:txBody>
      </p:sp>
      <p:sp>
        <p:nvSpPr>
          <p:cNvPr id="35843" name="Freeform 3">
            <a:extLst>
              <a:ext uri="{FF2B5EF4-FFF2-40B4-BE49-F238E27FC236}">
                <a16:creationId xmlns:a16="http://schemas.microsoft.com/office/drawing/2014/main" id="{44D030C6-FB6F-4493-92E3-4847DD6B679F}"/>
              </a:ext>
            </a:extLst>
          </p:cNvPr>
          <p:cNvSpPr>
            <a:spLocks/>
          </p:cNvSpPr>
          <p:nvPr/>
        </p:nvSpPr>
        <p:spPr bwMode="auto">
          <a:xfrm>
            <a:off x="3770435" y="5852746"/>
            <a:ext cx="764931" cy="148004"/>
          </a:xfrm>
          <a:custGeom>
            <a:avLst/>
            <a:gdLst>
              <a:gd name="T0" fmla="*/ 0 w 482"/>
              <a:gd name="T1" fmla="*/ 0 h 101"/>
              <a:gd name="T2" fmla="*/ 1421738168 w 482"/>
              <a:gd name="T3" fmla="*/ 0 h 101"/>
              <a:gd name="T4" fmla="*/ 1421738168 w 482"/>
              <a:gd name="T5" fmla="*/ 252016434 h 101"/>
              <a:gd name="T6" fmla="*/ 0 w 482"/>
              <a:gd name="T7" fmla="*/ 252016434 h 101"/>
              <a:gd name="T8" fmla="*/ 0 w 482"/>
              <a:gd name="T9" fmla="*/ 0 h 101"/>
              <a:gd name="T10" fmla="*/ 0 60000 65536"/>
              <a:gd name="T11" fmla="*/ 0 60000 65536"/>
              <a:gd name="T12" fmla="*/ 0 60000 65536"/>
              <a:gd name="T13" fmla="*/ 0 60000 65536"/>
              <a:gd name="T14" fmla="*/ 0 60000 65536"/>
              <a:gd name="T15" fmla="*/ 0 w 482"/>
              <a:gd name="T16" fmla="*/ 0 h 101"/>
              <a:gd name="T17" fmla="*/ 482 w 482"/>
              <a:gd name="T18" fmla="*/ 101 h 101"/>
            </a:gdLst>
            <a:ahLst/>
            <a:cxnLst>
              <a:cxn ang="T10">
                <a:pos x="T0" y="T1"/>
              </a:cxn>
              <a:cxn ang="T11">
                <a:pos x="T2" y="T3"/>
              </a:cxn>
              <a:cxn ang="T12">
                <a:pos x="T4" y="T5"/>
              </a:cxn>
              <a:cxn ang="T13">
                <a:pos x="T6" y="T7"/>
              </a:cxn>
              <a:cxn ang="T14">
                <a:pos x="T8" y="T9"/>
              </a:cxn>
            </a:cxnLst>
            <a:rect l="T15" t="T16" r="T17" b="T18"/>
            <a:pathLst>
              <a:path w="482" h="101">
                <a:moveTo>
                  <a:pt x="0" y="0"/>
                </a:moveTo>
                <a:lnTo>
                  <a:pt x="481" y="0"/>
                </a:lnTo>
                <a:lnTo>
                  <a:pt x="481" y="100"/>
                </a:lnTo>
                <a:lnTo>
                  <a:pt x="0" y="100"/>
                </a:lnTo>
                <a:lnTo>
                  <a:pt x="0" y="0"/>
                </a:lnTo>
              </a:path>
            </a:pathLst>
          </a:custGeom>
          <a:solidFill>
            <a:srgbClr val="FFFFFF"/>
          </a:solidFill>
          <a:ln>
            <a:noFill/>
          </a:ln>
          <a:extLs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a:lstStyle/>
          <a:p>
            <a:endParaRPr lang="zh-CN" altLang="en-US" sz="1662"/>
          </a:p>
        </p:txBody>
      </p:sp>
      <p:sp>
        <p:nvSpPr>
          <p:cNvPr id="35844" name="Freeform 4">
            <a:extLst>
              <a:ext uri="{FF2B5EF4-FFF2-40B4-BE49-F238E27FC236}">
                <a16:creationId xmlns:a16="http://schemas.microsoft.com/office/drawing/2014/main" id="{8DCA5B66-04FD-4199-B22D-C02F320EA3A0}"/>
              </a:ext>
            </a:extLst>
          </p:cNvPr>
          <p:cNvSpPr>
            <a:spLocks/>
          </p:cNvSpPr>
          <p:nvPr/>
        </p:nvSpPr>
        <p:spPr bwMode="auto">
          <a:xfrm>
            <a:off x="3760177" y="5808785"/>
            <a:ext cx="813289" cy="200758"/>
          </a:xfrm>
          <a:custGeom>
            <a:avLst/>
            <a:gdLst>
              <a:gd name="T0" fmla="*/ 0 w 512"/>
              <a:gd name="T1" fmla="*/ 0 h 137"/>
              <a:gd name="T2" fmla="*/ 1513194436 w 512"/>
              <a:gd name="T3" fmla="*/ 0 h 137"/>
              <a:gd name="T4" fmla="*/ 1513194436 w 512"/>
              <a:gd name="T5" fmla="*/ 342741984 h 137"/>
              <a:gd name="T6" fmla="*/ 0 w 512"/>
              <a:gd name="T7" fmla="*/ 342741984 h 137"/>
              <a:gd name="T8" fmla="*/ 0 w 512"/>
              <a:gd name="T9" fmla="*/ 0 h 137"/>
              <a:gd name="T10" fmla="*/ 0 60000 65536"/>
              <a:gd name="T11" fmla="*/ 0 60000 65536"/>
              <a:gd name="T12" fmla="*/ 0 60000 65536"/>
              <a:gd name="T13" fmla="*/ 0 60000 65536"/>
              <a:gd name="T14" fmla="*/ 0 60000 65536"/>
              <a:gd name="T15" fmla="*/ 0 w 512"/>
              <a:gd name="T16" fmla="*/ 0 h 137"/>
              <a:gd name="T17" fmla="*/ 512 w 512"/>
              <a:gd name="T18" fmla="*/ 137 h 137"/>
            </a:gdLst>
            <a:ahLst/>
            <a:cxnLst>
              <a:cxn ang="T10">
                <a:pos x="T0" y="T1"/>
              </a:cxn>
              <a:cxn ang="T11">
                <a:pos x="T2" y="T3"/>
              </a:cxn>
              <a:cxn ang="T12">
                <a:pos x="T4" y="T5"/>
              </a:cxn>
              <a:cxn ang="T13">
                <a:pos x="T6" y="T7"/>
              </a:cxn>
              <a:cxn ang="T14">
                <a:pos x="T8" y="T9"/>
              </a:cxn>
            </a:cxnLst>
            <a:rect l="T15" t="T16" r="T17" b="T18"/>
            <a:pathLst>
              <a:path w="512" h="137">
                <a:moveTo>
                  <a:pt x="0" y="0"/>
                </a:moveTo>
                <a:lnTo>
                  <a:pt x="511" y="0"/>
                </a:lnTo>
                <a:lnTo>
                  <a:pt x="511" y="136"/>
                </a:lnTo>
                <a:lnTo>
                  <a:pt x="0" y="136"/>
                </a:lnTo>
                <a:lnTo>
                  <a:pt x="0" y="0"/>
                </a:lnTo>
              </a:path>
            </a:pathLst>
          </a:custGeom>
          <a:solidFill>
            <a:srgbClr val="EAEC5E"/>
          </a:solidFill>
          <a:ln w="12700" cap="rnd" cmpd="sng">
            <a:solidFill>
              <a:srgbClr val="000000"/>
            </a:solidFill>
            <a:prstDash val="solid"/>
            <a:round/>
            <a:headEnd type="none" w="med" len="med"/>
            <a:tailEnd type="none" w="med" len="med"/>
          </a:ln>
        </p:spPr>
        <p:txBody>
          <a:bodyPr/>
          <a:lstStyle/>
          <a:p>
            <a:endParaRPr lang="zh-CN" altLang="en-US" sz="1662"/>
          </a:p>
        </p:txBody>
      </p:sp>
      <p:sp>
        <p:nvSpPr>
          <p:cNvPr id="35845" name="Line 5">
            <a:extLst>
              <a:ext uri="{FF2B5EF4-FFF2-40B4-BE49-F238E27FC236}">
                <a16:creationId xmlns:a16="http://schemas.microsoft.com/office/drawing/2014/main" id="{C60DE381-DFC4-4464-8590-913B60CE7D8C}"/>
              </a:ext>
            </a:extLst>
          </p:cNvPr>
          <p:cNvSpPr>
            <a:spLocks noChangeShapeType="1"/>
          </p:cNvSpPr>
          <p:nvPr/>
        </p:nvSpPr>
        <p:spPr bwMode="auto">
          <a:xfrm flipV="1">
            <a:off x="3767505" y="5673970"/>
            <a:ext cx="278423" cy="13188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846" name="Line 6">
            <a:extLst>
              <a:ext uri="{FF2B5EF4-FFF2-40B4-BE49-F238E27FC236}">
                <a16:creationId xmlns:a16="http://schemas.microsoft.com/office/drawing/2014/main" id="{E9047489-5EB9-4D4F-8B0E-4AA54508F76D}"/>
              </a:ext>
            </a:extLst>
          </p:cNvPr>
          <p:cNvSpPr>
            <a:spLocks noChangeShapeType="1"/>
          </p:cNvSpPr>
          <p:nvPr/>
        </p:nvSpPr>
        <p:spPr bwMode="auto">
          <a:xfrm flipV="1">
            <a:off x="4566139" y="5682762"/>
            <a:ext cx="252046" cy="13188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847" name="Line 7">
            <a:extLst>
              <a:ext uri="{FF2B5EF4-FFF2-40B4-BE49-F238E27FC236}">
                <a16:creationId xmlns:a16="http://schemas.microsoft.com/office/drawing/2014/main" id="{E1061CC7-1767-48AA-ABF0-9FF066344CD4}"/>
              </a:ext>
            </a:extLst>
          </p:cNvPr>
          <p:cNvSpPr>
            <a:spLocks noChangeShapeType="1"/>
          </p:cNvSpPr>
          <p:nvPr/>
        </p:nvSpPr>
        <p:spPr bwMode="auto">
          <a:xfrm flipV="1">
            <a:off x="4547089" y="5829301"/>
            <a:ext cx="268165" cy="17438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grpSp>
        <p:nvGrpSpPr>
          <p:cNvPr id="35848" name="Group 8">
            <a:extLst>
              <a:ext uri="{FF2B5EF4-FFF2-40B4-BE49-F238E27FC236}">
                <a16:creationId xmlns:a16="http://schemas.microsoft.com/office/drawing/2014/main" id="{B2DE2C88-873C-4622-8172-9F4D7845CE81}"/>
              </a:ext>
            </a:extLst>
          </p:cNvPr>
          <p:cNvGrpSpPr>
            <a:grpSpLocks/>
          </p:cNvGrpSpPr>
          <p:nvPr/>
        </p:nvGrpSpPr>
        <p:grpSpPr bwMode="auto">
          <a:xfrm>
            <a:off x="4053254" y="5676901"/>
            <a:ext cx="764931" cy="149469"/>
            <a:chOff x="2553" y="3694"/>
            <a:chExt cx="482" cy="102"/>
          </a:xfrm>
        </p:grpSpPr>
        <p:sp>
          <p:nvSpPr>
            <p:cNvPr id="35962" name="Line 9">
              <a:extLst>
                <a:ext uri="{FF2B5EF4-FFF2-40B4-BE49-F238E27FC236}">
                  <a16:creationId xmlns:a16="http://schemas.microsoft.com/office/drawing/2014/main" id="{D952E587-F41D-438A-A33C-7A2333F005A7}"/>
                </a:ext>
              </a:extLst>
            </p:cNvPr>
            <p:cNvSpPr>
              <a:spLocks noChangeShapeType="1"/>
            </p:cNvSpPr>
            <p:nvPr/>
          </p:nvSpPr>
          <p:spPr bwMode="auto">
            <a:xfrm>
              <a:off x="2553" y="3694"/>
              <a:ext cx="47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63" name="Line 10">
              <a:extLst>
                <a:ext uri="{FF2B5EF4-FFF2-40B4-BE49-F238E27FC236}">
                  <a16:creationId xmlns:a16="http://schemas.microsoft.com/office/drawing/2014/main" id="{F74E02D8-79D1-4C31-8425-D9CB49E8BDBB}"/>
                </a:ext>
              </a:extLst>
            </p:cNvPr>
            <p:cNvSpPr>
              <a:spLocks noChangeShapeType="1"/>
            </p:cNvSpPr>
            <p:nvPr/>
          </p:nvSpPr>
          <p:spPr bwMode="auto">
            <a:xfrm>
              <a:off x="3035" y="3698"/>
              <a:ext cx="0" cy="9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grpSp>
      <p:sp>
        <p:nvSpPr>
          <p:cNvPr id="35849" name="Freeform 11">
            <a:extLst>
              <a:ext uri="{FF2B5EF4-FFF2-40B4-BE49-F238E27FC236}">
                <a16:creationId xmlns:a16="http://schemas.microsoft.com/office/drawing/2014/main" id="{1A6890E3-B00B-476E-A79E-6736B6C316B7}"/>
              </a:ext>
            </a:extLst>
          </p:cNvPr>
          <p:cNvSpPr>
            <a:spLocks/>
          </p:cNvSpPr>
          <p:nvPr/>
        </p:nvSpPr>
        <p:spPr bwMode="auto">
          <a:xfrm>
            <a:off x="4853354" y="5660781"/>
            <a:ext cx="1267558" cy="367811"/>
          </a:xfrm>
          <a:custGeom>
            <a:avLst/>
            <a:gdLst>
              <a:gd name="T0" fmla="*/ 0 w 799"/>
              <a:gd name="T1" fmla="*/ 0 h 251"/>
              <a:gd name="T2" fmla="*/ 2147483647 w 799"/>
              <a:gd name="T3" fmla="*/ 0 h 251"/>
              <a:gd name="T4" fmla="*/ 2147483647 w 799"/>
              <a:gd name="T5" fmla="*/ 630038317 h 251"/>
              <a:gd name="T6" fmla="*/ 0 w 799"/>
              <a:gd name="T7" fmla="*/ 630038317 h 251"/>
              <a:gd name="T8" fmla="*/ 0 w 799"/>
              <a:gd name="T9" fmla="*/ 0 h 251"/>
              <a:gd name="T10" fmla="*/ 0 60000 65536"/>
              <a:gd name="T11" fmla="*/ 0 60000 65536"/>
              <a:gd name="T12" fmla="*/ 0 60000 65536"/>
              <a:gd name="T13" fmla="*/ 0 60000 65536"/>
              <a:gd name="T14" fmla="*/ 0 60000 65536"/>
              <a:gd name="T15" fmla="*/ 0 w 799"/>
              <a:gd name="T16" fmla="*/ 0 h 251"/>
              <a:gd name="T17" fmla="*/ 799 w 799"/>
              <a:gd name="T18" fmla="*/ 251 h 251"/>
            </a:gdLst>
            <a:ahLst/>
            <a:cxnLst>
              <a:cxn ang="T10">
                <a:pos x="T0" y="T1"/>
              </a:cxn>
              <a:cxn ang="T11">
                <a:pos x="T2" y="T3"/>
              </a:cxn>
              <a:cxn ang="T12">
                <a:pos x="T4" y="T5"/>
              </a:cxn>
              <a:cxn ang="T13">
                <a:pos x="T6" y="T7"/>
              </a:cxn>
              <a:cxn ang="T14">
                <a:pos x="T8" y="T9"/>
              </a:cxn>
            </a:cxnLst>
            <a:rect l="T15" t="T16" r="T17" b="T18"/>
            <a:pathLst>
              <a:path w="799" h="251">
                <a:moveTo>
                  <a:pt x="0" y="0"/>
                </a:moveTo>
                <a:lnTo>
                  <a:pt x="798" y="0"/>
                </a:lnTo>
                <a:lnTo>
                  <a:pt x="798" y="250"/>
                </a:lnTo>
                <a:lnTo>
                  <a:pt x="0" y="250"/>
                </a:lnTo>
                <a:lnTo>
                  <a:pt x="0" y="0"/>
                </a:lnTo>
              </a:path>
            </a:pathLst>
          </a:custGeom>
          <a:solidFill>
            <a:srgbClr val="EAEC5E"/>
          </a:solidFill>
          <a:ln w="12700" cap="rnd" cmpd="sng">
            <a:solidFill>
              <a:srgbClr val="000000"/>
            </a:solidFill>
            <a:prstDash val="solid"/>
            <a:round/>
            <a:headEnd type="none" w="med" len="med"/>
            <a:tailEnd type="none" w="med" len="med"/>
          </a:ln>
        </p:spPr>
        <p:txBody>
          <a:bodyPr/>
          <a:lstStyle/>
          <a:p>
            <a:endParaRPr lang="zh-CN" altLang="en-US" sz="1662"/>
          </a:p>
        </p:txBody>
      </p:sp>
      <p:sp>
        <p:nvSpPr>
          <p:cNvPr id="35850" name="Line 12">
            <a:extLst>
              <a:ext uri="{FF2B5EF4-FFF2-40B4-BE49-F238E27FC236}">
                <a16:creationId xmlns:a16="http://schemas.microsoft.com/office/drawing/2014/main" id="{59DE8D91-D707-4A03-9528-0EBB1FA454A9}"/>
              </a:ext>
            </a:extLst>
          </p:cNvPr>
          <p:cNvSpPr>
            <a:spLocks noChangeShapeType="1"/>
          </p:cNvSpPr>
          <p:nvPr/>
        </p:nvSpPr>
        <p:spPr bwMode="auto">
          <a:xfrm flipV="1">
            <a:off x="4888523" y="5545015"/>
            <a:ext cx="193431" cy="11283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851" name="Line 13">
            <a:extLst>
              <a:ext uri="{FF2B5EF4-FFF2-40B4-BE49-F238E27FC236}">
                <a16:creationId xmlns:a16="http://schemas.microsoft.com/office/drawing/2014/main" id="{C6D4FB6C-4BB0-46B1-B869-A2C15B567086}"/>
              </a:ext>
            </a:extLst>
          </p:cNvPr>
          <p:cNvSpPr>
            <a:spLocks noChangeShapeType="1"/>
          </p:cNvSpPr>
          <p:nvPr/>
        </p:nvSpPr>
        <p:spPr bwMode="auto">
          <a:xfrm flipV="1">
            <a:off x="6129704" y="5533292"/>
            <a:ext cx="215411" cy="14800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grpSp>
        <p:nvGrpSpPr>
          <p:cNvPr id="35852" name="Group 14">
            <a:extLst>
              <a:ext uri="{FF2B5EF4-FFF2-40B4-BE49-F238E27FC236}">
                <a16:creationId xmlns:a16="http://schemas.microsoft.com/office/drawing/2014/main" id="{ADA26A1E-29B1-4E74-A39D-E49C5CFA28A9}"/>
              </a:ext>
            </a:extLst>
          </p:cNvPr>
          <p:cNvGrpSpPr>
            <a:grpSpLocks/>
          </p:cNvGrpSpPr>
          <p:nvPr/>
        </p:nvGrpSpPr>
        <p:grpSpPr bwMode="auto">
          <a:xfrm>
            <a:off x="5087816" y="5542085"/>
            <a:ext cx="1254369" cy="315058"/>
            <a:chOff x="3205" y="3602"/>
            <a:chExt cx="790" cy="215"/>
          </a:xfrm>
        </p:grpSpPr>
        <p:sp>
          <p:nvSpPr>
            <p:cNvPr id="35960" name="Line 15">
              <a:extLst>
                <a:ext uri="{FF2B5EF4-FFF2-40B4-BE49-F238E27FC236}">
                  <a16:creationId xmlns:a16="http://schemas.microsoft.com/office/drawing/2014/main" id="{331B80CB-44E2-4E39-BB95-27823698056E}"/>
                </a:ext>
              </a:extLst>
            </p:cNvPr>
            <p:cNvSpPr>
              <a:spLocks noChangeShapeType="1"/>
            </p:cNvSpPr>
            <p:nvPr/>
          </p:nvSpPr>
          <p:spPr bwMode="auto">
            <a:xfrm>
              <a:off x="3205" y="3602"/>
              <a:ext cx="78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61" name="Line 16">
              <a:extLst>
                <a:ext uri="{FF2B5EF4-FFF2-40B4-BE49-F238E27FC236}">
                  <a16:creationId xmlns:a16="http://schemas.microsoft.com/office/drawing/2014/main" id="{59FCD53D-F969-4D36-860D-FFFF43821BEE}"/>
                </a:ext>
              </a:extLst>
            </p:cNvPr>
            <p:cNvSpPr>
              <a:spLocks noChangeShapeType="1"/>
            </p:cNvSpPr>
            <p:nvPr/>
          </p:nvSpPr>
          <p:spPr bwMode="auto">
            <a:xfrm>
              <a:off x="3995" y="3606"/>
              <a:ext cx="0" cy="21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grpSp>
      <p:sp>
        <p:nvSpPr>
          <p:cNvPr id="35853" name="Line 17">
            <a:extLst>
              <a:ext uri="{FF2B5EF4-FFF2-40B4-BE49-F238E27FC236}">
                <a16:creationId xmlns:a16="http://schemas.microsoft.com/office/drawing/2014/main" id="{3D8B8CF7-0FC0-496D-A26E-F440A92D10E9}"/>
              </a:ext>
            </a:extLst>
          </p:cNvPr>
          <p:cNvSpPr>
            <a:spLocks noChangeShapeType="1"/>
          </p:cNvSpPr>
          <p:nvPr/>
        </p:nvSpPr>
        <p:spPr bwMode="auto">
          <a:xfrm flipV="1">
            <a:off x="6167804" y="5854213"/>
            <a:ext cx="180242" cy="16119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854" name="Freeform 18">
            <a:extLst>
              <a:ext uri="{FF2B5EF4-FFF2-40B4-BE49-F238E27FC236}">
                <a16:creationId xmlns:a16="http://schemas.microsoft.com/office/drawing/2014/main" id="{2D1D7F3D-729C-42E0-AA3B-FC73F849C207}"/>
              </a:ext>
            </a:extLst>
          </p:cNvPr>
          <p:cNvSpPr>
            <a:spLocks/>
          </p:cNvSpPr>
          <p:nvPr/>
        </p:nvSpPr>
        <p:spPr bwMode="auto">
          <a:xfrm>
            <a:off x="4840166" y="2939562"/>
            <a:ext cx="1258765" cy="297474"/>
          </a:xfrm>
          <a:custGeom>
            <a:avLst/>
            <a:gdLst>
              <a:gd name="T0" fmla="*/ 0 w 793"/>
              <a:gd name="T1" fmla="*/ 0 h 203"/>
              <a:gd name="T2" fmla="*/ 2147483647 w 793"/>
              <a:gd name="T3" fmla="*/ 0 h 203"/>
              <a:gd name="T4" fmla="*/ 2147483647 w 793"/>
              <a:gd name="T5" fmla="*/ 509072398 h 203"/>
              <a:gd name="T6" fmla="*/ 0 w 793"/>
              <a:gd name="T7" fmla="*/ 509072398 h 203"/>
              <a:gd name="T8" fmla="*/ 0 w 793"/>
              <a:gd name="T9" fmla="*/ 0 h 203"/>
              <a:gd name="T10" fmla="*/ 0 60000 65536"/>
              <a:gd name="T11" fmla="*/ 0 60000 65536"/>
              <a:gd name="T12" fmla="*/ 0 60000 65536"/>
              <a:gd name="T13" fmla="*/ 0 60000 65536"/>
              <a:gd name="T14" fmla="*/ 0 60000 65536"/>
              <a:gd name="T15" fmla="*/ 0 w 793"/>
              <a:gd name="T16" fmla="*/ 0 h 203"/>
              <a:gd name="T17" fmla="*/ 793 w 793"/>
              <a:gd name="T18" fmla="*/ 203 h 203"/>
            </a:gdLst>
            <a:ahLst/>
            <a:cxnLst>
              <a:cxn ang="T10">
                <a:pos x="T0" y="T1"/>
              </a:cxn>
              <a:cxn ang="T11">
                <a:pos x="T2" y="T3"/>
              </a:cxn>
              <a:cxn ang="T12">
                <a:pos x="T4" y="T5"/>
              </a:cxn>
              <a:cxn ang="T13">
                <a:pos x="T6" y="T7"/>
              </a:cxn>
              <a:cxn ang="T14">
                <a:pos x="T8" y="T9"/>
              </a:cxn>
            </a:cxnLst>
            <a:rect l="T15" t="T16" r="T17" b="T18"/>
            <a:pathLst>
              <a:path w="793" h="203">
                <a:moveTo>
                  <a:pt x="0" y="0"/>
                </a:moveTo>
                <a:lnTo>
                  <a:pt x="792" y="0"/>
                </a:lnTo>
                <a:lnTo>
                  <a:pt x="792" y="202"/>
                </a:lnTo>
                <a:lnTo>
                  <a:pt x="0" y="20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a:lstStyle/>
          <a:p>
            <a:endParaRPr lang="zh-CN" altLang="en-US" sz="1662"/>
          </a:p>
        </p:txBody>
      </p:sp>
      <p:sp>
        <p:nvSpPr>
          <p:cNvPr id="35855" name="Freeform 19">
            <a:extLst>
              <a:ext uri="{FF2B5EF4-FFF2-40B4-BE49-F238E27FC236}">
                <a16:creationId xmlns:a16="http://schemas.microsoft.com/office/drawing/2014/main" id="{AA962EB3-7480-4157-9A8D-DF7509CCB269}"/>
              </a:ext>
            </a:extLst>
          </p:cNvPr>
          <p:cNvSpPr>
            <a:spLocks/>
          </p:cNvSpPr>
          <p:nvPr/>
        </p:nvSpPr>
        <p:spPr bwMode="auto">
          <a:xfrm>
            <a:off x="4840166" y="2939561"/>
            <a:ext cx="1269023" cy="306266"/>
          </a:xfrm>
          <a:custGeom>
            <a:avLst/>
            <a:gdLst>
              <a:gd name="T0" fmla="*/ 0 w 799"/>
              <a:gd name="T1" fmla="*/ 0 h 209"/>
              <a:gd name="T2" fmla="*/ 2147483647 w 799"/>
              <a:gd name="T3" fmla="*/ 0 h 209"/>
              <a:gd name="T4" fmla="*/ 2147483647 w 799"/>
              <a:gd name="T5" fmla="*/ 524193335 h 209"/>
              <a:gd name="T6" fmla="*/ 0 w 799"/>
              <a:gd name="T7" fmla="*/ 524193335 h 209"/>
              <a:gd name="T8" fmla="*/ 0 w 799"/>
              <a:gd name="T9" fmla="*/ 0 h 209"/>
              <a:gd name="T10" fmla="*/ 0 60000 65536"/>
              <a:gd name="T11" fmla="*/ 0 60000 65536"/>
              <a:gd name="T12" fmla="*/ 0 60000 65536"/>
              <a:gd name="T13" fmla="*/ 0 60000 65536"/>
              <a:gd name="T14" fmla="*/ 0 60000 65536"/>
              <a:gd name="T15" fmla="*/ 0 w 799"/>
              <a:gd name="T16" fmla="*/ 0 h 209"/>
              <a:gd name="T17" fmla="*/ 799 w 799"/>
              <a:gd name="T18" fmla="*/ 209 h 209"/>
            </a:gdLst>
            <a:ahLst/>
            <a:cxnLst>
              <a:cxn ang="T10">
                <a:pos x="T0" y="T1"/>
              </a:cxn>
              <a:cxn ang="T11">
                <a:pos x="T2" y="T3"/>
              </a:cxn>
              <a:cxn ang="T12">
                <a:pos x="T4" y="T5"/>
              </a:cxn>
              <a:cxn ang="T13">
                <a:pos x="T6" y="T7"/>
              </a:cxn>
              <a:cxn ang="T14">
                <a:pos x="T8" y="T9"/>
              </a:cxn>
            </a:cxnLst>
            <a:rect l="T15" t="T16" r="T17" b="T18"/>
            <a:pathLst>
              <a:path w="799" h="209">
                <a:moveTo>
                  <a:pt x="0" y="0"/>
                </a:moveTo>
                <a:lnTo>
                  <a:pt x="798" y="0"/>
                </a:lnTo>
                <a:lnTo>
                  <a:pt x="798" y="208"/>
                </a:lnTo>
                <a:lnTo>
                  <a:pt x="0" y="208"/>
                </a:lnTo>
                <a:lnTo>
                  <a:pt x="0" y="0"/>
                </a:lnTo>
              </a:path>
            </a:pathLst>
          </a:custGeom>
          <a:solidFill>
            <a:srgbClr val="EAEC5E"/>
          </a:solidFill>
          <a:ln w="12700" cap="rnd" cmpd="sng">
            <a:solidFill>
              <a:srgbClr val="000000"/>
            </a:solidFill>
            <a:prstDash val="solid"/>
            <a:round/>
            <a:headEnd type="none" w="med" len="med"/>
            <a:tailEnd type="none" w="med" len="med"/>
          </a:ln>
        </p:spPr>
        <p:txBody>
          <a:bodyPr/>
          <a:lstStyle/>
          <a:p>
            <a:endParaRPr lang="zh-CN" altLang="en-US" sz="1662"/>
          </a:p>
        </p:txBody>
      </p:sp>
      <p:sp>
        <p:nvSpPr>
          <p:cNvPr id="35856" name="Line 20">
            <a:extLst>
              <a:ext uri="{FF2B5EF4-FFF2-40B4-BE49-F238E27FC236}">
                <a16:creationId xmlns:a16="http://schemas.microsoft.com/office/drawing/2014/main" id="{A606A218-040E-4559-95F3-4E885FCCDBBD}"/>
              </a:ext>
            </a:extLst>
          </p:cNvPr>
          <p:cNvSpPr>
            <a:spLocks noChangeShapeType="1"/>
          </p:cNvSpPr>
          <p:nvPr/>
        </p:nvSpPr>
        <p:spPr bwMode="auto">
          <a:xfrm flipV="1">
            <a:off x="4846028" y="2813539"/>
            <a:ext cx="278423" cy="13188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857" name="Line 21">
            <a:extLst>
              <a:ext uri="{FF2B5EF4-FFF2-40B4-BE49-F238E27FC236}">
                <a16:creationId xmlns:a16="http://schemas.microsoft.com/office/drawing/2014/main" id="{1F168071-74E2-495B-83E6-E3392CA50F27}"/>
              </a:ext>
            </a:extLst>
          </p:cNvPr>
          <p:cNvSpPr>
            <a:spLocks noChangeShapeType="1"/>
          </p:cNvSpPr>
          <p:nvPr/>
        </p:nvSpPr>
        <p:spPr bwMode="auto">
          <a:xfrm flipV="1">
            <a:off x="6088674" y="2819400"/>
            <a:ext cx="253511" cy="13188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grpSp>
        <p:nvGrpSpPr>
          <p:cNvPr id="35858" name="Group 22">
            <a:extLst>
              <a:ext uri="{FF2B5EF4-FFF2-40B4-BE49-F238E27FC236}">
                <a16:creationId xmlns:a16="http://schemas.microsoft.com/office/drawing/2014/main" id="{F018F19C-5BFD-44EF-BFFE-209EB0A5A655}"/>
              </a:ext>
            </a:extLst>
          </p:cNvPr>
          <p:cNvGrpSpPr>
            <a:grpSpLocks/>
          </p:cNvGrpSpPr>
          <p:nvPr/>
        </p:nvGrpSpPr>
        <p:grpSpPr bwMode="auto">
          <a:xfrm>
            <a:off x="5111261" y="2819400"/>
            <a:ext cx="1236785" cy="263769"/>
            <a:chOff x="3220" y="1744"/>
            <a:chExt cx="779" cy="180"/>
          </a:xfrm>
        </p:grpSpPr>
        <p:sp>
          <p:nvSpPr>
            <p:cNvPr id="35958" name="Line 23">
              <a:extLst>
                <a:ext uri="{FF2B5EF4-FFF2-40B4-BE49-F238E27FC236}">
                  <a16:creationId xmlns:a16="http://schemas.microsoft.com/office/drawing/2014/main" id="{09C40667-D1D4-4181-8C2B-6E7E9698F2E9}"/>
                </a:ext>
              </a:extLst>
            </p:cNvPr>
            <p:cNvSpPr>
              <a:spLocks noChangeShapeType="1"/>
            </p:cNvSpPr>
            <p:nvPr/>
          </p:nvSpPr>
          <p:spPr bwMode="auto">
            <a:xfrm>
              <a:off x="3220" y="1744"/>
              <a:ext cx="775"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59" name="Line 24">
              <a:extLst>
                <a:ext uri="{FF2B5EF4-FFF2-40B4-BE49-F238E27FC236}">
                  <a16:creationId xmlns:a16="http://schemas.microsoft.com/office/drawing/2014/main" id="{998856B5-42AB-4A38-A4B3-E3336F71D176}"/>
                </a:ext>
              </a:extLst>
            </p:cNvPr>
            <p:cNvSpPr>
              <a:spLocks noChangeShapeType="1"/>
            </p:cNvSpPr>
            <p:nvPr/>
          </p:nvSpPr>
          <p:spPr bwMode="auto">
            <a:xfrm>
              <a:off x="3999" y="1748"/>
              <a:ext cx="0" cy="17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grpSp>
      <p:sp>
        <p:nvSpPr>
          <p:cNvPr id="35859" name="Line 25">
            <a:extLst>
              <a:ext uri="{FF2B5EF4-FFF2-40B4-BE49-F238E27FC236}">
                <a16:creationId xmlns:a16="http://schemas.microsoft.com/office/drawing/2014/main" id="{CF11DF3D-6E23-42AA-8C50-6651179FE812}"/>
              </a:ext>
            </a:extLst>
          </p:cNvPr>
          <p:cNvSpPr>
            <a:spLocks noChangeShapeType="1"/>
          </p:cNvSpPr>
          <p:nvPr/>
        </p:nvSpPr>
        <p:spPr bwMode="auto">
          <a:xfrm flipV="1">
            <a:off x="6126774" y="3089031"/>
            <a:ext cx="228600" cy="14360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grpSp>
        <p:nvGrpSpPr>
          <p:cNvPr id="35860" name="Group 26">
            <a:extLst>
              <a:ext uri="{FF2B5EF4-FFF2-40B4-BE49-F238E27FC236}">
                <a16:creationId xmlns:a16="http://schemas.microsoft.com/office/drawing/2014/main" id="{2A9307E5-42B4-4548-9219-CB6A22702986}"/>
              </a:ext>
            </a:extLst>
          </p:cNvPr>
          <p:cNvGrpSpPr>
            <a:grpSpLocks/>
          </p:cNvGrpSpPr>
          <p:nvPr/>
        </p:nvGrpSpPr>
        <p:grpSpPr bwMode="auto">
          <a:xfrm>
            <a:off x="3004039" y="3040674"/>
            <a:ext cx="518746" cy="127488"/>
            <a:chOff x="1892" y="1895"/>
            <a:chExt cx="327" cy="87"/>
          </a:xfrm>
        </p:grpSpPr>
        <p:sp>
          <p:nvSpPr>
            <p:cNvPr id="35951" name="Freeform 27">
              <a:extLst>
                <a:ext uri="{FF2B5EF4-FFF2-40B4-BE49-F238E27FC236}">
                  <a16:creationId xmlns:a16="http://schemas.microsoft.com/office/drawing/2014/main" id="{4B3E3417-293E-47D4-A6A2-DC7A1F3FAC5E}"/>
                </a:ext>
              </a:extLst>
            </p:cNvPr>
            <p:cNvSpPr>
              <a:spLocks/>
            </p:cNvSpPr>
            <p:nvPr/>
          </p:nvSpPr>
          <p:spPr bwMode="auto">
            <a:xfrm>
              <a:off x="1892" y="1957"/>
              <a:ext cx="146" cy="19"/>
            </a:xfrm>
            <a:custGeom>
              <a:avLst/>
              <a:gdLst>
                <a:gd name="T0" fmla="*/ 0 w 146"/>
                <a:gd name="T1" fmla="*/ 0 h 19"/>
                <a:gd name="T2" fmla="*/ 145 w 146"/>
                <a:gd name="T3" fmla="*/ 0 h 19"/>
                <a:gd name="T4" fmla="*/ 145 w 146"/>
                <a:gd name="T5" fmla="*/ 18 h 19"/>
                <a:gd name="T6" fmla="*/ 0 w 146"/>
                <a:gd name="T7" fmla="*/ 18 h 19"/>
                <a:gd name="T8" fmla="*/ 0 w 146"/>
                <a:gd name="T9" fmla="*/ 0 h 19"/>
                <a:gd name="T10" fmla="*/ 0 60000 65536"/>
                <a:gd name="T11" fmla="*/ 0 60000 65536"/>
                <a:gd name="T12" fmla="*/ 0 60000 65536"/>
                <a:gd name="T13" fmla="*/ 0 60000 65536"/>
                <a:gd name="T14" fmla="*/ 0 60000 65536"/>
                <a:gd name="T15" fmla="*/ 0 w 146"/>
                <a:gd name="T16" fmla="*/ 0 h 19"/>
                <a:gd name="T17" fmla="*/ 146 w 146"/>
                <a:gd name="T18" fmla="*/ 19 h 19"/>
              </a:gdLst>
              <a:ahLst/>
              <a:cxnLst>
                <a:cxn ang="T10">
                  <a:pos x="T0" y="T1"/>
                </a:cxn>
                <a:cxn ang="T11">
                  <a:pos x="T2" y="T3"/>
                </a:cxn>
                <a:cxn ang="T12">
                  <a:pos x="T4" y="T5"/>
                </a:cxn>
                <a:cxn ang="T13">
                  <a:pos x="T6" y="T7"/>
                </a:cxn>
                <a:cxn ang="T14">
                  <a:pos x="T8" y="T9"/>
                </a:cxn>
              </a:cxnLst>
              <a:rect l="T15" t="T16" r="T17" b="T18"/>
              <a:pathLst>
                <a:path w="146" h="19">
                  <a:moveTo>
                    <a:pt x="0" y="0"/>
                  </a:moveTo>
                  <a:lnTo>
                    <a:pt x="145" y="0"/>
                  </a:lnTo>
                  <a:lnTo>
                    <a:pt x="145" y="18"/>
                  </a:lnTo>
                  <a:lnTo>
                    <a:pt x="0" y="18"/>
                  </a:lnTo>
                  <a:lnTo>
                    <a:pt x="0" y="0"/>
                  </a:lnTo>
                </a:path>
              </a:pathLst>
            </a:custGeom>
            <a:solidFill>
              <a:srgbClr val="EAEC5E"/>
            </a:solidFill>
            <a:ln w="12700" cap="rnd" cmpd="sng">
              <a:solidFill>
                <a:srgbClr val="000000"/>
              </a:solidFill>
              <a:prstDash val="solid"/>
              <a:round/>
              <a:headEnd type="none" w="med" len="med"/>
              <a:tailEnd type="none" w="med" len="med"/>
            </a:ln>
          </p:spPr>
          <p:txBody>
            <a:bodyPr/>
            <a:lstStyle/>
            <a:p>
              <a:endParaRPr lang="zh-CN" altLang="en-US" sz="1662"/>
            </a:p>
          </p:txBody>
        </p:sp>
        <p:sp>
          <p:nvSpPr>
            <p:cNvPr id="35952" name="Freeform 28">
              <a:extLst>
                <a:ext uri="{FF2B5EF4-FFF2-40B4-BE49-F238E27FC236}">
                  <a16:creationId xmlns:a16="http://schemas.microsoft.com/office/drawing/2014/main" id="{0EB27307-F0E0-4D8D-8584-9F6BC821B7FE}"/>
                </a:ext>
              </a:extLst>
            </p:cNvPr>
            <p:cNvSpPr>
              <a:spLocks/>
            </p:cNvSpPr>
            <p:nvPr/>
          </p:nvSpPr>
          <p:spPr bwMode="auto">
            <a:xfrm>
              <a:off x="1892" y="1957"/>
              <a:ext cx="152" cy="25"/>
            </a:xfrm>
            <a:custGeom>
              <a:avLst/>
              <a:gdLst>
                <a:gd name="T0" fmla="*/ 0 w 152"/>
                <a:gd name="T1" fmla="*/ 0 h 25"/>
                <a:gd name="T2" fmla="*/ 151 w 152"/>
                <a:gd name="T3" fmla="*/ 0 h 25"/>
                <a:gd name="T4" fmla="*/ 151 w 152"/>
                <a:gd name="T5" fmla="*/ 24 h 25"/>
                <a:gd name="T6" fmla="*/ 0 w 152"/>
                <a:gd name="T7" fmla="*/ 24 h 25"/>
                <a:gd name="T8" fmla="*/ 0 w 152"/>
                <a:gd name="T9" fmla="*/ 0 h 25"/>
                <a:gd name="T10" fmla="*/ 0 60000 65536"/>
                <a:gd name="T11" fmla="*/ 0 60000 65536"/>
                <a:gd name="T12" fmla="*/ 0 60000 65536"/>
                <a:gd name="T13" fmla="*/ 0 60000 65536"/>
                <a:gd name="T14" fmla="*/ 0 60000 65536"/>
                <a:gd name="T15" fmla="*/ 0 w 152"/>
                <a:gd name="T16" fmla="*/ 0 h 25"/>
                <a:gd name="T17" fmla="*/ 152 w 152"/>
                <a:gd name="T18" fmla="*/ 25 h 25"/>
              </a:gdLst>
              <a:ahLst/>
              <a:cxnLst>
                <a:cxn ang="T10">
                  <a:pos x="T0" y="T1"/>
                </a:cxn>
                <a:cxn ang="T11">
                  <a:pos x="T2" y="T3"/>
                </a:cxn>
                <a:cxn ang="T12">
                  <a:pos x="T4" y="T5"/>
                </a:cxn>
                <a:cxn ang="T13">
                  <a:pos x="T6" y="T7"/>
                </a:cxn>
                <a:cxn ang="T14">
                  <a:pos x="T8" y="T9"/>
                </a:cxn>
              </a:cxnLst>
              <a:rect l="T15" t="T16" r="T17" b="T18"/>
              <a:pathLst>
                <a:path w="152" h="25">
                  <a:moveTo>
                    <a:pt x="0" y="0"/>
                  </a:moveTo>
                  <a:lnTo>
                    <a:pt x="151" y="0"/>
                  </a:lnTo>
                  <a:lnTo>
                    <a:pt x="151" y="24"/>
                  </a:lnTo>
                  <a:lnTo>
                    <a:pt x="0" y="24"/>
                  </a:lnTo>
                  <a:lnTo>
                    <a:pt x="0" y="0"/>
                  </a:lnTo>
                </a:path>
              </a:pathLst>
            </a:custGeom>
            <a:solidFill>
              <a:srgbClr val="EAEC5E"/>
            </a:solidFill>
            <a:ln w="12700" cap="rnd" cmpd="sng">
              <a:solidFill>
                <a:srgbClr val="000000"/>
              </a:solidFill>
              <a:prstDash val="solid"/>
              <a:round/>
              <a:headEnd type="none" w="med" len="med"/>
              <a:tailEnd type="none" w="med" len="med"/>
            </a:ln>
          </p:spPr>
          <p:txBody>
            <a:bodyPr/>
            <a:lstStyle/>
            <a:p>
              <a:endParaRPr lang="zh-CN" altLang="en-US" sz="1662"/>
            </a:p>
          </p:txBody>
        </p:sp>
        <p:sp>
          <p:nvSpPr>
            <p:cNvPr id="35953" name="Line 29">
              <a:extLst>
                <a:ext uri="{FF2B5EF4-FFF2-40B4-BE49-F238E27FC236}">
                  <a16:creationId xmlns:a16="http://schemas.microsoft.com/office/drawing/2014/main" id="{C353B45D-E7F1-4EC5-AC40-ACB1A371CBED}"/>
                </a:ext>
              </a:extLst>
            </p:cNvPr>
            <p:cNvSpPr>
              <a:spLocks noChangeShapeType="1"/>
            </p:cNvSpPr>
            <p:nvPr/>
          </p:nvSpPr>
          <p:spPr bwMode="auto">
            <a:xfrm flipV="1">
              <a:off x="1896" y="1895"/>
              <a:ext cx="167" cy="6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54" name="Line 30">
              <a:extLst>
                <a:ext uri="{FF2B5EF4-FFF2-40B4-BE49-F238E27FC236}">
                  <a16:creationId xmlns:a16="http://schemas.microsoft.com/office/drawing/2014/main" id="{605AD55F-702E-456E-B96A-34A9C3B09288}"/>
                </a:ext>
              </a:extLst>
            </p:cNvPr>
            <p:cNvSpPr>
              <a:spLocks noChangeShapeType="1"/>
            </p:cNvSpPr>
            <p:nvPr/>
          </p:nvSpPr>
          <p:spPr bwMode="auto">
            <a:xfrm flipV="1">
              <a:off x="2047" y="1895"/>
              <a:ext cx="168" cy="6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55" name="Line 31">
              <a:extLst>
                <a:ext uri="{FF2B5EF4-FFF2-40B4-BE49-F238E27FC236}">
                  <a16:creationId xmlns:a16="http://schemas.microsoft.com/office/drawing/2014/main" id="{B55280E1-492C-437F-ABD6-B43EEECC22B3}"/>
                </a:ext>
              </a:extLst>
            </p:cNvPr>
            <p:cNvSpPr>
              <a:spLocks noChangeShapeType="1"/>
            </p:cNvSpPr>
            <p:nvPr/>
          </p:nvSpPr>
          <p:spPr bwMode="auto">
            <a:xfrm flipV="1">
              <a:off x="2047" y="1916"/>
              <a:ext cx="168" cy="6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56" name="Line 32">
              <a:extLst>
                <a:ext uri="{FF2B5EF4-FFF2-40B4-BE49-F238E27FC236}">
                  <a16:creationId xmlns:a16="http://schemas.microsoft.com/office/drawing/2014/main" id="{02B4CB1B-8899-4F80-A74E-1E53F03AEFDF}"/>
                </a:ext>
              </a:extLst>
            </p:cNvPr>
            <p:cNvSpPr>
              <a:spLocks noChangeShapeType="1"/>
            </p:cNvSpPr>
            <p:nvPr/>
          </p:nvSpPr>
          <p:spPr bwMode="auto">
            <a:xfrm>
              <a:off x="2071" y="1899"/>
              <a:ext cx="14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57" name="Line 33">
              <a:extLst>
                <a:ext uri="{FF2B5EF4-FFF2-40B4-BE49-F238E27FC236}">
                  <a16:creationId xmlns:a16="http://schemas.microsoft.com/office/drawing/2014/main" id="{5B15E9F9-2AFF-47B8-97C6-AFE0638158BC}"/>
                </a:ext>
              </a:extLst>
            </p:cNvPr>
            <p:cNvSpPr>
              <a:spLocks noChangeShapeType="1"/>
            </p:cNvSpPr>
            <p:nvPr/>
          </p:nvSpPr>
          <p:spPr bwMode="auto">
            <a:xfrm>
              <a:off x="2219" y="1903"/>
              <a:ext cx="0" cy="1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grpSp>
      <p:grpSp>
        <p:nvGrpSpPr>
          <p:cNvPr id="35861" name="Group 34">
            <a:extLst>
              <a:ext uri="{FF2B5EF4-FFF2-40B4-BE49-F238E27FC236}">
                <a16:creationId xmlns:a16="http://schemas.microsoft.com/office/drawing/2014/main" id="{6EDACED4-28DB-4065-958B-ADE09A26D9C8}"/>
              </a:ext>
            </a:extLst>
          </p:cNvPr>
          <p:cNvGrpSpPr>
            <a:grpSpLocks/>
          </p:cNvGrpSpPr>
          <p:nvPr/>
        </p:nvGrpSpPr>
        <p:grpSpPr bwMode="auto">
          <a:xfrm>
            <a:off x="2943959" y="5843954"/>
            <a:ext cx="540726" cy="134815"/>
            <a:chOff x="1854" y="3808"/>
            <a:chExt cx="341" cy="92"/>
          </a:xfrm>
        </p:grpSpPr>
        <p:sp>
          <p:nvSpPr>
            <p:cNvPr id="35944" name="Freeform 35">
              <a:extLst>
                <a:ext uri="{FF2B5EF4-FFF2-40B4-BE49-F238E27FC236}">
                  <a16:creationId xmlns:a16="http://schemas.microsoft.com/office/drawing/2014/main" id="{69F0C189-C12C-4D73-9D2B-BC671D756A9D}"/>
                </a:ext>
              </a:extLst>
            </p:cNvPr>
            <p:cNvSpPr>
              <a:spLocks/>
            </p:cNvSpPr>
            <p:nvPr/>
          </p:nvSpPr>
          <p:spPr bwMode="auto">
            <a:xfrm>
              <a:off x="1854" y="3871"/>
              <a:ext cx="153" cy="20"/>
            </a:xfrm>
            <a:custGeom>
              <a:avLst/>
              <a:gdLst>
                <a:gd name="T0" fmla="*/ 0 w 153"/>
                <a:gd name="T1" fmla="*/ 0 h 20"/>
                <a:gd name="T2" fmla="*/ 152 w 153"/>
                <a:gd name="T3" fmla="*/ 0 h 20"/>
                <a:gd name="T4" fmla="*/ 152 w 153"/>
                <a:gd name="T5" fmla="*/ 19 h 20"/>
                <a:gd name="T6" fmla="*/ 0 w 153"/>
                <a:gd name="T7" fmla="*/ 19 h 20"/>
                <a:gd name="T8" fmla="*/ 0 w 153"/>
                <a:gd name="T9" fmla="*/ 0 h 20"/>
                <a:gd name="T10" fmla="*/ 0 60000 65536"/>
                <a:gd name="T11" fmla="*/ 0 60000 65536"/>
                <a:gd name="T12" fmla="*/ 0 60000 65536"/>
                <a:gd name="T13" fmla="*/ 0 60000 65536"/>
                <a:gd name="T14" fmla="*/ 0 60000 65536"/>
                <a:gd name="T15" fmla="*/ 0 w 153"/>
                <a:gd name="T16" fmla="*/ 0 h 20"/>
                <a:gd name="T17" fmla="*/ 153 w 153"/>
                <a:gd name="T18" fmla="*/ 20 h 20"/>
              </a:gdLst>
              <a:ahLst/>
              <a:cxnLst>
                <a:cxn ang="T10">
                  <a:pos x="T0" y="T1"/>
                </a:cxn>
                <a:cxn ang="T11">
                  <a:pos x="T2" y="T3"/>
                </a:cxn>
                <a:cxn ang="T12">
                  <a:pos x="T4" y="T5"/>
                </a:cxn>
                <a:cxn ang="T13">
                  <a:pos x="T6" y="T7"/>
                </a:cxn>
                <a:cxn ang="T14">
                  <a:pos x="T8" y="T9"/>
                </a:cxn>
              </a:cxnLst>
              <a:rect l="T15" t="T16" r="T17" b="T18"/>
              <a:pathLst>
                <a:path w="153" h="20">
                  <a:moveTo>
                    <a:pt x="0" y="0"/>
                  </a:moveTo>
                  <a:lnTo>
                    <a:pt x="152" y="0"/>
                  </a:lnTo>
                  <a:lnTo>
                    <a:pt x="152" y="19"/>
                  </a:lnTo>
                  <a:lnTo>
                    <a:pt x="0" y="19"/>
                  </a:lnTo>
                  <a:lnTo>
                    <a:pt x="0" y="0"/>
                  </a:lnTo>
                </a:path>
              </a:pathLst>
            </a:custGeom>
            <a:solidFill>
              <a:srgbClr val="EAEC5E"/>
            </a:solidFill>
            <a:ln w="12700" cap="rnd" cmpd="sng">
              <a:solidFill>
                <a:srgbClr val="000000"/>
              </a:solidFill>
              <a:prstDash val="solid"/>
              <a:round/>
              <a:headEnd type="none" w="med" len="med"/>
              <a:tailEnd type="none" w="med" len="med"/>
            </a:ln>
          </p:spPr>
          <p:txBody>
            <a:bodyPr/>
            <a:lstStyle/>
            <a:p>
              <a:endParaRPr lang="zh-CN" altLang="en-US" sz="1662"/>
            </a:p>
          </p:txBody>
        </p:sp>
        <p:sp>
          <p:nvSpPr>
            <p:cNvPr id="35945" name="Freeform 36">
              <a:extLst>
                <a:ext uri="{FF2B5EF4-FFF2-40B4-BE49-F238E27FC236}">
                  <a16:creationId xmlns:a16="http://schemas.microsoft.com/office/drawing/2014/main" id="{6E62A742-D05B-4ECB-AAF8-08841A2E9F5B}"/>
                </a:ext>
              </a:extLst>
            </p:cNvPr>
            <p:cNvSpPr>
              <a:spLocks/>
            </p:cNvSpPr>
            <p:nvPr/>
          </p:nvSpPr>
          <p:spPr bwMode="auto">
            <a:xfrm>
              <a:off x="1854" y="3871"/>
              <a:ext cx="160" cy="26"/>
            </a:xfrm>
            <a:custGeom>
              <a:avLst/>
              <a:gdLst>
                <a:gd name="T0" fmla="*/ 0 w 160"/>
                <a:gd name="T1" fmla="*/ 0 h 26"/>
                <a:gd name="T2" fmla="*/ 159 w 160"/>
                <a:gd name="T3" fmla="*/ 0 h 26"/>
                <a:gd name="T4" fmla="*/ 159 w 160"/>
                <a:gd name="T5" fmla="*/ 25 h 26"/>
                <a:gd name="T6" fmla="*/ 0 w 160"/>
                <a:gd name="T7" fmla="*/ 25 h 26"/>
                <a:gd name="T8" fmla="*/ 0 w 160"/>
                <a:gd name="T9" fmla="*/ 0 h 26"/>
                <a:gd name="T10" fmla="*/ 0 60000 65536"/>
                <a:gd name="T11" fmla="*/ 0 60000 65536"/>
                <a:gd name="T12" fmla="*/ 0 60000 65536"/>
                <a:gd name="T13" fmla="*/ 0 60000 65536"/>
                <a:gd name="T14" fmla="*/ 0 60000 65536"/>
                <a:gd name="T15" fmla="*/ 0 w 160"/>
                <a:gd name="T16" fmla="*/ 0 h 26"/>
                <a:gd name="T17" fmla="*/ 160 w 160"/>
                <a:gd name="T18" fmla="*/ 26 h 26"/>
              </a:gdLst>
              <a:ahLst/>
              <a:cxnLst>
                <a:cxn ang="T10">
                  <a:pos x="T0" y="T1"/>
                </a:cxn>
                <a:cxn ang="T11">
                  <a:pos x="T2" y="T3"/>
                </a:cxn>
                <a:cxn ang="T12">
                  <a:pos x="T4" y="T5"/>
                </a:cxn>
                <a:cxn ang="T13">
                  <a:pos x="T6" y="T7"/>
                </a:cxn>
                <a:cxn ang="T14">
                  <a:pos x="T8" y="T9"/>
                </a:cxn>
              </a:cxnLst>
              <a:rect l="T15" t="T16" r="T17" b="T18"/>
              <a:pathLst>
                <a:path w="160" h="26">
                  <a:moveTo>
                    <a:pt x="0" y="0"/>
                  </a:moveTo>
                  <a:lnTo>
                    <a:pt x="159" y="0"/>
                  </a:lnTo>
                  <a:lnTo>
                    <a:pt x="159" y="25"/>
                  </a:lnTo>
                  <a:lnTo>
                    <a:pt x="0" y="25"/>
                  </a:lnTo>
                  <a:lnTo>
                    <a:pt x="0" y="0"/>
                  </a:lnTo>
                </a:path>
              </a:pathLst>
            </a:custGeom>
            <a:solidFill>
              <a:srgbClr val="EAEC5E"/>
            </a:solidFill>
            <a:ln w="12700" cap="rnd" cmpd="sng">
              <a:solidFill>
                <a:srgbClr val="000000"/>
              </a:solidFill>
              <a:prstDash val="solid"/>
              <a:round/>
              <a:headEnd type="none" w="med" len="med"/>
              <a:tailEnd type="none" w="med" len="med"/>
            </a:ln>
          </p:spPr>
          <p:txBody>
            <a:bodyPr/>
            <a:lstStyle/>
            <a:p>
              <a:endParaRPr lang="zh-CN" altLang="en-US" sz="1662"/>
            </a:p>
          </p:txBody>
        </p:sp>
        <p:sp>
          <p:nvSpPr>
            <p:cNvPr id="35946" name="Line 37">
              <a:extLst>
                <a:ext uri="{FF2B5EF4-FFF2-40B4-BE49-F238E27FC236}">
                  <a16:creationId xmlns:a16="http://schemas.microsoft.com/office/drawing/2014/main" id="{9D26A9B6-5F21-46E9-9D18-403B9845EFA1}"/>
                </a:ext>
              </a:extLst>
            </p:cNvPr>
            <p:cNvSpPr>
              <a:spLocks noChangeShapeType="1"/>
            </p:cNvSpPr>
            <p:nvPr/>
          </p:nvSpPr>
          <p:spPr bwMode="auto">
            <a:xfrm flipV="1">
              <a:off x="1858" y="3808"/>
              <a:ext cx="176" cy="6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47" name="Line 38">
              <a:extLst>
                <a:ext uri="{FF2B5EF4-FFF2-40B4-BE49-F238E27FC236}">
                  <a16:creationId xmlns:a16="http://schemas.microsoft.com/office/drawing/2014/main" id="{C3022890-1D9E-44AF-A36C-35ECF89505FF}"/>
                </a:ext>
              </a:extLst>
            </p:cNvPr>
            <p:cNvSpPr>
              <a:spLocks noChangeShapeType="1"/>
            </p:cNvSpPr>
            <p:nvPr/>
          </p:nvSpPr>
          <p:spPr bwMode="auto">
            <a:xfrm flipV="1">
              <a:off x="2017" y="3808"/>
              <a:ext cx="174" cy="6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48" name="Line 39">
              <a:extLst>
                <a:ext uri="{FF2B5EF4-FFF2-40B4-BE49-F238E27FC236}">
                  <a16:creationId xmlns:a16="http://schemas.microsoft.com/office/drawing/2014/main" id="{003187F6-78D1-4203-BACC-7F7B994742C4}"/>
                </a:ext>
              </a:extLst>
            </p:cNvPr>
            <p:cNvSpPr>
              <a:spLocks noChangeShapeType="1"/>
            </p:cNvSpPr>
            <p:nvPr/>
          </p:nvSpPr>
          <p:spPr bwMode="auto">
            <a:xfrm flipV="1">
              <a:off x="2017" y="3833"/>
              <a:ext cx="174" cy="6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49" name="Line 40">
              <a:extLst>
                <a:ext uri="{FF2B5EF4-FFF2-40B4-BE49-F238E27FC236}">
                  <a16:creationId xmlns:a16="http://schemas.microsoft.com/office/drawing/2014/main" id="{342E206F-7B05-4137-9300-DC4E452297CC}"/>
                </a:ext>
              </a:extLst>
            </p:cNvPr>
            <p:cNvSpPr>
              <a:spLocks noChangeShapeType="1"/>
            </p:cNvSpPr>
            <p:nvPr/>
          </p:nvSpPr>
          <p:spPr bwMode="auto">
            <a:xfrm>
              <a:off x="2042" y="3812"/>
              <a:ext cx="149"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50" name="Line 41">
              <a:extLst>
                <a:ext uri="{FF2B5EF4-FFF2-40B4-BE49-F238E27FC236}">
                  <a16:creationId xmlns:a16="http://schemas.microsoft.com/office/drawing/2014/main" id="{4DF2E715-2D7A-4A92-913E-22176FBE0F86}"/>
                </a:ext>
              </a:extLst>
            </p:cNvPr>
            <p:cNvSpPr>
              <a:spLocks noChangeShapeType="1"/>
            </p:cNvSpPr>
            <p:nvPr/>
          </p:nvSpPr>
          <p:spPr bwMode="auto">
            <a:xfrm>
              <a:off x="2195" y="3816"/>
              <a:ext cx="0" cy="1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grpSp>
      <p:grpSp>
        <p:nvGrpSpPr>
          <p:cNvPr id="35862" name="Group 42">
            <a:extLst>
              <a:ext uri="{FF2B5EF4-FFF2-40B4-BE49-F238E27FC236}">
                <a16:creationId xmlns:a16="http://schemas.microsoft.com/office/drawing/2014/main" id="{7BC05121-EAEC-4F0C-9BAF-8FD9791C691A}"/>
              </a:ext>
            </a:extLst>
          </p:cNvPr>
          <p:cNvGrpSpPr>
            <a:grpSpLocks/>
          </p:cNvGrpSpPr>
          <p:nvPr/>
        </p:nvGrpSpPr>
        <p:grpSpPr bwMode="auto">
          <a:xfrm>
            <a:off x="3692770" y="2993782"/>
            <a:ext cx="789843" cy="243254"/>
            <a:chOff x="2326" y="1863"/>
            <a:chExt cx="498" cy="166"/>
          </a:xfrm>
        </p:grpSpPr>
        <p:sp>
          <p:nvSpPr>
            <p:cNvPr id="35937" name="Freeform 43">
              <a:extLst>
                <a:ext uri="{FF2B5EF4-FFF2-40B4-BE49-F238E27FC236}">
                  <a16:creationId xmlns:a16="http://schemas.microsoft.com/office/drawing/2014/main" id="{C3072A8B-2D0E-4561-8739-E25A3B35C7F1}"/>
                </a:ext>
              </a:extLst>
            </p:cNvPr>
            <p:cNvSpPr>
              <a:spLocks/>
            </p:cNvSpPr>
            <p:nvPr/>
          </p:nvSpPr>
          <p:spPr bwMode="auto">
            <a:xfrm>
              <a:off x="2326" y="1980"/>
              <a:ext cx="228" cy="43"/>
            </a:xfrm>
            <a:custGeom>
              <a:avLst/>
              <a:gdLst>
                <a:gd name="T0" fmla="*/ 0 w 228"/>
                <a:gd name="T1" fmla="*/ 0 h 43"/>
                <a:gd name="T2" fmla="*/ 227 w 228"/>
                <a:gd name="T3" fmla="*/ 0 h 43"/>
                <a:gd name="T4" fmla="*/ 227 w 228"/>
                <a:gd name="T5" fmla="*/ 42 h 43"/>
                <a:gd name="T6" fmla="*/ 0 w 228"/>
                <a:gd name="T7" fmla="*/ 42 h 43"/>
                <a:gd name="T8" fmla="*/ 0 w 228"/>
                <a:gd name="T9" fmla="*/ 0 h 43"/>
                <a:gd name="T10" fmla="*/ 0 60000 65536"/>
                <a:gd name="T11" fmla="*/ 0 60000 65536"/>
                <a:gd name="T12" fmla="*/ 0 60000 65536"/>
                <a:gd name="T13" fmla="*/ 0 60000 65536"/>
                <a:gd name="T14" fmla="*/ 0 60000 65536"/>
                <a:gd name="T15" fmla="*/ 0 w 228"/>
                <a:gd name="T16" fmla="*/ 0 h 43"/>
                <a:gd name="T17" fmla="*/ 228 w 228"/>
                <a:gd name="T18" fmla="*/ 43 h 43"/>
              </a:gdLst>
              <a:ahLst/>
              <a:cxnLst>
                <a:cxn ang="T10">
                  <a:pos x="T0" y="T1"/>
                </a:cxn>
                <a:cxn ang="T11">
                  <a:pos x="T2" y="T3"/>
                </a:cxn>
                <a:cxn ang="T12">
                  <a:pos x="T4" y="T5"/>
                </a:cxn>
                <a:cxn ang="T13">
                  <a:pos x="T6" y="T7"/>
                </a:cxn>
                <a:cxn ang="T14">
                  <a:pos x="T8" y="T9"/>
                </a:cxn>
              </a:cxnLst>
              <a:rect l="T15" t="T16" r="T17" b="T18"/>
              <a:pathLst>
                <a:path w="228" h="43">
                  <a:moveTo>
                    <a:pt x="0" y="0"/>
                  </a:moveTo>
                  <a:lnTo>
                    <a:pt x="227" y="0"/>
                  </a:lnTo>
                  <a:lnTo>
                    <a:pt x="227" y="42"/>
                  </a:lnTo>
                  <a:lnTo>
                    <a:pt x="0" y="42"/>
                  </a:lnTo>
                  <a:lnTo>
                    <a:pt x="0" y="0"/>
                  </a:lnTo>
                </a:path>
              </a:pathLst>
            </a:custGeom>
            <a:solidFill>
              <a:srgbClr val="EAEC5E"/>
            </a:solidFill>
            <a:ln w="12700" cap="rnd" cmpd="sng">
              <a:solidFill>
                <a:srgbClr val="000000"/>
              </a:solidFill>
              <a:prstDash val="solid"/>
              <a:round/>
              <a:headEnd type="none" w="med" len="med"/>
              <a:tailEnd type="none" w="med" len="med"/>
            </a:ln>
          </p:spPr>
          <p:txBody>
            <a:bodyPr/>
            <a:lstStyle/>
            <a:p>
              <a:endParaRPr lang="zh-CN" altLang="en-US" sz="1662"/>
            </a:p>
          </p:txBody>
        </p:sp>
        <p:sp>
          <p:nvSpPr>
            <p:cNvPr id="35938" name="Freeform 44">
              <a:extLst>
                <a:ext uri="{FF2B5EF4-FFF2-40B4-BE49-F238E27FC236}">
                  <a16:creationId xmlns:a16="http://schemas.microsoft.com/office/drawing/2014/main" id="{40D436A8-6396-49AA-9470-EBF55D28A4A5}"/>
                </a:ext>
              </a:extLst>
            </p:cNvPr>
            <p:cNvSpPr>
              <a:spLocks/>
            </p:cNvSpPr>
            <p:nvPr/>
          </p:nvSpPr>
          <p:spPr bwMode="auto">
            <a:xfrm>
              <a:off x="2326" y="1980"/>
              <a:ext cx="234" cy="49"/>
            </a:xfrm>
            <a:custGeom>
              <a:avLst/>
              <a:gdLst>
                <a:gd name="T0" fmla="*/ 0 w 234"/>
                <a:gd name="T1" fmla="*/ 0 h 49"/>
                <a:gd name="T2" fmla="*/ 233 w 234"/>
                <a:gd name="T3" fmla="*/ 0 h 49"/>
                <a:gd name="T4" fmla="*/ 233 w 234"/>
                <a:gd name="T5" fmla="*/ 48 h 49"/>
                <a:gd name="T6" fmla="*/ 0 w 234"/>
                <a:gd name="T7" fmla="*/ 48 h 49"/>
                <a:gd name="T8" fmla="*/ 0 w 234"/>
                <a:gd name="T9" fmla="*/ 0 h 49"/>
                <a:gd name="T10" fmla="*/ 0 60000 65536"/>
                <a:gd name="T11" fmla="*/ 0 60000 65536"/>
                <a:gd name="T12" fmla="*/ 0 60000 65536"/>
                <a:gd name="T13" fmla="*/ 0 60000 65536"/>
                <a:gd name="T14" fmla="*/ 0 60000 65536"/>
                <a:gd name="T15" fmla="*/ 0 w 234"/>
                <a:gd name="T16" fmla="*/ 0 h 49"/>
                <a:gd name="T17" fmla="*/ 234 w 234"/>
                <a:gd name="T18" fmla="*/ 49 h 49"/>
              </a:gdLst>
              <a:ahLst/>
              <a:cxnLst>
                <a:cxn ang="T10">
                  <a:pos x="T0" y="T1"/>
                </a:cxn>
                <a:cxn ang="T11">
                  <a:pos x="T2" y="T3"/>
                </a:cxn>
                <a:cxn ang="T12">
                  <a:pos x="T4" y="T5"/>
                </a:cxn>
                <a:cxn ang="T13">
                  <a:pos x="T6" y="T7"/>
                </a:cxn>
                <a:cxn ang="T14">
                  <a:pos x="T8" y="T9"/>
                </a:cxn>
              </a:cxnLst>
              <a:rect l="T15" t="T16" r="T17" b="T18"/>
              <a:pathLst>
                <a:path w="234" h="49">
                  <a:moveTo>
                    <a:pt x="0" y="0"/>
                  </a:moveTo>
                  <a:lnTo>
                    <a:pt x="233" y="0"/>
                  </a:lnTo>
                  <a:lnTo>
                    <a:pt x="233" y="48"/>
                  </a:lnTo>
                  <a:lnTo>
                    <a:pt x="0" y="48"/>
                  </a:lnTo>
                  <a:lnTo>
                    <a:pt x="0" y="0"/>
                  </a:lnTo>
                </a:path>
              </a:pathLst>
            </a:custGeom>
            <a:solidFill>
              <a:srgbClr val="EAEC5E"/>
            </a:solidFill>
            <a:ln w="12700" cap="rnd" cmpd="sng">
              <a:solidFill>
                <a:srgbClr val="000000"/>
              </a:solidFill>
              <a:prstDash val="solid"/>
              <a:round/>
              <a:headEnd type="none" w="med" len="med"/>
              <a:tailEnd type="none" w="med" len="med"/>
            </a:ln>
          </p:spPr>
          <p:txBody>
            <a:bodyPr/>
            <a:lstStyle/>
            <a:p>
              <a:endParaRPr lang="zh-CN" altLang="en-US" sz="1662"/>
            </a:p>
          </p:txBody>
        </p:sp>
        <p:sp>
          <p:nvSpPr>
            <p:cNvPr id="35939" name="Line 45">
              <a:extLst>
                <a:ext uri="{FF2B5EF4-FFF2-40B4-BE49-F238E27FC236}">
                  <a16:creationId xmlns:a16="http://schemas.microsoft.com/office/drawing/2014/main" id="{E7B39086-4C4C-4E37-92E1-32F496537A2D}"/>
                </a:ext>
              </a:extLst>
            </p:cNvPr>
            <p:cNvSpPr>
              <a:spLocks noChangeShapeType="1"/>
            </p:cNvSpPr>
            <p:nvPr/>
          </p:nvSpPr>
          <p:spPr bwMode="auto">
            <a:xfrm flipV="1">
              <a:off x="2330" y="1863"/>
              <a:ext cx="259" cy="12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40" name="Line 46">
              <a:extLst>
                <a:ext uri="{FF2B5EF4-FFF2-40B4-BE49-F238E27FC236}">
                  <a16:creationId xmlns:a16="http://schemas.microsoft.com/office/drawing/2014/main" id="{4C1E03AF-9A2B-45D6-A223-B5629D096E41}"/>
                </a:ext>
              </a:extLst>
            </p:cNvPr>
            <p:cNvSpPr>
              <a:spLocks noChangeShapeType="1"/>
            </p:cNvSpPr>
            <p:nvPr/>
          </p:nvSpPr>
          <p:spPr bwMode="auto">
            <a:xfrm flipV="1">
              <a:off x="2555" y="1863"/>
              <a:ext cx="257" cy="12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41" name="Line 47">
              <a:extLst>
                <a:ext uri="{FF2B5EF4-FFF2-40B4-BE49-F238E27FC236}">
                  <a16:creationId xmlns:a16="http://schemas.microsoft.com/office/drawing/2014/main" id="{FD509CCF-0907-4845-867A-7A10F845825E}"/>
                </a:ext>
              </a:extLst>
            </p:cNvPr>
            <p:cNvSpPr>
              <a:spLocks noChangeShapeType="1"/>
            </p:cNvSpPr>
            <p:nvPr/>
          </p:nvSpPr>
          <p:spPr bwMode="auto">
            <a:xfrm flipV="1">
              <a:off x="2555" y="1907"/>
              <a:ext cx="257" cy="12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42" name="Line 48">
              <a:extLst>
                <a:ext uri="{FF2B5EF4-FFF2-40B4-BE49-F238E27FC236}">
                  <a16:creationId xmlns:a16="http://schemas.microsoft.com/office/drawing/2014/main" id="{0998C04A-2E5C-47BE-995C-F48AB83626E4}"/>
                </a:ext>
              </a:extLst>
            </p:cNvPr>
            <p:cNvSpPr>
              <a:spLocks noChangeShapeType="1"/>
            </p:cNvSpPr>
            <p:nvPr/>
          </p:nvSpPr>
          <p:spPr bwMode="auto">
            <a:xfrm>
              <a:off x="2597" y="1867"/>
              <a:ext cx="223"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43" name="Line 49">
              <a:extLst>
                <a:ext uri="{FF2B5EF4-FFF2-40B4-BE49-F238E27FC236}">
                  <a16:creationId xmlns:a16="http://schemas.microsoft.com/office/drawing/2014/main" id="{978A74B9-3F0B-4BD3-B64E-D9E0958FA17A}"/>
                </a:ext>
              </a:extLst>
            </p:cNvPr>
            <p:cNvSpPr>
              <a:spLocks noChangeShapeType="1"/>
            </p:cNvSpPr>
            <p:nvPr/>
          </p:nvSpPr>
          <p:spPr bwMode="auto">
            <a:xfrm>
              <a:off x="2824" y="1871"/>
              <a:ext cx="0" cy="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grpSp>
      <p:pic>
        <p:nvPicPr>
          <p:cNvPr id="35863" name="Picture 50">
            <a:extLst>
              <a:ext uri="{FF2B5EF4-FFF2-40B4-BE49-F238E27FC236}">
                <a16:creationId xmlns:a16="http://schemas.microsoft.com/office/drawing/2014/main" id="{D3EC547D-919C-4C78-9089-A5D98355995A}"/>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73816" y="2198077"/>
            <a:ext cx="455735"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5864" name="Freeform 51">
            <a:extLst>
              <a:ext uri="{FF2B5EF4-FFF2-40B4-BE49-F238E27FC236}">
                <a16:creationId xmlns:a16="http://schemas.microsoft.com/office/drawing/2014/main" id="{68C15260-333D-485B-8896-434C2A22BB94}"/>
              </a:ext>
            </a:extLst>
          </p:cNvPr>
          <p:cNvSpPr>
            <a:spLocks/>
          </p:cNvSpPr>
          <p:nvPr/>
        </p:nvSpPr>
        <p:spPr bwMode="auto">
          <a:xfrm>
            <a:off x="6515100" y="4955931"/>
            <a:ext cx="1286608" cy="1203081"/>
          </a:xfrm>
          <a:custGeom>
            <a:avLst/>
            <a:gdLst>
              <a:gd name="T0" fmla="*/ 0 w 810"/>
              <a:gd name="T1" fmla="*/ 0 h 821"/>
              <a:gd name="T2" fmla="*/ 2147483647 w 810"/>
              <a:gd name="T3" fmla="*/ 0 h 821"/>
              <a:gd name="T4" fmla="*/ 2147483647 w 810"/>
              <a:gd name="T5" fmla="*/ 2066529097 h 821"/>
              <a:gd name="T6" fmla="*/ 0 w 810"/>
              <a:gd name="T7" fmla="*/ 2066529097 h 821"/>
              <a:gd name="T8" fmla="*/ 0 w 810"/>
              <a:gd name="T9" fmla="*/ 0 h 821"/>
              <a:gd name="T10" fmla="*/ 0 60000 65536"/>
              <a:gd name="T11" fmla="*/ 0 60000 65536"/>
              <a:gd name="T12" fmla="*/ 0 60000 65536"/>
              <a:gd name="T13" fmla="*/ 0 60000 65536"/>
              <a:gd name="T14" fmla="*/ 0 60000 65536"/>
              <a:gd name="T15" fmla="*/ 0 w 810"/>
              <a:gd name="T16" fmla="*/ 0 h 821"/>
              <a:gd name="T17" fmla="*/ 810 w 810"/>
              <a:gd name="T18" fmla="*/ 821 h 821"/>
            </a:gdLst>
            <a:ahLst/>
            <a:cxnLst>
              <a:cxn ang="T10">
                <a:pos x="T0" y="T1"/>
              </a:cxn>
              <a:cxn ang="T11">
                <a:pos x="T2" y="T3"/>
              </a:cxn>
              <a:cxn ang="T12">
                <a:pos x="T4" y="T5"/>
              </a:cxn>
              <a:cxn ang="T13">
                <a:pos x="T6" y="T7"/>
              </a:cxn>
              <a:cxn ang="T14">
                <a:pos x="T8" y="T9"/>
              </a:cxn>
            </a:cxnLst>
            <a:rect l="T15" t="T16" r="T17" b="T18"/>
            <a:pathLst>
              <a:path w="810" h="821">
                <a:moveTo>
                  <a:pt x="0" y="0"/>
                </a:moveTo>
                <a:lnTo>
                  <a:pt x="809" y="0"/>
                </a:lnTo>
                <a:lnTo>
                  <a:pt x="809" y="820"/>
                </a:lnTo>
                <a:lnTo>
                  <a:pt x="0" y="820"/>
                </a:lnTo>
                <a:lnTo>
                  <a:pt x="0" y="0"/>
                </a:lnTo>
              </a:path>
            </a:pathLst>
          </a:custGeom>
          <a:solidFill>
            <a:srgbClr val="EAEC5E"/>
          </a:solidFill>
          <a:ln w="12700" cap="rnd" cmpd="sng">
            <a:solidFill>
              <a:srgbClr val="000000"/>
            </a:solidFill>
            <a:prstDash val="solid"/>
            <a:round/>
            <a:headEnd type="none" w="med" len="med"/>
            <a:tailEnd type="none" w="med" len="med"/>
          </a:ln>
        </p:spPr>
        <p:txBody>
          <a:bodyPr/>
          <a:lstStyle/>
          <a:p>
            <a:endParaRPr lang="zh-CN" altLang="en-US" sz="1662"/>
          </a:p>
        </p:txBody>
      </p:sp>
      <p:sp>
        <p:nvSpPr>
          <p:cNvPr id="35865" name="Line 52">
            <a:extLst>
              <a:ext uri="{FF2B5EF4-FFF2-40B4-BE49-F238E27FC236}">
                <a16:creationId xmlns:a16="http://schemas.microsoft.com/office/drawing/2014/main" id="{70730AA6-C52F-44A8-9FD6-9EDF7AB7DC3E}"/>
              </a:ext>
            </a:extLst>
          </p:cNvPr>
          <p:cNvSpPr>
            <a:spLocks noChangeShapeType="1"/>
          </p:cNvSpPr>
          <p:nvPr/>
        </p:nvSpPr>
        <p:spPr bwMode="auto">
          <a:xfrm>
            <a:off x="6874120" y="4775689"/>
            <a:ext cx="1266092"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866" name="Line 53">
            <a:extLst>
              <a:ext uri="{FF2B5EF4-FFF2-40B4-BE49-F238E27FC236}">
                <a16:creationId xmlns:a16="http://schemas.microsoft.com/office/drawing/2014/main" id="{CD1FA557-54DD-4487-B90A-1A5CB088B720}"/>
              </a:ext>
            </a:extLst>
          </p:cNvPr>
          <p:cNvSpPr>
            <a:spLocks noChangeShapeType="1"/>
          </p:cNvSpPr>
          <p:nvPr/>
        </p:nvSpPr>
        <p:spPr bwMode="auto">
          <a:xfrm>
            <a:off x="8147538" y="4781551"/>
            <a:ext cx="0" cy="11620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867" name="Line 54">
            <a:extLst>
              <a:ext uri="{FF2B5EF4-FFF2-40B4-BE49-F238E27FC236}">
                <a16:creationId xmlns:a16="http://schemas.microsoft.com/office/drawing/2014/main" id="{E2C1E5C4-F9E1-4D08-89B7-CCB03335F3B8}"/>
              </a:ext>
            </a:extLst>
          </p:cNvPr>
          <p:cNvSpPr>
            <a:spLocks noChangeShapeType="1"/>
          </p:cNvSpPr>
          <p:nvPr/>
        </p:nvSpPr>
        <p:spPr bwMode="auto">
          <a:xfrm flipV="1">
            <a:off x="7773866" y="4783016"/>
            <a:ext cx="354623" cy="1846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868" name="Line 55">
            <a:extLst>
              <a:ext uri="{FF2B5EF4-FFF2-40B4-BE49-F238E27FC236}">
                <a16:creationId xmlns:a16="http://schemas.microsoft.com/office/drawing/2014/main" id="{51F6BB3A-E155-4E66-B3CD-EAA88EDF807E}"/>
              </a:ext>
            </a:extLst>
          </p:cNvPr>
          <p:cNvSpPr>
            <a:spLocks noChangeShapeType="1"/>
          </p:cNvSpPr>
          <p:nvPr/>
        </p:nvSpPr>
        <p:spPr bwMode="auto">
          <a:xfrm flipV="1">
            <a:off x="7822224" y="5952392"/>
            <a:ext cx="325315" cy="17584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869" name="Line 56">
            <a:extLst>
              <a:ext uri="{FF2B5EF4-FFF2-40B4-BE49-F238E27FC236}">
                <a16:creationId xmlns:a16="http://schemas.microsoft.com/office/drawing/2014/main" id="{4CECDA89-27FE-4F26-B8FD-561812CB37B1}"/>
              </a:ext>
            </a:extLst>
          </p:cNvPr>
          <p:cNvSpPr>
            <a:spLocks noChangeShapeType="1"/>
          </p:cNvSpPr>
          <p:nvPr/>
        </p:nvSpPr>
        <p:spPr bwMode="auto">
          <a:xfrm flipV="1">
            <a:off x="6481397" y="4763966"/>
            <a:ext cx="379534" cy="2036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870" name="Freeform 57">
            <a:extLst>
              <a:ext uri="{FF2B5EF4-FFF2-40B4-BE49-F238E27FC236}">
                <a16:creationId xmlns:a16="http://schemas.microsoft.com/office/drawing/2014/main" id="{9B4053E3-AD2B-4AE4-A8A9-D6DC4D83BF34}"/>
              </a:ext>
            </a:extLst>
          </p:cNvPr>
          <p:cNvSpPr>
            <a:spLocks/>
          </p:cNvSpPr>
          <p:nvPr/>
        </p:nvSpPr>
        <p:spPr bwMode="auto">
          <a:xfrm>
            <a:off x="6563458" y="2508738"/>
            <a:ext cx="1184031" cy="967154"/>
          </a:xfrm>
          <a:custGeom>
            <a:avLst/>
            <a:gdLst>
              <a:gd name="T0" fmla="*/ 0 w 746"/>
              <a:gd name="T1" fmla="*/ 0 h 660"/>
              <a:gd name="T2" fmla="*/ 2147483647 w 746"/>
              <a:gd name="T3" fmla="*/ 0 h 660"/>
              <a:gd name="T4" fmla="*/ 2147483647 w 746"/>
              <a:gd name="T5" fmla="*/ 1660783545 h 660"/>
              <a:gd name="T6" fmla="*/ 0 w 746"/>
              <a:gd name="T7" fmla="*/ 1660783545 h 660"/>
              <a:gd name="T8" fmla="*/ 0 w 746"/>
              <a:gd name="T9" fmla="*/ 0 h 660"/>
              <a:gd name="T10" fmla="*/ 0 60000 65536"/>
              <a:gd name="T11" fmla="*/ 0 60000 65536"/>
              <a:gd name="T12" fmla="*/ 0 60000 65536"/>
              <a:gd name="T13" fmla="*/ 0 60000 65536"/>
              <a:gd name="T14" fmla="*/ 0 60000 65536"/>
              <a:gd name="T15" fmla="*/ 0 w 746"/>
              <a:gd name="T16" fmla="*/ 0 h 660"/>
              <a:gd name="T17" fmla="*/ 746 w 746"/>
              <a:gd name="T18" fmla="*/ 660 h 660"/>
            </a:gdLst>
            <a:ahLst/>
            <a:cxnLst>
              <a:cxn ang="T10">
                <a:pos x="T0" y="T1"/>
              </a:cxn>
              <a:cxn ang="T11">
                <a:pos x="T2" y="T3"/>
              </a:cxn>
              <a:cxn ang="T12">
                <a:pos x="T4" y="T5"/>
              </a:cxn>
              <a:cxn ang="T13">
                <a:pos x="T6" y="T7"/>
              </a:cxn>
              <a:cxn ang="T14">
                <a:pos x="T8" y="T9"/>
              </a:cxn>
            </a:cxnLst>
            <a:rect l="T15" t="T16" r="T17" b="T18"/>
            <a:pathLst>
              <a:path w="746" h="660">
                <a:moveTo>
                  <a:pt x="0" y="0"/>
                </a:moveTo>
                <a:lnTo>
                  <a:pt x="745" y="0"/>
                </a:lnTo>
                <a:lnTo>
                  <a:pt x="745" y="659"/>
                </a:lnTo>
                <a:lnTo>
                  <a:pt x="0" y="659"/>
                </a:lnTo>
                <a:lnTo>
                  <a:pt x="0" y="0"/>
                </a:lnTo>
              </a:path>
            </a:pathLst>
          </a:custGeom>
          <a:solidFill>
            <a:srgbClr val="EAEC5E"/>
          </a:solidFill>
          <a:ln w="12700" cap="rnd" cmpd="sng">
            <a:solidFill>
              <a:srgbClr val="000000"/>
            </a:solidFill>
            <a:prstDash val="solid"/>
            <a:round/>
            <a:headEnd type="none" w="med" len="med"/>
            <a:tailEnd type="none" w="med" len="med"/>
          </a:ln>
        </p:spPr>
        <p:txBody>
          <a:bodyPr/>
          <a:lstStyle/>
          <a:p>
            <a:endParaRPr lang="zh-CN" altLang="en-US" sz="1662"/>
          </a:p>
        </p:txBody>
      </p:sp>
      <p:sp>
        <p:nvSpPr>
          <p:cNvPr id="35871" name="Freeform 58">
            <a:extLst>
              <a:ext uri="{FF2B5EF4-FFF2-40B4-BE49-F238E27FC236}">
                <a16:creationId xmlns:a16="http://schemas.microsoft.com/office/drawing/2014/main" id="{A5702179-3E9C-47CE-B582-93C2FE8C019B}"/>
              </a:ext>
            </a:extLst>
          </p:cNvPr>
          <p:cNvSpPr>
            <a:spLocks/>
          </p:cNvSpPr>
          <p:nvPr/>
        </p:nvSpPr>
        <p:spPr bwMode="auto">
          <a:xfrm>
            <a:off x="6563459" y="2508739"/>
            <a:ext cx="1192823" cy="975946"/>
          </a:xfrm>
          <a:custGeom>
            <a:avLst/>
            <a:gdLst>
              <a:gd name="T0" fmla="*/ 0 w 752"/>
              <a:gd name="T1" fmla="*/ 0 h 666"/>
              <a:gd name="T2" fmla="*/ 2147483647 w 752"/>
              <a:gd name="T3" fmla="*/ 0 h 666"/>
              <a:gd name="T4" fmla="*/ 2147483647 w 752"/>
              <a:gd name="T5" fmla="*/ 1675904879 h 666"/>
              <a:gd name="T6" fmla="*/ 0 w 752"/>
              <a:gd name="T7" fmla="*/ 1675904879 h 666"/>
              <a:gd name="T8" fmla="*/ 0 w 752"/>
              <a:gd name="T9" fmla="*/ 0 h 666"/>
              <a:gd name="T10" fmla="*/ 0 60000 65536"/>
              <a:gd name="T11" fmla="*/ 0 60000 65536"/>
              <a:gd name="T12" fmla="*/ 0 60000 65536"/>
              <a:gd name="T13" fmla="*/ 0 60000 65536"/>
              <a:gd name="T14" fmla="*/ 0 60000 65536"/>
              <a:gd name="T15" fmla="*/ 0 w 752"/>
              <a:gd name="T16" fmla="*/ 0 h 666"/>
              <a:gd name="T17" fmla="*/ 752 w 752"/>
              <a:gd name="T18" fmla="*/ 666 h 666"/>
            </a:gdLst>
            <a:ahLst/>
            <a:cxnLst>
              <a:cxn ang="T10">
                <a:pos x="T0" y="T1"/>
              </a:cxn>
              <a:cxn ang="T11">
                <a:pos x="T2" y="T3"/>
              </a:cxn>
              <a:cxn ang="T12">
                <a:pos x="T4" y="T5"/>
              </a:cxn>
              <a:cxn ang="T13">
                <a:pos x="T6" y="T7"/>
              </a:cxn>
              <a:cxn ang="T14">
                <a:pos x="T8" y="T9"/>
              </a:cxn>
            </a:cxnLst>
            <a:rect l="T15" t="T16" r="T17" b="T18"/>
            <a:pathLst>
              <a:path w="752" h="666">
                <a:moveTo>
                  <a:pt x="0" y="0"/>
                </a:moveTo>
                <a:lnTo>
                  <a:pt x="751" y="0"/>
                </a:lnTo>
                <a:lnTo>
                  <a:pt x="751" y="665"/>
                </a:lnTo>
                <a:lnTo>
                  <a:pt x="0" y="665"/>
                </a:lnTo>
                <a:lnTo>
                  <a:pt x="0" y="0"/>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5872" name="Line 59">
            <a:extLst>
              <a:ext uri="{FF2B5EF4-FFF2-40B4-BE49-F238E27FC236}">
                <a16:creationId xmlns:a16="http://schemas.microsoft.com/office/drawing/2014/main" id="{D09EAC3E-E1BB-48BD-9287-9FDE5AB9A90C}"/>
              </a:ext>
            </a:extLst>
          </p:cNvPr>
          <p:cNvSpPr>
            <a:spLocks noChangeShapeType="1"/>
          </p:cNvSpPr>
          <p:nvPr/>
        </p:nvSpPr>
        <p:spPr bwMode="auto">
          <a:xfrm>
            <a:off x="6887308" y="2329962"/>
            <a:ext cx="1227992"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873" name="Line 60">
            <a:extLst>
              <a:ext uri="{FF2B5EF4-FFF2-40B4-BE49-F238E27FC236}">
                <a16:creationId xmlns:a16="http://schemas.microsoft.com/office/drawing/2014/main" id="{42B8EE65-830C-42D8-8C5A-A4C527AB9E26}"/>
              </a:ext>
            </a:extLst>
          </p:cNvPr>
          <p:cNvSpPr>
            <a:spLocks noChangeShapeType="1"/>
          </p:cNvSpPr>
          <p:nvPr/>
        </p:nvSpPr>
        <p:spPr bwMode="auto">
          <a:xfrm>
            <a:off x="8121162" y="2335823"/>
            <a:ext cx="0" cy="93784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874" name="Line 61">
            <a:extLst>
              <a:ext uri="{FF2B5EF4-FFF2-40B4-BE49-F238E27FC236}">
                <a16:creationId xmlns:a16="http://schemas.microsoft.com/office/drawing/2014/main" id="{D8861605-6297-4632-BFB9-23150FFE83F6}"/>
              </a:ext>
            </a:extLst>
          </p:cNvPr>
          <p:cNvSpPr>
            <a:spLocks noChangeShapeType="1"/>
          </p:cNvSpPr>
          <p:nvPr/>
        </p:nvSpPr>
        <p:spPr bwMode="auto">
          <a:xfrm flipV="1">
            <a:off x="6569320" y="2324100"/>
            <a:ext cx="279888" cy="1905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875" name="Line 62">
            <a:extLst>
              <a:ext uri="{FF2B5EF4-FFF2-40B4-BE49-F238E27FC236}">
                <a16:creationId xmlns:a16="http://schemas.microsoft.com/office/drawing/2014/main" id="{ACD36532-17B2-410D-843B-803B3A14C591}"/>
              </a:ext>
            </a:extLst>
          </p:cNvPr>
          <p:cNvSpPr>
            <a:spLocks noChangeShapeType="1"/>
          </p:cNvSpPr>
          <p:nvPr/>
        </p:nvSpPr>
        <p:spPr bwMode="auto">
          <a:xfrm flipV="1">
            <a:off x="7760677" y="2329962"/>
            <a:ext cx="354623" cy="1846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876" name="Line 63">
            <a:extLst>
              <a:ext uri="{FF2B5EF4-FFF2-40B4-BE49-F238E27FC236}">
                <a16:creationId xmlns:a16="http://schemas.microsoft.com/office/drawing/2014/main" id="{37E83969-357A-40AE-A442-42091FA92BE2}"/>
              </a:ext>
            </a:extLst>
          </p:cNvPr>
          <p:cNvSpPr>
            <a:spLocks noChangeShapeType="1"/>
          </p:cNvSpPr>
          <p:nvPr/>
        </p:nvSpPr>
        <p:spPr bwMode="auto">
          <a:xfrm flipH="1">
            <a:off x="7779727" y="3279531"/>
            <a:ext cx="379534" cy="18024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877" name="Rectangle 64">
            <a:extLst>
              <a:ext uri="{FF2B5EF4-FFF2-40B4-BE49-F238E27FC236}">
                <a16:creationId xmlns:a16="http://schemas.microsoft.com/office/drawing/2014/main" id="{DAE8A003-D83D-44FF-89BA-A2A8FE37DA48}"/>
              </a:ext>
            </a:extLst>
          </p:cNvPr>
          <p:cNvSpPr>
            <a:spLocks noChangeArrowheads="1"/>
          </p:cNvSpPr>
          <p:nvPr/>
        </p:nvSpPr>
        <p:spPr bwMode="auto">
          <a:xfrm>
            <a:off x="6701205" y="3213589"/>
            <a:ext cx="846992" cy="389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90000"/>
              </a:lnSpc>
              <a:spcBef>
                <a:spcPct val="50000"/>
              </a:spcBef>
            </a:pPr>
            <a:r>
              <a:rPr lang="en-US" altLang="zh-CN" sz="2215" b="1">
                <a:solidFill>
                  <a:srgbClr val="414141"/>
                </a:solidFill>
                <a:latin typeface="Arial" panose="020B0604020202020204" pitchFamily="34" charset="0"/>
              </a:rPr>
              <a:t>14</a:t>
            </a:r>
          </a:p>
        </p:txBody>
      </p:sp>
      <p:sp>
        <p:nvSpPr>
          <p:cNvPr id="35878" name="Rectangle 65">
            <a:extLst>
              <a:ext uri="{FF2B5EF4-FFF2-40B4-BE49-F238E27FC236}">
                <a16:creationId xmlns:a16="http://schemas.microsoft.com/office/drawing/2014/main" id="{F170CECE-3799-4B54-A560-979F18D229A1}"/>
              </a:ext>
            </a:extLst>
          </p:cNvPr>
          <p:cNvSpPr>
            <a:spLocks noChangeArrowheads="1"/>
          </p:cNvSpPr>
          <p:nvPr/>
        </p:nvSpPr>
        <p:spPr bwMode="auto">
          <a:xfrm>
            <a:off x="5081954" y="3266343"/>
            <a:ext cx="904143" cy="389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90000"/>
              </a:lnSpc>
              <a:spcBef>
                <a:spcPct val="50000"/>
              </a:spcBef>
            </a:pPr>
            <a:r>
              <a:rPr lang="en-US" altLang="zh-CN" sz="2215" b="1">
                <a:solidFill>
                  <a:srgbClr val="414141"/>
                </a:solidFill>
                <a:latin typeface="Arial" panose="020B0604020202020204" pitchFamily="34" charset="0"/>
              </a:rPr>
              <a:t>10</a:t>
            </a:r>
          </a:p>
        </p:txBody>
      </p:sp>
      <p:sp>
        <p:nvSpPr>
          <p:cNvPr id="35879" name="Rectangle 66">
            <a:extLst>
              <a:ext uri="{FF2B5EF4-FFF2-40B4-BE49-F238E27FC236}">
                <a16:creationId xmlns:a16="http://schemas.microsoft.com/office/drawing/2014/main" id="{13618480-F705-4BE9-8087-FF44B1273828}"/>
              </a:ext>
            </a:extLst>
          </p:cNvPr>
          <p:cNvSpPr>
            <a:spLocks noChangeArrowheads="1"/>
          </p:cNvSpPr>
          <p:nvPr/>
        </p:nvSpPr>
        <p:spPr bwMode="auto">
          <a:xfrm>
            <a:off x="3648808" y="3266343"/>
            <a:ext cx="1261697" cy="389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90000"/>
              </a:lnSpc>
              <a:spcBef>
                <a:spcPct val="50000"/>
              </a:spcBef>
            </a:pPr>
            <a:r>
              <a:rPr lang="en-US" altLang="zh-CN" sz="2215" b="1">
                <a:solidFill>
                  <a:srgbClr val="414141"/>
                </a:solidFill>
                <a:latin typeface="Arial" panose="020B0604020202020204" pitchFamily="34" charset="0"/>
              </a:rPr>
              <a:t>5.25</a:t>
            </a:r>
          </a:p>
        </p:txBody>
      </p:sp>
      <p:sp>
        <p:nvSpPr>
          <p:cNvPr id="35880" name="Rectangle 67">
            <a:extLst>
              <a:ext uri="{FF2B5EF4-FFF2-40B4-BE49-F238E27FC236}">
                <a16:creationId xmlns:a16="http://schemas.microsoft.com/office/drawing/2014/main" id="{471F7DD4-2AD8-488C-B45F-CFFC483AEEC8}"/>
              </a:ext>
            </a:extLst>
          </p:cNvPr>
          <p:cNvSpPr>
            <a:spLocks noChangeArrowheads="1"/>
          </p:cNvSpPr>
          <p:nvPr/>
        </p:nvSpPr>
        <p:spPr bwMode="auto">
          <a:xfrm>
            <a:off x="2747597" y="3266343"/>
            <a:ext cx="1263162" cy="389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90000"/>
              </a:lnSpc>
              <a:spcBef>
                <a:spcPct val="50000"/>
              </a:spcBef>
            </a:pPr>
            <a:r>
              <a:rPr lang="en-US" altLang="zh-CN" sz="2215" b="1">
                <a:solidFill>
                  <a:srgbClr val="414141"/>
                </a:solidFill>
                <a:latin typeface="Arial" panose="020B0604020202020204" pitchFamily="34" charset="0"/>
              </a:rPr>
              <a:t>3.5</a:t>
            </a:r>
          </a:p>
        </p:txBody>
      </p:sp>
      <p:sp>
        <p:nvSpPr>
          <p:cNvPr id="35881" name="Rectangle 68">
            <a:extLst>
              <a:ext uri="{FF2B5EF4-FFF2-40B4-BE49-F238E27FC236}">
                <a16:creationId xmlns:a16="http://schemas.microsoft.com/office/drawing/2014/main" id="{6009099B-1CF4-405F-8669-1C3523F0E463}"/>
              </a:ext>
            </a:extLst>
          </p:cNvPr>
          <p:cNvSpPr>
            <a:spLocks noChangeArrowheads="1"/>
          </p:cNvSpPr>
          <p:nvPr/>
        </p:nvSpPr>
        <p:spPr bwMode="auto">
          <a:xfrm>
            <a:off x="1356946" y="5675435"/>
            <a:ext cx="1263162" cy="389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90000"/>
              </a:lnSpc>
              <a:spcBef>
                <a:spcPct val="50000"/>
              </a:spcBef>
            </a:pPr>
            <a:r>
              <a:rPr lang="en-US" altLang="zh-CN" sz="2215" b="1">
                <a:solidFill>
                  <a:srgbClr val="414141"/>
                </a:solidFill>
                <a:latin typeface="Arial" panose="020B0604020202020204" pitchFamily="34" charset="0"/>
              </a:rPr>
              <a:t>3.5</a:t>
            </a:r>
          </a:p>
        </p:txBody>
      </p:sp>
      <p:sp>
        <p:nvSpPr>
          <p:cNvPr id="35882" name="Rectangle 69">
            <a:extLst>
              <a:ext uri="{FF2B5EF4-FFF2-40B4-BE49-F238E27FC236}">
                <a16:creationId xmlns:a16="http://schemas.microsoft.com/office/drawing/2014/main" id="{31039439-3319-40F0-B7D4-815D1F1588CF}"/>
              </a:ext>
            </a:extLst>
          </p:cNvPr>
          <p:cNvSpPr>
            <a:spLocks noChangeArrowheads="1"/>
          </p:cNvSpPr>
          <p:nvPr/>
        </p:nvSpPr>
        <p:spPr bwMode="auto">
          <a:xfrm>
            <a:off x="211015" y="4727331"/>
            <a:ext cx="2656743" cy="997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90000"/>
              </a:lnSpc>
              <a:spcBef>
                <a:spcPct val="50000"/>
              </a:spcBef>
            </a:pPr>
            <a:r>
              <a:rPr lang="zh-CN" altLang="en-US" sz="2585" b="1">
                <a:solidFill>
                  <a:srgbClr val="114FFB"/>
                </a:solidFill>
                <a:latin typeface="Arial" panose="020B0604020202020204" pitchFamily="34" charset="0"/>
              </a:rPr>
              <a:t>磁盘阵列：</a:t>
            </a:r>
          </a:p>
          <a:p>
            <a:pPr>
              <a:lnSpc>
                <a:spcPct val="90000"/>
              </a:lnSpc>
              <a:spcBef>
                <a:spcPct val="50000"/>
              </a:spcBef>
            </a:pPr>
            <a:r>
              <a:rPr lang="en-US" altLang="zh-CN" sz="2585" b="1">
                <a:solidFill>
                  <a:srgbClr val="114FFB"/>
                </a:solidFill>
                <a:latin typeface="Arial" panose="020B0604020202020204" pitchFamily="34" charset="0"/>
              </a:rPr>
              <a:t>1</a:t>
            </a:r>
            <a:r>
              <a:rPr lang="zh-CN" altLang="en-US" sz="2585" b="1">
                <a:solidFill>
                  <a:srgbClr val="114FFB"/>
                </a:solidFill>
                <a:latin typeface="Arial" panose="020B0604020202020204" pitchFamily="34" charset="0"/>
              </a:rPr>
              <a:t>种磁盘设计</a:t>
            </a:r>
          </a:p>
        </p:txBody>
      </p:sp>
      <p:sp>
        <p:nvSpPr>
          <p:cNvPr id="35883" name="Rectangle 70">
            <a:extLst>
              <a:ext uri="{FF2B5EF4-FFF2-40B4-BE49-F238E27FC236}">
                <a16:creationId xmlns:a16="http://schemas.microsoft.com/office/drawing/2014/main" id="{1FB2A1E9-C304-4C1C-9B50-EE487EBA50C7}"/>
              </a:ext>
            </a:extLst>
          </p:cNvPr>
          <p:cNvSpPr>
            <a:spLocks noChangeArrowheads="1"/>
          </p:cNvSpPr>
          <p:nvPr/>
        </p:nvSpPr>
        <p:spPr bwMode="auto">
          <a:xfrm>
            <a:off x="351693" y="2497015"/>
            <a:ext cx="2675792" cy="997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90000"/>
              </a:lnSpc>
              <a:spcBef>
                <a:spcPct val="50000"/>
              </a:spcBef>
            </a:pPr>
            <a:r>
              <a:rPr lang="zh-CN" altLang="en-US" sz="2585" b="1">
                <a:solidFill>
                  <a:srgbClr val="114FFB"/>
                </a:solidFill>
                <a:latin typeface="Arial" panose="020B0604020202020204" pitchFamily="34" charset="0"/>
              </a:rPr>
              <a:t>常规：</a:t>
            </a:r>
          </a:p>
          <a:p>
            <a:pPr>
              <a:lnSpc>
                <a:spcPct val="90000"/>
              </a:lnSpc>
              <a:spcBef>
                <a:spcPct val="50000"/>
              </a:spcBef>
            </a:pPr>
            <a:r>
              <a:rPr lang="en-US" altLang="zh-CN" sz="2585" b="1">
                <a:solidFill>
                  <a:srgbClr val="114FFB"/>
                </a:solidFill>
                <a:latin typeface="Arial" panose="020B0604020202020204" pitchFamily="34" charset="0"/>
              </a:rPr>
              <a:t>4</a:t>
            </a:r>
            <a:r>
              <a:rPr lang="zh-CN" altLang="en-US" sz="2585" b="1">
                <a:solidFill>
                  <a:srgbClr val="114FFB"/>
                </a:solidFill>
                <a:latin typeface="Arial" panose="020B0604020202020204" pitchFamily="34" charset="0"/>
              </a:rPr>
              <a:t>种磁盘设计</a:t>
            </a:r>
          </a:p>
        </p:txBody>
      </p:sp>
      <p:sp>
        <p:nvSpPr>
          <p:cNvPr id="35884" name="Line 71">
            <a:extLst>
              <a:ext uri="{FF2B5EF4-FFF2-40B4-BE49-F238E27FC236}">
                <a16:creationId xmlns:a16="http://schemas.microsoft.com/office/drawing/2014/main" id="{AD67340B-2906-4F62-96FB-BE377E9D8DA8}"/>
              </a:ext>
            </a:extLst>
          </p:cNvPr>
          <p:cNvSpPr>
            <a:spLocks noChangeShapeType="1"/>
          </p:cNvSpPr>
          <p:nvPr/>
        </p:nvSpPr>
        <p:spPr bwMode="auto">
          <a:xfrm flipV="1">
            <a:off x="2266951" y="5855677"/>
            <a:ext cx="552450" cy="87923"/>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885" name="Rectangle 72">
            <a:extLst>
              <a:ext uri="{FF2B5EF4-FFF2-40B4-BE49-F238E27FC236}">
                <a16:creationId xmlns:a16="http://schemas.microsoft.com/office/drawing/2014/main" id="{4BFBC4CE-26B4-4BF7-8CB5-CFE449A46F76}"/>
              </a:ext>
            </a:extLst>
          </p:cNvPr>
          <p:cNvSpPr>
            <a:spLocks noChangeArrowheads="1"/>
          </p:cNvSpPr>
          <p:nvPr/>
        </p:nvSpPr>
        <p:spPr bwMode="auto">
          <a:xfrm>
            <a:off x="2738804" y="3969728"/>
            <a:ext cx="1780442" cy="440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90000"/>
              </a:lnSpc>
              <a:spcBef>
                <a:spcPct val="50000"/>
              </a:spcBef>
            </a:pPr>
            <a:r>
              <a:rPr lang="zh-CN" altLang="en-US" sz="2585" b="1">
                <a:solidFill>
                  <a:srgbClr val="00FF00"/>
                </a:solidFill>
                <a:latin typeface="Arial" panose="020B0604020202020204" pitchFamily="34" charset="0"/>
              </a:rPr>
              <a:t>低端</a:t>
            </a:r>
          </a:p>
        </p:txBody>
      </p:sp>
      <p:sp>
        <p:nvSpPr>
          <p:cNvPr id="35886" name="Rectangle 73">
            <a:extLst>
              <a:ext uri="{FF2B5EF4-FFF2-40B4-BE49-F238E27FC236}">
                <a16:creationId xmlns:a16="http://schemas.microsoft.com/office/drawing/2014/main" id="{182C1193-46EA-4E73-807E-C61BE4C46CE2}"/>
              </a:ext>
            </a:extLst>
          </p:cNvPr>
          <p:cNvSpPr>
            <a:spLocks noChangeArrowheads="1"/>
          </p:cNvSpPr>
          <p:nvPr/>
        </p:nvSpPr>
        <p:spPr bwMode="auto">
          <a:xfrm>
            <a:off x="6453554" y="3952143"/>
            <a:ext cx="1780443" cy="440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90000"/>
              </a:lnSpc>
              <a:spcBef>
                <a:spcPct val="50000"/>
              </a:spcBef>
            </a:pPr>
            <a:r>
              <a:rPr lang="zh-CN" altLang="en-US" sz="2585" b="1">
                <a:solidFill>
                  <a:srgbClr val="00FF00"/>
                </a:solidFill>
                <a:latin typeface="Arial" panose="020B0604020202020204" pitchFamily="34" charset="0"/>
              </a:rPr>
              <a:t>高端</a:t>
            </a:r>
          </a:p>
        </p:txBody>
      </p:sp>
      <p:sp useBgFill="1">
        <p:nvSpPr>
          <p:cNvPr id="35887" name="Rectangle 74">
            <a:extLst>
              <a:ext uri="{FF2B5EF4-FFF2-40B4-BE49-F238E27FC236}">
                <a16:creationId xmlns:a16="http://schemas.microsoft.com/office/drawing/2014/main" id="{8CEF313C-5620-431B-9876-7707CD6E7D74}"/>
              </a:ext>
            </a:extLst>
          </p:cNvPr>
          <p:cNvSpPr>
            <a:spLocks noChangeArrowheads="1"/>
          </p:cNvSpPr>
          <p:nvPr/>
        </p:nvSpPr>
        <p:spPr bwMode="auto">
          <a:xfrm>
            <a:off x="8311662" y="3927231"/>
            <a:ext cx="45427" cy="41031"/>
          </a:xfrm>
          <a:prstGeom prst="rect">
            <a:avLst/>
          </a:prstGeom>
          <a:ln w="12700">
            <a:solidFill>
              <a:schemeClr val="tx1"/>
            </a:solidFill>
            <a:miter lim="800000"/>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35888" name="Line 75">
            <a:extLst>
              <a:ext uri="{FF2B5EF4-FFF2-40B4-BE49-F238E27FC236}">
                <a16:creationId xmlns:a16="http://schemas.microsoft.com/office/drawing/2014/main" id="{4E8591E5-0F8A-421F-95D4-CD20BC5E8C1E}"/>
              </a:ext>
            </a:extLst>
          </p:cNvPr>
          <p:cNvSpPr>
            <a:spLocks noChangeShapeType="1"/>
          </p:cNvSpPr>
          <p:nvPr/>
        </p:nvSpPr>
        <p:spPr bwMode="auto">
          <a:xfrm>
            <a:off x="2672862" y="3868615"/>
            <a:ext cx="562707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889" name="Line 76">
            <a:extLst>
              <a:ext uri="{FF2B5EF4-FFF2-40B4-BE49-F238E27FC236}">
                <a16:creationId xmlns:a16="http://schemas.microsoft.com/office/drawing/2014/main" id="{D065E8BC-4F3B-495B-AD75-CB9C12C92A45}"/>
              </a:ext>
            </a:extLst>
          </p:cNvPr>
          <p:cNvSpPr>
            <a:spLocks noChangeShapeType="1"/>
          </p:cNvSpPr>
          <p:nvPr/>
        </p:nvSpPr>
        <p:spPr bwMode="auto">
          <a:xfrm>
            <a:off x="2647950" y="3892061"/>
            <a:ext cx="0" cy="6916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890" name="Line 77">
            <a:extLst>
              <a:ext uri="{FF2B5EF4-FFF2-40B4-BE49-F238E27FC236}">
                <a16:creationId xmlns:a16="http://schemas.microsoft.com/office/drawing/2014/main" id="{2833985F-7CCB-435E-A2BC-BE9A8934EFAD}"/>
              </a:ext>
            </a:extLst>
          </p:cNvPr>
          <p:cNvSpPr>
            <a:spLocks noChangeShapeType="1"/>
          </p:cNvSpPr>
          <p:nvPr/>
        </p:nvSpPr>
        <p:spPr bwMode="auto">
          <a:xfrm>
            <a:off x="8305800" y="3874477"/>
            <a:ext cx="0" cy="6916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891" name="Line 78">
            <a:extLst>
              <a:ext uri="{FF2B5EF4-FFF2-40B4-BE49-F238E27FC236}">
                <a16:creationId xmlns:a16="http://schemas.microsoft.com/office/drawing/2014/main" id="{B619EC85-2EE6-40B3-84E6-F875B1A6832C}"/>
              </a:ext>
            </a:extLst>
          </p:cNvPr>
          <p:cNvSpPr>
            <a:spLocks noChangeShapeType="1"/>
          </p:cNvSpPr>
          <p:nvPr/>
        </p:nvSpPr>
        <p:spPr bwMode="auto">
          <a:xfrm>
            <a:off x="2672862" y="4607169"/>
            <a:ext cx="562707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892" name="Rectangle 79">
            <a:extLst>
              <a:ext uri="{FF2B5EF4-FFF2-40B4-BE49-F238E27FC236}">
                <a16:creationId xmlns:a16="http://schemas.microsoft.com/office/drawing/2014/main" id="{41B6D26C-0B77-4C6C-8D81-82D833CF4049}"/>
              </a:ext>
            </a:extLst>
          </p:cNvPr>
          <p:cNvSpPr>
            <a:spLocks noChangeArrowheads="1"/>
          </p:cNvSpPr>
          <p:nvPr/>
        </p:nvSpPr>
        <p:spPr bwMode="auto">
          <a:xfrm>
            <a:off x="3767505" y="1824405"/>
            <a:ext cx="3971192" cy="44091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90000"/>
              </a:lnSpc>
              <a:spcBef>
                <a:spcPct val="50000"/>
              </a:spcBef>
            </a:pPr>
            <a:r>
              <a:rPr lang="zh-CN" altLang="en-US" sz="2585" b="1">
                <a:solidFill>
                  <a:srgbClr val="114FFB"/>
                </a:solidFill>
                <a:latin typeface="Arial" panose="020B0604020202020204" pitchFamily="34" charset="0"/>
              </a:rPr>
              <a:t>磁盘产品系列</a:t>
            </a:r>
          </a:p>
        </p:txBody>
      </p:sp>
      <p:sp>
        <p:nvSpPr>
          <p:cNvPr id="35893" name="Line 80">
            <a:extLst>
              <a:ext uri="{FF2B5EF4-FFF2-40B4-BE49-F238E27FC236}">
                <a16:creationId xmlns:a16="http://schemas.microsoft.com/office/drawing/2014/main" id="{F55B5E60-DFCE-4814-99EF-644B89F0D0F4}"/>
              </a:ext>
            </a:extLst>
          </p:cNvPr>
          <p:cNvSpPr>
            <a:spLocks noChangeShapeType="1"/>
          </p:cNvSpPr>
          <p:nvPr/>
        </p:nvSpPr>
        <p:spPr bwMode="auto">
          <a:xfrm>
            <a:off x="6570785" y="4992566"/>
            <a:ext cx="2286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894" name="Line 81">
            <a:extLst>
              <a:ext uri="{FF2B5EF4-FFF2-40B4-BE49-F238E27FC236}">
                <a16:creationId xmlns:a16="http://schemas.microsoft.com/office/drawing/2014/main" id="{897A4E2C-0FDF-4B46-89F9-754C3C39AC12}"/>
              </a:ext>
            </a:extLst>
          </p:cNvPr>
          <p:cNvSpPr>
            <a:spLocks noChangeShapeType="1"/>
          </p:cNvSpPr>
          <p:nvPr/>
        </p:nvSpPr>
        <p:spPr bwMode="auto">
          <a:xfrm>
            <a:off x="6572251" y="5134708"/>
            <a:ext cx="224203"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895" name="Line 82">
            <a:extLst>
              <a:ext uri="{FF2B5EF4-FFF2-40B4-BE49-F238E27FC236}">
                <a16:creationId xmlns:a16="http://schemas.microsoft.com/office/drawing/2014/main" id="{46B972EF-CD37-414E-AB52-8DEDE6D3C02C}"/>
              </a:ext>
            </a:extLst>
          </p:cNvPr>
          <p:cNvSpPr>
            <a:spLocks noChangeShapeType="1"/>
          </p:cNvSpPr>
          <p:nvPr/>
        </p:nvSpPr>
        <p:spPr bwMode="auto">
          <a:xfrm>
            <a:off x="6572251" y="5275385"/>
            <a:ext cx="222738"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896" name="Line 83">
            <a:extLst>
              <a:ext uri="{FF2B5EF4-FFF2-40B4-BE49-F238E27FC236}">
                <a16:creationId xmlns:a16="http://schemas.microsoft.com/office/drawing/2014/main" id="{3CAC4BFA-88D9-4573-8ECB-6406375230AF}"/>
              </a:ext>
            </a:extLst>
          </p:cNvPr>
          <p:cNvSpPr>
            <a:spLocks noChangeShapeType="1"/>
          </p:cNvSpPr>
          <p:nvPr/>
        </p:nvSpPr>
        <p:spPr bwMode="auto">
          <a:xfrm>
            <a:off x="6566389" y="5401408"/>
            <a:ext cx="2286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897" name="Line 84">
            <a:extLst>
              <a:ext uri="{FF2B5EF4-FFF2-40B4-BE49-F238E27FC236}">
                <a16:creationId xmlns:a16="http://schemas.microsoft.com/office/drawing/2014/main" id="{9ECBEA0E-7125-4EF1-83AA-089FBC3AF07D}"/>
              </a:ext>
            </a:extLst>
          </p:cNvPr>
          <p:cNvSpPr>
            <a:spLocks noChangeShapeType="1"/>
          </p:cNvSpPr>
          <p:nvPr/>
        </p:nvSpPr>
        <p:spPr bwMode="auto">
          <a:xfrm>
            <a:off x="6567854" y="5525966"/>
            <a:ext cx="224204"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898" name="Line 85">
            <a:extLst>
              <a:ext uri="{FF2B5EF4-FFF2-40B4-BE49-F238E27FC236}">
                <a16:creationId xmlns:a16="http://schemas.microsoft.com/office/drawing/2014/main" id="{BCC3B8DB-75EA-486A-8CB4-C4FB4069166C}"/>
              </a:ext>
            </a:extLst>
          </p:cNvPr>
          <p:cNvSpPr>
            <a:spLocks noChangeShapeType="1"/>
          </p:cNvSpPr>
          <p:nvPr/>
        </p:nvSpPr>
        <p:spPr bwMode="auto">
          <a:xfrm>
            <a:off x="6567854" y="5684227"/>
            <a:ext cx="221274"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899" name="Line 86">
            <a:extLst>
              <a:ext uri="{FF2B5EF4-FFF2-40B4-BE49-F238E27FC236}">
                <a16:creationId xmlns:a16="http://schemas.microsoft.com/office/drawing/2014/main" id="{50882152-541D-4FBF-AE6A-F6C9D01B8563}"/>
              </a:ext>
            </a:extLst>
          </p:cNvPr>
          <p:cNvSpPr>
            <a:spLocks noChangeShapeType="1"/>
          </p:cNvSpPr>
          <p:nvPr/>
        </p:nvSpPr>
        <p:spPr bwMode="auto">
          <a:xfrm>
            <a:off x="6566389" y="5836627"/>
            <a:ext cx="2286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00" name="Line 87">
            <a:extLst>
              <a:ext uri="{FF2B5EF4-FFF2-40B4-BE49-F238E27FC236}">
                <a16:creationId xmlns:a16="http://schemas.microsoft.com/office/drawing/2014/main" id="{9ECDC2EB-EC01-4D68-B9C3-AA4C7E51B1F1}"/>
              </a:ext>
            </a:extLst>
          </p:cNvPr>
          <p:cNvSpPr>
            <a:spLocks noChangeShapeType="1"/>
          </p:cNvSpPr>
          <p:nvPr/>
        </p:nvSpPr>
        <p:spPr bwMode="auto">
          <a:xfrm>
            <a:off x="6567854" y="5978769"/>
            <a:ext cx="224204"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01" name="Line 88">
            <a:extLst>
              <a:ext uri="{FF2B5EF4-FFF2-40B4-BE49-F238E27FC236}">
                <a16:creationId xmlns:a16="http://schemas.microsoft.com/office/drawing/2014/main" id="{8B6F97B9-6A47-43F8-B400-68FC9C7940AE}"/>
              </a:ext>
            </a:extLst>
          </p:cNvPr>
          <p:cNvSpPr>
            <a:spLocks noChangeShapeType="1"/>
          </p:cNvSpPr>
          <p:nvPr/>
        </p:nvSpPr>
        <p:spPr bwMode="auto">
          <a:xfrm>
            <a:off x="6567854" y="6119446"/>
            <a:ext cx="221274"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02" name="Line 89">
            <a:extLst>
              <a:ext uri="{FF2B5EF4-FFF2-40B4-BE49-F238E27FC236}">
                <a16:creationId xmlns:a16="http://schemas.microsoft.com/office/drawing/2014/main" id="{4357117F-8269-4FD4-9F65-778F60063981}"/>
              </a:ext>
            </a:extLst>
          </p:cNvPr>
          <p:cNvSpPr>
            <a:spLocks noChangeShapeType="1"/>
          </p:cNvSpPr>
          <p:nvPr/>
        </p:nvSpPr>
        <p:spPr bwMode="auto">
          <a:xfrm>
            <a:off x="7061689" y="4996962"/>
            <a:ext cx="2286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03" name="Line 90">
            <a:extLst>
              <a:ext uri="{FF2B5EF4-FFF2-40B4-BE49-F238E27FC236}">
                <a16:creationId xmlns:a16="http://schemas.microsoft.com/office/drawing/2014/main" id="{5935CF63-F56B-44B9-AB7D-D3994E437159}"/>
              </a:ext>
            </a:extLst>
          </p:cNvPr>
          <p:cNvSpPr>
            <a:spLocks noChangeShapeType="1"/>
          </p:cNvSpPr>
          <p:nvPr/>
        </p:nvSpPr>
        <p:spPr bwMode="auto">
          <a:xfrm>
            <a:off x="7063154" y="5139104"/>
            <a:ext cx="224204"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04" name="Line 91">
            <a:extLst>
              <a:ext uri="{FF2B5EF4-FFF2-40B4-BE49-F238E27FC236}">
                <a16:creationId xmlns:a16="http://schemas.microsoft.com/office/drawing/2014/main" id="{B199B01E-EED5-4E07-8184-D590865EA037}"/>
              </a:ext>
            </a:extLst>
          </p:cNvPr>
          <p:cNvSpPr>
            <a:spLocks noChangeShapeType="1"/>
          </p:cNvSpPr>
          <p:nvPr/>
        </p:nvSpPr>
        <p:spPr bwMode="auto">
          <a:xfrm>
            <a:off x="7063154" y="5279781"/>
            <a:ext cx="221274"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05" name="Line 92">
            <a:extLst>
              <a:ext uri="{FF2B5EF4-FFF2-40B4-BE49-F238E27FC236}">
                <a16:creationId xmlns:a16="http://schemas.microsoft.com/office/drawing/2014/main" id="{3DC81DB8-B132-4641-9A97-7776D8583FAE}"/>
              </a:ext>
            </a:extLst>
          </p:cNvPr>
          <p:cNvSpPr>
            <a:spLocks noChangeShapeType="1"/>
          </p:cNvSpPr>
          <p:nvPr/>
        </p:nvSpPr>
        <p:spPr bwMode="auto">
          <a:xfrm>
            <a:off x="7055827" y="5405804"/>
            <a:ext cx="2286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06" name="Line 93">
            <a:extLst>
              <a:ext uri="{FF2B5EF4-FFF2-40B4-BE49-F238E27FC236}">
                <a16:creationId xmlns:a16="http://schemas.microsoft.com/office/drawing/2014/main" id="{B419ADDF-413E-4CA6-917C-EE1E7311BC9D}"/>
              </a:ext>
            </a:extLst>
          </p:cNvPr>
          <p:cNvSpPr>
            <a:spLocks noChangeShapeType="1"/>
          </p:cNvSpPr>
          <p:nvPr/>
        </p:nvSpPr>
        <p:spPr bwMode="auto">
          <a:xfrm>
            <a:off x="7058758" y="5530362"/>
            <a:ext cx="222738"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07" name="Line 94">
            <a:extLst>
              <a:ext uri="{FF2B5EF4-FFF2-40B4-BE49-F238E27FC236}">
                <a16:creationId xmlns:a16="http://schemas.microsoft.com/office/drawing/2014/main" id="{25D5F30F-4E09-4190-8B2D-B64D912380EE}"/>
              </a:ext>
            </a:extLst>
          </p:cNvPr>
          <p:cNvSpPr>
            <a:spLocks noChangeShapeType="1"/>
          </p:cNvSpPr>
          <p:nvPr/>
        </p:nvSpPr>
        <p:spPr bwMode="auto">
          <a:xfrm>
            <a:off x="7058758" y="5688623"/>
            <a:ext cx="221273"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08" name="Line 95">
            <a:extLst>
              <a:ext uri="{FF2B5EF4-FFF2-40B4-BE49-F238E27FC236}">
                <a16:creationId xmlns:a16="http://schemas.microsoft.com/office/drawing/2014/main" id="{794B1FA6-66D9-420A-918D-EA6B8EB556F2}"/>
              </a:ext>
            </a:extLst>
          </p:cNvPr>
          <p:cNvSpPr>
            <a:spLocks noChangeShapeType="1"/>
          </p:cNvSpPr>
          <p:nvPr/>
        </p:nvSpPr>
        <p:spPr bwMode="auto">
          <a:xfrm>
            <a:off x="7055827" y="5841023"/>
            <a:ext cx="2286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09" name="Line 96">
            <a:extLst>
              <a:ext uri="{FF2B5EF4-FFF2-40B4-BE49-F238E27FC236}">
                <a16:creationId xmlns:a16="http://schemas.microsoft.com/office/drawing/2014/main" id="{14D85A0E-35BC-4DDA-A238-58D90A6DB38A}"/>
              </a:ext>
            </a:extLst>
          </p:cNvPr>
          <p:cNvSpPr>
            <a:spLocks noChangeShapeType="1"/>
          </p:cNvSpPr>
          <p:nvPr/>
        </p:nvSpPr>
        <p:spPr bwMode="auto">
          <a:xfrm>
            <a:off x="7058758" y="5974374"/>
            <a:ext cx="222738"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10" name="Line 97">
            <a:extLst>
              <a:ext uri="{FF2B5EF4-FFF2-40B4-BE49-F238E27FC236}">
                <a16:creationId xmlns:a16="http://schemas.microsoft.com/office/drawing/2014/main" id="{A3020394-2159-4106-BD66-68F0C913CAB3}"/>
              </a:ext>
            </a:extLst>
          </p:cNvPr>
          <p:cNvSpPr>
            <a:spLocks noChangeShapeType="1"/>
          </p:cNvSpPr>
          <p:nvPr/>
        </p:nvSpPr>
        <p:spPr bwMode="auto">
          <a:xfrm>
            <a:off x="7058758" y="6115050"/>
            <a:ext cx="221273"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11" name="Line 98">
            <a:extLst>
              <a:ext uri="{FF2B5EF4-FFF2-40B4-BE49-F238E27FC236}">
                <a16:creationId xmlns:a16="http://schemas.microsoft.com/office/drawing/2014/main" id="{94249109-1131-4D94-965B-F01BF9305DB2}"/>
              </a:ext>
            </a:extLst>
          </p:cNvPr>
          <p:cNvSpPr>
            <a:spLocks noChangeShapeType="1"/>
          </p:cNvSpPr>
          <p:nvPr/>
        </p:nvSpPr>
        <p:spPr bwMode="auto">
          <a:xfrm>
            <a:off x="7546731" y="4996962"/>
            <a:ext cx="2286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12" name="Line 99">
            <a:extLst>
              <a:ext uri="{FF2B5EF4-FFF2-40B4-BE49-F238E27FC236}">
                <a16:creationId xmlns:a16="http://schemas.microsoft.com/office/drawing/2014/main" id="{374B85EA-987C-4FA2-AE66-2B3836A08863}"/>
              </a:ext>
            </a:extLst>
          </p:cNvPr>
          <p:cNvSpPr>
            <a:spLocks noChangeShapeType="1"/>
          </p:cNvSpPr>
          <p:nvPr/>
        </p:nvSpPr>
        <p:spPr bwMode="auto">
          <a:xfrm>
            <a:off x="7529146" y="5139104"/>
            <a:ext cx="224204"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13" name="Line 100">
            <a:extLst>
              <a:ext uri="{FF2B5EF4-FFF2-40B4-BE49-F238E27FC236}">
                <a16:creationId xmlns:a16="http://schemas.microsoft.com/office/drawing/2014/main" id="{79E70A1F-8BF4-474A-9D80-07A4ED031862}"/>
              </a:ext>
            </a:extLst>
          </p:cNvPr>
          <p:cNvSpPr>
            <a:spLocks noChangeShapeType="1"/>
          </p:cNvSpPr>
          <p:nvPr/>
        </p:nvSpPr>
        <p:spPr bwMode="auto">
          <a:xfrm>
            <a:off x="7548197" y="5279781"/>
            <a:ext cx="222738"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14" name="Line 101">
            <a:extLst>
              <a:ext uri="{FF2B5EF4-FFF2-40B4-BE49-F238E27FC236}">
                <a16:creationId xmlns:a16="http://schemas.microsoft.com/office/drawing/2014/main" id="{BAB2A52E-40B3-44A3-889F-181EC4FB1508}"/>
              </a:ext>
            </a:extLst>
          </p:cNvPr>
          <p:cNvSpPr>
            <a:spLocks noChangeShapeType="1"/>
          </p:cNvSpPr>
          <p:nvPr/>
        </p:nvSpPr>
        <p:spPr bwMode="auto">
          <a:xfrm>
            <a:off x="7542335" y="5405804"/>
            <a:ext cx="2286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15" name="Line 102">
            <a:extLst>
              <a:ext uri="{FF2B5EF4-FFF2-40B4-BE49-F238E27FC236}">
                <a16:creationId xmlns:a16="http://schemas.microsoft.com/office/drawing/2014/main" id="{6C0BA67F-A92E-4487-982C-2D85AC3A6477}"/>
              </a:ext>
            </a:extLst>
          </p:cNvPr>
          <p:cNvSpPr>
            <a:spLocks noChangeShapeType="1"/>
          </p:cNvSpPr>
          <p:nvPr/>
        </p:nvSpPr>
        <p:spPr bwMode="auto">
          <a:xfrm>
            <a:off x="7543800" y="5530362"/>
            <a:ext cx="224204"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16" name="Line 103">
            <a:extLst>
              <a:ext uri="{FF2B5EF4-FFF2-40B4-BE49-F238E27FC236}">
                <a16:creationId xmlns:a16="http://schemas.microsoft.com/office/drawing/2014/main" id="{15235EBB-C5FF-4707-B4DA-D2D2219CF4E7}"/>
              </a:ext>
            </a:extLst>
          </p:cNvPr>
          <p:cNvSpPr>
            <a:spLocks noChangeShapeType="1"/>
          </p:cNvSpPr>
          <p:nvPr/>
        </p:nvSpPr>
        <p:spPr bwMode="auto">
          <a:xfrm>
            <a:off x="7543800" y="5688623"/>
            <a:ext cx="222738"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17" name="Line 104">
            <a:extLst>
              <a:ext uri="{FF2B5EF4-FFF2-40B4-BE49-F238E27FC236}">
                <a16:creationId xmlns:a16="http://schemas.microsoft.com/office/drawing/2014/main" id="{2A038CCB-B4DF-4566-A4C2-3459C54294E8}"/>
              </a:ext>
            </a:extLst>
          </p:cNvPr>
          <p:cNvSpPr>
            <a:spLocks noChangeShapeType="1"/>
          </p:cNvSpPr>
          <p:nvPr/>
        </p:nvSpPr>
        <p:spPr bwMode="auto">
          <a:xfrm>
            <a:off x="7542335" y="5841023"/>
            <a:ext cx="2286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18" name="Line 105">
            <a:extLst>
              <a:ext uri="{FF2B5EF4-FFF2-40B4-BE49-F238E27FC236}">
                <a16:creationId xmlns:a16="http://schemas.microsoft.com/office/drawing/2014/main" id="{058BF4CE-CD08-4CCA-AF52-2A3C661919DC}"/>
              </a:ext>
            </a:extLst>
          </p:cNvPr>
          <p:cNvSpPr>
            <a:spLocks noChangeShapeType="1"/>
          </p:cNvSpPr>
          <p:nvPr/>
        </p:nvSpPr>
        <p:spPr bwMode="auto">
          <a:xfrm>
            <a:off x="7543800" y="5983166"/>
            <a:ext cx="224204"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19" name="Line 106">
            <a:extLst>
              <a:ext uri="{FF2B5EF4-FFF2-40B4-BE49-F238E27FC236}">
                <a16:creationId xmlns:a16="http://schemas.microsoft.com/office/drawing/2014/main" id="{E3D0D936-F2E6-442B-9386-3985C40F1A5D}"/>
              </a:ext>
            </a:extLst>
          </p:cNvPr>
          <p:cNvSpPr>
            <a:spLocks noChangeShapeType="1"/>
          </p:cNvSpPr>
          <p:nvPr/>
        </p:nvSpPr>
        <p:spPr bwMode="auto">
          <a:xfrm>
            <a:off x="7543800" y="6115050"/>
            <a:ext cx="222738"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20" name="Line 107">
            <a:extLst>
              <a:ext uri="{FF2B5EF4-FFF2-40B4-BE49-F238E27FC236}">
                <a16:creationId xmlns:a16="http://schemas.microsoft.com/office/drawing/2014/main" id="{7505DB32-CFFF-466E-A3C4-E6146DF67FC6}"/>
              </a:ext>
            </a:extLst>
          </p:cNvPr>
          <p:cNvSpPr>
            <a:spLocks noChangeShapeType="1"/>
          </p:cNvSpPr>
          <p:nvPr/>
        </p:nvSpPr>
        <p:spPr bwMode="auto">
          <a:xfrm>
            <a:off x="4917831" y="5717931"/>
            <a:ext cx="2286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21" name="Line 108">
            <a:extLst>
              <a:ext uri="{FF2B5EF4-FFF2-40B4-BE49-F238E27FC236}">
                <a16:creationId xmlns:a16="http://schemas.microsoft.com/office/drawing/2014/main" id="{85C4BE86-5BC4-4C36-AD23-CDCBA655E99B}"/>
              </a:ext>
            </a:extLst>
          </p:cNvPr>
          <p:cNvSpPr>
            <a:spLocks noChangeShapeType="1"/>
          </p:cNvSpPr>
          <p:nvPr/>
        </p:nvSpPr>
        <p:spPr bwMode="auto">
          <a:xfrm>
            <a:off x="4910505" y="5860074"/>
            <a:ext cx="224203"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22" name="Line 109">
            <a:extLst>
              <a:ext uri="{FF2B5EF4-FFF2-40B4-BE49-F238E27FC236}">
                <a16:creationId xmlns:a16="http://schemas.microsoft.com/office/drawing/2014/main" id="{823F31D2-22C7-4150-97E5-61F64B09A38E}"/>
              </a:ext>
            </a:extLst>
          </p:cNvPr>
          <p:cNvSpPr>
            <a:spLocks noChangeShapeType="1"/>
          </p:cNvSpPr>
          <p:nvPr/>
        </p:nvSpPr>
        <p:spPr bwMode="auto">
          <a:xfrm>
            <a:off x="4919297" y="6009543"/>
            <a:ext cx="222738"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23" name="Line 110">
            <a:extLst>
              <a:ext uri="{FF2B5EF4-FFF2-40B4-BE49-F238E27FC236}">
                <a16:creationId xmlns:a16="http://schemas.microsoft.com/office/drawing/2014/main" id="{DA274071-B941-4472-A246-24ED9A10B0CA}"/>
              </a:ext>
            </a:extLst>
          </p:cNvPr>
          <p:cNvSpPr>
            <a:spLocks noChangeShapeType="1"/>
          </p:cNvSpPr>
          <p:nvPr/>
        </p:nvSpPr>
        <p:spPr bwMode="auto">
          <a:xfrm>
            <a:off x="5379427" y="5713535"/>
            <a:ext cx="2286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24" name="Line 111">
            <a:extLst>
              <a:ext uri="{FF2B5EF4-FFF2-40B4-BE49-F238E27FC236}">
                <a16:creationId xmlns:a16="http://schemas.microsoft.com/office/drawing/2014/main" id="{F66FAAAE-C0C0-43E1-A8D0-1A96EAD46E8B}"/>
              </a:ext>
            </a:extLst>
          </p:cNvPr>
          <p:cNvSpPr>
            <a:spLocks noChangeShapeType="1"/>
          </p:cNvSpPr>
          <p:nvPr/>
        </p:nvSpPr>
        <p:spPr bwMode="auto">
          <a:xfrm>
            <a:off x="5382358" y="5855677"/>
            <a:ext cx="222738"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25" name="Line 112">
            <a:extLst>
              <a:ext uri="{FF2B5EF4-FFF2-40B4-BE49-F238E27FC236}">
                <a16:creationId xmlns:a16="http://schemas.microsoft.com/office/drawing/2014/main" id="{ACF06799-7470-46E9-BF3D-F256AF0B8C49}"/>
              </a:ext>
            </a:extLst>
          </p:cNvPr>
          <p:cNvSpPr>
            <a:spLocks noChangeShapeType="1"/>
          </p:cNvSpPr>
          <p:nvPr/>
        </p:nvSpPr>
        <p:spPr bwMode="auto">
          <a:xfrm>
            <a:off x="5401408" y="6013938"/>
            <a:ext cx="221274"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26" name="Line 113">
            <a:extLst>
              <a:ext uri="{FF2B5EF4-FFF2-40B4-BE49-F238E27FC236}">
                <a16:creationId xmlns:a16="http://schemas.microsoft.com/office/drawing/2014/main" id="{1FF5F853-08A7-415F-9BC3-64779932DF89}"/>
              </a:ext>
            </a:extLst>
          </p:cNvPr>
          <p:cNvSpPr>
            <a:spLocks noChangeShapeType="1"/>
          </p:cNvSpPr>
          <p:nvPr/>
        </p:nvSpPr>
        <p:spPr bwMode="auto">
          <a:xfrm>
            <a:off x="5846885" y="5695950"/>
            <a:ext cx="2286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27" name="Line 114">
            <a:extLst>
              <a:ext uri="{FF2B5EF4-FFF2-40B4-BE49-F238E27FC236}">
                <a16:creationId xmlns:a16="http://schemas.microsoft.com/office/drawing/2014/main" id="{44CD21F2-7990-43B4-BF6A-9093D671E4F3}"/>
              </a:ext>
            </a:extLst>
          </p:cNvPr>
          <p:cNvSpPr>
            <a:spLocks noChangeShapeType="1"/>
          </p:cNvSpPr>
          <p:nvPr/>
        </p:nvSpPr>
        <p:spPr bwMode="auto">
          <a:xfrm>
            <a:off x="5848351" y="5846885"/>
            <a:ext cx="224203"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28" name="Line 115">
            <a:extLst>
              <a:ext uri="{FF2B5EF4-FFF2-40B4-BE49-F238E27FC236}">
                <a16:creationId xmlns:a16="http://schemas.microsoft.com/office/drawing/2014/main" id="{20521970-025F-4471-B303-77DF09AD6696}"/>
              </a:ext>
            </a:extLst>
          </p:cNvPr>
          <p:cNvSpPr>
            <a:spLocks noChangeShapeType="1"/>
          </p:cNvSpPr>
          <p:nvPr/>
        </p:nvSpPr>
        <p:spPr bwMode="auto">
          <a:xfrm>
            <a:off x="5867400" y="6013938"/>
            <a:ext cx="222738"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29" name="Line 116">
            <a:extLst>
              <a:ext uri="{FF2B5EF4-FFF2-40B4-BE49-F238E27FC236}">
                <a16:creationId xmlns:a16="http://schemas.microsoft.com/office/drawing/2014/main" id="{7BCA1DF0-EB1E-448D-8BD1-098F05D2C418}"/>
              </a:ext>
            </a:extLst>
          </p:cNvPr>
          <p:cNvSpPr>
            <a:spLocks noChangeShapeType="1"/>
          </p:cNvSpPr>
          <p:nvPr/>
        </p:nvSpPr>
        <p:spPr bwMode="auto">
          <a:xfrm>
            <a:off x="3833446" y="5842489"/>
            <a:ext cx="224204"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30" name="Line 117">
            <a:extLst>
              <a:ext uri="{FF2B5EF4-FFF2-40B4-BE49-F238E27FC236}">
                <a16:creationId xmlns:a16="http://schemas.microsoft.com/office/drawing/2014/main" id="{660EB362-7136-4854-BB1F-F487C873B7F6}"/>
              </a:ext>
            </a:extLst>
          </p:cNvPr>
          <p:cNvSpPr>
            <a:spLocks noChangeShapeType="1"/>
          </p:cNvSpPr>
          <p:nvPr/>
        </p:nvSpPr>
        <p:spPr bwMode="auto">
          <a:xfrm>
            <a:off x="3824654" y="5974374"/>
            <a:ext cx="221274"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31" name="Line 118">
            <a:extLst>
              <a:ext uri="{FF2B5EF4-FFF2-40B4-BE49-F238E27FC236}">
                <a16:creationId xmlns:a16="http://schemas.microsoft.com/office/drawing/2014/main" id="{61AD739D-CB41-4E44-BA02-8781D6C76E25}"/>
              </a:ext>
            </a:extLst>
          </p:cNvPr>
          <p:cNvSpPr>
            <a:spLocks noChangeShapeType="1"/>
          </p:cNvSpPr>
          <p:nvPr/>
        </p:nvSpPr>
        <p:spPr bwMode="auto">
          <a:xfrm>
            <a:off x="4290646" y="5833697"/>
            <a:ext cx="224204"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32" name="Line 119">
            <a:extLst>
              <a:ext uri="{FF2B5EF4-FFF2-40B4-BE49-F238E27FC236}">
                <a16:creationId xmlns:a16="http://schemas.microsoft.com/office/drawing/2014/main" id="{B6A2B56D-A475-4F96-903B-C3AE802EE44F}"/>
              </a:ext>
            </a:extLst>
          </p:cNvPr>
          <p:cNvSpPr>
            <a:spLocks noChangeShapeType="1"/>
          </p:cNvSpPr>
          <p:nvPr/>
        </p:nvSpPr>
        <p:spPr bwMode="auto">
          <a:xfrm>
            <a:off x="4309697" y="5974374"/>
            <a:ext cx="222738"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33" name="Line 120">
            <a:extLst>
              <a:ext uri="{FF2B5EF4-FFF2-40B4-BE49-F238E27FC236}">
                <a16:creationId xmlns:a16="http://schemas.microsoft.com/office/drawing/2014/main" id="{7DC6B05A-F00A-4786-A015-D4ED1FD499F2}"/>
              </a:ext>
            </a:extLst>
          </p:cNvPr>
          <p:cNvSpPr>
            <a:spLocks noChangeShapeType="1"/>
          </p:cNvSpPr>
          <p:nvPr/>
        </p:nvSpPr>
        <p:spPr bwMode="auto">
          <a:xfrm>
            <a:off x="2929304" y="5956789"/>
            <a:ext cx="221273"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34" name="Line 121">
            <a:extLst>
              <a:ext uri="{FF2B5EF4-FFF2-40B4-BE49-F238E27FC236}">
                <a16:creationId xmlns:a16="http://schemas.microsoft.com/office/drawing/2014/main" id="{C26D26B0-496E-4049-A18F-A9B6CA069BE8}"/>
              </a:ext>
            </a:extLst>
          </p:cNvPr>
          <p:cNvSpPr>
            <a:spLocks noChangeShapeType="1"/>
          </p:cNvSpPr>
          <p:nvPr/>
        </p:nvSpPr>
        <p:spPr bwMode="auto">
          <a:xfrm>
            <a:off x="3027485" y="3146181"/>
            <a:ext cx="2286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35" name="Line 122">
            <a:extLst>
              <a:ext uri="{FF2B5EF4-FFF2-40B4-BE49-F238E27FC236}">
                <a16:creationId xmlns:a16="http://schemas.microsoft.com/office/drawing/2014/main" id="{E81CE98F-B675-43F4-A998-6D9233B74308}"/>
              </a:ext>
            </a:extLst>
          </p:cNvPr>
          <p:cNvSpPr>
            <a:spLocks noChangeShapeType="1"/>
          </p:cNvSpPr>
          <p:nvPr/>
        </p:nvSpPr>
        <p:spPr bwMode="auto">
          <a:xfrm flipV="1">
            <a:off x="3760178" y="3163766"/>
            <a:ext cx="285750" cy="79131"/>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36" name="Line 123">
            <a:extLst>
              <a:ext uri="{FF2B5EF4-FFF2-40B4-BE49-F238E27FC236}">
                <a16:creationId xmlns:a16="http://schemas.microsoft.com/office/drawing/2014/main" id="{4E1B56A9-CEDF-424D-B619-D8429AFB2A04}"/>
              </a:ext>
            </a:extLst>
          </p:cNvPr>
          <p:cNvSpPr>
            <a:spLocks noChangeShapeType="1"/>
          </p:cNvSpPr>
          <p:nvPr/>
        </p:nvSpPr>
        <p:spPr bwMode="auto">
          <a:xfrm>
            <a:off x="3587262" y="4202723"/>
            <a:ext cx="2883877" cy="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93EAD81-B950-4043-8CFC-81EE7165945C}"/>
              </a:ext>
            </a:extLst>
          </p:cNvPr>
          <p:cNvSpPr>
            <a:spLocks noGrp="1" noChangeArrowheads="1"/>
          </p:cNvSpPr>
          <p:nvPr>
            <p:ph type="title"/>
          </p:nvPr>
        </p:nvSpPr>
        <p:spPr>
          <a:xfrm>
            <a:off x="467544" y="260648"/>
            <a:ext cx="5651988" cy="338503"/>
          </a:xfrm>
          <a:noFill/>
        </p:spPr>
        <p:txBody>
          <a:bodyPr vert="horz" wrap="square" lIns="83527" tIns="41031" rIns="83527" bIns="41031" rtlCol="0" anchor="ctr" anchorCtr="0">
            <a:no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阵列的可靠性</a:t>
            </a:r>
          </a:p>
        </p:txBody>
      </p:sp>
      <p:sp>
        <p:nvSpPr>
          <p:cNvPr id="36867" name="Rectangle 3">
            <a:extLst>
              <a:ext uri="{FF2B5EF4-FFF2-40B4-BE49-F238E27FC236}">
                <a16:creationId xmlns:a16="http://schemas.microsoft.com/office/drawing/2014/main" id="{C0347C07-07C3-4646-A2AD-E718A75819F0}"/>
              </a:ext>
            </a:extLst>
          </p:cNvPr>
          <p:cNvSpPr>
            <a:spLocks noChangeArrowheads="1"/>
          </p:cNvSpPr>
          <p:nvPr/>
        </p:nvSpPr>
        <p:spPr bwMode="auto">
          <a:xfrm>
            <a:off x="351692" y="1459523"/>
            <a:ext cx="8540262" cy="2559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buFontTx/>
              <a:buChar char="•"/>
            </a:pPr>
            <a:r>
              <a:rPr lang="en-US" altLang="zh-CN" sz="2954" dirty="0">
                <a:solidFill>
                  <a:srgbClr val="002060"/>
                </a:solidFill>
                <a:latin typeface="微软雅黑" panose="020B0503020204020204" pitchFamily="34" charset="-122"/>
                <a:ea typeface="微软雅黑" panose="020B0503020204020204" pitchFamily="34" charset="-122"/>
              </a:rPr>
              <a:t>  N</a:t>
            </a:r>
            <a:r>
              <a:rPr lang="zh-CN" altLang="en-US" sz="2954" dirty="0">
                <a:solidFill>
                  <a:srgbClr val="002060"/>
                </a:solidFill>
                <a:latin typeface="微软雅黑" panose="020B0503020204020204" pitchFamily="34" charset="-122"/>
                <a:ea typeface="微软雅黑" panose="020B0503020204020204" pitchFamily="34" charset="-122"/>
              </a:rPr>
              <a:t>个磁盘的可靠性 </a:t>
            </a:r>
            <a:r>
              <a:rPr lang="en-US" altLang="zh-CN" sz="2954" dirty="0">
                <a:solidFill>
                  <a:srgbClr val="002060"/>
                </a:solidFill>
                <a:latin typeface="微软雅黑" panose="020B0503020204020204" pitchFamily="34" charset="-122"/>
                <a:ea typeface="微软雅黑" panose="020B0503020204020204" pitchFamily="34" charset="-122"/>
              </a:rPr>
              <a:t>= 1</a:t>
            </a:r>
            <a:r>
              <a:rPr lang="zh-CN" altLang="en-US" sz="2954" dirty="0">
                <a:solidFill>
                  <a:srgbClr val="002060"/>
                </a:solidFill>
                <a:latin typeface="微软雅黑" panose="020B0503020204020204" pitchFamily="34" charset="-122"/>
                <a:ea typeface="微软雅黑" panose="020B0503020204020204" pitchFamily="34" charset="-122"/>
              </a:rPr>
              <a:t>个磁盘的可靠性 </a:t>
            </a:r>
            <a:r>
              <a:rPr lang="zh-CN" altLang="en-US" sz="2954" dirty="0">
                <a:solidFill>
                  <a:srgbClr val="002060"/>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2954" dirty="0">
                <a:solidFill>
                  <a:srgbClr val="002060"/>
                </a:solidFill>
                <a:latin typeface="微软雅黑" panose="020B0503020204020204" pitchFamily="34" charset="-122"/>
                <a:ea typeface="微软雅黑" panose="020B0503020204020204" pitchFamily="34" charset="-122"/>
              </a:rPr>
              <a:t>N</a:t>
            </a:r>
            <a:br>
              <a:rPr lang="en-US" altLang="zh-CN" sz="2954" dirty="0">
                <a:solidFill>
                  <a:srgbClr val="002060"/>
                </a:solidFill>
                <a:latin typeface="微软雅黑" panose="020B0503020204020204" pitchFamily="34" charset="-122"/>
                <a:ea typeface="微软雅黑" panose="020B0503020204020204" pitchFamily="34" charset="-122"/>
              </a:rPr>
            </a:br>
            <a:endParaRPr lang="en-US" altLang="zh-CN" sz="2954" dirty="0">
              <a:solidFill>
                <a:srgbClr val="002060"/>
              </a:solidFill>
              <a:latin typeface="微软雅黑" panose="020B0503020204020204" pitchFamily="34" charset="-122"/>
              <a:ea typeface="微软雅黑" panose="020B0503020204020204" pitchFamily="34" charset="-122"/>
            </a:endParaRPr>
          </a:p>
          <a:p>
            <a:pPr lvl="1">
              <a:lnSpc>
                <a:spcPct val="85000"/>
              </a:lnSpc>
            </a:pPr>
            <a:r>
              <a:rPr lang="en-US" altLang="zh-CN" sz="2215" dirty="0">
                <a:solidFill>
                  <a:srgbClr val="002060"/>
                </a:solidFill>
                <a:latin typeface="微软雅黑" panose="020B0503020204020204" pitchFamily="34" charset="-122"/>
                <a:ea typeface="微软雅黑" panose="020B0503020204020204" pitchFamily="34" charset="-122"/>
              </a:rPr>
              <a:t>	50,000</a:t>
            </a:r>
            <a:r>
              <a:rPr lang="zh-CN" altLang="en-US" sz="2215" dirty="0">
                <a:solidFill>
                  <a:srgbClr val="002060"/>
                </a:solidFill>
                <a:latin typeface="微软雅黑" panose="020B0503020204020204" pitchFamily="34" charset="-122"/>
                <a:ea typeface="微软雅黑" panose="020B0503020204020204" pitchFamily="34" charset="-122"/>
              </a:rPr>
              <a:t>小时 </a:t>
            </a:r>
            <a:r>
              <a:rPr lang="zh-CN" altLang="en-US" sz="2954" dirty="0">
                <a:solidFill>
                  <a:srgbClr val="002060"/>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2215" dirty="0">
                <a:solidFill>
                  <a:srgbClr val="002060"/>
                </a:solidFill>
                <a:latin typeface="微软雅黑" panose="020B0503020204020204" pitchFamily="34" charset="-122"/>
                <a:ea typeface="微软雅黑" panose="020B0503020204020204" pitchFamily="34" charset="-122"/>
              </a:rPr>
              <a:t>70 </a:t>
            </a:r>
            <a:r>
              <a:rPr lang="zh-CN" altLang="en-US" sz="2215" dirty="0">
                <a:solidFill>
                  <a:srgbClr val="002060"/>
                </a:solidFill>
                <a:latin typeface="微软雅黑" panose="020B0503020204020204" pitchFamily="34" charset="-122"/>
                <a:ea typeface="微软雅黑" panose="020B0503020204020204" pitchFamily="34" charset="-122"/>
              </a:rPr>
              <a:t>磁盘 </a:t>
            </a:r>
            <a:r>
              <a:rPr lang="en-US" altLang="zh-CN" sz="2215" dirty="0">
                <a:solidFill>
                  <a:srgbClr val="002060"/>
                </a:solidFill>
                <a:latin typeface="微软雅黑" panose="020B0503020204020204" pitchFamily="34" charset="-122"/>
                <a:ea typeface="微软雅黑" panose="020B0503020204020204" pitchFamily="34" charset="-122"/>
              </a:rPr>
              <a:t>= 700 </a:t>
            </a:r>
            <a:r>
              <a:rPr lang="zh-CN" altLang="en-US" sz="2215" dirty="0">
                <a:solidFill>
                  <a:srgbClr val="002060"/>
                </a:solidFill>
                <a:latin typeface="微软雅黑" panose="020B0503020204020204" pitchFamily="34" charset="-122"/>
                <a:ea typeface="微软雅黑" panose="020B0503020204020204" pitchFamily="34" charset="-122"/>
              </a:rPr>
              <a:t>小时</a:t>
            </a:r>
          </a:p>
          <a:p>
            <a:pPr>
              <a:lnSpc>
                <a:spcPct val="85000"/>
              </a:lnSpc>
            </a:pPr>
            <a:endParaRPr lang="zh-CN" altLang="en-US" sz="2215" dirty="0">
              <a:solidFill>
                <a:srgbClr val="002060"/>
              </a:solidFill>
              <a:latin typeface="微软雅黑" panose="020B0503020204020204" pitchFamily="34" charset="-122"/>
              <a:ea typeface="微软雅黑" panose="020B0503020204020204" pitchFamily="34" charset="-122"/>
            </a:endParaRPr>
          </a:p>
          <a:p>
            <a:pPr>
              <a:lnSpc>
                <a:spcPct val="85000"/>
              </a:lnSpc>
            </a:pPr>
            <a:r>
              <a:rPr lang="zh-CN" altLang="en-US" sz="2215" dirty="0">
                <a:solidFill>
                  <a:srgbClr val="002060"/>
                </a:solidFill>
                <a:latin typeface="微软雅黑" panose="020B0503020204020204" pitchFamily="34" charset="-122"/>
                <a:ea typeface="微软雅黑" panose="020B0503020204020204" pitchFamily="34" charset="-122"/>
              </a:rPr>
              <a:t>   	磁盘系统的平均无故障时间：从 </a:t>
            </a:r>
            <a:r>
              <a:rPr lang="en-US" altLang="zh-CN" sz="2215" dirty="0">
                <a:solidFill>
                  <a:srgbClr val="002060"/>
                </a:solidFill>
                <a:latin typeface="微软雅黑" panose="020B0503020204020204" pitchFamily="34" charset="-122"/>
                <a:ea typeface="微软雅黑" panose="020B0503020204020204" pitchFamily="34" charset="-122"/>
              </a:rPr>
              <a:t>6 </a:t>
            </a:r>
            <a:r>
              <a:rPr lang="zh-CN" altLang="en-US" sz="2215" dirty="0">
                <a:solidFill>
                  <a:srgbClr val="002060"/>
                </a:solidFill>
                <a:latin typeface="微软雅黑" panose="020B0503020204020204" pitchFamily="34" charset="-122"/>
                <a:ea typeface="微软雅黑" panose="020B0503020204020204" pitchFamily="34" charset="-122"/>
              </a:rPr>
              <a:t>年 跌至 </a:t>
            </a:r>
            <a:r>
              <a:rPr lang="en-US" altLang="zh-CN" sz="2215" dirty="0">
                <a:solidFill>
                  <a:srgbClr val="002060"/>
                </a:solidFill>
                <a:latin typeface="微软雅黑" panose="020B0503020204020204" pitchFamily="34" charset="-122"/>
                <a:ea typeface="微软雅黑" panose="020B0503020204020204" pitchFamily="34" charset="-122"/>
              </a:rPr>
              <a:t>1</a:t>
            </a:r>
            <a:r>
              <a:rPr lang="zh-CN" altLang="en-US" sz="2215" dirty="0">
                <a:solidFill>
                  <a:srgbClr val="002060"/>
                </a:solidFill>
                <a:latin typeface="微软雅黑" panose="020B0503020204020204" pitchFamily="34" charset="-122"/>
                <a:ea typeface="微软雅黑" panose="020B0503020204020204" pitchFamily="34" charset="-122"/>
              </a:rPr>
              <a:t>个月！</a:t>
            </a:r>
          </a:p>
          <a:p>
            <a:pPr>
              <a:lnSpc>
                <a:spcPct val="85000"/>
              </a:lnSpc>
            </a:pPr>
            <a:endParaRPr lang="zh-CN" altLang="en-US" sz="2954" dirty="0">
              <a:solidFill>
                <a:srgbClr val="002060"/>
              </a:solidFill>
              <a:latin typeface="微软雅黑" panose="020B0503020204020204" pitchFamily="34" charset="-122"/>
              <a:ea typeface="微软雅黑" panose="020B0503020204020204" pitchFamily="34" charset="-122"/>
            </a:endParaRPr>
          </a:p>
          <a:p>
            <a:pPr>
              <a:lnSpc>
                <a:spcPct val="85000"/>
              </a:lnSpc>
              <a:buFontTx/>
              <a:buChar char="•"/>
            </a:pPr>
            <a:r>
              <a:rPr lang="zh-CN" altLang="en-US" sz="2954" dirty="0">
                <a:solidFill>
                  <a:srgbClr val="002060"/>
                </a:solidFill>
                <a:latin typeface="微软雅黑" panose="020B0503020204020204" pitchFamily="34" charset="-122"/>
                <a:ea typeface="微软雅黑" panose="020B0503020204020204" pitchFamily="34" charset="-122"/>
              </a:rPr>
              <a:t> 没有冗余的阵列 在使用中 太不可靠！</a:t>
            </a:r>
          </a:p>
        </p:txBody>
      </p:sp>
      <p:sp>
        <p:nvSpPr>
          <p:cNvPr id="245764" name="Rectangle 4">
            <a:extLst>
              <a:ext uri="{FF2B5EF4-FFF2-40B4-BE49-F238E27FC236}">
                <a16:creationId xmlns:a16="http://schemas.microsoft.com/office/drawing/2014/main" id="{88637B2E-185D-49F4-99FD-45F09AA60CB9}"/>
              </a:ext>
            </a:extLst>
          </p:cNvPr>
          <p:cNvSpPr>
            <a:spLocks noChangeArrowheads="1"/>
          </p:cNvSpPr>
          <p:nvPr/>
        </p:nvSpPr>
        <p:spPr bwMode="auto">
          <a:xfrm>
            <a:off x="703385" y="4539762"/>
            <a:ext cx="5978769" cy="88295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83527" tIns="41031" rIns="83527" bIns="41031">
            <a:spAutoFit/>
          </a:bodyPr>
          <a:lstStyle/>
          <a:p>
            <a:pPr>
              <a:lnSpc>
                <a:spcPct val="88000"/>
              </a:lnSpc>
              <a:defRPr/>
            </a:pPr>
            <a:r>
              <a:rPr lang="zh-CN" altLang="en-US" sz="2954" b="1">
                <a:latin typeface="Arial" charset="0"/>
              </a:rPr>
              <a:t>可与访问过程 并行 进行重构的热备份：可以达到很高的媒体可用性</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77A9E3DB-4EBC-45AB-8199-1ACD8C8AB6E6}"/>
              </a:ext>
            </a:extLst>
          </p:cNvPr>
          <p:cNvSpPr>
            <a:spLocks noGrp="1" noChangeArrowheads="1"/>
          </p:cNvSpPr>
          <p:nvPr>
            <p:ph type="title"/>
          </p:nvPr>
        </p:nvSpPr>
        <p:spPr>
          <a:xfrm>
            <a:off x="539552" y="229332"/>
            <a:ext cx="6022731" cy="584689"/>
          </a:xfrm>
          <a:noFill/>
        </p:spPr>
        <p:txBody>
          <a:bodyPr wrap="square"/>
          <a:lstStyle/>
          <a:p>
            <a:r>
              <a:rPr lang="zh-CN" altLang="en-US" b="1" dirty="0">
                <a:solidFill>
                  <a:srgbClr val="C00000"/>
                </a:solidFill>
                <a:latin typeface="微软雅黑" panose="020B0503020204020204" pitchFamily="34" charset="-122"/>
                <a:ea typeface="微软雅黑" panose="020B0503020204020204" pitchFamily="34" charset="-122"/>
              </a:rPr>
              <a:t>使用</a:t>
            </a:r>
            <a:r>
              <a:rPr lang="en-US" altLang="zh-CN" b="1" dirty="0">
                <a:solidFill>
                  <a:srgbClr val="C00000"/>
                </a:solidFill>
                <a:latin typeface="微软雅黑" panose="020B0503020204020204" pitchFamily="34" charset="-122"/>
                <a:ea typeface="微软雅黑" panose="020B0503020204020204" pitchFamily="34" charset="-122"/>
              </a:rPr>
              <a:t>DRAM</a:t>
            </a:r>
            <a:r>
              <a:rPr lang="zh-CN" altLang="en-US" b="1" dirty="0">
                <a:solidFill>
                  <a:srgbClr val="C00000"/>
                </a:solidFill>
                <a:latin typeface="微软雅黑" panose="020B0503020204020204" pitchFamily="34" charset="-122"/>
                <a:ea typeface="微软雅黑" panose="020B0503020204020204" pitchFamily="34" charset="-122"/>
              </a:rPr>
              <a:t>的二级存储</a:t>
            </a:r>
          </a:p>
        </p:txBody>
      </p:sp>
      <p:sp>
        <p:nvSpPr>
          <p:cNvPr id="37891" name="Rectangle 3">
            <a:extLst>
              <a:ext uri="{FF2B5EF4-FFF2-40B4-BE49-F238E27FC236}">
                <a16:creationId xmlns:a16="http://schemas.microsoft.com/office/drawing/2014/main" id="{D0DD0267-CB2F-4981-B5A6-EF63FC9A9050}"/>
              </a:ext>
            </a:extLst>
          </p:cNvPr>
          <p:cNvSpPr>
            <a:spLocks noGrp="1" noChangeArrowheads="1"/>
          </p:cNvSpPr>
          <p:nvPr>
            <p:ph type="body" idx="1"/>
          </p:nvPr>
        </p:nvSpPr>
        <p:spPr>
          <a:xfrm>
            <a:off x="492370" y="1037492"/>
            <a:ext cx="8191500" cy="5591176"/>
          </a:xfrm>
          <a:noFill/>
        </p:spPr>
        <p:txBody>
          <a:bodyPr/>
          <a:lstStyle/>
          <a:p>
            <a:r>
              <a:rPr lang="zh-CN" altLang="en-US" sz="2585" dirty="0"/>
              <a:t>可以按两种方式使用</a:t>
            </a:r>
            <a:r>
              <a:rPr lang="en-US" altLang="zh-CN" sz="2585" dirty="0"/>
              <a:t>DRAM</a:t>
            </a:r>
            <a:r>
              <a:rPr lang="zh-CN" altLang="en-US" sz="2585" dirty="0"/>
              <a:t>作为第二级存储：</a:t>
            </a:r>
          </a:p>
          <a:p>
            <a:pPr lvl="1"/>
            <a:r>
              <a:rPr lang="zh-CN" altLang="en-US" sz="2585" dirty="0"/>
              <a:t>固态盘（</a:t>
            </a:r>
            <a:r>
              <a:rPr lang="en-US" altLang="zh-CN" sz="2585" dirty="0"/>
              <a:t>Solid state disk</a:t>
            </a:r>
            <a:r>
              <a:rPr lang="zh-CN" altLang="en-US" sz="2585" dirty="0"/>
              <a:t>）</a:t>
            </a:r>
          </a:p>
          <a:p>
            <a:pPr lvl="1"/>
            <a:r>
              <a:rPr lang="zh-CN" altLang="en-US" sz="2585" dirty="0"/>
              <a:t>扩展存储</a:t>
            </a:r>
          </a:p>
          <a:p>
            <a:r>
              <a:rPr lang="zh-CN" altLang="en-US" sz="2585" dirty="0"/>
              <a:t>固态盘：</a:t>
            </a:r>
          </a:p>
          <a:p>
            <a:pPr lvl="1"/>
            <a:r>
              <a:rPr lang="zh-CN" altLang="en-US" sz="2585" dirty="0"/>
              <a:t>象磁盘一样进行操作，但是</a:t>
            </a:r>
          </a:p>
          <a:p>
            <a:pPr lvl="2"/>
            <a:r>
              <a:rPr lang="zh-CN" altLang="en-US" sz="2585" dirty="0"/>
              <a:t>更快</a:t>
            </a:r>
          </a:p>
          <a:p>
            <a:pPr lvl="2"/>
            <a:r>
              <a:rPr lang="zh-CN" altLang="en-US" sz="2585" dirty="0"/>
              <a:t>成本更高</a:t>
            </a:r>
          </a:p>
          <a:p>
            <a:pPr lvl="1">
              <a:lnSpc>
                <a:spcPct val="150000"/>
              </a:lnSpc>
            </a:pPr>
            <a:r>
              <a:rPr lang="zh-CN" altLang="en-US" sz="2585" dirty="0"/>
              <a:t>使用电池来保证系统信息不会丢失</a:t>
            </a:r>
          </a:p>
          <a:p>
            <a:r>
              <a:rPr lang="zh-CN" altLang="en-US" sz="2585" dirty="0"/>
              <a:t>扩展存储：</a:t>
            </a:r>
          </a:p>
          <a:p>
            <a:pPr lvl="1"/>
            <a:r>
              <a:rPr lang="zh-CN" altLang="en-US" sz="2585" dirty="0"/>
              <a:t>允许数据块从主存移进和移出的较大存储器</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256359B3-1AF1-411B-9D0F-DC3404D1A932}"/>
              </a:ext>
            </a:extLst>
          </p:cNvPr>
          <p:cNvSpPr>
            <a:spLocks noGrp="1" noChangeArrowheads="1"/>
          </p:cNvSpPr>
          <p:nvPr>
            <p:ph type="title"/>
          </p:nvPr>
        </p:nvSpPr>
        <p:spPr>
          <a:xfrm>
            <a:off x="5416062" y="2162908"/>
            <a:ext cx="3417277" cy="984738"/>
          </a:xfrm>
          <a:noFill/>
        </p:spPr>
        <p:txBody>
          <a:bodyPr vert="horz" wrap="square" lIns="83527" tIns="41031" rIns="83527" bIns="41031" rtlCol="0" anchor="ctr" anchorCtr="0">
            <a:normAutofit/>
          </a:bodyPr>
          <a:lstStyle/>
          <a:p>
            <a:r>
              <a:rPr lang="zh-CN" altLang="en-US"/>
              <a:t>历史回顾</a:t>
            </a:r>
          </a:p>
        </p:txBody>
      </p:sp>
      <p:sp>
        <p:nvSpPr>
          <p:cNvPr id="19459" name="Rectangle 3">
            <a:extLst>
              <a:ext uri="{FF2B5EF4-FFF2-40B4-BE49-F238E27FC236}">
                <a16:creationId xmlns:a16="http://schemas.microsoft.com/office/drawing/2014/main" id="{E3484CFE-E06F-4D52-967D-66ECDEA8008D}"/>
              </a:ext>
            </a:extLst>
          </p:cNvPr>
          <p:cNvSpPr>
            <a:spLocks noGrp="1" noChangeArrowheads="1"/>
          </p:cNvSpPr>
          <p:nvPr>
            <p:ph type="body" idx="1"/>
          </p:nvPr>
        </p:nvSpPr>
        <p:spPr>
          <a:xfrm>
            <a:off x="351692" y="304800"/>
            <a:ext cx="8792308" cy="6400800"/>
          </a:xfrm>
          <a:noFill/>
        </p:spPr>
        <p:txBody>
          <a:bodyPr vert="horz" lIns="83527" tIns="41031" rIns="83527" bIns="41031" rtlCol="0">
            <a:normAutofit fontScale="92500" lnSpcReduction="20000"/>
          </a:bodyPr>
          <a:lstStyle/>
          <a:p>
            <a:pPr marL="263776" indent="-263776">
              <a:lnSpc>
                <a:spcPct val="150000"/>
              </a:lnSpc>
            </a:pPr>
            <a:r>
              <a:rPr lang="en-US" altLang="zh-CN" sz="2000" dirty="0"/>
              <a:t>1956 IBM </a:t>
            </a:r>
            <a:r>
              <a:rPr lang="en-US" altLang="zh-CN" sz="2000" dirty="0" err="1"/>
              <a:t>Ramac</a:t>
            </a:r>
            <a:r>
              <a:rPr lang="en-US" altLang="zh-CN" sz="2000" dirty="0"/>
              <a:t> ~ </a:t>
            </a:r>
            <a:r>
              <a:rPr lang="zh-CN" altLang="en-US" sz="2000" dirty="0"/>
              <a:t>七十年代早期 </a:t>
            </a:r>
            <a:r>
              <a:rPr lang="en-US" altLang="zh-CN" sz="2000" dirty="0"/>
              <a:t>Winchester</a:t>
            </a:r>
          </a:p>
          <a:p>
            <a:pPr lvl="1" indent="-211021">
              <a:lnSpc>
                <a:spcPct val="150000"/>
              </a:lnSpc>
            </a:pPr>
            <a:r>
              <a:rPr lang="zh-CN" altLang="en-US" sz="2000" dirty="0">
                <a:latin typeface="微软雅黑" panose="020B0503020204020204" pitchFamily="34" charset="-122"/>
                <a:ea typeface="微软雅黑" panose="020B0503020204020204" pitchFamily="34" charset="-122"/>
              </a:rPr>
              <a:t>针对大型机开发，专用接口</a:t>
            </a:r>
          </a:p>
          <a:p>
            <a:pPr lvl="1" indent="-211021">
              <a:lnSpc>
                <a:spcPct val="150000"/>
              </a:lnSpc>
            </a:pPr>
            <a:r>
              <a:rPr lang="zh-CN" altLang="en-US" sz="2000" dirty="0">
                <a:latin typeface="微软雅黑" panose="020B0503020204020204" pitchFamily="34" charset="-122"/>
                <a:ea typeface="微软雅黑" panose="020B0503020204020204" pitchFamily="34" charset="-122"/>
              </a:rPr>
              <a:t>在大小上不断缩小：</a:t>
            </a:r>
            <a:r>
              <a:rPr lang="en-US" altLang="zh-CN" sz="2000" dirty="0">
                <a:latin typeface="微软雅黑" panose="020B0503020204020204" pitchFamily="34" charset="-122"/>
                <a:ea typeface="微软雅黑" panose="020B0503020204020204" pitchFamily="34" charset="-122"/>
              </a:rPr>
              <a:t>27 in. </a:t>
            </a:r>
            <a:r>
              <a:rPr lang="zh-CN" altLang="en-US" sz="2000" dirty="0">
                <a:latin typeface="微软雅黑" panose="020B0503020204020204" pitchFamily="34" charset="-122"/>
                <a:ea typeface="微软雅黑" panose="020B0503020204020204" pitchFamily="34" charset="-122"/>
              </a:rPr>
              <a:t>至 </a:t>
            </a:r>
            <a:r>
              <a:rPr lang="en-US" altLang="zh-CN" sz="2000" dirty="0">
                <a:latin typeface="微软雅黑" panose="020B0503020204020204" pitchFamily="34" charset="-122"/>
                <a:ea typeface="微软雅黑" panose="020B0503020204020204" pitchFamily="34" charset="-122"/>
              </a:rPr>
              <a:t>14 in.</a:t>
            </a:r>
          </a:p>
          <a:p>
            <a:pPr marL="263776" indent="-263776">
              <a:lnSpc>
                <a:spcPct val="150000"/>
              </a:lnSpc>
            </a:pPr>
            <a:r>
              <a:rPr lang="zh-CN" altLang="en-US" sz="2000" dirty="0"/>
              <a:t>七十年代</a:t>
            </a:r>
          </a:p>
          <a:p>
            <a:pPr lvl="1" indent="-211021">
              <a:lnSpc>
                <a:spcPct val="150000"/>
              </a:lnSpc>
            </a:pPr>
            <a:r>
              <a:rPr lang="en-US" altLang="zh-CN" sz="2000" dirty="0">
                <a:latin typeface="微软雅黑" panose="020B0503020204020204" pitchFamily="34" charset="-122"/>
                <a:ea typeface="微软雅黑" panose="020B0503020204020204" pitchFamily="34" charset="-122"/>
              </a:rPr>
              <a:t>5.25</a:t>
            </a:r>
            <a:r>
              <a:rPr lang="zh-CN" altLang="en-US" sz="2000" dirty="0">
                <a:latin typeface="微软雅黑" panose="020B0503020204020204" pitchFamily="34" charset="-122"/>
                <a:ea typeface="微软雅黑" panose="020B0503020204020204" pitchFamily="34" charset="-122"/>
              </a:rPr>
              <a:t>英寸软盘</a:t>
            </a:r>
          </a:p>
          <a:p>
            <a:pPr lvl="1" indent="-211021">
              <a:lnSpc>
                <a:spcPct val="150000"/>
              </a:lnSpc>
            </a:pPr>
            <a:r>
              <a:rPr lang="zh-CN" altLang="en-US" sz="2000" dirty="0">
                <a:latin typeface="微软雅黑" panose="020B0503020204020204" pitchFamily="34" charset="-122"/>
                <a:ea typeface="微软雅黑" panose="020B0503020204020204" pitchFamily="34" charset="-122"/>
              </a:rPr>
              <a:t>出现工业标准磁盘接口</a:t>
            </a:r>
          </a:p>
          <a:p>
            <a:pPr marL="1019933" lvl="2" indent="-211021">
              <a:lnSpc>
                <a:spcPct val="150000"/>
              </a:lnSpc>
            </a:pPr>
            <a:r>
              <a:rPr lang="en-US" altLang="zh-CN" sz="2000" dirty="0">
                <a:latin typeface="微软雅黑" panose="020B0503020204020204" pitchFamily="34" charset="-122"/>
                <a:ea typeface="微软雅黑" panose="020B0503020204020204" pitchFamily="34" charset="-122"/>
              </a:rPr>
              <a:t>ST506, SASI, SMD, ESDI</a:t>
            </a:r>
          </a:p>
          <a:p>
            <a:pPr marL="263776" indent="-263776">
              <a:lnSpc>
                <a:spcPct val="150000"/>
              </a:lnSpc>
            </a:pPr>
            <a:r>
              <a:rPr lang="zh-CN" altLang="en-US" sz="2000" dirty="0"/>
              <a:t>八十年代早期</a:t>
            </a:r>
          </a:p>
          <a:p>
            <a:pPr lvl="1" indent="-211021">
              <a:lnSpc>
                <a:spcPct val="150000"/>
              </a:lnSpc>
            </a:pPr>
            <a:r>
              <a:rPr lang="zh-CN" altLang="en-US" sz="2000" dirty="0">
                <a:latin typeface="微软雅黑" panose="020B0503020204020204" pitchFamily="34" charset="-122"/>
                <a:ea typeface="微软雅黑" panose="020B0503020204020204" pitchFamily="34" charset="-122"/>
              </a:rPr>
              <a:t>个人计算机和第一代工作站</a:t>
            </a:r>
          </a:p>
          <a:p>
            <a:pPr marL="263776" indent="-263776">
              <a:lnSpc>
                <a:spcPct val="150000"/>
              </a:lnSpc>
            </a:pPr>
            <a:r>
              <a:rPr lang="zh-CN" altLang="en-US" sz="2000" dirty="0"/>
              <a:t>八十年代中期</a:t>
            </a:r>
          </a:p>
          <a:p>
            <a:pPr lvl="1" indent="-211021">
              <a:lnSpc>
                <a:spcPct val="150000"/>
              </a:lnSpc>
            </a:pPr>
            <a:r>
              <a:rPr lang="en-US" altLang="zh-CN" sz="2000" dirty="0">
                <a:latin typeface="微软雅黑" panose="020B0503020204020204" pitchFamily="34" charset="-122"/>
                <a:ea typeface="微软雅黑" panose="020B0503020204020204" pitchFamily="34" charset="-122"/>
              </a:rPr>
              <a:t>Client/server</a:t>
            </a:r>
            <a:r>
              <a:rPr lang="zh-CN" altLang="en-US" sz="2000" dirty="0">
                <a:latin typeface="微软雅黑" panose="020B0503020204020204" pitchFamily="34" charset="-122"/>
                <a:ea typeface="微软雅黑" panose="020B0503020204020204" pitchFamily="34" charset="-122"/>
              </a:rPr>
              <a:t>计算 </a:t>
            </a:r>
          </a:p>
          <a:p>
            <a:pPr lvl="1" indent="-211021">
              <a:lnSpc>
                <a:spcPct val="150000"/>
              </a:lnSpc>
            </a:pPr>
            <a:r>
              <a:rPr lang="zh-CN" altLang="en-US" sz="2000" dirty="0">
                <a:latin typeface="微软雅黑" panose="020B0503020204020204" pitchFamily="34" charset="-122"/>
                <a:ea typeface="微软雅黑" panose="020B0503020204020204" pitchFamily="34" charset="-122"/>
              </a:rPr>
              <a:t>基于文件服务器的集中存储</a:t>
            </a:r>
          </a:p>
          <a:p>
            <a:pPr marL="1019933" lvl="2" indent="-211021">
              <a:lnSpc>
                <a:spcPct val="150000"/>
              </a:lnSpc>
            </a:pPr>
            <a:r>
              <a:rPr lang="zh-CN" altLang="en-US" sz="2000" dirty="0">
                <a:latin typeface="微软雅黑" panose="020B0503020204020204" pitchFamily="34" charset="-122"/>
                <a:ea typeface="微软雅黑" panose="020B0503020204020204" pitchFamily="34" charset="-122"/>
              </a:rPr>
              <a:t>加速磁盘的小型化： </a:t>
            </a:r>
            <a:r>
              <a:rPr lang="en-US" altLang="zh-CN" sz="2000" dirty="0">
                <a:latin typeface="微软雅黑" panose="020B0503020204020204" pitchFamily="34" charset="-122"/>
                <a:ea typeface="微软雅黑" panose="020B0503020204020204" pitchFamily="34" charset="-122"/>
              </a:rPr>
              <a:t>8</a:t>
            </a:r>
            <a:r>
              <a:rPr lang="zh-CN" altLang="en-US" sz="2000" dirty="0">
                <a:latin typeface="微软雅黑" panose="020B0503020204020204" pitchFamily="34" charset="-122"/>
                <a:ea typeface="微软雅黑" panose="020B0503020204020204" pitchFamily="34" charset="-122"/>
              </a:rPr>
              <a:t>英寸  至  </a:t>
            </a:r>
            <a:r>
              <a:rPr lang="en-US" altLang="zh-CN" sz="2000" dirty="0">
                <a:latin typeface="微软雅黑" panose="020B0503020204020204" pitchFamily="34" charset="-122"/>
                <a:ea typeface="微软雅黑" panose="020B0503020204020204" pitchFamily="34" charset="-122"/>
              </a:rPr>
              <a:t>5.25</a:t>
            </a:r>
            <a:r>
              <a:rPr lang="zh-CN" altLang="en-US" sz="2000" dirty="0">
                <a:latin typeface="微软雅黑" panose="020B0503020204020204" pitchFamily="34" charset="-122"/>
                <a:ea typeface="微软雅黑" panose="020B0503020204020204" pitchFamily="34" charset="-122"/>
              </a:rPr>
              <a:t>英寸</a:t>
            </a:r>
          </a:p>
          <a:p>
            <a:pPr lvl="1" indent="-211021">
              <a:lnSpc>
                <a:spcPct val="150000"/>
              </a:lnSpc>
            </a:pPr>
            <a:r>
              <a:rPr lang="zh-CN" altLang="en-US" sz="2000" dirty="0">
                <a:latin typeface="微软雅黑" panose="020B0503020204020204" pitchFamily="34" charset="-122"/>
                <a:ea typeface="微软雅黑" panose="020B0503020204020204" pitchFamily="34" charset="-122"/>
              </a:rPr>
              <a:t>巨大的磁盘驱动器市场成为现实</a:t>
            </a:r>
          </a:p>
          <a:p>
            <a:pPr marL="1019933" lvl="2" indent="-211021">
              <a:lnSpc>
                <a:spcPct val="150000"/>
              </a:lnSpc>
            </a:pPr>
            <a:r>
              <a:rPr lang="zh-CN" altLang="en-US" sz="2000" dirty="0">
                <a:latin typeface="微软雅黑" panose="020B0503020204020204" pitchFamily="34" charset="-122"/>
                <a:ea typeface="微软雅黑" panose="020B0503020204020204" pitchFamily="34" charset="-122"/>
              </a:rPr>
              <a:t>工业标准： </a:t>
            </a:r>
            <a:r>
              <a:rPr lang="en-US" altLang="zh-CN" sz="2000" dirty="0">
                <a:latin typeface="微软雅黑" panose="020B0503020204020204" pitchFamily="34" charset="-122"/>
                <a:ea typeface="微软雅黑" panose="020B0503020204020204" pitchFamily="34" charset="-122"/>
              </a:rPr>
              <a:t>SCSI</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IPI</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IDE</a:t>
            </a:r>
          </a:p>
          <a:p>
            <a:pPr marL="1019933" lvl="2" indent="-211021">
              <a:lnSpc>
                <a:spcPct val="150000"/>
              </a:lnSpc>
            </a:pPr>
            <a:r>
              <a:rPr lang="zh-CN" altLang="en-US" sz="2000" dirty="0">
                <a:latin typeface="微软雅黑" panose="020B0503020204020204" pitchFamily="34" charset="-122"/>
                <a:ea typeface="微软雅黑" panose="020B0503020204020204" pitchFamily="34" charset="-122"/>
              </a:rPr>
              <a:t>在</a:t>
            </a:r>
            <a:r>
              <a:rPr lang="en-US" altLang="zh-CN" sz="2000" dirty="0">
                <a:latin typeface="微软雅黑" panose="020B0503020204020204" pitchFamily="34" charset="-122"/>
                <a:ea typeface="微软雅黑" panose="020B0503020204020204" pitchFamily="34" charset="-122"/>
              </a:rPr>
              <a:t>PC</a:t>
            </a:r>
            <a:r>
              <a:rPr lang="zh-CN" altLang="en-US" sz="2000" dirty="0">
                <a:latin typeface="微软雅黑" panose="020B0503020204020204" pitchFamily="34" charset="-122"/>
                <a:ea typeface="微软雅黑" panose="020B0503020204020204" pitchFamily="34" charset="-122"/>
              </a:rPr>
              <a:t>市场，采用</a:t>
            </a:r>
            <a:r>
              <a:rPr lang="en-US" altLang="zh-CN" sz="2000" dirty="0">
                <a:latin typeface="微软雅黑" panose="020B0503020204020204" pitchFamily="34" charset="-122"/>
                <a:ea typeface="微软雅黑" panose="020B0503020204020204" pitchFamily="34" charset="-122"/>
              </a:rPr>
              <a:t>5.25</a:t>
            </a:r>
            <a:r>
              <a:rPr lang="zh-CN" altLang="en-US" sz="2000" dirty="0">
                <a:latin typeface="微软雅黑" panose="020B0503020204020204" pitchFamily="34" charset="-122"/>
                <a:ea typeface="微软雅黑" panose="020B0503020204020204" pitchFamily="34" charset="-122"/>
              </a:rPr>
              <a:t>英寸驱动器，专用接口寿终正寝</a:t>
            </a:r>
          </a:p>
        </p:txBody>
      </p:sp>
    </p:spTree>
  </p:cSld>
  <p:clrMapOvr>
    <a:masterClrMapping/>
  </p:clrMapOvr>
  <p:transition>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F898D91F-3F2A-4412-B3AF-DA292B08826A}"/>
              </a:ext>
            </a:extLst>
          </p:cNvPr>
          <p:cNvSpPr>
            <a:spLocks noGrp="1" noChangeArrowheads="1"/>
          </p:cNvSpPr>
          <p:nvPr>
            <p:ph type="title"/>
          </p:nvPr>
        </p:nvSpPr>
        <p:spPr>
          <a:xfrm>
            <a:off x="0" y="123092"/>
            <a:ext cx="7162800" cy="1055077"/>
          </a:xfrm>
          <a:noFill/>
        </p:spPr>
        <p:txBody>
          <a:bodyPr vert="horz" wrap="square" lIns="83527" tIns="41031" rIns="83527" bIns="41031" rtlCol="0" anchor="ctr" anchorCtr="0">
            <a:normAutofit/>
          </a:bodyPr>
          <a:lstStyle/>
          <a:p>
            <a:pPr algn="ctr"/>
            <a:r>
              <a:rPr lang="zh-CN" altLang="en-US" dirty="0"/>
              <a:t>历史回顾</a:t>
            </a:r>
          </a:p>
        </p:txBody>
      </p:sp>
      <p:sp>
        <p:nvSpPr>
          <p:cNvPr id="20483" name="Rectangle 3">
            <a:extLst>
              <a:ext uri="{FF2B5EF4-FFF2-40B4-BE49-F238E27FC236}">
                <a16:creationId xmlns:a16="http://schemas.microsoft.com/office/drawing/2014/main" id="{6A0363B3-6919-4F7B-B7B4-6F9944FD563E}"/>
              </a:ext>
            </a:extLst>
          </p:cNvPr>
          <p:cNvSpPr>
            <a:spLocks noGrp="1" noChangeArrowheads="1"/>
          </p:cNvSpPr>
          <p:nvPr>
            <p:ph type="body" idx="1"/>
          </p:nvPr>
        </p:nvSpPr>
        <p:spPr>
          <a:xfrm>
            <a:off x="281354" y="1529862"/>
            <a:ext cx="8510954" cy="4718538"/>
          </a:xfrm>
          <a:noFill/>
        </p:spPr>
        <p:txBody>
          <a:bodyPr vert="horz" lIns="83527" tIns="41031" rIns="83527" bIns="41031" rtlCol="0">
            <a:normAutofit fontScale="92500" lnSpcReduction="10000"/>
          </a:bodyPr>
          <a:lstStyle/>
          <a:p>
            <a:pPr>
              <a:lnSpc>
                <a:spcPct val="150000"/>
              </a:lnSpc>
            </a:pPr>
            <a:r>
              <a:rPr lang="zh-CN" altLang="en-US" sz="2585" dirty="0"/>
              <a:t>八十年代末</a:t>
            </a:r>
            <a:r>
              <a:rPr lang="en-US" altLang="zh-CN" sz="2585" dirty="0"/>
              <a:t>/</a:t>
            </a:r>
            <a:r>
              <a:rPr lang="zh-CN" altLang="en-US" sz="2585" dirty="0"/>
              <a:t>九十年代初：</a:t>
            </a:r>
          </a:p>
          <a:p>
            <a:pPr lvl="1">
              <a:lnSpc>
                <a:spcPct val="150000"/>
              </a:lnSpc>
            </a:pPr>
            <a:r>
              <a:rPr lang="zh-CN" altLang="en-US" sz="2585" dirty="0">
                <a:latin typeface="微软雅黑" panose="020B0503020204020204" pitchFamily="34" charset="-122"/>
                <a:ea typeface="微软雅黑" panose="020B0503020204020204" pitchFamily="34" charset="-122"/>
              </a:rPr>
              <a:t>膝上机、笔记本电脑</a:t>
            </a:r>
            <a:r>
              <a:rPr lang="en-US" altLang="zh-CN" sz="2585" dirty="0">
                <a:latin typeface="微软雅黑" panose="020B0503020204020204" pitchFamily="34" charset="-122"/>
                <a:ea typeface="微软雅黑" panose="020B0503020204020204" pitchFamily="34" charset="-122"/>
              </a:rPr>
              <a:t>(</a:t>
            </a:r>
            <a:r>
              <a:rPr lang="zh-CN" altLang="en-US" sz="2585" dirty="0">
                <a:latin typeface="微软雅黑" panose="020B0503020204020204" pitchFamily="34" charset="-122"/>
                <a:ea typeface="微软雅黑" panose="020B0503020204020204" pitchFamily="34" charset="-122"/>
              </a:rPr>
              <a:t>掌上机</a:t>
            </a:r>
            <a:r>
              <a:rPr lang="en-US" altLang="zh-CN" sz="2585" dirty="0">
                <a:latin typeface="微软雅黑" panose="020B0503020204020204" pitchFamily="34" charset="-122"/>
                <a:ea typeface="微软雅黑" panose="020B0503020204020204" pitchFamily="34" charset="-122"/>
              </a:rPr>
              <a:t>)</a:t>
            </a:r>
          </a:p>
          <a:p>
            <a:pPr lvl="1">
              <a:lnSpc>
                <a:spcPct val="150000"/>
              </a:lnSpc>
            </a:pPr>
            <a:r>
              <a:rPr lang="en-US" altLang="zh-CN" sz="2585" dirty="0">
                <a:latin typeface="微软雅黑" panose="020B0503020204020204" pitchFamily="34" charset="-122"/>
                <a:ea typeface="微软雅黑" panose="020B0503020204020204" pitchFamily="34" charset="-122"/>
              </a:rPr>
              <a:t>3.5</a:t>
            </a:r>
            <a:r>
              <a:rPr lang="zh-CN" altLang="en-US" sz="2585" dirty="0">
                <a:latin typeface="微软雅黑" panose="020B0503020204020204" pitchFamily="34" charset="-122"/>
                <a:ea typeface="微软雅黑" panose="020B0503020204020204" pitchFamily="34" charset="-122"/>
              </a:rPr>
              <a:t>英寸、 </a:t>
            </a:r>
            <a:r>
              <a:rPr lang="en-US" altLang="zh-CN" sz="2585" dirty="0">
                <a:latin typeface="微软雅黑" panose="020B0503020204020204" pitchFamily="34" charset="-122"/>
                <a:ea typeface="微软雅黑" panose="020B0503020204020204" pitchFamily="34" charset="-122"/>
              </a:rPr>
              <a:t>2.5</a:t>
            </a:r>
            <a:r>
              <a:rPr lang="zh-CN" altLang="en-US" sz="2585" dirty="0">
                <a:latin typeface="微软雅黑" panose="020B0503020204020204" pitchFamily="34" charset="-122"/>
                <a:ea typeface="微软雅黑" panose="020B0503020204020204" pitchFamily="34" charset="-122"/>
              </a:rPr>
              <a:t>英寸</a:t>
            </a:r>
            <a:r>
              <a:rPr lang="en-US" altLang="zh-CN" sz="2585" dirty="0">
                <a:latin typeface="微软雅黑" panose="020B0503020204020204" pitchFamily="34" charset="-122"/>
                <a:ea typeface="微软雅黑" panose="020B0503020204020204" pitchFamily="34" charset="-122"/>
              </a:rPr>
              <a:t>(1.8</a:t>
            </a:r>
            <a:r>
              <a:rPr lang="zh-CN" altLang="en-US" sz="2585" dirty="0">
                <a:latin typeface="微软雅黑" panose="020B0503020204020204" pitchFamily="34" charset="-122"/>
                <a:ea typeface="微软雅黑" panose="020B0503020204020204" pitchFamily="34" charset="-122"/>
              </a:rPr>
              <a:t>英寸</a:t>
            </a:r>
            <a:r>
              <a:rPr lang="en-US" altLang="zh-CN" sz="2585" dirty="0">
                <a:latin typeface="微软雅黑" panose="020B0503020204020204" pitchFamily="34" charset="-122"/>
                <a:ea typeface="微软雅黑" panose="020B0503020204020204" pitchFamily="34" charset="-122"/>
              </a:rPr>
              <a:t>)</a:t>
            </a:r>
          </a:p>
          <a:p>
            <a:pPr lvl="1">
              <a:lnSpc>
                <a:spcPct val="150000"/>
              </a:lnSpc>
            </a:pPr>
            <a:r>
              <a:rPr lang="zh-CN" altLang="en-US" sz="2585" dirty="0">
                <a:latin typeface="微软雅黑" panose="020B0503020204020204" pitchFamily="34" charset="-122"/>
                <a:ea typeface="微软雅黑" panose="020B0503020204020204" pitchFamily="34" charset="-122"/>
              </a:rPr>
              <a:t>大小 加上 容量 驱动 市场，而非性能</a:t>
            </a:r>
          </a:p>
          <a:p>
            <a:pPr lvl="2">
              <a:lnSpc>
                <a:spcPct val="150000"/>
              </a:lnSpc>
            </a:pPr>
            <a:r>
              <a:rPr lang="zh-CN" altLang="en-US" sz="2585" dirty="0">
                <a:latin typeface="微软雅黑" panose="020B0503020204020204" pitchFamily="34" charset="-122"/>
                <a:ea typeface="微软雅黑" panose="020B0503020204020204" pitchFamily="34" charset="-122"/>
              </a:rPr>
              <a:t>目前，带宽改进：</a:t>
            </a:r>
            <a:r>
              <a:rPr lang="en-US" altLang="zh-CN" sz="2585" dirty="0">
                <a:latin typeface="微软雅黑" panose="020B0503020204020204" pitchFamily="34" charset="-122"/>
                <a:ea typeface="微软雅黑" panose="020B0503020204020204" pitchFamily="34" charset="-122"/>
              </a:rPr>
              <a:t>40%/</a:t>
            </a:r>
            <a:r>
              <a:rPr lang="zh-CN" altLang="en-US" sz="2585" dirty="0">
                <a:latin typeface="微软雅黑" panose="020B0503020204020204" pitchFamily="34" charset="-122"/>
                <a:ea typeface="微软雅黑" panose="020B0503020204020204" pitchFamily="34" charset="-122"/>
              </a:rPr>
              <a:t>年</a:t>
            </a:r>
          </a:p>
          <a:p>
            <a:pPr lvl="1">
              <a:lnSpc>
                <a:spcPct val="150000"/>
              </a:lnSpc>
            </a:pPr>
            <a:r>
              <a:rPr lang="zh-CN" altLang="en-US" sz="2585" dirty="0">
                <a:latin typeface="微软雅黑" panose="020B0503020204020204" pitchFamily="34" charset="-122"/>
                <a:ea typeface="微软雅黑" panose="020B0503020204020204" pitchFamily="34" charset="-122"/>
              </a:rPr>
              <a:t>来自</a:t>
            </a:r>
            <a:r>
              <a:rPr lang="en-US" altLang="zh-CN" sz="2585" dirty="0">
                <a:latin typeface="微软雅黑" panose="020B0503020204020204" pitchFamily="34" charset="-122"/>
                <a:ea typeface="微软雅黑" panose="020B0503020204020204" pitchFamily="34" charset="-122"/>
              </a:rPr>
              <a:t>DRAM</a:t>
            </a:r>
            <a:r>
              <a:rPr lang="zh-CN" altLang="en-US" sz="2585" dirty="0">
                <a:latin typeface="微软雅黑" panose="020B0503020204020204" pitchFamily="34" charset="-122"/>
                <a:ea typeface="微软雅黑" panose="020B0503020204020204" pitchFamily="34" charset="-122"/>
              </a:rPr>
              <a:t>、</a:t>
            </a:r>
            <a:r>
              <a:rPr lang="en-US" altLang="zh-CN" sz="2585" dirty="0">
                <a:latin typeface="微软雅黑" panose="020B0503020204020204" pitchFamily="34" charset="-122"/>
                <a:ea typeface="微软雅黑" panose="020B0503020204020204" pitchFamily="34" charset="-122"/>
              </a:rPr>
              <a:t>PCMCIA</a:t>
            </a:r>
            <a:r>
              <a:rPr lang="zh-CN" altLang="en-US" sz="2585" dirty="0">
                <a:latin typeface="微软雅黑" panose="020B0503020204020204" pitchFamily="34" charset="-122"/>
                <a:ea typeface="微软雅黑" panose="020B0503020204020204" pitchFamily="34" charset="-122"/>
              </a:rPr>
              <a:t>卡中</a:t>
            </a:r>
            <a:r>
              <a:rPr lang="en-US" altLang="zh-CN" sz="2585" dirty="0">
                <a:latin typeface="微软雅黑" panose="020B0503020204020204" pitchFamily="34" charset="-122"/>
                <a:ea typeface="微软雅黑" panose="020B0503020204020204" pitchFamily="34" charset="-122"/>
              </a:rPr>
              <a:t>flash RAM</a:t>
            </a:r>
            <a:r>
              <a:rPr lang="zh-CN" altLang="en-US" sz="2585" dirty="0">
                <a:latin typeface="微软雅黑" panose="020B0503020204020204" pitchFamily="34" charset="-122"/>
                <a:ea typeface="微软雅黑" panose="020B0503020204020204" pitchFamily="34" charset="-122"/>
              </a:rPr>
              <a:t>的挑战 </a:t>
            </a:r>
          </a:p>
          <a:p>
            <a:pPr lvl="2">
              <a:lnSpc>
                <a:spcPct val="150000"/>
              </a:lnSpc>
            </a:pPr>
            <a:r>
              <a:rPr lang="zh-CN" altLang="en-US" sz="2585" dirty="0">
                <a:latin typeface="微软雅黑" panose="020B0503020204020204" pitchFamily="34" charset="-122"/>
                <a:ea typeface="微软雅黑" panose="020B0503020204020204" pitchFamily="34" charset="-122"/>
              </a:rPr>
              <a:t>仍然太贵，</a:t>
            </a:r>
            <a:r>
              <a:rPr lang="en-US" altLang="zh-CN" sz="2585" dirty="0">
                <a:latin typeface="微软雅黑" panose="020B0503020204020204" pitchFamily="34" charset="-122"/>
                <a:ea typeface="微软雅黑" panose="020B0503020204020204" pitchFamily="34" charset="-122"/>
              </a:rPr>
              <a:t>Intel</a:t>
            </a:r>
            <a:r>
              <a:rPr lang="zh-CN" altLang="en-US" sz="2585" dirty="0">
                <a:latin typeface="微软雅黑" panose="020B0503020204020204" pitchFamily="34" charset="-122"/>
                <a:ea typeface="微软雅黑" panose="020B0503020204020204" pitchFamily="34" charset="-122"/>
              </a:rPr>
              <a:t>承诺降低成本但还没有兑现</a:t>
            </a:r>
          </a:p>
          <a:p>
            <a:pPr lvl="2">
              <a:lnSpc>
                <a:spcPct val="150000"/>
              </a:lnSpc>
            </a:pPr>
            <a:r>
              <a:rPr lang="zh-CN" altLang="en-US" sz="2585" dirty="0">
                <a:latin typeface="微软雅黑" panose="020B0503020204020204" pitchFamily="34" charset="-122"/>
                <a:ea typeface="微软雅黑" panose="020B0503020204020204" pitchFamily="34" charset="-122"/>
              </a:rPr>
              <a:t>每立方英寸上兆字节，还不能另人满意</a:t>
            </a:r>
          </a:p>
          <a:p>
            <a:pPr lvl="1">
              <a:lnSpc>
                <a:spcPct val="150000"/>
              </a:lnSpc>
            </a:pPr>
            <a:r>
              <a:rPr lang="zh-CN" altLang="en-US" sz="2585" dirty="0">
                <a:latin typeface="微软雅黑" panose="020B0503020204020204" pitchFamily="34" charset="-122"/>
                <a:ea typeface="微软雅黑" panose="020B0503020204020204" pitchFamily="34" charset="-122"/>
              </a:rPr>
              <a:t>光盘性能尚不理想，但有小的生存空间</a:t>
            </a:r>
            <a:r>
              <a:rPr lang="en-US" altLang="zh-CN" sz="2585" dirty="0">
                <a:latin typeface="微软雅黑" panose="020B0503020204020204" pitchFamily="34" charset="-122"/>
                <a:ea typeface="微软雅黑" panose="020B0503020204020204" pitchFamily="34" charset="-122"/>
              </a:rPr>
              <a:t>(CD ROM)</a:t>
            </a:r>
          </a:p>
        </p:txBody>
      </p:sp>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6154" y="285241"/>
            <a:ext cx="4254246" cy="548640"/>
          </a:xfrm>
          <a:prstGeom prst="rect">
            <a:avLst/>
          </a:prstGeom>
        </p:spPr>
        <p:txBody>
          <a:bodyPr vert="horz" wrap="square" lIns="0" tIns="0" rIns="0" bIns="0" rtlCol="0">
            <a:spAutoFit/>
          </a:bodyPr>
          <a:lstStyle/>
          <a:p>
            <a:pPr marL="12700">
              <a:lnSpc>
                <a:spcPct val="100000"/>
              </a:lnSpc>
            </a:pPr>
            <a:r>
              <a:rPr lang="zh-CN" altLang="en-US" dirty="0"/>
              <a:t>程序启动</a:t>
            </a:r>
            <a:endParaRPr dirty="0"/>
          </a:p>
        </p:txBody>
      </p:sp>
      <p:sp>
        <p:nvSpPr>
          <p:cNvPr id="3" name="object 3"/>
          <p:cNvSpPr txBox="1"/>
          <p:nvPr/>
        </p:nvSpPr>
        <p:spPr>
          <a:xfrm>
            <a:off x="762000" y="1524000"/>
            <a:ext cx="6934200" cy="4019177"/>
          </a:xfrm>
          <a:prstGeom prst="rect">
            <a:avLst/>
          </a:prstGeom>
        </p:spPr>
        <p:txBody>
          <a:bodyPr vert="horz" wrap="square" lIns="0" tIns="0" rIns="0" bIns="0" rtlCol="0">
            <a:spAutoFit/>
          </a:bodyPr>
          <a:lstStyle/>
          <a:p>
            <a:pPr marL="12700">
              <a:lnSpc>
                <a:spcPct val="150000"/>
              </a:lnSpc>
            </a:pPr>
            <a:r>
              <a:rPr lang="zh-CN" altLang="en-US" spc="-5" dirty="0">
                <a:latin typeface="微软雅黑" panose="020B0503020204020204" pitchFamily="34" charset="-122"/>
                <a:ea typeface="微软雅黑" panose="020B0503020204020204" pitchFamily="34" charset="-122"/>
                <a:cs typeface="Arial"/>
              </a:rPr>
              <a:t>现在一切都准备好了</a:t>
            </a:r>
            <a:endParaRPr lang="en-US" altLang="zh-CN" spc="-5" dirty="0">
              <a:latin typeface="微软雅黑" panose="020B0503020204020204" pitchFamily="34" charset="-122"/>
              <a:ea typeface="微软雅黑" panose="020B0503020204020204" pitchFamily="34" charset="-122"/>
              <a:cs typeface="Arial"/>
            </a:endParaRPr>
          </a:p>
          <a:p>
            <a:pPr marL="12700">
              <a:lnSpc>
                <a:spcPct val="150000"/>
              </a:lnSpc>
            </a:pPr>
            <a:r>
              <a:rPr lang="zh-CN" altLang="en-US" spc="-5" dirty="0">
                <a:latin typeface="微软雅黑" panose="020B0503020204020204" pitchFamily="34" charset="-122"/>
                <a:ea typeface="微软雅黑" panose="020B0503020204020204" pitchFamily="34" charset="-122"/>
                <a:cs typeface="Arial"/>
              </a:rPr>
              <a:t>进程表条目已设置</a:t>
            </a:r>
            <a:endParaRPr lang="en-US" altLang="zh-CN" spc="-5" dirty="0">
              <a:latin typeface="微软雅黑" panose="020B0503020204020204" pitchFamily="34" charset="-122"/>
              <a:ea typeface="微软雅黑" panose="020B0503020204020204" pitchFamily="34" charset="-122"/>
              <a:cs typeface="Arial"/>
            </a:endParaRPr>
          </a:p>
          <a:p>
            <a:pPr marL="12700">
              <a:lnSpc>
                <a:spcPct val="150000"/>
              </a:lnSpc>
            </a:pPr>
            <a:r>
              <a:rPr lang="zh-CN" altLang="en-US" spc="-5" dirty="0">
                <a:latin typeface="微软雅黑" panose="020B0503020204020204" pitchFamily="34" charset="-122"/>
                <a:ea typeface="微软雅黑" panose="020B0503020204020204" pitchFamily="34" charset="-122"/>
                <a:cs typeface="Arial"/>
              </a:rPr>
              <a:t>进程的</a:t>
            </a:r>
            <a:r>
              <a:rPr lang="en-US" altLang="zh-CN" spc="-5" dirty="0">
                <a:latin typeface="微软雅黑" panose="020B0503020204020204" pitchFamily="34" charset="-122"/>
                <a:ea typeface="微软雅黑" panose="020B0503020204020204" pitchFamily="34" charset="-122"/>
                <a:cs typeface="Arial"/>
              </a:rPr>
              <a:t>PAGE TABLE</a:t>
            </a:r>
            <a:r>
              <a:rPr lang="zh-CN" altLang="en-US" spc="-5" dirty="0">
                <a:latin typeface="微软雅黑" panose="020B0503020204020204" pitchFamily="34" charset="-122"/>
                <a:ea typeface="微软雅黑" panose="020B0503020204020204" pitchFamily="34" charset="-122"/>
                <a:cs typeface="Arial"/>
              </a:rPr>
              <a:t>已初始化</a:t>
            </a:r>
            <a:endParaRPr lang="en-US" altLang="zh-CN" spc="-5" dirty="0">
              <a:latin typeface="微软雅黑" panose="020B0503020204020204" pitchFamily="34" charset="-122"/>
              <a:ea typeface="微软雅黑" panose="020B0503020204020204" pitchFamily="34" charset="-122"/>
              <a:cs typeface="Arial"/>
            </a:endParaRPr>
          </a:p>
          <a:p>
            <a:pPr marL="12700">
              <a:lnSpc>
                <a:spcPct val="150000"/>
              </a:lnSpc>
            </a:pPr>
            <a:r>
              <a:rPr lang="zh-CN" altLang="en-US" spc="-5" dirty="0">
                <a:latin typeface="微软雅黑" panose="020B0503020204020204" pitchFamily="34" charset="-122"/>
                <a:ea typeface="微软雅黑" panose="020B0503020204020204" pitchFamily="34" charset="-122"/>
                <a:cs typeface="Arial"/>
              </a:rPr>
              <a:t>代码段在磁盘上，数据段在内存中，堆栈段已分配</a:t>
            </a:r>
            <a:r>
              <a:rPr lang="en-US" altLang="zh-CN" spc="-5" dirty="0">
                <a:latin typeface="微软雅黑" panose="020B0503020204020204" pitchFamily="34" charset="-122"/>
                <a:ea typeface="微软雅黑" panose="020B0503020204020204" pitchFamily="34" charset="-122"/>
                <a:cs typeface="Arial"/>
              </a:rPr>
              <a:t>1</a:t>
            </a:r>
            <a:r>
              <a:rPr lang="zh-CN" altLang="en-US" spc="-5" dirty="0">
                <a:latin typeface="微软雅黑" panose="020B0503020204020204" pitchFamily="34" charset="-122"/>
                <a:ea typeface="微软雅黑" panose="020B0503020204020204" pitchFamily="34" charset="-122"/>
                <a:cs typeface="Arial"/>
              </a:rPr>
              <a:t>页</a:t>
            </a:r>
            <a:endParaRPr lang="en-US" altLang="zh-CN" spc="-5" dirty="0">
              <a:latin typeface="微软雅黑" panose="020B0503020204020204" pitchFamily="34" charset="-122"/>
              <a:ea typeface="微软雅黑" panose="020B0503020204020204" pitchFamily="34" charset="-122"/>
              <a:cs typeface="Arial"/>
            </a:endParaRPr>
          </a:p>
          <a:p>
            <a:pPr marL="12700">
              <a:lnSpc>
                <a:spcPct val="150000"/>
              </a:lnSpc>
            </a:pPr>
            <a:r>
              <a:rPr lang="zh-CN" altLang="en-US" spc="-5" dirty="0">
                <a:latin typeface="微软雅黑" panose="020B0503020204020204" pitchFamily="34" charset="-122"/>
                <a:ea typeface="微软雅黑" panose="020B0503020204020204" pitchFamily="34" charset="-122"/>
                <a:cs typeface="Arial"/>
              </a:rPr>
              <a:t>操作系统已准备好，</a:t>
            </a:r>
            <a:endParaRPr lang="en-US" altLang="zh-CN" spc="-5" dirty="0">
              <a:latin typeface="微软雅黑" panose="020B0503020204020204" pitchFamily="34" charset="-122"/>
              <a:ea typeface="微软雅黑" panose="020B0503020204020204" pitchFamily="34" charset="-122"/>
              <a:cs typeface="Arial"/>
            </a:endParaRPr>
          </a:p>
          <a:p>
            <a:pPr marL="12700">
              <a:lnSpc>
                <a:spcPct val="150000"/>
              </a:lnSpc>
            </a:pPr>
            <a:r>
              <a:rPr lang="zh-CN" altLang="en-US" spc="-5" dirty="0">
                <a:latin typeface="微软雅黑" panose="020B0503020204020204" pitchFamily="34" charset="-122"/>
                <a:ea typeface="微软雅黑" panose="020B0503020204020204" pitchFamily="34" charset="-122"/>
                <a:cs typeface="Arial"/>
              </a:rPr>
              <a:t>一次只能运行一个程序，当某个程序正在运行时，程序获得权限，但操作系统保持控制权，当程序执行非法操作或计时器关闭时操作系统可以重新拿回控制权。</a:t>
            </a:r>
            <a:endParaRPr lang="en-US" altLang="zh-CN" spc="-5" dirty="0">
              <a:latin typeface="微软雅黑" panose="020B0503020204020204" pitchFamily="34" charset="-122"/>
              <a:ea typeface="微软雅黑" panose="020B0503020204020204" pitchFamily="34" charset="-122"/>
              <a:cs typeface="Arial"/>
            </a:endParaRPr>
          </a:p>
          <a:p>
            <a:pPr marL="12700">
              <a:lnSpc>
                <a:spcPct val="150000"/>
              </a:lnSpc>
            </a:pPr>
            <a:r>
              <a:rPr lang="zh-CN" altLang="en-US" sz="1600" dirty="0">
                <a:latin typeface="微软雅黑" panose="020B0503020204020204" pitchFamily="34" charset="-122"/>
                <a:ea typeface="微软雅黑" panose="020B0503020204020204" pitchFamily="34" charset="-122"/>
                <a:cs typeface="Arial"/>
              </a:rPr>
              <a:t>比如，当我们分支指令跳到“</a:t>
            </a:r>
            <a:r>
              <a:rPr lang="en-US" altLang="zh-CN" sz="1600" dirty="0">
                <a:latin typeface="微软雅黑" panose="020B0503020204020204" pitchFamily="34" charset="-122"/>
                <a:ea typeface="微软雅黑" panose="020B0503020204020204" pitchFamily="34" charset="-122"/>
                <a:cs typeface="Arial"/>
              </a:rPr>
              <a:t>main”</a:t>
            </a:r>
            <a:r>
              <a:rPr lang="zh-CN" altLang="en-US" sz="1600" dirty="0">
                <a:latin typeface="微软雅黑" panose="020B0503020204020204" pitchFamily="34" charset="-122"/>
                <a:ea typeface="微软雅黑" panose="020B0503020204020204" pitchFamily="34" charset="-122"/>
                <a:cs typeface="Arial"/>
              </a:rPr>
              <a:t>的开头时，出现页面错误，操作系统复制主代码的第一页到内存中的空闲页</a:t>
            </a:r>
            <a:endParaRPr sz="1600" dirty="0">
              <a:latin typeface="微软雅黑" panose="020B0503020204020204" pitchFamily="34" charset="-122"/>
              <a:ea typeface="微软雅黑" panose="020B0503020204020204" pitchFamily="34" charset="-122"/>
              <a:cs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264914" y="316229"/>
            <a:ext cx="614045" cy="505459"/>
          </a:xfrm>
          <a:prstGeom prst="rect">
            <a:avLst/>
          </a:prstGeom>
        </p:spPr>
        <p:txBody>
          <a:bodyPr vert="horz" wrap="square" lIns="0" tIns="0" rIns="0" bIns="0" rtlCol="0">
            <a:spAutoFit/>
          </a:bodyPr>
          <a:lstStyle/>
          <a:p>
            <a:pPr marL="12700">
              <a:lnSpc>
                <a:spcPct val="100000"/>
              </a:lnSpc>
            </a:pPr>
            <a:r>
              <a:rPr sz="3200" b="1" dirty="0">
                <a:latin typeface="Arial"/>
                <a:cs typeface="Arial"/>
              </a:rPr>
              <a:t>CD</a:t>
            </a:r>
            <a:endParaRPr sz="3200">
              <a:latin typeface="Arial"/>
              <a:cs typeface="Arial"/>
            </a:endParaRPr>
          </a:p>
        </p:txBody>
      </p:sp>
      <p:sp>
        <p:nvSpPr>
          <p:cNvPr id="3" name="object 3"/>
          <p:cNvSpPr/>
          <p:nvPr/>
        </p:nvSpPr>
        <p:spPr>
          <a:xfrm>
            <a:off x="609600" y="3124200"/>
            <a:ext cx="4086225" cy="14097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95400" y="457200"/>
            <a:ext cx="2085975" cy="219075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5181600" y="1676400"/>
            <a:ext cx="2971800" cy="1851025"/>
          </a:xfrm>
          <a:prstGeom prst="rect">
            <a:avLst/>
          </a:prstGeom>
          <a:blipFill>
            <a:blip r:embed="rId4" cstate="print"/>
            <a:stretch>
              <a:fillRect/>
            </a:stretch>
          </a:blipFill>
        </p:spPr>
        <p:txBody>
          <a:bodyPr wrap="square" lIns="0" tIns="0" rIns="0" bIns="0" rtlCol="0"/>
          <a:lstStyle/>
          <a:p>
            <a:endParaRPr/>
          </a:p>
        </p:txBody>
      </p:sp>
      <p:sp>
        <p:nvSpPr>
          <p:cNvPr id="8" name="Rectangle 3">
            <a:extLst>
              <a:ext uri="{FF2B5EF4-FFF2-40B4-BE49-F238E27FC236}">
                <a16:creationId xmlns:a16="http://schemas.microsoft.com/office/drawing/2014/main" id="{25A8AF8D-AC67-4CD5-ABD3-3B81A83FEAB7}"/>
              </a:ext>
            </a:extLst>
          </p:cNvPr>
          <p:cNvSpPr txBox="1">
            <a:spLocks noChangeArrowheads="1"/>
          </p:cNvSpPr>
          <p:nvPr/>
        </p:nvSpPr>
        <p:spPr>
          <a:xfrm>
            <a:off x="304800" y="4681839"/>
            <a:ext cx="8191500" cy="1851026"/>
          </a:xfrm>
          <a:prstGeom prst="rect">
            <a:avLst/>
          </a:prstGeom>
          <a:noFill/>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zh-CN" altLang="en-US" sz="2400" kern="0" dirty="0">
                <a:solidFill>
                  <a:sysClr val="windowText" lastClr="000000"/>
                </a:solidFill>
              </a:rPr>
              <a:t>缺点</a:t>
            </a:r>
          </a:p>
          <a:p>
            <a:pPr marL="876322" lvl="1" indent="-419110"/>
            <a:r>
              <a:rPr lang="zh-CN" altLang="en-US" sz="2400" kern="0" dirty="0">
                <a:solidFill>
                  <a:sysClr val="windowText" lastClr="000000"/>
                </a:solidFill>
              </a:rPr>
              <a:t>是只读介质</a:t>
            </a:r>
          </a:p>
          <a:p>
            <a:r>
              <a:rPr lang="zh-CN" altLang="en-US" sz="2400" kern="0" dirty="0">
                <a:solidFill>
                  <a:sysClr val="windowText" lastClr="000000"/>
                </a:solidFill>
              </a:rPr>
              <a:t>优点：可移动 </a:t>
            </a:r>
          </a:p>
          <a:p>
            <a:pPr marL="876322" lvl="1" indent="-419110"/>
            <a:r>
              <a:rPr lang="zh-CN" altLang="en-US" sz="2400" kern="0" dirty="0">
                <a:solidFill>
                  <a:sysClr val="windowText" lastClr="000000"/>
                </a:solidFill>
              </a:rPr>
              <a:t>制造成本低</a:t>
            </a:r>
          </a:p>
          <a:p>
            <a:pPr marL="876322" lvl="1" indent="-419110"/>
            <a:r>
              <a:rPr lang="zh-CN" altLang="en-US" sz="2400" kern="0" dirty="0">
                <a:solidFill>
                  <a:sysClr val="windowText" lastClr="000000"/>
                </a:solidFill>
              </a:rPr>
              <a:t>在大型存贮备份方面，具有与新型磁带技术竞争的潜力</a:t>
            </a:r>
          </a:p>
        </p:txBody>
      </p:sp>
      <p:sp>
        <p:nvSpPr>
          <p:cNvPr id="9" name="Rectangle 2">
            <a:extLst>
              <a:ext uri="{FF2B5EF4-FFF2-40B4-BE49-F238E27FC236}">
                <a16:creationId xmlns:a16="http://schemas.microsoft.com/office/drawing/2014/main" id="{8631C905-C16B-45B6-8823-D03D66F66744}"/>
              </a:ext>
            </a:extLst>
          </p:cNvPr>
          <p:cNvSpPr txBox="1">
            <a:spLocks noChangeArrowheads="1"/>
          </p:cNvSpPr>
          <p:nvPr/>
        </p:nvSpPr>
        <p:spPr>
          <a:xfrm>
            <a:off x="5486400" y="316229"/>
            <a:ext cx="2001715" cy="584689"/>
          </a:xfrm>
          <a:prstGeom prst="rect">
            <a:avLst/>
          </a:prstGeom>
          <a:noFill/>
        </p:spPr>
        <p:txBody>
          <a:bodyPr wrap="square"/>
          <a:lstStyle>
            <a:lvl1pPr>
              <a:defRPr>
                <a:latin typeface="+mj-lt"/>
                <a:ea typeface="+mj-ea"/>
                <a:cs typeface="+mj-cs"/>
              </a:defRPr>
            </a:lvl1pPr>
          </a:lstStyle>
          <a:p>
            <a:r>
              <a:rPr lang="zh-CN" altLang="en-US" b="1" kern="0">
                <a:solidFill>
                  <a:srgbClr val="C00000"/>
                </a:solidFill>
                <a:latin typeface="微软雅黑" panose="020B0503020204020204" pitchFamily="34" charset="-122"/>
                <a:ea typeface="微软雅黑" panose="020B0503020204020204" pitchFamily="34" charset="-122"/>
              </a:rPr>
              <a:t>光盘</a:t>
            </a:r>
            <a:endParaRPr lang="zh-CN" altLang="en-US" b="1" kern="0"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089653" y="285241"/>
            <a:ext cx="966469" cy="567055"/>
          </a:xfrm>
          <a:prstGeom prst="rect">
            <a:avLst/>
          </a:prstGeom>
        </p:spPr>
        <p:txBody>
          <a:bodyPr vert="horz" wrap="square" lIns="0" tIns="0" rIns="0" bIns="0" rtlCol="0">
            <a:spAutoFit/>
          </a:bodyPr>
          <a:lstStyle/>
          <a:p>
            <a:pPr marL="12700">
              <a:lnSpc>
                <a:spcPct val="100000"/>
              </a:lnSpc>
            </a:pPr>
            <a:r>
              <a:rPr sz="3600" b="1" dirty="0">
                <a:latin typeface="Arial"/>
                <a:cs typeface="Arial"/>
              </a:rPr>
              <a:t>LCD</a:t>
            </a:r>
            <a:endParaRPr sz="3600">
              <a:latin typeface="Arial"/>
              <a:cs typeface="Arial"/>
            </a:endParaRPr>
          </a:p>
        </p:txBody>
      </p:sp>
      <p:sp>
        <p:nvSpPr>
          <p:cNvPr id="3" name="object 3"/>
          <p:cNvSpPr/>
          <p:nvPr/>
        </p:nvSpPr>
        <p:spPr>
          <a:xfrm>
            <a:off x="1071562" y="1898650"/>
            <a:ext cx="2924175" cy="35941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083175" y="1898650"/>
            <a:ext cx="2905125" cy="35941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761" y="316229"/>
            <a:ext cx="3049905" cy="505459"/>
          </a:xfrm>
          <a:prstGeom prst="rect">
            <a:avLst/>
          </a:prstGeom>
        </p:spPr>
        <p:txBody>
          <a:bodyPr vert="horz" wrap="square" lIns="0" tIns="0" rIns="0" bIns="0" rtlCol="0">
            <a:spAutoFit/>
          </a:bodyPr>
          <a:lstStyle/>
          <a:p>
            <a:pPr marL="12700">
              <a:lnSpc>
                <a:spcPct val="100000"/>
              </a:lnSpc>
            </a:pPr>
            <a:r>
              <a:rPr sz="3200" spc="-5" dirty="0"/>
              <a:t>Graphics</a:t>
            </a:r>
            <a:r>
              <a:rPr sz="3200" spc="-90" dirty="0"/>
              <a:t> </a:t>
            </a:r>
            <a:r>
              <a:rPr sz="3200" spc="-5" dirty="0"/>
              <a:t>Cards</a:t>
            </a:r>
            <a:endParaRPr sz="3200"/>
          </a:p>
        </p:txBody>
      </p:sp>
      <p:sp>
        <p:nvSpPr>
          <p:cNvPr id="3" name="object 3"/>
          <p:cNvSpPr/>
          <p:nvPr/>
        </p:nvSpPr>
        <p:spPr>
          <a:xfrm>
            <a:off x="1066800" y="1295400"/>
            <a:ext cx="6781800" cy="442595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02979" y="327660"/>
            <a:ext cx="4754118" cy="487680"/>
          </a:xfrm>
          <a:prstGeom prst="rect">
            <a:avLst/>
          </a:prstGeom>
        </p:spPr>
        <p:txBody>
          <a:bodyPr vert="horz" wrap="square" lIns="0" tIns="0" rIns="0" bIns="0" rtlCol="0">
            <a:spAutoFit/>
          </a:bodyPr>
          <a:lstStyle/>
          <a:p>
            <a:pPr marL="12700">
              <a:lnSpc>
                <a:spcPct val="100000"/>
              </a:lnSpc>
            </a:pPr>
            <a:r>
              <a:rPr sz="3200" dirty="0"/>
              <a:t>Polygons to</a:t>
            </a:r>
            <a:r>
              <a:rPr sz="3200" spc="-130" dirty="0"/>
              <a:t> </a:t>
            </a:r>
            <a:r>
              <a:rPr sz="3200" spc="-5" dirty="0"/>
              <a:t>Surfaces</a:t>
            </a:r>
            <a:endParaRPr sz="3200" dirty="0"/>
          </a:p>
        </p:txBody>
      </p:sp>
      <p:sp>
        <p:nvSpPr>
          <p:cNvPr id="3" name="object 3"/>
          <p:cNvSpPr/>
          <p:nvPr/>
        </p:nvSpPr>
        <p:spPr>
          <a:xfrm>
            <a:off x="381000" y="2743200"/>
            <a:ext cx="2286000" cy="33909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971800" y="2819400"/>
            <a:ext cx="2286000" cy="1714500"/>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381000" y="1008064"/>
            <a:ext cx="8137525" cy="1792286"/>
          </a:xfrm>
          <a:prstGeom prst="rect">
            <a:avLst/>
          </a:prstGeom>
        </p:spPr>
        <p:txBody>
          <a:bodyPr vert="horz" wrap="square" lIns="0" tIns="0" rIns="0" bIns="0" rtlCol="0">
            <a:spAutoFit/>
          </a:bodyPr>
          <a:lstStyle/>
          <a:p>
            <a:pPr marL="355600" indent="-342900">
              <a:lnSpc>
                <a:spcPct val="150000"/>
              </a:lnSpc>
              <a:buChar char="•"/>
              <a:tabLst>
                <a:tab pos="354965" algn="l"/>
                <a:tab pos="355600" algn="l"/>
              </a:tabLst>
            </a:pPr>
            <a:r>
              <a:rPr lang="zh-CN" altLang="en-US" sz="2000" spc="-5" dirty="0">
                <a:latin typeface="微软雅黑" panose="020B0503020204020204" pitchFamily="34" charset="-122"/>
                <a:ea typeface="微软雅黑" panose="020B0503020204020204" pitchFamily="34" charset="-122"/>
                <a:cs typeface="Arial"/>
              </a:rPr>
              <a:t>数字坐标指定三维中的顶点位置</a:t>
            </a:r>
            <a:endParaRPr lang="en-US" altLang="zh-CN" sz="2000" spc="-5" dirty="0">
              <a:latin typeface="微软雅黑" panose="020B0503020204020204" pitchFamily="34" charset="-122"/>
              <a:ea typeface="微软雅黑" panose="020B0503020204020204" pitchFamily="34" charset="-122"/>
              <a:cs typeface="Arial"/>
            </a:endParaRPr>
          </a:p>
          <a:p>
            <a:pPr marL="355600" indent="-342900">
              <a:lnSpc>
                <a:spcPct val="150000"/>
              </a:lnSpc>
              <a:buChar char="•"/>
              <a:tabLst>
                <a:tab pos="354965" algn="l"/>
                <a:tab pos="355600" algn="l"/>
              </a:tabLst>
            </a:pPr>
            <a:r>
              <a:rPr lang="zh-CN" altLang="en-US" sz="2000" spc="-5" dirty="0">
                <a:latin typeface="微软雅黑" panose="020B0503020204020204" pitchFamily="34" charset="-122"/>
                <a:ea typeface="微软雅黑" panose="020B0503020204020204" pitchFamily="34" charset="-122"/>
                <a:cs typeface="Arial"/>
              </a:rPr>
              <a:t>矩阵乘法将</a:t>
            </a:r>
            <a:r>
              <a:rPr lang="en-US" altLang="zh-CN" sz="2000" spc="-5" dirty="0">
                <a:latin typeface="微软雅黑" panose="020B0503020204020204" pitchFamily="34" charset="-122"/>
                <a:ea typeface="微软雅黑" panose="020B0503020204020204" pitchFamily="34" charset="-122"/>
                <a:cs typeface="Arial"/>
              </a:rPr>
              <a:t>3D</a:t>
            </a:r>
            <a:r>
              <a:rPr lang="zh-CN" altLang="en-US" sz="2000" spc="-5" dirty="0">
                <a:latin typeface="微软雅黑" panose="020B0503020204020204" pitchFamily="34" charset="-122"/>
                <a:ea typeface="微软雅黑" panose="020B0503020204020204" pitchFamily="34" charset="-122"/>
                <a:cs typeface="Arial"/>
              </a:rPr>
              <a:t>坐标转换为眼睛坐标</a:t>
            </a:r>
            <a:endParaRPr lang="en-US" altLang="zh-CN" sz="2000" spc="-5" dirty="0">
              <a:latin typeface="微软雅黑" panose="020B0503020204020204" pitchFamily="34" charset="-122"/>
              <a:ea typeface="微软雅黑" panose="020B0503020204020204" pitchFamily="34" charset="-122"/>
              <a:cs typeface="Arial"/>
            </a:endParaRPr>
          </a:p>
          <a:p>
            <a:pPr marL="355600" indent="-342900">
              <a:lnSpc>
                <a:spcPct val="150000"/>
              </a:lnSpc>
              <a:buChar char="•"/>
              <a:tabLst>
                <a:tab pos="354965" algn="l"/>
                <a:tab pos="355600" algn="l"/>
              </a:tabLst>
            </a:pPr>
            <a:r>
              <a:rPr lang="zh-CN" altLang="en-US" sz="2000" spc="-5" dirty="0">
                <a:latin typeface="微软雅黑" panose="020B0503020204020204" pitchFamily="34" charset="-122"/>
                <a:ea typeface="微软雅黑" panose="020B0503020204020204" pitchFamily="34" charset="-122"/>
                <a:cs typeface="Arial"/>
              </a:rPr>
              <a:t>在透视图中将项目从</a:t>
            </a:r>
            <a:r>
              <a:rPr lang="en-US" altLang="zh-CN" sz="2000" spc="-5" dirty="0">
                <a:latin typeface="微软雅黑" panose="020B0503020204020204" pitchFamily="34" charset="-122"/>
                <a:ea typeface="微软雅黑" panose="020B0503020204020204" pitchFamily="34" charset="-122"/>
                <a:cs typeface="Arial"/>
              </a:rPr>
              <a:t>3D</a:t>
            </a:r>
            <a:r>
              <a:rPr lang="zh-CN" altLang="en-US" sz="2000" spc="-5" dirty="0">
                <a:latin typeface="微软雅黑" panose="020B0503020204020204" pitchFamily="34" charset="-122"/>
                <a:ea typeface="微软雅黑" panose="020B0503020204020204" pitchFamily="34" charset="-122"/>
                <a:cs typeface="Arial"/>
              </a:rPr>
              <a:t>划分为</a:t>
            </a:r>
            <a:r>
              <a:rPr lang="en-US" altLang="zh-CN" sz="2000" spc="-5" dirty="0">
                <a:latin typeface="微软雅黑" panose="020B0503020204020204" pitchFamily="34" charset="-122"/>
                <a:ea typeface="微软雅黑" panose="020B0503020204020204" pitchFamily="34" charset="-122"/>
                <a:cs typeface="Arial"/>
              </a:rPr>
              <a:t>2D</a:t>
            </a:r>
            <a:r>
              <a:rPr lang="zh-CN" altLang="en-US" sz="2000" spc="-5" dirty="0">
                <a:latin typeface="微软雅黑" panose="020B0503020204020204" pitchFamily="34" charset="-122"/>
                <a:ea typeface="微软雅黑" panose="020B0503020204020204" pitchFamily="34" charset="-122"/>
                <a:cs typeface="Arial"/>
              </a:rPr>
              <a:t>像素</a:t>
            </a:r>
            <a:endParaRPr lang="en-US" altLang="zh-CN" sz="2000" spc="-5" dirty="0">
              <a:latin typeface="微软雅黑" panose="020B0503020204020204" pitchFamily="34" charset="-122"/>
              <a:ea typeface="微软雅黑" panose="020B0503020204020204" pitchFamily="34" charset="-122"/>
              <a:cs typeface="Arial"/>
            </a:endParaRPr>
          </a:p>
          <a:p>
            <a:pPr marL="355600" indent="-342900">
              <a:lnSpc>
                <a:spcPct val="150000"/>
              </a:lnSpc>
              <a:buChar char="•"/>
              <a:tabLst>
                <a:tab pos="354965" algn="l"/>
                <a:tab pos="355600" algn="l"/>
              </a:tabLst>
            </a:pPr>
            <a:r>
              <a:rPr lang="zh-CN" altLang="en-US" sz="2000" spc="-5" dirty="0">
                <a:latin typeface="微软雅黑" panose="020B0503020204020204" pitchFamily="34" charset="-122"/>
                <a:ea typeface="微软雅黑" panose="020B0503020204020204" pitchFamily="34" charset="-122"/>
                <a:cs typeface="Arial"/>
              </a:rPr>
              <a:t>处理器根据照明模型用适当的颜色填充多边形</a:t>
            </a:r>
            <a:endParaRPr sz="2000" dirty="0">
              <a:latin typeface="微软雅黑" panose="020B0503020204020204" pitchFamily="34" charset="-122"/>
              <a:ea typeface="微软雅黑" panose="020B0503020204020204" pitchFamily="34" charset="-122"/>
              <a:cs typeface="Arial"/>
            </a:endParaRPr>
          </a:p>
        </p:txBody>
      </p:sp>
      <p:sp>
        <p:nvSpPr>
          <p:cNvPr id="6" name="object 6"/>
          <p:cNvSpPr/>
          <p:nvPr/>
        </p:nvSpPr>
        <p:spPr>
          <a:xfrm>
            <a:off x="2971800" y="4572000"/>
            <a:ext cx="2286000" cy="1714500"/>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5791200" y="3733800"/>
            <a:ext cx="2286000" cy="1714500"/>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26584" y="316229"/>
            <a:ext cx="2017015" cy="505459"/>
          </a:xfrm>
          <a:prstGeom prst="rect">
            <a:avLst/>
          </a:prstGeom>
        </p:spPr>
        <p:txBody>
          <a:bodyPr vert="horz" wrap="square" lIns="0" tIns="0" rIns="0" bIns="0" rtlCol="0">
            <a:spAutoFit/>
          </a:bodyPr>
          <a:lstStyle/>
          <a:p>
            <a:pPr marL="12700">
              <a:lnSpc>
                <a:spcPct val="100000"/>
              </a:lnSpc>
            </a:pPr>
            <a:r>
              <a:rPr sz="3200" spc="-5" dirty="0"/>
              <a:t>Sound</a:t>
            </a:r>
            <a:endParaRPr sz="3200" dirty="0"/>
          </a:p>
        </p:txBody>
      </p:sp>
      <p:sp>
        <p:nvSpPr>
          <p:cNvPr id="3" name="object 3"/>
          <p:cNvSpPr/>
          <p:nvPr/>
        </p:nvSpPr>
        <p:spPr>
          <a:xfrm>
            <a:off x="304800" y="1066800"/>
            <a:ext cx="3352800" cy="248285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28600" y="3962336"/>
            <a:ext cx="4114800" cy="1976501"/>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body" idx="1"/>
          </p:nvPr>
        </p:nvSpPr>
        <p:spPr>
          <a:xfrm>
            <a:off x="685800" y="1752600"/>
            <a:ext cx="7847837" cy="3638945"/>
          </a:xfrm>
          <a:prstGeom prst="rect">
            <a:avLst/>
          </a:prstGeom>
        </p:spPr>
        <p:txBody>
          <a:bodyPr vert="horz" wrap="square" lIns="0" tIns="0" rIns="0" bIns="0" rtlCol="0">
            <a:spAutoFit/>
          </a:bodyPr>
          <a:lstStyle/>
          <a:p>
            <a:pPr marL="3939540">
              <a:lnSpc>
                <a:spcPct val="150000"/>
              </a:lnSpc>
            </a:pPr>
            <a:r>
              <a:rPr lang="zh-CN" altLang="en-US" spc="-5" dirty="0"/>
              <a:t>声音是空气压力的变化</a:t>
            </a:r>
            <a:endParaRPr lang="en-US" altLang="zh-CN" spc="-5" dirty="0"/>
          </a:p>
          <a:p>
            <a:pPr marL="3939540">
              <a:lnSpc>
                <a:spcPct val="150000"/>
              </a:lnSpc>
            </a:pPr>
            <a:r>
              <a:rPr lang="zh-CN" altLang="en-US" spc="-5" dirty="0"/>
              <a:t>麦克风将这些转换为模拟电信号</a:t>
            </a:r>
            <a:endParaRPr lang="en-US" altLang="zh-CN" spc="-5" dirty="0"/>
          </a:p>
          <a:p>
            <a:pPr marL="3939540">
              <a:lnSpc>
                <a:spcPct val="150000"/>
              </a:lnSpc>
            </a:pPr>
            <a:r>
              <a:rPr lang="zh-CN" altLang="en-US" spc="-5" dirty="0"/>
              <a:t>模数转换器以频繁的间隔对此进行采样</a:t>
            </a:r>
            <a:r>
              <a:rPr lang="en-US" altLang="zh-CN" spc="-5" dirty="0"/>
              <a:t>, </a:t>
            </a:r>
            <a:r>
              <a:rPr lang="zh-CN" altLang="en-US" spc="-5" dirty="0"/>
              <a:t>生成的数字存储在文件（</a:t>
            </a:r>
            <a:r>
              <a:rPr lang="en-US" altLang="zh-CN" spc="-5" dirty="0"/>
              <a:t>.wav</a:t>
            </a:r>
            <a:r>
              <a:rPr lang="zh-CN" altLang="en-US" spc="-5" dirty="0"/>
              <a:t>）中播放时，数模转换器将这些数字转换为模拟电信号</a:t>
            </a:r>
            <a:r>
              <a:rPr lang="en-US" altLang="zh-CN" spc="-5" dirty="0"/>
              <a:t>,</a:t>
            </a:r>
            <a:r>
              <a:rPr lang="zh-CN" altLang="en-US" spc="-5" dirty="0"/>
              <a:t>扬声器的移动锥体将其转换为变化的空气压力</a:t>
            </a:r>
            <a:endParaRPr spc="-5"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61F02153-FFFD-404B-ADC7-01BABC6593EC}"/>
              </a:ext>
            </a:extLst>
          </p:cNvPr>
          <p:cNvSpPr>
            <a:spLocks noGrp="1" noChangeArrowheads="1"/>
          </p:cNvSpPr>
          <p:nvPr>
            <p:ph type="title"/>
          </p:nvPr>
        </p:nvSpPr>
        <p:spPr>
          <a:xfrm>
            <a:off x="540727" y="280621"/>
            <a:ext cx="8062546" cy="487974"/>
          </a:xfrm>
          <a:noFill/>
        </p:spPr>
        <p:txBody>
          <a:bodyPr wrap="square">
            <a:normAutofit fontScale="90000"/>
          </a:bodyPr>
          <a:lstStyle/>
          <a:p>
            <a:r>
              <a:rPr lang="zh-CN" altLang="en-US" sz="3323" b="1" dirty="0">
                <a:solidFill>
                  <a:srgbClr val="C00000"/>
                </a:solidFill>
                <a:latin typeface="微软雅黑" panose="020B0503020204020204" pitchFamily="34" charset="-122"/>
                <a:ea typeface="微软雅黑" panose="020B0503020204020204" pitchFamily="34" charset="-122"/>
              </a:rPr>
              <a:t>总线：将</a:t>
            </a:r>
            <a:r>
              <a:rPr lang="en-US" altLang="zh-CN" sz="3323" b="1" dirty="0">
                <a:solidFill>
                  <a:srgbClr val="C00000"/>
                </a:solidFill>
                <a:latin typeface="微软雅黑" panose="020B0503020204020204" pitchFamily="34" charset="-122"/>
                <a:ea typeface="微软雅黑" panose="020B0503020204020204" pitchFamily="34" charset="-122"/>
              </a:rPr>
              <a:t>I/O</a:t>
            </a:r>
            <a:r>
              <a:rPr lang="zh-CN" altLang="en-US" sz="3323" b="1" dirty="0">
                <a:solidFill>
                  <a:srgbClr val="C00000"/>
                </a:solidFill>
                <a:latin typeface="微软雅黑" panose="020B0503020204020204" pitchFamily="34" charset="-122"/>
                <a:ea typeface="微软雅黑" panose="020B0503020204020204" pitchFamily="34" charset="-122"/>
              </a:rPr>
              <a:t>与处理器和存储系统连接起来</a:t>
            </a:r>
          </a:p>
        </p:txBody>
      </p:sp>
      <p:sp>
        <p:nvSpPr>
          <p:cNvPr id="40963" name="Rectangle 3">
            <a:extLst>
              <a:ext uri="{FF2B5EF4-FFF2-40B4-BE49-F238E27FC236}">
                <a16:creationId xmlns:a16="http://schemas.microsoft.com/office/drawing/2014/main" id="{B0347A4D-4647-418F-9F96-69D60C0B4F99}"/>
              </a:ext>
            </a:extLst>
          </p:cNvPr>
          <p:cNvSpPr>
            <a:spLocks noGrp="1" noChangeArrowheads="1"/>
          </p:cNvSpPr>
          <p:nvPr>
            <p:ph type="body" idx="1"/>
          </p:nvPr>
        </p:nvSpPr>
        <p:spPr>
          <a:xfrm>
            <a:off x="419100" y="4709747"/>
            <a:ext cx="8191500" cy="1112227"/>
          </a:xfrm>
          <a:noFill/>
        </p:spPr>
        <p:txBody>
          <a:bodyPr/>
          <a:lstStyle/>
          <a:p>
            <a:pPr>
              <a:lnSpc>
                <a:spcPct val="150000"/>
              </a:lnSpc>
            </a:pPr>
            <a:r>
              <a:rPr lang="zh-CN" altLang="en-US" sz="2585" dirty="0"/>
              <a:t>总线是一组共享的通信链路</a:t>
            </a:r>
          </a:p>
          <a:p>
            <a:pPr>
              <a:lnSpc>
                <a:spcPct val="150000"/>
              </a:lnSpc>
            </a:pPr>
            <a:r>
              <a:rPr lang="zh-CN" altLang="en-US" sz="2585" dirty="0"/>
              <a:t>它使用一组线路将多个子系统连接起来</a:t>
            </a:r>
          </a:p>
        </p:txBody>
      </p:sp>
      <p:grpSp>
        <p:nvGrpSpPr>
          <p:cNvPr id="40964" name="Group 4">
            <a:extLst>
              <a:ext uri="{FF2B5EF4-FFF2-40B4-BE49-F238E27FC236}">
                <a16:creationId xmlns:a16="http://schemas.microsoft.com/office/drawing/2014/main" id="{53493982-A0FA-4FB6-BA47-97A442468362}"/>
              </a:ext>
            </a:extLst>
          </p:cNvPr>
          <p:cNvGrpSpPr>
            <a:grpSpLocks/>
          </p:cNvGrpSpPr>
          <p:nvPr/>
        </p:nvGrpSpPr>
        <p:grpSpPr bwMode="auto">
          <a:xfrm>
            <a:off x="1460989" y="2259623"/>
            <a:ext cx="1269023" cy="679938"/>
            <a:chOff x="920" y="1256"/>
            <a:chExt cx="800" cy="464"/>
          </a:xfrm>
        </p:grpSpPr>
        <p:sp>
          <p:nvSpPr>
            <p:cNvPr id="40982" name="Rectangle 5">
              <a:extLst>
                <a:ext uri="{FF2B5EF4-FFF2-40B4-BE49-F238E27FC236}">
                  <a16:creationId xmlns:a16="http://schemas.microsoft.com/office/drawing/2014/main" id="{F4F6CAFF-F515-463A-81D1-7070D62B201D}"/>
                </a:ext>
              </a:extLst>
            </p:cNvPr>
            <p:cNvSpPr>
              <a:spLocks noChangeArrowheads="1"/>
            </p:cNvSpPr>
            <p:nvPr/>
          </p:nvSpPr>
          <p:spPr bwMode="auto">
            <a:xfrm>
              <a:off x="920" y="1256"/>
              <a:ext cx="800" cy="46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0983" name="Rectangle 6">
              <a:extLst>
                <a:ext uri="{FF2B5EF4-FFF2-40B4-BE49-F238E27FC236}">
                  <a16:creationId xmlns:a16="http://schemas.microsoft.com/office/drawing/2014/main" id="{65C28662-F5A5-4231-BE03-749CBFE0E805}"/>
                </a:ext>
              </a:extLst>
            </p:cNvPr>
            <p:cNvSpPr>
              <a:spLocks noChangeArrowheads="1"/>
            </p:cNvSpPr>
            <p:nvPr/>
          </p:nvSpPr>
          <p:spPr bwMode="auto">
            <a:xfrm>
              <a:off x="1047" y="1403"/>
              <a:ext cx="50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Control</a:t>
              </a:r>
            </a:p>
          </p:txBody>
        </p:sp>
      </p:grpSp>
      <p:grpSp>
        <p:nvGrpSpPr>
          <p:cNvPr id="40965" name="Group 7">
            <a:extLst>
              <a:ext uri="{FF2B5EF4-FFF2-40B4-BE49-F238E27FC236}">
                <a16:creationId xmlns:a16="http://schemas.microsoft.com/office/drawing/2014/main" id="{2896989F-B584-418D-8A74-FDE9ABFCD105}"/>
              </a:ext>
            </a:extLst>
          </p:cNvPr>
          <p:cNvGrpSpPr>
            <a:grpSpLocks/>
          </p:cNvGrpSpPr>
          <p:nvPr/>
        </p:nvGrpSpPr>
        <p:grpSpPr bwMode="auto">
          <a:xfrm>
            <a:off x="1460989" y="3103685"/>
            <a:ext cx="1269023" cy="679938"/>
            <a:chOff x="920" y="1832"/>
            <a:chExt cx="800" cy="464"/>
          </a:xfrm>
        </p:grpSpPr>
        <p:sp>
          <p:nvSpPr>
            <p:cNvPr id="40980" name="Rectangle 8">
              <a:extLst>
                <a:ext uri="{FF2B5EF4-FFF2-40B4-BE49-F238E27FC236}">
                  <a16:creationId xmlns:a16="http://schemas.microsoft.com/office/drawing/2014/main" id="{17C6AB4E-8DF1-437D-A5A6-0C9DF5373EBD}"/>
                </a:ext>
              </a:extLst>
            </p:cNvPr>
            <p:cNvSpPr>
              <a:spLocks noChangeArrowheads="1"/>
            </p:cNvSpPr>
            <p:nvPr/>
          </p:nvSpPr>
          <p:spPr bwMode="auto">
            <a:xfrm>
              <a:off x="920" y="1832"/>
              <a:ext cx="800" cy="46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0981" name="Rectangle 9">
              <a:extLst>
                <a:ext uri="{FF2B5EF4-FFF2-40B4-BE49-F238E27FC236}">
                  <a16:creationId xmlns:a16="http://schemas.microsoft.com/office/drawing/2014/main" id="{316CEE26-ED18-496A-8D8F-D7CB67342DB7}"/>
                </a:ext>
              </a:extLst>
            </p:cNvPr>
            <p:cNvSpPr>
              <a:spLocks noChangeArrowheads="1"/>
            </p:cNvSpPr>
            <p:nvPr/>
          </p:nvSpPr>
          <p:spPr bwMode="auto">
            <a:xfrm>
              <a:off x="999" y="1953"/>
              <a:ext cx="58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Datapath</a:t>
              </a:r>
            </a:p>
          </p:txBody>
        </p:sp>
      </p:grpSp>
      <p:sp>
        <p:nvSpPr>
          <p:cNvPr id="40966" name="Rectangle 10">
            <a:extLst>
              <a:ext uri="{FF2B5EF4-FFF2-40B4-BE49-F238E27FC236}">
                <a16:creationId xmlns:a16="http://schemas.microsoft.com/office/drawing/2014/main" id="{794B6E37-5AD4-40F4-B2E2-1CF2A06A2C50}"/>
              </a:ext>
            </a:extLst>
          </p:cNvPr>
          <p:cNvSpPr>
            <a:spLocks noChangeArrowheads="1"/>
          </p:cNvSpPr>
          <p:nvPr/>
        </p:nvSpPr>
        <p:spPr bwMode="auto">
          <a:xfrm>
            <a:off x="4280389" y="1907931"/>
            <a:ext cx="1040423" cy="2016369"/>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0967" name="Rectangle 11">
            <a:extLst>
              <a:ext uri="{FF2B5EF4-FFF2-40B4-BE49-F238E27FC236}">
                <a16:creationId xmlns:a16="http://schemas.microsoft.com/office/drawing/2014/main" id="{AB76ADC0-43E2-477F-90D1-9BBEDB15BD4D}"/>
              </a:ext>
            </a:extLst>
          </p:cNvPr>
          <p:cNvSpPr>
            <a:spLocks noChangeArrowheads="1"/>
          </p:cNvSpPr>
          <p:nvPr/>
        </p:nvSpPr>
        <p:spPr bwMode="auto">
          <a:xfrm>
            <a:off x="4350728" y="2694843"/>
            <a:ext cx="861183"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Memory</a:t>
            </a:r>
          </a:p>
        </p:txBody>
      </p:sp>
      <p:sp>
        <p:nvSpPr>
          <p:cNvPr id="40968" name="Rectangle 12">
            <a:extLst>
              <a:ext uri="{FF2B5EF4-FFF2-40B4-BE49-F238E27FC236}">
                <a16:creationId xmlns:a16="http://schemas.microsoft.com/office/drawing/2014/main" id="{2D5C7F39-CB7D-40E2-A749-8E7572509AC5}"/>
              </a:ext>
            </a:extLst>
          </p:cNvPr>
          <p:cNvSpPr>
            <a:spLocks noChangeArrowheads="1"/>
          </p:cNvSpPr>
          <p:nvPr/>
        </p:nvSpPr>
        <p:spPr bwMode="auto">
          <a:xfrm>
            <a:off x="1308589" y="1907931"/>
            <a:ext cx="1573823" cy="2016369"/>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0969" name="Rectangle 13">
            <a:extLst>
              <a:ext uri="{FF2B5EF4-FFF2-40B4-BE49-F238E27FC236}">
                <a16:creationId xmlns:a16="http://schemas.microsoft.com/office/drawing/2014/main" id="{557BDD9E-A77C-493C-8C1E-7B48D288031F}"/>
              </a:ext>
            </a:extLst>
          </p:cNvPr>
          <p:cNvSpPr>
            <a:spLocks noChangeArrowheads="1"/>
          </p:cNvSpPr>
          <p:nvPr/>
        </p:nvSpPr>
        <p:spPr bwMode="auto">
          <a:xfrm>
            <a:off x="1585547" y="1896208"/>
            <a:ext cx="950759"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Processor</a:t>
            </a:r>
          </a:p>
        </p:txBody>
      </p:sp>
      <p:sp>
        <p:nvSpPr>
          <p:cNvPr id="40970" name="Rectangle 14">
            <a:extLst>
              <a:ext uri="{FF2B5EF4-FFF2-40B4-BE49-F238E27FC236}">
                <a16:creationId xmlns:a16="http://schemas.microsoft.com/office/drawing/2014/main" id="{A55DA638-5450-40E8-966E-BAB969BDF2C2}"/>
              </a:ext>
            </a:extLst>
          </p:cNvPr>
          <p:cNvSpPr>
            <a:spLocks noChangeArrowheads="1"/>
          </p:cNvSpPr>
          <p:nvPr/>
        </p:nvSpPr>
        <p:spPr bwMode="auto">
          <a:xfrm>
            <a:off x="6490189" y="1907931"/>
            <a:ext cx="1040423" cy="82061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0971" name="Rectangle 15">
            <a:extLst>
              <a:ext uri="{FF2B5EF4-FFF2-40B4-BE49-F238E27FC236}">
                <a16:creationId xmlns:a16="http://schemas.microsoft.com/office/drawing/2014/main" id="{D9B2402F-9689-420F-BC4B-B4FD16FAFDC0}"/>
              </a:ext>
            </a:extLst>
          </p:cNvPr>
          <p:cNvSpPr>
            <a:spLocks noChangeArrowheads="1"/>
          </p:cNvSpPr>
          <p:nvPr/>
        </p:nvSpPr>
        <p:spPr bwMode="auto">
          <a:xfrm>
            <a:off x="6692638" y="2177561"/>
            <a:ext cx="622336"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477" b="1"/>
              <a:t>Input</a:t>
            </a:r>
          </a:p>
        </p:txBody>
      </p:sp>
      <p:sp>
        <p:nvSpPr>
          <p:cNvPr id="40972" name="Rectangle 16">
            <a:extLst>
              <a:ext uri="{FF2B5EF4-FFF2-40B4-BE49-F238E27FC236}">
                <a16:creationId xmlns:a16="http://schemas.microsoft.com/office/drawing/2014/main" id="{FD1BE52E-ABFA-40D5-8B11-5C590C01C7FC}"/>
              </a:ext>
            </a:extLst>
          </p:cNvPr>
          <p:cNvSpPr>
            <a:spLocks noChangeArrowheads="1"/>
          </p:cNvSpPr>
          <p:nvPr/>
        </p:nvSpPr>
        <p:spPr bwMode="auto">
          <a:xfrm>
            <a:off x="6490189" y="3103685"/>
            <a:ext cx="1040423" cy="82061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0973" name="Rectangle 17">
            <a:extLst>
              <a:ext uri="{FF2B5EF4-FFF2-40B4-BE49-F238E27FC236}">
                <a16:creationId xmlns:a16="http://schemas.microsoft.com/office/drawing/2014/main" id="{75970EEE-8736-4C96-AC35-C38CD3086F82}"/>
              </a:ext>
            </a:extLst>
          </p:cNvPr>
          <p:cNvSpPr>
            <a:spLocks noChangeArrowheads="1"/>
          </p:cNvSpPr>
          <p:nvPr/>
        </p:nvSpPr>
        <p:spPr bwMode="auto">
          <a:xfrm>
            <a:off x="6625243" y="3373315"/>
            <a:ext cx="758590"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477" b="1"/>
              <a:t>Output</a:t>
            </a:r>
          </a:p>
        </p:txBody>
      </p:sp>
      <p:sp>
        <p:nvSpPr>
          <p:cNvPr id="40974" name="Line 18">
            <a:extLst>
              <a:ext uri="{FF2B5EF4-FFF2-40B4-BE49-F238E27FC236}">
                <a16:creationId xmlns:a16="http://schemas.microsoft.com/office/drawing/2014/main" id="{4EEB8205-8038-471D-8C59-7AFC5B875226}"/>
              </a:ext>
            </a:extLst>
          </p:cNvPr>
          <p:cNvSpPr>
            <a:spLocks noChangeShapeType="1"/>
          </p:cNvSpPr>
          <p:nvPr/>
        </p:nvSpPr>
        <p:spPr bwMode="auto">
          <a:xfrm>
            <a:off x="2895600" y="2880946"/>
            <a:ext cx="1371600" cy="0"/>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40975" name="Line 19">
            <a:extLst>
              <a:ext uri="{FF2B5EF4-FFF2-40B4-BE49-F238E27FC236}">
                <a16:creationId xmlns:a16="http://schemas.microsoft.com/office/drawing/2014/main" id="{7F7D0007-890E-4DDA-BB16-100E3DD72C02}"/>
              </a:ext>
            </a:extLst>
          </p:cNvPr>
          <p:cNvSpPr>
            <a:spLocks noChangeShapeType="1"/>
          </p:cNvSpPr>
          <p:nvPr/>
        </p:nvSpPr>
        <p:spPr bwMode="auto">
          <a:xfrm>
            <a:off x="2133600" y="1263162"/>
            <a:ext cx="36576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40976" name="Line 20">
            <a:extLst>
              <a:ext uri="{FF2B5EF4-FFF2-40B4-BE49-F238E27FC236}">
                <a16:creationId xmlns:a16="http://schemas.microsoft.com/office/drawing/2014/main" id="{78CF3793-3AB7-4A7A-9126-B0ACB1536062}"/>
              </a:ext>
            </a:extLst>
          </p:cNvPr>
          <p:cNvSpPr>
            <a:spLocks noChangeShapeType="1"/>
          </p:cNvSpPr>
          <p:nvPr/>
        </p:nvSpPr>
        <p:spPr bwMode="auto">
          <a:xfrm flipV="1">
            <a:off x="2209800" y="1263162"/>
            <a:ext cx="0" cy="633046"/>
          </a:xfrm>
          <a:prstGeom prst="line">
            <a:avLst/>
          </a:prstGeom>
          <a:noFill/>
          <a:ln w="762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sz="1662"/>
          </a:p>
        </p:txBody>
      </p:sp>
      <p:sp>
        <p:nvSpPr>
          <p:cNvPr id="40977" name="Line 21">
            <a:extLst>
              <a:ext uri="{FF2B5EF4-FFF2-40B4-BE49-F238E27FC236}">
                <a16:creationId xmlns:a16="http://schemas.microsoft.com/office/drawing/2014/main" id="{6E50A393-7B80-4A53-AC6A-CE1999978486}"/>
              </a:ext>
            </a:extLst>
          </p:cNvPr>
          <p:cNvSpPr>
            <a:spLocks noChangeShapeType="1"/>
          </p:cNvSpPr>
          <p:nvPr/>
        </p:nvSpPr>
        <p:spPr bwMode="auto">
          <a:xfrm>
            <a:off x="5829300" y="2353408"/>
            <a:ext cx="685800" cy="0"/>
          </a:xfrm>
          <a:prstGeom prst="line">
            <a:avLst/>
          </a:prstGeom>
          <a:noFill/>
          <a:ln w="762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sz="1662"/>
          </a:p>
        </p:txBody>
      </p:sp>
      <p:sp>
        <p:nvSpPr>
          <p:cNvPr id="40978" name="Line 22">
            <a:extLst>
              <a:ext uri="{FF2B5EF4-FFF2-40B4-BE49-F238E27FC236}">
                <a16:creationId xmlns:a16="http://schemas.microsoft.com/office/drawing/2014/main" id="{742DB8A8-BA11-4291-96E6-A1724842B8A4}"/>
              </a:ext>
            </a:extLst>
          </p:cNvPr>
          <p:cNvSpPr>
            <a:spLocks noChangeShapeType="1"/>
          </p:cNvSpPr>
          <p:nvPr/>
        </p:nvSpPr>
        <p:spPr bwMode="auto">
          <a:xfrm flipH="1">
            <a:off x="5829300" y="3478823"/>
            <a:ext cx="685800" cy="0"/>
          </a:xfrm>
          <a:prstGeom prst="line">
            <a:avLst/>
          </a:prstGeom>
          <a:noFill/>
          <a:ln w="762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sz="1662"/>
          </a:p>
        </p:txBody>
      </p:sp>
      <p:sp>
        <p:nvSpPr>
          <p:cNvPr id="40979" name="Line 23">
            <a:extLst>
              <a:ext uri="{FF2B5EF4-FFF2-40B4-BE49-F238E27FC236}">
                <a16:creationId xmlns:a16="http://schemas.microsoft.com/office/drawing/2014/main" id="{B633A171-378C-406F-83E2-187D2E9ACFFA}"/>
              </a:ext>
            </a:extLst>
          </p:cNvPr>
          <p:cNvSpPr>
            <a:spLocks noChangeShapeType="1"/>
          </p:cNvSpPr>
          <p:nvPr/>
        </p:nvSpPr>
        <p:spPr bwMode="auto">
          <a:xfrm flipV="1">
            <a:off x="5791200" y="1263161"/>
            <a:ext cx="0" cy="2250831"/>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BC9990BA-F5B7-4D34-A189-C45D5C6CD859}"/>
              </a:ext>
            </a:extLst>
          </p:cNvPr>
          <p:cNvSpPr>
            <a:spLocks noGrp="1" noChangeArrowheads="1"/>
          </p:cNvSpPr>
          <p:nvPr>
            <p:ph type="title"/>
          </p:nvPr>
        </p:nvSpPr>
        <p:spPr>
          <a:xfrm>
            <a:off x="448408" y="265967"/>
            <a:ext cx="4123592" cy="584689"/>
          </a:xfrm>
          <a:noFill/>
        </p:spPr>
        <p:txBody>
          <a:bodyPr wrap="square"/>
          <a:lstStyle/>
          <a:p>
            <a:r>
              <a:rPr lang="zh-CN" altLang="en-US" b="1" dirty="0">
                <a:solidFill>
                  <a:srgbClr val="C00000"/>
                </a:solidFill>
                <a:latin typeface="微软雅黑" panose="020B0503020204020204" pitchFamily="34" charset="-122"/>
                <a:ea typeface="微软雅黑" panose="020B0503020204020204" pitchFamily="34" charset="-122"/>
              </a:rPr>
              <a:t>总线的优点</a:t>
            </a:r>
          </a:p>
        </p:txBody>
      </p:sp>
      <p:sp>
        <p:nvSpPr>
          <p:cNvPr id="41987" name="Rectangle 3">
            <a:extLst>
              <a:ext uri="{FF2B5EF4-FFF2-40B4-BE49-F238E27FC236}">
                <a16:creationId xmlns:a16="http://schemas.microsoft.com/office/drawing/2014/main" id="{41668C14-515F-43D0-A3F2-B26F555E3026}"/>
              </a:ext>
            </a:extLst>
          </p:cNvPr>
          <p:cNvSpPr>
            <a:spLocks noGrp="1" noChangeArrowheads="1"/>
          </p:cNvSpPr>
          <p:nvPr>
            <p:ph type="body" idx="1"/>
          </p:nvPr>
        </p:nvSpPr>
        <p:spPr>
          <a:xfrm>
            <a:off x="495300" y="3851031"/>
            <a:ext cx="8191500" cy="2498184"/>
          </a:xfrm>
          <a:noFill/>
        </p:spPr>
        <p:txBody>
          <a:bodyPr/>
          <a:lstStyle/>
          <a:p>
            <a:pPr>
              <a:lnSpc>
                <a:spcPct val="150000"/>
              </a:lnSpc>
            </a:pPr>
            <a:r>
              <a:rPr lang="zh-CN" altLang="en-US" sz="2215" dirty="0"/>
              <a:t>多功能性：</a:t>
            </a:r>
          </a:p>
          <a:p>
            <a:pPr lvl="1">
              <a:lnSpc>
                <a:spcPct val="150000"/>
              </a:lnSpc>
            </a:pPr>
            <a:r>
              <a:rPr lang="zh-CN" altLang="en-US" sz="2215" dirty="0"/>
              <a:t>易于增加新设备</a:t>
            </a:r>
          </a:p>
          <a:p>
            <a:pPr lvl="1">
              <a:lnSpc>
                <a:spcPct val="150000"/>
              </a:lnSpc>
            </a:pPr>
            <a:r>
              <a:rPr lang="zh-CN" altLang="en-US" sz="2215" dirty="0"/>
              <a:t>外设可在多个使用相同总线标准的计算机系统之间移动</a:t>
            </a:r>
          </a:p>
          <a:p>
            <a:pPr>
              <a:lnSpc>
                <a:spcPct val="150000"/>
              </a:lnSpc>
            </a:pPr>
            <a:r>
              <a:rPr lang="zh-CN" altLang="en-US" sz="2215" dirty="0"/>
              <a:t>低成本：</a:t>
            </a:r>
          </a:p>
          <a:p>
            <a:pPr lvl="1">
              <a:lnSpc>
                <a:spcPct val="150000"/>
              </a:lnSpc>
            </a:pPr>
            <a:r>
              <a:rPr lang="zh-CN" altLang="en-US" sz="2215" dirty="0"/>
              <a:t>可以以多种方式共享使用单一一组线路</a:t>
            </a:r>
          </a:p>
        </p:txBody>
      </p:sp>
      <p:sp>
        <p:nvSpPr>
          <p:cNvPr id="41988" name="Line 4">
            <a:extLst>
              <a:ext uri="{FF2B5EF4-FFF2-40B4-BE49-F238E27FC236}">
                <a16:creationId xmlns:a16="http://schemas.microsoft.com/office/drawing/2014/main" id="{805D67FD-0070-438C-A43A-243E595F52A6}"/>
              </a:ext>
            </a:extLst>
          </p:cNvPr>
          <p:cNvSpPr>
            <a:spLocks noChangeShapeType="1"/>
          </p:cNvSpPr>
          <p:nvPr/>
        </p:nvSpPr>
        <p:spPr bwMode="auto">
          <a:xfrm>
            <a:off x="1295400" y="1389185"/>
            <a:ext cx="7086600" cy="0"/>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grpSp>
        <p:nvGrpSpPr>
          <p:cNvPr id="41989" name="Group 5">
            <a:extLst>
              <a:ext uri="{FF2B5EF4-FFF2-40B4-BE49-F238E27FC236}">
                <a16:creationId xmlns:a16="http://schemas.microsoft.com/office/drawing/2014/main" id="{4267F0FF-0FDD-420E-898D-951E3C762D41}"/>
              </a:ext>
            </a:extLst>
          </p:cNvPr>
          <p:cNvGrpSpPr>
            <a:grpSpLocks/>
          </p:cNvGrpSpPr>
          <p:nvPr/>
        </p:nvGrpSpPr>
        <p:grpSpPr bwMode="auto">
          <a:xfrm>
            <a:off x="7099789" y="2385645"/>
            <a:ext cx="1040423" cy="750277"/>
            <a:chOff x="4472" y="1448"/>
            <a:chExt cx="656" cy="512"/>
          </a:xfrm>
        </p:grpSpPr>
        <p:sp>
          <p:nvSpPr>
            <p:cNvPr id="42004" name="Rectangle 6">
              <a:extLst>
                <a:ext uri="{FF2B5EF4-FFF2-40B4-BE49-F238E27FC236}">
                  <a16:creationId xmlns:a16="http://schemas.microsoft.com/office/drawing/2014/main" id="{62D15BC9-B5EE-43D6-8823-746424275E03}"/>
                </a:ext>
              </a:extLst>
            </p:cNvPr>
            <p:cNvSpPr>
              <a:spLocks noChangeArrowheads="1"/>
            </p:cNvSpPr>
            <p:nvPr/>
          </p:nvSpPr>
          <p:spPr bwMode="auto">
            <a:xfrm>
              <a:off x="4472" y="1448"/>
              <a:ext cx="656" cy="51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2005" name="Rectangle 7">
              <a:extLst>
                <a:ext uri="{FF2B5EF4-FFF2-40B4-BE49-F238E27FC236}">
                  <a16:creationId xmlns:a16="http://schemas.microsoft.com/office/drawing/2014/main" id="{58804A6C-F3ED-4441-AAF7-0FC03E82F02D}"/>
                </a:ext>
              </a:extLst>
            </p:cNvPr>
            <p:cNvSpPr>
              <a:spLocks noChangeArrowheads="1"/>
            </p:cNvSpPr>
            <p:nvPr/>
          </p:nvSpPr>
          <p:spPr bwMode="auto">
            <a:xfrm>
              <a:off x="4517" y="1601"/>
              <a:ext cx="58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Memory</a:t>
              </a:r>
            </a:p>
          </p:txBody>
        </p:sp>
      </p:grpSp>
      <p:grpSp>
        <p:nvGrpSpPr>
          <p:cNvPr id="41990" name="Group 8">
            <a:extLst>
              <a:ext uri="{FF2B5EF4-FFF2-40B4-BE49-F238E27FC236}">
                <a16:creationId xmlns:a16="http://schemas.microsoft.com/office/drawing/2014/main" id="{280A1D9E-C7C5-453D-9715-B9CC73717B9A}"/>
              </a:ext>
            </a:extLst>
          </p:cNvPr>
          <p:cNvGrpSpPr>
            <a:grpSpLocks/>
          </p:cNvGrpSpPr>
          <p:nvPr/>
        </p:nvGrpSpPr>
        <p:grpSpPr bwMode="auto">
          <a:xfrm>
            <a:off x="1460989" y="2385646"/>
            <a:ext cx="1573823" cy="820615"/>
            <a:chOff x="920" y="1448"/>
            <a:chExt cx="992" cy="560"/>
          </a:xfrm>
        </p:grpSpPr>
        <p:sp>
          <p:nvSpPr>
            <p:cNvPr id="42002" name="Rectangle 9">
              <a:extLst>
                <a:ext uri="{FF2B5EF4-FFF2-40B4-BE49-F238E27FC236}">
                  <a16:creationId xmlns:a16="http://schemas.microsoft.com/office/drawing/2014/main" id="{7DC05141-C1FD-4FF4-BD32-492E41E1EB6D}"/>
                </a:ext>
              </a:extLst>
            </p:cNvPr>
            <p:cNvSpPr>
              <a:spLocks noChangeArrowheads="1"/>
            </p:cNvSpPr>
            <p:nvPr/>
          </p:nvSpPr>
          <p:spPr bwMode="auto">
            <a:xfrm>
              <a:off x="920" y="1448"/>
              <a:ext cx="992" cy="56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2003" name="Rectangle 10">
              <a:extLst>
                <a:ext uri="{FF2B5EF4-FFF2-40B4-BE49-F238E27FC236}">
                  <a16:creationId xmlns:a16="http://schemas.microsoft.com/office/drawing/2014/main" id="{3333C258-03E9-482C-BCB3-536D69F2F784}"/>
                </a:ext>
              </a:extLst>
            </p:cNvPr>
            <p:cNvSpPr>
              <a:spLocks noChangeArrowheads="1"/>
            </p:cNvSpPr>
            <p:nvPr/>
          </p:nvSpPr>
          <p:spPr bwMode="auto">
            <a:xfrm>
              <a:off x="1095" y="1632"/>
              <a:ext cx="64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Processor</a:t>
              </a:r>
            </a:p>
          </p:txBody>
        </p:sp>
      </p:grpSp>
      <p:sp>
        <p:nvSpPr>
          <p:cNvPr id="41991" name="Rectangle 11">
            <a:extLst>
              <a:ext uri="{FF2B5EF4-FFF2-40B4-BE49-F238E27FC236}">
                <a16:creationId xmlns:a16="http://schemas.microsoft.com/office/drawing/2014/main" id="{019593F1-74F6-42BA-B8E2-D7C4EAEBAC04}"/>
              </a:ext>
            </a:extLst>
          </p:cNvPr>
          <p:cNvSpPr>
            <a:spLocks noChangeArrowheads="1"/>
          </p:cNvSpPr>
          <p:nvPr/>
        </p:nvSpPr>
        <p:spPr bwMode="auto">
          <a:xfrm>
            <a:off x="3442189" y="2385646"/>
            <a:ext cx="964223" cy="5011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1992" name="Rectangle 12">
            <a:extLst>
              <a:ext uri="{FF2B5EF4-FFF2-40B4-BE49-F238E27FC236}">
                <a16:creationId xmlns:a16="http://schemas.microsoft.com/office/drawing/2014/main" id="{73E72EEC-D7FB-4DBE-A156-0357F16F9699}"/>
              </a:ext>
            </a:extLst>
          </p:cNvPr>
          <p:cNvSpPr>
            <a:spLocks noChangeArrowheads="1"/>
          </p:cNvSpPr>
          <p:nvPr/>
        </p:nvSpPr>
        <p:spPr bwMode="auto">
          <a:xfrm>
            <a:off x="3467100" y="2373923"/>
            <a:ext cx="951035" cy="53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477" b="1"/>
              <a:t>I/O Device</a:t>
            </a:r>
          </a:p>
        </p:txBody>
      </p:sp>
      <p:sp>
        <p:nvSpPr>
          <p:cNvPr id="41993" name="Line 13">
            <a:extLst>
              <a:ext uri="{FF2B5EF4-FFF2-40B4-BE49-F238E27FC236}">
                <a16:creationId xmlns:a16="http://schemas.microsoft.com/office/drawing/2014/main" id="{5ED26FB1-586A-44E0-8738-AC70AA926DAC}"/>
              </a:ext>
            </a:extLst>
          </p:cNvPr>
          <p:cNvSpPr>
            <a:spLocks noChangeShapeType="1"/>
          </p:cNvSpPr>
          <p:nvPr/>
        </p:nvSpPr>
        <p:spPr bwMode="auto">
          <a:xfrm>
            <a:off x="2324100" y="1354015"/>
            <a:ext cx="0" cy="1055077"/>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41994" name="Line 14">
            <a:extLst>
              <a:ext uri="{FF2B5EF4-FFF2-40B4-BE49-F238E27FC236}">
                <a16:creationId xmlns:a16="http://schemas.microsoft.com/office/drawing/2014/main" id="{D5416703-9CB6-49D4-9C4D-BF6D9F5CF107}"/>
              </a:ext>
            </a:extLst>
          </p:cNvPr>
          <p:cNvSpPr>
            <a:spLocks noChangeShapeType="1"/>
          </p:cNvSpPr>
          <p:nvPr/>
        </p:nvSpPr>
        <p:spPr bwMode="auto">
          <a:xfrm>
            <a:off x="7658100" y="1354015"/>
            <a:ext cx="0" cy="1055077"/>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41995" name="Line 15">
            <a:extLst>
              <a:ext uri="{FF2B5EF4-FFF2-40B4-BE49-F238E27FC236}">
                <a16:creationId xmlns:a16="http://schemas.microsoft.com/office/drawing/2014/main" id="{41B89F75-E5A2-4CE3-889E-10914F4758A1}"/>
              </a:ext>
            </a:extLst>
          </p:cNvPr>
          <p:cNvSpPr>
            <a:spLocks noChangeShapeType="1"/>
          </p:cNvSpPr>
          <p:nvPr/>
        </p:nvSpPr>
        <p:spPr bwMode="auto">
          <a:xfrm>
            <a:off x="3924300" y="1354015"/>
            <a:ext cx="0" cy="1055077"/>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41996" name="Line 16">
            <a:extLst>
              <a:ext uri="{FF2B5EF4-FFF2-40B4-BE49-F238E27FC236}">
                <a16:creationId xmlns:a16="http://schemas.microsoft.com/office/drawing/2014/main" id="{22C511B8-3BB6-471D-9ACB-5685B205F513}"/>
              </a:ext>
            </a:extLst>
          </p:cNvPr>
          <p:cNvSpPr>
            <a:spLocks noChangeShapeType="1"/>
          </p:cNvSpPr>
          <p:nvPr/>
        </p:nvSpPr>
        <p:spPr bwMode="auto">
          <a:xfrm>
            <a:off x="5067300" y="1354015"/>
            <a:ext cx="0" cy="1055077"/>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41997" name="Rectangle 17">
            <a:extLst>
              <a:ext uri="{FF2B5EF4-FFF2-40B4-BE49-F238E27FC236}">
                <a16:creationId xmlns:a16="http://schemas.microsoft.com/office/drawing/2014/main" id="{4F3710E6-0C1F-4B65-A6DD-2E5001928EDA}"/>
              </a:ext>
            </a:extLst>
          </p:cNvPr>
          <p:cNvSpPr>
            <a:spLocks noChangeArrowheads="1"/>
          </p:cNvSpPr>
          <p:nvPr/>
        </p:nvSpPr>
        <p:spPr bwMode="auto">
          <a:xfrm>
            <a:off x="4585189" y="2385646"/>
            <a:ext cx="964223" cy="5011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1998" name="Rectangle 18">
            <a:extLst>
              <a:ext uri="{FF2B5EF4-FFF2-40B4-BE49-F238E27FC236}">
                <a16:creationId xmlns:a16="http://schemas.microsoft.com/office/drawing/2014/main" id="{59698AF7-6F66-4781-914A-2AD05931171D}"/>
              </a:ext>
            </a:extLst>
          </p:cNvPr>
          <p:cNvSpPr>
            <a:spLocks noChangeArrowheads="1"/>
          </p:cNvSpPr>
          <p:nvPr/>
        </p:nvSpPr>
        <p:spPr bwMode="auto">
          <a:xfrm>
            <a:off x="4610100" y="2373923"/>
            <a:ext cx="951035" cy="53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477" b="1"/>
              <a:t>I/O Device</a:t>
            </a:r>
          </a:p>
        </p:txBody>
      </p:sp>
      <p:sp>
        <p:nvSpPr>
          <p:cNvPr id="41999" name="Line 19">
            <a:extLst>
              <a:ext uri="{FF2B5EF4-FFF2-40B4-BE49-F238E27FC236}">
                <a16:creationId xmlns:a16="http://schemas.microsoft.com/office/drawing/2014/main" id="{421A4E32-A044-40A1-90F2-9D0C9A50C5D5}"/>
              </a:ext>
            </a:extLst>
          </p:cNvPr>
          <p:cNvSpPr>
            <a:spLocks noChangeShapeType="1"/>
          </p:cNvSpPr>
          <p:nvPr/>
        </p:nvSpPr>
        <p:spPr bwMode="auto">
          <a:xfrm>
            <a:off x="6210300" y="1354015"/>
            <a:ext cx="0" cy="1055077"/>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42000" name="Rectangle 20">
            <a:extLst>
              <a:ext uri="{FF2B5EF4-FFF2-40B4-BE49-F238E27FC236}">
                <a16:creationId xmlns:a16="http://schemas.microsoft.com/office/drawing/2014/main" id="{9D2D8747-5B4D-4CAF-B519-D8DFA2948A5C}"/>
              </a:ext>
            </a:extLst>
          </p:cNvPr>
          <p:cNvSpPr>
            <a:spLocks noChangeArrowheads="1"/>
          </p:cNvSpPr>
          <p:nvPr/>
        </p:nvSpPr>
        <p:spPr bwMode="auto">
          <a:xfrm>
            <a:off x="5728189" y="2385646"/>
            <a:ext cx="964223" cy="5011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2001" name="Rectangle 21">
            <a:extLst>
              <a:ext uri="{FF2B5EF4-FFF2-40B4-BE49-F238E27FC236}">
                <a16:creationId xmlns:a16="http://schemas.microsoft.com/office/drawing/2014/main" id="{D5504B0B-E245-4235-B3A7-DBC0E3AF886A}"/>
              </a:ext>
            </a:extLst>
          </p:cNvPr>
          <p:cNvSpPr>
            <a:spLocks noChangeArrowheads="1"/>
          </p:cNvSpPr>
          <p:nvPr/>
        </p:nvSpPr>
        <p:spPr bwMode="auto">
          <a:xfrm>
            <a:off x="5753100" y="2373923"/>
            <a:ext cx="951035" cy="53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477" b="1"/>
              <a:t>I/O Device</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AE827DC6-A0D8-43A1-B511-9C3A9A5CE9A9}"/>
              </a:ext>
            </a:extLst>
          </p:cNvPr>
          <p:cNvSpPr>
            <a:spLocks noGrp="1" noChangeArrowheads="1"/>
          </p:cNvSpPr>
          <p:nvPr>
            <p:ph type="title"/>
          </p:nvPr>
        </p:nvSpPr>
        <p:spPr>
          <a:xfrm>
            <a:off x="323528" y="258641"/>
            <a:ext cx="3446585" cy="584689"/>
          </a:xfrm>
          <a:noFill/>
        </p:spPr>
        <p:txBody>
          <a:bodyPr wrap="square"/>
          <a:lstStyle/>
          <a:p>
            <a:r>
              <a:rPr lang="zh-CN" altLang="en-US" b="1" dirty="0">
                <a:solidFill>
                  <a:srgbClr val="C00000"/>
                </a:solidFill>
                <a:latin typeface="微软雅黑" panose="020B0503020204020204" pitchFamily="34" charset="-122"/>
                <a:ea typeface="微软雅黑" panose="020B0503020204020204" pitchFamily="34" charset="-122"/>
              </a:rPr>
              <a:t>总线的缺点</a:t>
            </a:r>
          </a:p>
        </p:txBody>
      </p:sp>
      <p:sp>
        <p:nvSpPr>
          <p:cNvPr id="43011" name="Rectangle 3">
            <a:extLst>
              <a:ext uri="{FF2B5EF4-FFF2-40B4-BE49-F238E27FC236}">
                <a16:creationId xmlns:a16="http://schemas.microsoft.com/office/drawing/2014/main" id="{50BC2A93-210F-40DA-8C13-AFC5A0E68EC8}"/>
              </a:ext>
            </a:extLst>
          </p:cNvPr>
          <p:cNvSpPr>
            <a:spLocks noGrp="1" noChangeArrowheads="1"/>
          </p:cNvSpPr>
          <p:nvPr>
            <p:ph type="body" idx="1"/>
          </p:nvPr>
        </p:nvSpPr>
        <p:spPr>
          <a:xfrm>
            <a:off x="609600" y="2923899"/>
            <a:ext cx="8191500" cy="3640612"/>
          </a:xfrm>
          <a:noFill/>
        </p:spPr>
        <p:txBody>
          <a:bodyPr/>
          <a:lstStyle/>
          <a:p>
            <a:pPr>
              <a:lnSpc>
                <a:spcPct val="150000"/>
              </a:lnSpc>
            </a:pPr>
            <a:r>
              <a:rPr lang="zh-CN" altLang="en-US" dirty="0"/>
              <a:t>可能导致通信瓶颈</a:t>
            </a:r>
          </a:p>
          <a:p>
            <a:pPr lvl="1">
              <a:lnSpc>
                <a:spcPct val="150000"/>
              </a:lnSpc>
            </a:pPr>
            <a:r>
              <a:rPr lang="zh-CN" altLang="en-US" sz="2000" dirty="0">
                <a:latin typeface="微软雅黑" panose="020B0503020204020204" pitchFamily="34" charset="-122"/>
                <a:ea typeface="微软雅黑" panose="020B0503020204020204" pitchFamily="34" charset="-122"/>
              </a:rPr>
              <a:t>总线的带宽制约了最大 </a:t>
            </a:r>
            <a:r>
              <a:rPr lang="en-US" altLang="zh-CN" sz="2000" dirty="0">
                <a:latin typeface="微软雅黑" panose="020B0503020204020204" pitchFamily="34" charset="-122"/>
                <a:ea typeface="微软雅黑" panose="020B0503020204020204" pitchFamily="34" charset="-122"/>
              </a:rPr>
              <a:t>I/O</a:t>
            </a:r>
            <a:r>
              <a:rPr lang="zh-CN" altLang="en-US" sz="2000" dirty="0">
                <a:latin typeface="微软雅黑" panose="020B0503020204020204" pitchFamily="34" charset="-122"/>
                <a:ea typeface="微软雅黑" panose="020B0503020204020204" pitchFamily="34" charset="-122"/>
              </a:rPr>
              <a:t>吞吐率</a:t>
            </a:r>
          </a:p>
          <a:p>
            <a:pPr>
              <a:lnSpc>
                <a:spcPct val="150000"/>
              </a:lnSpc>
            </a:pPr>
            <a:r>
              <a:rPr lang="zh-CN" altLang="en-US" dirty="0"/>
              <a:t>总线最高速度主要受制于：</a:t>
            </a:r>
          </a:p>
          <a:p>
            <a:pPr lvl="1">
              <a:lnSpc>
                <a:spcPct val="150000"/>
              </a:lnSpc>
            </a:pPr>
            <a:r>
              <a:rPr lang="zh-CN" altLang="en-US" sz="2000" dirty="0">
                <a:latin typeface="微软雅黑" panose="020B0503020204020204" pitchFamily="34" charset="-122"/>
                <a:ea typeface="微软雅黑" panose="020B0503020204020204" pitchFamily="34" charset="-122"/>
              </a:rPr>
              <a:t>总线的长度</a:t>
            </a:r>
          </a:p>
          <a:p>
            <a:pPr lvl="1">
              <a:lnSpc>
                <a:spcPct val="150000"/>
              </a:lnSpc>
            </a:pPr>
            <a:r>
              <a:rPr lang="zh-CN" altLang="en-US" sz="2000" dirty="0">
                <a:latin typeface="微软雅黑" panose="020B0503020204020204" pitchFamily="34" charset="-122"/>
                <a:ea typeface="微软雅黑" panose="020B0503020204020204" pitchFamily="34" charset="-122"/>
              </a:rPr>
              <a:t>总线上设备的数目</a:t>
            </a:r>
          </a:p>
          <a:p>
            <a:pPr lvl="1">
              <a:lnSpc>
                <a:spcPct val="150000"/>
              </a:lnSpc>
            </a:pPr>
            <a:r>
              <a:rPr lang="zh-CN" altLang="en-US" sz="2000" dirty="0">
                <a:latin typeface="微软雅黑" panose="020B0503020204020204" pitchFamily="34" charset="-122"/>
                <a:ea typeface="微软雅黑" panose="020B0503020204020204" pitchFamily="34" charset="-122"/>
              </a:rPr>
              <a:t>需要支持多种设备的范围，特别是这些设备具有：</a:t>
            </a:r>
          </a:p>
          <a:p>
            <a:pPr lvl="2">
              <a:lnSpc>
                <a:spcPct val="150000"/>
              </a:lnSpc>
            </a:pPr>
            <a:r>
              <a:rPr lang="zh-CN" altLang="en-US" sz="2000" dirty="0">
                <a:latin typeface="微软雅黑" panose="020B0503020204020204" pitchFamily="34" charset="-122"/>
                <a:ea typeface="微软雅黑" panose="020B0503020204020204" pitchFamily="34" charset="-122"/>
              </a:rPr>
              <a:t>时延差异很大</a:t>
            </a:r>
          </a:p>
          <a:p>
            <a:pPr lvl="2">
              <a:lnSpc>
                <a:spcPct val="150000"/>
              </a:lnSpc>
            </a:pPr>
            <a:r>
              <a:rPr lang="zh-CN" altLang="en-US" sz="2000" dirty="0">
                <a:latin typeface="微软雅黑" panose="020B0503020204020204" pitchFamily="34" charset="-122"/>
                <a:ea typeface="微软雅黑" panose="020B0503020204020204" pitchFamily="34" charset="-122"/>
              </a:rPr>
              <a:t>数据传输率差异很大</a:t>
            </a:r>
          </a:p>
        </p:txBody>
      </p:sp>
      <p:sp>
        <p:nvSpPr>
          <p:cNvPr id="43012" name="Line 4">
            <a:extLst>
              <a:ext uri="{FF2B5EF4-FFF2-40B4-BE49-F238E27FC236}">
                <a16:creationId xmlns:a16="http://schemas.microsoft.com/office/drawing/2014/main" id="{B67E86A1-0BAA-4919-B333-841D511A2232}"/>
              </a:ext>
            </a:extLst>
          </p:cNvPr>
          <p:cNvSpPr>
            <a:spLocks noChangeShapeType="1"/>
          </p:cNvSpPr>
          <p:nvPr/>
        </p:nvSpPr>
        <p:spPr bwMode="auto">
          <a:xfrm>
            <a:off x="1295400" y="1088781"/>
            <a:ext cx="7086600" cy="0"/>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grpSp>
        <p:nvGrpSpPr>
          <p:cNvPr id="43013" name="Group 5">
            <a:extLst>
              <a:ext uri="{FF2B5EF4-FFF2-40B4-BE49-F238E27FC236}">
                <a16:creationId xmlns:a16="http://schemas.microsoft.com/office/drawing/2014/main" id="{1BFA607B-1E14-4C77-8F69-A8C6BD51B178}"/>
              </a:ext>
            </a:extLst>
          </p:cNvPr>
          <p:cNvGrpSpPr>
            <a:grpSpLocks/>
          </p:cNvGrpSpPr>
          <p:nvPr/>
        </p:nvGrpSpPr>
        <p:grpSpPr bwMode="auto">
          <a:xfrm>
            <a:off x="7099789" y="2085243"/>
            <a:ext cx="1040423" cy="750277"/>
            <a:chOff x="4472" y="1448"/>
            <a:chExt cx="656" cy="512"/>
          </a:xfrm>
        </p:grpSpPr>
        <p:sp>
          <p:nvSpPr>
            <p:cNvPr id="43028" name="Rectangle 6">
              <a:extLst>
                <a:ext uri="{FF2B5EF4-FFF2-40B4-BE49-F238E27FC236}">
                  <a16:creationId xmlns:a16="http://schemas.microsoft.com/office/drawing/2014/main" id="{CF32AC38-3B3D-4367-9810-1F688D232928}"/>
                </a:ext>
              </a:extLst>
            </p:cNvPr>
            <p:cNvSpPr>
              <a:spLocks noChangeArrowheads="1"/>
            </p:cNvSpPr>
            <p:nvPr/>
          </p:nvSpPr>
          <p:spPr bwMode="auto">
            <a:xfrm>
              <a:off x="4472" y="1448"/>
              <a:ext cx="656" cy="51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3029" name="Rectangle 7">
              <a:extLst>
                <a:ext uri="{FF2B5EF4-FFF2-40B4-BE49-F238E27FC236}">
                  <a16:creationId xmlns:a16="http://schemas.microsoft.com/office/drawing/2014/main" id="{359A26E6-E9D4-467A-B0D5-2779C7B88EBD}"/>
                </a:ext>
              </a:extLst>
            </p:cNvPr>
            <p:cNvSpPr>
              <a:spLocks noChangeArrowheads="1"/>
            </p:cNvSpPr>
            <p:nvPr/>
          </p:nvSpPr>
          <p:spPr bwMode="auto">
            <a:xfrm>
              <a:off x="4517" y="1601"/>
              <a:ext cx="58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Memory</a:t>
              </a:r>
            </a:p>
          </p:txBody>
        </p:sp>
      </p:grpSp>
      <p:grpSp>
        <p:nvGrpSpPr>
          <p:cNvPr id="43014" name="Group 8">
            <a:extLst>
              <a:ext uri="{FF2B5EF4-FFF2-40B4-BE49-F238E27FC236}">
                <a16:creationId xmlns:a16="http://schemas.microsoft.com/office/drawing/2014/main" id="{EF143493-8EDD-4B2F-B7C3-81DE9A772FEC}"/>
              </a:ext>
            </a:extLst>
          </p:cNvPr>
          <p:cNvGrpSpPr>
            <a:grpSpLocks/>
          </p:cNvGrpSpPr>
          <p:nvPr/>
        </p:nvGrpSpPr>
        <p:grpSpPr bwMode="auto">
          <a:xfrm>
            <a:off x="1460989" y="2085243"/>
            <a:ext cx="1573823" cy="820615"/>
            <a:chOff x="920" y="1448"/>
            <a:chExt cx="992" cy="560"/>
          </a:xfrm>
        </p:grpSpPr>
        <p:sp>
          <p:nvSpPr>
            <p:cNvPr id="43026" name="Rectangle 9">
              <a:extLst>
                <a:ext uri="{FF2B5EF4-FFF2-40B4-BE49-F238E27FC236}">
                  <a16:creationId xmlns:a16="http://schemas.microsoft.com/office/drawing/2014/main" id="{2363CD2A-B755-450D-8400-B8AA2C5B70A6}"/>
                </a:ext>
              </a:extLst>
            </p:cNvPr>
            <p:cNvSpPr>
              <a:spLocks noChangeArrowheads="1"/>
            </p:cNvSpPr>
            <p:nvPr/>
          </p:nvSpPr>
          <p:spPr bwMode="auto">
            <a:xfrm>
              <a:off x="920" y="1448"/>
              <a:ext cx="992" cy="56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3027" name="Rectangle 10">
              <a:extLst>
                <a:ext uri="{FF2B5EF4-FFF2-40B4-BE49-F238E27FC236}">
                  <a16:creationId xmlns:a16="http://schemas.microsoft.com/office/drawing/2014/main" id="{D9F765AC-4CA1-4C82-B044-4905C768E527}"/>
                </a:ext>
              </a:extLst>
            </p:cNvPr>
            <p:cNvSpPr>
              <a:spLocks noChangeArrowheads="1"/>
            </p:cNvSpPr>
            <p:nvPr/>
          </p:nvSpPr>
          <p:spPr bwMode="auto">
            <a:xfrm>
              <a:off x="1095" y="1632"/>
              <a:ext cx="64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Processor</a:t>
              </a:r>
            </a:p>
          </p:txBody>
        </p:sp>
      </p:grpSp>
      <p:sp>
        <p:nvSpPr>
          <p:cNvPr id="43015" name="Rectangle 11">
            <a:extLst>
              <a:ext uri="{FF2B5EF4-FFF2-40B4-BE49-F238E27FC236}">
                <a16:creationId xmlns:a16="http://schemas.microsoft.com/office/drawing/2014/main" id="{35CD7A95-BE6D-4DA9-B2B5-4A9028C564C8}"/>
              </a:ext>
            </a:extLst>
          </p:cNvPr>
          <p:cNvSpPr>
            <a:spLocks noChangeArrowheads="1"/>
          </p:cNvSpPr>
          <p:nvPr/>
        </p:nvSpPr>
        <p:spPr bwMode="auto">
          <a:xfrm>
            <a:off x="3442189" y="2085243"/>
            <a:ext cx="964223" cy="5011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3016" name="Rectangle 12">
            <a:extLst>
              <a:ext uri="{FF2B5EF4-FFF2-40B4-BE49-F238E27FC236}">
                <a16:creationId xmlns:a16="http://schemas.microsoft.com/office/drawing/2014/main" id="{42B3176B-CBCE-41CA-B6EC-F87B9A66F29F}"/>
              </a:ext>
            </a:extLst>
          </p:cNvPr>
          <p:cNvSpPr>
            <a:spLocks noChangeArrowheads="1"/>
          </p:cNvSpPr>
          <p:nvPr/>
        </p:nvSpPr>
        <p:spPr bwMode="auto">
          <a:xfrm>
            <a:off x="3467100" y="2073520"/>
            <a:ext cx="951035" cy="53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477" b="1"/>
              <a:t>I/O Device</a:t>
            </a:r>
          </a:p>
        </p:txBody>
      </p:sp>
      <p:sp>
        <p:nvSpPr>
          <p:cNvPr id="43017" name="Line 13">
            <a:extLst>
              <a:ext uri="{FF2B5EF4-FFF2-40B4-BE49-F238E27FC236}">
                <a16:creationId xmlns:a16="http://schemas.microsoft.com/office/drawing/2014/main" id="{2EF194D3-6D82-4851-917A-2CE9F2A0DB92}"/>
              </a:ext>
            </a:extLst>
          </p:cNvPr>
          <p:cNvSpPr>
            <a:spLocks noChangeShapeType="1"/>
          </p:cNvSpPr>
          <p:nvPr/>
        </p:nvSpPr>
        <p:spPr bwMode="auto">
          <a:xfrm>
            <a:off x="2324100" y="1053612"/>
            <a:ext cx="0" cy="1055077"/>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43018" name="Line 14">
            <a:extLst>
              <a:ext uri="{FF2B5EF4-FFF2-40B4-BE49-F238E27FC236}">
                <a16:creationId xmlns:a16="http://schemas.microsoft.com/office/drawing/2014/main" id="{84652CD6-CCEA-4690-B52F-35CE5891C9A0}"/>
              </a:ext>
            </a:extLst>
          </p:cNvPr>
          <p:cNvSpPr>
            <a:spLocks noChangeShapeType="1"/>
          </p:cNvSpPr>
          <p:nvPr/>
        </p:nvSpPr>
        <p:spPr bwMode="auto">
          <a:xfrm>
            <a:off x="7658100" y="1053612"/>
            <a:ext cx="0" cy="1055077"/>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43019" name="Line 15">
            <a:extLst>
              <a:ext uri="{FF2B5EF4-FFF2-40B4-BE49-F238E27FC236}">
                <a16:creationId xmlns:a16="http://schemas.microsoft.com/office/drawing/2014/main" id="{DB9CA1CA-10FC-47E9-9E0E-585C75F9EDED}"/>
              </a:ext>
            </a:extLst>
          </p:cNvPr>
          <p:cNvSpPr>
            <a:spLocks noChangeShapeType="1"/>
          </p:cNvSpPr>
          <p:nvPr/>
        </p:nvSpPr>
        <p:spPr bwMode="auto">
          <a:xfrm>
            <a:off x="3924300" y="1053612"/>
            <a:ext cx="0" cy="1055077"/>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43020" name="Line 16">
            <a:extLst>
              <a:ext uri="{FF2B5EF4-FFF2-40B4-BE49-F238E27FC236}">
                <a16:creationId xmlns:a16="http://schemas.microsoft.com/office/drawing/2014/main" id="{A05DC40B-39AD-45D1-8299-F40DB9D9173B}"/>
              </a:ext>
            </a:extLst>
          </p:cNvPr>
          <p:cNvSpPr>
            <a:spLocks noChangeShapeType="1"/>
          </p:cNvSpPr>
          <p:nvPr/>
        </p:nvSpPr>
        <p:spPr bwMode="auto">
          <a:xfrm>
            <a:off x="5067300" y="1053612"/>
            <a:ext cx="0" cy="1055077"/>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43021" name="Rectangle 17">
            <a:extLst>
              <a:ext uri="{FF2B5EF4-FFF2-40B4-BE49-F238E27FC236}">
                <a16:creationId xmlns:a16="http://schemas.microsoft.com/office/drawing/2014/main" id="{C1AB0C50-6EBC-48FE-B380-3AA28B2B0446}"/>
              </a:ext>
            </a:extLst>
          </p:cNvPr>
          <p:cNvSpPr>
            <a:spLocks noChangeArrowheads="1"/>
          </p:cNvSpPr>
          <p:nvPr/>
        </p:nvSpPr>
        <p:spPr bwMode="auto">
          <a:xfrm>
            <a:off x="4585189" y="2085243"/>
            <a:ext cx="964223" cy="5011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3022" name="Rectangle 18">
            <a:extLst>
              <a:ext uri="{FF2B5EF4-FFF2-40B4-BE49-F238E27FC236}">
                <a16:creationId xmlns:a16="http://schemas.microsoft.com/office/drawing/2014/main" id="{BEC7245A-E0C4-4C72-95AF-9C740A5E84C9}"/>
              </a:ext>
            </a:extLst>
          </p:cNvPr>
          <p:cNvSpPr>
            <a:spLocks noChangeArrowheads="1"/>
          </p:cNvSpPr>
          <p:nvPr/>
        </p:nvSpPr>
        <p:spPr bwMode="auto">
          <a:xfrm>
            <a:off x="4610100" y="2073520"/>
            <a:ext cx="951035" cy="53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477" b="1"/>
              <a:t>I/O Device</a:t>
            </a:r>
          </a:p>
        </p:txBody>
      </p:sp>
      <p:sp>
        <p:nvSpPr>
          <p:cNvPr id="43023" name="Line 19">
            <a:extLst>
              <a:ext uri="{FF2B5EF4-FFF2-40B4-BE49-F238E27FC236}">
                <a16:creationId xmlns:a16="http://schemas.microsoft.com/office/drawing/2014/main" id="{D29D7C2D-52A4-4FC5-989F-0DB2D270B6D8}"/>
              </a:ext>
            </a:extLst>
          </p:cNvPr>
          <p:cNvSpPr>
            <a:spLocks noChangeShapeType="1"/>
          </p:cNvSpPr>
          <p:nvPr/>
        </p:nvSpPr>
        <p:spPr bwMode="auto">
          <a:xfrm>
            <a:off x="6210300" y="1053612"/>
            <a:ext cx="0" cy="1055077"/>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43024" name="Rectangle 20">
            <a:extLst>
              <a:ext uri="{FF2B5EF4-FFF2-40B4-BE49-F238E27FC236}">
                <a16:creationId xmlns:a16="http://schemas.microsoft.com/office/drawing/2014/main" id="{ED6C77DF-31FD-4EFE-A1AE-CE9A54385451}"/>
              </a:ext>
            </a:extLst>
          </p:cNvPr>
          <p:cNvSpPr>
            <a:spLocks noChangeArrowheads="1"/>
          </p:cNvSpPr>
          <p:nvPr/>
        </p:nvSpPr>
        <p:spPr bwMode="auto">
          <a:xfrm>
            <a:off x="5728189" y="2085243"/>
            <a:ext cx="964223" cy="5011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3025" name="Rectangle 21">
            <a:extLst>
              <a:ext uri="{FF2B5EF4-FFF2-40B4-BE49-F238E27FC236}">
                <a16:creationId xmlns:a16="http://schemas.microsoft.com/office/drawing/2014/main" id="{ABD26910-354D-428D-821B-49B541D05424}"/>
              </a:ext>
            </a:extLst>
          </p:cNvPr>
          <p:cNvSpPr>
            <a:spLocks noChangeArrowheads="1"/>
          </p:cNvSpPr>
          <p:nvPr/>
        </p:nvSpPr>
        <p:spPr bwMode="auto">
          <a:xfrm>
            <a:off x="5753100" y="2073520"/>
            <a:ext cx="951035" cy="53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477" b="1"/>
              <a:t>I/O Device</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902C295F-2941-49FB-B370-D5A0746E5ACE}"/>
              </a:ext>
            </a:extLst>
          </p:cNvPr>
          <p:cNvSpPr>
            <a:spLocks noGrp="1" noChangeArrowheads="1"/>
          </p:cNvSpPr>
          <p:nvPr>
            <p:ph type="title"/>
          </p:nvPr>
        </p:nvSpPr>
        <p:spPr>
          <a:xfrm>
            <a:off x="384778" y="206484"/>
            <a:ext cx="4686300" cy="584689"/>
          </a:xfrm>
          <a:noFill/>
        </p:spPr>
        <p:txBody>
          <a:bodyPr wrap="square"/>
          <a:lstStyle/>
          <a:p>
            <a:r>
              <a:rPr lang="zh-CN" altLang="en-US" b="1" dirty="0">
                <a:solidFill>
                  <a:srgbClr val="C00000"/>
                </a:solidFill>
                <a:latin typeface="微软雅黑" panose="020B0503020204020204" pitchFamily="34" charset="-122"/>
                <a:ea typeface="微软雅黑" panose="020B0503020204020204" pitchFamily="34" charset="-122"/>
              </a:rPr>
              <a:t>总线的典型组织</a:t>
            </a:r>
          </a:p>
        </p:txBody>
      </p:sp>
      <p:sp>
        <p:nvSpPr>
          <p:cNvPr id="44035" name="Rectangle 3">
            <a:extLst>
              <a:ext uri="{FF2B5EF4-FFF2-40B4-BE49-F238E27FC236}">
                <a16:creationId xmlns:a16="http://schemas.microsoft.com/office/drawing/2014/main" id="{097CCBBC-C0B7-49B9-B214-699F396CEC15}"/>
              </a:ext>
            </a:extLst>
          </p:cNvPr>
          <p:cNvSpPr>
            <a:spLocks noGrp="1" noChangeArrowheads="1"/>
          </p:cNvSpPr>
          <p:nvPr>
            <p:ph type="body" idx="1"/>
          </p:nvPr>
        </p:nvSpPr>
        <p:spPr>
          <a:xfrm>
            <a:off x="451762" y="1875335"/>
            <a:ext cx="8191500" cy="4543360"/>
          </a:xfrm>
          <a:noFill/>
        </p:spPr>
        <p:txBody>
          <a:bodyPr/>
          <a:lstStyle/>
          <a:p>
            <a:pPr>
              <a:lnSpc>
                <a:spcPct val="150000"/>
              </a:lnSpc>
            </a:pPr>
            <a:r>
              <a:rPr lang="zh-CN" altLang="en-US" sz="2215" dirty="0"/>
              <a:t>控制线：</a:t>
            </a:r>
          </a:p>
          <a:p>
            <a:pPr lvl="1">
              <a:lnSpc>
                <a:spcPct val="150000"/>
              </a:lnSpc>
            </a:pPr>
            <a:r>
              <a:rPr lang="zh-CN" altLang="en-US" sz="2215" dirty="0">
                <a:latin typeface="微软雅黑" panose="020B0503020204020204" pitchFamily="34" charset="-122"/>
                <a:ea typeface="微软雅黑" panose="020B0503020204020204" pitchFamily="34" charset="-122"/>
              </a:rPr>
              <a:t>信号请求和应答</a:t>
            </a:r>
          </a:p>
          <a:p>
            <a:pPr lvl="1">
              <a:lnSpc>
                <a:spcPct val="150000"/>
              </a:lnSpc>
            </a:pPr>
            <a:r>
              <a:rPr lang="zh-CN" altLang="en-US" sz="2215" dirty="0">
                <a:latin typeface="微软雅黑" panose="020B0503020204020204" pitchFamily="34" charset="-122"/>
                <a:ea typeface="微软雅黑" panose="020B0503020204020204" pitchFamily="34" charset="-122"/>
              </a:rPr>
              <a:t>指示数据线上的信息类型</a:t>
            </a:r>
          </a:p>
          <a:p>
            <a:pPr>
              <a:lnSpc>
                <a:spcPct val="150000"/>
              </a:lnSpc>
            </a:pPr>
            <a:r>
              <a:rPr lang="zh-CN" altLang="en-US" sz="2215" dirty="0"/>
              <a:t>数据线在源设备和目的设备之间传递信息</a:t>
            </a:r>
            <a:r>
              <a:rPr lang="en-US" altLang="zh-CN" sz="2215" dirty="0"/>
              <a:t>:</a:t>
            </a:r>
          </a:p>
          <a:p>
            <a:pPr lvl="1">
              <a:lnSpc>
                <a:spcPct val="150000"/>
              </a:lnSpc>
            </a:pPr>
            <a:r>
              <a:rPr lang="zh-CN" altLang="en-US" sz="2215" dirty="0">
                <a:latin typeface="微软雅黑" panose="020B0503020204020204" pitchFamily="34" charset="-122"/>
                <a:ea typeface="微软雅黑" panose="020B0503020204020204" pitchFamily="34" charset="-122"/>
              </a:rPr>
              <a:t>数据 和 地址</a:t>
            </a:r>
          </a:p>
          <a:p>
            <a:pPr lvl="1">
              <a:lnSpc>
                <a:spcPct val="150000"/>
              </a:lnSpc>
            </a:pPr>
            <a:r>
              <a:rPr lang="zh-CN" altLang="en-US" sz="2215" dirty="0">
                <a:latin typeface="微软雅黑" panose="020B0503020204020204" pitchFamily="34" charset="-122"/>
                <a:ea typeface="微软雅黑" panose="020B0503020204020204" pitchFamily="34" charset="-122"/>
              </a:rPr>
              <a:t>复杂命令</a:t>
            </a:r>
          </a:p>
          <a:p>
            <a:pPr>
              <a:lnSpc>
                <a:spcPct val="150000"/>
              </a:lnSpc>
            </a:pPr>
            <a:r>
              <a:rPr lang="zh-CN" altLang="en-US" sz="2215" dirty="0"/>
              <a:t>一个总线事务 包括 两部分：</a:t>
            </a:r>
          </a:p>
          <a:p>
            <a:pPr lvl="1">
              <a:lnSpc>
                <a:spcPct val="150000"/>
              </a:lnSpc>
            </a:pPr>
            <a:r>
              <a:rPr lang="zh-CN" altLang="en-US" sz="2215" dirty="0">
                <a:latin typeface="微软雅黑" panose="020B0503020204020204" pitchFamily="34" charset="-122"/>
                <a:ea typeface="微软雅黑" panose="020B0503020204020204" pitchFamily="34" charset="-122"/>
              </a:rPr>
              <a:t>发送地址</a:t>
            </a:r>
          </a:p>
          <a:p>
            <a:pPr lvl="1">
              <a:lnSpc>
                <a:spcPct val="150000"/>
              </a:lnSpc>
            </a:pPr>
            <a:r>
              <a:rPr lang="zh-CN" altLang="en-US" sz="2215" dirty="0">
                <a:latin typeface="微软雅黑" panose="020B0503020204020204" pitchFamily="34" charset="-122"/>
                <a:ea typeface="微软雅黑" panose="020B0503020204020204" pitchFamily="34" charset="-122"/>
              </a:rPr>
              <a:t>接收 或 发送 数据</a:t>
            </a:r>
          </a:p>
        </p:txBody>
      </p:sp>
      <p:sp>
        <p:nvSpPr>
          <p:cNvPr id="44036" name="Line 4">
            <a:extLst>
              <a:ext uri="{FF2B5EF4-FFF2-40B4-BE49-F238E27FC236}">
                <a16:creationId xmlns:a16="http://schemas.microsoft.com/office/drawing/2014/main" id="{9701B206-3BB2-4E45-ADD4-04A2B3A973F8}"/>
              </a:ext>
            </a:extLst>
          </p:cNvPr>
          <p:cNvSpPr>
            <a:spLocks noChangeShapeType="1"/>
          </p:cNvSpPr>
          <p:nvPr/>
        </p:nvSpPr>
        <p:spPr bwMode="auto">
          <a:xfrm>
            <a:off x="1676400" y="1318846"/>
            <a:ext cx="5943600" cy="0"/>
          </a:xfrm>
          <a:prstGeom prst="line">
            <a:avLst/>
          </a:prstGeom>
          <a:noFill/>
          <a:ln w="25400">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44037" name="Line 5">
            <a:extLst>
              <a:ext uri="{FF2B5EF4-FFF2-40B4-BE49-F238E27FC236}">
                <a16:creationId xmlns:a16="http://schemas.microsoft.com/office/drawing/2014/main" id="{AE3FCBB6-14A0-4694-A6E0-495E531DDC57}"/>
              </a:ext>
            </a:extLst>
          </p:cNvPr>
          <p:cNvSpPr>
            <a:spLocks noChangeShapeType="1"/>
          </p:cNvSpPr>
          <p:nvPr/>
        </p:nvSpPr>
        <p:spPr bwMode="auto">
          <a:xfrm>
            <a:off x="1676400" y="1670538"/>
            <a:ext cx="6019800" cy="0"/>
          </a:xfrm>
          <a:prstGeom prst="line">
            <a:avLst/>
          </a:prstGeom>
          <a:noFill/>
          <a:ln w="50800">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44038" name="Rectangle 6">
            <a:extLst>
              <a:ext uri="{FF2B5EF4-FFF2-40B4-BE49-F238E27FC236}">
                <a16:creationId xmlns:a16="http://schemas.microsoft.com/office/drawing/2014/main" id="{9C90B7BF-66D0-4AFA-A92B-01C2B97A0368}"/>
              </a:ext>
            </a:extLst>
          </p:cNvPr>
          <p:cNvSpPr>
            <a:spLocks noChangeArrowheads="1"/>
          </p:cNvSpPr>
          <p:nvPr/>
        </p:nvSpPr>
        <p:spPr bwMode="auto">
          <a:xfrm>
            <a:off x="4023947" y="1389184"/>
            <a:ext cx="1047131"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Data Lines</a:t>
            </a:r>
          </a:p>
        </p:txBody>
      </p:sp>
      <p:sp>
        <p:nvSpPr>
          <p:cNvPr id="44039" name="Rectangle 7">
            <a:extLst>
              <a:ext uri="{FF2B5EF4-FFF2-40B4-BE49-F238E27FC236}">
                <a16:creationId xmlns:a16="http://schemas.microsoft.com/office/drawing/2014/main" id="{4BE84F34-E44B-4E35-A28C-02B9A9E90C67}"/>
              </a:ext>
            </a:extLst>
          </p:cNvPr>
          <p:cNvSpPr>
            <a:spLocks noChangeArrowheads="1"/>
          </p:cNvSpPr>
          <p:nvPr/>
        </p:nvSpPr>
        <p:spPr bwMode="auto">
          <a:xfrm>
            <a:off x="3871546" y="1037492"/>
            <a:ext cx="1285786"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Control Lines</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E38CBA15-AEB9-43C6-9E95-2A01FEB1987F}"/>
              </a:ext>
            </a:extLst>
          </p:cNvPr>
          <p:cNvSpPr>
            <a:spLocks noGrp="1" noChangeArrowheads="1"/>
          </p:cNvSpPr>
          <p:nvPr>
            <p:ph type="title"/>
          </p:nvPr>
        </p:nvSpPr>
        <p:spPr>
          <a:xfrm>
            <a:off x="323528" y="207351"/>
            <a:ext cx="4686300" cy="584689"/>
          </a:xfrm>
          <a:noFill/>
        </p:spPr>
        <p:txBody>
          <a:bodyPr wrap="square"/>
          <a:lstStyle/>
          <a:p>
            <a:r>
              <a:rPr lang="zh-CN" altLang="en-US" b="1" dirty="0">
                <a:solidFill>
                  <a:srgbClr val="C00000"/>
                </a:solidFill>
                <a:latin typeface="微软雅黑" panose="020B0503020204020204" pitchFamily="34" charset="-122"/>
                <a:ea typeface="微软雅黑" panose="020B0503020204020204" pitchFamily="34" charset="-122"/>
              </a:rPr>
              <a:t>主设备 与 从设备</a:t>
            </a:r>
          </a:p>
        </p:txBody>
      </p:sp>
      <p:sp>
        <p:nvSpPr>
          <p:cNvPr id="45059" name="Rectangle 3">
            <a:extLst>
              <a:ext uri="{FF2B5EF4-FFF2-40B4-BE49-F238E27FC236}">
                <a16:creationId xmlns:a16="http://schemas.microsoft.com/office/drawing/2014/main" id="{6174DCA3-5FE2-4A09-A417-6BB8A67ED362}"/>
              </a:ext>
            </a:extLst>
          </p:cNvPr>
          <p:cNvSpPr>
            <a:spLocks noGrp="1" noChangeArrowheads="1"/>
          </p:cNvSpPr>
          <p:nvPr>
            <p:ph type="body" idx="1"/>
          </p:nvPr>
        </p:nvSpPr>
        <p:spPr>
          <a:xfrm>
            <a:off x="533400" y="2577940"/>
            <a:ext cx="8191500" cy="3638945"/>
          </a:xfrm>
          <a:noFill/>
        </p:spPr>
        <p:txBody>
          <a:bodyPr/>
          <a:lstStyle/>
          <a:p>
            <a:pPr>
              <a:lnSpc>
                <a:spcPct val="150000"/>
              </a:lnSpc>
            </a:pPr>
            <a:r>
              <a:rPr lang="zh-CN" altLang="en-US" dirty="0"/>
              <a:t>一次总线事务 包括 两部分：</a:t>
            </a:r>
          </a:p>
          <a:p>
            <a:pPr lvl="1">
              <a:lnSpc>
                <a:spcPct val="150000"/>
              </a:lnSpc>
            </a:pPr>
            <a:r>
              <a:rPr lang="zh-CN" altLang="en-US" sz="2000" dirty="0">
                <a:latin typeface="微软雅黑" panose="020B0503020204020204" pitchFamily="34" charset="-122"/>
                <a:ea typeface="微软雅黑" panose="020B0503020204020204" pitchFamily="34" charset="-122"/>
              </a:rPr>
              <a:t>发送地址</a:t>
            </a:r>
          </a:p>
          <a:p>
            <a:pPr lvl="1">
              <a:lnSpc>
                <a:spcPct val="150000"/>
              </a:lnSpc>
            </a:pPr>
            <a:r>
              <a:rPr lang="zh-CN" altLang="en-US" sz="2000" dirty="0">
                <a:latin typeface="微软雅黑" panose="020B0503020204020204" pitchFamily="34" charset="-122"/>
                <a:ea typeface="微软雅黑" panose="020B0503020204020204" pitchFamily="34" charset="-122"/>
              </a:rPr>
              <a:t>接收 或 发送 数据</a:t>
            </a:r>
          </a:p>
          <a:p>
            <a:pPr>
              <a:lnSpc>
                <a:spcPct val="150000"/>
              </a:lnSpc>
            </a:pPr>
            <a:r>
              <a:rPr lang="zh-CN" altLang="en-US" dirty="0"/>
              <a:t>主设备（</a:t>
            </a:r>
            <a:r>
              <a:rPr lang="en-US" altLang="zh-CN" dirty="0"/>
              <a:t>Master</a:t>
            </a:r>
            <a:r>
              <a:rPr lang="zh-CN" altLang="en-US" dirty="0"/>
              <a:t>）是 </a:t>
            </a:r>
          </a:p>
          <a:p>
            <a:pPr lvl="1">
              <a:lnSpc>
                <a:spcPct val="150000"/>
              </a:lnSpc>
            </a:pPr>
            <a:r>
              <a:rPr lang="zh-CN" altLang="en-US" sz="2000" dirty="0">
                <a:latin typeface="微软雅黑" panose="020B0503020204020204" pitchFamily="34" charset="-122"/>
                <a:ea typeface="微软雅黑" panose="020B0503020204020204" pitchFamily="34" charset="-122"/>
              </a:rPr>
              <a:t>通过发送地址 来启始 总线事务 的设备</a:t>
            </a:r>
          </a:p>
          <a:p>
            <a:pPr>
              <a:lnSpc>
                <a:spcPct val="150000"/>
              </a:lnSpc>
            </a:pPr>
            <a:r>
              <a:rPr lang="zh-CN" altLang="en-US" dirty="0"/>
              <a:t>从设备 通过 下列过程对下述地址产生反应：</a:t>
            </a:r>
          </a:p>
          <a:p>
            <a:pPr lvl="1">
              <a:lnSpc>
                <a:spcPct val="150000"/>
              </a:lnSpc>
            </a:pPr>
            <a:r>
              <a:rPr lang="zh-CN" altLang="en-US" sz="2000" dirty="0">
                <a:latin typeface="微软雅黑" panose="020B0503020204020204" pitchFamily="34" charset="-122"/>
                <a:ea typeface="微软雅黑" panose="020B0503020204020204" pitchFamily="34" charset="-122"/>
              </a:rPr>
              <a:t>如果主设备请求数据，就发送数据给主设备</a:t>
            </a:r>
          </a:p>
          <a:p>
            <a:pPr lvl="1">
              <a:lnSpc>
                <a:spcPct val="150000"/>
              </a:lnSpc>
            </a:pPr>
            <a:r>
              <a:rPr lang="zh-CN" altLang="en-US" sz="2000" dirty="0">
                <a:latin typeface="微软雅黑" panose="020B0503020204020204" pitchFamily="34" charset="-122"/>
                <a:ea typeface="微软雅黑" panose="020B0503020204020204" pitchFamily="34" charset="-122"/>
              </a:rPr>
              <a:t>如果主设备要发送数据，就接收来自主设备的数据</a:t>
            </a:r>
          </a:p>
        </p:txBody>
      </p:sp>
      <p:sp>
        <p:nvSpPr>
          <p:cNvPr id="45060" name="Rectangle 4">
            <a:extLst>
              <a:ext uri="{FF2B5EF4-FFF2-40B4-BE49-F238E27FC236}">
                <a16:creationId xmlns:a16="http://schemas.microsoft.com/office/drawing/2014/main" id="{1053B66B-AF0D-4631-AE8D-565880D900E2}"/>
              </a:ext>
            </a:extLst>
          </p:cNvPr>
          <p:cNvSpPr>
            <a:spLocks noChangeArrowheads="1"/>
          </p:cNvSpPr>
          <p:nvPr/>
        </p:nvSpPr>
        <p:spPr bwMode="auto">
          <a:xfrm>
            <a:off x="1537189" y="1471246"/>
            <a:ext cx="1345223" cy="75027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5061" name="Rectangle 5">
            <a:extLst>
              <a:ext uri="{FF2B5EF4-FFF2-40B4-BE49-F238E27FC236}">
                <a16:creationId xmlns:a16="http://schemas.microsoft.com/office/drawing/2014/main" id="{8E339CAC-2AA3-4920-BCA3-91E51CF56F5C}"/>
              </a:ext>
            </a:extLst>
          </p:cNvPr>
          <p:cNvSpPr>
            <a:spLocks noChangeArrowheads="1"/>
          </p:cNvSpPr>
          <p:nvPr/>
        </p:nvSpPr>
        <p:spPr bwMode="auto">
          <a:xfrm>
            <a:off x="1841314" y="1600200"/>
            <a:ext cx="745766" cy="53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477" b="1"/>
              <a:t>Bus</a:t>
            </a:r>
          </a:p>
          <a:p>
            <a:pPr algn="ctr"/>
            <a:r>
              <a:rPr lang="en-US" altLang="zh-CN" sz="1477" b="1"/>
              <a:t>Master</a:t>
            </a:r>
          </a:p>
        </p:txBody>
      </p:sp>
      <p:sp>
        <p:nvSpPr>
          <p:cNvPr id="45062" name="Rectangle 6">
            <a:extLst>
              <a:ext uri="{FF2B5EF4-FFF2-40B4-BE49-F238E27FC236}">
                <a16:creationId xmlns:a16="http://schemas.microsoft.com/office/drawing/2014/main" id="{6B7C17CD-1153-4933-95CD-A55DB3F8C784}"/>
              </a:ext>
            </a:extLst>
          </p:cNvPr>
          <p:cNvSpPr>
            <a:spLocks noChangeArrowheads="1"/>
          </p:cNvSpPr>
          <p:nvPr/>
        </p:nvSpPr>
        <p:spPr bwMode="auto">
          <a:xfrm>
            <a:off x="6109189" y="1471246"/>
            <a:ext cx="1345223" cy="75027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5063" name="Rectangle 7">
            <a:extLst>
              <a:ext uri="{FF2B5EF4-FFF2-40B4-BE49-F238E27FC236}">
                <a16:creationId xmlns:a16="http://schemas.microsoft.com/office/drawing/2014/main" id="{244403F2-3FAA-4684-84BF-B992D8A62E26}"/>
              </a:ext>
            </a:extLst>
          </p:cNvPr>
          <p:cNvSpPr>
            <a:spLocks noChangeArrowheads="1"/>
          </p:cNvSpPr>
          <p:nvPr/>
        </p:nvSpPr>
        <p:spPr bwMode="auto">
          <a:xfrm>
            <a:off x="6486250" y="1600200"/>
            <a:ext cx="599894" cy="53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477" b="1"/>
              <a:t>Bus</a:t>
            </a:r>
          </a:p>
          <a:p>
            <a:pPr algn="ctr"/>
            <a:r>
              <a:rPr lang="en-US" altLang="zh-CN" sz="1477" b="1"/>
              <a:t>Slave</a:t>
            </a:r>
          </a:p>
        </p:txBody>
      </p:sp>
      <p:sp>
        <p:nvSpPr>
          <p:cNvPr id="45064" name="Line 8">
            <a:extLst>
              <a:ext uri="{FF2B5EF4-FFF2-40B4-BE49-F238E27FC236}">
                <a16:creationId xmlns:a16="http://schemas.microsoft.com/office/drawing/2014/main" id="{D413668E-40DA-4D0D-8657-52762B6A3D33}"/>
              </a:ext>
            </a:extLst>
          </p:cNvPr>
          <p:cNvSpPr>
            <a:spLocks noChangeShapeType="1"/>
          </p:cNvSpPr>
          <p:nvPr/>
        </p:nvSpPr>
        <p:spPr bwMode="auto">
          <a:xfrm>
            <a:off x="2895600" y="1670538"/>
            <a:ext cx="3200400" cy="0"/>
          </a:xfrm>
          <a:prstGeom prst="line">
            <a:avLst/>
          </a:prstGeom>
          <a:noFill/>
          <a:ln w="254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45065" name="Rectangle 9">
            <a:extLst>
              <a:ext uri="{FF2B5EF4-FFF2-40B4-BE49-F238E27FC236}">
                <a16:creationId xmlns:a16="http://schemas.microsoft.com/office/drawing/2014/main" id="{BB1F5706-CC37-438B-8739-CE780EE1987D}"/>
              </a:ext>
            </a:extLst>
          </p:cNvPr>
          <p:cNvSpPr>
            <a:spLocks noChangeArrowheads="1"/>
          </p:cNvSpPr>
          <p:nvPr/>
        </p:nvSpPr>
        <p:spPr bwMode="auto">
          <a:xfrm>
            <a:off x="3566747" y="1389184"/>
            <a:ext cx="1824203"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Master send address</a:t>
            </a:r>
          </a:p>
        </p:txBody>
      </p:sp>
      <p:sp>
        <p:nvSpPr>
          <p:cNvPr id="45066" name="Line 10">
            <a:extLst>
              <a:ext uri="{FF2B5EF4-FFF2-40B4-BE49-F238E27FC236}">
                <a16:creationId xmlns:a16="http://schemas.microsoft.com/office/drawing/2014/main" id="{006584D8-3D78-4A9C-A511-9DEACE6763B4}"/>
              </a:ext>
            </a:extLst>
          </p:cNvPr>
          <p:cNvSpPr>
            <a:spLocks noChangeShapeType="1"/>
          </p:cNvSpPr>
          <p:nvPr/>
        </p:nvSpPr>
        <p:spPr bwMode="auto">
          <a:xfrm flipH="1">
            <a:off x="2895600" y="2022231"/>
            <a:ext cx="3200400" cy="0"/>
          </a:xfrm>
          <a:prstGeom prst="line">
            <a:avLst/>
          </a:prstGeom>
          <a:noFill/>
          <a:ln w="25400">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45067" name="Rectangle 11">
            <a:extLst>
              <a:ext uri="{FF2B5EF4-FFF2-40B4-BE49-F238E27FC236}">
                <a16:creationId xmlns:a16="http://schemas.microsoft.com/office/drawing/2014/main" id="{A60B4C4A-DF30-4059-8A9B-9C9A98773D12}"/>
              </a:ext>
            </a:extLst>
          </p:cNvPr>
          <p:cNvSpPr>
            <a:spLocks noChangeArrowheads="1"/>
          </p:cNvSpPr>
          <p:nvPr/>
        </p:nvSpPr>
        <p:spPr bwMode="auto">
          <a:xfrm>
            <a:off x="3490547" y="1740877"/>
            <a:ext cx="2015153"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Data can go either way</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7480" y="285241"/>
            <a:ext cx="5517770" cy="553998"/>
          </a:xfrm>
          <a:prstGeom prst="rect">
            <a:avLst/>
          </a:prstGeom>
        </p:spPr>
        <p:txBody>
          <a:bodyPr vert="horz" wrap="square" lIns="0" tIns="0" rIns="0" bIns="0" rtlCol="0">
            <a:spAutoFit/>
          </a:bodyPr>
          <a:lstStyle/>
          <a:p>
            <a:pPr marL="12700">
              <a:lnSpc>
                <a:spcPct val="100000"/>
              </a:lnSpc>
            </a:pPr>
            <a:r>
              <a:rPr lang="zh-CN" altLang="en-US" dirty="0"/>
              <a:t>代码中的页面错误</a:t>
            </a:r>
            <a:endParaRPr spc="-10" dirty="0"/>
          </a:p>
        </p:txBody>
      </p:sp>
      <p:sp>
        <p:nvSpPr>
          <p:cNvPr id="3" name="object 3"/>
          <p:cNvSpPr/>
          <p:nvPr/>
        </p:nvSpPr>
        <p:spPr>
          <a:xfrm>
            <a:off x="5895975" y="4298950"/>
            <a:ext cx="1905000" cy="438150"/>
          </a:xfrm>
          <a:custGeom>
            <a:avLst/>
            <a:gdLst/>
            <a:ahLst/>
            <a:cxnLst/>
            <a:rect l="l" t="t" r="r" b="b"/>
            <a:pathLst>
              <a:path w="1905000" h="438150">
                <a:moveTo>
                  <a:pt x="0" y="219075"/>
                </a:moveTo>
                <a:lnTo>
                  <a:pt x="25157" y="168830"/>
                </a:lnTo>
                <a:lnTo>
                  <a:pt x="68115" y="137546"/>
                </a:lnTo>
                <a:lnTo>
                  <a:pt x="130047" y="108486"/>
                </a:lnTo>
                <a:lnTo>
                  <a:pt x="167599" y="94911"/>
                </a:lnTo>
                <a:lnTo>
                  <a:pt x="209258" y="82038"/>
                </a:lnTo>
                <a:lnTo>
                  <a:pt x="254814" y="69915"/>
                </a:lnTo>
                <a:lnTo>
                  <a:pt x="304054" y="58591"/>
                </a:lnTo>
                <a:lnTo>
                  <a:pt x="356767" y="48115"/>
                </a:lnTo>
                <a:lnTo>
                  <a:pt x="412740" y="38536"/>
                </a:lnTo>
                <a:lnTo>
                  <a:pt x="471762" y="29901"/>
                </a:lnTo>
                <a:lnTo>
                  <a:pt x="533622" y="22260"/>
                </a:lnTo>
                <a:lnTo>
                  <a:pt x="598107" y="15661"/>
                </a:lnTo>
                <a:lnTo>
                  <a:pt x="665005" y="10152"/>
                </a:lnTo>
                <a:lnTo>
                  <a:pt x="734105" y="5783"/>
                </a:lnTo>
                <a:lnTo>
                  <a:pt x="805196" y="2603"/>
                </a:lnTo>
                <a:lnTo>
                  <a:pt x="878064" y="658"/>
                </a:lnTo>
                <a:lnTo>
                  <a:pt x="952500" y="0"/>
                </a:lnTo>
                <a:lnTo>
                  <a:pt x="1026935" y="658"/>
                </a:lnTo>
                <a:lnTo>
                  <a:pt x="1099803" y="2603"/>
                </a:lnTo>
                <a:lnTo>
                  <a:pt x="1170894" y="5783"/>
                </a:lnTo>
                <a:lnTo>
                  <a:pt x="1239994" y="10152"/>
                </a:lnTo>
                <a:lnTo>
                  <a:pt x="1306892" y="15661"/>
                </a:lnTo>
                <a:lnTo>
                  <a:pt x="1371377" y="22260"/>
                </a:lnTo>
                <a:lnTo>
                  <a:pt x="1433237" y="29901"/>
                </a:lnTo>
                <a:lnTo>
                  <a:pt x="1492259" y="38536"/>
                </a:lnTo>
                <a:lnTo>
                  <a:pt x="1548232" y="48115"/>
                </a:lnTo>
                <a:lnTo>
                  <a:pt x="1600945" y="58591"/>
                </a:lnTo>
                <a:lnTo>
                  <a:pt x="1650185" y="69915"/>
                </a:lnTo>
                <a:lnTo>
                  <a:pt x="1695741" y="82038"/>
                </a:lnTo>
                <a:lnTo>
                  <a:pt x="1737400" y="94911"/>
                </a:lnTo>
                <a:lnTo>
                  <a:pt x="1774951" y="108486"/>
                </a:lnTo>
                <a:lnTo>
                  <a:pt x="1836884" y="137546"/>
                </a:lnTo>
                <a:lnTo>
                  <a:pt x="1879842" y="168830"/>
                </a:lnTo>
                <a:lnTo>
                  <a:pt x="1902134" y="201949"/>
                </a:lnTo>
                <a:lnTo>
                  <a:pt x="1905000" y="219075"/>
                </a:lnTo>
                <a:lnTo>
                  <a:pt x="1902134" y="236200"/>
                </a:lnTo>
                <a:lnTo>
                  <a:pt x="1893677" y="252964"/>
                </a:lnTo>
                <a:lnTo>
                  <a:pt x="1860841" y="285214"/>
                </a:lnTo>
                <a:lnTo>
                  <a:pt x="1808183" y="315435"/>
                </a:lnTo>
                <a:lnTo>
                  <a:pt x="1737400" y="343238"/>
                </a:lnTo>
                <a:lnTo>
                  <a:pt x="1695741" y="356111"/>
                </a:lnTo>
                <a:lnTo>
                  <a:pt x="1650185" y="368234"/>
                </a:lnTo>
                <a:lnTo>
                  <a:pt x="1600945" y="379558"/>
                </a:lnTo>
                <a:lnTo>
                  <a:pt x="1548232" y="390034"/>
                </a:lnTo>
                <a:lnTo>
                  <a:pt x="1492259" y="399613"/>
                </a:lnTo>
                <a:lnTo>
                  <a:pt x="1433237" y="408248"/>
                </a:lnTo>
                <a:lnTo>
                  <a:pt x="1371377" y="415889"/>
                </a:lnTo>
                <a:lnTo>
                  <a:pt x="1306892" y="422488"/>
                </a:lnTo>
                <a:lnTo>
                  <a:pt x="1239994" y="427997"/>
                </a:lnTo>
                <a:lnTo>
                  <a:pt x="1170894" y="432366"/>
                </a:lnTo>
                <a:lnTo>
                  <a:pt x="1099803" y="435546"/>
                </a:lnTo>
                <a:lnTo>
                  <a:pt x="1026935" y="437491"/>
                </a:lnTo>
                <a:lnTo>
                  <a:pt x="952500" y="438150"/>
                </a:lnTo>
                <a:lnTo>
                  <a:pt x="878064" y="437491"/>
                </a:lnTo>
                <a:lnTo>
                  <a:pt x="805196" y="435546"/>
                </a:lnTo>
                <a:lnTo>
                  <a:pt x="734105" y="432366"/>
                </a:lnTo>
                <a:lnTo>
                  <a:pt x="665005" y="427997"/>
                </a:lnTo>
                <a:lnTo>
                  <a:pt x="598107" y="422488"/>
                </a:lnTo>
                <a:lnTo>
                  <a:pt x="533622" y="415889"/>
                </a:lnTo>
                <a:lnTo>
                  <a:pt x="471762" y="408248"/>
                </a:lnTo>
                <a:lnTo>
                  <a:pt x="412740" y="399613"/>
                </a:lnTo>
                <a:lnTo>
                  <a:pt x="356767" y="390034"/>
                </a:lnTo>
                <a:lnTo>
                  <a:pt x="304054" y="379558"/>
                </a:lnTo>
                <a:lnTo>
                  <a:pt x="254814" y="368234"/>
                </a:lnTo>
                <a:lnTo>
                  <a:pt x="209258" y="356111"/>
                </a:lnTo>
                <a:lnTo>
                  <a:pt x="167599" y="343238"/>
                </a:lnTo>
                <a:lnTo>
                  <a:pt x="130048" y="329663"/>
                </a:lnTo>
                <a:lnTo>
                  <a:pt x="68115" y="300603"/>
                </a:lnTo>
                <a:lnTo>
                  <a:pt x="25157" y="269319"/>
                </a:lnTo>
                <a:lnTo>
                  <a:pt x="2865" y="236200"/>
                </a:lnTo>
                <a:lnTo>
                  <a:pt x="0" y="219075"/>
                </a:lnTo>
                <a:close/>
              </a:path>
            </a:pathLst>
          </a:custGeom>
          <a:ln w="19050">
            <a:solidFill>
              <a:srgbClr val="000000"/>
            </a:solidFill>
          </a:ln>
        </p:spPr>
        <p:txBody>
          <a:bodyPr wrap="square" lIns="0" tIns="0" rIns="0" bIns="0" rtlCol="0"/>
          <a:lstStyle/>
          <a:p>
            <a:endParaRPr/>
          </a:p>
        </p:txBody>
      </p:sp>
      <p:sp>
        <p:nvSpPr>
          <p:cNvPr id="4" name="object 4"/>
          <p:cNvSpPr/>
          <p:nvPr/>
        </p:nvSpPr>
        <p:spPr>
          <a:xfrm>
            <a:off x="5895975" y="4462398"/>
            <a:ext cx="1905" cy="1934210"/>
          </a:xfrm>
          <a:custGeom>
            <a:avLst/>
            <a:gdLst/>
            <a:ahLst/>
            <a:cxnLst/>
            <a:rect l="l" t="t" r="r" b="b"/>
            <a:pathLst>
              <a:path w="1904" h="1934210">
                <a:moveTo>
                  <a:pt x="0" y="0"/>
                </a:moveTo>
                <a:lnTo>
                  <a:pt x="1650" y="1933638"/>
                </a:lnTo>
              </a:path>
            </a:pathLst>
          </a:custGeom>
          <a:ln w="19050">
            <a:solidFill>
              <a:srgbClr val="000000"/>
            </a:solidFill>
          </a:ln>
        </p:spPr>
        <p:txBody>
          <a:bodyPr wrap="square" lIns="0" tIns="0" rIns="0" bIns="0" rtlCol="0"/>
          <a:lstStyle/>
          <a:p>
            <a:endParaRPr/>
          </a:p>
        </p:txBody>
      </p:sp>
      <p:sp>
        <p:nvSpPr>
          <p:cNvPr id="5" name="object 5"/>
          <p:cNvSpPr/>
          <p:nvPr/>
        </p:nvSpPr>
        <p:spPr>
          <a:xfrm>
            <a:off x="7800975" y="4462398"/>
            <a:ext cx="1905" cy="1934210"/>
          </a:xfrm>
          <a:custGeom>
            <a:avLst/>
            <a:gdLst/>
            <a:ahLst/>
            <a:cxnLst/>
            <a:rect l="l" t="t" r="r" b="b"/>
            <a:pathLst>
              <a:path w="1904" h="1934210">
                <a:moveTo>
                  <a:pt x="0" y="0"/>
                </a:moveTo>
                <a:lnTo>
                  <a:pt x="1650" y="1933638"/>
                </a:lnTo>
              </a:path>
            </a:pathLst>
          </a:custGeom>
          <a:ln w="19050">
            <a:solidFill>
              <a:srgbClr val="000000"/>
            </a:solidFill>
          </a:ln>
        </p:spPr>
        <p:txBody>
          <a:bodyPr wrap="square" lIns="0" tIns="0" rIns="0" bIns="0" rtlCol="0"/>
          <a:lstStyle/>
          <a:p>
            <a:endParaRPr/>
          </a:p>
        </p:txBody>
      </p:sp>
      <p:sp>
        <p:nvSpPr>
          <p:cNvPr id="6" name="object 6"/>
          <p:cNvSpPr/>
          <p:nvPr/>
        </p:nvSpPr>
        <p:spPr>
          <a:xfrm>
            <a:off x="5895975" y="6121400"/>
            <a:ext cx="1905000" cy="582930"/>
          </a:xfrm>
          <a:custGeom>
            <a:avLst/>
            <a:gdLst/>
            <a:ahLst/>
            <a:cxnLst/>
            <a:rect l="l" t="t" r="r" b="b"/>
            <a:pathLst>
              <a:path w="1905000" h="582929">
                <a:moveTo>
                  <a:pt x="0" y="291312"/>
                </a:moveTo>
                <a:lnTo>
                  <a:pt x="10327" y="248265"/>
                </a:lnTo>
                <a:lnTo>
                  <a:pt x="40329" y="207179"/>
                </a:lnTo>
                <a:lnTo>
                  <a:pt x="88530" y="168504"/>
                </a:lnTo>
                <a:lnTo>
                  <a:pt x="153457" y="132691"/>
                </a:lnTo>
                <a:lnTo>
                  <a:pt x="191733" y="115999"/>
                </a:lnTo>
                <a:lnTo>
                  <a:pt x="233638" y="100191"/>
                </a:lnTo>
                <a:lnTo>
                  <a:pt x="278987" y="85324"/>
                </a:lnTo>
                <a:lnTo>
                  <a:pt x="327597" y="71455"/>
                </a:lnTo>
                <a:lnTo>
                  <a:pt x="379283" y="58639"/>
                </a:lnTo>
                <a:lnTo>
                  <a:pt x="433861" y="46933"/>
                </a:lnTo>
                <a:lnTo>
                  <a:pt x="491147" y="36393"/>
                </a:lnTo>
                <a:lnTo>
                  <a:pt x="550957" y="27075"/>
                </a:lnTo>
                <a:lnTo>
                  <a:pt x="613106" y="19037"/>
                </a:lnTo>
                <a:lnTo>
                  <a:pt x="677411" y="12334"/>
                </a:lnTo>
                <a:lnTo>
                  <a:pt x="743687" y="7022"/>
                </a:lnTo>
                <a:lnTo>
                  <a:pt x="811750" y="3158"/>
                </a:lnTo>
                <a:lnTo>
                  <a:pt x="881415" y="799"/>
                </a:lnTo>
                <a:lnTo>
                  <a:pt x="952500" y="0"/>
                </a:lnTo>
                <a:lnTo>
                  <a:pt x="1023584" y="799"/>
                </a:lnTo>
                <a:lnTo>
                  <a:pt x="1093249" y="3158"/>
                </a:lnTo>
                <a:lnTo>
                  <a:pt x="1161312" y="7022"/>
                </a:lnTo>
                <a:lnTo>
                  <a:pt x="1227588" y="12334"/>
                </a:lnTo>
                <a:lnTo>
                  <a:pt x="1291893" y="19037"/>
                </a:lnTo>
                <a:lnTo>
                  <a:pt x="1354042" y="27075"/>
                </a:lnTo>
                <a:lnTo>
                  <a:pt x="1413852" y="36393"/>
                </a:lnTo>
                <a:lnTo>
                  <a:pt x="1471138" y="46933"/>
                </a:lnTo>
                <a:lnTo>
                  <a:pt x="1525716" y="58639"/>
                </a:lnTo>
                <a:lnTo>
                  <a:pt x="1577402" y="71455"/>
                </a:lnTo>
                <a:lnTo>
                  <a:pt x="1626012" y="85324"/>
                </a:lnTo>
                <a:lnTo>
                  <a:pt x="1671361" y="100191"/>
                </a:lnTo>
                <a:lnTo>
                  <a:pt x="1713266" y="115999"/>
                </a:lnTo>
                <a:lnTo>
                  <a:pt x="1751542" y="132691"/>
                </a:lnTo>
                <a:lnTo>
                  <a:pt x="1786004" y="150211"/>
                </a:lnTo>
                <a:lnTo>
                  <a:pt x="1842752" y="187512"/>
                </a:lnTo>
                <a:lnTo>
                  <a:pt x="1882038" y="227448"/>
                </a:lnTo>
                <a:lnTo>
                  <a:pt x="1902387" y="269572"/>
                </a:lnTo>
                <a:lnTo>
                  <a:pt x="1905000" y="291312"/>
                </a:lnTo>
                <a:lnTo>
                  <a:pt x="1902387" y="313053"/>
                </a:lnTo>
                <a:lnTo>
                  <a:pt x="1894672" y="334359"/>
                </a:lnTo>
                <a:lnTo>
                  <a:pt x="1864670" y="375444"/>
                </a:lnTo>
                <a:lnTo>
                  <a:pt x="1816469" y="414118"/>
                </a:lnTo>
                <a:lnTo>
                  <a:pt x="1751542" y="449929"/>
                </a:lnTo>
                <a:lnTo>
                  <a:pt x="1713266" y="466621"/>
                </a:lnTo>
                <a:lnTo>
                  <a:pt x="1671361" y="482427"/>
                </a:lnTo>
                <a:lnTo>
                  <a:pt x="1626012" y="497293"/>
                </a:lnTo>
                <a:lnTo>
                  <a:pt x="1577402" y="511162"/>
                </a:lnTo>
                <a:lnTo>
                  <a:pt x="1525716" y="523977"/>
                </a:lnTo>
                <a:lnTo>
                  <a:pt x="1471138" y="535683"/>
                </a:lnTo>
                <a:lnTo>
                  <a:pt x="1413852" y="546222"/>
                </a:lnTo>
                <a:lnTo>
                  <a:pt x="1354042" y="555538"/>
                </a:lnTo>
                <a:lnTo>
                  <a:pt x="1291893" y="563576"/>
                </a:lnTo>
                <a:lnTo>
                  <a:pt x="1227588" y="570279"/>
                </a:lnTo>
                <a:lnTo>
                  <a:pt x="1161312" y="575590"/>
                </a:lnTo>
                <a:lnTo>
                  <a:pt x="1093249" y="579454"/>
                </a:lnTo>
                <a:lnTo>
                  <a:pt x="1023584" y="581813"/>
                </a:lnTo>
                <a:lnTo>
                  <a:pt x="952500" y="582612"/>
                </a:lnTo>
                <a:lnTo>
                  <a:pt x="881415" y="581813"/>
                </a:lnTo>
                <a:lnTo>
                  <a:pt x="811750" y="579454"/>
                </a:lnTo>
                <a:lnTo>
                  <a:pt x="743687" y="575590"/>
                </a:lnTo>
                <a:lnTo>
                  <a:pt x="677411" y="570279"/>
                </a:lnTo>
                <a:lnTo>
                  <a:pt x="613106" y="563576"/>
                </a:lnTo>
                <a:lnTo>
                  <a:pt x="550957" y="555538"/>
                </a:lnTo>
                <a:lnTo>
                  <a:pt x="491147" y="546222"/>
                </a:lnTo>
                <a:lnTo>
                  <a:pt x="433861" y="535683"/>
                </a:lnTo>
                <a:lnTo>
                  <a:pt x="379283" y="523977"/>
                </a:lnTo>
                <a:lnTo>
                  <a:pt x="327597" y="511162"/>
                </a:lnTo>
                <a:lnTo>
                  <a:pt x="278987" y="497293"/>
                </a:lnTo>
                <a:lnTo>
                  <a:pt x="233638" y="482427"/>
                </a:lnTo>
                <a:lnTo>
                  <a:pt x="191733" y="466621"/>
                </a:lnTo>
                <a:lnTo>
                  <a:pt x="153457" y="449929"/>
                </a:lnTo>
                <a:lnTo>
                  <a:pt x="118995" y="432410"/>
                </a:lnTo>
                <a:lnTo>
                  <a:pt x="62247" y="395111"/>
                </a:lnTo>
                <a:lnTo>
                  <a:pt x="22961" y="355175"/>
                </a:lnTo>
                <a:lnTo>
                  <a:pt x="2612" y="313053"/>
                </a:lnTo>
                <a:lnTo>
                  <a:pt x="0" y="291312"/>
                </a:lnTo>
                <a:close/>
              </a:path>
            </a:pathLst>
          </a:custGeom>
          <a:ln w="19050">
            <a:solidFill>
              <a:srgbClr val="000000"/>
            </a:solidFill>
          </a:ln>
        </p:spPr>
        <p:txBody>
          <a:bodyPr wrap="square" lIns="0" tIns="0" rIns="0" bIns="0" rtlCol="0"/>
          <a:lstStyle/>
          <a:p>
            <a:endParaRPr/>
          </a:p>
        </p:txBody>
      </p:sp>
      <p:sp>
        <p:nvSpPr>
          <p:cNvPr id="7" name="object 7"/>
          <p:cNvSpPr/>
          <p:nvPr/>
        </p:nvSpPr>
        <p:spPr>
          <a:xfrm>
            <a:off x="5908675" y="5622925"/>
            <a:ext cx="1879600" cy="773430"/>
          </a:xfrm>
          <a:custGeom>
            <a:avLst/>
            <a:gdLst/>
            <a:ahLst/>
            <a:cxnLst/>
            <a:rect l="l" t="t" r="r" b="b"/>
            <a:pathLst>
              <a:path w="1879600" h="773429">
                <a:moveTo>
                  <a:pt x="0" y="773112"/>
                </a:moveTo>
                <a:lnTo>
                  <a:pt x="1879600" y="773112"/>
                </a:lnTo>
                <a:lnTo>
                  <a:pt x="1879600" y="0"/>
                </a:lnTo>
                <a:lnTo>
                  <a:pt x="0" y="0"/>
                </a:lnTo>
                <a:lnTo>
                  <a:pt x="0" y="773112"/>
                </a:lnTo>
                <a:close/>
              </a:path>
            </a:pathLst>
          </a:custGeom>
          <a:solidFill>
            <a:srgbClr val="FFFFFF"/>
          </a:solidFill>
        </p:spPr>
        <p:txBody>
          <a:bodyPr wrap="square" lIns="0" tIns="0" rIns="0" bIns="0" rtlCol="0"/>
          <a:lstStyle/>
          <a:p>
            <a:endParaRPr/>
          </a:p>
        </p:txBody>
      </p:sp>
      <p:sp>
        <p:nvSpPr>
          <p:cNvPr id="8" name="object 8"/>
          <p:cNvSpPr/>
          <p:nvPr/>
        </p:nvSpPr>
        <p:spPr>
          <a:xfrm>
            <a:off x="6000750" y="5167376"/>
            <a:ext cx="1714500" cy="228600"/>
          </a:xfrm>
          <a:custGeom>
            <a:avLst/>
            <a:gdLst/>
            <a:ahLst/>
            <a:cxnLst/>
            <a:rect l="l" t="t" r="r" b="b"/>
            <a:pathLst>
              <a:path w="1714500" h="228600">
                <a:moveTo>
                  <a:pt x="0" y="228600"/>
                </a:moveTo>
                <a:lnTo>
                  <a:pt x="1714500" y="228600"/>
                </a:lnTo>
                <a:lnTo>
                  <a:pt x="1714500" y="0"/>
                </a:lnTo>
                <a:lnTo>
                  <a:pt x="0" y="0"/>
                </a:lnTo>
                <a:lnTo>
                  <a:pt x="0" y="228600"/>
                </a:lnTo>
                <a:close/>
              </a:path>
            </a:pathLst>
          </a:custGeom>
          <a:solidFill>
            <a:srgbClr val="CCCCFF"/>
          </a:solidFill>
        </p:spPr>
        <p:txBody>
          <a:bodyPr wrap="square" lIns="0" tIns="0" rIns="0" bIns="0" rtlCol="0"/>
          <a:lstStyle/>
          <a:p>
            <a:endParaRPr/>
          </a:p>
        </p:txBody>
      </p:sp>
      <p:sp>
        <p:nvSpPr>
          <p:cNvPr id="9" name="object 9"/>
          <p:cNvSpPr/>
          <p:nvPr/>
        </p:nvSpPr>
        <p:spPr>
          <a:xfrm>
            <a:off x="6000750" y="5167376"/>
            <a:ext cx="1714500" cy="228600"/>
          </a:xfrm>
          <a:custGeom>
            <a:avLst/>
            <a:gdLst/>
            <a:ahLst/>
            <a:cxnLst/>
            <a:rect l="l" t="t" r="r" b="b"/>
            <a:pathLst>
              <a:path w="1714500" h="228600">
                <a:moveTo>
                  <a:pt x="0" y="228600"/>
                </a:moveTo>
                <a:lnTo>
                  <a:pt x="1714500" y="228600"/>
                </a:lnTo>
                <a:lnTo>
                  <a:pt x="1714500" y="0"/>
                </a:lnTo>
                <a:lnTo>
                  <a:pt x="0" y="0"/>
                </a:lnTo>
                <a:lnTo>
                  <a:pt x="0" y="228600"/>
                </a:lnTo>
                <a:close/>
              </a:path>
            </a:pathLst>
          </a:custGeom>
          <a:ln w="19050">
            <a:solidFill>
              <a:srgbClr val="000000"/>
            </a:solidFill>
          </a:ln>
        </p:spPr>
        <p:txBody>
          <a:bodyPr wrap="square" lIns="0" tIns="0" rIns="0" bIns="0" rtlCol="0"/>
          <a:lstStyle/>
          <a:p>
            <a:endParaRPr/>
          </a:p>
        </p:txBody>
      </p:sp>
      <p:sp>
        <p:nvSpPr>
          <p:cNvPr id="10" name="object 10"/>
          <p:cNvSpPr txBox="1"/>
          <p:nvPr/>
        </p:nvSpPr>
        <p:spPr>
          <a:xfrm>
            <a:off x="6010275" y="6259512"/>
            <a:ext cx="1714500" cy="228600"/>
          </a:xfrm>
          <a:prstGeom prst="rect">
            <a:avLst/>
          </a:prstGeom>
          <a:solidFill>
            <a:srgbClr val="CCCCFF"/>
          </a:solidFill>
          <a:ln w="19050">
            <a:solidFill>
              <a:srgbClr val="000000"/>
            </a:solidFill>
          </a:ln>
        </p:spPr>
        <p:txBody>
          <a:bodyPr vert="horz" wrap="square" lIns="0" tIns="0" rIns="0" bIns="0" rtlCol="0">
            <a:spAutoFit/>
          </a:bodyPr>
          <a:lstStyle/>
          <a:p>
            <a:pPr marL="2540" algn="ctr">
              <a:lnSpc>
                <a:spcPts val="1650"/>
              </a:lnSpc>
            </a:pPr>
            <a:r>
              <a:rPr sz="1800" dirty="0">
                <a:latin typeface="Arial"/>
                <a:cs typeface="Arial"/>
              </a:rPr>
              <a:t>foo</a:t>
            </a:r>
            <a:endParaRPr sz="1800">
              <a:latin typeface="Arial"/>
              <a:cs typeface="Arial"/>
            </a:endParaRPr>
          </a:p>
        </p:txBody>
      </p:sp>
      <p:sp>
        <p:nvSpPr>
          <p:cNvPr id="11" name="object 11"/>
          <p:cNvSpPr txBox="1"/>
          <p:nvPr/>
        </p:nvSpPr>
        <p:spPr>
          <a:xfrm>
            <a:off x="6000750" y="5510212"/>
            <a:ext cx="1724025" cy="571500"/>
          </a:xfrm>
          <a:prstGeom prst="rect">
            <a:avLst/>
          </a:prstGeom>
          <a:solidFill>
            <a:srgbClr val="CC99FF"/>
          </a:solidFill>
          <a:ln w="19050">
            <a:solidFill>
              <a:srgbClr val="000000"/>
            </a:solidFill>
          </a:ln>
        </p:spPr>
        <p:txBody>
          <a:bodyPr vert="horz" wrap="square" lIns="0" tIns="133985" rIns="0" bIns="0" rtlCol="0">
            <a:spAutoFit/>
          </a:bodyPr>
          <a:lstStyle/>
          <a:p>
            <a:pPr marL="2540" algn="ctr">
              <a:lnSpc>
                <a:spcPct val="100000"/>
              </a:lnSpc>
              <a:spcBef>
                <a:spcPts val="1055"/>
              </a:spcBef>
            </a:pPr>
            <a:r>
              <a:rPr sz="1800" spc="-15" dirty="0">
                <a:latin typeface="Arial"/>
                <a:cs typeface="Arial"/>
              </a:rPr>
              <a:t>swap</a:t>
            </a:r>
            <a:endParaRPr sz="1800">
              <a:latin typeface="Arial"/>
              <a:cs typeface="Arial"/>
            </a:endParaRPr>
          </a:p>
        </p:txBody>
      </p:sp>
      <p:graphicFrame>
        <p:nvGraphicFramePr>
          <p:cNvPr id="12" name="object 12"/>
          <p:cNvGraphicFramePr>
            <a:graphicFrameLocks noGrp="1"/>
          </p:cNvGraphicFramePr>
          <p:nvPr/>
        </p:nvGraphicFramePr>
        <p:xfrm>
          <a:off x="128117" y="1434369"/>
          <a:ext cx="3217204" cy="4140132"/>
        </p:xfrm>
        <a:graphic>
          <a:graphicData uri="http://schemas.openxmlformats.org/drawingml/2006/table">
            <a:tbl>
              <a:tblPr firstRow="1" bandRow="1">
                <a:tableStyleId>{2D5ABB26-0587-4C30-8999-92F81FD0307C}</a:tableStyleId>
              </a:tblPr>
              <a:tblGrid>
                <a:gridCol w="1324508">
                  <a:extLst>
                    <a:ext uri="{9D8B030D-6E8A-4147-A177-3AD203B41FA5}">
                      <a16:colId xmlns:a16="http://schemas.microsoft.com/office/drawing/2014/main" val="20000"/>
                    </a:ext>
                  </a:extLst>
                </a:gridCol>
                <a:gridCol w="292100">
                  <a:extLst>
                    <a:ext uri="{9D8B030D-6E8A-4147-A177-3AD203B41FA5}">
                      <a16:colId xmlns:a16="http://schemas.microsoft.com/office/drawing/2014/main" val="20001"/>
                    </a:ext>
                  </a:extLst>
                </a:gridCol>
                <a:gridCol w="1600596">
                  <a:extLst>
                    <a:ext uri="{9D8B030D-6E8A-4147-A177-3AD203B41FA5}">
                      <a16:colId xmlns:a16="http://schemas.microsoft.com/office/drawing/2014/main" val="20002"/>
                    </a:ext>
                  </a:extLst>
                </a:gridCol>
              </a:tblGrid>
              <a:tr h="407193">
                <a:tc>
                  <a:txBody>
                    <a:bodyPr/>
                    <a:lstStyle/>
                    <a:p>
                      <a:pPr marL="127000">
                        <a:lnSpc>
                          <a:spcPct val="100000"/>
                        </a:lnSpc>
                        <a:spcBef>
                          <a:spcPts val="254"/>
                        </a:spcBef>
                      </a:pPr>
                      <a:r>
                        <a:rPr sz="1400" b="1" spc="-5" dirty="0">
                          <a:latin typeface="Courier New"/>
                          <a:cs typeface="Courier New"/>
                        </a:rPr>
                        <a:t>0x00000000</a:t>
                      </a:r>
                      <a:endParaRPr sz="1400">
                        <a:latin typeface="Courier New"/>
                        <a:cs typeface="Courier New"/>
                      </a:endParaRPr>
                    </a:p>
                  </a:txBody>
                  <a:tcPr marL="0" marR="0" marT="32384" marB="0">
                    <a:lnR w="19050">
                      <a:solidFill>
                        <a:srgbClr val="000000"/>
                      </a:solidFill>
                      <a:prstDash val="solid"/>
                    </a:lnR>
                  </a:tcPr>
                </a:tc>
                <a:tc>
                  <a:txBody>
                    <a:bodyPr/>
                    <a:lstStyle/>
                    <a:p>
                      <a:pPr algn="ctr">
                        <a:lnSpc>
                          <a:spcPct val="100000"/>
                        </a:lnSpc>
                        <a:spcBef>
                          <a:spcPts val="209"/>
                        </a:spcBef>
                      </a:pPr>
                      <a:r>
                        <a:rPr sz="1600" b="1" dirty="0">
                          <a:latin typeface="Arial"/>
                          <a:cs typeface="Arial"/>
                        </a:rPr>
                        <a:t>1</a:t>
                      </a:r>
                      <a:endParaRPr sz="1600">
                        <a:latin typeface="Arial"/>
                        <a:cs typeface="Arial"/>
                      </a:endParaRPr>
                    </a:p>
                  </a:txBody>
                  <a:tcPr marL="0" marR="0" marT="26669" marB="0">
                    <a:lnL w="1905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85090">
                        <a:lnSpc>
                          <a:spcPct val="100000"/>
                        </a:lnSpc>
                        <a:spcBef>
                          <a:spcPts val="209"/>
                        </a:spcBef>
                      </a:pPr>
                      <a:r>
                        <a:rPr sz="1600" b="1" spc="-5" dirty="0">
                          <a:latin typeface="Arial"/>
                          <a:cs typeface="Arial"/>
                        </a:rPr>
                        <a:t>text</a:t>
                      </a:r>
                      <a:r>
                        <a:rPr sz="1600" b="1" spc="-70" dirty="0">
                          <a:latin typeface="Arial"/>
                          <a:cs typeface="Arial"/>
                        </a:rPr>
                        <a:t> </a:t>
                      </a:r>
                      <a:r>
                        <a:rPr sz="1600" b="1" spc="-10" dirty="0">
                          <a:latin typeface="Arial"/>
                          <a:cs typeface="Arial"/>
                        </a:rPr>
                        <a:t>segment</a:t>
                      </a:r>
                      <a:endParaRPr sz="1600">
                        <a:latin typeface="Arial"/>
                        <a:cs typeface="Arial"/>
                      </a:endParaRPr>
                    </a:p>
                  </a:txBody>
                  <a:tcPr marL="0" marR="0" marT="26669"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CCCCFF"/>
                    </a:solidFill>
                  </a:tcPr>
                </a:tc>
                <a:extLst>
                  <a:ext uri="{0D108BD9-81ED-4DB2-BD59-A6C34878D82A}">
                    <a16:rowId xmlns:a16="http://schemas.microsoft.com/office/drawing/2014/main" val="10000"/>
                  </a:ext>
                </a:extLst>
              </a:tr>
              <a:tr h="339725">
                <a:tc>
                  <a:txBody>
                    <a:bodyPr/>
                    <a:lstStyle/>
                    <a:p>
                      <a:pPr marL="127000">
                        <a:lnSpc>
                          <a:spcPct val="100000"/>
                        </a:lnSpc>
                        <a:spcBef>
                          <a:spcPts val="195"/>
                        </a:spcBef>
                      </a:pPr>
                      <a:r>
                        <a:rPr sz="1400" b="1" spc="-5" dirty="0">
                          <a:latin typeface="Courier New"/>
                          <a:cs typeface="Courier New"/>
                        </a:rPr>
                        <a:t>0x00001000</a:t>
                      </a:r>
                      <a:endParaRPr sz="1400">
                        <a:latin typeface="Courier New"/>
                        <a:cs typeface="Courier New"/>
                      </a:endParaRPr>
                    </a:p>
                  </a:txBody>
                  <a:tcPr marL="0" marR="0" marT="24765" marB="0">
                    <a:lnR w="19050">
                      <a:solidFill>
                        <a:srgbClr val="000000"/>
                      </a:solidFill>
                      <a:prstDash val="solid"/>
                    </a:lnR>
                  </a:tcPr>
                </a:tc>
                <a:tc>
                  <a:txBody>
                    <a:bodyPr/>
                    <a:lstStyle/>
                    <a:p>
                      <a:pPr algn="ctr">
                        <a:lnSpc>
                          <a:spcPct val="100000"/>
                        </a:lnSpc>
                        <a:spcBef>
                          <a:spcPts val="270"/>
                        </a:spcBef>
                      </a:pPr>
                      <a:r>
                        <a:rPr sz="1600" b="1" dirty="0">
                          <a:latin typeface="Arial"/>
                          <a:cs typeface="Arial"/>
                        </a:rPr>
                        <a:t>0</a:t>
                      </a:r>
                      <a:endParaRPr sz="1600">
                        <a:latin typeface="Arial"/>
                        <a:cs typeface="Arial"/>
                      </a:endParaRPr>
                    </a:p>
                  </a:txBody>
                  <a:tcPr marL="0" marR="0" marT="3429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70"/>
                        </a:spcBef>
                      </a:pPr>
                      <a:r>
                        <a:rPr sz="1600" b="1" spc="-5" dirty="0">
                          <a:latin typeface="Arial"/>
                          <a:cs typeface="Arial"/>
                        </a:rPr>
                        <a:t>text</a:t>
                      </a:r>
                      <a:r>
                        <a:rPr sz="1600" b="1" spc="-70" dirty="0">
                          <a:latin typeface="Arial"/>
                          <a:cs typeface="Arial"/>
                        </a:rPr>
                        <a:t> </a:t>
                      </a:r>
                      <a:r>
                        <a:rPr sz="1600" b="1" spc="-10" dirty="0">
                          <a:latin typeface="Arial"/>
                          <a:cs typeface="Arial"/>
                        </a:rPr>
                        <a:t>segment</a:t>
                      </a:r>
                      <a:endParaRPr sz="1600">
                        <a:latin typeface="Arial"/>
                        <a:cs typeface="Arial"/>
                      </a:endParaRPr>
                    </a:p>
                  </a:txBody>
                  <a:tcPr marL="0" marR="0" marT="3429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CCCFF"/>
                    </a:solidFill>
                  </a:tcPr>
                </a:tc>
                <a:extLst>
                  <a:ext uri="{0D108BD9-81ED-4DB2-BD59-A6C34878D82A}">
                    <a16:rowId xmlns:a16="http://schemas.microsoft.com/office/drawing/2014/main" val="10001"/>
                  </a:ext>
                </a:extLst>
              </a:tr>
              <a:tr h="338074">
                <a:tc>
                  <a:txBody>
                    <a:bodyPr/>
                    <a:lstStyle/>
                    <a:p>
                      <a:pPr marL="127000">
                        <a:lnSpc>
                          <a:spcPct val="100000"/>
                        </a:lnSpc>
                        <a:spcBef>
                          <a:spcPts val="200"/>
                        </a:spcBef>
                      </a:pPr>
                      <a:r>
                        <a:rPr sz="1400" b="1" spc="-5" dirty="0">
                          <a:latin typeface="Courier New"/>
                          <a:cs typeface="Courier New"/>
                        </a:rPr>
                        <a:t>0x00002000</a:t>
                      </a:r>
                      <a:endParaRPr sz="1400">
                        <a:latin typeface="Courier New"/>
                        <a:cs typeface="Courier New"/>
                      </a:endParaRPr>
                    </a:p>
                  </a:txBody>
                  <a:tcPr marL="0" marR="0" marT="25400" marB="0">
                    <a:lnR w="19050">
                      <a:solidFill>
                        <a:srgbClr val="000000"/>
                      </a:solidFill>
                      <a:prstDash val="solid"/>
                    </a:lnR>
                  </a:tcPr>
                </a:tc>
                <a:tc>
                  <a:txBody>
                    <a:bodyPr/>
                    <a:lstStyle/>
                    <a:p>
                      <a:pPr algn="ctr">
                        <a:lnSpc>
                          <a:spcPct val="100000"/>
                        </a:lnSpc>
                        <a:spcBef>
                          <a:spcPts val="270"/>
                        </a:spcBef>
                      </a:pPr>
                      <a:r>
                        <a:rPr sz="1600" b="1" dirty="0">
                          <a:latin typeface="Arial"/>
                          <a:cs typeface="Arial"/>
                        </a:rPr>
                        <a:t>1</a:t>
                      </a:r>
                      <a:endParaRPr sz="1600">
                        <a:latin typeface="Arial"/>
                        <a:cs typeface="Arial"/>
                      </a:endParaRPr>
                    </a:p>
                  </a:txBody>
                  <a:tcPr marL="0" marR="0" marT="3429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70"/>
                        </a:spcBef>
                      </a:pPr>
                      <a:r>
                        <a:rPr sz="1600" b="1" spc="-5" dirty="0">
                          <a:latin typeface="Arial"/>
                          <a:cs typeface="Arial"/>
                        </a:rPr>
                        <a:t>data</a:t>
                      </a:r>
                      <a:r>
                        <a:rPr sz="1600" b="1" spc="-85" dirty="0">
                          <a:latin typeface="Arial"/>
                          <a:cs typeface="Arial"/>
                        </a:rPr>
                        <a:t> </a:t>
                      </a:r>
                      <a:r>
                        <a:rPr sz="1600" b="1" spc="-10" dirty="0">
                          <a:latin typeface="Arial"/>
                          <a:cs typeface="Arial"/>
                        </a:rPr>
                        <a:t>segment</a:t>
                      </a:r>
                      <a:endParaRPr sz="1600">
                        <a:latin typeface="Arial"/>
                        <a:cs typeface="Arial"/>
                      </a:endParaRPr>
                    </a:p>
                  </a:txBody>
                  <a:tcPr marL="0" marR="0" marT="3429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00CC99"/>
                    </a:solidFill>
                  </a:tcPr>
                </a:tc>
                <a:extLst>
                  <a:ext uri="{0D108BD9-81ED-4DB2-BD59-A6C34878D82A}">
                    <a16:rowId xmlns:a16="http://schemas.microsoft.com/office/drawing/2014/main" val="10002"/>
                  </a:ext>
                </a:extLst>
              </a:tr>
              <a:tr h="338200">
                <a:tc>
                  <a:txBody>
                    <a:bodyPr/>
                    <a:lstStyle/>
                    <a:p>
                      <a:pPr marL="127000">
                        <a:lnSpc>
                          <a:spcPct val="100000"/>
                        </a:lnSpc>
                        <a:spcBef>
                          <a:spcPts val="200"/>
                        </a:spcBef>
                      </a:pPr>
                      <a:r>
                        <a:rPr sz="1400" b="1" spc="-5" dirty="0">
                          <a:latin typeface="Courier New"/>
                          <a:cs typeface="Courier New"/>
                        </a:rPr>
                        <a:t>0x00003000</a:t>
                      </a:r>
                      <a:endParaRPr sz="1400">
                        <a:latin typeface="Courier New"/>
                        <a:cs typeface="Courier New"/>
                      </a:endParaRPr>
                    </a:p>
                  </a:txBody>
                  <a:tcPr marL="0" marR="0" marT="25400" marB="0">
                    <a:lnR w="19050">
                      <a:solidFill>
                        <a:srgbClr val="000000"/>
                      </a:solidFill>
                      <a:prstDash val="solid"/>
                    </a:lnR>
                  </a:tcPr>
                </a:tc>
                <a:tc>
                  <a:txBody>
                    <a:bodyPr/>
                    <a:lstStyle/>
                    <a:p>
                      <a:endParaRPr sz="1400">
                        <a:latin typeface="Courier New"/>
                        <a:cs typeface="Courier New"/>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Courier New"/>
                        <a:cs typeface="Courier New"/>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339725">
                <a:tc>
                  <a:txBody>
                    <a:bodyPr/>
                    <a:lstStyle/>
                    <a:p>
                      <a:pPr marL="127000">
                        <a:lnSpc>
                          <a:spcPct val="100000"/>
                        </a:lnSpc>
                        <a:spcBef>
                          <a:spcPts val="200"/>
                        </a:spcBef>
                      </a:pPr>
                      <a:r>
                        <a:rPr sz="1400" b="1" spc="-5" dirty="0">
                          <a:latin typeface="Courier New"/>
                          <a:cs typeface="Courier New"/>
                        </a:rPr>
                        <a:t>0x00004000</a:t>
                      </a:r>
                      <a:endParaRPr sz="1400">
                        <a:latin typeface="Courier New"/>
                        <a:cs typeface="Courier New"/>
                      </a:endParaRPr>
                    </a:p>
                  </a:txBody>
                  <a:tcPr marL="0" marR="0" marT="25400" marB="0">
                    <a:lnR w="19050">
                      <a:solidFill>
                        <a:srgbClr val="000000"/>
                      </a:solidFill>
                      <a:prstDash val="solid"/>
                    </a:lnR>
                  </a:tcPr>
                </a:tc>
                <a:tc>
                  <a:txBody>
                    <a:bodyPr/>
                    <a:lstStyle/>
                    <a:p>
                      <a:endParaRPr sz="1400">
                        <a:latin typeface="Courier New"/>
                        <a:cs typeface="Courier New"/>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Courier New"/>
                        <a:cs typeface="Courier New"/>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338074">
                <a:tc gridSpan="3">
                  <a:txBody>
                    <a:bodyPr/>
                    <a:lstStyle/>
                    <a:p>
                      <a:pPr marL="127000">
                        <a:lnSpc>
                          <a:spcPct val="100000"/>
                        </a:lnSpc>
                        <a:spcBef>
                          <a:spcPts val="200"/>
                        </a:spcBef>
                      </a:pPr>
                      <a:r>
                        <a:rPr sz="1400" b="1" spc="-5" dirty="0">
                          <a:latin typeface="Courier New"/>
                          <a:cs typeface="Courier New"/>
                        </a:rPr>
                        <a:t>0x00005000</a:t>
                      </a:r>
                      <a:endParaRPr sz="1400">
                        <a:latin typeface="Courier New"/>
                        <a:cs typeface="Courier New"/>
                      </a:endParaRPr>
                    </a:p>
                  </a:txBody>
                  <a:tcPr marL="0" marR="0" marT="2540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5"/>
                  </a:ext>
                </a:extLst>
              </a:tr>
              <a:tr h="338200">
                <a:tc>
                  <a:txBody>
                    <a:bodyPr/>
                    <a:lstStyle/>
                    <a:p>
                      <a:endParaRPr sz="1400">
                        <a:latin typeface="Courier New"/>
                        <a:cs typeface="Courier New"/>
                      </a:endParaRPr>
                    </a:p>
                  </a:txBody>
                  <a:tcPr marL="0" marR="0" marT="0" marB="0">
                    <a:lnR w="19050">
                      <a:solidFill>
                        <a:srgbClr val="000000"/>
                      </a:solidFill>
                      <a:prstDash val="solid"/>
                    </a:lnR>
                  </a:tcPr>
                </a:tc>
                <a:tc>
                  <a:txBody>
                    <a:bodyPr/>
                    <a:lstStyle/>
                    <a:p>
                      <a:endParaRPr sz="1400">
                        <a:latin typeface="Courier New"/>
                        <a:cs typeface="Courier New"/>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Courier New"/>
                        <a:cs typeface="Courier New"/>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339725">
                <a:tc>
                  <a:txBody>
                    <a:bodyPr/>
                    <a:lstStyle/>
                    <a:p>
                      <a:endParaRPr sz="1400">
                        <a:latin typeface="Courier New"/>
                        <a:cs typeface="Courier New"/>
                      </a:endParaRPr>
                    </a:p>
                  </a:txBody>
                  <a:tcPr marL="0" marR="0" marT="0" marB="0">
                    <a:lnR w="19050">
                      <a:solidFill>
                        <a:srgbClr val="000000"/>
                      </a:solidFill>
                      <a:prstDash val="solid"/>
                    </a:lnR>
                  </a:tcPr>
                </a:tc>
                <a:tc>
                  <a:txBody>
                    <a:bodyPr/>
                    <a:lstStyle/>
                    <a:p>
                      <a:endParaRPr sz="1400">
                        <a:latin typeface="Courier New"/>
                        <a:cs typeface="Courier New"/>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Courier New"/>
                        <a:cs typeface="Courier New"/>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338074">
                <a:tc>
                  <a:txBody>
                    <a:bodyPr/>
                    <a:lstStyle/>
                    <a:p>
                      <a:endParaRPr sz="1400">
                        <a:latin typeface="Courier New"/>
                        <a:cs typeface="Courier New"/>
                      </a:endParaRPr>
                    </a:p>
                  </a:txBody>
                  <a:tcPr marL="0" marR="0" marT="0" marB="0">
                    <a:lnR w="19050">
                      <a:solidFill>
                        <a:srgbClr val="000000"/>
                      </a:solidFill>
                      <a:prstDash val="solid"/>
                    </a:lnR>
                  </a:tcPr>
                </a:tc>
                <a:tc>
                  <a:txBody>
                    <a:bodyPr/>
                    <a:lstStyle/>
                    <a:p>
                      <a:endParaRPr sz="1400">
                        <a:latin typeface="Courier New"/>
                        <a:cs typeface="Courier New"/>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Courier New"/>
                        <a:cs typeface="Courier New"/>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338200">
                <a:tc>
                  <a:txBody>
                    <a:bodyPr/>
                    <a:lstStyle/>
                    <a:p>
                      <a:endParaRPr sz="1400">
                        <a:latin typeface="Courier New"/>
                        <a:cs typeface="Courier New"/>
                      </a:endParaRPr>
                    </a:p>
                  </a:txBody>
                  <a:tcPr marL="0" marR="0" marT="0" marB="0">
                    <a:lnR w="19050">
                      <a:solidFill>
                        <a:srgbClr val="000000"/>
                      </a:solidFill>
                      <a:prstDash val="solid"/>
                    </a:lnR>
                  </a:tcPr>
                </a:tc>
                <a:tc>
                  <a:txBody>
                    <a:bodyPr/>
                    <a:lstStyle/>
                    <a:p>
                      <a:endParaRPr sz="1400">
                        <a:latin typeface="Courier New"/>
                        <a:cs typeface="Courier New"/>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Courier New"/>
                        <a:cs typeface="Courier New"/>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r h="339725">
                <a:tc>
                  <a:txBody>
                    <a:bodyPr/>
                    <a:lstStyle/>
                    <a:p>
                      <a:pPr marL="127000">
                        <a:lnSpc>
                          <a:spcPct val="100000"/>
                        </a:lnSpc>
                        <a:spcBef>
                          <a:spcPts val="204"/>
                        </a:spcBef>
                      </a:pPr>
                      <a:r>
                        <a:rPr sz="1400" b="1" spc="-5" dirty="0">
                          <a:latin typeface="Courier New"/>
                          <a:cs typeface="Courier New"/>
                        </a:rPr>
                        <a:t>0xffffe000</a:t>
                      </a:r>
                      <a:endParaRPr sz="1400">
                        <a:latin typeface="Courier New"/>
                        <a:cs typeface="Courier New"/>
                      </a:endParaRPr>
                    </a:p>
                  </a:txBody>
                  <a:tcPr marL="0" marR="0" marT="26034" marB="0">
                    <a:lnR w="19050">
                      <a:solidFill>
                        <a:srgbClr val="000000"/>
                      </a:solidFill>
                      <a:prstDash val="solid"/>
                    </a:lnR>
                  </a:tcPr>
                </a:tc>
                <a:tc>
                  <a:txBody>
                    <a:bodyPr/>
                    <a:lstStyle/>
                    <a:p>
                      <a:endParaRPr sz="1400">
                        <a:latin typeface="Courier New"/>
                        <a:cs typeface="Courier New"/>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Courier New"/>
                        <a:cs typeface="Courier New"/>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0"/>
                  </a:ext>
                </a:extLst>
              </a:tr>
              <a:tr h="345217">
                <a:tc>
                  <a:txBody>
                    <a:bodyPr/>
                    <a:lstStyle/>
                    <a:p>
                      <a:pPr marL="127000">
                        <a:lnSpc>
                          <a:spcPct val="100000"/>
                        </a:lnSpc>
                        <a:spcBef>
                          <a:spcPts val="204"/>
                        </a:spcBef>
                      </a:pPr>
                      <a:r>
                        <a:rPr sz="1400" b="1" spc="-5" dirty="0">
                          <a:latin typeface="Courier New"/>
                          <a:cs typeface="Courier New"/>
                        </a:rPr>
                        <a:t>0xfffff000</a:t>
                      </a:r>
                      <a:endParaRPr sz="1400">
                        <a:latin typeface="Courier New"/>
                        <a:cs typeface="Courier New"/>
                      </a:endParaRPr>
                    </a:p>
                  </a:txBody>
                  <a:tcPr marL="0" marR="0" marT="26034" marB="0">
                    <a:lnR w="19050">
                      <a:solidFill>
                        <a:srgbClr val="000000"/>
                      </a:solidFill>
                      <a:prstDash val="solid"/>
                    </a:lnR>
                  </a:tcPr>
                </a:tc>
                <a:tc>
                  <a:txBody>
                    <a:bodyPr/>
                    <a:lstStyle/>
                    <a:p>
                      <a:pPr algn="ctr">
                        <a:lnSpc>
                          <a:spcPct val="100000"/>
                        </a:lnSpc>
                        <a:spcBef>
                          <a:spcPts val="275"/>
                        </a:spcBef>
                      </a:pPr>
                      <a:r>
                        <a:rPr sz="1600" b="1" dirty="0">
                          <a:latin typeface="Arial"/>
                          <a:cs typeface="Arial"/>
                        </a:rPr>
                        <a:t>1</a:t>
                      </a:r>
                      <a:endParaRPr sz="1600">
                        <a:latin typeface="Arial"/>
                        <a:cs typeface="Arial"/>
                      </a:endParaRPr>
                    </a:p>
                  </a:txBody>
                  <a:tcPr marL="0" marR="0" marT="34925" marB="0">
                    <a:lnL w="1905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85090">
                        <a:lnSpc>
                          <a:spcPct val="100000"/>
                        </a:lnSpc>
                        <a:spcBef>
                          <a:spcPts val="275"/>
                        </a:spcBef>
                      </a:pPr>
                      <a:r>
                        <a:rPr sz="1600" b="1" spc="-10" dirty="0">
                          <a:latin typeface="Arial"/>
                          <a:cs typeface="Arial"/>
                        </a:rPr>
                        <a:t>stack</a:t>
                      </a:r>
                      <a:endParaRPr sz="1600">
                        <a:latin typeface="Arial"/>
                        <a:cs typeface="Arial"/>
                      </a:endParaRPr>
                    </a:p>
                  </a:txBody>
                  <a:tcPr marL="0" marR="0" marT="34925"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solidFill>
                      <a:srgbClr val="B1B1B1"/>
                    </a:solidFill>
                  </a:tcPr>
                </a:tc>
                <a:extLst>
                  <a:ext uri="{0D108BD9-81ED-4DB2-BD59-A6C34878D82A}">
                    <a16:rowId xmlns:a16="http://schemas.microsoft.com/office/drawing/2014/main" val="10011"/>
                  </a:ext>
                </a:extLst>
              </a:tr>
            </a:tbl>
          </a:graphicData>
        </a:graphic>
      </p:graphicFrame>
      <p:graphicFrame>
        <p:nvGraphicFramePr>
          <p:cNvPr id="13" name="object 13"/>
          <p:cNvGraphicFramePr>
            <a:graphicFrameLocks noGrp="1"/>
          </p:cNvGraphicFramePr>
          <p:nvPr/>
        </p:nvGraphicFramePr>
        <p:xfrm>
          <a:off x="6127813" y="1104963"/>
          <a:ext cx="1319149" cy="3413760"/>
        </p:xfrm>
        <a:graphic>
          <a:graphicData uri="http://schemas.openxmlformats.org/drawingml/2006/table">
            <a:tbl>
              <a:tblPr firstRow="1" bandRow="1">
                <a:tableStyleId>{2D5ABB26-0587-4C30-8999-92F81FD0307C}</a:tableStyleId>
              </a:tblPr>
              <a:tblGrid>
                <a:gridCol w="1319149">
                  <a:extLst>
                    <a:ext uri="{9D8B030D-6E8A-4147-A177-3AD203B41FA5}">
                      <a16:colId xmlns:a16="http://schemas.microsoft.com/office/drawing/2014/main" val="20000"/>
                    </a:ext>
                  </a:extLst>
                </a:gridCol>
              </a:tblGrid>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00CC99"/>
                    </a:solidFill>
                  </a:tcPr>
                </a:tc>
                <a:extLst>
                  <a:ext uri="{0D108BD9-81ED-4DB2-BD59-A6C34878D82A}">
                    <a16:rowId xmlns:a16="http://schemas.microsoft.com/office/drawing/2014/main" val="10003"/>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CCCFF"/>
                    </a:solidFill>
                  </a:tcPr>
                </a:tc>
                <a:extLst>
                  <a:ext uri="{0D108BD9-81ED-4DB2-BD59-A6C34878D82A}">
                    <a16:rowId xmlns:a16="http://schemas.microsoft.com/office/drawing/2014/main" val="10004"/>
                  </a:ext>
                </a:extLst>
              </a:tr>
              <a:tr h="228473">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B1B1B1"/>
                    </a:solidFill>
                  </a:tcPr>
                </a:tc>
                <a:extLst>
                  <a:ext uri="{0D108BD9-81ED-4DB2-BD59-A6C34878D82A}">
                    <a16:rowId xmlns:a16="http://schemas.microsoft.com/office/drawing/2014/main" val="10007"/>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228726">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r h="228473">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0"/>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1"/>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2"/>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13"/>
                  </a:ext>
                </a:extLst>
              </a:tr>
            </a:tbl>
          </a:graphicData>
        </a:graphic>
      </p:graphicFrame>
      <p:sp>
        <p:nvSpPr>
          <p:cNvPr id="14" name="object 14"/>
          <p:cNvSpPr/>
          <p:nvPr/>
        </p:nvSpPr>
        <p:spPr>
          <a:xfrm>
            <a:off x="3348609" y="2026030"/>
            <a:ext cx="2630170" cy="3241675"/>
          </a:xfrm>
          <a:custGeom>
            <a:avLst/>
            <a:gdLst/>
            <a:ahLst/>
            <a:cxnLst/>
            <a:rect l="l" t="t" r="r" b="b"/>
            <a:pathLst>
              <a:path w="2630170" h="3241675">
                <a:moveTo>
                  <a:pt x="2574529" y="3188098"/>
                </a:moveTo>
                <a:lnTo>
                  <a:pt x="2552318" y="3206115"/>
                </a:lnTo>
                <a:lnTo>
                  <a:pt x="2629916" y="3241294"/>
                </a:lnTo>
                <a:lnTo>
                  <a:pt x="2620328" y="3197987"/>
                </a:lnTo>
                <a:lnTo>
                  <a:pt x="2582544" y="3197987"/>
                </a:lnTo>
                <a:lnTo>
                  <a:pt x="2574529" y="3188098"/>
                </a:lnTo>
                <a:close/>
              </a:path>
              <a:path w="2630170" h="3241675">
                <a:moveTo>
                  <a:pt x="2589317" y="3176103"/>
                </a:moveTo>
                <a:lnTo>
                  <a:pt x="2574529" y="3188098"/>
                </a:lnTo>
                <a:lnTo>
                  <a:pt x="2582544" y="3197987"/>
                </a:lnTo>
                <a:lnTo>
                  <a:pt x="2597277" y="3185922"/>
                </a:lnTo>
                <a:lnTo>
                  <a:pt x="2589317" y="3176103"/>
                </a:lnTo>
                <a:close/>
              </a:path>
              <a:path w="2630170" h="3241675">
                <a:moveTo>
                  <a:pt x="2611501" y="3158109"/>
                </a:moveTo>
                <a:lnTo>
                  <a:pt x="2589317" y="3176103"/>
                </a:lnTo>
                <a:lnTo>
                  <a:pt x="2597277" y="3185922"/>
                </a:lnTo>
                <a:lnTo>
                  <a:pt x="2582544" y="3197987"/>
                </a:lnTo>
                <a:lnTo>
                  <a:pt x="2620328" y="3197987"/>
                </a:lnTo>
                <a:lnTo>
                  <a:pt x="2611501" y="3158109"/>
                </a:lnTo>
                <a:close/>
              </a:path>
              <a:path w="2630170" h="3241675">
                <a:moveTo>
                  <a:pt x="14731" y="0"/>
                </a:moveTo>
                <a:lnTo>
                  <a:pt x="0" y="11938"/>
                </a:lnTo>
                <a:lnTo>
                  <a:pt x="2574529" y="3188098"/>
                </a:lnTo>
                <a:lnTo>
                  <a:pt x="2589317" y="3176103"/>
                </a:lnTo>
                <a:lnTo>
                  <a:pt x="14731" y="0"/>
                </a:lnTo>
                <a:close/>
              </a:path>
            </a:pathLst>
          </a:custGeom>
          <a:solidFill>
            <a:srgbClr val="000000"/>
          </a:solidFill>
        </p:spPr>
        <p:txBody>
          <a:bodyPr wrap="square" lIns="0" tIns="0" rIns="0" bIns="0" rtlCol="0"/>
          <a:lstStyle/>
          <a:p>
            <a:endParaRPr/>
          </a:p>
        </p:txBody>
      </p:sp>
      <p:sp>
        <p:nvSpPr>
          <p:cNvPr id="15" name="object 15"/>
          <p:cNvSpPr/>
          <p:nvPr/>
        </p:nvSpPr>
        <p:spPr>
          <a:xfrm>
            <a:off x="3355975" y="1864232"/>
            <a:ext cx="2780030" cy="502920"/>
          </a:xfrm>
          <a:custGeom>
            <a:avLst/>
            <a:gdLst/>
            <a:ahLst/>
            <a:cxnLst/>
            <a:rect l="l" t="t" r="r" b="b"/>
            <a:pathLst>
              <a:path w="2780029" h="502919">
                <a:moveTo>
                  <a:pt x="2702996" y="28145"/>
                </a:moveTo>
                <a:lnTo>
                  <a:pt x="0" y="483869"/>
                </a:lnTo>
                <a:lnTo>
                  <a:pt x="3175" y="502538"/>
                </a:lnTo>
                <a:lnTo>
                  <a:pt x="2706171" y="46940"/>
                </a:lnTo>
                <a:lnTo>
                  <a:pt x="2702996" y="28145"/>
                </a:lnTo>
                <a:close/>
              </a:path>
              <a:path w="2780029" h="502919">
                <a:moveTo>
                  <a:pt x="2778087" y="26034"/>
                </a:moveTo>
                <a:lnTo>
                  <a:pt x="2715514" y="26034"/>
                </a:lnTo>
                <a:lnTo>
                  <a:pt x="2718689" y="44830"/>
                </a:lnTo>
                <a:lnTo>
                  <a:pt x="2706171" y="46940"/>
                </a:lnTo>
                <a:lnTo>
                  <a:pt x="2710941" y="75183"/>
                </a:lnTo>
                <a:lnTo>
                  <a:pt x="2778087" y="26034"/>
                </a:lnTo>
                <a:close/>
              </a:path>
              <a:path w="2780029" h="502919">
                <a:moveTo>
                  <a:pt x="2715514" y="26034"/>
                </a:moveTo>
                <a:lnTo>
                  <a:pt x="2702996" y="28145"/>
                </a:lnTo>
                <a:lnTo>
                  <a:pt x="2706171" y="46940"/>
                </a:lnTo>
                <a:lnTo>
                  <a:pt x="2718689" y="44830"/>
                </a:lnTo>
                <a:lnTo>
                  <a:pt x="2715514" y="26034"/>
                </a:lnTo>
                <a:close/>
              </a:path>
              <a:path w="2780029" h="502919">
                <a:moveTo>
                  <a:pt x="2698241" y="0"/>
                </a:moveTo>
                <a:lnTo>
                  <a:pt x="2702996" y="28145"/>
                </a:lnTo>
                <a:lnTo>
                  <a:pt x="2715514" y="26034"/>
                </a:lnTo>
                <a:lnTo>
                  <a:pt x="2778087" y="26034"/>
                </a:lnTo>
                <a:lnTo>
                  <a:pt x="2779649" y="24891"/>
                </a:lnTo>
                <a:lnTo>
                  <a:pt x="2698241" y="0"/>
                </a:lnTo>
                <a:close/>
              </a:path>
            </a:pathLst>
          </a:custGeom>
          <a:solidFill>
            <a:srgbClr val="000000"/>
          </a:solidFill>
        </p:spPr>
        <p:txBody>
          <a:bodyPr wrap="square" lIns="0" tIns="0" rIns="0" bIns="0" rtlCol="0"/>
          <a:lstStyle/>
          <a:p>
            <a:endParaRPr/>
          </a:p>
        </p:txBody>
      </p:sp>
      <p:sp>
        <p:nvSpPr>
          <p:cNvPr id="16" name="object 16"/>
          <p:cNvSpPr/>
          <p:nvPr/>
        </p:nvSpPr>
        <p:spPr>
          <a:xfrm>
            <a:off x="3314446" y="2719323"/>
            <a:ext cx="2797810" cy="2689860"/>
          </a:xfrm>
          <a:custGeom>
            <a:avLst/>
            <a:gdLst/>
            <a:ahLst/>
            <a:cxnLst/>
            <a:rect l="l" t="t" r="r" b="b"/>
            <a:pathLst>
              <a:path w="2797810" h="2689860">
                <a:moveTo>
                  <a:pt x="2735925" y="46034"/>
                </a:moveTo>
                <a:lnTo>
                  <a:pt x="0" y="2676016"/>
                </a:lnTo>
                <a:lnTo>
                  <a:pt x="13207" y="2689860"/>
                </a:lnTo>
                <a:lnTo>
                  <a:pt x="2749101" y="59782"/>
                </a:lnTo>
                <a:lnTo>
                  <a:pt x="2735925" y="46034"/>
                </a:lnTo>
                <a:close/>
              </a:path>
              <a:path w="2797810" h="2689860">
                <a:moveTo>
                  <a:pt x="2784202" y="37211"/>
                </a:moveTo>
                <a:lnTo>
                  <a:pt x="2745104" y="37211"/>
                </a:lnTo>
                <a:lnTo>
                  <a:pt x="2758313" y="50926"/>
                </a:lnTo>
                <a:lnTo>
                  <a:pt x="2749101" y="59782"/>
                </a:lnTo>
                <a:lnTo>
                  <a:pt x="2768854" y="80390"/>
                </a:lnTo>
                <a:lnTo>
                  <a:pt x="2784202" y="37211"/>
                </a:lnTo>
                <a:close/>
              </a:path>
              <a:path w="2797810" h="2689860">
                <a:moveTo>
                  <a:pt x="2745104" y="37211"/>
                </a:moveTo>
                <a:lnTo>
                  <a:pt x="2735925" y="46034"/>
                </a:lnTo>
                <a:lnTo>
                  <a:pt x="2749101" y="59782"/>
                </a:lnTo>
                <a:lnTo>
                  <a:pt x="2758313" y="50926"/>
                </a:lnTo>
                <a:lnTo>
                  <a:pt x="2745104" y="37211"/>
                </a:lnTo>
                <a:close/>
              </a:path>
              <a:path w="2797810" h="2689860">
                <a:moveTo>
                  <a:pt x="2797429" y="0"/>
                </a:moveTo>
                <a:lnTo>
                  <a:pt x="2716149" y="25400"/>
                </a:lnTo>
                <a:lnTo>
                  <a:pt x="2735925" y="46034"/>
                </a:lnTo>
                <a:lnTo>
                  <a:pt x="2745104" y="37211"/>
                </a:lnTo>
                <a:lnTo>
                  <a:pt x="2784202" y="37211"/>
                </a:lnTo>
                <a:lnTo>
                  <a:pt x="2797429" y="0"/>
                </a:lnTo>
                <a:close/>
              </a:path>
            </a:pathLst>
          </a:custGeom>
          <a:solidFill>
            <a:srgbClr val="000000"/>
          </a:solidFill>
        </p:spPr>
        <p:txBody>
          <a:bodyPr wrap="square" lIns="0" tIns="0" rIns="0" bIns="0" rtlCol="0"/>
          <a:lstStyle/>
          <a:p>
            <a:endParaRPr/>
          </a:p>
        </p:txBody>
      </p:sp>
      <p:sp>
        <p:nvSpPr>
          <p:cNvPr id="17" name="object 17"/>
          <p:cNvSpPr/>
          <p:nvPr/>
        </p:nvSpPr>
        <p:spPr>
          <a:xfrm>
            <a:off x="3356228" y="1651126"/>
            <a:ext cx="2768600" cy="445770"/>
          </a:xfrm>
          <a:custGeom>
            <a:avLst/>
            <a:gdLst/>
            <a:ahLst/>
            <a:cxnLst/>
            <a:rect l="l" t="t" r="r" b="b"/>
            <a:pathLst>
              <a:path w="2768600" h="445769">
                <a:moveTo>
                  <a:pt x="2691586" y="417249"/>
                </a:moveTo>
                <a:lnTo>
                  <a:pt x="2687447" y="445515"/>
                </a:lnTo>
                <a:lnTo>
                  <a:pt x="2767958" y="419100"/>
                </a:lnTo>
                <a:lnTo>
                  <a:pt x="2704084" y="419100"/>
                </a:lnTo>
                <a:lnTo>
                  <a:pt x="2691586" y="417249"/>
                </a:lnTo>
                <a:close/>
              </a:path>
              <a:path w="2768600" h="445769">
                <a:moveTo>
                  <a:pt x="2694340" y="398448"/>
                </a:moveTo>
                <a:lnTo>
                  <a:pt x="2691586" y="417249"/>
                </a:lnTo>
                <a:lnTo>
                  <a:pt x="2704084" y="419100"/>
                </a:lnTo>
                <a:lnTo>
                  <a:pt x="2706878" y="400303"/>
                </a:lnTo>
                <a:lnTo>
                  <a:pt x="2694340" y="398448"/>
                </a:lnTo>
                <a:close/>
              </a:path>
              <a:path w="2768600" h="445769">
                <a:moveTo>
                  <a:pt x="2698496" y="370077"/>
                </a:moveTo>
                <a:lnTo>
                  <a:pt x="2694340" y="398448"/>
                </a:lnTo>
                <a:lnTo>
                  <a:pt x="2706878" y="400303"/>
                </a:lnTo>
                <a:lnTo>
                  <a:pt x="2704084" y="419100"/>
                </a:lnTo>
                <a:lnTo>
                  <a:pt x="2767958" y="419100"/>
                </a:lnTo>
                <a:lnTo>
                  <a:pt x="2768346" y="418973"/>
                </a:lnTo>
                <a:lnTo>
                  <a:pt x="2698496" y="370077"/>
                </a:lnTo>
                <a:close/>
              </a:path>
              <a:path w="2768600" h="445769">
                <a:moveTo>
                  <a:pt x="2667" y="0"/>
                </a:moveTo>
                <a:lnTo>
                  <a:pt x="0" y="18796"/>
                </a:lnTo>
                <a:lnTo>
                  <a:pt x="2691586" y="417249"/>
                </a:lnTo>
                <a:lnTo>
                  <a:pt x="2694340" y="398448"/>
                </a:lnTo>
                <a:lnTo>
                  <a:pt x="2667" y="0"/>
                </a:lnTo>
                <a:close/>
              </a:path>
            </a:pathLst>
          </a:custGeom>
          <a:solidFill>
            <a:srgbClr val="000000"/>
          </a:solidFill>
        </p:spPr>
        <p:txBody>
          <a:bodyPr wrap="square" lIns="0" tIns="0" rIns="0" bIns="0" rtlCol="0"/>
          <a:lstStyle/>
          <a:p>
            <a:endParaRPr/>
          </a:p>
        </p:txBody>
      </p:sp>
      <p:sp>
        <p:nvSpPr>
          <p:cNvPr id="18" name="object 18"/>
          <p:cNvSpPr txBox="1"/>
          <p:nvPr/>
        </p:nvSpPr>
        <p:spPr>
          <a:xfrm>
            <a:off x="6340855" y="852551"/>
            <a:ext cx="850265" cy="290195"/>
          </a:xfrm>
          <a:prstGeom prst="rect">
            <a:avLst/>
          </a:prstGeom>
        </p:spPr>
        <p:txBody>
          <a:bodyPr vert="horz" wrap="square" lIns="0" tIns="0" rIns="0" bIns="0" rtlCol="0">
            <a:spAutoFit/>
          </a:bodyPr>
          <a:lstStyle/>
          <a:p>
            <a:pPr marL="12700">
              <a:lnSpc>
                <a:spcPct val="100000"/>
              </a:lnSpc>
            </a:pPr>
            <a:r>
              <a:rPr sz="1800" spc="-5" dirty="0">
                <a:latin typeface="Arial"/>
                <a:cs typeface="Arial"/>
              </a:rPr>
              <a:t>mem</a:t>
            </a:r>
            <a:r>
              <a:rPr sz="1800" spc="-15" dirty="0">
                <a:latin typeface="Arial"/>
                <a:cs typeface="Arial"/>
              </a:rPr>
              <a:t>o</a:t>
            </a:r>
            <a:r>
              <a:rPr sz="1800" dirty="0">
                <a:latin typeface="Arial"/>
                <a:cs typeface="Arial"/>
              </a:rPr>
              <a:t>ry</a:t>
            </a:r>
            <a:endParaRPr sz="1800">
              <a:latin typeface="Arial"/>
              <a:cs typeface="Arial"/>
            </a:endParaRPr>
          </a:p>
        </p:txBody>
      </p:sp>
      <p:sp>
        <p:nvSpPr>
          <p:cNvPr id="19" name="object 19"/>
          <p:cNvSpPr txBox="1"/>
          <p:nvPr/>
        </p:nvSpPr>
        <p:spPr>
          <a:xfrm>
            <a:off x="6000750" y="4369942"/>
            <a:ext cx="1714500" cy="1026160"/>
          </a:xfrm>
          <a:prstGeom prst="rect">
            <a:avLst/>
          </a:prstGeom>
        </p:spPr>
        <p:txBody>
          <a:bodyPr vert="horz" wrap="square" lIns="0" tIns="0" rIns="0" bIns="0" rtlCol="0">
            <a:spAutoFit/>
          </a:bodyPr>
          <a:lstStyle/>
          <a:p>
            <a:pPr algn="ctr">
              <a:lnSpc>
                <a:spcPct val="100000"/>
              </a:lnSpc>
            </a:pPr>
            <a:r>
              <a:rPr sz="1800" spc="-5" dirty="0">
                <a:latin typeface="Arial"/>
                <a:cs typeface="Arial"/>
              </a:rPr>
              <a:t>disk</a:t>
            </a:r>
            <a:endParaRPr sz="1800">
              <a:latin typeface="Arial"/>
              <a:cs typeface="Arial"/>
            </a:endParaRPr>
          </a:p>
          <a:p>
            <a:pPr>
              <a:lnSpc>
                <a:spcPct val="100000"/>
              </a:lnSpc>
            </a:pPr>
            <a:endParaRPr sz="2000">
              <a:latin typeface="Times New Roman"/>
              <a:cs typeface="Times New Roman"/>
            </a:endParaRPr>
          </a:p>
          <a:p>
            <a:pPr marL="2540" algn="ctr">
              <a:lnSpc>
                <a:spcPts val="2020"/>
              </a:lnSpc>
              <a:spcBef>
                <a:spcPts val="1600"/>
              </a:spcBef>
            </a:pPr>
            <a:r>
              <a:rPr sz="1800" dirty="0">
                <a:latin typeface="Arial"/>
                <a:cs typeface="Arial"/>
              </a:rPr>
              <a:t>foo</a:t>
            </a:r>
            <a:endParaRPr sz="1800">
              <a:latin typeface="Arial"/>
              <a:cs typeface="Arial"/>
            </a:endParaRPr>
          </a:p>
        </p:txBody>
      </p:sp>
      <p:sp>
        <p:nvSpPr>
          <p:cNvPr id="20" name="object 20"/>
          <p:cNvSpPr txBox="1"/>
          <p:nvPr/>
        </p:nvSpPr>
        <p:spPr>
          <a:xfrm>
            <a:off x="1931670" y="1122553"/>
            <a:ext cx="1090295" cy="290195"/>
          </a:xfrm>
          <a:prstGeom prst="rect">
            <a:avLst/>
          </a:prstGeom>
        </p:spPr>
        <p:txBody>
          <a:bodyPr vert="horz" wrap="square" lIns="0" tIns="0" rIns="0" bIns="0" rtlCol="0">
            <a:spAutoFit/>
          </a:bodyPr>
          <a:lstStyle/>
          <a:p>
            <a:pPr marL="12700">
              <a:lnSpc>
                <a:spcPct val="100000"/>
              </a:lnSpc>
            </a:pPr>
            <a:r>
              <a:rPr sz="1800" spc="-5" dirty="0">
                <a:latin typeface="Arial"/>
                <a:cs typeface="Arial"/>
              </a:rPr>
              <a:t>page</a:t>
            </a:r>
            <a:r>
              <a:rPr sz="1800" spc="-85" dirty="0">
                <a:latin typeface="Arial"/>
                <a:cs typeface="Arial"/>
              </a:rPr>
              <a:t> </a:t>
            </a:r>
            <a:r>
              <a:rPr sz="1800" spc="-5" dirty="0">
                <a:latin typeface="Arial"/>
                <a:cs typeface="Arial"/>
              </a:rPr>
              <a:t>table</a:t>
            </a:r>
            <a:endParaRPr sz="1800">
              <a:latin typeface="Arial"/>
              <a:cs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E1D8A5EB-8851-4EED-AB47-4CA906B751D3}"/>
              </a:ext>
            </a:extLst>
          </p:cNvPr>
          <p:cNvSpPr>
            <a:spLocks noGrp="1" noChangeArrowheads="1"/>
          </p:cNvSpPr>
          <p:nvPr>
            <p:ph type="title"/>
          </p:nvPr>
        </p:nvSpPr>
        <p:spPr>
          <a:xfrm>
            <a:off x="528051" y="194164"/>
            <a:ext cx="3490546" cy="584689"/>
          </a:xfrm>
          <a:noFill/>
        </p:spPr>
        <p:txBody>
          <a:bodyPr wrap="square"/>
          <a:lstStyle/>
          <a:p>
            <a:r>
              <a:rPr lang="zh-CN" altLang="en-US" b="1" dirty="0">
                <a:solidFill>
                  <a:srgbClr val="C00000"/>
                </a:solidFill>
                <a:latin typeface="微软雅黑" panose="020B0503020204020204" pitchFamily="34" charset="-122"/>
                <a:ea typeface="微软雅黑" panose="020B0503020204020204" pitchFamily="34" charset="-122"/>
              </a:rPr>
              <a:t>输出操作</a:t>
            </a:r>
          </a:p>
        </p:txBody>
      </p:sp>
      <p:sp>
        <p:nvSpPr>
          <p:cNvPr id="46083" name="Rectangle 3">
            <a:extLst>
              <a:ext uri="{FF2B5EF4-FFF2-40B4-BE49-F238E27FC236}">
                <a16:creationId xmlns:a16="http://schemas.microsoft.com/office/drawing/2014/main" id="{A836BBD2-810E-472E-AC03-9991415BED4B}"/>
              </a:ext>
            </a:extLst>
          </p:cNvPr>
          <p:cNvSpPr>
            <a:spLocks noGrp="1" noChangeArrowheads="1"/>
          </p:cNvSpPr>
          <p:nvPr>
            <p:ph type="body" idx="1"/>
          </p:nvPr>
        </p:nvSpPr>
        <p:spPr>
          <a:xfrm>
            <a:off x="492370" y="1037492"/>
            <a:ext cx="8191500" cy="334108"/>
          </a:xfrm>
          <a:noFill/>
        </p:spPr>
        <p:txBody>
          <a:bodyPr>
            <a:normAutofit fontScale="92500" lnSpcReduction="10000"/>
          </a:bodyPr>
          <a:lstStyle/>
          <a:p>
            <a:r>
              <a:rPr lang="zh-CN" altLang="en-US" sz="2215"/>
              <a:t>这里输出是指处理器发送数据到</a:t>
            </a:r>
            <a:r>
              <a:rPr lang="en-US" altLang="zh-CN" sz="2215"/>
              <a:t>I/O</a:t>
            </a:r>
            <a:r>
              <a:rPr lang="zh-CN" altLang="en-US" sz="2215"/>
              <a:t>设备</a:t>
            </a:r>
          </a:p>
        </p:txBody>
      </p:sp>
      <p:sp>
        <p:nvSpPr>
          <p:cNvPr id="46084" name="Rectangle 4">
            <a:extLst>
              <a:ext uri="{FF2B5EF4-FFF2-40B4-BE49-F238E27FC236}">
                <a16:creationId xmlns:a16="http://schemas.microsoft.com/office/drawing/2014/main" id="{299F570E-5FD5-43D8-AEF3-F9FEC7D9B852}"/>
              </a:ext>
            </a:extLst>
          </p:cNvPr>
          <p:cNvSpPr>
            <a:spLocks noChangeArrowheads="1"/>
          </p:cNvSpPr>
          <p:nvPr/>
        </p:nvSpPr>
        <p:spPr bwMode="auto">
          <a:xfrm>
            <a:off x="622789" y="1893277"/>
            <a:ext cx="1345223" cy="5392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grpSp>
        <p:nvGrpSpPr>
          <p:cNvPr id="46085" name="Group 5">
            <a:extLst>
              <a:ext uri="{FF2B5EF4-FFF2-40B4-BE49-F238E27FC236}">
                <a16:creationId xmlns:a16="http://schemas.microsoft.com/office/drawing/2014/main" id="{00FFC575-4ED9-4BE8-9043-28064FCAC7EB}"/>
              </a:ext>
            </a:extLst>
          </p:cNvPr>
          <p:cNvGrpSpPr>
            <a:grpSpLocks/>
          </p:cNvGrpSpPr>
          <p:nvPr/>
        </p:nvGrpSpPr>
        <p:grpSpPr bwMode="auto">
          <a:xfrm>
            <a:off x="3962400" y="2455984"/>
            <a:ext cx="609600" cy="410308"/>
            <a:chOff x="2496" y="1496"/>
            <a:chExt cx="384" cy="280"/>
          </a:xfrm>
        </p:grpSpPr>
        <p:sp>
          <p:nvSpPr>
            <p:cNvPr id="46135" name="Oval 6">
              <a:extLst>
                <a:ext uri="{FF2B5EF4-FFF2-40B4-BE49-F238E27FC236}">
                  <a16:creationId xmlns:a16="http://schemas.microsoft.com/office/drawing/2014/main" id="{63B24367-5605-4ADE-B651-2E3B20548945}"/>
                </a:ext>
              </a:extLst>
            </p:cNvPr>
            <p:cNvSpPr>
              <a:spLocks noChangeArrowheads="1"/>
            </p:cNvSpPr>
            <p:nvPr/>
          </p:nvSpPr>
          <p:spPr bwMode="auto">
            <a:xfrm>
              <a:off x="2504" y="1496"/>
              <a:ext cx="368"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6136" name="Arc 7">
              <a:extLst>
                <a:ext uri="{FF2B5EF4-FFF2-40B4-BE49-F238E27FC236}">
                  <a16:creationId xmlns:a16="http://schemas.microsoft.com/office/drawing/2014/main" id="{5468ACE0-D36E-4A6D-905A-71F1251F0466}"/>
                </a:ext>
              </a:extLst>
            </p:cNvPr>
            <p:cNvSpPr>
              <a:spLocks/>
            </p:cNvSpPr>
            <p:nvPr/>
          </p:nvSpPr>
          <p:spPr bwMode="auto">
            <a:xfrm>
              <a:off x="2688" y="1728"/>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46137" name="Arc 8">
              <a:extLst>
                <a:ext uri="{FF2B5EF4-FFF2-40B4-BE49-F238E27FC236}">
                  <a16:creationId xmlns:a16="http://schemas.microsoft.com/office/drawing/2014/main" id="{24075FE2-EB01-4198-B216-C725CCBEDD85}"/>
                </a:ext>
              </a:extLst>
            </p:cNvPr>
            <p:cNvSpPr>
              <a:spLocks/>
            </p:cNvSpPr>
            <p:nvPr/>
          </p:nvSpPr>
          <p:spPr bwMode="auto">
            <a:xfrm>
              <a:off x="2497" y="1728"/>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46138" name="Line 9">
              <a:extLst>
                <a:ext uri="{FF2B5EF4-FFF2-40B4-BE49-F238E27FC236}">
                  <a16:creationId xmlns:a16="http://schemas.microsoft.com/office/drawing/2014/main" id="{B7F308F2-7605-4296-A228-974F50528F49}"/>
                </a:ext>
              </a:extLst>
            </p:cNvPr>
            <p:cNvSpPr>
              <a:spLocks noChangeShapeType="1"/>
            </p:cNvSpPr>
            <p:nvPr/>
          </p:nvSpPr>
          <p:spPr bwMode="auto">
            <a:xfrm>
              <a:off x="2880" y="1536"/>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46139" name="Line 10">
              <a:extLst>
                <a:ext uri="{FF2B5EF4-FFF2-40B4-BE49-F238E27FC236}">
                  <a16:creationId xmlns:a16="http://schemas.microsoft.com/office/drawing/2014/main" id="{215D5DC5-9761-4BFD-8007-EA5125D5191E}"/>
                </a:ext>
              </a:extLst>
            </p:cNvPr>
            <p:cNvSpPr>
              <a:spLocks noChangeShapeType="1"/>
            </p:cNvSpPr>
            <p:nvPr/>
          </p:nvSpPr>
          <p:spPr bwMode="auto">
            <a:xfrm>
              <a:off x="2496" y="1536"/>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grpSp>
      <p:sp>
        <p:nvSpPr>
          <p:cNvPr id="46086" name="Rectangle 11">
            <a:extLst>
              <a:ext uri="{FF2B5EF4-FFF2-40B4-BE49-F238E27FC236}">
                <a16:creationId xmlns:a16="http://schemas.microsoft.com/office/drawing/2014/main" id="{6E8637DA-0437-4762-8EB8-4A75DE159E92}"/>
              </a:ext>
            </a:extLst>
          </p:cNvPr>
          <p:cNvSpPr>
            <a:spLocks noChangeArrowheads="1"/>
          </p:cNvSpPr>
          <p:nvPr/>
        </p:nvSpPr>
        <p:spPr bwMode="auto">
          <a:xfrm>
            <a:off x="747346" y="2022231"/>
            <a:ext cx="740958"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zh-CN" altLang="en-US" sz="1477" b="1"/>
              <a:t>处理器</a:t>
            </a:r>
          </a:p>
        </p:txBody>
      </p:sp>
      <p:sp>
        <p:nvSpPr>
          <p:cNvPr id="46087" name="Line 12">
            <a:extLst>
              <a:ext uri="{FF2B5EF4-FFF2-40B4-BE49-F238E27FC236}">
                <a16:creationId xmlns:a16="http://schemas.microsoft.com/office/drawing/2014/main" id="{92E855EA-33EA-4433-807C-31FE2EAA4574}"/>
              </a:ext>
            </a:extLst>
          </p:cNvPr>
          <p:cNvSpPr>
            <a:spLocks noChangeShapeType="1"/>
          </p:cNvSpPr>
          <p:nvPr/>
        </p:nvSpPr>
        <p:spPr bwMode="auto">
          <a:xfrm>
            <a:off x="1981200" y="1951892"/>
            <a:ext cx="5029200" cy="0"/>
          </a:xfrm>
          <a:prstGeom prst="line">
            <a:avLst/>
          </a:prstGeom>
          <a:noFill/>
          <a:ln w="254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46088" name="Line 13">
            <a:extLst>
              <a:ext uri="{FF2B5EF4-FFF2-40B4-BE49-F238E27FC236}">
                <a16:creationId xmlns:a16="http://schemas.microsoft.com/office/drawing/2014/main" id="{92C72BCF-A2A3-4DFA-8216-4CE98DE128FF}"/>
              </a:ext>
            </a:extLst>
          </p:cNvPr>
          <p:cNvSpPr>
            <a:spLocks noChangeShapeType="1"/>
          </p:cNvSpPr>
          <p:nvPr/>
        </p:nvSpPr>
        <p:spPr bwMode="auto">
          <a:xfrm>
            <a:off x="1981200" y="2092569"/>
            <a:ext cx="5029200" cy="0"/>
          </a:xfrm>
          <a:prstGeom prst="line">
            <a:avLst/>
          </a:prstGeom>
          <a:noFill/>
          <a:ln w="254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46089" name="Rectangle 14">
            <a:extLst>
              <a:ext uri="{FF2B5EF4-FFF2-40B4-BE49-F238E27FC236}">
                <a16:creationId xmlns:a16="http://schemas.microsoft.com/office/drawing/2014/main" id="{B30212D3-4A67-43B6-9728-A771EC7F6978}"/>
              </a:ext>
            </a:extLst>
          </p:cNvPr>
          <p:cNvSpPr>
            <a:spLocks noChangeArrowheads="1"/>
          </p:cNvSpPr>
          <p:nvPr/>
        </p:nvSpPr>
        <p:spPr bwMode="auto">
          <a:xfrm>
            <a:off x="3719146" y="1670538"/>
            <a:ext cx="1867868"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zh-CN" altLang="en-US" sz="1477" b="1"/>
              <a:t>控制 </a:t>
            </a:r>
            <a:r>
              <a:rPr lang="en-US" altLang="zh-CN" sz="1477" b="1"/>
              <a:t>(</a:t>
            </a:r>
            <a:r>
              <a:rPr lang="zh-CN" altLang="en-US" sz="1477" b="1"/>
              <a:t>存储器读请求</a:t>
            </a:r>
            <a:r>
              <a:rPr lang="en-US" altLang="zh-CN" sz="1477" b="1"/>
              <a:t>)</a:t>
            </a:r>
          </a:p>
        </p:txBody>
      </p:sp>
      <p:sp>
        <p:nvSpPr>
          <p:cNvPr id="46090" name="Line 15">
            <a:extLst>
              <a:ext uri="{FF2B5EF4-FFF2-40B4-BE49-F238E27FC236}">
                <a16:creationId xmlns:a16="http://schemas.microsoft.com/office/drawing/2014/main" id="{52C6DB2D-6E62-48A1-9B82-923269F85599}"/>
              </a:ext>
            </a:extLst>
          </p:cNvPr>
          <p:cNvSpPr>
            <a:spLocks noChangeShapeType="1"/>
          </p:cNvSpPr>
          <p:nvPr/>
        </p:nvSpPr>
        <p:spPr bwMode="auto">
          <a:xfrm>
            <a:off x="4419600" y="2092569"/>
            <a:ext cx="0" cy="42203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46091" name="Rectangle 16">
            <a:extLst>
              <a:ext uri="{FF2B5EF4-FFF2-40B4-BE49-F238E27FC236}">
                <a16:creationId xmlns:a16="http://schemas.microsoft.com/office/drawing/2014/main" id="{0137A234-280B-4CD4-ADE4-C8C3D24128B0}"/>
              </a:ext>
            </a:extLst>
          </p:cNvPr>
          <p:cNvSpPr>
            <a:spLocks noChangeArrowheads="1"/>
          </p:cNvSpPr>
          <p:nvPr/>
        </p:nvSpPr>
        <p:spPr bwMode="auto">
          <a:xfrm>
            <a:off x="7023589" y="1893277"/>
            <a:ext cx="1345223" cy="5392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6092" name="Rectangle 17">
            <a:extLst>
              <a:ext uri="{FF2B5EF4-FFF2-40B4-BE49-F238E27FC236}">
                <a16:creationId xmlns:a16="http://schemas.microsoft.com/office/drawing/2014/main" id="{27BF4591-C506-4CC9-A727-44685752E1E0}"/>
              </a:ext>
            </a:extLst>
          </p:cNvPr>
          <p:cNvSpPr>
            <a:spLocks noChangeArrowheads="1"/>
          </p:cNvSpPr>
          <p:nvPr/>
        </p:nvSpPr>
        <p:spPr bwMode="auto">
          <a:xfrm>
            <a:off x="7224346" y="2022231"/>
            <a:ext cx="740958"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zh-CN" altLang="en-US" sz="1477" b="1"/>
              <a:t>存储器</a:t>
            </a:r>
          </a:p>
        </p:txBody>
      </p:sp>
      <p:sp>
        <p:nvSpPr>
          <p:cNvPr id="46093" name="Rectangle 18">
            <a:extLst>
              <a:ext uri="{FF2B5EF4-FFF2-40B4-BE49-F238E27FC236}">
                <a16:creationId xmlns:a16="http://schemas.microsoft.com/office/drawing/2014/main" id="{E4227A01-CEA1-4493-860B-FFD9577D2C8E}"/>
              </a:ext>
            </a:extLst>
          </p:cNvPr>
          <p:cNvSpPr>
            <a:spLocks noChangeArrowheads="1"/>
          </p:cNvSpPr>
          <p:nvPr/>
        </p:nvSpPr>
        <p:spPr bwMode="auto">
          <a:xfrm>
            <a:off x="366346" y="1529861"/>
            <a:ext cx="2303885" cy="366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zh-CN" altLang="en-US" sz="1846" b="1"/>
              <a:t>第一步：请求存储器</a:t>
            </a:r>
          </a:p>
        </p:txBody>
      </p:sp>
      <p:sp>
        <p:nvSpPr>
          <p:cNvPr id="46094" name="Rectangle 19">
            <a:extLst>
              <a:ext uri="{FF2B5EF4-FFF2-40B4-BE49-F238E27FC236}">
                <a16:creationId xmlns:a16="http://schemas.microsoft.com/office/drawing/2014/main" id="{3D4D2D01-3EF0-4E0B-B5A1-BE92494E2C3A}"/>
              </a:ext>
            </a:extLst>
          </p:cNvPr>
          <p:cNvSpPr>
            <a:spLocks noChangeArrowheads="1"/>
          </p:cNvSpPr>
          <p:nvPr/>
        </p:nvSpPr>
        <p:spPr bwMode="auto">
          <a:xfrm>
            <a:off x="2271347" y="2514600"/>
            <a:ext cx="1378953"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I/O</a:t>
            </a:r>
            <a:r>
              <a:rPr lang="zh-CN" altLang="en-US" sz="1477" b="1"/>
              <a:t>设备 </a:t>
            </a:r>
            <a:r>
              <a:rPr lang="en-US" altLang="zh-CN" sz="1477" b="1"/>
              <a:t>(</a:t>
            </a:r>
            <a:r>
              <a:rPr lang="zh-CN" altLang="en-US" sz="1477" b="1"/>
              <a:t>磁盘</a:t>
            </a:r>
            <a:r>
              <a:rPr lang="en-US" altLang="zh-CN" sz="1477" b="1"/>
              <a:t>)</a:t>
            </a:r>
          </a:p>
        </p:txBody>
      </p:sp>
      <p:sp>
        <p:nvSpPr>
          <p:cNvPr id="46095" name="Rectangle 20">
            <a:extLst>
              <a:ext uri="{FF2B5EF4-FFF2-40B4-BE49-F238E27FC236}">
                <a16:creationId xmlns:a16="http://schemas.microsoft.com/office/drawing/2014/main" id="{D245FDFD-21BB-42B8-BB23-1886100E01E0}"/>
              </a:ext>
            </a:extLst>
          </p:cNvPr>
          <p:cNvSpPr>
            <a:spLocks noChangeArrowheads="1"/>
          </p:cNvSpPr>
          <p:nvPr/>
        </p:nvSpPr>
        <p:spPr bwMode="auto">
          <a:xfrm>
            <a:off x="4633546" y="2092569"/>
            <a:ext cx="1677112"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zh-CN" altLang="en-US" sz="1477" b="1"/>
              <a:t>数据 </a:t>
            </a:r>
            <a:r>
              <a:rPr lang="en-US" altLang="zh-CN" sz="1477" b="1"/>
              <a:t>(</a:t>
            </a:r>
            <a:r>
              <a:rPr lang="zh-CN" altLang="en-US" sz="1477" b="1"/>
              <a:t>存储器地址</a:t>
            </a:r>
            <a:r>
              <a:rPr lang="en-US" altLang="zh-CN" sz="1477" b="1"/>
              <a:t>)</a:t>
            </a:r>
          </a:p>
        </p:txBody>
      </p:sp>
      <p:sp>
        <p:nvSpPr>
          <p:cNvPr id="46096" name="Line 21">
            <a:extLst>
              <a:ext uri="{FF2B5EF4-FFF2-40B4-BE49-F238E27FC236}">
                <a16:creationId xmlns:a16="http://schemas.microsoft.com/office/drawing/2014/main" id="{8B57057F-0EBC-4D67-8F09-7927418A99C4}"/>
              </a:ext>
            </a:extLst>
          </p:cNvPr>
          <p:cNvSpPr>
            <a:spLocks noChangeShapeType="1"/>
          </p:cNvSpPr>
          <p:nvPr/>
        </p:nvSpPr>
        <p:spPr bwMode="auto">
          <a:xfrm>
            <a:off x="4114800" y="1951892"/>
            <a:ext cx="0" cy="56270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46097" name="Rectangle 22">
            <a:extLst>
              <a:ext uri="{FF2B5EF4-FFF2-40B4-BE49-F238E27FC236}">
                <a16:creationId xmlns:a16="http://schemas.microsoft.com/office/drawing/2014/main" id="{3B232D1B-3302-42D3-9E6D-9697D365C8BA}"/>
              </a:ext>
            </a:extLst>
          </p:cNvPr>
          <p:cNvSpPr>
            <a:spLocks noChangeArrowheads="1"/>
          </p:cNvSpPr>
          <p:nvPr/>
        </p:nvSpPr>
        <p:spPr bwMode="auto">
          <a:xfrm>
            <a:off x="698989" y="3370384"/>
            <a:ext cx="1345223" cy="5392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grpSp>
        <p:nvGrpSpPr>
          <p:cNvPr id="46098" name="Group 23">
            <a:extLst>
              <a:ext uri="{FF2B5EF4-FFF2-40B4-BE49-F238E27FC236}">
                <a16:creationId xmlns:a16="http://schemas.microsoft.com/office/drawing/2014/main" id="{56FA37B9-1638-40C0-A8E5-33565445040E}"/>
              </a:ext>
            </a:extLst>
          </p:cNvPr>
          <p:cNvGrpSpPr>
            <a:grpSpLocks/>
          </p:cNvGrpSpPr>
          <p:nvPr/>
        </p:nvGrpSpPr>
        <p:grpSpPr bwMode="auto">
          <a:xfrm>
            <a:off x="4038600" y="3862754"/>
            <a:ext cx="609600" cy="410308"/>
            <a:chOff x="2544" y="2456"/>
            <a:chExt cx="384" cy="280"/>
          </a:xfrm>
        </p:grpSpPr>
        <p:sp>
          <p:nvSpPr>
            <p:cNvPr id="46130" name="Oval 24">
              <a:extLst>
                <a:ext uri="{FF2B5EF4-FFF2-40B4-BE49-F238E27FC236}">
                  <a16:creationId xmlns:a16="http://schemas.microsoft.com/office/drawing/2014/main" id="{733B672D-1E57-4331-AE1E-9720F7AA280C}"/>
                </a:ext>
              </a:extLst>
            </p:cNvPr>
            <p:cNvSpPr>
              <a:spLocks noChangeArrowheads="1"/>
            </p:cNvSpPr>
            <p:nvPr/>
          </p:nvSpPr>
          <p:spPr bwMode="auto">
            <a:xfrm>
              <a:off x="2552" y="2456"/>
              <a:ext cx="368"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6131" name="Arc 25">
              <a:extLst>
                <a:ext uri="{FF2B5EF4-FFF2-40B4-BE49-F238E27FC236}">
                  <a16:creationId xmlns:a16="http://schemas.microsoft.com/office/drawing/2014/main" id="{7FBE605E-964D-468B-ACFE-FE8524C8B897}"/>
                </a:ext>
              </a:extLst>
            </p:cNvPr>
            <p:cNvSpPr>
              <a:spLocks/>
            </p:cNvSpPr>
            <p:nvPr/>
          </p:nvSpPr>
          <p:spPr bwMode="auto">
            <a:xfrm>
              <a:off x="2736" y="2688"/>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46132" name="Arc 26">
              <a:extLst>
                <a:ext uri="{FF2B5EF4-FFF2-40B4-BE49-F238E27FC236}">
                  <a16:creationId xmlns:a16="http://schemas.microsoft.com/office/drawing/2014/main" id="{E8EC60F5-E9CB-42FF-BFAA-3306CFDA180D}"/>
                </a:ext>
              </a:extLst>
            </p:cNvPr>
            <p:cNvSpPr>
              <a:spLocks/>
            </p:cNvSpPr>
            <p:nvPr/>
          </p:nvSpPr>
          <p:spPr bwMode="auto">
            <a:xfrm>
              <a:off x="2545" y="2688"/>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46133" name="Line 27">
              <a:extLst>
                <a:ext uri="{FF2B5EF4-FFF2-40B4-BE49-F238E27FC236}">
                  <a16:creationId xmlns:a16="http://schemas.microsoft.com/office/drawing/2014/main" id="{3156A723-09DA-4D19-A65C-973F0869A856}"/>
                </a:ext>
              </a:extLst>
            </p:cNvPr>
            <p:cNvSpPr>
              <a:spLocks noChangeShapeType="1"/>
            </p:cNvSpPr>
            <p:nvPr/>
          </p:nvSpPr>
          <p:spPr bwMode="auto">
            <a:xfrm>
              <a:off x="2928" y="2496"/>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46134" name="Line 28">
              <a:extLst>
                <a:ext uri="{FF2B5EF4-FFF2-40B4-BE49-F238E27FC236}">
                  <a16:creationId xmlns:a16="http://schemas.microsoft.com/office/drawing/2014/main" id="{E076C121-0B13-4C4C-86C4-9EC7822773DD}"/>
                </a:ext>
              </a:extLst>
            </p:cNvPr>
            <p:cNvSpPr>
              <a:spLocks noChangeShapeType="1"/>
            </p:cNvSpPr>
            <p:nvPr/>
          </p:nvSpPr>
          <p:spPr bwMode="auto">
            <a:xfrm>
              <a:off x="2544" y="2496"/>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grpSp>
      <p:sp>
        <p:nvSpPr>
          <p:cNvPr id="46099" name="Rectangle 29">
            <a:extLst>
              <a:ext uri="{FF2B5EF4-FFF2-40B4-BE49-F238E27FC236}">
                <a16:creationId xmlns:a16="http://schemas.microsoft.com/office/drawing/2014/main" id="{596AA5C7-50D0-4B45-B3F6-9DF8C9FB8F2B}"/>
              </a:ext>
            </a:extLst>
          </p:cNvPr>
          <p:cNvSpPr>
            <a:spLocks noChangeArrowheads="1"/>
          </p:cNvSpPr>
          <p:nvPr/>
        </p:nvSpPr>
        <p:spPr bwMode="auto">
          <a:xfrm>
            <a:off x="823546" y="3499338"/>
            <a:ext cx="740958"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zh-CN" altLang="en-US" sz="1477" b="1"/>
              <a:t>处理器</a:t>
            </a:r>
          </a:p>
        </p:txBody>
      </p:sp>
      <p:sp>
        <p:nvSpPr>
          <p:cNvPr id="46100" name="Line 30">
            <a:extLst>
              <a:ext uri="{FF2B5EF4-FFF2-40B4-BE49-F238E27FC236}">
                <a16:creationId xmlns:a16="http://schemas.microsoft.com/office/drawing/2014/main" id="{CC18520C-EAB4-40FE-9E53-E74B19CFF86B}"/>
              </a:ext>
            </a:extLst>
          </p:cNvPr>
          <p:cNvSpPr>
            <a:spLocks noChangeShapeType="1"/>
          </p:cNvSpPr>
          <p:nvPr/>
        </p:nvSpPr>
        <p:spPr bwMode="auto">
          <a:xfrm>
            <a:off x="2057400" y="3429000"/>
            <a:ext cx="5029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46101" name="Line 31">
            <a:extLst>
              <a:ext uri="{FF2B5EF4-FFF2-40B4-BE49-F238E27FC236}">
                <a16:creationId xmlns:a16="http://schemas.microsoft.com/office/drawing/2014/main" id="{2749D6A3-AAD2-4045-8599-D8D3C80C2D45}"/>
              </a:ext>
            </a:extLst>
          </p:cNvPr>
          <p:cNvSpPr>
            <a:spLocks noChangeShapeType="1"/>
          </p:cNvSpPr>
          <p:nvPr/>
        </p:nvSpPr>
        <p:spPr bwMode="auto">
          <a:xfrm>
            <a:off x="2057400" y="3569677"/>
            <a:ext cx="5029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46102" name="Rectangle 32">
            <a:extLst>
              <a:ext uri="{FF2B5EF4-FFF2-40B4-BE49-F238E27FC236}">
                <a16:creationId xmlns:a16="http://schemas.microsoft.com/office/drawing/2014/main" id="{7BC5873F-0AC0-4D5B-B7B9-E9950545C0C6}"/>
              </a:ext>
            </a:extLst>
          </p:cNvPr>
          <p:cNvSpPr>
            <a:spLocks noChangeArrowheads="1"/>
          </p:cNvSpPr>
          <p:nvPr/>
        </p:nvSpPr>
        <p:spPr bwMode="auto">
          <a:xfrm>
            <a:off x="4785946" y="3147646"/>
            <a:ext cx="550200"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zh-CN" altLang="en-US" sz="1477" b="1"/>
              <a:t>控制</a:t>
            </a:r>
          </a:p>
        </p:txBody>
      </p:sp>
      <p:sp>
        <p:nvSpPr>
          <p:cNvPr id="46103" name="Line 33">
            <a:extLst>
              <a:ext uri="{FF2B5EF4-FFF2-40B4-BE49-F238E27FC236}">
                <a16:creationId xmlns:a16="http://schemas.microsoft.com/office/drawing/2014/main" id="{BDA2EAA5-0F3E-40B6-A418-EB1B03B9D0C1}"/>
              </a:ext>
            </a:extLst>
          </p:cNvPr>
          <p:cNvSpPr>
            <a:spLocks noChangeShapeType="1"/>
          </p:cNvSpPr>
          <p:nvPr/>
        </p:nvSpPr>
        <p:spPr bwMode="auto">
          <a:xfrm>
            <a:off x="4495800" y="3569677"/>
            <a:ext cx="0" cy="3516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46104" name="Rectangle 34">
            <a:extLst>
              <a:ext uri="{FF2B5EF4-FFF2-40B4-BE49-F238E27FC236}">
                <a16:creationId xmlns:a16="http://schemas.microsoft.com/office/drawing/2014/main" id="{0714DAD6-8BDA-4180-8D64-EFFEA3A13F00}"/>
              </a:ext>
            </a:extLst>
          </p:cNvPr>
          <p:cNvSpPr>
            <a:spLocks noChangeArrowheads="1"/>
          </p:cNvSpPr>
          <p:nvPr/>
        </p:nvSpPr>
        <p:spPr bwMode="auto">
          <a:xfrm>
            <a:off x="7099789" y="3370384"/>
            <a:ext cx="1345223" cy="5392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6105" name="Rectangle 35">
            <a:extLst>
              <a:ext uri="{FF2B5EF4-FFF2-40B4-BE49-F238E27FC236}">
                <a16:creationId xmlns:a16="http://schemas.microsoft.com/office/drawing/2014/main" id="{969925AC-7B28-49D1-8FE4-E12BF368739D}"/>
              </a:ext>
            </a:extLst>
          </p:cNvPr>
          <p:cNvSpPr>
            <a:spLocks noChangeArrowheads="1"/>
          </p:cNvSpPr>
          <p:nvPr/>
        </p:nvSpPr>
        <p:spPr bwMode="auto">
          <a:xfrm>
            <a:off x="7300546" y="3499338"/>
            <a:ext cx="740958"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zh-CN" altLang="en-US" sz="1477" b="1"/>
              <a:t>存储器</a:t>
            </a:r>
          </a:p>
        </p:txBody>
      </p:sp>
      <p:sp>
        <p:nvSpPr>
          <p:cNvPr id="46106" name="Rectangle 36">
            <a:extLst>
              <a:ext uri="{FF2B5EF4-FFF2-40B4-BE49-F238E27FC236}">
                <a16:creationId xmlns:a16="http://schemas.microsoft.com/office/drawing/2014/main" id="{7C7EF501-E452-46F0-AB32-91F88852C8CC}"/>
              </a:ext>
            </a:extLst>
          </p:cNvPr>
          <p:cNvSpPr>
            <a:spLocks noChangeArrowheads="1"/>
          </p:cNvSpPr>
          <p:nvPr/>
        </p:nvSpPr>
        <p:spPr bwMode="auto">
          <a:xfrm>
            <a:off x="442547" y="3006969"/>
            <a:ext cx="2066641" cy="366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zh-CN" altLang="en-US" sz="1846" b="1"/>
              <a:t>第二步：读存储器</a:t>
            </a:r>
          </a:p>
        </p:txBody>
      </p:sp>
      <p:sp>
        <p:nvSpPr>
          <p:cNvPr id="46107" name="Rectangle 37">
            <a:extLst>
              <a:ext uri="{FF2B5EF4-FFF2-40B4-BE49-F238E27FC236}">
                <a16:creationId xmlns:a16="http://schemas.microsoft.com/office/drawing/2014/main" id="{24B4B570-1475-47A7-85DF-538F19AA6CB7}"/>
              </a:ext>
            </a:extLst>
          </p:cNvPr>
          <p:cNvSpPr>
            <a:spLocks noChangeArrowheads="1"/>
          </p:cNvSpPr>
          <p:nvPr/>
        </p:nvSpPr>
        <p:spPr bwMode="auto">
          <a:xfrm>
            <a:off x="2347547" y="3921369"/>
            <a:ext cx="1378953"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I/O</a:t>
            </a:r>
            <a:r>
              <a:rPr lang="zh-CN" altLang="en-US" sz="1477" b="1"/>
              <a:t>设备 </a:t>
            </a:r>
            <a:r>
              <a:rPr lang="en-US" altLang="zh-CN" sz="1477" b="1"/>
              <a:t>(</a:t>
            </a:r>
            <a:r>
              <a:rPr lang="zh-CN" altLang="en-US" sz="1477" b="1"/>
              <a:t>磁盘</a:t>
            </a:r>
            <a:r>
              <a:rPr lang="en-US" altLang="zh-CN" sz="1477" b="1"/>
              <a:t>)</a:t>
            </a:r>
          </a:p>
        </p:txBody>
      </p:sp>
      <p:sp>
        <p:nvSpPr>
          <p:cNvPr id="46108" name="Rectangle 38">
            <a:extLst>
              <a:ext uri="{FF2B5EF4-FFF2-40B4-BE49-F238E27FC236}">
                <a16:creationId xmlns:a16="http://schemas.microsoft.com/office/drawing/2014/main" id="{4B050C53-46E5-4C33-A79A-04060B9C2052}"/>
              </a:ext>
            </a:extLst>
          </p:cNvPr>
          <p:cNvSpPr>
            <a:spLocks noChangeArrowheads="1"/>
          </p:cNvSpPr>
          <p:nvPr/>
        </p:nvSpPr>
        <p:spPr bwMode="auto">
          <a:xfrm>
            <a:off x="4938346" y="3569677"/>
            <a:ext cx="550200"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zh-CN" altLang="en-US" sz="1477" b="1"/>
              <a:t>数据</a:t>
            </a:r>
          </a:p>
        </p:txBody>
      </p:sp>
      <p:sp>
        <p:nvSpPr>
          <p:cNvPr id="46109" name="Line 39">
            <a:extLst>
              <a:ext uri="{FF2B5EF4-FFF2-40B4-BE49-F238E27FC236}">
                <a16:creationId xmlns:a16="http://schemas.microsoft.com/office/drawing/2014/main" id="{4E5E4A01-6B36-46F5-B3FB-68118C43E6BA}"/>
              </a:ext>
            </a:extLst>
          </p:cNvPr>
          <p:cNvSpPr>
            <a:spLocks noChangeShapeType="1"/>
          </p:cNvSpPr>
          <p:nvPr/>
        </p:nvSpPr>
        <p:spPr bwMode="auto">
          <a:xfrm>
            <a:off x="4191000" y="3429000"/>
            <a:ext cx="0" cy="4923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46110" name="Rectangle 40">
            <a:extLst>
              <a:ext uri="{FF2B5EF4-FFF2-40B4-BE49-F238E27FC236}">
                <a16:creationId xmlns:a16="http://schemas.microsoft.com/office/drawing/2014/main" id="{0988BC10-AE06-4961-BB25-B4D3E5FBF70B}"/>
              </a:ext>
            </a:extLst>
          </p:cNvPr>
          <p:cNvSpPr>
            <a:spLocks noChangeArrowheads="1"/>
          </p:cNvSpPr>
          <p:nvPr/>
        </p:nvSpPr>
        <p:spPr bwMode="auto">
          <a:xfrm>
            <a:off x="775189" y="5199184"/>
            <a:ext cx="1345223" cy="5392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grpSp>
        <p:nvGrpSpPr>
          <p:cNvPr id="46111" name="Group 41">
            <a:extLst>
              <a:ext uri="{FF2B5EF4-FFF2-40B4-BE49-F238E27FC236}">
                <a16:creationId xmlns:a16="http://schemas.microsoft.com/office/drawing/2014/main" id="{C23F71D4-7405-4148-8879-C9FDF40010AE}"/>
              </a:ext>
            </a:extLst>
          </p:cNvPr>
          <p:cNvGrpSpPr>
            <a:grpSpLocks/>
          </p:cNvGrpSpPr>
          <p:nvPr/>
        </p:nvGrpSpPr>
        <p:grpSpPr bwMode="auto">
          <a:xfrm>
            <a:off x="4114800" y="5761892"/>
            <a:ext cx="609600" cy="410308"/>
            <a:chOff x="2592" y="3752"/>
            <a:chExt cx="384" cy="280"/>
          </a:xfrm>
        </p:grpSpPr>
        <p:sp>
          <p:nvSpPr>
            <p:cNvPr id="46125" name="Oval 42">
              <a:extLst>
                <a:ext uri="{FF2B5EF4-FFF2-40B4-BE49-F238E27FC236}">
                  <a16:creationId xmlns:a16="http://schemas.microsoft.com/office/drawing/2014/main" id="{B1A169C5-6CEB-40D2-A9C6-0E507C9DD0E1}"/>
                </a:ext>
              </a:extLst>
            </p:cNvPr>
            <p:cNvSpPr>
              <a:spLocks noChangeArrowheads="1"/>
            </p:cNvSpPr>
            <p:nvPr/>
          </p:nvSpPr>
          <p:spPr bwMode="auto">
            <a:xfrm>
              <a:off x="2600" y="3752"/>
              <a:ext cx="368" cy="80"/>
            </a:xfrm>
            <a:prstGeom prst="ellipse">
              <a:avLst/>
            </a:prstGeom>
            <a:solidFill>
              <a:schemeClr val="hlink"/>
            </a:solidFill>
            <a:ln w="25400">
              <a:solidFill>
                <a:schemeClr val="tx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6126" name="Arc 43">
              <a:extLst>
                <a:ext uri="{FF2B5EF4-FFF2-40B4-BE49-F238E27FC236}">
                  <a16:creationId xmlns:a16="http://schemas.microsoft.com/office/drawing/2014/main" id="{A62E33FD-C16B-4D6A-8099-B35BBE94BBD8}"/>
                </a:ext>
              </a:extLst>
            </p:cNvPr>
            <p:cNvSpPr>
              <a:spLocks/>
            </p:cNvSpPr>
            <p:nvPr/>
          </p:nvSpPr>
          <p:spPr bwMode="auto">
            <a:xfrm>
              <a:off x="2784" y="3984"/>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solidFill>
              <a:schemeClr val="hlink"/>
            </a:solidFill>
            <a:ln w="25400" cap="rnd">
              <a:solidFill>
                <a:schemeClr val="tx1"/>
              </a:solidFill>
              <a:round/>
              <a:headEnd/>
              <a:tailEnd/>
            </a:ln>
          </p:spPr>
          <p:txBody>
            <a:bodyPr/>
            <a:lstStyle/>
            <a:p>
              <a:endParaRPr lang="zh-CN" altLang="en-US" sz="1662"/>
            </a:p>
          </p:txBody>
        </p:sp>
        <p:sp>
          <p:nvSpPr>
            <p:cNvPr id="46127" name="Arc 44">
              <a:extLst>
                <a:ext uri="{FF2B5EF4-FFF2-40B4-BE49-F238E27FC236}">
                  <a16:creationId xmlns:a16="http://schemas.microsoft.com/office/drawing/2014/main" id="{B19EDF8C-6D29-4F80-BB68-C4643442C69D}"/>
                </a:ext>
              </a:extLst>
            </p:cNvPr>
            <p:cNvSpPr>
              <a:spLocks/>
            </p:cNvSpPr>
            <p:nvPr/>
          </p:nvSpPr>
          <p:spPr bwMode="auto">
            <a:xfrm>
              <a:off x="2593" y="3984"/>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solidFill>
              <a:schemeClr val="hlink"/>
            </a:solidFill>
            <a:ln w="25400" cap="rnd">
              <a:solidFill>
                <a:schemeClr val="tx1"/>
              </a:solidFill>
              <a:round/>
              <a:headEnd/>
              <a:tailEnd/>
            </a:ln>
          </p:spPr>
          <p:txBody>
            <a:bodyPr/>
            <a:lstStyle/>
            <a:p>
              <a:endParaRPr lang="zh-CN" altLang="en-US" sz="1662"/>
            </a:p>
          </p:txBody>
        </p:sp>
        <p:sp>
          <p:nvSpPr>
            <p:cNvPr id="46128" name="Line 45">
              <a:extLst>
                <a:ext uri="{FF2B5EF4-FFF2-40B4-BE49-F238E27FC236}">
                  <a16:creationId xmlns:a16="http://schemas.microsoft.com/office/drawing/2014/main" id="{9FD5AF52-E56F-4639-B475-20DB2BFD0449}"/>
                </a:ext>
              </a:extLst>
            </p:cNvPr>
            <p:cNvSpPr>
              <a:spLocks noChangeShapeType="1"/>
            </p:cNvSpPr>
            <p:nvPr/>
          </p:nvSpPr>
          <p:spPr bwMode="auto">
            <a:xfrm>
              <a:off x="2976" y="3792"/>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46129" name="Line 46">
              <a:extLst>
                <a:ext uri="{FF2B5EF4-FFF2-40B4-BE49-F238E27FC236}">
                  <a16:creationId xmlns:a16="http://schemas.microsoft.com/office/drawing/2014/main" id="{20EF6FAC-C419-4F3F-9632-A7F1DCCAD360}"/>
                </a:ext>
              </a:extLst>
            </p:cNvPr>
            <p:cNvSpPr>
              <a:spLocks noChangeShapeType="1"/>
            </p:cNvSpPr>
            <p:nvPr/>
          </p:nvSpPr>
          <p:spPr bwMode="auto">
            <a:xfrm>
              <a:off x="2592" y="3792"/>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grpSp>
      <p:sp>
        <p:nvSpPr>
          <p:cNvPr id="46112" name="Rectangle 47">
            <a:extLst>
              <a:ext uri="{FF2B5EF4-FFF2-40B4-BE49-F238E27FC236}">
                <a16:creationId xmlns:a16="http://schemas.microsoft.com/office/drawing/2014/main" id="{BE6FD3F0-12E9-430C-87F4-9CC30AF80196}"/>
              </a:ext>
            </a:extLst>
          </p:cNvPr>
          <p:cNvSpPr>
            <a:spLocks noChangeArrowheads="1"/>
          </p:cNvSpPr>
          <p:nvPr/>
        </p:nvSpPr>
        <p:spPr bwMode="auto">
          <a:xfrm>
            <a:off x="899747" y="5328138"/>
            <a:ext cx="950759"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Processor</a:t>
            </a:r>
          </a:p>
        </p:txBody>
      </p:sp>
      <p:sp>
        <p:nvSpPr>
          <p:cNvPr id="46113" name="Line 48">
            <a:extLst>
              <a:ext uri="{FF2B5EF4-FFF2-40B4-BE49-F238E27FC236}">
                <a16:creationId xmlns:a16="http://schemas.microsoft.com/office/drawing/2014/main" id="{0D4E180F-4916-4326-AA7F-435BA7BF3DDA}"/>
              </a:ext>
            </a:extLst>
          </p:cNvPr>
          <p:cNvSpPr>
            <a:spLocks noChangeShapeType="1"/>
          </p:cNvSpPr>
          <p:nvPr/>
        </p:nvSpPr>
        <p:spPr bwMode="auto">
          <a:xfrm>
            <a:off x="2133600" y="5257800"/>
            <a:ext cx="5029200" cy="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46114" name="Line 49">
            <a:extLst>
              <a:ext uri="{FF2B5EF4-FFF2-40B4-BE49-F238E27FC236}">
                <a16:creationId xmlns:a16="http://schemas.microsoft.com/office/drawing/2014/main" id="{B708BE06-4C8A-4D1E-8D97-B292A5D6A652}"/>
              </a:ext>
            </a:extLst>
          </p:cNvPr>
          <p:cNvSpPr>
            <a:spLocks noChangeShapeType="1"/>
          </p:cNvSpPr>
          <p:nvPr/>
        </p:nvSpPr>
        <p:spPr bwMode="auto">
          <a:xfrm>
            <a:off x="4572000" y="5398477"/>
            <a:ext cx="25908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46115" name="Rectangle 50">
            <a:extLst>
              <a:ext uri="{FF2B5EF4-FFF2-40B4-BE49-F238E27FC236}">
                <a16:creationId xmlns:a16="http://schemas.microsoft.com/office/drawing/2014/main" id="{8141BCD9-382F-4362-99F0-9E9164E643E5}"/>
              </a:ext>
            </a:extLst>
          </p:cNvPr>
          <p:cNvSpPr>
            <a:spLocks noChangeArrowheads="1"/>
          </p:cNvSpPr>
          <p:nvPr/>
        </p:nvSpPr>
        <p:spPr bwMode="auto">
          <a:xfrm>
            <a:off x="4100146" y="4976446"/>
            <a:ext cx="1629022"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zh-CN" altLang="en-US" sz="1477" b="1"/>
              <a:t>控制</a:t>
            </a:r>
            <a:r>
              <a:rPr lang="en-US" altLang="zh-CN" sz="1477" b="1"/>
              <a:t>(</a:t>
            </a:r>
            <a:r>
              <a:rPr lang="zh-CN" altLang="en-US" sz="1477" b="1"/>
              <a:t>设备写请求</a:t>
            </a:r>
            <a:r>
              <a:rPr lang="en-US" altLang="zh-CN" sz="1477" b="1"/>
              <a:t>)</a:t>
            </a:r>
          </a:p>
        </p:txBody>
      </p:sp>
      <p:sp>
        <p:nvSpPr>
          <p:cNvPr id="46116" name="Line 51">
            <a:extLst>
              <a:ext uri="{FF2B5EF4-FFF2-40B4-BE49-F238E27FC236}">
                <a16:creationId xmlns:a16="http://schemas.microsoft.com/office/drawing/2014/main" id="{5826ED8B-05AD-495E-A380-E34258FD6657}"/>
              </a:ext>
            </a:extLst>
          </p:cNvPr>
          <p:cNvSpPr>
            <a:spLocks noChangeShapeType="1"/>
          </p:cNvSpPr>
          <p:nvPr/>
        </p:nvSpPr>
        <p:spPr bwMode="auto">
          <a:xfrm>
            <a:off x="4572000" y="5398477"/>
            <a:ext cx="0" cy="422031"/>
          </a:xfrm>
          <a:prstGeom prst="line">
            <a:avLst/>
          </a:prstGeom>
          <a:noFill/>
          <a:ln w="254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46117" name="Rectangle 52">
            <a:extLst>
              <a:ext uri="{FF2B5EF4-FFF2-40B4-BE49-F238E27FC236}">
                <a16:creationId xmlns:a16="http://schemas.microsoft.com/office/drawing/2014/main" id="{7BB9BDA7-1181-4DCD-9F83-843EB9D2381A}"/>
              </a:ext>
            </a:extLst>
          </p:cNvPr>
          <p:cNvSpPr>
            <a:spLocks noChangeArrowheads="1"/>
          </p:cNvSpPr>
          <p:nvPr/>
        </p:nvSpPr>
        <p:spPr bwMode="auto">
          <a:xfrm>
            <a:off x="7175989" y="5199184"/>
            <a:ext cx="1345223" cy="5392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6118" name="Rectangle 53">
            <a:extLst>
              <a:ext uri="{FF2B5EF4-FFF2-40B4-BE49-F238E27FC236}">
                <a16:creationId xmlns:a16="http://schemas.microsoft.com/office/drawing/2014/main" id="{F70509E6-4F9D-4BB5-BAF6-CE6BFBD30563}"/>
              </a:ext>
            </a:extLst>
          </p:cNvPr>
          <p:cNvSpPr>
            <a:spLocks noChangeArrowheads="1"/>
          </p:cNvSpPr>
          <p:nvPr/>
        </p:nvSpPr>
        <p:spPr bwMode="auto">
          <a:xfrm>
            <a:off x="7376746" y="5328138"/>
            <a:ext cx="740958"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zh-CN" altLang="en-US" sz="1477" b="1"/>
              <a:t>存储器</a:t>
            </a:r>
          </a:p>
        </p:txBody>
      </p:sp>
      <p:sp>
        <p:nvSpPr>
          <p:cNvPr id="46119" name="Rectangle 54">
            <a:extLst>
              <a:ext uri="{FF2B5EF4-FFF2-40B4-BE49-F238E27FC236}">
                <a16:creationId xmlns:a16="http://schemas.microsoft.com/office/drawing/2014/main" id="{27C17D8B-6FC1-43A8-8ADD-9E82D4667FA5}"/>
              </a:ext>
            </a:extLst>
          </p:cNvPr>
          <p:cNvSpPr>
            <a:spLocks noChangeArrowheads="1"/>
          </p:cNvSpPr>
          <p:nvPr/>
        </p:nvSpPr>
        <p:spPr bwMode="auto">
          <a:xfrm>
            <a:off x="518746" y="4835769"/>
            <a:ext cx="3119814" cy="366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zh-CN" altLang="en-US" sz="1846" b="1"/>
              <a:t>第三步：向</a:t>
            </a:r>
            <a:r>
              <a:rPr lang="en-US" altLang="zh-CN" sz="1846" b="1"/>
              <a:t>I/O</a:t>
            </a:r>
            <a:r>
              <a:rPr lang="zh-CN" altLang="en-US" sz="1846" b="1"/>
              <a:t>设备发送数据</a:t>
            </a:r>
          </a:p>
        </p:txBody>
      </p:sp>
      <p:sp>
        <p:nvSpPr>
          <p:cNvPr id="46120" name="Rectangle 55">
            <a:extLst>
              <a:ext uri="{FF2B5EF4-FFF2-40B4-BE49-F238E27FC236}">
                <a16:creationId xmlns:a16="http://schemas.microsoft.com/office/drawing/2014/main" id="{A0DB18B5-8733-491B-B7CB-A6050E679958}"/>
              </a:ext>
            </a:extLst>
          </p:cNvPr>
          <p:cNvSpPr>
            <a:spLocks noChangeArrowheads="1"/>
          </p:cNvSpPr>
          <p:nvPr/>
        </p:nvSpPr>
        <p:spPr bwMode="auto">
          <a:xfrm>
            <a:off x="2423747" y="5820508"/>
            <a:ext cx="1378953"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I/O</a:t>
            </a:r>
            <a:r>
              <a:rPr lang="zh-CN" altLang="en-US" sz="1477" b="1"/>
              <a:t>设备 </a:t>
            </a:r>
            <a:r>
              <a:rPr lang="en-US" altLang="zh-CN" sz="1477" b="1"/>
              <a:t>(</a:t>
            </a:r>
            <a:r>
              <a:rPr lang="zh-CN" altLang="en-US" sz="1477" b="1"/>
              <a:t>磁盘</a:t>
            </a:r>
            <a:r>
              <a:rPr lang="en-US" altLang="zh-CN" sz="1477" b="1"/>
              <a:t>)</a:t>
            </a:r>
          </a:p>
        </p:txBody>
      </p:sp>
      <p:sp>
        <p:nvSpPr>
          <p:cNvPr id="46121" name="Rectangle 56">
            <a:extLst>
              <a:ext uri="{FF2B5EF4-FFF2-40B4-BE49-F238E27FC236}">
                <a16:creationId xmlns:a16="http://schemas.microsoft.com/office/drawing/2014/main" id="{2D2CC774-7FDE-43F3-AA5F-99932C710788}"/>
              </a:ext>
            </a:extLst>
          </p:cNvPr>
          <p:cNvSpPr>
            <a:spLocks noChangeArrowheads="1"/>
          </p:cNvSpPr>
          <p:nvPr/>
        </p:nvSpPr>
        <p:spPr bwMode="auto">
          <a:xfrm>
            <a:off x="5084496" y="5398477"/>
            <a:ext cx="1507193" cy="764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zh-CN" altLang="en-US" sz="1477" b="1"/>
              <a:t>数据</a:t>
            </a:r>
          </a:p>
          <a:p>
            <a:pPr algn="ctr"/>
            <a:r>
              <a:rPr lang="zh-CN" altLang="en-US" sz="1477" b="1"/>
              <a:t> </a:t>
            </a:r>
            <a:r>
              <a:rPr lang="en-US" altLang="zh-CN" sz="1477" b="1"/>
              <a:t>(I/O</a:t>
            </a:r>
            <a:r>
              <a:rPr lang="zh-CN" altLang="en-US" sz="1477" b="1"/>
              <a:t>设备地址，</a:t>
            </a:r>
          </a:p>
          <a:p>
            <a:pPr algn="ctr"/>
            <a:r>
              <a:rPr lang="zh-CN" altLang="en-US" sz="1477" b="1"/>
              <a:t>后跟数据</a:t>
            </a:r>
            <a:r>
              <a:rPr lang="en-US" altLang="zh-CN" sz="1477" b="1"/>
              <a:t>)</a:t>
            </a:r>
          </a:p>
        </p:txBody>
      </p:sp>
      <p:sp>
        <p:nvSpPr>
          <p:cNvPr id="46122" name="Line 57">
            <a:extLst>
              <a:ext uri="{FF2B5EF4-FFF2-40B4-BE49-F238E27FC236}">
                <a16:creationId xmlns:a16="http://schemas.microsoft.com/office/drawing/2014/main" id="{DAC7461E-A74E-4AC1-9397-BE0BEBF681FD}"/>
              </a:ext>
            </a:extLst>
          </p:cNvPr>
          <p:cNvSpPr>
            <a:spLocks noChangeShapeType="1"/>
          </p:cNvSpPr>
          <p:nvPr/>
        </p:nvSpPr>
        <p:spPr bwMode="auto">
          <a:xfrm>
            <a:off x="4267200" y="5257800"/>
            <a:ext cx="0" cy="562708"/>
          </a:xfrm>
          <a:prstGeom prst="line">
            <a:avLst/>
          </a:prstGeom>
          <a:noFill/>
          <a:ln w="254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46123" name="Rectangle 58">
            <a:extLst>
              <a:ext uri="{FF2B5EF4-FFF2-40B4-BE49-F238E27FC236}">
                <a16:creationId xmlns:a16="http://schemas.microsoft.com/office/drawing/2014/main" id="{3F8C2D75-6A42-4E8B-90BF-C6D8D116D619}"/>
              </a:ext>
            </a:extLst>
          </p:cNvPr>
          <p:cNvSpPr>
            <a:spLocks noChangeArrowheads="1"/>
          </p:cNvSpPr>
          <p:nvPr/>
        </p:nvSpPr>
        <p:spPr bwMode="auto">
          <a:xfrm>
            <a:off x="7092462" y="3364523"/>
            <a:ext cx="216877" cy="550985"/>
          </a:xfrm>
          <a:prstGeom prst="rect">
            <a:avLst/>
          </a:prstGeom>
          <a:solidFill>
            <a:schemeClr val="hlink"/>
          </a:solidFill>
          <a:ln w="12700">
            <a:solidFill>
              <a:schemeClr val="tx1"/>
            </a:solidFill>
            <a:miter lim="800000"/>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6124" name="Line 59">
            <a:extLst>
              <a:ext uri="{FF2B5EF4-FFF2-40B4-BE49-F238E27FC236}">
                <a16:creationId xmlns:a16="http://schemas.microsoft.com/office/drawing/2014/main" id="{3A097E2F-F00A-46B7-B82C-333CEFF5419A}"/>
              </a:ext>
            </a:extLst>
          </p:cNvPr>
          <p:cNvSpPr>
            <a:spLocks noChangeShapeType="1"/>
          </p:cNvSpPr>
          <p:nvPr/>
        </p:nvSpPr>
        <p:spPr bwMode="auto">
          <a:xfrm flipH="1">
            <a:off x="2133600" y="5398477"/>
            <a:ext cx="2438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D1BDBB25-34A0-4763-94A5-ED8544A09D6D}"/>
              </a:ext>
            </a:extLst>
          </p:cNvPr>
          <p:cNvSpPr>
            <a:spLocks noGrp="1" noChangeArrowheads="1"/>
          </p:cNvSpPr>
          <p:nvPr>
            <p:ph type="title"/>
          </p:nvPr>
        </p:nvSpPr>
        <p:spPr>
          <a:xfrm>
            <a:off x="257035" y="150202"/>
            <a:ext cx="4053254" cy="707781"/>
          </a:xfrm>
          <a:noFill/>
        </p:spPr>
        <p:txBody>
          <a:bodyPr wrap="square">
            <a:noAutofit/>
          </a:bodyPr>
          <a:lstStyle/>
          <a:p>
            <a:r>
              <a:rPr lang="zh-CN" altLang="en-US" sz="4000" b="1" dirty="0">
                <a:solidFill>
                  <a:srgbClr val="C00000"/>
                </a:solidFill>
                <a:latin typeface="微软雅黑" panose="020B0503020204020204" pitchFamily="34" charset="-122"/>
                <a:ea typeface="微软雅黑" panose="020B0503020204020204" pitchFamily="34" charset="-122"/>
              </a:rPr>
              <a:t>输入操作</a:t>
            </a:r>
          </a:p>
        </p:txBody>
      </p:sp>
      <p:sp>
        <p:nvSpPr>
          <p:cNvPr id="47107" name="Rectangle 3">
            <a:extLst>
              <a:ext uri="{FF2B5EF4-FFF2-40B4-BE49-F238E27FC236}">
                <a16:creationId xmlns:a16="http://schemas.microsoft.com/office/drawing/2014/main" id="{AFEBFD5B-ED14-4BAF-8B47-15334402E7B6}"/>
              </a:ext>
            </a:extLst>
          </p:cNvPr>
          <p:cNvSpPr>
            <a:spLocks noChangeArrowheads="1"/>
          </p:cNvSpPr>
          <p:nvPr/>
        </p:nvSpPr>
        <p:spPr bwMode="auto">
          <a:xfrm>
            <a:off x="495300" y="1248508"/>
            <a:ext cx="8191500" cy="337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58615" tIns="23446" rIns="58615" bIns="23446">
            <a:spAutoFit/>
          </a:bodyPr>
          <a:lstStyle>
            <a:lvl1pPr marL="203200" indent="-203200">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spcBef>
                <a:spcPct val="100000"/>
              </a:spcBef>
              <a:buSzPct val="100000"/>
              <a:buFontTx/>
              <a:buChar char="°"/>
            </a:pPr>
            <a:r>
              <a:rPr lang="zh-CN" altLang="en-US" sz="2215" b="1">
                <a:latin typeface="Arial" panose="020B0604020202020204" pitchFamily="34" charset="0"/>
              </a:rPr>
              <a:t>这里输入是指处理器从</a:t>
            </a:r>
            <a:r>
              <a:rPr lang="en-US" altLang="zh-CN" sz="2215" b="1">
                <a:latin typeface="Arial" panose="020B0604020202020204" pitchFamily="34" charset="0"/>
              </a:rPr>
              <a:t>I/O</a:t>
            </a:r>
            <a:r>
              <a:rPr lang="zh-CN" altLang="en-US" sz="2215" b="1">
                <a:latin typeface="Arial" panose="020B0604020202020204" pitchFamily="34" charset="0"/>
              </a:rPr>
              <a:t>设备接收数据</a:t>
            </a:r>
          </a:p>
        </p:txBody>
      </p:sp>
      <p:sp>
        <p:nvSpPr>
          <p:cNvPr id="47108" name="Rectangle 4">
            <a:extLst>
              <a:ext uri="{FF2B5EF4-FFF2-40B4-BE49-F238E27FC236}">
                <a16:creationId xmlns:a16="http://schemas.microsoft.com/office/drawing/2014/main" id="{4C196E10-7DD2-48BC-AF1C-45282F840A05}"/>
              </a:ext>
            </a:extLst>
          </p:cNvPr>
          <p:cNvSpPr>
            <a:spLocks noChangeArrowheads="1"/>
          </p:cNvSpPr>
          <p:nvPr/>
        </p:nvSpPr>
        <p:spPr bwMode="auto">
          <a:xfrm>
            <a:off x="622789" y="2315307"/>
            <a:ext cx="1345223" cy="5392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grpSp>
        <p:nvGrpSpPr>
          <p:cNvPr id="47109" name="Group 5">
            <a:extLst>
              <a:ext uri="{FF2B5EF4-FFF2-40B4-BE49-F238E27FC236}">
                <a16:creationId xmlns:a16="http://schemas.microsoft.com/office/drawing/2014/main" id="{B69A1220-A5DB-44E0-814E-566A69A99B02}"/>
              </a:ext>
            </a:extLst>
          </p:cNvPr>
          <p:cNvGrpSpPr>
            <a:grpSpLocks/>
          </p:cNvGrpSpPr>
          <p:nvPr/>
        </p:nvGrpSpPr>
        <p:grpSpPr bwMode="auto">
          <a:xfrm>
            <a:off x="3962400" y="2878015"/>
            <a:ext cx="609600" cy="410308"/>
            <a:chOff x="2496" y="1784"/>
            <a:chExt cx="384" cy="280"/>
          </a:xfrm>
        </p:grpSpPr>
        <p:sp>
          <p:nvSpPr>
            <p:cNvPr id="47141" name="Oval 6">
              <a:extLst>
                <a:ext uri="{FF2B5EF4-FFF2-40B4-BE49-F238E27FC236}">
                  <a16:creationId xmlns:a16="http://schemas.microsoft.com/office/drawing/2014/main" id="{387154E6-5D00-4267-85D2-E2419DB262D1}"/>
                </a:ext>
              </a:extLst>
            </p:cNvPr>
            <p:cNvSpPr>
              <a:spLocks noChangeArrowheads="1"/>
            </p:cNvSpPr>
            <p:nvPr/>
          </p:nvSpPr>
          <p:spPr bwMode="auto">
            <a:xfrm>
              <a:off x="2504" y="1784"/>
              <a:ext cx="368"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7142" name="Arc 7">
              <a:extLst>
                <a:ext uri="{FF2B5EF4-FFF2-40B4-BE49-F238E27FC236}">
                  <a16:creationId xmlns:a16="http://schemas.microsoft.com/office/drawing/2014/main" id="{C03D69D2-1F1C-425C-BE65-C9D4CA31A78C}"/>
                </a:ext>
              </a:extLst>
            </p:cNvPr>
            <p:cNvSpPr>
              <a:spLocks/>
            </p:cNvSpPr>
            <p:nvPr/>
          </p:nvSpPr>
          <p:spPr bwMode="auto">
            <a:xfrm>
              <a:off x="2688" y="2016"/>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47143" name="Arc 8">
              <a:extLst>
                <a:ext uri="{FF2B5EF4-FFF2-40B4-BE49-F238E27FC236}">
                  <a16:creationId xmlns:a16="http://schemas.microsoft.com/office/drawing/2014/main" id="{3AFD739C-9545-4356-B739-15A616BABB44}"/>
                </a:ext>
              </a:extLst>
            </p:cNvPr>
            <p:cNvSpPr>
              <a:spLocks/>
            </p:cNvSpPr>
            <p:nvPr/>
          </p:nvSpPr>
          <p:spPr bwMode="auto">
            <a:xfrm>
              <a:off x="2497" y="2016"/>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47144" name="Line 9">
              <a:extLst>
                <a:ext uri="{FF2B5EF4-FFF2-40B4-BE49-F238E27FC236}">
                  <a16:creationId xmlns:a16="http://schemas.microsoft.com/office/drawing/2014/main" id="{E5323ECA-937C-4EBD-BE11-6CE7A3CA7325}"/>
                </a:ext>
              </a:extLst>
            </p:cNvPr>
            <p:cNvSpPr>
              <a:spLocks noChangeShapeType="1"/>
            </p:cNvSpPr>
            <p:nvPr/>
          </p:nvSpPr>
          <p:spPr bwMode="auto">
            <a:xfrm>
              <a:off x="2880" y="1824"/>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47145" name="Line 10">
              <a:extLst>
                <a:ext uri="{FF2B5EF4-FFF2-40B4-BE49-F238E27FC236}">
                  <a16:creationId xmlns:a16="http://schemas.microsoft.com/office/drawing/2014/main" id="{EE591D19-DF30-4B6A-B245-2CBE973019A4}"/>
                </a:ext>
              </a:extLst>
            </p:cNvPr>
            <p:cNvSpPr>
              <a:spLocks noChangeShapeType="1"/>
            </p:cNvSpPr>
            <p:nvPr/>
          </p:nvSpPr>
          <p:spPr bwMode="auto">
            <a:xfrm>
              <a:off x="2496" y="1824"/>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grpSp>
      <p:sp>
        <p:nvSpPr>
          <p:cNvPr id="47110" name="Rectangle 11">
            <a:extLst>
              <a:ext uri="{FF2B5EF4-FFF2-40B4-BE49-F238E27FC236}">
                <a16:creationId xmlns:a16="http://schemas.microsoft.com/office/drawing/2014/main" id="{208E6EC4-F77D-41AC-B522-622C231457C8}"/>
              </a:ext>
            </a:extLst>
          </p:cNvPr>
          <p:cNvSpPr>
            <a:spLocks noChangeArrowheads="1"/>
          </p:cNvSpPr>
          <p:nvPr/>
        </p:nvSpPr>
        <p:spPr bwMode="auto">
          <a:xfrm>
            <a:off x="747347" y="2444261"/>
            <a:ext cx="880419" cy="366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zh-CN" altLang="en-US" sz="1846" b="1"/>
              <a:t>处理器</a:t>
            </a:r>
          </a:p>
        </p:txBody>
      </p:sp>
      <p:sp>
        <p:nvSpPr>
          <p:cNvPr id="47111" name="Line 12">
            <a:extLst>
              <a:ext uri="{FF2B5EF4-FFF2-40B4-BE49-F238E27FC236}">
                <a16:creationId xmlns:a16="http://schemas.microsoft.com/office/drawing/2014/main" id="{FFFE14B9-3923-4B81-B1D1-1F538575DE62}"/>
              </a:ext>
            </a:extLst>
          </p:cNvPr>
          <p:cNvSpPr>
            <a:spLocks noChangeShapeType="1"/>
          </p:cNvSpPr>
          <p:nvPr/>
        </p:nvSpPr>
        <p:spPr bwMode="auto">
          <a:xfrm>
            <a:off x="1981200" y="2373923"/>
            <a:ext cx="5029200" cy="0"/>
          </a:xfrm>
          <a:prstGeom prst="line">
            <a:avLst/>
          </a:prstGeom>
          <a:noFill/>
          <a:ln w="254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47112" name="Line 13">
            <a:extLst>
              <a:ext uri="{FF2B5EF4-FFF2-40B4-BE49-F238E27FC236}">
                <a16:creationId xmlns:a16="http://schemas.microsoft.com/office/drawing/2014/main" id="{30138393-E48D-48A1-87EC-B16D14EAB7AE}"/>
              </a:ext>
            </a:extLst>
          </p:cNvPr>
          <p:cNvSpPr>
            <a:spLocks noChangeShapeType="1"/>
          </p:cNvSpPr>
          <p:nvPr/>
        </p:nvSpPr>
        <p:spPr bwMode="auto">
          <a:xfrm>
            <a:off x="1981200" y="2514600"/>
            <a:ext cx="5029200" cy="0"/>
          </a:xfrm>
          <a:prstGeom prst="line">
            <a:avLst/>
          </a:prstGeom>
          <a:noFill/>
          <a:ln w="254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47113" name="Rectangle 14">
            <a:extLst>
              <a:ext uri="{FF2B5EF4-FFF2-40B4-BE49-F238E27FC236}">
                <a16:creationId xmlns:a16="http://schemas.microsoft.com/office/drawing/2014/main" id="{37EA1601-6801-42D9-A0C6-F742667944B1}"/>
              </a:ext>
            </a:extLst>
          </p:cNvPr>
          <p:cNvSpPr>
            <a:spLocks noChangeArrowheads="1"/>
          </p:cNvSpPr>
          <p:nvPr/>
        </p:nvSpPr>
        <p:spPr bwMode="auto">
          <a:xfrm>
            <a:off x="3719147" y="2092569"/>
            <a:ext cx="2223735" cy="366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zh-CN" altLang="en-US" sz="1846" b="1"/>
              <a:t>控制</a:t>
            </a:r>
            <a:r>
              <a:rPr lang="en-US" altLang="zh-CN" sz="1846" b="1"/>
              <a:t>(</a:t>
            </a:r>
            <a:r>
              <a:rPr lang="zh-CN" altLang="en-US" sz="1846" b="1"/>
              <a:t>存储器写请求</a:t>
            </a:r>
            <a:r>
              <a:rPr lang="en-US" altLang="zh-CN" sz="1846" b="1"/>
              <a:t>)</a:t>
            </a:r>
          </a:p>
        </p:txBody>
      </p:sp>
      <p:sp>
        <p:nvSpPr>
          <p:cNvPr id="47114" name="Line 15">
            <a:extLst>
              <a:ext uri="{FF2B5EF4-FFF2-40B4-BE49-F238E27FC236}">
                <a16:creationId xmlns:a16="http://schemas.microsoft.com/office/drawing/2014/main" id="{9263FA69-009D-47E8-9E04-E8B7DD0A853B}"/>
              </a:ext>
            </a:extLst>
          </p:cNvPr>
          <p:cNvSpPr>
            <a:spLocks noChangeShapeType="1"/>
          </p:cNvSpPr>
          <p:nvPr/>
        </p:nvSpPr>
        <p:spPr bwMode="auto">
          <a:xfrm>
            <a:off x="4419600" y="2514600"/>
            <a:ext cx="0" cy="42203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47115" name="Rectangle 16">
            <a:extLst>
              <a:ext uri="{FF2B5EF4-FFF2-40B4-BE49-F238E27FC236}">
                <a16:creationId xmlns:a16="http://schemas.microsoft.com/office/drawing/2014/main" id="{9B8B58B0-4551-436B-BB58-0F59E40FCAB2}"/>
              </a:ext>
            </a:extLst>
          </p:cNvPr>
          <p:cNvSpPr>
            <a:spLocks noChangeArrowheads="1"/>
          </p:cNvSpPr>
          <p:nvPr/>
        </p:nvSpPr>
        <p:spPr bwMode="auto">
          <a:xfrm>
            <a:off x="7023589" y="2315307"/>
            <a:ext cx="1345223" cy="5392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7116" name="Rectangle 17">
            <a:extLst>
              <a:ext uri="{FF2B5EF4-FFF2-40B4-BE49-F238E27FC236}">
                <a16:creationId xmlns:a16="http://schemas.microsoft.com/office/drawing/2014/main" id="{1F4EC95B-C8AB-4048-A184-BD3C4FAE97EE}"/>
              </a:ext>
            </a:extLst>
          </p:cNvPr>
          <p:cNvSpPr>
            <a:spLocks noChangeArrowheads="1"/>
          </p:cNvSpPr>
          <p:nvPr/>
        </p:nvSpPr>
        <p:spPr bwMode="auto">
          <a:xfrm>
            <a:off x="7224347" y="2444261"/>
            <a:ext cx="880419" cy="366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zh-CN" altLang="en-US" sz="1846" b="1"/>
              <a:t>存储器</a:t>
            </a:r>
          </a:p>
        </p:txBody>
      </p:sp>
      <p:sp>
        <p:nvSpPr>
          <p:cNvPr id="47117" name="Rectangle 18">
            <a:extLst>
              <a:ext uri="{FF2B5EF4-FFF2-40B4-BE49-F238E27FC236}">
                <a16:creationId xmlns:a16="http://schemas.microsoft.com/office/drawing/2014/main" id="{E7B69F3E-9E5F-4520-AC21-69811D2F3AB6}"/>
              </a:ext>
            </a:extLst>
          </p:cNvPr>
          <p:cNvSpPr>
            <a:spLocks noChangeArrowheads="1"/>
          </p:cNvSpPr>
          <p:nvPr/>
        </p:nvSpPr>
        <p:spPr bwMode="auto">
          <a:xfrm>
            <a:off x="366346" y="1951892"/>
            <a:ext cx="2303885" cy="366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zh-CN" altLang="en-US" sz="1846" b="1"/>
              <a:t>第一步：请求存储器</a:t>
            </a:r>
          </a:p>
        </p:txBody>
      </p:sp>
      <p:sp>
        <p:nvSpPr>
          <p:cNvPr id="47118" name="Rectangle 19">
            <a:extLst>
              <a:ext uri="{FF2B5EF4-FFF2-40B4-BE49-F238E27FC236}">
                <a16:creationId xmlns:a16="http://schemas.microsoft.com/office/drawing/2014/main" id="{9F73476B-4C96-4814-AE4F-06C66473441E}"/>
              </a:ext>
            </a:extLst>
          </p:cNvPr>
          <p:cNvSpPr>
            <a:spLocks noChangeArrowheads="1"/>
          </p:cNvSpPr>
          <p:nvPr/>
        </p:nvSpPr>
        <p:spPr bwMode="auto">
          <a:xfrm>
            <a:off x="2271346" y="2936631"/>
            <a:ext cx="1675508" cy="366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846" b="1"/>
              <a:t>I/O</a:t>
            </a:r>
            <a:r>
              <a:rPr lang="zh-CN" altLang="en-US" sz="1846" b="1"/>
              <a:t>设备 </a:t>
            </a:r>
            <a:r>
              <a:rPr lang="en-US" altLang="zh-CN" sz="1846" b="1"/>
              <a:t>(</a:t>
            </a:r>
            <a:r>
              <a:rPr lang="zh-CN" altLang="en-US" sz="1846" b="1"/>
              <a:t>磁盘</a:t>
            </a:r>
            <a:r>
              <a:rPr lang="en-US" altLang="zh-CN" sz="1846" b="1"/>
              <a:t>)</a:t>
            </a:r>
          </a:p>
        </p:txBody>
      </p:sp>
      <p:sp>
        <p:nvSpPr>
          <p:cNvPr id="47119" name="Rectangle 20">
            <a:extLst>
              <a:ext uri="{FF2B5EF4-FFF2-40B4-BE49-F238E27FC236}">
                <a16:creationId xmlns:a16="http://schemas.microsoft.com/office/drawing/2014/main" id="{751798E3-1FFE-4C16-90E6-19E6F9DA7733}"/>
              </a:ext>
            </a:extLst>
          </p:cNvPr>
          <p:cNvSpPr>
            <a:spLocks noChangeArrowheads="1"/>
          </p:cNvSpPr>
          <p:nvPr/>
        </p:nvSpPr>
        <p:spPr bwMode="auto">
          <a:xfrm>
            <a:off x="4633546" y="2514600"/>
            <a:ext cx="2045802" cy="366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zh-CN" altLang="en-US" sz="1846" b="1"/>
              <a:t>数据 </a:t>
            </a:r>
            <a:r>
              <a:rPr lang="en-US" altLang="zh-CN" sz="1846" b="1"/>
              <a:t>(</a:t>
            </a:r>
            <a:r>
              <a:rPr lang="zh-CN" altLang="en-US" sz="1846" b="1"/>
              <a:t>存储器地址</a:t>
            </a:r>
            <a:r>
              <a:rPr lang="en-US" altLang="zh-CN" sz="1846" b="1"/>
              <a:t>)</a:t>
            </a:r>
          </a:p>
        </p:txBody>
      </p:sp>
      <p:sp>
        <p:nvSpPr>
          <p:cNvPr id="47120" name="Line 21">
            <a:extLst>
              <a:ext uri="{FF2B5EF4-FFF2-40B4-BE49-F238E27FC236}">
                <a16:creationId xmlns:a16="http://schemas.microsoft.com/office/drawing/2014/main" id="{D6AB7427-8AD2-42A2-A184-6AE3C008D35B}"/>
              </a:ext>
            </a:extLst>
          </p:cNvPr>
          <p:cNvSpPr>
            <a:spLocks noChangeShapeType="1"/>
          </p:cNvSpPr>
          <p:nvPr/>
        </p:nvSpPr>
        <p:spPr bwMode="auto">
          <a:xfrm>
            <a:off x="4114800" y="2373923"/>
            <a:ext cx="0" cy="56270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47121" name="Rectangle 22">
            <a:extLst>
              <a:ext uri="{FF2B5EF4-FFF2-40B4-BE49-F238E27FC236}">
                <a16:creationId xmlns:a16="http://schemas.microsoft.com/office/drawing/2014/main" id="{7776AE9A-2BED-421D-8A97-DF261F470BCC}"/>
              </a:ext>
            </a:extLst>
          </p:cNvPr>
          <p:cNvSpPr>
            <a:spLocks noChangeArrowheads="1"/>
          </p:cNvSpPr>
          <p:nvPr/>
        </p:nvSpPr>
        <p:spPr bwMode="auto">
          <a:xfrm>
            <a:off x="698989" y="4284784"/>
            <a:ext cx="1345223" cy="5392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grpSp>
        <p:nvGrpSpPr>
          <p:cNvPr id="47122" name="Group 23">
            <a:extLst>
              <a:ext uri="{FF2B5EF4-FFF2-40B4-BE49-F238E27FC236}">
                <a16:creationId xmlns:a16="http://schemas.microsoft.com/office/drawing/2014/main" id="{4CD0B9B6-CCD0-44B7-BA3F-3D3678CC0350}"/>
              </a:ext>
            </a:extLst>
          </p:cNvPr>
          <p:cNvGrpSpPr>
            <a:grpSpLocks/>
          </p:cNvGrpSpPr>
          <p:nvPr/>
        </p:nvGrpSpPr>
        <p:grpSpPr bwMode="auto">
          <a:xfrm>
            <a:off x="4038600" y="4847492"/>
            <a:ext cx="609600" cy="410308"/>
            <a:chOff x="2544" y="3128"/>
            <a:chExt cx="384" cy="280"/>
          </a:xfrm>
        </p:grpSpPr>
        <p:sp>
          <p:nvSpPr>
            <p:cNvPr id="47136" name="Oval 24">
              <a:extLst>
                <a:ext uri="{FF2B5EF4-FFF2-40B4-BE49-F238E27FC236}">
                  <a16:creationId xmlns:a16="http://schemas.microsoft.com/office/drawing/2014/main" id="{2E9E82C7-4407-458D-BB0C-5AC4D8DD230B}"/>
                </a:ext>
              </a:extLst>
            </p:cNvPr>
            <p:cNvSpPr>
              <a:spLocks noChangeArrowheads="1"/>
            </p:cNvSpPr>
            <p:nvPr/>
          </p:nvSpPr>
          <p:spPr bwMode="auto">
            <a:xfrm>
              <a:off x="2552" y="3128"/>
              <a:ext cx="368"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7137" name="Arc 25">
              <a:extLst>
                <a:ext uri="{FF2B5EF4-FFF2-40B4-BE49-F238E27FC236}">
                  <a16:creationId xmlns:a16="http://schemas.microsoft.com/office/drawing/2014/main" id="{EE77B30D-2375-4038-95ED-C36072841330}"/>
                </a:ext>
              </a:extLst>
            </p:cNvPr>
            <p:cNvSpPr>
              <a:spLocks/>
            </p:cNvSpPr>
            <p:nvPr/>
          </p:nvSpPr>
          <p:spPr bwMode="auto">
            <a:xfrm>
              <a:off x="2736" y="3360"/>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47138" name="Arc 26">
              <a:extLst>
                <a:ext uri="{FF2B5EF4-FFF2-40B4-BE49-F238E27FC236}">
                  <a16:creationId xmlns:a16="http://schemas.microsoft.com/office/drawing/2014/main" id="{4DBC6309-D2A5-456E-86AC-92FA2136B2A6}"/>
                </a:ext>
              </a:extLst>
            </p:cNvPr>
            <p:cNvSpPr>
              <a:spLocks/>
            </p:cNvSpPr>
            <p:nvPr/>
          </p:nvSpPr>
          <p:spPr bwMode="auto">
            <a:xfrm>
              <a:off x="2545" y="3360"/>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47139" name="Line 27">
              <a:extLst>
                <a:ext uri="{FF2B5EF4-FFF2-40B4-BE49-F238E27FC236}">
                  <a16:creationId xmlns:a16="http://schemas.microsoft.com/office/drawing/2014/main" id="{ECB6DA4A-55C5-44B7-A57D-EF1608AAA398}"/>
                </a:ext>
              </a:extLst>
            </p:cNvPr>
            <p:cNvSpPr>
              <a:spLocks noChangeShapeType="1"/>
            </p:cNvSpPr>
            <p:nvPr/>
          </p:nvSpPr>
          <p:spPr bwMode="auto">
            <a:xfrm>
              <a:off x="2928" y="3168"/>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47140" name="Line 28">
              <a:extLst>
                <a:ext uri="{FF2B5EF4-FFF2-40B4-BE49-F238E27FC236}">
                  <a16:creationId xmlns:a16="http://schemas.microsoft.com/office/drawing/2014/main" id="{4D92E045-AA95-4ACE-A423-1638CBF70AC3}"/>
                </a:ext>
              </a:extLst>
            </p:cNvPr>
            <p:cNvSpPr>
              <a:spLocks noChangeShapeType="1"/>
            </p:cNvSpPr>
            <p:nvPr/>
          </p:nvSpPr>
          <p:spPr bwMode="auto">
            <a:xfrm>
              <a:off x="2544" y="3168"/>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grpSp>
      <p:sp>
        <p:nvSpPr>
          <p:cNvPr id="47123" name="Rectangle 29">
            <a:extLst>
              <a:ext uri="{FF2B5EF4-FFF2-40B4-BE49-F238E27FC236}">
                <a16:creationId xmlns:a16="http://schemas.microsoft.com/office/drawing/2014/main" id="{79A0D817-9C00-44A6-95C3-F2BBDCD30F3F}"/>
              </a:ext>
            </a:extLst>
          </p:cNvPr>
          <p:cNvSpPr>
            <a:spLocks noChangeArrowheads="1"/>
          </p:cNvSpPr>
          <p:nvPr/>
        </p:nvSpPr>
        <p:spPr bwMode="auto">
          <a:xfrm>
            <a:off x="823547" y="4413738"/>
            <a:ext cx="880419" cy="366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zh-CN" altLang="en-US" sz="1846" b="1"/>
              <a:t>处理器</a:t>
            </a:r>
          </a:p>
        </p:txBody>
      </p:sp>
      <p:sp>
        <p:nvSpPr>
          <p:cNvPr id="47124" name="Line 30">
            <a:extLst>
              <a:ext uri="{FF2B5EF4-FFF2-40B4-BE49-F238E27FC236}">
                <a16:creationId xmlns:a16="http://schemas.microsoft.com/office/drawing/2014/main" id="{F1DA67DC-1FF8-46D4-9913-C5EBC172AFA1}"/>
              </a:ext>
            </a:extLst>
          </p:cNvPr>
          <p:cNvSpPr>
            <a:spLocks noChangeShapeType="1"/>
          </p:cNvSpPr>
          <p:nvPr/>
        </p:nvSpPr>
        <p:spPr bwMode="auto">
          <a:xfrm>
            <a:off x="2057400" y="4343400"/>
            <a:ext cx="2133600" cy="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47125" name="Line 31">
            <a:extLst>
              <a:ext uri="{FF2B5EF4-FFF2-40B4-BE49-F238E27FC236}">
                <a16:creationId xmlns:a16="http://schemas.microsoft.com/office/drawing/2014/main" id="{F8E4A1FF-B65B-4B7D-A9D6-094B2A2D0575}"/>
              </a:ext>
            </a:extLst>
          </p:cNvPr>
          <p:cNvSpPr>
            <a:spLocks noChangeShapeType="1"/>
          </p:cNvSpPr>
          <p:nvPr/>
        </p:nvSpPr>
        <p:spPr bwMode="auto">
          <a:xfrm>
            <a:off x="4495800" y="4484077"/>
            <a:ext cx="2590800" cy="0"/>
          </a:xfrm>
          <a:prstGeom prst="line">
            <a:avLst/>
          </a:prstGeom>
          <a:noFill/>
          <a:ln w="254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47126" name="Rectangle 32">
            <a:extLst>
              <a:ext uri="{FF2B5EF4-FFF2-40B4-BE49-F238E27FC236}">
                <a16:creationId xmlns:a16="http://schemas.microsoft.com/office/drawing/2014/main" id="{D9136EF6-3610-46D5-A754-D8A6B5E3B257}"/>
              </a:ext>
            </a:extLst>
          </p:cNvPr>
          <p:cNvSpPr>
            <a:spLocks noChangeArrowheads="1"/>
          </p:cNvSpPr>
          <p:nvPr/>
        </p:nvSpPr>
        <p:spPr bwMode="auto">
          <a:xfrm>
            <a:off x="4252547" y="4062046"/>
            <a:ext cx="1912753" cy="366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zh-CN" altLang="en-US" sz="1846" b="1"/>
              <a:t>控制 </a:t>
            </a:r>
            <a:r>
              <a:rPr lang="en-US" altLang="zh-CN" sz="1846" b="1"/>
              <a:t>(I/O</a:t>
            </a:r>
            <a:r>
              <a:rPr lang="zh-CN" altLang="en-US" sz="1846" b="1"/>
              <a:t>读请求</a:t>
            </a:r>
            <a:r>
              <a:rPr lang="en-US" altLang="zh-CN" sz="1846" b="1"/>
              <a:t>)</a:t>
            </a:r>
          </a:p>
        </p:txBody>
      </p:sp>
      <p:sp>
        <p:nvSpPr>
          <p:cNvPr id="47127" name="Line 33">
            <a:extLst>
              <a:ext uri="{FF2B5EF4-FFF2-40B4-BE49-F238E27FC236}">
                <a16:creationId xmlns:a16="http://schemas.microsoft.com/office/drawing/2014/main" id="{B58000A6-851B-4198-A024-DB826591E8B4}"/>
              </a:ext>
            </a:extLst>
          </p:cNvPr>
          <p:cNvSpPr>
            <a:spLocks noChangeShapeType="1"/>
          </p:cNvSpPr>
          <p:nvPr/>
        </p:nvSpPr>
        <p:spPr bwMode="auto">
          <a:xfrm>
            <a:off x="4495800" y="4484077"/>
            <a:ext cx="0" cy="422031"/>
          </a:xfrm>
          <a:prstGeom prst="line">
            <a:avLst/>
          </a:prstGeom>
          <a:noFill/>
          <a:ln w="25400">
            <a:solidFill>
              <a:schemeClr val="accent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sz="1662"/>
          </a:p>
        </p:txBody>
      </p:sp>
      <p:sp>
        <p:nvSpPr>
          <p:cNvPr id="47128" name="Rectangle 34">
            <a:extLst>
              <a:ext uri="{FF2B5EF4-FFF2-40B4-BE49-F238E27FC236}">
                <a16:creationId xmlns:a16="http://schemas.microsoft.com/office/drawing/2014/main" id="{20E8C699-26BF-4E2D-A44B-E60A9797AE2E}"/>
              </a:ext>
            </a:extLst>
          </p:cNvPr>
          <p:cNvSpPr>
            <a:spLocks noChangeArrowheads="1"/>
          </p:cNvSpPr>
          <p:nvPr/>
        </p:nvSpPr>
        <p:spPr bwMode="auto">
          <a:xfrm>
            <a:off x="7099789" y="4284784"/>
            <a:ext cx="1345223" cy="5392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7129" name="Rectangle 35">
            <a:extLst>
              <a:ext uri="{FF2B5EF4-FFF2-40B4-BE49-F238E27FC236}">
                <a16:creationId xmlns:a16="http://schemas.microsoft.com/office/drawing/2014/main" id="{10C4E857-B7F7-46AE-BEBD-BA9E1E38AA0E}"/>
              </a:ext>
            </a:extLst>
          </p:cNvPr>
          <p:cNvSpPr>
            <a:spLocks noChangeArrowheads="1"/>
          </p:cNvSpPr>
          <p:nvPr/>
        </p:nvSpPr>
        <p:spPr bwMode="auto">
          <a:xfrm>
            <a:off x="7300547" y="4413738"/>
            <a:ext cx="880419" cy="366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zh-CN" altLang="en-US" sz="1846" b="1"/>
              <a:t>存储器</a:t>
            </a:r>
          </a:p>
        </p:txBody>
      </p:sp>
      <p:sp>
        <p:nvSpPr>
          <p:cNvPr id="47130" name="Rectangle 36">
            <a:extLst>
              <a:ext uri="{FF2B5EF4-FFF2-40B4-BE49-F238E27FC236}">
                <a16:creationId xmlns:a16="http://schemas.microsoft.com/office/drawing/2014/main" id="{6D9721C3-6088-4D6C-8B28-58BE03360255}"/>
              </a:ext>
            </a:extLst>
          </p:cNvPr>
          <p:cNvSpPr>
            <a:spLocks noChangeArrowheads="1"/>
          </p:cNvSpPr>
          <p:nvPr/>
        </p:nvSpPr>
        <p:spPr bwMode="auto">
          <a:xfrm>
            <a:off x="442547" y="3921369"/>
            <a:ext cx="2066641" cy="366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zh-CN" altLang="en-US" sz="1846" b="1"/>
              <a:t>第二步：接收数据</a:t>
            </a:r>
          </a:p>
        </p:txBody>
      </p:sp>
      <p:sp>
        <p:nvSpPr>
          <p:cNvPr id="47131" name="Rectangle 37">
            <a:extLst>
              <a:ext uri="{FF2B5EF4-FFF2-40B4-BE49-F238E27FC236}">
                <a16:creationId xmlns:a16="http://schemas.microsoft.com/office/drawing/2014/main" id="{55566CD4-A857-426F-BF5D-AF0975EC87B4}"/>
              </a:ext>
            </a:extLst>
          </p:cNvPr>
          <p:cNvSpPr>
            <a:spLocks noChangeArrowheads="1"/>
          </p:cNvSpPr>
          <p:nvPr/>
        </p:nvSpPr>
        <p:spPr bwMode="auto">
          <a:xfrm>
            <a:off x="2347546" y="4906108"/>
            <a:ext cx="1675508" cy="366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846" b="1"/>
              <a:t>I/O</a:t>
            </a:r>
            <a:r>
              <a:rPr lang="zh-CN" altLang="en-US" sz="1846" b="1"/>
              <a:t>设备 </a:t>
            </a:r>
            <a:r>
              <a:rPr lang="en-US" altLang="zh-CN" sz="1846" b="1"/>
              <a:t>(</a:t>
            </a:r>
            <a:r>
              <a:rPr lang="zh-CN" altLang="en-US" sz="1846" b="1"/>
              <a:t>磁盘</a:t>
            </a:r>
            <a:r>
              <a:rPr lang="en-US" altLang="zh-CN" sz="1846" b="1"/>
              <a:t>)</a:t>
            </a:r>
          </a:p>
        </p:txBody>
      </p:sp>
      <p:sp>
        <p:nvSpPr>
          <p:cNvPr id="47132" name="Rectangle 38">
            <a:extLst>
              <a:ext uri="{FF2B5EF4-FFF2-40B4-BE49-F238E27FC236}">
                <a16:creationId xmlns:a16="http://schemas.microsoft.com/office/drawing/2014/main" id="{1CDB53C6-987C-4E5E-8F6D-E47C236181E1}"/>
              </a:ext>
            </a:extLst>
          </p:cNvPr>
          <p:cNvSpPr>
            <a:spLocks noChangeArrowheads="1"/>
          </p:cNvSpPr>
          <p:nvPr/>
        </p:nvSpPr>
        <p:spPr bwMode="auto">
          <a:xfrm>
            <a:off x="4949912" y="4484078"/>
            <a:ext cx="1774894" cy="935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zh-CN" altLang="en-US" sz="1846" b="1"/>
              <a:t>数据</a:t>
            </a:r>
          </a:p>
          <a:p>
            <a:pPr algn="ctr"/>
            <a:r>
              <a:rPr lang="en-US" altLang="zh-CN" sz="1846" b="1"/>
              <a:t>(I/O</a:t>
            </a:r>
            <a:r>
              <a:rPr lang="zh-CN" altLang="en-US" sz="1846" b="1"/>
              <a:t>设备地址，</a:t>
            </a:r>
          </a:p>
          <a:p>
            <a:pPr algn="ctr"/>
            <a:r>
              <a:rPr lang="zh-CN" altLang="en-US" sz="1846" b="1"/>
              <a:t>后跟数据</a:t>
            </a:r>
            <a:r>
              <a:rPr lang="en-US" altLang="zh-CN" sz="1846" b="1"/>
              <a:t>)</a:t>
            </a:r>
          </a:p>
        </p:txBody>
      </p:sp>
      <p:sp>
        <p:nvSpPr>
          <p:cNvPr id="47133" name="Line 39">
            <a:extLst>
              <a:ext uri="{FF2B5EF4-FFF2-40B4-BE49-F238E27FC236}">
                <a16:creationId xmlns:a16="http://schemas.microsoft.com/office/drawing/2014/main" id="{01D9ECF8-BD32-4ACB-B63B-28FE13A75D44}"/>
              </a:ext>
            </a:extLst>
          </p:cNvPr>
          <p:cNvSpPr>
            <a:spLocks noChangeShapeType="1"/>
          </p:cNvSpPr>
          <p:nvPr/>
        </p:nvSpPr>
        <p:spPr bwMode="auto">
          <a:xfrm>
            <a:off x="4191000" y="4343400"/>
            <a:ext cx="0" cy="562708"/>
          </a:xfrm>
          <a:prstGeom prst="line">
            <a:avLst/>
          </a:prstGeom>
          <a:noFill/>
          <a:ln w="254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47134" name="Line 40">
            <a:extLst>
              <a:ext uri="{FF2B5EF4-FFF2-40B4-BE49-F238E27FC236}">
                <a16:creationId xmlns:a16="http://schemas.microsoft.com/office/drawing/2014/main" id="{1814DC1F-B176-4FA2-B257-9BFE40CB33CB}"/>
              </a:ext>
            </a:extLst>
          </p:cNvPr>
          <p:cNvSpPr>
            <a:spLocks noChangeShapeType="1"/>
          </p:cNvSpPr>
          <p:nvPr/>
        </p:nvSpPr>
        <p:spPr bwMode="auto">
          <a:xfrm>
            <a:off x="4191000" y="4343400"/>
            <a:ext cx="2895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47135" name="Line 41">
            <a:extLst>
              <a:ext uri="{FF2B5EF4-FFF2-40B4-BE49-F238E27FC236}">
                <a16:creationId xmlns:a16="http://schemas.microsoft.com/office/drawing/2014/main" id="{6AC8B5DE-C46C-4D7D-96FF-CC261C0505D2}"/>
              </a:ext>
            </a:extLst>
          </p:cNvPr>
          <p:cNvSpPr>
            <a:spLocks noChangeShapeType="1"/>
          </p:cNvSpPr>
          <p:nvPr/>
        </p:nvSpPr>
        <p:spPr bwMode="auto">
          <a:xfrm>
            <a:off x="2057400" y="4484077"/>
            <a:ext cx="2438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F55FF7CF-688E-4FE8-AEBF-F9A89B208AC2}"/>
              </a:ext>
            </a:extLst>
          </p:cNvPr>
          <p:cNvSpPr>
            <a:spLocks noGrp="1" noChangeArrowheads="1"/>
          </p:cNvSpPr>
          <p:nvPr>
            <p:ph type="title"/>
          </p:nvPr>
        </p:nvSpPr>
        <p:spPr>
          <a:xfrm>
            <a:off x="413033" y="233728"/>
            <a:ext cx="2927838" cy="584688"/>
          </a:xfrm>
          <a:noFill/>
        </p:spPr>
        <p:txBody>
          <a:bodyPr wrap="square"/>
          <a:lstStyle/>
          <a:p>
            <a:r>
              <a:rPr lang="zh-CN" altLang="en-US" b="1" dirty="0">
                <a:solidFill>
                  <a:srgbClr val="C00000"/>
                </a:solidFill>
                <a:latin typeface="微软雅黑" panose="020B0503020204020204" pitchFamily="34" charset="-122"/>
                <a:ea typeface="微软雅黑" panose="020B0503020204020204" pitchFamily="34" charset="-122"/>
              </a:rPr>
              <a:t>总线类型</a:t>
            </a:r>
          </a:p>
        </p:txBody>
      </p:sp>
      <p:sp>
        <p:nvSpPr>
          <p:cNvPr id="48131" name="Rectangle 3">
            <a:extLst>
              <a:ext uri="{FF2B5EF4-FFF2-40B4-BE49-F238E27FC236}">
                <a16:creationId xmlns:a16="http://schemas.microsoft.com/office/drawing/2014/main" id="{77975AB5-18E0-417E-99BB-F773A9EF5676}"/>
              </a:ext>
            </a:extLst>
          </p:cNvPr>
          <p:cNvSpPr>
            <a:spLocks noGrp="1" noChangeArrowheads="1"/>
          </p:cNvSpPr>
          <p:nvPr>
            <p:ph type="body" idx="1"/>
          </p:nvPr>
        </p:nvSpPr>
        <p:spPr>
          <a:xfrm>
            <a:off x="325315" y="914400"/>
            <a:ext cx="8493369" cy="5485604"/>
          </a:xfrm>
          <a:noFill/>
        </p:spPr>
        <p:txBody>
          <a:bodyPr/>
          <a:lstStyle/>
          <a:p>
            <a:pPr marL="351701" indent="-351701">
              <a:lnSpc>
                <a:spcPct val="150000"/>
              </a:lnSpc>
            </a:pPr>
            <a:r>
              <a:rPr lang="zh-CN" altLang="en-US" dirty="0"/>
              <a:t>处理器</a:t>
            </a:r>
            <a:r>
              <a:rPr lang="en-US" altLang="zh-CN" dirty="0"/>
              <a:t>-</a:t>
            </a:r>
            <a:r>
              <a:rPr lang="zh-CN" altLang="en-US" dirty="0"/>
              <a:t>存储器总线 </a:t>
            </a:r>
            <a:r>
              <a:rPr lang="en-US" altLang="zh-CN" dirty="0"/>
              <a:t>(</a:t>
            </a:r>
            <a:r>
              <a:rPr lang="zh-CN" altLang="en-US" dirty="0"/>
              <a:t>面向设计</a:t>
            </a:r>
            <a:r>
              <a:rPr lang="en-US" altLang="zh-CN" dirty="0"/>
              <a:t>)</a:t>
            </a:r>
          </a:p>
          <a:p>
            <a:pPr marL="879253" lvl="1" indent="-351701">
              <a:lnSpc>
                <a:spcPct val="150000"/>
              </a:lnSpc>
            </a:pPr>
            <a:r>
              <a:rPr lang="zh-CN" altLang="en-US" sz="2000" dirty="0">
                <a:latin typeface="微软雅黑" panose="020B0503020204020204" pitchFamily="34" charset="-122"/>
                <a:ea typeface="微软雅黑" panose="020B0503020204020204" pitchFamily="34" charset="-122"/>
              </a:rPr>
              <a:t>距离短、速度快</a:t>
            </a:r>
          </a:p>
          <a:p>
            <a:pPr marL="879253" lvl="1" indent="-351701">
              <a:lnSpc>
                <a:spcPct val="150000"/>
              </a:lnSpc>
            </a:pPr>
            <a:r>
              <a:rPr lang="zh-CN" altLang="en-US" sz="2000" dirty="0">
                <a:latin typeface="微软雅黑" panose="020B0503020204020204" pitchFamily="34" charset="-122"/>
                <a:ea typeface="微软雅黑" panose="020B0503020204020204" pitchFamily="34" charset="-122"/>
              </a:rPr>
              <a:t>仅需要与存储系统匹配</a:t>
            </a:r>
          </a:p>
          <a:p>
            <a:pPr marL="1371634" lvl="2">
              <a:lnSpc>
                <a:spcPct val="150000"/>
              </a:lnSpc>
            </a:pPr>
            <a:r>
              <a:rPr lang="zh-CN" altLang="en-US" sz="2000" dirty="0">
                <a:latin typeface="微软雅黑" panose="020B0503020204020204" pitchFamily="34" charset="-122"/>
                <a:ea typeface="微软雅黑" panose="020B0503020204020204" pitchFamily="34" charset="-122"/>
              </a:rPr>
              <a:t>可达最大存储器到处理器带宽</a:t>
            </a:r>
          </a:p>
          <a:p>
            <a:pPr marL="879253" lvl="1" indent="-351701">
              <a:lnSpc>
                <a:spcPct val="150000"/>
              </a:lnSpc>
            </a:pPr>
            <a:r>
              <a:rPr lang="zh-CN" altLang="en-US" sz="2000" dirty="0">
                <a:latin typeface="微软雅黑" panose="020B0503020204020204" pitchFamily="34" charset="-122"/>
                <a:ea typeface="微软雅黑" panose="020B0503020204020204" pitchFamily="34" charset="-122"/>
              </a:rPr>
              <a:t>直接与处理器相连</a:t>
            </a:r>
          </a:p>
          <a:p>
            <a:pPr marL="351701" indent="-351701">
              <a:lnSpc>
                <a:spcPct val="150000"/>
              </a:lnSpc>
            </a:pPr>
            <a:r>
              <a:rPr lang="en-US" altLang="zh-CN" dirty="0"/>
              <a:t>I/O</a:t>
            </a:r>
            <a:r>
              <a:rPr lang="zh-CN" altLang="en-US" dirty="0"/>
              <a:t>总线</a:t>
            </a:r>
            <a:r>
              <a:rPr lang="en-US" altLang="zh-CN" dirty="0"/>
              <a:t>(</a:t>
            </a:r>
            <a:r>
              <a:rPr lang="zh-CN" altLang="en-US" dirty="0"/>
              <a:t>工业标准</a:t>
            </a:r>
            <a:r>
              <a:rPr lang="en-US" altLang="zh-CN" dirty="0"/>
              <a:t>)</a:t>
            </a:r>
          </a:p>
          <a:p>
            <a:pPr marL="879253" lvl="1" indent="-351701">
              <a:lnSpc>
                <a:spcPct val="150000"/>
              </a:lnSpc>
            </a:pPr>
            <a:r>
              <a:rPr lang="zh-CN" altLang="en-US" sz="2000" dirty="0">
                <a:latin typeface="微软雅黑" panose="020B0503020204020204" pitchFamily="34" charset="-122"/>
                <a:ea typeface="微软雅黑" panose="020B0503020204020204" pitchFamily="34" charset="-122"/>
              </a:rPr>
              <a:t>通常，更长也更慢  需要与广泛的 </a:t>
            </a:r>
            <a:r>
              <a:rPr lang="en-US" altLang="zh-CN" sz="2000" dirty="0">
                <a:latin typeface="微软雅黑" panose="020B0503020204020204" pitchFamily="34" charset="-122"/>
                <a:ea typeface="微软雅黑" panose="020B0503020204020204" pitchFamily="34" charset="-122"/>
              </a:rPr>
              <a:t>I/O</a:t>
            </a:r>
            <a:r>
              <a:rPr lang="zh-CN" altLang="en-US" sz="2000" dirty="0">
                <a:latin typeface="微软雅黑" panose="020B0503020204020204" pitchFamily="34" charset="-122"/>
                <a:ea typeface="微软雅黑" panose="020B0503020204020204" pitchFamily="34" charset="-122"/>
              </a:rPr>
              <a:t>设备匹配</a:t>
            </a:r>
          </a:p>
          <a:p>
            <a:pPr marL="879253" lvl="1" indent="-351701">
              <a:lnSpc>
                <a:spcPct val="150000"/>
              </a:lnSpc>
            </a:pPr>
            <a:r>
              <a:rPr lang="zh-CN" altLang="en-US" sz="2000" dirty="0">
                <a:latin typeface="微软雅黑" panose="020B0503020204020204" pitchFamily="34" charset="-122"/>
                <a:ea typeface="微软雅黑" panose="020B0503020204020204" pitchFamily="34" charset="-122"/>
              </a:rPr>
              <a:t>与处理器</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存储器总线或底板总线相连</a:t>
            </a:r>
          </a:p>
          <a:p>
            <a:pPr marL="351701" indent="-351701">
              <a:lnSpc>
                <a:spcPct val="150000"/>
              </a:lnSpc>
            </a:pPr>
            <a:r>
              <a:rPr lang="zh-CN" altLang="en-US" dirty="0"/>
              <a:t>单总线 ，又称底板总线</a:t>
            </a:r>
            <a:r>
              <a:rPr lang="en-US" altLang="zh-CN" dirty="0"/>
              <a:t>(</a:t>
            </a:r>
            <a:r>
              <a:rPr lang="zh-CN" altLang="en-US" dirty="0"/>
              <a:t>工业标准</a:t>
            </a:r>
            <a:r>
              <a:rPr lang="en-US" altLang="zh-CN" dirty="0"/>
              <a:t>)</a:t>
            </a:r>
          </a:p>
          <a:p>
            <a:pPr marL="879253" lvl="1" indent="-351701">
              <a:lnSpc>
                <a:spcPct val="150000"/>
              </a:lnSpc>
            </a:pPr>
            <a:r>
              <a:rPr lang="zh-CN" altLang="en-US" sz="2000" dirty="0">
                <a:latin typeface="微软雅黑" panose="020B0503020204020204" pitchFamily="34" charset="-122"/>
                <a:ea typeface="微软雅黑" panose="020B0503020204020204" pitchFamily="34" charset="-122"/>
              </a:rPr>
              <a:t>底板（</a:t>
            </a:r>
            <a:r>
              <a:rPr lang="en-US" altLang="zh-CN" sz="2000" dirty="0">
                <a:latin typeface="微软雅黑" panose="020B0503020204020204" pitchFamily="34" charset="-122"/>
                <a:ea typeface="微软雅黑" panose="020B0503020204020204" pitchFamily="34" charset="-122"/>
              </a:rPr>
              <a:t>Backplane</a:t>
            </a:r>
            <a:r>
              <a:rPr lang="zh-CN" altLang="en-US" sz="2000" dirty="0">
                <a:latin typeface="微软雅黑" panose="020B0503020204020204" pitchFamily="34" charset="-122"/>
                <a:ea typeface="微软雅黑" panose="020B0503020204020204" pitchFamily="34" charset="-122"/>
              </a:rPr>
              <a:t>）：底盘（</a:t>
            </a:r>
            <a:r>
              <a:rPr lang="en-US" altLang="zh-CN" sz="2000" dirty="0">
                <a:latin typeface="微软雅黑" panose="020B0503020204020204" pitchFamily="34" charset="-122"/>
                <a:ea typeface="微软雅黑" panose="020B0503020204020204" pitchFamily="34" charset="-122"/>
              </a:rPr>
              <a:t>chassis</a:t>
            </a:r>
            <a:r>
              <a:rPr lang="zh-CN" altLang="en-US" sz="2000" dirty="0">
                <a:latin typeface="微软雅黑" panose="020B0503020204020204" pitchFamily="34" charset="-122"/>
                <a:ea typeface="微软雅黑" panose="020B0503020204020204" pitchFamily="34" charset="-122"/>
              </a:rPr>
              <a:t>）内的互联结构</a:t>
            </a:r>
          </a:p>
          <a:p>
            <a:pPr marL="879253" lvl="1" indent="-351701">
              <a:lnSpc>
                <a:spcPct val="150000"/>
              </a:lnSpc>
            </a:pPr>
            <a:r>
              <a:rPr lang="zh-CN" altLang="en-US" sz="2000" dirty="0">
                <a:latin typeface="微软雅黑" panose="020B0503020204020204" pitchFamily="34" charset="-122"/>
                <a:ea typeface="微软雅黑" panose="020B0503020204020204" pitchFamily="34" charset="-122"/>
              </a:rPr>
              <a:t>允许处理器、存储器和</a:t>
            </a:r>
            <a:r>
              <a:rPr lang="en-US" altLang="zh-CN" sz="2000" dirty="0">
                <a:latin typeface="微软雅黑" panose="020B0503020204020204" pitchFamily="34" charset="-122"/>
                <a:ea typeface="微软雅黑" panose="020B0503020204020204" pitchFamily="34" charset="-122"/>
              </a:rPr>
              <a:t>I/O</a:t>
            </a:r>
            <a:r>
              <a:rPr lang="zh-CN" altLang="en-US" sz="2000" dirty="0">
                <a:latin typeface="微软雅黑" panose="020B0503020204020204" pitchFamily="34" charset="-122"/>
                <a:ea typeface="微软雅黑" panose="020B0503020204020204" pitchFamily="34" charset="-122"/>
              </a:rPr>
              <a:t>设备共存</a:t>
            </a:r>
          </a:p>
          <a:p>
            <a:pPr marL="879253" lvl="1" indent="-351701">
              <a:lnSpc>
                <a:spcPct val="150000"/>
              </a:lnSpc>
            </a:pPr>
            <a:r>
              <a:rPr lang="zh-CN" altLang="en-US" sz="2000" dirty="0">
                <a:latin typeface="微软雅黑" panose="020B0503020204020204" pitchFamily="34" charset="-122"/>
                <a:ea typeface="微软雅黑" panose="020B0503020204020204" pitchFamily="34" charset="-122"/>
              </a:rPr>
              <a:t>成本优势：所有部件共享一条总线</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EB95EF69-FE27-4D4A-AE2B-92459985E6A7}"/>
              </a:ext>
            </a:extLst>
          </p:cNvPr>
          <p:cNvSpPr>
            <a:spLocks noGrp="1" noChangeArrowheads="1"/>
          </p:cNvSpPr>
          <p:nvPr>
            <p:ph type="title"/>
          </p:nvPr>
        </p:nvSpPr>
        <p:spPr>
          <a:xfrm>
            <a:off x="334716" y="218507"/>
            <a:ext cx="7992208" cy="536331"/>
          </a:xfrm>
          <a:noFill/>
        </p:spPr>
        <p:txBody>
          <a:bodyPr wrap="square">
            <a:normAutofit fontScale="90000"/>
          </a:bodyPr>
          <a:lstStyle/>
          <a:p>
            <a:r>
              <a:rPr lang="zh-CN" altLang="en-US" sz="3692" b="1" dirty="0">
                <a:solidFill>
                  <a:srgbClr val="C00000"/>
                </a:solidFill>
                <a:latin typeface="微软雅黑" panose="020B0503020204020204" pitchFamily="34" charset="-122"/>
                <a:ea typeface="微软雅黑" panose="020B0503020204020204" pitchFamily="34" charset="-122"/>
              </a:rPr>
              <a:t>具有单总线的计算机系统：底板总线</a:t>
            </a:r>
          </a:p>
        </p:txBody>
      </p:sp>
      <p:sp>
        <p:nvSpPr>
          <p:cNvPr id="49155" name="Rectangle 3">
            <a:extLst>
              <a:ext uri="{FF2B5EF4-FFF2-40B4-BE49-F238E27FC236}">
                <a16:creationId xmlns:a16="http://schemas.microsoft.com/office/drawing/2014/main" id="{B44DD52E-51D0-4C10-A52A-CEA533D36751}"/>
              </a:ext>
            </a:extLst>
          </p:cNvPr>
          <p:cNvSpPr>
            <a:spLocks noGrp="1" noChangeArrowheads="1"/>
          </p:cNvSpPr>
          <p:nvPr>
            <p:ph type="body" idx="1"/>
          </p:nvPr>
        </p:nvSpPr>
        <p:spPr>
          <a:xfrm>
            <a:off x="554038" y="2795953"/>
            <a:ext cx="8191500" cy="3258713"/>
          </a:xfrm>
          <a:noFill/>
        </p:spPr>
        <p:txBody>
          <a:bodyPr/>
          <a:lstStyle/>
          <a:p>
            <a:pPr>
              <a:lnSpc>
                <a:spcPct val="150000"/>
              </a:lnSpc>
            </a:pPr>
            <a:r>
              <a:rPr lang="zh-CN" altLang="en-US" sz="2400" dirty="0"/>
              <a:t>单总线（底板总线）用于：</a:t>
            </a:r>
          </a:p>
          <a:p>
            <a:pPr lvl="1">
              <a:lnSpc>
                <a:spcPct val="150000"/>
              </a:lnSpc>
            </a:pPr>
            <a:r>
              <a:rPr lang="zh-CN" altLang="en-US" sz="2400" dirty="0">
                <a:latin typeface="微软雅黑" panose="020B0503020204020204" pitchFamily="34" charset="-122"/>
                <a:ea typeface="微软雅黑" panose="020B0503020204020204" pitchFamily="34" charset="-122"/>
              </a:rPr>
              <a:t>处理器 与 存储器 通信</a:t>
            </a:r>
          </a:p>
          <a:p>
            <a:pPr lvl="1">
              <a:lnSpc>
                <a:spcPct val="150000"/>
              </a:lnSpc>
            </a:pPr>
            <a:r>
              <a:rPr lang="en-US" altLang="zh-CN" sz="2400" dirty="0">
                <a:latin typeface="微软雅黑" panose="020B0503020204020204" pitchFamily="34" charset="-122"/>
                <a:ea typeface="微软雅黑" panose="020B0503020204020204" pitchFamily="34" charset="-122"/>
              </a:rPr>
              <a:t>I/O</a:t>
            </a:r>
            <a:r>
              <a:rPr lang="zh-CN" altLang="en-US" sz="2400" dirty="0">
                <a:latin typeface="微软雅黑" panose="020B0503020204020204" pitchFamily="34" charset="-122"/>
                <a:ea typeface="微软雅黑" panose="020B0503020204020204" pitchFamily="34" charset="-122"/>
              </a:rPr>
              <a:t>设备 与 存储器 之间通信</a:t>
            </a:r>
          </a:p>
          <a:p>
            <a:pPr>
              <a:lnSpc>
                <a:spcPct val="150000"/>
              </a:lnSpc>
            </a:pPr>
            <a:r>
              <a:rPr lang="zh-CN" altLang="en-US" sz="2400" dirty="0"/>
              <a:t>优点：简单，成本低</a:t>
            </a:r>
          </a:p>
          <a:p>
            <a:pPr>
              <a:lnSpc>
                <a:spcPct val="150000"/>
              </a:lnSpc>
            </a:pPr>
            <a:r>
              <a:rPr lang="zh-CN" altLang="en-US" sz="2400" dirty="0"/>
              <a:t>缺点：速度慢，且总线可能是系统的主要瓶颈</a:t>
            </a:r>
          </a:p>
          <a:p>
            <a:pPr>
              <a:lnSpc>
                <a:spcPct val="150000"/>
              </a:lnSpc>
            </a:pPr>
            <a:r>
              <a:rPr lang="zh-CN" altLang="en-US" sz="2400" dirty="0"/>
              <a:t>示例： </a:t>
            </a:r>
            <a:r>
              <a:rPr lang="en-US" altLang="zh-CN" sz="2400" dirty="0"/>
              <a:t>IBM PC</a:t>
            </a:r>
          </a:p>
        </p:txBody>
      </p:sp>
      <p:sp>
        <p:nvSpPr>
          <p:cNvPr id="49156" name="Rectangle 4">
            <a:extLst>
              <a:ext uri="{FF2B5EF4-FFF2-40B4-BE49-F238E27FC236}">
                <a16:creationId xmlns:a16="http://schemas.microsoft.com/office/drawing/2014/main" id="{5BCE3F6F-1D9D-480D-8F0B-710B3F275D8B}"/>
              </a:ext>
            </a:extLst>
          </p:cNvPr>
          <p:cNvSpPr>
            <a:spLocks noChangeArrowheads="1"/>
          </p:cNvSpPr>
          <p:nvPr/>
        </p:nvSpPr>
        <p:spPr bwMode="auto">
          <a:xfrm>
            <a:off x="622789" y="1471246"/>
            <a:ext cx="1345223" cy="5392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grpSp>
        <p:nvGrpSpPr>
          <p:cNvPr id="49157" name="Group 5">
            <a:extLst>
              <a:ext uri="{FF2B5EF4-FFF2-40B4-BE49-F238E27FC236}">
                <a16:creationId xmlns:a16="http://schemas.microsoft.com/office/drawing/2014/main" id="{EA77C18A-064A-4D19-9AE4-6D575677A895}"/>
              </a:ext>
            </a:extLst>
          </p:cNvPr>
          <p:cNvGrpSpPr>
            <a:grpSpLocks/>
          </p:cNvGrpSpPr>
          <p:nvPr/>
        </p:nvGrpSpPr>
        <p:grpSpPr bwMode="auto">
          <a:xfrm>
            <a:off x="2667000" y="1963615"/>
            <a:ext cx="609600" cy="410308"/>
            <a:chOff x="1680" y="1160"/>
            <a:chExt cx="384" cy="280"/>
          </a:xfrm>
        </p:grpSpPr>
        <p:sp>
          <p:nvSpPr>
            <p:cNvPr id="49186" name="Oval 6">
              <a:extLst>
                <a:ext uri="{FF2B5EF4-FFF2-40B4-BE49-F238E27FC236}">
                  <a16:creationId xmlns:a16="http://schemas.microsoft.com/office/drawing/2014/main" id="{2BE5530D-581E-48C3-8CC3-9E9EBEE7351A}"/>
                </a:ext>
              </a:extLst>
            </p:cNvPr>
            <p:cNvSpPr>
              <a:spLocks noChangeArrowheads="1"/>
            </p:cNvSpPr>
            <p:nvPr/>
          </p:nvSpPr>
          <p:spPr bwMode="auto">
            <a:xfrm>
              <a:off x="1688" y="1160"/>
              <a:ext cx="368"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9187" name="Arc 7">
              <a:extLst>
                <a:ext uri="{FF2B5EF4-FFF2-40B4-BE49-F238E27FC236}">
                  <a16:creationId xmlns:a16="http://schemas.microsoft.com/office/drawing/2014/main" id="{7C087373-0F5C-46AC-91FB-C3517B4FCDF8}"/>
                </a:ext>
              </a:extLst>
            </p:cNvPr>
            <p:cNvSpPr>
              <a:spLocks/>
            </p:cNvSpPr>
            <p:nvPr/>
          </p:nvSpPr>
          <p:spPr bwMode="auto">
            <a:xfrm>
              <a:off x="1872" y="1392"/>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49188" name="Arc 8">
              <a:extLst>
                <a:ext uri="{FF2B5EF4-FFF2-40B4-BE49-F238E27FC236}">
                  <a16:creationId xmlns:a16="http://schemas.microsoft.com/office/drawing/2014/main" id="{DEF556B8-DDFF-4E25-9B61-A142AAC9270C}"/>
                </a:ext>
              </a:extLst>
            </p:cNvPr>
            <p:cNvSpPr>
              <a:spLocks/>
            </p:cNvSpPr>
            <p:nvPr/>
          </p:nvSpPr>
          <p:spPr bwMode="auto">
            <a:xfrm>
              <a:off x="1681" y="1392"/>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49189" name="Line 9">
              <a:extLst>
                <a:ext uri="{FF2B5EF4-FFF2-40B4-BE49-F238E27FC236}">
                  <a16:creationId xmlns:a16="http://schemas.microsoft.com/office/drawing/2014/main" id="{0BE1E66A-2C2E-4C67-B8C8-A211958C32BC}"/>
                </a:ext>
              </a:extLst>
            </p:cNvPr>
            <p:cNvSpPr>
              <a:spLocks noChangeShapeType="1"/>
            </p:cNvSpPr>
            <p:nvPr/>
          </p:nvSpPr>
          <p:spPr bwMode="auto">
            <a:xfrm>
              <a:off x="2064" y="1200"/>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49190" name="Line 10">
              <a:extLst>
                <a:ext uri="{FF2B5EF4-FFF2-40B4-BE49-F238E27FC236}">
                  <a16:creationId xmlns:a16="http://schemas.microsoft.com/office/drawing/2014/main" id="{DEE901B0-2CE3-4831-A960-CAACBC820DEC}"/>
                </a:ext>
              </a:extLst>
            </p:cNvPr>
            <p:cNvSpPr>
              <a:spLocks noChangeShapeType="1"/>
            </p:cNvSpPr>
            <p:nvPr/>
          </p:nvSpPr>
          <p:spPr bwMode="auto">
            <a:xfrm>
              <a:off x="1680" y="1200"/>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grpSp>
      <p:sp>
        <p:nvSpPr>
          <p:cNvPr id="49158" name="Rectangle 11">
            <a:extLst>
              <a:ext uri="{FF2B5EF4-FFF2-40B4-BE49-F238E27FC236}">
                <a16:creationId xmlns:a16="http://schemas.microsoft.com/office/drawing/2014/main" id="{823E3BBF-033F-48A9-9523-88AD6200697A}"/>
              </a:ext>
            </a:extLst>
          </p:cNvPr>
          <p:cNvSpPr>
            <a:spLocks noChangeArrowheads="1"/>
          </p:cNvSpPr>
          <p:nvPr/>
        </p:nvSpPr>
        <p:spPr bwMode="auto">
          <a:xfrm>
            <a:off x="747347" y="1600200"/>
            <a:ext cx="950759"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Processor</a:t>
            </a:r>
          </a:p>
        </p:txBody>
      </p:sp>
      <p:sp>
        <p:nvSpPr>
          <p:cNvPr id="49159" name="Line 12">
            <a:extLst>
              <a:ext uri="{FF2B5EF4-FFF2-40B4-BE49-F238E27FC236}">
                <a16:creationId xmlns:a16="http://schemas.microsoft.com/office/drawing/2014/main" id="{35AD2927-BF6B-4F34-A3EA-F2AB36982174}"/>
              </a:ext>
            </a:extLst>
          </p:cNvPr>
          <p:cNvSpPr>
            <a:spLocks noChangeShapeType="1"/>
          </p:cNvSpPr>
          <p:nvPr/>
        </p:nvSpPr>
        <p:spPr bwMode="auto">
          <a:xfrm>
            <a:off x="1981200" y="1600200"/>
            <a:ext cx="5029200" cy="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49160" name="Line 13">
            <a:extLst>
              <a:ext uri="{FF2B5EF4-FFF2-40B4-BE49-F238E27FC236}">
                <a16:creationId xmlns:a16="http://schemas.microsoft.com/office/drawing/2014/main" id="{3E4CD23B-2F32-408D-9A27-33BB6D80CE02}"/>
              </a:ext>
            </a:extLst>
          </p:cNvPr>
          <p:cNvSpPr>
            <a:spLocks noChangeShapeType="1"/>
          </p:cNvSpPr>
          <p:nvPr/>
        </p:nvSpPr>
        <p:spPr bwMode="auto">
          <a:xfrm>
            <a:off x="2971800" y="1600200"/>
            <a:ext cx="0" cy="422031"/>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49161" name="Rectangle 14">
            <a:extLst>
              <a:ext uri="{FF2B5EF4-FFF2-40B4-BE49-F238E27FC236}">
                <a16:creationId xmlns:a16="http://schemas.microsoft.com/office/drawing/2014/main" id="{8612B78D-C906-4D25-8098-F833482CC7C6}"/>
              </a:ext>
            </a:extLst>
          </p:cNvPr>
          <p:cNvSpPr>
            <a:spLocks noChangeArrowheads="1"/>
          </p:cNvSpPr>
          <p:nvPr/>
        </p:nvSpPr>
        <p:spPr bwMode="auto">
          <a:xfrm>
            <a:off x="7023589" y="1471246"/>
            <a:ext cx="1345223" cy="5392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9162" name="Rectangle 15">
            <a:extLst>
              <a:ext uri="{FF2B5EF4-FFF2-40B4-BE49-F238E27FC236}">
                <a16:creationId xmlns:a16="http://schemas.microsoft.com/office/drawing/2014/main" id="{D8411BB3-D3BA-4C03-916C-F5688269186E}"/>
              </a:ext>
            </a:extLst>
          </p:cNvPr>
          <p:cNvSpPr>
            <a:spLocks noChangeArrowheads="1"/>
          </p:cNvSpPr>
          <p:nvPr/>
        </p:nvSpPr>
        <p:spPr bwMode="auto">
          <a:xfrm>
            <a:off x="7224347" y="1600200"/>
            <a:ext cx="861183"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Memory</a:t>
            </a:r>
          </a:p>
        </p:txBody>
      </p:sp>
      <p:sp>
        <p:nvSpPr>
          <p:cNvPr id="49163" name="Rectangle 16">
            <a:extLst>
              <a:ext uri="{FF2B5EF4-FFF2-40B4-BE49-F238E27FC236}">
                <a16:creationId xmlns:a16="http://schemas.microsoft.com/office/drawing/2014/main" id="{3C33B04F-880B-4B80-A052-605987A9B48E}"/>
              </a:ext>
            </a:extLst>
          </p:cNvPr>
          <p:cNvSpPr>
            <a:spLocks noChangeArrowheads="1"/>
          </p:cNvSpPr>
          <p:nvPr/>
        </p:nvSpPr>
        <p:spPr bwMode="auto">
          <a:xfrm>
            <a:off x="4023947" y="2373923"/>
            <a:ext cx="1098427"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I/O Devices</a:t>
            </a:r>
          </a:p>
        </p:txBody>
      </p:sp>
      <p:grpSp>
        <p:nvGrpSpPr>
          <p:cNvPr id="49164" name="Group 17">
            <a:extLst>
              <a:ext uri="{FF2B5EF4-FFF2-40B4-BE49-F238E27FC236}">
                <a16:creationId xmlns:a16="http://schemas.microsoft.com/office/drawing/2014/main" id="{1BA54687-7EC9-4953-BD63-00ABE986B643}"/>
              </a:ext>
            </a:extLst>
          </p:cNvPr>
          <p:cNvGrpSpPr>
            <a:grpSpLocks/>
          </p:cNvGrpSpPr>
          <p:nvPr/>
        </p:nvGrpSpPr>
        <p:grpSpPr bwMode="auto">
          <a:xfrm>
            <a:off x="3581400" y="1963615"/>
            <a:ext cx="609600" cy="410308"/>
            <a:chOff x="2256" y="1160"/>
            <a:chExt cx="384" cy="280"/>
          </a:xfrm>
        </p:grpSpPr>
        <p:sp>
          <p:nvSpPr>
            <p:cNvPr id="49181" name="Oval 18">
              <a:extLst>
                <a:ext uri="{FF2B5EF4-FFF2-40B4-BE49-F238E27FC236}">
                  <a16:creationId xmlns:a16="http://schemas.microsoft.com/office/drawing/2014/main" id="{8D65EC8B-A5EB-41D4-9558-66B8F53E8811}"/>
                </a:ext>
              </a:extLst>
            </p:cNvPr>
            <p:cNvSpPr>
              <a:spLocks noChangeArrowheads="1"/>
            </p:cNvSpPr>
            <p:nvPr/>
          </p:nvSpPr>
          <p:spPr bwMode="auto">
            <a:xfrm>
              <a:off x="2264" y="1160"/>
              <a:ext cx="368"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9182" name="Arc 19">
              <a:extLst>
                <a:ext uri="{FF2B5EF4-FFF2-40B4-BE49-F238E27FC236}">
                  <a16:creationId xmlns:a16="http://schemas.microsoft.com/office/drawing/2014/main" id="{0CC515BB-FF87-47F0-B022-CBA128F6D538}"/>
                </a:ext>
              </a:extLst>
            </p:cNvPr>
            <p:cNvSpPr>
              <a:spLocks/>
            </p:cNvSpPr>
            <p:nvPr/>
          </p:nvSpPr>
          <p:spPr bwMode="auto">
            <a:xfrm>
              <a:off x="2448" y="1392"/>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49183" name="Arc 20">
              <a:extLst>
                <a:ext uri="{FF2B5EF4-FFF2-40B4-BE49-F238E27FC236}">
                  <a16:creationId xmlns:a16="http://schemas.microsoft.com/office/drawing/2014/main" id="{A6D61BFE-110D-4FA2-9AEF-80BB35804964}"/>
                </a:ext>
              </a:extLst>
            </p:cNvPr>
            <p:cNvSpPr>
              <a:spLocks/>
            </p:cNvSpPr>
            <p:nvPr/>
          </p:nvSpPr>
          <p:spPr bwMode="auto">
            <a:xfrm>
              <a:off x="2257" y="1392"/>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49184" name="Line 21">
              <a:extLst>
                <a:ext uri="{FF2B5EF4-FFF2-40B4-BE49-F238E27FC236}">
                  <a16:creationId xmlns:a16="http://schemas.microsoft.com/office/drawing/2014/main" id="{4475C3A1-CB6C-4B7A-8758-DB87AB52257F}"/>
                </a:ext>
              </a:extLst>
            </p:cNvPr>
            <p:cNvSpPr>
              <a:spLocks noChangeShapeType="1"/>
            </p:cNvSpPr>
            <p:nvPr/>
          </p:nvSpPr>
          <p:spPr bwMode="auto">
            <a:xfrm>
              <a:off x="2640" y="1200"/>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49185" name="Line 22">
              <a:extLst>
                <a:ext uri="{FF2B5EF4-FFF2-40B4-BE49-F238E27FC236}">
                  <a16:creationId xmlns:a16="http://schemas.microsoft.com/office/drawing/2014/main" id="{FA4FAC08-565C-4B89-A5A2-645298CD642F}"/>
                </a:ext>
              </a:extLst>
            </p:cNvPr>
            <p:cNvSpPr>
              <a:spLocks noChangeShapeType="1"/>
            </p:cNvSpPr>
            <p:nvPr/>
          </p:nvSpPr>
          <p:spPr bwMode="auto">
            <a:xfrm>
              <a:off x="2256" y="1200"/>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grpSp>
      <p:sp>
        <p:nvSpPr>
          <p:cNvPr id="49165" name="Line 23">
            <a:extLst>
              <a:ext uri="{FF2B5EF4-FFF2-40B4-BE49-F238E27FC236}">
                <a16:creationId xmlns:a16="http://schemas.microsoft.com/office/drawing/2014/main" id="{3EA0A289-053D-4A2A-853F-D95D19BD697B}"/>
              </a:ext>
            </a:extLst>
          </p:cNvPr>
          <p:cNvSpPr>
            <a:spLocks noChangeShapeType="1"/>
          </p:cNvSpPr>
          <p:nvPr/>
        </p:nvSpPr>
        <p:spPr bwMode="auto">
          <a:xfrm>
            <a:off x="3886200" y="1600200"/>
            <a:ext cx="0" cy="422031"/>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grpSp>
        <p:nvGrpSpPr>
          <p:cNvPr id="49166" name="Group 24">
            <a:extLst>
              <a:ext uri="{FF2B5EF4-FFF2-40B4-BE49-F238E27FC236}">
                <a16:creationId xmlns:a16="http://schemas.microsoft.com/office/drawing/2014/main" id="{975019CA-136D-4C19-94FD-EF8B2472165D}"/>
              </a:ext>
            </a:extLst>
          </p:cNvPr>
          <p:cNvGrpSpPr>
            <a:grpSpLocks/>
          </p:cNvGrpSpPr>
          <p:nvPr/>
        </p:nvGrpSpPr>
        <p:grpSpPr bwMode="auto">
          <a:xfrm>
            <a:off x="4495800" y="1963615"/>
            <a:ext cx="609600" cy="410308"/>
            <a:chOff x="2832" y="1160"/>
            <a:chExt cx="384" cy="280"/>
          </a:xfrm>
        </p:grpSpPr>
        <p:sp>
          <p:nvSpPr>
            <p:cNvPr id="49176" name="Oval 25">
              <a:extLst>
                <a:ext uri="{FF2B5EF4-FFF2-40B4-BE49-F238E27FC236}">
                  <a16:creationId xmlns:a16="http://schemas.microsoft.com/office/drawing/2014/main" id="{476B37D7-298E-4821-A3C3-0A386737C87B}"/>
                </a:ext>
              </a:extLst>
            </p:cNvPr>
            <p:cNvSpPr>
              <a:spLocks noChangeArrowheads="1"/>
            </p:cNvSpPr>
            <p:nvPr/>
          </p:nvSpPr>
          <p:spPr bwMode="auto">
            <a:xfrm>
              <a:off x="2840" y="1160"/>
              <a:ext cx="368"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9177" name="Arc 26">
              <a:extLst>
                <a:ext uri="{FF2B5EF4-FFF2-40B4-BE49-F238E27FC236}">
                  <a16:creationId xmlns:a16="http://schemas.microsoft.com/office/drawing/2014/main" id="{F1A0A7DA-EED1-490C-BD78-4DADAE553F92}"/>
                </a:ext>
              </a:extLst>
            </p:cNvPr>
            <p:cNvSpPr>
              <a:spLocks/>
            </p:cNvSpPr>
            <p:nvPr/>
          </p:nvSpPr>
          <p:spPr bwMode="auto">
            <a:xfrm>
              <a:off x="3024" y="1392"/>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49178" name="Arc 27">
              <a:extLst>
                <a:ext uri="{FF2B5EF4-FFF2-40B4-BE49-F238E27FC236}">
                  <a16:creationId xmlns:a16="http://schemas.microsoft.com/office/drawing/2014/main" id="{9D4FE783-1188-4F20-AFD4-6D9B6D6FBABD}"/>
                </a:ext>
              </a:extLst>
            </p:cNvPr>
            <p:cNvSpPr>
              <a:spLocks/>
            </p:cNvSpPr>
            <p:nvPr/>
          </p:nvSpPr>
          <p:spPr bwMode="auto">
            <a:xfrm>
              <a:off x="2833" y="1392"/>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49179" name="Line 28">
              <a:extLst>
                <a:ext uri="{FF2B5EF4-FFF2-40B4-BE49-F238E27FC236}">
                  <a16:creationId xmlns:a16="http://schemas.microsoft.com/office/drawing/2014/main" id="{8AB868F2-9E22-41F7-994F-C66DA50977EA}"/>
                </a:ext>
              </a:extLst>
            </p:cNvPr>
            <p:cNvSpPr>
              <a:spLocks noChangeShapeType="1"/>
            </p:cNvSpPr>
            <p:nvPr/>
          </p:nvSpPr>
          <p:spPr bwMode="auto">
            <a:xfrm>
              <a:off x="3216" y="1200"/>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49180" name="Line 29">
              <a:extLst>
                <a:ext uri="{FF2B5EF4-FFF2-40B4-BE49-F238E27FC236}">
                  <a16:creationId xmlns:a16="http://schemas.microsoft.com/office/drawing/2014/main" id="{390B3B1D-8CC9-4503-890F-0063326DB146}"/>
                </a:ext>
              </a:extLst>
            </p:cNvPr>
            <p:cNvSpPr>
              <a:spLocks noChangeShapeType="1"/>
            </p:cNvSpPr>
            <p:nvPr/>
          </p:nvSpPr>
          <p:spPr bwMode="auto">
            <a:xfrm>
              <a:off x="2832" y="1200"/>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grpSp>
      <p:sp>
        <p:nvSpPr>
          <p:cNvPr id="49167" name="Line 30">
            <a:extLst>
              <a:ext uri="{FF2B5EF4-FFF2-40B4-BE49-F238E27FC236}">
                <a16:creationId xmlns:a16="http://schemas.microsoft.com/office/drawing/2014/main" id="{6DD497DB-4460-4177-A9A0-977BA24FCA6C}"/>
              </a:ext>
            </a:extLst>
          </p:cNvPr>
          <p:cNvSpPr>
            <a:spLocks noChangeShapeType="1"/>
          </p:cNvSpPr>
          <p:nvPr/>
        </p:nvSpPr>
        <p:spPr bwMode="auto">
          <a:xfrm>
            <a:off x="4800600" y="1600200"/>
            <a:ext cx="0" cy="422031"/>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grpSp>
        <p:nvGrpSpPr>
          <p:cNvPr id="49168" name="Group 31">
            <a:extLst>
              <a:ext uri="{FF2B5EF4-FFF2-40B4-BE49-F238E27FC236}">
                <a16:creationId xmlns:a16="http://schemas.microsoft.com/office/drawing/2014/main" id="{02343152-1159-4CF3-87FC-D8C4603074A0}"/>
              </a:ext>
            </a:extLst>
          </p:cNvPr>
          <p:cNvGrpSpPr>
            <a:grpSpLocks/>
          </p:cNvGrpSpPr>
          <p:nvPr/>
        </p:nvGrpSpPr>
        <p:grpSpPr bwMode="auto">
          <a:xfrm>
            <a:off x="5410200" y="1963615"/>
            <a:ext cx="609600" cy="410308"/>
            <a:chOff x="3408" y="1160"/>
            <a:chExt cx="384" cy="280"/>
          </a:xfrm>
        </p:grpSpPr>
        <p:sp>
          <p:nvSpPr>
            <p:cNvPr id="49171" name="Oval 32">
              <a:extLst>
                <a:ext uri="{FF2B5EF4-FFF2-40B4-BE49-F238E27FC236}">
                  <a16:creationId xmlns:a16="http://schemas.microsoft.com/office/drawing/2014/main" id="{31EA4BEB-8592-4062-9FCD-CF2CFFBB2A74}"/>
                </a:ext>
              </a:extLst>
            </p:cNvPr>
            <p:cNvSpPr>
              <a:spLocks noChangeArrowheads="1"/>
            </p:cNvSpPr>
            <p:nvPr/>
          </p:nvSpPr>
          <p:spPr bwMode="auto">
            <a:xfrm>
              <a:off x="3416" y="1160"/>
              <a:ext cx="368"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9172" name="Arc 33">
              <a:extLst>
                <a:ext uri="{FF2B5EF4-FFF2-40B4-BE49-F238E27FC236}">
                  <a16:creationId xmlns:a16="http://schemas.microsoft.com/office/drawing/2014/main" id="{74708BE8-AA3E-4A9C-8F1C-F5EF94940F2F}"/>
                </a:ext>
              </a:extLst>
            </p:cNvPr>
            <p:cNvSpPr>
              <a:spLocks/>
            </p:cNvSpPr>
            <p:nvPr/>
          </p:nvSpPr>
          <p:spPr bwMode="auto">
            <a:xfrm>
              <a:off x="3600" y="1392"/>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49173" name="Arc 34">
              <a:extLst>
                <a:ext uri="{FF2B5EF4-FFF2-40B4-BE49-F238E27FC236}">
                  <a16:creationId xmlns:a16="http://schemas.microsoft.com/office/drawing/2014/main" id="{2306CAFC-E7EE-4D37-9F1C-5FAC926AFDA3}"/>
                </a:ext>
              </a:extLst>
            </p:cNvPr>
            <p:cNvSpPr>
              <a:spLocks/>
            </p:cNvSpPr>
            <p:nvPr/>
          </p:nvSpPr>
          <p:spPr bwMode="auto">
            <a:xfrm>
              <a:off x="3409" y="1392"/>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49174" name="Line 35">
              <a:extLst>
                <a:ext uri="{FF2B5EF4-FFF2-40B4-BE49-F238E27FC236}">
                  <a16:creationId xmlns:a16="http://schemas.microsoft.com/office/drawing/2014/main" id="{0A5931BF-CFCB-41C2-85D2-250655E5747F}"/>
                </a:ext>
              </a:extLst>
            </p:cNvPr>
            <p:cNvSpPr>
              <a:spLocks noChangeShapeType="1"/>
            </p:cNvSpPr>
            <p:nvPr/>
          </p:nvSpPr>
          <p:spPr bwMode="auto">
            <a:xfrm>
              <a:off x="3792" y="1200"/>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49175" name="Line 36">
              <a:extLst>
                <a:ext uri="{FF2B5EF4-FFF2-40B4-BE49-F238E27FC236}">
                  <a16:creationId xmlns:a16="http://schemas.microsoft.com/office/drawing/2014/main" id="{BB221F15-C061-416F-B595-8827808EF067}"/>
                </a:ext>
              </a:extLst>
            </p:cNvPr>
            <p:cNvSpPr>
              <a:spLocks noChangeShapeType="1"/>
            </p:cNvSpPr>
            <p:nvPr/>
          </p:nvSpPr>
          <p:spPr bwMode="auto">
            <a:xfrm>
              <a:off x="3408" y="1200"/>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grpSp>
      <p:sp>
        <p:nvSpPr>
          <p:cNvPr id="49169" name="Line 37">
            <a:extLst>
              <a:ext uri="{FF2B5EF4-FFF2-40B4-BE49-F238E27FC236}">
                <a16:creationId xmlns:a16="http://schemas.microsoft.com/office/drawing/2014/main" id="{A21F2D51-5CB8-4493-91DF-1CB48D0CA882}"/>
              </a:ext>
            </a:extLst>
          </p:cNvPr>
          <p:cNvSpPr>
            <a:spLocks noChangeShapeType="1"/>
          </p:cNvSpPr>
          <p:nvPr/>
        </p:nvSpPr>
        <p:spPr bwMode="auto">
          <a:xfrm>
            <a:off x="5715000" y="1600200"/>
            <a:ext cx="0" cy="422031"/>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49170" name="Rectangle 38">
            <a:extLst>
              <a:ext uri="{FF2B5EF4-FFF2-40B4-BE49-F238E27FC236}">
                <a16:creationId xmlns:a16="http://schemas.microsoft.com/office/drawing/2014/main" id="{E9C9723E-262B-42A7-BE7C-49BCB171F1FB}"/>
              </a:ext>
            </a:extLst>
          </p:cNvPr>
          <p:cNvSpPr>
            <a:spLocks noChangeArrowheads="1"/>
          </p:cNvSpPr>
          <p:nvPr/>
        </p:nvSpPr>
        <p:spPr bwMode="auto">
          <a:xfrm>
            <a:off x="3642947" y="1318846"/>
            <a:ext cx="1375747"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Backplane Bus</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0A6CC3ED-865F-470B-B296-49C69143F51B}"/>
              </a:ext>
            </a:extLst>
          </p:cNvPr>
          <p:cNvSpPr>
            <a:spLocks noGrp="1" noChangeArrowheads="1"/>
          </p:cNvSpPr>
          <p:nvPr>
            <p:ph type="title"/>
          </p:nvPr>
        </p:nvSpPr>
        <p:spPr>
          <a:xfrm>
            <a:off x="504820" y="195628"/>
            <a:ext cx="4264269" cy="584689"/>
          </a:xfrm>
          <a:noFill/>
        </p:spPr>
        <p:txBody>
          <a:bodyPr wrap="square"/>
          <a:lstStyle/>
          <a:p>
            <a:r>
              <a:rPr lang="zh-CN" altLang="en-US" b="1" dirty="0">
                <a:solidFill>
                  <a:srgbClr val="C00000"/>
                </a:solidFill>
                <a:latin typeface="微软雅黑" panose="020B0503020204020204" pitchFamily="34" charset="-122"/>
                <a:ea typeface="微软雅黑" panose="020B0503020204020204" pitchFamily="34" charset="-122"/>
              </a:rPr>
              <a:t>双总线系统</a:t>
            </a:r>
          </a:p>
        </p:txBody>
      </p:sp>
      <p:sp>
        <p:nvSpPr>
          <p:cNvPr id="50179" name="Rectangle 3">
            <a:extLst>
              <a:ext uri="{FF2B5EF4-FFF2-40B4-BE49-F238E27FC236}">
                <a16:creationId xmlns:a16="http://schemas.microsoft.com/office/drawing/2014/main" id="{F994FA90-13E4-4BD6-A29D-F481E75B8780}"/>
              </a:ext>
            </a:extLst>
          </p:cNvPr>
          <p:cNvSpPr>
            <a:spLocks noGrp="1" noChangeArrowheads="1"/>
          </p:cNvSpPr>
          <p:nvPr>
            <p:ph type="body" idx="1"/>
          </p:nvPr>
        </p:nvSpPr>
        <p:spPr>
          <a:xfrm>
            <a:off x="351693" y="3640016"/>
            <a:ext cx="8191500" cy="3009478"/>
          </a:xfrm>
          <a:noFill/>
        </p:spPr>
        <p:txBody>
          <a:bodyPr/>
          <a:lstStyle/>
          <a:p>
            <a:pPr>
              <a:lnSpc>
                <a:spcPct val="150000"/>
              </a:lnSpc>
            </a:pPr>
            <a:r>
              <a:rPr lang="en-US" altLang="zh-CN" sz="2215" dirty="0"/>
              <a:t>I/O </a:t>
            </a:r>
            <a:r>
              <a:rPr lang="zh-CN" altLang="en-US" sz="2215" dirty="0"/>
              <a:t>总线通过总线适配器接入处理器</a:t>
            </a:r>
            <a:r>
              <a:rPr lang="en-US" altLang="zh-CN" sz="2215" dirty="0"/>
              <a:t>-</a:t>
            </a:r>
            <a:r>
              <a:rPr lang="zh-CN" altLang="en-US" sz="2215" dirty="0"/>
              <a:t>存储器总线：</a:t>
            </a:r>
          </a:p>
          <a:p>
            <a:pPr lvl="1">
              <a:lnSpc>
                <a:spcPct val="150000"/>
              </a:lnSpc>
            </a:pPr>
            <a:r>
              <a:rPr lang="zh-CN" altLang="en-US" sz="2215" dirty="0"/>
              <a:t>处理器</a:t>
            </a:r>
            <a:r>
              <a:rPr lang="en-US" altLang="zh-CN" sz="2215" dirty="0"/>
              <a:t>-</a:t>
            </a:r>
            <a:r>
              <a:rPr lang="zh-CN" altLang="en-US" sz="2215" dirty="0"/>
              <a:t>存储器总线：主要用于处理器</a:t>
            </a:r>
            <a:r>
              <a:rPr lang="en-US" altLang="zh-CN" sz="2215" dirty="0"/>
              <a:t>-</a:t>
            </a:r>
            <a:r>
              <a:rPr lang="zh-CN" altLang="en-US" sz="2215" dirty="0"/>
              <a:t>存储器之间的通信</a:t>
            </a:r>
          </a:p>
          <a:p>
            <a:pPr lvl="1">
              <a:lnSpc>
                <a:spcPct val="150000"/>
              </a:lnSpc>
            </a:pPr>
            <a:r>
              <a:rPr lang="en-US" altLang="zh-CN" sz="2215" dirty="0"/>
              <a:t>I/O</a:t>
            </a:r>
            <a:r>
              <a:rPr lang="zh-CN" altLang="en-US" sz="2215" dirty="0"/>
              <a:t>总线：为 </a:t>
            </a:r>
            <a:r>
              <a:rPr lang="en-US" altLang="zh-CN" sz="2215" dirty="0"/>
              <a:t>I/O</a:t>
            </a:r>
            <a:r>
              <a:rPr lang="zh-CN" altLang="en-US" sz="2215" dirty="0"/>
              <a:t>设备提供扩展槽</a:t>
            </a:r>
          </a:p>
          <a:p>
            <a:pPr>
              <a:lnSpc>
                <a:spcPct val="150000"/>
              </a:lnSpc>
            </a:pPr>
            <a:r>
              <a:rPr lang="en-US" altLang="zh-CN" sz="2215" dirty="0"/>
              <a:t>Apple Macintosh-II</a:t>
            </a:r>
          </a:p>
          <a:p>
            <a:pPr lvl="1">
              <a:lnSpc>
                <a:spcPct val="150000"/>
              </a:lnSpc>
            </a:pPr>
            <a:r>
              <a:rPr lang="en-US" altLang="zh-CN" sz="2215" dirty="0" err="1"/>
              <a:t>NuBus</a:t>
            </a:r>
            <a:r>
              <a:rPr lang="zh-CN" altLang="en-US" sz="2215" dirty="0"/>
              <a:t>：处理器、存储器，以及一些可选 </a:t>
            </a:r>
            <a:r>
              <a:rPr lang="en-US" altLang="zh-CN" sz="2215" dirty="0"/>
              <a:t>I/O</a:t>
            </a:r>
            <a:r>
              <a:rPr lang="zh-CN" altLang="en-US" sz="2215" dirty="0"/>
              <a:t>设备</a:t>
            </a:r>
          </a:p>
          <a:p>
            <a:pPr lvl="1">
              <a:lnSpc>
                <a:spcPct val="150000"/>
              </a:lnSpc>
            </a:pPr>
            <a:r>
              <a:rPr lang="en-US" altLang="zh-CN" sz="2215" dirty="0"/>
              <a:t>SCCI Bus</a:t>
            </a:r>
            <a:r>
              <a:rPr lang="zh-CN" altLang="en-US" sz="2215" dirty="0"/>
              <a:t>：其他的</a:t>
            </a:r>
            <a:r>
              <a:rPr lang="en-US" altLang="zh-CN" sz="2215" dirty="0"/>
              <a:t>I/O</a:t>
            </a:r>
            <a:r>
              <a:rPr lang="zh-CN" altLang="en-US" sz="2215" dirty="0"/>
              <a:t>设备</a:t>
            </a:r>
          </a:p>
        </p:txBody>
      </p:sp>
      <p:sp>
        <p:nvSpPr>
          <p:cNvPr id="50180" name="Rectangle 4">
            <a:extLst>
              <a:ext uri="{FF2B5EF4-FFF2-40B4-BE49-F238E27FC236}">
                <a16:creationId xmlns:a16="http://schemas.microsoft.com/office/drawing/2014/main" id="{47742AD6-4609-4A4D-B647-E5B3FE64C186}"/>
              </a:ext>
            </a:extLst>
          </p:cNvPr>
          <p:cNvSpPr>
            <a:spLocks noChangeArrowheads="1"/>
          </p:cNvSpPr>
          <p:nvPr/>
        </p:nvSpPr>
        <p:spPr bwMode="auto">
          <a:xfrm>
            <a:off x="698989" y="1400907"/>
            <a:ext cx="1345223" cy="5392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grpSp>
        <p:nvGrpSpPr>
          <p:cNvPr id="50181" name="Group 5">
            <a:extLst>
              <a:ext uri="{FF2B5EF4-FFF2-40B4-BE49-F238E27FC236}">
                <a16:creationId xmlns:a16="http://schemas.microsoft.com/office/drawing/2014/main" id="{B75C0C67-F554-4187-8AD6-DF80F20FC00B}"/>
              </a:ext>
            </a:extLst>
          </p:cNvPr>
          <p:cNvGrpSpPr>
            <a:grpSpLocks/>
          </p:cNvGrpSpPr>
          <p:nvPr/>
        </p:nvGrpSpPr>
        <p:grpSpPr bwMode="auto">
          <a:xfrm>
            <a:off x="3124200" y="3159369"/>
            <a:ext cx="609600" cy="410308"/>
            <a:chOff x="1968" y="1976"/>
            <a:chExt cx="384" cy="280"/>
          </a:xfrm>
        </p:grpSpPr>
        <p:sp>
          <p:nvSpPr>
            <p:cNvPr id="50238" name="Oval 6">
              <a:extLst>
                <a:ext uri="{FF2B5EF4-FFF2-40B4-BE49-F238E27FC236}">
                  <a16:creationId xmlns:a16="http://schemas.microsoft.com/office/drawing/2014/main" id="{C796C4F2-1DF1-4566-8457-754543A5837A}"/>
                </a:ext>
              </a:extLst>
            </p:cNvPr>
            <p:cNvSpPr>
              <a:spLocks noChangeArrowheads="1"/>
            </p:cNvSpPr>
            <p:nvPr/>
          </p:nvSpPr>
          <p:spPr bwMode="auto">
            <a:xfrm>
              <a:off x="1976" y="1976"/>
              <a:ext cx="368"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0239" name="Arc 7">
              <a:extLst>
                <a:ext uri="{FF2B5EF4-FFF2-40B4-BE49-F238E27FC236}">
                  <a16:creationId xmlns:a16="http://schemas.microsoft.com/office/drawing/2014/main" id="{2F6632A1-3783-4194-9059-221020E5BC76}"/>
                </a:ext>
              </a:extLst>
            </p:cNvPr>
            <p:cNvSpPr>
              <a:spLocks/>
            </p:cNvSpPr>
            <p:nvPr/>
          </p:nvSpPr>
          <p:spPr bwMode="auto">
            <a:xfrm>
              <a:off x="2160" y="2208"/>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50240" name="Arc 8">
              <a:extLst>
                <a:ext uri="{FF2B5EF4-FFF2-40B4-BE49-F238E27FC236}">
                  <a16:creationId xmlns:a16="http://schemas.microsoft.com/office/drawing/2014/main" id="{D2C0ECDD-E118-4D59-B3FA-F5F1C9F5F363}"/>
                </a:ext>
              </a:extLst>
            </p:cNvPr>
            <p:cNvSpPr>
              <a:spLocks/>
            </p:cNvSpPr>
            <p:nvPr/>
          </p:nvSpPr>
          <p:spPr bwMode="auto">
            <a:xfrm>
              <a:off x="1969" y="2208"/>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50241" name="Line 9">
              <a:extLst>
                <a:ext uri="{FF2B5EF4-FFF2-40B4-BE49-F238E27FC236}">
                  <a16:creationId xmlns:a16="http://schemas.microsoft.com/office/drawing/2014/main" id="{83F22E91-59D5-4A58-A8A9-9AA5D0825F72}"/>
                </a:ext>
              </a:extLst>
            </p:cNvPr>
            <p:cNvSpPr>
              <a:spLocks noChangeShapeType="1"/>
            </p:cNvSpPr>
            <p:nvPr/>
          </p:nvSpPr>
          <p:spPr bwMode="auto">
            <a:xfrm>
              <a:off x="2352" y="2016"/>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0242" name="Line 10">
              <a:extLst>
                <a:ext uri="{FF2B5EF4-FFF2-40B4-BE49-F238E27FC236}">
                  <a16:creationId xmlns:a16="http://schemas.microsoft.com/office/drawing/2014/main" id="{A5FF1168-6B60-4EE6-B61F-918C4784B5A6}"/>
                </a:ext>
              </a:extLst>
            </p:cNvPr>
            <p:cNvSpPr>
              <a:spLocks noChangeShapeType="1"/>
            </p:cNvSpPr>
            <p:nvPr/>
          </p:nvSpPr>
          <p:spPr bwMode="auto">
            <a:xfrm>
              <a:off x="1968" y="2016"/>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grpSp>
      <p:sp>
        <p:nvSpPr>
          <p:cNvPr id="50182" name="Rectangle 11">
            <a:extLst>
              <a:ext uri="{FF2B5EF4-FFF2-40B4-BE49-F238E27FC236}">
                <a16:creationId xmlns:a16="http://schemas.microsoft.com/office/drawing/2014/main" id="{6A3DA8E3-A77A-4374-A873-26441BFFEFA1}"/>
              </a:ext>
            </a:extLst>
          </p:cNvPr>
          <p:cNvSpPr>
            <a:spLocks noChangeArrowheads="1"/>
          </p:cNvSpPr>
          <p:nvPr/>
        </p:nvSpPr>
        <p:spPr bwMode="auto">
          <a:xfrm>
            <a:off x="823547" y="1529861"/>
            <a:ext cx="950759"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Processor</a:t>
            </a:r>
          </a:p>
        </p:txBody>
      </p:sp>
      <p:sp>
        <p:nvSpPr>
          <p:cNvPr id="50183" name="Line 12">
            <a:extLst>
              <a:ext uri="{FF2B5EF4-FFF2-40B4-BE49-F238E27FC236}">
                <a16:creationId xmlns:a16="http://schemas.microsoft.com/office/drawing/2014/main" id="{C4F51CED-5FE0-494C-8A26-52A63006E724}"/>
              </a:ext>
            </a:extLst>
          </p:cNvPr>
          <p:cNvSpPr>
            <a:spLocks noChangeShapeType="1"/>
          </p:cNvSpPr>
          <p:nvPr/>
        </p:nvSpPr>
        <p:spPr bwMode="auto">
          <a:xfrm>
            <a:off x="2057400" y="1529862"/>
            <a:ext cx="5029200" cy="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0184" name="Line 13">
            <a:extLst>
              <a:ext uri="{FF2B5EF4-FFF2-40B4-BE49-F238E27FC236}">
                <a16:creationId xmlns:a16="http://schemas.microsoft.com/office/drawing/2014/main" id="{0C0E7C86-B690-4928-AC81-E473AEA9A804}"/>
              </a:ext>
            </a:extLst>
          </p:cNvPr>
          <p:cNvSpPr>
            <a:spLocks noChangeShapeType="1"/>
          </p:cNvSpPr>
          <p:nvPr/>
        </p:nvSpPr>
        <p:spPr bwMode="auto">
          <a:xfrm>
            <a:off x="2819400" y="1529861"/>
            <a:ext cx="0" cy="422031"/>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0185" name="Rectangle 14">
            <a:extLst>
              <a:ext uri="{FF2B5EF4-FFF2-40B4-BE49-F238E27FC236}">
                <a16:creationId xmlns:a16="http://schemas.microsoft.com/office/drawing/2014/main" id="{487AD626-62ED-48BC-9868-D0FEA8374C59}"/>
              </a:ext>
            </a:extLst>
          </p:cNvPr>
          <p:cNvSpPr>
            <a:spLocks noChangeArrowheads="1"/>
          </p:cNvSpPr>
          <p:nvPr/>
        </p:nvSpPr>
        <p:spPr bwMode="auto">
          <a:xfrm>
            <a:off x="7099789" y="1400907"/>
            <a:ext cx="1345223" cy="5392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0186" name="Rectangle 15">
            <a:extLst>
              <a:ext uri="{FF2B5EF4-FFF2-40B4-BE49-F238E27FC236}">
                <a16:creationId xmlns:a16="http://schemas.microsoft.com/office/drawing/2014/main" id="{99D2FED2-AA62-47B1-ADC1-87DF2F47D83C}"/>
              </a:ext>
            </a:extLst>
          </p:cNvPr>
          <p:cNvSpPr>
            <a:spLocks noChangeArrowheads="1"/>
          </p:cNvSpPr>
          <p:nvPr/>
        </p:nvSpPr>
        <p:spPr bwMode="auto">
          <a:xfrm>
            <a:off x="7300547" y="1529861"/>
            <a:ext cx="861183"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Memory</a:t>
            </a:r>
          </a:p>
        </p:txBody>
      </p:sp>
      <p:sp>
        <p:nvSpPr>
          <p:cNvPr id="50187" name="Rectangle 16">
            <a:extLst>
              <a:ext uri="{FF2B5EF4-FFF2-40B4-BE49-F238E27FC236}">
                <a16:creationId xmlns:a16="http://schemas.microsoft.com/office/drawing/2014/main" id="{00B216A4-D191-4B9F-A3E9-C79D4B711D4D}"/>
              </a:ext>
            </a:extLst>
          </p:cNvPr>
          <p:cNvSpPr>
            <a:spLocks noChangeArrowheads="1"/>
          </p:cNvSpPr>
          <p:nvPr/>
        </p:nvSpPr>
        <p:spPr bwMode="auto">
          <a:xfrm>
            <a:off x="6021962" y="2655277"/>
            <a:ext cx="474859" cy="53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477" b="1"/>
              <a:t>I/O</a:t>
            </a:r>
          </a:p>
          <a:p>
            <a:pPr algn="ctr"/>
            <a:r>
              <a:rPr lang="en-US" altLang="zh-CN" sz="1477" b="1"/>
              <a:t>Bus</a:t>
            </a:r>
          </a:p>
        </p:txBody>
      </p:sp>
      <p:grpSp>
        <p:nvGrpSpPr>
          <p:cNvPr id="50188" name="Group 17">
            <a:extLst>
              <a:ext uri="{FF2B5EF4-FFF2-40B4-BE49-F238E27FC236}">
                <a16:creationId xmlns:a16="http://schemas.microsoft.com/office/drawing/2014/main" id="{8217EA0C-77FC-4FBE-AF7C-2FE0778B43C5}"/>
              </a:ext>
            </a:extLst>
          </p:cNvPr>
          <p:cNvGrpSpPr>
            <a:grpSpLocks/>
          </p:cNvGrpSpPr>
          <p:nvPr/>
        </p:nvGrpSpPr>
        <p:grpSpPr bwMode="auto">
          <a:xfrm>
            <a:off x="3124200" y="2596661"/>
            <a:ext cx="609600" cy="410308"/>
            <a:chOff x="1968" y="1592"/>
            <a:chExt cx="384" cy="280"/>
          </a:xfrm>
        </p:grpSpPr>
        <p:sp>
          <p:nvSpPr>
            <p:cNvPr id="50233" name="Oval 18">
              <a:extLst>
                <a:ext uri="{FF2B5EF4-FFF2-40B4-BE49-F238E27FC236}">
                  <a16:creationId xmlns:a16="http://schemas.microsoft.com/office/drawing/2014/main" id="{59CF1DD4-F283-4E61-A7DD-B80BC8FD083C}"/>
                </a:ext>
              </a:extLst>
            </p:cNvPr>
            <p:cNvSpPr>
              <a:spLocks noChangeArrowheads="1"/>
            </p:cNvSpPr>
            <p:nvPr/>
          </p:nvSpPr>
          <p:spPr bwMode="auto">
            <a:xfrm>
              <a:off x="1976" y="1592"/>
              <a:ext cx="368"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0234" name="Arc 19">
              <a:extLst>
                <a:ext uri="{FF2B5EF4-FFF2-40B4-BE49-F238E27FC236}">
                  <a16:creationId xmlns:a16="http://schemas.microsoft.com/office/drawing/2014/main" id="{61D8BBEC-308E-4866-8EF2-45DD547FE7D4}"/>
                </a:ext>
              </a:extLst>
            </p:cNvPr>
            <p:cNvSpPr>
              <a:spLocks/>
            </p:cNvSpPr>
            <p:nvPr/>
          </p:nvSpPr>
          <p:spPr bwMode="auto">
            <a:xfrm>
              <a:off x="2160" y="1824"/>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50235" name="Arc 20">
              <a:extLst>
                <a:ext uri="{FF2B5EF4-FFF2-40B4-BE49-F238E27FC236}">
                  <a16:creationId xmlns:a16="http://schemas.microsoft.com/office/drawing/2014/main" id="{CA7D7E23-8139-472F-BFB0-6C88FE011B4C}"/>
                </a:ext>
              </a:extLst>
            </p:cNvPr>
            <p:cNvSpPr>
              <a:spLocks/>
            </p:cNvSpPr>
            <p:nvPr/>
          </p:nvSpPr>
          <p:spPr bwMode="auto">
            <a:xfrm>
              <a:off x="1969" y="1824"/>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50236" name="Line 21">
              <a:extLst>
                <a:ext uri="{FF2B5EF4-FFF2-40B4-BE49-F238E27FC236}">
                  <a16:creationId xmlns:a16="http://schemas.microsoft.com/office/drawing/2014/main" id="{B9797927-D887-4DB9-8F8E-ED818372F027}"/>
                </a:ext>
              </a:extLst>
            </p:cNvPr>
            <p:cNvSpPr>
              <a:spLocks noChangeShapeType="1"/>
            </p:cNvSpPr>
            <p:nvPr/>
          </p:nvSpPr>
          <p:spPr bwMode="auto">
            <a:xfrm>
              <a:off x="2352" y="1632"/>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0237" name="Line 22">
              <a:extLst>
                <a:ext uri="{FF2B5EF4-FFF2-40B4-BE49-F238E27FC236}">
                  <a16:creationId xmlns:a16="http://schemas.microsoft.com/office/drawing/2014/main" id="{0467DA73-7A9A-41C1-9CE8-5B44130AAA84}"/>
                </a:ext>
              </a:extLst>
            </p:cNvPr>
            <p:cNvSpPr>
              <a:spLocks noChangeShapeType="1"/>
            </p:cNvSpPr>
            <p:nvPr/>
          </p:nvSpPr>
          <p:spPr bwMode="auto">
            <a:xfrm>
              <a:off x="1968" y="1632"/>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grpSp>
      <p:sp>
        <p:nvSpPr>
          <p:cNvPr id="50189" name="Line 23">
            <a:extLst>
              <a:ext uri="{FF2B5EF4-FFF2-40B4-BE49-F238E27FC236}">
                <a16:creationId xmlns:a16="http://schemas.microsoft.com/office/drawing/2014/main" id="{AA5513FA-12B9-44FA-BF68-8ED4AC27D4B2}"/>
              </a:ext>
            </a:extLst>
          </p:cNvPr>
          <p:cNvSpPr>
            <a:spLocks noChangeShapeType="1"/>
          </p:cNvSpPr>
          <p:nvPr/>
        </p:nvSpPr>
        <p:spPr bwMode="auto">
          <a:xfrm>
            <a:off x="4648200" y="1529861"/>
            <a:ext cx="0" cy="422031"/>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0190" name="Line 24">
            <a:extLst>
              <a:ext uri="{FF2B5EF4-FFF2-40B4-BE49-F238E27FC236}">
                <a16:creationId xmlns:a16="http://schemas.microsoft.com/office/drawing/2014/main" id="{8E40DADD-4142-4F6A-82CB-FDDF23126979}"/>
              </a:ext>
            </a:extLst>
          </p:cNvPr>
          <p:cNvSpPr>
            <a:spLocks noChangeShapeType="1"/>
          </p:cNvSpPr>
          <p:nvPr/>
        </p:nvSpPr>
        <p:spPr bwMode="auto">
          <a:xfrm>
            <a:off x="6400800" y="1529861"/>
            <a:ext cx="0" cy="422031"/>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0191" name="Rectangle 25">
            <a:extLst>
              <a:ext uri="{FF2B5EF4-FFF2-40B4-BE49-F238E27FC236}">
                <a16:creationId xmlns:a16="http://schemas.microsoft.com/office/drawing/2014/main" id="{C18F3B8B-FB12-4A4E-BCF3-2FB9B1C9B58F}"/>
              </a:ext>
            </a:extLst>
          </p:cNvPr>
          <p:cNvSpPr>
            <a:spLocks noChangeArrowheads="1"/>
          </p:cNvSpPr>
          <p:nvPr/>
        </p:nvSpPr>
        <p:spPr bwMode="auto">
          <a:xfrm>
            <a:off x="3490546" y="1248508"/>
            <a:ext cx="2042212"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Processor Memory Bus</a:t>
            </a:r>
          </a:p>
        </p:txBody>
      </p:sp>
      <p:sp>
        <p:nvSpPr>
          <p:cNvPr id="50192" name="Oval 26">
            <a:extLst>
              <a:ext uri="{FF2B5EF4-FFF2-40B4-BE49-F238E27FC236}">
                <a16:creationId xmlns:a16="http://schemas.microsoft.com/office/drawing/2014/main" id="{1C3FF74A-D269-4F36-BD2D-BE94639F3C1A}"/>
              </a:ext>
            </a:extLst>
          </p:cNvPr>
          <p:cNvSpPr>
            <a:spLocks noChangeArrowheads="1"/>
          </p:cNvSpPr>
          <p:nvPr/>
        </p:nvSpPr>
        <p:spPr bwMode="auto">
          <a:xfrm>
            <a:off x="2299189" y="1963615"/>
            <a:ext cx="1116623" cy="53926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0193" name="Rectangle 27">
            <a:extLst>
              <a:ext uri="{FF2B5EF4-FFF2-40B4-BE49-F238E27FC236}">
                <a16:creationId xmlns:a16="http://schemas.microsoft.com/office/drawing/2014/main" id="{E15DE0FC-A3C5-4681-838A-AF919790E6D7}"/>
              </a:ext>
            </a:extLst>
          </p:cNvPr>
          <p:cNvSpPr>
            <a:spLocks noChangeArrowheads="1"/>
          </p:cNvSpPr>
          <p:nvPr/>
        </p:nvSpPr>
        <p:spPr bwMode="auto">
          <a:xfrm>
            <a:off x="2455164" y="1951892"/>
            <a:ext cx="851565" cy="53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477" b="1"/>
              <a:t>Bus</a:t>
            </a:r>
          </a:p>
          <a:p>
            <a:pPr algn="ctr"/>
            <a:r>
              <a:rPr lang="en-US" altLang="zh-CN" sz="1477" b="1"/>
              <a:t>Adaptor</a:t>
            </a:r>
          </a:p>
        </p:txBody>
      </p:sp>
      <p:sp>
        <p:nvSpPr>
          <p:cNvPr id="50194" name="Oval 28">
            <a:extLst>
              <a:ext uri="{FF2B5EF4-FFF2-40B4-BE49-F238E27FC236}">
                <a16:creationId xmlns:a16="http://schemas.microsoft.com/office/drawing/2014/main" id="{48514EEE-E594-4470-BCDB-578D5BF194AB}"/>
              </a:ext>
            </a:extLst>
          </p:cNvPr>
          <p:cNvSpPr>
            <a:spLocks noChangeArrowheads="1"/>
          </p:cNvSpPr>
          <p:nvPr/>
        </p:nvSpPr>
        <p:spPr bwMode="auto">
          <a:xfrm>
            <a:off x="4127989" y="1963615"/>
            <a:ext cx="1116623" cy="53926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0195" name="Rectangle 29">
            <a:extLst>
              <a:ext uri="{FF2B5EF4-FFF2-40B4-BE49-F238E27FC236}">
                <a16:creationId xmlns:a16="http://schemas.microsoft.com/office/drawing/2014/main" id="{FA519D65-57C1-4375-9620-7991B921DA53}"/>
              </a:ext>
            </a:extLst>
          </p:cNvPr>
          <p:cNvSpPr>
            <a:spLocks noChangeArrowheads="1"/>
          </p:cNvSpPr>
          <p:nvPr/>
        </p:nvSpPr>
        <p:spPr bwMode="auto">
          <a:xfrm>
            <a:off x="4283964" y="1951892"/>
            <a:ext cx="851565" cy="53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477" b="1"/>
              <a:t>Bus</a:t>
            </a:r>
          </a:p>
          <a:p>
            <a:pPr algn="ctr"/>
            <a:r>
              <a:rPr lang="en-US" altLang="zh-CN" sz="1477" b="1"/>
              <a:t>Adaptor</a:t>
            </a:r>
          </a:p>
        </p:txBody>
      </p:sp>
      <p:sp>
        <p:nvSpPr>
          <p:cNvPr id="50196" name="Oval 30">
            <a:extLst>
              <a:ext uri="{FF2B5EF4-FFF2-40B4-BE49-F238E27FC236}">
                <a16:creationId xmlns:a16="http://schemas.microsoft.com/office/drawing/2014/main" id="{90962E5B-FD98-410E-A75B-2FDCCDA0FF70}"/>
              </a:ext>
            </a:extLst>
          </p:cNvPr>
          <p:cNvSpPr>
            <a:spLocks noChangeArrowheads="1"/>
          </p:cNvSpPr>
          <p:nvPr/>
        </p:nvSpPr>
        <p:spPr bwMode="auto">
          <a:xfrm>
            <a:off x="5880589" y="1963615"/>
            <a:ext cx="1116623" cy="53926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0197" name="Rectangle 31">
            <a:extLst>
              <a:ext uri="{FF2B5EF4-FFF2-40B4-BE49-F238E27FC236}">
                <a16:creationId xmlns:a16="http://schemas.microsoft.com/office/drawing/2014/main" id="{A7C26585-656A-4821-9315-A00564457E03}"/>
              </a:ext>
            </a:extLst>
          </p:cNvPr>
          <p:cNvSpPr>
            <a:spLocks noChangeArrowheads="1"/>
          </p:cNvSpPr>
          <p:nvPr/>
        </p:nvSpPr>
        <p:spPr bwMode="auto">
          <a:xfrm>
            <a:off x="6036564" y="1951892"/>
            <a:ext cx="851565" cy="53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477" b="1"/>
              <a:t>Bus</a:t>
            </a:r>
          </a:p>
          <a:p>
            <a:pPr algn="ctr"/>
            <a:r>
              <a:rPr lang="en-US" altLang="zh-CN" sz="1477" b="1"/>
              <a:t>Adaptor</a:t>
            </a:r>
          </a:p>
        </p:txBody>
      </p:sp>
      <p:sp>
        <p:nvSpPr>
          <p:cNvPr id="50198" name="Line 32">
            <a:extLst>
              <a:ext uri="{FF2B5EF4-FFF2-40B4-BE49-F238E27FC236}">
                <a16:creationId xmlns:a16="http://schemas.microsoft.com/office/drawing/2014/main" id="{7D2A9E85-0E68-4B23-A439-40B530486FA8}"/>
              </a:ext>
            </a:extLst>
          </p:cNvPr>
          <p:cNvSpPr>
            <a:spLocks noChangeShapeType="1"/>
          </p:cNvSpPr>
          <p:nvPr/>
        </p:nvSpPr>
        <p:spPr bwMode="auto">
          <a:xfrm>
            <a:off x="2819400" y="2514600"/>
            <a:ext cx="0" cy="844062"/>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0199" name="Line 33">
            <a:extLst>
              <a:ext uri="{FF2B5EF4-FFF2-40B4-BE49-F238E27FC236}">
                <a16:creationId xmlns:a16="http://schemas.microsoft.com/office/drawing/2014/main" id="{9326543B-F730-45C8-8D6F-AC2AD780D727}"/>
              </a:ext>
            </a:extLst>
          </p:cNvPr>
          <p:cNvSpPr>
            <a:spLocks noChangeShapeType="1"/>
          </p:cNvSpPr>
          <p:nvPr/>
        </p:nvSpPr>
        <p:spPr bwMode="auto">
          <a:xfrm>
            <a:off x="2819400" y="3358662"/>
            <a:ext cx="3048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0200" name="Line 34">
            <a:extLst>
              <a:ext uri="{FF2B5EF4-FFF2-40B4-BE49-F238E27FC236}">
                <a16:creationId xmlns:a16="http://schemas.microsoft.com/office/drawing/2014/main" id="{14C91FFC-C50F-4EE6-B6B6-A3F6DBED2688}"/>
              </a:ext>
            </a:extLst>
          </p:cNvPr>
          <p:cNvSpPr>
            <a:spLocks noChangeShapeType="1"/>
          </p:cNvSpPr>
          <p:nvPr/>
        </p:nvSpPr>
        <p:spPr bwMode="auto">
          <a:xfrm flipH="1">
            <a:off x="2819400" y="2795954"/>
            <a:ext cx="3048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grpSp>
        <p:nvGrpSpPr>
          <p:cNvPr id="50201" name="Group 35">
            <a:extLst>
              <a:ext uri="{FF2B5EF4-FFF2-40B4-BE49-F238E27FC236}">
                <a16:creationId xmlns:a16="http://schemas.microsoft.com/office/drawing/2014/main" id="{9F4C8C65-3D92-4DC5-84F9-2D0B5A0A9551}"/>
              </a:ext>
            </a:extLst>
          </p:cNvPr>
          <p:cNvGrpSpPr>
            <a:grpSpLocks/>
          </p:cNvGrpSpPr>
          <p:nvPr/>
        </p:nvGrpSpPr>
        <p:grpSpPr bwMode="auto">
          <a:xfrm>
            <a:off x="5029200" y="3159369"/>
            <a:ext cx="609600" cy="410308"/>
            <a:chOff x="3168" y="1976"/>
            <a:chExt cx="384" cy="280"/>
          </a:xfrm>
        </p:grpSpPr>
        <p:sp>
          <p:nvSpPr>
            <p:cNvPr id="50228" name="Oval 36">
              <a:extLst>
                <a:ext uri="{FF2B5EF4-FFF2-40B4-BE49-F238E27FC236}">
                  <a16:creationId xmlns:a16="http://schemas.microsoft.com/office/drawing/2014/main" id="{4D55B67F-27D9-4AAE-A15D-FC885EFA8CC1}"/>
                </a:ext>
              </a:extLst>
            </p:cNvPr>
            <p:cNvSpPr>
              <a:spLocks noChangeArrowheads="1"/>
            </p:cNvSpPr>
            <p:nvPr/>
          </p:nvSpPr>
          <p:spPr bwMode="auto">
            <a:xfrm>
              <a:off x="3176" y="1976"/>
              <a:ext cx="368"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0229" name="Arc 37">
              <a:extLst>
                <a:ext uri="{FF2B5EF4-FFF2-40B4-BE49-F238E27FC236}">
                  <a16:creationId xmlns:a16="http://schemas.microsoft.com/office/drawing/2014/main" id="{13831A89-5B5B-4424-9CDE-450C5E49505A}"/>
                </a:ext>
              </a:extLst>
            </p:cNvPr>
            <p:cNvSpPr>
              <a:spLocks/>
            </p:cNvSpPr>
            <p:nvPr/>
          </p:nvSpPr>
          <p:spPr bwMode="auto">
            <a:xfrm>
              <a:off x="3360" y="2208"/>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50230" name="Arc 38">
              <a:extLst>
                <a:ext uri="{FF2B5EF4-FFF2-40B4-BE49-F238E27FC236}">
                  <a16:creationId xmlns:a16="http://schemas.microsoft.com/office/drawing/2014/main" id="{FDE221D8-79B7-404B-BF17-3EACDCACC3E6}"/>
                </a:ext>
              </a:extLst>
            </p:cNvPr>
            <p:cNvSpPr>
              <a:spLocks/>
            </p:cNvSpPr>
            <p:nvPr/>
          </p:nvSpPr>
          <p:spPr bwMode="auto">
            <a:xfrm>
              <a:off x="3169" y="2208"/>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50231" name="Line 39">
              <a:extLst>
                <a:ext uri="{FF2B5EF4-FFF2-40B4-BE49-F238E27FC236}">
                  <a16:creationId xmlns:a16="http://schemas.microsoft.com/office/drawing/2014/main" id="{AC1DD572-8794-47F0-9832-67F8222582E0}"/>
                </a:ext>
              </a:extLst>
            </p:cNvPr>
            <p:cNvSpPr>
              <a:spLocks noChangeShapeType="1"/>
            </p:cNvSpPr>
            <p:nvPr/>
          </p:nvSpPr>
          <p:spPr bwMode="auto">
            <a:xfrm>
              <a:off x="3552" y="2016"/>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0232" name="Line 40">
              <a:extLst>
                <a:ext uri="{FF2B5EF4-FFF2-40B4-BE49-F238E27FC236}">
                  <a16:creationId xmlns:a16="http://schemas.microsoft.com/office/drawing/2014/main" id="{E29B508B-C58B-4C75-9680-E88E47CDE4F4}"/>
                </a:ext>
              </a:extLst>
            </p:cNvPr>
            <p:cNvSpPr>
              <a:spLocks noChangeShapeType="1"/>
            </p:cNvSpPr>
            <p:nvPr/>
          </p:nvSpPr>
          <p:spPr bwMode="auto">
            <a:xfrm>
              <a:off x="3168" y="2016"/>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grpSp>
      <p:grpSp>
        <p:nvGrpSpPr>
          <p:cNvPr id="50202" name="Group 41">
            <a:extLst>
              <a:ext uri="{FF2B5EF4-FFF2-40B4-BE49-F238E27FC236}">
                <a16:creationId xmlns:a16="http://schemas.microsoft.com/office/drawing/2014/main" id="{B0607B7D-A92A-4583-9EB0-A42E09C30D23}"/>
              </a:ext>
            </a:extLst>
          </p:cNvPr>
          <p:cNvGrpSpPr>
            <a:grpSpLocks/>
          </p:cNvGrpSpPr>
          <p:nvPr/>
        </p:nvGrpSpPr>
        <p:grpSpPr bwMode="auto">
          <a:xfrm>
            <a:off x="5029200" y="2596661"/>
            <a:ext cx="609600" cy="410308"/>
            <a:chOff x="3168" y="1592"/>
            <a:chExt cx="384" cy="280"/>
          </a:xfrm>
        </p:grpSpPr>
        <p:sp>
          <p:nvSpPr>
            <p:cNvPr id="50223" name="Oval 42">
              <a:extLst>
                <a:ext uri="{FF2B5EF4-FFF2-40B4-BE49-F238E27FC236}">
                  <a16:creationId xmlns:a16="http://schemas.microsoft.com/office/drawing/2014/main" id="{07BD081B-CB23-45BC-89B5-DF460637E2B1}"/>
                </a:ext>
              </a:extLst>
            </p:cNvPr>
            <p:cNvSpPr>
              <a:spLocks noChangeArrowheads="1"/>
            </p:cNvSpPr>
            <p:nvPr/>
          </p:nvSpPr>
          <p:spPr bwMode="auto">
            <a:xfrm>
              <a:off x="3176" y="1592"/>
              <a:ext cx="368"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0224" name="Arc 43">
              <a:extLst>
                <a:ext uri="{FF2B5EF4-FFF2-40B4-BE49-F238E27FC236}">
                  <a16:creationId xmlns:a16="http://schemas.microsoft.com/office/drawing/2014/main" id="{E6CADF15-F27B-47D5-9E95-78A4BBF7E5EE}"/>
                </a:ext>
              </a:extLst>
            </p:cNvPr>
            <p:cNvSpPr>
              <a:spLocks/>
            </p:cNvSpPr>
            <p:nvPr/>
          </p:nvSpPr>
          <p:spPr bwMode="auto">
            <a:xfrm>
              <a:off x="3360" y="1824"/>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50225" name="Arc 44">
              <a:extLst>
                <a:ext uri="{FF2B5EF4-FFF2-40B4-BE49-F238E27FC236}">
                  <a16:creationId xmlns:a16="http://schemas.microsoft.com/office/drawing/2014/main" id="{2A630B1D-D177-4B77-937A-B8E16F08DB66}"/>
                </a:ext>
              </a:extLst>
            </p:cNvPr>
            <p:cNvSpPr>
              <a:spLocks/>
            </p:cNvSpPr>
            <p:nvPr/>
          </p:nvSpPr>
          <p:spPr bwMode="auto">
            <a:xfrm>
              <a:off x="3169" y="1824"/>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50226" name="Line 45">
              <a:extLst>
                <a:ext uri="{FF2B5EF4-FFF2-40B4-BE49-F238E27FC236}">
                  <a16:creationId xmlns:a16="http://schemas.microsoft.com/office/drawing/2014/main" id="{3AA48704-81A6-4C35-8346-7D2100408597}"/>
                </a:ext>
              </a:extLst>
            </p:cNvPr>
            <p:cNvSpPr>
              <a:spLocks noChangeShapeType="1"/>
            </p:cNvSpPr>
            <p:nvPr/>
          </p:nvSpPr>
          <p:spPr bwMode="auto">
            <a:xfrm>
              <a:off x="3552" y="1632"/>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0227" name="Line 46">
              <a:extLst>
                <a:ext uri="{FF2B5EF4-FFF2-40B4-BE49-F238E27FC236}">
                  <a16:creationId xmlns:a16="http://schemas.microsoft.com/office/drawing/2014/main" id="{A839170D-7C69-4433-A067-275AEDCFA442}"/>
                </a:ext>
              </a:extLst>
            </p:cNvPr>
            <p:cNvSpPr>
              <a:spLocks noChangeShapeType="1"/>
            </p:cNvSpPr>
            <p:nvPr/>
          </p:nvSpPr>
          <p:spPr bwMode="auto">
            <a:xfrm>
              <a:off x="3168" y="1632"/>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grpSp>
      <p:sp>
        <p:nvSpPr>
          <p:cNvPr id="50203" name="Line 47">
            <a:extLst>
              <a:ext uri="{FF2B5EF4-FFF2-40B4-BE49-F238E27FC236}">
                <a16:creationId xmlns:a16="http://schemas.microsoft.com/office/drawing/2014/main" id="{E0C459AD-3526-4F4D-B447-A2D3556833D7}"/>
              </a:ext>
            </a:extLst>
          </p:cNvPr>
          <p:cNvSpPr>
            <a:spLocks noChangeShapeType="1"/>
          </p:cNvSpPr>
          <p:nvPr/>
        </p:nvSpPr>
        <p:spPr bwMode="auto">
          <a:xfrm>
            <a:off x="4724400" y="2514600"/>
            <a:ext cx="0" cy="844062"/>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0204" name="Line 48">
            <a:extLst>
              <a:ext uri="{FF2B5EF4-FFF2-40B4-BE49-F238E27FC236}">
                <a16:creationId xmlns:a16="http://schemas.microsoft.com/office/drawing/2014/main" id="{DF868459-1BD2-45A6-9D08-2188D69D6256}"/>
              </a:ext>
            </a:extLst>
          </p:cNvPr>
          <p:cNvSpPr>
            <a:spLocks noChangeShapeType="1"/>
          </p:cNvSpPr>
          <p:nvPr/>
        </p:nvSpPr>
        <p:spPr bwMode="auto">
          <a:xfrm>
            <a:off x="4724400" y="3358662"/>
            <a:ext cx="3048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0205" name="Line 49">
            <a:extLst>
              <a:ext uri="{FF2B5EF4-FFF2-40B4-BE49-F238E27FC236}">
                <a16:creationId xmlns:a16="http://schemas.microsoft.com/office/drawing/2014/main" id="{FE5B05D3-B0B4-43D3-B2D0-244025F6874F}"/>
              </a:ext>
            </a:extLst>
          </p:cNvPr>
          <p:cNvSpPr>
            <a:spLocks noChangeShapeType="1"/>
          </p:cNvSpPr>
          <p:nvPr/>
        </p:nvSpPr>
        <p:spPr bwMode="auto">
          <a:xfrm flipH="1">
            <a:off x="4724400" y="2795954"/>
            <a:ext cx="3048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grpSp>
        <p:nvGrpSpPr>
          <p:cNvPr id="50206" name="Group 50">
            <a:extLst>
              <a:ext uri="{FF2B5EF4-FFF2-40B4-BE49-F238E27FC236}">
                <a16:creationId xmlns:a16="http://schemas.microsoft.com/office/drawing/2014/main" id="{E9AC2D0F-8FE1-45D2-B6DD-9887E1EC7C22}"/>
              </a:ext>
            </a:extLst>
          </p:cNvPr>
          <p:cNvGrpSpPr>
            <a:grpSpLocks/>
          </p:cNvGrpSpPr>
          <p:nvPr/>
        </p:nvGrpSpPr>
        <p:grpSpPr bwMode="auto">
          <a:xfrm>
            <a:off x="6781800" y="3159369"/>
            <a:ext cx="609600" cy="410308"/>
            <a:chOff x="4272" y="1976"/>
            <a:chExt cx="384" cy="280"/>
          </a:xfrm>
        </p:grpSpPr>
        <p:sp>
          <p:nvSpPr>
            <p:cNvPr id="50218" name="Oval 51">
              <a:extLst>
                <a:ext uri="{FF2B5EF4-FFF2-40B4-BE49-F238E27FC236}">
                  <a16:creationId xmlns:a16="http://schemas.microsoft.com/office/drawing/2014/main" id="{DB87471B-9699-47F8-AB84-0E2C0A3402A2}"/>
                </a:ext>
              </a:extLst>
            </p:cNvPr>
            <p:cNvSpPr>
              <a:spLocks noChangeArrowheads="1"/>
            </p:cNvSpPr>
            <p:nvPr/>
          </p:nvSpPr>
          <p:spPr bwMode="auto">
            <a:xfrm>
              <a:off x="4280" y="1976"/>
              <a:ext cx="368"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0219" name="Arc 52">
              <a:extLst>
                <a:ext uri="{FF2B5EF4-FFF2-40B4-BE49-F238E27FC236}">
                  <a16:creationId xmlns:a16="http://schemas.microsoft.com/office/drawing/2014/main" id="{38BFDEF0-3B19-4676-BC4D-0F306CE84647}"/>
                </a:ext>
              </a:extLst>
            </p:cNvPr>
            <p:cNvSpPr>
              <a:spLocks/>
            </p:cNvSpPr>
            <p:nvPr/>
          </p:nvSpPr>
          <p:spPr bwMode="auto">
            <a:xfrm>
              <a:off x="4464" y="2208"/>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50220" name="Arc 53">
              <a:extLst>
                <a:ext uri="{FF2B5EF4-FFF2-40B4-BE49-F238E27FC236}">
                  <a16:creationId xmlns:a16="http://schemas.microsoft.com/office/drawing/2014/main" id="{92A1EB11-D56E-4530-8A65-FBFE6EEB19CD}"/>
                </a:ext>
              </a:extLst>
            </p:cNvPr>
            <p:cNvSpPr>
              <a:spLocks/>
            </p:cNvSpPr>
            <p:nvPr/>
          </p:nvSpPr>
          <p:spPr bwMode="auto">
            <a:xfrm>
              <a:off x="4273" y="2208"/>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50221" name="Line 54">
              <a:extLst>
                <a:ext uri="{FF2B5EF4-FFF2-40B4-BE49-F238E27FC236}">
                  <a16:creationId xmlns:a16="http://schemas.microsoft.com/office/drawing/2014/main" id="{A7C41848-F54E-4B1B-BBF2-1A2FF5A0ADCA}"/>
                </a:ext>
              </a:extLst>
            </p:cNvPr>
            <p:cNvSpPr>
              <a:spLocks noChangeShapeType="1"/>
            </p:cNvSpPr>
            <p:nvPr/>
          </p:nvSpPr>
          <p:spPr bwMode="auto">
            <a:xfrm>
              <a:off x="4656" y="2016"/>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0222" name="Line 55">
              <a:extLst>
                <a:ext uri="{FF2B5EF4-FFF2-40B4-BE49-F238E27FC236}">
                  <a16:creationId xmlns:a16="http://schemas.microsoft.com/office/drawing/2014/main" id="{B3C117D7-2873-4F8C-AE41-131FCB9528F7}"/>
                </a:ext>
              </a:extLst>
            </p:cNvPr>
            <p:cNvSpPr>
              <a:spLocks noChangeShapeType="1"/>
            </p:cNvSpPr>
            <p:nvPr/>
          </p:nvSpPr>
          <p:spPr bwMode="auto">
            <a:xfrm>
              <a:off x="4272" y="2016"/>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grpSp>
      <p:grpSp>
        <p:nvGrpSpPr>
          <p:cNvPr id="50207" name="Group 56">
            <a:extLst>
              <a:ext uri="{FF2B5EF4-FFF2-40B4-BE49-F238E27FC236}">
                <a16:creationId xmlns:a16="http://schemas.microsoft.com/office/drawing/2014/main" id="{5221CAE0-0DED-472A-8778-D75BE282A2A7}"/>
              </a:ext>
            </a:extLst>
          </p:cNvPr>
          <p:cNvGrpSpPr>
            <a:grpSpLocks/>
          </p:cNvGrpSpPr>
          <p:nvPr/>
        </p:nvGrpSpPr>
        <p:grpSpPr bwMode="auto">
          <a:xfrm>
            <a:off x="6781800" y="2596661"/>
            <a:ext cx="609600" cy="410308"/>
            <a:chOff x="4272" y="1592"/>
            <a:chExt cx="384" cy="280"/>
          </a:xfrm>
        </p:grpSpPr>
        <p:sp>
          <p:nvSpPr>
            <p:cNvPr id="50213" name="Oval 57">
              <a:extLst>
                <a:ext uri="{FF2B5EF4-FFF2-40B4-BE49-F238E27FC236}">
                  <a16:creationId xmlns:a16="http://schemas.microsoft.com/office/drawing/2014/main" id="{1A405BBD-912F-452C-B89F-2BAC8C8876F3}"/>
                </a:ext>
              </a:extLst>
            </p:cNvPr>
            <p:cNvSpPr>
              <a:spLocks noChangeArrowheads="1"/>
            </p:cNvSpPr>
            <p:nvPr/>
          </p:nvSpPr>
          <p:spPr bwMode="auto">
            <a:xfrm>
              <a:off x="4280" y="1592"/>
              <a:ext cx="368"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0214" name="Arc 58">
              <a:extLst>
                <a:ext uri="{FF2B5EF4-FFF2-40B4-BE49-F238E27FC236}">
                  <a16:creationId xmlns:a16="http://schemas.microsoft.com/office/drawing/2014/main" id="{7B6EDC74-A1FD-45A7-8452-1D00421FEAB4}"/>
                </a:ext>
              </a:extLst>
            </p:cNvPr>
            <p:cNvSpPr>
              <a:spLocks/>
            </p:cNvSpPr>
            <p:nvPr/>
          </p:nvSpPr>
          <p:spPr bwMode="auto">
            <a:xfrm>
              <a:off x="4464" y="1824"/>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50215" name="Arc 59">
              <a:extLst>
                <a:ext uri="{FF2B5EF4-FFF2-40B4-BE49-F238E27FC236}">
                  <a16:creationId xmlns:a16="http://schemas.microsoft.com/office/drawing/2014/main" id="{84640E58-8318-4929-96A2-B3E7CA212CED}"/>
                </a:ext>
              </a:extLst>
            </p:cNvPr>
            <p:cNvSpPr>
              <a:spLocks/>
            </p:cNvSpPr>
            <p:nvPr/>
          </p:nvSpPr>
          <p:spPr bwMode="auto">
            <a:xfrm>
              <a:off x="4273" y="1824"/>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50216" name="Line 60">
              <a:extLst>
                <a:ext uri="{FF2B5EF4-FFF2-40B4-BE49-F238E27FC236}">
                  <a16:creationId xmlns:a16="http://schemas.microsoft.com/office/drawing/2014/main" id="{DCD35AC0-4A8F-4A39-B252-16C154BC7C4E}"/>
                </a:ext>
              </a:extLst>
            </p:cNvPr>
            <p:cNvSpPr>
              <a:spLocks noChangeShapeType="1"/>
            </p:cNvSpPr>
            <p:nvPr/>
          </p:nvSpPr>
          <p:spPr bwMode="auto">
            <a:xfrm>
              <a:off x="4656" y="1632"/>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0217" name="Line 61">
              <a:extLst>
                <a:ext uri="{FF2B5EF4-FFF2-40B4-BE49-F238E27FC236}">
                  <a16:creationId xmlns:a16="http://schemas.microsoft.com/office/drawing/2014/main" id="{2F086F10-4D45-4E86-BF30-425863476403}"/>
                </a:ext>
              </a:extLst>
            </p:cNvPr>
            <p:cNvSpPr>
              <a:spLocks noChangeShapeType="1"/>
            </p:cNvSpPr>
            <p:nvPr/>
          </p:nvSpPr>
          <p:spPr bwMode="auto">
            <a:xfrm>
              <a:off x="4272" y="1632"/>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grpSp>
      <p:sp>
        <p:nvSpPr>
          <p:cNvPr id="50208" name="Line 62">
            <a:extLst>
              <a:ext uri="{FF2B5EF4-FFF2-40B4-BE49-F238E27FC236}">
                <a16:creationId xmlns:a16="http://schemas.microsoft.com/office/drawing/2014/main" id="{52FBE7B8-D86C-4FB4-91A7-ED9E2FAAC3D2}"/>
              </a:ext>
            </a:extLst>
          </p:cNvPr>
          <p:cNvSpPr>
            <a:spLocks noChangeShapeType="1"/>
          </p:cNvSpPr>
          <p:nvPr/>
        </p:nvSpPr>
        <p:spPr bwMode="auto">
          <a:xfrm>
            <a:off x="6477000" y="2514600"/>
            <a:ext cx="0" cy="844062"/>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0209" name="Line 63">
            <a:extLst>
              <a:ext uri="{FF2B5EF4-FFF2-40B4-BE49-F238E27FC236}">
                <a16:creationId xmlns:a16="http://schemas.microsoft.com/office/drawing/2014/main" id="{63AA23C1-4369-45FC-8B9F-208211EC9A9D}"/>
              </a:ext>
            </a:extLst>
          </p:cNvPr>
          <p:cNvSpPr>
            <a:spLocks noChangeShapeType="1"/>
          </p:cNvSpPr>
          <p:nvPr/>
        </p:nvSpPr>
        <p:spPr bwMode="auto">
          <a:xfrm>
            <a:off x="6477000" y="3358662"/>
            <a:ext cx="3048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0210" name="Line 64">
            <a:extLst>
              <a:ext uri="{FF2B5EF4-FFF2-40B4-BE49-F238E27FC236}">
                <a16:creationId xmlns:a16="http://schemas.microsoft.com/office/drawing/2014/main" id="{531D9691-B1FD-44AA-A71D-F2377B3D4190}"/>
              </a:ext>
            </a:extLst>
          </p:cNvPr>
          <p:cNvSpPr>
            <a:spLocks noChangeShapeType="1"/>
          </p:cNvSpPr>
          <p:nvPr/>
        </p:nvSpPr>
        <p:spPr bwMode="auto">
          <a:xfrm flipH="1">
            <a:off x="6477000" y="2795954"/>
            <a:ext cx="3048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0211" name="Rectangle 65">
            <a:extLst>
              <a:ext uri="{FF2B5EF4-FFF2-40B4-BE49-F238E27FC236}">
                <a16:creationId xmlns:a16="http://schemas.microsoft.com/office/drawing/2014/main" id="{AEFD2874-F21D-4962-9B30-8B5C84272E67}"/>
              </a:ext>
            </a:extLst>
          </p:cNvPr>
          <p:cNvSpPr>
            <a:spLocks noChangeArrowheads="1"/>
          </p:cNvSpPr>
          <p:nvPr/>
        </p:nvSpPr>
        <p:spPr bwMode="auto">
          <a:xfrm>
            <a:off x="4269362" y="2655277"/>
            <a:ext cx="474859" cy="53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477" b="1"/>
              <a:t>I/O</a:t>
            </a:r>
          </a:p>
          <a:p>
            <a:pPr algn="ctr"/>
            <a:r>
              <a:rPr lang="en-US" altLang="zh-CN" sz="1477" b="1"/>
              <a:t>Bus</a:t>
            </a:r>
          </a:p>
        </p:txBody>
      </p:sp>
      <p:sp>
        <p:nvSpPr>
          <p:cNvPr id="50212" name="Rectangle 66">
            <a:extLst>
              <a:ext uri="{FF2B5EF4-FFF2-40B4-BE49-F238E27FC236}">
                <a16:creationId xmlns:a16="http://schemas.microsoft.com/office/drawing/2014/main" id="{F55EFC7B-0F1F-4161-81A7-ED588649065F}"/>
              </a:ext>
            </a:extLst>
          </p:cNvPr>
          <p:cNvSpPr>
            <a:spLocks noChangeArrowheads="1"/>
          </p:cNvSpPr>
          <p:nvPr/>
        </p:nvSpPr>
        <p:spPr bwMode="auto">
          <a:xfrm>
            <a:off x="2364362" y="2655277"/>
            <a:ext cx="474859" cy="53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477" b="1"/>
              <a:t>I/O</a:t>
            </a:r>
          </a:p>
          <a:p>
            <a:pPr algn="ctr"/>
            <a:r>
              <a:rPr lang="en-US" altLang="zh-CN" sz="1477" b="1"/>
              <a:t>Bus</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BD926FB5-1C6E-43D1-930F-25A970A65B91}"/>
              </a:ext>
            </a:extLst>
          </p:cNvPr>
          <p:cNvSpPr>
            <a:spLocks noGrp="1" noChangeArrowheads="1"/>
          </p:cNvSpPr>
          <p:nvPr>
            <p:ph type="title"/>
          </p:nvPr>
        </p:nvSpPr>
        <p:spPr>
          <a:xfrm>
            <a:off x="468041" y="148644"/>
            <a:ext cx="3982915" cy="584689"/>
          </a:xfrm>
          <a:noFill/>
        </p:spPr>
        <p:txBody>
          <a:bodyPr wrap="square"/>
          <a:lstStyle/>
          <a:p>
            <a:r>
              <a:rPr lang="zh-CN" altLang="en-US" b="1" dirty="0">
                <a:solidFill>
                  <a:srgbClr val="C00000"/>
                </a:solidFill>
                <a:latin typeface="微软雅黑" panose="020B0503020204020204" pitchFamily="34" charset="-122"/>
                <a:ea typeface="微软雅黑" panose="020B0503020204020204" pitchFamily="34" charset="-122"/>
              </a:rPr>
              <a:t>三总线系统</a:t>
            </a:r>
          </a:p>
        </p:txBody>
      </p:sp>
      <p:sp>
        <p:nvSpPr>
          <p:cNvPr id="51203" name="Rectangle 3">
            <a:extLst>
              <a:ext uri="{FF2B5EF4-FFF2-40B4-BE49-F238E27FC236}">
                <a16:creationId xmlns:a16="http://schemas.microsoft.com/office/drawing/2014/main" id="{891028B2-2679-4536-BDF1-5629838E21E5}"/>
              </a:ext>
            </a:extLst>
          </p:cNvPr>
          <p:cNvSpPr>
            <a:spLocks noGrp="1" noChangeArrowheads="1"/>
          </p:cNvSpPr>
          <p:nvPr>
            <p:ph type="body" idx="1"/>
          </p:nvPr>
        </p:nvSpPr>
        <p:spPr>
          <a:xfrm>
            <a:off x="422031" y="4132384"/>
            <a:ext cx="8191500" cy="2309607"/>
          </a:xfrm>
          <a:noFill/>
        </p:spPr>
        <p:txBody>
          <a:bodyPr/>
          <a:lstStyle/>
          <a:p>
            <a:pPr>
              <a:lnSpc>
                <a:spcPct val="150000"/>
              </a:lnSpc>
            </a:pPr>
            <a:r>
              <a:rPr lang="zh-CN" altLang="en-US" sz="2585" dirty="0"/>
              <a:t>少量底板总线接入处理器</a:t>
            </a:r>
            <a:r>
              <a:rPr lang="en-US" altLang="zh-CN" sz="2585" dirty="0"/>
              <a:t>-</a:t>
            </a:r>
            <a:r>
              <a:rPr lang="zh-CN" altLang="en-US" sz="2585" dirty="0"/>
              <a:t>存储器总线</a:t>
            </a:r>
          </a:p>
          <a:p>
            <a:pPr lvl="1">
              <a:lnSpc>
                <a:spcPct val="150000"/>
              </a:lnSpc>
            </a:pPr>
            <a:r>
              <a:rPr lang="zh-CN" altLang="en-US" sz="2585" dirty="0"/>
              <a:t>处理器</a:t>
            </a:r>
            <a:r>
              <a:rPr lang="en-US" altLang="zh-CN" sz="2585" dirty="0"/>
              <a:t>-</a:t>
            </a:r>
            <a:r>
              <a:rPr lang="zh-CN" altLang="en-US" sz="2585" dirty="0"/>
              <a:t>存储器总线用于处理器</a:t>
            </a:r>
            <a:r>
              <a:rPr lang="en-US" altLang="zh-CN" sz="2585" dirty="0"/>
              <a:t>-</a:t>
            </a:r>
            <a:r>
              <a:rPr lang="zh-CN" altLang="en-US" sz="2585" dirty="0"/>
              <a:t>存储器之间的通信</a:t>
            </a:r>
          </a:p>
          <a:p>
            <a:pPr lvl="1">
              <a:lnSpc>
                <a:spcPct val="150000"/>
              </a:lnSpc>
            </a:pPr>
            <a:r>
              <a:rPr lang="en-US" altLang="zh-CN" sz="2585" dirty="0"/>
              <a:t>I/O</a:t>
            </a:r>
            <a:r>
              <a:rPr lang="zh-CN" altLang="en-US" sz="2585" dirty="0"/>
              <a:t>总线连接到底板总线</a:t>
            </a:r>
          </a:p>
          <a:p>
            <a:pPr>
              <a:lnSpc>
                <a:spcPct val="150000"/>
              </a:lnSpc>
            </a:pPr>
            <a:r>
              <a:rPr lang="zh-CN" altLang="en-US" sz="2585" dirty="0"/>
              <a:t>优点：处理器总线上的负载急剧减少</a:t>
            </a:r>
          </a:p>
        </p:txBody>
      </p:sp>
      <p:sp>
        <p:nvSpPr>
          <p:cNvPr id="51204" name="Rectangle 4">
            <a:extLst>
              <a:ext uri="{FF2B5EF4-FFF2-40B4-BE49-F238E27FC236}">
                <a16:creationId xmlns:a16="http://schemas.microsoft.com/office/drawing/2014/main" id="{836FC5BD-852B-4702-814C-B1349C463C20}"/>
              </a:ext>
            </a:extLst>
          </p:cNvPr>
          <p:cNvSpPr>
            <a:spLocks noChangeArrowheads="1"/>
          </p:cNvSpPr>
          <p:nvPr/>
        </p:nvSpPr>
        <p:spPr bwMode="auto">
          <a:xfrm>
            <a:off x="698989" y="1400907"/>
            <a:ext cx="1345223" cy="5392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1205" name="Rectangle 5">
            <a:extLst>
              <a:ext uri="{FF2B5EF4-FFF2-40B4-BE49-F238E27FC236}">
                <a16:creationId xmlns:a16="http://schemas.microsoft.com/office/drawing/2014/main" id="{FAC2DDCB-2D31-4B93-BC25-41C454AC043C}"/>
              </a:ext>
            </a:extLst>
          </p:cNvPr>
          <p:cNvSpPr>
            <a:spLocks noChangeArrowheads="1"/>
          </p:cNvSpPr>
          <p:nvPr/>
        </p:nvSpPr>
        <p:spPr bwMode="auto">
          <a:xfrm>
            <a:off x="823547" y="1529861"/>
            <a:ext cx="950759"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Processor</a:t>
            </a:r>
          </a:p>
        </p:txBody>
      </p:sp>
      <p:sp>
        <p:nvSpPr>
          <p:cNvPr id="51206" name="Line 6">
            <a:extLst>
              <a:ext uri="{FF2B5EF4-FFF2-40B4-BE49-F238E27FC236}">
                <a16:creationId xmlns:a16="http://schemas.microsoft.com/office/drawing/2014/main" id="{3AED75C8-09AB-43C7-B8ED-6B81983F26DE}"/>
              </a:ext>
            </a:extLst>
          </p:cNvPr>
          <p:cNvSpPr>
            <a:spLocks noChangeShapeType="1"/>
          </p:cNvSpPr>
          <p:nvPr/>
        </p:nvSpPr>
        <p:spPr bwMode="auto">
          <a:xfrm>
            <a:off x="2057400" y="1529862"/>
            <a:ext cx="5029200" cy="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1207" name="Line 7">
            <a:extLst>
              <a:ext uri="{FF2B5EF4-FFF2-40B4-BE49-F238E27FC236}">
                <a16:creationId xmlns:a16="http://schemas.microsoft.com/office/drawing/2014/main" id="{15B6BB95-5E08-4BBE-BDC3-94C565A41EA9}"/>
              </a:ext>
            </a:extLst>
          </p:cNvPr>
          <p:cNvSpPr>
            <a:spLocks noChangeShapeType="1"/>
          </p:cNvSpPr>
          <p:nvPr/>
        </p:nvSpPr>
        <p:spPr bwMode="auto">
          <a:xfrm>
            <a:off x="2667000" y="1529861"/>
            <a:ext cx="0" cy="422031"/>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1208" name="Rectangle 8">
            <a:extLst>
              <a:ext uri="{FF2B5EF4-FFF2-40B4-BE49-F238E27FC236}">
                <a16:creationId xmlns:a16="http://schemas.microsoft.com/office/drawing/2014/main" id="{C411E379-8BAB-4E8D-8529-F78052A296E3}"/>
              </a:ext>
            </a:extLst>
          </p:cNvPr>
          <p:cNvSpPr>
            <a:spLocks noChangeArrowheads="1"/>
          </p:cNvSpPr>
          <p:nvPr/>
        </p:nvSpPr>
        <p:spPr bwMode="auto">
          <a:xfrm>
            <a:off x="7099789" y="1400907"/>
            <a:ext cx="1345223" cy="5392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1209" name="Rectangle 9">
            <a:extLst>
              <a:ext uri="{FF2B5EF4-FFF2-40B4-BE49-F238E27FC236}">
                <a16:creationId xmlns:a16="http://schemas.microsoft.com/office/drawing/2014/main" id="{57FA63CB-0B03-4A8D-9010-D3647BCB624A}"/>
              </a:ext>
            </a:extLst>
          </p:cNvPr>
          <p:cNvSpPr>
            <a:spLocks noChangeArrowheads="1"/>
          </p:cNvSpPr>
          <p:nvPr/>
        </p:nvSpPr>
        <p:spPr bwMode="auto">
          <a:xfrm>
            <a:off x="7300547" y="1529861"/>
            <a:ext cx="861183"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Memory</a:t>
            </a:r>
          </a:p>
        </p:txBody>
      </p:sp>
      <p:sp>
        <p:nvSpPr>
          <p:cNvPr id="51210" name="Rectangle 10">
            <a:extLst>
              <a:ext uri="{FF2B5EF4-FFF2-40B4-BE49-F238E27FC236}">
                <a16:creationId xmlns:a16="http://schemas.microsoft.com/office/drawing/2014/main" id="{C3DEA07E-AB8B-4A00-B608-58D28FBFFE25}"/>
              </a:ext>
            </a:extLst>
          </p:cNvPr>
          <p:cNvSpPr>
            <a:spLocks noChangeArrowheads="1"/>
          </p:cNvSpPr>
          <p:nvPr/>
        </p:nvSpPr>
        <p:spPr bwMode="auto">
          <a:xfrm>
            <a:off x="3490546" y="1248508"/>
            <a:ext cx="2042212"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Processor Memory Bus</a:t>
            </a:r>
          </a:p>
        </p:txBody>
      </p:sp>
      <p:sp>
        <p:nvSpPr>
          <p:cNvPr id="51211" name="Oval 11">
            <a:extLst>
              <a:ext uri="{FF2B5EF4-FFF2-40B4-BE49-F238E27FC236}">
                <a16:creationId xmlns:a16="http://schemas.microsoft.com/office/drawing/2014/main" id="{902E33C9-5148-430B-A6C3-4018E381181F}"/>
              </a:ext>
            </a:extLst>
          </p:cNvPr>
          <p:cNvSpPr>
            <a:spLocks noChangeArrowheads="1"/>
          </p:cNvSpPr>
          <p:nvPr/>
        </p:nvSpPr>
        <p:spPr bwMode="auto">
          <a:xfrm>
            <a:off x="2146789" y="1963615"/>
            <a:ext cx="1116623" cy="53926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1212" name="Rectangle 12">
            <a:extLst>
              <a:ext uri="{FF2B5EF4-FFF2-40B4-BE49-F238E27FC236}">
                <a16:creationId xmlns:a16="http://schemas.microsoft.com/office/drawing/2014/main" id="{11542B08-FFBD-4674-AA69-4A4863A25A8C}"/>
              </a:ext>
            </a:extLst>
          </p:cNvPr>
          <p:cNvSpPr>
            <a:spLocks noChangeArrowheads="1"/>
          </p:cNvSpPr>
          <p:nvPr/>
        </p:nvSpPr>
        <p:spPr bwMode="auto">
          <a:xfrm>
            <a:off x="2302764" y="1951892"/>
            <a:ext cx="851565" cy="53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477" b="1"/>
              <a:t>Bus</a:t>
            </a:r>
          </a:p>
          <a:p>
            <a:pPr algn="ctr"/>
            <a:r>
              <a:rPr lang="en-US" altLang="zh-CN" sz="1477" b="1"/>
              <a:t>Adaptor</a:t>
            </a:r>
          </a:p>
        </p:txBody>
      </p:sp>
      <p:grpSp>
        <p:nvGrpSpPr>
          <p:cNvPr id="51213" name="Group 13">
            <a:extLst>
              <a:ext uri="{FF2B5EF4-FFF2-40B4-BE49-F238E27FC236}">
                <a16:creationId xmlns:a16="http://schemas.microsoft.com/office/drawing/2014/main" id="{CED4CD79-5AE1-4730-836A-C3DFBE9B3871}"/>
              </a:ext>
            </a:extLst>
          </p:cNvPr>
          <p:cNvGrpSpPr>
            <a:grpSpLocks/>
          </p:cNvGrpSpPr>
          <p:nvPr/>
        </p:nvGrpSpPr>
        <p:grpSpPr bwMode="auto">
          <a:xfrm>
            <a:off x="3442189" y="2373923"/>
            <a:ext cx="1116623" cy="550985"/>
            <a:chOff x="2168" y="1440"/>
            <a:chExt cx="704" cy="376"/>
          </a:xfrm>
        </p:grpSpPr>
        <p:sp>
          <p:nvSpPr>
            <p:cNvPr id="51253" name="Oval 14">
              <a:extLst>
                <a:ext uri="{FF2B5EF4-FFF2-40B4-BE49-F238E27FC236}">
                  <a16:creationId xmlns:a16="http://schemas.microsoft.com/office/drawing/2014/main" id="{7F75EC41-2D69-4AB4-BDB1-1535620D4BBC}"/>
                </a:ext>
              </a:extLst>
            </p:cNvPr>
            <p:cNvSpPr>
              <a:spLocks noChangeArrowheads="1"/>
            </p:cNvSpPr>
            <p:nvPr/>
          </p:nvSpPr>
          <p:spPr bwMode="auto">
            <a:xfrm>
              <a:off x="2168" y="1448"/>
              <a:ext cx="704" cy="36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1254" name="Rectangle 15">
              <a:extLst>
                <a:ext uri="{FF2B5EF4-FFF2-40B4-BE49-F238E27FC236}">
                  <a16:creationId xmlns:a16="http://schemas.microsoft.com/office/drawing/2014/main" id="{8BF790E9-991D-48FD-A0E9-41948C2F6094}"/>
                </a:ext>
              </a:extLst>
            </p:cNvPr>
            <p:cNvSpPr>
              <a:spLocks noChangeArrowheads="1"/>
            </p:cNvSpPr>
            <p:nvPr/>
          </p:nvSpPr>
          <p:spPr bwMode="auto">
            <a:xfrm>
              <a:off x="2267" y="1440"/>
              <a:ext cx="537"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477" b="1"/>
                <a:t>Bus</a:t>
              </a:r>
            </a:p>
            <a:p>
              <a:pPr algn="ctr"/>
              <a:r>
                <a:rPr lang="en-US" altLang="zh-CN" sz="1477" b="1"/>
                <a:t>Adaptor</a:t>
              </a:r>
            </a:p>
          </p:txBody>
        </p:sp>
      </p:grpSp>
      <p:grpSp>
        <p:nvGrpSpPr>
          <p:cNvPr id="51214" name="Group 16">
            <a:extLst>
              <a:ext uri="{FF2B5EF4-FFF2-40B4-BE49-F238E27FC236}">
                <a16:creationId xmlns:a16="http://schemas.microsoft.com/office/drawing/2014/main" id="{66158A03-6586-49E2-9B9A-AC8B7F71E673}"/>
              </a:ext>
            </a:extLst>
          </p:cNvPr>
          <p:cNvGrpSpPr>
            <a:grpSpLocks/>
          </p:cNvGrpSpPr>
          <p:nvPr/>
        </p:nvGrpSpPr>
        <p:grpSpPr bwMode="auto">
          <a:xfrm>
            <a:off x="3442189" y="3077308"/>
            <a:ext cx="1116623" cy="550985"/>
            <a:chOff x="2168" y="1920"/>
            <a:chExt cx="704" cy="376"/>
          </a:xfrm>
        </p:grpSpPr>
        <p:sp>
          <p:nvSpPr>
            <p:cNvPr id="51251" name="Oval 17">
              <a:extLst>
                <a:ext uri="{FF2B5EF4-FFF2-40B4-BE49-F238E27FC236}">
                  <a16:creationId xmlns:a16="http://schemas.microsoft.com/office/drawing/2014/main" id="{71DCEF26-6D8A-4BA4-984E-ECD09ACC27C6}"/>
                </a:ext>
              </a:extLst>
            </p:cNvPr>
            <p:cNvSpPr>
              <a:spLocks noChangeArrowheads="1"/>
            </p:cNvSpPr>
            <p:nvPr/>
          </p:nvSpPr>
          <p:spPr bwMode="auto">
            <a:xfrm>
              <a:off x="2168" y="1928"/>
              <a:ext cx="704" cy="36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1252" name="Rectangle 18">
              <a:extLst>
                <a:ext uri="{FF2B5EF4-FFF2-40B4-BE49-F238E27FC236}">
                  <a16:creationId xmlns:a16="http://schemas.microsoft.com/office/drawing/2014/main" id="{584D5622-60DD-4F0F-8754-3BBC30B4A4AA}"/>
                </a:ext>
              </a:extLst>
            </p:cNvPr>
            <p:cNvSpPr>
              <a:spLocks noChangeArrowheads="1"/>
            </p:cNvSpPr>
            <p:nvPr/>
          </p:nvSpPr>
          <p:spPr bwMode="auto">
            <a:xfrm>
              <a:off x="2267" y="1920"/>
              <a:ext cx="537"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477" b="1"/>
                <a:t>Bus</a:t>
              </a:r>
            </a:p>
            <a:p>
              <a:pPr algn="ctr"/>
              <a:r>
                <a:rPr lang="en-US" altLang="zh-CN" sz="1477" b="1"/>
                <a:t>Adaptor</a:t>
              </a:r>
            </a:p>
          </p:txBody>
        </p:sp>
      </p:grpSp>
      <p:sp>
        <p:nvSpPr>
          <p:cNvPr id="51215" name="Line 19">
            <a:extLst>
              <a:ext uri="{FF2B5EF4-FFF2-40B4-BE49-F238E27FC236}">
                <a16:creationId xmlns:a16="http://schemas.microsoft.com/office/drawing/2014/main" id="{E3CBBAA3-3913-42B4-98CA-15DA47E42354}"/>
              </a:ext>
            </a:extLst>
          </p:cNvPr>
          <p:cNvSpPr>
            <a:spLocks noChangeShapeType="1"/>
          </p:cNvSpPr>
          <p:nvPr/>
        </p:nvSpPr>
        <p:spPr bwMode="auto">
          <a:xfrm>
            <a:off x="2667000" y="2514600"/>
            <a:ext cx="0" cy="844062"/>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1216" name="Line 20">
            <a:extLst>
              <a:ext uri="{FF2B5EF4-FFF2-40B4-BE49-F238E27FC236}">
                <a16:creationId xmlns:a16="http://schemas.microsoft.com/office/drawing/2014/main" id="{79306065-3BD3-49BC-A970-A098D37E2B87}"/>
              </a:ext>
            </a:extLst>
          </p:cNvPr>
          <p:cNvSpPr>
            <a:spLocks noChangeShapeType="1"/>
          </p:cNvSpPr>
          <p:nvPr/>
        </p:nvSpPr>
        <p:spPr bwMode="auto">
          <a:xfrm>
            <a:off x="2667000" y="3358662"/>
            <a:ext cx="762000"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1217" name="Line 21">
            <a:extLst>
              <a:ext uri="{FF2B5EF4-FFF2-40B4-BE49-F238E27FC236}">
                <a16:creationId xmlns:a16="http://schemas.microsoft.com/office/drawing/2014/main" id="{B448DAB2-AFAA-4037-8436-A8A05B9C8D94}"/>
              </a:ext>
            </a:extLst>
          </p:cNvPr>
          <p:cNvSpPr>
            <a:spLocks noChangeShapeType="1"/>
          </p:cNvSpPr>
          <p:nvPr/>
        </p:nvSpPr>
        <p:spPr bwMode="auto">
          <a:xfrm flipH="1">
            <a:off x="2667000" y="2655277"/>
            <a:ext cx="762000"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grpSp>
        <p:nvGrpSpPr>
          <p:cNvPr id="51218" name="Group 22">
            <a:extLst>
              <a:ext uri="{FF2B5EF4-FFF2-40B4-BE49-F238E27FC236}">
                <a16:creationId xmlns:a16="http://schemas.microsoft.com/office/drawing/2014/main" id="{BEE42CEA-E4B7-4154-AEE2-F86061A8B64C}"/>
              </a:ext>
            </a:extLst>
          </p:cNvPr>
          <p:cNvGrpSpPr>
            <a:grpSpLocks/>
          </p:cNvGrpSpPr>
          <p:nvPr/>
        </p:nvGrpSpPr>
        <p:grpSpPr bwMode="auto">
          <a:xfrm>
            <a:off x="6019800" y="1963615"/>
            <a:ext cx="609600" cy="410308"/>
            <a:chOff x="3792" y="1160"/>
            <a:chExt cx="384" cy="280"/>
          </a:xfrm>
        </p:grpSpPr>
        <p:sp>
          <p:nvSpPr>
            <p:cNvPr id="51246" name="Oval 23">
              <a:extLst>
                <a:ext uri="{FF2B5EF4-FFF2-40B4-BE49-F238E27FC236}">
                  <a16:creationId xmlns:a16="http://schemas.microsoft.com/office/drawing/2014/main" id="{9970DB42-960F-49CB-A909-E6EA34CEB027}"/>
                </a:ext>
              </a:extLst>
            </p:cNvPr>
            <p:cNvSpPr>
              <a:spLocks noChangeArrowheads="1"/>
            </p:cNvSpPr>
            <p:nvPr/>
          </p:nvSpPr>
          <p:spPr bwMode="auto">
            <a:xfrm>
              <a:off x="3800" y="1160"/>
              <a:ext cx="368"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1247" name="Arc 24">
              <a:extLst>
                <a:ext uri="{FF2B5EF4-FFF2-40B4-BE49-F238E27FC236}">
                  <a16:creationId xmlns:a16="http://schemas.microsoft.com/office/drawing/2014/main" id="{AC9DA6BA-E02E-4431-84E4-6A8D36C7B404}"/>
                </a:ext>
              </a:extLst>
            </p:cNvPr>
            <p:cNvSpPr>
              <a:spLocks/>
            </p:cNvSpPr>
            <p:nvPr/>
          </p:nvSpPr>
          <p:spPr bwMode="auto">
            <a:xfrm>
              <a:off x="3984" y="1392"/>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51248" name="Arc 25">
              <a:extLst>
                <a:ext uri="{FF2B5EF4-FFF2-40B4-BE49-F238E27FC236}">
                  <a16:creationId xmlns:a16="http://schemas.microsoft.com/office/drawing/2014/main" id="{9F961C37-D9DF-4B30-8FCA-88C3792CE126}"/>
                </a:ext>
              </a:extLst>
            </p:cNvPr>
            <p:cNvSpPr>
              <a:spLocks/>
            </p:cNvSpPr>
            <p:nvPr/>
          </p:nvSpPr>
          <p:spPr bwMode="auto">
            <a:xfrm>
              <a:off x="3793" y="1392"/>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51249" name="Line 26">
              <a:extLst>
                <a:ext uri="{FF2B5EF4-FFF2-40B4-BE49-F238E27FC236}">
                  <a16:creationId xmlns:a16="http://schemas.microsoft.com/office/drawing/2014/main" id="{2AAB3FDC-F28D-4BDD-B703-31476A27DC7E}"/>
                </a:ext>
              </a:extLst>
            </p:cNvPr>
            <p:cNvSpPr>
              <a:spLocks noChangeShapeType="1"/>
            </p:cNvSpPr>
            <p:nvPr/>
          </p:nvSpPr>
          <p:spPr bwMode="auto">
            <a:xfrm>
              <a:off x="4176" y="1200"/>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1250" name="Line 27">
              <a:extLst>
                <a:ext uri="{FF2B5EF4-FFF2-40B4-BE49-F238E27FC236}">
                  <a16:creationId xmlns:a16="http://schemas.microsoft.com/office/drawing/2014/main" id="{4CE79068-5306-4ACC-B234-C3BD332E5502}"/>
                </a:ext>
              </a:extLst>
            </p:cNvPr>
            <p:cNvSpPr>
              <a:spLocks noChangeShapeType="1"/>
            </p:cNvSpPr>
            <p:nvPr/>
          </p:nvSpPr>
          <p:spPr bwMode="auto">
            <a:xfrm>
              <a:off x="3792" y="1200"/>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grpSp>
      <p:grpSp>
        <p:nvGrpSpPr>
          <p:cNvPr id="51219" name="Group 28">
            <a:extLst>
              <a:ext uri="{FF2B5EF4-FFF2-40B4-BE49-F238E27FC236}">
                <a16:creationId xmlns:a16="http://schemas.microsoft.com/office/drawing/2014/main" id="{C68E4341-EA97-4F68-BE6F-4422846A47D9}"/>
              </a:ext>
            </a:extLst>
          </p:cNvPr>
          <p:cNvGrpSpPr>
            <a:grpSpLocks/>
          </p:cNvGrpSpPr>
          <p:nvPr/>
        </p:nvGrpSpPr>
        <p:grpSpPr bwMode="auto">
          <a:xfrm>
            <a:off x="5029200" y="1963615"/>
            <a:ext cx="609600" cy="410308"/>
            <a:chOff x="3168" y="1160"/>
            <a:chExt cx="384" cy="280"/>
          </a:xfrm>
        </p:grpSpPr>
        <p:sp>
          <p:nvSpPr>
            <p:cNvPr id="51241" name="Oval 29">
              <a:extLst>
                <a:ext uri="{FF2B5EF4-FFF2-40B4-BE49-F238E27FC236}">
                  <a16:creationId xmlns:a16="http://schemas.microsoft.com/office/drawing/2014/main" id="{E84C441F-3340-46DA-A0B2-1DAE6DABC5AC}"/>
                </a:ext>
              </a:extLst>
            </p:cNvPr>
            <p:cNvSpPr>
              <a:spLocks noChangeArrowheads="1"/>
            </p:cNvSpPr>
            <p:nvPr/>
          </p:nvSpPr>
          <p:spPr bwMode="auto">
            <a:xfrm>
              <a:off x="3176" y="1160"/>
              <a:ext cx="368"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1242" name="Arc 30">
              <a:extLst>
                <a:ext uri="{FF2B5EF4-FFF2-40B4-BE49-F238E27FC236}">
                  <a16:creationId xmlns:a16="http://schemas.microsoft.com/office/drawing/2014/main" id="{C8BAB3EC-944C-44AC-9D11-AB2908E25248}"/>
                </a:ext>
              </a:extLst>
            </p:cNvPr>
            <p:cNvSpPr>
              <a:spLocks/>
            </p:cNvSpPr>
            <p:nvPr/>
          </p:nvSpPr>
          <p:spPr bwMode="auto">
            <a:xfrm>
              <a:off x="3360" y="1392"/>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51243" name="Arc 31">
              <a:extLst>
                <a:ext uri="{FF2B5EF4-FFF2-40B4-BE49-F238E27FC236}">
                  <a16:creationId xmlns:a16="http://schemas.microsoft.com/office/drawing/2014/main" id="{927C783F-A383-4A03-8188-41F71B37BE39}"/>
                </a:ext>
              </a:extLst>
            </p:cNvPr>
            <p:cNvSpPr>
              <a:spLocks/>
            </p:cNvSpPr>
            <p:nvPr/>
          </p:nvSpPr>
          <p:spPr bwMode="auto">
            <a:xfrm>
              <a:off x="3169" y="1392"/>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51244" name="Line 32">
              <a:extLst>
                <a:ext uri="{FF2B5EF4-FFF2-40B4-BE49-F238E27FC236}">
                  <a16:creationId xmlns:a16="http://schemas.microsoft.com/office/drawing/2014/main" id="{8CBC626A-D50E-4850-8A20-FD26E7AB1A77}"/>
                </a:ext>
              </a:extLst>
            </p:cNvPr>
            <p:cNvSpPr>
              <a:spLocks noChangeShapeType="1"/>
            </p:cNvSpPr>
            <p:nvPr/>
          </p:nvSpPr>
          <p:spPr bwMode="auto">
            <a:xfrm>
              <a:off x="3552" y="1200"/>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1245" name="Line 33">
              <a:extLst>
                <a:ext uri="{FF2B5EF4-FFF2-40B4-BE49-F238E27FC236}">
                  <a16:creationId xmlns:a16="http://schemas.microsoft.com/office/drawing/2014/main" id="{833B6589-CF4A-41B5-B407-39D13467FDC7}"/>
                </a:ext>
              </a:extLst>
            </p:cNvPr>
            <p:cNvSpPr>
              <a:spLocks noChangeShapeType="1"/>
            </p:cNvSpPr>
            <p:nvPr/>
          </p:nvSpPr>
          <p:spPr bwMode="auto">
            <a:xfrm>
              <a:off x="3168" y="1200"/>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grpSp>
      <p:sp>
        <p:nvSpPr>
          <p:cNvPr id="51220" name="Line 34">
            <a:extLst>
              <a:ext uri="{FF2B5EF4-FFF2-40B4-BE49-F238E27FC236}">
                <a16:creationId xmlns:a16="http://schemas.microsoft.com/office/drawing/2014/main" id="{923F9FC3-CB42-4E36-BC7A-05F8B1AB4448}"/>
              </a:ext>
            </a:extLst>
          </p:cNvPr>
          <p:cNvSpPr>
            <a:spLocks noChangeShapeType="1"/>
          </p:cNvSpPr>
          <p:nvPr/>
        </p:nvSpPr>
        <p:spPr bwMode="auto">
          <a:xfrm>
            <a:off x="4572000" y="2655277"/>
            <a:ext cx="17526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1221" name="Line 35">
            <a:extLst>
              <a:ext uri="{FF2B5EF4-FFF2-40B4-BE49-F238E27FC236}">
                <a16:creationId xmlns:a16="http://schemas.microsoft.com/office/drawing/2014/main" id="{5B442D11-A4B6-48E2-A3C6-9798F13B9622}"/>
              </a:ext>
            </a:extLst>
          </p:cNvPr>
          <p:cNvSpPr>
            <a:spLocks noChangeShapeType="1"/>
          </p:cNvSpPr>
          <p:nvPr/>
        </p:nvSpPr>
        <p:spPr bwMode="auto">
          <a:xfrm>
            <a:off x="5334000" y="2373923"/>
            <a:ext cx="0" cy="281354"/>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1222" name="Rectangle 36">
            <a:extLst>
              <a:ext uri="{FF2B5EF4-FFF2-40B4-BE49-F238E27FC236}">
                <a16:creationId xmlns:a16="http://schemas.microsoft.com/office/drawing/2014/main" id="{37BFAC44-9F3F-433C-B8B2-E1768E5CAF41}"/>
              </a:ext>
            </a:extLst>
          </p:cNvPr>
          <p:cNvSpPr>
            <a:spLocks noChangeArrowheads="1"/>
          </p:cNvSpPr>
          <p:nvPr/>
        </p:nvSpPr>
        <p:spPr bwMode="auto">
          <a:xfrm>
            <a:off x="5403658" y="2655277"/>
            <a:ext cx="797064"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477" b="1"/>
              <a:t>I/O Bus</a:t>
            </a:r>
          </a:p>
        </p:txBody>
      </p:sp>
      <p:sp>
        <p:nvSpPr>
          <p:cNvPr id="51223" name="Rectangle 37">
            <a:extLst>
              <a:ext uri="{FF2B5EF4-FFF2-40B4-BE49-F238E27FC236}">
                <a16:creationId xmlns:a16="http://schemas.microsoft.com/office/drawing/2014/main" id="{E8383EA2-DF85-4FAA-98D1-63B1DEA924C3}"/>
              </a:ext>
            </a:extLst>
          </p:cNvPr>
          <p:cNvSpPr>
            <a:spLocks noChangeArrowheads="1"/>
          </p:cNvSpPr>
          <p:nvPr/>
        </p:nvSpPr>
        <p:spPr bwMode="auto">
          <a:xfrm>
            <a:off x="1227385" y="2795954"/>
            <a:ext cx="1375747"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477" b="1"/>
              <a:t>Backplane Bus</a:t>
            </a:r>
          </a:p>
        </p:txBody>
      </p:sp>
      <p:sp>
        <p:nvSpPr>
          <p:cNvPr id="51224" name="Line 38">
            <a:extLst>
              <a:ext uri="{FF2B5EF4-FFF2-40B4-BE49-F238E27FC236}">
                <a16:creationId xmlns:a16="http://schemas.microsoft.com/office/drawing/2014/main" id="{A607CF70-A6F9-4241-A93B-E5FCD8819FB3}"/>
              </a:ext>
            </a:extLst>
          </p:cNvPr>
          <p:cNvSpPr>
            <a:spLocks noChangeShapeType="1"/>
          </p:cNvSpPr>
          <p:nvPr/>
        </p:nvSpPr>
        <p:spPr bwMode="auto">
          <a:xfrm>
            <a:off x="6324600" y="2373923"/>
            <a:ext cx="0" cy="281354"/>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1225" name="Line 39">
            <a:extLst>
              <a:ext uri="{FF2B5EF4-FFF2-40B4-BE49-F238E27FC236}">
                <a16:creationId xmlns:a16="http://schemas.microsoft.com/office/drawing/2014/main" id="{46958E7D-52D4-4A50-AC6C-1CF2B96FB52F}"/>
              </a:ext>
            </a:extLst>
          </p:cNvPr>
          <p:cNvSpPr>
            <a:spLocks noChangeShapeType="1"/>
          </p:cNvSpPr>
          <p:nvPr/>
        </p:nvSpPr>
        <p:spPr bwMode="auto">
          <a:xfrm>
            <a:off x="4572000" y="3358662"/>
            <a:ext cx="17526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1226" name="Line 40">
            <a:extLst>
              <a:ext uri="{FF2B5EF4-FFF2-40B4-BE49-F238E27FC236}">
                <a16:creationId xmlns:a16="http://schemas.microsoft.com/office/drawing/2014/main" id="{EC08532B-A336-4B60-BCCB-975F8B267E65}"/>
              </a:ext>
            </a:extLst>
          </p:cNvPr>
          <p:cNvSpPr>
            <a:spLocks noChangeShapeType="1"/>
          </p:cNvSpPr>
          <p:nvPr/>
        </p:nvSpPr>
        <p:spPr bwMode="auto">
          <a:xfrm>
            <a:off x="5334000" y="3358661"/>
            <a:ext cx="0" cy="281354"/>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1227" name="Line 41">
            <a:extLst>
              <a:ext uri="{FF2B5EF4-FFF2-40B4-BE49-F238E27FC236}">
                <a16:creationId xmlns:a16="http://schemas.microsoft.com/office/drawing/2014/main" id="{CDBD8FC8-55AF-4736-A99B-D8880081508D}"/>
              </a:ext>
            </a:extLst>
          </p:cNvPr>
          <p:cNvSpPr>
            <a:spLocks noChangeShapeType="1"/>
          </p:cNvSpPr>
          <p:nvPr/>
        </p:nvSpPr>
        <p:spPr bwMode="auto">
          <a:xfrm>
            <a:off x="6324600" y="3358661"/>
            <a:ext cx="0" cy="281354"/>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1228" name="Rectangle 42">
            <a:extLst>
              <a:ext uri="{FF2B5EF4-FFF2-40B4-BE49-F238E27FC236}">
                <a16:creationId xmlns:a16="http://schemas.microsoft.com/office/drawing/2014/main" id="{3FD1D13A-70B9-478D-ADC0-029285DE2314}"/>
              </a:ext>
            </a:extLst>
          </p:cNvPr>
          <p:cNvSpPr>
            <a:spLocks noChangeArrowheads="1"/>
          </p:cNvSpPr>
          <p:nvPr/>
        </p:nvSpPr>
        <p:spPr bwMode="auto">
          <a:xfrm>
            <a:off x="5403658" y="3077308"/>
            <a:ext cx="797064"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477" b="1"/>
              <a:t>I/O Bus</a:t>
            </a:r>
          </a:p>
        </p:txBody>
      </p:sp>
      <p:grpSp>
        <p:nvGrpSpPr>
          <p:cNvPr id="51229" name="Group 43">
            <a:extLst>
              <a:ext uri="{FF2B5EF4-FFF2-40B4-BE49-F238E27FC236}">
                <a16:creationId xmlns:a16="http://schemas.microsoft.com/office/drawing/2014/main" id="{427CB8FA-4A82-45E3-8A89-80F2E9172294}"/>
              </a:ext>
            </a:extLst>
          </p:cNvPr>
          <p:cNvGrpSpPr>
            <a:grpSpLocks/>
          </p:cNvGrpSpPr>
          <p:nvPr/>
        </p:nvGrpSpPr>
        <p:grpSpPr bwMode="auto">
          <a:xfrm>
            <a:off x="6019800" y="3651738"/>
            <a:ext cx="609600" cy="410308"/>
            <a:chOff x="3792" y="2312"/>
            <a:chExt cx="384" cy="280"/>
          </a:xfrm>
        </p:grpSpPr>
        <p:sp>
          <p:nvSpPr>
            <p:cNvPr id="51236" name="Oval 44">
              <a:extLst>
                <a:ext uri="{FF2B5EF4-FFF2-40B4-BE49-F238E27FC236}">
                  <a16:creationId xmlns:a16="http://schemas.microsoft.com/office/drawing/2014/main" id="{2FD83A6A-F0F9-478F-8136-587B11E49E6B}"/>
                </a:ext>
              </a:extLst>
            </p:cNvPr>
            <p:cNvSpPr>
              <a:spLocks noChangeArrowheads="1"/>
            </p:cNvSpPr>
            <p:nvPr/>
          </p:nvSpPr>
          <p:spPr bwMode="auto">
            <a:xfrm>
              <a:off x="3800" y="2312"/>
              <a:ext cx="368"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1237" name="Arc 45">
              <a:extLst>
                <a:ext uri="{FF2B5EF4-FFF2-40B4-BE49-F238E27FC236}">
                  <a16:creationId xmlns:a16="http://schemas.microsoft.com/office/drawing/2014/main" id="{934F9407-05F2-4571-AC91-6A9A5850F9D1}"/>
                </a:ext>
              </a:extLst>
            </p:cNvPr>
            <p:cNvSpPr>
              <a:spLocks/>
            </p:cNvSpPr>
            <p:nvPr/>
          </p:nvSpPr>
          <p:spPr bwMode="auto">
            <a:xfrm>
              <a:off x="3984" y="2544"/>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51238" name="Arc 46">
              <a:extLst>
                <a:ext uri="{FF2B5EF4-FFF2-40B4-BE49-F238E27FC236}">
                  <a16:creationId xmlns:a16="http://schemas.microsoft.com/office/drawing/2014/main" id="{15CEDF47-8133-482A-AB3A-575F74933E96}"/>
                </a:ext>
              </a:extLst>
            </p:cNvPr>
            <p:cNvSpPr>
              <a:spLocks/>
            </p:cNvSpPr>
            <p:nvPr/>
          </p:nvSpPr>
          <p:spPr bwMode="auto">
            <a:xfrm>
              <a:off x="3793" y="2544"/>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51239" name="Line 47">
              <a:extLst>
                <a:ext uri="{FF2B5EF4-FFF2-40B4-BE49-F238E27FC236}">
                  <a16:creationId xmlns:a16="http://schemas.microsoft.com/office/drawing/2014/main" id="{7F8FD6A9-0384-44B2-9F61-59FCD5F1C33B}"/>
                </a:ext>
              </a:extLst>
            </p:cNvPr>
            <p:cNvSpPr>
              <a:spLocks noChangeShapeType="1"/>
            </p:cNvSpPr>
            <p:nvPr/>
          </p:nvSpPr>
          <p:spPr bwMode="auto">
            <a:xfrm>
              <a:off x="4176" y="2352"/>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1240" name="Line 48">
              <a:extLst>
                <a:ext uri="{FF2B5EF4-FFF2-40B4-BE49-F238E27FC236}">
                  <a16:creationId xmlns:a16="http://schemas.microsoft.com/office/drawing/2014/main" id="{42EBD915-28B2-4CDB-AE3D-EC0F1389DB5C}"/>
                </a:ext>
              </a:extLst>
            </p:cNvPr>
            <p:cNvSpPr>
              <a:spLocks noChangeShapeType="1"/>
            </p:cNvSpPr>
            <p:nvPr/>
          </p:nvSpPr>
          <p:spPr bwMode="auto">
            <a:xfrm>
              <a:off x="3792" y="2352"/>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grpSp>
      <p:grpSp>
        <p:nvGrpSpPr>
          <p:cNvPr id="51230" name="Group 49">
            <a:extLst>
              <a:ext uri="{FF2B5EF4-FFF2-40B4-BE49-F238E27FC236}">
                <a16:creationId xmlns:a16="http://schemas.microsoft.com/office/drawing/2014/main" id="{EFFCF5EB-6679-451B-B8DF-EE09601E8E08}"/>
              </a:ext>
            </a:extLst>
          </p:cNvPr>
          <p:cNvGrpSpPr>
            <a:grpSpLocks/>
          </p:cNvGrpSpPr>
          <p:nvPr/>
        </p:nvGrpSpPr>
        <p:grpSpPr bwMode="auto">
          <a:xfrm>
            <a:off x="5029200" y="3651738"/>
            <a:ext cx="609600" cy="410308"/>
            <a:chOff x="3168" y="2312"/>
            <a:chExt cx="384" cy="280"/>
          </a:xfrm>
        </p:grpSpPr>
        <p:sp>
          <p:nvSpPr>
            <p:cNvPr id="51231" name="Oval 50">
              <a:extLst>
                <a:ext uri="{FF2B5EF4-FFF2-40B4-BE49-F238E27FC236}">
                  <a16:creationId xmlns:a16="http://schemas.microsoft.com/office/drawing/2014/main" id="{E5701741-186F-4E07-B9FC-54004F2A07F5}"/>
                </a:ext>
              </a:extLst>
            </p:cNvPr>
            <p:cNvSpPr>
              <a:spLocks noChangeArrowheads="1"/>
            </p:cNvSpPr>
            <p:nvPr/>
          </p:nvSpPr>
          <p:spPr bwMode="auto">
            <a:xfrm>
              <a:off x="3176" y="2312"/>
              <a:ext cx="368"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1232" name="Arc 51">
              <a:extLst>
                <a:ext uri="{FF2B5EF4-FFF2-40B4-BE49-F238E27FC236}">
                  <a16:creationId xmlns:a16="http://schemas.microsoft.com/office/drawing/2014/main" id="{31F789CA-49C0-4B58-9AA8-535612DC8434}"/>
                </a:ext>
              </a:extLst>
            </p:cNvPr>
            <p:cNvSpPr>
              <a:spLocks/>
            </p:cNvSpPr>
            <p:nvPr/>
          </p:nvSpPr>
          <p:spPr bwMode="auto">
            <a:xfrm>
              <a:off x="3360" y="2544"/>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51233" name="Arc 52">
              <a:extLst>
                <a:ext uri="{FF2B5EF4-FFF2-40B4-BE49-F238E27FC236}">
                  <a16:creationId xmlns:a16="http://schemas.microsoft.com/office/drawing/2014/main" id="{FFC9101B-8E48-4D22-8069-4F75B5722FC1}"/>
                </a:ext>
              </a:extLst>
            </p:cNvPr>
            <p:cNvSpPr>
              <a:spLocks/>
            </p:cNvSpPr>
            <p:nvPr/>
          </p:nvSpPr>
          <p:spPr bwMode="auto">
            <a:xfrm>
              <a:off x="3169" y="2544"/>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51234" name="Line 53">
              <a:extLst>
                <a:ext uri="{FF2B5EF4-FFF2-40B4-BE49-F238E27FC236}">
                  <a16:creationId xmlns:a16="http://schemas.microsoft.com/office/drawing/2014/main" id="{3DD5BE21-4C8E-422A-BF20-7B555D1DBBD1}"/>
                </a:ext>
              </a:extLst>
            </p:cNvPr>
            <p:cNvSpPr>
              <a:spLocks noChangeShapeType="1"/>
            </p:cNvSpPr>
            <p:nvPr/>
          </p:nvSpPr>
          <p:spPr bwMode="auto">
            <a:xfrm>
              <a:off x="3552" y="2352"/>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1235" name="Line 54">
              <a:extLst>
                <a:ext uri="{FF2B5EF4-FFF2-40B4-BE49-F238E27FC236}">
                  <a16:creationId xmlns:a16="http://schemas.microsoft.com/office/drawing/2014/main" id="{3919B1F6-719A-474B-BF19-C903A2012117}"/>
                </a:ext>
              </a:extLst>
            </p:cNvPr>
            <p:cNvSpPr>
              <a:spLocks noChangeShapeType="1"/>
            </p:cNvSpPr>
            <p:nvPr/>
          </p:nvSpPr>
          <p:spPr bwMode="auto">
            <a:xfrm>
              <a:off x="3168" y="2352"/>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gr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FFCBAE40-02D5-49E8-8504-BFF2FA1F3DA8}"/>
              </a:ext>
            </a:extLst>
          </p:cNvPr>
          <p:cNvSpPr>
            <a:spLocks noGrp="1" noChangeArrowheads="1"/>
          </p:cNvSpPr>
          <p:nvPr>
            <p:ph type="title"/>
          </p:nvPr>
        </p:nvSpPr>
        <p:spPr>
          <a:xfrm>
            <a:off x="492370" y="211747"/>
            <a:ext cx="5108331" cy="584689"/>
          </a:xfrm>
          <a:noFill/>
        </p:spPr>
        <p:txBody>
          <a:bodyPr wrap="square"/>
          <a:lstStyle/>
          <a:p>
            <a:r>
              <a:rPr lang="zh-CN" altLang="en-US" b="1" dirty="0">
                <a:solidFill>
                  <a:srgbClr val="C00000"/>
                </a:solidFill>
                <a:latin typeface="微软雅黑" panose="020B0503020204020204" pitchFamily="34" charset="-122"/>
                <a:ea typeface="微软雅黑" panose="020B0503020204020204" pitchFamily="34" charset="-122"/>
              </a:rPr>
              <a:t>同步 和 异步 总线</a:t>
            </a:r>
          </a:p>
        </p:txBody>
      </p:sp>
      <p:sp>
        <p:nvSpPr>
          <p:cNvPr id="52227" name="Rectangle 3">
            <a:extLst>
              <a:ext uri="{FF2B5EF4-FFF2-40B4-BE49-F238E27FC236}">
                <a16:creationId xmlns:a16="http://schemas.microsoft.com/office/drawing/2014/main" id="{1C87C85B-543A-45FD-A356-009AD3A9429B}"/>
              </a:ext>
            </a:extLst>
          </p:cNvPr>
          <p:cNvSpPr>
            <a:spLocks noGrp="1" noChangeArrowheads="1"/>
          </p:cNvSpPr>
          <p:nvPr>
            <p:ph type="body" idx="1"/>
          </p:nvPr>
        </p:nvSpPr>
        <p:spPr>
          <a:xfrm>
            <a:off x="492370" y="888023"/>
            <a:ext cx="8499230" cy="5565947"/>
          </a:xfrm>
          <a:noFill/>
        </p:spPr>
        <p:txBody>
          <a:bodyPr/>
          <a:lstStyle/>
          <a:p>
            <a:pPr>
              <a:lnSpc>
                <a:spcPct val="150000"/>
              </a:lnSpc>
            </a:pPr>
            <a:r>
              <a:rPr lang="zh-CN" altLang="en-US" sz="2215" dirty="0"/>
              <a:t>同步总线：</a:t>
            </a:r>
          </a:p>
          <a:p>
            <a:pPr lvl="1">
              <a:lnSpc>
                <a:spcPct val="150000"/>
              </a:lnSpc>
            </a:pPr>
            <a:r>
              <a:rPr lang="zh-CN" altLang="en-US" sz="2215" dirty="0">
                <a:latin typeface="微软雅黑" panose="020B0503020204020204" pitchFamily="34" charset="-122"/>
                <a:ea typeface="微软雅黑" panose="020B0503020204020204" pitchFamily="34" charset="-122"/>
              </a:rPr>
              <a:t>在控制线中包括一个时钟线</a:t>
            </a:r>
          </a:p>
          <a:p>
            <a:pPr lvl="1">
              <a:lnSpc>
                <a:spcPct val="150000"/>
              </a:lnSpc>
            </a:pPr>
            <a:r>
              <a:rPr lang="zh-CN" altLang="en-US" sz="2215" dirty="0">
                <a:latin typeface="微软雅黑" panose="020B0503020204020204" pitchFamily="34" charset="-122"/>
                <a:ea typeface="微软雅黑" panose="020B0503020204020204" pitchFamily="34" charset="-122"/>
              </a:rPr>
              <a:t>采用与时钟有关的一组固定通信协议</a:t>
            </a:r>
          </a:p>
          <a:p>
            <a:pPr lvl="1">
              <a:lnSpc>
                <a:spcPct val="150000"/>
              </a:lnSpc>
            </a:pPr>
            <a:r>
              <a:rPr lang="zh-CN" altLang="en-US" sz="2215" dirty="0">
                <a:latin typeface="微软雅黑" panose="020B0503020204020204" pitchFamily="34" charset="-122"/>
                <a:ea typeface="微软雅黑" panose="020B0503020204020204" pitchFamily="34" charset="-122"/>
              </a:rPr>
              <a:t>优点：使用的逻辑非常少，可以以非常高的速度运行</a:t>
            </a:r>
          </a:p>
          <a:p>
            <a:pPr lvl="1">
              <a:lnSpc>
                <a:spcPct val="150000"/>
              </a:lnSpc>
            </a:pPr>
            <a:r>
              <a:rPr lang="zh-CN" altLang="en-US" sz="2215" dirty="0">
                <a:latin typeface="微软雅黑" panose="020B0503020204020204" pitchFamily="34" charset="-122"/>
                <a:ea typeface="微软雅黑" panose="020B0503020204020204" pitchFamily="34" charset="-122"/>
              </a:rPr>
              <a:t>缺点：总线上的每个设备都必须以相同的时钟频率运行</a:t>
            </a:r>
          </a:p>
          <a:p>
            <a:pPr lvl="2">
              <a:lnSpc>
                <a:spcPct val="150000"/>
              </a:lnSpc>
            </a:pPr>
            <a:r>
              <a:rPr lang="zh-CN" altLang="en-US" sz="2215" dirty="0">
                <a:latin typeface="微软雅黑" panose="020B0503020204020204" pitchFamily="34" charset="-122"/>
                <a:ea typeface="微软雅黑" panose="020B0503020204020204" pitchFamily="34" charset="-122"/>
              </a:rPr>
              <a:t>为了避免时钟扭斜，如果这种总线的速度很快，那么它就不能太长</a:t>
            </a:r>
          </a:p>
          <a:p>
            <a:pPr>
              <a:lnSpc>
                <a:spcPct val="150000"/>
              </a:lnSpc>
            </a:pPr>
            <a:r>
              <a:rPr lang="zh-CN" altLang="en-US" sz="2215" dirty="0"/>
              <a:t>异步总线：</a:t>
            </a:r>
          </a:p>
          <a:p>
            <a:pPr lvl="1">
              <a:lnSpc>
                <a:spcPct val="150000"/>
              </a:lnSpc>
            </a:pPr>
            <a:r>
              <a:rPr lang="zh-CN" altLang="en-US" sz="2215" dirty="0">
                <a:latin typeface="微软雅黑" panose="020B0503020204020204" pitchFamily="34" charset="-122"/>
                <a:ea typeface="微软雅黑" panose="020B0503020204020204" pitchFamily="34" charset="-122"/>
              </a:rPr>
              <a:t>它没有时钟驱动  可以适用于很广泛的设备</a:t>
            </a:r>
          </a:p>
          <a:p>
            <a:pPr lvl="1">
              <a:lnSpc>
                <a:spcPct val="150000"/>
              </a:lnSpc>
            </a:pPr>
            <a:r>
              <a:rPr lang="zh-CN" altLang="en-US" sz="2215" dirty="0">
                <a:latin typeface="微软雅黑" panose="020B0503020204020204" pitchFamily="34" charset="-122"/>
                <a:ea typeface="微软雅黑" panose="020B0503020204020204" pitchFamily="34" charset="-122"/>
              </a:rPr>
              <a:t>它很容易增长，而不需考虑时钟扭斜问题</a:t>
            </a:r>
          </a:p>
          <a:p>
            <a:pPr lvl="1">
              <a:lnSpc>
                <a:spcPct val="150000"/>
              </a:lnSpc>
            </a:pPr>
            <a:r>
              <a:rPr lang="zh-CN" altLang="en-US" sz="2215" dirty="0">
                <a:latin typeface="微软雅黑" panose="020B0503020204020204" pitchFamily="34" charset="-122"/>
                <a:ea typeface="微软雅黑" panose="020B0503020204020204" pitchFamily="34" charset="-122"/>
              </a:rPr>
              <a:t>需要握手协议</a:t>
            </a:r>
            <a:r>
              <a:rPr lang="en-US" altLang="zh-CN" sz="2215" dirty="0">
                <a:latin typeface="微软雅黑" panose="020B0503020204020204" pitchFamily="34" charset="-122"/>
                <a:ea typeface="微软雅黑" panose="020B0503020204020204" pitchFamily="34" charset="-122"/>
              </a:rPr>
              <a:t>l</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349A4599-C473-41C8-8B95-F57CF75552E6}"/>
              </a:ext>
            </a:extLst>
          </p:cNvPr>
          <p:cNvSpPr>
            <a:spLocks noGrp="1" noChangeArrowheads="1"/>
          </p:cNvSpPr>
          <p:nvPr>
            <p:ph type="title"/>
          </p:nvPr>
        </p:nvSpPr>
        <p:spPr>
          <a:xfrm>
            <a:off x="506806" y="204423"/>
            <a:ext cx="2927838" cy="584689"/>
          </a:xfrm>
          <a:noFill/>
        </p:spPr>
        <p:txBody>
          <a:bodyPr wrap="square"/>
          <a:lstStyle/>
          <a:p>
            <a:r>
              <a:rPr lang="zh-CN" altLang="en-US" b="1" dirty="0">
                <a:solidFill>
                  <a:srgbClr val="C00000"/>
                </a:solidFill>
                <a:latin typeface="微软雅黑" panose="020B0503020204020204" pitchFamily="34" charset="-122"/>
                <a:ea typeface="微软雅黑" panose="020B0503020204020204" pitchFamily="34" charset="-122"/>
              </a:rPr>
              <a:t>握手协议</a:t>
            </a:r>
          </a:p>
        </p:txBody>
      </p:sp>
      <p:sp>
        <p:nvSpPr>
          <p:cNvPr id="53251" name="Rectangle 3">
            <a:extLst>
              <a:ext uri="{FF2B5EF4-FFF2-40B4-BE49-F238E27FC236}">
                <a16:creationId xmlns:a16="http://schemas.microsoft.com/office/drawing/2014/main" id="{98590BB5-E817-4616-A05B-9A08767365DE}"/>
              </a:ext>
            </a:extLst>
          </p:cNvPr>
          <p:cNvSpPr>
            <a:spLocks noGrp="1" noChangeArrowheads="1"/>
          </p:cNvSpPr>
          <p:nvPr>
            <p:ph type="body" idx="1"/>
          </p:nvPr>
        </p:nvSpPr>
        <p:spPr>
          <a:xfrm>
            <a:off x="495300" y="3640014"/>
            <a:ext cx="8191500" cy="3013557"/>
          </a:xfrm>
          <a:noFill/>
        </p:spPr>
        <p:txBody>
          <a:bodyPr>
            <a:normAutofit/>
          </a:bodyPr>
          <a:lstStyle/>
          <a:p>
            <a:pPr>
              <a:lnSpc>
                <a:spcPct val="150000"/>
              </a:lnSpc>
            </a:pPr>
            <a:r>
              <a:rPr lang="zh-CN" altLang="en-US" sz="2215" dirty="0"/>
              <a:t>三条控制线</a:t>
            </a:r>
          </a:p>
          <a:p>
            <a:pPr lvl="1">
              <a:lnSpc>
                <a:spcPct val="150000"/>
              </a:lnSpc>
            </a:pPr>
            <a:r>
              <a:rPr lang="en-US" altLang="zh-CN" sz="2215" dirty="0" err="1"/>
              <a:t>ReadReq</a:t>
            </a:r>
            <a:r>
              <a:rPr lang="zh-CN" altLang="en-US" sz="2215" dirty="0"/>
              <a:t>：指示对存储器有一次读请求</a:t>
            </a:r>
          </a:p>
          <a:p>
            <a:pPr lvl="2">
              <a:lnSpc>
                <a:spcPct val="150000"/>
              </a:lnSpc>
            </a:pPr>
            <a:r>
              <a:rPr lang="zh-CN" altLang="en-US" sz="2215" dirty="0"/>
              <a:t>同时，地址被放置在数据线上</a:t>
            </a:r>
          </a:p>
          <a:p>
            <a:pPr lvl="1">
              <a:lnSpc>
                <a:spcPct val="150000"/>
              </a:lnSpc>
            </a:pPr>
            <a:r>
              <a:rPr lang="en-US" altLang="zh-CN" sz="2215" dirty="0" err="1"/>
              <a:t>DataRdy</a:t>
            </a:r>
            <a:r>
              <a:rPr lang="zh-CN" altLang="en-US" sz="2215" dirty="0"/>
              <a:t>：指示现在在数据线上的数据已经准备好</a:t>
            </a:r>
          </a:p>
          <a:p>
            <a:pPr lvl="2">
              <a:lnSpc>
                <a:spcPct val="150000"/>
              </a:lnSpc>
            </a:pPr>
            <a:r>
              <a:rPr lang="zh-CN" altLang="en-US" sz="2215" dirty="0"/>
              <a:t>同时，数据被放置在数据线上</a:t>
            </a:r>
          </a:p>
          <a:p>
            <a:pPr lvl="1">
              <a:lnSpc>
                <a:spcPct val="150000"/>
              </a:lnSpc>
            </a:pPr>
            <a:r>
              <a:rPr lang="en-US" altLang="zh-CN" sz="2215" dirty="0"/>
              <a:t>Ack</a:t>
            </a:r>
            <a:r>
              <a:rPr lang="zh-CN" altLang="en-US" sz="2215" dirty="0"/>
              <a:t>：向另一方应答 </a:t>
            </a:r>
            <a:r>
              <a:rPr lang="en-US" altLang="zh-CN" sz="2215" dirty="0" err="1"/>
              <a:t>ReadReq</a:t>
            </a:r>
            <a:r>
              <a:rPr lang="en-US" altLang="zh-CN" sz="2215" dirty="0"/>
              <a:t> </a:t>
            </a:r>
            <a:r>
              <a:rPr lang="zh-CN" altLang="en-US" sz="2215" dirty="0"/>
              <a:t>或者 </a:t>
            </a:r>
            <a:r>
              <a:rPr lang="en-US" altLang="zh-CN" sz="2215" dirty="0" err="1"/>
              <a:t>DataRdy</a:t>
            </a:r>
            <a:endParaRPr lang="en-US" altLang="zh-CN" sz="2215" dirty="0"/>
          </a:p>
        </p:txBody>
      </p:sp>
      <p:sp>
        <p:nvSpPr>
          <p:cNvPr id="53252" name="Line 4">
            <a:extLst>
              <a:ext uri="{FF2B5EF4-FFF2-40B4-BE49-F238E27FC236}">
                <a16:creationId xmlns:a16="http://schemas.microsoft.com/office/drawing/2014/main" id="{A1878FED-B6B7-41E0-A31F-D971CAB8BEEB}"/>
              </a:ext>
            </a:extLst>
          </p:cNvPr>
          <p:cNvSpPr>
            <a:spLocks noChangeShapeType="1"/>
          </p:cNvSpPr>
          <p:nvPr/>
        </p:nvSpPr>
        <p:spPr bwMode="auto">
          <a:xfrm>
            <a:off x="1491208" y="1817853"/>
            <a:ext cx="609600" cy="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53" name="Line 5">
            <a:extLst>
              <a:ext uri="{FF2B5EF4-FFF2-40B4-BE49-F238E27FC236}">
                <a16:creationId xmlns:a16="http://schemas.microsoft.com/office/drawing/2014/main" id="{89B95D60-D918-4625-81B6-F58386F0994A}"/>
              </a:ext>
            </a:extLst>
          </p:cNvPr>
          <p:cNvSpPr>
            <a:spLocks noChangeShapeType="1"/>
          </p:cNvSpPr>
          <p:nvPr/>
        </p:nvSpPr>
        <p:spPr bwMode="auto">
          <a:xfrm flipV="1">
            <a:off x="2100808" y="1606838"/>
            <a:ext cx="76200" cy="211015"/>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54" name="Line 6">
            <a:extLst>
              <a:ext uri="{FF2B5EF4-FFF2-40B4-BE49-F238E27FC236}">
                <a16:creationId xmlns:a16="http://schemas.microsoft.com/office/drawing/2014/main" id="{B178A283-BEF8-4152-8CCE-D2B7664109BD}"/>
              </a:ext>
            </a:extLst>
          </p:cNvPr>
          <p:cNvSpPr>
            <a:spLocks noChangeShapeType="1"/>
          </p:cNvSpPr>
          <p:nvPr/>
        </p:nvSpPr>
        <p:spPr bwMode="auto">
          <a:xfrm>
            <a:off x="2177008" y="1606838"/>
            <a:ext cx="1219200" cy="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55" name="Line 7">
            <a:extLst>
              <a:ext uri="{FF2B5EF4-FFF2-40B4-BE49-F238E27FC236}">
                <a16:creationId xmlns:a16="http://schemas.microsoft.com/office/drawing/2014/main" id="{E0C2551E-A05B-488A-B999-6B6A0819BEC4}"/>
              </a:ext>
            </a:extLst>
          </p:cNvPr>
          <p:cNvSpPr>
            <a:spLocks noChangeShapeType="1"/>
          </p:cNvSpPr>
          <p:nvPr/>
        </p:nvSpPr>
        <p:spPr bwMode="auto">
          <a:xfrm>
            <a:off x="3396208" y="1606838"/>
            <a:ext cx="76200" cy="211015"/>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56" name="Line 8">
            <a:extLst>
              <a:ext uri="{FF2B5EF4-FFF2-40B4-BE49-F238E27FC236}">
                <a16:creationId xmlns:a16="http://schemas.microsoft.com/office/drawing/2014/main" id="{E5A24B38-B6FE-45DC-ADD2-25AAB2850049}"/>
              </a:ext>
            </a:extLst>
          </p:cNvPr>
          <p:cNvSpPr>
            <a:spLocks noChangeShapeType="1"/>
          </p:cNvSpPr>
          <p:nvPr/>
        </p:nvSpPr>
        <p:spPr bwMode="auto">
          <a:xfrm>
            <a:off x="3472408" y="1817853"/>
            <a:ext cx="4419600" cy="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57" name="Rectangle 9">
            <a:extLst>
              <a:ext uri="{FF2B5EF4-FFF2-40B4-BE49-F238E27FC236}">
                <a16:creationId xmlns:a16="http://schemas.microsoft.com/office/drawing/2014/main" id="{D96AAAD1-4C0D-4ED1-A20E-D0445560C2A2}"/>
              </a:ext>
            </a:extLst>
          </p:cNvPr>
          <p:cNvSpPr>
            <a:spLocks noChangeArrowheads="1"/>
          </p:cNvSpPr>
          <p:nvPr/>
        </p:nvSpPr>
        <p:spPr bwMode="auto">
          <a:xfrm>
            <a:off x="562154" y="1677176"/>
            <a:ext cx="914082"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ReadReq</a:t>
            </a:r>
          </a:p>
        </p:txBody>
      </p:sp>
      <p:sp>
        <p:nvSpPr>
          <p:cNvPr id="53258" name="Line 10">
            <a:extLst>
              <a:ext uri="{FF2B5EF4-FFF2-40B4-BE49-F238E27FC236}">
                <a16:creationId xmlns:a16="http://schemas.microsoft.com/office/drawing/2014/main" id="{8B6B0021-9795-4C0D-A524-EFF44E583020}"/>
              </a:ext>
            </a:extLst>
          </p:cNvPr>
          <p:cNvSpPr>
            <a:spLocks noChangeShapeType="1"/>
          </p:cNvSpPr>
          <p:nvPr/>
        </p:nvSpPr>
        <p:spPr bwMode="auto">
          <a:xfrm>
            <a:off x="1110208" y="2169545"/>
            <a:ext cx="990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59" name="Line 11">
            <a:extLst>
              <a:ext uri="{FF2B5EF4-FFF2-40B4-BE49-F238E27FC236}">
                <a16:creationId xmlns:a16="http://schemas.microsoft.com/office/drawing/2014/main" id="{071D4AA4-C7F3-47B4-A3E9-09625414D96D}"/>
              </a:ext>
            </a:extLst>
          </p:cNvPr>
          <p:cNvSpPr>
            <a:spLocks noChangeShapeType="1"/>
          </p:cNvSpPr>
          <p:nvPr/>
        </p:nvSpPr>
        <p:spPr bwMode="auto">
          <a:xfrm flipV="1">
            <a:off x="2100808" y="2028869"/>
            <a:ext cx="76200" cy="140677"/>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60" name="Line 12">
            <a:extLst>
              <a:ext uri="{FF2B5EF4-FFF2-40B4-BE49-F238E27FC236}">
                <a16:creationId xmlns:a16="http://schemas.microsoft.com/office/drawing/2014/main" id="{2D799D11-33B9-4161-B242-72D83EFB5081}"/>
              </a:ext>
            </a:extLst>
          </p:cNvPr>
          <p:cNvSpPr>
            <a:spLocks noChangeShapeType="1"/>
          </p:cNvSpPr>
          <p:nvPr/>
        </p:nvSpPr>
        <p:spPr bwMode="auto">
          <a:xfrm>
            <a:off x="2177008" y="2028869"/>
            <a:ext cx="1219200" cy="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61" name="Line 13">
            <a:extLst>
              <a:ext uri="{FF2B5EF4-FFF2-40B4-BE49-F238E27FC236}">
                <a16:creationId xmlns:a16="http://schemas.microsoft.com/office/drawing/2014/main" id="{1399E0C3-7495-4F7A-99BA-92632A87A5D5}"/>
              </a:ext>
            </a:extLst>
          </p:cNvPr>
          <p:cNvSpPr>
            <a:spLocks noChangeShapeType="1"/>
          </p:cNvSpPr>
          <p:nvPr/>
        </p:nvSpPr>
        <p:spPr bwMode="auto">
          <a:xfrm>
            <a:off x="2100808" y="2169545"/>
            <a:ext cx="76200" cy="140677"/>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62" name="Line 14">
            <a:extLst>
              <a:ext uri="{FF2B5EF4-FFF2-40B4-BE49-F238E27FC236}">
                <a16:creationId xmlns:a16="http://schemas.microsoft.com/office/drawing/2014/main" id="{C034F632-CDEC-4D3D-A691-943C0501C150}"/>
              </a:ext>
            </a:extLst>
          </p:cNvPr>
          <p:cNvSpPr>
            <a:spLocks noChangeShapeType="1"/>
          </p:cNvSpPr>
          <p:nvPr/>
        </p:nvSpPr>
        <p:spPr bwMode="auto">
          <a:xfrm>
            <a:off x="2177008" y="2310222"/>
            <a:ext cx="1219200" cy="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63" name="Line 15">
            <a:extLst>
              <a:ext uri="{FF2B5EF4-FFF2-40B4-BE49-F238E27FC236}">
                <a16:creationId xmlns:a16="http://schemas.microsoft.com/office/drawing/2014/main" id="{F92AB396-D1F2-4E78-AD93-616BEC5A43B4}"/>
              </a:ext>
            </a:extLst>
          </p:cNvPr>
          <p:cNvSpPr>
            <a:spLocks noChangeShapeType="1"/>
          </p:cNvSpPr>
          <p:nvPr/>
        </p:nvSpPr>
        <p:spPr bwMode="auto">
          <a:xfrm flipH="1">
            <a:off x="3396208" y="2169545"/>
            <a:ext cx="76200" cy="140677"/>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64" name="Line 16">
            <a:extLst>
              <a:ext uri="{FF2B5EF4-FFF2-40B4-BE49-F238E27FC236}">
                <a16:creationId xmlns:a16="http://schemas.microsoft.com/office/drawing/2014/main" id="{94B6901D-2056-4977-8315-1263E15FEAF9}"/>
              </a:ext>
            </a:extLst>
          </p:cNvPr>
          <p:cNvSpPr>
            <a:spLocks noChangeShapeType="1"/>
          </p:cNvSpPr>
          <p:nvPr/>
        </p:nvSpPr>
        <p:spPr bwMode="auto">
          <a:xfrm flipH="1" flipV="1">
            <a:off x="3396208" y="2028869"/>
            <a:ext cx="76200" cy="140677"/>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65" name="Rectangle 17">
            <a:extLst>
              <a:ext uri="{FF2B5EF4-FFF2-40B4-BE49-F238E27FC236}">
                <a16:creationId xmlns:a16="http://schemas.microsoft.com/office/drawing/2014/main" id="{FB3BAD43-77B8-4651-90FC-A5ED92D0BEDA}"/>
              </a:ext>
            </a:extLst>
          </p:cNvPr>
          <p:cNvSpPr>
            <a:spLocks noChangeArrowheads="1"/>
          </p:cNvSpPr>
          <p:nvPr/>
        </p:nvSpPr>
        <p:spPr bwMode="auto">
          <a:xfrm>
            <a:off x="2314755" y="2028868"/>
            <a:ext cx="827327"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Address</a:t>
            </a:r>
          </a:p>
        </p:txBody>
      </p:sp>
      <p:sp>
        <p:nvSpPr>
          <p:cNvPr id="53266" name="Rectangle 18">
            <a:extLst>
              <a:ext uri="{FF2B5EF4-FFF2-40B4-BE49-F238E27FC236}">
                <a16:creationId xmlns:a16="http://schemas.microsoft.com/office/drawing/2014/main" id="{121DF3A7-F8C4-4D0D-8B53-57EA289829AF}"/>
              </a:ext>
            </a:extLst>
          </p:cNvPr>
          <p:cNvSpPr>
            <a:spLocks noChangeArrowheads="1"/>
          </p:cNvSpPr>
          <p:nvPr/>
        </p:nvSpPr>
        <p:spPr bwMode="auto">
          <a:xfrm>
            <a:off x="562154" y="2028868"/>
            <a:ext cx="556612"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Data</a:t>
            </a:r>
          </a:p>
        </p:txBody>
      </p:sp>
      <p:sp>
        <p:nvSpPr>
          <p:cNvPr id="53267" name="Line 19">
            <a:extLst>
              <a:ext uri="{FF2B5EF4-FFF2-40B4-BE49-F238E27FC236}">
                <a16:creationId xmlns:a16="http://schemas.microsoft.com/office/drawing/2014/main" id="{8772C2A0-7AEA-47C3-A0E9-764B39DAE13E}"/>
              </a:ext>
            </a:extLst>
          </p:cNvPr>
          <p:cNvSpPr>
            <a:spLocks noChangeShapeType="1"/>
          </p:cNvSpPr>
          <p:nvPr/>
        </p:nvSpPr>
        <p:spPr bwMode="auto">
          <a:xfrm flipV="1">
            <a:off x="4996408" y="2028869"/>
            <a:ext cx="76200" cy="14067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68" name="Line 20">
            <a:extLst>
              <a:ext uri="{FF2B5EF4-FFF2-40B4-BE49-F238E27FC236}">
                <a16:creationId xmlns:a16="http://schemas.microsoft.com/office/drawing/2014/main" id="{736EEFFB-7129-40AA-843C-892428C35BB9}"/>
              </a:ext>
            </a:extLst>
          </p:cNvPr>
          <p:cNvSpPr>
            <a:spLocks noChangeShapeType="1"/>
          </p:cNvSpPr>
          <p:nvPr/>
        </p:nvSpPr>
        <p:spPr bwMode="auto">
          <a:xfrm>
            <a:off x="5072608" y="2028869"/>
            <a:ext cx="1219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69" name="Line 21">
            <a:extLst>
              <a:ext uri="{FF2B5EF4-FFF2-40B4-BE49-F238E27FC236}">
                <a16:creationId xmlns:a16="http://schemas.microsoft.com/office/drawing/2014/main" id="{193D5F88-5962-43B9-88E1-884BEDA40C1A}"/>
              </a:ext>
            </a:extLst>
          </p:cNvPr>
          <p:cNvSpPr>
            <a:spLocks noChangeShapeType="1"/>
          </p:cNvSpPr>
          <p:nvPr/>
        </p:nvSpPr>
        <p:spPr bwMode="auto">
          <a:xfrm>
            <a:off x="4996408" y="2169545"/>
            <a:ext cx="76200" cy="14067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70" name="Line 22">
            <a:extLst>
              <a:ext uri="{FF2B5EF4-FFF2-40B4-BE49-F238E27FC236}">
                <a16:creationId xmlns:a16="http://schemas.microsoft.com/office/drawing/2014/main" id="{8FBE031E-AB70-45C2-AFED-374C41FED4BC}"/>
              </a:ext>
            </a:extLst>
          </p:cNvPr>
          <p:cNvSpPr>
            <a:spLocks noChangeShapeType="1"/>
          </p:cNvSpPr>
          <p:nvPr/>
        </p:nvSpPr>
        <p:spPr bwMode="auto">
          <a:xfrm>
            <a:off x="5072608" y="2310222"/>
            <a:ext cx="1219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71" name="Line 23">
            <a:extLst>
              <a:ext uri="{FF2B5EF4-FFF2-40B4-BE49-F238E27FC236}">
                <a16:creationId xmlns:a16="http://schemas.microsoft.com/office/drawing/2014/main" id="{04CDEDE4-22E7-4C50-B9D0-4D18FBD351EA}"/>
              </a:ext>
            </a:extLst>
          </p:cNvPr>
          <p:cNvSpPr>
            <a:spLocks noChangeShapeType="1"/>
          </p:cNvSpPr>
          <p:nvPr/>
        </p:nvSpPr>
        <p:spPr bwMode="auto">
          <a:xfrm flipH="1">
            <a:off x="6291808" y="2169545"/>
            <a:ext cx="76200" cy="14067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72" name="Line 24">
            <a:extLst>
              <a:ext uri="{FF2B5EF4-FFF2-40B4-BE49-F238E27FC236}">
                <a16:creationId xmlns:a16="http://schemas.microsoft.com/office/drawing/2014/main" id="{FDBCE224-340D-4DCD-BD16-AF6D1F0EFD8F}"/>
              </a:ext>
            </a:extLst>
          </p:cNvPr>
          <p:cNvSpPr>
            <a:spLocks noChangeShapeType="1"/>
          </p:cNvSpPr>
          <p:nvPr/>
        </p:nvSpPr>
        <p:spPr bwMode="auto">
          <a:xfrm flipH="1" flipV="1">
            <a:off x="6291808" y="2028869"/>
            <a:ext cx="76200" cy="14067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73" name="Rectangle 25">
            <a:extLst>
              <a:ext uri="{FF2B5EF4-FFF2-40B4-BE49-F238E27FC236}">
                <a16:creationId xmlns:a16="http://schemas.microsoft.com/office/drawing/2014/main" id="{035412EB-C943-45CD-AE41-D1CAC5364BE6}"/>
              </a:ext>
            </a:extLst>
          </p:cNvPr>
          <p:cNvSpPr>
            <a:spLocks noChangeArrowheads="1"/>
          </p:cNvSpPr>
          <p:nvPr/>
        </p:nvSpPr>
        <p:spPr bwMode="auto">
          <a:xfrm>
            <a:off x="5362754" y="2028868"/>
            <a:ext cx="556612"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Data</a:t>
            </a:r>
          </a:p>
        </p:txBody>
      </p:sp>
      <p:sp>
        <p:nvSpPr>
          <p:cNvPr id="53274" name="Line 26">
            <a:extLst>
              <a:ext uri="{FF2B5EF4-FFF2-40B4-BE49-F238E27FC236}">
                <a16:creationId xmlns:a16="http://schemas.microsoft.com/office/drawing/2014/main" id="{6C82FD68-36D2-462A-B097-FC7D3A75F350}"/>
              </a:ext>
            </a:extLst>
          </p:cNvPr>
          <p:cNvSpPr>
            <a:spLocks noChangeShapeType="1"/>
          </p:cNvSpPr>
          <p:nvPr/>
        </p:nvSpPr>
        <p:spPr bwMode="auto">
          <a:xfrm>
            <a:off x="3472408" y="2169545"/>
            <a:ext cx="1524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75" name="Line 27">
            <a:extLst>
              <a:ext uri="{FF2B5EF4-FFF2-40B4-BE49-F238E27FC236}">
                <a16:creationId xmlns:a16="http://schemas.microsoft.com/office/drawing/2014/main" id="{6F38826A-5741-4D8A-B5E3-D8058C593ACD}"/>
              </a:ext>
            </a:extLst>
          </p:cNvPr>
          <p:cNvSpPr>
            <a:spLocks noChangeShapeType="1"/>
          </p:cNvSpPr>
          <p:nvPr/>
        </p:nvSpPr>
        <p:spPr bwMode="auto">
          <a:xfrm>
            <a:off x="1110208" y="2732253"/>
            <a:ext cx="1371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76" name="Line 28">
            <a:extLst>
              <a:ext uri="{FF2B5EF4-FFF2-40B4-BE49-F238E27FC236}">
                <a16:creationId xmlns:a16="http://schemas.microsoft.com/office/drawing/2014/main" id="{7B3A6CF2-A25A-44B6-9CB8-46517E8562B5}"/>
              </a:ext>
            </a:extLst>
          </p:cNvPr>
          <p:cNvSpPr>
            <a:spLocks noChangeShapeType="1"/>
          </p:cNvSpPr>
          <p:nvPr/>
        </p:nvSpPr>
        <p:spPr bwMode="auto">
          <a:xfrm flipV="1">
            <a:off x="2481808" y="2521238"/>
            <a:ext cx="76200" cy="21101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77" name="Line 29">
            <a:extLst>
              <a:ext uri="{FF2B5EF4-FFF2-40B4-BE49-F238E27FC236}">
                <a16:creationId xmlns:a16="http://schemas.microsoft.com/office/drawing/2014/main" id="{EC0829BC-1A67-4351-823D-F30C195C3814}"/>
              </a:ext>
            </a:extLst>
          </p:cNvPr>
          <p:cNvSpPr>
            <a:spLocks noChangeShapeType="1"/>
          </p:cNvSpPr>
          <p:nvPr/>
        </p:nvSpPr>
        <p:spPr bwMode="auto">
          <a:xfrm>
            <a:off x="2558008" y="2521238"/>
            <a:ext cx="1219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78" name="Rectangle 30">
            <a:extLst>
              <a:ext uri="{FF2B5EF4-FFF2-40B4-BE49-F238E27FC236}">
                <a16:creationId xmlns:a16="http://schemas.microsoft.com/office/drawing/2014/main" id="{C71B1C13-68EC-4B57-83F5-4AA0BCE89ACC}"/>
              </a:ext>
            </a:extLst>
          </p:cNvPr>
          <p:cNvSpPr>
            <a:spLocks noChangeArrowheads="1"/>
          </p:cNvSpPr>
          <p:nvPr/>
        </p:nvSpPr>
        <p:spPr bwMode="auto">
          <a:xfrm>
            <a:off x="562155" y="2591576"/>
            <a:ext cx="494095"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Ack</a:t>
            </a:r>
          </a:p>
        </p:txBody>
      </p:sp>
      <p:sp>
        <p:nvSpPr>
          <p:cNvPr id="53279" name="Line 31">
            <a:extLst>
              <a:ext uri="{FF2B5EF4-FFF2-40B4-BE49-F238E27FC236}">
                <a16:creationId xmlns:a16="http://schemas.microsoft.com/office/drawing/2014/main" id="{26E99F3F-AECC-43F6-A802-798F8EDF7D76}"/>
              </a:ext>
            </a:extLst>
          </p:cNvPr>
          <p:cNvSpPr>
            <a:spLocks noChangeShapeType="1"/>
          </p:cNvSpPr>
          <p:nvPr/>
        </p:nvSpPr>
        <p:spPr bwMode="auto">
          <a:xfrm>
            <a:off x="2177008" y="1677176"/>
            <a:ext cx="304800" cy="98473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3280" name="Line 32">
            <a:extLst>
              <a:ext uri="{FF2B5EF4-FFF2-40B4-BE49-F238E27FC236}">
                <a16:creationId xmlns:a16="http://schemas.microsoft.com/office/drawing/2014/main" id="{161B2A8E-3B4E-4DF6-A131-34DA015B3C2A}"/>
              </a:ext>
            </a:extLst>
          </p:cNvPr>
          <p:cNvSpPr>
            <a:spLocks noChangeShapeType="1"/>
          </p:cNvSpPr>
          <p:nvPr/>
        </p:nvSpPr>
        <p:spPr bwMode="auto">
          <a:xfrm flipH="1" flipV="1">
            <a:off x="3777208" y="2521238"/>
            <a:ext cx="76200" cy="21101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81" name="Line 33">
            <a:extLst>
              <a:ext uri="{FF2B5EF4-FFF2-40B4-BE49-F238E27FC236}">
                <a16:creationId xmlns:a16="http://schemas.microsoft.com/office/drawing/2014/main" id="{3A629156-AD0C-46E9-B51E-B66070BC5E6F}"/>
              </a:ext>
            </a:extLst>
          </p:cNvPr>
          <p:cNvSpPr>
            <a:spLocks noChangeShapeType="1"/>
          </p:cNvSpPr>
          <p:nvPr/>
        </p:nvSpPr>
        <p:spPr bwMode="auto">
          <a:xfrm>
            <a:off x="3853408" y="2732253"/>
            <a:ext cx="1905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82" name="Line 34">
            <a:extLst>
              <a:ext uri="{FF2B5EF4-FFF2-40B4-BE49-F238E27FC236}">
                <a16:creationId xmlns:a16="http://schemas.microsoft.com/office/drawing/2014/main" id="{6DECC745-0643-4567-BF97-934821D97DF7}"/>
              </a:ext>
            </a:extLst>
          </p:cNvPr>
          <p:cNvSpPr>
            <a:spLocks noChangeShapeType="1"/>
          </p:cNvSpPr>
          <p:nvPr/>
        </p:nvSpPr>
        <p:spPr bwMode="auto">
          <a:xfrm>
            <a:off x="1491208" y="3154284"/>
            <a:ext cx="3581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83" name="Line 35">
            <a:extLst>
              <a:ext uri="{FF2B5EF4-FFF2-40B4-BE49-F238E27FC236}">
                <a16:creationId xmlns:a16="http://schemas.microsoft.com/office/drawing/2014/main" id="{6B85D210-9022-4B0A-A4EF-9BA65F3B91ED}"/>
              </a:ext>
            </a:extLst>
          </p:cNvPr>
          <p:cNvSpPr>
            <a:spLocks noChangeShapeType="1"/>
          </p:cNvSpPr>
          <p:nvPr/>
        </p:nvSpPr>
        <p:spPr bwMode="auto">
          <a:xfrm flipV="1">
            <a:off x="5072608" y="2943269"/>
            <a:ext cx="76200" cy="21101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84" name="Line 36">
            <a:extLst>
              <a:ext uri="{FF2B5EF4-FFF2-40B4-BE49-F238E27FC236}">
                <a16:creationId xmlns:a16="http://schemas.microsoft.com/office/drawing/2014/main" id="{E4A6C4B1-ABD7-4533-8736-40B278E467A9}"/>
              </a:ext>
            </a:extLst>
          </p:cNvPr>
          <p:cNvSpPr>
            <a:spLocks noChangeShapeType="1"/>
          </p:cNvSpPr>
          <p:nvPr/>
        </p:nvSpPr>
        <p:spPr bwMode="auto">
          <a:xfrm>
            <a:off x="5148808" y="2943269"/>
            <a:ext cx="1219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85" name="Rectangle 37">
            <a:extLst>
              <a:ext uri="{FF2B5EF4-FFF2-40B4-BE49-F238E27FC236}">
                <a16:creationId xmlns:a16="http://schemas.microsoft.com/office/drawing/2014/main" id="{2996FE20-5BC8-4308-A4F1-CDFE927691D1}"/>
              </a:ext>
            </a:extLst>
          </p:cNvPr>
          <p:cNvSpPr>
            <a:spLocks noChangeArrowheads="1"/>
          </p:cNvSpPr>
          <p:nvPr/>
        </p:nvSpPr>
        <p:spPr bwMode="auto">
          <a:xfrm>
            <a:off x="562154" y="3013607"/>
            <a:ext cx="893243"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DataRdy</a:t>
            </a:r>
          </a:p>
        </p:txBody>
      </p:sp>
      <p:sp>
        <p:nvSpPr>
          <p:cNvPr id="53286" name="Line 38">
            <a:extLst>
              <a:ext uri="{FF2B5EF4-FFF2-40B4-BE49-F238E27FC236}">
                <a16:creationId xmlns:a16="http://schemas.microsoft.com/office/drawing/2014/main" id="{64572222-0E42-4C76-9AC5-E8C86E0D4C76}"/>
              </a:ext>
            </a:extLst>
          </p:cNvPr>
          <p:cNvSpPr>
            <a:spLocks noChangeShapeType="1"/>
          </p:cNvSpPr>
          <p:nvPr/>
        </p:nvSpPr>
        <p:spPr bwMode="auto">
          <a:xfrm flipH="1" flipV="1">
            <a:off x="6368008" y="2943269"/>
            <a:ext cx="76200" cy="21101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87" name="Line 39">
            <a:extLst>
              <a:ext uri="{FF2B5EF4-FFF2-40B4-BE49-F238E27FC236}">
                <a16:creationId xmlns:a16="http://schemas.microsoft.com/office/drawing/2014/main" id="{337163A4-9475-4AD3-B768-99007BDA6FF9}"/>
              </a:ext>
            </a:extLst>
          </p:cNvPr>
          <p:cNvSpPr>
            <a:spLocks noChangeShapeType="1"/>
          </p:cNvSpPr>
          <p:nvPr/>
        </p:nvSpPr>
        <p:spPr bwMode="auto">
          <a:xfrm>
            <a:off x="6444208" y="3154284"/>
            <a:ext cx="1447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88" name="Line 40">
            <a:extLst>
              <a:ext uri="{FF2B5EF4-FFF2-40B4-BE49-F238E27FC236}">
                <a16:creationId xmlns:a16="http://schemas.microsoft.com/office/drawing/2014/main" id="{555D50CC-39B2-455D-A2B0-67B9D162661F}"/>
              </a:ext>
            </a:extLst>
          </p:cNvPr>
          <p:cNvSpPr>
            <a:spLocks noChangeShapeType="1"/>
          </p:cNvSpPr>
          <p:nvPr/>
        </p:nvSpPr>
        <p:spPr bwMode="auto">
          <a:xfrm flipV="1">
            <a:off x="2786608" y="2099207"/>
            <a:ext cx="609600" cy="42203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3289" name="Line 41">
            <a:extLst>
              <a:ext uri="{FF2B5EF4-FFF2-40B4-BE49-F238E27FC236}">
                <a16:creationId xmlns:a16="http://schemas.microsoft.com/office/drawing/2014/main" id="{34337605-0D19-4BD5-9C8A-0AE65260148A}"/>
              </a:ext>
            </a:extLst>
          </p:cNvPr>
          <p:cNvSpPr>
            <a:spLocks noChangeShapeType="1"/>
          </p:cNvSpPr>
          <p:nvPr/>
        </p:nvSpPr>
        <p:spPr bwMode="auto">
          <a:xfrm flipV="1">
            <a:off x="2786608" y="1677176"/>
            <a:ext cx="609600" cy="84406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3290" name="Line 42">
            <a:extLst>
              <a:ext uri="{FF2B5EF4-FFF2-40B4-BE49-F238E27FC236}">
                <a16:creationId xmlns:a16="http://schemas.microsoft.com/office/drawing/2014/main" id="{8B6B91B4-7C1A-4F46-A9E5-C6C82741D5F3}"/>
              </a:ext>
            </a:extLst>
          </p:cNvPr>
          <p:cNvSpPr>
            <a:spLocks noChangeShapeType="1"/>
          </p:cNvSpPr>
          <p:nvPr/>
        </p:nvSpPr>
        <p:spPr bwMode="auto">
          <a:xfrm>
            <a:off x="3472408" y="1817853"/>
            <a:ext cx="228600" cy="70338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3291" name="Line 43">
            <a:extLst>
              <a:ext uri="{FF2B5EF4-FFF2-40B4-BE49-F238E27FC236}">
                <a16:creationId xmlns:a16="http://schemas.microsoft.com/office/drawing/2014/main" id="{C1B06F4D-44A6-4005-BFA6-7AEB3D41E87C}"/>
              </a:ext>
            </a:extLst>
          </p:cNvPr>
          <p:cNvSpPr>
            <a:spLocks noChangeShapeType="1"/>
          </p:cNvSpPr>
          <p:nvPr/>
        </p:nvSpPr>
        <p:spPr bwMode="auto">
          <a:xfrm flipV="1">
            <a:off x="5758408" y="2521238"/>
            <a:ext cx="76200" cy="211015"/>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92" name="Line 44">
            <a:extLst>
              <a:ext uri="{FF2B5EF4-FFF2-40B4-BE49-F238E27FC236}">
                <a16:creationId xmlns:a16="http://schemas.microsoft.com/office/drawing/2014/main" id="{E2886FD6-A980-4E9A-999A-67B01BB38D56}"/>
              </a:ext>
            </a:extLst>
          </p:cNvPr>
          <p:cNvSpPr>
            <a:spLocks noChangeShapeType="1"/>
          </p:cNvSpPr>
          <p:nvPr/>
        </p:nvSpPr>
        <p:spPr bwMode="auto">
          <a:xfrm>
            <a:off x="5834608" y="2521238"/>
            <a:ext cx="1219200" cy="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93" name="Line 45">
            <a:extLst>
              <a:ext uri="{FF2B5EF4-FFF2-40B4-BE49-F238E27FC236}">
                <a16:creationId xmlns:a16="http://schemas.microsoft.com/office/drawing/2014/main" id="{9FCE27AE-2A4B-4EA2-B920-184ED8241473}"/>
              </a:ext>
            </a:extLst>
          </p:cNvPr>
          <p:cNvSpPr>
            <a:spLocks noChangeShapeType="1"/>
          </p:cNvSpPr>
          <p:nvPr/>
        </p:nvSpPr>
        <p:spPr bwMode="auto">
          <a:xfrm>
            <a:off x="7053808" y="2521238"/>
            <a:ext cx="76200" cy="211015"/>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94" name="Line 46">
            <a:extLst>
              <a:ext uri="{FF2B5EF4-FFF2-40B4-BE49-F238E27FC236}">
                <a16:creationId xmlns:a16="http://schemas.microsoft.com/office/drawing/2014/main" id="{B95E0062-6D6E-4A73-B39A-56087F915CC6}"/>
              </a:ext>
            </a:extLst>
          </p:cNvPr>
          <p:cNvSpPr>
            <a:spLocks noChangeShapeType="1"/>
          </p:cNvSpPr>
          <p:nvPr/>
        </p:nvSpPr>
        <p:spPr bwMode="auto">
          <a:xfrm flipV="1">
            <a:off x="3853408" y="2169545"/>
            <a:ext cx="1066800" cy="56270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3295" name="Line 47">
            <a:extLst>
              <a:ext uri="{FF2B5EF4-FFF2-40B4-BE49-F238E27FC236}">
                <a16:creationId xmlns:a16="http://schemas.microsoft.com/office/drawing/2014/main" id="{572BC62B-77E6-43FD-84F9-ABFE0A4D8EB5}"/>
              </a:ext>
            </a:extLst>
          </p:cNvPr>
          <p:cNvSpPr>
            <a:spLocks noChangeShapeType="1"/>
          </p:cNvSpPr>
          <p:nvPr/>
        </p:nvSpPr>
        <p:spPr bwMode="auto">
          <a:xfrm>
            <a:off x="3853408" y="2661915"/>
            <a:ext cx="1219200" cy="42203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3296" name="Line 48">
            <a:extLst>
              <a:ext uri="{FF2B5EF4-FFF2-40B4-BE49-F238E27FC236}">
                <a16:creationId xmlns:a16="http://schemas.microsoft.com/office/drawing/2014/main" id="{46C13588-E6DF-46A1-A528-6BB86F43FAC3}"/>
              </a:ext>
            </a:extLst>
          </p:cNvPr>
          <p:cNvSpPr>
            <a:spLocks noChangeShapeType="1"/>
          </p:cNvSpPr>
          <p:nvPr/>
        </p:nvSpPr>
        <p:spPr bwMode="auto">
          <a:xfrm flipV="1">
            <a:off x="5148808" y="2521238"/>
            <a:ext cx="685800" cy="42203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3297" name="Line 49">
            <a:extLst>
              <a:ext uri="{FF2B5EF4-FFF2-40B4-BE49-F238E27FC236}">
                <a16:creationId xmlns:a16="http://schemas.microsoft.com/office/drawing/2014/main" id="{582D41AB-F27A-4F1B-B884-B7AC3764CA5A}"/>
              </a:ext>
            </a:extLst>
          </p:cNvPr>
          <p:cNvSpPr>
            <a:spLocks noChangeShapeType="1"/>
          </p:cNvSpPr>
          <p:nvPr/>
        </p:nvSpPr>
        <p:spPr bwMode="auto">
          <a:xfrm>
            <a:off x="6368008" y="2169545"/>
            <a:ext cx="1524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98" name="Line 50">
            <a:extLst>
              <a:ext uri="{FF2B5EF4-FFF2-40B4-BE49-F238E27FC236}">
                <a16:creationId xmlns:a16="http://schemas.microsoft.com/office/drawing/2014/main" id="{D808BF99-B6ED-43AC-B9D0-26F3D73793A4}"/>
              </a:ext>
            </a:extLst>
          </p:cNvPr>
          <p:cNvSpPr>
            <a:spLocks noChangeShapeType="1"/>
          </p:cNvSpPr>
          <p:nvPr/>
        </p:nvSpPr>
        <p:spPr bwMode="auto">
          <a:xfrm flipV="1">
            <a:off x="5910808" y="2310223"/>
            <a:ext cx="381000" cy="21101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3299" name="Line 51">
            <a:extLst>
              <a:ext uri="{FF2B5EF4-FFF2-40B4-BE49-F238E27FC236}">
                <a16:creationId xmlns:a16="http://schemas.microsoft.com/office/drawing/2014/main" id="{CA317144-E3CE-4810-8A2B-F3BD475C3CA3}"/>
              </a:ext>
            </a:extLst>
          </p:cNvPr>
          <p:cNvSpPr>
            <a:spLocks noChangeShapeType="1"/>
          </p:cNvSpPr>
          <p:nvPr/>
        </p:nvSpPr>
        <p:spPr bwMode="auto">
          <a:xfrm>
            <a:off x="5987008" y="2521238"/>
            <a:ext cx="381000" cy="42203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3300" name="Line 52">
            <a:extLst>
              <a:ext uri="{FF2B5EF4-FFF2-40B4-BE49-F238E27FC236}">
                <a16:creationId xmlns:a16="http://schemas.microsoft.com/office/drawing/2014/main" id="{397B8D5A-9E20-471B-94A3-F235EA97F234}"/>
              </a:ext>
            </a:extLst>
          </p:cNvPr>
          <p:cNvSpPr>
            <a:spLocks noChangeShapeType="1"/>
          </p:cNvSpPr>
          <p:nvPr/>
        </p:nvSpPr>
        <p:spPr bwMode="auto">
          <a:xfrm>
            <a:off x="7130008" y="2732253"/>
            <a:ext cx="762000" cy="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301" name="Line 53">
            <a:extLst>
              <a:ext uri="{FF2B5EF4-FFF2-40B4-BE49-F238E27FC236}">
                <a16:creationId xmlns:a16="http://schemas.microsoft.com/office/drawing/2014/main" id="{3B4A8C75-E54F-4D51-B08F-D5D213169796}"/>
              </a:ext>
            </a:extLst>
          </p:cNvPr>
          <p:cNvSpPr>
            <a:spLocks noChangeShapeType="1"/>
          </p:cNvSpPr>
          <p:nvPr/>
        </p:nvSpPr>
        <p:spPr bwMode="auto">
          <a:xfrm flipV="1">
            <a:off x="6520408" y="2591576"/>
            <a:ext cx="533400" cy="56270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3302" name="Rectangle 54">
            <a:extLst>
              <a:ext uri="{FF2B5EF4-FFF2-40B4-BE49-F238E27FC236}">
                <a16:creationId xmlns:a16="http://schemas.microsoft.com/office/drawing/2014/main" id="{3E227B7C-A7FE-428A-B690-58F71E08FC8E}"/>
              </a:ext>
            </a:extLst>
          </p:cNvPr>
          <p:cNvSpPr>
            <a:spLocks noChangeArrowheads="1"/>
          </p:cNvSpPr>
          <p:nvPr/>
        </p:nvSpPr>
        <p:spPr bwMode="auto">
          <a:xfrm>
            <a:off x="2238555" y="1699158"/>
            <a:ext cx="252042" cy="28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292"/>
              <a:t>1</a:t>
            </a:r>
          </a:p>
        </p:txBody>
      </p:sp>
      <p:sp>
        <p:nvSpPr>
          <p:cNvPr id="53303" name="Rectangle 55">
            <a:extLst>
              <a:ext uri="{FF2B5EF4-FFF2-40B4-BE49-F238E27FC236}">
                <a16:creationId xmlns:a16="http://schemas.microsoft.com/office/drawing/2014/main" id="{AB1C9FB2-95FA-4478-9873-4F9D2387492C}"/>
              </a:ext>
            </a:extLst>
          </p:cNvPr>
          <p:cNvSpPr>
            <a:spLocks noChangeArrowheads="1"/>
          </p:cNvSpPr>
          <p:nvPr/>
        </p:nvSpPr>
        <p:spPr bwMode="auto">
          <a:xfrm>
            <a:off x="3000555" y="1769496"/>
            <a:ext cx="252042" cy="28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292"/>
              <a:t>2</a:t>
            </a:r>
          </a:p>
        </p:txBody>
      </p:sp>
      <p:sp>
        <p:nvSpPr>
          <p:cNvPr id="53304" name="Rectangle 56">
            <a:extLst>
              <a:ext uri="{FF2B5EF4-FFF2-40B4-BE49-F238E27FC236}">
                <a16:creationId xmlns:a16="http://schemas.microsoft.com/office/drawing/2014/main" id="{BA856879-92D8-4B24-96D4-15A593EF0C2B}"/>
              </a:ext>
            </a:extLst>
          </p:cNvPr>
          <p:cNvSpPr>
            <a:spLocks noChangeArrowheads="1"/>
          </p:cNvSpPr>
          <p:nvPr/>
        </p:nvSpPr>
        <p:spPr bwMode="auto">
          <a:xfrm>
            <a:off x="3000555" y="2261865"/>
            <a:ext cx="252042" cy="28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292"/>
              <a:t>2</a:t>
            </a:r>
          </a:p>
        </p:txBody>
      </p:sp>
      <p:sp>
        <p:nvSpPr>
          <p:cNvPr id="53305" name="Rectangle 57">
            <a:extLst>
              <a:ext uri="{FF2B5EF4-FFF2-40B4-BE49-F238E27FC236}">
                <a16:creationId xmlns:a16="http://schemas.microsoft.com/office/drawing/2014/main" id="{76F7D6ED-BFB0-451A-BDE3-6E4B8D960C77}"/>
              </a:ext>
            </a:extLst>
          </p:cNvPr>
          <p:cNvSpPr>
            <a:spLocks noChangeArrowheads="1"/>
          </p:cNvSpPr>
          <p:nvPr/>
        </p:nvSpPr>
        <p:spPr bwMode="auto">
          <a:xfrm>
            <a:off x="3533955" y="1839835"/>
            <a:ext cx="252042" cy="28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292"/>
              <a:t>3</a:t>
            </a:r>
          </a:p>
        </p:txBody>
      </p:sp>
      <p:sp>
        <p:nvSpPr>
          <p:cNvPr id="53306" name="Rectangle 58">
            <a:extLst>
              <a:ext uri="{FF2B5EF4-FFF2-40B4-BE49-F238E27FC236}">
                <a16:creationId xmlns:a16="http://schemas.microsoft.com/office/drawing/2014/main" id="{9D5AEAFC-91BA-4E3E-BA84-538B98AAB02D}"/>
              </a:ext>
            </a:extLst>
          </p:cNvPr>
          <p:cNvSpPr>
            <a:spLocks noChangeArrowheads="1"/>
          </p:cNvSpPr>
          <p:nvPr/>
        </p:nvSpPr>
        <p:spPr bwMode="auto">
          <a:xfrm>
            <a:off x="4219755" y="2261865"/>
            <a:ext cx="252042" cy="28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292"/>
              <a:t>4</a:t>
            </a:r>
          </a:p>
        </p:txBody>
      </p:sp>
      <p:sp>
        <p:nvSpPr>
          <p:cNvPr id="53307" name="Rectangle 59">
            <a:extLst>
              <a:ext uri="{FF2B5EF4-FFF2-40B4-BE49-F238E27FC236}">
                <a16:creationId xmlns:a16="http://schemas.microsoft.com/office/drawing/2014/main" id="{123FB08E-6FAD-4475-8500-5A537A44676C}"/>
              </a:ext>
            </a:extLst>
          </p:cNvPr>
          <p:cNvSpPr>
            <a:spLocks noChangeArrowheads="1"/>
          </p:cNvSpPr>
          <p:nvPr/>
        </p:nvSpPr>
        <p:spPr bwMode="auto">
          <a:xfrm>
            <a:off x="4219755" y="2824573"/>
            <a:ext cx="252042" cy="28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292"/>
              <a:t>4</a:t>
            </a:r>
          </a:p>
        </p:txBody>
      </p:sp>
      <p:sp>
        <p:nvSpPr>
          <p:cNvPr id="53308" name="Rectangle 60">
            <a:extLst>
              <a:ext uri="{FF2B5EF4-FFF2-40B4-BE49-F238E27FC236}">
                <a16:creationId xmlns:a16="http://schemas.microsoft.com/office/drawing/2014/main" id="{4DD5D1FA-E2D9-4B55-9E4C-B674A7B6623B}"/>
              </a:ext>
            </a:extLst>
          </p:cNvPr>
          <p:cNvSpPr>
            <a:spLocks noChangeArrowheads="1"/>
          </p:cNvSpPr>
          <p:nvPr/>
        </p:nvSpPr>
        <p:spPr bwMode="auto">
          <a:xfrm>
            <a:off x="5362755" y="2472881"/>
            <a:ext cx="252042" cy="28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292"/>
              <a:t>5</a:t>
            </a:r>
          </a:p>
        </p:txBody>
      </p:sp>
      <p:sp>
        <p:nvSpPr>
          <p:cNvPr id="53309" name="Rectangle 61">
            <a:extLst>
              <a:ext uri="{FF2B5EF4-FFF2-40B4-BE49-F238E27FC236}">
                <a16:creationId xmlns:a16="http://schemas.microsoft.com/office/drawing/2014/main" id="{DABCD72D-DBCC-48B4-B90A-AA7452833E94}"/>
              </a:ext>
            </a:extLst>
          </p:cNvPr>
          <p:cNvSpPr>
            <a:spLocks noChangeArrowheads="1"/>
          </p:cNvSpPr>
          <p:nvPr/>
        </p:nvSpPr>
        <p:spPr bwMode="auto">
          <a:xfrm>
            <a:off x="5896155" y="2261865"/>
            <a:ext cx="252042" cy="28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292"/>
              <a:t>6</a:t>
            </a:r>
          </a:p>
        </p:txBody>
      </p:sp>
      <p:sp>
        <p:nvSpPr>
          <p:cNvPr id="53310" name="Rectangle 62">
            <a:extLst>
              <a:ext uri="{FF2B5EF4-FFF2-40B4-BE49-F238E27FC236}">
                <a16:creationId xmlns:a16="http://schemas.microsoft.com/office/drawing/2014/main" id="{9348FB90-F8D3-40EC-B5E8-BE1BC360FF5F}"/>
              </a:ext>
            </a:extLst>
          </p:cNvPr>
          <p:cNvSpPr>
            <a:spLocks noChangeArrowheads="1"/>
          </p:cNvSpPr>
          <p:nvPr/>
        </p:nvSpPr>
        <p:spPr bwMode="auto">
          <a:xfrm>
            <a:off x="5972355" y="2613558"/>
            <a:ext cx="252042" cy="28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292"/>
              <a:t>6</a:t>
            </a:r>
          </a:p>
        </p:txBody>
      </p:sp>
      <p:sp>
        <p:nvSpPr>
          <p:cNvPr id="53311" name="Rectangle 63">
            <a:extLst>
              <a:ext uri="{FF2B5EF4-FFF2-40B4-BE49-F238E27FC236}">
                <a16:creationId xmlns:a16="http://schemas.microsoft.com/office/drawing/2014/main" id="{57D29387-9DB1-443A-933C-5545763CBAE1}"/>
              </a:ext>
            </a:extLst>
          </p:cNvPr>
          <p:cNvSpPr>
            <a:spLocks noChangeArrowheads="1"/>
          </p:cNvSpPr>
          <p:nvPr/>
        </p:nvSpPr>
        <p:spPr bwMode="auto">
          <a:xfrm>
            <a:off x="6581955" y="2683896"/>
            <a:ext cx="252042" cy="28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292"/>
              <a:t>7</a:t>
            </a:r>
          </a:p>
        </p:txBody>
      </p:sp>
      <p:sp>
        <p:nvSpPr>
          <p:cNvPr id="53312" name="Text Box 64">
            <a:extLst>
              <a:ext uri="{FF2B5EF4-FFF2-40B4-BE49-F238E27FC236}">
                <a16:creationId xmlns:a16="http://schemas.microsoft.com/office/drawing/2014/main" id="{32BBD321-EAF2-4C9E-B0EB-E086948D978B}"/>
              </a:ext>
            </a:extLst>
          </p:cNvPr>
          <p:cNvSpPr txBox="1">
            <a:spLocks noChangeArrowheads="1"/>
          </p:cNvSpPr>
          <p:nvPr/>
        </p:nvSpPr>
        <p:spPr bwMode="auto">
          <a:xfrm>
            <a:off x="4008735" y="1025556"/>
            <a:ext cx="4431323" cy="490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585"/>
              <a:t>处理器从存储器读数据</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5746D9A0-77FF-42FD-B378-19DB754044A1}"/>
              </a:ext>
            </a:extLst>
          </p:cNvPr>
          <p:cNvSpPr>
            <a:spLocks noGrp="1" noChangeArrowheads="1"/>
          </p:cNvSpPr>
          <p:nvPr>
            <p:ph type="title"/>
          </p:nvPr>
        </p:nvSpPr>
        <p:spPr>
          <a:xfrm>
            <a:off x="253512" y="153865"/>
            <a:ext cx="4334608" cy="584689"/>
          </a:xfrm>
          <a:noFill/>
        </p:spPr>
        <p:txBody>
          <a:bodyPr wrap="square"/>
          <a:lstStyle/>
          <a:p>
            <a:r>
              <a:rPr lang="zh-CN" altLang="en-US" b="1" dirty="0">
                <a:solidFill>
                  <a:srgbClr val="C00000"/>
                </a:solidFill>
                <a:latin typeface="微软雅黑" panose="020B0503020204020204" pitchFamily="34" charset="-122"/>
                <a:ea typeface="微软雅黑" panose="020B0503020204020204" pitchFamily="34" charset="-122"/>
              </a:rPr>
              <a:t>增加总线带宽</a:t>
            </a:r>
          </a:p>
        </p:txBody>
      </p:sp>
      <p:sp>
        <p:nvSpPr>
          <p:cNvPr id="54275" name="Rectangle 3">
            <a:extLst>
              <a:ext uri="{FF2B5EF4-FFF2-40B4-BE49-F238E27FC236}">
                <a16:creationId xmlns:a16="http://schemas.microsoft.com/office/drawing/2014/main" id="{8B0F0017-B638-4C66-9966-2562ED58B2D7}"/>
              </a:ext>
            </a:extLst>
          </p:cNvPr>
          <p:cNvSpPr>
            <a:spLocks noGrp="1" noChangeArrowheads="1"/>
          </p:cNvSpPr>
          <p:nvPr>
            <p:ph type="body" idx="1"/>
          </p:nvPr>
        </p:nvSpPr>
        <p:spPr>
          <a:xfrm>
            <a:off x="405912" y="773592"/>
            <a:ext cx="8738088" cy="5948936"/>
          </a:xfrm>
          <a:noFill/>
        </p:spPr>
        <p:txBody>
          <a:bodyPr/>
          <a:lstStyle/>
          <a:p>
            <a:pPr>
              <a:lnSpc>
                <a:spcPct val="150000"/>
              </a:lnSpc>
            </a:pPr>
            <a:r>
              <a:rPr lang="zh-CN" altLang="en-US" sz="2000" dirty="0"/>
              <a:t>独立的 与 多路复用 的地址和数据线</a:t>
            </a:r>
          </a:p>
          <a:p>
            <a:pPr lvl="1">
              <a:lnSpc>
                <a:spcPct val="150000"/>
              </a:lnSpc>
            </a:pPr>
            <a:r>
              <a:rPr lang="zh-CN" altLang="en-US" sz="2000" dirty="0">
                <a:latin typeface="微软雅黑" panose="020B0503020204020204" pitchFamily="34" charset="-122"/>
                <a:ea typeface="微软雅黑" panose="020B0503020204020204" pitchFamily="34" charset="-122"/>
              </a:rPr>
              <a:t>如果提供了独立的地址和数据线，那么就可以在一个总线周期同时传送地址和数据</a:t>
            </a:r>
          </a:p>
          <a:p>
            <a:pPr lvl="1">
              <a:lnSpc>
                <a:spcPct val="150000"/>
              </a:lnSpc>
            </a:pPr>
            <a:r>
              <a:rPr lang="zh-CN" altLang="en-US" sz="2000" dirty="0">
                <a:latin typeface="微软雅黑" panose="020B0503020204020204" pitchFamily="34" charset="-122"/>
                <a:ea typeface="微软雅黑" panose="020B0503020204020204" pitchFamily="34" charset="-122"/>
              </a:rPr>
              <a:t>成本： </a:t>
            </a:r>
            <a:r>
              <a:rPr lang="en-US" altLang="zh-CN" sz="2000" dirty="0">
                <a:latin typeface="微软雅黑" panose="020B0503020204020204" pitchFamily="34" charset="-122"/>
                <a:ea typeface="微软雅黑" panose="020B0503020204020204" pitchFamily="34" charset="-122"/>
              </a:rPr>
              <a:t>(a) </a:t>
            </a:r>
            <a:r>
              <a:rPr lang="zh-CN" altLang="en-US" sz="2000" dirty="0">
                <a:latin typeface="微软雅黑" panose="020B0503020204020204" pitchFamily="34" charset="-122"/>
                <a:ea typeface="微软雅黑" panose="020B0503020204020204" pitchFamily="34" charset="-122"/>
              </a:rPr>
              <a:t>需要更多的总线线路； </a:t>
            </a:r>
            <a:r>
              <a:rPr lang="en-US" altLang="zh-CN" sz="2000" dirty="0">
                <a:latin typeface="微软雅黑" panose="020B0503020204020204" pitchFamily="34" charset="-122"/>
                <a:ea typeface="微软雅黑" panose="020B0503020204020204" pitchFamily="34" charset="-122"/>
              </a:rPr>
              <a:t>(b) </a:t>
            </a:r>
            <a:r>
              <a:rPr lang="zh-CN" altLang="en-US" sz="2000" dirty="0">
                <a:latin typeface="微软雅黑" panose="020B0503020204020204" pitchFamily="34" charset="-122"/>
                <a:ea typeface="微软雅黑" panose="020B0503020204020204" pitchFamily="34" charset="-122"/>
              </a:rPr>
              <a:t>增加复杂性</a:t>
            </a:r>
          </a:p>
          <a:p>
            <a:pPr>
              <a:lnSpc>
                <a:spcPct val="150000"/>
              </a:lnSpc>
            </a:pPr>
            <a:r>
              <a:rPr lang="zh-CN" altLang="en-US" sz="2000" dirty="0"/>
              <a:t>数据总线宽度：</a:t>
            </a:r>
          </a:p>
          <a:p>
            <a:pPr lvl="1">
              <a:lnSpc>
                <a:spcPct val="150000"/>
              </a:lnSpc>
            </a:pPr>
            <a:r>
              <a:rPr lang="zh-CN" altLang="en-US" sz="2000" dirty="0">
                <a:latin typeface="微软雅黑" panose="020B0503020204020204" pitchFamily="34" charset="-122"/>
                <a:ea typeface="微软雅黑" panose="020B0503020204020204" pitchFamily="34" charset="-122"/>
              </a:rPr>
              <a:t>通过增加总线宽度，传输多个字的信息只需要较少的总线周期</a:t>
            </a:r>
          </a:p>
          <a:p>
            <a:pPr lvl="1">
              <a:lnSpc>
                <a:spcPct val="150000"/>
              </a:lnSpc>
            </a:pPr>
            <a:r>
              <a:rPr lang="zh-CN" altLang="en-US" sz="2000" dirty="0">
                <a:latin typeface="微软雅黑" panose="020B0503020204020204" pitchFamily="34" charset="-122"/>
                <a:ea typeface="微软雅黑" panose="020B0503020204020204" pitchFamily="34" charset="-122"/>
              </a:rPr>
              <a:t>例如： </a:t>
            </a:r>
            <a:r>
              <a:rPr lang="en-US" altLang="zh-CN" sz="2000" dirty="0">
                <a:latin typeface="微软雅黑" panose="020B0503020204020204" pitchFamily="34" charset="-122"/>
                <a:ea typeface="微软雅黑" panose="020B0503020204020204" pitchFamily="34" charset="-122"/>
              </a:rPr>
              <a:t>SPARCstation 20</a:t>
            </a:r>
            <a:r>
              <a:rPr lang="zh-CN" altLang="en-US" sz="2000" dirty="0">
                <a:latin typeface="微软雅黑" panose="020B0503020204020204" pitchFamily="34" charset="-122"/>
                <a:ea typeface="微软雅黑" panose="020B0503020204020204" pitchFamily="34" charset="-122"/>
              </a:rPr>
              <a:t>的存储总线为</a:t>
            </a:r>
            <a:r>
              <a:rPr lang="en-US" altLang="zh-CN" sz="2000" dirty="0">
                <a:latin typeface="微软雅黑" panose="020B0503020204020204" pitchFamily="34" charset="-122"/>
                <a:ea typeface="微软雅黑" panose="020B0503020204020204" pitchFamily="34" charset="-122"/>
              </a:rPr>
              <a:t>128</a:t>
            </a:r>
            <a:r>
              <a:rPr lang="zh-CN" altLang="en-US" sz="2000" dirty="0">
                <a:latin typeface="微软雅黑" panose="020B0503020204020204" pitchFamily="34" charset="-122"/>
                <a:ea typeface="微软雅黑" panose="020B0503020204020204" pitchFamily="34" charset="-122"/>
              </a:rPr>
              <a:t>位宽</a:t>
            </a:r>
          </a:p>
          <a:p>
            <a:pPr lvl="1">
              <a:lnSpc>
                <a:spcPct val="150000"/>
              </a:lnSpc>
            </a:pPr>
            <a:r>
              <a:rPr lang="zh-CN" altLang="en-US" sz="2000" dirty="0">
                <a:latin typeface="微软雅黑" panose="020B0503020204020204" pitchFamily="34" charset="-122"/>
                <a:ea typeface="微软雅黑" panose="020B0503020204020204" pitchFamily="34" charset="-122"/>
              </a:rPr>
              <a:t>成本：需要更多的总线线路</a:t>
            </a:r>
          </a:p>
          <a:p>
            <a:pPr>
              <a:lnSpc>
                <a:spcPct val="150000"/>
              </a:lnSpc>
            </a:pPr>
            <a:r>
              <a:rPr lang="zh-CN" altLang="en-US" sz="2000" dirty="0"/>
              <a:t>成块传输（</a:t>
            </a:r>
            <a:r>
              <a:rPr lang="en-US" altLang="zh-CN" sz="2000" dirty="0"/>
              <a:t>Block transfers</a:t>
            </a:r>
            <a:r>
              <a:rPr lang="zh-CN" altLang="en-US" sz="2000" dirty="0"/>
              <a:t>）</a:t>
            </a:r>
          </a:p>
          <a:p>
            <a:pPr lvl="1">
              <a:lnSpc>
                <a:spcPct val="150000"/>
              </a:lnSpc>
            </a:pPr>
            <a:r>
              <a:rPr lang="zh-CN" altLang="en-US" sz="2000" dirty="0">
                <a:latin typeface="微软雅黑" panose="020B0503020204020204" pitchFamily="34" charset="-122"/>
                <a:ea typeface="微软雅黑" panose="020B0503020204020204" pitchFamily="34" charset="-122"/>
              </a:rPr>
              <a:t>允许总线在连续的多个总线周期传输多个字的信息</a:t>
            </a:r>
          </a:p>
          <a:p>
            <a:pPr lvl="1">
              <a:lnSpc>
                <a:spcPct val="150000"/>
              </a:lnSpc>
            </a:pPr>
            <a:r>
              <a:rPr lang="zh-CN" altLang="en-US" sz="2000" dirty="0">
                <a:latin typeface="微软雅黑" panose="020B0503020204020204" pitchFamily="34" charset="-122"/>
                <a:ea typeface="微软雅黑" panose="020B0503020204020204" pitchFamily="34" charset="-122"/>
              </a:rPr>
              <a:t>仅仅在开始的时候需要提供一次地址</a:t>
            </a:r>
          </a:p>
          <a:p>
            <a:pPr lvl="1">
              <a:lnSpc>
                <a:spcPct val="150000"/>
              </a:lnSpc>
            </a:pPr>
            <a:r>
              <a:rPr lang="zh-CN" altLang="en-US" sz="2000" dirty="0">
                <a:latin typeface="微软雅黑" panose="020B0503020204020204" pitchFamily="34" charset="-122"/>
                <a:ea typeface="微软雅黑" panose="020B0503020204020204" pitchFamily="34" charset="-122"/>
              </a:rPr>
              <a:t>总线在最后一个字传送完毕之前并不释放总线</a:t>
            </a:r>
          </a:p>
          <a:p>
            <a:pPr lvl="1">
              <a:lnSpc>
                <a:spcPct val="150000"/>
              </a:lnSpc>
            </a:pPr>
            <a:r>
              <a:rPr lang="zh-CN" altLang="en-US" sz="2000" dirty="0">
                <a:latin typeface="微软雅黑" panose="020B0503020204020204" pitchFamily="34" charset="-122"/>
                <a:ea typeface="微软雅黑" panose="020B0503020204020204" pitchFamily="34" charset="-122"/>
              </a:rPr>
              <a:t>成本：</a:t>
            </a:r>
            <a:r>
              <a:rPr lang="en-US" altLang="zh-CN" sz="2000" dirty="0">
                <a:latin typeface="微软雅黑" panose="020B0503020204020204" pitchFamily="34" charset="-122"/>
                <a:ea typeface="微软雅黑" panose="020B0503020204020204" pitchFamily="34" charset="-122"/>
              </a:rPr>
              <a:t>(a) </a:t>
            </a:r>
            <a:r>
              <a:rPr lang="zh-CN" altLang="en-US" sz="2000" dirty="0">
                <a:latin typeface="微软雅黑" panose="020B0503020204020204" pitchFamily="34" charset="-122"/>
                <a:ea typeface="微软雅黑" panose="020B0503020204020204" pitchFamily="34" charset="-122"/>
              </a:rPr>
              <a:t>增加了复杂性                </a:t>
            </a: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降低了请求的响应时间</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09C29751-A6E1-4280-965D-1360360C4B92}"/>
              </a:ext>
            </a:extLst>
          </p:cNvPr>
          <p:cNvSpPr>
            <a:spLocks noGrp="1" noChangeArrowheads="1"/>
          </p:cNvSpPr>
          <p:nvPr>
            <p:ph type="title"/>
          </p:nvPr>
        </p:nvSpPr>
        <p:spPr>
          <a:xfrm>
            <a:off x="38239" y="191449"/>
            <a:ext cx="5389685" cy="584689"/>
          </a:xfrm>
          <a:noFill/>
        </p:spPr>
        <p:txBody>
          <a:bodyPr wrap="square"/>
          <a:lstStyle/>
          <a:p>
            <a:r>
              <a:rPr lang="zh-CN" altLang="en-US" b="1" dirty="0">
                <a:solidFill>
                  <a:srgbClr val="C00000"/>
                </a:solidFill>
                <a:latin typeface="微软雅黑" panose="020B0503020204020204" pitchFamily="34" charset="-122"/>
                <a:ea typeface="微软雅黑" panose="020B0503020204020204" pitchFamily="34" charset="-122"/>
              </a:rPr>
              <a:t>获得对总线的访问权</a:t>
            </a:r>
          </a:p>
        </p:txBody>
      </p:sp>
      <p:sp>
        <p:nvSpPr>
          <p:cNvPr id="55299" name="Rectangle 3">
            <a:extLst>
              <a:ext uri="{FF2B5EF4-FFF2-40B4-BE49-F238E27FC236}">
                <a16:creationId xmlns:a16="http://schemas.microsoft.com/office/drawing/2014/main" id="{C409FA43-0861-4087-A75B-28D36F09BF11}"/>
              </a:ext>
            </a:extLst>
          </p:cNvPr>
          <p:cNvSpPr>
            <a:spLocks noGrp="1" noChangeArrowheads="1"/>
          </p:cNvSpPr>
          <p:nvPr>
            <p:ph type="body" idx="1"/>
          </p:nvPr>
        </p:nvSpPr>
        <p:spPr>
          <a:xfrm>
            <a:off x="76200" y="2221523"/>
            <a:ext cx="8839200" cy="4543360"/>
          </a:xfrm>
          <a:noFill/>
        </p:spPr>
        <p:txBody>
          <a:bodyPr/>
          <a:lstStyle/>
          <a:p>
            <a:pPr marL="351701" indent="-351701">
              <a:lnSpc>
                <a:spcPct val="150000"/>
              </a:lnSpc>
            </a:pPr>
            <a:r>
              <a:rPr lang="zh-CN" altLang="en-US" sz="2215" dirty="0"/>
              <a:t>在总线设计中，最重要的一个论题：</a:t>
            </a:r>
          </a:p>
          <a:p>
            <a:pPr marL="879253" lvl="1" indent="-351701">
              <a:lnSpc>
                <a:spcPct val="150000"/>
              </a:lnSpc>
            </a:pPr>
            <a:r>
              <a:rPr lang="zh-CN" altLang="en-US" sz="2215" dirty="0"/>
              <a:t>需要使用某总线的设备是如何获得并保留对该总线的使用权的？</a:t>
            </a:r>
          </a:p>
          <a:p>
            <a:pPr marL="351701" indent="-351701">
              <a:lnSpc>
                <a:spcPct val="150000"/>
              </a:lnSpc>
            </a:pPr>
            <a:r>
              <a:rPr lang="zh-CN" altLang="en-US" sz="2215" dirty="0"/>
              <a:t>通过主</a:t>
            </a:r>
            <a:r>
              <a:rPr lang="en-US" altLang="zh-CN" sz="2215" dirty="0"/>
              <a:t>-</a:t>
            </a:r>
            <a:r>
              <a:rPr lang="zh-CN" altLang="en-US" sz="2215" dirty="0"/>
              <a:t>从安排，可以避免混乱：</a:t>
            </a:r>
          </a:p>
          <a:p>
            <a:pPr marL="879253" lvl="1" indent="-351701">
              <a:lnSpc>
                <a:spcPct val="150000"/>
              </a:lnSpc>
            </a:pPr>
            <a:r>
              <a:rPr lang="zh-CN" altLang="en-US" sz="2215" dirty="0"/>
              <a:t>只有总线主设备才能够控制对总线的访问：</a:t>
            </a:r>
          </a:p>
          <a:p>
            <a:pPr marL="1371634" lvl="2">
              <a:lnSpc>
                <a:spcPct val="150000"/>
              </a:lnSpc>
              <a:buNone/>
            </a:pPr>
            <a:r>
              <a:rPr lang="zh-CN" altLang="en-US" sz="2215" dirty="0"/>
              <a:t>该主设备发起并控制所有的总线请求</a:t>
            </a:r>
          </a:p>
          <a:p>
            <a:pPr marL="879253" lvl="1" indent="-351701">
              <a:lnSpc>
                <a:spcPct val="150000"/>
              </a:lnSpc>
            </a:pPr>
            <a:r>
              <a:rPr lang="zh-CN" altLang="en-US" sz="2215" dirty="0"/>
              <a:t>从设备对读和写请求发出响应</a:t>
            </a:r>
          </a:p>
          <a:p>
            <a:pPr marL="351701" indent="-351701">
              <a:lnSpc>
                <a:spcPct val="150000"/>
              </a:lnSpc>
            </a:pPr>
            <a:r>
              <a:rPr lang="zh-CN" altLang="en-US" sz="2215" dirty="0"/>
              <a:t>最简单的一个系统：处理器是唯一的总线主设备</a:t>
            </a:r>
          </a:p>
          <a:p>
            <a:pPr marL="879253" lvl="1" indent="-351701">
              <a:lnSpc>
                <a:spcPct val="150000"/>
              </a:lnSpc>
            </a:pPr>
            <a:r>
              <a:rPr lang="zh-CN" altLang="en-US" sz="2215" dirty="0"/>
              <a:t>所有的总线请求都必须受到处理器的控制</a:t>
            </a:r>
          </a:p>
          <a:p>
            <a:pPr marL="879253" lvl="1" indent="-351701">
              <a:lnSpc>
                <a:spcPct val="150000"/>
              </a:lnSpc>
            </a:pPr>
            <a:r>
              <a:rPr lang="zh-CN" altLang="en-US" sz="2215" dirty="0"/>
              <a:t>主要缺陷：在每次总线事务中都必须有处理器参与</a:t>
            </a:r>
          </a:p>
        </p:txBody>
      </p:sp>
      <p:sp>
        <p:nvSpPr>
          <p:cNvPr id="55300" name="Rectangle 4">
            <a:extLst>
              <a:ext uri="{FF2B5EF4-FFF2-40B4-BE49-F238E27FC236}">
                <a16:creationId xmlns:a16="http://schemas.microsoft.com/office/drawing/2014/main" id="{C9D59A54-F6E4-4221-A664-CBBCAFA35D79}"/>
              </a:ext>
            </a:extLst>
          </p:cNvPr>
          <p:cNvSpPr>
            <a:spLocks noChangeArrowheads="1"/>
          </p:cNvSpPr>
          <p:nvPr/>
        </p:nvSpPr>
        <p:spPr bwMode="auto">
          <a:xfrm>
            <a:off x="1008185" y="1189892"/>
            <a:ext cx="1345223" cy="75027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5301" name="Rectangle 5">
            <a:extLst>
              <a:ext uri="{FF2B5EF4-FFF2-40B4-BE49-F238E27FC236}">
                <a16:creationId xmlns:a16="http://schemas.microsoft.com/office/drawing/2014/main" id="{C45D42E8-37F4-45B7-A0CE-3FA9C3DA94BB}"/>
              </a:ext>
            </a:extLst>
          </p:cNvPr>
          <p:cNvSpPr>
            <a:spLocks noChangeArrowheads="1"/>
          </p:cNvSpPr>
          <p:nvPr/>
        </p:nvSpPr>
        <p:spPr bwMode="auto">
          <a:xfrm>
            <a:off x="1312309" y="1318846"/>
            <a:ext cx="745766" cy="53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477" b="1"/>
              <a:t>Bus</a:t>
            </a:r>
          </a:p>
          <a:p>
            <a:pPr algn="ctr"/>
            <a:r>
              <a:rPr lang="en-US" altLang="zh-CN" sz="1477" b="1"/>
              <a:t>Master</a:t>
            </a:r>
          </a:p>
        </p:txBody>
      </p:sp>
      <p:sp>
        <p:nvSpPr>
          <p:cNvPr id="55302" name="Rectangle 6">
            <a:extLst>
              <a:ext uri="{FF2B5EF4-FFF2-40B4-BE49-F238E27FC236}">
                <a16:creationId xmlns:a16="http://schemas.microsoft.com/office/drawing/2014/main" id="{198E11C8-3B23-44F6-B700-2BAD00AE82AA}"/>
              </a:ext>
            </a:extLst>
          </p:cNvPr>
          <p:cNvSpPr>
            <a:spLocks noChangeArrowheads="1"/>
          </p:cNvSpPr>
          <p:nvPr/>
        </p:nvSpPr>
        <p:spPr bwMode="auto">
          <a:xfrm>
            <a:off x="6570785" y="1189892"/>
            <a:ext cx="1345223" cy="75027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5303" name="Rectangle 7">
            <a:extLst>
              <a:ext uri="{FF2B5EF4-FFF2-40B4-BE49-F238E27FC236}">
                <a16:creationId xmlns:a16="http://schemas.microsoft.com/office/drawing/2014/main" id="{B985FA53-1A22-4D04-876E-B63E7B608928}"/>
              </a:ext>
            </a:extLst>
          </p:cNvPr>
          <p:cNvSpPr>
            <a:spLocks noChangeArrowheads="1"/>
          </p:cNvSpPr>
          <p:nvPr/>
        </p:nvSpPr>
        <p:spPr bwMode="auto">
          <a:xfrm>
            <a:off x="6947846" y="1318846"/>
            <a:ext cx="599894" cy="53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477" b="1"/>
              <a:t>Bus</a:t>
            </a:r>
          </a:p>
          <a:p>
            <a:pPr algn="ctr"/>
            <a:r>
              <a:rPr lang="en-US" altLang="zh-CN" sz="1477" b="1"/>
              <a:t>Slave</a:t>
            </a:r>
          </a:p>
        </p:txBody>
      </p:sp>
      <p:sp>
        <p:nvSpPr>
          <p:cNvPr id="55304" name="Line 8">
            <a:extLst>
              <a:ext uri="{FF2B5EF4-FFF2-40B4-BE49-F238E27FC236}">
                <a16:creationId xmlns:a16="http://schemas.microsoft.com/office/drawing/2014/main" id="{557586F2-CFE2-4FEA-B29A-3782A51BCAC8}"/>
              </a:ext>
            </a:extLst>
          </p:cNvPr>
          <p:cNvSpPr>
            <a:spLocks noChangeShapeType="1"/>
          </p:cNvSpPr>
          <p:nvPr/>
        </p:nvSpPr>
        <p:spPr bwMode="auto">
          <a:xfrm>
            <a:off x="2366597" y="1389185"/>
            <a:ext cx="4191000" cy="0"/>
          </a:xfrm>
          <a:prstGeom prst="line">
            <a:avLst/>
          </a:prstGeom>
          <a:noFill/>
          <a:ln w="254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5305" name="Rectangle 9">
            <a:extLst>
              <a:ext uri="{FF2B5EF4-FFF2-40B4-BE49-F238E27FC236}">
                <a16:creationId xmlns:a16="http://schemas.microsoft.com/office/drawing/2014/main" id="{36506B16-1B4A-4356-94BD-0436C36E620C}"/>
              </a:ext>
            </a:extLst>
          </p:cNvPr>
          <p:cNvSpPr>
            <a:spLocks noChangeArrowheads="1"/>
          </p:cNvSpPr>
          <p:nvPr/>
        </p:nvSpPr>
        <p:spPr bwMode="auto">
          <a:xfrm>
            <a:off x="2809143" y="1107831"/>
            <a:ext cx="2885198"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Control: Master initiates requests</a:t>
            </a:r>
          </a:p>
        </p:txBody>
      </p:sp>
      <p:sp>
        <p:nvSpPr>
          <p:cNvPr id="55306" name="Line 10">
            <a:extLst>
              <a:ext uri="{FF2B5EF4-FFF2-40B4-BE49-F238E27FC236}">
                <a16:creationId xmlns:a16="http://schemas.microsoft.com/office/drawing/2014/main" id="{4A4C756B-E92A-49E4-91DC-295BD6DB777B}"/>
              </a:ext>
            </a:extLst>
          </p:cNvPr>
          <p:cNvSpPr>
            <a:spLocks noChangeShapeType="1"/>
          </p:cNvSpPr>
          <p:nvPr/>
        </p:nvSpPr>
        <p:spPr bwMode="auto">
          <a:xfrm flipH="1">
            <a:off x="2366597" y="1740877"/>
            <a:ext cx="4191000" cy="0"/>
          </a:xfrm>
          <a:prstGeom prst="line">
            <a:avLst/>
          </a:prstGeom>
          <a:noFill/>
          <a:ln w="25400">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5307" name="Rectangle 11">
            <a:extLst>
              <a:ext uri="{FF2B5EF4-FFF2-40B4-BE49-F238E27FC236}">
                <a16:creationId xmlns:a16="http://schemas.microsoft.com/office/drawing/2014/main" id="{2686A644-229E-4418-B392-351B6341DD54}"/>
              </a:ext>
            </a:extLst>
          </p:cNvPr>
          <p:cNvSpPr>
            <a:spLocks noChangeArrowheads="1"/>
          </p:cNvSpPr>
          <p:nvPr/>
        </p:nvSpPr>
        <p:spPr bwMode="auto">
          <a:xfrm>
            <a:off x="3266343" y="1459523"/>
            <a:ext cx="2015153"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Data can go either way</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23794" y="316229"/>
            <a:ext cx="4315206" cy="505459"/>
          </a:xfrm>
          <a:prstGeom prst="rect">
            <a:avLst/>
          </a:prstGeom>
        </p:spPr>
        <p:txBody>
          <a:bodyPr vert="horz" wrap="square" lIns="0" tIns="0" rIns="0" bIns="0" rtlCol="0">
            <a:spAutoFit/>
          </a:bodyPr>
          <a:lstStyle/>
          <a:p>
            <a:pPr marL="12700">
              <a:lnSpc>
                <a:spcPct val="100000"/>
              </a:lnSpc>
            </a:pPr>
            <a:r>
              <a:rPr sz="3200" dirty="0"/>
              <a:t>MIPS</a:t>
            </a:r>
            <a:r>
              <a:rPr sz="3200" spc="-120" dirty="0"/>
              <a:t> </a:t>
            </a:r>
            <a:r>
              <a:rPr sz="3200" dirty="0"/>
              <a:t>Exceptions</a:t>
            </a:r>
          </a:p>
        </p:txBody>
      </p:sp>
      <p:sp>
        <p:nvSpPr>
          <p:cNvPr id="3" name="object 3"/>
          <p:cNvSpPr txBox="1"/>
          <p:nvPr/>
        </p:nvSpPr>
        <p:spPr>
          <a:xfrm>
            <a:off x="685800" y="1066800"/>
            <a:ext cx="8229600" cy="5280420"/>
          </a:xfrm>
          <a:prstGeom prst="rect">
            <a:avLst/>
          </a:prstGeom>
        </p:spPr>
        <p:txBody>
          <a:bodyPr vert="horz" wrap="square" lIns="0" tIns="0" rIns="0" bIns="0" rtlCol="0">
            <a:spAutoFit/>
          </a:bodyPr>
          <a:lstStyle/>
          <a:p>
            <a:pPr marL="12700">
              <a:lnSpc>
                <a:spcPct val="150000"/>
              </a:lnSpc>
            </a:pPr>
            <a:r>
              <a:rPr sz="2000" spc="-10" dirty="0">
                <a:latin typeface="微软雅黑" panose="020B0503020204020204" pitchFamily="34" charset="-122"/>
                <a:ea typeface="微软雅黑" panose="020B0503020204020204" pitchFamily="34" charset="-122"/>
                <a:cs typeface="Arial"/>
              </a:rPr>
              <a:t>Reset</a:t>
            </a:r>
            <a:r>
              <a:rPr lang="en-US" altLang="zh-CN" sz="2000" spc="-10" dirty="0">
                <a:latin typeface="微软雅黑" panose="020B0503020204020204" pitchFamily="34" charset="-122"/>
                <a:ea typeface="微软雅黑" panose="020B0503020204020204" pitchFamily="34" charset="-122"/>
                <a:cs typeface="Arial"/>
              </a:rPr>
              <a:t> </a:t>
            </a:r>
            <a:r>
              <a:rPr lang="zh-CN" altLang="en-US" sz="2000" spc="-10" dirty="0">
                <a:latin typeface="微软雅黑" panose="020B0503020204020204" pitchFamily="34" charset="-122"/>
                <a:ea typeface="微软雅黑" panose="020B0503020204020204" pitchFamily="34" charset="-122"/>
                <a:cs typeface="Arial"/>
              </a:rPr>
              <a:t>复位</a:t>
            </a:r>
            <a:endParaRPr sz="2000" dirty="0">
              <a:latin typeface="微软雅黑" panose="020B0503020204020204" pitchFamily="34" charset="-122"/>
              <a:ea typeface="微软雅黑" panose="020B0503020204020204" pitchFamily="34" charset="-122"/>
              <a:cs typeface="Arial"/>
            </a:endParaRPr>
          </a:p>
          <a:p>
            <a:pPr marL="12700" marR="5080">
              <a:lnSpc>
                <a:spcPct val="150000"/>
              </a:lnSpc>
              <a:spcBef>
                <a:spcPts val="204"/>
              </a:spcBef>
            </a:pPr>
            <a:r>
              <a:rPr sz="2000" spc="-5" dirty="0">
                <a:latin typeface="微软雅黑" panose="020B0503020204020204" pitchFamily="34" charset="-122"/>
                <a:ea typeface="微软雅黑" panose="020B0503020204020204" pitchFamily="34" charset="-122"/>
                <a:cs typeface="Arial"/>
              </a:rPr>
              <a:t>Hardware </a:t>
            </a:r>
            <a:r>
              <a:rPr sz="2000" dirty="0">
                <a:latin typeface="微软雅黑" panose="020B0503020204020204" pitchFamily="34" charset="-122"/>
                <a:ea typeface="微软雅黑" panose="020B0503020204020204" pitchFamily="34" charset="-122"/>
                <a:cs typeface="Arial"/>
              </a:rPr>
              <a:t>Errors </a:t>
            </a:r>
            <a:r>
              <a:rPr sz="2000" spc="-5" dirty="0">
                <a:latin typeface="微软雅黑" panose="020B0503020204020204" pitchFamily="34" charset="-122"/>
                <a:ea typeface="微软雅黑" panose="020B0503020204020204" pitchFamily="34" charset="-122"/>
                <a:cs typeface="Arial"/>
              </a:rPr>
              <a:t>(Bus </a:t>
            </a:r>
            <a:r>
              <a:rPr sz="2000" dirty="0">
                <a:latin typeface="微软雅黑" panose="020B0503020204020204" pitchFamily="34" charset="-122"/>
                <a:ea typeface="微软雅黑" panose="020B0503020204020204" pitchFamily="34" charset="-122"/>
                <a:cs typeface="Arial"/>
              </a:rPr>
              <a:t>Error, </a:t>
            </a:r>
            <a:r>
              <a:rPr sz="2000" spc="-10" dirty="0">
                <a:latin typeface="微软雅黑" panose="020B0503020204020204" pitchFamily="34" charset="-122"/>
                <a:ea typeface="微软雅黑" panose="020B0503020204020204" pitchFamily="34" charset="-122"/>
                <a:cs typeface="Arial"/>
              </a:rPr>
              <a:t>Cache </a:t>
            </a:r>
            <a:r>
              <a:rPr sz="2000" dirty="0">
                <a:latin typeface="微软雅黑" panose="020B0503020204020204" pitchFamily="34" charset="-122"/>
                <a:ea typeface="微软雅黑" panose="020B0503020204020204" pitchFamily="34" charset="-122"/>
                <a:cs typeface="Arial"/>
              </a:rPr>
              <a:t>Error) </a:t>
            </a:r>
            <a:r>
              <a:rPr lang="zh-CN" altLang="en-US" sz="2000" dirty="0">
                <a:latin typeface="微软雅黑" panose="020B0503020204020204" pitchFamily="34" charset="-122"/>
                <a:ea typeface="微软雅黑" panose="020B0503020204020204" pitchFamily="34" charset="-122"/>
                <a:cs typeface="Arial"/>
              </a:rPr>
              <a:t>硬件错误</a:t>
            </a:r>
            <a:r>
              <a:rPr sz="2000" dirty="0">
                <a:latin typeface="微软雅黑" panose="020B0503020204020204" pitchFamily="34" charset="-122"/>
                <a:ea typeface="微软雅黑" panose="020B0503020204020204" pitchFamily="34" charset="-122"/>
                <a:cs typeface="Arial"/>
              </a:rPr>
              <a:t> </a:t>
            </a:r>
            <a:endParaRPr lang="en-US" altLang="zh-CN" sz="2000" dirty="0">
              <a:latin typeface="微软雅黑" panose="020B0503020204020204" pitchFamily="34" charset="-122"/>
              <a:ea typeface="微软雅黑" panose="020B0503020204020204" pitchFamily="34" charset="-122"/>
              <a:cs typeface="Arial"/>
            </a:endParaRPr>
          </a:p>
          <a:p>
            <a:pPr marL="12700" marR="5080">
              <a:lnSpc>
                <a:spcPct val="150000"/>
              </a:lnSpc>
              <a:spcBef>
                <a:spcPts val="204"/>
              </a:spcBef>
            </a:pPr>
            <a:r>
              <a:rPr sz="2000" spc="-5" dirty="0">
                <a:latin typeface="微软雅黑" panose="020B0503020204020204" pitchFamily="34" charset="-122"/>
                <a:ea typeface="微软雅黑" panose="020B0503020204020204" pitchFamily="34" charset="-122"/>
                <a:cs typeface="Arial"/>
              </a:rPr>
              <a:t>External </a:t>
            </a:r>
            <a:r>
              <a:rPr sz="2000" dirty="0">
                <a:latin typeface="微软雅黑" panose="020B0503020204020204" pitchFamily="34" charset="-122"/>
                <a:ea typeface="微软雅黑" panose="020B0503020204020204" pitchFamily="34" charset="-122"/>
                <a:cs typeface="Arial"/>
              </a:rPr>
              <a:t>Interrupt (6</a:t>
            </a:r>
            <a:r>
              <a:rPr sz="2000" spc="-60" dirty="0">
                <a:latin typeface="微软雅黑" panose="020B0503020204020204" pitchFamily="34" charset="-122"/>
                <a:ea typeface="微软雅黑" panose="020B0503020204020204" pitchFamily="34" charset="-122"/>
                <a:cs typeface="Arial"/>
              </a:rPr>
              <a:t> </a:t>
            </a:r>
            <a:r>
              <a:rPr sz="2000" spc="-5" dirty="0">
                <a:latin typeface="微软雅黑" panose="020B0503020204020204" pitchFamily="34" charset="-122"/>
                <a:ea typeface="微软雅黑" panose="020B0503020204020204" pitchFamily="34" charset="-122"/>
                <a:cs typeface="Arial"/>
              </a:rPr>
              <a:t>inputs)</a:t>
            </a:r>
            <a:r>
              <a:rPr lang="en-US" altLang="zh-CN" sz="2000" spc="-5" dirty="0">
                <a:latin typeface="微软雅黑" panose="020B0503020204020204" pitchFamily="34" charset="-122"/>
                <a:ea typeface="微软雅黑" panose="020B0503020204020204" pitchFamily="34" charset="-122"/>
                <a:cs typeface="Arial"/>
              </a:rPr>
              <a:t> </a:t>
            </a:r>
            <a:r>
              <a:rPr lang="zh-CN" altLang="en-US" sz="2000" spc="-5" dirty="0">
                <a:latin typeface="微软雅黑" panose="020B0503020204020204" pitchFamily="34" charset="-122"/>
                <a:ea typeface="微软雅黑" panose="020B0503020204020204" pitchFamily="34" charset="-122"/>
                <a:cs typeface="Arial"/>
              </a:rPr>
              <a:t>外部中断申请</a:t>
            </a:r>
            <a:endParaRPr sz="2000" dirty="0">
              <a:latin typeface="微软雅黑" panose="020B0503020204020204" pitchFamily="34" charset="-122"/>
              <a:ea typeface="微软雅黑" panose="020B0503020204020204" pitchFamily="34" charset="-122"/>
              <a:cs typeface="Arial"/>
            </a:endParaRPr>
          </a:p>
          <a:p>
            <a:pPr marL="12700">
              <a:lnSpc>
                <a:spcPct val="150000"/>
              </a:lnSpc>
              <a:spcBef>
                <a:spcPts val="360"/>
              </a:spcBef>
            </a:pPr>
            <a:r>
              <a:rPr sz="2000" spc="-5" dirty="0">
                <a:latin typeface="微软雅黑" panose="020B0503020204020204" pitchFamily="34" charset="-122"/>
                <a:ea typeface="微软雅黑" panose="020B0503020204020204" pitchFamily="34" charset="-122"/>
                <a:cs typeface="Arial"/>
              </a:rPr>
              <a:t>Address</a:t>
            </a:r>
            <a:r>
              <a:rPr sz="2000" spc="-100" dirty="0">
                <a:latin typeface="微软雅黑" panose="020B0503020204020204" pitchFamily="34" charset="-122"/>
                <a:ea typeface="微软雅黑" panose="020B0503020204020204" pitchFamily="34" charset="-122"/>
                <a:cs typeface="Arial"/>
              </a:rPr>
              <a:t> </a:t>
            </a:r>
            <a:r>
              <a:rPr sz="2000" dirty="0">
                <a:latin typeface="微软雅黑" panose="020B0503020204020204" pitchFamily="34" charset="-122"/>
                <a:ea typeface="微软雅黑" panose="020B0503020204020204" pitchFamily="34" charset="-122"/>
                <a:cs typeface="Arial"/>
              </a:rPr>
              <a:t>Error</a:t>
            </a:r>
            <a:r>
              <a:rPr lang="en-US" altLang="zh-CN" sz="2000" dirty="0">
                <a:latin typeface="微软雅黑" panose="020B0503020204020204" pitchFamily="34" charset="-122"/>
                <a:ea typeface="微软雅黑" panose="020B0503020204020204" pitchFamily="34" charset="-122"/>
                <a:cs typeface="Arial"/>
              </a:rPr>
              <a:t>  </a:t>
            </a:r>
            <a:r>
              <a:rPr lang="zh-CN" altLang="en-US" sz="2000" dirty="0">
                <a:latin typeface="微软雅黑" panose="020B0503020204020204" pitchFamily="34" charset="-122"/>
                <a:ea typeface="微软雅黑" panose="020B0503020204020204" pitchFamily="34" charset="-122"/>
                <a:cs typeface="Arial"/>
              </a:rPr>
              <a:t>地址错误</a:t>
            </a:r>
            <a:endParaRPr sz="2000" dirty="0">
              <a:latin typeface="微软雅黑" panose="020B0503020204020204" pitchFamily="34" charset="-122"/>
              <a:ea typeface="微软雅黑" panose="020B0503020204020204" pitchFamily="34" charset="-122"/>
              <a:cs typeface="Arial"/>
            </a:endParaRPr>
          </a:p>
          <a:p>
            <a:pPr marL="12700">
              <a:lnSpc>
                <a:spcPct val="150000"/>
              </a:lnSpc>
              <a:spcBef>
                <a:spcPts val="575"/>
              </a:spcBef>
            </a:pPr>
            <a:r>
              <a:rPr sz="2000" spc="-5" dirty="0">
                <a:latin typeface="微软雅黑" panose="020B0503020204020204" pitchFamily="34" charset="-122"/>
                <a:ea typeface="微软雅黑" panose="020B0503020204020204" pitchFamily="34" charset="-122"/>
                <a:cs typeface="Arial"/>
              </a:rPr>
              <a:t>Reserved</a:t>
            </a:r>
            <a:r>
              <a:rPr sz="2000" spc="-95" dirty="0">
                <a:latin typeface="微软雅黑" panose="020B0503020204020204" pitchFamily="34" charset="-122"/>
                <a:ea typeface="微软雅黑" panose="020B0503020204020204" pitchFamily="34" charset="-122"/>
                <a:cs typeface="Arial"/>
              </a:rPr>
              <a:t> </a:t>
            </a:r>
            <a:r>
              <a:rPr sz="2000" dirty="0">
                <a:latin typeface="微软雅黑" panose="020B0503020204020204" pitchFamily="34" charset="-122"/>
                <a:ea typeface="微软雅黑" panose="020B0503020204020204" pitchFamily="34" charset="-122"/>
                <a:cs typeface="Arial"/>
              </a:rPr>
              <a:t>Instruction</a:t>
            </a:r>
            <a:r>
              <a:rPr lang="en-US" altLang="zh-CN" sz="2000" dirty="0">
                <a:latin typeface="微软雅黑" panose="020B0503020204020204" pitchFamily="34" charset="-122"/>
                <a:ea typeface="微软雅黑" panose="020B0503020204020204" pitchFamily="34" charset="-122"/>
                <a:cs typeface="Arial"/>
              </a:rPr>
              <a:t> </a:t>
            </a:r>
            <a:r>
              <a:rPr lang="zh-CN" altLang="en-US" sz="2000" dirty="0">
                <a:latin typeface="微软雅黑" panose="020B0503020204020204" pitchFamily="34" charset="-122"/>
                <a:ea typeface="微软雅黑" panose="020B0503020204020204" pitchFamily="34" charset="-122"/>
                <a:cs typeface="Arial"/>
              </a:rPr>
              <a:t>保留指令</a:t>
            </a:r>
            <a:endParaRPr sz="2000" dirty="0">
              <a:latin typeface="微软雅黑" panose="020B0503020204020204" pitchFamily="34" charset="-122"/>
              <a:ea typeface="微软雅黑" panose="020B0503020204020204" pitchFamily="34" charset="-122"/>
              <a:cs typeface="Arial"/>
            </a:endParaRPr>
          </a:p>
          <a:p>
            <a:pPr marL="12700" marR="4273550">
              <a:lnSpc>
                <a:spcPct val="150000"/>
              </a:lnSpc>
            </a:pPr>
            <a:r>
              <a:rPr sz="2000" spc="-5" dirty="0">
                <a:latin typeface="微软雅黑" panose="020B0503020204020204" pitchFamily="34" charset="-122"/>
                <a:ea typeface="微软雅黑" panose="020B0503020204020204" pitchFamily="34" charset="-122"/>
                <a:cs typeface="Arial"/>
              </a:rPr>
              <a:t>TLB </a:t>
            </a:r>
            <a:r>
              <a:rPr sz="2000" dirty="0">
                <a:latin typeface="微软雅黑" panose="020B0503020204020204" pitchFamily="34" charset="-122"/>
                <a:ea typeface="微软雅黑" panose="020B0503020204020204" pitchFamily="34" charset="-122"/>
                <a:cs typeface="Arial"/>
              </a:rPr>
              <a:t>Miss  </a:t>
            </a:r>
            <a:r>
              <a:rPr sz="2000" spc="-10" dirty="0">
                <a:latin typeface="微软雅黑" panose="020B0503020204020204" pitchFamily="34" charset="-122"/>
                <a:ea typeface="微软雅黑" panose="020B0503020204020204" pitchFamily="34" charset="-122"/>
                <a:cs typeface="Arial"/>
              </a:rPr>
              <a:t>System</a:t>
            </a:r>
            <a:r>
              <a:rPr sz="2000" spc="-55" dirty="0">
                <a:latin typeface="微软雅黑" panose="020B0503020204020204" pitchFamily="34" charset="-122"/>
                <a:ea typeface="微软雅黑" panose="020B0503020204020204" pitchFamily="34" charset="-122"/>
                <a:cs typeface="Arial"/>
              </a:rPr>
              <a:t> </a:t>
            </a:r>
            <a:r>
              <a:rPr sz="2000" spc="-5" dirty="0">
                <a:latin typeface="微软雅黑" panose="020B0503020204020204" pitchFamily="34" charset="-122"/>
                <a:ea typeface="微软雅黑" panose="020B0503020204020204" pitchFamily="34" charset="-122"/>
                <a:cs typeface="Arial"/>
              </a:rPr>
              <a:t>Call </a:t>
            </a:r>
            <a:r>
              <a:rPr lang="en-US" altLang="zh-CN" sz="2000" spc="-5" dirty="0">
                <a:latin typeface="微软雅黑" panose="020B0503020204020204" pitchFamily="34" charset="-122"/>
                <a:ea typeface="微软雅黑" panose="020B0503020204020204" pitchFamily="34" charset="-122"/>
                <a:cs typeface="Arial"/>
              </a:rPr>
              <a:t>  </a:t>
            </a:r>
            <a:r>
              <a:rPr lang="zh-CN" altLang="en-US" sz="2000" spc="-5" dirty="0">
                <a:latin typeface="微软雅黑" panose="020B0503020204020204" pitchFamily="34" charset="-122"/>
                <a:ea typeface="微软雅黑" panose="020B0503020204020204" pitchFamily="34" charset="-122"/>
                <a:cs typeface="Arial"/>
              </a:rPr>
              <a:t>快表缺失</a:t>
            </a:r>
            <a:r>
              <a:rPr sz="2000" spc="-5" dirty="0">
                <a:latin typeface="微软雅黑" panose="020B0503020204020204" pitchFamily="34" charset="-122"/>
                <a:ea typeface="微软雅黑" panose="020B0503020204020204" pitchFamily="34" charset="-122"/>
                <a:cs typeface="Arial"/>
              </a:rPr>
              <a:t>Breakpoint  </a:t>
            </a:r>
            <a:r>
              <a:rPr sz="2000" dirty="0">
                <a:latin typeface="微软雅黑" panose="020B0503020204020204" pitchFamily="34" charset="-122"/>
                <a:ea typeface="微软雅黑" panose="020B0503020204020204" pitchFamily="34" charset="-122"/>
                <a:cs typeface="Arial"/>
              </a:rPr>
              <a:t>Trap</a:t>
            </a:r>
            <a:r>
              <a:rPr lang="en-US" altLang="zh-CN" sz="2000" dirty="0">
                <a:latin typeface="微软雅黑" panose="020B0503020204020204" pitchFamily="34" charset="-122"/>
                <a:ea typeface="微软雅黑" panose="020B0503020204020204" pitchFamily="34" charset="-122"/>
                <a:cs typeface="Arial"/>
              </a:rPr>
              <a:t> </a:t>
            </a:r>
            <a:r>
              <a:rPr lang="zh-CN" altLang="en-US" sz="2000" dirty="0">
                <a:latin typeface="微软雅黑" panose="020B0503020204020204" pitchFamily="34" charset="-122"/>
                <a:ea typeface="微软雅黑" panose="020B0503020204020204" pitchFamily="34" charset="-122"/>
                <a:cs typeface="Arial"/>
              </a:rPr>
              <a:t>断点</a:t>
            </a:r>
            <a:endParaRPr sz="2000" dirty="0">
              <a:latin typeface="微软雅黑" panose="020B0503020204020204" pitchFamily="34" charset="-122"/>
              <a:ea typeface="微软雅黑" panose="020B0503020204020204" pitchFamily="34" charset="-122"/>
              <a:cs typeface="Arial"/>
            </a:endParaRPr>
          </a:p>
          <a:p>
            <a:pPr marL="12700" marR="3145790">
              <a:lnSpc>
                <a:spcPct val="150000"/>
              </a:lnSpc>
            </a:pPr>
            <a:r>
              <a:rPr sz="2000" spc="-5" dirty="0">
                <a:latin typeface="微软雅黑" panose="020B0503020204020204" pitchFamily="34" charset="-122"/>
                <a:ea typeface="微软雅黑" panose="020B0503020204020204" pitchFamily="34" charset="-122"/>
                <a:cs typeface="Arial"/>
              </a:rPr>
              <a:t>Integer </a:t>
            </a:r>
            <a:r>
              <a:rPr sz="2000" dirty="0">
                <a:latin typeface="微软雅黑" panose="020B0503020204020204" pitchFamily="34" charset="-122"/>
                <a:ea typeface="微软雅黑" panose="020B0503020204020204" pitchFamily="34" charset="-122"/>
                <a:cs typeface="Arial"/>
              </a:rPr>
              <a:t>Overflow  </a:t>
            </a:r>
            <a:r>
              <a:rPr lang="zh-CN" altLang="en-US" sz="2000" dirty="0">
                <a:latin typeface="微软雅黑" panose="020B0503020204020204" pitchFamily="34" charset="-122"/>
                <a:ea typeface="微软雅黑" panose="020B0503020204020204" pitchFamily="34" charset="-122"/>
                <a:cs typeface="Arial"/>
              </a:rPr>
              <a:t>整数溢出</a:t>
            </a:r>
            <a:endParaRPr lang="en-US" altLang="zh-CN" sz="2000" dirty="0">
              <a:latin typeface="微软雅黑" panose="020B0503020204020204" pitchFamily="34" charset="-122"/>
              <a:ea typeface="微软雅黑" panose="020B0503020204020204" pitchFamily="34" charset="-122"/>
              <a:cs typeface="Arial"/>
            </a:endParaRPr>
          </a:p>
          <a:p>
            <a:pPr marL="12700" marR="3145790">
              <a:lnSpc>
                <a:spcPct val="150000"/>
              </a:lnSpc>
            </a:pPr>
            <a:r>
              <a:rPr sz="2000" dirty="0">
                <a:latin typeface="微软雅黑" panose="020B0503020204020204" pitchFamily="34" charset="-122"/>
                <a:ea typeface="微软雅黑" panose="020B0503020204020204" pitchFamily="34" charset="-122"/>
                <a:cs typeface="Arial"/>
              </a:rPr>
              <a:t>Floating Point</a:t>
            </a:r>
            <a:r>
              <a:rPr sz="2000" spc="-170" dirty="0">
                <a:latin typeface="微软雅黑" panose="020B0503020204020204" pitchFamily="34" charset="-122"/>
                <a:ea typeface="微软雅黑" panose="020B0503020204020204" pitchFamily="34" charset="-122"/>
                <a:cs typeface="Arial"/>
              </a:rPr>
              <a:t> </a:t>
            </a:r>
            <a:r>
              <a:rPr sz="2000" dirty="0">
                <a:latin typeface="微软雅黑" panose="020B0503020204020204" pitchFamily="34" charset="-122"/>
                <a:ea typeface="微软雅黑" panose="020B0503020204020204" pitchFamily="34" charset="-122"/>
                <a:cs typeface="Arial"/>
              </a:rPr>
              <a:t>Error  </a:t>
            </a:r>
            <a:r>
              <a:rPr lang="en-US" altLang="zh-CN" sz="2000" dirty="0">
                <a:latin typeface="微软雅黑" panose="020B0503020204020204" pitchFamily="34" charset="-122"/>
                <a:ea typeface="微软雅黑" panose="020B0503020204020204" pitchFamily="34" charset="-122"/>
                <a:cs typeface="Arial"/>
              </a:rPr>
              <a:t> </a:t>
            </a:r>
            <a:r>
              <a:rPr lang="zh-CN" altLang="en-US" sz="2000" dirty="0">
                <a:latin typeface="微软雅黑" panose="020B0503020204020204" pitchFamily="34" charset="-122"/>
                <a:ea typeface="微软雅黑" panose="020B0503020204020204" pitchFamily="34" charset="-122"/>
                <a:cs typeface="Arial"/>
              </a:rPr>
              <a:t>浮点数出错</a:t>
            </a:r>
            <a:endParaRPr lang="en-US" altLang="zh-CN" sz="2000" dirty="0">
              <a:latin typeface="微软雅黑" panose="020B0503020204020204" pitchFamily="34" charset="-122"/>
              <a:ea typeface="微软雅黑" panose="020B0503020204020204" pitchFamily="34" charset="-122"/>
              <a:cs typeface="Arial"/>
            </a:endParaRPr>
          </a:p>
          <a:p>
            <a:pPr marL="12700" marR="3145790">
              <a:lnSpc>
                <a:spcPct val="150000"/>
              </a:lnSpc>
            </a:pPr>
            <a:r>
              <a:rPr sz="2000" dirty="0">
                <a:latin typeface="微软雅黑" panose="020B0503020204020204" pitchFamily="34" charset="-122"/>
                <a:ea typeface="微软雅黑" panose="020B0503020204020204" pitchFamily="34" charset="-122"/>
                <a:cs typeface="Arial"/>
              </a:rPr>
              <a:t>Timer</a:t>
            </a:r>
            <a:r>
              <a:rPr lang="en-US" altLang="zh-CN" sz="2000" dirty="0">
                <a:latin typeface="微软雅黑" panose="020B0503020204020204" pitchFamily="34" charset="-122"/>
                <a:ea typeface="微软雅黑" panose="020B0503020204020204" pitchFamily="34" charset="-122"/>
                <a:cs typeface="Arial"/>
              </a:rPr>
              <a:t>  </a:t>
            </a:r>
            <a:r>
              <a:rPr lang="zh-CN" altLang="en-US" sz="2000" dirty="0">
                <a:latin typeface="微软雅黑" panose="020B0503020204020204" pitchFamily="34" charset="-122"/>
                <a:ea typeface="微软雅黑" panose="020B0503020204020204" pitchFamily="34" charset="-122"/>
                <a:cs typeface="Arial"/>
              </a:rPr>
              <a:t>定时器出错</a:t>
            </a:r>
            <a:endParaRPr sz="2000" dirty="0">
              <a:latin typeface="微软雅黑" panose="020B0503020204020204" pitchFamily="34" charset="-122"/>
              <a:ea typeface="微软雅黑" panose="020B0503020204020204" pitchFamily="34" charset="-122"/>
              <a:cs typeface="Arial"/>
            </a:endParaRPr>
          </a:p>
          <a:p>
            <a:pPr marL="12700">
              <a:lnSpc>
                <a:spcPct val="150000"/>
              </a:lnSpc>
              <a:spcBef>
                <a:spcPts val="575"/>
              </a:spcBef>
            </a:pPr>
            <a:r>
              <a:rPr sz="2000" spc="-5" dirty="0">
                <a:latin typeface="微软雅黑" panose="020B0503020204020204" pitchFamily="34" charset="-122"/>
                <a:ea typeface="微软雅黑" panose="020B0503020204020204" pitchFamily="34" charset="-122"/>
                <a:cs typeface="Arial"/>
              </a:rPr>
              <a:t>And </a:t>
            </a:r>
            <a:r>
              <a:rPr sz="2000" dirty="0">
                <a:latin typeface="微软雅黑" panose="020B0503020204020204" pitchFamily="34" charset="-122"/>
                <a:ea typeface="微软雅黑" panose="020B0503020204020204" pitchFamily="34" charset="-122"/>
                <a:cs typeface="Arial"/>
              </a:rPr>
              <a:t>a few</a:t>
            </a:r>
            <a:r>
              <a:rPr sz="2000" spc="-120" dirty="0">
                <a:latin typeface="微软雅黑" panose="020B0503020204020204" pitchFamily="34" charset="-122"/>
                <a:ea typeface="微软雅黑" panose="020B0503020204020204" pitchFamily="34" charset="-122"/>
                <a:cs typeface="Arial"/>
              </a:rPr>
              <a:t> </a:t>
            </a:r>
            <a:r>
              <a:rPr sz="2000" spc="-5" dirty="0">
                <a:latin typeface="微软雅黑" panose="020B0503020204020204" pitchFamily="34" charset="-122"/>
                <a:ea typeface="微软雅黑" panose="020B0503020204020204" pitchFamily="34" charset="-122"/>
                <a:cs typeface="Arial"/>
              </a:rPr>
              <a:t>more</a:t>
            </a:r>
            <a:r>
              <a:rPr lang="en-US" altLang="zh-CN" sz="2000" spc="-5" dirty="0">
                <a:latin typeface="微软雅黑" panose="020B0503020204020204" pitchFamily="34" charset="-122"/>
                <a:ea typeface="微软雅黑" panose="020B0503020204020204" pitchFamily="34" charset="-122"/>
                <a:cs typeface="Arial"/>
              </a:rPr>
              <a:t> ….</a:t>
            </a:r>
            <a:endParaRPr sz="2000" dirty="0">
              <a:latin typeface="微软雅黑" panose="020B0503020204020204" pitchFamily="34" charset="-122"/>
              <a:ea typeface="微软雅黑" panose="020B0503020204020204" pitchFamily="34" charset="-122"/>
              <a:cs typeface="Arial"/>
            </a:endParaRPr>
          </a:p>
        </p:txBody>
      </p:sp>
    </p:spTree>
    <p:extLst>
      <p:ext uri="{BB962C8B-B14F-4D97-AF65-F5344CB8AC3E}">
        <p14:creationId xmlns:p14="http://schemas.microsoft.com/office/powerpoint/2010/main" val="21687377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4C713299-2016-4430-9D33-FD701F8A4147}"/>
              </a:ext>
            </a:extLst>
          </p:cNvPr>
          <p:cNvSpPr>
            <a:spLocks noGrp="1" noChangeArrowheads="1"/>
          </p:cNvSpPr>
          <p:nvPr>
            <p:ph type="title"/>
          </p:nvPr>
        </p:nvSpPr>
        <p:spPr>
          <a:xfrm>
            <a:off x="323528" y="211747"/>
            <a:ext cx="7921869" cy="584689"/>
          </a:xfrm>
          <a:noFill/>
        </p:spPr>
        <p:txBody>
          <a:bodyPr wrap="square"/>
          <a:lstStyle/>
          <a:p>
            <a:r>
              <a:rPr lang="zh-CN" altLang="en-US" b="1" dirty="0">
                <a:solidFill>
                  <a:srgbClr val="C00000"/>
                </a:solidFill>
                <a:latin typeface="微软雅黑" panose="020B0503020204020204" pitchFamily="34" charset="-122"/>
                <a:ea typeface="微软雅黑" panose="020B0503020204020204" pitchFamily="34" charset="-122"/>
              </a:rPr>
              <a:t>多个潜在总线主设备：需要仲裁</a:t>
            </a:r>
          </a:p>
        </p:txBody>
      </p:sp>
      <p:sp>
        <p:nvSpPr>
          <p:cNvPr id="56323" name="Rectangle 3">
            <a:extLst>
              <a:ext uri="{FF2B5EF4-FFF2-40B4-BE49-F238E27FC236}">
                <a16:creationId xmlns:a16="http://schemas.microsoft.com/office/drawing/2014/main" id="{399E0D2B-726C-45B6-9EDB-69F0C7CBE0F9}"/>
              </a:ext>
            </a:extLst>
          </p:cNvPr>
          <p:cNvSpPr>
            <a:spLocks noGrp="1" noChangeArrowheads="1"/>
          </p:cNvSpPr>
          <p:nvPr>
            <p:ph type="body" idx="1"/>
          </p:nvPr>
        </p:nvSpPr>
        <p:spPr>
          <a:xfrm>
            <a:off x="140677" y="838200"/>
            <a:ext cx="9003323" cy="5565947"/>
          </a:xfrm>
          <a:noFill/>
        </p:spPr>
        <p:txBody>
          <a:bodyPr/>
          <a:lstStyle/>
          <a:p>
            <a:pPr marL="351701" indent="-351701">
              <a:lnSpc>
                <a:spcPct val="150000"/>
              </a:lnSpc>
            </a:pPr>
            <a:r>
              <a:rPr lang="zh-CN" altLang="en-US" sz="2215" dirty="0"/>
              <a:t>总线仲裁策略：</a:t>
            </a:r>
          </a:p>
          <a:p>
            <a:pPr marL="879253" lvl="1" indent="-351701">
              <a:lnSpc>
                <a:spcPct val="150000"/>
              </a:lnSpc>
            </a:pPr>
            <a:r>
              <a:rPr lang="zh-CN" altLang="en-US" sz="2215" dirty="0">
                <a:latin typeface="微软雅黑" panose="020B0503020204020204" pitchFamily="34" charset="-122"/>
                <a:ea typeface="微软雅黑" panose="020B0503020204020204" pitchFamily="34" charset="-122"/>
              </a:rPr>
              <a:t>希望使用总线的总线主设备发出总线请求</a:t>
            </a:r>
          </a:p>
          <a:p>
            <a:pPr marL="879253" lvl="1" indent="-351701">
              <a:lnSpc>
                <a:spcPct val="150000"/>
              </a:lnSpc>
            </a:pPr>
            <a:r>
              <a:rPr lang="zh-CN" altLang="en-US" sz="2215" dirty="0">
                <a:latin typeface="微软雅黑" panose="020B0503020204020204" pitchFamily="34" charset="-122"/>
                <a:ea typeface="微软雅黑" panose="020B0503020204020204" pitchFamily="34" charset="-122"/>
              </a:rPr>
              <a:t>该总线主设备在获得请求许可之前不能使用该总线</a:t>
            </a:r>
          </a:p>
          <a:p>
            <a:pPr marL="879253" lvl="1" indent="-351701">
              <a:lnSpc>
                <a:spcPct val="150000"/>
              </a:lnSpc>
            </a:pPr>
            <a:r>
              <a:rPr lang="zh-CN" altLang="en-US" sz="2215" dirty="0">
                <a:latin typeface="微软雅黑" panose="020B0503020204020204" pitchFamily="34" charset="-122"/>
                <a:ea typeface="微软雅黑" panose="020B0503020204020204" pitchFamily="34" charset="-122"/>
              </a:rPr>
              <a:t>该总线主设备在使用总线结束之后必须向仲裁器发出信号</a:t>
            </a:r>
          </a:p>
          <a:p>
            <a:pPr marL="351701" indent="-351701">
              <a:lnSpc>
                <a:spcPct val="150000"/>
              </a:lnSpc>
            </a:pPr>
            <a:r>
              <a:rPr lang="zh-CN" altLang="en-US" sz="2215" dirty="0"/>
              <a:t>总线仲裁策略通常需要平衡以下两个要素：</a:t>
            </a:r>
          </a:p>
          <a:p>
            <a:pPr marL="879253" lvl="1" indent="-351701">
              <a:lnSpc>
                <a:spcPct val="150000"/>
              </a:lnSpc>
            </a:pPr>
            <a:r>
              <a:rPr lang="zh-CN" altLang="en-US" sz="2215" dirty="0">
                <a:latin typeface="微软雅黑" panose="020B0503020204020204" pitchFamily="34" charset="-122"/>
                <a:ea typeface="微软雅黑" panose="020B0503020204020204" pitchFamily="34" charset="-122"/>
              </a:rPr>
              <a:t>总线优先权：最高优先权的设备必须被最先服务</a:t>
            </a:r>
          </a:p>
          <a:p>
            <a:pPr marL="879253" lvl="1" indent="-351701">
              <a:lnSpc>
                <a:spcPct val="150000"/>
              </a:lnSpc>
            </a:pPr>
            <a:r>
              <a:rPr lang="zh-CN" altLang="en-US" sz="2215" dirty="0">
                <a:latin typeface="微软雅黑" panose="020B0503020204020204" pitchFamily="34" charset="-122"/>
                <a:ea typeface="微软雅黑" panose="020B0503020204020204" pitchFamily="34" charset="-122"/>
              </a:rPr>
              <a:t>公平：即使是最低优先权的设备也不能永远得不到总线服务</a:t>
            </a:r>
          </a:p>
          <a:p>
            <a:pPr marL="351701" indent="-351701">
              <a:lnSpc>
                <a:spcPct val="150000"/>
              </a:lnSpc>
            </a:pPr>
            <a:r>
              <a:rPr lang="zh-CN" altLang="en-US" sz="2215" dirty="0"/>
              <a:t>总线仲裁策略大致可分为如下四类：</a:t>
            </a:r>
          </a:p>
          <a:p>
            <a:pPr marL="879253" lvl="1" indent="-351701">
              <a:lnSpc>
                <a:spcPct val="150000"/>
              </a:lnSpc>
            </a:pPr>
            <a:r>
              <a:rPr lang="zh-CN" altLang="en-US" sz="2215" dirty="0">
                <a:latin typeface="微软雅黑" panose="020B0503020204020204" pitchFamily="34" charset="-122"/>
                <a:ea typeface="微软雅黑" panose="020B0503020204020204" pitchFamily="34" charset="-122"/>
              </a:rPr>
              <a:t>基于自测的分布式仲裁：每个希望使用总线的设备都将代表自身的标志码放置在总线上；基于冲突监测的分布式仲裁：以太网使用该策略；菊花链（</a:t>
            </a:r>
            <a:r>
              <a:rPr lang="en-US" altLang="zh-CN" sz="2215" dirty="0">
                <a:latin typeface="微软雅黑" panose="020B0503020204020204" pitchFamily="34" charset="-122"/>
                <a:ea typeface="微软雅黑" panose="020B0503020204020204" pitchFamily="34" charset="-122"/>
              </a:rPr>
              <a:t>Daisy chain</a:t>
            </a:r>
            <a:r>
              <a:rPr lang="zh-CN" altLang="en-US" sz="2215" dirty="0">
                <a:latin typeface="微软雅黑" panose="020B0503020204020204" pitchFamily="34" charset="-122"/>
                <a:ea typeface="微软雅黑" panose="020B0503020204020204" pitchFamily="34" charset="-122"/>
              </a:rPr>
              <a:t>）仲裁     集中、并行仲裁</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126852ED-7691-4FD2-B459-46E8D88296C4}"/>
              </a:ext>
            </a:extLst>
          </p:cNvPr>
          <p:cNvSpPr>
            <a:spLocks noGrp="1" noChangeArrowheads="1"/>
          </p:cNvSpPr>
          <p:nvPr>
            <p:ph type="title"/>
          </p:nvPr>
        </p:nvSpPr>
        <p:spPr>
          <a:xfrm>
            <a:off x="304934" y="246239"/>
            <a:ext cx="4799135" cy="584689"/>
          </a:xfrm>
          <a:noFill/>
        </p:spPr>
        <p:txBody>
          <a:bodyPr/>
          <a:lstStyle/>
          <a:p>
            <a:r>
              <a:rPr lang="zh-CN" altLang="en-US" b="1" dirty="0">
                <a:solidFill>
                  <a:srgbClr val="C00000"/>
                </a:solidFill>
                <a:latin typeface="微软雅黑" panose="020B0503020204020204" pitchFamily="34" charset="-122"/>
                <a:ea typeface="微软雅黑" panose="020B0503020204020204" pitchFamily="34" charset="-122"/>
              </a:rPr>
              <a:t>菊花链总线仲裁策略</a:t>
            </a:r>
          </a:p>
        </p:txBody>
      </p:sp>
      <p:sp>
        <p:nvSpPr>
          <p:cNvPr id="57347" name="Rectangle 3">
            <a:extLst>
              <a:ext uri="{FF2B5EF4-FFF2-40B4-BE49-F238E27FC236}">
                <a16:creationId xmlns:a16="http://schemas.microsoft.com/office/drawing/2014/main" id="{42D5CFA7-C7D7-4BC1-B146-59333A1C5E5B}"/>
              </a:ext>
            </a:extLst>
          </p:cNvPr>
          <p:cNvSpPr>
            <a:spLocks noGrp="1" noChangeArrowheads="1"/>
          </p:cNvSpPr>
          <p:nvPr>
            <p:ph type="body" idx="1"/>
          </p:nvPr>
        </p:nvSpPr>
        <p:spPr>
          <a:xfrm>
            <a:off x="562708" y="3780693"/>
            <a:ext cx="8581292" cy="2435469"/>
          </a:xfrm>
          <a:noFill/>
        </p:spPr>
        <p:txBody>
          <a:bodyPr/>
          <a:lstStyle/>
          <a:p>
            <a:r>
              <a:rPr lang="zh-CN" altLang="en-US" sz="2585" dirty="0"/>
              <a:t>优点：简单</a:t>
            </a:r>
          </a:p>
          <a:p>
            <a:r>
              <a:rPr lang="zh-CN" altLang="en-US" sz="2585" dirty="0"/>
              <a:t>缺点：</a:t>
            </a:r>
          </a:p>
          <a:p>
            <a:pPr lvl="1"/>
            <a:r>
              <a:rPr lang="zh-CN" altLang="en-US" sz="2585" dirty="0"/>
              <a:t>不能保证公平：低优先级的设备可能永远得不到服务</a:t>
            </a:r>
          </a:p>
          <a:p>
            <a:pPr lvl="1"/>
            <a:r>
              <a:rPr lang="en-US" altLang="zh-CN" sz="2585" dirty="0"/>
              <a:t>grant</a:t>
            </a:r>
            <a:r>
              <a:rPr lang="zh-CN" altLang="en-US" sz="2585" dirty="0"/>
              <a:t>信号会限制总线的速度</a:t>
            </a:r>
          </a:p>
        </p:txBody>
      </p:sp>
      <p:sp>
        <p:nvSpPr>
          <p:cNvPr id="57348" name="Rectangle 4">
            <a:extLst>
              <a:ext uri="{FF2B5EF4-FFF2-40B4-BE49-F238E27FC236}">
                <a16:creationId xmlns:a16="http://schemas.microsoft.com/office/drawing/2014/main" id="{796D8999-A38A-41EC-862B-F3509699028F}"/>
              </a:ext>
            </a:extLst>
          </p:cNvPr>
          <p:cNvSpPr>
            <a:spLocks noChangeArrowheads="1"/>
          </p:cNvSpPr>
          <p:nvPr/>
        </p:nvSpPr>
        <p:spPr bwMode="auto">
          <a:xfrm>
            <a:off x="927589" y="2526323"/>
            <a:ext cx="1192823" cy="8909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7349" name="Rectangle 5">
            <a:extLst>
              <a:ext uri="{FF2B5EF4-FFF2-40B4-BE49-F238E27FC236}">
                <a16:creationId xmlns:a16="http://schemas.microsoft.com/office/drawing/2014/main" id="{36A13EFD-B07F-4657-A565-4641BF13E435}"/>
              </a:ext>
            </a:extLst>
          </p:cNvPr>
          <p:cNvSpPr>
            <a:spLocks noChangeArrowheads="1"/>
          </p:cNvSpPr>
          <p:nvPr/>
        </p:nvSpPr>
        <p:spPr bwMode="auto">
          <a:xfrm>
            <a:off x="1158602" y="2725615"/>
            <a:ext cx="776224" cy="53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477" b="1"/>
              <a:t>Bus</a:t>
            </a:r>
          </a:p>
          <a:p>
            <a:pPr algn="ctr"/>
            <a:r>
              <a:rPr lang="en-US" altLang="zh-CN" sz="1477" b="1"/>
              <a:t>Arbiter</a:t>
            </a:r>
          </a:p>
        </p:txBody>
      </p:sp>
      <p:sp>
        <p:nvSpPr>
          <p:cNvPr id="57350" name="Rectangle 6">
            <a:extLst>
              <a:ext uri="{FF2B5EF4-FFF2-40B4-BE49-F238E27FC236}">
                <a16:creationId xmlns:a16="http://schemas.microsoft.com/office/drawing/2014/main" id="{CC9E63CD-3ACE-4242-A64E-56AC3ED01CDA}"/>
              </a:ext>
            </a:extLst>
          </p:cNvPr>
          <p:cNvSpPr>
            <a:spLocks noChangeArrowheads="1"/>
          </p:cNvSpPr>
          <p:nvPr/>
        </p:nvSpPr>
        <p:spPr bwMode="auto">
          <a:xfrm>
            <a:off x="2832589" y="1400908"/>
            <a:ext cx="964223" cy="82061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7351" name="Rectangle 7">
            <a:extLst>
              <a:ext uri="{FF2B5EF4-FFF2-40B4-BE49-F238E27FC236}">
                <a16:creationId xmlns:a16="http://schemas.microsoft.com/office/drawing/2014/main" id="{31658C6E-CE7E-47ED-9D64-F77B1C9BF9BA}"/>
              </a:ext>
            </a:extLst>
          </p:cNvPr>
          <p:cNvSpPr>
            <a:spLocks noChangeArrowheads="1"/>
          </p:cNvSpPr>
          <p:nvPr/>
        </p:nvSpPr>
        <p:spPr bwMode="auto">
          <a:xfrm>
            <a:off x="2880946" y="1459523"/>
            <a:ext cx="927589" cy="764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477" b="1"/>
              <a:t>Device 1</a:t>
            </a:r>
          </a:p>
          <a:p>
            <a:pPr algn="ctr"/>
            <a:r>
              <a:rPr lang="en-US" altLang="zh-CN" sz="1477" b="1"/>
              <a:t>Highest</a:t>
            </a:r>
          </a:p>
          <a:p>
            <a:pPr algn="ctr"/>
            <a:r>
              <a:rPr lang="en-US" altLang="zh-CN" sz="1477" b="1"/>
              <a:t>Priority</a:t>
            </a:r>
          </a:p>
        </p:txBody>
      </p:sp>
      <p:sp>
        <p:nvSpPr>
          <p:cNvPr id="57352" name="Rectangle 8">
            <a:extLst>
              <a:ext uri="{FF2B5EF4-FFF2-40B4-BE49-F238E27FC236}">
                <a16:creationId xmlns:a16="http://schemas.microsoft.com/office/drawing/2014/main" id="{A31B1EA4-3682-4FA6-B9EE-CF87EC3C01D4}"/>
              </a:ext>
            </a:extLst>
          </p:cNvPr>
          <p:cNvSpPr>
            <a:spLocks noChangeArrowheads="1"/>
          </p:cNvSpPr>
          <p:nvPr/>
        </p:nvSpPr>
        <p:spPr bwMode="auto">
          <a:xfrm>
            <a:off x="7099789" y="1400908"/>
            <a:ext cx="888023" cy="82061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7353" name="Rectangle 9">
            <a:extLst>
              <a:ext uri="{FF2B5EF4-FFF2-40B4-BE49-F238E27FC236}">
                <a16:creationId xmlns:a16="http://schemas.microsoft.com/office/drawing/2014/main" id="{EA51C5B5-9345-4FDC-8202-251309D5CC42}"/>
              </a:ext>
            </a:extLst>
          </p:cNvPr>
          <p:cNvSpPr>
            <a:spLocks noChangeArrowheads="1"/>
          </p:cNvSpPr>
          <p:nvPr/>
        </p:nvSpPr>
        <p:spPr bwMode="auto">
          <a:xfrm>
            <a:off x="6995746" y="1459523"/>
            <a:ext cx="1079989" cy="764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477" b="1"/>
              <a:t>Device N</a:t>
            </a:r>
          </a:p>
          <a:p>
            <a:pPr algn="ctr"/>
            <a:r>
              <a:rPr lang="en-US" altLang="zh-CN" sz="1477" b="1"/>
              <a:t>Lowest</a:t>
            </a:r>
          </a:p>
          <a:p>
            <a:pPr algn="ctr"/>
            <a:r>
              <a:rPr lang="en-US" altLang="zh-CN" sz="1477" b="1"/>
              <a:t>Priority</a:t>
            </a:r>
          </a:p>
        </p:txBody>
      </p:sp>
      <p:sp>
        <p:nvSpPr>
          <p:cNvPr id="57354" name="Rectangle 10">
            <a:extLst>
              <a:ext uri="{FF2B5EF4-FFF2-40B4-BE49-F238E27FC236}">
                <a16:creationId xmlns:a16="http://schemas.microsoft.com/office/drawing/2014/main" id="{761411F3-0257-4767-A95E-69F6D4F9DF16}"/>
              </a:ext>
            </a:extLst>
          </p:cNvPr>
          <p:cNvSpPr>
            <a:spLocks noChangeArrowheads="1"/>
          </p:cNvSpPr>
          <p:nvPr/>
        </p:nvSpPr>
        <p:spPr bwMode="auto">
          <a:xfrm>
            <a:off x="4432789" y="1400908"/>
            <a:ext cx="888023" cy="82061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7355" name="Rectangle 11">
            <a:extLst>
              <a:ext uri="{FF2B5EF4-FFF2-40B4-BE49-F238E27FC236}">
                <a16:creationId xmlns:a16="http://schemas.microsoft.com/office/drawing/2014/main" id="{3F63BB02-B4B2-4EC8-8629-43D0CB859C48}"/>
              </a:ext>
            </a:extLst>
          </p:cNvPr>
          <p:cNvSpPr>
            <a:spLocks noChangeArrowheads="1"/>
          </p:cNvSpPr>
          <p:nvPr/>
        </p:nvSpPr>
        <p:spPr bwMode="auto">
          <a:xfrm>
            <a:off x="4404946" y="1670538"/>
            <a:ext cx="927589"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477" b="1"/>
              <a:t>Device 2</a:t>
            </a:r>
          </a:p>
        </p:txBody>
      </p:sp>
      <p:sp>
        <p:nvSpPr>
          <p:cNvPr id="57356" name="Oval 12">
            <a:extLst>
              <a:ext uri="{FF2B5EF4-FFF2-40B4-BE49-F238E27FC236}">
                <a16:creationId xmlns:a16="http://schemas.microsoft.com/office/drawing/2014/main" id="{688CC5A4-83A2-4077-8589-22C0D9E8FBA0}"/>
              </a:ext>
            </a:extLst>
          </p:cNvPr>
          <p:cNvSpPr>
            <a:spLocks noChangeArrowheads="1"/>
          </p:cNvSpPr>
          <p:nvPr/>
        </p:nvSpPr>
        <p:spPr bwMode="auto">
          <a:xfrm>
            <a:off x="5797062" y="1746739"/>
            <a:ext cx="64477" cy="58615"/>
          </a:xfrm>
          <a:prstGeom prst="ellipse">
            <a:avLst/>
          </a:prstGeom>
          <a:solidFill>
            <a:schemeClr val="tx1"/>
          </a:solidFill>
          <a:ln w="12700">
            <a:solidFill>
              <a:schemeClr val="tx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7357" name="Oval 13">
            <a:extLst>
              <a:ext uri="{FF2B5EF4-FFF2-40B4-BE49-F238E27FC236}">
                <a16:creationId xmlns:a16="http://schemas.microsoft.com/office/drawing/2014/main" id="{F066723D-C7AA-4D26-B52B-845D97F687F5}"/>
              </a:ext>
            </a:extLst>
          </p:cNvPr>
          <p:cNvSpPr>
            <a:spLocks noChangeArrowheads="1"/>
          </p:cNvSpPr>
          <p:nvPr/>
        </p:nvSpPr>
        <p:spPr bwMode="auto">
          <a:xfrm>
            <a:off x="6101862" y="1746739"/>
            <a:ext cx="64477" cy="58615"/>
          </a:xfrm>
          <a:prstGeom prst="ellipse">
            <a:avLst/>
          </a:prstGeom>
          <a:solidFill>
            <a:schemeClr val="tx1"/>
          </a:solidFill>
          <a:ln w="12700">
            <a:solidFill>
              <a:schemeClr val="tx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7358" name="Oval 14">
            <a:extLst>
              <a:ext uri="{FF2B5EF4-FFF2-40B4-BE49-F238E27FC236}">
                <a16:creationId xmlns:a16="http://schemas.microsoft.com/office/drawing/2014/main" id="{66233617-5592-434B-93FD-E5F649AA0177}"/>
              </a:ext>
            </a:extLst>
          </p:cNvPr>
          <p:cNvSpPr>
            <a:spLocks noChangeArrowheads="1"/>
          </p:cNvSpPr>
          <p:nvPr/>
        </p:nvSpPr>
        <p:spPr bwMode="auto">
          <a:xfrm>
            <a:off x="6406662" y="1746739"/>
            <a:ext cx="64477" cy="58615"/>
          </a:xfrm>
          <a:prstGeom prst="ellipse">
            <a:avLst/>
          </a:prstGeom>
          <a:solidFill>
            <a:schemeClr val="tx1"/>
          </a:solidFill>
          <a:ln w="12700">
            <a:solidFill>
              <a:schemeClr val="tx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7359" name="Line 15">
            <a:extLst>
              <a:ext uri="{FF2B5EF4-FFF2-40B4-BE49-F238E27FC236}">
                <a16:creationId xmlns:a16="http://schemas.microsoft.com/office/drawing/2014/main" id="{089B5309-E1FD-4E4B-BF68-DDEE7FD15240}"/>
              </a:ext>
            </a:extLst>
          </p:cNvPr>
          <p:cNvSpPr>
            <a:spLocks noChangeShapeType="1"/>
          </p:cNvSpPr>
          <p:nvPr/>
        </p:nvSpPr>
        <p:spPr bwMode="auto">
          <a:xfrm>
            <a:off x="2133600" y="2655277"/>
            <a:ext cx="762000"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7360" name="Line 16">
            <a:extLst>
              <a:ext uri="{FF2B5EF4-FFF2-40B4-BE49-F238E27FC236}">
                <a16:creationId xmlns:a16="http://schemas.microsoft.com/office/drawing/2014/main" id="{CCE2E122-5C24-4504-A5CB-21BF72BF82FB}"/>
              </a:ext>
            </a:extLst>
          </p:cNvPr>
          <p:cNvSpPr>
            <a:spLocks noChangeShapeType="1"/>
          </p:cNvSpPr>
          <p:nvPr/>
        </p:nvSpPr>
        <p:spPr bwMode="auto">
          <a:xfrm flipV="1">
            <a:off x="2895600" y="2233246"/>
            <a:ext cx="0" cy="422031"/>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7361" name="Line 17">
            <a:extLst>
              <a:ext uri="{FF2B5EF4-FFF2-40B4-BE49-F238E27FC236}">
                <a16:creationId xmlns:a16="http://schemas.microsoft.com/office/drawing/2014/main" id="{1DF09740-3CC5-4E74-BCB7-10006270F890}"/>
              </a:ext>
            </a:extLst>
          </p:cNvPr>
          <p:cNvSpPr>
            <a:spLocks noChangeShapeType="1"/>
          </p:cNvSpPr>
          <p:nvPr/>
        </p:nvSpPr>
        <p:spPr bwMode="auto">
          <a:xfrm flipV="1">
            <a:off x="4495800" y="2233246"/>
            <a:ext cx="0" cy="422031"/>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7362" name="Line 18">
            <a:extLst>
              <a:ext uri="{FF2B5EF4-FFF2-40B4-BE49-F238E27FC236}">
                <a16:creationId xmlns:a16="http://schemas.microsoft.com/office/drawing/2014/main" id="{E1FC8243-6778-4C46-9AE0-7958ECE7DDA0}"/>
              </a:ext>
            </a:extLst>
          </p:cNvPr>
          <p:cNvSpPr>
            <a:spLocks noChangeShapeType="1"/>
          </p:cNvSpPr>
          <p:nvPr/>
        </p:nvSpPr>
        <p:spPr bwMode="auto">
          <a:xfrm flipV="1">
            <a:off x="3733800" y="2233246"/>
            <a:ext cx="0" cy="422031"/>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7363" name="Line 19">
            <a:extLst>
              <a:ext uri="{FF2B5EF4-FFF2-40B4-BE49-F238E27FC236}">
                <a16:creationId xmlns:a16="http://schemas.microsoft.com/office/drawing/2014/main" id="{0B25DF10-D1F0-4AC4-A186-80E456D33398}"/>
              </a:ext>
            </a:extLst>
          </p:cNvPr>
          <p:cNvSpPr>
            <a:spLocks noChangeShapeType="1"/>
          </p:cNvSpPr>
          <p:nvPr/>
        </p:nvSpPr>
        <p:spPr bwMode="auto">
          <a:xfrm>
            <a:off x="3733800" y="2655277"/>
            <a:ext cx="762000"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7364" name="Line 20">
            <a:extLst>
              <a:ext uri="{FF2B5EF4-FFF2-40B4-BE49-F238E27FC236}">
                <a16:creationId xmlns:a16="http://schemas.microsoft.com/office/drawing/2014/main" id="{EFCDDB6E-B0E7-4C88-A7EA-58601D958FFA}"/>
              </a:ext>
            </a:extLst>
          </p:cNvPr>
          <p:cNvSpPr>
            <a:spLocks noChangeShapeType="1"/>
          </p:cNvSpPr>
          <p:nvPr/>
        </p:nvSpPr>
        <p:spPr bwMode="auto">
          <a:xfrm flipV="1">
            <a:off x="5257800" y="2233246"/>
            <a:ext cx="0" cy="422031"/>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7365" name="Line 21">
            <a:extLst>
              <a:ext uri="{FF2B5EF4-FFF2-40B4-BE49-F238E27FC236}">
                <a16:creationId xmlns:a16="http://schemas.microsoft.com/office/drawing/2014/main" id="{8167F3BF-A838-4626-B283-57134807D79C}"/>
              </a:ext>
            </a:extLst>
          </p:cNvPr>
          <p:cNvSpPr>
            <a:spLocks noChangeShapeType="1"/>
          </p:cNvSpPr>
          <p:nvPr/>
        </p:nvSpPr>
        <p:spPr bwMode="auto">
          <a:xfrm>
            <a:off x="5257800" y="2655277"/>
            <a:ext cx="914400"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7366" name="Line 22">
            <a:extLst>
              <a:ext uri="{FF2B5EF4-FFF2-40B4-BE49-F238E27FC236}">
                <a16:creationId xmlns:a16="http://schemas.microsoft.com/office/drawing/2014/main" id="{93466C21-E209-44AC-9117-312073E56C5B}"/>
              </a:ext>
            </a:extLst>
          </p:cNvPr>
          <p:cNvSpPr>
            <a:spLocks noChangeShapeType="1"/>
          </p:cNvSpPr>
          <p:nvPr/>
        </p:nvSpPr>
        <p:spPr bwMode="auto">
          <a:xfrm flipV="1">
            <a:off x="7162800" y="2233246"/>
            <a:ext cx="0" cy="422031"/>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7367" name="Line 23">
            <a:extLst>
              <a:ext uri="{FF2B5EF4-FFF2-40B4-BE49-F238E27FC236}">
                <a16:creationId xmlns:a16="http://schemas.microsoft.com/office/drawing/2014/main" id="{0CE39DD7-D6A0-422B-92A0-E098DB335397}"/>
              </a:ext>
            </a:extLst>
          </p:cNvPr>
          <p:cNvSpPr>
            <a:spLocks noChangeShapeType="1"/>
          </p:cNvSpPr>
          <p:nvPr/>
        </p:nvSpPr>
        <p:spPr bwMode="auto">
          <a:xfrm>
            <a:off x="6248400" y="2655277"/>
            <a:ext cx="914400"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7368" name="Line 24">
            <a:extLst>
              <a:ext uri="{FF2B5EF4-FFF2-40B4-BE49-F238E27FC236}">
                <a16:creationId xmlns:a16="http://schemas.microsoft.com/office/drawing/2014/main" id="{70871E70-40E3-4994-B9DE-D7F13C1457C8}"/>
              </a:ext>
            </a:extLst>
          </p:cNvPr>
          <p:cNvSpPr>
            <a:spLocks noChangeShapeType="1"/>
          </p:cNvSpPr>
          <p:nvPr/>
        </p:nvSpPr>
        <p:spPr bwMode="auto">
          <a:xfrm flipV="1">
            <a:off x="6172200" y="2514600"/>
            <a:ext cx="76200" cy="211015"/>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7369" name="Line 25">
            <a:extLst>
              <a:ext uri="{FF2B5EF4-FFF2-40B4-BE49-F238E27FC236}">
                <a16:creationId xmlns:a16="http://schemas.microsoft.com/office/drawing/2014/main" id="{FE8C633D-A114-4E49-9E71-AF2AA134429C}"/>
              </a:ext>
            </a:extLst>
          </p:cNvPr>
          <p:cNvSpPr>
            <a:spLocks noChangeShapeType="1"/>
          </p:cNvSpPr>
          <p:nvPr/>
        </p:nvSpPr>
        <p:spPr bwMode="auto">
          <a:xfrm flipV="1">
            <a:off x="6248400" y="2514600"/>
            <a:ext cx="76200" cy="211015"/>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7370" name="Line 26">
            <a:extLst>
              <a:ext uri="{FF2B5EF4-FFF2-40B4-BE49-F238E27FC236}">
                <a16:creationId xmlns:a16="http://schemas.microsoft.com/office/drawing/2014/main" id="{FDAFD61B-1C1E-4CC3-A5DB-C435B7606D0A}"/>
              </a:ext>
            </a:extLst>
          </p:cNvPr>
          <p:cNvSpPr>
            <a:spLocks noChangeShapeType="1"/>
          </p:cNvSpPr>
          <p:nvPr/>
        </p:nvSpPr>
        <p:spPr bwMode="auto">
          <a:xfrm>
            <a:off x="2133600" y="3288323"/>
            <a:ext cx="4038600" cy="0"/>
          </a:xfrm>
          <a:prstGeom prst="line">
            <a:avLst/>
          </a:prstGeom>
          <a:noFill/>
          <a:ln w="25400">
            <a:solidFill>
              <a:schemeClr val="accent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sz="1662"/>
          </a:p>
        </p:txBody>
      </p:sp>
      <p:sp>
        <p:nvSpPr>
          <p:cNvPr id="57371" name="Line 27">
            <a:extLst>
              <a:ext uri="{FF2B5EF4-FFF2-40B4-BE49-F238E27FC236}">
                <a16:creationId xmlns:a16="http://schemas.microsoft.com/office/drawing/2014/main" id="{2776AA1B-2C15-4FB2-A49C-0A49C2500776}"/>
              </a:ext>
            </a:extLst>
          </p:cNvPr>
          <p:cNvSpPr>
            <a:spLocks noChangeShapeType="1"/>
          </p:cNvSpPr>
          <p:nvPr/>
        </p:nvSpPr>
        <p:spPr bwMode="auto">
          <a:xfrm>
            <a:off x="5029200" y="2233246"/>
            <a:ext cx="0" cy="1055077"/>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7372" name="Line 28">
            <a:extLst>
              <a:ext uri="{FF2B5EF4-FFF2-40B4-BE49-F238E27FC236}">
                <a16:creationId xmlns:a16="http://schemas.microsoft.com/office/drawing/2014/main" id="{B114A4D5-3E77-44F4-9C41-475BFA36A523}"/>
              </a:ext>
            </a:extLst>
          </p:cNvPr>
          <p:cNvSpPr>
            <a:spLocks noChangeShapeType="1"/>
          </p:cNvSpPr>
          <p:nvPr/>
        </p:nvSpPr>
        <p:spPr bwMode="auto">
          <a:xfrm>
            <a:off x="3505200" y="2233246"/>
            <a:ext cx="0" cy="1055077"/>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7373" name="Line 29">
            <a:extLst>
              <a:ext uri="{FF2B5EF4-FFF2-40B4-BE49-F238E27FC236}">
                <a16:creationId xmlns:a16="http://schemas.microsoft.com/office/drawing/2014/main" id="{6306CB03-DE9A-41ED-BF63-1B34F2CE72DA}"/>
              </a:ext>
            </a:extLst>
          </p:cNvPr>
          <p:cNvSpPr>
            <a:spLocks noChangeShapeType="1"/>
          </p:cNvSpPr>
          <p:nvPr/>
        </p:nvSpPr>
        <p:spPr bwMode="auto">
          <a:xfrm flipV="1">
            <a:off x="6172200" y="3147646"/>
            <a:ext cx="76200" cy="211015"/>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7374" name="Line 30">
            <a:extLst>
              <a:ext uri="{FF2B5EF4-FFF2-40B4-BE49-F238E27FC236}">
                <a16:creationId xmlns:a16="http://schemas.microsoft.com/office/drawing/2014/main" id="{43E1E169-8F5E-4443-A7F2-AB27D434656F}"/>
              </a:ext>
            </a:extLst>
          </p:cNvPr>
          <p:cNvSpPr>
            <a:spLocks noChangeShapeType="1"/>
          </p:cNvSpPr>
          <p:nvPr/>
        </p:nvSpPr>
        <p:spPr bwMode="auto">
          <a:xfrm flipV="1">
            <a:off x="6248400" y="3147646"/>
            <a:ext cx="76200" cy="211015"/>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7375" name="Oval 31">
            <a:extLst>
              <a:ext uri="{FF2B5EF4-FFF2-40B4-BE49-F238E27FC236}">
                <a16:creationId xmlns:a16="http://schemas.microsoft.com/office/drawing/2014/main" id="{D7238B94-8FB1-436D-A664-861C8259E306}"/>
              </a:ext>
            </a:extLst>
          </p:cNvPr>
          <p:cNvSpPr>
            <a:spLocks noChangeArrowheads="1"/>
          </p:cNvSpPr>
          <p:nvPr/>
        </p:nvSpPr>
        <p:spPr bwMode="auto">
          <a:xfrm>
            <a:off x="3442189" y="3229708"/>
            <a:ext cx="126023" cy="117231"/>
          </a:xfrm>
          <a:prstGeom prst="ellipse">
            <a:avLst/>
          </a:prstGeom>
          <a:solidFill>
            <a:schemeClr val="accent1"/>
          </a:solidFill>
          <a:ln w="25400">
            <a:solidFill>
              <a:schemeClr val="accent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7376" name="Oval 32">
            <a:extLst>
              <a:ext uri="{FF2B5EF4-FFF2-40B4-BE49-F238E27FC236}">
                <a16:creationId xmlns:a16="http://schemas.microsoft.com/office/drawing/2014/main" id="{F7EB5716-2B7E-48C0-83F6-27EB22D01794}"/>
              </a:ext>
            </a:extLst>
          </p:cNvPr>
          <p:cNvSpPr>
            <a:spLocks noChangeArrowheads="1"/>
          </p:cNvSpPr>
          <p:nvPr/>
        </p:nvSpPr>
        <p:spPr bwMode="auto">
          <a:xfrm>
            <a:off x="4966189" y="3229708"/>
            <a:ext cx="126023" cy="117231"/>
          </a:xfrm>
          <a:prstGeom prst="ellipse">
            <a:avLst/>
          </a:prstGeom>
          <a:solidFill>
            <a:schemeClr val="accent1"/>
          </a:solidFill>
          <a:ln w="25400">
            <a:solidFill>
              <a:schemeClr val="accent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7377" name="Line 33">
            <a:extLst>
              <a:ext uri="{FF2B5EF4-FFF2-40B4-BE49-F238E27FC236}">
                <a16:creationId xmlns:a16="http://schemas.microsoft.com/office/drawing/2014/main" id="{C09FB142-F624-4546-94F9-12948F759853}"/>
              </a:ext>
            </a:extLst>
          </p:cNvPr>
          <p:cNvSpPr>
            <a:spLocks noChangeShapeType="1"/>
          </p:cNvSpPr>
          <p:nvPr/>
        </p:nvSpPr>
        <p:spPr bwMode="auto">
          <a:xfrm>
            <a:off x="7696200" y="2233246"/>
            <a:ext cx="0" cy="1055077"/>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7378" name="Oval 34">
            <a:extLst>
              <a:ext uri="{FF2B5EF4-FFF2-40B4-BE49-F238E27FC236}">
                <a16:creationId xmlns:a16="http://schemas.microsoft.com/office/drawing/2014/main" id="{E0DBF9AC-1C50-4292-8F2D-C8CCB9E0F4AA}"/>
              </a:ext>
            </a:extLst>
          </p:cNvPr>
          <p:cNvSpPr>
            <a:spLocks noChangeArrowheads="1"/>
          </p:cNvSpPr>
          <p:nvPr/>
        </p:nvSpPr>
        <p:spPr bwMode="auto">
          <a:xfrm>
            <a:off x="7633189" y="3229708"/>
            <a:ext cx="126023" cy="117231"/>
          </a:xfrm>
          <a:prstGeom prst="ellipse">
            <a:avLst/>
          </a:prstGeom>
          <a:solidFill>
            <a:schemeClr val="accent1"/>
          </a:solidFill>
          <a:ln w="25400">
            <a:solidFill>
              <a:schemeClr val="accent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7379" name="Line 35">
            <a:extLst>
              <a:ext uri="{FF2B5EF4-FFF2-40B4-BE49-F238E27FC236}">
                <a16:creationId xmlns:a16="http://schemas.microsoft.com/office/drawing/2014/main" id="{C3E0FCC8-010B-4AEE-9E87-ED82155CB514}"/>
              </a:ext>
            </a:extLst>
          </p:cNvPr>
          <p:cNvSpPr>
            <a:spLocks noChangeShapeType="1"/>
          </p:cNvSpPr>
          <p:nvPr/>
        </p:nvSpPr>
        <p:spPr bwMode="auto">
          <a:xfrm>
            <a:off x="6248400" y="3288323"/>
            <a:ext cx="1447800" cy="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7380" name="Line 36">
            <a:extLst>
              <a:ext uri="{FF2B5EF4-FFF2-40B4-BE49-F238E27FC236}">
                <a16:creationId xmlns:a16="http://schemas.microsoft.com/office/drawing/2014/main" id="{E4A67932-FED1-4888-A5D4-6DE80F3E084F}"/>
              </a:ext>
            </a:extLst>
          </p:cNvPr>
          <p:cNvSpPr>
            <a:spLocks noChangeShapeType="1"/>
          </p:cNvSpPr>
          <p:nvPr/>
        </p:nvSpPr>
        <p:spPr bwMode="auto">
          <a:xfrm>
            <a:off x="2133600" y="2936631"/>
            <a:ext cx="4038600" cy="0"/>
          </a:xfrm>
          <a:prstGeom prst="line">
            <a:avLst/>
          </a:prstGeom>
          <a:noFill/>
          <a:ln w="25400">
            <a:solidFill>
              <a:schemeClr val="accent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sz="1662"/>
          </a:p>
        </p:txBody>
      </p:sp>
      <p:sp>
        <p:nvSpPr>
          <p:cNvPr id="57381" name="Line 37">
            <a:extLst>
              <a:ext uri="{FF2B5EF4-FFF2-40B4-BE49-F238E27FC236}">
                <a16:creationId xmlns:a16="http://schemas.microsoft.com/office/drawing/2014/main" id="{9A61CDD0-CB7F-4956-93EA-6744B49EC2E3}"/>
              </a:ext>
            </a:extLst>
          </p:cNvPr>
          <p:cNvSpPr>
            <a:spLocks noChangeShapeType="1"/>
          </p:cNvSpPr>
          <p:nvPr/>
        </p:nvSpPr>
        <p:spPr bwMode="auto">
          <a:xfrm flipV="1">
            <a:off x="6172200" y="2795954"/>
            <a:ext cx="76200" cy="211015"/>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7382" name="Line 38">
            <a:extLst>
              <a:ext uri="{FF2B5EF4-FFF2-40B4-BE49-F238E27FC236}">
                <a16:creationId xmlns:a16="http://schemas.microsoft.com/office/drawing/2014/main" id="{4D064B9F-3EAC-4BC9-999A-AE7CD914FD54}"/>
              </a:ext>
            </a:extLst>
          </p:cNvPr>
          <p:cNvSpPr>
            <a:spLocks noChangeShapeType="1"/>
          </p:cNvSpPr>
          <p:nvPr/>
        </p:nvSpPr>
        <p:spPr bwMode="auto">
          <a:xfrm flipV="1">
            <a:off x="6248400" y="2795954"/>
            <a:ext cx="76200" cy="211015"/>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7383" name="Oval 39">
            <a:extLst>
              <a:ext uri="{FF2B5EF4-FFF2-40B4-BE49-F238E27FC236}">
                <a16:creationId xmlns:a16="http://schemas.microsoft.com/office/drawing/2014/main" id="{52390BB0-BBF8-4AF0-A70F-D667F5CD56EE}"/>
              </a:ext>
            </a:extLst>
          </p:cNvPr>
          <p:cNvSpPr>
            <a:spLocks noChangeArrowheads="1"/>
          </p:cNvSpPr>
          <p:nvPr/>
        </p:nvSpPr>
        <p:spPr bwMode="auto">
          <a:xfrm>
            <a:off x="3137389" y="2878015"/>
            <a:ext cx="126023" cy="117231"/>
          </a:xfrm>
          <a:prstGeom prst="ellipse">
            <a:avLst/>
          </a:prstGeom>
          <a:solidFill>
            <a:schemeClr val="accent2"/>
          </a:solidFill>
          <a:ln w="25400">
            <a:solidFill>
              <a:schemeClr val="accent2"/>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7384" name="Oval 40">
            <a:extLst>
              <a:ext uri="{FF2B5EF4-FFF2-40B4-BE49-F238E27FC236}">
                <a16:creationId xmlns:a16="http://schemas.microsoft.com/office/drawing/2014/main" id="{2C9EDEAA-4EC3-4EFF-BC14-6A39052E7B11}"/>
              </a:ext>
            </a:extLst>
          </p:cNvPr>
          <p:cNvSpPr>
            <a:spLocks noChangeArrowheads="1"/>
          </p:cNvSpPr>
          <p:nvPr/>
        </p:nvSpPr>
        <p:spPr bwMode="auto">
          <a:xfrm>
            <a:off x="4661389" y="2878015"/>
            <a:ext cx="126023" cy="117231"/>
          </a:xfrm>
          <a:prstGeom prst="ellipse">
            <a:avLst/>
          </a:prstGeom>
          <a:solidFill>
            <a:schemeClr val="accent2"/>
          </a:solidFill>
          <a:ln w="25400">
            <a:solidFill>
              <a:schemeClr val="accent2"/>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7385" name="Line 41">
            <a:extLst>
              <a:ext uri="{FF2B5EF4-FFF2-40B4-BE49-F238E27FC236}">
                <a16:creationId xmlns:a16="http://schemas.microsoft.com/office/drawing/2014/main" id="{C74ACABD-F9B5-43E6-97F2-6E292C319F71}"/>
              </a:ext>
            </a:extLst>
          </p:cNvPr>
          <p:cNvSpPr>
            <a:spLocks noChangeShapeType="1"/>
          </p:cNvSpPr>
          <p:nvPr/>
        </p:nvSpPr>
        <p:spPr bwMode="auto">
          <a:xfrm>
            <a:off x="6248400" y="2936631"/>
            <a:ext cx="11430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7386" name="Line 42">
            <a:extLst>
              <a:ext uri="{FF2B5EF4-FFF2-40B4-BE49-F238E27FC236}">
                <a16:creationId xmlns:a16="http://schemas.microsoft.com/office/drawing/2014/main" id="{B903046D-44B5-4411-B1FF-F539392739AF}"/>
              </a:ext>
            </a:extLst>
          </p:cNvPr>
          <p:cNvSpPr>
            <a:spLocks noChangeShapeType="1"/>
          </p:cNvSpPr>
          <p:nvPr/>
        </p:nvSpPr>
        <p:spPr bwMode="auto">
          <a:xfrm>
            <a:off x="3200400" y="2233246"/>
            <a:ext cx="0" cy="703385"/>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7387" name="Line 43">
            <a:extLst>
              <a:ext uri="{FF2B5EF4-FFF2-40B4-BE49-F238E27FC236}">
                <a16:creationId xmlns:a16="http://schemas.microsoft.com/office/drawing/2014/main" id="{B64D1B62-DD6B-4265-9FE1-A77DA6876A2F}"/>
              </a:ext>
            </a:extLst>
          </p:cNvPr>
          <p:cNvSpPr>
            <a:spLocks noChangeShapeType="1"/>
          </p:cNvSpPr>
          <p:nvPr/>
        </p:nvSpPr>
        <p:spPr bwMode="auto">
          <a:xfrm>
            <a:off x="4724400" y="2233246"/>
            <a:ext cx="0" cy="703385"/>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7388" name="Line 44">
            <a:extLst>
              <a:ext uri="{FF2B5EF4-FFF2-40B4-BE49-F238E27FC236}">
                <a16:creationId xmlns:a16="http://schemas.microsoft.com/office/drawing/2014/main" id="{1A9EE042-851C-4345-9A8E-DD6996A61C08}"/>
              </a:ext>
            </a:extLst>
          </p:cNvPr>
          <p:cNvSpPr>
            <a:spLocks noChangeShapeType="1"/>
          </p:cNvSpPr>
          <p:nvPr/>
        </p:nvSpPr>
        <p:spPr bwMode="auto">
          <a:xfrm>
            <a:off x="7391400" y="2233246"/>
            <a:ext cx="0" cy="703385"/>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7389" name="Rectangle 45">
            <a:extLst>
              <a:ext uri="{FF2B5EF4-FFF2-40B4-BE49-F238E27FC236}">
                <a16:creationId xmlns:a16="http://schemas.microsoft.com/office/drawing/2014/main" id="{79A31E98-663B-46A3-AACC-0FFA703078E7}"/>
              </a:ext>
            </a:extLst>
          </p:cNvPr>
          <p:cNvSpPr>
            <a:spLocks noChangeArrowheads="1"/>
          </p:cNvSpPr>
          <p:nvPr/>
        </p:nvSpPr>
        <p:spPr bwMode="auto">
          <a:xfrm>
            <a:off x="2118946" y="2373923"/>
            <a:ext cx="662410"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Grant</a:t>
            </a:r>
          </a:p>
        </p:txBody>
      </p:sp>
      <p:sp>
        <p:nvSpPr>
          <p:cNvPr id="57390" name="Rectangle 46">
            <a:extLst>
              <a:ext uri="{FF2B5EF4-FFF2-40B4-BE49-F238E27FC236}">
                <a16:creationId xmlns:a16="http://schemas.microsoft.com/office/drawing/2014/main" id="{ACE6C68C-4B5D-45DC-89CB-8BD205EF72E3}"/>
              </a:ext>
            </a:extLst>
          </p:cNvPr>
          <p:cNvSpPr>
            <a:spLocks noChangeArrowheads="1"/>
          </p:cNvSpPr>
          <p:nvPr/>
        </p:nvSpPr>
        <p:spPr bwMode="auto">
          <a:xfrm>
            <a:off x="3719146" y="2373923"/>
            <a:ext cx="662410"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Grant</a:t>
            </a:r>
          </a:p>
        </p:txBody>
      </p:sp>
      <p:sp>
        <p:nvSpPr>
          <p:cNvPr id="57391" name="Rectangle 47">
            <a:extLst>
              <a:ext uri="{FF2B5EF4-FFF2-40B4-BE49-F238E27FC236}">
                <a16:creationId xmlns:a16="http://schemas.microsoft.com/office/drawing/2014/main" id="{B81007AA-2850-41C8-A554-6F61CF9A9FF0}"/>
              </a:ext>
            </a:extLst>
          </p:cNvPr>
          <p:cNvSpPr>
            <a:spLocks noChangeArrowheads="1"/>
          </p:cNvSpPr>
          <p:nvPr/>
        </p:nvSpPr>
        <p:spPr bwMode="auto">
          <a:xfrm>
            <a:off x="5243146" y="2373923"/>
            <a:ext cx="662410"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Grant</a:t>
            </a:r>
          </a:p>
        </p:txBody>
      </p:sp>
      <p:sp>
        <p:nvSpPr>
          <p:cNvPr id="57392" name="Rectangle 48">
            <a:extLst>
              <a:ext uri="{FF2B5EF4-FFF2-40B4-BE49-F238E27FC236}">
                <a16:creationId xmlns:a16="http://schemas.microsoft.com/office/drawing/2014/main" id="{ACBD2092-F2E7-463F-9D66-B8A0FD0E879A}"/>
              </a:ext>
            </a:extLst>
          </p:cNvPr>
          <p:cNvSpPr>
            <a:spLocks noChangeArrowheads="1"/>
          </p:cNvSpPr>
          <p:nvPr/>
        </p:nvSpPr>
        <p:spPr bwMode="auto">
          <a:xfrm>
            <a:off x="5243146" y="2655277"/>
            <a:ext cx="776224"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Release</a:t>
            </a:r>
          </a:p>
        </p:txBody>
      </p:sp>
      <p:sp>
        <p:nvSpPr>
          <p:cNvPr id="57393" name="Rectangle 49">
            <a:extLst>
              <a:ext uri="{FF2B5EF4-FFF2-40B4-BE49-F238E27FC236}">
                <a16:creationId xmlns:a16="http://schemas.microsoft.com/office/drawing/2014/main" id="{3FC7904D-0EFB-4AC8-864C-7616B5BFF53A}"/>
              </a:ext>
            </a:extLst>
          </p:cNvPr>
          <p:cNvSpPr>
            <a:spLocks noChangeArrowheads="1"/>
          </p:cNvSpPr>
          <p:nvPr/>
        </p:nvSpPr>
        <p:spPr bwMode="auto">
          <a:xfrm>
            <a:off x="5243147" y="3006969"/>
            <a:ext cx="819505"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Request</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5BF06467-DC0F-4444-B867-13BD40A5A47A}"/>
              </a:ext>
            </a:extLst>
          </p:cNvPr>
          <p:cNvSpPr>
            <a:spLocks noGrp="1" noChangeArrowheads="1"/>
          </p:cNvSpPr>
          <p:nvPr>
            <p:ph type="title"/>
          </p:nvPr>
        </p:nvSpPr>
        <p:spPr>
          <a:xfrm>
            <a:off x="438150" y="147272"/>
            <a:ext cx="8343900" cy="584689"/>
          </a:xfrm>
          <a:noFill/>
        </p:spPr>
        <p:txBody>
          <a:bodyPr wrap="square"/>
          <a:lstStyle/>
          <a:p>
            <a:r>
              <a:rPr lang="zh-CN" altLang="en-US" b="1" dirty="0">
                <a:solidFill>
                  <a:srgbClr val="C00000"/>
                </a:solidFill>
                <a:latin typeface="微软雅黑" panose="020B0503020204020204" pitchFamily="34" charset="-122"/>
                <a:ea typeface="微软雅黑" panose="020B0503020204020204" pitchFamily="34" charset="-122"/>
              </a:rPr>
              <a:t>使用单一总线仲裁器的集中式仲裁</a:t>
            </a:r>
          </a:p>
        </p:txBody>
      </p:sp>
      <p:sp>
        <p:nvSpPr>
          <p:cNvPr id="58371" name="Rectangle 3">
            <a:extLst>
              <a:ext uri="{FF2B5EF4-FFF2-40B4-BE49-F238E27FC236}">
                <a16:creationId xmlns:a16="http://schemas.microsoft.com/office/drawing/2014/main" id="{D6254CD6-1CAA-4B3F-829C-B688A63FE9CC}"/>
              </a:ext>
            </a:extLst>
          </p:cNvPr>
          <p:cNvSpPr>
            <a:spLocks noChangeArrowheads="1"/>
          </p:cNvSpPr>
          <p:nvPr/>
        </p:nvSpPr>
        <p:spPr bwMode="auto">
          <a:xfrm>
            <a:off x="2832589" y="1330569"/>
            <a:ext cx="2335823" cy="11723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8372" name="Rectangle 4">
            <a:extLst>
              <a:ext uri="{FF2B5EF4-FFF2-40B4-BE49-F238E27FC236}">
                <a16:creationId xmlns:a16="http://schemas.microsoft.com/office/drawing/2014/main" id="{AEE4FAD8-C41C-4849-ABF9-C104D6F67B1F}"/>
              </a:ext>
            </a:extLst>
          </p:cNvPr>
          <p:cNvSpPr>
            <a:spLocks noChangeArrowheads="1"/>
          </p:cNvSpPr>
          <p:nvPr/>
        </p:nvSpPr>
        <p:spPr bwMode="auto">
          <a:xfrm>
            <a:off x="2976409" y="1529861"/>
            <a:ext cx="2039390" cy="764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477" b="1"/>
              <a:t>Arbiter</a:t>
            </a:r>
          </a:p>
          <a:p>
            <a:pPr algn="ctr"/>
            <a:r>
              <a:rPr lang="en-US" altLang="zh-CN" sz="1477" b="1"/>
              <a:t>Highest priority: ReqA</a:t>
            </a:r>
          </a:p>
          <a:p>
            <a:pPr algn="ctr"/>
            <a:r>
              <a:rPr lang="en-US" altLang="zh-CN" sz="1477" b="1"/>
              <a:t>Lowest Priority: ReqC</a:t>
            </a:r>
          </a:p>
        </p:txBody>
      </p:sp>
      <p:sp>
        <p:nvSpPr>
          <p:cNvPr id="58373" name="Line 5">
            <a:extLst>
              <a:ext uri="{FF2B5EF4-FFF2-40B4-BE49-F238E27FC236}">
                <a16:creationId xmlns:a16="http://schemas.microsoft.com/office/drawing/2014/main" id="{AF134A48-B02A-4AE7-A96B-1FF6E3D5D95D}"/>
              </a:ext>
            </a:extLst>
          </p:cNvPr>
          <p:cNvSpPr>
            <a:spLocks noChangeShapeType="1"/>
          </p:cNvSpPr>
          <p:nvPr/>
        </p:nvSpPr>
        <p:spPr bwMode="auto">
          <a:xfrm>
            <a:off x="1828800" y="1459523"/>
            <a:ext cx="990600" cy="0"/>
          </a:xfrm>
          <a:prstGeom prst="line">
            <a:avLst/>
          </a:prstGeom>
          <a:noFill/>
          <a:ln w="254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8374" name="Line 6">
            <a:extLst>
              <a:ext uri="{FF2B5EF4-FFF2-40B4-BE49-F238E27FC236}">
                <a16:creationId xmlns:a16="http://schemas.microsoft.com/office/drawing/2014/main" id="{D23DEB32-61A0-4E42-815E-FBA8B8C49E4D}"/>
              </a:ext>
            </a:extLst>
          </p:cNvPr>
          <p:cNvSpPr>
            <a:spLocks noChangeShapeType="1"/>
          </p:cNvSpPr>
          <p:nvPr/>
        </p:nvSpPr>
        <p:spPr bwMode="auto">
          <a:xfrm>
            <a:off x="2819400" y="2233246"/>
            <a:ext cx="228600" cy="14067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375" name="Line 7">
            <a:extLst>
              <a:ext uri="{FF2B5EF4-FFF2-40B4-BE49-F238E27FC236}">
                <a16:creationId xmlns:a16="http://schemas.microsoft.com/office/drawing/2014/main" id="{B9041911-50F6-4A81-B80B-0928468F0172}"/>
              </a:ext>
            </a:extLst>
          </p:cNvPr>
          <p:cNvSpPr>
            <a:spLocks noChangeShapeType="1"/>
          </p:cNvSpPr>
          <p:nvPr/>
        </p:nvSpPr>
        <p:spPr bwMode="auto">
          <a:xfrm flipV="1">
            <a:off x="2819400" y="2373923"/>
            <a:ext cx="228600" cy="14067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376" name="Line 8">
            <a:extLst>
              <a:ext uri="{FF2B5EF4-FFF2-40B4-BE49-F238E27FC236}">
                <a16:creationId xmlns:a16="http://schemas.microsoft.com/office/drawing/2014/main" id="{01D59750-4901-4C26-9BDC-77A2B3506BCB}"/>
              </a:ext>
            </a:extLst>
          </p:cNvPr>
          <p:cNvSpPr>
            <a:spLocks noChangeShapeType="1"/>
          </p:cNvSpPr>
          <p:nvPr/>
        </p:nvSpPr>
        <p:spPr bwMode="auto">
          <a:xfrm flipH="1">
            <a:off x="2286000" y="2373923"/>
            <a:ext cx="533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377" name="Rectangle 9">
            <a:extLst>
              <a:ext uri="{FF2B5EF4-FFF2-40B4-BE49-F238E27FC236}">
                <a16:creationId xmlns:a16="http://schemas.microsoft.com/office/drawing/2014/main" id="{5F338A97-1712-47B2-9627-F0475BB75A92}"/>
              </a:ext>
            </a:extLst>
          </p:cNvPr>
          <p:cNvSpPr>
            <a:spLocks noChangeArrowheads="1"/>
          </p:cNvSpPr>
          <p:nvPr/>
        </p:nvSpPr>
        <p:spPr bwMode="auto">
          <a:xfrm>
            <a:off x="1814146" y="2233246"/>
            <a:ext cx="463638"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Clk</a:t>
            </a:r>
          </a:p>
        </p:txBody>
      </p:sp>
      <p:sp>
        <p:nvSpPr>
          <p:cNvPr id="58378" name="Rectangle 10">
            <a:extLst>
              <a:ext uri="{FF2B5EF4-FFF2-40B4-BE49-F238E27FC236}">
                <a16:creationId xmlns:a16="http://schemas.microsoft.com/office/drawing/2014/main" id="{4BBA444B-8900-4B53-8C6E-A2B6C04C6CD1}"/>
              </a:ext>
            </a:extLst>
          </p:cNvPr>
          <p:cNvSpPr>
            <a:spLocks noChangeArrowheads="1"/>
          </p:cNvSpPr>
          <p:nvPr/>
        </p:nvSpPr>
        <p:spPr bwMode="auto">
          <a:xfrm>
            <a:off x="1737946" y="1178169"/>
            <a:ext cx="630350"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ReqA</a:t>
            </a:r>
          </a:p>
        </p:txBody>
      </p:sp>
      <p:sp>
        <p:nvSpPr>
          <p:cNvPr id="58379" name="Line 11">
            <a:extLst>
              <a:ext uri="{FF2B5EF4-FFF2-40B4-BE49-F238E27FC236}">
                <a16:creationId xmlns:a16="http://schemas.microsoft.com/office/drawing/2014/main" id="{2F408911-396D-4B09-8A06-CD9B3CEF5193}"/>
              </a:ext>
            </a:extLst>
          </p:cNvPr>
          <p:cNvSpPr>
            <a:spLocks noChangeShapeType="1"/>
          </p:cNvSpPr>
          <p:nvPr/>
        </p:nvSpPr>
        <p:spPr bwMode="auto">
          <a:xfrm>
            <a:off x="1828800" y="1811215"/>
            <a:ext cx="990600" cy="0"/>
          </a:xfrm>
          <a:prstGeom prst="line">
            <a:avLst/>
          </a:prstGeom>
          <a:noFill/>
          <a:ln w="254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8380" name="Rectangle 12">
            <a:extLst>
              <a:ext uri="{FF2B5EF4-FFF2-40B4-BE49-F238E27FC236}">
                <a16:creationId xmlns:a16="http://schemas.microsoft.com/office/drawing/2014/main" id="{D1CE8E42-B8B5-4D42-898C-B82BC4FB6FCE}"/>
              </a:ext>
            </a:extLst>
          </p:cNvPr>
          <p:cNvSpPr>
            <a:spLocks noChangeArrowheads="1"/>
          </p:cNvSpPr>
          <p:nvPr/>
        </p:nvSpPr>
        <p:spPr bwMode="auto">
          <a:xfrm>
            <a:off x="1737946" y="1529861"/>
            <a:ext cx="620732"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ReqB</a:t>
            </a:r>
          </a:p>
        </p:txBody>
      </p:sp>
      <p:sp>
        <p:nvSpPr>
          <p:cNvPr id="58381" name="Line 13">
            <a:extLst>
              <a:ext uri="{FF2B5EF4-FFF2-40B4-BE49-F238E27FC236}">
                <a16:creationId xmlns:a16="http://schemas.microsoft.com/office/drawing/2014/main" id="{C87D6185-FF36-4AB1-8968-B6F644D55A2F}"/>
              </a:ext>
            </a:extLst>
          </p:cNvPr>
          <p:cNvSpPr>
            <a:spLocks noChangeShapeType="1"/>
          </p:cNvSpPr>
          <p:nvPr/>
        </p:nvSpPr>
        <p:spPr bwMode="auto">
          <a:xfrm>
            <a:off x="1828800" y="2162908"/>
            <a:ext cx="990600" cy="0"/>
          </a:xfrm>
          <a:prstGeom prst="line">
            <a:avLst/>
          </a:prstGeom>
          <a:noFill/>
          <a:ln w="254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8382" name="Rectangle 14">
            <a:extLst>
              <a:ext uri="{FF2B5EF4-FFF2-40B4-BE49-F238E27FC236}">
                <a16:creationId xmlns:a16="http://schemas.microsoft.com/office/drawing/2014/main" id="{85C914AA-D7D5-4C7C-83B8-B86685ADE770}"/>
              </a:ext>
            </a:extLst>
          </p:cNvPr>
          <p:cNvSpPr>
            <a:spLocks noChangeArrowheads="1"/>
          </p:cNvSpPr>
          <p:nvPr/>
        </p:nvSpPr>
        <p:spPr bwMode="auto">
          <a:xfrm>
            <a:off x="1737946" y="1881554"/>
            <a:ext cx="630350"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ReqC</a:t>
            </a:r>
          </a:p>
        </p:txBody>
      </p:sp>
      <p:sp>
        <p:nvSpPr>
          <p:cNvPr id="58383" name="Line 15">
            <a:extLst>
              <a:ext uri="{FF2B5EF4-FFF2-40B4-BE49-F238E27FC236}">
                <a16:creationId xmlns:a16="http://schemas.microsoft.com/office/drawing/2014/main" id="{D20E14B2-5182-4A7A-8DD6-7C8D0375D0CF}"/>
              </a:ext>
            </a:extLst>
          </p:cNvPr>
          <p:cNvSpPr>
            <a:spLocks noChangeShapeType="1"/>
          </p:cNvSpPr>
          <p:nvPr/>
        </p:nvSpPr>
        <p:spPr bwMode="auto">
          <a:xfrm>
            <a:off x="5181600" y="1529862"/>
            <a:ext cx="1143000" cy="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8384" name="Rectangle 16">
            <a:extLst>
              <a:ext uri="{FF2B5EF4-FFF2-40B4-BE49-F238E27FC236}">
                <a16:creationId xmlns:a16="http://schemas.microsoft.com/office/drawing/2014/main" id="{98F577B3-DF82-4882-98FB-411577CFF37D}"/>
              </a:ext>
            </a:extLst>
          </p:cNvPr>
          <p:cNvSpPr>
            <a:spLocks noChangeArrowheads="1"/>
          </p:cNvSpPr>
          <p:nvPr/>
        </p:nvSpPr>
        <p:spPr bwMode="auto">
          <a:xfrm>
            <a:off x="5243146" y="1248508"/>
            <a:ext cx="798666"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GrantA</a:t>
            </a:r>
          </a:p>
        </p:txBody>
      </p:sp>
      <p:sp>
        <p:nvSpPr>
          <p:cNvPr id="58385" name="Line 17">
            <a:extLst>
              <a:ext uri="{FF2B5EF4-FFF2-40B4-BE49-F238E27FC236}">
                <a16:creationId xmlns:a16="http://schemas.microsoft.com/office/drawing/2014/main" id="{8062ABC0-9882-4FEE-8495-3A0B5AC05821}"/>
              </a:ext>
            </a:extLst>
          </p:cNvPr>
          <p:cNvSpPr>
            <a:spLocks noChangeShapeType="1"/>
          </p:cNvSpPr>
          <p:nvPr/>
        </p:nvSpPr>
        <p:spPr bwMode="auto">
          <a:xfrm>
            <a:off x="5181600" y="1881554"/>
            <a:ext cx="1143000" cy="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8386" name="Rectangle 18">
            <a:extLst>
              <a:ext uri="{FF2B5EF4-FFF2-40B4-BE49-F238E27FC236}">
                <a16:creationId xmlns:a16="http://schemas.microsoft.com/office/drawing/2014/main" id="{F6884DD7-C206-456A-8461-DF234FBB05F9}"/>
              </a:ext>
            </a:extLst>
          </p:cNvPr>
          <p:cNvSpPr>
            <a:spLocks noChangeArrowheads="1"/>
          </p:cNvSpPr>
          <p:nvPr/>
        </p:nvSpPr>
        <p:spPr bwMode="auto">
          <a:xfrm>
            <a:off x="5243146" y="1600200"/>
            <a:ext cx="789048"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GrantB</a:t>
            </a:r>
          </a:p>
        </p:txBody>
      </p:sp>
      <p:sp>
        <p:nvSpPr>
          <p:cNvPr id="58387" name="Line 19">
            <a:extLst>
              <a:ext uri="{FF2B5EF4-FFF2-40B4-BE49-F238E27FC236}">
                <a16:creationId xmlns:a16="http://schemas.microsoft.com/office/drawing/2014/main" id="{16E895DC-A98E-4264-BA79-68BA2687F32E}"/>
              </a:ext>
            </a:extLst>
          </p:cNvPr>
          <p:cNvSpPr>
            <a:spLocks noChangeShapeType="1"/>
          </p:cNvSpPr>
          <p:nvPr/>
        </p:nvSpPr>
        <p:spPr bwMode="auto">
          <a:xfrm>
            <a:off x="5181600" y="2233246"/>
            <a:ext cx="1143000" cy="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8388" name="Rectangle 20">
            <a:extLst>
              <a:ext uri="{FF2B5EF4-FFF2-40B4-BE49-F238E27FC236}">
                <a16:creationId xmlns:a16="http://schemas.microsoft.com/office/drawing/2014/main" id="{11B171E3-350B-480D-AE48-DCFC3DB9865D}"/>
              </a:ext>
            </a:extLst>
          </p:cNvPr>
          <p:cNvSpPr>
            <a:spLocks noChangeArrowheads="1"/>
          </p:cNvSpPr>
          <p:nvPr/>
        </p:nvSpPr>
        <p:spPr bwMode="auto">
          <a:xfrm>
            <a:off x="5243146" y="1951892"/>
            <a:ext cx="798666"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GrantC</a:t>
            </a:r>
          </a:p>
        </p:txBody>
      </p:sp>
      <p:sp>
        <p:nvSpPr>
          <p:cNvPr id="58389" name="Line 21">
            <a:extLst>
              <a:ext uri="{FF2B5EF4-FFF2-40B4-BE49-F238E27FC236}">
                <a16:creationId xmlns:a16="http://schemas.microsoft.com/office/drawing/2014/main" id="{24DFBF9A-CE7D-49DF-A5B3-F28BF31FF8C4}"/>
              </a:ext>
            </a:extLst>
          </p:cNvPr>
          <p:cNvSpPr>
            <a:spLocks noChangeShapeType="1"/>
          </p:cNvSpPr>
          <p:nvPr/>
        </p:nvSpPr>
        <p:spPr bwMode="auto">
          <a:xfrm>
            <a:off x="609600" y="3358662"/>
            <a:ext cx="38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390" name="Line 22">
            <a:extLst>
              <a:ext uri="{FF2B5EF4-FFF2-40B4-BE49-F238E27FC236}">
                <a16:creationId xmlns:a16="http://schemas.microsoft.com/office/drawing/2014/main" id="{532B8808-31A9-4783-B7E7-E5A7141512E1}"/>
              </a:ext>
            </a:extLst>
          </p:cNvPr>
          <p:cNvSpPr>
            <a:spLocks noChangeShapeType="1"/>
          </p:cNvSpPr>
          <p:nvPr/>
        </p:nvSpPr>
        <p:spPr bwMode="auto">
          <a:xfrm flipV="1">
            <a:off x="990600" y="3006969"/>
            <a:ext cx="0" cy="35169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8391" name="Line 23">
            <a:extLst>
              <a:ext uri="{FF2B5EF4-FFF2-40B4-BE49-F238E27FC236}">
                <a16:creationId xmlns:a16="http://schemas.microsoft.com/office/drawing/2014/main" id="{9B048E6C-CCE4-40A8-8C5D-0864B4F1C746}"/>
              </a:ext>
            </a:extLst>
          </p:cNvPr>
          <p:cNvSpPr>
            <a:spLocks noChangeShapeType="1"/>
          </p:cNvSpPr>
          <p:nvPr/>
        </p:nvSpPr>
        <p:spPr bwMode="auto">
          <a:xfrm>
            <a:off x="990600" y="3006969"/>
            <a:ext cx="38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392" name="Line 24">
            <a:extLst>
              <a:ext uri="{FF2B5EF4-FFF2-40B4-BE49-F238E27FC236}">
                <a16:creationId xmlns:a16="http://schemas.microsoft.com/office/drawing/2014/main" id="{BC827A8A-B6FA-4267-8F20-42690DAB7A85}"/>
              </a:ext>
            </a:extLst>
          </p:cNvPr>
          <p:cNvSpPr>
            <a:spLocks noChangeShapeType="1"/>
          </p:cNvSpPr>
          <p:nvPr/>
        </p:nvSpPr>
        <p:spPr bwMode="auto">
          <a:xfrm>
            <a:off x="1371600" y="3006969"/>
            <a:ext cx="0" cy="3516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393" name="Line 25">
            <a:extLst>
              <a:ext uri="{FF2B5EF4-FFF2-40B4-BE49-F238E27FC236}">
                <a16:creationId xmlns:a16="http://schemas.microsoft.com/office/drawing/2014/main" id="{163DBAC6-4ECA-466B-B6CE-2EFA350C0688}"/>
              </a:ext>
            </a:extLst>
          </p:cNvPr>
          <p:cNvSpPr>
            <a:spLocks noChangeShapeType="1"/>
          </p:cNvSpPr>
          <p:nvPr/>
        </p:nvSpPr>
        <p:spPr bwMode="auto">
          <a:xfrm>
            <a:off x="1371600" y="3358662"/>
            <a:ext cx="38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394" name="Line 26">
            <a:extLst>
              <a:ext uri="{FF2B5EF4-FFF2-40B4-BE49-F238E27FC236}">
                <a16:creationId xmlns:a16="http://schemas.microsoft.com/office/drawing/2014/main" id="{40228C06-544A-4F46-8AFC-94F7E909D313}"/>
              </a:ext>
            </a:extLst>
          </p:cNvPr>
          <p:cNvSpPr>
            <a:spLocks noChangeShapeType="1"/>
          </p:cNvSpPr>
          <p:nvPr/>
        </p:nvSpPr>
        <p:spPr bwMode="auto">
          <a:xfrm flipV="1">
            <a:off x="1752600" y="3006969"/>
            <a:ext cx="0" cy="35169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8395" name="Line 27">
            <a:extLst>
              <a:ext uri="{FF2B5EF4-FFF2-40B4-BE49-F238E27FC236}">
                <a16:creationId xmlns:a16="http://schemas.microsoft.com/office/drawing/2014/main" id="{6F0C7A53-342B-4FA0-A50E-5D08EDC2AEB3}"/>
              </a:ext>
            </a:extLst>
          </p:cNvPr>
          <p:cNvSpPr>
            <a:spLocks noChangeShapeType="1"/>
          </p:cNvSpPr>
          <p:nvPr/>
        </p:nvSpPr>
        <p:spPr bwMode="auto">
          <a:xfrm>
            <a:off x="1752600" y="3006969"/>
            <a:ext cx="38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396" name="Line 28">
            <a:extLst>
              <a:ext uri="{FF2B5EF4-FFF2-40B4-BE49-F238E27FC236}">
                <a16:creationId xmlns:a16="http://schemas.microsoft.com/office/drawing/2014/main" id="{0881DFD9-12A4-4CFF-A701-A1189CF356BF}"/>
              </a:ext>
            </a:extLst>
          </p:cNvPr>
          <p:cNvSpPr>
            <a:spLocks noChangeShapeType="1"/>
          </p:cNvSpPr>
          <p:nvPr/>
        </p:nvSpPr>
        <p:spPr bwMode="auto">
          <a:xfrm>
            <a:off x="2133600" y="3006969"/>
            <a:ext cx="0" cy="3516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397" name="Line 29">
            <a:extLst>
              <a:ext uri="{FF2B5EF4-FFF2-40B4-BE49-F238E27FC236}">
                <a16:creationId xmlns:a16="http://schemas.microsoft.com/office/drawing/2014/main" id="{60531EE2-89FA-4593-83BC-1EECB19D09C7}"/>
              </a:ext>
            </a:extLst>
          </p:cNvPr>
          <p:cNvSpPr>
            <a:spLocks noChangeShapeType="1"/>
          </p:cNvSpPr>
          <p:nvPr/>
        </p:nvSpPr>
        <p:spPr bwMode="auto">
          <a:xfrm>
            <a:off x="2133600" y="3358662"/>
            <a:ext cx="38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398" name="Line 30">
            <a:extLst>
              <a:ext uri="{FF2B5EF4-FFF2-40B4-BE49-F238E27FC236}">
                <a16:creationId xmlns:a16="http://schemas.microsoft.com/office/drawing/2014/main" id="{DA75A7E8-19F7-484A-915C-AA419E6790ED}"/>
              </a:ext>
            </a:extLst>
          </p:cNvPr>
          <p:cNvSpPr>
            <a:spLocks noChangeShapeType="1"/>
          </p:cNvSpPr>
          <p:nvPr/>
        </p:nvSpPr>
        <p:spPr bwMode="auto">
          <a:xfrm flipV="1">
            <a:off x="2514600" y="3006969"/>
            <a:ext cx="0" cy="35169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8399" name="Line 31">
            <a:extLst>
              <a:ext uri="{FF2B5EF4-FFF2-40B4-BE49-F238E27FC236}">
                <a16:creationId xmlns:a16="http://schemas.microsoft.com/office/drawing/2014/main" id="{40C93306-0936-4B12-8154-727403154BB4}"/>
              </a:ext>
            </a:extLst>
          </p:cNvPr>
          <p:cNvSpPr>
            <a:spLocks noChangeShapeType="1"/>
          </p:cNvSpPr>
          <p:nvPr/>
        </p:nvSpPr>
        <p:spPr bwMode="auto">
          <a:xfrm>
            <a:off x="2514600" y="3006969"/>
            <a:ext cx="38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00" name="Line 32">
            <a:extLst>
              <a:ext uri="{FF2B5EF4-FFF2-40B4-BE49-F238E27FC236}">
                <a16:creationId xmlns:a16="http://schemas.microsoft.com/office/drawing/2014/main" id="{AC07B7A8-989F-461C-ACC9-783EE6F50CDB}"/>
              </a:ext>
            </a:extLst>
          </p:cNvPr>
          <p:cNvSpPr>
            <a:spLocks noChangeShapeType="1"/>
          </p:cNvSpPr>
          <p:nvPr/>
        </p:nvSpPr>
        <p:spPr bwMode="auto">
          <a:xfrm>
            <a:off x="2895600" y="3006969"/>
            <a:ext cx="0" cy="3516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01" name="Line 33">
            <a:extLst>
              <a:ext uri="{FF2B5EF4-FFF2-40B4-BE49-F238E27FC236}">
                <a16:creationId xmlns:a16="http://schemas.microsoft.com/office/drawing/2014/main" id="{BF0B5F63-DED6-4BD8-A007-BF4B5493A7E7}"/>
              </a:ext>
            </a:extLst>
          </p:cNvPr>
          <p:cNvSpPr>
            <a:spLocks noChangeShapeType="1"/>
          </p:cNvSpPr>
          <p:nvPr/>
        </p:nvSpPr>
        <p:spPr bwMode="auto">
          <a:xfrm>
            <a:off x="2895600" y="3358662"/>
            <a:ext cx="38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02" name="Line 34">
            <a:extLst>
              <a:ext uri="{FF2B5EF4-FFF2-40B4-BE49-F238E27FC236}">
                <a16:creationId xmlns:a16="http://schemas.microsoft.com/office/drawing/2014/main" id="{F4012E39-AEAC-45B9-B4A9-0A72C3E83BD8}"/>
              </a:ext>
            </a:extLst>
          </p:cNvPr>
          <p:cNvSpPr>
            <a:spLocks noChangeShapeType="1"/>
          </p:cNvSpPr>
          <p:nvPr/>
        </p:nvSpPr>
        <p:spPr bwMode="auto">
          <a:xfrm flipV="1">
            <a:off x="3276600" y="3006969"/>
            <a:ext cx="0" cy="35169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8403" name="Line 35">
            <a:extLst>
              <a:ext uri="{FF2B5EF4-FFF2-40B4-BE49-F238E27FC236}">
                <a16:creationId xmlns:a16="http://schemas.microsoft.com/office/drawing/2014/main" id="{129A24FB-A222-4796-8328-C1D21F093BC5}"/>
              </a:ext>
            </a:extLst>
          </p:cNvPr>
          <p:cNvSpPr>
            <a:spLocks noChangeShapeType="1"/>
          </p:cNvSpPr>
          <p:nvPr/>
        </p:nvSpPr>
        <p:spPr bwMode="auto">
          <a:xfrm>
            <a:off x="3276600" y="3006969"/>
            <a:ext cx="38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04" name="Line 36">
            <a:extLst>
              <a:ext uri="{FF2B5EF4-FFF2-40B4-BE49-F238E27FC236}">
                <a16:creationId xmlns:a16="http://schemas.microsoft.com/office/drawing/2014/main" id="{3783E772-61EF-441C-A9BB-29F40A1CE607}"/>
              </a:ext>
            </a:extLst>
          </p:cNvPr>
          <p:cNvSpPr>
            <a:spLocks noChangeShapeType="1"/>
          </p:cNvSpPr>
          <p:nvPr/>
        </p:nvSpPr>
        <p:spPr bwMode="auto">
          <a:xfrm>
            <a:off x="3657600" y="3006969"/>
            <a:ext cx="0" cy="3516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05" name="Line 37">
            <a:extLst>
              <a:ext uri="{FF2B5EF4-FFF2-40B4-BE49-F238E27FC236}">
                <a16:creationId xmlns:a16="http://schemas.microsoft.com/office/drawing/2014/main" id="{8624CADC-2581-4BEC-A3C8-55B1FAD7581B}"/>
              </a:ext>
            </a:extLst>
          </p:cNvPr>
          <p:cNvSpPr>
            <a:spLocks noChangeShapeType="1"/>
          </p:cNvSpPr>
          <p:nvPr/>
        </p:nvSpPr>
        <p:spPr bwMode="auto">
          <a:xfrm>
            <a:off x="3657600" y="3358662"/>
            <a:ext cx="38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06" name="Line 38">
            <a:extLst>
              <a:ext uri="{FF2B5EF4-FFF2-40B4-BE49-F238E27FC236}">
                <a16:creationId xmlns:a16="http://schemas.microsoft.com/office/drawing/2014/main" id="{9014FFB1-105B-4C8E-9A69-AB88621432D2}"/>
              </a:ext>
            </a:extLst>
          </p:cNvPr>
          <p:cNvSpPr>
            <a:spLocks noChangeShapeType="1"/>
          </p:cNvSpPr>
          <p:nvPr/>
        </p:nvSpPr>
        <p:spPr bwMode="auto">
          <a:xfrm flipV="1">
            <a:off x="4038600" y="3006969"/>
            <a:ext cx="0" cy="35169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8407" name="Line 39">
            <a:extLst>
              <a:ext uri="{FF2B5EF4-FFF2-40B4-BE49-F238E27FC236}">
                <a16:creationId xmlns:a16="http://schemas.microsoft.com/office/drawing/2014/main" id="{463E587E-C375-4D2C-B5D4-9D39E0EC27D4}"/>
              </a:ext>
            </a:extLst>
          </p:cNvPr>
          <p:cNvSpPr>
            <a:spLocks noChangeShapeType="1"/>
          </p:cNvSpPr>
          <p:nvPr/>
        </p:nvSpPr>
        <p:spPr bwMode="auto">
          <a:xfrm>
            <a:off x="4038600" y="3006969"/>
            <a:ext cx="38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08" name="Line 40">
            <a:extLst>
              <a:ext uri="{FF2B5EF4-FFF2-40B4-BE49-F238E27FC236}">
                <a16:creationId xmlns:a16="http://schemas.microsoft.com/office/drawing/2014/main" id="{4BAC2B99-F6D7-4EDC-977A-013E901F7EA2}"/>
              </a:ext>
            </a:extLst>
          </p:cNvPr>
          <p:cNvSpPr>
            <a:spLocks noChangeShapeType="1"/>
          </p:cNvSpPr>
          <p:nvPr/>
        </p:nvSpPr>
        <p:spPr bwMode="auto">
          <a:xfrm>
            <a:off x="4419600" y="3006969"/>
            <a:ext cx="0" cy="3516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09" name="Line 41">
            <a:extLst>
              <a:ext uri="{FF2B5EF4-FFF2-40B4-BE49-F238E27FC236}">
                <a16:creationId xmlns:a16="http://schemas.microsoft.com/office/drawing/2014/main" id="{283441D5-FF1A-470E-87B3-9033B9348A07}"/>
              </a:ext>
            </a:extLst>
          </p:cNvPr>
          <p:cNvSpPr>
            <a:spLocks noChangeShapeType="1"/>
          </p:cNvSpPr>
          <p:nvPr/>
        </p:nvSpPr>
        <p:spPr bwMode="auto">
          <a:xfrm>
            <a:off x="4419600" y="3358662"/>
            <a:ext cx="38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10" name="Line 42">
            <a:extLst>
              <a:ext uri="{FF2B5EF4-FFF2-40B4-BE49-F238E27FC236}">
                <a16:creationId xmlns:a16="http://schemas.microsoft.com/office/drawing/2014/main" id="{C52FB345-A1D0-4F52-A4AE-F1FE090D48F1}"/>
              </a:ext>
            </a:extLst>
          </p:cNvPr>
          <p:cNvSpPr>
            <a:spLocks noChangeShapeType="1"/>
          </p:cNvSpPr>
          <p:nvPr/>
        </p:nvSpPr>
        <p:spPr bwMode="auto">
          <a:xfrm flipV="1">
            <a:off x="4800600" y="3006969"/>
            <a:ext cx="0" cy="35169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8411" name="Line 43">
            <a:extLst>
              <a:ext uri="{FF2B5EF4-FFF2-40B4-BE49-F238E27FC236}">
                <a16:creationId xmlns:a16="http://schemas.microsoft.com/office/drawing/2014/main" id="{F182F797-9BE5-4B1B-9E30-840E3D1E8942}"/>
              </a:ext>
            </a:extLst>
          </p:cNvPr>
          <p:cNvSpPr>
            <a:spLocks noChangeShapeType="1"/>
          </p:cNvSpPr>
          <p:nvPr/>
        </p:nvSpPr>
        <p:spPr bwMode="auto">
          <a:xfrm>
            <a:off x="4800600" y="3006969"/>
            <a:ext cx="38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12" name="Line 44">
            <a:extLst>
              <a:ext uri="{FF2B5EF4-FFF2-40B4-BE49-F238E27FC236}">
                <a16:creationId xmlns:a16="http://schemas.microsoft.com/office/drawing/2014/main" id="{DE185506-9256-47E2-924A-5C15B0287212}"/>
              </a:ext>
            </a:extLst>
          </p:cNvPr>
          <p:cNvSpPr>
            <a:spLocks noChangeShapeType="1"/>
          </p:cNvSpPr>
          <p:nvPr/>
        </p:nvSpPr>
        <p:spPr bwMode="auto">
          <a:xfrm>
            <a:off x="5181600" y="3006969"/>
            <a:ext cx="0" cy="3516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13" name="Line 45">
            <a:extLst>
              <a:ext uri="{FF2B5EF4-FFF2-40B4-BE49-F238E27FC236}">
                <a16:creationId xmlns:a16="http://schemas.microsoft.com/office/drawing/2014/main" id="{D380D20A-15F6-4B8B-A831-F350E0722941}"/>
              </a:ext>
            </a:extLst>
          </p:cNvPr>
          <p:cNvSpPr>
            <a:spLocks noChangeShapeType="1"/>
          </p:cNvSpPr>
          <p:nvPr/>
        </p:nvSpPr>
        <p:spPr bwMode="auto">
          <a:xfrm>
            <a:off x="5181600" y="3358662"/>
            <a:ext cx="38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14" name="Line 46">
            <a:extLst>
              <a:ext uri="{FF2B5EF4-FFF2-40B4-BE49-F238E27FC236}">
                <a16:creationId xmlns:a16="http://schemas.microsoft.com/office/drawing/2014/main" id="{62127C6C-7CB3-48DA-AAB7-026CAED3C344}"/>
              </a:ext>
            </a:extLst>
          </p:cNvPr>
          <p:cNvSpPr>
            <a:spLocks noChangeShapeType="1"/>
          </p:cNvSpPr>
          <p:nvPr/>
        </p:nvSpPr>
        <p:spPr bwMode="auto">
          <a:xfrm flipV="1">
            <a:off x="5562600" y="3006969"/>
            <a:ext cx="0" cy="35169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8415" name="Line 47">
            <a:extLst>
              <a:ext uri="{FF2B5EF4-FFF2-40B4-BE49-F238E27FC236}">
                <a16:creationId xmlns:a16="http://schemas.microsoft.com/office/drawing/2014/main" id="{21EFC3A9-CF69-4910-91D2-636D52892BD4}"/>
              </a:ext>
            </a:extLst>
          </p:cNvPr>
          <p:cNvSpPr>
            <a:spLocks noChangeShapeType="1"/>
          </p:cNvSpPr>
          <p:nvPr/>
        </p:nvSpPr>
        <p:spPr bwMode="auto">
          <a:xfrm>
            <a:off x="5562600" y="3006969"/>
            <a:ext cx="38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16" name="Line 48">
            <a:extLst>
              <a:ext uri="{FF2B5EF4-FFF2-40B4-BE49-F238E27FC236}">
                <a16:creationId xmlns:a16="http://schemas.microsoft.com/office/drawing/2014/main" id="{9E53AA79-0643-4822-9102-8F3CF074A952}"/>
              </a:ext>
            </a:extLst>
          </p:cNvPr>
          <p:cNvSpPr>
            <a:spLocks noChangeShapeType="1"/>
          </p:cNvSpPr>
          <p:nvPr/>
        </p:nvSpPr>
        <p:spPr bwMode="auto">
          <a:xfrm>
            <a:off x="5943600" y="3006969"/>
            <a:ext cx="0" cy="3516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17" name="Line 49">
            <a:extLst>
              <a:ext uri="{FF2B5EF4-FFF2-40B4-BE49-F238E27FC236}">
                <a16:creationId xmlns:a16="http://schemas.microsoft.com/office/drawing/2014/main" id="{04AC02AB-0457-4142-B330-0FBF18C92E2D}"/>
              </a:ext>
            </a:extLst>
          </p:cNvPr>
          <p:cNvSpPr>
            <a:spLocks noChangeShapeType="1"/>
          </p:cNvSpPr>
          <p:nvPr/>
        </p:nvSpPr>
        <p:spPr bwMode="auto">
          <a:xfrm>
            <a:off x="5943600" y="3358662"/>
            <a:ext cx="38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18" name="Line 50">
            <a:extLst>
              <a:ext uri="{FF2B5EF4-FFF2-40B4-BE49-F238E27FC236}">
                <a16:creationId xmlns:a16="http://schemas.microsoft.com/office/drawing/2014/main" id="{90948DC5-053B-4FF4-BD73-501660228CA4}"/>
              </a:ext>
            </a:extLst>
          </p:cNvPr>
          <p:cNvSpPr>
            <a:spLocks noChangeShapeType="1"/>
          </p:cNvSpPr>
          <p:nvPr/>
        </p:nvSpPr>
        <p:spPr bwMode="auto">
          <a:xfrm flipV="1">
            <a:off x="6324600" y="3006969"/>
            <a:ext cx="0" cy="35169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8419" name="Line 51">
            <a:extLst>
              <a:ext uri="{FF2B5EF4-FFF2-40B4-BE49-F238E27FC236}">
                <a16:creationId xmlns:a16="http://schemas.microsoft.com/office/drawing/2014/main" id="{294E20EA-B7D1-46D2-8A35-7BF2BCD79AB8}"/>
              </a:ext>
            </a:extLst>
          </p:cNvPr>
          <p:cNvSpPr>
            <a:spLocks noChangeShapeType="1"/>
          </p:cNvSpPr>
          <p:nvPr/>
        </p:nvSpPr>
        <p:spPr bwMode="auto">
          <a:xfrm>
            <a:off x="6324600" y="3006969"/>
            <a:ext cx="38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20" name="Line 52">
            <a:extLst>
              <a:ext uri="{FF2B5EF4-FFF2-40B4-BE49-F238E27FC236}">
                <a16:creationId xmlns:a16="http://schemas.microsoft.com/office/drawing/2014/main" id="{48227237-21D7-4545-950E-BED35B44EE4C}"/>
              </a:ext>
            </a:extLst>
          </p:cNvPr>
          <p:cNvSpPr>
            <a:spLocks noChangeShapeType="1"/>
          </p:cNvSpPr>
          <p:nvPr/>
        </p:nvSpPr>
        <p:spPr bwMode="auto">
          <a:xfrm>
            <a:off x="6705600" y="3006969"/>
            <a:ext cx="0" cy="3516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21" name="Line 53">
            <a:extLst>
              <a:ext uri="{FF2B5EF4-FFF2-40B4-BE49-F238E27FC236}">
                <a16:creationId xmlns:a16="http://schemas.microsoft.com/office/drawing/2014/main" id="{4D9B044D-D96C-4632-A69E-AC7451A23F9B}"/>
              </a:ext>
            </a:extLst>
          </p:cNvPr>
          <p:cNvSpPr>
            <a:spLocks noChangeShapeType="1"/>
          </p:cNvSpPr>
          <p:nvPr/>
        </p:nvSpPr>
        <p:spPr bwMode="auto">
          <a:xfrm>
            <a:off x="6705600" y="3358662"/>
            <a:ext cx="38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22" name="Line 54">
            <a:extLst>
              <a:ext uri="{FF2B5EF4-FFF2-40B4-BE49-F238E27FC236}">
                <a16:creationId xmlns:a16="http://schemas.microsoft.com/office/drawing/2014/main" id="{3670CEA1-C34B-4B97-8962-3A6DE1B24799}"/>
              </a:ext>
            </a:extLst>
          </p:cNvPr>
          <p:cNvSpPr>
            <a:spLocks noChangeShapeType="1"/>
          </p:cNvSpPr>
          <p:nvPr/>
        </p:nvSpPr>
        <p:spPr bwMode="auto">
          <a:xfrm flipV="1">
            <a:off x="7086600" y="3006969"/>
            <a:ext cx="0" cy="35169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8423" name="Line 55">
            <a:extLst>
              <a:ext uri="{FF2B5EF4-FFF2-40B4-BE49-F238E27FC236}">
                <a16:creationId xmlns:a16="http://schemas.microsoft.com/office/drawing/2014/main" id="{601A79A4-DA49-4BC9-90DE-A41A35E05E3A}"/>
              </a:ext>
            </a:extLst>
          </p:cNvPr>
          <p:cNvSpPr>
            <a:spLocks noChangeShapeType="1"/>
          </p:cNvSpPr>
          <p:nvPr/>
        </p:nvSpPr>
        <p:spPr bwMode="auto">
          <a:xfrm>
            <a:off x="7086600" y="3006969"/>
            <a:ext cx="38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24" name="Line 56">
            <a:extLst>
              <a:ext uri="{FF2B5EF4-FFF2-40B4-BE49-F238E27FC236}">
                <a16:creationId xmlns:a16="http://schemas.microsoft.com/office/drawing/2014/main" id="{792FA9D9-9739-40FA-9DE9-DD6332C44AA2}"/>
              </a:ext>
            </a:extLst>
          </p:cNvPr>
          <p:cNvSpPr>
            <a:spLocks noChangeShapeType="1"/>
          </p:cNvSpPr>
          <p:nvPr/>
        </p:nvSpPr>
        <p:spPr bwMode="auto">
          <a:xfrm>
            <a:off x="7467600" y="3006969"/>
            <a:ext cx="0" cy="3516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25" name="Line 57">
            <a:extLst>
              <a:ext uri="{FF2B5EF4-FFF2-40B4-BE49-F238E27FC236}">
                <a16:creationId xmlns:a16="http://schemas.microsoft.com/office/drawing/2014/main" id="{A1BBA9EA-EC38-442E-8AC0-F67592151197}"/>
              </a:ext>
            </a:extLst>
          </p:cNvPr>
          <p:cNvSpPr>
            <a:spLocks noChangeShapeType="1"/>
          </p:cNvSpPr>
          <p:nvPr/>
        </p:nvSpPr>
        <p:spPr bwMode="auto">
          <a:xfrm>
            <a:off x="7467600" y="3358662"/>
            <a:ext cx="38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26" name="Line 58">
            <a:extLst>
              <a:ext uri="{FF2B5EF4-FFF2-40B4-BE49-F238E27FC236}">
                <a16:creationId xmlns:a16="http://schemas.microsoft.com/office/drawing/2014/main" id="{605DC4F2-81F9-46A1-B2AF-43B5CCB03C46}"/>
              </a:ext>
            </a:extLst>
          </p:cNvPr>
          <p:cNvSpPr>
            <a:spLocks noChangeShapeType="1"/>
          </p:cNvSpPr>
          <p:nvPr/>
        </p:nvSpPr>
        <p:spPr bwMode="auto">
          <a:xfrm flipV="1">
            <a:off x="7848600" y="3006969"/>
            <a:ext cx="0" cy="35169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8427" name="Line 59">
            <a:extLst>
              <a:ext uri="{FF2B5EF4-FFF2-40B4-BE49-F238E27FC236}">
                <a16:creationId xmlns:a16="http://schemas.microsoft.com/office/drawing/2014/main" id="{261EEDDE-DF80-4B0C-91EB-65CF5E0D0423}"/>
              </a:ext>
            </a:extLst>
          </p:cNvPr>
          <p:cNvSpPr>
            <a:spLocks noChangeShapeType="1"/>
          </p:cNvSpPr>
          <p:nvPr/>
        </p:nvSpPr>
        <p:spPr bwMode="auto">
          <a:xfrm>
            <a:off x="7848600" y="3006969"/>
            <a:ext cx="38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28" name="Line 60">
            <a:extLst>
              <a:ext uri="{FF2B5EF4-FFF2-40B4-BE49-F238E27FC236}">
                <a16:creationId xmlns:a16="http://schemas.microsoft.com/office/drawing/2014/main" id="{4B3D22E6-DCE8-4C1E-8FDB-D9B065DE5DA5}"/>
              </a:ext>
            </a:extLst>
          </p:cNvPr>
          <p:cNvSpPr>
            <a:spLocks noChangeShapeType="1"/>
          </p:cNvSpPr>
          <p:nvPr/>
        </p:nvSpPr>
        <p:spPr bwMode="auto">
          <a:xfrm>
            <a:off x="8229600" y="3006969"/>
            <a:ext cx="0" cy="3516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29" name="Line 61">
            <a:extLst>
              <a:ext uri="{FF2B5EF4-FFF2-40B4-BE49-F238E27FC236}">
                <a16:creationId xmlns:a16="http://schemas.microsoft.com/office/drawing/2014/main" id="{3859E9FF-D9E2-4054-A6A1-2238843D04DF}"/>
              </a:ext>
            </a:extLst>
          </p:cNvPr>
          <p:cNvSpPr>
            <a:spLocks noChangeShapeType="1"/>
          </p:cNvSpPr>
          <p:nvPr/>
        </p:nvSpPr>
        <p:spPr bwMode="auto">
          <a:xfrm>
            <a:off x="8229600" y="3358662"/>
            <a:ext cx="38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30" name="Line 62">
            <a:extLst>
              <a:ext uri="{FF2B5EF4-FFF2-40B4-BE49-F238E27FC236}">
                <a16:creationId xmlns:a16="http://schemas.microsoft.com/office/drawing/2014/main" id="{9667B8B4-EF97-4D94-BA19-E7C3F4E4A198}"/>
              </a:ext>
            </a:extLst>
          </p:cNvPr>
          <p:cNvSpPr>
            <a:spLocks noChangeShapeType="1"/>
          </p:cNvSpPr>
          <p:nvPr/>
        </p:nvSpPr>
        <p:spPr bwMode="auto">
          <a:xfrm>
            <a:off x="990600" y="3429000"/>
            <a:ext cx="0" cy="2110154"/>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31" name="Line 63">
            <a:extLst>
              <a:ext uri="{FF2B5EF4-FFF2-40B4-BE49-F238E27FC236}">
                <a16:creationId xmlns:a16="http://schemas.microsoft.com/office/drawing/2014/main" id="{06BFC9CE-F7A5-4364-B046-10933B87B2BB}"/>
              </a:ext>
            </a:extLst>
          </p:cNvPr>
          <p:cNvSpPr>
            <a:spLocks noChangeShapeType="1"/>
          </p:cNvSpPr>
          <p:nvPr/>
        </p:nvSpPr>
        <p:spPr bwMode="auto">
          <a:xfrm>
            <a:off x="1752600" y="3429000"/>
            <a:ext cx="0" cy="2110154"/>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32" name="Line 64">
            <a:extLst>
              <a:ext uri="{FF2B5EF4-FFF2-40B4-BE49-F238E27FC236}">
                <a16:creationId xmlns:a16="http://schemas.microsoft.com/office/drawing/2014/main" id="{6DD6D10D-2263-4677-97BD-880F6F120FB2}"/>
              </a:ext>
            </a:extLst>
          </p:cNvPr>
          <p:cNvSpPr>
            <a:spLocks noChangeShapeType="1"/>
          </p:cNvSpPr>
          <p:nvPr/>
        </p:nvSpPr>
        <p:spPr bwMode="auto">
          <a:xfrm>
            <a:off x="2514600" y="3429000"/>
            <a:ext cx="0" cy="2110154"/>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33" name="Line 65">
            <a:extLst>
              <a:ext uri="{FF2B5EF4-FFF2-40B4-BE49-F238E27FC236}">
                <a16:creationId xmlns:a16="http://schemas.microsoft.com/office/drawing/2014/main" id="{EE25F45B-831F-4B1E-9B63-EB615FD8F9DC}"/>
              </a:ext>
            </a:extLst>
          </p:cNvPr>
          <p:cNvSpPr>
            <a:spLocks noChangeShapeType="1"/>
          </p:cNvSpPr>
          <p:nvPr/>
        </p:nvSpPr>
        <p:spPr bwMode="auto">
          <a:xfrm>
            <a:off x="3276600" y="3429000"/>
            <a:ext cx="0" cy="2110154"/>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34" name="Line 66">
            <a:extLst>
              <a:ext uri="{FF2B5EF4-FFF2-40B4-BE49-F238E27FC236}">
                <a16:creationId xmlns:a16="http://schemas.microsoft.com/office/drawing/2014/main" id="{D2807F68-BA0D-48E4-8890-B278F08AA76C}"/>
              </a:ext>
            </a:extLst>
          </p:cNvPr>
          <p:cNvSpPr>
            <a:spLocks noChangeShapeType="1"/>
          </p:cNvSpPr>
          <p:nvPr/>
        </p:nvSpPr>
        <p:spPr bwMode="auto">
          <a:xfrm>
            <a:off x="4038600" y="3429000"/>
            <a:ext cx="0" cy="2110154"/>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35" name="Line 67">
            <a:extLst>
              <a:ext uri="{FF2B5EF4-FFF2-40B4-BE49-F238E27FC236}">
                <a16:creationId xmlns:a16="http://schemas.microsoft.com/office/drawing/2014/main" id="{F83B2A4C-7185-4054-99A7-C5969F2ED934}"/>
              </a:ext>
            </a:extLst>
          </p:cNvPr>
          <p:cNvSpPr>
            <a:spLocks noChangeShapeType="1"/>
          </p:cNvSpPr>
          <p:nvPr/>
        </p:nvSpPr>
        <p:spPr bwMode="auto">
          <a:xfrm>
            <a:off x="4800600" y="3429000"/>
            <a:ext cx="0" cy="2110154"/>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36" name="Line 68">
            <a:extLst>
              <a:ext uri="{FF2B5EF4-FFF2-40B4-BE49-F238E27FC236}">
                <a16:creationId xmlns:a16="http://schemas.microsoft.com/office/drawing/2014/main" id="{198004F6-CCBB-4267-B4A0-5006D5C2B938}"/>
              </a:ext>
            </a:extLst>
          </p:cNvPr>
          <p:cNvSpPr>
            <a:spLocks noChangeShapeType="1"/>
          </p:cNvSpPr>
          <p:nvPr/>
        </p:nvSpPr>
        <p:spPr bwMode="auto">
          <a:xfrm>
            <a:off x="5562600" y="3429000"/>
            <a:ext cx="0" cy="2110154"/>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37" name="Line 69">
            <a:extLst>
              <a:ext uri="{FF2B5EF4-FFF2-40B4-BE49-F238E27FC236}">
                <a16:creationId xmlns:a16="http://schemas.microsoft.com/office/drawing/2014/main" id="{343846EB-4260-471F-AF9F-2CA8CC7A1D1E}"/>
              </a:ext>
            </a:extLst>
          </p:cNvPr>
          <p:cNvSpPr>
            <a:spLocks noChangeShapeType="1"/>
          </p:cNvSpPr>
          <p:nvPr/>
        </p:nvSpPr>
        <p:spPr bwMode="auto">
          <a:xfrm>
            <a:off x="6324600" y="3429000"/>
            <a:ext cx="0" cy="2110154"/>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38" name="Line 70">
            <a:extLst>
              <a:ext uri="{FF2B5EF4-FFF2-40B4-BE49-F238E27FC236}">
                <a16:creationId xmlns:a16="http://schemas.microsoft.com/office/drawing/2014/main" id="{BFB560E9-EDDE-4041-82B1-26027EBEA5B3}"/>
              </a:ext>
            </a:extLst>
          </p:cNvPr>
          <p:cNvSpPr>
            <a:spLocks noChangeShapeType="1"/>
          </p:cNvSpPr>
          <p:nvPr/>
        </p:nvSpPr>
        <p:spPr bwMode="auto">
          <a:xfrm>
            <a:off x="7086600" y="3429000"/>
            <a:ext cx="0" cy="2110154"/>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39" name="Line 71">
            <a:extLst>
              <a:ext uri="{FF2B5EF4-FFF2-40B4-BE49-F238E27FC236}">
                <a16:creationId xmlns:a16="http://schemas.microsoft.com/office/drawing/2014/main" id="{5E37D344-D3D9-46B2-B810-A79501756F10}"/>
              </a:ext>
            </a:extLst>
          </p:cNvPr>
          <p:cNvSpPr>
            <a:spLocks noChangeShapeType="1"/>
          </p:cNvSpPr>
          <p:nvPr/>
        </p:nvSpPr>
        <p:spPr bwMode="auto">
          <a:xfrm>
            <a:off x="7848600" y="3429000"/>
            <a:ext cx="0" cy="2110154"/>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40" name="Rectangle 72">
            <a:extLst>
              <a:ext uri="{FF2B5EF4-FFF2-40B4-BE49-F238E27FC236}">
                <a16:creationId xmlns:a16="http://schemas.microsoft.com/office/drawing/2014/main" id="{9FB6D52E-6A33-4B80-9578-3F4A9442744F}"/>
              </a:ext>
            </a:extLst>
          </p:cNvPr>
          <p:cNvSpPr>
            <a:spLocks noChangeArrowheads="1"/>
          </p:cNvSpPr>
          <p:nvPr/>
        </p:nvSpPr>
        <p:spPr bwMode="auto">
          <a:xfrm>
            <a:off x="290146" y="3077308"/>
            <a:ext cx="463638"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Clk</a:t>
            </a:r>
          </a:p>
        </p:txBody>
      </p:sp>
      <p:sp>
        <p:nvSpPr>
          <p:cNvPr id="58441" name="Line 73">
            <a:extLst>
              <a:ext uri="{FF2B5EF4-FFF2-40B4-BE49-F238E27FC236}">
                <a16:creationId xmlns:a16="http://schemas.microsoft.com/office/drawing/2014/main" id="{97011C32-895A-4DDC-B3F8-BFD4BFAC3B0A}"/>
              </a:ext>
            </a:extLst>
          </p:cNvPr>
          <p:cNvSpPr>
            <a:spLocks noChangeShapeType="1"/>
          </p:cNvSpPr>
          <p:nvPr/>
        </p:nvSpPr>
        <p:spPr bwMode="auto">
          <a:xfrm>
            <a:off x="609600" y="3851031"/>
            <a:ext cx="762000" cy="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42" name="Line 74">
            <a:extLst>
              <a:ext uri="{FF2B5EF4-FFF2-40B4-BE49-F238E27FC236}">
                <a16:creationId xmlns:a16="http://schemas.microsoft.com/office/drawing/2014/main" id="{1D5B426E-2DEA-45BA-ADC9-325A1B7B9AA1}"/>
              </a:ext>
            </a:extLst>
          </p:cNvPr>
          <p:cNvSpPr>
            <a:spLocks noChangeShapeType="1"/>
          </p:cNvSpPr>
          <p:nvPr/>
        </p:nvSpPr>
        <p:spPr bwMode="auto">
          <a:xfrm flipV="1">
            <a:off x="1371600" y="3640016"/>
            <a:ext cx="76200" cy="211015"/>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43" name="Line 75">
            <a:extLst>
              <a:ext uri="{FF2B5EF4-FFF2-40B4-BE49-F238E27FC236}">
                <a16:creationId xmlns:a16="http://schemas.microsoft.com/office/drawing/2014/main" id="{B0FBE146-5993-4467-82C8-285D35F8F7E8}"/>
              </a:ext>
            </a:extLst>
          </p:cNvPr>
          <p:cNvSpPr>
            <a:spLocks noChangeShapeType="1"/>
          </p:cNvSpPr>
          <p:nvPr/>
        </p:nvSpPr>
        <p:spPr bwMode="auto">
          <a:xfrm>
            <a:off x="1447800" y="3640015"/>
            <a:ext cx="2133600" cy="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44" name="Line 76">
            <a:extLst>
              <a:ext uri="{FF2B5EF4-FFF2-40B4-BE49-F238E27FC236}">
                <a16:creationId xmlns:a16="http://schemas.microsoft.com/office/drawing/2014/main" id="{F259B4CC-20E1-4822-90B0-E9F8D392A837}"/>
              </a:ext>
            </a:extLst>
          </p:cNvPr>
          <p:cNvSpPr>
            <a:spLocks noChangeShapeType="1"/>
          </p:cNvSpPr>
          <p:nvPr/>
        </p:nvSpPr>
        <p:spPr bwMode="auto">
          <a:xfrm>
            <a:off x="3733800" y="3640015"/>
            <a:ext cx="685800" cy="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45" name="Line 77">
            <a:extLst>
              <a:ext uri="{FF2B5EF4-FFF2-40B4-BE49-F238E27FC236}">
                <a16:creationId xmlns:a16="http://schemas.microsoft.com/office/drawing/2014/main" id="{52BE8654-38DE-4D8F-A0CA-23BF7A90467A}"/>
              </a:ext>
            </a:extLst>
          </p:cNvPr>
          <p:cNvSpPr>
            <a:spLocks noChangeShapeType="1"/>
          </p:cNvSpPr>
          <p:nvPr/>
        </p:nvSpPr>
        <p:spPr bwMode="auto">
          <a:xfrm flipH="1" flipV="1">
            <a:off x="4419600" y="3640016"/>
            <a:ext cx="76200" cy="211015"/>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46" name="Line 78">
            <a:extLst>
              <a:ext uri="{FF2B5EF4-FFF2-40B4-BE49-F238E27FC236}">
                <a16:creationId xmlns:a16="http://schemas.microsoft.com/office/drawing/2014/main" id="{5BF3912D-8785-4588-8998-70BD5DE68479}"/>
              </a:ext>
            </a:extLst>
          </p:cNvPr>
          <p:cNvSpPr>
            <a:spLocks noChangeShapeType="1"/>
          </p:cNvSpPr>
          <p:nvPr/>
        </p:nvSpPr>
        <p:spPr bwMode="auto">
          <a:xfrm>
            <a:off x="4495800" y="3851031"/>
            <a:ext cx="4114800" cy="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47" name="Line 79">
            <a:extLst>
              <a:ext uri="{FF2B5EF4-FFF2-40B4-BE49-F238E27FC236}">
                <a16:creationId xmlns:a16="http://schemas.microsoft.com/office/drawing/2014/main" id="{02B871DC-597A-4008-93BE-62AD00CE8B48}"/>
              </a:ext>
            </a:extLst>
          </p:cNvPr>
          <p:cNvSpPr>
            <a:spLocks noChangeShapeType="1"/>
          </p:cNvSpPr>
          <p:nvPr/>
        </p:nvSpPr>
        <p:spPr bwMode="auto">
          <a:xfrm flipH="1" flipV="1">
            <a:off x="3581400" y="3499339"/>
            <a:ext cx="76200" cy="211015"/>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48" name="Line 80">
            <a:extLst>
              <a:ext uri="{FF2B5EF4-FFF2-40B4-BE49-F238E27FC236}">
                <a16:creationId xmlns:a16="http://schemas.microsoft.com/office/drawing/2014/main" id="{952F3023-F11C-400B-A852-85388C9E44B7}"/>
              </a:ext>
            </a:extLst>
          </p:cNvPr>
          <p:cNvSpPr>
            <a:spLocks noChangeShapeType="1"/>
          </p:cNvSpPr>
          <p:nvPr/>
        </p:nvSpPr>
        <p:spPr bwMode="auto">
          <a:xfrm flipH="1" flipV="1">
            <a:off x="3657600" y="3499339"/>
            <a:ext cx="76200" cy="211015"/>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49" name="Rectangle 81">
            <a:extLst>
              <a:ext uri="{FF2B5EF4-FFF2-40B4-BE49-F238E27FC236}">
                <a16:creationId xmlns:a16="http://schemas.microsoft.com/office/drawing/2014/main" id="{94B69AA5-4405-4DBF-B865-2DBA49956F26}"/>
              </a:ext>
            </a:extLst>
          </p:cNvPr>
          <p:cNvSpPr>
            <a:spLocks noChangeArrowheads="1"/>
          </p:cNvSpPr>
          <p:nvPr/>
        </p:nvSpPr>
        <p:spPr bwMode="auto">
          <a:xfrm>
            <a:off x="290146" y="3569677"/>
            <a:ext cx="630350"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ReqA</a:t>
            </a:r>
          </a:p>
        </p:txBody>
      </p:sp>
      <p:sp>
        <p:nvSpPr>
          <p:cNvPr id="58450" name="Line 82">
            <a:extLst>
              <a:ext uri="{FF2B5EF4-FFF2-40B4-BE49-F238E27FC236}">
                <a16:creationId xmlns:a16="http://schemas.microsoft.com/office/drawing/2014/main" id="{06BB38BE-86AD-4A81-B1AB-C1B9F63E9E55}"/>
              </a:ext>
            </a:extLst>
          </p:cNvPr>
          <p:cNvSpPr>
            <a:spLocks noChangeShapeType="1"/>
          </p:cNvSpPr>
          <p:nvPr/>
        </p:nvSpPr>
        <p:spPr bwMode="auto">
          <a:xfrm>
            <a:off x="609600" y="4273062"/>
            <a:ext cx="762000" cy="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51" name="Line 83">
            <a:extLst>
              <a:ext uri="{FF2B5EF4-FFF2-40B4-BE49-F238E27FC236}">
                <a16:creationId xmlns:a16="http://schemas.microsoft.com/office/drawing/2014/main" id="{26802396-1E9D-4B99-B208-4AD602106E1D}"/>
              </a:ext>
            </a:extLst>
          </p:cNvPr>
          <p:cNvSpPr>
            <a:spLocks noChangeShapeType="1"/>
          </p:cNvSpPr>
          <p:nvPr/>
        </p:nvSpPr>
        <p:spPr bwMode="auto">
          <a:xfrm flipV="1">
            <a:off x="1371600" y="4062046"/>
            <a:ext cx="76200" cy="211015"/>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52" name="Line 84">
            <a:extLst>
              <a:ext uri="{FF2B5EF4-FFF2-40B4-BE49-F238E27FC236}">
                <a16:creationId xmlns:a16="http://schemas.microsoft.com/office/drawing/2014/main" id="{F0CC5C5F-492C-41EF-905D-DE7853A2AC4A}"/>
              </a:ext>
            </a:extLst>
          </p:cNvPr>
          <p:cNvSpPr>
            <a:spLocks noChangeShapeType="1"/>
          </p:cNvSpPr>
          <p:nvPr/>
        </p:nvSpPr>
        <p:spPr bwMode="auto">
          <a:xfrm>
            <a:off x="1447800" y="4062046"/>
            <a:ext cx="2133600" cy="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53" name="Line 85">
            <a:extLst>
              <a:ext uri="{FF2B5EF4-FFF2-40B4-BE49-F238E27FC236}">
                <a16:creationId xmlns:a16="http://schemas.microsoft.com/office/drawing/2014/main" id="{EC2EFDFE-7483-4BDE-AA9C-E28D21507C70}"/>
              </a:ext>
            </a:extLst>
          </p:cNvPr>
          <p:cNvSpPr>
            <a:spLocks noChangeShapeType="1"/>
          </p:cNvSpPr>
          <p:nvPr/>
        </p:nvSpPr>
        <p:spPr bwMode="auto">
          <a:xfrm>
            <a:off x="3733800" y="4062046"/>
            <a:ext cx="2819400" cy="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54" name="Line 86">
            <a:extLst>
              <a:ext uri="{FF2B5EF4-FFF2-40B4-BE49-F238E27FC236}">
                <a16:creationId xmlns:a16="http://schemas.microsoft.com/office/drawing/2014/main" id="{1830DA4B-086A-445E-97F5-60EE554F6A73}"/>
              </a:ext>
            </a:extLst>
          </p:cNvPr>
          <p:cNvSpPr>
            <a:spLocks noChangeShapeType="1"/>
          </p:cNvSpPr>
          <p:nvPr/>
        </p:nvSpPr>
        <p:spPr bwMode="auto">
          <a:xfrm flipH="1" flipV="1">
            <a:off x="7391400" y="4062046"/>
            <a:ext cx="76200" cy="211015"/>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55" name="Line 87">
            <a:extLst>
              <a:ext uri="{FF2B5EF4-FFF2-40B4-BE49-F238E27FC236}">
                <a16:creationId xmlns:a16="http://schemas.microsoft.com/office/drawing/2014/main" id="{03BED13C-0D09-480A-9A3A-709A858657E3}"/>
              </a:ext>
            </a:extLst>
          </p:cNvPr>
          <p:cNvSpPr>
            <a:spLocks noChangeShapeType="1"/>
          </p:cNvSpPr>
          <p:nvPr/>
        </p:nvSpPr>
        <p:spPr bwMode="auto">
          <a:xfrm>
            <a:off x="7467600" y="4273062"/>
            <a:ext cx="1143000" cy="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56" name="Line 88">
            <a:extLst>
              <a:ext uri="{FF2B5EF4-FFF2-40B4-BE49-F238E27FC236}">
                <a16:creationId xmlns:a16="http://schemas.microsoft.com/office/drawing/2014/main" id="{55C5F65F-9345-4066-8B88-E9A3B9636F22}"/>
              </a:ext>
            </a:extLst>
          </p:cNvPr>
          <p:cNvSpPr>
            <a:spLocks noChangeShapeType="1"/>
          </p:cNvSpPr>
          <p:nvPr/>
        </p:nvSpPr>
        <p:spPr bwMode="auto">
          <a:xfrm flipH="1" flipV="1">
            <a:off x="3581400" y="3921369"/>
            <a:ext cx="76200" cy="211015"/>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57" name="Line 89">
            <a:extLst>
              <a:ext uri="{FF2B5EF4-FFF2-40B4-BE49-F238E27FC236}">
                <a16:creationId xmlns:a16="http://schemas.microsoft.com/office/drawing/2014/main" id="{C357B356-B7CB-404D-9A41-453E1927DD0E}"/>
              </a:ext>
            </a:extLst>
          </p:cNvPr>
          <p:cNvSpPr>
            <a:spLocks noChangeShapeType="1"/>
          </p:cNvSpPr>
          <p:nvPr/>
        </p:nvSpPr>
        <p:spPr bwMode="auto">
          <a:xfrm flipH="1" flipV="1">
            <a:off x="3657600" y="3921369"/>
            <a:ext cx="76200" cy="211015"/>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58" name="Rectangle 90">
            <a:extLst>
              <a:ext uri="{FF2B5EF4-FFF2-40B4-BE49-F238E27FC236}">
                <a16:creationId xmlns:a16="http://schemas.microsoft.com/office/drawing/2014/main" id="{1CB6D59D-6F45-4A29-B84D-06CD3066C14D}"/>
              </a:ext>
            </a:extLst>
          </p:cNvPr>
          <p:cNvSpPr>
            <a:spLocks noChangeArrowheads="1"/>
          </p:cNvSpPr>
          <p:nvPr/>
        </p:nvSpPr>
        <p:spPr bwMode="auto">
          <a:xfrm>
            <a:off x="290146" y="3991708"/>
            <a:ext cx="620732"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ReqB</a:t>
            </a:r>
          </a:p>
        </p:txBody>
      </p:sp>
      <p:sp>
        <p:nvSpPr>
          <p:cNvPr id="58459" name="Line 91">
            <a:extLst>
              <a:ext uri="{FF2B5EF4-FFF2-40B4-BE49-F238E27FC236}">
                <a16:creationId xmlns:a16="http://schemas.microsoft.com/office/drawing/2014/main" id="{0A5E2DF4-F57C-43AB-BC7A-C6A7A35AB4DF}"/>
              </a:ext>
            </a:extLst>
          </p:cNvPr>
          <p:cNvSpPr>
            <a:spLocks noChangeShapeType="1"/>
          </p:cNvSpPr>
          <p:nvPr/>
        </p:nvSpPr>
        <p:spPr bwMode="auto">
          <a:xfrm>
            <a:off x="6705600" y="4062046"/>
            <a:ext cx="685800" cy="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60" name="Line 92">
            <a:extLst>
              <a:ext uri="{FF2B5EF4-FFF2-40B4-BE49-F238E27FC236}">
                <a16:creationId xmlns:a16="http://schemas.microsoft.com/office/drawing/2014/main" id="{9949D5E5-9108-4235-A174-B13BC1CC868C}"/>
              </a:ext>
            </a:extLst>
          </p:cNvPr>
          <p:cNvSpPr>
            <a:spLocks noChangeShapeType="1"/>
          </p:cNvSpPr>
          <p:nvPr/>
        </p:nvSpPr>
        <p:spPr bwMode="auto">
          <a:xfrm flipH="1" flipV="1">
            <a:off x="6553200" y="3921369"/>
            <a:ext cx="76200" cy="211015"/>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61" name="Line 93">
            <a:extLst>
              <a:ext uri="{FF2B5EF4-FFF2-40B4-BE49-F238E27FC236}">
                <a16:creationId xmlns:a16="http://schemas.microsoft.com/office/drawing/2014/main" id="{D4EB902C-49E2-46C8-BB6D-CB6FED869B41}"/>
              </a:ext>
            </a:extLst>
          </p:cNvPr>
          <p:cNvSpPr>
            <a:spLocks noChangeShapeType="1"/>
          </p:cNvSpPr>
          <p:nvPr/>
        </p:nvSpPr>
        <p:spPr bwMode="auto">
          <a:xfrm flipH="1" flipV="1">
            <a:off x="6629400" y="3921369"/>
            <a:ext cx="76200" cy="211015"/>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62" name="Line 94">
            <a:extLst>
              <a:ext uri="{FF2B5EF4-FFF2-40B4-BE49-F238E27FC236}">
                <a16:creationId xmlns:a16="http://schemas.microsoft.com/office/drawing/2014/main" id="{F35A40FA-6823-4ABC-9B3B-08E67A33A890}"/>
              </a:ext>
            </a:extLst>
          </p:cNvPr>
          <p:cNvSpPr>
            <a:spLocks noChangeShapeType="1"/>
          </p:cNvSpPr>
          <p:nvPr/>
        </p:nvSpPr>
        <p:spPr bwMode="auto">
          <a:xfrm>
            <a:off x="685800" y="4695092"/>
            <a:ext cx="1828800"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63" name="Line 95">
            <a:extLst>
              <a:ext uri="{FF2B5EF4-FFF2-40B4-BE49-F238E27FC236}">
                <a16:creationId xmlns:a16="http://schemas.microsoft.com/office/drawing/2014/main" id="{34D34CDC-5760-417D-AFD2-CE304F5B86D4}"/>
              </a:ext>
            </a:extLst>
          </p:cNvPr>
          <p:cNvSpPr>
            <a:spLocks noChangeShapeType="1"/>
          </p:cNvSpPr>
          <p:nvPr/>
        </p:nvSpPr>
        <p:spPr bwMode="auto">
          <a:xfrm flipV="1">
            <a:off x="2514600" y="4484077"/>
            <a:ext cx="76200" cy="211015"/>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64" name="Line 96">
            <a:extLst>
              <a:ext uri="{FF2B5EF4-FFF2-40B4-BE49-F238E27FC236}">
                <a16:creationId xmlns:a16="http://schemas.microsoft.com/office/drawing/2014/main" id="{CBF363AF-FDE2-4F89-BFF5-3F8B49B55F57}"/>
              </a:ext>
            </a:extLst>
          </p:cNvPr>
          <p:cNvSpPr>
            <a:spLocks noChangeShapeType="1"/>
          </p:cNvSpPr>
          <p:nvPr/>
        </p:nvSpPr>
        <p:spPr bwMode="auto">
          <a:xfrm>
            <a:off x="2590800" y="4484077"/>
            <a:ext cx="1066800"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65" name="Line 97">
            <a:extLst>
              <a:ext uri="{FF2B5EF4-FFF2-40B4-BE49-F238E27FC236}">
                <a16:creationId xmlns:a16="http://schemas.microsoft.com/office/drawing/2014/main" id="{AF8A4D1D-3BF2-4C18-B6A0-E664790F67F1}"/>
              </a:ext>
            </a:extLst>
          </p:cNvPr>
          <p:cNvSpPr>
            <a:spLocks noChangeShapeType="1"/>
          </p:cNvSpPr>
          <p:nvPr/>
        </p:nvSpPr>
        <p:spPr bwMode="auto">
          <a:xfrm flipH="1" flipV="1">
            <a:off x="3657600" y="4343400"/>
            <a:ext cx="76200" cy="211015"/>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66" name="Line 98">
            <a:extLst>
              <a:ext uri="{FF2B5EF4-FFF2-40B4-BE49-F238E27FC236}">
                <a16:creationId xmlns:a16="http://schemas.microsoft.com/office/drawing/2014/main" id="{2C1FB8BC-1D6D-4FB6-9A6D-7FC4B9AEE2BB}"/>
              </a:ext>
            </a:extLst>
          </p:cNvPr>
          <p:cNvSpPr>
            <a:spLocks noChangeShapeType="1"/>
          </p:cNvSpPr>
          <p:nvPr/>
        </p:nvSpPr>
        <p:spPr bwMode="auto">
          <a:xfrm flipH="1" flipV="1">
            <a:off x="3733800" y="4343400"/>
            <a:ext cx="76200" cy="211015"/>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67" name="Rectangle 99">
            <a:extLst>
              <a:ext uri="{FF2B5EF4-FFF2-40B4-BE49-F238E27FC236}">
                <a16:creationId xmlns:a16="http://schemas.microsoft.com/office/drawing/2014/main" id="{48F13BFE-FC07-4C97-BC29-74FD6D1F2633}"/>
              </a:ext>
            </a:extLst>
          </p:cNvPr>
          <p:cNvSpPr>
            <a:spLocks noChangeArrowheads="1"/>
          </p:cNvSpPr>
          <p:nvPr/>
        </p:nvSpPr>
        <p:spPr bwMode="auto">
          <a:xfrm>
            <a:off x="366346" y="4413738"/>
            <a:ext cx="535774"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GrA</a:t>
            </a:r>
          </a:p>
        </p:txBody>
      </p:sp>
      <p:sp>
        <p:nvSpPr>
          <p:cNvPr id="58468" name="Line 100">
            <a:extLst>
              <a:ext uri="{FF2B5EF4-FFF2-40B4-BE49-F238E27FC236}">
                <a16:creationId xmlns:a16="http://schemas.microsoft.com/office/drawing/2014/main" id="{18FB25CD-262D-4121-8680-2EDCF88BAC3E}"/>
              </a:ext>
            </a:extLst>
          </p:cNvPr>
          <p:cNvSpPr>
            <a:spLocks noChangeShapeType="1"/>
          </p:cNvSpPr>
          <p:nvPr/>
        </p:nvSpPr>
        <p:spPr bwMode="auto">
          <a:xfrm>
            <a:off x="3810000" y="4484077"/>
            <a:ext cx="990600"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69" name="Line 101">
            <a:extLst>
              <a:ext uri="{FF2B5EF4-FFF2-40B4-BE49-F238E27FC236}">
                <a16:creationId xmlns:a16="http://schemas.microsoft.com/office/drawing/2014/main" id="{FA05FC02-705B-4927-9D8F-6C749AA0C039}"/>
              </a:ext>
            </a:extLst>
          </p:cNvPr>
          <p:cNvSpPr>
            <a:spLocks noChangeShapeType="1"/>
          </p:cNvSpPr>
          <p:nvPr/>
        </p:nvSpPr>
        <p:spPr bwMode="auto">
          <a:xfrm flipH="1" flipV="1">
            <a:off x="4800600" y="4484077"/>
            <a:ext cx="76200" cy="211015"/>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70" name="Line 102">
            <a:extLst>
              <a:ext uri="{FF2B5EF4-FFF2-40B4-BE49-F238E27FC236}">
                <a16:creationId xmlns:a16="http://schemas.microsoft.com/office/drawing/2014/main" id="{B0CF41D8-FEF0-482C-B414-620E52697CA1}"/>
              </a:ext>
            </a:extLst>
          </p:cNvPr>
          <p:cNvSpPr>
            <a:spLocks noChangeShapeType="1"/>
          </p:cNvSpPr>
          <p:nvPr/>
        </p:nvSpPr>
        <p:spPr bwMode="auto">
          <a:xfrm>
            <a:off x="4876800" y="4695092"/>
            <a:ext cx="1752600"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71" name="Line 103">
            <a:extLst>
              <a:ext uri="{FF2B5EF4-FFF2-40B4-BE49-F238E27FC236}">
                <a16:creationId xmlns:a16="http://schemas.microsoft.com/office/drawing/2014/main" id="{C1E6F685-5FD5-4A96-9E8C-EA1BBE715E8B}"/>
              </a:ext>
            </a:extLst>
          </p:cNvPr>
          <p:cNvSpPr>
            <a:spLocks noChangeShapeType="1"/>
          </p:cNvSpPr>
          <p:nvPr/>
        </p:nvSpPr>
        <p:spPr bwMode="auto">
          <a:xfrm flipH="1" flipV="1">
            <a:off x="6629400" y="4554416"/>
            <a:ext cx="76200" cy="211015"/>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72" name="Line 104">
            <a:extLst>
              <a:ext uri="{FF2B5EF4-FFF2-40B4-BE49-F238E27FC236}">
                <a16:creationId xmlns:a16="http://schemas.microsoft.com/office/drawing/2014/main" id="{B6828EBE-97FC-4D8F-813E-2D2E21D88C68}"/>
              </a:ext>
            </a:extLst>
          </p:cNvPr>
          <p:cNvSpPr>
            <a:spLocks noChangeShapeType="1"/>
          </p:cNvSpPr>
          <p:nvPr/>
        </p:nvSpPr>
        <p:spPr bwMode="auto">
          <a:xfrm flipH="1" flipV="1">
            <a:off x="6705600" y="4554416"/>
            <a:ext cx="76200" cy="211015"/>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73" name="Line 105">
            <a:extLst>
              <a:ext uri="{FF2B5EF4-FFF2-40B4-BE49-F238E27FC236}">
                <a16:creationId xmlns:a16="http://schemas.microsoft.com/office/drawing/2014/main" id="{8E819372-0DAC-4281-B464-DEEEC8C8FCB5}"/>
              </a:ext>
            </a:extLst>
          </p:cNvPr>
          <p:cNvSpPr>
            <a:spLocks noChangeShapeType="1"/>
          </p:cNvSpPr>
          <p:nvPr/>
        </p:nvSpPr>
        <p:spPr bwMode="auto">
          <a:xfrm>
            <a:off x="6781800" y="4695092"/>
            <a:ext cx="1828800"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74" name="Line 106">
            <a:extLst>
              <a:ext uri="{FF2B5EF4-FFF2-40B4-BE49-F238E27FC236}">
                <a16:creationId xmlns:a16="http://schemas.microsoft.com/office/drawing/2014/main" id="{32C79FEF-6907-41E6-820A-7217F18DAD06}"/>
              </a:ext>
            </a:extLst>
          </p:cNvPr>
          <p:cNvSpPr>
            <a:spLocks noChangeShapeType="1"/>
          </p:cNvSpPr>
          <p:nvPr/>
        </p:nvSpPr>
        <p:spPr bwMode="auto">
          <a:xfrm>
            <a:off x="8610600" y="3429000"/>
            <a:ext cx="0" cy="2110154"/>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75" name="Oval 107">
            <a:extLst>
              <a:ext uri="{FF2B5EF4-FFF2-40B4-BE49-F238E27FC236}">
                <a16:creationId xmlns:a16="http://schemas.microsoft.com/office/drawing/2014/main" id="{94C48652-C3A1-428B-9CA6-9DEB494E96A8}"/>
              </a:ext>
            </a:extLst>
          </p:cNvPr>
          <p:cNvSpPr>
            <a:spLocks noChangeArrowheads="1"/>
          </p:cNvSpPr>
          <p:nvPr/>
        </p:nvSpPr>
        <p:spPr bwMode="auto">
          <a:xfrm>
            <a:off x="1682262" y="3575538"/>
            <a:ext cx="140677" cy="12895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8476" name="Line 108">
            <a:extLst>
              <a:ext uri="{FF2B5EF4-FFF2-40B4-BE49-F238E27FC236}">
                <a16:creationId xmlns:a16="http://schemas.microsoft.com/office/drawing/2014/main" id="{5193EDA4-B6DD-41CC-B104-4C5D28AFACF2}"/>
              </a:ext>
            </a:extLst>
          </p:cNvPr>
          <p:cNvSpPr>
            <a:spLocks noChangeShapeType="1"/>
          </p:cNvSpPr>
          <p:nvPr/>
        </p:nvSpPr>
        <p:spPr bwMode="auto">
          <a:xfrm>
            <a:off x="685800" y="5187462"/>
            <a:ext cx="2971800"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77" name="Rectangle 109">
            <a:extLst>
              <a:ext uri="{FF2B5EF4-FFF2-40B4-BE49-F238E27FC236}">
                <a16:creationId xmlns:a16="http://schemas.microsoft.com/office/drawing/2014/main" id="{BE882295-1C4D-40C2-A3BF-4E8E6E503CC3}"/>
              </a:ext>
            </a:extLst>
          </p:cNvPr>
          <p:cNvSpPr>
            <a:spLocks noChangeArrowheads="1"/>
          </p:cNvSpPr>
          <p:nvPr/>
        </p:nvSpPr>
        <p:spPr bwMode="auto">
          <a:xfrm>
            <a:off x="366346" y="4906108"/>
            <a:ext cx="526156"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GrB</a:t>
            </a:r>
          </a:p>
        </p:txBody>
      </p:sp>
      <p:sp>
        <p:nvSpPr>
          <p:cNvPr id="58478" name="Line 110">
            <a:extLst>
              <a:ext uri="{FF2B5EF4-FFF2-40B4-BE49-F238E27FC236}">
                <a16:creationId xmlns:a16="http://schemas.microsoft.com/office/drawing/2014/main" id="{18788110-C21A-4FF1-B1C4-FF153D58CF1E}"/>
              </a:ext>
            </a:extLst>
          </p:cNvPr>
          <p:cNvSpPr>
            <a:spLocks noChangeShapeType="1"/>
          </p:cNvSpPr>
          <p:nvPr/>
        </p:nvSpPr>
        <p:spPr bwMode="auto">
          <a:xfrm flipH="1" flipV="1">
            <a:off x="3657600" y="5046785"/>
            <a:ext cx="76200" cy="211015"/>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79" name="Line 111">
            <a:extLst>
              <a:ext uri="{FF2B5EF4-FFF2-40B4-BE49-F238E27FC236}">
                <a16:creationId xmlns:a16="http://schemas.microsoft.com/office/drawing/2014/main" id="{4B82B0E3-1D8D-48DF-BA3E-CCFB8081B58E}"/>
              </a:ext>
            </a:extLst>
          </p:cNvPr>
          <p:cNvSpPr>
            <a:spLocks noChangeShapeType="1"/>
          </p:cNvSpPr>
          <p:nvPr/>
        </p:nvSpPr>
        <p:spPr bwMode="auto">
          <a:xfrm flipH="1" flipV="1">
            <a:off x="3733800" y="5046785"/>
            <a:ext cx="76200" cy="211015"/>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80" name="Line 112">
            <a:extLst>
              <a:ext uri="{FF2B5EF4-FFF2-40B4-BE49-F238E27FC236}">
                <a16:creationId xmlns:a16="http://schemas.microsoft.com/office/drawing/2014/main" id="{91BAA56C-0020-4696-94EA-308A9D180997}"/>
              </a:ext>
            </a:extLst>
          </p:cNvPr>
          <p:cNvSpPr>
            <a:spLocks noChangeShapeType="1"/>
          </p:cNvSpPr>
          <p:nvPr/>
        </p:nvSpPr>
        <p:spPr bwMode="auto">
          <a:xfrm>
            <a:off x="3810000" y="5187462"/>
            <a:ext cx="1752600"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81" name="Line 113">
            <a:extLst>
              <a:ext uri="{FF2B5EF4-FFF2-40B4-BE49-F238E27FC236}">
                <a16:creationId xmlns:a16="http://schemas.microsoft.com/office/drawing/2014/main" id="{35138A0C-3610-4D7B-A2CB-B65C6B775744}"/>
              </a:ext>
            </a:extLst>
          </p:cNvPr>
          <p:cNvSpPr>
            <a:spLocks noChangeShapeType="1"/>
          </p:cNvSpPr>
          <p:nvPr/>
        </p:nvSpPr>
        <p:spPr bwMode="auto">
          <a:xfrm flipV="1">
            <a:off x="5562600" y="4976446"/>
            <a:ext cx="76200" cy="211015"/>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82" name="Line 114">
            <a:extLst>
              <a:ext uri="{FF2B5EF4-FFF2-40B4-BE49-F238E27FC236}">
                <a16:creationId xmlns:a16="http://schemas.microsoft.com/office/drawing/2014/main" id="{E97F2A31-6753-4B58-AC70-A1B7D32D7669}"/>
              </a:ext>
            </a:extLst>
          </p:cNvPr>
          <p:cNvSpPr>
            <a:spLocks noChangeShapeType="1"/>
          </p:cNvSpPr>
          <p:nvPr/>
        </p:nvSpPr>
        <p:spPr bwMode="auto">
          <a:xfrm>
            <a:off x="5638800" y="4976446"/>
            <a:ext cx="990600"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83" name="Line 115">
            <a:extLst>
              <a:ext uri="{FF2B5EF4-FFF2-40B4-BE49-F238E27FC236}">
                <a16:creationId xmlns:a16="http://schemas.microsoft.com/office/drawing/2014/main" id="{99753C0A-B82C-4481-9063-BC5DCCCCFA88}"/>
              </a:ext>
            </a:extLst>
          </p:cNvPr>
          <p:cNvSpPr>
            <a:spLocks noChangeShapeType="1"/>
          </p:cNvSpPr>
          <p:nvPr/>
        </p:nvSpPr>
        <p:spPr bwMode="auto">
          <a:xfrm flipH="1" flipV="1">
            <a:off x="6629400" y="4835769"/>
            <a:ext cx="76200" cy="211015"/>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84" name="Line 116">
            <a:extLst>
              <a:ext uri="{FF2B5EF4-FFF2-40B4-BE49-F238E27FC236}">
                <a16:creationId xmlns:a16="http://schemas.microsoft.com/office/drawing/2014/main" id="{863CA055-9C62-42BF-B7D8-01EF31EB5B3A}"/>
              </a:ext>
            </a:extLst>
          </p:cNvPr>
          <p:cNvSpPr>
            <a:spLocks noChangeShapeType="1"/>
          </p:cNvSpPr>
          <p:nvPr/>
        </p:nvSpPr>
        <p:spPr bwMode="auto">
          <a:xfrm flipH="1" flipV="1">
            <a:off x="6705600" y="4835769"/>
            <a:ext cx="76200" cy="211015"/>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85" name="Line 117">
            <a:extLst>
              <a:ext uri="{FF2B5EF4-FFF2-40B4-BE49-F238E27FC236}">
                <a16:creationId xmlns:a16="http://schemas.microsoft.com/office/drawing/2014/main" id="{7D3C047C-A525-4973-A680-A514CD5F1445}"/>
              </a:ext>
            </a:extLst>
          </p:cNvPr>
          <p:cNvSpPr>
            <a:spLocks noChangeShapeType="1"/>
          </p:cNvSpPr>
          <p:nvPr/>
        </p:nvSpPr>
        <p:spPr bwMode="auto">
          <a:xfrm>
            <a:off x="6781800" y="4976446"/>
            <a:ext cx="1066800"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86" name="Oval 118">
            <a:extLst>
              <a:ext uri="{FF2B5EF4-FFF2-40B4-BE49-F238E27FC236}">
                <a16:creationId xmlns:a16="http://schemas.microsoft.com/office/drawing/2014/main" id="{FAA9BBE1-38D4-448B-98CB-BB9FB77DD7CA}"/>
              </a:ext>
            </a:extLst>
          </p:cNvPr>
          <p:cNvSpPr>
            <a:spLocks noChangeArrowheads="1"/>
          </p:cNvSpPr>
          <p:nvPr/>
        </p:nvSpPr>
        <p:spPr bwMode="auto">
          <a:xfrm>
            <a:off x="4654062" y="3786554"/>
            <a:ext cx="293077" cy="41030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8487" name="Line 119">
            <a:extLst>
              <a:ext uri="{FF2B5EF4-FFF2-40B4-BE49-F238E27FC236}">
                <a16:creationId xmlns:a16="http://schemas.microsoft.com/office/drawing/2014/main" id="{7E0A49C7-4269-4CD2-B868-B9922FBB67CD}"/>
              </a:ext>
            </a:extLst>
          </p:cNvPr>
          <p:cNvSpPr>
            <a:spLocks noChangeShapeType="1"/>
          </p:cNvSpPr>
          <p:nvPr/>
        </p:nvSpPr>
        <p:spPr bwMode="auto">
          <a:xfrm>
            <a:off x="1828800" y="3710354"/>
            <a:ext cx="685800" cy="914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8488" name="Line 120">
            <a:extLst>
              <a:ext uri="{FF2B5EF4-FFF2-40B4-BE49-F238E27FC236}">
                <a16:creationId xmlns:a16="http://schemas.microsoft.com/office/drawing/2014/main" id="{E39B53DB-2A93-47FE-9834-655253768E64}"/>
              </a:ext>
            </a:extLst>
          </p:cNvPr>
          <p:cNvSpPr>
            <a:spLocks noChangeShapeType="1"/>
          </p:cNvSpPr>
          <p:nvPr/>
        </p:nvSpPr>
        <p:spPr bwMode="auto">
          <a:xfrm>
            <a:off x="4953000" y="4132385"/>
            <a:ext cx="609600" cy="98473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8489" name="Line 121">
            <a:extLst>
              <a:ext uri="{FF2B5EF4-FFF2-40B4-BE49-F238E27FC236}">
                <a16:creationId xmlns:a16="http://schemas.microsoft.com/office/drawing/2014/main" id="{CE83AA03-F4B5-4F35-8887-19A72505245C}"/>
              </a:ext>
            </a:extLst>
          </p:cNvPr>
          <p:cNvSpPr>
            <a:spLocks noChangeShapeType="1"/>
          </p:cNvSpPr>
          <p:nvPr/>
        </p:nvSpPr>
        <p:spPr bwMode="auto">
          <a:xfrm>
            <a:off x="4724400" y="4202723"/>
            <a:ext cx="76200" cy="28135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8490" name="Line 122">
            <a:extLst>
              <a:ext uri="{FF2B5EF4-FFF2-40B4-BE49-F238E27FC236}">
                <a16:creationId xmlns:a16="http://schemas.microsoft.com/office/drawing/2014/main" id="{F0D53552-C261-4305-9484-56D63038DE58}"/>
              </a:ext>
            </a:extLst>
          </p:cNvPr>
          <p:cNvSpPr>
            <a:spLocks noChangeShapeType="1"/>
          </p:cNvSpPr>
          <p:nvPr/>
        </p:nvSpPr>
        <p:spPr bwMode="auto">
          <a:xfrm flipH="1" flipV="1">
            <a:off x="7848600" y="4976446"/>
            <a:ext cx="76200" cy="211015"/>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91" name="Oval 123">
            <a:extLst>
              <a:ext uri="{FF2B5EF4-FFF2-40B4-BE49-F238E27FC236}">
                <a16:creationId xmlns:a16="http://schemas.microsoft.com/office/drawing/2014/main" id="{DBF3D6E4-E3A1-4FC4-8F49-BAB577F6764B}"/>
              </a:ext>
            </a:extLst>
          </p:cNvPr>
          <p:cNvSpPr>
            <a:spLocks noChangeArrowheads="1"/>
          </p:cNvSpPr>
          <p:nvPr/>
        </p:nvSpPr>
        <p:spPr bwMode="auto">
          <a:xfrm>
            <a:off x="7778262" y="4208585"/>
            <a:ext cx="140677" cy="12895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8492" name="Line 124">
            <a:extLst>
              <a:ext uri="{FF2B5EF4-FFF2-40B4-BE49-F238E27FC236}">
                <a16:creationId xmlns:a16="http://schemas.microsoft.com/office/drawing/2014/main" id="{0E50641C-D8F5-4B8F-9605-FAE34F5B2753}"/>
              </a:ext>
            </a:extLst>
          </p:cNvPr>
          <p:cNvSpPr>
            <a:spLocks noChangeShapeType="1"/>
          </p:cNvSpPr>
          <p:nvPr/>
        </p:nvSpPr>
        <p:spPr bwMode="auto">
          <a:xfrm>
            <a:off x="7772400" y="4273061"/>
            <a:ext cx="76200" cy="70338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8493" name="Line 125">
            <a:extLst>
              <a:ext uri="{FF2B5EF4-FFF2-40B4-BE49-F238E27FC236}">
                <a16:creationId xmlns:a16="http://schemas.microsoft.com/office/drawing/2014/main" id="{8C1D942F-E0F0-40FD-8FE9-C3581E59B330}"/>
              </a:ext>
            </a:extLst>
          </p:cNvPr>
          <p:cNvSpPr>
            <a:spLocks noChangeShapeType="1"/>
          </p:cNvSpPr>
          <p:nvPr/>
        </p:nvSpPr>
        <p:spPr bwMode="auto">
          <a:xfrm>
            <a:off x="7924800" y="5187462"/>
            <a:ext cx="685800"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A51E9C93-8EB9-4B0F-ABC6-22ACBB4A30D6}"/>
              </a:ext>
            </a:extLst>
          </p:cNvPr>
          <p:cNvSpPr>
            <a:spLocks noGrp="1" noChangeArrowheads="1"/>
          </p:cNvSpPr>
          <p:nvPr>
            <p:ph type="title"/>
          </p:nvPr>
        </p:nvSpPr>
        <p:spPr>
          <a:xfrm>
            <a:off x="533872" y="250580"/>
            <a:ext cx="3657600" cy="584689"/>
          </a:xfrm>
          <a:noFill/>
        </p:spPr>
        <p:txBody>
          <a:bodyPr wrap="square"/>
          <a:lstStyle/>
          <a:p>
            <a:r>
              <a:rPr lang="zh-CN" altLang="en-US" b="1" dirty="0">
                <a:solidFill>
                  <a:srgbClr val="C00000"/>
                </a:solidFill>
                <a:latin typeface="微软雅黑" panose="020B0503020204020204" pitchFamily="34" charset="-122"/>
                <a:ea typeface="微软雅黑" panose="020B0503020204020204" pitchFamily="34" charset="-122"/>
              </a:rPr>
              <a:t>总线小结</a:t>
            </a:r>
          </a:p>
        </p:txBody>
      </p:sp>
      <p:sp>
        <p:nvSpPr>
          <p:cNvPr id="70659" name="Rectangle 3">
            <a:extLst>
              <a:ext uri="{FF2B5EF4-FFF2-40B4-BE49-F238E27FC236}">
                <a16:creationId xmlns:a16="http://schemas.microsoft.com/office/drawing/2014/main" id="{6DBBAA3A-59B3-431D-BE7D-E2DE4CFC4BA6}"/>
              </a:ext>
            </a:extLst>
          </p:cNvPr>
          <p:cNvSpPr>
            <a:spLocks noGrp="1" noChangeArrowheads="1"/>
          </p:cNvSpPr>
          <p:nvPr>
            <p:ph type="body" idx="1"/>
          </p:nvPr>
        </p:nvSpPr>
        <p:spPr>
          <a:xfrm>
            <a:off x="319454" y="816466"/>
            <a:ext cx="8505092" cy="5947269"/>
          </a:xfrm>
          <a:noFill/>
        </p:spPr>
        <p:txBody>
          <a:bodyPr/>
          <a:lstStyle/>
          <a:p>
            <a:pPr marL="351701" indent="-351701">
              <a:lnSpc>
                <a:spcPct val="150000"/>
              </a:lnSpc>
              <a:tabLst>
                <a:tab pos="4402125" algn="l"/>
              </a:tabLst>
            </a:pPr>
            <a:r>
              <a:rPr lang="zh-CN" altLang="en-US" sz="2000" dirty="0">
                <a:latin typeface="方正大黑简体" pitchFamily="2" charset="-122"/>
                <a:ea typeface="方正大黑简体" pitchFamily="2" charset="-122"/>
              </a:rPr>
              <a:t>三种类型总线：</a:t>
            </a:r>
          </a:p>
          <a:p>
            <a:pPr marL="879253" lvl="1" indent="-351701">
              <a:lnSpc>
                <a:spcPct val="150000"/>
              </a:lnSpc>
              <a:tabLst>
                <a:tab pos="4402125" algn="l"/>
              </a:tabLst>
            </a:pPr>
            <a:r>
              <a:rPr lang="zh-CN" altLang="en-US" sz="2000" dirty="0">
                <a:latin typeface="方正大黑简体" pitchFamily="2" charset="-122"/>
                <a:ea typeface="方正大黑简体" pitchFamily="2" charset="-122"/>
              </a:rPr>
              <a:t>处理器</a:t>
            </a:r>
            <a:r>
              <a:rPr lang="en-US" altLang="zh-CN" sz="2000" dirty="0">
                <a:latin typeface="方正大黑简体" pitchFamily="2" charset="-122"/>
                <a:ea typeface="方正大黑简体" pitchFamily="2" charset="-122"/>
              </a:rPr>
              <a:t>-</a:t>
            </a:r>
            <a:r>
              <a:rPr lang="zh-CN" altLang="en-US" sz="2000" dirty="0">
                <a:latin typeface="方正大黑简体" pitchFamily="2" charset="-122"/>
                <a:ea typeface="方正大黑简体" pitchFamily="2" charset="-122"/>
              </a:rPr>
              <a:t>存储器总线</a:t>
            </a:r>
          </a:p>
          <a:p>
            <a:pPr marL="879253" lvl="1" indent="-351701">
              <a:lnSpc>
                <a:spcPct val="150000"/>
              </a:lnSpc>
              <a:tabLst>
                <a:tab pos="4402125" algn="l"/>
              </a:tabLst>
            </a:pPr>
            <a:r>
              <a:rPr lang="en-US" altLang="zh-CN" sz="2000" dirty="0">
                <a:latin typeface="方正大黑简体" pitchFamily="2" charset="-122"/>
                <a:ea typeface="方正大黑简体" pitchFamily="2" charset="-122"/>
              </a:rPr>
              <a:t>I/O</a:t>
            </a:r>
            <a:r>
              <a:rPr lang="zh-CN" altLang="en-US" sz="2000" dirty="0">
                <a:latin typeface="方正大黑简体" pitchFamily="2" charset="-122"/>
                <a:ea typeface="方正大黑简体" pitchFamily="2" charset="-122"/>
              </a:rPr>
              <a:t>总线</a:t>
            </a:r>
          </a:p>
          <a:p>
            <a:pPr marL="879253" lvl="1" indent="-351701">
              <a:lnSpc>
                <a:spcPct val="150000"/>
              </a:lnSpc>
              <a:tabLst>
                <a:tab pos="4402125" algn="l"/>
              </a:tabLst>
            </a:pPr>
            <a:r>
              <a:rPr lang="zh-CN" altLang="en-US" sz="2000" dirty="0">
                <a:latin typeface="方正大黑简体" pitchFamily="2" charset="-122"/>
                <a:ea typeface="方正大黑简体" pitchFamily="2" charset="-122"/>
              </a:rPr>
              <a:t>底板总线</a:t>
            </a:r>
          </a:p>
          <a:p>
            <a:pPr marL="351701" indent="-351701">
              <a:lnSpc>
                <a:spcPct val="150000"/>
              </a:lnSpc>
              <a:tabLst>
                <a:tab pos="4402125" algn="l"/>
              </a:tabLst>
            </a:pPr>
            <a:r>
              <a:rPr lang="zh-CN" altLang="en-US" sz="2000" dirty="0">
                <a:latin typeface="方正大黑简体" pitchFamily="2" charset="-122"/>
                <a:ea typeface="方正大黑简体" pitchFamily="2" charset="-122"/>
              </a:rPr>
              <a:t>总线总裁策略：</a:t>
            </a:r>
          </a:p>
          <a:p>
            <a:pPr marL="879253" lvl="1" indent="-351701">
              <a:lnSpc>
                <a:spcPct val="150000"/>
              </a:lnSpc>
              <a:tabLst>
                <a:tab pos="4402125" algn="l"/>
              </a:tabLst>
            </a:pPr>
            <a:r>
              <a:rPr lang="zh-CN" altLang="en-US" sz="2000" dirty="0">
                <a:latin typeface="方正大黑简体" pitchFamily="2" charset="-122"/>
                <a:ea typeface="方正大黑简体" pitchFamily="2" charset="-122"/>
              </a:rPr>
              <a:t>菊花链仲裁：不能保证公平性</a:t>
            </a:r>
          </a:p>
          <a:p>
            <a:pPr marL="879253" lvl="1" indent="-351701">
              <a:lnSpc>
                <a:spcPct val="150000"/>
              </a:lnSpc>
              <a:tabLst>
                <a:tab pos="4402125" algn="l"/>
              </a:tabLst>
            </a:pPr>
            <a:r>
              <a:rPr lang="zh-CN" altLang="en-US" sz="2000" dirty="0">
                <a:latin typeface="方正大黑简体" pitchFamily="2" charset="-122"/>
                <a:ea typeface="方正大黑简体" pitchFamily="2" charset="-122"/>
              </a:rPr>
              <a:t>集中并行仲裁：需要中央仲裁器</a:t>
            </a:r>
          </a:p>
          <a:p>
            <a:pPr marL="351701" indent="-351701">
              <a:lnSpc>
                <a:spcPct val="150000"/>
              </a:lnSpc>
              <a:tabLst>
                <a:tab pos="4402125" algn="l"/>
              </a:tabLst>
            </a:pPr>
            <a:r>
              <a:rPr lang="en-US" altLang="zh-CN" sz="2000" dirty="0">
                <a:latin typeface="方正大黑简体" pitchFamily="2" charset="-122"/>
                <a:ea typeface="方正大黑简体" pitchFamily="2" charset="-122"/>
              </a:rPr>
              <a:t>I/O</a:t>
            </a:r>
            <a:r>
              <a:rPr lang="zh-CN" altLang="en-US" sz="2000" dirty="0">
                <a:latin typeface="方正大黑简体" pitchFamily="2" charset="-122"/>
                <a:ea typeface="方正大黑简体" pitchFamily="2" charset="-122"/>
              </a:rPr>
              <a:t>设备通报操作系统：</a:t>
            </a:r>
          </a:p>
          <a:p>
            <a:pPr marL="879253" lvl="1" indent="-351701">
              <a:lnSpc>
                <a:spcPct val="150000"/>
              </a:lnSpc>
              <a:tabLst>
                <a:tab pos="4402125" algn="l"/>
              </a:tabLst>
            </a:pPr>
            <a:r>
              <a:rPr lang="zh-CN" altLang="en-US" sz="2000" dirty="0">
                <a:latin typeface="方正大黑简体" pitchFamily="2" charset="-122"/>
                <a:ea typeface="方正大黑简体" pitchFamily="2" charset="-122"/>
              </a:rPr>
              <a:t>轮询</a:t>
            </a:r>
            <a:r>
              <a:rPr lang="en-US" altLang="zh-CN" sz="2000" dirty="0">
                <a:latin typeface="方正大黑简体" pitchFamily="2" charset="-122"/>
                <a:ea typeface="方正大黑简体" pitchFamily="2" charset="-122"/>
              </a:rPr>
              <a:t>:</a:t>
            </a:r>
            <a:r>
              <a:rPr lang="zh-CN" altLang="en-US" sz="2000" dirty="0">
                <a:latin typeface="方正大黑简体" pitchFamily="2" charset="-122"/>
                <a:ea typeface="方正大黑简体" pitchFamily="2" charset="-122"/>
              </a:rPr>
              <a:t>浪费一些处理器时间</a:t>
            </a:r>
          </a:p>
          <a:p>
            <a:pPr marL="879253" lvl="1" indent="-351701">
              <a:lnSpc>
                <a:spcPct val="150000"/>
              </a:lnSpc>
              <a:tabLst>
                <a:tab pos="4402125" algn="l"/>
              </a:tabLst>
            </a:pPr>
            <a:r>
              <a:rPr lang="en-US" altLang="zh-CN" sz="2000" dirty="0">
                <a:latin typeface="方正大黑简体" pitchFamily="2" charset="-122"/>
                <a:ea typeface="方正大黑简体" pitchFamily="2" charset="-122"/>
              </a:rPr>
              <a:t>I/O</a:t>
            </a:r>
            <a:r>
              <a:rPr lang="zh-CN" altLang="en-US" sz="2000" dirty="0">
                <a:latin typeface="方正大黑简体" pitchFamily="2" charset="-122"/>
                <a:ea typeface="方正大黑简体" pitchFamily="2" charset="-122"/>
              </a:rPr>
              <a:t>中断：与一些意外事件类似，只是它是异步的</a:t>
            </a:r>
          </a:p>
          <a:p>
            <a:pPr marL="351701" indent="-351701">
              <a:lnSpc>
                <a:spcPct val="150000"/>
              </a:lnSpc>
              <a:tabLst>
                <a:tab pos="4402125" algn="l"/>
              </a:tabLst>
            </a:pPr>
            <a:r>
              <a:rPr lang="zh-CN" altLang="en-US" sz="2000" dirty="0">
                <a:latin typeface="方正大黑简体" pitchFamily="2" charset="-122"/>
                <a:ea typeface="方正大黑简体" pitchFamily="2" charset="-122"/>
              </a:rPr>
              <a:t>把</a:t>
            </a:r>
            <a:r>
              <a:rPr lang="en-US" altLang="zh-CN" sz="2000" dirty="0">
                <a:latin typeface="方正大黑简体" pitchFamily="2" charset="-122"/>
                <a:ea typeface="方正大黑简体" pitchFamily="2" charset="-122"/>
              </a:rPr>
              <a:t>CPU</a:t>
            </a:r>
            <a:r>
              <a:rPr lang="zh-CN" altLang="en-US" sz="2000" dirty="0">
                <a:latin typeface="方正大黑简体" pitchFamily="2" charset="-122"/>
                <a:ea typeface="方正大黑简体" pitchFamily="2" charset="-122"/>
              </a:rPr>
              <a:t>从</a:t>
            </a:r>
            <a:r>
              <a:rPr lang="en-US" altLang="zh-CN" sz="2000" dirty="0">
                <a:latin typeface="方正大黑简体" pitchFamily="2" charset="-122"/>
                <a:ea typeface="方正大黑简体" pitchFamily="2" charset="-122"/>
              </a:rPr>
              <a:t>I/O</a:t>
            </a:r>
            <a:r>
              <a:rPr lang="zh-CN" altLang="en-US" sz="2000" dirty="0">
                <a:latin typeface="方正大黑简体" pitchFamily="2" charset="-122"/>
                <a:ea typeface="方正大黑简体" pitchFamily="2" charset="-122"/>
              </a:rPr>
              <a:t>处理中解放出来</a:t>
            </a:r>
          </a:p>
          <a:p>
            <a:pPr marL="879253" lvl="1" indent="-351701">
              <a:lnSpc>
                <a:spcPct val="150000"/>
              </a:lnSpc>
              <a:tabLst>
                <a:tab pos="4402125" algn="l"/>
              </a:tabLst>
            </a:pPr>
            <a:r>
              <a:rPr lang="en-US" altLang="zh-CN" sz="2000" dirty="0">
                <a:latin typeface="方正大黑简体" pitchFamily="2" charset="-122"/>
                <a:ea typeface="方正大黑简体" pitchFamily="2" charset="-122"/>
              </a:rPr>
              <a:t>Direct memory access (DMA)</a:t>
            </a:r>
          </a:p>
          <a:p>
            <a:pPr marL="879253" lvl="1" indent="-351701">
              <a:lnSpc>
                <a:spcPct val="150000"/>
              </a:lnSpc>
              <a:tabLst>
                <a:tab pos="4402125" algn="l"/>
              </a:tabLst>
            </a:pPr>
            <a:r>
              <a:rPr lang="en-US" altLang="zh-CN" sz="2000" dirty="0">
                <a:latin typeface="方正大黑简体" pitchFamily="2" charset="-122"/>
                <a:ea typeface="方正大黑简体" pitchFamily="2" charset="-122"/>
              </a:rPr>
              <a:t>I/O processor (IOP)</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84398" y="316229"/>
            <a:ext cx="3292602" cy="505459"/>
          </a:xfrm>
          <a:prstGeom prst="rect">
            <a:avLst/>
          </a:prstGeom>
        </p:spPr>
        <p:txBody>
          <a:bodyPr vert="horz" wrap="square" lIns="0" tIns="0" rIns="0" bIns="0" rtlCol="0">
            <a:spAutoFit/>
          </a:bodyPr>
          <a:lstStyle/>
          <a:p>
            <a:pPr marL="12700">
              <a:lnSpc>
                <a:spcPct val="100000"/>
              </a:lnSpc>
            </a:pPr>
            <a:r>
              <a:rPr sz="3200" dirty="0"/>
              <a:t>That’s it</a:t>
            </a:r>
            <a:r>
              <a:rPr sz="3200" spc="-125" dirty="0"/>
              <a:t> </a:t>
            </a:r>
            <a:r>
              <a:rPr sz="3200" spc="-5" dirty="0"/>
              <a:t>folks!</a:t>
            </a:r>
            <a:endParaRPr sz="3200" dirty="0"/>
          </a:p>
        </p:txBody>
      </p:sp>
      <p:sp>
        <p:nvSpPr>
          <p:cNvPr id="3" name="object 3"/>
          <p:cNvSpPr txBox="1"/>
          <p:nvPr/>
        </p:nvSpPr>
        <p:spPr>
          <a:xfrm>
            <a:off x="687425" y="1180210"/>
            <a:ext cx="7461884" cy="4358005"/>
          </a:xfrm>
          <a:prstGeom prst="rect">
            <a:avLst/>
          </a:prstGeom>
        </p:spPr>
        <p:txBody>
          <a:bodyPr vert="horz" wrap="square" lIns="0" tIns="0" rIns="0" bIns="0" rtlCol="0">
            <a:spAutoFit/>
          </a:bodyPr>
          <a:lstStyle/>
          <a:p>
            <a:pPr marL="12700">
              <a:lnSpc>
                <a:spcPct val="100000"/>
              </a:lnSpc>
            </a:pPr>
            <a:r>
              <a:rPr sz="2400" b="1" dirty="0">
                <a:latin typeface="Arial"/>
                <a:cs typeface="Arial"/>
              </a:rPr>
              <a:t>You now </a:t>
            </a:r>
            <a:r>
              <a:rPr sz="2400" b="1" spc="-5" dirty="0">
                <a:latin typeface="Arial"/>
                <a:cs typeface="Arial"/>
              </a:rPr>
              <a:t>have </a:t>
            </a:r>
            <a:r>
              <a:rPr sz="2400" b="1" dirty="0">
                <a:latin typeface="Arial"/>
                <a:cs typeface="Arial"/>
              </a:rPr>
              <a:t>a pretty good </a:t>
            </a:r>
            <a:r>
              <a:rPr sz="2400" b="1" spc="-5" dirty="0">
                <a:latin typeface="Arial"/>
                <a:cs typeface="Arial"/>
              </a:rPr>
              <a:t>idea</a:t>
            </a:r>
            <a:r>
              <a:rPr sz="2400" b="1" spc="-140" dirty="0">
                <a:latin typeface="Arial"/>
                <a:cs typeface="Arial"/>
              </a:rPr>
              <a:t> </a:t>
            </a:r>
            <a:r>
              <a:rPr sz="2400" b="1" spc="-5" dirty="0">
                <a:latin typeface="Arial"/>
                <a:cs typeface="Arial"/>
              </a:rPr>
              <a:t>about:</a:t>
            </a:r>
            <a:endParaRPr sz="2400">
              <a:latin typeface="Arial"/>
              <a:cs typeface="Arial"/>
            </a:endParaRPr>
          </a:p>
          <a:p>
            <a:pPr marL="355600" indent="-342900">
              <a:lnSpc>
                <a:spcPct val="100000"/>
              </a:lnSpc>
              <a:spcBef>
                <a:spcPts val="575"/>
              </a:spcBef>
              <a:buFont typeface="Arial"/>
              <a:buChar char="•"/>
              <a:tabLst>
                <a:tab pos="354965" algn="l"/>
                <a:tab pos="355600" algn="l"/>
              </a:tabLst>
            </a:pPr>
            <a:r>
              <a:rPr sz="2400" b="1" spc="-5" dirty="0">
                <a:latin typeface="Arial"/>
                <a:cs typeface="Arial"/>
              </a:rPr>
              <a:t>How computers are </a:t>
            </a:r>
            <a:r>
              <a:rPr sz="2400" b="1" dirty="0">
                <a:latin typeface="Arial"/>
                <a:cs typeface="Arial"/>
              </a:rPr>
              <a:t>designed </a:t>
            </a:r>
            <a:r>
              <a:rPr sz="2400" b="1" spc="-5" dirty="0">
                <a:latin typeface="Arial"/>
                <a:cs typeface="Arial"/>
              </a:rPr>
              <a:t>and </a:t>
            </a:r>
            <a:r>
              <a:rPr sz="2400" b="1" dirty="0">
                <a:latin typeface="Arial"/>
                <a:cs typeface="Arial"/>
              </a:rPr>
              <a:t>how they</a:t>
            </a:r>
            <a:r>
              <a:rPr sz="2400" b="1" spc="-120" dirty="0">
                <a:latin typeface="Arial"/>
                <a:cs typeface="Arial"/>
              </a:rPr>
              <a:t> </a:t>
            </a:r>
            <a:r>
              <a:rPr sz="2400" b="1" spc="5" dirty="0">
                <a:latin typeface="Arial"/>
                <a:cs typeface="Arial"/>
              </a:rPr>
              <a:t>work</a:t>
            </a:r>
            <a:endParaRPr sz="2400">
              <a:latin typeface="Arial"/>
              <a:cs typeface="Arial"/>
            </a:endParaRPr>
          </a:p>
          <a:p>
            <a:pPr marL="756285" lvl="1" indent="-286385">
              <a:lnSpc>
                <a:spcPct val="100000"/>
              </a:lnSpc>
              <a:spcBef>
                <a:spcPts val="484"/>
              </a:spcBef>
              <a:buFont typeface="Arial"/>
              <a:buChar char="–"/>
              <a:tabLst>
                <a:tab pos="756285" algn="l"/>
                <a:tab pos="756920" algn="l"/>
              </a:tabLst>
            </a:pPr>
            <a:r>
              <a:rPr sz="2000" b="1" spc="-5" dirty="0">
                <a:latin typeface="Arial"/>
                <a:cs typeface="Arial"/>
              </a:rPr>
              <a:t>How </a:t>
            </a:r>
            <a:r>
              <a:rPr sz="2000" b="1" dirty="0">
                <a:latin typeface="Arial"/>
                <a:cs typeface="Arial"/>
              </a:rPr>
              <a:t>data and </a:t>
            </a:r>
            <a:r>
              <a:rPr sz="2000" b="1" spc="-5" dirty="0">
                <a:latin typeface="Arial"/>
                <a:cs typeface="Arial"/>
              </a:rPr>
              <a:t>instructions are</a:t>
            </a:r>
            <a:r>
              <a:rPr sz="2000" b="1" spc="-85" dirty="0">
                <a:latin typeface="Arial"/>
                <a:cs typeface="Arial"/>
              </a:rPr>
              <a:t> </a:t>
            </a:r>
            <a:r>
              <a:rPr sz="2000" b="1" spc="-5" dirty="0">
                <a:latin typeface="Arial"/>
                <a:cs typeface="Arial"/>
              </a:rPr>
              <a:t>represented</a:t>
            </a:r>
            <a:endParaRPr sz="2000">
              <a:latin typeface="Arial"/>
              <a:cs typeface="Arial"/>
            </a:endParaRPr>
          </a:p>
          <a:p>
            <a:pPr marL="756285" lvl="1" indent="-286385">
              <a:lnSpc>
                <a:spcPct val="100000"/>
              </a:lnSpc>
              <a:spcBef>
                <a:spcPts val="480"/>
              </a:spcBef>
              <a:buFont typeface="Arial"/>
              <a:buChar char="–"/>
              <a:tabLst>
                <a:tab pos="756285" algn="l"/>
                <a:tab pos="756920" algn="l"/>
              </a:tabLst>
            </a:pPr>
            <a:r>
              <a:rPr sz="2000" b="1" spc="-5" dirty="0">
                <a:latin typeface="Arial"/>
                <a:cs typeface="Arial"/>
              </a:rPr>
              <a:t>How arithmetic and logic </a:t>
            </a:r>
            <a:r>
              <a:rPr sz="2000" b="1" dirty="0">
                <a:latin typeface="Arial"/>
                <a:cs typeface="Arial"/>
              </a:rPr>
              <a:t>operations </a:t>
            </a:r>
            <a:r>
              <a:rPr sz="2000" b="1" spc="-5" dirty="0">
                <a:latin typeface="Arial"/>
                <a:cs typeface="Arial"/>
              </a:rPr>
              <a:t>are</a:t>
            </a:r>
            <a:r>
              <a:rPr sz="2000" b="1" spc="-100" dirty="0">
                <a:latin typeface="Arial"/>
                <a:cs typeface="Arial"/>
              </a:rPr>
              <a:t> </a:t>
            </a:r>
            <a:r>
              <a:rPr sz="2000" b="1" dirty="0">
                <a:latin typeface="Arial"/>
                <a:cs typeface="Arial"/>
              </a:rPr>
              <a:t>performed</a:t>
            </a:r>
            <a:endParaRPr sz="2000">
              <a:latin typeface="Arial"/>
              <a:cs typeface="Arial"/>
            </a:endParaRPr>
          </a:p>
          <a:p>
            <a:pPr marL="756285" lvl="1" indent="-286385">
              <a:lnSpc>
                <a:spcPct val="100000"/>
              </a:lnSpc>
              <a:spcBef>
                <a:spcPts val="480"/>
              </a:spcBef>
              <a:buFont typeface="Arial"/>
              <a:buChar char="–"/>
              <a:tabLst>
                <a:tab pos="756285" algn="l"/>
                <a:tab pos="756920" algn="l"/>
              </a:tabLst>
            </a:pPr>
            <a:r>
              <a:rPr sz="2000" b="1" spc="-5" dirty="0">
                <a:latin typeface="Arial"/>
                <a:cs typeface="Arial"/>
              </a:rPr>
              <a:t>How ALU and control circuits are</a:t>
            </a:r>
            <a:r>
              <a:rPr sz="2000" b="1" spc="-50" dirty="0">
                <a:latin typeface="Arial"/>
                <a:cs typeface="Arial"/>
              </a:rPr>
              <a:t> </a:t>
            </a:r>
            <a:r>
              <a:rPr sz="2000" b="1" spc="-5" dirty="0">
                <a:latin typeface="Arial"/>
                <a:cs typeface="Arial"/>
              </a:rPr>
              <a:t>implemented</a:t>
            </a:r>
            <a:endParaRPr sz="2000">
              <a:latin typeface="Arial"/>
              <a:cs typeface="Arial"/>
            </a:endParaRPr>
          </a:p>
          <a:p>
            <a:pPr marL="756285" marR="1327150" lvl="1" indent="-286385">
              <a:lnSpc>
                <a:spcPct val="100000"/>
              </a:lnSpc>
              <a:spcBef>
                <a:spcPts val="480"/>
              </a:spcBef>
              <a:buFont typeface="Arial"/>
              <a:buChar char="–"/>
              <a:tabLst>
                <a:tab pos="756285" algn="l"/>
                <a:tab pos="756920" algn="l"/>
              </a:tabLst>
            </a:pPr>
            <a:r>
              <a:rPr sz="2000" b="1" spc="-5" dirty="0">
                <a:latin typeface="Arial"/>
                <a:cs typeface="Arial"/>
              </a:rPr>
              <a:t>How registers and </a:t>
            </a:r>
            <a:r>
              <a:rPr sz="2000" b="1" dirty="0">
                <a:latin typeface="Arial"/>
                <a:cs typeface="Arial"/>
              </a:rPr>
              <a:t>the </a:t>
            </a:r>
            <a:r>
              <a:rPr sz="2000" b="1" spc="-5" dirty="0">
                <a:latin typeface="Arial"/>
                <a:cs typeface="Arial"/>
              </a:rPr>
              <a:t>memory </a:t>
            </a:r>
            <a:r>
              <a:rPr sz="2000" b="1" dirty="0">
                <a:latin typeface="Arial"/>
                <a:cs typeface="Arial"/>
              </a:rPr>
              <a:t>hierarchy</a:t>
            </a:r>
            <a:r>
              <a:rPr sz="2000" b="1" spc="-130" dirty="0">
                <a:latin typeface="Arial"/>
                <a:cs typeface="Arial"/>
              </a:rPr>
              <a:t> </a:t>
            </a:r>
            <a:r>
              <a:rPr sz="2000" b="1" spc="-5" dirty="0">
                <a:latin typeface="Arial"/>
                <a:cs typeface="Arial"/>
              </a:rPr>
              <a:t>are  implemented</a:t>
            </a:r>
            <a:endParaRPr sz="2000">
              <a:latin typeface="Arial"/>
              <a:cs typeface="Arial"/>
            </a:endParaRPr>
          </a:p>
          <a:p>
            <a:pPr marL="756285" lvl="1" indent="-286385">
              <a:lnSpc>
                <a:spcPct val="100000"/>
              </a:lnSpc>
              <a:spcBef>
                <a:spcPts val="480"/>
              </a:spcBef>
              <a:buFont typeface="Arial"/>
              <a:buChar char="–"/>
              <a:tabLst>
                <a:tab pos="756285" algn="l"/>
                <a:tab pos="756920" algn="l"/>
              </a:tabLst>
            </a:pPr>
            <a:r>
              <a:rPr sz="2000" b="1" spc="-5" dirty="0">
                <a:latin typeface="Arial"/>
                <a:cs typeface="Arial"/>
              </a:rPr>
              <a:t>How </a:t>
            </a:r>
            <a:r>
              <a:rPr sz="2000" b="1" dirty="0">
                <a:latin typeface="Arial"/>
                <a:cs typeface="Arial"/>
              </a:rPr>
              <a:t>performance is</a:t>
            </a:r>
            <a:r>
              <a:rPr sz="2000" b="1" spc="-120" dirty="0">
                <a:latin typeface="Arial"/>
                <a:cs typeface="Arial"/>
              </a:rPr>
              <a:t> </a:t>
            </a:r>
            <a:r>
              <a:rPr sz="2000" b="1" spc="-5" dirty="0">
                <a:latin typeface="Arial"/>
                <a:cs typeface="Arial"/>
              </a:rPr>
              <a:t>measured</a:t>
            </a:r>
            <a:endParaRPr sz="2000">
              <a:latin typeface="Arial"/>
              <a:cs typeface="Arial"/>
            </a:endParaRPr>
          </a:p>
          <a:p>
            <a:pPr marL="756285" lvl="1" indent="-286385">
              <a:lnSpc>
                <a:spcPct val="100000"/>
              </a:lnSpc>
              <a:spcBef>
                <a:spcPts val="480"/>
              </a:spcBef>
              <a:buFont typeface="Arial"/>
              <a:buChar char="–"/>
              <a:tabLst>
                <a:tab pos="756285" algn="l"/>
                <a:tab pos="756920" algn="l"/>
              </a:tabLst>
            </a:pPr>
            <a:r>
              <a:rPr sz="2000" b="1" spc="-5" dirty="0">
                <a:latin typeface="Arial"/>
                <a:cs typeface="Arial"/>
              </a:rPr>
              <a:t>How </a:t>
            </a:r>
            <a:r>
              <a:rPr sz="2000" b="1" dirty="0">
                <a:latin typeface="Arial"/>
                <a:cs typeface="Arial"/>
              </a:rPr>
              <a:t>performance is increased </a:t>
            </a:r>
            <a:r>
              <a:rPr sz="2000" b="1" spc="-10" dirty="0">
                <a:latin typeface="Arial"/>
                <a:cs typeface="Arial"/>
              </a:rPr>
              <a:t>via </a:t>
            </a:r>
            <a:r>
              <a:rPr sz="2000" b="1" spc="-5" dirty="0">
                <a:latin typeface="Arial"/>
                <a:cs typeface="Arial"/>
              </a:rPr>
              <a:t>pipelining,</a:t>
            </a:r>
            <a:r>
              <a:rPr sz="2000" b="1" spc="-95" dirty="0">
                <a:latin typeface="Arial"/>
                <a:cs typeface="Arial"/>
              </a:rPr>
              <a:t> </a:t>
            </a:r>
            <a:r>
              <a:rPr sz="2000" b="1" spc="-5" dirty="0">
                <a:latin typeface="Arial"/>
                <a:cs typeface="Arial"/>
              </a:rPr>
              <a:t>caching</a:t>
            </a:r>
            <a:endParaRPr sz="2000">
              <a:latin typeface="Arial"/>
              <a:cs typeface="Arial"/>
            </a:endParaRPr>
          </a:p>
          <a:p>
            <a:pPr marL="756285" lvl="1" indent="-286385">
              <a:lnSpc>
                <a:spcPct val="100000"/>
              </a:lnSpc>
              <a:spcBef>
                <a:spcPts val="480"/>
              </a:spcBef>
              <a:buFont typeface="Arial"/>
              <a:buChar char="–"/>
              <a:tabLst>
                <a:tab pos="756285" algn="l"/>
                <a:tab pos="756920" algn="l"/>
              </a:tabLst>
            </a:pPr>
            <a:r>
              <a:rPr sz="2000" b="1" spc="-5" dirty="0">
                <a:latin typeface="Arial"/>
                <a:cs typeface="Arial"/>
              </a:rPr>
              <a:t>How VM</a:t>
            </a:r>
            <a:r>
              <a:rPr sz="2000" b="1" spc="-110" dirty="0">
                <a:latin typeface="Arial"/>
                <a:cs typeface="Arial"/>
              </a:rPr>
              <a:t> </a:t>
            </a:r>
            <a:r>
              <a:rPr sz="2000" b="1" spc="5" dirty="0">
                <a:latin typeface="Arial"/>
                <a:cs typeface="Arial"/>
              </a:rPr>
              <a:t>works.</a:t>
            </a:r>
            <a:endParaRPr sz="2000">
              <a:latin typeface="Arial"/>
              <a:cs typeface="Arial"/>
            </a:endParaRPr>
          </a:p>
          <a:p>
            <a:pPr marL="756285" marR="5080" lvl="1" indent="-286385">
              <a:lnSpc>
                <a:spcPct val="100000"/>
              </a:lnSpc>
              <a:spcBef>
                <a:spcPts val="480"/>
              </a:spcBef>
              <a:buFont typeface="Arial"/>
              <a:buChar char="–"/>
              <a:tabLst>
                <a:tab pos="756285" algn="l"/>
                <a:tab pos="756920" algn="l"/>
              </a:tabLst>
            </a:pPr>
            <a:r>
              <a:rPr sz="2000" b="1" spc="-5" dirty="0">
                <a:latin typeface="Arial"/>
                <a:cs typeface="Arial"/>
              </a:rPr>
              <a:t>(briefly) </a:t>
            </a:r>
            <a:r>
              <a:rPr sz="2000" b="1" dirty="0">
                <a:latin typeface="Arial"/>
                <a:cs typeface="Arial"/>
              </a:rPr>
              <a:t>What the </a:t>
            </a:r>
            <a:r>
              <a:rPr sz="2000" b="1" spc="-5" dirty="0">
                <a:latin typeface="Arial"/>
                <a:cs typeface="Arial"/>
              </a:rPr>
              <a:t>rest </a:t>
            </a:r>
            <a:r>
              <a:rPr sz="2000" b="1" dirty="0">
                <a:latin typeface="Arial"/>
                <a:cs typeface="Arial"/>
              </a:rPr>
              <a:t>of the </a:t>
            </a:r>
            <a:r>
              <a:rPr sz="2000" b="1" spc="-5" dirty="0">
                <a:latin typeface="Arial"/>
                <a:cs typeface="Arial"/>
              </a:rPr>
              <a:t>computer </a:t>
            </a:r>
            <a:r>
              <a:rPr sz="2000" b="1" dirty="0">
                <a:latin typeface="Arial"/>
                <a:cs typeface="Arial"/>
              </a:rPr>
              <a:t>looks </a:t>
            </a:r>
            <a:r>
              <a:rPr sz="2000" b="1" spc="-5" dirty="0">
                <a:latin typeface="Arial"/>
                <a:cs typeface="Arial"/>
              </a:rPr>
              <a:t>like</a:t>
            </a:r>
            <a:r>
              <a:rPr sz="2000" b="1" spc="-135" dirty="0">
                <a:latin typeface="Arial"/>
                <a:cs typeface="Arial"/>
              </a:rPr>
              <a:t> </a:t>
            </a:r>
            <a:r>
              <a:rPr sz="2000" b="1" dirty="0">
                <a:latin typeface="Arial"/>
                <a:cs typeface="Arial"/>
              </a:rPr>
              <a:t>(disks,  </a:t>
            </a:r>
            <a:r>
              <a:rPr sz="2000" b="1" spc="-5" dirty="0">
                <a:latin typeface="Arial"/>
                <a:cs typeface="Arial"/>
              </a:rPr>
              <a:t>sound,</a:t>
            </a:r>
            <a:r>
              <a:rPr sz="2000" b="1" spc="-90" dirty="0">
                <a:latin typeface="Arial"/>
                <a:cs typeface="Arial"/>
              </a:rPr>
              <a:t> </a:t>
            </a:r>
            <a:r>
              <a:rPr sz="2000" b="1" spc="-5" dirty="0">
                <a:latin typeface="Arial"/>
                <a:cs typeface="Arial"/>
              </a:rPr>
              <a:t>etc.)</a:t>
            </a:r>
            <a:endParaRPr sz="20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780" y="316229"/>
            <a:ext cx="4876420" cy="492443"/>
          </a:xfrm>
          <a:prstGeom prst="rect">
            <a:avLst/>
          </a:prstGeom>
        </p:spPr>
        <p:txBody>
          <a:bodyPr vert="horz" wrap="square" lIns="0" tIns="0" rIns="0" bIns="0" rtlCol="0">
            <a:spAutoFit/>
          </a:bodyPr>
          <a:lstStyle/>
          <a:p>
            <a:pPr marL="12700">
              <a:lnSpc>
                <a:spcPct val="100000"/>
              </a:lnSpc>
            </a:pPr>
            <a:r>
              <a:rPr lang="zh-CN" altLang="en-US" sz="3200" spc="-5" dirty="0"/>
              <a:t>异常处理</a:t>
            </a:r>
            <a:endParaRPr sz="3200" dirty="0"/>
          </a:p>
        </p:txBody>
      </p:sp>
      <p:sp>
        <p:nvSpPr>
          <p:cNvPr id="3" name="object 3"/>
          <p:cNvSpPr txBox="1"/>
          <p:nvPr/>
        </p:nvSpPr>
        <p:spPr>
          <a:xfrm>
            <a:off x="685800" y="1058902"/>
            <a:ext cx="7924800" cy="4826449"/>
          </a:xfrm>
          <a:prstGeom prst="rect">
            <a:avLst/>
          </a:prstGeom>
        </p:spPr>
        <p:txBody>
          <a:bodyPr vert="horz" wrap="square" lIns="0" tIns="0" rIns="0" bIns="0" rtlCol="0">
            <a:spAutoFit/>
          </a:bodyPr>
          <a:lstStyle/>
          <a:p>
            <a:pPr marL="393700" marR="390525" indent="-381000">
              <a:lnSpc>
                <a:spcPct val="150000"/>
              </a:lnSpc>
            </a:pPr>
            <a:r>
              <a:rPr sz="2000" spc="-5" dirty="0">
                <a:latin typeface="微软雅黑" panose="020B0503020204020204" pitchFamily="34" charset="-122"/>
                <a:ea typeface="微软雅黑" panose="020B0503020204020204" pitchFamily="34" charset="-122"/>
                <a:cs typeface="Arial"/>
              </a:rPr>
              <a:t>EPC </a:t>
            </a:r>
            <a:r>
              <a:rPr lang="zh-CN" altLang="en-US" sz="2000" spc="-5" dirty="0">
                <a:latin typeface="微软雅黑" panose="020B0503020204020204" pitchFamily="34" charset="-122"/>
                <a:ea typeface="微软雅黑" panose="020B0503020204020204" pitchFamily="34" charset="-122"/>
                <a:cs typeface="Arial"/>
              </a:rPr>
              <a:t>根据出错类型存储出错指令地址或下一条指令</a:t>
            </a:r>
            <a:endParaRPr sz="2000" dirty="0">
              <a:latin typeface="微软雅黑" panose="020B0503020204020204" pitchFamily="34" charset="-122"/>
              <a:ea typeface="微软雅黑" panose="020B0503020204020204" pitchFamily="34" charset="-122"/>
              <a:cs typeface="Arial"/>
            </a:endParaRPr>
          </a:p>
          <a:p>
            <a:pPr marL="12700">
              <a:lnSpc>
                <a:spcPct val="150000"/>
              </a:lnSpc>
              <a:spcBef>
                <a:spcPts val="575"/>
              </a:spcBef>
            </a:pPr>
            <a:r>
              <a:rPr lang="zh-CN" altLang="en-US" sz="2000" dirty="0">
                <a:latin typeface="微软雅黑" panose="020B0503020204020204" pitchFamily="34" charset="-122"/>
                <a:ea typeface="微软雅黑" panose="020B0503020204020204" pitchFamily="34" charset="-122"/>
                <a:cs typeface="Arial"/>
              </a:rPr>
              <a:t>转换到监控管理模式</a:t>
            </a:r>
            <a:endParaRPr sz="2000" dirty="0">
              <a:latin typeface="微软雅黑" panose="020B0503020204020204" pitchFamily="34" charset="-122"/>
              <a:ea typeface="微软雅黑" panose="020B0503020204020204" pitchFamily="34" charset="-122"/>
              <a:cs typeface="Arial"/>
            </a:endParaRPr>
          </a:p>
          <a:p>
            <a:pPr marL="12700">
              <a:lnSpc>
                <a:spcPct val="150000"/>
              </a:lnSpc>
              <a:spcBef>
                <a:spcPts val="575"/>
              </a:spcBef>
            </a:pPr>
            <a:r>
              <a:rPr lang="zh-CN" altLang="en-US" sz="2000" spc="-5" dirty="0">
                <a:latin typeface="微软雅黑" panose="020B0503020204020204" pitchFamily="34" charset="-122"/>
                <a:ea typeface="微软雅黑" panose="020B0503020204020204" pitchFamily="34" charset="-122"/>
                <a:cs typeface="Arial"/>
              </a:rPr>
              <a:t>跳到异常处理地址</a:t>
            </a:r>
            <a:endParaRPr sz="2000" dirty="0">
              <a:latin typeface="微软雅黑" panose="020B0503020204020204" pitchFamily="34" charset="-122"/>
              <a:ea typeface="微软雅黑" panose="020B0503020204020204" pitchFamily="34" charset="-122"/>
              <a:cs typeface="Arial"/>
            </a:endParaRPr>
          </a:p>
          <a:p>
            <a:pPr marL="469900">
              <a:lnSpc>
                <a:spcPct val="150000"/>
              </a:lnSpc>
              <a:spcBef>
                <a:spcPts val="484"/>
              </a:spcBef>
            </a:pPr>
            <a:r>
              <a:rPr dirty="0">
                <a:latin typeface="微软雅黑" panose="020B0503020204020204" pitchFamily="34" charset="-122"/>
                <a:ea typeface="微软雅黑" panose="020B0503020204020204" pitchFamily="34" charset="-122"/>
                <a:cs typeface="Arial"/>
              </a:rPr>
              <a:t>PC </a:t>
            </a:r>
            <a:r>
              <a:rPr dirty="0">
                <a:latin typeface="微软雅黑" panose="020B0503020204020204" pitchFamily="34" charset="-122"/>
                <a:ea typeface="微软雅黑" panose="020B0503020204020204" pitchFamily="34" charset="-122"/>
                <a:cs typeface="Times New Roman"/>
              </a:rPr>
              <a:t> </a:t>
            </a:r>
            <a:r>
              <a:rPr lang="en-US" altLang="zh-CN" dirty="0">
                <a:latin typeface="微软雅黑" panose="020B0503020204020204" pitchFamily="34" charset="-122"/>
                <a:ea typeface="微软雅黑" panose="020B0503020204020204" pitchFamily="34" charset="-122"/>
                <a:cs typeface="Times New Roman"/>
              </a:rPr>
              <a:t>    </a:t>
            </a:r>
            <a:r>
              <a:rPr dirty="0">
                <a:latin typeface="微软雅黑" panose="020B0503020204020204" pitchFamily="34" charset="-122"/>
                <a:ea typeface="微软雅黑" panose="020B0503020204020204" pitchFamily="34" charset="-122"/>
                <a:cs typeface="Arial"/>
              </a:rPr>
              <a:t>FFFF FFFF BFC0 </a:t>
            </a:r>
            <a:r>
              <a:rPr spc="-5" dirty="0">
                <a:latin typeface="微软雅黑" panose="020B0503020204020204" pitchFamily="34" charset="-122"/>
                <a:ea typeface="微软雅黑" panose="020B0503020204020204" pitchFamily="34" charset="-122"/>
                <a:cs typeface="Arial"/>
              </a:rPr>
              <a:t>0000 </a:t>
            </a:r>
            <a:r>
              <a:rPr dirty="0">
                <a:latin typeface="微软雅黑" panose="020B0503020204020204" pitchFamily="34" charset="-122"/>
                <a:ea typeface="微软雅黑" panose="020B0503020204020204" pitchFamily="34" charset="-122"/>
                <a:cs typeface="Arial"/>
              </a:rPr>
              <a:t>for</a:t>
            </a:r>
            <a:r>
              <a:rPr spc="-45" dirty="0">
                <a:latin typeface="微软雅黑" panose="020B0503020204020204" pitchFamily="34" charset="-122"/>
                <a:ea typeface="微软雅黑" panose="020B0503020204020204" pitchFamily="34" charset="-122"/>
                <a:cs typeface="Arial"/>
              </a:rPr>
              <a:t> </a:t>
            </a:r>
            <a:r>
              <a:rPr spc="-5" dirty="0">
                <a:latin typeface="微软雅黑" panose="020B0503020204020204" pitchFamily="34" charset="-122"/>
                <a:ea typeface="微软雅黑" panose="020B0503020204020204" pitchFamily="34" charset="-122"/>
                <a:cs typeface="Arial"/>
              </a:rPr>
              <a:t>Reset</a:t>
            </a:r>
            <a:endParaRPr dirty="0">
              <a:latin typeface="微软雅黑" panose="020B0503020204020204" pitchFamily="34" charset="-122"/>
              <a:ea typeface="微软雅黑" panose="020B0503020204020204" pitchFamily="34" charset="-122"/>
              <a:cs typeface="Arial"/>
            </a:endParaRPr>
          </a:p>
          <a:p>
            <a:pPr marL="469900" marR="784860">
              <a:lnSpc>
                <a:spcPct val="150000"/>
              </a:lnSpc>
            </a:pPr>
            <a:r>
              <a:rPr spc="-5" dirty="0">
                <a:latin typeface="微软雅黑" panose="020B0503020204020204" pitchFamily="34" charset="-122"/>
                <a:ea typeface="微软雅黑" panose="020B0503020204020204" pitchFamily="34" charset="-122"/>
                <a:cs typeface="Arial"/>
              </a:rPr>
              <a:t>PC </a:t>
            </a:r>
            <a:r>
              <a:rPr lang="en-US" altLang="zh-CN" spc="-5" dirty="0">
                <a:latin typeface="微软雅黑" panose="020B0503020204020204" pitchFamily="34" charset="-122"/>
                <a:ea typeface="微软雅黑" panose="020B0503020204020204" pitchFamily="34" charset="-122"/>
                <a:cs typeface="Arial"/>
              </a:rPr>
              <a:t> </a:t>
            </a:r>
            <a:r>
              <a:rPr dirty="0">
                <a:latin typeface="微软雅黑" panose="020B0503020204020204" pitchFamily="34" charset="-122"/>
                <a:ea typeface="微软雅黑" panose="020B0503020204020204" pitchFamily="34" charset="-122"/>
                <a:cs typeface="Times New Roman"/>
              </a:rPr>
              <a:t> </a:t>
            </a:r>
            <a:r>
              <a:rPr lang="en-US" altLang="zh-CN" dirty="0">
                <a:latin typeface="微软雅黑" panose="020B0503020204020204" pitchFamily="34" charset="-122"/>
                <a:ea typeface="微软雅黑" panose="020B0503020204020204" pitchFamily="34" charset="-122"/>
                <a:cs typeface="Times New Roman"/>
              </a:rPr>
              <a:t>   </a:t>
            </a:r>
            <a:r>
              <a:rPr dirty="0">
                <a:latin typeface="微软雅黑" panose="020B0503020204020204" pitchFamily="34" charset="-122"/>
                <a:ea typeface="微软雅黑" panose="020B0503020204020204" pitchFamily="34" charset="-122"/>
                <a:cs typeface="Arial"/>
              </a:rPr>
              <a:t>FFFF FFFF BFC0 </a:t>
            </a:r>
            <a:r>
              <a:rPr spc="-5" dirty="0">
                <a:latin typeface="微软雅黑" panose="020B0503020204020204" pitchFamily="34" charset="-122"/>
                <a:ea typeface="微软雅黑" panose="020B0503020204020204" pitchFamily="34" charset="-122"/>
                <a:cs typeface="Arial"/>
              </a:rPr>
              <a:t>0300 </a:t>
            </a:r>
            <a:r>
              <a:rPr dirty="0">
                <a:latin typeface="微软雅黑" panose="020B0503020204020204" pitchFamily="34" charset="-122"/>
                <a:ea typeface="微软雅黑" panose="020B0503020204020204" pitchFamily="34" charset="-122"/>
                <a:cs typeface="Arial"/>
              </a:rPr>
              <a:t>for Hardware</a:t>
            </a:r>
            <a:r>
              <a:rPr spc="-75" dirty="0">
                <a:latin typeface="微软雅黑" panose="020B0503020204020204" pitchFamily="34" charset="-122"/>
                <a:ea typeface="微软雅黑" panose="020B0503020204020204" pitchFamily="34" charset="-122"/>
                <a:cs typeface="Arial"/>
              </a:rPr>
              <a:t> </a:t>
            </a:r>
            <a:r>
              <a:rPr spc="-5" dirty="0">
                <a:latin typeface="微软雅黑" panose="020B0503020204020204" pitchFamily="34" charset="-122"/>
                <a:ea typeface="微软雅黑" panose="020B0503020204020204" pitchFamily="34" charset="-122"/>
                <a:cs typeface="Arial"/>
              </a:rPr>
              <a:t>error </a:t>
            </a:r>
            <a:endParaRPr lang="en-US" altLang="zh-CN" spc="-5" dirty="0">
              <a:latin typeface="微软雅黑" panose="020B0503020204020204" pitchFamily="34" charset="-122"/>
              <a:ea typeface="微软雅黑" panose="020B0503020204020204" pitchFamily="34" charset="-122"/>
              <a:cs typeface="Arial"/>
            </a:endParaRPr>
          </a:p>
          <a:p>
            <a:pPr marL="469900" marR="784860">
              <a:lnSpc>
                <a:spcPct val="150000"/>
              </a:lnSpc>
            </a:pPr>
            <a:r>
              <a:rPr dirty="0">
                <a:latin typeface="微软雅黑" panose="020B0503020204020204" pitchFamily="34" charset="-122"/>
                <a:ea typeface="微软雅黑" panose="020B0503020204020204" pitchFamily="34" charset="-122"/>
                <a:cs typeface="Arial"/>
              </a:rPr>
              <a:t>PC </a:t>
            </a:r>
            <a:r>
              <a:rPr spc="-15" dirty="0">
                <a:latin typeface="微软雅黑" panose="020B0503020204020204" pitchFamily="34" charset="-122"/>
                <a:ea typeface="微软雅黑" panose="020B0503020204020204" pitchFamily="34" charset="-122"/>
                <a:cs typeface="Arial"/>
              </a:rPr>
              <a:t> </a:t>
            </a:r>
            <a:r>
              <a:rPr lang="en-US" altLang="zh-CN" spc="-15" dirty="0">
                <a:latin typeface="微软雅黑" panose="020B0503020204020204" pitchFamily="34" charset="-122"/>
                <a:ea typeface="微软雅黑" panose="020B0503020204020204" pitchFamily="34" charset="-122"/>
                <a:cs typeface="Arial"/>
              </a:rPr>
              <a:t>     </a:t>
            </a:r>
            <a:r>
              <a:rPr dirty="0">
                <a:latin typeface="微软雅黑" panose="020B0503020204020204" pitchFamily="34" charset="-122"/>
                <a:ea typeface="微软雅黑" panose="020B0503020204020204" pitchFamily="34" charset="-122"/>
                <a:cs typeface="Times New Roman"/>
              </a:rPr>
              <a:t> </a:t>
            </a:r>
            <a:r>
              <a:rPr dirty="0">
                <a:latin typeface="微软雅黑" panose="020B0503020204020204" pitchFamily="34" charset="-122"/>
                <a:ea typeface="微软雅黑" panose="020B0503020204020204" pitchFamily="34" charset="-122"/>
                <a:cs typeface="Arial"/>
              </a:rPr>
              <a:t>FFFF FFFF BFC0 </a:t>
            </a:r>
            <a:r>
              <a:rPr spc="-5" dirty="0">
                <a:latin typeface="微软雅黑" panose="020B0503020204020204" pitchFamily="34" charset="-122"/>
                <a:ea typeface="微软雅黑" panose="020B0503020204020204" pitchFamily="34" charset="-122"/>
                <a:cs typeface="Arial"/>
              </a:rPr>
              <a:t>0380 </a:t>
            </a:r>
            <a:r>
              <a:rPr dirty="0">
                <a:latin typeface="微软雅黑" panose="020B0503020204020204" pitchFamily="34" charset="-122"/>
                <a:ea typeface="微软雅黑" panose="020B0503020204020204" pitchFamily="34" charset="-122"/>
                <a:cs typeface="Arial"/>
              </a:rPr>
              <a:t>for </a:t>
            </a:r>
            <a:r>
              <a:rPr spc="-5" dirty="0">
                <a:latin typeface="微软雅黑" panose="020B0503020204020204" pitchFamily="34" charset="-122"/>
                <a:ea typeface="微软雅黑" panose="020B0503020204020204" pitchFamily="34" charset="-122"/>
                <a:cs typeface="Arial"/>
              </a:rPr>
              <a:t>external</a:t>
            </a:r>
            <a:r>
              <a:rPr lang="en-US" altLang="zh-CN" spc="-5" dirty="0">
                <a:latin typeface="微软雅黑" panose="020B0503020204020204" pitchFamily="34" charset="-122"/>
                <a:ea typeface="微软雅黑" panose="020B0503020204020204" pitchFamily="34" charset="-122"/>
                <a:cs typeface="Arial"/>
              </a:rPr>
              <a:t> </a:t>
            </a:r>
            <a:r>
              <a:rPr dirty="0">
                <a:latin typeface="微软雅黑" panose="020B0503020204020204" pitchFamily="34" charset="-122"/>
                <a:ea typeface="微软雅黑" panose="020B0503020204020204" pitchFamily="34" charset="-122"/>
                <a:cs typeface="Arial"/>
              </a:rPr>
              <a:t>interrupts </a:t>
            </a:r>
            <a:endParaRPr lang="en-US" altLang="zh-CN" dirty="0">
              <a:latin typeface="微软雅黑" panose="020B0503020204020204" pitchFamily="34" charset="-122"/>
              <a:ea typeface="微软雅黑" panose="020B0503020204020204" pitchFamily="34" charset="-122"/>
              <a:cs typeface="Arial"/>
            </a:endParaRPr>
          </a:p>
          <a:p>
            <a:pPr marL="469900" marR="784860">
              <a:lnSpc>
                <a:spcPct val="150000"/>
              </a:lnSpc>
            </a:pPr>
            <a:r>
              <a:rPr dirty="0">
                <a:latin typeface="微软雅黑" panose="020B0503020204020204" pitchFamily="34" charset="-122"/>
                <a:ea typeface="微软雅黑" panose="020B0503020204020204" pitchFamily="34" charset="-122"/>
                <a:cs typeface="Arial"/>
              </a:rPr>
              <a:t>PC </a:t>
            </a:r>
            <a:r>
              <a:rPr lang="en-US" altLang="zh-CN" dirty="0">
                <a:latin typeface="微软雅黑" panose="020B0503020204020204" pitchFamily="34" charset="-122"/>
                <a:ea typeface="微软雅黑" panose="020B0503020204020204" pitchFamily="34" charset="-122"/>
                <a:cs typeface="Arial"/>
              </a:rPr>
              <a:t>    </a:t>
            </a:r>
            <a:r>
              <a:rPr dirty="0">
                <a:latin typeface="微软雅黑" panose="020B0503020204020204" pitchFamily="34" charset="-122"/>
                <a:ea typeface="微软雅黑" panose="020B0503020204020204" pitchFamily="34" charset="-122"/>
                <a:cs typeface="Arial"/>
              </a:rPr>
              <a:t>FFFF FFFF BFC0 0400 for</a:t>
            </a:r>
            <a:r>
              <a:rPr spc="-45" dirty="0">
                <a:latin typeface="微软雅黑" panose="020B0503020204020204" pitchFamily="34" charset="-122"/>
                <a:ea typeface="微软雅黑" panose="020B0503020204020204" pitchFamily="34" charset="-122"/>
                <a:cs typeface="Arial"/>
              </a:rPr>
              <a:t> </a:t>
            </a:r>
            <a:r>
              <a:rPr dirty="0">
                <a:latin typeface="微软雅黑" panose="020B0503020204020204" pitchFamily="34" charset="-122"/>
                <a:ea typeface="微软雅黑" panose="020B0503020204020204" pitchFamily="34" charset="-122"/>
                <a:cs typeface="Arial"/>
              </a:rPr>
              <a:t>…</a:t>
            </a:r>
          </a:p>
          <a:p>
            <a:pPr marL="12700">
              <a:lnSpc>
                <a:spcPct val="150000"/>
              </a:lnSpc>
              <a:spcBef>
                <a:spcPts val="570"/>
              </a:spcBef>
            </a:pPr>
            <a:r>
              <a:rPr lang="zh-CN" altLang="en-US" sz="2000" spc="-5" dirty="0">
                <a:latin typeface="微软雅黑" panose="020B0503020204020204" pitchFamily="34" charset="-122"/>
                <a:ea typeface="微软雅黑" panose="020B0503020204020204" pitchFamily="34" charset="-122"/>
                <a:cs typeface="Arial"/>
              </a:rPr>
              <a:t>保存寄存器内容</a:t>
            </a:r>
            <a:endParaRPr sz="2000" dirty="0">
              <a:latin typeface="微软雅黑" panose="020B0503020204020204" pitchFamily="34" charset="-122"/>
              <a:ea typeface="微软雅黑" panose="020B0503020204020204" pitchFamily="34" charset="-122"/>
              <a:cs typeface="Arial"/>
            </a:endParaRPr>
          </a:p>
          <a:p>
            <a:pPr marL="393700" marR="257175" indent="-381000">
              <a:lnSpc>
                <a:spcPct val="150000"/>
              </a:lnSpc>
              <a:spcBef>
                <a:spcPts val="575"/>
              </a:spcBef>
            </a:pPr>
            <a:r>
              <a:rPr lang="zh-CN" altLang="en-US" sz="2000" spc="-5" dirty="0">
                <a:latin typeface="微软雅黑" panose="020B0503020204020204" pitchFamily="34" charset="-122"/>
                <a:ea typeface="微软雅黑" panose="020B0503020204020204" pitchFamily="34" charset="-122"/>
                <a:cs typeface="Arial"/>
              </a:rPr>
              <a:t>检查</a:t>
            </a:r>
            <a:r>
              <a:rPr sz="2000" dirty="0">
                <a:latin typeface="微软雅黑" panose="020B0503020204020204" pitchFamily="34" charset="-122"/>
                <a:ea typeface="微软雅黑" panose="020B0503020204020204" pitchFamily="34" charset="-122"/>
                <a:cs typeface="Arial"/>
              </a:rPr>
              <a:t> </a:t>
            </a:r>
            <a:r>
              <a:rPr sz="2000" spc="-5" dirty="0">
                <a:latin typeface="微软雅黑" panose="020B0503020204020204" pitchFamily="34" charset="-122"/>
                <a:ea typeface="微软雅黑" panose="020B0503020204020204" pitchFamily="34" charset="-122"/>
                <a:cs typeface="Arial"/>
              </a:rPr>
              <a:t>“cause” register</a:t>
            </a:r>
            <a:r>
              <a:rPr lang="zh-CN" altLang="en-US" sz="2000" spc="-5" dirty="0">
                <a:latin typeface="微软雅黑" panose="020B0503020204020204" pitchFamily="34" charset="-122"/>
                <a:ea typeface="微软雅黑" panose="020B0503020204020204" pitchFamily="34" charset="-122"/>
                <a:cs typeface="Arial"/>
              </a:rPr>
              <a:t>，判断异常原因</a:t>
            </a:r>
            <a:endParaRPr sz="2000" dirty="0">
              <a:latin typeface="微软雅黑" panose="020B0503020204020204" pitchFamily="34" charset="-122"/>
              <a:ea typeface="微软雅黑" panose="020B0503020204020204" pitchFamily="34" charset="-122"/>
              <a:cs typeface="Arial"/>
            </a:endParaRPr>
          </a:p>
          <a:p>
            <a:pPr marL="12700">
              <a:lnSpc>
                <a:spcPct val="150000"/>
              </a:lnSpc>
              <a:spcBef>
                <a:spcPts val="575"/>
              </a:spcBef>
            </a:pPr>
            <a:r>
              <a:rPr lang="zh-CN" altLang="en-US" sz="2000" spc="-5" dirty="0">
                <a:latin typeface="微软雅黑" panose="020B0503020204020204" pitchFamily="34" charset="-122"/>
                <a:ea typeface="微软雅黑" panose="020B0503020204020204" pitchFamily="34" charset="-122"/>
                <a:cs typeface="Arial"/>
              </a:rPr>
              <a:t>根据原因进行处理，跳到处理程序</a:t>
            </a:r>
            <a:endParaRPr sz="2000" dirty="0">
              <a:latin typeface="微软雅黑" panose="020B0503020204020204" pitchFamily="34" charset="-122"/>
              <a:ea typeface="微软雅黑" panose="020B0503020204020204" pitchFamily="34" charset="-122"/>
              <a:cs typeface="Arial"/>
            </a:endParaRPr>
          </a:p>
        </p:txBody>
      </p:sp>
      <p:sp>
        <p:nvSpPr>
          <p:cNvPr id="4" name="箭头: 左 3">
            <a:extLst>
              <a:ext uri="{FF2B5EF4-FFF2-40B4-BE49-F238E27FC236}">
                <a16:creationId xmlns:a16="http://schemas.microsoft.com/office/drawing/2014/main" id="{D3D46B17-0EED-49C5-BF68-E61B737BCFD3}"/>
              </a:ext>
            </a:extLst>
          </p:cNvPr>
          <p:cNvSpPr/>
          <p:nvPr/>
        </p:nvSpPr>
        <p:spPr>
          <a:xfrm>
            <a:off x="1524000" y="2819400"/>
            <a:ext cx="304800" cy="1524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箭头: 左 4">
            <a:extLst>
              <a:ext uri="{FF2B5EF4-FFF2-40B4-BE49-F238E27FC236}">
                <a16:creationId xmlns:a16="http://schemas.microsoft.com/office/drawing/2014/main" id="{6404B212-0977-4409-9E86-6DA5FE1B20B4}"/>
              </a:ext>
            </a:extLst>
          </p:cNvPr>
          <p:cNvSpPr/>
          <p:nvPr/>
        </p:nvSpPr>
        <p:spPr>
          <a:xfrm>
            <a:off x="1521810" y="3222030"/>
            <a:ext cx="304800" cy="1524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    </a:t>
            </a:r>
            <a:endParaRPr lang="zh-CN" altLang="en-US" dirty="0"/>
          </a:p>
        </p:txBody>
      </p:sp>
      <p:sp>
        <p:nvSpPr>
          <p:cNvPr id="6" name="箭头: 左 5">
            <a:extLst>
              <a:ext uri="{FF2B5EF4-FFF2-40B4-BE49-F238E27FC236}">
                <a16:creationId xmlns:a16="http://schemas.microsoft.com/office/drawing/2014/main" id="{6AC4665F-88A9-450E-B6D7-AB00716DF0B3}"/>
              </a:ext>
            </a:extLst>
          </p:cNvPr>
          <p:cNvSpPr/>
          <p:nvPr/>
        </p:nvSpPr>
        <p:spPr>
          <a:xfrm>
            <a:off x="1521810" y="3591586"/>
            <a:ext cx="304800" cy="1524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箭头: 左 6">
            <a:extLst>
              <a:ext uri="{FF2B5EF4-FFF2-40B4-BE49-F238E27FC236}">
                <a16:creationId xmlns:a16="http://schemas.microsoft.com/office/drawing/2014/main" id="{F9481117-84E4-4979-81CB-CC3AFF1EA025}"/>
              </a:ext>
            </a:extLst>
          </p:cNvPr>
          <p:cNvSpPr/>
          <p:nvPr/>
        </p:nvSpPr>
        <p:spPr>
          <a:xfrm>
            <a:off x="1447800" y="4038600"/>
            <a:ext cx="304800" cy="1524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887392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26">
            <a:extLst>
              <a:ext uri="{FF2B5EF4-FFF2-40B4-BE49-F238E27FC236}">
                <a16:creationId xmlns:a16="http://schemas.microsoft.com/office/drawing/2014/main" id="{C75DF634-FCDA-4B49-ACEF-74459BA8BC64}"/>
              </a:ext>
            </a:extLst>
          </p:cNvPr>
          <p:cNvSpPr>
            <a:spLocks noChangeArrowheads="1"/>
          </p:cNvSpPr>
          <p:nvPr/>
        </p:nvSpPr>
        <p:spPr bwMode="auto">
          <a:xfrm>
            <a:off x="633046" y="6031523"/>
            <a:ext cx="1758462" cy="422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123" name="Rectangle 1027">
            <a:extLst>
              <a:ext uri="{FF2B5EF4-FFF2-40B4-BE49-F238E27FC236}">
                <a16:creationId xmlns:a16="http://schemas.microsoft.com/office/drawing/2014/main" id="{C53CA0B0-515F-428D-9A1C-E9C1CB8104C3}"/>
              </a:ext>
            </a:extLst>
          </p:cNvPr>
          <p:cNvSpPr>
            <a:spLocks noChangeArrowheads="1"/>
          </p:cNvSpPr>
          <p:nvPr/>
        </p:nvSpPr>
        <p:spPr bwMode="auto">
          <a:xfrm>
            <a:off x="492369" y="474785"/>
            <a:ext cx="7526215" cy="773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7000"/>
              </a:lnSpc>
            </a:pPr>
            <a:endParaRPr lang="zh-CN" altLang="zh-CN" sz="4062" b="1">
              <a:solidFill>
                <a:schemeClr val="accent1"/>
              </a:solidFill>
              <a:latin typeface="方正魏碑简体" pitchFamily="2" charset="-122"/>
              <a:ea typeface="方正魏碑简体" pitchFamily="2" charset="-122"/>
            </a:endParaRPr>
          </a:p>
        </p:txBody>
      </p:sp>
      <p:sp>
        <p:nvSpPr>
          <p:cNvPr id="249860" name="Rectangle 1028">
            <a:extLst>
              <a:ext uri="{FF2B5EF4-FFF2-40B4-BE49-F238E27FC236}">
                <a16:creationId xmlns:a16="http://schemas.microsoft.com/office/drawing/2014/main" id="{9BF89A5C-18F8-4BDD-9571-6122D9919DB6}"/>
              </a:ext>
            </a:extLst>
          </p:cNvPr>
          <p:cNvSpPr>
            <a:spLocks noChangeArrowheads="1"/>
          </p:cNvSpPr>
          <p:nvPr/>
        </p:nvSpPr>
        <p:spPr bwMode="auto">
          <a:xfrm>
            <a:off x="320920" y="1318847"/>
            <a:ext cx="8471388" cy="4680438"/>
          </a:xfrm>
          <a:prstGeom prst="rect">
            <a:avLst/>
          </a:prstGeom>
          <a:solidFill>
            <a:srgbClr val="C0FEF9"/>
          </a:solidFill>
          <a:ln w="12700">
            <a:noFill/>
            <a:miter lim="800000"/>
            <a:headEnd/>
            <a:tailEnd/>
          </a:ln>
          <a:effectLst>
            <a:outerShdw dist="107763" dir="2700000" algn="ctr" rotWithShape="0">
              <a:schemeClr val="bg2"/>
            </a:outerShdw>
          </a:effectLst>
        </p:spPr>
        <p:txBody>
          <a:bodyPr wrap="none" anchor="ctr"/>
          <a:lstStyle/>
          <a:p>
            <a:pPr>
              <a:defRPr/>
            </a:pPr>
            <a:endParaRPr lang="zh-CN" altLang="en-US" sz="1662"/>
          </a:p>
        </p:txBody>
      </p:sp>
      <p:pic>
        <p:nvPicPr>
          <p:cNvPr id="5125" name="Picture 1029">
            <a:extLst>
              <a:ext uri="{FF2B5EF4-FFF2-40B4-BE49-F238E27FC236}">
                <a16:creationId xmlns:a16="http://schemas.microsoft.com/office/drawing/2014/main" id="{981B77A7-E08C-4A9F-BB1C-D4F64C456A0B}"/>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51085" y="3579935"/>
            <a:ext cx="860181" cy="1588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126" name="Picture 1030">
            <a:extLst>
              <a:ext uri="{FF2B5EF4-FFF2-40B4-BE49-F238E27FC236}">
                <a16:creationId xmlns:a16="http://schemas.microsoft.com/office/drawing/2014/main" id="{1ADAF628-A22B-4E3E-A5FF-1F25344F53BA}"/>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96812" y="3626828"/>
            <a:ext cx="813288" cy="65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5127" name="Group 1031">
            <a:extLst>
              <a:ext uri="{FF2B5EF4-FFF2-40B4-BE49-F238E27FC236}">
                <a16:creationId xmlns:a16="http://schemas.microsoft.com/office/drawing/2014/main" id="{69893463-9688-4F58-9A6E-F52C1211221C}"/>
              </a:ext>
            </a:extLst>
          </p:cNvPr>
          <p:cNvGrpSpPr>
            <a:grpSpLocks/>
          </p:cNvGrpSpPr>
          <p:nvPr/>
        </p:nvGrpSpPr>
        <p:grpSpPr bwMode="auto">
          <a:xfrm>
            <a:off x="3618035" y="3744058"/>
            <a:ext cx="738554" cy="955431"/>
            <a:chOff x="2414" y="2400"/>
            <a:chExt cx="428" cy="557"/>
          </a:xfrm>
        </p:grpSpPr>
        <p:sp>
          <p:nvSpPr>
            <p:cNvPr id="5196" name="Line 1032">
              <a:extLst>
                <a:ext uri="{FF2B5EF4-FFF2-40B4-BE49-F238E27FC236}">
                  <a16:creationId xmlns:a16="http://schemas.microsoft.com/office/drawing/2014/main" id="{7B7C2C1A-52A9-4F95-B171-C47E20844F96}"/>
                </a:ext>
              </a:extLst>
            </p:cNvPr>
            <p:cNvSpPr>
              <a:spLocks noChangeShapeType="1"/>
            </p:cNvSpPr>
            <p:nvPr/>
          </p:nvSpPr>
          <p:spPr bwMode="auto">
            <a:xfrm flipH="1">
              <a:off x="2414" y="2949"/>
              <a:ext cx="428"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5197" name="Line 1033">
              <a:extLst>
                <a:ext uri="{FF2B5EF4-FFF2-40B4-BE49-F238E27FC236}">
                  <a16:creationId xmlns:a16="http://schemas.microsoft.com/office/drawing/2014/main" id="{8752F4B7-CB90-4F6A-BD01-A2BB858822EA}"/>
                </a:ext>
              </a:extLst>
            </p:cNvPr>
            <p:cNvSpPr>
              <a:spLocks noChangeShapeType="1"/>
            </p:cNvSpPr>
            <p:nvPr/>
          </p:nvSpPr>
          <p:spPr bwMode="auto">
            <a:xfrm flipV="1">
              <a:off x="2431" y="2400"/>
              <a:ext cx="0" cy="55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grpSp>
      <p:grpSp>
        <p:nvGrpSpPr>
          <p:cNvPr id="5128" name="Group 1034">
            <a:extLst>
              <a:ext uri="{FF2B5EF4-FFF2-40B4-BE49-F238E27FC236}">
                <a16:creationId xmlns:a16="http://schemas.microsoft.com/office/drawing/2014/main" id="{DB64AE31-9DFF-4C18-BC4F-18F2255ACDCA}"/>
              </a:ext>
            </a:extLst>
          </p:cNvPr>
          <p:cNvGrpSpPr>
            <a:grpSpLocks/>
          </p:cNvGrpSpPr>
          <p:nvPr/>
        </p:nvGrpSpPr>
        <p:grpSpPr bwMode="auto">
          <a:xfrm>
            <a:off x="2630367" y="3686908"/>
            <a:ext cx="605203" cy="334108"/>
            <a:chOff x="1841" y="2366"/>
            <a:chExt cx="351" cy="195"/>
          </a:xfrm>
        </p:grpSpPr>
        <p:sp>
          <p:nvSpPr>
            <p:cNvPr id="5194" name="Line 1035">
              <a:extLst>
                <a:ext uri="{FF2B5EF4-FFF2-40B4-BE49-F238E27FC236}">
                  <a16:creationId xmlns:a16="http://schemas.microsoft.com/office/drawing/2014/main" id="{E9E3E5AE-F2AE-4E67-97C0-AFA63D166BC2}"/>
                </a:ext>
              </a:extLst>
            </p:cNvPr>
            <p:cNvSpPr>
              <a:spLocks noChangeShapeType="1"/>
            </p:cNvSpPr>
            <p:nvPr/>
          </p:nvSpPr>
          <p:spPr bwMode="auto">
            <a:xfrm>
              <a:off x="1841" y="2551"/>
              <a:ext cx="34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5195" name="Line 1036">
              <a:extLst>
                <a:ext uri="{FF2B5EF4-FFF2-40B4-BE49-F238E27FC236}">
                  <a16:creationId xmlns:a16="http://schemas.microsoft.com/office/drawing/2014/main" id="{68C749E9-077C-493B-B5D1-6380FF1574EB}"/>
                </a:ext>
              </a:extLst>
            </p:cNvPr>
            <p:cNvSpPr>
              <a:spLocks noChangeShapeType="1"/>
            </p:cNvSpPr>
            <p:nvPr/>
          </p:nvSpPr>
          <p:spPr bwMode="auto">
            <a:xfrm flipV="1">
              <a:off x="2192" y="2366"/>
              <a:ext cx="0" cy="19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grpSp>
      <p:grpSp>
        <p:nvGrpSpPr>
          <p:cNvPr id="5129" name="Group 1037">
            <a:extLst>
              <a:ext uri="{FF2B5EF4-FFF2-40B4-BE49-F238E27FC236}">
                <a16:creationId xmlns:a16="http://schemas.microsoft.com/office/drawing/2014/main" id="{9278C952-9911-47AB-92EC-FE7039D576B6}"/>
              </a:ext>
            </a:extLst>
          </p:cNvPr>
          <p:cNvGrpSpPr>
            <a:grpSpLocks/>
          </p:cNvGrpSpPr>
          <p:nvPr/>
        </p:nvGrpSpPr>
        <p:grpSpPr bwMode="auto">
          <a:xfrm>
            <a:off x="2683120" y="3673720"/>
            <a:ext cx="690196" cy="800100"/>
            <a:chOff x="1872" y="2359"/>
            <a:chExt cx="400" cy="466"/>
          </a:xfrm>
        </p:grpSpPr>
        <p:sp>
          <p:nvSpPr>
            <p:cNvPr id="5192" name="Line 1038">
              <a:extLst>
                <a:ext uri="{FF2B5EF4-FFF2-40B4-BE49-F238E27FC236}">
                  <a16:creationId xmlns:a16="http://schemas.microsoft.com/office/drawing/2014/main" id="{C8A7039E-47CB-4D2C-8058-6DD79837BFF6}"/>
                </a:ext>
              </a:extLst>
            </p:cNvPr>
            <p:cNvSpPr>
              <a:spLocks noChangeShapeType="1"/>
            </p:cNvSpPr>
            <p:nvPr/>
          </p:nvSpPr>
          <p:spPr bwMode="auto">
            <a:xfrm>
              <a:off x="1872" y="2818"/>
              <a:ext cx="39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5193" name="Line 1039">
              <a:extLst>
                <a:ext uri="{FF2B5EF4-FFF2-40B4-BE49-F238E27FC236}">
                  <a16:creationId xmlns:a16="http://schemas.microsoft.com/office/drawing/2014/main" id="{CCFADFFA-DF85-4546-B7B3-51103F2740A2}"/>
                </a:ext>
              </a:extLst>
            </p:cNvPr>
            <p:cNvSpPr>
              <a:spLocks noChangeShapeType="1"/>
            </p:cNvSpPr>
            <p:nvPr/>
          </p:nvSpPr>
          <p:spPr bwMode="auto">
            <a:xfrm flipV="1">
              <a:off x="2272" y="2359"/>
              <a:ext cx="0" cy="46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grpSp>
      <p:sp>
        <p:nvSpPr>
          <p:cNvPr id="5130" name="Line 1040">
            <a:extLst>
              <a:ext uri="{FF2B5EF4-FFF2-40B4-BE49-F238E27FC236}">
                <a16:creationId xmlns:a16="http://schemas.microsoft.com/office/drawing/2014/main" id="{8E662C7A-BA06-44BC-BD75-40AA90F7AA88}"/>
              </a:ext>
            </a:extLst>
          </p:cNvPr>
          <p:cNvSpPr>
            <a:spLocks noChangeShapeType="1"/>
          </p:cNvSpPr>
          <p:nvPr/>
        </p:nvSpPr>
        <p:spPr bwMode="auto">
          <a:xfrm>
            <a:off x="3512527" y="3710354"/>
            <a:ext cx="0" cy="120894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pic>
        <p:nvPicPr>
          <p:cNvPr id="5131" name="Picture 1041">
            <a:extLst>
              <a:ext uri="{FF2B5EF4-FFF2-40B4-BE49-F238E27FC236}">
                <a16:creationId xmlns:a16="http://schemas.microsoft.com/office/drawing/2014/main" id="{366439FB-F858-40C8-B4C1-6F0E2AA9ADAA}"/>
              </a:ext>
            </a:extLst>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97924" y="4232031"/>
            <a:ext cx="901212" cy="559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132" name="Rectangle 1042">
            <a:extLst>
              <a:ext uri="{FF2B5EF4-FFF2-40B4-BE49-F238E27FC236}">
                <a16:creationId xmlns:a16="http://schemas.microsoft.com/office/drawing/2014/main" id="{FB217B57-1B9C-48E5-8ECE-0F60EC452938}"/>
              </a:ext>
            </a:extLst>
          </p:cNvPr>
          <p:cNvSpPr>
            <a:spLocks noChangeArrowheads="1"/>
          </p:cNvSpPr>
          <p:nvPr/>
        </p:nvSpPr>
        <p:spPr bwMode="auto">
          <a:xfrm>
            <a:off x="2395905" y="3377712"/>
            <a:ext cx="618392" cy="684334"/>
          </a:xfrm>
          <a:prstGeom prst="rect">
            <a:avLst/>
          </a:prstGeom>
          <a:solidFill>
            <a:srgbClr val="FE9B0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133" name="Freeform 1043">
            <a:extLst>
              <a:ext uri="{FF2B5EF4-FFF2-40B4-BE49-F238E27FC236}">
                <a16:creationId xmlns:a16="http://schemas.microsoft.com/office/drawing/2014/main" id="{82BF6655-3C3D-4BCF-A2FF-4C2E25605A37}"/>
              </a:ext>
            </a:extLst>
          </p:cNvPr>
          <p:cNvSpPr>
            <a:spLocks/>
          </p:cNvSpPr>
          <p:nvPr/>
        </p:nvSpPr>
        <p:spPr bwMode="auto">
          <a:xfrm>
            <a:off x="2498482" y="3387970"/>
            <a:ext cx="312126" cy="301869"/>
          </a:xfrm>
          <a:custGeom>
            <a:avLst/>
            <a:gdLst>
              <a:gd name="T0" fmla="*/ 0 w 213"/>
              <a:gd name="T1" fmla="*/ 519152232 h 206"/>
              <a:gd name="T2" fmla="*/ 0 w 213"/>
              <a:gd name="T3" fmla="*/ 0 h 206"/>
              <a:gd name="T4" fmla="*/ 337700441 w 213"/>
              <a:gd name="T5" fmla="*/ 0 h 206"/>
              <a:gd name="T6" fmla="*/ 536791738 w 213"/>
              <a:gd name="T7" fmla="*/ 219254422 h 206"/>
              <a:gd name="T8" fmla="*/ 536791738 w 213"/>
              <a:gd name="T9" fmla="*/ 519152232 h 206"/>
              <a:gd name="T10" fmla="*/ 0 w 213"/>
              <a:gd name="T11" fmla="*/ 519152232 h 206"/>
              <a:gd name="T12" fmla="*/ 0 60000 65536"/>
              <a:gd name="T13" fmla="*/ 0 60000 65536"/>
              <a:gd name="T14" fmla="*/ 0 60000 65536"/>
              <a:gd name="T15" fmla="*/ 0 60000 65536"/>
              <a:gd name="T16" fmla="*/ 0 60000 65536"/>
              <a:gd name="T17" fmla="*/ 0 60000 65536"/>
              <a:gd name="T18" fmla="*/ 0 w 213"/>
              <a:gd name="T19" fmla="*/ 0 h 206"/>
              <a:gd name="T20" fmla="*/ 213 w 213"/>
              <a:gd name="T21" fmla="*/ 206 h 206"/>
            </a:gdLst>
            <a:ahLst/>
            <a:cxnLst>
              <a:cxn ang="T12">
                <a:pos x="T0" y="T1"/>
              </a:cxn>
              <a:cxn ang="T13">
                <a:pos x="T2" y="T3"/>
              </a:cxn>
              <a:cxn ang="T14">
                <a:pos x="T4" y="T5"/>
              </a:cxn>
              <a:cxn ang="T15">
                <a:pos x="T6" y="T7"/>
              </a:cxn>
              <a:cxn ang="T16">
                <a:pos x="T8" y="T9"/>
              </a:cxn>
              <a:cxn ang="T17">
                <a:pos x="T10" y="T11"/>
              </a:cxn>
            </a:cxnLst>
            <a:rect l="T18" t="T19" r="T20" b="T21"/>
            <a:pathLst>
              <a:path w="213" h="206">
                <a:moveTo>
                  <a:pt x="0" y="206"/>
                </a:moveTo>
                <a:lnTo>
                  <a:pt x="0" y="0"/>
                </a:lnTo>
                <a:lnTo>
                  <a:pt x="134" y="0"/>
                </a:lnTo>
                <a:lnTo>
                  <a:pt x="213" y="87"/>
                </a:lnTo>
                <a:lnTo>
                  <a:pt x="213" y="206"/>
                </a:lnTo>
                <a:lnTo>
                  <a:pt x="0" y="206"/>
                </a:lnTo>
                <a:close/>
              </a:path>
            </a:pathLst>
          </a:custGeom>
          <a:solidFill>
            <a:srgbClr val="FF0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5134" name="Rectangle 1044">
            <a:extLst>
              <a:ext uri="{FF2B5EF4-FFF2-40B4-BE49-F238E27FC236}">
                <a16:creationId xmlns:a16="http://schemas.microsoft.com/office/drawing/2014/main" id="{422647B7-D11A-46FA-A9AF-CEE2F3B8AAA0}"/>
              </a:ext>
            </a:extLst>
          </p:cNvPr>
          <p:cNvSpPr>
            <a:spLocks noChangeArrowheads="1"/>
          </p:cNvSpPr>
          <p:nvPr/>
        </p:nvSpPr>
        <p:spPr bwMode="auto">
          <a:xfrm>
            <a:off x="2949820" y="3725008"/>
            <a:ext cx="38100" cy="76200"/>
          </a:xfrm>
          <a:prstGeom prst="rect">
            <a:avLst/>
          </a:prstGeom>
          <a:solidFill>
            <a:srgbClr val="FCFEB9"/>
          </a:solidFill>
          <a:ln w="0">
            <a:solidFill>
              <a:srgbClr val="005400"/>
            </a:solidFill>
            <a:miter lim="800000"/>
            <a:headEnd/>
            <a:tailEnd/>
          </a:ln>
        </p:spPr>
        <p:txBody>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135" name="Freeform 1045">
            <a:extLst>
              <a:ext uri="{FF2B5EF4-FFF2-40B4-BE49-F238E27FC236}">
                <a16:creationId xmlns:a16="http://schemas.microsoft.com/office/drawing/2014/main" id="{4352EF5F-E033-4A53-8668-EAABE4B34822}"/>
              </a:ext>
            </a:extLst>
          </p:cNvPr>
          <p:cNvSpPr>
            <a:spLocks/>
          </p:cNvSpPr>
          <p:nvPr/>
        </p:nvSpPr>
        <p:spPr bwMode="auto">
          <a:xfrm>
            <a:off x="2492620" y="3380643"/>
            <a:ext cx="325315" cy="298938"/>
          </a:xfrm>
          <a:custGeom>
            <a:avLst/>
            <a:gdLst>
              <a:gd name="T0" fmla="*/ 22682200 w 222"/>
              <a:gd name="T1" fmla="*/ 514111920 h 204"/>
              <a:gd name="T2" fmla="*/ 22682200 w 222"/>
              <a:gd name="T3" fmla="*/ 12601574 h 204"/>
              <a:gd name="T4" fmla="*/ 10080625 w 222"/>
              <a:gd name="T5" fmla="*/ 22682199 h 204"/>
              <a:gd name="T6" fmla="*/ 347781566 w 222"/>
              <a:gd name="T7" fmla="*/ 22682199 h 204"/>
              <a:gd name="T8" fmla="*/ 337700944 w 222"/>
              <a:gd name="T9" fmla="*/ 17640301 h 204"/>
              <a:gd name="T10" fmla="*/ 536794126 w 222"/>
              <a:gd name="T11" fmla="*/ 226814094 h 204"/>
              <a:gd name="T12" fmla="*/ 536794126 w 222"/>
              <a:gd name="T13" fmla="*/ 221773783 h 204"/>
              <a:gd name="T14" fmla="*/ 536794126 w 222"/>
              <a:gd name="T15" fmla="*/ 514111920 h 204"/>
              <a:gd name="T16" fmla="*/ 559474732 w 222"/>
              <a:gd name="T17" fmla="*/ 514111920 h 204"/>
              <a:gd name="T18" fmla="*/ 554434421 w 222"/>
              <a:gd name="T19" fmla="*/ 216733472 h 204"/>
              <a:gd name="T20" fmla="*/ 347781566 w 222"/>
              <a:gd name="T21" fmla="*/ 0 h 204"/>
              <a:gd name="T22" fmla="*/ 0 w 222"/>
              <a:gd name="T23" fmla="*/ 0 h 204"/>
              <a:gd name="T24" fmla="*/ 0 w 222"/>
              <a:gd name="T25" fmla="*/ 514111920 h 204"/>
              <a:gd name="T26" fmla="*/ 22682200 w 222"/>
              <a:gd name="T27" fmla="*/ 514111920 h 2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2"/>
              <a:gd name="T43" fmla="*/ 0 h 204"/>
              <a:gd name="T44" fmla="*/ 222 w 222"/>
              <a:gd name="T45" fmla="*/ 204 h 20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2" h="204">
                <a:moveTo>
                  <a:pt x="9" y="204"/>
                </a:moveTo>
                <a:lnTo>
                  <a:pt x="9" y="5"/>
                </a:lnTo>
                <a:lnTo>
                  <a:pt x="4" y="9"/>
                </a:lnTo>
                <a:lnTo>
                  <a:pt x="138" y="9"/>
                </a:lnTo>
                <a:lnTo>
                  <a:pt x="134" y="7"/>
                </a:lnTo>
                <a:lnTo>
                  <a:pt x="213" y="90"/>
                </a:lnTo>
                <a:lnTo>
                  <a:pt x="213" y="88"/>
                </a:lnTo>
                <a:lnTo>
                  <a:pt x="213" y="204"/>
                </a:lnTo>
                <a:lnTo>
                  <a:pt x="222" y="204"/>
                </a:lnTo>
                <a:lnTo>
                  <a:pt x="220" y="86"/>
                </a:lnTo>
                <a:lnTo>
                  <a:pt x="138" y="0"/>
                </a:lnTo>
                <a:lnTo>
                  <a:pt x="0" y="0"/>
                </a:lnTo>
                <a:lnTo>
                  <a:pt x="0" y="204"/>
                </a:lnTo>
                <a:lnTo>
                  <a:pt x="9" y="2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5136" name="Freeform 1046">
            <a:extLst>
              <a:ext uri="{FF2B5EF4-FFF2-40B4-BE49-F238E27FC236}">
                <a16:creationId xmlns:a16="http://schemas.microsoft.com/office/drawing/2014/main" id="{F433E62F-5C7F-4498-AAE3-42E5C3B940C3}"/>
              </a:ext>
            </a:extLst>
          </p:cNvPr>
          <p:cNvSpPr>
            <a:spLocks/>
          </p:cNvSpPr>
          <p:nvPr/>
        </p:nvSpPr>
        <p:spPr bwMode="auto">
          <a:xfrm>
            <a:off x="2702169" y="3396762"/>
            <a:ext cx="105508" cy="109904"/>
          </a:xfrm>
          <a:custGeom>
            <a:avLst/>
            <a:gdLst>
              <a:gd name="T0" fmla="*/ 0 w 72"/>
              <a:gd name="T1" fmla="*/ 0 h 75"/>
              <a:gd name="T2" fmla="*/ 0 w 72"/>
              <a:gd name="T3" fmla="*/ 189013279 h 75"/>
              <a:gd name="T4" fmla="*/ 181451223 w 72"/>
              <a:gd name="T5" fmla="*/ 189013279 h 75"/>
              <a:gd name="T6" fmla="*/ 181451223 w 72"/>
              <a:gd name="T7" fmla="*/ 176411656 h 75"/>
              <a:gd name="T8" fmla="*/ 5040312 w 72"/>
              <a:gd name="T9" fmla="*/ 176411656 h 75"/>
              <a:gd name="T10" fmla="*/ 10080624 w 72"/>
              <a:gd name="T11" fmla="*/ 181451988 h 75"/>
              <a:gd name="T12" fmla="*/ 10080624 w 72"/>
              <a:gd name="T13" fmla="*/ 0 h 75"/>
              <a:gd name="T14" fmla="*/ 0 w 72"/>
              <a:gd name="T15" fmla="*/ 0 h 75"/>
              <a:gd name="T16" fmla="*/ 0 60000 65536"/>
              <a:gd name="T17" fmla="*/ 0 60000 65536"/>
              <a:gd name="T18" fmla="*/ 0 60000 65536"/>
              <a:gd name="T19" fmla="*/ 0 60000 65536"/>
              <a:gd name="T20" fmla="*/ 0 60000 65536"/>
              <a:gd name="T21" fmla="*/ 0 60000 65536"/>
              <a:gd name="T22" fmla="*/ 0 60000 65536"/>
              <a:gd name="T23" fmla="*/ 0 60000 65536"/>
              <a:gd name="T24" fmla="*/ 0 w 72"/>
              <a:gd name="T25" fmla="*/ 0 h 75"/>
              <a:gd name="T26" fmla="*/ 72 w 72"/>
              <a:gd name="T27" fmla="*/ 75 h 7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2" h="75">
                <a:moveTo>
                  <a:pt x="0" y="0"/>
                </a:moveTo>
                <a:lnTo>
                  <a:pt x="0" y="75"/>
                </a:lnTo>
                <a:lnTo>
                  <a:pt x="72" y="75"/>
                </a:lnTo>
                <a:lnTo>
                  <a:pt x="72" y="70"/>
                </a:lnTo>
                <a:lnTo>
                  <a:pt x="2" y="70"/>
                </a:lnTo>
                <a:lnTo>
                  <a:pt x="4" y="72"/>
                </a:lnTo>
                <a:lnTo>
                  <a:pt x="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5137" name="Freeform 1047">
            <a:extLst>
              <a:ext uri="{FF2B5EF4-FFF2-40B4-BE49-F238E27FC236}">
                <a16:creationId xmlns:a16="http://schemas.microsoft.com/office/drawing/2014/main" id="{0C533520-5CB5-4268-9573-8714B2DCA2EB}"/>
              </a:ext>
            </a:extLst>
          </p:cNvPr>
          <p:cNvSpPr>
            <a:spLocks/>
          </p:cNvSpPr>
          <p:nvPr/>
        </p:nvSpPr>
        <p:spPr bwMode="auto">
          <a:xfrm>
            <a:off x="2398835" y="3708889"/>
            <a:ext cx="548054" cy="326780"/>
          </a:xfrm>
          <a:custGeom>
            <a:avLst/>
            <a:gdLst>
              <a:gd name="T0" fmla="*/ 78124049 w 374"/>
              <a:gd name="T1" fmla="*/ 5040306 h 223"/>
              <a:gd name="T2" fmla="*/ 68043428 w 374"/>
              <a:gd name="T3" fmla="*/ 15120918 h 223"/>
              <a:gd name="T4" fmla="*/ 55443444 w 374"/>
              <a:gd name="T5" fmla="*/ 27720891 h 223"/>
              <a:gd name="T6" fmla="*/ 50403121 w 374"/>
              <a:gd name="T7" fmla="*/ 37801499 h 223"/>
              <a:gd name="T8" fmla="*/ 45362810 w 374"/>
              <a:gd name="T9" fmla="*/ 47882107 h 223"/>
              <a:gd name="T10" fmla="*/ 40322499 w 374"/>
              <a:gd name="T11" fmla="*/ 65523977 h 223"/>
              <a:gd name="T12" fmla="*/ 27722516 w 374"/>
              <a:gd name="T13" fmla="*/ 88204551 h 223"/>
              <a:gd name="T14" fmla="*/ 22682199 w 374"/>
              <a:gd name="T15" fmla="*/ 115927042 h 223"/>
              <a:gd name="T16" fmla="*/ 17640300 w 374"/>
              <a:gd name="T17" fmla="*/ 148688224 h 223"/>
              <a:gd name="T18" fmla="*/ 12601574 w 374"/>
              <a:gd name="T19" fmla="*/ 181450994 h 223"/>
              <a:gd name="T20" fmla="*/ 5040312 w 374"/>
              <a:gd name="T21" fmla="*/ 226813779 h 223"/>
              <a:gd name="T22" fmla="*/ 0 w 374"/>
              <a:gd name="T23" fmla="*/ 385582562 h 223"/>
              <a:gd name="T24" fmla="*/ 5040312 w 374"/>
              <a:gd name="T25" fmla="*/ 413305027 h 223"/>
              <a:gd name="T26" fmla="*/ 12601574 w 374"/>
              <a:gd name="T27" fmla="*/ 435985701 h 223"/>
              <a:gd name="T28" fmla="*/ 17640300 w 374"/>
              <a:gd name="T29" fmla="*/ 458667863 h 223"/>
              <a:gd name="T30" fmla="*/ 22682199 w 374"/>
              <a:gd name="T31" fmla="*/ 473788775 h 223"/>
              <a:gd name="T32" fmla="*/ 27722516 w 374"/>
              <a:gd name="T33" fmla="*/ 491429045 h 223"/>
              <a:gd name="T34" fmla="*/ 32761239 w 374"/>
              <a:gd name="T35" fmla="*/ 501509653 h 223"/>
              <a:gd name="T36" fmla="*/ 40322499 w 374"/>
              <a:gd name="T37" fmla="*/ 514111207 h 223"/>
              <a:gd name="T38" fmla="*/ 45362810 w 374"/>
              <a:gd name="T39" fmla="*/ 524191815 h 223"/>
              <a:gd name="T40" fmla="*/ 50403121 w 374"/>
              <a:gd name="T41" fmla="*/ 534272423 h 223"/>
              <a:gd name="T42" fmla="*/ 60483755 w 374"/>
              <a:gd name="T43" fmla="*/ 546872389 h 223"/>
              <a:gd name="T44" fmla="*/ 73083738 w 374"/>
              <a:gd name="T45" fmla="*/ 556952997 h 223"/>
              <a:gd name="T46" fmla="*/ 78124049 w 374"/>
              <a:gd name="T47" fmla="*/ 561993301 h 223"/>
              <a:gd name="T48" fmla="*/ 864414502 w 374"/>
              <a:gd name="T49" fmla="*/ 556952997 h 223"/>
              <a:gd name="T50" fmla="*/ 874495124 w 374"/>
              <a:gd name="T51" fmla="*/ 546872389 h 223"/>
              <a:gd name="T52" fmla="*/ 887095107 w 374"/>
              <a:gd name="T53" fmla="*/ 534272423 h 223"/>
              <a:gd name="T54" fmla="*/ 892135418 w 374"/>
              <a:gd name="T55" fmla="*/ 524191815 h 223"/>
              <a:gd name="T56" fmla="*/ 897175729 w 374"/>
              <a:gd name="T57" fmla="*/ 514111207 h 223"/>
              <a:gd name="T58" fmla="*/ 902216040 w 374"/>
              <a:gd name="T59" fmla="*/ 501509653 h 223"/>
              <a:gd name="T60" fmla="*/ 907256351 w 374"/>
              <a:gd name="T61" fmla="*/ 473788775 h 223"/>
              <a:gd name="T62" fmla="*/ 914817611 w 374"/>
              <a:gd name="T63" fmla="*/ 458667863 h 223"/>
              <a:gd name="T64" fmla="*/ 919857922 w 374"/>
              <a:gd name="T65" fmla="*/ 435985701 h 223"/>
              <a:gd name="T66" fmla="*/ 924898232 w 374"/>
              <a:gd name="T67" fmla="*/ 413305027 h 223"/>
              <a:gd name="T68" fmla="*/ 929938543 w 374"/>
              <a:gd name="T69" fmla="*/ 385582562 h 223"/>
              <a:gd name="T70" fmla="*/ 934978854 w 374"/>
              <a:gd name="T71" fmla="*/ 320058610 h 223"/>
              <a:gd name="T72" fmla="*/ 942538527 w 374"/>
              <a:gd name="T73" fmla="*/ 307458643 h 223"/>
              <a:gd name="T74" fmla="*/ 934978854 w 374"/>
              <a:gd name="T75" fmla="*/ 226813779 h 223"/>
              <a:gd name="T76" fmla="*/ 929938543 w 374"/>
              <a:gd name="T77" fmla="*/ 181450994 h 223"/>
              <a:gd name="T78" fmla="*/ 924898232 w 374"/>
              <a:gd name="T79" fmla="*/ 148688224 h 223"/>
              <a:gd name="T80" fmla="*/ 919857922 w 374"/>
              <a:gd name="T81" fmla="*/ 115927042 h 223"/>
              <a:gd name="T82" fmla="*/ 914817611 w 374"/>
              <a:gd name="T83" fmla="*/ 88204551 h 223"/>
              <a:gd name="T84" fmla="*/ 907256351 w 374"/>
              <a:gd name="T85" fmla="*/ 65523977 h 223"/>
              <a:gd name="T86" fmla="*/ 902216040 w 374"/>
              <a:gd name="T87" fmla="*/ 47882107 h 223"/>
              <a:gd name="T88" fmla="*/ 897175729 w 374"/>
              <a:gd name="T89" fmla="*/ 37801499 h 223"/>
              <a:gd name="T90" fmla="*/ 892135418 w 374"/>
              <a:gd name="T91" fmla="*/ 27720891 h 223"/>
              <a:gd name="T92" fmla="*/ 879535435 w 374"/>
              <a:gd name="T93" fmla="*/ 15120918 h 223"/>
              <a:gd name="T94" fmla="*/ 869454813 w 374"/>
              <a:gd name="T95" fmla="*/ 5040306 h 223"/>
              <a:gd name="T96" fmla="*/ 864414502 w 374"/>
              <a:gd name="T97" fmla="*/ 0 h 223"/>
              <a:gd name="T98" fmla="*/ 708164667 w 374"/>
              <a:gd name="T99" fmla="*/ 103325463 h 223"/>
              <a:gd name="T100" fmla="*/ 166330308 w 374"/>
              <a:gd name="T101" fmla="*/ 0 h 22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74"/>
              <a:gd name="T154" fmla="*/ 0 h 223"/>
              <a:gd name="T155" fmla="*/ 374 w 374"/>
              <a:gd name="T156" fmla="*/ 223 h 22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74" h="223">
                <a:moveTo>
                  <a:pt x="31" y="0"/>
                </a:moveTo>
                <a:lnTo>
                  <a:pt x="31" y="2"/>
                </a:lnTo>
                <a:lnTo>
                  <a:pt x="27" y="4"/>
                </a:lnTo>
                <a:lnTo>
                  <a:pt x="27" y="6"/>
                </a:lnTo>
                <a:lnTo>
                  <a:pt x="22" y="8"/>
                </a:lnTo>
                <a:lnTo>
                  <a:pt x="22" y="11"/>
                </a:lnTo>
                <a:lnTo>
                  <a:pt x="20" y="11"/>
                </a:lnTo>
                <a:lnTo>
                  <a:pt x="20" y="15"/>
                </a:lnTo>
                <a:lnTo>
                  <a:pt x="18" y="15"/>
                </a:lnTo>
                <a:lnTo>
                  <a:pt x="18" y="19"/>
                </a:lnTo>
                <a:lnTo>
                  <a:pt x="16" y="19"/>
                </a:lnTo>
                <a:lnTo>
                  <a:pt x="16" y="26"/>
                </a:lnTo>
                <a:lnTo>
                  <a:pt x="11" y="28"/>
                </a:lnTo>
                <a:lnTo>
                  <a:pt x="11" y="35"/>
                </a:lnTo>
                <a:lnTo>
                  <a:pt x="9" y="35"/>
                </a:lnTo>
                <a:lnTo>
                  <a:pt x="9" y="46"/>
                </a:lnTo>
                <a:lnTo>
                  <a:pt x="7" y="46"/>
                </a:lnTo>
                <a:lnTo>
                  <a:pt x="7" y="59"/>
                </a:lnTo>
                <a:lnTo>
                  <a:pt x="5" y="59"/>
                </a:lnTo>
                <a:lnTo>
                  <a:pt x="5" y="72"/>
                </a:lnTo>
                <a:lnTo>
                  <a:pt x="2" y="72"/>
                </a:lnTo>
                <a:lnTo>
                  <a:pt x="2" y="90"/>
                </a:lnTo>
                <a:lnTo>
                  <a:pt x="0" y="90"/>
                </a:lnTo>
                <a:lnTo>
                  <a:pt x="0" y="153"/>
                </a:lnTo>
                <a:lnTo>
                  <a:pt x="2" y="153"/>
                </a:lnTo>
                <a:lnTo>
                  <a:pt x="2" y="164"/>
                </a:lnTo>
                <a:lnTo>
                  <a:pt x="5" y="164"/>
                </a:lnTo>
                <a:lnTo>
                  <a:pt x="5" y="173"/>
                </a:lnTo>
                <a:lnTo>
                  <a:pt x="7" y="173"/>
                </a:lnTo>
                <a:lnTo>
                  <a:pt x="7" y="182"/>
                </a:lnTo>
                <a:lnTo>
                  <a:pt x="9" y="182"/>
                </a:lnTo>
                <a:lnTo>
                  <a:pt x="9" y="188"/>
                </a:lnTo>
                <a:lnTo>
                  <a:pt x="11" y="188"/>
                </a:lnTo>
                <a:lnTo>
                  <a:pt x="11" y="195"/>
                </a:lnTo>
                <a:lnTo>
                  <a:pt x="13" y="195"/>
                </a:lnTo>
                <a:lnTo>
                  <a:pt x="13" y="199"/>
                </a:lnTo>
                <a:lnTo>
                  <a:pt x="16" y="199"/>
                </a:lnTo>
                <a:lnTo>
                  <a:pt x="16" y="204"/>
                </a:lnTo>
                <a:lnTo>
                  <a:pt x="18" y="204"/>
                </a:lnTo>
                <a:lnTo>
                  <a:pt x="18" y="208"/>
                </a:lnTo>
                <a:lnTo>
                  <a:pt x="20" y="208"/>
                </a:lnTo>
                <a:lnTo>
                  <a:pt x="20" y="212"/>
                </a:lnTo>
                <a:lnTo>
                  <a:pt x="22" y="212"/>
                </a:lnTo>
                <a:lnTo>
                  <a:pt x="24" y="217"/>
                </a:lnTo>
                <a:lnTo>
                  <a:pt x="27" y="217"/>
                </a:lnTo>
                <a:lnTo>
                  <a:pt x="29" y="221"/>
                </a:lnTo>
                <a:lnTo>
                  <a:pt x="31" y="221"/>
                </a:lnTo>
                <a:lnTo>
                  <a:pt x="31" y="223"/>
                </a:lnTo>
                <a:lnTo>
                  <a:pt x="343" y="223"/>
                </a:lnTo>
                <a:lnTo>
                  <a:pt x="343" y="221"/>
                </a:lnTo>
                <a:lnTo>
                  <a:pt x="347" y="219"/>
                </a:lnTo>
                <a:lnTo>
                  <a:pt x="347" y="217"/>
                </a:lnTo>
                <a:lnTo>
                  <a:pt x="352" y="214"/>
                </a:lnTo>
                <a:lnTo>
                  <a:pt x="352" y="212"/>
                </a:lnTo>
                <a:lnTo>
                  <a:pt x="354" y="212"/>
                </a:lnTo>
                <a:lnTo>
                  <a:pt x="354" y="208"/>
                </a:lnTo>
                <a:lnTo>
                  <a:pt x="356" y="208"/>
                </a:lnTo>
                <a:lnTo>
                  <a:pt x="356" y="204"/>
                </a:lnTo>
                <a:lnTo>
                  <a:pt x="358" y="204"/>
                </a:lnTo>
                <a:lnTo>
                  <a:pt x="358" y="199"/>
                </a:lnTo>
                <a:lnTo>
                  <a:pt x="360" y="199"/>
                </a:lnTo>
                <a:lnTo>
                  <a:pt x="360" y="188"/>
                </a:lnTo>
                <a:lnTo>
                  <a:pt x="363" y="188"/>
                </a:lnTo>
                <a:lnTo>
                  <a:pt x="363" y="182"/>
                </a:lnTo>
                <a:lnTo>
                  <a:pt x="365" y="182"/>
                </a:lnTo>
                <a:lnTo>
                  <a:pt x="365" y="173"/>
                </a:lnTo>
                <a:lnTo>
                  <a:pt x="367" y="173"/>
                </a:lnTo>
                <a:lnTo>
                  <a:pt x="367" y="164"/>
                </a:lnTo>
                <a:lnTo>
                  <a:pt x="369" y="164"/>
                </a:lnTo>
                <a:lnTo>
                  <a:pt x="369" y="153"/>
                </a:lnTo>
                <a:lnTo>
                  <a:pt x="371" y="153"/>
                </a:lnTo>
                <a:lnTo>
                  <a:pt x="371" y="127"/>
                </a:lnTo>
                <a:lnTo>
                  <a:pt x="374" y="127"/>
                </a:lnTo>
                <a:lnTo>
                  <a:pt x="374" y="122"/>
                </a:lnTo>
                <a:lnTo>
                  <a:pt x="371" y="122"/>
                </a:lnTo>
                <a:lnTo>
                  <a:pt x="371" y="90"/>
                </a:lnTo>
                <a:lnTo>
                  <a:pt x="369" y="90"/>
                </a:lnTo>
                <a:lnTo>
                  <a:pt x="369" y="72"/>
                </a:lnTo>
                <a:lnTo>
                  <a:pt x="367" y="72"/>
                </a:lnTo>
                <a:lnTo>
                  <a:pt x="367" y="59"/>
                </a:lnTo>
                <a:lnTo>
                  <a:pt x="365" y="59"/>
                </a:lnTo>
                <a:lnTo>
                  <a:pt x="365" y="46"/>
                </a:lnTo>
                <a:lnTo>
                  <a:pt x="363" y="46"/>
                </a:lnTo>
                <a:lnTo>
                  <a:pt x="363" y="35"/>
                </a:lnTo>
                <a:lnTo>
                  <a:pt x="360" y="35"/>
                </a:lnTo>
                <a:lnTo>
                  <a:pt x="360" y="26"/>
                </a:lnTo>
                <a:lnTo>
                  <a:pt x="358" y="26"/>
                </a:lnTo>
                <a:lnTo>
                  <a:pt x="358" y="19"/>
                </a:lnTo>
                <a:lnTo>
                  <a:pt x="356" y="19"/>
                </a:lnTo>
                <a:lnTo>
                  <a:pt x="356" y="15"/>
                </a:lnTo>
                <a:lnTo>
                  <a:pt x="354" y="15"/>
                </a:lnTo>
                <a:lnTo>
                  <a:pt x="354" y="11"/>
                </a:lnTo>
                <a:lnTo>
                  <a:pt x="352" y="11"/>
                </a:lnTo>
                <a:lnTo>
                  <a:pt x="349" y="6"/>
                </a:lnTo>
                <a:lnTo>
                  <a:pt x="347" y="6"/>
                </a:lnTo>
                <a:lnTo>
                  <a:pt x="345" y="2"/>
                </a:lnTo>
                <a:lnTo>
                  <a:pt x="343" y="2"/>
                </a:lnTo>
                <a:lnTo>
                  <a:pt x="343" y="0"/>
                </a:lnTo>
                <a:lnTo>
                  <a:pt x="281" y="0"/>
                </a:lnTo>
                <a:lnTo>
                  <a:pt x="281" y="41"/>
                </a:lnTo>
                <a:lnTo>
                  <a:pt x="66" y="41"/>
                </a:lnTo>
                <a:lnTo>
                  <a:pt x="66" y="0"/>
                </a:lnTo>
                <a:lnTo>
                  <a:pt x="31" y="0"/>
                </a:lnTo>
                <a:close/>
              </a:path>
            </a:pathLst>
          </a:custGeom>
          <a:solidFill>
            <a:srgbClr val="FCFEB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5138" name="Freeform 1048">
            <a:extLst>
              <a:ext uri="{FF2B5EF4-FFF2-40B4-BE49-F238E27FC236}">
                <a16:creationId xmlns:a16="http://schemas.microsoft.com/office/drawing/2014/main" id="{366CE3A5-4EC3-44C4-A1BF-BA683714F9DC}"/>
              </a:ext>
            </a:extLst>
          </p:cNvPr>
          <p:cNvSpPr>
            <a:spLocks/>
          </p:cNvSpPr>
          <p:nvPr/>
        </p:nvSpPr>
        <p:spPr bwMode="auto">
          <a:xfrm>
            <a:off x="2398835" y="3708889"/>
            <a:ext cx="548054" cy="326780"/>
          </a:xfrm>
          <a:custGeom>
            <a:avLst/>
            <a:gdLst>
              <a:gd name="T0" fmla="*/ 846772620 w 374"/>
              <a:gd name="T1" fmla="*/ 561993301 h 223"/>
              <a:gd name="T2" fmla="*/ 864414502 w 374"/>
              <a:gd name="T3" fmla="*/ 556952997 h 223"/>
              <a:gd name="T4" fmla="*/ 869454813 w 374"/>
              <a:gd name="T5" fmla="*/ 551912693 h 223"/>
              <a:gd name="T6" fmla="*/ 874495124 w 374"/>
              <a:gd name="T7" fmla="*/ 546872389 h 223"/>
              <a:gd name="T8" fmla="*/ 879535435 w 374"/>
              <a:gd name="T9" fmla="*/ 539312727 h 223"/>
              <a:gd name="T10" fmla="*/ 887095107 w 374"/>
              <a:gd name="T11" fmla="*/ 534272423 h 223"/>
              <a:gd name="T12" fmla="*/ 892135418 w 374"/>
              <a:gd name="T13" fmla="*/ 529232119 h 223"/>
              <a:gd name="T14" fmla="*/ 897175729 w 374"/>
              <a:gd name="T15" fmla="*/ 519151511 h 223"/>
              <a:gd name="T16" fmla="*/ 902216040 w 374"/>
              <a:gd name="T17" fmla="*/ 506549957 h 223"/>
              <a:gd name="T18" fmla="*/ 907256351 w 374"/>
              <a:gd name="T19" fmla="*/ 496469349 h 223"/>
              <a:gd name="T20" fmla="*/ 914817611 w 374"/>
              <a:gd name="T21" fmla="*/ 468748471 h 223"/>
              <a:gd name="T22" fmla="*/ 919857922 w 374"/>
              <a:gd name="T23" fmla="*/ 451106613 h 223"/>
              <a:gd name="T24" fmla="*/ 924898232 w 374"/>
              <a:gd name="T25" fmla="*/ 430945397 h 223"/>
              <a:gd name="T26" fmla="*/ 929938543 w 374"/>
              <a:gd name="T27" fmla="*/ 408264723 h 223"/>
              <a:gd name="T28" fmla="*/ 934978854 w 374"/>
              <a:gd name="T29" fmla="*/ 380542258 h 223"/>
              <a:gd name="T30" fmla="*/ 942538527 w 374"/>
              <a:gd name="T31" fmla="*/ 315018306 h 223"/>
              <a:gd name="T32" fmla="*/ 934978854 w 374"/>
              <a:gd name="T33" fmla="*/ 226813779 h 223"/>
              <a:gd name="T34" fmla="*/ 929938543 w 374"/>
              <a:gd name="T35" fmla="*/ 181450994 h 223"/>
              <a:gd name="T36" fmla="*/ 924898232 w 374"/>
              <a:gd name="T37" fmla="*/ 148688224 h 223"/>
              <a:gd name="T38" fmla="*/ 919857922 w 374"/>
              <a:gd name="T39" fmla="*/ 120967346 h 223"/>
              <a:gd name="T40" fmla="*/ 914817611 w 374"/>
              <a:gd name="T41" fmla="*/ 93244855 h 223"/>
              <a:gd name="T42" fmla="*/ 907256351 w 374"/>
              <a:gd name="T43" fmla="*/ 65523977 h 223"/>
              <a:gd name="T44" fmla="*/ 902216040 w 374"/>
              <a:gd name="T45" fmla="*/ 47882107 h 223"/>
              <a:gd name="T46" fmla="*/ 897175729 w 374"/>
              <a:gd name="T47" fmla="*/ 37801499 h 223"/>
              <a:gd name="T48" fmla="*/ 892135418 w 374"/>
              <a:gd name="T49" fmla="*/ 27720891 h 223"/>
              <a:gd name="T50" fmla="*/ 864414502 w 374"/>
              <a:gd name="T51" fmla="*/ 5040306 h 223"/>
              <a:gd name="T52" fmla="*/ 841732310 w 374"/>
              <a:gd name="T53" fmla="*/ 0 h 223"/>
              <a:gd name="T54" fmla="*/ 708164667 w 374"/>
              <a:gd name="T55" fmla="*/ 103325463 h 223"/>
              <a:gd name="T56" fmla="*/ 166330308 w 374"/>
              <a:gd name="T57" fmla="*/ 0 h 223"/>
              <a:gd name="T58" fmla="*/ 78124049 w 374"/>
              <a:gd name="T59" fmla="*/ 0 h 223"/>
              <a:gd name="T60" fmla="*/ 73083738 w 374"/>
              <a:gd name="T61" fmla="*/ 5040306 h 223"/>
              <a:gd name="T62" fmla="*/ 50403121 w 374"/>
              <a:gd name="T63" fmla="*/ 32761195 h 223"/>
              <a:gd name="T64" fmla="*/ 45362810 w 374"/>
              <a:gd name="T65" fmla="*/ 42841803 h 223"/>
              <a:gd name="T66" fmla="*/ 40322499 w 374"/>
              <a:gd name="T67" fmla="*/ 60483673 h 223"/>
              <a:gd name="T68" fmla="*/ 32761239 w 374"/>
              <a:gd name="T69" fmla="*/ 70564281 h 223"/>
              <a:gd name="T70" fmla="*/ 27722516 w 374"/>
              <a:gd name="T71" fmla="*/ 83164247 h 223"/>
              <a:gd name="T72" fmla="*/ 22682199 w 374"/>
              <a:gd name="T73" fmla="*/ 110886738 h 223"/>
              <a:gd name="T74" fmla="*/ 17640300 w 374"/>
              <a:gd name="T75" fmla="*/ 143647920 h 223"/>
              <a:gd name="T76" fmla="*/ 12601574 w 374"/>
              <a:gd name="T77" fmla="*/ 176410690 h 223"/>
              <a:gd name="T78" fmla="*/ 5040312 w 374"/>
              <a:gd name="T79" fmla="*/ 219252530 h 223"/>
              <a:gd name="T80" fmla="*/ 0 w 374"/>
              <a:gd name="T81" fmla="*/ 380542258 h 223"/>
              <a:gd name="T82" fmla="*/ 5040312 w 374"/>
              <a:gd name="T83" fmla="*/ 408264723 h 223"/>
              <a:gd name="T84" fmla="*/ 12601574 w 374"/>
              <a:gd name="T85" fmla="*/ 430945397 h 223"/>
              <a:gd name="T86" fmla="*/ 17640300 w 374"/>
              <a:gd name="T87" fmla="*/ 451106613 h 223"/>
              <a:gd name="T88" fmla="*/ 22682199 w 374"/>
              <a:gd name="T89" fmla="*/ 468748471 h 223"/>
              <a:gd name="T90" fmla="*/ 27722516 w 374"/>
              <a:gd name="T91" fmla="*/ 486388741 h 223"/>
              <a:gd name="T92" fmla="*/ 32761239 w 374"/>
              <a:gd name="T93" fmla="*/ 496469349 h 223"/>
              <a:gd name="T94" fmla="*/ 40322499 w 374"/>
              <a:gd name="T95" fmla="*/ 506549957 h 223"/>
              <a:gd name="T96" fmla="*/ 45362810 w 374"/>
              <a:gd name="T97" fmla="*/ 519151511 h 223"/>
              <a:gd name="T98" fmla="*/ 50403121 w 374"/>
              <a:gd name="T99" fmla="*/ 529232119 h 223"/>
              <a:gd name="T100" fmla="*/ 55443444 w 374"/>
              <a:gd name="T101" fmla="*/ 534272423 h 223"/>
              <a:gd name="T102" fmla="*/ 60483755 w 374"/>
              <a:gd name="T103" fmla="*/ 539312727 h 223"/>
              <a:gd name="T104" fmla="*/ 68043428 w 374"/>
              <a:gd name="T105" fmla="*/ 546872389 h 223"/>
              <a:gd name="T106" fmla="*/ 73083738 w 374"/>
              <a:gd name="T107" fmla="*/ 551912693 h 223"/>
              <a:gd name="T108" fmla="*/ 78124049 w 374"/>
              <a:gd name="T109" fmla="*/ 556952997 h 223"/>
              <a:gd name="T110" fmla="*/ 95765931 w 374"/>
              <a:gd name="T111" fmla="*/ 561993301 h 223"/>
              <a:gd name="T112" fmla="*/ 841732310 w 374"/>
              <a:gd name="T113" fmla="*/ 561993301 h 22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74"/>
              <a:gd name="T172" fmla="*/ 0 h 223"/>
              <a:gd name="T173" fmla="*/ 374 w 374"/>
              <a:gd name="T174" fmla="*/ 223 h 22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74" h="223">
                <a:moveTo>
                  <a:pt x="334" y="223"/>
                </a:moveTo>
                <a:lnTo>
                  <a:pt x="336" y="223"/>
                </a:lnTo>
                <a:lnTo>
                  <a:pt x="339" y="221"/>
                </a:lnTo>
                <a:lnTo>
                  <a:pt x="343" y="221"/>
                </a:lnTo>
                <a:lnTo>
                  <a:pt x="343" y="219"/>
                </a:lnTo>
                <a:lnTo>
                  <a:pt x="345" y="219"/>
                </a:lnTo>
                <a:lnTo>
                  <a:pt x="345" y="217"/>
                </a:lnTo>
                <a:lnTo>
                  <a:pt x="347" y="217"/>
                </a:lnTo>
                <a:lnTo>
                  <a:pt x="347" y="214"/>
                </a:lnTo>
                <a:lnTo>
                  <a:pt x="349" y="214"/>
                </a:lnTo>
                <a:lnTo>
                  <a:pt x="349" y="212"/>
                </a:lnTo>
                <a:lnTo>
                  <a:pt x="352" y="212"/>
                </a:lnTo>
                <a:lnTo>
                  <a:pt x="352" y="210"/>
                </a:lnTo>
                <a:lnTo>
                  <a:pt x="354" y="210"/>
                </a:lnTo>
                <a:lnTo>
                  <a:pt x="354" y="208"/>
                </a:lnTo>
                <a:lnTo>
                  <a:pt x="356" y="206"/>
                </a:lnTo>
                <a:lnTo>
                  <a:pt x="356" y="204"/>
                </a:lnTo>
                <a:lnTo>
                  <a:pt x="358" y="201"/>
                </a:lnTo>
                <a:lnTo>
                  <a:pt x="358" y="197"/>
                </a:lnTo>
                <a:lnTo>
                  <a:pt x="360" y="197"/>
                </a:lnTo>
                <a:lnTo>
                  <a:pt x="360" y="188"/>
                </a:lnTo>
                <a:lnTo>
                  <a:pt x="363" y="186"/>
                </a:lnTo>
                <a:lnTo>
                  <a:pt x="363" y="182"/>
                </a:lnTo>
                <a:lnTo>
                  <a:pt x="365" y="179"/>
                </a:lnTo>
                <a:lnTo>
                  <a:pt x="365" y="173"/>
                </a:lnTo>
                <a:lnTo>
                  <a:pt x="367" y="171"/>
                </a:lnTo>
                <a:lnTo>
                  <a:pt x="367" y="164"/>
                </a:lnTo>
                <a:lnTo>
                  <a:pt x="369" y="162"/>
                </a:lnTo>
                <a:lnTo>
                  <a:pt x="369" y="153"/>
                </a:lnTo>
                <a:lnTo>
                  <a:pt x="371" y="151"/>
                </a:lnTo>
                <a:lnTo>
                  <a:pt x="371" y="127"/>
                </a:lnTo>
                <a:lnTo>
                  <a:pt x="374" y="125"/>
                </a:lnTo>
                <a:lnTo>
                  <a:pt x="371" y="120"/>
                </a:lnTo>
                <a:lnTo>
                  <a:pt x="371" y="90"/>
                </a:lnTo>
                <a:lnTo>
                  <a:pt x="369" y="87"/>
                </a:lnTo>
                <a:lnTo>
                  <a:pt x="369" y="72"/>
                </a:lnTo>
                <a:lnTo>
                  <a:pt x="367" y="70"/>
                </a:lnTo>
                <a:lnTo>
                  <a:pt x="367" y="59"/>
                </a:lnTo>
                <a:lnTo>
                  <a:pt x="365" y="57"/>
                </a:lnTo>
                <a:lnTo>
                  <a:pt x="365" y="48"/>
                </a:lnTo>
                <a:lnTo>
                  <a:pt x="363" y="44"/>
                </a:lnTo>
                <a:lnTo>
                  <a:pt x="363" y="37"/>
                </a:lnTo>
                <a:lnTo>
                  <a:pt x="360" y="33"/>
                </a:lnTo>
                <a:lnTo>
                  <a:pt x="360" y="26"/>
                </a:lnTo>
                <a:lnTo>
                  <a:pt x="358" y="24"/>
                </a:lnTo>
                <a:lnTo>
                  <a:pt x="358" y="19"/>
                </a:lnTo>
                <a:lnTo>
                  <a:pt x="356" y="17"/>
                </a:lnTo>
                <a:lnTo>
                  <a:pt x="356" y="15"/>
                </a:lnTo>
                <a:lnTo>
                  <a:pt x="354" y="13"/>
                </a:lnTo>
                <a:lnTo>
                  <a:pt x="354" y="11"/>
                </a:lnTo>
                <a:lnTo>
                  <a:pt x="345" y="2"/>
                </a:lnTo>
                <a:lnTo>
                  <a:pt x="343" y="2"/>
                </a:lnTo>
                <a:lnTo>
                  <a:pt x="343" y="0"/>
                </a:lnTo>
                <a:lnTo>
                  <a:pt x="334" y="0"/>
                </a:lnTo>
                <a:lnTo>
                  <a:pt x="281" y="0"/>
                </a:lnTo>
                <a:lnTo>
                  <a:pt x="281" y="41"/>
                </a:lnTo>
                <a:lnTo>
                  <a:pt x="66" y="41"/>
                </a:lnTo>
                <a:lnTo>
                  <a:pt x="66" y="0"/>
                </a:lnTo>
                <a:lnTo>
                  <a:pt x="40" y="0"/>
                </a:lnTo>
                <a:lnTo>
                  <a:pt x="31" y="0"/>
                </a:lnTo>
                <a:lnTo>
                  <a:pt x="31" y="2"/>
                </a:lnTo>
                <a:lnTo>
                  <a:pt x="29" y="2"/>
                </a:lnTo>
                <a:lnTo>
                  <a:pt x="20" y="11"/>
                </a:lnTo>
                <a:lnTo>
                  <a:pt x="20" y="13"/>
                </a:lnTo>
                <a:lnTo>
                  <a:pt x="18" y="15"/>
                </a:lnTo>
                <a:lnTo>
                  <a:pt x="18" y="17"/>
                </a:lnTo>
                <a:lnTo>
                  <a:pt x="16" y="19"/>
                </a:lnTo>
                <a:lnTo>
                  <a:pt x="16" y="24"/>
                </a:lnTo>
                <a:lnTo>
                  <a:pt x="13" y="26"/>
                </a:lnTo>
                <a:lnTo>
                  <a:pt x="13" y="28"/>
                </a:lnTo>
                <a:lnTo>
                  <a:pt x="11" y="28"/>
                </a:lnTo>
                <a:lnTo>
                  <a:pt x="11" y="33"/>
                </a:lnTo>
                <a:lnTo>
                  <a:pt x="9" y="37"/>
                </a:lnTo>
                <a:lnTo>
                  <a:pt x="9" y="44"/>
                </a:lnTo>
                <a:lnTo>
                  <a:pt x="7" y="48"/>
                </a:lnTo>
                <a:lnTo>
                  <a:pt x="7" y="57"/>
                </a:lnTo>
                <a:lnTo>
                  <a:pt x="5" y="59"/>
                </a:lnTo>
                <a:lnTo>
                  <a:pt x="5" y="70"/>
                </a:lnTo>
                <a:lnTo>
                  <a:pt x="2" y="72"/>
                </a:lnTo>
                <a:lnTo>
                  <a:pt x="2" y="87"/>
                </a:lnTo>
                <a:lnTo>
                  <a:pt x="0" y="90"/>
                </a:lnTo>
                <a:lnTo>
                  <a:pt x="0" y="151"/>
                </a:lnTo>
                <a:lnTo>
                  <a:pt x="2" y="153"/>
                </a:lnTo>
                <a:lnTo>
                  <a:pt x="2" y="162"/>
                </a:lnTo>
                <a:lnTo>
                  <a:pt x="5" y="164"/>
                </a:lnTo>
                <a:lnTo>
                  <a:pt x="5" y="171"/>
                </a:lnTo>
                <a:lnTo>
                  <a:pt x="7" y="173"/>
                </a:lnTo>
                <a:lnTo>
                  <a:pt x="7" y="179"/>
                </a:lnTo>
                <a:lnTo>
                  <a:pt x="9" y="182"/>
                </a:lnTo>
                <a:lnTo>
                  <a:pt x="9" y="186"/>
                </a:lnTo>
                <a:lnTo>
                  <a:pt x="11" y="188"/>
                </a:lnTo>
                <a:lnTo>
                  <a:pt x="11" y="193"/>
                </a:lnTo>
                <a:lnTo>
                  <a:pt x="13" y="195"/>
                </a:lnTo>
                <a:lnTo>
                  <a:pt x="13" y="197"/>
                </a:lnTo>
                <a:lnTo>
                  <a:pt x="16" y="197"/>
                </a:lnTo>
                <a:lnTo>
                  <a:pt x="16" y="201"/>
                </a:lnTo>
                <a:lnTo>
                  <a:pt x="18" y="204"/>
                </a:lnTo>
                <a:lnTo>
                  <a:pt x="18" y="206"/>
                </a:lnTo>
                <a:lnTo>
                  <a:pt x="20" y="208"/>
                </a:lnTo>
                <a:lnTo>
                  <a:pt x="20" y="210"/>
                </a:lnTo>
                <a:lnTo>
                  <a:pt x="22" y="210"/>
                </a:lnTo>
                <a:lnTo>
                  <a:pt x="22" y="212"/>
                </a:lnTo>
                <a:lnTo>
                  <a:pt x="24" y="212"/>
                </a:lnTo>
                <a:lnTo>
                  <a:pt x="24" y="214"/>
                </a:lnTo>
                <a:lnTo>
                  <a:pt x="27" y="214"/>
                </a:lnTo>
                <a:lnTo>
                  <a:pt x="27" y="217"/>
                </a:lnTo>
                <a:lnTo>
                  <a:pt x="29" y="217"/>
                </a:lnTo>
                <a:lnTo>
                  <a:pt x="29" y="219"/>
                </a:lnTo>
                <a:lnTo>
                  <a:pt x="31" y="219"/>
                </a:lnTo>
                <a:lnTo>
                  <a:pt x="31" y="221"/>
                </a:lnTo>
                <a:lnTo>
                  <a:pt x="35" y="221"/>
                </a:lnTo>
                <a:lnTo>
                  <a:pt x="38" y="223"/>
                </a:lnTo>
                <a:lnTo>
                  <a:pt x="40" y="223"/>
                </a:lnTo>
                <a:lnTo>
                  <a:pt x="334" y="223"/>
                </a:lnTo>
              </a:path>
            </a:pathLst>
          </a:custGeom>
          <a:noFill/>
          <a:ln w="0">
            <a:solidFill>
              <a:srgbClr val="0054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pic>
        <p:nvPicPr>
          <p:cNvPr id="5139" name="Picture 1049">
            <a:extLst>
              <a:ext uri="{FF2B5EF4-FFF2-40B4-BE49-F238E27FC236}">
                <a16:creationId xmlns:a16="http://schemas.microsoft.com/office/drawing/2014/main" id="{BA94B963-8ECE-4B19-AE8E-DCA53C6BAEDC}"/>
              </a:ext>
            </a:extLst>
          </p:cNvPr>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92620" y="4113335"/>
            <a:ext cx="634511" cy="638908"/>
          </a:xfrm>
          <a:prstGeom prst="rect">
            <a:avLst/>
          </a:prstGeom>
          <a:solidFill>
            <a:srgbClr val="FE9B03"/>
          </a:solidFill>
          <a:ln>
            <a:noFill/>
          </a:ln>
          <a:extLst>
            <a:ext uri="{91240B29-F687-4F45-9708-019B960494DF}">
              <a14:hiddenLine xmlns:a14="http://schemas.microsoft.com/office/drawing/2010/main" w="12700">
                <a:solidFill>
                  <a:srgbClr val="000000"/>
                </a:solidFill>
                <a:miter lim="800000"/>
                <a:headEnd/>
                <a:tailEnd/>
              </a14:hiddenLine>
            </a:ext>
          </a:extLst>
        </p:spPr>
      </p:pic>
      <p:pic>
        <p:nvPicPr>
          <p:cNvPr id="5140" name="Picture 1050">
            <a:extLst>
              <a:ext uri="{FF2B5EF4-FFF2-40B4-BE49-F238E27FC236}">
                <a16:creationId xmlns:a16="http://schemas.microsoft.com/office/drawing/2014/main" id="{CC5A72A0-2173-4AEE-8062-FE6175C797BB}"/>
              </a:ext>
            </a:extLst>
          </p:cNvPr>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17885" y="4829908"/>
            <a:ext cx="2351943" cy="600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5141" name="Group 1051">
            <a:extLst>
              <a:ext uri="{FF2B5EF4-FFF2-40B4-BE49-F238E27FC236}">
                <a16:creationId xmlns:a16="http://schemas.microsoft.com/office/drawing/2014/main" id="{DDFCEF76-6F17-4168-BDE8-3A8DE1E88D2D}"/>
              </a:ext>
            </a:extLst>
          </p:cNvPr>
          <p:cNvGrpSpPr>
            <a:grpSpLocks/>
          </p:cNvGrpSpPr>
          <p:nvPr/>
        </p:nvGrpSpPr>
        <p:grpSpPr bwMode="auto">
          <a:xfrm>
            <a:off x="520213" y="3552093"/>
            <a:ext cx="669680" cy="1695450"/>
            <a:chOff x="617" y="2288"/>
            <a:chExt cx="389" cy="988"/>
          </a:xfrm>
        </p:grpSpPr>
        <p:grpSp>
          <p:nvGrpSpPr>
            <p:cNvPr id="5184" name="Group 1052">
              <a:extLst>
                <a:ext uri="{FF2B5EF4-FFF2-40B4-BE49-F238E27FC236}">
                  <a16:creationId xmlns:a16="http://schemas.microsoft.com/office/drawing/2014/main" id="{B125A313-3B42-4D9B-9F60-01B548FC2922}"/>
                </a:ext>
              </a:extLst>
            </p:cNvPr>
            <p:cNvGrpSpPr>
              <a:grpSpLocks/>
            </p:cNvGrpSpPr>
            <p:nvPr/>
          </p:nvGrpSpPr>
          <p:grpSpPr bwMode="auto">
            <a:xfrm>
              <a:off x="617" y="2288"/>
              <a:ext cx="227" cy="863"/>
              <a:chOff x="617" y="2288"/>
              <a:chExt cx="227" cy="863"/>
            </a:xfrm>
          </p:grpSpPr>
          <p:sp>
            <p:nvSpPr>
              <p:cNvPr id="5187" name="Line 1053">
                <a:extLst>
                  <a:ext uri="{FF2B5EF4-FFF2-40B4-BE49-F238E27FC236}">
                    <a16:creationId xmlns:a16="http://schemas.microsoft.com/office/drawing/2014/main" id="{9C630E11-E6B8-427B-8F8C-B6F6A73965B3}"/>
                  </a:ext>
                </a:extLst>
              </p:cNvPr>
              <p:cNvSpPr>
                <a:spLocks noChangeShapeType="1"/>
              </p:cNvSpPr>
              <p:nvPr/>
            </p:nvSpPr>
            <p:spPr bwMode="auto">
              <a:xfrm flipV="1">
                <a:off x="842" y="2955"/>
                <a:ext cx="0" cy="19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5188" name="Line 1054">
                <a:extLst>
                  <a:ext uri="{FF2B5EF4-FFF2-40B4-BE49-F238E27FC236}">
                    <a16:creationId xmlns:a16="http://schemas.microsoft.com/office/drawing/2014/main" id="{332DB662-4818-4FB6-95C1-DBB3D890BA12}"/>
                  </a:ext>
                </a:extLst>
              </p:cNvPr>
              <p:cNvSpPr>
                <a:spLocks noChangeShapeType="1"/>
              </p:cNvSpPr>
              <p:nvPr/>
            </p:nvSpPr>
            <p:spPr bwMode="auto">
              <a:xfrm flipH="1">
                <a:off x="617" y="2972"/>
                <a:ext cx="221"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5189" name="Line 1055">
                <a:extLst>
                  <a:ext uri="{FF2B5EF4-FFF2-40B4-BE49-F238E27FC236}">
                    <a16:creationId xmlns:a16="http://schemas.microsoft.com/office/drawing/2014/main" id="{992578E2-3CA3-4B5C-9D8A-8BB47D45C9EA}"/>
                  </a:ext>
                </a:extLst>
              </p:cNvPr>
              <p:cNvSpPr>
                <a:spLocks noChangeShapeType="1"/>
              </p:cNvSpPr>
              <p:nvPr/>
            </p:nvSpPr>
            <p:spPr bwMode="auto">
              <a:xfrm flipV="1">
                <a:off x="633" y="2288"/>
                <a:ext cx="0" cy="69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5190" name="Line 1056">
                <a:extLst>
                  <a:ext uri="{FF2B5EF4-FFF2-40B4-BE49-F238E27FC236}">
                    <a16:creationId xmlns:a16="http://schemas.microsoft.com/office/drawing/2014/main" id="{5258B725-AC6B-4467-B283-F83CBA730D66}"/>
                  </a:ext>
                </a:extLst>
              </p:cNvPr>
              <p:cNvSpPr>
                <a:spLocks noChangeShapeType="1"/>
              </p:cNvSpPr>
              <p:nvPr/>
            </p:nvSpPr>
            <p:spPr bwMode="auto">
              <a:xfrm flipV="1">
                <a:off x="842" y="2595"/>
                <a:ext cx="0" cy="19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5191" name="Line 1057">
                <a:extLst>
                  <a:ext uri="{FF2B5EF4-FFF2-40B4-BE49-F238E27FC236}">
                    <a16:creationId xmlns:a16="http://schemas.microsoft.com/office/drawing/2014/main" id="{C3EEB0E3-1144-47C7-9AF0-92E15D7D2786}"/>
                  </a:ext>
                </a:extLst>
              </p:cNvPr>
              <p:cNvSpPr>
                <a:spLocks noChangeShapeType="1"/>
              </p:cNvSpPr>
              <p:nvPr/>
            </p:nvSpPr>
            <p:spPr bwMode="auto">
              <a:xfrm flipH="1">
                <a:off x="623" y="2611"/>
                <a:ext cx="221"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grpSp>
        <p:pic>
          <p:nvPicPr>
            <p:cNvPr id="5185" name="Picture 1058">
              <a:extLst>
                <a:ext uri="{FF2B5EF4-FFF2-40B4-BE49-F238E27FC236}">
                  <a16:creationId xmlns:a16="http://schemas.microsoft.com/office/drawing/2014/main" id="{C60F4DBC-C52A-477D-83CE-8D5C0132F994}"/>
                </a:ext>
              </a:extLst>
            </p:cNvPr>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2" y="2659"/>
              <a:ext cx="314"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186" name="Picture 1059">
              <a:extLst>
                <a:ext uri="{FF2B5EF4-FFF2-40B4-BE49-F238E27FC236}">
                  <a16:creationId xmlns:a16="http://schemas.microsoft.com/office/drawing/2014/main" id="{6CF7FCE9-6E6B-4281-AC4D-B6001207AE37}"/>
                </a:ext>
              </a:extLst>
            </p:cNvPr>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92" y="3020"/>
              <a:ext cx="314"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
        <p:nvSpPr>
          <p:cNvPr id="5142" name="Line 1060">
            <a:extLst>
              <a:ext uri="{FF2B5EF4-FFF2-40B4-BE49-F238E27FC236}">
                <a16:creationId xmlns:a16="http://schemas.microsoft.com/office/drawing/2014/main" id="{9CF6F32C-6F3F-48E1-930C-EE21DFD6568D}"/>
              </a:ext>
            </a:extLst>
          </p:cNvPr>
          <p:cNvSpPr>
            <a:spLocks noChangeShapeType="1"/>
          </p:cNvSpPr>
          <p:nvPr/>
        </p:nvSpPr>
        <p:spPr bwMode="auto">
          <a:xfrm>
            <a:off x="5114192" y="2834054"/>
            <a:ext cx="0" cy="2885343"/>
          </a:xfrm>
          <a:prstGeom prst="line">
            <a:avLst/>
          </a:prstGeom>
          <a:noFill/>
          <a:ln w="508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5143" name="Line 1061">
            <a:extLst>
              <a:ext uri="{FF2B5EF4-FFF2-40B4-BE49-F238E27FC236}">
                <a16:creationId xmlns:a16="http://schemas.microsoft.com/office/drawing/2014/main" id="{2C0414E3-5FA7-47A9-BFEC-BE6794347CFA}"/>
              </a:ext>
            </a:extLst>
          </p:cNvPr>
          <p:cNvSpPr>
            <a:spLocks noChangeShapeType="1"/>
          </p:cNvSpPr>
          <p:nvPr/>
        </p:nvSpPr>
        <p:spPr bwMode="auto">
          <a:xfrm>
            <a:off x="6535615" y="2834054"/>
            <a:ext cx="0" cy="1723292"/>
          </a:xfrm>
          <a:prstGeom prst="line">
            <a:avLst/>
          </a:prstGeom>
          <a:noFill/>
          <a:ln w="508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5144" name="Line 1062">
            <a:extLst>
              <a:ext uri="{FF2B5EF4-FFF2-40B4-BE49-F238E27FC236}">
                <a16:creationId xmlns:a16="http://schemas.microsoft.com/office/drawing/2014/main" id="{503305E7-863C-4777-BA11-89FB55DADF56}"/>
              </a:ext>
            </a:extLst>
          </p:cNvPr>
          <p:cNvSpPr>
            <a:spLocks noChangeShapeType="1"/>
          </p:cNvSpPr>
          <p:nvPr/>
        </p:nvSpPr>
        <p:spPr bwMode="auto">
          <a:xfrm>
            <a:off x="6831623" y="3579935"/>
            <a:ext cx="830874" cy="0"/>
          </a:xfrm>
          <a:prstGeom prst="line">
            <a:avLst/>
          </a:prstGeom>
          <a:noFill/>
          <a:ln w="508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5145" name="Line 1063">
            <a:extLst>
              <a:ext uri="{FF2B5EF4-FFF2-40B4-BE49-F238E27FC236}">
                <a16:creationId xmlns:a16="http://schemas.microsoft.com/office/drawing/2014/main" id="{E1911F09-97E1-4D06-8A16-EAE23E356259}"/>
              </a:ext>
            </a:extLst>
          </p:cNvPr>
          <p:cNvSpPr>
            <a:spLocks noChangeShapeType="1"/>
          </p:cNvSpPr>
          <p:nvPr/>
        </p:nvSpPr>
        <p:spPr bwMode="auto">
          <a:xfrm>
            <a:off x="3513992" y="2834055"/>
            <a:ext cx="0" cy="718038"/>
          </a:xfrm>
          <a:prstGeom prst="line">
            <a:avLst/>
          </a:prstGeom>
          <a:noFill/>
          <a:ln w="508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5146" name="Line 1064">
            <a:extLst>
              <a:ext uri="{FF2B5EF4-FFF2-40B4-BE49-F238E27FC236}">
                <a16:creationId xmlns:a16="http://schemas.microsoft.com/office/drawing/2014/main" id="{FF971845-7401-4574-B7C1-EF1D9ED2E624}"/>
              </a:ext>
            </a:extLst>
          </p:cNvPr>
          <p:cNvSpPr>
            <a:spLocks noChangeShapeType="1"/>
          </p:cNvSpPr>
          <p:nvPr/>
        </p:nvSpPr>
        <p:spPr bwMode="auto">
          <a:xfrm>
            <a:off x="1739412" y="2834055"/>
            <a:ext cx="0" cy="718038"/>
          </a:xfrm>
          <a:prstGeom prst="line">
            <a:avLst/>
          </a:prstGeom>
          <a:noFill/>
          <a:ln w="508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5147" name="Line 1065">
            <a:extLst>
              <a:ext uri="{FF2B5EF4-FFF2-40B4-BE49-F238E27FC236}">
                <a16:creationId xmlns:a16="http://schemas.microsoft.com/office/drawing/2014/main" id="{1B9C4CC4-0687-4466-8D18-077F6450BDD2}"/>
              </a:ext>
            </a:extLst>
          </p:cNvPr>
          <p:cNvSpPr>
            <a:spLocks noChangeShapeType="1"/>
          </p:cNvSpPr>
          <p:nvPr/>
        </p:nvSpPr>
        <p:spPr bwMode="auto">
          <a:xfrm>
            <a:off x="583223" y="2834055"/>
            <a:ext cx="0" cy="718038"/>
          </a:xfrm>
          <a:prstGeom prst="line">
            <a:avLst/>
          </a:prstGeom>
          <a:noFill/>
          <a:ln w="508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pic>
        <p:nvPicPr>
          <p:cNvPr id="5148" name="Picture 1066">
            <a:extLst>
              <a:ext uri="{FF2B5EF4-FFF2-40B4-BE49-F238E27FC236}">
                <a16:creationId xmlns:a16="http://schemas.microsoft.com/office/drawing/2014/main" id="{D873A5B7-EC44-4937-8284-54429FDF8F12}"/>
              </a:ext>
            </a:extLst>
          </p:cNvPr>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485543" y="5417527"/>
            <a:ext cx="2838450" cy="455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49899" name="Rectangle 1067">
            <a:extLst>
              <a:ext uri="{FF2B5EF4-FFF2-40B4-BE49-F238E27FC236}">
                <a16:creationId xmlns:a16="http://schemas.microsoft.com/office/drawing/2014/main" id="{D9147D7C-D82F-45D7-BC0C-3EE0F89FC527}"/>
              </a:ext>
            </a:extLst>
          </p:cNvPr>
          <p:cNvSpPr>
            <a:spLocks noChangeArrowheads="1"/>
          </p:cNvSpPr>
          <p:nvPr/>
        </p:nvSpPr>
        <p:spPr bwMode="auto">
          <a:xfrm>
            <a:off x="5968512" y="3285393"/>
            <a:ext cx="1059473" cy="578827"/>
          </a:xfrm>
          <a:prstGeom prst="rect">
            <a:avLst/>
          </a:prstGeom>
          <a:solidFill>
            <a:srgbClr val="FE9B03"/>
          </a:solidFill>
          <a:ln w="12700">
            <a:noFill/>
            <a:miter lim="800000"/>
            <a:headEnd/>
            <a:tailEnd/>
          </a:ln>
          <a:effectLst>
            <a:outerShdw dist="107763" dir="18900000" algn="ctr" rotWithShape="0">
              <a:srgbClr val="00279F"/>
            </a:outerShdw>
          </a:effectLst>
        </p:spPr>
        <p:txBody>
          <a:bodyPr wrap="none" lIns="17585" tIns="253512" rIns="17585" bIns="253512" anchor="ctr" anchorCtr="1"/>
          <a:lstStyle/>
          <a:p>
            <a:pPr algn="ctr" eaLnBrk="1" hangingPunct="1">
              <a:defRPr/>
            </a:pPr>
            <a:r>
              <a:rPr lang="en-US" altLang="zh-CN" sz="1662" b="1" dirty="0">
                <a:solidFill>
                  <a:srgbClr val="000000"/>
                </a:solidFill>
                <a:latin typeface="Arial" charset="0"/>
              </a:rPr>
              <a:t>Graphics</a:t>
            </a:r>
          </a:p>
        </p:txBody>
      </p:sp>
      <p:sp>
        <p:nvSpPr>
          <p:cNvPr id="249900" name="Rectangle 1068">
            <a:extLst>
              <a:ext uri="{FF2B5EF4-FFF2-40B4-BE49-F238E27FC236}">
                <a16:creationId xmlns:a16="http://schemas.microsoft.com/office/drawing/2014/main" id="{495E730A-FB0C-45CA-8C4A-3CDCB116A41D}"/>
              </a:ext>
            </a:extLst>
          </p:cNvPr>
          <p:cNvSpPr>
            <a:spLocks noChangeArrowheads="1"/>
          </p:cNvSpPr>
          <p:nvPr/>
        </p:nvSpPr>
        <p:spPr bwMode="auto">
          <a:xfrm>
            <a:off x="4636477" y="3285392"/>
            <a:ext cx="989135" cy="586154"/>
          </a:xfrm>
          <a:prstGeom prst="rect">
            <a:avLst/>
          </a:prstGeom>
          <a:solidFill>
            <a:srgbClr val="FE9B03"/>
          </a:solidFill>
          <a:ln w="12700">
            <a:noFill/>
            <a:miter lim="800000"/>
            <a:headEnd/>
            <a:tailEnd/>
          </a:ln>
          <a:effectLst>
            <a:outerShdw dist="107763" dir="18900000" algn="ctr" rotWithShape="0">
              <a:srgbClr val="00279F"/>
            </a:outerShdw>
          </a:effectLst>
        </p:spPr>
        <p:txBody>
          <a:bodyPr wrap="none" lIns="17585" tIns="253512" rIns="17585" bIns="253512" anchor="ctr" anchorCtr="1"/>
          <a:lstStyle/>
          <a:p>
            <a:pPr algn="ctr" eaLnBrk="1" hangingPunct="1">
              <a:defRPr/>
            </a:pPr>
            <a:r>
              <a:rPr lang="en-US" altLang="zh-CN" sz="1662" b="1">
                <a:solidFill>
                  <a:srgbClr val="000000"/>
                </a:solidFill>
                <a:latin typeface="Arial" charset="0"/>
              </a:rPr>
              <a:t>Exp Bus</a:t>
            </a:r>
          </a:p>
          <a:p>
            <a:pPr algn="ctr" eaLnBrk="1" hangingPunct="1">
              <a:defRPr/>
            </a:pPr>
            <a:r>
              <a:rPr lang="en-US" altLang="zh-CN" sz="1662" b="1">
                <a:solidFill>
                  <a:srgbClr val="000000"/>
                </a:solidFill>
                <a:latin typeface="Arial" charset="0"/>
              </a:rPr>
              <a:t>Xface</a:t>
            </a:r>
          </a:p>
        </p:txBody>
      </p:sp>
      <p:pic>
        <p:nvPicPr>
          <p:cNvPr id="5151" name="Picture 1069">
            <a:extLst>
              <a:ext uri="{FF2B5EF4-FFF2-40B4-BE49-F238E27FC236}">
                <a16:creationId xmlns:a16="http://schemas.microsoft.com/office/drawing/2014/main" id="{003328A8-1B21-44B3-AB85-330732ADE7F5}"/>
              </a:ext>
            </a:extLst>
          </p:cNvPr>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915758" y="4161692"/>
            <a:ext cx="1342292" cy="1154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49902" name="Rectangle 1070">
            <a:extLst>
              <a:ext uri="{FF2B5EF4-FFF2-40B4-BE49-F238E27FC236}">
                <a16:creationId xmlns:a16="http://schemas.microsoft.com/office/drawing/2014/main" id="{06CCC357-9BFA-4889-91C5-0639E8808B3F}"/>
              </a:ext>
            </a:extLst>
          </p:cNvPr>
          <p:cNvSpPr>
            <a:spLocks noChangeArrowheads="1"/>
          </p:cNvSpPr>
          <p:nvPr/>
        </p:nvSpPr>
        <p:spPr bwMode="auto">
          <a:xfrm>
            <a:off x="3154974" y="3278066"/>
            <a:ext cx="725365" cy="583223"/>
          </a:xfrm>
          <a:prstGeom prst="rect">
            <a:avLst/>
          </a:prstGeom>
          <a:solidFill>
            <a:srgbClr val="FF0066"/>
          </a:solidFill>
          <a:ln w="12700">
            <a:noFill/>
            <a:miter lim="800000"/>
            <a:headEnd/>
            <a:tailEnd/>
          </a:ln>
          <a:effectLst>
            <a:outerShdw dist="107763" dir="18900000" algn="ctr" rotWithShape="0">
              <a:srgbClr val="00279F"/>
            </a:outerShdw>
          </a:effectLst>
        </p:spPr>
        <p:txBody>
          <a:bodyPr wrap="none" lIns="17585" tIns="253512" rIns="17585" bIns="253512" anchor="ctr" anchorCtr="1"/>
          <a:lstStyle/>
          <a:p>
            <a:pPr algn="ctr" eaLnBrk="1" hangingPunct="1">
              <a:defRPr/>
            </a:pPr>
            <a:r>
              <a:rPr lang="en-US" altLang="zh-CN" sz="1662" b="1">
                <a:solidFill>
                  <a:srgbClr val="000000"/>
                </a:solidFill>
                <a:latin typeface="Arial" charset="0"/>
              </a:rPr>
              <a:t>Base</a:t>
            </a:r>
          </a:p>
          <a:p>
            <a:pPr algn="ctr" eaLnBrk="1" hangingPunct="1">
              <a:defRPr/>
            </a:pPr>
            <a:r>
              <a:rPr lang="en-US" altLang="zh-CN" sz="1662" b="1">
                <a:solidFill>
                  <a:srgbClr val="000000"/>
                </a:solidFill>
                <a:latin typeface="Arial" charset="0"/>
              </a:rPr>
              <a:t>I/O</a:t>
            </a:r>
          </a:p>
        </p:txBody>
      </p:sp>
      <p:sp>
        <p:nvSpPr>
          <p:cNvPr id="249903" name="Rectangle 1071">
            <a:extLst>
              <a:ext uri="{FF2B5EF4-FFF2-40B4-BE49-F238E27FC236}">
                <a16:creationId xmlns:a16="http://schemas.microsoft.com/office/drawing/2014/main" id="{62422914-00ED-429A-801D-555A8B69549D}"/>
              </a:ext>
            </a:extLst>
          </p:cNvPr>
          <p:cNvSpPr>
            <a:spLocks noChangeArrowheads="1"/>
          </p:cNvSpPr>
          <p:nvPr/>
        </p:nvSpPr>
        <p:spPr bwMode="auto">
          <a:xfrm>
            <a:off x="1346689" y="3285393"/>
            <a:ext cx="653562" cy="578827"/>
          </a:xfrm>
          <a:prstGeom prst="rect">
            <a:avLst/>
          </a:prstGeom>
          <a:solidFill>
            <a:srgbClr val="FE9B03"/>
          </a:solidFill>
          <a:ln w="12700">
            <a:noFill/>
            <a:miter lim="800000"/>
            <a:headEnd/>
            <a:tailEnd/>
          </a:ln>
          <a:effectLst>
            <a:outerShdw dist="107763" dir="18900000" algn="ctr" rotWithShape="0">
              <a:srgbClr val="00279F"/>
            </a:outerShdw>
          </a:effectLst>
        </p:spPr>
        <p:txBody>
          <a:bodyPr wrap="none" lIns="17585" tIns="253512" rIns="17585" bIns="253512" anchor="ctr" anchorCtr="1"/>
          <a:lstStyle/>
          <a:p>
            <a:pPr algn="ctr" eaLnBrk="1" hangingPunct="1">
              <a:defRPr/>
            </a:pPr>
            <a:r>
              <a:rPr lang="en-US" altLang="zh-CN" sz="1662" b="1">
                <a:solidFill>
                  <a:srgbClr val="000000"/>
                </a:solidFill>
                <a:latin typeface="Arial" charset="0"/>
              </a:rPr>
              <a:t>LAN</a:t>
            </a:r>
          </a:p>
        </p:txBody>
      </p:sp>
      <p:sp>
        <p:nvSpPr>
          <p:cNvPr id="249904" name="Rectangle 1072">
            <a:extLst>
              <a:ext uri="{FF2B5EF4-FFF2-40B4-BE49-F238E27FC236}">
                <a16:creationId xmlns:a16="http://schemas.microsoft.com/office/drawing/2014/main" id="{73E9C926-8DC0-4D00-B8A8-3C9DAC6EBE64}"/>
              </a:ext>
            </a:extLst>
          </p:cNvPr>
          <p:cNvSpPr>
            <a:spLocks noChangeArrowheads="1"/>
          </p:cNvSpPr>
          <p:nvPr/>
        </p:nvSpPr>
        <p:spPr bwMode="auto">
          <a:xfrm>
            <a:off x="200758" y="3285393"/>
            <a:ext cx="719503" cy="578827"/>
          </a:xfrm>
          <a:prstGeom prst="rect">
            <a:avLst/>
          </a:prstGeom>
          <a:solidFill>
            <a:srgbClr val="FE9B03"/>
          </a:solidFill>
          <a:ln w="12700">
            <a:noFill/>
            <a:miter lim="800000"/>
            <a:headEnd/>
            <a:tailEnd/>
          </a:ln>
          <a:effectLst>
            <a:outerShdw dist="107763" dir="18900000" algn="ctr" rotWithShape="0">
              <a:srgbClr val="00279F"/>
            </a:outerShdw>
          </a:effectLst>
        </p:spPr>
        <p:txBody>
          <a:bodyPr wrap="none" lIns="17585" tIns="253512" rIns="17585" bIns="253512" anchor="ctr" anchorCtr="1"/>
          <a:lstStyle/>
          <a:p>
            <a:pPr algn="ctr" eaLnBrk="1" hangingPunct="1">
              <a:defRPr/>
            </a:pPr>
            <a:r>
              <a:rPr lang="en-US" altLang="zh-CN" sz="1662" b="1">
                <a:solidFill>
                  <a:srgbClr val="000000"/>
                </a:solidFill>
                <a:latin typeface="Arial" charset="0"/>
              </a:rPr>
              <a:t>SCSI</a:t>
            </a:r>
          </a:p>
        </p:txBody>
      </p:sp>
      <p:grpSp>
        <p:nvGrpSpPr>
          <p:cNvPr id="5155" name="Group 1073">
            <a:extLst>
              <a:ext uri="{FF2B5EF4-FFF2-40B4-BE49-F238E27FC236}">
                <a16:creationId xmlns:a16="http://schemas.microsoft.com/office/drawing/2014/main" id="{820706F2-D267-47AB-ADA1-F46356DDCBA5}"/>
              </a:ext>
            </a:extLst>
          </p:cNvPr>
          <p:cNvGrpSpPr>
            <a:grpSpLocks/>
          </p:cNvGrpSpPr>
          <p:nvPr/>
        </p:nvGrpSpPr>
        <p:grpSpPr bwMode="auto">
          <a:xfrm>
            <a:off x="7306408" y="3245828"/>
            <a:ext cx="961292" cy="505557"/>
            <a:chOff x="4553" y="2109"/>
            <a:chExt cx="558" cy="295"/>
          </a:xfrm>
        </p:grpSpPr>
        <p:sp>
          <p:nvSpPr>
            <p:cNvPr id="5182" name="Rectangle 1074">
              <a:extLst>
                <a:ext uri="{FF2B5EF4-FFF2-40B4-BE49-F238E27FC236}">
                  <a16:creationId xmlns:a16="http://schemas.microsoft.com/office/drawing/2014/main" id="{611C7D94-4F83-4814-A396-424E58E33ADD}"/>
                </a:ext>
              </a:extLst>
            </p:cNvPr>
            <p:cNvSpPr>
              <a:spLocks noChangeArrowheads="1"/>
            </p:cNvSpPr>
            <p:nvPr/>
          </p:nvSpPr>
          <p:spPr bwMode="auto">
            <a:xfrm>
              <a:off x="4656" y="2109"/>
              <a:ext cx="455" cy="205"/>
            </a:xfrm>
            <a:prstGeom prst="rect">
              <a:avLst/>
            </a:prstGeom>
            <a:solidFill>
              <a:schemeClr val="folHlink"/>
            </a:solidFill>
            <a:ln w="12700">
              <a:solidFill>
                <a:schemeClr val="bg2"/>
              </a:solidFill>
              <a:miter lim="800000"/>
              <a:headEnd/>
              <a:tailEnd/>
            </a:ln>
          </p:spPr>
          <p:txBody>
            <a:bodyPr wrap="none" lIns="83527" tIns="41031" rIns="83527" bIns="41031" anchor="ctr" anchorCtr="1"/>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77" b="1">
                  <a:latin typeface="Arial" panose="020B0604020202020204" pitchFamily="34" charset="0"/>
                </a:rPr>
                <a:t>DRAM</a:t>
              </a:r>
            </a:p>
          </p:txBody>
        </p:sp>
        <p:sp>
          <p:nvSpPr>
            <p:cNvPr id="249907" name="Rectangle 1075">
              <a:extLst>
                <a:ext uri="{FF2B5EF4-FFF2-40B4-BE49-F238E27FC236}">
                  <a16:creationId xmlns:a16="http://schemas.microsoft.com/office/drawing/2014/main" id="{35F93664-809A-4167-9768-71FF447801CD}"/>
                </a:ext>
              </a:extLst>
            </p:cNvPr>
            <p:cNvSpPr>
              <a:spLocks noChangeArrowheads="1"/>
            </p:cNvSpPr>
            <p:nvPr/>
          </p:nvSpPr>
          <p:spPr bwMode="auto">
            <a:xfrm>
              <a:off x="4553" y="2199"/>
              <a:ext cx="455" cy="205"/>
            </a:xfrm>
            <a:prstGeom prst="rect">
              <a:avLst/>
            </a:prstGeom>
            <a:solidFill>
              <a:schemeClr val="folHlink"/>
            </a:solidFill>
            <a:ln w="12700">
              <a:solidFill>
                <a:schemeClr val="bg2"/>
              </a:solidFill>
              <a:miter lim="800000"/>
              <a:headEnd/>
              <a:tailEnd/>
            </a:ln>
            <a:effectLst>
              <a:outerShdw dist="107763" dir="18900000" algn="ctr" rotWithShape="0">
                <a:schemeClr val="bg2"/>
              </a:outerShdw>
            </a:effectLst>
          </p:spPr>
          <p:txBody>
            <a:bodyPr wrap="none" lIns="83527" tIns="41031" rIns="83527" bIns="41031" anchor="ctr" anchorCtr="1"/>
            <a:lstStyle/>
            <a:p>
              <a:pPr algn="ctr" eaLnBrk="1" hangingPunct="1">
                <a:defRPr/>
              </a:pPr>
              <a:r>
                <a:rPr lang="en-US" altLang="zh-CN" sz="1662" b="1">
                  <a:solidFill>
                    <a:srgbClr val="000000"/>
                  </a:solidFill>
                  <a:latin typeface="Arial" charset="0"/>
                </a:rPr>
                <a:t>VRAM</a:t>
              </a:r>
            </a:p>
          </p:txBody>
        </p:sp>
      </p:grpSp>
      <p:sp>
        <p:nvSpPr>
          <p:cNvPr id="5156" name="Line 1076">
            <a:extLst>
              <a:ext uri="{FF2B5EF4-FFF2-40B4-BE49-F238E27FC236}">
                <a16:creationId xmlns:a16="http://schemas.microsoft.com/office/drawing/2014/main" id="{452C8C55-095D-4016-8FD0-52A986BEC3BB}"/>
              </a:ext>
            </a:extLst>
          </p:cNvPr>
          <p:cNvSpPr>
            <a:spLocks noChangeShapeType="1"/>
          </p:cNvSpPr>
          <p:nvPr/>
        </p:nvSpPr>
        <p:spPr bwMode="auto">
          <a:xfrm>
            <a:off x="1560635" y="2136531"/>
            <a:ext cx="0" cy="719504"/>
          </a:xfrm>
          <a:prstGeom prst="line">
            <a:avLst/>
          </a:prstGeom>
          <a:noFill/>
          <a:ln w="508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5157" name="Line 1077">
            <a:extLst>
              <a:ext uri="{FF2B5EF4-FFF2-40B4-BE49-F238E27FC236}">
                <a16:creationId xmlns:a16="http://schemas.microsoft.com/office/drawing/2014/main" id="{D400E2D9-31FC-4967-AFB1-4743F8A852EE}"/>
              </a:ext>
            </a:extLst>
          </p:cNvPr>
          <p:cNvSpPr>
            <a:spLocks noChangeShapeType="1"/>
          </p:cNvSpPr>
          <p:nvPr/>
        </p:nvSpPr>
        <p:spPr bwMode="auto">
          <a:xfrm flipH="1">
            <a:off x="2479431" y="1721827"/>
            <a:ext cx="499697" cy="0"/>
          </a:xfrm>
          <a:prstGeom prst="line">
            <a:avLst/>
          </a:prstGeom>
          <a:noFill/>
          <a:ln w="508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5158" name="Line 1078">
            <a:extLst>
              <a:ext uri="{FF2B5EF4-FFF2-40B4-BE49-F238E27FC236}">
                <a16:creationId xmlns:a16="http://schemas.microsoft.com/office/drawing/2014/main" id="{F3B6FB86-4737-4019-B023-8D7A8521FA74}"/>
              </a:ext>
            </a:extLst>
          </p:cNvPr>
          <p:cNvSpPr>
            <a:spLocks noChangeShapeType="1"/>
          </p:cNvSpPr>
          <p:nvPr/>
        </p:nvSpPr>
        <p:spPr bwMode="auto">
          <a:xfrm>
            <a:off x="2536581" y="1751135"/>
            <a:ext cx="0" cy="640373"/>
          </a:xfrm>
          <a:prstGeom prst="line">
            <a:avLst/>
          </a:prstGeom>
          <a:noFill/>
          <a:ln w="508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5159" name="Line 1079">
            <a:extLst>
              <a:ext uri="{FF2B5EF4-FFF2-40B4-BE49-F238E27FC236}">
                <a16:creationId xmlns:a16="http://schemas.microsoft.com/office/drawing/2014/main" id="{7F363980-EEDD-4062-897C-A925F69204AE}"/>
              </a:ext>
            </a:extLst>
          </p:cNvPr>
          <p:cNvSpPr>
            <a:spLocks noChangeShapeType="1"/>
          </p:cNvSpPr>
          <p:nvPr/>
        </p:nvSpPr>
        <p:spPr bwMode="auto">
          <a:xfrm>
            <a:off x="2535116" y="2414954"/>
            <a:ext cx="476250" cy="0"/>
          </a:xfrm>
          <a:prstGeom prst="line">
            <a:avLst/>
          </a:prstGeom>
          <a:noFill/>
          <a:ln w="508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5160" name="Line 1080">
            <a:extLst>
              <a:ext uri="{FF2B5EF4-FFF2-40B4-BE49-F238E27FC236}">
                <a16:creationId xmlns:a16="http://schemas.microsoft.com/office/drawing/2014/main" id="{2CDF2F8F-B18B-43D1-8B7A-8D802970002C}"/>
              </a:ext>
            </a:extLst>
          </p:cNvPr>
          <p:cNvSpPr>
            <a:spLocks noChangeShapeType="1"/>
          </p:cNvSpPr>
          <p:nvPr/>
        </p:nvSpPr>
        <p:spPr bwMode="auto">
          <a:xfrm flipH="1">
            <a:off x="1800959" y="2031023"/>
            <a:ext cx="763465" cy="0"/>
          </a:xfrm>
          <a:prstGeom prst="line">
            <a:avLst/>
          </a:prstGeom>
          <a:noFill/>
          <a:ln w="508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5161" name="Line 1081">
            <a:extLst>
              <a:ext uri="{FF2B5EF4-FFF2-40B4-BE49-F238E27FC236}">
                <a16:creationId xmlns:a16="http://schemas.microsoft.com/office/drawing/2014/main" id="{02583B17-12C7-4358-91CB-CF8EF2162327}"/>
              </a:ext>
            </a:extLst>
          </p:cNvPr>
          <p:cNvSpPr>
            <a:spLocks noChangeShapeType="1"/>
          </p:cNvSpPr>
          <p:nvPr/>
        </p:nvSpPr>
        <p:spPr bwMode="auto">
          <a:xfrm>
            <a:off x="4670181" y="2060331"/>
            <a:ext cx="0" cy="795704"/>
          </a:xfrm>
          <a:prstGeom prst="line">
            <a:avLst/>
          </a:prstGeom>
          <a:noFill/>
          <a:ln w="508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49914" name="Freeform 1082">
            <a:extLst>
              <a:ext uri="{FF2B5EF4-FFF2-40B4-BE49-F238E27FC236}">
                <a16:creationId xmlns:a16="http://schemas.microsoft.com/office/drawing/2014/main" id="{1905D00D-11E3-4637-AFFD-A851E50AD941}"/>
              </a:ext>
            </a:extLst>
          </p:cNvPr>
          <p:cNvSpPr>
            <a:spLocks/>
          </p:cNvSpPr>
          <p:nvPr/>
        </p:nvSpPr>
        <p:spPr bwMode="auto">
          <a:xfrm>
            <a:off x="5322278" y="1469782"/>
            <a:ext cx="2483827" cy="1099038"/>
          </a:xfrm>
          <a:custGeom>
            <a:avLst/>
            <a:gdLst/>
            <a:ahLst/>
            <a:cxnLst>
              <a:cxn ang="0">
                <a:pos x="0" y="0"/>
              </a:cxn>
              <a:cxn ang="0">
                <a:pos x="0" y="576"/>
              </a:cxn>
              <a:cxn ang="0">
                <a:pos x="192" y="576"/>
              </a:cxn>
              <a:cxn ang="0">
                <a:pos x="192" y="640"/>
              </a:cxn>
              <a:cxn ang="0">
                <a:pos x="816" y="640"/>
              </a:cxn>
              <a:cxn ang="0">
                <a:pos x="816" y="576"/>
              </a:cxn>
              <a:cxn ang="0">
                <a:pos x="1440" y="576"/>
              </a:cxn>
              <a:cxn ang="0">
                <a:pos x="1440" y="0"/>
              </a:cxn>
              <a:cxn ang="0">
                <a:pos x="0" y="0"/>
              </a:cxn>
            </a:cxnLst>
            <a:rect l="0" t="0" r="r" b="b"/>
            <a:pathLst>
              <a:path w="1441" h="641">
                <a:moveTo>
                  <a:pt x="0" y="0"/>
                </a:moveTo>
                <a:lnTo>
                  <a:pt x="0" y="576"/>
                </a:lnTo>
                <a:lnTo>
                  <a:pt x="192" y="576"/>
                </a:lnTo>
                <a:lnTo>
                  <a:pt x="192" y="640"/>
                </a:lnTo>
                <a:lnTo>
                  <a:pt x="816" y="640"/>
                </a:lnTo>
                <a:lnTo>
                  <a:pt x="816" y="576"/>
                </a:lnTo>
                <a:lnTo>
                  <a:pt x="1440" y="576"/>
                </a:lnTo>
                <a:lnTo>
                  <a:pt x="1440" y="0"/>
                </a:lnTo>
                <a:lnTo>
                  <a:pt x="0" y="0"/>
                </a:lnTo>
              </a:path>
            </a:pathLst>
          </a:custGeom>
          <a:solidFill>
            <a:schemeClr val="bg1"/>
          </a:solidFill>
          <a:ln w="12700" cap="rnd" cmpd="sng">
            <a:solidFill>
              <a:srgbClr val="000000"/>
            </a:solidFill>
            <a:prstDash val="solid"/>
            <a:round/>
            <a:headEnd type="none" w="med" len="med"/>
            <a:tailEnd type="none" w="med" len="med"/>
          </a:ln>
          <a:effectLst>
            <a:outerShdw dist="107763" dir="2700000" algn="ctr" rotWithShape="0">
              <a:schemeClr val="bg2"/>
            </a:outerShdw>
          </a:effectLst>
        </p:spPr>
        <p:txBody>
          <a:bodyPr/>
          <a:lstStyle/>
          <a:p>
            <a:pPr>
              <a:defRPr/>
            </a:pPr>
            <a:endParaRPr lang="zh-CN" altLang="en-US" sz="1662"/>
          </a:p>
        </p:txBody>
      </p:sp>
      <p:sp>
        <p:nvSpPr>
          <p:cNvPr id="5163" name="Line 1083">
            <a:extLst>
              <a:ext uri="{FF2B5EF4-FFF2-40B4-BE49-F238E27FC236}">
                <a16:creationId xmlns:a16="http://schemas.microsoft.com/office/drawing/2014/main" id="{226AFBC8-362A-4ABE-B3E7-517E8216C500}"/>
              </a:ext>
            </a:extLst>
          </p:cNvPr>
          <p:cNvSpPr>
            <a:spLocks noChangeShapeType="1"/>
          </p:cNvSpPr>
          <p:nvPr/>
        </p:nvSpPr>
        <p:spPr bwMode="auto">
          <a:xfrm>
            <a:off x="5824904" y="2136531"/>
            <a:ext cx="0" cy="719504"/>
          </a:xfrm>
          <a:prstGeom prst="line">
            <a:avLst/>
          </a:prstGeom>
          <a:noFill/>
          <a:ln w="508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5164" name="Line 1084">
            <a:extLst>
              <a:ext uri="{FF2B5EF4-FFF2-40B4-BE49-F238E27FC236}">
                <a16:creationId xmlns:a16="http://schemas.microsoft.com/office/drawing/2014/main" id="{3CEB6112-889F-4809-82C0-84685498A0DB}"/>
              </a:ext>
            </a:extLst>
          </p:cNvPr>
          <p:cNvSpPr>
            <a:spLocks noChangeShapeType="1"/>
          </p:cNvSpPr>
          <p:nvPr/>
        </p:nvSpPr>
        <p:spPr bwMode="auto">
          <a:xfrm flipH="1">
            <a:off x="5977305" y="2108689"/>
            <a:ext cx="940777" cy="0"/>
          </a:xfrm>
          <a:prstGeom prst="line">
            <a:avLst/>
          </a:prstGeom>
          <a:noFill/>
          <a:ln w="508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49917" name="Rectangle 1085">
            <a:extLst>
              <a:ext uri="{FF2B5EF4-FFF2-40B4-BE49-F238E27FC236}">
                <a16:creationId xmlns:a16="http://schemas.microsoft.com/office/drawing/2014/main" id="{72322AD3-D416-4FFE-AD5C-C9F765B799F1}"/>
              </a:ext>
            </a:extLst>
          </p:cNvPr>
          <p:cNvSpPr>
            <a:spLocks noChangeArrowheads="1"/>
          </p:cNvSpPr>
          <p:nvPr/>
        </p:nvSpPr>
        <p:spPr bwMode="auto">
          <a:xfrm>
            <a:off x="794239" y="1619250"/>
            <a:ext cx="1329104" cy="889488"/>
          </a:xfrm>
          <a:prstGeom prst="rect">
            <a:avLst/>
          </a:prstGeom>
          <a:solidFill>
            <a:srgbClr val="00DFCA"/>
          </a:solidFill>
          <a:ln w="12700">
            <a:noFill/>
            <a:miter lim="800000"/>
            <a:headEnd/>
            <a:tailEnd/>
          </a:ln>
          <a:effectLst>
            <a:outerShdw dist="107763" dir="18900000" algn="ctr" rotWithShape="0">
              <a:srgbClr val="00279F"/>
            </a:outerShdw>
          </a:effectLst>
        </p:spPr>
        <p:txBody>
          <a:bodyPr wrap="none" lIns="17585" tIns="253512" rIns="17585" bIns="253512" anchor="ctr" anchorCtr="1"/>
          <a:lstStyle/>
          <a:p>
            <a:pPr eaLnBrk="1" hangingPunct="1">
              <a:defRPr/>
            </a:pPr>
            <a:r>
              <a:rPr lang="en-US" altLang="zh-CN" sz="1662" b="1">
                <a:latin typeface="Arial" charset="0"/>
              </a:rPr>
              <a:t>Processor</a:t>
            </a:r>
          </a:p>
          <a:p>
            <a:pPr eaLnBrk="1" hangingPunct="1">
              <a:defRPr/>
            </a:pPr>
            <a:r>
              <a:rPr lang="en-US" altLang="zh-CN" sz="1662" b="1">
                <a:latin typeface="Arial" charset="0"/>
              </a:rPr>
              <a:t>Cache/DRAM</a:t>
            </a:r>
          </a:p>
          <a:p>
            <a:pPr eaLnBrk="1" hangingPunct="1">
              <a:defRPr/>
            </a:pPr>
            <a:r>
              <a:rPr lang="en-US" altLang="zh-CN" sz="1662" b="1">
                <a:latin typeface="Arial" charset="0"/>
              </a:rPr>
              <a:t>Controller</a:t>
            </a:r>
          </a:p>
        </p:txBody>
      </p:sp>
      <p:sp>
        <p:nvSpPr>
          <p:cNvPr id="249918" name="Rectangle 1086">
            <a:extLst>
              <a:ext uri="{FF2B5EF4-FFF2-40B4-BE49-F238E27FC236}">
                <a16:creationId xmlns:a16="http://schemas.microsoft.com/office/drawing/2014/main" id="{EAF72ABB-6115-47CD-A91B-2781D83B9BE9}"/>
              </a:ext>
            </a:extLst>
          </p:cNvPr>
          <p:cNvSpPr>
            <a:spLocks noChangeArrowheads="1"/>
          </p:cNvSpPr>
          <p:nvPr/>
        </p:nvSpPr>
        <p:spPr bwMode="auto">
          <a:xfrm>
            <a:off x="4339265" y="1783856"/>
            <a:ext cx="653041" cy="528039"/>
          </a:xfrm>
          <a:prstGeom prst="rect">
            <a:avLst/>
          </a:prstGeom>
          <a:solidFill>
            <a:schemeClr val="hlink"/>
          </a:solidFill>
          <a:ln w="12700">
            <a:noFill/>
            <a:miter lim="800000"/>
            <a:headEnd/>
            <a:tailEnd/>
          </a:ln>
          <a:effectLst>
            <a:outerShdw dist="107763" dir="18900000" algn="ctr" rotWithShape="0">
              <a:schemeClr val="bg2"/>
            </a:outerShdw>
          </a:effectLst>
        </p:spPr>
        <p:txBody>
          <a:bodyPr wrap="none" lIns="24912" tIns="134815" rIns="24912" bIns="134815" anchor="ctr" anchorCtr="1">
            <a:spAutoFit/>
          </a:bodyPr>
          <a:lstStyle/>
          <a:p>
            <a:pPr algn="ctr" eaLnBrk="1" hangingPunct="1">
              <a:defRPr/>
            </a:pPr>
            <a:r>
              <a:rPr lang="en-US" altLang="zh-CN" sz="1662" b="1">
                <a:latin typeface="Arial" charset="0"/>
              </a:rPr>
              <a:t>Audio</a:t>
            </a:r>
          </a:p>
        </p:txBody>
      </p:sp>
      <p:sp>
        <p:nvSpPr>
          <p:cNvPr id="249919" name="Rectangle 1087">
            <a:extLst>
              <a:ext uri="{FF2B5EF4-FFF2-40B4-BE49-F238E27FC236}">
                <a16:creationId xmlns:a16="http://schemas.microsoft.com/office/drawing/2014/main" id="{BBE84413-F1D3-4C08-8E8E-57E1B0FA2656}"/>
              </a:ext>
            </a:extLst>
          </p:cNvPr>
          <p:cNvSpPr>
            <a:spLocks noChangeArrowheads="1"/>
          </p:cNvSpPr>
          <p:nvPr/>
        </p:nvSpPr>
        <p:spPr bwMode="auto">
          <a:xfrm>
            <a:off x="5430407" y="1811639"/>
            <a:ext cx="783131" cy="561861"/>
          </a:xfrm>
          <a:prstGeom prst="rect">
            <a:avLst/>
          </a:prstGeom>
          <a:solidFill>
            <a:schemeClr val="hlink"/>
          </a:solidFill>
          <a:ln w="12700">
            <a:noFill/>
            <a:miter lim="800000"/>
            <a:headEnd/>
            <a:tailEnd/>
          </a:ln>
          <a:effectLst>
            <a:outerShdw dist="107763" dir="18900000" algn="ctr" rotWithShape="0">
              <a:schemeClr val="bg2"/>
            </a:outerShdw>
          </a:effectLst>
        </p:spPr>
        <p:txBody>
          <a:bodyPr wrap="none" lIns="42497" tIns="24912" rIns="42497" bIns="24912" anchor="ctr" anchorCtr="1">
            <a:spAutoFit/>
          </a:bodyPr>
          <a:lstStyle/>
          <a:p>
            <a:pPr algn="ctr" eaLnBrk="1" hangingPunct="1">
              <a:defRPr/>
            </a:pPr>
            <a:r>
              <a:rPr lang="en-US" altLang="zh-CN" sz="1662" b="1">
                <a:latin typeface="Arial" charset="0"/>
              </a:rPr>
              <a:t>Motion</a:t>
            </a:r>
          </a:p>
          <a:p>
            <a:pPr algn="ctr" eaLnBrk="1" hangingPunct="1">
              <a:defRPr/>
            </a:pPr>
            <a:r>
              <a:rPr lang="en-US" altLang="zh-CN" sz="1662" b="1">
                <a:latin typeface="Arial" charset="0"/>
              </a:rPr>
              <a:t>Video</a:t>
            </a:r>
          </a:p>
        </p:txBody>
      </p:sp>
      <p:grpSp>
        <p:nvGrpSpPr>
          <p:cNvPr id="5168" name="Group 1088">
            <a:extLst>
              <a:ext uri="{FF2B5EF4-FFF2-40B4-BE49-F238E27FC236}">
                <a16:creationId xmlns:a16="http://schemas.microsoft.com/office/drawing/2014/main" id="{A3490873-C3A3-43AF-8302-38FA458B112D}"/>
              </a:ext>
            </a:extLst>
          </p:cNvPr>
          <p:cNvGrpSpPr>
            <a:grpSpLocks/>
          </p:cNvGrpSpPr>
          <p:nvPr/>
        </p:nvGrpSpPr>
        <p:grpSpPr bwMode="auto">
          <a:xfrm>
            <a:off x="6594231" y="1844920"/>
            <a:ext cx="970085" cy="512885"/>
            <a:chOff x="4140" y="1293"/>
            <a:chExt cx="563" cy="299"/>
          </a:xfrm>
        </p:grpSpPr>
        <p:sp>
          <p:nvSpPr>
            <p:cNvPr id="249921" name="Rectangle 1089">
              <a:extLst>
                <a:ext uri="{FF2B5EF4-FFF2-40B4-BE49-F238E27FC236}">
                  <a16:creationId xmlns:a16="http://schemas.microsoft.com/office/drawing/2014/main" id="{ED3152E0-228A-475C-ABE1-1C1B3D5F40BC}"/>
                </a:ext>
              </a:extLst>
            </p:cNvPr>
            <p:cNvSpPr>
              <a:spLocks noChangeArrowheads="1"/>
            </p:cNvSpPr>
            <p:nvPr/>
          </p:nvSpPr>
          <p:spPr bwMode="auto">
            <a:xfrm>
              <a:off x="4239" y="1293"/>
              <a:ext cx="464" cy="213"/>
            </a:xfrm>
            <a:prstGeom prst="rect">
              <a:avLst/>
            </a:prstGeom>
            <a:solidFill>
              <a:schemeClr val="folHlink"/>
            </a:solidFill>
            <a:ln w="12700">
              <a:noFill/>
              <a:miter lim="800000"/>
              <a:headEnd/>
              <a:tailEnd/>
            </a:ln>
            <a:effectLst>
              <a:outerShdw dist="107763" dir="18900000" algn="ctr" rotWithShape="0">
                <a:schemeClr val="bg2"/>
              </a:outerShdw>
            </a:effectLst>
          </p:spPr>
          <p:txBody>
            <a:bodyPr wrap="none" lIns="83527" tIns="41031" rIns="83527" bIns="41031" anchor="ctr" anchorCtr="1"/>
            <a:lstStyle/>
            <a:p>
              <a:pPr algn="ctr" eaLnBrk="1" hangingPunct="1">
                <a:defRPr/>
              </a:pPr>
              <a:r>
                <a:rPr lang="en-US" altLang="zh-CN" sz="1662" b="1">
                  <a:solidFill>
                    <a:srgbClr val="000000"/>
                  </a:solidFill>
                  <a:latin typeface="Arial" charset="0"/>
                </a:rPr>
                <a:t>VRAM</a:t>
              </a:r>
            </a:p>
          </p:txBody>
        </p:sp>
        <p:sp>
          <p:nvSpPr>
            <p:cNvPr id="249922" name="Rectangle 1090">
              <a:extLst>
                <a:ext uri="{FF2B5EF4-FFF2-40B4-BE49-F238E27FC236}">
                  <a16:creationId xmlns:a16="http://schemas.microsoft.com/office/drawing/2014/main" id="{11538CDD-581A-4D6F-8984-FE70EA5BC164}"/>
                </a:ext>
              </a:extLst>
            </p:cNvPr>
            <p:cNvSpPr>
              <a:spLocks noChangeArrowheads="1"/>
            </p:cNvSpPr>
            <p:nvPr/>
          </p:nvSpPr>
          <p:spPr bwMode="auto">
            <a:xfrm>
              <a:off x="4140" y="1387"/>
              <a:ext cx="456" cy="205"/>
            </a:xfrm>
            <a:prstGeom prst="rect">
              <a:avLst/>
            </a:prstGeom>
            <a:solidFill>
              <a:schemeClr val="folHlink"/>
            </a:solidFill>
            <a:ln w="12700">
              <a:solidFill>
                <a:schemeClr val="bg2"/>
              </a:solidFill>
              <a:miter lim="800000"/>
              <a:headEnd/>
              <a:tailEnd/>
            </a:ln>
            <a:effectLst>
              <a:outerShdw dist="107763" dir="18900000" algn="ctr" rotWithShape="0">
                <a:schemeClr val="bg2"/>
              </a:outerShdw>
            </a:effectLst>
          </p:spPr>
          <p:txBody>
            <a:bodyPr wrap="none" lIns="83527" tIns="41031" rIns="83527" bIns="41031" anchor="ctr" anchorCtr="1"/>
            <a:lstStyle/>
            <a:p>
              <a:pPr algn="ctr" eaLnBrk="1" hangingPunct="1">
                <a:defRPr/>
              </a:pPr>
              <a:r>
                <a:rPr lang="en-US" altLang="zh-CN" sz="1662" b="1">
                  <a:solidFill>
                    <a:srgbClr val="000000"/>
                  </a:solidFill>
                  <a:latin typeface="Arial" charset="0"/>
                </a:rPr>
                <a:t>DRAM</a:t>
              </a:r>
            </a:p>
          </p:txBody>
        </p:sp>
      </p:grpSp>
      <p:pic>
        <p:nvPicPr>
          <p:cNvPr id="5169" name="Picture 1091">
            <a:extLst>
              <a:ext uri="{FF2B5EF4-FFF2-40B4-BE49-F238E27FC236}">
                <a16:creationId xmlns:a16="http://schemas.microsoft.com/office/drawing/2014/main" id="{97277582-35F8-47FE-9459-29968CEAE0E9}"/>
              </a:ext>
            </a:extLst>
          </p:cNvPr>
          <p:cNvPicPr>
            <a:picLocks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18343" y="2615712"/>
            <a:ext cx="7003073" cy="455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49924" name="Rectangle 1092">
            <a:extLst>
              <a:ext uri="{FF2B5EF4-FFF2-40B4-BE49-F238E27FC236}">
                <a16:creationId xmlns:a16="http://schemas.microsoft.com/office/drawing/2014/main" id="{650DE223-C93E-4AD1-A6E4-D0222CEBDCB4}"/>
              </a:ext>
            </a:extLst>
          </p:cNvPr>
          <p:cNvSpPr>
            <a:spLocks noChangeArrowheads="1"/>
          </p:cNvSpPr>
          <p:nvPr/>
        </p:nvSpPr>
        <p:spPr bwMode="auto">
          <a:xfrm>
            <a:off x="2775439" y="1543051"/>
            <a:ext cx="783981" cy="350226"/>
          </a:xfrm>
          <a:prstGeom prst="rect">
            <a:avLst/>
          </a:prstGeom>
          <a:solidFill>
            <a:schemeClr val="folHlink"/>
          </a:solidFill>
          <a:ln w="12700">
            <a:solidFill>
              <a:schemeClr val="bg2"/>
            </a:solidFill>
            <a:miter lim="800000"/>
            <a:headEnd/>
            <a:tailEnd/>
          </a:ln>
          <a:effectLst>
            <a:outerShdw dist="107763" dir="18900000" algn="ctr" rotWithShape="0">
              <a:schemeClr val="bg2"/>
            </a:outerShdw>
          </a:effectLst>
        </p:spPr>
        <p:txBody>
          <a:bodyPr wrap="none" lIns="83527" tIns="41031" rIns="83527" bIns="41031" anchor="ctr" anchorCtr="1"/>
          <a:lstStyle/>
          <a:p>
            <a:pPr algn="ctr" eaLnBrk="1" hangingPunct="1">
              <a:defRPr/>
            </a:pPr>
            <a:r>
              <a:rPr lang="en-US" altLang="zh-CN" sz="1662" b="1">
                <a:solidFill>
                  <a:srgbClr val="000000"/>
                </a:solidFill>
                <a:latin typeface="Arial" charset="0"/>
              </a:rPr>
              <a:t>Cache</a:t>
            </a:r>
          </a:p>
        </p:txBody>
      </p:sp>
      <p:grpSp>
        <p:nvGrpSpPr>
          <p:cNvPr id="5171" name="Group 1093">
            <a:extLst>
              <a:ext uri="{FF2B5EF4-FFF2-40B4-BE49-F238E27FC236}">
                <a16:creationId xmlns:a16="http://schemas.microsoft.com/office/drawing/2014/main" id="{93339024-12F9-4812-8427-7E34E889FF21}"/>
              </a:ext>
            </a:extLst>
          </p:cNvPr>
          <p:cNvGrpSpPr>
            <a:grpSpLocks/>
          </p:cNvGrpSpPr>
          <p:nvPr/>
        </p:nvGrpSpPr>
        <p:grpSpPr bwMode="auto">
          <a:xfrm>
            <a:off x="2775438" y="2076451"/>
            <a:ext cx="968620" cy="512885"/>
            <a:chOff x="1925" y="1428"/>
            <a:chExt cx="562" cy="299"/>
          </a:xfrm>
        </p:grpSpPr>
        <p:sp>
          <p:nvSpPr>
            <p:cNvPr id="249926" name="Rectangle 1094">
              <a:extLst>
                <a:ext uri="{FF2B5EF4-FFF2-40B4-BE49-F238E27FC236}">
                  <a16:creationId xmlns:a16="http://schemas.microsoft.com/office/drawing/2014/main" id="{BA15BC46-9F13-4152-8B6D-FDD603B6C520}"/>
                </a:ext>
              </a:extLst>
            </p:cNvPr>
            <p:cNvSpPr>
              <a:spLocks noChangeArrowheads="1"/>
            </p:cNvSpPr>
            <p:nvPr/>
          </p:nvSpPr>
          <p:spPr bwMode="auto">
            <a:xfrm>
              <a:off x="2024" y="1428"/>
              <a:ext cx="463" cy="213"/>
            </a:xfrm>
            <a:prstGeom prst="rect">
              <a:avLst/>
            </a:prstGeom>
            <a:solidFill>
              <a:schemeClr val="folHlink"/>
            </a:solidFill>
            <a:ln w="12700">
              <a:noFill/>
              <a:miter lim="800000"/>
              <a:headEnd/>
              <a:tailEnd/>
            </a:ln>
            <a:effectLst>
              <a:outerShdw dist="107763" dir="18900000" algn="ctr" rotWithShape="0">
                <a:schemeClr val="bg2"/>
              </a:outerShdw>
            </a:effectLst>
          </p:spPr>
          <p:txBody>
            <a:bodyPr wrap="none" lIns="83527" tIns="41031" rIns="83527" bIns="41031" anchor="ctr" anchorCtr="1"/>
            <a:lstStyle/>
            <a:p>
              <a:pPr algn="ctr" eaLnBrk="1" hangingPunct="1">
                <a:defRPr/>
              </a:pPr>
              <a:r>
                <a:rPr lang="en-US" altLang="zh-CN" sz="1662" b="1">
                  <a:solidFill>
                    <a:srgbClr val="000000"/>
                  </a:solidFill>
                  <a:latin typeface="Arial" charset="0"/>
                </a:rPr>
                <a:t>VRAM</a:t>
              </a:r>
            </a:p>
          </p:txBody>
        </p:sp>
        <p:sp>
          <p:nvSpPr>
            <p:cNvPr id="249927" name="Rectangle 1095">
              <a:extLst>
                <a:ext uri="{FF2B5EF4-FFF2-40B4-BE49-F238E27FC236}">
                  <a16:creationId xmlns:a16="http://schemas.microsoft.com/office/drawing/2014/main" id="{620F8A2B-7172-4C33-A0EB-62F4A9132C13}"/>
                </a:ext>
              </a:extLst>
            </p:cNvPr>
            <p:cNvSpPr>
              <a:spLocks noChangeArrowheads="1"/>
            </p:cNvSpPr>
            <p:nvPr/>
          </p:nvSpPr>
          <p:spPr bwMode="auto">
            <a:xfrm>
              <a:off x="1925" y="1523"/>
              <a:ext cx="455" cy="204"/>
            </a:xfrm>
            <a:prstGeom prst="rect">
              <a:avLst/>
            </a:prstGeom>
            <a:solidFill>
              <a:schemeClr val="folHlink"/>
            </a:solidFill>
            <a:ln w="12700">
              <a:solidFill>
                <a:schemeClr val="bg2"/>
              </a:solidFill>
              <a:miter lim="800000"/>
              <a:headEnd/>
              <a:tailEnd/>
            </a:ln>
            <a:effectLst>
              <a:outerShdw dist="107763" dir="18900000" algn="ctr" rotWithShape="0">
                <a:schemeClr val="bg2"/>
              </a:outerShdw>
            </a:effectLst>
          </p:spPr>
          <p:txBody>
            <a:bodyPr wrap="none" lIns="83527" tIns="41031" rIns="83527" bIns="41031" anchor="ctr" anchorCtr="1"/>
            <a:lstStyle/>
            <a:p>
              <a:pPr algn="ctr" eaLnBrk="1" hangingPunct="1">
                <a:defRPr/>
              </a:pPr>
              <a:r>
                <a:rPr lang="en-US" altLang="zh-CN" sz="1662" b="1">
                  <a:solidFill>
                    <a:srgbClr val="000000"/>
                  </a:solidFill>
                  <a:latin typeface="Arial" charset="0"/>
                </a:rPr>
                <a:t>DRAM</a:t>
              </a:r>
            </a:p>
          </p:txBody>
        </p:sp>
      </p:grpSp>
      <p:sp>
        <p:nvSpPr>
          <p:cNvPr id="5172" name="Rectangle 1096">
            <a:extLst>
              <a:ext uri="{FF2B5EF4-FFF2-40B4-BE49-F238E27FC236}">
                <a16:creationId xmlns:a16="http://schemas.microsoft.com/office/drawing/2014/main" id="{A5D91443-CC89-451C-9E3B-C7FA99F10CFB}"/>
              </a:ext>
            </a:extLst>
          </p:cNvPr>
          <p:cNvSpPr>
            <a:spLocks noChangeArrowheads="1"/>
          </p:cNvSpPr>
          <p:nvPr/>
        </p:nvSpPr>
        <p:spPr bwMode="auto">
          <a:xfrm>
            <a:off x="2174151" y="2702169"/>
            <a:ext cx="894846"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77" b="1">
                <a:solidFill>
                  <a:srgbClr val="000000"/>
                </a:solidFill>
                <a:latin typeface="Arial" panose="020B0604020202020204" pitchFamily="34" charset="0"/>
              </a:rPr>
              <a:t>PCI Bus</a:t>
            </a:r>
          </a:p>
        </p:txBody>
      </p:sp>
      <p:sp>
        <p:nvSpPr>
          <p:cNvPr id="5173" name="Rectangle 1097">
            <a:extLst>
              <a:ext uri="{FF2B5EF4-FFF2-40B4-BE49-F238E27FC236}">
                <a16:creationId xmlns:a16="http://schemas.microsoft.com/office/drawing/2014/main" id="{83AB3DD9-9069-48DC-A8D0-39F90F0BE05A}"/>
              </a:ext>
            </a:extLst>
          </p:cNvPr>
          <p:cNvSpPr>
            <a:spLocks noChangeArrowheads="1"/>
          </p:cNvSpPr>
          <p:nvPr/>
        </p:nvSpPr>
        <p:spPr bwMode="auto">
          <a:xfrm>
            <a:off x="4623857" y="5511312"/>
            <a:ext cx="2498810"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77" b="1">
                <a:solidFill>
                  <a:srgbClr val="000000"/>
                </a:solidFill>
                <a:latin typeface="Arial" panose="020B0604020202020204" pitchFamily="34" charset="0"/>
              </a:rPr>
              <a:t>ISA/EISA  -  MicroChannel</a:t>
            </a:r>
          </a:p>
        </p:txBody>
      </p:sp>
      <p:sp>
        <p:nvSpPr>
          <p:cNvPr id="5174" name="Rectangle 1098">
            <a:extLst>
              <a:ext uri="{FF2B5EF4-FFF2-40B4-BE49-F238E27FC236}">
                <a16:creationId xmlns:a16="http://schemas.microsoft.com/office/drawing/2014/main" id="{F4696FE1-1643-40B1-A856-4DB7F9139C91}"/>
              </a:ext>
            </a:extLst>
          </p:cNvPr>
          <p:cNvSpPr>
            <a:spLocks noChangeArrowheads="1"/>
          </p:cNvSpPr>
          <p:nvPr/>
        </p:nvSpPr>
        <p:spPr bwMode="auto">
          <a:xfrm>
            <a:off x="6457375" y="1456592"/>
            <a:ext cx="1255522"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77">
                <a:solidFill>
                  <a:schemeClr val="tx2"/>
                </a:solidFill>
                <a:latin typeface="Arial" panose="020B0604020202020204" pitchFamily="34" charset="0"/>
              </a:rPr>
              <a:t>Add-in board</a:t>
            </a:r>
          </a:p>
        </p:txBody>
      </p:sp>
      <p:sp>
        <p:nvSpPr>
          <p:cNvPr id="5175" name="Line 1099">
            <a:extLst>
              <a:ext uri="{FF2B5EF4-FFF2-40B4-BE49-F238E27FC236}">
                <a16:creationId xmlns:a16="http://schemas.microsoft.com/office/drawing/2014/main" id="{9E0CB890-D3A3-4DBD-896C-22515CB17C86}"/>
              </a:ext>
            </a:extLst>
          </p:cNvPr>
          <p:cNvSpPr>
            <a:spLocks noChangeShapeType="1"/>
          </p:cNvSpPr>
          <p:nvPr/>
        </p:nvSpPr>
        <p:spPr bwMode="auto">
          <a:xfrm>
            <a:off x="808892" y="1932843"/>
            <a:ext cx="1295400" cy="0"/>
          </a:xfrm>
          <a:prstGeom prst="line">
            <a:avLst/>
          </a:prstGeom>
          <a:noFill/>
          <a:ln w="25400">
            <a:solidFill>
              <a:srgbClr val="23232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5176" name="Rectangle 1100">
            <a:extLst>
              <a:ext uri="{FF2B5EF4-FFF2-40B4-BE49-F238E27FC236}">
                <a16:creationId xmlns:a16="http://schemas.microsoft.com/office/drawing/2014/main" id="{ECA7602C-0A0B-458C-A415-5FC2087FA730}"/>
              </a:ext>
            </a:extLst>
          </p:cNvPr>
          <p:cNvSpPr>
            <a:spLocks noChangeArrowheads="1"/>
          </p:cNvSpPr>
          <p:nvPr/>
        </p:nvSpPr>
        <p:spPr bwMode="auto">
          <a:xfrm>
            <a:off x="6548805" y="6021266"/>
            <a:ext cx="2173273" cy="366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46" i="1">
                <a:solidFill>
                  <a:srgbClr val="FF9900"/>
                </a:solidFill>
                <a:latin typeface="Arial" panose="020B0604020202020204" pitchFamily="34" charset="0"/>
              </a:rPr>
              <a:t>Bridge Architecture</a:t>
            </a:r>
          </a:p>
        </p:txBody>
      </p:sp>
      <p:sp>
        <p:nvSpPr>
          <p:cNvPr id="5177" name="Rectangle 1101">
            <a:extLst>
              <a:ext uri="{FF2B5EF4-FFF2-40B4-BE49-F238E27FC236}">
                <a16:creationId xmlns:a16="http://schemas.microsoft.com/office/drawing/2014/main" id="{F13CF498-5C63-44C2-8F0C-678CC90FEFB9}"/>
              </a:ext>
            </a:extLst>
          </p:cNvPr>
          <p:cNvSpPr>
            <a:spLocks noChangeArrowheads="1"/>
          </p:cNvSpPr>
          <p:nvPr/>
        </p:nvSpPr>
        <p:spPr bwMode="auto">
          <a:xfrm>
            <a:off x="492369" y="474785"/>
            <a:ext cx="3765207" cy="591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7000"/>
              </a:lnSpc>
            </a:pPr>
            <a:r>
              <a:rPr lang="zh-CN" altLang="en-US" sz="4062" b="1">
                <a:solidFill>
                  <a:schemeClr val="accent1"/>
                </a:solidFill>
                <a:latin typeface="方正魏碑简体" pitchFamily="2" charset="-122"/>
                <a:ea typeface="方正魏碑简体" pitchFamily="2" charset="-122"/>
              </a:rPr>
              <a:t>个人计算机剖视</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8637</TotalTime>
  <Words>12087</Words>
  <Application>Microsoft Office PowerPoint</Application>
  <PresentationFormat>全屏显示(4:3)</PresentationFormat>
  <Paragraphs>1389</Paragraphs>
  <Slides>74</Slides>
  <Notes>52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74</vt:i4>
      </vt:variant>
    </vt:vector>
  </HeadingPairs>
  <TitlesOfParts>
    <vt:vector size="86" baseType="lpstr">
      <vt:lpstr>等线</vt:lpstr>
      <vt:lpstr>方正大黑简体</vt:lpstr>
      <vt:lpstr>方正魏碑简体</vt:lpstr>
      <vt:lpstr>宋体</vt:lpstr>
      <vt:lpstr>微软雅黑</vt:lpstr>
      <vt:lpstr>Arial</vt:lpstr>
      <vt:lpstr>Calibri</vt:lpstr>
      <vt:lpstr>Courier New</vt:lpstr>
      <vt:lpstr>Symbol</vt:lpstr>
      <vt:lpstr>Times New Roman</vt:lpstr>
      <vt:lpstr>Wingdings</vt:lpstr>
      <vt:lpstr>Office Theme</vt:lpstr>
      <vt:lpstr>操作系统</vt:lpstr>
      <vt:lpstr>操作系统的层次</vt:lpstr>
      <vt:lpstr>操作系统的执行</vt:lpstr>
      <vt:lpstr>页表初始化</vt:lpstr>
      <vt:lpstr>程序启动</vt:lpstr>
      <vt:lpstr>代码中的页面错误</vt:lpstr>
      <vt:lpstr>MIPS Exceptions</vt:lpstr>
      <vt:lpstr>异常处理</vt:lpstr>
      <vt:lpstr>PowerPoint 演示文稿</vt:lpstr>
      <vt:lpstr>处理器I/O接口</vt:lpstr>
      <vt:lpstr>PowerPoint 演示文稿</vt:lpstr>
      <vt:lpstr>I/O 系统设计的论题</vt:lpstr>
      <vt:lpstr>操作系统的职责</vt:lpstr>
      <vt:lpstr>对操作系统的需求</vt:lpstr>
      <vt:lpstr>OS和I/O系统通信需求</vt:lpstr>
      <vt:lpstr>给 I/O设备发送命令</vt:lpstr>
      <vt:lpstr>I/O 接口</vt:lpstr>
      <vt:lpstr>存储器映射 I/O</vt:lpstr>
      <vt:lpstr>I/O 设备通报 OS</vt:lpstr>
      <vt:lpstr>可编程I/O (轮询）</vt:lpstr>
      <vt:lpstr>PowerPoint 演示文稿</vt:lpstr>
      <vt:lpstr>I/O中断</vt:lpstr>
      <vt:lpstr>中断逻辑</vt:lpstr>
      <vt:lpstr>程序中断/意外事件硬件</vt:lpstr>
      <vt:lpstr>从程序员来看</vt:lpstr>
      <vt:lpstr>中断驱动数据传输</vt:lpstr>
      <vt:lpstr>把CPU从I/O处理中解放出来：DMA</vt:lpstr>
      <vt:lpstr>直接存储器访问（DMA）</vt:lpstr>
      <vt:lpstr>把CPU从I/O处理中解放出来：IOP</vt:lpstr>
      <vt:lpstr>输入/输出处理器</vt:lpstr>
      <vt:lpstr>I/O设备的类型和特征</vt:lpstr>
      <vt:lpstr>PowerPoint 演示文稿</vt:lpstr>
      <vt:lpstr>存贮设备: 磁盘 </vt:lpstr>
      <vt:lpstr>磁盘的组织</vt:lpstr>
      <vt:lpstr>PowerPoint 演示文稿</vt:lpstr>
      <vt:lpstr>磁盘特性</vt:lpstr>
      <vt:lpstr>旋转时间和传输时间</vt:lpstr>
      <vt:lpstr>Magnetic Disks: Outside</vt:lpstr>
      <vt:lpstr>Inside</vt:lpstr>
      <vt:lpstr>Platters and Heads</vt:lpstr>
      <vt:lpstr>存贮技术的驱动力</vt:lpstr>
      <vt:lpstr>可靠性 与 可用性 （Reliability and Availability）</vt:lpstr>
      <vt:lpstr>磁盘阵列</vt:lpstr>
      <vt:lpstr>网络存贮</vt:lpstr>
      <vt:lpstr>磁盘阵列的制造上优势</vt:lpstr>
      <vt:lpstr>阵列的可靠性</vt:lpstr>
      <vt:lpstr>使用DRAM的二级存储</vt:lpstr>
      <vt:lpstr>历史回顾</vt:lpstr>
      <vt:lpstr>历史回顾</vt:lpstr>
      <vt:lpstr>PowerPoint 演示文稿</vt:lpstr>
      <vt:lpstr>PowerPoint 演示文稿</vt:lpstr>
      <vt:lpstr>Graphics Cards</vt:lpstr>
      <vt:lpstr>Polygons to Surfaces</vt:lpstr>
      <vt:lpstr>Sound</vt:lpstr>
      <vt:lpstr>总线：将I/O与处理器和存储系统连接起来</vt:lpstr>
      <vt:lpstr>总线的优点</vt:lpstr>
      <vt:lpstr>总线的缺点</vt:lpstr>
      <vt:lpstr>总线的典型组织</vt:lpstr>
      <vt:lpstr>主设备 与 从设备</vt:lpstr>
      <vt:lpstr>输出操作</vt:lpstr>
      <vt:lpstr>输入操作</vt:lpstr>
      <vt:lpstr>总线类型</vt:lpstr>
      <vt:lpstr>具有单总线的计算机系统：底板总线</vt:lpstr>
      <vt:lpstr>双总线系统</vt:lpstr>
      <vt:lpstr>三总线系统</vt:lpstr>
      <vt:lpstr>同步 和 异步 总线</vt:lpstr>
      <vt:lpstr>握手协议</vt:lpstr>
      <vt:lpstr>增加总线带宽</vt:lpstr>
      <vt:lpstr>获得对总线的访问权</vt:lpstr>
      <vt:lpstr>多个潜在总线主设备：需要仲裁</vt:lpstr>
      <vt:lpstr>菊花链总线仲裁策略</vt:lpstr>
      <vt:lpstr>使用单一总线仲裁器的集中式仲裁</vt:lpstr>
      <vt:lpstr>总线小结</vt:lpstr>
      <vt:lpstr>That’s it folks!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 and IO</dc:title>
  <dc:creator>Gary Bishop</dc:creator>
  <cp:lastModifiedBy>guoxuem</cp:lastModifiedBy>
  <cp:revision>37</cp:revision>
  <dcterms:created xsi:type="dcterms:W3CDTF">2019-12-17T17:59:47Z</dcterms:created>
  <dcterms:modified xsi:type="dcterms:W3CDTF">2022-12-17T02:09:56Z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2011-12-08T00:00:00Z</vt:filetime>
  </property>
  <property fmtid="{D5CDD505-2E9C-101B-9397-08002B2CF9AE}" pid="3" name="Creator">
    <vt:lpwstr>Microsoft® Office PowerPoint® 2007</vt:lpwstr>
  </property>
  <property fmtid="{D5CDD505-2E9C-101B-9397-08002B2CF9AE}" pid="4" name="LastSaved">
    <vt:filetime>2019-12-17T00:00:00Z</vt:filetime>
  </property>
</Properties>
</file>