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  <p:sldMasterId id="2147483668" r:id="rId5"/>
  </p:sldMasterIdLst>
  <p:notesMasterIdLst>
    <p:notesMasterId r:id="rId7"/>
  </p:notesMasterIdLst>
  <p:handoutMasterIdLst>
    <p:handoutMasterId r:id="rId117"/>
  </p:handoutMasterIdLst>
  <p:sldIdLst>
    <p:sldId id="1052" r:id="rId6"/>
    <p:sldId id="1053" r:id="rId8"/>
    <p:sldId id="1054" r:id="rId9"/>
    <p:sldId id="1086" r:id="rId10"/>
    <p:sldId id="1088" r:id="rId11"/>
    <p:sldId id="1093" r:id="rId12"/>
    <p:sldId id="1094" r:id="rId13"/>
    <p:sldId id="1095" r:id="rId14"/>
    <p:sldId id="1104" r:id="rId15"/>
    <p:sldId id="1138" r:id="rId16"/>
    <p:sldId id="1249" r:id="rId17"/>
    <p:sldId id="1250" r:id="rId18"/>
    <p:sldId id="1251" r:id="rId19"/>
    <p:sldId id="957" r:id="rId20"/>
    <p:sldId id="1119" r:id="rId21"/>
    <p:sldId id="1120" r:id="rId22"/>
    <p:sldId id="1121" r:id="rId23"/>
    <p:sldId id="1122" r:id="rId24"/>
    <p:sldId id="1125" r:id="rId25"/>
    <p:sldId id="1126" r:id="rId26"/>
    <p:sldId id="1127" r:id="rId27"/>
    <p:sldId id="1128" r:id="rId28"/>
    <p:sldId id="1139" r:id="rId29"/>
    <p:sldId id="1130" r:id="rId30"/>
    <p:sldId id="1131" r:id="rId31"/>
    <p:sldId id="1132" r:id="rId32"/>
    <p:sldId id="1133" r:id="rId33"/>
    <p:sldId id="1134" r:id="rId34"/>
    <p:sldId id="1135" r:id="rId35"/>
    <p:sldId id="1136" r:id="rId36"/>
    <p:sldId id="1144" r:id="rId37"/>
    <p:sldId id="1145" r:id="rId38"/>
    <p:sldId id="1149" r:id="rId39"/>
    <p:sldId id="1156" r:id="rId40"/>
    <p:sldId id="1157" r:id="rId41"/>
    <p:sldId id="1158" r:id="rId42"/>
    <p:sldId id="1159" r:id="rId43"/>
    <p:sldId id="1160" r:id="rId44"/>
    <p:sldId id="1161" r:id="rId45"/>
    <p:sldId id="1162" r:id="rId46"/>
    <p:sldId id="1163" r:id="rId47"/>
    <p:sldId id="1164" r:id="rId48"/>
    <p:sldId id="1165" r:id="rId49"/>
    <p:sldId id="1196" r:id="rId50"/>
    <p:sldId id="1167" r:id="rId51"/>
    <p:sldId id="1168" r:id="rId52"/>
    <p:sldId id="1169" r:id="rId53"/>
    <p:sldId id="1170" r:id="rId54"/>
    <p:sldId id="1171" r:id="rId55"/>
    <p:sldId id="1172" r:id="rId56"/>
    <p:sldId id="1173" r:id="rId57"/>
    <p:sldId id="1174" r:id="rId58"/>
    <p:sldId id="1175" r:id="rId59"/>
    <p:sldId id="1176" r:id="rId60"/>
    <p:sldId id="1177" r:id="rId61"/>
    <p:sldId id="1178" r:id="rId62"/>
    <p:sldId id="1179" r:id="rId63"/>
    <p:sldId id="1180" r:id="rId64"/>
    <p:sldId id="1181" r:id="rId65"/>
    <p:sldId id="1182" r:id="rId66"/>
    <p:sldId id="1183" r:id="rId67"/>
    <p:sldId id="1184" r:id="rId68"/>
    <p:sldId id="1185" r:id="rId69"/>
    <p:sldId id="1186" r:id="rId70"/>
    <p:sldId id="1187" r:id="rId71"/>
    <p:sldId id="1188" r:id="rId72"/>
    <p:sldId id="1189" r:id="rId73"/>
    <p:sldId id="1190" r:id="rId74"/>
    <p:sldId id="1191" r:id="rId75"/>
    <p:sldId id="1192" r:id="rId76"/>
    <p:sldId id="1193" r:id="rId77"/>
    <p:sldId id="1194" r:id="rId78"/>
    <p:sldId id="1195" r:id="rId79"/>
    <p:sldId id="1216" r:id="rId80"/>
    <p:sldId id="1198" r:id="rId81"/>
    <p:sldId id="1199" r:id="rId82"/>
    <p:sldId id="1200" r:id="rId83"/>
    <p:sldId id="1201" r:id="rId84"/>
    <p:sldId id="1202" r:id="rId85"/>
    <p:sldId id="1203" r:id="rId86"/>
    <p:sldId id="1204" r:id="rId87"/>
    <p:sldId id="1205" r:id="rId88"/>
    <p:sldId id="1206" r:id="rId89"/>
    <p:sldId id="1207" r:id="rId90"/>
    <p:sldId id="1208" r:id="rId91"/>
    <p:sldId id="1209" r:id="rId92"/>
    <p:sldId id="1210" r:id="rId93"/>
    <p:sldId id="1211" r:id="rId94"/>
    <p:sldId id="1212" r:id="rId95"/>
    <p:sldId id="1213" r:id="rId96"/>
    <p:sldId id="1214" r:id="rId97"/>
    <p:sldId id="1215" r:id="rId98"/>
    <p:sldId id="1240" r:id="rId99"/>
    <p:sldId id="1241" r:id="rId100"/>
    <p:sldId id="1243" r:id="rId101"/>
    <p:sldId id="1244" r:id="rId102"/>
    <p:sldId id="1245" r:id="rId103"/>
    <p:sldId id="1246" r:id="rId104"/>
    <p:sldId id="1247" r:id="rId105"/>
    <p:sldId id="1248" r:id="rId106"/>
    <p:sldId id="1225" r:id="rId107"/>
    <p:sldId id="1218" r:id="rId108"/>
    <p:sldId id="1219" r:id="rId109"/>
    <p:sldId id="1220" r:id="rId110"/>
    <p:sldId id="1221" r:id="rId111"/>
    <p:sldId id="1222" r:id="rId112"/>
    <p:sldId id="1223" r:id="rId113"/>
    <p:sldId id="1226" r:id="rId114"/>
    <p:sldId id="1228" r:id="rId115"/>
    <p:sldId id="1147" r:id="rId116"/>
  </p:sldIdLst>
  <p:sldSz cx="12190095" cy="6858000"/>
  <p:notesSz cx="7099300" cy="10234295"/>
  <p:custDataLst>
    <p:tags r:id="rId121"/>
  </p:custDataLst>
  <p:defaultTextStyle>
    <a:defPPr>
      <a:defRPr lang="en-US"/>
    </a:defPPr>
    <a:lvl1pPr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1pPr>
    <a:lvl2pPr marL="4572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2pPr>
    <a:lvl3pPr marL="9144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3pPr>
    <a:lvl4pPr marL="13716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4pPr>
    <a:lvl5pPr marL="1828800" algn="ctr" rtl="0" fontAlgn="base">
      <a:lnSpc>
        <a:spcPct val="160000"/>
      </a:lnSpc>
      <a:spcBef>
        <a:spcPct val="5000"/>
      </a:spcBef>
      <a:spcAft>
        <a:spcPct val="0"/>
      </a:spcAft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7pPr>
    <a:lvl8pPr marL="3199765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8pPr>
    <a:lvl9pPr marL="3656965" algn="l" defTabSz="914400" rtl="0" eaLnBrk="1" latinLnBrk="0" hangingPunct="1">
      <a:defRPr sz="2800" b="1" kern="1200">
        <a:solidFill>
          <a:schemeClr val="tx1"/>
        </a:solidFill>
        <a:latin typeface="华文中宋" panose="02010600040101010101" pitchFamily="2" charset="-122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96"/>
    <a:srgbClr val="005BE2"/>
    <a:srgbClr val="FF8601"/>
    <a:srgbClr val="89D2FF"/>
    <a:srgbClr val="B9E1FF"/>
    <a:srgbClr val="FFFFCC"/>
    <a:srgbClr val="0066FF"/>
    <a:srgbClr val="0099FF"/>
    <a:srgbClr val="E8E8E8"/>
    <a:srgbClr val="11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75899" autoAdjust="0"/>
  </p:normalViewPr>
  <p:slideViewPr>
    <p:cSldViewPr showGuides="1">
      <p:cViewPr varScale="1">
        <p:scale>
          <a:sx n="86" d="100"/>
          <a:sy n="86" d="100"/>
        </p:scale>
        <p:origin x="178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5472"/>
    </p:cViewPr>
  </p:sorterViewPr>
  <p:notesViewPr>
    <p:cSldViewPr>
      <p:cViewPr varScale="1">
        <p:scale>
          <a:sx n="78" d="100"/>
          <a:sy n="78" d="100"/>
        </p:scale>
        <p:origin x="-3966" y="-96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1" Type="http://schemas.openxmlformats.org/officeDocument/2006/relationships/tags" Target="tags/tag1.xml"/><Relationship Id="rId120" Type="http://schemas.openxmlformats.org/officeDocument/2006/relationships/tableStyles" Target="tableStyles.xml"/><Relationship Id="rId12" Type="http://schemas.openxmlformats.org/officeDocument/2006/relationships/slide" Target="slides/slide6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handoutMaster" Target="handoutMasters/handoutMaster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" Type="http://schemas.openxmlformats.org/officeDocument/2006/relationships/slide" Target="slides/slide5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D4479-0FB8-41AD-90BC-75CCBE915068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64F60A6F-0E60-4C85-B52B-18555832FF67}">
      <dgm:prSet phldrT="[文本]" custT="1"/>
      <dgm:spPr/>
      <dgm:t>
        <a:bodyPr/>
        <a:lstStyle/>
        <a:p>
          <a:r>
            <a:rPr lang="zh-CN" altLang="en-US" sz="2400" dirty="0"/>
            <a:t>阶码相加</a:t>
          </a:r>
          <a:r>
            <a:rPr lang="en-US" altLang="zh-CN" sz="2400" dirty="0"/>
            <a:t>/</a:t>
          </a:r>
          <a:r>
            <a:rPr lang="zh-CN" altLang="en-US" sz="2400" dirty="0"/>
            <a:t>减</a:t>
          </a:r>
        </a:p>
      </dgm:t>
    </dgm:pt>
    <dgm:pt modelId="{0B5049A1-0B8F-4008-A95E-299D4E9836B9}" cxnId="{C119766F-ACE6-44E8-A58B-8E6C69F5CEF8}" type="parTrans">
      <dgm:prSet/>
      <dgm:spPr/>
      <dgm:t>
        <a:bodyPr/>
        <a:lstStyle/>
        <a:p>
          <a:endParaRPr lang="zh-CN" altLang="en-US"/>
        </a:p>
      </dgm:t>
    </dgm:pt>
    <dgm:pt modelId="{6B556A01-9595-4C0A-9836-9F1B414082D2}" cxnId="{C119766F-ACE6-44E8-A58B-8E6C69F5CEF8}" type="sibTrans">
      <dgm:prSet/>
      <dgm:spPr/>
      <dgm:t>
        <a:bodyPr/>
        <a:lstStyle/>
        <a:p>
          <a:endParaRPr lang="zh-CN" altLang="en-US"/>
        </a:p>
      </dgm:t>
    </dgm:pt>
    <dgm:pt modelId="{0DCEF103-77D4-4EC2-918A-33ABD6361A79}">
      <dgm:prSet phldrT="[文本]" custT="1"/>
      <dgm:spPr/>
      <dgm:t>
        <a:bodyPr/>
        <a:lstStyle/>
        <a:p>
          <a:r>
            <a:rPr lang="zh-CN" altLang="en-US" sz="2400" dirty="0"/>
            <a:t>尾数相乘</a:t>
          </a:r>
          <a:r>
            <a:rPr lang="en-US" altLang="zh-CN" sz="2400" dirty="0"/>
            <a:t>/</a:t>
          </a:r>
          <a:r>
            <a:rPr lang="zh-CN" altLang="en-US" sz="2400" dirty="0"/>
            <a:t>除</a:t>
          </a:r>
        </a:p>
      </dgm:t>
    </dgm:pt>
    <dgm:pt modelId="{01A2B9A2-4E7A-46E5-ABDD-8941FDBA577B}" cxnId="{BAA38444-716D-4ABA-9793-E67AEA9F5F66}" type="parTrans">
      <dgm:prSet/>
      <dgm:spPr/>
      <dgm:t>
        <a:bodyPr/>
        <a:lstStyle/>
        <a:p>
          <a:endParaRPr lang="zh-CN" altLang="en-US"/>
        </a:p>
      </dgm:t>
    </dgm:pt>
    <dgm:pt modelId="{03B3F87B-AE44-4047-A7E1-2DFB4FAA3487}" cxnId="{BAA38444-716D-4ABA-9793-E67AEA9F5F66}" type="sibTrans">
      <dgm:prSet/>
      <dgm:spPr/>
      <dgm:t>
        <a:bodyPr/>
        <a:lstStyle/>
        <a:p>
          <a:endParaRPr lang="zh-CN" altLang="en-US"/>
        </a:p>
      </dgm:t>
    </dgm:pt>
    <dgm:pt modelId="{6851333E-DDA2-4FAE-9660-A944855622A3}">
      <dgm:prSet phldrT="[文本]" custT="1"/>
      <dgm:spPr/>
      <dgm:t>
        <a:bodyPr/>
        <a:lstStyle/>
        <a:p>
          <a:r>
            <a:rPr lang="zh-CN" altLang="en-US" sz="2400" dirty="0"/>
            <a:t>规格化</a:t>
          </a:r>
        </a:p>
      </dgm:t>
    </dgm:pt>
    <dgm:pt modelId="{AD0F1B7D-C896-4167-BA82-BCA54BDF1C23}" cxnId="{967E698F-81A2-4780-9F77-2860B22D27F6}" type="parTrans">
      <dgm:prSet/>
      <dgm:spPr/>
      <dgm:t>
        <a:bodyPr/>
        <a:lstStyle/>
        <a:p>
          <a:endParaRPr lang="zh-CN" altLang="en-US"/>
        </a:p>
      </dgm:t>
    </dgm:pt>
    <dgm:pt modelId="{00658736-0A8A-43D6-9C09-4875EF8545AD}" cxnId="{967E698F-81A2-4780-9F77-2860B22D27F6}" type="sibTrans">
      <dgm:prSet/>
      <dgm:spPr/>
      <dgm:t>
        <a:bodyPr/>
        <a:lstStyle/>
        <a:p>
          <a:endParaRPr lang="zh-CN" altLang="en-US"/>
        </a:p>
      </dgm:t>
    </dgm:pt>
    <dgm:pt modelId="{9EBAB208-FC68-407F-B80F-AD76FA86D043}">
      <dgm:prSet phldrT="[文本]" custT="1"/>
      <dgm:spPr/>
      <dgm:t>
        <a:bodyPr/>
        <a:lstStyle/>
        <a:p>
          <a:r>
            <a:rPr lang="zh-CN" altLang="en-US" sz="2400" dirty="0"/>
            <a:t>确定符号位</a:t>
          </a:r>
        </a:p>
      </dgm:t>
    </dgm:pt>
    <dgm:pt modelId="{E410AF9B-4E8E-4F51-A2BA-B3151C8B498E}" cxnId="{8426EF3E-CEA5-4745-AF61-AB27F8217DF5}" type="parTrans">
      <dgm:prSet/>
      <dgm:spPr/>
      <dgm:t>
        <a:bodyPr/>
        <a:lstStyle/>
        <a:p>
          <a:endParaRPr lang="zh-CN" altLang="en-US"/>
        </a:p>
      </dgm:t>
    </dgm:pt>
    <dgm:pt modelId="{3E7F951A-0257-420B-98AC-D759821D9AD3}" cxnId="{8426EF3E-CEA5-4745-AF61-AB27F8217DF5}" type="sibTrans">
      <dgm:prSet/>
      <dgm:spPr/>
      <dgm:t>
        <a:bodyPr/>
        <a:lstStyle/>
        <a:p>
          <a:endParaRPr lang="zh-CN" altLang="en-US"/>
        </a:p>
      </dgm:t>
    </dgm:pt>
    <dgm:pt modelId="{8143ADEB-899A-4685-8AC7-E849ECE8831E}">
      <dgm:prSet phldrT="[文本]" custT="1"/>
      <dgm:spPr/>
      <dgm:t>
        <a:bodyPr/>
        <a:lstStyle/>
        <a:p>
          <a:r>
            <a:rPr lang="zh-CN" altLang="en-US" sz="2400" dirty="0"/>
            <a:t>舍入</a:t>
          </a:r>
        </a:p>
      </dgm:t>
    </dgm:pt>
    <dgm:pt modelId="{DDAD4DF6-7970-471B-B1AE-72020F907C9F}" cxnId="{E56B651E-3381-4D9B-832B-1EECF584D2F4}" type="parTrans">
      <dgm:prSet/>
      <dgm:spPr/>
      <dgm:t>
        <a:bodyPr/>
        <a:lstStyle/>
        <a:p>
          <a:endParaRPr lang="zh-CN" altLang="en-US"/>
        </a:p>
      </dgm:t>
    </dgm:pt>
    <dgm:pt modelId="{C7664B7A-2198-40A7-813E-A5F70DDCC1C9}" cxnId="{E56B651E-3381-4D9B-832B-1EECF584D2F4}" type="sibTrans">
      <dgm:prSet/>
      <dgm:spPr/>
      <dgm:t>
        <a:bodyPr/>
        <a:lstStyle/>
        <a:p>
          <a:endParaRPr lang="zh-CN" altLang="en-US"/>
        </a:p>
      </dgm:t>
    </dgm:pt>
    <dgm:pt modelId="{67A6E29F-53A9-422C-A861-F05DB126AD5E}" type="pres">
      <dgm:prSet presAssocID="{21AD4479-0FB8-41AD-90BC-75CCBE915068}" presName="Name0" presStyleCnt="0">
        <dgm:presLayoutVars>
          <dgm:dir/>
          <dgm:resizeHandles val="exact"/>
        </dgm:presLayoutVars>
      </dgm:prSet>
      <dgm:spPr/>
    </dgm:pt>
    <dgm:pt modelId="{520A1530-4A03-414F-B655-CF3452092B68}" type="pres">
      <dgm:prSet presAssocID="{64F60A6F-0E60-4C85-B52B-18555832FF67}" presName="composite" presStyleCnt="0"/>
      <dgm:spPr/>
    </dgm:pt>
    <dgm:pt modelId="{8E0DFE29-43CC-459B-8F86-E25988F634FB}" type="pres">
      <dgm:prSet presAssocID="{64F60A6F-0E60-4C85-B52B-18555832FF67}" presName="bgChev" presStyleLbl="node1" presStyleIdx="0" presStyleCnt="5"/>
      <dgm:spPr/>
    </dgm:pt>
    <dgm:pt modelId="{25D0B3CC-A714-49D8-902D-B768AC38A080}" type="pres">
      <dgm:prSet presAssocID="{64F60A6F-0E60-4C85-B52B-18555832FF67}" presName="txNode" presStyleLbl="fgAcc1" presStyleIdx="0" presStyleCnt="5" custScaleX="102603" custScaleY="164311">
        <dgm:presLayoutVars>
          <dgm:bulletEnabled val="1"/>
        </dgm:presLayoutVars>
      </dgm:prSet>
      <dgm:spPr/>
    </dgm:pt>
    <dgm:pt modelId="{55CDF028-8D14-4BC3-8250-1BAC180BD13D}" type="pres">
      <dgm:prSet presAssocID="{6B556A01-9595-4C0A-9836-9F1B414082D2}" presName="compositeSpace" presStyleCnt="0"/>
      <dgm:spPr/>
    </dgm:pt>
    <dgm:pt modelId="{2985EC34-8267-4822-92BE-A851716F0852}" type="pres">
      <dgm:prSet presAssocID="{0DCEF103-77D4-4EC2-918A-33ABD6361A79}" presName="composite" presStyleCnt="0"/>
      <dgm:spPr/>
    </dgm:pt>
    <dgm:pt modelId="{27A1227C-8CEE-49A9-B69A-E8C8057C4972}" type="pres">
      <dgm:prSet presAssocID="{0DCEF103-77D4-4EC2-918A-33ABD6361A79}" presName="bgChev" presStyleLbl="node1" presStyleIdx="1" presStyleCnt="5"/>
      <dgm:spPr/>
    </dgm:pt>
    <dgm:pt modelId="{E774BE4D-2A9F-4B7A-ADA9-B4CD9D251B4B}" type="pres">
      <dgm:prSet presAssocID="{0DCEF103-77D4-4EC2-918A-33ABD6361A79}" presName="txNode" presStyleLbl="fgAcc1" presStyleIdx="1" presStyleCnt="5" custScaleY="172426">
        <dgm:presLayoutVars>
          <dgm:bulletEnabled val="1"/>
        </dgm:presLayoutVars>
      </dgm:prSet>
      <dgm:spPr/>
    </dgm:pt>
    <dgm:pt modelId="{8700230F-2C2D-44C4-B926-78061B94C2CD}" type="pres">
      <dgm:prSet presAssocID="{03B3F87B-AE44-4047-A7E1-2DFB4FAA3487}" presName="compositeSpace" presStyleCnt="0"/>
      <dgm:spPr/>
    </dgm:pt>
    <dgm:pt modelId="{02610373-CB22-4EA1-ABE7-C86790B07116}" type="pres">
      <dgm:prSet presAssocID="{6851333E-DDA2-4FAE-9660-A944855622A3}" presName="composite" presStyleCnt="0"/>
      <dgm:spPr/>
    </dgm:pt>
    <dgm:pt modelId="{2786B93C-35A5-4FCB-B0FC-2213BD92FE28}" type="pres">
      <dgm:prSet presAssocID="{6851333E-DDA2-4FAE-9660-A944855622A3}" presName="bgChev" presStyleLbl="node1" presStyleIdx="2" presStyleCnt="5"/>
      <dgm:spPr/>
    </dgm:pt>
    <dgm:pt modelId="{4EE5FDB5-3BCE-40B4-8DFB-64EB9B64289B}" type="pres">
      <dgm:prSet presAssocID="{6851333E-DDA2-4FAE-9660-A944855622A3}" presName="txNode" presStyleLbl="fgAcc1" presStyleIdx="2" presStyleCnt="5">
        <dgm:presLayoutVars>
          <dgm:bulletEnabled val="1"/>
        </dgm:presLayoutVars>
      </dgm:prSet>
      <dgm:spPr/>
    </dgm:pt>
    <dgm:pt modelId="{694FB407-EBA2-45FB-9CD0-8A51DB7BAC1F}" type="pres">
      <dgm:prSet presAssocID="{00658736-0A8A-43D6-9C09-4875EF8545AD}" presName="compositeSpace" presStyleCnt="0"/>
      <dgm:spPr/>
    </dgm:pt>
    <dgm:pt modelId="{3B22125B-8E78-4227-B366-E1EFEEC45B86}" type="pres">
      <dgm:prSet presAssocID="{8143ADEB-899A-4685-8AC7-E849ECE8831E}" presName="composite" presStyleCnt="0"/>
      <dgm:spPr/>
    </dgm:pt>
    <dgm:pt modelId="{547B3BF3-96B9-4833-BB56-7BAB9649A9B3}" type="pres">
      <dgm:prSet presAssocID="{8143ADEB-899A-4685-8AC7-E849ECE8831E}" presName="bgChev" presStyleLbl="node1" presStyleIdx="3" presStyleCnt="5"/>
      <dgm:spPr/>
    </dgm:pt>
    <dgm:pt modelId="{1F6F5B94-E14C-4E85-BD94-52B1D7EAE634}" type="pres">
      <dgm:prSet presAssocID="{8143ADEB-899A-4685-8AC7-E849ECE8831E}" presName="txNode" presStyleLbl="fgAcc1" presStyleIdx="3" presStyleCnt="5">
        <dgm:presLayoutVars>
          <dgm:bulletEnabled val="1"/>
        </dgm:presLayoutVars>
      </dgm:prSet>
      <dgm:spPr/>
    </dgm:pt>
    <dgm:pt modelId="{A808AC7A-5120-467D-B1C9-209202C811BC}" type="pres">
      <dgm:prSet presAssocID="{C7664B7A-2198-40A7-813E-A5F70DDCC1C9}" presName="compositeSpace" presStyleCnt="0"/>
      <dgm:spPr/>
    </dgm:pt>
    <dgm:pt modelId="{90E9BB51-494F-4BC0-B55D-1F9A4E8192CA}" type="pres">
      <dgm:prSet presAssocID="{9EBAB208-FC68-407F-B80F-AD76FA86D043}" presName="composite" presStyleCnt="0"/>
      <dgm:spPr/>
    </dgm:pt>
    <dgm:pt modelId="{EA816025-E97A-4E49-A266-B7E20D48E9A6}" type="pres">
      <dgm:prSet presAssocID="{9EBAB208-FC68-407F-B80F-AD76FA86D043}" presName="bgChev" presStyleLbl="node1" presStyleIdx="4" presStyleCnt="5"/>
      <dgm:spPr/>
    </dgm:pt>
    <dgm:pt modelId="{AFFDEB06-A30E-4863-A236-FD3921B80B7B}" type="pres">
      <dgm:prSet presAssocID="{9EBAB208-FC68-407F-B80F-AD76FA86D043}" presName="txNode" presStyleLbl="fgAcc1" presStyleIdx="4" presStyleCnt="5" custScaleY="164766">
        <dgm:presLayoutVars>
          <dgm:bulletEnabled val="1"/>
        </dgm:presLayoutVars>
      </dgm:prSet>
      <dgm:spPr/>
    </dgm:pt>
  </dgm:ptLst>
  <dgm:cxnLst>
    <dgm:cxn modelId="{E56B651E-3381-4D9B-832B-1EECF584D2F4}" srcId="{21AD4479-0FB8-41AD-90BC-75CCBE915068}" destId="{8143ADEB-899A-4685-8AC7-E849ECE8831E}" srcOrd="3" destOrd="0" parTransId="{DDAD4DF6-7970-471B-B1AE-72020F907C9F}" sibTransId="{C7664B7A-2198-40A7-813E-A5F70DDCC1C9}"/>
    <dgm:cxn modelId="{083D1C28-6EAB-4B41-9701-00C0BEE6085C}" type="presOf" srcId="{64F60A6F-0E60-4C85-B52B-18555832FF67}" destId="{25D0B3CC-A714-49D8-902D-B768AC38A080}" srcOrd="0" destOrd="0" presId="urn:microsoft.com/office/officeart/2005/8/layout/chevronAccent+Icon"/>
    <dgm:cxn modelId="{8426EF3E-CEA5-4745-AF61-AB27F8217DF5}" srcId="{21AD4479-0FB8-41AD-90BC-75CCBE915068}" destId="{9EBAB208-FC68-407F-B80F-AD76FA86D043}" srcOrd="4" destOrd="0" parTransId="{E410AF9B-4E8E-4F51-A2BA-B3151C8B498E}" sibTransId="{3E7F951A-0257-420B-98AC-D759821D9AD3}"/>
    <dgm:cxn modelId="{BAA38444-716D-4ABA-9793-E67AEA9F5F66}" srcId="{21AD4479-0FB8-41AD-90BC-75CCBE915068}" destId="{0DCEF103-77D4-4EC2-918A-33ABD6361A79}" srcOrd="1" destOrd="0" parTransId="{01A2B9A2-4E7A-46E5-ABDD-8941FDBA577B}" sibTransId="{03B3F87B-AE44-4047-A7E1-2DFB4FAA3487}"/>
    <dgm:cxn modelId="{C119766F-ACE6-44E8-A58B-8E6C69F5CEF8}" srcId="{21AD4479-0FB8-41AD-90BC-75CCBE915068}" destId="{64F60A6F-0E60-4C85-B52B-18555832FF67}" srcOrd="0" destOrd="0" parTransId="{0B5049A1-0B8F-4008-A95E-299D4E9836B9}" sibTransId="{6B556A01-9595-4C0A-9836-9F1B414082D2}"/>
    <dgm:cxn modelId="{967E698F-81A2-4780-9F77-2860B22D27F6}" srcId="{21AD4479-0FB8-41AD-90BC-75CCBE915068}" destId="{6851333E-DDA2-4FAE-9660-A944855622A3}" srcOrd="2" destOrd="0" parTransId="{AD0F1B7D-C896-4167-BA82-BCA54BDF1C23}" sibTransId="{00658736-0A8A-43D6-9C09-4875EF8545AD}"/>
    <dgm:cxn modelId="{4D36EC98-A272-424E-B73D-F8884778711C}" type="presOf" srcId="{8143ADEB-899A-4685-8AC7-E849ECE8831E}" destId="{1F6F5B94-E14C-4E85-BD94-52B1D7EAE634}" srcOrd="0" destOrd="0" presId="urn:microsoft.com/office/officeart/2005/8/layout/chevronAccent+Icon"/>
    <dgm:cxn modelId="{AF347FB2-3DE4-6841-AFE2-81F69EB013D9}" type="presOf" srcId="{6851333E-DDA2-4FAE-9660-A944855622A3}" destId="{4EE5FDB5-3BCE-40B4-8DFB-64EB9B64289B}" srcOrd="0" destOrd="0" presId="urn:microsoft.com/office/officeart/2005/8/layout/chevronAccent+Icon"/>
    <dgm:cxn modelId="{428FFFCE-11C7-3A49-9ECE-9FF9E9F0C9E2}" type="presOf" srcId="{0DCEF103-77D4-4EC2-918A-33ABD6361A79}" destId="{E774BE4D-2A9F-4B7A-ADA9-B4CD9D251B4B}" srcOrd="0" destOrd="0" presId="urn:microsoft.com/office/officeart/2005/8/layout/chevronAccent+Icon"/>
    <dgm:cxn modelId="{40765CF0-68EB-BA49-AD12-9CC6B985C0B7}" type="presOf" srcId="{9EBAB208-FC68-407F-B80F-AD76FA86D043}" destId="{AFFDEB06-A30E-4863-A236-FD3921B80B7B}" srcOrd="0" destOrd="0" presId="urn:microsoft.com/office/officeart/2005/8/layout/chevronAccent+Icon"/>
    <dgm:cxn modelId="{54B81EF3-6380-1049-A409-C406C143B0F1}" type="presOf" srcId="{21AD4479-0FB8-41AD-90BC-75CCBE915068}" destId="{67A6E29F-53A9-422C-A861-F05DB126AD5E}" srcOrd="0" destOrd="0" presId="urn:microsoft.com/office/officeart/2005/8/layout/chevronAccent+Icon"/>
    <dgm:cxn modelId="{CB0A2048-6F74-F948-B279-4A99139D0CAB}" type="presParOf" srcId="{67A6E29F-53A9-422C-A861-F05DB126AD5E}" destId="{520A1530-4A03-414F-B655-CF3452092B68}" srcOrd="0" destOrd="0" presId="urn:microsoft.com/office/officeart/2005/8/layout/chevronAccent+Icon"/>
    <dgm:cxn modelId="{7AF2209B-FA4D-5141-B09B-D51456D0FED5}" type="presParOf" srcId="{520A1530-4A03-414F-B655-CF3452092B68}" destId="{8E0DFE29-43CC-459B-8F86-E25988F634FB}" srcOrd="0" destOrd="0" presId="urn:microsoft.com/office/officeart/2005/8/layout/chevronAccent+Icon"/>
    <dgm:cxn modelId="{72B55E70-F104-9A43-ADA3-BD0EC0A9A710}" type="presParOf" srcId="{520A1530-4A03-414F-B655-CF3452092B68}" destId="{25D0B3CC-A714-49D8-902D-B768AC38A080}" srcOrd="1" destOrd="0" presId="urn:microsoft.com/office/officeart/2005/8/layout/chevronAccent+Icon"/>
    <dgm:cxn modelId="{9523161B-1058-5B4F-8E50-559DE19B1838}" type="presParOf" srcId="{67A6E29F-53A9-422C-A861-F05DB126AD5E}" destId="{55CDF028-8D14-4BC3-8250-1BAC180BD13D}" srcOrd="1" destOrd="0" presId="urn:microsoft.com/office/officeart/2005/8/layout/chevronAccent+Icon"/>
    <dgm:cxn modelId="{2BE383FF-7274-B245-ADAE-231C0BD78344}" type="presParOf" srcId="{67A6E29F-53A9-422C-A861-F05DB126AD5E}" destId="{2985EC34-8267-4822-92BE-A851716F0852}" srcOrd="2" destOrd="0" presId="urn:microsoft.com/office/officeart/2005/8/layout/chevronAccent+Icon"/>
    <dgm:cxn modelId="{1FF22DF2-4F24-9F49-8B11-09F7AA1EC95B}" type="presParOf" srcId="{2985EC34-8267-4822-92BE-A851716F0852}" destId="{27A1227C-8CEE-49A9-B69A-E8C8057C4972}" srcOrd="0" destOrd="0" presId="urn:microsoft.com/office/officeart/2005/8/layout/chevronAccent+Icon"/>
    <dgm:cxn modelId="{34740265-7937-6B42-8AD0-F8FA75E6F860}" type="presParOf" srcId="{2985EC34-8267-4822-92BE-A851716F0852}" destId="{E774BE4D-2A9F-4B7A-ADA9-B4CD9D251B4B}" srcOrd="1" destOrd="0" presId="urn:microsoft.com/office/officeart/2005/8/layout/chevronAccent+Icon"/>
    <dgm:cxn modelId="{063BF26F-0666-534C-8D71-92418DF06008}" type="presParOf" srcId="{67A6E29F-53A9-422C-A861-F05DB126AD5E}" destId="{8700230F-2C2D-44C4-B926-78061B94C2CD}" srcOrd="3" destOrd="0" presId="urn:microsoft.com/office/officeart/2005/8/layout/chevronAccent+Icon"/>
    <dgm:cxn modelId="{647D1AAD-6CD7-F240-B2B9-86D136C1729F}" type="presParOf" srcId="{67A6E29F-53A9-422C-A861-F05DB126AD5E}" destId="{02610373-CB22-4EA1-ABE7-C86790B07116}" srcOrd="4" destOrd="0" presId="urn:microsoft.com/office/officeart/2005/8/layout/chevronAccent+Icon"/>
    <dgm:cxn modelId="{F480FDCE-1A2F-0C4B-A7F3-B7CA038A1262}" type="presParOf" srcId="{02610373-CB22-4EA1-ABE7-C86790B07116}" destId="{2786B93C-35A5-4FCB-B0FC-2213BD92FE28}" srcOrd="0" destOrd="0" presId="urn:microsoft.com/office/officeart/2005/8/layout/chevronAccent+Icon"/>
    <dgm:cxn modelId="{44BC6F8D-571B-5A4C-9AE1-A90D3DE83085}" type="presParOf" srcId="{02610373-CB22-4EA1-ABE7-C86790B07116}" destId="{4EE5FDB5-3BCE-40B4-8DFB-64EB9B64289B}" srcOrd="1" destOrd="0" presId="urn:microsoft.com/office/officeart/2005/8/layout/chevronAccent+Icon"/>
    <dgm:cxn modelId="{6F9B8535-6562-864F-AC02-679DC887462A}" type="presParOf" srcId="{67A6E29F-53A9-422C-A861-F05DB126AD5E}" destId="{694FB407-EBA2-45FB-9CD0-8A51DB7BAC1F}" srcOrd="5" destOrd="0" presId="urn:microsoft.com/office/officeart/2005/8/layout/chevronAccent+Icon"/>
    <dgm:cxn modelId="{6B0FE4BA-9D45-584C-A6AC-BBF08F3ED53E}" type="presParOf" srcId="{67A6E29F-53A9-422C-A861-F05DB126AD5E}" destId="{3B22125B-8E78-4227-B366-E1EFEEC45B86}" srcOrd="6" destOrd="0" presId="urn:microsoft.com/office/officeart/2005/8/layout/chevronAccent+Icon"/>
    <dgm:cxn modelId="{A27CD7B5-30FB-9F4A-8D2B-F0036DBF6050}" type="presParOf" srcId="{3B22125B-8E78-4227-B366-E1EFEEC45B86}" destId="{547B3BF3-96B9-4833-BB56-7BAB9649A9B3}" srcOrd="0" destOrd="0" presId="urn:microsoft.com/office/officeart/2005/8/layout/chevronAccent+Icon"/>
    <dgm:cxn modelId="{3D69A45B-8D49-374C-92A6-2507A59240C1}" type="presParOf" srcId="{3B22125B-8E78-4227-B366-E1EFEEC45B86}" destId="{1F6F5B94-E14C-4E85-BD94-52B1D7EAE634}" srcOrd="1" destOrd="0" presId="urn:microsoft.com/office/officeart/2005/8/layout/chevronAccent+Icon"/>
    <dgm:cxn modelId="{E1378551-2A63-8F44-BF61-3E38F4A60852}" type="presParOf" srcId="{67A6E29F-53A9-422C-A861-F05DB126AD5E}" destId="{A808AC7A-5120-467D-B1C9-209202C811BC}" srcOrd="7" destOrd="0" presId="urn:microsoft.com/office/officeart/2005/8/layout/chevronAccent+Icon"/>
    <dgm:cxn modelId="{4929E3F9-2100-BF4C-97F6-7D33D33FB3E7}" type="presParOf" srcId="{67A6E29F-53A9-422C-A861-F05DB126AD5E}" destId="{90E9BB51-494F-4BC0-B55D-1F9A4E8192CA}" srcOrd="8" destOrd="0" presId="urn:microsoft.com/office/officeart/2005/8/layout/chevronAccent+Icon"/>
    <dgm:cxn modelId="{915BA3B5-B576-E540-8ED9-B9C6F961C51C}" type="presParOf" srcId="{90E9BB51-494F-4BC0-B55D-1F9A4E8192CA}" destId="{EA816025-E97A-4E49-A266-B7E20D48E9A6}" srcOrd="0" destOrd="0" presId="urn:microsoft.com/office/officeart/2005/8/layout/chevronAccent+Icon"/>
    <dgm:cxn modelId="{4588285F-AAD8-A141-9C7A-8B43A9D9BF83}" type="presParOf" srcId="{90E9BB51-494F-4BC0-B55D-1F9A4E8192CA}" destId="{AFFDEB06-A30E-4863-A236-FD3921B80B7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D4479-0FB8-41AD-90BC-75CCBE915068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3" csCatId="colorful" phldr="1"/>
      <dgm:spPr/>
    </dgm:pt>
    <dgm:pt modelId="{64F60A6F-0E60-4C85-B52B-18555832FF67}">
      <dgm:prSet phldrT="[文本]" custT="1"/>
      <dgm:spPr/>
      <dgm:t>
        <a:bodyPr/>
        <a:lstStyle/>
        <a:p>
          <a:r>
            <a:rPr lang="zh-CN" altLang="en-US" sz="2400" dirty="0"/>
            <a:t>阶码相加</a:t>
          </a:r>
          <a:r>
            <a:rPr lang="en-US" altLang="zh-CN" sz="2400" dirty="0"/>
            <a:t>/</a:t>
          </a:r>
          <a:r>
            <a:rPr lang="zh-CN" altLang="en-US" sz="2400" dirty="0"/>
            <a:t>减</a:t>
          </a:r>
        </a:p>
      </dgm:t>
    </dgm:pt>
    <dgm:pt modelId="{0B5049A1-0B8F-4008-A95E-299D4E9836B9}" cxnId="{C119766F-ACE6-44E8-A58B-8E6C69F5CEF8}" type="parTrans">
      <dgm:prSet/>
      <dgm:spPr/>
      <dgm:t>
        <a:bodyPr/>
        <a:lstStyle/>
        <a:p>
          <a:endParaRPr lang="zh-CN" altLang="en-US"/>
        </a:p>
      </dgm:t>
    </dgm:pt>
    <dgm:pt modelId="{6B556A01-9595-4C0A-9836-9F1B414082D2}" cxnId="{C119766F-ACE6-44E8-A58B-8E6C69F5CEF8}" type="sibTrans">
      <dgm:prSet/>
      <dgm:spPr/>
      <dgm:t>
        <a:bodyPr/>
        <a:lstStyle/>
        <a:p>
          <a:endParaRPr lang="zh-CN" altLang="en-US"/>
        </a:p>
      </dgm:t>
    </dgm:pt>
    <dgm:pt modelId="{0DCEF103-77D4-4EC2-918A-33ABD6361A79}">
      <dgm:prSet phldrT="[文本]" custT="1"/>
      <dgm:spPr/>
      <dgm:t>
        <a:bodyPr/>
        <a:lstStyle/>
        <a:p>
          <a:r>
            <a:rPr lang="zh-CN" altLang="en-US" sz="2400" dirty="0"/>
            <a:t>尾数相乘</a:t>
          </a:r>
          <a:r>
            <a:rPr lang="en-US" altLang="zh-CN" sz="2400" dirty="0"/>
            <a:t>/</a:t>
          </a:r>
          <a:r>
            <a:rPr lang="zh-CN" altLang="en-US" sz="2400" dirty="0"/>
            <a:t>除</a:t>
          </a:r>
        </a:p>
      </dgm:t>
    </dgm:pt>
    <dgm:pt modelId="{01A2B9A2-4E7A-46E5-ABDD-8941FDBA577B}" cxnId="{BAA38444-716D-4ABA-9793-E67AEA9F5F66}" type="parTrans">
      <dgm:prSet/>
      <dgm:spPr/>
      <dgm:t>
        <a:bodyPr/>
        <a:lstStyle/>
        <a:p>
          <a:endParaRPr lang="zh-CN" altLang="en-US"/>
        </a:p>
      </dgm:t>
    </dgm:pt>
    <dgm:pt modelId="{03B3F87B-AE44-4047-A7E1-2DFB4FAA3487}" cxnId="{BAA38444-716D-4ABA-9793-E67AEA9F5F66}" type="sibTrans">
      <dgm:prSet/>
      <dgm:spPr/>
      <dgm:t>
        <a:bodyPr/>
        <a:lstStyle/>
        <a:p>
          <a:endParaRPr lang="zh-CN" altLang="en-US"/>
        </a:p>
      </dgm:t>
    </dgm:pt>
    <dgm:pt modelId="{6851333E-DDA2-4FAE-9660-A944855622A3}">
      <dgm:prSet phldrT="[文本]" custT="1"/>
      <dgm:spPr/>
      <dgm:t>
        <a:bodyPr/>
        <a:lstStyle/>
        <a:p>
          <a:r>
            <a:rPr lang="zh-CN" altLang="en-US" sz="2400" dirty="0"/>
            <a:t>规格化</a:t>
          </a:r>
        </a:p>
      </dgm:t>
    </dgm:pt>
    <dgm:pt modelId="{AD0F1B7D-C896-4167-BA82-BCA54BDF1C23}" cxnId="{967E698F-81A2-4780-9F77-2860B22D27F6}" type="parTrans">
      <dgm:prSet/>
      <dgm:spPr/>
      <dgm:t>
        <a:bodyPr/>
        <a:lstStyle/>
        <a:p>
          <a:endParaRPr lang="zh-CN" altLang="en-US"/>
        </a:p>
      </dgm:t>
    </dgm:pt>
    <dgm:pt modelId="{00658736-0A8A-43D6-9C09-4875EF8545AD}" cxnId="{967E698F-81A2-4780-9F77-2860B22D27F6}" type="sibTrans">
      <dgm:prSet/>
      <dgm:spPr/>
      <dgm:t>
        <a:bodyPr/>
        <a:lstStyle/>
        <a:p>
          <a:endParaRPr lang="zh-CN" altLang="en-US"/>
        </a:p>
      </dgm:t>
    </dgm:pt>
    <dgm:pt modelId="{9EBAB208-FC68-407F-B80F-AD76FA86D043}">
      <dgm:prSet phldrT="[文本]" custT="1"/>
      <dgm:spPr/>
      <dgm:t>
        <a:bodyPr/>
        <a:lstStyle/>
        <a:p>
          <a:r>
            <a:rPr lang="zh-CN" altLang="en-US" sz="2400" dirty="0"/>
            <a:t>确定符号位</a:t>
          </a:r>
        </a:p>
      </dgm:t>
    </dgm:pt>
    <dgm:pt modelId="{E410AF9B-4E8E-4F51-A2BA-B3151C8B498E}" cxnId="{8426EF3E-CEA5-4745-AF61-AB27F8217DF5}" type="parTrans">
      <dgm:prSet/>
      <dgm:spPr/>
      <dgm:t>
        <a:bodyPr/>
        <a:lstStyle/>
        <a:p>
          <a:endParaRPr lang="zh-CN" altLang="en-US"/>
        </a:p>
      </dgm:t>
    </dgm:pt>
    <dgm:pt modelId="{3E7F951A-0257-420B-98AC-D759821D9AD3}" cxnId="{8426EF3E-CEA5-4745-AF61-AB27F8217DF5}" type="sibTrans">
      <dgm:prSet/>
      <dgm:spPr/>
      <dgm:t>
        <a:bodyPr/>
        <a:lstStyle/>
        <a:p>
          <a:endParaRPr lang="zh-CN" altLang="en-US"/>
        </a:p>
      </dgm:t>
    </dgm:pt>
    <dgm:pt modelId="{8143ADEB-899A-4685-8AC7-E849ECE8831E}">
      <dgm:prSet phldrT="[文本]" custT="1"/>
      <dgm:spPr/>
      <dgm:t>
        <a:bodyPr/>
        <a:lstStyle/>
        <a:p>
          <a:r>
            <a:rPr lang="zh-CN" altLang="en-US" sz="2400" dirty="0"/>
            <a:t>舍入</a:t>
          </a:r>
        </a:p>
      </dgm:t>
    </dgm:pt>
    <dgm:pt modelId="{DDAD4DF6-7970-471B-B1AE-72020F907C9F}" cxnId="{E56B651E-3381-4D9B-832B-1EECF584D2F4}" type="parTrans">
      <dgm:prSet/>
      <dgm:spPr/>
      <dgm:t>
        <a:bodyPr/>
        <a:lstStyle/>
        <a:p>
          <a:endParaRPr lang="zh-CN" altLang="en-US"/>
        </a:p>
      </dgm:t>
    </dgm:pt>
    <dgm:pt modelId="{C7664B7A-2198-40A7-813E-A5F70DDCC1C9}" cxnId="{E56B651E-3381-4D9B-832B-1EECF584D2F4}" type="sibTrans">
      <dgm:prSet/>
      <dgm:spPr/>
      <dgm:t>
        <a:bodyPr/>
        <a:lstStyle/>
        <a:p>
          <a:endParaRPr lang="zh-CN" altLang="en-US"/>
        </a:p>
      </dgm:t>
    </dgm:pt>
    <dgm:pt modelId="{67A6E29F-53A9-422C-A861-F05DB126AD5E}" type="pres">
      <dgm:prSet presAssocID="{21AD4479-0FB8-41AD-90BC-75CCBE915068}" presName="Name0" presStyleCnt="0">
        <dgm:presLayoutVars>
          <dgm:dir/>
          <dgm:resizeHandles val="exact"/>
        </dgm:presLayoutVars>
      </dgm:prSet>
      <dgm:spPr/>
    </dgm:pt>
    <dgm:pt modelId="{520A1530-4A03-414F-B655-CF3452092B68}" type="pres">
      <dgm:prSet presAssocID="{64F60A6F-0E60-4C85-B52B-18555832FF67}" presName="composite" presStyleCnt="0"/>
      <dgm:spPr/>
    </dgm:pt>
    <dgm:pt modelId="{8E0DFE29-43CC-459B-8F86-E25988F634FB}" type="pres">
      <dgm:prSet presAssocID="{64F60A6F-0E60-4C85-B52B-18555832FF67}" presName="bgChev" presStyleLbl="node1" presStyleIdx="0" presStyleCnt="5"/>
      <dgm:spPr/>
    </dgm:pt>
    <dgm:pt modelId="{25D0B3CC-A714-49D8-902D-B768AC38A080}" type="pres">
      <dgm:prSet presAssocID="{64F60A6F-0E60-4C85-B52B-18555832FF67}" presName="txNode" presStyleLbl="fgAcc1" presStyleIdx="0" presStyleCnt="5" custScaleX="102603" custScaleY="164311">
        <dgm:presLayoutVars>
          <dgm:bulletEnabled val="1"/>
        </dgm:presLayoutVars>
      </dgm:prSet>
      <dgm:spPr/>
    </dgm:pt>
    <dgm:pt modelId="{55CDF028-8D14-4BC3-8250-1BAC180BD13D}" type="pres">
      <dgm:prSet presAssocID="{6B556A01-9595-4C0A-9836-9F1B414082D2}" presName="compositeSpace" presStyleCnt="0"/>
      <dgm:spPr/>
    </dgm:pt>
    <dgm:pt modelId="{2985EC34-8267-4822-92BE-A851716F0852}" type="pres">
      <dgm:prSet presAssocID="{0DCEF103-77D4-4EC2-918A-33ABD6361A79}" presName="composite" presStyleCnt="0"/>
      <dgm:spPr/>
    </dgm:pt>
    <dgm:pt modelId="{27A1227C-8CEE-49A9-B69A-E8C8057C4972}" type="pres">
      <dgm:prSet presAssocID="{0DCEF103-77D4-4EC2-918A-33ABD6361A79}" presName="bgChev" presStyleLbl="node1" presStyleIdx="1" presStyleCnt="5"/>
      <dgm:spPr/>
    </dgm:pt>
    <dgm:pt modelId="{E774BE4D-2A9F-4B7A-ADA9-B4CD9D251B4B}" type="pres">
      <dgm:prSet presAssocID="{0DCEF103-77D4-4EC2-918A-33ABD6361A79}" presName="txNode" presStyleLbl="fgAcc1" presStyleIdx="1" presStyleCnt="5" custScaleY="172426">
        <dgm:presLayoutVars>
          <dgm:bulletEnabled val="1"/>
        </dgm:presLayoutVars>
      </dgm:prSet>
      <dgm:spPr/>
    </dgm:pt>
    <dgm:pt modelId="{8700230F-2C2D-44C4-B926-78061B94C2CD}" type="pres">
      <dgm:prSet presAssocID="{03B3F87B-AE44-4047-A7E1-2DFB4FAA3487}" presName="compositeSpace" presStyleCnt="0"/>
      <dgm:spPr/>
    </dgm:pt>
    <dgm:pt modelId="{02610373-CB22-4EA1-ABE7-C86790B07116}" type="pres">
      <dgm:prSet presAssocID="{6851333E-DDA2-4FAE-9660-A944855622A3}" presName="composite" presStyleCnt="0"/>
      <dgm:spPr/>
    </dgm:pt>
    <dgm:pt modelId="{2786B93C-35A5-4FCB-B0FC-2213BD92FE28}" type="pres">
      <dgm:prSet presAssocID="{6851333E-DDA2-4FAE-9660-A944855622A3}" presName="bgChev" presStyleLbl="node1" presStyleIdx="2" presStyleCnt="5"/>
      <dgm:spPr/>
    </dgm:pt>
    <dgm:pt modelId="{4EE5FDB5-3BCE-40B4-8DFB-64EB9B64289B}" type="pres">
      <dgm:prSet presAssocID="{6851333E-DDA2-4FAE-9660-A944855622A3}" presName="txNode" presStyleLbl="fgAcc1" presStyleIdx="2" presStyleCnt="5">
        <dgm:presLayoutVars>
          <dgm:bulletEnabled val="1"/>
        </dgm:presLayoutVars>
      </dgm:prSet>
      <dgm:spPr/>
    </dgm:pt>
    <dgm:pt modelId="{694FB407-EBA2-45FB-9CD0-8A51DB7BAC1F}" type="pres">
      <dgm:prSet presAssocID="{00658736-0A8A-43D6-9C09-4875EF8545AD}" presName="compositeSpace" presStyleCnt="0"/>
      <dgm:spPr/>
    </dgm:pt>
    <dgm:pt modelId="{3B22125B-8E78-4227-B366-E1EFEEC45B86}" type="pres">
      <dgm:prSet presAssocID="{8143ADEB-899A-4685-8AC7-E849ECE8831E}" presName="composite" presStyleCnt="0"/>
      <dgm:spPr/>
    </dgm:pt>
    <dgm:pt modelId="{547B3BF3-96B9-4833-BB56-7BAB9649A9B3}" type="pres">
      <dgm:prSet presAssocID="{8143ADEB-899A-4685-8AC7-E849ECE8831E}" presName="bgChev" presStyleLbl="node1" presStyleIdx="3" presStyleCnt="5"/>
      <dgm:spPr/>
    </dgm:pt>
    <dgm:pt modelId="{1F6F5B94-E14C-4E85-BD94-52B1D7EAE634}" type="pres">
      <dgm:prSet presAssocID="{8143ADEB-899A-4685-8AC7-E849ECE8831E}" presName="txNode" presStyleLbl="fgAcc1" presStyleIdx="3" presStyleCnt="5">
        <dgm:presLayoutVars>
          <dgm:bulletEnabled val="1"/>
        </dgm:presLayoutVars>
      </dgm:prSet>
      <dgm:spPr/>
    </dgm:pt>
    <dgm:pt modelId="{A808AC7A-5120-467D-B1C9-209202C811BC}" type="pres">
      <dgm:prSet presAssocID="{C7664B7A-2198-40A7-813E-A5F70DDCC1C9}" presName="compositeSpace" presStyleCnt="0"/>
      <dgm:spPr/>
    </dgm:pt>
    <dgm:pt modelId="{90E9BB51-494F-4BC0-B55D-1F9A4E8192CA}" type="pres">
      <dgm:prSet presAssocID="{9EBAB208-FC68-407F-B80F-AD76FA86D043}" presName="composite" presStyleCnt="0"/>
      <dgm:spPr/>
    </dgm:pt>
    <dgm:pt modelId="{EA816025-E97A-4E49-A266-B7E20D48E9A6}" type="pres">
      <dgm:prSet presAssocID="{9EBAB208-FC68-407F-B80F-AD76FA86D043}" presName="bgChev" presStyleLbl="node1" presStyleIdx="4" presStyleCnt="5"/>
      <dgm:spPr/>
    </dgm:pt>
    <dgm:pt modelId="{AFFDEB06-A30E-4863-A236-FD3921B80B7B}" type="pres">
      <dgm:prSet presAssocID="{9EBAB208-FC68-407F-B80F-AD76FA86D043}" presName="txNode" presStyleLbl="fgAcc1" presStyleIdx="4" presStyleCnt="5" custScaleY="164766">
        <dgm:presLayoutVars>
          <dgm:bulletEnabled val="1"/>
        </dgm:presLayoutVars>
      </dgm:prSet>
      <dgm:spPr/>
    </dgm:pt>
  </dgm:ptLst>
  <dgm:cxnLst>
    <dgm:cxn modelId="{E56B651E-3381-4D9B-832B-1EECF584D2F4}" srcId="{21AD4479-0FB8-41AD-90BC-75CCBE915068}" destId="{8143ADEB-899A-4685-8AC7-E849ECE8831E}" srcOrd="3" destOrd="0" parTransId="{DDAD4DF6-7970-471B-B1AE-72020F907C9F}" sibTransId="{C7664B7A-2198-40A7-813E-A5F70DDCC1C9}"/>
    <dgm:cxn modelId="{8426EF3E-CEA5-4745-AF61-AB27F8217DF5}" srcId="{21AD4479-0FB8-41AD-90BC-75CCBE915068}" destId="{9EBAB208-FC68-407F-B80F-AD76FA86D043}" srcOrd="4" destOrd="0" parTransId="{E410AF9B-4E8E-4F51-A2BA-B3151C8B498E}" sibTransId="{3E7F951A-0257-420B-98AC-D759821D9AD3}"/>
    <dgm:cxn modelId="{BAA38444-716D-4ABA-9793-E67AEA9F5F66}" srcId="{21AD4479-0FB8-41AD-90BC-75CCBE915068}" destId="{0DCEF103-77D4-4EC2-918A-33ABD6361A79}" srcOrd="1" destOrd="0" parTransId="{01A2B9A2-4E7A-46E5-ABDD-8941FDBA577B}" sibTransId="{03B3F87B-AE44-4047-A7E1-2DFB4FAA3487}"/>
    <dgm:cxn modelId="{8E2BAA66-87E1-7C44-801F-F92DAA455C8A}" type="presOf" srcId="{9EBAB208-FC68-407F-B80F-AD76FA86D043}" destId="{AFFDEB06-A30E-4863-A236-FD3921B80B7B}" srcOrd="0" destOrd="0" presId="urn:microsoft.com/office/officeart/2005/8/layout/chevronAccent+Icon"/>
    <dgm:cxn modelId="{AF5C1D67-B82A-3540-B594-19561575B43A}" type="presOf" srcId="{64F60A6F-0E60-4C85-B52B-18555832FF67}" destId="{25D0B3CC-A714-49D8-902D-B768AC38A080}" srcOrd="0" destOrd="0" presId="urn:microsoft.com/office/officeart/2005/8/layout/chevronAccent+Icon"/>
    <dgm:cxn modelId="{C119766F-ACE6-44E8-A58B-8E6C69F5CEF8}" srcId="{21AD4479-0FB8-41AD-90BC-75CCBE915068}" destId="{64F60A6F-0E60-4C85-B52B-18555832FF67}" srcOrd="0" destOrd="0" parTransId="{0B5049A1-0B8F-4008-A95E-299D4E9836B9}" sibTransId="{6B556A01-9595-4C0A-9836-9F1B414082D2}"/>
    <dgm:cxn modelId="{969E697D-D643-7B46-86A9-239DC435C65D}" type="presOf" srcId="{8143ADEB-899A-4685-8AC7-E849ECE8831E}" destId="{1F6F5B94-E14C-4E85-BD94-52B1D7EAE634}" srcOrd="0" destOrd="0" presId="urn:microsoft.com/office/officeart/2005/8/layout/chevronAccent+Icon"/>
    <dgm:cxn modelId="{74CA0B8A-CBDC-8242-B779-6BFA9E02397B}" type="presOf" srcId="{6851333E-DDA2-4FAE-9660-A944855622A3}" destId="{4EE5FDB5-3BCE-40B4-8DFB-64EB9B64289B}" srcOrd="0" destOrd="0" presId="urn:microsoft.com/office/officeart/2005/8/layout/chevronAccent+Icon"/>
    <dgm:cxn modelId="{967E698F-81A2-4780-9F77-2860B22D27F6}" srcId="{21AD4479-0FB8-41AD-90BC-75CCBE915068}" destId="{6851333E-DDA2-4FAE-9660-A944855622A3}" srcOrd="2" destOrd="0" parTransId="{AD0F1B7D-C896-4167-BA82-BCA54BDF1C23}" sibTransId="{00658736-0A8A-43D6-9C09-4875EF8545AD}"/>
    <dgm:cxn modelId="{EAAB739B-12A4-BA42-B56D-84FB66C15E9E}" type="presOf" srcId="{0DCEF103-77D4-4EC2-918A-33ABD6361A79}" destId="{E774BE4D-2A9F-4B7A-ADA9-B4CD9D251B4B}" srcOrd="0" destOrd="0" presId="urn:microsoft.com/office/officeart/2005/8/layout/chevronAccent+Icon"/>
    <dgm:cxn modelId="{7D4010F1-4487-0744-A920-B5540108D4DF}" type="presOf" srcId="{21AD4479-0FB8-41AD-90BC-75CCBE915068}" destId="{67A6E29F-53A9-422C-A861-F05DB126AD5E}" srcOrd="0" destOrd="0" presId="urn:microsoft.com/office/officeart/2005/8/layout/chevronAccent+Icon"/>
    <dgm:cxn modelId="{1C5013F7-8DB6-D449-A7BC-17E0FCE12887}" type="presParOf" srcId="{67A6E29F-53A9-422C-A861-F05DB126AD5E}" destId="{520A1530-4A03-414F-B655-CF3452092B68}" srcOrd="0" destOrd="0" presId="urn:microsoft.com/office/officeart/2005/8/layout/chevronAccent+Icon"/>
    <dgm:cxn modelId="{0788C461-3642-434E-8B5C-FFAE30F694DD}" type="presParOf" srcId="{520A1530-4A03-414F-B655-CF3452092B68}" destId="{8E0DFE29-43CC-459B-8F86-E25988F634FB}" srcOrd="0" destOrd="0" presId="urn:microsoft.com/office/officeart/2005/8/layout/chevronAccent+Icon"/>
    <dgm:cxn modelId="{5882F219-A029-0D43-B8CE-DCB0327C2047}" type="presParOf" srcId="{520A1530-4A03-414F-B655-CF3452092B68}" destId="{25D0B3CC-A714-49D8-902D-B768AC38A080}" srcOrd="1" destOrd="0" presId="urn:microsoft.com/office/officeart/2005/8/layout/chevronAccent+Icon"/>
    <dgm:cxn modelId="{948B4826-1BF6-A14E-A790-B0C44469F7E7}" type="presParOf" srcId="{67A6E29F-53A9-422C-A861-F05DB126AD5E}" destId="{55CDF028-8D14-4BC3-8250-1BAC180BD13D}" srcOrd="1" destOrd="0" presId="urn:microsoft.com/office/officeart/2005/8/layout/chevronAccent+Icon"/>
    <dgm:cxn modelId="{46168AF8-8FCF-F54F-83B2-810CE45777DE}" type="presParOf" srcId="{67A6E29F-53A9-422C-A861-F05DB126AD5E}" destId="{2985EC34-8267-4822-92BE-A851716F0852}" srcOrd="2" destOrd="0" presId="urn:microsoft.com/office/officeart/2005/8/layout/chevronAccent+Icon"/>
    <dgm:cxn modelId="{E9DB0303-3198-4841-9EEF-AC7067AB2E00}" type="presParOf" srcId="{2985EC34-8267-4822-92BE-A851716F0852}" destId="{27A1227C-8CEE-49A9-B69A-E8C8057C4972}" srcOrd="0" destOrd="0" presId="urn:microsoft.com/office/officeart/2005/8/layout/chevronAccent+Icon"/>
    <dgm:cxn modelId="{B4DD8DBA-B3B9-5249-B910-0CC762B6A48D}" type="presParOf" srcId="{2985EC34-8267-4822-92BE-A851716F0852}" destId="{E774BE4D-2A9F-4B7A-ADA9-B4CD9D251B4B}" srcOrd="1" destOrd="0" presId="urn:microsoft.com/office/officeart/2005/8/layout/chevronAccent+Icon"/>
    <dgm:cxn modelId="{35124759-387F-0044-A5F0-FED328B4D9F4}" type="presParOf" srcId="{67A6E29F-53A9-422C-A861-F05DB126AD5E}" destId="{8700230F-2C2D-44C4-B926-78061B94C2CD}" srcOrd="3" destOrd="0" presId="urn:microsoft.com/office/officeart/2005/8/layout/chevronAccent+Icon"/>
    <dgm:cxn modelId="{66F6C6B3-450C-9F4E-8F17-26628935D51F}" type="presParOf" srcId="{67A6E29F-53A9-422C-A861-F05DB126AD5E}" destId="{02610373-CB22-4EA1-ABE7-C86790B07116}" srcOrd="4" destOrd="0" presId="urn:microsoft.com/office/officeart/2005/8/layout/chevronAccent+Icon"/>
    <dgm:cxn modelId="{EE45E952-E6C5-6E40-A4EC-AB8BAD355A27}" type="presParOf" srcId="{02610373-CB22-4EA1-ABE7-C86790B07116}" destId="{2786B93C-35A5-4FCB-B0FC-2213BD92FE28}" srcOrd="0" destOrd="0" presId="urn:microsoft.com/office/officeart/2005/8/layout/chevronAccent+Icon"/>
    <dgm:cxn modelId="{A5DDC545-7998-474C-98CC-38A95AC38226}" type="presParOf" srcId="{02610373-CB22-4EA1-ABE7-C86790B07116}" destId="{4EE5FDB5-3BCE-40B4-8DFB-64EB9B64289B}" srcOrd="1" destOrd="0" presId="urn:microsoft.com/office/officeart/2005/8/layout/chevronAccent+Icon"/>
    <dgm:cxn modelId="{836AC61E-F4DF-1A40-A33F-B3084DFBF1B8}" type="presParOf" srcId="{67A6E29F-53A9-422C-A861-F05DB126AD5E}" destId="{694FB407-EBA2-45FB-9CD0-8A51DB7BAC1F}" srcOrd="5" destOrd="0" presId="urn:microsoft.com/office/officeart/2005/8/layout/chevronAccent+Icon"/>
    <dgm:cxn modelId="{1DF674D3-A296-E348-A813-DC74A995579F}" type="presParOf" srcId="{67A6E29F-53A9-422C-A861-F05DB126AD5E}" destId="{3B22125B-8E78-4227-B366-E1EFEEC45B86}" srcOrd="6" destOrd="0" presId="urn:microsoft.com/office/officeart/2005/8/layout/chevronAccent+Icon"/>
    <dgm:cxn modelId="{D8CDC845-E8CE-2740-92F6-34711F374952}" type="presParOf" srcId="{3B22125B-8E78-4227-B366-E1EFEEC45B86}" destId="{547B3BF3-96B9-4833-BB56-7BAB9649A9B3}" srcOrd="0" destOrd="0" presId="urn:microsoft.com/office/officeart/2005/8/layout/chevronAccent+Icon"/>
    <dgm:cxn modelId="{3878EB33-5285-6147-A4E1-C3C9E421D996}" type="presParOf" srcId="{3B22125B-8E78-4227-B366-E1EFEEC45B86}" destId="{1F6F5B94-E14C-4E85-BD94-52B1D7EAE634}" srcOrd="1" destOrd="0" presId="urn:microsoft.com/office/officeart/2005/8/layout/chevronAccent+Icon"/>
    <dgm:cxn modelId="{948B7FC4-FCCC-D445-8FEB-62D14CDCFC17}" type="presParOf" srcId="{67A6E29F-53A9-422C-A861-F05DB126AD5E}" destId="{A808AC7A-5120-467D-B1C9-209202C811BC}" srcOrd="7" destOrd="0" presId="urn:microsoft.com/office/officeart/2005/8/layout/chevronAccent+Icon"/>
    <dgm:cxn modelId="{BF734FA0-DF87-5145-B92A-6ACE41574320}" type="presParOf" srcId="{67A6E29F-53A9-422C-A861-F05DB126AD5E}" destId="{90E9BB51-494F-4BC0-B55D-1F9A4E8192CA}" srcOrd="8" destOrd="0" presId="urn:microsoft.com/office/officeart/2005/8/layout/chevronAccent+Icon"/>
    <dgm:cxn modelId="{518E51BC-3E42-5949-9395-0E7B4BA0E92D}" type="presParOf" srcId="{90E9BB51-494F-4BC0-B55D-1F9A4E8192CA}" destId="{EA816025-E97A-4E49-A266-B7E20D48E9A6}" srcOrd="0" destOrd="0" presId="urn:microsoft.com/office/officeart/2005/8/layout/chevronAccent+Icon"/>
    <dgm:cxn modelId="{9E9CB88D-02FA-894C-94B3-2798AA972FFC}" type="presParOf" srcId="{90E9BB51-494F-4BC0-B55D-1F9A4E8192CA}" destId="{AFFDEB06-A30E-4863-A236-FD3921B80B7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22975D-22C0-4393-9F05-C52E9378BB05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3" csCatId="colorful" phldr="1"/>
      <dgm:spPr/>
    </dgm:pt>
    <dgm:pt modelId="{277A34C1-392D-4691-8727-FA40951FE920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x</a:t>
          </a:r>
          <a:endParaRPr lang="zh-CN" altLang="en-US" sz="3600" baseline="-25000" dirty="0"/>
        </a:p>
      </dgm:t>
    </dgm:pt>
    <dgm:pt modelId="{BB6F6E04-7D6D-44FD-9FFB-A9DBAC9E022F}" cxnId="{3C12BB69-1F1A-465F-855F-6BE812F9B565}" type="parTrans">
      <dgm:prSet/>
      <dgm:spPr/>
      <dgm:t>
        <a:bodyPr/>
        <a:lstStyle/>
        <a:p>
          <a:endParaRPr lang="zh-CN" altLang="en-US"/>
        </a:p>
      </dgm:t>
    </dgm:pt>
    <dgm:pt modelId="{926E3072-7D8F-4AC7-B93B-44CF71685FC0}" cxnId="{3C12BB69-1F1A-465F-855F-6BE812F9B565}" type="sibTrans">
      <dgm:prSet/>
      <dgm:spPr/>
      <dgm:t>
        <a:bodyPr/>
        <a:lstStyle/>
        <a:p>
          <a:endParaRPr lang="zh-CN" altLang="en-US"/>
        </a:p>
      </dgm:t>
    </dgm:pt>
    <dgm:pt modelId="{B6831D82-4754-4067-94B6-C50894C96870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y</a:t>
          </a:r>
          <a:endParaRPr lang="zh-CN" altLang="en-US" sz="4800" baseline="-25000" dirty="0"/>
        </a:p>
      </dgm:t>
    </dgm:pt>
    <dgm:pt modelId="{E81240DB-FA5B-4152-A004-F84A278C17A7}" cxnId="{254EA2D1-8717-48A9-A981-75465962D7AB}" type="parTrans">
      <dgm:prSet/>
      <dgm:spPr/>
      <dgm:t>
        <a:bodyPr/>
        <a:lstStyle/>
        <a:p>
          <a:endParaRPr lang="zh-CN" altLang="en-US"/>
        </a:p>
      </dgm:t>
    </dgm:pt>
    <dgm:pt modelId="{BDEB4072-DC9A-4B2D-9914-C501D26D9FB2}" cxnId="{254EA2D1-8717-48A9-A981-75465962D7AB}" type="sibTrans">
      <dgm:prSet/>
      <dgm:spPr/>
      <dgm:t>
        <a:bodyPr/>
        <a:lstStyle/>
        <a:p>
          <a:endParaRPr lang="zh-CN" altLang="en-US"/>
        </a:p>
      </dgm:t>
    </dgm:pt>
    <dgm:pt modelId="{684A3981-4CAD-4590-86AF-89E8AC0603CB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b</a:t>
          </a:r>
          <a:endParaRPr lang="zh-CN" altLang="en-US" sz="4800" baseline="-25000" dirty="0"/>
        </a:p>
      </dgm:t>
    </dgm:pt>
    <dgm:pt modelId="{CD62ADFA-F76C-41C2-8DC4-AD0FAB3C09FD}" cxnId="{3D442569-EAFB-4485-B451-5F8B67895DF7}" type="parTrans">
      <dgm:prSet/>
      <dgm:spPr/>
      <dgm:t>
        <a:bodyPr/>
        <a:lstStyle/>
        <a:p>
          <a:endParaRPr lang="zh-CN" altLang="en-US"/>
        </a:p>
      </dgm:t>
    </dgm:pt>
    <dgm:pt modelId="{F4029F57-AF52-4E75-BA84-3DB733840977}" cxnId="{3D442569-EAFB-4485-B451-5F8B67895DF7}" type="sibTrans">
      <dgm:prSet/>
      <dgm:spPr/>
      <dgm:t>
        <a:bodyPr/>
        <a:lstStyle/>
        <a:p>
          <a:endParaRPr lang="zh-CN" altLang="en-US"/>
        </a:p>
      </dgm:t>
    </dgm:pt>
    <dgm:pt modelId="{9F292F83-269D-490B-836C-49BB1CAB9757}">
      <dgm:prSet phldrT="[文本]"/>
      <dgm:spPr/>
      <dgm:t>
        <a:bodyPr/>
        <a:lstStyle/>
        <a:p>
          <a:r>
            <a:rPr lang="pt-BR" altLang="zh-CN" dirty="0"/>
            <a:t>129</a:t>
          </a:r>
          <a:endParaRPr lang="zh-CN" altLang="en-US" dirty="0"/>
        </a:p>
      </dgm:t>
    </dgm:pt>
    <dgm:pt modelId="{36D9BBAB-3E9F-4D1E-BFAA-7CB40D60589B}" cxnId="{EACD876D-3C08-41AD-9C7E-AF8A7118D5CB}" type="parTrans">
      <dgm:prSet/>
      <dgm:spPr/>
      <dgm:t>
        <a:bodyPr/>
        <a:lstStyle/>
        <a:p>
          <a:endParaRPr lang="zh-CN" altLang="en-US"/>
        </a:p>
      </dgm:t>
    </dgm:pt>
    <dgm:pt modelId="{E64E8AC2-AFE4-4A56-9C6E-D8322F5F3BA1}" cxnId="{EACD876D-3C08-41AD-9C7E-AF8A7118D5CB}" type="sibTrans">
      <dgm:prSet/>
      <dgm:spPr/>
      <dgm:t>
        <a:bodyPr/>
        <a:lstStyle/>
        <a:p>
          <a:endParaRPr lang="zh-CN" altLang="en-US"/>
        </a:p>
      </dgm:t>
    </dgm:pt>
    <dgm:pt modelId="{7EFE30DF-7721-4144-A804-447D0C13FCC5}" type="pres">
      <dgm:prSet presAssocID="{F022975D-22C0-4393-9F05-C52E9378BB05}" presName="linearFlow" presStyleCnt="0">
        <dgm:presLayoutVars>
          <dgm:dir/>
          <dgm:resizeHandles val="exact"/>
        </dgm:presLayoutVars>
      </dgm:prSet>
      <dgm:spPr/>
    </dgm:pt>
    <dgm:pt modelId="{7BB1D142-FD21-4D95-8015-F952AC17E678}" type="pres">
      <dgm:prSet presAssocID="{277A34C1-392D-4691-8727-FA40951FE920}" presName="node" presStyleLbl="node1" presStyleIdx="0" presStyleCnt="4">
        <dgm:presLayoutVars>
          <dgm:bulletEnabled val="1"/>
        </dgm:presLayoutVars>
      </dgm:prSet>
      <dgm:spPr/>
    </dgm:pt>
    <dgm:pt modelId="{F6985176-5056-4275-9082-621828511B39}" type="pres">
      <dgm:prSet presAssocID="{926E3072-7D8F-4AC7-B93B-44CF71685FC0}" presName="spacerL" presStyleCnt="0"/>
      <dgm:spPr/>
    </dgm:pt>
    <dgm:pt modelId="{061D5ED0-7FBD-4034-B554-40FC015EBC4F}" type="pres">
      <dgm:prSet presAssocID="{926E3072-7D8F-4AC7-B93B-44CF71685FC0}" presName="sibTrans" presStyleLbl="sibTrans2D1" presStyleIdx="0" presStyleCnt="3"/>
      <dgm:spPr/>
    </dgm:pt>
    <dgm:pt modelId="{4E8ACF26-951D-4060-ADD8-1356938958E9}" type="pres">
      <dgm:prSet presAssocID="{926E3072-7D8F-4AC7-B93B-44CF71685FC0}" presName="spacerR" presStyleCnt="0"/>
      <dgm:spPr/>
    </dgm:pt>
    <dgm:pt modelId="{D3B79D59-6D40-41D7-9B7B-50B43C98FB72}" type="pres">
      <dgm:prSet presAssocID="{B6831D82-4754-4067-94B6-C50894C96870}" presName="node" presStyleLbl="node1" presStyleIdx="1" presStyleCnt="4">
        <dgm:presLayoutVars>
          <dgm:bulletEnabled val="1"/>
        </dgm:presLayoutVars>
      </dgm:prSet>
      <dgm:spPr/>
    </dgm:pt>
    <dgm:pt modelId="{F232970D-EA18-49CD-A498-69FA17AD822F}" type="pres">
      <dgm:prSet presAssocID="{BDEB4072-DC9A-4B2D-9914-C501D26D9FB2}" presName="spacerL" presStyleCnt="0"/>
      <dgm:spPr/>
    </dgm:pt>
    <dgm:pt modelId="{E347E966-8618-4AE7-84F8-B3745F377A8C}" type="pres">
      <dgm:prSet presAssocID="{BDEB4072-DC9A-4B2D-9914-C501D26D9FB2}" presName="sibTrans" presStyleLbl="sibTrans2D1" presStyleIdx="1" presStyleCnt="3"/>
      <dgm:spPr/>
    </dgm:pt>
    <dgm:pt modelId="{9E23C6CF-C10E-4F42-B5B8-58668130D249}" type="pres">
      <dgm:prSet presAssocID="{BDEB4072-DC9A-4B2D-9914-C501D26D9FB2}" presName="spacerR" presStyleCnt="0"/>
      <dgm:spPr/>
    </dgm:pt>
    <dgm:pt modelId="{BAE609D5-030C-41E3-B1A9-6D74790E979F}" type="pres">
      <dgm:prSet presAssocID="{9F292F83-269D-490B-836C-49BB1CAB9757}" presName="node" presStyleLbl="node1" presStyleIdx="2" presStyleCnt="4">
        <dgm:presLayoutVars>
          <dgm:bulletEnabled val="1"/>
        </dgm:presLayoutVars>
      </dgm:prSet>
      <dgm:spPr/>
    </dgm:pt>
    <dgm:pt modelId="{FFB1600C-F483-4367-99F0-51E0F5C7F963}" type="pres">
      <dgm:prSet presAssocID="{E64E8AC2-AFE4-4A56-9C6E-D8322F5F3BA1}" presName="spacerL" presStyleCnt="0"/>
      <dgm:spPr/>
    </dgm:pt>
    <dgm:pt modelId="{2EF27322-82F6-45D1-BB23-437B17051963}" type="pres">
      <dgm:prSet presAssocID="{E64E8AC2-AFE4-4A56-9C6E-D8322F5F3BA1}" presName="sibTrans" presStyleLbl="sibTrans2D1" presStyleIdx="2" presStyleCnt="3"/>
      <dgm:spPr/>
    </dgm:pt>
    <dgm:pt modelId="{FA91EDC4-F46D-4F71-ACF5-DD1E9DC73794}" type="pres">
      <dgm:prSet presAssocID="{E64E8AC2-AFE4-4A56-9C6E-D8322F5F3BA1}" presName="spacerR" presStyleCnt="0"/>
      <dgm:spPr/>
    </dgm:pt>
    <dgm:pt modelId="{E050CD69-575A-454B-8863-942A76E6D948}" type="pres">
      <dgm:prSet presAssocID="{684A3981-4CAD-4590-86AF-89E8AC0603CB}" presName="node" presStyleLbl="node1" presStyleIdx="3" presStyleCnt="4">
        <dgm:presLayoutVars>
          <dgm:bulletEnabled val="1"/>
        </dgm:presLayoutVars>
      </dgm:prSet>
      <dgm:spPr/>
    </dgm:pt>
  </dgm:ptLst>
  <dgm:cxnLst>
    <dgm:cxn modelId="{07665B28-F012-9847-8207-E2233A9C612F}" type="presOf" srcId="{F022975D-22C0-4393-9F05-C52E9378BB05}" destId="{7EFE30DF-7721-4144-A804-447D0C13FCC5}" srcOrd="0" destOrd="0" presId="urn:microsoft.com/office/officeart/2005/8/layout/equation1"/>
    <dgm:cxn modelId="{B7B8DC3A-80DD-E04E-842D-81B22FAFF171}" type="presOf" srcId="{B6831D82-4754-4067-94B6-C50894C96870}" destId="{D3B79D59-6D40-41D7-9B7B-50B43C98FB72}" srcOrd="0" destOrd="0" presId="urn:microsoft.com/office/officeart/2005/8/layout/equation1"/>
    <dgm:cxn modelId="{C6534944-0B52-4E46-AC9A-8FD0E7E92C9C}" type="presOf" srcId="{E64E8AC2-AFE4-4A56-9C6E-D8322F5F3BA1}" destId="{2EF27322-82F6-45D1-BB23-437B17051963}" srcOrd="0" destOrd="0" presId="urn:microsoft.com/office/officeart/2005/8/layout/equation1"/>
    <dgm:cxn modelId="{3D442569-EAFB-4485-B451-5F8B67895DF7}" srcId="{F022975D-22C0-4393-9F05-C52E9378BB05}" destId="{684A3981-4CAD-4590-86AF-89E8AC0603CB}" srcOrd="3" destOrd="0" parTransId="{CD62ADFA-F76C-41C2-8DC4-AD0FAB3C09FD}" sibTransId="{F4029F57-AF52-4E75-BA84-3DB733840977}"/>
    <dgm:cxn modelId="{673C6149-3384-1744-A0ED-F4DEA2F4D7CA}" type="presOf" srcId="{BDEB4072-DC9A-4B2D-9914-C501D26D9FB2}" destId="{E347E966-8618-4AE7-84F8-B3745F377A8C}" srcOrd="0" destOrd="0" presId="urn:microsoft.com/office/officeart/2005/8/layout/equation1"/>
    <dgm:cxn modelId="{3C12BB69-1F1A-465F-855F-6BE812F9B565}" srcId="{F022975D-22C0-4393-9F05-C52E9378BB05}" destId="{277A34C1-392D-4691-8727-FA40951FE920}" srcOrd="0" destOrd="0" parTransId="{BB6F6E04-7D6D-44FD-9FFB-A9DBAC9E022F}" sibTransId="{926E3072-7D8F-4AC7-B93B-44CF71685FC0}"/>
    <dgm:cxn modelId="{EACD876D-3C08-41AD-9C7E-AF8A7118D5CB}" srcId="{F022975D-22C0-4393-9F05-C52E9378BB05}" destId="{9F292F83-269D-490B-836C-49BB1CAB9757}" srcOrd="2" destOrd="0" parTransId="{36D9BBAB-3E9F-4D1E-BFAA-7CB40D60589B}" sibTransId="{E64E8AC2-AFE4-4A56-9C6E-D8322F5F3BA1}"/>
    <dgm:cxn modelId="{5F88CE52-ECCC-734D-88A2-7791407FCA67}" type="presOf" srcId="{9F292F83-269D-490B-836C-49BB1CAB9757}" destId="{BAE609D5-030C-41E3-B1A9-6D74790E979F}" srcOrd="0" destOrd="0" presId="urn:microsoft.com/office/officeart/2005/8/layout/equation1"/>
    <dgm:cxn modelId="{AD538A99-6F05-0C4F-9A57-15B3949B376A}" type="presOf" srcId="{684A3981-4CAD-4590-86AF-89E8AC0603CB}" destId="{E050CD69-575A-454B-8863-942A76E6D948}" srcOrd="0" destOrd="0" presId="urn:microsoft.com/office/officeart/2005/8/layout/equation1"/>
    <dgm:cxn modelId="{0AD8CAB2-86F7-874D-B15E-B6E499DCF881}" type="presOf" srcId="{277A34C1-392D-4691-8727-FA40951FE920}" destId="{7BB1D142-FD21-4D95-8015-F952AC17E678}" srcOrd="0" destOrd="0" presId="urn:microsoft.com/office/officeart/2005/8/layout/equation1"/>
    <dgm:cxn modelId="{254EA2D1-8717-48A9-A981-75465962D7AB}" srcId="{F022975D-22C0-4393-9F05-C52E9378BB05}" destId="{B6831D82-4754-4067-94B6-C50894C96870}" srcOrd="1" destOrd="0" parTransId="{E81240DB-FA5B-4152-A004-F84A278C17A7}" sibTransId="{BDEB4072-DC9A-4B2D-9914-C501D26D9FB2}"/>
    <dgm:cxn modelId="{1A7FF5F4-8956-D045-BD1E-6B1A7BE14EA6}" type="presOf" srcId="{926E3072-7D8F-4AC7-B93B-44CF71685FC0}" destId="{061D5ED0-7FBD-4034-B554-40FC015EBC4F}" srcOrd="0" destOrd="0" presId="urn:microsoft.com/office/officeart/2005/8/layout/equation1"/>
    <dgm:cxn modelId="{9D00FB38-4768-E84D-8A2C-EF476899332C}" type="presParOf" srcId="{7EFE30DF-7721-4144-A804-447D0C13FCC5}" destId="{7BB1D142-FD21-4D95-8015-F952AC17E678}" srcOrd="0" destOrd="0" presId="urn:microsoft.com/office/officeart/2005/8/layout/equation1"/>
    <dgm:cxn modelId="{2E5D0B2D-BBA6-3E4D-AD8B-2686F74D5B94}" type="presParOf" srcId="{7EFE30DF-7721-4144-A804-447D0C13FCC5}" destId="{F6985176-5056-4275-9082-621828511B39}" srcOrd="1" destOrd="0" presId="urn:microsoft.com/office/officeart/2005/8/layout/equation1"/>
    <dgm:cxn modelId="{17A2EF4D-E463-304E-AAFE-08ACF68C3379}" type="presParOf" srcId="{7EFE30DF-7721-4144-A804-447D0C13FCC5}" destId="{061D5ED0-7FBD-4034-B554-40FC015EBC4F}" srcOrd="2" destOrd="0" presId="urn:microsoft.com/office/officeart/2005/8/layout/equation1"/>
    <dgm:cxn modelId="{6E271239-2F5E-084E-81FB-087CDE747243}" type="presParOf" srcId="{7EFE30DF-7721-4144-A804-447D0C13FCC5}" destId="{4E8ACF26-951D-4060-ADD8-1356938958E9}" srcOrd="3" destOrd="0" presId="urn:microsoft.com/office/officeart/2005/8/layout/equation1"/>
    <dgm:cxn modelId="{35E48AE0-0969-6347-B6B7-2B11C3F512E1}" type="presParOf" srcId="{7EFE30DF-7721-4144-A804-447D0C13FCC5}" destId="{D3B79D59-6D40-41D7-9B7B-50B43C98FB72}" srcOrd="4" destOrd="0" presId="urn:microsoft.com/office/officeart/2005/8/layout/equation1"/>
    <dgm:cxn modelId="{10CB4246-4235-1747-8EE7-8044478F59BA}" type="presParOf" srcId="{7EFE30DF-7721-4144-A804-447D0C13FCC5}" destId="{F232970D-EA18-49CD-A498-69FA17AD822F}" srcOrd="5" destOrd="0" presId="urn:microsoft.com/office/officeart/2005/8/layout/equation1"/>
    <dgm:cxn modelId="{3C0F4153-F027-274A-BA12-8C23A12BA1D9}" type="presParOf" srcId="{7EFE30DF-7721-4144-A804-447D0C13FCC5}" destId="{E347E966-8618-4AE7-84F8-B3745F377A8C}" srcOrd="6" destOrd="0" presId="urn:microsoft.com/office/officeart/2005/8/layout/equation1"/>
    <dgm:cxn modelId="{F7F6BBE0-5366-354D-8B0C-2736A0FC8168}" type="presParOf" srcId="{7EFE30DF-7721-4144-A804-447D0C13FCC5}" destId="{9E23C6CF-C10E-4F42-B5B8-58668130D249}" srcOrd="7" destOrd="0" presId="urn:microsoft.com/office/officeart/2005/8/layout/equation1"/>
    <dgm:cxn modelId="{7ED49254-6E0F-8349-97A0-478CF978173B}" type="presParOf" srcId="{7EFE30DF-7721-4144-A804-447D0C13FCC5}" destId="{BAE609D5-030C-41E3-B1A9-6D74790E979F}" srcOrd="8" destOrd="0" presId="urn:microsoft.com/office/officeart/2005/8/layout/equation1"/>
    <dgm:cxn modelId="{A69C5DAD-471E-A442-A231-9B973D0FE1C0}" type="presParOf" srcId="{7EFE30DF-7721-4144-A804-447D0C13FCC5}" destId="{FFB1600C-F483-4367-99F0-51E0F5C7F963}" srcOrd="9" destOrd="0" presId="urn:microsoft.com/office/officeart/2005/8/layout/equation1"/>
    <dgm:cxn modelId="{A99591B7-D284-B647-BEE8-C955C8BB695E}" type="presParOf" srcId="{7EFE30DF-7721-4144-A804-447D0C13FCC5}" destId="{2EF27322-82F6-45D1-BB23-437B17051963}" srcOrd="10" destOrd="0" presId="urn:microsoft.com/office/officeart/2005/8/layout/equation1"/>
    <dgm:cxn modelId="{430750DF-5741-9541-BA03-FD471EC8A0D8}" type="presParOf" srcId="{7EFE30DF-7721-4144-A804-447D0C13FCC5}" destId="{FA91EDC4-F46D-4F71-ACF5-DD1E9DC73794}" srcOrd="11" destOrd="0" presId="urn:microsoft.com/office/officeart/2005/8/layout/equation1"/>
    <dgm:cxn modelId="{3A8AD938-8771-ED4F-8A5A-95232BBFFCF8}" type="presParOf" srcId="{7EFE30DF-7721-4144-A804-447D0C13FCC5}" destId="{E050CD69-575A-454B-8863-942A76E6D94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22975D-22C0-4393-9F05-C52E9378BB05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3" csCatId="colorful" phldr="1"/>
      <dgm:spPr/>
    </dgm:pt>
    <dgm:pt modelId="{277A34C1-392D-4691-8727-FA40951FE920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x</a:t>
          </a:r>
          <a:endParaRPr lang="zh-CN" altLang="en-US" sz="3600" baseline="-25000" dirty="0"/>
        </a:p>
      </dgm:t>
    </dgm:pt>
    <dgm:pt modelId="{BB6F6E04-7D6D-44FD-9FFB-A9DBAC9E022F}" cxnId="{3C12BB69-1F1A-465F-855F-6BE812F9B565}" type="parTrans">
      <dgm:prSet/>
      <dgm:spPr/>
      <dgm:t>
        <a:bodyPr/>
        <a:lstStyle/>
        <a:p>
          <a:endParaRPr lang="zh-CN" altLang="en-US"/>
        </a:p>
      </dgm:t>
    </dgm:pt>
    <dgm:pt modelId="{926E3072-7D8F-4AC7-B93B-44CF71685FC0}" cxnId="{3C12BB69-1F1A-465F-855F-6BE812F9B565}" type="sibTrans">
      <dgm:prSet/>
      <dgm:spPr/>
      <dgm:t>
        <a:bodyPr/>
        <a:lstStyle/>
        <a:p>
          <a:endParaRPr lang="zh-CN" altLang="en-US"/>
        </a:p>
      </dgm:t>
    </dgm:pt>
    <dgm:pt modelId="{B6831D82-4754-4067-94B6-C50894C96870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y</a:t>
          </a:r>
          <a:endParaRPr lang="zh-CN" altLang="en-US" sz="4800" baseline="-25000" dirty="0"/>
        </a:p>
      </dgm:t>
    </dgm:pt>
    <dgm:pt modelId="{E81240DB-FA5B-4152-A004-F84A278C17A7}" cxnId="{254EA2D1-8717-48A9-A981-75465962D7AB}" type="parTrans">
      <dgm:prSet/>
      <dgm:spPr/>
      <dgm:t>
        <a:bodyPr/>
        <a:lstStyle/>
        <a:p>
          <a:endParaRPr lang="zh-CN" altLang="en-US"/>
        </a:p>
      </dgm:t>
    </dgm:pt>
    <dgm:pt modelId="{BDEB4072-DC9A-4B2D-9914-C501D26D9FB2}" cxnId="{254EA2D1-8717-48A9-A981-75465962D7AB}" type="sibTrans">
      <dgm:prSet/>
      <dgm:spPr/>
      <dgm:t>
        <a:bodyPr/>
        <a:lstStyle/>
        <a:p>
          <a:endParaRPr lang="zh-CN" altLang="en-US"/>
        </a:p>
      </dgm:t>
    </dgm:pt>
    <dgm:pt modelId="{684A3981-4CAD-4590-86AF-89E8AC0603CB}">
      <dgm:prSet phldrT="[文本]" custT="1"/>
      <dgm:spPr/>
      <dgm:t>
        <a:bodyPr/>
        <a:lstStyle/>
        <a:p>
          <a:r>
            <a:rPr lang="pt-BR" altLang="zh-CN" sz="3600" dirty="0"/>
            <a:t>E</a:t>
          </a:r>
          <a:r>
            <a:rPr lang="pt-BR" altLang="zh-CN" sz="3600" baseline="-25000" dirty="0"/>
            <a:t>b</a:t>
          </a:r>
          <a:endParaRPr lang="zh-CN" altLang="en-US" sz="4800" baseline="-25000" dirty="0"/>
        </a:p>
      </dgm:t>
    </dgm:pt>
    <dgm:pt modelId="{CD62ADFA-F76C-41C2-8DC4-AD0FAB3C09FD}" cxnId="{3D442569-EAFB-4485-B451-5F8B67895DF7}" type="parTrans">
      <dgm:prSet/>
      <dgm:spPr/>
      <dgm:t>
        <a:bodyPr/>
        <a:lstStyle/>
        <a:p>
          <a:endParaRPr lang="zh-CN" altLang="en-US"/>
        </a:p>
      </dgm:t>
    </dgm:pt>
    <dgm:pt modelId="{F4029F57-AF52-4E75-BA84-3DB733840977}" cxnId="{3D442569-EAFB-4485-B451-5F8B67895DF7}" type="sibTrans">
      <dgm:prSet/>
      <dgm:spPr/>
      <dgm:t>
        <a:bodyPr/>
        <a:lstStyle/>
        <a:p>
          <a:endParaRPr lang="zh-CN" altLang="en-US"/>
        </a:p>
      </dgm:t>
    </dgm:pt>
    <dgm:pt modelId="{A739AAEE-4BEB-47A2-96C6-47269D8411CD}">
      <dgm:prSet phldrT="[文本]"/>
      <dgm:spPr/>
      <dgm:t>
        <a:bodyPr/>
        <a:lstStyle/>
        <a:p>
          <a:r>
            <a:rPr lang="pt-BR" altLang="zh-CN" dirty="0"/>
            <a:t>127</a:t>
          </a:r>
          <a:endParaRPr lang="zh-CN" altLang="en-US" dirty="0"/>
        </a:p>
      </dgm:t>
    </dgm:pt>
    <dgm:pt modelId="{A04F7731-7893-416E-B1D6-301C30F3E9CB}" cxnId="{9E91934A-5B2C-457B-AC27-C9A958244524}" type="parTrans">
      <dgm:prSet/>
      <dgm:spPr/>
      <dgm:t>
        <a:bodyPr/>
        <a:lstStyle/>
        <a:p>
          <a:endParaRPr lang="zh-CN" altLang="en-US"/>
        </a:p>
      </dgm:t>
    </dgm:pt>
    <dgm:pt modelId="{2C9C5C59-2D64-4F7B-A002-14F94E5BC3AD}" cxnId="{9E91934A-5B2C-457B-AC27-C9A958244524}" type="sibTrans">
      <dgm:prSet/>
      <dgm:spPr/>
      <dgm:t>
        <a:bodyPr/>
        <a:lstStyle/>
        <a:p>
          <a:endParaRPr lang="zh-CN" altLang="en-US"/>
        </a:p>
      </dgm:t>
    </dgm:pt>
    <dgm:pt modelId="{7EFE30DF-7721-4144-A804-447D0C13FCC5}" type="pres">
      <dgm:prSet presAssocID="{F022975D-22C0-4393-9F05-C52E9378BB05}" presName="linearFlow" presStyleCnt="0">
        <dgm:presLayoutVars>
          <dgm:dir/>
          <dgm:resizeHandles val="exact"/>
        </dgm:presLayoutVars>
      </dgm:prSet>
      <dgm:spPr/>
    </dgm:pt>
    <dgm:pt modelId="{7BB1D142-FD21-4D95-8015-F952AC17E678}" type="pres">
      <dgm:prSet presAssocID="{277A34C1-392D-4691-8727-FA40951FE920}" presName="node" presStyleLbl="node1" presStyleIdx="0" presStyleCnt="4">
        <dgm:presLayoutVars>
          <dgm:bulletEnabled val="1"/>
        </dgm:presLayoutVars>
      </dgm:prSet>
      <dgm:spPr/>
    </dgm:pt>
    <dgm:pt modelId="{F6985176-5056-4275-9082-621828511B39}" type="pres">
      <dgm:prSet presAssocID="{926E3072-7D8F-4AC7-B93B-44CF71685FC0}" presName="spacerL" presStyleCnt="0"/>
      <dgm:spPr/>
    </dgm:pt>
    <dgm:pt modelId="{061D5ED0-7FBD-4034-B554-40FC015EBC4F}" type="pres">
      <dgm:prSet presAssocID="{926E3072-7D8F-4AC7-B93B-44CF71685FC0}" presName="sibTrans" presStyleLbl="sibTrans2D1" presStyleIdx="0" presStyleCnt="3" custScaleY="26592" custLinFactX="-100000" custLinFactNeighborX="-178911" custLinFactNeighborY="43641"/>
      <dgm:spPr/>
    </dgm:pt>
    <dgm:pt modelId="{4E8ACF26-951D-4060-ADD8-1356938958E9}" type="pres">
      <dgm:prSet presAssocID="{926E3072-7D8F-4AC7-B93B-44CF71685FC0}" presName="spacerR" presStyleCnt="0"/>
      <dgm:spPr/>
    </dgm:pt>
    <dgm:pt modelId="{D3B79D59-6D40-41D7-9B7B-50B43C98FB72}" type="pres">
      <dgm:prSet presAssocID="{B6831D82-4754-4067-94B6-C50894C96870}" presName="node" presStyleLbl="node1" presStyleIdx="1" presStyleCnt="4">
        <dgm:presLayoutVars>
          <dgm:bulletEnabled val="1"/>
        </dgm:presLayoutVars>
      </dgm:prSet>
      <dgm:spPr/>
    </dgm:pt>
    <dgm:pt modelId="{F232970D-EA18-49CD-A498-69FA17AD822F}" type="pres">
      <dgm:prSet presAssocID="{BDEB4072-DC9A-4B2D-9914-C501D26D9FB2}" presName="spacerL" presStyleCnt="0"/>
      <dgm:spPr/>
    </dgm:pt>
    <dgm:pt modelId="{E347E966-8618-4AE7-84F8-B3745F377A8C}" type="pres">
      <dgm:prSet presAssocID="{BDEB4072-DC9A-4B2D-9914-C501D26D9FB2}" presName="sibTrans" presStyleLbl="sibTrans2D1" presStyleIdx="1" presStyleCnt="3"/>
      <dgm:spPr/>
    </dgm:pt>
    <dgm:pt modelId="{9E23C6CF-C10E-4F42-B5B8-58668130D249}" type="pres">
      <dgm:prSet presAssocID="{BDEB4072-DC9A-4B2D-9914-C501D26D9FB2}" presName="spacerR" presStyleCnt="0"/>
      <dgm:spPr/>
    </dgm:pt>
    <dgm:pt modelId="{75EFD395-B9C1-4B56-AD81-6E96BAF59B9F}" type="pres">
      <dgm:prSet presAssocID="{A739AAEE-4BEB-47A2-96C6-47269D8411CD}" presName="node" presStyleLbl="node1" presStyleIdx="2" presStyleCnt="4">
        <dgm:presLayoutVars>
          <dgm:bulletEnabled val="1"/>
        </dgm:presLayoutVars>
      </dgm:prSet>
      <dgm:spPr/>
    </dgm:pt>
    <dgm:pt modelId="{67C74F9C-65AB-4F6A-B52A-44F186C7D478}" type="pres">
      <dgm:prSet presAssocID="{2C9C5C59-2D64-4F7B-A002-14F94E5BC3AD}" presName="spacerL" presStyleCnt="0"/>
      <dgm:spPr/>
    </dgm:pt>
    <dgm:pt modelId="{DFE1B177-4A56-40C7-B73E-1829C87137C9}" type="pres">
      <dgm:prSet presAssocID="{2C9C5C59-2D64-4F7B-A002-14F94E5BC3AD}" presName="sibTrans" presStyleLbl="sibTrans2D1" presStyleIdx="2" presStyleCnt="3"/>
      <dgm:spPr/>
    </dgm:pt>
    <dgm:pt modelId="{C48B5F9A-0FC1-4AF0-8A74-FE2EBF2A522F}" type="pres">
      <dgm:prSet presAssocID="{2C9C5C59-2D64-4F7B-A002-14F94E5BC3AD}" presName="spacerR" presStyleCnt="0"/>
      <dgm:spPr/>
    </dgm:pt>
    <dgm:pt modelId="{E050CD69-575A-454B-8863-942A76E6D948}" type="pres">
      <dgm:prSet presAssocID="{684A3981-4CAD-4590-86AF-89E8AC0603CB}" presName="node" presStyleLbl="node1" presStyleIdx="3" presStyleCnt="4">
        <dgm:presLayoutVars>
          <dgm:bulletEnabled val="1"/>
        </dgm:presLayoutVars>
      </dgm:prSet>
      <dgm:spPr/>
    </dgm:pt>
  </dgm:ptLst>
  <dgm:cxnLst>
    <dgm:cxn modelId="{E10BA222-618D-F24F-B496-B7126A51DB7E}" type="presOf" srcId="{2C9C5C59-2D64-4F7B-A002-14F94E5BC3AD}" destId="{DFE1B177-4A56-40C7-B73E-1829C87137C9}" srcOrd="0" destOrd="0" presId="urn:microsoft.com/office/officeart/2005/8/layout/equation1"/>
    <dgm:cxn modelId="{2E6F6724-02D6-1D4D-88E4-7AD47F8AA0B0}" type="presOf" srcId="{277A34C1-392D-4691-8727-FA40951FE920}" destId="{7BB1D142-FD21-4D95-8015-F952AC17E678}" srcOrd="0" destOrd="0" presId="urn:microsoft.com/office/officeart/2005/8/layout/equation1"/>
    <dgm:cxn modelId="{039EEB3E-8888-FA43-8F90-611F42D26BC7}" type="presOf" srcId="{684A3981-4CAD-4590-86AF-89E8AC0603CB}" destId="{E050CD69-575A-454B-8863-942A76E6D948}" srcOrd="0" destOrd="0" presId="urn:microsoft.com/office/officeart/2005/8/layout/equation1"/>
    <dgm:cxn modelId="{D903F865-508A-7A46-A238-13A6F47CF2C8}" type="presOf" srcId="{B6831D82-4754-4067-94B6-C50894C96870}" destId="{D3B79D59-6D40-41D7-9B7B-50B43C98FB72}" srcOrd="0" destOrd="0" presId="urn:microsoft.com/office/officeart/2005/8/layout/equation1"/>
    <dgm:cxn modelId="{3D442569-EAFB-4485-B451-5F8B67895DF7}" srcId="{F022975D-22C0-4393-9F05-C52E9378BB05}" destId="{684A3981-4CAD-4590-86AF-89E8AC0603CB}" srcOrd="3" destOrd="0" parTransId="{CD62ADFA-F76C-41C2-8DC4-AD0FAB3C09FD}" sibTransId="{F4029F57-AF52-4E75-BA84-3DB733840977}"/>
    <dgm:cxn modelId="{3C12BB69-1F1A-465F-855F-6BE812F9B565}" srcId="{F022975D-22C0-4393-9F05-C52E9378BB05}" destId="{277A34C1-392D-4691-8727-FA40951FE920}" srcOrd="0" destOrd="0" parTransId="{BB6F6E04-7D6D-44FD-9FFB-A9DBAC9E022F}" sibTransId="{926E3072-7D8F-4AC7-B93B-44CF71685FC0}"/>
    <dgm:cxn modelId="{9E91934A-5B2C-457B-AC27-C9A958244524}" srcId="{F022975D-22C0-4393-9F05-C52E9378BB05}" destId="{A739AAEE-4BEB-47A2-96C6-47269D8411CD}" srcOrd="2" destOrd="0" parTransId="{A04F7731-7893-416E-B1D6-301C30F3E9CB}" sibTransId="{2C9C5C59-2D64-4F7B-A002-14F94E5BC3AD}"/>
    <dgm:cxn modelId="{0AB2D0AE-60DA-DA4C-AD85-4CAC57962B32}" type="presOf" srcId="{BDEB4072-DC9A-4B2D-9914-C501D26D9FB2}" destId="{E347E966-8618-4AE7-84F8-B3745F377A8C}" srcOrd="0" destOrd="0" presId="urn:microsoft.com/office/officeart/2005/8/layout/equation1"/>
    <dgm:cxn modelId="{0ED236B1-234F-4F4A-9412-54AFBE72796E}" type="presOf" srcId="{A739AAEE-4BEB-47A2-96C6-47269D8411CD}" destId="{75EFD395-B9C1-4B56-AD81-6E96BAF59B9F}" srcOrd="0" destOrd="0" presId="urn:microsoft.com/office/officeart/2005/8/layout/equation1"/>
    <dgm:cxn modelId="{254EA2D1-8717-48A9-A981-75465962D7AB}" srcId="{F022975D-22C0-4393-9F05-C52E9378BB05}" destId="{B6831D82-4754-4067-94B6-C50894C96870}" srcOrd="1" destOrd="0" parTransId="{E81240DB-FA5B-4152-A004-F84A278C17A7}" sibTransId="{BDEB4072-DC9A-4B2D-9914-C501D26D9FB2}"/>
    <dgm:cxn modelId="{AF4A3CD6-8472-9645-B78D-33FDC6313B7A}" type="presOf" srcId="{926E3072-7D8F-4AC7-B93B-44CF71685FC0}" destId="{061D5ED0-7FBD-4034-B554-40FC015EBC4F}" srcOrd="0" destOrd="0" presId="urn:microsoft.com/office/officeart/2005/8/layout/equation1"/>
    <dgm:cxn modelId="{FDFFDDF9-8DF3-6D47-A59B-E989371A0819}" type="presOf" srcId="{F022975D-22C0-4393-9F05-C52E9378BB05}" destId="{7EFE30DF-7721-4144-A804-447D0C13FCC5}" srcOrd="0" destOrd="0" presId="urn:microsoft.com/office/officeart/2005/8/layout/equation1"/>
    <dgm:cxn modelId="{66A6DC89-9876-6342-BB16-DD2BCABA5D33}" type="presParOf" srcId="{7EFE30DF-7721-4144-A804-447D0C13FCC5}" destId="{7BB1D142-FD21-4D95-8015-F952AC17E678}" srcOrd="0" destOrd="0" presId="urn:microsoft.com/office/officeart/2005/8/layout/equation1"/>
    <dgm:cxn modelId="{D386A435-FFA2-984B-8EB0-F67CD3C3F8FD}" type="presParOf" srcId="{7EFE30DF-7721-4144-A804-447D0C13FCC5}" destId="{F6985176-5056-4275-9082-621828511B39}" srcOrd="1" destOrd="0" presId="urn:microsoft.com/office/officeart/2005/8/layout/equation1"/>
    <dgm:cxn modelId="{DD2D62A8-64F9-0C4B-A157-C3DD30A5A510}" type="presParOf" srcId="{7EFE30DF-7721-4144-A804-447D0C13FCC5}" destId="{061D5ED0-7FBD-4034-B554-40FC015EBC4F}" srcOrd="2" destOrd="0" presId="urn:microsoft.com/office/officeart/2005/8/layout/equation1"/>
    <dgm:cxn modelId="{CEEB23D6-90E9-A44A-A80E-8B213F93D8EA}" type="presParOf" srcId="{7EFE30DF-7721-4144-A804-447D0C13FCC5}" destId="{4E8ACF26-951D-4060-ADD8-1356938958E9}" srcOrd="3" destOrd="0" presId="urn:microsoft.com/office/officeart/2005/8/layout/equation1"/>
    <dgm:cxn modelId="{E08EDAD8-CED2-CE47-88C6-2F990FC526DC}" type="presParOf" srcId="{7EFE30DF-7721-4144-A804-447D0C13FCC5}" destId="{D3B79D59-6D40-41D7-9B7B-50B43C98FB72}" srcOrd="4" destOrd="0" presId="urn:microsoft.com/office/officeart/2005/8/layout/equation1"/>
    <dgm:cxn modelId="{BE512B8C-ED9B-C446-B38B-EB9C0AE56740}" type="presParOf" srcId="{7EFE30DF-7721-4144-A804-447D0C13FCC5}" destId="{F232970D-EA18-49CD-A498-69FA17AD822F}" srcOrd="5" destOrd="0" presId="urn:microsoft.com/office/officeart/2005/8/layout/equation1"/>
    <dgm:cxn modelId="{7B8A1625-0C78-BD47-8588-DDFFA5FD8068}" type="presParOf" srcId="{7EFE30DF-7721-4144-A804-447D0C13FCC5}" destId="{E347E966-8618-4AE7-84F8-B3745F377A8C}" srcOrd="6" destOrd="0" presId="urn:microsoft.com/office/officeart/2005/8/layout/equation1"/>
    <dgm:cxn modelId="{EE32BF7C-7134-3740-B497-5D733B4897DE}" type="presParOf" srcId="{7EFE30DF-7721-4144-A804-447D0C13FCC5}" destId="{9E23C6CF-C10E-4F42-B5B8-58668130D249}" srcOrd="7" destOrd="0" presId="urn:microsoft.com/office/officeart/2005/8/layout/equation1"/>
    <dgm:cxn modelId="{27B7A77E-B1CB-6E47-ABBA-82A34AE0DBD6}" type="presParOf" srcId="{7EFE30DF-7721-4144-A804-447D0C13FCC5}" destId="{75EFD395-B9C1-4B56-AD81-6E96BAF59B9F}" srcOrd="8" destOrd="0" presId="urn:microsoft.com/office/officeart/2005/8/layout/equation1"/>
    <dgm:cxn modelId="{472D32FB-1833-AC4F-84E6-620E5E2CAAAC}" type="presParOf" srcId="{7EFE30DF-7721-4144-A804-447D0C13FCC5}" destId="{67C74F9C-65AB-4F6A-B52A-44F186C7D478}" srcOrd="9" destOrd="0" presId="urn:microsoft.com/office/officeart/2005/8/layout/equation1"/>
    <dgm:cxn modelId="{BB0CEF1A-B996-434A-8F8F-3098FDEC4356}" type="presParOf" srcId="{7EFE30DF-7721-4144-A804-447D0C13FCC5}" destId="{DFE1B177-4A56-40C7-B73E-1829C87137C9}" srcOrd="10" destOrd="0" presId="urn:microsoft.com/office/officeart/2005/8/layout/equation1"/>
    <dgm:cxn modelId="{C38E2736-8845-9746-8066-5E5891610D5B}" type="presParOf" srcId="{7EFE30DF-7721-4144-A804-447D0C13FCC5}" destId="{C48B5F9A-0FC1-4AF0-8A74-FE2EBF2A522F}" srcOrd="11" destOrd="0" presId="urn:microsoft.com/office/officeart/2005/8/layout/equation1"/>
    <dgm:cxn modelId="{B5775163-BBEE-364D-9B53-1BDC12DF36B2}" type="presParOf" srcId="{7EFE30DF-7721-4144-A804-447D0C13FCC5}" destId="{E050CD69-575A-454B-8863-942A76E6D94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61040" cy="6552729"/>
        <a:chOff x="0" y="0"/>
        <a:chExt cx="9361040" cy="6552729"/>
      </a:xfrm>
    </dsp:grpSpPr>
    <dsp:sp modelId="{8E0DFE29-43CC-459B-8F86-E25988F634FB}">
      <dsp:nvSpPr>
        <dsp:cNvPr id="3" name="燕尾形 2"/>
        <dsp:cNvSpPr/>
      </dsp:nvSpPr>
      <dsp:spPr bwMode="white">
        <a:xfrm>
          <a:off x="0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878768"/>
        <a:ext cx="1648070" cy="636155"/>
      </dsp:txXfrm>
    </dsp:sp>
    <dsp:sp modelId="{25D0B3CC-A714-49D8-902D-B768AC38A080}">
      <dsp:nvSpPr>
        <dsp:cNvPr id="4" name="圆角矩形 3"/>
        <dsp:cNvSpPr/>
      </dsp:nvSpPr>
      <dsp:spPr bwMode="white">
        <a:xfrm>
          <a:off x="439485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阶码相加</a:t>
          </a:r>
          <a:r>
            <a:rPr lang="en-US" altLang="zh-CN" sz="2400" dirty="0">
              <a:solidFill>
                <a:schemeClr val="dk1"/>
              </a:solidFill>
            </a:rPr>
            <a:t>/</a:t>
          </a:r>
          <a:r>
            <a:rPr lang="zh-CN" altLang="en-US" sz="2400" dirty="0">
              <a:solidFill>
                <a:schemeClr val="dk1"/>
              </a:solidFill>
            </a:rPr>
            <a:t>减</a:t>
          </a:r>
          <a:endParaRPr>
            <a:solidFill>
              <a:schemeClr val="dk1"/>
            </a:solidFill>
          </a:endParaRPr>
        </a:p>
      </dsp:txBody>
      <dsp:txXfrm>
        <a:off x="439485" y="3037806"/>
        <a:ext cx="1391704" cy="636155"/>
      </dsp:txXfrm>
    </dsp:sp>
    <dsp:sp modelId="{27A1227C-8CEE-49A9-B69A-E8C8057C4972}">
      <dsp:nvSpPr>
        <dsp:cNvPr id="5" name="燕尾形 4"/>
        <dsp:cNvSpPr/>
      </dsp:nvSpPr>
      <dsp:spPr bwMode="white">
        <a:xfrm>
          <a:off x="1882463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660000"/>
            <a:satOff val="0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82463" y="2878768"/>
        <a:ext cx="1648070" cy="636155"/>
      </dsp:txXfrm>
    </dsp:sp>
    <dsp:sp modelId="{E774BE4D-2A9F-4B7A-ADA9-B4CD9D251B4B}">
      <dsp:nvSpPr>
        <dsp:cNvPr id="6" name="圆角矩形 5"/>
        <dsp:cNvSpPr/>
      </dsp:nvSpPr>
      <dsp:spPr bwMode="white">
        <a:xfrm>
          <a:off x="2321948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660000"/>
            <a:satOff val="0"/>
            <a:lumOff val="-78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尾数相乘</a:t>
          </a:r>
          <a:r>
            <a:rPr lang="en-US" altLang="zh-CN" sz="2400" dirty="0">
              <a:solidFill>
                <a:schemeClr val="dk1"/>
              </a:solidFill>
            </a:rPr>
            <a:t>/</a:t>
          </a:r>
          <a:r>
            <a:rPr lang="zh-CN" altLang="en-US" sz="2400" dirty="0">
              <a:solidFill>
                <a:schemeClr val="dk1"/>
              </a:solidFill>
            </a:rPr>
            <a:t>除</a:t>
          </a:r>
          <a:endParaRPr>
            <a:solidFill>
              <a:schemeClr val="dk1"/>
            </a:solidFill>
          </a:endParaRPr>
        </a:p>
      </dsp:txBody>
      <dsp:txXfrm>
        <a:off x="2321948" y="3037806"/>
        <a:ext cx="1391704" cy="636155"/>
      </dsp:txXfrm>
    </dsp:sp>
    <dsp:sp modelId="{2786B93C-35A5-4FCB-B0FC-2213BD92FE28}">
      <dsp:nvSpPr>
        <dsp:cNvPr id="7" name="燕尾形 6"/>
        <dsp:cNvSpPr/>
      </dsp:nvSpPr>
      <dsp:spPr bwMode="white">
        <a:xfrm>
          <a:off x="3764925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1320000"/>
            <a:satOff val="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64925" y="2878768"/>
        <a:ext cx="1648070" cy="636155"/>
      </dsp:txXfrm>
    </dsp:sp>
    <dsp:sp modelId="{4EE5FDB5-3BCE-40B4-8DFB-64EB9B64289B}">
      <dsp:nvSpPr>
        <dsp:cNvPr id="8" name="圆角矩形 7"/>
        <dsp:cNvSpPr/>
      </dsp:nvSpPr>
      <dsp:spPr bwMode="white">
        <a:xfrm>
          <a:off x="4204411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1320000"/>
            <a:satOff val="0"/>
            <a:lumOff val="-156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规格化</a:t>
          </a:r>
          <a:endParaRPr>
            <a:solidFill>
              <a:schemeClr val="dk1"/>
            </a:solidFill>
          </a:endParaRPr>
        </a:p>
      </dsp:txBody>
      <dsp:txXfrm>
        <a:off x="4204411" y="3037806"/>
        <a:ext cx="1391704" cy="636155"/>
      </dsp:txXfrm>
    </dsp:sp>
    <dsp:sp modelId="{547B3BF3-96B9-4833-BB56-7BAB9649A9B3}">
      <dsp:nvSpPr>
        <dsp:cNvPr id="9" name="燕尾形 8"/>
        <dsp:cNvSpPr/>
      </dsp:nvSpPr>
      <dsp:spPr bwMode="white">
        <a:xfrm>
          <a:off x="5647388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1980000"/>
            <a:satOff val="0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647388" y="2878768"/>
        <a:ext cx="1648070" cy="636155"/>
      </dsp:txXfrm>
    </dsp:sp>
    <dsp:sp modelId="{1F6F5B94-E14C-4E85-BD94-52B1D7EAE634}">
      <dsp:nvSpPr>
        <dsp:cNvPr id="10" name="圆角矩形 9"/>
        <dsp:cNvSpPr/>
      </dsp:nvSpPr>
      <dsp:spPr bwMode="white">
        <a:xfrm>
          <a:off x="6086873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1980000"/>
            <a:satOff val="0"/>
            <a:lumOff val="-23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舍入</a:t>
          </a:r>
          <a:endParaRPr>
            <a:solidFill>
              <a:schemeClr val="dk1"/>
            </a:solidFill>
          </a:endParaRPr>
        </a:p>
      </dsp:txBody>
      <dsp:txXfrm>
        <a:off x="6086873" y="3037806"/>
        <a:ext cx="1391704" cy="636155"/>
      </dsp:txXfrm>
    </dsp:sp>
    <dsp:sp modelId="{EA816025-E97A-4E49-A266-B7E20D48E9A6}">
      <dsp:nvSpPr>
        <dsp:cNvPr id="11" name="燕尾形 10"/>
        <dsp:cNvSpPr/>
      </dsp:nvSpPr>
      <dsp:spPr bwMode="white">
        <a:xfrm>
          <a:off x="7529851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529851" y="2878768"/>
        <a:ext cx="1648070" cy="636155"/>
      </dsp:txXfrm>
    </dsp:sp>
    <dsp:sp modelId="{AFFDEB06-A30E-4863-A236-FD3921B80B7B}">
      <dsp:nvSpPr>
        <dsp:cNvPr id="12" name="圆角矩形 11"/>
        <dsp:cNvSpPr/>
      </dsp:nvSpPr>
      <dsp:spPr bwMode="white">
        <a:xfrm>
          <a:off x="7969336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2640000"/>
            <a:satOff val="0"/>
            <a:lumOff val="-313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确定符号位</a:t>
          </a:r>
          <a:endParaRPr>
            <a:solidFill>
              <a:schemeClr val="dk1"/>
            </a:solidFill>
          </a:endParaRPr>
        </a:p>
      </dsp:txBody>
      <dsp:txXfrm>
        <a:off x="7969336" y="3037806"/>
        <a:ext cx="1391704" cy="636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361040" cy="6552729"/>
        <a:chOff x="0" y="0"/>
        <a:chExt cx="9361040" cy="6552729"/>
      </a:xfrm>
    </dsp:grpSpPr>
    <dsp:sp modelId="{8E0DFE29-43CC-459B-8F86-E25988F634FB}">
      <dsp:nvSpPr>
        <dsp:cNvPr id="3" name="燕尾形 2"/>
        <dsp:cNvSpPr/>
      </dsp:nvSpPr>
      <dsp:spPr bwMode="white">
        <a:xfrm>
          <a:off x="0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0" y="2878768"/>
        <a:ext cx="1648070" cy="636155"/>
      </dsp:txXfrm>
    </dsp:sp>
    <dsp:sp modelId="{25D0B3CC-A714-49D8-902D-B768AC38A080}">
      <dsp:nvSpPr>
        <dsp:cNvPr id="4" name="圆角矩形 3"/>
        <dsp:cNvSpPr/>
      </dsp:nvSpPr>
      <dsp:spPr bwMode="white">
        <a:xfrm>
          <a:off x="439485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阶码相加</a:t>
          </a:r>
          <a:r>
            <a:rPr lang="en-US" altLang="zh-CN" sz="2400" dirty="0">
              <a:solidFill>
                <a:schemeClr val="dk1"/>
              </a:solidFill>
            </a:rPr>
            <a:t>/</a:t>
          </a:r>
          <a:r>
            <a:rPr lang="zh-CN" altLang="en-US" sz="2400" dirty="0">
              <a:solidFill>
                <a:schemeClr val="dk1"/>
              </a:solidFill>
            </a:rPr>
            <a:t>减</a:t>
          </a:r>
          <a:endParaRPr>
            <a:solidFill>
              <a:schemeClr val="dk1"/>
            </a:solidFill>
          </a:endParaRPr>
        </a:p>
      </dsp:txBody>
      <dsp:txXfrm>
        <a:off x="439485" y="3037806"/>
        <a:ext cx="1391704" cy="636155"/>
      </dsp:txXfrm>
    </dsp:sp>
    <dsp:sp modelId="{27A1227C-8CEE-49A9-B69A-E8C8057C4972}">
      <dsp:nvSpPr>
        <dsp:cNvPr id="5" name="燕尾形 4"/>
        <dsp:cNvSpPr/>
      </dsp:nvSpPr>
      <dsp:spPr bwMode="white">
        <a:xfrm>
          <a:off x="1882463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660000"/>
            <a:satOff val="0"/>
            <a:lumOff val="-78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1882463" y="2878768"/>
        <a:ext cx="1648070" cy="636155"/>
      </dsp:txXfrm>
    </dsp:sp>
    <dsp:sp modelId="{E774BE4D-2A9F-4B7A-ADA9-B4CD9D251B4B}">
      <dsp:nvSpPr>
        <dsp:cNvPr id="6" name="圆角矩形 5"/>
        <dsp:cNvSpPr/>
      </dsp:nvSpPr>
      <dsp:spPr bwMode="white">
        <a:xfrm>
          <a:off x="2321948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660000"/>
            <a:satOff val="0"/>
            <a:lumOff val="-783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尾数相乘</a:t>
          </a:r>
          <a:r>
            <a:rPr lang="en-US" altLang="zh-CN" sz="2400" dirty="0">
              <a:solidFill>
                <a:schemeClr val="dk1"/>
              </a:solidFill>
            </a:rPr>
            <a:t>/</a:t>
          </a:r>
          <a:r>
            <a:rPr lang="zh-CN" altLang="en-US" sz="2400" dirty="0">
              <a:solidFill>
                <a:schemeClr val="dk1"/>
              </a:solidFill>
            </a:rPr>
            <a:t>除</a:t>
          </a:r>
          <a:endParaRPr>
            <a:solidFill>
              <a:schemeClr val="dk1"/>
            </a:solidFill>
          </a:endParaRPr>
        </a:p>
      </dsp:txBody>
      <dsp:txXfrm>
        <a:off x="2321948" y="3037806"/>
        <a:ext cx="1391704" cy="636155"/>
      </dsp:txXfrm>
    </dsp:sp>
    <dsp:sp modelId="{2786B93C-35A5-4FCB-B0FC-2213BD92FE28}">
      <dsp:nvSpPr>
        <dsp:cNvPr id="7" name="燕尾形 6"/>
        <dsp:cNvSpPr/>
      </dsp:nvSpPr>
      <dsp:spPr bwMode="white">
        <a:xfrm>
          <a:off x="3764925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1320000"/>
            <a:satOff val="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764925" y="2878768"/>
        <a:ext cx="1648070" cy="636155"/>
      </dsp:txXfrm>
    </dsp:sp>
    <dsp:sp modelId="{4EE5FDB5-3BCE-40B4-8DFB-64EB9B64289B}">
      <dsp:nvSpPr>
        <dsp:cNvPr id="8" name="圆角矩形 7"/>
        <dsp:cNvSpPr/>
      </dsp:nvSpPr>
      <dsp:spPr bwMode="white">
        <a:xfrm>
          <a:off x="4204411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1320000"/>
            <a:satOff val="0"/>
            <a:lumOff val="-1568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规格化</a:t>
          </a:r>
          <a:endParaRPr>
            <a:solidFill>
              <a:schemeClr val="dk1"/>
            </a:solidFill>
          </a:endParaRPr>
        </a:p>
      </dsp:txBody>
      <dsp:txXfrm>
        <a:off x="4204411" y="3037806"/>
        <a:ext cx="1391704" cy="636155"/>
      </dsp:txXfrm>
    </dsp:sp>
    <dsp:sp modelId="{547B3BF3-96B9-4833-BB56-7BAB9649A9B3}">
      <dsp:nvSpPr>
        <dsp:cNvPr id="9" name="燕尾形 8"/>
        <dsp:cNvSpPr/>
      </dsp:nvSpPr>
      <dsp:spPr bwMode="white">
        <a:xfrm>
          <a:off x="5647388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1980000"/>
            <a:satOff val="0"/>
            <a:lumOff val="-23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647388" y="2878768"/>
        <a:ext cx="1648070" cy="636155"/>
      </dsp:txXfrm>
    </dsp:sp>
    <dsp:sp modelId="{1F6F5B94-E14C-4E85-BD94-52B1D7EAE634}">
      <dsp:nvSpPr>
        <dsp:cNvPr id="10" name="圆角矩形 9"/>
        <dsp:cNvSpPr/>
      </dsp:nvSpPr>
      <dsp:spPr bwMode="white">
        <a:xfrm>
          <a:off x="6086873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1980000"/>
            <a:satOff val="0"/>
            <a:lumOff val="-2352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舍入</a:t>
          </a:r>
          <a:endParaRPr>
            <a:solidFill>
              <a:schemeClr val="dk1"/>
            </a:solidFill>
          </a:endParaRPr>
        </a:p>
      </dsp:txBody>
      <dsp:txXfrm>
        <a:off x="6086873" y="3037806"/>
        <a:ext cx="1391704" cy="636155"/>
      </dsp:txXfrm>
    </dsp:sp>
    <dsp:sp modelId="{EA816025-E97A-4E49-A266-B7E20D48E9A6}">
      <dsp:nvSpPr>
        <dsp:cNvPr id="11" name="燕尾形 10"/>
        <dsp:cNvSpPr/>
      </dsp:nvSpPr>
      <dsp:spPr bwMode="white">
        <a:xfrm>
          <a:off x="7529851" y="2878768"/>
          <a:ext cx="1648070" cy="636155"/>
        </a:xfrm>
        <a:prstGeom prst="chevron">
          <a:avLst>
            <a:gd name="adj" fmla="val 40000"/>
          </a:avLst>
        </a:prstGeom>
      </dsp:spPr>
      <dsp:style>
        <a:lnRef idx="2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7529851" y="2878768"/>
        <a:ext cx="1648070" cy="636155"/>
      </dsp:txXfrm>
    </dsp:sp>
    <dsp:sp modelId="{AFFDEB06-A30E-4863-A236-FD3921B80B7B}">
      <dsp:nvSpPr>
        <dsp:cNvPr id="12" name="圆角矩形 11"/>
        <dsp:cNvSpPr/>
      </dsp:nvSpPr>
      <dsp:spPr bwMode="white">
        <a:xfrm>
          <a:off x="7969336" y="3037806"/>
          <a:ext cx="1391704" cy="636155"/>
        </a:xfrm>
        <a:prstGeom prst="roundRect">
          <a:avLst>
            <a:gd name="adj" fmla="val 10000"/>
          </a:avLst>
        </a:prstGeom>
      </dsp:spPr>
      <dsp:style>
        <a:lnRef idx="2">
          <a:schemeClr val="accent3">
            <a:hueOff val="-2640000"/>
            <a:satOff val="0"/>
            <a:lumOff val="-3136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dirty="0">
              <a:solidFill>
                <a:schemeClr val="dk1"/>
              </a:solidFill>
            </a:rPr>
            <a:t>确定符号位</a:t>
          </a:r>
          <a:endParaRPr>
            <a:solidFill>
              <a:schemeClr val="dk1"/>
            </a:solidFill>
          </a:endParaRPr>
        </a:p>
      </dsp:txBody>
      <dsp:txXfrm>
        <a:off x="7969336" y="3037806"/>
        <a:ext cx="1391704" cy="636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904656" cy="1507851"/>
        <a:chOff x="0" y="0"/>
        <a:chExt cx="5904656" cy="1507851"/>
      </a:xfrm>
    </dsp:grpSpPr>
    <dsp:sp modelId="{7BB1D142-FD21-4D95-8015-F952AC17E678}">
      <dsp:nvSpPr>
        <dsp:cNvPr id="3" name="椭圆 2"/>
        <dsp:cNvSpPr/>
      </dsp:nvSpPr>
      <dsp:spPr bwMode="white">
        <a:xfrm>
          <a:off x="0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x</a:t>
          </a:r>
          <a:endParaRPr lang="zh-CN" altLang="en-US" sz="3600" baseline="-25000" dirty="0"/>
        </a:p>
      </dsp:txBody>
      <dsp:txXfrm>
        <a:off x="0" y="279823"/>
        <a:ext cx="948204" cy="948204"/>
      </dsp:txXfrm>
    </dsp:sp>
    <dsp:sp modelId="{061D5ED0-7FBD-4034-B554-40FC015EBC4F}">
      <dsp:nvSpPr>
        <dsp:cNvPr id="4" name="加号 3"/>
        <dsp:cNvSpPr/>
      </dsp:nvSpPr>
      <dsp:spPr bwMode="white">
        <a:xfrm>
          <a:off x="1025198" y="478946"/>
          <a:ext cx="549958" cy="549958"/>
        </a:xfrm>
        <a:prstGeom prst="mathPlus">
          <a:avLst/>
        </a:prstGeom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025198" y="478946"/>
        <a:ext cx="549958" cy="549958"/>
      </dsp:txXfrm>
    </dsp:sp>
    <dsp:sp modelId="{D3B79D59-6D40-41D7-9B7B-50B43C98FB72}">
      <dsp:nvSpPr>
        <dsp:cNvPr id="5" name="椭圆 4"/>
        <dsp:cNvSpPr/>
      </dsp:nvSpPr>
      <dsp:spPr bwMode="white">
        <a:xfrm>
          <a:off x="1652151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880000"/>
            <a:satOff val="0"/>
            <a:lumOff val="-10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y</a:t>
          </a:r>
          <a:endParaRPr lang="zh-CN" altLang="en-US" sz="4800" baseline="-25000" dirty="0"/>
        </a:p>
      </dsp:txBody>
      <dsp:txXfrm>
        <a:off x="1652151" y="279823"/>
        <a:ext cx="948204" cy="948204"/>
      </dsp:txXfrm>
    </dsp:sp>
    <dsp:sp modelId="{E347E966-8618-4AE7-84F8-B3745F377A8C}">
      <dsp:nvSpPr>
        <dsp:cNvPr id="6" name="加号 5"/>
        <dsp:cNvSpPr/>
      </dsp:nvSpPr>
      <dsp:spPr bwMode="white">
        <a:xfrm>
          <a:off x="2677349" y="478946"/>
          <a:ext cx="549958" cy="549958"/>
        </a:xfrm>
        <a:prstGeom prst="mathPlus">
          <a:avLst/>
        </a:prstGeom>
      </dsp:spPr>
      <dsp:style>
        <a:lnRef idx="0">
          <a:schemeClr val="lt1"/>
        </a:lnRef>
        <a:fillRef idx="1">
          <a:schemeClr val="accent3">
            <a:hueOff val="-1320000"/>
            <a:satOff val="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77349" y="478946"/>
        <a:ext cx="549958" cy="549958"/>
      </dsp:txXfrm>
    </dsp:sp>
    <dsp:sp modelId="{BAE609D5-030C-41E3-B1A9-6D74790E979F}">
      <dsp:nvSpPr>
        <dsp:cNvPr id="7" name="椭圆 6"/>
        <dsp:cNvSpPr/>
      </dsp:nvSpPr>
      <dsp:spPr bwMode="white">
        <a:xfrm>
          <a:off x="3304301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1760000"/>
            <a:satOff val="0"/>
            <a:lumOff val="-20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31750" tIns="31750" rIns="31750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dirty="0"/>
            <a:t>129</a:t>
          </a:r>
          <a:endParaRPr lang="zh-CN" altLang="en-US" dirty="0"/>
        </a:p>
      </dsp:txBody>
      <dsp:txXfrm>
        <a:off x="3304301" y="279823"/>
        <a:ext cx="948204" cy="948204"/>
      </dsp:txXfrm>
    </dsp:sp>
    <dsp:sp modelId="{2EF27322-82F6-45D1-BB23-437B17051963}">
      <dsp:nvSpPr>
        <dsp:cNvPr id="8" name="等于号 7"/>
        <dsp:cNvSpPr/>
      </dsp:nvSpPr>
      <dsp:spPr bwMode="white">
        <a:xfrm>
          <a:off x="4329500" y="478946"/>
          <a:ext cx="549958" cy="549958"/>
        </a:xfrm>
        <a:prstGeom prst="mathEqual">
          <a:avLst/>
        </a:prstGeom>
      </dsp:spPr>
      <dsp:style>
        <a:lnRef idx="0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329500" y="478946"/>
        <a:ext cx="549958" cy="549958"/>
      </dsp:txXfrm>
    </dsp:sp>
    <dsp:sp modelId="{E050CD69-575A-454B-8863-942A76E6D948}">
      <dsp:nvSpPr>
        <dsp:cNvPr id="9" name="椭圆 8"/>
        <dsp:cNvSpPr/>
      </dsp:nvSpPr>
      <dsp:spPr bwMode="white">
        <a:xfrm>
          <a:off x="4956452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b</a:t>
          </a:r>
          <a:endParaRPr lang="zh-CN" altLang="en-US" sz="4800" baseline="-25000" dirty="0"/>
        </a:p>
      </dsp:txBody>
      <dsp:txXfrm>
        <a:off x="4956452" y="279823"/>
        <a:ext cx="948204" cy="9482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904656" cy="1507851"/>
        <a:chOff x="0" y="0"/>
        <a:chExt cx="5904656" cy="1507851"/>
      </a:xfrm>
    </dsp:grpSpPr>
    <dsp:sp modelId="{7BB1D142-FD21-4D95-8015-F952AC17E678}">
      <dsp:nvSpPr>
        <dsp:cNvPr id="3" name="椭圆 2"/>
        <dsp:cNvSpPr/>
      </dsp:nvSpPr>
      <dsp:spPr bwMode="white">
        <a:xfrm>
          <a:off x="0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x</a:t>
          </a:r>
          <a:endParaRPr lang="zh-CN" altLang="en-US" sz="3600" baseline="-25000" dirty="0"/>
        </a:p>
      </dsp:txBody>
      <dsp:txXfrm>
        <a:off x="0" y="279823"/>
        <a:ext cx="948204" cy="948204"/>
      </dsp:txXfrm>
    </dsp:sp>
    <dsp:sp modelId="{061D5ED0-7FBD-4034-B554-40FC015EBC4F}">
      <dsp:nvSpPr>
        <dsp:cNvPr id="4" name="加号 3"/>
        <dsp:cNvSpPr/>
      </dsp:nvSpPr>
      <dsp:spPr bwMode="white">
        <a:xfrm>
          <a:off x="337489" y="957893"/>
          <a:ext cx="549958" cy="549958"/>
        </a:xfrm>
        <a:prstGeom prst="mathPlus">
          <a:avLst/>
        </a:prstGeom>
      </dsp:spPr>
      <dsp:style>
        <a:lnRef idx="0">
          <a:schemeClr val="lt1"/>
        </a:lnRef>
        <a:fillRef idx="1">
          <a:schemeClr val="accent3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37489" y="957893"/>
        <a:ext cx="549958" cy="549958"/>
      </dsp:txXfrm>
    </dsp:sp>
    <dsp:sp modelId="{D3B79D59-6D40-41D7-9B7B-50B43C98FB72}">
      <dsp:nvSpPr>
        <dsp:cNvPr id="5" name="椭圆 4"/>
        <dsp:cNvSpPr/>
      </dsp:nvSpPr>
      <dsp:spPr bwMode="white">
        <a:xfrm>
          <a:off x="1652151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880000"/>
            <a:satOff val="0"/>
            <a:lumOff val="-104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y</a:t>
          </a:r>
          <a:endParaRPr lang="zh-CN" altLang="en-US" sz="4800" baseline="-25000" dirty="0"/>
        </a:p>
      </dsp:txBody>
      <dsp:txXfrm>
        <a:off x="1652151" y="279823"/>
        <a:ext cx="948204" cy="948204"/>
      </dsp:txXfrm>
    </dsp:sp>
    <dsp:sp modelId="{E347E966-8618-4AE7-84F8-B3745F377A8C}">
      <dsp:nvSpPr>
        <dsp:cNvPr id="6" name="加号 5"/>
        <dsp:cNvSpPr/>
      </dsp:nvSpPr>
      <dsp:spPr bwMode="white">
        <a:xfrm>
          <a:off x="2677349" y="478946"/>
          <a:ext cx="549958" cy="549958"/>
        </a:xfrm>
        <a:prstGeom prst="mathPlus">
          <a:avLst/>
        </a:prstGeom>
      </dsp:spPr>
      <dsp:style>
        <a:lnRef idx="0">
          <a:schemeClr val="lt1"/>
        </a:lnRef>
        <a:fillRef idx="1">
          <a:schemeClr val="accent3">
            <a:hueOff val="-1320000"/>
            <a:satOff val="0"/>
            <a:lumOff val="-156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800"/>
          </a:lvl1pPr>
          <a:lvl2pPr marL="57150" indent="-57150" algn="ctr">
            <a:defRPr sz="600"/>
          </a:lvl2pPr>
          <a:lvl3pPr marL="114300" indent="-57150" algn="ctr">
            <a:defRPr sz="600"/>
          </a:lvl3pPr>
          <a:lvl4pPr marL="171450" indent="-57150" algn="ctr">
            <a:defRPr sz="600"/>
          </a:lvl4pPr>
          <a:lvl5pPr marL="228600" indent="-57150" algn="ctr">
            <a:defRPr sz="600"/>
          </a:lvl5pPr>
          <a:lvl6pPr marL="285750" indent="-57150" algn="ctr">
            <a:defRPr sz="600"/>
          </a:lvl6pPr>
          <a:lvl7pPr marL="342900" indent="-57150" algn="ctr">
            <a:defRPr sz="600"/>
          </a:lvl7pPr>
          <a:lvl8pPr marL="400050" indent="-57150" algn="ctr">
            <a:defRPr sz="600"/>
          </a:lvl8pPr>
          <a:lvl9pPr marL="457200" indent="-57150" algn="ctr">
            <a:defRPr sz="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677349" y="478946"/>
        <a:ext cx="549958" cy="549958"/>
      </dsp:txXfrm>
    </dsp:sp>
    <dsp:sp modelId="{75EFD395-B9C1-4B56-AD81-6E96BAF59B9F}">
      <dsp:nvSpPr>
        <dsp:cNvPr id="7" name="椭圆 6"/>
        <dsp:cNvSpPr/>
      </dsp:nvSpPr>
      <dsp:spPr bwMode="white">
        <a:xfrm>
          <a:off x="3304301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1760000"/>
            <a:satOff val="0"/>
            <a:lumOff val="-2091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31750" tIns="31750" rIns="31750" bIns="3175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dirty="0"/>
            <a:t>127</a:t>
          </a:r>
          <a:endParaRPr lang="zh-CN" altLang="en-US" dirty="0"/>
        </a:p>
      </dsp:txBody>
      <dsp:txXfrm>
        <a:off x="3304301" y="279823"/>
        <a:ext cx="948204" cy="948204"/>
      </dsp:txXfrm>
    </dsp:sp>
    <dsp:sp modelId="{DFE1B177-4A56-40C7-B73E-1829C87137C9}">
      <dsp:nvSpPr>
        <dsp:cNvPr id="8" name="等于号 7"/>
        <dsp:cNvSpPr/>
      </dsp:nvSpPr>
      <dsp:spPr bwMode="white">
        <a:xfrm>
          <a:off x="4329500" y="478946"/>
          <a:ext cx="549958" cy="549958"/>
        </a:xfrm>
        <a:prstGeom prst="mathEqual">
          <a:avLst/>
        </a:prstGeom>
      </dsp:spPr>
      <dsp:style>
        <a:lnRef idx="0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329500" y="478946"/>
        <a:ext cx="549958" cy="549958"/>
      </dsp:txXfrm>
    </dsp:sp>
    <dsp:sp modelId="{E050CD69-575A-454B-8863-942A76E6D948}">
      <dsp:nvSpPr>
        <dsp:cNvPr id="9" name="椭圆 8"/>
        <dsp:cNvSpPr/>
      </dsp:nvSpPr>
      <dsp:spPr bwMode="white">
        <a:xfrm>
          <a:off x="4956452" y="279823"/>
          <a:ext cx="948204" cy="948204"/>
        </a:xfrm>
        <a:prstGeom prst="ellipse">
          <a:avLst/>
        </a:prstGeom>
      </dsp:spPr>
      <dsp:style>
        <a:lnRef idx="2">
          <a:schemeClr val="lt1"/>
        </a:lnRef>
        <a:fillRef idx="1">
          <a:schemeClr val="accent3">
            <a:hueOff val="-2640000"/>
            <a:satOff val="0"/>
            <a:lumOff val="-313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5720" tIns="45720" rIns="45720" bIns="4572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altLang="zh-CN" sz="3600" dirty="0"/>
            <a:t>E</a:t>
          </a:r>
          <a:r>
            <a:rPr lang="pt-BR" altLang="zh-CN" sz="3600" baseline="-25000" dirty="0"/>
            <a:t>b</a:t>
          </a:r>
          <a:endParaRPr lang="zh-CN" altLang="en-US" sz="4800" baseline="-25000" dirty="0"/>
        </a:p>
      </dsp:txBody>
      <dsp:txXfrm>
        <a:off x="4956452" y="279823"/>
        <a:ext cx="948204" cy="948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type="chevron" r:blip="" rot="180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type="chevron" r:blip="" rot="180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614F34-BD34-48EB-9DA6-41AB144CD2D6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3B9DEE87-D8F0-46A4-83B5-4812EC0DF53E}" type="slidenum">
              <a:rPr lang="zh-CN" altLang="en-US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7170" name="Notes Placeholder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9C5F57F-8E08-A342-85D5-80A6E86B8E06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882015">
              <a:defRPr/>
            </a:pPr>
            <a:endParaRPr lang="en-US" altLang="zh-CN" dirty="0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76605" indent="-29845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94435" indent="-23876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72590" indent="-23876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50110" indent="-238760"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7630" indent="-2387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05785" indent="-2387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83305" indent="-2387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1460" indent="-23876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E9FFEC-918E-114F-A0AB-F22F6702B6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lvl="0" indent="-266700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lvl="0" indent="-266700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1925" lvl="0" indent="-266700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9042" tIns="49522" rIns="99042" bIns="49522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9042" tIns="49522" rIns="99042" bIns="49522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9042" tIns="49522" rIns="99042" bIns="49522"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noFill/>
        </p:spPr>
        <p:txBody>
          <a:bodyPr lIns="99042" tIns="49522" rIns="99042" bIns="49522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7376F-72FA-9845-BC64-5FD5452625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7388" y="1143000"/>
            <a:ext cx="5483225" cy="3086100"/>
          </a:xfrm>
        </p:spPr>
      </p:sp>
      <p:sp>
        <p:nvSpPr>
          <p:cNvPr id="65538" name="Notes Placeholder 2"/>
          <p:cNvSpPr>
            <a:spLocks noGrp="1" noChangeArrowheads="1"/>
          </p:cNvSpPr>
          <p:nvPr>
            <p:ph type="body" idx="429496729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3971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92F391F-5D16-5D4A-B9F5-2357574EFD29}" type="slidenum">
              <a:rPr lang="zh-CN" altLang="zh-CN">
                <a:latin typeface="Calibri" panose="020F0502020204030204" charset="0"/>
              </a:rPr>
            </a:fld>
            <a:endParaRPr lang="zh-CN" altLang="zh-CN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9DEE87-D8F0-46A4-83B5-4812EC0DF53E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831510" y="4221088"/>
            <a:ext cx="3322899" cy="219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" y="2"/>
            <a:ext cx="12185895" cy="68579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06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7313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8831510" y="4221088"/>
            <a:ext cx="3322899" cy="2196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3" y="2"/>
            <a:ext cx="12185895" cy="68579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89600" cy="6857996"/>
          </a:xfrm>
          <a:prstGeom prst="rect">
            <a:avLst/>
          </a:prstGeom>
          <a:noFill/>
        </p:spPr>
      </p:pic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558702" y="121744"/>
            <a:ext cx="10631711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0120225" y="6614249"/>
            <a:ext cx="2059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1000" b="0" i="1" dirty="0">
                <a:solidFill>
                  <a:srgbClr val="B9E1FF"/>
                </a:solidFill>
                <a:effectLst/>
                <a:latin typeface="+mn-ea"/>
                <a:ea typeface="+mn-ea"/>
              </a:rPr>
              <a:t>COMPUTER   PRINCIPLE</a:t>
            </a:r>
            <a:endParaRPr lang="zh-CN" altLang="en-US" sz="1000" b="0" i="1" dirty="0">
              <a:solidFill>
                <a:srgbClr val="B9E1FF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  <a:endParaRPr lang="zh-CN" altLang="en-US" sz="1350" i="1" spc="300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effectLst/>
                <a:latin typeface="+mn-ea"/>
                <a:ea typeface="+mn-ea"/>
              </a:endParaRP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-1379887" y="1552576"/>
            <a:ext cx="13570300" cy="5305425"/>
            <a:chOff x="-652" y="978"/>
            <a:chExt cx="6412" cy="3342"/>
          </a:xfrm>
        </p:grpSpPr>
        <p:sp>
          <p:nvSpPr>
            <p:cNvPr id="10243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44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102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724859" y="762000"/>
            <a:ext cx="10361851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281" y="3429000"/>
            <a:ext cx="8533289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AD07D1-2243-4D62-B350-2A699B207FD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2C9BE-4DDD-4433-9A49-2F58E97939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558702" y="121744"/>
            <a:ext cx="8561523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hangingPunct="0">
              <a:defRPr sz="3000" b="1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54546" y="6589923"/>
            <a:ext cx="2219147" cy="307777"/>
            <a:chOff x="419615" y="6589923"/>
            <a:chExt cx="2219147" cy="307777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918060" y="6589923"/>
              <a:ext cx="1332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350" i="1" spc="300" dirty="0">
                  <a:gradFill>
                    <a:gsLst>
                      <a:gs pos="63000">
                        <a:schemeClr val="bg1"/>
                      </a:gs>
                      <a:gs pos="85000">
                        <a:schemeClr val="bg1">
                          <a:lumMod val="85000"/>
                        </a:schemeClr>
                      </a:gs>
                      <a:gs pos="96000">
                        <a:schemeClr val="bg1"/>
                      </a:gs>
                    </a:gsLst>
                    <a:lin ang="5400000" scaled="0"/>
                  </a:gradFill>
                  <a:effectLst/>
                  <a:latin typeface="+mn-ea"/>
                  <a:ea typeface="+mn-ea"/>
                </a:rPr>
                <a:t>计算机原理</a:t>
              </a:r>
              <a:endParaRPr lang="zh-CN" altLang="en-US" sz="1350" i="1" spc="300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effectLst/>
                <a:latin typeface="+mn-ea"/>
                <a:ea typeface="+mn-ea"/>
              </a:endParaRPr>
            </a:p>
          </p:txBody>
        </p:sp>
        <p:sp>
          <p:nvSpPr>
            <p:cNvPr id="2" name="矩形 1"/>
            <p:cNvSpPr/>
            <p:nvPr userDrawn="1"/>
          </p:nvSpPr>
          <p:spPr>
            <a:xfrm>
              <a:off x="2098762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419615" y="6705364"/>
              <a:ext cx="540000" cy="360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8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  <a:lvl4pPr marL="1600200" indent="-228600">
              <a:buFont typeface="Wingdings" panose="05000000000000000000" pitchFamily="2" charset="2"/>
              <a:buChar char="n"/>
              <a:defRPr/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第二级单击此处编辑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cxnSp>
        <p:nvCxnSpPr>
          <p:cNvPr id="13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2" y="1709739"/>
            <a:ext cx="105142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2" y="4589464"/>
            <a:ext cx="1051423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560D80-947F-4735-97F1-56ED9C35D5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281" y="198120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981200"/>
            <a:ext cx="5079339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D2FC0-C3DD-4195-91CA-F0F4F40E5B5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08" y="365126"/>
            <a:ext cx="1051423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208" y="1681163"/>
            <a:ext cx="51576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208" y="2505075"/>
            <a:ext cx="515764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6" y="1681163"/>
            <a:ext cx="51830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6" y="2505075"/>
            <a:ext cx="518304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C4D0F1-DAB0-4EFD-86F6-84E9E3AF4E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B6EC52-541C-41F1-BE2E-93EF07074AF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A7D-C32A-4884-ACE1-5B55350EC28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3D36C-1993-4DC7-91EE-600ADA3FA7D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208" y="457200"/>
            <a:ext cx="393225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042" y="987426"/>
            <a:ext cx="617139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208" y="2057400"/>
            <a:ext cx="393225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C64D5B-6E71-4A78-B794-C8FCFB76623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9037A-49C2-46BB-9EB4-2E51B3875F4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5669" y="609600"/>
            <a:ext cx="2590463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281" y="609600"/>
            <a:ext cx="7568215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8B6200-8441-4360-BF72-FB32A8642D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281" y="609600"/>
            <a:ext cx="10361851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914281" y="62484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058" y="6248400"/>
            <a:ext cx="3860297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3" y="6248400"/>
            <a:ext cx="2539669" cy="457200"/>
          </a:xfrm>
        </p:spPr>
        <p:txBody>
          <a:bodyPr/>
          <a:lstStyle>
            <a:lvl1pPr>
              <a:defRPr/>
            </a:lvl1pPr>
          </a:lstStyle>
          <a:p>
            <a:fld id="{84382AF5-A31F-4D79-941C-391902A7B3B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2535" y="116633"/>
            <a:ext cx="6946601" cy="432048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785" y="836713"/>
            <a:ext cx="11630310" cy="470162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l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buClr>
                <a:srgbClr val="0070C0"/>
              </a:buClr>
              <a:buSzPct val="120000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二级</a:t>
            </a:r>
            <a:endParaRPr lang="zh-CN" altLang="en-US" noProof="1"/>
          </a:p>
          <a:p>
            <a:pPr lvl="2"/>
            <a:r>
              <a:rPr lang="zh-CN" altLang="en-US" noProof="1"/>
              <a:t>三级</a:t>
            </a:r>
            <a:endParaRPr lang="zh-CN" altLang="en-US" noProof="1"/>
          </a:p>
          <a:p>
            <a:pPr lvl="3"/>
            <a:r>
              <a:rPr lang="zh-CN" altLang="en-US" noProof="1"/>
              <a:t>四级</a:t>
            </a:r>
            <a:endParaRPr lang="zh-CN" altLang="en-US" noProof="1"/>
          </a:p>
          <a:p>
            <a:pPr lvl="4"/>
            <a:r>
              <a:rPr lang="zh-CN" altLang="en-US" noProof="1"/>
              <a:t>五级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2413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2413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4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4013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401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4013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4012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613" y="1681163"/>
            <a:ext cx="51831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2505075"/>
            <a:ext cx="51831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0BB179-C50E-644C-84E3-FDF8F22C91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3213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0901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C83E9-FDFB-ED40-B3E6-2DB963E578B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9"/>
          <p:cNvCxnSpPr/>
          <p:nvPr userDrawn="1"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E:\学校\20121109221446303940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/>
          <p:nvPr/>
        </p:nvGrpSpPr>
        <p:grpSpPr bwMode="auto">
          <a:xfrm>
            <a:off x="0" y="1588"/>
            <a:ext cx="12175599" cy="6845300"/>
            <a:chOff x="0" y="1"/>
            <a:chExt cx="5753" cy="4312"/>
          </a:xfrm>
        </p:grpSpPr>
        <p:sp>
          <p:nvSpPr>
            <p:cNvPr id="921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220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281" y="609600"/>
            <a:ext cx="103618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281" y="6248400"/>
            <a:ext cx="25396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058" y="6248400"/>
            <a:ext cx="386029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463" y="6248400"/>
            <a:ext cx="25396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r">
              <a:spcBef>
                <a:spcPct val="0"/>
              </a:spcBef>
              <a:defRPr kumimoji="0" sz="1400" b="0">
                <a:latin typeface="+mn-lt"/>
              </a:defRPr>
            </a:lvl1pPr>
          </a:lstStyle>
          <a:p>
            <a:fld id="{C4AB65AE-9F4F-4918-8F83-DE25B3E3F0D2}" type="slidenum">
              <a:rPr lang="zh-CN" altLang="en-US"/>
            </a:fld>
            <a:endParaRPr lang="en-US" altLang="zh-CN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281" y="1981200"/>
            <a:ext cx="10361851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.jpe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9.jpeg"/><Relationship Id="rId10" Type="http://schemas.openxmlformats.org/officeDocument/2006/relationships/notesSlide" Target="../notesSlides/notesSlide100.xml"/><Relationship Id="rId1" Type="http://schemas.openxmlformats.org/officeDocument/2006/relationships/image" Target="../media/image18.jpeg"/></Relationships>
</file>

<file path=ppt/slides/_rels/slide10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3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6.jpe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jpe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6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773361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146" name="文本框 10"/>
          <p:cNvSpPr txBox="1">
            <a:spLocks noChangeArrowheads="1"/>
          </p:cNvSpPr>
          <p:nvPr/>
        </p:nvSpPr>
        <p:spPr bwMode="auto">
          <a:xfrm>
            <a:off x="1523206" y="1928813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计算机组成原理</a:t>
            </a:r>
            <a:endParaRPr lang="en-US" altLang="zh-CN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39220" y="4653250"/>
            <a:ext cx="7272337" cy="11880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陈志广</a:t>
            </a:r>
            <a:endParaRPr lang="en-US" altLang="zh-CN" sz="32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defRPr/>
            </a:pPr>
            <a:r>
              <a:rPr lang="en-US" altLang="zh-CN" sz="2400"/>
              <a:t>chenzhg29@</a:t>
            </a:r>
            <a:r>
              <a:rPr lang="en-US" altLang="zh-CN" sz="2400" dirty="0"/>
              <a:t>mail.sysu.edu.cn</a:t>
            </a:r>
            <a:r>
              <a:rPr lang="zh-CN" altLang="en-US" sz="2000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HK" altLang="en-US" sz="2000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文本框 14"/>
          <p:cNvSpPr txBox="1">
            <a:spLocks noChangeArrowheads="1"/>
          </p:cNvSpPr>
          <p:nvPr/>
        </p:nvSpPr>
        <p:spPr bwMode="auto">
          <a:xfrm>
            <a:off x="3791744" y="5732463"/>
            <a:ext cx="523875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数据科学与计算机学院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57" y="336550"/>
            <a:ext cx="30702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Box 2"/>
          <p:cNvSpPr txBox="1">
            <a:spLocks noChangeArrowheads="1"/>
          </p:cNvSpPr>
          <p:nvPr/>
        </p:nvSpPr>
        <p:spPr bwMode="auto">
          <a:xfrm>
            <a:off x="1523206" y="2894512"/>
            <a:ext cx="9144000" cy="168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  计算机中的运算（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1172792" y="3517207"/>
            <a:ext cx="10476654" cy="78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“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数值的精确度是科学的灵魂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”——Wentworth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Thompson,</a:t>
            </a:r>
            <a:r>
              <a:rPr lang="zh-CN" altLang="en-US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 </a:t>
            </a:r>
            <a:r>
              <a:rPr lang="en-US" altLang="zh-CN" dirty="0">
                <a:gradFill>
                  <a:gsLst>
                    <a:gs pos="63000">
                      <a:schemeClr val="bg1"/>
                    </a:gs>
                    <a:gs pos="85000">
                      <a:schemeClr val="bg1">
                        <a:lumMod val="85000"/>
                      </a:schemeClr>
                    </a:gs>
                    <a:gs pos="96000">
                      <a:schemeClr val="bg1"/>
                    </a:gs>
                  </a:gsLst>
                  <a:lin ang="5400000" scaled="0"/>
                </a:gradFill>
                <a:latin typeface="HanziPen SC" charset="-122"/>
                <a:ea typeface="HanziPen SC" charset="-122"/>
                <a:cs typeface="HanziPen SC" charset="-122"/>
              </a:rPr>
              <a:t>1917</a:t>
            </a:r>
            <a:endParaRPr lang="zh-CN" altLang="en-US" dirty="0">
              <a:gradFill>
                <a:gsLst>
                  <a:gs pos="63000">
                    <a:schemeClr val="bg1"/>
                  </a:gs>
                  <a:gs pos="85000">
                    <a:schemeClr val="bg1">
                      <a:lumMod val="85000"/>
                    </a:schemeClr>
                  </a:gs>
                  <a:gs pos="96000">
                    <a:schemeClr val="bg1"/>
                  </a:gs>
                </a:gsLst>
                <a:lin ang="5400000" scaled="0"/>
              </a:gradFill>
              <a:latin typeface="HanziPen SC" charset="-122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04113" y="2132856"/>
            <a:ext cx="9144000" cy="1650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3.4.3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二进制</a:t>
            </a: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一位除法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选学内容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819" y="71439"/>
            <a:ext cx="7021512" cy="338137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A50021"/>
                </a:solidFill>
                <a:ea typeface="微软雅黑" panose="020B0503020204020204" pitchFamily="34" charset="-122"/>
              </a:rPr>
              <a:t>浮点运算小结</a:t>
            </a:r>
            <a:endParaRPr lang="zh-CN" altLang="en-US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582" y="908645"/>
            <a:ext cx="10756738" cy="5400675"/>
          </a:xfrm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0"/>
              </a:spcBef>
            </a:pPr>
            <a:r>
              <a:rPr lang="zh-CN" altLang="en-US" sz="3200" dirty="0"/>
              <a:t>浮点数运算：由多个</a:t>
            </a:r>
            <a:r>
              <a:rPr lang="en-US" altLang="zh-CN" sz="3200" dirty="0"/>
              <a:t>ALU + </a:t>
            </a:r>
            <a:r>
              <a:rPr lang="zh-CN" altLang="en-US" sz="3200" dirty="0"/>
              <a:t>移位器实现</a:t>
            </a:r>
            <a:endParaRPr lang="zh-CN" altLang="en-US" sz="3200" dirty="0"/>
          </a:p>
          <a:p>
            <a:pPr marL="914400" lvl="1" indent="-419100">
              <a:lnSpc>
                <a:spcPct val="125000"/>
              </a:lnSpc>
              <a:spcBef>
                <a:spcPct val="0"/>
              </a:spcBef>
            </a:pPr>
            <a:r>
              <a:rPr lang="zh-CN" altLang="en-US" sz="2800" dirty="0"/>
              <a:t>加</a:t>
            </a:r>
            <a:r>
              <a:rPr lang="en-US" altLang="zh-CN" sz="2800" dirty="0"/>
              <a:t>/</a:t>
            </a:r>
            <a:r>
              <a:rPr lang="zh-CN" altLang="en-US" sz="2800" dirty="0"/>
              <a:t>减运算</a:t>
            </a:r>
            <a:endParaRPr lang="zh-CN" altLang="en-US" sz="2800" dirty="0"/>
          </a:p>
          <a:p>
            <a:pPr marL="1257300" lvl="2" indent="-34290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对阶 、尾数相加减、规格化处理、舍入、判断溢出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914400" lvl="1" indent="-419100">
              <a:lnSpc>
                <a:spcPct val="125000"/>
              </a:lnSpc>
              <a:spcBef>
                <a:spcPct val="0"/>
              </a:spcBef>
            </a:pPr>
            <a:r>
              <a:rPr lang="zh-CN" altLang="en-US" sz="2800" dirty="0"/>
              <a:t>乘</a:t>
            </a:r>
            <a:r>
              <a:rPr lang="en-US" altLang="zh-CN" sz="2800" dirty="0"/>
              <a:t>/</a:t>
            </a:r>
            <a:r>
              <a:rPr lang="zh-CN" altLang="en-US" sz="2800" dirty="0"/>
              <a:t>除运算</a:t>
            </a:r>
            <a:endParaRPr lang="zh-CN" altLang="en-US" sz="2800" dirty="0"/>
          </a:p>
          <a:p>
            <a:pPr marL="1257300" lvl="2" indent="-34290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尾数用定点原码乘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除运算实现，阶码用定点数加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zh-CN" altLang="en-US" sz="2400" dirty="0">
                <a:solidFill>
                  <a:srgbClr val="FF0000"/>
                </a:solidFill>
              </a:rPr>
              <a:t>减运算实现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914400" lvl="1" indent="-419100">
              <a:lnSpc>
                <a:spcPct val="125000"/>
              </a:lnSpc>
              <a:spcBef>
                <a:spcPct val="0"/>
              </a:spcBef>
            </a:pPr>
            <a:r>
              <a:rPr lang="zh-CN" altLang="en-US" sz="2800" dirty="0"/>
              <a:t>溢出判断</a:t>
            </a:r>
            <a:endParaRPr lang="zh-CN" altLang="en-US" sz="2800" dirty="0"/>
          </a:p>
          <a:p>
            <a:pPr marL="1257300" lvl="2" indent="-34290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当结果发生阶码上溢时，结果发生溢出，发生阶码下溢时，结果为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914400" lvl="1" indent="-419100">
              <a:lnSpc>
                <a:spcPct val="125000"/>
              </a:lnSpc>
              <a:spcBef>
                <a:spcPct val="0"/>
              </a:spcBef>
            </a:pPr>
            <a:r>
              <a:rPr lang="zh-CN" altLang="en-US" sz="2800" dirty="0"/>
              <a:t>精确表示运算结果</a:t>
            </a:r>
            <a:endParaRPr lang="zh-CN" altLang="en-US" sz="2800" dirty="0"/>
          </a:p>
          <a:p>
            <a:pPr marL="1257300" lvl="2" indent="-34290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中间结果增设保护位、舍入位、粘位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2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最终结果舍入方式：就近舍入 </a:t>
            </a:r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</a:rPr>
              <a:t>正向舍入 </a:t>
            </a:r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</a:rPr>
              <a:t>负向舍入 </a:t>
            </a:r>
            <a:r>
              <a:rPr lang="en-US" altLang="zh-CN" sz="2400" dirty="0">
                <a:solidFill>
                  <a:srgbClr val="FF0000"/>
                </a:solidFill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</a:rPr>
              <a:t>截去四种方式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23714" y="2254187"/>
            <a:ext cx="91440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3.6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算术运算的</a:t>
            </a: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精确性问题</a:t>
            </a:r>
            <a:endParaRPr lang="en-US" altLang="zh-CN" sz="44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精确的算术运算</a:t>
            </a:r>
            <a:endParaRPr lang="en-US" altLang="zh-CN" sz="32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整数的精确表示问题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一定字长所能表示的整数范围是有限的</a:t>
            </a:r>
            <a:endParaRPr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任何一个整数只要落在所能表示的最大值和最小值之间，就可以精确表示</a:t>
            </a:r>
            <a:endParaRPr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8775" indent="-358775">
              <a:lnSpc>
                <a:spcPct val="100000"/>
              </a:lnSpc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浮点数的精确表示问题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有些浮点数是无法用有限的字长精确地表示出来，一般只能用近似值代替（舍入）</a:t>
            </a:r>
            <a:endParaRPr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Bef>
                <a:spcPts val="600"/>
              </a:spcBef>
            </a:pP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在任何两个实数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如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0~1)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之间都有无穷多个实数，对于单精度的浮点数的尾数所能表示的实数的总个数只有区区的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lang="en-US" altLang="zh-CN" sz="26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24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个</a:t>
            </a:r>
            <a:endParaRPr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 useBgFill="1">
        <p:nvSpPr>
          <p:cNvPr id="2" name="矩形 1"/>
          <p:cNvSpPr/>
          <p:nvPr/>
        </p:nvSpPr>
        <p:spPr>
          <a:xfrm>
            <a:off x="987368" y="5264130"/>
            <a:ext cx="10297144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这是与现实世界中数字的最大不同，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程序员必须时刻记住这一限制条件，在编程时就可以根据实际情况做一些必要的特殊处理</a:t>
            </a:r>
            <a:endParaRPr lang="zh-CN" altLang="en-US" sz="24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3855" indent="-363855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自然界的算术运算是没有精度限制的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63855" indent="-363855">
              <a:lnSpc>
                <a:spcPct val="10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在计算机中由于机器字长的限制，所有的算术运算都被限制在一定的精度范围内。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2598" y="2576436"/>
            <a:ext cx="10801200" cy="393389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>
              <a:lnSpc>
                <a:spcPct val="1100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谬误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rgbClr val="FF0000"/>
                </a:solidFill>
                <a:latin typeface="+mn-ea"/>
                <a:ea typeface="+mn-ea"/>
              </a:rPr>
              <a:t>：浮点加法满足结合律，即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x+(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  <a:ea typeface="+mn-ea"/>
              </a:rPr>
              <a:t>y+z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)=(</a:t>
            </a:r>
            <a:r>
              <a:rPr lang="en-US" altLang="zh-CN" sz="2600" dirty="0" err="1">
                <a:solidFill>
                  <a:srgbClr val="FF0000"/>
                </a:solidFill>
                <a:latin typeface="+mn-ea"/>
                <a:ea typeface="+mn-ea"/>
              </a:rPr>
              <a:t>x+y</a:t>
            </a:r>
            <a:r>
              <a:rPr lang="en-US" altLang="zh-CN" sz="2600" dirty="0">
                <a:solidFill>
                  <a:srgbClr val="FF0000"/>
                </a:solidFill>
                <a:latin typeface="+mn-ea"/>
                <a:ea typeface="+mn-ea"/>
              </a:rPr>
              <a:t>)+z</a:t>
            </a:r>
            <a:endParaRPr lang="en-US" altLang="zh-CN" sz="2600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spcBef>
                <a:spcPts val="1805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+mn-ea"/>
                <a:ea typeface="+mn-ea"/>
              </a:rPr>
              <a:t>例：</a:t>
            </a:r>
            <a:r>
              <a:rPr lang="en-US" altLang="zh-CN" sz="2400" dirty="0">
                <a:latin typeface="+mn-ea"/>
                <a:ea typeface="+mn-ea"/>
              </a:rPr>
              <a:t>x = -1.5</a:t>
            </a:r>
            <a:r>
              <a:rPr lang="en-US" altLang="zh-CN" sz="2400" baseline="-25000" dirty="0">
                <a:latin typeface="+mn-ea"/>
                <a:ea typeface="+mn-ea"/>
              </a:rPr>
              <a:t>ten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y= 1.5</a:t>
            </a:r>
            <a:r>
              <a:rPr lang="en-US" altLang="zh-CN" sz="2400" baseline="-25000" dirty="0">
                <a:latin typeface="+mn-ea"/>
                <a:ea typeface="+mn-ea"/>
              </a:rPr>
              <a:t>ten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zh-CN" altLang="en-US" sz="2400" dirty="0">
                <a:latin typeface="+mn-ea"/>
                <a:ea typeface="+mn-ea"/>
              </a:rPr>
              <a:t>，而</a:t>
            </a:r>
            <a:r>
              <a:rPr lang="en-US" altLang="zh-CN" sz="2400" dirty="0">
                <a:latin typeface="+mn-ea"/>
                <a:ea typeface="+mn-ea"/>
              </a:rPr>
              <a:t>z=1.0(</a:t>
            </a:r>
            <a:r>
              <a:rPr lang="zh-CN" altLang="en-US" sz="2400" dirty="0">
                <a:latin typeface="+mn-ea"/>
                <a:ea typeface="+mn-ea"/>
              </a:rPr>
              <a:t>且三个数都是单精度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，则有：</a:t>
            </a:r>
            <a:endParaRPr lang="zh-CN" altLang="en-US" sz="2400" dirty="0"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		x+(</a:t>
            </a:r>
            <a:r>
              <a:rPr lang="en-US" altLang="zh-CN" sz="2400" dirty="0" err="1">
                <a:latin typeface="+mn-ea"/>
                <a:ea typeface="+mn-ea"/>
              </a:rPr>
              <a:t>y+z</a:t>
            </a:r>
            <a:r>
              <a:rPr lang="en-US" altLang="zh-CN" sz="2400" dirty="0">
                <a:latin typeface="+mn-ea"/>
                <a:ea typeface="+mn-ea"/>
              </a:rPr>
              <a:t>) = -1.5</a:t>
            </a:r>
            <a:r>
              <a:rPr lang="en-US" altLang="zh-CN" sz="2400" baseline="-25000" dirty="0">
                <a:latin typeface="+mn-ea"/>
                <a:ea typeface="+mn-ea"/>
              </a:rPr>
              <a:t>ten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+(1.5</a:t>
            </a:r>
            <a:r>
              <a:rPr lang="en-US" altLang="zh-CN" sz="2400" baseline="-25000" dirty="0">
                <a:latin typeface="+mn-ea"/>
                <a:ea typeface="+mn-ea"/>
              </a:rPr>
              <a:t>ten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+1.0)</a:t>
            </a:r>
            <a:endParaRPr lang="en-US" altLang="zh-CN" sz="2400" dirty="0"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   		  = -(1.5</a:t>
            </a:r>
            <a:r>
              <a:rPr lang="en-US" altLang="zh-CN" sz="2400" baseline="-25000" dirty="0">
                <a:latin typeface="+mn-ea"/>
                <a:ea typeface="+mn-ea"/>
              </a:rPr>
              <a:t>ten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+(1.5</a:t>
            </a:r>
            <a:r>
              <a:rPr lang="en-US" altLang="zh-CN" sz="2400" baseline="-25000" dirty="0">
                <a:latin typeface="+mn-ea"/>
                <a:ea typeface="+mn-ea"/>
              </a:rPr>
              <a:t>ten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)) =0.0</a:t>
            </a:r>
            <a:endParaRPr lang="en-US" altLang="zh-CN" sz="2400" dirty="0"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spcBef>
                <a:spcPts val="1205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		(</a:t>
            </a:r>
            <a:r>
              <a:rPr lang="en-US" altLang="zh-CN" sz="2400" dirty="0" err="1">
                <a:latin typeface="+mn-ea"/>
                <a:ea typeface="+mn-ea"/>
              </a:rPr>
              <a:t>x+y</a:t>
            </a:r>
            <a:r>
              <a:rPr lang="en-US" altLang="zh-CN" sz="2400" dirty="0">
                <a:latin typeface="+mn-ea"/>
                <a:ea typeface="+mn-ea"/>
              </a:rPr>
              <a:t>)+z = (-1.5</a:t>
            </a:r>
            <a:r>
              <a:rPr lang="en-US" altLang="zh-CN" sz="2400" baseline="-25000" dirty="0">
                <a:latin typeface="+mn-ea"/>
                <a:ea typeface="+mn-ea"/>
              </a:rPr>
              <a:t>ten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+1.5</a:t>
            </a:r>
            <a:r>
              <a:rPr lang="en-US" altLang="zh-CN" sz="2400" baseline="-25000" dirty="0">
                <a:latin typeface="+mn-ea"/>
                <a:ea typeface="+mn-ea"/>
              </a:rPr>
              <a:t>ten </a:t>
            </a:r>
            <a:r>
              <a:rPr lang="en-US" altLang="zh-CN" sz="2400" dirty="0">
                <a:latin typeface="+mn-ea"/>
                <a:ea typeface="+mn-ea"/>
                <a:sym typeface="Symbol" panose="05050102010706020507" charset="0"/>
              </a:rPr>
              <a:t> </a:t>
            </a:r>
            <a:r>
              <a:rPr lang="en-US" altLang="zh-CN" sz="2400" dirty="0">
                <a:latin typeface="+mn-ea"/>
                <a:ea typeface="+mn-ea"/>
              </a:rPr>
              <a:t>10</a:t>
            </a:r>
            <a:r>
              <a:rPr lang="en-US" altLang="zh-CN" sz="2400" baseline="30000" dirty="0">
                <a:latin typeface="+mn-ea"/>
                <a:ea typeface="+mn-ea"/>
              </a:rPr>
              <a:t>38</a:t>
            </a:r>
            <a:r>
              <a:rPr lang="en-US" altLang="zh-CN" sz="2400" dirty="0">
                <a:latin typeface="+mn-ea"/>
                <a:ea typeface="+mn-ea"/>
              </a:rPr>
              <a:t>)+1.0</a:t>
            </a:r>
            <a:endParaRPr lang="en-US" altLang="zh-CN" sz="2400" dirty="0"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  <a:ea typeface="+mn-ea"/>
              </a:rPr>
              <a:t>                     = (0.0</a:t>
            </a:r>
            <a:r>
              <a:rPr lang="en-US" altLang="zh-CN" sz="2400" baseline="-25000" dirty="0">
                <a:latin typeface="+mn-ea"/>
                <a:ea typeface="+mn-ea"/>
              </a:rPr>
              <a:t>ten</a:t>
            </a:r>
            <a:r>
              <a:rPr lang="en-US" altLang="zh-CN" sz="2400" dirty="0">
                <a:latin typeface="+mn-ea"/>
                <a:ea typeface="+mn-ea"/>
              </a:rPr>
              <a:t>)+1.0 = 1.0</a:t>
            </a:r>
            <a:endParaRPr lang="en-US" altLang="zh-CN" sz="2400" dirty="0">
              <a:latin typeface="+mn-ea"/>
              <a:ea typeface="+mn-ea"/>
            </a:endParaRPr>
          </a:p>
          <a:p>
            <a:pPr lvl="1" algn="l">
              <a:lnSpc>
                <a:spcPct val="11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zh-CN" altLang="en-US" sz="2600" dirty="0">
                <a:solidFill>
                  <a:schemeClr val="accent3"/>
                </a:solidFill>
                <a:latin typeface="+mn-ea"/>
                <a:ea typeface="+mn-ea"/>
              </a:rPr>
              <a:t>因此，浮点加法不满足结合定律！</a:t>
            </a:r>
            <a:endParaRPr lang="zh-CN" altLang="en-US" sz="2600" dirty="0">
              <a:solidFill>
                <a:schemeClr val="accent3"/>
              </a:solidFill>
              <a:latin typeface="+mn-ea"/>
              <a:ea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838622" y="2492896"/>
            <a:ext cx="10886988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38621" y="3284984"/>
            <a:ext cx="10886989" cy="324036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92793" y="944724"/>
            <a:ext cx="11247029" cy="4701622"/>
          </a:xfrm>
        </p:spPr>
        <p:txBody>
          <a:bodyPr/>
          <a:lstStyle/>
          <a:p>
            <a:pPr marL="358775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谬误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：对于整数，左移指令相当于将原数与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的幂次方相乘；右移指令则相当于将原来的整数除以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的幂次方。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358775" lvl="1" indent="0">
              <a:lnSpc>
                <a:spcPct val="130000"/>
              </a:lnSpc>
              <a:spcBef>
                <a:spcPct val="0"/>
              </a:spcBef>
              <a:buNone/>
            </a:pPr>
            <a:endParaRPr lang="en-US" altLang="zh-CN" sz="12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ts val="3000"/>
              </a:spcBef>
              <a:buFont typeface="Wingdings" panose="05000000000000000000" charset="0"/>
              <a:buNone/>
            </a:pPr>
            <a:r>
              <a:rPr lang="zh-CN" altLang="en-US" sz="2600" dirty="0">
                <a:latin typeface="+mn-ea"/>
              </a:rPr>
              <a:t>例：若将</a:t>
            </a:r>
            <a:r>
              <a:rPr lang="en-US" altLang="zh-CN" sz="2600" dirty="0">
                <a:latin typeface="+mn-ea"/>
              </a:rPr>
              <a:t>–5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除以</a:t>
            </a:r>
            <a:r>
              <a:rPr lang="en-US" altLang="zh-CN" sz="2600" dirty="0">
                <a:latin typeface="+mn-ea"/>
              </a:rPr>
              <a:t>4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，正确的商应该是</a:t>
            </a:r>
            <a:r>
              <a:rPr lang="en-US" altLang="zh-CN" sz="2600" dirty="0">
                <a:latin typeface="+mn-ea"/>
              </a:rPr>
              <a:t>– 1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00" dirty="0">
                <a:latin typeface="+mn-ea"/>
              </a:rPr>
              <a:t>		 – 5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用二进制补码表示为：</a:t>
            </a:r>
            <a:endParaRPr lang="zh-CN" altLang="en-US" sz="26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00" dirty="0">
                <a:latin typeface="+mn-ea"/>
              </a:rPr>
              <a:t>		        </a:t>
            </a:r>
            <a:r>
              <a:rPr lang="en-US" altLang="zh-CN" sz="2600" dirty="0">
                <a:solidFill>
                  <a:srgbClr val="0000FF"/>
                </a:solidFill>
                <a:latin typeface="+mn-ea"/>
              </a:rPr>
              <a:t>1111 1111 1111 1111 1111 1111 1111 1011</a:t>
            </a:r>
            <a:r>
              <a:rPr lang="en-US" altLang="zh-CN" sz="2600" baseline="-25000" dirty="0">
                <a:solidFill>
                  <a:srgbClr val="0000FF"/>
                </a:solidFill>
                <a:latin typeface="+mn-ea"/>
              </a:rPr>
              <a:t>two</a:t>
            </a:r>
            <a:endParaRPr lang="en-US" altLang="zh-CN" sz="2600" baseline="-25000" dirty="0">
              <a:solidFill>
                <a:srgbClr val="0000FF"/>
              </a:solidFill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600" dirty="0">
                <a:latin typeface="+mn-ea"/>
              </a:rPr>
              <a:t>如果根据上述错误观点，除以</a:t>
            </a:r>
            <a:r>
              <a:rPr lang="en-US" altLang="zh-CN" sz="2600" dirty="0">
                <a:latin typeface="+mn-ea"/>
              </a:rPr>
              <a:t>4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en-US" altLang="zh-CN" sz="2600" dirty="0">
                <a:latin typeface="+mn-ea"/>
              </a:rPr>
              <a:t>(2</a:t>
            </a:r>
            <a:r>
              <a:rPr lang="en-US" altLang="zh-CN" sz="2600" baseline="30000" dirty="0">
                <a:latin typeface="+mn-ea"/>
              </a:rPr>
              <a:t>2</a:t>
            </a:r>
            <a:r>
              <a:rPr lang="en-US" altLang="zh-CN" sz="2600" dirty="0">
                <a:latin typeface="+mn-ea"/>
              </a:rPr>
              <a:t>)</a:t>
            </a:r>
            <a:r>
              <a:rPr lang="zh-CN" altLang="en-US" sz="2600" dirty="0">
                <a:latin typeface="+mn-ea"/>
              </a:rPr>
              <a:t>变成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逻辑右移</a:t>
            </a:r>
            <a:r>
              <a:rPr lang="en-US" altLang="zh-CN" sz="2600" dirty="0">
                <a:latin typeface="+mn-ea"/>
              </a:rPr>
              <a:t>2</a:t>
            </a:r>
            <a:r>
              <a:rPr lang="zh-CN" altLang="en-US" sz="2600" dirty="0">
                <a:latin typeface="+mn-ea"/>
              </a:rPr>
              <a:t>位，其结果为：</a:t>
            </a:r>
            <a:endParaRPr lang="zh-CN" altLang="en-US" sz="26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00" dirty="0">
                <a:latin typeface="+mn-ea"/>
              </a:rPr>
              <a:t>		        </a:t>
            </a:r>
            <a:r>
              <a:rPr lang="en-US" altLang="zh-CN" sz="2600" dirty="0">
                <a:solidFill>
                  <a:srgbClr val="0000FF"/>
                </a:solidFill>
                <a:latin typeface="+mn-ea"/>
              </a:rPr>
              <a:t>0011 1111 1111 1111 1111 1111 1111 1110 </a:t>
            </a:r>
            <a:r>
              <a:rPr lang="en-US" altLang="zh-CN" sz="2600" baseline="-25000" dirty="0">
                <a:solidFill>
                  <a:srgbClr val="0000FF"/>
                </a:solidFill>
                <a:latin typeface="+mn-ea"/>
              </a:rPr>
              <a:t>two</a:t>
            </a:r>
            <a:endParaRPr lang="en-US" altLang="zh-CN" sz="2600" baseline="-25000" dirty="0">
              <a:solidFill>
                <a:srgbClr val="0000FF"/>
              </a:solidFill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600" dirty="0">
                <a:latin typeface="+mn-ea"/>
              </a:rPr>
              <a:t>       </a:t>
            </a:r>
            <a:r>
              <a:rPr lang="zh-CN" altLang="en-US" sz="2600" dirty="0">
                <a:latin typeface="+mn-ea"/>
              </a:rPr>
              <a:t>现在连符号位都变成了</a:t>
            </a:r>
            <a:r>
              <a:rPr lang="en-US" altLang="zh-CN" sz="2600" dirty="0">
                <a:latin typeface="+mn-ea"/>
              </a:rPr>
              <a:t>0</a:t>
            </a:r>
            <a:r>
              <a:rPr lang="zh-CN" altLang="en-US" sz="2600" dirty="0">
                <a:latin typeface="+mn-ea"/>
              </a:rPr>
              <a:t>，这样一个结果显然是错误的。右移得到的结果实际上是</a:t>
            </a:r>
            <a:r>
              <a:rPr lang="en-US" altLang="zh-CN" sz="2600" dirty="0">
                <a:latin typeface="+mn-ea"/>
              </a:rPr>
              <a:t>1073741822 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，而不是</a:t>
            </a:r>
            <a:r>
              <a:rPr lang="en-US" altLang="zh-CN" sz="2600" dirty="0">
                <a:latin typeface="+mn-ea"/>
              </a:rPr>
              <a:t>-1</a:t>
            </a:r>
            <a:r>
              <a:rPr lang="en-US" altLang="zh-CN" sz="2600" baseline="-25000" dirty="0">
                <a:latin typeface="+mn-ea"/>
              </a:rPr>
              <a:t>ten</a:t>
            </a:r>
            <a:r>
              <a:rPr lang="zh-CN" altLang="en-US" sz="2600" dirty="0">
                <a:latin typeface="+mn-ea"/>
              </a:rPr>
              <a:t>。</a:t>
            </a:r>
            <a:endParaRPr lang="en-US" altLang="zh-CN" sz="26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+mn-ea"/>
              </a:rPr>
              <a:t>        </a:t>
            </a:r>
            <a:endParaRPr lang="zh-CN" altLang="en-US" sz="24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2600" dirty="0"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94606" y="908720"/>
            <a:ext cx="1087320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6" name="圆角矩形 5"/>
          <p:cNvSpPr/>
          <p:nvPr/>
        </p:nvSpPr>
        <p:spPr>
          <a:xfrm>
            <a:off x="694606" y="2276872"/>
            <a:ext cx="10873208" cy="424847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711771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28796" y="923621"/>
            <a:ext cx="11175022" cy="5294615"/>
          </a:xfrm>
        </p:spPr>
        <p:txBody>
          <a:bodyPr/>
          <a:lstStyle/>
          <a:p>
            <a:pPr marL="358775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谬误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：对于整数，左移指令相当于将原数与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的幂次方相乘；右移指令则相当于将原来的整数除以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的幂次方。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ts val="2400"/>
              </a:spcBef>
              <a:buFont typeface="Wingdings" panose="05000000000000000000" charset="0"/>
              <a:buNone/>
            </a:pPr>
            <a:endParaRPr lang="en-US" altLang="zh-CN" sz="7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ts val="240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+mn-ea"/>
              </a:rPr>
              <a:t>例：若将</a:t>
            </a:r>
            <a:r>
              <a:rPr lang="en-US" altLang="zh-CN" sz="2400" dirty="0">
                <a:latin typeface="+mn-ea"/>
              </a:rPr>
              <a:t>–5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除以</a:t>
            </a:r>
            <a:r>
              <a:rPr lang="en-US" altLang="zh-CN" sz="2400" dirty="0">
                <a:latin typeface="+mn-ea"/>
              </a:rPr>
              <a:t>4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，正确的商应该是</a:t>
            </a:r>
            <a:r>
              <a:rPr lang="en-US" altLang="zh-CN" sz="2400" dirty="0">
                <a:latin typeface="+mn-ea"/>
              </a:rPr>
              <a:t>– 1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</a:rPr>
              <a:t>		 – 5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用二进制补码表示为：</a:t>
            </a:r>
            <a:endParaRPr lang="zh-CN" altLang="en-US" sz="24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+mn-ea"/>
              </a:rPr>
              <a:t>		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1111 1111 1111 1111 1111 1111 1111 1011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</a:rPr>
              <a:t>two</a:t>
            </a:r>
            <a:endParaRPr lang="en-US" altLang="zh-CN" sz="2400" baseline="-25000" dirty="0">
              <a:solidFill>
                <a:srgbClr val="0000FF"/>
              </a:solidFill>
              <a:latin typeface="+mn-ea"/>
            </a:endParaRPr>
          </a:p>
          <a:p>
            <a:pPr marL="624205" lvl="1" indent="-265430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400" dirty="0">
                <a:latin typeface="+mn-ea"/>
              </a:rPr>
              <a:t>        如果使用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算术右移</a:t>
            </a:r>
            <a:r>
              <a:rPr lang="zh-CN" altLang="en-US" sz="2400" dirty="0">
                <a:latin typeface="+mn-ea"/>
              </a:rPr>
              <a:t>指令，在右移时自动进行符号扩展，而非简单地将空出的最高位填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。这样，用算术右移指令将</a:t>
            </a:r>
            <a:r>
              <a:rPr lang="en-US" altLang="zh-CN" sz="2400" dirty="0">
                <a:latin typeface="+mn-ea"/>
              </a:rPr>
              <a:t>-5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右移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位后，得到结果为：</a:t>
            </a:r>
            <a:endParaRPr lang="zh-CN" altLang="en-US" sz="2400" dirty="0">
              <a:latin typeface="+mn-ea"/>
            </a:endParaRPr>
          </a:p>
          <a:p>
            <a:pPr marL="624205" lvl="1" indent="-26543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</a:rPr>
              <a:t>		      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</a:rPr>
              <a:t>1111 1111 1111 1111 1111 1111 1111 1110</a:t>
            </a:r>
            <a:r>
              <a:rPr lang="en-US" altLang="zh-CN" sz="2400" baseline="-25000" dirty="0">
                <a:solidFill>
                  <a:srgbClr val="0000FF"/>
                </a:solidFill>
                <a:latin typeface="+mn-ea"/>
              </a:rPr>
              <a:t>two</a:t>
            </a:r>
            <a:endParaRPr lang="en-US" altLang="zh-CN" sz="2400" baseline="-25000" dirty="0">
              <a:solidFill>
                <a:srgbClr val="0000FF"/>
              </a:solidFill>
              <a:latin typeface="+mn-ea"/>
            </a:endParaRPr>
          </a:p>
          <a:p>
            <a:pPr marL="624205" lvl="1" indent="-26543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</a:rPr>
              <a:t>        </a:t>
            </a:r>
            <a:r>
              <a:rPr lang="zh-CN" altLang="en-US" sz="2400" dirty="0">
                <a:latin typeface="+mn-ea"/>
              </a:rPr>
              <a:t>这样得到的是</a:t>
            </a:r>
            <a:r>
              <a:rPr lang="en-US" altLang="zh-CN" sz="2400" dirty="0">
                <a:latin typeface="+mn-ea"/>
              </a:rPr>
              <a:t>-2 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，而不是</a:t>
            </a:r>
            <a:r>
              <a:rPr lang="en-US" altLang="zh-CN" sz="2400" dirty="0">
                <a:latin typeface="+mn-ea"/>
              </a:rPr>
              <a:t>-1</a:t>
            </a:r>
            <a:r>
              <a:rPr lang="en-US" altLang="zh-CN" sz="2400" baseline="-25000" dirty="0">
                <a:latin typeface="+mn-ea"/>
              </a:rPr>
              <a:t>ten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marL="624205" lvl="1" indent="-26543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+mn-ea"/>
              </a:rPr>
              <a:t>        </a:t>
            </a:r>
            <a:endParaRPr lang="zh-CN" altLang="en-US" sz="2400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+mn-ea"/>
              </a:rPr>
              <a:t>        </a:t>
            </a:r>
            <a:endParaRPr lang="zh-CN" altLang="en-US" dirty="0">
              <a:latin typeface="+mn-ea"/>
            </a:endParaRPr>
          </a:p>
          <a:p>
            <a:pPr marL="624205" lvl="1" indent="-265430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94606" y="908720"/>
            <a:ext cx="10873208" cy="1080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4606" y="2204864"/>
            <a:ext cx="10873208" cy="4392488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280051" y="1078492"/>
            <a:ext cx="11630310" cy="4460469"/>
          </a:xfrm>
        </p:spPr>
        <p:txBody>
          <a:bodyPr/>
          <a:lstStyle/>
          <a:p>
            <a:pPr marL="457200" lvl="1" indent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谬误</a:t>
            </a:r>
            <a:r>
              <a:rPr lang="en-US" altLang="zh-CN" sz="3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：只有数学家才需要关注浮点数的精度问题</a:t>
            </a:r>
            <a:endParaRPr lang="en-US" altLang="zh-CN" sz="3200" b="1" dirty="0">
              <a:solidFill>
                <a:srgbClr val="FF0000"/>
              </a:solidFill>
              <a:latin typeface="+mn-ea"/>
            </a:endParaRPr>
          </a:p>
          <a:p>
            <a:pPr marL="984250" lvl="2" indent="-268605">
              <a:lnSpc>
                <a:spcPct val="140000"/>
              </a:lnSpc>
              <a:spcBef>
                <a:spcPts val="2400"/>
              </a:spcBef>
            </a:pPr>
            <a:r>
              <a:rPr lang="en-US" altLang="zh-CN" sz="2800" b="0" dirty="0">
                <a:latin typeface="+mn-ea"/>
              </a:rPr>
              <a:t>1994</a:t>
            </a:r>
            <a:r>
              <a:rPr lang="zh-CN" altLang="en-US" sz="2800" b="0" dirty="0">
                <a:latin typeface="+mn-ea"/>
              </a:rPr>
              <a:t>年</a:t>
            </a:r>
            <a:r>
              <a:rPr lang="en-US" altLang="zh-CN" sz="2800" b="0" dirty="0">
                <a:latin typeface="+mn-ea"/>
              </a:rPr>
              <a:t>11</a:t>
            </a:r>
            <a:r>
              <a:rPr lang="zh-CN" altLang="en-US" sz="2800" b="0" dirty="0">
                <a:latin typeface="+mn-ea"/>
              </a:rPr>
              <a:t>月，各大报刊在</a:t>
            </a:r>
            <a:r>
              <a:rPr lang="en-US" altLang="zh-CN" sz="2800" b="0" dirty="0">
                <a:latin typeface="+mn-ea"/>
              </a:rPr>
              <a:t>Pentium</a:t>
            </a:r>
            <a:r>
              <a:rPr lang="zh-CN" altLang="en-US" sz="2800" b="0" dirty="0">
                <a:latin typeface="+mn-ea"/>
              </a:rPr>
              <a:t>处理器浮点瑕疵问题上大做文章</a:t>
            </a:r>
            <a:r>
              <a:rPr lang="zh-CN" altLang="zh-CN" sz="2800" b="0" dirty="0">
                <a:latin typeface="+mn-ea"/>
              </a:rPr>
              <a:t>，</a:t>
            </a:r>
            <a:r>
              <a:rPr lang="zh-CN" altLang="en-US" sz="2800" b="0" dirty="0">
                <a:latin typeface="+mn-ea"/>
              </a:rPr>
              <a:t>给</a:t>
            </a:r>
            <a:r>
              <a:rPr lang="en-US" altLang="zh-CN" sz="2800" b="0" dirty="0">
                <a:latin typeface="+mn-ea"/>
              </a:rPr>
              <a:t>Intel</a:t>
            </a:r>
            <a:r>
              <a:rPr lang="zh-CN" altLang="en-US" sz="2800" b="0" dirty="0">
                <a:latin typeface="+mn-ea"/>
              </a:rPr>
              <a:t>公司的声誉带来严重损害，并造成了</a:t>
            </a:r>
            <a:r>
              <a:rPr lang="en-US" altLang="zh-CN" sz="2800" b="0" dirty="0">
                <a:latin typeface="+mn-ea"/>
              </a:rPr>
              <a:t>5</a:t>
            </a:r>
            <a:r>
              <a:rPr lang="zh-CN" altLang="en-US" sz="2800" b="0" dirty="0">
                <a:latin typeface="+mn-ea"/>
              </a:rPr>
              <a:t>亿美元的巨额损失。</a:t>
            </a:r>
            <a:r>
              <a:rPr lang="en-US" altLang="zh-CN" sz="2800" b="0" dirty="0">
                <a:latin typeface="+mn-ea"/>
                <a:cs typeface="华文新魏" panose="02010800040101010101" charset="-122"/>
              </a:rPr>
              <a:t>      </a:t>
            </a:r>
            <a:endParaRPr lang="zh-CN" altLang="en-US" sz="2800" b="0" dirty="0">
              <a:latin typeface="+mn-ea"/>
              <a:cs typeface="华文新魏" panose="0201080004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94606" y="980728"/>
            <a:ext cx="10873208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14586" y="872716"/>
            <a:ext cx="7344816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误差的累积如何演变成生死攸关的灾难</a:t>
            </a:r>
            <a:r>
              <a:rPr lang="zh-CN" altLang="en-US" sz="3200" b="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？</a:t>
            </a:r>
            <a:endParaRPr lang="en-US" altLang="zh-CN" sz="3200" b="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17885" y="421862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sz="1800" b="0"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20237" y="257025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sz="1800" b="0"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86594" y="1599752"/>
            <a:ext cx="11053228" cy="385219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军事案例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：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1991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年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25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日，海湾战争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因数据的精度问题，导致爱国者导弹拦截飞毛腿导弹失败，致使美军军营被击中，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28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人丧生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endParaRPr lang="en-US" altLang="zh-CN" sz="28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50" y="2712511"/>
            <a:ext cx="5385616" cy="3996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800" b="0" dirty="0"/>
              <a:t>爱国者导弹设计</a:t>
            </a:r>
            <a:endParaRPr lang="en-US" altLang="zh-CN" sz="2800" b="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b="0" dirty="0">
                <a:cs typeface="幼圆" panose="02010509060101010101" charset="-122"/>
              </a:rPr>
              <a:t>24</a:t>
            </a:r>
            <a:r>
              <a:rPr lang="zh-CN" altLang="en-US" sz="2800" b="0" dirty="0">
                <a:cs typeface="幼圆" panose="02010509060101010101" charset="-122"/>
              </a:rPr>
              <a:t>位寄存器 </a:t>
            </a:r>
            <a:r>
              <a:rPr lang="en-US" altLang="zh-CN" sz="2800" b="0" dirty="0">
                <a:cs typeface="幼圆" panose="02010509060101010101" charset="-122"/>
              </a:rPr>
              <a:t>(1970s</a:t>
            </a:r>
            <a:r>
              <a:rPr lang="zh-CN" altLang="en-US" sz="2800" b="0" dirty="0">
                <a:cs typeface="幼圆" panose="02010509060101010101" charset="-122"/>
              </a:rPr>
              <a:t>的设计</a:t>
            </a:r>
            <a:r>
              <a:rPr lang="en-US" altLang="zh-CN" sz="2800" b="0" dirty="0">
                <a:cs typeface="幼圆" panose="02010509060101010101" charset="-122"/>
              </a:rPr>
              <a:t>!)</a:t>
            </a:r>
            <a:endParaRPr lang="en-US" altLang="zh-CN" sz="2800" b="0" dirty="0">
              <a:cs typeface="幼圆" panose="02010509060101010101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>
                <a:cs typeface="幼圆" panose="02010509060101010101" charset="-122"/>
              </a:rPr>
              <a:t>计时以</a:t>
            </a:r>
            <a:r>
              <a:rPr lang="en-US" altLang="zh-CN" sz="2800" b="0" dirty="0">
                <a:cs typeface="幼圆" panose="02010509060101010101" charset="-122"/>
              </a:rPr>
              <a:t>0.1</a:t>
            </a:r>
            <a:r>
              <a:rPr lang="zh-CN" altLang="en-US" sz="2800" b="0" dirty="0">
                <a:cs typeface="幼圆" panose="02010509060101010101" charset="-122"/>
              </a:rPr>
              <a:t>秒为基础</a:t>
            </a:r>
            <a:endParaRPr lang="en-US" altLang="zh-CN" sz="2800" b="0" dirty="0">
              <a:cs typeface="幼圆" panose="02010509060101010101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06575" y="2636912"/>
            <a:ext cx="8892987" cy="18360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algn="l" eaLnBrk="0" hangingPunct="0">
              <a:spcBef>
                <a:spcPct val="20000"/>
              </a:spcBef>
            </a:pPr>
            <a:r>
              <a:rPr lang="zh-CN" altLang="en-US" sz="2800" dirty="0">
                <a:ea typeface="幼圆" panose="02010509060101010101" charset="-122"/>
                <a:cs typeface="幼圆" panose="02010509060101010101" charset="-122"/>
              </a:rPr>
              <a:t>但是，计算机无法精确表示</a:t>
            </a:r>
            <a:r>
              <a:rPr lang="en-US" altLang="zh-CN" sz="2800" dirty="0">
                <a:ea typeface="幼圆" panose="02010509060101010101" charset="-122"/>
                <a:cs typeface="幼圆" panose="02010509060101010101" charset="-122"/>
              </a:rPr>
              <a:t>0.1  !</a:t>
            </a:r>
            <a:endParaRPr lang="en-US" altLang="zh-CN" sz="2800" dirty="0">
              <a:ea typeface="幼圆" panose="02010509060101010101" charset="-122"/>
              <a:cs typeface="幼圆" panose="02010509060101010101" charset="-122"/>
            </a:endParaRPr>
          </a:p>
          <a:p>
            <a:pPr marL="742950" lvl="1" indent="-285750" algn="l" eaLnBrk="0" hangingPunct="0">
              <a:spcBef>
                <a:spcPct val="20000"/>
              </a:spcBef>
            </a:pPr>
            <a:endParaRPr lang="en-US" altLang="zh-CN" sz="2400" dirty="0"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0990263" y="2095475"/>
            <a:ext cx="392844" cy="237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sz="1800" b="0"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Picture 2" descr="http://www.fjsen.com/images/attachement/jpg/site2/20100109/001aa02d35d00cb2c8c239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634" y="3969060"/>
            <a:ext cx="186133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" descr="http://upload.wikimedia.org/wikipedia/commons/thumb/f/f8/Patriot_missile_launch_b.jpg/300px-Patriot_missile_launch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630" y="1230931"/>
            <a:ext cx="1877905" cy="237808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377950" y="3336294"/>
          <a:ext cx="74120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8" name="Equation" r:id="rId3" imgW="64617600" imgH="10363200" progId="Equation.DSMT4">
                  <p:embed/>
                </p:oleObj>
              </mc:Choice>
              <mc:Fallback>
                <p:oleObj name="Equation" r:id="rId3" imgW="64617600" imgH="10363200" progId="Equation.DSMT4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950" y="3336294"/>
                        <a:ext cx="7412038" cy="1189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126654" y="4608962"/>
          <a:ext cx="7823808" cy="1126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9" name="公式" r:id="rId5" imgW="80467200" imgH="11582400" progId="Equation.3">
                  <p:embed/>
                </p:oleObj>
              </mc:Choice>
              <mc:Fallback>
                <p:oleObj name="公式" r:id="rId5" imgW="80467200" imgH="11582400" progId="Equation.3">
                  <p:embed/>
                  <p:pic>
                    <p:nvPicPr>
                      <p:cNvPr id="0" name="对象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654" y="4608962"/>
                        <a:ext cx="7823808" cy="1126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E:\学校\2012110922144630394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26654" y="5873345"/>
            <a:ext cx="4431021" cy="694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82015">
              <a:defRPr/>
            </a:pPr>
            <a:r>
              <a:rPr kumimoji="1" lang="en-US" altLang="zh-CN" b="0" dirty="0">
                <a:latin typeface="+mj-lt"/>
                <a:ea typeface="+mn-ea"/>
              </a:rPr>
              <a:t>0.3433</a:t>
            </a:r>
            <a:r>
              <a:rPr kumimoji="1" lang="zh-CN" altLang="en-US" b="0" dirty="0">
                <a:latin typeface="+mj-lt"/>
                <a:ea typeface="+mn-ea"/>
              </a:rPr>
              <a:t>＊</a:t>
            </a:r>
            <a:r>
              <a:rPr kumimoji="1" lang="en-US" altLang="zh-CN" b="0" dirty="0">
                <a:latin typeface="+mj-lt"/>
                <a:ea typeface="+mn-ea"/>
              </a:rPr>
              <a:t>2000</a:t>
            </a:r>
            <a:r>
              <a:rPr kumimoji="1" lang="zh-CN" altLang="en-US" b="0" dirty="0">
                <a:latin typeface="+mj-lt"/>
                <a:ea typeface="+mn-ea"/>
              </a:rPr>
              <a:t>米</a:t>
            </a:r>
            <a:r>
              <a:rPr kumimoji="1" lang="en-US" altLang="zh-CN" b="0" dirty="0">
                <a:latin typeface="+mj-lt"/>
                <a:ea typeface="+mn-ea"/>
              </a:rPr>
              <a:t>/</a:t>
            </a:r>
            <a:r>
              <a:rPr kumimoji="1" lang="zh-CN" altLang="en-US" b="0" dirty="0">
                <a:latin typeface="+mj-lt"/>
                <a:ea typeface="+mn-ea"/>
              </a:rPr>
              <a:t>秒 </a:t>
            </a:r>
            <a:r>
              <a:rPr lang="zh-CN" altLang="en-US" b="0" dirty="0">
                <a:latin typeface="+mj-lt"/>
                <a:ea typeface="+mn-ea"/>
              </a:rPr>
              <a:t>≈ </a:t>
            </a:r>
            <a:r>
              <a:rPr kumimoji="1" lang="en-US" altLang="zh-CN" b="0" dirty="0">
                <a:latin typeface="+mj-lt"/>
                <a:ea typeface="+mn-ea"/>
              </a:rPr>
              <a:t>687</a:t>
            </a:r>
            <a:r>
              <a:rPr kumimoji="1" lang="zh-CN" altLang="en-US" b="0" dirty="0">
                <a:latin typeface="+mj-lt"/>
                <a:ea typeface="+mn-ea"/>
              </a:rPr>
              <a:t>米 </a:t>
            </a:r>
            <a:endParaRPr kumimoji="1" lang="en-US" altLang="zh-CN" b="0" dirty="0">
              <a:latin typeface="+mj-lt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谬误和陷阱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514586" y="872716"/>
            <a:ext cx="7344816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误差的累积如何演变成生死攸关的灾难</a:t>
            </a:r>
            <a:r>
              <a:rPr lang="zh-CN" altLang="en-US" sz="3200" b="0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？</a:t>
            </a:r>
            <a:endParaRPr lang="en-US" altLang="zh-CN" sz="3200" b="0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517885" y="4218620"/>
            <a:ext cx="5486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sz="1800" b="0"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20237" y="2570250"/>
            <a:ext cx="5334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endParaRPr lang="zh-CN" altLang="en-US" sz="1800" b="0">
              <a:latin typeface="Tahoma" panose="020B060403050404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586594" y="1484784"/>
            <a:ext cx="11053228" cy="39671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2pPr>
            <a:lvl3pPr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3pPr>
            <a:lvl4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4pPr>
            <a:lvl5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华文细黑" panose="02010600040101010101" charset="-122"/>
                <a:cs typeface="华文细黑" panose="02010600040101010101" charset="-122"/>
              </a:defRPr>
            </a:lvl9pPr>
          </a:lstStyle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军事案例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：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1991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年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25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日，海湾战争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因数据的精度问题，导致爱国者导弹拦截飞毛腿导弹失败，致使美军军营被击中，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28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charset="-122"/>
              </a:rPr>
              <a:t>人丧生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  <a:p>
            <a:pPr algn="l" eaLnBrk="0" hangingPunct="0">
              <a:lnSpc>
                <a:spcPct val="100000"/>
              </a:lnSpc>
              <a:spcBef>
                <a:spcPct val="20000"/>
              </a:spcBef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66" y="2684870"/>
            <a:ext cx="5385616" cy="39969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90550" y="3405536"/>
            <a:ext cx="6192688" cy="30371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b="0" dirty="0">
                <a:solidFill>
                  <a:srgbClr val="C00000"/>
                </a:solidFill>
                <a:latin typeface="+mn-ea"/>
                <a:ea typeface="+mn-ea"/>
              </a:rPr>
              <a:t>考虑到计算机每</a:t>
            </a:r>
            <a:r>
              <a:rPr kumimoji="1" lang="en-US" altLang="zh-CN" b="0" dirty="0">
                <a:solidFill>
                  <a:srgbClr val="C00000"/>
                </a:solidFill>
                <a:latin typeface="+mn-ea"/>
                <a:ea typeface="+mn-ea"/>
              </a:rPr>
              <a:t>0.1</a:t>
            </a:r>
            <a:r>
              <a:rPr kumimoji="1" lang="zh-CN" altLang="en-US" b="0" dirty="0">
                <a:solidFill>
                  <a:srgbClr val="C00000"/>
                </a:solidFill>
                <a:latin typeface="+mn-ea"/>
                <a:ea typeface="+mn-ea"/>
              </a:rPr>
              <a:t>秒存在百分之</a:t>
            </a:r>
            <a:r>
              <a:rPr kumimoji="1" lang="en-US" altLang="zh-CN" b="0" dirty="0">
                <a:solidFill>
                  <a:srgbClr val="C00000"/>
                </a:solidFill>
                <a:latin typeface="+mn-ea"/>
                <a:ea typeface="+mn-ea"/>
              </a:rPr>
              <a:t>0.0001</a:t>
            </a:r>
            <a:r>
              <a:rPr kumimoji="1" lang="zh-CN" altLang="en-US" b="0" dirty="0">
                <a:solidFill>
                  <a:srgbClr val="C00000"/>
                </a:solidFill>
                <a:latin typeface="+mn-ea"/>
                <a:ea typeface="+mn-ea"/>
              </a:rPr>
              <a:t>的计时误差，应该怎么做呢？</a:t>
            </a:r>
            <a:endParaRPr kumimoji="1" lang="zh-CN" altLang="en-US" b="0" dirty="0">
              <a:solidFill>
                <a:srgbClr val="C00000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A.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每两个小时重启一次爱国者导弹的系统</a:t>
            </a:r>
            <a:endParaRPr kumimoji="1"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B.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</a:rPr>
              <a:t>扩展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24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位模式为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64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位</a:t>
            </a:r>
            <a:endParaRPr kumimoji="1"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 algn="l">
              <a:lnSpc>
                <a:spcPct val="150000"/>
              </a:lnSpc>
            </a:pP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C.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修改应用程序</a:t>
            </a:r>
            <a:endParaRPr kumimoji="1" lang="zh-CN" altLang="en-US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712"/>
            <a:ext cx="10920052" cy="50403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除法的本质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从被除数绝对值中逐步减去除数绝对值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“够减”上商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，“不够减”上商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798902" y="3140968"/>
          <a:ext cx="10436417" cy="2484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0180"/>
                <a:gridCol w="2777431"/>
                <a:gridCol w="3478806"/>
              </a:tblGrid>
              <a:tr h="11660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求新的余数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endParaRPr lang="zh-CN" altLang="en-US" sz="2000" baseline="-25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659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 </a:t>
                      </a:r>
                      <a:r>
                        <a:rPr lang="en-US" altLang="zh-CN" sz="2000" baseline="0" dirty="0">
                          <a:latin typeface="+mj-lt"/>
                        </a:rPr>
                        <a:t>-</a:t>
                      </a:r>
                      <a:r>
                        <a:rPr lang="en-US" altLang="zh-CN" sz="2000" dirty="0">
                          <a:latin typeface="+mj-lt"/>
                        </a:rPr>
                        <a:t> 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659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[R</a:t>
                      </a:r>
                      <a:r>
                        <a:rPr lang="en-US" altLang="zh-CN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补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+ [y]</a:t>
                      </a:r>
                      <a:r>
                        <a:rPr lang="zh-CN" altLang="en-US" sz="2000" kern="1200" baseline="-250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86817" y="5795434"/>
            <a:ext cx="6105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1925" lvl="0" indent="-26670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补码场景下判定“够减”的方法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ext Placeholder 5"/>
          <p:cNvSpPr>
            <a:spLocks noGrp="1" noChangeArrowheads="1"/>
          </p:cNvSpPr>
          <p:nvPr/>
        </p:nvSpPr>
        <p:spPr bwMode="auto">
          <a:xfrm>
            <a:off x="3828256" y="1844676"/>
            <a:ext cx="48720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4800">
                <a:latin typeface="微软雅黑" panose="020B0503020204020204" pitchFamily="34" charset="-122"/>
                <a:ea typeface="微软雅黑" panose="020B0503020204020204" pitchFamily="34" charset="-122"/>
              </a:rPr>
              <a:t>谢  谢！</a:t>
            </a:r>
            <a:endParaRPr lang="zh-CN" altLang="en-US" sz="4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6018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" y="3681028"/>
            <a:ext cx="4255058" cy="274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476" y="3681026"/>
            <a:ext cx="4139943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0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19" y="3681026"/>
            <a:ext cx="3763204" cy="274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61478" y="656691"/>
            <a:ext cx="12296072" cy="2399491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上商的规则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同号，商为正，够减上商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，不够减上商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异号，商为负，够减上商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，不够减上商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25525" lvl="2" indent="-266700">
              <a:spcAft>
                <a:spcPts val="600"/>
              </a:spcAft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因为负商的补码是其绝对值按位求反再加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，现在处理“求反”，后面会考虑“加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”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437974" y="3305954"/>
          <a:ext cx="10797346" cy="307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044"/>
                <a:gridCol w="756084"/>
                <a:gridCol w="3024336"/>
                <a:gridCol w="943596"/>
                <a:gridCol w="2108286"/>
              </a:tblGrid>
              <a:tr h="943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比较被除数</a:t>
                      </a:r>
                      <a:r>
                        <a:rPr lang="en-US" altLang="zh-CN" sz="2000" dirty="0">
                          <a:latin typeface="+mj-lt"/>
                        </a:rPr>
                        <a:t>[x]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商符</a:t>
                      </a:r>
                      <a:endParaRPr lang="zh-CN" altLang="en-US" sz="2000" baseline="-25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正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异号，表示“不够减”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0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左移加法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负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左移加法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306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同号，表示“不够减”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左移减法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43850" y="656692"/>
            <a:ext cx="10920052" cy="59541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上商的规则的简化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8775" lvl="1" indent="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  <a:buNone/>
            </a:pP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2007154" y="4513428"/>
          <a:ext cx="7658986" cy="215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028"/>
                <a:gridCol w="1394731"/>
                <a:gridCol w="2392227"/>
              </a:tblGrid>
              <a:tr h="1009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比较余数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70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70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左移加法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48062" y="1255806"/>
          <a:ext cx="10797346" cy="3075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044"/>
                <a:gridCol w="756084"/>
                <a:gridCol w="3024336"/>
                <a:gridCol w="943596"/>
                <a:gridCol w="2108286"/>
              </a:tblGrid>
              <a:tr h="9431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比较被除数</a:t>
                      </a:r>
                      <a:r>
                        <a:rPr lang="en-US" altLang="zh-CN" sz="2000" dirty="0">
                          <a:latin typeface="+mj-lt"/>
                        </a:rPr>
                        <a:t>[x]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与除数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的符号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商符</a:t>
                      </a:r>
                      <a:endParaRPr lang="zh-CN" altLang="en-US" sz="2000" baseline="-25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比较</a:t>
                      </a:r>
                      <a:r>
                        <a:rPr lang="en-US" altLang="zh-CN" sz="2000" dirty="0">
                          <a:latin typeface="+mj-lt"/>
                        </a:rPr>
                        <a:t>[R</a:t>
                      </a:r>
                      <a:r>
                        <a:rPr lang="en-US" altLang="zh-CN" sz="2000" baseline="-25000" dirty="0">
                          <a:latin typeface="+mj-lt"/>
                        </a:rPr>
                        <a:t>i+1</a:t>
                      </a:r>
                      <a:r>
                        <a:rPr lang="en-US" altLang="zh-CN" sz="2000" dirty="0">
                          <a:latin typeface="+mj-lt"/>
                        </a:rPr>
                        <a:t>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与的</a:t>
                      </a:r>
                      <a:r>
                        <a:rPr lang="en-US" altLang="zh-CN" sz="2000" dirty="0">
                          <a:latin typeface="+mj-lt"/>
                        </a:rPr>
                        <a:t>[y]</a:t>
                      </a:r>
                      <a:r>
                        <a:rPr lang="zh-CN" altLang="en-US" sz="2000" baseline="-25000" dirty="0">
                          <a:latin typeface="+mj-lt"/>
                        </a:rPr>
                        <a:t>补</a:t>
                      </a:r>
                      <a:r>
                        <a:rPr lang="zh-CN" altLang="en-US" sz="2000" dirty="0">
                          <a:latin typeface="+mj-lt"/>
                        </a:rPr>
                        <a:t>符号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商值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下一步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正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同号，表示“够减”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左移减法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异号，表示“不够减”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0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左移加法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330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+mj-lt"/>
                        </a:rPr>
                        <a:t>异号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负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异号，表示“够减”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左移加法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533065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同号，表示“不够减”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左移减法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955" name="Group 3"/>
          <p:cNvGrpSpPr/>
          <p:nvPr/>
        </p:nvGrpSpPr>
        <p:grpSpPr bwMode="auto">
          <a:xfrm>
            <a:off x="1090650" y="295275"/>
            <a:ext cx="4392613" cy="958850"/>
            <a:chOff x="1382" y="186"/>
            <a:chExt cx="2767" cy="604"/>
          </a:xfrm>
        </p:grpSpPr>
        <p:sp>
          <p:nvSpPr>
            <p:cNvPr id="765956" name="Text Box 4"/>
            <p:cNvSpPr txBox="1">
              <a:spLocks noChangeArrowheads="1"/>
            </p:cNvSpPr>
            <p:nvPr/>
          </p:nvSpPr>
          <p:spPr bwMode="auto">
            <a:xfrm>
              <a:off x="1382" y="186"/>
              <a:ext cx="2767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kumimoji="1" lang="en-US" altLang="zh-CN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0.1011   </a:t>
              </a:r>
              <a:r>
                <a:rPr kumimoji="1" lang="en-US" altLang="zh-CN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1" lang="en-US" altLang="zh-CN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0.1101  </a:t>
              </a:r>
              <a:endPara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          并还原成真值</a:t>
              </a:r>
              <a:endPara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65957" name="Group 5"/>
            <p:cNvGrpSpPr/>
            <p:nvPr/>
          </p:nvGrpSpPr>
          <p:grpSpPr bwMode="auto">
            <a:xfrm>
              <a:off x="1613" y="336"/>
              <a:ext cx="619" cy="454"/>
              <a:chOff x="1085" y="1898"/>
              <a:chExt cx="619" cy="454"/>
            </a:xfrm>
          </p:grpSpPr>
          <p:sp>
            <p:nvSpPr>
              <p:cNvPr id="765958" name="Text Box 6"/>
              <p:cNvSpPr txBox="1">
                <a:spLocks noChangeArrowheads="1"/>
              </p:cNvSpPr>
              <p:nvPr/>
            </p:nvSpPr>
            <p:spPr bwMode="auto">
              <a:xfrm>
                <a:off x="1085" y="198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65959" name="Group 7"/>
              <p:cNvGrpSpPr/>
              <p:nvPr/>
            </p:nvGrpSpPr>
            <p:grpSpPr bwMode="auto"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7659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59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5962" name="Line 10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765963" name="Text Box 11"/>
          <p:cNvSpPr txBox="1">
            <a:spLocks noChangeArrowheads="1"/>
          </p:cNvSpPr>
          <p:nvPr/>
        </p:nvSpPr>
        <p:spPr bwMode="auto">
          <a:xfrm>
            <a:off x="1828007" y="126365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4" name="Text Box 12"/>
          <p:cNvSpPr txBox="1">
            <a:spLocks noChangeArrowheads="1"/>
          </p:cNvSpPr>
          <p:nvPr/>
        </p:nvSpPr>
        <p:spPr bwMode="auto">
          <a:xfrm>
            <a:off x="2650332" y="1263651"/>
            <a:ext cx="7059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1.0101     [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0.1101    [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4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1.0011</a:t>
            </a:r>
            <a:endParaRPr kumimoji="1"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5" name="Text Box 13"/>
          <p:cNvSpPr txBox="1">
            <a:spLocks noChangeArrowheads="1"/>
          </p:cNvSpPr>
          <p:nvPr/>
        </p:nvSpPr>
        <p:spPr bwMode="auto">
          <a:xfrm>
            <a:off x="2723356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1 . 0 1 0 1</a:t>
            </a:r>
            <a:endParaRPr kumimoji="1" lang="zh-CN" altLang="en-US" sz="24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auto">
          <a:xfrm>
            <a:off x="2723356" y="22637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7" name="Text Box 15"/>
          <p:cNvSpPr txBox="1">
            <a:spLocks noChangeArrowheads="1"/>
          </p:cNvSpPr>
          <p:nvPr/>
        </p:nvSpPr>
        <p:spPr bwMode="auto">
          <a:xfrm>
            <a:off x="2723356" y="33766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8" name="Text Box 16"/>
          <p:cNvSpPr txBox="1">
            <a:spLocks noChangeArrowheads="1"/>
          </p:cNvSpPr>
          <p:nvPr/>
        </p:nvSpPr>
        <p:spPr bwMode="auto">
          <a:xfrm>
            <a:off x="2723356" y="44910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69" name="Text Box 17"/>
          <p:cNvSpPr txBox="1">
            <a:spLocks noChangeArrowheads="1"/>
          </p:cNvSpPr>
          <p:nvPr/>
        </p:nvSpPr>
        <p:spPr bwMode="auto">
          <a:xfrm>
            <a:off x="2723356" y="56038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70" name="Freeform 18"/>
          <p:cNvSpPr/>
          <p:nvPr/>
        </p:nvSpPr>
        <p:spPr bwMode="auto">
          <a:xfrm>
            <a:off x="2510632" y="2655889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1" name="Freeform 19"/>
          <p:cNvSpPr/>
          <p:nvPr/>
        </p:nvSpPr>
        <p:spPr bwMode="auto">
          <a:xfrm>
            <a:off x="2510632" y="3770314"/>
            <a:ext cx="5260975" cy="1587"/>
          </a:xfrm>
          <a:custGeom>
            <a:avLst/>
            <a:gdLst>
              <a:gd name="T0" fmla="*/ 0 w 3314"/>
              <a:gd name="T1" fmla="*/ 0 h 1"/>
              <a:gd name="T2" fmla="*/ 3314 w 3314"/>
              <a:gd name="T3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1">
                <a:moveTo>
                  <a:pt x="0" y="0"/>
                </a:moveTo>
                <a:lnTo>
                  <a:pt x="3314" y="1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2" name="Freeform 20"/>
          <p:cNvSpPr/>
          <p:nvPr/>
        </p:nvSpPr>
        <p:spPr bwMode="auto">
          <a:xfrm>
            <a:off x="2510632" y="4883151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3" name="Freeform 21"/>
          <p:cNvSpPr/>
          <p:nvPr/>
        </p:nvSpPr>
        <p:spPr bwMode="auto">
          <a:xfrm>
            <a:off x="2510632" y="5997576"/>
            <a:ext cx="5260975" cy="3175"/>
          </a:xfrm>
          <a:custGeom>
            <a:avLst/>
            <a:gdLst>
              <a:gd name="T0" fmla="*/ 0 w 3314"/>
              <a:gd name="T1" fmla="*/ 0 h 2"/>
              <a:gd name="T2" fmla="*/ 3314 w 3314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14" h="2">
                <a:moveTo>
                  <a:pt x="0" y="0"/>
                </a:moveTo>
                <a:lnTo>
                  <a:pt x="3314" y="2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5974" name="Text Box 22"/>
          <p:cNvSpPr txBox="1">
            <a:spLocks noChangeArrowheads="1"/>
          </p:cNvSpPr>
          <p:nvPr/>
        </p:nvSpPr>
        <p:spPr bwMode="auto">
          <a:xfrm>
            <a:off x="4339431" y="1870075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75" name="Text Box 23"/>
          <p:cNvSpPr txBox="1">
            <a:spLocks noChangeArrowheads="1"/>
          </p:cNvSpPr>
          <p:nvPr/>
        </p:nvSpPr>
        <p:spPr bwMode="auto">
          <a:xfrm>
            <a:off x="6095206" y="2286001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异号做加法</a:t>
            </a:r>
            <a:endParaRPr kumimoji="1"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76" name="Text Box 24"/>
          <p:cNvSpPr txBox="1">
            <a:spLocks noChangeArrowheads="1"/>
          </p:cNvSpPr>
          <p:nvPr/>
        </p:nvSpPr>
        <p:spPr bwMode="auto">
          <a:xfrm>
            <a:off x="5406231" y="263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77" name="Text Box 25"/>
          <p:cNvSpPr txBox="1">
            <a:spLocks noChangeArrowheads="1"/>
          </p:cNvSpPr>
          <p:nvPr/>
        </p:nvSpPr>
        <p:spPr bwMode="auto">
          <a:xfrm>
            <a:off x="2723356" y="2592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0 . 0 0 1 0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78" name="Text Box 26"/>
          <p:cNvSpPr txBox="1">
            <a:spLocks noChangeArrowheads="1"/>
          </p:cNvSpPr>
          <p:nvPr/>
        </p:nvSpPr>
        <p:spPr bwMode="auto">
          <a:xfrm>
            <a:off x="6095206" y="2651125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同号上“1”</a:t>
            </a:r>
            <a:endParaRPr kumimoji="1"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5979" name="Group 27"/>
          <p:cNvGrpSpPr/>
          <p:nvPr/>
        </p:nvGrpSpPr>
        <p:grpSpPr bwMode="auto">
          <a:xfrm>
            <a:off x="2723357" y="3705225"/>
            <a:ext cx="2867025" cy="457200"/>
            <a:chOff x="756" y="2334"/>
            <a:chExt cx="1806" cy="288"/>
          </a:xfrm>
        </p:grpSpPr>
        <p:sp>
          <p:nvSpPr>
            <p:cNvPr id="765980" name="Text Box 28"/>
            <p:cNvSpPr txBox="1">
              <a:spLocks noChangeArrowheads="1"/>
            </p:cNvSpPr>
            <p:nvPr/>
          </p:nvSpPr>
          <p:spPr bwMode="auto">
            <a:xfrm>
              <a:off x="756" y="233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1 . 0 1 1 1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5981" name="Text Box 29"/>
            <p:cNvSpPr txBox="1">
              <a:spLocks noChangeArrowheads="1"/>
            </p:cNvSpPr>
            <p:nvPr/>
          </p:nvSpPr>
          <p:spPr bwMode="auto">
            <a:xfrm>
              <a:off x="2302" y="233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5982" name="Text Box 30"/>
          <p:cNvSpPr txBox="1">
            <a:spLocks noChangeArrowheads="1"/>
          </p:cNvSpPr>
          <p:nvPr/>
        </p:nvSpPr>
        <p:spPr bwMode="auto">
          <a:xfrm>
            <a:off x="6095206" y="3771900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异号上“0”</a:t>
            </a:r>
            <a:endParaRPr kumimoji="1"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83" name="Text Box 31"/>
          <p:cNvSpPr txBox="1">
            <a:spLocks noChangeArrowheads="1"/>
          </p:cNvSpPr>
          <p:nvPr/>
        </p:nvSpPr>
        <p:spPr bwMode="auto">
          <a:xfrm>
            <a:off x="6095207" y="4479925"/>
            <a:ext cx="7857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kumimoji="1" lang="zh-CN" altLang="en-US" sz="2000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5984" name="Group 32"/>
          <p:cNvGrpSpPr/>
          <p:nvPr/>
        </p:nvGrpSpPr>
        <p:grpSpPr bwMode="auto">
          <a:xfrm>
            <a:off x="2723357" y="4819651"/>
            <a:ext cx="2867025" cy="479425"/>
            <a:chOff x="756" y="3036"/>
            <a:chExt cx="1806" cy="302"/>
          </a:xfrm>
        </p:grpSpPr>
        <p:sp>
          <p:nvSpPr>
            <p:cNvPr id="765985" name="Text Box 33"/>
            <p:cNvSpPr txBox="1">
              <a:spLocks noChangeArrowheads="1"/>
            </p:cNvSpPr>
            <p:nvPr/>
          </p:nvSpPr>
          <p:spPr bwMode="auto">
            <a:xfrm>
              <a:off x="756" y="3036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1 . 1 0 1 1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5986" name="Text Box 34"/>
            <p:cNvSpPr txBox="1">
              <a:spLocks noChangeArrowheads="1"/>
            </p:cNvSpPr>
            <p:nvPr/>
          </p:nvSpPr>
          <p:spPr bwMode="auto">
            <a:xfrm>
              <a:off x="2158" y="305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5987" name="Text Box 35"/>
          <p:cNvSpPr txBox="1">
            <a:spLocks noChangeArrowheads="1"/>
          </p:cNvSpPr>
          <p:nvPr/>
        </p:nvSpPr>
        <p:spPr bwMode="auto">
          <a:xfrm>
            <a:off x="6095206" y="4876800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异号上“0”</a:t>
            </a:r>
            <a:endParaRPr kumimoji="1"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5988" name="Text Box 36"/>
          <p:cNvSpPr txBox="1">
            <a:spLocks noChangeArrowheads="1"/>
          </p:cNvSpPr>
          <p:nvPr/>
        </p:nvSpPr>
        <p:spPr bwMode="auto">
          <a:xfrm>
            <a:off x="6095207" y="5586413"/>
            <a:ext cx="7857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kumimoji="1" lang="zh-CN" altLang="en-US" sz="2000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5989" name="Group 37"/>
          <p:cNvGrpSpPr/>
          <p:nvPr/>
        </p:nvGrpSpPr>
        <p:grpSpPr bwMode="auto">
          <a:xfrm>
            <a:off x="2723357" y="5932488"/>
            <a:ext cx="2790825" cy="457200"/>
            <a:chOff x="756" y="3737"/>
            <a:chExt cx="1758" cy="288"/>
          </a:xfrm>
        </p:grpSpPr>
        <p:sp>
          <p:nvSpPr>
            <p:cNvPr id="765990" name="Text Box 38"/>
            <p:cNvSpPr txBox="1">
              <a:spLocks noChangeArrowheads="1"/>
            </p:cNvSpPr>
            <p:nvPr/>
          </p:nvSpPr>
          <p:spPr bwMode="auto">
            <a:xfrm>
              <a:off x="756" y="3737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0 . 0 0 1 1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5991" name="Text Box 39"/>
            <p:cNvSpPr txBox="1">
              <a:spLocks noChangeArrowheads="1"/>
            </p:cNvSpPr>
            <p:nvPr/>
          </p:nvSpPr>
          <p:spPr bwMode="auto">
            <a:xfrm>
              <a:off x="2014" y="373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5992" name="Text Box 40"/>
          <p:cNvSpPr txBox="1">
            <a:spLocks noChangeArrowheads="1"/>
          </p:cNvSpPr>
          <p:nvPr/>
        </p:nvSpPr>
        <p:spPr bwMode="auto">
          <a:xfrm>
            <a:off x="6095206" y="6003925"/>
            <a:ext cx="16033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同号上“1”</a:t>
            </a:r>
            <a:endParaRPr kumimoji="1"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5993" name="Group 41"/>
          <p:cNvGrpSpPr/>
          <p:nvPr/>
        </p:nvGrpSpPr>
        <p:grpSpPr bwMode="auto">
          <a:xfrm>
            <a:off x="2723356" y="2984500"/>
            <a:ext cx="4152900" cy="520700"/>
            <a:chOff x="756" y="1880"/>
            <a:chExt cx="2616" cy="328"/>
          </a:xfrm>
        </p:grpSpPr>
        <p:sp>
          <p:nvSpPr>
            <p:cNvPr id="765994" name="Text Box 42"/>
            <p:cNvSpPr txBox="1">
              <a:spLocks noChangeArrowheads="1"/>
            </p:cNvSpPr>
            <p:nvPr/>
          </p:nvSpPr>
          <p:spPr bwMode="auto">
            <a:xfrm>
              <a:off x="756" y="1880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0 . 0 1 0 0</a:t>
              </a:r>
              <a:endPara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5995" name="Text Box 43"/>
            <p:cNvSpPr txBox="1">
              <a:spLocks noChangeArrowheads="1"/>
            </p:cNvSpPr>
            <p:nvPr/>
          </p:nvSpPr>
          <p:spPr bwMode="auto">
            <a:xfrm>
              <a:off x="2302" y="1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5996" name="Line 44"/>
            <p:cNvSpPr>
              <a:spLocks noChangeShapeType="1"/>
            </p:cNvSpPr>
            <p:nvPr/>
          </p:nvSpPr>
          <p:spPr bwMode="auto">
            <a:xfrm flipH="1">
              <a:off x="2976" y="2064"/>
              <a:ext cx="23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5997" name="Text Box 45"/>
            <p:cNvSpPr txBox="1">
              <a:spLocks noChangeArrowheads="1"/>
            </p:cNvSpPr>
            <p:nvPr/>
          </p:nvSpPr>
          <p:spPr bwMode="auto">
            <a:xfrm>
              <a:off x="3160" y="19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5998" name="Group 46"/>
          <p:cNvGrpSpPr/>
          <p:nvPr/>
        </p:nvGrpSpPr>
        <p:grpSpPr bwMode="auto">
          <a:xfrm>
            <a:off x="2723356" y="4097338"/>
            <a:ext cx="4165600" cy="474662"/>
            <a:chOff x="756" y="2581"/>
            <a:chExt cx="2624" cy="299"/>
          </a:xfrm>
        </p:grpSpPr>
        <p:sp>
          <p:nvSpPr>
            <p:cNvPr id="765999" name="Text Box 47"/>
            <p:cNvSpPr txBox="1">
              <a:spLocks noChangeArrowheads="1"/>
            </p:cNvSpPr>
            <p:nvPr/>
          </p:nvSpPr>
          <p:spPr bwMode="auto">
            <a:xfrm>
              <a:off x="756" y="2581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 dirty="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0 . 1 1 1 0</a:t>
              </a:r>
              <a:endParaRPr kumimoji="1" lang="zh-CN" alt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6000" name="Text Box 48"/>
            <p:cNvSpPr txBox="1">
              <a:spLocks noChangeArrowheads="1"/>
            </p:cNvSpPr>
            <p:nvPr/>
          </p:nvSpPr>
          <p:spPr bwMode="auto">
            <a:xfrm>
              <a:off x="2168" y="2581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6001" name="Line 49"/>
            <p:cNvSpPr>
              <a:spLocks noChangeShapeType="1"/>
            </p:cNvSpPr>
            <p:nvPr/>
          </p:nvSpPr>
          <p:spPr bwMode="auto">
            <a:xfrm flipH="1">
              <a:off x="2976" y="2736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02" name="Text Box 50"/>
            <p:cNvSpPr txBox="1">
              <a:spLocks noChangeArrowheads="1"/>
            </p:cNvSpPr>
            <p:nvPr/>
          </p:nvSpPr>
          <p:spPr bwMode="auto">
            <a:xfrm>
              <a:off x="3168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66003" name="Group 51"/>
          <p:cNvGrpSpPr/>
          <p:nvPr/>
        </p:nvGrpSpPr>
        <p:grpSpPr bwMode="auto">
          <a:xfrm>
            <a:off x="2723356" y="5181601"/>
            <a:ext cx="4165600" cy="487363"/>
            <a:chOff x="756" y="3264"/>
            <a:chExt cx="2624" cy="307"/>
          </a:xfrm>
        </p:grpSpPr>
        <p:sp>
          <p:nvSpPr>
            <p:cNvPr id="766004" name="Text Box 52"/>
            <p:cNvSpPr txBox="1">
              <a:spLocks noChangeArrowheads="1"/>
            </p:cNvSpPr>
            <p:nvPr/>
          </p:nvSpPr>
          <p:spPr bwMode="auto">
            <a:xfrm>
              <a:off x="756" y="3283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1 . 0 1 1 0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6005" name="Text Box 53"/>
            <p:cNvSpPr txBox="1">
              <a:spLocks noChangeArrowheads="1"/>
            </p:cNvSpPr>
            <p:nvPr/>
          </p:nvSpPr>
          <p:spPr bwMode="auto">
            <a:xfrm>
              <a:off x="2024" y="328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6006" name="Line 54"/>
            <p:cNvSpPr>
              <a:spLocks noChangeShapeType="1"/>
            </p:cNvSpPr>
            <p:nvPr/>
          </p:nvSpPr>
          <p:spPr bwMode="auto">
            <a:xfrm flipH="1">
              <a:off x="2976" y="3408"/>
              <a:ext cx="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07" name="Text Box 55"/>
            <p:cNvSpPr txBox="1">
              <a:spLocks noChangeArrowheads="1"/>
            </p:cNvSpPr>
            <p:nvPr/>
          </p:nvSpPr>
          <p:spPr bwMode="auto">
            <a:xfrm>
              <a:off x="3168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6008" name="Text Box 56"/>
          <p:cNvSpPr txBox="1">
            <a:spLocks noChangeArrowheads="1"/>
          </p:cNvSpPr>
          <p:nvPr/>
        </p:nvSpPr>
        <p:spPr bwMode="auto">
          <a:xfrm>
            <a:off x="6736557" y="6384925"/>
            <a:ext cx="18614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末位恒置“1”</a:t>
            </a:r>
            <a:endParaRPr kumimoji="1" lang="zh-CN" altLang="en-US" sz="2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6009" name="Group 57"/>
          <p:cNvGrpSpPr/>
          <p:nvPr/>
        </p:nvGrpSpPr>
        <p:grpSpPr bwMode="auto">
          <a:xfrm>
            <a:off x="2723356" y="6324600"/>
            <a:ext cx="4089400" cy="465138"/>
            <a:chOff x="756" y="3984"/>
            <a:chExt cx="2576" cy="293"/>
          </a:xfrm>
        </p:grpSpPr>
        <p:sp>
          <p:nvSpPr>
            <p:cNvPr id="766010" name="Text Box 58"/>
            <p:cNvSpPr txBox="1">
              <a:spLocks noChangeArrowheads="1"/>
            </p:cNvSpPr>
            <p:nvPr/>
          </p:nvSpPr>
          <p:spPr bwMode="auto">
            <a:xfrm>
              <a:off x="756" y="398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0 . 0 1 1 0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6011" name="Text Box 59"/>
            <p:cNvSpPr txBox="1">
              <a:spLocks noChangeArrowheads="1"/>
            </p:cNvSpPr>
            <p:nvPr/>
          </p:nvSpPr>
          <p:spPr bwMode="auto">
            <a:xfrm>
              <a:off x="1870" y="3984"/>
              <a:ext cx="11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1 0 0 1 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66012" name="Group 60"/>
            <p:cNvGrpSpPr/>
            <p:nvPr/>
          </p:nvGrpSpPr>
          <p:grpSpPr bwMode="auto">
            <a:xfrm>
              <a:off x="2928" y="3989"/>
              <a:ext cx="404" cy="288"/>
              <a:chOff x="3542" y="3936"/>
              <a:chExt cx="404" cy="288"/>
            </a:xfrm>
          </p:grpSpPr>
          <p:sp>
            <p:nvSpPr>
              <p:cNvPr id="766013" name="Line 61"/>
              <p:cNvSpPr>
                <a:spLocks noChangeShapeType="1"/>
              </p:cNvSpPr>
              <p:nvPr/>
            </p:nvSpPr>
            <p:spPr bwMode="auto">
              <a:xfrm flipH="1">
                <a:off x="3542" y="40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algn="l">
                  <a:lnSpc>
                    <a:spcPct val="100000"/>
                  </a:lnSpc>
                  <a:spcBef>
                    <a:spcPct val="20000"/>
                  </a:spcBef>
                </a:pPr>
                <a:endParaRPr kumimoji="1" lang="zh-CN" altLang="en-US" sz="80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66014" name="Text Box 62"/>
              <p:cNvSpPr txBox="1">
                <a:spLocks noChangeArrowheads="1"/>
              </p:cNvSpPr>
              <p:nvPr/>
            </p:nvSpPr>
            <p:spPr bwMode="auto">
              <a:xfrm>
                <a:off x="3734" y="39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 sz="240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zh-CN" altLang="en-US" sz="240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66015" name="Line 63"/>
          <p:cNvSpPr>
            <a:spLocks noChangeShapeType="1"/>
          </p:cNvSpPr>
          <p:nvPr/>
        </p:nvSpPr>
        <p:spPr bwMode="auto">
          <a:xfrm>
            <a:off x="4263231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16" name="Line 64"/>
          <p:cNvSpPr>
            <a:spLocks noChangeShapeType="1"/>
          </p:cNvSpPr>
          <p:nvPr/>
        </p:nvSpPr>
        <p:spPr bwMode="auto">
          <a:xfrm>
            <a:off x="5942806" y="1828800"/>
            <a:ext cx="0" cy="4800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66017" name="Group 65"/>
          <p:cNvGrpSpPr/>
          <p:nvPr/>
        </p:nvGrpSpPr>
        <p:grpSpPr bwMode="auto">
          <a:xfrm>
            <a:off x="7847807" y="4918076"/>
            <a:ext cx="2493963" cy="720725"/>
            <a:chOff x="3984" y="3098"/>
            <a:chExt cx="1571" cy="454"/>
          </a:xfrm>
        </p:grpSpPr>
        <p:grpSp>
          <p:nvGrpSpPr>
            <p:cNvPr id="766018" name="Group 66"/>
            <p:cNvGrpSpPr/>
            <p:nvPr/>
          </p:nvGrpSpPr>
          <p:grpSpPr bwMode="auto">
            <a:xfrm>
              <a:off x="4224" y="3098"/>
              <a:ext cx="1331" cy="454"/>
              <a:chOff x="4368" y="3098"/>
              <a:chExt cx="1331" cy="454"/>
            </a:xfrm>
          </p:grpSpPr>
          <p:sp>
            <p:nvSpPr>
              <p:cNvPr id="766019" name="Text Box 67"/>
              <p:cNvSpPr txBox="1">
                <a:spLocks noChangeArrowheads="1"/>
              </p:cNvSpPr>
              <p:nvPr/>
            </p:nvSpPr>
            <p:spPr bwMode="auto">
              <a:xfrm>
                <a:off x="4368" y="3188"/>
                <a:ext cx="133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kumimoji="1" lang="zh-CN" altLang="en-US" sz="2400" baseline="-250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1.0011</a:t>
                </a:r>
                <a:endParaRPr kumimoji="1"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66020" name="Group 68"/>
              <p:cNvGrpSpPr/>
              <p:nvPr/>
            </p:nvGrpSpPr>
            <p:grpSpPr bwMode="auto">
              <a:xfrm>
                <a:off x="4502" y="3098"/>
                <a:ext cx="212" cy="454"/>
                <a:chOff x="1056" y="1728"/>
                <a:chExt cx="212" cy="454"/>
              </a:xfrm>
            </p:grpSpPr>
            <p:sp>
              <p:nvSpPr>
                <p:cNvPr id="766021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602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6023" name="Line 71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766024" name="Text Box 72"/>
            <p:cNvSpPr txBox="1">
              <a:spLocks noChangeArrowheads="1"/>
            </p:cNvSpPr>
            <p:nvPr/>
          </p:nvSpPr>
          <p:spPr bwMode="auto">
            <a:xfrm>
              <a:off x="398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6025" name="Text Box 73"/>
          <p:cNvSpPr txBox="1">
            <a:spLocks noChangeArrowheads="1"/>
          </p:cNvSpPr>
          <p:nvPr/>
        </p:nvSpPr>
        <p:spPr bwMode="auto">
          <a:xfrm>
            <a:off x="5406231" y="3705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26" name="Text Box 74"/>
          <p:cNvSpPr txBox="1">
            <a:spLocks noChangeArrowheads="1"/>
          </p:cNvSpPr>
          <p:nvPr/>
        </p:nvSpPr>
        <p:spPr bwMode="auto">
          <a:xfrm>
            <a:off x="5406231" y="4841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27" name="Text Box 75"/>
          <p:cNvSpPr txBox="1">
            <a:spLocks noChangeArrowheads="1"/>
          </p:cNvSpPr>
          <p:nvPr/>
        </p:nvSpPr>
        <p:spPr bwMode="auto">
          <a:xfrm>
            <a:off x="5406231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28" name="Text Box 76"/>
          <p:cNvSpPr txBox="1">
            <a:spLocks noChangeArrowheads="1"/>
          </p:cNvSpPr>
          <p:nvPr/>
        </p:nvSpPr>
        <p:spPr bwMode="auto">
          <a:xfrm>
            <a:off x="5406231" y="6324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24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29" name="Text Box 77"/>
          <p:cNvSpPr txBox="1">
            <a:spLocks noChangeArrowheads="1"/>
          </p:cNvSpPr>
          <p:nvPr/>
        </p:nvSpPr>
        <p:spPr bwMode="auto">
          <a:xfrm>
            <a:off x="6095206" y="3336926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000" i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20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kumimoji="1" lang="zh-CN" altLang="en-US" sz="2000" baseline="-25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6030" name="Group 78"/>
          <p:cNvGrpSpPr/>
          <p:nvPr/>
        </p:nvGrpSpPr>
        <p:grpSpPr bwMode="auto">
          <a:xfrm>
            <a:off x="8246270" y="5562601"/>
            <a:ext cx="2351087" cy="720725"/>
            <a:chOff x="4235" y="3504"/>
            <a:chExt cx="1481" cy="454"/>
          </a:xfrm>
        </p:grpSpPr>
        <p:grpSp>
          <p:nvGrpSpPr>
            <p:cNvPr id="766031" name="Group 79"/>
            <p:cNvGrpSpPr/>
            <p:nvPr/>
          </p:nvGrpSpPr>
          <p:grpSpPr bwMode="auto">
            <a:xfrm>
              <a:off x="4560" y="3504"/>
              <a:ext cx="1156" cy="454"/>
              <a:chOff x="4560" y="3504"/>
              <a:chExt cx="1156" cy="454"/>
            </a:xfrm>
          </p:grpSpPr>
          <p:grpSp>
            <p:nvGrpSpPr>
              <p:cNvPr id="766032" name="Group 80"/>
              <p:cNvGrpSpPr/>
              <p:nvPr/>
            </p:nvGrpSpPr>
            <p:grpSpPr bwMode="auto">
              <a:xfrm>
                <a:off x="4560" y="3504"/>
                <a:ext cx="212" cy="454"/>
                <a:chOff x="1056" y="1728"/>
                <a:chExt cx="212" cy="454"/>
              </a:xfrm>
            </p:grpSpPr>
            <p:sp>
              <p:nvSpPr>
                <p:cNvPr id="76603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603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kumimoji="1" lang="en-US" altLang="zh-CN" sz="2400" i="1">
                      <a:solidFill>
                        <a:srgbClr val="FFFF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kumimoji="1" lang="en-US" altLang="zh-CN" sz="24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66035" name="Line 83"/>
                <p:cNvSpPr>
                  <a:spLocks noChangeShapeType="1"/>
                </p:cNvSpPr>
                <p:nvPr/>
              </p:nvSpPr>
              <p:spPr bwMode="auto">
                <a:xfrm>
                  <a:off x="1070" y="1990"/>
                  <a:ext cx="19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algn="l">
                    <a:lnSpc>
                      <a:spcPct val="100000"/>
                    </a:lnSpc>
                    <a:spcBef>
                      <a:spcPct val="20000"/>
                    </a:spcBef>
                  </a:pPr>
                  <a:endParaRPr kumimoji="1" lang="zh-CN" altLang="en-US" sz="800">
                    <a:solidFill>
                      <a:srgbClr val="FFFF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66036" name="Text Box 84"/>
              <p:cNvSpPr txBox="1">
                <a:spLocks noChangeArrowheads="1"/>
              </p:cNvSpPr>
              <p:nvPr/>
            </p:nvSpPr>
            <p:spPr bwMode="auto">
              <a:xfrm>
                <a:off x="4752" y="3568"/>
                <a:ext cx="9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</a:pPr>
                <a:r>
                  <a:rPr kumimoji="1" lang="zh-CN" altLang="en-US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zh-CN" altLang="en-US" sz="2400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 0.1101</a:t>
                </a:r>
                <a:endParaRPr kumimoji="1" lang="zh-CN" altLang="en-US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6037" name="Text Box 85"/>
            <p:cNvSpPr txBox="1">
              <a:spLocks noChangeArrowheads="1"/>
            </p:cNvSpPr>
            <p:nvPr/>
          </p:nvSpPr>
          <p:spPr bwMode="auto">
            <a:xfrm>
              <a:off x="4235" y="3633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</a:t>
              </a:r>
              <a:endParaRPr kumimoji="1" lang="zh-CN" altLang="en-US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66038" name="AutoShape 86"/>
          <p:cNvSpPr>
            <a:spLocks noChangeArrowheads="1"/>
          </p:cNvSpPr>
          <p:nvPr/>
        </p:nvSpPr>
        <p:spPr bwMode="auto">
          <a:xfrm>
            <a:off x="1758156" y="3810001"/>
            <a:ext cx="755650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  <a:endParaRPr kumimoji="1"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40" name="AutoShape 88"/>
          <p:cNvSpPr>
            <a:spLocks noChangeArrowheads="1"/>
          </p:cNvSpPr>
          <p:nvPr/>
        </p:nvSpPr>
        <p:spPr bwMode="auto">
          <a:xfrm>
            <a:off x="1758156" y="2708276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  <a:endParaRPr kumimoji="1"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41" name="AutoShape 89"/>
          <p:cNvSpPr>
            <a:spLocks noChangeArrowheads="1"/>
          </p:cNvSpPr>
          <p:nvPr/>
        </p:nvSpPr>
        <p:spPr bwMode="auto">
          <a:xfrm>
            <a:off x="1758156" y="4892676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  <a:endParaRPr kumimoji="1"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6042" name="AutoShape 90"/>
          <p:cNvSpPr>
            <a:spLocks noChangeArrowheads="1"/>
          </p:cNvSpPr>
          <p:nvPr/>
        </p:nvSpPr>
        <p:spPr bwMode="auto">
          <a:xfrm>
            <a:off x="1758156" y="6021389"/>
            <a:ext cx="757238" cy="776347"/>
          </a:xfrm>
          <a:prstGeom prst="wedgeRoundRectCallout">
            <a:avLst>
              <a:gd name="adj1" fmla="val 85083"/>
              <a:gd name="adj2" fmla="val 20000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</a:t>
            </a:r>
            <a:endParaRPr kumimoji="1" lang="zh-CN" altLang="en-US" sz="2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66043" name="Group 91"/>
          <p:cNvGrpSpPr/>
          <p:nvPr/>
        </p:nvGrpSpPr>
        <p:grpSpPr bwMode="auto">
          <a:xfrm>
            <a:off x="2782094" y="1427163"/>
            <a:ext cx="3556000" cy="1511300"/>
            <a:chOff x="793" y="899"/>
            <a:chExt cx="2240" cy="952"/>
          </a:xfrm>
        </p:grpSpPr>
        <p:sp>
          <p:nvSpPr>
            <p:cNvPr id="766044" name="Rectangle 92"/>
            <p:cNvSpPr>
              <a:spLocks noChangeArrowheads="1"/>
            </p:cNvSpPr>
            <p:nvPr/>
          </p:nvSpPr>
          <p:spPr bwMode="auto">
            <a:xfrm>
              <a:off x="2889" y="899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45" name="Rectangle 93"/>
            <p:cNvSpPr>
              <a:spLocks noChangeArrowheads="1"/>
            </p:cNvSpPr>
            <p:nvPr/>
          </p:nvSpPr>
          <p:spPr bwMode="auto">
            <a:xfrm>
              <a:off x="793" y="1715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66046" name="Group 94"/>
          <p:cNvGrpSpPr/>
          <p:nvPr/>
        </p:nvGrpSpPr>
        <p:grpSpPr bwMode="auto">
          <a:xfrm>
            <a:off x="2783681" y="1427163"/>
            <a:ext cx="3556000" cy="2647950"/>
            <a:chOff x="794" y="899"/>
            <a:chExt cx="2240" cy="1668"/>
          </a:xfrm>
        </p:grpSpPr>
        <p:sp>
          <p:nvSpPr>
            <p:cNvPr id="766047" name="Rectangle 95"/>
            <p:cNvSpPr>
              <a:spLocks noChangeArrowheads="1"/>
            </p:cNvSpPr>
            <p:nvPr/>
          </p:nvSpPr>
          <p:spPr bwMode="auto">
            <a:xfrm>
              <a:off x="2890" y="899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66048" name="Rectangle 96"/>
            <p:cNvSpPr>
              <a:spLocks noChangeArrowheads="1"/>
            </p:cNvSpPr>
            <p:nvPr/>
          </p:nvSpPr>
          <p:spPr bwMode="auto">
            <a:xfrm>
              <a:off x="794" y="2431"/>
              <a:ext cx="144" cy="136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20000"/>
                </a:spcBef>
              </a:pPr>
              <a:endParaRPr kumimoji="1" lang="zh-CN" altLang="en-US" sz="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66049" name="Rectangle 97"/>
          <p:cNvSpPr>
            <a:spLocks noChangeArrowheads="1"/>
          </p:cNvSpPr>
          <p:nvPr/>
        </p:nvSpPr>
        <p:spPr bwMode="auto">
          <a:xfrm>
            <a:off x="2782094" y="4956403"/>
            <a:ext cx="228600" cy="21544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0" name="Rectangle 98"/>
          <p:cNvSpPr>
            <a:spLocks noChangeArrowheads="1"/>
          </p:cNvSpPr>
          <p:nvPr/>
        </p:nvSpPr>
        <p:spPr bwMode="auto">
          <a:xfrm>
            <a:off x="2782094" y="6080353"/>
            <a:ext cx="228600" cy="215444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</a:pPr>
            <a:endParaRPr kumimoji="1" lang="zh-CN" altLang="en-US" sz="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2" name="Text Box 100"/>
          <p:cNvSpPr txBox="1">
            <a:spLocks noChangeArrowheads="1"/>
          </p:cNvSpPr>
          <p:nvPr/>
        </p:nvSpPr>
        <p:spPr bwMode="auto">
          <a:xfrm>
            <a:off x="2423319" y="227647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kumimoji="1" lang="zh-CN" altLang="en-US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3" name="Text Box 101"/>
          <p:cNvSpPr txBox="1">
            <a:spLocks noChangeArrowheads="1"/>
          </p:cNvSpPr>
          <p:nvPr/>
        </p:nvSpPr>
        <p:spPr bwMode="auto">
          <a:xfrm>
            <a:off x="2423319" y="3422651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kumimoji="1" lang="zh-CN" altLang="en-US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4" name="Text Box 102"/>
          <p:cNvSpPr txBox="1">
            <a:spLocks noChangeArrowheads="1"/>
          </p:cNvSpPr>
          <p:nvPr/>
        </p:nvSpPr>
        <p:spPr bwMode="auto">
          <a:xfrm>
            <a:off x="2423319" y="4508501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kumimoji="1" lang="zh-CN" altLang="en-US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6055" name="Text Box 103"/>
          <p:cNvSpPr txBox="1">
            <a:spLocks noChangeArrowheads="1"/>
          </p:cNvSpPr>
          <p:nvPr/>
        </p:nvSpPr>
        <p:spPr bwMode="auto">
          <a:xfrm>
            <a:off x="2423319" y="5654676"/>
            <a:ext cx="576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endParaRPr kumimoji="1" lang="zh-CN" altLang="en-US" sz="18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76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76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6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6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6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6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76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6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6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6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76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6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76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6" dur="500"/>
                                        <p:tgtEl>
                                          <p:spTgt spid="76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6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76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6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6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6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6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3" dur="500"/>
                                        <p:tgtEl>
                                          <p:spTgt spid="76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7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76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76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76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6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76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7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76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76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76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63" grpId="0" autoUpdateAnimBg="0"/>
      <p:bldP spid="765964" grpId="0" autoUpdateAnimBg="0"/>
      <p:bldP spid="765965" grpId="0" autoUpdateAnimBg="0"/>
      <p:bldP spid="765966" grpId="0" autoUpdateAnimBg="0"/>
      <p:bldP spid="765967" grpId="0" autoUpdateAnimBg="0"/>
      <p:bldP spid="765968" grpId="0" autoUpdateAnimBg="0"/>
      <p:bldP spid="765969" grpId="0" autoUpdateAnimBg="0"/>
      <p:bldP spid="765974" grpId="0" autoUpdateAnimBg="0"/>
      <p:bldP spid="765975" grpId="0" autoUpdateAnimBg="0"/>
      <p:bldP spid="765976" grpId="0" autoUpdateAnimBg="0"/>
      <p:bldP spid="765977" grpId="0" autoUpdateAnimBg="0"/>
      <p:bldP spid="765978" grpId="0" autoUpdateAnimBg="0"/>
      <p:bldP spid="765982" grpId="0" autoUpdateAnimBg="0"/>
      <p:bldP spid="765983" grpId="0" autoUpdateAnimBg="0"/>
      <p:bldP spid="765987" grpId="0" autoUpdateAnimBg="0"/>
      <p:bldP spid="765988" grpId="0" autoUpdateAnimBg="0"/>
      <p:bldP spid="765992" grpId="0" autoUpdateAnimBg="0"/>
      <p:bldP spid="766008" grpId="0" autoUpdateAnimBg="0"/>
      <p:bldP spid="766025" grpId="0" autoUpdateAnimBg="0"/>
      <p:bldP spid="766026" grpId="0" autoUpdateAnimBg="0"/>
      <p:bldP spid="766027" grpId="0" autoUpdateAnimBg="0"/>
      <p:bldP spid="766028" grpId="0" autoUpdateAnimBg="0"/>
      <p:bldP spid="766029" grpId="0" autoUpdateAnimBg="0"/>
      <p:bldP spid="766038" grpId="0" animBg="1" autoUpdateAnimBg="0"/>
      <p:bldP spid="766040" grpId="0" animBg="1" autoUpdateAnimBg="0"/>
      <p:bldP spid="766041" grpId="0" animBg="1" autoUpdateAnimBg="0"/>
      <p:bldP spid="766042" grpId="0" animBg="1" autoUpdateAnimBg="0"/>
      <p:bldP spid="766052" grpId="0"/>
      <p:bldP spid="766053" grpId="0"/>
      <p:bldP spid="766054" grpId="0"/>
      <p:bldP spid="7660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Booth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恢复余数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作完最后一步除法后</a:t>
            </a:r>
            <a:endParaRPr kumimoji="1"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6614" y="2696140"/>
            <a:ext cx="10585176" cy="35635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2425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kumimoji="1" lang="zh-CN" altLang="en-US" dirty="0">
                <a:solidFill>
                  <a:srgbClr val="001D96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除法除尽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时，判0逻辑判出全0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∑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，将余数寄存器置成全0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2425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</a:pPr>
            <a:r>
              <a:rPr kumimoji="1" lang="zh-CN" altLang="en-US" dirty="0">
                <a:solidFill>
                  <a:srgbClr val="001D96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除法除不尽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时，判0逻辑标志不是全0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09625" lvl="1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若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=0(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被除数与除数同号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)，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且余数与除数异号</a:t>
            </a: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352425" lvl="1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</a:pP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恢复余数：[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kumimoji="1" lang="zh-CN" altLang="en-US" sz="2600" b="0" dirty="0"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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余数寄存器</a:t>
            </a: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809625" lvl="1" indent="-457200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若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=1 (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被除数与除数异号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) ，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且余数与除数同号</a:t>
            </a: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352425" lvl="1"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SzPct val="70000"/>
            </a:pP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恢复余数：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+[-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kumimoji="1" lang="zh-CN" altLang="en-US" sz="2600" b="0" dirty="0">
                <a:latin typeface="Wingdings" panose="05000000000000000000"/>
                <a:ea typeface="Wingdings" panose="05000000000000000000"/>
                <a:cs typeface="Wingdings" panose="05000000000000000000"/>
                <a:sym typeface="Wingdings" panose="05000000000000000000"/>
              </a:rPr>
              <a:t>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余数寄存器</a:t>
            </a:r>
            <a:endParaRPr kumimoji="1"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pic>
        <p:nvPicPr>
          <p:cNvPr id="7" name="图片 12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1700808"/>
            <a:ext cx="750441" cy="923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Booth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8622" y="2814895"/>
            <a:ext cx="10585176" cy="30623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1325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若除不尽：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商为正时，商的反码与补码相同，不必修正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商为负时，反码商在末位加1，即加2</a:t>
            </a:r>
            <a:r>
              <a:rPr kumimoji="1" lang="zh-CN" altLang="en-US" baseline="30000" dirty="0">
                <a:latin typeface="Times New Roman" panose="02020603050405020304" pitchFamily="18" charset="0"/>
                <a:ea typeface="华文新魏" panose="02010800040101010101" charset="-122"/>
              </a:rPr>
              <a:t>-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41325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若除尽：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除数为正时，商不必修正；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除数为负时，所得商需加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charset="-122"/>
              </a:rPr>
              <a:t>-n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修正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pic>
        <p:nvPicPr>
          <p:cNvPr id="7" name="图片 12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980728"/>
            <a:ext cx="750441" cy="9233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云形标注 7"/>
          <p:cNvSpPr/>
          <p:nvPr/>
        </p:nvSpPr>
        <p:spPr>
          <a:xfrm>
            <a:off x="7463358" y="908720"/>
            <a:ext cx="3672408" cy="1187227"/>
          </a:xfrm>
          <a:prstGeom prst="cloudCallout">
            <a:avLst>
              <a:gd name="adj1" fmla="val -14396"/>
              <a:gd name="adj2" fmla="val 54313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>
              <a:lnSpc>
                <a:spcPct val="100000"/>
              </a:lnSpc>
              <a:defRPr/>
            </a:pPr>
            <a:r>
              <a:rPr kumimoji="1" lang="zh-CN" altLang="en-US" sz="2400" b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上商实质是按反码规则进行的！</a:t>
            </a:r>
            <a:endParaRPr kumimoji="1" lang="en-US" altLang="zh-CN" sz="2400" b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622" y="2060848"/>
            <a:ext cx="3312368" cy="755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修正商的规则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1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8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Booth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0550" y="1844278"/>
            <a:ext cx="11737304" cy="2808858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205" lvl="1" indent="-533400"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①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若除尽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如果除数为正(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=0)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除尽那步：余数[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=0，其符号位为正(故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01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=B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)，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除尽步商为1</a:t>
            </a:r>
            <a:endParaRPr kumimoji="1"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下一步：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[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i+1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=2[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+[-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=[-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zh-CN" sz="24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与除数异号，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商上0</a:t>
            </a:r>
            <a:endParaRPr kumimoji="1"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再下一步：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[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i+2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=2[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i+1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 [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=2[-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 [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 [-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商上0</a:t>
            </a:r>
            <a:endParaRPr kumimoji="1"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……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 以此类推，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以后各位商均为0</a:t>
            </a:r>
            <a:endParaRPr kumimoji="1"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   </a:t>
            </a:r>
            <a:endParaRPr kumimoji="1"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12" name="Group 34"/>
          <p:cNvGrpSpPr/>
          <p:nvPr/>
        </p:nvGrpSpPr>
        <p:grpSpPr bwMode="auto">
          <a:xfrm>
            <a:off x="1054646" y="4152542"/>
            <a:ext cx="9289031" cy="2012762"/>
            <a:chOff x="-434607" y="-867257"/>
            <a:chExt cx="8625270" cy="286618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-434607" y="-51870"/>
              <a:ext cx="8625270" cy="2050795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>
                <a:latin typeface="Verdana" panose="020B0604030504040204" charset="0"/>
              </a:endParaRPr>
            </a:p>
          </p:txBody>
        </p:sp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 flipH="1">
              <a:off x="0" y="0"/>
              <a:ext cx="909637" cy="1244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 rot="4428829" flipH="1" flipV="1">
              <a:off x="2081148" y="-698057"/>
              <a:ext cx="1175622" cy="837221"/>
            </a:xfrm>
            <a:custGeom>
              <a:avLst/>
              <a:gdLst>
                <a:gd name="T0" fmla="*/ 2147483647 w 580"/>
                <a:gd name="T1" fmla="*/ 0 h 798"/>
                <a:gd name="T2" fmla="*/ 2147483647 w 580"/>
                <a:gd name="T3" fmla="*/ 2147483647 h 798"/>
                <a:gd name="T4" fmla="*/ 2147483647 w 580"/>
                <a:gd name="T5" fmla="*/ 2147483647 h 798"/>
                <a:gd name="T6" fmla="*/ 2147483647 w 580"/>
                <a:gd name="T7" fmla="*/ 2147483647 h 798"/>
                <a:gd name="T8" fmla="*/ 2147483647 w 580"/>
                <a:gd name="T9" fmla="*/ 2147483647 h 798"/>
                <a:gd name="T10" fmla="*/ 2147483647 w 580"/>
                <a:gd name="T11" fmla="*/ 2147483647 h 798"/>
                <a:gd name="T12" fmla="*/ 2147483647 w 580"/>
                <a:gd name="T13" fmla="*/ 2147483647 h 798"/>
                <a:gd name="T14" fmla="*/ 2147483647 w 580"/>
                <a:gd name="T15" fmla="*/ 2147483647 h 798"/>
                <a:gd name="T16" fmla="*/ 2147483647 w 580"/>
                <a:gd name="T17" fmla="*/ 2147483647 h 798"/>
                <a:gd name="T18" fmla="*/ 2147483647 w 580"/>
                <a:gd name="T19" fmla="*/ 2147483647 h 798"/>
                <a:gd name="T20" fmla="*/ 2147483647 w 580"/>
                <a:gd name="T21" fmla="*/ 2147483647 h 798"/>
                <a:gd name="T22" fmla="*/ 2147483647 w 580"/>
                <a:gd name="T23" fmla="*/ 2147483647 h 798"/>
                <a:gd name="T24" fmla="*/ 0 w 580"/>
                <a:gd name="T25" fmla="*/ 2147483647 h 798"/>
                <a:gd name="T26" fmla="*/ 2147483647 w 580"/>
                <a:gd name="T27" fmla="*/ 2147483647 h 798"/>
                <a:gd name="T28" fmla="*/ 2147483647 w 580"/>
                <a:gd name="T29" fmla="*/ 2147483647 h 798"/>
                <a:gd name="T30" fmla="*/ 2147483647 w 580"/>
                <a:gd name="T31" fmla="*/ 2147483647 h 798"/>
                <a:gd name="T32" fmla="*/ 2147483647 w 580"/>
                <a:gd name="T33" fmla="*/ 2147483647 h 798"/>
                <a:gd name="T34" fmla="*/ 2147483647 w 580"/>
                <a:gd name="T35" fmla="*/ 2147483647 h 798"/>
                <a:gd name="T36" fmla="*/ 2147483647 w 580"/>
                <a:gd name="T37" fmla="*/ 2147483647 h 798"/>
                <a:gd name="T38" fmla="*/ 2147483647 w 580"/>
                <a:gd name="T39" fmla="*/ 2147483647 h 798"/>
                <a:gd name="T40" fmla="*/ 2147483647 w 580"/>
                <a:gd name="T41" fmla="*/ 2147483647 h 798"/>
                <a:gd name="T42" fmla="*/ 2147483647 w 580"/>
                <a:gd name="T43" fmla="*/ 2147483647 h 798"/>
                <a:gd name="T44" fmla="*/ 2147483647 w 580"/>
                <a:gd name="T45" fmla="*/ 2147483647 h 798"/>
                <a:gd name="T46" fmla="*/ 2147483647 w 580"/>
                <a:gd name="T47" fmla="*/ 2147483647 h 798"/>
                <a:gd name="T48" fmla="*/ 2147483647 w 580"/>
                <a:gd name="T49" fmla="*/ 2147483647 h 798"/>
                <a:gd name="T50" fmla="*/ 2147483647 w 580"/>
                <a:gd name="T51" fmla="*/ 2147483647 h 798"/>
                <a:gd name="T52" fmla="*/ 2147483647 w 580"/>
                <a:gd name="T53" fmla="*/ 0 h 798"/>
                <a:gd name="T54" fmla="*/ 2147483647 w 580"/>
                <a:gd name="T55" fmla="*/ 0 h 79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80"/>
                <a:gd name="T85" fmla="*/ 0 h 798"/>
                <a:gd name="T86" fmla="*/ 580 w 580"/>
                <a:gd name="T87" fmla="*/ 798 h 79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rgbClr val="AEDFDF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0" y="153209"/>
              <a:ext cx="7923213" cy="1533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marL="266700" indent="-266700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除尽时且除数为正，除尽那位商上1，以后各位商上</a:t>
              </a:r>
              <a:r>
                <a:rPr lang="zh-CN" altLang="en-US" sz="320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0，商正确</a:t>
              </a:r>
              <a:r>
                <a:rPr lang="zh-CN" altLang="en-US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， 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不必修正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</p:grp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Booth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590" y="5462498"/>
            <a:ext cx="9793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8575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90550" y="1844278"/>
            <a:ext cx="11737304" cy="2808858"/>
          </a:xfrm>
          <a:prstGeom prst="rect">
            <a:avLst/>
          </a:prstGeom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5205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Monotype Sorts" charset="0"/>
              <a:buNone/>
            </a:pP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②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若除尽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如果除数为负(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=1)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除尽那步：[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=0，而[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与除数异号，因此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除尽步商0</a:t>
            </a:r>
            <a:endParaRPr kumimoji="1"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下一步：[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=2[</a:t>
            </a:r>
            <a:r>
              <a:rPr kumimoji="1" lang="en-US" altLang="zh-CN" sz="2600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+[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=[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补，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与除数同号，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商上1</a:t>
            </a:r>
            <a:endParaRPr kumimoji="1" lang="en-US" altLang="zh-CN" sz="260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05205" lvl="1" indent="-533400">
              <a:lnSpc>
                <a:spcPct val="115000"/>
              </a:lnSpc>
              <a:spcBef>
                <a:spcPts val="600"/>
              </a:spcBef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再下一步：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[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i+2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=2[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i+1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]</a:t>
            </a:r>
            <a:r>
              <a:rPr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+[-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=[</a:t>
            </a:r>
            <a:r>
              <a:rPr lang="en-US" altLang="zh-CN" sz="26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B]</a:t>
            </a:r>
            <a:r>
              <a:rPr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补，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i+2</a:t>
            </a: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sz="26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与除数同号，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商仍上</a:t>
            </a:r>
            <a:r>
              <a:rPr kumimoji="1" lang="en-US" altLang="zh-CN" sz="26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endParaRPr kumimoji="1" lang="en-US" altLang="zh-CN" sz="260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71805" lvl="1" indent="0">
              <a:lnSpc>
                <a:spcPct val="115000"/>
              </a:lnSpc>
              <a:spcBef>
                <a:spcPts val="600"/>
              </a:spcBef>
              <a:buSzPct val="70000"/>
              <a:buNone/>
            </a:pP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……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以此类推，</a:t>
            </a:r>
            <a:r>
              <a:rPr kumimoji="1" lang="zh-CN" altLang="en-US" sz="26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以后各位商均为1</a:t>
            </a:r>
            <a:endParaRPr kumimoji="1" lang="zh-CN" altLang="en-US" sz="260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66700" indent="-266700"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600" dirty="0">
                <a:latin typeface="Times New Roman" panose="02020603050405020304" pitchFamily="18" charset="0"/>
                <a:ea typeface="华文新魏" panose="02010800040101010101" charset="-122"/>
              </a:rPr>
              <a:t>    </a:t>
            </a:r>
            <a:endParaRPr kumimoji="1"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12" name="Group 34"/>
          <p:cNvGrpSpPr/>
          <p:nvPr/>
        </p:nvGrpSpPr>
        <p:grpSpPr bwMode="auto">
          <a:xfrm>
            <a:off x="1054646" y="4186383"/>
            <a:ext cx="9289031" cy="1978921"/>
            <a:chOff x="-434607" y="-819067"/>
            <a:chExt cx="8625270" cy="2817992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>
              <a:off x="-434607" y="-51870"/>
              <a:ext cx="8625270" cy="2050795"/>
            </a:xfrm>
            <a:prstGeom prst="roundRect">
              <a:avLst>
                <a:gd name="adj" fmla="val 16667"/>
              </a:avLst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zh-CN" altLang="en-US">
                <a:latin typeface="Verdana" panose="020B0604030504040204" charset="0"/>
              </a:endParaRPr>
            </a:p>
          </p:txBody>
        </p:sp>
        <p:sp>
          <p:nvSpPr>
            <p:cNvPr id="14" name="AutoShape 8"/>
            <p:cNvSpPr>
              <a:spLocks noChangeAspect="1" noChangeArrowheads="1" noTextEdit="1"/>
            </p:cNvSpPr>
            <p:nvPr/>
          </p:nvSpPr>
          <p:spPr bwMode="auto">
            <a:xfrm flipH="1">
              <a:off x="0" y="0"/>
              <a:ext cx="909637" cy="124460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9"/>
            <p:cNvSpPr>
              <a:spLocks noChangeArrowheads="1"/>
            </p:cNvSpPr>
            <p:nvPr/>
          </p:nvSpPr>
          <p:spPr bwMode="auto">
            <a:xfrm rot="4428829" flipH="1" flipV="1">
              <a:off x="4099963" y="-649867"/>
              <a:ext cx="1175622" cy="837221"/>
            </a:xfrm>
            <a:custGeom>
              <a:avLst/>
              <a:gdLst>
                <a:gd name="T0" fmla="*/ 2147483647 w 580"/>
                <a:gd name="T1" fmla="*/ 0 h 798"/>
                <a:gd name="T2" fmla="*/ 2147483647 w 580"/>
                <a:gd name="T3" fmla="*/ 2147483647 h 798"/>
                <a:gd name="T4" fmla="*/ 2147483647 w 580"/>
                <a:gd name="T5" fmla="*/ 2147483647 h 798"/>
                <a:gd name="T6" fmla="*/ 2147483647 w 580"/>
                <a:gd name="T7" fmla="*/ 2147483647 h 798"/>
                <a:gd name="T8" fmla="*/ 2147483647 w 580"/>
                <a:gd name="T9" fmla="*/ 2147483647 h 798"/>
                <a:gd name="T10" fmla="*/ 2147483647 w 580"/>
                <a:gd name="T11" fmla="*/ 2147483647 h 798"/>
                <a:gd name="T12" fmla="*/ 2147483647 w 580"/>
                <a:gd name="T13" fmla="*/ 2147483647 h 798"/>
                <a:gd name="T14" fmla="*/ 2147483647 w 580"/>
                <a:gd name="T15" fmla="*/ 2147483647 h 798"/>
                <a:gd name="T16" fmla="*/ 2147483647 w 580"/>
                <a:gd name="T17" fmla="*/ 2147483647 h 798"/>
                <a:gd name="T18" fmla="*/ 2147483647 w 580"/>
                <a:gd name="T19" fmla="*/ 2147483647 h 798"/>
                <a:gd name="T20" fmla="*/ 2147483647 w 580"/>
                <a:gd name="T21" fmla="*/ 2147483647 h 798"/>
                <a:gd name="T22" fmla="*/ 2147483647 w 580"/>
                <a:gd name="T23" fmla="*/ 2147483647 h 798"/>
                <a:gd name="T24" fmla="*/ 0 w 580"/>
                <a:gd name="T25" fmla="*/ 2147483647 h 798"/>
                <a:gd name="T26" fmla="*/ 2147483647 w 580"/>
                <a:gd name="T27" fmla="*/ 2147483647 h 798"/>
                <a:gd name="T28" fmla="*/ 2147483647 w 580"/>
                <a:gd name="T29" fmla="*/ 2147483647 h 798"/>
                <a:gd name="T30" fmla="*/ 2147483647 w 580"/>
                <a:gd name="T31" fmla="*/ 2147483647 h 798"/>
                <a:gd name="T32" fmla="*/ 2147483647 w 580"/>
                <a:gd name="T33" fmla="*/ 2147483647 h 798"/>
                <a:gd name="T34" fmla="*/ 2147483647 w 580"/>
                <a:gd name="T35" fmla="*/ 2147483647 h 798"/>
                <a:gd name="T36" fmla="*/ 2147483647 w 580"/>
                <a:gd name="T37" fmla="*/ 2147483647 h 798"/>
                <a:gd name="T38" fmla="*/ 2147483647 w 580"/>
                <a:gd name="T39" fmla="*/ 2147483647 h 798"/>
                <a:gd name="T40" fmla="*/ 2147483647 w 580"/>
                <a:gd name="T41" fmla="*/ 2147483647 h 798"/>
                <a:gd name="T42" fmla="*/ 2147483647 w 580"/>
                <a:gd name="T43" fmla="*/ 2147483647 h 798"/>
                <a:gd name="T44" fmla="*/ 2147483647 w 580"/>
                <a:gd name="T45" fmla="*/ 2147483647 h 798"/>
                <a:gd name="T46" fmla="*/ 2147483647 w 580"/>
                <a:gd name="T47" fmla="*/ 2147483647 h 798"/>
                <a:gd name="T48" fmla="*/ 2147483647 w 580"/>
                <a:gd name="T49" fmla="*/ 2147483647 h 798"/>
                <a:gd name="T50" fmla="*/ 2147483647 w 580"/>
                <a:gd name="T51" fmla="*/ 2147483647 h 798"/>
                <a:gd name="T52" fmla="*/ 2147483647 w 580"/>
                <a:gd name="T53" fmla="*/ 0 h 798"/>
                <a:gd name="T54" fmla="*/ 2147483647 w 580"/>
                <a:gd name="T55" fmla="*/ 0 h 79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580"/>
                <a:gd name="T85" fmla="*/ 0 h 798"/>
                <a:gd name="T86" fmla="*/ 580 w 580"/>
                <a:gd name="T87" fmla="*/ 798 h 79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580" h="798">
                  <a:moveTo>
                    <a:pt x="580" y="0"/>
                  </a:moveTo>
                  <a:lnTo>
                    <a:pt x="578" y="90"/>
                  </a:lnTo>
                  <a:lnTo>
                    <a:pt x="568" y="174"/>
                  </a:lnTo>
                  <a:lnTo>
                    <a:pt x="552" y="252"/>
                  </a:lnTo>
                  <a:lnTo>
                    <a:pt x="526" y="324"/>
                  </a:lnTo>
                  <a:lnTo>
                    <a:pt x="494" y="390"/>
                  </a:lnTo>
                  <a:lnTo>
                    <a:pt x="452" y="450"/>
                  </a:lnTo>
                  <a:lnTo>
                    <a:pt x="402" y="508"/>
                  </a:lnTo>
                  <a:lnTo>
                    <a:pt x="342" y="560"/>
                  </a:lnTo>
                  <a:lnTo>
                    <a:pt x="270" y="610"/>
                  </a:lnTo>
                  <a:lnTo>
                    <a:pt x="188" y="656"/>
                  </a:lnTo>
                  <a:lnTo>
                    <a:pt x="188" y="798"/>
                  </a:lnTo>
                  <a:lnTo>
                    <a:pt x="0" y="514"/>
                  </a:lnTo>
                  <a:lnTo>
                    <a:pt x="188" y="230"/>
                  </a:lnTo>
                  <a:lnTo>
                    <a:pt x="188" y="372"/>
                  </a:lnTo>
                  <a:lnTo>
                    <a:pt x="224" y="368"/>
                  </a:lnTo>
                  <a:lnTo>
                    <a:pt x="264" y="356"/>
                  </a:lnTo>
                  <a:lnTo>
                    <a:pt x="306" y="336"/>
                  </a:lnTo>
                  <a:lnTo>
                    <a:pt x="348" y="310"/>
                  </a:lnTo>
                  <a:lnTo>
                    <a:pt x="392" y="280"/>
                  </a:lnTo>
                  <a:lnTo>
                    <a:pt x="432" y="246"/>
                  </a:lnTo>
                  <a:lnTo>
                    <a:pt x="472" y="208"/>
                  </a:lnTo>
                  <a:lnTo>
                    <a:pt x="506" y="166"/>
                  </a:lnTo>
                  <a:lnTo>
                    <a:pt x="536" y="124"/>
                  </a:lnTo>
                  <a:lnTo>
                    <a:pt x="558" y="82"/>
                  </a:lnTo>
                  <a:lnTo>
                    <a:pt x="574" y="40"/>
                  </a:lnTo>
                  <a:lnTo>
                    <a:pt x="578" y="0"/>
                  </a:lnTo>
                  <a:lnTo>
                    <a:pt x="58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rgbClr val="AEDFDF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-334312" y="153209"/>
              <a:ext cx="8357820" cy="15339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" charset="0"/>
                  <a:ea typeface="Times New Roman (Hebrew)" charset="0"/>
                  <a:cs typeface="Times New Roman (Hebrew)" charset="0"/>
                </a:defRPr>
              </a:lvl9pPr>
            </a:lstStyle>
            <a:p>
              <a:pPr marL="266700" indent="-266700">
                <a:lnSpc>
                  <a:spcPct val="100000"/>
                </a:lnSpc>
                <a:spcBef>
                  <a:spcPts val="600"/>
                </a:spcBef>
                <a:buFontTx/>
                <a:buNone/>
              </a:pPr>
              <a:r>
                <a:rPr lang="zh-CN" altLang="en-US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除尽时且除数为负，除尽那位商上0，以后各位商上1，商不正确</a:t>
              </a:r>
              <a:r>
                <a:rPr lang="zh-CN" altLang="en-US" sz="3200" dirty="0">
                  <a:latin typeface="Times New Roman" panose="02020603050405020304" pitchFamily="18" charset="0"/>
                  <a:ea typeface="华文新魏" panose="02010800040101010101" charset="-122"/>
                </a:rPr>
                <a:t>，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需要修正</a:t>
              </a: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即加2</a:t>
              </a:r>
              <a:r>
                <a:rPr lang="zh-CN" altLang="en-US" sz="3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-</a:t>
              </a:r>
              <a:r>
                <a:rPr lang="en-US" altLang="zh-CN" sz="3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n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 </a:t>
              </a: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)</a:t>
              </a: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 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</p:grp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55650" y="908050"/>
            <a:ext cx="10884172" cy="1872878"/>
          </a:xfrm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补码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Booth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除法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——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修正商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558" y="2814895"/>
            <a:ext cx="5400600" cy="34317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41325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若除不尽：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商为正时，商的反码与补码相同，不必修正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商为负时，反码商在末位加1，即加2</a:t>
            </a:r>
            <a:r>
              <a:rPr kumimoji="1" lang="zh-CN" altLang="en-US" sz="24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-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41325" indent="-457200" algn="l">
              <a:lnSpc>
                <a:spcPct val="100000"/>
              </a:lnSpc>
              <a:spcBef>
                <a:spcPts val="600"/>
              </a:spcBef>
              <a:buClr>
                <a:schemeClr val="accent6">
                  <a:lumMod val="50000"/>
                </a:schemeClr>
              </a:buClr>
              <a:buSzPct val="70000"/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若除尽：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除数为正时，商不必修正；</a:t>
            </a:r>
            <a:endParaRPr kumimoji="1" lang="zh-CN" altLang="en-US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19125" lvl="1" indent="-266700" algn="l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charset="0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除数为负时，所得商需加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sz="24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-n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修正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558" y="2060848"/>
            <a:ext cx="3312368" cy="755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6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修正商的规则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9183" y="2780928"/>
            <a:ext cx="5976664" cy="345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9850" indent="-266700" algn="l">
              <a:spcBef>
                <a:spcPts val="6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“恒置1 ”法：连同符号位，共作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步除法，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位商，不作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n+1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步除法，认为最后一位商恒为1 </a:t>
            </a:r>
            <a:endParaRPr kumimoji="1" lang="zh-CN" altLang="en-US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9850" indent="-266700" algn="l">
              <a:spcBef>
                <a:spcPts val="6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“0舍1入 ”法：求出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n+2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位商</a:t>
            </a:r>
            <a:endParaRPr kumimoji="1" lang="zh-CN" altLang="en-US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517525" lvl="1" indent="-263525" algn="l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u"/>
            </a:pP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若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n+1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为1，则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. 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…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加2</a:t>
            </a:r>
            <a:r>
              <a:rPr kumimoji="1" lang="zh-CN" altLang="en-US" sz="2000" baseline="30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-</a:t>
            </a:r>
            <a:r>
              <a:rPr kumimoji="1" lang="en-US" altLang="zh-CN" sz="2000" baseline="30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修正</a:t>
            </a:r>
            <a:endParaRPr kumimoji="1" lang="zh-CN" altLang="en-US" sz="2000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517525" lvl="1" indent="-263525" algn="l">
              <a:lnSpc>
                <a:spcPct val="110000"/>
              </a:lnSpc>
              <a:spcBef>
                <a:spcPts val="600"/>
              </a:spcBef>
              <a:buSzPct val="70000"/>
              <a:buFont typeface="Wingdings" panose="05000000000000000000" charset="0"/>
              <a:buChar char="u"/>
            </a:pP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若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n+1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为0，则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. 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C</a:t>
            </a:r>
            <a:r>
              <a:rPr kumimoji="1" lang="en-US" altLang="zh-CN" sz="2000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kumimoji="1" lang="en-US" altLang="zh-CN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…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C</a:t>
            </a:r>
            <a:r>
              <a:rPr kumimoji="1" lang="en-US" altLang="zh-CN" sz="2000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1" lang="zh-CN" altLang="en-US" sz="2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即为所求商</a:t>
            </a:r>
            <a:endParaRPr kumimoji="1" lang="zh-CN" altLang="en-US" sz="2000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9182" y="2060848"/>
            <a:ext cx="3312368" cy="702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27075" lvl="1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简易修商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3" name="Group 13"/>
          <p:cNvGrpSpPr/>
          <p:nvPr/>
        </p:nvGrpSpPr>
        <p:grpSpPr bwMode="auto">
          <a:xfrm>
            <a:off x="2062956" y="1092422"/>
            <a:ext cx="8135938" cy="4568826"/>
            <a:chOff x="340" y="436"/>
            <a:chExt cx="5125" cy="2878"/>
          </a:xfrm>
        </p:grpSpPr>
        <p:sp>
          <p:nvSpPr>
            <p:cNvPr id="8195" name="Freeform 8"/>
            <p:cNvSpPr/>
            <p:nvPr/>
          </p:nvSpPr>
          <p:spPr bwMode="auto">
            <a:xfrm>
              <a:off x="385" y="467"/>
              <a:ext cx="1542" cy="366"/>
            </a:xfrm>
            <a:custGeom>
              <a:avLst/>
              <a:gdLst>
                <a:gd name="T0" fmla="*/ 0 w 1905"/>
                <a:gd name="T1" fmla="*/ 0 h 544"/>
                <a:gd name="T2" fmla="*/ 2 w 1905"/>
                <a:gd name="T3" fmla="*/ 0 h 544"/>
                <a:gd name="T4" fmla="*/ 2 w 1905"/>
                <a:gd name="T5" fmla="*/ 1 h 544"/>
                <a:gd name="T6" fmla="*/ 0 w 1905"/>
                <a:gd name="T7" fmla="*/ 1 h 544"/>
                <a:gd name="T8" fmla="*/ 0 w 1905"/>
                <a:gd name="T9" fmla="*/ 0 h 5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5"/>
                <a:gd name="T16" fmla="*/ 0 h 544"/>
                <a:gd name="T17" fmla="*/ 1905 w 1905"/>
                <a:gd name="T18" fmla="*/ 544 h 5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5" h="544">
                  <a:moveTo>
                    <a:pt x="0" y="0"/>
                  </a:moveTo>
                  <a:lnTo>
                    <a:pt x="1361" y="0"/>
                  </a:lnTo>
                  <a:lnTo>
                    <a:pt x="1905" y="544"/>
                  </a:lnTo>
                  <a:lnTo>
                    <a:pt x="0" y="5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0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" name="Rectangle 9"/>
            <p:cNvSpPr>
              <a:spLocks noChangeArrowheads="1"/>
            </p:cNvSpPr>
            <p:nvPr/>
          </p:nvSpPr>
          <p:spPr bwMode="auto">
            <a:xfrm>
              <a:off x="457" y="436"/>
              <a:ext cx="1153" cy="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ea typeface="楷体_GB2312" charset="0"/>
                </a:rPr>
                <a:t>回顾内容</a:t>
              </a:r>
              <a:endParaRPr lang="zh-CN" altLang="en-US">
                <a:solidFill>
                  <a:schemeClr val="bg1"/>
                </a:solidFill>
                <a:ea typeface="楷体_GB2312" charset="0"/>
              </a:endParaRPr>
            </a:p>
          </p:txBody>
        </p:sp>
        <p:sp>
          <p:nvSpPr>
            <p:cNvPr id="8197" name="AutoShape 10"/>
            <p:cNvSpPr>
              <a:spLocks noChangeArrowheads="1"/>
            </p:cNvSpPr>
            <p:nvPr/>
          </p:nvSpPr>
          <p:spPr bwMode="auto">
            <a:xfrm>
              <a:off x="340" y="845"/>
              <a:ext cx="5125" cy="2469"/>
            </a:xfrm>
            <a:prstGeom prst="roundRect">
              <a:avLst>
                <a:gd name="adj" fmla="val 4231"/>
              </a:avLst>
            </a:prstGeom>
            <a:solidFill>
              <a:srgbClr val="EAEAEA"/>
            </a:solidFill>
            <a:ln w="25400">
              <a:solidFill>
                <a:srgbClr val="A5002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4400">
                <a:latin typeface="Lantinghei SC Demibold" charset="-122"/>
                <a:ea typeface="Lantinghei SC Demibold" charset="-122"/>
                <a:cs typeface="Lantinghei SC Demibold" charset="-122"/>
              </a:endParaRPr>
            </a:p>
          </p:txBody>
        </p:sp>
        <p:sp>
          <p:nvSpPr>
            <p:cNvPr id="8198" name="Rectangle 12"/>
            <p:cNvSpPr>
              <a:spLocks noChangeArrowheads="1"/>
            </p:cNvSpPr>
            <p:nvPr/>
          </p:nvSpPr>
          <p:spPr bwMode="auto">
            <a:xfrm>
              <a:off x="521" y="923"/>
              <a:ext cx="4899" cy="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3" algn="l">
                <a:lnSpc>
                  <a:spcPct val="125000"/>
                </a:lnSpc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zh-CN" altLang="en-US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3.3  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乘法</a:t>
              </a:r>
              <a:endParaRPr kumimoji="1" lang="zh-CN" altLang="en-US" sz="32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4" algn="l" eaLnBrk="1" hangingPunct="1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有符号乘法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4" algn="l" eaLnBrk="1" hangingPunct="1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快速乘法器</a:t>
              </a:r>
              <a:endPara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3" algn="l">
                <a:lnSpc>
                  <a:spcPct val="125000"/>
                </a:lnSpc>
                <a:buClr>
                  <a:srgbClr val="C00000"/>
                </a:buClr>
                <a:buSzPct val="90000"/>
                <a:buFont typeface="Wingdings" panose="05000000000000000000" pitchFamily="2" charset="2"/>
                <a:buChar char="n"/>
              </a:pPr>
              <a:r>
                <a:rPr kumimoji="1" lang="en-US" altLang="zh-CN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</a:t>
              </a:r>
              <a:r>
                <a:rPr kumimoji="1" lang="zh-CN" altLang="zh-CN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3.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4</a:t>
              </a:r>
              <a:r>
                <a:rPr kumimoji="1" lang="zh-CN" altLang="zh-CN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 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除法</a:t>
              </a:r>
              <a:endParaRPr kumimoji="1" lang="zh-CN" altLang="en-US" sz="32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4" algn="l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 除法算法及其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rPr>
                <a:t>硬件</a:t>
              </a:r>
              <a:endPara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  <a:p>
              <a:pPr lvl="4" algn="l">
                <a:lnSpc>
                  <a:spcPct val="125000"/>
                </a:lnSpc>
                <a:buClr>
                  <a:srgbClr val="C00000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无符号数除法</a:t>
              </a:r>
              <a:endPara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endParaRPr>
            </a:p>
          </p:txBody>
        </p:sp>
      </p:grp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126332" y="262731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A50021"/>
                </a:solidFill>
                <a:ea typeface="微软雅黑" panose="020B0503020204020204" pitchFamily="34" charset="-122"/>
              </a:rPr>
              <a:t> 上节回顾</a:t>
            </a:r>
            <a:endParaRPr lang="zh-CN" altLang="en-US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Grp="1" noChangeAspect="1" noChangeArrowheads="1"/>
          </p:cNvPicPr>
          <p:nvPr>
            <p:ph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8032" y="836712"/>
            <a:ext cx="10877991" cy="583339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23220"/>
          </a:xfrm>
        </p:spPr>
        <p:txBody>
          <a:bodyPr/>
          <a:lstStyle/>
          <a:p>
            <a:r>
              <a:rPr lang="zh-CN" altLang="en-US" sz="2800" dirty="0">
                <a:ea typeface="微软雅黑" panose="020B0503020204020204" pitchFamily="34" charset="-122"/>
                <a:cs typeface="微软雅黑" panose="020B0503020204020204" pitchFamily="34" charset="-122"/>
              </a:rPr>
              <a:t>补码一位</a:t>
            </a:r>
            <a:r>
              <a:rPr lang="en-US" altLang="zh-CN" sz="2800" dirty="0">
                <a:ea typeface="微软雅黑" panose="020B0503020204020204" pitchFamily="34" charset="-122"/>
                <a:cs typeface="微软雅黑" panose="020B0503020204020204" pitchFamily="34" charset="-122"/>
              </a:rPr>
              <a:t>Booth</a:t>
            </a:r>
            <a:r>
              <a:rPr lang="zh-CN" altLang="en-US" sz="2800" dirty="0">
                <a:ea typeface="微软雅黑" panose="020B0503020204020204" pitchFamily="34" charset="-122"/>
                <a:cs typeface="微软雅黑" panose="020B0503020204020204" pitchFamily="34" charset="-122"/>
              </a:rPr>
              <a:t>除法器</a:t>
            </a:r>
            <a:endParaRPr kumimoji="1" lang="zh-CN" altLang="en-US" sz="2800" dirty="0"/>
          </a:p>
        </p:txBody>
      </p:sp>
      <p:sp>
        <p:nvSpPr>
          <p:cNvPr id="3443717" name="Text Box 5"/>
          <p:cNvSpPr txBox="1">
            <a:spLocks noChangeArrowheads="1"/>
          </p:cNvSpPr>
          <p:nvPr/>
        </p:nvSpPr>
        <p:spPr bwMode="auto">
          <a:xfrm>
            <a:off x="1345019" y="5284788"/>
            <a:ext cx="4006225" cy="126650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步除法</a:t>
            </a:r>
            <a:endParaRPr kumimoji="0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00000"/>
              </a:lnSpc>
            </a:pP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需要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n+2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个时钟周期完成</a:t>
            </a:r>
            <a:endParaRPr kumimoji="0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>
              <a:lnSpc>
                <a:spcPct val="100000"/>
              </a:lnSpc>
            </a:pPr>
            <a:endParaRPr kumimoji="0" lang="zh-CN" altLang="en-US" sz="1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7391350" y="647477"/>
            <a:ext cx="2304256" cy="549275"/>
            <a:chOff x="3159" y="328"/>
            <a:chExt cx="1285" cy="346"/>
          </a:xfrm>
          <a:solidFill>
            <a:srgbClr val="FFFF00"/>
          </a:solidFill>
        </p:grpSpPr>
        <p:sp>
          <p:nvSpPr>
            <p:cNvPr id="3443719" name="AutoShape 7"/>
            <p:cNvSpPr>
              <a:spLocks noChangeArrowheads="1"/>
            </p:cNvSpPr>
            <p:nvPr/>
          </p:nvSpPr>
          <p:spPr bwMode="auto">
            <a:xfrm>
              <a:off x="3159" y="328"/>
              <a:ext cx="1285" cy="346"/>
            </a:xfrm>
            <a:prstGeom prst="wedgeRoundRectCallout">
              <a:avLst>
                <a:gd name="adj1" fmla="val 42024"/>
                <a:gd name="adj2" fmla="val 83573"/>
                <a:gd name="adj3" fmla="val 16667"/>
              </a:avLst>
            </a:prstGeom>
            <a:grpFill/>
            <a:ln w="9525">
              <a:solidFill>
                <a:srgbClr val="996633"/>
              </a:solidFill>
              <a:miter lim="800000"/>
            </a:ln>
            <a:effectLst/>
          </p:spPr>
          <p:txBody>
            <a:bodyPr/>
            <a:lstStyle/>
            <a:p>
              <a:pPr>
                <a:lnSpc>
                  <a:spcPct val="110000"/>
                </a:lnSpc>
                <a:defRPr/>
              </a:pP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charset="2"/>
                </a:rPr>
                <a:t>A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charset="2"/>
                </a:rPr>
                <a:t>01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charset="2"/>
                </a:rPr>
                <a:t>B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charset="2"/>
                </a:rPr>
                <a:t>0</a:t>
              </a:r>
              <a:endPara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43720" name="Line 8"/>
            <p:cNvSpPr>
              <a:spLocks noChangeShapeType="1"/>
            </p:cNvSpPr>
            <p:nvPr/>
          </p:nvSpPr>
          <p:spPr bwMode="auto">
            <a:xfrm>
              <a:off x="3729" y="402"/>
              <a:ext cx="459" cy="0"/>
            </a:xfrm>
            <a:prstGeom prst="line">
              <a:avLst/>
            </a:prstGeom>
            <a:grpFill/>
            <a:ln w="28575">
              <a:solidFill>
                <a:srgbClr val="0000FF"/>
              </a:solidFill>
              <a:rou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 sz="2400" b="1">
                <a:solidFill>
                  <a:srgbClr val="0000FF"/>
                </a:solidFill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43716" name="Oval 4"/>
          <p:cNvSpPr>
            <a:spLocks noChangeArrowheads="1"/>
          </p:cNvSpPr>
          <p:nvPr/>
        </p:nvSpPr>
        <p:spPr bwMode="auto">
          <a:xfrm>
            <a:off x="1270670" y="1844824"/>
            <a:ext cx="1512168" cy="1764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270670" y="1772816"/>
            <a:ext cx="3960000" cy="79199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343118" y="4293096"/>
            <a:ext cx="3960000" cy="79199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cxnSp>
        <p:nvCxnSpPr>
          <p:cNvPr id="1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43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4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3717" grpId="0" autoUpdateAnimBg="0"/>
      <p:bldP spid="3443716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定点小数的溢出</a:t>
            </a:r>
            <a:endParaRPr lang="en-US" altLang="zh-CN" dirty="0"/>
          </a:p>
          <a:p>
            <a:pPr marL="457200" lvl="1" indent="0">
              <a:buNone/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）</a:t>
            </a:r>
            <a:r>
              <a:rPr kumimoji="1"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|A| &gt; |B| 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0" lvl="0" indent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dirty="0"/>
              <a:t>	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例：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 = 0.1101，B = 0.1001，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求[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和[2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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R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补 </a:t>
            </a:r>
            <a:endParaRPr kumimoji="1" lang="en-US" altLang="zh-CN" sz="2800" b="1" baseline="300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marL="0" lvl="0" indent="0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		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解：[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A]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= 00.1101，[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B]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= 00.1001，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marL="0" lvl="0" indent="26670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kumimoji="1" lang="zh-CN" altLang="en-US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	</a:t>
            </a:r>
            <a:r>
              <a:rPr kumimoji="1"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	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                  B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0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= 0，[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= 11.0111</a:t>
            </a:r>
            <a:endParaRPr kumimoji="1" lang="zh-CN" altLang="en-US" sz="2800" b="1" baseline="300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marL="457200" lvl="1" indent="0"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460310" y="4964112"/>
            <a:ext cx="785812" cy="819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" name="Group 5"/>
          <p:cNvGrpSpPr/>
          <p:nvPr/>
        </p:nvGrpSpPr>
        <p:grpSpPr bwMode="auto">
          <a:xfrm>
            <a:off x="1702718" y="3645024"/>
            <a:ext cx="9144000" cy="4090987"/>
            <a:chOff x="288" y="1344"/>
            <a:chExt cx="5311" cy="2577"/>
          </a:xfrm>
        </p:grpSpPr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476" y="2659"/>
              <a:ext cx="732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7"/>
            <p:cNvSpPr>
              <a:spLocks noChangeArrowheads="1"/>
            </p:cNvSpPr>
            <p:nvPr/>
          </p:nvSpPr>
          <p:spPr bwMode="auto">
            <a:xfrm>
              <a:off x="1031" y="2643"/>
              <a:ext cx="1180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01．0001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2201" y="3406"/>
              <a:ext cx="763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9"/>
            <p:cNvSpPr>
              <a:spLocks noChangeArrowheads="1"/>
            </p:cNvSpPr>
            <p:nvPr/>
          </p:nvSpPr>
          <p:spPr bwMode="auto">
            <a:xfrm>
              <a:off x="2964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3459" y="3406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3953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5104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3"/>
            <p:cNvSpPr>
              <a:spLocks noChangeArrowheads="1"/>
            </p:cNvSpPr>
            <p:nvPr/>
          </p:nvSpPr>
          <p:spPr bwMode="auto">
            <a:xfrm>
              <a:off x="605" y="1530"/>
              <a:ext cx="1360" cy="40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余数和被除数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sp>
          <p:nvSpPr>
            <p:cNvPr id="62" name="Rectangle 14"/>
            <p:cNvSpPr>
              <a:spLocks noChangeArrowheads="1"/>
            </p:cNvSpPr>
            <p:nvPr/>
          </p:nvSpPr>
          <p:spPr bwMode="auto">
            <a:xfrm>
              <a:off x="2201" y="1344"/>
              <a:ext cx="763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15"/>
            <p:cNvSpPr>
              <a:spLocks noChangeArrowheads="1"/>
            </p:cNvSpPr>
            <p:nvPr/>
          </p:nvSpPr>
          <p:spPr bwMode="auto">
            <a:xfrm>
              <a:off x="2964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16"/>
            <p:cNvSpPr>
              <a:spLocks noChangeArrowheads="1"/>
            </p:cNvSpPr>
            <p:nvPr/>
          </p:nvSpPr>
          <p:spPr bwMode="auto">
            <a:xfrm>
              <a:off x="3459" y="1344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3717" y="1525"/>
              <a:ext cx="495" cy="31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商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sp>
          <p:nvSpPr>
            <p:cNvPr id="66" name="Rectangle 18"/>
            <p:cNvSpPr>
              <a:spLocks noChangeArrowheads="1"/>
            </p:cNvSpPr>
            <p:nvPr/>
          </p:nvSpPr>
          <p:spPr bwMode="auto">
            <a:xfrm>
              <a:off x="4448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4943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466" y="1859"/>
              <a:ext cx="652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1021" y="1889"/>
              <a:ext cx="1180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00．1101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22"/>
            <p:cNvSpPr>
              <a:spLocks noChangeArrowheads="1"/>
            </p:cNvSpPr>
            <p:nvPr/>
          </p:nvSpPr>
          <p:spPr bwMode="auto">
            <a:xfrm>
              <a:off x="2201" y="1859"/>
              <a:ext cx="763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 B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3"/>
            <p:cNvSpPr>
              <a:spLocks noChangeArrowheads="1"/>
            </p:cNvSpPr>
            <p:nvPr/>
          </p:nvSpPr>
          <p:spPr bwMode="auto">
            <a:xfrm>
              <a:off x="2964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24"/>
            <p:cNvSpPr>
              <a:spLocks noChangeArrowheads="1"/>
            </p:cNvSpPr>
            <p:nvPr/>
          </p:nvSpPr>
          <p:spPr bwMode="auto">
            <a:xfrm>
              <a:off x="3459" y="1859"/>
              <a:ext cx="494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5"/>
            <p:cNvSpPr>
              <a:spLocks noChangeArrowheads="1"/>
            </p:cNvSpPr>
            <p:nvPr/>
          </p:nvSpPr>
          <p:spPr bwMode="auto">
            <a:xfrm>
              <a:off x="3953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26"/>
            <p:cNvSpPr>
              <a:spLocks noChangeArrowheads="1"/>
            </p:cNvSpPr>
            <p:nvPr/>
          </p:nvSpPr>
          <p:spPr bwMode="auto">
            <a:xfrm>
              <a:off x="4448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27"/>
            <p:cNvSpPr>
              <a:spLocks noChangeArrowheads="1"/>
            </p:cNvSpPr>
            <p:nvPr/>
          </p:nvSpPr>
          <p:spPr bwMode="auto">
            <a:xfrm>
              <a:off x="424" y="2108"/>
              <a:ext cx="652" cy="4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charset="2"/>
                </a:rPr>
                <a:t>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endParaRPr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1021" y="2115"/>
              <a:ext cx="1180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01．1010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2201" y="2375"/>
              <a:ext cx="763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2964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459" y="2375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953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4448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4943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2524" y="2890"/>
              <a:ext cx="762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3286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3781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4276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4771" y="2890"/>
              <a:ext cx="494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8" name="Group 40"/>
            <p:cNvGrpSpPr/>
            <p:nvPr/>
          </p:nvGrpSpPr>
          <p:grpSpPr bwMode="auto">
            <a:xfrm>
              <a:off x="4862" y="1859"/>
              <a:ext cx="656" cy="516"/>
              <a:chOff x="2441" y="701"/>
              <a:chExt cx="350" cy="384"/>
            </a:xfrm>
          </p:grpSpPr>
          <p:sp>
            <p:nvSpPr>
              <p:cNvPr id="93" name="Rectangle 41"/>
              <p:cNvSpPr>
                <a:spLocks noChangeArrowheads="1"/>
              </p:cNvSpPr>
              <p:nvPr/>
            </p:nvSpPr>
            <p:spPr bwMode="auto">
              <a:xfrm>
                <a:off x="2484" y="701"/>
                <a:ext cx="26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42"/>
              <p:cNvSpPr>
                <a:spLocks noChangeArrowheads="1"/>
              </p:cNvSpPr>
              <p:nvPr/>
            </p:nvSpPr>
            <p:spPr bwMode="auto">
              <a:xfrm>
                <a:off x="2441" y="701"/>
                <a:ext cx="350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9" name="Group 43"/>
            <p:cNvGrpSpPr/>
            <p:nvPr/>
          </p:nvGrpSpPr>
          <p:grpSpPr bwMode="auto">
            <a:xfrm>
              <a:off x="288" y="2324"/>
              <a:ext cx="813" cy="1078"/>
              <a:chOff x="0" y="1050"/>
              <a:chExt cx="434" cy="803"/>
            </a:xfrm>
          </p:grpSpPr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76" y="1050"/>
                <a:ext cx="348" cy="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</a:rPr>
                  <a:t>+[</a:t>
                </a: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  <a:sym typeface="Symbol" panose="05050102010706020507" charset="2"/>
                  </a:rPr>
                  <a:t></a:t>
                </a:r>
                <a:r>
                  <a:rPr kumimoji="1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</a:rPr>
                  <a:t>B]</a:t>
                </a:r>
                <a:r>
                  <a:rPr kumimoji="1" lang="zh-CN" altLang="en-US" sz="2000" i="0" u="none" strike="noStrike" kern="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  <a:sym typeface="Symbol" panose="05050102010706020507" charset="2"/>
                  </a:rPr>
                  <a:t>补</a:t>
                </a:r>
                <a:endPara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endParaRPr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43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0" name="Rectangle 47"/>
            <p:cNvSpPr>
              <a:spLocks noChangeArrowheads="1"/>
            </p:cNvSpPr>
            <p:nvPr/>
          </p:nvSpPr>
          <p:spPr bwMode="auto">
            <a:xfrm>
              <a:off x="1458" y="2342"/>
              <a:ext cx="1181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11．0111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6" name="Group 50"/>
          <p:cNvGrpSpPr/>
          <p:nvPr/>
        </p:nvGrpSpPr>
        <p:grpSpPr bwMode="auto">
          <a:xfrm>
            <a:off x="4923210" y="4353582"/>
            <a:ext cx="4770437" cy="1066800"/>
            <a:chOff x="2043" y="2160"/>
            <a:chExt cx="3005" cy="672"/>
          </a:xfrm>
        </p:grpSpPr>
        <p:sp>
          <p:nvSpPr>
            <p:cNvPr id="97" name="Oval 51"/>
            <p:cNvSpPr>
              <a:spLocks noChangeArrowheads="1"/>
            </p:cNvSpPr>
            <p:nvPr/>
          </p:nvSpPr>
          <p:spPr bwMode="auto">
            <a:xfrm>
              <a:off x="2043" y="2160"/>
              <a:ext cx="730" cy="39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2773" y="2357"/>
              <a:ext cx="2275" cy="4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99" name="直接连接符 98"/>
          <p:cNvCxnSpPr/>
          <p:nvPr/>
        </p:nvCxnSpPr>
        <p:spPr>
          <a:xfrm>
            <a:off x="1918742" y="5659661"/>
            <a:ext cx="3071812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5303118" y="5638494"/>
            <a:ext cx="6552728" cy="670826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kumimoji="1" lang="en-US" altLang="zh-CN" sz="80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∑ 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01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≠ ∑ 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02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，表示[ 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发生除法溢出</a:t>
            </a:r>
            <a:endParaRPr kumimoji="1" lang="en-US" altLang="zh-CN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kumimoji="1" lang="zh-CN" altLang="en-US" sz="1050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918742" y="5699922"/>
            <a:ext cx="3096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3.4.3  </a:t>
            </a:r>
            <a:r>
              <a:rPr lang="zh-TW" altLang="en-US" dirty="0"/>
              <a:t>补码一位除法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</a:rPr>
              <a:t>定点小数的溢出</a:t>
            </a:r>
            <a:endParaRPr lang="en-US" altLang="zh-CN" dirty="0">
              <a:latin typeface="+mj-lt"/>
            </a:endParaRPr>
          </a:p>
          <a:p>
            <a:pPr marL="457200" lvl="1" indent="0">
              <a:buNone/>
            </a:pP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（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2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） 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[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A]</a:t>
            </a:r>
            <a:r>
              <a:rPr kumimoji="1" lang="zh-CN" altLang="en-US" sz="3200" b="1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补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= </a:t>
            </a:r>
            <a:r>
              <a:rPr kumimoji="1" lang="zh-CN" altLang="en-US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[</a:t>
            </a:r>
            <a:r>
              <a:rPr kumimoji="1" lang="en-US" altLang="zh-CN" sz="32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B]</a:t>
            </a:r>
            <a:r>
              <a:rPr kumimoji="1" lang="zh-CN" altLang="en-US" sz="3200" b="1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补</a:t>
            </a:r>
            <a:r>
              <a:rPr lang="en-US" altLang="zh-CN" dirty="0">
                <a:latin typeface="+mj-lt"/>
              </a:rPr>
              <a:t>	</a:t>
            </a:r>
            <a:endParaRPr lang="en-US" altLang="zh-CN" dirty="0">
              <a:latin typeface="+mj-lt"/>
            </a:endParaRPr>
          </a:p>
          <a:p>
            <a:pPr marL="457200" lvl="1" indent="0"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    	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例： 若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A = 0.1010，B = 0.1010，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求[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C]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补 </a:t>
            </a:r>
            <a:r>
              <a:rPr kumimoji="1" lang="zh-CN" altLang="en-US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和[2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</a:t>
            </a:r>
            <a:r>
              <a:rPr kumimoji="1" lang="zh-CN" altLang="en-US" sz="2800" b="1" baseline="30000" dirty="0">
                <a:solidFill>
                  <a:srgbClr val="000000"/>
                </a:solidFill>
                <a:latin typeface="+mj-lt"/>
                <a:ea typeface="华文新魏" panose="02010800040101010101" charset="-12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R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]</a:t>
            </a:r>
            <a:r>
              <a:rPr kumimoji="1" lang="zh-CN" altLang="en-US" sz="2800" b="1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补</a:t>
            </a:r>
            <a:endParaRPr kumimoji="1" lang="zh-CN" altLang="en-US" sz="2800" b="1" baseline="30000" dirty="0">
              <a:solidFill>
                <a:srgbClr val="000000"/>
              </a:solidFill>
              <a:latin typeface="+mj-lt"/>
              <a:ea typeface="华文新魏" panose="02010800040101010101" charset="-122"/>
              <a:sym typeface="Symbol" panose="05050102010706020507" charset="2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		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sym typeface="Symbol" panose="05050102010706020507" charset="2"/>
              </a:rPr>
              <a:t>解：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[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A]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00.1010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，[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B]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00.1010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，</a:t>
            </a:r>
            <a:endParaRPr kumimoji="1" lang="zh-CN" altLang="en-US" sz="2600" dirty="0">
              <a:solidFill>
                <a:srgbClr val="000000"/>
              </a:solidFill>
              <a:latin typeface="+mj-lt"/>
              <a:ea typeface="华文新魏" panose="02010800040101010101" charset="-122"/>
              <a:cs typeface="Times"/>
              <a:sym typeface="Symbol" panose="05050102010706020507" charset="2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	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	        B</a:t>
            </a:r>
            <a:r>
              <a:rPr kumimoji="1" lang="en-US" altLang="zh-CN" sz="2600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0 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= 0，[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</a:rPr>
              <a:t>B]</a:t>
            </a:r>
            <a:r>
              <a:rPr kumimoji="1" lang="zh-CN" altLang="en-US" sz="2600" baseline="-300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补 </a:t>
            </a:r>
            <a:r>
              <a:rPr kumimoji="1" lang="zh-CN" altLang="en-US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=</a:t>
            </a:r>
            <a:r>
              <a:rPr kumimoji="1" lang="en-US" altLang="zh-CN" sz="2600" dirty="0">
                <a:solidFill>
                  <a:srgbClr val="000000"/>
                </a:solidFill>
                <a:latin typeface="+mj-lt"/>
                <a:ea typeface="华文新魏" panose="02010800040101010101" charset="-122"/>
                <a:cs typeface="Times"/>
                <a:sym typeface="Symbol" panose="05050102010706020507" charset="2"/>
              </a:rPr>
              <a:t>11.0110</a:t>
            </a:r>
            <a:endParaRPr kumimoji="1" lang="zh-CN" altLang="en-US" sz="2600" baseline="30000" dirty="0">
              <a:solidFill>
                <a:srgbClr val="000000"/>
              </a:solidFill>
              <a:latin typeface="+mj-lt"/>
              <a:ea typeface="华文新魏" panose="02010800040101010101" charset="-122"/>
              <a:cs typeface="Times"/>
              <a:sym typeface="Symbol" panose="05050102010706020507" charset="2"/>
            </a:endParaRPr>
          </a:p>
          <a:p>
            <a:pPr marL="457200" lvl="1" indent="0"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9556850" y="4964112"/>
            <a:ext cx="785812" cy="8191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4288383" y="5886847"/>
            <a:ext cx="1309687" cy="817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5598070" y="5886847"/>
            <a:ext cx="827088" cy="817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Rectangle 13"/>
          <p:cNvSpPr>
            <a:spLocks noChangeArrowheads="1"/>
          </p:cNvSpPr>
          <p:nvPr/>
        </p:nvSpPr>
        <p:spPr bwMode="auto">
          <a:xfrm>
            <a:off x="6425158" y="5886847"/>
            <a:ext cx="827087" cy="817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7252245" y="5886847"/>
            <a:ext cx="827088" cy="817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Rectangle 15"/>
          <p:cNvSpPr>
            <a:spLocks noChangeArrowheads="1"/>
          </p:cNvSpPr>
          <p:nvPr/>
        </p:nvSpPr>
        <p:spPr bwMode="auto">
          <a:xfrm>
            <a:off x="9174708" y="5886847"/>
            <a:ext cx="827087" cy="8175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1800" b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endParaRPr kumimoji="1" lang="zh-CN" altLang="en-US" sz="1800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7" name="Group 50"/>
          <p:cNvGrpSpPr/>
          <p:nvPr/>
        </p:nvGrpSpPr>
        <p:grpSpPr bwMode="auto">
          <a:xfrm>
            <a:off x="4708128" y="4408587"/>
            <a:ext cx="4843462" cy="1036637"/>
            <a:chOff x="2006" y="2189"/>
            <a:chExt cx="3051" cy="653"/>
          </a:xfrm>
        </p:grpSpPr>
        <p:sp>
          <p:nvSpPr>
            <p:cNvPr id="138" name="Oval 51"/>
            <p:cNvSpPr>
              <a:spLocks noChangeArrowheads="1"/>
            </p:cNvSpPr>
            <p:nvPr/>
          </p:nvSpPr>
          <p:spPr bwMode="auto">
            <a:xfrm>
              <a:off x="2006" y="2189"/>
              <a:ext cx="759" cy="35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52"/>
            <p:cNvSpPr>
              <a:spLocks noChangeShapeType="1"/>
            </p:cNvSpPr>
            <p:nvPr/>
          </p:nvSpPr>
          <p:spPr bwMode="auto">
            <a:xfrm>
              <a:off x="2765" y="2400"/>
              <a:ext cx="2292" cy="4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40" name="直接连接符 139"/>
          <p:cNvCxnSpPr/>
          <p:nvPr/>
        </p:nvCxnSpPr>
        <p:spPr>
          <a:xfrm>
            <a:off x="1655242" y="5661248"/>
            <a:ext cx="3071812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46" name="Group 5"/>
          <p:cNvGrpSpPr/>
          <p:nvPr/>
        </p:nvGrpSpPr>
        <p:grpSpPr bwMode="auto">
          <a:xfrm>
            <a:off x="1499704" y="3651973"/>
            <a:ext cx="9144000" cy="4090987"/>
            <a:chOff x="288" y="1344"/>
            <a:chExt cx="5311" cy="2577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469" y="2627"/>
              <a:ext cx="732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041" y="2643"/>
              <a:ext cx="1180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     </a:t>
              </a:r>
              <a:r>
                <a:rPr kumimoji="1" lang="zh-CN" altLang="en-US" sz="2000" kern="0" noProof="0" dirty="0">
                  <a:solidFill>
                    <a:srgbClr val="000000"/>
                  </a:solidFill>
                  <a:latin typeface="+mj-lt"/>
                  <a:cs typeface="Times"/>
                </a:rPr>
                <a:t> </a:t>
              </a:r>
              <a:r>
                <a:rPr kumimoji="1" lang="en-US" altLang="zh-CN" sz="2000" kern="0" dirty="0">
                  <a:solidFill>
                    <a:srgbClr val="000000"/>
                  </a:solidFill>
                  <a:latin typeface="+mj-lt"/>
                  <a:cs typeface="Times"/>
                </a:rPr>
                <a:t>00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．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cs typeface="Times"/>
                </a:rPr>
                <a:t>1010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Times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964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459" y="3406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11"/>
            <p:cNvSpPr>
              <a:spLocks noChangeArrowheads="1"/>
            </p:cNvSpPr>
            <p:nvPr/>
          </p:nvSpPr>
          <p:spPr bwMode="auto">
            <a:xfrm>
              <a:off x="3953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12"/>
            <p:cNvSpPr>
              <a:spLocks noChangeArrowheads="1"/>
            </p:cNvSpPr>
            <p:nvPr/>
          </p:nvSpPr>
          <p:spPr bwMode="auto">
            <a:xfrm>
              <a:off x="5104" y="3406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605" y="1530"/>
              <a:ext cx="1360" cy="40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余数和被除数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2201" y="1344"/>
              <a:ext cx="763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15"/>
            <p:cNvSpPr>
              <a:spLocks noChangeArrowheads="1"/>
            </p:cNvSpPr>
            <p:nvPr/>
          </p:nvSpPr>
          <p:spPr bwMode="auto">
            <a:xfrm>
              <a:off x="2964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3459" y="1344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3717" y="1525"/>
              <a:ext cx="495" cy="318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charset="-122"/>
                </a:rPr>
                <a:t>商</a:t>
              </a:r>
              <a:endPara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endParaRPr>
            </a:p>
          </p:txBody>
        </p:sp>
        <p:sp>
          <p:nvSpPr>
            <p:cNvPr id="60" name="Rectangle 18"/>
            <p:cNvSpPr>
              <a:spLocks noChangeArrowheads="1"/>
            </p:cNvSpPr>
            <p:nvPr/>
          </p:nvSpPr>
          <p:spPr bwMode="auto">
            <a:xfrm>
              <a:off x="4448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9"/>
            <p:cNvSpPr>
              <a:spLocks noChangeArrowheads="1"/>
            </p:cNvSpPr>
            <p:nvPr/>
          </p:nvSpPr>
          <p:spPr bwMode="auto">
            <a:xfrm>
              <a:off x="4943" y="1344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466" y="1859"/>
              <a:ext cx="652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[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R</a:t>
              </a:r>
              <a:r>
                <a:rPr kumimoji="1" lang="en-US" altLang="zh-CN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]</a:t>
              </a:r>
              <a:r>
                <a:rPr kumimoji="1" lang="zh-CN" altLang="en-US" sz="20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</a:rPr>
                <a:t>补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Rectangle 21"/>
            <p:cNvSpPr>
              <a:spLocks noChangeArrowheads="1"/>
            </p:cNvSpPr>
            <p:nvPr/>
          </p:nvSpPr>
          <p:spPr bwMode="auto">
            <a:xfrm>
              <a:off x="1021" y="1889"/>
              <a:ext cx="1180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      00．101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宋体" panose="02010600030101010101" pitchFamily="2" charset="-122"/>
                <a:cs typeface="Times"/>
              </a:endParaRPr>
            </a:p>
          </p:txBody>
        </p:sp>
        <p:sp>
          <p:nvSpPr>
            <p:cNvPr id="64" name="Rectangle 22"/>
            <p:cNvSpPr>
              <a:spLocks noChangeArrowheads="1"/>
            </p:cNvSpPr>
            <p:nvPr/>
          </p:nvSpPr>
          <p:spPr bwMode="auto">
            <a:xfrm>
              <a:off x="2201" y="1859"/>
              <a:ext cx="763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 </a:t>
              </a:r>
              <a:r>
                <a:rPr kumimoji="1" lang="en-US" altLang="zh-CN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 B</a:t>
              </a:r>
              <a:r>
                <a:rPr kumimoji="1" lang="en-US" altLang="zh-CN" sz="1800" i="0" u="none" strike="noStrike" kern="0" cap="none" spc="0" normalizeH="0" baseline="-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2964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4"/>
            <p:cNvSpPr>
              <a:spLocks noChangeArrowheads="1"/>
            </p:cNvSpPr>
            <p:nvPr/>
          </p:nvSpPr>
          <p:spPr bwMode="auto">
            <a:xfrm>
              <a:off x="3459" y="1859"/>
              <a:ext cx="494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5"/>
            <p:cNvSpPr>
              <a:spLocks noChangeArrowheads="1"/>
            </p:cNvSpPr>
            <p:nvPr/>
          </p:nvSpPr>
          <p:spPr bwMode="auto">
            <a:xfrm>
              <a:off x="3953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Rectangle 26"/>
            <p:cNvSpPr>
              <a:spLocks noChangeArrowheads="1"/>
            </p:cNvSpPr>
            <p:nvPr/>
          </p:nvSpPr>
          <p:spPr bwMode="auto">
            <a:xfrm>
              <a:off x="4448" y="1859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424" y="2108"/>
              <a:ext cx="652" cy="4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charset="2"/>
                </a:rPr>
                <a:t>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charset="2"/>
              </a:endParaRPr>
            </a:p>
          </p:txBody>
        </p:sp>
        <p:sp>
          <p:nvSpPr>
            <p:cNvPr id="70" name="Rectangle 28"/>
            <p:cNvSpPr>
              <a:spLocks noChangeArrowheads="1"/>
            </p:cNvSpPr>
            <p:nvPr/>
          </p:nvSpPr>
          <p:spPr bwMode="auto">
            <a:xfrm>
              <a:off x="1021" y="2115"/>
              <a:ext cx="1180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01．010</a:t>
              </a: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29"/>
            <p:cNvSpPr>
              <a:spLocks noChangeArrowheads="1"/>
            </p:cNvSpPr>
            <p:nvPr/>
          </p:nvSpPr>
          <p:spPr bwMode="auto">
            <a:xfrm>
              <a:off x="2201" y="2375"/>
              <a:ext cx="763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Rectangle 30"/>
            <p:cNvSpPr>
              <a:spLocks noChangeArrowheads="1"/>
            </p:cNvSpPr>
            <p:nvPr/>
          </p:nvSpPr>
          <p:spPr bwMode="auto">
            <a:xfrm>
              <a:off x="2964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1"/>
            <p:cNvSpPr>
              <a:spLocks noChangeArrowheads="1"/>
            </p:cNvSpPr>
            <p:nvPr/>
          </p:nvSpPr>
          <p:spPr bwMode="auto">
            <a:xfrm>
              <a:off x="3459" y="2375"/>
              <a:ext cx="494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Rectangle 32"/>
            <p:cNvSpPr>
              <a:spLocks noChangeArrowheads="1"/>
            </p:cNvSpPr>
            <p:nvPr/>
          </p:nvSpPr>
          <p:spPr bwMode="auto">
            <a:xfrm>
              <a:off x="3953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3"/>
            <p:cNvSpPr>
              <a:spLocks noChangeArrowheads="1"/>
            </p:cNvSpPr>
            <p:nvPr/>
          </p:nvSpPr>
          <p:spPr bwMode="auto">
            <a:xfrm>
              <a:off x="4448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Rectangle 34"/>
            <p:cNvSpPr>
              <a:spLocks noChangeArrowheads="1"/>
            </p:cNvSpPr>
            <p:nvPr/>
          </p:nvSpPr>
          <p:spPr bwMode="auto">
            <a:xfrm>
              <a:off x="4943" y="2375"/>
              <a:ext cx="495" cy="51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35"/>
            <p:cNvSpPr>
              <a:spLocks noChangeArrowheads="1"/>
            </p:cNvSpPr>
            <p:nvPr/>
          </p:nvSpPr>
          <p:spPr bwMode="auto">
            <a:xfrm>
              <a:off x="2524" y="2890"/>
              <a:ext cx="762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r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36"/>
            <p:cNvSpPr>
              <a:spLocks noChangeArrowheads="1"/>
            </p:cNvSpPr>
            <p:nvPr/>
          </p:nvSpPr>
          <p:spPr bwMode="auto">
            <a:xfrm>
              <a:off x="3286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>
              <a:off x="3781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4276" y="2890"/>
              <a:ext cx="495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4771" y="2890"/>
              <a:ext cx="494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" name="Group 40"/>
            <p:cNvGrpSpPr/>
            <p:nvPr/>
          </p:nvGrpSpPr>
          <p:grpSpPr bwMode="auto">
            <a:xfrm>
              <a:off x="4862" y="1859"/>
              <a:ext cx="656" cy="516"/>
              <a:chOff x="2441" y="701"/>
              <a:chExt cx="350" cy="384"/>
            </a:xfrm>
          </p:grpSpPr>
          <p:sp>
            <p:nvSpPr>
              <p:cNvPr id="87" name="Rectangle 41"/>
              <p:cNvSpPr>
                <a:spLocks noChangeArrowheads="1"/>
              </p:cNvSpPr>
              <p:nvPr/>
            </p:nvSpPr>
            <p:spPr bwMode="auto">
              <a:xfrm>
                <a:off x="2484" y="701"/>
                <a:ext cx="26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l" defTabSz="914400" eaLnBrk="0" fontAlgn="auto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42"/>
              <p:cNvSpPr>
                <a:spLocks noChangeArrowheads="1"/>
              </p:cNvSpPr>
              <p:nvPr/>
            </p:nvSpPr>
            <p:spPr bwMode="auto">
              <a:xfrm>
                <a:off x="2441" y="701"/>
                <a:ext cx="350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3" name="Group 43"/>
            <p:cNvGrpSpPr/>
            <p:nvPr/>
          </p:nvGrpSpPr>
          <p:grpSpPr bwMode="auto">
            <a:xfrm>
              <a:off x="288" y="2324"/>
              <a:ext cx="813" cy="1078"/>
              <a:chOff x="0" y="1050"/>
              <a:chExt cx="434" cy="803"/>
            </a:xfrm>
          </p:grpSpPr>
          <p:sp>
            <p:nvSpPr>
              <p:cNvPr id="85" name="Rectangle 44"/>
              <p:cNvSpPr>
                <a:spLocks noChangeArrowheads="1"/>
              </p:cNvSpPr>
              <p:nvPr/>
            </p:nvSpPr>
            <p:spPr bwMode="auto">
              <a:xfrm>
                <a:off x="76" y="1050"/>
                <a:ext cx="348" cy="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</a:rPr>
                  <a:t>+[</a:t>
                </a:r>
                <a:r>
                  <a:rPr kumimoji="1" lang="zh-CN" altLang="en-US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  <a:sym typeface="Symbol" panose="05050102010706020507" charset="2"/>
                  </a:rPr>
                  <a:t></a:t>
                </a:r>
                <a:r>
                  <a:rPr kumimoji="1" lang="en-US" altLang="zh-CN" sz="20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</a:rPr>
                  <a:t>B]</a:t>
                </a:r>
                <a:r>
                  <a:rPr kumimoji="1" lang="zh-CN" altLang="en-US" sz="2000" i="0" u="none" strike="noStrike" kern="0" cap="none" spc="0" normalizeH="0" baseline="-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charset="-122"/>
                    <a:sym typeface="Symbol" panose="05050102010706020507" charset="2"/>
                  </a:rPr>
                  <a:t>补</a:t>
                </a:r>
                <a:endPara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charset="-122"/>
                  <a:sym typeface="Symbol" panose="05050102010706020507" charset="2"/>
                </a:endParaRPr>
              </a:p>
            </p:txBody>
          </p:sp>
          <p:sp>
            <p:nvSpPr>
              <p:cNvPr id="86" name="Rectangle 45"/>
              <p:cNvSpPr>
                <a:spLocks noChangeArrowheads="1"/>
              </p:cNvSpPr>
              <p:nvPr/>
            </p:nvSpPr>
            <p:spPr bwMode="auto">
              <a:xfrm>
                <a:off x="0" y="1469"/>
                <a:ext cx="434" cy="3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1023" y="2356"/>
              <a:ext cx="1181" cy="51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ea typeface="宋体" panose="02010600030101010101" pitchFamily="2" charset="-122"/>
                  <a:cs typeface="Times"/>
                </a:rPr>
                <a:t>      </a:t>
              </a:r>
              <a:r>
                <a:rPr kumimoji="1" lang="zh-CN" altLang="en-US" sz="20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宋体" panose="02010600030101010101" pitchFamily="2" charset="-122"/>
                  <a:cs typeface="Times"/>
                </a:rPr>
                <a:t>11．011</a:t>
              </a:r>
              <a:r>
                <a:rPr kumimoji="1" lang="zh-CN" altLang="zh-CN" sz="2000" kern="0" dirty="0">
                  <a:solidFill>
                    <a:srgbClr val="000000"/>
                  </a:solidFill>
                  <a:latin typeface="+mj-lt"/>
                  <a:cs typeface="Times"/>
                </a:rPr>
                <a:t>0</a:t>
              </a:r>
              <a:endParaRPr kumimoji="1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"/>
              </a:endParaRPr>
            </a:p>
          </p:txBody>
        </p:sp>
      </p:grpSp>
      <p:sp>
        <p:nvSpPr>
          <p:cNvPr id="136" name="Rectangle 49"/>
          <p:cNvSpPr>
            <a:spLocks noChangeArrowheads="1"/>
          </p:cNvSpPr>
          <p:nvPr/>
        </p:nvSpPr>
        <p:spPr bwMode="auto">
          <a:xfrm>
            <a:off x="5015086" y="5589240"/>
            <a:ext cx="6840760" cy="720080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baseline="-30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， 表示[ 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kumimoji="1" lang="zh-CN" altLang="en-US" baseline="-2500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kumimoji="1" lang="zh-CN" altLang="en-US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发生除法溢出</a:t>
            </a:r>
            <a:endParaRPr kumimoji="1" lang="zh-CN" altLang="en-US" dirty="0">
              <a:solidFill>
                <a:srgbClr val="005BE2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702718" y="5699922"/>
            <a:ext cx="3096344" cy="609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6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04113" y="2132856"/>
            <a:ext cx="9144000" cy="88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3.4.4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快速除法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 </a:t>
            </a:r>
            <a:r>
              <a:rPr lang="zh-CN" altLang="en-US" dirty="0"/>
              <a:t>快速除法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686" y="3645024"/>
            <a:ext cx="10441160" cy="10801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endParaRPr lang="en-US" altLang="zh-CN" sz="600" dirty="0"/>
          </a:p>
          <a:p>
            <a:pPr marL="57150" indent="0">
              <a:lnSpc>
                <a:spcPct val="130000"/>
              </a:lnSpc>
              <a:buNone/>
            </a:pPr>
            <a:r>
              <a:rPr lang="en-US" altLang="zh-CN" sz="2800" dirty="0"/>
              <a:t>  </a:t>
            </a:r>
            <a:r>
              <a:rPr lang="zh-CN" altLang="en-US" sz="2800" dirty="0"/>
              <a:t>乘法中，用阵列乘法器，加速加法运算速度，从而加速乘法</a:t>
            </a:r>
            <a:endParaRPr lang="en-US" altLang="zh-CN" sz="2800" dirty="0"/>
          </a:p>
        </p:txBody>
      </p:sp>
      <p:sp>
        <p:nvSpPr>
          <p:cNvPr id="4" name="云形标注 3"/>
          <p:cNvSpPr/>
          <p:nvPr/>
        </p:nvSpPr>
        <p:spPr>
          <a:xfrm>
            <a:off x="2494806" y="1340768"/>
            <a:ext cx="6912768" cy="1187227"/>
          </a:xfrm>
          <a:prstGeom prst="cloudCallout">
            <a:avLst>
              <a:gd name="adj1" fmla="val -52264"/>
              <a:gd name="adj2" fmla="val 33202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tx1"/>
                </a:solidFill>
              </a:rPr>
              <a:t>如何加快除法处理速度呢？</a:t>
            </a:r>
            <a:r>
              <a:rPr lang="zh-CN" altLang="en-US" b="0" dirty="0">
                <a:solidFill>
                  <a:schemeClr val="tx1"/>
                </a:solidFill>
                <a:latin typeface="+mj-ea"/>
              </a:rPr>
              <a:t>？</a:t>
            </a:r>
            <a:endParaRPr lang="en-US" altLang="zh-CN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99" y="1700808"/>
            <a:ext cx="1431487" cy="143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35" descr="u=207606497,4036238559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0" y="4941168"/>
            <a:ext cx="760833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1414686" y="5013176"/>
            <a:ext cx="10441160" cy="9371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>
              <a:lnSpc>
                <a:spcPct val="150000"/>
              </a:lnSpc>
              <a:spcAft>
                <a:spcPts val="0"/>
              </a:spcAft>
            </a:pPr>
            <a:r>
              <a:rPr lang="zh-CN" altLang="en-US" b="0" dirty="0"/>
              <a:t>除法中，有没有</a:t>
            </a:r>
            <a:r>
              <a:rPr lang="zh-CN" altLang="en-US" b="0" dirty="0">
                <a:solidFill>
                  <a:srgbClr val="005BE2"/>
                </a:solidFill>
              </a:rPr>
              <a:t>阵列除法器</a:t>
            </a:r>
            <a:r>
              <a:rPr lang="zh-CN" altLang="en-US" b="0" dirty="0"/>
              <a:t>，通过</a:t>
            </a:r>
            <a:r>
              <a:rPr lang="zh-CN" altLang="en-US" b="0" dirty="0">
                <a:solidFill>
                  <a:srgbClr val="005BE2"/>
                </a:solidFill>
              </a:rPr>
              <a:t>加速加减法运算</a:t>
            </a:r>
            <a:r>
              <a:rPr lang="zh-CN" altLang="en-US" b="0" dirty="0"/>
              <a:t>，加速除法？</a:t>
            </a:r>
            <a:endParaRPr lang="en-US" altLang="zh-CN" b="0" dirty="0"/>
          </a:p>
          <a:p>
            <a:pPr marL="457200" lvl="1" indent="0">
              <a:lnSpc>
                <a:spcPct val="60000"/>
              </a:lnSpc>
              <a:spcAft>
                <a:spcPts val="1800"/>
              </a:spcAft>
              <a:buNone/>
            </a:pPr>
            <a:endParaRPr lang="zh-CN" altLang="en-US" sz="1800" b="0" dirty="0"/>
          </a:p>
        </p:txBody>
      </p:sp>
      <p:cxnSp>
        <p:nvCxnSpPr>
          <p:cNvPr id="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 </a:t>
            </a:r>
            <a:r>
              <a:rPr lang="zh-CN" altLang="en-US" dirty="0"/>
              <a:t>快速除法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8633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可控加减单元</a:t>
            </a:r>
            <a:r>
              <a:rPr lang="en-US" altLang="zh-CN" dirty="0"/>
              <a:t>CAS——</a:t>
            </a:r>
            <a:r>
              <a:rPr lang="zh-CN" altLang="en-US" dirty="0">
                <a:solidFill>
                  <a:srgbClr val="FF0000"/>
                </a:solidFill>
              </a:rPr>
              <a:t>最核心部件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198662" y="2466737"/>
            <a:ext cx="4392488" cy="3672408"/>
            <a:chOff x="1198662" y="2636912"/>
            <a:chExt cx="4392488" cy="3672408"/>
          </a:xfrm>
        </p:grpSpPr>
        <p:grpSp>
          <p:nvGrpSpPr>
            <p:cNvPr id="47" name="组合 46"/>
            <p:cNvGrpSpPr/>
            <p:nvPr/>
          </p:nvGrpSpPr>
          <p:grpSpPr>
            <a:xfrm>
              <a:off x="1198662" y="2636912"/>
              <a:ext cx="4392488" cy="3672408"/>
              <a:chOff x="1198662" y="2438636"/>
              <a:chExt cx="4680520" cy="387068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198662" y="2438636"/>
                <a:ext cx="4680520" cy="387068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206774" y="3140968"/>
                <a:ext cx="2736304" cy="2448272"/>
                <a:chOff x="2206774" y="3140968"/>
                <a:chExt cx="2736304" cy="2448272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206774" y="3140968"/>
                  <a:ext cx="2736304" cy="2448272"/>
                  <a:chOff x="2206774" y="3140968"/>
                  <a:chExt cx="2736304" cy="2448272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206774" y="3140968"/>
                    <a:ext cx="2736304" cy="2448272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矩形 4"/>
                  <p:cNvSpPr/>
                  <p:nvPr/>
                </p:nvSpPr>
                <p:spPr>
                  <a:xfrm>
                    <a:off x="2566814" y="4653136"/>
                    <a:ext cx="1152128" cy="576064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2881966" y="4493363"/>
                    <a:ext cx="576064" cy="5839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endParaRPr lang="zh-CN" altLang="en-US" sz="2000" b="0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8" name="矩形 7"/>
                <p:cNvSpPr/>
                <p:nvPr/>
              </p:nvSpPr>
              <p:spPr>
                <a:xfrm>
                  <a:off x="2602818" y="4057381"/>
                  <a:ext cx="648072" cy="288032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2782838" y="3849440"/>
                  <a:ext cx="288032" cy="4865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endParaRPr lang="zh-CN" altLang="en-US" sz="1400" b="0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</p:txBody>
            </p:sp>
          </p:grpSp>
          <p:cxnSp>
            <p:nvCxnSpPr>
              <p:cNvPr id="12" name="直接箭头连接符 11"/>
              <p:cNvCxnSpPr>
                <a:endCxn id="5" idx="3"/>
              </p:cNvCxnSpPr>
              <p:nvPr/>
            </p:nvCxnSpPr>
            <p:spPr>
              <a:xfrm flipH="1">
                <a:off x="3718942" y="4941168"/>
                <a:ext cx="194421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1558702" y="4941168"/>
                <a:ext cx="100811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558702" y="3671182"/>
                <a:ext cx="410445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2746834" y="3671182"/>
                <a:ext cx="0" cy="38619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070870" y="3474849"/>
                <a:ext cx="0" cy="60222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2854846" y="3474849"/>
                <a:ext cx="21602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2422798" y="2708920"/>
                <a:ext cx="432048" cy="7659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>
                <a:stCxn id="9" idx="2"/>
              </p:cNvCxnSpPr>
              <p:nvPr/>
            </p:nvCxnSpPr>
            <p:spPr>
              <a:xfrm>
                <a:off x="2926854" y="4336030"/>
                <a:ext cx="0" cy="30354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3502918" y="2708920"/>
                <a:ext cx="0" cy="19442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070870" y="3861048"/>
                <a:ext cx="122413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4295006" y="3864281"/>
                <a:ext cx="0" cy="136491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5" idx="2"/>
              </p:cNvCxnSpPr>
              <p:nvPr/>
            </p:nvCxnSpPr>
            <p:spPr>
              <a:xfrm>
                <a:off x="3142878" y="5229200"/>
                <a:ext cx="0" cy="86409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箭头连接符 49"/>
            <p:cNvCxnSpPr/>
            <p:nvPr/>
          </p:nvCxnSpPr>
          <p:spPr>
            <a:xfrm>
              <a:off x="4104462" y="5284529"/>
              <a:ext cx="608190" cy="5927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矩形 51"/>
          <p:cNvSpPr/>
          <p:nvPr/>
        </p:nvSpPr>
        <p:spPr>
          <a:xfrm>
            <a:off x="5817058" y="2348880"/>
            <a:ext cx="6373355" cy="40180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6700" lvl="1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CAS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由一个全加单元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  <a:sym typeface="Symbol" panose="05050102010706020507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和一个控制加减的异或门组成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和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为本位输入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i-1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为低位来的进位(借位)信号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S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为本位和(差)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为进位信号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625475" lvl="2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P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为加减控制命令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984250" lvl="3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P=0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时，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  <a:sym typeface="Symbol" panose="05050102010706020507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是加法单元，实现操作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A+B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984250" lvl="3" indent="-266700" algn="l">
              <a:lnSpc>
                <a:spcPct val="110000"/>
              </a:lnSpc>
              <a:spcBef>
                <a:spcPts val="300"/>
              </a:spcBef>
              <a:buClr>
                <a:srgbClr val="000000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P=1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时，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  <a:sym typeface="Symbol" panose="05050102010706020507" charset="2"/>
              </a:rPr>
              <a:t>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是减法单元，实现操作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A-B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942414" y="2431216"/>
            <a:ext cx="418704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A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endParaRPr lang="zh-CN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1781398" y="2420888"/>
            <a:ext cx="404277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B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239822" y="5494250"/>
            <a:ext cx="404277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B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4913957" y="4266937"/>
            <a:ext cx="5613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i-1</a:t>
            </a:r>
            <a:endParaRPr lang="zh-CN" altLang="en-US" sz="2000" dirty="0"/>
          </a:p>
        </p:txBody>
      </p:sp>
      <p:sp>
        <p:nvSpPr>
          <p:cNvPr id="57" name="矩形 56"/>
          <p:cNvSpPr/>
          <p:nvPr/>
        </p:nvSpPr>
        <p:spPr>
          <a:xfrm>
            <a:off x="2645857" y="5494251"/>
            <a:ext cx="375423" cy="522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S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1572046" y="4266937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C</a:t>
            </a:r>
            <a:r>
              <a:rPr kumimoji="1" lang="en-US" altLang="zh-CN" sz="2000" baseline="-25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i</a:t>
            </a:r>
            <a:endParaRPr lang="zh-CN" altLang="en-US" sz="2000" dirty="0"/>
          </a:p>
        </p:txBody>
      </p:sp>
      <p:sp>
        <p:nvSpPr>
          <p:cNvPr id="59" name="矩形 58"/>
          <p:cNvSpPr/>
          <p:nvPr/>
        </p:nvSpPr>
        <p:spPr>
          <a:xfrm>
            <a:off x="1577068" y="3157482"/>
            <a:ext cx="341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P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778378" y="4446784"/>
            <a:ext cx="540614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endParaRPr lang="zh-CN" altLang="en-US" sz="2000" b="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85350" y="3722289"/>
            <a:ext cx="270307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endParaRPr lang="zh-CN" altLang="en-US" sz="1600" b="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778378" y="4459178"/>
            <a:ext cx="540614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j-ea"/>
              </a:rPr>
              <a:t>Σ</a:t>
            </a:r>
            <a:endParaRPr lang="zh-CN" altLang="en-US" sz="2400" b="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+mn-lt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685350" y="3789040"/>
                <a:ext cx="270307" cy="420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0" i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⨁</m:t>
                      </m:r>
                    </m:oMath>
                  </m:oMathPara>
                </a14:m>
                <a:endParaRPr lang="zh-CN" altLang="en-US" sz="1800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50" y="3789040"/>
                <a:ext cx="270307" cy="420495"/>
              </a:xfrm>
              <a:prstGeom prst="rect">
                <a:avLst/>
              </a:prstGeom>
              <a:blipFill rotWithShape="1">
                <a:blip r:embed="rId1"/>
                <a:stretch>
                  <a:fillRect l="-211" t="-2264" r="136" b="-2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35" grpId="0"/>
      <p:bldP spid="37" grpId="0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 </a:t>
            </a:r>
            <a:r>
              <a:rPr lang="zh-CN" altLang="en-US" dirty="0"/>
              <a:t>快速除法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4078982" y="639764"/>
            <a:ext cx="7156338" cy="6052877"/>
            <a:chOff x="1778" y="760"/>
            <a:chExt cx="3747" cy="3049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1778" y="760"/>
              <a:ext cx="3747" cy="3049"/>
              <a:chOff x="1778" y="1018"/>
              <a:chExt cx="3747" cy="3049"/>
            </a:xfrm>
          </p:grpSpPr>
          <p:grpSp>
            <p:nvGrpSpPr>
              <p:cNvPr id="7" name="Group 7"/>
              <p:cNvGrpSpPr/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6" name="Freeform 9"/>
                <p:cNvSpPr/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7" name="Freeform 10"/>
                <p:cNvSpPr/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50" name="Freeform 13"/>
                <p:cNvSpPr/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2" name="Freeform 15"/>
                <p:cNvSpPr/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3" name="Freeform 16"/>
                <p:cNvSpPr/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55" name="Freeform 18"/>
                <p:cNvSpPr/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6" name="Freeform 19"/>
                <p:cNvSpPr/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7" name="Freeform 20"/>
                <p:cNvSpPr/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8" name="Freeform 21"/>
                <p:cNvSpPr/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59" name="Freeform 22"/>
                <p:cNvSpPr/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2" name="Freeform 25"/>
                <p:cNvSpPr/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3" name="Freeform 26"/>
                <p:cNvSpPr/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4" name="Freeform 27"/>
                <p:cNvSpPr/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77" name="Freeform 40"/>
                <p:cNvSpPr/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8" name="Freeform 41"/>
                <p:cNvSpPr/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79" name="Freeform 42"/>
                <p:cNvSpPr/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0" name="Freeform 43"/>
                <p:cNvSpPr/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5" name="Freeform 48"/>
                <p:cNvSpPr/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6" name="Freeform 49"/>
                <p:cNvSpPr/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1" name="Freeform 64"/>
                <p:cNvSpPr/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2" name="Freeform 65"/>
                <p:cNvSpPr/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3" name="Freeform 66"/>
                <p:cNvSpPr/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4" name="Freeform 67"/>
                <p:cNvSpPr/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5" name="Freeform 68"/>
                <p:cNvSpPr/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6" name="Freeform 69"/>
                <p:cNvSpPr/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7" name="Freeform 70"/>
                <p:cNvSpPr/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8" name="Freeform 71"/>
                <p:cNvSpPr/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09" name="Freeform 72"/>
                <p:cNvSpPr/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0" name="Freeform 73"/>
                <p:cNvSpPr/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13" name="Freeform 76"/>
                <p:cNvSpPr/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4" name="Freeform 77"/>
                <p:cNvSpPr/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5" name="Freeform 78"/>
                <p:cNvSpPr/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7" name="Freeform 80"/>
                <p:cNvSpPr/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8" name="Freeform 81"/>
                <p:cNvSpPr/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1" name="Freeform 84"/>
                <p:cNvSpPr/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0" name="Freeform 93"/>
                <p:cNvSpPr/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2" name="Freeform 95"/>
                <p:cNvSpPr/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3" name="Freeform 96"/>
                <p:cNvSpPr/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4" name="Freeform 97"/>
                <p:cNvSpPr/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5" name="Freeform 98"/>
                <p:cNvSpPr/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39" name="Freeform 102"/>
                <p:cNvSpPr/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2" name="Freeform 105"/>
                <p:cNvSpPr/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55" name="Freeform 118"/>
                <p:cNvSpPr/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6" name="Freeform 119"/>
                <p:cNvSpPr/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7" name="Freeform 120"/>
                <p:cNvSpPr/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8" name="Freeform 121"/>
                <p:cNvSpPr/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2" name="Freeform 125"/>
                <p:cNvSpPr/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65" name="Freeform 128"/>
                <p:cNvSpPr/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6" name="Freeform 129"/>
                <p:cNvSpPr/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77" name="Freeform 140"/>
                <p:cNvSpPr/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8" name="Freeform 141"/>
                <p:cNvSpPr/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79" name="Freeform 142"/>
                <p:cNvSpPr/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84" name="Freeform 147"/>
                <p:cNvSpPr/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5" name="Freeform 148"/>
                <p:cNvSpPr/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6" name="Freeform 149"/>
                <p:cNvSpPr/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7" name="Freeform 150"/>
                <p:cNvSpPr/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8" name="Freeform 151"/>
                <p:cNvSpPr/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89" name="Freeform 152"/>
                <p:cNvSpPr/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0" name="Freeform 153"/>
                <p:cNvSpPr/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5" name="Freeform 158"/>
                <p:cNvSpPr/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6" name="Freeform 159"/>
                <p:cNvSpPr/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04" name="Freeform 167"/>
                <p:cNvSpPr/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6" name="Freeform 169"/>
                <p:cNvSpPr/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3600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 sz="3600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3600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P=1</a:t>
                </a:r>
                <a:endParaRPr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8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7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6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6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1985" y="3400"/>
                <a:ext cx="567" cy="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600" b="1" dirty="0">
                    <a:latin typeface="Times New Roman" panose="02020603050405020304" pitchFamily="18" charset="0"/>
                  </a:rPr>
                  <a:t>P</a:t>
                </a:r>
                <a:endParaRPr lang="en-US" altLang="zh-CN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6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Co</a:t>
                </a:r>
                <a:endParaRPr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2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6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6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600" b="1">
                    <a:latin typeface="Times New Roman" panose="02020603050405020304" pitchFamily="18" charset="0"/>
                  </a:rPr>
                  <a:t> Ci</a:t>
                </a:r>
                <a:endParaRPr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x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y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6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y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2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S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 b="1">
                    <a:latin typeface="Times New Roman" panose="02020603050405020304" pitchFamily="18" charset="0"/>
                  </a:rPr>
                  <a:t>P</a:t>
                </a:r>
                <a:endParaRPr lang="en-US" altLang="zh-CN" sz="16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3600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 sz="3600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6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1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 </a:t>
            </a:r>
            <a:r>
              <a:rPr lang="zh-CN" altLang="en-US" dirty="0"/>
              <a:t>快速除法</a:t>
            </a:r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5087094" y="1231168"/>
            <a:ext cx="5948362" cy="5197475"/>
            <a:chOff x="1778" y="760"/>
            <a:chExt cx="3747" cy="300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1778" y="760"/>
              <a:ext cx="3747" cy="3001"/>
              <a:chOff x="1778" y="1018"/>
              <a:chExt cx="3747" cy="3001"/>
            </a:xfrm>
          </p:grpSpPr>
          <p:grpSp>
            <p:nvGrpSpPr>
              <p:cNvPr id="7" name="Group 7"/>
              <p:cNvGrpSpPr/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" name="Freeform 9"/>
                <p:cNvSpPr/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Freeform 10"/>
                <p:cNvSpPr/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"/>
                <p:cNvSpPr/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15"/>
                <p:cNvSpPr/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" name="Freeform 16"/>
                <p:cNvSpPr/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8"/>
                <p:cNvSpPr/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Freeform 19"/>
                <p:cNvSpPr/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7" name="Freeform 20"/>
                <p:cNvSpPr/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Freeform 21"/>
                <p:cNvSpPr/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9" name="Freeform 22"/>
                <p:cNvSpPr/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/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3" name="Freeform 26"/>
                <p:cNvSpPr/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Freeform 27"/>
                <p:cNvSpPr/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40"/>
                <p:cNvSpPr/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Freeform 41"/>
                <p:cNvSpPr/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Freeform 42"/>
                <p:cNvSpPr/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0" name="Freeform 43"/>
                <p:cNvSpPr/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" name="Freeform 48"/>
                <p:cNvSpPr/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6" name="Freeform 49"/>
                <p:cNvSpPr/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1" name="Freeform 64"/>
                <p:cNvSpPr/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" name="Freeform 65"/>
                <p:cNvSpPr/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" name="Freeform 66"/>
                <p:cNvSpPr/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" name="Freeform 67"/>
                <p:cNvSpPr/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" name="Freeform 68"/>
                <p:cNvSpPr/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" name="Freeform 69"/>
                <p:cNvSpPr/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Freeform 70"/>
                <p:cNvSpPr/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" name="Freeform 71"/>
                <p:cNvSpPr/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9" name="Freeform 72"/>
                <p:cNvSpPr/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Freeform 73"/>
                <p:cNvSpPr/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76"/>
                <p:cNvSpPr/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Freeform 77"/>
                <p:cNvSpPr/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Freeform 78"/>
                <p:cNvSpPr/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" name="Freeform 80"/>
                <p:cNvSpPr/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8" name="Freeform 81"/>
                <p:cNvSpPr/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84"/>
                <p:cNvSpPr/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93"/>
                <p:cNvSpPr/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95"/>
                <p:cNvSpPr/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" name="Freeform 96"/>
                <p:cNvSpPr/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" name="Freeform 97"/>
                <p:cNvSpPr/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5" name="Freeform 98"/>
                <p:cNvSpPr/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9" name="Freeform 102"/>
                <p:cNvSpPr/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05"/>
                <p:cNvSpPr/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18"/>
                <p:cNvSpPr/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" name="Freeform 119"/>
                <p:cNvSpPr/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7" name="Freeform 120"/>
                <p:cNvSpPr/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8" name="Freeform 121"/>
                <p:cNvSpPr/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2" name="Freeform 125"/>
                <p:cNvSpPr/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28"/>
                <p:cNvSpPr/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6" name="Freeform 129"/>
                <p:cNvSpPr/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40"/>
                <p:cNvSpPr/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8" name="Freeform 141"/>
                <p:cNvSpPr/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9" name="Freeform 142"/>
                <p:cNvSpPr/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47"/>
                <p:cNvSpPr/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" name="Freeform 148"/>
                <p:cNvSpPr/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" name="Freeform 149"/>
                <p:cNvSpPr/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7" name="Freeform 150"/>
                <p:cNvSpPr/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8" name="Freeform 151"/>
                <p:cNvSpPr/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9" name="Freeform 152"/>
                <p:cNvSpPr/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0" name="Freeform 153"/>
                <p:cNvSpPr/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58"/>
                <p:cNvSpPr/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" name="Freeform 159"/>
                <p:cNvSpPr/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67"/>
                <p:cNvSpPr/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6" name="Freeform 169"/>
                <p:cNvSpPr/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P=1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8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7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2062" y="3400"/>
                <a:ext cx="504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Co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 Ci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x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S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6" name="矩形 215"/>
          <p:cNvSpPr/>
          <p:nvPr/>
        </p:nvSpPr>
        <p:spPr>
          <a:xfrm>
            <a:off x="5106144" y="2346945"/>
            <a:ext cx="530225" cy="275440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7992444" y="5269184"/>
            <a:ext cx="3088824" cy="3718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>
            <a:off x="2854846" y="3117466"/>
            <a:ext cx="1224136" cy="671574"/>
            <a:chOff x="2854846" y="3117466"/>
            <a:chExt cx="1224136" cy="671574"/>
          </a:xfrm>
        </p:grpSpPr>
        <p:sp>
          <p:nvSpPr>
            <p:cNvPr id="219" name="矩形标注 218"/>
            <p:cNvSpPr/>
            <p:nvPr/>
          </p:nvSpPr>
          <p:spPr>
            <a:xfrm>
              <a:off x="2854846" y="3212976"/>
              <a:ext cx="1224136" cy="576064"/>
            </a:xfrm>
            <a:prstGeom prst="wedgeRectCallout">
              <a:avLst>
                <a:gd name="adj1" fmla="val 139687"/>
                <a:gd name="adj2" fmla="val 119914"/>
              </a:avLst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文本框 219"/>
            <p:cNvSpPr txBox="1"/>
            <p:nvPr/>
          </p:nvSpPr>
          <p:spPr>
            <a:xfrm>
              <a:off x="3011217" y="3117466"/>
              <a:ext cx="864096" cy="60253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zh-CN" altLang="en-US" dirty="0">
                  <a:solidFill>
                    <a:schemeClr val="accent3"/>
                  </a:solidFill>
                  <a:latin typeface="+mj-ea"/>
                  <a:ea typeface="+mj-ea"/>
                </a:rPr>
                <a:t>商</a:t>
              </a:r>
              <a:endParaRPr lang="zh-CN" altLang="en-US" sz="36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1" name="组合 220"/>
          <p:cNvGrpSpPr/>
          <p:nvPr/>
        </p:nvGrpSpPr>
        <p:grpSpPr>
          <a:xfrm>
            <a:off x="9355644" y="5920877"/>
            <a:ext cx="1224136" cy="576064"/>
            <a:chOff x="2854846" y="2996952"/>
            <a:chExt cx="1224136" cy="576064"/>
          </a:xfrm>
        </p:grpSpPr>
        <p:sp>
          <p:nvSpPr>
            <p:cNvPr id="222" name="矩形标注 221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51687"/>
                <a:gd name="adj2" fmla="val -95572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+mj-ea"/>
                  <a:ea typeface="+mj-ea"/>
                </a:rPr>
                <a:t>余数</a:t>
              </a:r>
              <a:endParaRPr lang="zh-CN" altLang="en-US" sz="36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4" name="矩形 223"/>
          <p:cNvSpPr/>
          <p:nvPr/>
        </p:nvSpPr>
        <p:spPr>
          <a:xfrm>
            <a:off x="5447134" y="1556792"/>
            <a:ext cx="3088824" cy="3718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5" name="组合 224"/>
          <p:cNvGrpSpPr/>
          <p:nvPr/>
        </p:nvGrpSpPr>
        <p:grpSpPr>
          <a:xfrm>
            <a:off x="3980912" y="1141653"/>
            <a:ext cx="1224136" cy="576064"/>
            <a:chOff x="2854846" y="2996952"/>
            <a:chExt cx="1224136" cy="576064"/>
          </a:xfrm>
        </p:grpSpPr>
        <p:sp>
          <p:nvSpPr>
            <p:cNvPr id="226" name="矩形标注 225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71771"/>
                <a:gd name="adj2" fmla="val 71244"/>
              </a:avLst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rgbClr val="7030A0"/>
                  </a:solidFill>
                  <a:latin typeface="+mj-ea"/>
                  <a:ea typeface="+mj-ea"/>
                </a:rPr>
                <a:t>除数</a:t>
              </a:r>
              <a:endParaRPr lang="zh-CN" altLang="en-US" sz="3600" dirty="0">
                <a:solidFill>
                  <a:srgbClr val="7030A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8" name="矩形 227"/>
          <p:cNvSpPr/>
          <p:nvPr/>
        </p:nvSpPr>
        <p:spPr>
          <a:xfrm>
            <a:off x="5849094" y="1256977"/>
            <a:ext cx="5384574" cy="37182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9" name="组合 228"/>
          <p:cNvGrpSpPr/>
          <p:nvPr/>
        </p:nvGrpSpPr>
        <p:grpSpPr>
          <a:xfrm>
            <a:off x="9666650" y="2007257"/>
            <a:ext cx="2133968" cy="576064"/>
            <a:chOff x="2854846" y="2996952"/>
            <a:chExt cx="1224136" cy="576064"/>
          </a:xfrm>
        </p:grpSpPr>
        <p:sp>
          <p:nvSpPr>
            <p:cNvPr id="230" name="矩形标注 229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58182"/>
                <a:gd name="adj2" fmla="val -126628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2999170" y="3053142"/>
              <a:ext cx="864096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accent6"/>
                  </a:solidFill>
                  <a:latin typeface="+mj-ea"/>
                  <a:ea typeface="+mj-ea"/>
                </a:rPr>
                <a:t>被除数</a:t>
              </a:r>
              <a:endParaRPr lang="zh-CN" altLang="en-US" sz="3600" dirty="0">
                <a:solidFill>
                  <a:schemeClr val="accent6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37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</p:txBody>
      </p:sp>
      <p:cxnSp>
        <p:nvCxnSpPr>
          <p:cNvPr id="23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animBg="1"/>
      <p:bldP spid="217" grpId="0" animBg="1"/>
      <p:bldP spid="224" grpId="0" animBg="1"/>
      <p:bldP spid="2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3.4.4  </a:t>
            </a:r>
            <a:r>
              <a:rPr lang="zh-CN" altLang="en-US" dirty="0"/>
              <a:t>快速除法</a:t>
            </a:r>
            <a:endParaRPr lang="zh-CN" altLang="en-US" dirty="0"/>
          </a:p>
        </p:txBody>
      </p:sp>
      <p:grpSp>
        <p:nvGrpSpPr>
          <p:cNvPr id="4" name="Group 5"/>
          <p:cNvGrpSpPr/>
          <p:nvPr/>
        </p:nvGrpSpPr>
        <p:grpSpPr bwMode="auto">
          <a:xfrm>
            <a:off x="5087094" y="1231168"/>
            <a:ext cx="5948362" cy="5197475"/>
            <a:chOff x="1778" y="760"/>
            <a:chExt cx="3747" cy="3001"/>
          </a:xfrm>
        </p:grpSpPr>
        <p:grpSp>
          <p:nvGrpSpPr>
            <p:cNvPr id="5" name="Group 6"/>
            <p:cNvGrpSpPr/>
            <p:nvPr/>
          </p:nvGrpSpPr>
          <p:grpSpPr bwMode="auto">
            <a:xfrm>
              <a:off x="1778" y="760"/>
              <a:ext cx="3747" cy="3001"/>
              <a:chOff x="1778" y="1018"/>
              <a:chExt cx="3747" cy="3001"/>
            </a:xfrm>
          </p:grpSpPr>
          <p:grpSp>
            <p:nvGrpSpPr>
              <p:cNvPr id="7" name="Group 7"/>
              <p:cNvGrpSpPr/>
              <p:nvPr/>
            </p:nvGrpSpPr>
            <p:grpSpPr bwMode="auto">
              <a:xfrm>
                <a:off x="1946" y="1180"/>
                <a:ext cx="3579" cy="2678"/>
                <a:chOff x="2760" y="1698"/>
                <a:chExt cx="6758" cy="4698"/>
              </a:xfrm>
            </p:grpSpPr>
            <p:sp>
              <p:nvSpPr>
                <p:cNvPr id="45" name="Rectangle 8"/>
                <p:cNvSpPr>
                  <a:spLocks noChangeArrowheads="1"/>
                </p:cNvSpPr>
                <p:nvPr/>
              </p:nvSpPr>
              <p:spPr bwMode="auto">
                <a:xfrm>
                  <a:off x="4126" y="571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" name="Freeform 9"/>
                <p:cNvSpPr/>
                <p:nvPr/>
              </p:nvSpPr>
              <p:spPr bwMode="auto">
                <a:xfrm>
                  <a:off x="6270" y="451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7" name="Freeform 10"/>
                <p:cNvSpPr/>
                <p:nvPr/>
              </p:nvSpPr>
              <p:spPr bwMode="auto">
                <a:xfrm>
                  <a:off x="6934" y="453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8" name="Line 11"/>
                <p:cNvSpPr>
                  <a:spLocks noChangeShapeType="1"/>
                </p:cNvSpPr>
                <p:nvPr/>
              </p:nvSpPr>
              <p:spPr bwMode="auto">
                <a:xfrm>
                  <a:off x="8308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49" name="Line 12"/>
                <p:cNvSpPr>
                  <a:spLocks noChangeShapeType="1"/>
                </p:cNvSpPr>
                <p:nvPr/>
              </p:nvSpPr>
              <p:spPr bwMode="auto">
                <a:xfrm>
                  <a:off x="7614" y="393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3"/>
                <p:cNvSpPr/>
                <p:nvPr/>
              </p:nvSpPr>
              <p:spPr bwMode="auto">
                <a:xfrm>
                  <a:off x="6938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Freeform 14"/>
                <p:cNvSpPr/>
                <p:nvPr/>
              </p:nvSpPr>
              <p:spPr bwMode="auto">
                <a:xfrm>
                  <a:off x="7610" y="5133"/>
                  <a:ext cx="1" cy="300"/>
                </a:xfrm>
                <a:custGeom>
                  <a:avLst/>
                  <a:gdLst>
                    <a:gd name="T0" fmla="*/ 0 w 1"/>
                    <a:gd name="T1" fmla="*/ 0 h 300"/>
                    <a:gd name="T2" fmla="*/ 0 w 1"/>
                    <a:gd name="T3" fmla="*/ 300 h 300"/>
                    <a:gd name="T4" fmla="*/ 0 60000 65536"/>
                    <a:gd name="T5" fmla="*/ 0 60000 65536"/>
                    <a:gd name="T6" fmla="*/ 0 w 1"/>
                    <a:gd name="T7" fmla="*/ 0 h 300"/>
                    <a:gd name="T8" fmla="*/ 1 w 1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0">
                      <a:moveTo>
                        <a:pt x="0" y="0"/>
                      </a:moveTo>
                      <a:lnTo>
                        <a:pt x="0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" name="Freeform 15"/>
                <p:cNvSpPr/>
                <p:nvPr/>
              </p:nvSpPr>
              <p:spPr bwMode="auto">
                <a:xfrm>
                  <a:off x="8306" y="5145"/>
                  <a:ext cx="1" cy="324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324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3" name="Freeform 16"/>
                <p:cNvSpPr/>
                <p:nvPr/>
              </p:nvSpPr>
              <p:spPr bwMode="auto">
                <a:xfrm>
                  <a:off x="7740" y="3919"/>
                  <a:ext cx="348" cy="240"/>
                </a:xfrm>
                <a:custGeom>
                  <a:avLst/>
                  <a:gdLst>
                    <a:gd name="T0" fmla="*/ 0 w 348"/>
                    <a:gd name="T1" fmla="*/ 0 h 240"/>
                    <a:gd name="T2" fmla="*/ 348 w 348"/>
                    <a:gd name="T3" fmla="*/ 240 h 240"/>
                    <a:gd name="T4" fmla="*/ 0 60000 65536"/>
                    <a:gd name="T5" fmla="*/ 0 60000 65536"/>
                    <a:gd name="T6" fmla="*/ 0 w 348"/>
                    <a:gd name="T7" fmla="*/ 0 h 240"/>
                    <a:gd name="T8" fmla="*/ 348 w 348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40">
                      <a:moveTo>
                        <a:pt x="0" y="0"/>
                      </a:moveTo>
                      <a:lnTo>
                        <a:pt x="348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4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615" y="451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18"/>
                <p:cNvSpPr/>
                <p:nvPr/>
              </p:nvSpPr>
              <p:spPr bwMode="auto">
                <a:xfrm>
                  <a:off x="4238" y="1713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6" name="Freeform 19"/>
                <p:cNvSpPr/>
                <p:nvPr/>
              </p:nvSpPr>
              <p:spPr bwMode="auto">
                <a:xfrm>
                  <a:off x="4898" y="1713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7" name="Freeform 20"/>
                <p:cNvSpPr/>
                <p:nvPr/>
              </p:nvSpPr>
              <p:spPr bwMode="auto">
                <a:xfrm>
                  <a:off x="5582" y="1701"/>
                  <a:ext cx="1" cy="600"/>
                </a:xfrm>
                <a:custGeom>
                  <a:avLst/>
                  <a:gdLst>
                    <a:gd name="T0" fmla="*/ 0 w 1"/>
                    <a:gd name="T1" fmla="*/ 0 h 600"/>
                    <a:gd name="T2" fmla="*/ 0 w 1"/>
                    <a:gd name="T3" fmla="*/ 600 h 600"/>
                    <a:gd name="T4" fmla="*/ 0 60000 65536"/>
                    <a:gd name="T5" fmla="*/ 0 60000 65536"/>
                    <a:gd name="T6" fmla="*/ 0 w 1"/>
                    <a:gd name="T7" fmla="*/ 0 h 600"/>
                    <a:gd name="T8" fmla="*/ 1 w 1"/>
                    <a:gd name="T9" fmla="*/ 600 h 6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00">
                      <a:moveTo>
                        <a:pt x="0" y="0"/>
                      </a:moveTo>
                      <a:lnTo>
                        <a:pt x="0" y="6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8" name="Freeform 21"/>
                <p:cNvSpPr/>
                <p:nvPr/>
              </p:nvSpPr>
              <p:spPr bwMode="auto">
                <a:xfrm>
                  <a:off x="6266" y="1725"/>
                  <a:ext cx="1" cy="576"/>
                </a:xfrm>
                <a:custGeom>
                  <a:avLst/>
                  <a:gdLst>
                    <a:gd name="T0" fmla="*/ 0 w 1"/>
                    <a:gd name="T1" fmla="*/ 0 h 576"/>
                    <a:gd name="T2" fmla="*/ 0 w 1"/>
                    <a:gd name="T3" fmla="*/ 576 h 576"/>
                    <a:gd name="T4" fmla="*/ 0 60000 65536"/>
                    <a:gd name="T5" fmla="*/ 0 60000 65536"/>
                    <a:gd name="T6" fmla="*/ 0 w 1"/>
                    <a:gd name="T7" fmla="*/ 0 h 576"/>
                    <a:gd name="T8" fmla="*/ 1 w 1"/>
                    <a:gd name="T9" fmla="*/ 576 h 5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576">
                      <a:moveTo>
                        <a:pt x="0" y="0"/>
                      </a:moveTo>
                      <a:lnTo>
                        <a:pt x="0" y="5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9" name="Freeform 22"/>
                <p:cNvSpPr/>
                <p:nvPr/>
              </p:nvSpPr>
              <p:spPr bwMode="auto">
                <a:xfrm>
                  <a:off x="6938" y="1701"/>
                  <a:ext cx="1" cy="1284"/>
                </a:xfrm>
                <a:custGeom>
                  <a:avLst/>
                  <a:gdLst>
                    <a:gd name="T0" fmla="*/ 0 w 1"/>
                    <a:gd name="T1" fmla="*/ 0 h 1284"/>
                    <a:gd name="T2" fmla="*/ 0 w 1"/>
                    <a:gd name="T3" fmla="*/ 1284 h 1284"/>
                    <a:gd name="T4" fmla="*/ 0 60000 65536"/>
                    <a:gd name="T5" fmla="*/ 0 60000 65536"/>
                    <a:gd name="T6" fmla="*/ 0 w 1"/>
                    <a:gd name="T7" fmla="*/ 0 h 1284"/>
                    <a:gd name="T8" fmla="*/ 1 w 1"/>
                    <a:gd name="T9" fmla="*/ 1284 h 128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284">
                      <a:moveTo>
                        <a:pt x="0" y="0"/>
                      </a:moveTo>
                      <a:lnTo>
                        <a:pt x="0" y="128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5727" y="37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1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5727" y="3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2" name="Freeform 25"/>
                <p:cNvSpPr/>
                <p:nvPr/>
              </p:nvSpPr>
              <p:spPr bwMode="auto">
                <a:xfrm>
                  <a:off x="7610" y="1725"/>
                  <a:ext cx="1" cy="1896"/>
                </a:xfrm>
                <a:custGeom>
                  <a:avLst/>
                  <a:gdLst>
                    <a:gd name="T0" fmla="*/ 0 w 1"/>
                    <a:gd name="T1" fmla="*/ 0 h 1896"/>
                    <a:gd name="T2" fmla="*/ 0 w 1"/>
                    <a:gd name="T3" fmla="*/ 1896 h 1896"/>
                    <a:gd name="T4" fmla="*/ 0 60000 65536"/>
                    <a:gd name="T5" fmla="*/ 0 60000 65536"/>
                    <a:gd name="T6" fmla="*/ 0 w 1"/>
                    <a:gd name="T7" fmla="*/ 0 h 1896"/>
                    <a:gd name="T8" fmla="*/ 1 w 1"/>
                    <a:gd name="T9" fmla="*/ 1896 h 189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896">
                      <a:moveTo>
                        <a:pt x="0" y="0"/>
                      </a:moveTo>
                      <a:lnTo>
                        <a:pt x="0" y="189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3" name="Freeform 26"/>
                <p:cNvSpPr/>
                <p:nvPr/>
              </p:nvSpPr>
              <p:spPr bwMode="auto">
                <a:xfrm>
                  <a:off x="5397" y="4092"/>
                  <a:ext cx="1" cy="456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456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4" name="Freeform 27"/>
                <p:cNvSpPr/>
                <p:nvPr/>
              </p:nvSpPr>
              <p:spPr bwMode="auto">
                <a:xfrm>
                  <a:off x="5583" y="3937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5" name="Line 28"/>
                <p:cNvSpPr>
                  <a:spLocks noChangeShapeType="1"/>
                </p:cNvSpPr>
                <p:nvPr/>
              </p:nvSpPr>
              <p:spPr bwMode="auto">
                <a:xfrm>
                  <a:off x="6265" y="391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6934" y="3947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30"/>
                <p:cNvSpPr>
                  <a:spLocks noChangeArrowheads="1"/>
                </p:cNvSpPr>
                <p:nvPr/>
              </p:nvSpPr>
              <p:spPr bwMode="auto">
                <a:xfrm>
                  <a:off x="538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8" name="Rectangle 31"/>
                <p:cNvSpPr>
                  <a:spLocks noChangeArrowheads="1"/>
                </p:cNvSpPr>
                <p:nvPr/>
              </p:nvSpPr>
              <p:spPr bwMode="auto">
                <a:xfrm>
                  <a:off x="6075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69" name="Rectangle 32"/>
                <p:cNvSpPr>
                  <a:spLocks noChangeArrowheads="1"/>
                </p:cNvSpPr>
                <p:nvPr/>
              </p:nvSpPr>
              <p:spPr bwMode="auto">
                <a:xfrm>
                  <a:off x="674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0" name="Rectangle 33"/>
                <p:cNvSpPr>
                  <a:spLocks noChangeArrowheads="1"/>
                </p:cNvSpPr>
                <p:nvPr/>
              </p:nvSpPr>
              <p:spPr bwMode="auto">
                <a:xfrm>
                  <a:off x="7401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5727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5727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3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639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4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639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746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6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7746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40"/>
                <p:cNvSpPr/>
                <p:nvPr/>
              </p:nvSpPr>
              <p:spPr bwMode="auto">
                <a:xfrm>
                  <a:off x="6396" y="3919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8" name="Freeform 41"/>
                <p:cNvSpPr/>
                <p:nvPr/>
              </p:nvSpPr>
              <p:spPr bwMode="auto">
                <a:xfrm>
                  <a:off x="5712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9" name="Freeform 42"/>
                <p:cNvSpPr/>
                <p:nvPr/>
              </p:nvSpPr>
              <p:spPr bwMode="auto">
                <a:xfrm>
                  <a:off x="5016" y="3907"/>
                  <a:ext cx="348" cy="252"/>
                </a:xfrm>
                <a:custGeom>
                  <a:avLst/>
                  <a:gdLst>
                    <a:gd name="T0" fmla="*/ 0 w 348"/>
                    <a:gd name="T1" fmla="*/ 0 h 252"/>
                    <a:gd name="T2" fmla="*/ 348 w 348"/>
                    <a:gd name="T3" fmla="*/ 252 h 252"/>
                    <a:gd name="T4" fmla="*/ 0 60000 65536"/>
                    <a:gd name="T5" fmla="*/ 0 60000 65536"/>
                    <a:gd name="T6" fmla="*/ 0 w 348"/>
                    <a:gd name="T7" fmla="*/ 0 h 252"/>
                    <a:gd name="T8" fmla="*/ 348 w 348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8" h="252">
                      <a:moveTo>
                        <a:pt x="0" y="0"/>
                      </a:moveTo>
                      <a:lnTo>
                        <a:pt x="348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0" name="Freeform 43"/>
                <p:cNvSpPr/>
                <p:nvPr/>
              </p:nvSpPr>
              <p:spPr bwMode="auto">
                <a:xfrm>
                  <a:off x="5724" y="4507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1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2804" y="4417"/>
                  <a:ext cx="257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7065" y="429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7065" y="44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84" name="Rectangle 47"/>
                <p:cNvSpPr>
                  <a:spLocks noChangeArrowheads="1"/>
                </p:cNvSpPr>
                <p:nvPr/>
              </p:nvSpPr>
              <p:spPr bwMode="auto">
                <a:xfrm>
                  <a:off x="8094" y="418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5" name="Freeform 48"/>
                <p:cNvSpPr/>
                <p:nvPr/>
              </p:nvSpPr>
              <p:spPr bwMode="auto">
                <a:xfrm>
                  <a:off x="7056" y="3907"/>
                  <a:ext cx="336" cy="252"/>
                </a:xfrm>
                <a:custGeom>
                  <a:avLst/>
                  <a:gdLst>
                    <a:gd name="T0" fmla="*/ 0 w 336"/>
                    <a:gd name="T1" fmla="*/ 0 h 252"/>
                    <a:gd name="T2" fmla="*/ 336 w 336"/>
                    <a:gd name="T3" fmla="*/ 252 h 252"/>
                    <a:gd name="T4" fmla="*/ 0 60000 65536"/>
                    <a:gd name="T5" fmla="*/ 0 60000 65536"/>
                    <a:gd name="T6" fmla="*/ 0 w 336"/>
                    <a:gd name="T7" fmla="*/ 0 h 252"/>
                    <a:gd name="T8" fmla="*/ 336 w 336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252">
                      <a:moveTo>
                        <a:pt x="0" y="0"/>
                      </a:moveTo>
                      <a:lnTo>
                        <a:pt x="336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6" name="Freeform 49"/>
                <p:cNvSpPr/>
                <p:nvPr/>
              </p:nvSpPr>
              <p:spPr bwMode="auto">
                <a:xfrm>
                  <a:off x="8306" y="1737"/>
                  <a:ext cx="1" cy="2472"/>
                </a:xfrm>
                <a:custGeom>
                  <a:avLst/>
                  <a:gdLst>
                    <a:gd name="T0" fmla="*/ 0 w 1"/>
                    <a:gd name="T1" fmla="*/ 0 h 2472"/>
                    <a:gd name="T2" fmla="*/ 0 w 1"/>
                    <a:gd name="T3" fmla="*/ 2472 h 2472"/>
                    <a:gd name="T4" fmla="*/ 0 60000 65536"/>
                    <a:gd name="T5" fmla="*/ 0 60000 65536"/>
                    <a:gd name="T6" fmla="*/ 0 w 1"/>
                    <a:gd name="T7" fmla="*/ 0 h 2472"/>
                    <a:gd name="T8" fmla="*/ 1 w 1"/>
                    <a:gd name="T9" fmla="*/ 2472 h 24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472">
                      <a:moveTo>
                        <a:pt x="0" y="0"/>
                      </a:moveTo>
                      <a:lnTo>
                        <a:pt x="0" y="24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7" name="Rectangle 50"/>
                <p:cNvSpPr>
                  <a:spLocks noChangeArrowheads="1"/>
                </p:cNvSpPr>
                <p:nvPr/>
              </p:nvSpPr>
              <p:spPr bwMode="auto">
                <a:xfrm>
                  <a:off x="6058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8" name="Rectangle 51"/>
                <p:cNvSpPr>
                  <a:spLocks noChangeArrowheads="1"/>
                </p:cNvSpPr>
                <p:nvPr/>
              </p:nvSpPr>
              <p:spPr bwMode="auto">
                <a:xfrm>
                  <a:off x="673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89" name="Rectangle 52"/>
                <p:cNvSpPr>
                  <a:spLocks noChangeArrowheads="1"/>
                </p:cNvSpPr>
                <p:nvPr/>
              </p:nvSpPr>
              <p:spPr bwMode="auto">
                <a:xfrm>
                  <a:off x="7401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0" name="Rectangle 53"/>
                <p:cNvSpPr>
                  <a:spLocks noChangeArrowheads="1"/>
                </p:cNvSpPr>
                <p:nvPr/>
              </p:nvSpPr>
              <p:spPr bwMode="auto">
                <a:xfrm>
                  <a:off x="8094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91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6396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2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6396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3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7065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4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7065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5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842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842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7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792" y="5029"/>
                  <a:ext cx="324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7758" y="492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99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7758" y="502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00" name="Rectangle 63"/>
                <p:cNvSpPr>
                  <a:spLocks noChangeArrowheads="1"/>
                </p:cNvSpPr>
                <p:nvPr/>
              </p:nvSpPr>
              <p:spPr bwMode="auto">
                <a:xfrm>
                  <a:off x="8752" y="4800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1" name="Freeform 64"/>
                <p:cNvSpPr/>
                <p:nvPr/>
              </p:nvSpPr>
              <p:spPr bwMode="auto">
                <a:xfrm>
                  <a:off x="7740" y="4507"/>
                  <a:ext cx="312" cy="252"/>
                </a:xfrm>
                <a:custGeom>
                  <a:avLst/>
                  <a:gdLst>
                    <a:gd name="T0" fmla="*/ 0 w 312"/>
                    <a:gd name="T1" fmla="*/ 0 h 252"/>
                    <a:gd name="T2" fmla="*/ 312 w 312"/>
                    <a:gd name="T3" fmla="*/ 252 h 252"/>
                    <a:gd name="T4" fmla="*/ 0 60000 65536"/>
                    <a:gd name="T5" fmla="*/ 0 60000 65536"/>
                    <a:gd name="T6" fmla="*/ 0 w 312"/>
                    <a:gd name="T7" fmla="*/ 0 h 252"/>
                    <a:gd name="T8" fmla="*/ 312 w 312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52">
                      <a:moveTo>
                        <a:pt x="0" y="0"/>
                      </a:moveTo>
                      <a:lnTo>
                        <a:pt x="312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2" name="Freeform 65"/>
                <p:cNvSpPr/>
                <p:nvPr/>
              </p:nvSpPr>
              <p:spPr bwMode="auto">
                <a:xfrm>
                  <a:off x="7068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3" name="Freeform 66"/>
                <p:cNvSpPr/>
                <p:nvPr/>
              </p:nvSpPr>
              <p:spPr bwMode="auto">
                <a:xfrm>
                  <a:off x="6384" y="4495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" name="Freeform 67"/>
                <p:cNvSpPr/>
                <p:nvPr/>
              </p:nvSpPr>
              <p:spPr bwMode="auto">
                <a:xfrm>
                  <a:off x="9125" y="5154"/>
                  <a:ext cx="168" cy="180"/>
                </a:xfrm>
                <a:custGeom>
                  <a:avLst/>
                  <a:gdLst>
                    <a:gd name="T0" fmla="*/ 0 w 168"/>
                    <a:gd name="T1" fmla="*/ 0 h 180"/>
                    <a:gd name="T2" fmla="*/ 168 w 168"/>
                    <a:gd name="T3" fmla="*/ 180 h 180"/>
                    <a:gd name="T4" fmla="*/ 0 60000 65536"/>
                    <a:gd name="T5" fmla="*/ 0 60000 65536"/>
                    <a:gd name="T6" fmla="*/ 0 w 168"/>
                    <a:gd name="T7" fmla="*/ 0 h 180"/>
                    <a:gd name="T8" fmla="*/ 168 w 168"/>
                    <a:gd name="T9" fmla="*/ 180 h 1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8" h="180">
                      <a:moveTo>
                        <a:pt x="0" y="0"/>
                      </a:moveTo>
                      <a:lnTo>
                        <a:pt x="168" y="1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" name="Freeform 68"/>
                <p:cNvSpPr/>
                <p:nvPr/>
              </p:nvSpPr>
              <p:spPr bwMode="auto">
                <a:xfrm>
                  <a:off x="8424" y="4507"/>
                  <a:ext cx="300" cy="252"/>
                </a:xfrm>
                <a:custGeom>
                  <a:avLst/>
                  <a:gdLst>
                    <a:gd name="T0" fmla="*/ 0 w 300"/>
                    <a:gd name="T1" fmla="*/ 0 h 252"/>
                    <a:gd name="T2" fmla="*/ 300 w 300"/>
                    <a:gd name="T3" fmla="*/ 252 h 252"/>
                    <a:gd name="T4" fmla="*/ 0 60000 65536"/>
                    <a:gd name="T5" fmla="*/ 0 60000 65536"/>
                    <a:gd name="T6" fmla="*/ 0 w 300"/>
                    <a:gd name="T7" fmla="*/ 0 h 252"/>
                    <a:gd name="T8" fmla="*/ 300 w 300"/>
                    <a:gd name="T9" fmla="*/ 252 h 25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252">
                      <a:moveTo>
                        <a:pt x="0" y="0"/>
                      </a:moveTo>
                      <a:lnTo>
                        <a:pt x="300" y="25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6" name="Freeform 69"/>
                <p:cNvSpPr/>
                <p:nvPr/>
              </p:nvSpPr>
              <p:spPr bwMode="auto">
                <a:xfrm>
                  <a:off x="8977" y="1752"/>
                  <a:ext cx="1" cy="3045"/>
                </a:xfrm>
                <a:custGeom>
                  <a:avLst/>
                  <a:gdLst>
                    <a:gd name="T0" fmla="*/ 0 w 1"/>
                    <a:gd name="T1" fmla="*/ 0 h 3045"/>
                    <a:gd name="T2" fmla="*/ 1 w 1"/>
                    <a:gd name="T3" fmla="*/ 3045 h 3045"/>
                    <a:gd name="T4" fmla="*/ 0 60000 65536"/>
                    <a:gd name="T5" fmla="*/ 0 60000 65536"/>
                    <a:gd name="T6" fmla="*/ 0 w 1"/>
                    <a:gd name="T7" fmla="*/ 0 h 3045"/>
                    <a:gd name="T8" fmla="*/ 1 w 1"/>
                    <a:gd name="T9" fmla="*/ 3045 h 30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045">
                      <a:moveTo>
                        <a:pt x="0" y="0"/>
                      </a:moveTo>
                      <a:lnTo>
                        <a:pt x="1" y="304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" name="Freeform 70"/>
                <p:cNvSpPr/>
                <p:nvPr/>
              </p:nvSpPr>
              <p:spPr bwMode="auto">
                <a:xfrm>
                  <a:off x="7754" y="5157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8" name="Freeform 71"/>
                <p:cNvSpPr/>
                <p:nvPr/>
              </p:nvSpPr>
              <p:spPr bwMode="auto">
                <a:xfrm>
                  <a:off x="7082" y="5145"/>
                  <a:ext cx="240" cy="240"/>
                </a:xfrm>
                <a:custGeom>
                  <a:avLst/>
                  <a:gdLst>
                    <a:gd name="T0" fmla="*/ 0 w 240"/>
                    <a:gd name="T1" fmla="*/ 0 h 240"/>
                    <a:gd name="T2" fmla="*/ 240 w 240"/>
                    <a:gd name="T3" fmla="*/ 240 h 240"/>
                    <a:gd name="T4" fmla="*/ 0 60000 65536"/>
                    <a:gd name="T5" fmla="*/ 0 60000 65536"/>
                    <a:gd name="T6" fmla="*/ 0 w 240"/>
                    <a:gd name="T7" fmla="*/ 0 h 240"/>
                    <a:gd name="T8" fmla="*/ 240 w 240"/>
                    <a:gd name="T9" fmla="*/ 240 h 24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40">
                      <a:moveTo>
                        <a:pt x="0" y="0"/>
                      </a:moveTo>
                      <a:lnTo>
                        <a:pt x="240" y="24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9" name="Freeform 72"/>
                <p:cNvSpPr/>
                <p:nvPr/>
              </p:nvSpPr>
              <p:spPr bwMode="auto">
                <a:xfrm>
                  <a:off x="6410" y="5157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0" name="Freeform 73"/>
                <p:cNvSpPr/>
                <p:nvPr/>
              </p:nvSpPr>
              <p:spPr bwMode="auto">
                <a:xfrm>
                  <a:off x="8450" y="5145"/>
                  <a:ext cx="240" cy="228"/>
                </a:xfrm>
                <a:custGeom>
                  <a:avLst/>
                  <a:gdLst>
                    <a:gd name="T0" fmla="*/ 0 w 240"/>
                    <a:gd name="T1" fmla="*/ 0 h 228"/>
                    <a:gd name="T2" fmla="*/ 240 w 240"/>
                    <a:gd name="T3" fmla="*/ 228 h 228"/>
                    <a:gd name="T4" fmla="*/ 0 60000 65536"/>
                    <a:gd name="T5" fmla="*/ 0 60000 65536"/>
                    <a:gd name="T6" fmla="*/ 0 w 240"/>
                    <a:gd name="T7" fmla="*/ 0 h 228"/>
                    <a:gd name="T8" fmla="*/ 240 w 240"/>
                    <a:gd name="T9" fmla="*/ 228 h 22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40" h="228">
                      <a:moveTo>
                        <a:pt x="0" y="0"/>
                      </a:moveTo>
                      <a:lnTo>
                        <a:pt x="240" y="228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1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8439" y="427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2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8439" y="44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76"/>
                <p:cNvSpPr/>
                <p:nvPr/>
              </p:nvSpPr>
              <p:spPr bwMode="auto">
                <a:xfrm>
                  <a:off x="4807" y="4084"/>
                  <a:ext cx="4663" cy="5"/>
                </a:xfrm>
                <a:custGeom>
                  <a:avLst/>
                  <a:gdLst>
                    <a:gd name="T0" fmla="*/ 0 w 4663"/>
                    <a:gd name="T1" fmla="*/ 0 h 5"/>
                    <a:gd name="T2" fmla="*/ 4663 w 4663"/>
                    <a:gd name="T3" fmla="*/ 5 h 5"/>
                    <a:gd name="T4" fmla="*/ 0 60000 65536"/>
                    <a:gd name="T5" fmla="*/ 0 60000 65536"/>
                    <a:gd name="T6" fmla="*/ 0 w 4663"/>
                    <a:gd name="T7" fmla="*/ 0 h 5"/>
                    <a:gd name="T8" fmla="*/ 4663 w 466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663" h="5">
                      <a:moveTo>
                        <a:pt x="0" y="0"/>
                      </a:moveTo>
                      <a:lnTo>
                        <a:pt x="466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 type="non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4" name="Freeform 77"/>
                <p:cNvSpPr/>
                <p:nvPr/>
              </p:nvSpPr>
              <p:spPr bwMode="auto">
                <a:xfrm>
                  <a:off x="5462" y="4650"/>
                  <a:ext cx="3994" cy="1"/>
                </a:xfrm>
                <a:custGeom>
                  <a:avLst/>
                  <a:gdLst>
                    <a:gd name="T0" fmla="*/ 0 w 3994"/>
                    <a:gd name="T1" fmla="*/ 0 h 1"/>
                    <a:gd name="T2" fmla="*/ 3994 w 3994"/>
                    <a:gd name="T3" fmla="*/ 1 h 1"/>
                    <a:gd name="T4" fmla="*/ 0 60000 65536"/>
                    <a:gd name="T5" fmla="*/ 0 60000 65536"/>
                    <a:gd name="T6" fmla="*/ 0 w 3994"/>
                    <a:gd name="T7" fmla="*/ 0 h 1"/>
                    <a:gd name="T8" fmla="*/ 3994 w 3994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994" h="1">
                      <a:moveTo>
                        <a:pt x="0" y="0"/>
                      </a:moveTo>
                      <a:lnTo>
                        <a:pt x="3994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" name="Freeform 78"/>
                <p:cNvSpPr/>
                <p:nvPr/>
              </p:nvSpPr>
              <p:spPr bwMode="auto">
                <a:xfrm>
                  <a:off x="8976" y="515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" name="Oval 79"/>
                <p:cNvSpPr>
                  <a:spLocks noChangeArrowheads="1"/>
                </p:cNvSpPr>
                <p:nvPr/>
              </p:nvSpPr>
              <p:spPr bwMode="auto">
                <a:xfrm>
                  <a:off x="6193" y="4972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7" name="Freeform 80"/>
                <p:cNvSpPr/>
                <p:nvPr/>
              </p:nvSpPr>
              <p:spPr bwMode="auto">
                <a:xfrm>
                  <a:off x="4298" y="5020"/>
                  <a:ext cx="1871" cy="857"/>
                </a:xfrm>
                <a:custGeom>
                  <a:avLst/>
                  <a:gdLst>
                    <a:gd name="T0" fmla="*/ 0 w 1944"/>
                    <a:gd name="T1" fmla="*/ 517 h 876"/>
                    <a:gd name="T2" fmla="*/ 775 w 1944"/>
                    <a:gd name="T3" fmla="*/ 0 h 876"/>
                    <a:gd name="T4" fmla="*/ 0 60000 65536"/>
                    <a:gd name="T5" fmla="*/ 0 60000 65536"/>
                    <a:gd name="T6" fmla="*/ 0 w 1944"/>
                    <a:gd name="T7" fmla="*/ 0 h 876"/>
                    <a:gd name="T8" fmla="*/ 1944 w 1944"/>
                    <a:gd name="T9" fmla="*/ 876 h 8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944" h="876">
                      <a:moveTo>
                        <a:pt x="0" y="876"/>
                      </a:moveTo>
                      <a:lnTo>
                        <a:pt x="1944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8" name="Freeform 81"/>
                <p:cNvSpPr/>
                <p:nvPr/>
              </p:nvSpPr>
              <p:spPr bwMode="auto">
                <a:xfrm>
                  <a:off x="4903" y="2632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9" name="Line 82"/>
                <p:cNvSpPr>
                  <a:spLocks noChangeShapeType="1"/>
                </p:cNvSpPr>
                <p:nvPr/>
              </p:nvSpPr>
              <p:spPr bwMode="auto">
                <a:xfrm>
                  <a:off x="6262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0" name="Line 83"/>
                <p:cNvSpPr>
                  <a:spLocks noChangeShapeType="1"/>
                </p:cNvSpPr>
                <p:nvPr/>
              </p:nvSpPr>
              <p:spPr bwMode="auto">
                <a:xfrm>
                  <a:off x="5584" y="2652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84"/>
                <p:cNvSpPr/>
                <p:nvPr/>
              </p:nvSpPr>
              <p:spPr bwMode="auto">
                <a:xfrm>
                  <a:off x="4233" y="2664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2" name="Rectangle 85"/>
                <p:cNvSpPr>
                  <a:spLocks noChangeArrowheads="1"/>
                </p:cNvSpPr>
                <p:nvPr/>
              </p:nvSpPr>
              <p:spPr bwMode="auto">
                <a:xfrm>
                  <a:off x="4032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3" name="Rectangle 86"/>
                <p:cNvSpPr>
                  <a:spLocks noChangeArrowheads="1"/>
                </p:cNvSpPr>
                <p:nvPr/>
              </p:nvSpPr>
              <p:spPr bwMode="auto">
                <a:xfrm>
                  <a:off x="470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4" name="Rectangle 87"/>
                <p:cNvSpPr>
                  <a:spLocks noChangeArrowheads="1"/>
                </p:cNvSpPr>
                <p:nvPr/>
              </p:nvSpPr>
              <p:spPr bwMode="auto">
                <a:xfrm>
                  <a:off x="5369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5" name="Rectangle 88"/>
                <p:cNvSpPr>
                  <a:spLocks noChangeArrowheads="1"/>
                </p:cNvSpPr>
                <p:nvPr/>
              </p:nvSpPr>
              <p:spPr bwMode="auto">
                <a:xfrm>
                  <a:off x="6056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35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35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8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502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29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502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0" name="Freeform 93"/>
                <p:cNvSpPr/>
                <p:nvPr/>
              </p:nvSpPr>
              <p:spPr bwMode="auto">
                <a:xfrm>
                  <a:off x="6398" y="3064"/>
                  <a:ext cx="343" cy="1"/>
                </a:xfrm>
                <a:custGeom>
                  <a:avLst/>
                  <a:gdLst>
                    <a:gd name="T0" fmla="*/ 343 w 343"/>
                    <a:gd name="T1" fmla="*/ 0 h 1"/>
                    <a:gd name="T2" fmla="*/ 0 w 343"/>
                    <a:gd name="T3" fmla="*/ 1 h 1"/>
                    <a:gd name="T4" fmla="*/ 0 60000 65536"/>
                    <a:gd name="T5" fmla="*/ 0 60000 65536"/>
                    <a:gd name="T6" fmla="*/ 0 w 343"/>
                    <a:gd name="T7" fmla="*/ 0 h 1"/>
                    <a:gd name="T8" fmla="*/ 343 w 343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3" h="1">
                      <a:moveTo>
                        <a:pt x="343" y="0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1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6400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2" name="Freeform 95"/>
                <p:cNvSpPr/>
                <p:nvPr/>
              </p:nvSpPr>
              <p:spPr bwMode="auto">
                <a:xfrm>
                  <a:off x="5714" y="2633"/>
                  <a:ext cx="336" cy="324"/>
                </a:xfrm>
                <a:custGeom>
                  <a:avLst/>
                  <a:gdLst>
                    <a:gd name="T0" fmla="*/ 0 w 336"/>
                    <a:gd name="T1" fmla="*/ 0 h 324"/>
                    <a:gd name="T2" fmla="*/ 336 w 336"/>
                    <a:gd name="T3" fmla="*/ 324 h 324"/>
                    <a:gd name="T4" fmla="*/ 0 60000 65536"/>
                    <a:gd name="T5" fmla="*/ 0 60000 65536"/>
                    <a:gd name="T6" fmla="*/ 0 w 336"/>
                    <a:gd name="T7" fmla="*/ 0 h 324"/>
                    <a:gd name="T8" fmla="*/ 336 w 336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36" h="324">
                      <a:moveTo>
                        <a:pt x="0" y="0"/>
                      </a:moveTo>
                      <a:lnTo>
                        <a:pt x="336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3" name="Freeform 96"/>
                <p:cNvSpPr/>
                <p:nvPr/>
              </p:nvSpPr>
              <p:spPr bwMode="auto">
                <a:xfrm>
                  <a:off x="5030" y="2633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4" name="Freeform 97"/>
                <p:cNvSpPr/>
                <p:nvPr/>
              </p:nvSpPr>
              <p:spPr bwMode="auto">
                <a:xfrm>
                  <a:off x="4370" y="2681"/>
                  <a:ext cx="324" cy="288"/>
                </a:xfrm>
                <a:custGeom>
                  <a:avLst/>
                  <a:gdLst>
                    <a:gd name="T0" fmla="*/ 0 w 324"/>
                    <a:gd name="T1" fmla="*/ 0 h 288"/>
                    <a:gd name="T2" fmla="*/ 324 w 324"/>
                    <a:gd name="T3" fmla="*/ 288 h 288"/>
                    <a:gd name="T4" fmla="*/ 0 60000 65536"/>
                    <a:gd name="T5" fmla="*/ 0 60000 65536"/>
                    <a:gd name="T6" fmla="*/ 0 w 324"/>
                    <a:gd name="T7" fmla="*/ 0 h 288"/>
                    <a:gd name="T8" fmla="*/ 324 w 324"/>
                    <a:gd name="T9" fmla="*/ 288 h 28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288">
                      <a:moveTo>
                        <a:pt x="0" y="0"/>
                      </a:moveTo>
                      <a:lnTo>
                        <a:pt x="324" y="288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5" name="Freeform 98"/>
                <p:cNvSpPr/>
                <p:nvPr/>
              </p:nvSpPr>
              <p:spPr bwMode="auto">
                <a:xfrm>
                  <a:off x="3630" y="2649"/>
                  <a:ext cx="380" cy="320"/>
                </a:xfrm>
                <a:custGeom>
                  <a:avLst/>
                  <a:gdLst>
                    <a:gd name="T0" fmla="*/ 0 w 228"/>
                    <a:gd name="T1" fmla="*/ 0 h 204"/>
                    <a:gd name="T2" fmla="*/ 48076907 w 228"/>
                    <a:gd name="T3" fmla="*/ 10043947 h 204"/>
                    <a:gd name="T4" fmla="*/ 0 60000 65536"/>
                    <a:gd name="T5" fmla="*/ 0 60000 65536"/>
                    <a:gd name="T6" fmla="*/ 0 w 228"/>
                    <a:gd name="T7" fmla="*/ 0 h 204"/>
                    <a:gd name="T8" fmla="*/ 228 w 228"/>
                    <a:gd name="T9" fmla="*/ 204 h 20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04">
                      <a:moveTo>
                        <a:pt x="0" y="0"/>
                      </a:moveTo>
                      <a:lnTo>
                        <a:pt x="228" y="20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5719" y="306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719" y="317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38" name="Rectangle 101"/>
                <p:cNvSpPr>
                  <a:spLocks noChangeArrowheads="1"/>
                </p:cNvSpPr>
                <p:nvPr/>
              </p:nvSpPr>
              <p:spPr bwMode="auto">
                <a:xfrm>
                  <a:off x="6730" y="295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9" name="Freeform 102"/>
                <p:cNvSpPr/>
                <p:nvPr/>
              </p:nvSpPr>
              <p:spPr bwMode="auto">
                <a:xfrm>
                  <a:off x="6398" y="2621"/>
                  <a:ext cx="324" cy="324"/>
                </a:xfrm>
                <a:custGeom>
                  <a:avLst/>
                  <a:gdLst>
                    <a:gd name="T0" fmla="*/ 0 w 324"/>
                    <a:gd name="T1" fmla="*/ 0 h 324"/>
                    <a:gd name="T2" fmla="*/ 324 w 324"/>
                    <a:gd name="T3" fmla="*/ 324 h 324"/>
                    <a:gd name="T4" fmla="*/ 0 60000 65536"/>
                    <a:gd name="T5" fmla="*/ 0 60000 65536"/>
                    <a:gd name="T6" fmla="*/ 0 w 324"/>
                    <a:gd name="T7" fmla="*/ 0 h 324"/>
                    <a:gd name="T8" fmla="*/ 324 w 324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4" h="324">
                      <a:moveTo>
                        <a:pt x="0" y="0"/>
                      </a:moveTo>
                      <a:lnTo>
                        <a:pt x="324" y="324"/>
                      </a:ln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0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7065" y="305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1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7065" y="3193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2" name="Freeform 105"/>
                <p:cNvSpPr/>
                <p:nvPr/>
              </p:nvSpPr>
              <p:spPr bwMode="auto">
                <a:xfrm>
                  <a:off x="4903" y="3296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3" name="Line 106"/>
                <p:cNvSpPr>
                  <a:spLocks noChangeShapeType="1"/>
                </p:cNvSpPr>
                <p:nvPr/>
              </p:nvSpPr>
              <p:spPr bwMode="auto">
                <a:xfrm>
                  <a:off x="558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4" name="Line 107"/>
                <p:cNvSpPr>
                  <a:spLocks noChangeShapeType="1"/>
                </p:cNvSpPr>
                <p:nvPr/>
              </p:nvSpPr>
              <p:spPr bwMode="auto">
                <a:xfrm>
                  <a:off x="6264" y="3296"/>
                  <a:ext cx="0" cy="2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45" name="Rectangle 108"/>
                <p:cNvSpPr>
                  <a:spLocks noChangeArrowheads="1"/>
                </p:cNvSpPr>
                <p:nvPr/>
              </p:nvSpPr>
              <p:spPr bwMode="auto">
                <a:xfrm>
                  <a:off x="7405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6" name="Rectangle 109"/>
                <p:cNvSpPr>
                  <a:spLocks noChangeArrowheads="1"/>
                </p:cNvSpPr>
                <p:nvPr/>
              </p:nvSpPr>
              <p:spPr bwMode="auto">
                <a:xfrm>
                  <a:off x="4699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7" name="Rectangle 110"/>
                <p:cNvSpPr>
                  <a:spLocks noChangeArrowheads="1"/>
                </p:cNvSpPr>
                <p:nvPr/>
              </p:nvSpPr>
              <p:spPr bwMode="auto">
                <a:xfrm>
                  <a:off x="6063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8" name="Rectangle 111"/>
                <p:cNvSpPr>
                  <a:spLocks noChangeArrowheads="1"/>
                </p:cNvSpPr>
                <p:nvPr/>
              </p:nvSpPr>
              <p:spPr bwMode="auto">
                <a:xfrm>
                  <a:off x="6730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9" name="Line 112"/>
                <p:cNvSpPr>
                  <a:spLocks noChangeShapeType="1"/>
                </p:cNvSpPr>
                <p:nvPr/>
              </p:nvSpPr>
              <p:spPr bwMode="auto">
                <a:xfrm flipH="1">
                  <a:off x="7729" y="366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0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7729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1" name="Line 114"/>
                <p:cNvSpPr>
                  <a:spLocks noChangeShapeType="1"/>
                </p:cNvSpPr>
                <p:nvPr/>
              </p:nvSpPr>
              <p:spPr bwMode="auto">
                <a:xfrm flipH="1">
                  <a:off x="5046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2" name="Line 115"/>
                <p:cNvSpPr>
                  <a:spLocks noChangeShapeType="1"/>
                </p:cNvSpPr>
                <p:nvPr/>
              </p:nvSpPr>
              <p:spPr bwMode="auto">
                <a:xfrm flipH="1">
                  <a:off x="5046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3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6408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4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6408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55" name="Freeform 118"/>
                <p:cNvSpPr/>
                <p:nvPr/>
              </p:nvSpPr>
              <p:spPr bwMode="auto">
                <a:xfrm>
                  <a:off x="6396" y="3296"/>
                  <a:ext cx="350" cy="297"/>
                </a:xfrm>
                <a:custGeom>
                  <a:avLst/>
                  <a:gdLst>
                    <a:gd name="T0" fmla="*/ 0 w 350"/>
                    <a:gd name="T1" fmla="*/ 0 h 297"/>
                    <a:gd name="T2" fmla="*/ 350 w 350"/>
                    <a:gd name="T3" fmla="*/ 297 h 297"/>
                    <a:gd name="T4" fmla="*/ 0 60000 65536"/>
                    <a:gd name="T5" fmla="*/ 0 60000 65536"/>
                    <a:gd name="T6" fmla="*/ 0 w 350"/>
                    <a:gd name="T7" fmla="*/ 0 h 297"/>
                    <a:gd name="T8" fmla="*/ 350 w 350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297">
                      <a:moveTo>
                        <a:pt x="0" y="0"/>
                      </a:moveTo>
                      <a:lnTo>
                        <a:pt x="350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6" name="Freeform 119"/>
                <p:cNvSpPr/>
                <p:nvPr/>
              </p:nvSpPr>
              <p:spPr bwMode="auto">
                <a:xfrm>
                  <a:off x="5715" y="3296"/>
                  <a:ext cx="347" cy="309"/>
                </a:xfrm>
                <a:custGeom>
                  <a:avLst/>
                  <a:gdLst>
                    <a:gd name="T0" fmla="*/ 0 w 347"/>
                    <a:gd name="T1" fmla="*/ 0 h 309"/>
                    <a:gd name="T2" fmla="*/ 347 w 347"/>
                    <a:gd name="T3" fmla="*/ 309 h 309"/>
                    <a:gd name="T4" fmla="*/ 0 60000 65536"/>
                    <a:gd name="T5" fmla="*/ 0 60000 65536"/>
                    <a:gd name="T6" fmla="*/ 0 w 347"/>
                    <a:gd name="T7" fmla="*/ 0 h 309"/>
                    <a:gd name="T8" fmla="*/ 347 w 347"/>
                    <a:gd name="T9" fmla="*/ 309 h 30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7" h="309">
                      <a:moveTo>
                        <a:pt x="0" y="0"/>
                      </a:moveTo>
                      <a:lnTo>
                        <a:pt x="347" y="30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7" name="Freeform 120"/>
                <p:cNvSpPr/>
                <p:nvPr/>
              </p:nvSpPr>
              <p:spPr bwMode="auto">
                <a:xfrm>
                  <a:off x="5034" y="3296"/>
                  <a:ext cx="356" cy="297"/>
                </a:xfrm>
                <a:custGeom>
                  <a:avLst/>
                  <a:gdLst>
                    <a:gd name="T0" fmla="*/ 0 w 356"/>
                    <a:gd name="T1" fmla="*/ 0 h 297"/>
                    <a:gd name="T2" fmla="*/ 356 w 356"/>
                    <a:gd name="T3" fmla="*/ 297 h 297"/>
                    <a:gd name="T4" fmla="*/ 0 60000 65536"/>
                    <a:gd name="T5" fmla="*/ 0 60000 65536"/>
                    <a:gd name="T6" fmla="*/ 0 w 356"/>
                    <a:gd name="T7" fmla="*/ 0 h 297"/>
                    <a:gd name="T8" fmla="*/ 356 w 356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6" h="297">
                      <a:moveTo>
                        <a:pt x="0" y="0"/>
                      </a:moveTo>
                      <a:lnTo>
                        <a:pt x="356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8" name="Freeform 121"/>
                <p:cNvSpPr/>
                <p:nvPr/>
              </p:nvSpPr>
              <p:spPr bwMode="auto">
                <a:xfrm>
                  <a:off x="4370" y="3293"/>
                  <a:ext cx="312" cy="300"/>
                </a:xfrm>
                <a:custGeom>
                  <a:avLst/>
                  <a:gdLst>
                    <a:gd name="T0" fmla="*/ 0 w 312"/>
                    <a:gd name="T1" fmla="*/ 0 h 300"/>
                    <a:gd name="T2" fmla="*/ 312 w 312"/>
                    <a:gd name="T3" fmla="*/ 300 h 300"/>
                    <a:gd name="T4" fmla="*/ 0 60000 65536"/>
                    <a:gd name="T5" fmla="*/ 0 60000 65536"/>
                    <a:gd name="T6" fmla="*/ 0 w 312"/>
                    <a:gd name="T7" fmla="*/ 0 h 300"/>
                    <a:gd name="T8" fmla="*/ 312 w 312"/>
                    <a:gd name="T9" fmla="*/ 300 h 3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300">
                      <a:moveTo>
                        <a:pt x="0" y="0"/>
                      </a:moveTo>
                      <a:lnTo>
                        <a:pt x="312" y="30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9" name="Line 1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58" y="3669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0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2770" y="3805"/>
                  <a:ext cx="1917" cy="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1" name="Rectangle 124"/>
                <p:cNvSpPr>
                  <a:spLocks noChangeArrowheads="1"/>
                </p:cNvSpPr>
                <p:nvPr/>
              </p:nvSpPr>
              <p:spPr bwMode="auto">
                <a:xfrm>
                  <a:off x="5384" y="35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2" name="Freeform 125"/>
                <p:cNvSpPr/>
                <p:nvPr/>
              </p:nvSpPr>
              <p:spPr bwMode="auto">
                <a:xfrm>
                  <a:off x="7077" y="3296"/>
                  <a:ext cx="329" cy="297"/>
                </a:xfrm>
                <a:custGeom>
                  <a:avLst/>
                  <a:gdLst>
                    <a:gd name="T0" fmla="*/ 0 w 329"/>
                    <a:gd name="T1" fmla="*/ 0 h 297"/>
                    <a:gd name="T2" fmla="*/ 329 w 329"/>
                    <a:gd name="T3" fmla="*/ 297 h 297"/>
                    <a:gd name="T4" fmla="*/ 0 60000 65536"/>
                    <a:gd name="T5" fmla="*/ 0 60000 65536"/>
                    <a:gd name="T6" fmla="*/ 0 w 329"/>
                    <a:gd name="T7" fmla="*/ 0 h 297"/>
                    <a:gd name="T8" fmla="*/ 329 w 329"/>
                    <a:gd name="T9" fmla="*/ 297 h 29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297">
                      <a:moveTo>
                        <a:pt x="0" y="0"/>
                      </a:moveTo>
                      <a:lnTo>
                        <a:pt x="329" y="29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3" name="Line 126"/>
                <p:cNvSpPr>
                  <a:spLocks noChangeShapeType="1"/>
                </p:cNvSpPr>
                <p:nvPr/>
              </p:nvSpPr>
              <p:spPr bwMode="auto">
                <a:xfrm flipH="1">
                  <a:off x="7077" y="3700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4" name="Line 127"/>
                <p:cNvSpPr>
                  <a:spLocks noChangeShapeType="1"/>
                </p:cNvSpPr>
                <p:nvPr/>
              </p:nvSpPr>
              <p:spPr bwMode="auto">
                <a:xfrm flipH="1">
                  <a:off x="7077" y="380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28"/>
                <p:cNvSpPr/>
                <p:nvPr/>
              </p:nvSpPr>
              <p:spPr bwMode="auto">
                <a:xfrm>
                  <a:off x="3218" y="2777"/>
                  <a:ext cx="6300" cy="3"/>
                </a:xfrm>
                <a:custGeom>
                  <a:avLst/>
                  <a:gdLst>
                    <a:gd name="T0" fmla="*/ 0 w 6300"/>
                    <a:gd name="T1" fmla="*/ 3 h 3"/>
                    <a:gd name="T2" fmla="*/ 6300 w 6300"/>
                    <a:gd name="T3" fmla="*/ 0 h 3"/>
                    <a:gd name="T4" fmla="*/ 0 60000 65536"/>
                    <a:gd name="T5" fmla="*/ 0 60000 65536"/>
                    <a:gd name="T6" fmla="*/ 0 w 6300"/>
                    <a:gd name="T7" fmla="*/ 0 h 3"/>
                    <a:gd name="T8" fmla="*/ 6300 w 630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300" h="3">
                      <a:moveTo>
                        <a:pt x="0" y="3"/>
                      </a:moveTo>
                      <a:lnTo>
                        <a:pt x="63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6" name="Freeform 129"/>
                <p:cNvSpPr/>
                <p:nvPr/>
              </p:nvSpPr>
              <p:spPr bwMode="auto">
                <a:xfrm>
                  <a:off x="4126" y="3468"/>
                  <a:ext cx="5293" cy="5"/>
                </a:xfrm>
                <a:custGeom>
                  <a:avLst/>
                  <a:gdLst>
                    <a:gd name="T0" fmla="*/ 0 w 5293"/>
                    <a:gd name="T1" fmla="*/ 0 h 5"/>
                    <a:gd name="T2" fmla="*/ 5293 w 5293"/>
                    <a:gd name="T3" fmla="*/ 5 h 5"/>
                    <a:gd name="T4" fmla="*/ 0 60000 65536"/>
                    <a:gd name="T5" fmla="*/ 0 60000 65536"/>
                    <a:gd name="T6" fmla="*/ 0 w 5293"/>
                    <a:gd name="T7" fmla="*/ 0 h 5"/>
                    <a:gd name="T8" fmla="*/ 5293 w 5293"/>
                    <a:gd name="T9" fmla="*/ 5 h 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5293" h="5">
                      <a:moveTo>
                        <a:pt x="0" y="0"/>
                      </a:moveTo>
                      <a:lnTo>
                        <a:pt x="5293" y="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ysDot"/>
                  <a:round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7" name="Rectangle 130"/>
                <p:cNvSpPr>
                  <a:spLocks noChangeArrowheads="1"/>
                </p:cNvSpPr>
                <p:nvPr/>
              </p:nvSpPr>
              <p:spPr bwMode="auto">
                <a:xfrm>
                  <a:off x="4013" y="2324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8" name="Rectangle 131"/>
                <p:cNvSpPr>
                  <a:spLocks noChangeArrowheads="1"/>
                </p:cNvSpPr>
                <p:nvPr/>
              </p:nvSpPr>
              <p:spPr bwMode="auto">
                <a:xfrm>
                  <a:off x="4694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9" name="Rectangle 132"/>
                <p:cNvSpPr>
                  <a:spLocks noChangeArrowheads="1"/>
                </p:cNvSpPr>
                <p:nvPr/>
              </p:nvSpPr>
              <p:spPr bwMode="auto">
                <a:xfrm>
                  <a:off x="5375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0" name="Rectangle 133"/>
                <p:cNvSpPr>
                  <a:spLocks noChangeArrowheads="1"/>
                </p:cNvSpPr>
                <p:nvPr/>
              </p:nvSpPr>
              <p:spPr bwMode="auto">
                <a:xfrm>
                  <a:off x="6058" y="2292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1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4358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4358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3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5039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4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5039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6403" y="2377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6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6403" y="2548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140"/>
                <p:cNvSpPr/>
                <p:nvPr/>
              </p:nvSpPr>
              <p:spPr bwMode="auto">
                <a:xfrm>
                  <a:off x="5786" y="1941"/>
                  <a:ext cx="300" cy="380"/>
                </a:xfrm>
                <a:custGeom>
                  <a:avLst/>
                  <a:gdLst>
                    <a:gd name="T0" fmla="*/ 0 w 300"/>
                    <a:gd name="T1" fmla="*/ 0 h 380"/>
                    <a:gd name="T2" fmla="*/ 300 w 300"/>
                    <a:gd name="T3" fmla="*/ 380 h 380"/>
                    <a:gd name="T4" fmla="*/ 0 60000 65536"/>
                    <a:gd name="T5" fmla="*/ 0 60000 65536"/>
                    <a:gd name="T6" fmla="*/ 0 w 300"/>
                    <a:gd name="T7" fmla="*/ 0 h 380"/>
                    <a:gd name="T8" fmla="*/ 300 w 300"/>
                    <a:gd name="T9" fmla="*/ 380 h 3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0" h="380">
                      <a:moveTo>
                        <a:pt x="0" y="0"/>
                      </a:moveTo>
                      <a:lnTo>
                        <a:pt x="300" y="38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8" name="Freeform 141"/>
                <p:cNvSpPr/>
                <p:nvPr/>
              </p:nvSpPr>
              <p:spPr bwMode="auto">
                <a:xfrm>
                  <a:off x="5078" y="1929"/>
                  <a:ext cx="329" cy="387"/>
                </a:xfrm>
                <a:custGeom>
                  <a:avLst/>
                  <a:gdLst>
                    <a:gd name="T0" fmla="*/ 0 w 329"/>
                    <a:gd name="T1" fmla="*/ 0 h 387"/>
                    <a:gd name="T2" fmla="*/ 329 w 329"/>
                    <a:gd name="T3" fmla="*/ 387 h 387"/>
                    <a:gd name="T4" fmla="*/ 0 60000 65536"/>
                    <a:gd name="T5" fmla="*/ 0 60000 65536"/>
                    <a:gd name="T6" fmla="*/ 0 w 329"/>
                    <a:gd name="T7" fmla="*/ 0 h 387"/>
                    <a:gd name="T8" fmla="*/ 329 w 329"/>
                    <a:gd name="T9" fmla="*/ 387 h 38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29" h="387">
                      <a:moveTo>
                        <a:pt x="0" y="0"/>
                      </a:moveTo>
                      <a:lnTo>
                        <a:pt x="329" y="387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9" name="Freeform 142"/>
                <p:cNvSpPr/>
                <p:nvPr/>
              </p:nvSpPr>
              <p:spPr bwMode="auto">
                <a:xfrm>
                  <a:off x="4406" y="1929"/>
                  <a:ext cx="317" cy="390"/>
                </a:xfrm>
                <a:custGeom>
                  <a:avLst/>
                  <a:gdLst>
                    <a:gd name="T0" fmla="*/ 0 w 317"/>
                    <a:gd name="T1" fmla="*/ 0 h 390"/>
                    <a:gd name="T2" fmla="*/ 317 w 317"/>
                    <a:gd name="T3" fmla="*/ 390 h 390"/>
                    <a:gd name="T4" fmla="*/ 0 60000 65536"/>
                    <a:gd name="T5" fmla="*/ 0 60000 65536"/>
                    <a:gd name="T6" fmla="*/ 0 w 317"/>
                    <a:gd name="T7" fmla="*/ 0 h 390"/>
                    <a:gd name="T8" fmla="*/ 317 w 317"/>
                    <a:gd name="T9" fmla="*/ 390 h 3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" h="390">
                      <a:moveTo>
                        <a:pt x="0" y="0"/>
                      </a:moveTo>
                      <a:lnTo>
                        <a:pt x="317" y="39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0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3655" y="2389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1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3655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2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5721" y="24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3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5721" y="254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84" name="Freeform 147"/>
                <p:cNvSpPr/>
                <p:nvPr/>
              </p:nvSpPr>
              <p:spPr bwMode="auto">
                <a:xfrm>
                  <a:off x="3722" y="1953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5" name="Freeform 148"/>
                <p:cNvSpPr/>
                <p:nvPr/>
              </p:nvSpPr>
              <p:spPr bwMode="auto">
                <a:xfrm>
                  <a:off x="9096" y="4893"/>
                  <a:ext cx="362" cy="3"/>
                </a:xfrm>
                <a:custGeom>
                  <a:avLst/>
                  <a:gdLst>
                    <a:gd name="T0" fmla="*/ 362 w 362"/>
                    <a:gd name="T1" fmla="*/ 0 h 3"/>
                    <a:gd name="T2" fmla="*/ 0 w 362"/>
                    <a:gd name="T3" fmla="*/ 3 h 3"/>
                    <a:gd name="T4" fmla="*/ 0 60000 65536"/>
                    <a:gd name="T5" fmla="*/ 0 60000 65536"/>
                    <a:gd name="T6" fmla="*/ 0 w 362"/>
                    <a:gd name="T7" fmla="*/ 0 h 3"/>
                    <a:gd name="T8" fmla="*/ 362 w 362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62" h="3">
                      <a:moveTo>
                        <a:pt x="362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6" name="Freeform 149"/>
                <p:cNvSpPr/>
                <p:nvPr/>
              </p:nvSpPr>
              <p:spPr bwMode="auto">
                <a:xfrm>
                  <a:off x="9108" y="5041"/>
                  <a:ext cx="350" cy="3"/>
                </a:xfrm>
                <a:custGeom>
                  <a:avLst/>
                  <a:gdLst>
                    <a:gd name="T0" fmla="*/ 350 w 350"/>
                    <a:gd name="T1" fmla="*/ 0 h 3"/>
                    <a:gd name="T2" fmla="*/ 0 w 350"/>
                    <a:gd name="T3" fmla="*/ 3 h 3"/>
                    <a:gd name="T4" fmla="*/ 0 60000 65536"/>
                    <a:gd name="T5" fmla="*/ 0 60000 65536"/>
                    <a:gd name="T6" fmla="*/ 0 w 350"/>
                    <a:gd name="T7" fmla="*/ 0 h 3"/>
                    <a:gd name="T8" fmla="*/ 350 w 350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50" h="3">
                      <a:moveTo>
                        <a:pt x="350" y="0"/>
                      </a:moveTo>
                      <a:lnTo>
                        <a:pt x="0" y="3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7" name="Freeform 150"/>
                <p:cNvSpPr/>
                <p:nvPr/>
              </p:nvSpPr>
              <p:spPr bwMode="auto">
                <a:xfrm>
                  <a:off x="6266" y="5145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8" name="Freeform 151"/>
                <p:cNvSpPr/>
                <p:nvPr/>
              </p:nvSpPr>
              <p:spPr bwMode="auto">
                <a:xfrm>
                  <a:off x="6942" y="3300"/>
                  <a:ext cx="1" cy="283"/>
                </a:xfrm>
                <a:custGeom>
                  <a:avLst/>
                  <a:gdLst>
                    <a:gd name="T0" fmla="*/ 0 w 1"/>
                    <a:gd name="T1" fmla="*/ 0 h 324"/>
                    <a:gd name="T2" fmla="*/ 0 w 1"/>
                    <a:gd name="T3" fmla="*/ 13 h 324"/>
                    <a:gd name="T4" fmla="*/ 0 60000 65536"/>
                    <a:gd name="T5" fmla="*/ 0 60000 65536"/>
                    <a:gd name="T6" fmla="*/ 0 w 1"/>
                    <a:gd name="T7" fmla="*/ 0 h 324"/>
                    <a:gd name="T8" fmla="*/ 1 w 1"/>
                    <a:gd name="T9" fmla="*/ 324 h 3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24">
                      <a:moveTo>
                        <a:pt x="0" y="0"/>
                      </a:moveTo>
                      <a:lnTo>
                        <a:pt x="0" y="3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89" name="Freeform 152"/>
                <p:cNvSpPr/>
                <p:nvPr/>
              </p:nvSpPr>
              <p:spPr bwMode="auto">
                <a:xfrm>
                  <a:off x="4338" y="5439"/>
                  <a:ext cx="1" cy="283"/>
                </a:xfrm>
                <a:custGeom>
                  <a:avLst/>
                  <a:gdLst>
                    <a:gd name="T0" fmla="*/ 0 w 1"/>
                    <a:gd name="T1" fmla="*/ 0 h 456"/>
                    <a:gd name="T2" fmla="*/ 0 w 1"/>
                    <a:gd name="T3" fmla="*/ 1 h 456"/>
                    <a:gd name="T4" fmla="*/ 0 60000 65536"/>
                    <a:gd name="T5" fmla="*/ 0 60000 65536"/>
                    <a:gd name="T6" fmla="*/ 0 w 1"/>
                    <a:gd name="T7" fmla="*/ 0 h 456"/>
                    <a:gd name="T8" fmla="*/ 1 w 1"/>
                    <a:gd name="T9" fmla="*/ 456 h 4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56">
                      <a:moveTo>
                        <a:pt x="0" y="0"/>
                      </a:moveTo>
                      <a:lnTo>
                        <a:pt x="0" y="45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0" name="Freeform 153"/>
                <p:cNvSpPr/>
                <p:nvPr/>
              </p:nvSpPr>
              <p:spPr bwMode="auto">
                <a:xfrm>
                  <a:off x="3830" y="5432"/>
                  <a:ext cx="312" cy="276"/>
                </a:xfrm>
                <a:custGeom>
                  <a:avLst/>
                  <a:gdLst>
                    <a:gd name="T0" fmla="*/ 0 w 312"/>
                    <a:gd name="T1" fmla="*/ 0 h 276"/>
                    <a:gd name="T2" fmla="*/ 312 w 312"/>
                    <a:gd name="T3" fmla="*/ 276 h 276"/>
                    <a:gd name="T4" fmla="*/ 0 60000 65536"/>
                    <a:gd name="T5" fmla="*/ 0 60000 65536"/>
                    <a:gd name="T6" fmla="*/ 0 w 312"/>
                    <a:gd name="T7" fmla="*/ 0 h 276"/>
                    <a:gd name="T8" fmla="*/ 312 w 312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2" h="276">
                      <a:moveTo>
                        <a:pt x="0" y="0"/>
                      </a:moveTo>
                      <a:lnTo>
                        <a:pt x="312" y="27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1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4464" y="580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4464" y="5912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3" name="Line 156"/>
                <p:cNvSpPr>
                  <a:spLocks noChangeShapeType="1"/>
                </p:cNvSpPr>
                <p:nvPr/>
              </p:nvSpPr>
              <p:spPr bwMode="auto">
                <a:xfrm flipH="1">
                  <a:off x="3790" y="5816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790" y="5924"/>
                  <a:ext cx="34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none" w="sm" len="med"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5" name="Freeform 158"/>
                <p:cNvSpPr/>
                <p:nvPr/>
              </p:nvSpPr>
              <p:spPr bwMode="auto">
                <a:xfrm>
                  <a:off x="4466" y="6060"/>
                  <a:ext cx="216" cy="264"/>
                </a:xfrm>
                <a:custGeom>
                  <a:avLst/>
                  <a:gdLst>
                    <a:gd name="T0" fmla="*/ 0 w 216"/>
                    <a:gd name="T1" fmla="*/ 0 h 264"/>
                    <a:gd name="T2" fmla="*/ 216 w 216"/>
                    <a:gd name="T3" fmla="*/ 264 h 264"/>
                    <a:gd name="T4" fmla="*/ 0 60000 65536"/>
                    <a:gd name="T5" fmla="*/ 0 60000 65536"/>
                    <a:gd name="T6" fmla="*/ 0 w 216"/>
                    <a:gd name="T7" fmla="*/ 0 h 264"/>
                    <a:gd name="T8" fmla="*/ 216 w 216"/>
                    <a:gd name="T9" fmla="*/ 264 h 26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16" h="264">
                      <a:moveTo>
                        <a:pt x="0" y="0"/>
                      </a:moveTo>
                      <a:lnTo>
                        <a:pt x="216" y="26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6" name="Freeform 159"/>
                <p:cNvSpPr/>
                <p:nvPr/>
              </p:nvSpPr>
              <p:spPr bwMode="auto">
                <a:xfrm>
                  <a:off x="4334" y="6060"/>
                  <a:ext cx="1" cy="336"/>
                </a:xfrm>
                <a:custGeom>
                  <a:avLst/>
                  <a:gdLst>
                    <a:gd name="T0" fmla="*/ 0 w 1"/>
                    <a:gd name="T1" fmla="*/ 0 h 336"/>
                    <a:gd name="T2" fmla="*/ 0 w 1"/>
                    <a:gd name="T3" fmla="*/ 336 h 336"/>
                    <a:gd name="T4" fmla="*/ 0 60000 65536"/>
                    <a:gd name="T5" fmla="*/ 0 60000 65536"/>
                    <a:gd name="T6" fmla="*/ 0 w 1"/>
                    <a:gd name="T7" fmla="*/ 0 h 336"/>
                    <a:gd name="T8" fmla="*/ 1 w 1"/>
                    <a:gd name="T9" fmla="*/ 336 h 3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36">
                      <a:moveTo>
                        <a:pt x="0" y="0"/>
                      </a:moveTo>
                      <a:lnTo>
                        <a:pt x="0" y="336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7" name="Oval 160"/>
                <p:cNvSpPr>
                  <a:spLocks noChangeArrowheads="1"/>
                </p:cNvSpPr>
                <p:nvPr/>
              </p:nvSpPr>
              <p:spPr bwMode="auto">
                <a:xfrm>
                  <a:off x="4255" y="5855"/>
                  <a:ext cx="57" cy="6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8" name="Line 161"/>
                <p:cNvSpPr>
                  <a:spLocks noChangeShapeType="1"/>
                </p:cNvSpPr>
                <p:nvPr/>
              </p:nvSpPr>
              <p:spPr bwMode="auto">
                <a:xfrm flipH="1" flipV="1">
                  <a:off x="2760" y="2547"/>
                  <a:ext cx="9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199" name="Line 162"/>
                <p:cNvSpPr>
                  <a:spLocks noChangeShapeType="1"/>
                </p:cNvSpPr>
                <p:nvPr/>
              </p:nvSpPr>
              <p:spPr bwMode="auto">
                <a:xfrm>
                  <a:off x="6739" y="239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0" name="Line 163"/>
                <p:cNvSpPr>
                  <a:spLocks noChangeShapeType="1"/>
                </p:cNvSpPr>
                <p:nvPr/>
              </p:nvSpPr>
              <p:spPr bwMode="auto">
                <a:xfrm>
                  <a:off x="3152" y="2547"/>
                  <a:ext cx="1" cy="5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1" name="Line 164"/>
                <p:cNvSpPr>
                  <a:spLocks noChangeShapeType="1"/>
                </p:cNvSpPr>
                <p:nvPr/>
              </p:nvSpPr>
              <p:spPr bwMode="auto">
                <a:xfrm flipH="1">
                  <a:off x="3128" y="3057"/>
                  <a:ext cx="9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786" y="3193"/>
                  <a:ext cx="123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3" name="Line 166"/>
                <p:cNvSpPr>
                  <a:spLocks noChangeShapeType="1"/>
                </p:cNvSpPr>
                <p:nvPr/>
              </p:nvSpPr>
              <p:spPr bwMode="auto">
                <a:xfrm>
                  <a:off x="3682" y="3193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4" name="Freeform 167"/>
                <p:cNvSpPr/>
                <p:nvPr/>
              </p:nvSpPr>
              <p:spPr bwMode="auto">
                <a:xfrm>
                  <a:off x="3537" y="1698"/>
                  <a:ext cx="1" cy="624"/>
                </a:xfrm>
                <a:custGeom>
                  <a:avLst/>
                  <a:gdLst>
                    <a:gd name="T0" fmla="*/ 0 w 1"/>
                    <a:gd name="T1" fmla="*/ 0 h 624"/>
                    <a:gd name="T2" fmla="*/ 0 w 1"/>
                    <a:gd name="T3" fmla="*/ 624 h 624"/>
                    <a:gd name="T4" fmla="*/ 0 60000 65536"/>
                    <a:gd name="T5" fmla="*/ 0 60000 65536"/>
                    <a:gd name="T6" fmla="*/ 0 w 1"/>
                    <a:gd name="T7" fmla="*/ 0 h 624"/>
                    <a:gd name="T8" fmla="*/ 1 w 1"/>
                    <a:gd name="T9" fmla="*/ 624 h 62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624">
                      <a:moveTo>
                        <a:pt x="0" y="0"/>
                      </a:moveTo>
                      <a:lnTo>
                        <a:pt x="0" y="624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5" name="Rectangle 168"/>
                <p:cNvSpPr>
                  <a:spLocks noChangeArrowheads="1"/>
                </p:cNvSpPr>
                <p:nvPr/>
              </p:nvSpPr>
              <p:spPr bwMode="auto">
                <a:xfrm>
                  <a:off x="3312" y="2309"/>
                  <a:ext cx="340" cy="3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6" name="Freeform 169"/>
                <p:cNvSpPr/>
                <p:nvPr/>
              </p:nvSpPr>
              <p:spPr bwMode="auto">
                <a:xfrm>
                  <a:off x="3021" y="1938"/>
                  <a:ext cx="305" cy="389"/>
                </a:xfrm>
                <a:custGeom>
                  <a:avLst/>
                  <a:gdLst>
                    <a:gd name="T0" fmla="*/ 0 w 305"/>
                    <a:gd name="T1" fmla="*/ 0 h 389"/>
                    <a:gd name="T2" fmla="*/ 305 w 305"/>
                    <a:gd name="T3" fmla="*/ 389 h 389"/>
                    <a:gd name="T4" fmla="*/ 0 60000 65536"/>
                    <a:gd name="T5" fmla="*/ 0 60000 65536"/>
                    <a:gd name="T6" fmla="*/ 0 w 305"/>
                    <a:gd name="T7" fmla="*/ 0 h 389"/>
                    <a:gd name="T8" fmla="*/ 305 w 305"/>
                    <a:gd name="T9" fmla="*/ 389 h 38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5" h="389">
                      <a:moveTo>
                        <a:pt x="0" y="0"/>
                      </a:moveTo>
                      <a:lnTo>
                        <a:pt x="305" y="389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tailEnd type="triangle" w="sm" len="med"/>
                </a:ln>
              </p:spPr>
              <p:txBody>
                <a:bodyPr vert="eaVert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07" name="Line 170"/>
                <p:cNvSpPr>
                  <a:spLocks noChangeShapeType="1"/>
                </p:cNvSpPr>
                <p:nvPr/>
              </p:nvSpPr>
              <p:spPr bwMode="auto">
                <a:xfrm flipH="1">
                  <a:off x="2938" y="2377"/>
                  <a:ext cx="39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8" name="Line 171"/>
                <p:cNvSpPr>
                  <a:spLocks noChangeShapeType="1"/>
                </p:cNvSpPr>
                <p:nvPr/>
              </p:nvSpPr>
              <p:spPr bwMode="auto">
                <a:xfrm>
                  <a:off x="7390" y="3057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09" name="Line 172"/>
                <p:cNvSpPr>
                  <a:spLocks noChangeShapeType="1"/>
                </p:cNvSpPr>
                <p:nvPr/>
              </p:nvSpPr>
              <p:spPr bwMode="auto">
                <a:xfrm>
                  <a:off x="8066" y="3669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0" name="Line 173"/>
                <p:cNvSpPr>
                  <a:spLocks noChangeShapeType="1"/>
                </p:cNvSpPr>
                <p:nvPr/>
              </p:nvSpPr>
              <p:spPr bwMode="auto">
                <a:xfrm>
                  <a:off x="8780" y="4261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1" name="Line 174"/>
                <p:cNvSpPr>
                  <a:spLocks noChangeShapeType="1"/>
                </p:cNvSpPr>
                <p:nvPr/>
              </p:nvSpPr>
              <p:spPr bwMode="auto">
                <a:xfrm>
                  <a:off x="9444" y="4893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2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4312" y="4281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3" name="Line 176"/>
                <p:cNvSpPr>
                  <a:spLocks noChangeShapeType="1"/>
                </p:cNvSpPr>
                <p:nvPr/>
              </p:nvSpPr>
              <p:spPr bwMode="auto">
                <a:xfrm>
                  <a:off x="4336" y="3805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4" name="Line 177"/>
                <p:cNvSpPr>
                  <a:spLocks noChangeShapeType="1"/>
                </p:cNvSpPr>
                <p:nvPr/>
              </p:nvSpPr>
              <p:spPr bwMode="auto">
                <a:xfrm flipH="1" flipV="1">
                  <a:off x="4976" y="4893"/>
                  <a:ext cx="105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med"/>
                  <a:tailEnd type="none" w="sm" len="med"/>
                </a:ln>
              </p:spPr>
              <p:txBody>
                <a:bodyPr vert="eaVert"/>
                <a:lstStyle/>
                <a:p>
                  <a:endParaRPr lang="zh-CN" altLang="en-US"/>
                </a:p>
              </p:txBody>
            </p:sp>
            <p:sp>
              <p:nvSpPr>
                <p:cNvPr id="215" name="Line 178"/>
                <p:cNvSpPr>
                  <a:spLocks noChangeShapeType="1"/>
                </p:cNvSpPr>
                <p:nvPr/>
              </p:nvSpPr>
              <p:spPr bwMode="auto">
                <a:xfrm>
                  <a:off x="5000" y="4417"/>
                  <a:ext cx="2" cy="476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Text Box 179"/>
              <p:cNvSpPr txBox="1">
                <a:spLocks noChangeArrowheads="1"/>
              </p:cNvSpPr>
              <p:nvPr/>
            </p:nvSpPr>
            <p:spPr bwMode="auto">
              <a:xfrm>
                <a:off x="1812" y="1470"/>
                <a:ext cx="312" cy="20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P=1</a:t>
                </a:r>
                <a:endParaRPr lang="en-US" altLang="zh-CN" sz="12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Text Box 180"/>
              <p:cNvSpPr txBox="1">
                <a:spLocks noChangeArrowheads="1"/>
              </p:cNvSpPr>
              <p:nvPr/>
            </p:nvSpPr>
            <p:spPr bwMode="auto">
              <a:xfrm>
                <a:off x="1780" y="1588"/>
                <a:ext cx="312" cy="202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Text Box 181"/>
              <p:cNvSpPr txBox="1">
                <a:spLocks noChangeArrowheads="1"/>
              </p:cNvSpPr>
              <p:nvPr/>
            </p:nvSpPr>
            <p:spPr bwMode="auto">
              <a:xfrm>
                <a:off x="1784" y="194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 dirty="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Text Box 182"/>
              <p:cNvSpPr txBox="1">
                <a:spLocks noChangeArrowheads="1"/>
              </p:cNvSpPr>
              <p:nvPr/>
            </p:nvSpPr>
            <p:spPr bwMode="auto">
              <a:xfrm>
                <a:off x="1778" y="227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Text Box 183"/>
              <p:cNvSpPr txBox="1">
                <a:spLocks noChangeArrowheads="1"/>
              </p:cNvSpPr>
              <p:nvPr/>
            </p:nvSpPr>
            <p:spPr bwMode="auto">
              <a:xfrm>
                <a:off x="1778" y="263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184"/>
              <p:cNvSpPr txBox="1">
                <a:spLocks noChangeArrowheads="1"/>
              </p:cNvSpPr>
              <p:nvPr/>
            </p:nvSpPr>
            <p:spPr bwMode="auto">
              <a:xfrm>
                <a:off x="1790" y="297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Text Box 185"/>
              <p:cNvSpPr txBox="1">
                <a:spLocks noChangeArrowheads="1"/>
              </p:cNvSpPr>
              <p:nvPr/>
            </p:nvSpPr>
            <p:spPr bwMode="auto">
              <a:xfrm>
                <a:off x="5138" y="3314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Text Box 186"/>
              <p:cNvSpPr txBox="1">
                <a:spLocks noChangeArrowheads="1"/>
              </p:cNvSpPr>
              <p:nvPr/>
            </p:nvSpPr>
            <p:spPr bwMode="auto">
              <a:xfrm>
                <a:off x="4794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187"/>
              <p:cNvSpPr txBox="1">
                <a:spLocks noChangeArrowheads="1"/>
              </p:cNvSpPr>
              <p:nvPr/>
            </p:nvSpPr>
            <p:spPr bwMode="auto">
              <a:xfrm>
                <a:off x="4410" y="330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Text Box 188"/>
              <p:cNvSpPr txBox="1">
                <a:spLocks noChangeArrowheads="1"/>
              </p:cNvSpPr>
              <p:nvPr/>
            </p:nvSpPr>
            <p:spPr bwMode="auto">
              <a:xfrm>
                <a:off x="4050" y="3312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Text Box 189"/>
              <p:cNvSpPr txBox="1">
                <a:spLocks noChangeArrowheads="1"/>
              </p:cNvSpPr>
              <p:nvPr/>
            </p:nvSpPr>
            <p:spPr bwMode="auto">
              <a:xfrm>
                <a:off x="3706" y="331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190"/>
              <p:cNvSpPr txBox="1">
                <a:spLocks noChangeArrowheads="1"/>
              </p:cNvSpPr>
              <p:nvPr/>
            </p:nvSpPr>
            <p:spPr bwMode="auto">
              <a:xfrm>
                <a:off x="4074" y="1026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191"/>
              <p:cNvSpPr txBox="1">
                <a:spLocks noChangeArrowheads="1"/>
              </p:cNvSpPr>
              <p:nvPr/>
            </p:nvSpPr>
            <p:spPr bwMode="auto">
              <a:xfrm>
                <a:off x="3730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192"/>
              <p:cNvSpPr txBox="1">
                <a:spLocks noChangeArrowheads="1"/>
              </p:cNvSpPr>
              <p:nvPr/>
            </p:nvSpPr>
            <p:spPr bwMode="auto">
              <a:xfrm>
                <a:off x="3346" y="1018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Text Box 193"/>
              <p:cNvSpPr txBox="1">
                <a:spLocks noChangeArrowheads="1"/>
              </p:cNvSpPr>
              <p:nvPr/>
            </p:nvSpPr>
            <p:spPr bwMode="auto">
              <a:xfrm>
                <a:off x="2986" y="102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Text Box 194"/>
              <p:cNvSpPr txBox="1">
                <a:spLocks noChangeArrowheads="1"/>
              </p:cNvSpPr>
              <p:nvPr/>
            </p:nvSpPr>
            <p:spPr bwMode="auto">
              <a:xfrm>
                <a:off x="2642" y="102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Text Box 195"/>
              <p:cNvSpPr txBox="1">
                <a:spLocks noChangeArrowheads="1"/>
              </p:cNvSpPr>
              <p:nvPr/>
            </p:nvSpPr>
            <p:spPr bwMode="auto">
              <a:xfrm>
                <a:off x="5134" y="1042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8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Text Box 196"/>
              <p:cNvSpPr txBox="1">
                <a:spLocks noChangeArrowheads="1"/>
              </p:cNvSpPr>
              <p:nvPr/>
            </p:nvSpPr>
            <p:spPr bwMode="auto">
              <a:xfrm>
                <a:off x="4790" y="104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7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4406" y="1034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Text Box 198"/>
              <p:cNvSpPr txBox="1">
                <a:spLocks noChangeArrowheads="1"/>
              </p:cNvSpPr>
              <p:nvPr/>
            </p:nvSpPr>
            <p:spPr bwMode="auto">
              <a:xfrm>
                <a:off x="341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Text Box 199"/>
              <p:cNvSpPr txBox="1">
                <a:spLocks noChangeArrowheads="1"/>
              </p:cNvSpPr>
              <p:nvPr/>
            </p:nvSpPr>
            <p:spPr bwMode="auto">
              <a:xfrm>
                <a:off x="3050" y="1154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Text Box 200"/>
              <p:cNvSpPr txBox="1">
                <a:spLocks noChangeArrowheads="1"/>
              </p:cNvSpPr>
              <p:nvPr/>
            </p:nvSpPr>
            <p:spPr bwMode="auto">
              <a:xfrm>
                <a:off x="2690" y="1160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Text Box 201"/>
              <p:cNvSpPr txBox="1">
                <a:spLocks noChangeArrowheads="1"/>
              </p:cNvSpPr>
              <p:nvPr/>
            </p:nvSpPr>
            <p:spPr bwMode="auto">
              <a:xfrm>
                <a:off x="2322" y="1158"/>
                <a:ext cx="31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12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Text Box 202"/>
              <p:cNvSpPr txBox="1">
                <a:spLocks noChangeArrowheads="1"/>
              </p:cNvSpPr>
              <p:nvPr/>
            </p:nvSpPr>
            <p:spPr bwMode="auto">
              <a:xfrm>
                <a:off x="2258" y="1028"/>
                <a:ext cx="16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203"/>
              <p:cNvSpPr txBox="1">
                <a:spLocks noChangeArrowheads="1"/>
              </p:cNvSpPr>
              <p:nvPr/>
            </p:nvSpPr>
            <p:spPr bwMode="auto">
              <a:xfrm>
                <a:off x="1968" y="1170"/>
                <a:ext cx="31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1200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Text Box 204"/>
              <p:cNvSpPr txBox="1">
                <a:spLocks noChangeArrowheads="1"/>
              </p:cNvSpPr>
              <p:nvPr/>
            </p:nvSpPr>
            <p:spPr bwMode="auto">
              <a:xfrm>
                <a:off x="2062" y="3400"/>
                <a:ext cx="504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控制线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Text Box 205"/>
              <p:cNvSpPr txBox="1">
                <a:spLocks noChangeArrowheads="1"/>
              </p:cNvSpPr>
              <p:nvPr/>
            </p:nvSpPr>
            <p:spPr bwMode="auto">
              <a:xfrm>
                <a:off x="1856" y="3542"/>
                <a:ext cx="732" cy="1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借位出 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Co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" name="Text Box 206"/>
              <p:cNvSpPr txBox="1">
                <a:spLocks noChangeArrowheads="1"/>
              </p:cNvSpPr>
              <p:nvPr/>
            </p:nvSpPr>
            <p:spPr bwMode="auto">
              <a:xfrm>
                <a:off x="3030" y="3534"/>
                <a:ext cx="732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1200" b="1">
                    <a:latin typeface="Times New Roman" panose="02020603050405020304" pitchFamily="18" charset="0"/>
                  </a:rPr>
                  <a:t>进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/</a:t>
                </a:r>
                <a:r>
                  <a:rPr lang="zh-CN" altLang="en-US" sz="1200" b="1">
                    <a:latin typeface="Times New Roman" panose="02020603050405020304" pitchFamily="18" charset="0"/>
                  </a:rPr>
                  <a:t>借位入</a:t>
                </a:r>
                <a:r>
                  <a:rPr lang="en-US" altLang="zh-CN" sz="1200" b="1">
                    <a:latin typeface="Times New Roman" panose="02020603050405020304" pitchFamily="18" charset="0"/>
                  </a:rPr>
                  <a:t> Ci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" name="Text Box 207"/>
              <p:cNvSpPr txBox="1">
                <a:spLocks noChangeArrowheads="1"/>
              </p:cNvSpPr>
              <p:nvPr/>
            </p:nvSpPr>
            <p:spPr bwMode="auto">
              <a:xfrm>
                <a:off x="2694" y="3162"/>
                <a:ext cx="162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x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08"/>
              <p:cNvSpPr txBox="1">
                <a:spLocks noChangeArrowheads="1"/>
              </p:cNvSpPr>
              <p:nvPr/>
            </p:nvSpPr>
            <p:spPr bwMode="auto">
              <a:xfrm>
                <a:off x="2410" y="3166"/>
                <a:ext cx="210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Text Box 209"/>
              <p:cNvSpPr txBox="1">
                <a:spLocks noChangeArrowheads="1"/>
              </p:cNvSpPr>
              <p:nvPr/>
            </p:nvSpPr>
            <p:spPr bwMode="auto">
              <a:xfrm>
                <a:off x="2962" y="3790"/>
                <a:ext cx="162" cy="1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12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" name="Text Box 210"/>
              <p:cNvSpPr txBox="1">
                <a:spLocks noChangeArrowheads="1"/>
              </p:cNvSpPr>
              <p:nvPr/>
            </p:nvSpPr>
            <p:spPr bwMode="auto">
              <a:xfrm>
                <a:off x="2942" y="3752"/>
                <a:ext cx="186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y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Text Box 211"/>
              <p:cNvSpPr txBox="1">
                <a:spLocks noChangeArrowheads="1"/>
              </p:cNvSpPr>
              <p:nvPr/>
            </p:nvSpPr>
            <p:spPr bwMode="auto">
              <a:xfrm>
                <a:off x="2704" y="3826"/>
                <a:ext cx="162" cy="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500" b="1">
                    <a:latin typeface="Times New Roman" panose="02020603050405020304" pitchFamily="18" charset="0"/>
                  </a:rPr>
                  <a:t>S</a:t>
                </a:r>
                <a:endParaRPr lang="en-US" altLang="zh-CN" sz="15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212"/>
              <p:cNvSpPr txBox="1">
                <a:spLocks noChangeArrowheads="1"/>
              </p:cNvSpPr>
              <p:nvPr/>
            </p:nvSpPr>
            <p:spPr bwMode="auto">
              <a:xfrm>
                <a:off x="3018" y="3390"/>
                <a:ext cx="234" cy="1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P</a:t>
                </a:r>
                <a:endParaRPr lang="en-US" altLang="zh-CN" sz="1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Line 213"/>
              <p:cNvSpPr>
                <a:spLocks noChangeShapeType="1"/>
              </p:cNvSpPr>
              <p:nvPr/>
            </p:nvSpPr>
            <p:spPr bwMode="auto">
              <a:xfrm flipV="1">
                <a:off x="300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14"/>
              <p:cNvSpPr>
                <a:spLocks noChangeShapeType="1"/>
              </p:cNvSpPr>
              <p:nvPr/>
            </p:nvSpPr>
            <p:spPr bwMode="auto">
              <a:xfrm flipV="1">
                <a:off x="3460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15"/>
              <p:cNvSpPr>
                <a:spLocks noChangeShapeType="1"/>
              </p:cNvSpPr>
              <p:nvPr/>
            </p:nvSpPr>
            <p:spPr bwMode="auto">
              <a:xfrm flipV="1">
                <a:off x="3579" y="2389"/>
                <a:ext cx="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216"/>
            <p:cNvSpPr txBox="1">
              <a:spLocks noChangeArrowheads="1"/>
            </p:cNvSpPr>
            <p:nvPr/>
          </p:nvSpPr>
          <p:spPr bwMode="auto">
            <a:xfrm>
              <a:off x="3793" y="1033"/>
              <a:ext cx="417" cy="20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CAS</a:t>
              </a:r>
              <a:endPara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6" name="组合 215"/>
          <p:cNvGrpSpPr/>
          <p:nvPr/>
        </p:nvGrpSpPr>
        <p:grpSpPr>
          <a:xfrm>
            <a:off x="9946923" y="1800507"/>
            <a:ext cx="1908923" cy="576064"/>
            <a:chOff x="2854846" y="2996952"/>
            <a:chExt cx="1224136" cy="576064"/>
          </a:xfrm>
        </p:grpSpPr>
        <p:sp>
          <p:nvSpPr>
            <p:cNvPr id="217" name="矩形标注 216"/>
            <p:cNvSpPr/>
            <p:nvPr/>
          </p:nvSpPr>
          <p:spPr>
            <a:xfrm>
              <a:off x="2854846" y="2996952"/>
              <a:ext cx="1224136" cy="576064"/>
            </a:xfrm>
            <a:prstGeom prst="wedgeRectCallout">
              <a:avLst>
                <a:gd name="adj1" fmla="val -144263"/>
                <a:gd name="adj2" fmla="val 7952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文本框 217"/>
            <p:cNvSpPr txBox="1"/>
            <p:nvPr/>
          </p:nvSpPr>
          <p:spPr>
            <a:xfrm>
              <a:off x="2957984" y="3043458"/>
              <a:ext cx="102314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除数右移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21" name="组合 215"/>
          <p:cNvGrpSpPr/>
          <p:nvPr/>
        </p:nvGrpSpPr>
        <p:grpSpPr>
          <a:xfrm flipH="1">
            <a:off x="4289130" y="2964262"/>
            <a:ext cx="1734069" cy="576064"/>
            <a:chOff x="2752834" y="2996952"/>
            <a:chExt cx="1228299" cy="576064"/>
          </a:xfrm>
        </p:grpSpPr>
        <p:sp>
          <p:nvSpPr>
            <p:cNvPr id="222" name="矩形标注 221"/>
            <p:cNvSpPr/>
            <p:nvPr/>
          </p:nvSpPr>
          <p:spPr>
            <a:xfrm>
              <a:off x="2752834" y="2996952"/>
              <a:ext cx="1224136" cy="576064"/>
            </a:xfrm>
            <a:prstGeom prst="wedgeRectCallout">
              <a:avLst>
                <a:gd name="adj1" fmla="val -143988"/>
                <a:gd name="adj2" fmla="val -11821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/>
            <p:cNvSpPr txBox="1"/>
            <p:nvPr/>
          </p:nvSpPr>
          <p:spPr>
            <a:xfrm>
              <a:off x="2957984" y="3043459"/>
              <a:ext cx="1023149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余数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24" name="内容占位符 2"/>
          <p:cNvSpPr>
            <a:spLocks noGrp="1"/>
          </p:cNvSpPr>
          <p:nvPr>
            <p:ph idx="1"/>
          </p:nvPr>
        </p:nvSpPr>
        <p:spPr>
          <a:xfrm>
            <a:off x="118542" y="1125538"/>
            <a:ext cx="3384376" cy="50403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阵列除法器</a:t>
            </a:r>
            <a:endParaRPr lang="en-US" altLang="zh-CN" dirty="0"/>
          </a:p>
          <a:p>
            <a:pPr lvl="1"/>
            <a:r>
              <a:rPr lang="zh-CN" altLang="en-US" dirty="0"/>
              <a:t>实现两个正数用加减交替法进行相除</a:t>
            </a:r>
            <a:endParaRPr lang="en-US" altLang="zh-CN" dirty="0"/>
          </a:p>
          <a:p>
            <a:pPr lvl="1"/>
            <a:r>
              <a:rPr lang="zh-CN" altLang="en-US" dirty="0"/>
              <a:t>将除法各步的加</a:t>
            </a:r>
            <a:r>
              <a:rPr lang="en-US" altLang="zh-CN" dirty="0"/>
              <a:t>/</a:t>
            </a:r>
            <a:r>
              <a:rPr lang="zh-CN" altLang="en-US" dirty="0"/>
              <a:t>减、移位操作在一个节拍内完成，从而提高除法运算速度</a:t>
            </a:r>
            <a:endParaRPr lang="en-US" altLang="zh-CN" dirty="0"/>
          </a:p>
        </p:txBody>
      </p:sp>
      <p:cxnSp>
        <p:nvCxnSpPr>
          <p:cNvPr id="22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703" y="97468"/>
            <a:ext cx="9397218" cy="52322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定点运算部件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16553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运算都可通过“加”和“移位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操作实现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   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以一个或多个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ALU(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或加法器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为核心，加上移位器和存放中间临时结果的寄存器组，在相应逻辑控制下，可实现各种运算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1555062" y="254793"/>
            <a:ext cx="29527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A50021"/>
                </a:solidFill>
                <a:ea typeface="微软雅黑" panose="020B0503020204020204" pitchFamily="34" charset="-122"/>
              </a:rPr>
              <a:t> 本节概要</a:t>
            </a:r>
            <a:endParaRPr lang="zh-CN" altLang="en-US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9218" name="Freeform 16"/>
          <p:cNvSpPr/>
          <p:nvPr/>
        </p:nvSpPr>
        <p:spPr bwMode="auto">
          <a:xfrm>
            <a:off x="2062957" y="742950"/>
            <a:ext cx="2447925" cy="604838"/>
          </a:xfrm>
          <a:custGeom>
            <a:avLst/>
            <a:gdLst>
              <a:gd name="T0" fmla="*/ 0 w 1905"/>
              <a:gd name="T1" fmla="*/ 0 h 544"/>
              <a:gd name="T2" fmla="*/ 2147483646 w 1905"/>
              <a:gd name="T3" fmla="*/ 0 h 544"/>
              <a:gd name="T4" fmla="*/ 2147483646 w 1905"/>
              <a:gd name="T5" fmla="*/ 2147483646 h 544"/>
              <a:gd name="T6" fmla="*/ 0 w 1905"/>
              <a:gd name="T7" fmla="*/ 2147483646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" name="Rectangle 19"/>
          <p:cNvSpPr>
            <a:spLocks noChangeArrowheads="1"/>
          </p:cNvSpPr>
          <p:nvPr/>
        </p:nvSpPr>
        <p:spPr bwMode="auto">
          <a:xfrm>
            <a:off x="2177257" y="692150"/>
            <a:ext cx="1757363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charset="0"/>
              </a:rPr>
              <a:t>重点内容</a:t>
            </a:r>
            <a:endParaRPr lang="zh-CN" altLang="en-US">
              <a:solidFill>
                <a:schemeClr val="bg1"/>
              </a:solidFill>
              <a:ea typeface="楷体_GB2312" charset="0"/>
            </a:endParaRPr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1991520" y="1323454"/>
            <a:ext cx="8135937" cy="3060725"/>
          </a:xfrm>
          <a:prstGeom prst="roundRect">
            <a:avLst>
              <a:gd name="adj" fmla="val 4231"/>
            </a:avLst>
          </a:prstGeom>
          <a:solidFill>
            <a:srgbClr val="EAEAEA"/>
          </a:solidFill>
          <a:ln w="25400">
            <a:solidFill>
              <a:srgbClr val="A5002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zh-CN" altLang="en-US" sz="4400" dirty="0"/>
          </a:p>
        </p:txBody>
      </p:sp>
      <p:sp>
        <p:nvSpPr>
          <p:cNvPr id="9221" name="Rectangle 28"/>
          <p:cNvSpPr>
            <a:spLocks noChangeArrowheads="1"/>
          </p:cNvSpPr>
          <p:nvPr/>
        </p:nvSpPr>
        <p:spPr bwMode="auto">
          <a:xfrm>
            <a:off x="2170905" y="1355726"/>
            <a:ext cx="7970837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3.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4</a:t>
            </a:r>
            <a:r>
              <a:rPr kumimoji="1" lang="zh-CN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除法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原码一位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除法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补码一位除法</a:t>
            </a:r>
            <a:endParaRPr kumimoji="1" lang="zh-CN" alt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2" algn="l" eaLnBrk="1" hangingPunct="1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 快速除法器</a:t>
            </a:r>
            <a:endParaRPr kumimoji="1"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3.5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浮点数运算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2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浮点数的表示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(Floating-Point Representation)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  <a:p>
            <a:pPr lvl="2" algn="l"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浮点数加法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(Floating-Point Addition)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  <a:sym typeface="Symbol" panose="05050102010706020507" charset="2"/>
            </a:endParaRPr>
          </a:p>
        </p:txBody>
      </p:sp>
      <p:sp>
        <p:nvSpPr>
          <p:cNvPr id="11271" name="Freeform 22"/>
          <p:cNvSpPr/>
          <p:nvPr/>
        </p:nvSpPr>
        <p:spPr bwMode="auto">
          <a:xfrm>
            <a:off x="2134395" y="4473116"/>
            <a:ext cx="2447925" cy="539750"/>
          </a:xfrm>
          <a:custGeom>
            <a:avLst/>
            <a:gdLst>
              <a:gd name="T0" fmla="*/ 0 w 1905"/>
              <a:gd name="T1" fmla="*/ 0 h 544"/>
              <a:gd name="T2" fmla="*/ 2147483647 w 1905"/>
              <a:gd name="T3" fmla="*/ 0 h 544"/>
              <a:gd name="T4" fmla="*/ 2147483647 w 1905"/>
              <a:gd name="T5" fmla="*/ 2147483647 h 544"/>
              <a:gd name="T6" fmla="*/ 0 w 1905"/>
              <a:gd name="T7" fmla="*/ 2147483647 h 544"/>
              <a:gd name="T8" fmla="*/ 0 w 1905"/>
              <a:gd name="T9" fmla="*/ 0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05"/>
              <a:gd name="T16" fmla="*/ 0 h 544"/>
              <a:gd name="T17" fmla="*/ 1905 w 1905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05" h="544">
                <a:moveTo>
                  <a:pt x="0" y="0"/>
                </a:moveTo>
                <a:lnTo>
                  <a:pt x="1361" y="0"/>
                </a:lnTo>
                <a:lnTo>
                  <a:pt x="1905" y="544"/>
                </a:lnTo>
                <a:lnTo>
                  <a:pt x="0" y="54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25400">
            <a:noFill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ea"/>
              <a:ea typeface="+mn-ea"/>
            </a:endParaRPr>
          </a:p>
        </p:txBody>
      </p:sp>
      <p:sp>
        <p:nvSpPr>
          <p:cNvPr id="11272" name="Rectangle 23"/>
          <p:cNvSpPr>
            <a:spLocks noChangeArrowheads="1"/>
          </p:cNvSpPr>
          <p:nvPr/>
        </p:nvSpPr>
        <p:spPr bwMode="auto">
          <a:xfrm>
            <a:off x="2248694" y="4401108"/>
            <a:ext cx="1612900" cy="7817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楷体_GB2312"/>
              </a:rPr>
              <a:t>基本要求</a:t>
            </a:r>
            <a:endParaRPr lang="zh-CN" altLang="en-US" dirty="0">
              <a:solidFill>
                <a:schemeClr val="bg1"/>
              </a:solidFill>
              <a:latin typeface="+mn-ea"/>
              <a:ea typeface="楷体_GB2312"/>
            </a:endParaRPr>
          </a:p>
        </p:txBody>
      </p:sp>
      <p:sp>
        <p:nvSpPr>
          <p:cNvPr id="11273" name="AutoShape 12"/>
          <p:cNvSpPr>
            <a:spLocks noChangeArrowheads="1"/>
          </p:cNvSpPr>
          <p:nvPr/>
        </p:nvSpPr>
        <p:spPr bwMode="auto">
          <a:xfrm>
            <a:off x="2048670" y="5066222"/>
            <a:ext cx="8135937" cy="1500981"/>
          </a:xfrm>
          <a:prstGeom prst="roundRect">
            <a:avLst>
              <a:gd name="adj" fmla="val 4296"/>
            </a:avLst>
          </a:prstGeom>
          <a:solidFill>
            <a:srgbClr val="EAEAEA"/>
          </a:solidFill>
          <a:ln w="25400">
            <a:solidFill>
              <a:srgbClr val="808080"/>
            </a:solidFill>
            <a:rou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4400">
              <a:latin typeface="+mn-ea"/>
              <a:ea typeface="+mn-ea"/>
            </a:endParaRP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451895" y="5163059"/>
            <a:ext cx="7388225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华文新魏" panose="02010800040101010101" charset="-122"/>
                <a:ea typeface="华文新魏" panose="02010800040101010101" charset="-122"/>
              </a:rPr>
              <a:t> 掌握计算机中的定点除法运算方法</a:t>
            </a:r>
            <a:endParaRPr kumimoji="1" lang="en-US" altLang="zh-CN" sz="26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 eaLnBrk="1" hangingPunct="1">
              <a:lnSpc>
                <a:spcPct val="10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华文新魏" panose="02010800040101010101" charset="-122"/>
                <a:ea typeface="华文新魏" panose="02010800040101010101" charset="-122"/>
              </a:rPr>
              <a:t> 了解除法运算部件的设计方法</a:t>
            </a:r>
            <a:endParaRPr kumimoji="1" lang="en-US" altLang="zh-CN" sz="2600" dirty="0">
              <a:latin typeface="华文新魏" panose="02010800040101010101" charset="-122"/>
              <a:ea typeface="华文新魏" panose="02010800040101010101" charset="-122"/>
            </a:endParaRPr>
          </a:p>
          <a:p>
            <a:pPr algn="l">
              <a:lnSpc>
                <a:spcPct val="100000"/>
              </a:lnSpc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sz="2600" dirty="0">
                <a:latin typeface="华文新魏" panose="02010800040101010101" charset="-122"/>
                <a:ea typeface="华文新魏" panose="02010800040101010101" charset="-122"/>
              </a:rPr>
              <a:t>掌握计算机中的</a:t>
            </a:r>
            <a:r>
              <a:rPr kumimoji="1" lang="zh-CN" altLang="zh-CN" sz="2600" dirty="0">
                <a:latin typeface="华文新魏" panose="02010800040101010101" charset="-122"/>
                <a:ea typeface="华文新魏" panose="02010800040101010101" charset="-122"/>
              </a:rPr>
              <a:t>浮点运算方法</a:t>
            </a:r>
            <a:endParaRPr kumimoji="1" lang="en-US" altLang="zh-CN" sz="2600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702" y="97468"/>
            <a:ext cx="10631711" cy="52322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定点运算部件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920052" cy="16553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  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运算都可通过“加”和“移位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”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操作实现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 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以一个或多个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ALU(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或加法器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为核心，加上移位器和存放中间临时结果的寄存器组，在相应逻辑控制下，可实现各种运算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3068960"/>
            <a:ext cx="10920052" cy="32043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        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运算部件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通常是指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ALU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、移位器、寄存器组，加上用于数据选择的多路选择器和实现数据传送的总线等构成的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运算数据通路 </a:t>
            </a:r>
            <a:endParaRPr lang="zh-CN" altLang="en-US" sz="2800" b="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用专门运算器芯片实现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如：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4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位运算器芯片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AM2901)</a:t>
            </a:r>
            <a:endParaRPr lang="en-US" altLang="zh-CN" sz="2800" b="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用若干芯片级联实现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如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4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个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AM2901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构成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16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位运算器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sz="2800" b="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25425" indent="-26670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现代计算机</a:t>
            </a:r>
            <a:r>
              <a:rPr lang="zh-CN" altLang="en-US" sz="2800" b="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把运算数据通路和控制器都做在</a:t>
            </a:r>
            <a:r>
              <a:rPr lang="en-US" altLang="zh-CN" sz="2800" b="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CPU</a:t>
            </a:r>
            <a:r>
              <a:rPr lang="zh-CN" altLang="en-US" sz="2800" b="0" dirty="0">
                <a:solidFill>
                  <a:srgbClr val="005BE2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中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，为实现流水线，</a:t>
            </a:r>
            <a:r>
              <a:rPr lang="en-US" altLang="zh-CN" sz="2800" b="0" dirty="0">
                <a:latin typeface="Times New Roman" panose="02020603050405020304" pitchFamily="18" charset="0"/>
                <a:ea typeface="华文新魏" panose="02010800040101010101" charset="-122"/>
              </a:rPr>
              <a:t>CPU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中有多个运算部件，也称之为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“功能部件”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或</a:t>
            </a:r>
            <a:r>
              <a: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“执行部件”</a:t>
            </a:r>
            <a:r>
              <a:rPr lang="zh-CN" altLang="en-US" sz="2800" b="0" dirty="0">
                <a:latin typeface="Times New Roman" panose="02020603050405020304" pitchFamily="18" charset="0"/>
                <a:ea typeface="华文新魏" panose="02010800040101010101" charset="-122"/>
              </a:rPr>
              <a:t>。 </a:t>
            </a:r>
            <a:endParaRPr lang="zh-CN" altLang="en-US" sz="2800" b="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1" name="Rectangle 3"/>
          <p:cNvSpPr>
            <a:spLocks noGrp="1" noChangeArrowheads="1"/>
          </p:cNvSpPr>
          <p:nvPr>
            <p:ph idx="1"/>
          </p:nvPr>
        </p:nvSpPr>
        <p:spPr>
          <a:xfrm>
            <a:off x="320785" y="836712"/>
            <a:ext cx="11630310" cy="5744007"/>
          </a:xfrm>
        </p:spPr>
        <p:txBody>
          <a:bodyPr/>
          <a:lstStyle/>
          <a:p>
            <a:pPr marL="365125" indent="-36512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逻辑、移位、扩展等运算的电路简单，主要考虑算术运算</a:t>
            </a:r>
            <a:endParaRPr lang="zh-CN" altLang="en-US" sz="3200" dirty="0"/>
          </a:p>
          <a:p>
            <a:pPr marL="365125" indent="-36512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定点运算</a:t>
            </a:r>
            <a:endParaRPr lang="zh-CN" altLang="en-US" sz="3200" dirty="0"/>
          </a:p>
          <a:p>
            <a:pPr marL="716280" lvl="1" indent="-35750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dirty="0"/>
              <a:t>无符号数，带符号整数</a:t>
            </a:r>
            <a:r>
              <a:rPr lang="en-US" altLang="zh-CN" sz="3200" dirty="0"/>
              <a:t>(</a:t>
            </a:r>
            <a:r>
              <a:rPr lang="zh-CN" altLang="en-US" sz="3200" dirty="0"/>
              <a:t>补码</a:t>
            </a:r>
            <a:r>
              <a:rPr lang="en-US" altLang="zh-CN" sz="3200" dirty="0"/>
              <a:t>)</a:t>
            </a:r>
            <a:r>
              <a:rPr lang="zh-CN" altLang="en-US" sz="3200" dirty="0"/>
              <a:t>，定点原码小数，定点移码整数</a:t>
            </a:r>
            <a:endParaRPr lang="zh-CN" altLang="en-US" sz="3200" dirty="0"/>
          </a:p>
          <a:p>
            <a:pPr marL="716280" lvl="1" indent="-357505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ALU</a:t>
            </a:r>
            <a:r>
              <a:rPr lang="zh-CN" altLang="en-US" sz="3200" dirty="0"/>
              <a:t>实现基本算术和逻辑运算</a:t>
            </a:r>
            <a:endParaRPr lang="zh-CN" altLang="en-US" sz="3200" dirty="0"/>
          </a:p>
          <a:p>
            <a:pPr marL="716280" lvl="1" indent="-357505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ALU + </a:t>
            </a:r>
            <a:r>
              <a:rPr lang="zh-CN" altLang="en-US" sz="3200" dirty="0">
                <a:solidFill>
                  <a:srgbClr val="0000FF"/>
                </a:solidFill>
              </a:rPr>
              <a:t>移位器</a:t>
            </a:r>
            <a:r>
              <a:rPr lang="zh-CN" altLang="en-US" sz="3200" dirty="0"/>
              <a:t>实现四则运算</a:t>
            </a:r>
            <a:endParaRPr lang="zh-CN" altLang="en-US" sz="3200" dirty="0"/>
          </a:p>
          <a:p>
            <a:pPr marL="716280" lvl="1" indent="-357505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3200" dirty="0"/>
              <a:t>①</a:t>
            </a:r>
            <a:r>
              <a:rPr lang="zh-CN" altLang="en-US" sz="3200" dirty="0">
                <a:solidFill>
                  <a:srgbClr val="0000FF"/>
                </a:solidFill>
              </a:rPr>
              <a:t>加</a:t>
            </a:r>
            <a:r>
              <a:rPr lang="en-US" altLang="zh-CN" sz="3200" dirty="0">
                <a:solidFill>
                  <a:srgbClr val="0000FF"/>
                </a:solidFill>
              </a:rPr>
              <a:t>/</a:t>
            </a:r>
            <a:r>
              <a:rPr lang="zh-CN" altLang="en-US" sz="3200" dirty="0">
                <a:solidFill>
                  <a:srgbClr val="0000FF"/>
                </a:solidFill>
              </a:rPr>
              <a:t>减运算：</a:t>
            </a:r>
            <a:endParaRPr lang="zh-CN" altLang="en-US" sz="3200" dirty="0">
              <a:solidFill>
                <a:srgbClr val="0000FF"/>
              </a:solidFill>
            </a:endParaRPr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补码加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减：符号位和数值位一起运算，减法用加法实现，同号相加时可能溢出。用于定点整数运算</a:t>
            </a:r>
            <a:endParaRPr lang="zh-CN" altLang="en-US" sz="2800" dirty="0"/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原码加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减：符号位和数值位分开运算。用于浮点数尾数加</a:t>
            </a:r>
            <a:r>
              <a:rPr lang="en-US" altLang="zh-CN" sz="2800" dirty="0"/>
              <a:t>/</a:t>
            </a:r>
            <a:r>
              <a:rPr lang="zh-CN" altLang="en-US" sz="2800" dirty="0"/>
              <a:t>减运算</a:t>
            </a:r>
            <a:endParaRPr lang="zh-CN" altLang="en-US" sz="2800" dirty="0"/>
          </a:p>
          <a:p>
            <a:pPr marL="1076325" lvl="2" indent="-358775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2800" dirty="0"/>
              <a:t>移码加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减：移码的和</a:t>
            </a:r>
            <a:r>
              <a:rPr lang="en-US" altLang="zh-CN" sz="2800" dirty="0"/>
              <a:t>/</a:t>
            </a:r>
            <a:r>
              <a:rPr lang="zh-CN" altLang="en-US" sz="2800" dirty="0"/>
              <a:t>差等于和</a:t>
            </a:r>
            <a:r>
              <a:rPr lang="en-US" altLang="zh-CN" sz="2800" dirty="0"/>
              <a:t>/</a:t>
            </a:r>
            <a:r>
              <a:rPr lang="zh-CN" altLang="en-US" sz="2800" dirty="0"/>
              <a:t>差的补码。用于浮点数阶码加</a:t>
            </a:r>
            <a:r>
              <a:rPr lang="en-US" altLang="zh-CN" sz="2800" dirty="0"/>
              <a:t>/</a:t>
            </a:r>
            <a:r>
              <a:rPr lang="zh-CN" altLang="en-US" sz="2800" dirty="0"/>
              <a:t>减运算</a:t>
            </a:r>
            <a:endParaRPr lang="zh-CN" altLang="en-US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0" y="620688"/>
            <a:ext cx="11951095" cy="5976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984250" indent="-621030">
              <a:lnSpc>
                <a:spcPct val="100000"/>
              </a:lnSpc>
              <a:spcBef>
                <a:spcPct val="10000"/>
              </a:spcBef>
              <a:buSz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乘法运算：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无符号数乘法：“加” 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600" dirty="0">
                <a:latin typeface="华文新魏" panose="02010800040101010101" charset="-122"/>
                <a:ea typeface="微软雅黑" panose="020B0503020204020204" pitchFamily="34" charset="-122"/>
              </a:rPr>
              <a:t> “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右移”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原码乘法：符号位和数值位分开运算，数值部分用无符号数乘法实现。用于浮点数尾数乘法运算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补码乘法：符号位和数值位一起运算，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Booth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算法，定点整数乘法运算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快速乘法器：阵列乘法器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84250" indent="-621030">
              <a:lnSpc>
                <a:spcPct val="100000"/>
              </a:lnSpc>
              <a:spcBef>
                <a:spcPct val="10000"/>
              </a:spcBef>
              <a:buSzTx/>
              <a:buNone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除法运算：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无符号数除法：用“加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减”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2600" dirty="0">
                <a:latin typeface="华文新魏" panose="02010800040101010101" charset="-122"/>
                <a:ea typeface="微软雅黑" panose="020B0503020204020204" pitchFamily="34" charset="-122"/>
              </a:rPr>
              <a:t>“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左移” 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原码除法：符号位和数值位分开，数值部分用无符号数除法实现。用于浮点数尾数除法运算，有恢复余数和</a:t>
            </a:r>
            <a:r>
              <a:rPr lang="zh-CN" altLang="en-US" sz="2800" dirty="0"/>
              <a:t>加减交替法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补码除法：符号位和数值位一起运算，用于定点整数除法运算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76325" lvl="2" indent="-358775">
              <a:lnSpc>
                <a:spcPct val="100000"/>
              </a:lnSpc>
              <a:spcBef>
                <a:spcPct val="10000"/>
              </a:spcBef>
            </a:pP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快速除法器：阵列除法器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latin typeface="+mj-lt"/>
            </a:endParaRPr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23714" y="2096852"/>
            <a:ext cx="9144000" cy="88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3.5.1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浮点运算的基本概念和问题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44016" y="3140968"/>
            <a:ext cx="12395906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“S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peed gets you nowhere if you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’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re headed the wrong way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”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 </a:t>
            </a:r>
            <a:endParaRPr lang="en-US" altLang="zh-CN" sz="2400" dirty="0">
              <a:solidFill>
                <a:schemeClr val="bg1"/>
              </a:solidFill>
              <a:latin typeface="Comic Sans MS" panose="030F0702030302020204" pitchFamily="66" charset="0"/>
              <a:ea typeface="HanziPen SC" charset="-122"/>
              <a:cs typeface="HanziPen SC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                                                       ——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American</a:t>
            </a:r>
            <a:r>
              <a:rPr lang="zh-CN" altLang="en-US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Comic Sans MS" panose="030F0702030302020204" pitchFamily="66" charset="0"/>
                <a:ea typeface="HanziPen SC" charset="-122"/>
                <a:cs typeface="HanziPen SC" charset="-122"/>
              </a:rPr>
              <a:t>Proverb</a:t>
            </a:r>
            <a:endParaRPr lang="zh-CN" altLang="en-US" sz="2400" dirty="0">
              <a:solidFill>
                <a:schemeClr val="bg1"/>
              </a:solidFill>
              <a:latin typeface="Comic Sans MS" panose="030F0702030302020204" pitchFamily="66" charset="0"/>
              <a:ea typeface="HanziPen SC" charset="-122"/>
              <a:cs typeface="HanziPen SC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基于浮点数表示的计算机算术运算称为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浮点运算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实数的二进制浮点表示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22898" y="3131676"/>
            <a:ext cx="4293308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pc="6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lt"/>
                <a:ea typeface="MS Gothic" panose="020B0609070205080204" charset="-128"/>
                <a:cs typeface="MS Gothic" panose="020B0609070205080204" charset="-128"/>
              </a:rPr>
              <a:t>−</a:t>
            </a:r>
            <a:r>
              <a:rPr lang="en-US" altLang="zh-CN" spc="6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lt"/>
                <a:cs typeface="黑体" panose="02010609060101010101" charset="-122"/>
              </a:rPr>
              <a:t>1.01101</a:t>
            </a:r>
            <a:r>
              <a:rPr lang="en-US" altLang="zh-CN" spc="600" baseline="-25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lt"/>
                <a:cs typeface="黑体" panose="02010609060101010101" charset="-122"/>
              </a:rPr>
              <a:t>2</a:t>
            </a:r>
            <a:r>
              <a:rPr lang="en-US" altLang="zh-CN" spc="6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lt"/>
                <a:cs typeface="黑体" panose="02010609060101010101" charset="-122"/>
              </a:rPr>
              <a:t>×2</a:t>
            </a:r>
            <a:r>
              <a:rPr lang="en-US" altLang="zh-CN" spc="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n-lt"/>
                <a:cs typeface="黑体" panose="02010609060101010101" charset="-122"/>
              </a:rPr>
              <a:t>10</a:t>
            </a:r>
            <a:endParaRPr lang="zh-CN" altLang="en-US" spc="6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n-lt"/>
              <a:cs typeface="黑体" panose="02010609060101010101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02092" y="3177211"/>
            <a:ext cx="4314113" cy="864096"/>
          </a:xfrm>
          <a:prstGeom prst="rect">
            <a:avLst/>
          </a:prstGeom>
          <a:noFill/>
          <a:ln w="28575">
            <a:solidFill>
              <a:srgbClr val="FF860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endParaRPr lang="zh-CN" altLang="en-US" sz="3600" spc="6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n-lt"/>
              <a:ea typeface="+mn-ea"/>
              <a:cs typeface="黑体" panose="02010609060101010101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3718942" y="3871371"/>
            <a:ext cx="0" cy="77247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66914" y="3275692"/>
            <a:ext cx="317156" cy="59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286882" y="4516412"/>
            <a:ext cx="936116" cy="60253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符号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62958" y="3275692"/>
            <a:ext cx="2080232" cy="59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4871070" y="3871369"/>
            <a:ext cx="0" cy="1554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11030" y="5477163"/>
            <a:ext cx="78250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尾数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99262" y="3275692"/>
            <a:ext cx="393694" cy="59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6805704" y="3861281"/>
            <a:ext cx="0" cy="1554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99262" y="5477163"/>
            <a:ext cx="78250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基数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95306" y="3275692"/>
            <a:ext cx="476882" cy="403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319342" y="3680637"/>
            <a:ext cx="0" cy="10637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40892" y="4757083"/>
            <a:ext cx="782506" cy="43088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阶码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1" grpId="0"/>
      <p:bldP spid="36" grpId="0" animBg="1"/>
      <p:bldP spid="38" grpId="0"/>
      <p:bldP spid="39" grpId="0" animBg="1"/>
      <p:bldP spid="42" grpId="0"/>
      <p:bldP spid="44" grpId="0" animBg="1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60000"/>
              </a:lnSpc>
              <a:spcBef>
                <a:spcPct val="5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基于浮点数表示的计算机算术运算称为</a:t>
            </a:r>
            <a:r>
              <a:rPr lang="zh-CN" altLang="en-US" b="1" dirty="0">
                <a:solidFill>
                  <a:srgbClr val="FF0000"/>
                </a:solidFill>
                <a:latin typeface="+mj-ea"/>
                <a:ea typeface="+mj-ea"/>
              </a:rPr>
              <a:t>浮点运算</a:t>
            </a:r>
            <a:endParaRPr lang="en-US" altLang="zh-CN" b="1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计算机中二进制浮点数的表示方法</a:t>
            </a:r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—IEEE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标准</a:t>
            </a:r>
            <a:endParaRPr lang="zh-CN" altLang="en-US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98662" y="2814600"/>
          <a:ext cx="620578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8662" y="2814600"/>
                        <a:ext cx="6205780" cy="864096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942557" y="3155025"/>
            <a:ext cx="216000" cy="1315759"/>
            <a:chOff x="3310709" y="2905329"/>
            <a:chExt cx="216000" cy="1315759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310709" y="2905329"/>
              <a:ext cx="216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418709" y="2905329"/>
              <a:ext cx="0" cy="1315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282865" y="4422245"/>
            <a:ext cx="1463969" cy="5909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符号位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78894" y="3462672"/>
            <a:ext cx="1548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8" idx="0"/>
          </p:cNvCxnSpPr>
          <p:nvPr/>
        </p:nvCxnSpPr>
        <p:spPr>
          <a:xfrm flipH="1">
            <a:off x="3949838" y="3462672"/>
            <a:ext cx="3136" cy="12264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4806" y="4689140"/>
            <a:ext cx="2910063" cy="3779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尾数的小数</a:t>
            </a:r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部分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609158" y="3308848"/>
            <a:ext cx="1062112" cy="1161936"/>
            <a:chOff x="6977310" y="3059152"/>
            <a:chExt cx="1062112" cy="11619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977310" y="3059152"/>
              <a:ext cx="106211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510216" y="3059152"/>
              <a:ext cx="0" cy="1161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360327" y="4422245"/>
            <a:ext cx="1463969" cy="5909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阶码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743278" y="3308848"/>
            <a:ext cx="529206" cy="1171744"/>
            <a:chOff x="8111430" y="3059152"/>
            <a:chExt cx="529206" cy="117174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111430" y="3059152"/>
              <a:ext cx="52920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8372163" y="3068960"/>
              <a:ext cx="0" cy="1161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467441" y="4459501"/>
            <a:ext cx="1463969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偏置常数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710830" y="3462673"/>
            <a:ext cx="216000" cy="738799"/>
            <a:chOff x="3310709" y="2905329"/>
            <a:chExt cx="216000" cy="1315759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3310709" y="2905329"/>
              <a:ext cx="216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3418709" y="2905329"/>
              <a:ext cx="0" cy="1315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2074953" y="4057771"/>
            <a:ext cx="1463969" cy="5909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隐藏位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303118" y="3462672"/>
            <a:ext cx="216000" cy="738800"/>
            <a:chOff x="3310709" y="2905329"/>
            <a:chExt cx="216000" cy="1315759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310709" y="2905329"/>
              <a:ext cx="216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3418709" y="2905329"/>
              <a:ext cx="0" cy="1315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631231" y="4140810"/>
            <a:ext cx="1463969" cy="59093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基数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grpSp>
        <p:nvGrpSpPr>
          <p:cNvPr id="15" name="组 14"/>
          <p:cNvGrpSpPr/>
          <p:nvPr/>
        </p:nvGrpSpPr>
        <p:grpSpPr>
          <a:xfrm>
            <a:off x="7913908" y="2774179"/>
            <a:ext cx="3744416" cy="798837"/>
            <a:chOff x="7913908" y="2633186"/>
            <a:chExt cx="3744416" cy="798837"/>
          </a:xfrm>
        </p:grpSpPr>
        <p:sp>
          <p:nvSpPr>
            <p:cNvPr id="39" name="TextBox 38"/>
            <p:cNvSpPr txBox="1"/>
            <p:nvPr/>
          </p:nvSpPr>
          <p:spPr>
            <a:xfrm>
              <a:off x="7913908" y="2708920"/>
              <a:ext cx="3744416" cy="723103"/>
            </a:xfrm>
            <a:prstGeom prst="rect">
              <a:avLst/>
            </a:prstGeom>
            <a:noFill/>
            <a:ln w="28575">
              <a:solidFill>
                <a:srgbClr val="FF860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3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476791" y="2633186"/>
              <a:ext cx="25878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-1.01101</a:t>
              </a:r>
              <a:r>
                <a:rPr lang="en-US" altLang="zh-CN" baseline="-25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2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×2</a:t>
              </a:r>
              <a:r>
                <a:rPr lang="en-US" altLang="zh-CN" baseline="30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10</a:t>
              </a:r>
              <a:endParaRPr lang="zh-CN" altLang="en-US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endParaRPr>
            </a:p>
          </p:txBody>
        </p:sp>
      </p:grpSp>
      <p:cxnSp>
        <p:nvCxnSpPr>
          <p:cNvPr id="3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3" grpId="0"/>
      <p:bldP spid="27" grpId="0"/>
      <p:bldP spid="31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单精度表示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 </a:t>
            </a:r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双精度表示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91150" y="980728"/>
          <a:ext cx="6205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0" y="980728"/>
                        <a:ext cx="6205537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2598" y="2276872"/>
          <a:ext cx="10369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Exponent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Fraction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94606" y="4293096"/>
          <a:ext cx="104813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400372"/>
                <a:gridCol w="324036"/>
                <a:gridCol w="324036"/>
                <a:gridCol w="359867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6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Exponent</a:t>
                      </a:r>
                      <a:endParaRPr lang="zh-CN" altLang="en-US" sz="16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Fraction</a:t>
                      </a:r>
                      <a:endParaRPr lang="zh-CN" altLang="en-US" sz="16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94606" y="5157192"/>
          <a:ext cx="104813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400372"/>
                <a:gridCol w="324036"/>
                <a:gridCol w="324036"/>
                <a:gridCol w="359867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 gridSpan="3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Fraction</a:t>
                      </a:r>
                      <a:endParaRPr lang="zh-CN" altLang="en-US" sz="16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975798" y="3136900"/>
            <a:ext cx="223224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Bias=127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75798" y="5984924"/>
            <a:ext cx="2232248" cy="5760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Bias=1023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单精度表示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91150" y="980728"/>
          <a:ext cx="6205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0" y="980728"/>
                        <a:ext cx="6205537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2598" y="2276872"/>
          <a:ext cx="103691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1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Exponent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Fraction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6" name="组 5"/>
          <p:cNvGrpSpPr/>
          <p:nvPr/>
        </p:nvGrpSpPr>
        <p:grpSpPr>
          <a:xfrm>
            <a:off x="3790950" y="5282624"/>
            <a:ext cx="3744416" cy="810672"/>
            <a:chOff x="3790950" y="5138725"/>
            <a:chExt cx="3744416" cy="810672"/>
          </a:xfrm>
        </p:grpSpPr>
        <p:sp>
          <p:nvSpPr>
            <p:cNvPr id="10" name="TextBox 9"/>
            <p:cNvSpPr txBox="1"/>
            <p:nvPr/>
          </p:nvSpPr>
          <p:spPr>
            <a:xfrm>
              <a:off x="3790950" y="5157192"/>
              <a:ext cx="3744416" cy="792205"/>
            </a:xfrm>
            <a:prstGeom prst="rect">
              <a:avLst/>
            </a:prstGeom>
            <a:noFill/>
            <a:ln w="28575">
              <a:solidFill>
                <a:srgbClr val="FF860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3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444343" y="5138725"/>
              <a:ext cx="25878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-1.01101</a:t>
              </a:r>
              <a:r>
                <a:rPr lang="en-US" altLang="zh-CN" baseline="-25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2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×2</a:t>
              </a:r>
              <a:r>
                <a:rPr lang="en-US" altLang="zh-CN" baseline="30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10</a:t>
              </a:r>
              <a:endParaRPr lang="zh-CN" altLang="en-US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endParaRPr>
            </a:p>
          </p:txBody>
        </p:sp>
      </p:grpSp>
      <p:cxnSp>
        <p:nvCxnSpPr>
          <p:cNvPr id="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单精度表示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91150" y="980728"/>
          <a:ext cx="6205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9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0" y="980728"/>
                        <a:ext cx="6205537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2862" y="2149314"/>
          <a:ext cx="1159382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  <a:gridCol w="362307"/>
              </a:tblGrid>
              <a:tr h="5276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279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Exponent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Fraction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8" name="组 7"/>
          <p:cNvGrpSpPr/>
          <p:nvPr/>
        </p:nvGrpSpPr>
        <p:grpSpPr>
          <a:xfrm>
            <a:off x="3790950" y="5282624"/>
            <a:ext cx="3744416" cy="810672"/>
            <a:chOff x="3790950" y="5138725"/>
            <a:chExt cx="3744416" cy="810672"/>
          </a:xfrm>
        </p:grpSpPr>
        <p:sp>
          <p:nvSpPr>
            <p:cNvPr id="9" name="TextBox 9"/>
            <p:cNvSpPr txBox="1"/>
            <p:nvPr/>
          </p:nvSpPr>
          <p:spPr>
            <a:xfrm>
              <a:off x="3790950" y="5157192"/>
              <a:ext cx="3744416" cy="792205"/>
            </a:xfrm>
            <a:prstGeom prst="rect">
              <a:avLst/>
            </a:prstGeom>
            <a:noFill/>
            <a:ln w="28575">
              <a:solidFill>
                <a:srgbClr val="FF860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3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444343" y="5138725"/>
              <a:ext cx="2587892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+mj-ea"/>
                </a:rPr>
                <a:t>-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1.01101</a:t>
              </a:r>
              <a:r>
                <a:rPr lang="en-US" altLang="zh-CN" baseline="-25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2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×2</a:t>
              </a:r>
              <a:r>
                <a:rPr lang="en-US" altLang="zh-CN" baseline="30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10</a:t>
              </a:r>
              <a:endParaRPr lang="zh-CN" altLang="en-US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439042" y="5425609"/>
            <a:ext cx="180000" cy="59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单精度表示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91150" y="980728"/>
          <a:ext cx="6205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0" y="980728"/>
                        <a:ext cx="6205537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22598" y="2096852"/>
          <a:ext cx="106293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32864"/>
                <a:gridCol w="387216"/>
                <a:gridCol w="382110"/>
                <a:gridCol w="324036"/>
                <a:gridCol w="332864"/>
                <a:gridCol w="401150"/>
                <a:gridCol w="36817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n-US" altLang="zh-CN" sz="20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Fraction</a:t>
                      </a:r>
                      <a:endParaRPr lang="zh-CN" altLang="en-US" sz="20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1736" y="3104964"/>
            <a:ext cx="5100756" cy="43037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（实际阶码）</a:t>
            </a:r>
            <a:r>
              <a:rPr lang="en-US" altLang="zh-CN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+127</a:t>
            </a:r>
            <a:r>
              <a:rPr lang="zh-CN" altLang="en-US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（</a:t>
            </a:r>
            <a:r>
              <a:rPr lang="en-US" altLang="zh-CN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bias</a:t>
            </a:r>
            <a:r>
              <a:rPr lang="zh-CN" altLang="en-US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en-US" altLang="zh-CN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=129</a:t>
            </a:r>
            <a:r>
              <a:rPr lang="zh-CN" altLang="en-US" sz="2000" b="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（阶码）</a:t>
            </a:r>
            <a:endParaRPr lang="zh-CN" altLang="en-US" sz="2000" b="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9" name="组 8"/>
          <p:cNvGrpSpPr/>
          <p:nvPr/>
        </p:nvGrpSpPr>
        <p:grpSpPr>
          <a:xfrm>
            <a:off x="3790950" y="5282624"/>
            <a:ext cx="3744416" cy="810672"/>
            <a:chOff x="3790950" y="5138725"/>
            <a:chExt cx="3744416" cy="810672"/>
          </a:xfrm>
        </p:grpSpPr>
        <p:sp>
          <p:nvSpPr>
            <p:cNvPr id="11" name="TextBox 9"/>
            <p:cNvSpPr txBox="1"/>
            <p:nvPr/>
          </p:nvSpPr>
          <p:spPr>
            <a:xfrm>
              <a:off x="3790950" y="5157192"/>
              <a:ext cx="3744416" cy="792205"/>
            </a:xfrm>
            <a:prstGeom prst="rect">
              <a:avLst/>
            </a:prstGeom>
            <a:noFill/>
            <a:ln w="28575">
              <a:solidFill>
                <a:srgbClr val="FF860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3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389202" y="5138725"/>
              <a:ext cx="2698175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-1.01101</a:t>
              </a:r>
              <a:r>
                <a:rPr lang="en-US" altLang="zh-CN" baseline="-25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2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×2 </a:t>
              </a:r>
              <a:r>
                <a:rPr lang="en-US" altLang="zh-CN" baseline="30000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+mj-ea"/>
                </a:rPr>
                <a:t>10</a:t>
              </a:r>
              <a:endParaRPr lang="zh-CN" altLang="en-US" baseline="30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758729" y="5463330"/>
            <a:ext cx="344589" cy="4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66614" y="3861048"/>
          <a:ext cx="25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66614" y="4570328"/>
          <a:ext cx="25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190550" y="3009652"/>
            <a:ext cx="7128792" cy="635372"/>
            <a:chOff x="190550" y="3009652"/>
            <a:chExt cx="7128792" cy="635372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190550" y="3009652"/>
              <a:ext cx="748656" cy="6353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190550" y="3644614"/>
              <a:ext cx="7128792" cy="41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90950" y="3009652"/>
              <a:ext cx="3528392" cy="6349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142878" y="4437112"/>
            <a:ext cx="1944216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最大值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2878" y="3717032"/>
            <a:ext cx="1944216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最小值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cxnSp>
        <p:nvCxnSpPr>
          <p:cNvPr id="2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、原码一位除法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将有符号的被除数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和除数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转换成正数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即绝对值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</a:rPr>
              <a:t>|A|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</a:rPr>
              <a:t>|B|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相除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spcAft>
                <a:spcPts val="60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符号位单独处理，商符号位＝被除数和除数符号位做异或操作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余数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R]</a:t>
            </a:r>
            <a:r>
              <a:rPr kumimoji="1" lang="zh-CN" altLang="en-US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的符号位必须与被除数的符号位保持一致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  <a:spcAft>
                <a:spcPts val="600"/>
              </a:spcAft>
              <a:buClr>
                <a:schemeClr val="tx2"/>
              </a:buClr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9750" y="116708"/>
            <a:ext cx="10631711" cy="553998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——3.4.2 </a:t>
            </a:r>
            <a:r>
              <a:rPr lang="zh-CN" altLang="en-US" dirty="0"/>
              <a:t>二进制原码一位除法</a:t>
            </a:r>
            <a:endParaRPr lang="zh-CN" altLang="en-US" dirty="0"/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单精度表示</a:t>
            </a:r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591150" y="980728"/>
          <a:ext cx="62055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" imgW="48158400" imgH="6705600" progId="Equation.DSMT4">
                  <p:embed/>
                </p:oleObj>
              </mc:Choice>
              <mc:Fallback>
                <p:oleObj name="Equation" r:id="rId1" imgW="48158400" imgH="6705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50" y="980728"/>
                        <a:ext cx="6205537" cy="8636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22598" y="2132856"/>
          <a:ext cx="1094521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324036"/>
                <a:gridCol w="400372"/>
                <a:gridCol w="324036"/>
                <a:gridCol w="324036"/>
                <a:gridCol w="359867"/>
                <a:gridCol w="324036"/>
                <a:gridCol w="324036"/>
                <a:gridCol w="324037"/>
                <a:gridCol w="324036"/>
                <a:gridCol w="324036"/>
                <a:gridCol w="324036"/>
                <a:gridCol w="324037"/>
                <a:gridCol w="324036"/>
                <a:gridCol w="409070"/>
                <a:gridCol w="324036"/>
                <a:gridCol w="360906"/>
                <a:gridCol w="407641"/>
                <a:gridCol w="366398"/>
                <a:gridCol w="380796"/>
                <a:gridCol w="352381"/>
                <a:gridCol w="412531"/>
                <a:gridCol w="3664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endParaRPr lang="zh-CN" altLang="en-US" sz="2400" b="1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7" name="组 6"/>
          <p:cNvGrpSpPr/>
          <p:nvPr/>
        </p:nvGrpSpPr>
        <p:grpSpPr>
          <a:xfrm>
            <a:off x="3790950" y="5282624"/>
            <a:ext cx="3744416" cy="810672"/>
            <a:chOff x="3790950" y="5138725"/>
            <a:chExt cx="3744416" cy="810672"/>
          </a:xfrm>
        </p:grpSpPr>
        <p:sp>
          <p:nvSpPr>
            <p:cNvPr id="8" name="TextBox 9"/>
            <p:cNvSpPr txBox="1"/>
            <p:nvPr/>
          </p:nvSpPr>
          <p:spPr>
            <a:xfrm>
              <a:off x="3790950" y="5157192"/>
              <a:ext cx="3744416" cy="792205"/>
            </a:xfrm>
            <a:prstGeom prst="rect">
              <a:avLst/>
            </a:prstGeom>
            <a:noFill/>
            <a:ln w="28575">
              <a:solidFill>
                <a:srgbClr val="FF860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endParaRPr lang="zh-CN" altLang="en-US" sz="36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970970" y="5138725"/>
              <a:ext cx="3204355" cy="7817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-1.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+mj-ea"/>
                </a:rPr>
                <a:t>01101</a:t>
              </a:r>
              <a:r>
                <a:rPr lang="en-US" altLang="zh-CN" baseline="-25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2</a:t>
              </a:r>
              <a:r>
                <a:rPr lang="en-US" altLang="zh-CN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×2</a:t>
              </a:r>
              <a:r>
                <a:rPr lang="en-US" altLang="zh-CN" baseline="30000" dirty="0">
                  <a:ln>
                    <a:solidFill>
                      <a:schemeClr val="tx1"/>
                    </a:solidFill>
                  </a:ln>
                  <a:solidFill>
                    <a:srgbClr val="005BE2"/>
                  </a:solidFill>
                  <a:latin typeface="+mj-ea"/>
                </a:rPr>
                <a:t>10</a:t>
              </a:r>
              <a:endParaRPr lang="zh-CN" altLang="en-US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4763182" y="5399353"/>
            <a:ext cx="1116000" cy="5956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37"/>
          <p:cNvGrpSpPr/>
          <p:nvPr/>
        </p:nvGrpSpPr>
        <p:grpSpPr>
          <a:xfrm rot="10800000">
            <a:off x="3574927" y="3068961"/>
            <a:ext cx="7920879" cy="2160241"/>
            <a:chOff x="190550" y="2948172"/>
            <a:chExt cx="7128791" cy="696852"/>
          </a:xfrm>
        </p:grpSpPr>
        <p:cxnSp>
          <p:nvCxnSpPr>
            <p:cNvPr id="13" name="直接连接符 18"/>
            <p:cNvCxnSpPr/>
            <p:nvPr/>
          </p:nvCxnSpPr>
          <p:spPr>
            <a:xfrm rot="10800000" flipV="1">
              <a:off x="190550" y="2948172"/>
              <a:ext cx="4730926" cy="6968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28"/>
            <p:cNvCxnSpPr/>
            <p:nvPr/>
          </p:nvCxnSpPr>
          <p:spPr>
            <a:xfrm rot="10800000" flipH="1" flipV="1">
              <a:off x="5958391" y="2948172"/>
              <a:ext cx="1360950" cy="69644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b="1" dirty="0">
                <a:solidFill>
                  <a:srgbClr val="005BE2"/>
                </a:solidFill>
                <a:latin typeface="+mj-ea"/>
                <a:ea typeface="+mj-ea"/>
              </a:rPr>
              <a:t>浮点数的编码表示</a:t>
            </a:r>
            <a:endParaRPr lang="zh-CN" altLang="en-US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0630" y="1916830"/>
          <a:ext cx="10945214" cy="367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82"/>
                <a:gridCol w="1790282"/>
                <a:gridCol w="1790282"/>
                <a:gridCol w="1790282"/>
                <a:gridCol w="3784086"/>
              </a:tblGrid>
              <a:tr h="524630"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单精度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双精度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表示的数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Exponent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Fraction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Exponent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Fraction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000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000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                    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非零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非零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非规格化数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1~254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任意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1~2046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任意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浮点数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255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2047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±</a:t>
                      </a: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无穷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6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255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非零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2047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非零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0000"/>
                        </a:lnSpc>
                      </a:pPr>
                      <a:r>
                        <a:rPr lang="en-US" altLang="zh-CN" sz="2400" b="1" kern="1200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lang="zh-CN" altLang="en-US" sz="2400" b="1" kern="1200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（非数）</a:t>
                      </a:r>
                      <a:endParaRPr lang="zh-CN" altLang="en-US" sz="2400" b="1" kern="1200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55246" y="1052736"/>
            <a:ext cx="5184576" cy="6615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216000" rtlCol="0" anchor="ctr"/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阶码全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和全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用作特殊值处理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0630" y="4077072"/>
            <a:ext cx="10872244" cy="504056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02618" y="121744"/>
            <a:ext cx="10631711" cy="523220"/>
          </a:xfrm>
          <a:noFill/>
        </p:spPr>
        <p:txBody>
          <a:bodyPr/>
          <a:lstStyle/>
          <a:p>
            <a:pPr eaLnBrk="1" hangingPunct="1"/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IEEE754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标准规定的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五种异常情况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836712"/>
            <a:ext cx="10920052" cy="5544616"/>
          </a:xfrm>
          <a:noFill/>
        </p:spPr>
        <p:txBody>
          <a:bodyPr/>
          <a:lstStyle/>
          <a:p>
            <a:pPr marL="354330" indent="-354330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① 无效操作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无意义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dirty="0"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727075" lvl="1" indent="-187325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操作中有一个数是非有限数，如：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 加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/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减</a:t>
            </a:r>
            <a:r>
              <a:rPr 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∞、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0 </a:t>
            </a:r>
            <a:r>
              <a:rPr 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×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∞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、 </a:t>
            </a:r>
            <a:r>
              <a:rPr 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÷y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等</a:t>
            </a:r>
            <a:endParaRPr lang="zh-CN" altLang="en-US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727075" lvl="1" indent="-187325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结果无效，如：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源操作数是</a:t>
            </a:r>
            <a:r>
              <a:rPr lang="en-US" altLang="zh-CN" dirty="0" err="1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NaN</a:t>
            </a:r>
            <a:r>
              <a:rPr 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等</a:t>
            </a:r>
            <a:endParaRPr lang="zh-CN" altLang="en-US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354330" indent="-354330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② 除以0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即：无穷大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dirty="0"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354330" indent="-354330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③ 数太大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阶码上溢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dirty="0"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727075" lvl="1" indent="-187325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如：对于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SP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，阶码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E &gt;1111 1110 (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指数大于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127)</a:t>
            </a:r>
            <a:endParaRPr lang="en-US" altLang="zh-CN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354330" indent="-354330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④ </a:t>
            </a: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数太小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阶码下溢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) </a:t>
            </a:r>
            <a:endParaRPr lang="en-US" altLang="zh-CN" dirty="0"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727075" lvl="1" indent="-187325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如：对于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SP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，阶码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E &lt; 0000 0001(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指数小于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-126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354330" indent="-354330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⑤ </a:t>
            </a:r>
            <a:r>
              <a:rPr lang="zh-CN" altLang="en-US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结果不精确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舍入引起</a:t>
            </a:r>
            <a:r>
              <a:rPr lang="en-US" altLang="zh-CN" dirty="0">
                <a:latin typeface="+mj-lt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zh-CN" altLang="en-US" dirty="0"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727075" lvl="1" indent="-187325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如：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1/3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不能精确表示成浮点数</a:t>
            </a:r>
            <a:endParaRPr lang="zh-CN" altLang="en-US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  <a:p>
            <a:pPr marL="354330" indent="-354330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lt"/>
                <a:ea typeface="华文新魏" panose="02010800040101010101" charset="-122"/>
                <a:cs typeface="华文新魏" panose="02010800040101010101" charset="-122"/>
              </a:rPr>
              <a:t>	</a:t>
            </a:r>
            <a:endParaRPr lang="zh-CN" altLang="en-US" sz="2800" dirty="0">
              <a:solidFill>
                <a:srgbClr val="FF0000"/>
              </a:solidFill>
              <a:latin typeface="+mj-lt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743278" y="4869160"/>
            <a:ext cx="5328592" cy="1656184"/>
          </a:xfrm>
          <a:prstGeom prst="star16">
            <a:avLst>
              <a:gd name="adj" fmla="val 42338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异常情况硬件可以检测到，</a:t>
            </a:r>
            <a:endParaRPr lang="en-US" altLang="zh-CN" sz="2400" dirty="0">
              <a:solidFill>
                <a:srgbClr val="FFFFFF"/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可设定由硬件</a:t>
            </a:r>
            <a:r>
              <a:rPr lang="en-US" altLang="zh-CN" sz="2400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FFFFFF"/>
                </a:solidFill>
                <a:latin typeface="+mn-ea"/>
                <a:cs typeface="Arial" panose="020B0604020202020204" pitchFamily="34" charset="0"/>
              </a:rPr>
              <a:t>软件处理</a:t>
            </a:r>
            <a:endParaRPr kumimoji="1" lang="zh-CN" altLang="en-US" sz="2400" dirty="0">
              <a:solidFill>
                <a:srgbClr val="FFFF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658" y="121744"/>
            <a:ext cx="10631711" cy="523220"/>
          </a:xfrm>
          <a:noFill/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有关浮点数运算的问题 </a:t>
            </a:r>
            <a:endParaRPr lang="zh-CN" altLang="en-US" sz="28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6792"/>
            <a:ext cx="10920052" cy="4992649"/>
          </a:xfrm>
          <a:noFill/>
        </p:spPr>
        <p:txBody>
          <a:bodyPr lIns="63500" tIns="25400" rIns="63500" bIns="25400">
            <a:spAutoFit/>
          </a:bodyPr>
          <a:lstStyle/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Representation(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表示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87755" lvl="2" indent="-3714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Normalized form 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规格化形式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和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Denormalized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form (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非规格化形式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 </a:t>
            </a:r>
            <a:endParaRPr lang="en-US" altLang="zh-CN" sz="28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87755" lvl="2" indent="-3714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单精度和 双精度格式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 startAt="2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Range and Precision(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表示范围和精度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 startAt="2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Arithmetic 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运算：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+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 -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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、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÷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 )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 startAt="2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Rounding(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舍入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 startAt="2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Exceptions 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异常处理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892175" lvl="1" indent="-533400">
              <a:lnSpc>
                <a:spcPct val="110000"/>
              </a:lnSpc>
              <a:spcBef>
                <a:spcPts val="300"/>
              </a:spcBef>
              <a:buFont typeface="Wingdings" panose="05000000000000000000" charset="0"/>
              <a:buAutoNum type="circleNumDbPlain" startAt="2"/>
            </a:pP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Errors(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误差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与精度控制</a:t>
            </a:r>
            <a:endParaRPr lang="en-US" altLang="zh-CN" sz="32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14811" y="692150"/>
            <a:ext cx="10943858" cy="83099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实现一套浮点数运算指令，要解决的问题 </a:t>
            </a:r>
            <a:endParaRPr lang="zh-CN" altLang="en-US" sz="32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5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23714" y="2254187"/>
            <a:ext cx="9144000" cy="88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3.5.2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浮点数的</a:t>
            </a: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加法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十进制科学计数法的加法实例：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A=0.123 × 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B=0. 456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；求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A+B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其计算过程为：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   0.123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+ 0.456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=  0.123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+ 0.000456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= (0.123 + 0.000456)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= 0.123456 ×10</a:t>
            </a:r>
            <a:r>
              <a:rPr lang="en-US" altLang="zh-CN" sz="2800" baseline="30000" dirty="0">
                <a:latin typeface="Times New Roman" panose="02020603050405020304" pitchFamily="18" charset="0"/>
                <a:ea typeface="华文新魏" panose="02010800040101010101" charset="-122"/>
              </a:rPr>
              <a:t>5  </a:t>
            </a:r>
            <a:endParaRPr lang="en-US" altLang="zh-CN" sz="2800" baseline="300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baseline="300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baseline="300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baseline="300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1630710" y="5085184"/>
            <a:ext cx="8784976" cy="584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进行尾数加法运算前，必须“对阶”！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98662" y="4005064"/>
            <a:ext cx="9577064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     IEEE754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尾数右移时，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需要注意的是什么？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、要将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隐含的“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移到小数部分，空出位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；</a:t>
            </a:r>
            <a:endParaRPr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charset="0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、移出的低位保留到特定的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“附加位”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上</a:t>
            </a:r>
            <a:endParaRPr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611758" y="908720"/>
            <a:ext cx="10920052" cy="2591494"/>
          </a:xfrm>
        </p:spPr>
        <p:txBody>
          <a:bodyPr/>
          <a:lstStyle/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400" baseline="300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对阶：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目的是使两个操作数的阶码相等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对齐小数点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3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规则： </a:t>
            </a:r>
            <a:r>
              <a:rPr lang="zh-CN" altLang="en-US" sz="3000" dirty="0">
                <a:latin typeface="Times New Roman" panose="02020603050405020304" pitchFamily="18" charset="0"/>
                <a:ea typeface="华文新魏" panose="02010800040101010101" charset="-122"/>
              </a:rPr>
              <a:t>小阶向大阶看齐，阶小的数的尾数右移，右移位数等于两个阶码差的绝对值。</a:t>
            </a:r>
            <a:endParaRPr lang="zh-CN" altLang="en-US" sz="30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7391350" y="2708920"/>
            <a:ext cx="2528268" cy="1049610"/>
          </a:xfrm>
          <a:prstGeom prst="cloudCallout">
            <a:avLst>
              <a:gd name="adj1" fmla="val 65714"/>
              <a:gd name="adj2" fmla="val 41129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+mj-ea"/>
              </a:rPr>
              <a:t>为什么？</a:t>
            </a:r>
            <a:endParaRPr lang="en-US" altLang="zh-CN" sz="2400" b="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5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06" y="2859335"/>
            <a:ext cx="1000124" cy="100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135" descr="u=207606497,4036238559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25" y="4293096"/>
            <a:ext cx="760833" cy="936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+mj-lt"/>
                <a:cs typeface="Arial" panose="020B0604020202020204" pitchFamily="34" charset="0"/>
              </a:rPr>
              <a:t>两个规格化浮点数分别为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+mj-lt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B</a:t>
            </a:r>
            <a:endParaRPr lang="en-US" altLang="zh-CN" dirty="0">
              <a:latin typeface="+mj-lt"/>
              <a:cs typeface="Arial" panose="020B0604020202020204" pitchFamily="34" charset="0"/>
            </a:endParaRPr>
          </a:p>
          <a:p>
            <a:pPr lvl="1" indent="-342900"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A=M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32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Ea</a:t>
            </a:r>
            <a:r>
              <a:rPr lang="zh-CN" alt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，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B=M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32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Eb </a:t>
            </a:r>
            <a:endParaRPr lang="en-US" sz="3200" baseline="380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3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假设</a:t>
            </a:r>
            <a:r>
              <a:rPr lang="en-US" altLang="zh-CN" sz="32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Ea≥Eb</a:t>
            </a:r>
            <a:r>
              <a:rPr lang="en-US" altLang="zh-CN" sz="32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zh-CN" altLang="en-US" sz="3200" baseline="380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baseline="38000" dirty="0">
                <a:latin typeface="+mj-lt"/>
                <a:cs typeface="Arial" panose="020B0604020202020204" pitchFamily="34" charset="0"/>
              </a:rPr>
              <a:t>　</a:t>
            </a:r>
            <a:r>
              <a:rPr lang="zh-CN" sz="2800" baseline="38000" dirty="0">
                <a:latin typeface="+mj-lt"/>
                <a:cs typeface="Arial" panose="020B0604020202020204" pitchFamily="34" charset="0"/>
              </a:rPr>
              <a:t>　</a:t>
            </a:r>
            <a:endParaRPr lang="en-US" sz="2800" baseline="38000" dirty="0">
              <a:solidFill>
                <a:srgbClr val="0000C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478582" y="2996952"/>
            <a:ext cx="9361040" cy="30963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0" dirty="0">
                <a:solidFill>
                  <a:srgbClr val="0000FF"/>
                </a:solidFill>
                <a:latin typeface="Arial" panose="020B0604020202020204"/>
                <a:ea typeface="+mj-ea"/>
                <a:cs typeface="Arial" panose="020B0604020202020204"/>
              </a:rPr>
              <a:t>浮点数加法步骤</a:t>
            </a:r>
            <a:endParaRPr lang="en-US" altLang="zh-CN" sz="2400" b="0" dirty="0">
              <a:solidFill>
                <a:srgbClr val="0000FF"/>
              </a:solidFill>
              <a:latin typeface="Arial" panose="020B0604020202020204"/>
              <a:ea typeface="华文新魏" panose="02010800040101010101" charset="-122"/>
              <a:cs typeface="Arial" panose="020B0604020202020204"/>
            </a:endParaRPr>
          </a:p>
          <a:p>
            <a:pPr lvl="1">
              <a:lnSpc>
                <a:spcPct val="120000"/>
              </a:lnSpc>
            </a:pPr>
            <a:r>
              <a:rPr lang="zh-CN" altLang="en-US" b="0" dirty="0">
                <a:latin typeface="Arial" panose="020B0604020202020204"/>
                <a:cs typeface="Arial" panose="020B0604020202020204"/>
              </a:rPr>
              <a:t>求阶差</a:t>
            </a:r>
            <a:r>
              <a:rPr lang="en-US" altLang="zh-CN" b="0" dirty="0">
                <a:latin typeface="Arial" panose="020B0604020202020204"/>
                <a:cs typeface="Arial" panose="020B0604020202020204"/>
              </a:rPr>
              <a:t>        </a:t>
            </a:r>
            <a:r>
              <a:rPr lang="en-US" altLang="zh-CN" b="0" dirty="0" err="1">
                <a:latin typeface="Arial" panose="020B0604020202020204"/>
                <a:cs typeface="Arial" panose="020B0604020202020204"/>
              </a:rPr>
              <a:t>Ea−Eb</a:t>
            </a:r>
            <a:endParaRPr lang="en-US" altLang="zh-CN" b="0" dirty="0">
              <a:latin typeface="Arial" panose="020B0604020202020204"/>
              <a:cs typeface="Arial" panose="020B0604020202020204"/>
            </a:endParaRPr>
          </a:p>
          <a:p>
            <a:pPr lvl="1"/>
            <a:r>
              <a:rPr lang="zh-CN" altLang="en-US" b="0" dirty="0">
                <a:latin typeface="Arial" panose="020B0604020202020204"/>
                <a:cs typeface="Arial" panose="020B0604020202020204"/>
              </a:rPr>
              <a:t>对阶</a:t>
            </a:r>
            <a:r>
              <a:rPr lang="en-US" altLang="zh-CN" b="0" dirty="0">
                <a:latin typeface="Arial" panose="020B0604020202020204"/>
                <a:cs typeface="Arial" panose="020B0604020202020204"/>
              </a:rPr>
              <a:t>           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M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b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2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Ea</a:t>
            </a:r>
            <a:r>
              <a:rPr lang="en-US" altLang="zh-CN" sz="3200" b="0" baseline="30000" dirty="0" err="1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Eb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)</a:t>
            </a:r>
            <a:endParaRPr lang="en-US" altLang="zh-CN" sz="3200" b="0" dirty="0">
              <a:latin typeface="Arial" panose="020B0604020202020204"/>
              <a:cs typeface="Arial" panose="020B0604020202020204"/>
            </a:endParaRPr>
          </a:p>
          <a:p>
            <a:pPr lvl="1"/>
            <a:r>
              <a:rPr lang="zh-CN" altLang="en-US" b="0" dirty="0">
                <a:latin typeface="Arial" panose="020B0604020202020204"/>
                <a:cs typeface="Arial" panose="020B0604020202020204"/>
              </a:rPr>
              <a:t>尾数相加</a:t>
            </a:r>
            <a:r>
              <a:rPr lang="en-US" altLang="zh-CN" b="0" dirty="0">
                <a:latin typeface="Arial" panose="020B0604020202020204"/>
                <a:cs typeface="Arial" panose="020B0604020202020204"/>
              </a:rPr>
              <a:t>    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M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a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+M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b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2 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− 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Ea</a:t>
            </a:r>
            <a:r>
              <a:rPr lang="en-US" altLang="zh-CN" sz="3200" b="0" baseline="30000" dirty="0" err="1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Eb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)</a:t>
            </a:r>
            <a:endParaRPr lang="en-US" altLang="zh-CN" sz="3200" b="0" dirty="0">
              <a:latin typeface="Arial" panose="020B0604020202020204"/>
              <a:cs typeface="Arial" panose="020B0604020202020204"/>
            </a:endParaRPr>
          </a:p>
          <a:p>
            <a:pPr lvl="1"/>
            <a:r>
              <a:rPr lang="zh-CN" altLang="en-US" b="0" dirty="0">
                <a:latin typeface="Arial" panose="020B0604020202020204"/>
                <a:cs typeface="Arial" panose="020B0604020202020204"/>
              </a:rPr>
              <a:t>结果规格化</a:t>
            </a:r>
            <a:r>
              <a:rPr lang="en-US" altLang="zh-CN" b="0" dirty="0">
                <a:latin typeface="Arial" panose="020B0604020202020204"/>
                <a:cs typeface="Arial" panose="020B0604020202020204"/>
              </a:rPr>
              <a:t> 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A+B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= (M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a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+M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b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2 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− 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(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Ea</a:t>
            </a:r>
            <a:r>
              <a:rPr lang="en-US" altLang="zh-CN" sz="3200" b="0" baseline="30000" dirty="0" err="1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200" b="0" baseline="38000" dirty="0" err="1">
                <a:latin typeface="Arial" panose="020B0604020202020204"/>
                <a:cs typeface="Arial" panose="020B0604020202020204"/>
              </a:rPr>
              <a:t>Eb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)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)</a:t>
            </a:r>
            <a:r>
              <a:rPr lang="en-US" altLang="zh-CN" sz="3200" b="0" baseline="30000" dirty="0">
                <a:latin typeface="Arial" panose="020B0604020202020204"/>
                <a:cs typeface="Arial" panose="020B0604020202020204"/>
              </a:rPr>
              <a:t>.</a:t>
            </a:r>
            <a:r>
              <a:rPr lang="en-US" altLang="zh-CN" sz="3200" b="0" baseline="-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3200" b="0" dirty="0">
                <a:latin typeface="Arial" panose="020B0604020202020204"/>
                <a:cs typeface="Arial" panose="020B0604020202020204"/>
              </a:rPr>
              <a:t>2</a:t>
            </a:r>
            <a:r>
              <a:rPr lang="en-US" altLang="zh-CN" sz="3200" b="0" baseline="38000" dirty="0">
                <a:latin typeface="Arial" panose="020B0604020202020204"/>
                <a:cs typeface="Arial" panose="020B0604020202020204"/>
              </a:rPr>
              <a:t>Ea      </a:t>
            </a:r>
            <a:endParaRPr lang="en-US" altLang="zh-CN" sz="3200" b="0" baseline="38000" dirty="0">
              <a:latin typeface="Arial" panose="020B0604020202020204"/>
              <a:cs typeface="Arial" panose="020B0604020202020204"/>
            </a:endParaRPr>
          </a:p>
          <a:p>
            <a:pPr lvl="1"/>
            <a:endParaRPr lang="en-US" altLang="zh-CN" b="0" dirty="0"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702" y="121744"/>
            <a:ext cx="10631711" cy="584776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浮点数运算及结果</a:t>
            </a:r>
            <a:endParaRPr lang="zh-CN" altLang="en-US" sz="32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latin typeface="+mj-lt"/>
                <a:cs typeface="Arial" panose="020B0604020202020204" pitchFamily="34" charset="0"/>
              </a:rPr>
              <a:t>两个规格化浮点数分别为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+mj-lt"/>
                <a:cs typeface="Arial" panose="020B0604020202020204" pitchFamily="34" charset="0"/>
              </a:rPr>
              <a:t>和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B</a:t>
            </a:r>
            <a:endParaRPr lang="en-US" altLang="zh-CN" dirty="0">
              <a:latin typeface="+mj-lt"/>
              <a:cs typeface="Arial" panose="020B0604020202020204" pitchFamily="34" charset="0"/>
            </a:endParaRPr>
          </a:p>
          <a:p>
            <a:pPr lvl="1" indent="-342900">
              <a:lnSpc>
                <a:spcPct val="12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A=M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32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Ea</a:t>
            </a:r>
            <a:r>
              <a:rPr lang="zh-CN" alt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，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B=M</a:t>
            </a:r>
            <a:r>
              <a:rPr lang="en-US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200" baseline="-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200" baseline="30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sz="32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Eb </a:t>
            </a:r>
            <a:endParaRPr lang="en-US" sz="3200" baseline="380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lvl="1" indent="-342900">
              <a:lnSpc>
                <a:spcPct val="120000"/>
              </a:lnSpc>
              <a:spcBef>
                <a:spcPct val="0"/>
              </a:spcBef>
            </a:pPr>
            <a:r>
              <a:rPr lang="zh-CN" altLang="en-US" sz="3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假设</a:t>
            </a:r>
            <a:r>
              <a:rPr lang="en-US" altLang="zh-CN" sz="30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Ea≥Eb</a:t>
            </a:r>
            <a:r>
              <a:rPr lang="en-US" altLang="zh-CN" sz="3000" baseline="38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zh-CN" altLang="en-US" sz="3000" baseline="38000" dirty="0">
              <a:solidFill>
                <a:srgbClr val="000000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baseline="38000" dirty="0">
                <a:latin typeface="+mj-lt"/>
                <a:cs typeface="Arial" panose="020B0604020202020204" pitchFamily="34" charset="0"/>
              </a:rPr>
              <a:t>　</a:t>
            </a:r>
            <a:r>
              <a:rPr lang="zh-CN" sz="2800" baseline="38000" dirty="0">
                <a:latin typeface="+mj-lt"/>
                <a:cs typeface="Arial" panose="020B0604020202020204" pitchFamily="34" charset="0"/>
              </a:rPr>
              <a:t>　</a:t>
            </a:r>
            <a:endParaRPr lang="en-US" sz="2800" baseline="38000" dirty="0">
              <a:solidFill>
                <a:srgbClr val="0000C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6774" y="3356992"/>
            <a:ext cx="7272808" cy="23347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A±B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=(M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±M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600" baseline="30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 </a:t>
            </a:r>
            <a:r>
              <a:rPr lang="en-US" altLang="zh-CN" sz="3600" b="0" baseline="30000" dirty="0">
                <a:latin typeface="Arial" panose="020B0604020202020204"/>
                <a:cs typeface="Arial" panose="020B0604020202020204"/>
              </a:rPr>
              <a:t>− 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(</a:t>
            </a:r>
            <a:r>
              <a:rPr lang="en-US" altLang="zh-CN" sz="3600" baseline="38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Ea</a:t>
            </a:r>
            <a:r>
              <a:rPr lang="en-US" altLang="zh-CN" sz="3600" b="0" baseline="30000" dirty="0" err="1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600" baseline="38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Eb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altLang="zh-CN" sz="3600" baseline="30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Ea      </a:t>
            </a:r>
            <a:endParaRPr lang="en-US" altLang="zh-CN" sz="3600" baseline="38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A×B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=(M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×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altLang="zh-CN" sz="3600" baseline="30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 </a:t>
            </a:r>
            <a:r>
              <a:rPr lang="en-US" altLang="zh-CN" sz="3600" baseline="38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Ea+Eb</a:t>
            </a:r>
            <a:endParaRPr lang="en-US" altLang="zh-CN" sz="3600" baseline="38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lnSpc>
                <a:spcPct val="14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</a:t>
            </a:r>
            <a:r>
              <a:rPr lang="en-US" altLang="zh-CN" sz="3600" dirty="0">
                <a:solidFill>
                  <a:schemeClr val="tx1"/>
                </a:solidFill>
                <a:latin typeface="+mj-lt"/>
              </a:rPr>
              <a:t>÷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600" baseline="38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=(M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÷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zh-CN" sz="3600" baseline="-2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)</a:t>
            </a:r>
            <a:r>
              <a:rPr lang="en-US" altLang="zh-CN" sz="3600" baseline="300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 </a:t>
            </a:r>
            <a:r>
              <a:rPr lang="en-US" altLang="zh-CN" sz="3600" baseline="38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Ea</a:t>
            </a:r>
            <a:r>
              <a:rPr lang="en-US" altLang="zh-CN" sz="3600" b="0" baseline="30000" dirty="0" err="1">
                <a:latin typeface="Arial" panose="020B0604020202020204"/>
                <a:cs typeface="Arial" panose="020B0604020202020204"/>
              </a:rPr>
              <a:t>−</a:t>
            </a:r>
            <a:r>
              <a:rPr lang="en-US" altLang="zh-CN" sz="3600" baseline="3800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Eb</a:t>
            </a:r>
            <a:endParaRPr lang="en-US" altLang="zh-CN" sz="3600" baseline="380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1558702" y="121744"/>
            <a:ext cx="8561523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ctr" defTabSz="914400" rtl="0" eaLnBrk="1" latinLnBrk="0" hangingPunct="0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effectLst/>
                <a:latin typeface="+mn-ea"/>
                <a:ea typeface="+mn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/>
              <a:t>浮点数加法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pic>
        <p:nvPicPr>
          <p:cNvPr id="6" name="Picture 2" descr="http://pic8.nipic.com/20100703/4127138_152414013621_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656" b="12379"/>
          <a:stretch>
            <a:fillRect/>
          </a:stretch>
        </p:blipFill>
        <p:spPr bwMode="auto">
          <a:xfrm>
            <a:off x="1702718" y="1223665"/>
            <a:ext cx="2900287" cy="2226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728217" y="3560651"/>
            <a:ext cx="2782813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自然世界中的浮点数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pic>
        <p:nvPicPr>
          <p:cNvPr id="19458" name="Picture 2" descr="水桶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8" b="5550"/>
          <a:stretch>
            <a:fillRect/>
          </a:stretch>
        </p:blipFill>
        <p:spPr bwMode="auto">
          <a:xfrm>
            <a:off x="8076269" y="1124744"/>
            <a:ext cx="1985317" cy="2325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7685136" y="3560652"/>
            <a:ext cx="3090590" cy="5539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计算机世界中的浮点数</a:t>
            </a:r>
            <a:endParaRPr lang="zh-CN" altLang="en-US" sz="24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2959374" y="4314429"/>
            <a:ext cx="432048" cy="864096"/>
          </a:xfrm>
          <a:prstGeom prst="downArrow">
            <a:avLst/>
          </a:prstGeom>
          <a:solidFill>
            <a:srgbClr val="8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下箭头 13"/>
          <p:cNvSpPr/>
          <p:nvPr/>
        </p:nvSpPr>
        <p:spPr>
          <a:xfrm>
            <a:off x="9014407" y="4314429"/>
            <a:ext cx="432048" cy="864096"/>
          </a:xfrm>
          <a:prstGeom prst="downArrow">
            <a:avLst/>
          </a:prstGeom>
          <a:solidFill>
            <a:srgbClr val="89D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559844" y="5196511"/>
            <a:ext cx="123110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32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  <a:ea typeface="+mj-ea"/>
              </a:rPr>
              <a:t>无穷位</a:t>
            </a:r>
            <a:endParaRPr lang="zh-CN" altLang="en-US" sz="32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14878" y="5196511"/>
            <a:ext cx="1231106" cy="7386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有限位</a:t>
            </a:r>
            <a:endParaRPr lang="zh-CN" altLang="en-US" sz="32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9" name="爆炸形 1 18"/>
          <p:cNvSpPr/>
          <p:nvPr/>
        </p:nvSpPr>
        <p:spPr>
          <a:xfrm>
            <a:off x="4150990" y="4293096"/>
            <a:ext cx="3528391" cy="1944216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超出表示范围：溢出！</a:t>
            </a:r>
            <a:endParaRPr lang="zh-CN" altLang="en-US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1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4" grpId="0" animBg="1"/>
      <p:bldP spid="15" grpId="0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marL="266700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运算规则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两数相除，即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A÷B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第1步除法：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－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，得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84250" lvl="2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，则商上</a:t>
            </a: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endParaRPr kumimoji="1"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84250" lvl="2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，此时应加上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以恢复成原来的余数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其后每1步除法通过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－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B(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1,2,…,n)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实现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84250" lvl="2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≥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84250" lvl="2" indent="-266700"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华文新魏" panose="02010800040101010101" charset="-122"/>
              </a:rPr>
              <a:t>-1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＝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dirty="0">
                <a:latin typeface="Times New Roman" panose="02020603050405020304" pitchFamily="18" charset="0"/>
                <a:ea typeface="华文新魏" panose="02010800040101010101" charset="-122"/>
              </a:rPr>
              <a:t>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即余数为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，则商上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，此时应加上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以恢复成原来的余数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291843" name="AutoShape 3"/>
          <p:cNvSpPr>
            <a:spLocks noChangeArrowheads="1"/>
          </p:cNvSpPr>
          <p:nvPr/>
        </p:nvSpPr>
        <p:spPr bwMode="auto">
          <a:xfrm>
            <a:off x="9011532" y="3789040"/>
            <a:ext cx="2691669" cy="1008112"/>
          </a:xfrm>
          <a:prstGeom prst="wedgeRoundRectCallout">
            <a:avLst>
              <a:gd name="adj1" fmla="val -67465"/>
              <a:gd name="adj2" fmla="val -59336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假余数！</a:t>
            </a:r>
            <a:endParaRPr kumimoji="1" lang="zh-CN" altLang="en-US" sz="24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应该加上除数，恢</a:t>
            </a:r>
            <a:endParaRPr kumimoji="1" lang="zh-CN" altLang="en-US" sz="24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复成真正的余数！</a:t>
            </a:r>
            <a:endParaRPr kumimoji="1" lang="zh-CN" altLang="en-US" sz="24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91844" name="AutoShape 4"/>
          <p:cNvSpPr>
            <a:spLocks noChangeArrowheads="1"/>
          </p:cNvSpPr>
          <p:nvPr/>
        </p:nvSpPr>
        <p:spPr bwMode="auto">
          <a:xfrm>
            <a:off x="1630710" y="5769260"/>
            <a:ext cx="3402498" cy="875574"/>
          </a:xfrm>
          <a:prstGeom prst="wave">
            <a:avLst>
              <a:gd name="adj1" fmla="val 13005"/>
              <a:gd name="adj2" fmla="val 0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恢复余数除法</a:t>
            </a:r>
            <a:endParaRPr kumimoji="1"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455248" y="944724"/>
            <a:ext cx="5112568" cy="21962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69900">
              <a:lnSpc>
                <a:spcPct val="120000"/>
              </a:lnSpc>
              <a:buSzPct val="70000"/>
              <a:buFont typeface="Monotype Sorts" charset="0"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设： 	被除数[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A]</a:t>
            </a:r>
            <a:r>
              <a:rPr kumimoji="1" lang="zh-CN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...A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69900" indent="-469900">
              <a:lnSpc>
                <a:spcPct val="120000"/>
              </a:lnSpc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除数[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...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69900" indent="-469900">
              <a:lnSpc>
                <a:spcPct val="120000"/>
              </a:lnSpc>
              <a:buSzPct val="70000"/>
              <a:buFont typeface="Monotype Sorts" charset="0"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商[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C]</a:t>
            </a:r>
            <a:r>
              <a:rPr kumimoji="1" lang="zh-CN" alt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...</a:t>
            </a:r>
            <a:r>
              <a:rPr kumimoji="1"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C</a:t>
            </a:r>
            <a:r>
              <a:rPr kumimoji="1" lang="en-US" altLang="zh-CN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sz="2400" baseline="-250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69900" indent="-469900">
              <a:lnSpc>
                <a:spcPct val="120000"/>
              </a:lnSpc>
              <a:buSzPct val="70000"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            余数[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R]</a:t>
            </a:r>
            <a:r>
              <a:rPr kumimoji="1" lang="zh-CN" altLang="en-US" sz="24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新魏" panose="02010800040101010101" charset="-122"/>
              </a:rPr>
              <a:t>=</a:t>
            </a:r>
            <a:r>
              <a:rPr kumimoji="1" lang="zh-CN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.r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zh-CN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…</a:t>
            </a:r>
            <a:r>
              <a:rPr kumimoji="1" lang="zh-CN" altLang="zh-CN" sz="24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69900" indent="-469900">
              <a:lnSpc>
                <a:spcPct val="120000"/>
              </a:lnSpc>
              <a:buSzPct val="70000"/>
              <a:buFont typeface="Monotype Sorts" charset="0"/>
              <a:buNone/>
            </a:pPr>
            <a:endParaRPr kumimoji="1"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35364" y="108971"/>
            <a:ext cx="10631711" cy="553998"/>
          </a:xfrm>
        </p:spPr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—— 3.4.2 </a:t>
            </a:r>
            <a:r>
              <a:rPr lang="zh-CN" altLang="en-US" dirty="0"/>
              <a:t>二进制原码一位除法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52935" y="5732410"/>
            <a:ext cx="4496744" cy="6593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A]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=[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C]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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 + 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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zh-CN" alt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-</a:t>
            </a:r>
            <a:r>
              <a:rPr kumimoji="1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9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1" animBg="1"/>
      <p:bldP spid="291844" grpId="0" animBg="1" autoUpdateAnimBg="0"/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638822" y="1477346"/>
            <a:ext cx="0" cy="2799204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数据 4"/>
          <p:cNvSpPr/>
          <p:nvPr/>
        </p:nvSpPr>
        <p:spPr>
          <a:xfrm flipH="1" flipV="1">
            <a:off x="1500188" y="1196752"/>
            <a:ext cx="1426666" cy="25202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198662" y="1160748"/>
            <a:ext cx="288032" cy="288032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6694" y="1448780"/>
            <a:ext cx="115212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267" y="764704"/>
            <a:ext cx="825547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58775" indent="-358775"/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溢 出</a:t>
            </a:r>
            <a:endParaRPr lang="zh-CN" altLang="en-US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2566814" y="1376772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38636" y="2060848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数据 10"/>
          <p:cNvSpPr/>
          <p:nvPr/>
        </p:nvSpPr>
        <p:spPr>
          <a:xfrm flipH="1" flipV="1">
            <a:off x="2777689" y="1908355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38822" y="2792129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数据 12"/>
          <p:cNvSpPr/>
          <p:nvPr/>
        </p:nvSpPr>
        <p:spPr>
          <a:xfrm flipH="1" flipV="1">
            <a:off x="2777875" y="2639636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0186" y="226450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38823" y="3532833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数据 15"/>
          <p:cNvSpPr/>
          <p:nvPr/>
        </p:nvSpPr>
        <p:spPr>
          <a:xfrm flipH="1" flipV="1">
            <a:off x="2777876" y="3380340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0187" y="298458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638636" y="4293096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/>
          <p:cNvSpPr/>
          <p:nvPr/>
        </p:nvSpPr>
        <p:spPr>
          <a:xfrm flipH="1" flipV="1">
            <a:off x="2777688" y="4124057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9999" y="3717032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1" name="TextBox 36"/>
          <p:cNvSpPr txBox="1"/>
          <p:nvPr/>
        </p:nvSpPr>
        <p:spPr>
          <a:xfrm>
            <a:off x="3050188" y="154442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5"/>
          <p:cNvCxnSpPr/>
          <p:nvPr/>
        </p:nvCxnSpPr>
        <p:spPr>
          <a:xfrm flipH="1">
            <a:off x="4691050" y="2060848"/>
            <a:ext cx="936104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27160" y="1448780"/>
            <a:ext cx="4838809" cy="1190856"/>
          </a:xfrm>
          <a:prstGeom prst="rect">
            <a:avLst/>
          </a:prstGeom>
          <a:solidFill>
            <a:srgbClr val="B9E1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流程图: 联系 20"/>
          <p:cNvSpPr/>
          <p:nvPr/>
        </p:nvSpPr>
        <p:spPr>
          <a:xfrm>
            <a:off x="4583038" y="1988840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5951191" y="1484784"/>
            <a:ext cx="4320479" cy="97829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+mn-lt"/>
                <a:ea typeface="+mn-ea"/>
              </a:rPr>
              <a:t>超过了阶码可能表示的最大允许值</a:t>
            </a:r>
            <a:r>
              <a:rPr lang="en-US" altLang="zh-CN" sz="2200" dirty="0">
                <a:solidFill>
                  <a:srgbClr val="FF0000"/>
                </a:solidFill>
                <a:latin typeface="+mn-lt"/>
                <a:ea typeface="+mn-ea"/>
              </a:rPr>
              <a:t>,</a:t>
            </a:r>
            <a:endParaRPr lang="en-US" altLang="zh-CN" sz="2200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+mn-lt"/>
                <a:ea typeface="+mn-ea"/>
              </a:rPr>
              <a:t>一般将其认为是＋∞和－∞</a:t>
            </a:r>
            <a:endParaRPr lang="zh-CN" altLang="en-US" sz="22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55" y="4460748"/>
            <a:ext cx="10130603" cy="218538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矩形 24"/>
          <p:cNvSpPr/>
          <p:nvPr/>
        </p:nvSpPr>
        <p:spPr>
          <a:xfrm>
            <a:off x="8975526" y="4401108"/>
            <a:ext cx="1296144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51892" y="4460747"/>
            <a:ext cx="1334901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云形标注 31"/>
          <p:cNvSpPr/>
          <p:nvPr/>
        </p:nvSpPr>
        <p:spPr>
          <a:xfrm>
            <a:off x="5426447" y="2996952"/>
            <a:ext cx="4493171" cy="1049610"/>
          </a:xfrm>
          <a:prstGeom prst="cloudCallout">
            <a:avLst>
              <a:gd name="adj1" fmla="val 65714"/>
              <a:gd name="adj2" fmla="val 41129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cs typeface="华文新魏" panose="02010800040101010101" charset="-122"/>
              </a:rPr>
              <a:t>SP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cs typeface="华文新魏" panose="02010800040101010101" charset="-122"/>
              </a:rPr>
              <a:t>允许的最大阶码为多少？</a:t>
            </a:r>
            <a:r>
              <a:rPr lang="zh-CN" altLang="en-US" sz="2400" b="0" dirty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sz="2400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3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706" y="3147367"/>
            <a:ext cx="1000124" cy="100171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7470975" y="3429000"/>
            <a:ext cx="1792583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127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！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9" grpId="2" animBg="1"/>
      <p:bldP spid="9" grpId="3" animBg="1"/>
      <p:bldP spid="9" grpId="4" animBg="1"/>
      <p:bldP spid="11" grpId="0" animBg="1"/>
      <p:bldP spid="13" grpId="0" animBg="1"/>
      <p:bldP spid="14" grpId="0"/>
      <p:bldP spid="16" grpId="0" animBg="1"/>
      <p:bldP spid="17" grpId="0"/>
      <p:bldP spid="19" grpId="0" animBg="1"/>
      <p:bldP spid="20" grpId="0"/>
      <p:bldP spid="21" grpId="0"/>
      <p:bldP spid="23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9" grpId="0" animBg="1"/>
      <p:bldP spid="32" grpId="0" animBg="1"/>
      <p:bldP spid="3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638822" y="1477346"/>
            <a:ext cx="0" cy="2799204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数据 4"/>
          <p:cNvSpPr/>
          <p:nvPr/>
        </p:nvSpPr>
        <p:spPr>
          <a:xfrm flipH="1" flipV="1">
            <a:off x="1500188" y="1196752"/>
            <a:ext cx="1426666" cy="25202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198662" y="1160748"/>
            <a:ext cx="288032" cy="288032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6694" y="1448780"/>
            <a:ext cx="115212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267" y="764704"/>
            <a:ext cx="825547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58775" indent="-358775"/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溢 出</a:t>
            </a:r>
            <a:endParaRPr lang="zh-CN" altLang="en-US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2566814" y="1376772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38636" y="2060848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数据 10"/>
          <p:cNvSpPr/>
          <p:nvPr/>
        </p:nvSpPr>
        <p:spPr>
          <a:xfrm flipH="1" flipV="1">
            <a:off x="2777689" y="1908355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38822" y="2792129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数据 12"/>
          <p:cNvSpPr/>
          <p:nvPr/>
        </p:nvSpPr>
        <p:spPr>
          <a:xfrm flipH="1" flipV="1">
            <a:off x="2777875" y="2639636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0186" y="226450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38823" y="3532833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数据 15"/>
          <p:cNvSpPr/>
          <p:nvPr/>
        </p:nvSpPr>
        <p:spPr>
          <a:xfrm flipH="1" flipV="1">
            <a:off x="2777876" y="3380340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0187" y="298458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638635" y="4276550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/>
          <p:cNvSpPr/>
          <p:nvPr/>
        </p:nvSpPr>
        <p:spPr>
          <a:xfrm flipH="1" flipV="1">
            <a:off x="2777688" y="4124057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9999" y="3717032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1" name="TextBox 36"/>
          <p:cNvSpPr txBox="1"/>
          <p:nvPr/>
        </p:nvSpPr>
        <p:spPr>
          <a:xfrm>
            <a:off x="3050188" y="154442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5"/>
          <p:cNvCxnSpPr/>
          <p:nvPr/>
        </p:nvCxnSpPr>
        <p:spPr>
          <a:xfrm flipH="1">
            <a:off x="4691050" y="2778204"/>
            <a:ext cx="936104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27154" y="2166136"/>
            <a:ext cx="5148572" cy="1190856"/>
          </a:xfrm>
          <a:prstGeom prst="rect">
            <a:avLst/>
          </a:prstGeom>
          <a:solidFill>
            <a:srgbClr val="B9E1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流程图: 联系 20"/>
          <p:cNvSpPr/>
          <p:nvPr/>
        </p:nvSpPr>
        <p:spPr>
          <a:xfrm>
            <a:off x="4583038" y="2706196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095207" y="2306692"/>
            <a:ext cx="4320479" cy="97829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超过了阶码可能表示的最小允许值 ，</a:t>
            </a:r>
            <a:endParaRPr lang="en-US" altLang="zh-CN" sz="2400" dirty="0">
              <a:solidFill>
                <a:srgbClr val="FF0000"/>
              </a:solidFill>
              <a:latin typeface="+mn-lt"/>
              <a:ea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一般将其认为是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0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63" y="4777472"/>
            <a:ext cx="8936980" cy="19278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矩形 26"/>
          <p:cNvSpPr/>
          <p:nvPr/>
        </p:nvSpPr>
        <p:spPr>
          <a:xfrm>
            <a:off x="4619042" y="4689140"/>
            <a:ext cx="1656184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云形标注 28"/>
          <p:cNvSpPr/>
          <p:nvPr/>
        </p:nvSpPr>
        <p:spPr>
          <a:xfrm>
            <a:off x="5287394" y="3573016"/>
            <a:ext cx="4848248" cy="1049610"/>
          </a:xfrm>
          <a:prstGeom prst="cloudCallout">
            <a:avLst>
              <a:gd name="adj1" fmla="val 65714"/>
              <a:gd name="adj2" fmla="val 4112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l">
              <a:lnSpc>
                <a:spcPct val="100000"/>
              </a:lnSpc>
              <a:defRPr/>
            </a:pPr>
            <a:r>
              <a:rPr lang="en-US" altLang="zh-CN" dirty="0">
                <a:solidFill>
                  <a:schemeClr val="tx1"/>
                </a:solidFill>
                <a:latin typeface="+mn-ea"/>
                <a:cs typeface="华文新魏" panose="02010800040101010101" charset="-122"/>
              </a:rPr>
              <a:t>SP</a:t>
            </a:r>
            <a:r>
              <a:rPr lang="zh-CN" altLang="en-US" dirty="0">
                <a:solidFill>
                  <a:schemeClr val="tx1"/>
                </a:solidFill>
                <a:latin typeface="+mn-ea"/>
                <a:cs typeface="华文新魏" panose="02010800040101010101" charset="-122"/>
              </a:rPr>
              <a:t>允许的最小阶码为多少？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？</a:t>
            </a:r>
            <a:endParaRPr lang="en-US" altLang="zh-CN" b="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30" y="3723431"/>
            <a:ext cx="1000124" cy="10017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723003" y="4005064"/>
            <a:ext cx="1792583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−126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！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7" grpId="0" animBg="1"/>
      <p:bldP spid="29" grpId="0" animBg="1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638822" y="1477346"/>
            <a:ext cx="0" cy="2799204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数据 4"/>
          <p:cNvSpPr/>
          <p:nvPr/>
        </p:nvSpPr>
        <p:spPr>
          <a:xfrm flipH="1" flipV="1">
            <a:off x="1500188" y="1196752"/>
            <a:ext cx="1426666" cy="25202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198662" y="1160748"/>
            <a:ext cx="288032" cy="288032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6694" y="1448780"/>
            <a:ext cx="115212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267" y="764704"/>
            <a:ext cx="825547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58775" indent="-358775"/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溢 出</a:t>
            </a:r>
            <a:endParaRPr lang="zh-CN" altLang="en-US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2566814" y="1376772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38636" y="2060848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数据 10"/>
          <p:cNvSpPr/>
          <p:nvPr/>
        </p:nvSpPr>
        <p:spPr>
          <a:xfrm flipH="1" flipV="1">
            <a:off x="2777689" y="1908355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38822" y="2792129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数据 12"/>
          <p:cNvSpPr/>
          <p:nvPr/>
        </p:nvSpPr>
        <p:spPr>
          <a:xfrm flipH="1" flipV="1">
            <a:off x="2777875" y="2639636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0186" y="226450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38823" y="3532833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数据 15"/>
          <p:cNvSpPr/>
          <p:nvPr/>
        </p:nvSpPr>
        <p:spPr>
          <a:xfrm flipH="1" flipV="1">
            <a:off x="2777876" y="3380340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0187" y="298458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638635" y="4289206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/>
          <p:cNvSpPr/>
          <p:nvPr/>
        </p:nvSpPr>
        <p:spPr>
          <a:xfrm flipH="1" flipV="1">
            <a:off x="2777688" y="4136713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9999" y="3776673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1" name="TextBox 36"/>
          <p:cNvSpPr txBox="1"/>
          <p:nvPr/>
        </p:nvSpPr>
        <p:spPr>
          <a:xfrm>
            <a:off x="3050188" y="154442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5"/>
          <p:cNvCxnSpPr/>
          <p:nvPr/>
        </p:nvCxnSpPr>
        <p:spPr>
          <a:xfrm flipH="1">
            <a:off x="4547034" y="3573016"/>
            <a:ext cx="936104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519142" y="2564904"/>
            <a:ext cx="4752528" cy="1190856"/>
          </a:xfrm>
          <a:prstGeom prst="rect">
            <a:avLst/>
          </a:prstGeom>
          <a:solidFill>
            <a:srgbClr val="B9E1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4" name="流程图: 联系 20"/>
          <p:cNvSpPr/>
          <p:nvPr/>
        </p:nvSpPr>
        <p:spPr>
          <a:xfrm>
            <a:off x="4511030" y="3501008"/>
            <a:ext cx="144016" cy="14630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005BE2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131210" y="2708920"/>
            <a:ext cx="3744416" cy="97829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两个同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异符号尾数相加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减，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最高有效位产生了进位，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641660" y="4042226"/>
            <a:ext cx="379025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     1.010…0</a:t>
            </a:r>
            <a:r>
              <a:rPr lang="en-US" altLang="zh-CN" sz="2400" baseline="-25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×2</a:t>
            </a:r>
            <a:r>
              <a:rPr lang="en-US" altLang="zh-CN" sz="24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  </a:t>
            </a:r>
            <a:endParaRPr lang="en-US" altLang="zh-CN" sz="24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</a:endParaRPr>
          </a:p>
          <a:p>
            <a:pPr algn="l"/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  + 1.100…0</a:t>
            </a:r>
            <a:r>
              <a:rPr lang="en-US" altLang="zh-CN" sz="2400" baseline="-25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×2</a:t>
            </a:r>
            <a:r>
              <a:rPr lang="en-US" altLang="zh-CN" sz="24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  </a:t>
            </a:r>
            <a:endParaRPr lang="en-US" altLang="zh-CN" sz="24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= 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</a:rPr>
              <a:t>10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.110…0</a:t>
            </a:r>
            <a:r>
              <a:rPr lang="en-US" altLang="zh-CN" sz="2400" baseline="-25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×2</a:t>
            </a:r>
            <a:r>
              <a:rPr lang="en-US" altLang="zh-CN" sz="2400" baseline="30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</a:t>
            </a:r>
            <a:endParaRPr lang="en-US" altLang="zh-CN" sz="24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</a:endParaRPr>
          </a:p>
          <a:p>
            <a:pPr algn="l">
              <a:lnSpc>
                <a:spcPct val="140000"/>
              </a:lnSpc>
            </a:pP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=&gt;1.0110…0</a:t>
            </a:r>
            <a:r>
              <a:rPr lang="en-US" altLang="zh-CN" sz="2400" baseline="-250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2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  <a:solidFill>
                  <a:srgbClr val="005BE2"/>
                </a:solidFill>
                <a:latin typeface="+mj-ea"/>
              </a:rPr>
              <a:t>×2</a:t>
            </a:r>
            <a:r>
              <a:rPr lang="zh-CN" altLang="zh-CN" sz="2400" baseline="30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</a:rPr>
              <a:t>3</a:t>
            </a:r>
            <a:endParaRPr lang="en-US" altLang="zh-CN" sz="2400" baseline="30000" dirty="0">
              <a:ln>
                <a:solidFill>
                  <a:schemeClr val="tx1"/>
                </a:solidFill>
              </a:ln>
              <a:solidFill>
                <a:srgbClr val="005BE2"/>
              </a:solidFill>
              <a:latin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681750" y="5319850"/>
            <a:ext cx="2743200" cy="0"/>
          </a:xfrm>
          <a:prstGeom prst="line">
            <a:avLst/>
          </a:prstGeom>
          <a:ln w="5715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90550" y="4725144"/>
            <a:ext cx="8136904" cy="165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尾数溢出：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573405" lvl="2" indent="11303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不一定浮点数溢出，即不一定会发生“异常”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573405" lvl="2" indent="113030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右归：将尾数右移，阶码增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来重新对齐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pic>
        <p:nvPicPr>
          <p:cNvPr id="30" name="图片 135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4" y="3731668"/>
            <a:ext cx="760833" cy="936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6" grpId="0"/>
      <p:bldP spid="29" grpId="0" animBg="1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638822" y="1477346"/>
            <a:ext cx="0" cy="2799204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流程图: 数据 4"/>
          <p:cNvSpPr/>
          <p:nvPr/>
        </p:nvSpPr>
        <p:spPr>
          <a:xfrm flipH="1" flipV="1">
            <a:off x="1500188" y="1196752"/>
            <a:ext cx="1426666" cy="252028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联系 5"/>
          <p:cNvSpPr/>
          <p:nvPr/>
        </p:nvSpPr>
        <p:spPr>
          <a:xfrm>
            <a:off x="1198662" y="1160748"/>
            <a:ext cx="288032" cy="288032"/>
          </a:xfrm>
          <a:prstGeom prst="flowChartConnector">
            <a:avLst/>
          </a:prstGeom>
          <a:solidFill>
            <a:srgbClr val="005BE2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6694" y="1448780"/>
            <a:ext cx="1152128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1267" y="764704"/>
            <a:ext cx="825547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358775" indent="-358775"/>
            <a:r>
              <a:rPr lang="zh-CN" altLang="en-US" dirty="0">
                <a:solidFill>
                  <a:srgbClr val="005BE2"/>
                </a:solidFill>
                <a:latin typeface="+mj-ea"/>
                <a:ea typeface="+mj-ea"/>
              </a:rPr>
              <a:t>溢 出</a:t>
            </a:r>
            <a:endParaRPr lang="zh-CN" altLang="en-US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2566814" y="1376772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638636" y="2060848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数据 10"/>
          <p:cNvSpPr/>
          <p:nvPr/>
        </p:nvSpPr>
        <p:spPr>
          <a:xfrm flipH="1" flipV="1">
            <a:off x="2777689" y="1908355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638822" y="2792129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数据 12"/>
          <p:cNvSpPr/>
          <p:nvPr/>
        </p:nvSpPr>
        <p:spPr>
          <a:xfrm flipH="1" flipV="1">
            <a:off x="2777875" y="2639636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50186" y="226450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2638823" y="3532833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数据 15"/>
          <p:cNvSpPr/>
          <p:nvPr/>
        </p:nvSpPr>
        <p:spPr>
          <a:xfrm flipH="1" flipV="1">
            <a:off x="2777876" y="3380340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50187" y="298458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2638635" y="4276550"/>
            <a:ext cx="1944402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数据 18"/>
          <p:cNvSpPr/>
          <p:nvPr/>
        </p:nvSpPr>
        <p:spPr>
          <a:xfrm flipH="1" flipV="1">
            <a:off x="2777688" y="4124057"/>
            <a:ext cx="2237395" cy="126014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049999" y="3717032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尾数下溢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sp>
        <p:nvSpPr>
          <p:cNvPr id="21" name="TextBox 36"/>
          <p:cNvSpPr txBox="1"/>
          <p:nvPr/>
        </p:nvSpPr>
        <p:spPr>
          <a:xfrm>
            <a:off x="3050188" y="1544425"/>
            <a:ext cx="1533037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dirty="0">
                <a:solidFill>
                  <a:srgbClr val="005BE2"/>
                </a:solidFill>
                <a:latin typeface="+mj-ea"/>
                <a:ea typeface="+mj-ea"/>
              </a:rPr>
              <a:t>阶码上溢</a:t>
            </a:r>
            <a:endParaRPr lang="zh-CN" altLang="en-US" sz="2400" dirty="0">
              <a:solidFill>
                <a:srgbClr val="005BE2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5"/>
          <p:cNvCxnSpPr/>
          <p:nvPr/>
        </p:nvCxnSpPr>
        <p:spPr>
          <a:xfrm flipH="1">
            <a:off x="4691050" y="4290372"/>
            <a:ext cx="936104" cy="0"/>
          </a:xfrm>
          <a:prstGeom prst="line">
            <a:avLst/>
          </a:prstGeom>
          <a:ln w="12700">
            <a:solidFill>
              <a:srgbClr val="005B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627154" y="3717032"/>
            <a:ext cx="6273328" cy="1190856"/>
          </a:xfrm>
          <a:prstGeom prst="rect">
            <a:avLst/>
          </a:prstGeom>
          <a:solidFill>
            <a:srgbClr val="B9E1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流程图: 联系 20"/>
          <p:cNvSpPr/>
          <p:nvPr/>
        </p:nvSpPr>
        <p:spPr>
          <a:xfrm>
            <a:off x="4583038" y="4218364"/>
            <a:ext cx="144016" cy="144016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5B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5BE2"/>
              </a:solidFill>
            </a:endParaRPr>
          </a:p>
        </p:txBody>
      </p:sp>
      <p:sp>
        <p:nvSpPr>
          <p:cNvPr id="28" name="TextBox 7"/>
          <p:cNvSpPr txBox="1"/>
          <p:nvPr/>
        </p:nvSpPr>
        <p:spPr>
          <a:xfrm>
            <a:off x="6599263" y="3861048"/>
            <a:ext cx="4320479" cy="978292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在将尾数右移时，尾数的最低有效位从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</a:rPr>
              <a:t>尾数域右端移出去，丢失了有效信息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46734" y="5301208"/>
            <a:ext cx="6480720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tlCol="0" anchor="ctr"/>
          <a:lstStyle/>
          <a:p>
            <a:pPr algn="l">
              <a:lnSpc>
                <a:spcPct val="110000"/>
              </a:lnSpc>
              <a:spcBef>
                <a:spcPts val="1205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、进行舍入处理</a:t>
            </a:r>
            <a:endParaRPr lang="en-US" altLang="zh-CN" sz="3200" dirty="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、在运算过程中，添加保护位</a:t>
            </a:r>
            <a:endParaRPr lang="zh-CN" altLang="en-US" sz="3200" dirty="0">
              <a:solidFill>
                <a:srgbClr val="00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9" name="图片 135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5229200"/>
            <a:ext cx="760833" cy="936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4" grpId="2" animBg="1"/>
      <p:bldP spid="24" grpId="3" animBg="1"/>
      <p:bldP spid="24" grpId="4" animBg="1"/>
      <p:bldP spid="2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浮点数加法步骤</a:t>
            </a:r>
            <a:endParaRPr lang="en-US" altLang="zh-CN" sz="2800" b="1" dirty="0">
              <a:solidFill>
                <a:srgbClr val="005BE2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求阶差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对阶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尾数相加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规格化</a:t>
            </a:r>
            <a:r>
              <a:rPr lang="zh-CN" altLang="en-US" dirty="0">
                <a:solidFill>
                  <a:srgbClr val="FF0000"/>
                </a:solidFill>
                <a:cs typeface="Arial" panose="020B0604020202020204" pitchFamily="34" charset="0"/>
              </a:rPr>
              <a:t>并判溢出</a:t>
            </a:r>
            <a:endParaRPr lang="en-US" altLang="zh-CN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置</a:t>
            </a:r>
            <a:r>
              <a:rPr lang="en-US" altLang="zh-CN" dirty="0">
                <a:cs typeface="Arial" panose="020B0604020202020204" pitchFamily="34" charset="0"/>
              </a:rPr>
              <a:t>0</a:t>
            </a:r>
            <a:endParaRPr lang="zh-CN" altLang="en-US" dirty="0"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06574" y="3645024"/>
            <a:ext cx="2808312" cy="129614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浮点数加法步骤</a:t>
            </a:r>
            <a:endParaRPr lang="en-US" altLang="zh-CN" sz="2800" b="1" dirty="0">
              <a:solidFill>
                <a:srgbClr val="005BE2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求阶差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对阶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尾数相加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规格化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cs typeface="Arial" panose="020B0604020202020204" pitchFamily="34" charset="0"/>
              </a:rPr>
              <a:t>舍入</a:t>
            </a:r>
            <a:endParaRPr lang="en-US" altLang="zh-CN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置</a:t>
            </a:r>
            <a:r>
              <a:rPr lang="en-US" altLang="zh-CN" dirty="0">
                <a:cs typeface="Arial" panose="020B0604020202020204" pitchFamily="34" charset="0"/>
              </a:rPr>
              <a:t>0</a:t>
            </a:r>
            <a:endParaRPr lang="zh-CN" altLang="en-US" dirty="0"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70870" y="3501008"/>
            <a:ext cx="6840760" cy="792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eaLnBrk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如果尾数比规定位数长，需考虑舍入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浮点数加法步骤</a:t>
            </a:r>
            <a:endParaRPr lang="en-US" altLang="zh-CN" sz="2800" b="1" dirty="0">
              <a:solidFill>
                <a:srgbClr val="005BE2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求阶差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对阶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尾数相加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规格化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cs typeface="Arial" panose="020B0604020202020204" pitchFamily="34" charset="0"/>
              </a:rPr>
              <a:t>置</a:t>
            </a:r>
            <a:r>
              <a:rPr lang="en-US" altLang="zh-CN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endParaRPr lang="zh-C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66814" y="4077072"/>
            <a:ext cx="9073008" cy="12241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eaLnBrk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尾数为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说明结果也为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lvl="1" eaLnBrk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根据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IEEE754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，阶码和尾数全为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0</a:t>
            </a:r>
            <a:endParaRPr lang="en-US" altLang="zh-CN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3200" b="1" dirty="0">
                <a:solidFill>
                  <a:srgbClr val="005BE2"/>
                </a:solidFill>
                <a:latin typeface="+mj-ea"/>
                <a:ea typeface="+mj-ea"/>
              </a:rPr>
              <a:t>标准的</a:t>
            </a:r>
            <a:r>
              <a:rPr lang="zh-CN" altLang="en-US" b="1" dirty="0">
                <a:solidFill>
                  <a:srgbClr val="005BE2"/>
                </a:solidFill>
                <a:latin typeface="+mj-ea"/>
              </a:rPr>
              <a:t>四种舍入方式</a:t>
            </a:r>
            <a:endParaRPr lang="en-US" altLang="zh-CN" b="1" dirty="0">
              <a:solidFill>
                <a:srgbClr val="005BE2"/>
              </a:solidFill>
              <a:latin typeface="+mj-ea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就近舍入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2"/>
            <a:r>
              <a:rPr lang="zh-CN" altLang="en-US" sz="2800" dirty="0">
                <a:cs typeface="Arial" panose="020B0604020202020204" pitchFamily="34" charset="0"/>
              </a:rPr>
              <a:t>舍入为最近可表示的数</a:t>
            </a:r>
            <a:endParaRPr lang="zh-CN" altLang="en-US" sz="2800" dirty="0">
              <a:cs typeface="Arial" panose="020B0604020202020204" pitchFamily="34" charset="0"/>
            </a:endParaRPr>
          </a:p>
          <a:p>
            <a:pPr lvl="2"/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b="1" dirty="0">
              <a:solidFill>
                <a:srgbClr val="005BE2"/>
              </a:solidFill>
              <a:latin typeface="+mj-ea"/>
              <a:ea typeface="+mj-ea"/>
            </a:endParaRPr>
          </a:p>
          <a:p>
            <a:endParaRPr lang="zh-CN" altLang="en-US" sz="3600" dirty="0"/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34566" y="2701484"/>
            <a:ext cx="7185298" cy="22036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1.1101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~ 1.1110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；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1.1101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01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~ 1.1101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1.1101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~ 1.1110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；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1.1111</a:t>
            </a: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~ 1.1111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	       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charset="-122"/>
                <a:cs typeface="Times New Roman" panose="02020603050405020304" pitchFamily="18" charset="0"/>
              </a:rPr>
              <a:t>  </a:t>
            </a:r>
            <a:endParaRPr lang="en-US" altLang="en-US" b="1" dirty="0">
              <a:latin typeface="Times New Roman" panose="02020603050405020304" pitchFamily="18" charset="0"/>
              <a:ea typeface="华文新魏" panose="02010800040101010101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25048" y="1988840"/>
            <a:ext cx="4175434" cy="2664296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marL="266700" indent="-266700" algn="l" eaLnBrk="0" hangingPunct="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附加位为：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0850" lvl="1" indent="-92075" algn="l" eaLnBrk="0" hangingPunct="0">
              <a:lnSpc>
                <a:spcPct val="10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11：入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0850" lvl="1" indent="-92075" algn="l" eaLnBrk="0" hangingPunct="0">
              <a:lnSpc>
                <a:spcPct val="10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01：舍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0850" lvl="1" indent="-92075" algn="l" eaLnBrk="0" hangingPunct="0">
              <a:lnSpc>
                <a:spcPct val="10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Wingdings" panose="0500000000000000000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Wingdings" panose="05000000000000000000" pitchFamily="2" charset="2"/>
              </a:rPr>
              <a:t>强制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charset="-122"/>
                <a:sym typeface="Wingdings" panose="05000000000000000000" pitchFamily="2" charset="2"/>
              </a:rPr>
              <a:t>结果为偶数)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charset="-122"/>
              <a:sym typeface="Wingdings" panose="05000000000000000000" pitchFamily="2" charset="2"/>
            </a:endParaRPr>
          </a:p>
          <a:p>
            <a:pPr marL="450850" lvl="1" indent="-92075" algn="l" eaLnBrk="0" hangingPunct="0">
              <a:lnSpc>
                <a:spcPct val="10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Wingdings" panose="05000000000000000000" pitchFamily="2" charset="2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Wingdings" panose="05000000000000000000" pitchFamily="2" charset="2"/>
              </a:rPr>
              <a:t>：保持结果不变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8762" y="2960948"/>
            <a:ext cx="396044" cy="360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3200"/>
          </a:p>
        </p:txBody>
      </p:sp>
      <p:sp>
        <p:nvSpPr>
          <p:cNvPr id="10" name="矩形 9"/>
          <p:cNvSpPr/>
          <p:nvPr/>
        </p:nvSpPr>
        <p:spPr>
          <a:xfrm>
            <a:off x="5159102" y="2960948"/>
            <a:ext cx="468052" cy="360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3200"/>
          </a:p>
        </p:txBody>
      </p:sp>
      <p:sp>
        <p:nvSpPr>
          <p:cNvPr id="11" name="矩形 10"/>
          <p:cNvSpPr/>
          <p:nvPr/>
        </p:nvSpPr>
        <p:spPr>
          <a:xfrm>
            <a:off x="2062758" y="3645024"/>
            <a:ext cx="432048" cy="46805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3200"/>
          </a:p>
        </p:txBody>
      </p:sp>
      <p:sp>
        <p:nvSpPr>
          <p:cNvPr id="12" name="矩形 11"/>
          <p:cNvSpPr/>
          <p:nvPr/>
        </p:nvSpPr>
        <p:spPr>
          <a:xfrm>
            <a:off x="5149387" y="3645024"/>
            <a:ext cx="477767" cy="36004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3200"/>
          </a:p>
        </p:txBody>
      </p:sp>
      <p:cxnSp>
        <p:nvCxnSpPr>
          <p:cNvPr id="1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3200" b="1" dirty="0">
                <a:solidFill>
                  <a:srgbClr val="005BE2"/>
                </a:solidFill>
                <a:latin typeface="+mj-ea"/>
                <a:ea typeface="+mj-ea"/>
              </a:rPr>
              <a:t>标准的</a:t>
            </a:r>
            <a:r>
              <a:rPr lang="zh-CN" altLang="en-US" b="1" dirty="0">
                <a:solidFill>
                  <a:srgbClr val="005BE2"/>
                </a:solidFill>
                <a:latin typeface="+mj-ea"/>
              </a:rPr>
              <a:t>四种舍入方式</a:t>
            </a:r>
            <a:endParaRPr lang="en-US" altLang="zh-CN" b="1" dirty="0">
              <a:solidFill>
                <a:srgbClr val="005BE2"/>
              </a:solidFill>
              <a:latin typeface="+mj-ea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 panose="020B0604020202020204" pitchFamily="34" charset="0"/>
              </a:rPr>
              <a:t>就近舍入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朝</a:t>
            </a:r>
            <a:r>
              <a:rPr lang="en-US" altLang="zh-CN" dirty="0">
                <a:cs typeface="Arial" panose="020B0604020202020204" pitchFamily="34" charset="0"/>
              </a:rPr>
              <a:t>+∞</a:t>
            </a:r>
            <a:r>
              <a:rPr lang="zh-CN" altLang="en-US" dirty="0">
                <a:cs typeface="Arial" panose="020B0604020202020204" pitchFamily="34" charset="0"/>
              </a:rPr>
              <a:t>方向舍入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2"/>
            <a:r>
              <a:rPr lang="zh-CN" altLang="en-US" sz="2800" dirty="0">
                <a:cs typeface="Arial" panose="020B0604020202020204" pitchFamily="34" charset="0"/>
              </a:rPr>
              <a:t>舍入为</a:t>
            </a:r>
            <a:r>
              <a:rPr lang="en-US" altLang="zh-CN" sz="2800" dirty="0">
                <a:cs typeface="Arial" panose="020B0604020202020204" pitchFamily="34" charset="0"/>
              </a:rPr>
              <a:t>Z2(</a:t>
            </a:r>
            <a:r>
              <a:rPr lang="zh-CN" altLang="en-US" sz="2800" dirty="0">
                <a:cs typeface="Arial" panose="020B0604020202020204" pitchFamily="34" charset="0"/>
              </a:rPr>
              <a:t>正向舍入</a:t>
            </a:r>
            <a:r>
              <a:rPr lang="en-US" altLang="zh-CN" sz="2800" dirty="0">
                <a:cs typeface="Arial" panose="020B0604020202020204" pitchFamily="34" charset="0"/>
              </a:rPr>
              <a:t>)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2"/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92400" y="5292762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676900" y="5140362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8463" y="5406863"/>
            <a:ext cx="381000" cy="430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054600" y="5216562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248400" y="5203862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800600" y="5280062"/>
            <a:ext cx="5461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057900" y="5292762"/>
            <a:ext cx="6477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Z2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6774" y="5868826"/>
            <a:ext cx="756510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Monotype Sorts" pitchFamily="2" charset="2"/>
              <a:buChar char=" "/>
              <a:defRPr/>
            </a:pP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Z1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Z2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分别是结果</a:t>
            </a:r>
            <a:r>
              <a:rPr lang="en-US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的最近可表示的左、右数</a:t>
            </a:r>
            <a:endParaRPr lang="zh-CN" altLang="en-US" b="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668963" y="4797152"/>
            <a:ext cx="1642442" cy="271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91992" y="4725144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Arial" panose="020B0604020202020204" pitchFamily="34" charset="0"/>
              </a:rPr>
              <a:t>+∞</a:t>
            </a:r>
            <a:endParaRPr lang="zh-CN" altLang="en-US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18742" y="4725144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S Gothic" panose="020B0609070205080204" charset="-128"/>
                <a:ea typeface="MS Gothic" panose="020B0609070205080204" charset="-128"/>
                <a:cs typeface="MS Gothic" panose="020B0609070205080204" charset="-128"/>
              </a:rPr>
              <a:t>−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∞</a:t>
            </a:r>
            <a:endParaRPr lang="zh-CN" altLang="en-US" dirty="0">
              <a:latin typeface="+mj-lt"/>
            </a:endParaRPr>
          </a:p>
        </p:txBody>
      </p: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3200" b="1" dirty="0">
                <a:solidFill>
                  <a:srgbClr val="005BE2"/>
                </a:solidFill>
                <a:latin typeface="+mj-ea"/>
                <a:ea typeface="+mj-ea"/>
              </a:rPr>
              <a:t>标准的</a:t>
            </a:r>
            <a:r>
              <a:rPr lang="zh-CN" altLang="en-US" b="1" dirty="0">
                <a:solidFill>
                  <a:srgbClr val="005BE2"/>
                </a:solidFill>
                <a:latin typeface="+mj-ea"/>
              </a:rPr>
              <a:t>四种舍入方式</a:t>
            </a:r>
            <a:endParaRPr lang="en-US" altLang="zh-CN" b="1" dirty="0">
              <a:solidFill>
                <a:srgbClr val="005BE2"/>
              </a:solidFill>
              <a:latin typeface="+mj-ea"/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就近舍入</a:t>
            </a:r>
            <a:endParaRPr lang="en-US" altLang="zh-CN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朝</a:t>
            </a:r>
            <a:r>
              <a:rPr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+∞</a:t>
            </a:r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方向舍入</a:t>
            </a:r>
            <a:endParaRPr lang="en-US" altLang="zh-CN" sz="2400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朝</a:t>
            </a:r>
            <a:r>
              <a:rPr lang="en-US" altLang="zh-CN" dirty="0">
                <a:cs typeface="Arial" panose="020B0604020202020204" pitchFamily="34" charset="0"/>
              </a:rPr>
              <a:t>-∞</a:t>
            </a:r>
            <a:r>
              <a:rPr lang="zh-CN" altLang="en-US" dirty="0">
                <a:cs typeface="Arial" panose="020B0604020202020204" pitchFamily="34" charset="0"/>
              </a:rPr>
              <a:t>方向舍入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2"/>
            <a:r>
              <a:rPr lang="zh-CN" altLang="en-US" sz="2800" dirty="0">
                <a:cs typeface="Arial" panose="020B0604020202020204" pitchFamily="34" charset="0"/>
              </a:rPr>
              <a:t>舍入为</a:t>
            </a:r>
            <a:r>
              <a:rPr lang="en-US" altLang="zh-CN" sz="2800" dirty="0">
                <a:cs typeface="Arial" panose="020B0604020202020204" pitchFamily="34" charset="0"/>
              </a:rPr>
              <a:t>Z1(</a:t>
            </a:r>
            <a:r>
              <a:rPr lang="zh-CN" altLang="en-US" sz="2800" dirty="0">
                <a:cs typeface="Arial" panose="020B0604020202020204" pitchFamily="34" charset="0"/>
              </a:rPr>
              <a:t>负向舍入</a:t>
            </a:r>
            <a:r>
              <a:rPr lang="en-US" altLang="zh-CN" sz="2800" dirty="0">
                <a:cs typeface="Arial" panose="020B0604020202020204" pitchFamily="34" charset="0"/>
              </a:rPr>
              <a:t>)</a:t>
            </a:r>
            <a:endParaRPr lang="en-US" altLang="zh-CN" sz="2800" dirty="0">
              <a:cs typeface="Arial" panose="020B0604020202020204" pitchFamily="34" charset="0"/>
            </a:endParaRPr>
          </a:p>
          <a:p>
            <a:pPr lvl="2"/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92400" y="5206499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676900" y="5054099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8463" y="5229200"/>
            <a:ext cx="381000" cy="5232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054600" y="5130299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248400" y="5117599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800600" y="5193799"/>
            <a:ext cx="5461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057900" y="5206499"/>
            <a:ext cx="6477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Z2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" name="右箭头 16"/>
          <p:cNvSpPr/>
          <p:nvPr/>
        </p:nvSpPr>
        <p:spPr>
          <a:xfrm rot="10800000">
            <a:off x="4034458" y="4725144"/>
            <a:ext cx="1642442" cy="2711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206774" y="5868826"/>
            <a:ext cx="756510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Monotype Sorts" pitchFamily="2" charset="2"/>
              <a:buChar char=" "/>
              <a:defRPr/>
            </a:pP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Z1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Z2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分别是结果</a:t>
            </a:r>
            <a:r>
              <a:rPr lang="en-US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的最近可表示的左、右数</a:t>
            </a:r>
            <a:endParaRPr lang="zh-CN" altLang="en-US" b="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2491" y="4706560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S Gothic" panose="020B0609070205080204" charset="-128"/>
                <a:ea typeface="MS Gothic" panose="020B0609070205080204" charset="-128"/>
                <a:cs typeface="MS Gothic" panose="020B0609070205080204" charset="-128"/>
              </a:rPr>
              <a:t>−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∞</a:t>
            </a:r>
            <a:endParaRPr lang="zh-CN" altLang="en-US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391992" y="4653136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Arial" panose="020B0604020202020204" pitchFamily="34" charset="0"/>
              </a:rPr>
              <a:t>+∞</a:t>
            </a:r>
            <a:endParaRPr lang="zh-CN" altLang="en-US" dirty="0">
              <a:latin typeface="+mj-lt"/>
            </a:endParaRP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>
              <a:lnSpc>
                <a:spcPct val="120000"/>
              </a:lnSpc>
              <a:buSzPct val="70000"/>
              <a:buFontTx/>
              <a:buChar char="•"/>
            </a:pPr>
            <a:endParaRPr kumimoji="1" lang="zh-CN" altLang="en-US" sz="3000" b="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lnSpc>
                <a:spcPct val="120000"/>
              </a:lnSpc>
              <a:buSzPct val="70000"/>
              <a:buFontTx/>
              <a:buChar char="•"/>
            </a:pPr>
            <a:endParaRPr kumimoji="1" lang="en-US" altLang="zh-CN" sz="3000" b="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lnSpc>
                <a:spcPct val="120000"/>
              </a:lnSpc>
              <a:buSzPct val="70000"/>
              <a:buFontTx/>
              <a:buChar char="•"/>
            </a:pPr>
            <a:endParaRPr kumimoji="1" lang="zh-CN" altLang="en-US" sz="2400" b="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spcBef>
                <a:spcPct val="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相同位数的除法，对于不同的值，由于可能有恢复余数的过程，造成运算步数不统一。控制器实现困难！</a:t>
            </a:r>
            <a:endParaRPr kumimoji="1"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296963" name="AutoShape 3"/>
          <p:cNvSpPr>
            <a:spLocks noChangeArrowheads="1"/>
          </p:cNvSpPr>
          <p:nvPr/>
        </p:nvSpPr>
        <p:spPr bwMode="auto">
          <a:xfrm>
            <a:off x="2831732" y="1104528"/>
            <a:ext cx="5170344" cy="1460376"/>
          </a:xfrm>
          <a:prstGeom prst="cloudCallout">
            <a:avLst>
              <a:gd name="adj1" fmla="val -39931"/>
              <a:gd name="adj2" fmla="val 3310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恢复余数除法，</a:t>
            </a:r>
            <a:endParaRPr kumimoji="1" lang="zh-CN" altLang="en-US" sz="3200" b="1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lnSpc>
                <a:spcPct val="100000"/>
              </a:lnSpc>
            </a:pPr>
            <a:r>
              <a:rPr kumimoji="1" lang="zh-CN" altLang="en-US" sz="3200" b="1" dirty="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有什么问题？</a:t>
            </a:r>
            <a:endParaRPr kumimoji="1" lang="zh-CN" altLang="en-US" sz="3200" b="1" dirty="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96964" name="AutoShape 4"/>
          <p:cNvSpPr>
            <a:spLocks noChangeArrowheads="1"/>
          </p:cNvSpPr>
          <p:nvPr/>
        </p:nvSpPr>
        <p:spPr bwMode="auto">
          <a:xfrm>
            <a:off x="7319342" y="4508500"/>
            <a:ext cx="3550443" cy="1143000"/>
          </a:xfrm>
          <a:prstGeom prst="star16">
            <a:avLst>
              <a:gd name="adj" fmla="val 42338"/>
            </a:avLst>
          </a:prstGeom>
          <a:solidFill>
            <a:srgbClr val="0000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1" lang="zh-CN" altLang="en-US" sz="3200" b="1" dirty="0">
                <a:solidFill>
                  <a:srgbClr val="FFFF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Symbol" panose="05050102010706020507" charset="0"/>
              </a:rPr>
              <a:t>加减交替法</a:t>
            </a:r>
            <a:endParaRPr kumimoji="1" lang="zh-CN" altLang="en-US" sz="3200" b="1" dirty="0">
              <a:solidFill>
                <a:srgbClr val="FFFF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原码一位除法</a:t>
            </a:r>
            <a:endParaRPr kumimoji="1"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838622" y="4149080"/>
            <a:ext cx="4176464" cy="1187227"/>
          </a:xfrm>
          <a:prstGeom prst="cloudCallout">
            <a:avLst>
              <a:gd name="adj1" fmla="val -14982"/>
              <a:gd name="adj2" fmla="val 108701"/>
            </a:avLst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00000"/>
              </a:lnSpc>
              <a:defRPr/>
            </a:pP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去掉“恢复余数”</a:t>
            </a:r>
            <a:r>
              <a:rPr lang="en-US" altLang="zh-CN" sz="2600" dirty="0">
                <a:solidFill>
                  <a:schemeClr val="tx1"/>
                </a:solidFill>
                <a:latin typeface="+mj-ea"/>
              </a:rPr>
              <a:t> </a:t>
            </a:r>
            <a:r>
              <a:rPr lang="zh-CN" altLang="en-US" sz="2600" dirty="0">
                <a:solidFill>
                  <a:schemeClr val="tx1"/>
                </a:solidFill>
                <a:latin typeface="+mj-ea"/>
              </a:rPr>
              <a:t>步骤？</a:t>
            </a:r>
            <a:endParaRPr lang="en-US" altLang="zh-CN" sz="26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98" y="5523635"/>
            <a:ext cx="1000124" cy="100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35" descr="u=207606497,4036238559&amp;fm=21&amp;gp=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246" y="4581128"/>
            <a:ext cx="760833" cy="936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E:\学校\2012110922144630394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 build="p"/>
      <p:bldP spid="296963" grpId="0" animBg="1" autoUpdateAnimBg="0"/>
      <p:bldP spid="296964" grpId="0" animBg="1" autoUpdateAnimBg="0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3200" b="1" dirty="0">
                <a:solidFill>
                  <a:srgbClr val="005BE2"/>
                </a:solidFill>
                <a:latin typeface="+mj-ea"/>
                <a:ea typeface="+mj-ea"/>
              </a:rPr>
              <a:t>标准的</a:t>
            </a:r>
            <a:r>
              <a:rPr lang="zh-CN" altLang="en-US" b="1" dirty="0">
                <a:solidFill>
                  <a:srgbClr val="005BE2"/>
                </a:solidFill>
                <a:latin typeface="+mj-ea"/>
              </a:rPr>
              <a:t>四种舍入方式</a:t>
            </a:r>
            <a:endParaRPr lang="en-US" altLang="zh-CN" b="1" dirty="0">
              <a:solidFill>
                <a:srgbClr val="005BE2"/>
              </a:solidFill>
              <a:latin typeface="+mj-ea"/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就近舍入</a:t>
            </a:r>
            <a:endParaRPr lang="en-US" altLang="zh-CN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朝</a:t>
            </a:r>
            <a:r>
              <a:rPr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+∞</a:t>
            </a:r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方向舍入</a:t>
            </a:r>
            <a:endParaRPr lang="en-US" altLang="zh-CN" sz="2400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朝</a:t>
            </a:r>
            <a:r>
              <a:rPr lang="en-US" altLang="zh-CN" dirty="0">
                <a:solidFill>
                  <a:srgbClr val="7F7F7F"/>
                </a:solidFill>
                <a:cs typeface="Arial" panose="020B0604020202020204" pitchFamily="34" charset="0"/>
              </a:rPr>
              <a:t>-∞</a:t>
            </a:r>
            <a:r>
              <a:rPr lang="zh-CN" altLang="en-US" dirty="0">
                <a:solidFill>
                  <a:srgbClr val="7F7F7F"/>
                </a:solidFill>
                <a:cs typeface="Arial" panose="020B0604020202020204" pitchFamily="34" charset="0"/>
              </a:rPr>
              <a:t>方向舍入</a:t>
            </a:r>
            <a:endParaRPr lang="en-US" altLang="zh-CN" sz="2400" dirty="0">
              <a:solidFill>
                <a:srgbClr val="7F7F7F"/>
              </a:solidFill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cs typeface="Arial" panose="020B0604020202020204" pitchFamily="34" charset="0"/>
              </a:rPr>
              <a:t>朝</a:t>
            </a:r>
            <a:r>
              <a:rPr lang="en-US" altLang="zh-CN" dirty="0">
                <a:cs typeface="Arial" panose="020B0604020202020204" pitchFamily="34" charset="0"/>
              </a:rPr>
              <a:t>0</a:t>
            </a:r>
            <a:r>
              <a:rPr lang="zh-CN" altLang="en-US" dirty="0">
                <a:cs typeface="Arial" panose="020B0604020202020204" pitchFamily="34" charset="0"/>
              </a:rPr>
              <a:t>方向舍入</a:t>
            </a:r>
            <a:endParaRPr lang="en-US" altLang="zh-CN" dirty="0"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p"/>
            </a:pPr>
            <a:r>
              <a:rPr lang="zh-CN" altLang="en-US" dirty="0">
                <a:cs typeface="Arial" panose="020B0604020202020204" pitchFamily="34" charset="0"/>
              </a:rPr>
              <a:t>总是舍入成</a:t>
            </a:r>
            <a:r>
              <a:rPr lang="en-US" altLang="zh-CN" dirty="0">
                <a:cs typeface="Arial" panose="020B0604020202020204" pitchFamily="34" charset="0"/>
              </a:rPr>
              <a:t>Z1</a:t>
            </a:r>
            <a:r>
              <a:rPr lang="zh-CN" altLang="en-US" dirty="0">
                <a:cs typeface="Arial" panose="020B0604020202020204" pitchFamily="34" charset="0"/>
              </a:rPr>
              <a:t>与</a:t>
            </a:r>
            <a:r>
              <a:rPr lang="en-US" altLang="zh-CN" dirty="0">
                <a:cs typeface="Arial" panose="020B0604020202020204" pitchFamily="34" charset="0"/>
              </a:rPr>
              <a:t>Z2</a:t>
            </a:r>
            <a:r>
              <a:rPr lang="zh-CN" altLang="en-US" dirty="0">
                <a:cs typeface="Arial" panose="020B0604020202020204" pitchFamily="34" charset="0"/>
              </a:rPr>
              <a:t>中绝对值较小的数</a:t>
            </a:r>
            <a:r>
              <a:rPr lang="en-US" altLang="zh-CN" dirty="0">
                <a:cs typeface="Arial" panose="020B0604020202020204" pitchFamily="34" charset="0"/>
              </a:rPr>
              <a:t>(</a:t>
            </a:r>
            <a:r>
              <a:rPr lang="zh-CN" altLang="en-US" dirty="0">
                <a:cs typeface="Arial" panose="020B0604020202020204" pitchFamily="34" charset="0"/>
              </a:rPr>
              <a:t>更接近于</a:t>
            </a:r>
            <a:r>
              <a:rPr lang="en-US" altLang="zh-CN" dirty="0">
                <a:cs typeface="Arial" panose="020B0604020202020204" pitchFamily="34" charset="0"/>
              </a:rPr>
              <a:t>0)</a:t>
            </a:r>
            <a:endParaRPr lang="en-US" altLang="zh-CN" dirty="0">
              <a:cs typeface="Arial" panose="020B0604020202020204" pitchFamily="34" charset="0"/>
            </a:endParaRPr>
          </a:p>
          <a:p>
            <a:pPr lvl="2"/>
            <a:endParaRPr lang="zh-CN" altLang="en-US" dirty="0">
              <a:cs typeface="Arial" panose="020B0604020202020204" pitchFamily="34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92400" y="5175776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606800" y="5099576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493000" y="5099576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340600" y="5159901"/>
            <a:ext cx="431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zh-CN" altLang="en-US" sz="20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460750" y="5161489"/>
            <a:ext cx="40005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endParaRPr kumimoji="1" lang="zh-CN" altLang="en-US" sz="20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5676900" y="5023376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478463" y="5147201"/>
            <a:ext cx="381000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054600" y="5099576"/>
            <a:ext cx="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248400" y="5086876"/>
            <a:ext cx="0" cy="114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800600" y="5163076"/>
            <a:ext cx="5461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Z1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057900" y="5175776"/>
            <a:ext cx="6477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Z2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91992" y="4634552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cs typeface="Arial" panose="020B0604020202020204" pitchFamily="34" charset="0"/>
              </a:rPr>
              <a:t>+∞</a:t>
            </a:r>
            <a:endParaRPr lang="zh-CN" altLang="en-US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992491" y="4634552"/>
            <a:ext cx="64633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S Gothic" panose="020B0609070205080204" charset="-128"/>
                <a:ea typeface="MS Gothic" panose="020B0609070205080204" charset="-128"/>
                <a:cs typeface="MS Gothic" panose="020B0609070205080204" charset="-128"/>
              </a:rPr>
              <a:t>−</a:t>
            </a:r>
            <a:r>
              <a:rPr lang="en-US" altLang="zh-CN" dirty="0">
                <a:latin typeface="+mj-lt"/>
                <a:cs typeface="Arial" panose="020B0604020202020204" pitchFamily="34" charset="0"/>
              </a:rPr>
              <a:t>∞</a:t>
            </a:r>
            <a:endParaRPr lang="zh-CN" altLang="en-US" dirty="0"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06774" y="5868826"/>
            <a:ext cx="7565107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300"/>
              </a:spcBef>
              <a:buFont typeface="Monotype Sorts" pitchFamily="2" charset="2"/>
              <a:buChar char=" "/>
              <a:defRPr/>
            </a:pP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Z1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en-US" altLang="zh-CN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Z2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分别是结果</a:t>
            </a:r>
            <a:r>
              <a:rPr lang="en-US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Z</a:t>
            </a:r>
            <a:r>
              <a:rPr lang="zh-CN" altLang="en-US" b="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的最近可表示的左、右数</a:t>
            </a:r>
            <a:endParaRPr lang="zh-CN" altLang="en-US" b="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1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4175670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用</a:t>
            </a:r>
            <a:r>
              <a:rPr lang="en-US" altLang="zh-CN" sz="28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单精度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形式，求出浮点数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X=0.5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与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Y=</a:t>
            </a:r>
            <a:r>
              <a:rPr lang="en-US" altLang="en-US" sz="2800" b="1" dirty="0">
                <a:solidFill>
                  <a:srgbClr val="005BE2"/>
                </a:solidFill>
                <a:latin typeface="Times New Roman" panose="02020603050405020304"/>
              </a:rPr>
              <a:t>－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0.4375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之和</a:t>
            </a:r>
            <a:endParaRPr lang="zh-CN" altLang="en-US" sz="2800" b="1" dirty="0">
              <a:solidFill>
                <a:srgbClr val="005BE2"/>
              </a:solidFill>
              <a:latin typeface="Times New Roman" panose="02020603050405020304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+mj-lt"/>
              </a:rPr>
              <a:t>		</a:t>
            </a:r>
            <a:r>
              <a:rPr lang="zh-CN" altLang="en-US" sz="2400" dirty="0">
                <a:latin typeface="+mj-lt"/>
              </a:rPr>
              <a:t>解：</a:t>
            </a:r>
            <a:r>
              <a:rPr lang="en-US" altLang="zh-CN" dirty="0">
                <a:latin typeface="+mj-lt"/>
              </a:rPr>
              <a:t>  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0.5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10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=1/2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=0.1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=(1.00…0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)×2</a:t>
            </a:r>
            <a:r>
              <a:rPr lang="en-US" altLang="zh-CN" sz="2400" b="1" kern="0" baseline="30000" dirty="0">
                <a:solidFill>
                  <a:srgbClr val="FF0000"/>
                </a:solidFill>
                <a:latin typeface="+mn-ea"/>
              </a:rPr>
              <a:t>-1</a:t>
            </a:r>
            <a:endParaRPr lang="en-US" altLang="zh-CN" sz="2400" b="1" kern="0" baseline="30000" dirty="0">
              <a:solidFill>
                <a:srgbClr val="FF0000"/>
              </a:solidFill>
              <a:latin typeface="+mn-ea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	     		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0.4375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10 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 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7/16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10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0.0111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1.110</a:t>
            </a:r>
            <a:r>
              <a:rPr lang="en-US" altLang="zh-CN" sz="2400" b="1" kern="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×2</a:t>
            </a:r>
            <a:r>
              <a:rPr lang="en-US" altLang="zh-CN" sz="2400" b="1" kern="0" baseline="30000" dirty="0">
                <a:solidFill>
                  <a:srgbClr val="FF0000"/>
                </a:solidFill>
                <a:latin typeface="+mn-ea"/>
              </a:rPr>
              <a:t>-2</a:t>
            </a:r>
            <a:endParaRPr lang="en-US" altLang="zh-CN" sz="2400" b="1" kern="0" baseline="30000" dirty="0">
              <a:solidFill>
                <a:srgbClr val="FF0000"/>
              </a:solidFill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kern="0" dirty="0">
                <a:latin typeface="+mn-ea"/>
              </a:rPr>
              <a:t>			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[0.5]</a:t>
            </a:r>
            <a:r>
              <a:rPr lang="zh-CN" altLang="en-US" sz="2400" b="1" kern="0" baseline="-25000" dirty="0">
                <a:solidFill>
                  <a:srgbClr val="FF0000"/>
                </a:solidFill>
                <a:latin typeface="+mn-ea"/>
              </a:rPr>
              <a:t>浮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 0 </a:t>
            </a:r>
            <a:r>
              <a:rPr lang="zh-CN" altLang="en-US" sz="2400" b="1" kern="0" dirty="0">
                <a:solidFill>
                  <a:schemeClr val="accent3"/>
                </a:solidFill>
                <a:latin typeface="+mn-ea"/>
              </a:rPr>
              <a:t>01111110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kern="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000…0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[-0.4375]</a:t>
            </a:r>
            <a:r>
              <a:rPr lang="zh-CN" altLang="en-US" sz="2400" b="1" kern="0" baseline="-25000" dirty="0">
                <a:solidFill>
                  <a:srgbClr val="FF0000"/>
                </a:solidFill>
                <a:latin typeface="+mn-ea"/>
              </a:rPr>
              <a:t>浮</a:t>
            </a:r>
            <a:r>
              <a:rPr lang="en-US" altLang="zh-CN" sz="2400" b="1" kern="0" dirty="0">
                <a:solidFill>
                  <a:srgbClr val="FF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1 </a:t>
            </a:r>
            <a:r>
              <a:rPr lang="zh-CN" altLang="en-US" sz="2400" b="1" kern="0" dirty="0">
                <a:solidFill>
                  <a:schemeClr val="accent3"/>
                </a:solidFill>
                <a:latin typeface="+mn-ea"/>
              </a:rPr>
              <a:t>01111101</a:t>
            </a:r>
            <a:r>
              <a:rPr lang="zh-CN" altLang="en-US" sz="2400" b="1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kern="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110…0</a:t>
            </a: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1400" b="1" kern="0" dirty="0">
              <a:latin typeface="+mj-lt"/>
              <a:ea typeface="华文新魏" panose="02010800040101010101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3716499" y="321662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436579" y="32166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35166" y="3216896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543478" y="328498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9263558" y="3216624"/>
            <a:ext cx="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0631710" y="3216896"/>
            <a:ext cx="0" cy="54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286894" y="3656792"/>
            <a:ext cx="7632848" cy="1128593"/>
            <a:chOff x="3145321" y="3581136"/>
            <a:chExt cx="7632848" cy="1128593"/>
          </a:xfrm>
        </p:grpSpPr>
        <p:sp>
          <p:nvSpPr>
            <p:cNvPr id="6" name="TextBox 5"/>
            <p:cNvSpPr txBox="1"/>
            <p:nvPr/>
          </p:nvSpPr>
          <p:spPr>
            <a:xfrm>
              <a:off x="3145321" y="3621060"/>
              <a:ext cx="859210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符号位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06465" y="4201898"/>
              <a:ext cx="577081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阶码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4544" y="3621060"/>
              <a:ext cx="577081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尾数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74743" y="3621060"/>
              <a:ext cx="859210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符号位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936" y="4201898"/>
              <a:ext cx="577081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阶码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201088" y="3581136"/>
              <a:ext cx="577081" cy="50783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2200" dirty="0">
                  <a:latin typeface="+mj-ea"/>
                  <a:ea typeface="+mj-ea"/>
                </a:rPr>
                <a:t>尾数</a:t>
              </a:r>
              <a:endParaRPr lang="zh-CN" altLang="en-US" sz="2200" dirty="0">
                <a:latin typeface="+mj-ea"/>
                <a:ea typeface="+mj-ea"/>
              </a:endParaRPr>
            </a:p>
          </p:txBody>
        </p:sp>
      </p:grpSp>
      <p:cxnSp>
        <p:nvCxnSpPr>
          <p:cNvPr id="2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浮点数加法举例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1439366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用</a:t>
            </a:r>
            <a:r>
              <a:rPr lang="en-US" altLang="zh-CN" sz="28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单精度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形式，求出浮点数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X=0.5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与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Y=</a:t>
            </a:r>
            <a:r>
              <a:rPr lang="en-US" altLang="en-US" sz="2800" b="1" dirty="0">
                <a:solidFill>
                  <a:srgbClr val="005BE2"/>
                </a:solidFill>
                <a:latin typeface="Times New Roman" panose="02020603050405020304"/>
              </a:rPr>
              <a:t>－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0.4375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之和</a:t>
            </a:r>
            <a:endParaRPr lang="zh-CN" altLang="en-US" sz="2800" b="1" dirty="0">
              <a:solidFill>
                <a:srgbClr val="005BE2"/>
              </a:solidFill>
              <a:latin typeface="Times New Roman" panose="02020603050405020304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+mj-lt"/>
              </a:rPr>
              <a:t>		</a:t>
            </a:r>
            <a:r>
              <a:rPr lang="zh-CN" altLang="en-US" sz="2400" b="1" dirty="0">
                <a:solidFill>
                  <a:srgbClr val="000000"/>
                </a:solidFill>
                <a:latin typeface="+mj-lt"/>
              </a:rPr>
              <a:t>解：</a:t>
            </a:r>
            <a:r>
              <a:rPr lang="en-US" altLang="zh-CN" b="1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altLang="zh-CN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0.5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10 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=1/2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=0.1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=(1.00…0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)×2</a:t>
            </a:r>
            <a:r>
              <a:rPr lang="en-US" altLang="zh-CN" sz="2400" b="1" kern="0" baseline="30000" dirty="0">
                <a:solidFill>
                  <a:srgbClr val="000000"/>
                </a:solidFill>
                <a:latin typeface="+mn-ea"/>
              </a:rPr>
              <a:t>-1</a:t>
            </a:r>
            <a:endParaRPr lang="en-US" altLang="zh-CN" sz="2400" b="1" kern="0" baseline="30000" dirty="0">
              <a:solidFill>
                <a:srgbClr val="000000"/>
              </a:solidFill>
              <a:latin typeface="+mn-ea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	     		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0.4375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10 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 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7/16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10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0.0111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－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1.110</a:t>
            </a:r>
            <a:r>
              <a:rPr lang="en-US" altLang="zh-CN" sz="2400" b="1" kern="0" baseline="-25000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×2</a:t>
            </a:r>
            <a:r>
              <a:rPr lang="en-US" altLang="zh-CN" sz="2400" b="1" kern="0" baseline="30000" dirty="0">
                <a:solidFill>
                  <a:srgbClr val="000000"/>
                </a:solidFill>
                <a:latin typeface="+mn-ea"/>
              </a:rPr>
              <a:t>-2</a:t>
            </a:r>
            <a:endParaRPr lang="en-US" altLang="zh-CN" sz="2400" b="1" kern="0" baseline="30000" dirty="0">
              <a:solidFill>
                <a:srgbClr val="000000"/>
              </a:solidFill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			[0.5]</a:t>
            </a:r>
            <a:r>
              <a:rPr lang="zh-CN" altLang="en-US" sz="2400" b="1" kern="0" baseline="-25000" dirty="0">
                <a:solidFill>
                  <a:srgbClr val="000000"/>
                </a:solidFill>
                <a:latin typeface="+mn-ea"/>
              </a:rPr>
              <a:t>浮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 0 01111110 000…0，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[-0.4375]</a:t>
            </a:r>
            <a:r>
              <a:rPr lang="zh-CN" altLang="en-US" sz="2400" b="1" kern="0" baseline="-25000" dirty="0">
                <a:solidFill>
                  <a:srgbClr val="000000"/>
                </a:solidFill>
                <a:latin typeface="+mn-ea"/>
              </a:rPr>
              <a:t>浮</a:t>
            </a:r>
            <a:r>
              <a:rPr lang="en-US" altLang="zh-CN" sz="2400" b="1" kern="0" dirty="0">
                <a:solidFill>
                  <a:srgbClr val="000000"/>
                </a:solidFill>
                <a:latin typeface="+mn-ea"/>
              </a:rPr>
              <a:t>=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</a:rPr>
              <a:t>1 01111101 110…0</a:t>
            </a:r>
            <a:endParaRPr lang="en-US" altLang="zh-CN" sz="2400" b="1" kern="0" dirty="0">
              <a:solidFill>
                <a:srgbClr val="000000"/>
              </a:solidFill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4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1400" b="1" kern="0" dirty="0">
              <a:latin typeface="+mj-lt"/>
              <a:ea typeface="华文新魏" panose="02010800040101010101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982638" y="3501008"/>
            <a:ext cx="10333458" cy="20162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FF0000"/>
                </a:solidFill>
                <a:latin typeface="+mj-lt"/>
              </a:rPr>
              <a:t>对阶（求阶差）： </a:t>
            </a:r>
            <a:r>
              <a:rPr lang="en-US" altLang="zh-CN" b="1" dirty="0">
                <a:solidFill>
                  <a:srgbClr val="0000CC"/>
                </a:solidFill>
                <a:latin typeface="+mj-lt"/>
                <a:ea typeface="华文新魏" panose="02010800040101010101" charset="-122"/>
              </a:rPr>
              <a:t>	</a:t>
            </a:r>
            <a:endParaRPr lang="en-US" altLang="zh-CN" b="1" dirty="0">
              <a:solidFill>
                <a:srgbClr val="0000CC"/>
              </a:solidFill>
              <a:latin typeface="+mj-lt"/>
              <a:ea typeface="华文新魏" panose="02010800040101010101" charset="-122"/>
            </a:endParaRPr>
          </a:p>
          <a:p>
            <a:pPr marL="457200" lvl="1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                [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2"/>
              </a:rPr>
              <a:t>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E]</a:t>
            </a:r>
            <a:r>
              <a:rPr lang="zh-CN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= [Ex]</a:t>
            </a:r>
            <a:r>
              <a:rPr lang="zh-CN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移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+ [–[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Ey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lang="zh-CN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移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]</a:t>
            </a:r>
            <a:r>
              <a:rPr lang="zh-CN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补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(mod 2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8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69875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latin typeface="+mj-lt"/>
              </a:rPr>
              <a:t>             	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[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Δ</a:t>
            </a:r>
            <a:r>
              <a:rPr lang="en-US" altLang="en-US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E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en-US" b="1" kern="0" baseline="-200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补</a:t>
            </a: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=0111 1110 + 1000 0011=0000 0001，</a:t>
            </a:r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Δ</a:t>
            </a:r>
            <a:r>
              <a:rPr lang="en-US" altLang="en-US" b="1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E=1</a:t>
            </a:r>
            <a:endParaRPr lang="en-US" altLang="zh-CN" b="1" kern="0" dirty="0">
              <a:solidFill>
                <a:srgbClr val="000000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kern="0" dirty="0">
                <a:solidFill>
                  <a:srgbClr val="000000"/>
                </a:solidFill>
                <a:latin typeface="Times New Roman" panose="02020603050405020304"/>
                <a:ea typeface="华文新魏" panose="02010800040101010101" charset="-122"/>
              </a:rPr>
              <a:t>          </a:t>
            </a:r>
            <a:r>
              <a:rPr lang="zh-CN" altLang="en-US" sz="2800" b="0" dirty="0">
                <a:latin typeface="+mj-lt"/>
              </a:rPr>
              <a:t>所以：</a:t>
            </a:r>
            <a:r>
              <a:rPr lang="zh-CN" altLang="zh-CN" sz="2800" b="0" dirty="0">
                <a:latin typeface="+mj-lt"/>
              </a:rPr>
              <a:t>对</a:t>
            </a:r>
            <a:r>
              <a:rPr lang="en-US" altLang="zh-CN" sz="2800" b="0" dirty="0">
                <a:latin typeface="+mj-lt"/>
              </a:rPr>
              <a:t>Y</a:t>
            </a:r>
            <a:r>
              <a:rPr lang="zh-CN" altLang="zh-CN" sz="2800" b="0" dirty="0">
                <a:latin typeface="+mj-lt"/>
              </a:rPr>
              <a:t>进行对阶</a:t>
            </a:r>
            <a:r>
              <a:rPr lang="zh-CN" altLang="en-US" sz="2800" b="0" dirty="0">
                <a:latin typeface="+mj-lt"/>
              </a:rPr>
              <a:t>，</a:t>
            </a:r>
            <a:r>
              <a:rPr lang="zh-CN" altLang="zh-CN" sz="2800" b="0" dirty="0">
                <a:latin typeface="+mj-lt"/>
              </a:rPr>
              <a:t>[</a:t>
            </a:r>
            <a:r>
              <a:rPr lang="en-US" altLang="zh-CN" sz="2800" b="0" dirty="0">
                <a:latin typeface="+mj-lt"/>
              </a:rPr>
              <a:t>Y]</a:t>
            </a:r>
            <a:r>
              <a:rPr lang="zh-CN" altLang="en-US" sz="2800" b="0" baseline="-25000" dirty="0">
                <a:latin typeface="+mj-lt"/>
              </a:rPr>
              <a:t>浮</a:t>
            </a:r>
            <a:r>
              <a:rPr lang="zh-CN" altLang="en-US" sz="2800" b="0" dirty="0">
                <a:latin typeface="+mj-lt"/>
              </a:rPr>
              <a:t>=1 </a:t>
            </a:r>
            <a:r>
              <a:rPr lang="zh-CN" altLang="en-US" sz="2800" b="0" u="sng" dirty="0">
                <a:latin typeface="+mj-lt"/>
              </a:rPr>
              <a:t>0111 1110</a:t>
            </a:r>
            <a:r>
              <a:rPr lang="zh-CN" altLang="en-US" sz="2800" b="0" dirty="0">
                <a:latin typeface="+mj-lt"/>
              </a:rPr>
              <a:t> </a:t>
            </a:r>
            <a:r>
              <a:rPr lang="en-US" altLang="zh-CN" sz="2800" b="0" dirty="0">
                <a:latin typeface="+mj-lt"/>
              </a:rPr>
              <a:t> </a:t>
            </a:r>
            <a:r>
              <a:rPr lang="zh-CN" altLang="en-US" sz="2800" b="0" u="sng" dirty="0">
                <a:solidFill>
                  <a:srgbClr val="FF0000"/>
                </a:solidFill>
                <a:latin typeface="+mj-lt"/>
              </a:rPr>
              <a:t>1</a:t>
            </a:r>
            <a:r>
              <a:rPr lang="zh-CN" altLang="en-US" sz="2800" b="0" u="sng" dirty="0">
                <a:latin typeface="+mj-lt"/>
              </a:rPr>
              <a:t>110…0</a:t>
            </a:r>
            <a:endParaRPr lang="en-US" altLang="zh-CN" sz="2800" b="0" u="sng" dirty="0">
              <a:latin typeface="+mj-lt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399806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用</a:t>
            </a:r>
            <a:r>
              <a:rPr lang="en-US" altLang="zh-CN" sz="28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单精度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形式，求出浮点数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X=0.5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与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Y=</a:t>
            </a:r>
            <a:r>
              <a:rPr lang="en-US" altLang="en-US" sz="2800" b="1" dirty="0">
                <a:solidFill>
                  <a:srgbClr val="005BE2"/>
                </a:solidFill>
                <a:latin typeface="Times New Roman" panose="02020603050405020304"/>
              </a:rPr>
              <a:t>－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0.4375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之和</a:t>
            </a:r>
            <a:endParaRPr lang="zh-CN" altLang="en-US" sz="2800" b="1" dirty="0">
              <a:solidFill>
                <a:srgbClr val="005BE2"/>
              </a:solidFill>
              <a:latin typeface="Times New Roman" panose="02020603050405020304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+mj-lt"/>
              </a:rPr>
              <a:t>		</a:t>
            </a:r>
            <a:r>
              <a:rPr lang="zh-CN" altLang="en-US" sz="2400" b="1" dirty="0">
                <a:latin typeface="+mj-lt"/>
              </a:rPr>
              <a:t>解：</a:t>
            </a:r>
            <a:r>
              <a:rPr lang="en-US" altLang="zh-CN" b="1" dirty="0">
                <a:latin typeface="+mj-lt"/>
              </a:rPr>
              <a:t>   </a:t>
            </a:r>
            <a:r>
              <a:rPr lang="en-US" altLang="zh-CN" sz="2400" b="1" kern="0" dirty="0">
                <a:latin typeface="+mn-ea"/>
              </a:rPr>
              <a:t>0.5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=1/2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=0.1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=(1.00…0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)×2</a:t>
            </a:r>
            <a:r>
              <a:rPr lang="en-US" altLang="zh-CN" sz="2400" b="1" kern="0" baseline="30000" dirty="0">
                <a:latin typeface="+mn-ea"/>
              </a:rPr>
              <a:t>-1</a:t>
            </a:r>
            <a:endParaRPr lang="en-US" altLang="zh-CN" sz="2400" b="1" kern="0" baseline="30000" dirty="0">
              <a:latin typeface="+mn-ea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kern="0" dirty="0">
                <a:latin typeface="+mn-ea"/>
              </a:rPr>
              <a:t>	     		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0.4375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 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7/16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0.0111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1.110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×2</a:t>
            </a:r>
            <a:r>
              <a:rPr lang="en-US" altLang="zh-CN" sz="2400" b="1" kern="0" baseline="30000" dirty="0">
                <a:latin typeface="+mn-ea"/>
              </a:rPr>
              <a:t>-2</a:t>
            </a:r>
            <a:endParaRPr lang="en-US" altLang="zh-CN" sz="2400" b="1" kern="0" baseline="3000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kern="0" dirty="0">
                <a:latin typeface="+mn-ea"/>
              </a:rPr>
              <a:t>			[0.5]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 0 01111110 000…0，</a:t>
            </a:r>
            <a:r>
              <a:rPr lang="en-US" altLang="zh-CN" sz="2400" b="1" kern="0" dirty="0">
                <a:latin typeface="+mn-ea"/>
              </a:rPr>
              <a:t>[-0.4375]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1 01111101 110…0</a:t>
            </a:r>
            <a:endParaRPr lang="zh-CN" altLang="en-US" sz="2400" b="1" kern="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1400" b="1" kern="0" dirty="0">
              <a:latin typeface="+mj-lt"/>
              <a:ea typeface="华文新魏" panose="02010800040101010101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982638" y="3284984"/>
            <a:ext cx="10333458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000000"/>
                </a:solidFill>
                <a:latin typeface="+mn-ea"/>
              </a:rPr>
              <a:t>对阶（求阶差）： </a:t>
            </a:r>
            <a:r>
              <a:rPr lang="zh-CN" altLang="zh-CN" b="0" dirty="0">
                <a:solidFill>
                  <a:srgbClr val="000000"/>
                </a:solidFill>
                <a:latin typeface="+mn-ea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latin typeface="+mn-ea"/>
              </a:rPr>
              <a:t>Y]</a:t>
            </a:r>
            <a:r>
              <a:rPr lang="zh-CN" altLang="en-US" b="0" baseline="-25000" dirty="0">
                <a:solidFill>
                  <a:srgbClr val="000000"/>
                </a:solidFill>
                <a:latin typeface="+mn-ea"/>
              </a:rPr>
              <a:t>浮</a:t>
            </a:r>
            <a:r>
              <a:rPr lang="zh-CN" altLang="en-US" b="0" dirty="0">
                <a:solidFill>
                  <a:srgbClr val="000000"/>
                </a:solidFill>
                <a:latin typeface="+mn-ea"/>
              </a:rPr>
              <a:t>=1 </a:t>
            </a:r>
            <a:r>
              <a:rPr lang="zh-CN" altLang="en-US" b="0" u="sng" dirty="0">
                <a:solidFill>
                  <a:srgbClr val="000000"/>
                </a:solidFill>
                <a:latin typeface="+mn-ea"/>
              </a:rPr>
              <a:t>0111 1110</a:t>
            </a:r>
            <a:r>
              <a:rPr lang="zh-CN" altLang="en-US" b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b="0" u="sng" dirty="0">
                <a:solidFill>
                  <a:srgbClr val="000000"/>
                </a:solidFill>
                <a:latin typeface="+mn-ea"/>
              </a:rPr>
              <a:t>1110…0</a:t>
            </a:r>
            <a:endParaRPr lang="en-US" altLang="zh-CN" b="0" u="sng" dirty="0">
              <a:solidFill>
                <a:srgbClr val="000000"/>
              </a:solidFill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FF0000"/>
                </a:solidFill>
                <a:latin typeface="+mn-ea"/>
              </a:rPr>
              <a:t>尾数相加</a:t>
            </a:r>
            <a:r>
              <a:rPr lang="zh-CN" altLang="en-US" b="0" dirty="0">
                <a:latin typeface="+mn-ea"/>
              </a:rPr>
              <a:t>：</a:t>
            </a:r>
            <a:r>
              <a:rPr lang="zh-CN" altLang="en-US" b="0" kern="0" dirty="0">
                <a:solidFill>
                  <a:srgbClr val="FF0000"/>
                </a:solidFill>
                <a:latin typeface="+mn-ea"/>
              </a:rPr>
              <a:t> 0</a:t>
            </a:r>
            <a:r>
              <a:rPr lang="zh-CN" altLang="en-US" b="0" kern="0" dirty="0">
                <a:solidFill>
                  <a:srgbClr val="000000"/>
                </a:solidFill>
                <a:latin typeface="+mn-ea"/>
              </a:rPr>
              <a:t>1.0000...0+(</a:t>
            </a:r>
            <a:r>
              <a:rPr lang="zh-CN" altLang="en-US" b="0" kern="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b="0" kern="0" dirty="0">
                <a:solidFill>
                  <a:srgbClr val="000000"/>
                </a:solidFill>
                <a:latin typeface="+mn-ea"/>
              </a:rPr>
              <a:t>0.1110...0)=</a:t>
            </a:r>
            <a:r>
              <a:rPr lang="zh-CN" altLang="en-US" b="0" kern="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b="0" kern="0" dirty="0">
                <a:solidFill>
                  <a:srgbClr val="000000"/>
                </a:solidFill>
                <a:latin typeface="+mn-ea"/>
              </a:rPr>
              <a:t>0.00100…0</a:t>
            </a:r>
            <a:r>
              <a:rPr lang="en-US" altLang="zh-CN" b="0" kern="0" dirty="0">
                <a:solidFill>
                  <a:schemeClr val="accent3"/>
                </a:solidFill>
                <a:latin typeface="+mn-ea"/>
              </a:rPr>
              <a:t>(</a:t>
            </a:r>
            <a:r>
              <a:rPr lang="zh-CN" altLang="en-US" b="0" kern="0" dirty="0">
                <a:solidFill>
                  <a:schemeClr val="accent3"/>
                </a:solidFill>
                <a:latin typeface="+mn-ea"/>
              </a:rPr>
              <a:t>使用的是单符号位）</a:t>
            </a:r>
            <a:endParaRPr lang="zh-CN" altLang="en-US" b="0" kern="0" dirty="0">
              <a:solidFill>
                <a:schemeClr val="accent3"/>
              </a:solidFill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 kern="0" dirty="0">
                <a:solidFill>
                  <a:schemeClr val="accent3"/>
                </a:solidFill>
                <a:latin typeface="+mn-ea"/>
              </a:rPr>
              <a:t>双符号位</a:t>
            </a:r>
            <a:r>
              <a:rPr lang="zh-CN" altLang="en-US" sz="2000" b="0" kern="0" dirty="0">
                <a:solidFill>
                  <a:schemeClr val="accent3"/>
                </a:solidFill>
                <a:latin typeface="+mn-ea"/>
              </a:rPr>
              <a:t>尾数：</a:t>
            </a:r>
            <a:r>
              <a:rPr lang="en-US" altLang="zh-CN" sz="2000" b="0" kern="0" dirty="0">
                <a:solidFill>
                  <a:schemeClr val="accent3"/>
                </a:solidFill>
                <a:latin typeface="+mn-ea"/>
              </a:rPr>
              <a:t>0.5=00.1000   -0.4375=(11.1110)</a:t>
            </a:r>
            <a:r>
              <a:rPr lang="zh-CN" altLang="en-US" sz="2000" b="0" kern="0" dirty="0">
                <a:solidFill>
                  <a:schemeClr val="accent3"/>
                </a:solidFill>
                <a:latin typeface="+mn-ea"/>
              </a:rPr>
              <a:t>原</a:t>
            </a:r>
            <a:endParaRPr lang="zh-CN" altLang="en-US" sz="2000" b="0" kern="0" dirty="0">
              <a:solidFill>
                <a:schemeClr val="accent3"/>
              </a:solidFill>
              <a:latin typeface="+mn-ea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b="0" kern="0" dirty="0">
              <a:solidFill>
                <a:schemeClr val="accent3"/>
              </a:solidFill>
              <a:latin typeface="+mn-ea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399806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用</a:t>
            </a:r>
            <a:r>
              <a:rPr lang="en-US" altLang="zh-CN" sz="28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单精度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形式，求出浮点数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X=0.5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与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Y=</a:t>
            </a:r>
            <a:r>
              <a:rPr lang="en-US" altLang="en-US" sz="2800" b="1" dirty="0">
                <a:solidFill>
                  <a:srgbClr val="005BE2"/>
                </a:solidFill>
                <a:latin typeface="Times New Roman" panose="02020603050405020304"/>
              </a:rPr>
              <a:t>－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0.4375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之和</a:t>
            </a:r>
            <a:endParaRPr lang="zh-CN" altLang="en-US" sz="2800" b="1" dirty="0">
              <a:solidFill>
                <a:srgbClr val="005BE2"/>
              </a:solidFill>
              <a:latin typeface="Times New Roman" panose="02020603050405020304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+mj-lt"/>
              </a:rPr>
              <a:t>	</a:t>
            </a:r>
            <a:r>
              <a:rPr lang="en-US" altLang="zh-CN" b="1" dirty="0">
                <a:latin typeface="+mj-lt"/>
              </a:rPr>
              <a:t>	</a:t>
            </a:r>
            <a:r>
              <a:rPr lang="zh-CN" altLang="en-US" sz="2400" b="1" dirty="0">
                <a:latin typeface="+mj-lt"/>
              </a:rPr>
              <a:t>解：</a:t>
            </a:r>
            <a:r>
              <a:rPr lang="en-US" altLang="zh-CN" b="1" dirty="0">
                <a:latin typeface="+mj-lt"/>
              </a:rPr>
              <a:t>   </a:t>
            </a:r>
            <a:r>
              <a:rPr lang="en-US" altLang="zh-CN" sz="2400" b="1" kern="0" dirty="0">
                <a:latin typeface="+mn-ea"/>
              </a:rPr>
              <a:t>0.5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=1/2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=0.1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=(1.00…0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)×2</a:t>
            </a:r>
            <a:r>
              <a:rPr lang="en-US" altLang="zh-CN" sz="2400" b="1" kern="0" baseline="30000" dirty="0">
                <a:latin typeface="+mn-ea"/>
              </a:rPr>
              <a:t>-1</a:t>
            </a:r>
            <a:endParaRPr lang="en-US" altLang="zh-CN" sz="2400" b="1" kern="0" baseline="30000" dirty="0">
              <a:latin typeface="+mn-ea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kern="0" dirty="0">
                <a:latin typeface="+mn-ea"/>
              </a:rPr>
              <a:t>	     		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0.4375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 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7/16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0.0111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1.110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×2</a:t>
            </a:r>
            <a:r>
              <a:rPr lang="en-US" altLang="zh-CN" sz="2400" b="1" kern="0" baseline="30000" dirty="0">
                <a:latin typeface="+mn-ea"/>
              </a:rPr>
              <a:t>-2</a:t>
            </a:r>
            <a:endParaRPr lang="en-US" altLang="zh-CN" sz="2400" b="1" kern="0" baseline="3000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kern="0" dirty="0">
                <a:latin typeface="+mn-ea"/>
              </a:rPr>
              <a:t>			[0.5]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 0 01111110 000…0，</a:t>
            </a:r>
            <a:r>
              <a:rPr lang="en-US" altLang="zh-CN" sz="2400" b="1" kern="0" dirty="0">
                <a:latin typeface="+mn-ea"/>
              </a:rPr>
              <a:t>[-0.4375]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1 01111101 110…0</a:t>
            </a:r>
            <a:endParaRPr lang="zh-CN" altLang="en-US" sz="2400" b="1" kern="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1400" b="1" kern="0" dirty="0">
              <a:latin typeface="+mj-lt"/>
              <a:ea typeface="华文新魏" panose="02010800040101010101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10530" y="3284984"/>
            <a:ext cx="11989332" cy="16561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对阶（求阶差）： </a:t>
            </a:r>
            <a:r>
              <a:rPr lang="zh-CN" altLang="zh-CN" b="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latin typeface="+mj-lt"/>
              </a:rPr>
              <a:t>Y]</a:t>
            </a:r>
            <a:r>
              <a:rPr lang="zh-CN" altLang="en-US" b="0" baseline="-25000" dirty="0">
                <a:solidFill>
                  <a:srgbClr val="000000"/>
                </a:solidFill>
                <a:latin typeface="+mj-lt"/>
              </a:rPr>
              <a:t>浮</a:t>
            </a: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=1 </a:t>
            </a:r>
            <a:r>
              <a:rPr lang="zh-CN" altLang="en-US" b="0" u="sng" dirty="0">
                <a:solidFill>
                  <a:srgbClr val="000000"/>
                </a:solidFill>
                <a:latin typeface="+mj-lt"/>
              </a:rPr>
              <a:t>0111 1110</a:t>
            </a: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zh-CN" altLang="en-US" b="0" u="sng" dirty="0">
                <a:solidFill>
                  <a:srgbClr val="000000"/>
                </a:solidFill>
                <a:latin typeface="+mj-lt"/>
              </a:rPr>
              <a:t>1110…0</a:t>
            </a:r>
            <a:endParaRPr lang="en-US" altLang="zh-CN" b="0" u="sng" dirty="0">
              <a:solidFill>
                <a:srgbClr val="0000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latin typeface="+mn-ea"/>
              </a:rPr>
              <a:t>尾数相加：</a:t>
            </a:r>
            <a:r>
              <a:rPr lang="zh-CN" altLang="en-US" b="0" kern="0" dirty="0">
                <a:latin typeface="+mn-ea"/>
              </a:rPr>
              <a:t> 01.0000...0+(10.1110...0)=00.00100…0</a:t>
            </a:r>
            <a:endParaRPr lang="en-US" altLang="zh-CN" b="0" kern="0" dirty="0"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FF0000"/>
                </a:solidFill>
              </a:rPr>
              <a:t>规格化和判溢出</a:t>
            </a:r>
            <a:r>
              <a:rPr lang="zh-CN" altLang="en-US" dirty="0"/>
              <a:t>：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+mn-ea"/>
                <a:cs typeface="华文新魏" panose="02010800040101010101" charset="-122"/>
              </a:rPr>
              <a:t>+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(0.00100…0)</a:t>
            </a:r>
            <a:r>
              <a:rPr lang="zh-CN" altLang="zh-CN" kern="0" baseline="-200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×2</a:t>
            </a:r>
            <a:r>
              <a:rPr lang="en-US" altLang="zh-CN" kern="0" baseline="3800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-1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=</a:t>
            </a:r>
            <a:r>
              <a:rPr lang="en-US" altLang="zh-CN" kern="0" dirty="0">
                <a:solidFill>
                  <a:srgbClr val="FF0000"/>
                </a:solidFill>
                <a:latin typeface="+mn-ea"/>
                <a:cs typeface="华文新魏" panose="02010800040101010101" charset="-122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(1.00…0)</a:t>
            </a:r>
            <a:r>
              <a:rPr lang="en-US" altLang="zh-CN" kern="0" baseline="-200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×2</a:t>
            </a:r>
            <a:r>
              <a:rPr lang="en-US" altLang="zh-CN" kern="0" baseline="38000" dirty="0">
                <a:solidFill>
                  <a:srgbClr val="000000"/>
                </a:solidFill>
                <a:latin typeface="+mn-ea"/>
                <a:cs typeface="华文新魏" panose="02010800040101010101" charset="-122"/>
              </a:rPr>
              <a:t>-4 </a:t>
            </a:r>
            <a:r>
              <a:rPr lang="zh-CN" altLang="en-US" kern="0" dirty="0">
                <a:solidFill>
                  <a:srgbClr val="0000CC"/>
                </a:solidFill>
                <a:latin typeface="+mn-ea"/>
              </a:rPr>
              <a:t>(阶码减</a:t>
            </a:r>
            <a:r>
              <a:rPr lang="en-US" altLang="zh-CN" kern="0" dirty="0">
                <a:solidFill>
                  <a:srgbClr val="0000CC"/>
                </a:solidFill>
                <a:latin typeface="+mn-ea"/>
              </a:rPr>
              <a:t>3) </a:t>
            </a:r>
            <a:endParaRPr lang="en-US" altLang="zh-CN" kern="0" dirty="0">
              <a:solidFill>
                <a:srgbClr val="0000CC"/>
              </a:solidFill>
              <a:latin typeface="+mn-ea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+mn-ea"/>
                <a:cs typeface="华文新魏" panose="02010800040101010101" charset="-122"/>
              </a:rPr>
              <a:t>                                </a:t>
            </a:r>
            <a:r>
              <a:rPr lang="zh-CN" altLang="en-US" kern="0" dirty="0">
                <a:solidFill>
                  <a:schemeClr val="accent3">
                    <a:lumMod val="75000"/>
                  </a:schemeClr>
                </a:solidFill>
                <a:latin typeface="+mn-ea"/>
                <a:cs typeface="华文新魏" panose="02010800040101010101" charset="-122"/>
              </a:rPr>
              <a:t>因为</a:t>
            </a:r>
            <a:r>
              <a:rPr lang="en-US" altLang="zh-CN" kern="0" dirty="0">
                <a:solidFill>
                  <a:schemeClr val="accent3">
                    <a:lumMod val="75000"/>
                  </a:schemeClr>
                </a:solidFill>
                <a:latin typeface="+mn-ea"/>
                <a:cs typeface="华文新魏" panose="02010800040101010101" charset="-122"/>
              </a:rPr>
              <a:t>127≥-4 ≥ -126</a:t>
            </a:r>
            <a:r>
              <a:rPr lang="zh-CN" altLang="en-US" kern="0" dirty="0">
                <a:solidFill>
                  <a:schemeClr val="accent3">
                    <a:lumMod val="75000"/>
                  </a:schemeClr>
                </a:solidFill>
                <a:latin typeface="+mn-ea"/>
                <a:cs typeface="华文新魏" panose="02010800040101010101" charset="-122"/>
              </a:rPr>
              <a:t>，没有溢出</a:t>
            </a:r>
            <a:endParaRPr lang="zh-CN" altLang="en-US" kern="0" dirty="0">
              <a:solidFill>
                <a:schemeClr val="accent3">
                  <a:lumMod val="75000"/>
                </a:schemeClr>
              </a:solidFill>
              <a:latin typeface="+mn-ea"/>
              <a:cs typeface="华文新魏" panose="02010800040101010101" charset="-122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kern="0" dirty="0">
              <a:solidFill>
                <a:srgbClr val="0000CC"/>
              </a:solidFill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0" kern="0" baseline="30000" dirty="0">
              <a:solidFill>
                <a:srgbClr val="005BE2"/>
              </a:solidFill>
              <a:latin typeface="+mn-ea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b="0" u="sng" dirty="0">
              <a:latin typeface="+mn-ea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1316096" cy="5399806"/>
          </a:xfrm>
        </p:spPr>
        <p:txBody>
          <a:bodyPr/>
          <a:lstStyle/>
          <a:p>
            <a:pPr lvl="0"/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用</a:t>
            </a:r>
            <a:r>
              <a:rPr lang="en-US" altLang="zh-CN" sz="2800" b="1" dirty="0">
                <a:solidFill>
                  <a:srgbClr val="005BE2"/>
                </a:solidFill>
                <a:latin typeface="+mj-ea"/>
                <a:ea typeface="+mj-ea"/>
              </a:rPr>
              <a:t>IEEE 754</a:t>
            </a:r>
            <a:r>
              <a:rPr lang="zh-CN" altLang="en-US" sz="2800" b="1" dirty="0">
                <a:solidFill>
                  <a:srgbClr val="005BE2"/>
                </a:solidFill>
                <a:latin typeface="+mj-ea"/>
                <a:ea typeface="+mj-ea"/>
              </a:rPr>
              <a:t>单精度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形式，求出浮点数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X=0.5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与 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Y=</a:t>
            </a:r>
            <a:r>
              <a:rPr lang="en-US" altLang="en-US" sz="2800" b="1" dirty="0">
                <a:solidFill>
                  <a:srgbClr val="005BE2"/>
                </a:solidFill>
                <a:latin typeface="Times New Roman" panose="02020603050405020304"/>
              </a:rPr>
              <a:t>－</a:t>
            </a:r>
            <a:r>
              <a:rPr lang="en-US" altLang="zh-CN" sz="2800" b="1" dirty="0">
                <a:solidFill>
                  <a:srgbClr val="005BE2"/>
                </a:solidFill>
                <a:latin typeface="Times New Roman" panose="02020603050405020304"/>
              </a:rPr>
              <a:t>0.4375</a:t>
            </a:r>
            <a:r>
              <a:rPr lang="en-US" altLang="zh-CN" sz="2800" b="1" baseline="-25000" dirty="0">
                <a:solidFill>
                  <a:srgbClr val="005BE2"/>
                </a:solidFill>
                <a:latin typeface="Times New Roman" panose="02020603050405020304"/>
              </a:rPr>
              <a:t>10 </a:t>
            </a:r>
            <a:r>
              <a:rPr lang="zh-CN" altLang="en-US" sz="2800" b="1" dirty="0">
                <a:solidFill>
                  <a:srgbClr val="005BE2"/>
                </a:solidFill>
                <a:latin typeface="Times New Roman" panose="02020603050405020304"/>
              </a:rPr>
              <a:t>之和</a:t>
            </a:r>
            <a:endParaRPr lang="zh-CN" altLang="en-US" sz="2800" b="1" dirty="0">
              <a:solidFill>
                <a:srgbClr val="005BE2"/>
              </a:solidFill>
              <a:latin typeface="Times New Roman" panose="02020603050405020304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latin typeface="+mj-lt"/>
              </a:rPr>
              <a:t>		</a:t>
            </a:r>
            <a:r>
              <a:rPr lang="zh-CN" altLang="en-US" sz="2400" b="1" dirty="0">
                <a:latin typeface="+mj-lt"/>
              </a:rPr>
              <a:t>解：</a:t>
            </a:r>
            <a:r>
              <a:rPr lang="en-US" altLang="zh-CN" b="1" dirty="0">
                <a:latin typeface="+mj-lt"/>
              </a:rPr>
              <a:t>   </a:t>
            </a:r>
            <a:r>
              <a:rPr lang="en-US" altLang="zh-CN" sz="2400" b="1" kern="0" dirty="0">
                <a:latin typeface="+mn-ea"/>
              </a:rPr>
              <a:t>0.5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=1/2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=0.1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=(1.00…0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)×2</a:t>
            </a:r>
            <a:r>
              <a:rPr lang="en-US" altLang="zh-CN" sz="2400" b="1" kern="0" baseline="30000" dirty="0">
                <a:latin typeface="+mn-ea"/>
              </a:rPr>
              <a:t>-1</a:t>
            </a:r>
            <a:endParaRPr lang="en-US" altLang="zh-CN" sz="2400" b="1" kern="0" baseline="30000" dirty="0">
              <a:latin typeface="+mn-ea"/>
            </a:endParaRPr>
          </a:p>
          <a:p>
            <a:pPr marL="179705" lvl="0" indent="-179705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kern="0" dirty="0">
                <a:latin typeface="+mn-ea"/>
              </a:rPr>
              <a:t>	     		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0.4375</a:t>
            </a:r>
            <a:r>
              <a:rPr lang="en-US" altLang="zh-CN" sz="2400" b="1" kern="0" baseline="-25000" dirty="0">
                <a:latin typeface="+mn-ea"/>
              </a:rPr>
              <a:t>10 </a:t>
            </a:r>
            <a:r>
              <a:rPr lang="en-US" altLang="zh-CN" sz="2400" b="1" kern="0" dirty="0">
                <a:latin typeface="+mn-ea"/>
              </a:rPr>
              <a:t>= 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7/16</a:t>
            </a:r>
            <a:r>
              <a:rPr lang="en-US" altLang="zh-CN" sz="2400" b="1" kern="0" baseline="-25000" dirty="0">
                <a:latin typeface="+mn-ea"/>
              </a:rPr>
              <a:t>10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0.0111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－</a:t>
            </a:r>
            <a:r>
              <a:rPr lang="en-US" altLang="zh-CN" sz="2400" b="1" kern="0" dirty="0">
                <a:latin typeface="+mn-ea"/>
              </a:rPr>
              <a:t>1.110</a:t>
            </a:r>
            <a:r>
              <a:rPr lang="en-US" altLang="zh-CN" sz="2400" b="1" kern="0" baseline="-25000" dirty="0">
                <a:latin typeface="+mn-ea"/>
              </a:rPr>
              <a:t>2</a:t>
            </a:r>
            <a:r>
              <a:rPr lang="en-US" altLang="zh-CN" sz="2400" b="1" kern="0" dirty="0">
                <a:latin typeface="+mn-ea"/>
              </a:rPr>
              <a:t>×2</a:t>
            </a:r>
            <a:r>
              <a:rPr lang="en-US" altLang="zh-CN" sz="2400" b="1" kern="0" baseline="30000" dirty="0">
                <a:latin typeface="+mn-ea"/>
              </a:rPr>
              <a:t>-2</a:t>
            </a:r>
            <a:endParaRPr lang="en-US" altLang="zh-CN" sz="2400" b="1" kern="0" baseline="3000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kern="0" dirty="0">
                <a:latin typeface="+mn-ea"/>
              </a:rPr>
              <a:t>			[0.5]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 0 01111110 000…0，</a:t>
            </a:r>
            <a:r>
              <a:rPr lang="en-US" altLang="zh-CN" sz="2400" b="1" kern="0" dirty="0">
                <a:latin typeface="+mn-ea"/>
              </a:rPr>
              <a:t>[-0.4375]</a:t>
            </a:r>
            <a:r>
              <a:rPr lang="zh-CN" altLang="en-US" sz="2400" b="1" kern="0" baseline="-25000" dirty="0">
                <a:latin typeface="+mn-ea"/>
              </a:rPr>
              <a:t>浮</a:t>
            </a:r>
            <a:r>
              <a:rPr lang="en-US" altLang="zh-CN" sz="2400" b="1" kern="0" dirty="0">
                <a:latin typeface="+mn-ea"/>
              </a:rPr>
              <a:t>=</a:t>
            </a:r>
            <a:r>
              <a:rPr lang="zh-CN" altLang="en-US" sz="2400" b="1" kern="0" dirty="0">
                <a:latin typeface="+mn-ea"/>
              </a:rPr>
              <a:t>1 01111101 110…0</a:t>
            </a:r>
            <a:endParaRPr lang="zh-CN" altLang="en-US" sz="2400" b="1" kern="0" dirty="0">
              <a:latin typeface="+mn-ea"/>
            </a:endParaRPr>
          </a:p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1400" b="1" kern="0" dirty="0">
              <a:latin typeface="+mj-lt"/>
              <a:ea typeface="华文新魏" panose="02010800040101010101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154546" y="3284984"/>
            <a:ext cx="11745936" cy="309634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对阶（求阶差）： </a:t>
            </a:r>
            <a:r>
              <a:rPr lang="zh-CN" altLang="zh-CN" b="0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latin typeface="+mj-lt"/>
              </a:rPr>
              <a:t>Y]</a:t>
            </a:r>
            <a:r>
              <a:rPr lang="zh-CN" altLang="en-US" b="0" baseline="-25000" dirty="0">
                <a:solidFill>
                  <a:srgbClr val="000000"/>
                </a:solidFill>
                <a:latin typeface="+mj-lt"/>
              </a:rPr>
              <a:t>浮</a:t>
            </a: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=1 </a:t>
            </a:r>
            <a:r>
              <a:rPr lang="zh-CN" altLang="en-US" b="0" u="sng" dirty="0">
                <a:solidFill>
                  <a:srgbClr val="000000"/>
                </a:solidFill>
                <a:latin typeface="+mj-lt"/>
              </a:rPr>
              <a:t>0111 1110</a:t>
            </a:r>
            <a:r>
              <a:rPr lang="zh-CN" altLang="en-US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zh-CN" altLang="en-US" b="0" u="sng" dirty="0">
                <a:solidFill>
                  <a:srgbClr val="000000"/>
                </a:solidFill>
                <a:latin typeface="+mj-lt"/>
              </a:rPr>
              <a:t>1110…0</a:t>
            </a:r>
            <a:endParaRPr lang="en-US" altLang="zh-CN" b="0" u="sng" dirty="0">
              <a:solidFill>
                <a:srgbClr val="0000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latin typeface="+mn-ea"/>
              </a:rPr>
              <a:t>尾数相加：</a:t>
            </a:r>
            <a:r>
              <a:rPr lang="zh-CN" altLang="en-US" b="0" kern="0" dirty="0">
                <a:latin typeface="+mn-ea"/>
              </a:rPr>
              <a:t> 01.0000...0+(10.1110...0)=00.00100…0</a:t>
            </a:r>
            <a:endParaRPr lang="en-US" altLang="zh-CN" b="0" kern="0" dirty="0"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/>
              <a:t>规格化和判溢出：</a:t>
            </a:r>
            <a:r>
              <a:rPr lang="zh-CN" altLang="en-US" sz="2400" b="0" kern="0" dirty="0"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zh-CN" altLang="en-US" b="0" kern="0" dirty="0">
                <a:latin typeface="+mn-ea"/>
                <a:cs typeface="华文新魏" panose="02010800040101010101" charset="-122"/>
              </a:rPr>
              <a:t>+(0.00100…0)</a:t>
            </a:r>
            <a:r>
              <a:rPr lang="zh-CN" altLang="zh-CN" b="0" kern="0" baseline="-2000" dirty="0">
                <a:latin typeface="+mn-ea"/>
                <a:cs typeface="华文新魏" panose="02010800040101010101" charset="-122"/>
              </a:rPr>
              <a:t>2</a:t>
            </a:r>
            <a:r>
              <a:rPr lang="en-US" altLang="zh-CN" b="0" kern="0" dirty="0">
                <a:latin typeface="+mn-ea"/>
                <a:cs typeface="华文新魏" panose="02010800040101010101" charset="-122"/>
              </a:rPr>
              <a:t>×2</a:t>
            </a:r>
            <a:r>
              <a:rPr lang="en-US" altLang="zh-CN" b="0" kern="0" baseline="38000" dirty="0">
                <a:latin typeface="+mn-ea"/>
                <a:cs typeface="华文新魏" panose="02010800040101010101" charset="-122"/>
              </a:rPr>
              <a:t>-1</a:t>
            </a:r>
            <a:r>
              <a:rPr lang="en-US" altLang="zh-CN" b="0" kern="0" dirty="0">
                <a:latin typeface="+mn-ea"/>
                <a:cs typeface="华文新魏" panose="02010800040101010101" charset="-122"/>
              </a:rPr>
              <a:t>=+(1.00…0)</a:t>
            </a:r>
            <a:r>
              <a:rPr lang="en-US" altLang="zh-CN" b="0" kern="0" baseline="-2000" dirty="0">
                <a:latin typeface="+mn-ea"/>
                <a:cs typeface="华文新魏" panose="02010800040101010101" charset="-122"/>
              </a:rPr>
              <a:t>2</a:t>
            </a:r>
            <a:r>
              <a:rPr lang="en-US" altLang="zh-CN" b="0" kern="0" dirty="0">
                <a:latin typeface="+mn-ea"/>
                <a:cs typeface="华文新魏" panose="02010800040101010101" charset="-122"/>
              </a:rPr>
              <a:t>×2</a:t>
            </a:r>
            <a:r>
              <a:rPr lang="en-US" altLang="zh-CN" b="0" kern="0" baseline="38000" dirty="0">
                <a:latin typeface="+mn-ea"/>
                <a:cs typeface="华文新魏" panose="02010800040101010101" charset="-122"/>
              </a:rPr>
              <a:t>-4 </a:t>
            </a:r>
            <a:r>
              <a:rPr lang="zh-CN" altLang="en-US" b="0" kern="0" dirty="0">
                <a:latin typeface="+mn-ea"/>
              </a:rPr>
              <a:t>(阶码减</a:t>
            </a:r>
            <a:r>
              <a:rPr lang="en-US" altLang="zh-CN" b="0" kern="0" dirty="0">
                <a:latin typeface="+mn-ea"/>
              </a:rPr>
              <a:t>3) </a:t>
            </a:r>
            <a:endParaRPr lang="en-US" altLang="zh-CN" b="0" kern="0" dirty="0">
              <a:latin typeface="+mn-ea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0" kern="0" dirty="0">
                <a:latin typeface="+mn-ea"/>
                <a:cs typeface="华文新魏" panose="02010800040101010101" charset="-122"/>
              </a:rPr>
              <a:t>                                </a:t>
            </a:r>
            <a:r>
              <a:rPr lang="zh-CN" altLang="en-US" b="0" kern="0" dirty="0">
                <a:latin typeface="+mn-ea"/>
                <a:cs typeface="华文新魏" panose="02010800040101010101" charset="-122"/>
              </a:rPr>
              <a:t>因为</a:t>
            </a:r>
            <a:r>
              <a:rPr lang="en-US" altLang="zh-CN" b="0" kern="0" dirty="0">
                <a:latin typeface="+mn-ea"/>
                <a:cs typeface="华文新魏" panose="02010800040101010101" charset="-122"/>
              </a:rPr>
              <a:t>127≥-4 ≥ -126</a:t>
            </a:r>
            <a:r>
              <a:rPr lang="zh-CN" altLang="en-US" b="0" kern="0" dirty="0">
                <a:latin typeface="+mn-ea"/>
                <a:cs typeface="华文新魏" panose="02010800040101010101" charset="-122"/>
              </a:rPr>
              <a:t>，没有溢出</a:t>
            </a:r>
            <a:endParaRPr lang="en-US" altLang="zh-CN" b="0" kern="0" dirty="0">
              <a:latin typeface="+mn-ea"/>
              <a:cs typeface="华文新魏" panose="02010800040101010101" charset="-122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FF0000"/>
                </a:solidFill>
                <a:latin typeface="+mn-ea"/>
              </a:rPr>
              <a:t>舍入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kern="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0000"/>
                </a:solidFill>
                <a:latin typeface="+mn-ea"/>
              </a:rPr>
              <a:t>无需舍入</a:t>
            </a:r>
            <a:endParaRPr lang="zh-CN" altLang="en-US" dirty="0">
              <a:solidFill>
                <a:srgbClr val="000000"/>
              </a:solidFill>
              <a:latin typeface="+mn-ea"/>
              <a:cs typeface="华文新魏" panose="02010800040101010101" charset="-122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kern="0" dirty="0">
              <a:solidFill>
                <a:schemeClr val="accent3">
                  <a:lumMod val="75000"/>
                </a:schemeClr>
              </a:solidFill>
              <a:latin typeface="+mn-ea"/>
              <a:cs typeface="华文新魏" panose="02010800040101010101" charset="-122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kern="0" dirty="0">
              <a:solidFill>
                <a:srgbClr val="0000CC"/>
              </a:solidFill>
              <a:latin typeface="+mn-ea"/>
            </a:endParaRPr>
          </a:p>
          <a:p>
            <a:pPr lv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0" kern="0" baseline="30000" dirty="0">
              <a:solidFill>
                <a:srgbClr val="005BE2"/>
              </a:solidFill>
              <a:latin typeface="+mn-ea"/>
            </a:endParaRPr>
          </a:p>
          <a:p>
            <a:pPr marL="457200" lvl="1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b="0" u="sng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986" y="5949280"/>
            <a:ext cx="7120334" cy="6480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eaLnBrk="0" hangingPunct="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b="0" dirty="0">
                <a:solidFill>
                  <a:schemeClr val="bg1"/>
                </a:solidFill>
                <a:latin typeface="+mn-ea"/>
              </a:rPr>
              <a:t>结果为：</a:t>
            </a:r>
            <a:r>
              <a:rPr lang="en-US" altLang="zh-CN" b="0" kern="0" dirty="0">
                <a:solidFill>
                  <a:schemeClr val="bg1"/>
                </a:solidFill>
                <a:latin typeface="+mn-ea"/>
                <a:cs typeface="华文新魏" panose="02010800040101010101" charset="-122"/>
              </a:rPr>
              <a:t>(1.00…0)</a:t>
            </a:r>
            <a:r>
              <a:rPr lang="en-US" altLang="zh-CN" b="0" kern="0" baseline="-2000" dirty="0">
                <a:solidFill>
                  <a:schemeClr val="bg1"/>
                </a:solidFill>
                <a:latin typeface="+mn-ea"/>
                <a:cs typeface="华文新魏" panose="02010800040101010101" charset="-122"/>
              </a:rPr>
              <a:t>2</a:t>
            </a:r>
            <a:r>
              <a:rPr lang="en-US" altLang="zh-CN" b="0" kern="0" dirty="0">
                <a:solidFill>
                  <a:schemeClr val="bg1"/>
                </a:solidFill>
                <a:latin typeface="+mn-ea"/>
                <a:cs typeface="华文新魏" panose="02010800040101010101" charset="-122"/>
              </a:rPr>
              <a:t>×2</a:t>
            </a:r>
            <a:r>
              <a:rPr lang="en-US" altLang="zh-CN" b="0" kern="0" baseline="38000" dirty="0">
                <a:solidFill>
                  <a:schemeClr val="bg1"/>
                </a:solidFill>
                <a:latin typeface="+mn-ea"/>
                <a:cs typeface="华文新魏" panose="02010800040101010101" charset="-122"/>
              </a:rPr>
              <a:t>-4 </a:t>
            </a:r>
            <a:r>
              <a:rPr lang="zh-CN" altLang="en-US" b="0" dirty="0">
                <a:solidFill>
                  <a:schemeClr val="bg1"/>
                </a:solidFill>
                <a:latin typeface="+mn-ea"/>
              </a:rPr>
              <a:t>即 </a:t>
            </a:r>
            <a:r>
              <a:rPr lang="en-US" altLang="zh-CN" b="0" kern="0" dirty="0">
                <a:solidFill>
                  <a:schemeClr val="bg1"/>
                </a:solidFill>
                <a:latin typeface="+mn-ea"/>
                <a:cs typeface="华文新魏" panose="02010800040101010101" charset="-122"/>
              </a:rPr>
              <a:t>1/16=0.0625</a:t>
            </a:r>
            <a:endParaRPr lang="en-US" altLang="zh-CN" b="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8702" y="121744"/>
            <a:ext cx="10631711" cy="553998"/>
          </a:xfrm>
        </p:spPr>
        <p:txBody>
          <a:bodyPr/>
          <a:lstStyle/>
          <a:p>
            <a:r>
              <a:rPr lang="zh-CN" altLang="en-US" dirty="0"/>
              <a:t>浮点数加法算法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206774" y="854460"/>
            <a:ext cx="1008112" cy="396044"/>
          </a:xfrm>
          <a:prstGeom prst="round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开始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582" y="1520788"/>
            <a:ext cx="4464496" cy="817488"/>
          </a:xfrm>
          <a:prstGeom prst="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pPr algn="l"/>
            <a:r>
              <a:rPr lang="en-US" altLang="zh-CN" sz="2000" b="0" dirty="0">
                <a:solidFill>
                  <a:schemeClr val="tx1"/>
                </a:solidFill>
              </a:rPr>
              <a:t>1. </a:t>
            </a:r>
            <a:r>
              <a:rPr lang="zh-CN" altLang="en-US" sz="2000" b="0" dirty="0">
                <a:solidFill>
                  <a:schemeClr val="tx1"/>
                </a:solidFill>
              </a:rPr>
              <a:t>比较两数的阶码，将较小数右移直到其阶码与较大数的阶码对齐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75715" y="2672916"/>
            <a:ext cx="2070230" cy="589508"/>
          </a:xfrm>
          <a:prstGeom prst="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2. </a:t>
            </a:r>
            <a:r>
              <a:rPr lang="zh-CN" altLang="en-US" sz="2000" b="0" dirty="0">
                <a:solidFill>
                  <a:schemeClr val="tx1"/>
                </a:solidFill>
              </a:rPr>
              <a:t>将有效数相加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610" y="3537012"/>
            <a:ext cx="3960440" cy="792088"/>
          </a:xfrm>
          <a:prstGeom prst="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0" dirty="0">
                <a:solidFill>
                  <a:schemeClr val="tx1"/>
                </a:solidFill>
              </a:rPr>
              <a:t>3. </a:t>
            </a:r>
            <a:r>
              <a:rPr lang="zh-CN" altLang="en-US" sz="2000" b="0" dirty="0">
                <a:solidFill>
                  <a:schemeClr val="tx1"/>
                </a:solidFill>
              </a:rPr>
              <a:t>规格化结果，右移并相应地增加数或者左移并相应地减少阶码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9" name="流程图: 决策 8"/>
          <p:cNvSpPr/>
          <p:nvPr/>
        </p:nvSpPr>
        <p:spPr>
          <a:xfrm>
            <a:off x="982638" y="4761148"/>
            <a:ext cx="3456384" cy="792088"/>
          </a:xfrm>
          <a:prstGeom prst="flowChartDecision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上溢或者下溢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207202" y="6057292"/>
            <a:ext cx="1008112" cy="396044"/>
          </a:xfrm>
          <a:prstGeom prst="round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异常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4" idx="2"/>
            <a:endCxn id="6" idx="0"/>
          </p:cNvCxnSpPr>
          <p:nvPr/>
        </p:nvCxnSpPr>
        <p:spPr>
          <a:xfrm>
            <a:off x="2710830" y="1250504"/>
            <a:ext cx="0" cy="270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2710830" y="2338276"/>
            <a:ext cx="0" cy="33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7" idx="2"/>
            <a:endCxn id="8" idx="0"/>
          </p:cNvCxnSpPr>
          <p:nvPr/>
        </p:nvCxnSpPr>
        <p:spPr>
          <a:xfrm>
            <a:off x="2710830" y="3262424"/>
            <a:ext cx="0" cy="274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2"/>
            <a:endCxn id="9" idx="0"/>
          </p:cNvCxnSpPr>
          <p:nvPr/>
        </p:nvCxnSpPr>
        <p:spPr>
          <a:xfrm>
            <a:off x="2710830" y="4329100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0" idx="0"/>
          </p:cNvCxnSpPr>
          <p:nvPr/>
        </p:nvCxnSpPr>
        <p:spPr>
          <a:xfrm>
            <a:off x="2710830" y="5553236"/>
            <a:ext cx="4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68792" y="5488700"/>
            <a:ext cx="1062118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atin typeface="+mj-ea"/>
                <a:ea typeface="+mj-ea"/>
              </a:rPr>
              <a:t>是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07274" y="1520788"/>
            <a:ext cx="3924436" cy="540060"/>
          </a:xfrm>
          <a:prstGeom prst="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</a:rPr>
              <a:t>4. </a:t>
            </a:r>
            <a:r>
              <a:rPr lang="zh-CN" altLang="en-US" sz="2000" b="0" dirty="0">
                <a:solidFill>
                  <a:schemeClr val="tx1"/>
                </a:solidFill>
              </a:rPr>
              <a:t>将有效数舍入到合适的位宽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cxnSp>
        <p:nvCxnSpPr>
          <p:cNvPr id="28" name="肘形连接符 27"/>
          <p:cNvCxnSpPr>
            <a:stCxn id="9" idx="3"/>
            <a:endCxn id="26" idx="1"/>
          </p:cNvCxnSpPr>
          <p:nvPr/>
        </p:nvCxnSpPr>
        <p:spPr>
          <a:xfrm flipV="1">
            <a:off x="4439022" y="1790818"/>
            <a:ext cx="2268252" cy="33663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14986" y="4705306"/>
            <a:ext cx="1062118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atin typeface="+mj-ea"/>
                <a:ea typeface="+mj-ea"/>
              </a:rPr>
              <a:t>否</a:t>
            </a:r>
            <a:endParaRPr lang="zh-CN" altLang="en-US" sz="2400" b="0" dirty="0">
              <a:latin typeface="+mj-ea"/>
              <a:ea typeface="+mj-ea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7265336" y="2598266"/>
            <a:ext cx="2808312" cy="792088"/>
          </a:xfrm>
          <a:prstGeom prst="flowChartDecision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0" rtlCol="0" anchor="ctr" anchorCtr="0"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已经规格化？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8165436" y="4005064"/>
            <a:ext cx="1008112" cy="396044"/>
          </a:xfrm>
          <a:prstGeom prst="roundRect">
            <a:avLst/>
          </a:prstGeom>
          <a:solidFill>
            <a:srgbClr val="89D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>
            <a:noAutofit/>
          </a:bodyPr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结束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/>
          <p:cNvCxnSpPr>
            <a:stCxn id="33" idx="2"/>
            <a:endCxn id="35" idx="0"/>
          </p:cNvCxnSpPr>
          <p:nvPr/>
        </p:nvCxnSpPr>
        <p:spPr>
          <a:xfrm>
            <a:off x="8669492" y="3390354"/>
            <a:ext cx="0" cy="61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6" idx="2"/>
            <a:endCxn id="33" idx="0"/>
          </p:cNvCxnSpPr>
          <p:nvPr/>
        </p:nvCxnSpPr>
        <p:spPr>
          <a:xfrm>
            <a:off x="8669492" y="2060848"/>
            <a:ext cx="0" cy="537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45456" y="3409162"/>
            <a:ext cx="1062118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atin typeface="+mj-ea"/>
                <a:ea typeface="+mj-ea"/>
              </a:rPr>
              <a:t>是</a:t>
            </a:r>
            <a:endParaRPr lang="zh-CN" altLang="en-US" sz="2400" b="0" dirty="0">
              <a:latin typeface="+mj-ea"/>
              <a:ea typeface="+mj-ea"/>
            </a:endParaRPr>
          </a:p>
        </p:txBody>
      </p:sp>
      <p:cxnSp>
        <p:nvCxnSpPr>
          <p:cNvPr id="46" name="肘形连接符 45"/>
          <p:cNvCxnSpPr>
            <a:stCxn id="33" idx="3"/>
          </p:cNvCxnSpPr>
          <p:nvPr/>
        </p:nvCxnSpPr>
        <p:spPr>
          <a:xfrm flipH="1">
            <a:off x="2710830" y="2994310"/>
            <a:ext cx="7362818" cy="396044"/>
          </a:xfrm>
          <a:prstGeom prst="bentConnector5">
            <a:avLst>
              <a:gd name="adj1" fmla="val -12503"/>
              <a:gd name="adj2" fmla="val -494369"/>
              <a:gd name="adj3" fmla="val 665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929632" y="2494109"/>
            <a:ext cx="1062118" cy="5164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atin typeface="+mj-ea"/>
                <a:ea typeface="+mj-ea"/>
              </a:rPr>
              <a:t>否</a:t>
            </a:r>
            <a:endParaRPr lang="zh-CN" altLang="en-US" sz="2400" b="0" dirty="0">
              <a:latin typeface="+mj-ea"/>
              <a:ea typeface="+mj-ea"/>
            </a:endParaRPr>
          </a:p>
        </p:txBody>
      </p:sp>
      <p:cxnSp>
        <p:nvCxnSpPr>
          <p:cNvPr id="2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/>
          <p:cNvSpPr/>
          <p:nvPr/>
        </p:nvSpPr>
        <p:spPr>
          <a:xfrm>
            <a:off x="7657375" y="1524795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268760"/>
              <a:ext cx="65" cy="3012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400" b="0" dirty="0">
                <a:latin typeface="+mn-ea"/>
                <a:ea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符号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阶码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尾数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符号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阶码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尾数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小</a:t>
              </a:r>
              <a:r>
                <a:rPr lang="en-US" altLang="zh-CN" sz="1400" b="0" dirty="0">
                  <a:solidFill>
                    <a:prstClr val="black"/>
                  </a:solidFill>
                  <a:latin typeface="+mn-ea"/>
                  <a:ea typeface="+mn-ea"/>
                </a:rPr>
                <a:t>ALU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3355950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求阶码差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控制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大</a:t>
              </a:r>
              <a:r>
                <a:rPr lang="en-US" altLang="zh-CN" sz="1400" b="0" dirty="0">
                  <a:solidFill>
                    <a:prstClr val="black"/>
                  </a:solidFill>
                  <a:latin typeface="+mn-ea"/>
                  <a:ea typeface="+mn-ea"/>
                </a:rPr>
                <a:t>ALU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右移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增加或减少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左移或右移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舍入硬件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符号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阶码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400" b="0" dirty="0">
                  <a:solidFill>
                    <a:prstClr val="black"/>
                  </a:solidFill>
                  <a:latin typeface="+mn-ea"/>
                  <a:ea typeface="+mn-ea"/>
                </a:rPr>
                <a:t>尾数</a:t>
              </a:r>
              <a:endParaRPr lang="zh-CN" altLang="en-US" sz="14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100" b="0" dirty="0">
                  <a:solidFill>
                    <a:prstClr val="black"/>
                  </a:solidFill>
                  <a:latin typeface="+mn-ea"/>
                  <a:ea typeface="+mn-ea"/>
                </a:rPr>
                <a:t>0     1</a:t>
              </a:r>
              <a:endParaRPr lang="zh-CN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100" b="0" dirty="0">
                  <a:solidFill>
                    <a:prstClr val="black"/>
                  </a:solidFill>
                  <a:latin typeface="+mn-ea"/>
                  <a:ea typeface="+mn-ea"/>
                </a:rPr>
                <a:t>0     1</a:t>
              </a:r>
              <a:endParaRPr lang="zh-CN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100" b="0" dirty="0">
                  <a:solidFill>
                    <a:prstClr val="black"/>
                  </a:solidFill>
                  <a:latin typeface="+mn-ea"/>
                  <a:ea typeface="+mn-ea"/>
                </a:rPr>
                <a:t>0     1</a:t>
              </a:r>
              <a:endParaRPr lang="zh-CN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100" b="0" dirty="0">
                  <a:solidFill>
                    <a:prstClr val="black"/>
                  </a:solidFill>
                  <a:latin typeface="+mn-ea"/>
                  <a:ea typeface="+mn-ea"/>
                </a:rPr>
                <a:t>0     1</a:t>
              </a:r>
              <a:endParaRPr lang="zh-CN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3600">
                <a:latin typeface="+mn-ea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100" b="0" dirty="0">
                  <a:solidFill>
                    <a:prstClr val="black"/>
                  </a:solidFill>
                  <a:latin typeface="+mn-ea"/>
                  <a:ea typeface="+mn-ea"/>
                </a:rPr>
                <a:t>0     1</a:t>
              </a:r>
              <a:endParaRPr lang="zh-CN" altLang="en-US" sz="1100" b="0" dirty="0">
                <a:solidFill>
                  <a:prstClr val="blac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9184" y="652182"/>
            <a:ext cx="34785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A</a:t>
            </a:r>
            <a:endParaRPr lang="zh-CN" altLang="en-US" sz="36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43686" y="608773"/>
            <a:ext cx="31579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B</a:t>
            </a:r>
            <a:endParaRPr lang="zh-CN" altLang="en-US" sz="36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052977" y="695207"/>
            <a:ext cx="583493" cy="6885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A</a:t>
            </a:r>
            <a:r>
              <a:rPr lang="zh-CN" altLang="en-US" sz="3200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阶</a:t>
            </a:r>
            <a:endParaRPr lang="zh-CN" altLang="en-US" sz="3200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69083" y="651799"/>
            <a:ext cx="554640" cy="68858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2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B</a:t>
            </a:r>
            <a:r>
              <a:rPr lang="zh-CN" altLang="en-US" sz="3200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n-ea"/>
                <a:ea typeface="+mn-ea"/>
              </a:rPr>
              <a:t>阶</a:t>
            </a:r>
            <a:endParaRPr lang="zh-CN" altLang="en-US" sz="3200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601482" y="2806266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8602" y="1501130"/>
            <a:ext cx="1624073" cy="516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2400" b="0" dirty="0">
                <a:latin typeface="+mn-ea"/>
                <a:ea typeface="+mn-ea"/>
              </a:rPr>
              <a:t>比较阶码</a:t>
            </a:r>
            <a:endParaRPr lang="zh-CN" altLang="en-US" sz="2400" b="0" dirty="0">
              <a:latin typeface="+mn-ea"/>
              <a:ea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724112" y="15987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876512" y="17511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>
              <a:latin typeface="+mn-ea"/>
            </a:endParaRPr>
          </a:p>
        </p:txBody>
      </p:sp>
      <p:cxnSp>
        <p:nvCxnSpPr>
          <p:cNvPr id="6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00117 0.0546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7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-0.18372 0.0608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93" y="303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8" grpId="0" animBg="1"/>
      <p:bldP spid="3" grpId="0"/>
      <p:bldP spid="80" grpId="0"/>
      <p:bldP spid="81" grpId="0"/>
      <p:bldP spid="81" grpId="1"/>
      <p:bldP spid="82" grpId="0"/>
      <p:bldP spid="82" grpId="1"/>
      <p:bldP spid="9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764163" y="1628800"/>
              <a:ext cx="9233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比较阶码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4398" y="2996952"/>
              <a:ext cx="1102866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2254" y="3784896"/>
              <a:ext cx="827151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81184" y="4869160"/>
              <a:ext cx="689291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18617" y="5454992"/>
              <a:ext cx="413575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469695" y="1835122"/>
            <a:ext cx="315792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baseline="-25000" dirty="0" err="1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ΔE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24112" y="15987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838622" y="3033160"/>
            <a:ext cx="1574488" cy="44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右移较小数</a:t>
            </a:r>
            <a:endParaRPr lang="zh-CN" altLang="en-US" sz="1800" b="0" dirty="0">
              <a:latin typeface="+mj-ea"/>
              <a:ea typeface="+mj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70748" y="2779392"/>
            <a:ext cx="1368152" cy="253768"/>
            <a:chOff x="3770748" y="2786037"/>
            <a:chExt cx="1368152" cy="25376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785487" y="2786037"/>
              <a:ext cx="0" cy="25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770748" y="2798232"/>
              <a:ext cx="1368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/>
          <p:cNvGrpSpPr/>
          <p:nvPr/>
        </p:nvGrpSpPr>
        <p:grpSpPr>
          <a:xfrm flipH="1">
            <a:off x="3162782" y="2790994"/>
            <a:ext cx="344222" cy="253768"/>
            <a:chOff x="3770748" y="2783656"/>
            <a:chExt cx="1368152" cy="253768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790951" y="2783656"/>
              <a:ext cx="0" cy="25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/>
          </p:nvCxnSpPr>
          <p:spPr>
            <a:xfrm>
              <a:off x="3770748" y="2798232"/>
              <a:ext cx="136815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904334" y="2791587"/>
            <a:ext cx="2388228" cy="309089"/>
            <a:chOff x="3904334" y="2791587"/>
            <a:chExt cx="2388228" cy="309089"/>
          </a:xfrm>
        </p:grpSpPr>
        <p:cxnSp>
          <p:nvCxnSpPr>
            <p:cNvPr id="25" name="肘形连接符 24"/>
            <p:cNvCxnSpPr/>
            <p:nvPr/>
          </p:nvCxnSpPr>
          <p:spPr>
            <a:xfrm flipV="1">
              <a:off x="3904334" y="2791587"/>
              <a:ext cx="2388228" cy="177441"/>
            </a:xfrm>
            <a:prstGeom prst="bentConnector3">
              <a:avLst>
                <a:gd name="adj1" fmla="val 88687"/>
              </a:avLst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3904334" y="2956676"/>
              <a:ext cx="0" cy="144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箭头连接符 5"/>
          <p:cNvCxnSpPr/>
          <p:nvPr/>
        </p:nvCxnSpPr>
        <p:spPr>
          <a:xfrm>
            <a:off x="4112034" y="3276804"/>
            <a:ext cx="105726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0.00156 0.1717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5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9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764163" y="1628800"/>
              <a:ext cx="9233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比较阶码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39933" y="2996952"/>
              <a:ext cx="1171796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2254" y="3784896"/>
              <a:ext cx="827151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46719" y="4869160"/>
              <a:ext cx="758221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777366" y="5454992"/>
              <a:ext cx="89607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129525" y="1150107"/>
            <a:ext cx="716543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较小数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033194" y="1156662"/>
            <a:ext cx="716543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较大数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24112" y="15987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38622" y="3033160"/>
            <a:ext cx="1574488" cy="44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右移较小数</a:t>
            </a:r>
            <a:endParaRPr lang="zh-CN" altLang="en-US" sz="1800" b="0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55162" y="1814424"/>
            <a:ext cx="955391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较大阶码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6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C 0.00625 0.01666 0.00247 0.00416 0.00104 0.04629 C 0.00052 0.06064 -0.00013 0.07476 -0.00208 0.08888 C -0.00247 0.10486 -0.0026 0.12106 -0.00312 0.13703 C -0.00326 0.14189 -0.00221 0.14838 -0.00417 0.15185 C -0.00612 0.15532 -0.00977 0.153 -0.0125 0.1537 C -0.02943 0.15 -0.05703 0.14305 -0.06771 0.15555 C -0.07617 0.1655 -0.06979 0.20925 -0.06979 0.20925 C -0.0694 0.22338 -0.06953 0.23773 -0.06875 0.25185 C -0.06849 0.25578 -0.06667 0.26296 -0.06667 0.26296 C -0.06771 0.30486 -0.06771 0.29004 -0.06771 0.3074 " pathEditMode="relative" ptsTypes="ffffffffff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C 0.00039 0.03727 -0.00977 0.08032 0.00104 0.1125 C 0.00755 0.13195 0.02604 0.11343 0.03854 0.11435 C 0.05456 0.11528 0.07044 0.1169 0.08646 0.11806 C 0.08489 0.1831 0.08333 0.24792 0.08333 0.31343 " pathEditMode="relative" rAng="0" ptsTypes="ffffA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1567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9167E-6 2.59259E-6 C 0.00051 0.00995 0.00208 0.01967 0.00208 0.02963 C 0.00208 0.06296 0.00038 0.08449 -0.00209 0.11481 C 0.00051 0.19305 -0.00183 0.11643 -7.29167E-6 0.27222 C 0.00025 0.29143 -0.00027 0.31065 0.00104 0.32963 C 0.00156 0.3375 0.01354 0.33889 0.01354 0.33889 C 0.0638 0.33541 0.08463 0.33518 0.14895 0.33518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加减交替法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/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&gt;0，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商“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”，下步除法的新余数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buFont typeface="Wingdings" panose="05000000000000000000" charset="0"/>
              <a:buNone/>
            </a:pPr>
            <a:r>
              <a:rPr kumimoji="1" 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		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= 2R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- |B|</a:t>
            </a:r>
            <a:endParaRPr kumimoji="1"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/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若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&lt;0，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商“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”，要得到下步除法的新余数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不必恢复余数，只要将</a:t>
            </a:r>
            <a:r>
              <a:rPr kumimoji="1" lang="en-US" altLang="zh-CN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视为真余数，左移一位，再加上|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B|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就得到新余数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>
              <a:buClr>
                <a:srgbClr val="FF9966"/>
              </a:buClr>
              <a:buFont typeface="Wingdings" panose="05000000000000000000" charset="0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		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i+1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= 2(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华文新魏" panose="02010800040101010101" charset="-122"/>
              </a:rPr>
              <a:t>R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+ |B|) - |B| = 2R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华文新魏" panose="02010800040101010101" charset="-122"/>
              </a:rPr>
              <a:t>i</a:t>
            </a:r>
            <a:r>
              <a:rPr kumimoji="1" lang="en-US" altLang="zh-CN" sz="2800" dirty="0">
                <a:latin typeface="Times New Roman" panose="02020603050405020304" pitchFamily="18" charset="0"/>
                <a:ea typeface="华文新魏" panose="02010800040101010101" charset="-122"/>
              </a:rPr>
              <a:t> + |B|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/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小结：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6887294" y="4221088"/>
            <a:ext cx="4032448" cy="1220787"/>
          </a:xfrm>
          <a:prstGeom prst="wedgeRoundRectCallout">
            <a:avLst>
              <a:gd name="adj1" fmla="val -56190"/>
              <a:gd name="adj2" fmla="val -78153"/>
              <a:gd name="adj3" fmla="val 16667"/>
            </a:avLst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视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为真余数，左移一位</a:t>
            </a:r>
            <a:r>
              <a:rPr kumimoji="1" lang="zh-CN" alt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再加|</a:t>
            </a:r>
            <a:r>
              <a:rPr kumimoji="1" lang="en-US" altLang="zh-CN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B|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就可得到新余数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i+1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endParaRPr kumimoji="1" lang="zh-CN" altLang="en-US" sz="24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原码一位除法</a:t>
            </a:r>
            <a:endParaRPr kumimoji="1"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2422798" y="4221088"/>
            <a:ext cx="230425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4943078" y="4221088"/>
            <a:ext cx="1371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82638" y="4748690"/>
            <a:ext cx="5588769" cy="9125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1" algn="l">
              <a:lnSpc>
                <a:spcPct val="10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本次余数为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，下步除法作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减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法</a:t>
            </a:r>
            <a:endParaRPr kumimoji="1"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本次余数为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，下步除法作</a:t>
            </a:r>
            <a:r>
              <a:rPr kumimoji="1"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加</a:t>
            </a:r>
            <a:r>
              <a:rPr kumimoji="1" lang="zh-CN" altLang="en-US" sz="2600" dirty="0">
                <a:latin typeface="Times New Roman" panose="02020603050405020304" pitchFamily="18" charset="0"/>
                <a:ea typeface="华文新魏" panose="02010800040101010101" charset="-122"/>
              </a:rPr>
              <a:t>法</a:t>
            </a:r>
            <a:endParaRPr kumimoji="1"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9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1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1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1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1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764163" y="1628800"/>
              <a:ext cx="9233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比较阶码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4398" y="2996952"/>
              <a:ext cx="1102866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53505" y="3784896"/>
              <a:ext cx="344646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87969" y="4869160"/>
              <a:ext cx="275718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22010" y="5454992"/>
              <a:ext cx="206788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30120" y="3300732"/>
            <a:ext cx="716543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较小数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10131" y="3280588"/>
            <a:ext cx="716543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较大数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551809" y="3721386"/>
            <a:ext cx="955391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尾数相加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24112" y="15987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38622" y="3583440"/>
            <a:ext cx="1574488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尾数相加</a:t>
            </a:r>
            <a:endParaRPr lang="zh-CN" altLang="en-US" sz="1800" b="0" dirty="0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87360" y="4121054"/>
            <a:ext cx="955391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较大阶码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6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00248 0.0659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32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00339 0.0631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3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86" grpId="0"/>
      <p:bldP spid="86" grpId="1"/>
      <p:bldP spid="8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764163" y="1628800"/>
              <a:ext cx="9233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比较阶码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777791" y="2969028"/>
              <a:ext cx="896079" cy="443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87969" y="3756972"/>
              <a:ext cx="275718" cy="443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91362" y="4869160"/>
              <a:ext cx="689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39" y="5454992"/>
              <a:ext cx="6892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475878" y="3999347"/>
            <a:ext cx="1194238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尾数规格化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724112" y="1598747"/>
            <a:ext cx="1800200" cy="559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38622" y="4869160"/>
            <a:ext cx="1574488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规格化</a:t>
            </a:r>
            <a:endParaRPr lang="zh-CN" altLang="en-US" sz="1800" b="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562170" y="4233841"/>
            <a:ext cx="24482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576061" y="3501008"/>
            <a:ext cx="11335" cy="7328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3670848" y="3501008"/>
            <a:ext cx="0" cy="15618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3657343" y="5062029"/>
            <a:ext cx="252000" cy="80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3879960" y="3481612"/>
            <a:ext cx="0" cy="37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879960" y="3835101"/>
            <a:ext cx="1227457" cy="1181906"/>
            <a:chOff x="3879960" y="3835101"/>
            <a:chExt cx="1227457" cy="1181906"/>
          </a:xfrm>
        </p:grpSpPr>
        <p:grpSp>
          <p:nvGrpSpPr>
            <p:cNvPr id="4" name="组合 3"/>
            <p:cNvGrpSpPr/>
            <p:nvPr/>
          </p:nvGrpSpPr>
          <p:grpSpPr>
            <a:xfrm>
              <a:off x="3879960" y="3835101"/>
              <a:ext cx="991110" cy="1170000"/>
              <a:chOff x="3879960" y="3835101"/>
              <a:chExt cx="991110" cy="1170000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3879960" y="3849390"/>
                <a:ext cx="99111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V="1">
                <a:off x="4871070" y="3835101"/>
                <a:ext cx="0" cy="1170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直接箭头连接符 98"/>
            <p:cNvCxnSpPr/>
            <p:nvPr/>
          </p:nvCxnSpPr>
          <p:spPr>
            <a:xfrm>
              <a:off x="4855417" y="5016201"/>
              <a:ext cx="252000" cy="8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直接连接符 81"/>
          <p:cNvCxnSpPr/>
          <p:nvPr/>
        </p:nvCxnSpPr>
        <p:spPr>
          <a:xfrm flipV="1">
            <a:off x="3976333" y="3460832"/>
            <a:ext cx="0" cy="298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970563" y="3731319"/>
            <a:ext cx="1902052" cy="852495"/>
            <a:chOff x="3970563" y="3731319"/>
            <a:chExt cx="1902052" cy="852495"/>
          </a:xfrm>
        </p:grpSpPr>
        <p:cxnSp>
          <p:nvCxnSpPr>
            <p:cNvPr id="83" name="直接箭头连接符 82"/>
            <p:cNvCxnSpPr/>
            <p:nvPr/>
          </p:nvCxnSpPr>
          <p:spPr>
            <a:xfrm>
              <a:off x="5044615" y="4583814"/>
              <a:ext cx="828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5060751" y="3731319"/>
              <a:ext cx="0" cy="8522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970563" y="3745604"/>
              <a:ext cx="109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连接符 85"/>
          <p:cNvCxnSpPr/>
          <p:nvPr/>
        </p:nvCxnSpPr>
        <p:spPr>
          <a:xfrm flipV="1">
            <a:off x="3778832" y="3510753"/>
            <a:ext cx="0" cy="1088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765577" y="4595223"/>
            <a:ext cx="3854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V="1">
            <a:off x="3372144" y="3485506"/>
            <a:ext cx="0" cy="2190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358883" y="5675524"/>
            <a:ext cx="1198800" cy="9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59259E-6 C 0.00091 0.01158 0.00234 0.02523 6.25E-7 0.03611 C -0.00026 0.03727 -0.00912 0.03241 -0.01016 0.03195 C -0.03438 0.03611 -0.02657 0.025 -0.02657 0.07639 " pathEditMode="relative" ptsTypes="fffA">
                                      <p:cBhvr>
                                        <p:cTn id="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605468" y="1628800"/>
              <a:ext cx="1240724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02076" y="2996952"/>
              <a:ext cx="1447512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91363" y="3784896"/>
              <a:ext cx="6892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91362" y="4869160"/>
              <a:ext cx="689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39" y="5454992"/>
              <a:ext cx="6892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32519" y="4918818"/>
              <a:ext cx="91991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43778" y="5027830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尾数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67014" y="5048508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阶码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4271" y="5027830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符号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0832" y="5482770"/>
            <a:ext cx="1574488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舍入</a:t>
            </a:r>
            <a:endParaRPr lang="zh-CN" altLang="en-US" sz="1800" b="0" dirty="0">
              <a:latin typeface="+mj-ea"/>
              <a:ea typeface="+mj-ea"/>
            </a:endParaRPr>
          </a:p>
        </p:txBody>
      </p:sp>
      <p:cxnSp>
        <p:nvCxnSpPr>
          <p:cNvPr id="6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C 0.00117 0.00555 0.00013 0.0118 -0.00105 0.01759 C -0.00118 0.01967 -0.0004 0.02338 -0.00157 0.02384 C -0.01016 0.02639 -0.02761 0.02546 -0.02761 0.02569 C -0.0362 0.02801 -0.02813 0.04329 -0.0323 0.05393 C -0.03295 0.06204 -0.03334 0.07037 -0.03178 0.0787 C -0.03034 0.10532 -0.03412 0.07129 -0.00938 0.08935 C -0.00665 0.0912 -0.00938 0.0993 -0.00938 0.1044 " pathEditMode="relative" rAng="0" ptsTypes="fffffff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1849 0.00833 -0.06641 0.00208 -0.09062 0.00278 C -0.09101 0.02014 -0.09362 0.03819 -0.09375 0.05555 C -0.09388 0.07245 -0.09375 0.08958 -0.09375 0.10648 " pathEditMode="relative" ptsTypes="fffA">
                                      <p:cBhvr>
                                        <p:cTn id="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C 0.00026 0.00347 0.00065 0.01713 0.00208 0.02083 C 0.00247 0.02176 0.00351 0.02153 0.00416 0.02176 C 0.00742 0.02245 0.0108 0.02291 0.01406 0.02361 C 0.01393 0.03495 0.01367 0.04629 0.01354 0.05741 C 0.01328 0.07245 0.01302 0.10231 0.01302 0.10254 " pathEditMode="relative" rAng="0" ptsTypes="fffffA"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7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浮点数加法运算的硬件逻辑结构图</a:t>
            </a:r>
            <a:endParaRPr lang="zh-CN" altLang="en-US" dirty="0"/>
          </a:p>
        </p:txBody>
      </p:sp>
      <p:grpSp>
        <p:nvGrpSpPr>
          <p:cNvPr id="77" name="组合 76"/>
          <p:cNvGrpSpPr/>
          <p:nvPr/>
        </p:nvGrpSpPr>
        <p:grpSpPr>
          <a:xfrm>
            <a:off x="1989750" y="908720"/>
            <a:ext cx="7403994" cy="5502867"/>
            <a:chOff x="1989750" y="908720"/>
            <a:chExt cx="7403994" cy="5502867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494806" y="908720"/>
              <a:ext cx="6093916" cy="5502867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7605468" y="1628800"/>
              <a:ext cx="1240724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02076" y="2996952"/>
              <a:ext cx="1447512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                   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463358" y="3660153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91363" y="3784896"/>
              <a:ext cx="6892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441144" y="4869160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91362" y="4869160"/>
              <a:ext cx="68930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93544" y="5562358"/>
              <a:ext cx="1800200" cy="559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90939" y="5454992"/>
              <a:ext cx="68929" cy="3873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zh-CN" altLang="en-US" sz="1800" b="0" dirty="0">
                  <a:latin typeface="+mj-ea"/>
                  <a:ea typeface="+mj-ea"/>
                </a:rPr>
                <a:t> </a:t>
              </a:r>
              <a:endParaRPr lang="zh-CN" altLang="en-US" sz="1800" b="0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89750" y="1301012"/>
              <a:ext cx="64" cy="236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endParaRPr lang="zh-CN" altLang="en-US" sz="1100" b="0" dirty="0">
                <a:latin typeface="+mj-ea"/>
                <a:ea typeface="+mj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710830" y="98707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687527" y="92459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070870" y="97834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186994" y="98707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181833" y="92802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95006" y="91824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77155" y="984958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3852" y="92247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037195" y="976226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153319" y="984958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48158" y="925909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261331" y="91612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364334" y="1772816"/>
              <a:ext cx="570632" cy="105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475297" y="1695784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364334" y="2276872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322898" y="2285466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求阶码差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364334" y="3132789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3322898" y="3141383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771121" y="3854698"/>
              <a:ext cx="540000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5729685" y="3855377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en-US" altLang="zh-CN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ALU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5221596" y="3171577"/>
              <a:ext cx="540000" cy="1663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175134" y="3114721"/>
              <a:ext cx="595987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979354" y="4882866"/>
              <a:ext cx="711696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4027692" y="4900055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增加或减少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175290" y="4931518"/>
              <a:ext cx="84451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303118" y="4869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左移或右移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593577" y="5604437"/>
              <a:ext cx="1116000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4817389" y="554009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舍入硬件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102285" y="6169534"/>
              <a:ext cx="251756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078982" y="610705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462325" y="6160802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5578449" y="6169534"/>
              <a:ext cx="504056" cy="1527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288" y="6110485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阶码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686461" y="6100701"/>
              <a:ext cx="282129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zh-CN" altLang="en-US" sz="11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尾数</a:t>
              </a:r>
              <a:endParaRPr lang="zh-CN" altLang="en-US" sz="11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617775" y="2747024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2547762" y="2651201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239307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169294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62575" y="2747975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6292562" y="2652152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82047" y="455922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4112034" y="446340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911095" y="4543983"/>
              <a:ext cx="468000" cy="7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5841082" y="4448160"/>
              <a:ext cx="615020" cy="270843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 lvl="0"/>
              <a:r>
                <a:rPr lang="en-US" altLang="zh-CN" sz="1000" b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0     1</a:t>
              </a:r>
              <a:endParaRPr lang="zh-CN" altLang="en-US" sz="1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638430" y="944957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5610628" y="935329"/>
            <a:ext cx="2664687" cy="242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78458" y="738231"/>
            <a:ext cx="269304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A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78952" y="651381"/>
            <a:ext cx="245260" cy="68942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B</a:t>
            </a:r>
            <a:endParaRPr lang="zh-CN" altLang="en-US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989316" y="5749004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符号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90832" y="5482770"/>
            <a:ext cx="1574488" cy="387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atin typeface="+mj-ea"/>
                <a:ea typeface="+mj-ea"/>
              </a:rPr>
              <a:t>舍入</a:t>
            </a:r>
            <a:endParaRPr lang="zh-CN" altLang="en-US" sz="1800" b="0" dirty="0">
              <a:latin typeface="+mj-ea"/>
              <a:ea typeface="+mj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577187" y="5890114"/>
            <a:ext cx="126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6830575" y="4297606"/>
            <a:ext cx="0" cy="159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3475297" y="4310306"/>
            <a:ext cx="33515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475874" y="3501008"/>
            <a:ext cx="0" cy="8212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2997312" y="5887330"/>
            <a:ext cx="16937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3013832" y="4064896"/>
            <a:ext cx="0" cy="18222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3013832" y="4078021"/>
            <a:ext cx="1530000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4547915" y="4064150"/>
            <a:ext cx="0" cy="4669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11030" y="5750638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阶码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91150" y="5733256"/>
            <a:ext cx="477696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进位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11072" y="5725556"/>
            <a:ext cx="477695" cy="40164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aseline="-25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尾数</a:t>
            </a:r>
            <a:endParaRPr lang="zh-CN" altLang="en-US" baseline="-25000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70563" y="3460832"/>
            <a:ext cx="1902052" cy="1122982"/>
            <a:chOff x="3970563" y="3460832"/>
            <a:chExt cx="1902052" cy="1122982"/>
          </a:xfrm>
        </p:grpSpPr>
        <p:cxnSp>
          <p:nvCxnSpPr>
            <p:cNvPr id="92" name="直接连接符 91"/>
            <p:cNvCxnSpPr/>
            <p:nvPr/>
          </p:nvCxnSpPr>
          <p:spPr>
            <a:xfrm flipV="1">
              <a:off x="3976333" y="3460832"/>
              <a:ext cx="0" cy="298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5044615" y="4583814"/>
              <a:ext cx="828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5060751" y="3731319"/>
              <a:ext cx="0" cy="85226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3970563" y="3745604"/>
              <a:ext cx="1098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3875261" y="3501008"/>
            <a:ext cx="1239479" cy="1513339"/>
            <a:chOff x="3875261" y="3501008"/>
            <a:chExt cx="1239479" cy="1513339"/>
          </a:xfrm>
        </p:grpSpPr>
        <p:cxnSp>
          <p:nvCxnSpPr>
            <p:cNvPr id="94" name="直接连接符 93"/>
            <p:cNvCxnSpPr/>
            <p:nvPr/>
          </p:nvCxnSpPr>
          <p:spPr>
            <a:xfrm>
              <a:off x="3875261" y="3849267"/>
              <a:ext cx="99580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V="1">
              <a:off x="3890914" y="3501008"/>
              <a:ext cx="0" cy="3536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4871070" y="3835738"/>
              <a:ext cx="0" cy="11730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855417" y="5004581"/>
              <a:ext cx="259323" cy="97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直接连接符 114"/>
          <p:cNvCxnSpPr/>
          <p:nvPr/>
        </p:nvCxnSpPr>
        <p:spPr>
          <a:xfrm flipV="1">
            <a:off x="3778832" y="3510753"/>
            <a:ext cx="0" cy="1088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3765577" y="4595223"/>
            <a:ext cx="38541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V="1">
            <a:off x="3663367" y="3519687"/>
            <a:ext cx="0" cy="1543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>
            <a:off x="3649650" y="5062835"/>
            <a:ext cx="30863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3372144" y="3485506"/>
            <a:ext cx="0" cy="21909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V="1">
            <a:off x="3358883" y="5675524"/>
            <a:ext cx="1198800" cy="9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247632" y="4309756"/>
            <a:ext cx="594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6262938" y="4309756"/>
            <a:ext cx="0" cy="216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059 -0.00787 0.06367 -0.00371 0.0944 -0.0044 C 0.09531 -0.04769 0.09505 -0.09144 0.09752 -0.13426 C 0.09687 -0.16528 0.09739 -0.19954 0.09505 -0.22986 C 0.09479 -0.24421 0.10247 -0.2713 0.0944 -0.27315 C 0.07825 -0.27685 -0.12657 -0.2757 -0.1862 -0.27662 C -0.18672 -0.28287 -0.18803 -0.28912 -0.18816 -0.29537 C -0.18842 -0.31158 -0.18594 -0.32199 -0.18568 -0.33658 C -0.18555 -0.3463 -0.18568 -0.35579 -0.18568 -0.36551 " pathEditMode="relative" ptsTypes="ffffffffA">
                                      <p:cBhvr>
                                        <p:cTn id="1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C 0.03125 -0.00509 0.06432 0.01551 0.09414 -0.00208 C 0.10065 -0.03703 0.09375 -0.07986 0.0957 -0.11805 C 0.09557 -0.14722 0.09752 -0.22037 0.09375 -0.25416 C 0.09336 -0.27685 0.09765 -0.28356 0.08789 -0.28541 C 0.08359 -0.28796 0.08789 -0.28564 0.07734 -0.28541 C 0.06263 -0.28495 0.04791 -0.28495 0.0332 -0.28472 C 0.03294 -0.26805 0.03242 -0.2574 0.03164 -0.24236 C 0.03138 -0.23194 0.03112 -0.22314 0.03008 -0.21319 C 0.02851 -0.19745 0.02955 -0.19074 0.01953 -0.18819 C 0.01393 -0.18495 0.00742 -0.18402 0.00156 -0.18264 C -0.00117 -0.18102 -0.00339 -0.18032 -0.00625 -0.17986 C -0.00742 -0.17916 -0.0086 -0.17847 -0.00977 -0.17777 C -0.01055 -0.17731 -0.01211 -0.17639 -0.01211 -0.17639 C -0.01289 -0.175 -0.01367 -0.17407 -0.01406 -0.17222 C -0.01446 -0.17083 -0.01485 -0.16805 -0.01485 -0.16805 C -0.01524 -0.15879 -0.01602 -0.15 -0.01836 -0.14166 C -0.01849 -0.13564 -0.01862 -0.12963 -0.01875 -0.12361 C -0.01888 -0.12014 -0.01992 -0.11319 -0.01992 -0.11319 C -0.02018 -0.10787 -0.02084 -0.07222 -0.02188 -0.06666 C -0.02175 -0.05926 -0.02279 -0.04051 -0.01797 -0.03472 C -0.01537 -0.02754 -0.0043 -0.02731 0.00039 -0.02639 C 0.00182 -0.0162 0.00078 -0.00602 0.00078 0.00417 " pathEditMode="relative" ptsTypes="ffffffffffffffffffffffA">
                                      <p:cBhvr>
                                        <p:cTn id="85" dur="3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8.33333E-7 7.03704E-6 C -0.0095 0.0007 -0.01888 0.00047 -0.02812 0.00464 C -0.07591 0.00417 -0.11107 0.00371 -0.15416 7.03704E-6 C -0.15508 -0.00462 -0.15482 -0.00925 -0.15573 -0.01388 C -0.1556 -0.08078 -0.15573 -0.14791 -0.15521 -0.21481 C -0.15495 -0.24259 -0.15612 -0.27199 -0.15104 -0.29907 C -0.14961 -0.30694 -0.14205 -0.30833 -0.13854 -0.30925 C -0.13685 -0.30972 -0.13333 -0.31111 -0.13333 -0.31111 C -0.11445 -0.30972 -0.09622 -0.30717 -0.07708 -0.30648 C -0.05898 -0.29583 -0.03554 -0.3037 -0.01614 -0.30277 C -0.01601 -0.30185 -0.01562 -0.30092 -0.01562 -0.29999 C -0.01562 -0.2118 -0.00416 -0.22986 -0.02656 -0.21666 C -0.02929 -0.20185 -0.02643 -0.18564 -0.02812 -0.17036 C -0.02786 -0.1618 -0.02721 -0.153 -0.02708 -0.14444 C -0.02682 -0.13217 -0.02682 -0.11967 -0.02656 -0.1074 C -0.02617 -0.09236 -0.00742 -0.09305 -0.0026 -0.09259 C -0.0013 -0.08587 -0.00143 -0.07893 -0.00052 -0.07222 C -0.00364 -0.06388 -0.00195 -0.05624 -0.00156 -0.04536 C -0.00104 -0.02939 8.33333E-7 -0.0162 8.33333E-7 7.03704E-6 Z " pathEditMode="relative" ptsTypes="fffffffffffffffffff">
                                      <p:cBhvr>
                                        <p:cTn id="87" dur="3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88" grpId="0"/>
      <p:bldP spid="88" grpId="1"/>
      <p:bldP spid="88" grpId="2"/>
      <p:bldP spid="8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" y="1700214"/>
            <a:ext cx="12190413" cy="2339975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82946" name="文本框 10"/>
          <p:cNvSpPr txBox="1">
            <a:spLocks noChangeArrowheads="1"/>
          </p:cNvSpPr>
          <p:nvPr/>
        </p:nvSpPr>
        <p:spPr bwMode="auto">
          <a:xfrm>
            <a:off x="1523714" y="2254187"/>
            <a:ext cx="9144000" cy="97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3.5.3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浮点数的</a:t>
            </a:r>
            <a:r>
              <a:rPr lang="zh-CN" altLang="en-US" sz="44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乘法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运算</a:t>
            </a:r>
            <a:endParaRPr lang="en-US" altLang="zh-CN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浮点数乘除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427139" y="692696"/>
            <a:ext cx="4245073" cy="780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+mj-lt"/>
                <a:cs typeface="Arial" panose="020B0604020202020204" pitchFamily="34" charset="0"/>
              </a:rPr>
              <a:t>A=M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Ea</a:t>
            </a:r>
            <a:r>
              <a:rPr lang="zh-CN" altLang="en-US" sz="3200" dirty="0">
                <a:latin typeface="+mj-lt"/>
                <a:cs typeface="Arial" panose="020B0604020202020204" pitchFamily="34" charset="0"/>
              </a:rPr>
              <a:t>，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B=M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zh-CN" sz="3200" baseline="-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zh-CN" sz="3200" baseline="30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Eb 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653029" y="1412889"/>
            <a:ext cx="6092825" cy="1668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×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×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Ea+Eb</a:t>
            </a:r>
            <a:endParaRPr lang="en-US" altLang="en-US" sz="3200" baseline="38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</a:rPr>
              <a:t>÷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÷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Ea-Eb</a:t>
            </a:r>
            <a:endParaRPr lang="en-US" altLang="en-US" sz="3200" baseline="380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49455" y="1412889"/>
            <a:ext cx="6092825" cy="1668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×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×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latin typeface="+mj-lt"/>
                <a:cs typeface="Arial" panose="020B0604020202020204" pitchFamily="34" charset="0"/>
              </a:rPr>
              <a:t>Ea+Eb</a:t>
            </a:r>
            <a:endParaRPr lang="en-US" altLang="en-US" sz="3200" baseline="38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</a:rPr>
              <a:t>÷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÷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latin typeface="+mj-lt"/>
                <a:cs typeface="Arial" panose="020B0604020202020204" pitchFamily="34" charset="0"/>
              </a:rPr>
              <a:t>Ea-Eb</a:t>
            </a:r>
            <a:endParaRPr lang="en-US" altLang="en-US" sz="3200" baseline="38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52470" y="1411444"/>
            <a:ext cx="6092825" cy="16681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×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×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latin typeface="+mj-lt"/>
                <a:cs typeface="Arial" panose="020B0604020202020204" pitchFamily="34" charset="0"/>
              </a:rPr>
              <a:t>Ea+Eb</a:t>
            </a:r>
            <a:endParaRPr lang="en-US" altLang="en-US" sz="3200" baseline="38000" dirty="0">
              <a:latin typeface="+mj-lt"/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+mj-lt"/>
                <a:cs typeface="Arial" panose="020B0604020202020204" pitchFamily="34" charset="0"/>
              </a:rPr>
              <a:t>A</a:t>
            </a:r>
            <a:r>
              <a:rPr lang="en-US" altLang="en-US" sz="3200" dirty="0">
                <a:latin typeface="+mj-lt"/>
              </a:rPr>
              <a:t>÷</a:t>
            </a:r>
            <a:r>
              <a:rPr lang="en-US" altLang="zh-CN" sz="32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baseline="38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=(M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a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÷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M</a:t>
            </a:r>
            <a:r>
              <a:rPr lang="en-US" altLang="en-US" sz="3200" baseline="-2000" dirty="0">
                <a:latin typeface="+mj-lt"/>
                <a:cs typeface="Arial" panose="020B0604020202020204" pitchFamily="34" charset="0"/>
              </a:rPr>
              <a:t>b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)</a:t>
            </a:r>
            <a:r>
              <a:rPr lang="en-US" altLang="en-US" sz="3200" baseline="30000" dirty="0"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sz="3200" dirty="0">
                <a:latin typeface="+mj-lt"/>
                <a:cs typeface="Arial" panose="020B0604020202020204" pitchFamily="34" charset="0"/>
              </a:rPr>
              <a:t>2 </a:t>
            </a:r>
            <a:r>
              <a:rPr lang="en-US" altLang="en-US" sz="3200" baseline="38000" dirty="0" err="1">
                <a:latin typeface="+mj-lt"/>
                <a:cs typeface="Arial" panose="020B0604020202020204" pitchFamily="34" charset="0"/>
              </a:rPr>
              <a:t>Ea-Eb</a:t>
            </a:r>
            <a:endParaRPr lang="en-US" altLang="en-US" sz="3200" baseline="38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1" name="内容占位符 2"/>
          <p:cNvSpPr txBox="1"/>
          <p:nvPr/>
        </p:nvSpPr>
        <p:spPr>
          <a:xfrm>
            <a:off x="622598" y="864117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两个浮点数：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b="0" dirty="0"/>
          </a:p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计算机实现步骤：</a:t>
            </a:r>
            <a:endParaRPr lang="en-US" altLang="zh-CN" b="0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624736" y="1052736"/>
          <a:ext cx="9361040" cy="655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椭圆 6"/>
          <p:cNvSpPr/>
          <p:nvPr/>
        </p:nvSpPr>
        <p:spPr>
          <a:xfrm>
            <a:off x="2350790" y="5589240"/>
            <a:ext cx="648072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grpSp>
        <p:nvGrpSpPr>
          <p:cNvPr id="14" name="组合 13"/>
          <p:cNvGrpSpPr/>
          <p:nvPr/>
        </p:nvGrpSpPr>
        <p:grpSpPr>
          <a:xfrm>
            <a:off x="2543534" y="5852022"/>
            <a:ext cx="1247416" cy="481564"/>
            <a:chOff x="282710" y="3037881"/>
            <a:chExt cx="1810500" cy="635955"/>
          </a:xfrm>
        </p:grpSpPr>
        <p:sp>
          <p:nvSpPr>
            <p:cNvPr id="15" name="圆角矩形 14"/>
            <p:cNvSpPr/>
            <p:nvPr/>
          </p:nvSpPr>
          <p:spPr>
            <a:xfrm>
              <a:off x="440819" y="3037881"/>
              <a:ext cx="1391266" cy="6359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圆角矩形 4"/>
            <p:cNvSpPr/>
            <p:nvPr/>
          </p:nvSpPr>
          <p:spPr>
            <a:xfrm>
              <a:off x="282710" y="3107090"/>
              <a:ext cx="1810500" cy="548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0" dirty="0"/>
                <a:t>判溢出</a:t>
              </a:r>
              <a:endParaRPr lang="zh-CN" altLang="en-US" sz="2400" b="0" kern="1200" dirty="0"/>
            </a:p>
          </p:txBody>
        </p:sp>
      </p:grpSp>
      <p:sp>
        <p:nvSpPr>
          <p:cNvPr id="22" name="椭圆 21"/>
          <p:cNvSpPr/>
          <p:nvPr/>
        </p:nvSpPr>
        <p:spPr>
          <a:xfrm>
            <a:off x="6003576" y="5575136"/>
            <a:ext cx="648072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grpSp>
        <p:nvGrpSpPr>
          <p:cNvPr id="23" name="组合 22"/>
          <p:cNvGrpSpPr/>
          <p:nvPr/>
        </p:nvGrpSpPr>
        <p:grpSpPr>
          <a:xfrm>
            <a:off x="6167214" y="5837918"/>
            <a:ext cx="1247416" cy="481564"/>
            <a:chOff x="240465" y="3037881"/>
            <a:chExt cx="1810500" cy="635955"/>
          </a:xfrm>
        </p:grpSpPr>
        <p:sp>
          <p:nvSpPr>
            <p:cNvPr id="24" name="圆角矩形 23"/>
            <p:cNvSpPr/>
            <p:nvPr/>
          </p:nvSpPr>
          <p:spPr>
            <a:xfrm>
              <a:off x="440819" y="3037881"/>
              <a:ext cx="1391266" cy="6359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4"/>
            <p:cNvSpPr/>
            <p:nvPr/>
          </p:nvSpPr>
          <p:spPr>
            <a:xfrm>
              <a:off x="240465" y="3125714"/>
              <a:ext cx="1810500" cy="52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0" dirty="0"/>
                <a:t>判溢出</a:t>
              </a:r>
              <a:endParaRPr lang="zh-CN" altLang="en-US" sz="2400" b="0" kern="1200" dirty="0"/>
            </a:p>
          </p:txBody>
        </p:sp>
      </p:grpSp>
      <p:sp>
        <p:nvSpPr>
          <p:cNvPr id="9" name="下箭头 8"/>
          <p:cNvSpPr/>
          <p:nvPr/>
        </p:nvSpPr>
        <p:spPr>
          <a:xfrm>
            <a:off x="2598292" y="4931006"/>
            <a:ext cx="130368" cy="50405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30" name="下箭头 29"/>
          <p:cNvSpPr/>
          <p:nvPr/>
        </p:nvSpPr>
        <p:spPr>
          <a:xfrm>
            <a:off x="6262428" y="4931006"/>
            <a:ext cx="130368" cy="50405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cxnSp>
        <p:nvCxnSpPr>
          <p:cNvPr id="2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E:\学校\201211092214463039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9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0DFE29-43CC-459B-8F86-E25988F6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8E0DFE29-43CC-459B-8F86-E25988F634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D0B3CC-A714-49D8-902D-B768AC38A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25D0B3CC-A714-49D8-902D-B768AC38A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59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A1227C-8CEE-49A9-B69A-E8C8057C4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27A1227C-8CEE-49A9-B69A-E8C8057C4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74BE4D-2A9F-4B7A-ADA9-B4CD9D25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dgm id="{E774BE4D-2A9F-4B7A-ADA9-B4CD9D251B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6B93C-35A5-4FCB-B0FC-2213BD92F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2786B93C-35A5-4FCB-B0FC-2213BD92FE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E5FDB5-3BCE-40B4-8DFB-64EB9B642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4EE5FDB5-3BCE-40B4-8DFB-64EB9B642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9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7B3BF3-96B9-4833-BB56-7BAB9649A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dgm id="{547B3BF3-96B9-4833-BB56-7BAB9649A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6F5B94-E14C-4E85-BD94-52B1D7EAE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dgm id="{1F6F5B94-E14C-4E85-BD94-52B1D7EAE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9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816025-E97A-4E49-A266-B7E20D48E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EA816025-E97A-4E49-A266-B7E20D48E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FDEB06-A30E-4863-A236-FD3921B80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AFFDEB06-A30E-4863-A236-FD3921B80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Graphic spid="4" grpId="0">
        <p:bldSub>
          <a:bldDgm bld="one"/>
        </p:bldSub>
      </p:bldGraphic>
      <p:bldP spid="7" grpId="0" animBg="1"/>
      <p:bldP spid="22" grpId="0" animBg="1"/>
      <p:bldP spid="9" grpId="0" animBg="1"/>
      <p:bldP spid="30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7031310" y="1709808"/>
            <a:ext cx="4392488" cy="584775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阶码运算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70813" y="1556792"/>
            <a:ext cx="54373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E</a:t>
            </a:r>
            <a:r>
              <a:rPr lang="pt-BR" altLang="zh-CN" baseline="-25000" dirty="0">
                <a:solidFill>
                  <a:srgbClr val="0000CC"/>
                </a:solidFill>
                <a:latin typeface="+mj-lt"/>
              </a:rPr>
              <a:t>1</a:t>
            </a:r>
            <a:endParaRPr lang="zh-CN" alt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28779" y="1556792"/>
            <a:ext cx="54373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E</a:t>
            </a:r>
            <a:r>
              <a:rPr lang="pt-BR" altLang="zh-CN" baseline="-25000" dirty="0">
                <a:solidFill>
                  <a:srgbClr val="0000CC"/>
                </a:solidFill>
                <a:latin typeface="+mj-lt"/>
              </a:rPr>
              <a:t>2</a:t>
            </a:r>
            <a:endParaRPr lang="zh-CN" altLang="en-US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1862" y="1556792"/>
            <a:ext cx="40107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+</a:t>
            </a:r>
            <a:endParaRPr lang="zh-CN" altLang="en-US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0710" y="1556792"/>
            <a:ext cx="30489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[</a:t>
            </a:r>
            <a:endParaRPr lang="zh-CN" altLang="en-US" dirty="0"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9194" y="1556792"/>
            <a:ext cx="54373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]</a:t>
            </a:r>
            <a:r>
              <a:rPr lang="zh-CN" altLang="pt-BR" baseline="-25000" dirty="0">
                <a:solidFill>
                  <a:srgbClr val="0000CC"/>
                </a:solidFill>
                <a:latin typeface="+mj-lt"/>
              </a:rPr>
              <a:t>移</a:t>
            </a:r>
            <a:endParaRPr lang="zh-CN" altLang="en-US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2735" y="1556792"/>
            <a:ext cx="40107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=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4583" y="1556792"/>
            <a:ext cx="1112804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[E</a:t>
            </a:r>
            <a:r>
              <a:rPr lang="pt-BR" altLang="zh-CN" baseline="-25000" dirty="0">
                <a:solidFill>
                  <a:srgbClr val="0000CC"/>
                </a:solidFill>
                <a:latin typeface="+mj-lt"/>
              </a:rPr>
              <a:t>1</a:t>
            </a:r>
            <a:r>
              <a:rPr lang="pt-BR" altLang="zh-CN" dirty="0">
                <a:solidFill>
                  <a:srgbClr val="0000CC"/>
                </a:solidFill>
                <a:latin typeface="+mj-lt"/>
              </a:rPr>
              <a:t>]</a:t>
            </a:r>
            <a:r>
              <a:rPr lang="zh-CN" altLang="pt-BR" baseline="-25000" dirty="0">
                <a:solidFill>
                  <a:srgbClr val="0000CC"/>
                </a:solidFill>
                <a:latin typeface="+mj-lt"/>
              </a:rPr>
              <a:t>移</a:t>
            </a:r>
            <a:r>
              <a:rPr lang="zh-CN" altLang="pt-BR" dirty="0">
                <a:solidFill>
                  <a:srgbClr val="0000CC"/>
                </a:solidFill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8163" y="1556792"/>
            <a:ext cx="1292340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, [E</a:t>
            </a:r>
            <a:r>
              <a:rPr lang="pt-BR" altLang="zh-CN" baseline="-25000" dirty="0">
                <a:solidFill>
                  <a:srgbClr val="0000CC"/>
                </a:solidFill>
                <a:latin typeface="+mj-lt"/>
              </a:rPr>
              <a:t>2</a:t>
            </a:r>
            <a:r>
              <a:rPr lang="pt-BR" altLang="zh-CN" dirty="0">
                <a:solidFill>
                  <a:srgbClr val="0000CC"/>
                </a:solidFill>
                <a:latin typeface="+mj-lt"/>
              </a:rPr>
              <a:t>]</a:t>
            </a:r>
            <a:r>
              <a:rPr lang="zh-CN" altLang="pt-BR" baseline="-25000" dirty="0">
                <a:solidFill>
                  <a:srgbClr val="0000CC"/>
                </a:solidFill>
                <a:latin typeface="+mj-lt"/>
              </a:rPr>
              <a:t>移</a:t>
            </a:r>
            <a:r>
              <a:rPr lang="zh-CN" altLang="pt-BR" dirty="0">
                <a:solidFill>
                  <a:srgbClr val="0000CC"/>
                </a:solidFill>
                <a:latin typeface="+mj-lt"/>
              </a:rPr>
              <a:t> </a:t>
            </a:r>
            <a:endParaRPr lang="zh-CN" altLang="en-US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26862" y="1253406"/>
            <a:ext cx="748923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4800" b="0" dirty="0">
                <a:solidFill>
                  <a:srgbClr val="0000CC"/>
                </a:solidFill>
                <a:latin typeface="+mj-lt"/>
              </a:rPr>
              <a:t>f (</a:t>
            </a:r>
            <a:endParaRPr lang="zh-CN" altLang="en-US" sz="6000" b="0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668" y="1245273"/>
            <a:ext cx="389851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4800" b="0" dirty="0">
                <a:solidFill>
                  <a:srgbClr val="0000CC"/>
                </a:solidFill>
                <a:latin typeface="+mj-lt"/>
              </a:rPr>
              <a:t>)</a:t>
            </a:r>
            <a:endParaRPr lang="zh-CN" altLang="en-US" sz="6000" b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3319" y="3069687"/>
            <a:ext cx="4087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127 +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22607" y="3637735"/>
            <a:ext cx="4057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127 +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+127 +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–127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7096" y="4266146"/>
            <a:ext cx="3438762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–127 </a:t>
            </a:r>
            <a:endParaRPr lang="pt-BR" altLang="zh-CN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22089" y="4922938"/>
            <a:ext cx="4213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+[–127] 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补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58016" y="5570076"/>
            <a:ext cx="5941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(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+10000001B</a:t>
            </a:r>
            <a:r>
              <a:rPr lang="pt-BR" altLang="zh-CN" kern="0" noProof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)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mod 2</a:t>
            </a:r>
            <a:r>
              <a:rPr lang="pt-BR" altLang="zh-CN" kern="0" baseline="30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endParaRPr lang="en-US" altLang="zh-CN" sz="2000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52515" y="1709808"/>
            <a:ext cx="46313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([E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+129</a:t>
            </a:r>
            <a:r>
              <a:rPr lang="pt-BR" altLang="zh-CN" sz="3200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)</a:t>
            </a:r>
            <a:r>
              <a:rPr lang="pt-BR" altLang="zh-CN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mod 2</a:t>
            </a:r>
            <a:r>
              <a:rPr lang="pt-BR" altLang="zh-CN" kern="0" baseline="3000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87694" y="1556792"/>
            <a:ext cx="40107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dirty="0">
                <a:solidFill>
                  <a:srgbClr val="0000CC"/>
                </a:solidFill>
                <a:latin typeface="+mj-lt"/>
              </a:rPr>
              <a:t>=</a:t>
            </a:r>
            <a:endParaRPr lang="zh-CN" altLang="en-US" dirty="0">
              <a:latin typeface="+mj-lt"/>
            </a:endParaRPr>
          </a:p>
        </p:txBody>
      </p:sp>
      <p:sp>
        <p:nvSpPr>
          <p:cNvPr id="35" name="下箭头 34"/>
          <p:cNvSpPr/>
          <p:nvPr/>
        </p:nvSpPr>
        <p:spPr>
          <a:xfrm>
            <a:off x="2357368" y="2269869"/>
            <a:ext cx="221049" cy="75499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内容占位符 2"/>
          <p:cNvSpPr txBox="1"/>
          <p:nvPr/>
        </p:nvSpPr>
        <p:spPr>
          <a:xfrm>
            <a:off x="539750" y="908720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阶码相加（单精度浮点乘法）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cxnSp>
        <p:nvCxnSpPr>
          <p:cNvPr id="2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  <p:bldP spid="6" grpId="0"/>
      <p:bldP spid="7" grpId="0"/>
      <p:bldP spid="8" grpId="0"/>
      <p:bldP spid="10" grpId="0"/>
      <p:bldP spid="12" grpId="0"/>
      <p:bldP spid="13" grpId="0"/>
      <p:bldP spid="14" grpId="0"/>
      <p:bldP spid="17" grpId="0"/>
      <p:bldP spid="19" grpId="0"/>
      <p:bldP spid="21" grpId="0"/>
      <p:bldP spid="24" grpId="0"/>
      <p:bldP spid="27" grpId="0"/>
      <p:bldP spid="28" grpId="0"/>
      <p:bldP spid="34" grpId="0"/>
      <p:bldP spid="3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 txBox="1"/>
          <p:nvPr/>
        </p:nvSpPr>
        <p:spPr>
          <a:xfrm>
            <a:off x="539750" y="908720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阶码相加（单精度浮点乘法）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阶码运算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9750" y="1600690"/>
            <a:ext cx="116401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dirty="0">
                <a:latin typeface="+mn-ea"/>
                <a:ea typeface="+mn-ea"/>
              </a:rPr>
              <a:t>例：若两个</a:t>
            </a:r>
            <a:r>
              <a:rPr lang="en-US" altLang="zh-CN" b="0" dirty="0">
                <a:latin typeface="+mn-ea"/>
                <a:ea typeface="+mn-ea"/>
              </a:rPr>
              <a:t>IEEE754</a:t>
            </a:r>
            <a:r>
              <a:rPr lang="zh-CN" altLang="en-US" b="0" dirty="0">
                <a:latin typeface="+mn-ea"/>
                <a:ea typeface="+mn-ea"/>
              </a:rPr>
              <a:t>操作数的阶码分别为</a:t>
            </a:r>
            <a:r>
              <a:rPr lang="en-US" altLang="zh-CN" b="0" dirty="0">
                <a:latin typeface="+mn-ea"/>
                <a:ea typeface="+mn-ea"/>
              </a:rPr>
              <a:t>10</a:t>
            </a:r>
            <a:r>
              <a:rPr lang="zh-CN" altLang="en-US" b="0" dirty="0">
                <a:latin typeface="+mn-ea"/>
                <a:ea typeface="+mn-ea"/>
              </a:rPr>
              <a:t>和－</a:t>
            </a:r>
            <a:r>
              <a:rPr lang="en-US" altLang="zh-CN" b="0" dirty="0">
                <a:latin typeface="+mn-ea"/>
                <a:ea typeface="+mn-ea"/>
              </a:rPr>
              <a:t>5</a:t>
            </a:r>
            <a:r>
              <a:rPr lang="zh-CN" altLang="en-US" b="0" dirty="0">
                <a:latin typeface="+mn-ea"/>
                <a:ea typeface="+mn-ea"/>
              </a:rPr>
              <a:t>，求</a:t>
            </a:r>
            <a:r>
              <a:rPr lang="en-US" altLang="zh-CN" b="0" dirty="0">
                <a:latin typeface="+mn-ea"/>
                <a:ea typeface="+mn-ea"/>
              </a:rPr>
              <a:t>10</a:t>
            </a:r>
            <a:r>
              <a:rPr lang="zh-CN" altLang="en-US" b="0" dirty="0">
                <a:latin typeface="+mn-ea"/>
                <a:ea typeface="+mn-ea"/>
              </a:rPr>
              <a:t>＋</a:t>
            </a:r>
            <a:r>
              <a:rPr lang="en-US" altLang="zh-CN" b="0" dirty="0">
                <a:latin typeface="+mn-ea"/>
                <a:ea typeface="+mn-ea"/>
              </a:rPr>
              <a:t> (</a:t>
            </a:r>
            <a:r>
              <a:rPr lang="zh-CN" altLang="en-US" b="0" dirty="0">
                <a:latin typeface="+mn-ea"/>
                <a:ea typeface="+mn-ea"/>
              </a:rPr>
              <a:t>－</a:t>
            </a:r>
            <a:r>
              <a:rPr lang="en-US" altLang="zh-CN" b="0" dirty="0">
                <a:latin typeface="+mn-ea"/>
                <a:ea typeface="+mn-ea"/>
              </a:rPr>
              <a:t>5)</a:t>
            </a:r>
            <a:r>
              <a:rPr lang="zh-CN" altLang="en-US" b="0" dirty="0">
                <a:latin typeface="+mn-ea"/>
                <a:ea typeface="+mn-ea"/>
              </a:rPr>
              <a:t> 的移码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5040" y="2612974"/>
            <a:ext cx="10508717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3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en-US" altLang="zh-CN" dirty="0">
                <a:solidFill>
                  <a:srgbClr val="001D96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127+10 =137=1000 1001B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algn="l">
              <a:lnSpc>
                <a:spcPct val="150000"/>
              </a:lnSpc>
              <a:spcBef>
                <a:spcPts val="3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en-US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= 127+(–5)=122= 01111010B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6332" y="3923609"/>
            <a:ext cx="4956806" cy="693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+129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55040" y="2132856"/>
            <a:ext cx="48742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dirty="0">
                <a:latin typeface="+mn-ea"/>
                <a:ea typeface="+mn-ea"/>
              </a:rPr>
              <a:t>解：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66714" y="4526540"/>
            <a:ext cx="80874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1000 1001 +  0111 1010 + 1000 0001(mod 2</a:t>
            </a:r>
            <a:r>
              <a:rPr lang="en-US" altLang="zh-CN" kern="0" baseline="30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)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130625" y="5104051"/>
            <a:ext cx="3347391" cy="693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1000 0100B  = 132</a:t>
            </a: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1134" y="5913276"/>
            <a:ext cx="97145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其阶码的和为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132–127 = 5</a:t>
            </a: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，正好等于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10 + (–5) = 5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cxnSp>
        <p:nvCxnSpPr>
          <p:cNvPr id="12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33" grpId="0"/>
      <p:bldP spid="26" grpId="0"/>
      <p:bldP spid="29" grpId="0"/>
      <p:bldP spid="3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阶码运算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838622" y="1245273"/>
            <a:ext cx="10769092" cy="1282328"/>
            <a:chOff x="1630710" y="1245273"/>
            <a:chExt cx="10769092" cy="1282328"/>
          </a:xfrm>
        </p:grpSpPr>
        <p:sp>
          <p:nvSpPr>
            <p:cNvPr id="32" name="矩形 31"/>
            <p:cNvSpPr/>
            <p:nvPr/>
          </p:nvSpPr>
          <p:spPr>
            <a:xfrm>
              <a:off x="7031310" y="1709808"/>
              <a:ext cx="5368492" cy="584775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0710" y="1245273"/>
              <a:ext cx="5358055" cy="1282328"/>
              <a:chOff x="1630710" y="1245273"/>
              <a:chExt cx="5358055" cy="12823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770813" y="1556792"/>
                <a:ext cx="543739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E</a:t>
                </a:r>
                <a:r>
                  <a:rPr lang="pt-BR" altLang="zh-CN" baseline="-25000" dirty="0">
                    <a:solidFill>
                      <a:srgbClr val="0000CC"/>
                    </a:solidFill>
                    <a:latin typeface="+mj-lt"/>
                  </a:rPr>
                  <a:t>1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628779" y="1556792"/>
                <a:ext cx="543739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E</a:t>
                </a:r>
                <a:r>
                  <a:rPr lang="pt-BR" altLang="zh-CN" baseline="-25000" dirty="0">
                    <a:solidFill>
                      <a:srgbClr val="0000CC"/>
                    </a:solidFill>
                    <a:latin typeface="+mj-lt"/>
                  </a:rPr>
                  <a:t>2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00529" y="1556792"/>
                <a:ext cx="543739" cy="694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</a:rPr>
                  <a:t>–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630710" y="1556792"/>
                <a:ext cx="304892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[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009194" y="1556792"/>
                <a:ext cx="543739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]</a:t>
                </a:r>
                <a:r>
                  <a:rPr lang="zh-CN" altLang="pt-BR" baseline="-25000" dirty="0">
                    <a:solidFill>
                      <a:srgbClr val="0000CC"/>
                    </a:solidFill>
                    <a:latin typeface="+mj-lt"/>
                  </a:rPr>
                  <a:t>移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502735" y="1556792"/>
                <a:ext cx="401071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=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34583" y="1556792"/>
                <a:ext cx="1112804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[E</a:t>
                </a:r>
                <a:r>
                  <a:rPr lang="pt-BR" altLang="zh-CN" baseline="-25000" dirty="0">
                    <a:solidFill>
                      <a:srgbClr val="0000CC"/>
                    </a:solidFill>
                    <a:latin typeface="+mj-lt"/>
                  </a:rPr>
                  <a:t>1</a:t>
                </a:r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]</a:t>
                </a:r>
                <a:r>
                  <a:rPr lang="zh-CN" altLang="pt-BR" baseline="-25000" dirty="0">
                    <a:solidFill>
                      <a:srgbClr val="0000CC"/>
                    </a:solidFill>
                    <a:latin typeface="+mj-lt"/>
                  </a:rPr>
                  <a:t>移</a:t>
                </a:r>
                <a:r>
                  <a:rPr lang="zh-CN" altLang="pt-BR" dirty="0">
                    <a:solidFill>
                      <a:srgbClr val="0000CC"/>
                    </a:solidFill>
                    <a:latin typeface="+mj-lt"/>
                  </a:rPr>
                  <a:t> 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278163" y="1556792"/>
                <a:ext cx="1292340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, [E</a:t>
                </a:r>
                <a:r>
                  <a:rPr lang="pt-BR" altLang="zh-CN" baseline="-25000" dirty="0">
                    <a:solidFill>
                      <a:srgbClr val="0000CC"/>
                    </a:solidFill>
                    <a:latin typeface="+mj-lt"/>
                  </a:rPr>
                  <a:t>2</a:t>
                </a:r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]</a:t>
                </a:r>
                <a:r>
                  <a:rPr lang="zh-CN" altLang="pt-BR" baseline="-25000" dirty="0">
                    <a:solidFill>
                      <a:srgbClr val="0000CC"/>
                    </a:solidFill>
                    <a:latin typeface="+mj-lt"/>
                  </a:rPr>
                  <a:t>移</a:t>
                </a:r>
                <a:r>
                  <a:rPr lang="zh-CN" altLang="pt-BR" dirty="0">
                    <a:solidFill>
                      <a:srgbClr val="0000CC"/>
                    </a:solidFill>
                    <a:latin typeface="+mj-lt"/>
                  </a:rPr>
                  <a:t> </a:t>
                </a:r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826862" y="1253406"/>
                <a:ext cx="748923" cy="1274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sz="4800" b="0" dirty="0">
                    <a:solidFill>
                      <a:srgbClr val="0000CC"/>
                    </a:solidFill>
                    <a:latin typeface="+mj-lt"/>
                  </a:rPr>
                  <a:t>f (</a:t>
                </a:r>
                <a:endParaRPr lang="zh-CN" altLang="en-US" sz="6000" b="0" dirty="0">
                  <a:latin typeface="+mj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24668" y="1245273"/>
                <a:ext cx="389851" cy="1274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sz="4800" b="0" dirty="0">
                    <a:solidFill>
                      <a:srgbClr val="0000CC"/>
                    </a:solidFill>
                    <a:latin typeface="+mj-lt"/>
                  </a:rPr>
                  <a:t>)</a:t>
                </a:r>
                <a:endParaRPr lang="zh-CN" altLang="en-US" sz="6000" b="0" dirty="0">
                  <a:latin typeface="+mj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587694" y="1556792"/>
                <a:ext cx="401071" cy="7817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altLang="zh-CN" dirty="0">
                    <a:solidFill>
                      <a:srgbClr val="0000CC"/>
                    </a:solidFill>
                    <a:latin typeface="+mj-lt"/>
                  </a:rPr>
                  <a:t>=</a:t>
                </a:r>
                <a:endParaRPr lang="zh-CN" altLang="en-US" dirty="0">
                  <a:latin typeface="+mj-lt"/>
                </a:endParaRPr>
              </a:p>
            </p:txBody>
          </p:sp>
        </p:grpSp>
      </p:grpSp>
      <p:sp>
        <p:nvSpPr>
          <p:cNvPr id="35" name="下箭头 34"/>
          <p:cNvSpPr/>
          <p:nvPr/>
        </p:nvSpPr>
        <p:spPr>
          <a:xfrm>
            <a:off x="1583329" y="2251213"/>
            <a:ext cx="221049" cy="754990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076232" y="1709808"/>
            <a:ext cx="55915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(</a:t>
            </a:r>
            <a:r>
              <a:rPr lang="pt-BR" altLang="zh-CN" dirty="0">
                <a:solidFill>
                  <a:srgbClr val="FF0000"/>
                </a:solidFill>
              </a:rPr>
              <a:t>[E</a:t>
            </a:r>
            <a:r>
              <a:rPr lang="pt-BR" altLang="zh-CN" baseline="-25000" dirty="0">
                <a:solidFill>
                  <a:srgbClr val="FF0000"/>
                </a:solidFill>
              </a:rPr>
              <a:t>1</a:t>
            </a:r>
            <a:r>
              <a:rPr lang="pt-BR" altLang="zh-CN" dirty="0">
                <a:solidFill>
                  <a:srgbClr val="FF0000"/>
                </a:solidFill>
              </a:rPr>
              <a:t>]</a:t>
            </a:r>
            <a:r>
              <a:rPr lang="zh-CN" altLang="pt-BR" baseline="-25000" dirty="0">
                <a:solidFill>
                  <a:srgbClr val="FF0000"/>
                </a:solidFill>
              </a:rPr>
              <a:t>移</a:t>
            </a:r>
            <a:r>
              <a:rPr lang="zh-CN" altLang="pt-BR" dirty="0">
                <a:solidFill>
                  <a:srgbClr val="FF0000"/>
                </a:solidFill>
              </a:rPr>
              <a:t> </a:t>
            </a:r>
            <a:r>
              <a:rPr lang="pt-BR" altLang="zh-CN" dirty="0">
                <a:solidFill>
                  <a:srgbClr val="FF0000"/>
                </a:solidFill>
              </a:rPr>
              <a:t>+ [–[E</a:t>
            </a:r>
            <a:r>
              <a:rPr lang="pt-BR" altLang="zh-CN" baseline="-25000" dirty="0">
                <a:solidFill>
                  <a:srgbClr val="FF0000"/>
                </a:solidFill>
              </a:rPr>
              <a:t>2</a:t>
            </a:r>
            <a:r>
              <a:rPr lang="pt-BR" altLang="zh-CN" dirty="0">
                <a:solidFill>
                  <a:srgbClr val="FF0000"/>
                </a:solidFill>
              </a:rPr>
              <a:t>]</a:t>
            </a:r>
            <a:r>
              <a:rPr lang="zh-CN" altLang="pt-BR" baseline="-25000" dirty="0">
                <a:solidFill>
                  <a:srgbClr val="FF0000"/>
                </a:solidFill>
              </a:rPr>
              <a:t>移</a:t>
            </a:r>
            <a:r>
              <a:rPr lang="pt-BR" altLang="zh-CN" dirty="0">
                <a:solidFill>
                  <a:srgbClr val="FF0000"/>
                </a:solidFill>
              </a:rPr>
              <a:t>]</a:t>
            </a:r>
            <a:r>
              <a:rPr lang="zh-CN" altLang="pt-BR" baseline="-25000" dirty="0">
                <a:solidFill>
                  <a:srgbClr val="FF0000"/>
                </a:solidFill>
              </a:rPr>
              <a:t>补</a:t>
            </a:r>
            <a:r>
              <a:rPr lang="pt-BR" altLang="zh-CN" dirty="0">
                <a:solidFill>
                  <a:srgbClr val="FF0000"/>
                </a:solidFill>
              </a:rPr>
              <a:t>+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12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7</a:t>
            </a:r>
            <a:r>
              <a:rPr lang="pt-BR" altLang="zh-CN" sz="3200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)</a:t>
            </a:r>
            <a:r>
              <a:rPr lang="pt-BR" altLang="zh-CN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mod 2</a:t>
            </a:r>
            <a:r>
              <a:rPr lang="pt-BR" altLang="zh-CN" kern="0" baseline="3000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6546" y="3030572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–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– 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 </a:t>
            </a:r>
            <a:r>
              <a:rPr kumimoji="0" lang="pt-BR" altLang="zh-CN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127  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10830" y="3578161"/>
            <a:ext cx="4294598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127 + 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–(127+ 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)+ 127 </a:t>
            </a:r>
            <a:endParaRPr lang="pt-BR" altLang="zh-CN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56443" y="4134470"/>
            <a:ext cx="3438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=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– [E</a:t>
            </a:r>
            <a:r>
              <a:rPr kumimoji="0" lang="pt-BR" altLang="zh-CN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kumimoji="0" lang="zh-CN" altLang="pt-BR" i="0" u="none" strike="noStrike" kern="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kumimoji="0" lang="zh-CN" altLang="pt-BR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kumimoji="0" lang="pt-BR" altLang="zh-CN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/>
                <a:ea typeface="华文新魏" panose="02010800040101010101" charset="-122"/>
              </a:rPr>
              <a:t>+127 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717922" y="4706428"/>
            <a:ext cx="6689652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([E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[–[E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补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+ 01111111B) mod 2</a:t>
            </a:r>
            <a:r>
              <a:rPr lang="pt-BR" altLang="zh-CN" kern="0" baseline="30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endParaRPr lang="en-US" altLang="zh-CN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7" name="内容占位符 2"/>
          <p:cNvSpPr txBox="1"/>
          <p:nvPr/>
        </p:nvSpPr>
        <p:spPr>
          <a:xfrm>
            <a:off x="539750" y="908720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阶码相减（单精度浮点除法）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cxnSp>
        <p:nvCxnSpPr>
          <p:cNvPr id="2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8" grpId="0"/>
      <p:bldP spid="20" grpId="0"/>
      <p:bldP spid="23" grpId="0"/>
      <p:bldP spid="26" grpId="0"/>
      <p:bldP spid="3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 txBox="1"/>
          <p:nvPr/>
        </p:nvSpPr>
        <p:spPr>
          <a:xfrm>
            <a:off x="539750" y="908720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阶码相减（单精度浮点除法）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阶码运算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4586" y="1556792"/>
            <a:ext cx="116401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dirty="0">
                <a:latin typeface="+mn-ea"/>
                <a:ea typeface="+mn-ea"/>
              </a:rPr>
              <a:t>例：若两个</a:t>
            </a:r>
            <a:r>
              <a:rPr lang="en-US" altLang="zh-CN" b="0" dirty="0">
                <a:latin typeface="+mn-ea"/>
                <a:ea typeface="+mn-ea"/>
              </a:rPr>
              <a:t>IEEE754</a:t>
            </a:r>
            <a:r>
              <a:rPr lang="zh-CN" altLang="en-US" b="0" dirty="0">
                <a:latin typeface="+mn-ea"/>
                <a:ea typeface="+mn-ea"/>
              </a:rPr>
              <a:t>操作数的阶码分别为</a:t>
            </a:r>
            <a:r>
              <a:rPr lang="en-US" altLang="zh-CN" b="0" dirty="0">
                <a:latin typeface="+mn-ea"/>
                <a:ea typeface="+mn-ea"/>
              </a:rPr>
              <a:t>10</a:t>
            </a:r>
            <a:r>
              <a:rPr lang="zh-CN" altLang="en-US" b="0" dirty="0">
                <a:latin typeface="+mn-ea"/>
                <a:ea typeface="+mn-ea"/>
              </a:rPr>
              <a:t>和－</a:t>
            </a:r>
            <a:r>
              <a:rPr lang="en-US" altLang="zh-CN" b="0" dirty="0">
                <a:latin typeface="+mn-ea"/>
                <a:ea typeface="+mn-ea"/>
              </a:rPr>
              <a:t>5</a:t>
            </a:r>
            <a:r>
              <a:rPr lang="zh-CN" altLang="en-US" b="0" dirty="0">
                <a:latin typeface="+mn-ea"/>
                <a:ea typeface="+mn-ea"/>
              </a:rPr>
              <a:t>，求</a:t>
            </a:r>
            <a:r>
              <a:rPr lang="en-US" altLang="zh-CN" b="0" dirty="0">
                <a:latin typeface="+mn-ea"/>
                <a:ea typeface="+mn-ea"/>
              </a:rPr>
              <a:t>10- (</a:t>
            </a:r>
            <a:r>
              <a:rPr lang="zh-CN" altLang="en-US" b="0" dirty="0">
                <a:latin typeface="+mn-ea"/>
                <a:ea typeface="+mn-ea"/>
              </a:rPr>
              <a:t>－</a:t>
            </a:r>
            <a:r>
              <a:rPr lang="en-US" altLang="zh-CN" b="0" dirty="0">
                <a:latin typeface="+mn-ea"/>
                <a:ea typeface="+mn-ea"/>
              </a:rPr>
              <a:t>5)</a:t>
            </a:r>
            <a:r>
              <a:rPr lang="zh-CN" altLang="en-US" b="0" dirty="0">
                <a:latin typeface="+mn-ea"/>
                <a:ea typeface="+mn-ea"/>
              </a:rPr>
              <a:t> 的移码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0670" y="2204864"/>
            <a:ext cx="975708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spcBef>
                <a:spcPts val="3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en-US" altLang="zh-CN" dirty="0">
                <a:solidFill>
                  <a:srgbClr val="001D96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127+10 =137=1000 1001B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  <a:p>
            <a:pPr lvl="0" algn="l">
              <a:lnSpc>
                <a:spcPct val="150000"/>
              </a:lnSpc>
              <a:spcBef>
                <a:spcPts val="300"/>
              </a:spcBef>
            </a:pP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en-US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= 127+(–5)=122= 01111010B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0670" y="3607352"/>
            <a:ext cx="5466561" cy="693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zh-CN" altLang="pt-BR" kern="0" dirty="0">
                <a:solidFill>
                  <a:srgbClr val="FF0000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 [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-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[E</a:t>
            </a:r>
            <a:r>
              <a:rPr lang="pt-BR" altLang="zh-CN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2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pt-BR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移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]</a:t>
            </a:r>
            <a:r>
              <a:rPr lang="zh-CN" altLang="en-US" kern="0" baseline="-25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补</a:t>
            </a:r>
            <a:r>
              <a:rPr lang="pt-BR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+12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7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14586" y="2260014"/>
            <a:ext cx="48742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dirty="0">
                <a:latin typeface="+mn-ea"/>
                <a:ea typeface="+mn-ea"/>
              </a:rPr>
              <a:t>解：</a:t>
            </a:r>
            <a:endParaRPr lang="en-US" altLang="zh-CN" b="0" dirty="0">
              <a:latin typeface="+mn-ea"/>
              <a:ea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66814" y="4348046"/>
            <a:ext cx="7730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1000 1001 +  1000 0110 + 0111 1111(mod 2</a:t>
            </a:r>
            <a:r>
              <a:rPr lang="en-US" altLang="zh-CN" kern="0" baseline="3000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8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)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5827" y="4935545"/>
            <a:ext cx="3347391" cy="6935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= 1000 1110B  = 142</a:t>
            </a: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 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0670" y="5996203"/>
            <a:ext cx="9026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其阶码的差为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142–127 = 15</a:t>
            </a:r>
            <a:r>
              <a:rPr lang="zh-CN" altLang="en-US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，正好等于</a:t>
            </a:r>
            <a:r>
              <a:rPr lang="en-US" altLang="zh-CN" kern="0" dirty="0">
                <a:solidFill>
                  <a:srgbClr val="0000CC"/>
                </a:solidFill>
                <a:latin typeface="Times New Roman" panose="02020603050405020304"/>
                <a:ea typeface="华文新魏" panose="02010800040101010101" charset="-122"/>
              </a:rPr>
              <a:t>10 - (–5) = 15</a:t>
            </a:r>
            <a:endParaRPr lang="zh-CN" altLang="en-US" kern="0" dirty="0">
              <a:solidFill>
                <a:srgbClr val="0000CC"/>
              </a:solidFill>
              <a:latin typeface="Times New Roman" panose="02020603050405020304"/>
              <a:ea typeface="华文新魏" panose="02010800040101010101" charset="-122"/>
            </a:endParaRPr>
          </a:p>
        </p:txBody>
      </p:sp>
      <p:cxnSp>
        <p:nvCxnSpPr>
          <p:cNvPr id="1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3" grpId="0"/>
      <p:bldP spid="33" grpId="0"/>
      <p:bldP spid="26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1558704" y="121744"/>
            <a:ext cx="10631711" cy="553998"/>
          </a:xfrm>
          <a:noFill/>
        </p:spPr>
        <p:txBody>
          <a:bodyPr/>
          <a:lstStyle/>
          <a:p>
            <a:pPr hangingPunct="1"/>
            <a:r>
              <a:rPr kumimoji="1" lang="zh-CN" altLang="en-US" dirty="0"/>
              <a:t>原码一位除法</a:t>
            </a:r>
            <a:endParaRPr lang="zh-CN" altLang="en-US" dirty="0">
              <a:solidFill>
                <a:srgbClr val="A5002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72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加减交替法运算规则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(|A|÷|B</a:t>
            </a:r>
            <a:r>
              <a:rPr kumimoji="1" lang="zh-CN" dirty="0">
                <a:latin typeface="Times New Roman" panose="02020603050405020304" pitchFamily="18" charset="0"/>
                <a:ea typeface="华文新魏" panose="02010800040101010101" charset="-122"/>
              </a:rPr>
              <a:t>|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原码除法的符号位单独处理，商的符号位 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=A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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</a:t>
            </a:r>
            <a:r>
              <a:rPr kumimoji="1" lang="en-US" altLang="zh-CN" baseline="-25000" dirty="0"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被除数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余数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设置双符号位，便于判断溢出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当余数为</a:t>
            </a:r>
            <a:r>
              <a:rPr kumimoji="1"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(负)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时，商为</a:t>
            </a:r>
            <a:r>
              <a:rPr kumimoji="1"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(0)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，余数和商寄存器同步左移一位，左移以后的余数</a:t>
            </a:r>
            <a:r>
              <a:rPr kumimoji="1"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减去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(加上)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除数的绝对值得到新余数；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上述步骤重复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n+1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步得商的绝对值：上商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n+1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次，移位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次</a:t>
            </a:r>
            <a:endParaRPr kumimoji="1"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358775" lvl="1" indent="0">
              <a:lnSpc>
                <a:spcPct val="120000"/>
              </a:lnSpc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   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最后一步余数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不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左移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25475" lvl="1" indent="-266700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最后一步若余数为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假余数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则需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加|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B|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得到正确的余数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尾数运算</a:t>
            </a:r>
            <a:endParaRPr lang="zh-CN" altLang="en-US" dirty="0"/>
          </a:p>
        </p:txBody>
      </p:sp>
      <p:sp>
        <p:nvSpPr>
          <p:cNvPr id="14" name="内容占位符 2"/>
          <p:cNvSpPr txBox="1"/>
          <p:nvPr/>
        </p:nvSpPr>
        <p:spPr>
          <a:xfrm>
            <a:off x="539750" y="980728"/>
            <a:ext cx="10920052" cy="45882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尾数相乘</a:t>
            </a:r>
            <a:endParaRPr lang="en-US" altLang="zh-CN" b="0" dirty="0"/>
          </a:p>
          <a:p>
            <a:pPr lvl="1"/>
            <a:r>
              <a:rPr lang="zh-CN" altLang="en-US" b="0" dirty="0"/>
              <a:t>预处理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marL="457200" lvl="1" indent="0">
              <a:buNone/>
            </a:pP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相乘</a:t>
            </a:r>
            <a:endParaRPr lang="en-US" altLang="zh-CN" b="0" dirty="0"/>
          </a:p>
          <a:p>
            <a:pPr lvl="2"/>
            <a:r>
              <a:rPr lang="zh-CN" altLang="en-US" b="0" dirty="0"/>
              <a:t>定点小数原码乘法运算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15" name="流程图: 决策 14"/>
          <p:cNvSpPr/>
          <p:nvPr/>
        </p:nvSpPr>
        <p:spPr>
          <a:xfrm>
            <a:off x="4464822" y="3090551"/>
            <a:ext cx="1702392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检测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流程图: 可选过程 15"/>
          <p:cNvSpPr/>
          <p:nvPr/>
        </p:nvSpPr>
        <p:spPr>
          <a:xfrm>
            <a:off x="1596466" y="2449374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1596466" y="3814529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139506" y="3452007"/>
            <a:ext cx="1224136" cy="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grpSp>
        <p:nvGrpSpPr>
          <p:cNvPr id="3" name="组合 2"/>
          <p:cNvGrpSpPr/>
          <p:nvPr/>
        </p:nvGrpSpPr>
        <p:grpSpPr>
          <a:xfrm>
            <a:off x="3019334" y="2781415"/>
            <a:ext cx="1445488" cy="1365155"/>
            <a:chOff x="3019334" y="2781415"/>
            <a:chExt cx="1445488" cy="1365155"/>
          </a:xfrm>
        </p:grpSpPr>
        <p:cxnSp>
          <p:nvCxnSpPr>
            <p:cNvPr id="22" name="肘形连接符 21"/>
            <p:cNvCxnSpPr>
              <a:stCxn id="16" idx="3"/>
              <a:endCxn id="15" idx="1"/>
            </p:cNvCxnSpPr>
            <p:nvPr/>
          </p:nvCxnSpPr>
          <p:spPr>
            <a:xfrm>
              <a:off x="3019334" y="2781415"/>
              <a:ext cx="1445488" cy="679828"/>
            </a:xfrm>
            <a:prstGeom prst="bentConnector3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肘形连接符 22"/>
            <p:cNvCxnSpPr>
              <a:stCxn id="18" idx="3"/>
              <a:endCxn id="15" idx="1"/>
            </p:cNvCxnSpPr>
            <p:nvPr/>
          </p:nvCxnSpPr>
          <p:spPr>
            <a:xfrm flipV="1">
              <a:off x="3019334" y="3461243"/>
              <a:ext cx="1445488" cy="685327"/>
            </a:xfrm>
            <a:prstGeom prst="bentConnector3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6" name="椭圆 25"/>
          <p:cNvSpPr/>
          <p:nvPr/>
        </p:nvSpPr>
        <p:spPr>
          <a:xfrm>
            <a:off x="6884465" y="2103148"/>
            <a:ext cx="1326641" cy="7107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结果为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7" name="肘形连接符 26"/>
          <p:cNvCxnSpPr>
            <a:stCxn id="15" idx="0"/>
            <a:endCxn id="26" idx="2"/>
          </p:cNvCxnSpPr>
          <p:nvPr/>
        </p:nvCxnSpPr>
        <p:spPr>
          <a:xfrm rot="5400000" flipH="1" flipV="1">
            <a:off x="5784226" y="1990313"/>
            <a:ext cx="632031" cy="1568447"/>
          </a:xfrm>
          <a:prstGeom prst="bentConnector2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6" name="流程图: 可选过程 35"/>
          <p:cNvSpPr/>
          <p:nvPr/>
        </p:nvSpPr>
        <p:spPr>
          <a:xfrm>
            <a:off x="7388453" y="3085362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相乘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67458" y="2095292"/>
            <a:ext cx="365485" cy="3873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有</a:t>
            </a:r>
            <a:r>
              <a:rPr lang="en-US" altLang="zh-CN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0</a:t>
            </a:r>
            <a:endParaRPr lang="zh-CN" altLang="en-US" sz="3600" b="0" dirty="0">
              <a:ln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582686" y="3080088"/>
            <a:ext cx="365485" cy="3873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无</a:t>
            </a:r>
            <a:r>
              <a:rPr lang="en-US" altLang="zh-CN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0</a:t>
            </a:r>
            <a:endParaRPr lang="zh-CN" altLang="en-US" sz="3600" b="0" dirty="0">
              <a:ln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cxnSp>
        <p:nvCxnSpPr>
          <p:cNvPr id="1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9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9"/>
                            </p:stCondLst>
                            <p:childTnLst>
                              <p:par>
                                <p:cTn id="6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animBg="1"/>
      <p:bldP spid="16" grpId="0" animBg="1"/>
      <p:bldP spid="18" grpId="0" animBg="1"/>
      <p:bldP spid="26" grpId="0" animBg="1"/>
      <p:bldP spid="36" grpId="0" animBg="1"/>
      <p:bldP spid="38" grpId="0"/>
      <p:bldP spid="3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尾数运算</a:t>
            </a:r>
            <a:endParaRPr lang="zh-CN" altLang="en-US" dirty="0"/>
          </a:p>
        </p:txBody>
      </p:sp>
      <p:sp>
        <p:nvSpPr>
          <p:cNvPr id="15" name="内容占位符 2"/>
          <p:cNvSpPr txBox="1"/>
          <p:nvPr/>
        </p:nvSpPr>
        <p:spPr>
          <a:xfrm>
            <a:off x="539750" y="980728"/>
            <a:ext cx="10920052" cy="10744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尾数相除</a:t>
            </a:r>
            <a:endParaRPr lang="en-US" altLang="zh-CN" b="0" dirty="0"/>
          </a:p>
          <a:p>
            <a:pPr lvl="1"/>
            <a:r>
              <a:rPr lang="zh-CN" altLang="en-US" b="0" dirty="0"/>
              <a:t>预处理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endParaRPr lang="en-US" altLang="zh-CN" b="0" dirty="0"/>
          </a:p>
          <a:p>
            <a:pPr lvl="1"/>
            <a:r>
              <a:rPr lang="zh-CN" altLang="en-US" b="0" dirty="0"/>
              <a:t>相除</a:t>
            </a:r>
            <a:endParaRPr lang="en-US" altLang="zh-CN" b="0" dirty="0"/>
          </a:p>
          <a:p>
            <a:pPr lvl="2"/>
            <a:r>
              <a:rPr lang="zh-CN" altLang="en-US" b="0" dirty="0"/>
              <a:t>定点小数原码除法运算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16" name="流程图: 决策 15"/>
          <p:cNvSpPr/>
          <p:nvPr/>
        </p:nvSpPr>
        <p:spPr>
          <a:xfrm>
            <a:off x="4035123" y="3416512"/>
            <a:ext cx="1702392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检测除数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流程图: 可选过程 16"/>
          <p:cNvSpPr/>
          <p:nvPr/>
        </p:nvSpPr>
        <p:spPr>
          <a:xfrm>
            <a:off x="1166767" y="2775335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被除数</a:t>
            </a:r>
            <a:endParaRPr lang="zh-CN" altLang="en-US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流程图: 可选过程 17"/>
          <p:cNvSpPr/>
          <p:nvPr/>
        </p:nvSpPr>
        <p:spPr>
          <a:xfrm>
            <a:off x="1166767" y="4140490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除数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22998" y="1988840"/>
            <a:ext cx="1326641" cy="7107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异常处理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589635" y="3107376"/>
            <a:ext cx="1445488" cy="1365155"/>
            <a:chOff x="2589635" y="3107376"/>
            <a:chExt cx="1445488" cy="1365155"/>
          </a:xfrm>
        </p:grpSpPr>
        <p:cxnSp>
          <p:nvCxnSpPr>
            <p:cNvPr id="19" name="肘形连接符 18"/>
            <p:cNvCxnSpPr>
              <a:stCxn id="17" idx="3"/>
              <a:endCxn id="16" idx="1"/>
            </p:cNvCxnSpPr>
            <p:nvPr/>
          </p:nvCxnSpPr>
          <p:spPr>
            <a:xfrm>
              <a:off x="2589635" y="3107376"/>
              <a:ext cx="1445488" cy="679828"/>
            </a:xfrm>
            <a:prstGeom prst="bentConnector3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" name="肘形连接符 20"/>
            <p:cNvCxnSpPr>
              <a:stCxn id="18" idx="3"/>
              <a:endCxn id="16" idx="1"/>
            </p:cNvCxnSpPr>
            <p:nvPr/>
          </p:nvCxnSpPr>
          <p:spPr>
            <a:xfrm flipV="1">
              <a:off x="2589635" y="3787204"/>
              <a:ext cx="1445488" cy="685327"/>
            </a:xfrm>
            <a:prstGeom prst="bentConnector3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cxnSp>
        <p:nvCxnSpPr>
          <p:cNvPr id="23" name="直接箭头连接符 22"/>
          <p:cNvCxnSpPr>
            <a:stCxn id="16" idx="0"/>
          </p:cNvCxnSpPr>
          <p:nvPr/>
        </p:nvCxnSpPr>
        <p:spPr>
          <a:xfrm flipV="1">
            <a:off x="4886319" y="2690726"/>
            <a:ext cx="0" cy="725786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5728279" y="3785166"/>
            <a:ext cx="1003596" cy="2038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0" name="流程图: 决策 29"/>
          <p:cNvSpPr/>
          <p:nvPr/>
        </p:nvSpPr>
        <p:spPr>
          <a:xfrm>
            <a:off x="6400836" y="3414474"/>
            <a:ext cx="2394670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检测被除数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30" idx="0"/>
          </p:cNvCxnSpPr>
          <p:nvPr/>
        </p:nvCxnSpPr>
        <p:spPr>
          <a:xfrm flipH="1" flipV="1">
            <a:off x="7592307" y="2685856"/>
            <a:ext cx="5864" cy="728618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7" name="椭圆 36"/>
          <p:cNvSpPr/>
          <p:nvPr/>
        </p:nvSpPr>
        <p:spPr>
          <a:xfrm>
            <a:off x="6928986" y="1954493"/>
            <a:ext cx="1326641" cy="71074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结果为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8452739" y="3779315"/>
            <a:ext cx="1003596" cy="2038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39" name="流程图: 可选过程 38"/>
          <p:cNvSpPr/>
          <p:nvPr/>
        </p:nvSpPr>
        <p:spPr>
          <a:xfrm>
            <a:off x="9465571" y="3446647"/>
            <a:ext cx="1422868" cy="664081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相除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50175" y="2856490"/>
            <a:ext cx="365485" cy="3873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为</a:t>
            </a:r>
            <a:r>
              <a:rPr lang="en-US" altLang="zh-CN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0</a:t>
            </a:r>
            <a:endParaRPr lang="zh-CN" altLang="en-US" sz="3600" b="0" dirty="0">
              <a:ln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672458" y="2864046"/>
            <a:ext cx="365485" cy="38735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为</a:t>
            </a:r>
            <a:r>
              <a:rPr lang="en-US" altLang="zh-CN" sz="1800" b="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0</a:t>
            </a:r>
            <a:endParaRPr lang="zh-CN" altLang="en-US" sz="3600" b="0" dirty="0">
              <a:ln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cxnSp>
        <p:nvCxnSpPr>
          <p:cNvPr id="2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9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19"/>
                            </p:stCondLst>
                            <p:childTnLst>
                              <p:par>
                                <p:cTn id="8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 animBg="1"/>
      <p:bldP spid="18" grpId="0" animBg="1"/>
      <p:bldP spid="20" grpId="0" animBg="1"/>
      <p:bldP spid="30" grpId="0" animBg="1"/>
      <p:bldP spid="37" grpId="0" animBg="1"/>
      <p:bldP spid="39" grpId="0" animBg="1"/>
      <p:bldP spid="22" grpId="0"/>
      <p:bldP spid="2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1118748" y="4077072"/>
            <a:ext cx="10116571" cy="2233787"/>
          </a:xfrm>
          <a:prstGeom prst="roundRect">
            <a:avLst>
              <a:gd name="adj" fmla="val 4231"/>
            </a:avLst>
          </a:prstGeom>
          <a:solidFill>
            <a:schemeClr val="bg1">
              <a:lumMod val="95000"/>
            </a:schemeClr>
          </a:solidFill>
          <a:ln w="25400">
            <a:noFill/>
            <a:round/>
          </a:ln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endParaRPr lang="zh-CN" altLang="en-US" sz="48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规格化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315167" y="4221088"/>
            <a:ext cx="9875271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规格化尾数：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1≤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&lt;2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1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&lt;2    </a:t>
            </a:r>
            <a:r>
              <a:rPr lang="en-US" altLang="zh-CN" b="0" dirty="0">
                <a:solidFill>
                  <a:schemeClr val="accent3"/>
                </a:solidFill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b="0" dirty="0">
                <a:solidFill>
                  <a:schemeClr val="accent3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zh-CN" altLang="en-US" dirty="0">
                <a:solidFill>
                  <a:schemeClr val="accent3"/>
                </a:solidFill>
                <a:latin typeface="+mn-ea"/>
                <a:ea typeface="+mn-ea"/>
                <a:cs typeface="华文新魏" panose="02010800040101010101" charset="-122"/>
              </a:rPr>
              <a:t>形为</a:t>
            </a:r>
            <a:r>
              <a:rPr lang="en-US" altLang="zh-CN" dirty="0">
                <a:solidFill>
                  <a:schemeClr val="accent3"/>
                </a:solidFill>
                <a:latin typeface="+mn-ea"/>
                <a:ea typeface="+mn-ea"/>
                <a:cs typeface="华文新魏" panose="02010800040101010101" charset="-122"/>
              </a:rPr>
              <a:t>1.xxx</a:t>
            </a:r>
            <a:r>
              <a:rPr lang="en-US" altLang="zh-CN" b="0" dirty="0">
                <a:solidFill>
                  <a:schemeClr val="accent3"/>
                </a:solidFill>
                <a:latin typeface="+mn-ea"/>
                <a:ea typeface="+mn-ea"/>
                <a:cs typeface="Times New Roman" panose="02020603050405020304" pitchFamily="18" charset="0"/>
              </a:rPr>
              <a:t>)	</a:t>
            </a:r>
            <a:endParaRPr lang="zh-CN" altLang="en-US" b="0" dirty="0">
              <a:solidFill>
                <a:schemeClr val="accent3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574288" y="4830832"/>
            <a:ext cx="392328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≤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× 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&lt;4	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1308026" y="5478904"/>
            <a:ext cx="1587893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+mn-ea"/>
                <a:ea typeface="+mn-ea"/>
                <a:cs typeface="Times New Roman" panose="02020603050405020304" pitchFamily="18" charset="0"/>
              </a:rPr>
              <a:t>除法：</a:t>
            </a:r>
            <a:endParaRPr lang="en-US" altLang="zh-CN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316138" y="5498068"/>
            <a:ext cx="427579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0.5&lt;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÷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尾数</a:t>
            </a:r>
            <a:r>
              <a:rPr lang="en-US" altLang="zh-CN" b="0" baseline="-2500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&lt;2	</a:t>
            </a:r>
            <a:endParaRPr lang="zh-CN" altLang="en-US" b="0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1308026" y="4821800"/>
            <a:ext cx="5119466" cy="609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+mn-ea"/>
                <a:ea typeface="+mn-ea"/>
                <a:cs typeface="Times New Roman" panose="02020603050405020304" pitchFamily="18" charset="0"/>
              </a:rPr>
              <a:t>乘法：</a:t>
            </a:r>
            <a:endParaRPr lang="en-US" altLang="zh-CN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550590" y="1018691"/>
            <a:ext cx="10920052" cy="10744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规格化原则</a:t>
            </a:r>
            <a:endParaRPr lang="en-US" altLang="zh-CN" b="0" dirty="0"/>
          </a:p>
          <a:p>
            <a:pPr lvl="1"/>
            <a:r>
              <a:rPr lang="zh-CN" altLang="en-US" b="0" dirty="0"/>
              <a:t>当尾数高位为</a:t>
            </a:r>
            <a:r>
              <a:rPr lang="en-US" altLang="zh-CN" b="0" dirty="0"/>
              <a:t>0</a:t>
            </a:r>
            <a:r>
              <a:rPr lang="zh-CN" altLang="en-US" b="0" dirty="0"/>
              <a:t>，左规</a:t>
            </a:r>
            <a:endParaRPr lang="en-US" altLang="zh-CN" b="0" dirty="0"/>
          </a:p>
          <a:p>
            <a:pPr lvl="1"/>
            <a:r>
              <a:rPr lang="zh-CN" altLang="en-US" b="0" dirty="0"/>
              <a:t>当尾数产生进位，右规</a:t>
            </a:r>
            <a:endParaRPr lang="en-US" altLang="zh-CN" b="0" dirty="0"/>
          </a:p>
          <a:p>
            <a:pPr lvl="1"/>
            <a:endParaRPr lang="en-US" altLang="zh-CN" b="0" dirty="0"/>
          </a:p>
        </p:txBody>
      </p:sp>
      <p:pic>
        <p:nvPicPr>
          <p:cNvPr id="17" name="Picture 4" descr="http://img.qoocc.com/news/picture/22b3319720530cfb10af237b34f69f8a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670" y="2419201"/>
            <a:ext cx="1368152" cy="136983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圆角矩形标注 17"/>
          <p:cNvSpPr/>
          <p:nvPr/>
        </p:nvSpPr>
        <p:spPr>
          <a:xfrm>
            <a:off x="1558703" y="2780928"/>
            <a:ext cx="7344816" cy="942975"/>
          </a:xfrm>
          <a:prstGeom prst="wedgeRoundRectCallout">
            <a:avLst>
              <a:gd name="adj1" fmla="val 64406"/>
              <a:gd name="adj2" fmla="val -2378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342900" lvl="1" indent="-342900">
              <a:lnSpc>
                <a:spcPct val="100000"/>
              </a:lnSpc>
              <a:buClr>
                <a:schemeClr val="tx2"/>
              </a:buClr>
              <a:defRPr/>
            </a:pPr>
            <a:r>
              <a:rPr kumimoji="1" lang="zh-CN" altLang="en-US" sz="3200" b="0" dirty="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乘法运算结果最多左规几次、右规几次？除法呢？</a:t>
            </a:r>
            <a:endParaRPr lang="zh-CN" altLang="en-US" sz="3200" dirty="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060554" y="4849996"/>
            <a:ext cx="4643164" cy="565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+mn-ea"/>
                <a:ea typeface="+mn-ea"/>
                <a:cs typeface="Times New Roman" panose="02020603050405020304" pitchFamily="18" charset="0"/>
              </a:rPr>
              <a:t>不需左规、最多右规一次</a:t>
            </a:r>
            <a:endParaRPr lang="en-US" altLang="zh-CN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6060554" y="5469872"/>
            <a:ext cx="4643164" cy="5656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latin typeface="+mn-ea"/>
                <a:ea typeface="+mn-ea"/>
                <a:cs typeface="Times New Roman" panose="02020603050405020304" pitchFamily="18" charset="0"/>
              </a:rPr>
              <a:t>不需右规、最多左规一次</a:t>
            </a:r>
            <a:endParaRPr lang="en-US" altLang="zh-CN" b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7" grpId="0"/>
      <p:bldP spid="28" grpId="0"/>
      <p:bldP spid="31" grpId="0"/>
      <p:bldP spid="33" grpId="0"/>
      <p:bldP spid="39" grpId="0"/>
      <p:bldP spid="16" grpId="0" build="p"/>
      <p:bldP spid="18" grpId="0" animBg="1"/>
      <p:bldP spid="19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舍入并确定符号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39750" y="1052736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舍入</a:t>
            </a:r>
            <a:endParaRPr lang="en-US" altLang="zh-CN" b="0" dirty="0"/>
          </a:p>
          <a:p>
            <a:pPr lvl="1"/>
            <a:r>
              <a:rPr lang="zh-CN" altLang="en-US" b="0" dirty="0"/>
              <a:t>就近舍入</a:t>
            </a:r>
            <a:endParaRPr lang="en-US" altLang="zh-CN" b="0" dirty="0"/>
          </a:p>
          <a:p>
            <a:pPr lvl="1"/>
            <a:r>
              <a:rPr lang="zh-CN" altLang="en-US" b="0" dirty="0"/>
              <a:t>朝</a:t>
            </a:r>
            <a:r>
              <a:rPr lang="en-US" altLang="zh-CN" b="0" dirty="0"/>
              <a:t>+∞</a:t>
            </a:r>
            <a:r>
              <a:rPr lang="zh-CN" altLang="en-US" b="0" dirty="0"/>
              <a:t>舍入</a:t>
            </a:r>
            <a:endParaRPr lang="en-US" altLang="zh-CN" b="0" dirty="0"/>
          </a:p>
          <a:p>
            <a:pPr lvl="1"/>
            <a:r>
              <a:rPr lang="zh-CN" altLang="en-US" b="0" dirty="0"/>
              <a:t>朝</a:t>
            </a:r>
            <a:r>
              <a:rPr lang="en-US" altLang="zh-CN" b="0" dirty="0"/>
              <a:t>—∞</a:t>
            </a:r>
            <a:r>
              <a:rPr lang="zh-CN" altLang="en-US" b="0" dirty="0"/>
              <a:t>舍入</a:t>
            </a:r>
            <a:endParaRPr lang="en-US" altLang="zh-CN" b="0" dirty="0"/>
          </a:p>
          <a:p>
            <a:pPr lvl="1"/>
            <a:r>
              <a:rPr lang="zh-CN" altLang="en-US" b="0" dirty="0"/>
              <a:t>朝</a:t>
            </a:r>
            <a:r>
              <a:rPr lang="en-US" altLang="zh-CN" b="0" dirty="0"/>
              <a:t>0</a:t>
            </a:r>
            <a:r>
              <a:rPr lang="zh-CN" altLang="en-US" b="0" dirty="0"/>
              <a:t>舍入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符号确定</a:t>
            </a:r>
            <a:endParaRPr lang="en-US" altLang="zh-CN" b="0" dirty="0"/>
          </a:p>
          <a:p>
            <a:pPr lvl="1"/>
            <a:r>
              <a:rPr lang="zh-CN" altLang="en-US" b="0" dirty="0"/>
              <a:t>同号：结果为正</a:t>
            </a:r>
            <a:endParaRPr lang="en-US" altLang="zh-CN" b="0" dirty="0"/>
          </a:p>
          <a:p>
            <a:pPr lvl="1"/>
            <a:r>
              <a:rPr lang="zh-CN" altLang="en-US" b="0" dirty="0"/>
              <a:t>异号：结果为负</a:t>
            </a:r>
            <a:endParaRPr lang="en-US" altLang="zh-CN" b="0" dirty="0"/>
          </a:p>
        </p:txBody>
      </p:sp>
      <p:sp>
        <p:nvSpPr>
          <p:cNvPr id="3" name="矩形 2"/>
          <p:cNvSpPr/>
          <p:nvPr/>
        </p:nvSpPr>
        <p:spPr>
          <a:xfrm>
            <a:off x="826747" y="1616167"/>
            <a:ext cx="2082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algn="l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</a:pPr>
            <a:r>
              <a:rPr lang="zh-CN" altLang="en-US" b="0" dirty="0">
                <a:solidFill>
                  <a:srgbClr val="FF0000"/>
                </a:solidFill>
                <a:latin typeface="+mn-lt"/>
                <a:ea typeface="+mn-ea"/>
              </a:rPr>
              <a:t>就近舍入</a:t>
            </a:r>
            <a:endParaRPr lang="en-US" altLang="zh-CN" b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35166" y="2780928"/>
            <a:ext cx="4085204" cy="1372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eaLnBrk="0" hangingPunct="0">
              <a:lnSpc>
                <a:spcPct val="130000"/>
              </a:lnSpc>
              <a:buClr>
                <a:schemeClr val="tx1"/>
              </a:buClr>
            </a:pP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若尾数是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，则需要将阶码也置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6" name="图片 135" descr="u=207606497,4036238559&amp;fm=21&amp;gp=0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078" y="2780928"/>
            <a:ext cx="760833" cy="936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判溢出</a:t>
            </a:r>
            <a:endParaRPr lang="zh-CN" altLang="en-US" dirty="0"/>
          </a:p>
        </p:txBody>
      </p:sp>
      <p:sp>
        <p:nvSpPr>
          <p:cNvPr id="42" name="内容占位符 2"/>
          <p:cNvSpPr txBox="1"/>
          <p:nvPr/>
        </p:nvSpPr>
        <p:spPr>
          <a:xfrm>
            <a:off x="539750" y="1052736"/>
            <a:ext cx="10920052" cy="5005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阶码溢出情况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cxnSp>
        <p:nvCxnSpPr>
          <p:cNvPr id="1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图示 3"/>
          <p:cNvGraphicFramePr/>
          <p:nvPr/>
        </p:nvGraphicFramePr>
        <p:xfrm>
          <a:off x="1624736" y="-27384"/>
          <a:ext cx="9361040" cy="6552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椭圆 18"/>
          <p:cNvSpPr/>
          <p:nvPr/>
        </p:nvSpPr>
        <p:spPr>
          <a:xfrm>
            <a:off x="2350790" y="4509120"/>
            <a:ext cx="648072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grpSp>
        <p:nvGrpSpPr>
          <p:cNvPr id="20" name="组合 13"/>
          <p:cNvGrpSpPr/>
          <p:nvPr/>
        </p:nvGrpSpPr>
        <p:grpSpPr>
          <a:xfrm>
            <a:off x="2543534" y="4771902"/>
            <a:ext cx="1247416" cy="481564"/>
            <a:chOff x="282710" y="3037881"/>
            <a:chExt cx="1810500" cy="635955"/>
          </a:xfrm>
        </p:grpSpPr>
        <p:sp>
          <p:nvSpPr>
            <p:cNvPr id="21" name="圆角矩形 20"/>
            <p:cNvSpPr/>
            <p:nvPr/>
          </p:nvSpPr>
          <p:spPr>
            <a:xfrm>
              <a:off x="440819" y="3037881"/>
              <a:ext cx="1391266" cy="6359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圆角矩形 4"/>
            <p:cNvSpPr/>
            <p:nvPr/>
          </p:nvSpPr>
          <p:spPr>
            <a:xfrm>
              <a:off x="282710" y="3107090"/>
              <a:ext cx="1810500" cy="5481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0" dirty="0"/>
                <a:t>判溢出</a:t>
              </a:r>
              <a:endParaRPr lang="zh-CN" altLang="en-US" sz="2400" b="0" kern="1200" dirty="0"/>
            </a:p>
          </p:txBody>
        </p:sp>
      </p:grpSp>
      <p:sp>
        <p:nvSpPr>
          <p:cNvPr id="23" name="椭圆 22"/>
          <p:cNvSpPr/>
          <p:nvPr/>
        </p:nvSpPr>
        <p:spPr>
          <a:xfrm>
            <a:off x="6003576" y="4495016"/>
            <a:ext cx="648072" cy="57606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grpSp>
        <p:nvGrpSpPr>
          <p:cNvPr id="25" name="组合 22"/>
          <p:cNvGrpSpPr/>
          <p:nvPr/>
        </p:nvGrpSpPr>
        <p:grpSpPr>
          <a:xfrm>
            <a:off x="6167214" y="4757798"/>
            <a:ext cx="1247416" cy="481564"/>
            <a:chOff x="240465" y="3037881"/>
            <a:chExt cx="1810500" cy="635955"/>
          </a:xfrm>
        </p:grpSpPr>
        <p:sp>
          <p:nvSpPr>
            <p:cNvPr id="26" name="圆角矩形 25"/>
            <p:cNvSpPr/>
            <p:nvPr/>
          </p:nvSpPr>
          <p:spPr>
            <a:xfrm>
              <a:off x="440819" y="3037881"/>
              <a:ext cx="1391266" cy="6359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圆角矩形 4"/>
            <p:cNvSpPr/>
            <p:nvPr/>
          </p:nvSpPr>
          <p:spPr>
            <a:xfrm>
              <a:off x="240465" y="3125714"/>
              <a:ext cx="1810500" cy="52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0" dirty="0"/>
                <a:t>判溢出</a:t>
              </a:r>
              <a:endParaRPr lang="zh-CN" altLang="en-US" sz="2400" b="0" kern="1200" dirty="0"/>
            </a:p>
          </p:txBody>
        </p:sp>
      </p:grpSp>
      <p:sp>
        <p:nvSpPr>
          <p:cNvPr id="28" name="下箭头 27"/>
          <p:cNvSpPr/>
          <p:nvPr/>
        </p:nvSpPr>
        <p:spPr>
          <a:xfrm>
            <a:off x="2598292" y="3850886"/>
            <a:ext cx="130368" cy="50405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  <p:sp>
        <p:nvSpPr>
          <p:cNvPr id="29" name="下箭头 28"/>
          <p:cNvSpPr/>
          <p:nvPr/>
        </p:nvSpPr>
        <p:spPr>
          <a:xfrm>
            <a:off x="6262428" y="3850886"/>
            <a:ext cx="130368" cy="504056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0DFE29-43CC-459B-8F86-E25988F63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8E0DFE29-43CC-459B-8F86-E25988F634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5D0B3CC-A714-49D8-902D-B768AC38A0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>
                                            <p:graphicEl>
                                              <a:dgm id="{25D0B3CC-A714-49D8-902D-B768AC38A0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7A1227C-8CEE-49A9-B69A-E8C8057C49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>
                                            <p:graphicEl>
                                              <a:dgm id="{27A1227C-8CEE-49A9-B69A-E8C8057C49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774BE4D-2A9F-4B7A-ADA9-B4CD9D251B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graphicEl>
                                              <a:dgm id="{E774BE4D-2A9F-4B7A-ADA9-B4CD9D251B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786B93C-35A5-4FCB-B0FC-2213BD92FE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>
                                            <p:graphicEl>
                                              <a:dgm id="{2786B93C-35A5-4FCB-B0FC-2213BD92FE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EE5FDB5-3BCE-40B4-8DFB-64EB9B642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>
                                            <p:graphicEl>
                                              <a:dgm id="{4EE5FDB5-3BCE-40B4-8DFB-64EB9B642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47B3BF3-96B9-4833-BB56-7BAB9649A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graphicEl>
                                              <a:dgm id="{547B3BF3-96B9-4833-BB56-7BAB9649A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F6F5B94-E14C-4E85-BD94-52B1D7EAE6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1F6F5B94-E14C-4E85-BD94-52B1D7EAE6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EA816025-E97A-4E49-A266-B7E20D48E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graphicEl>
                                              <a:dgm id="{EA816025-E97A-4E49-A266-B7E20D48E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FDEB06-A30E-4863-A236-FD3921B80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">
                                            <p:graphicEl>
                                              <a:dgm id="{AFFDEB06-A30E-4863-A236-FD3921B80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  <p:bldP spid="19" grpId="0" animBg="1"/>
      <p:bldP spid="23" grpId="0" animBg="1"/>
      <p:bldP spid="28" grpId="0" animBg="1"/>
      <p:bldP spid="2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判溢出</a:t>
            </a:r>
            <a:endParaRPr lang="zh-CN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78782" y="1941401"/>
            <a:ext cx="9181019" cy="4231187"/>
          </a:xfrm>
          <a:prstGeom prst="roundRect">
            <a:avLst>
              <a:gd name="adj" fmla="val 4231"/>
            </a:avLst>
          </a:prstGeom>
          <a:solidFill>
            <a:schemeClr val="bg1">
              <a:lumMod val="95000"/>
            </a:schemeClr>
          </a:solidFill>
          <a:ln w="25400">
            <a:noFill/>
            <a:round/>
          </a:ln>
        </p:spPr>
        <p:txBody>
          <a:bodyPr wrap="none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750" y="1927135"/>
            <a:ext cx="1903005" cy="1250271"/>
            <a:chOff x="539750" y="1927135"/>
            <a:chExt cx="1903005" cy="1250271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539750" y="1927135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94605" y="2280357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zh-CN" altLang="en-US" dirty="0">
                  <a:solidFill>
                    <a:schemeClr val="accent5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阶码求和</a:t>
              </a:r>
              <a:endPara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9750" y="3415864"/>
            <a:ext cx="1903005" cy="1250271"/>
            <a:chOff x="539750" y="3415864"/>
            <a:chExt cx="1903005" cy="1250271"/>
          </a:xfrm>
        </p:grpSpPr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539750" y="3415864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94605" y="3769086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</a:pPr>
              <a:r>
                <a:rPr kumimoji="1" lang="zh-CN" altLang="en-US" dirty="0">
                  <a:solidFill>
                    <a:schemeClr val="accent5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阶码求差</a:t>
              </a:r>
              <a:endParaRPr kumimoji="1"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9750" y="4922317"/>
            <a:ext cx="1903005" cy="1250271"/>
            <a:chOff x="539750" y="4922317"/>
            <a:chExt cx="1903005" cy="1250271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539750" y="4922317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94605" y="5275539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zh-CN" altLang="en-US" dirty="0">
                  <a:solidFill>
                    <a:schemeClr val="accent5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规格化</a:t>
              </a:r>
              <a:endPara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" name="图示 2"/>
          <p:cNvGraphicFramePr/>
          <p:nvPr/>
        </p:nvGraphicFramePr>
        <p:xfrm>
          <a:off x="3566902" y="1916832"/>
          <a:ext cx="5904656" cy="150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80663" y="3309759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1xxxx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73765" y="3343856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1xxxx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66783" y="3309272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0xxxx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80663" y="3989423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0xxxx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60932" y="3988936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0xxxx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66783" y="3988936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1xxxx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193045" y="4686715"/>
            <a:ext cx="1354538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11111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199056" y="3395321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上溢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01597" y="4122607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下溢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90712" y="4761148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上溢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692646" y="2276872"/>
            <a:ext cx="172819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阶码求和</a:t>
            </a:r>
            <a:endParaRPr kumimoji="1" lang="zh-CN" altLang="en-US" sz="2000" dirty="0">
              <a:solidFill>
                <a:srgbClr val="FF0000"/>
              </a:solidFill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内容占位符 2"/>
          <p:cNvSpPr txBox="1"/>
          <p:nvPr/>
        </p:nvSpPr>
        <p:spPr>
          <a:xfrm>
            <a:off x="539750" y="1052736"/>
            <a:ext cx="10920052" cy="5005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阶码溢出情况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43" name="文本框 42"/>
          <p:cNvSpPr txBox="1"/>
          <p:nvPr/>
        </p:nvSpPr>
        <p:spPr>
          <a:xfrm>
            <a:off x="8193046" y="5202361"/>
            <a:ext cx="1354538" cy="8863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00000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803618" y="5444178"/>
            <a:ext cx="1871725" cy="7571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若无法规格化，</a:t>
            </a:r>
            <a:endParaRPr lang="en-US" altLang="zh-CN" sz="2400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异常</a:t>
            </a:r>
            <a:endParaRPr lang="zh-CN" altLang="en-US" sz="2400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3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E:\学校\201211092214463039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8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8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3" grpId="0">
        <p:bldAsOne/>
      </p:bldGraphic>
      <p:bldP spid="4" grpId="0"/>
      <p:bldP spid="13" grpId="0"/>
      <p:bldP spid="17" grpId="0"/>
      <p:bldP spid="18" grpId="0"/>
      <p:bldP spid="19" grpId="0"/>
      <p:bldP spid="20" grpId="0"/>
      <p:bldP spid="23" grpId="0"/>
      <p:bldP spid="27" grpId="0"/>
      <p:bldP spid="29" grpId="0"/>
      <p:bldP spid="41" grpId="0"/>
      <p:bldP spid="42" grpId="0" build="p"/>
      <p:bldP spid="43" grpId="0"/>
      <p:bldP spid="4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判溢出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39750" y="1052736"/>
            <a:ext cx="10920052" cy="5005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阶码溢出情况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78782" y="1941401"/>
            <a:ext cx="9181019" cy="4231187"/>
          </a:xfrm>
          <a:prstGeom prst="roundRect">
            <a:avLst>
              <a:gd name="adj" fmla="val 4231"/>
            </a:avLst>
          </a:prstGeom>
          <a:solidFill>
            <a:schemeClr val="bg1">
              <a:lumMod val="95000"/>
            </a:schemeClr>
          </a:solidFill>
          <a:ln w="25400">
            <a:noFill/>
            <a:round/>
          </a:ln>
        </p:spPr>
        <p:txBody>
          <a:bodyPr wrap="none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39750" y="1927135"/>
            <a:ext cx="1903005" cy="1250271"/>
          </a:xfrm>
          <a:prstGeom prst="roundRect">
            <a:avLst>
              <a:gd name="adj" fmla="val 12547"/>
            </a:avLst>
          </a:prstGeom>
          <a:solidFill>
            <a:srgbClr val="B9E1FF"/>
          </a:solidFill>
          <a:ln w="25400">
            <a:noFill/>
            <a:round/>
          </a:ln>
        </p:spPr>
        <p:txBody>
          <a:bodyPr wrap="none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694605" y="2280357"/>
            <a:ext cx="172819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阶码求和</a:t>
            </a:r>
            <a:endParaRPr kumimoji="1" lang="zh-CN" altLang="en-US" sz="2000" dirty="0">
              <a:solidFill>
                <a:schemeClr val="accent5">
                  <a:lumMod val="75000"/>
                </a:schemeClr>
              </a:solidFill>
              <a:latin typeface="+mj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539750" y="3415864"/>
            <a:ext cx="1903005" cy="1250271"/>
          </a:xfrm>
          <a:prstGeom prst="roundRect">
            <a:avLst>
              <a:gd name="adj" fmla="val 12547"/>
            </a:avLst>
          </a:prstGeom>
          <a:solidFill>
            <a:srgbClr val="B9E1FF"/>
          </a:solidFill>
          <a:ln w="25400">
            <a:noFill/>
            <a:round/>
          </a:ln>
        </p:spPr>
        <p:txBody>
          <a:bodyPr wrap="none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94605" y="3769086"/>
            <a:ext cx="172819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阶码求差</a:t>
            </a:r>
            <a:endParaRPr kumimoji="1" lang="zh-CN" altLang="en-US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>
            <a:off x="539750" y="4922317"/>
            <a:ext cx="1903005" cy="1250271"/>
          </a:xfrm>
          <a:prstGeom prst="roundRect">
            <a:avLst>
              <a:gd name="adj" fmla="val 12547"/>
            </a:avLst>
          </a:prstGeom>
          <a:solidFill>
            <a:srgbClr val="B9E1FF"/>
          </a:solidFill>
          <a:ln w="25400">
            <a:noFill/>
            <a:round/>
          </a:ln>
        </p:spPr>
        <p:txBody>
          <a:bodyPr wrap="none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694605" y="5275539"/>
            <a:ext cx="172819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规格化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3566902" y="1988840"/>
          <a:ext cx="5904656" cy="150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80663" y="3286961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1xxxx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4491" y="3284984"/>
            <a:ext cx="1207061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0xxxx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266783" y="3286474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0xxxx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3580663" y="3966625"/>
            <a:ext cx="1207061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0xxxx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084490" y="3972267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1xxxx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66783" y="3966138"/>
            <a:ext cx="1207062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1xxxx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193045" y="4663917"/>
            <a:ext cx="1354538" cy="77463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3600" b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11111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199056" y="3372523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上溢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201597" y="4025707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下溢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90712" y="4776447"/>
            <a:ext cx="718145" cy="60253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zh-CN" altLang="en-US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上溢</a:t>
            </a:r>
            <a:endParaRPr lang="zh-CN" altLang="en-US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4583038" y="2659561"/>
            <a:ext cx="576064" cy="144016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3046" y="5179563"/>
            <a:ext cx="1354538" cy="8863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zh-CN" sz="3600" b="0" dirty="0">
                <a:ln>
                  <a:solidFill>
                    <a:srgbClr val="0099FF"/>
                  </a:solidFill>
                </a:ln>
                <a:solidFill>
                  <a:srgbClr val="0099FF"/>
                </a:solidFill>
                <a:latin typeface="+mj-ea"/>
                <a:ea typeface="+mj-ea"/>
              </a:rPr>
              <a:t>00000</a:t>
            </a:r>
            <a:endParaRPr lang="zh-CN" altLang="en-US" sz="3600" b="0" dirty="0">
              <a:ln>
                <a:solidFill>
                  <a:srgbClr val="0099FF"/>
                </a:solidFill>
              </a:ln>
              <a:solidFill>
                <a:srgbClr val="0099FF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29401" y="5444178"/>
            <a:ext cx="2154437" cy="75713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若无法规格化，</a:t>
            </a:r>
            <a:endParaRPr lang="zh-CN" altLang="en-US" sz="2400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zh-CN" altLang="en-US" sz="2400" b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ea"/>
                <a:ea typeface="+mj-ea"/>
              </a:rPr>
              <a:t>异常</a:t>
            </a:r>
            <a:endParaRPr lang="zh-CN" altLang="en-US" sz="2400" b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+mj-ea"/>
              <a:ea typeface="+mj-ea"/>
            </a:endParaRPr>
          </a:p>
        </p:txBody>
      </p:sp>
      <p:cxnSp>
        <p:nvCxnSpPr>
          <p:cNvPr id="31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E:\学校\2012110922144630394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Graphic spid="11" grpId="0">
        <p:bldAsOne/>
      </p:bldGraphic>
      <p:bldP spid="12" grpId="0"/>
      <p:bldP spid="13" grpId="0"/>
      <p:bldP spid="17" grpId="0"/>
      <p:bldP spid="18" grpId="0"/>
      <p:bldP spid="19" grpId="0"/>
      <p:bldP spid="20" grpId="0"/>
      <p:bldP spid="23" grpId="0"/>
      <p:bldP spid="27" grpId="0"/>
      <p:bldP spid="28" grpId="0"/>
      <p:bldP spid="29" grpId="0"/>
      <p:bldP spid="3" grpId="0" animBg="1"/>
      <p:bldP spid="24" grpId="0"/>
      <p:bldP spid="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判溢出</a:t>
            </a:r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539750" y="1052736"/>
            <a:ext cx="10920052" cy="50057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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 b="0" dirty="0"/>
              <a:t>阶码溢出情况</a:t>
            </a:r>
            <a:endParaRPr lang="en-US" altLang="zh-CN" b="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endParaRPr lang="en-US" altLang="zh-CN" b="0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2278782" y="1941401"/>
            <a:ext cx="9181019" cy="4231187"/>
          </a:xfrm>
          <a:prstGeom prst="roundRect">
            <a:avLst>
              <a:gd name="adj" fmla="val 4231"/>
            </a:avLst>
          </a:prstGeom>
          <a:solidFill>
            <a:schemeClr val="bg1">
              <a:lumMod val="95000"/>
            </a:schemeClr>
          </a:solidFill>
          <a:ln w="25400">
            <a:noFill/>
            <a:rou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zh-CN" altLang="en-US" sz="4800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39750" y="1928707"/>
            <a:ext cx="1903005" cy="1250271"/>
            <a:chOff x="539750" y="1927135"/>
            <a:chExt cx="1903005" cy="1250271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539750" y="1927135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694605" y="2280357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zh-CN" altLang="en-US" dirty="0">
                  <a:solidFill>
                    <a:schemeClr val="accent5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阶码求和</a:t>
              </a:r>
              <a:endPara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750" y="3415864"/>
            <a:ext cx="1903005" cy="1250271"/>
            <a:chOff x="539750" y="3415864"/>
            <a:chExt cx="1903005" cy="1250271"/>
          </a:xfrm>
        </p:grpSpPr>
        <p:sp>
          <p:nvSpPr>
            <p:cNvPr id="21" name="AutoShape 6"/>
            <p:cNvSpPr>
              <a:spLocks noChangeArrowheads="1"/>
            </p:cNvSpPr>
            <p:nvPr/>
          </p:nvSpPr>
          <p:spPr bwMode="auto">
            <a:xfrm>
              <a:off x="539750" y="3415864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694605" y="3769086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zh-CN" altLang="en-US" dirty="0">
                  <a:solidFill>
                    <a:schemeClr val="accent5">
                      <a:lumMod val="75000"/>
                    </a:schemeClr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阶码求差</a:t>
              </a:r>
              <a:endParaRPr kumimoji="1" lang="zh-CN" altLang="en-US" sz="2000" dirty="0">
                <a:solidFill>
                  <a:schemeClr val="accent5">
                    <a:lumMod val="75000"/>
                  </a:schemeClr>
                </a:solidFill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9750" y="4922317"/>
            <a:ext cx="1903005" cy="1250271"/>
            <a:chOff x="539750" y="4922317"/>
            <a:chExt cx="1903005" cy="1250271"/>
          </a:xfrm>
        </p:grpSpPr>
        <p:sp>
          <p:nvSpPr>
            <p:cNvPr id="25" name="AutoShape 6"/>
            <p:cNvSpPr>
              <a:spLocks noChangeArrowheads="1"/>
            </p:cNvSpPr>
            <p:nvPr/>
          </p:nvSpPr>
          <p:spPr bwMode="auto">
            <a:xfrm>
              <a:off x="539750" y="4922317"/>
              <a:ext cx="1903005" cy="1250271"/>
            </a:xfrm>
            <a:prstGeom prst="roundRect">
              <a:avLst>
                <a:gd name="adj" fmla="val 12547"/>
              </a:avLst>
            </a:prstGeom>
            <a:solidFill>
              <a:srgbClr val="B9E1FF"/>
            </a:solidFill>
            <a:ln w="25400">
              <a:noFill/>
              <a:round/>
            </a:ln>
          </p:spPr>
          <p:txBody>
            <a:bodyPr wrap="none" anchor="ctr"/>
            <a:lstStyle/>
            <a:p>
              <a:pPr algn="ctr"/>
              <a:endParaRPr lang="zh-CN" altLang="en-US" sz="44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94605" y="5275539"/>
              <a:ext cx="1728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lnSpc>
                  <a:spcPct val="100000"/>
                </a:lnSpc>
                <a:spcBef>
                  <a:spcPts val="0"/>
                </a:spcBef>
                <a:buFont typeface="Wingdings" panose="05000000000000000000" pitchFamily="2" charset="2"/>
                <a:buNone/>
              </a:pPr>
              <a:r>
                <a:rPr kumimoji="1" lang="zh-CN" altLang="en-US" dirty="0">
                  <a:solidFill>
                    <a:srgbClr val="FF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规格化</a:t>
              </a:r>
              <a:endParaRPr kumimoji="1" lang="zh-CN" altLang="en-US" sz="2000" dirty="0">
                <a:solidFill>
                  <a:srgbClr val="FF0000"/>
                </a:solidFill>
                <a:latin typeface="+mj-lt"/>
                <a:ea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352134" y="2160911"/>
            <a:ext cx="707816" cy="5480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左规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2627983" y="3263680"/>
            <a:ext cx="2167007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阶码全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057222" y="3428210"/>
            <a:ext cx="1296144" cy="50484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阶码减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3357817" y="4559824"/>
            <a:ext cx="707816" cy="5480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下溢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2" idx="4"/>
            <a:endCxn id="33" idx="0"/>
          </p:cNvCxnSpPr>
          <p:nvPr/>
        </p:nvCxnSpPr>
        <p:spPr>
          <a:xfrm>
            <a:off x="3706042" y="2708920"/>
            <a:ext cx="5445" cy="55476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4" name="直接箭头连接符 43"/>
          <p:cNvCxnSpPr>
            <a:stCxn id="33" idx="2"/>
            <a:endCxn id="37" idx="0"/>
          </p:cNvCxnSpPr>
          <p:nvPr/>
        </p:nvCxnSpPr>
        <p:spPr>
          <a:xfrm>
            <a:off x="3711487" y="4005064"/>
            <a:ext cx="238" cy="55476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8" name="直接箭头连接符 47"/>
          <p:cNvCxnSpPr>
            <a:stCxn id="33" idx="3"/>
            <a:endCxn id="35" idx="1"/>
          </p:cNvCxnSpPr>
          <p:nvPr/>
        </p:nvCxnSpPr>
        <p:spPr>
          <a:xfrm>
            <a:off x="4794990" y="3634372"/>
            <a:ext cx="262232" cy="46261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63" name="椭圆 62"/>
          <p:cNvSpPr/>
          <p:nvPr/>
        </p:nvSpPr>
        <p:spPr>
          <a:xfrm>
            <a:off x="7825458" y="2165514"/>
            <a:ext cx="707816" cy="5480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右规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流程图: 决策 63"/>
          <p:cNvSpPr/>
          <p:nvPr/>
        </p:nvSpPr>
        <p:spPr>
          <a:xfrm>
            <a:off x="6989175" y="3268283"/>
            <a:ext cx="2395982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阶码全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？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5" name="流程图: 可选过程 64"/>
          <p:cNvSpPr/>
          <p:nvPr/>
        </p:nvSpPr>
        <p:spPr>
          <a:xfrm>
            <a:off x="9708506" y="3386552"/>
            <a:ext cx="1296144" cy="504846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阶码加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6" name="流程图: 决策 65"/>
          <p:cNvSpPr/>
          <p:nvPr/>
        </p:nvSpPr>
        <p:spPr>
          <a:xfrm>
            <a:off x="9505382" y="4467739"/>
            <a:ext cx="1702392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阶码全</a:t>
            </a:r>
            <a:r>
              <a:rPr lang="en-US" altLang="zh-CN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？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831141" y="4564427"/>
            <a:ext cx="707816" cy="5480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dk1"/>
                </a:solidFill>
                <a:latin typeface="+mn-ea"/>
                <a:ea typeface="+mn-ea"/>
                <a:cs typeface="Times New Roman" panose="02020603050405020304" pitchFamily="18" charset="0"/>
              </a:rPr>
              <a:t>上溢</a:t>
            </a:r>
            <a:endParaRPr lang="zh-CN" altLang="en-US" sz="2400" dirty="0">
              <a:solidFill>
                <a:schemeClr val="dk1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/>
          <p:cNvCxnSpPr>
            <a:stCxn id="63" idx="4"/>
            <a:endCxn id="64" idx="0"/>
          </p:cNvCxnSpPr>
          <p:nvPr/>
        </p:nvCxnSpPr>
        <p:spPr>
          <a:xfrm>
            <a:off x="8179366" y="2713523"/>
            <a:ext cx="7800" cy="55476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69" name="直接箭头连接符 68"/>
          <p:cNvCxnSpPr>
            <a:stCxn id="64" idx="2"/>
            <a:endCxn id="67" idx="0"/>
          </p:cNvCxnSpPr>
          <p:nvPr/>
        </p:nvCxnSpPr>
        <p:spPr>
          <a:xfrm flipH="1">
            <a:off x="8185049" y="4009667"/>
            <a:ext cx="2117" cy="55476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0" name="直接箭头连接符 69"/>
          <p:cNvCxnSpPr>
            <a:stCxn id="64" idx="3"/>
            <a:endCxn id="65" idx="1"/>
          </p:cNvCxnSpPr>
          <p:nvPr/>
        </p:nvCxnSpPr>
        <p:spPr>
          <a:xfrm>
            <a:off x="9385157" y="3638975"/>
            <a:ext cx="323349" cy="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1" name="直接箭头连接符 70"/>
          <p:cNvCxnSpPr>
            <a:stCxn id="65" idx="2"/>
            <a:endCxn id="66" idx="0"/>
          </p:cNvCxnSpPr>
          <p:nvPr/>
        </p:nvCxnSpPr>
        <p:spPr>
          <a:xfrm>
            <a:off x="10356578" y="3891398"/>
            <a:ext cx="0" cy="576341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2" name="直接箭头连接符 71"/>
          <p:cNvCxnSpPr>
            <a:stCxn id="66" idx="1"/>
            <a:endCxn id="67" idx="6"/>
          </p:cNvCxnSpPr>
          <p:nvPr/>
        </p:nvCxnSpPr>
        <p:spPr>
          <a:xfrm flipH="1">
            <a:off x="8538957" y="4838431"/>
            <a:ext cx="966425" cy="1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3" name="直接箭头连接符 72"/>
          <p:cNvCxnSpPr>
            <a:stCxn id="66" idx="2"/>
          </p:cNvCxnSpPr>
          <p:nvPr/>
        </p:nvCxnSpPr>
        <p:spPr>
          <a:xfrm flipH="1">
            <a:off x="10350895" y="5209123"/>
            <a:ext cx="5683" cy="594239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74" name="文本框 73"/>
          <p:cNvSpPr txBox="1"/>
          <p:nvPr/>
        </p:nvSpPr>
        <p:spPr>
          <a:xfrm>
            <a:off x="10054339" y="5474815"/>
            <a:ext cx="593111" cy="66479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ln>
                  <a:solidFill>
                    <a:schemeClr val="tx1"/>
                  </a:solidFill>
                </a:ln>
                <a:latin typeface="+mj-ea"/>
                <a:ea typeface="+mj-ea"/>
              </a:rPr>
              <a:t>…</a:t>
            </a:r>
            <a:endParaRPr lang="zh-CN" altLang="en-US" sz="4800" dirty="0">
              <a:ln>
                <a:solidFill>
                  <a:schemeClr val="tx1"/>
                </a:solidFill>
              </a:ln>
              <a:latin typeface="+mj-ea"/>
              <a:ea typeface="+mj-ea"/>
            </a:endParaRPr>
          </a:p>
        </p:txBody>
      </p:sp>
      <p:sp>
        <p:nvSpPr>
          <p:cNvPr id="38" name="流程图: 决策 32"/>
          <p:cNvSpPr/>
          <p:nvPr/>
        </p:nvSpPr>
        <p:spPr>
          <a:xfrm>
            <a:off x="4794990" y="4415808"/>
            <a:ext cx="1702392" cy="741384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阶码全</a:t>
            </a:r>
            <a:r>
              <a:rPr lang="en-US" altLang="zh-CN" sz="2400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？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297961" y="5711952"/>
            <a:ext cx="707816" cy="548009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下溢</a:t>
            </a:r>
            <a:endParaRPr lang="zh-CN" altLang="en-US" sz="2400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38"/>
          <p:cNvCxnSpPr/>
          <p:nvPr/>
        </p:nvCxnSpPr>
        <p:spPr>
          <a:xfrm>
            <a:off x="5646186" y="3918928"/>
            <a:ext cx="0" cy="518184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42" name="直接箭头连接符 43"/>
          <p:cNvCxnSpPr>
            <a:stCxn id="38" idx="2"/>
            <a:endCxn id="40" idx="0"/>
          </p:cNvCxnSpPr>
          <p:nvPr/>
        </p:nvCxnSpPr>
        <p:spPr>
          <a:xfrm>
            <a:off x="5646186" y="5157192"/>
            <a:ext cx="5683" cy="554760"/>
          </a:xfrm>
          <a:prstGeom prst="straightConnector1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7" name="直线连接符 6"/>
          <p:cNvCxnSpPr/>
          <p:nvPr/>
        </p:nvCxnSpPr>
        <p:spPr>
          <a:xfrm>
            <a:off x="6743278" y="2132857"/>
            <a:ext cx="0" cy="37912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33" grpId="0" animBg="1"/>
      <p:bldP spid="35" grpId="0" animBg="1"/>
      <p:bldP spid="3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4" grpId="0"/>
      <p:bldP spid="38" grpId="0" animBg="1"/>
      <p:bldP spid="4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Text Box 3"/>
          <p:cNvSpPr txBox="1">
            <a:spLocks noChangeArrowheads="1"/>
          </p:cNvSpPr>
          <p:nvPr/>
        </p:nvSpPr>
        <p:spPr bwMode="auto">
          <a:xfrm>
            <a:off x="766614" y="656692"/>
            <a:ext cx="11089232" cy="595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A50021"/>
                </a:solidFill>
                <a:ea typeface="微软雅黑" panose="020B0503020204020204" pitchFamily="34" charset="-122"/>
                <a:cs typeface="微软雅黑" panose="020B0503020204020204" pitchFamily="34" charset="-122"/>
              </a:rPr>
              <a:t>溢出判断举例</a:t>
            </a:r>
            <a:endParaRPr lang="en-US" altLang="zh-CN" sz="32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indent="-457200" algn="l">
              <a:lnSpc>
                <a:spcPct val="11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：若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=0000 0001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，则尾数左规一次后，结果的阶码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=?</a:t>
            </a:r>
            <a:endParaRPr lang="en-US" altLang="zh-CN" sz="32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解：</a:t>
            </a:r>
            <a:r>
              <a:rPr lang="en-US" altLang="zh-CN" sz="3200" b="1" dirty="0" err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= </a:t>
            </a:r>
            <a:r>
              <a:rPr lang="en-US" altLang="zh-CN" sz="3200" b="1" dirty="0" err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+[-1]</a:t>
            </a:r>
            <a:r>
              <a:rPr lang="zh-CN" altLang="en-US" sz="3200" b="1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补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 0000 0001 + 1111 1111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	  = 0000 0000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阶码下溢！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endParaRPr lang="zh-CN" altLang="en-US" sz="20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marL="457200" indent="-457200" algn="l">
              <a:lnSpc>
                <a:spcPct val="110000"/>
              </a:lnSpc>
              <a:spcBef>
                <a:spcPct val="20000"/>
              </a:spcBef>
              <a:buFont typeface="Arial" panose="020B0604020202020204"/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例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：若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Ex=1111 1110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Ey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=1000 0000</a:t>
            </a: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，则乘法运算时，结果的阶码</a:t>
            </a:r>
            <a:r>
              <a:rPr lang="en-US" altLang="zh-CN" sz="3200" b="1" dirty="0" err="1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=?</a:t>
            </a:r>
            <a:endParaRPr lang="en-US" altLang="zh-CN" sz="3200" b="1" dirty="0"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解：</a:t>
            </a:r>
            <a:r>
              <a:rPr lang="en-US" altLang="zh-CN" sz="3200" b="1" dirty="0" err="1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Eb</a:t>
            </a: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 = Ex+Ey+129 = 1111 1110 + 1000 0000 + 1000 0001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	  = 1111 1111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charset="-122"/>
                <a:cs typeface="华文新魏" panose="02010800040101010101" charset="-122"/>
              </a:rPr>
              <a:t>阶码上溢！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判溢出</a:t>
            </a:r>
            <a:endParaRPr kumimoji="1" lang="zh-CN" altLang="en-US" dirty="0"/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浮点数乘法实例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2598" y="1196752"/>
            <a:ext cx="5400599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例：用二进制的形式求出浮点数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与－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之积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假设保留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位有效数位的精度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99" y="2535660"/>
            <a:ext cx="56166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accent3"/>
                </a:solidFill>
                <a:latin typeface="+mn-ea"/>
                <a:ea typeface="+mn-ea"/>
              </a:rPr>
              <a:t>解： </a:t>
            </a:r>
            <a:r>
              <a:rPr lang="en-US" altLang="zh-CN" sz="2400" kern="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 1/2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=0.1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-1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7/16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0.0111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-2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阶码相加： 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2) 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尾数相乘：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=1.110000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lang="en-US" altLang="zh-CN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乘积为：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-3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0" y="2700419"/>
            <a:ext cx="2244005" cy="32488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zh-CN" altLang="en-US" dirty="0"/>
              <a:t>二进制原码一位除法</a:t>
            </a:r>
            <a:r>
              <a:rPr lang="en-US" altLang="zh-CN" dirty="0"/>
              <a:t> ——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66614" y="908720"/>
            <a:ext cx="10920052" cy="5040312"/>
          </a:xfrm>
        </p:spPr>
        <p:txBody>
          <a:bodyPr/>
          <a:lstStyle/>
          <a:p>
            <a:pPr marL="276225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原码除法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76275" lvl="1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符号位和数值位分开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76275" lvl="1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数值部分用无符号数除法实现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76275" lvl="1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用于浮点数尾数除法运算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76225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恢复余数法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76225" indent="-358775">
              <a:spcBef>
                <a:spcPct val="10000"/>
              </a:spcBef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加减交替法</a:t>
            </a:r>
            <a:endParaRPr kumimoji="1"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76275" lvl="1" indent="-358775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先加减，后上商</a:t>
            </a: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76325" lvl="2" indent="-358775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本次余数为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，下步除法作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减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法</a:t>
            </a:r>
            <a:endParaRPr kumimoji="1"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76325" lvl="2" indent="-358775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本次余数为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，下步除法作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加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法</a:t>
            </a:r>
            <a:endParaRPr kumimoji="1" lang="en-US" altLang="zh-CN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76325" lvl="2" indent="-358775">
              <a:spcBef>
                <a:spcPct val="1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最后一步若余数为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负，</a:t>
            </a:r>
            <a:r>
              <a:rPr kumimoji="1" lang="zh-CN" altLang="en-US" sz="2800" dirty="0">
                <a:latin typeface="Times New Roman" panose="02020603050405020304" pitchFamily="18" charset="0"/>
                <a:ea typeface="华文新魏" panose="02010800040101010101" charset="-122"/>
              </a:rPr>
              <a:t>则需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加|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B|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恢复</a:t>
            </a:r>
            <a:endParaRPr kumimoji="1"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076325" lvl="2" indent="-358775">
              <a:spcBef>
                <a:spcPct val="10000"/>
              </a:spcBef>
            </a:pPr>
            <a:endParaRPr kumimoji="1" lang="zh-CN" altLang="en-US" sz="28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676275" lvl="1" indent="-358775">
              <a:spcBef>
                <a:spcPct val="10000"/>
              </a:spcBef>
            </a:pPr>
            <a:endParaRPr lang="en-US" altLang="zh-CN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276225" indent="-358775">
              <a:spcBef>
                <a:spcPct val="10000"/>
              </a:spcBef>
            </a:pP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94469" y="3429000"/>
            <a:ext cx="8037041" cy="25930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lvl="1" algn="l">
              <a:lnSpc>
                <a:spcPct val="100000"/>
              </a:lnSpc>
            </a:pP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endParaRPr kumimoji="1" lang="en-US" altLang="zh-CN" sz="26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457200" lvl="1" algn="l">
              <a:lnSpc>
                <a:spcPct val="100000"/>
              </a:lnSpc>
            </a:pPr>
            <a:endParaRPr kumimoji="1" lang="zh-CN" altLang="en-US" sz="2600" dirty="0"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1270" y="3055893"/>
            <a:ext cx="4673074" cy="8771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bIns="182880">
            <a:spAutoFit/>
          </a:bodyPr>
          <a:lstStyle/>
          <a:p>
            <a:pPr marL="469900" indent="-469900">
              <a:buSzPct val="70000"/>
              <a:buFont typeface="Monotype Sorts" charset="0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A]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=[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C]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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B]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 + [</a:t>
            </a:r>
            <a:r>
              <a:rPr kumimoji="1"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R]</a:t>
            </a:r>
            <a:r>
              <a:rPr kumimoji="1" lang="zh-CN" altLang="en-US" baseline="-25000" dirty="0">
                <a:latin typeface="Times New Roman" panose="02020603050405020304" pitchFamily="18" charset="0"/>
                <a:ea typeface="华文新魏" panose="02010800040101010101" charset="-122"/>
              </a:rPr>
              <a:t>原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  <a:sym typeface="Symbol" panose="05050102010706020507" charset="0"/>
              </a:rPr>
              <a:t>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2</a:t>
            </a:r>
            <a:r>
              <a:rPr kumimoji="1" lang="zh-CN" alt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-</a:t>
            </a:r>
            <a:r>
              <a:rPr kumimoji="1"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n</a:t>
            </a:r>
            <a:endParaRPr kumimoji="1" lang="en-US" altLang="zh-CN" baseline="300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6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浮点数乘法实例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2598" y="1196752"/>
            <a:ext cx="547260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例：用二进制的形式求出浮点数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与－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之积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假设保留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位有效数位的精度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99" y="2535660"/>
            <a:ext cx="56166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chemeClr val="accent3"/>
                </a:solidFill>
                <a:latin typeface="+mn-ea"/>
                <a:ea typeface="+mn-ea"/>
              </a:rPr>
              <a:t>解： </a:t>
            </a:r>
            <a:r>
              <a:rPr lang="en-US" altLang="zh-CN" sz="2400" kern="0" dirty="0">
                <a:solidFill>
                  <a:schemeClr val="accent3"/>
                </a:solidFill>
                <a:latin typeface="+mn-ea"/>
                <a:ea typeface="+mn-ea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 1/2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=0.1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-1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7/16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0.0111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-2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阶码相加： 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＋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2) 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尾数相乘：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=1.110000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lang="en-US" altLang="zh-CN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乘积为：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-3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96342" y="1124744"/>
            <a:ext cx="5499464" cy="5127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规格化并判溢出：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尾数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1.110000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已是规格化数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,  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且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127≥-3≥-126</a:t>
            </a:r>
            <a:r>
              <a:rPr lang="zh-CN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没有溢出！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舍入：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-3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确定符号位：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乘积为负数，－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-3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CC"/>
                </a:solidFill>
                <a:latin typeface="+mn-ea"/>
                <a:ea typeface="+mn-ea"/>
              </a:rPr>
              <a:t>所以浮点乘法结果： </a:t>
            </a:r>
            <a:endParaRPr lang="en-US" altLang="zh-CN" sz="2400" kern="0" dirty="0">
              <a:solidFill>
                <a:srgbClr val="0000CC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CC"/>
                </a:solidFill>
                <a:latin typeface="+mn-ea"/>
                <a:ea typeface="+mn-ea"/>
              </a:rPr>
              <a:t>		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-3 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0.00111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 </a:t>
            </a:r>
            <a:endParaRPr lang="en-US" altLang="zh-CN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			   =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7/32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			   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0.21875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endParaRPr lang="zh-CN" altLang="en-US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浮点数除法实例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22598" y="1196752"/>
            <a:ext cx="5544616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例：用二进制的形式求出浮点数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与－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的商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假设保留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位有效数位的精度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599" y="2535660"/>
            <a:ext cx="5616624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FF"/>
                </a:solidFill>
                <a:latin typeface="+mn-ea"/>
                <a:ea typeface="+mn-ea"/>
              </a:rPr>
              <a:t>解： </a:t>
            </a:r>
            <a:r>
              <a:rPr lang="en-US" altLang="zh-CN" sz="2400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=1/2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=0.1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-1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179705" lvl="0" indent="-1797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0.4375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7/16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0.0111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-2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阶码相减： 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 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2) =1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尾数相除：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÷1.110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=0.1001001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endParaRPr lang="en-US" altLang="zh-CN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商为：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0.1001001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24335" y="1196752"/>
            <a:ext cx="5499464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规格化并判溢出：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规格化：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1.0010010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且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127≥0≥-126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，没有溢出</a:t>
            </a:r>
            <a:endParaRPr lang="zh-CN" altLang="en-US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舍入：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endParaRPr lang="en-US" altLang="zh-CN" sz="2400" kern="0" baseline="30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确定符号位：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商为负数，－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58775" lvl="1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kern="0" dirty="0">
                <a:solidFill>
                  <a:srgbClr val="0000CC"/>
                </a:solidFill>
                <a:latin typeface="+mn-ea"/>
                <a:ea typeface="+mn-ea"/>
              </a:rPr>
              <a:t>所以浮点除法结果： </a:t>
            </a:r>
            <a:endParaRPr lang="en-US" altLang="zh-CN" sz="2400" kern="0" dirty="0">
              <a:solidFill>
                <a:srgbClr val="0000CC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CC"/>
                </a:solidFill>
                <a:latin typeface="+mn-ea"/>
                <a:ea typeface="+mn-ea"/>
              </a:rPr>
              <a:t>		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×2</a:t>
            </a:r>
            <a:r>
              <a:rPr lang="en-US" altLang="zh-CN" sz="2400" kern="0" baseline="30000" dirty="0">
                <a:solidFill>
                  <a:srgbClr val="000000"/>
                </a:solidFill>
                <a:latin typeface="+mn-ea"/>
                <a:ea typeface="+mn-ea"/>
              </a:rPr>
              <a:t>0 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=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1.001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2 </a:t>
            </a:r>
            <a:endParaRPr lang="en-US" altLang="zh-CN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			   = 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 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9/8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zh-CN" sz="24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49580" lvl="1" indent="-90805" algn="l" eaLnBrk="0" hangingPunct="0"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				   =</a:t>
            </a:r>
            <a:r>
              <a:rPr lang="zh-CN" altLang="en-US" sz="2400" kern="0" dirty="0">
                <a:solidFill>
                  <a:srgbClr val="000000"/>
                </a:solidFill>
                <a:latin typeface="+mn-ea"/>
                <a:ea typeface="+mn-ea"/>
              </a:rPr>
              <a:t>－</a:t>
            </a:r>
            <a:r>
              <a:rPr lang="en-US" altLang="zh-CN" sz="2400" kern="0" dirty="0">
                <a:solidFill>
                  <a:srgbClr val="000000"/>
                </a:solidFill>
                <a:latin typeface="+mn-ea"/>
                <a:ea typeface="+mn-ea"/>
              </a:rPr>
              <a:t>1.125</a:t>
            </a:r>
            <a:r>
              <a:rPr lang="en-US" altLang="zh-CN" sz="2400" kern="0" baseline="-25000" dirty="0">
                <a:solidFill>
                  <a:srgbClr val="000000"/>
                </a:solidFill>
                <a:latin typeface="+mn-ea"/>
                <a:ea typeface="+mn-ea"/>
              </a:rPr>
              <a:t>10</a:t>
            </a:r>
            <a:endParaRPr lang="zh-CN" altLang="en-US" sz="2400" kern="0" baseline="-25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8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8702" y="121744"/>
            <a:ext cx="10631711" cy="584776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浮点数运算小结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190550" y="1125538"/>
            <a:ext cx="11665296" cy="5040312"/>
          </a:xfrm>
        </p:spPr>
        <p:txBody>
          <a:bodyPr/>
          <a:lstStyle/>
          <a:p>
            <a:pPr marL="457200" indent="-457200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浮点数运算：由多个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charset="-122"/>
              </a:rPr>
              <a:t>ALU +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charset="-122"/>
              </a:rPr>
              <a:t>移位器实现</a:t>
            </a:r>
            <a:endParaRPr lang="zh-CN" altLang="en-US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14400" lvl="1" indent="-4191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加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减运算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257300" lvl="2" indent="-342900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对阶 、尾数相加减、规格化处理、舍入、判断溢出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14400" lvl="1" indent="-4191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乘</a:t>
            </a:r>
            <a:r>
              <a:rPr lang="en-US" altLang="zh-CN" sz="3200" dirty="0">
                <a:latin typeface="Times New Roman" panose="02020603050405020304" pitchFamily="18" charset="0"/>
                <a:ea typeface="华文新魏" panose="02010800040101010101" charset="-122"/>
              </a:rPr>
              <a:t>/</a:t>
            </a: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除运算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257300" lvl="2" indent="-342900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尾数用定点原码乘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/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除运算实现，阶码用定点数加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/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减运算实现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14400" lvl="1" indent="-4191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溢出判断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257300" lvl="2" indent="-342900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当结果发生阶码上溢时，结果发生溢出；发生阶码下溢时，结果为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0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914400" lvl="1" indent="-4191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华文新魏" panose="02010800040101010101" charset="-122"/>
              </a:rPr>
              <a:t>精确表示运算结果</a:t>
            </a:r>
            <a:endParaRPr lang="zh-CN" altLang="en-US" sz="3200" dirty="0"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257300" lvl="2" indent="-342900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中间结果增设保护位、舍入位，等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  <a:p>
            <a:pPr marL="1257300" lvl="2" indent="-342900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最终结果四种舍入方式：就近舍入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/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正向舍入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/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负向舍入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/ 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charset="-122"/>
              </a:rPr>
              <a:t>截去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charset="-122"/>
            </a:endParaRPr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819" y="122151"/>
            <a:ext cx="7021512" cy="3905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的浮点指令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578" y="584684"/>
            <a:ext cx="9653698" cy="51847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dirty="0"/>
              <a:t>MIPS</a:t>
            </a:r>
            <a:r>
              <a:rPr lang="zh-CN" altLang="en-US" sz="2800" dirty="0"/>
              <a:t>支持</a:t>
            </a:r>
            <a:r>
              <a:rPr lang="en-US" altLang="zh-CN" sz="2800" dirty="0"/>
              <a:t>IEEE 754</a:t>
            </a:r>
            <a:r>
              <a:rPr lang="zh-CN" altLang="en-US" sz="2800" dirty="0"/>
              <a:t>标准定义的浮点数</a:t>
            </a:r>
            <a:endParaRPr lang="zh-CN" altLang="en-US" sz="28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单精度浮点数的加法指令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add.s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双精度浮点数的加法指令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add.d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单精度浮点数的减法指令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sub.s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双精度浮点数的减法指令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sub.d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单精度浮点数的乘法指令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mul.s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400" dirty="0"/>
              <a:t>双精度浮点数的乘法指令</a:t>
            </a:r>
            <a:r>
              <a:rPr lang="en-US" altLang="zh-CN" sz="2400" dirty="0"/>
              <a:t>(</a:t>
            </a:r>
            <a:r>
              <a:rPr lang="en-US" altLang="zh-CN" sz="2400" dirty="0" err="1"/>
              <a:t>mul.d</a:t>
            </a:r>
            <a:r>
              <a:rPr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5871033" y="1318350"/>
            <a:ext cx="6092825" cy="36588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单精度浮点数的除法指令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div.s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双精度浮点数的除法指令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div.d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单精度浮点数之间的比较指令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c.x.s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双精度浮点数之间的比较指令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c.x.d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l">
              <a:lnSpc>
                <a:spcPct val="150000"/>
              </a:lnSpc>
              <a:spcBef>
                <a:spcPts val="600"/>
              </a:spcBef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浮点数分支指令：为真时分支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；为假时分支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bclf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819" y="111547"/>
            <a:ext cx="7021512" cy="365125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的浮点指令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060" y="642939"/>
            <a:ext cx="11423798" cy="55006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dirty="0"/>
              <a:t>MIPS</a:t>
            </a:r>
            <a:r>
              <a:rPr lang="zh-CN" altLang="en-US" sz="2800" dirty="0"/>
              <a:t>设置了</a:t>
            </a:r>
            <a:r>
              <a:rPr lang="en-US" altLang="zh-CN" sz="2800" dirty="0"/>
              <a:t>32</a:t>
            </a:r>
            <a:r>
              <a:rPr lang="zh-CN" altLang="en-US" sz="2800" dirty="0"/>
              <a:t>个独立的浮点寄存器</a:t>
            </a:r>
            <a:r>
              <a:rPr lang="en-US" altLang="zh-CN" sz="2800" dirty="0"/>
              <a:t>($f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,$f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,…$f</a:t>
            </a:r>
            <a:r>
              <a:rPr lang="en-US" altLang="zh-CN" sz="2800" baseline="-25000" dirty="0"/>
              <a:t>31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>
              <a:spcBef>
                <a:spcPts val="600"/>
              </a:spcBef>
            </a:pPr>
            <a:r>
              <a:rPr lang="zh-CN" altLang="en-US" sz="2800" dirty="0"/>
              <a:t>提供两条专门用于浮点数的存储器取存</a:t>
            </a:r>
            <a:r>
              <a:rPr lang="en-US" altLang="zh-CN" sz="2800" dirty="0"/>
              <a:t>(load/store)</a:t>
            </a:r>
            <a:r>
              <a:rPr lang="zh-CN" altLang="en-US" sz="2800" dirty="0"/>
              <a:t>指令</a:t>
            </a:r>
            <a:r>
              <a:rPr lang="en-US" altLang="zh-CN" sz="2800" dirty="0" err="1"/>
              <a:t>lwcl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swcl</a:t>
            </a:r>
            <a:endParaRPr lang="en-US" altLang="zh-CN" sz="2800" dirty="0"/>
          </a:p>
          <a:p>
            <a:pPr>
              <a:spcBef>
                <a:spcPts val="600"/>
              </a:spcBef>
              <a:buNone/>
            </a:pPr>
            <a:r>
              <a:rPr lang="zh-CN" altLang="en-US" dirty="0"/>
              <a:t>例：将两个单精度的浮点数从存储器取出装入到浮点寄存器中，然后将两数相加，最后再将结果存回到存储器中。</a:t>
            </a:r>
            <a:endParaRPr lang="en-US" altLang="zh-CN" dirty="0"/>
          </a:p>
          <a:p>
            <a:pPr>
              <a:spcBef>
                <a:spcPts val="600"/>
              </a:spcBef>
              <a:buNone/>
            </a:pPr>
            <a:endParaRPr lang="en-US" altLang="zh-CN" dirty="0"/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lwcl</a:t>
            </a:r>
            <a:r>
              <a:rPr lang="en-US" altLang="zh-CN" dirty="0"/>
              <a:t>	$f4, x($</a:t>
            </a:r>
            <a:r>
              <a:rPr lang="en-US" altLang="zh-CN" dirty="0" err="1"/>
              <a:t>sp</a:t>
            </a:r>
            <a:r>
              <a:rPr lang="en-US" altLang="zh-CN" dirty="0"/>
              <a:t>)	</a:t>
            </a:r>
            <a:r>
              <a:rPr lang="zh-CN" altLang="en-US" dirty="0"/>
              <a:t>＃</a:t>
            </a:r>
            <a:r>
              <a:rPr lang="en-US" altLang="zh-CN" dirty="0"/>
              <a:t>Load 32-bit F.P. number into F4</a:t>
            </a:r>
            <a:endParaRPr lang="en-US" altLang="zh-CN" dirty="0"/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lwcl</a:t>
            </a:r>
            <a:r>
              <a:rPr lang="en-US" altLang="zh-CN" dirty="0"/>
              <a:t>	$f6, y($</a:t>
            </a:r>
            <a:r>
              <a:rPr lang="en-US" altLang="zh-CN" dirty="0" err="1"/>
              <a:t>sp</a:t>
            </a:r>
            <a:r>
              <a:rPr lang="en-US" altLang="zh-CN" dirty="0"/>
              <a:t>)	</a:t>
            </a:r>
            <a:r>
              <a:rPr lang="zh-CN" altLang="en-US" dirty="0"/>
              <a:t>＃</a:t>
            </a:r>
            <a:r>
              <a:rPr lang="en-US" altLang="zh-CN" dirty="0"/>
              <a:t>Load 32-bit F.P. number into F6</a:t>
            </a:r>
            <a:endParaRPr lang="en-US" altLang="zh-CN" dirty="0"/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add.s</a:t>
            </a:r>
            <a:r>
              <a:rPr lang="en-US" altLang="zh-CN" dirty="0"/>
              <a:t>	 $f2, $f4, $f6   </a:t>
            </a:r>
            <a:r>
              <a:rPr lang="zh-CN" altLang="en-US" dirty="0"/>
              <a:t>＃</a:t>
            </a:r>
            <a:r>
              <a:rPr lang="en-US" altLang="zh-CN" dirty="0"/>
              <a:t>F2=F4+F6 single precision</a:t>
            </a:r>
            <a:endParaRPr lang="en-US" altLang="zh-CN" dirty="0"/>
          </a:p>
          <a:p>
            <a:pPr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swcl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$f2, z($</a:t>
            </a:r>
            <a:r>
              <a:rPr lang="en-US" altLang="zh-CN" dirty="0" err="1"/>
              <a:t>sp</a:t>
            </a:r>
            <a:r>
              <a:rPr lang="en-US" altLang="zh-CN" dirty="0"/>
              <a:t>)	</a:t>
            </a:r>
            <a:r>
              <a:rPr lang="zh-CN" altLang="en-US" dirty="0"/>
              <a:t>＃</a:t>
            </a:r>
            <a:r>
              <a:rPr lang="en-US" altLang="zh-CN" dirty="0"/>
              <a:t>Store 32-bit F.P. number from F2</a:t>
            </a:r>
            <a:endParaRPr lang="zh-CN" altLang="en-US" dirty="0"/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8382" y="0"/>
            <a:ext cx="7021513" cy="4333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浮点指令的机器语言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6" y="800708"/>
            <a:ext cx="11592723" cy="551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6644" y="76113"/>
            <a:ext cx="7453312" cy="4365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的浮点指令应用举例</a:t>
            </a:r>
            <a:endParaRPr lang="en-US" altLang="zh-CN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590" y="764505"/>
            <a:ext cx="10297144" cy="518477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800" dirty="0"/>
              <a:t>将包含浮点运算的</a:t>
            </a:r>
            <a:r>
              <a:rPr lang="en-US" altLang="zh-CN" sz="2800" dirty="0"/>
              <a:t>C</a:t>
            </a:r>
            <a:r>
              <a:rPr lang="zh-CN" altLang="en-US" sz="2800" dirty="0"/>
              <a:t>语言程序编译成</a:t>
            </a:r>
            <a:r>
              <a:rPr lang="en-US" altLang="zh-CN" sz="2800" dirty="0"/>
              <a:t>MIPS</a:t>
            </a:r>
            <a:r>
              <a:rPr lang="zh-CN" altLang="en-US" sz="2800" dirty="0"/>
              <a:t>汇编码</a:t>
            </a:r>
            <a:endParaRPr lang="zh-CN" altLang="en-US" sz="2800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例：</a:t>
            </a:r>
            <a:r>
              <a:rPr lang="en-US" altLang="zh-CN" dirty="0"/>
              <a:t>float  f2c(float  </a:t>
            </a:r>
            <a:r>
              <a:rPr lang="en-US" altLang="zh-CN" dirty="0" err="1"/>
              <a:t>fahr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     </a:t>
            </a:r>
            <a:r>
              <a:rPr lang="en-US" altLang="zh-CN" dirty="0"/>
              <a:t>{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	return  ((5.0/9.0)*(</a:t>
            </a:r>
            <a:r>
              <a:rPr lang="en-US" altLang="zh-CN" dirty="0" err="1"/>
              <a:t>fahr</a:t>
            </a:r>
            <a:r>
              <a:rPr lang="en-US" altLang="zh-CN" dirty="0"/>
              <a:t> </a:t>
            </a:r>
            <a:r>
              <a:rPr lang="zh-CN" altLang="en-US" dirty="0"/>
              <a:t>－</a:t>
            </a:r>
            <a:r>
              <a:rPr lang="en-US" altLang="zh-CN" dirty="0"/>
              <a:t>32.0));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     </a:t>
            </a:r>
            <a:r>
              <a:rPr lang="en-US" altLang="zh-CN" dirty="0"/>
              <a:t>}</a:t>
            </a:r>
            <a:endParaRPr lang="zh-CN" altLang="en-US" dirty="0"/>
          </a:p>
          <a:p>
            <a:pPr>
              <a:spcBef>
                <a:spcPts val="600"/>
              </a:spcBef>
              <a:buNone/>
            </a:pPr>
            <a:r>
              <a:rPr lang="zh-CN" altLang="en-US" dirty="0"/>
              <a:t>解：</a:t>
            </a:r>
            <a:r>
              <a:rPr lang="en-US" altLang="zh-CN" dirty="0"/>
              <a:t>	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lwcl</a:t>
            </a:r>
            <a:r>
              <a:rPr lang="en-US" altLang="zh-CN" dirty="0"/>
              <a:t>   $f16, const5($</a:t>
            </a:r>
            <a:r>
              <a:rPr lang="en-US" altLang="zh-CN" dirty="0" err="1"/>
              <a:t>gp</a:t>
            </a:r>
            <a:r>
              <a:rPr lang="en-US" altLang="zh-CN" dirty="0"/>
              <a:t>)	 </a:t>
            </a:r>
            <a:r>
              <a:rPr lang="zh-CN" altLang="en-US" dirty="0"/>
              <a:t>＃</a:t>
            </a:r>
            <a:r>
              <a:rPr lang="en-US" altLang="zh-CN" dirty="0"/>
              <a:t>f16=5.0(5.0 in memory)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lwcl</a:t>
            </a:r>
            <a:r>
              <a:rPr lang="en-US" altLang="zh-CN" dirty="0"/>
              <a:t>   $f18, const9($</a:t>
            </a:r>
            <a:r>
              <a:rPr lang="en-US" altLang="zh-CN" dirty="0" err="1"/>
              <a:t>gp</a:t>
            </a:r>
            <a:r>
              <a:rPr lang="en-US" altLang="zh-CN" dirty="0"/>
              <a:t>)	 </a:t>
            </a:r>
            <a:r>
              <a:rPr lang="zh-CN" altLang="en-US" dirty="0"/>
              <a:t>＃</a:t>
            </a:r>
            <a:r>
              <a:rPr lang="en-US" altLang="zh-CN" dirty="0"/>
              <a:t> f18=9.0(9.0 in memory)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div.s</a:t>
            </a:r>
            <a:r>
              <a:rPr lang="en-US" altLang="zh-CN" dirty="0"/>
              <a:t>  $f16, $f16, $f18	 </a:t>
            </a:r>
            <a:r>
              <a:rPr lang="zh-CN" altLang="en-US" dirty="0"/>
              <a:t>＃</a:t>
            </a:r>
            <a:r>
              <a:rPr lang="en-US" altLang="zh-CN" dirty="0"/>
              <a:t>f16=5.0/9.0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      </a:t>
            </a:r>
            <a:r>
              <a:rPr lang="en-US" altLang="zh-CN" dirty="0" err="1"/>
              <a:t>lwcl</a:t>
            </a:r>
            <a:r>
              <a:rPr lang="en-US" altLang="zh-CN" dirty="0"/>
              <a:t>   $f18, const32($</a:t>
            </a:r>
            <a:r>
              <a:rPr lang="en-US" altLang="zh-CN" dirty="0" err="1"/>
              <a:t>gp</a:t>
            </a:r>
            <a:r>
              <a:rPr lang="en-US" altLang="zh-CN" dirty="0"/>
              <a:t>)	 </a:t>
            </a:r>
            <a:r>
              <a:rPr lang="zh-CN" altLang="en-US" dirty="0"/>
              <a:t>＃</a:t>
            </a:r>
            <a:r>
              <a:rPr lang="en-US" altLang="zh-CN" dirty="0"/>
              <a:t>f18=32.0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sub.s</a:t>
            </a:r>
            <a:r>
              <a:rPr lang="en-US" altLang="zh-CN" dirty="0"/>
              <a:t>  $f18, $f12, $f18	 </a:t>
            </a:r>
            <a:r>
              <a:rPr lang="zh-CN" altLang="en-US" dirty="0"/>
              <a:t>＃</a:t>
            </a:r>
            <a:r>
              <a:rPr lang="en-US" altLang="zh-CN" dirty="0"/>
              <a:t>f18=</a:t>
            </a:r>
            <a:r>
              <a:rPr lang="en-US" altLang="zh-CN" dirty="0" err="1"/>
              <a:t>fahr</a:t>
            </a:r>
            <a:r>
              <a:rPr lang="en-US" altLang="zh-CN" dirty="0"/>
              <a:t> </a:t>
            </a:r>
            <a:r>
              <a:rPr lang="zh-CN" altLang="en-US" dirty="0"/>
              <a:t>－ </a:t>
            </a:r>
            <a:r>
              <a:rPr lang="en-US" altLang="zh-CN" dirty="0"/>
              <a:t>32.0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mul.s</a:t>
            </a:r>
            <a:r>
              <a:rPr lang="en-US" altLang="zh-CN" dirty="0"/>
              <a:t> $f0, $f16, $f18	 </a:t>
            </a:r>
            <a:r>
              <a:rPr lang="zh-CN" altLang="en-US" dirty="0"/>
              <a:t>＃</a:t>
            </a:r>
            <a:r>
              <a:rPr lang="en-US" altLang="zh-CN" dirty="0"/>
              <a:t>f0=(5.0/9.0)*(</a:t>
            </a:r>
            <a:r>
              <a:rPr lang="en-US" altLang="zh-CN" dirty="0" err="1"/>
              <a:t>fahr</a:t>
            </a:r>
            <a:r>
              <a:rPr lang="zh-CN" altLang="en-US" dirty="0"/>
              <a:t>－</a:t>
            </a:r>
            <a:r>
              <a:rPr lang="en-US" altLang="zh-CN" dirty="0"/>
              <a:t>32.0)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jr</a:t>
            </a:r>
            <a:r>
              <a:rPr lang="en-US" altLang="zh-CN" dirty="0"/>
              <a:t>	     $</a:t>
            </a:r>
            <a:r>
              <a:rPr lang="en-US" altLang="zh-CN" dirty="0" err="1"/>
              <a:t>ra</a:t>
            </a:r>
            <a:r>
              <a:rPr lang="en-US" altLang="zh-CN" dirty="0"/>
              <a:t>	 		 </a:t>
            </a:r>
            <a:r>
              <a:rPr lang="zh-CN" altLang="en-US" dirty="0"/>
              <a:t>＃</a:t>
            </a:r>
            <a:r>
              <a:rPr lang="en-US" altLang="zh-CN" dirty="0"/>
              <a:t>return</a:t>
            </a:r>
            <a:endParaRPr lang="zh-CN" altLang="en-US" dirty="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582" y="836712"/>
            <a:ext cx="11147187" cy="5364596"/>
          </a:xfrm>
          <a:noFill/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8382" y="151296"/>
            <a:ext cx="7021513" cy="4333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不同数据类型采用的</a:t>
            </a:r>
            <a:r>
              <a:rPr lang="en-US" altLang="zh-CN" sz="2800">
                <a:solidFill>
                  <a:srgbClr val="A50021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指令</a:t>
            </a:r>
            <a:endParaRPr lang="en-US" altLang="zh-CN" sz="280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4786" y="199758"/>
            <a:ext cx="7200900" cy="4746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实例：</a:t>
            </a:r>
            <a:r>
              <a:rPr lang="en-US" altLang="zh-CN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PowerPC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中的浮点部件</a:t>
            </a:r>
            <a:endParaRPr lang="zh-CN" altLang="en-US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654" y="1114426"/>
            <a:ext cx="10441160" cy="50403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3200" dirty="0"/>
              <a:t>PowerPC</a:t>
            </a:r>
            <a:r>
              <a:rPr lang="zh-CN" altLang="en-US" sz="3200" dirty="0"/>
              <a:t>中的浮点运算</a:t>
            </a:r>
            <a:endParaRPr lang="zh-CN" altLang="en-US" sz="32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比</a:t>
            </a:r>
            <a:r>
              <a:rPr lang="en-US" altLang="zh-CN" sz="2800" dirty="0"/>
              <a:t>MIPS</a:t>
            </a:r>
            <a:r>
              <a:rPr lang="zh-CN" altLang="en-US" sz="2800" dirty="0"/>
              <a:t>多一条浮点指令：乘加指令</a:t>
            </a:r>
            <a:endParaRPr lang="zh-CN" altLang="en-US" sz="2800" dirty="0"/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将两个操作数相乘，再与另一个操作数相加，写到结果操作数</a:t>
            </a:r>
            <a:endParaRPr lang="zh-CN" altLang="en-US" sz="2400" dirty="0"/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可以用一条乘加指令代替两条</a:t>
            </a:r>
            <a:r>
              <a:rPr lang="en-US" altLang="zh-CN" sz="2400" dirty="0"/>
              <a:t>MIPS</a:t>
            </a:r>
            <a:r>
              <a:rPr lang="zh-CN" altLang="en-US" sz="2400" dirty="0"/>
              <a:t>浮点指令</a:t>
            </a:r>
            <a:endParaRPr lang="zh-CN" altLang="en-US" sz="2400" dirty="0"/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可为中间结果多保留几位，得到最后结果后，再考虑舍入，精度高</a:t>
            </a:r>
            <a:endParaRPr lang="zh-CN" altLang="en-US" sz="2400" dirty="0"/>
          </a:p>
          <a:p>
            <a:pPr lvl="2">
              <a:spcBef>
                <a:spcPts val="300"/>
              </a:spcBef>
            </a:pPr>
            <a:r>
              <a:rPr lang="zh-CN" altLang="en-US" sz="2400" dirty="0"/>
              <a:t>利用它来实现除法运算和平方根运算</a:t>
            </a:r>
            <a:endParaRPr lang="zh-CN" altLang="en-US" sz="24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浮点寄存器的数量多一倍</a:t>
            </a:r>
            <a:r>
              <a:rPr lang="en-US" altLang="zh-CN" sz="2800" dirty="0">
                <a:solidFill>
                  <a:srgbClr val="0000CC"/>
                </a:solidFill>
              </a:rPr>
              <a:t>(32</a:t>
            </a:r>
            <a:r>
              <a:rPr lang="en-US" altLang="en-US" sz="2800" dirty="0">
                <a:solidFill>
                  <a:srgbClr val="0000CC"/>
                </a:solidFill>
              </a:rPr>
              <a:t>×</a:t>
            </a:r>
            <a:r>
              <a:rPr lang="en-US" altLang="zh-CN" sz="2800" dirty="0">
                <a:solidFill>
                  <a:srgbClr val="0000CC"/>
                </a:solidFill>
              </a:rPr>
              <a:t>SPR, 32</a:t>
            </a:r>
            <a:r>
              <a:rPr lang="en-US" altLang="en-US" sz="2800" dirty="0">
                <a:solidFill>
                  <a:srgbClr val="0000CC"/>
                </a:solidFill>
              </a:rPr>
              <a:t>×</a:t>
            </a:r>
            <a:r>
              <a:rPr lang="en-US" altLang="zh-CN" sz="2800" dirty="0">
                <a:solidFill>
                  <a:srgbClr val="0000CC"/>
                </a:solidFill>
              </a:rPr>
              <a:t>DPR)</a:t>
            </a:r>
            <a:endParaRPr lang="en-US" altLang="zh-CN" sz="4400" dirty="0">
              <a:solidFill>
                <a:srgbClr val="0000CC"/>
              </a:solidFill>
            </a:endParaRPr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028" y="173564"/>
            <a:ext cx="7489825" cy="474663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A50021"/>
                </a:solidFill>
                <a:ea typeface="微软雅黑" panose="020B0503020204020204" pitchFamily="34" charset="-122"/>
              </a:rPr>
              <a:t>实例：</a:t>
            </a:r>
            <a:r>
              <a:rPr lang="en-US" altLang="zh-CN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80x86</a:t>
            </a:r>
            <a:r>
              <a:rPr lang="zh-CN" altLang="en-US" sz="2800" dirty="0">
                <a:solidFill>
                  <a:srgbClr val="A50021"/>
                </a:solidFill>
                <a:ea typeface="微软雅黑" panose="020B0503020204020204" pitchFamily="34" charset="-122"/>
              </a:rPr>
              <a:t>中的浮点部件</a:t>
            </a:r>
            <a:endParaRPr lang="zh-CN" altLang="en-US" sz="2800" dirty="0">
              <a:solidFill>
                <a:srgbClr val="A50021"/>
              </a:solidFill>
              <a:ea typeface="微软雅黑" panose="020B0503020204020204" pitchFamily="34" charset="-122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574" y="1122891"/>
            <a:ext cx="10981220" cy="504031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3200"/>
              <a:t>80x86</a:t>
            </a:r>
            <a:r>
              <a:rPr lang="zh-CN" altLang="en-US" sz="3200" dirty="0"/>
              <a:t>中的浮点运算</a:t>
            </a:r>
            <a:endParaRPr lang="zh-CN" altLang="en-US" sz="32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采用寄存器堆栈结构：栈顶两个数作为操作数</a:t>
            </a:r>
            <a:endParaRPr lang="zh-CN" altLang="en-US" sz="28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寄存器堆栈的精度为</a:t>
            </a:r>
            <a:r>
              <a:rPr lang="en-US" altLang="zh-CN" sz="2800" dirty="0"/>
              <a:t>80</a:t>
            </a:r>
            <a:r>
              <a:rPr lang="zh-CN" altLang="en-US" sz="2800" dirty="0"/>
              <a:t>位</a:t>
            </a:r>
            <a:r>
              <a:rPr lang="en-US" altLang="zh-CN" sz="2800" dirty="0"/>
              <a:t>(MIPS</a:t>
            </a:r>
            <a:r>
              <a:rPr lang="zh-CN" altLang="en-US" sz="2800" dirty="0"/>
              <a:t>和</a:t>
            </a:r>
            <a:r>
              <a:rPr lang="en-US" altLang="zh-CN" sz="2800" dirty="0"/>
              <a:t>PowerPC</a:t>
            </a:r>
            <a:r>
              <a:rPr lang="zh-CN" altLang="en-US" sz="2800" dirty="0"/>
              <a:t>最多都是</a:t>
            </a:r>
            <a:r>
              <a:rPr lang="en-US" altLang="zh-CN" sz="2800" dirty="0"/>
              <a:t>64</a:t>
            </a:r>
            <a:r>
              <a:rPr lang="zh-CN" altLang="en-US" sz="2800" dirty="0"/>
              <a:t>位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浮点运算都转换为</a:t>
            </a:r>
            <a:r>
              <a:rPr lang="en-US" altLang="zh-CN" sz="2800" dirty="0"/>
              <a:t>80</a:t>
            </a:r>
            <a:r>
              <a:rPr lang="zh-CN" altLang="en-US" sz="2800" dirty="0"/>
              <a:t>位扩展浮点数进行运算，写回存储器时，再转换位</a:t>
            </a:r>
            <a:r>
              <a:rPr lang="en-US" altLang="zh-CN" sz="2800" dirty="0"/>
              <a:t>32</a:t>
            </a:r>
            <a:r>
              <a:rPr lang="zh-CN" altLang="en-US" sz="2800" dirty="0"/>
              <a:t>位</a:t>
            </a:r>
            <a:r>
              <a:rPr lang="en-US" altLang="zh-CN" sz="2800" dirty="0"/>
              <a:t>(float)</a:t>
            </a:r>
            <a:r>
              <a:rPr lang="zh-CN" altLang="en-US" sz="2800" dirty="0"/>
              <a:t>或</a:t>
            </a:r>
            <a:r>
              <a:rPr lang="en-US" altLang="zh-CN" sz="2800" dirty="0"/>
              <a:t>64</a:t>
            </a:r>
            <a:r>
              <a:rPr lang="zh-CN" altLang="en-US" sz="2800" dirty="0"/>
              <a:t>位</a:t>
            </a:r>
            <a:r>
              <a:rPr lang="en-US" altLang="zh-CN" sz="2800" dirty="0"/>
              <a:t>(double)</a:t>
            </a:r>
            <a:r>
              <a:rPr lang="zh-CN" altLang="en-US" sz="2800" dirty="0"/>
              <a:t>。有时会有问题</a:t>
            </a:r>
            <a:endParaRPr lang="en-US" altLang="zh-CN" sz="28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浮点数据存取指令自动完成转换</a:t>
            </a:r>
            <a:endParaRPr lang="zh-CN" altLang="en-US" sz="2800" dirty="0"/>
          </a:p>
          <a:p>
            <a:pPr lvl="1">
              <a:spcBef>
                <a:spcPts val="300"/>
              </a:spcBef>
            </a:pPr>
            <a:r>
              <a:rPr lang="zh-CN" altLang="en-US" sz="2800" dirty="0"/>
              <a:t>指令类型：存取、算术、比较、函数</a:t>
            </a:r>
            <a:r>
              <a:rPr lang="en-US" altLang="zh-CN" sz="2800" dirty="0"/>
              <a:t>(</a:t>
            </a:r>
            <a:r>
              <a:rPr lang="zh-CN" altLang="en-US" sz="2800" dirty="0"/>
              <a:t>正弦、余弦、对数等</a:t>
            </a:r>
            <a:r>
              <a:rPr lang="en-US" altLang="zh-CN" sz="2800" dirty="0"/>
              <a:t>)</a:t>
            </a:r>
            <a:endParaRPr lang="en-US" altLang="zh-CN" sz="4400" dirty="0"/>
          </a:p>
        </p:txBody>
      </p:sp>
      <p:cxnSp>
        <p:nvCxnSpPr>
          <p:cNvPr id="4" name="直接连接符 9"/>
          <p:cNvCxnSpPr/>
          <p:nvPr/>
        </p:nvCxnSpPr>
        <p:spPr>
          <a:xfrm flipV="1">
            <a:off x="0" y="639763"/>
            <a:ext cx="12179882" cy="16929"/>
          </a:xfrm>
          <a:prstGeom prst="line">
            <a:avLst/>
          </a:prstGeom>
          <a:ln w="38100">
            <a:solidFill>
              <a:srgbClr val="3F7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E:\学校\2012110922144630394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20" y="260350"/>
            <a:ext cx="66516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d176c85e-979d-4cbc-990c-4babe787aefc"/>
  <p:tag name="COMMONDATA" val="eyJoZGlkIjoiMmJkZmIzN2Q5OGZkOTRiYmVkOWIxNWI3NGFkZGQ5MjQifQ==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ctr" anchorCtr="0">
        <a:spAutoFit/>
      </a:bodyPr>
      <a:lstStyle>
        <a:defPPr>
          <a:defRPr sz="3600" dirty="0">
            <a:ln>
              <a:solidFill>
                <a:schemeClr val="tx1"/>
              </a:solidFill>
            </a:ln>
            <a:solidFill>
              <a:srgbClr val="005BE2"/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oaring">
  <a:themeElements>
    <a:clrScheme name="Soaring 6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FFFF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en-US" altLang="zh-CN" sz="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6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FF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0</TotalTime>
  <Words>18998</Words>
  <Application>WPS 演示</Application>
  <PresentationFormat>自定义</PresentationFormat>
  <Paragraphs>3649</Paragraphs>
  <Slides>110</Slides>
  <Notes>101</Notes>
  <HiddenSlides>0</HiddenSlides>
  <MMClips>0</MMClips>
  <ScaleCrop>false</ScaleCrop>
  <HeadingPairs>
    <vt:vector size="8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110</vt:i4>
      </vt:variant>
    </vt:vector>
  </HeadingPairs>
  <TitlesOfParts>
    <vt:vector size="157" baseType="lpstr">
      <vt:lpstr>Arial</vt:lpstr>
      <vt:lpstr>宋体</vt:lpstr>
      <vt:lpstr>Wingdings</vt:lpstr>
      <vt:lpstr>华文中宋</vt:lpstr>
      <vt:lpstr>微软雅黑</vt:lpstr>
      <vt:lpstr>Arial</vt:lpstr>
      <vt:lpstr>Times New Roman</vt:lpstr>
      <vt:lpstr>HanziPen SC</vt:lpstr>
      <vt:lpstr>Calibri</vt:lpstr>
      <vt:lpstr>楷体_GB2312</vt:lpstr>
      <vt:lpstr>新宋体</vt:lpstr>
      <vt:lpstr>Lantinghei SC Demibold</vt:lpstr>
      <vt:lpstr>华文新魏</vt:lpstr>
      <vt:lpstr>Symbol</vt:lpstr>
      <vt:lpstr>楷体_GB2312</vt:lpstr>
      <vt:lpstr>Wingdings</vt:lpstr>
      <vt:lpstr>Symbol</vt:lpstr>
      <vt:lpstr>Monotype Sorts</vt:lpstr>
      <vt:lpstr>Verdana</vt:lpstr>
      <vt:lpstr>等线 Light</vt:lpstr>
      <vt:lpstr>等线</vt:lpstr>
      <vt:lpstr>Arial Unicode MS</vt:lpstr>
      <vt:lpstr>Wingdings</vt:lpstr>
      <vt:lpstr>黑体</vt:lpstr>
      <vt:lpstr>Times</vt:lpstr>
      <vt:lpstr>Times New Roman (Hebrew)</vt:lpstr>
      <vt:lpstr>Times</vt:lpstr>
      <vt:lpstr>Times New Roman</vt:lpstr>
      <vt:lpstr>Cambria Math</vt:lpstr>
      <vt:lpstr>Comic Sans MS</vt:lpstr>
      <vt:lpstr>MS Gothic</vt:lpstr>
      <vt:lpstr>Monotype Sorts</vt:lpstr>
      <vt:lpstr>华文细黑</vt:lpstr>
      <vt:lpstr>Tahoma</vt:lpstr>
      <vt:lpstr>幼圆</vt:lpstr>
      <vt:lpstr>自定义设计方案</vt:lpstr>
      <vt:lpstr>2_自定义设计方案</vt:lpstr>
      <vt:lpstr>1_自定义设计方案</vt:lpstr>
      <vt:lpstr>Soaring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回顾——3.4.2 二进制原码一位除法</vt:lpstr>
      <vt:lpstr>回顾—— 3.4.2 二进制原码一位除法</vt:lpstr>
      <vt:lpstr>原码一位除法</vt:lpstr>
      <vt:lpstr>原码一位除法</vt:lpstr>
      <vt:lpstr>原码一位除法</vt:lpstr>
      <vt:lpstr>3.4.2 二进制原码一位除法 —— 小结</vt:lpstr>
      <vt:lpstr>PowerPoint 演示文稿</vt:lpstr>
      <vt:lpstr>3.4.3  补码一位除法</vt:lpstr>
      <vt:lpstr>3.4.3  补码一位除法</vt:lpstr>
      <vt:lpstr>3.4.3  补码一位除法</vt:lpstr>
      <vt:lpstr>PowerPoint 演示文稿</vt:lpstr>
      <vt:lpstr>3.4.3  补码一位除法</vt:lpstr>
      <vt:lpstr>3.4.3  补码一位除法</vt:lpstr>
      <vt:lpstr>3.4.3  补码一位除法</vt:lpstr>
      <vt:lpstr>3.4.3  补码一位除法</vt:lpstr>
      <vt:lpstr>3.4.3  补码一位除法</vt:lpstr>
      <vt:lpstr>补码一位Booth除法器</vt:lpstr>
      <vt:lpstr>3.4.3  补码一位除法</vt:lpstr>
      <vt:lpstr>3.4.3  补码一位除法</vt:lpstr>
      <vt:lpstr>PowerPoint 演示文稿</vt:lpstr>
      <vt:lpstr>3.4.4  快速除法</vt:lpstr>
      <vt:lpstr>3.4.4  快速除法</vt:lpstr>
      <vt:lpstr>3.4.4  快速除法</vt:lpstr>
      <vt:lpstr>3.4.4  快速除法</vt:lpstr>
      <vt:lpstr>3.4.4  快速除法</vt:lpstr>
      <vt:lpstr>定点运算部件</vt:lpstr>
      <vt:lpstr>定点运算部件</vt:lpstr>
      <vt:lpstr>小结</vt:lpstr>
      <vt:lpstr>小结</vt:lpstr>
      <vt:lpstr>PowerPoint 演示文稿</vt:lpstr>
      <vt:lpstr>浮点数的表示</vt:lpstr>
      <vt:lpstr>浮点数的表示</vt:lpstr>
      <vt:lpstr>浮点数的表示</vt:lpstr>
      <vt:lpstr>浮点数的表示</vt:lpstr>
      <vt:lpstr>浮点数的表示</vt:lpstr>
      <vt:lpstr>浮点数的表示</vt:lpstr>
      <vt:lpstr>浮点数的表示</vt:lpstr>
      <vt:lpstr>浮点数的表示</vt:lpstr>
      <vt:lpstr>IEEE754标准规定的五种异常情况</vt:lpstr>
      <vt:lpstr>有关浮点数运算的问题 </vt:lpstr>
      <vt:lpstr>PowerPoint 演示文稿</vt:lpstr>
      <vt:lpstr>浮点数加法</vt:lpstr>
      <vt:lpstr>浮点数加法</vt:lpstr>
      <vt:lpstr>浮点数加法</vt:lpstr>
      <vt:lpstr>浮点数运算及结果</vt:lpstr>
      <vt:lpstr>浮点数加法</vt:lpstr>
      <vt:lpstr>浮点数加法</vt:lpstr>
      <vt:lpstr>浮点数加法</vt:lpstr>
      <vt:lpstr>浮点数加法</vt:lpstr>
      <vt:lpstr>浮点数加法</vt:lpstr>
      <vt:lpstr>浮点数加法</vt:lpstr>
      <vt:lpstr>浮点数加法 </vt:lpstr>
      <vt:lpstr>浮点数加法</vt:lpstr>
      <vt:lpstr>浮点数加法</vt:lpstr>
      <vt:lpstr>浮点数加法</vt:lpstr>
      <vt:lpstr>浮点数加法</vt:lpstr>
      <vt:lpstr>浮点数加法</vt:lpstr>
      <vt:lpstr>浮点数加法举例</vt:lpstr>
      <vt:lpstr>浮点数加法举例</vt:lpstr>
      <vt:lpstr>浮点数加法举例</vt:lpstr>
      <vt:lpstr>浮点数加法举例</vt:lpstr>
      <vt:lpstr>浮点数加法举例</vt:lpstr>
      <vt:lpstr>浮点数加法算法</vt:lpstr>
      <vt:lpstr>浮点数加法运算的硬件逻辑结构图</vt:lpstr>
      <vt:lpstr>浮点数加法运算的硬件逻辑结构图</vt:lpstr>
      <vt:lpstr>浮点数加法运算的硬件逻辑结构图</vt:lpstr>
      <vt:lpstr>浮点数加法运算的硬件逻辑结构图</vt:lpstr>
      <vt:lpstr>浮点数加法运算的硬件逻辑结构图</vt:lpstr>
      <vt:lpstr>浮点数加法运算的硬件逻辑结构图</vt:lpstr>
      <vt:lpstr>浮点数加法运算的硬件逻辑结构图</vt:lpstr>
      <vt:lpstr>PowerPoint 演示文稿</vt:lpstr>
      <vt:lpstr>浮点数乘除</vt:lpstr>
      <vt:lpstr>1. 阶码运算</vt:lpstr>
      <vt:lpstr>1. 阶码运算</vt:lpstr>
      <vt:lpstr>1. 阶码运算</vt:lpstr>
      <vt:lpstr>1. 阶码运算</vt:lpstr>
      <vt:lpstr>2. 尾数运算</vt:lpstr>
      <vt:lpstr>2. 尾数运算</vt:lpstr>
      <vt:lpstr>3. 规格化</vt:lpstr>
      <vt:lpstr>4. 舍入并确定符号</vt:lpstr>
      <vt:lpstr>5. 判溢出</vt:lpstr>
      <vt:lpstr>5. 判溢出</vt:lpstr>
      <vt:lpstr>5. 判溢出</vt:lpstr>
      <vt:lpstr>5. 判溢出</vt:lpstr>
      <vt:lpstr>5. 判溢出</vt:lpstr>
      <vt:lpstr>浮点数乘法实例</vt:lpstr>
      <vt:lpstr>浮点数乘法实例</vt:lpstr>
      <vt:lpstr>浮点数除法实例</vt:lpstr>
      <vt:lpstr>浮点数运算小结</vt:lpstr>
      <vt:lpstr>MIPS的浮点指令</vt:lpstr>
      <vt:lpstr>MIPS的浮点指令</vt:lpstr>
      <vt:lpstr>MIPS浮点指令的机器语言</vt:lpstr>
      <vt:lpstr>MIPS的浮点指令应用举例</vt:lpstr>
      <vt:lpstr>不同数据类型采用的MIPS指令</vt:lpstr>
      <vt:lpstr>实例：PowerPC中的浮点部件</vt:lpstr>
      <vt:lpstr>实例：80x86中的浮点部件</vt:lpstr>
      <vt:lpstr>浮点运算小结</vt:lpstr>
      <vt:lpstr>PowerPoint 演示文稿</vt:lpstr>
      <vt:lpstr>精确的算术运算</vt:lpstr>
      <vt:lpstr>谬误和陷阱</vt:lpstr>
      <vt:lpstr>谬误和陷阱</vt:lpstr>
      <vt:lpstr>谬误和陷阱</vt:lpstr>
      <vt:lpstr>谬误和陷阱</vt:lpstr>
      <vt:lpstr>谬误和陷阱</vt:lpstr>
      <vt:lpstr>谬误和陷阱</vt:lpstr>
      <vt:lpstr>谬误和陷阱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Ayrn</cp:lastModifiedBy>
  <cp:revision>3050</cp:revision>
  <cp:lastPrinted>2018-10-18T03:37:00Z</cp:lastPrinted>
  <dcterms:created xsi:type="dcterms:W3CDTF">2113-01-01T00:00:00Z</dcterms:created>
  <dcterms:modified xsi:type="dcterms:W3CDTF">2022-12-23T18:02:01Z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0B0EC89028A340EA9D1251EC3E49D8BF</vt:lpwstr>
  </property>
  <property fmtid="{D5CDD505-2E9C-101B-9397-08002B2CF9AE}" pid="3" name="KSOProductBuildVer">
    <vt:lpwstr>2052-11.1.0.12980</vt:lpwstr>
  </property>
</Properties>
</file>